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103"/>
  </p:notesMasterIdLst>
  <p:handoutMasterIdLst>
    <p:handoutMasterId r:id="rId104"/>
  </p:handoutMasterIdLst>
  <p:sldIdLst>
    <p:sldId id="582" r:id="rId2"/>
    <p:sldId id="4769" r:id="rId3"/>
    <p:sldId id="4732" r:id="rId4"/>
    <p:sldId id="1693" r:id="rId5"/>
    <p:sldId id="583" r:id="rId6"/>
    <p:sldId id="4764" r:id="rId7"/>
    <p:sldId id="4738" r:id="rId8"/>
    <p:sldId id="835" r:id="rId9"/>
    <p:sldId id="4765" r:id="rId10"/>
    <p:sldId id="834" r:id="rId11"/>
    <p:sldId id="4770" r:id="rId12"/>
    <p:sldId id="4762" r:id="rId13"/>
    <p:sldId id="4596" r:id="rId14"/>
    <p:sldId id="4739" r:id="rId15"/>
    <p:sldId id="4577" r:id="rId16"/>
    <p:sldId id="4779" r:id="rId17"/>
    <p:sldId id="650" r:id="rId18"/>
    <p:sldId id="772" r:id="rId19"/>
    <p:sldId id="593" r:id="rId20"/>
    <p:sldId id="651" r:id="rId21"/>
    <p:sldId id="4572" r:id="rId22"/>
    <p:sldId id="4768" r:id="rId23"/>
    <p:sldId id="4771" r:id="rId24"/>
    <p:sldId id="1142" r:id="rId25"/>
    <p:sldId id="4602" r:id="rId26"/>
    <p:sldId id="4578" r:id="rId27"/>
    <p:sldId id="4579" r:id="rId28"/>
    <p:sldId id="828" r:id="rId29"/>
    <p:sldId id="4773" r:id="rId30"/>
    <p:sldId id="4775" r:id="rId31"/>
    <p:sldId id="4776" r:id="rId32"/>
    <p:sldId id="4778" r:id="rId33"/>
    <p:sldId id="258" r:id="rId34"/>
    <p:sldId id="4583" r:id="rId35"/>
    <p:sldId id="4618" r:id="rId36"/>
    <p:sldId id="4634" r:id="rId37"/>
    <p:sldId id="4734" r:id="rId38"/>
    <p:sldId id="4622" r:id="rId39"/>
    <p:sldId id="4623" r:id="rId40"/>
    <p:sldId id="4624" r:id="rId41"/>
    <p:sldId id="4625" r:id="rId42"/>
    <p:sldId id="4626" r:id="rId43"/>
    <p:sldId id="349" r:id="rId44"/>
    <p:sldId id="4629" r:id="rId45"/>
    <p:sldId id="283" r:id="rId46"/>
    <p:sldId id="4628" r:id="rId47"/>
    <p:sldId id="4630" r:id="rId48"/>
    <p:sldId id="4631" r:id="rId49"/>
    <p:sldId id="339" r:id="rId50"/>
    <p:sldId id="4632" r:id="rId51"/>
    <p:sldId id="634" r:id="rId52"/>
    <p:sldId id="552" r:id="rId53"/>
    <p:sldId id="4620" r:id="rId54"/>
    <p:sldId id="4636" r:id="rId55"/>
    <p:sldId id="4756" r:id="rId56"/>
    <p:sldId id="4757" r:id="rId57"/>
    <p:sldId id="4766" r:id="rId58"/>
    <p:sldId id="4650" r:id="rId59"/>
    <p:sldId id="4651" r:id="rId60"/>
    <p:sldId id="4669" r:id="rId61"/>
    <p:sldId id="4653" r:id="rId62"/>
    <p:sldId id="4658" r:id="rId63"/>
    <p:sldId id="4619" r:id="rId64"/>
    <p:sldId id="4706" r:id="rId65"/>
    <p:sldId id="617" r:id="rId66"/>
    <p:sldId id="4633" r:id="rId67"/>
    <p:sldId id="4637" r:id="rId68"/>
    <p:sldId id="4638" r:id="rId69"/>
    <p:sldId id="4639" r:id="rId70"/>
    <p:sldId id="4647" r:id="rId71"/>
    <p:sldId id="4646" r:id="rId72"/>
    <p:sldId id="4728" r:id="rId73"/>
    <p:sldId id="4645" r:id="rId74"/>
    <p:sldId id="4667" r:id="rId75"/>
    <p:sldId id="4657" r:id="rId76"/>
    <p:sldId id="4720" r:id="rId77"/>
    <p:sldId id="4671" r:id="rId78"/>
    <p:sldId id="4692" r:id="rId79"/>
    <p:sldId id="4648" r:id="rId80"/>
    <p:sldId id="4674" r:id="rId81"/>
    <p:sldId id="330" r:id="rId82"/>
    <p:sldId id="4672" r:id="rId83"/>
    <p:sldId id="619" r:id="rId84"/>
    <p:sldId id="4731" r:id="rId85"/>
    <p:sldId id="653" r:id="rId86"/>
    <p:sldId id="344" r:id="rId87"/>
    <p:sldId id="4676" r:id="rId88"/>
    <p:sldId id="4736" r:id="rId89"/>
    <p:sldId id="4663" r:id="rId90"/>
    <p:sldId id="4705" r:id="rId91"/>
    <p:sldId id="257" r:id="rId92"/>
    <p:sldId id="264" r:id="rId93"/>
    <p:sldId id="296" r:id="rId94"/>
    <p:sldId id="267" r:id="rId95"/>
    <p:sldId id="263" r:id="rId96"/>
    <p:sldId id="259" r:id="rId97"/>
    <p:sldId id="2147483643" r:id="rId98"/>
    <p:sldId id="2147483646" r:id="rId99"/>
    <p:sldId id="956" r:id="rId100"/>
    <p:sldId id="256" r:id="rId101"/>
    <p:sldId id="2147483647" r:id="rId102"/>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BBF91B-CC45-B6D2-2950-168919572FBE}" name="Diane Sell" initials="DS" userId="S::ufdxs@fhlb.com::24d2c111-6533-4350-91fa-8c0aacfcdd18" providerId="AD"/>
  <p188:author id="{B418746A-E6B5-5FAC-207C-E0A5C2038853}" name="Rene Singleton" initials="RS" userId="S::rhall@fhlb.com::3fa22358-6b0a-469e-81fe-e717b8dc259c" providerId="AD"/>
  <p188:author id="{A496919C-9DD3-1FD8-4107-D2A8DCA5285C}" name="Robin Goodpaster" initials="RG" userId="S::urogo2@fhlb.com::3044539f-0b5a-4692-a2a3-e612009e30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ufjxj" initials="u" lastIdx="2" clrIdx="0"/>
  <p:cmAuthor id="7" name="Jaime Jordan" initials="JJ [3]" lastIdx="7" clrIdx="7">
    <p:extLst>
      <p:ext uri="{19B8F6BF-5375-455C-9EA6-DF929625EA0E}">
        <p15:presenceInfo xmlns:p15="http://schemas.microsoft.com/office/powerpoint/2012/main" userId="S::ufjxj@fhlb.com::a91373d0-d353-4fed-98ea-f4e8f7131f0e" providerId="AD"/>
      </p:ext>
    </p:extLst>
  </p:cmAuthor>
  <p:cmAuthor id="1" name="Jaime Jordan" initials="JJ" lastIdx="3" clrIdx="1">
    <p:extLst>
      <p:ext uri="{19B8F6BF-5375-455C-9EA6-DF929625EA0E}">
        <p15:presenceInfo xmlns:p15="http://schemas.microsoft.com/office/powerpoint/2012/main" userId="S-1-5-21-360593358-1066473808-1862565094-19231" providerId="AD"/>
      </p:ext>
    </p:extLst>
  </p:cmAuthor>
  <p:cmAuthor id="8" name="Bruce Hatton" initials="BH" lastIdx="1" clrIdx="8">
    <p:extLst>
      <p:ext uri="{19B8F6BF-5375-455C-9EA6-DF929625EA0E}">
        <p15:presenceInfo xmlns:p15="http://schemas.microsoft.com/office/powerpoint/2012/main" userId="S::ufbeh@fhlb.com::0e8dbf82-8b84-4fe7-91eb-7687a6f64621" providerId="AD"/>
      </p:ext>
    </p:extLst>
  </p:cmAuthor>
  <p:cmAuthor id="2" name="Gregory Hettrick" initials="GH" lastIdx="2" clrIdx="2">
    <p:extLst>
      <p:ext uri="{19B8F6BF-5375-455C-9EA6-DF929625EA0E}">
        <p15:presenceInfo xmlns:p15="http://schemas.microsoft.com/office/powerpoint/2012/main" userId="S::ufgxh@fhlb.com::07e0eabb-c3fe-4fd2-8532-264a6eff11ff" providerId="AD"/>
      </p:ext>
    </p:extLst>
  </p:cmAuthor>
  <p:cmAuthor id="3" name="Jaime Jordan" initials="JJ [2]" lastIdx="8" clrIdx="3">
    <p:extLst>
      <p:ext uri="{19B8F6BF-5375-455C-9EA6-DF929625EA0E}">
        <p15:presenceInfo xmlns:p15="http://schemas.microsoft.com/office/powerpoint/2012/main" userId="S::ufjxj@fhlb.com::0d8f9f76-ad2e-4d82-9ec2-68774da23abf" providerId="AD"/>
      </p:ext>
    </p:extLst>
  </p:cmAuthor>
  <p:cmAuthor id="4" name="Steven R. Matkovich" initials="SRM" lastIdx="5" clrIdx="4">
    <p:extLst>
      <p:ext uri="{19B8F6BF-5375-455C-9EA6-DF929625EA0E}">
        <p15:presenceInfo xmlns:p15="http://schemas.microsoft.com/office/powerpoint/2012/main" userId="S::ufsrm@fhlb.com::2d4db25f-6ac7-4c50-b308-82876fb774d4" providerId="AD"/>
      </p:ext>
    </p:extLst>
  </p:cmAuthor>
  <p:cmAuthor id="5" name="Kerry Curry" initials="KC" lastIdx="132" clrIdx="5">
    <p:extLst>
      <p:ext uri="{19B8F6BF-5375-455C-9EA6-DF929625EA0E}">
        <p15:presenceInfo xmlns:p15="http://schemas.microsoft.com/office/powerpoint/2012/main" userId="S::ukecu@fhlb.com::0af1a034-8c16-48d7-b0e7-532e420b7115" providerId="AD"/>
      </p:ext>
    </p:extLst>
  </p:cmAuthor>
  <p:cmAuthor id="6" name="Stephen Hidalgo" initials="SH" lastIdx="57" clrIdx="6">
    <p:extLst>
      <p:ext uri="{19B8F6BF-5375-455C-9EA6-DF929625EA0E}">
        <p15:presenceInfo xmlns:p15="http://schemas.microsoft.com/office/powerpoint/2012/main" userId="S::usthi@fhlb.com::86ae8560-d3a9-40f3-b87c-48cebaaf44f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71CE"/>
    <a:srgbClr val="245590"/>
    <a:srgbClr val="E46C0A"/>
    <a:srgbClr val="193D69"/>
    <a:srgbClr val="4F81BD"/>
    <a:srgbClr val="2C6AB6"/>
    <a:srgbClr val="6EA0DC"/>
    <a:srgbClr val="5E95D8"/>
    <a:srgbClr val="83AEE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71" autoAdjust="0"/>
    <p:restoredTop sz="75397" autoAdjust="0"/>
  </p:normalViewPr>
  <p:slideViewPr>
    <p:cSldViewPr snapToGrid="0">
      <p:cViewPr varScale="1">
        <p:scale>
          <a:sx n="84" d="100"/>
          <a:sy n="84" d="100"/>
        </p:scale>
        <p:origin x="2328"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microsoft.com/office/2018/10/relationships/authors" Targe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diagrams/_rels/data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svg"/><Relationship Id="rId1" Type="http://schemas.openxmlformats.org/officeDocument/2006/relationships/image" Target="../media/image79.png"/><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diagrams/_rels/data9.xml.rels><?xml version="1.0" encoding="UTF-8" standalone="yes"?>
<Relationships xmlns="http://schemas.openxmlformats.org/package/2006/relationships"><Relationship Id="rId1" Type="http://schemas.openxmlformats.org/officeDocument/2006/relationships/hyperlink" Target="mailto:AHP@fhlb.com" TargetMode="External"/></Relationships>
</file>

<file path=ppt/diagrams/_rels/drawing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svg"/><Relationship Id="rId1" Type="http://schemas.openxmlformats.org/officeDocument/2006/relationships/image" Target="../media/image79.png"/><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diagrams/_rels/drawing9.xml.rels><?xml version="1.0" encoding="UTF-8" standalone="yes"?>
<Relationships xmlns="http://schemas.openxmlformats.org/package/2006/relationships"><Relationship Id="rId1" Type="http://schemas.openxmlformats.org/officeDocument/2006/relationships/hyperlink" Target="mailto:AHP@fhlb.com"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CFBE6A-F70E-423D-BBAE-2376C473983B}"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C375E40A-55D2-49AA-8D46-4DB037568D8C}">
      <dgm:prSet phldrT="[Text]" custT="1"/>
      <dgm:spPr/>
      <dgm:t>
        <a:bodyPr/>
        <a:lstStyle/>
        <a:p>
          <a:r>
            <a:rPr lang="en-US" sz="2000" dirty="0"/>
            <a:t>Scoring</a:t>
          </a:r>
          <a:r>
            <a:rPr lang="en-US" sz="2200" dirty="0"/>
            <a:t> </a:t>
          </a:r>
        </a:p>
      </dgm:t>
    </dgm:pt>
    <dgm:pt modelId="{E170F09A-AA4C-450E-AA6C-8FC013314076}" type="parTrans" cxnId="{46F4FB93-1E14-4CB1-9A90-DDBA5C68C452}">
      <dgm:prSet/>
      <dgm:spPr/>
      <dgm:t>
        <a:bodyPr/>
        <a:lstStyle/>
        <a:p>
          <a:endParaRPr lang="en-US"/>
        </a:p>
      </dgm:t>
    </dgm:pt>
    <dgm:pt modelId="{821F7E8D-C4CA-41BD-92ED-1B2D8AFA165E}" type="sibTrans" cxnId="{46F4FB93-1E14-4CB1-9A90-DDBA5C68C452}">
      <dgm:prSet/>
      <dgm:spPr/>
      <dgm:t>
        <a:bodyPr/>
        <a:lstStyle/>
        <a:p>
          <a:endParaRPr lang="en-US"/>
        </a:p>
      </dgm:t>
    </dgm:pt>
    <dgm:pt modelId="{9A75C51C-1F21-42A1-8B6B-908204E6627D}">
      <dgm:prSet phldrT="[Text]"/>
      <dgm:spPr/>
      <dgm:t>
        <a:bodyPr/>
        <a:lstStyle/>
        <a:p>
          <a:r>
            <a:rPr lang="en-US" dirty="0"/>
            <a:t>Criteria</a:t>
          </a:r>
        </a:p>
      </dgm:t>
    </dgm:pt>
    <dgm:pt modelId="{D66338FE-5883-4C8B-8DE0-C85DEF36D42A}" type="parTrans" cxnId="{6B4E912B-89BB-4ED5-B7D3-90E9A262F9C0}">
      <dgm:prSet/>
      <dgm:spPr/>
      <dgm:t>
        <a:bodyPr/>
        <a:lstStyle/>
        <a:p>
          <a:endParaRPr lang="en-US"/>
        </a:p>
      </dgm:t>
    </dgm:pt>
    <dgm:pt modelId="{8634C8A9-BDCF-40C2-970F-CA6AA096D2DA}" type="sibTrans" cxnId="{6B4E912B-89BB-4ED5-B7D3-90E9A262F9C0}">
      <dgm:prSet/>
      <dgm:spPr/>
      <dgm:t>
        <a:bodyPr/>
        <a:lstStyle/>
        <a:p>
          <a:endParaRPr lang="en-US"/>
        </a:p>
      </dgm:t>
    </dgm:pt>
    <dgm:pt modelId="{E2D4F4E5-BFD9-46A7-A8F5-4BD5A92FF58D}">
      <dgm:prSet phldrT="[Text]" custT="1"/>
      <dgm:spPr/>
      <dgm:t>
        <a:bodyPr/>
        <a:lstStyle/>
        <a:p>
          <a:r>
            <a:rPr lang="en-US" sz="2000" dirty="0"/>
            <a:t>Eligibility</a:t>
          </a:r>
          <a:endParaRPr lang="en-US" sz="1800" dirty="0"/>
        </a:p>
      </dgm:t>
    </dgm:pt>
    <dgm:pt modelId="{12008911-4781-41FA-B136-CF12F4C47465}" type="parTrans" cxnId="{96B64075-AFED-486C-81B8-301C541B1FCC}">
      <dgm:prSet/>
      <dgm:spPr/>
      <dgm:t>
        <a:bodyPr/>
        <a:lstStyle/>
        <a:p>
          <a:endParaRPr lang="en-US"/>
        </a:p>
      </dgm:t>
    </dgm:pt>
    <dgm:pt modelId="{C69DC082-BB7C-4D0A-A50B-DE506E7B392C}" type="sibTrans" cxnId="{96B64075-AFED-486C-81B8-301C541B1FCC}">
      <dgm:prSet/>
      <dgm:spPr/>
      <dgm:t>
        <a:bodyPr/>
        <a:lstStyle/>
        <a:p>
          <a:endParaRPr lang="en-US"/>
        </a:p>
      </dgm:t>
    </dgm:pt>
    <dgm:pt modelId="{53A3CA3A-E900-4ECA-B9F0-C3FCF73451FD}">
      <dgm:prSet phldrT="[Text]"/>
      <dgm:spPr/>
      <dgm:t>
        <a:bodyPr/>
        <a:lstStyle/>
        <a:p>
          <a:r>
            <a:rPr lang="en-US" dirty="0"/>
            <a:t>Eligibility Criteria</a:t>
          </a:r>
        </a:p>
      </dgm:t>
    </dgm:pt>
    <dgm:pt modelId="{B67561ED-BB27-4748-9781-9384E1DE32E1}" type="parTrans" cxnId="{117A6917-52FF-4247-8BB6-88BE85334E52}">
      <dgm:prSet/>
      <dgm:spPr/>
      <dgm:t>
        <a:bodyPr/>
        <a:lstStyle/>
        <a:p>
          <a:endParaRPr lang="en-US"/>
        </a:p>
      </dgm:t>
    </dgm:pt>
    <dgm:pt modelId="{2071F5BC-33BC-4B1B-B9CF-FB5E4F678D5C}" type="sibTrans" cxnId="{117A6917-52FF-4247-8BB6-88BE85334E52}">
      <dgm:prSet/>
      <dgm:spPr/>
      <dgm:t>
        <a:bodyPr/>
        <a:lstStyle/>
        <a:p>
          <a:endParaRPr lang="en-US"/>
        </a:p>
      </dgm:t>
    </dgm:pt>
    <dgm:pt modelId="{108F6B44-F3DB-44A3-BA11-221800B355BA}">
      <dgm:prSet phldrT="[Text]" custT="1"/>
      <dgm:spPr/>
      <dgm:t>
        <a:bodyPr/>
        <a:lstStyle/>
        <a:p>
          <a:r>
            <a:rPr lang="en-US" sz="1800" dirty="0"/>
            <a:t>Feasibility</a:t>
          </a:r>
        </a:p>
      </dgm:t>
    </dgm:pt>
    <dgm:pt modelId="{B498B2B5-8546-4C07-8FE3-6F78D7CBE287}" type="parTrans" cxnId="{34903736-705D-498B-9147-FD61933DD8E6}">
      <dgm:prSet/>
      <dgm:spPr/>
      <dgm:t>
        <a:bodyPr/>
        <a:lstStyle/>
        <a:p>
          <a:endParaRPr lang="en-US"/>
        </a:p>
      </dgm:t>
    </dgm:pt>
    <dgm:pt modelId="{F268E3AF-E3F9-4259-B0AC-F8862DDD4BC8}" type="sibTrans" cxnId="{34903736-705D-498B-9147-FD61933DD8E6}">
      <dgm:prSet/>
      <dgm:spPr/>
      <dgm:t>
        <a:bodyPr/>
        <a:lstStyle/>
        <a:p>
          <a:endParaRPr lang="en-US"/>
        </a:p>
      </dgm:t>
    </dgm:pt>
    <dgm:pt modelId="{D2253EA4-1734-4440-90CD-B3766616506C}">
      <dgm:prSet phldrT="[Text]"/>
      <dgm:spPr/>
      <dgm:t>
        <a:bodyPr/>
        <a:lstStyle/>
        <a:p>
          <a:r>
            <a:rPr lang="en-US" dirty="0"/>
            <a:t>Demand</a:t>
          </a:r>
        </a:p>
      </dgm:t>
    </dgm:pt>
    <dgm:pt modelId="{2B38947D-8C0D-4047-9AF3-DF63F7FF279A}" type="parTrans" cxnId="{B62806B3-5C59-4B98-AA38-E65C42B8F5C9}">
      <dgm:prSet/>
      <dgm:spPr/>
      <dgm:t>
        <a:bodyPr/>
        <a:lstStyle/>
        <a:p>
          <a:endParaRPr lang="en-US"/>
        </a:p>
      </dgm:t>
    </dgm:pt>
    <dgm:pt modelId="{6742A1AE-6123-43D9-AAB7-8219CAE59329}" type="sibTrans" cxnId="{B62806B3-5C59-4B98-AA38-E65C42B8F5C9}">
      <dgm:prSet/>
      <dgm:spPr/>
      <dgm:t>
        <a:bodyPr/>
        <a:lstStyle/>
        <a:p>
          <a:endParaRPr lang="en-US"/>
        </a:p>
      </dgm:t>
    </dgm:pt>
    <dgm:pt modelId="{9F09D24B-F8AA-495E-A276-B194FDAA2492}">
      <dgm:prSet phldrT="[Text]" custT="1"/>
      <dgm:spPr/>
      <dgm:t>
        <a:bodyPr/>
        <a:lstStyle/>
        <a:p>
          <a:r>
            <a:rPr lang="en-US" sz="2000" dirty="0"/>
            <a:t>Capacity</a:t>
          </a:r>
        </a:p>
      </dgm:t>
    </dgm:pt>
    <dgm:pt modelId="{F36BAF67-4A81-4ADA-ABA3-15928E8A80B6}" type="parTrans" cxnId="{D8B6AD00-3DEB-473D-A40F-A2024222698F}">
      <dgm:prSet/>
      <dgm:spPr/>
      <dgm:t>
        <a:bodyPr/>
        <a:lstStyle/>
        <a:p>
          <a:endParaRPr lang="en-US"/>
        </a:p>
      </dgm:t>
    </dgm:pt>
    <dgm:pt modelId="{744FFAC6-F536-44AE-8D14-F7194983860C}" type="sibTrans" cxnId="{D8B6AD00-3DEB-473D-A40F-A2024222698F}">
      <dgm:prSet/>
      <dgm:spPr/>
      <dgm:t>
        <a:bodyPr/>
        <a:lstStyle/>
        <a:p>
          <a:endParaRPr lang="en-US"/>
        </a:p>
      </dgm:t>
    </dgm:pt>
    <dgm:pt modelId="{410847F9-9802-4EC5-B9A7-4D051904B9CB}">
      <dgm:prSet phldrT="[Text]"/>
      <dgm:spPr/>
      <dgm:t>
        <a:bodyPr/>
        <a:lstStyle/>
        <a:p>
          <a:r>
            <a:rPr lang="en-US" dirty="0"/>
            <a:t>Sponsor Capacity</a:t>
          </a:r>
        </a:p>
      </dgm:t>
    </dgm:pt>
    <dgm:pt modelId="{52132A87-C00D-4FCB-9D0D-832C259D0814}" type="parTrans" cxnId="{4AF55798-F138-4FC4-BE40-8E4EFA7DEBD1}">
      <dgm:prSet/>
      <dgm:spPr/>
      <dgm:t>
        <a:bodyPr/>
        <a:lstStyle/>
        <a:p>
          <a:endParaRPr lang="en-US"/>
        </a:p>
      </dgm:t>
    </dgm:pt>
    <dgm:pt modelId="{949BDF39-957F-4E6E-9E49-8577271629F3}" type="sibTrans" cxnId="{4AF55798-F138-4FC4-BE40-8E4EFA7DEBD1}">
      <dgm:prSet/>
      <dgm:spPr/>
      <dgm:t>
        <a:bodyPr/>
        <a:lstStyle/>
        <a:p>
          <a:endParaRPr lang="en-US"/>
        </a:p>
      </dgm:t>
    </dgm:pt>
    <dgm:pt modelId="{72514C97-2D3D-469F-AA6E-74BA774E50A1}">
      <dgm:prSet/>
      <dgm:spPr/>
      <dgm:t>
        <a:bodyPr/>
        <a:lstStyle/>
        <a:p>
          <a:r>
            <a:rPr lang="en-US" dirty="0"/>
            <a:t>Site Control and Zoning</a:t>
          </a:r>
        </a:p>
      </dgm:t>
    </dgm:pt>
    <dgm:pt modelId="{3DD54C42-FFFE-496D-96DA-FD627932A0D0}" type="parTrans" cxnId="{5CED9130-80F3-4B2F-B8CD-6B55F1DEEA0E}">
      <dgm:prSet/>
      <dgm:spPr/>
      <dgm:t>
        <a:bodyPr/>
        <a:lstStyle/>
        <a:p>
          <a:endParaRPr lang="en-US"/>
        </a:p>
      </dgm:t>
    </dgm:pt>
    <dgm:pt modelId="{01BE09AC-EE12-48A2-9296-E1DA99260572}" type="sibTrans" cxnId="{5CED9130-80F3-4B2F-B8CD-6B55F1DEEA0E}">
      <dgm:prSet/>
      <dgm:spPr/>
      <dgm:t>
        <a:bodyPr/>
        <a:lstStyle/>
        <a:p>
          <a:endParaRPr lang="en-US"/>
        </a:p>
      </dgm:t>
    </dgm:pt>
    <dgm:pt modelId="{925BB567-BC2F-4865-848C-EF5989A8A62F}">
      <dgm:prSet/>
      <dgm:spPr/>
      <dgm:t>
        <a:bodyPr/>
        <a:lstStyle/>
        <a:p>
          <a:r>
            <a:rPr lang="en-US" dirty="0"/>
            <a:t>Financial Feasibility</a:t>
          </a:r>
        </a:p>
      </dgm:t>
    </dgm:pt>
    <dgm:pt modelId="{95CAE9F1-1631-480C-AA1D-41557573D020}" type="parTrans" cxnId="{F28E84B0-1560-415E-B2B2-D61292DE4C36}">
      <dgm:prSet/>
      <dgm:spPr/>
      <dgm:t>
        <a:bodyPr/>
        <a:lstStyle/>
        <a:p>
          <a:endParaRPr lang="en-US"/>
        </a:p>
      </dgm:t>
    </dgm:pt>
    <dgm:pt modelId="{16CCBC39-D65C-4DE9-89E7-0B6020C42226}" type="sibTrans" cxnId="{F28E84B0-1560-415E-B2B2-D61292DE4C36}">
      <dgm:prSet/>
      <dgm:spPr/>
      <dgm:t>
        <a:bodyPr/>
        <a:lstStyle/>
        <a:p>
          <a:endParaRPr lang="en-US"/>
        </a:p>
      </dgm:t>
    </dgm:pt>
    <dgm:pt modelId="{7C51E731-9F0A-4A82-9AC2-7D1A396FE7E6}">
      <dgm:prSet/>
      <dgm:spPr/>
      <dgm:t>
        <a:bodyPr/>
        <a:lstStyle/>
        <a:p>
          <a:r>
            <a:rPr lang="en-US" dirty="0"/>
            <a:t>Use of Fund</a:t>
          </a:r>
        </a:p>
      </dgm:t>
    </dgm:pt>
    <dgm:pt modelId="{1A927B17-56B0-4F52-94C7-543047493151}" type="parTrans" cxnId="{3774178A-CE38-4A64-A9E7-E35E351F439B}">
      <dgm:prSet/>
      <dgm:spPr/>
      <dgm:t>
        <a:bodyPr/>
        <a:lstStyle/>
        <a:p>
          <a:endParaRPr lang="en-US"/>
        </a:p>
      </dgm:t>
    </dgm:pt>
    <dgm:pt modelId="{D99D8726-EFF7-4D79-874E-E0419AD4B76C}" type="sibTrans" cxnId="{3774178A-CE38-4A64-A9E7-E35E351F439B}">
      <dgm:prSet/>
      <dgm:spPr/>
      <dgm:t>
        <a:bodyPr/>
        <a:lstStyle/>
        <a:p>
          <a:endParaRPr lang="en-US"/>
        </a:p>
      </dgm:t>
    </dgm:pt>
    <dgm:pt modelId="{1D728E41-2C76-4DBF-A44B-32592EAF6193}">
      <dgm:prSet/>
      <dgm:spPr/>
      <dgm:t>
        <a:bodyPr/>
        <a:lstStyle/>
        <a:p>
          <a:r>
            <a:rPr lang="en-US" dirty="0"/>
            <a:t>Need for Subsidy</a:t>
          </a:r>
        </a:p>
      </dgm:t>
    </dgm:pt>
    <dgm:pt modelId="{26A23EEC-76DF-4274-997D-7BD5F596520C}" type="parTrans" cxnId="{5BDA1250-D7A5-4BAF-82C2-0DAF1EE58A63}">
      <dgm:prSet/>
      <dgm:spPr/>
      <dgm:t>
        <a:bodyPr/>
        <a:lstStyle/>
        <a:p>
          <a:endParaRPr lang="en-US"/>
        </a:p>
      </dgm:t>
    </dgm:pt>
    <dgm:pt modelId="{BF6A6547-E073-4797-9827-19762FA21FEB}" type="sibTrans" cxnId="{5BDA1250-D7A5-4BAF-82C2-0DAF1EE58A63}">
      <dgm:prSet/>
      <dgm:spPr/>
      <dgm:t>
        <a:bodyPr/>
        <a:lstStyle/>
        <a:p>
          <a:endParaRPr lang="en-US"/>
        </a:p>
      </dgm:t>
    </dgm:pt>
    <dgm:pt modelId="{C1597323-9246-40D5-83F4-A5EE1CDA5F44}" type="pres">
      <dgm:prSet presAssocID="{A9CFBE6A-F70E-423D-BBAE-2376C473983B}" presName="linearFlow" presStyleCnt="0">
        <dgm:presLayoutVars>
          <dgm:dir/>
          <dgm:animLvl val="lvl"/>
          <dgm:resizeHandles val="exact"/>
        </dgm:presLayoutVars>
      </dgm:prSet>
      <dgm:spPr/>
    </dgm:pt>
    <dgm:pt modelId="{1ED3F14E-35E5-41FE-B406-30408B73A30C}" type="pres">
      <dgm:prSet presAssocID="{C375E40A-55D2-49AA-8D46-4DB037568D8C}" presName="composite" presStyleCnt="0"/>
      <dgm:spPr/>
    </dgm:pt>
    <dgm:pt modelId="{676BA7BE-7111-4604-9FDA-2B3E2B3C7941}" type="pres">
      <dgm:prSet presAssocID="{C375E40A-55D2-49AA-8D46-4DB037568D8C}" presName="parentText" presStyleLbl="alignNode1" presStyleIdx="0" presStyleCnt="4" custScaleX="104945">
        <dgm:presLayoutVars>
          <dgm:chMax val="1"/>
          <dgm:bulletEnabled val="1"/>
        </dgm:presLayoutVars>
      </dgm:prSet>
      <dgm:spPr/>
    </dgm:pt>
    <dgm:pt modelId="{AE165170-7C97-4ED6-AD94-527A93EF827B}" type="pres">
      <dgm:prSet presAssocID="{C375E40A-55D2-49AA-8D46-4DB037568D8C}" presName="descendantText" presStyleLbl="alignAcc1" presStyleIdx="0" presStyleCnt="4">
        <dgm:presLayoutVars>
          <dgm:bulletEnabled val="1"/>
        </dgm:presLayoutVars>
      </dgm:prSet>
      <dgm:spPr/>
    </dgm:pt>
    <dgm:pt modelId="{0B460329-E333-4B29-B4BD-72BF6F729FDB}" type="pres">
      <dgm:prSet presAssocID="{821F7E8D-C4CA-41BD-92ED-1B2D8AFA165E}" presName="sp" presStyleCnt="0"/>
      <dgm:spPr/>
    </dgm:pt>
    <dgm:pt modelId="{6C5429BB-246C-4271-846D-AA553FADCC29}" type="pres">
      <dgm:prSet presAssocID="{E2D4F4E5-BFD9-46A7-A8F5-4BD5A92FF58D}" presName="composite" presStyleCnt="0"/>
      <dgm:spPr/>
    </dgm:pt>
    <dgm:pt modelId="{CE865AD8-5078-46E7-A1DA-162FAAF3F21B}" type="pres">
      <dgm:prSet presAssocID="{E2D4F4E5-BFD9-46A7-A8F5-4BD5A92FF58D}" presName="parentText" presStyleLbl="alignNode1" presStyleIdx="1" presStyleCnt="4">
        <dgm:presLayoutVars>
          <dgm:chMax val="1"/>
          <dgm:bulletEnabled val="1"/>
        </dgm:presLayoutVars>
      </dgm:prSet>
      <dgm:spPr/>
    </dgm:pt>
    <dgm:pt modelId="{A1E7478A-BD58-4445-91F5-9A46C60BDB9B}" type="pres">
      <dgm:prSet presAssocID="{E2D4F4E5-BFD9-46A7-A8F5-4BD5A92FF58D}" presName="descendantText" presStyleLbl="alignAcc1" presStyleIdx="1" presStyleCnt="4">
        <dgm:presLayoutVars>
          <dgm:bulletEnabled val="1"/>
        </dgm:presLayoutVars>
      </dgm:prSet>
      <dgm:spPr/>
    </dgm:pt>
    <dgm:pt modelId="{970C7E94-CCC8-4B4A-8D10-E0F8FA30C42E}" type="pres">
      <dgm:prSet presAssocID="{C69DC082-BB7C-4D0A-A50B-DE506E7B392C}" presName="sp" presStyleCnt="0"/>
      <dgm:spPr/>
    </dgm:pt>
    <dgm:pt modelId="{C06AFAAB-0DCA-40EE-89D8-67FE5764A969}" type="pres">
      <dgm:prSet presAssocID="{108F6B44-F3DB-44A3-BA11-221800B355BA}" presName="composite" presStyleCnt="0"/>
      <dgm:spPr/>
    </dgm:pt>
    <dgm:pt modelId="{FD6E3060-0C92-46FF-8EE6-AB974AD25AF4}" type="pres">
      <dgm:prSet presAssocID="{108F6B44-F3DB-44A3-BA11-221800B355BA}" presName="parentText" presStyleLbl="alignNode1" presStyleIdx="2" presStyleCnt="4">
        <dgm:presLayoutVars>
          <dgm:chMax val="1"/>
          <dgm:bulletEnabled val="1"/>
        </dgm:presLayoutVars>
      </dgm:prSet>
      <dgm:spPr/>
    </dgm:pt>
    <dgm:pt modelId="{9E8DA674-DABC-4E16-858C-FEDA37F2AE7E}" type="pres">
      <dgm:prSet presAssocID="{108F6B44-F3DB-44A3-BA11-221800B355BA}" presName="descendantText" presStyleLbl="alignAcc1" presStyleIdx="2" presStyleCnt="4">
        <dgm:presLayoutVars>
          <dgm:bulletEnabled val="1"/>
        </dgm:presLayoutVars>
      </dgm:prSet>
      <dgm:spPr/>
    </dgm:pt>
    <dgm:pt modelId="{6CD6AD60-B419-4618-832E-07BFAD568EB0}" type="pres">
      <dgm:prSet presAssocID="{F268E3AF-E3F9-4259-B0AC-F8862DDD4BC8}" presName="sp" presStyleCnt="0"/>
      <dgm:spPr/>
    </dgm:pt>
    <dgm:pt modelId="{C8F1430A-ECF5-4C16-B2A3-8F79092B933A}" type="pres">
      <dgm:prSet presAssocID="{9F09D24B-F8AA-495E-A276-B194FDAA2492}" presName="composite" presStyleCnt="0"/>
      <dgm:spPr/>
    </dgm:pt>
    <dgm:pt modelId="{D5D7B6A4-C895-401B-B4AA-5D42B93BC7DC}" type="pres">
      <dgm:prSet presAssocID="{9F09D24B-F8AA-495E-A276-B194FDAA2492}" presName="parentText" presStyleLbl="alignNode1" presStyleIdx="3" presStyleCnt="4">
        <dgm:presLayoutVars>
          <dgm:chMax val="1"/>
          <dgm:bulletEnabled val="1"/>
        </dgm:presLayoutVars>
      </dgm:prSet>
      <dgm:spPr/>
    </dgm:pt>
    <dgm:pt modelId="{B32AC9E2-B9A3-4D04-BF83-FCA8446F9CD8}" type="pres">
      <dgm:prSet presAssocID="{9F09D24B-F8AA-495E-A276-B194FDAA2492}" presName="descendantText" presStyleLbl="alignAcc1" presStyleIdx="3" presStyleCnt="4">
        <dgm:presLayoutVars>
          <dgm:bulletEnabled val="1"/>
        </dgm:presLayoutVars>
      </dgm:prSet>
      <dgm:spPr/>
    </dgm:pt>
  </dgm:ptLst>
  <dgm:cxnLst>
    <dgm:cxn modelId="{D8B6AD00-3DEB-473D-A40F-A2024222698F}" srcId="{A9CFBE6A-F70E-423D-BBAE-2376C473983B}" destId="{9F09D24B-F8AA-495E-A276-B194FDAA2492}" srcOrd="3" destOrd="0" parTransId="{F36BAF67-4A81-4ADA-ABA3-15928E8A80B6}" sibTransId="{744FFAC6-F536-44AE-8D14-F7194983860C}"/>
    <dgm:cxn modelId="{FCBFC913-6501-420C-B760-DCF4A18DE036}" type="presOf" srcId="{53A3CA3A-E900-4ECA-B9F0-C3FCF73451FD}" destId="{A1E7478A-BD58-4445-91F5-9A46C60BDB9B}" srcOrd="0" destOrd="0" presId="urn:microsoft.com/office/officeart/2005/8/layout/chevron2"/>
    <dgm:cxn modelId="{117A6917-52FF-4247-8BB6-88BE85334E52}" srcId="{E2D4F4E5-BFD9-46A7-A8F5-4BD5A92FF58D}" destId="{53A3CA3A-E900-4ECA-B9F0-C3FCF73451FD}" srcOrd="0" destOrd="0" parTransId="{B67561ED-BB27-4748-9781-9384E1DE32E1}" sibTransId="{2071F5BC-33BC-4B1B-B9CF-FB5E4F678D5C}"/>
    <dgm:cxn modelId="{8E59811B-0C88-4851-9159-FE8018324E52}" type="presOf" srcId="{C375E40A-55D2-49AA-8D46-4DB037568D8C}" destId="{676BA7BE-7111-4604-9FDA-2B3E2B3C7941}" srcOrd="0" destOrd="0" presId="urn:microsoft.com/office/officeart/2005/8/layout/chevron2"/>
    <dgm:cxn modelId="{CF6EF226-3B29-403D-BF0D-8419D28B9F0E}" type="presOf" srcId="{E2D4F4E5-BFD9-46A7-A8F5-4BD5A92FF58D}" destId="{CE865AD8-5078-46E7-A1DA-162FAAF3F21B}" srcOrd="0" destOrd="0" presId="urn:microsoft.com/office/officeart/2005/8/layout/chevron2"/>
    <dgm:cxn modelId="{6B4E912B-89BB-4ED5-B7D3-90E9A262F9C0}" srcId="{C375E40A-55D2-49AA-8D46-4DB037568D8C}" destId="{9A75C51C-1F21-42A1-8B6B-908204E6627D}" srcOrd="0" destOrd="0" parTransId="{D66338FE-5883-4C8B-8DE0-C85DEF36D42A}" sibTransId="{8634C8A9-BDCF-40C2-970F-CA6AA096D2DA}"/>
    <dgm:cxn modelId="{5CED9130-80F3-4B2F-B8CD-6B55F1DEEA0E}" srcId="{9F09D24B-F8AA-495E-A276-B194FDAA2492}" destId="{72514C97-2D3D-469F-AA6E-74BA774E50A1}" srcOrd="1" destOrd="0" parTransId="{3DD54C42-FFFE-496D-96DA-FD627932A0D0}" sibTransId="{01BE09AC-EE12-48A2-9296-E1DA99260572}"/>
    <dgm:cxn modelId="{1499AF35-2D91-43CA-A1C4-BEF4A2A96BC7}" type="presOf" srcId="{108F6B44-F3DB-44A3-BA11-221800B355BA}" destId="{FD6E3060-0C92-46FF-8EE6-AB974AD25AF4}" srcOrd="0" destOrd="0" presId="urn:microsoft.com/office/officeart/2005/8/layout/chevron2"/>
    <dgm:cxn modelId="{34903736-705D-498B-9147-FD61933DD8E6}" srcId="{A9CFBE6A-F70E-423D-BBAE-2376C473983B}" destId="{108F6B44-F3DB-44A3-BA11-221800B355BA}" srcOrd="2" destOrd="0" parTransId="{B498B2B5-8546-4C07-8FE3-6F78D7CBE287}" sibTransId="{F268E3AF-E3F9-4259-B0AC-F8862DDD4BC8}"/>
    <dgm:cxn modelId="{A1E8103B-987B-407F-B54B-1ADC2D377FD7}" type="presOf" srcId="{A9CFBE6A-F70E-423D-BBAE-2376C473983B}" destId="{C1597323-9246-40D5-83F4-A5EE1CDA5F44}" srcOrd="0" destOrd="0" presId="urn:microsoft.com/office/officeart/2005/8/layout/chevron2"/>
    <dgm:cxn modelId="{5846DD6E-527D-4C67-B315-DBFB4B037AD9}" type="presOf" srcId="{7C51E731-9F0A-4A82-9AC2-7D1A396FE7E6}" destId="{A1E7478A-BD58-4445-91F5-9A46C60BDB9B}" srcOrd="0" destOrd="1" presId="urn:microsoft.com/office/officeart/2005/8/layout/chevron2"/>
    <dgm:cxn modelId="{5BDA1250-D7A5-4BAF-82C2-0DAF1EE58A63}" srcId="{E2D4F4E5-BFD9-46A7-A8F5-4BD5A92FF58D}" destId="{1D728E41-2C76-4DBF-A44B-32592EAF6193}" srcOrd="2" destOrd="0" parTransId="{26A23EEC-76DF-4274-997D-7BD5F596520C}" sibTransId="{BF6A6547-E073-4797-9827-19762FA21FEB}"/>
    <dgm:cxn modelId="{03476770-F40B-41B3-B324-FE3AC6A68BD9}" type="presOf" srcId="{72514C97-2D3D-469F-AA6E-74BA774E50A1}" destId="{B32AC9E2-B9A3-4D04-BF83-FCA8446F9CD8}" srcOrd="0" destOrd="1" presId="urn:microsoft.com/office/officeart/2005/8/layout/chevron2"/>
    <dgm:cxn modelId="{96B64075-AFED-486C-81B8-301C541B1FCC}" srcId="{A9CFBE6A-F70E-423D-BBAE-2376C473983B}" destId="{E2D4F4E5-BFD9-46A7-A8F5-4BD5A92FF58D}" srcOrd="1" destOrd="0" parTransId="{12008911-4781-41FA-B136-CF12F4C47465}" sibTransId="{C69DC082-BB7C-4D0A-A50B-DE506E7B392C}"/>
    <dgm:cxn modelId="{3E12247F-FCF1-4555-9E15-3325F1FF0E77}" type="presOf" srcId="{410847F9-9802-4EC5-B9A7-4D051904B9CB}" destId="{B32AC9E2-B9A3-4D04-BF83-FCA8446F9CD8}" srcOrd="0" destOrd="0" presId="urn:microsoft.com/office/officeart/2005/8/layout/chevron2"/>
    <dgm:cxn modelId="{52324E7F-6989-4481-8F25-0333213D8E24}" type="presOf" srcId="{D2253EA4-1734-4440-90CD-B3766616506C}" destId="{9E8DA674-DABC-4E16-858C-FEDA37F2AE7E}" srcOrd="0" destOrd="0" presId="urn:microsoft.com/office/officeart/2005/8/layout/chevron2"/>
    <dgm:cxn modelId="{E2FB9782-EEBA-47B6-A548-1C01513CCCA7}" type="presOf" srcId="{1D728E41-2C76-4DBF-A44B-32592EAF6193}" destId="{A1E7478A-BD58-4445-91F5-9A46C60BDB9B}" srcOrd="0" destOrd="2" presId="urn:microsoft.com/office/officeart/2005/8/layout/chevron2"/>
    <dgm:cxn modelId="{3774178A-CE38-4A64-A9E7-E35E351F439B}" srcId="{E2D4F4E5-BFD9-46A7-A8F5-4BD5A92FF58D}" destId="{7C51E731-9F0A-4A82-9AC2-7D1A396FE7E6}" srcOrd="1" destOrd="0" parTransId="{1A927B17-56B0-4F52-94C7-543047493151}" sibTransId="{D99D8726-EFF7-4D79-874E-E0419AD4B76C}"/>
    <dgm:cxn modelId="{46F4FB93-1E14-4CB1-9A90-DDBA5C68C452}" srcId="{A9CFBE6A-F70E-423D-BBAE-2376C473983B}" destId="{C375E40A-55D2-49AA-8D46-4DB037568D8C}" srcOrd="0" destOrd="0" parTransId="{E170F09A-AA4C-450E-AA6C-8FC013314076}" sibTransId="{821F7E8D-C4CA-41BD-92ED-1B2D8AFA165E}"/>
    <dgm:cxn modelId="{4AF55798-F138-4FC4-BE40-8E4EFA7DEBD1}" srcId="{9F09D24B-F8AA-495E-A276-B194FDAA2492}" destId="{410847F9-9802-4EC5-B9A7-4D051904B9CB}" srcOrd="0" destOrd="0" parTransId="{52132A87-C00D-4FCB-9D0D-832C259D0814}" sibTransId="{949BDF39-957F-4E6E-9E49-8577271629F3}"/>
    <dgm:cxn modelId="{FB5BC29A-5ADD-4A60-B276-8C11E549C85F}" type="presOf" srcId="{925BB567-BC2F-4865-848C-EF5989A8A62F}" destId="{9E8DA674-DABC-4E16-858C-FEDA37F2AE7E}" srcOrd="0" destOrd="1" presId="urn:microsoft.com/office/officeart/2005/8/layout/chevron2"/>
    <dgm:cxn modelId="{A0D82E9B-A06F-4467-B255-EB9E4182A344}" type="presOf" srcId="{9F09D24B-F8AA-495E-A276-B194FDAA2492}" destId="{D5D7B6A4-C895-401B-B4AA-5D42B93BC7DC}" srcOrd="0" destOrd="0" presId="urn:microsoft.com/office/officeart/2005/8/layout/chevron2"/>
    <dgm:cxn modelId="{F28E84B0-1560-415E-B2B2-D61292DE4C36}" srcId="{108F6B44-F3DB-44A3-BA11-221800B355BA}" destId="{925BB567-BC2F-4865-848C-EF5989A8A62F}" srcOrd="1" destOrd="0" parTransId="{95CAE9F1-1631-480C-AA1D-41557573D020}" sibTransId="{16CCBC39-D65C-4DE9-89E7-0B6020C42226}"/>
    <dgm:cxn modelId="{B62806B3-5C59-4B98-AA38-E65C42B8F5C9}" srcId="{108F6B44-F3DB-44A3-BA11-221800B355BA}" destId="{D2253EA4-1734-4440-90CD-B3766616506C}" srcOrd="0" destOrd="0" parTransId="{2B38947D-8C0D-4047-9AF3-DF63F7FF279A}" sibTransId="{6742A1AE-6123-43D9-AAB7-8219CAE59329}"/>
    <dgm:cxn modelId="{F26603DA-A89E-479D-8A2E-494CB2A13A98}" type="presOf" srcId="{9A75C51C-1F21-42A1-8B6B-908204E6627D}" destId="{AE165170-7C97-4ED6-AD94-527A93EF827B}" srcOrd="0" destOrd="0" presId="urn:microsoft.com/office/officeart/2005/8/layout/chevron2"/>
    <dgm:cxn modelId="{92F53E9D-965B-44DD-9779-2352BF658538}" type="presParOf" srcId="{C1597323-9246-40D5-83F4-A5EE1CDA5F44}" destId="{1ED3F14E-35E5-41FE-B406-30408B73A30C}" srcOrd="0" destOrd="0" presId="urn:microsoft.com/office/officeart/2005/8/layout/chevron2"/>
    <dgm:cxn modelId="{CFCF276A-4A1B-4B14-BF4F-50876BFA2A6E}" type="presParOf" srcId="{1ED3F14E-35E5-41FE-B406-30408B73A30C}" destId="{676BA7BE-7111-4604-9FDA-2B3E2B3C7941}" srcOrd="0" destOrd="0" presId="urn:microsoft.com/office/officeart/2005/8/layout/chevron2"/>
    <dgm:cxn modelId="{42DC2B28-3561-4389-8C38-49EE2F6F1C54}" type="presParOf" srcId="{1ED3F14E-35E5-41FE-B406-30408B73A30C}" destId="{AE165170-7C97-4ED6-AD94-527A93EF827B}" srcOrd="1" destOrd="0" presId="urn:microsoft.com/office/officeart/2005/8/layout/chevron2"/>
    <dgm:cxn modelId="{6A32C7DA-FD65-4247-803C-EF8F2EFD9D4B}" type="presParOf" srcId="{C1597323-9246-40D5-83F4-A5EE1CDA5F44}" destId="{0B460329-E333-4B29-B4BD-72BF6F729FDB}" srcOrd="1" destOrd="0" presId="urn:microsoft.com/office/officeart/2005/8/layout/chevron2"/>
    <dgm:cxn modelId="{D8076D5A-9131-441F-8333-206A37AA9346}" type="presParOf" srcId="{C1597323-9246-40D5-83F4-A5EE1CDA5F44}" destId="{6C5429BB-246C-4271-846D-AA553FADCC29}" srcOrd="2" destOrd="0" presId="urn:microsoft.com/office/officeart/2005/8/layout/chevron2"/>
    <dgm:cxn modelId="{134E2E39-A988-4111-BC64-D94A063B5B93}" type="presParOf" srcId="{6C5429BB-246C-4271-846D-AA553FADCC29}" destId="{CE865AD8-5078-46E7-A1DA-162FAAF3F21B}" srcOrd="0" destOrd="0" presId="urn:microsoft.com/office/officeart/2005/8/layout/chevron2"/>
    <dgm:cxn modelId="{47B73801-F37E-4543-A1BF-68C1BAA9A870}" type="presParOf" srcId="{6C5429BB-246C-4271-846D-AA553FADCC29}" destId="{A1E7478A-BD58-4445-91F5-9A46C60BDB9B}" srcOrd="1" destOrd="0" presId="urn:microsoft.com/office/officeart/2005/8/layout/chevron2"/>
    <dgm:cxn modelId="{D37716F6-7003-4419-890F-919E8BDB51C4}" type="presParOf" srcId="{C1597323-9246-40D5-83F4-A5EE1CDA5F44}" destId="{970C7E94-CCC8-4B4A-8D10-E0F8FA30C42E}" srcOrd="3" destOrd="0" presId="urn:microsoft.com/office/officeart/2005/8/layout/chevron2"/>
    <dgm:cxn modelId="{9831A8C4-2003-4F37-8780-D227B47C6375}" type="presParOf" srcId="{C1597323-9246-40D5-83F4-A5EE1CDA5F44}" destId="{C06AFAAB-0DCA-40EE-89D8-67FE5764A969}" srcOrd="4" destOrd="0" presId="urn:microsoft.com/office/officeart/2005/8/layout/chevron2"/>
    <dgm:cxn modelId="{48A78AEB-6D9A-4027-BD76-24698C997C98}" type="presParOf" srcId="{C06AFAAB-0DCA-40EE-89D8-67FE5764A969}" destId="{FD6E3060-0C92-46FF-8EE6-AB974AD25AF4}" srcOrd="0" destOrd="0" presId="urn:microsoft.com/office/officeart/2005/8/layout/chevron2"/>
    <dgm:cxn modelId="{0BC40BCF-68E1-4A20-9649-36E25453C7E3}" type="presParOf" srcId="{C06AFAAB-0DCA-40EE-89D8-67FE5764A969}" destId="{9E8DA674-DABC-4E16-858C-FEDA37F2AE7E}" srcOrd="1" destOrd="0" presId="urn:microsoft.com/office/officeart/2005/8/layout/chevron2"/>
    <dgm:cxn modelId="{00A2C963-CD44-4CA7-83D6-CA15A7336EB1}" type="presParOf" srcId="{C1597323-9246-40D5-83F4-A5EE1CDA5F44}" destId="{6CD6AD60-B419-4618-832E-07BFAD568EB0}" srcOrd="5" destOrd="0" presId="urn:microsoft.com/office/officeart/2005/8/layout/chevron2"/>
    <dgm:cxn modelId="{E46CDB95-AE91-4313-949E-23D3AF905A34}" type="presParOf" srcId="{C1597323-9246-40D5-83F4-A5EE1CDA5F44}" destId="{C8F1430A-ECF5-4C16-B2A3-8F79092B933A}" srcOrd="6" destOrd="0" presId="urn:microsoft.com/office/officeart/2005/8/layout/chevron2"/>
    <dgm:cxn modelId="{E090446B-7629-498B-A663-A9DFE356EC52}" type="presParOf" srcId="{C8F1430A-ECF5-4C16-B2A3-8F79092B933A}" destId="{D5D7B6A4-C895-401B-B4AA-5D42B93BC7DC}" srcOrd="0" destOrd="0" presId="urn:microsoft.com/office/officeart/2005/8/layout/chevron2"/>
    <dgm:cxn modelId="{B04592DC-56B7-48EB-B2A4-A59D17A4170C}" type="presParOf" srcId="{C8F1430A-ECF5-4C16-B2A3-8F79092B933A}" destId="{B32AC9E2-B9A3-4D04-BF83-FCA8446F9CD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5A05CFB-01FB-42DA-85D3-CF9711B2B5CB}"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8EF9DD5F-E8BB-484D-8B41-203303B6F077}">
      <dgm:prSet phldrT="[Text]"/>
      <dgm:spPr>
        <a:solidFill>
          <a:schemeClr val="bg1">
            <a:alpha val="50000"/>
          </a:schemeClr>
        </a:solidFill>
        <a:ln>
          <a:solidFill>
            <a:schemeClr val="accent1"/>
          </a:solidFill>
        </a:ln>
      </dgm:spPr>
      <dgm:t>
        <a:bodyPr/>
        <a:lstStyle/>
        <a:p>
          <a:r>
            <a:rPr lang="en-US" b="1" u="none" dirty="0">
              <a:solidFill>
                <a:schemeClr val="accent1"/>
              </a:solidFill>
            </a:rPr>
            <a:t>Contact Us!</a:t>
          </a:r>
        </a:p>
        <a:p>
          <a:r>
            <a:rPr lang="en-US" b="1" u="sng" dirty="0">
              <a:solidFill>
                <a:schemeClr val="accent1"/>
              </a:solidFill>
            </a:rPr>
            <a:t>By Phone: </a:t>
          </a:r>
          <a:r>
            <a:rPr lang="en-US" dirty="0"/>
            <a:t>800.362.2944</a:t>
          </a:r>
        </a:p>
        <a:p>
          <a:r>
            <a:rPr lang="en-US" b="1" u="sng" dirty="0">
              <a:solidFill>
                <a:schemeClr val="accent1"/>
              </a:solidFill>
            </a:rPr>
            <a:t>By Email: </a:t>
          </a:r>
          <a:r>
            <a:rPr lang="en-US" dirty="0"/>
            <a:t>ahp@fhlb.com</a:t>
          </a:r>
        </a:p>
      </dgm:t>
    </dgm:pt>
    <dgm:pt modelId="{BBF82E91-45C4-4A79-AD3C-7F042443BD18}" type="parTrans" cxnId="{2140BFCB-65E9-4056-813B-D33F493C98FD}">
      <dgm:prSet/>
      <dgm:spPr/>
      <dgm:t>
        <a:bodyPr/>
        <a:lstStyle/>
        <a:p>
          <a:endParaRPr lang="en-US"/>
        </a:p>
      </dgm:t>
    </dgm:pt>
    <dgm:pt modelId="{ADDFF892-547C-412A-A084-920AD8B67713}" type="sibTrans" cxnId="{2140BFCB-65E9-4056-813B-D33F493C98FD}">
      <dgm:prSet/>
      <dgm:spPr/>
      <dgm:t>
        <a:bodyPr/>
        <a:lstStyle/>
        <a:p>
          <a:endParaRPr lang="en-US"/>
        </a:p>
      </dgm:t>
    </dgm:pt>
    <dgm:pt modelId="{CA4E3510-4B4C-4F21-8EB6-FAFB6A31FB0A}" type="pres">
      <dgm:prSet presAssocID="{05A05CFB-01FB-42DA-85D3-CF9711B2B5CB}" presName="Name0" presStyleCnt="0">
        <dgm:presLayoutVars>
          <dgm:chMax val="7"/>
          <dgm:dir/>
          <dgm:resizeHandles val="exact"/>
        </dgm:presLayoutVars>
      </dgm:prSet>
      <dgm:spPr/>
    </dgm:pt>
    <dgm:pt modelId="{E9FE5D67-3287-4A33-9BDC-E31CD1C2A185}" type="pres">
      <dgm:prSet presAssocID="{05A05CFB-01FB-42DA-85D3-CF9711B2B5CB}" presName="ellipse1" presStyleLbl="vennNode1" presStyleIdx="0" presStyleCnt="1" custLinFactNeighborX="23539" custLinFactNeighborY="292">
        <dgm:presLayoutVars>
          <dgm:bulletEnabled val="1"/>
        </dgm:presLayoutVars>
      </dgm:prSet>
      <dgm:spPr/>
    </dgm:pt>
  </dgm:ptLst>
  <dgm:cxnLst>
    <dgm:cxn modelId="{6218C303-7EC6-4D08-B1DA-03F523C7E74E}" type="presOf" srcId="{05A05CFB-01FB-42DA-85D3-CF9711B2B5CB}" destId="{CA4E3510-4B4C-4F21-8EB6-FAFB6A31FB0A}" srcOrd="0" destOrd="0" presId="urn:microsoft.com/office/officeart/2005/8/layout/rings+Icon"/>
    <dgm:cxn modelId="{F783BB0E-51B5-47C3-B15A-392656DE9012}" type="presOf" srcId="{8EF9DD5F-E8BB-484D-8B41-203303B6F077}" destId="{E9FE5D67-3287-4A33-9BDC-E31CD1C2A185}" srcOrd="0" destOrd="0" presId="urn:microsoft.com/office/officeart/2005/8/layout/rings+Icon"/>
    <dgm:cxn modelId="{2140BFCB-65E9-4056-813B-D33F493C98FD}" srcId="{05A05CFB-01FB-42DA-85D3-CF9711B2B5CB}" destId="{8EF9DD5F-E8BB-484D-8B41-203303B6F077}" srcOrd="0" destOrd="0" parTransId="{BBF82E91-45C4-4A79-AD3C-7F042443BD18}" sibTransId="{ADDFF892-547C-412A-A084-920AD8B67713}"/>
    <dgm:cxn modelId="{BF6F21B8-94FC-4980-8C58-6B476C956634}" type="presParOf" srcId="{CA4E3510-4B4C-4F21-8EB6-FAFB6A31FB0A}" destId="{E9FE5D67-3287-4A33-9BDC-E31CD1C2A185}" srcOrd="0" destOrd="0" presId="urn:microsoft.com/office/officeart/2005/8/layout/rings+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5A05CFB-01FB-42DA-85D3-CF9711B2B5CB}"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8EF9DD5F-E8BB-484D-8B41-203303B6F077}">
      <dgm:prSet phldrT="[Text]" custT="1"/>
      <dgm:spPr>
        <a:solidFill>
          <a:schemeClr val="bg1">
            <a:alpha val="50000"/>
          </a:schemeClr>
        </a:solidFill>
        <a:ln>
          <a:solidFill>
            <a:schemeClr val="accent1"/>
          </a:solidFill>
        </a:ln>
      </dgm:spPr>
      <dgm:t>
        <a:bodyPr/>
        <a:lstStyle/>
        <a:p>
          <a:r>
            <a:rPr lang="en-US" sz="2800" b="1" u="none" kern="1200" dirty="0">
              <a:solidFill>
                <a:schemeClr val="accent1"/>
              </a:solidFill>
            </a:rPr>
            <a:t>Contact Us!</a:t>
          </a:r>
        </a:p>
        <a:p>
          <a:r>
            <a:rPr lang="en-US" sz="2800" b="1" u="sng" kern="1200" dirty="0">
              <a:solidFill>
                <a:schemeClr val="accent1"/>
              </a:solidFill>
            </a:rPr>
            <a:t>By Phone: </a:t>
          </a:r>
          <a:r>
            <a:rPr lang="en-US" sz="2800" kern="1200" dirty="0"/>
            <a:t>800.362.2944</a:t>
          </a:r>
        </a:p>
        <a:p>
          <a:r>
            <a:rPr lang="en-US" sz="2800" b="1" u="sng" kern="1200" dirty="0">
              <a:solidFill>
                <a:schemeClr val="accent1"/>
              </a:solidFill>
            </a:rPr>
            <a:t>By Email: </a:t>
          </a:r>
          <a:r>
            <a:rPr lang="en-US" sz="2800" kern="1200" dirty="0">
              <a:solidFill>
                <a:srgbClr val="3F3F3F"/>
              </a:solidFill>
              <a:latin typeface="Calibri"/>
              <a:ea typeface="+mn-ea"/>
              <a:cs typeface="+mn-cs"/>
            </a:rPr>
            <a:t>NAHO</a:t>
          </a:r>
          <a:r>
            <a:rPr lang="en-US" sz="2800" kern="1200" dirty="0"/>
            <a:t>@fhlb.com</a:t>
          </a:r>
        </a:p>
      </dgm:t>
    </dgm:pt>
    <dgm:pt modelId="{BBF82E91-45C4-4A79-AD3C-7F042443BD18}" type="parTrans" cxnId="{2140BFCB-65E9-4056-813B-D33F493C98FD}">
      <dgm:prSet/>
      <dgm:spPr/>
      <dgm:t>
        <a:bodyPr/>
        <a:lstStyle/>
        <a:p>
          <a:endParaRPr lang="en-US"/>
        </a:p>
      </dgm:t>
    </dgm:pt>
    <dgm:pt modelId="{ADDFF892-547C-412A-A084-920AD8B67713}" type="sibTrans" cxnId="{2140BFCB-65E9-4056-813B-D33F493C98FD}">
      <dgm:prSet/>
      <dgm:spPr/>
      <dgm:t>
        <a:bodyPr/>
        <a:lstStyle/>
        <a:p>
          <a:endParaRPr lang="en-US"/>
        </a:p>
      </dgm:t>
    </dgm:pt>
    <dgm:pt modelId="{CA4E3510-4B4C-4F21-8EB6-FAFB6A31FB0A}" type="pres">
      <dgm:prSet presAssocID="{05A05CFB-01FB-42DA-85D3-CF9711B2B5CB}" presName="Name0" presStyleCnt="0">
        <dgm:presLayoutVars>
          <dgm:chMax val="7"/>
          <dgm:dir/>
          <dgm:resizeHandles val="exact"/>
        </dgm:presLayoutVars>
      </dgm:prSet>
      <dgm:spPr/>
    </dgm:pt>
    <dgm:pt modelId="{E9FE5D67-3287-4A33-9BDC-E31CD1C2A185}" type="pres">
      <dgm:prSet presAssocID="{05A05CFB-01FB-42DA-85D3-CF9711B2B5CB}" presName="ellipse1" presStyleLbl="vennNode1" presStyleIdx="0" presStyleCnt="1" custLinFactNeighborX="23539" custLinFactNeighborY="292">
        <dgm:presLayoutVars>
          <dgm:bulletEnabled val="1"/>
        </dgm:presLayoutVars>
      </dgm:prSet>
      <dgm:spPr/>
    </dgm:pt>
  </dgm:ptLst>
  <dgm:cxnLst>
    <dgm:cxn modelId="{6218C303-7EC6-4D08-B1DA-03F523C7E74E}" type="presOf" srcId="{05A05CFB-01FB-42DA-85D3-CF9711B2B5CB}" destId="{CA4E3510-4B4C-4F21-8EB6-FAFB6A31FB0A}" srcOrd="0" destOrd="0" presId="urn:microsoft.com/office/officeart/2005/8/layout/rings+Icon"/>
    <dgm:cxn modelId="{F783BB0E-51B5-47C3-B15A-392656DE9012}" type="presOf" srcId="{8EF9DD5F-E8BB-484D-8B41-203303B6F077}" destId="{E9FE5D67-3287-4A33-9BDC-E31CD1C2A185}" srcOrd="0" destOrd="0" presId="urn:microsoft.com/office/officeart/2005/8/layout/rings+Icon"/>
    <dgm:cxn modelId="{2140BFCB-65E9-4056-813B-D33F493C98FD}" srcId="{05A05CFB-01FB-42DA-85D3-CF9711B2B5CB}" destId="{8EF9DD5F-E8BB-484D-8B41-203303B6F077}" srcOrd="0" destOrd="0" parTransId="{BBF82E91-45C4-4A79-AD3C-7F042443BD18}" sibTransId="{ADDFF892-547C-412A-A084-920AD8B67713}"/>
    <dgm:cxn modelId="{BF6F21B8-94FC-4980-8C58-6B476C956634}" type="presParOf" srcId="{CA4E3510-4B4C-4F21-8EB6-FAFB6A31FB0A}" destId="{E9FE5D67-3287-4A33-9BDC-E31CD1C2A185}" srcOrd="0" destOrd="0" presId="urn:microsoft.com/office/officeart/2005/8/layout/rings+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77F391-FE10-4F56-BFAA-A3344991B2D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A5C2135-8900-4566-B18A-F6CCDD6962DB}" type="pres">
      <dgm:prSet presAssocID="{3777F391-FE10-4F56-BFAA-A3344991B2D4}" presName="linear" presStyleCnt="0">
        <dgm:presLayoutVars>
          <dgm:animLvl val="lvl"/>
          <dgm:resizeHandles val="exact"/>
        </dgm:presLayoutVars>
      </dgm:prSet>
      <dgm:spPr/>
    </dgm:pt>
  </dgm:ptLst>
  <dgm:cxnLst>
    <dgm:cxn modelId="{5E4D9CCC-AEB8-4259-BAC2-F97EE936EF5D}" type="presOf" srcId="{3777F391-FE10-4F56-BFAA-A3344991B2D4}" destId="{9A5C2135-8900-4566-B18A-F6CCDD6962DB}" srcOrd="0" destOrd="0" presId="urn:microsoft.com/office/officeart/2005/8/layout/vList2"/>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730D07-A7BA-45D9-8048-9C63FD855A0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D2B7FDC-9B35-4E00-9F0F-8F1B49FE5C9E}">
      <dgm:prSet phldrT="[Text]" custT="1"/>
      <dgm:spPr/>
      <dgm:t>
        <a:bodyPr/>
        <a:lstStyle/>
        <a:p>
          <a:r>
            <a:rPr lang="en-US" sz="2400" b="1" dirty="0"/>
            <a:t>Rehabilitation (accessibility modifications, roofs, etc.)</a:t>
          </a:r>
        </a:p>
      </dgm:t>
    </dgm:pt>
    <dgm:pt modelId="{5F5E2D52-A52D-4D05-B257-9BF535CB9132}" type="parTrans" cxnId="{C993FD75-3A0A-47EE-9AE8-DD08093F4D9D}">
      <dgm:prSet/>
      <dgm:spPr/>
      <dgm:t>
        <a:bodyPr/>
        <a:lstStyle/>
        <a:p>
          <a:endParaRPr lang="en-US" sz="2400" b="1"/>
        </a:p>
      </dgm:t>
    </dgm:pt>
    <dgm:pt modelId="{3F5E0705-37EB-4370-80F7-1174E184B6CA}" type="sibTrans" cxnId="{C993FD75-3A0A-47EE-9AE8-DD08093F4D9D}">
      <dgm:prSet/>
      <dgm:spPr/>
      <dgm:t>
        <a:bodyPr/>
        <a:lstStyle/>
        <a:p>
          <a:endParaRPr lang="en-US" sz="2400" b="1"/>
        </a:p>
      </dgm:t>
    </dgm:pt>
    <dgm:pt modelId="{F2C574DE-3BC5-464E-B9DB-9D70F744D8AC}">
      <dgm:prSet phldrT="[Text]" custT="1"/>
      <dgm:spPr/>
      <dgm:t>
        <a:bodyPr/>
        <a:lstStyle/>
        <a:p>
          <a:r>
            <a:rPr lang="en-US" sz="2400" b="1" dirty="0"/>
            <a:t>Downpayment/Closing Cost Assistance</a:t>
          </a:r>
        </a:p>
      </dgm:t>
    </dgm:pt>
    <dgm:pt modelId="{0E4DDB27-82C4-4078-A904-5D5E082852E6}" type="parTrans" cxnId="{4066DCA8-BB43-42B4-A6D3-5F12A815F041}">
      <dgm:prSet/>
      <dgm:spPr/>
      <dgm:t>
        <a:bodyPr/>
        <a:lstStyle/>
        <a:p>
          <a:endParaRPr lang="en-US" sz="2400" b="1"/>
        </a:p>
      </dgm:t>
    </dgm:pt>
    <dgm:pt modelId="{A23AF0B7-6591-4395-972B-FD8659F657E7}" type="sibTrans" cxnId="{4066DCA8-BB43-42B4-A6D3-5F12A815F041}">
      <dgm:prSet/>
      <dgm:spPr/>
      <dgm:t>
        <a:bodyPr/>
        <a:lstStyle/>
        <a:p>
          <a:endParaRPr lang="en-US" sz="2400" b="1"/>
        </a:p>
      </dgm:t>
    </dgm:pt>
    <dgm:pt modelId="{C36AAA94-A129-4DE9-8233-25C5AD190FDE}">
      <dgm:prSet phldrT="[Text]" custT="1"/>
      <dgm:spPr/>
      <dgm:t>
        <a:bodyPr/>
        <a:lstStyle/>
        <a:p>
          <a:r>
            <a:rPr lang="en-US" sz="2400" b="1" dirty="0"/>
            <a:t>Developer and Inspection Fees (Rehab Projects only)</a:t>
          </a:r>
        </a:p>
      </dgm:t>
    </dgm:pt>
    <dgm:pt modelId="{F7167BE9-8BDB-4BC9-BF34-9FB559299D95}" type="parTrans" cxnId="{745DBF71-C594-4EB1-A3DB-4B892A50EC7C}">
      <dgm:prSet/>
      <dgm:spPr/>
      <dgm:t>
        <a:bodyPr/>
        <a:lstStyle/>
        <a:p>
          <a:endParaRPr lang="en-US" sz="2400" b="1"/>
        </a:p>
      </dgm:t>
    </dgm:pt>
    <dgm:pt modelId="{DF8E7F6D-E1CA-4A6E-9E9C-D2DC05EE79E3}" type="sibTrans" cxnId="{745DBF71-C594-4EB1-A3DB-4B892A50EC7C}">
      <dgm:prSet/>
      <dgm:spPr/>
      <dgm:t>
        <a:bodyPr/>
        <a:lstStyle/>
        <a:p>
          <a:endParaRPr lang="en-US" sz="2400" b="1"/>
        </a:p>
      </dgm:t>
    </dgm:pt>
    <dgm:pt modelId="{852AC3F3-1157-42A5-AB9B-265B7800285A}">
      <dgm:prSet phldrT="[Text]" custT="1"/>
      <dgm:spPr/>
      <dgm:t>
        <a:bodyPr/>
        <a:lstStyle/>
        <a:p>
          <a:r>
            <a:rPr lang="en-US" sz="2400" b="1" dirty="0"/>
            <a:t>Homebuyer Counseling (DPA Projects only)</a:t>
          </a:r>
        </a:p>
      </dgm:t>
    </dgm:pt>
    <dgm:pt modelId="{D7598357-8982-4A8D-B332-6DDF9B52A5F4}" type="parTrans" cxnId="{759A050A-D996-472B-B765-8F10FE0699FA}">
      <dgm:prSet/>
      <dgm:spPr/>
      <dgm:t>
        <a:bodyPr/>
        <a:lstStyle/>
        <a:p>
          <a:endParaRPr lang="en-US" sz="2400" b="1"/>
        </a:p>
      </dgm:t>
    </dgm:pt>
    <dgm:pt modelId="{1ECC75C5-28AB-4CE3-B48B-E5493E7501B9}" type="sibTrans" cxnId="{759A050A-D996-472B-B765-8F10FE0699FA}">
      <dgm:prSet/>
      <dgm:spPr/>
      <dgm:t>
        <a:bodyPr/>
        <a:lstStyle/>
        <a:p>
          <a:endParaRPr lang="en-US" sz="2400" b="1"/>
        </a:p>
      </dgm:t>
    </dgm:pt>
    <dgm:pt modelId="{998A25A2-7028-4892-8A7E-7F53D7F53D5E}" type="pres">
      <dgm:prSet presAssocID="{18730D07-A7BA-45D9-8048-9C63FD855A0D}" presName="linear" presStyleCnt="0">
        <dgm:presLayoutVars>
          <dgm:dir/>
          <dgm:animLvl val="lvl"/>
          <dgm:resizeHandles val="exact"/>
        </dgm:presLayoutVars>
      </dgm:prSet>
      <dgm:spPr/>
    </dgm:pt>
    <dgm:pt modelId="{3F7F7637-9181-4EAB-BB0A-0BA147D10855}" type="pres">
      <dgm:prSet presAssocID="{AD2B7FDC-9B35-4E00-9F0F-8F1B49FE5C9E}" presName="parentLin" presStyleCnt="0"/>
      <dgm:spPr/>
    </dgm:pt>
    <dgm:pt modelId="{9B62BD37-D163-4D44-A016-A89912A9B802}" type="pres">
      <dgm:prSet presAssocID="{AD2B7FDC-9B35-4E00-9F0F-8F1B49FE5C9E}" presName="parentLeftMargin" presStyleLbl="node1" presStyleIdx="0" presStyleCnt="4"/>
      <dgm:spPr/>
    </dgm:pt>
    <dgm:pt modelId="{7B20FFAE-CD19-4667-8053-36DF582BF986}" type="pres">
      <dgm:prSet presAssocID="{AD2B7FDC-9B35-4E00-9F0F-8F1B49FE5C9E}" presName="parentText" presStyleLbl="node1" presStyleIdx="0" presStyleCnt="4" custScaleX="130945">
        <dgm:presLayoutVars>
          <dgm:chMax val="0"/>
          <dgm:bulletEnabled val="1"/>
        </dgm:presLayoutVars>
      </dgm:prSet>
      <dgm:spPr/>
    </dgm:pt>
    <dgm:pt modelId="{AC4A3FC0-ADB9-4605-8689-BF09F3836EC2}" type="pres">
      <dgm:prSet presAssocID="{AD2B7FDC-9B35-4E00-9F0F-8F1B49FE5C9E}" presName="negativeSpace" presStyleCnt="0"/>
      <dgm:spPr/>
    </dgm:pt>
    <dgm:pt modelId="{778A2320-67BD-4AF0-889D-C33617E83BAE}" type="pres">
      <dgm:prSet presAssocID="{AD2B7FDC-9B35-4E00-9F0F-8F1B49FE5C9E}" presName="childText" presStyleLbl="conFgAcc1" presStyleIdx="0" presStyleCnt="4">
        <dgm:presLayoutVars>
          <dgm:bulletEnabled val="1"/>
        </dgm:presLayoutVars>
      </dgm:prSet>
      <dgm:spPr/>
    </dgm:pt>
    <dgm:pt modelId="{D24F882D-3C4E-464E-B986-2FD2C142B3CA}" type="pres">
      <dgm:prSet presAssocID="{3F5E0705-37EB-4370-80F7-1174E184B6CA}" presName="spaceBetweenRectangles" presStyleCnt="0"/>
      <dgm:spPr/>
    </dgm:pt>
    <dgm:pt modelId="{004C72F3-5656-4E99-82D5-C52DD95F9964}" type="pres">
      <dgm:prSet presAssocID="{F2C574DE-3BC5-464E-B9DB-9D70F744D8AC}" presName="parentLin" presStyleCnt="0"/>
      <dgm:spPr/>
    </dgm:pt>
    <dgm:pt modelId="{E3088074-867A-4808-BE32-BE8E14FC2BBB}" type="pres">
      <dgm:prSet presAssocID="{F2C574DE-3BC5-464E-B9DB-9D70F744D8AC}" presName="parentLeftMargin" presStyleLbl="node1" presStyleIdx="0" presStyleCnt="4"/>
      <dgm:spPr/>
    </dgm:pt>
    <dgm:pt modelId="{DB1A1127-F9EC-48CB-91B8-42A82CABC462}" type="pres">
      <dgm:prSet presAssocID="{F2C574DE-3BC5-464E-B9DB-9D70F744D8AC}" presName="parentText" presStyleLbl="node1" presStyleIdx="1" presStyleCnt="4" custScaleX="131887">
        <dgm:presLayoutVars>
          <dgm:chMax val="0"/>
          <dgm:bulletEnabled val="1"/>
        </dgm:presLayoutVars>
      </dgm:prSet>
      <dgm:spPr/>
    </dgm:pt>
    <dgm:pt modelId="{8CB3C84F-65F0-4922-946B-D2D07D3509A7}" type="pres">
      <dgm:prSet presAssocID="{F2C574DE-3BC5-464E-B9DB-9D70F744D8AC}" presName="negativeSpace" presStyleCnt="0"/>
      <dgm:spPr/>
    </dgm:pt>
    <dgm:pt modelId="{261E5023-E3AD-4BAE-A7BC-6634893F236F}" type="pres">
      <dgm:prSet presAssocID="{F2C574DE-3BC5-464E-B9DB-9D70F744D8AC}" presName="childText" presStyleLbl="conFgAcc1" presStyleIdx="1" presStyleCnt="4">
        <dgm:presLayoutVars>
          <dgm:bulletEnabled val="1"/>
        </dgm:presLayoutVars>
      </dgm:prSet>
      <dgm:spPr/>
    </dgm:pt>
    <dgm:pt modelId="{966C51AA-67D0-45E0-8069-97FEB22C30FD}" type="pres">
      <dgm:prSet presAssocID="{A23AF0B7-6591-4395-972B-FD8659F657E7}" presName="spaceBetweenRectangles" presStyleCnt="0"/>
      <dgm:spPr/>
    </dgm:pt>
    <dgm:pt modelId="{A9CD5D3F-B54A-4CB5-8D4C-D47CCA3A4055}" type="pres">
      <dgm:prSet presAssocID="{C36AAA94-A129-4DE9-8233-25C5AD190FDE}" presName="parentLin" presStyleCnt="0"/>
      <dgm:spPr/>
    </dgm:pt>
    <dgm:pt modelId="{7598F75A-6508-4B20-90F1-20C82BA8721B}" type="pres">
      <dgm:prSet presAssocID="{C36AAA94-A129-4DE9-8233-25C5AD190FDE}" presName="parentLeftMargin" presStyleLbl="node1" presStyleIdx="1" presStyleCnt="4"/>
      <dgm:spPr/>
    </dgm:pt>
    <dgm:pt modelId="{F2A9F483-7A98-43E8-8C3E-BFEED0934925}" type="pres">
      <dgm:prSet presAssocID="{C36AAA94-A129-4DE9-8233-25C5AD190FDE}" presName="parentText" presStyleLbl="node1" presStyleIdx="2" presStyleCnt="4" custScaleX="131960">
        <dgm:presLayoutVars>
          <dgm:chMax val="0"/>
          <dgm:bulletEnabled val="1"/>
        </dgm:presLayoutVars>
      </dgm:prSet>
      <dgm:spPr/>
    </dgm:pt>
    <dgm:pt modelId="{BBCF147A-BB22-452C-8F36-5D5730AAEC58}" type="pres">
      <dgm:prSet presAssocID="{C36AAA94-A129-4DE9-8233-25C5AD190FDE}" presName="negativeSpace" presStyleCnt="0"/>
      <dgm:spPr/>
    </dgm:pt>
    <dgm:pt modelId="{5014FB65-4380-4B35-9A1C-7CCB3FF5320E}" type="pres">
      <dgm:prSet presAssocID="{C36AAA94-A129-4DE9-8233-25C5AD190FDE}" presName="childText" presStyleLbl="conFgAcc1" presStyleIdx="2" presStyleCnt="4">
        <dgm:presLayoutVars>
          <dgm:bulletEnabled val="1"/>
        </dgm:presLayoutVars>
      </dgm:prSet>
      <dgm:spPr/>
    </dgm:pt>
    <dgm:pt modelId="{530C6C45-8921-4EDE-B115-166A2458DBAB}" type="pres">
      <dgm:prSet presAssocID="{DF8E7F6D-E1CA-4A6E-9E9C-D2DC05EE79E3}" presName="spaceBetweenRectangles" presStyleCnt="0"/>
      <dgm:spPr/>
    </dgm:pt>
    <dgm:pt modelId="{E31D3B08-4B09-4929-843F-A990247381D8}" type="pres">
      <dgm:prSet presAssocID="{852AC3F3-1157-42A5-AB9B-265B7800285A}" presName="parentLin" presStyleCnt="0"/>
      <dgm:spPr/>
    </dgm:pt>
    <dgm:pt modelId="{0F699056-8F18-44AE-A4C7-5BE17761C94A}" type="pres">
      <dgm:prSet presAssocID="{852AC3F3-1157-42A5-AB9B-265B7800285A}" presName="parentLeftMargin" presStyleLbl="node1" presStyleIdx="2" presStyleCnt="4"/>
      <dgm:spPr/>
    </dgm:pt>
    <dgm:pt modelId="{DF377731-755E-40BE-A532-1F3C00DBA1AD}" type="pres">
      <dgm:prSet presAssocID="{852AC3F3-1157-42A5-AB9B-265B7800285A}" presName="parentText" presStyleLbl="node1" presStyleIdx="3" presStyleCnt="4" custScaleX="132132">
        <dgm:presLayoutVars>
          <dgm:chMax val="0"/>
          <dgm:bulletEnabled val="1"/>
        </dgm:presLayoutVars>
      </dgm:prSet>
      <dgm:spPr/>
    </dgm:pt>
    <dgm:pt modelId="{C1018741-5E39-4C4E-BE18-22912B17450E}" type="pres">
      <dgm:prSet presAssocID="{852AC3F3-1157-42A5-AB9B-265B7800285A}" presName="negativeSpace" presStyleCnt="0"/>
      <dgm:spPr/>
    </dgm:pt>
    <dgm:pt modelId="{37247AB7-0E6F-40A3-A806-87969FFB4738}" type="pres">
      <dgm:prSet presAssocID="{852AC3F3-1157-42A5-AB9B-265B7800285A}" presName="childText" presStyleLbl="conFgAcc1" presStyleIdx="3" presStyleCnt="4">
        <dgm:presLayoutVars>
          <dgm:bulletEnabled val="1"/>
        </dgm:presLayoutVars>
      </dgm:prSet>
      <dgm:spPr/>
    </dgm:pt>
  </dgm:ptLst>
  <dgm:cxnLst>
    <dgm:cxn modelId="{7DADB808-DA3C-4B17-9AEB-DB28AF94317E}" type="presOf" srcId="{C36AAA94-A129-4DE9-8233-25C5AD190FDE}" destId="{7598F75A-6508-4B20-90F1-20C82BA8721B}" srcOrd="0" destOrd="0" presId="urn:microsoft.com/office/officeart/2005/8/layout/list1"/>
    <dgm:cxn modelId="{759A050A-D996-472B-B765-8F10FE0699FA}" srcId="{18730D07-A7BA-45D9-8048-9C63FD855A0D}" destId="{852AC3F3-1157-42A5-AB9B-265B7800285A}" srcOrd="3" destOrd="0" parTransId="{D7598357-8982-4A8D-B332-6DDF9B52A5F4}" sibTransId="{1ECC75C5-28AB-4CE3-B48B-E5493E7501B9}"/>
    <dgm:cxn modelId="{555C902D-56C5-44E0-952A-3BCD013A7BCC}" type="presOf" srcId="{18730D07-A7BA-45D9-8048-9C63FD855A0D}" destId="{998A25A2-7028-4892-8A7E-7F53D7F53D5E}" srcOrd="0" destOrd="0" presId="urn:microsoft.com/office/officeart/2005/8/layout/list1"/>
    <dgm:cxn modelId="{07DB0F3E-1353-433E-B033-D019BB702547}" type="presOf" srcId="{AD2B7FDC-9B35-4E00-9F0F-8F1B49FE5C9E}" destId="{9B62BD37-D163-4D44-A016-A89912A9B802}" srcOrd="0" destOrd="0" presId="urn:microsoft.com/office/officeart/2005/8/layout/list1"/>
    <dgm:cxn modelId="{233D1841-1313-4175-8E8C-A8D30FC9A6A0}" type="presOf" srcId="{F2C574DE-3BC5-464E-B9DB-9D70F744D8AC}" destId="{DB1A1127-F9EC-48CB-91B8-42A82CABC462}" srcOrd="1" destOrd="0" presId="urn:microsoft.com/office/officeart/2005/8/layout/list1"/>
    <dgm:cxn modelId="{5E173348-AB04-4D1B-BF2E-2478DCD0B6C9}" type="presOf" srcId="{F2C574DE-3BC5-464E-B9DB-9D70F744D8AC}" destId="{E3088074-867A-4808-BE32-BE8E14FC2BBB}" srcOrd="0" destOrd="0" presId="urn:microsoft.com/office/officeart/2005/8/layout/list1"/>
    <dgm:cxn modelId="{FD44A86E-E80A-4512-9817-41DAD57413E8}" type="presOf" srcId="{AD2B7FDC-9B35-4E00-9F0F-8F1B49FE5C9E}" destId="{7B20FFAE-CD19-4667-8053-36DF582BF986}" srcOrd="1" destOrd="0" presId="urn:microsoft.com/office/officeart/2005/8/layout/list1"/>
    <dgm:cxn modelId="{745DBF71-C594-4EB1-A3DB-4B892A50EC7C}" srcId="{18730D07-A7BA-45D9-8048-9C63FD855A0D}" destId="{C36AAA94-A129-4DE9-8233-25C5AD190FDE}" srcOrd="2" destOrd="0" parTransId="{F7167BE9-8BDB-4BC9-BF34-9FB559299D95}" sibTransId="{DF8E7F6D-E1CA-4A6E-9E9C-D2DC05EE79E3}"/>
    <dgm:cxn modelId="{C993FD75-3A0A-47EE-9AE8-DD08093F4D9D}" srcId="{18730D07-A7BA-45D9-8048-9C63FD855A0D}" destId="{AD2B7FDC-9B35-4E00-9F0F-8F1B49FE5C9E}" srcOrd="0" destOrd="0" parTransId="{5F5E2D52-A52D-4D05-B257-9BF535CB9132}" sibTransId="{3F5E0705-37EB-4370-80F7-1174E184B6CA}"/>
    <dgm:cxn modelId="{4066DCA8-BB43-42B4-A6D3-5F12A815F041}" srcId="{18730D07-A7BA-45D9-8048-9C63FD855A0D}" destId="{F2C574DE-3BC5-464E-B9DB-9D70F744D8AC}" srcOrd="1" destOrd="0" parTransId="{0E4DDB27-82C4-4078-A904-5D5E082852E6}" sibTransId="{A23AF0B7-6591-4395-972B-FD8659F657E7}"/>
    <dgm:cxn modelId="{5E2970AC-F9E4-4990-9912-886B0DAC88EB}" type="presOf" srcId="{852AC3F3-1157-42A5-AB9B-265B7800285A}" destId="{DF377731-755E-40BE-A532-1F3C00DBA1AD}" srcOrd="1" destOrd="0" presId="urn:microsoft.com/office/officeart/2005/8/layout/list1"/>
    <dgm:cxn modelId="{D9C5CAAE-E87D-4FD5-8299-069B66107095}" type="presOf" srcId="{852AC3F3-1157-42A5-AB9B-265B7800285A}" destId="{0F699056-8F18-44AE-A4C7-5BE17761C94A}" srcOrd="0" destOrd="0" presId="urn:microsoft.com/office/officeart/2005/8/layout/list1"/>
    <dgm:cxn modelId="{0391CBD8-0AE6-49C9-8DDF-E1541C62440C}" type="presOf" srcId="{C36AAA94-A129-4DE9-8233-25C5AD190FDE}" destId="{F2A9F483-7A98-43E8-8C3E-BFEED0934925}" srcOrd="1" destOrd="0" presId="urn:microsoft.com/office/officeart/2005/8/layout/list1"/>
    <dgm:cxn modelId="{5F6127F4-DF69-4E1E-9344-447171C9EC70}" type="presParOf" srcId="{998A25A2-7028-4892-8A7E-7F53D7F53D5E}" destId="{3F7F7637-9181-4EAB-BB0A-0BA147D10855}" srcOrd="0" destOrd="0" presId="urn:microsoft.com/office/officeart/2005/8/layout/list1"/>
    <dgm:cxn modelId="{BDFD1B4A-66E6-4074-ACB0-B261D30A43E3}" type="presParOf" srcId="{3F7F7637-9181-4EAB-BB0A-0BA147D10855}" destId="{9B62BD37-D163-4D44-A016-A89912A9B802}" srcOrd="0" destOrd="0" presId="urn:microsoft.com/office/officeart/2005/8/layout/list1"/>
    <dgm:cxn modelId="{15C569A1-8E24-4A96-A4E5-06389C6BC9C5}" type="presParOf" srcId="{3F7F7637-9181-4EAB-BB0A-0BA147D10855}" destId="{7B20FFAE-CD19-4667-8053-36DF582BF986}" srcOrd="1" destOrd="0" presId="urn:microsoft.com/office/officeart/2005/8/layout/list1"/>
    <dgm:cxn modelId="{AD7F3236-2714-4AE2-B5C4-97B85B72D503}" type="presParOf" srcId="{998A25A2-7028-4892-8A7E-7F53D7F53D5E}" destId="{AC4A3FC0-ADB9-4605-8689-BF09F3836EC2}" srcOrd="1" destOrd="0" presId="urn:microsoft.com/office/officeart/2005/8/layout/list1"/>
    <dgm:cxn modelId="{63C533DE-0611-4231-B463-11ED799178FC}" type="presParOf" srcId="{998A25A2-7028-4892-8A7E-7F53D7F53D5E}" destId="{778A2320-67BD-4AF0-889D-C33617E83BAE}" srcOrd="2" destOrd="0" presId="urn:microsoft.com/office/officeart/2005/8/layout/list1"/>
    <dgm:cxn modelId="{E39C81AC-4BD2-4FAC-9213-D5E249791C44}" type="presParOf" srcId="{998A25A2-7028-4892-8A7E-7F53D7F53D5E}" destId="{D24F882D-3C4E-464E-B986-2FD2C142B3CA}" srcOrd="3" destOrd="0" presId="urn:microsoft.com/office/officeart/2005/8/layout/list1"/>
    <dgm:cxn modelId="{2D1C6A14-680A-4981-B711-31CB05646F8E}" type="presParOf" srcId="{998A25A2-7028-4892-8A7E-7F53D7F53D5E}" destId="{004C72F3-5656-4E99-82D5-C52DD95F9964}" srcOrd="4" destOrd="0" presId="urn:microsoft.com/office/officeart/2005/8/layout/list1"/>
    <dgm:cxn modelId="{5E514A88-45F2-419C-86A2-A8A5376D9888}" type="presParOf" srcId="{004C72F3-5656-4E99-82D5-C52DD95F9964}" destId="{E3088074-867A-4808-BE32-BE8E14FC2BBB}" srcOrd="0" destOrd="0" presId="urn:microsoft.com/office/officeart/2005/8/layout/list1"/>
    <dgm:cxn modelId="{5199FE32-900A-47A7-BC82-98C7B283978C}" type="presParOf" srcId="{004C72F3-5656-4E99-82D5-C52DD95F9964}" destId="{DB1A1127-F9EC-48CB-91B8-42A82CABC462}" srcOrd="1" destOrd="0" presId="urn:microsoft.com/office/officeart/2005/8/layout/list1"/>
    <dgm:cxn modelId="{ECC748B0-2CFE-4A75-9A2C-DC1EACC27B1C}" type="presParOf" srcId="{998A25A2-7028-4892-8A7E-7F53D7F53D5E}" destId="{8CB3C84F-65F0-4922-946B-D2D07D3509A7}" srcOrd="5" destOrd="0" presId="urn:microsoft.com/office/officeart/2005/8/layout/list1"/>
    <dgm:cxn modelId="{2030E7F2-F87A-4C57-BA55-E73A0D52DEAC}" type="presParOf" srcId="{998A25A2-7028-4892-8A7E-7F53D7F53D5E}" destId="{261E5023-E3AD-4BAE-A7BC-6634893F236F}" srcOrd="6" destOrd="0" presId="urn:microsoft.com/office/officeart/2005/8/layout/list1"/>
    <dgm:cxn modelId="{A3962AB3-B492-4798-9EC8-6C6BC6D7BCB6}" type="presParOf" srcId="{998A25A2-7028-4892-8A7E-7F53D7F53D5E}" destId="{966C51AA-67D0-45E0-8069-97FEB22C30FD}" srcOrd="7" destOrd="0" presId="urn:microsoft.com/office/officeart/2005/8/layout/list1"/>
    <dgm:cxn modelId="{3D8914A8-9D5B-474A-A7E0-AF6922BC2DE5}" type="presParOf" srcId="{998A25A2-7028-4892-8A7E-7F53D7F53D5E}" destId="{A9CD5D3F-B54A-4CB5-8D4C-D47CCA3A4055}" srcOrd="8" destOrd="0" presId="urn:microsoft.com/office/officeart/2005/8/layout/list1"/>
    <dgm:cxn modelId="{782F229F-4E95-4449-AD48-8C7FD339994B}" type="presParOf" srcId="{A9CD5D3F-B54A-4CB5-8D4C-D47CCA3A4055}" destId="{7598F75A-6508-4B20-90F1-20C82BA8721B}" srcOrd="0" destOrd="0" presId="urn:microsoft.com/office/officeart/2005/8/layout/list1"/>
    <dgm:cxn modelId="{6C533547-685F-43FA-B067-CD531F7EC134}" type="presParOf" srcId="{A9CD5D3F-B54A-4CB5-8D4C-D47CCA3A4055}" destId="{F2A9F483-7A98-43E8-8C3E-BFEED0934925}" srcOrd="1" destOrd="0" presId="urn:microsoft.com/office/officeart/2005/8/layout/list1"/>
    <dgm:cxn modelId="{E8302277-53CB-48E1-B74E-4C5D06811091}" type="presParOf" srcId="{998A25A2-7028-4892-8A7E-7F53D7F53D5E}" destId="{BBCF147A-BB22-452C-8F36-5D5730AAEC58}" srcOrd="9" destOrd="0" presId="urn:microsoft.com/office/officeart/2005/8/layout/list1"/>
    <dgm:cxn modelId="{91F4FC72-C066-4EE2-9971-24D47DA6F774}" type="presParOf" srcId="{998A25A2-7028-4892-8A7E-7F53D7F53D5E}" destId="{5014FB65-4380-4B35-9A1C-7CCB3FF5320E}" srcOrd="10" destOrd="0" presId="urn:microsoft.com/office/officeart/2005/8/layout/list1"/>
    <dgm:cxn modelId="{1B7E5ADE-3687-49B7-B48A-329C3BE4879C}" type="presParOf" srcId="{998A25A2-7028-4892-8A7E-7F53D7F53D5E}" destId="{530C6C45-8921-4EDE-B115-166A2458DBAB}" srcOrd="11" destOrd="0" presId="urn:microsoft.com/office/officeart/2005/8/layout/list1"/>
    <dgm:cxn modelId="{58697758-7971-46B0-9E0F-94184CB4B868}" type="presParOf" srcId="{998A25A2-7028-4892-8A7E-7F53D7F53D5E}" destId="{E31D3B08-4B09-4929-843F-A990247381D8}" srcOrd="12" destOrd="0" presId="urn:microsoft.com/office/officeart/2005/8/layout/list1"/>
    <dgm:cxn modelId="{A4639D22-BDFA-467F-AA4A-56D701C943AD}" type="presParOf" srcId="{E31D3B08-4B09-4929-843F-A990247381D8}" destId="{0F699056-8F18-44AE-A4C7-5BE17761C94A}" srcOrd="0" destOrd="0" presId="urn:microsoft.com/office/officeart/2005/8/layout/list1"/>
    <dgm:cxn modelId="{EDE0E8D6-529B-404F-9EB2-5BFF4AE7FF66}" type="presParOf" srcId="{E31D3B08-4B09-4929-843F-A990247381D8}" destId="{DF377731-755E-40BE-A532-1F3C00DBA1AD}" srcOrd="1" destOrd="0" presId="urn:microsoft.com/office/officeart/2005/8/layout/list1"/>
    <dgm:cxn modelId="{84FC9416-9C65-4C45-9B50-477FEDE44E4A}" type="presParOf" srcId="{998A25A2-7028-4892-8A7E-7F53D7F53D5E}" destId="{C1018741-5E39-4C4E-BE18-22912B17450E}" srcOrd="13" destOrd="0" presId="urn:microsoft.com/office/officeart/2005/8/layout/list1"/>
    <dgm:cxn modelId="{0AB5AD94-5DE8-4962-B012-7DC6537E72B7}" type="presParOf" srcId="{998A25A2-7028-4892-8A7E-7F53D7F53D5E}" destId="{37247AB7-0E6F-40A3-A806-87969FFB4738}"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8A1861-676E-4607-83CD-9906C0A769DB}" type="doc">
      <dgm:prSet loTypeId="urn:microsoft.com/office/officeart/2005/8/layout/arrow3" loCatId="relationship" qsTypeId="urn:microsoft.com/office/officeart/2005/8/quickstyle/simple1" qsCatId="simple" csTypeId="urn:microsoft.com/office/officeart/2005/8/colors/accent1_2" csCatId="accent1" phldr="1"/>
      <dgm:spPr>
        <a:scene3d>
          <a:camera prst="perspectiveBelow"/>
          <a:lightRig rig="threePt" dir="t"/>
        </a:scene3d>
      </dgm:spPr>
      <dgm:t>
        <a:bodyPr/>
        <a:lstStyle/>
        <a:p>
          <a:endParaRPr lang="en-US"/>
        </a:p>
      </dgm:t>
    </dgm:pt>
    <dgm:pt modelId="{2E4612D9-3F68-43D0-BDF4-CCFE9E49D86C}">
      <dgm:prSet phldrT="[Text]" custT="1"/>
      <dgm:spPr>
        <a:ln w="0">
          <a:noFill/>
        </a:ln>
      </dgm:spPr>
      <dgm:t>
        <a:bodyPr/>
        <a:lstStyle/>
        <a:p>
          <a:r>
            <a:rPr lang="en-US" sz="1600" dirty="0"/>
            <a:t>The larger the percentage of VLI households within a project…</a:t>
          </a:r>
        </a:p>
      </dgm:t>
    </dgm:pt>
    <dgm:pt modelId="{8AC064B1-2E6B-48DD-9C8C-EB76EF787C5E}" type="parTrans" cxnId="{F4B70A30-8263-431D-8463-CC9CFE98E1A9}">
      <dgm:prSet/>
      <dgm:spPr/>
      <dgm:t>
        <a:bodyPr/>
        <a:lstStyle/>
        <a:p>
          <a:endParaRPr lang="en-US"/>
        </a:p>
      </dgm:t>
    </dgm:pt>
    <dgm:pt modelId="{A0439C11-0EA4-44C6-840F-AE7C45C3C5FD}" type="sibTrans" cxnId="{F4B70A30-8263-431D-8463-CC9CFE98E1A9}">
      <dgm:prSet/>
      <dgm:spPr/>
      <dgm:t>
        <a:bodyPr/>
        <a:lstStyle/>
        <a:p>
          <a:endParaRPr lang="en-US"/>
        </a:p>
      </dgm:t>
    </dgm:pt>
    <dgm:pt modelId="{E297DACC-A4DB-495C-97B3-FEDDA5AE1F3F}">
      <dgm:prSet phldrT="[Text]" custT="1"/>
      <dgm:spPr>
        <a:ln w="12700">
          <a:noFill/>
        </a:ln>
      </dgm:spPr>
      <dgm:t>
        <a:bodyPr/>
        <a:lstStyle/>
        <a:p>
          <a:r>
            <a:rPr lang="en-US" sz="1600" dirty="0"/>
            <a:t>…the higher the score.</a:t>
          </a:r>
        </a:p>
      </dgm:t>
    </dgm:pt>
    <dgm:pt modelId="{3E322ED7-09F0-418F-8C8D-1D809C60457C}" type="parTrans" cxnId="{468C0A4D-A374-4DEC-97F5-6A9B3FDF2407}">
      <dgm:prSet/>
      <dgm:spPr/>
      <dgm:t>
        <a:bodyPr/>
        <a:lstStyle/>
        <a:p>
          <a:endParaRPr lang="en-US"/>
        </a:p>
      </dgm:t>
    </dgm:pt>
    <dgm:pt modelId="{6C197C1F-0F98-45EA-BD06-8A4FC0EEE229}" type="sibTrans" cxnId="{468C0A4D-A374-4DEC-97F5-6A9B3FDF2407}">
      <dgm:prSet/>
      <dgm:spPr/>
      <dgm:t>
        <a:bodyPr/>
        <a:lstStyle/>
        <a:p>
          <a:endParaRPr lang="en-US"/>
        </a:p>
      </dgm:t>
    </dgm:pt>
    <dgm:pt modelId="{F8296156-3B53-4C30-BF69-2D269674D1F9}" type="pres">
      <dgm:prSet presAssocID="{E68A1861-676E-4607-83CD-9906C0A769DB}" presName="compositeShape" presStyleCnt="0">
        <dgm:presLayoutVars>
          <dgm:chMax val="2"/>
          <dgm:dir/>
          <dgm:resizeHandles val="exact"/>
        </dgm:presLayoutVars>
      </dgm:prSet>
      <dgm:spPr/>
    </dgm:pt>
    <dgm:pt modelId="{C5845EBB-30D9-49BE-BA9D-CE6D50BCA1B9}" type="pres">
      <dgm:prSet presAssocID="{E68A1861-676E-4607-83CD-9906C0A769DB}" presName="divider" presStyleLbl="fgShp" presStyleIdx="0" presStyleCnt="1"/>
      <dgm:spPr/>
    </dgm:pt>
    <dgm:pt modelId="{83EC32A9-F508-4F92-8CCF-5343D5680542}" type="pres">
      <dgm:prSet presAssocID="{2E4612D9-3F68-43D0-BDF4-CCFE9E49D86C}" presName="downArrow" presStyleLbl="node1" presStyleIdx="0" presStyleCnt="2"/>
      <dgm:spPr/>
    </dgm:pt>
    <dgm:pt modelId="{1EDB4B0F-9978-4B5D-B671-1578C1FB59CF}" type="pres">
      <dgm:prSet presAssocID="{2E4612D9-3F68-43D0-BDF4-CCFE9E49D86C}" presName="downArrowText" presStyleLbl="revTx" presStyleIdx="0" presStyleCnt="2" custScaleX="176488" custScaleY="70334">
        <dgm:presLayoutVars>
          <dgm:bulletEnabled val="1"/>
        </dgm:presLayoutVars>
      </dgm:prSet>
      <dgm:spPr/>
    </dgm:pt>
    <dgm:pt modelId="{3EE95DFC-ADDF-4408-B814-5DBD71B91CEC}" type="pres">
      <dgm:prSet presAssocID="{E297DACC-A4DB-495C-97B3-FEDDA5AE1F3F}" presName="upArrow" presStyleLbl="node1" presStyleIdx="1" presStyleCnt="2"/>
      <dgm:spPr/>
    </dgm:pt>
    <dgm:pt modelId="{ABE35739-6074-47A3-8305-60B63443F9FC}" type="pres">
      <dgm:prSet presAssocID="{E297DACC-A4DB-495C-97B3-FEDDA5AE1F3F}" presName="upArrowText" presStyleLbl="revTx" presStyleIdx="1" presStyleCnt="2" custScaleX="122167" custScaleY="53312">
        <dgm:presLayoutVars>
          <dgm:bulletEnabled val="1"/>
        </dgm:presLayoutVars>
      </dgm:prSet>
      <dgm:spPr/>
    </dgm:pt>
  </dgm:ptLst>
  <dgm:cxnLst>
    <dgm:cxn modelId="{F4B70A30-8263-431D-8463-CC9CFE98E1A9}" srcId="{E68A1861-676E-4607-83CD-9906C0A769DB}" destId="{2E4612D9-3F68-43D0-BDF4-CCFE9E49D86C}" srcOrd="0" destOrd="0" parTransId="{8AC064B1-2E6B-48DD-9C8C-EB76EF787C5E}" sibTransId="{A0439C11-0EA4-44C6-840F-AE7C45C3C5FD}"/>
    <dgm:cxn modelId="{940D1431-DA69-4975-B988-A2533D91337B}" type="presOf" srcId="{E68A1861-676E-4607-83CD-9906C0A769DB}" destId="{F8296156-3B53-4C30-BF69-2D269674D1F9}" srcOrd="0" destOrd="0" presId="urn:microsoft.com/office/officeart/2005/8/layout/arrow3"/>
    <dgm:cxn modelId="{468C0A4D-A374-4DEC-97F5-6A9B3FDF2407}" srcId="{E68A1861-676E-4607-83CD-9906C0A769DB}" destId="{E297DACC-A4DB-495C-97B3-FEDDA5AE1F3F}" srcOrd="1" destOrd="0" parTransId="{3E322ED7-09F0-418F-8C8D-1D809C60457C}" sibTransId="{6C197C1F-0F98-45EA-BD06-8A4FC0EEE229}"/>
    <dgm:cxn modelId="{E731E5BD-A2EE-4452-B528-97CCFB11B055}" type="presOf" srcId="{E297DACC-A4DB-495C-97B3-FEDDA5AE1F3F}" destId="{ABE35739-6074-47A3-8305-60B63443F9FC}" srcOrd="0" destOrd="0" presId="urn:microsoft.com/office/officeart/2005/8/layout/arrow3"/>
    <dgm:cxn modelId="{9605D8FF-1240-407D-8F83-9070167777C4}" type="presOf" srcId="{2E4612D9-3F68-43D0-BDF4-CCFE9E49D86C}" destId="{1EDB4B0F-9978-4B5D-B671-1578C1FB59CF}" srcOrd="0" destOrd="0" presId="urn:microsoft.com/office/officeart/2005/8/layout/arrow3"/>
    <dgm:cxn modelId="{4448F08F-DE9C-427C-B1A9-8DB3AB7887FB}" type="presParOf" srcId="{F8296156-3B53-4C30-BF69-2D269674D1F9}" destId="{C5845EBB-30D9-49BE-BA9D-CE6D50BCA1B9}" srcOrd="0" destOrd="0" presId="urn:microsoft.com/office/officeart/2005/8/layout/arrow3"/>
    <dgm:cxn modelId="{A4295813-8360-4B05-BB75-D083B50E47B7}" type="presParOf" srcId="{F8296156-3B53-4C30-BF69-2D269674D1F9}" destId="{83EC32A9-F508-4F92-8CCF-5343D5680542}" srcOrd="1" destOrd="0" presId="urn:microsoft.com/office/officeart/2005/8/layout/arrow3"/>
    <dgm:cxn modelId="{D0BFCE97-574E-42D8-A3DA-2AB2B12B1D10}" type="presParOf" srcId="{F8296156-3B53-4C30-BF69-2D269674D1F9}" destId="{1EDB4B0F-9978-4B5D-B671-1578C1FB59CF}" srcOrd="2" destOrd="0" presId="urn:microsoft.com/office/officeart/2005/8/layout/arrow3"/>
    <dgm:cxn modelId="{BAFAB011-49EE-44CB-B1E0-108D3CFCF2E8}" type="presParOf" srcId="{F8296156-3B53-4C30-BF69-2D269674D1F9}" destId="{3EE95DFC-ADDF-4408-B814-5DBD71B91CEC}" srcOrd="3" destOrd="0" presId="urn:microsoft.com/office/officeart/2005/8/layout/arrow3"/>
    <dgm:cxn modelId="{74FBEB52-1EE4-4F49-ABCA-11E597EF511B}" type="presParOf" srcId="{F8296156-3B53-4C30-BF69-2D269674D1F9}" destId="{ABE35739-6074-47A3-8305-60B63443F9FC}" srcOrd="4" destOrd="0" presId="urn:microsoft.com/office/officeart/2005/8/layout/arrow3"/>
  </dgm:cxnLst>
  <dgm:bg>
    <a:solidFill>
      <a:schemeClr val="bg1"/>
    </a:solidFill>
    <a:effectLst>
      <a:softEdge rad="317500"/>
    </a:effectLst>
  </dgm:bg>
  <dgm:whole>
    <a:ln w="25400">
      <a:solidFill>
        <a:schemeClr val="accent1">
          <a:shade val="50000"/>
        </a:schemeClr>
      </a:solidFill>
      <a:extLst>
        <a:ext uri="{C807C97D-BFC1-408E-A445-0C87EB9F89A2}">
          <ask:lineSketchStyleProps xmlns:ask="http://schemas.microsoft.com/office/drawing/2018/sketchyshapes">
            <ask:type>
              <ask:lineSketchNone/>
            </ask:type>
          </ask:lineSketchStyleProps>
        </a:ext>
      </a:extLst>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D936DFD-DDD7-43F0-B5C2-D2250A5D62F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8D7AFB31-9C31-4EE7-8438-B6349FF0DCF5}">
      <dgm:prSet phldrT="[Text]"/>
      <dgm:spPr/>
      <dgm:t>
        <a:bodyPr/>
        <a:lstStyle/>
        <a:p>
          <a:r>
            <a:rPr lang="en-US" dirty="0"/>
            <a:t>Members</a:t>
          </a:r>
        </a:p>
      </dgm:t>
    </dgm:pt>
    <dgm:pt modelId="{97AC7942-C6BA-422F-B32F-B06E955F50CF}" type="parTrans" cxnId="{3CD9CEF3-D8E1-4F8C-A54A-6282D6B320E2}">
      <dgm:prSet/>
      <dgm:spPr/>
      <dgm:t>
        <a:bodyPr/>
        <a:lstStyle/>
        <a:p>
          <a:endParaRPr lang="en-US"/>
        </a:p>
      </dgm:t>
    </dgm:pt>
    <dgm:pt modelId="{A6E92144-0349-4573-B9A9-C78B60813EB6}" type="sibTrans" cxnId="{3CD9CEF3-D8E1-4F8C-A54A-6282D6B320E2}">
      <dgm:prSet/>
      <dgm:spPr/>
      <dgm:t>
        <a:bodyPr/>
        <a:lstStyle/>
        <a:p>
          <a:endParaRPr lang="en-US"/>
        </a:p>
      </dgm:t>
    </dgm:pt>
    <dgm:pt modelId="{8AC70119-169D-4FB7-A8D8-E078B773439F}" type="asst">
      <dgm:prSet phldrT="[Text]"/>
      <dgm:spPr/>
      <dgm:t>
        <a:bodyPr/>
        <a:lstStyle/>
        <a:p>
          <a:r>
            <a:rPr lang="en-US" dirty="0"/>
            <a:t>AHP General Fund</a:t>
          </a:r>
        </a:p>
      </dgm:t>
    </dgm:pt>
    <dgm:pt modelId="{1601DD9B-F18A-4621-BE25-0CF92B224C33}" type="parTrans" cxnId="{1504D160-6578-465C-8368-A0E04F496184}">
      <dgm:prSet/>
      <dgm:spPr/>
      <dgm:t>
        <a:bodyPr/>
        <a:lstStyle/>
        <a:p>
          <a:endParaRPr lang="en-US"/>
        </a:p>
      </dgm:t>
    </dgm:pt>
    <dgm:pt modelId="{27D556A2-5533-44EA-BC46-999F9099C48C}" type="sibTrans" cxnId="{1504D160-6578-465C-8368-A0E04F496184}">
      <dgm:prSet/>
      <dgm:spPr/>
      <dgm:t>
        <a:bodyPr/>
        <a:lstStyle/>
        <a:p>
          <a:endParaRPr lang="en-US"/>
        </a:p>
      </dgm:t>
    </dgm:pt>
    <dgm:pt modelId="{9E608BA9-390B-47EB-B240-32CD8090853E}" type="asst">
      <dgm:prSet phldrT="[Text]"/>
      <dgm:spPr/>
      <dgm:t>
        <a:bodyPr/>
        <a:lstStyle/>
        <a:p>
          <a:r>
            <a:rPr lang="en-US" dirty="0"/>
            <a:t>HELP</a:t>
          </a:r>
        </a:p>
      </dgm:t>
    </dgm:pt>
    <dgm:pt modelId="{8D8BF37F-20E8-4E74-B2E9-3716263F3820}" type="parTrans" cxnId="{0FBF8AE6-C1D4-4192-ACDB-3FA4707DF67E}">
      <dgm:prSet/>
      <dgm:spPr/>
      <dgm:t>
        <a:bodyPr/>
        <a:lstStyle/>
        <a:p>
          <a:endParaRPr lang="en-US"/>
        </a:p>
      </dgm:t>
    </dgm:pt>
    <dgm:pt modelId="{18B4EDB0-0F30-48CF-AC43-9CC6FB866F2A}" type="sibTrans" cxnId="{0FBF8AE6-C1D4-4192-ACDB-3FA4707DF67E}">
      <dgm:prSet/>
      <dgm:spPr/>
      <dgm:t>
        <a:bodyPr/>
        <a:lstStyle/>
        <a:p>
          <a:endParaRPr lang="en-US"/>
        </a:p>
      </dgm:t>
    </dgm:pt>
    <dgm:pt modelId="{2C0CB87C-E5E1-4B43-B1C3-D64F76A69FA9}" type="asst">
      <dgm:prSet phldrT="[Text]"/>
      <dgm:spPr/>
      <dgm:t>
        <a:bodyPr/>
        <a:lstStyle/>
        <a:p>
          <a:r>
            <a:rPr lang="en-US" dirty="0"/>
            <a:t>SNAP</a:t>
          </a:r>
        </a:p>
      </dgm:t>
    </dgm:pt>
    <dgm:pt modelId="{16AAA3CE-6874-415C-A67B-A00483D803C7}" type="parTrans" cxnId="{A16A199B-00BD-434A-88BF-E6ED7720F75F}">
      <dgm:prSet/>
      <dgm:spPr/>
      <dgm:t>
        <a:bodyPr/>
        <a:lstStyle/>
        <a:p>
          <a:endParaRPr lang="en-US"/>
        </a:p>
      </dgm:t>
    </dgm:pt>
    <dgm:pt modelId="{56A101CD-BC70-4189-8AAA-AB507CE34926}" type="sibTrans" cxnId="{A16A199B-00BD-434A-88BF-E6ED7720F75F}">
      <dgm:prSet/>
      <dgm:spPr/>
      <dgm:t>
        <a:bodyPr/>
        <a:lstStyle/>
        <a:p>
          <a:endParaRPr lang="en-US"/>
        </a:p>
      </dgm:t>
    </dgm:pt>
    <dgm:pt modelId="{ADFA8921-C0BB-452B-B1E0-1EE41D02AB5B}" type="asst">
      <dgm:prSet phldrT="[Text]"/>
      <dgm:spPr/>
      <dgm:t>
        <a:bodyPr/>
        <a:lstStyle/>
        <a:p>
          <a:r>
            <a:rPr lang="en-US" dirty="0"/>
            <a:t>DRA</a:t>
          </a:r>
        </a:p>
      </dgm:t>
    </dgm:pt>
    <dgm:pt modelId="{69939AE1-8607-4158-8F77-68CE43D5D487}" type="parTrans" cxnId="{1D27814D-F72E-4A38-830C-8ACC59A22011}">
      <dgm:prSet/>
      <dgm:spPr/>
      <dgm:t>
        <a:bodyPr/>
        <a:lstStyle/>
        <a:p>
          <a:endParaRPr lang="en-US"/>
        </a:p>
      </dgm:t>
    </dgm:pt>
    <dgm:pt modelId="{5C4B6F6D-8EDE-4848-8771-D1A82303D04F}" type="sibTrans" cxnId="{1D27814D-F72E-4A38-830C-8ACC59A22011}">
      <dgm:prSet/>
      <dgm:spPr/>
      <dgm:t>
        <a:bodyPr/>
        <a:lstStyle/>
        <a:p>
          <a:endParaRPr lang="en-US"/>
        </a:p>
      </dgm:t>
    </dgm:pt>
    <dgm:pt modelId="{4E5B4C0E-0E76-4E0A-A469-EBCF4B34FC3A}" type="pres">
      <dgm:prSet presAssocID="{8D936DFD-DDD7-43F0-B5C2-D2250A5D62FF}" presName="hierChild1" presStyleCnt="0">
        <dgm:presLayoutVars>
          <dgm:orgChart val="1"/>
          <dgm:chPref val="1"/>
          <dgm:dir/>
          <dgm:animOne val="branch"/>
          <dgm:animLvl val="lvl"/>
          <dgm:resizeHandles/>
        </dgm:presLayoutVars>
      </dgm:prSet>
      <dgm:spPr/>
    </dgm:pt>
    <dgm:pt modelId="{0D733DE0-FC60-47F0-BD56-9BB4818C1726}" type="pres">
      <dgm:prSet presAssocID="{8D7AFB31-9C31-4EE7-8438-B6349FF0DCF5}" presName="hierRoot1" presStyleCnt="0">
        <dgm:presLayoutVars>
          <dgm:hierBranch val="init"/>
        </dgm:presLayoutVars>
      </dgm:prSet>
      <dgm:spPr/>
    </dgm:pt>
    <dgm:pt modelId="{AAB95435-086D-43AD-8295-1262B34BC76D}" type="pres">
      <dgm:prSet presAssocID="{8D7AFB31-9C31-4EE7-8438-B6349FF0DCF5}" presName="rootComposite1" presStyleCnt="0"/>
      <dgm:spPr/>
    </dgm:pt>
    <dgm:pt modelId="{89620900-BAD6-4A6A-B6BA-3E38666C4B47}" type="pres">
      <dgm:prSet presAssocID="{8D7AFB31-9C31-4EE7-8438-B6349FF0DCF5}" presName="rootText1" presStyleLbl="node0" presStyleIdx="0" presStyleCnt="1">
        <dgm:presLayoutVars>
          <dgm:chPref val="3"/>
        </dgm:presLayoutVars>
      </dgm:prSet>
      <dgm:spPr/>
    </dgm:pt>
    <dgm:pt modelId="{30218076-E28A-4316-8C75-FF0BABA1BF32}" type="pres">
      <dgm:prSet presAssocID="{8D7AFB31-9C31-4EE7-8438-B6349FF0DCF5}" presName="rootConnector1" presStyleLbl="node1" presStyleIdx="0" presStyleCnt="0"/>
      <dgm:spPr/>
    </dgm:pt>
    <dgm:pt modelId="{0A86F002-6A8E-4CA5-B3AE-57E9BDE3F27D}" type="pres">
      <dgm:prSet presAssocID="{8D7AFB31-9C31-4EE7-8438-B6349FF0DCF5}" presName="hierChild2" presStyleCnt="0"/>
      <dgm:spPr/>
    </dgm:pt>
    <dgm:pt modelId="{423E7D2D-A3E0-4708-8510-CB1EA0CEE828}" type="pres">
      <dgm:prSet presAssocID="{8D7AFB31-9C31-4EE7-8438-B6349FF0DCF5}" presName="hierChild3" presStyleCnt="0"/>
      <dgm:spPr/>
    </dgm:pt>
    <dgm:pt modelId="{2C96BDA4-34BB-4B90-BCEA-9D52569E72D3}" type="pres">
      <dgm:prSet presAssocID="{1601DD9B-F18A-4621-BE25-0CF92B224C33}" presName="Name111" presStyleLbl="parChTrans1D2" presStyleIdx="0" presStyleCnt="4"/>
      <dgm:spPr/>
    </dgm:pt>
    <dgm:pt modelId="{F750DCCE-3F14-47CC-ADB2-A1287D1FA4B3}" type="pres">
      <dgm:prSet presAssocID="{8AC70119-169D-4FB7-A8D8-E078B773439F}" presName="hierRoot3" presStyleCnt="0">
        <dgm:presLayoutVars>
          <dgm:hierBranch val="init"/>
        </dgm:presLayoutVars>
      </dgm:prSet>
      <dgm:spPr/>
    </dgm:pt>
    <dgm:pt modelId="{F83E6E68-7FC4-428F-9A53-F45733663DDE}" type="pres">
      <dgm:prSet presAssocID="{8AC70119-169D-4FB7-A8D8-E078B773439F}" presName="rootComposite3" presStyleCnt="0"/>
      <dgm:spPr/>
    </dgm:pt>
    <dgm:pt modelId="{6E195206-96FE-4960-8D3F-B8AA9372B8FA}" type="pres">
      <dgm:prSet presAssocID="{8AC70119-169D-4FB7-A8D8-E078B773439F}" presName="rootText3" presStyleLbl="asst1" presStyleIdx="0" presStyleCnt="4">
        <dgm:presLayoutVars>
          <dgm:chPref val="3"/>
        </dgm:presLayoutVars>
      </dgm:prSet>
      <dgm:spPr/>
    </dgm:pt>
    <dgm:pt modelId="{F382B0C6-A374-4FB6-939C-AE9F33D976D6}" type="pres">
      <dgm:prSet presAssocID="{8AC70119-169D-4FB7-A8D8-E078B773439F}" presName="rootConnector3" presStyleLbl="asst1" presStyleIdx="0" presStyleCnt="4"/>
      <dgm:spPr/>
    </dgm:pt>
    <dgm:pt modelId="{F0A26B75-7DE9-4591-BA2F-3F677DB7409D}" type="pres">
      <dgm:prSet presAssocID="{8AC70119-169D-4FB7-A8D8-E078B773439F}" presName="hierChild6" presStyleCnt="0"/>
      <dgm:spPr/>
    </dgm:pt>
    <dgm:pt modelId="{3F3369E3-B1C5-430D-9F79-35E247206B1C}" type="pres">
      <dgm:prSet presAssocID="{8AC70119-169D-4FB7-A8D8-E078B773439F}" presName="hierChild7" presStyleCnt="0"/>
      <dgm:spPr/>
    </dgm:pt>
    <dgm:pt modelId="{441AA72B-B2A5-4566-A74E-20F504E66638}" type="pres">
      <dgm:prSet presAssocID="{8D8BF37F-20E8-4E74-B2E9-3716263F3820}" presName="Name111" presStyleLbl="parChTrans1D2" presStyleIdx="1" presStyleCnt="4"/>
      <dgm:spPr/>
    </dgm:pt>
    <dgm:pt modelId="{C44185C5-98CD-4933-9E27-6DB46771FC8A}" type="pres">
      <dgm:prSet presAssocID="{9E608BA9-390B-47EB-B240-32CD8090853E}" presName="hierRoot3" presStyleCnt="0">
        <dgm:presLayoutVars>
          <dgm:hierBranch val="init"/>
        </dgm:presLayoutVars>
      </dgm:prSet>
      <dgm:spPr/>
    </dgm:pt>
    <dgm:pt modelId="{AC210834-5BFE-4CB4-8F3E-25B89ECC529E}" type="pres">
      <dgm:prSet presAssocID="{9E608BA9-390B-47EB-B240-32CD8090853E}" presName="rootComposite3" presStyleCnt="0"/>
      <dgm:spPr/>
    </dgm:pt>
    <dgm:pt modelId="{DD2AAF64-7BC4-4A91-B41E-85FD220CB02E}" type="pres">
      <dgm:prSet presAssocID="{9E608BA9-390B-47EB-B240-32CD8090853E}" presName="rootText3" presStyleLbl="asst1" presStyleIdx="1" presStyleCnt="4">
        <dgm:presLayoutVars>
          <dgm:chPref val="3"/>
        </dgm:presLayoutVars>
      </dgm:prSet>
      <dgm:spPr/>
    </dgm:pt>
    <dgm:pt modelId="{B36BA4B8-0DD3-4D51-B5BF-E011E8381B36}" type="pres">
      <dgm:prSet presAssocID="{9E608BA9-390B-47EB-B240-32CD8090853E}" presName="rootConnector3" presStyleLbl="asst1" presStyleIdx="1" presStyleCnt="4"/>
      <dgm:spPr/>
    </dgm:pt>
    <dgm:pt modelId="{04E5F647-D4B4-401E-853A-A0EABA7DA6A0}" type="pres">
      <dgm:prSet presAssocID="{9E608BA9-390B-47EB-B240-32CD8090853E}" presName="hierChild6" presStyleCnt="0"/>
      <dgm:spPr/>
    </dgm:pt>
    <dgm:pt modelId="{6EAA36E0-4596-4D9A-92FA-E8B007B8E54C}" type="pres">
      <dgm:prSet presAssocID="{9E608BA9-390B-47EB-B240-32CD8090853E}" presName="hierChild7" presStyleCnt="0"/>
      <dgm:spPr/>
    </dgm:pt>
    <dgm:pt modelId="{1C6E7E7C-B406-42A2-9F31-346E832DF260}" type="pres">
      <dgm:prSet presAssocID="{16AAA3CE-6874-415C-A67B-A00483D803C7}" presName="Name111" presStyleLbl="parChTrans1D2" presStyleIdx="2" presStyleCnt="4"/>
      <dgm:spPr/>
    </dgm:pt>
    <dgm:pt modelId="{120CB1D1-3CB4-42E6-ACCF-8C1C0731ED1A}" type="pres">
      <dgm:prSet presAssocID="{2C0CB87C-E5E1-4B43-B1C3-D64F76A69FA9}" presName="hierRoot3" presStyleCnt="0">
        <dgm:presLayoutVars>
          <dgm:hierBranch val="init"/>
        </dgm:presLayoutVars>
      </dgm:prSet>
      <dgm:spPr/>
    </dgm:pt>
    <dgm:pt modelId="{5F9A5892-4C7E-4FC0-9B0A-0BA048F0AF15}" type="pres">
      <dgm:prSet presAssocID="{2C0CB87C-E5E1-4B43-B1C3-D64F76A69FA9}" presName="rootComposite3" presStyleCnt="0"/>
      <dgm:spPr/>
    </dgm:pt>
    <dgm:pt modelId="{EBFB8484-813D-40A2-A827-6D69C870BE02}" type="pres">
      <dgm:prSet presAssocID="{2C0CB87C-E5E1-4B43-B1C3-D64F76A69FA9}" presName="rootText3" presStyleLbl="asst1" presStyleIdx="2" presStyleCnt="4">
        <dgm:presLayoutVars>
          <dgm:chPref val="3"/>
        </dgm:presLayoutVars>
      </dgm:prSet>
      <dgm:spPr/>
    </dgm:pt>
    <dgm:pt modelId="{D1969260-9F70-4A84-B2AD-7D5D4E020435}" type="pres">
      <dgm:prSet presAssocID="{2C0CB87C-E5E1-4B43-B1C3-D64F76A69FA9}" presName="rootConnector3" presStyleLbl="asst1" presStyleIdx="2" presStyleCnt="4"/>
      <dgm:spPr/>
    </dgm:pt>
    <dgm:pt modelId="{66DE5702-4BDC-4ED5-8E09-4F6CF3A3DD92}" type="pres">
      <dgm:prSet presAssocID="{2C0CB87C-E5E1-4B43-B1C3-D64F76A69FA9}" presName="hierChild6" presStyleCnt="0"/>
      <dgm:spPr/>
    </dgm:pt>
    <dgm:pt modelId="{A1391E22-F0BF-42AA-A889-0D44751F261F}" type="pres">
      <dgm:prSet presAssocID="{2C0CB87C-E5E1-4B43-B1C3-D64F76A69FA9}" presName="hierChild7" presStyleCnt="0"/>
      <dgm:spPr/>
    </dgm:pt>
    <dgm:pt modelId="{DF3CCE57-96D0-49E7-BB65-39D2E93DA446}" type="pres">
      <dgm:prSet presAssocID="{69939AE1-8607-4158-8F77-68CE43D5D487}" presName="Name111" presStyleLbl="parChTrans1D2" presStyleIdx="3" presStyleCnt="4"/>
      <dgm:spPr/>
    </dgm:pt>
    <dgm:pt modelId="{EDBBA27F-5A28-4530-9779-26461DAE6F84}" type="pres">
      <dgm:prSet presAssocID="{ADFA8921-C0BB-452B-B1E0-1EE41D02AB5B}" presName="hierRoot3" presStyleCnt="0">
        <dgm:presLayoutVars>
          <dgm:hierBranch val="init"/>
        </dgm:presLayoutVars>
      </dgm:prSet>
      <dgm:spPr/>
    </dgm:pt>
    <dgm:pt modelId="{7E98E9C0-2668-4D77-93F5-F2F5D5C0FDB8}" type="pres">
      <dgm:prSet presAssocID="{ADFA8921-C0BB-452B-B1E0-1EE41D02AB5B}" presName="rootComposite3" presStyleCnt="0"/>
      <dgm:spPr/>
    </dgm:pt>
    <dgm:pt modelId="{A279640F-C5BE-41E6-9D18-5C3A0E78824D}" type="pres">
      <dgm:prSet presAssocID="{ADFA8921-C0BB-452B-B1E0-1EE41D02AB5B}" presName="rootText3" presStyleLbl="asst1" presStyleIdx="3" presStyleCnt="4">
        <dgm:presLayoutVars>
          <dgm:chPref val="3"/>
        </dgm:presLayoutVars>
      </dgm:prSet>
      <dgm:spPr/>
    </dgm:pt>
    <dgm:pt modelId="{85DA0CA7-D100-4DE2-8380-FE8ED454FE1C}" type="pres">
      <dgm:prSet presAssocID="{ADFA8921-C0BB-452B-B1E0-1EE41D02AB5B}" presName="rootConnector3" presStyleLbl="asst1" presStyleIdx="3" presStyleCnt="4"/>
      <dgm:spPr/>
    </dgm:pt>
    <dgm:pt modelId="{2C434C71-95BA-4E25-98C0-C1AE10AC0226}" type="pres">
      <dgm:prSet presAssocID="{ADFA8921-C0BB-452B-B1E0-1EE41D02AB5B}" presName="hierChild6" presStyleCnt="0"/>
      <dgm:spPr/>
    </dgm:pt>
    <dgm:pt modelId="{9F4B0714-A23F-4911-8533-F6EF46240509}" type="pres">
      <dgm:prSet presAssocID="{ADFA8921-C0BB-452B-B1E0-1EE41D02AB5B}" presName="hierChild7" presStyleCnt="0"/>
      <dgm:spPr/>
    </dgm:pt>
  </dgm:ptLst>
  <dgm:cxnLst>
    <dgm:cxn modelId="{10E61C0B-DAA5-4391-894B-91B4C888929B}" type="presOf" srcId="{9E608BA9-390B-47EB-B240-32CD8090853E}" destId="{DD2AAF64-7BC4-4A91-B41E-85FD220CB02E}" srcOrd="0" destOrd="0" presId="urn:microsoft.com/office/officeart/2005/8/layout/orgChart1"/>
    <dgm:cxn modelId="{873E9015-E9C1-4DB0-B92F-6929E8048604}" type="presOf" srcId="{ADFA8921-C0BB-452B-B1E0-1EE41D02AB5B}" destId="{A279640F-C5BE-41E6-9D18-5C3A0E78824D}" srcOrd="0" destOrd="0" presId="urn:microsoft.com/office/officeart/2005/8/layout/orgChart1"/>
    <dgm:cxn modelId="{F2200232-5D5E-4429-8281-1032882493F9}" type="presOf" srcId="{8D936DFD-DDD7-43F0-B5C2-D2250A5D62FF}" destId="{4E5B4C0E-0E76-4E0A-A469-EBCF4B34FC3A}" srcOrd="0" destOrd="0" presId="urn:microsoft.com/office/officeart/2005/8/layout/orgChart1"/>
    <dgm:cxn modelId="{D54D1139-8EB9-4C97-A53F-19F6238ACC7D}" type="presOf" srcId="{8AC70119-169D-4FB7-A8D8-E078B773439F}" destId="{6E195206-96FE-4960-8D3F-B8AA9372B8FA}" srcOrd="0" destOrd="0" presId="urn:microsoft.com/office/officeart/2005/8/layout/orgChart1"/>
    <dgm:cxn modelId="{B2EA5639-82DF-4B2D-A9EF-5EB13174EA38}" type="presOf" srcId="{16AAA3CE-6874-415C-A67B-A00483D803C7}" destId="{1C6E7E7C-B406-42A2-9F31-346E832DF260}" srcOrd="0" destOrd="0" presId="urn:microsoft.com/office/officeart/2005/8/layout/orgChart1"/>
    <dgm:cxn modelId="{A38D423A-B754-4A16-96C7-976F30B62CFA}" type="presOf" srcId="{1601DD9B-F18A-4621-BE25-0CF92B224C33}" destId="{2C96BDA4-34BB-4B90-BCEA-9D52569E72D3}" srcOrd="0" destOrd="0" presId="urn:microsoft.com/office/officeart/2005/8/layout/orgChart1"/>
    <dgm:cxn modelId="{237C973F-DE10-4034-9802-3FD2F430BFBA}" type="presOf" srcId="{2C0CB87C-E5E1-4B43-B1C3-D64F76A69FA9}" destId="{D1969260-9F70-4A84-B2AD-7D5D4E020435}" srcOrd="1" destOrd="0" presId="urn:microsoft.com/office/officeart/2005/8/layout/orgChart1"/>
    <dgm:cxn modelId="{1504D160-6578-465C-8368-A0E04F496184}" srcId="{8D7AFB31-9C31-4EE7-8438-B6349FF0DCF5}" destId="{8AC70119-169D-4FB7-A8D8-E078B773439F}" srcOrd="0" destOrd="0" parTransId="{1601DD9B-F18A-4621-BE25-0CF92B224C33}" sibTransId="{27D556A2-5533-44EA-BC46-999F9099C48C}"/>
    <dgm:cxn modelId="{ED6CAB68-00B6-482E-A38E-FD92660A02F9}" type="presOf" srcId="{69939AE1-8607-4158-8F77-68CE43D5D487}" destId="{DF3CCE57-96D0-49E7-BB65-39D2E93DA446}" srcOrd="0" destOrd="0" presId="urn:microsoft.com/office/officeart/2005/8/layout/orgChart1"/>
    <dgm:cxn modelId="{6ACFC448-15C9-4F42-8975-89D92A7ECFD8}" type="presOf" srcId="{2C0CB87C-E5E1-4B43-B1C3-D64F76A69FA9}" destId="{EBFB8484-813D-40A2-A827-6D69C870BE02}" srcOrd="0" destOrd="0" presId="urn:microsoft.com/office/officeart/2005/8/layout/orgChart1"/>
    <dgm:cxn modelId="{AEB0044A-55EE-4149-B3F3-AB979647613B}" type="presOf" srcId="{9E608BA9-390B-47EB-B240-32CD8090853E}" destId="{B36BA4B8-0DD3-4D51-B5BF-E011E8381B36}" srcOrd="1" destOrd="0" presId="urn:microsoft.com/office/officeart/2005/8/layout/orgChart1"/>
    <dgm:cxn modelId="{1D27814D-F72E-4A38-830C-8ACC59A22011}" srcId="{8D7AFB31-9C31-4EE7-8438-B6349FF0DCF5}" destId="{ADFA8921-C0BB-452B-B1E0-1EE41D02AB5B}" srcOrd="3" destOrd="0" parTransId="{69939AE1-8607-4158-8F77-68CE43D5D487}" sibTransId="{5C4B6F6D-8EDE-4848-8771-D1A82303D04F}"/>
    <dgm:cxn modelId="{7C13EB78-C7C8-421A-AA70-7D4A3ADBF651}" type="presOf" srcId="{8D8BF37F-20E8-4E74-B2E9-3716263F3820}" destId="{441AA72B-B2A5-4566-A74E-20F504E66638}" srcOrd="0" destOrd="0" presId="urn:microsoft.com/office/officeart/2005/8/layout/orgChart1"/>
    <dgm:cxn modelId="{281D627E-F6BC-4A34-8D44-73F4E5D01142}" type="presOf" srcId="{8D7AFB31-9C31-4EE7-8438-B6349FF0DCF5}" destId="{89620900-BAD6-4A6A-B6BA-3E38666C4B47}" srcOrd="0" destOrd="0" presId="urn:microsoft.com/office/officeart/2005/8/layout/orgChart1"/>
    <dgm:cxn modelId="{A16A199B-00BD-434A-88BF-E6ED7720F75F}" srcId="{8D7AFB31-9C31-4EE7-8438-B6349FF0DCF5}" destId="{2C0CB87C-E5E1-4B43-B1C3-D64F76A69FA9}" srcOrd="2" destOrd="0" parTransId="{16AAA3CE-6874-415C-A67B-A00483D803C7}" sibTransId="{56A101CD-BC70-4189-8AAA-AB507CE34926}"/>
    <dgm:cxn modelId="{CD27F1B1-56CF-4DA3-9DE5-A45819DF2596}" type="presOf" srcId="{8D7AFB31-9C31-4EE7-8438-B6349FF0DCF5}" destId="{30218076-E28A-4316-8C75-FF0BABA1BF32}" srcOrd="1" destOrd="0" presId="urn:microsoft.com/office/officeart/2005/8/layout/orgChart1"/>
    <dgm:cxn modelId="{23F96FC5-4141-4D12-A300-D5B8911B3121}" type="presOf" srcId="{8AC70119-169D-4FB7-A8D8-E078B773439F}" destId="{F382B0C6-A374-4FB6-939C-AE9F33D976D6}" srcOrd="1" destOrd="0" presId="urn:microsoft.com/office/officeart/2005/8/layout/orgChart1"/>
    <dgm:cxn modelId="{0FBF8AE6-C1D4-4192-ACDB-3FA4707DF67E}" srcId="{8D7AFB31-9C31-4EE7-8438-B6349FF0DCF5}" destId="{9E608BA9-390B-47EB-B240-32CD8090853E}" srcOrd="1" destOrd="0" parTransId="{8D8BF37F-20E8-4E74-B2E9-3716263F3820}" sibTransId="{18B4EDB0-0F30-48CF-AC43-9CC6FB866F2A}"/>
    <dgm:cxn modelId="{3CD9CEF3-D8E1-4F8C-A54A-6282D6B320E2}" srcId="{8D936DFD-DDD7-43F0-B5C2-D2250A5D62FF}" destId="{8D7AFB31-9C31-4EE7-8438-B6349FF0DCF5}" srcOrd="0" destOrd="0" parTransId="{97AC7942-C6BA-422F-B32F-B06E955F50CF}" sibTransId="{A6E92144-0349-4573-B9A9-C78B60813EB6}"/>
    <dgm:cxn modelId="{7189C6FB-7D2F-4C37-BDD8-7BBB89C4E859}" type="presOf" srcId="{ADFA8921-C0BB-452B-B1E0-1EE41D02AB5B}" destId="{85DA0CA7-D100-4DE2-8380-FE8ED454FE1C}" srcOrd="1" destOrd="0" presId="urn:microsoft.com/office/officeart/2005/8/layout/orgChart1"/>
    <dgm:cxn modelId="{4649D82A-0B3D-42EE-8042-57FF4EFEA34C}" type="presParOf" srcId="{4E5B4C0E-0E76-4E0A-A469-EBCF4B34FC3A}" destId="{0D733DE0-FC60-47F0-BD56-9BB4818C1726}" srcOrd="0" destOrd="0" presId="urn:microsoft.com/office/officeart/2005/8/layout/orgChart1"/>
    <dgm:cxn modelId="{7500E58B-DE37-486F-B8BF-1948672B0386}" type="presParOf" srcId="{0D733DE0-FC60-47F0-BD56-9BB4818C1726}" destId="{AAB95435-086D-43AD-8295-1262B34BC76D}" srcOrd="0" destOrd="0" presId="urn:microsoft.com/office/officeart/2005/8/layout/orgChart1"/>
    <dgm:cxn modelId="{D1928752-75E3-44F8-A36D-6D3008174562}" type="presParOf" srcId="{AAB95435-086D-43AD-8295-1262B34BC76D}" destId="{89620900-BAD6-4A6A-B6BA-3E38666C4B47}" srcOrd="0" destOrd="0" presId="urn:microsoft.com/office/officeart/2005/8/layout/orgChart1"/>
    <dgm:cxn modelId="{48B7DA9F-7E6C-49D2-9506-849EA1525398}" type="presParOf" srcId="{AAB95435-086D-43AD-8295-1262B34BC76D}" destId="{30218076-E28A-4316-8C75-FF0BABA1BF32}" srcOrd="1" destOrd="0" presId="urn:microsoft.com/office/officeart/2005/8/layout/orgChart1"/>
    <dgm:cxn modelId="{FB527932-EF63-4303-B2A5-A90595B48CDB}" type="presParOf" srcId="{0D733DE0-FC60-47F0-BD56-9BB4818C1726}" destId="{0A86F002-6A8E-4CA5-B3AE-57E9BDE3F27D}" srcOrd="1" destOrd="0" presId="urn:microsoft.com/office/officeart/2005/8/layout/orgChart1"/>
    <dgm:cxn modelId="{ED3E60A7-EAAA-4F52-AB24-1481FE5C5893}" type="presParOf" srcId="{0D733DE0-FC60-47F0-BD56-9BB4818C1726}" destId="{423E7D2D-A3E0-4708-8510-CB1EA0CEE828}" srcOrd="2" destOrd="0" presId="urn:microsoft.com/office/officeart/2005/8/layout/orgChart1"/>
    <dgm:cxn modelId="{F4E1BA3C-78B8-4CDB-BF18-4E9390426C7B}" type="presParOf" srcId="{423E7D2D-A3E0-4708-8510-CB1EA0CEE828}" destId="{2C96BDA4-34BB-4B90-BCEA-9D52569E72D3}" srcOrd="0" destOrd="0" presId="urn:microsoft.com/office/officeart/2005/8/layout/orgChart1"/>
    <dgm:cxn modelId="{0250F8F5-7EE1-4645-83A2-ADD681955013}" type="presParOf" srcId="{423E7D2D-A3E0-4708-8510-CB1EA0CEE828}" destId="{F750DCCE-3F14-47CC-ADB2-A1287D1FA4B3}" srcOrd="1" destOrd="0" presId="urn:microsoft.com/office/officeart/2005/8/layout/orgChart1"/>
    <dgm:cxn modelId="{9E494FC2-049D-4C04-904F-ACC9C6231278}" type="presParOf" srcId="{F750DCCE-3F14-47CC-ADB2-A1287D1FA4B3}" destId="{F83E6E68-7FC4-428F-9A53-F45733663DDE}" srcOrd="0" destOrd="0" presId="urn:microsoft.com/office/officeart/2005/8/layout/orgChart1"/>
    <dgm:cxn modelId="{95971070-6EFE-43AF-BA94-3C4A2BD0611D}" type="presParOf" srcId="{F83E6E68-7FC4-428F-9A53-F45733663DDE}" destId="{6E195206-96FE-4960-8D3F-B8AA9372B8FA}" srcOrd="0" destOrd="0" presId="urn:microsoft.com/office/officeart/2005/8/layout/orgChart1"/>
    <dgm:cxn modelId="{8B311F6C-86FC-4B63-9423-D44FB26247A7}" type="presParOf" srcId="{F83E6E68-7FC4-428F-9A53-F45733663DDE}" destId="{F382B0C6-A374-4FB6-939C-AE9F33D976D6}" srcOrd="1" destOrd="0" presId="urn:microsoft.com/office/officeart/2005/8/layout/orgChart1"/>
    <dgm:cxn modelId="{FFF2573C-7E14-44A2-B49A-BC55C371FEE3}" type="presParOf" srcId="{F750DCCE-3F14-47CC-ADB2-A1287D1FA4B3}" destId="{F0A26B75-7DE9-4591-BA2F-3F677DB7409D}" srcOrd="1" destOrd="0" presId="urn:microsoft.com/office/officeart/2005/8/layout/orgChart1"/>
    <dgm:cxn modelId="{F0EBFE2C-B501-4FBB-A6F8-FD1288721858}" type="presParOf" srcId="{F750DCCE-3F14-47CC-ADB2-A1287D1FA4B3}" destId="{3F3369E3-B1C5-430D-9F79-35E247206B1C}" srcOrd="2" destOrd="0" presId="urn:microsoft.com/office/officeart/2005/8/layout/orgChart1"/>
    <dgm:cxn modelId="{5FDFB80C-5748-44EB-B42B-CF0939BE8642}" type="presParOf" srcId="{423E7D2D-A3E0-4708-8510-CB1EA0CEE828}" destId="{441AA72B-B2A5-4566-A74E-20F504E66638}" srcOrd="2" destOrd="0" presId="urn:microsoft.com/office/officeart/2005/8/layout/orgChart1"/>
    <dgm:cxn modelId="{6B2B2E66-33F3-449B-A37A-E858FA9380A0}" type="presParOf" srcId="{423E7D2D-A3E0-4708-8510-CB1EA0CEE828}" destId="{C44185C5-98CD-4933-9E27-6DB46771FC8A}" srcOrd="3" destOrd="0" presId="urn:microsoft.com/office/officeart/2005/8/layout/orgChart1"/>
    <dgm:cxn modelId="{47293A04-D8CF-4634-976D-21B313384668}" type="presParOf" srcId="{C44185C5-98CD-4933-9E27-6DB46771FC8A}" destId="{AC210834-5BFE-4CB4-8F3E-25B89ECC529E}" srcOrd="0" destOrd="0" presId="urn:microsoft.com/office/officeart/2005/8/layout/orgChart1"/>
    <dgm:cxn modelId="{78F588DE-A314-4D72-B2F4-77507F81F056}" type="presParOf" srcId="{AC210834-5BFE-4CB4-8F3E-25B89ECC529E}" destId="{DD2AAF64-7BC4-4A91-B41E-85FD220CB02E}" srcOrd="0" destOrd="0" presId="urn:microsoft.com/office/officeart/2005/8/layout/orgChart1"/>
    <dgm:cxn modelId="{75B95291-0D85-43F5-A72F-1C85E05E3E30}" type="presParOf" srcId="{AC210834-5BFE-4CB4-8F3E-25B89ECC529E}" destId="{B36BA4B8-0DD3-4D51-B5BF-E011E8381B36}" srcOrd="1" destOrd="0" presId="urn:microsoft.com/office/officeart/2005/8/layout/orgChart1"/>
    <dgm:cxn modelId="{6832200A-1BDC-44AD-8311-46F7444E4CC8}" type="presParOf" srcId="{C44185C5-98CD-4933-9E27-6DB46771FC8A}" destId="{04E5F647-D4B4-401E-853A-A0EABA7DA6A0}" srcOrd="1" destOrd="0" presId="urn:microsoft.com/office/officeart/2005/8/layout/orgChart1"/>
    <dgm:cxn modelId="{3C12B30E-2B0C-4AD4-9EE6-0357F6D2E452}" type="presParOf" srcId="{C44185C5-98CD-4933-9E27-6DB46771FC8A}" destId="{6EAA36E0-4596-4D9A-92FA-E8B007B8E54C}" srcOrd="2" destOrd="0" presId="urn:microsoft.com/office/officeart/2005/8/layout/orgChart1"/>
    <dgm:cxn modelId="{05EE94DD-EA2E-484C-980B-72B4188BAC1D}" type="presParOf" srcId="{423E7D2D-A3E0-4708-8510-CB1EA0CEE828}" destId="{1C6E7E7C-B406-42A2-9F31-346E832DF260}" srcOrd="4" destOrd="0" presId="urn:microsoft.com/office/officeart/2005/8/layout/orgChart1"/>
    <dgm:cxn modelId="{3118CEE7-D5CA-4E31-A5A9-3B49BF7166F9}" type="presParOf" srcId="{423E7D2D-A3E0-4708-8510-CB1EA0CEE828}" destId="{120CB1D1-3CB4-42E6-ACCF-8C1C0731ED1A}" srcOrd="5" destOrd="0" presId="urn:microsoft.com/office/officeart/2005/8/layout/orgChart1"/>
    <dgm:cxn modelId="{99E748E3-9A37-420C-B70D-95E35EF2169E}" type="presParOf" srcId="{120CB1D1-3CB4-42E6-ACCF-8C1C0731ED1A}" destId="{5F9A5892-4C7E-4FC0-9B0A-0BA048F0AF15}" srcOrd="0" destOrd="0" presId="urn:microsoft.com/office/officeart/2005/8/layout/orgChart1"/>
    <dgm:cxn modelId="{34B6DC91-85A4-4BE0-BC39-071D3FAA011F}" type="presParOf" srcId="{5F9A5892-4C7E-4FC0-9B0A-0BA048F0AF15}" destId="{EBFB8484-813D-40A2-A827-6D69C870BE02}" srcOrd="0" destOrd="0" presId="urn:microsoft.com/office/officeart/2005/8/layout/orgChart1"/>
    <dgm:cxn modelId="{9B1F1984-F4B6-4632-92DA-E9B79FC42F90}" type="presParOf" srcId="{5F9A5892-4C7E-4FC0-9B0A-0BA048F0AF15}" destId="{D1969260-9F70-4A84-B2AD-7D5D4E020435}" srcOrd="1" destOrd="0" presId="urn:microsoft.com/office/officeart/2005/8/layout/orgChart1"/>
    <dgm:cxn modelId="{3D215D93-B693-4D3F-A6DA-59086001277E}" type="presParOf" srcId="{120CB1D1-3CB4-42E6-ACCF-8C1C0731ED1A}" destId="{66DE5702-4BDC-4ED5-8E09-4F6CF3A3DD92}" srcOrd="1" destOrd="0" presId="urn:microsoft.com/office/officeart/2005/8/layout/orgChart1"/>
    <dgm:cxn modelId="{93CDB214-8594-45B5-92C9-064CE244F1EA}" type="presParOf" srcId="{120CB1D1-3CB4-42E6-ACCF-8C1C0731ED1A}" destId="{A1391E22-F0BF-42AA-A889-0D44751F261F}" srcOrd="2" destOrd="0" presId="urn:microsoft.com/office/officeart/2005/8/layout/orgChart1"/>
    <dgm:cxn modelId="{3D6EC0E1-5F4B-426A-8DCD-25F26C8BE51B}" type="presParOf" srcId="{423E7D2D-A3E0-4708-8510-CB1EA0CEE828}" destId="{DF3CCE57-96D0-49E7-BB65-39D2E93DA446}" srcOrd="6" destOrd="0" presId="urn:microsoft.com/office/officeart/2005/8/layout/orgChart1"/>
    <dgm:cxn modelId="{C94B3832-4DA9-4CEA-B0A3-28E17121696C}" type="presParOf" srcId="{423E7D2D-A3E0-4708-8510-CB1EA0CEE828}" destId="{EDBBA27F-5A28-4530-9779-26461DAE6F84}" srcOrd="7" destOrd="0" presId="urn:microsoft.com/office/officeart/2005/8/layout/orgChart1"/>
    <dgm:cxn modelId="{C7F3AF7B-03F8-4C6D-8141-BE4CECE65CD4}" type="presParOf" srcId="{EDBBA27F-5A28-4530-9779-26461DAE6F84}" destId="{7E98E9C0-2668-4D77-93F5-F2F5D5C0FDB8}" srcOrd="0" destOrd="0" presId="urn:microsoft.com/office/officeart/2005/8/layout/orgChart1"/>
    <dgm:cxn modelId="{F94B076F-6100-4BE6-88EC-9F1D80A76AD2}" type="presParOf" srcId="{7E98E9C0-2668-4D77-93F5-F2F5D5C0FDB8}" destId="{A279640F-C5BE-41E6-9D18-5C3A0E78824D}" srcOrd="0" destOrd="0" presId="urn:microsoft.com/office/officeart/2005/8/layout/orgChart1"/>
    <dgm:cxn modelId="{34163333-526D-4265-8ED1-2C2A52EBC37E}" type="presParOf" srcId="{7E98E9C0-2668-4D77-93F5-F2F5D5C0FDB8}" destId="{85DA0CA7-D100-4DE2-8380-FE8ED454FE1C}" srcOrd="1" destOrd="0" presId="urn:microsoft.com/office/officeart/2005/8/layout/orgChart1"/>
    <dgm:cxn modelId="{1F6524EE-C44D-4CBD-B820-42115644BC9A}" type="presParOf" srcId="{EDBBA27F-5A28-4530-9779-26461DAE6F84}" destId="{2C434C71-95BA-4E25-98C0-C1AE10AC0226}" srcOrd="1" destOrd="0" presId="urn:microsoft.com/office/officeart/2005/8/layout/orgChart1"/>
    <dgm:cxn modelId="{5D75C640-A6CE-424D-8ED1-F0D0D04B06FD}" type="presParOf" srcId="{EDBBA27F-5A28-4530-9779-26461DAE6F84}" destId="{9F4B0714-A23F-4911-8533-F6EF4624050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D936DFD-DDD7-43F0-B5C2-D2250A5D62FF}"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US"/>
        </a:p>
      </dgm:t>
    </dgm:pt>
    <dgm:pt modelId="{8D7AFB31-9C31-4EE7-8438-B6349FF0DCF5}">
      <dgm:prSet phldrT="[Text]" custT="1"/>
      <dgm:spPr/>
      <dgm:t>
        <a:bodyPr/>
        <a:lstStyle/>
        <a:p>
          <a:r>
            <a:rPr lang="en-US" sz="2000" dirty="0"/>
            <a:t>Sponsors, Consultants, Intermediaries</a:t>
          </a:r>
        </a:p>
      </dgm:t>
    </dgm:pt>
    <dgm:pt modelId="{97AC7942-C6BA-422F-B32F-B06E955F50CF}" type="parTrans" cxnId="{3CD9CEF3-D8E1-4F8C-A54A-6282D6B320E2}">
      <dgm:prSet/>
      <dgm:spPr/>
      <dgm:t>
        <a:bodyPr/>
        <a:lstStyle/>
        <a:p>
          <a:endParaRPr lang="en-US"/>
        </a:p>
      </dgm:t>
    </dgm:pt>
    <dgm:pt modelId="{A6E92144-0349-4573-B9A9-C78B60813EB6}" type="sibTrans" cxnId="{3CD9CEF3-D8E1-4F8C-A54A-6282D6B320E2}">
      <dgm:prSet/>
      <dgm:spPr/>
      <dgm:t>
        <a:bodyPr/>
        <a:lstStyle/>
        <a:p>
          <a:endParaRPr lang="en-US"/>
        </a:p>
      </dgm:t>
    </dgm:pt>
    <dgm:pt modelId="{8AC70119-169D-4FB7-A8D8-E078B773439F}" type="asst">
      <dgm:prSet phldrT="[Text]" custT="1"/>
      <dgm:spPr/>
      <dgm:t>
        <a:bodyPr/>
        <a:lstStyle/>
        <a:p>
          <a:r>
            <a:rPr lang="en-US" sz="2700" dirty="0"/>
            <a:t>AHP General Fund</a:t>
          </a:r>
        </a:p>
      </dgm:t>
    </dgm:pt>
    <dgm:pt modelId="{1601DD9B-F18A-4621-BE25-0CF92B224C33}" type="parTrans" cxnId="{1504D160-6578-465C-8368-A0E04F496184}">
      <dgm:prSet/>
      <dgm:spPr/>
      <dgm:t>
        <a:bodyPr/>
        <a:lstStyle/>
        <a:p>
          <a:endParaRPr lang="en-US"/>
        </a:p>
      </dgm:t>
    </dgm:pt>
    <dgm:pt modelId="{27D556A2-5533-44EA-BC46-999F9099C48C}" type="sibTrans" cxnId="{1504D160-6578-465C-8368-A0E04F496184}">
      <dgm:prSet/>
      <dgm:spPr/>
      <dgm:t>
        <a:bodyPr/>
        <a:lstStyle/>
        <a:p>
          <a:endParaRPr lang="en-US"/>
        </a:p>
      </dgm:t>
    </dgm:pt>
    <dgm:pt modelId="{4E5B4C0E-0E76-4E0A-A469-EBCF4B34FC3A}" type="pres">
      <dgm:prSet presAssocID="{8D936DFD-DDD7-43F0-B5C2-D2250A5D62FF}" presName="hierChild1" presStyleCnt="0">
        <dgm:presLayoutVars>
          <dgm:orgChart val="1"/>
          <dgm:chPref val="1"/>
          <dgm:dir/>
          <dgm:animOne val="branch"/>
          <dgm:animLvl val="lvl"/>
          <dgm:resizeHandles/>
        </dgm:presLayoutVars>
      </dgm:prSet>
      <dgm:spPr/>
    </dgm:pt>
    <dgm:pt modelId="{0D733DE0-FC60-47F0-BD56-9BB4818C1726}" type="pres">
      <dgm:prSet presAssocID="{8D7AFB31-9C31-4EE7-8438-B6349FF0DCF5}" presName="hierRoot1" presStyleCnt="0">
        <dgm:presLayoutVars>
          <dgm:hierBranch val="init"/>
        </dgm:presLayoutVars>
      </dgm:prSet>
      <dgm:spPr/>
    </dgm:pt>
    <dgm:pt modelId="{AAB95435-086D-43AD-8295-1262B34BC76D}" type="pres">
      <dgm:prSet presAssocID="{8D7AFB31-9C31-4EE7-8438-B6349FF0DCF5}" presName="rootComposite1" presStyleCnt="0"/>
      <dgm:spPr/>
    </dgm:pt>
    <dgm:pt modelId="{89620900-BAD6-4A6A-B6BA-3E38666C4B47}" type="pres">
      <dgm:prSet presAssocID="{8D7AFB31-9C31-4EE7-8438-B6349FF0DCF5}" presName="rootText1" presStyleLbl="node0" presStyleIdx="0" presStyleCnt="1" custScaleX="91249" custScaleY="77924" custLinFactNeighborX="-45296" custLinFactNeighborY="-48025">
        <dgm:presLayoutVars>
          <dgm:chPref val="3"/>
        </dgm:presLayoutVars>
      </dgm:prSet>
      <dgm:spPr/>
    </dgm:pt>
    <dgm:pt modelId="{30218076-E28A-4316-8C75-FF0BABA1BF32}" type="pres">
      <dgm:prSet presAssocID="{8D7AFB31-9C31-4EE7-8438-B6349FF0DCF5}" presName="rootConnector1" presStyleLbl="node1" presStyleIdx="0" presStyleCnt="0"/>
      <dgm:spPr/>
    </dgm:pt>
    <dgm:pt modelId="{0A86F002-6A8E-4CA5-B3AE-57E9BDE3F27D}" type="pres">
      <dgm:prSet presAssocID="{8D7AFB31-9C31-4EE7-8438-B6349FF0DCF5}" presName="hierChild2" presStyleCnt="0"/>
      <dgm:spPr/>
    </dgm:pt>
    <dgm:pt modelId="{423E7D2D-A3E0-4708-8510-CB1EA0CEE828}" type="pres">
      <dgm:prSet presAssocID="{8D7AFB31-9C31-4EE7-8438-B6349FF0DCF5}" presName="hierChild3" presStyleCnt="0"/>
      <dgm:spPr/>
    </dgm:pt>
    <dgm:pt modelId="{2C96BDA4-34BB-4B90-BCEA-9D52569E72D3}" type="pres">
      <dgm:prSet presAssocID="{1601DD9B-F18A-4621-BE25-0CF92B224C33}" presName="Name111" presStyleLbl="parChTrans1D2" presStyleIdx="0" presStyleCnt="1"/>
      <dgm:spPr/>
    </dgm:pt>
    <dgm:pt modelId="{F750DCCE-3F14-47CC-ADB2-A1287D1FA4B3}" type="pres">
      <dgm:prSet presAssocID="{8AC70119-169D-4FB7-A8D8-E078B773439F}" presName="hierRoot3" presStyleCnt="0">
        <dgm:presLayoutVars>
          <dgm:hierBranch val="init"/>
        </dgm:presLayoutVars>
      </dgm:prSet>
      <dgm:spPr/>
    </dgm:pt>
    <dgm:pt modelId="{F83E6E68-7FC4-428F-9A53-F45733663DDE}" type="pres">
      <dgm:prSet presAssocID="{8AC70119-169D-4FB7-A8D8-E078B773439F}" presName="rootComposite3" presStyleCnt="0"/>
      <dgm:spPr/>
    </dgm:pt>
    <dgm:pt modelId="{6E195206-96FE-4960-8D3F-B8AA9372B8FA}" type="pres">
      <dgm:prSet presAssocID="{8AC70119-169D-4FB7-A8D8-E078B773439F}" presName="rootText3" presStyleLbl="asst1" presStyleIdx="0" presStyleCnt="1" custScaleX="79670" custScaleY="68872" custLinFactNeighborX="51675" custLinFactNeighborY="-84850">
        <dgm:presLayoutVars>
          <dgm:chPref val="3"/>
        </dgm:presLayoutVars>
      </dgm:prSet>
      <dgm:spPr/>
    </dgm:pt>
    <dgm:pt modelId="{F382B0C6-A374-4FB6-939C-AE9F33D976D6}" type="pres">
      <dgm:prSet presAssocID="{8AC70119-169D-4FB7-A8D8-E078B773439F}" presName="rootConnector3" presStyleLbl="asst1" presStyleIdx="0" presStyleCnt="1"/>
      <dgm:spPr/>
    </dgm:pt>
    <dgm:pt modelId="{F0A26B75-7DE9-4591-BA2F-3F677DB7409D}" type="pres">
      <dgm:prSet presAssocID="{8AC70119-169D-4FB7-A8D8-E078B773439F}" presName="hierChild6" presStyleCnt="0"/>
      <dgm:spPr/>
    </dgm:pt>
    <dgm:pt modelId="{3F3369E3-B1C5-430D-9F79-35E247206B1C}" type="pres">
      <dgm:prSet presAssocID="{8AC70119-169D-4FB7-A8D8-E078B773439F}" presName="hierChild7" presStyleCnt="0"/>
      <dgm:spPr/>
    </dgm:pt>
  </dgm:ptLst>
  <dgm:cxnLst>
    <dgm:cxn modelId="{F2200232-5D5E-4429-8281-1032882493F9}" type="presOf" srcId="{8D936DFD-DDD7-43F0-B5C2-D2250A5D62FF}" destId="{4E5B4C0E-0E76-4E0A-A469-EBCF4B34FC3A}" srcOrd="0" destOrd="0" presId="urn:microsoft.com/office/officeart/2005/8/layout/orgChart1"/>
    <dgm:cxn modelId="{D54D1139-8EB9-4C97-A53F-19F6238ACC7D}" type="presOf" srcId="{8AC70119-169D-4FB7-A8D8-E078B773439F}" destId="{6E195206-96FE-4960-8D3F-B8AA9372B8FA}" srcOrd="0" destOrd="0" presId="urn:microsoft.com/office/officeart/2005/8/layout/orgChart1"/>
    <dgm:cxn modelId="{A38D423A-B754-4A16-96C7-976F30B62CFA}" type="presOf" srcId="{1601DD9B-F18A-4621-BE25-0CF92B224C33}" destId="{2C96BDA4-34BB-4B90-BCEA-9D52569E72D3}" srcOrd="0" destOrd="0" presId="urn:microsoft.com/office/officeart/2005/8/layout/orgChart1"/>
    <dgm:cxn modelId="{1504D160-6578-465C-8368-A0E04F496184}" srcId="{8D7AFB31-9C31-4EE7-8438-B6349FF0DCF5}" destId="{8AC70119-169D-4FB7-A8D8-E078B773439F}" srcOrd="0" destOrd="0" parTransId="{1601DD9B-F18A-4621-BE25-0CF92B224C33}" sibTransId="{27D556A2-5533-44EA-BC46-999F9099C48C}"/>
    <dgm:cxn modelId="{281D627E-F6BC-4A34-8D44-73F4E5D01142}" type="presOf" srcId="{8D7AFB31-9C31-4EE7-8438-B6349FF0DCF5}" destId="{89620900-BAD6-4A6A-B6BA-3E38666C4B47}" srcOrd="0" destOrd="0" presId="urn:microsoft.com/office/officeart/2005/8/layout/orgChart1"/>
    <dgm:cxn modelId="{CD27F1B1-56CF-4DA3-9DE5-A45819DF2596}" type="presOf" srcId="{8D7AFB31-9C31-4EE7-8438-B6349FF0DCF5}" destId="{30218076-E28A-4316-8C75-FF0BABA1BF32}" srcOrd="1" destOrd="0" presId="urn:microsoft.com/office/officeart/2005/8/layout/orgChart1"/>
    <dgm:cxn modelId="{23F96FC5-4141-4D12-A300-D5B8911B3121}" type="presOf" srcId="{8AC70119-169D-4FB7-A8D8-E078B773439F}" destId="{F382B0C6-A374-4FB6-939C-AE9F33D976D6}" srcOrd="1" destOrd="0" presId="urn:microsoft.com/office/officeart/2005/8/layout/orgChart1"/>
    <dgm:cxn modelId="{3CD9CEF3-D8E1-4F8C-A54A-6282D6B320E2}" srcId="{8D936DFD-DDD7-43F0-B5C2-D2250A5D62FF}" destId="{8D7AFB31-9C31-4EE7-8438-B6349FF0DCF5}" srcOrd="0" destOrd="0" parTransId="{97AC7942-C6BA-422F-B32F-B06E955F50CF}" sibTransId="{A6E92144-0349-4573-B9A9-C78B60813EB6}"/>
    <dgm:cxn modelId="{4649D82A-0B3D-42EE-8042-57FF4EFEA34C}" type="presParOf" srcId="{4E5B4C0E-0E76-4E0A-A469-EBCF4B34FC3A}" destId="{0D733DE0-FC60-47F0-BD56-9BB4818C1726}" srcOrd="0" destOrd="0" presId="urn:microsoft.com/office/officeart/2005/8/layout/orgChart1"/>
    <dgm:cxn modelId="{7500E58B-DE37-486F-B8BF-1948672B0386}" type="presParOf" srcId="{0D733DE0-FC60-47F0-BD56-9BB4818C1726}" destId="{AAB95435-086D-43AD-8295-1262B34BC76D}" srcOrd="0" destOrd="0" presId="urn:microsoft.com/office/officeart/2005/8/layout/orgChart1"/>
    <dgm:cxn modelId="{D1928752-75E3-44F8-A36D-6D3008174562}" type="presParOf" srcId="{AAB95435-086D-43AD-8295-1262B34BC76D}" destId="{89620900-BAD6-4A6A-B6BA-3E38666C4B47}" srcOrd="0" destOrd="0" presId="urn:microsoft.com/office/officeart/2005/8/layout/orgChart1"/>
    <dgm:cxn modelId="{48B7DA9F-7E6C-49D2-9506-849EA1525398}" type="presParOf" srcId="{AAB95435-086D-43AD-8295-1262B34BC76D}" destId="{30218076-E28A-4316-8C75-FF0BABA1BF32}" srcOrd="1" destOrd="0" presId="urn:microsoft.com/office/officeart/2005/8/layout/orgChart1"/>
    <dgm:cxn modelId="{FB527932-EF63-4303-B2A5-A90595B48CDB}" type="presParOf" srcId="{0D733DE0-FC60-47F0-BD56-9BB4818C1726}" destId="{0A86F002-6A8E-4CA5-B3AE-57E9BDE3F27D}" srcOrd="1" destOrd="0" presId="urn:microsoft.com/office/officeart/2005/8/layout/orgChart1"/>
    <dgm:cxn modelId="{ED3E60A7-EAAA-4F52-AB24-1481FE5C5893}" type="presParOf" srcId="{0D733DE0-FC60-47F0-BD56-9BB4818C1726}" destId="{423E7D2D-A3E0-4708-8510-CB1EA0CEE828}" srcOrd="2" destOrd="0" presId="urn:microsoft.com/office/officeart/2005/8/layout/orgChart1"/>
    <dgm:cxn modelId="{F4E1BA3C-78B8-4CDB-BF18-4E9390426C7B}" type="presParOf" srcId="{423E7D2D-A3E0-4708-8510-CB1EA0CEE828}" destId="{2C96BDA4-34BB-4B90-BCEA-9D52569E72D3}" srcOrd="0" destOrd="0" presId="urn:microsoft.com/office/officeart/2005/8/layout/orgChart1"/>
    <dgm:cxn modelId="{0250F8F5-7EE1-4645-83A2-ADD681955013}" type="presParOf" srcId="{423E7D2D-A3E0-4708-8510-CB1EA0CEE828}" destId="{F750DCCE-3F14-47CC-ADB2-A1287D1FA4B3}" srcOrd="1" destOrd="0" presId="urn:microsoft.com/office/officeart/2005/8/layout/orgChart1"/>
    <dgm:cxn modelId="{9E494FC2-049D-4C04-904F-ACC9C6231278}" type="presParOf" srcId="{F750DCCE-3F14-47CC-ADB2-A1287D1FA4B3}" destId="{F83E6E68-7FC4-428F-9A53-F45733663DDE}" srcOrd="0" destOrd="0" presId="urn:microsoft.com/office/officeart/2005/8/layout/orgChart1"/>
    <dgm:cxn modelId="{95971070-6EFE-43AF-BA94-3C4A2BD0611D}" type="presParOf" srcId="{F83E6E68-7FC4-428F-9A53-F45733663DDE}" destId="{6E195206-96FE-4960-8D3F-B8AA9372B8FA}" srcOrd="0" destOrd="0" presId="urn:microsoft.com/office/officeart/2005/8/layout/orgChart1"/>
    <dgm:cxn modelId="{8B311F6C-86FC-4B63-9423-D44FB26247A7}" type="presParOf" srcId="{F83E6E68-7FC4-428F-9A53-F45733663DDE}" destId="{F382B0C6-A374-4FB6-939C-AE9F33D976D6}" srcOrd="1" destOrd="0" presId="urn:microsoft.com/office/officeart/2005/8/layout/orgChart1"/>
    <dgm:cxn modelId="{FFF2573C-7E14-44A2-B49A-BC55C371FEE3}" type="presParOf" srcId="{F750DCCE-3F14-47CC-ADB2-A1287D1FA4B3}" destId="{F0A26B75-7DE9-4591-BA2F-3F677DB7409D}" srcOrd="1" destOrd="0" presId="urn:microsoft.com/office/officeart/2005/8/layout/orgChart1"/>
    <dgm:cxn modelId="{F0EBFE2C-B501-4FBB-A6F8-FD1288721858}" type="presParOf" srcId="{F750DCCE-3F14-47CC-ADB2-A1287D1FA4B3}" destId="{3F3369E3-B1C5-430D-9F79-35E247206B1C}"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B96CF0A-5877-42DD-B2A8-7CDF9C493BB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3C00639-4001-4DBA-85B5-7A8231BA70E3}">
      <dgm:prSet phldrT="[Text]"/>
      <dgm:spPr>
        <a:noFill/>
      </dgm:spPr>
      <dgm:t>
        <a:bodyPr/>
        <a:lstStyle/>
        <a:p>
          <a:endParaRPr lang="en-US" dirty="0"/>
        </a:p>
      </dgm:t>
    </dgm:pt>
    <dgm:pt modelId="{2543DBBD-3BE2-47AA-9932-EF911F9E141E}" type="sibTrans" cxnId="{61DEE03B-326A-4827-9878-2BD9D4627D78}">
      <dgm:prSet/>
      <dgm:spPr/>
      <dgm:t>
        <a:bodyPr/>
        <a:lstStyle/>
        <a:p>
          <a:endParaRPr lang="en-US"/>
        </a:p>
      </dgm:t>
    </dgm:pt>
    <dgm:pt modelId="{F90BF204-C785-452D-BCB1-600558D4928C}" type="parTrans" cxnId="{61DEE03B-326A-4827-9878-2BD9D4627D78}">
      <dgm:prSet/>
      <dgm:spPr/>
      <dgm:t>
        <a:bodyPr/>
        <a:lstStyle/>
        <a:p>
          <a:endParaRPr lang="en-US"/>
        </a:p>
      </dgm:t>
    </dgm:pt>
    <dgm:pt modelId="{66867F54-6AE2-48A3-ABE6-EA03BBA90DDD}">
      <dgm:prSet phldrT="[Text]"/>
      <dgm:spPr/>
      <dgm:t>
        <a:bodyPr/>
        <a:lstStyle/>
        <a:p>
          <a:pPr algn="l"/>
          <a:r>
            <a:rPr lang="en-US" b="1" dirty="0"/>
            <a:t>Special Needs</a:t>
          </a:r>
        </a:p>
      </dgm:t>
    </dgm:pt>
    <dgm:pt modelId="{3B24AF3A-7D5E-4138-8558-3796A06EC1FE}" type="sibTrans" cxnId="{31B3DD27-FD4C-41A1-94B8-C013897289FE}">
      <dgm:prSet/>
      <dgm:spPr/>
      <dgm:t>
        <a:bodyPr/>
        <a:lstStyle/>
        <a:p>
          <a:endParaRPr lang="en-US"/>
        </a:p>
      </dgm:t>
    </dgm:pt>
    <dgm:pt modelId="{DB53E24D-D48F-41E1-A991-64F158EE4E24}" type="parTrans" cxnId="{31B3DD27-FD4C-41A1-94B8-C013897289FE}">
      <dgm:prSet/>
      <dgm:spPr/>
      <dgm:t>
        <a:bodyPr/>
        <a:lstStyle/>
        <a:p>
          <a:endParaRPr lang="en-US"/>
        </a:p>
      </dgm:t>
    </dgm:pt>
    <dgm:pt modelId="{E5A900D3-5F4D-4A8C-9657-5E66122300C5}" type="pres">
      <dgm:prSet presAssocID="{AB96CF0A-5877-42DD-B2A8-7CDF9C493BB2}" presName="linear" presStyleCnt="0">
        <dgm:presLayoutVars>
          <dgm:animLvl val="lvl"/>
          <dgm:resizeHandles val="exact"/>
        </dgm:presLayoutVars>
      </dgm:prSet>
      <dgm:spPr/>
    </dgm:pt>
    <dgm:pt modelId="{5F01626D-409C-488A-B6DA-27F23C87E7AB}" type="pres">
      <dgm:prSet presAssocID="{66867F54-6AE2-48A3-ABE6-EA03BBA90DDD}" presName="parentText" presStyleLbl="node1" presStyleIdx="0" presStyleCnt="2" custScaleY="43707" custLinFactY="-81357" custLinFactNeighborY="-100000">
        <dgm:presLayoutVars>
          <dgm:chMax val="0"/>
          <dgm:bulletEnabled val="1"/>
        </dgm:presLayoutVars>
      </dgm:prSet>
      <dgm:spPr/>
    </dgm:pt>
    <dgm:pt modelId="{F236BBDB-922F-4225-BFB1-26A00EBF40D5}" type="pres">
      <dgm:prSet presAssocID="{3B24AF3A-7D5E-4138-8558-3796A06EC1FE}" presName="spacer" presStyleCnt="0"/>
      <dgm:spPr/>
    </dgm:pt>
    <dgm:pt modelId="{16E5246D-B766-4D08-ABEE-9F73C7C62CC4}" type="pres">
      <dgm:prSet presAssocID="{43C00639-4001-4DBA-85B5-7A8231BA70E3}" presName="parentText" presStyleLbl="node1" presStyleIdx="1" presStyleCnt="2">
        <dgm:presLayoutVars>
          <dgm:chMax val="0"/>
          <dgm:bulletEnabled val="1"/>
        </dgm:presLayoutVars>
      </dgm:prSet>
      <dgm:spPr/>
    </dgm:pt>
  </dgm:ptLst>
  <dgm:cxnLst>
    <dgm:cxn modelId="{31B3DD27-FD4C-41A1-94B8-C013897289FE}" srcId="{AB96CF0A-5877-42DD-B2A8-7CDF9C493BB2}" destId="{66867F54-6AE2-48A3-ABE6-EA03BBA90DDD}" srcOrd="0" destOrd="0" parTransId="{DB53E24D-D48F-41E1-A991-64F158EE4E24}" sibTransId="{3B24AF3A-7D5E-4138-8558-3796A06EC1FE}"/>
    <dgm:cxn modelId="{61DEE03B-326A-4827-9878-2BD9D4627D78}" srcId="{AB96CF0A-5877-42DD-B2A8-7CDF9C493BB2}" destId="{43C00639-4001-4DBA-85B5-7A8231BA70E3}" srcOrd="1" destOrd="0" parTransId="{F90BF204-C785-452D-BCB1-600558D4928C}" sibTransId="{2543DBBD-3BE2-47AA-9932-EF911F9E141E}"/>
    <dgm:cxn modelId="{30139A98-F97A-4051-AC30-73443939EB93}" type="presOf" srcId="{66867F54-6AE2-48A3-ABE6-EA03BBA90DDD}" destId="{5F01626D-409C-488A-B6DA-27F23C87E7AB}" srcOrd="0" destOrd="0" presId="urn:microsoft.com/office/officeart/2005/8/layout/vList2"/>
    <dgm:cxn modelId="{1E008EBA-6349-47F3-A759-FB0DC8FBBD7C}" type="presOf" srcId="{AB96CF0A-5877-42DD-B2A8-7CDF9C493BB2}" destId="{E5A900D3-5F4D-4A8C-9657-5E66122300C5}" srcOrd="0" destOrd="0" presId="urn:microsoft.com/office/officeart/2005/8/layout/vList2"/>
    <dgm:cxn modelId="{933E2CC2-2653-430B-9EA9-FD5043D02E23}" type="presOf" srcId="{43C00639-4001-4DBA-85B5-7A8231BA70E3}" destId="{16E5246D-B766-4D08-ABEE-9F73C7C62CC4}" srcOrd="0" destOrd="0" presId="urn:microsoft.com/office/officeart/2005/8/layout/vList2"/>
    <dgm:cxn modelId="{AA5F16B6-1E12-4D56-9DAE-62442787692A}" type="presParOf" srcId="{E5A900D3-5F4D-4A8C-9657-5E66122300C5}" destId="{5F01626D-409C-488A-B6DA-27F23C87E7AB}" srcOrd="0" destOrd="0" presId="urn:microsoft.com/office/officeart/2005/8/layout/vList2"/>
    <dgm:cxn modelId="{AC7D4557-9B93-4FC5-A984-287A45555C32}" type="presParOf" srcId="{E5A900D3-5F4D-4A8C-9657-5E66122300C5}" destId="{F236BBDB-922F-4225-BFB1-26A00EBF40D5}" srcOrd="1" destOrd="0" presId="urn:microsoft.com/office/officeart/2005/8/layout/vList2"/>
    <dgm:cxn modelId="{FA1BA5AD-268D-4C50-9617-72F80EB1CEC9}" type="presParOf" srcId="{E5A900D3-5F4D-4A8C-9657-5E66122300C5}" destId="{16E5246D-B766-4D08-ABEE-9F73C7C62CC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B11F216-23FB-4290-AB1F-626CBA687F04}" type="doc">
      <dgm:prSet loTypeId="urn:microsoft.com/office/officeart/2018/5/layout/IconLeafLabelList" loCatId="icon" qsTypeId="urn:microsoft.com/office/officeart/2005/8/quickstyle/simple1" qsCatId="simple" csTypeId="urn:microsoft.com/office/officeart/2005/8/colors/accent1_2" csCatId="accent1" phldr="1"/>
      <dgm:spPr/>
      <dgm:t>
        <a:bodyPr/>
        <a:lstStyle/>
        <a:p>
          <a:endParaRPr lang="en-US"/>
        </a:p>
      </dgm:t>
    </dgm:pt>
    <dgm:pt modelId="{7CC966A1-3F46-4FAC-9321-0735C6D5008C}">
      <dgm:prSet phldrT="[Text]"/>
      <dgm:spPr/>
      <dgm:t>
        <a:bodyPr/>
        <a:lstStyle/>
        <a:p>
          <a:pPr>
            <a:lnSpc>
              <a:spcPct val="100000"/>
            </a:lnSpc>
            <a:defRPr cap="all"/>
          </a:pPr>
          <a:r>
            <a:rPr lang="en-US" b="1" dirty="0"/>
            <a:t>1. Obtain current applicable income documentation</a:t>
          </a:r>
        </a:p>
      </dgm:t>
    </dgm:pt>
    <dgm:pt modelId="{A616020C-EB0A-4275-9E59-E1AFDF4E3F24}" type="parTrans" cxnId="{6EF88CCC-0B58-4040-982B-CEFF6CD7FD0C}">
      <dgm:prSet/>
      <dgm:spPr/>
      <dgm:t>
        <a:bodyPr/>
        <a:lstStyle/>
        <a:p>
          <a:endParaRPr lang="en-US"/>
        </a:p>
      </dgm:t>
    </dgm:pt>
    <dgm:pt modelId="{0143A50A-B4C1-4340-A60C-8D43707AFB14}" type="sibTrans" cxnId="{6EF88CCC-0B58-4040-982B-CEFF6CD7FD0C}">
      <dgm:prSet/>
      <dgm:spPr/>
      <dgm:t>
        <a:bodyPr/>
        <a:lstStyle/>
        <a:p>
          <a:endParaRPr lang="en-US"/>
        </a:p>
      </dgm:t>
    </dgm:pt>
    <dgm:pt modelId="{79338276-4DDC-4252-9995-52D5B470CB6D}">
      <dgm:prSet phldrT="[Text]"/>
      <dgm:spPr/>
      <dgm:t>
        <a:bodyPr/>
        <a:lstStyle/>
        <a:p>
          <a:pPr>
            <a:lnSpc>
              <a:spcPct val="100000"/>
            </a:lnSpc>
            <a:defRPr cap="all"/>
          </a:pPr>
          <a:r>
            <a:rPr lang="en-US" b="1" dirty="0"/>
            <a:t>2. Calculate annual household income</a:t>
          </a:r>
        </a:p>
      </dgm:t>
    </dgm:pt>
    <dgm:pt modelId="{4D523401-10C2-4FDA-B8E7-3B47F4366DAF}" type="parTrans" cxnId="{ADCF4383-CF13-4B9C-84D9-A83FD6562AB8}">
      <dgm:prSet/>
      <dgm:spPr/>
      <dgm:t>
        <a:bodyPr/>
        <a:lstStyle/>
        <a:p>
          <a:endParaRPr lang="en-US"/>
        </a:p>
      </dgm:t>
    </dgm:pt>
    <dgm:pt modelId="{C219FDBA-64CB-4AD1-8853-7E487E7D2ACB}" type="sibTrans" cxnId="{ADCF4383-CF13-4B9C-84D9-A83FD6562AB8}">
      <dgm:prSet/>
      <dgm:spPr/>
      <dgm:t>
        <a:bodyPr/>
        <a:lstStyle/>
        <a:p>
          <a:endParaRPr lang="en-US"/>
        </a:p>
      </dgm:t>
    </dgm:pt>
    <dgm:pt modelId="{F41291B6-618F-402C-A31A-5D0B7FD6F0FC}">
      <dgm:prSet phldrT="[Text]"/>
      <dgm:spPr/>
      <dgm:t>
        <a:bodyPr/>
        <a:lstStyle/>
        <a:p>
          <a:pPr>
            <a:lnSpc>
              <a:spcPct val="100000"/>
            </a:lnSpc>
            <a:defRPr cap="all"/>
          </a:pPr>
          <a:r>
            <a:rPr lang="en-US" b="1" dirty="0"/>
            <a:t>3. Validate that the Area median total household income Is = or &lt; 80% AMI</a:t>
          </a:r>
        </a:p>
      </dgm:t>
    </dgm:pt>
    <dgm:pt modelId="{4D2F48A5-3A1D-4121-8D19-9CD696051F9A}" type="parTrans" cxnId="{C8FB7BEA-C29F-482D-B943-F6100CAC6792}">
      <dgm:prSet/>
      <dgm:spPr/>
      <dgm:t>
        <a:bodyPr/>
        <a:lstStyle/>
        <a:p>
          <a:endParaRPr lang="en-US"/>
        </a:p>
      </dgm:t>
    </dgm:pt>
    <dgm:pt modelId="{2F97A3FC-3418-4C47-941E-E4190B78E59A}" type="sibTrans" cxnId="{C8FB7BEA-C29F-482D-B943-F6100CAC6792}">
      <dgm:prSet/>
      <dgm:spPr/>
      <dgm:t>
        <a:bodyPr/>
        <a:lstStyle/>
        <a:p>
          <a:endParaRPr lang="en-US"/>
        </a:p>
      </dgm:t>
    </dgm:pt>
    <dgm:pt modelId="{E627B414-5F21-46B8-ABB9-BC7C437F8B83}" type="pres">
      <dgm:prSet presAssocID="{3B11F216-23FB-4290-AB1F-626CBA687F04}" presName="root" presStyleCnt="0">
        <dgm:presLayoutVars>
          <dgm:dir/>
          <dgm:resizeHandles val="exact"/>
        </dgm:presLayoutVars>
      </dgm:prSet>
      <dgm:spPr/>
    </dgm:pt>
    <dgm:pt modelId="{C2485D98-5630-44AC-A784-0DFBE8A07EE1}" type="pres">
      <dgm:prSet presAssocID="{7CC966A1-3F46-4FAC-9321-0735C6D5008C}" presName="compNode" presStyleCnt="0"/>
      <dgm:spPr/>
    </dgm:pt>
    <dgm:pt modelId="{CF390FD1-DCAA-4927-899E-39014C9F7D1D}" type="pres">
      <dgm:prSet presAssocID="{7CC966A1-3F46-4FAC-9321-0735C6D5008C}" presName="iconBgRect" presStyleLbl="bgShp" presStyleIdx="0" presStyleCnt="3" custLinFactNeighborX="-79617" custLinFactNeighborY="6159"/>
      <dgm:spPr>
        <a:prstGeom prst="round2DiagRect">
          <a:avLst>
            <a:gd name="adj1" fmla="val 29727"/>
            <a:gd name="adj2" fmla="val 0"/>
          </a:avLst>
        </a:prstGeom>
      </dgm:spPr>
    </dgm:pt>
    <dgm:pt modelId="{7C9DA44B-5380-47F3-A0BD-40CCB55F6FE7}" type="pres">
      <dgm:prSet presAssocID="{7CC966A1-3F46-4FAC-9321-0735C6D5008C}" presName="iconRect" presStyleLbl="node1" presStyleIdx="0" presStyleCnt="3" custLinFactX="-38761" custLinFactNeighborX="-100000" custLinFactNeighborY="-1089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BC50734C-2409-4D95-8467-ECABA152BDEC}" type="pres">
      <dgm:prSet presAssocID="{7CC966A1-3F46-4FAC-9321-0735C6D5008C}" presName="spaceRect" presStyleCnt="0"/>
      <dgm:spPr/>
    </dgm:pt>
    <dgm:pt modelId="{E5B5E89A-EEA2-473E-9C91-0B8EC9A5858D}" type="pres">
      <dgm:prSet presAssocID="{7CC966A1-3F46-4FAC-9321-0735C6D5008C}" presName="textRect" presStyleLbl="revTx" presStyleIdx="0" presStyleCnt="3" custLinFactNeighborX="-48566" custLinFactNeighborY="-29561">
        <dgm:presLayoutVars>
          <dgm:chMax val="1"/>
          <dgm:chPref val="1"/>
        </dgm:presLayoutVars>
      </dgm:prSet>
      <dgm:spPr/>
    </dgm:pt>
    <dgm:pt modelId="{10163407-83A7-4B2F-BE8C-F32B39652DB8}" type="pres">
      <dgm:prSet presAssocID="{0143A50A-B4C1-4340-A60C-8D43707AFB14}" presName="sibTrans" presStyleCnt="0"/>
      <dgm:spPr/>
    </dgm:pt>
    <dgm:pt modelId="{EAB378AA-7B77-4259-8C15-AF5BFE7E211D}" type="pres">
      <dgm:prSet presAssocID="{79338276-4DDC-4252-9995-52D5B470CB6D}" presName="compNode" presStyleCnt="0"/>
      <dgm:spPr/>
    </dgm:pt>
    <dgm:pt modelId="{385DDED8-58E5-4F45-BDFB-CB09E13F6CC9}" type="pres">
      <dgm:prSet presAssocID="{79338276-4DDC-4252-9995-52D5B470CB6D}" presName="iconBgRect" presStyleLbl="bgShp" presStyleIdx="1" presStyleCnt="3" custLinFactNeighborX="-14176" custLinFactNeighborY="8909"/>
      <dgm:spPr>
        <a:prstGeom prst="round2DiagRect">
          <a:avLst>
            <a:gd name="adj1" fmla="val 29727"/>
            <a:gd name="adj2" fmla="val 0"/>
          </a:avLst>
        </a:prstGeom>
      </dgm:spPr>
    </dgm:pt>
    <dgm:pt modelId="{03D0AD89-9182-4F4F-9431-4763863F0772}" type="pres">
      <dgm:prSet presAssocID="{79338276-4DDC-4252-9995-52D5B470CB6D}" presName="iconRect" presStyleLbl="node1" presStyleIdx="1" presStyleCnt="3" custLinFactNeighborX="-27063" custLinFactNeighborY="-645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9A05A4C5-E79E-42BA-A836-901F6B1BBF6E}" type="pres">
      <dgm:prSet presAssocID="{79338276-4DDC-4252-9995-52D5B470CB6D}" presName="spaceRect" presStyleCnt="0"/>
      <dgm:spPr/>
    </dgm:pt>
    <dgm:pt modelId="{2D119962-15A5-4F20-A30D-4696C39EE4DA}" type="pres">
      <dgm:prSet presAssocID="{79338276-4DDC-4252-9995-52D5B470CB6D}" presName="textRect" presStyleLbl="revTx" presStyleIdx="1" presStyleCnt="3" custLinFactNeighborX="-9822" custLinFactNeighborY="-18848">
        <dgm:presLayoutVars>
          <dgm:chMax val="1"/>
          <dgm:chPref val="1"/>
        </dgm:presLayoutVars>
      </dgm:prSet>
      <dgm:spPr/>
    </dgm:pt>
    <dgm:pt modelId="{8452806D-8774-4CCF-8570-60BC5A77FD7B}" type="pres">
      <dgm:prSet presAssocID="{C219FDBA-64CB-4AD1-8853-7E487E7D2ACB}" presName="sibTrans" presStyleCnt="0"/>
      <dgm:spPr/>
    </dgm:pt>
    <dgm:pt modelId="{8D134D04-7570-476D-9695-C26FD8E79AAB}" type="pres">
      <dgm:prSet presAssocID="{F41291B6-618F-402C-A31A-5D0B7FD6F0FC}" presName="compNode" presStyleCnt="0"/>
      <dgm:spPr/>
    </dgm:pt>
    <dgm:pt modelId="{A9036D12-4B9B-43F0-BA92-A4DBFE3164DA}" type="pres">
      <dgm:prSet presAssocID="{F41291B6-618F-402C-A31A-5D0B7FD6F0FC}" presName="iconBgRect" presStyleLbl="bgShp" presStyleIdx="2" presStyleCnt="3" custLinFactNeighborX="42013" custLinFactNeighborY="8909"/>
      <dgm:spPr>
        <a:prstGeom prst="round2DiagRect">
          <a:avLst>
            <a:gd name="adj1" fmla="val 29727"/>
            <a:gd name="adj2" fmla="val 0"/>
          </a:avLst>
        </a:prstGeom>
      </dgm:spPr>
    </dgm:pt>
    <dgm:pt modelId="{A6215B2A-FF9D-489E-9A2F-4EC086330DE7}" type="pres">
      <dgm:prSet presAssocID="{F41291B6-618F-402C-A31A-5D0B7FD6F0FC}" presName="iconRect" presStyleLbl="node1" presStyleIdx="2" presStyleCnt="3" custLinFactNeighborX="72801" custLinFactNeighborY="234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use"/>
        </a:ext>
      </dgm:extLst>
    </dgm:pt>
    <dgm:pt modelId="{39DBB33A-9B0F-43D5-836C-40CAB383ADA4}" type="pres">
      <dgm:prSet presAssocID="{F41291B6-618F-402C-A31A-5D0B7FD6F0FC}" presName="spaceRect" presStyleCnt="0"/>
      <dgm:spPr/>
    </dgm:pt>
    <dgm:pt modelId="{DC5B593D-3751-4AB6-9579-E992D874AD91}" type="pres">
      <dgm:prSet presAssocID="{F41291B6-618F-402C-A31A-5D0B7FD6F0FC}" presName="textRect" presStyleLbl="revTx" presStyleIdx="2" presStyleCnt="3" custScaleX="131434" custLinFactNeighborX="29928" custLinFactNeighborY="-18760">
        <dgm:presLayoutVars>
          <dgm:chMax val="1"/>
          <dgm:chPref val="1"/>
        </dgm:presLayoutVars>
      </dgm:prSet>
      <dgm:spPr/>
    </dgm:pt>
  </dgm:ptLst>
  <dgm:cxnLst>
    <dgm:cxn modelId="{226AF009-C8F6-4B14-96AD-45B326E389F6}" type="presOf" srcId="{79338276-4DDC-4252-9995-52D5B470CB6D}" destId="{2D119962-15A5-4F20-A30D-4696C39EE4DA}" srcOrd="0" destOrd="0" presId="urn:microsoft.com/office/officeart/2018/5/layout/IconLeafLabelList"/>
    <dgm:cxn modelId="{6674D50E-A228-416E-BF1B-9AD0A36771F9}" type="presOf" srcId="{3B11F216-23FB-4290-AB1F-626CBA687F04}" destId="{E627B414-5F21-46B8-ABB9-BC7C437F8B83}" srcOrd="0" destOrd="0" presId="urn:microsoft.com/office/officeart/2018/5/layout/IconLeafLabelList"/>
    <dgm:cxn modelId="{51324A39-94B2-43BC-918E-F3FC870CAA09}" type="presOf" srcId="{F41291B6-618F-402C-A31A-5D0B7FD6F0FC}" destId="{DC5B593D-3751-4AB6-9579-E992D874AD91}" srcOrd="0" destOrd="0" presId="urn:microsoft.com/office/officeart/2018/5/layout/IconLeafLabelList"/>
    <dgm:cxn modelId="{ADCF4383-CF13-4B9C-84D9-A83FD6562AB8}" srcId="{3B11F216-23FB-4290-AB1F-626CBA687F04}" destId="{79338276-4DDC-4252-9995-52D5B470CB6D}" srcOrd="1" destOrd="0" parTransId="{4D523401-10C2-4FDA-B8E7-3B47F4366DAF}" sibTransId="{C219FDBA-64CB-4AD1-8853-7E487E7D2ACB}"/>
    <dgm:cxn modelId="{6EF88CCC-0B58-4040-982B-CEFF6CD7FD0C}" srcId="{3B11F216-23FB-4290-AB1F-626CBA687F04}" destId="{7CC966A1-3F46-4FAC-9321-0735C6D5008C}" srcOrd="0" destOrd="0" parTransId="{A616020C-EB0A-4275-9E59-E1AFDF4E3F24}" sibTransId="{0143A50A-B4C1-4340-A60C-8D43707AFB14}"/>
    <dgm:cxn modelId="{C8FB7BEA-C29F-482D-B943-F6100CAC6792}" srcId="{3B11F216-23FB-4290-AB1F-626CBA687F04}" destId="{F41291B6-618F-402C-A31A-5D0B7FD6F0FC}" srcOrd="2" destOrd="0" parTransId="{4D2F48A5-3A1D-4121-8D19-9CD696051F9A}" sibTransId="{2F97A3FC-3418-4C47-941E-E4190B78E59A}"/>
    <dgm:cxn modelId="{021B8DFF-1652-4DCF-B29C-1E5CADD75398}" type="presOf" srcId="{7CC966A1-3F46-4FAC-9321-0735C6D5008C}" destId="{E5B5E89A-EEA2-473E-9C91-0B8EC9A5858D}" srcOrd="0" destOrd="0" presId="urn:microsoft.com/office/officeart/2018/5/layout/IconLeafLabelList"/>
    <dgm:cxn modelId="{1DF57218-B03F-4FE0-B4AD-1C3E7086B082}" type="presParOf" srcId="{E627B414-5F21-46B8-ABB9-BC7C437F8B83}" destId="{C2485D98-5630-44AC-A784-0DFBE8A07EE1}" srcOrd="0" destOrd="0" presId="urn:microsoft.com/office/officeart/2018/5/layout/IconLeafLabelList"/>
    <dgm:cxn modelId="{A07505D7-04F7-43C6-8036-EC84FDAF1C4C}" type="presParOf" srcId="{C2485D98-5630-44AC-A784-0DFBE8A07EE1}" destId="{CF390FD1-DCAA-4927-899E-39014C9F7D1D}" srcOrd="0" destOrd="0" presId="urn:microsoft.com/office/officeart/2018/5/layout/IconLeafLabelList"/>
    <dgm:cxn modelId="{15C1C03B-19EF-4CC7-9611-80A42BE4E6D2}" type="presParOf" srcId="{C2485D98-5630-44AC-A784-0DFBE8A07EE1}" destId="{7C9DA44B-5380-47F3-A0BD-40CCB55F6FE7}" srcOrd="1" destOrd="0" presId="urn:microsoft.com/office/officeart/2018/5/layout/IconLeafLabelList"/>
    <dgm:cxn modelId="{F786502D-AA4D-438A-98D4-363FE032C4E3}" type="presParOf" srcId="{C2485D98-5630-44AC-A784-0DFBE8A07EE1}" destId="{BC50734C-2409-4D95-8467-ECABA152BDEC}" srcOrd="2" destOrd="0" presId="urn:microsoft.com/office/officeart/2018/5/layout/IconLeafLabelList"/>
    <dgm:cxn modelId="{F46A5978-EA88-4758-9711-2A3C7BDE9F4F}" type="presParOf" srcId="{C2485D98-5630-44AC-A784-0DFBE8A07EE1}" destId="{E5B5E89A-EEA2-473E-9C91-0B8EC9A5858D}" srcOrd="3" destOrd="0" presId="urn:microsoft.com/office/officeart/2018/5/layout/IconLeafLabelList"/>
    <dgm:cxn modelId="{CD12AE75-8FA2-4DFE-A573-66BF3D6CE64D}" type="presParOf" srcId="{E627B414-5F21-46B8-ABB9-BC7C437F8B83}" destId="{10163407-83A7-4B2F-BE8C-F32B39652DB8}" srcOrd="1" destOrd="0" presId="urn:microsoft.com/office/officeart/2018/5/layout/IconLeafLabelList"/>
    <dgm:cxn modelId="{1430D941-0866-4DB1-949F-C03292F0144D}" type="presParOf" srcId="{E627B414-5F21-46B8-ABB9-BC7C437F8B83}" destId="{EAB378AA-7B77-4259-8C15-AF5BFE7E211D}" srcOrd="2" destOrd="0" presId="urn:microsoft.com/office/officeart/2018/5/layout/IconLeafLabelList"/>
    <dgm:cxn modelId="{68D84B61-0F80-4297-8E49-28F3C389A54F}" type="presParOf" srcId="{EAB378AA-7B77-4259-8C15-AF5BFE7E211D}" destId="{385DDED8-58E5-4F45-BDFB-CB09E13F6CC9}" srcOrd="0" destOrd="0" presId="urn:microsoft.com/office/officeart/2018/5/layout/IconLeafLabelList"/>
    <dgm:cxn modelId="{8B05CABE-6013-464F-889B-A0282CB73D14}" type="presParOf" srcId="{EAB378AA-7B77-4259-8C15-AF5BFE7E211D}" destId="{03D0AD89-9182-4F4F-9431-4763863F0772}" srcOrd="1" destOrd="0" presId="urn:microsoft.com/office/officeart/2018/5/layout/IconLeafLabelList"/>
    <dgm:cxn modelId="{010DC454-C50B-43C4-A854-5289B0BF35A1}" type="presParOf" srcId="{EAB378AA-7B77-4259-8C15-AF5BFE7E211D}" destId="{9A05A4C5-E79E-42BA-A836-901F6B1BBF6E}" srcOrd="2" destOrd="0" presId="urn:microsoft.com/office/officeart/2018/5/layout/IconLeafLabelList"/>
    <dgm:cxn modelId="{588CADFD-0F1F-43FA-9685-90D3EB0FD8E4}" type="presParOf" srcId="{EAB378AA-7B77-4259-8C15-AF5BFE7E211D}" destId="{2D119962-15A5-4F20-A30D-4696C39EE4DA}" srcOrd="3" destOrd="0" presId="urn:microsoft.com/office/officeart/2018/5/layout/IconLeafLabelList"/>
    <dgm:cxn modelId="{93C0A193-A8A7-47E3-B3B7-92125EE89164}" type="presParOf" srcId="{E627B414-5F21-46B8-ABB9-BC7C437F8B83}" destId="{8452806D-8774-4CCF-8570-60BC5A77FD7B}" srcOrd="3" destOrd="0" presId="urn:microsoft.com/office/officeart/2018/5/layout/IconLeafLabelList"/>
    <dgm:cxn modelId="{4C4FC776-F1C2-4B46-A07F-36F2DBC82082}" type="presParOf" srcId="{E627B414-5F21-46B8-ABB9-BC7C437F8B83}" destId="{8D134D04-7570-476D-9695-C26FD8E79AAB}" srcOrd="4" destOrd="0" presId="urn:microsoft.com/office/officeart/2018/5/layout/IconLeafLabelList"/>
    <dgm:cxn modelId="{6DB1840A-95D1-45F3-9FD9-D279868EB5B0}" type="presParOf" srcId="{8D134D04-7570-476D-9695-C26FD8E79AAB}" destId="{A9036D12-4B9B-43F0-BA92-A4DBFE3164DA}" srcOrd="0" destOrd="0" presId="urn:microsoft.com/office/officeart/2018/5/layout/IconLeafLabelList"/>
    <dgm:cxn modelId="{0B49ED6D-1049-446B-9C5A-94FFA1DD9708}" type="presParOf" srcId="{8D134D04-7570-476D-9695-C26FD8E79AAB}" destId="{A6215B2A-FF9D-489E-9A2F-4EC086330DE7}" srcOrd="1" destOrd="0" presId="urn:microsoft.com/office/officeart/2018/5/layout/IconLeafLabelList"/>
    <dgm:cxn modelId="{869E55C7-2E7B-4CD3-89F0-1C4C49ACD09B}" type="presParOf" srcId="{8D134D04-7570-476D-9695-C26FD8E79AAB}" destId="{39DBB33A-9B0F-43D5-836C-40CAB383ADA4}" srcOrd="2" destOrd="0" presId="urn:microsoft.com/office/officeart/2018/5/layout/IconLeafLabelList"/>
    <dgm:cxn modelId="{EB4C28B9-9FC4-47A5-98C2-E63A2257EE0A}" type="presParOf" srcId="{8D134D04-7570-476D-9695-C26FD8E79AAB}" destId="{DC5B593D-3751-4AB6-9579-E992D874AD91}"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B1C9A0C-48AC-41F4-A64B-699A865F1B7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50E4241-2477-4A8F-84D7-2D058411A393}">
      <dgm:prSet phldrT="[Text]" custT="1">
        <dgm:style>
          <a:lnRef idx="3">
            <a:schemeClr val="lt1"/>
          </a:lnRef>
          <a:fillRef idx="1">
            <a:schemeClr val="accent1"/>
          </a:fillRef>
          <a:effectRef idx="1">
            <a:schemeClr val="accent1"/>
          </a:effectRef>
          <a:fontRef idx="minor">
            <a:schemeClr val="lt1"/>
          </a:fontRef>
        </dgm:style>
      </dgm:prSet>
      <dgm:spPr>
        <a:ln>
          <a:solidFill>
            <a:schemeClr val="bg1">
              <a:lumMod val="65000"/>
            </a:schemeClr>
          </a:solidFill>
        </a:ln>
      </dgm:spPr>
      <dgm:t>
        <a:bodyPr/>
        <a:lstStyle/>
        <a:p>
          <a:r>
            <a:rPr lang="en-US" sz="2400" dirty="0"/>
            <a:t>Enrollment Process – HELP, SNAP and DRA</a:t>
          </a:r>
        </a:p>
      </dgm:t>
    </dgm:pt>
    <dgm:pt modelId="{C6600E27-E4EF-423D-BAF4-5D4F88F90344}" type="parTrans" cxnId="{DDE6E3F0-9D92-4003-831D-A564BEF4E686}">
      <dgm:prSet/>
      <dgm:spPr/>
      <dgm:t>
        <a:bodyPr/>
        <a:lstStyle/>
        <a:p>
          <a:endParaRPr lang="en-US"/>
        </a:p>
      </dgm:t>
    </dgm:pt>
    <dgm:pt modelId="{8E0C74D9-3D39-41BE-B1F1-B5D55804D2AC}" type="sibTrans" cxnId="{DDE6E3F0-9D92-4003-831D-A564BEF4E686}">
      <dgm:prSet/>
      <dgm:spPr/>
      <dgm:t>
        <a:bodyPr/>
        <a:lstStyle/>
        <a:p>
          <a:endParaRPr lang="en-US"/>
        </a:p>
      </dgm:t>
    </dgm:pt>
    <dgm:pt modelId="{AC54182B-0BB9-4194-8498-08F9B003F239}">
      <dgm:prSet phldrT="[Text]" custT="1"/>
      <dgm:spPr/>
      <dgm:t>
        <a:bodyPr/>
        <a:lstStyle/>
        <a:p>
          <a:pPr>
            <a:buFont typeface="Arial" panose="020B0604020202020204" pitchFamily="34" charset="0"/>
            <a:buChar char="•"/>
          </a:pPr>
          <a:r>
            <a:rPr lang="en-US" sz="2000" dirty="0">
              <a:solidFill>
                <a:prstClr val="black"/>
              </a:solidFill>
            </a:rPr>
            <a:t>Each member must submit a </a:t>
          </a:r>
          <a:r>
            <a:rPr lang="en-US" sz="2000" b="1" u="sng" dirty="0">
              <a:solidFill>
                <a:prstClr val="black"/>
              </a:solidFill>
            </a:rPr>
            <a:t>one-time</a:t>
          </a:r>
          <a:r>
            <a:rPr lang="en-US" sz="2000" dirty="0">
              <a:solidFill>
                <a:prstClr val="black"/>
              </a:solidFill>
            </a:rPr>
            <a:t> Member Enrollment Application and Agreement to participate in each program.</a:t>
          </a:r>
          <a:endParaRPr lang="en-US" sz="2000" dirty="0"/>
        </a:p>
      </dgm:t>
    </dgm:pt>
    <dgm:pt modelId="{5A8A06E4-A076-48B8-B041-3FD9F42BAC0B}" type="parTrans" cxnId="{D1B0592C-7E47-4AA1-BA7A-E6B9FDF290CA}">
      <dgm:prSet/>
      <dgm:spPr/>
      <dgm:t>
        <a:bodyPr/>
        <a:lstStyle/>
        <a:p>
          <a:endParaRPr lang="en-US"/>
        </a:p>
      </dgm:t>
    </dgm:pt>
    <dgm:pt modelId="{D63510A3-9458-4F8B-98CF-63E782BB91C9}" type="sibTrans" cxnId="{D1B0592C-7E47-4AA1-BA7A-E6B9FDF290CA}">
      <dgm:prSet/>
      <dgm:spPr/>
      <dgm:t>
        <a:bodyPr/>
        <a:lstStyle/>
        <a:p>
          <a:endParaRPr lang="en-US"/>
        </a:p>
      </dgm:t>
    </dgm:pt>
    <dgm:pt modelId="{C98FB358-A1A9-4D56-AD64-1CB88AFEFABD}">
      <dgm:prSet phldrT="[Text]" custT="1"/>
      <dgm:spPr/>
      <dgm:t>
        <a:bodyPr/>
        <a:lstStyle/>
        <a:p>
          <a:pPr>
            <a:buFont typeface="Arial" panose="020B0604020202020204" pitchFamily="34" charset="0"/>
            <a:buChar char="•"/>
          </a:pPr>
          <a:r>
            <a:rPr lang="en-US" sz="2000" dirty="0">
              <a:solidFill>
                <a:prstClr val="black"/>
              </a:solidFill>
            </a:rPr>
            <a:t>Email </a:t>
          </a:r>
          <a:r>
            <a:rPr kumimoji="0" lang="en-US" sz="2000" b="0" i="0" u="none" strike="noStrike" cap="none" spc="0" normalizeH="0" baseline="0" noProof="0" dirty="0">
              <a:ln>
                <a:noFill/>
              </a:ln>
              <a:solidFill>
                <a:prstClr val="black"/>
              </a:solidFill>
              <a:effectLst/>
              <a:uLnTx/>
              <a:uFillTx/>
              <a:latin typeface="Calibri"/>
              <a:ea typeface="+mn-ea"/>
              <a:cs typeface="+mn-cs"/>
              <a:hlinkClick xmlns:r="http://schemas.openxmlformats.org/officeDocument/2006/relationships" r:id="rId1"/>
            </a:rPr>
            <a:t>AHP@fhlb.com</a:t>
          </a:r>
          <a:r>
            <a:rPr kumimoji="0" lang="en-US" sz="2000" b="0" i="0" u="none" strike="noStrike" cap="none" spc="0" normalizeH="0" baseline="0" noProof="0" dirty="0">
              <a:ln>
                <a:noFill/>
              </a:ln>
              <a:solidFill>
                <a:prstClr val="black"/>
              </a:solidFill>
              <a:effectLst/>
              <a:uLnTx/>
              <a:uFillTx/>
              <a:latin typeface="Calibri"/>
              <a:ea typeface="+mn-ea"/>
              <a:cs typeface="+mn-cs"/>
            </a:rPr>
            <a:t> </a:t>
          </a:r>
          <a:r>
            <a:rPr lang="en-US" sz="2000" dirty="0">
              <a:solidFill>
                <a:prstClr val="black"/>
              </a:solidFill>
            </a:rPr>
            <a:t>to confirm prior enrollment or request the Adobe Sign Application.</a:t>
          </a:r>
          <a:endParaRPr lang="en-US" sz="2000" dirty="0"/>
        </a:p>
      </dgm:t>
    </dgm:pt>
    <dgm:pt modelId="{8C284703-DEE1-4C65-82A1-AE2AA1282BBE}" type="parTrans" cxnId="{C5DB1E98-884B-49AF-B3BB-690E27A9F51B}">
      <dgm:prSet/>
      <dgm:spPr/>
      <dgm:t>
        <a:bodyPr/>
        <a:lstStyle/>
        <a:p>
          <a:endParaRPr lang="en-US"/>
        </a:p>
      </dgm:t>
    </dgm:pt>
    <dgm:pt modelId="{A8FA0172-DCA1-46F0-BD57-CAA911434C7F}" type="sibTrans" cxnId="{C5DB1E98-884B-49AF-B3BB-690E27A9F51B}">
      <dgm:prSet/>
      <dgm:spPr/>
      <dgm:t>
        <a:bodyPr/>
        <a:lstStyle/>
        <a:p>
          <a:endParaRPr lang="en-US"/>
        </a:p>
      </dgm:t>
    </dgm:pt>
    <dgm:pt modelId="{4E70AC70-DE7E-4908-BAB0-42F55291041D}">
      <dgm:prSet phldrT="[Text]"/>
      <dgm:spPr/>
      <dgm:t>
        <a:bodyPr/>
        <a:lstStyle/>
        <a:p>
          <a:pPr>
            <a:buFont typeface="Arial" panose="020B0604020202020204" pitchFamily="34" charset="0"/>
            <a:buChar char="•"/>
          </a:pPr>
          <a:endParaRPr lang="en-US" sz="1500" dirty="0"/>
        </a:p>
      </dgm:t>
    </dgm:pt>
    <dgm:pt modelId="{047DA3D4-E220-4DAD-9D61-644A909F57C3}" type="parTrans" cxnId="{05C08B63-2199-47C1-97F1-BD12F6183BD7}">
      <dgm:prSet/>
      <dgm:spPr/>
      <dgm:t>
        <a:bodyPr/>
        <a:lstStyle/>
        <a:p>
          <a:endParaRPr lang="en-US"/>
        </a:p>
      </dgm:t>
    </dgm:pt>
    <dgm:pt modelId="{303861B7-FC5D-41A2-8DD2-0F209B09C4E6}" type="sibTrans" cxnId="{05C08B63-2199-47C1-97F1-BD12F6183BD7}">
      <dgm:prSet/>
      <dgm:spPr/>
      <dgm:t>
        <a:bodyPr/>
        <a:lstStyle/>
        <a:p>
          <a:endParaRPr lang="en-US"/>
        </a:p>
      </dgm:t>
    </dgm:pt>
    <dgm:pt modelId="{6BA23030-EB61-424C-B4F1-0FEE58D81736}">
      <dgm:prSet phldrT="[Text]"/>
      <dgm:spPr/>
      <dgm:t>
        <a:bodyPr/>
        <a:lstStyle/>
        <a:p>
          <a:pPr>
            <a:buFont typeface="Arial" panose="020B0604020202020204" pitchFamily="34" charset="0"/>
            <a:buNone/>
          </a:pPr>
          <a:endParaRPr lang="en-US" sz="1500" dirty="0"/>
        </a:p>
      </dgm:t>
    </dgm:pt>
    <dgm:pt modelId="{B961C5C4-BE78-4EE9-B07A-B64978F5EBEA}" type="parTrans" cxnId="{9CE9882E-CD4F-499D-B050-D8DF9776806E}">
      <dgm:prSet/>
      <dgm:spPr/>
      <dgm:t>
        <a:bodyPr/>
        <a:lstStyle/>
        <a:p>
          <a:endParaRPr lang="en-US"/>
        </a:p>
      </dgm:t>
    </dgm:pt>
    <dgm:pt modelId="{A30FFD0E-A26D-49B4-BB9E-6B0C0F100AA7}" type="sibTrans" cxnId="{9CE9882E-CD4F-499D-B050-D8DF9776806E}">
      <dgm:prSet/>
      <dgm:spPr/>
      <dgm:t>
        <a:bodyPr/>
        <a:lstStyle/>
        <a:p>
          <a:endParaRPr lang="en-US"/>
        </a:p>
      </dgm:t>
    </dgm:pt>
    <dgm:pt modelId="{D77906D6-B006-4D16-BE47-592C92806DE2}">
      <dgm:prSet phldrT="[Text]" custT="1"/>
      <dgm:spPr/>
      <dgm:t>
        <a:bodyPr/>
        <a:lstStyle/>
        <a:p>
          <a:pPr>
            <a:buFont typeface="Arial" panose="020B0604020202020204" pitchFamily="34" charset="0"/>
            <a:buChar char="•"/>
          </a:pPr>
          <a:r>
            <a:rPr lang="en-US" sz="2000" dirty="0"/>
            <a:t>Member will identify who with Advances authority to sign the application agreement.</a:t>
          </a:r>
        </a:p>
      </dgm:t>
    </dgm:pt>
    <dgm:pt modelId="{79B7B176-F531-472C-BFC3-F8B573FE01E8}" type="parTrans" cxnId="{6606F434-B8A5-41F4-86B2-FFC693710099}">
      <dgm:prSet/>
      <dgm:spPr/>
      <dgm:t>
        <a:bodyPr/>
        <a:lstStyle/>
        <a:p>
          <a:endParaRPr lang="en-US"/>
        </a:p>
      </dgm:t>
    </dgm:pt>
    <dgm:pt modelId="{24B5FB33-E6E3-455D-B6FE-0A3A6E3C69B8}" type="sibTrans" cxnId="{6606F434-B8A5-41F4-86B2-FFC693710099}">
      <dgm:prSet/>
      <dgm:spPr/>
      <dgm:t>
        <a:bodyPr/>
        <a:lstStyle/>
        <a:p>
          <a:endParaRPr lang="en-US"/>
        </a:p>
      </dgm:t>
    </dgm:pt>
    <dgm:pt modelId="{ADAE3661-29C0-44C4-8FD9-F25A3E8E9CD4}">
      <dgm:prSet phldrT="[Text]" custT="1"/>
      <dgm:spPr/>
      <dgm:t>
        <a:bodyPr/>
        <a:lstStyle/>
        <a:p>
          <a:pPr>
            <a:buFont typeface="Arial" panose="020B0604020202020204" pitchFamily="34" charset="0"/>
            <a:buChar char="•"/>
          </a:pPr>
          <a:r>
            <a:rPr lang="en-US" sz="2000" dirty="0"/>
            <a:t>FHLB will send the packet via Adobe Sign to the individual for signing.</a:t>
          </a:r>
        </a:p>
      </dgm:t>
    </dgm:pt>
    <dgm:pt modelId="{6FA2F838-F59E-49D8-9391-FE8F42C64F6A}" type="parTrans" cxnId="{110508DE-A6F3-49F4-A0ED-25EBD3346199}">
      <dgm:prSet/>
      <dgm:spPr/>
      <dgm:t>
        <a:bodyPr/>
        <a:lstStyle/>
        <a:p>
          <a:endParaRPr lang="en-US"/>
        </a:p>
      </dgm:t>
    </dgm:pt>
    <dgm:pt modelId="{48917AFA-232B-4A18-98BC-BE72D0F73936}" type="sibTrans" cxnId="{110508DE-A6F3-49F4-A0ED-25EBD3346199}">
      <dgm:prSet/>
      <dgm:spPr/>
      <dgm:t>
        <a:bodyPr/>
        <a:lstStyle/>
        <a:p>
          <a:endParaRPr lang="en-US"/>
        </a:p>
      </dgm:t>
    </dgm:pt>
    <dgm:pt modelId="{51522BAC-9DC0-468A-8A3D-ADBB306AC84D}">
      <dgm:prSet phldrT="[Text]"/>
      <dgm:spPr/>
      <dgm:t>
        <a:bodyPr/>
        <a:lstStyle/>
        <a:p>
          <a:pPr>
            <a:buFont typeface="Arial" panose="020B0604020202020204" pitchFamily="34" charset="0"/>
            <a:buChar char="•"/>
          </a:pPr>
          <a:endParaRPr lang="en-US" sz="1500" dirty="0"/>
        </a:p>
      </dgm:t>
    </dgm:pt>
    <dgm:pt modelId="{53D93742-CFD2-4953-B67F-8778E8462946}" type="parTrans" cxnId="{A7B9943B-F06B-4F77-84AE-527279FE3C02}">
      <dgm:prSet/>
      <dgm:spPr/>
      <dgm:t>
        <a:bodyPr/>
        <a:lstStyle/>
        <a:p>
          <a:endParaRPr lang="en-US"/>
        </a:p>
      </dgm:t>
    </dgm:pt>
    <dgm:pt modelId="{012568BB-1CF7-42D9-B340-EF9667FF2632}" type="sibTrans" cxnId="{A7B9943B-F06B-4F77-84AE-527279FE3C02}">
      <dgm:prSet/>
      <dgm:spPr/>
      <dgm:t>
        <a:bodyPr/>
        <a:lstStyle/>
        <a:p>
          <a:endParaRPr lang="en-US"/>
        </a:p>
      </dgm:t>
    </dgm:pt>
    <dgm:pt modelId="{4E2541A5-E6C2-46C1-B163-AE92968F1813}">
      <dgm:prSet phldrT="[Text]" custT="1"/>
      <dgm:spPr/>
      <dgm:t>
        <a:bodyPr/>
        <a:lstStyle/>
        <a:p>
          <a:pPr>
            <a:buFont typeface="Arial" panose="020B0604020202020204" pitchFamily="34" charset="0"/>
            <a:buChar char="•"/>
          </a:pPr>
          <a:r>
            <a:rPr lang="en-US" sz="2000" dirty="0"/>
            <a:t>Once executed by the Member, Adobe Sign will send the application back to FHLB to review, execute and process.</a:t>
          </a:r>
        </a:p>
      </dgm:t>
    </dgm:pt>
    <dgm:pt modelId="{318C3B1F-FA75-4F7F-A6C2-A7F43D3250CD}" type="parTrans" cxnId="{C7D530C5-D3A0-4458-A246-3DDC84DB3673}">
      <dgm:prSet/>
      <dgm:spPr/>
      <dgm:t>
        <a:bodyPr/>
        <a:lstStyle/>
        <a:p>
          <a:endParaRPr lang="en-US"/>
        </a:p>
      </dgm:t>
    </dgm:pt>
    <dgm:pt modelId="{B8C7D930-8316-4BCF-9BBA-DBC955A39BD3}" type="sibTrans" cxnId="{C7D530C5-D3A0-4458-A246-3DDC84DB3673}">
      <dgm:prSet/>
      <dgm:spPr/>
      <dgm:t>
        <a:bodyPr/>
        <a:lstStyle/>
        <a:p>
          <a:endParaRPr lang="en-US"/>
        </a:p>
      </dgm:t>
    </dgm:pt>
    <dgm:pt modelId="{2B824914-E7BF-4A55-A2D4-3892242813AE}">
      <dgm:prSet phldrT="[Text]"/>
      <dgm:spPr/>
      <dgm:t>
        <a:bodyPr/>
        <a:lstStyle/>
        <a:p>
          <a:pPr>
            <a:buFont typeface="Arial" panose="020B0604020202020204" pitchFamily="34" charset="0"/>
            <a:buChar char="•"/>
          </a:pPr>
          <a:endParaRPr lang="en-US" sz="1500" dirty="0"/>
        </a:p>
      </dgm:t>
    </dgm:pt>
    <dgm:pt modelId="{DA892E01-9C9D-4294-8C78-6C646EDECC4D}" type="parTrans" cxnId="{67F568C7-0EB7-4F24-819C-C7261F1EE8CA}">
      <dgm:prSet/>
      <dgm:spPr/>
      <dgm:t>
        <a:bodyPr/>
        <a:lstStyle/>
        <a:p>
          <a:endParaRPr lang="en-US"/>
        </a:p>
      </dgm:t>
    </dgm:pt>
    <dgm:pt modelId="{4E95FA79-77EC-4310-A0E8-B06DB11264A8}" type="sibTrans" cxnId="{67F568C7-0EB7-4F24-819C-C7261F1EE8CA}">
      <dgm:prSet/>
      <dgm:spPr/>
      <dgm:t>
        <a:bodyPr/>
        <a:lstStyle/>
        <a:p>
          <a:endParaRPr lang="en-US"/>
        </a:p>
      </dgm:t>
    </dgm:pt>
    <dgm:pt modelId="{9B2D0166-E9B9-413B-A617-785D43BBE614}">
      <dgm:prSet phldrT="[Text]" custT="1"/>
      <dgm:spPr/>
      <dgm:t>
        <a:bodyPr/>
        <a:lstStyle/>
        <a:p>
          <a:pPr>
            <a:buFont typeface="Arial" panose="020B0604020202020204" pitchFamily="34" charset="0"/>
            <a:buChar char="•"/>
          </a:pPr>
          <a:r>
            <a:rPr lang="en-US" sz="2000" dirty="0">
              <a:solidFill>
                <a:prstClr val="black"/>
              </a:solidFill>
            </a:rPr>
            <a:t>Member will be notified via email with helpful program resources once the enrollment has been finalized by FHLB.</a:t>
          </a:r>
          <a:endParaRPr lang="en-US" sz="2000" dirty="0"/>
        </a:p>
      </dgm:t>
    </dgm:pt>
    <dgm:pt modelId="{53C2EA05-E5AE-4EC4-8CA6-C0B037E2AB1A}" type="parTrans" cxnId="{1BFBC619-AAF0-4A4E-B7DD-7F08923A5C09}">
      <dgm:prSet/>
      <dgm:spPr/>
      <dgm:t>
        <a:bodyPr/>
        <a:lstStyle/>
        <a:p>
          <a:endParaRPr lang="en-US"/>
        </a:p>
      </dgm:t>
    </dgm:pt>
    <dgm:pt modelId="{2F834E33-5DA2-4D49-A2F8-2149DF56756F}" type="sibTrans" cxnId="{1BFBC619-AAF0-4A4E-B7DD-7F08923A5C09}">
      <dgm:prSet/>
      <dgm:spPr/>
      <dgm:t>
        <a:bodyPr/>
        <a:lstStyle/>
        <a:p>
          <a:endParaRPr lang="en-US"/>
        </a:p>
      </dgm:t>
    </dgm:pt>
    <dgm:pt modelId="{4700F26D-22E0-475C-9D9B-17858914A8DD}">
      <dgm:prSet phldrT="[Text]" custT="1"/>
      <dgm:spPr/>
      <dgm:t>
        <a:bodyPr/>
        <a:lstStyle/>
        <a:p>
          <a:pPr>
            <a:buFont typeface="Arial" panose="020B0604020202020204" pitchFamily="34" charset="0"/>
            <a:buChar char="•"/>
          </a:pPr>
          <a:r>
            <a:rPr lang="en-US" sz="2000" dirty="0">
              <a:solidFill>
                <a:prstClr val="black"/>
              </a:solidFill>
            </a:rPr>
            <a:t>Members can elect to be added to a participating Member list that can be accessed on our website by potential homebuyers and sponsor organizations.</a:t>
          </a:r>
          <a:endParaRPr lang="en-US" sz="2000" dirty="0"/>
        </a:p>
      </dgm:t>
    </dgm:pt>
    <dgm:pt modelId="{F72EDB66-530C-44F5-A0B1-34F24DE2655D}" type="parTrans" cxnId="{5669E58C-D03D-47CA-9EE8-5F8020D1ACE0}">
      <dgm:prSet/>
      <dgm:spPr/>
      <dgm:t>
        <a:bodyPr/>
        <a:lstStyle/>
        <a:p>
          <a:endParaRPr lang="en-US"/>
        </a:p>
      </dgm:t>
    </dgm:pt>
    <dgm:pt modelId="{17BC2542-90AE-4245-8516-14212DBF82BC}" type="sibTrans" cxnId="{5669E58C-D03D-47CA-9EE8-5F8020D1ACE0}">
      <dgm:prSet/>
      <dgm:spPr/>
      <dgm:t>
        <a:bodyPr/>
        <a:lstStyle/>
        <a:p>
          <a:endParaRPr lang="en-US"/>
        </a:p>
      </dgm:t>
    </dgm:pt>
    <dgm:pt modelId="{23163317-66F1-4182-AC80-64E516BBC786}" type="pres">
      <dgm:prSet presAssocID="{EB1C9A0C-48AC-41F4-A64B-699A865F1B74}" presName="linear" presStyleCnt="0">
        <dgm:presLayoutVars>
          <dgm:animLvl val="lvl"/>
          <dgm:resizeHandles val="exact"/>
        </dgm:presLayoutVars>
      </dgm:prSet>
      <dgm:spPr/>
    </dgm:pt>
    <dgm:pt modelId="{72F47417-6C07-439E-9EAE-DDCCD0F7F9F0}" type="pres">
      <dgm:prSet presAssocID="{350E4241-2477-4A8F-84D7-2D058411A393}" presName="parentText" presStyleLbl="node1" presStyleIdx="0" presStyleCnt="1" custScaleY="117888" custLinFactNeighborX="-700" custLinFactNeighborY="-5822">
        <dgm:presLayoutVars>
          <dgm:chMax val="0"/>
          <dgm:bulletEnabled val="1"/>
        </dgm:presLayoutVars>
      </dgm:prSet>
      <dgm:spPr/>
    </dgm:pt>
    <dgm:pt modelId="{0EB3E69B-476B-45F5-B2A8-868E409EAF03}" type="pres">
      <dgm:prSet presAssocID="{350E4241-2477-4A8F-84D7-2D058411A393}" presName="childText" presStyleLbl="revTx" presStyleIdx="0" presStyleCnt="1" custScaleY="110736">
        <dgm:presLayoutVars>
          <dgm:bulletEnabled val="1"/>
        </dgm:presLayoutVars>
      </dgm:prSet>
      <dgm:spPr/>
    </dgm:pt>
  </dgm:ptLst>
  <dgm:cxnLst>
    <dgm:cxn modelId="{CB8E9507-84DA-4F1A-B8E1-3ACA997BF21C}" type="presOf" srcId="{C98FB358-A1A9-4D56-AD64-1CB88AFEFABD}" destId="{0EB3E69B-476B-45F5-B2A8-868E409EAF03}" srcOrd="0" destOrd="1" presId="urn:microsoft.com/office/officeart/2005/8/layout/vList2"/>
    <dgm:cxn modelId="{1BFBC619-AAF0-4A4E-B7DD-7F08923A5C09}" srcId="{350E4241-2477-4A8F-84D7-2D058411A393}" destId="{9B2D0166-E9B9-413B-A617-785D43BBE614}" srcOrd="5" destOrd="0" parTransId="{53C2EA05-E5AE-4EC4-8CA6-C0B037E2AB1A}" sibTransId="{2F834E33-5DA2-4D49-A2F8-2149DF56756F}"/>
    <dgm:cxn modelId="{E9A4772A-1101-4EE5-BBCF-A4F7218A0D24}" type="presOf" srcId="{4E70AC70-DE7E-4908-BAB0-42F55291041D}" destId="{0EB3E69B-476B-45F5-B2A8-868E409EAF03}" srcOrd="0" destOrd="10" presId="urn:microsoft.com/office/officeart/2005/8/layout/vList2"/>
    <dgm:cxn modelId="{D1B0592C-7E47-4AA1-BA7A-E6B9FDF290CA}" srcId="{350E4241-2477-4A8F-84D7-2D058411A393}" destId="{AC54182B-0BB9-4194-8498-08F9B003F239}" srcOrd="0" destOrd="0" parTransId="{5A8A06E4-A076-48B8-B041-3FD9F42BAC0B}" sibTransId="{D63510A3-9458-4F8B-98CF-63E782BB91C9}"/>
    <dgm:cxn modelId="{9CE9882E-CD4F-499D-B050-D8DF9776806E}" srcId="{350E4241-2477-4A8F-84D7-2D058411A393}" destId="{6BA23030-EB61-424C-B4F1-0FEE58D81736}" srcOrd="9" destOrd="0" parTransId="{B961C5C4-BE78-4EE9-B07A-B64978F5EBEA}" sibTransId="{A30FFD0E-A26D-49B4-BB9E-6B0C0F100AA7}"/>
    <dgm:cxn modelId="{6606F434-B8A5-41F4-86B2-FFC693710099}" srcId="{350E4241-2477-4A8F-84D7-2D058411A393}" destId="{D77906D6-B006-4D16-BE47-592C92806DE2}" srcOrd="2" destOrd="0" parTransId="{79B7B176-F531-472C-BFC3-F8B573FE01E8}" sibTransId="{24B5FB33-E6E3-455D-B6FE-0A3A6E3C69B8}"/>
    <dgm:cxn modelId="{A7B9943B-F06B-4F77-84AE-527279FE3C02}" srcId="{350E4241-2477-4A8F-84D7-2D058411A393}" destId="{51522BAC-9DC0-468A-8A3D-ADBB306AC84D}" srcOrd="8" destOrd="0" parTransId="{53D93742-CFD2-4953-B67F-8778E8462946}" sibTransId="{012568BB-1CF7-42D9-B340-EF9667FF2632}"/>
    <dgm:cxn modelId="{05C08B63-2199-47C1-97F1-BD12F6183BD7}" srcId="{350E4241-2477-4A8F-84D7-2D058411A393}" destId="{4E70AC70-DE7E-4908-BAB0-42F55291041D}" srcOrd="10" destOrd="0" parTransId="{047DA3D4-E220-4DAD-9D61-644A909F57C3}" sibTransId="{303861B7-FC5D-41A2-8DD2-0F209B09C4E6}"/>
    <dgm:cxn modelId="{5DA6976D-5D29-4591-9C60-985634B621E2}" type="presOf" srcId="{ADAE3661-29C0-44C4-8FD9-F25A3E8E9CD4}" destId="{0EB3E69B-476B-45F5-B2A8-868E409EAF03}" srcOrd="0" destOrd="3" presId="urn:microsoft.com/office/officeart/2005/8/layout/vList2"/>
    <dgm:cxn modelId="{8DAE2187-34B5-463A-B4BC-7153427C89EA}" type="presOf" srcId="{AC54182B-0BB9-4194-8498-08F9B003F239}" destId="{0EB3E69B-476B-45F5-B2A8-868E409EAF03}" srcOrd="0" destOrd="0" presId="urn:microsoft.com/office/officeart/2005/8/layout/vList2"/>
    <dgm:cxn modelId="{5669E58C-D03D-47CA-9EE8-5F8020D1ACE0}" srcId="{350E4241-2477-4A8F-84D7-2D058411A393}" destId="{4700F26D-22E0-475C-9D9B-17858914A8DD}" srcOrd="6" destOrd="0" parTransId="{F72EDB66-530C-44F5-A0B1-34F24DE2655D}" sibTransId="{17BC2542-90AE-4245-8516-14212DBF82BC}"/>
    <dgm:cxn modelId="{C5DB1E98-884B-49AF-B3BB-690E27A9F51B}" srcId="{350E4241-2477-4A8F-84D7-2D058411A393}" destId="{C98FB358-A1A9-4D56-AD64-1CB88AFEFABD}" srcOrd="1" destOrd="0" parTransId="{8C284703-DEE1-4C65-82A1-AE2AA1282BBE}" sibTransId="{A8FA0172-DCA1-46F0-BD57-CAA911434C7F}"/>
    <dgm:cxn modelId="{AD8107B3-AA95-4071-8BDF-E721B9B79D7E}" type="presOf" srcId="{9B2D0166-E9B9-413B-A617-785D43BBE614}" destId="{0EB3E69B-476B-45F5-B2A8-868E409EAF03}" srcOrd="0" destOrd="5" presId="urn:microsoft.com/office/officeart/2005/8/layout/vList2"/>
    <dgm:cxn modelId="{3AB088B5-61CF-4979-82DE-72179B7F4631}" type="presOf" srcId="{4E2541A5-E6C2-46C1-B163-AE92968F1813}" destId="{0EB3E69B-476B-45F5-B2A8-868E409EAF03}" srcOrd="0" destOrd="4" presId="urn:microsoft.com/office/officeart/2005/8/layout/vList2"/>
    <dgm:cxn modelId="{C7D530C5-D3A0-4458-A246-3DDC84DB3673}" srcId="{350E4241-2477-4A8F-84D7-2D058411A393}" destId="{4E2541A5-E6C2-46C1-B163-AE92968F1813}" srcOrd="4" destOrd="0" parTransId="{318C3B1F-FA75-4F7F-A6C2-A7F43D3250CD}" sibTransId="{B8C7D930-8316-4BCF-9BBA-DBC955A39BD3}"/>
    <dgm:cxn modelId="{67F568C7-0EB7-4F24-819C-C7261F1EE8CA}" srcId="{350E4241-2477-4A8F-84D7-2D058411A393}" destId="{2B824914-E7BF-4A55-A2D4-3892242813AE}" srcOrd="7" destOrd="0" parTransId="{DA892E01-9C9D-4294-8C78-6C646EDECC4D}" sibTransId="{4E95FA79-77EC-4310-A0E8-B06DB11264A8}"/>
    <dgm:cxn modelId="{E23403CB-8629-4A25-AAFA-96E967CC8A75}" type="presOf" srcId="{350E4241-2477-4A8F-84D7-2D058411A393}" destId="{72F47417-6C07-439E-9EAE-DDCCD0F7F9F0}" srcOrd="0" destOrd="0" presId="urn:microsoft.com/office/officeart/2005/8/layout/vList2"/>
    <dgm:cxn modelId="{F1B8D4CC-D0EF-4F00-AE47-C039D18DAC42}" type="presOf" srcId="{2B824914-E7BF-4A55-A2D4-3892242813AE}" destId="{0EB3E69B-476B-45F5-B2A8-868E409EAF03}" srcOrd="0" destOrd="7" presId="urn:microsoft.com/office/officeart/2005/8/layout/vList2"/>
    <dgm:cxn modelId="{8DD36CD5-2C10-4F20-A156-C525D717DF00}" type="presOf" srcId="{EB1C9A0C-48AC-41F4-A64B-699A865F1B74}" destId="{23163317-66F1-4182-AC80-64E516BBC786}" srcOrd="0" destOrd="0" presId="urn:microsoft.com/office/officeart/2005/8/layout/vList2"/>
    <dgm:cxn modelId="{110508DE-A6F3-49F4-A0ED-25EBD3346199}" srcId="{350E4241-2477-4A8F-84D7-2D058411A393}" destId="{ADAE3661-29C0-44C4-8FD9-F25A3E8E9CD4}" srcOrd="3" destOrd="0" parTransId="{6FA2F838-F59E-49D8-9391-FE8F42C64F6A}" sibTransId="{48917AFA-232B-4A18-98BC-BE72D0F73936}"/>
    <dgm:cxn modelId="{E9D5D9E0-3FCC-4AE0-8A54-9C1DD19EC7F5}" type="presOf" srcId="{4700F26D-22E0-475C-9D9B-17858914A8DD}" destId="{0EB3E69B-476B-45F5-B2A8-868E409EAF03}" srcOrd="0" destOrd="6" presId="urn:microsoft.com/office/officeart/2005/8/layout/vList2"/>
    <dgm:cxn modelId="{EBC1CDE1-1141-42D5-9413-E99043926ED1}" type="presOf" srcId="{51522BAC-9DC0-468A-8A3D-ADBB306AC84D}" destId="{0EB3E69B-476B-45F5-B2A8-868E409EAF03}" srcOrd="0" destOrd="8" presId="urn:microsoft.com/office/officeart/2005/8/layout/vList2"/>
    <dgm:cxn modelId="{7A4F8FE8-61BF-44FC-9941-3FA50EEC52E1}" type="presOf" srcId="{D77906D6-B006-4D16-BE47-592C92806DE2}" destId="{0EB3E69B-476B-45F5-B2A8-868E409EAF03}" srcOrd="0" destOrd="2" presId="urn:microsoft.com/office/officeart/2005/8/layout/vList2"/>
    <dgm:cxn modelId="{DDF430ED-6805-4313-8273-AF1F42A228EC}" type="presOf" srcId="{6BA23030-EB61-424C-B4F1-0FEE58D81736}" destId="{0EB3E69B-476B-45F5-B2A8-868E409EAF03}" srcOrd="0" destOrd="9" presId="urn:microsoft.com/office/officeart/2005/8/layout/vList2"/>
    <dgm:cxn modelId="{DDE6E3F0-9D92-4003-831D-A564BEF4E686}" srcId="{EB1C9A0C-48AC-41F4-A64B-699A865F1B74}" destId="{350E4241-2477-4A8F-84D7-2D058411A393}" srcOrd="0" destOrd="0" parTransId="{C6600E27-E4EF-423D-BAF4-5D4F88F90344}" sibTransId="{8E0C74D9-3D39-41BE-B1F1-B5D55804D2AC}"/>
    <dgm:cxn modelId="{AF3780D3-6401-4956-8DDD-A134FA172986}" type="presParOf" srcId="{23163317-66F1-4182-AC80-64E516BBC786}" destId="{72F47417-6C07-439E-9EAE-DDCCD0F7F9F0}" srcOrd="0" destOrd="0" presId="urn:microsoft.com/office/officeart/2005/8/layout/vList2"/>
    <dgm:cxn modelId="{B376978A-4F32-44A6-A713-717032D6FE26}" type="presParOf" srcId="{23163317-66F1-4182-AC80-64E516BBC786}" destId="{0EB3E69B-476B-45F5-B2A8-868E409EAF03}"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6BA7BE-7111-4604-9FDA-2B3E2B3C7941}">
      <dsp:nvSpPr>
        <dsp:cNvPr id="0" name=""/>
        <dsp:cNvSpPr/>
      </dsp:nvSpPr>
      <dsp:spPr>
        <a:xfrm rot="5400000">
          <a:off x="-204913" y="196036"/>
          <a:ext cx="1449726" cy="106499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Scoring</a:t>
          </a:r>
          <a:r>
            <a:rPr lang="en-US" sz="2200" kern="1200" dirty="0"/>
            <a:t> </a:t>
          </a:r>
        </a:p>
      </dsp:txBody>
      <dsp:txXfrm rot="-5400000">
        <a:off x="-12545" y="536163"/>
        <a:ext cx="1064990" cy="384736"/>
      </dsp:txXfrm>
    </dsp:sp>
    <dsp:sp modelId="{AE165170-7C97-4ED6-AD94-527A93EF827B}">
      <dsp:nvSpPr>
        <dsp:cNvPr id="0" name=""/>
        <dsp:cNvSpPr/>
      </dsp:nvSpPr>
      <dsp:spPr>
        <a:xfrm rot="5400000">
          <a:off x="1905324" y="-874301"/>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Criteria</a:t>
          </a:r>
        </a:p>
      </dsp:txBody>
      <dsp:txXfrm rot="-5400000">
        <a:off x="1027354" y="49669"/>
        <a:ext cx="2652262" cy="850322"/>
      </dsp:txXfrm>
    </dsp:sp>
    <dsp:sp modelId="{CE865AD8-5078-46E7-A1DA-162FAAF3F21B}">
      <dsp:nvSpPr>
        <dsp:cNvPr id="0" name=""/>
        <dsp:cNvSpPr/>
      </dsp:nvSpPr>
      <dsp:spPr>
        <a:xfrm rot="5400000">
          <a:off x="-230004" y="1496562"/>
          <a:ext cx="1449726" cy="101480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Eligibility</a:t>
          </a:r>
          <a:endParaRPr lang="en-US" sz="1800" kern="1200" dirty="0"/>
        </a:p>
      </dsp:txBody>
      <dsp:txXfrm rot="-5400000">
        <a:off x="-12545" y="1786507"/>
        <a:ext cx="1014808" cy="434918"/>
      </dsp:txXfrm>
    </dsp:sp>
    <dsp:sp modelId="{A1E7478A-BD58-4445-91F5-9A46C60BDB9B}">
      <dsp:nvSpPr>
        <dsp:cNvPr id="0" name=""/>
        <dsp:cNvSpPr/>
      </dsp:nvSpPr>
      <dsp:spPr>
        <a:xfrm rot="5400000">
          <a:off x="1880233" y="401133"/>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Eligibility Criteria</a:t>
          </a:r>
        </a:p>
        <a:p>
          <a:pPr marL="171450" lvl="1" indent="-171450" algn="l" defTabSz="755650">
            <a:lnSpc>
              <a:spcPct val="90000"/>
            </a:lnSpc>
            <a:spcBef>
              <a:spcPct val="0"/>
            </a:spcBef>
            <a:spcAft>
              <a:spcPct val="15000"/>
            </a:spcAft>
            <a:buChar char="•"/>
          </a:pPr>
          <a:r>
            <a:rPr lang="en-US" sz="1700" kern="1200" dirty="0"/>
            <a:t>Use of Fund</a:t>
          </a:r>
        </a:p>
        <a:p>
          <a:pPr marL="171450" lvl="1" indent="-171450" algn="l" defTabSz="755650">
            <a:lnSpc>
              <a:spcPct val="90000"/>
            </a:lnSpc>
            <a:spcBef>
              <a:spcPct val="0"/>
            </a:spcBef>
            <a:spcAft>
              <a:spcPct val="15000"/>
            </a:spcAft>
            <a:buChar char="•"/>
          </a:pPr>
          <a:r>
            <a:rPr lang="en-US" sz="1700" kern="1200" dirty="0"/>
            <a:t>Need for Subsidy</a:t>
          </a:r>
        </a:p>
      </dsp:txBody>
      <dsp:txXfrm rot="-5400000">
        <a:off x="1002263" y="1325103"/>
        <a:ext cx="2652262" cy="850322"/>
      </dsp:txXfrm>
    </dsp:sp>
    <dsp:sp modelId="{FD6E3060-0C92-46FF-8EE6-AB974AD25AF4}">
      <dsp:nvSpPr>
        <dsp:cNvPr id="0" name=""/>
        <dsp:cNvSpPr/>
      </dsp:nvSpPr>
      <dsp:spPr>
        <a:xfrm rot="5400000">
          <a:off x="-230004" y="2771997"/>
          <a:ext cx="1449726" cy="101480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Feasibility</a:t>
          </a:r>
        </a:p>
      </dsp:txBody>
      <dsp:txXfrm rot="-5400000">
        <a:off x="-12545" y="3061942"/>
        <a:ext cx="1014808" cy="434918"/>
      </dsp:txXfrm>
    </dsp:sp>
    <dsp:sp modelId="{9E8DA674-DABC-4E16-858C-FEDA37F2AE7E}">
      <dsp:nvSpPr>
        <dsp:cNvPr id="0" name=""/>
        <dsp:cNvSpPr/>
      </dsp:nvSpPr>
      <dsp:spPr>
        <a:xfrm rot="5400000">
          <a:off x="1880233" y="1676567"/>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Demand</a:t>
          </a:r>
        </a:p>
        <a:p>
          <a:pPr marL="171450" lvl="1" indent="-171450" algn="l" defTabSz="755650">
            <a:lnSpc>
              <a:spcPct val="90000"/>
            </a:lnSpc>
            <a:spcBef>
              <a:spcPct val="0"/>
            </a:spcBef>
            <a:spcAft>
              <a:spcPct val="15000"/>
            </a:spcAft>
            <a:buChar char="•"/>
          </a:pPr>
          <a:r>
            <a:rPr lang="en-US" sz="1700" kern="1200" dirty="0"/>
            <a:t>Financial Feasibility</a:t>
          </a:r>
        </a:p>
      </dsp:txBody>
      <dsp:txXfrm rot="-5400000">
        <a:off x="1002263" y="2600537"/>
        <a:ext cx="2652262" cy="850322"/>
      </dsp:txXfrm>
    </dsp:sp>
    <dsp:sp modelId="{D5D7B6A4-C895-401B-B4AA-5D42B93BC7DC}">
      <dsp:nvSpPr>
        <dsp:cNvPr id="0" name=""/>
        <dsp:cNvSpPr/>
      </dsp:nvSpPr>
      <dsp:spPr>
        <a:xfrm rot="5400000">
          <a:off x="-230004" y="4047431"/>
          <a:ext cx="1449726" cy="101480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Capacity</a:t>
          </a:r>
        </a:p>
      </dsp:txBody>
      <dsp:txXfrm rot="-5400000">
        <a:off x="-12545" y="4337376"/>
        <a:ext cx="1014808" cy="434918"/>
      </dsp:txXfrm>
    </dsp:sp>
    <dsp:sp modelId="{B32AC9E2-B9A3-4D04-BF83-FCA8446F9CD8}">
      <dsp:nvSpPr>
        <dsp:cNvPr id="0" name=""/>
        <dsp:cNvSpPr/>
      </dsp:nvSpPr>
      <dsp:spPr>
        <a:xfrm rot="5400000">
          <a:off x="1880233" y="2952002"/>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Sponsor Capacity</a:t>
          </a:r>
        </a:p>
        <a:p>
          <a:pPr marL="171450" lvl="1" indent="-171450" algn="l" defTabSz="755650">
            <a:lnSpc>
              <a:spcPct val="90000"/>
            </a:lnSpc>
            <a:spcBef>
              <a:spcPct val="0"/>
            </a:spcBef>
            <a:spcAft>
              <a:spcPct val="15000"/>
            </a:spcAft>
            <a:buChar char="•"/>
          </a:pPr>
          <a:r>
            <a:rPr lang="en-US" sz="1700" kern="1200" dirty="0"/>
            <a:t>Site Control and Zoning</a:t>
          </a:r>
        </a:p>
      </dsp:txBody>
      <dsp:txXfrm rot="-5400000">
        <a:off x="1002263" y="3875972"/>
        <a:ext cx="2652262" cy="8503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E5D67-3287-4A33-9BDC-E31CD1C2A185}">
      <dsp:nvSpPr>
        <dsp:cNvPr id="0" name=""/>
        <dsp:cNvSpPr/>
      </dsp:nvSpPr>
      <dsp:spPr>
        <a:xfrm>
          <a:off x="522916" y="0"/>
          <a:ext cx="3950123" cy="3950123"/>
        </a:xfrm>
        <a:prstGeom prst="ellipse">
          <a:avLst/>
        </a:prstGeom>
        <a:solidFill>
          <a:schemeClr val="bg1">
            <a:alpha val="5000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u="none" kern="1200" dirty="0">
              <a:solidFill>
                <a:schemeClr val="accent1"/>
              </a:solidFill>
            </a:rPr>
            <a:t>Contact Us!</a:t>
          </a:r>
        </a:p>
        <a:p>
          <a:pPr marL="0" lvl="0" indent="0" algn="ctr" defTabSz="1377950">
            <a:lnSpc>
              <a:spcPct val="90000"/>
            </a:lnSpc>
            <a:spcBef>
              <a:spcPct val="0"/>
            </a:spcBef>
            <a:spcAft>
              <a:spcPct val="35000"/>
            </a:spcAft>
            <a:buNone/>
          </a:pPr>
          <a:r>
            <a:rPr lang="en-US" sz="3100" b="1" u="sng" kern="1200" dirty="0">
              <a:solidFill>
                <a:schemeClr val="accent1"/>
              </a:solidFill>
            </a:rPr>
            <a:t>By Phone: </a:t>
          </a:r>
          <a:r>
            <a:rPr lang="en-US" sz="3100" kern="1200" dirty="0"/>
            <a:t>800.362.2944</a:t>
          </a:r>
        </a:p>
        <a:p>
          <a:pPr marL="0" lvl="0" indent="0" algn="ctr" defTabSz="1377950">
            <a:lnSpc>
              <a:spcPct val="90000"/>
            </a:lnSpc>
            <a:spcBef>
              <a:spcPct val="0"/>
            </a:spcBef>
            <a:spcAft>
              <a:spcPct val="35000"/>
            </a:spcAft>
            <a:buNone/>
          </a:pPr>
          <a:r>
            <a:rPr lang="en-US" sz="3100" b="1" u="sng" kern="1200" dirty="0">
              <a:solidFill>
                <a:schemeClr val="accent1"/>
              </a:solidFill>
            </a:rPr>
            <a:t>By Email: </a:t>
          </a:r>
          <a:r>
            <a:rPr lang="en-US" sz="3100" kern="1200" dirty="0"/>
            <a:t>ahp@fhlb.com</a:t>
          </a:r>
        </a:p>
      </dsp:txBody>
      <dsp:txXfrm>
        <a:off x="1101398" y="578482"/>
        <a:ext cx="2793159" cy="279315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E5D67-3287-4A33-9BDC-E31CD1C2A185}">
      <dsp:nvSpPr>
        <dsp:cNvPr id="0" name=""/>
        <dsp:cNvSpPr/>
      </dsp:nvSpPr>
      <dsp:spPr>
        <a:xfrm>
          <a:off x="522916" y="0"/>
          <a:ext cx="3950123" cy="3950123"/>
        </a:xfrm>
        <a:prstGeom prst="ellipse">
          <a:avLst/>
        </a:prstGeom>
        <a:solidFill>
          <a:schemeClr val="bg1">
            <a:alpha val="5000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u="none" kern="1200" dirty="0">
              <a:solidFill>
                <a:schemeClr val="accent1"/>
              </a:solidFill>
            </a:rPr>
            <a:t>Contact Us!</a:t>
          </a:r>
        </a:p>
        <a:p>
          <a:pPr marL="0" lvl="0" indent="0" algn="ctr" defTabSz="1244600">
            <a:lnSpc>
              <a:spcPct val="90000"/>
            </a:lnSpc>
            <a:spcBef>
              <a:spcPct val="0"/>
            </a:spcBef>
            <a:spcAft>
              <a:spcPct val="35000"/>
            </a:spcAft>
            <a:buNone/>
          </a:pPr>
          <a:r>
            <a:rPr lang="en-US" sz="2800" b="1" u="sng" kern="1200" dirty="0">
              <a:solidFill>
                <a:schemeClr val="accent1"/>
              </a:solidFill>
            </a:rPr>
            <a:t>By Phone: </a:t>
          </a:r>
          <a:r>
            <a:rPr lang="en-US" sz="2800" kern="1200" dirty="0"/>
            <a:t>800.362.2944</a:t>
          </a:r>
        </a:p>
        <a:p>
          <a:pPr marL="0" lvl="0" indent="0" algn="ctr" defTabSz="1244600">
            <a:lnSpc>
              <a:spcPct val="90000"/>
            </a:lnSpc>
            <a:spcBef>
              <a:spcPct val="0"/>
            </a:spcBef>
            <a:spcAft>
              <a:spcPct val="35000"/>
            </a:spcAft>
            <a:buNone/>
          </a:pPr>
          <a:r>
            <a:rPr lang="en-US" sz="2800" b="1" u="sng" kern="1200" dirty="0">
              <a:solidFill>
                <a:schemeClr val="accent1"/>
              </a:solidFill>
            </a:rPr>
            <a:t>By Email: </a:t>
          </a:r>
          <a:r>
            <a:rPr lang="en-US" sz="2800" kern="1200" dirty="0">
              <a:solidFill>
                <a:srgbClr val="3F3F3F"/>
              </a:solidFill>
              <a:latin typeface="Calibri"/>
              <a:ea typeface="+mn-ea"/>
              <a:cs typeface="+mn-cs"/>
            </a:rPr>
            <a:t>NAHO</a:t>
          </a:r>
          <a:r>
            <a:rPr lang="en-US" sz="2800" kern="1200" dirty="0"/>
            <a:t>@fhlb.com</a:t>
          </a:r>
        </a:p>
      </dsp:txBody>
      <dsp:txXfrm>
        <a:off x="1101398" y="578482"/>
        <a:ext cx="2793159" cy="27931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8A2320-67BD-4AF0-889D-C33617E83BAE}">
      <dsp:nvSpPr>
        <dsp:cNvPr id="0" name=""/>
        <dsp:cNvSpPr/>
      </dsp:nvSpPr>
      <dsp:spPr>
        <a:xfrm>
          <a:off x="0" y="453093"/>
          <a:ext cx="8458200"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20FFAE-CD19-4667-8053-36DF582BF986}">
      <dsp:nvSpPr>
        <dsp:cNvPr id="0" name=""/>
        <dsp:cNvSpPr/>
      </dsp:nvSpPr>
      <dsp:spPr>
        <a:xfrm>
          <a:off x="422910" y="54573"/>
          <a:ext cx="7752912" cy="79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790" tIns="0" rIns="223790" bIns="0" numCol="1" spcCol="1270" anchor="ctr" anchorCtr="0">
          <a:noAutofit/>
        </a:bodyPr>
        <a:lstStyle/>
        <a:p>
          <a:pPr marL="0" lvl="0" indent="0" algn="l" defTabSz="1066800">
            <a:lnSpc>
              <a:spcPct val="90000"/>
            </a:lnSpc>
            <a:spcBef>
              <a:spcPct val="0"/>
            </a:spcBef>
            <a:spcAft>
              <a:spcPct val="35000"/>
            </a:spcAft>
            <a:buNone/>
          </a:pPr>
          <a:r>
            <a:rPr lang="en-US" sz="2400" b="1" kern="1200" dirty="0"/>
            <a:t>Rehabilitation (accessibility modifications, roofs, etc.)</a:t>
          </a:r>
        </a:p>
      </dsp:txBody>
      <dsp:txXfrm>
        <a:off x="461818" y="93481"/>
        <a:ext cx="7675096" cy="719224"/>
      </dsp:txXfrm>
    </dsp:sp>
    <dsp:sp modelId="{261E5023-E3AD-4BAE-A7BC-6634893F236F}">
      <dsp:nvSpPr>
        <dsp:cNvPr id="0" name=""/>
        <dsp:cNvSpPr/>
      </dsp:nvSpPr>
      <dsp:spPr>
        <a:xfrm>
          <a:off x="0" y="1677813"/>
          <a:ext cx="8458200"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1A1127-F9EC-48CB-91B8-42A82CABC462}">
      <dsp:nvSpPr>
        <dsp:cNvPr id="0" name=""/>
        <dsp:cNvSpPr/>
      </dsp:nvSpPr>
      <dsp:spPr>
        <a:xfrm>
          <a:off x="422910" y="1279293"/>
          <a:ext cx="7808686" cy="79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790" tIns="0" rIns="223790" bIns="0" numCol="1" spcCol="1270" anchor="ctr" anchorCtr="0">
          <a:noAutofit/>
        </a:bodyPr>
        <a:lstStyle/>
        <a:p>
          <a:pPr marL="0" lvl="0" indent="0" algn="l" defTabSz="1066800">
            <a:lnSpc>
              <a:spcPct val="90000"/>
            </a:lnSpc>
            <a:spcBef>
              <a:spcPct val="0"/>
            </a:spcBef>
            <a:spcAft>
              <a:spcPct val="35000"/>
            </a:spcAft>
            <a:buNone/>
          </a:pPr>
          <a:r>
            <a:rPr lang="en-US" sz="2400" b="1" kern="1200" dirty="0"/>
            <a:t>Downpayment/Closing Cost Assistance</a:t>
          </a:r>
        </a:p>
      </dsp:txBody>
      <dsp:txXfrm>
        <a:off x="461818" y="1318201"/>
        <a:ext cx="7730870" cy="719224"/>
      </dsp:txXfrm>
    </dsp:sp>
    <dsp:sp modelId="{5014FB65-4380-4B35-9A1C-7CCB3FF5320E}">
      <dsp:nvSpPr>
        <dsp:cNvPr id="0" name=""/>
        <dsp:cNvSpPr/>
      </dsp:nvSpPr>
      <dsp:spPr>
        <a:xfrm>
          <a:off x="0" y="2902534"/>
          <a:ext cx="8458200"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A9F483-7A98-43E8-8C3E-BFEED0934925}">
      <dsp:nvSpPr>
        <dsp:cNvPr id="0" name=""/>
        <dsp:cNvSpPr/>
      </dsp:nvSpPr>
      <dsp:spPr>
        <a:xfrm>
          <a:off x="422910" y="2504013"/>
          <a:ext cx="7813008" cy="79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790" tIns="0" rIns="223790" bIns="0" numCol="1" spcCol="1270" anchor="ctr" anchorCtr="0">
          <a:noAutofit/>
        </a:bodyPr>
        <a:lstStyle/>
        <a:p>
          <a:pPr marL="0" lvl="0" indent="0" algn="l" defTabSz="1066800">
            <a:lnSpc>
              <a:spcPct val="90000"/>
            </a:lnSpc>
            <a:spcBef>
              <a:spcPct val="0"/>
            </a:spcBef>
            <a:spcAft>
              <a:spcPct val="35000"/>
            </a:spcAft>
            <a:buNone/>
          </a:pPr>
          <a:r>
            <a:rPr lang="en-US" sz="2400" b="1" kern="1200" dirty="0"/>
            <a:t>Developer and Inspection Fees (Rehab Projects only)</a:t>
          </a:r>
        </a:p>
      </dsp:txBody>
      <dsp:txXfrm>
        <a:off x="461818" y="2542921"/>
        <a:ext cx="7735192" cy="719224"/>
      </dsp:txXfrm>
    </dsp:sp>
    <dsp:sp modelId="{37247AB7-0E6F-40A3-A806-87969FFB4738}">
      <dsp:nvSpPr>
        <dsp:cNvPr id="0" name=""/>
        <dsp:cNvSpPr/>
      </dsp:nvSpPr>
      <dsp:spPr>
        <a:xfrm>
          <a:off x="0" y="4127254"/>
          <a:ext cx="8458200"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377731-755E-40BE-A532-1F3C00DBA1AD}">
      <dsp:nvSpPr>
        <dsp:cNvPr id="0" name=""/>
        <dsp:cNvSpPr/>
      </dsp:nvSpPr>
      <dsp:spPr>
        <a:xfrm>
          <a:off x="422910" y="3728734"/>
          <a:ext cx="7823192" cy="79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790" tIns="0" rIns="223790" bIns="0" numCol="1" spcCol="1270" anchor="ctr" anchorCtr="0">
          <a:noAutofit/>
        </a:bodyPr>
        <a:lstStyle/>
        <a:p>
          <a:pPr marL="0" lvl="0" indent="0" algn="l" defTabSz="1066800">
            <a:lnSpc>
              <a:spcPct val="90000"/>
            </a:lnSpc>
            <a:spcBef>
              <a:spcPct val="0"/>
            </a:spcBef>
            <a:spcAft>
              <a:spcPct val="35000"/>
            </a:spcAft>
            <a:buNone/>
          </a:pPr>
          <a:r>
            <a:rPr lang="en-US" sz="2400" b="1" kern="1200" dirty="0"/>
            <a:t>Homebuyer Counseling (DPA Projects only)</a:t>
          </a:r>
        </a:p>
      </dsp:txBody>
      <dsp:txXfrm>
        <a:off x="461818" y="3767642"/>
        <a:ext cx="7745376" cy="7192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45EBB-30D9-49BE-BA9D-CE6D50BCA1B9}">
      <dsp:nvSpPr>
        <dsp:cNvPr id="0" name=""/>
        <dsp:cNvSpPr/>
      </dsp:nvSpPr>
      <dsp:spPr>
        <a:xfrm rot="21300000">
          <a:off x="29226" y="2155488"/>
          <a:ext cx="2691965" cy="788217"/>
        </a:xfrm>
        <a:prstGeom prst="mathMinus">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EC32A9-F508-4F92-8CCF-5343D5680542}">
      <dsp:nvSpPr>
        <dsp:cNvPr id="0" name=""/>
        <dsp:cNvSpPr/>
      </dsp:nvSpPr>
      <dsp:spPr>
        <a:xfrm>
          <a:off x="330050" y="254959"/>
          <a:ext cx="825125" cy="2039677"/>
        </a:xfrm>
        <a:prstGeom prst="down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DB4B0F-9978-4B5D-B671-1578C1FB59CF}">
      <dsp:nvSpPr>
        <dsp:cNvPr id="0" name=""/>
        <dsp:cNvSpPr/>
      </dsp:nvSpPr>
      <dsp:spPr>
        <a:xfrm>
          <a:off x="1121123" y="317672"/>
          <a:ext cx="1553331" cy="1506316"/>
        </a:xfrm>
        <a:prstGeom prst="rect">
          <a:avLst/>
        </a:prstGeom>
        <a:noFill/>
        <a:ln w="0">
          <a:noFill/>
        </a:ln>
        <a:effectLst/>
        <a:scene3d>
          <a:camera prst="perspectiveBelow"/>
          <a:lightRig rig="threePt" dir="t"/>
        </a:scene3d>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The larger the percentage of VLI households within a project…</a:t>
          </a:r>
        </a:p>
      </dsp:txBody>
      <dsp:txXfrm>
        <a:off x="1121123" y="317672"/>
        <a:ext cx="1553331" cy="1506316"/>
      </dsp:txXfrm>
    </dsp:sp>
    <dsp:sp modelId="{3EE95DFC-ADDF-4408-B814-5DBD71B91CEC}">
      <dsp:nvSpPr>
        <dsp:cNvPr id="0" name=""/>
        <dsp:cNvSpPr/>
      </dsp:nvSpPr>
      <dsp:spPr>
        <a:xfrm>
          <a:off x="1595243" y="2804556"/>
          <a:ext cx="825125" cy="2039677"/>
        </a:xfrm>
        <a:prstGeom prst="up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E35739-6074-47A3-8305-60B63443F9FC}">
      <dsp:nvSpPr>
        <dsp:cNvPr id="0" name=""/>
        <dsp:cNvSpPr/>
      </dsp:nvSpPr>
      <dsp:spPr>
        <a:xfrm>
          <a:off x="315013" y="3457481"/>
          <a:ext cx="1075233" cy="1141762"/>
        </a:xfrm>
        <a:prstGeom prst="rect">
          <a:avLst/>
        </a:prstGeom>
        <a:noFill/>
        <a:ln w="12700">
          <a:noFill/>
        </a:ln>
        <a:effectLst/>
        <a:scene3d>
          <a:camera prst="perspectiveBelow"/>
          <a:lightRig rig="threePt" dir="t"/>
        </a:scene3d>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…the higher the score.</a:t>
          </a:r>
        </a:p>
      </dsp:txBody>
      <dsp:txXfrm>
        <a:off x="315013" y="3457481"/>
        <a:ext cx="1075233" cy="11417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3CCE57-96D0-49E7-BB65-39D2E93DA446}">
      <dsp:nvSpPr>
        <dsp:cNvPr id="0" name=""/>
        <dsp:cNvSpPr/>
      </dsp:nvSpPr>
      <dsp:spPr>
        <a:xfrm>
          <a:off x="2041358" y="1529523"/>
          <a:ext cx="193881" cy="2160395"/>
        </a:xfrm>
        <a:custGeom>
          <a:avLst/>
          <a:gdLst/>
          <a:ahLst/>
          <a:cxnLst/>
          <a:rect l="0" t="0" r="0" b="0"/>
          <a:pathLst>
            <a:path>
              <a:moveTo>
                <a:pt x="0" y="0"/>
              </a:moveTo>
              <a:lnTo>
                <a:pt x="0" y="2160395"/>
              </a:lnTo>
              <a:lnTo>
                <a:pt x="193881" y="21603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6E7E7C-B406-42A2-9F31-346E832DF260}">
      <dsp:nvSpPr>
        <dsp:cNvPr id="0" name=""/>
        <dsp:cNvSpPr/>
      </dsp:nvSpPr>
      <dsp:spPr>
        <a:xfrm>
          <a:off x="1847476" y="1529523"/>
          <a:ext cx="193881" cy="2160395"/>
        </a:xfrm>
        <a:custGeom>
          <a:avLst/>
          <a:gdLst/>
          <a:ahLst/>
          <a:cxnLst/>
          <a:rect l="0" t="0" r="0" b="0"/>
          <a:pathLst>
            <a:path>
              <a:moveTo>
                <a:pt x="193881" y="0"/>
              </a:moveTo>
              <a:lnTo>
                <a:pt x="193881" y="2160395"/>
              </a:lnTo>
              <a:lnTo>
                <a:pt x="0" y="21603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1AA72B-B2A5-4566-A74E-20F504E66638}">
      <dsp:nvSpPr>
        <dsp:cNvPr id="0" name=""/>
        <dsp:cNvSpPr/>
      </dsp:nvSpPr>
      <dsp:spPr>
        <a:xfrm>
          <a:off x="2041358" y="1529523"/>
          <a:ext cx="193881" cy="849386"/>
        </a:xfrm>
        <a:custGeom>
          <a:avLst/>
          <a:gdLst/>
          <a:ahLst/>
          <a:cxnLst/>
          <a:rect l="0" t="0" r="0" b="0"/>
          <a:pathLst>
            <a:path>
              <a:moveTo>
                <a:pt x="0" y="0"/>
              </a:moveTo>
              <a:lnTo>
                <a:pt x="0" y="849386"/>
              </a:lnTo>
              <a:lnTo>
                <a:pt x="193881" y="84938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96BDA4-34BB-4B90-BCEA-9D52569E72D3}">
      <dsp:nvSpPr>
        <dsp:cNvPr id="0" name=""/>
        <dsp:cNvSpPr/>
      </dsp:nvSpPr>
      <dsp:spPr>
        <a:xfrm>
          <a:off x="1847476" y="1529523"/>
          <a:ext cx="193881" cy="849386"/>
        </a:xfrm>
        <a:custGeom>
          <a:avLst/>
          <a:gdLst/>
          <a:ahLst/>
          <a:cxnLst/>
          <a:rect l="0" t="0" r="0" b="0"/>
          <a:pathLst>
            <a:path>
              <a:moveTo>
                <a:pt x="193881" y="0"/>
              </a:moveTo>
              <a:lnTo>
                <a:pt x="193881" y="849386"/>
              </a:lnTo>
              <a:lnTo>
                <a:pt x="0" y="84938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620900-BAD6-4A6A-B6BA-3E38666C4B47}">
      <dsp:nvSpPr>
        <dsp:cNvPr id="0" name=""/>
        <dsp:cNvSpPr/>
      </dsp:nvSpPr>
      <dsp:spPr>
        <a:xfrm>
          <a:off x="1118111" y="606277"/>
          <a:ext cx="1846492" cy="9232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Members</a:t>
          </a:r>
        </a:p>
      </dsp:txBody>
      <dsp:txXfrm>
        <a:off x="1118111" y="606277"/>
        <a:ext cx="1846492" cy="923246"/>
      </dsp:txXfrm>
    </dsp:sp>
    <dsp:sp modelId="{6E195206-96FE-4960-8D3F-B8AA9372B8FA}">
      <dsp:nvSpPr>
        <dsp:cNvPr id="0" name=""/>
        <dsp:cNvSpPr/>
      </dsp:nvSpPr>
      <dsp:spPr>
        <a:xfrm>
          <a:off x="984" y="1917286"/>
          <a:ext cx="1846492" cy="9232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AHP General Fund</a:t>
          </a:r>
        </a:p>
      </dsp:txBody>
      <dsp:txXfrm>
        <a:off x="984" y="1917286"/>
        <a:ext cx="1846492" cy="923246"/>
      </dsp:txXfrm>
    </dsp:sp>
    <dsp:sp modelId="{DD2AAF64-7BC4-4A91-B41E-85FD220CB02E}">
      <dsp:nvSpPr>
        <dsp:cNvPr id="0" name=""/>
        <dsp:cNvSpPr/>
      </dsp:nvSpPr>
      <dsp:spPr>
        <a:xfrm>
          <a:off x="2235239" y="1917286"/>
          <a:ext cx="1846492" cy="9232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HELP</a:t>
          </a:r>
        </a:p>
      </dsp:txBody>
      <dsp:txXfrm>
        <a:off x="2235239" y="1917286"/>
        <a:ext cx="1846492" cy="923246"/>
      </dsp:txXfrm>
    </dsp:sp>
    <dsp:sp modelId="{EBFB8484-813D-40A2-A827-6D69C870BE02}">
      <dsp:nvSpPr>
        <dsp:cNvPr id="0" name=""/>
        <dsp:cNvSpPr/>
      </dsp:nvSpPr>
      <dsp:spPr>
        <a:xfrm>
          <a:off x="984" y="3228296"/>
          <a:ext cx="1846492" cy="9232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SNAP</a:t>
          </a:r>
        </a:p>
      </dsp:txBody>
      <dsp:txXfrm>
        <a:off x="984" y="3228296"/>
        <a:ext cx="1846492" cy="923246"/>
      </dsp:txXfrm>
    </dsp:sp>
    <dsp:sp modelId="{A279640F-C5BE-41E6-9D18-5C3A0E78824D}">
      <dsp:nvSpPr>
        <dsp:cNvPr id="0" name=""/>
        <dsp:cNvSpPr/>
      </dsp:nvSpPr>
      <dsp:spPr>
        <a:xfrm>
          <a:off x="2235239" y="3228296"/>
          <a:ext cx="1846492" cy="9232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DRA</a:t>
          </a:r>
        </a:p>
      </dsp:txBody>
      <dsp:txXfrm>
        <a:off x="2235239" y="3228296"/>
        <a:ext cx="1846492" cy="9232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96BDA4-34BB-4B90-BCEA-9D52569E72D3}">
      <dsp:nvSpPr>
        <dsp:cNvPr id="0" name=""/>
        <dsp:cNvSpPr/>
      </dsp:nvSpPr>
      <dsp:spPr>
        <a:xfrm>
          <a:off x="1335560" y="1459696"/>
          <a:ext cx="164932" cy="669032"/>
        </a:xfrm>
        <a:custGeom>
          <a:avLst/>
          <a:gdLst/>
          <a:ahLst/>
          <a:cxnLst/>
          <a:rect l="0" t="0" r="0" b="0"/>
          <a:pathLst>
            <a:path>
              <a:moveTo>
                <a:pt x="0" y="0"/>
              </a:moveTo>
              <a:lnTo>
                <a:pt x="0" y="669032"/>
              </a:lnTo>
              <a:lnTo>
                <a:pt x="164932" y="66903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620900-BAD6-4A6A-B6BA-3E38666C4B47}">
      <dsp:nvSpPr>
        <dsp:cNvPr id="0" name=""/>
        <dsp:cNvSpPr/>
      </dsp:nvSpPr>
      <dsp:spPr>
        <a:xfrm>
          <a:off x="229107" y="514817"/>
          <a:ext cx="2212905" cy="944878"/>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Sponsors, Consultants, Intermediaries</a:t>
          </a:r>
        </a:p>
      </dsp:txBody>
      <dsp:txXfrm>
        <a:off x="229107" y="514817"/>
        <a:ext cx="2212905" cy="944878"/>
      </dsp:txXfrm>
    </dsp:sp>
    <dsp:sp modelId="{6E195206-96FE-4960-8D3F-B8AA9372B8FA}">
      <dsp:nvSpPr>
        <dsp:cNvPr id="0" name=""/>
        <dsp:cNvSpPr/>
      </dsp:nvSpPr>
      <dsp:spPr>
        <a:xfrm>
          <a:off x="1500493" y="1711169"/>
          <a:ext cx="1932099" cy="83511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AHP General Fund</a:t>
          </a:r>
        </a:p>
      </dsp:txBody>
      <dsp:txXfrm>
        <a:off x="1500493" y="1711169"/>
        <a:ext cx="1932099" cy="83511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01626D-409C-488A-B6DA-27F23C87E7AB}">
      <dsp:nvSpPr>
        <dsp:cNvPr id="0" name=""/>
        <dsp:cNvSpPr/>
      </dsp:nvSpPr>
      <dsp:spPr>
        <a:xfrm>
          <a:off x="0" y="0"/>
          <a:ext cx="8046523" cy="67091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Special Needs</a:t>
          </a:r>
        </a:p>
      </dsp:txBody>
      <dsp:txXfrm>
        <a:off x="32752" y="32752"/>
        <a:ext cx="7981019" cy="605415"/>
      </dsp:txXfrm>
    </dsp:sp>
    <dsp:sp modelId="{16E5246D-B766-4D08-ABEE-9F73C7C62CC4}">
      <dsp:nvSpPr>
        <dsp:cNvPr id="0" name=""/>
        <dsp:cNvSpPr/>
      </dsp:nvSpPr>
      <dsp:spPr>
        <a:xfrm>
          <a:off x="0" y="2282893"/>
          <a:ext cx="8046523" cy="1535040"/>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endParaRPr lang="en-US" sz="2800" kern="1200" dirty="0"/>
        </a:p>
      </dsp:txBody>
      <dsp:txXfrm>
        <a:off x="74934" y="2357827"/>
        <a:ext cx="7896655" cy="138517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90FD1-DCAA-4927-899E-39014C9F7D1D}">
      <dsp:nvSpPr>
        <dsp:cNvPr id="0" name=""/>
        <dsp:cNvSpPr/>
      </dsp:nvSpPr>
      <dsp:spPr>
        <a:xfrm>
          <a:off x="1228801" y="49943"/>
          <a:ext cx="800982" cy="80098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9DA44B-5380-47F3-A0BD-40CCB55F6FE7}">
      <dsp:nvSpPr>
        <dsp:cNvPr id="0" name=""/>
        <dsp:cNvSpPr/>
      </dsp:nvSpPr>
      <dsp:spPr>
        <a:xfrm>
          <a:off x="1399503" y="121245"/>
          <a:ext cx="459580" cy="4595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5B5E89A-EEA2-473E-9C91-0B8EC9A5858D}">
      <dsp:nvSpPr>
        <dsp:cNvPr id="0" name=""/>
        <dsp:cNvSpPr/>
      </dsp:nvSpPr>
      <dsp:spPr>
        <a:xfrm>
          <a:off x="972755" y="895815"/>
          <a:ext cx="1313085"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1. Obtain current applicable income documentation</a:t>
          </a:r>
        </a:p>
      </dsp:txBody>
      <dsp:txXfrm>
        <a:off x="972755" y="895815"/>
        <a:ext cx="1313085" cy="525234"/>
      </dsp:txXfrm>
    </dsp:sp>
    <dsp:sp modelId="{385DDED8-58E5-4F45-BDFB-CB09E13F6CC9}">
      <dsp:nvSpPr>
        <dsp:cNvPr id="0" name=""/>
        <dsp:cNvSpPr/>
      </dsp:nvSpPr>
      <dsp:spPr>
        <a:xfrm>
          <a:off x="3295848" y="71970"/>
          <a:ext cx="800982" cy="80098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D0AD89-9182-4F4F-9431-4763863F0772}">
      <dsp:nvSpPr>
        <dsp:cNvPr id="0" name=""/>
        <dsp:cNvSpPr/>
      </dsp:nvSpPr>
      <dsp:spPr>
        <a:xfrm>
          <a:off x="3455721" y="141669"/>
          <a:ext cx="459580" cy="4595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119962-15A5-4F20-A30D-4696C39EE4DA}">
      <dsp:nvSpPr>
        <dsp:cNvPr id="0" name=""/>
        <dsp:cNvSpPr/>
      </dsp:nvSpPr>
      <dsp:spPr>
        <a:xfrm>
          <a:off x="3024373" y="952083"/>
          <a:ext cx="1313085"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2. Calculate annual household income</a:t>
          </a:r>
        </a:p>
      </dsp:txBody>
      <dsp:txXfrm>
        <a:off x="3024373" y="952083"/>
        <a:ext cx="1313085" cy="525234"/>
      </dsp:txXfrm>
    </dsp:sp>
    <dsp:sp modelId="{A9036D12-4B9B-43F0-BA92-A4DBFE3164DA}">
      <dsp:nvSpPr>
        <dsp:cNvPr id="0" name=""/>
        <dsp:cNvSpPr/>
      </dsp:nvSpPr>
      <dsp:spPr>
        <a:xfrm>
          <a:off x="5495166" y="71970"/>
          <a:ext cx="800982" cy="80098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215B2A-FF9D-489E-9A2F-4EC086330DE7}">
      <dsp:nvSpPr>
        <dsp:cNvPr id="0" name=""/>
        <dsp:cNvSpPr/>
      </dsp:nvSpPr>
      <dsp:spPr>
        <a:xfrm>
          <a:off x="5663929" y="182070"/>
          <a:ext cx="459580" cy="4595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C5B593D-3751-4AB6-9579-E992D874AD91}">
      <dsp:nvSpPr>
        <dsp:cNvPr id="0" name=""/>
        <dsp:cNvSpPr/>
      </dsp:nvSpPr>
      <dsp:spPr>
        <a:xfrm>
          <a:off x="5089200" y="952545"/>
          <a:ext cx="1725841"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3. Validate that the Area median total household income Is = or &lt; 80% AMI</a:t>
          </a:r>
        </a:p>
      </dsp:txBody>
      <dsp:txXfrm>
        <a:off x="5089200" y="952545"/>
        <a:ext cx="1725841" cy="52523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F47417-6C07-439E-9EAE-DDCCD0F7F9F0}">
      <dsp:nvSpPr>
        <dsp:cNvPr id="0" name=""/>
        <dsp:cNvSpPr/>
      </dsp:nvSpPr>
      <dsp:spPr>
        <a:xfrm>
          <a:off x="0" y="0"/>
          <a:ext cx="8548083" cy="606886"/>
        </a:xfrm>
        <a:prstGeom prst="roundRect">
          <a:avLst/>
        </a:prstGeom>
        <a:solidFill>
          <a:schemeClr val="accent1"/>
        </a:solidFill>
        <a:ln w="38100" cap="flat" cmpd="sng" algn="ctr">
          <a:solidFill>
            <a:schemeClr val="bg1">
              <a:lumMod val="65000"/>
            </a:schemeClr>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Enrollment Process – HELP, SNAP and DRA</a:t>
          </a:r>
        </a:p>
      </dsp:txBody>
      <dsp:txXfrm>
        <a:off x="29626" y="29626"/>
        <a:ext cx="8488831" cy="547634"/>
      </dsp:txXfrm>
    </dsp:sp>
    <dsp:sp modelId="{0EB3E69B-476B-45F5-B2A8-868E409EAF03}">
      <dsp:nvSpPr>
        <dsp:cNvPr id="0" name=""/>
        <dsp:cNvSpPr/>
      </dsp:nvSpPr>
      <dsp:spPr>
        <a:xfrm>
          <a:off x="0" y="610400"/>
          <a:ext cx="8548083" cy="4501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1402" tIns="25400" rIns="142240" bIns="25400" numCol="1" spcCol="1270" anchor="t" anchorCtr="0">
          <a:noAutofit/>
        </a:bodyPr>
        <a:lstStyle/>
        <a:p>
          <a:pPr marL="228600" lvl="1" indent="-228600" algn="l" defTabSz="889000">
            <a:lnSpc>
              <a:spcPct val="90000"/>
            </a:lnSpc>
            <a:spcBef>
              <a:spcPct val="0"/>
            </a:spcBef>
            <a:spcAft>
              <a:spcPct val="20000"/>
            </a:spcAft>
            <a:buFont typeface="Arial" panose="020B0604020202020204" pitchFamily="34" charset="0"/>
            <a:buChar char="•"/>
          </a:pPr>
          <a:r>
            <a:rPr lang="en-US" sz="2000" kern="1200" dirty="0">
              <a:solidFill>
                <a:prstClr val="black"/>
              </a:solidFill>
            </a:rPr>
            <a:t>Each member must submit a </a:t>
          </a:r>
          <a:r>
            <a:rPr lang="en-US" sz="2000" b="1" u="sng" kern="1200" dirty="0">
              <a:solidFill>
                <a:prstClr val="black"/>
              </a:solidFill>
            </a:rPr>
            <a:t>one-time</a:t>
          </a:r>
          <a:r>
            <a:rPr lang="en-US" sz="2000" kern="1200" dirty="0">
              <a:solidFill>
                <a:prstClr val="black"/>
              </a:solidFill>
            </a:rPr>
            <a:t> Member Enrollment Application and Agreement to participate in each program.</a:t>
          </a:r>
          <a:endParaRPr lang="en-US" sz="2000" kern="1200" dirty="0"/>
        </a:p>
        <a:p>
          <a:pPr marL="228600" lvl="1" indent="-228600" algn="l" defTabSz="889000">
            <a:lnSpc>
              <a:spcPct val="90000"/>
            </a:lnSpc>
            <a:spcBef>
              <a:spcPct val="0"/>
            </a:spcBef>
            <a:spcAft>
              <a:spcPct val="20000"/>
            </a:spcAft>
            <a:buFont typeface="Arial" panose="020B0604020202020204" pitchFamily="34" charset="0"/>
            <a:buChar char="•"/>
          </a:pPr>
          <a:r>
            <a:rPr lang="en-US" sz="2000" kern="1200" dirty="0">
              <a:solidFill>
                <a:prstClr val="black"/>
              </a:solidFill>
            </a:rPr>
            <a:t>Email </a:t>
          </a:r>
          <a:r>
            <a:rPr kumimoji="0" lang="en-US" sz="2000" b="0" i="0" u="none" strike="noStrike" kern="1200" cap="none" spc="0" normalizeH="0" baseline="0" noProof="0" dirty="0">
              <a:ln>
                <a:noFill/>
              </a:ln>
              <a:solidFill>
                <a:prstClr val="black"/>
              </a:solidFill>
              <a:effectLst/>
              <a:uLnTx/>
              <a:uFillTx/>
              <a:latin typeface="Calibri"/>
              <a:ea typeface="+mn-ea"/>
              <a:cs typeface="+mn-cs"/>
              <a:hlinkClick xmlns:r="http://schemas.openxmlformats.org/officeDocument/2006/relationships" r:id="rId1"/>
            </a:rPr>
            <a:t>AHP@fhlb.com</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lang="en-US" sz="2000" kern="1200" dirty="0">
              <a:solidFill>
                <a:prstClr val="black"/>
              </a:solidFill>
            </a:rPr>
            <a:t>to confirm prior enrollment or request the Adobe Sign Application.</a:t>
          </a:r>
          <a:endParaRPr lang="en-US" sz="2000" kern="1200" dirty="0"/>
        </a:p>
        <a:p>
          <a:pPr marL="228600" lvl="1" indent="-228600" algn="l" defTabSz="889000">
            <a:lnSpc>
              <a:spcPct val="90000"/>
            </a:lnSpc>
            <a:spcBef>
              <a:spcPct val="0"/>
            </a:spcBef>
            <a:spcAft>
              <a:spcPct val="20000"/>
            </a:spcAft>
            <a:buFont typeface="Arial" panose="020B0604020202020204" pitchFamily="34" charset="0"/>
            <a:buChar char="•"/>
          </a:pPr>
          <a:r>
            <a:rPr lang="en-US" sz="2000" kern="1200" dirty="0"/>
            <a:t>Member will identify who with Advances authority to sign the application agreement.</a:t>
          </a:r>
        </a:p>
        <a:p>
          <a:pPr marL="228600" lvl="1" indent="-228600" algn="l" defTabSz="889000">
            <a:lnSpc>
              <a:spcPct val="90000"/>
            </a:lnSpc>
            <a:spcBef>
              <a:spcPct val="0"/>
            </a:spcBef>
            <a:spcAft>
              <a:spcPct val="20000"/>
            </a:spcAft>
            <a:buFont typeface="Arial" panose="020B0604020202020204" pitchFamily="34" charset="0"/>
            <a:buChar char="•"/>
          </a:pPr>
          <a:r>
            <a:rPr lang="en-US" sz="2000" kern="1200" dirty="0"/>
            <a:t>FHLB will send the packet via Adobe Sign to the individual for signing.</a:t>
          </a:r>
        </a:p>
        <a:p>
          <a:pPr marL="228600" lvl="1" indent="-228600" algn="l" defTabSz="889000">
            <a:lnSpc>
              <a:spcPct val="90000"/>
            </a:lnSpc>
            <a:spcBef>
              <a:spcPct val="0"/>
            </a:spcBef>
            <a:spcAft>
              <a:spcPct val="20000"/>
            </a:spcAft>
            <a:buFont typeface="Arial" panose="020B0604020202020204" pitchFamily="34" charset="0"/>
            <a:buChar char="•"/>
          </a:pPr>
          <a:r>
            <a:rPr lang="en-US" sz="2000" kern="1200" dirty="0"/>
            <a:t>Once executed by the Member, Adobe Sign will send the application back to FHLB to review, execute and process.</a:t>
          </a:r>
        </a:p>
        <a:p>
          <a:pPr marL="228600" lvl="1" indent="-228600" algn="l" defTabSz="889000">
            <a:lnSpc>
              <a:spcPct val="90000"/>
            </a:lnSpc>
            <a:spcBef>
              <a:spcPct val="0"/>
            </a:spcBef>
            <a:spcAft>
              <a:spcPct val="20000"/>
            </a:spcAft>
            <a:buFont typeface="Arial" panose="020B0604020202020204" pitchFamily="34" charset="0"/>
            <a:buChar char="•"/>
          </a:pPr>
          <a:r>
            <a:rPr lang="en-US" sz="2000" kern="1200" dirty="0">
              <a:solidFill>
                <a:prstClr val="black"/>
              </a:solidFill>
            </a:rPr>
            <a:t>Member will be notified via email with helpful program resources once the enrollment has been finalized by FHLB.</a:t>
          </a:r>
          <a:endParaRPr lang="en-US" sz="2000" kern="1200" dirty="0"/>
        </a:p>
        <a:p>
          <a:pPr marL="228600" lvl="1" indent="-228600" algn="l" defTabSz="889000">
            <a:lnSpc>
              <a:spcPct val="90000"/>
            </a:lnSpc>
            <a:spcBef>
              <a:spcPct val="0"/>
            </a:spcBef>
            <a:spcAft>
              <a:spcPct val="20000"/>
            </a:spcAft>
            <a:buFont typeface="Arial" panose="020B0604020202020204" pitchFamily="34" charset="0"/>
            <a:buChar char="•"/>
          </a:pPr>
          <a:r>
            <a:rPr lang="en-US" sz="2000" kern="1200" dirty="0">
              <a:solidFill>
                <a:prstClr val="black"/>
              </a:solidFill>
            </a:rPr>
            <a:t>Members can elect to be added to a participating Member list that can be accessed on our website by potential homebuyers and sponsor organizations.</a:t>
          </a:r>
          <a:endParaRPr lang="en-US" sz="2000" kern="1200" dirty="0"/>
        </a:p>
        <a:p>
          <a:pPr marL="114300" lvl="1" indent="-114300" algn="l" defTabSz="666750">
            <a:lnSpc>
              <a:spcPct val="90000"/>
            </a:lnSpc>
            <a:spcBef>
              <a:spcPct val="0"/>
            </a:spcBef>
            <a:spcAft>
              <a:spcPct val="20000"/>
            </a:spcAft>
            <a:buFont typeface="Arial" panose="020B0604020202020204" pitchFamily="34" charset="0"/>
            <a:buChar char="•"/>
          </a:pPr>
          <a:endParaRPr lang="en-US" sz="1500" kern="1200" dirty="0"/>
        </a:p>
        <a:p>
          <a:pPr marL="114300" lvl="1" indent="-114300" algn="l" defTabSz="666750">
            <a:lnSpc>
              <a:spcPct val="90000"/>
            </a:lnSpc>
            <a:spcBef>
              <a:spcPct val="0"/>
            </a:spcBef>
            <a:spcAft>
              <a:spcPct val="20000"/>
            </a:spcAft>
            <a:buFont typeface="Arial" panose="020B0604020202020204" pitchFamily="34" charset="0"/>
            <a:buChar char="•"/>
          </a:pPr>
          <a:endParaRPr lang="en-US" sz="1500" kern="1200" dirty="0"/>
        </a:p>
        <a:p>
          <a:pPr marL="114300" lvl="1" indent="-114300" algn="l" defTabSz="666750">
            <a:lnSpc>
              <a:spcPct val="90000"/>
            </a:lnSpc>
            <a:spcBef>
              <a:spcPct val="0"/>
            </a:spcBef>
            <a:spcAft>
              <a:spcPct val="20000"/>
            </a:spcAft>
            <a:buFont typeface="Arial" panose="020B0604020202020204" pitchFamily="34" charset="0"/>
            <a:buNone/>
          </a:pPr>
          <a:endParaRPr lang="en-US" sz="1500" kern="1200" dirty="0"/>
        </a:p>
        <a:p>
          <a:pPr marL="114300" lvl="1" indent="-114300" algn="l" defTabSz="666750">
            <a:lnSpc>
              <a:spcPct val="90000"/>
            </a:lnSpc>
            <a:spcBef>
              <a:spcPct val="0"/>
            </a:spcBef>
            <a:spcAft>
              <a:spcPct val="20000"/>
            </a:spcAft>
            <a:buFont typeface="Arial" panose="020B0604020202020204" pitchFamily="34" charset="0"/>
            <a:buChar char="•"/>
          </a:pPr>
          <a:endParaRPr lang="en-US" sz="1500" kern="1200" dirty="0"/>
        </a:p>
      </dsp:txBody>
      <dsp:txXfrm>
        <a:off x="0" y="610400"/>
        <a:ext cx="8548083" cy="450199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1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43979" cy="467363"/>
          </a:xfrm>
          <a:prstGeom prst="rect">
            <a:avLst/>
          </a:prstGeom>
        </p:spPr>
        <p:txBody>
          <a:bodyPr vert="horz" lIns="91567" tIns="45785" rIns="91567" bIns="45785" rtlCol="0"/>
          <a:lstStyle>
            <a:lvl1pPr algn="l">
              <a:defRPr sz="1200"/>
            </a:lvl1pPr>
          </a:lstStyle>
          <a:p>
            <a:endParaRPr lang="en-US" dirty="0"/>
          </a:p>
        </p:txBody>
      </p:sp>
      <p:sp>
        <p:nvSpPr>
          <p:cNvPr id="3" name="Date Placeholder 2"/>
          <p:cNvSpPr>
            <a:spLocks noGrp="1"/>
          </p:cNvSpPr>
          <p:nvPr>
            <p:ph type="dt" sz="quarter" idx="1"/>
          </p:nvPr>
        </p:nvSpPr>
        <p:spPr>
          <a:xfrm>
            <a:off x="3977532" y="1"/>
            <a:ext cx="3043979" cy="467363"/>
          </a:xfrm>
          <a:prstGeom prst="rect">
            <a:avLst/>
          </a:prstGeom>
        </p:spPr>
        <p:txBody>
          <a:bodyPr vert="horz" lIns="91567" tIns="45785" rIns="91567" bIns="45785" rtlCol="0"/>
          <a:lstStyle>
            <a:lvl1pPr algn="r">
              <a:defRPr sz="1200"/>
            </a:lvl1pPr>
          </a:lstStyle>
          <a:p>
            <a:fld id="{05210CCC-9AB3-443D-AC38-4587C4091701}" type="datetimeFigureOut">
              <a:rPr lang="en-US" smtClean="0"/>
              <a:t>2/4/2025</a:t>
            </a:fld>
            <a:endParaRPr lang="en-US" dirty="0"/>
          </a:p>
        </p:txBody>
      </p:sp>
      <p:sp>
        <p:nvSpPr>
          <p:cNvPr id="4" name="Footer Placeholder 3"/>
          <p:cNvSpPr>
            <a:spLocks noGrp="1"/>
          </p:cNvSpPr>
          <p:nvPr>
            <p:ph type="ftr" sz="quarter" idx="2"/>
          </p:nvPr>
        </p:nvSpPr>
        <p:spPr>
          <a:xfrm>
            <a:off x="2" y="8841739"/>
            <a:ext cx="3043979" cy="467363"/>
          </a:xfrm>
          <a:prstGeom prst="rect">
            <a:avLst/>
          </a:prstGeom>
        </p:spPr>
        <p:txBody>
          <a:bodyPr vert="horz" lIns="91567" tIns="45785" rIns="91567" bIns="4578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7532" y="8841739"/>
            <a:ext cx="3043979" cy="467363"/>
          </a:xfrm>
          <a:prstGeom prst="rect">
            <a:avLst/>
          </a:prstGeom>
        </p:spPr>
        <p:txBody>
          <a:bodyPr vert="horz" lIns="91567" tIns="45785" rIns="91567" bIns="45785" rtlCol="0" anchor="b"/>
          <a:lstStyle>
            <a:lvl1pPr algn="r">
              <a:defRPr sz="1200"/>
            </a:lvl1pPr>
          </a:lstStyle>
          <a:p>
            <a:fld id="{49D5F8BD-D369-4CEF-AF9B-EAE9A5072D2C}" type="slidenum">
              <a:rPr lang="en-US" smtClean="0"/>
              <a:t>‹#›</a:t>
            </a:fld>
            <a:endParaRPr lang="en-US" dirty="0"/>
          </a:p>
        </p:txBody>
      </p:sp>
    </p:spTree>
    <p:extLst>
      <p:ext uri="{BB962C8B-B14F-4D97-AF65-F5344CB8AC3E}">
        <p14:creationId xmlns:p14="http://schemas.microsoft.com/office/powerpoint/2010/main" val="25945534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8" tIns="46654" rIns="93308" bIns="46654" rtlCol="0"/>
          <a:lstStyle>
            <a:lvl1pPr algn="l">
              <a:defRPr sz="1200"/>
            </a:lvl1pPr>
          </a:lstStyle>
          <a:p>
            <a:endParaRPr lang="en-US" dirty="0"/>
          </a:p>
        </p:txBody>
      </p:sp>
      <p:sp>
        <p:nvSpPr>
          <p:cNvPr id="3" name="Date Placeholder 2"/>
          <p:cNvSpPr>
            <a:spLocks noGrp="1"/>
          </p:cNvSpPr>
          <p:nvPr>
            <p:ph type="dt" idx="1"/>
          </p:nvPr>
        </p:nvSpPr>
        <p:spPr>
          <a:xfrm>
            <a:off x="3978133" y="0"/>
            <a:ext cx="3043343" cy="465455"/>
          </a:xfrm>
          <a:prstGeom prst="rect">
            <a:avLst/>
          </a:prstGeom>
        </p:spPr>
        <p:txBody>
          <a:bodyPr vert="horz" lIns="93308" tIns="46654" rIns="93308" bIns="46654" rtlCol="0"/>
          <a:lstStyle>
            <a:lvl1pPr algn="r">
              <a:defRPr sz="1200"/>
            </a:lvl1pPr>
          </a:lstStyle>
          <a:p>
            <a:fld id="{0CDF008A-46F3-4A08-AE24-C243DAAEE311}" type="datetimeFigureOut">
              <a:rPr lang="en-US" smtClean="0"/>
              <a:pPr/>
              <a:t>2/4/2025</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08" tIns="46654" rIns="93308" bIns="46654" rtlCol="0" anchor="ctr"/>
          <a:lstStyle/>
          <a:p>
            <a:endParaRPr lang="en-US" dirty="0"/>
          </a:p>
        </p:txBody>
      </p:sp>
      <p:sp>
        <p:nvSpPr>
          <p:cNvPr id="5" name="Notes Placeholder 4"/>
          <p:cNvSpPr>
            <a:spLocks noGrp="1"/>
          </p:cNvSpPr>
          <p:nvPr>
            <p:ph type="body" sz="quarter" idx="3"/>
          </p:nvPr>
        </p:nvSpPr>
        <p:spPr>
          <a:xfrm>
            <a:off x="702310" y="4421824"/>
            <a:ext cx="5618480" cy="4189095"/>
          </a:xfrm>
          <a:prstGeom prst="rect">
            <a:avLst/>
          </a:prstGeom>
        </p:spPr>
        <p:txBody>
          <a:bodyPr vert="horz" lIns="93308" tIns="46654" rIns="93308" bIns="4665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1"/>
            <a:ext cx="3043343" cy="465455"/>
          </a:xfrm>
          <a:prstGeom prst="rect">
            <a:avLst/>
          </a:prstGeom>
        </p:spPr>
        <p:txBody>
          <a:bodyPr vert="horz" lIns="93308" tIns="46654" rIns="93308" bIns="4665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3" y="8842031"/>
            <a:ext cx="3043343" cy="465455"/>
          </a:xfrm>
          <a:prstGeom prst="rect">
            <a:avLst/>
          </a:prstGeom>
        </p:spPr>
        <p:txBody>
          <a:bodyPr vert="horz" lIns="93308" tIns="46654" rIns="93308" bIns="46654" rtlCol="0" anchor="b"/>
          <a:lstStyle>
            <a:lvl1pPr algn="r">
              <a:defRPr sz="1200"/>
            </a:lvl1pPr>
          </a:lstStyle>
          <a:p>
            <a:fld id="{B66168CD-28A7-45AB-95D3-5E7166BC7C6F}" type="slidenum">
              <a:rPr lang="en-US" smtClean="0"/>
              <a:pPr/>
              <a:t>‹#›</a:t>
            </a:fld>
            <a:endParaRPr lang="en-US" dirty="0"/>
          </a:p>
        </p:txBody>
      </p:sp>
    </p:spTree>
    <p:extLst>
      <p:ext uri="{BB962C8B-B14F-4D97-AF65-F5344CB8AC3E}">
        <p14:creationId xmlns:p14="http://schemas.microsoft.com/office/powerpoint/2010/main" val="2154313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hlb.com/community-programs/affordable-housing-program-general-fund"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fhlb.com/community-programs/disaster-recovery-assistance-programs/disaster-rebuilding-assistance" TargetMode="External"/><Relationship Id="rId5" Type="http://schemas.openxmlformats.org/officeDocument/2006/relationships/hyperlink" Target="https://www.fhlb.com/community-programs/homeownership-and-homebuyer-programs/special-needs-assistance-program" TargetMode="External"/><Relationship Id="rId4" Type="http://schemas.openxmlformats.org/officeDocument/2006/relationships/hyperlink" Target="https://www.fhlb.com/community-programs/homeownership-and-homebuyer-programs/homebuyer-equity-leverage-partnership"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programs.</a:t>
            </a:r>
          </a:p>
        </p:txBody>
      </p:sp>
      <p:sp>
        <p:nvSpPr>
          <p:cNvPr id="4" name="Slide Number Placeholder 3"/>
          <p:cNvSpPr>
            <a:spLocks noGrp="1"/>
          </p:cNvSpPr>
          <p:nvPr>
            <p:ph type="sldNum" sz="quarter" idx="10"/>
          </p:nvPr>
        </p:nvSpPr>
        <p:spPr/>
        <p:txBody>
          <a:bodyPr/>
          <a:lstStyle/>
          <a:p>
            <a:fld id="{B66168CD-28A7-45AB-95D3-5E7166BC7C6F}" type="slidenum">
              <a:rPr lang="en-US" smtClean="0"/>
              <a:pPr/>
              <a:t>1</a:t>
            </a:fld>
            <a:endParaRPr lang="en-US" dirty="0"/>
          </a:p>
        </p:txBody>
      </p:sp>
    </p:spTree>
    <p:extLst>
      <p:ext uri="{BB962C8B-B14F-4D97-AF65-F5344CB8AC3E}">
        <p14:creationId xmlns:p14="http://schemas.microsoft.com/office/powerpoint/2010/main" val="1075221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Ineligible Uses: Construction Costs, Contingency, Operational, Administrative, Costs for Empowerment services</a:t>
            </a:r>
          </a:p>
        </p:txBody>
      </p:sp>
      <p:sp>
        <p:nvSpPr>
          <p:cNvPr id="4" name="Slide Number Placeholder 3"/>
          <p:cNvSpPr>
            <a:spLocks noGrp="1"/>
          </p:cNvSpPr>
          <p:nvPr>
            <p:ph type="sldNum" sz="quarter" idx="5"/>
          </p:nvPr>
        </p:nvSpPr>
        <p:spPr/>
        <p:txBody>
          <a:bodyPr/>
          <a:lstStyle/>
          <a:p>
            <a:fld id="{B66168CD-28A7-45AB-95D3-5E7166BC7C6F}" type="slidenum">
              <a:rPr lang="en-US" smtClean="0"/>
              <a:pPr/>
              <a:t>11</a:t>
            </a:fld>
            <a:endParaRPr lang="en-US" dirty="0"/>
          </a:p>
        </p:txBody>
      </p:sp>
    </p:spTree>
    <p:extLst>
      <p:ext uri="{BB962C8B-B14F-4D97-AF65-F5344CB8AC3E}">
        <p14:creationId xmlns:p14="http://schemas.microsoft.com/office/powerpoint/2010/main" val="1194716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12</a:t>
            </a:fld>
            <a:endParaRPr lang="en-US" dirty="0"/>
          </a:p>
        </p:txBody>
      </p:sp>
    </p:spTree>
    <p:extLst>
      <p:ext uri="{BB962C8B-B14F-4D97-AF65-F5344CB8AC3E}">
        <p14:creationId xmlns:p14="http://schemas.microsoft.com/office/powerpoint/2010/main" val="3964885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Site Control/Zoning - Site control is not required at application for projects involving scattered site ownership</a:t>
            </a: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13</a:t>
            </a:fld>
            <a:endParaRPr lang="en-US" dirty="0"/>
          </a:p>
        </p:txBody>
      </p:sp>
    </p:spTree>
    <p:extLst>
      <p:ext uri="{BB962C8B-B14F-4D97-AF65-F5344CB8AC3E}">
        <p14:creationId xmlns:p14="http://schemas.microsoft.com/office/powerpoint/2010/main" val="2776343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14</a:t>
            </a:fld>
            <a:endParaRPr lang="en-US" dirty="0"/>
          </a:p>
        </p:txBody>
      </p:sp>
    </p:spTree>
    <p:extLst>
      <p:ext uri="{BB962C8B-B14F-4D97-AF65-F5344CB8AC3E}">
        <p14:creationId xmlns:p14="http://schemas.microsoft.com/office/powerpoint/2010/main" val="1605787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17</a:t>
            </a:fld>
            <a:endParaRPr lang="en-US" dirty="0"/>
          </a:p>
        </p:txBody>
      </p:sp>
    </p:spTree>
    <p:extLst>
      <p:ext uri="{BB962C8B-B14F-4D97-AF65-F5344CB8AC3E}">
        <p14:creationId xmlns:p14="http://schemas.microsoft.com/office/powerpoint/2010/main" val="3334085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solidFill>
                <a:srgbClr val="000030"/>
              </a:solidFill>
            </a:endParaRPr>
          </a:p>
        </p:txBody>
      </p:sp>
      <p:sp>
        <p:nvSpPr>
          <p:cNvPr id="4" name="Slide Number Placeholder 3"/>
          <p:cNvSpPr>
            <a:spLocks noGrp="1"/>
          </p:cNvSpPr>
          <p:nvPr>
            <p:ph type="sldNum" sz="quarter" idx="10"/>
          </p:nvPr>
        </p:nvSpPr>
        <p:spPr/>
        <p:txBody>
          <a:bodyPr/>
          <a:lstStyle/>
          <a:p>
            <a:fld id="{B66168CD-28A7-45AB-95D3-5E7166BC7C6F}" type="slidenum">
              <a:rPr lang="en-US" smtClean="0"/>
              <a:pPr/>
              <a:t>18</a:t>
            </a:fld>
            <a:endParaRPr lang="en-US" dirty="0"/>
          </a:p>
        </p:txBody>
      </p:sp>
    </p:spTree>
    <p:extLst>
      <p:ext uri="{BB962C8B-B14F-4D97-AF65-F5344CB8AC3E}">
        <p14:creationId xmlns:p14="http://schemas.microsoft.com/office/powerpoint/2010/main" val="3997728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800" dirty="0">
              <a:solidFill>
                <a:srgbClr val="000000"/>
              </a:solidFill>
              <a:latin typeface="Verdana" panose="020B0604030504040204" pitchFamily="34" charset="0"/>
            </a:endParaRPr>
          </a:p>
        </p:txBody>
      </p:sp>
      <p:sp>
        <p:nvSpPr>
          <p:cNvPr id="4" name="Slide Number Placeholder 3"/>
          <p:cNvSpPr>
            <a:spLocks noGrp="1"/>
          </p:cNvSpPr>
          <p:nvPr>
            <p:ph type="sldNum" sz="quarter" idx="10"/>
          </p:nvPr>
        </p:nvSpPr>
        <p:spPr/>
        <p:txBody>
          <a:bodyPr/>
          <a:lstStyle/>
          <a:p>
            <a:fld id="{B66168CD-28A7-45AB-95D3-5E7166BC7C6F}" type="slidenum">
              <a:rPr lang="en-US" smtClean="0"/>
              <a:pPr/>
              <a:t>19</a:t>
            </a:fld>
            <a:endParaRPr lang="en-US" dirty="0"/>
          </a:p>
        </p:txBody>
      </p:sp>
    </p:spTree>
    <p:extLst>
      <p:ext uri="{BB962C8B-B14F-4D97-AF65-F5344CB8AC3E}">
        <p14:creationId xmlns:p14="http://schemas.microsoft.com/office/powerpoint/2010/main" val="311859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solidFill>
                <a:schemeClr val="accent1">
                  <a:lumMod val="50000"/>
                </a:schemeClr>
              </a:solidFill>
            </a:endParaRP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20</a:t>
            </a:fld>
            <a:endParaRPr lang="en-US" dirty="0"/>
          </a:p>
        </p:txBody>
      </p:sp>
    </p:spTree>
    <p:extLst>
      <p:ext uri="{BB962C8B-B14F-4D97-AF65-F5344CB8AC3E}">
        <p14:creationId xmlns:p14="http://schemas.microsoft.com/office/powerpoint/2010/main" val="3987887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21</a:t>
            </a:fld>
            <a:endParaRPr lang="en-US" dirty="0"/>
          </a:p>
        </p:txBody>
      </p:sp>
    </p:spTree>
    <p:extLst>
      <p:ext uri="{BB962C8B-B14F-4D97-AF65-F5344CB8AC3E}">
        <p14:creationId xmlns:p14="http://schemas.microsoft.com/office/powerpoint/2010/main" val="2168112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030B9-36B1-597F-1625-438DDB1736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8AD4A9-DB07-1B9C-CA2D-759E07A028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94E4CF-7726-3BF4-92A5-D9CCF54579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DF40EF-4B34-E16A-D8D0-08C1D7B71082}"/>
              </a:ext>
            </a:extLst>
          </p:cNvPr>
          <p:cNvSpPr>
            <a:spLocks noGrp="1"/>
          </p:cNvSpPr>
          <p:nvPr>
            <p:ph type="sldNum" sz="quarter" idx="10"/>
          </p:nvPr>
        </p:nvSpPr>
        <p:spPr/>
        <p:txBody>
          <a:bodyPr/>
          <a:lstStyle/>
          <a:p>
            <a:fld id="{B66168CD-28A7-45AB-95D3-5E7166BC7C6F}" type="slidenum">
              <a:rPr lang="en-US" smtClean="0"/>
              <a:pPr/>
              <a:t>22</a:t>
            </a:fld>
            <a:endParaRPr lang="en-US" dirty="0"/>
          </a:p>
        </p:txBody>
      </p:sp>
    </p:spTree>
    <p:extLst>
      <p:ext uri="{BB962C8B-B14F-4D97-AF65-F5344CB8AC3E}">
        <p14:creationId xmlns:p14="http://schemas.microsoft.com/office/powerpoint/2010/main" val="1975096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2</a:t>
            </a:fld>
            <a:endParaRPr lang="en-US" dirty="0"/>
          </a:p>
        </p:txBody>
      </p:sp>
    </p:spTree>
    <p:extLst>
      <p:ext uri="{BB962C8B-B14F-4D97-AF65-F5344CB8AC3E}">
        <p14:creationId xmlns:p14="http://schemas.microsoft.com/office/powerpoint/2010/main" val="781398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23</a:t>
            </a:fld>
            <a:endParaRPr lang="en-US" dirty="0"/>
          </a:p>
        </p:txBody>
      </p:sp>
    </p:spTree>
    <p:extLst>
      <p:ext uri="{BB962C8B-B14F-4D97-AF65-F5344CB8AC3E}">
        <p14:creationId xmlns:p14="http://schemas.microsoft.com/office/powerpoint/2010/main" val="1804322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25</a:t>
            </a:fld>
            <a:endParaRPr lang="en-US" dirty="0"/>
          </a:p>
        </p:txBody>
      </p:sp>
    </p:spTree>
    <p:extLst>
      <p:ext uri="{BB962C8B-B14F-4D97-AF65-F5344CB8AC3E}">
        <p14:creationId xmlns:p14="http://schemas.microsoft.com/office/powerpoint/2010/main" val="15662977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28</a:t>
            </a:fld>
            <a:endParaRPr lang="en-US" dirty="0"/>
          </a:p>
        </p:txBody>
      </p:sp>
    </p:spTree>
    <p:extLst>
      <p:ext uri="{BB962C8B-B14F-4D97-AF65-F5344CB8AC3E}">
        <p14:creationId xmlns:p14="http://schemas.microsoft.com/office/powerpoint/2010/main" val="1812142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schedules to listen in and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D1ED5-3755-44AF-9CFE-70E51077C2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5083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36</a:t>
            </a:fld>
            <a:endParaRPr lang="en-US" dirty="0"/>
          </a:p>
        </p:txBody>
      </p:sp>
    </p:spTree>
    <p:extLst>
      <p:ext uri="{BB962C8B-B14F-4D97-AF65-F5344CB8AC3E}">
        <p14:creationId xmlns:p14="http://schemas.microsoft.com/office/powerpoint/2010/main" val="3903875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66168CD-28A7-45AB-95D3-5E7166BC7C6F}" type="slidenum">
              <a:rPr lang="en-US" smtClean="0"/>
              <a:pPr/>
              <a:t>39</a:t>
            </a:fld>
            <a:endParaRPr lang="en-US" dirty="0"/>
          </a:p>
        </p:txBody>
      </p:sp>
    </p:spTree>
    <p:extLst>
      <p:ext uri="{BB962C8B-B14F-4D97-AF65-F5344CB8AC3E}">
        <p14:creationId xmlns:p14="http://schemas.microsoft.com/office/powerpoint/2010/main" val="989848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43</a:t>
            </a:fld>
            <a:endParaRPr lang="en-US" dirty="0"/>
          </a:p>
        </p:txBody>
      </p:sp>
    </p:spTree>
    <p:extLst>
      <p:ext uri="{BB962C8B-B14F-4D97-AF65-F5344CB8AC3E}">
        <p14:creationId xmlns:p14="http://schemas.microsoft.com/office/powerpoint/2010/main" val="1918319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45</a:t>
            </a:fld>
            <a:endParaRPr lang="en-US" dirty="0"/>
          </a:p>
        </p:txBody>
      </p:sp>
    </p:spTree>
    <p:extLst>
      <p:ext uri="{BB962C8B-B14F-4D97-AF65-F5344CB8AC3E}">
        <p14:creationId xmlns:p14="http://schemas.microsoft.com/office/powerpoint/2010/main" val="4231460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49</a:t>
            </a:fld>
            <a:endParaRPr lang="en-US" dirty="0"/>
          </a:p>
        </p:txBody>
      </p:sp>
    </p:spTree>
    <p:extLst>
      <p:ext uri="{BB962C8B-B14F-4D97-AF65-F5344CB8AC3E}">
        <p14:creationId xmlns:p14="http://schemas.microsoft.com/office/powerpoint/2010/main" val="8024590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50</a:t>
            </a:fld>
            <a:endParaRPr lang="en-US" dirty="0"/>
          </a:p>
        </p:txBody>
      </p:sp>
    </p:spTree>
    <p:extLst>
      <p:ext uri="{BB962C8B-B14F-4D97-AF65-F5344CB8AC3E}">
        <p14:creationId xmlns:p14="http://schemas.microsoft.com/office/powerpoint/2010/main" val="3153562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342900" indent="-342900" algn="l">
              <a:buAutoNum type="arabicParenR"/>
            </a:pPr>
            <a:r>
              <a:rPr lang="en-US" sz="1800" dirty="0">
                <a:latin typeface="TimesNewRomanPSMT"/>
              </a:rPr>
              <a:t>Who we are: </a:t>
            </a:r>
          </a:p>
          <a:p>
            <a:pPr marL="800100" lvl="1" indent="-342900" algn="l">
              <a:buAutoNum type="arabicParenR"/>
            </a:pPr>
            <a:r>
              <a:rPr lang="en-US" sz="1800" dirty="0"/>
              <a:t>FHLB Dallas is an independent government sponsored enterprise (no federal appropriations), that is owned by our member financial institutions. </a:t>
            </a:r>
          </a:p>
          <a:p>
            <a:pPr marL="800100" lvl="1" indent="-342900" algn="l">
              <a:buAutoNum type="arabicParenR"/>
            </a:pPr>
            <a:r>
              <a:rPr lang="en-US" sz="1800" dirty="0">
                <a:latin typeface="TimesNewRomanPSMT"/>
              </a:rPr>
              <a:t>Owned by “Member” financial institutions. We have a Cooperative structure; Members are both owners and customers</a:t>
            </a:r>
            <a:r>
              <a:rPr lang="en-US" sz="1800" b="1" dirty="0">
                <a:latin typeface="TimesNewRomanPSMT"/>
              </a:rPr>
              <a:t>. </a:t>
            </a:r>
          </a:p>
          <a:p>
            <a:pPr marL="800100" lvl="1" indent="-342900" algn="l">
              <a:buAutoNum type="arabicParenR"/>
            </a:pPr>
            <a:r>
              <a:rPr lang="en-US" sz="1800" dirty="0"/>
              <a:t>Members are banks, credit unions, savings and thrifts, CDFIs and insurance companies. </a:t>
            </a:r>
          </a:p>
          <a:p>
            <a:pPr marL="342900" lvl="0" indent="-342900" algn="l">
              <a:buAutoNum type="arabicParenR"/>
            </a:pPr>
            <a:r>
              <a:rPr lang="en-US" sz="1800" dirty="0">
                <a:latin typeface="TimesNewRomanPSMT"/>
              </a:rPr>
              <a:t>What we do:</a:t>
            </a:r>
          </a:p>
          <a:p>
            <a:pPr marL="800100" lvl="1" indent="-342900" algn="l">
              <a:buAutoNum type="arabicParenR"/>
            </a:pPr>
            <a:r>
              <a:rPr lang="en-US" sz="1800" dirty="0">
                <a:latin typeface="TimesNewRomanPSMT"/>
              </a:rPr>
              <a:t>We provide members with wholesale lending, credit and related financial services to support affordable housing and economic development</a:t>
            </a:r>
          </a:p>
          <a:p>
            <a:pPr marL="342900" lvl="0" indent="-342900" algn="l">
              <a:buAutoNum type="arabicParenR"/>
            </a:pPr>
            <a:r>
              <a:rPr lang="en-US" sz="1800" dirty="0">
                <a:latin typeface="TimesNewRomanPSMT"/>
              </a:rPr>
              <a:t>Why we were created: </a:t>
            </a:r>
          </a:p>
          <a:p>
            <a:pPr marL="800100" lvl="1" indent="-342900" algn="l">
              <a:buAutoNum type="arabicParenR"/>
            </a:pPr>
            <a:r>
              <a:rPr lang="en-US" sz="1800" dirty="0">
                <a:latin typeface="TimesNewRomanPSMT"/>
              </a:rPr>
              <a:t>Created by congress in 1932 to reinvigorate a housing market devastated by the Great Depression through housing financing and community development programs and serving as a source of liquidity to our members. </a:t>
            </a:r>
          </a:p>
          <a:p>
            <a:pPr marL="800100" lvl="1" indent="-342900" algn="l">
              <a:buAutoNum type="arabicParenR"/>
            </a:pPr>
            <a:endParaRPr lang="en-US" sz="1800" dirty="0">
              <a:latin typeface="TimesNewRomanPSMT"/>
            </a:endParaRPr>
          </a:p>
        </p:txBody>
      </p:sp>
      <p:sp>
        <p:nvSpPr>
          <p:cNvPr id="4" name="Slide Number Placeholder 3"/>
          <p:cNvSpPr>
            <a:spLocks noGrp="1"/>
          </p:cNvSpPr>
          <p:nvPr>
            <p:ph type="sldNum" sz="quarter" idx="10"/>
          </p:nvPr>
        </p:nvSpPr>
        <p:spPr/>
        <p:txBody>
          <a:bodyPr/>
          <a:lstStyle/>
          <a:p>
            <a:fld id="{B66168CD-28A7-45AB-95D3-5E7166BC7C6F}" type="slidenum">
              <a:rPr lang="en-US" smtClean="0"/>
              <a:pPr/>
              <a:t>3</a:t>
            </a:fld>
            <a:endParaRPr lang="en-US" dirty="0"/>
          </a:p>
        </p:txBody>
      </p:sp>
    </p:spTree>
    <p:extLst>
      <p:ext uri="{BB962C8B-B14F-4D97-AF65-F5344CB8AC3E}">
        <p14:creationId xmlns:p14="http://schemas.microsoft.com/office/powerpoint/2010/main" val="19309384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not sure if you are enrolled, please email us at ahp@fhlb.com to confirm</a:t>
            </a:r>
          </a:p>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51</a:t>
            </a:fld>
            <a:endParaRPr lang="en-US" dirty="0"/>
          </a:p>
        </p:txBody>
      </p:sp>
    </p:spTree>
    <p:extLst>
      <p:ext uri="{BB962C8B-B14F-4D97-AF65-F5344CB8AC3E}">
        <p14:creationId xmlns:p14="http://schemas.microsoft.com/office/powerpoint/2010/main" val="38195707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52</a:t>
            </a:fld>
            <a:endParaRPr lang="en-US" dirty="0"/>
          </a:p>
        </p:txBody>
      </p:sp>
    </p:spTree>
    <p:extLst>
      <p:ext uri="{BB962C8B-B14F-4D97-AF65-F5344CB8AC3E}">
        <p14:creationId xmlns:p14="http://schemas.microsoft.com/office/powerpoint/2010/main" val="39973833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53</a:t>
            </a:fld>
            <a:endParaRPr lang="en-US" dirty="0"/>
          </a:p>
        </p:txBody>
      </p:sp>
    </p:spTree>
    <p:extLst>
      <p:ext uri="{BB962C8B-B14F-4D97-AF65-F5344CB8AC3E}">
        <p14:creationId xmlns:p14="http://schemas.microsoft.com/office/powerpoint/2010/main" val="26664642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54</a:t>
            </a:fld>
            <a:endParaRPr lang="en-US" dirty="0"/>
          </a:p>
        </p:txBody>
      </p:sp>
    </p:spTree>
    <p:extLst>
      <p:ext uri="{BB962C8B-B14F-4D97-AF65-F5344CB8AC3E}">
        <p14:creationId xmlns:p14="http://schemas.microsoft.com/office/powerpoint/2010/main" val="31126484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44501F-15B5-4927-BB0A-11AFAAC1861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282233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63</a:t>
            </a:fld>
            <a:endParaRPr lang="en-US" dirty="0"/>
          </a:p>
        </p:txBody>
      </p:sp>
    </p:spTree>
    <p:extLst>
      <p:ext uri="{BB962C8B-B14F-4D97-AF65-F5344CB8AC3E}">
        <p14:creationId xmlns:p14="http://schemas.microsoft.com/office/powerpoint/2010/main" val="10939027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37A20-C687-4A2A-9993-AAF792036E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47259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C7824-A80A-9CD1-BE7B-220F1278C1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345D8B-CBCE-8F0F-E12A-FB13F038E2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E47392-4447-6B8D-7659-E61CDB2213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BD9035-B6A1-1865-7701-7336C192706C}"/>
              </a:ext>
            </a:extLst>
          </p:cNvPr>
          <p:cNvSpPr>
            <a:spLocks noGrp="1"/>
          </p:cNvSpPr>
          <p:nvPr>
            <p:ph type="sldNum" sz="quarter" idx="5"/>
          </p:nvPr>
        </p:nvSpPr>
        <p:spPr/>
        <p:txBody>
          <a:bodyPr/>
          <a:lstStyle/>
          <a:p>
            <a:fld id="{B66168CD-28A7-45AB-95D3-5E7166BC7C6F}" type="slidenum">
              <a:rPr lang="en-US" smtClean="0"/>
              <a:pPr/>
              <a:t>72</a:t>
            </a:fld>
            <a:endParaRPr lang="en-US" dirty="0"/>
          </a:p>
        </p:txBody>
      </p:sp>
    </p:spTree>
    <p:extLst>
      <p:ext uri="{BB962C8B-B14F-4D97-AF65-F5344CB8AC3E}">
        <p14:creationId xmlns:p14="http://schemas.microsoft.com/office/powerpoint/2010/main" val="33993549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C7824-A80A-9CD1-BE7B-220F1278C1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345D8B-CBCE-8F0F-E12A-FB13F038E2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E47392-4447-6B8D-7659-E61CDB2213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BD9035-B6A1-1865-7701-7336C192706C}"/>
              </a:ext>
            </a:extLst>
          </p:cNvPr>
          <p:cNvSpPr>
            <a:spLocks noGrp="1"/>
          </p:cNvSpPr>
          <p:nvPr>
            <p:ph type="sldNum" sz="quarter" idx="5"/>
          </p:nvPr>
        </p:nvSpPr>
        <p:spPr/>
        <p:txBody>
          <a:bodyPr/>
          <a:lstStyle/>
          <a:p>
            <a:fld id="{B66168CD-28A7-45AB-95D3-5E7166BC7C6F}" type="slidenum">
              <a:rPr lang="en-US" smtClean="0"/>
              <a:pPr/>
              <a:t>77</a:t>
            </a:fld>
            <a:endParaRPr lang="en-US" dirty="0"/>
          </a:p>
        </p:txBody>
      </p:sp>
    </p:spTree>
    <p:extLst>
      <p:ext uri="{BB962C8B-B14F-4D97-AF65-F5344CB8AC3E}">
        <p14:creationId xmlns:p14="http://schemas.microsoft.com/office/powerpoint/2010/main" val="2989212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 are multiple contractors, an invoice is required for each one.</a:t>
            </a:r>
          </a:p>
        </p:txBody>
      </p:sp>
      <p:sp>
        <p:nvSpPr>
          <p:cNvPr id="4" name="Slide Number Placeholder 3"/>
          <p:cNvSpPr>
            <a:spLocks noGrp="1"/>
          </p:cNvSpPr>
          <p:nvPr>
            <p:ph type="sldNum" sz="quarter" idx="10"/>
          </p:nvPr>
        </p:nvSpPr>
        <p:spPr/>
        <p:txBody>
          <a:bodyPr/>
          <a:lstStyle/>
          <a:p>
            <a:fld id="{76937A20-C687-4A2A-9993-AAF792036E99}" type="slidenum">
              <a:rPr lang="en-US" smtClean="0"/>
              <a:pPr/>
              <a:t>80</a:t>
            </a:fld>
            <a:endParaRPr lang="en-US" dirty="0"/>
          </a:p>
        </p:txBody>
      </p:sp>
    </p:spTree>
    <p:extLst>
      <p:ext uri="{BB962C8B-B14F-4D97-AF65-F5344CB8AC3E}">
        <p14:creationId xmlns:p14="http://schemas.microsoft.com/office/powerpoint/2010/main" val="119848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morning, we are going to focus on the Set-Aside programs which are HELP, SNAP, and DRA. I encourage you to explore our website, fhlb.com, to look through other programs you may find value in.</a:t>
            </a:r>
          </a:p>
          <a:p>
            <a:pPr algn="l">
              <a:buFont typeface="Arial" panose="020B0604020202020204" pitchFamily="34" charset="0"/>
              <a:buChar char="•"/>
            </a:pPr>
            <a:r>
              <a:rPr lang="en-US" b="1" i="0" u="sng" dirty="0">
                <a:solidFill>
                  <a:srgbClr val="0971CE"/>
                </a:solidFill>
                <a:effectLst/>
                <a:latin typeface="Public Sans"/>
                <a:hlinkClick r:id="rId3"/>
              </a:rPr>
              <a:t>AHP General Fund</a:t>
            </a:r>
            <a:r>
              <a:rPr lang="en-US" b="0" i="0" dirty="0">
                <a:solidFill>
                  <a:srgbClr val="4E5054"/>
                </a:solidFill>
                <a:effectLst/>
                <a:latin typeface="Public Sans"/>
              </a:rPr>
              <a:t> provides grants to help finance the purchase, rehabilitation or construction of affordable housing, including owner-occupied and rental housing and housing for homeless individuals and families. Funds are awarded on an annual basis through a competitive application process.</a:t>
            </a:r>
          </a:p>
          <a:p>
            <a:pPr algn="l">
              <a:buFont typeface="Arial" panose="020B0604020202020204" pitchFamily="34" charset="0"/>
              <a:buChar char="•"/>
            </a:pPr>
            <a:r>
              <a:rPr lang="en-US" b="1" i="0" u="sng" dirty="0">
                <a:solidFill>
                  <a:srgbClr val="0971CE"/>
                </a:solidFill>
                <a:effectLst/>
                <a:latin typeface="Public Sans"/>
                <a:hlinkClick r:id="rId4"/>
              </a:rPr>
              <a:t>HELP</a:t>
            </a:r>
            <a:r>
              <a:rPr lang="en-US" b="0" i="0" dirty="0">
                <a:solidFill>
                  <a:srgbClr val="4E5054"/>
                </a:solidFill>
                <a:effectLst/>
                <a:latin typeface="Public Sans"/>
              </a:rPr>
              <a:t> provides down payment and closing cost assistance to first-time homebuyers. </a:t>
            </a:r>
          </a:p>
          <a:p>
            <a:pPr algn="l">
              <a:buFont typeface="Arial" panose="020B0604020202020204" pitchFamily="34" charset="0"/>
              <a:buChar char="•"/>
            </a:pPr>
            <a:r>
              <a:rPr lang="en-US" b="1" i="0" u="sng" dirty="0">
                <a:solidFill>
                  <a:srgbClr val="0971CE"/>
                </a:solidFill>
                <a:effectLst/>
                <a:latin typeface="Public Sans"/>
                <a:hlinkClick r:id="rId5"/>
              </a:rPr>
              <a:t>SNAP</a:t>
            </a:r>
            <a:r>
              <a:rPr lang="en-US" b="0" i="0" dirty="0">
                <a:solidFill>
                  <a:srgbClr val="4E5054"/>
                </a:solidFill>
                <a:effectLst/>
                <a:latin typeface="Public Sans"/>
              </a:rPr>
              <a:t> provides grants to modify or rehabilitate homes for those with special needs. </a:t>
            </a:r>
          </a:p>
          <a:p>
            <a:pPr algn="l">
              <a:buFont typeface="Arial" panose="020B0604020202020204" pitchFamily="34" charset="0"/>
              <a:buChar char="•"/>
            </a:pPr>
            <a:r>
              <a:rPr lang="en-US" b="1" i="0" u="sng" dirty="0">
                <a:solidFill>
                  <a:srgbClr val="0971CE"/>
                </a:solidFill>
                <a:effectLst/>
                <a:latin typeface="Public Sans"/>
                <a:hlinkClick r:id="rId6"/>
              </a:rPr>
              <a:t>DRA</a:t>
            </a:r>
            <a:r>
              <a:rPr lang="en-US" b="0" i="0" dirty="0">
                <a:solidFill>
                  <a:srgbClr val="4E5054"/>
                </a:solidFill>
                <a:effectLst/>
                <a:latin typeface="Public Sans"/>
              </a:rPr>
              <a:t> provides grants to help homeowners repair or rebuild after disasters. </a:t>
            </a:r>
          </a:p>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4</a:t>
            </a:fld>
            <a:endParaRPr lang="en-US" dirty="0"/>
          </a:p>
        </p:txBody>
      </p:sp>
    </p:spTree>
    <p:extLst>
      <p:ext uri="{BB962C8B-B14F-4D97-AF65-F5344CB8AC3E}">
        <p14:creationId xmlns:p14="http://schemas.microsoft.com/office/powerpoint/2010/main" val="40255964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937A20-C687-4A2A-9993-AAF792036E99}" type="slidenum">
              <a:rPr lang="en-US" smtClean="0"/>
              <a:pPr/>
              <a:t>81</a:t>
            </a:fld>
            <a:endParaRPr lang="en-US" dirty="0"/>
          </a:p>
        </p:txBody>
      </p:sp>
    </p:spTree>
    <p:extLst>
      <p:ext uri="{BB962C8B-B14F-4D97-AF65-F5344CB8AC3E}">
        <p14:creationId xmlns:p14="http://schemas.microsoft.com/office/powerpoint/2010/main" val="806421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83</a:t>
            </a:fld>
            <a:endParaRPr lang="en-US" dirty="0"/>
          </a:p>
        </p:txBody>
      </p:sp>
    </p:spTree>
    <p:extLst>
      <p:ext uri="{BB962C8B-B14F-4D97-AF65-F5344CB8AC3E}">
        <p14:creationId xmlns:p14="http://schemas.microsoft.com/office/powerpoint/2010/main" val="28205908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84</a:t>
            </a:fld>
            <a:endParaRPr lang="en-US" dirty="0"/>
          </a:p>
        </p:txBody>
      </p:sp>
    </p:spTree>
    <p:extLst>
      <p:ext uri="{BB962C8B-B14F-4D97-AF65-F5344CB8AC3E}">
        <p14:creationId xmlns:p14="http://schemas.microsoft.com/office/powerpoint/2010/main" val="22996094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86</a:t>
            </a:fld>
            <a:endParaRPr lang="en-US" dirty="0"/>
          </a:p>
        </p:txBody>
      </p:sp>
    </p:spTree>
    <p:extLst>
      <p:ext uri="{BB962C8B-B14F-4D97-AF65-F5344CB8AC3E}">
        <p14:creationId xmlns:p14="http://schemas.microsoft.com/office/powerpoint/2010/main" val="6089752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A11D9-EC48-FF54-6844-CD3A8EC4FF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E29CA2-AB3E-356B-C9C8-7C8EE4C381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B9E637-2328-54DF-880B-03EF749428AE}"/>
              </a:ext>
            </a:extLst>
          </p:cNvPr>
          <p:cNvSpPr>
            <a:spLocks noGrp="1"/>
          </p:cNvSpPr>
          <p:nvPr>
            <p:ph type="body" idx="1"/>
          </p:nvPr>
        </p:nvSpPr>
        <p:spPr/>
        <p:txBody>
          <a:bodyPr/>
          <a:lstStyle/>
          <a:p>
            <a:r>
              <a:rPr lang="en-US" dirty="0"/>
              <a:t>First step to be prepared. </a:t>
            </a:r>
          </a:p>
        </p:txBody>
      </p:sp>
      <p:sp>
        <p:nvSpPr>
          <p:cNvPr id="4" name="Slide Number Placeholder 3">
            <a:extLst>
              <a:ext uri="{FF2B5EF4-FFF2-40B4-BE49-F238E27FC236}">
                <a16:creationId xmlns:a16="http://schemas.microsoft.com/office/drawing/2014/main" id="{58BE8064-DA7C-E74F-5994-03EEA0401EBD}"/>
              </a:ext>
            </a:extLst>
          </p:cNvPr>
          <p:cNvSpPr>
            <a:spLocks noGrp="1"/>
          </p:cNvSpPr>
          <p:nvPr>
            <p:ph type="sldNum" sz="quarter" idx="5"/>
          </p:nvPr>
        </p:nvSpPr>
        <p:spPr/>
        <p:txBody>
          <a:bodyPr/>
          <a:lstStyle/>
          <a:p>
            <a:fld id="{323D1ED5-3755-44AF-9CFE-70E51077C209}" type="slidenum">
              <a:rPr lang="en-US" smtClean="0"/>
              <a:pPr/>
              <a:t>88</a:t>
            </a:fld>
            <a:endParaRPr lang="en-US" dirty="0"/>
          </a:p>
        </p:txBody>
      </p:sp>
    </p:spTree>
    <p:extLst>
      <p:ext uri="{BB962C8B-B14F-4D97-AF65-F5344CB8AC3E}">
        <p14:creationId xmlns:p14="http://schemas.microsoft.com/office/powerpoint/2010/main" val="39890769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utilize the Community Investment department analysts.</a:t>
            </a:r>
          </a:p>
          <a:p>
            <a:r>
              <a:rPr lang="en-US" dirty="0"/>
              <a:t>We can see your application as soon as it is in the online portal.</a:t>
            </a:r>
          </a:p>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90</a:t>
            </a:fld>
            <a:endParaRPr lang="en-US" dirty="0"/>
          </a:p>
        </p:txBody>
      </p:sp>
    </p:spTree>
    <p:extLst>
      <p:ext uri="{BB962C8B-B14F-4D97-AF65-F5344CB8AC3E}">
        <p14:creationId xmlns:p14="http://schemas.microsoft.com/office/powerpoint/2010/main" val="17183862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3D1ED5-3755-44AF-9CFE-70E51077C209}" type="slidenum">
              <a:rPr lang="en-US" smtClean="0">
                <a:solidFill>
                  <a:prstClr val="black"/>
                </a:solidFill>
              </a:rPr>
              <a:pPr/>
              <a:t>91</a:t>
            </a:fld>
            <a:endParaRPr lang="en-US" dirty="0">
              <a:solidFill>
                <a:prstClr val="black"/>
              </a:solidFill>
            </a:endParaRPr>
          </a:p>
        </p:txBody>
      </p:sp>
    </p:spTree>
    <p:extLst>
      <p:ext uri="{BB962C8B-B14F-4D97-AF65-F5344CB8AC3E}">
        <p14:creationId xmlns:p14="http://schemas.microsoft.com/office/powerpoint/2010/main" val="34633771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D1ED5-3755-44AF-9CFE-70E51077C2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11250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D1ED5-3755-44AF-9CFE-70E51077C2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03239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utilize the Community Investment department analysts.</a:t>
            </a:r>
          </a:p>
          <a:p>
            <a:r>
              <a:rPr lang="en-US" dirty="0"/>
              <a:t>We can see your application as soon as it is in the online portal.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6168CD-28A7-45AB-95D3-5E7166BC7C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3540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5</a:t>
            </a:fld>
            <a:endParaRPr lang="en-US" dirty="0"/>
          </a:p>
        </p:txBody>
      </p:sp>
    </p:spTree>
    <p:extLst>
      <p:ext uri="{BB962C8B-B14F-4D97-AF65-F5344CB8AC3E}">
        <p14:creationId xmlns:p14="http://schemas.microsoft.com/office/powerpoint/2010/main" val="3335129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6</a:t>
            </a:fld>
            <a:endParaRPr lang="en-US" dirty="0"/>
          </a:p>
        </p:txBody>
      </p:sp>
    </p:spTree>
    <p:extLst>
      <p:ext uri="{BB962C8B-B14F-4D97-AF65-F5344CB8AC3E}">
        <p14:creationId xmlns:p14="http://schemas.microsoft.com/office/powerpoint/2010/main" val="3255807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7</a:t>
            </a:fld>
            <a:endParaRPr lang="en-US" dirty="0"/>
          </a:p>
        </p:txBody>
      </p:sp>
    </p:spTree>
    <p:extLst>
      <p:ext uri="{BB962C8B-B14F-4D97-AF65-F5344CB8AC3E}">
        <p14:creationId xmlns:p14="http://schemas.microsoft.com/office/powerpoint/2010/main" val="3238252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8</a:t>
            </a:fld>
            <a:endParaRPr lang="en-US" dirty="0"/>
          </a:p>
        </p:txBody>
      </p:sp>
    </p:spTree>
    <p:extLst>
      <p:ext uri="{BB962C8B-B14F-4D97-AF65-F5344CB8AC3E}">
        <p14:creationId xmlns:p14="http://schemas.microsoft.com/office/powerpoint/2010/main" val="2383905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10</a:t>
            </a:fld>
            <a:endParaRPr lang="en-US" dirty="0"/>
          </a:p>
        </p:txBody>
      </p:sp>
    </p:spTree>
    <p:extLst>
      <p:ext uri="{BB962C8B-B14F-4D97-AF65-F5344CB8AC3E}">
        <p14:creationId xmlns:p14="http://schemas.microsoft.com/office/powerpoint/2010/main" val="3118589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pic>
        <p:nvPicPr>
          <p:cNvPr id="8" name="Picture 7" descr="Main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860"/>
            <a:ext cx="9144000" cy="6858000"/>
          </a:xfrm>
          <a:prstGeom prst="rect">
            <a:avLst/>
          </a:prstGeom>
        </p:spPr>
      </p:pic>
      <p:sp>
        <p:nvSpPr>
          <p:cNvPr id="2" name="Title 1"/>
          <p:cNvSpPr>
            <a:spLocks noGrp="1"/>
          </p:cNvSpPr>
          <p:nvPr>
            <p:ph type="ctrTitle"/>
          </p:nvPr>
        </p:nvSpPr>
        <p:spPr>
          <a:xfrm>
            <a:off x="2113280" y="3952240"/>
            <a:ext cx="6624320" cy="1158240"/>
          </a:xfrm>
          <a:solidFill>
            <a:schemeClr val="bg1"/>
          </a:solidFill>
        </p:spPr>
        <p:txBody>
          <a:bodyPr/>
          <a:lstStyle>
            <a:lvl1pPr algn="l">
              <a:lnSpc>
                <a:spcPts val="3800"/>
              </a:lnSpc>
              <a:defRPr sz="3600" b="0">
                <a:solidFill>
                  <a:srgbClr val="0071CE"/>
                </a:solidFill>
              </a:defRPr>
            </a:lvl1pPr>
          </a:lstStyle>
          <a:p>
            <a:r>
              <a:rPr lang="en-US"/>
              <a:t>Click to edit Master title style</a:t>
            </a:r>
          </a:p>
        </p:txBody>
      </p:sp>
      <p:sp>
        <p:nvSpPr>
          <p:cNvPr id="3" name="Subtitle 2"/>
          <p:cNvSpPr>
            <a:spLocks noGrp="1"/>
          </p:cNvSpPr>
          <p:nvPr>
            <p:ph type="subTitle" idx="1"/>
          </p:nvPr>
        </p:nvSpPr>
        <p:spPr>
          <a:xfrm>
            <a:off x="2143760" y="5312232"/>
            <a:ext cx="6782526" cy="457200"/>
          </a:xfrm>
        </p:spPr>
        <p:txBody>
          <a:bodyPr>
            <a:noAutofit/>
          </a:bodyPr>
          <a:lstStyle>
            <a:lvl1pPr marL="0" indent="0" algn="l">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2117811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916" y="1265021"/>
            <a:ext cx="7485603"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59092668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CA1386-277B-4248-9DC5-4DBABAD79656}" type="datetime1">
              <a:rPr lang="en-US" smtClean="0">
                <a:solidFill>
                  <a:prstClr val="black">
                    <a:tint val="75000"/>
                  </a:prstClr>
                </a:solidFill>
              </a:rPr>
              <a:t>2/4/2025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0C4F195-123C-4AEE-96D6-BBF55DBF0B06}" type="slidenum">
              <a:rPr lang="en-US" smtClean="0"/>
              <a:pPr/>
              <a:t>‹#›</a:t>
            </a:fld>
            <a:endParaRPr lang="en-US" dirty="0"/>
          </a:p>
        </p:txBody>
      </p:sp>
    </p:spTree>
    <p:extLst>
      <p:ext uri="{BB962C8B-B14F-4D97-AF65-F5344CB8AC3E}">
        <p14:creationId xmlns:p14="http://schemas.microsoft.com/office/powerpoint/2010/main" val="427736092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2" name="Picture 1" descr="SubTitl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8860"/>
            <a:ext cx="9144000" cy="6858000"/>
          </a:xfrm>
          <a:prstGeom prst="rect">
            <a:avLst/>
          </a:prstGeom>
        </p:spPr>
      </p:pic>
      <p:sp>
        <p:nvSpPr>
          <p:cNvPr id="4" name="Title 3"/>
          <p:cNvSpPr>
            <a:spLocks noGrp="1"/>
          </p:cNvSpPr>
          <p:nvPr>
            <p:ph type="title"/>
          </p:nvPr>
        </p:nvSpPr>
        <p:spPr>
          <a:xfrm>
            <a:off x="2143759" y="5213336"/>
            <a:ext cx="6869611" cy="800661"/>
          </a:xfrm>
        </p:spPr>
        <p:txBody>
          <a:bodyPr/>
          <a:lstStyle>
            <a:lvl1pPr algn="l">
              <a:defRPr sz="3200">
                <a:solidFill>
                  <a:schemeClr val="bg1"/>
                </a:solidFill>
                <a:latin typeface="+mn-lt"/>
              </a:defRPr>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9" name="Title 3"/>
          <p:cNvSpPr txBox="1">
            <a:spLocks/>
          </p:cNvSpPr>
          <p:nvPr userDrawn="1"/>
        </p:nvSpPr>
        <p:spPr>
          <a:xfrm>
            <a:off x="2153656" y="5978302"/>
            <a:ext cx="6156960" cy="475938"/>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n-lt"/>
                <a:ea typeface="+mj-ea"/>
                <a:cs typeface="+mj-cs"/>
              </a:defRPr>
            </a:lvl1pPr>
          </a:lstStyle>
          <a:p>
            <a:r>
              <a:rPr lang="en-US" sz="2400" dirty="0">
                <a:solidFill>
                  <a:schemeClr val="tx1">
                    <a:lumMod val="75000"/>
                    <a:lumOff val="25000"/>
                  </a:schemeClr>
                </a:solidFill>
              </a:rPr>
              <a:t>Click to edit Master title style</a:t>
            </a:r>
          </a:p>
        </p:txBody>
      </p:sp>
    </p:spTree>
    <p:extLst>
      <p:ext uri="{BB962C8B-B14F-4D97-AF65-F5344CB8AC3E}">
        <p14:creationId xmlns:p14="http://schemas.microsoft.com/office/powerpoint/2010/main" val="258932045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511808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56260" y="598773"/>
            <a:ext cx="7470570" cy="457200"/>
          </a:xfrm>
        </p:spPr>
        <p:txBody>
          <a:bodyPr/>
          <a:lstStyle>
            <a:lvl1pPr>
              <a:defRPr b="1"/>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6" name="Text Placeholder 5"/>
          <p:cNvSpPr>
            <a:spLocks noGrp="1"/>
          </p:cNvSpPr>
          <p:nvPr>
            <p:ph type="body" sz="quarter" idx="12"/>
          </p:nvPr>
        </p:nvSpPr>
        <p:spPr>
          <a:xfrm>
            <a:off x="2770909" y="1251856"/>
            <a:ext cx="5090556" cy="49711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006999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55269"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3"/>
          </p:nvPr>
        </p:nvSpPr>
        <p:spPr>
          <a:xfrm>
            <a:off x="355269"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4746752"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4746752"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6"/>
          </p:nvPr>
        </p:nvSpPr>
        <p:spPr>
          <a:xfrm>
            <a:off x="355269"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1" name="Text Placeholder 5"/>
          <p:cNvSpPr>
            <a:spLocks noGrp="1"/>
          </p:cNvSpPr>
          <p:nvPr>
            <p:ph type="body" sz="quarter" idx="17"/>
          </p:nvPr>
        </p:nvSpPr>
        <p:spPr>
          <a:xfrm>
            <a:off x="4746752"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2" name="Text Placeholder 5"/>
          <p:cNvSpPr>
            <a:spLocks noGrp="1"/>
          </p:cNvSpPr>
          <p:nvPr>
            <p:ph type="body" sz="quarter" idx="18"/>
          </p:nvPr>
        </p:nvSpPr>
        <p:spPr>
          <a:xfrm>
            <a:off x="355269"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3" name="Text Placeholder 5"/>
          <p:cNvSpPr>
            <a:spLocks noGrp="1"/>
          </p:cNvSpPr>
          <p:nvPr>
            <p:ph type="body" sz="quarter" idx="19"/>
          </p:nvPr>
        </p:nvSpPr>
        <p:spPr>
          <a:xfrm>
            <a:off x="4746752"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2" name="Slide Number Placeholder 1"/>
          <p:cNvSpPr>
            <a:spLocks noGrp="1"/>
          </p:cNvSpPr>
          <p:nvPr>
            <p:ph type="sldNum" sz="quarter" idx="20"/>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012705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3621974"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6" name="Content Placeholder 2"/>
          <p:cNvSpPr>
            <a:spLocks noGrp="1"/>
          </p:cNvSpPr>
          <p:nvPr>
            <p:ph idx="12"/>
          </p:nvPr>
        </p:nvSpPr>
        <p:spPr>
          <a:xfrm>
            <a:off x="4201886" y="1208314"/>
            <a:ext cx="3621974" cy="4931703"/>
          </a:xfrm>
        </p:spPr>
        <p:txBody>
          <a:bodyPr>
            <a:normAutofit/>
          </a:bodyPr>
          <a:lstStyle>
            <a:lvl1pPr algn="l">
              <a:defRPr sz="2000"/>
            </a:lvl1pPr>
            <a:lvl2pPr algn="l">
              <a:defRPr sz="1800"/>
            </a:lvl2pPr>
            <a:lvl3pPr marL="688975" indent="-169863" algn="l">
              <a:defRPr sz="1800"/>
            </a:lvl3pPr>
            <a:lvl4pPr marL="914400" indent="-169863" algn="l">
              <a:defRPr sz="1800"/>
            </a:lvl4pPr>
            <a:lvl5pPr marL="1258888"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308057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84513"/>
            <a:ext cx="8118764" cy="4855503"/>
          </a:xfrm>
        </p:spPr>
        <p:txBody>
          <a:bodyPr>
            <a:normAutofit/>
          </a:bodyPr>
          <a:lstStyle>
            <a:lvl1pPr marL="225425" indent="-225425" algn="l">
              <a:defRPr sz="2400"/>
            </a:lvl1pPr>
            <a:lvl2pPr algn="l">
              <a:defRPr sz="1600"/>
            </a:lvl2pPr>
            <a:lvl3pPr marL="688975" indent="-169863" algn="l">
              <a:defRPr sz="1600"/>
            </a:lvl3pPr>
            <a:lvl4pPr marL="1030288" indent="-285750" algn="l">
              <a:defRPr sz="1600"/>
            </a:lvl4pPr>
            <a:lvl5pPr algn="l">
              <a:defRPr sz="1600"/>
            </a:lvl5pPr>
          </a:lstStyle>
          <a:p>
            <a:pPr lvl="0"/>
            <a:r>
              <a:rPr lang="en-US"/>
              <a:t>Click to edit Master text styles</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2" name="TextBox 1"/>
          <p:cNvSpPr txBox="1"/>
          <p:nvPr userDrawn="1"/>
        </p:nvSpPr>
        <p:spPr>
          <a:xfrm>
            <a:off x="356260" y="602675"/>
            <a:ext cx="2196935" cy="461665"/>
          </a:xfrm>
          <a:prstGeom prst="rect">
            <a:avLst/>
          </a:prstGeom>
          <a:noFill/>
        </p:spPr>
        <p:txBody>
          <a:bodyPr wrap="square" rtlCol="0">
            <a:spAutoFit/>
          </a:bodyPr>
          <a:lstStyle/>
          <a:p>
            <a:r>
              <a:rPr lang="en-US" sz="2400" b="1" kern="1200" dirty="0">
                <a:solidFill>
                  <a:srgbClr val="0071CE"/>
                </a:solidFill>
                <a:latin typeface="+mj-lt"/>
                <a:ea typeface="+mj-ea"/>
                <a:cs typeface="+mj-cs"/>
              </a:rPr>
              <a:t>Agenda</a:t>
            </a:r>
          </a:p>
        </p:txBody>
      </p:sp>
    </p:spTree>
    <p:extLst>
      <p:ext uri="{BB962C8B-B14F-4D97-AF65-F5344CB8AC3E}">
        <p14:creationId xmlns:p14="http://schemas.microsoft.com/office/powerpoint/2010/main" val="510912106"/>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4269913493"/>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916" y="1265021"/>
            <a:ext cx="7485603"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178657040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descr="Sub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860"/>
            <a:ext cx="9144000" cy="6858000"/>
          </a:xfrm>
          <a:prstGeom prst="rect">
            <a:avLst/>
          </a:prstGeom>
        </p:spPr>
      </p:pic>
      <p:sp>
        <p:nvSpPr>
          <p:cNvPr id="4" name="Title 3"/>
          <p:cNvSpPr>
            <a:spLocks noGrp="1"/>
          </p:cNvSpPr>
          <p:nvPr>
            <p:ph type="title"/>
          </p:nvPr>
        </p:nvSpPr>
        <p:spPr>
          <a:xfrm>
            <a:off x="2143759" y="5213336"/>
            <a:ext cx="6869611" cy="800661"/>
          </a:xfrm>
        </p:spPr>
        <p:txBody>
          <a:bodyPr/>
          <a:lstStyle>
            <a:lvl1pPr algn="l">
              <a:defRPr sz="320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765821182"/>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endParaRPr lang="en-US" dirty="0"/>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9023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0811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8721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9588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85248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dirty="0"/>
              <a:t>Click to edit Master title style</a:t>
            </a:r>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507244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507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353781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44939801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56260" y="598773"/>
            <a:ext cx="7470570" cy="457200"/>
          </a:xfrm>
        </p:spPr>
        <p:txBody>
          <a:bodyPr/>
          <a:lstStyle>
            <a:lvl1pPr>
              <a:defRPr b="1"/>
            </a:lvl1pPr>
          </a:lstStyle>
          <a:p>
            <a:r>
              <a:rPr lang="en-US"/>
              <a:t>Click to edit Master title style</a:t>
            </a:r>
          </a:p>
        </p:txBody>
      </p:sp>
      <p:sp>
        <p:nvSpPr>
          <p:cNvPr id="6" name="Text Placeholder 5"/>
          <p:cNvSpPr>
            <a:spLocks noGrp="1"/>
          </p:cNvSpPr>
          <p:nvPr>
            <p:ph type="body" sz="quarter" idx="12"/>
          </p:nvPr>
        </p:nvSpPr>
        <p:spPr>
          <a:xfrm>
            <a:off x="2770909" y="1251856"/>
            <a:ext cx="5090556" cy="49711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54138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55269"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3"/>
          </p:nvPr>
        </p:nvSpPr>
        <p:spPr>
          <a:xfrm>
            <a:off x="355269"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4746752"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4746752"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6"/>
          </p:nvPr>
        </p:nvSpPr>
        <p:spPr>
          <a:xfrm>
            <a:off x="355269"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1" name="Text Placeholder 5"/>
          <p:cNvSpPr>
            <a:spLocks noGrp="1"/>
          </p:cNvSpPr>
          <p:nvPr>
            <p:ph type="body" sz="quarter" idx="17"/>
          </p:nvPr>
        </p:nvSpPr>
        <p:spPr>
          <a:xfrm>
            <a:off x="4746752"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2" name="Text Placeholder 5"/>
          <p:cNvSpPr>
            <a:spLocks noGrp="1"/>
          </p:cNvSpPr>
          <p:nvPr>
            <p:ph type="body" sz="quarter" idx="18"/>
          </p:nvPr>
        </p:nvSpPr>
        <p:spPr>
          <a:xfrm>
            <a:off x="355269"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3" name="Text Placeholder 5"/>
          <p:cNvSpPr>
            <a:spLocks noGrp="1"/>
          </p:cNvSpPr>
          <p:nvPr>
            <p:ph type="body" sz="quarter" idx="19"/>
          </p:nvPr>
        </p:nvSpPr>
        <p:spPr>
          <a:xfrm>
            <a:off x="4746752"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18261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3621974"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
        <p:nvSpPr>
          <p:cNvPr id="6" name="Content Placeholder 2"/>
          <p:cNvSpPr>
            <a:spLocks noGrp="1"/>
          </p:cNvSpPr>
          <p:nvPr>
            <p:ph idx="12"/>
          </p:nvPr>
        </p:nvSpPr>
        <p:spPr>
          <a:xfrm>
            <a:off x="4201886" y="1208314"/>
            <a:ext cx="3621974" cy="4931703"/>
          </a:xfrm>
        </p:spPr>
        <p:txBody>
          <a:bodyPr>
            <a:normAutofit/>
          </a:bodyPr>
          <a:lstStyle>
            <a:lvl1pPr algn="l">
              <a:defRPr sz="2000"/>
            </a:lvl1pPr>
            <a:lvl2pPr algn="l">
              <a:defRPr sz="1800"/>
            </a:lvl2pPr>
            <a:lvl3pPr marL="688975" indent="-169863" algn="l">
              <a:defRPr sz="1800"/>
            </a:lvl3pPr>
            <a:lvl4pPr marL="914400" indent="-169863" algn="l">
              <a:defRPr sz="1800"/>
            </a:lvl4pPr>
            <a:lvl5pPr marL="1258888"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227943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One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266528063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84513"/>
            <a:ext cx="8118764" cy="4855503"/>
          </a:xfrm>
        </p:spPr>
        <p:txBody>
          <a:bodyPr>
            <a:normAutofit/>
          </a:bodyPr>
          <a:lstStyle>
            <a:lvl1pPr marL="225425" indent="-225425" algn="l">
              <a:defRPr sz="2400"/>
            </a:lvl1pPr>
            <a:lvl2pPr algn="l">
              <a:defRPr sz="1600"/>
            </a:lvl2pPr>
            <a:lvl3pPr marL="688975" indent="-169863" algn="l">
              <a:defRPr sz="1600"/>
            </a:lvl3pPr>
            <a:lvl4pPr marL="1030288" indent="-285750" algn="l">
              <a:defRPr sz="1600"/>
            </a:lvl4pPr>
            <a:lvl5pPr algn="l">
              <a:defRPr sz="1600"/>
            </a:lvl5pPr>
          </a:lstStyle>
          <a:p>
            <a:pPr lvl="0"/>
            <a:r>
              <a:rPr lang="en-US"/>
              <a:t>Click to edit Master text styles</a:t>
            </a:r>
          </a:p>
        </p:txBody>
      </p:sp>
      <p:sp>
        <p:nvSpPr>
          <p:cNvPr id="2" name="TextBox 1"/>
          <p:cNvSpPr txBox="1"/>
          <p:nvPr userDrawn="1"/>
        </p:nvSpPr>
        <p:spPr>
          <a:xfrm>
            <a:off x="356260" y="602675"/>
            <a:ext cx="2196935" cy="461665"/>
          </a:xfrm>
          <a:prstGeom prst="rect">
            <a:avLst/>
          </a:prstGeom>
          <a:noFill/>
        </p:spPr>
        <p:txBody>
          <a:bodyPr wrap="square" rtlCol="0">
            <a:spAutoFit/>
          </a:bodyPr>
          <a:lstStyle/>
          <a:p>
            <a:r>
              <a:rPr lang="en-US" sz="2400" b="1" kern="1200" dirty="0">
                <a:solidFill>
                  <a:srgbClr val="0071CE"/>
                </a:solidFill>
                <a:latin typeface="+mj-lt"/>
                <a:ea typeface="+mj-ea"/>
                <a:cs typeface="+mj-cs"/>
              </a:rPr>
              <a:t>Agenda</a:t>
            </a:r>
          </a:p>
        </p:txBody>
      </p:sp>
    </p:spTree>
    <p:extLst>
      <p:ext uri="{BB962C8B-B14F-4D97-AF65-F5344CB8AC3E}">
        <p14:creationId xmlns:p14="http://schemas.microsoft.com/office/powerpoint/2010/main" val="343996782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6260" y="598773"/>
            <a:ext cx="7487260" cy="457200"/>
          </a:xfrm>
          <a:prstGeom prst="rect">
            <a:avLst/>
          </a:prstGeom>
          <a:noFill/>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56260" y="1208314"/>
            <a:ext cx="8330540" cy="48416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FHLB_logo.jpg"/>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919897" y="577205"/>
            <a:ext cx="1132663" cy="492760"/>
          </a:xfrm>
          <a:prstGeom prst="rect">
            <a:avLst/>
          </a:prstGeom>
        </p:spPr>
      </p:pic>
    </p:spTree>
    <p:extLst>
      <p:ext uri="{BB962C8B-B14F-4D97-AF65-F5344CB8AC3E}">
        <p14:creationId xmlns:p14="http://schemas.microsoft.com/office/powerpoint/2010/main" val="73544097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8" r:id="rId11"/>
    <p:sldLayoutId id="2147483674" r:id="rId12"/>
    <p:sldLayoutId id="2147483675" r:id="rId13"/>
    <p:sldLayoutId id="2147483676" r:id="rId14"/>
    <p:sldLayoutId id="2147483677" r:id="rId15"/>
    <p:sldLayoutId id="2147483678" r:id="rId16"/>
    <p:sldLayoutId id="2147483679" r:id="rId17"/>
    <p:sldLayoutId id="2147483695" r:id="rId18"/>
    <p:sldLayoutId id="2147483697" r:id="rId19"/>
    <p:sldLayoutId id="2147483699" r:id="rId20"/>
    <p:sldLayoutId id="2147483700" r:id="rId21"/>
    <p:sldLayoutId id="2147483701" r:id="rId22"/>
    <p:sldLayoutId id="2147483702" r:id="rId23"/>
    <p:sldLayoutId id="2147483703" r:id="rId24"/>
    <p:sldLayoutId id="2147483704" r:id="rId25"/>
    <p:sldLayoutId id="2147483705" r:id="rId26"/>
  </p:sldLayoutIdLst>
  <p:hf sldNum="0" hdr="0" ftr="0" dt="0"/>
  <p:txStyles>
    <p:titleStyle>
      <a:lvl1pPr algn="l" defTabSz="914400" rtl="0" eaLnBrk="1" latinLnBrk="0" hangingPunct="1">
        <a:spcBef>
          <a:spcPct val="0"/>
        </a:spcBef>
        <a:buNone/>
        <a:defRPr sz="2400" b="1" kern="1200">
          <a:solidFill>
            <a:srgbClr val="0071CE"/>
          </a:solidFill>
          <a:latin typeface="+mj-lt"/>
          <a:ea typeface="+mj-ea"/>
          <a:cs typeface="+mj-cs"/>
        </a:defRPr>
      </a:lvl1pPr>
    </p:titleStyle>
    <p:bodyStyle>
      <a:lvl1pPr marL="166688" indent="-166688"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1pPr>
      <a:lvl2pPr marL="403225" indent="-171450"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2pPr>
      <a:lvl3pPr marL="569913" indent="-166688" algn="l" defTabSz="914400" rtl="0" eaLnBrk="1" latinLnBrk="0" hangingPunct="1">
        <a:spcBef>
          <a:spcPct val="20000"/>
        </a:spcBef>
        <a:buClr>
          <a:schemeClr val="tx1">
            <a:lumMod val="85000"/>
            <a:lumOff val="15000"/>
          </a:schemeClr>
        </a:buClr>
        <a:buSzPct val="90000"/>
        <a:buFont typeface="Calibri" panose="020F0502020204030204" pitchFamily="34" charset="0"/>
        <a:buChar char="˃"/>
        <a:defRPr sz="2400" kern="1200">
          <a:solidFill>
            <a:schemeClr val="tx1">
              <a:lumMod val="75000"/>
              <a:lumOff val="25000"/>
            </a:schemeClr>
          </a:solidFill>
          <a:latin typeface="+mn-lt"/>
          <a:ea typeface="+mn-ea"/>
          <a:cs typeface="+mn-cs"/>
        </a:defRPr>
      </a:lvl3pPr>
      <a:lvl4pPr marL="747713" indent="-177800"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4pPr>
      <a:lvl5pPr marL="973138" indent="-225425"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9.png"/></Relationships>
</file>

<file path=ppt/slides/_rels/slide10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6.xml"/></Relationships>
</file>

<file path=ppt/slides/_rels/slide101.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88.png"/><Relationship Id="rId7" Type="http://schemas.openxmlformats.org/officeDocument/2006/relationships/diagramColors" Target="../diagrams/colors11.xml"/><Relationship Id="rId2" Type="http://schemas.openxmlformats.org/officeDocument/2006/relationships/notesSlide" Target="../notesSlides/notesSlide49.xml"/><Relationship Id="rId1" Type="http://schemas.openxmlformats.org/officeDocument/2006/relationships/slideLayout" Target="../slideLayouts/slideLayout11.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fhlb.com/getmedia/7a625580-6200-43e9-ae0e-8ee06aae97d2/ahp-implementation-plan_1.pdf"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fhlb.com/community-programs/affordable-housing-program-general-fund#resources"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app.fhlb.com/grantconnect" TargetMode="External"/><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hyperlink" Target="http://fhlb.com" TargetMode="External"/><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0.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fema.gov/disaster/declarations" TargetMode="Externa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fhlb.com" TargetMode="Externa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hyperlink" Target="https://www.fema.gov/disaster/declarations" TargetMode="External"/><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30.png"/></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fhlb.com" TargetMode="Externa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30.png"/></Relationships>
</file>

<file path=ppt/slides/_rels/slide7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3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image" Target="../media/image74.png"/></Relationships>
</file>

<file path=ppt/slides/_rels/slide8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xml"/><Relationship Id="rId5" Type="http://schemas.openxmlformats.org/officeDocument/2006/relationships/image" Target="../media/image78.png"/><Relationship Id="rId4" Type="http://schemas.openxmlformats.org/officeDocument/2006/relationships/image" Target="../media/image77.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diagramColors" Target="../diagrams/colors8.xml"/><Relationship Id="rId5" Type="http://schemas.openxmlformats.org/officeDocument/2006/relationships/diagramQuickStyle" Target="../diagrams/quickStyle8.xml"/><Relationship Id="rId10" Type="http://schemas.openxmlformats.org/officeDocument/2006/relationships/image" Target="../media/image87.svg"/><Relationship Id="rId4" Type="http://schemas.openxmlformats.org/officeDocument/2006/relationships/diagramLayout" Target="../diagrams/layout8.xml"/><Relationship Id="rId9" Type="http://schemas.openxmlformats.org/officeDocument/2006/relationships/image" Target="../media/image8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4.xml"/><Relationship Id="rId1" Type="http://schemas.openxmlformats.org/officeDocument/2006/relationships/slideLayout" Target="../slideLayouts/slideLayout1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88.png"/><Relationship Id="rId7" Type="http://schemas.openxmlformats.org/officeDocument/2006/relationships/diagramColors" Target="../diagrams/colors10.xml"/><Relationship Id="rId2" Type="http://schemas.openxmlformats.org/officeDocument/2006/relationships/notesSlide" Target="../notesSlides/notesSlide45.xml"/><Relationship Id="rId1" Type="http://schemas.openxmlformats.org/officeDocument/2006/relationships/slideLayout" Target="../slideLayouts/slideLayout11.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7.xml"/><Relationship Id="rId1" Type="http://schemas.openxmlformats.org/officeDocument/2006/relationships/slideLayout" Target="../slideLayouts/slideLayout2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9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2.xml"/></Relationships>
</file>

<file path=ppt/slides/_rels/slide9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3.xml"/></Relationships>
</file>

<file path=ppt/slides/_rels/slide9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8.xml"/><Relationship Id="rId1" Type="http://schemas.openxmlformats.org/officeDocument/2006/relationships/slideLayout" Target="../slideLayouts/slideLayout25.xml"/><Relationship Id="rId4" Type="http://schemas.openxmlformats.org/officeDocument/2006/relationships/image" Target="../media/image9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rcRect/>
          <a:stretch/>
        </p:blipFill>
        <p:spPr>
          <a:xfrm>
            <a:off x="0" y="1"/>
            <a:ext cx="9144000" cy="6858000"/>
          </a:xfrm>
          <a:prstGeom prst="rect">
            <a:avLst/>
          </a:prstGeom>
        </p:spPr>
      </p:pic>
      <p:sp>
        <p:nvSpPr>
          <p:cNvPr id="2" name="TextBox 1">
            <a:extLst>
              <a:ext uri="{FF2B5EF4-FFF2-40B4-BE49-F238E27FC236}">
                <a16:creationId xmlns:a16="http://schemas.microsoft.com/office/drawing/2014/main" id="{E08CC1F2-5C23-45C3-9EB1-528DD49F25A7}"/>
              </a:ext>
            </a:extLst>
          </p:cNvPr>
          <p:cNvSpPr txBox="1"/>
          <p:nvPr/>
        </p:nvSpPr>
        <p:spPr>
          <a:xfrm>
            <a:off x="0" y="5283200"/>
            <a:ext cx="9144000" cy="1615827"/>
          </a:xfrm>
          <a:prstGeom prst="rect">
            <a:avLst/>
          </a:prstGeom>
          <a:solidFill>
            <a:srgbClr val="0070C0"/>
          </a:solidFill>
        </p:spPr>
        <p:txBody>
          <a:bodyPr wrap="square" lIns="91440" tIns="45720" rIns="91440" bIns="45720" rtlCol="0" anchor="t">
            <a:spAutoFit/>
          </a:bodyPr>
          <a:lstStyle/>
          <a:p>
            <a:pPr algn="ctr"/>
            <a:endParaRPr lang="en-US" sz="1100" b="1" dirty="0">
              <a:solidFill>
                <a:schemeClr val="bg1"/>
              </a:solidFill>
            </a:endParaRPr>
          </a:p>
          <a:p>
            <a:pPr algn="ctr"/>
            <a:r>
              <a:rPr lang="en-US" sz="3600" b="1" dirty="0">
                <a:solidFill>
                  <a:schemeClr val="bg1"/>
                </a:solidFill>
              </a:rPr>
              <a:t>2025 Affordable Housing Program Workshop</a:t>
            </a:r>
            <a:endParaRPr lang="en-US" sz="3600" b="1" dirty="0">
              <a:solidFill>
                <a:schemeClr val="bg1"/>
              </a:solidFill>
              <a:cs typeface="Calibri"/>
            </a:endParaRPr>
          </a:p>
          <a:p>
            <a:pPr algn="ctr"/>
            <a:r>
              <a:rPr lang="en-US" sz="3600" dirty="0">
                <a:solidFill>
                  <a:schemeClr val="bg1"/>
                </a:solidFill>
              </a:rPr>
              <a:t>Homeownership and Homebuyer Programs</a:t>
            </a:r>
            <a:endParaRPr lang="en-US" sz="3600" dirty="0">
              <a:solidFill>
                <a:schemeClr val="bg1"/>
              </a:solidFill>
              <a:cs typeface="Calibri"/>
            </a:endParaRPr>
          </a:p>
          <a:p>
            <a:pPr algn="ctr"/>
            <a:endParaRPr lang="en-US" sz="1600" b="1" dirty="0">
              <a:solidFill>
                <a:schemeClr val="bg1"/>
              </a:solidFill>
            </a:endParaRPr>
          </a:p>
        </p:txBody>
      </p:sp>
    </p:spTree>
    <p:extLst>
      <p:ext uri="{BB962C8B-B14F-4D97-AF65-F5344CB8AC3E}">
        <p14:creationId xmlns:p14="http://schemas.microsoft.com/office/powerpoint/2010/main" val="566318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A922E-86E1-49A3-A799-2B1D016980E5}"/>
              </a:ext>
            </a:extLst>
          </p:cNvPr>
          <p:cNvSpPr>
            <a:spLocks noGrp="1"/>
          </p:cNvSpPr>
          <p:nvPr>
            <p:ph type="title"/>
          </p:nvPr>
        </p:nvSpPr>
        <p:spPr/>
        <p:txBody>
          <a:bodyPr/>
          <a:lstStyle/>
          <a:p>
            <a:r>
              <a:rPr lang="en-US" sz="2800" b="1" dirty="0">
                <a:solidFill>
                  <a:srgbClr val="0070C0"/>
                </a:solidFill>
              </a:rPr>
              <a:t>Owner-Occupied Overview</a:t>
            </a:r>
            <a:endParaRPr lang="en-US" dirty="0"/>
          </a:p>
        </p:txBody>
      </p:sp>
      <p:sp>
        <p:nvSpPr>
          <p:cNvPr id="6" name="TextBox 5">
            <a:extLst>
              <a:ext uri="{FF2B5EF4-FFF2-40B4-BE49-F238E27FC236}">
                <a16:creationId xmlns:a16="http://schemas.microsoft.com/office/drawing/2014/main" id="{B677916F-2F5B-469E-9EA4-DE8B22439E9D}"/>
              </a:ext>
            </a:extLst>
          </p:cNvPr>
          <p:cNvSpPr txBox="1"/>
          <p:nvPr/>
        </p:nvSpPr>
        <p:spPr>
          <a:xfrm>
            <a:off x="194310" y="1410475"/>
            <a:ext cx="8606789" cy="461665"/>
          </a:xfrm>
          <a:prstGeom prst="rect">
            <a:avLst/>
          </a:prstGeom>
          <a:solidFill>
            <a:schemeClr val="bg1">
              <a:lumMod val="95000"/>
            </a:schemeClr>
          </a:solidFill>
          <a:ln w="38100" cmpd="dbl">
            <a:solidFill>
              <a:schemeClr val="tx1"/>
            </a:solidFill>
            <a:extLst>
              <a:ext uri="{C807C97D-BFC1-408E-A445-0C87EB9F89A2}">
                <ask:lineSketchStyleProps xmlns:ask="http://schemas.microsoft.com/office/drawing/2018/sketchyshapes" sd="981765707">
                  <a:custGeom>
                    <a:avLst/>
                    <a:gdLst>
                      <a:gd name="connsiteX0" fmla="*/ 0 w 8606789"/>
                      <a:gd name="connsiteY0" fmla="*/ 0 h 461665"/>
                      <a:gd name="connsiteX1" fmla="*/ 8606789 w 8606789"/>
                      <a:gd name="connsiteY1" fmla="*/ 0 h 461665"/>
                      <a:gd name="connsiteX2" fmla="*/ 8606789 w 8606789"/>
                      <a:gd name="connsiteY2" fmla="*/ 461665 h 461665"/>
                      <a:gd name="connsiteX3" fmla="*/ 0 w 8606789"/>
                      <a:gd name="connsiteY3" fmla="*/ 461665 h 461665"/>
                      <a:gd name="connsiteX4" fmla="*/ 0 w 8606789"/>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789" h="461665" fill="none" extrusionOk="0">
                        <a:moveTo>
                          <a:pt x="0" y="0"/>
                        </a:moveTo>
                        <a:cubicBezTo>
                          <a:pt x="3852261" y="-33775"/>
                          <a:pt x="7563568" y="138873"/>
                          <a:pt x="8606789" y="0"/>
                        </a:cubicBezTo>
                        <a:cubicBezTo>
                          <a:pt x="8601567" y="59951"/>
                          <a:pt x="8572810" y="386447"/>
                          <a:pt x="8606789" y="461665"/>
                        </a:cubicBezTo>
                        <a:cubicBezTo>
                          <a:pt x="5246694" y="324335"/>
                          <a:pt x="2230258" y="323809"/>
                          <a:pt x="0" y="461665"/>
                        </a:cubicBezTo>
                        <a:cubicBezTo>
                          <a:pt x="-25199" y="354901"/>
                          <a:pt x="26467" y="134939"/>
                          <a:pt x="0" y="0"/>
                        </a:cubicBezTo>
                        <a:close/>
                      </a:path>
                      <a:path w="8606789" h="461665" stroke="0" extrusionOk="0">
                        <a:moveTo>
                          <a:pt x="0" y="0"/>
                        </a:moveTo>
                        <a:cubicBezTo>
                          <a:pt x="1587696" y="-101487"/>
                          <a:pt x="5836714" y="-162162"/>
                          <a:pt x="8606789" y="0"/>
                        </a:cubicBezTo>
                        <a:cubicBezTo>
                          <a:pt x="8572636" y="170338"/>
                          <a:pt x="8640067" y="325037"/>
                          <a:pt x="8606789" y="461665"/>
                        </a:cubicBezTo>
                        <a:cubicBezTo>
                          <a:pt x="7073802" y="511730"/>
                          <a:pt x="3890587" y="303216"/>
                          <a:pt x="0" y="461665"/>
                        </a:cubicBezTo>
                        <a:cubicBezTo>
                          <a:pt x="-30818" y="254334"/>
                          <a:pt x="-20465" y="210249"/>
                          <a:pt x="0" y="0"/>
                        </a:cubicBezTo>
                        <a:close/>
                      </a:path>
                    </a:pathLst>
                  </a:custGeom>
                  <ask:type>
                    <ask:lineSketchNone/>
                  </ask:type>
                </ask:lineSketchStyleProps>
              </a:ext>
            </a:extLst>
          </a:ln>
        </p:spPr>
        <p:txBody>
          <a:bodyPr wrap="square" rtlCol="0">
            <a:spAutoFit/>
          </a:bodyPr>
          <a:lstStyle/>
          <a:p>
            <a:pPr algn="ctr" eaLnBrk="0" hangingPunct="0">
              <a:spcBef>
                <a:spcPct val="50000"/>
              </a:spcBef>
            </a:pPr>
            <a:r>
              <a:rPr lang="en-US" sz="2400" b="1" dirty="0">
                <a:solidFill>
                  <a:schemeClr val="tx2"/>
                </a:solidFill>
                <a:latin typeface="Calibri" pitchFamily="34" charset="0"/>
              </a:rPr>
              <a:t>Project Types</a:t>
            </a:r>
            <a:r>
              <a:rPr lang="en-US" sz="2000" b="1" dirty="0">
                <a:solidFill>
                  <a:srgbClr val="0071CE"/>
                </a:solidFill>
                <a:latin typeface="Calibri" pitchFamily="34" charset="0"/>
              </a:rPr>
              <a:t>: </a:t>
            </a:r>
            <a:r>
              <a:rPr lang="en-US" sz="2000" dirty="0"/>
              <a:t>Rehabilitation, down payment/closing cost assistance</a:t>
            </a:r>
          </a:p>
        </p:txBody>
      </p:sp>
      <p:graphicFrame>
        <p:nvGraphicFramePr>
          <p:cNvPr id="7" name="Diagram 6">
            <a:extLst>
              <a:ext uri="{FF2B5EF4-FFF2-40B4-BE49-F238E27FC236}">
                <a16:creationId xmlns:a16="http://schemas.microsoft.com/office/drawing/2014/main" id="{41646965-DF9C-45A3-83C5-EAEB4BE8D2FA}"/>
              </a:ext>
            </a:extLst>
          </p:cNvPr>
          <p:cNvGraphicFramePr/>
          <p:nvPr/>
        </p:nvGraphicFramePr>
        <p:xfrm>
          <a:off x="194310" y="3943350"/>
          <a:ext cx="8698230" cy="23158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a:extLst>
              <a:ext uri="{FF2B5EF4-FFF2-40B4-BE49-F238E27FC236}">
                <a16:creationId xmlns:a16="http://schemas.microsoft.com/office/drawing/2014/main" id="{96DBA64D-55F4-4872-A9C5-1146548B1439}"/>
              </a:ext>
            </a:extLst>
          </p:cNvPr>
          <p:cNvSpPr/>
          <p:nvPr/>
        </p:nvSpPr>
        <p:spPr>
          <a:xfrm>
            <a:off x="194310" y="3574305"/>
            <a:ext cx="5760722" cy="88899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chemeClr val="tx2"/>
                </a:solidFill>
              </a:rPr>
              <a:t>Sponsor Capacity</a:t>
            </a:r>
          </a:p>
          <a:p>
            <a:pPr lvl="0" algn="ctr"/>
            <a:r>
              <a:rPr lang="en-US" sz="2000" b="0" dirty="0">
                <a:solidFill>
                  <a:schemeClr val="tx1"/>
                </a:solidFill>
                <a:latin typeface="+mn-lt"/>
              </a:rPr>
              <a:t>Demonstrated track record with related experience</a:t>
            </a:r>
          </a:p>
        </p:txBody>
      </p:sp>
      <p:sp>
        <p:nvSpPr>
          <p:cNvPr id="13" name="Rectangle 12">
            <a:extLst>
              <a:ext uri="{FF2B5EF4-FFF2-40B4-BE49-F238E27FC236}">
                <a16:creationId xmlns:a16="http://schemas.microsoft.com/office/drawing/2014/main" id="{47106D58-5558-4C05-BB1C-0E83DD0BD707}"/>
              </a:ext>
            </a:extLst>
          </p:cNvPr>
          <p:cNvSpPr/>
          <p:nvPr/>
        </p:nvSpPr>
        <p:spPr>
          <a:xfrm>
            <a:off x="194311" y="2070287"/>
            <a:ext cx="5760720" cy="149198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chemeClr val="tx2"/>
                </a:solidFill>
              </a:rPr>
              <a:t>Project Progress and Completion</a:t>
            </a:r>
            <a:endParaRPr lang="en-US" sz="3200" b="1" dirty="0">
              <a:solidFill>
                <a:schemeClr val="tx2"/>
              </a:solidFill>
            </a:endParaRPr>
          </a:p>
          <a:p>
            <a:pPr lvl="0" algn="ctr"/>
            <a:r>
              <a:rPr lang="en-US" sz="2000" b="0" dirty="0">
                <a:solidFill>
                  <a:schemeClr val="tx1"/>
                </a:solidFill>
                <a:latin typeface="+mn-lt"/>
                <a:cs typeface="Courier MonoThai" panose="02070309020205020404" pitchFamily="49" charset="0"/>
              </a:rPr>
              <a:t>Four-year completion timeframe (six years for Native American related projects). Progress should be made within the first year.</a:t>
            </a:r>
            <a:endParaRPr lang="en-US" sz="2000" dirty="0">
              <a:solidFill>
                <a:schemeClr val="tx1"/>
              </a:solidFill>
            </a:endParaRPr>
          </a:p>
        </p:txBody>
      </p:sp>
      <p:sp>
        <p:nvSpPr>
          <p:cNvPr id="14" name="Rectangle 13">
            <a:extLst>
              <a:ext uri="{FF2B5EF4-FFF2-40B4-BE49-F238E27FC236}">
                <a16:creationId xmlns:a16="http://schemas.microsoft.com/office/drawing/2014/main" id="{DCD814FA-E2D7-4375-B034-FD95BA1BFF27}"/>
              </a:ext>
            </a:extLst>
          </p:cNvPr>
          <p:cNvSpPr/>
          <p:nvPr/>
        </p:nvSpPr>
        <p:spPr>
          <a:xfrm>
            <a:off x="194311" y="4475747"/>
            <a:ext cx="5760722" cy="117519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b="1" kern="1200" dirty="0">
              <a:solidFill>
                <a:schemeClr val="tx2"/>
              </a:solidFill>
            </a:endParaRPr>
          </a:p>
          <a:p>
            <a:pPr lvl="0" algn="ctr"/>
            <a:r>
              <a:rPr lang="en-US" sz="2400" b="1" kern="1200" dirty="0">
                <a:solidFill>
                  <a:schemeClr val="tx2"/>
                </a:solidFill>
              </a:rPr>
              <a:t>Disbursement </a:t>
            </a:r>
          </a:p>
          <a:p>
            <a:pPr lvl="0" algn="ctr"/>
            <a:r>
              <a:rPr lang="en-US" sz="2000" kern="1200" dirty="0">
                <a:solidFill>
                  <a:schemeClr val="tx1"/>
                </a:solidFill>
                <a:latin typeface="Calibri"/>
                <a:ea typeface="+mn-ea"/>
                <a:cs typeface="+mn-cs"/>
              </a:rPr>
              <a:t>C</a:t>
            </a:r>
            <a:r>
              <a:rPr lang="en-US" sz="2000" kern="1200" dirty="0">
                <a:solidFill>
                  <a:schemeClr val="tx1"/>
                </a:solidFill>
              </a:rPr>
              <a:t>ompleted on a unit-by-unit basis with final documents required for each transaction</a:t>
            </a:r>
          </a:p>
          <a:p>
            <a:pPr lvl="0" algn="ctr"/>
            <a:endParaRPr lang="en-US" sz="2000" b="0" dirty="0">
              <a:solidFill>
                <a:schemeClr val="tx1"/>
              </a:solidFill>
              <a:latin typeface="+mn-lt"/>
            </a:endParaRPr>
          </a:p>
        </p:txBody>
      </p:sp>
      <p:sp>
        <p:nvSpPr>
          <p:cNvPr id="9" name="Callout: Right Arrow 8">
            <a:extLst>
              <a:ext uri="{FF2B5EF4-FFF2-40B4-BE49-F238E27FC236}">
                <a16:creationId xmlns:a16="http://schemas.microsoft.com/office/drawing/2014/main" id="{E8C401C7-8B91-4CB4-B2BB-491D9FC2FA43}"/>
              </a:ext>
            </a:extLst>
          </p:cNvPr>
          <p:cNvSpPr/>
          <p:nvPr/>
        </p:nvSpPr>
        <p:spPr>
          <a:xfrm>
            <a:off x="194310" y="5814731"/>
            <a:ext cx="1885950" cy="888992"/>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Helpful Hint</a:t>
            </a:r>
          </a:p>
        </p:txBody>
      </p:sp>
      <p:sp>
        <p:nvSpPr>
          <p:cNvPr id="15" name="Rectangle 14">
            <a:extLst>
              <a:ext uri="{FF2B5EF4-FFF2-40B4-BE49-F238E27FC236}">
                <a16:creationId xmlns:a16="http://schemas.microsoft.com/office/drawing/2014/main" id="{49717A1E-2ACD-4DD6-BF56-B0CB5E73DFCB}"/>
              </a:ext>
            </a:extLst>
          </p:cNvPr>
          <p:cNvSpPr/>
          <p:nvPr/>
        </p:nvSpPr>
        <p:spPr>
          <a:xfrm>
            <a:off x="2251711" y="5857966"/>
            <a:ext cx="6469378" cy="8090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Contact the Community Investment department to discuss your owner-occupied project</a:t>
            </a:r>
          </a:p>
        </p:txBody>
      </p:sp>
      <p:pic>
        <p:nvPicPr>
          <p:cNvPr id="4" name="Picture 3">
            <a:extLst>
              <a:ext uri="{FF2B5EF4-FFF2-40B4-BE49-F238E27FC236}">
                <a16:creationId xmlns:a16="http://schemas.microsoft.com/office/drawing/2014/main" id="{C97C4C21-2C98-4C90-9B85-84766A6CBFCF}"/>
              </a:ext>
            </a:extLst>
          </p:cNvPr>
          <p:cNvPicPr>
            <a:picLocks noChangeAspect="1"/>
          </p:cNvPicPr>
          <p:nvPr/>
        </p:nvPicPr>
        <p:blipFill>
          <a:blip r:embed="rId8"/>
          <a:stretch>
            <a:fillRect/>
          </a:stretch>
        </p:blipFill>
        <p:spPr>
          <a:xfrm>
            <a:off x="6299833" y="2066741"/>
            <a:ext cx="2501265" cy="1876609"/>
          </a:xfrm>
          <a:prstGeom prst="rect">
            <a:avLst/>
          </a:prstGeom>
          <a:ln w="25400">
            <a:solidFill>
              <a:schemeClr val="tx1"/>
            </a:solidFill>
          </a:ln>
        </p:spPr>
      </p:pic>
      <p:pic>
        <p:nvPicPr>
          <p:cNvPr id="8" name="Picture 7">
            <a:extLst>
              <a:ext uri="{FF2B5EF4-FFF2-40B4-BE49-F238E27FC236}">
                <a16:creationId xmlns:a16="http://schemas.microsoft.com/office/drawing/2014/main" id="{BA729921-9AB7-4C81-8B84-7577882C5045}"/>
              </a:ext>
            </a:extLst>
          </p:cNvPr>
          <p:cNvPicPr>
            <a:picLocks noChangeAspect="1"/>
          </p:cNvPicPr>
          <p:nvPr/>
        </p:nvPicPr>
        <p:blipFill>
          <a:blip r:embed="rId9"/>
          <a:stretch>
            <a:fillRect/>
          </a:stretch>
        </p:blipFill>
        <p:spPr>
          <a:xfrm>
            <a:off x="6299833" y="4054391"/>
            <a:ext cx="2505456" cy="1599227"/>
          </a:xfrm>
          <a:prstGeom prst="rect">
            <a:avLst/>
          </a:prstGeom>
          <a:ln w="25400">
            <a:solidFill>
              <a:schemeClr val="tx1"/>
            </a:solidFill>
          </a:ln>
        </p:spPr>
      </p:pic>
    </p:spTree>
    <p:extLst>
      <p:ext uri="{BB962C8B-B14F-4D97-AF65-F5344CB8AC3E}">
        <p14:creationId xmlns:p14="http://schemas.microsoft.com/office/powerpoint/2010/main" val="11260524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5CD41-8EA1-1486-775D-A98FF20477D0}"/>
              </a:ext>
            </a:extLst>
          </p:cNvPr>
          <p:cNvSpPr>
            <a:spLocks noGrp="1"/>
          </p:cNvSpPr>
          <p:nvPr>
            <p:ph type="title"/>
          </p:nvPr>
        </p:nvSpPr>
        <p:spPr>
          <a:xfrm>
            <a:off x="366327" y="440866"/>
            <a:ext cx="7488329" cy="457200"/>
          </a:xfrm>
        </p:spPr>
        <p:txBody>
          <a:bodyPr/>
          <a:lstStyle/>
          <a:p>
            <a:r>
              <a:rPr lang="en-US" dirty="0"/>
              <a:t>Organization information and signature</a:t>
            </a:r>
          </a:p>
        </p:txBody>
      </p:sp>
      <p:pic>
        <p:nvPicPr>
          <p:cNvPr id="8" name="Picture 7">
            <a:extLst>
              <a:ext uri="{FF2B5EF4-FFF2-40B4-BE49-F238E27FC236}">
                <a16:creationId xmlns:a16="http://schemas.microsoft.com/office/drawing/2014/main" id="{6A36609B-88B4-3A3E-46E3-98A476915ABB}"/>
              </a:ext>
            </a:extLst>
          </p:cNvPr>
          <p:cNvPicPr>
            <a:picLocks noChangeAspect="1"/>
          </p:cNvPicPr>
          <p:nvPr/>
        </p:nvPicPr>
        <p:blipFill>
          <a:blip r:embed="rId2"/>
          <a:stretch>
            <a:fillRect/>
          </a:stretch>
        </p:blipFill>
        <p:spPr>
          <a:xfrm>
            <a:off x="1798766" y="3283594"/>
            <a:ext cx="5915268" cy="3334839"/>
          </a:xfrm>
          <a:prstGeom prst="rect">
            <a:avLst/>
          </a:prstGeom>
        </p:spPr>
      </p:pic>
      <p:pic>
        <p:nvPicPr>
          <p:cNvPr id="4" name="Picture 3">
            <a:extLst>
              <a:ext uri="{FF2B5EF4-FFF2-40B4-BE49-F238E27FC236}">
                <a16:creationId xmlns:a16="http://schemas.microsoft.com/office/drawing/2014/main" id="{E448068D-651A-21FD-D66B-F8175222E24A}"/>
              </a:ext>
            </a:extLst>
          </p:cNvPr>
          <p:cNvPicPr>
            <a:picLocks noChangeAspect="1"/>
          </p:cNvPicPr>
          <p:nvPr/>
        </p:nvPicPr>
        <p:blipFill>
          <a:blip r:embed="rId3"/>
          <a:stretch>
            <a:fillRect/>
          </a:stretch>
        </p:blipFill>
        <p:spPr>
          <a:xfrm>
            <a:off x="749030" y="1233695"/>
            <a:ext cx="5795460" cy="1820425"/>
          </a:xfrm>
          <a:prstGeom prst="rect">
            <a:avLst/>
          </a:prstGeom>
        </p:spPr>
      </p:pic>
      <p:sp>
        <p:nvSpPr>
          <p:cNvPr id="6" name="Oval 5">
            <a:extLst>
              <a:ext uri="{FF2B5EF4-FFF2-40B4-BE49-F238E27FC236}">
                <a16:creationId xmlns:a16="http://schemas.microsoft.com/office/drawing/2014/main" id="{9AB313B5-9ECD-6076-7FA8-4DAEA073666F}"/>
              </a:ext>
            </a:extLst>
          </p:cNvPr>
          <p:cNvSpPr/>
          <p:nvPr/>
        </p:nvSpPr>
        <p:spPr>
          <a:xfrm>
            <a:off x="6088570" y="1349936"/>
            <a:ext cx="2513327" cy="1965450"/>
          </a:xfrm>
          <a:prstGeom prst="ellipse">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Trebuchet MS" panose="020B0603020202020204" pitchFamily="34" charset="0"/>
                <a:ea typeface="+mn-ea"/>
                <a:cs typeface="+mn-cs"/>
              </a:rPr>
              <a:t>Organization must be located within the Bank’s District of AR, LA, MS, NM or TX</a:t>
            </a:r>
          </a:p>
        </p:txBody>
      </p:sp>
    </p:spTree>
    <p:extLst>
      <p:ext uri="{BB962C8B-B14F-4D97-AF65-F5344CB8AC3E}">
        <p14:creationId xmlns:p14="http://schemas.microsoft.com/office/powerpoint/2010/main" val="347920718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93610"/>
            <a:ext cx="9144000" cy="768614"/>
          </a:xfrm>
          <a:prstGeom prst="rect">
            <a:avLst/>
          </a:prstGeom>
        </p:spPr>
      </p:pic>
      <p:sp>
        <p:nvSpPr>
          <p:cNvPr id="9" name="Rectangle 7"/>
          <p:cNvSpPr txBox="1">
            <a:spLocks noChangeArrowheads="1"/>
          </p:cNvSpPr>
          <p:nvPr/>
        </p:nvSpPr>
        <p:spPr bwMode="auto">
          <a:xfrm>
            <a:off x="356260" y="6089386"/>
            <a:ext cx="8328581" cy="768614"/>
          </a:xfrm>
          <a:prstGeom prst="rect">
            <a:avLst/>
          </a:prstGeom>
          <a:noFill/>
          <a:ln w="9525">
            <a:noFill/>
            <a:miter lim="800000"/>
            <a:headEnd/>
            <a:tailEnd/>
          </a:ln>
          <a:effectLst/>
        </p:spPr>
        <p:txBody>
          <a:bodyPr/>
          <a:lstStyle/>
          <a:p>
            <a:pPr marL="257175" marR="0" lvl="0" indent="-257175" algn="ctr" defTabSz="342900" rtl="0" eaLnBrk="1" fontAlgn="auto" latinLnBrk="0" hangingPunct="1">
              <a:lnSpc>
                <a:spcPct val="100000"/>
              </a:lnSpc>
              <a:spcBef>
                <a:spcPct val="20000"/>
              </a:spcBef>
              <a:spcAft>
                <a:spcPct val="150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Additional information is available online at </a:t>
            </a:r>
            <a:r>
              <a:rPr kumimoji="0" lang="en-US" sz="1800" b="1" i="1"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rPr>
              <a:t>fhlb.com</a:t>
            </a:r>
            <a:endParaRPr kumimoji="0" lang="en-US" sz="1800" b="1" i="1" u="none" strike="noStrike" kern="0" cap="none" spc="0" normalizeH="0" baseline="0" noProof="0" dirty="0">
              <a:ln>
                <a:noFill/>
              </a:ln>
              <a:solidFill>
                <a:prstClr val="black"/>
              </a:solidFill>
              <a:effectLst/>
              <a:uLnTx/>
              <a:uFillTx/>
              <a:latin typeface="Calibri"/>
              <a:ea typeface="+mn-ea"/>
              <a:cs typeface="+mn-cs"/>
            </a:endParaRPr>
          </a:p>
        </p:txBody>
      </p:sp>
      <p:sp>
        <p:nvSpPr>
          <p:cNvPr id="13" name="Title 6"/>
          <p:cNvSpPr>
            <a:spLocks noGrp="1"/>
          </p:cNvSpPr>
          <p:nvPr>
            <p:ph type="title"/>
          </p:nvPr>
        </p:nvSpPr>
        <p:spPr>
          <a:xfrm>
            <a:off x="2907436" y="1137087"/>
            <a:ext cx="7470570" cy="457200"/>
          </a:xfrm>
        </p:spPr>
        <p:txBody>
          <a:bodyPr>
            <a:normAutofit fontScale="90000"/>
          </a:bodyPr>
          <a:lstStyle/>
          <a:p>
            <a:br>
              <a:rPr lang="en-US" sz="2400" b="1" dirty="0"/>
            </a:br>
            <a:r>
              <a:rPr lang="en-US" b="1" dirty="0">
                <a:solidFill>
                  <a:srgbClr val="0070C0"/>
                </a:solidFill>
              </a:rPr>
              <a:t>For More Information</a:t>
            </a:r>
          </a:p>
        </p:txBody>
      </p:sp>
      <p:graphicFrame>
        <p:nvGraphicFramePr>
          <p:cNvPr id="3" name="Diagram 2">
            <a:extLst>
              <a:ext uri="{FF2B5EF4-FFF2-40B4-BE49-F238E27FC236}">
                <a16:creationId xmlns:a16="http://schemas.microsoft.com/office/drawing/2014/main" id="{7C5C5A61-01A8-4325-B4CA-E5191A355130}"/>
              </a:ext>
            </a:extLst>
          </p:cNvPr>
          <p:cNvGraphicFramePr/>
          <p:nvPr>
            <p:extLst>
              <p:ext uri="{D42A27DB-BD31-4B8C-83A1-F6EECF244321}">
                <p14:modId xmlns:p14="http://schemas.microsoft.com/office/powerpoint/2010/main" val="462250097"/>
              </p:ext>
            </p:extLst>
          </p:nvPr>
        </p:nvGraphicFramePr>
        <p:xfrm>
          <a:off x="1969720" y="1950743"/>
          <a:ext cx="4473040" cy="39501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F21D7750-24FD-49EA-13C1-021AAE45C9D2}"/>
              </a:ext>
            </a:extLst>
          </p:cNvPr>
          <p:cNvSpPr txBox="1"/>
          <p:nvPr/>
        </p:nvSpPr>
        <p:spPr>
          <a:xfrm>
            <a:off x="256032" y="347279"/>
            <a:ext cx="4572000" cy="646331"/>
          </a:xfrm>
          <a:prstGeom prst="rect">
            <a:avLst/>
          </a:prstGeom>
          <a:noFill/>
        </p:spPr>
        <p:txBody>
          <a:bodyPr wrap="square">
            <a:spAutoFit/>
          </a:bodyPr>
          <a:lstStyle/>
          <a:p>
            <a:r>
              <a:rPr lang="en-US" sz="3600" b="1" dirty="0">
                <a:solidFill>
                  <a:srgbClr val="0072CE"/>
                </a:solidFill>
              </a:rPr>
              <a:t>Questions?</a:t>
            </a:r>
            <a:endParaRPr lang="en-US" sz="3600" dirty="0"/>
          </a:p>
        </p:txBody>
      </p:sp>
    </p:spTree>
    <p:extLst>
      <p:ext uri="{BB962C8B-B14F-4D97-AF65-F5344CB8AC3E}">
        <p14:creationId xmlns:p14="http://schemas.microsoft.com/office/powerpoint/2010/main" val="1651146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9700F-4CED-FFCB-5813-64E6E2011675}"/>
              </a:ext>
            </a:extLst>
          </p:cNvPr>
          <p:cNvSpPr>
            <a:spLocks noGrp="1"/>
          </p:cNvSpPr>
          <p:nvPr>
            <p:ph type="title"/>
          </p:nvPr>
        </p:nvSpPr>
        <p:spPr/>
        <p:txBody>
          <a:bodyPr/>
          <a:lstStyle/>
          <a:p>
            <a:r>
              <a:rPr lang="en-US" dirty="0"/>
              <a:t>Owner Occupied AHP Eligible Uses of Funds</a:t>
            </a:r>
          </a:p>
        </p:txBody>
      </p:sp>
      <p:graphicFrame>
        <p:nvGraphicFramePr>
          <p:cNvPr id="4" name="Diagram 3">
            <a:extLst>
              <a:ext uri="{FF2B5EF4-FFF2-40B4-BE49-F238E27FC236}">
                <a16:creationId xmlns:a16="http://schemas.microsoft.com/office/drawing/2014/main" id="{47E982A3-072C-C278-B15B-44450FCC059A}"/>
              </a:ext>
            </a:extLst>
          </p:cNvPr>
          <p:cNvGraphicFramePr/>
          <p:nvPr>
            <p:extLst>
              <p:ext uri="{D42A27DB-BD31-4B8C-83A1-F6EECF244321}">
                <p14:modId xmlns:p14="http://schemas.microsoft.com/office/powerpoint/2010/main" val="2353085146"/>
              </p:ext>
            </p:extLst>
          </p:nvPr>
        </p:nvGraphicFramePr>
        <p:xfrm>
          <a:off x="356260" y="1396999"/>
          <a:ext cx="8458200" cy="48622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76272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099" y="749384"/>
            <a:ext cx="7487260" cy="457200"/>
          </a:xfrm>
        </p:spPr>
        <p:txBody>
          <a:bodyPr/>
          <a:lstStyle/>
          <a:p>
            <a:br>
              <a:rPr lang="en-US" sz="3200" dirty="0">
                <a:solidFill>
                  <a:schemeClr val="tx1"/>
                </a:solidFill>
              </a:rPr>
            </a:br>
            <a:br>
              <a:rPr lang="en-US" sz="3200" dirty="0">
                <a:solidFill>
                  <a:schemeClr val="tx1"/>
                </a:solidFill>
              </a:rPr>
            </a:br>
            <a:br>
              <a:rPr lang="en-US" sz="3200" dirty="0">
                <a:solidFill>
                  <a:schemeClr val="tx1"/>
                </a:solidFill>
              </a:rPr>
            </a:br>
            <a:br>
              <a:rPr lang="en-US" sz="3200" dirty="0">
                <a:solidFill>
                  <a:schemeClr val="tx1"/>
                </a:solidFill>
              </a:rPr>
            </a:br>
            <a:r>
              <a:rPr lang="en-US" sz="3200" dirty="0">
                <a:solidFill>
                  <a:srgbClr val="0072CE"/>
                </a:solidFill>
              </a:rPr>
              <a:t>Owner-Occupied Feasibility</a:t>
            </a:r>
            <a:br>
              <a:rPr lang="en-US" sz="3200" dirty="0">
                <a:solidFill>
                  <a:srgbClr val="0072CE"/>
                </a:solidFill>
              </a:rPr>
            </a:br>
            <a:br>
              <a:rPr lang="en-US" sz="3200" dirty="0">
                <a:solidFill>
                  <a:srgbClr val="0072CE"/>
                </a:solidFill>
                <a:latin typeface="Calibri" pitchFamily="34" charset="0"/>
              </a:rPr>
            </a:br>
            <a:br>
              <a:rPr lang="en-US" sz="3200" dirty="0">
                <a:solidFill>
                  <a:srgbClr val="0072CE"/>
                </a:solidFill>
                <a:latin typeface="Calibri" pitchFamily="34" charset="0"/>
              </a:rPr>
            </a:br>
            <a:br>
              <a:rPr lang="en-US" sz="3200" dirty="0">
                <a:solidFill>
                  <a:srgbClr val="0072CE"/>
                </a:solidFill>
                <a:latin typeface="Calibri" pitchFamily="34" charset="0"/>
              </a:rPr>
            </a:br>
            <a:br>
              <a:rPr lang="en-US" sz="3200" dirty="0">
                <a:solidFill>
                  <a:srgbClr val="0072CE"/>
                </a:solidFill>
              </a:rPr>
            </a:br>
            <a:endParaRPr lang="en-US" sz="3200" dirty="0"/>
          </a:p>
        </p:txBody>
      </p:sp>
      <p:sp>
        <p:nvSpPr>
          <p:cNvPr id="4" name="Text Placeholder 3"/>
          <p:cNvSpPr>
            <a:spLocks noGrp="1"/>
          </p:cNvSpPr>
          <p:nvPr>
            <p:ph type="body" sz="quarter" idx="12"/>
          </p:nvPr>
        </p:nvSpPr>
        <p:spPr>
          <a:xfrm>
            <a:off x="280099" y="1484850"/>
            <a:ext cx="2907718" cy="4915949"/>
          </a:xfrm>
        </p:spPr>
        <p:txBody>
          <a:bodyPr>
            <a:normAutofit/>
          </a:bodyPr>
          <a:lstStyle/>
          <a:p>
            <a:pPr lvl="0"/>
            <a:endParaRPr lang="en-US" dirty="0">
              <a:solidFill>
                <a:schemeClr val="tx1"/>
              </a:solidFill>
            </a:endParaRPr>
          </a:p>
          <a:p>
            <a:pPr algn="ctr"/>
            <a:endParaRPr lang="en-US" sz="2800" dirty="0"/>
          </a:p>
          <a:p>
            <a:pPr lvl="0"/>
            <a:endParaRPr lang="en-US" dirty="0">
              <a:solidFill>
                <a:schemeClr val="tx1"/>
              </a:solidFill>
            </a:endParaRPr>
          </a:p>
          <a:p>
            <a:pPr lvl="0"/>
            <a:endParaRPr lang="en-US" dirty="0">
              <a:solidFill>
                <a:schemeClr val="tx1"/>
              </a:solidFill>
            </a:endParaRP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590737788"/>
              </p:ext>
            </p:extLst>
          </p:nvPr>
        </p:nvGraphicFramePr>
        <p:xfrm>
          <a:off x="179615" y="1306286"/>
          <a:ext cx="8573374" cy="4802330"/>
        </p:xfrm>
        <a:graphic>
          <a:graphicData uri="http://schemas.openxmlformats.org/drawingml/2006/table">
            <a:tbl>
              <a:tblPr firstRow="1" bandRow="1">
                <a:tableStyleId>{5C22544A-7EE6-4342-B048-85BDC9FD1C3A}</a:tableStyleId>
              </a:tblPr>
              <a:tblGrid>
                <a:gridCol w="2012550">
                  <a:extLst>
                    <a:ext uri="{9D8B030D-6E8A-4147-A177-3AD203B41FA5}">
                      <a16:colId xmlns:a16="http://schemas.microsoft.com/office/drawing/2014/main" val="20000"/>
                    </a:ext>
                  </a:extLst>
                </a:gridCol>
                <a:gridCol w="3551444">
                  <a:extLst>
                    <a:ext uri="{9D8B030D-6E8A-4147-A177-3AD203B41FA5}">
                      <a16:colId xmlns:a16="http://schemas.microsoft.com/office/drawing/2014/main" val="20001"/>
                    </a:ext>
                  </a:extLst>
                </a:gridCol>
                <a:gridCol w="3009380">
                  <a:extLst>
                    <a:ext uri="{9D8B030D-6E8A-4147-A177-3AD203B41FA5}">
                      <a16:colId xmlns:a16="http://schemas.microsoft.com/office/drawing/2014/main" val="20002"/>
                    </a:ext>
                  </a:extLst>
                </a:gridCol>
              </a:tblGrid>
              <a:tr h="429171">
                <a:tc>
                  <a:txBody>
                    <a:bodyPr/>
                    <a:lstStyle/>
                    <a:p>
                      <a:pPr algn="ctr" fontAlgn="b"/>
                      <a:r>
                        <a:rPr lang="en-US" sz="2400" u="none" strike="noStrike" dirty="0">
                          <a:effectLst/>
                        </a:rPr>
                        <a:t>Criteria</a:t>
                      </a:r>
                      <a:endParaRPr lang="en-US" sz="2400" b="0" i="0" u="none" strike="noStrike" dirty="0">
                        <a:solidFill>
                          <a:srgbClr val="000000"/>
                        </a:solidFill>
                        <a:effectLst/>
                        <a:latin typeface="Calibri" panose="020F0502020204030204" pitchFamily="34" charset="0"/>
                      </a:endParaRPr>
                    </a:p>
                  </a:txBody>
                  <a:tcPr marL="7620" marR="7620" marT="7620" marB="0" anchor="b">
                    <a:solidFill>
                      <a:schemeClr val="tx2">
                        <a:lumMod val="60000"/>
                        <a:lumOff val="40000"/>
                      </a:schemeClr>
                    </a:solidFill>
                  </a:tcPr>
                </a:tc>
                <a:tc>
                  <a:txBody>
                    <a:bodyPr/>
                    <a:lstStyle/>
                    <a:p>
                      <a:pPr marL="0" algn="ctr" defTabSz="457200" rtl="0" eaLnBrk="1" fontAlgn="b" latinLnBrk="0" hangingPunct="1"/>
                      <a:r>
                        <a:rPr lang="en-US" sz="2400" b="1" u="none" strike="noStrike" kern="1200" dirty="0">
                          <a:solidFill>
                            <a:schemeClr val="lt1"/>
                          </a:solidFill>
                          <a:effectLst/>
                          <a:latin typeface="+mn-lt"/>
                          <a:ea typeface="+mn-ea"/>
                          <a:cs typeface="+mn-cs"/>
                        </a:rPr>
                        <a:t>Ranges/Limits</a:t>
                      </a:r>
                    </a:p>
                  </a:txBody>
                  <a:tcPr marL="7620" marR="7620" marT="7620" marB="0" anchor="b">
                    <a:solidFill>
                      <a:schemeClr val="tx2">
                        <a:lumMod val="60000"/>
                        <a:lumOff val="40000"/>
                      </a:schemeClr>
                    </a:solidFill>
                  </a:tcPr>
                </a:tc>
                <a:tc>
                  <a:txBody>
                    <a:bodyPr/>
                    <a:lstStyle/>
                    <a:p>
                      <a:pPr marL="0" algn="ctr" defTabSz="457200" rtl="0" eaLnBrk="1" fontAlgn="b" latinLnBrk="0" hangingPunct="1"/>
                      <a:r>
                        <a:rPr lang="en-US" sz="2400" b="1" u="none" strike="noStrike" kern="1200" dirty="0">
                          <a:solidFill>
                            <a:schemeClr val="lt1"/>
                          </a:solidFill>
                          <a:effectLst/>
                          <a:latin typeface="+mn-lt"/>
                          <a:ea typeface="+mn-ea"/>
                          <a:cs typeface="+mn-cs"/>
                        </a:rPr>
                        <a:t>Project Examples</a:t>
                      </a:r>
                    </a:p>
                  </a:txBody>
                  <a:tcPr marL="7620" marR="7620" marT="7620" marB="0" anchor="b">
                    <a:solidFill>
                      <a:schemeClr val="tx2">
                        <a:lumMod val="60000"/>
                        <a:lumOff val="40000"/>
                      </a:schemeClr>
                    </a:solidFill>
                  </a:tcPr>
                </a:tc>
                <a:extLst>
                  <a:ext uri="{0D108BD9-81ED-4DB2-BD59-A6C34878D82A}">
                    <a16:rowId xmlns:a16="http://schemas.microsoft.com/office/drawing/2014/main" val="10000"/>
                  </a:ext>
                </a:extLst>
              </a:tr>
              <a:tr h="735835">
                <a:tc>
                  <a:txBody>
                    <a:bodyPr/>
                    <a:lstStyle/>
                    <a:p>
                      <a:pPr algn="ctr" fontAlgn="b"/>
                      <a:r>
                        <a:rPr lang="en-US" sz="1800" b="1" u="none" strike="noStrike" dirty="0">
                          <a:solidFill>
                            <a:schemeClr val="bg1">
                              <a:lumMod val="95000"/>
                            </a:schemeClr>
                          </a:solidFill>
                          <a:effectLst/>
                        </a:rPr>
                        <a:t>Targeting</a:t>
                      </a:r>
                      <a:endParaRPr lang="en-US" sz="1800" b="1" i="0" u="none" strike="noStrike" dirty="0">
                        <a:solidFill>
                          <a:schemeClr val="bg1">
                            <a:lumMod val="95000"/>
                          </a:schemeClr>
                        </a:solidFill>
                        <a:effectLst/>
                        <a:latin typeface="Calibri" panose="020F0502020204030204" pitchFamily="34" charset="0"/>
                      </a:endParaRPr>
                    </a:p>
                  </a:txBody>
                  <a:tcPr marL="7620" marR="7620" marT="7620" marB="0" anchor="ctr">
                    <a:solidFill>
                      <a:schemeClr val="tx2">
                        <a:lumMod val="60000"/>
                        <a:lumOff val="40000"/>
                      </a:schemeClr>
                    </a:solidFill>
                  </a:tcPr>
                </a:tc>
                <a:tc>
                  <a:txBody>
                    <a:bodyPr/>
                    <a:lstStyle/>
                    <a:p>
                      <a:pPr algn="ctr"/>
                      <a:r>
                        <a:rPr lang="en-US" sz="1600" b="0" dirty="0">
                          <a:solidFill>
                            <a:schemeClr val="tx1"/>
                          </a:solidFill>
                          <a:latin typeface="Calibri" pitchFamily="34" charset="0"/>
                        </a:rPr>
                        <a:t>Less than 80</a:t>
                      </a:r>
                      <a:r>
                        <a:rPr lang="en-US" sz="1600" b="0" baseline="0" dirty="0">
                          <a:solidFill>
                            <a:schemeClr val="tx1"/>
                          </a:solidFill>
                          <a:latin typeface="Calibri" pitchFamily="34" charset="0"/>
                        </a:rPr>
                        <a:t> percent of AMI</a:t>
                      </a:r>
                      <a:endParaRPr lang="en-US" sz="1600" b="0" dirty="0">
                        <a:solidFill>
                          <a:schemeClr val="tx1"/>
                        </a:solidFill>
                        <a:latin typeface="Calibri" pitchFamily="34" charset="0"/>
                      </a:endParaRPr>
                    </a:p>
                  </a:txBody>
                  <a:tcPr marL="7620" marR="7620" marT="7620" marB="0" anchor="ctr"/>
                </a:tc>
                <a:tc>
                  <a:txBody>
                    <a:bodyPr/>
                    <a:lstStyle/>
                    <a:p>
                      <a:pPr algn="ctr" fontAlgn="b"/>
                      <a:r>
                        <a:rPr lang="en-US" sz="1600" b="0" u="none" strike="noStrike" dirty="0">
                          <a:effectLst/>
                        </a:rPr>
                        <a:t>100 percent of homes targeted to households </a:t>
                      </a:r>
                      <a:r>
                        <a:rPr lang="en-US" sz="1600" b="0" u="none" strike="noStrike" baseline="0" dirty="0">
                          <a:effectLst/>
                        </a:rPr>
                        <a:t>&lt; 50 percent of AMI</a:t>
                      </a:r>
                      <a:endParaRPr lang="en-U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1"/>
                  </a:ext>
                </a:extLst>
              </a:tr>
              <a:tr h="1136994">
                <a:tc>
                  <a:txBody>
                    <a:bodyPr/>
                    <a:lstStyle/>
                    <a:p>
                      <a:pPr marL="0" algn="ctr" defTabSz="457200" rtl="0" eaLnBrk="1" latinLnBrk="0" hangingPunct="1"/>
                      <a:r>
                        <a:rPr lang="en-US" sz="1800" b="1" kern="1200" dirty="0">
                          <a:solidFill>
                            <a:schemeClr val="bg1">
                              <a:lumMod val="95000"/>
                            </a:schemeClr>
                          </a:solidFill>
                          <a:latin typeface="Calibri" pitchFamily="34" charset="0"/>
                          <a:ea typeface="+mn-ea"/>
                          <a:cs typeface="+mn-cs"/>
                        </a:rPr>
                        <a:t> Subsidy Pass-Through</a:t>
                      </a:r>
                    </a:p>
                  </a:txBody>
                  <a:tcPr marL="7620" marR="7620" marT="7620" marB="0" anchor="ctr">
                    <a:solidFill>
                      <a:schemeClr val="tx2">
                        <a:lumMod val="60000"/>
                        <a:lumOff val="40000"/>
                      </a:schemeClr>
                    </a:solidFill>
                  </a:tcPr>
                </a:tc>
                <a:tc>
                  <a:txBody>
                    <a:bodyPr/>
                    <a:lstStyle/>
                    <a:p>
                      <a:pPr algn="ctr"/>
                      <a:r>
                        <a:rPr lang="en-US" sz="1600" b="0" dirty="0">
                          <a:solidFill>
                            <a:schemeClr val="tx1"/>
                          </a:solidFill>
                          <a:latin typeface="Calibri" pitchFamily="34" charset="0"/>
                        </a:rPr>
                        <a:t>Clearly demonstrated to homebuyer/homeowner</a:t>
                      </a:r>
                    </a:p>
                  </a:txBody>
                  <a:tcPr marL="7620" marR="7620" marT="7620" marB="0" anchor="ctr"/>
                </a:tc>
                <a:tc>
                  <a:txBody>
                    <a:bodyPr/>
                    <a:lstStyle/>
                    <a:p>
                      <a:pPr algn="ctr" fontAlgn="b"/>
                      <a:r>
                        <a:rPr lang="en-US" sz="1600" b="0" u="none" strike="noStrike" dirty="0">
                          <a:effectLst/>
                        </a:rPr>
                        <a:t>Loan Estimate and</a:t>
                      </a:r>
                      <a:r>
                        <a:rPr lang="en-US" sz="1600" b="0" u="none" strike="noStrike" baseline="0" dirty="0">
                          <a:effectLst/>
                        </a:rPr>
                        <a:t> Closing Disclosure</a:t>
                      </a:r>
                      <a:r>
                        <a:rPr lang="en-US" sz="1600" b="0" u="none" strike="noStrike" dirty="0">
                          <a:effectLst/>
                        </a:rPr>
                        <a:t> to be provided on a home-by-home basis with disbursement</a:t>
                      </a:r>
                      <a:r>
                        <a:rPr lang="en-US" sz="1600" b="0" u="none" strike="noStrike" baseline="0" dirty="0">
                          <a:effectLst/>
                        </a:rPr>
                        <a:t> requests</a:t>
                      </a:r>
                      <a:endParaRPr lang="en-U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2"/>
                  </a:ext>
                </a:extLst>
              </a:tr>
              <a:tr h="938816">
                <a:tc>
                  <a:txBody>
                    <a:bodyPr/>
                    <a:lstStyle/>
                    <a:p>
                      <a:pPr algn="ctr"/>
                      <a:r>
                        <a:rPr lang="en-US" sz="1800" b="1" dirty="0">
                          <a:solidFill>
                            <a:schemeClr val="bg1">
                              <a:lumMod val="95000"/>
                            </a:schemeClr>
                          </a:solidFill>
                          <a:latin typeface="Calibri" pitchFamily="34" charset="0"/>
                        </a:rPr>
                        <a:t>Mortgage Term and Amortization Term</a:t>
                      </a:r>
                    </a:p>
                  </a:txBody>
                  <a:tcPr marL="7620" marR="7620" marT="7620" marB="0" anchor="ctr">
                    <a:solidFill>
                      <a:schemeClr val="tx2">
                        <a:lumMod val="60000"/>
                        <a:lumOff val="40000"/>
                      </a:schemeClr>
                    </a:solidFill>
                  </a:tcPr>
                </a:tc>
                <a:tc>
                  <a:txBody>
                    <a:bodyPr/>
                    <a:lstStyle/>
                    <a:p>
                      <a:pPr algn="ctr"/>
                      <a:r>
                        <a:rPr lang="en-US" sz="1600" b="0" dirty="0">
                          <a:solidFill>
                            <a:schemeClr val="tx1"/>
                          </a:solidFill>
                          <a:latin typeface="Calibri" pitchFamily="34" charset="0"/>
                        </a:rPr>
                        <a:t>Not less than 5 years and 15 years respectively</a:t>
                      </a:r>
                    </a:p>
                  </a:txBody>
                  <a:tcPr marL="7620" marR="7620" marT="7620" marB="0" anchor="ctr"/>
                </a:tc>
                <a:tc>
                  <a:txBody>
                    <a:bodyPr/>
                    <a:lstStyle/>
                    <a:p>
                      <a:pPr algn="ctr" fontAlgn="b"/>
                      <a:r>
                        <a:rPr lang="en-US" sz="1600" b="0" u="none" strike="noStrike" dirty="0">
                          <a:effectLst/>
                        </a:rPr>
                        <a:t>Homebuyers are applying for 30-year fixed rate mortgages</a:t>
                      </a:r>
                      <a:endParaRPr lang="en-U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3"/>
                  </a:ext>
                </a:extLst>
              </a:tr>
              <a:tr h="748166">
                <a:tc>
                  <a:txBody>
                    <a:bodyPr/>
                    <a:lstStyle/>
                    <a:p>
                      <a:pPr algn="ctr"/>
                      <a:r>
                        <a:rPr lang="en-US" sz="1800" b="1" dirty="0">
                          <a:solidFill>
                            <a:schemeClr val="bg1">
                              <a:lumMod val="95000"/>
                            </a:schemeClr>
                          </a:solidFill>
                          <a:latin typeface="Calibri" pitchFamily="34" charset="0"/>
                        </a:rPr>
                        <a:t>Developer Fee</a:t>
                      </a:r>
                    </a:p>
                  </a:txBody>
                  <a:tcPr marL="7620" marR="7620" marT="7620" marB="0" anchor="ctr">
                    <a:solidFill>
                      <a:schemeClr val="tx2">
                        <a:lumMod val="60000"/>
                        <a:lumOff val="40000"/>
                      </a:schemeClr>
                    </a:solidFill>
                  </a:tcPr>
                </a:tc>
                <a:tc>
                  <a:txBody>
                    <a:bodyPr/>
                    <a:lstStyle/>
                    <a:p>
                      <a:pPr algn="ctr"/>
                      <a:r>
                        <a:rPr lang="en-US" sz="1600" b="0" dirty="0">
                          <a:solidFill>
                            <a:schemeClr val="tx1"/>
                          </a:solidFill>
                          <a:latin typeface="Calibri" pitchFamily="34" charset="0"/>
                        </a:rPr>
                        <a:t>Not to</a:t>
                      </a:r>
                      <a:r>
                        <a:rPr lang="en-US" sz="1600" b="0" baseline="0" dirty="0">
                          <a:solidFill>
                            <a:schemeClr val="tx1"/>
                          </a:solidFill>
                          <a:latin typeface="Calibri" pitchFamily="34" charset="0"/>
                        </a:rPr>
                        <a:t> exceed 10 percent of the FHLB subsidy amount</a:t>
                      </a:r>
                      <a:endParaRPr lang="en-US" sz="1600" b="0" dirty="0">
                        <a:solidFill>
                          <a:schemeClr val="tx1"/>
                        </a:solidFill>
                        <a:latin typeface="Calibri" pitchFamily="34" charset="0"/>
                      </a:endParaRPr>
                    </a:p>
                  </a:txBody>
                  <a:tcPr marL="7620" marR="7620" marT="7620" marB="0" anchor="ctr"/>
                </a:tc>
                <a:tc>
                  <a:txBody>
                    <a:bodyPr/>
                    <a:lstStyle/>
                    <a:p>
                      <a:pPr algn="ctr" fontAlgn="b"/>
                      <a:r>
                        <a:rPr lang="en-US" sz="1600" b="0" u="none" strike="noStrike" dirty="0">
                          <a:effectLst/>
                        </a:rPr>
                        <a:t>Project’s fee was</a:t>
                      </a:r>
                      <a:r>
                        <a:rPr lang="en-US" sz="1600" b="0" u="none" strike="noStrike" baseline="0" dirty="0">
                          <a:effectLst/>
                        </a:rPr>
                        <a:t> </a:t>
                      </a:r>
                      <a:r>
                        <a:rPr lang="en-US" sz="1600" b="0" u="none" strike="noStrike" dirty="0">
                          <a:effectLst/>
                        </a:rPr>
                        <a:t>10 percent</a:t>
                      </a:r>
                      <a:endParaRPr lang="en-U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4"/>
                  </a:ext>
                </a:extLst>
              </a:tr>
              <a:tr h="813348">
                <a:tc>
                  <a:txBody>
                    <a:bodyPr/>
                    <a:lstStyle/>
                    <a:p>
                      <a:pPr algn="ctr"/>
                      <a:r>
                        <a:rPr lang="en-US" sz="1800" b="1" dirty="0">
                          <a:solidFill>
                            <a:schemeClr val="bg1">
                              <a:lumMod val="95000"/>
                            </a:schemeClr>
                          </a:solidFill>
                          <a:latin typeface="Calibri" pitchFamily="34" charset="0"/>
                        </a:rPr>
                        <a:t>Cash Back</a:t>
                      </a:r>
                    </a:p>
                  </a:txBody>
                  <a:tcPr marL="7620" marR="7620" marT="7620" marB="0" anchor="ctr">
                    <a:solidFill>
                      <a:schemeClr val="tx2">
                        <a:lumMod val="60000"/>
                        <a:lumOff val="40000"/>
                      </a:schemeClr>
                    </a:solidFill>
                  </a:tcPr>
                </a:tc>
                <a:tc>
                  <a:txBody>
                    <a:bodyPr/>
                    <a:lstStyle/>
                    <a:p>
                      <a:pPr algn="ctr"/>
                      <a:r>
                        <a:rPr lang="en-US" sz="1600" b="0" dirty="0">
                          <a:solidFill>
                            <a:schemeClr val="tx1"/>
                          </a:solidFill>
                          <a:latin typeface="Calibri" pitchFamily="34" charset="0"/>
                        </a:rPr>
                        <a:t>Cash back</a:t>
                      </a:r>
                      <a:r>
                        <a:rPr lang="en-US" sz="1600" b="0" baseline="0" dirty="0">
                          <a:solidFill>
                            <a:schemeClr val="tx1"/>
                          </a:solidFill>
                          <a:latin typeface="Calibri" pitchFamily="34" charset="0"/>
                        </a:rPr>
                        <a:t> to homebuyer at closing, or as part of the rehab cost, is</a:t>
                      </a:r>
                      <a:r>
                        <a:rPr lang="en-US" sz="1600" b="0" baseline="0" dirty="0">
                          <a:solidFill>
                            <a:schemeClr val="tx1"/>
                          </a:solidFill>
                          <a:highlight>
                            <a:srgbClr val="FFFF00"/>
                          </a:highlight>
                          <a:latin typeface="Calibri" pitchFamily="34" charset="0"/>
                        </a:rPr>
                        <a:t> </a:t>
                      </a:r>
                      <a:r>
                        <a:rPr lang="en-US" sz="1600" b="1" u="sng" baseline="0" dirty="0">
                          <a:solidFill>
                            <a:schemeClr val="tx1"/>
                          </a:solidFill>
                          <a:highlight>
                            <a:srgbClr val="FFFF00"/>
                          </a:highlight>
                          <a:latin typeface="Calibri" pitchFamily="34" charset="0"/>
                        </a:rPr>
                        <a:t>NOT</a:t>
                      </a:r>
                      <a:r>
                        <a:rPr lang="en-US" sz="1600" b="0" baseline="0" dirty="0">
                          <a:solidFill>
                            <a:schemeClr val="tx1"/>
                          </a:solidFill>
                          <a:highlight>
                            <a:srgbClr val="FFFF00"/>
                          </a:highlight>
                          <a:latin typeface="Calibri" pitchFamily="34" charset="0"/>
                        </a:rPr>
                        <a:t> </a:t>
                      </a:r>
                      <a:r>
                        <a:rPr lang="en-US" sz="1600" b="0" baseline="0" dirty="0">
                          <a:solidFill>
                            <a:schemeClr val="tx1"/>
                          </a:solidFill>
                          <a:latin typeface="Calibri" pitchFamily="34" charset="0"/>
                        </a:rPr>
                        <a:t>allowed</a:t>
                      </a:r>
                      <a:endParaRPr lang="en-US" sz="1600" b="0" dirty="0">
                        <a:solidFill>
                          <a:schemeClr val="tx1"/>
                        </a:solidFill>
                        <a:latin typeface="Calibri" pitchFamily="34" charset="0"/>
                      </a:endParaRPr>
                    </a:p>
                  </a:txBody>
                  <a:tcPr marL="7620" marR="7620" marT="7620" marB="0" anchor="ctr"/>
                </a:tc>
                <a:tc>
                  <a:txBody>
                    <a:bodyPr/>
                    <a:lstStyle/>
                    <a:p>
                      <a:pPr algn="ctr" fontAlgn="b"/>
                      <a:r>
                        <a:rPr lang="en-US" sz="1600" b="0" i="0" u="none" strike="noStrike" dirty="0">
                          <a:solidFill>
                            <a:schemeClr val="dk1"/>
                          </a:solidFill>
                          <a:effectLst/>
                          <a:latin typeface="+mn-lt"/>
                        </a:rPr>
                        <a:t>Subsidy is based on need and will not result</a:t>
                      </a:r>
                      <a:r>
                        <a:rPr lang="en-US" sz="1600" b="0" i="0" u="none" strike="noStrike" baseline="0" dirty="0">
                          <a:solidFill>
                            <a:schemeClr val="dk1"/>
                          </a:solidFill>
                          <a:effectLst/>
                          <a:latin typeface="+mn-lt"/>
                        </a:rPr>
                        <a:t> in cash back</a:t>
                      </a:r>
                      <a:endParaRPr lang="en-U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89040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621792"/>
            <a:ext cx="7622144" cy="445008"/>
          </a:xfrm>
        </p:spPr>
        <p:txBody>
          <a:bodyPr/>
          <a:lstStyle/>
          <a:p>
            <a:r>
              <a:rPr lang="en-US" sz="3200" dirty="0"/>
              <a:t>Demand – Owner Occupied</a:t>
            </a:r>
          </a:p>
        </p:txBody>
      </p:sp>
      <p:sp>
        <p:nvSpPr>
          <p:cNvPr id="30" name="TextBox 29">
            <a:extLst>
              <a:ext uri="{FF2B5EF4-FFF2-40B4-BE49-F238E27FC236}">
                <a16:creationId xmlns:a16="http://schemas.microsoft.com/office/drawing/2014/main" id="{D963A412-5CA7-E6E0-B398-9C8DE0055363}"/>
              </a:ext>
            </a:extLst>
          </p:cNvPr>
          <p:cNvSpPr txBox="1"/>
          <p:nvPr/>
        </p:nvSpPr>
        <p:spPr>
          <a:xfrm>
            <a:off x="401183" y="1867437"/>
            <a:ext cx="8469992" cy="1477328"/>
          </a:xfrm>
          <a:prstGeom prst="rect">
            <a:avLst/>
          </a:prstGeom>
          <a:noFill/>
        </p:spPr>
        <p:txBody>
          <a:bodyPr wrap="square" rtlCol="0">
            <a:spAutoFit/>
          </a:bodyPr>
          <a:lstStyle/>
          <a:p>
            <a:pPr marL="285750" indent="-285750">
              <a:buFont typeface="Arial" panose="020B0604020202020204" pitchFamily="34" charset="0"/>
              <a:buChar char="•"/>
            </a:pPr>
            <a:r>
              <a:rPr lang="en-US" dirty="0"/>
              <a:t>Provide the number of eligible households that meet application requirements</a:t>
            </a:r>
          </a:p>
          <a:p>
            <a:pPr marL="285750" indent="-285750">
              <a:buFont typeface="Arial" panose="020B0604020202020204" pitchFamily="34" charset="0"/>
              <a:buChar char="•"/>
            </a:pPr>
            <a:r>
              <a:rPr lang="en-US" dirty="0"/>
              <a:t>Provide wait lists of interested households</a:t>
            </a:r>
          </a:p>
          <a:p>
            <a:pPr marL="285750" indent="-285750">
              <a:buFont typeface="Arial" panose="020B0604020202020204" pitchFamily="34" charset="0"/>
              <a:buChar char="•"/>
            </a:pPr>
            <a:r>
              <a:rPr lang="en-US" dirty="0"/>
              <a:t>List size should be 1.5 to 2 times the requested number of units</a:t>
            </a:r>
          </a:p>
          <a:p>
            <a:pPr marL="285750" indent="-285750">
              <a:buFont typeface="Arial" panose="020B0604020202020204" pitchFamily="34" charset="0"/>
              <a:buChar char="•"/>
            </a:pPr>
            <a:r>
              <a:rPr lang="en-US" dirty="0">
                <a:effectLst/>
                <a:ea typeface="Times New Roman" panose="02020603050405020304" pitchFamily="18" charset="0"/>
              </a:rPr>
              <a:t>Describe the relationship of the characteristics of the housing stock to the proposed homeownership program.</a:t>
            </a:r>
          </a:p>
        </p:txBody>
      </p:sp>
      <p:sp>
        <p:nvSpPr>
          <p:cNvPr id="3" name="Rectangle 2">
            <a:extLst>
              <a:ext uri="{FF2B5EF4-FFF2-40B4-BE49-F238E27FC236}">
                <a16:creationId xmlns:a16="http://schemas.microsoft.com/office/drawing/2014/main" id="{4FD55246-885B-FCA5-7DCB-55255415C65C}"/>
              </a:ext>
            </a:extLst>
          </p:cNvPr>
          <p:cNvSpPr/>
          <p:nvPr/>
        </p:nvSpPr>
        <p:spPr>
          <a:xfrm>
            <a:off x="355601" y="1427389"/>
            <a:ext cx="8576128" cy="423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lumMod val="65000"/>
                  <a:lumOff val="35000"/>
                </a:schemeClr>
              </a:solidFill>
            </a:endParaRPr>
          </a:p>
          <a:p>
            <a:pPr algn="ctr"/>
            <a:r>
              <a:rPr lang="en-US" b="1" dirty="0"/>
              <a:t>Owner-Occupied Waitlist</a:t>
            </a:r>
          </a:p>
          <a:p>
            <a:pPr algn="ctr"/>
            <a:endParaRPr lang="en-US" dirty="0"/>
          </a:p>
        </p:txBody>
      </p:sp>
      <p:sp>
        <p:nvSpPr>
          <p:cNvPr id="5" name="Rectangle 4">
            <a:extLst>
              <a:ext uri="{FF2B5EF4-FFF2-40B4-BE49-F238E27FC236}">
                <a16:creationId xmlns:a16="http://schemas.microsoft.com/office/drawing/2014/main" id="{AA2A0A84-17EE-E1DF-527E-D71BA812D8EC}"/>
              </a:ext>
            </a:extLst>
          </p:cNvPr>
          <p:cNvSpPr/>
          <p:nvPr/>
        </p:nvSpPr>
        <p:spPr>
          <a:xfrm>
            <a:off x="355600" y="3832460"/>
            <a:ext cx="8576128" cy="3184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Demand for AHP Subsidy requested</a:t>
            </a:r>
          </a:p>
        </p:txBody>
      </p:sp>
      <p:sp>
        <p:nvSpPr>
          <p:cNvPr id="9" name="TextBox 8">
            <a:extLst>
              <a:ext uri="{FF2B5EF4-FFF2-40B4-BE49-F238E27FC236}">
                <a16:creationId xmlns:a16="http://schemas.microsoft.com/office/drawing/2014/main" id="{582B1F90-5262-9F08-F86A-DB426E50BD44}"/>
              </a:ext>
            </a:extLst>
          </p:cNvPr>
          <p:cNvSpPr txBox="1"/>
          <p:nvPr/>
        </p:nvSpPr>
        <p:spPr>
          <a:xfrm>
            <a:off x="1463673" y="5362643"/>
            <a:ext cx="7468055" cy="769441"/>
          </a:xfrm>
          <a:prstGeom prst="rect">
            <a:avLst/>
          </a:prstGeom>
          <a:solidFill>
            <a:schemeClr val="bg1"/>
          </a:solidFill>
          <a:ln w="19050">
            <a:solidFill>
              <a:schemeClr val="accent1"/>
            </a:solidFill>
          </a:ln>
          <a:effectLst>
            <a:outerShdw blurRad="50800" dist="38100" dir="18900000" algn="bl" rotWithShape="0">
              <a:prstClr val="black">
                <a:alpha val="40000"/>
              </a:prstClr>
            </a:outerShdw>
          </a:effectLst>
        </p:spPr>
        <p:txBody>
          <a:bodyPr wrap="square" anchor="ctr" anchorCtr="1">
            <a:spAutoFit/>
          </a:bodyPr>
          <a:lstStyle/>
          <a:p>
            <a:pPr marL="285750" marR="0" lvl="0" indent="-285750">
              <a:spcBef>
                <a:spcPts val="0"/>
              </a:spcBef>
              <a:spcAft>
                <a:spcPts val="0"/>
              </a:spcAft>
              <a:buFont typeface="Arial" panose="020B0604020202020204" pitchFamily="34" charset="0"/>
              <a:buChar char="•"/>
              <a:tabLst>
                <a:tab pos="457200" algn="l"/>
              </a:tabLst>
            </a:pPr>
            <a:r>
              <a:rPr lang="en-US" dirty="0"/>
              <a:t>How the project arrived at a budget of $15,517 per home? </a:t>
            </a:r>
          </a:p>
          <a:p>
            <a:pPr marL="285750" marR="0" lvl="0" indent="-285750">
              <a:spcBef>
                <a:spcPts val="0"/>
              </a:spcBef>
              <a:spcAft>
                <a:spcPts val="0"/>
              </a:spcAft>
              <a:buFont typeface="Arial" panose="020B0604020202020204" pitchFamily="34" charset="0"/>
              <a:buChar char="•"/>
              <a:tabLst>
                <a:tab pos="457200" algn="l"/>
              </a:tabLst>
            </a:pPr>
            <a:endParaRPr lang="en-US" sz="800" dirty="0"/>
          </a:p>
          <a:p>
            <a:pPr marL="285750" marR="0" lvl="0" indent="-285750">
              <a:spcBef>
                <a:spcPts val="0"/>
              </a:spcBef>
              <a:spcAft>
                <a:spcPts val="0"/>
              </a:spcAft>
              <a:buFont typeface="Arial" panose="020B0604020202020204" pitchFamily="34" charset="0"/>
              <a:buChar char="•"/>
              <a:tabLst>
                <a:tab pos="457200" algn="l"/>
              </a:tabLst>
            </a:pPr>
            <a:r>
              <a:rPr lang="en-US" dirty="0"/>
              <a:t>How project determined that $10,000 in AHP funds are needed per home?</a:t>
            </a:r>
          </a:p>
        </p:txBody>
      </p:sp>
      <p:sp>
        <p:nvSpPr>
          <p:cNvPr id="10" name="Callout: Right Arrow 9">
            <a:extLst>
              <a:ext uri="{FF2B5EF4-FFF2-40B4-BE49-F238E27FC236}">
                <a16:creationId xmlns:a16="http://schemas.microsoft.com/office/drawing/2014/main" id="{E64B90C9-061A-1474-F78F-9E5441EA3EF2}"/>
              </a:ext>
            </a:extLst>
          </p:cNvPr>
          <p:cNvSpPr/>
          <p:nvPr/>
        </p:nvSpPr>
        <p:spPr>
          <a:xfrm>
            <a:off x="165552" y="5322996"/>
            <a:ext cx="1273629" cy="769441"/>
          </a:xfrm>
          <a:prstGeom prst="rightArrowCallout">
            <a:avLst/>
          </a:prstGeom>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Example Questions</a:t>
            </a:r>
          </a:p>
        </p:txBody>
      </p:sp>
      <p:sp>
        <p:nvSpPr>
          <p:cNvPr id="4" name="TextBox 3">
            <a:extLst>
              <a:ext uri="{FF2B5EF4-FFF2-40B4-BE49-F238E27FC236}">
                <a16:creationId xmlns:a16="http://schemas.microsoft.com/office/drawing/2014/main" id="{3459CB87-0B38-1656-1CFB-345C83A8A044}"/>
              </a:ext>
            </a:extLst>
          </p:cNvPr>
          <p:cNvSpPr txBox="1"/>
          <p:nvPr/>
        </p:nvSpPr>
        <p:spPr>
          <a:xfrm>
            <a:off x="355600" y="4229100"/>
            <a:ext cx="8576128" cy="1015663"/>
          </a:xfrm>
          <a:prstGeom prst="rect">
            <a:avLst/>
          </a:prstGeom>
          <a:noFill/>
        </p:spPr>
        <p:txBody>
          <a:bodyPr wrap="square" rtlCol="0">
            <a:spAutoFit/>
          </a:bodyPr>
          <a:lstStyle/>
          <a:p>
            <a:pPr marL="285750" indent="-285750">
              <a:buFont typeface="Arial" panose="020B0604020202020204" pitchFamily="34" charset="0"/>
              <a:buChar char="•"/>
            </a:pPr>
            <a:r>
              <a:rPr lang="en-US" dirty="0">
                <a:effectLst/>
                <a:ea typeface="Times New Roman" panose="02020603050405020304" pitchFamily="18" charset="0"/>
              </a:rPr>
              <a:t>How is the project determining the level of subsidy requested at a per unit level? </a:t>
            </a:r>
          </a:p>
          <a:p>
            <a:pPr marL="285750" indent="-285750">
              <a:buFont typeface="Arial" panose="020B0604020202020204" pitchFamily="34" charset="0"/>
              <a:buChar char="•"/>
            </a:pPr>
            <a:r>
              <a:rPr lang="en-US" dirty="0"/>
              <a:t>How the need for rehabilitation proposed in this application was determined</a:t>
            </a: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394200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576072"/>
            <a:ext cx="7487260" cy="488660"/>
          </a:xfrm>
        </p:spPr>
        <p:txBody>
          <a:bodyPr/>
          <a:lstStyle/>
          <a:p>
            <a:r>
              <a:rPr lang="en-US" sz="3200" dirty="0"/>
              <a:t>2025 AHP General Fund Scoring Overview</a:t>
            </a:r>
          </a:p>
        </p:txBody>
      </p:sp>
      <p:sp>
        <p:nvSpPr>
          <p:cNvPr id="23" name="TextBox 22"/>
          <p:cNvSpPr txBox="1"/>
          <p:nvPr/>
        </p:nvSpPr>
        <p:spPr>
          <a:xfrm>
            <a:off x="258480" y="5217177"/>
            <a:ext cx="7681495" cy="93871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spcAft>
                <a:spcPts val="1800"/>
              </a:spcAft>
              <a:buFont typeface="Arial" panose="020B0604020202020204" pitchFamily="34" charset="0"/>
              <a:buChar char="•"/>
            </a:pPr>
            <a:r>
              <a:rPr lang="en-US" sz="2000" dirty="0"/>
              <a:t>100-point scoring system based on </a:t>
            </a:r>
            <a:r>
              <a:rPr lang="en-US" sz="2000" b="1" dirty="0"/>
              <a:t>7</a:t>
            </a:r>
            <a:r>
              <a:rPr lang="en-US" sz="2000" dirty="0"/>
              <a:t> criteria</a:t>
            </a:r>
          </a:p>
          <a:p>
            <a:pPr marL="342900" indent="-342900">
              <a:spcAft>
                <a:spcPts val="1800"/>
              </a:spcAft>
              <a:buFont typeface="Arial" panose="020B0604020202020204" pitchFamily="34" charset="0"/>
              <a:buChar char="•"/>
            </a:pPr>
            <a:r>
              <a:rPr lang="en-US" sz="2000" dirty="0"/>
              <a:t>Found in Attachment D of the FHLB Dallas </a:t>
            </a:r>
            <a:r>
              <a:rPr lang="en-US" sz="2000" b="1" dirty="0">
                <a:solidFill>
                  <a:srgbClr val="0072CE"/>
                </a:solidFill>
                <a:hlinkClick r:id="rId3"/>
              </a:rPr>
              <a:t>AHP Implementation Plan</a:t>
            </a:r>
            <a:endParaRPr lang="en-US" sz="2000" b="1" dirty="0">
              <a:solidFill>
                <a:srgbClr val="0072CE"/>
              </a:solidFill>
            </a:endParaRPr>
          </a:p>
        </p:txBody>
      </p:sp>
      <p:graphicFrame>
        <p:nvGraphicFramePr>
          <p:cNvPr id="7" name="Table 6">
            <a:extLst>
              <a:ext uri="{FF2B5EF4-FFF2-40B4-BE49-F238E27FC236}">
                <a16:creationId xmlns:a16="http://schemas.microsoft.com/office/drawing/2014/main" id="{FA09B342-1506-4A5F-ADB8-1386E4F94E80}"/>
              </a:ext>
            </a:extLst>
          </p:cNvPr>
          <p:cNvGraphicFramePr>
            <a:graphicFrameLocks noGrp="1"/>
          </p:cNvGraphicFramePr>
          <p:nvPr/>
        </p:nvGraphicFramePr>
        <p:xfrm>
          <a:off x="356137" y="1300151"/>
          <a:ext cx="7486723" cy="3681606"/>
        </p:xfrm>
        <a:graphic>
          <a:graphicData uri="http://schemas.openxmlformats.org/drawingml/2006/table">
            <a:tbl>
              <a:tblPr/>
              <a:tblGrid>
                <a:gridCol w="6110783">
                  <a:extLst>
                    <a:ext uri="{9D8B030D-6E8A-4147-A177-3AD203B41FA5}">
                      <a16:colId xmlns:a16="http://schemas.microsoft.com/office/drawing/2014/main" val="3420993865"/>
                    </a:ext>
                  </a:extLst>
                </a:gridCol>
                <a:gridCol w="1375940">
                  <a:extLst>
                    <a:ext uri="{9D8B030D-6E8A-4147-A177-3AD203B41FA5}">
                      <a16:colId xmlns:a16="http://schemas.microsoft.com/office/drawing/2014/main" val="1682313120"/>
                    </a:ext>
                  </a:extLst>
                </a:gridCol>
              </a:tblGrid>
              <a:tr h="446877">
                <a:tc>
                  <a:txBody>
                    <a:bodyPr/>
                    <a:lstStyle/>
                    <a:p>
                      <a:pPr algn="ctr" rtl="0" fontAlgn="ctr"/>
                      <a:r>
                        <a:rPr lang="en-US" sz="2400" b="1" i="0" u="none" strike="noStrike" dirty="0">
                          <a:solidFill>
                            <a:srgbClr val="FFFFFF"/>
                          </a:solidFill>
                          <a:effectLst/>
                          <a:latin typeface="Calibri" panose="020F0502020204030204" pitchFamily="34" charset="0"/>
                        </a:rPr>
                        <a:t>Scoring Criteria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ctr"/>
                      <a:r>
                        <a:rPr lang="en-US" sz="2400" b="1" i="0" u="none" strike="noStrike" dirty="0">
                          <a:solidFill>
                            <a:srgbClr val="FFFFFF"/>
                          </a:solidFill>
                          <a:effectLst/>
                          <a:latin typeface="Calibri" panose="020F0502020204030204" pitchFamily="34" charset="0"/>
                        </a:rPr>
                        <a:t>Points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extLst>
                  <a:ext uri="{0D108BD9-81ED-4DB2-BD59-A6C34878D82A}">
                    <a16:rowId xmlns:a16="http://schemas.microsoft.com/office/drawing/2014/main" val="3247369412"/>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Donated property*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199787425"/>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Not-for-profit or government sponsorship</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12499048"/>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Targeting - Income groups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chemeClr val="tx1"/>
                          </a:solidFill>
                          <a:effectLst/>
                          <a:latin typeface="Calibri" panose="020F0502020204030204" pitchFamily="34" charset="0"/>
                        </a:rPr>
                        <a:t>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1087476853"/>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Underserved communities and populations*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0" i="0" u="none" strike="noStrike" dirty="0">
                          <a:solidFill>
                            <a:srgbClr val="000000"/>
                          </a:solidFill>
                          <a:effectLst/>
                          <a:latin typeface="Calibri" panose="020F0502020204030204" pitchFamily="34" charset="0"/>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87746686"/>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Creating economic opportunity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2036542890"/>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Community stability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0" i="0" u="none" strike="noStrike" dirty="0">
                          <a:solidFill>
                            <a:srgbClr val="000000"/>
                          </a:solidFill>
                          <a:effectLst/>
                          <a:latin typeface="Calibri" panose="020F0502020204030204" pitchFamily="34" charset="0"/>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78968348"/>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FHLB Dallas District priority*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marL="0" algn="ctr" defTabSz="914400" rtl="0" eaLnBrk="1" fontAlgn="ctr" latinLnBrk="0" hangingPunct="1"/>
                      <a:r>
                        <a:rPr lang="en-US" sz="1800" b="0" i="0" u="none" strike="noStrike" kern="1200" dirty="0">
                          <a:solidFill>
                            <a:schemeClr val="tx1"/>
                          </a:solidFill>
                          <a:effectLst/>
                          <a:latin typeface="Calibri" panose="020F0502020204030204" pitchFamily="34" charset="0"/>
                          <a:ea typeface="+mn-ea"/>
                          <a:cs typeface="+mn-cs"/>
                        </a:rPr>
                        <a:t>35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4104895618"/>
                  </a:ext>
                </a:extLst>
              </a:tr>
              <a:tr h="360434">
                <a:tc>
                  <a:txBody>
                    <a:bodyPr/>
                    <a:lstStyle/>
                    <a:p>
                      <a:pPr algn="ctr" rtl="0" fontAlgn="ctr"/>
                      <a:r>
                        <a:rPr lang="en-US" sz="2400" b="1" i="0" u="none" strike="noStrike" dirty="0">
                          <a:solidFill>
                            <a:srgbClr val="FFFFFF"/>
                          </a:solidFill>
                          <a:effectLst/>
                          <a:latin typeface="Calibri" panose="020F050202020403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ctr"/>
                      <a:r>
                        <a:rPr lang="en-US" sz="2400" b="1" i="0" u="none" strike="noStrike" dirty="0">
                          <a:solidFill>
                            <a:srgbClr val="FFFFFF"/>
                          </a:solidFill>
                          <a:effectLst/>
                          <a:latin typeface="Calibri" panose="020F0502020204030204" pitchFamily="34" charset="0"/>
                        </a:rPr>
                        <a:t>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extLst>
                  <a:ext uri="{0D108BD9-81ED-4DB2-BD59-A6C34878D82A}">
                    <a16:rowId xmlns:a16="http://schemas.microsoft.com/office/drawing/2014/main" val="856149967"/>
                  </a:ext>
                </a:extLst>
              </a:tr>
            </a:tbl>
          </a:graphicData>
        </a:graphic>
      </p:graphicFrame>
      <p:sp>
        <p:nvSpPr>
          <p:cNvPr id="3" name="Rectangle 2">
            <a:extLst>
              <a:ext uri="{FF2B5EF4-FFF2-40B4-BE49-F238E27FC236}">
                <a16:creationId xmlns:a16="http://schemas.microsoft.com/office/drawing/2014/main" id="{E787A4E8-A284-D6F7-1417-3575A40FEAF0}"/>
              </a:ext>
            </a:extLst>
          </p:cNvPr>
          <p:cNvSpPr/>
          <p:nvPr/>
        </p:nvSpPr>
        <p:spPr>
          <a:xfrm>
            <a:off x="355600" y="6266329"/>
            <a:ext cx="7989283" cy="394447"/>
          </a:xfrm>
          <a:prstGeom prst="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bg1"/>
                </a:solidFill>
              </a:rPr>
              <a:t>* Symbolizes a change from 2024</a:t>
            </a:r>
          </a:p>
        </p:txBody>
      </p:sp>
    </p:spTree>
    <p:extLst>
      <p:ext uri="{BB962C8B-B14F-4D97-AF65-F5344CB8AC3E}">
        <p14:creationId xmlns:p14="http://schemas.microsoft.com/office/powerpoint/2010/main" val="1050290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04F9-6ED1-4AD8-819E-29F7CAF579D9}"/>
              </a:ext>
            </a:extLst>
          </p:cNvPr>
          <p:cNvSpPr>
            <a:spLocks noGrp="1"/>
          </p:cNvSpPr>
          <p:nvPr>
            <p:ph type="title"/>
          </p:nvPr>
        </p:nvSpPr>
        <p:spPr>
          <a:xfrm>
            <a:off x="356260" y="415892"/>
            <a:ext cx="7487260" cy="476495"/>
          </a:xfrm>
        </p:spPr>
        <p:txBody>
          <a:bodyPr/>
          <a:lstStyle/>
          <a:p>
            <a:r>
              <a:rPr lang="en-US" sz="3200" dirty="0"/>
              <a:t>Resources</a:t>
            </a:r>
          </a:p>
        </p:txBody>
      </p:sp>
      <p:sp>
        <p:nvSpPr>
          <p:cNvPr id="3" name="TextBox 2">
            <a:extLst>
              <a:ext uri="{FF2B5EF4-FFF2-40B4-BE49-F238E27FC236}">
                <a16:creationId xmlns:a16="http://schemas.microsoft.com/office/drawing/2014/main" id="{48FCE0F7-33CA-D040-09DC-8B8D9D3A18DB}"/>
              </a:ext>
            </a:extLst>
          </p:cNvPr>
          <p:cNvSpPr txBox="1"/>
          <p:nvPr/>
        </p:nvSpPr>
        <p:spPr>
          <a:xfrm>
            <a:off x="356260" y="913405"/>
            <a:ext cx="8164286" cy="1200329"/>
          </a:xfrm>
          <a:prstGeom prst="rect">
            <a:avLst/>
          </a:prstGeom>
          <a:noFill/>
        </p:spPr>
        <p:txBody>
          <a:bodyPr wrap="square" rtlCol="0">
            <a:spAutoFit/>
          </a:bodyPr>
          <a:lstStyle/>
          <a:p>
            <a:pPr algn="ctr"/>
            <a:r>
              <a:rPr lang="en-US" sz="2400" b="1" dirty="0">
                <a:solidFill>
                  <a:schemeClr val="tx1">
                    <a:lumMod val="65000"/>
                    <a:lumOff val="35000"/>
                  </a:schemeClr>
                </a:solidFill>
              </a:rPr>
              <a:t>Additional Resources are located on the</a:t>
            </a:r>
          </a:p>
          <a:p>
            <a:pPr algn="ctr"/>
            <a:endParaRPr lang="en-US" sz="2400" b="1" dirty="0">
              <a:solidFill>
                <a:schemeClr val="tx1">
                  <a:lumMod val="65000"/>
                  <a:lumOff val="35000"/>
                </a:schemeClr>
              </a:solidFill>
            </a:endParaRPr>
          </a:p>
          <a:p>
            <a:pPr algn="ctr"/>
            <a:r>
              <a:rPr lang="en-US" sz="2400" dirty="0">
                <a:ln w="0"/>
                <a:solidFill>
                  <a:schemeClr val="tx1"/>
                </a:solidFill>
                <a:effectLst>
                  <a:outerShdw blurRad="38100" dist="19050" dir="2700000" algn="tl" rotWithShape="0">
                    <a:schemeClr val="dk1">
                      <a:alpha val="40000"/>
                    </a:schemeClr>
                  </a:outerShdw>
                </a:effectLst>
                <a:cs typeface="Cavolini" panose="03000502040302020204" pitchFamily="66" charset="0"/>
                <a:hlinkClick r:id="rId2"/>
              </a:rPr>
              <a:t>AHP webpage </a:t>
            </a:r>
            <a:endParaRPr lang="en-US" sz="2400" dirty="0">
              <a:ln w="0"/>
              <a:solidFill>
                <a:schemeClr val="tx1"/>
              </a:solidFill>
              <a:effectLst>
                <a:outerShdw blurRad="38100" dist="19050" dir="2700000" algn="tl" rotWithShape="0">
                  <a:schemeClr val="dk1">
                    <a:alpha val="40000"/>
                  </a:schemeClr>
                </a:outerShdw>
              </a:effectLst>
              <a:cs typeface="Cavolini" panose="03000502040302020204" pitchFamily="66" charset="0"/>
            </a:endParaRPr>
          </a:p>
        </p:txBody>
      </p:sp>
      <p:pic>
        <p:nvPicPr>
          <p:cNvPr id="6" name="Picture 5">
            <a:extLst>
              <a:ext uri="{FF2B5EF4-FFF2-40B4-BE49-F238E27FC236}">
                <a16:creationId xmlns:a16="http://schemas.microsoft.com/office/drawing/2014/main" id="{D7A7101B-3443-D7E1-75C7-BE59EDC4BAF5}"/>
              </a:ext>
            </a:extLst>
          </p:cNvPr>
          <p:cNvPicPr>
            <a:picLocks noChangeAspect="1"/>
          </p:cNvPicPr>
          <p:nvPr/>
        </p:nvPicPr>
        <p:blipFill>
          <a:blip r:embed="rId3"/>
          <a:srcRect/>
          <a:stretch/>
        </p:blipFill>
        <p:spPr>
          <a:xfrm>
            <a:off x="0" y="2134752"/>
            <a:ext cx="9144000" cy="4723247"/>
          </a:xfrm>
          <a:prstGeom prst="rect">
            <a:avLst/>
          </a:prstGeom>
        </p:spPr>
      </p:pic>
      <p:sp>
        <p:nvSpPr>
          <p:cNvPr id="4" name="Rectangle 3">
            <a:extLst>
              <a:ext uri="{FF2B5EF4-FFF2-40B4-BE49-F238E27FC236}">
                <a16:creationId xmlns:a16="http://schemas.microsoft.com/office/drawing/2014/main" id="{EA69CBBC-1D6F-879C-00E7-42E6AC6BFEC2}"/>
              </a:ext>
            </a:extLst>
          </p:cNvPr>
          <p:cNvSpPr/>
          <p:nvPr/>
        </p:nvSpPr>
        <p:spPr>
          <a:xfrm>
            <a:off x="7035501" y="2134752"/>
            <a:ext cx="2000923" cy="86663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37563308"/>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91999-B258-5501-5783-5AE2BBA5B30A}"/>
              </a:ext>
            </a:extLst>
          </p:cNvPr>
          <p:cNvSpPr>
            <a:spLocks noGrp="1"/>
          </p:cNvSpPr>
          <p:nvPr>
            <p:ph type="title"/>
          </p:nvPr>
        </p:nvSpPr>
        <p:spPr>
          <a:xfrm>
            <a:off x="355600" y="292540"/>
            <a:ext cx="7487260" cy="457200"/>
          </a:xfrm>
        </p:spPr>
        <p:txBody>
          <a:bodyPr/>
          <a:lstStyle/>
          <a:p>
            <a:r>
              <a:rPr lang="en-US" dirty="0"/>
              <a:t>2025 Scoring Rubric  (Self- Scoring Worksheet)</a:t>
            </a:r>
          </a:p>
        </p:txBody>
      </p:sp>
      <p:sp>
        <p:nvSpPr>
          <p:cNvPr id="3" name="Text Placeholder 2">
            <a:extLst>
              <a:ext uri="{FF2B5EF4-FFF2-40B4-BE49-F238E27FC236}">
                <a16:creationId xmlns:a16="http://schemas.microsoft.com/office/drawing/2014/main" id="{1131520D-6397-71DC-7A2A-24B5803519BF}"/>
              </a:ext>
            </a:extLst>
          </p:cNvPr>
          <p:cNvSpPr>
            <a:spLocks noGrp="1"/>
          </p:cNvSpPr>
          <p:nvPr>
            <p:ph type="body" sz="quarter" idx="12"/>
          </p:nvPr>
        </p:nvSpPr>
        <p:spPr/>
        <p:txBody>
          <a:bodyPr/>
          <a:lstStyle/>
          <a:p>
            <a:endParaRPr lang="en-US" dirty="0"/>
          </a:p>
        </p:txBody>
      </p:sp>
      <p:pic>
        <p:nvPicPr>
          <p:cNvPr id="5" name="Picture 4">
            <a:extLst>
              <a:ext uri="{FF2B5EF4-FFF2-40B4-BE49-F238E27FC236}">
                <a16:creationId xmlns:a16="http://schemas.microsoft.com/office/drawing/2014/main" id="{0DC8A8BC-D595-14EA-162C-B88595DF6BE2}"/>
              </a:ext>
            </a:extLst>
          </p:cNvPr>
          <p:cNvPicPr>
            <a:picLocks noChangeAspect="1"/>
          </p:cNvPicPr>
          <p:nvPr/>
        </p:nvPicPr>
        <p:blipFill>
          <a:blip r:embed="rId2"/>
          <a:srcRect/>
          <a:stretch/>
        </p:blipFill>
        <p:spPr>
          <a:xfrm>
            <a:off x="126402" y="1175656"/>
            <a:ext cx="8869680" cy="5618487"/>
          </a:xfrm>
          <a:prstGeom prst="rect">
            <a:avLst/>
          </a:prstGeom>
        </p:spPr>
      </p:pic>
      <p:sp>
        <p:nvSpPr>
          <p:cNvPr id="6" name="Rectangle 5">
            <a:extLst>
              <a:ext uri="{FF2B5EF4-FFF2-40B4-BE49-F238E27FC236}">
                <a16:creationId xmlns:a16="http://schemas.microsoft.com/office/drawing/2014/main" id="{6B3B6220-80B9-B518-CA7C-10B3E160F246}"/>
              </a:ext>
            </a:extLst>
          </p:cNvPr>
          <p:cNvSpPr/>
          <p:nvPr/>
        </p:nvSpPr>
        <p:spPr>
          <a:xfrm>
            <a:off x="107576" y="1175656"/>
            <a:ext cx="8907332" cy="5682344"/>
          </a:xfrm>
          <a:prstGeom prst="rect">
            <a:avLst/>
          </a:prstGeom>
          <a:no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48600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337" y="577341"/>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45715" y="577341"/>
            <a:ext cx="7632029" cy="570451"/>
          </a:xfrm>
        </p:spPr>
        <p:txBody>
          <a:bodyPr>
            <a:normAutofit/>
          </a:bodyPr>
          <a:lstStyle/>
          <a:p>
            <a:pPr marL="0" indent="0" eaLnBrk="0" hangingPunct="0">
              <a:buNone/>
            </a:pPr>
            <a:r>
              <a:rPr lang="en-US" sz="2800" b="1" dirty="0">
                <a:solidFill>
                  <a:srgbClr val="0072CE"/>
                </a:solidFill>
                <a:latin typeface="Calibri" pitchFamily="34" charset="0"/>
              </a:rPr>
              <a:t>Donated / Conveyed Property</a:t>
            </a:r>
            <a:endParaRPr lang="en-US" dirty="0">
              <a:solidFill>
                <a:schemeClr val="tx1"/>
              </a:solidFill>
            </a:endParaRPr>
          </a:p>
        </p:txBody>
      </p:sp>
      <p:sp>
        <p:nvSpPr>
          <p:cNvPr id="5" name="Rectangle 4">
            <a:extLst>
              <a:ext uri="{FF2B5EF4-FFF2-40B4-BE49-F238E27FC236}">
                <a16:creationId xmlns:a16="http://schemas.microsoft.com/office/drawing/2014/main" id="{CCB98640-7912-49AD-8009-83F2C43E4669}"/>
              </a:ext>
            </a:extLst>
          </p:cNvPr>
          <p:cNvSpPr/>
          <p:nvPr/>
        </p:nvSpPr>
        <p:spPr>
          <a:xfrm>
            <a:off x="345715" y="1436016"/>
            <a:ext cx="8288146" cy="1739975"/>
          </a:xfrm>
          <a:prstGeom prst="rect">
            <a:avLst/>
          </a:prstGeom>
          <a:solidFill>
            <a:schemeClr val="accent1">
              <a:lumMod val="40000"/>
              <a:lumOff val="60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dirty="0"/>
          </a:p>
          <a:p>
            <a:pPr marL="342900" indent="-342900">
              <a:buAutoNum type="arabicParenR"/>
            </a:pPr>
            <a:r>
              <a:rPr lang="en-US" b="1" dirty="0">
                <a:solidFill>
                  <a:schemeClr val="tx1"/>
                </a:solidFill>
              </a:rPr>
              <a:t>Units or land donated/conveyed by the federal government instrumentality or unrelated related (at least 20% of units); or </a:t>
            </a:r>
          </a:p>
          <a:p>
            <a:pPr marL="342900" indent="-342900">
              <a:buAutoNum type="arabicParenR"/>
            </a:pPr>
            <a:endParaRPr lang="en-US" sz="1000" b="1" dirty="0">
              <a:solidFill>
                <a:schemeClr val="tx1"/>
              </a:solidFill>
            </a:endParaRPr>
          </a:p>
          <a:p>
            <a:pPr marL="342900" indent="-342900">
              <a:buAutoNum type="arabicParenR"/>
            </a:pPr>
            <a:r>
              <a:rPr lang="en-US" b="1" dirty="0">
                <a:solidFill>
                  <a:schemeClr val="tx1"/>
                </a:solidFill>
              </a:rPr>
              <a:t>Property conveyed significantly below market value, meaning it is transferred for 50% or less of fair market value, by an unrelated party </a:t>
            </a:r>
          </a:p>
        </p:txBody>
      </p:sp>
      <p:sp>
        <p:nvSpPr>
          <p:cNvPr id="6" name="Rectangle 5">
            <a:extLst>
              <a:ext uri="{FF2B5EF4-FFF2-40B4-BE49-F238E27FC236}">
                <a16:creationId xmlns:a16="http://schemas.microsoft.com/office/drawing/2014/main" id="{B833944D-B564-4950-8923-B7DE20E72D54}"/>
              </a:ext>
            </a:extLst>
          </p:cNvPr>
          <p:cNvSpPr/>
          <p:nvPr/>
        </p:nvSpPr>
        <p:spPr>
          <a:xfrm>
            <a:off x="345715" y="3429000"/>
            <a:ext cx="8287020" cy="2958116"/>
          </a:xfrm>
          <a:prstGeom prst="rect">
            <a:avLst/>
          </a:prstGeom>
          <a:solidFill>
            <a:schemeClr val="tx1"/>
          </a:solidFill>
          <a:effectLst>
            <a:glow rad="63500">
              <a:schemeClr val="accent1">
                <a:satMod val="175000"/>
                <a:alpha val="40000"/>
              </a:schemeClr>
            </a:glow>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a:p>
            <a:pPr algn="ctr"/>
            <a:r>
              <a:rPr lang="en-US" sz="2000" b="1" u="sng" dirty="0">
                <a:solidFill>
                  <a:schemeClr val="bg1"/>
                </a:solidFill>
              </a:rPr>
              <a:t>Key Points:</a:t>
            </a:r>
          </a:p>
          <a:p>
            <a:pPr algn="ctr"/>
            <a:endParaRPr lang="en-US" sz="900" b="1" u="sng" dirty="0">
              <a:solidFill>
                <a:schemeClr val="bg1"/>
              </a:solidFill>
            </a:endParaRPr>
          </a:p>
          <a:p>
            <a:pPr marL="285750" indent="-285750">
              <a:buFont typeface="Arial" panose="020B0604020202020204" pitchFamily="34" charset="0"/>
              <a:buChar char="•"/>
            </a:pPr>
            <a:r>
              <a:rPr lang="en-US" dirty="0">
                <a:solidFill>
                  <a:schemeClr val="bg1"/>
                </a:solidFill>
              </a:rPr>
              <a:t>Donated or conveyed by an entity not related to or affiliated with the member, project sponsor or project owner through ownership or control </a:t>
            </a:r>
            <a:r>
              <a:rPr lang="en-US" b="1" dirty="0">
                <a:solidFill>
                  <a:schemeClr val="bg1"/>
                </a:solidFill>
              </a:rPr>
              <a:t>with the exception of property owned and donated by a Housing Authority, City or County and meeting all other conditions of this criterion.</a:t>
            </a:r>
          </a:p>
          <a:p>
            <a:pPr algn="ctr"/>
            <a:endParaRPr lang="en-US" sz="1200" dirty="0">
              <a:solidFill>
                <a:schemeClr val="bg1"/>
              </a:solidFill>
            </a:endParaRPr>
          </a:p>
          <a:p>
            <a:pPr marL="285750" indent="-285750">
              <a:buFont typeface="Arial" panose="020B0604020202020204" pitchFamily="34" charset="0"/>
              <a:buChar char="•"/>
            </a:pPr>
            <a:endParaRPr lang="en-US" sz="1200" dirty="0">
              <a:solidFill>
                <a:schemeClr val="bg1"/>
              </a:solidFill>
            </a:endParaRPr>
          </a:p>
          <a:p>
            <a:pPr marL="285750" marR="0" indent="-285750">
              <a:buFont typeface="Arial" panose="020B0604020202020204" pitchFamily="34" charset="0"/>
              <a:buChar char="•"/>
            </a:pPr>
            <a:r>
              <a:rPr lang="en-US" dirty="0">
                <a:solidFill>
                  <a:schemeClr val="bg1"/>
                </a:solidFill>
              </a:rPr>
              <a:t>Evidence of donation should be included with application (i.e., transfer deed, purchase agreement or letter of intent)</a:t>
            </a:r>
          </a:p>
          <a:p>
            <a:pPr algn="ctr"/>
            <a:endParaRPr lang="en-US" dirty="0">
              <a:solidFill>
                <a:schemeClr val="bg1"/>
              </a:solidFill>
            </a:endParaRPr>
          </a:p>
        </p:txBody>
      </p:sp>
    </p:spTree>
    <p:extLst>
      <p:ext uri="{BB962C8B-B14F-4D97-AF65-F5344CB8AC3E}">
        <p14:creationId xmlns:p14="http://schemas.microsoft.com/office/powerpoint/2010/main" val="2392124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45715" y="577341"/>
            <a:ext cx="7632029" cy="570451"/>
          </a:xfrm>
        </p:spPr>
        <p:txBody>
          <a:bodyPr>
            <a:normAutofit/>
          </a:bodyPr>
          <a:lstStyle/>
          <a:p>
            <a:pPr marL="0" indent="0" eaLnBrk="0" hangingPunct="0">
              <a:buNone/>
            </a:pPr>
            <a:r>
              <a:rPr lang="en-US" sz="2800" b="1" dirty="0">
                <a:solidFill>
                  <a:srgbClr val="0072CE"/>
                </a:solidFill>
                <a:latin typeface="Calibri" pitchFamily="34" charset="0"/>
              </a:rPr>
              <a:t>Not-for-Profit/Government Sponsorship</a:t>
            </a:r>
            <a:endParaRPr lang="en-US" dirty="0">
              <a:solidFill>
                <a:schemeClr val="tx1"/>
              </a:solidFill>
            </a:endParaRPr>
          </a:p>
          <a:p>
            <a:endParaRPr lang="en-US" dirty="0"/>
          </a:p>
        </p:txBody>
      </p:sp>
      <p:sp>
        <p:nvSpPr>
          <p:cNvPr id="17" name="Rectangle 16">
            <a:extLst>
              <a:ext uri="{FF2B5EF4-FFF2-40B4-BE49-F238E27FC236}">
                <a16:creationId xmlns:a16="http://schemas.microsoft.com/office/drawing/2014/main" id="{1573EBF4-E583-405D-BBCC-71F887E364E2}"/>
              </a:ext>
            </a:extLst>
          </p:cNvPr>
          <p:cNvSpPr/>
          <p:nvPr/>
        </p:nvSpPr>
        <p:spPr>
          <a:xfrm>
            <a:off x="345715" y="2552925"/>
            <a:ext cx="8484702" cy="2856057"/>
          </a:xfrm>
          <a:prstGeom prst="rect">
            <a:avLst/>
          </a:prstGeom>
          <a:ln>
            <a:solidFill>
              <a:schemeClr val="accent1">
                <a:lumMod val="40000"/>
                <a:lumOff val="6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0" u="sng" strike="noStrike" baseline="0" dirty="0">
                <a:solidFill>
                  <a:schemeClr val="bg1"/>
                </a:solidFill>
                <a:latin typeface="+mj-lt"/>
              </a:rPr>
              <a:t> 5 points – All Projects</a:t>
            </a:r>
          </a:p>
          <a:p>
            <a:pPr algn="ctr"/>
            <a:endParaRPr lang="en-US" sz="2400" b="1" i="0" u="none" strike="noStrike" baseline="0" dirty="0">
              <a:solidFill>
                <a:schemeClr val="bg1"/>
              </a:solidFill>
              <a:latin typeface="+mj-lt"/>
            </a:endParaRPr>
          </a:p>
          <a:p>
            <a:pPr marL="342900" indent="-342900" algn="ctr">
              <a:buFont typeface="Wingdings" panose="05000000000000000000" pitchFamily="2" charset="2"/>
              <a:buChar char="ü"/>
            </a:pPr>
            <a:r>
              <a:rPr lang="en-US" sz="2400" b="1" i="0" u="none" strike="noStrike" baseline="0" dirty="0">
                <a:solidFill>
                  <a:schemeClr val="bg1"/>
                </a:solidFill>
              </a:rPr>
              <a:t>Housing finance agencies</a:t>
            </a:r>
          </a:p>
          <a:p>
            <a:pPr marL="342900" indent="-342900" algn="ctr">
              <a:buFont typeface="Wingdings" panose="05000000000000000000" pitchFamily="2" charset="2"/>
              <a:buChar char="ü"/>
            </a:pPr>
            <a:r>
              <a:rPr lang="en-US" sz="2400" b="1" i="0" u="none" strike="noStrike" baseline="0" dirty="0">
                <a:solidFill>
                  <a:schemeClr val="bg1"/>
                </a:solidFill>
              </a:rPr>
              <a:t>Housing authorities</a:t>
            </a:r>
          </a:p>
          <a:p>
            <a:pPr marL="342900" indent="-342900" algn="ctr">
              <a:buFont typeface="Wingdings" panose="05000000000000000000" pitchFamily="2" charset="2"/>
              <a:buChar char="ü"/>
            </a:pPr>
            <a:r>
              <a:rPr lang="en-US" sz="2400" b="1" dirty="0">
                <a:solidFill>
                  <a:schemeClr val="bg1"/>
                </a:solidFill>
              </a:rPr>
              <a:t>Not-for-profit entities</a:t>
            </a:r>
            <a:endParaRPr lang="en-US" sz="2400" b="1" i="0" u="none" strike="noStrike" baseline="0" dirty="0">
              <a:solidFill>
                <a:schemeClr val="bg1"/>
              </a:solidFill>
            </a:endParaRPr>
          </a:p>
          <a:p>
            <a:pPr marL="342900" indent="-342900" algn="ctr">
              <a:buFont typeface="Wingdings" panose="05000000000000000000" pitchFamily="2" charset="2"/>
              <a:buChar char="ü"/>
            </a:pPr>
            <a:r>
              <a:rPr lang="en-US" sz="2400" b="1" i="0" u="none" strike="noStrike" baseline="0" dirty="0">
                <a:solidFill>
                  <a:schemeClr val="bg1"/>
                </a:solidFill>
              </a:rPr>
              <a:t>Government agencies</a:t>
            </a:r>
          </a:p>
          <a:p>
            <a:pPr marL="342900" indent="-342900" algn="ctr">
              <a:buFont typeface="Wingdings" panose="05000000000000000000" pitchFamily="2" charset="2"/>
              <a:buChar char="ü"/>
            </a:pPr>
            <a:r>
              <a:rPr lang="en-US" sz="2400" b="1" dirty="0">
                <a:solidFill>
                  <a:schemeClr val="bg1"/>
                </a:solidFill>
              </a:rPr>
              <a:t>Native American Tribes</a:t>
            </a:r>
          </a:p>
        </p:txBody>
      </p:sp>
      <p:sp>
        <p:nvSpPr>
          <p:cNvPr id="3" name="Rectangle 2">
            <a:extLst>
              <a:ext uri="{FF2B5EF4-FFF2-40B4-BE49-F238E27FC236}">
                <a16:creationId xmlns:a16="http://schemas.microsoft.com/office/drawing/2014/main" id="{F7194D00-F73E-7253-D70A-89F5EAE1C5EF}"/>
              </a:ext>
            </a:extLst>
          </p:cNvPr>
          <p:cNvSpPr/>
          <p:nvPr/>
        </p:nvSpPr>
        <p:spPr>
          <a:xfrm>
            <a:off x="329649" y="1530964"/>
            <a:ext cx="8484702" cy="6387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b="1" dirty="0">
                <a:solidFill>
                  <a:schemeClr val="bg1"/>
                </a:solidFill>
                <a:effectLst/>
                <a:latin typeface="+mj-lt"/>
                <a:ea typeface="MS Mincho" panose="02020609040205080304" pitchFamily="49" charset="-128"/>
                <a:cs typeface="Times New Roman" panose="02020603050405020304" pitchFamily="18" charset="0"/>
              </a:rPr>
              <a:t>Project Sponsor </a:t>
            </a:r>
            <a:r>
              <a:rPr lang="en-US" sz="2000" dirty="0">
                <a:solidFill>
                  <a:schemeClr val="bg1"/>
                </a:solidFill>
                <a:effectLst/>
                <a:latin typeface="+mj-lt"/>
                <a:ea typeface="MS Mincho" panose="02020609040205080304" pitchFamily="49" charset="-128"/>
                <a:cs typeface="Times New Roman" panose="02020603050405020304" pitchFamily="18" charset="0"/>
              </a:rPr>
              <a:t>means a not-for-profit or for-profit organization or public entity</a:t>
            </a:r>
            <a:endParaRPr lang="en-US" sz="2000" dirty="0">
              <a:solidFill>
                <a:schemeClr val="bg1"/>
              </a:solidFill>
              <a:latin typeface="+mj-lt"/>
            </a:endParaRPr>
          </a:p>
        </p:txBody>
      </p:sp>
    </p:spTree>
    <p:extLst>
      <p:ext uri="{BB962C8B-B14F-4D97-AF65-F5344CB8AC3E}">
        <p14:creationId xmlns:p14="http://schemas.microsoft.com/office/powerpoint/2010/main" val="2014822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21381" y="550703"/>
            <a:ext cx="7617890" cy="550497"/>
          </a:xfrm>
        </p:spPr>
        <p:txBody>
          <a:bodyPr>
            <a:noAutofit/>
          </a:bodyPr>
          <a:lstStyle/>
          <a:p>
            <a:pPr marL="0" lvl="0" indent="0" defTabSz="457200">
              <a:spcBef>
                <a:spcPct val="0"/>
              </a:spcBef>
              <a:buClrTx/>
              <a:buNone/>
              <a:defRPr/>
            </a:pPr>
            <a:r>
              <a:rPr lang="en-US" sz="2800" b="1" dirty="0">
                <a:solidFill>
                  <a:srgbClr val="0072CE"/>
                </a:solidFill>
                <a:latin typeface="Calibri" pitchFamily="34" charset="0"/>
              </a:rPr>
              <a:t>Income Targeting</a:t>
            </a:r>
            <a:endParaRPr lang="en-US" sz="1800" dirty="0">
              <a:solidFill>
                <a:schemeClr val="tx1"/>
              </a:solidFill>
            </a:endParaRP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graphicFrame>
        <p:nvGraphicFramePr>
          <p:cNvPr id="10" name="Diagram 9"/>
          <p:cNvGraphicFramePr/>
          <p:nvPr/>
        </p:nvGraphicFramePr>
        <p:xfrm>
          <a:off x="6172199" y="1130156"/>
          <a:ext cx="2750419" cy="50991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70AB9BB5-6D1C-4F80-8027-01617D8171B4}"/>
              </a:ext>
            </a:extLst>
          </p:cNvPr>
          <p:cNvSpPr/>
          <p:nvPr/>
        </p:nvSpPr>
        <p:spPr>
          <a:xfrm>
            <a:off x="221381" y="1130156"/>
            <a:ext cx="5950818" cy="5099194"/>
          </a:xfrm>
          <a:prstGeom prst="rect">
            <a:avLst/>
          </a:prstGeom>
          <a:solidFill>
            <a:schemeClr val="bg1">
              <a:lumMod val="95000"/>
            </a:schemeClr>
          </a:solidFill>
          <a:ln>
            <a:solidFill>
              <a:schemeClr val="tx2">
                <a:lumMod val="75000"/>
              </a:schemeClr>
            </a:solidFill>
            <a:extLst>
              <a:ext uri="{C807C97D-BFC1-408E-A445-0C87EB9F89A2}">
                <ask:lineSketchStyleProps xmlns:ask="http://schemas.microsoft.com/office/drawing/2018/sketchyshapes" sd="1219033472">
                  <a:custGeom>
                    <a:avLst/>
                    <a:gdLst>
                      <a:gd name="connsiteX0" fmla="*/ 0 w 4350619"/>
                      <a:gd name="connsiteY0" fmla="*/ 0 h 4320098"/>
                      <a:gd name="connsiteX1" fmla="*/ 708529 w 4350619"/>
                      <a:gd name="connsiteY1" fmla="*/ 0 h 4320098"/>
                      <a:gd name="connsiteX2" fmla="*/ 1417059 w 4350619"/>
                      <a:gd name="connsiteY2" fmla="*/ 0 h 4320098"/>
                      <a:gd name="connsiteX3" fmla="*/ 2038576 w 4350619"/>
                      <a:gd name="connsiteY3" fmla="*/ 0 h 4320098"/>
                      <a:gd name="connsiteX4" fmla="*/ 2703599 w 4350619"/>
                      <a:gd name="connsiteY4" fmla="*/ 0 h 4320098"/>
                      <a:gd name="connsiteX5" fmla="*/ 3281610 w 4350619"/>
                      <a:gd name="connsiteY5" fmla="*/ 0 h 4320098"/>
                      <a:gd name="connsiteX6" fmla="*/ 4350619 w 4350619"/>
                      <a:gd name="connsiteY6" fmla="*/ 0 h 4320098"/>
                      <a:gd name="connsiteX7" fmla="*/ 4350619 w 4350619"/>
                      <a:gd name="connsiteY7" fmla="*/ 703559 h 4320098"/>
                      <a:gd name="connsiteX8" fmla="*/ 4350619 w 4350619"/>
                      <a:gd name="connsiteY8" fmla="*/ 1234314 h 4320098"/>
                      <a:gd name="connsiteX9" fmla="*/ 4350619 w 4350619"/>
                      <a:gd name="connsiteY9" fmla="*/ 1721868 h 4320098"/>
                      <a:gd name="connsiteX10" fmla="*/ 4350619 w 4350619"/>
                      <a:gd name="connsiteY10" fmla="*/ 2252623 h 4320098"/>
                      <a:gd name="connsiteX11" fmla="*/ 4350619 w 4350619"/>
                      <a:gd name="connsiteY11" fmla="*/ 2826578 h 4320098"/>
                      <a:gd name="connsiteX12" fmla="*/ 4350619 w 4350619"/>
                      <a:gd name="connsiteY12" fmla="*/ 3443735 h 4320098"/>
                      <a:gd name="connsiteX13" fmla="*/ 4350619 w 4350619"/>
                      <a:gd name="connsiteY13" fmla="*/ 4320098 h 4320098"/>
                      <a:gd name="connsiteX14" fmla="*/ 3642090 w 4350619"/>
                      <a:gd name="connsiteY14" fmla="*/ 4320098 h 4320098"/>
                      <a:gd name="connsiteX15" fmla="*/ 3020573 w 4350619"/>
                      <a:gd name="connsiteY15" fmla="*/ 4320098 h 4320098"/>
                      <a:gd name="connsiteX16" fmla="*/ 2399056 w 4350619"/>
                      <a:gd name="connsiteY16" fmla="*/ 4320098 h 4320098"/>
                      <a:gd name="connsiteX17" fmla="*/ 1777539 w 4350619"/>
                      <a:gd name="connsiteY17" fmla="*/ 4320098 h 4320098"/>
                      <a:gd name="connsiteX18" fmla="*/ 1156022 w 4350619"/>
                      <a:gd name="connsiteY18" fmla="*/ 4320098 h 4320098"/>
                      <a:gd name="connsiteX19" fmla="*/ 578011 w 4350619"/>
                      <a:gd name="connsiteY19" fmla="*/ 4320098 h 4320098"/>
                      <a:gd name="connsiteX20" fmla="*/ 0 w 4350619"/>
                      <a:gd name="connsiteY20" fmla="*/ 4320098 h 4320098"/>
                      <a:gd name="connsiteX21" fmla="*/ 0 w 4350619"/>
                      <a:gd name="connsiteY21" fmla="*/ 3702941 h 4320098"/>
                      <a:gd name="connsiteX22" fmla="*/ 0 w 4350619"/>
                      <a:gd name="connsiteY22" fmla="*/ 3042583 h 4320098"/>
                      <a:gd name="connsiteX23" fmla="*/ 0 w 4350619"/>
                      <a:gd name="connsiteY23" fmla="*/ 2382225 h 4320098"/>
                      <a:gd name="connsiteX24" fmla="*/ 0 w 4350619"/>
                      <a:gd name="connsiteY24" fmla="*/ 1678667 h 4320098"/>
                      <a:gd name="connsiteX25" fmla="*/ 0 w 4350619"/>
                      <a:gd name="connsiteY25" fmla="*/ 1061510 h 4320098"/>
                      <a:gd name="connsiteX26" fmla="*/ 0 w 4350619"/>
                      <a:gd name="connsiteY26" fmla="*/ 0 h 43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50619" h="4320098" fill="none" extrusionOk="0">
                        <a:moveTo>
                          <a:pt x="0" y="0"/>
                        </a:moveTo>
                        <a:cubicBezTo>
                          <a:pt x="296795" y="32254"/>
                          <a:pt x="395268" y="-7443"/>
                          <a:pt x="708529" y="0"/>
                        </a:cubicBezTo>
                        <a:cubicBezTo>
                          <a:pt x="1021790" y="7443"/>
                          <a:pt x="1200920" y="20435"/>
                          <a:pt x="1417059" y="0"/>
                        </a:cubicBezTo>
                        <a:cubicBezTo>
                          <a:pt x="1633198" y="-20435"/>
                          <a:pt x="1868292" y="8820"/>
                          <a:pt x="2038576" y="0"/>
                        </a:cubicBezTo>
                        <a:cubicBezTo>
                          <a:pt x="2208860" y="-8820"/>
                          <a:pt x="2377888" y="-3459"/>
                          <a:pt x="2703599" y="0"/>
                        </a:cubicBezTo>
                        <a:cubicBezTo>
                          <a:pt x="3029310" y="3459"/>
                          <a:pt x="3151178" y="-1214"/>
                          <a:pt x="3281610" y="0"/>
                        </a:cubicBezTo>
                        <a:cubicBezTo>
                          <a:pt x="3412042" y="1214"/>
                          <a:pt x="4040594" y="36598"/>
                          <a:pt x="4350619" y="0"/>
                        </a:cubicBezTo>
                        <a:cubicBezTo>
                          <a:pt x="4335150" y="311348"/>
                          <a:pt x="4317516" y="354784"/>
                          <a:pt x="4350619" y="703559"/>
                        </a:cubicBezTo>
                        <a:cubicBezTo>
                          <a:pt x="4383722" y="1052334"/>
                          <a:pt x="4364440" y="1014823"/>
                          <a:pt x="4350619" y="1234314"/>
                        </a:cubicBezTo>
                        <a:cubicBezTo>
                          <a:pt x="4336798" y="1453806"/>
                          <a:pt x="4350336" y="1546011"/>
                          <a:pt x="4350619" y="1721868"/>
                        </a:cubicBezTo>
                        <a:cubicBezTo>
                          <a:pt x="4350902" y="1897725"/>
                          <a:pt x="4341342" y="2069898"/>
                          <a:pt x="4350619" y="2252623"/>
                        </a:cubicBezTo>
                        <a:cubicBezTo>
                          <a:pt x="4359896" y="2435348"/>
                          <a:pt x="4363395" y="2616134"/>
                          <a:pt x="4350619" y="2826578"/>
                        </a:cubicBezTo>
                        <a:cubicBezTo>
                          <a:pt x="4337843" y="3037022"/>
                          <a:pt x="4330729" y="3170472"/>
                          <a:pt x="4350619" y="3443735"/>
                        </a:cubicBezTo>
                        <a:cubicBezTo>
                          <a:pt x="4370509" y="3716998"/>
                          <a:pt x="4364287" y="3969560"/>
                          <a:pt x="4350619" y="4320098"/>
                        </a:cubicBezTo>
                        <a:cubicBezTo>
                          <a:pt x="4150249" y="4335056"/>
                          <a:pt x="3788127" y="4338473"/>
                          <a:pt x="3642090" y="4320098"/>
                        </a:cubicBezTo>
                        <a:cubicBezTo>
                          <a:pt x="3496053" y="4301723"/>
                          <a:pt x="3183982" y="4315061"/>
                          <a:pt x="3020573" y="4320098"/>
                        </a:cubicBezTo>
                        <a:cubicBezTo>
                          <a:pt x="2857164" y="4325135"/>
                          <a:pt x="2625259" y="4297277"/>
                          <a:pt x="2399056" y="4320098"/>
                        </a:cubicBezTo>
                        <a:cubicBezTo>
                          <a:pt x="2172853" y="4342919"/>
                          <a:pt x="2017734" y="4315293"/>
                          <a:pt x="1777539" y="4320098"/>
                        </a:cubicBezTo>
                        <a:cubicBezTo>
                          <a:pt x="1537344" y="4324903"/>
                          <a:pt x="1293298" y="4304346"/>
                          <a:pt x="1156022" y="4320098"/>
                        </a:cubicBezTo>
                        <a:cubicBezTo>
                          <a:pt x="1018746" y="4335850"/>
                          <a:pt x="830703" y="4329148"/>
                          <a:pt x="578011" y="4320098"/>
                        </a:cubicBezTo>
                        <a:cubicBezTo>
                          <a:pt x="325319" y="4311048"/>
                          <a:pt x="148744" y="4296744"/>
                          <a:pt x="0" y="4320098"/>
                        </a:cubicBezTo>
                        <a:cubicBezTo>
                          <a:pt x="-3178" y="4172994"/>
                          <a:pt x="22019" y="3981902"/>
                          <a:pt x="0" y="3702941"/>
                        </a:cubicBezTo>
                        <a:cubicBezTo>
                          <a:pt x="-22019" y="3423980"/>
                          <a:pt x="-13899" y="3330309"/>
                          <a:pt x="0" y="3042583"/>
                        </a:cubicBezTo>
                        <a:cubicBezTo>
                          <a:pt x="13899" y="2754857"/>
                          <a:pt x="19222" y="2665690"/>
                          <a:pt x="0" y="2382225"/>
                        </a:cubicBezTo>
                        <a:cubicBezTo>
                          <a:pt x="-19222" y="2098760"/>
                          <a:pt x="-8023" y="1934459"/>
                          <a:pt x="0" y="1678667"/>
                        </a:cubicBezTo>
                        <a:cubicBezTo>
                          <a:pt x="8023" y="1422875"/>
                          <a:pt x="-10438" y="1337795"/>
                          <a:pt x="0" y="1061510"/>
                        </a:cubicBezTo>
                        <a:cubicBezTo>
                          <a:pt x="10438" y="785225"/>
                          <a:pt x="26086" y="443440"/>
                          <a:pt x="0" y="0"/>
                        </a:cubicBezTo>
                        <a:close/>
                      </a:path>
                      <a:path w="4350619" h="4320098" stroke="0" extrusionOk="0">
                        <a:moveTo>
                          <a:pt x="0" y="0"/>
                        </a:moveTo>
                        <a:cubicBezTo>
                          <a:pt x="220309" y="-857"/>
                          <a:pt x="426090" y="17455"/>
                          <a:pt x="578011" y="0"/>
                        </a:cubicBezTo>
                        <a:cubicBezTo>
                          <a:pt x="729932" y="-17455"/>
                          <a:pt x="849361" y="19736"/>
                          <a:pt x="1069009" y="0"/>
                        </a:cubicBezTo>
                        <a:cubicBezTo>
                          <a:pt x="1288657" y="-19736"/>
                          <a:pt x="1494114" y="3500"/>
                          <a:pt x="1777539" y="0"/>
                        </a:cubicBezTo>
                        <a:cubicBezTo>
                          <a:pt x="2060964" y="-3500"/>
                          <a:pt x="2137829" y="25529"/>
                          <a:pt x="2355549" y="0"/>
                        </a:cubicBezTo>
                        <a:cubicBezTo>
                          <a:pt x="2573269" y="-25529"/>
                          <a:pt x="2670748" y="7657"/>
                          <a:pt x="2933560" y="0"/>
                        </a:cubicBezTo>
                        <a:cubicBezTo>
                          <a:pt x="3196372" y="-7657"/>
                          <a:pt x="3293353" y="15511"/>
                          <a:pt x="3642090" y="0"/>
                        </a:cubicBezTo>
                        <a:cubicBezTo>
                          <a:pt x="3990827" y="-15511"/>
                          <a:pt x="4142398" y="8915"/>
                          <a:pt x="4350619" y="0"/>
                        </a:cubicBezTo>
                        <a:cubicBezTo>
                          <a:pt x="4325837" y="285777"/>
                          <a:pt x="4354870" y="553133"/>
                          <a:pt x="4350619" y="703559"/>
                        </a:cubicBezTo>
                        <a:cubicBezTo>
                          <a:pt x="4346368" y="853985"/>
                          <a:pt x="4358571" y="1016778"/>
                          <a:pt x="4350619" y="1234314"/>
                        </a:cubicBezTo>
                        <a:cubicBezTo>
                          <a:pt x="4342667" y="1451850"/>
                          <a:pt x="4332799" y="1627861"/>
                          <a:pt x="4350619" y="1765069"/>
                        </a:cubicBezTo>
                        <a:cubicBezTo>
                          <a:pt x="4368439" y="1902277"/>
                          <a:pt x="4379950" y="2159345"/>
                          <a:pt x="4350619" y="2382225"/>
                        </a:cubicBezTo>
                        <a:cubicBezTo>
                          <a:pt x="4321288" y="2605105"/>
                          <a:pt x="4366771" y="2855060"/>
                          <a:pt x="4350619" y="3042583"/>
                        </a:cubicBezTo>
                        <a:cubicBezTo>
                          <a:pt x="4334467" y="3230106"/>
                          <a:pt x="4370803" y="3363434"/>
                          <a:pt x="4350619" y="3530137"/>
                        </a:cubicBezTo>
                        <a:cubicBezTo>
                          <a:pt x="4330435" y="3696840"/>
                          <a:pt x="4340113" y="4010890"/>
                          <a:pt x="4350619" y="4320098"/>
                        </a:cubicBezTo>
                        <a:cubicBezTo>
                          <a:pt x="4134209" y="4316899"/>
                          <a:pt x="3938663" y="4349489"/>
                          <a:pt x="3729102" y="4320098"/>
                        </a:cubicBezTo>
                        <a:cubicBezTo>
                          <a:pt x="3519541" y="4290707"/>
                          <a:pt x="3300890" y="4343410"/>
                          <a:pt x="3107585" y="4320098"/>
                        </a:cubicBezTo>
                        <a:cubicBezTo>
                          <a:pt x="2914280" y="4296786"/>
                          <a:pt x="2567078" y="4315077"/>
                          <a:pt x="2399056" y="4320098"/>
                        </a:cubicBezTo>
                        <a:cubicBezTo>
                          <a:pt x="2231034" y="4325119"/>
                          <a:pt x="2083741" y="4330214"/>
                          <a:pt x="1777539" y="4320098"/>
                        </a:cubicBezTo>
                        <a:cubicBezTo>
                          <a:pt x="1471337" y="4309982"/>
                          <a:pt x="1463515" y="4331413"/>
                          <a:pt x="1286540" y="4320098"/>
                        </a:cubicBezTo>
                        <a:cubicBezTo>
                          <a:pt x="1109565" y="4308783"/>
                          <a:pt x="917599" y="4331363"/>
                          <a:pt x="752036" y="4320098"/>
                        </a:cubicBezTo>
                        <a:cubicBezTo>
                          <a:pt x="586473" y="4308833"/>
                          <a:pt x="189571" y="4349027"/>
                          <a:pt x="0" y="4320098"/>
                        </a:cubicBezTo>
                        <a:cubicBezTo>
                          <a:pt x="3052" y="4126178"/>
                          <a:pt x="22245" y="3861331"/>
                          <a:pt x="0" y="3702941"/>
                        </a:cubicBezTo>
                        <a:cubicBezTo>
                          <a:pt x="-22245" y="3544551"/>
                          <a:pt x="17529" y="3269610"/>
                          <a:pt x="0" y="3085784"/>
                        </a:cubicBezTo>
                        <a:cubicBezTo>
                          <a:pt x="-17529" y="2901958"/>
                          <a:pt x="-4495" y="2751070"/>
                          <a:pt x="0" y="2511828"/>
                        </a:cubicBezTo>
                        <a:cubicBezTo>
                          <a:pt x="4495" y="2272586"/>
                          <a:pt x="21675" y="2125837"/>
                          <a:pt x="0" y="2024274"/>
                        </a:cubicBezTo>
                        <a:cubicBezTo>
                          <a:pt x="-21675" y="1922711"/>
                          <a:pt x="-9196" y="1746474"/>
                          <a:pt x="0" y="1536721"/>
                        </a:cubicBezTo>
                        <a:cubicBezTo>
                          <a:pt x="9196" y="1326968"/>
                          <a:pt x="-3522" y="1193127"/>
                          <a:pt x="0" y="876363"/>
                        </a:cubicBezTo>
                        <a:cubicBezTo>
                          <a:pt x="3522" y="559599"/>
                          <a:pt x="-34704" y="43366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dirty="0">
              <a:solidFill>
                <a:schemeClr val="tx1"/>
              </a:solidFill>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schemeClr val="tx2">
                    <a:lumMod val="50000"/>
                  </a:schemeClr>
                </a:solidFill>
                <a:effectLst/>
                <a:uLnTx/>
                <a:uFillTx/>
                <a:latin typeface="Calibri"/>
                <a:ea typeface="+mn-ea"/>
                <a:cs typeface="Calibri" panose="020F0502020204030204" pitchFamily="34" charset="0"/>
              </a:rPr>
              <a:t>The extent to which a project creates housing for very low- and low- or moderate-income households</a:t>
            </a:r>
          </a:p>
          <a:p>
            <a:pPr algn="ctr">
              <a:defRPr/>
            </a:pPr>
            <a:endParaRPr lang="en-US" sz="1800" b="1" kern="0" dirty="0">
              <a:solidFill>
                <a:srgbClr val="0070C0"/>
              </a:solidFill>
              <a:latin typeface="Calibri" pitchFamily="34" charset="0"/>
            </a:endParaRPr>
          </a:p>
          <a:p>
            <a:pPr marL="800100" lvl="1" indent="-342900">
              <a:buFont typeface="Arial" panose="020B0604020202020204" pitchFamily="34" charset="0"/>
              <a:buChar char="•"/>
              <a:defRPr/>
            </a:pPr>
            <a:r>
              <a:rPr lang="en-US" dirty="0">
                <a:solidFill>
                  <a:schemeClr val="tx1"/>
                </a:solidFill>
              </a:rPr>
              <a:t>Very low-income (VLI) units (i.e., less than or equal to 50% of the area median income or AMI) will be weighted at five (5) points. </a:t>
            </a:r>
          </a:p>
          <a:p>
            <a:pPr lvl="1">
              <a:defRPr/>
            </a:pPr>
            <a:endParaRPr lang="en-US" dirty="0">
              <a:solidFill>
                <a:schemeClr val="tx1"/>
              </a:solidFill>
            </a:endParaRPr>
          </a:p>
          <a:p>
            <a:pPr marL="800100" lvl="1" indent="-342900">
              <a:buFont typeface="Arial" panose="020B0604020202020204" pitchFamily="34" charset="0"/>
              <a:buChar char="•"/>
              <a:defRPr/>
            </a:pPr>
            <a:r>
              <a:rPr lang="en-US" dirty="0">
                <a:solidFill>
                  <a:schemeClr val="tx1"/>
                </a:solidFill>
              </a:rPr>
              <a:t>Low-income (LI) unit (greater than 50% but less than or equal to 60% AMI) will be weighted at three (3) points.</a:t>
            </a:r>
          </a:p>
          <a:p>
            <a:pPr lvl="1">
              <a:defRPr/>
            </a:pPr>
            <a:r>
              <a:rPr lang="en-US" dirty="0">
                <a:solidFill>
                  <a:schemeClr val="tx1"/>
                </a:solidFill>
              </a:rPr>
              <a:t> </a:t>
            </a:r>
          </a:p>
          <a:p>
            <a:pPr marL="800100" lvl="1" indent="-342900">
              <a:buFont typeface="Arial" panose="020B0604020202020204" pitchFamily="34" charset="0"/>
              <a:buChar char="•"/>
              <a:defRPr/>
            </a:pPr>
            <a:r>
              <a:rPr lang="en-US" dirty="0">
                <a:solidFill>
                  <a:schemeClr val="tx1"/>
                </a:solidFill>
              </a:rPr>
              <a:t>Moderate-income (MOD) unit (greater than 60% but less than or equal to 80% AMI) will be weighted at one (1) point.</a:t>
            </a:r>
          </a:p>
          <a:p>
            <a:pPr lvl="1">
              <a:defRPr/>
            </a:pPr>
            <a:endParaRPr lang="en-US" dirty="0">
              <a:solidFill>
                <a:schemeClr val="tx1"/>
              </a:solidFill>
            </a:endParaRPr>
          </a:p>
          <a:p>
            <a:pPr marL="800100" lvl="1" indent="-342900">
              <a:buFont typeface="Arial" panose="020B0604020202020204" pitchFamily="34" charset="0"/>
              <a:buChar char="•"/>
              <a:defRPr/>
            </a:pPr>
            <a:r>
              <a:rPr kumimoji="0" lang="en-US" b="1" i="0" u="none" strike="noStrike" kern="1200" cap="none" spc="0" normalizeH="0" baseline="0" noProof="0" dirty="0">
                <a:ln>
                  <a:noFill/>
                </a:ln>
                <a:solidFill>
                  <a:schemeClr val="tx1"/>
                </a:solidFill>
                <a:effectLst/>
                <a:uLnTx/>
                <a:uFillTx/>
                <a:cs typeface="Calibri" panose="020F0502020204030204" pitchFamily="34" charset="0"/>
              </a:rPr>
              <a:t>Maximum = 20 points</a:t>
            </a:r>
          </a:p>
          <a:p>
            <a:pPr marR="0" lvl="0" algn="l" defTabSz="457200" rtl="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solidFill>
                <a:schemeClr val="tx1"/>
              </a:solidFill>
              <a:effectLst/>
              <a:uLnTx/>
              <a:uFillTx/>
              <a:cs typeface="Calibri" panose="020F0502020204030204" pitchFamily="34" charset="0"/>
            </a:endParaRPr>
          </a:p>
        </p:txBody>
      </p:sp>
    </p:spTree>
    <p:extLst>
      <p:ext uri="{BB962C8B-B14F-4D97-AF65-F5344CB8AC3E}">
        <p14:creationId xmlns:p14="http://schemas.microsoft.com/office/powerpoint/2010/main" val="3357018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txBox="1">
            <a:spLocks noChangeArrowheads="1"/>
          </p:cNvSpPr>
          <p:nvPr/>
        </p:nvSpPr>
        <p:spPr bwMode="auto">
          <a:xfrm>
            <a:off x="1318437" y="1936464"/>
            <a:ext cx="7274957" cy="3795742"/>
          </a:xfrm>
          <a:prstGeom prst="rect">
            <a:avLst/>
          </a:prstGeom>
          <a:noFill/>
          <a:ln w="9525">
            <a:noFill/>
            <a:miter lim="800000"/>
            <a:headEnd/>
            <a:tailEnd/>
          </a:ln>
          <a:effectLst/>
        </p:spPr>
        <p:txBody>
          <a:bodyPr lIns="91440" tIns="45720" rIns="91440" bIns="45720" anchor="t"/>
          <a:lstStyle/>
          <a:p>
            <a:pPr defTabSz="342900">
              <a:lnSpc>
                <a:spcPct val="90000"/>
              </a:lnSpc>
              <a:spcAft>
                <a:spcPts val="1800"/>
              </a:spcAft>
              <a:defRPr/>
            </a:pPr>
            <a:r>
              <a:rPr lang="en-US" sz="2400" kern="0" dirty="0"/>
              <a:t>Affordable Housing Program (Owner Occupied)</a:t>
            </a:r>
          </a:p>
          <a:p>
            <a:pPr defTabSz="342900">
              <a:lnSpc>
                <a:spcPct val="90000"/>
              </a:lnSpc>
              <a:spcAft>
                <a:spcPts val="1800"/>
              </a:spcAft>
              <a:defRPr/>
            </a:pPr>
            <a:r>
              <a:rPr lang="en-US" sz="2400" kern="0" dirty="0"/>
              <a:t>Homebuyer Equity Leverage Partnership (HELP)</a:t>
            </a:r>
            <a:endParaRPr lang="en-US" sz="2400" kern="0" dirty="0">
              <a:cs typeface="Calibri"/>
            </a:endParaRPr>
          </a:p>
          <a:p>
            <a:pPr defTabSz="342900">
              <a:lnSpc>
                <a:spcPct val="90000"/>
              </a:lnSpc>
              <a:spcAft>
                <a:spcPts val="1800"/>
              </a:spcAft>
              <a:defRPr/>
            </a:pPr>
            <a:r>
              <a:rPr lang="en-US" sz="2400" kern="0" dirty="0"/>
              <a:t>Disaster Rebuilding Assistance (DRA)</a:t>
            </a:r>
          </a:p>
          <a:p>
            <a:pPr defTabSz="342900">
              <a:lnSpc>
                <a:spcPct val="90000"/>
              </a:lnSpc>
              <a:spcAft>
                <a:spcPts val="1800"/>
              </a:spcAft>
              <a:defRPr/>
            </a:pPr>
            <a:r>
              <a:rPr lang="en-US" sz="2400" kern="0" dirty="0"/>
              <a:t>Special Needs Assistance Program (SNAP)</a:t>
            </a:r>
          </a:p>
          <a:p>
            <a:pPr defTabSz="342900">
              <a:lnSpc>
                <a:spcPct val="90000"/>
              </a:lnSpc>
              <a:spcAft>
                <a:spcPts val="1800"/>
              </a:spcAft>
              <a:defRPr/>
            </a:pPr>
            <a:r>
              <a:rPr lang="en-US" sz="2400" kern="0" dirty="0">
                <a:cs typeface="Calibri"/>
              </a:rPr>
              <a:t>Income Calculations</a:t>
            </a:r>
          </a:p>
          <a:p>
            <a:pPr defTabSz="342900">
              <a:lnSpc>
                <a:spcPct val="90000"/>
              </a:lnSpc>
              <a:spcAft>
                <a:spcPts val="1800"/>
              </a:spcAft>
              <a:defRPr/>
            </a:pPr>
            <a:r>
              <a:rPr lang="en-US" sz="2400" kern="0" dirty="0"/>
              <a:t>Program Enrollment and Application Submission Process</a:t>
            </a:r>
            <a:endParaRPr lang="en-US" kern="0" dirty="0"/>
          </a:p>
          <a:p>
            <a:pPr defTabSz="342900">
              <a:lnSpc>
                <a:spcPct val="90000"/>
              </a:lnSpc>
              <a:spcAft>
                <a:spcPts val="1800"/>
              </a:spcAft>
              <a:defRPr/>
            </a:pPr>
            <a:r>
              <a:rPr lang="en-US" sz="2400" kern="0" dirty="0">
                <a:cs typeface="Calibri"/>
              </a:rPr>
              <a:t>NAHO</a:t>
            </a:r>
          </a:p>
          <a:p>
            <a:pPr defTabSz="342900">
              <a:lnSpc>
                <a:spcPct val="90000"/>
              </a:lnSpc>
              <a:spcAft>
                <a:spcPts val="1800"/>
              </a:spcAft>
              <a:defRPr/>
            </a:pPr>
            <a:endParaRPr lang="en-US" sz="2400" kern="0" dirty="0">
              <a:cs typeface="Calibri"/>
            </a:endParaRPr>
          </a:p>
          <a:p>
            <a:pPr marL="257175" indent="-257175" defTabSz="342900">
              <a:lnSpc>
                <a:spcPct val="90000"/>
              </a:lnSpc>
              <a:spcBef>
                <a:spcPct val="20000"/>
              </a:spcBef>
              <a:buFont typeface="Arial" panose="020B0604020202020204" pitchFamily="34" charset="0"/>
              <a:buChar char="•"/>
              <a:defRPr/>
            </a:pPr>
            <a:endParaRPr lang="en-US" kern="0" dirty="0">
              <a:cs typeface="Calibri"/>
            </a:endParaRPr>
          </a:p>
          <a:p>
            <a:pPr marL="257175" indent="-257175" defTabSz="342900">
              <a:lnSpc>
                <a:spcPct val="90000"/>
              </a:lnSpc>
              <a:spcBef>
                <a:spcPct val="20000"/>
              </a:spcBef>
              <a:defRPr/>
            </a:pPr>
            <a:endParaRPr lang="en-US" sz="900" kern="0" dirty="0">
              <a:cs typeface="Calibri"/>
            </a:endParaRPr>
          </a:p>
          <a:p>
            <a:pPr marL="257175" indent="-257175" defTabSz="342900">
              <a:lnSpc>
                <a:spcPct val="90000"/>
              </a:lnSpc>
              <a:spcBef>
                <a:spcPct val="20000"/>
              </a:spcBef>
              <a:buFontTx/>
              <a:buChar char="•"/>
              <a:defRPr/>
            </a:pPr>
            <a:endParaRPr lang="en-US" sz="1650" kern="0" dirty="0">
              <a:cs typeface="Calibri"/>
            </a:endParaRPr>
          </a:p>
        </p:txBody>
      </p:sp>
      <p:sp>
        <p:nvSpPr>
          <p:cNvPr id="14" name="Title 6"/>
          <p:cNvSpPr>
            <a:spLocks noGrp="1"/>
          </p:cNvSpPr>
          <p:nvPr>
            <p:ph type="title"/>
          </p:nvPr>
        </p:nvSpPr>
        <p:spPr>
          <a:xfrm>
            <a:off x="356260" y="598773"/>
            <a:ext cx="7470570" cy="457200"/>
          </a:xfrm>
        </p:spPr>
        <p:txBody>
          <a:bodyPr>
            <a:noAutofit/>
          </a:bodyPr>
          <a:lstStyle/>
          <a:p>
            <a:pPr algn="l"/>
            <a:r>
              <a:rPr lang="en-US" sz="3600" dirty="0">
                <a:solidFill>
                  <a:srgbClr val="0070C0"/>
                </a:solidFill>
              </a:rPr>
              <a:t>Learning Objectives</a:t>
            </a:r>
            <a:endParaRPr lang="en-US" sz="3600" b="1" dirty="0">
              <a:solidFill>
                <a:srgbClr val="0070C0"/>
              </a:solidFill>
            </a:endParaRPr>
          </a:p>
        </p:txBody>
      </p:sp>
      <p:sp>
        <p:nvSpPr>
          <p:cNvPr id="3" name="Arrow: Pentagon 2">
            <a:extLst>
              <a:ext uri="{FF2B5EF4-FFF2-40B4-BE49-F238E27FC236}">
                <a16:creationId xmlns:a16="http://schemas.microsoft.com/office/drawing/2014/main" id="{C257ABFF-B9C0-9289-60AD-09491A4509FC}"/>
              </a:ext>
            </a:extLst>
          </p:cNvPr>
          <p:cNvSpPr/>
          <p:nvPr/>
        </p:nvSpPr>
        <p:spPr>
          <a:xfrm>
            <a:off x="448339" y="1957210"/>
            <a:ext cx="616689" cy="382772"/>
          </a:xfrm>
          <a:prstGeom prst="homePlate">
            <a:avLst/>
          </a:prstGeom>
          <a:solidFill>
            <a:srgbClr val="1C4576"/>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1</a:t>
            </a:r>
          </a:p>
        </p:txBody>
      </p:sp>
      <p:sp>
        <p:nvSpPr>
          <p:cNvPr id="4" name="Arrow: Pentagon 3">
            <a:extLst>
              <a:ext uri="{FF2B5EF4-FFF2-40B4-BE49-F238E27FC236}">
                <a16:creationId xmlns:a16="http://schemas.microsoft.com/office/drawing/2014/main" id="{A1290AA8-E473-C531-FC65-3629176E31F5}"/>
              </a:ext>
            </a:extLst>
          </p:cNvPr>
          <p:cNvSpPr/>
          <p:nvPr/>
        </p:nvSpPr>
        <p:spPr>
          <a:xfrm>
            <a:off x="448339" y="2531263"/>
            <a:ext cx="616689" cy="382772"/>
          </a:xfrm>
          <a:prstGeom prst="homePlate">
            <a:avLst/>
          </a:prstGeom>
          <a:solidFill>
            <a:srgbClr val="24559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2</a:t>
            </a:r>
          </a:p>
        </p:txBody>
      </p:sp>
      <p:sp>
        <p:nvSpPr>
          <p:cNvPr id="5" name="Arrow: Pentagon 4">
            <a:extLst>
              <a:ext uri="{FF2B5EF4-FFF2-40B4-BE49-F238E27FC236}">
                <a16:creationId xmlns:a16="http://schemas.microsoft.com/office/drawing/2014/main" id="{F7EDACAA-9AED-955E-94C8-CB962ABE951C}"/>
              </a:ext>
            </a:extLst>
          </p:cNvPr>
          <p:cNvSpPr/>
          <p:nvPr/>
        </p:nvSpPr>
        <p:spPr>
          <a:xfrm>
            <a:off x="448339" y="3108974"/>
            <a:ext cx="616689" cy="382772"/>
          </a:xfrm>
          <a:prstGeom prst="homePlate">
            <a:avLst/>
          </a:prstGeom>
          <a:solidFill>
            <a:srgbClr val="2C6AB6"/>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3</a:t>
            </a:r>
          </a:p>
        </p:txBody>
      </p:sp>
      <p:sp>
        <p:nvSpPr>
          <p:cNvPr id="6" name="Arrow: Pentagon 5">
            <a:extLst>
              <a:ext uri="{FF2B5EF4-FFF2-40B4-BE49-F238E27FC236}">
                <a16:creationId xmlns:a16="http://schemas.microsoft.com/office/drawing/2014/main" id="{C4553A01-1405-41DA-F7DA-31D143DD72B1}"/>
              </a:ext>
            </a:extLst>
          </p:cNvPr>
          <p:cNvSpPr/>
          <p:nvPr/>
        </p:nvSpPr>
        <p:spPr>
          <a:xfrm>
            <a:off x="448339" y="3641770"/>
            <a:ext cx="616689" cy="382772"/>
          </a:xfrm>
          <a:prstGeom prst="homePlate">
            <a:avLst/>
          </a:prstGeom>
          <a:solidFill>
            <a:srgbClr val="3D7FCF"/>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4</a:t>
            </a:r>
          </a:p>
        </p:txBody>
      </p:sp>
      <p:sp>
        <p:nvSpPr>
          <p:cNvPr id="7" name="Arrow: Pentagon 6">
            <a:extLst>
              <a:ext uri="{FF2B5EF4-FFF2-40B4-BE49-F238E27FC236}">
                <a16:creationId xmlns:a16="http://schemas.microsoft.com/office/drawing/2014/main" id="{E0FDBB20-BA84-6AB5-8007-F488FBE3FC4B}"/>
              </a:ext>
            </a:extLst>
          </p:cNvPr>
          <p:cNvSpPr/>
          <p:nvPr/>
        </p:nvSpPr>
        <p:spPr>
          <a:xfrm>
            <a:off x="448339" y="4217098"/>
            <a:ext cx="616689" cy="382772"/>
          </a:xfrm>
          <a:prstGeom prst="homePlate">
            <a:avLst/>
          </a:prstGeom>
          <a:solidFill>
            <a:srgbClr val="5B93D7"/>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5</a:t>
            </a:r>
          </a:p>
        </p:txBody>
      </p:sp>
      <p:sp>
        <p:nvSpPr>
          <p:cNvPr id="2" name="Arrow: Pentagon 1">
            <a:extLst>
              <a:ext uri="{FF2B5EF4-FFF2-40B4-BE49-F238E27FC236}">
                <a16:creationId xmlns:a16="http://schemas.microsoft.com/office/drawing/2014/main" id="{CA2D0283-6E66-2E78-CF09-44DE13A08E7B}"/>
              </a:ext>
            </a:extLst>
          </p:cNvPr>
          <p:cNvSpPr/>
          <p:nvPr/>
        </p:nvSpPr>
        <p:spPr>
          <a:xfrm>
            <a:off x="444270" y="4778483"/>
            <a:ext cx="610142" cy="382355"/>
          </a:xfrm>
          <a:prstGeom prst="homePlate">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cs typeface="Calibri"/>
              </a:rPr>
              <a:t>6</a:t>
            </a:r>
            <a:endParaRPr lang="en-US" dirty="0"/>
          </a:p>
        </p:txBody>
      </p:sp>
      <p:sp>
        <p:nvSpPr>
          <p:cNvPr id="8" name="Arrow: Pentagon 7">
            <a:extLst>
              <a:ext uri="{FF2B5EF4-FFF2-40B4-BE49-F238E27FC236}">
                <a16:creationId xmlns:a16="http://schemas.microsoft.com/office/drawing/2014/main" id="{294A47E1-2230-E1C0-BA8A-F06389B28AAD}"/>
              </a:ext>
            </a:extLst>
          </p:cNvPr>
          <p:cNvSpPr/>
          <p:nvPr/>
        </p:nvSpPr>
        <p:spPr>
          <a:xfrm>
            <a:off x="454886" y="5306368"/>
            <a:ext cx="610142" cy="382355"/>
          </a:xfrm>
          <a:prstGeom prst="homePlate">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cs typeface="Calibri"/>
              </a:rPr>
              <a:t>7</a:t>
            </a:r>
            <a:endParaRPr lang="en-US" dirty="0"/>
          </a:p>
        </p:txBody>
      </p:sp>
    </p:spTree>
    <p:extLst>
      <p:ext uri="{BB962C8B-B14F-4D97-AF65-F5344CB8AC3E}">
        <p14:creationId xmlns:p14="http://schemas.microsoft.com/office/powerpoint/2010/main" val="2388367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45715" y="618494"/>
            <a:ext cx="7632029" cy="570451"/>
          </a:xfrm>
        </p:spPr>
        <p:txBody>
          <a:bodyPr anchor="ctr">
            <a:normAutofit fontScale="25000" lnSpcReduction="20000"/>
          </a:bodyPr>
          <a:lstStyle/>
          <a:p>
            <a:pPr marL="0" indent="0" eaLnBrk="0" hangingPunct="0">
              <a:buNone/>
            </a:pPr>
            <a:r>
              <a:rPr lang="en-US" sz="12800" b="1" dirty="0">
                <a:solidFill>
                  <a:srgbClr val="0072CE"/>
                </a:solidFill>
                <a:latin typeface="Calibri" pitchFamily="34" charset="0"/>
              </a:rPr>
              <a:t>Creating Economic Opportunity </a:t>
            </a:r>
            <a:endParaRPr lang="en-US" dirty="0">
              <a:solidFill>
                <a:schemeClr val="tx1"/>
              </a:solidFill>
            </a:endParaRPr>
          </a:p>
        </p:txBody>
      </p:sp>
      <p:sp>
        <p:nvSpPr>
          <p:cNvPr id="9" name="Rectangle 4"/>
          <p:cNvSpPr txBox="1">
            <a:spLocks noChangeArrowheads="1"/>
          </p:cNvSpPr>
          <p:nvPr/>
        </p:nvSpPr>
        <p:spPr bwMode="auto">
          <a:xfrm>
            <a:off x="245048" y="1176057"/>
            <a:ext cx="8798285" cy="1194579"/>
          </a:xfrm>
          <a:prstGeom prst="rect">
            <a:avLst/>
          </a:prstGeom>
          <a:noFill/>
          <a:ln w="9525">
            <a:noFill/>
            <a:miter lim="800000"/>
            <a:headEnd/>
            <a:tailEnd/>
          </a:ln>
          <a:effectLst/>
        </p:spPr>
        <p:txBody>
          <a:bodyPr/>
          <a:lstStyle/>
          <a:p>
            <a:pPr>
              <a:defRPr/>
            </a:pPr>
            <a:r>
              <a:rPr lang="en-US" kern="0" dirty="0">
                <a:latin typeface="Calibri" pitchFamily="34" charset="0"/>
              </a:rPr>
              <a:t>Programs/services assisting residents in attaining life skills or better economic opportunities</a:t>
            </a:r>
          </a:p>
        </p:txBody>
      </p:sp>
      <p:sp>
        <p:nvSpPr>
          <p:cNvPr id="8" name="Rectangle 7">
            <a:extLst>
              <a:ext uri="{FF2B5EF4-FFF2-40B4-BE49-F238E27FC236}">
                <a16:creationId xmlns:a16="http://schemas.microsoft.com/office/drawing/2014/main" id="{C8A4B36A-A0C2-B86D-1466-AD46F444264D}"/>
              </a:ext>
            </a:extLst>
          </p:cNvPr>
          <p:cNvSpPr/>
          <p:nvPr/>
        </p:nvSpPr>
        <p:spPr>
          <a:xfrm>
            <a:off x="354919" y="2070834"/>
            <a:ext cx="8443366" cy="29824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marL="285750" indent="-285750">
              <a:buFont typeface="Arial" panose="020B0604020202020204" pitchFamily="34" charset="0"/>
              <a:buChar char="•"/>
            </a:pPr>
            <a:r>
              <a:rPr lang="en-US" sz="2000" b="1" dirty="0">
                <a:solidFill>
                  <a:schemeClr val="tx1"/>
                </a:solidFill>
              </a:rPr>
              <a:t>Employment</a:t>
            </a:r>
          </a:p>
          <a:p>
            <a:pPr marL="285750" indent="-285750">
              <a:buFont typeface="Arial" panose="020B0604020202020204" pitchFamily="34" charset="0"/>
              <a:buChar char="•"/>
            </a:pPr>
            <a:r>
              <a:rPr lang="en-US" sz="2000" b="1" dirty="0">
                <a:solidFill>
                  <a:schemeClr val="tx1"/>
                </a:solidFill>
              </a:rPr>
              <a:t>Homebuyer Counseling/Education (DPA Projects)</a:t>
            </a:r>
          </a:p>
          <a:p>
            <a:pPr marL="285750" indent="-285750">
              <a:buFont typeface="Arial" panose="020B0604020202020204" pitchFamily="34" charset="0"/>
              <a:buChar char="•"/>
            </a:pPr>
            <a:r>
              <a:rPr lang="en-US" sz="2000" b="1" dirty="0">
                <a:solidFill>
                  <a:schemeClr val="tx1"/>
                </a:solidFill>
              </a:rPr>
              <a:t>Homeowner Maintenance &amp; Counseling/Education (Rehab projects)</a:t>
            </a:r>
          </a:p>
          <a:p>
            <a:pPr marL="285750" indent="-285750">
              <a:buFont typeface="Arial" panose="020B0604020202020204" pitchFamily="34" charset="0"/>
              <a:buChar char="•"/>
            </a:pPr>
            <a:r>
              <a:rPr lang="en-US" sz="2000" b="1" dirty="0">
                <a:solidFill>
                  <a:schemeClr val="tx1"/>
                </a:solidFill>
              </a:rPr>
              <a:t>Onsite daycare services (child or adult)</a:t>
            </a:r>
          </a:p>
          <a:p>
            <a:pPr marL="285750" indent="-285750">
              <a:buFont typeface="Arial" panose="020B0604020202020204" pitchFamily="34" charset="0"/>
              <a:buChar char="•"/>
            </a:pPr>
            <a:r>
              <a:rPr lang="en-US" sz="2000" b="1" dirty="0">
                <a:solidFill>
                  <a:schemeClr val="tx1"/>
                </a:solidFill>
              </a:rPr>
              <a:t>Sweat Equity - New Construction Projects only (minimum of 300 hours per home)</a:t>
            </a:r>
          </a:p>
          <a:p>
            <a:pPr marL="285750" indent="-285750">
              <a:buFont typeface="Arial" panose="020B0604020202020204" pitchFamily="34" charset="0"/>
              <a:buChar char="•"/>
            </a:pPr>
            <a:r>
              <a:rPr lang="en-US" sz="2000" b="1" dirty="0">
                <a:solidFill>
                  <a:schemeClr val="tx1"/>
                </a:solidFill>
              </a:rPr>
              <a:t>After school or out-of-school services 	</a:t>
            </a:r>
          </a:p>
          <a:p>
            <a:pPr marL="285750" indent="-285750">
              <a:buFont typeface="Arial" panose="020B0604020202020204" pitchFamily="34" charset="0"/>
              <a:buChar char="•"/>
            </a:pPr>
            <a:r>
              <a:rPr lang="en-US" sz="2000" b="1" dirty="0">
                <a:solidFill>
                  <a:schemeClr val="tx1"/>
                </a:solidFill>
              </a:rPr>
              <a:t>Workforce preparation and integration </a:t>
            </a:r>
          </a:p>
          <a:p>
            <a:pPr marL="285750" indent="-285750">
              <a:buFont typeface="Arial" panose="020B0604020202020204" pitchFamily="34" charset="0"/>
              <a:buChar char="•"/>
            </a:pPr>
            <a:r>
              <a:rPr lang="en-US" sz="2000" b="1" dirty="0">
                <a:solidFill>
                  <a:schemeClr val="tx1"/>
                </a:solidFill>
              </a:rPr>
              <a:t>Mental and behavioral health services	</a:t>
            </a:r>
            <a:r>
              <a:rPr lang="en-US" sz="2000" dirty="0">
                <a:solidFill>
                  <a:schemeClr val="tx1"/>
                </a:solidFill>
              </a:rPr>
              <a:t>	</a:t>
            </a:r>
            <a:r>
              <a:rPr lang="en-US" dirty="0">
                <a:solidFill>
                  <a:schemeClr val="tx1"/>
                </a:solidFill>
              </a:rPr>
              <a:t>		</a:t>
            </a:r>
          </a:p>
          <a:p>
            <a:pPr algn="ctr"/>
            <a:r>
              <a:rPr lang="en-US" dirty="0">
                <a:solidFill>
                  <a:schemeClr val="tx1"/>
                </a:solidFill>
              </a:rPr>
              <a:t> </a:t>
            </a:r>
          </a:p>
          <a:p>
            <a:pPr algn="ctr"/>
            <a:r>
              <a:rPr lang="en-US" dirty="0"/>
              <a:t> </a:t>
            </a:r>
          </a:p>
          <a:p>
            <a:pPr algn="ctr"/>
            <a:endParaRPr lang="en-US" dirty="0">
              <a:solidFill>
                <a:schemeClr val="tx1"/>
              </a:solidFill>
            </a:endParaRPr>
          </a:p>
        </p:txBody>
      </p:sp>
      <p:sp>
        <p:nvSpPr>
          <p:cNvPr id="10" name="Rectangle 9">
            <a:extLst>
              <a:ext uri="{FF2B5EF4-FFF2-40B4-BE49-F238E27FC236}">
                <a16:creationId xmlns:a16="http://schemas.microsoft.com/office/drawing/2014/main" id="{081F1F2B-8034-69D5-B037-EBF221479841}"/>
              </a:ext>
            </a:extLst>
          </p:cNvPr>
          <p:cNvSpPr/>
          <p:nvPr/>
        </p:nvSpPr>
        <p:spPr>
          <a:xfrm>
            <a:off x="354919" y="1669762"/>
            <a:ext cx="8443366" cy="378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Empowerment Services</a:t>
            </a:r>
          </a:p>
        </p:txBody>
      </p:sp>
      <p:sp>
        <p:nvSpPr>
          <p:cNvPr id="14" name="TextBox 13">
            <a:extLst>
              <a:ext uri="{FF2B5EF4-FFF2-40B4-BE49-F238E27FC236}">
                <a16:creationId xmlns:a16="http://schemas.microsoft.com/office/drawing/2014/main" id="{79C96BAA-FC14-5B07-F632-DACE4E936A7D}"/>
              </a:ext>
            </a:extLst>
          </p:cNvPr>
          <p:cNvSpPr txBox="1"/>
          <p:nvPr/>
        </p:nvSpPr>
        <p:spPr>
          <a:xfrm>
            <a:off x="3356810" y="5408509"/>
            <a:ext cx="2430379"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dirty="0"/>
              <a:t>1 service = 3 pts</a:t>
            </a:r>
          </a:p>
          <a:p>
            <a:pPr algn="ctr"/>
            <a:r>
              <a:rPr lang="en-US" sz="2400" b="1" dirty="0"/>
              <a:t>2 services = 5 pts</a:t>
            </a:r>
          </a:p>
        </p:txBody>
      </p:sp>
    </p:spTree>
    <p:extLst>
      <p:ext uri="{BB962C8B-B14F-4D97-AF65-F5344CB8AC3E}">
        <p14:creationId xmlns:p14="http://schemas.microsoft.com/office/powerpoint/2010/main" val="3601068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19531" y="630936"/>
            <a:ext cx="7658213" cy="778184"/>
          </a:xfrm>
        </p:spPr>
        <p:txBody>
          <a:bodyPr>
            <a:noAutofit/>
          </a:bodyPr>
          <a:lstStyle/>
          <a:p>
            <a:pPr marL="0" indent="0" defTabSz="457200">
              <a:spcBef>
                <a:spcPct val="0"/>
              </a:spcBef>
              <a:buClrTx/>
              <a:buNone/>
              <a:defRPr/>
            </a:pPr>
            <a:r>
              <a:rPr lang="en-US" b="1" dirty="0">
                <a:solidFill>
                  <a:srgbClr val="0072CE"/>
                </a:solidFill>
                <a:latin typeface="Calibri" pitchFamily="34" charset="0"/>
              </a:rPr>
              <a:t>Underserved Communities and Populations </a:t>
            </a:r>
            <a:endParaRPr lang="en-US" dirty="0">
              <a:solidFill>
                <a:schemeClr val="tx1"/>
              </a:solidFill>
            </a:endParaRPr>
          </a:p>
          <a:p>
            <a:pPr marL="0" lvl="0" indent="0">
              <a:buNone/>
            </a:pPr>
            <a:endParaRPr lang="en-US" sz="1800" dirty="0">
              <a:solidFill>
                <a:schemeClr val="tx1"/>
              </a:solidFill>
            </a:endParaRPr>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sp>
        <p:nvSpPr>
          <p:cNvPr id="8" name="Rectangle: Rounded Corners 7">
            <a:extLst>
              <a:ext uri="{FF2B5EF4-FFF2-40B4-BE49-F238E27FC236}">
                <a16:creationId xmlns:a16="http://schemas.microsoft.com/office/drawing/2014/main" id="{E0737D21-CE3D-4B2B-978C-8225EDC11B98}"/>
              </a:ext>
            </a:extLst>
          </p:cNvPr>
          <p:cNvSpPr/>
          <p:nvPr/>
        </p:nvSpPr>
        <p:spPr>
          <a:xfrm>
            <a:off x="341945" y="1494916"/>
            <a:ext cx="5261308" cy="3341779"/>
          </a:xfrm>
          <a:prstGeom prst="roundRect">
            <a:avLst/>
          </a:prstGeom>
          <a:solidFill>
            <a:schemeClr val="bg1">
              <a:lumMod val="95000"/>
            </a:schemeClr>
          </a:solidFill>
          <a:ln w="25400">
            <a:solidFill>
              <a:schemeClr val="accent4">
                <a:lumMod val="75000"/>
              </a:schemeClr>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lIns="0" tIns="0" rIns="0" bIns="0" rtlCol="0" anchor="t"/>
          <a:lstStyle/>
          <a:p>
            <a:pPr algn="ctr">
              <a:spcAft>
                <a:spcPts val="1200"/>
              </a:spcAft>
            </a:pPr>
            <a:r>
              <a:rPr lang="en-US" b="1" u="sng" dirty="0"/>
              <a:t>Special Needs Housing</a:t>
            </a:r>
          </a:p>
          <a:p>
            <a:pPr marL="285750" indent="-285750">
              <a:buFont typeface="Arial" panose="020B0604020202020204" pitchFamily="34" charset="0"/>
              <a:buChar char="•"/>
            </a:pPr>
            <a:r>
              <a:rPr lang="en-US" dirty="0">
                <a:solidFill>
                  <a:schemeClr val="dk1"/>
                </a:solidFill>
              </a:rPr>
              <a:t>Households with elderly</a:t>
            </a:r>
          </a:p>
          <a:p>
            <a:pPr marL="285750" indent="-285750">
              <a:buFont typeface="Arial" panose="020B0604020202020204" pitchFamily="34" charset="0"/>
              <a:buChar char="•"/>
            </a:pPr>
            <a:r>
              <a:rPr lang="en-US" dirty="0"/>
              <a:t>P</a:t>
            </a:r>
            <a:r>
              <a:rPr lang="en-US" dirty="0">
                <a:solidFill>
                  <a:schemeClr val="dk1"/>
                </a:solidFill>
              </a:rPr>
              <a:t>ersons with disabilities</a:t>
            </a:r>
            <a:endParaRPr lang="en-US" dirty="0"/>
          </a:p>
          <a:p>
            <a:pPr marL="285750" indent="-285750">
              <a:buFont typeface="Arial" panose="020B0604020202020204" pitchFamily="34" charset="0"/>
              <a:buChar char="•"/>
            </a:pPr>
            <a:r>
              <a:rPr lang="en-US" dirty="0"/>
              <a:t>P</a:t>
            </a:r>
            <a:r>
              <a:rPr lang="en-US" dirty="0">
                <a:solidFill>
                  <a:schemeClr val="dk1"/>
                </a:solidFill>
              </a:rPr>
              <a:t>ersons recovering from physical/alcohol/drug abuse</a:t>
            </a:r>
          </a:p>
          <a:p>
            <a:pPr marL="285750" indent="-285750">
              <a:buFont typeface="Arial" panose="020B0604020202020204" pitchFamily="34" charset="0"/>
              <a:buChar char="•"/>
            </a:pPr>
            <a:r>
              <a:rPr lang="en-US" dirty="0">
                <a:solidFill>
                  <a:schemeClr val="dk1"/>
                </a:solidFill>
              </a:rPr>
              <a:t>Persons with HIV/AIDS</a:t>
            </a:r>
          </a:p>
          <a:p>
            <a:pPr marL="285750" indent="-285750">
              <a:buFont typeface="Arial" panose="020B0604020202020204" pitchFamily="34" charset="0"/>
              <a:buChar char="•"/>
            </a:pPr>
            <a:r>
              <a:rPr lang="en-US" dirty="0">
                <a:solidFill>
                  <a:schemeClr val="dk1"/>
                </a:solidFill>
              </a:rPr>
              <a:t>Formerly incarcerated persons</a:t>
            </a:r>
          </a:p>
          <a:p>
            <a:pPr marL="285750" indent="-285750">
              <a:buFont typeface="Arial" panose="020B0604020202020204" pitchFamily="34" charset="0"/>
              <a:buChar char="•"/>
            </a:pPr>
            <a:r>
              <a:rPr lang="en-US" dirty="0">
                <a:solidFill>
                  <a:schemeClr val="dk1"/>
                </a:solidFill>
              </a:rPr>
              <a:t>Victims of domestic/dating violence</a:t>
            </a:r>
            <a:r>
              <a:rPr lang="en-US" dirty="0"/>
              <a:t>/</a:t>
            </a:r>
            <a:r>
              <a:rPr lang="en-US" dirty="0">
                <a:solidFill>
                  <a:schemeClr val="dk1"/>
                </a:solidFill>
              </a:rPr>
              <a:t>sexual assault/</a:t>
            </a:r>
          </a:p>
          <a:p>
            <a:pPr marL="285750" indent="-285750">
              <a:buFont typeface="Arial" panose="020B0604020202020204" pitchFamily="34" charset="0"/>
              <a:buChar char="•"/>
            </a:pPr>
            <a:r>
              <a:rPr lang="en-US" dirty="0">
                <a:solidFill>
                  <a:schemeClr val="dk1"/>
                </a:solidFill>
              </a:rPr>
              <a:t>Unaccompanied youth </a:t>
            </a:r>
          </a:p>
        </p:txBody>
      </p:sp>
      <p:sp>
        <p:nvSpPr>
          <p:cNvPr id="7" name="Flowchart: Alternate Process 6">
            <a:extLst>
              <a:ext uri="{FF2B5EF4-FFF2-40B4-BE49-F238E27FC236}">
                <a16:creationId xmlns:a16="http://schemas.microsoft.com/office/drawing/2014/main" id="{8A5ED5BA-EB05-4AAB-8C6B-B92C9CC0503E}"/>
              </a:ext>
            </a:extLst>
          </p:cNvPr>
          <p:cNvSpPr/>
          <p:nvPr/>
        </p:nvSpPr>
        <p:spPr>
          <a:xfrm>
            <a:off x="6154560" y="1989707"/>
            <a:ext cx="2373040" cy="2169302"/>
          </a:xfrm>
          <a:prstGeom prst="flowChartAlternateProcess">
            <a:avLst/>
          </a:prstGeom>
          <a:ln/>
        </p:spPr>
        <p:style>
          <a:lnRef idx="2">
            <a:schemeClr val="accent1"/>
          </a:lnRef>
          <a:fillRef idx="1">
            <a:schemeClr val="lt1"/>
          </a:fillRef>
          <a:effectRef idx="0">
            <a:schemeClr val="accent1"/>
          </a:effectRef>
          <a:fontRef idx="minor">
            <a:schemeClr val="dk1"/>
          </a:fontRef>
        </p:style>
        <p:txBody>
          <a:bodyPr tIns="0" rtlCol="0" anchor="ctr" anchorCtr="1"/>
          <a:lstStyle/>
          <a:p>
            <a:pPr algn="ctr"/>
            <a:r>
              <a:rPr lang="en-US" sz="1600" b="1" u="sng" dirty="0">
                <a:solidFill>
                  <a:schemeClr val="tx1"/>
                </a:solidFill>
              </a:rPr>
              <a:t>Special Needs points</a:t>
            </a:r>
          </a:p>
          <a:p>
            <a:pPr algn="ctr"/>
            <a:endParaRPr lang="en-US" sz="1600" b="1" u="sng" dirty="0">
              <a:solidFill>
                <a:schemeClr val="tx1"/>
              </a:solidFill>
            </a:endParaRPr>
          </a:p>
          <a:p>
            <a:pPr marL="285750" indent="-285750" algn="ctr">
              <a:buFont typeface="Arial" panose="020B0604020202020204" pitchFamily="34" charset="0"/>
              <a:buChar char="•"/>
            </a:pPr>
            <a:r>
              <a:rPr lang="en-US" sz="1600" dirty="0">
                <a:solidFill>
                  <a:schemeClr val="tx1"/>
                </a:solidFill>
              </a:rPr>
              <a:t>20% to 29% = </a:t>
            </a:r>
            <a:r>
              <a:rPr lang="en-US" sz="1600" b="1" dirty="0">
                <a:solidFill>
                  <a:schemeClr val="tx1"/>
                </a:solidFill>
              </a:rPr>
              <a:t>1 pt.</a:t>
            </a:r>
          </a:p>
          <a:p>
            <a:pPr marL="285750" indent="-285750" algn="ctr">
              <a:buFont typeface="Arial" panose="020B0604020202020204" pitchFamily="34" charset="0"/>
              <a:buChar char="•"/>
            </a:pPr>
            <a:r>
              <a:rPr lang="en-US" sz="1600" dirty="0">
                <a:solidFill>
                  <a:schemeClr val="tx1"/>
                </a:solidFill>
              </a:rPr>
              <a:t>30% to 39% = </a:t>
            </a:r>
            <a:r>
              <a:rPr lang="en-US" sz="1600" b="1" dirty="0">
                <a:solidFill>
                  <a:schemeClr val="tx1"/>
                </a:solidFill>
              </a:rPr>
              <a:t>2 pts</a:t>
            </a:r>
          </a:p>
          <a:p>
            <a:pPr marL="285750" indent="-285750" algn="ctr">
              <a:buFont typeface="Arial" panose="020B0604020202020204" pitchFamily="34" charset="0"/>
              <a:buChar char="•"/>
            </a:pPr>
            <a:r>
              <a:rPr lang="en-US" sz="1600" dirty="0">
                <a:solidFill>
                  <a:schemeClr val="tx1"/>
                </a:solidFill>
              </a:rPr>
              <a:t>40% to 49% = </a:t>
            </a:r>
            <a:r>
              <a:rPr lang="en-US" sz="1600" b="1" dirty="0">
                <a:solidFill>
                  <a:schemeClr val="tx1"/>
                </a:solidFill>
              </a:rPr>
              <a:t>3 pts</a:t>
            </a:r>
          </a:p>
          <a:p>
            <a:pPr marL="285750" indent="-285750" algn="ctr">
              <a:buFont typeface="Arial" panose="020B0604020202020204" pitchFamily="34" charset="0"/>
              <a:buChar char="•"/>
            </a:pPr>
            <a:r>
              <a:rPr lang="en-US" sz="1600" dirty="0">
                <a:solidFill>
                  <a:schemeClr val="tx1"/>
                </a:solidFill>
              </a:rPr>
              <a:t>50% to 59% = </a:t>
            </a:r>
            <a:r>
              <a:rPr lang="en-US" sz="1600" b="1" dirty="0">
                <a:solidFill>
                  <a:schemeClr val="tx1"/>
                </a:solidFill>
              </a:rPr>
              <a:t>4 pts </a:t>
            </a:r>
          </a:p>
          <a:p>
            <a:pPr marL="285750" indent="-285750" algn="ctr">
              <a:buFont typeface="Arial" panose="020B0604020202020204" pitchFamily="34" charset="0"/>
              <a:buChar char="•"/>
            </a:pPr>
            <a:r>
              <a:rPr lang="en-US" sz="1600" dirty="0">
                <a:solidFill>
                  <a:schemeClr val="tx1"/>
                </a:solidFill>
              </a:rPr>
              <a:t> &gt; 60%=  </a:t>
            </a:r>
            <a:r>
              <a:rPr lang="en-US" sz="1600" b="1" dirty="0">
                <a:solidFill>
                  <a:schemeClr val="tx1"/>
                </a:solidFill>
              </a:rPr>
              <a:t>5 pts</a:t>
            </a:r>
          </a:p>
        </p:txBody>
      </p:sp>
      <p:sp>
        <p:nvSpPr>
          <p:cNvPr id="9" name="Rectangle: Rounded Corners 8">
            <a:extLst>
              <a:ext uri="{FF2B5EF4-FFF2-40B4-BE49-F238E27FC236}">
                <a16:creationId xmlns:a16="http://schemas.microsoft.com/office/drawing/2014/main" id="{77E57C58-7418-EF12-5931-5E5F225ADBBF}"/>
              </a:ext>
            </a:extLst>
          </p:cNvPr>
          <p:cNvSpPr/>
          <p:nvPr/>
        </p:nvSpPr>
        <p:spPr>
          <a:xfrm>
            <a:off x="341945" y="5070577"/>
            <a:ext cx="5243970" cy="1445681"/>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solidFill>
                  <a:schemeClr val="tx1"/>
                </a:solidFill>
              </a:rPr>
              <a:t>Rural Housing – 5 pts</a:t>
            </a:r>
            <a:endParaRPr lang="en-US" u="sng" dirty="0">
              <a:solidFill>
                <a:schemeClr val="tx1"/>
              </a:solidFill>
            </a:endParaRPr>
          </a:p>
          <a:p>
            <a:pPr algn="ctr"/>
            <a:r>
              <a:rPr lang="en-US" dirty="0">
                <a:solidFill>
                  <a:schemeClr val="tx1"/>
                </a:solidFill>
              </a:rPr>
              <a:t>An area eligible for USDA Rural Development housing programs. USDA property eligibility is provided on the USDA website.</a:t>
            </a:r>
            <a:endParaRPr lang="en-US" dirty="0">
              <a:solidFill>
                <a:schemeClr val="tx1"/>
              </a:solidFill>
              <a:highlight>
                <a:srgbClr val="FFFF00"/>
              </a:highlight>
            </a:endParaRPr>
          </a:p>
        </p:txBody>
      </p:sp>
      <p:sp>
        <p:nvSpPr>
          <p:cNvPr id="10" name="Flowchart: Alternate Process 9">
            <a:extLst>
              <a:ext uri="{FF2B5EF4-FFF2-40B4-BE49-F238E27FC236}">
                <a16:creationId xmlns:a16="http://schemas.microsoft.com/office/drawing/2014/main" id="{24933568-C961-7292-A78A-F336E4A9E74F}"/>
              </a:ext>
            </a:extLst>
          </p:cNvPr>
          <p:cNvSpPr/>
          <p:nvPr/>
        </p:nvSpPr>
        <p:spPr>
          <a:xfrm>
            <a:off x="6154560" y="4346957"/>
            <a:ext cx="2373040" cy="2169302"/>
          </a:xfrm>
          <a:prstGeom prst="flowChartAlternateProcess">
            <a:avLst/>
          </a:prstGeom>
          <a:ln/>
        </p:spPr>
        <p:style>
          <a:lnRef idx="2">
            <a:schemeClr val="accent1"/>
          </a:lnRef>
          <a:fillRef idx="1">
            <a:schemeClr val="lt1"/>
          </a:fillRef>
          <a:effectRef idx="0">
            <a:schemeClr val="accent1"/>
          </a:effectRef>
          <a:fontRef idx="minor">
            <a:schemeClr val="dk1"/>
          </a:fontRef>
        </p:style>
        <p:txBody>
          <a:bodyPr tIns="0" rtlCol="0" anchor="ctr" anchorCtr="1"/>
          <a:lstStyle/>
          <a:p>
            <a:pPr algn="ctr"/>
            <a:r>
              <a:rPr lang="en-US" sz="1600" b="1" u="sng" dirty="0">
                <a:solidFill>
                  <a:schemeClr val="tx1"/>
                </a:solidFill>
              </a:rPr>
              <a:t>Rural Points</a:t>
            </a:r>
          </a:p>
          <a:p>
            <a:pPr algn="ctr"/>
            <a:endParaRPr lang="en-US" sz="1600" b="1" u="sng" dirty="0">
              <a:solidFill>
                <a:schemeClr val="tx1"/>
              </a:solidFill>
            </a:endParaRPr>
          </a:p>
          <a:p>
            <a:pPr algn="ctr"/>
            <a:r>
              <a:rPr lang="en-US" sz="1600" b="1" dirty="0">
                <a:solidFill>
                  <a:schemeClr val="tx1"/>
                </a:solidFill>
              </a:rPr>
              <a:t>Variable points - number of units located in a rural area divided by total number of units</a:t>
            </a:r>
          </a:p>
        </p:txBody>
      </p:sp>
      <p:sp>
        <p:nvSpPr>
          <p:cNvPr id="11" name="Arrow: Left-Right 10">
            <a:extLst>
              <a:ext uri="{FF2B5EF4-FFF2-40B4-BE49-F238E27FC236}">
                <a16:creationId xmlns:a16="http://schemas.microsoft.com/office/drawing/2014/main" id="{401F70B4-9086-3F35-B0A0-0C0BC8ED63C9}"/>
              </a:ext>
            </a:extLst>
          </p:cNvPr>
          <p:cNvSpPr/>
          <p:nvPr/>
        </p:nvSpPr>
        <p:spPr>
          <a:xfrm>
            <a:off x="5489354" y="3045342"/>
            <a:ext cx="760165" cy="174477"/>
          </a:xfrm>
          <a:prstGeom prst="lef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rrow: Left-Right 2">
            <a:extLst>
              <a:ext uri="{FF2B5EF4-FFF2-40B4-BE49-F238E27FC236}">
                <a16:creationId xmlns:a16="http://schemas.microsoft.com/office/drawing/2014/main" id="{3928F3EE-6E3D-7795-F199-53E3B50C5097}"/>
              </a:ext>
            </a:extLst>
          </p:cNvPr>
          <p:cNvSpPr/>
          <p:nvPr/>
        </p:nvSpPr>
        <p:spPr>
          <a:xfrm>
            <a:off x="5489353" y="5573302"/>
            <a:ext cx="760165" cy="174477"/>
          </a:xfrm>
          <a:prstGeom prst="lef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87796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178CB-92A9-EB3C-BC87-CAAAFF719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715355-767E-D224-89AD-524355A6C640}"/>
              </a:ext>
            </a:extLst>
          </p:cNvPr>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a:extLst>
              <a:ext uri="{FF2B5EF4-FFF2-40B4-BE49-F238E27FC236}">
                <a16:creationId xmlns:a16="http://schemas.microsoft.com/office/drawing/2014/main" id="{25BD6E44-5901-F114-4D0C-627D9B2A1EEF}"/>
              </a:ext>
            </a:extLst>
          </p:cNvPr>
          <p:cNvSpPr>
            <a:spLocks noGrp="1"/>
          </p:cNvSpPr>
          <p:nvPr>
            <p:ph type="body" sz="quarter" idx="12"/>
          </p:nvPr>
        </p:nvSpPr>
        <p:spPr>
          <a:xfrm>
            <a:off x="356616" y="603504"/>
            <a:ext cx="7339901" cy="603607"/>
          </a:xfrm>
        </p:spPr>
        <p:txBody>
          <a:bodyPr>
            <a:noAutofit/>
          </a:bodyPr>
          <a:lstStyle/>
          <a:p>
            <a:pPr marL="0" indent="0" eaLnBrk="0" hangingPunct="0">
              <a:buNone/>
            </a:pPr>
            <a:r>
              <a:rPr lang="en-US" sz="3200" b="1" dirty="0">
                <a:solidFill>
                  <a:srgbClr val="0072CE"/>
                </a:solidFill>
                <a:latin typeface="Calibri" pitchFamily="34" charset="0"/>
              </a:rPr>
              <a:t>Community Stability</a:t>
            </a:r>
          </a:p>
        </p:txBody>
      </p:sp>
      <p:sp>
        <p:nvSpPr>
          <p:cNvPr id="8" name="TextBox 7">
            <a:extLst>
              <a:ext uri="{FF2B5EF4-FFF2-40B4-BE49-F238E27FC236}">
                <a16:creationId xmlns:a16="http://schemas.microsoft.com/office/drawing/2014/main" id="{4A797FC7-A4A7-433D-7E1E-10A36637C2C5}"/>
              </a:ext>
            </a:extLst>
          </p:cNvPr>
          <p:cNvSpPr txBox="1"/>
          <p:nvPr/>
        </p:nvSpPr>
        <p:spPr>
          <a:xfrm>
            <a:off x="0" y="6057883"/>
            <a:ext cx="9135286" cy="400110"/>
          </a:xfrm>
          <a:prstGeom prst="rect">
            <a:avLst/>
          </a:prstGeom>
          <a:noFill/>
        </p:spPr>
        <p:txBody>
          <a:bodyPr wrap="square" rtlCol="0" anchor="ctr">
            <a:spAutoFit/>
          </a:bodyPr>
          <a:lstStyle/>
          <a:p>
            <a:pPr algn="ctr" eaLnBrk="0" hangingPunct="0">
              <a:defRPr/>
            </a:pPr>
            <a:r>
              <a:rPr lang="en-US" sz="2000" dirty="0">
                <a:latin typeface="Calibri" pitchFamily="34" charset="0"/>
              </a:rPr>
              <a:t>Projects can receive points for </a:t>
            </a:r>
            <a:r>
              <a:rPr lang="en-US" sz="2000" b="1" dirty="0">
                <a:latin typeface="Calibri" pitchFamily="34" charset="0"/>
              </a:rPr>
              <a:t>3</a:t>
            </a:r>
            <a:r>
              <a:rPr lang="en-US" sz="2000" dirty="0">
                <a:latin typeface="Calibri" pitchFamily="34" charset="0"/>
              </a:rPr>
              <a:t> of the top </a:t>
            </a:r>
            <a:r>
              <a:rPr lang="en-US" sz="2000" b="1" dirty="0">
                <a:latin typeface="Calibri" pitchFamily="34" charset="0"/>
              </a:rPr>
              <a:t>5</a:t>
            </a:r>
            <a:r>
              <a:rPr lang="en-US" sz="2000" dirty="0">
                <a:latin typeface="Calibri" pitchFamily="34" charset="0"/>
              </a:rPr>
              <a:t> categories for </a:t>
            </a:r>
            <a:r>
              <a:rPr lang="en-US" sz="2000" b="1" dirty="0">
                <a:latin typeface="Calibri" pitchFamily="34" charset="0"/>
              </a:rPr>
              <a:t>3</a:t>
            </a:r>
            <a:r>
              <a:rPr lang="en-US" sz="2000" dirty="0">
                <a:latin typeface="Calibri" pitchFamily="34" charset="0"/>
              </a:rPr>
              <a:t> points each (totaling </a:t>
            </a:r>
            <a:r>
              <a:rPr lang="en-US" sz="2000" b="1" dirty="0">
                <a:latin typeface="Calibri" pitchFamily="34" charset="0"/>
              </a:rPr>
              <a:t>9</a:t>
            </a:r>
            <a:r>
              <a:rPr lang="en-US" sz="2000" dirty="0">
                <a:latin typeface="Calibri" pitchFamily="34" charset="0"/>
              </a:rPr>
              <a:t>)</a:t>
            </a:r>
          </a:p>
        </p:txBody>
      </p:sp>
      <p:sp>
        <p:nvSpPr>
          <p:cNvPr id="7" name="Rectangle: Rounded Corners 5">
            <a:extLst>
              <a:ext uri="{FF2B5EF4-FFF2-40B4-BE49-F238E27FC236}">
                <a16:creationId xmlns:a16="http://schemas.microsoft.com/office/drawing/2014/main" id="{28C99F65-0C68-DF8F-F167-57B858FCEE85}"/>
              </a:ext>
            </a:extLst>
          </p:cNvPr>
          <p:cNvSpPr/>
          <p:nvPr/>
        </p:nvSpPr>
        <p:spPr>
          <a:xfrm>
            <a:off x="96719" y="1322062"/>
            <a:ext cx="8941847" cy="4532324"/>
          </a:xfrm>
          <a:prstGeom prst="roundRect">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t"/>
          <a:lstStyle/>
          <a:p>
            <a:pPr>
              <a:spcAft>
                <a:spcPts val="1200"/>
              </a:spcAft>
            </a:pPr>
            <a:r>
              <a:rPr lang="en-US" b="1" u="sng" dirty="0"/>
              <a:t>Adaptive Reuse </a:t>
            </a:r>
            <a:r>
              <a:rPr lang="en-US" dirty="0"/>
              <a:t> </a:t>
            </a:r>
            <a:r>
              <a:rPr lang="en-US" sz="2000" dirty="0"/>
              <a:t>- </a:t>
            </a:r>
            <a:r>
              <a:rPr lang="en-US" dirty="0"/>
              <a:t>Converting an existing non-housing structure into housing </a:t>
            </a:r>
          </a:p>
          <a:p>
            <a:pPr>
              <a:spcAft>
                <a:spcPts val="1200"/>
              </a:spcAft>
            </a:pPr>
            <a:r>
              <a:rPr lang="en-US" b="1" u="sng" dirty="0"/>
              <a:t>New Construction</a:t>
            </a:r>
            <a:r>
              <a:rPr lang="en-US" dirty="0"/>
              <a:t> - Project is 100% new construction </a:t>
            </a:r>
          </a:p>
          <a:p>
            <a:pPr>
              <a:spcAft>
                <a:spcPts val="1200"/>
              </a:spcAft>
            </a:pPr>
            <a:r>
              <a:rPr lang="en-US" b="1" u="sng" dirty="0"/>
              <a:t>Rehabilitating Properties</a:t>
            </a:r>
            <a:r>
              <a:rPr lang="en-US" dirty="0"/>
              <a:t> </a:t>
            </a:r>
            <a:r>
              <a:rPr lang="en-US" sz="2000" dirty="0"/>
              <a:t>- </a:t>
            </a:r>
            <a:r>
              <a:rPr lang="en-US" b="1" u="sng" dirty="0"/>
              <a:t>50</a:t>
            </a:r>
            <a:r>
              <a:rPr lang="en-US" dirty="0"/>
              <a:t>% of the units or square footage are vacant, abandoned or foreclosed and are being rehabilitated </a:t>
            </a:r>
          </a:p>
          <a:p>
            <a:pPr>
              <a:spcAft>
                <a:spcPts val="1200"/>
              </a:spcAft>
            </a:pPr>
            <a:r>
              <a:rPr lang="en-US" sz="1800" b="1" u="sng" dirty="0"/>
              <a:t>Community/Revitalization Area</a:t>
            </a:r>
            <a:r>
              <a:rPr lang="en-US" sz="1800" dirty="0"/>
              <a:t> - </a:t>
            </a:r>
            <a:r>
              <a:rPr lang="en-US" dirty="0">
                <a:latin typeface="Calibri" pitchFamily="34" charset="0"/>
              </a:rPr>
              <a:t>located within the geographic boundaries defined by a community revitalization plan adopted by the municipality, county or parish in which the project is located; or, part of an approved resolution from the Governing Body of the municipality, county or 	parish expressly setting forth that the Governing Body supports the AHP application 	</a:t>
            </a:r>
          </a:p>
          <a:p>
            <a:pPr>
              <a:spcAft>
                <a:spcPts val="1200"/>
              </a:spcAft>
            </a:pPr>
            <a:r>
              <a:rPr lang="en-US" b="1" u="sng" dirty="0"/>
              <a:t>Demo of Properties</a:t>
            </a:r>
            <a:r>
              <a:rPr lang="en-US" dirty="0"/>
              <a:t> </a:t>
            </a:r>
            <a:r>
              <a:rPr lang="en-US" sz="2000" dirty="0"/>
              <a:t>- </a:t>
            </a:r>
            <a:r>
              <a:rPr lang="en-US" b="1" dirty="0"/>
              <a:t>20% </a:t>
            </a:r>
            <a:r>
              <a:rPr lang="en-US" dirty="0"/>
              <a:t>of the units are new construction in place of demolished structures (</a:t>
            </a:r>
            <a:r>
              <a:rPr lang="en-US" b="1" dirty="0"/>
              <a:t>do not include ancillary structures</a:t>
            </a:r>
            <a:r>
              <a:rPr lang="en-US" dirty="0"/>
              <a:t>)</a:t>
            </a:r>
            <a:endParaRPr lang="en-US" dirty="0">
              <a:latin typeface="Calibri" pitchFamily="34" charset="0"/>
            </a:endParaRPr>
          </a:p>
          <a:p>
            <a:pPr algn="ctr">
              <a:spcAft>
                <a:spcPts val="1200"/>
              </a:spcAft>
            </a:pPr>
            <a:endParaRPr lang="en-US" dirty="0"/>
          </a:p>
          <a:p>
            <a:pPr algn="ctr">
              <a:spcAft>
                <a:spcPts val="1200"/>
              </a:spcAft>
            </a:pPr>
            <a:endParaRPr lang="en-US" dirty="0"/>
          </a:p>
          <a:p>
            <a:pPr algn="ctr">
              <a:spcAft>
                <a:spcPts val="1200"/>
              </a:spcAft>
            </a:pPr>
            <a:endParaRPr lang="en-US" dirty="0"/>
          </a:p>
        </p:txBody>
      </p:sp>
    </p:spTree>
    <p:extLst>
      <p:ext uri="{BB962C8B-B14F-4D97-AF65-F5344CB8AC3E}">
        <p14:creationId xmlns:p14="http://schemas.microsoft.com/office/powerpoint/2010/main" val="193604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356616" y="603504"/>
            <a:ext cx="7487259" cy="577951"/>
          </a:xfrm>
        </p:spPr>
        <p:txBody>
          <a:bodyPr>
            <a:noAutofit/>
          </a:bodyPr>
          <a:lstStyle/>
          <a:p>
            <a:pPr marL="0" indent="0" eaLnBrk="0" hangingPunct="0">
              <a:buNone/>
            </a:pPr>
            <a:r>
              <a:rPr lang="en-US" sz="3200" b="1" dirty="0">
                <a:solidFill>
                  <a:srgbClr val="0072CE"/>
                </a:solidFill>
                <a:latin typeface="Calibri" pitchFamily="34" charset="0"/>
              </a:rPr>
              <a:t>Bank District Priority</a:t>
            </a:r>
            <a:endParaRPr lang="en-US" sz="3200" dirty="0">
              <a:solidFill>
                <a:schemeClr val="tx1"/>
              </a:solidFill>
            </a:endParaRPr>
          </a:p>
        </p:txBody>
      </p:sp>
      <p:sp>
        <p:nvSpPr>
          <p:cNvPr id="5" name="Flowchart: Process 4">
            <a:extLst>
              <a:ext uri="{FF2B5EF4-FFF2-40B4-BE49-F238E27FC236}">
                <a16:creationId xmlns:a16="http://schemas.microsoft.com/office/drawing/2014/main" id="{69F0EC97-262E-4288-9ACC-C8AF8967BCBC}"/>
              </a:ext>
            </a:extLst>
          </p:cNvPr>
          <p:cNvSpPr/>
          <p:nvPr/>
        </p:nvSpPr>
        <p:spPr>
          <a:xfrm>
            <a:off x="336177" y="5027446"/>
            <a:ext cx="4969409" cy="647162"/>
          </a:xfrm>
          <a:prstGeom prst="flowChartProcess">
            <a:avLst/>
          </a:prstGeom>
          <a:solidFill>
            <a:schemeClr val="tx2">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r>
              <a:rPr lang="en-US" sz="2000" dirty="0">
                <a:solidFill>
                  <a:schemeClr val="tx1"/>
                </a:solidFill>
              </a:rPr>
              <a:t>Subsidy Per Targeted Unit – </a:t>
            </a:r>
            <a:r>
              <a:rPr lang="en-US" sz="2000" b="1" dirty="0">
                <a:solidFill>
                  <a:schemeClr val="tx1"/>
                </a:solidFill>
              </a:rPr>
              <a:t>5 pts</a:t>
            </a:r>
          </a:p>
        </p:txBody>
      </p:sp>
      <p:sp>
        <p:nvSpPr>
          <p:cNvPr id="8" name="Flowchart: Process 7">
            <a:extLst>
              <a:ext uri="{FF2B5EF4-FFF2-40B4-BE49-F238E27FC236}">
                <a16:creationId xmlns:a16="http://schemas.microsoft.com/office/drawing/2014/main" id="{D3C20F21-B5C9-4BB7-A2FD-1CC596021C89}"/>
              </a:ext>
            </a:extLst>
          </p:cNvPr>
          <p:cNvSpPr/>
          <p:nvPr/>
        </p:nvSpPr>
        <p:spPr>
          <a:xfrm>
            <a:off x="336175" y="1397256"/>
            <a:ext cx="4969419" cy="1154206"/>
          </a:xfrm>
          <a:prstGeom prst="flowChartProcess">
            <a:avLst/>
          </a:prstGeom>
          <a:solidFill>
            <a:schemeClr val="tx2">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R="0" lvl="0" indent="0" algn="ctr" fontAlgn="auto">
              <a:lnSpc>
                <a:spcPct val="100000"/>
              </a:lnSpc>
              <a:spcBef>
                <a:spcPts val="600"/>
              </a:spcBef>
              <a:spcAft>
                <a:spcPts val="0"/>
              </a:spcAft>
              <a:buClrTx/>
              <a:buSzTx/>
              <a:buFontTx/>
              <a:buNone/>
              <a:tabLst/>
              <a:defRPr/>
            </a:pPr>
            <a:endParaRPr lang="en-US" sz="2000" dirty="0"/>
          </a:p>
          <a:p>
            <a:pPr marR="0" lvl="0" indent="0" algn="ctr" fontAlgn="auto">
              <a:lnSpc>
                <a:spcPct val="100000"/>
              </a:lnSpc>
              <a:spcBef>
                <a:spcPts val="600"/>
              </a:spcBef>
              <a:spcAft>
                <a:spcPts val="0"/>
              </a:spcAft>
              <a:buClrTx/>
              <a:buSzTx/>
              <a:buFontTx/>
              <a:buNone/>
              <a:tabLst/>
              <a:defRPr/>
            </a:pPr>
            <a:r>
              <a:rPr lang="en-US" sz="2000" u="sng" dirty="0">
                <a:solidFill>
                  <a:schemeClr val="tx1"/>
                </a:solidFill>
              </a:rPr>
              <a:t>First-time homebuyers</a:t>
            </a:r>
            <a:r>
              <a:rPr lang="en-US" sz="2000" dirty="0">
                <a:solidFill>
                  <a:schemeClr val="tx1"/>
                </a:solidFill>
              </a:rPr>
              <a:t> - </a:t>
            </a:r>
            <a:r>
              <a:rPr lang="en-US" sz="2000" b="1" dirty="0">
                <a:solidFill>
                  <a:schemeClr val="tx1"/>
                </a:solidFill>
              </a:rPr>
              <a:t>5 pts</a:t>
            </a:r>
          </a:p>
          <a:p>
            <a:pPr marL="285750" marR="0" lvl="0" indent="-285750" algn="ctr" fontAlgn="auto">
              <a:lnSpc>
                <a:spcPct val="100000"/>
              </a:lnSpc>
              <a:spcBef>
                <a:spcPts val="600"/>
              </a:spcBef>
              <a:spcAft>
                <a:spcPts val="0"/>
              </a:spcAft>
              <a:buClrTx/>
              <a:buSzTx/>
              <a:buFont typeface="Arial" panose="020B0604020202020204" pitchFamily="34" charset="0"/>
              <a:buChar char="•"/>
              <a:tabLst/>
              <a:defRPr/>
            </a:pPr>
            <a:r>
              <a:rPr lang="en-US" sz="1700" dirty="0">
                <a:solidFill>
                  <a:schemeClr val="tx1"/>
                </a:solidFill>
              </a:rPr>
              <a:t>50% - 2.5 pts</a:t>
            </a:r>
          </a:p>
          <a:p>
            <a:pPr marL="285750" marR="0" lvl="0" indent="-285750" algn="ctr" fontAlgn="auto">
              <a:lnSpc>
                <a:spcPct val="100000"/>
              </a:lnSpc>
              <a:spcBef>
                <a:spcPts val="600"/>
              </a:spcBef>
              <a:spcAft>
                <a:spcPts val="0"/>
              </a:spcAft>
              <a:buClrTx/>
              <a:buSzTx/>
              <a:buFont typeface="Arial" panose="020B0604020202020204" pitchFamily="34" charset="0"/>
              <a:buChar char="•"/>
              <a:tabLst/>
              <a:defRPr/>
            </a:pPr>
            <a:r>
              <a:rPr lang="en-US" sz="1700" dirty="0">
                <a:solidFill>
                  <a:schemeClr val="tx1"/>
                </a:solidFill>
              </a:rPr>
              <a:t>100% - 5 pts</a:t>
            </a:r>
          </a:p>
          <a:p>
            <a:pPr marL="285750" marR="0" lvl="0" indent="-285750" algn="ctr" fontAlgn="auto">
              <a:lnSpc>
                <a:spcPct val="100000"/>
              </a:lnSpc>
              <a:spcBef>
                <a:spcPts val="600"/>
              </a:spcBef>
              <a:spcAft>
                <a:spcPts val="0"/>
              </a:spcAft>
              <a:buClrTx/>
              <a:buSzTx/>
              <a:buFont typeface="Arial" panose="020B0604020202020204" pitchFamily="34" charset="0"/>
              <a:buChar char="•"/>
              <a:tabLst/>
              <a:defRPr/>
            </a:pPr>
            <a:endParaRPr lang="en-US" sz="2000" dirty="0">
              <a:solidFill>
                <a:schemeClr val="tx1"/>
              </a:solidFill>
            </a:endParaRPr>
          </a:p>
        </p:txBody>
      </p:sp>
      <p:sp>
        <p:nvSpPr>
          <p:cNvPr id="2" name="Flowchart: Process 1">
            <a:extLst>
              <a:ext uri="{FF2B5EF4-FFF2-40B4-BE49-F238E27FC236}">
                <a16:creationId xmlns:a16="http://schemas.microsoft.com/office/drawing/2014/main" id="{B9352823-6015-C792-CECB-6CF8FB3FFCD9}"/>
              </a:ext>
            </a:extLst>
          </p:cNvPr>
          <p:cNvSpPr/>
          <p:nvPr/>
        </p:nvSpPr>
        <p:spPr>
          <a:xfrm>
            <a:off x="336175" y="2551462"/>
            <a:ext cx="4969417" cy="1843373"/>
          </a:xfrm>
          <a:prstGeom prst="flowChartProcess">
            <a:avLst/>
          </a:prstGeom>
          <a:solidFill>
            <a:schemeClr val="accent4">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endParaRPr lang="en-US" sz="2000" dirty="0"/>
          </a:p>
          <a:p>
            <a:pPr algn="ctr">
              <a:spcBef>
                <a:spcPts val="600"/>
              </a:spcBef>
            </a:pPr>
            <a:r>
              <a:rPr lang="en-US" sz="2000" u="sng" dirty="0">
                <a:solidFill>
                  <a:schemeClr val="tx1"/>
                </a:solidFill>
              </a:rPr>
              <a:t>Units located within District</a:t>
            </a:r>
            <a:r>
              <a:rPr lang="en-US" sz="2000" dirty="0">
                <a:solidFill>
                  <a:schemeClr val="tx1"/>
                </a:solidFill>
              </a:rPr>
              <a:t> - </a:t>
            </a:r>
            <a:r>
              <a:rPr lang="en-US" sz="2000" b="1" dirty="0">
                <a:solidFill>
                  <a:schemeClr val="tx1"/>
                </a:solidFill>
              </a:rPr>
              <a:t>8 pts</a:t>
            </a:r>
          </a:p>
          <a:p>
            <a:pPr marL="342900" indent="-342900" algn="ctr">
              <a:spcBef>
                <a:spcPts val="600"/>
              </a:spcBef>
              <a:buFont typeface="Arial" panose="020B0604020202020204" pitchFamily="34" charset="0"/>
              <a:buChar char="•"/>
            </a:pPr>
            <a:r>
              <a:rPr lang="en-US" sz="1700" dirty="0">
                <a:solidFill>
                  <a:schemeClr val="tx1"/>
                </a:solidFill>
              </a:rPr>
              <a:t>Units located in Arkansas/New Mexico – 8 pts</a:t>
            </a:r>
          </a:p>
          <a:p>
            <a:pPr marL="342900" indent="-342900" algn="ctr">
              <a:spcBef>
                <a:spcPts val="600"/>
              </a:spcBef>
              <a:buFont typeface="Arial" panose="020B0604020202020204" pitchFamily="34" charset="0"/>
              <a:buChar char="•"/>
            </a:pPr>
            <a:r>
              <a:rPr lang="en-US" sz="1650" dirty="0">
                <a:solidFill>
                  <a:schemeClr val="tx1"/>
                </a:solidFill>
              </a:rPr>
              <a:t>Units located in Louisiana/Mississippi/Texas – 5 pts</a:t>
            </a:r>
          </a:p>
          <a:p>
            <a:pPr marL="342900" indent="-342900" algn="ctr">
              <a:spcBef>
                <a:spcPts val="600"/>
              </a:spcBef>
              <a:buFont typeface="Arial" panose="020B0604020202020204" pitchFamily="34" charset="0"/>
              <a:buChar char="•"/>
            </a:pPr>
            <a:r>
              <a:rPr lang="en-US" sz="1700" dirty="0">
                <a:solidFill>
                  <a:schemeClr val="tx1"/>
                </a:solidFill>
              </a:rPr>
              <a:t>Units located out of district – 0 pts</a:t>
            </a:r>
          </a:p>
          <a:p>
            <a:pPr algn="ctr">
              <a:spcBef>
                <a:spcPts val="600"/>
              </a:spcBef>
            </a:pPr>
            <a:endParaRPr lang="en-US" sz="2000" dirty="0"/>
          </a:p>
        </p:txBody>
      </p:sp>
      <p:sp>
        <p:nvSpPr>
          <p:cNvPr id="3" name="Flowchart: Process 2">
            <a:extLst>
              <a:ext uri="{FF2B5EF4-FFF2-40B4-BE49-F238E27FC236}">
                <a16:creationId xmlns:a16="http://schemas.microsoft.com/office/drawing/2014/main" id="{55FB903D-0B1F-0749-D1BE-A4382A8B7448}"/>
              </a:ext>
            </a:extLst>
          </p:cNvPr>
          <p:cNvSpPr/>
          <p:nvPr/>
        </p:nvSpPr>
        <p:spPr>
          <a:xfrm>
            <a:off x="336173" y="4380284"/>
            <a:ext cx="4969413" cy="647162"/>
          </a:xfrm>
          <a:prstGeom prst="flowChartProcess">
            <a:avLst/>
          </a:prstGeom>
        </p:spPr>
        <p:style>
          <a:lnRef idx="2">
            <a:schemeClr val="accent1"/>
          </a:lnRef>
          <a:fillRef idx="1">
            <a:schemeClr val="lt1"/>
          </a:fillRef>
          <a:effectRef idx="0">
            <a:schemeClr val="accent1"/>
          </a:effectRef>
          <a:fontRef idx="minor">
            <a:schemeClr val="dk1"/>
          </a:fontRef>
        </p:style>
        <p:txBody>
          <a:bodyPr rtlCol="0" anchor="ctr" anchorCtr="1"/>
          <a:lstStyle/>
          <a:p>
            <a:pPr algn="ctr">
              <a:spcBef>
                <a:spcPts val="600"/>
              </a:spcBef>
            </a:pPr>
            <a:endParaRPr lang="en-US" sz="2000" dirty="0"/>
          </a:p>
          <a:p>
            <a:pPr algn="ctr">
              <a:spcBef>
                <a:spcPts val="600"/>
              </a:spcBef>
            </a:pPr>
            <a:r>
              <a:rPr lang="en-US" sz="2000" dirty="0">
                <a:solidFill>
                  <a:schemeClr val="tx1"/>
                </a:solidFill>
              </a:rPr>
              <a:t>Climate resilient building standards- </a:t>
            </a:r>
            <a:r>
              <a:rPr lang="en-US" sz="2000" b="1" dirty="0">
                <a:solidFill>
                  <a:schemeClr val="tx1"/>
                </a:solidFill>
              </a:rPr>
              <a:t>7 pts</a:t>
            </a:r>
          </a:p>
          <a:p>
            <a:pPr algn="ctr">
              <a:spcBef>
                <a:spcPts val="600"/>
              </a:spcBef>
            </a:pPr>
            <a:endParaRPr lang="en-US" sz="2000" dirty="0"/>
          </a:p>
        </p:txBody>
      </p:sp>
      <p:pic>
        <p:nvPicPr>
          <p:cNvPr id="16" name="Picture 15" descr="A row of white buildings&#10;&#10;Description automatically generated with low confidence">
            <a:extLst>
              <a:ext uri="{FF2B5EF4-FFF2-40B4-BE49-F238E27FC236}">
                <a16:creationId xmlns:a16="http://schemas.microsoft.com/office/drawing/2014/main" id="{D008D9A6-B258-F0FD-B2A7-EDC3EC5494D6}"/>
              </a:ext>
            </a:extLst>
          </p:cNvPr>
          <p:cNvPicPr>
            <a:picLocks noChangeAspect="1"/>
          </p:cNvPicPr>
          <p:nvPr/>
        </p:nvPicPr>
        <p:blipFill>
          <a:blip r:embed="rId3"/>
          <a:stretch>
            <a:fillRect/>
          </a:stretch>
        </p:blipFill>
        <p:spPr>
          <a:xfrm>
            <a:off x="5538158" y="1663854"/>
            <a:ext cx="3374661" cy="1931092"/>
          </a:xfrm>
          <a:prstGeom prst="rect">
            <a:avLst/>
          </a:prstGeom>
          <a:ln w="22225">
            <a:solidFill>
              <a:schemeClr val="tx1"/>
            </a:solidFill>
          </a:ln>
        </p:spPr>
      </p:pic>
      <p:pic>
        <p:nvPicPr>
          <p:cNvPr id="18" name="Picture 17" descr="A picture containing building, sky, outdoor, road&#10;&#10;Description automatically generated">
            <a:extLst>
              <a:ext uri="{FF2B5EF4-FFF2-40B4-BE49-F238E27FC236}">
                <a16:creationId xmlns:a16="http://schemas.microsoft.com/office/drawing/2014/main" id="{36FEC080-AEFB-3EAE-442E-585ED41841BD}"/>
              </a:ext>
            </a:extLst>
          </p:cNvPr>
          <p:cNvPicPr>
            <a:picLocks noChangeAspect="1"/>
          </p:cNvPicPr>
          <p:nvPr/>
        </p:nvPicPr>
        <p:blipFill>
          <a:blip r:embed="rId4"/>
          <a:stretch>
            <a:fillRect/>
          </a:stretch>
        </p:blipFill>
        <p:spPr>
          <a:xfrm>
            <a:off x="5538158" y="3812478"/>
            <a:ext cx="3374647" cy="1828800"/>
          </a:xfrm>
          <a:prstGeom prst="rect">
            <a:avLst/>
          </a:prstGeom>
          <a:ln w="22225">
            <a:solidFill>
              <a:schemeClr val="tx1"/>
            </a:solidFill>
          </a:ln>
        </p:spPr>
      </p:pic>
      <p:cxnSp>
        <p:nvCxnSpPr>
          <p:cNvPr id="21" name="Straight Connector 20">
            <a:extLst>
              <a:ext uri="{FF2B5EF4-FFF2-40B4-BE49-F238E27FC236}">
                <a16:creationId xmlns:a16="http://schemas.microsoft.com/office/drawing/2014/main" id="{60E0A6EC-348C-1A74-9C12-5188B20102D5}"/>
              </a:ext>
            </a:extLst>
          </p:cNvPr>
          <p:cNvCxnSpPr>
            <a:cxnSpLocks/>
          </p:cNvCxnSpPr>
          <p:nvPr/>
        </p:nvCxnSpPr>
        <p:spPr>
          <a:xfrm>
            <a:off x="5446783" y="1354101"/>
            <a:ext cx="0" cy="4965150"/>
          </a:xfrm>
          <a:prstGeom prst="line">
            <a:avLst/>
          </a:prstGeom>
          <a:ln w="28575"/>
        </p:spPr>
        <p:style>
          <a:lnRef idx="1">
            <a:schemeClr val="dk1"/>
          </a:lnRef>
          <a:fillRef idx="0">
            <a:schemeClr val="dk1"/>
          </a:fillRef>
          <a:effectRef idx="0">
            <a:schemeClr val="dk1"/>
          </a:effectRef>
          <a:fontRef idx="minor">
            <a:schemeClr val="tx1"/>
          </a:fontRef>
        </p:style>
      </p:cxnSp>
      <p:sp>
        <p:nvSpPr>
          <p:cNvPr id="7" name="Flowchart: Process 6">
            <a:extLst>
              <a:ext uri="{FF2B5EF4-FFF2-40B4-BE49-F238E27FC236}">
                <a16:creationId xmlns:a16="http://schemas.microsoft.com/office/drawing/2014/main" id="{23D457E3-D85C-DF34-D5F8-F587435C3BA3}"/>
              </a:ext>
            </a:extLst>
          </p:cNvPr>
          <p:cNvSpPr/>
          <p:nvPr/>
        </p:nvSpPr>
        <p:spPr>
          <a:xfrm>
            <a:off x="336180" y="5691296"/>
            <a:ext cx="4969406" cy="615923"/>
          </a:xfrm>
          <a:prstGeom prst="flowChartProcess">
            <a:avLst/>
          </a:prstGeom>
          <a:solidFill>
            <a:schemeClr val="accent4">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r>
              <a:rPr lang="en-US" sz="2000" dirty="0">
                <a:solidFill>
                  <a:schemeClr val="tx1"/>
                </a:solidFill>
              </a:rPr>
              <a:t>Native housing projects – </a:t>
            </a:r>
            <a:r>
              <a:rPr lang="en-US" sz="2000" b="1" dirty="0">
                <a:solidFill>
                  <a:schemeClr val="tx1"/>
                </a:solidFill>
              </a:rPr>
              <a:t>5 pts</a:t>
            </a:r>
          </a:p>
        </p:txBody>
      </p:sp>
    </p:spTree>
    <p:extLst>
      <p:ext uri="{BB962C8B-B14F-4D97-AF65-F5344CB8AC3E}">
        <p14:creationId xmlns:p14="http://schemas.microsoft.com/office/powerpoint/2010/main" val="2891248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266D5D-39CB-9671-1028-922B04CB043F}"/>
              </a:ext>
            </a:extLst>
          </p:cNvPr>
          <p:cNvSpPr>
            <a:spLocks noGrp="1"/>
          </p:cNvSpPr>
          <p:nvPr>
            <p:ph idx="1"/>
          </p:nvPr>
        </p:nvSpPr>
        <p:spPr>
          <a:xfrm>
            <a:off x="310540" y="1176670"/>
            <a:ext cx="8056220" cy="5516738"/>
          </a:xfrm>
        </p:spPr>
        <p:txBody>
          <a:bodyPr>
            <a:normAutofit/>
          </a:bodyPr>
          <a:lstStyle/>
          <a:p>
            <a:pPr marL="0" indent="0">
              <a:buNone/>
            </a:pPr>
            <a:r>
              <a:rPr lang="en-US" b="1" dirty="0">
                <a:solidFill>
                  <a:srgbClr val="00B050"/>
                </a:solidFill>
              </a:rPr>
              <a:t>Climate Resilient &amp; Green Housing</a:t>
            </a:r>
          </a:p>
          <a:p>
            <a:pPr marL="0" indent="0">
              <a:buNone/>
            </a:pPr>
            <a:r>
              <a:rPr lang="en-US" dirty="0"/>
              <a:t>Scoring based on the type of resilient housing certification achieved.  Emphasis on constructing units that will better withstand potential natural disasters as well as conserve energy and use sustainable materials as required by achieving one of the designations below:</a:t>
            </a:r>
          </a:p>
          <a:p>
            <a:pPr marL="0" indent="0">
              <a:buNone/>
            </a:pPr>
            <a:r>
              <a:rPr lang="en-US" sz="1000" dirty="0"/>
              <a:t>	</a:t>
            </a:r>
          </a:p>
          <a:p>
            <a:pPr marL="744538" indent="0"/>
            <a:r>
              <a:rPr lang="en-US" dirty="0"/>
              <a:t>	</a:t>
            </a:r>
            <a:r>
              <a:rPr lang="en-US" b="1" dirty="0"/>
              <a:t>Fortified: Multifamily, Gold         	            (7 Pts)</a:t>
            </a:r>
          </a:p>
          <a:p>
            <a:pPr marL="744538" indent="0"/>
            <a:r>
              <a:rPr lang="en-US" dirty="0"/>
              <a:t> </a:t>
            </a:r>
            <a:r>
              <a:rPr lang="en-US" b="1" dirty="0"/>
              <a:t>Fortified: Silver</a:t>
            </a:r>
          </a:p>
          <a:p>
            <a:pPr marL="744538" indent="0"/>
            <a:r>
              <a:rPr lang="en-US" dirty="0"/>
              <a:t> Enterprise Green Communities Criteria </a:t>
            </a:r>
          </a:p>
          <a:p>
            <a:pPr marL="744538" indent="0"/>
            <a:r>
              <a:rPr lang="en-US" dirty="0"/>
              <a:t>	Leadership in Energy and Environmental Design (LEED)</a:t>
            </a:r>
          </a:p>
          <a:p>
            <a:pPr marL="744538" indent="0"/>
            <a:r>
              <a:rPr lang="en-US" dirty="0"/>
              <a:t>	ICC/ASHRAE ‐ 700 National Green Building Standard (NGBS)</a:t>
            </a:r>
          </a:p>
          <a:p>
            <a:pPr marL="744538" indent="0"/>
            <a:r>
              <a:rPr lang="en-US" dirty="0"/>
              <a:t> HERS Rating: 65 or less for Rehab; 55 or less for New Construction</a:t>
            </a:r>
          </a:p>
          <a:p>
            <a:pPr marL="744538" indent="0"/>
            <a:r>
              <a:rPr lang="en-US" dirty="0"/>
              <a:t> </a:t>
            </a:r>
            <a:r>
              <a:rPr lang="en-US" b="1" dirty="0"/>
              <a:t>Fortified: Roof</a:t>
            </a:r>
          </a:p>
          <a:p>
            <a:pPr marL="744538" indent="0"/>
            <a:r>
              <a:rPr lang="en-US" dirty="0"/>
              <a:t> Energy Star Certified Home/Building           </a:t>
            </a:r>
            <a:r>
              <a:rPr lang="en-US" b="1" dirty="0"/>
              <a:t>(3 Pts) </a:t>
            </a:r>
            <a:r>
              <a:rPr lang="en-US" dirty="0"/>
              <a:t>		</a:t>
            </a:r>
          </a:p>
        </p:txBody>
      </p:sp>
      <p:sp>
        <p:nvSpPr>
          <p:cNvPr id="3" name="Title 2">
            <a:extLst>
              <a:ext uri="{FF2B5EF4-FFF2-40B4-BE49-F238E27FC236}">
                <a16:creationId xmlns:a16="http://schemas.microsoft.com/office/drawing/2014/main" id="{4AF80D53-5FBE-624A-16AB-E4F15AE964B9}"/>
              </a:ext>
            </a:extLst>
          </p:cNvPr>
          <p:cNvSpPr>
            <a:spLocks noGrp="1"/>
          </p:cNvSpPr>
          <p:nvPr>
            <p:ph type="title"/>
          </p:nvPr>
        </p:nvSpPr>
        <p:spPr>
          <a:xfrm>
            <a:off x="356260" y="644493"/>
            <a:ext cx="7487260" cy="457200"/>
          </a:xfrm>
        </p:spPr>
        <p:txBody>
          <a:bodyPr/>
          <a:lstStyle/>
          <a:p>
            <a:r>
              <a:rPr lang="en-US" sz="3200" b="1" dirty="0">
                <a:solidFill>
                  <a:srgbClr val="0072CE"/>
                </a:solidFill>
                <a:latin typeface="Calibri" pitchFamily="34" charset="0"/>
              </a:rPr>
              <a:t>Bank District Priority – Cont’d</a:t>
            </a:r>
            <a:br>
              <a:rPr lang="en-US" sz="2400" dirty="0">
                <a:solidFill>
                  <a:schemeClr val="tx1"/>
                </a:solidFill>
              </a:rPr>
            </a:br>
            <a:endParaRPr lang="en-US" dirty="0"/>
          </a:p>
        </p:txBody>
      </p:sp>
      <p:sp>
        <p:nvSpPr>
          <p:cNvPr id="4" name="Right Brace 3">
            <a:extLst>
              <a:ext uri="{FF2B5EF4-FFF2-40B4-BE49-F238E27FC236}">
                <a16:creationId xmlns:a16="http://schemas.microsoft.com/office/drawing/2014/main" id="{8A89BABA-2249-B1B5-8F6A-E1370027E25E}"/>
              </a:ext>
            </a:extLst>
          </p:cNvPr>
          <p:cNvSpPr/>
          <p:nvPr/>
        </p:nvSpPr>
        <p:spPr>
          <a:xfrm>
            <a:off x="5018263" y="5301619"/>
            <a:ext cx="523240" cy="759422"/>
          </a:xfrm>
          <a:prstGeom prst="rightBrace">
            <a:avLst>
              <a:gd name="adj1" fmla="val 8333"/>
              <a:gd name="adj2" fmla="val 6235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w="0"/>
              <a:effectLst>
                <a:outerShdw blurRad="38100" dist="19050" dir="2700000" algn="tl" rotWithShape="0">
                  <a:schemeClr val="dk1">
                    <a:alpha val="40000"/>
                  </a:schemeClr>
                </a:outerShdw>
              </a:effectLst>
            </a:endParaRPr>
          </a:p>
        </p:txBody>
      </p:sp>
      <p:sp>
        <p:nvSpPr>
          <p:cNvPr id="5" name="TextBox 4">
            <a:extLst>
              <a:ext uri="{FF2B5EF4-FFF2-40B4-BE49-F238E27FC236}">
                <a16:creationId xmlns:a16="http://schemas.microsoft.com/office/drawing/2014/main" id="{7B826010-AE27-8064-C961-5A3F14A8D0C5}"/>
              </a:ext>
            </a:extLst>
          </p:cNvPr>
          <p:cNvSpPr txBox="1"/>
          <p:nvPr/>
        </p:nvSpPr>
        <p:spPr>
          <a:xfrm>
            <a:off x="8297600" y="4165254"/>
            <a:ext cx="861390" cy="400110"/>
          </a:xfrm>
          <a:prstGeom prst="rect">
            <a:avLst/>
          </a:prstGeom>
          <a:noFill/>
        </p:spPr>
        <p:txBody>
          <a:bodyPr wrap="none" rtlCol="0">
            <a:spAutoFit/>
          </a:bodyPr>
          <a:lstStyle/>
          <a:p>
            <a:r>
              <a:rPr lang="en-US" sz="2000" b="1" dirty="0">
                <a:solidFill>
                  <a:schemeClr val="tx1">
                    <a:lumMod val="65000"/>
                    <a:lumOff val="35000"/>
                  </a:schemeClr>
                </a:solidFill>
              </a:rPr>
              <a:t>(5 Pts)</a:t>
            </a:r>
          </a:p>
        </p:txBody>
      </p:sp>
      <p:sp>
        <p:nvSpPr>
          <p:cNvPr id="6" name="Right Brace 5">
            <a:extLst>
              <a:ext uri="{FF2B5EF4-FFF2-40B4-BE49-F238E27FC236}">
                <a16:creationId xmlns:a16="http://schemas.microsoft.com/office/drawing/2014/main" id="{FF30348D-0954-5D0A-2464-856640FD0F84}"/>
              </a:ext>
            </a:extLst>
          </p:cNvPr>
          <p:cNvSpPr/>
          <p:nvPr/>
        </p:nvSpPr>
        <p:spPr>
          <a:xfrm>
            <a:off x="7843520" y="3429000"/>
            <a:ext cx="523240" cy="1872619"/>
          </a:xfrm>
          <a:prstGeom prst="rightBrace">
            <a:avLst>
              <a:gd name="adj1" fmla="val 8333"/>
              <a:gd name="adj2" fmla="val 4957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w="0"/>
              <a:effectLst>
                <a:outerShdw blurRad="38100" dist="19050" dir="2700000" algn="tl" rotWithShape="0">
                  <a:schemeClr val="dk1">
                    <a:alpha val="40000"/>
                  </a:schemeClr>
                </a:outerShdw>
              </a:effectLst>
            </a:endParaRPr>
          </a:p>
        </p:txBody>
      </p:sp>
      <p:sp>
        <p:nvSpPr>
          <p:cNvPr id="7" name="Right Brace 6">
            <a:extLst>
              <a:ext uri="{FF2B5EF4-FFF2-40B4-BE49-F238E27FC236}">
                <a16:creationId xmlns:a16="http://schemas.microsoft.com/office/drawing/2014/main" id="{9927A9B0-5C19-5C0F-F163-4F2F96BC33A4}"/>
              </a:ext>
            </a:extLst>
          </p:cNvPr>
          <p:cNvSpPr/>
          <p:nvPr/>
        </p:nvSpPr>
        <p:spPr>
          <a:xfrm>
            <a:off x="5018263" y="2997164"/>
            <a:ext cx="523240" cy="33558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20136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Grant Connect</a:t>
            </a:r>
          </a:p>
        </p:txBody>
      </p:sp>
      <p:sp>
        <p:nvSpPr>
          <p:cNvPr id="6" name="TextBox 5">
            <a:extLst>
              <a:ext uri="{FF2B5EF4-FFF2-40B4-BE49-F238E27FC236}">
                <a16:creationId xmlns:a16="http://schemas.microsoft.com/office/drawing/2014/main" id="{02F276B0-EDA7-D7A4-42B5-2F8D7E6D6669}"/>
              </a:ext>
            </a:extLst>
          </p:cNvPr>
          <p:cNvSpPr txBox="1"/>
          <p:nvPr/>
        </p:nvSpPr>
        <p:spPr>
          <a:xfrm>
            <a:off x="2286000" y="5335357"/>
            <a:ext cx="5749962" cy="400110"/>
          </a:xfrm>
          <a:prstGeom prst="rect">
            <a:avLst/>
          </a:prstGeom>
          <a:noFill/>
        </p:spPr>
        <p:txBody>
          <a:bodyPr wrap="square">
            <a:spAutoFit/>
          </a:bodyPr>
          <a:lstStyle/>
          <a:p>
            <a:pPr marR="0" algn="l"/>
            <a:r>
              <a:rPr lang="en-US" sz="2000" b="0" i="0" u="none" strike="noStrike" baseline="0" dirty="0">
                <a:solidFill>
                  <a:schemeClr val="bg1"/>
                </a:solidFill>
                <a:latin typeface="Calibri" panose="020F0502020204030204" pitchFamily="34" charset="0"/>
              </a:rPr>
              <a:t>Grant Connect is the home of the AHP application</a:t>
            </a:r>
          </a:p>
        </p:txBody>
      </p:sp>
    </p:spTree>
    <p:extLst>
      <p:ext uri="{BB962C8B-B14F-4D97-AF65-F5344CB8AC3E}">
        <p14:creationId xmlns:p14="http://schemas.microsoft.com/office/powerpoint/2010/main" val="4089732361"/>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04F9-6ED1-4AD8-819E-29F7CAF579D9}"/>
              </a:ext>
            </a:extLst>
          </p:cNvPr>
          <p:cNvSpPr>
            <a:spLocks noGrp="1"/>
          </p:cNvSpPr>
          <p:nvPr>
            <p:ph type="title"/>
          </p:nvPr>
        </p:nvSpPr>
        <p:spPr>
          <a:xfrm>
            <a:off x="356260" y="598772"/>
            <a:ext cx="7487260" cy="476495"/>
          </a:xfrm>
        </p:spPr>
        <p:txBody>
          <a:bodyPr/>
          <a:lstStyle/>
          <a:p>
            <a:r>
              <a:rPr lang="en-US" sz="3200" dirty="0"/>
              <a:t>GrantConnect</a:t>
            </a:r>
          </a:p>
        </p:txBody>
      </p:sp>
      <p:sp>
        <p:nvSpPr>
          <p:cNvPr id="5" name="TextBox 4">
            <a:extLst>
              <a:ext uri="{FF2B5EF4-FFF2-40B4-BE49-F238E27FC236}">
                <a16:creationId xmlns:a16="http://schemas.microsoft.com/office/drawing/2014/main" id="{78700932-F72A-4DF5-ECA6-01479617B578}"/>
              </a:ext>
            </a:extLst>
          </p:cNvPr>
          <p:cNvSpPr txBox="1"/>
          <p:nvPr/>
        </p:nvSpPr>
        <p:spPr>
          <a:xfrm>
            <a:off x="454536" y="1249136"/>
            <a:ext cx="8183583" cy="4431983"/>
          </a:xfrm>
          <a:prstGeom prst="rect">
            <a:avLst/>
          </a:prstGeom>
          <a:noFill/>
        </p:spPr>
        <p:txBody>
          <a:bodyPr wrap="square" rtlCol="0">
            <a:spAutoFit/>
          </a:bodyPr>
          <a:lstStyle/>
          <a:p>
            <a:r>
              <a:rPr lang="en-US" sz="2400" b="1" dirty="0">
                <a:solidFill>
                  <a:schemeClr val="tx1">
                    <a:lumMod val="65000"/>
                    <a:lumOff val="35000"/>
                  </a:schemeClr>
                </a:solidFill>
              </a:rPr>
              <a:t>What is GrantConnect?</a:t>
            </a:r>
          </a:p>
          <a:p>
            <a:r>
              <a:rPr lang="en-US" sz="2400" dirty="0">
                <a:solidFill>
                  <a:schemeClr val="tx1">
                    <a:lumMod val="65000"/>
                    <a:lumOff val="35000"/>
                  </a:schemeClr>
                </a:solidFill>
              </a:rPr>
              <a:t>The online portal where applications are completed and submitted for consideration for an AHP subsidy</a:t>
            </a:r>
          </a:p>
          <a:p>
            <a:endParaRPr lang="en-US" sz="2400" dirty="0">
              <a:solidFill>
                <a:schemeClr val="tx1">
                  <a:lumMod val="65000"/>
                  <a:lumOff val="35000"/>
                </a:schemeClr>
              </a:solidFill>
            </a:endParaRPr>
          </a:p>
          <a:p>
            <a:r>
              <a:rPr lang="en-US" sz="2400" b="1" dirty="0">
                <a:solidFill>
                  <a:schemeClr val="tx1">
                    <a:lumMod val="65000"/>
                    <a:lumOff val="35000"/>
                  </a:schemeClr>
                </a:solidFill>
              </a:rPr>
              <a:t>Key Points</a:t>
            </a:r>
          </a:p>
          <a:p>
            <a:endParaRPr lang="en-US" dirty="0">
              <a:solidFill>
                <a:schemeClr val="tx1">
                  <a:lumMod val="65000"/>
                  <a:lumOff val="35000"/>
                </a:schemeClr>
              </a:solidFill>
            </a:endParaRPr>
          </a:p>
          <a:p>
            <a:pPr marL="342900" indent="-342900">
              <a:buFont typeface="Arial" panose="020B0604020202020204" pitchFamily="34" charset="0"/>
              <a:buChar char="•"/>
            </a:pPr>
            <a:r>
              <a:rPr lang="en-US" sz="2400" dirty="0">
                <a:solidFill>
                  <a:schemeClr val="tx1">
                    <a:lumMod val="65000"/>
                    <a:lumOff val="35000"/>
                  </a:schemeClr>
                </a:solidFill>
              </a:rPr>
              <a:t>GrantConnect is the place where sponsors/consultants must have a User ID and password.</a:t>
            </a:r>
          </a:p>
          <a:p>
            <a:pPr marL="342900" indent="-342900">
              <a:buFont typeface="Arial" panose="020B0604020202020204" pitchFamily="34" charset="0"/>
              <a:buChar char="•"/>
            </a:pPr>
            <a:endParaRPr lang="en-US" sz="1200" dirty="0">
              <a:solidFill>
                <a:schemeClr val="tx1">
                  <a:lumMod val="65000"/>
                  <a:lumOff val="35000"/>
                </a:schemeClr>
              </a:solidFill>
            </a:endParaRPr>
          </a:p>
          <a:p>
            <a:pPr marL="342900" indent="-342900">
              <a:buFont typeface="Arial" panose="020B0604020202020204" pitchFamily="34" charset="0"/>
              <a:buChar char="•"/>
            </a:pPr>
            <a:r>
              <a:rPr lang="en-US" sz="2400" dirty="0">
                <a:solidFill>
                  <a:schemeClr val="tx1">
                    <a:lumMod val="65000"/>
                    <a:lumOff val="35000"/>
                  </a:schemeClr>
                </a:solidFill>
              </a:rPr>
              <a:t>It requires first-time users to register before being able to complete an application.</a:t>
            </a:r>
          </a:p>
          <a:p>
            <a:pPr marL="342900" indent="-342900">
              <a:buFont typeface="Arial" panose="020B0604020202020204" pitchFamily="34" charset="0"/>
              <a:buChar char="•"/>
            </a:pPr>
            <a:endParaRPr lang="en-US" sz="1200" dirty="0">
              <a:solidFill>
                <a:schemeClr val="tx1">
                  <a:lumMod val="65000"/>
                  <a:lumOff val="35000"/>
                </a:schemeClr>
              </a:solidFill>
            </a:endParaRPr>
          </a:p>
          <a:p>
            <a:pPr marL="342900" indent="-342900">
              <a:buFont typeface="Arial" panose="020B0604020202020204" pitchFamily="34" charset="0"/>
              <a:buChar char="•"/>
            </a:pPr>
            <a:r>
              <a:rPr lang="en-US" sz="2400" dirty="0">
                <a:solidFill>
                  <a:srgbClr val="4E5054"/>
                </a:solidFill>
                <a:latin typeface="Public Sans"/>
              </a:rPr>
              <a:t>AHP Application O</a:t>
            </a:r>
            <a:r>
              <a:rPr lang="en-US" sz="2400" b="0" i="0" dirty="0">
                <a:solidFill>
                  <a:srgbClr val="4E5054"/>
                </a:solidFill>
                <a:effectLst/>
                <a:latin typeface="Public Sans"/>
              </a:rPr>
              <a:t>pen from April </a:t>
            </a:r>
            <a:r>
              <a:rPr lang="en-US" sz="2400" dirty="0">
                <a:solidFill>
                  <a:srgbClr val="4E5054"/>
                </a:solidFill>
                <a:latin typeface="Public Sans"/>
              </a:rPr>
              <a:t>2-</a:t>
            </a:r>
            <a:r>
              <a:rPr lang="en-US" sz="2400" b="0" i="0" dirty="0">
                <a:solidFill>
                  <a:srgbClr val="4E5054"/>
                </a:solidFill>
                <a:effectLst/>
                <a:latin typeface="Public Sans"/>
              </a:rPr>
              <a:t>May 1</a:t>
            </a:r>
            <a:endParaRPr lang="en-US" sz="2400" dirty="0">
              <a:solidFill>
                <a:schemeClr val="tx1">
                  <a:lumMod val="65000"/>
                  <a:lumOff val="35000"/>
                </a:schemeClr>
              </a:solidFill>
            </a:endParaRPr>
          </a:p>
        </p:txBody>
      </p:sp>
      <p:sp>
        <p:nvSpPr>
          <p:cNvPr id="3" name="Rectangle: Rounded Corners 2">
            <a:extLst>
              <a:ext uri="{FF2B5EF4-FFF2-40B4-BE49-F238E27FC236}">
                <a16:creationId xmlns:a16="http://schemas.microsoft.com/office/drawing/2014/main" id="{AB732954-EB33-3C33-C918-DD30904F9B43}"/>
              </a:ext>
            </a:extLst>
          </p:cNvPr>
          <p:cNvSpPr/>
          <p:nvPr/>
        </p:nvSpPr>
        <p:spPr>
          <a:xfrm>
            <a:off x="416420" y="5068800"/>
            <a:ext cx="5734940" cy="78618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5777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92D7E-C308-CD46-CEF3-3BD08AEE1E70}"/>
              </a:ext>
            </a:extLst>
          </p:cNvPr>
          <p:cNvSpPr>
            <a:spLocks noGrp="1"/>
          </p:cNvSpPr>
          <p:nvPr>
            <p:ph type="title"/>
          </p:nvPr>
        </p:nvSpPr>
        <p:spPr/>
        <p:txBody>
          <a:bodyPr/>
          <a:lstStyle/>
          <a:p>
            <a:r>
              <a:rPr lang="en-US" dirty="0"/>
              <a:t>Registration and Access</a:t>
            </a:r>
          </a:p>
        </p:txBody>
      </p:sp>
      <p:pic>
        <p:nvPicPr>
          <p:cNvPr id="7" name="Picture 6">
            <a:extLst>
              <a:ext uri="{FF2B5EF4-FFF2-40B4-BE49-F238E27FC236}">
                <a16:creationId xmlns:a16="http://schemas.microsoft.com/office/drawing/2014/main" id="{10EB1BC5-66EE-D7D1-F321-CCFEDA78631F}"/>
              </a:ext>
            </a:extLst>
          </p:cNvPr>
          <p:cNvPicPr>
            <a:picLocks noChangeAspect="1"/>
          </p:cNvPicPr>
          <p:nvPr/>
        </p:nvPicPr>
        <p:blipFill>
          <a:blip r:embed="rId2"/>
          <a:stretch>
            <a:fillRect/>
          </a:stretch>
        </p:blipFill>
        <p:spPr>
          <a:xfrm>
            <a:off x="0" y="1642946"/>
            <a:ext cx="9144000" cy="4163122"/>
          </a:xfrm>
          <a:prstGeom prst="rect">
            <a:avLst/>
          </a:prstGeom>
          <a:solidFill>
            <a:schemeClr val="tx1"/>
          </a:solidFill>
          <a:ln w="12700">
            <a:solidFill>
              <a:srgbClr val="FF0000"/>
            </a:solidFill>
          </a:ln>
        </p:spPr>
      </p:pic>
      <p:sp>
        <p:nvSpPr>
          <p:cNvPr id="8" name="Rectangle 7">
            <a:extLst>
              <a:ext uri="{FF2B5EF4-FFF2-40B4-BE49-F238E27FC236}">
                <a16:creationId xmlns:a16="http://schemas.microsoft.com/office/drawing/2014/main" id="{3BEFED11-25C7-45FB-1A38-516A7B2F4639}"/>
              </a:ext>
            </a:extLst>
          </p:cNvPr>
          <p:cNvSpPr/>
          <p:nvPr/>
        </p:nvSpPr>
        <p:spPr>
          <a:xfrm>
            <a:off x="438615" y="3450818"/>
            <a:ext cx="8051180" cy="78801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Left 8">
            <a:extLst>
              <a:ext uri="{FF2B5EF4-FFF2-40B4-BE49-F238E27FC236}">
                <a16:creationId xmlns:a16="http://schemas.microsoft.com/office/drawing/2014/main" id="{8D124B42-BE04-D44B-06F3-6744A116142B}"/>
              </a:ext>
            </a:extLst>
          </p:cNvPr>
          <p:cNvSpPr/>
          <p:nvPr/>
        </p:nvSpPr>
        <p:spPr>
          <a:xfrm>
            <a:off x="4464205" y="5140713"/>
            <a:ext cx="1070517" cy="341970"/>
          </a:xfrm>
          <a:prstGeom prst="lef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35864DEF-F7BD-D2A6-BF78-073FAB414D5C}"/>
              </a:ext>
            </a:extLst>
          </p:cNvPr>
          <p:cNvSpPr txBox="1"/>
          <p:nvPr/>
        </p:nvSpPr>
        <p:spPr>
          <a:xfrm>
            <a:off x="0" y="5337173"/>
            <a:ext cx="6895652" cy="1477328"/>
          </a:xfrm>
          <a:prstGeom prst="rect">
            <a:avLst/>
          </a:prstGeom>
          <a:noFill/>
        </p:spPr>
        <p:txBody>
          <a:bodyPr wrap="square">
            <a:spAutoFit/>
          </a:bodyPr>
          <a:lstStyle/>
          <a:p>
            <a:pPr algn="l"/>
            <a:endParaRPr lang="en-US" sz="1800" b="0" i="0" u="none" strike="noStrike" baseline="0" dirty="0">
              <a:solidFill>
                <a:srgbClr val="000000"/>
              </a:solidFill>
              <a:latin typeface="Calibri" panose="020F0502020204030204" pitchFamily="34" charset="0"/>
            </a:endParaRPr>
          </a:p>
          <a:p>
            <a:endParaRPr lang="en-US" sz="1800" b="0" i="0" u="none" strike="noStrike" baseline="0" dirty="0">
              <a:latin typeface="Calibri" panose="020F0502020204030204" pitchFamily="34" charset="0"/>
            </a:endParaRPr>
          </a:p>
          <a:p>
            <a:r>
              <a:rPr lang="en-US" sz="1800" b="0" i="0" u="none" strike="noStrike" baseline="0" dirty="0">
                <a:latin typeface="Calibri" panose="020F0502020204030204" pitchFamily="34" charset="0"/>
              </a:rPr>
              <a:t> </a:t>
            </a:r>
          </a:p>
          <a:p>
            <a:pPr marR="0" algn="l"/>
            <a:r>
              <a:rPr lang="en-US" sz="1800" b="0" i="0" u="none" strike="noStrike" baseline="0" dirty="0">
                <a:solidFill>
                  <a:srgbClr val="404040"/>
                </a:solidFill>
                <a:latin typeface="Calibri" panose="020F0502020204030204" pitchFamily="34" charset="0"/>
              </a:rPr>
              <a:t>*GrantConnect is the home of the AHP application</a:t>
            </a:r>
          </a:p>
          <a:p>
            <a:pPr marR="0" algn="l"/>
            <a:r>
              <a:rPr lang="en-US" dirty="0">
                <a:solidFill>
                  <a:srgbClr val="252525"/>
                </a:solidFill>
                <a:latin typeface="Arial" panose="020B0604020202020204" pitchFamily="34" charset="0"/>
              </a:rPr>
              <a:t>*</a:t>
            </a:r>
            <a:r>
              <a:rPr lang="en-US" sz="1800" b="0" i="0" u="none" strike="noStrike" baseline="0" dirty="0">
                <a:solidFill>
                  <a:srgbClr val="404040"/>
                </a:solidFill>
                <a:latin typeface="Calibri" panose="020F0502020204030204" pitchFamily="34" charset="0"/>
              </a:rPr>
              <a:t>Go to </a:t>
            </a:r>
            <a:r>
              <a:rPr lang="en-US" sz="1800" b="0" i="0" u="none" strike="noStrike" baseline="0" dirty="0">
                <a:solidFill>
                  <a:srgbClr val="0000FF"/>
                </a:solidFill>
                <a:latin typeface="Calibri" panose="020F0502020204030204" pitchFamily="34" charset="0"/>
                <a:hlinkClick r:id="rId3"/>
              </a:rPr>
              <a:t>https://app.fhlb.com/grantconnect</a:t>
            </a:r>
            <a:r>
              <a:rPr lang="en-US" sz="1800" b="0" i="0" u="none" strike="noStrike" baseline="0" dirty="0">
                <a:solidFill>
                  <a:srgbClr val="0000FF"/>
                </a:solidFill>
                <a:latin typeface="Calibri" panose="020F0502020204030204" pitchFamily="34" charset="0"/>
              </a:rPr>
              <a:t> </a:t>
            </a:r>
            <a:r>
              <a:rPr lang="en-US" sz="1800" b="0" i="0" u="none" strike="noStrike" baseline="0" dirty="0">
                <a:solidFill>
                  <a:srgbClr val="404040"/>
                </a:solidFill>
                <a:latin typeface="Calibri" panose="020F0502020204030204" pitchFamily="34" charset="0"/>
              </a:rPr>
              <a:t>to begin</a:t>
            </a:r>
          </a:p>
        </p:txBody>
      </p:sp>
    </p:spTree>
    <p:extLst>
      <p:ext uri="{BB962C8B-B14F-4D97-AF65-F5344CB8AC3E}">
        <p14:creationId xmlns:p14="http://schemas.microsoft.com/office/powerpoint/2010/main" val="1885138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6F49A-6782-44D8-A23D-17A584AD587D}"/>
              </a:ext>
            </a:extLst>
          </p:cNvPr>
          <p:cNvSpPr>
            <a:spLocks noGrp="1"/>
          </p:cNvSpPr>
          <p:nvPr>
            <p:ph type="title"/>
          </p:nvPr>
        </p:nvSpPr>
        <p:spPr>
          <a:xfrm>
            <a:off x="356260" y="598772"/>
            <a:ext cx="7487260" cy="887127"/>
          </a:xfrm>
        </p:spPr>
        <p:txBody>
          <a:bodyPr/>
          <a:lstStyle/>
          <a:p>
            <a:r>
              <a:rPr lang="en-US" dirty="0"/>
              <a:t>Register through GrantConnect – Key Points </a:t>
            </a:r>
          </a:p>
        </p:txBody>
      </p:sp>
      <p:sp>
        <p:nvSpPr>
          <p:cNvPr id="5" name="Rectangle 4">
            <a:extLst>
              <a:ext uri="{FF2B5EF4-FFF2-40B4-BE49-F238E27FC236}">
                <a16:creationId xmlns:a16="http://schemas.microsoft.com/office/drawing/2014/main" id="{91DBE815-D4B2-4E16-84A7-F30376617F16}"/>
              </a:ext>
            </a:extLst>
          </p:cNvPr>
          <p:cNvSpPr/>
          <p:nvPr/>
        </p:nvSpPr>
        <p:spPr>
          <a:xfrm>
            <a:off x="169682" y="1851314"/>
            <a:ext cx="8618059" cy="104796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First time users will create a User ID/Password and affiliate with a new or existing organization</a:t>
            </a:r>
          </a:p>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If you created a User ID or used AHP Online in previous AHP rounds, do not create a new User ID. Call FHLB Dallas first</a:t>
            </a:r>
          </a:p>
        </p:txBody>
      </p:sp>
      <p:sp>
        <p:nvSpPr>
          <p:cNvPr id="12" name="Rectangle 11">
            <a:extLst>
              <a:ext uri="{FF2B5EF4-FFF2-40B4-BE49-F238E27FC236}">
                <a16:creationId xmlns:a16="http://schemas.microsoft.com/office/drawing/2014/main" id="{E9349030-88D3-401B-9ACC-53F19C5470D4}"/>
              </a:ext>
            </a:extLst>
          </p:cNvPr>
          <p:cNvSpPr/>
          <p:nvPr/>
        </p:nvSpPr>
        <p:spPr>
          <a:xfrm>
            <a:off x="4928258" y="3458949"/>
            <a:ext cx="3859483" cy="101803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tIns="274320" bIns="457200" rtlCol="0" anchor="ctr"/>
          <a:lstStyle/>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Must have a user ID and password</a:t>
            </a:r>
          </a:p>
          <a:p>
            <a:pPr marL="285750" indent="-285750">
              <a:buFont typeface="Wingdings" panose="05000000000000000000" pitchFamily="2" charset="2"/>
              <a:buChar char="q"/>
            </a:pPr>
            <a:r>
              <a:rPr lang="en-US" sz="1600" b="1" u="sng" dirty="0">
                <a:solidFill>
                  <a:schemeClr val="tx1"/>
                </a:solidFill>
                <a:latin typeface="Calibri" panose="020F0502020204030204" pitchFamily="34" charset="0"/>
                <a:cs typeface="Calibri" panose="020F0502020204030204" pitchFamily="34" charset="0"/>
              </a:rPr>
              <a:t>Cannot access application without PIN</a:t>
            </a:r>
          </a:p>
        </p:txBody>
      </p:sp>
      <p:sp>
        <p:nvSpPr>
          <p:cNvPr id="17" name="Rectangle 16">
            <a:extLst>
              <a:ext uri="{FF2B5EF4-FFF2-40B4-BE49-F238E27FC236}">
                <a16:creationId xmlns:a16="http://schemas.microsoft.com/office/drawing/2014/main" id="{84836EE6-82BC-4537-9235-4C2B1FF4FC41}"/>
              </a:ext>
            </a:extLst>
          </p:cNvPr>
          <p:cNvSpPr/>
          <p:nvPr/>
        </p:nvSpPr>
        <p:spPr>
          <a:xfrm>
            <a:off x="169684" y="3458949"/>
            <a:ext cx="4539142" cy="101803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Applications created by a consultant will need to be approved by the sponsor</a:t>
            </a:r>
          </a:p>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Non-Sponsor = Consultant</a:t>
            </a:r>
          </a:p>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All non-sponsors need to register as well </a:t>
            </a:r>
          </a:p>
        </p:txBody>
      </p:sp>
      <p:sp>
        <p:nvSpPr>
          <p:cNvPr id="19" name="Rectangle 18">
            <a:extLst>
              <a:ext uri="{FF2B5EF4-FFF2-40B4-BE49-F238E27FC236}">
                <a16:creationId xmlns:a16="http://schemas.microsoft.com/office/drawing/2014/main" id="{AC0C6E89-BC2F-47ED-88B5-52EDCE9B0F9A}"/>
              </a:ext>
            </a:extLst>
          </p:cNvPr>
          <p:cNvSpPr/>
          <p:nvPr/>
        </p:nvSpPr>
        <p:spPr>
          <a:xfrm>
            <a:off x="169683" y="1456261"/>
            <a:ext cx="8618058" cy="4147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alibri" panose="020F0502020204030204" pitchFamily="34" charset="0"/>
                <a:cs typeface="Calibri" panose="020F0502020204030204" pitchFamily="34" charset="0"/>
              </a:rPr>
              <a:t>Sponsors</a:t>
            </a:r>
          </a:p>
        </p:txBody>
      </p:sp>
      <p:sp>
        <p:nvSpPr>
          <p:cNvPr id="20" name="Rectangle 19">
            <a:extLst>
              <a:ext uri="{FF2B5EF4-FFF2-40B4-BE49-F238E27FC236}">
                <a16:creationId xmlns:a16="http://schemas.microsoft.com/office/drawing/2014/main" id="{B9BF0B24-8F16-45D9-8EE2-40E81F3712D2}"/>
              </a:ext>
            </a:extLst>
          </p:cNvPr>
          <p:cNvSpPr/>
          <p:nvPr/>
        </p:nvSpPr>
        <p:spPr>
          <a:xfrm>
            <a:off x="4928258" y="3014882"/>
            <a:ext cx="3859483" cy="444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alibri" panose="020F0502020204030204" pitchFamily="34" charset="0"/>
                <a:cs typeface="Calibri" panose="020F0502020204030204" pitchFamily="34" charset="0"/>
              </a:rPr>
              <a:t>Members</a:t>
            </a:r>
          </a:p>
        </p:txBody>
      </p:sp>
      <p:sp>
        <p:nvSpPr>
          <p:cNvPr id="21" name="Rectangle 20">
            <a:extLst>
              <a:ext uri="{FF2B5EF4-FFF2-40B4-BE49-F238E27FC236}">
                <a16:creationId xmlns:a16="http://schemas.microsoft.com/office/drawing/2014/main" id="{20046006-58D6-49B3-8B9D-D9BBB41F3D91}"/>
              </a:ext>
            </a:extLst>
          </p:cNvPr>
          <p:cNvSpPr/>
          <p:nvPr/>
        </p:nvSpPr>
        <p:spPr>
          <a:xfrm>
            <a:off x="169684" y="3014882"/>
            <a:ext cx="4539142" cy="444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alibri" panose="020F0502020204030204" pitchFamily="34" charset="0"/>
                <a:cs typeface="Calibri" panose="020F0502020204030204" pitchFamily="34" charset="0"/>
              </a:rPr>
              <a:t>Consultant</a:t>
            </a:r>
          </a:p>
        </p:txBody>
      </p:sp>
      <p:sp>
        <p:nvSpPr>
          <p:cNvPr id="4" name="Rectangle 3">
            <a:extLst>
              <a:ext uri="{FF2B5EF4-FFF2-40B4-BE49-F238E27FC236}">
                <a16:creationId xmlns:a16="http://schemas.microsoft.com/office/drawing/2014/main" id="{239C66D1-8F47-9EF4-42E9-E00F0841BC67}"/>
              </a:ext>
            </a:extLst>
          </p:cNvPr>
          <p:cNvSpPr/>
          <p:nvPr/>
        </p:nvSpPr>
        <p:spPr>
          <a:xfrm>
            <a:off x="1066670" y="4633396"/>
            <a:ext cx="7284311" cy="204614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B050"/>
                </a:solidFill>
                <a:latin typeface="+mj-lt"/>
                <a:cs typeface="Cavolini" panose="03000502040302020204" pitchFamily="66" charset="0"/>
              </a:rPr>
              <a:t>After registering, log in to the system with your user ID and password during the application round. </a:t>
            </a:r>
          </a:p>
          <a:p>
            <a:pPr algn="ctr"/>
            <a:endParaRPr lang="en-US" sz="1600" b="1" dirty="0">
              <a:solidFill>
                <a:srgbClr val="00B050"/>
              </a:solidFill>
              <a:latin typeface="+mj-lt"/>
              <a:cs typeface="Cavolini" panose="03000502040302020204" pitchFamily="66" charset="0"/>
            </a:endParaRPr>
          </a:p>
          <a:p>
            <a:pPr algn="ctr"/>
            <a:r>
              <a:rPr lang="en-US" sz="1600" b="1" dirty="0">
                <a:solidFill>
                  <a:srgbClr val="00B050"/>
                </a:solidFill>
                <a:latin typeface="+mj-lt"/>
                <a:cs typeface="Cavolini" panose="03000502040302020204" pitchFamily="66" charset="0"/>
              </a:rPr>
              <a:t>The initiator will create the application PIN. The application PIN will need to be shared with each party to complete, submit and track the status of the application.</a:t>
            </a:r>
          </a:p>
          <a:p>
            <a:pPr algn="ctr"/>
            <a:endParaRPr lang="en-US" sz="1600" b="1" dirty="0">
              <a:solidFill>
                <a:srgbClr val="00B050"/>
              </a:solidFill>
              <a:latin typeface="+mj-lt"/>
              <a:cs typeface="Cavolini" panose="03000502040302020204" pitchFamily="66" charset="0"/>
            </a:endParaRPr>
          </a:p>
          <a:p>
            <a:pPr algn="ctr"/>
            <a:r>
              <a:rPr lang="en-US" sz="1600" b="1" dirty="0">
                <a:solidFill>
                  <a:srgbClr val="00B050"/>
                </a:solidFill>
                <a:latin typeface="+mj-lt"/>
                <a:cs typeface="Cavolini" panose="03000502040302020204" pitchFamily="66" charset="0"/>
              </a:rPr>
              <a:t>   The member, sponsor and FHLB Dallas’ Community Investment department can view an application at the same time while it is being completed online.</a:t>
            </a:r>
          </a:p>
        </p:txBody>
      </p:sp>
    </p:spTree>
    <p:extLst>
      <p:ext uri="{BB962C8B-B14F-4D97-AF65-F5344CB8AC3E}">
        <p14:creationId xmlns:p14="http://schemas.microsoft.com/office/powerpoint/2010/main" val="75819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2FA56-C2D1-42AB-03E2-402342C617EC}"/>
              </a:ext>
            </a:extLst>
          </p:cNvPr>
          <p:cNvSpPr>
            <a:spLocks noGrp="1"/>
          </p:cNvSpPr>
          <p:nvPr>
            <p:ph type="title"/>
          </p:nvPr>
        </p:nvSpPr>
        <p:spPr>
          <a:xfrm>
            <a:off x="355600" y="195760"/>
            <a:ext cx="7487260" cy="562562"/>
          </a:xfrm>
          <a:ln w="19050">
            <a:noFill/>
          </a:ln>
        </p:spPr>
        <p:txBody>
          <a:bodyPr/>
          <a:lstStyle/>
          <a:p>
            <a:pPr algn="l"/>
            <a:br>
              <a:rPr lang="en-US" sz="1800" b="0" i="0" u="none" strike="noStrike" baseline="0" dirty="0">
                <a:solidFill>
                  <a:srgbClr val="000000"/>
                </a:solidFill>
                <a:latin typeface="Calibri" panose="020F0502020204030204" pitchFamily="34" charset="0"/>
              </a:rPr>
            </a:br>
            <a:r>
              <a:rPr lang="en-US" sz="3200" b="1" i="0" u="none" strike="noStrike" baseline="0" dirty="0">
                <a:solidFill>
                  <a:srgbClr val="0070CE"/>
                </a:solidFill>
                <a:latin typeface="Calibri" panose="020F0502020204030204" pitchFamily="34" charset="0"/>
              </a:rPr>
              <a:t>Registering as a Sponsor/Consultant</a:t>
            </a:r>
            <a:endParaRPr lang="en-US" sz="3200" dirty="0"/>
          </a:p>
        </p:txBody>
      </p:sp>
      <p:sp>
        <p:nvSpPr>
          <p:cNvPr id="3" name="Text Placeholder 2">
            <a:extLst>
              <a:ext uri="{FF2B5EF4-FFF2-40B4-BE49-F238E27FC236}">
                <a16:creationId xmlns:a16="http://schemas.microsoft.com/office/drawing/2014/main" id="{A67CF58E-C20F-4BA1-9933-31A889B3C6D9}"/>
              </a:ext>
            </a:extLst>
          </p:cNvPr>
          <p:cNvSpPr>
            <a:spLocks noGrp="1"/>
          </p:cNvSpPr>
          <p:nvPr>
            <p:ph type="body" sz="quarter" idx="12"/>
          </p:nvPr>
        </p:nvSpPr>
        <p:spPr>
          <a:xfrm>
            <a:off x="75304" y="863684"/>
            <a:ext cx="9068696" cy="5693194"/>
          </a:xfrm>
        </p:spPr>
        <p:txBody>
          <a:bodyPr>
            <a:normAutofit/>
          </a:bodyPr>
          <a:lstStyle/>
          <a:p>
            <a:r>
              <a:rPr lang="en-US" sz="1800" b="1" dirty="0">
                <a:latin typeface="Calibri"/>
                <a:cs typeface="Calibri"/>
              </a:rPr>
              <a:t>Use Chrome or Edge Browser</a:t>
            </a:r>
          </a:p>
          <a:p>
            <a:r>
              <a:rPr lang="en-US" sz="1800" b="1" dirty="0">
                <a:latin typeface="Calibri"/>
                <a:cs typeface="Calibri"/>
              </a:rPr>
              <a:t>GrantConnect requires multifactor authentication using either a direct-dial phone line phone (cannot be an extension), cell or an authenticator app on your phone.</a:t>
            </a:r>
          </a:p>
          <a:p>
            <a:r>
              <a:rPr lang="en-US" sz="1800" b="1" dirty="0">
                <a:latin typeface="Calibri"/>
                <a:cs typeface="Calibri"/>
              </a:rPr>
              <a:t>Registration approval can take up to 24 hours</a:t>
            </a:r>
          </a:p>
          <a:p>
            <a:endParaRPr lang="en-US" sz="1200" dirty="0"/>
          </a:p>
        </p:txBody>
      </p:sp>
      <p:pic>
        <p:nvPicPr>
          <p:cNvPr id="19" name="Picture 18">
            <a:extLst>
              <a:ext uri="{FF2B5EF4-FFF2-40B4-BE49-F238E27FC236}">
                <a16:creationId xmlns:a16="http://schemas.microsoft.com/office/drawing/2014/main" id="{3130EAC9-CDED-B486-334F-5A59E67B428D}"/>
              </a:ext>
            </a:extLst>
          </p:cNvPr>
          <p:cNvPicPr>
            <a:picLocks noChangeAspect="1"/>
          </p:cNvPicPr>
          <p:nvPr/>
        </p:nvPicPr>
        <p:blipFill>
          <a:blip r:embed="rId2"/>
          <a:stretch>
            <a:fillRect/>
          </a:stretch>
        </p:blipFill>
        <p:spPr>
          <a:xfrm>
            <a:off x="-47176" y="2227603"/>
            <a:ext cx="2844879" cy="3647619"/>
          </a:xfrm>
          <a:prstGeom prst="rect">
            <a:avLst/>
          </a:prstGeom>
        </p:spPr>
      </p:pic>
      <p:pic>
        <p:nvPicPr>
          <p:cNvPr id="21" name="Picture 20">
            <a:extLst>
              <a:ext uri="{FF2B5EF4-FFF2-40B4-BE49-F238E27FC236}">
                <a16:creationId xmlns:a16="http://schemas.microsoft.com/office/drawing/2014/main" id="{5A5161FA-D4A2-CCB3-D030-EECA988D233C}"/>
              </a:ext>
            </a:extLst>
          </p:cNvPr>
          <p:cNvPicPr>
            <a:picLocks noChangeAspect="1"/>
          </p:cNvPicPr>
          <p:nvPr/>
        </p:nvPicPr>
        <p:blipFill>
          <a:blip r:embed="rId3"/>
          <a:stretch>
            <a:fillRect/>
          </a:stretch>
        </p:blipFill>
        <p:spPr>
          <a:xfrm>
            <a:off x="4562476" y="3424238"/>
            <a:ext cx="19048" cy="9524"/>
          </a:xfrm>
          <a:prstGeom prst="rect">
            <a:avLst/>
          </a:prstGeom>
        </p:spPr>
      </p:pic>
      <p:pic>
        <p:nvPicPr>
          <p:cNvPr id="23" name="Picture 22">
            <a:extLst>
              <a:ext uri="{FF2B5EF4-FFF2-40B4-BE49-F238E27FC236}">
                <a16:creationId xmlns:a16="http://schemas.microsoft.com/office/drawing/2014/main" id="{C4AA3BD4-5AEF-3BEF-C615-B89713040892}"/>
              </a:ext>
            </a:extLst>
          </p:cNvPr>
          <p:cNvPicPr>
            <a:picLocks noChangeAspect="1"/>
          </p:cNvPicPr>
          <p:nvPr/>
        </p:nvPicPr>
        <p:blipFill>
          <a:blip r:embed="rId4"/>
          <a:stretch>
            <a:fillRect/>
          </a:stretch>
        </p:blipFill>
        <p:spPr>
          <a:xfrm>
            <a:off x="4567238" y="3424238"/>
            <a:ext cx="9524" cy="9524"/>
          </a:xfrm>
          <a:prstGeom prst="rect">
            <a:avLst/>
          </a:prstGeom>
        </p:spPr>
      </p:pic>
      <p:pic>
        <p:nvPicPr>
          <p:cNvPr id="25" name="Picture 24">
            <a:extLst>
              <a:ext uri="{FF2B5EF4-FFF2-40B4-BE49-F238E27FC236}">
                <a16:creationId xmlns:a16="http://schemas.microsoft.com/office/drawing/2014/main" id="{FCDF1495-3C62-ECEB-AA5D-DFE1316F63D9}"/>
              </a:ext>
            </a:extLst>
          </p:cNvPr>
          <p:cNvPicPr>
            <a:picLocks noChangeAspect="1"/>
          </p:cNvPicPr>
          <p:nvPr/>
        </p:nvPicPr>
        <p:blipFill>
          <a:blip r:embed="rId5"/>
          <a:stretch>
            <a:fillRect/>
          </a:stretch>
        </p:blipFill>
        <p:spPr>
          <a:xfrm>
            <a:off x="2797703" y="3293948"/>
            <a:ext cx="6368528" cy="3454353"/>
          </a:xfrm>
          <a:prstGeom prst="rect">
            <a:avLst/>
          </a:prstGeom>
        </p:spPr>
      </p:pic>
      <p:sp>
        <p:nvSpPr>
          <p:cNvPr id="26" name="Arrow: Left 25">
            <a:extLst>
              <a:ext uri="{FF2B5EF4-FFF2-40B4-BE49-F238E27FC236}">
                <a16:creationId xmlns:a16="http://schemas.microsoft.com/office/drawing/2014/main" id="{C114FCD7-B919-2E6E-2BF5-2790273B291F}"/>
              </a:ext>
            </a:extLst>
          </p:cNvPr>
          <p:cNvSpPr/>
          <p:nvPr/>
        </p:nvSpPr>
        <p:spPr>
          <a:xfrm>
            <a:off x="5647765" y="2671446"/>
            <a:ext cx="2463501" cy="867820"/>
          </a:xfrm>
          <a:prstGeom prst="leftArrow">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Call 1-800-362-2944</a:t>
            </a:r>
          </a:p>
        </p:txBody>
      </p:sp>
    </p:spTree>
    <p:extLst>
      <p:ext uri="{BB962C8B-B14F-4D97-AF65-F5344CB8AC3E}">
        <p14:creationId xmlns:p14="http://schemas.microsoft.com/office/powerpoint/2010/main" val="3451889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a:t>About FHLB Dallas</a:t>
            </a:r>
          </a:p>
        </p:txBody>
      </p:sp>
      <p:sp>
        <p:nvSpPr>
          <p:cNvPr id="4" name="Text Placeholder 3"/>
          <p:cNvSpPr>
            <a:spLocks noGrp="1"/>
          </p:cNvSpPr>
          <p:nvPr>
            <p:ph type="body" sz="quarter" idx="12"/>
          </p:nvPr>
        </p:nvSpPr>
        <p:spPr>
          <a:xfrm>
            <a:off x="236483" y="1446194"/>
            <a:ext cx="5157553" cy="5411806"/>
          </a:xfrm>
        </p:spPr>
        <p:txBody>
          <a:bodyPr>
            <a:noAutofit/>
          </a:bodyPr>
          <a:lstStyle/>
          <a:p>
            <a:pPr>
              <a:spcBef>
                <a:spcPts val="0"/>
              </a:spcBef>
              <a:spcAft>
                <a:spcPts val="1800"/>
              </a:spcAft>
            </a:pPr>
            <a:r>
              <a:rPr lang="en-US" b="1" dirty="0"/>
              <a:t>Who we are</a:t>
            </a:r>
          </a:p>
          <a:p>
            <a:pPr lvl="1">
              <a:spcBef>
                <a:spcPts val="0"/>
              </a:spcBef>
              <a:spcAft>
                <a:spcPts val="1800"/>
              </a:spcAft>
            </a:pPr>
            <a:r>
              <a:rPr lang="en-US" sz="1800" dirty="0"/>
              <a:t>FHLB Dallas is a member-owned cooperative. </a:t>
            </a:r>
          </a:p>
          <a:p>
            <a:pPr lvl="1">
              <a:spcBef>
                <a:spcPts val="0"/>
              </a:spcBef>
              <a:spcAft>
                <a:spcPts val="1800"/>
              </a:spcAft>
            </a:pPr>
            <a:r>
              <a:rPr lang="en-US" sz="1800" dirty="0"/>
              <a:t>Members are banks, credit unions, savings and thrifts, CDFIs and insurance companies.</a:t>
            </a:r>
            <a:endParaRPr lang="en-US" sz="1800" b="1" dirty="0"/>
          </a:p>
          <a:p>
            <a:pPr>
              <a:spcBef>
                <a:spcPts val="0"/>
              </a:spcBef>
              <a:spcAft>
                <a:spcPts val="1800"/>
              </a:spcAft>
            </a:pPr>
            <a:r>
              <a:rPr lang="en-US" b="1" dirty="0"/>
              <a:t>What we do </a:t>
            </a:r>
          </a:p>
          <a:p>
            <a:pPr lvl="1">
              <a:spcBef>
                <a:spcPts val="0"/>
              </a:spcBef>
              <a:spcAft>
                <a:spcPts val="1800"/>
              </a:spcAft>
            </a:pPr>
            <a:r>
              <a:rPr lang="en-US" sz="1800" dirty="0"/>
              <a:t>We provide members with wholesale lending, credit and related financial services.</a:t>
            </a:r>
          </a:p>
          <a:p>
            <a:pPr lvl="1">
              <a:spcBef>
                <a:spcPts val="0"/>
              </a:spcBef>
              <a:spcAft>
                <a:spcPts val="1800"/>
              </a:spcAft>
            </a:pPr>
            <a:r>
              <a:rPr lang="en-US" sz="1800" dirty="0"/>
              <a:t>At least 10% of income from the prior year goes to affordable housing.</a:t>
            </a:r>
          </a:p>
          <a:p>
            <a:pPr>
              <a:spcBef>
                <a:spcPts val="0"/>
              </a:spcBef>
              <a:spcAft>
                <a:spcPts val="1800"/>
              </a:spcAft>
            </a:pPr>
            <a:r>
              <a:rPr lang="en-US" b="1" dirty="0"/>
              <a:t>Why we were created</a:t>
            </a:r>
          </a:p>
          <a:p>
            <a:pPr lvl="1">
              <a:spcBef>
                <a:spcPts val="0"/>
              </a:spcBef>
              <a:spcAft>
                <a:spcPts val="1800"/>
              </a:spcAft>
            </a:pPr>
            <a:r>
              <a:rPr lang="en-US" sz="1800" dirty="0"/>
              <a:t>To provide capital for mortgage funding during the Great Depression.</a:t>
            </a:r>
            <a:endParaRPr lang="en-US" sz="1800" b="1" dirty="0"/>
          </a:p>
          <a:p>
            <a:pPr>
              <a:spcBef>
                <a:spcPts val="0"/>
              </a:spcBef>
              <a:spcAft>
                <a:spcPts val="1800"/>
              </a:spcAft>
            </a:pPr>
            <a:endParaRPr lang="en-US" sz="2800" b="1" dirty="0"/>
          </a:p>
        </p:txBody>
      </p:sp>
      <p:sp>
        <p:nvSpPr>
          <p:cNvPr id="9" name="Rectangle 8">
            <a:extLst>
              <a:ext uri="{FF2B5EF4-FFF2-40B4-BE49-F238E27FC236}">
                <a16:creationId xmlns:a16="http://schemas.microsoft.com/office/drawing/2014/main" id="{5DA034BB-B4BB-68BE-3DB6-ECF37E0D1E7D}"/>
              </a:ext>
            </a:extLst>
          </p:cNvPr>
          <p:cNvSpPr/>
          <p:nvPr/>
        </p:nvSpPr>
        <p:spPr>
          <a:xfrm>
            <a:off x="5450183" y="4642800"/>
            <a:ext cx="1335627" cy="9443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pic>
        <p:nvPicPr>
          <p:cNvPr id="3" name="Picture 2">
            <a:extLst>
              <a:ext uri="{FF2B5EF4-FFF2-40B4-BE49-F238E27FC236}">
                <a16:creationId xmlns:a16="http://schemas.microsoft.com/office/drawing/2014/main" id="{5ECFF0E2-C272-F7AF-5C12-E3048550916C}"/>
              </a:ext>
            </a:extLst>
          </p:cNvPr>
          <p:cNvPicPr>
            <a:picLocks noChangeAspect="1"/>
          </p:cNvPicPr>
          <p:nvPr/>
        </p:nvPicPr>
        <p:blipFill>
          <a:blip r:embed="rId3"/>
          <a:stretch>
            <a:fillRect/>
          </a:stretch>
        </p:blipFill>
        <p:spPr>
          <a:xfrm>
            <a:off x="5287430" y="1730017"/>
            <a:ext cx="3785259" cy="4066776"/>
          </a:xfrm>
          <a:prstGeom prst="rect">
            <a:avLst/>
          </a:prstGeom>
          <a:ln w="34925">
            <a:solidFill>
              <a:srgbClr val="1E497C"/>
            </a:solidFill>
          </a:ln>
        </p:spPr>
      </p:pic>
    </p:spTree>
    <p:extLst>
      <p:ext uri="{BB962C8B-B14F-4D97-AF65-F5344CB8AC3E}">
        <p14:creationId xmlns:p14="http://schemas.microsoft.com/office/powerpoint/2010/main" val="496613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AC91B-CE1F-6B5B-D058-7C2F12D1ADEF}"/>
              </a:ext>
            </a:extLst>
          </p:cNvPr>
          <p:cNvSpPr>
            <a:spLocks noGrp="1"/>
          </p:cNvSpPr>
          <p:nvPr>
            <p:ph type="title"/>
          </p:nvPr>
        </p:nvSpPr>
        <p:spPr/>
        <p:txBody>
          <a:bodyPr/>
          <a:lstStyle/>
          <a:p>
            <a:r>
              <a:rPr lang="en-US" sz="2800" dirty="0"/>
              <a:t>GrantConnect Registration -</a:t>
            </a:r>
            <a:endParaRPr lang="en-US" dirty="0"/>
          </a:p>
        </p:txBody>
      </p:sp>
      <p:sp>
        <p:nvSpPr>
          <p:cNvPr id="3" name="Text Placeholder 2">
            <a:extLst>
              <a:ext uri="{FF2B5EF4-FFF2-40B4-BE49-F238E27FC236}">
                <a16:creationId xmlns:a16="http://schemas.microsoft.com/office/drawing/2014/main" id="{9E287F82-BBF4-1CD3-EA98-2285927E5DEB}"/>
              </a:ext>
            </a:extLst>
          </p:cNvPr>
          <p:cNvSpPr>
            <a:spLocks noGrp="1"/>
          </p:cNvSpPr>
          <p:nvPr>
            <p:ph type="body" sz="quarter" idx="12"/>
          </p:nvPr>
        </p:nvSpPr>
        <p:spPr>
          <a:xfrm>
            <a:off x="355600" y="1175656"/>
            <a:ext cx="8540974" cy="5047343"/>
          </a:xfrm>
        </p:spPr>
        <p:txBody>
          <a:bodyPr/>
          <a:lstStyle/>
          <a:p>
            <a:endParaRPr lang="en-US" dirty="0">
              <a:solidFill>
                <a:srgbClr val="C00000"/>
              </a:solidFill>
            </a:endParaRPr>
          </a:p>
        </p:txBody>
      </p:sp>
      <p:pic>
        <p:nvPicPr>
          <p:cNvPr id="5" name="Picture 4">
            <a:extLst>
              <a:ext uri="{FF2B5EF4-FFF2-40B4-BE49-F238E27FC236}">
                <a16:creationId xmlns:a16="http://schemas.microsoft.com/office/drawing/2014/main" id="{9B488C38-EC2E-E88B-360A-4F5E337D0E69}"/>
              </a:ext>
            </a:extLst>
          </p:cNvPr>
          <p:cNvPicPr>
            <a:picLocks noChangeAspect="1"/>
          </p:cNvPicPr>
          <p:nvPr/>
        </p:nvPicPr>
        <p:blipFill>
          <a:blip r:embed="rId2"/>
          <a:stretch>
            <a:fillRect/>
          </a:stretch>
        </p:blipFill>
        <p:spPr>
          <a:xfrm>
            <a:off x="4448190" y="3329000"/>
            <a:ext cx="247619" cy="200000"/>
          </a:xfrm>
          <a:prstGeom prst="rect">
            <a:avLst/>
          </a:prstGeom>
        </p:spPr>
      </p:pic>
      <p:pic>
        <p:nvPicPr>
          <p:cNvPr id="9" name="Picture 8">
            <a:extLst>
              <a:ext uri="{FF2B5EF4-FFF2-40B4-BE49-F238E27FC236}">
                <a16:creationId xmlns:a16="http://schemas.microsoft.com/office/drawing/2014/main" id="{80D222F0-3891-5258-D5AB-518331183E27}"/>
              </a:ext>
            </a:extLst>
          </p:cNvPr>
          <p:cNvPicPr>
            <a:picLocks noChangeAspect="1"/>
          </p:cNvPicPr>
          <p:nvPr/>
        </p:nvPicPr>
        <p:blipFill>
          <a:blip r:embed="rId3"/>
          <a:stretch>
            <a:fillRect/>
          </a:stretch>
        </p:blipFill>
        <p:spPr>
          <a:xfrm>
            <a:off x="312472" y="1139429"/>
            <a:ext cx="3097702" cy="4276190"/>
          </a:xfrm>
          <a:prstGeom prst="rect">
            <a:avLst/>
          </a:prstGeom>
        </p:spPr>
      </p:pic>
      <p:pic>
        <p:nvPicPr>
          <p:cNvPr id="16" name="Picture 15">
            <a:extLst>
              <a:ext uri="{FF2B5EF4-FFF2-40B4-BE49-F238E27FC236}">
                <a16:creationId xmlns:a16="http://schemas.microsoft.com/office/drawing/2014/main" id="{8F24A427-A92B-6288-1141-88CC7A199F9F}"/>
              </a:ext>
            </a:extLst>
          </p:cNvPr>
          <p:cNvPicPr>
            <a:picLocks noChangeAspect="1"/>
          </p:cNvPicPr>
          <p:nvPr/>
        </p:nvPicPr>
        <p:blipFill>
          <a:blip r:embed="rId4"/>
          <a:stretch>
            <a:fillRect/>
          </a:stretch>
        </p:blipFill>
        <p:spPr>
          <a:xfrm>
            <a:off x="5510856" y="1251679"/>
            <a:ext cx="3399416" cy="4127864"/>
          </a:xfrm>
          <a:prstGeom prst="rect">
            <a:avLst/>
          </a:prstGeom>
        </p:spPr>
      </p:pic>
      <p:sp>
        <p:nvSpPr>
          <p:cNvPr id="18" name="Rectangle 17">
            <a:extLst>
              <a:ext uri="{FF2B5EF4-FFF2-40B4-BE49-F238E27FC236}">
                <a16:creationId xmlns:a16="http://schemas.microsoft.com/office/drawing/2014/main" id="{CABB23E5-4200-9FB2-4381-3600F749834C}"/>
              </a:ext>
            </a:extLst>
          </p:cNvPr>
          <p:cNvSpPr/>
          <p:nvPr/>
        </p:nvSpPr>
        <p:spPr>
          <a:xfrm>
            <a:off x="5615492" y="1235347"/>
            <a:ext cx="3281082" cy="408435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rrow: Left-Right 18">
            <a:extLst>
              <a:ext uri="{FF2B5EF4-FFF2-40B4-BE49-F238E27FC236}">
                <a16:creationId xmlns:a16="http://schemas.microsoft.com/office/drawing/2014/main" id="{CD859EE8-BF7B-A3EF-CAC5-D0D6C170CF6E}"/>
              </a:ext>
            </a:extLst>
          </p:cNvPr>
          <p:cNvSpPr/>
          <p:nvPr/>
        </p:nvSpPr>
        <p:spPr>
          <a:xfrm>
            <a:off x="3755016" y="2589905"/>
            <a:ext cx="1290320" cy="379206"/>
          </a:xfrm>
          <a:prstGeom prst="leftRightArrow">
            <a:avLst/>
          </a:prstGeom>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B0647CE7-188B-0157-75FA-E8CB09A9190A}"/>
              </a:ext>
            </a:extLst>
          </p:cNvPr>
          <p:cNvPicPr>
            <a:picLocks noChangeAspect="1"/>
          </p:cNvPicPr>
          <p:nvPr/>
        </p:nvPicPr>
        <p:blipFill>
          <a:blip r:embed="rId5"/>
          <a:stretch>
            <a:fillRect/>
          </a:stretch>
        </p:blipFill>
        <p:spPr>
          <a:xfrm>
            <a:off x="2054710" y="3529000"/>
            <a:ext cx="5948965" cy="2723920"/>
          </a:xfrm>
          <a:prstGeom prst="rect">
            <a:avLst/>
          </a:prstGeom>
        </p:spPr>
      </p:pic>
      <p:sp>
        <p:nvSpPr>
          <p:cNvPr id="22" name="Rectangle 21">
            <a:extLst>
              <a:ext uri="{FF2B5EF4-FFF2-40B4-BE49-F238E27FC236}">
                <a16:creationId xmlns:a16="http://schemas.microsoft.com/office/drawing/2014/main" id="{F6B5382A-E178-9DBF-16CC-D14A7BFC7642}"/>
              </a:ext>
            </a:extLst>
          </p:cNvPr>
          <p:cNvSpPr/>
          <p:nvPr/>
        </p:nvSpPr>
        <p:spPr>
          <a:xfrm>
            <a:off x="2054710" y="3529000"/>
            <a:ext cx="5970495" cy="275369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A8C413EB-70E8-BB6F-695A-8CAE2E6096B5}"/>
              </a:ext>
            </a:extLst>
          </p:cNvPr>
          <p:cNvSpPr/>
          <p:nvPr/>
        </p:nvSpPr>
        <p:spPr>
          <a:xfrm>
            <a:off x="355600" y="1175656"/>
            <a:ext cx="3064256" cy="428331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197261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60FD8-CFC8-CF76-B339-E58BDF17E827}"/>
              </a:ext>
            </a:extLst>
          </p:cNvPr>
          <p:cNvSpPr>
            <a:spLocks noGrp="1"/>
          </p:cNvSpPr>
          <p:nvPr>
            <p:ph type="title"/>
          </p:nvPr>
        </p:nvSpPr>
        <p:spPr>
          <a:xfrm>
            <a:off x="269576" y="117953"/>
            <a:ext cx="7487260" cy="303719"/>
          </a:xfrm>
        </p:spPr>
        <p:txBody>
          <a:bodyPr/>
          <a:lstStyle/>
          <a:p>
            <a:br>
              <a:rPr lang="en-US" sz="1800" b="0" i="0" u="none" strike="noStrike" baseline="0" dirty="0">
                <a:solidFill>
                  <a:srgbClr val="000000"/>
                </a:solidFill>
                <a:latin typeface="Calibri" panose="020F0502020204030204" pitchFamily="34" charset="0"/>
              </a:rPr>
            </a:br>
            <a:r>
              <a:rPr lang="en-US" sz="2400" b="1" i="0" u="none" strike="noStrike" baseline="0" dirty="0">
                <a:solidFill>
                  <a:srgbClr val="0070CE"/>
                </a:solidFill>
                <a:latin typeface="Calibri" panose="020F0502020204030204" pitchFamily="34" charset="0"/>
              </a:rPr>
              <a:t>Registering as a Sponsor/Consultant</a:t>
            </a:r>
            <a:endParaRPr lang="en-US" sz="2400" dirty="0"/>
          </a:p>
        </p:txBody>
      </p:sp>
      <p:sp>
        <p:nvSpPr>
          <p:cNvPr id="3" name="Text Placeholder 2">
            <a:extLst>
              <a:ext uri="{FF2B5EF4-FFF2-40B4-BE49-F238E27FC236}">
                <a16:creationId xmlns:a16="http://schemas.microsoft.com/office/drawing/2014/main" id="{7AD9BCCF-5073-EDC6-EA25-C271CA06894D}"/>
              </a:ext>
            </a:extLst>
          </p:cNvPr>
          <p:cNvSpPr>
            <a:spLocks noGrp="1"/>
          </p:cNvSpPr>
          <p:nvPr>
            <p:ph type="body" sz="quarter" idx="12"/>
          </p:nvPr>
        </p:nvSpPr>
        <p:spPr>
          <a:xfrm>
            <a:off x="28182" y="731520"/>
            <a:ext cx="8887218" cy="6126480"/>
          </a:xfrm>
        </p:spPr>
        <p:txBody>
          <a:bodyPr/>
          <a:lstStyle/>
          <a:p>
            <a:r>
              <a:rPr lang="en-US" dirty="0"/>
              <a:t> </a:t>
            </a:r>
          </a:p>
          <a:p>
            <a:endParaRPr lang="en-US" dirty="0"/>
          </a:p>
        </p:txBody>
      </p:sp>
      <p:pic>
        <p:nvPicPr>
          <p:cNvPr id="7" name="Picture 6">
            <a:extLst>
              <a:ext uri="{FF2B5EF4-FFF2-40B4-BE49-F238E27FC236}">
                <a16:creationId xmlns:a16="http://schemas.microsoft.com/office/drawing/2014/main" id="{3E697B18-B8B5-6739-A458-F96B0BBF78B8}"/>
              </a:ext>
            </a:extLst>
          </p:cNvPr>
          <p:cNvPicPr>
            <a:picLocks noChangeAspect="1"/>
          </p:cNvPicPr>
          <p:nvPr/>
        </p:nvPicPr>
        <p:blipFill>
          <a:blip r:embed="rId2"/>
          <a:stretch>
            <a:fillRect/>
          </a:stretch>
        </p:blipFill>
        <p:spPr>
          <a:xfrm>
            <a:off x="346110" y="1201346"/>
            <a:ext cx="3174312" cy="1513187"/>
          </a:xfrm>
          <a:prstGeom prst="rect">
            <a:avLst/>
          </a:prstGeom>
        </p:spPr>
      </p:pic>
      <p:pic>
        <p:nvPicPr>
          <p:cNvPr id="9" name="Picture 8">
            <a:extLst>
              <a:ext uri="{FF2B5EF4-FFF2-40B4-BE49-F238E27FC236}">
                <a16:creationId xmlns:a16="http://schemas.microsoft.com/office/drawing/2014/main" id="{510C56B8-6C22-1115-FCE4-AC15C2FE8493}"/>
              </a:ext>
            </a:extLst>
          </p:cNvPr>
          <p:cNvPicPr>
            <a:picLocks noChangeAspect="1"/>
          </p:cNvPicPr>
          <p:nvPr/>
        </p:nvPicPr>
        <p:blipFill>
          <a:blip r:embed="rId3"/>
          <a:stretch>
            <a:fillRect/>
          </a:stretch>
        </p:blipFill>
        <p:spPr>
          <a:xfrm>
            <a:off x="127296" y="606418"/>
            <a:ext cx="1710647" cy="588035"/>
          </a:xfrm>
          <a:prstGeom prst="rect">
            <a:avLst/>
          </a:prstGeom>
        </p:spPr>
      </p:pic>
      <p:pic>
        <p:nvPicPr>
          <p:cNvPr id="11" name="Picture 10">
            <a:extLst>
              <a:ext uri="{FF2B5EF4-FFF2-40B4-BE49-F238E27FC236}">
                <a16:creationId xmlns:a16="http://schemas.microsoft.com/office/drawing/2014/main" id="{062EA0B4-9022-62FE-3905-EB8C1B6B876C}"/>
              </a:ext>
            </a:extLst>
          </p:cNvPr>
          <p:cNvPicPr>
            <a:picLocks noChangeAspect="1"/>
          </p:cNvPicPr>
          <p:nvPr/>
        </p:nvPicPr>
        <p:blipFill>
          <a:blip r:embed="rId4"/>
          <a:srcRect/>
          <a:stretch/>
        </p:blipFill>
        <p:spPr>
          <a:xfrm>
            <a:off x="3830714" y="1874157"/>
            <a:ext cx="4707337" cy="2090596"/>
          </a:xfrm>
          <a:prstGeom prst="rect">
            <a:avLst/>
          </a:prstGeom>
        </p:spPr>
      </p:pic>
      <p:sp>
        <p:nvSpPr>
          <p:cNvPr id="14" name="Rectangle 13">
            <a:extLst>
              <a:ext uri="{FF2B5EF4-FFF2-40B4-BE49-F238E27FC236}">
                <a16:creationId xmlns:a16="http://schemas.microsoft.com/office/drawing/2014/main" id="{5EBA2067-D2B0-05B2-204E-880761658F9C}"/>
              </a:ext>
            </a:extLst>
          </p:cNvPr>
          <p:cNvSpPr/>
          <p:nvPr/>
        </p:nvSpPr>
        <p:spPr>
          <a:xfrm>
            <a:off x="355600" y="1292815"/>
            <a:ext cx="3210636" cy="136988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4435C7E-C897-6BE9-5FF6-40E594997B9F}"/>
              </a:ext>
            </a:extLst>
          </p:cNvPr>
          <p:cNvSpPr/>
          <p:nvPr/>
        </p:nvSpPr>
        <p:spPr>
          <a:xfrm>
            <a:off x="0" y="4031730"/>
            <a:ext cx="7543800" cy="274721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91DC9D70-FD1E-9733-E0A4-F09BDCE61B7F}"/>
              </a:ext>
            </a:extLst>
          </p:cNvPr>
          <p:cNvSpPr/>
          <p:nvPr/>
        </p:nvSpPr>
        <p:spPr>
          <a:xfrm>
            <a:off x="3819261" y="1936245"/>
            <a:ext cx="4730244" cy="199858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Connector: Elbow 18">
            <a:extLst>
              <a:ext uri="{FF2B5EF4-FFF2-40B4-BE49-F238E27FC236}">
                <a16:creationId xmlns:a16="http://schemas.microsoft.com/office/drawing/2014/main" id="{8F9149E4-44FA-E57E-E104-63D37106FC75}"/>
              </a:ext>
            </a:extLst>
          </p:cNvPr>
          <p:cNvCxnSpPr>
            <a:cxnSpLocks/>
          </p:cNvCxnSpPr>
          <p:nvPr/>
        </p:nvCxnSpPr>
        <p:spPr>
          <a:xfrm>
            <a:off x="1837943" y="940820"/>
            <a:ext cx="539009" cy="358422"/>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3448888F-95B5-AAF6-A619-AF3867048C4D}"/>
              </a:ext>
            </a:extLst>
          </p:cNvPr>
          <p:cNvCxnSpPr>
            <a:cxnSpLocks/>
          </p:cNvCxnSpPr>
          <p:nvPr/>
        </p:nvCxnSpPr>
        <p:spPr>
          <a:xfrm>
            <a:off x="3566236" y="1577891"/>
            <a:ext cx="539009" cy="358422"/>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6B08445D-64A3-55CE-000D-A32D1AC4593B}"/>
              </a:ext>
            </a:extLst>
          </p:cNvPr>
          <p:cNvPicPr>
            <a:picLocks noChangeAspect="1"/>
          </p:cNvPicPr>
          <p:nvPr/>
        </p:nvPicPr>
        <p:blipFill>
          <a:blip r:embed="rId5"/>
          <a:stretch>
            <a:fillRect/>
          </a:stretch>
        </p:blipFill>
        <p:spPr>
          <a:xfrm>
            <a:off x="0" y="4071190"/>
            <a:ext cx="7515618" cy="2681062"/>
          </a:xfrm>
          <a:prstGeom prst="rect">
            <a:avLst/>
          </a:prstGeom>
        </p:spPr>
      </p:pic>
      <p:cxnSp>
        <p:nvCxnSpPr>
          <p:cNvPr id="25" name="Connector: Elbow 24">
            <a:extLst>
              <a:ext uri="{FF2B5EF4-FFF2-40B4-BE49-F238E27FC236}">
                <a16:creationId xmlns:a16="http://schemas.microsoft.com/office/drawing/2014/main" id="{FF349AD6-7708-B7DF-019E-738DA453FFAF}"/>
              </a:ext>
            </a:extLst>
          </p:cNvPr>
          <p:cNvCxnSpPr>
            <a:cxnSpLocks/>
          </p:cNvCxnSpPr>
          <p:nvPr/>
        </p:nvCxnSpPr>
        <p:spPr>
          <a:xfrm rot="5400000">
            <a:off x="3372978" y="3549527"/>
            <a:ext cx="491030" cy="417141"/>
          </a:xfrm>
          <a:prstGeom prst="bentConnector3">
            <a:avLst>
              <a:gd name="adj1"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29" name="Star: 6 Points 28">
            <a:extLst>
              <a:ext uri="{FF2B5EF4-FFF2-40B4-BE49-F238E27FC236}">
                <a16:creationId xmlns:a16="http://schemas.microsoft.com/office/drawing/2014/main" id="{2DE54518-9599-731F-073F-D168E43B72FD}"/>
              </a:ext>
            </a:extLst>
          </p:cNvPr>
          <p:cNvSpPr/>
          <p:nvPr/>
        </p:nvSpPr>
        <p:spPr>
          <a:xfrm>
            <a:off x="6528066" y="3982032"/>
            <a:ext cx="2587752" cy="2703243"/>
          </a:xfrm>
          <a:prstGeom prst="star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1-2 business days for processing.  Notified Via Email upon completion</a:t>
            </a:r>
          </a:p>
        </p:txBody>
      </p:sp>
    </p:spTree>
    <p:extLst>
      <p:ext uri="{BB962C8B-B14F-4D97-AF65-F5344CB8AC3E}">
        <p14:creationId xmlns:p14="http://schemas.microsoft.com/office/powerpoint/2010/main" val="38174242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22E4C-B548-E0FC-0FE3-161487E104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258C36-C98D-A5DC-26AC-BDFD1CB51BBB}"/>
              </a:ext>
            </a:extLst>
          </p:cNvPr>
          <p:cNvSpPr>
            <a:spLocks noGrp="1"/>
          </p:cNvSpPr>
          <p:nvPr>
            <p:ph type="title"/>
          </p:nvPr>
        </p:nvSpPr>
        <p:spPr>
          <a:xfrm>
            <a:off x="269576" y="117953"/>
            <a:ext cx="7487260" cy="303719"/>
          </a:xfrm>
        </p:spPr>
        <p:txBody>
          <a:bodyPr/>
          <a:lstStyle/>
          <a:p>
            <a:br>
              <a:rPr lang="en-US" sz="1800" b="0" i="0" u="none" strike="noStrike" baseline="0" dirty="0">
                <a:solidFill>
                  <a:srgbClr val="000000"/>
                </a:solidFill>
                <a:latin typeface="Calibri" panose="020F0502020204030204" pitchFamily="34" charset="0"/>
              </a:rPr>
            </a:br>
            <a:r>
              <a:rPr lang="en-US" sz="2400" b="1" i="0" u="none" strike="noStrike" baseline="0" dirty="0">
                <a:solidFill>
                  <a:srgbClr val="0070CE"/>
                </a:solidFill>
                <a:latin typeface="Calibri" panose="020F0502020204030204" pitchFamily="34" charset="0"/>
              </a:rPr>
              <a:t>Member Registration</a:t>
            </a:r>
            <a:endParaRPr lang="en-US" sz="2400" dirty="0"/>
          </a:p>
        </p:txBody>
      </p:sp>
      <p:sp>
        <p:nvSpPr>
          <p:cNvPr id="3" name="Text Placeholder 2">
            <a:extLst>
              <a:ext uri="{FF2B5EF4-FFF2-40B4-BE49-F238E27FC236}">
                <a16:creationId xmlns:a16="http://schemas.microsoft.com/office/drawing/2014/main" id="{7EF2D3BC-3178-DA2E-1600-9DB93B73997D}"/>
              </a:ext>
            </a:extLst>
          </p:cNvPr>
          <p:cNvSpPr>
            <a:spLocks noGrp="1"/>
          </p:cNvSpPr>
          <p:nvPr>
            <p:ph type="body" sz="quarter" idx="12"/>
          </p:nvPr>
        </p:nvSpPr>
        <p:spPr>
          <a:xfrm>
            <a:off x="28182" y="731520"/>
            <a:ext cx="8887218" cy="6126480"/>
          </a:xfrm>
        </p:spPr>
        <p:txBody>
          <a:bodyPr/>
          <a:lstStyle/>
          <a:p>
            <a:r>
              <a:rPr lang="en-US" dirty="0"/>
              <a:t> </a:t>
            </a:r>
          </a:p>
          <a:p>
            <a:endParaRPr lang="en-US" dirty="0"/>
          </a:p>
        </p:txBody>
      </p:sp>
      <p:pic>
        <p:nvPicPr>
          <p:cNvPr id="9" name="Picture 8">
            <a:extLst>
              <a:ext uri="{FF2B5EF4-FFF2-40B4-BE49-F238E27FC236}">
                <a16:creationId xmlns:a16="http://schemas.microsoft.com/office/drawing/2014/main" id="{635E91EB-1620-DB4F-08C0-12A3EE288230}"/>
              </a:ext>
            </a:extLst>
          </p:cNvPr>
          <p:cNvPicPr>
            <a:picLocks noChangeAspect="1"/>
          </p:cNvPicPr>
          <p:nvPr/>
        </p:nvPicPr>
        <p:blipFill>
          <a:blip r:embed="rId2"/>
          <a:stretch>
            <a:fillRect/>
          </a:stretch>
        </p:blipFill>
        <p:spPr>
          <a:xfrm>
            <a:off x="127296" y="475361"/>
            <a:ext cx="1710647" cy="588035"/>
          </a:xfrm>
          <a:prstGeom prst="rect">
            <a:avLst/>
          </a:prstGeom>
        </p:spPr>
      </p:pic>
      <p:sp>
        <p:nvSpPr>
          <p:cNvPr id="14" name="Rectangle 13">
            <a:extLst>
              <a:ext uri="{FF2B5EF4-FFF2-40B4-BE49-F238E27FC236}">
                <a16:creationId xmlns:a16="http://schemas.microsoft.com/office/drawing/2014/main" id="{E1EDE3C0-F52F-F899-8FBD-29EFFAF23AD3}"/>
              </a:ext>
            </a:extLst>
          </p:cNvPr>
          <p:cNvSpPr/>
          <p:nvPr/>
        </p:nvSpPr>
        <p:spPr>
          <a:xfrm>
            <a:off x="244511" y="1225919"/>
            <a:ext cx="3401696" cy="423387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9AD8ED64-64DA-9485-702D-664752E11A7A}"/>
              </a:ext>
            </a:extLst>
          </p:cNvPr>
          <p:cNvSpPr/>
          <p:nvPr/>
        </p:nvSpPr>
        <p:spPr>
          <a:xfrm>
            <a:off x="3994275" y="1731410"/>
            <a:ext cx="2708805" cy="383267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Connector: Elbow 18">
            <a:extLst>
              <a:ext uri="{FF2B5EF4-FFF2-40B4-BE49-F238E27FC236}">
                <a16:creationId xmlns:a16="http://schemas.microsoft.com/office/drawing/2014/main" id="{F0EA17CE-46CE-4968-5045-97B96736B802}"/>
              </a:ext>
            </a:extLst>
          </p:cNvPr>
          <p:cNvCxnSpPr>
            <a:cxnSpLocks/>
          </p:cNvCxnSpPr>
          <p:nvPr/>
        </p:nvCxnSpPr>
        <p:spPr>
          <a:xfrm>
            <a:off x="1837943" y="859144"/>
            <a:ext cx="539009" cy="358422"/>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FED15CE8-F14B-3FB0-458E-98FD76A60BC6}"/>
              </a:ext>
            </a:extLst>
          </p:cNvPr>
          <p:cNvCxnSpPr>
            <a:cxnSpLocks/>
          </p:cNvCxnSpPr>
          <p:nvPr/>
        </p:nvCxnSpPr>
        <p:spPr>
          <a:xfrm rot="5400000">
            <a:off x="3635131" y="3112049"/>
            <a:ext cx="442207" cy="365765"/>
          </a:xfrm>
          <a:prstGeom prst="bentConnector3">
            <a:avLst>
              <a:gd name="adj1"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F23B987-6C81-7920-F8F2-8A8C126D8EC1}"/>
              </a:ext>
            </a:extLst>
          </p:cNvPr>
          <p:cNvPicPr>
            <a:picLocks noChangeAspect="1"/>
          </p:cNvPicPr>
          <p:nvPr/>
        </p:nvPicPr>
        <p:blipFill>
          <a:blip r:embed="rId3"/>
          <a:stretch>
            <a:fillRect/>
          </a:stretch>
        </p:blipFill>
        <p:spPr>
          <a:xfrm>
            <a:off x="305353" y="1272145"/>
            <a:ext cx="3307156" cy="4127865"/>
          </a:xfrm>
          <a:prstGeom prst="rect">
            <a:avLst/>
          </a:prstGeom>
        </p:spPr>
      </p:pic>
      <p:pic>
        <p:nvPicPr>
          <p:cNvPr id="17" name="Picture 16">
            <a:extLst>
              <a:ext uri="{FF2B5EF4-FFF2-40B4-BE49-F238E27FC236}">
                <a16:creationId xmlns:a16="http://schemas.microsoft.com/office/drawing/2014/main" id="{8CFE025F-393F-04D6-9E08-97EDA421C70D}"/>
              </a:ext>
            </a:extLst>
          </p:cNvPr>
          <p:cNvPicPr>
            <a:picLocks noChangeAspect="1"/>
          </p:cNvPicPr>
          <p:nvPr/>
        </p:nvPicPr>
        <p:blipFill>
          <a:blip r:embed="rId4"/>
          <a:stretch>
            <a:fillRect/>
          </a:stretch>
        </p:blipFill>
        <p:spPr>
          <a:xfrm>
            <a:off x="4013206" y="1787248"/>
            <a:ext cx="2587752" cy="3457575"/>
          </a:xfrm>
          <a:prstGeom prst="rect">
            <a:avLst/>
          </a:prstGeom>
        </p:spPr>
      </p:pic>
      <p:sp>
        <p:nvSpPr>
          <p:cNvPr id="18" name="Rectangle 17">
            <a:extLst>
              <a:ext uri="{FF2B5EF4-FFF2-40B4-BE49-F238E27FC236}">
                <a16:creationId xmlns:a16="http://schemas.microsoft.com/office/drawing/2014/main" id="{BEFE8D62-F873-5550-3C4B-D4EF33FEE8D1}"/>
              </a:ext>
            </a:extLst>
          </p:cNvPr>
          <p:cNvSpPr/>
          <p:nvPr/>
        </p:nvSpPr>
        <p:spPr>
          <a:xfrm>
            <a:off x="127296" y="3984225"/>
            <a:ext cx="7447453" cy="274721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DCDBA33B-C6BB-86DC-6F82-B438A7081B8D}"/>
              </a:ext>
            </a:extLst>
          </p:cNvPr>
          <p:cNvPicPr>
            <a:picLocks noChangeAspect="1"/>
          </p:cNvPicPr>
          <p:nvPr/>
        </p:nvPicPr>
        <p:blipFill>
          <a:blip r:embed="rId5"/>
          <a:stretch>
            <a:fillRect/>
          </a:stretch>
        </p:blipFill>
        <p:spPr>
          <a:xfrm>
            <a:off x="164054" y="3992578"/>
            <a:ext cx="7410695" cy="2683229"/>
          </a:xfrm>
          <a:prstGeom prst="rect">
            <a:avLst/>
          </a:prstGeom>
        </p:spPr>
      </p:pic>
      <p:sp>
        <p:nvSpPr>
          <p:cNvPr id="26" name="Star: 6 Points 25">
            <a:extLst>
              <a:ext uri="{FF2B5EF4-FFF2-40B4-BE49-F238E27FC236}">
                <a16:creationId xmlns:a16="http://schemas.microsoft.com/office/drawing/2014/main" id="{AB5FFC73-A355-0C7C-FAFE-C71F5A6EFAEE}"/>
              </a:ext>
            </a:extLst>
          </p:cNvPr>
          <p:cNvSpPr/>
          <p:nvPr/>
        </p:nvSpPr>
        <p:spPr>
          <a:xfrm>
            <a:off x="6874135" y="3020469"/>
            <a:ext cx="2257593" cy="2683228"/>
          </a:xfrm>
          <a:prstGeom prst="star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1-2 business days for processing.  Notified Via Email upon completion</a:t>
            </a:r>
          </a:p>
        </p:txBody>
      </p:sp>
    </p:spTree>
    <p:extLst>
      <p:ext uri="{BB962C8B-B14F-4D97-AF65-F5344CB8AC3E}">
        <p14:creationId xmlns:p14="http://schemas.microsoft.com/office/powerpoint/2010/main" val="1203243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FDBCD-CC16-FB58-1D69-BAC6F36B40A9}"/>
              </a:ext>
            </a:extLst>
          </p:cNvPr>
          <p:cNvSpPr>
            <a:spLocks noGrp="1"/>
          </p:cNvSpPr>
          <p:nvPr>
            <p:ph type="title"/>
          </p:nvPr>
        </p:nvSpPr>
        <p:spPr/>
        <p:txBody>
          <a:bodyPr/>
          <a:lstStyle/>
          <a:p>
            <a:r>
              <a:rPr lang="en-US" dirty="0"/>
              <a:t>GrantConnect Program Access</a:t>
            </a:r>
          </a:p>
        </p:txBody>
      </p:sp>
      <p:graphicFrame>
        <p:nvGraphicFramePr>
          <p:cNvPr id="4" name="Diagram 3">
            <a:extLst>
              <a:ext uri="{FF2B5EF4-FFF2-40B4-BE49-F238E27FC236}">
                <a16:creationId xmlns:a16="http://schemas.microsoft.com/office/drawing/2014/main" id="{204A8E0D-C19F-F938-7C0A-2129571A8B8B}"/>
              </a:ext>
            </a:extLst>
          </p:cNvPr>
          <p:cNvGraphicFramePr/>
          <p:nvPr>
            <p:extLst>
              <p:ext uri="{D42A27DB-BD31-4B8C-83A1-F6EECF244321}">
                <p14:modId xmlns:p14="http://schemas.microsoft.com/office/powerpoint/2010/main" val="1800889096"/>
              </p:ext>
            </p:extLst>
          </p:nvPr>
        </p:nvGraphicFramePr>
        <p:xfrm>
          <a:off x="489284" y="1342456"/>
          <a:ext cx="4082716" cy="4757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D117149D-C5EE-5DA4-80C6-B61EE7031C15}"/>
              </a:ext>
            </a:extLst>
          </p:cNvPr>
          <p:cNvGraphicFramePr/>
          <p:nvPr>
            <p:extLst>
              <p:ext uri="{D42A27DB-BD31-4B8C-83A1-F6EECF244321}">
                <p14:modId xmlns:p14="http://schemas.microsoft.com/office/powerpoint/2010/main" val="2721464657"/>
              </p:ext>
            </p:extLst>
          </p:nvPr>
        </p:nvGraphicFramePr>
        <p:xfrm>
          <a:off x="5113424" y="1460231"/>
          <a:ext cx="3541293" cy="48610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7" name="Straight Connector 6">
            <a:extLst>
              <a:ext uri="{FF2B5EF4-FFF2-40B4-BE49-F238E27FC236}">
                <a16:creationId xmlns:a16="http://schemas.microsoft.com/office/drawing/2014/main" id="{E4A4761C-CA52-2889-6ABD-5AC6DB3A444C}"/>
              </a:ext>
            </a:extLst>
          </p:cNvPr>
          <p:cNvCxnSpPr>
            <a:cxnSpLocks/>
          </p:cNvCxnSpPr>
          <p:nvPr/>
        </p:nvCxnSpPr>
        <p:spPr>
          <a:xfrm>
            <a:off x="4860758" y="1612232"/>
            <a:ext cx="0" cy="4331368"/>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38528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6F49A-6782-44D8-A23D-17A584AD587D}"/>
              </a:ext>
            </a:extLst>
          </p:cNvPr>
          <p:cNvSpPr>
            <a:spLocks noGrp="1"/>
          </p:cNvSpPr>
          <p:nvPr>
            <p:ph type="title"/>
          </p:nvPr>
        </p:nvSpPr>
        <p:spPr>
          <a:xfrm>
            <a:off x="356260" y="598772"/>
            <a:ext cx="7487260" cy="887127"/>
          </a:xfrm>
        </p:spPr>
        <p:txBody>
          <a:bodyPr/>
          <a:lstStyle/>
          <a:p>
            <a:r>
              <a:rPr lang="en-US" dirty="0"/>
              <a:t>GrantConnect - Recap</a:t>
            </a:r>
          </a:p>
        </p:txBody>
      </p:sp>
      <p:sp>
        <p:nvSpPr>
          <p:cNvPr id="9" name="Text Placeholder 3">
            <a:extLst>
              <a:ext uri="{FF2B5EF4-FFF2-40B4-BE49-F238E27FC236}">
                <a16:creationId xmlns:a16="http://schemas.microsoft.com/office/drawing/2014/main" id="{01DAF35D-362F-4CAE-825C-9D9C17B5A1C5}"/>
              </a:ext>
            </a:extLst>
          </p:cNvPr>
          <p:cNvSpPr>
            <a:spLocks noGrp="1"/>
          </p:cNvSpPr>
          <p:nvPr>
            <p:ph type="body" sz="quarter" idx="12"/>
          </p:nvPr>
        </p:nvSpPr>
        <p:spPr>
          <a:xfrm>
            <a:off x="1753651" y="2972186"/>
            <a:ext cx="7258051" cy="1047751"/>
          </a:xfrm>
          <a:solidFill>
            <a:schemeClr val="bg1">
              <a:lumMod val="85000"/>
            </a:schemeClr>
          </a:soli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p>
            <a:r>
              <a:rPr lang="en-US" sz="1400" dirty="0"/>
              <a:t>First time users will create a User ID/Password and affiliate with a new or existing organization</a:t>
            </a:r>
          </a:p>
          <a:p>
            <a:endParaRPr lang="en-US" sz="800" dirty="0"/>
          </a:p>
          <a:p>
            <a:r>
              <a:rPr lang="en-US" sz="1400" dirty="0"/>
              <a:t>If you created a User ID or used AHP Online in previous AHP Rounds, do not create a new User ID call us first</a:t>
            </a:r>
          </a:p>
          <a:p>
            <a:endParaRPr lang="en-US" sz="1200" dirty="0"/>
          </a:p>
          <a:p>
            <a:endParaRPr lang="en-US" sz="1200" dirty="0"/>
          </a:p>
        </p:txBody>
      </p:sp>
      <p:sp>
        <p:nvSpPr>
          <p:cNvPr id="7" name="Rectangle 6">
            <a:extLst>
              <a:ext uri="{FF2B5EF4-FFF2-40B4-BE49-F238E27FC236}">
                <a16:creationId xmlns:a16="http://schemas.microsoft.com/office/drawing/2014/main" id="{AD071690-5C2F-4F8A-BEFB-D6138E439794}"/>
              </a:ext>
            </a:extLst>
          </p:cNvPr>
          <p:cNvSpPr/>
          <p:nvPr/>
        </p:nvSpPr>
        <p:spPr>
          <a:xfrm>
            <a:off x="1750685" y="4323669"/>
            <a:ext cx="7216115" cy="457200"/>
          </a:xfrm>
          <a:prstGeom prst="rect">
            <a:avLst/>
          </a:prstGeom>
          <a:solidFill>
            <a:srgbClr val="C0D6FF"/>
          </a:soli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p>
            <a:pPr defTabSz="914400">
              <a:spcBef>
                <a:spcPct val="20000"/>
              </a:spcBef>
              <a:buClr>
                <a:schemeClr val="tx1">
                  <a:lumMod val="85000"/>
                  <a:lumOff val="15000"/>
                </a:schemeClr>
              </a:buClr>
            </a:pPr>
            <a:r>
              <a:rPr lang="en-US" sz="1400" dirty="0"/>
              <a:t>Must have a user ID and password to access the application through the GrantConnect portal. </a:t>
            </a:r>
          </a:p>
        </p:txBody>
      </p:sp>
      <p:sp>
        <p:nvSpPr>
          <p:cNvPr id="8" name="Rectangle 7">
            <a:extLst>
              <a:ext uri="{FF2B5EF4-FFF2-40B4-BE49-F238E27FC236}">
                <a16:creationId xmlns:a16="http://schemas.microsoft.com/office/drawing/2014/main" id="{3482ADE2-A7DD-46C2-A6C9-A97156F08087}"/>
              </a:ext>
            </a:extLst>
          </p:cNvPr>
          <p:cNvSpPr/>
          <p:nvPr/>
        </p:nvSpPr>
        <p:spPr>
          <a:xfrm>
            <a:off x="1705784" y="5104169"/>
            <a:ext cx="7305918" cy="865773"/>
          </a:xfrm>
          <a:prstGeom prst="rect">
            <a:avLst/>
          </a:prstGeom>
          <a:solidFill>
            <a:schemeClr val="bg1">
              <a:lumMod val="85000"/>
            </a:schemeClr>
          </a:soli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p>
            <a:pPr defTabSz="914400">
              <a:spcBef>
                <a:spcPct val="20000"/>
              </a:spcBef>
              <a:buClr>
                <a:schemeClr val="tx1">
                  <a:lumMod val="85000"/>
                  <a:lumOff val="15000"/>
                </a:schemeClr>
              </a:buClr>
            </a:pPr>
            <a:r>
              <a:rPr lang="en-US" sz="1400" dirty="0"/>
              <a:t>Once you have registered, log on to the system with your user ID and password during the application round. You may use the application PIN to complete, submit and track the status of your application. </a:t>
            </a:r>
          </a:p>
          <a:p>
            <a:pPr defTabSz="914400">
              <a:spcBef>
                <a:spcPct val="20000"/>
              </a:spcBef>
              <a:buClr>
                <a:schemeClr val="tx1">
                  <a:lumMod val="85000"/>
                  <a:lumOff val="15000"/>
                </a:schemeClr>
              </a:buClr>
            </a:pPr>
            <a:endParaRPr lang="en-US" sz="1400" dirty="0"/>
          </a:p>
        </p:txBody>
      </p:sp>
      <p:sp>
        <p:nvSpPr>
          <p:cNvPr id="11" name="Arrow: Pentagon 10">
            <a:extLst>
              <a:ext uri="{FF2B5EF4-FFF2-40B4-BE49-F238E27FC236}">
                <a16:creationId xmlns:a16="http://schemas.microsoft.com/office/drawing/2014/main" id="{FB33E1E1-77D9-479F-B756-59B58A05B90A}"/>
              </a:ext>
            </a:extLst>
          </p:cNvPr>
          <p:cNvSpPr/>
          <p:nvPr/>
        </p:nvSpPr>
        <p:spPr>
          <a:xfrm>
            <a:off x="210603" y="2972186"/>
            <a:ext cx="1424915" cy="1047751"/>
          </a:xfrm>
          <a:prstGeom prst="homePlate">
            <a:avLst/>
          </a:prstGeom>
          <a:solidFill>
            <a:schemeClr val="bg1">
              <a:lumMod val="85000"/>
            </a:schemeClr>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500" dirty="0">
                <a:solidFill>
                  <a:schemeClr val="dk1"/>
                </a:solidFill>
              </a:rPr>
              <a:t>Sponsors</a:t>
            </a:r>
          </a:p>
        </p:txBody>
      </p:sp>
      <p:sp>
        <p:nvSpPr>
          <p:cNvPr id="13" name="Arrow: Pentagon 12">
            <a:extLst>
              <a:ext uri="{FF2B5EF4-FFF2-40B4-BE49-F238E27FC236}">
                <a16:creationId xmlns:a16="http://schemas.microsoft.com/office/drawing/2014/main" id="{35F291CB-F551-470C-B2BC-53EE0DB26BA2}"/>
              </a:ext>
            </a:extLst>
          </p:cNvPr>
          <p:cNvSpPr/>
          <p:nvPr/>
        </p:nvSpPr>
        <p:spPr>
          <a:xfrm>
            <a:off x="196462" y="4274543"/>
            <a:ext cx="1424915" cy="548121"/>
          </a:xfrm>
          <a:prstGeom prst="homePlate">
            <a:avLst/>
          </a:prstGeom>
          <a:solidFill>
            <a:srgbClr val="C0D6FF"/>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400" dirty="0">
                <a:solidFill>
                  <a:schemeClr val="dk1"/>
                </a:solidFill>
              </a:rPr>
              <a:t>Members</a:t>
            </a:r>
          </a:p>
        </p:txBody>
      </p:sp>
      <p:sp>
        <p:nvSpPr>
          <p:cNvPr id="14" name="Arrow: Pentagon 13">
            <a:extLst>
              <a:ext uri="{FF2B5EF4-FFF2-40B4-BE49-F238E27FC236}">
                <a16:creationId xmlns:a16="http://schemas.microsoft.com/office/drawing/2014/main" id="{A174F744-AF37-461B-81F8-027B11EE45C2}"/>
              </a:ext>
            </a:extLst>
          </p:cNvPr>
          <p:cNvSpPr/>
          <p:nvPr/>
        </p:nvSpPr>
        <p:spPr>
          <a:xfrm>
            <a:off x="196463" y="1759154"/>
            <a:ext cx="1424915" cy="914399"/>
          </a:xfrm>
          <a:prstGeom prst="homePlate">
            <a:avLst/>
          </a:prstGeom>
          <a:solidFill>
            <a:srgbClr val="C0D6FF"/>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500" dirty="0">
                <a:solidFill>
                  <a:schemeClr val="dk1"/>
                </a:solidFill>
              </a:rPr>
              <a:t>Consultant</a:t>
            </a:r>
          </a:p>
        </p:txBody>
      </p:sp>
      <p:sp>
        <p:nvSpPr>
          <p:cNvPr id="15" name="Text Placeholder 6">
            <a:extLst>
              <a:ext uri="{FF2B5EF4-FFF2-40B4-BE49-F238E27FC236}">
                <a16:creationId xmlns:a16="http://schemas.microsoft.com/office/drawing/2014/main" id="{BC118BD0-0A37-45BA-8E89-8B9D5FBF343C}"/>
              </a:ext>
            </a:extLst>
          </p:cNvPr>
          <p:cNvSpPr txBox="1">
            <a:spLocks/>
          </p:cNvSpPr>
          <p:nvPr/>
        </p:nvSpPr>
        <p:spPr>
          <a:xfrm>
            <a:off x="1753652" y="1776324"/>
            <a:ext cx="7258050" cy="914399"/>
          </a:xfrm>
          <a:prstGeom prst="rect">
            <a:avLst/>
          </a:prstGeom>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defPPr>
              <a:defRPr lang="en-US"/>
            </a:defPPr>
            <a:lvl1pPr marL="166688" indent="-166688" defTabSz="914400">
              <a:spcBef>
                <a:spcPct val="20000"/>
              </a:spcBef>
              <a:buClr>
                <a:schemeClr val="tx1">
                  <a:lumMod val="85000"/>
                  <a:lumOff val="15000"/>
                </a:schemeClr>
              </a:buClr>
              <a:buFont typeface="Arial"/>
              <a:buChar char="•"/>
              <a:defRPr sz="1200"/>
            </a:lvl1pPr>
            <a:lvl2pPr marL="403225" indent="-171450" defTabSz="914400">
              <a:spcBef>
                <a:spcPct val="20000"/>
              </a:spcBef>
              <a:buClr>
                <a:schemeClr val="tx1">
                  <a:lumMod val="85000"/>
                  <a:lumOff val="15000"/>
                </a:schemeClr>
              </a:buClr>
              <a:buFont typeface="Tw Cen MT" panose="020B0602020104020603" pitchFamily="34" charset="0"/>
              <a:buChar char="–"/>
              <a:defRPr sz="2400"/>
            </a:lvl2pPr>
            <a:lvl3pPr marL="569913" indent="-166688" defTabSz="914400">
              <a:spcBef>
                <a:spcPct val="20000"/>
              </a:spcBef>
              <a:buClr>
                <a:schemeClr val="tx1">
                  <a:lumMod val="85000"/>
                  <a:lumOff val="15000"/>
                </a:schemeClr>
              </a:buClr>
              <a:buSzPct val="90000"/>
              <a:buFont typeface="Calibri" panose="020F0502020204030204" pitchFamily="34" charset="0"/>
              <a:buChar char="˃"/>
              <a:defRPr sz="2400"/>
            </a:lvl3pPr>
            <a:lvl4pPr marL="747713" indent="-177800" defTabSz="914400">
              <a:spcBef>
                <a:spcPct val="20000"/>
              </a:spcBef>
              <a:buClr>
                <a:schemeClr val="tx1">
                  <a:lumMod val="85000"/>
                  <a:lumOff val="15000"/>
                </a:schemeClr>
              </a:buClr>
              <a:buFont typeface="Arial"/>
              <a:buChar char="•"/>
              <a:defRPr sz="2400"/>
            </a:lvl4pPr>
            <a:lvl5pPr marL="973138" indent="-225425" defTabSz="914400">
              <a:spcBef>
                <a:spcPct val="20000"/>
              </a:spcBef>
              <a:buClr>
                <a:schemeClr val="tx1">
                  <a:lumMod val="85000"/>
                  <a:lumOff val="15000"/>
                </a:schemeClr>
              </a:buClr>
              <a:buFont typeface="Tw Cen MT" panose="020B0602020104020603" pitchFamily="34" charset="0"/>
              <a:buChar char="–"/>
              <a:defRPr sz="240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r>
              <a:rPr lang="en-US" sz="1400" dirty="0">
                <a:solidFill>
                  <a:schemeClr val="tx1"/>
                </a:solidFill>
                <a:latin typeface="Calibri" panose="020F0502020204030204" pitchFamily="34" charset="0"/>
                <a:cs typeface="Calibri" panose="020F0502020204030204" pitchFamily="34" charset="0"/>
              </a:rPr>
              <a:t>AHP applications created by a consultant will need to be approved by the sponsor</a:t>
            </a:r>
          </a:p>
          <a:p>
            <a:r>
              <a:rPr lang="en-US" sz="1400" dirty="0"/>
              <a:t>Non-Sponsor = Consultant</a:t>
            </a:r>
          </a:p>
          <a:p>
            <a:r>
              <a:rPr lang="en-US" sz="1400" dirty="0"/>
              <a:t>All non-sponsors need to register as well </a:t>
            </a:r>
          </a:p>
          <a:p>
            <a:endParaRPr lang="en-US" dirty="0"/>
          </a:p>
        </p:txBody>
      </p:sp>
      <p:sp>
        <p:nvSpPr>
          <p:cNvPr id="16" name="Arrow: Pentagon 15">
            <a:extLst>
              <a:ext uri="{FF2B5EF4-FFF2-40B4-BE49-F238E27FC236}">
                <a16:creationId xmlns:a16="http://schemas.microsoft.com/office/drawing/2014/main" id="{D14EC534-5BB6-4482-9ABD-F3A11B89CEF3}"/>
              </a:ext>
            </a:extLst>
          </p:cNvPr>
          <p:cNvSpPr/>
          <p:nvPr/>
        </p:nvSpPr>
        <p:spPr>
          <a:xfrm>
            <a:off x="181934" y="5062228"/>
            <a:ext cx="1403948" cy="865773"/>
          </a:xfrm>
          <a:prstGeom prst="homePlate">
            <a:avLst/>
          </a:prstGeom>
          <a:solidFill>
            <a:schemeClr val="bg1">
              <a:lumMod val="85000"/>
            </a:schemeClr>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400" dirty="0">
                <a:solidFill>
                  <a:schemeClr val="dk1"/>
                </a:solidFill>
              </a:rPr>
              <a:t>Everyone</a:t>
            </a:r>
          </a:p>
        </p:txBody>
      </p:sp>
    </p:spTree>
    <p:extLst>
      <p:ext uri="{BB962C8B-B14F-4D97-AF65-F5344CB8AC3E}">
        <p14:creationId xmlns:p14="http://schemas.microsoft.com/office/powerpoint/2010/main" val="128971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bg/>
                                          </p:spTgt>
                                        </p:tgtEl>
                                        <p:attrNameLst>
                                          <p:attrName>style.visibility</p:attrName>
                                        </p:attrNameLst>
                                      </p:cBhvr>
                                      <p:to>
                                        <p:strVal val="visible"/>
                                      </p:to>
                                    </p:set>
                                    <p:anim calcmode="lin" valueType="num">
                                      <p:cBhvr additive="base">
                                        <p:cTn id="21" dur="500" fill="hold"/>
                                        <p:tgtEl>
                                          <p:spTgt spid="9">
                                            <p:bg/>
                                          </p:spTgt>
                                        </p:tgtEl>
                                        <p:attrNameLst>
                                          <p:attrName>ppt_x</p:attrName>
                                        </p:attrNameLst>
                                      </p:cBhvr>
                                      <p:tavLst>
                                        <p:tav tm="0">
                                          <p:val>
                                            <p:strVal val="#ppt_x"/>
                                          </p:val>
                                        </p:tav>
                                        <p:tav tm="100000">
                                          <p:val>
                                            <p:strVal val="#ppt_x"/>
                                          </p:val>
                                        </p:tav>
                                      </p:tavLst>
                                    </p:anim>
                                    <p:anim calcmode="lin" valueType="num">
                                      <p:cBhvr additive="base">
                                        <p:cTn id="22" dur="500" fill="hold"/>
                                        <p:tgtEl>
                                          <p:spTgt spid="9">
                                            <p:bg/>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 calcmode="lin" valueType="num">
                                      <p:cBhvr additive="base">
                                        <p:cTn id="2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 calcmode="lin" valueType="num">
                                      <p:cBhvr additive="base">
                                        <p:cTn id="3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7" grpId="0" animBg="1"/>
      <p:bldP spid="8" grpId="0" animBg="1"/>
      <p:bldP spid="11" grpId="0" animBg="1"/>
      <p:bldP spid="13" grpId="0" animBg="1"/>
      <p:bldP spid="14" grpId="0" animBg="1"/>
      <p:bldP spid="15"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device&#10;&#10;Description automatically generated">
            <a:extLst>
              <a:ext uri="{FF2B5EF4-FFF2-40B4-BE49-F238E27FC236}">
                <a16:creationId xmlns:a16="http://schemas.microsoft.com/office/drawing/2014/main" id="{13F9C204-0D7C-4FFC-869D-BC10DC2F24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062"/>
          <a:stretch/>
        </p:blipFill>
        <p:spPr>
          <a:xfrm>
            <a:off x="0" y="0"/>
            <a:ext cx="9144000" cy="5238776"/>
          </a:xfrm>
          <a:prstGeom prst="rect">
            <a:avLst/>
          </a:prstGeom>
        </p:spPr>
      </p:pic>
      <p:sp>
        <p:nvSpPr>
          <p:cNvPr id="11" name="Title 1"/>
          <p:cNvSpPr txBox="1">
            <a:spLocks/>
          </p:cNvSpPr>
          <p:nvPr/>
        </p:nvSpPr>
        <p:spPr>
          <a:xfrm>
            <a:off x="2125722" y="5256679"/>
            <a:ext cx="7018278" cy="664138"/>
          </a:xfrm>
          <a:prstGeom prst="rect">
            <a:avLst/>
          </a:prstGeom>
          <a:effectLst/>
        </p:spPr>
        <p:txBody>
          <a:bodyPr vert="horz" lIns="91440" tIns="45720" rIns="91440" bIns="45720" rtlCol="0" anchor="ctr">
            <a:normAutofit fontScale="97500"/>
          </a:bodyPr>
          <a:lstStyle>
            <a:lvl1pPr algn="l" defTabSz="342900" rtl="0" eaLnBrk="1" latinLnBrk="0" hangingPunct="1">
              <a:spcBef>
                <a:spcPct val="0"/>
              </a:spcBef>
              <a:buNone/>
              <a:defRPr sz="3200" kern="1200">
                <a:solidFill>
                  <a:schemeClr val="bg1"/>
                </a:solidFill>
                <a:latin typeface="+mn-lt"/>
                <a:ea typeface="+mj-ea"/>
                <a:cs typeface="+mj-cs"/>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2025 Homebuyer Equity Leverage Partnership (HELP)</a:t>
            </a:r>
          </a:p>
        </p:txBody>
      </p:sp>
      <p:pic>
        <p:nvPicPr>
          <p:cNvPr id="9" name="Picture 8">
            <a:extLst>
              <a:ext uri="{FF2B5EF4-FFF2-40B4-BE49-F238E27FC236}">
                <a16:creationId xmlns:a16="http://schemas.microsoft.com/office/drawing/2014/main" id="{DAF66D16-9AB4-40F6-8BEF-50A1EC239B0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7074" y="261537"/>
            <a:ext cx="2121098" cy="992514"/>
          </a:xfrm>
          <a:prstGeom prst="rect">
            <a:avLst/>
          </a:prstGeom>
        </p:spPr>
      </p:pic>
      <p:sp>
        <p:nvSpPr>
          <p:cNvPr id="2" name="Title 1">
            <a:extLst>
              <a:ext uri="{FF2B5EF4-FFF2-40B4-BE49-F238E27FC236}">
                <a16:creationId xmlns:a16="http://schemas.microsoft.com/office/drawing/2014/main" id="{78B2B496-F6C7-5EFF-21ED-FF903DFFA586}"/>
              </a:ext>
            </a:extLst>
          </p:cNvPr>
          <p:cNvSpPr txBox="1">
            <a:spLocks/>
          </p:cNvSpPr>
          <p:nvPr/>
        </p:nvSpPr>
        <p:spPr>
          <a:xfrm>
            <a:off x="4329113" y="6204247"/>
            <a:ext cx="4267957" cy="398810"/>
          </a:xfrm>
          <a:prstGeom prst="rect">
            <a:avLst/>
          </a:prstGeom>
          <a:effectLst/>
        </p:spPr>
        <p:txBody>
          <a:bodyPr vert="horz" lIns="91440" tIns="45720" rIns="91440" bIns="45720" rtlCol="0" anchor="ctr">
            <a:normAutofit fontScale="90000"/>
          </a:bodyPr>
          <a:lstStyle>
            <a:lvl1pPr algn="l" defTabSz="342900" rtl="0" eaLnBrk="1" latinLnBrk="0" hangingPunct="1">
              <a:spcBef>
                <a:spcPct val="0"/>
              </a:spcBef>
              <a:buNone/>
              <a:defRPr sz="3200" kern="1200">
                <a:solidFill>
                  <a:schemeClr val="bg1"/>
                </a:solidFill>
                <a:latin typeface="+mn-lt"/>
                <a:ea typeface="+mj-ea"/>
                <a:cs typeface="+mj-cs"/>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0071CE"/>
                </a:solidFill>
                <a:effectLst/>
                <a:uLnTx/>
                <a:uFillTx/>
                <a:latin typeface="Calibri" panose="020F0502020204030204" pitchFamily="34" charset="0"/>
                <a:ea typeface="+mj-ea"/>
                <a:cs typeface="Calibri" panose="020F0502020204030204" pitchFamily="34" charset="0"/>
              </a:rPr>
              <a:t>Application Window Opened January 2, 2025</a:t>
            </a:r>
          </a:p>
        </p:txBody>
      </p:sp>
    </p:spTree>
    <p:extLst>
      <p:ext uri="{BB962C8B-B14F-4D97-AF65-F5344CB8AC3E}">
        <p14:creationId xmlns:p14="http://schemas.microsoft.com/office/powerpoint/2010/main" val="33277241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356260" y="598773"/>
            <a:ext cx="7470570" cy="457200"/>
          </a:xfrm>
        </p:spPr>
        <p:txBody>
          <a:bodyPr>
            <a:normAutofit/>
          </a:bodyPr>
          <a:lstStyle/>
          <a:p>
            <a:r>
              <a:rPr lang="en-US" sz="2000" dirty="0">
                <a:solidFill>
                  <a:srgbClr val="0070C0"/>
                </a:solidFill>
              </a:rPr>
              <a:t>HELP Program</a:t>
            </a:r>
            <a:r>
              <a:rPr lang="en-US" sz="2000" b="1" dirty="0">
                <a:solidFill>
                  <a:srgbClr val="0070C0"/>
                </a:solidFill>
              </a:rPr>
              <a:t> Specifics</a:t>
            </a:r>
          </a:p>
        </p:txBody>
      </p:sp>
      <p:grpSp>
        <p:nvGrpSpPr>
          <p:cNvPr id="5" name="Group 4">
            <a:extLst>
              <a:ext uri="{FF2B5EF4-FFF2-40B4-BE49-F238E27FC236}">
                <a16:creationId xmlns:a16="http://schemas.microsoft.com/office/drawing/2014/main" id="{79C4C8B5-8CE4-4A28-9629-D44A5226B9A7}"/>
              </a:ext>
            </a:extLst>
          </p:cNvPr>
          <p:cNvGrpSpPr/>
          <p:nvPr/>
        </p:nvGrpSpPr>
        <p:grpSpPr>
          <a:xfrm>
            <a:off x="423834" y="1095646"/>
            <a:ext cx="7990622" cy="1194920"/>
            <a:chOff x="572313" y="1362556"/>
            <a:chExt cx="7990622" cy="1677109"/>
          </a:xfrm>
          <a:solidFill>
            <a:srgbClr val="0071CE"/>
          </a:solidFill>
        </p:grpSpPr>
        <p:sp>
          <p:nvSpPr>
            <p:cNvPr id="26" name="Rectangle 25">
              <a:extLst>
                <a:ext uri="{FF2B5EF4-FFF2-40B4-BE49-F238E27FC236}">
                  <a16:creationId xmlns:a16="http://schemas.microsoft.com/office/drawing/2014/main" id="{2D619161-5E27-4256-A90D-5009E541D82F}"/>
                </a:ext>
              </a:extLst>
            </p:cNvPr>
            <p:cNvSpPr/>
            <p:nvPr/>
          </p:nvSpPr>
          <p:spPr>
            <a:xfrm>
              <a:off x="572313" y="1362556"/>
              <a:ext cx="7990622" cy="1677107"/>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3" name="TextBox 12">
              <a:extLst>
                <a:ext uri="{FF2B5EF4-FFF2-40B4-BE49-F238E27FC236}">
                  <a16:creationId xmlns:a16="http://schemas.microsoft.com/office/drawing/2014/main" id="{D1393754-6DC7-4DDE-A880-B697F84007CA}"/>
                </a:ext>
              </a:extLst>
            </p:cNvPr>
            <p:cNvSpPr txBox="1"/>
            <p:nvPr/>
          </p:nvSpPr>
          <p:spPr>
            <a:xfrm>
              <a:off x="572313" y="1510476"/>
              <a:ext cx="7990622" cy="1529189"/>
            </a:xfrm>
            <a:prstGeom prst="rect">
              <a:avLst/>
            </a:prstGeom>
            <a:grpFill/>
            <a:ln>
              <a:noFill/>
            </a:ln>
          </p:spPr>
          <p:txBody>
            <a:bodyPr wrap="square">
              <a:spAutoFit/>
            </a:bodyPr>
            <a:lstStyle/>
            <a:p>
              <a:pPr algn="ctr" defTabSz="342900">
                <a:lnSpc>
                  <a:spcPct val="90000"/>
                </a:lnSpc>
                <a:spcAft>
                  <a:spcPts val="1800"/>
                </a:spcAft>
                <a:defRPr/>
              </a:pPr>
              <a:r>
                <a:rPr lang="en-US" sz="2400" b="1" kern="0" dirty="0">
                  <a:solidFill>
                    <a:schemeClr val="bg1"/>
                  </a:solidFill>
                </a:rPr>
                <a:t>Provides down payment &amp; closing cost assistance for qualified, first-time homebuyers on a first-come, first-served basis. Households with AMI at or below 80%</a:t>
              </a:r>
            </a:p>
          </p:txBody>
        </p:sp>
      </p:grpSp>
      <p:sp>
        <p:nvSpPr>
          <p:cNvPr id="3" name="Rectangle 2">
            <a:extLst>
              <a:ext uri="{FF2B5EF4-FFF2-40B4-BE49-F238E27FC236}">
                <a16:creationId xmlns:a16="http://schemas.microsoft.com/office/drawing/2014/main" id="{E82B14D4-D841-CE5F-C083-9497B5F2C9BD}"/>
              </a:ext>
            </a:extLst>
          </p:cNvPr>
          <p:cNvSpPr/>
          <p:nvPr/>
        </p:nvSpPr>
        <p:spPr>
          <a:xfrm>
            <a:off x="5190943" y="2498076"/>
            <a:ext cx="3223513" cy="1157100"/>
          </a:xfrm>
          <a:prstGeom prst="rect">
            <a:avLst/>
          </a:prstGeom>
          <a:solidFill>
            <a:srgbClr val="005DA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2025 Allocation Offerings</a:t>
            </a:r>
          </a:p>
          <a:p>
            <a:pPr algn="ctr"/>
            <a:r>
              <a:rPr lang="en-US" b="1" dirty="0"/>
              <a:t>50% - Jan 1</a:t>
            </a:r>
          </a:p>
          <a:p>
            <a:pPr algn="ctr"/>
            <a:r>
              <a:rPr lang="en-US" b="1" dirty="0"/>
              <a:t>  25% - May 1</a:t>
            </a:r>
          </a:p>
          <a:p>
            <a:pPr algn="ctr"/>
            <a:r>
              <a:rPr lang="en-US" b="1" dirty="0"/>
              <a:t> 25% - Aug 1</a:t>
            </a:r>
          </a:p>
        </p:txBody>
      </p:sp>
      <p:sp>
        <p:nvSpPr>
          <p:cNvPr id="14" name="Rectangle: Rounded Corners 13">
            <a:extLst>
              <a:ext uri="{FF2B5EF4-FFF2-40B4-BE49-F238E27FC236}">
                <a16:creationId xmlns:a16="http://schemas.microsoft.com/office/drawing/2014/main" id="{8A2F9F08-BFA2-E360-9B69-F21F01E9312B}"/>
              </a:ext>
            </a:extLst>
          </p:cNvPr>
          <p:cNvSpPr/>
          <p:nvPr/>
        </p:nvSpPr>
        <p:spPr>
          <a:xfrm>
            <a:off x="142477" y="4047421"/>
            <a:ext cx="8686940" cy="2274872"/>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2DC46574-4776-323C-5BAB-CE98AEF9BC5D}"/>
              </a:ext>
            </a:extLst>
          </p:cNvPr>
          <p:cNvSpPr txBox="1"/>
          <p:nvPr/>
        </p:nvSpPr>
        <p:spPr>
          <a:xfrm>
            <a:off x="251646" y="4086755"/>
            <a:ext cx="8777079" cy="2400657"/>
          </a:xfrm>
          <a:prstGeom prst="rect">
            <a:avLst/>
          </a:prstGeom>
          <a:noFill/>
        </p:spPr>
        <p:txBody>
          <a:bodyPr wrap="square" rtlCol="0">
            <a:spAutoFit/>
          </a:bodyPr>
          <a:lstStyle/>
          <a:p>
            <a:pPr algn="ctr"/>
            <a:r>
              <a:rPr lang="en-US" sz="2000" b="1" u="sng" dirty="0"/>
              <a:t>Borrower &amp; Member Caps:</a:t>
            </a:r>
          </a:p>
          <a:p>
            <a:r>
              <a:rPr lang="en-US" sz="2000" b="1" dirty="0"/>
              <a:t>Individual homebuyer limits for properties: </a:t>
            </a:r>
          </a:p>
          <a:p>
            <a:pPr marL="285750" indent="-285750">
              <a:buFont typeface="Arial" panose="020B0604020202020204" pitchFamily="34" charset="0"/>
              <a:buChar char="•"/>
            </a:pPr>
            <a:r>
              <a:rPr lang="en-US" dirty="0"/>
              <a:t>$20,000 - AR, LA, MS and outside the Bank’s District</a:t>
            </a:r>
          </a:p>
          <a:p>
            <a:pPr marL="285750" indent="-285750">
              <a:buFont typeface="Arial" panose="020B0604020202020204" pitchFamily="34" charset="0"/>
              <a:buChar char="•"/>
            </a:pPr>
            <a:r>
              <a:rPr lang="en-US" dirty="0"/>
              <a:t>$25,000 - NM and Texas</a:t>
            </a:r>
          </a:p>
          <a:p>
            <a:endParaRPr lang="en-US" sz="1400" dirty="0"/>
          </a:p>
          <a:p>
            <a:r>
              <a:rPr lang="en-US" sz="2000" b="1" dirty="0"/>
              <a:t>Member Cap: </a:t>
            </a:r>
            <a:r>
              <a:rPr lang="en-US" sz="2000" b="1" u="sng" dirty="0"/>
              <a:t>$850,000</a:t>
            </a:r>
          </a:p>
          <a:p>
            <a:pPr marL="342900" indent="-342900">
              <a:buFont typeface="Arial" panose="020B0604020202020204" pitchFamily="34" charset="0"/>
              <a:buChar char="•"/>
            </a:pPr>
            <a:r>
              <a:rPr lang="en-US" sz="2000" dirty="0"/>
              <a:t>Up to ½ of the member cap may be used outside of the FHLB Dallas District.</a:t>
            </a:r>
          </a:p>
          <a:p>
            <a:endParaRPr lang="en-US" sz="2000" b="1" dirty="0"/>
          </a:p>
        </p:txBody>
      </p:sp>
      <p:sp>
        <p:nvSpPr>
          <p:cNvPr id="22" name="TextBox 21">
            <a:extLst>
              <a:ext uri="{FF2B5EF4-FFF2-40B4-BE49-F238E27FC236}">
                <a16:creationId xmlns:a16="http://schemas.microsoft.com/office/drawing/2014/main" id="{A1678CD3-A6DC-7D94-F746-7CC731D2A67F}"/>
              </a:ext>
            </a:extLst>
          </p:cNvPr>
          <p:cNvSpPr txBox="1"/>
          <p:nvPr/>
        </p:nvSpPr>
        <p:spPr>
          <a:xfrm>
            <a:off x="2212214" y="6372906"/>
            <a:ext cx="3912760" cy="341632"/>
          </a:xfrm>
          <a:prstGeom prst="rect">
            <a:avLst/>
          </a:prstGeom>
          <a:solidFill>
            <a:srgbClr val="0071CE"/>
          </a:solidFill>
        </p:spPr>
        <p:txBody>
          <a:bodyPr wrap="square">
            <a:spAutoFit/>
          </a:bodyPr>
          <a:lstStyle/>
          <a:p>
            <a:pPr defTabSz="342900">
              <a:lnSpc>
                <a:spcPct val="90000"/>
              </a:lnSpc>
              <a:spcAft>
                <a:spcPts val="600"/>
              </a:spcAft>
              <a:defRPr/>
            </a:pPr>
            <a:r>
              <a:rPr lang="en-US" b="1" kern="0" dirty="0">
                <a:solidFill>
                  <a:schemeClr val="bg1"/>
                </a:solidFill>
              </a:rPr>
              <a:t>All U.S. property locations are eligible </a:t>
            </a:r>
          </a:p>
        </p:txBody>
      </p:sp>
      <p:sp>
        <p:nvSpPr>
          <p:cNvPr id="24" name="Rectangle 23">
            <a:extLst>
              <a:ext uri="{FF2B5EF4-FFF2-40B4-BE49-F238E27FC236}">
                <a16:creationId xmlns:a16="http://schemas.microsoft.com/office/drawing/2014/main" id="{ADA7E0CD-BC49-A703-7A20-D54484227783}"/>
              </a:ext>
            </a:extLst>
          </p:cNvPr>
          <p:cNvSpPr/>
          <p:nvPr/>
        </p:nvSpPr>
        <p:spPr>
          <a:xfrm>
            <a:off x="423834" y="2498076"/>
            <a:ext cx="3223513" cy="1157100"/>
          </a:xfrm>
          <a:prstGeom prst="rect">
            <a:avLst/>
          </a:prstGeom>
          <a:solidFill>
            <a:srgbClr val="005DA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2025 HELP Allocation</a:t>
            </a:r>
          </a:p>
          <a:p>
            <a:pPr algn="ctr"/>
            <a:r>
              <a:rPr lang="en-US" b="1" dirty="0"/>
              <a:t>$17 Million available </a:t>
            </a:r>
          </a:p>
          <a:p>
            <a:pPr algn="ctr"/>
            <a:r>
              <a:rPr lang="en-US" b="1" dirty="0"/>
              <a:t>until exhausted or </a:t>
            </a:r>
          </a:p>
          <a:p>
            <a:pPr algn="ctr"/>
            <a:r>
              <a:rPr lang="en-US" b="1" dirty="0"/>
              <a:t>December 31,2025</a:t>
            </a:r>
          </a:p>
        </p:txBody>
      </p:sp>
      <p:sp>
        <p:nvSpPr>
          <p:cNvPr id="2" name="Arrow: Right 1">
            <a:extLst>
              <a:ext uri="{FF2B5EF4-FFF2-40B4-BE49-F238E27FC236}">
                <a16:creationId xmlns:a16="http://schemas.microsoft.com/office/drawing/2014/main" id="{731724AA-EC80-799C-8254-14BCCBE91AD6}"/>
              </a:ext>
            </a:extLst>
          </p:cNvPr>
          <p:cNvSpPr/>
          <p:nvPr/>
        </p:nvSpPr>
        <p:spPr>
          <a:xfrm>
            <a:off x="3970513" y="2923036"/>
            <a:ext cx="878577" cy="34663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09873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D08DD-6496-6871-C937-08462DC2E37D}"/>
              </a:ext>
            </a:extLst>
          </p:cNvPr>
          <p:cNvSpPr>
            <a:spLocks noGrp="1"/>
          </p:cNvSpPr>
          <p:nvPr>
            <p:ph type="title"/>
          </p:nvPr>
        </p:nvSpPr>
        <p:spPr/>
        <p:txBody>
          <a:bodyPr/>
          <a:lstStyle/>
          <a:p>
            <a:r>
              <a:rPr lang="en-US" dirty="0"/>
              <a:t>2025 Key documents and resources</a:t>
            </a:r>
          </a:p>
        </p:txBody>
      </p:sp>
      <p:sp>
        <p:nvSpPr>
          <p:cNvPr id="3" name="Text Placeholder 2">
            <a:extLst>
              <a:ext uri="{FF2B5EF4-FFF2-40B4-BE49-F238E27FC236}">
                <a16:creationId xmlns:a16="http://schemas.microsoft.com/office/drawing/2014/main" id="{3A0208B5-4FD4-0FBF-0E0E-D6E1B78D5735}"/>
              </a:ext>
            </a:extLst>
          </p:cNvPr>
          <p:cNvSpPr>
            <a:spLocks noGrp="1"/>
          </p:cNvSpPr>
          <p:nvPr>
            <p:ph type="body" sz="quarter" idx="12"/>
          </p:nvPr>
        </p:nvSpPr>
        <p:spPr/>
        <p:txBody>
          <a:bodyPr/>
          <a:lstStyle/>
          <a:p>
            <a:endParaRPr lang="en-US" dirty="0"/>
          </a:p>
        </p:txBody>
      </p:sp>
      <p:pic>
        <p:nvPicPr>
          <p:cNvPr id="5" name="Picture 4">
            <a:extLst>
              <a:ext uri="{FF2B5EF4-FFF2-40B4-BE49-F238E27FC236}">
                <a16:creationId xmlns:a16="http://schemas.microsoft.com/office/drawing/2014/main" id="{18BA7AAB-5519-AFD8-C83A-F046EB679176}"/>
              </a:ext>
            </a:extLst>
          </p:cNvPr>
          <p:cNvPicPr>
            <a:picLocks noChangeAspect="1"/>
          </p:cNvPicPr>
          <p:nvPr/>
        </p:nvPicPr>
        <p:blipFill>
          <a:blip r:embed="rId2"/>
          <a:stretch>
            <a:fillRect/>
          </a:stretch>
        </p:blipFill>
        <p:spPr>
          <a:xfrm>
            <a:off x="2770909" y="1055973"/>
            <a:ext cx="6373091" cy="5633585"/>
          </a:xfrm>
          <a:prstGeom prst="rect">
            <a:avLst/>
          </a:prstGeom>
        </p:spPr>
      </p:pic>
      <p:sp>
        <p:nvSpPr>
          <p:cNvPr id="6" name="TextBox 5">
            <a:extLst>
              <a:ext uri="{FF2B5EF4-FFF2-40B4-BE49-F238E27FC236}">
                <a16:creationId xmlns:a16="http://schemas.microsoft.com/office/drawing/2014/main" id="{B84E4E62-7F88-48D9-C3AD-4BC3C6B47AA1}"/>
              </a:ext>
            </a:extLst>
          </p:cNvPr>
          <p:cNvSpPr txBox="1"/>
          <p:nvPr/>
        </p:nvSpPr>
        <p:spPr>
          <a:xfrm>
            <a:off x="101009" y="2626559"/>
            <a:ext cx="2152908" cy="132343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b="1" dirty="0"/>
              <a:t>The 2025 HELP Funding Manual can be found on </a:t>
            </a:r>
            <a:r>
              <a:rPr lang="en-US" sz="2000" b="1" kern="0" dirty="0">
                <a:hlinkClick r:id="rId3"/>
              </a:rPr>
              <a:t>fhlb.com</a:t>
            </a:r>
            <a:endParaRPr lang="en-US" sz="2000" b="1" dirty="0"/>
          </a:p>
        </p:txBody>
      </p:sp>
      <p:sp>
        <p:nvSpPr>
          <p:cNvPr id="7" name="Rectangle 6">
            <a:extLst>
              <a:ext uri="{FF2B5EF4-FFF2-40B4-BE49-F238E27FC236}">
                <a16:creationId xmlns:a16="http://schemas.microsoft.com/office/drawing/2014/main" id="{92849069-AE39-FFD5-A90B-15883166A559}"/>
              </a:ext>
            </a:extLst>
          </p:cNvPr>
          <p:cNvSpPr/>
          <p:nvPr/>
        </p:nvSpPr>
        <p:spPr>
          <a:xfrm>
            <a:off x="7018421" y="1443789"/>
            <a:ext cx="922421" cy="1844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D8769C1-5DBF-296F-3D74-6D789ED65D09}"/>
              </a:ext>
            </a:extLst>
          </p:cNvPr>
          <p:cNvSpPr/>
          <p:nvPr/>
        </p:nvSpPr>
        <p:spPr>
          <a:xfrm>
            <a:off x="6978732" y="2382254"/>
            <a:ext cx="1627857" cy="2443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9BDBD50-F742-250A-A84B-B4E310C63CB2}"/>
              </a:ext>
            </a:extLst>
          </p:cNvPr>
          <p:cNvSpPr/>
          <p:nvPr/>
        </p:nvSpPr>
        <p:spPr>
          <a:xfrm>
            <a:off x="6606171" y="2843166"/>
            <a:ext cx="372562" cy="2443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757208F-6FFE-5CED-F3F6-65D92D0685EC}"/>
              </a:ext>
            </a:extLst>
          </p:cNvPr>
          <p:cNvSpPr/>
          <p:nvPr/>
        </p:nvSpPr>
        <p:spPr>
          <a:xfrm>
            <a:off x="2770907" y="3966041"/>
            <a:ext cx="1627857" cy="2443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D5E45EC-8DE3-8D66-9112-AB71FE6ED982}"/>
              </a:ext>
            </a:extLst>
          </p:cNvPr>
          <p:cNvSpPr/>
          <p:nvPr/>
        </p:nvSpPr>
        <p:spPr>
          <a:xfrm>
            <a:off x="7170821" y="3756958"/>
            <a:ext cx="938463" cy="91931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785028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 screen&#10;&#10;Description automatically generated">
            <a:extLst>
              <a:ext uri="{FF2B5EF4-FFF2-40B4-BE49-F238E27FC236}">
                <a16:creationId xmlns:a16="http://schemas.microsoft.com/office/drawing/2014/main" id="{20A9B3DC-8794-DFDA-BFF0-F8F6FF52AC81}"/>
              </a:ext>
            </a:extLst>
          </p:cNvPr>
          <p:cNvPicPr>
            <a:picLocks noChangeAspect="1"/>
          </p:cNvPicPr>
          <p:nvPr/>
        </p:nvPicPr>
        <p:blipFill rotWithShape="1">
          <a:blip r:embed="rId2"/>
          <a:srcRect l="37835" t="23103" r="23166" b="29172"/>
          <a:stretch/>
        </p:blipFill>
        <p:spPr>
          <a:xfrm>
            <a:off x="158083" y="667044"/>
            <a:ext cx="7652417" cy="5657556"/>
          </a:xfrm>
          <a:prstGeom prst="rect">
            <a:avLst/>
          </a:prstGeom>
        </p:spPr>
      </p:pic>
      <p:sp>
        <p:nvSpPr>
          <p:cNvPr id="7" name="Rectangle 7">
            <a:extLst>
              <a:ext uri="{FF2B5EF4-FFF2-40B4-BE49-F238E27FC236}">
                <a16:creationId xmlns:a16="http://schemas.microsoft.com/office/drawing/2014/main" id="{D142A919-4DCD-9665-07CA-55AC21F7B229}"/>
              </a:ext>
            </a:extLst>
          </p:cNvPr>
          <p:cNvSpPr txBox="1">
            <a:spLocks noChangeArrowheads="1"/>
          </p:cNvSpPr>
          <p:nvPr/>
        </p:nvSpPr>
        <p:spPr bwMode="auto">
          <a:xfrm>
            <a:off x="7464829" y="2785239"/>
            <a:ext cx="1521088" cy="1911453"/>
          </a:xfrm>
          <a:prstGeom prst="rect">
            <a:avLst/>
          </a:prstGeom>
          <a:ln>
            <a:solidFill>
              <a:schemeClr val="accent1"/>
            </a:solidFill>
            <a:headEnd/>
            <a:tailEnd/>
          </a:ln>
        </p:spPr>
        <p:style>
          <a:lnRef idx="2">
            <a:schemeClr val="dk1"/>
          </a:lnRef>
          <a:fillRef idx="1">
            <a:schemeClr val="lt1"/>
          </a:fillRef>
          <a:effectRef idx="0">
            <a:schemeClr val="dk1"/>
          </a:effectRef>
          <a:fontRef idx="minor">
            <a:schemeClr val="dk1"/>
          </a:fontRef>
        </p:style>
        <p:txBody>
          <a:bodyPr anchor="ctr"/>
          <a:lstStyle/>
          <a:p>
            <a:pPr algn="ctr" defTabSz="342900">
              <a:spcAft>
                <a:spcPts val="1800"/>
              </a:spcAft>
            </a:pPr>
            <a:r>
              <a:rPr lang="en-US" b="1" kern="0" dirty="0"/>
              <a:t>Please note the Q&amp;A section is a great resource for common questions</a:t>
            </a:r>
          </a:p>
        </p:txBody>
      </p:sp>
    </p:spTree>
    <p:extLst>
      <p:ext uri="{BB962C8B-B14F-4D97-AF65-F5344CB8AC3E}">
        <p14:creationId xmlns:p14="http://schemas.microsoft.com/office/powerpoint/2010/main" val="24871413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90C591-F0DF-5E2E-6C79-0F1D54BE34C3}"/>
              </a:ext>
            </a:extLst>
          </p:cNvPr>
          <p:cNvPicPr>
            <a:picLocks noChangeAspect="1"/>
          </p:cNvPicPr>
          <p:nvPr/>
        </p:nvPicPr>
        <p:blipFill rotWithShape="1">
          <a:blip r:embed="rId3"/>
          <a:srcRect t="1968" b="1968"/>
          <a:stretch/>
        </p:blipFill>
        <p:spPr>
          <a:xfrm>
            <a:off x="37879" y="0"/>
            <a:ext cx="5986502" cy="6674675"/>
          </a:xfrm>
          <a:prstGeom prst="rect">
            <a:avLst/>
          </a:prstGeom>
        </p:spPr>
      </p:pic>
      <p:sp>
        <p:nvSpPr>
          <p:cNvPr id="2" name="TextBox 1">
            <a:extLst>
              <a:ext uri="{FF2B5EF4-FFF2-40B4-BE49-F238E27FC236}">
                <a16:creationId xmlns:a16="http://schemas.microsoft.com/office/drawing/2014/main" id="{1538CBD0-531C-36F9-351C-CAF4880623F8}"/>
              </a:ext>
            </a:extLst>
          </p:cNvPr>
          <p:cNvSpPr txBox="1"/>
          <p:nvPr/>
        </p:nvSpPr>
        <p:spPr>
          <a:xfrm>
            <a:off x="295968" y="2937138"/>
            <a:ext cx="5470324" cy="440900"/>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endParaRPr lang="en-US" sz="1400" dirty="0">
              <a:solidFill>
                <a:schemeClr val="tx1">
                  <a:lumMod val="65000"/>
                  <a:lumOff val="35000"/>
                </a:schemeClr>
              </a:solidFill>
            </a:endParaRPr>
          </a:p>
        </p:txBody>
      </p:sp>
      <p:sp>
        <p:nvSpPr>
          <p:cNvPr id="3" name="TextBox 2">
            <a:extLst>
              <a:ext uri="{FF2B5EF4-FFF2-40B4-BE49-F238E27FC236}">
                <a16:creationId xmlns:a16="http://schemas.microsoft.com/office/drawing/2014/main" id="{13150CB9-7922-FD0E-F3DA-643436333E59}"/>
              </a:ext>
            </a:extLst>
          </p:cNvPr>
          <p:cNvSpPr txBox="1"/>
          <p:nvPr/>
        </p:nvSpPr>
        <p:spPr>
          <a:xfrm>
            <a:off x="6206219" y="1562685"/>
            <a:ext cx="2742649" cy="163121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b="1" dirty="0"/>
              <a:t>Ensure the amount requested matches the amount listed on the Loan Estimate or Closing Disclosure</a:t>
            </a:r>
          </a:p>
        </p:txBody>
      </p:sp>
      <p:cxnSp>
        <p:nvCxnSpPr>
          <p:cNvPr id="6" name="Straight Arrow Connector 5">
            <a:extLst>
              <a:ext uri="{FF2B5EF4-FFF2-40B4-BE49-F238E27FC236}">
                <a16:creationId xmlns:a16="http://schemas.microsoft.com/office/drawing/2014/main" id="{ECD64CC4-4690-893C-4675-2D1AF338035F}"/>
              </a:ext>
            </a:extLst>
          </p:cNvPr>
          <p:cNvCxnSpPr>
            <a:cxnSpLocks/>
          </p:cNvCxnSpPr>
          <p:nvPr/>
        </p:nvCxnSpPr>
        <p:spPr>
          <a:xfrm flipH="1">
            <a:off x="5621690" y="2675738"/>
            <a:ext cx="584529" cy="14891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B43F16C-8BDD-2F89-19EC-A6777F4F3D58}"/>
              </a:ext>
            </a:extLst>
          </p:cNvPr>
          <p:cNvSpPr txBox="1"/>
          <p:nvPr/>
        </p:nvSpPr>
        <p:spPr>
          <a:xfrm>
            <a:off x="5722189" y="3625314"/>
            <a:ext cx="3236259" cy="3170099"/>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b="1" u="sng" dirty="0"/>
              <a:t>Please Note:</a:t>
            </a:r>
          </a:p>
          <a:p>
            <a:pPr marL="342900" indent="-342900">
              <a:buFont typeface="Arial" panose="020B0604020202020204" pitchFamily="34" charset="0"/>
              <a:buChar char="•"/>
            </a:pPr>
            <a:r>
              <a:rPr lang="en-US" sz="2000" b="1" dirty="0"/>
              <a:t>The 5-7 business day review times depend on completeness of request. </a:t>
            </a:r>
          </a:p>
          <a:p>
            <a:pPr marL="342900" indent="-342900">
              <a:buFont typeface="Arial" panose="020B0604020202020204" pitchFamily="34" charset="0"/>
              <a:buChar char="•"/>
            </a:pPr>
            <a:r>
              <a:rPr lang="en-US" sz="2000" b="1" dirty="0"/>
              <a:t>We cannot guarantee the turnaround time if the request is missing required documentation or has significant deficiencies.</a:t>
            </a:r>
          </a:p>
        </p:txBody>
      </p:sp>
      <p:sp>
        <p:nvSpPr>
          <p:cNvPr id="8" name="Star: 5 Points 7">
            <a:extLst>
              <a:ext uri="{FF2B5EF4-FFF2-40B4-BE49-F238E27FC236}">
                <a16:creationId xmlns:a16="http://schemas.microsoft.com/office/drawing/2014/main" id="{D67AE605-FB4E-4C24-F70E-A696A80B4A3D}"/>
              </a:ext>
            </a:extLst>
          </p:cNvPr>
          <p:cNvSpPr/>
          <p:nvPr/>
        </p:nvSpPr>
        <p:spPr>
          <a:xfrm>
            <a:off x="170463" y="3389617"/>
            <a:ext cx="251010" cy="22411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tar: 5 Points 8">
            <a:extLst>
              <a:ext uri="{FF2B5EF4-FFF2-40B4-BE49-F238E27FC236}">
                <a16:creationId xmlns:a16="http://schemas.microsoft.com/office/drawing/2014/main" id="{C2B2B255-A62A-1D90-EEE3-56AC3C3B3A32}"/>
              </a:ext>
            </a:extLst>
          </p:cNvPr>
          <p:cNvSpPr/>
          <p:nvPr/>
        </p:nvSpPr>
        <p:spPr>
          <a:xfrm>
            <a:off x="5250909" y="3389617"/>
            <a:ext cx="251010" cy="22411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6FE550EC-B93B-F53E-8A01-3F6E478D3423}"/>
              </a:ext>
            </a:extLst>
          </p:cNvPr>
          <p:cNvSpPr/>
          <p:nvPr/>
        </p:nvSpPr>
        <p:spPr>
          <a:xfrm>
            <a:off x="436562" y="3429000"/>
            <a:ext cx="4814347" cy="22411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97521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BAEAE9-B977-4E7C-BFE4-80EA3CBA1D23}" type="slidenum">
              <a:rPr kumimoji="0" lang="en-US"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p:cNvSpPr/>
          <p:nvPr/>
        </p:nvSpPr>
        <p:spPr>
          <a:xfrm>
            <a:off x="129193" y="280155"/>
            <a:ext cx="8185475" cy="1051553"/>
          </a:xfrm>
          <a:prstGeom prst="rect">
            <a:avLst/>
          </a:prstGeom>
          <a:noFill/>
        </p:spPr>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71CE"/>
                </a:solidFill>
                <a:effectLst/>
                <a:uLnTx/>
                <a:uFillTx/>
                <a:latin typeface="Calibri"/>
                <a:ea typeface="+mn-ea"/>
                <a:cs typeface="+mn-cs"/>
              </a:rPr>
              <a:t>Community Investment Products</a:t>
            </a:r>
          </a:p>
        </p:txBody>
      </p:sp>
      <p:sp>
        <p:nvSpPr>
          <p:cNvPr id="6" name="Rectangle 5"/>
          <p:cNvSpPr/>
          <p:nvPr/>
        </p:nvSpPr>
        <p:spPr>
          <a:xfrm>
            <a:off x="260048" y="2136749"/>
            <a:ext cx="4228826" cy="649904"/>
          </a:xfrm>
          <a:prstGeom prst="rect">
            <a:avLst/>
          </a:prstGeom>
          <a:noFill/>
          <a:ln w="57150">
            <a:solidFill>
              <a:srgbClr val="0071CE"/>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2400" b="1" dirty="0">
                <a:solidFill>
                  <a:srgbClr val="70AD47">
                    <a:lumMod val="75000"/>
                  </a:srgbClr>
                </a:solidFill>
                <a:latin typeface="Calibri"/>
              </a:rPr>
              <a:t>Grants</a:t>
            </a:r>
          </a:p>
        </p:txBody>
      </p:sp>
      <p:sp>
        <p:nvSpPr>
          <p:cNvPr id="7" name="Rectangle 6"/>
          <p:cNvSpPr/>
          <p:nvPr/>
        </p:nvSpPr>
        <p:spPr>
          <a:xfrm>
            <a:off x="6835495" y="2136749"/>
            <a:ext cx="2117564" cy="649904"/>
          </a:xfrm>
          <a:prstGeom prst="rect">
            <a:avLst/>
          </a:prstGeom>
          <a:no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2400" b="1" dirty="0">
                <a:solidFill>
                  <a:srgbClr val="0070C0"/>
                </a:solidFill>
                <a:latin typeface="Calibri"/>
              </a:rPr>
              <a:t>Advances</a:t>
            </a:r>
          </a:p>
        </p:txBody>
      </p:sp>
      <p:sp>
        <p:nvSpPr>
          <p:cNvPr id="10" name="Rectangle 9"/>
          <p:cNvSpPr/>
          <p:nvPr/>
        </p:nvSpPr>
        <p:spPr>
          <a:xfrm>
            <a:off x="2976101" y="3256449"/>
            <a:ext cx="1245830" cy="422216"/>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Voluntary</a:t>
            </a:r>
          </a:p>
        </p:txBody>
      </p:sp>
      <p:sp>
        <p:nvSpPr>
          <p:cNvPr id="12" name="Rectangle 11"/>
          <p:cNvSpPr/>
          <p:nvPr/>
        </p:nvSpPr>
        <p:spPr>
          <a:xfrm>
            <a:off x="2904268" y="3976891"/>
            <a:ext cx="613756" cy="221204"/>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libri"/>
                <a:ea typeface="+mn-ea"/>
                <a:cs typeface="+mn-cs"/>
              </a:rPr>
              <a:t>HAVEN</a:t>
            </a:r>
          </a:p>
        </p:txBody>
      </p:sp>
      <p:sp>
        <p:nvSpPr>
          <p:cNvPr id="13" name="Rectangle 12"/>
          <p:cNvSpPr/>
          <p:nvPr/>
        </p:nvSpPr>
        <p:spPr>
          <a:xfrm>
            <a:off x="3801406" y="3973382"/>
            <a:ext cx="390869" cy="224713"/>
          </a:xfrm>
          <a:prstGeom prst="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libri"/>
                <a:ea typeface="+mn-ea"/>
                <a:cs typeface="+mn-cs"/>
              </a:rPr>
              <a:t>PGP</a:t>
            </a:r>
          </a:p>
        </p:txBody>
      </p:sp>
      <p:sp>
        <p:nvSpPr>
          <p:cNvPr id="15" name="Rectangle 14"/>
          <p:cNvSpPr/>
          <p:nvPr/>
        </p:nvSpPr>
        <p:spPr>
          <a:xfrm>
            <a:off x="2072487" y="5047144"/>
            <a:ext cx="471773" cy="344243"/>
          </a:xfrm>
          <a:prstGeom prst="rect">
            <a:avLst/>
          </a:prstGeom>
          <a:noFill/>
          <a:ln w="57150">
            <a:solidFill>
              <a:srgbClr val="0071CE"/>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libri"/>
                <a:ea typeface="+mn-ea"/>
                <a:cs typeface="+mn-cs"/>
              </a:rPr>
              <a:t>HELP</a:t>
            </a:r>
          </a:p>
        </p:txBody>
      </p:sp>
      <p:sp>
        <p:nvSpPr>
          <p:cNvPr id="16" name="Rectangle 15"/>
          <p:cNvSpPr/>
          <p:nvPr/>
        </p:nvSpPr>
        <p:spPr>
          <a:xfrm>
            <a:off x="2072487" y="5573080"/>
            <a:ext cx="471774" cy="318999"/>
          </a:xfrm>
          <a:prstGeom prst="rect">
            <a:avLst/>
          </a:prstGeom>
          <a:noFill/>
          <a:ln w="57150">
            <a:solidFill>
              <a:srgbClr val="0071CE"/>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400" dirty="0">
                <a:solidFill>
                  <a:srgbClr val="70AD47">
                    <a:lumMod val="75000"/>
                  </a:srgbClr>
                </a:solidFill>
                <a:latin typeface="Calibri"/>
              </a:rPr>
              <a:t>SNAP</a:t>
            </a:r>
          </a:p>
        </p:txBody>
      </p:sp>
      <p:sp>
        <p:nvSpPr>
          <p:cNvPr id="17" name="Rectangle 16"/>
          <p:cNvSpPr/>
          <p:nvPr/>
        </p:nvSpPr>
        <p:spPr>
          <a:xfrm>
            <a:off x="6835494" y="3266300"/>
            <a:ext cx="607372" cy="426271"/>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75000"/>
                  </a:srgbClr>
                </a:solidFill>
                <a:effectLst/>
                <a:uLnTx/>
                <a:uFillTx/>
                <a:latin typeface="Calibri"/>
                <a:ea typeface="+mn-ea"/>
                <a:cs typeface="+mn-cs"/>
              </a:rPr>
              <a:t>EDP</a:t>
            </a:r>
          </a:p>
        </p:txBody>
      </p:sp>
      <p:sp>
        <p:nvSpPr>
          <p:cNvPr id="18" name="Rectangle 17"/>
          <p:cNvSpPr/>
          <p:nvPr/>
        </p:nvSpPr>
        <p:spPr>
          <a:xfrm>
            <a:off x="7507079" y="3266300"/>
            <a:ext cx="493506" cy="426271"/>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75000"/>
                  </a:srgbClr>
                </a:solidFill>
                <a:effectLst/>
                <a:uLnTx/>
                <a:uFillTx/>
                <a:latin typeface="Calibri"/>
                <a:ea typeface="+mn-ea"/>
                <a:cs typeface="+mn-cs"/>
              </a:rPr>
              <a:t>CIP</a:t>
            </a:r>
          </a:p>
        </p:txBody>
      </p:sp>
      <p:sp>
        <p:nvSpPr>
          <p:cNvPr id="19" name="Rectangle 18"/>
          <p:cNvSpPr/>
          <p:nvPr/>
        </p:nvSpPr>
        <p:spPr>
          <a:xfrm>
            <a:off x="260047" y="3256449"/>
            <a:ext cx="2595735" cy="422217"/>
          </a:xfrm>
          <a:prstGeom prst="rect">
            <a:avLst/>
          </a:prstGeom>
          <a:noFill/>
          <a:ln w="57150">
            <a:solidFill>
              <a:srgbClr val="0071CE"/>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Affordable Housing Program*</a:t>
            </a:r>
          </a:p>
        </p:txBody>
      </p:sp>
      <p:cxnSp>
        <p:nvCxnSpPr>
          <p:cNvPr id="24" name="Elbow Connector 23"/>
          <p:cNvCxnSpPr>
            <a:stCxn id="7" idx="2"/>
            <a:endCxn id="18" idx="0"/>
          </p:cNvCxnSpPr>
          <p:nvPr/>
        </p:nvCxnSpPr>
        <p:spPr>
          <a:xfrm rot="5400000">
            <a:off x="7584232" y="2956254"/>
            <a:ext cx="479647" cy="140445"/>
          </a:xfrm>
          <a:prstGeom prst="bentConnector3">
            <a:avLst>
              <a:gd name="adj1" fmla="val 50001"/>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7" idx="2"/>
            <a:endCxn id="17" idx="0"/>
          </p:cNvCxnSpPr>
          <p:nvPr/>
        </p:nvCxnSpPr>
        <p:spPr>
          <a:xfrm rot="5400000">
            <a:off x="7276906" y="2648928"/>
            <a:ext cx="479647" cy="755097"/>
          </a:xfrm>
          <a:prstGeom prst="bentConnector3">
            <a:avLst>
              <a:gd name="adj1"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Elbow Connector 30"/>
          <p:cNvCxnSpPr>
            <a:cxnSpLocks/>
            <a:stCxn id="6" idx="2"/>
            <a:endCxn id="19" idx="0"/>
          </p:cNvCxnSpPr>
          <p:nvPr/>
        </p:nvCxnSpPr>
        <p:spPr>
          <a:xfrm rot="5400000">
            <a:off x="1731290" y="2613278"/>
            <a:ext cx="469796" cy="816546"/>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Elbow Connector 33"/>
          <p:cNvCxnSpPr>
            <a:stCxn id="6" idx="2"/>
            <a:endCxn id="10" idx="0"/>
          </p:cNvCxnSpPr>
          <p:nvPr/>
        </p:nvCxnSpPr>
        <p:spPr>
          <a:xfrm rot="16200000" flipH="1">
            <a:off x="2751840" y="2409273"/>
            <a:ext cx="469796" cy="1224555"/>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Elbow Connector 50"/>
          <p:cNvCxnSpPr>
            <a:stCxn id="10" idx="2"/>
            <a:endCxn id="13" idx="0"/>
          </p:cNvCxnSpPr>
          <p:nvPr/>
        </p:nvCxnSpPr>
        <p:spPr>
          <a:xfrm rot="16200000" flipH="1">
            <a:off x="3650570" y="3627110"/>
            <a:ext cx="294717" cy="397825"/>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Elbow Connector 54"/>
          <p:cNvCxnSpPr>
            <a:cxnSpLocks/>
            <a:stCxn id="10" idx="2"/>
            <a:endCxn id="105" idx="0"/>
          </p:cNvCxnSpPr>
          <p:nvPr/>
        </p:nvCxnSpPr>
        <p:spPr>
          <a:xfrm rot="5400000">
            <a:off x="2660841" y="4228970"/>
            <a:ext cx="1488481" cy="387870"/>
          </a:xfrm>
          <a:prstGeom prst="bentConnector3">
            <a:avLst>
              <a:gd name="adj1" fmla="val 8097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Elbow Connector 55"/>
          <p:cNvCxnSpPr>
            <a:stCxn id="10" idx="2"/>
            <a:endCxn id="12" idx="0"/>
          </p:cNvCxnSpPr>
          <p:nvPr/>
        </p:nvCxnSpPr>
        <p:spPr>
          <a:xfrm rot="5400000">
            <a:off x="3255968" y="3633843"/>
            <a:ext cx="298226" cy="387870"/>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Slide Number Placeholder 32"/>
          <p:cNvSpPr txBox="1">
            <a:spLocks/>
          </p:cNvSpPr>
          <p:nvPr/>
        </p:nvSpPr>
        <p:spPr>
          <a:xfrm>
            <a:off x="645795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DBAEAE9-B977-4E7C-BFE4-80EA3CBA1D23}" type="slidenum">
              <a:rPr kumimoji="0" lang="en-US" sz="1200" b="0" i="0" u="none" strike="noStrike" kern="1200" cap="none" spc="0" normalizeH="0" baseline="0" noProof="0" smtClean="0">
                <a:ln>
                  <a:noFill/>
                </a:ln>
                <a:solidFill>
                  <a:srgbClr val="3F3F3F">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3F3F3F">
                  <a:tint val="75000"/>
                </a:srgbClr>
              </a:solidFill>
              <a:effectLst/>
              <a:uLnTx/>
              <a:uFillTx/>
              <a:latin typeface="Calibri"/>
              <a:ea typeface="+mn-ea"/>
              <a:cs typeface="+mn-cs"/>
            </a:endParaRPr>
          </a:p>
        </p:txBody>
      </p:sp>
      <p:sp>
        <p:nvSpPr>
          <p:cNvPr id="90" name="Rectangle 89"/>
          <p:cNvSpPr/>
          <p:nvPr/>
        </p:nvSpPr>
        <p:spPr>
          <a:xfrm>
            <a:off x="8082912" y="3266300"/>
            <a:ext cx="870146" cy="426271"/>
          </a:xfrm>
          <a:prstGeom prst="rect">
            <a:avLst/>
          </a:prstGeom>
          <a:noFill/>
          <a:ln>
            <a:solidFill>
              <a:schemeClr val="accent1">
                <a:lumMod val="75000"/>
              </a:schemeClr>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5B9BD5">
                    <a:lumMod val="75000"/>
                  </a:srgbClr>
                </a:solidFill>
                <a:effectLst/>
                <a:uLnTx/>
                <a:uFillTx/>
                <a:latin typeface="Calibri"/>
                <a:ea typeface="+mn-ea"/>
                <a:cs typeface="+mn-cs"/>
              </a:rPr>
              <a:t>Disaster</a:t>
            </a:r>
          </a:p>
        </p:txBody>
      </p:sp>
      <p:cxnSp>
        <p:nvCxnSpPr>
          <p:cNvPr id="91" name="Elbow Connector 90"/>
          <p:cNvCxnSpPr>
            <a:stCxn id="7" idx="2"/>
            <a:endCxn id="90" idx="0"/>
          </p:cNvCxnSpPr>
          <p:nvPr/>
        </p:nvCxnSpPr>
        <p:spPr>
          <a:xfrm rot="16200000" flipH="1">
            <a:off x="7966308" y="2714622"/>
            <a:ext cx="479647" cy="623708"/>
          </a:xfrm>
          <a:prstGeom prst="bentConnector3">
            <a:avLst>
              <a:gd name="adj1" fmla="val 50000"/>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99" name="Group 198"/>
          <p:cNvGrpSpPr/>
          <p:nvPr/>
        </p:nvGrpSpPr>
        <p:grpSpPr>
          <a:xfrm>
            <a:off x="2072487" y="4721542"/>
            <a:ext cx="44215" cy="1549284"/>
            <a:chOff x="2072487" y="4384282"/>
            <a:chExt cx="44215" cy="1549284"/>
          </a:xfrm>
        </p:grpSpPr>
        <p:cxnSp>
          <p:nvCxnSpPr>
            <p:cNvPr id="40" name="Elbow Connector 39"/>
            <p:cNvCxnSpPr>
              <a:cxnSpLocks/>
              <a:stCxn id="42" idx="2"/>
              <a:endCxn id="15" idx="1"/>
            </p:cNvCxnSpPr>
            <p:nvPr/>
          </p:nvCxnSpPr>
          <p:spPr>
            <a:xfrm rot="5400000">
              <a:off x="1845733" y="4611037"/>
              <a:ext cx="497723" cy="44214"/>
            </a:xfrm>
            <a:prstGeom prst="bentConnector4">
              <a:avLst>
                <a:gd name="adj1" fmla="val 32709"/>
                <a:gd name="adj2" fmla="val 61703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Elbow Connector 46"/>
            <p:cNvCxnSpPr>
              <a:cxnSpLocks/>
              <a:stCxn id="42" idx="2"/>
              <a:endCxn id="16" idx="1"/>
            </p:cNvCxnSpPr>
            <p:nvPr/>
          </p:nvCxnSpPr>
          <p:spPr>
            <a:xfrm rot="5400000">
              <a:off x="1589076" y="4867694"/>
              <a:ext cx="1011037" cy="44214"/>
            </a:xfrm>
            <a:prstGeom prst="bentConnector4">
              <a:avLst>
                <a:gd name="adj1" fmla="val 15425"/>
                <a:gd name="adj2" fmla="val 61703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Elbow Connector 94"/>
            <p:cNvCxnSpPr>
              <a:cxnSpLocks/>
              <a:stCxn id="42" idx="2"/>
              <a:endCxn id="97" idx="1"/>
            </p:cNvCxnSpPr>
            <p:nvPr/>
          </p:nvCxnSpPr>
          <p:spPr>
            <a:xfrm rot="5400000">
              <a:off x="1319953" y="5136817"/>
              <a:ext cx="1549283" cy="44215"/>
            </a:xfrm>
            <a:prstGeom prst="bentConnector4">
              <a:avLst>
                <a:gd name="adj1" fmla="val 10451"/>
                <a:gd name="adj2" fmla="val 617019"/>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7" name="Rectangle 96"/>
          <p:cNvSpPr/>
          <p:nvPr/>
        </p:nvSpPr>
        <p:spPr>
          <a:xfrm>
            <a:off x="2072486" y="6139673"/>
            <a:ext cx="471774" cy="262306"/>
          </a:xfrm>
          <a:prstGeom prst="rect">
            <a:avLst/>
          </a:prstGeom>
          <a:noFill/>
          <a:ln w="57150">
            <a:solidFill>
              <a:srgbClr val="0071CE"/>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400" dirty="0">
                <a:solidFill>
                  <a:srgbClr val="70AD47">
                    <a:lumMod val="75000"/>
                  </a:srgbClr>
                </a:solidFill>
                <a:latin typeface="Calibri"/>
              </a:rPr>
              <a:t>DRA</a:t>
            </a:r>
          </a:p>
        </p:txBody>
      </p:sp>
      <p:sp>
        <p:nvSpPr>
          <p:cNvPr id="105" name="Rectangle 104"/>
          <p:cNvSpPr/>
          <p:nvPr/>
        </p:nvSpPr>
        <p:spPr>
          <a:xfrm>
            <a:off x="2904268" y="5167146"/>
            <a:ext cx="613756" cy="344243"/>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a:ln>
                  <a:noFill/>
                </a:ln>
                <a:solidFill>
                  <a:srgbClr val="70AD47">
                    <a:lumMod val="75000"/>
                  </a:srgbClr>
                </a:solidFill>
                <a:effectLst/>
                <a:uLnTx/>
                <a:uFillTx/>
                <a:latin typeface="Calibri"/>
                <a:ea typeface="+mn-ea"/>
                <a:cs typeface="+mn-cs"/>
              </a:rPr>
              <a:t>Care Award</a:t>
            </a:r>
            <a:endParaRPr kumimoji="0" lang="en-US" sz="1200" b="1" u="none" strike="noStrike" kern="1200" cap="none" spc="0" normalizeH="0" baseline="0" noProof="0" dirty="0">
              <a:ln>
                <a:noFill/>
              </a:ln>
              <a:solidFill>
                <a:srgbClr val="70AD47">
                  <a:lumMod val="75000"/>
                </a:srgbClr>
              </a:solidFill>
              <a:effectLst/>
              <a:uLnTx/>
              <a:uFillTx/>
              <a:latin typeface="Calibri"/>
              <a:ea typeface="+mn-ea"/>
              <a:cs typeface="+mn-cs"/>
            </a:endParaRPr>
          </a:p>
        </p:txBody>
      </p:sp>
      <p:sp>
        <p:nvSpPr>
          <p:cNvPr id="41" name="Rectangle 40"/>
          <p:cNvSpPr/>
          <p:nvPr/>
        </p:nvSpPr>
        <p:spPr>
          <a:xfrm>
            <a:off x="260048" y="4312836"/>
            <a:ext cx="1075706" cy="423193"/>
          </a:xfrm>
          <a:prstGeom prst="rect">
            <a:avLst/>
          </a:prstGeom>
          <a:noFill/>
          <a:ln w="57150">
            <a:solidFill>
              <a:srgbClr val="0071CE"/>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Competitive</a:t>
            </a:r>
          </a:p>
        </p:txBody>
      </p:sp>
      <p:sp>
        <p:nvSpPr>
          <p:cNvPr id="42" name="Rectangle 41"/>
          <p:cNvSpPr/>
          <p:nvPr/>
        </p:nvSpPr>
        <p:spPr>
          <a:xfrm>
            <a:off x="1638211" y="4327318"/>
            <a:ext cx="956980" cy="394225"/>
          </a:xfrm>
          <a:prstGeom prst="rect">
            <a:avLst/>
          </a:prstGeom>
          <a:noFill/>
          <a:ln w="57150">
            <a:solidFill>
              <a:srgbClr val="0071CE"/>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600" b="1" dirty="0">
                <a:solidFill>
                  <a:srgbClr val="70AD47">
                    <a:lumMod val="75000"/>
                  </a:srgbClr>
                </a:solidFill>
                <a:latin typeface="Calibri"/>
              </a:rPr>
              <a:t>Set-aside</a:t>
            </a:r>
          </a:p>
        </p:txBody>
      </p:sp>
      <p:cxnSp>
        <p:nvCxnSpPr>
          <p:cNvPr id="49" name="Elbow Connector 48"/>
          <p:cNvCxnSpPr>
            <a:cxnSpLocks/>
            <a:stCxn id="19" idx="2"/>
            <a:endCxn id="41" idx="0"/>
          </p:cNvCxnSpPr>
          <p:nvPr/>
        </p:nvCxnSpPr>
        <p:spPr>
          <a:xfrm rot="5400000">
            <a:off x="860823" y="3615744"/>
            <a:ext cx="634170" cy="760014"/>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Elbow Connector 56"/>
          <p:cNvCxnSpPr>
            <a:cxnSpLocks/>
            <a:stCxn id="19" idx="2"/>
            <a:endCxn id="42" idx="0"/>
          </p:cNvCxnSpPr>
          <p:nvPr/>
        </p:nvCxnSpPr>
        <p:spPr>
          <a:xfrm rot="16200000" flipH="1">
            <a:off x="1512982" y="3723599"/>
            <a:ext cx="648652" cy="558786"/>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69023" y="3692679"/>
            <a:ext cx="618004" cy="430887"/>
          </a:xfrm>
          <a:prstGeom prst="rect">
            <a:avLst/>
          </a:prstGeom>
          <a:solidFill>
            <a:schemeClr val="bg1">
              <a:alpha val="50000"/>
            </a:schemeClr>
          </a:solidFill>
        </p:spPr>
        <p:txBody>
          <a:bodyPr wrap="square" rtlCol="0">
            <a:spAutoFit/>
          </a:bodyPr>
          <a:lstStyle>
            <a:defPPr>
              <a:defRPr lang="en-US"/>
            </a:defPPr>
            <a:lvl1pPr marR="0" lvl="0" indent="0" algn="r" fontAlgn="auto">
              <a:lnSpc>
                <a:spcPct val="100000"/>
              </a:lnSpc>
              <a:spcBef>
                <a:spcPts val="0"/>
              </a:spcBef>
              <a:spcAft>
                <a:spcPts val="0"/>
              </a:spcAft>
              <a:buClrTx/>
              <a:buSzTx/>
              <a:buFontTx/>
              <a:buNone/>
              <a:tabLst/>
              <a:defRPr kumimoji="0" sz="1200" b="1" i="1" u="none" strike="noStrike" cap="none" spc="0" normalizeH="0" baseline="0">
                <a:ln>
                  <a:noFill/>
                </a:ln>
                <a:effectLst/>
                <a:uLnTx/>
                <a:uFillTx/>
                <a:latin typeface="Calibri"/>
              </a:defRPr>
            </a:lvl1pPr>
          </a:lstStyle>
          <a:p>
            <a:r>
              <a:rPr lang="en-US" sz="1100" dirty="0"/>
              <a:t>10% of Income</a:t>
            </a:r>
          </a:p>
        </p:txBody>
      </p:sp>
      <p:sp>
        <p:nvSpPr>
          <p:cNvPr id="63" name="Rectangle 62"/>
          <p:cNvSpPr/>
          <p:nvPr/>
        </p:nvSpPr>
        <p:spPr>
          <a:xfrm>
            <a:off x="4715908" y="2136747"/>
            <a:ext cx="1764223" cy="649904"/>
          </a:xfrm>
          <a:prstGeom prst="rect">
            <a:avLst/>
          </a:prstGeom>
          <a:noFill/>
          <a:ln>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libri"/>
                <a:ea typeface="+mn-ea"/>
                <a:cs typeface="+mn-cs"/>
              </a:rPr>
              <a:t>Recoverable Grants</a:t>
            </a:r>
          </a:p>
        </p:txBody>
      </p:sp>
      <p:sp>
        <p:nvSpPr>
          <p:cNvPr id="64" name="Rectangle 63"/>
          <p:cNvSpPr/>
          <p:nvPr/>
        </p:nvSpPr>
        <p:spPr>
          <a:xfrm>
            <a:off x="4715908" y="3256449"/>
            <a:ext cx="1764223" cy="436122"/>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Voluntary</a:t>
            </a:r>
          </a:p>
        </p:txBody>
      </p:sp>
      <p:sp>
        <p:nvSpPr>
          <p:cNvPr id="67" name="Rectangle 66"/>
          <p:cNvSpPr/>
          <p:nvPr/>
        </p:nvSpPr>
        <p:spPr>
          <a:xfrm>
            <a:off x="4708007" y="3958215"/>
            <a:ext cx="1780024" cy="374991"/>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400" dirty="0">
                <a:solidFill>
                  <a:srgbClr val="70AD47">
                    <a:lumMod val="75000"/>
                  </a:srgbClr>
                </a:solidFill>
                <a:latin typeface="Calibri"/>
              </a:rPr>
              <a:t>Small Business Boost</a:t>
            </a:r>
          </a:p>
        </p:txBody>
      </p:sp>
      <p:cxnSp>
        <p:nvCxnSpPr>
          <p:cNvPr id="111" name="Straight Arrow Connector 110"/>
          <p:cNvCxnSpPr>
            <a:stCxn id="64" idx="2"/>
            <a:endCxn id="67" idx="0"/>
          </p:cNvCxnSpPr>
          <p:nvPr/>
        </p:nvCxnSpPr>
        <p:spPr>
          <a:xfrm flipH="1">
            <a:off x="5598019" y="3692571"/>
            <a:ext cx="1" cy="265644"/>
          </a:xfrm>
          <a:prstGeom prst="straightConnector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a:stCxn id="63" idx="2"/>
            <a:endCxn id="64" idx="0"/>
          </p:cNvCxnSpPr>
          <p:nvPr/>
        </p:nvCxnSpPr>
        <p:spPr>
          <a:xfrm>
            <a:off x="5598020" y="2786651"/>
            <a:ext cx="0" cy="469798"/>
          </a:xfrm>
          <a:prstGeom prst="straightConnector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38FE1828-4B11-4DD0-81EF-22B88A8DFAEF}"/>
              </a:ext>
            </a:extLst>
          </p:cNvPr>
          <p:cNvSpPr/>
          <p:nvPr/>
        </p:nvSpPr>
        <p:spPr>
          <a:xfrm>
            <a:off x="3737241" y="5182049"/>
            <a:ext cx="613756" cy="344243"/>
          </a:xfrm>
          <a:prstGeom prst="rect">
            <a:avLst/>
          </a:prstGeom>
          <a:noFill/>
          <a:ln>
            <a:prstDash val="solid"/>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a:ln>
                  <a:noFill/>
                </a:ln>
                <a:solidFill>
                  <a:srgbClr val="70AD47">
                    <a:lumMod val="75000"/>
                  </a:srgbClr>
                </a:solidFill>
                <a:effectLst/>
                <a:uLnTx/>
                <a:uFillTx/>
                <a:latin typeface="Calibri"/>
                <a:ea typeface="+mn-ea"/>
                <a:cs typeface="+mn-cs"/>
              </a:rPr>
              <a:t>NAHO</a:t>
            </a:r>
            <a:endParaRPr kumimoji="0" lang="en-US" sz="1200" b="1" u="none" strike="noStrike" kern="1200" cap="none" spc="0" normalizeH="0" baseline="0" noProof="0" dirty="0">
              <a:ln>
                <a:noFill/>
              </a:ln>
              <a:solidFill>
                <a:srgbClr val="70AD47">
                  <a:lumMod val="75000"/>
                </a:srgbClr>
              </a:solidFill>
              <a:effectLst/>
              <a:uLnTx/>
              <a:uFillTx/>
              <a:latin typeface="Calibri"/>
              <a:ea typeface="+mn-ea"/>
              <a:cs typeface="+mn-cs"/>
            </a:endParaRPr>
          </a:p>
        </p:txBody>
      </p:sp>
      <p:cxnSp>
        <p:nvCxnSpPr>
          <p:cNvPr id="61" name="Elbow Connector 54">
            <a:extLst>
              <a:ext uri="{FF2B5EF4-FFF2-40B4-BE49-F238E27FC236}">
                <a16:creationId xmlns:a16="http://schemas.microsoft.com/office/drawing/2014/main" id="{129A89AC-4A1C-4A70-B4DF-69D92FB5E36F}"/>
              </a:ext>
            </a:extLst>
          </p:cNvPr>
          <p:cNvCxnSpPr>
            <a:cxnSpLocks/>
            <a:stCxn id="10" idx="2"/>
            <a:endCxn id="60" idx="0"/>
          </p:cNvCxnSpPr>
          <p:nvPr/>
        </p:nvCxnSpPr>
        <p:spPr>
          <a:xfrm rot="16200000" flipH="1">
            <a:off x="3069875" y="4207805"/>
            <a:ext cx="1503384" cy="445103"/>
          </a:xfrm>
          <a:prstGeom prst="bentConnector3">
            <a:avLst>
              <a:gd name="adj1" fmla="val 80663"/>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5BBAFCF7-3847-48CE-B74D-9A7BAC414C93}"/>
              </a:ext>
            </a:extLst>
          </p:cNvPr>
          <p:cNvSpPr txBox="1"/>
          <p:nvPr/>
        </p:nvSpPr>
        <p:spPr>
          <a:xfrm>
            <a:off x="4992735" y="4864135"/>
            <a:ext cx="3985692" cy="1600438"/>
          </a:xfrm>
          <a:prstGeom prst="rect">
            <a:avLst/>
          </a:prstGeom>
          <a:noFill/>
          <a:ln>
            <a:solidFill>
              <a:srgbClr val="0071CE"/>
            </a:solidFill>
          </a:ln>
        </p:spPr>
        <p:txBody>
          <a:bodyPr wrap="square" rtlCol="0">
            <a:spAutoFit/>
          </a:bodyPr>
          <a:lstStyle/>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HELP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H</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ome-buyer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E</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quity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L</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everage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artnership</a:t>
            </a:r>
          </a:p>
          <a:p>
            <a:pPr marL="0" marR="0" lvl="0" indent="0" algn="l" defTabSz="914400" rtl="0" eaLnBrk="1" fontAlgn="auto" latinLnBrk="0" hangingPunct="1">
              <a:lnSpc>
                <a:spcPct val="100000"/>
              </a:lnSpc>
              <a:spcBef>
                <a:spcPts val="0"/>
              </a:spcBef>
              <a:spcAft>
                <a:spcPts val="0"/>
              </a:spcAft>
              <a:buClrTx/>
              <a:buSzTx/>
              <a:buFontTx/>
              <a:buNone/>
              <a:tabLst>
                <a:tab pos="627063" algn="l"/>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SNAP: </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S</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pecial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N</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eeds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A</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ssistance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a:p>
            <a:pPr defTabSz="627063">
              <a:defRPr/>
            </a:pPr>
            <a:r>
              <a:rPr lang="en-US" sz="1400" b="1" dirty="0">
                <a:solidFill>
                  <a:srgbClr val="3F3F3F">
                    <a:lumMod val="65000"/>
                    <a:lumOff val="35000"/>
                  </a:srgbClr>
                </a:solidFill>
              </a:rPr>
              <a:t>DRA:</a:t>
            </a:r>
            <a:r>
              <a:rPr lang="en-US" sz="1400" dirty="0">
                <a:solidFill>
                  <a:srgbClr val="3F3F3F">
                    <a:lumMod val="65000"/>
                    <a:lumOff val="35000"/>
                  </a:srgbClr>
                </a:solidFill>
              </a:rPr>
              <a:t> 	Disaster Rebuilding Assistance</a:t>
            </a:r>
            <a:endPar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endParaRP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HAVEN:</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H</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ousing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A</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ssistance for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Ve</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tera</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n</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s</a:t>
            </a: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PGP: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artnership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G</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rant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EDP: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E</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conomic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D</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evelopment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CIP: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C</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ommunity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I</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nvestment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p:txBody>
      </p:sp>
      <p:sp>
        <p:nvSpPr>
          <p:cNvPr id="14" name="TextBox 13">
            <a:extLst>
              <a:ext uri="{FF2B5EF4-FFF2-40B4-BE49-F238E27FC236}">
                <a16:creationId xmlns:a16="http://schemas.microsoft.com/office/drawing/2014/main" id="{3500318C-FC93-5341-CC1C-E7FB63900F74}"/>
              </a:ext>
            </a:extLst>
          </p:cNvPr>
          <p:cNvSpPr txBox="1"/>
          <p:nvPr/>
        </p:nvSpPr>
        <p:spPr>
          <a:xfrm>
            <a:off x="404591" y="6506591"/>
            <a:ext cx="3775663" cy="261610"/>
          </a:xfrm>
          <a:prstGeom prst="rect">
            <a:avLst/>
          </a:prstGeom>
          <a:noFill/>
          <a:ln>
            <a:solidFill>
              <a:srgbClr val="0071CE"/>
            </a:solidFill>
          </a:ln>
        </p:spPr>
        <p:txBody>
          <a:bodyPr wrap="square">
            <a:spAutoFit/>
          </a:bodyPr>
          <a:lstStyle/>
          <a:p>
            <a:pPr algn="ctr"/>
            <a:r>
              <a:rPr lang="en-US" sz="1100" dirty="0"/>
              <a:t>*These programs require recipients to be at or below 80% AMI</a:t>
            </a:r>
          </a:p>
        </p:txBody>
      </p:sp>
      <p:sp>
        <p:nvSpPr>
          <p:cNvPr id="2" name="Rectangle 1">
            <a:extLst>
              <a:ext uri="{FF2B5EF4-FFF2-40B4-BE49-F238E27FC236}">
                <a16:creationId xmlns:a16="http://schemas.microsoft.com/office/drawing/2014/main" id="{6E08D3D2-1E11-15F3-A765-A4177A95D2DA}"/>
              </a:ext>
            </a:extLst>
          </p:cNvPr>
          <p:cNvSpPr/>
          <p:nvPr/>
        </p:nvSpPr>
        <p:spPr>
          <a:xfrm>
            <a:off x="2732657" y="4367022"/>
            <a:ext cx="781987" cy="401121"/>
          </a:xfrm>
          <a:prstGeom prst="rect">
            <a:avLst/>
          </a:prstGeom>
          <a:solidFill>
            <a:schemeClr val="accent1">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defTabSz="914400">
              <a:defRPr/>
            </a:pPr>
            <a:r>
              <a:rPr lang="en-US" sz="1400" dirty="0">
                <a:solidFill>
                  <a:srgbClr val="70AD47">
                    <a:lumMod val="75000"/>
                  </a:srgbClr>
                </a:solidFill>
                <a:latin typeface="Calibri"/>
              </a:rPr>
              <a:t>FORTIFIED</a:t>
            </a:r>
          </a:p>
        </p:txBody>
      </p:sp>
      <p:sp>
        <p:nvSpPr>
          <p:cNvPr id="5" name="Rectangle 4">
            <a:extLst>
              <a:ext uri="{FF2B5EF4-FFF2-40B4-BE49-F238E27FC236}">
                <a16:creationId xmlns:a16="http://schemas.microsoft.com/office/drawing/2014/main" id="{63C318DB-175C-66B7-936F-920459D1F06C}"/>
              </a:ext>
            </a:extLst>
          </p:cNvPr>
          <p:cNvSpPr/>
          <p:nvPr/>
        </p:nvSpPr>
        <p:spPr>
          <a:xfrm>
            <a:off x="3712360" y="4326338"/>
            <a:ext cx="638637" cy="422216"/>
          </a:xfrm>
          <a:prstGeom prst="rect">
            <a:avLst/>
          </a:prstGeom>
          <a:solidFill>
            <a:schemeClr val="accent1">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defTabSz="914400">
              <a:defRPr/>
            </a:pPr>
            <a:r>
              <a:rPr lang="en-US" sz="1400" dirty="0">
                <a:solidFill>
                  <a:srgbClr val="70AD47">
                    <a:lumMod val="75000"/>
                  </a:srgbClr>
                </a:solidFill>
                <a:latin typeface="Calibri"/>
              </a:rPr>
              <a:t>Heirs Property</a:t>
            </a:r>
          </a:p>
        </p:txBody>
      </p:sp>
      <p:cxnSp>
        <p:nvCxnSpPr>
          <p:cNvPr id="20" name="Straight Connector 19">
            <a:extLst>
              <a:ext uri="{FF2B5EF4-FFF2-40B4-BE49-F238E27FC236}">
                <a16:creationId xmlns:a16="http://schemas.microsoft.com/office/drawing/2014/main" id="{7E48777A-805F-E261-E214-E41F1DC70EC6}"/>
              </a:ext>
            </a:extLst>
          </p:cNvPr>
          <p:cNvCxnSpPr>
            <a:cxnSpLocks/>
            <a:stCxn id="2" idx="3"/>
            <a:endCxn id="5" idx="1"/>
          </p:cNvCxnSpPr>
          <p:nvPr/>
        </p:nvCxnSpPr>
        <p:spPr>
          <a:xfrm flipV="1">
            <a:off x="3514644" y="4537446"/>
            <a:ext cx="197716" cy="3013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5642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D3312CF-B5F4-675E-4138-169943E27E18}"/>
              </a:ext>
            </a:extLst>
          </p:cNvPr>
          <p:cNvSpPr txBox="1"/>
          <p:nvPr/>
        </p:nvSpPr>
        <p:spPr>
          <a:xfrm>
            <a:off x="6991348" y="5302910"/>
            <a:ext cx="1783080" cy="1200329"/>
          </a:xfrm>
          <a:prstGeom prst="rect">
            <a:avLst/>
          </a:prstGeom>
          <a:noFill/>
          <a:ln w="28575">
            <a:solidFill>
              <a:srgbClr val="0070C0"/>
            </a:solidFill>
          </a:ln>
        </p:spPr>
        <p:txBody>
          <a:bodyPr wrap="square" lIns="91440" tIns="45720" rIns="91440" bIns="45720" rtlCol="0" anchor="t">
            <a:spAutoFit/>
          </a:bodyPr>
          <a:lstStyle/>
          <a:p>
            <a:r>
              <a:rPr lang="en-US" dirty="0"/>
              <a:t>Member signer must have </a:t>
            </a:r>
            <a:r>
              <a:rPr lang="en-US" b="1" dirty="0"/>
              <a:t>AHP or Advances Authorization</a:t>
            </a:r>
            <a:endParaRPr lang="en-US" b="1" dirty="0">
              <a:cs typeface="Calibri"/>
            </a:endParaRPr>
          </a:p>
        </p:txBody>
      </p:sp>
      <p:sp>
        <p:nvSpPr>
          <p:cNvPr id="7" name="Arrow: Right 6">
            <a:extLst>
              <a:ext uri="{FF2B5EF4-FFF2-40B4-BE49-F238E27FC236}">
                <a16:creationId xmlns:a16="http://schemas.microsoft.com/office/drawing/2014/main" id="{94874387-D0C8-AD51-8C2F-5A01C1DAEE7D}"/>
              </a:ext>
            </a:extLst>
          </p:cNvPr>
          <p:cNvSpPr/>
          <p:nvPr/>
        </p:nvSpPr>
        <p:spPr>
          <a:xfrm flipH="1">
            <a:off x="6048383" y="5782162"/>
            <a:ext cx="788671"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21981E9-95E3-3459-EEC8-2A528C529933}"/>
              </a:ext>
            </a:extLst>
          </p:cNvPr>
          <p:cNvPicPr>
            <a:picLocks noChangeAspect="1"/>
          </p:cNvPicPr>
          <p:nvPr/>
        </p:nvPicPr>
        <p:blipFill>
          <a:blip r:embed="rId2"/>
          <a:srcRect/>
          <a:stretch/>
        </p:blipFill>
        <p:spPr>
          <a:xfrm>
            <a:off x="139702" y="51954"/>
            <a:ext cx="5754387" cy="6754091"/>
          </a:xfrm>
          <a:prstGeom prst="rect">
            <a:avLst/>
          </a:prstGeom>
        </p:spPr>
      </p:pic>
    </p:spTree>
    <p:extLst>
      <p:ext uri="{BB962C8B-B14F-4D97-AF65-F5344CB8AC3E}">
        <p14:creationId xmlns:p14="http://schemas.microsoft.com/office/powerpoint/2010/main" val="6775461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4872533-C4CE-D8BD-6ECF-A5AEC8365F28}"/>
              </a:ext>
            </a:extLst>
          </p:cNvPr>
          <p:cNvSpPr txBox="1"/>
          <p:nvPr/>
        </p:nvSpPr>
        <p:spPr>
          <a:xfrm>
            <a:off x="5675110" y="1468345"/>
            <a:ext cx="3108960" cy="1200329"/>
          </a:xfrm>
          <a:prstGeom prst="rect">
            <a:avLst/>
          </a:prstGeom>
          <a:noFill/>
          <a:ln w="28575">
            <a:solidFill>
              <a:srgbClr val="245590"/>
            </a:solidFill>
          </a:ln>
        </p:spPr>
        <p:txBody>
          <a:bodyPr wrap="square" lIns="91440" tIns="45720" rIns="91440" bIns="45720" rtlCol="0" anchor="t">
            <a:spAutoFit/>
          </a:bodyPr>
          <a:lstStyle/>
          <a:p>
            <a:r>
              <a:rPr lang="en-US" b="1" dirty="0"/>
              <a:t>All individuals who will be permanent residents of the household must be included on this form </a:t>
            </a:r>
            <a:endParaRPr lang="en-US" b="1" dirty="0">
              <a:cs typeface="Calibri"/>
            </a:endParaRPr>
          </a:p>
        </p:txBody>
      </p:sp>
      <p:sp>
        <p:nvSpPr>
          <p:cNvPr id="7" name="TextBox 6">
            <a:extLst>
              <a:ext uri="{FF2B5EF4-FFF2-40B4-BE49-F238E27FC236}">
                <a16:creationId xmlns:a16="http://schemas.microsoft.com/office/drawing/2014/main" id="{89237EAF-8EFE-1F6E-D78E-F2FA7727AC44}"/>
              </a:ext>
            </a:extLst>
          </p:cNvPr>
          <p:cNvSpPr txBox="1"/>
          <p:nvPr/>
        </p:nvSpPr>
        <p:spPr>
          <a:xfrm>
            <a:off x="5675110" y="2988998"/>
            <a:ext cx="3108960" cy="1200329"/>
          </a:xfrm>
          <a:prstGeom prst="rect">
            <a:avLst/>
          </a:prstGeom>
          <a:noFill/>
          <a:ln w="28575">
            <a:solidFill>
              <a:srgbClr val="245590"/>
            </a:solidFill>
          </a:ln>
        </p:spPr>
        <p:txBody>
          <a:bodyPr wrap="square" lIns="91440" tIns="45720" rIns="91440" bIns="45720" rtlCol="0" anchor="t">
            <a:spAutoFit/>
          </a:bodyPr>
          <a:lstStyle/>
          <a:p>
            <a:r>
              <a:rPr lang="en-US" b="1" dirty="0"/>
              <a:t>There must be income documents supporting all adults (18+) listed who are not full-time students</a:t>
            </a:r>
            <a:endParaRPr lang="en-US" b="1" dirty="0">
              <a:cs typeface="Calibri"/>
            </a:endParaRPr>
          </a:p>
        </p:txBody>
      </p:sp>
      <p:pic>
        <p:nvPicPr>
          <p:cNvPr id="2" name="Picture 1">
            <a:extLst>
              <a:ext uri="{FF2B5EF4-FFF2-40B4-BE49-F238E27FC236}">
                <a16:creationId xmlns:a16="http://schemas.microsoft.com/office/drawing/2014/main" id="{60DE9110-DDD6-5EFF-0780-2582DD48B1B5}"/>
              </a:ext>
            </a:extLst>
          </p:cNvPr>
          <p:cNvPicPr>
            <a:picLocks noChangeAspect="1"/>
          </p:cNvPicPr>
          <p:nvPr/>
        </p:nvPicPr>
        <p:blipFill>
          <a:blip r:embed="rId2"/>
          <a:srcRect/>
          <a:stretch/>
        </p:blipFill>
        <p:spPr>
          <a:xfrm>
            <a:off x="62084" y="3778"/>
            <a:ext cx="5197964" cy="6703081"/>
          </a:xfrm>
          <a:prstGeom prst="rect">
            <a:avLst/>
          </a:prstGeom>
        </p:spPr>
      </p:pic>
      <p:sp>
        <p:nvSpPr>
          <p:cNvPr id="5" name="TextBox 4">
            <a:extLst>
              <a:ext uri="{FF2B5EF4-FFF2-40B4-BE49-F238E27FC236}">
                <a16:creationId xmlns:a16="http://schemas.microsoft.com/office/drawing/2014/main" id="{2E2ED677-77D7-A4A9-32D4-24CAFB57CA7D}"/>
              </a:ext>
            </a:extLst>
          </p:cNvPr>
          <p:cNvSpPr txBox="1"/>
          <p:nvPr/>
        </p:nvSpPr>
        <p:spPr>
          <a:xfrm>
            <a:off x="5675110" y="4509651"/>
            <a:ext cx="3108960" cy="1477328"/>
          </a:xfrm>
          <a:prstGeom prst="rect">
            <a:avLst/>
          </a:prstGeom>
          <a:noFill/>
          <a:ln w="28575">
            <a:solidFill>
              <a:srgbClr val="245590"/>
            </a:solidFill>
          </a:ln>
        </p:spPr>
        <p:txBody>
          <a:bodyPr wrap="square" lIns="91440" tIns="45720" rIns="91440" bIns="45720" rtlCol="0" anchor="t">
            <a:spAutoFit/>
          </a:bodyPr>
          <a:lstStyle/>
          <a:p>
            <a:r>
              <a:rPr lang="en-US" b="1" dirty="0">
                <a:cs typeface="Calibri"/>
              </a:rPr>
              <a:t>The Household Income Certification Form is a required document for all FHLB Owner Occupied related programs</a:t>
            </a:r>
          </a:p>
        </p:txBody>
      </p:sp>
      <p:cxnSp>
        <p:nvCxnSpPr>
          <p:cNvPr id="8" name="Straight Arrow Connector 7">
            <a:extLst>
              <a:ext uri="{FF2B5EF4-FFF2-40B4-BE49-F238E27FC236}">
                <a16:creationId xmlns:a16="http://schemas.microsoft.com/office/drawing/2014/main" id="{A8EEB996-3BC1-687D-81AB-9D3016F10A86}"/>
              </a:ext>
            </a:extLst>
          </p:cNvPr>
          <p:cNvCxnSpPr>
            <a:cxnSpLocks/>
          </p:cNvCxnSpPr>
          <p:nvPr/>
        </p:nvCxnSpPr>
        <p:spPr>
          <a:xfrm>
            <a:off x="4912852" y="2917401"/>
            <a:ext cx="762258" cy="369905"/>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452775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mputer screen shot of a document&#10;&#10;Description automatically generated">
            <a:extLst>
              <a:ext uri="{FF2B5EF4-FFF2-40B4-BE49-F238E27FC236}">
                <a16:creationId xmlns:a16="http://schemas.microsoft.com/office/drawing/2014/main" id="{B865D21C-1755-E1F3-8CB7-EB4D78A20307}"/>
              </a:ext>
            </a:extLst>
          </p:cNvPr>
          <p:cNvPicPr>
            <a:picLocks noChangeAspect="1"/>
          </p:cNvPicPr>
          <p:nvPr/>
        </p:nvPicPr>
        <p:blipFill rotWithShape="1">
          <a:blip r:embed="rId2"/>
          <a:srcRect l="36416" t="14966" r="21919" b="3379"/>
          <a:stretch/>
        </p:blipFill>
        <p:spPr>
          <a:xfrm>
            <a:off x="141884" y="250939"/>
            <a:ext cx="5366427" cy="6356121"/>
          </a:xfrm>
          <a:prstGeom prst="rect">
            <a:avLst/>
          </a:prstGeom>
        </p:spPr>
      </p:pic>
      <p:sp>
        <p:nvSpPr>
          <p:cNvPr id="6" name="TextBox 5">
            <a:extLst>
              <a:ext uri="{FF2B5EF4-FFF2-40B4-BE49-F238E27FC236}">
                <a16:creationId xmlns:a16="http://schemas.microsoft.com/office/drawing/2014/main" id="{3F258D4C-5E51-802A-946C-FC1F38B2FDAA}"/>
              </a:ext>
            </a:extLst>
          </p:cNvPr>
          <p:cNvSpPr txBox="1"/>
          <p:nvPr/>
        </p:nvSpPr>
        <p:spPr>
          <a:xfrm>
            <a:off x="5722620" y="1923861"/>
            <a:ext cx="3108960" cy="923330"/>
          </a:xfrm>
          <a:prstGeom prst="rect">
            <a:avLst/>
          </a:prstGeom>
          <a:noFill/>
          <a:ln w="28575">
            <a:solidFill>
              <a:srgbClr val="245590"/>
            </a:solidFill>
          </a:ln>
        </p:spPr>
        <p:txBody>
          <a:bodyPr wrap="square" lIns="91440" tIns="45720" rIns="91440" bIns="45720" rtlCol="0" anchor="t">
            <a:spAutoFit/>
          </a:bodyPr>
          <a:lstStyle/>
          <a:p>
            <a:r>
              <a:rPr lang="en-US" b="1" dirty="0"/>
              <a:t>This form highlights the income documentation for each person living in the home</a:t>
            </a:r>
            <a:endParaRPr lang="en-US" b="1" dirty="0">
              <a:cs typeface="Calibri"/>
            </a:endParaRPr>
          </a:p>
        </p:txBody>
      </p:sp>
      <p:sp>
        <p:nvSpPr>
          <p:cNvPr id="7" name="TextBox 6">
            <a:extLst>
              <a:ext uri="{FF2B5EF4-FFF2-40B4-BE49-F238E27FC236}">
                <a16:creationId xmlns:a16="http://schemas.microsoft.com/office/drawing/2014/main" id="{44D149E5-1350-6307-56D7-DD48C24D80E8}"/>
              </a:ext>
            </a:extLst>
          </p:cNvPr>
          <p:cNvSpPr txBox="1"/>
          <p:nvPr/>
        </p:nvSpPr>
        <p:spPr>
          <a:xfrm>
            <a:off x="5722620" y="3199538"/>
            <a:ext cx="3108960" cy="923330"/>
          </a:xfrm>
          <a:prstGeom prst="rect">
            <a:avLst/>
          </a:prstGeom>
          <a:noFill/>
          <a:ln w="28575">
            <a:solidFill>
              <a:srgbClr val="245590"/>
            </a:solidFill>
          </a:ln>
        </p:spPr>
        <p:txBody>
          <a:bodyPr wrap="square" lIns="91440" tIns="45720" rIns="91440" bIns="45720" rtlCol="0" anchor="t">
            <a:spAutoFit/>
          </a:bodyPr>
          <a:lstStyle/>
          <a:p>
            <a:r>
              <a:rPr lang="en-US" b="1" dirty="0"/>
              <a:t>Submit the associated income documentation for us to cross-reference</a:t>
            </a:r>
            <a:endParaRPr lang="en-US" b="1" dirty="0">
              <a:cs typeface="Calibri"/>
            </a:endParaRPr>
          </a:p>
        </p:txBody>
      </p:sp>
      <p:sp>
        <p:nvSpPr>
          <p:cNvPr id="9" name="TextBox 8">
            <a:extLst>
              <a:ext uri="{FF2B5EF4-FFF2-40B4-BE49-F238E27FC236}">
                <a16:creationId xmlns:a16="http://schemas.microsoft.com/office/drawing/2014/main" id="{5D251119-7F2B-60FD-D6E3-313408C025FA}"/>
              </a:ext>
            </a:extLst>
          </p:cNvPr>
          <p:cNvSpPr txBox="1"/>
          <p:nvPr/>
        </p:nvSpPr>
        <p:spPr>
          <a:xfrm>
            <a:off x="5722620" y="4475215"/>
            <a:ext cx="3108960" cy="1200329"/>
          </a:xfrm>
          <a:prstGeom prst="rect">
            <a:avLst/>
          </a:prstGeom>
          <a:noFill/>
          <a:ln w="28575">
            <a:solidFill>
              <a:srgbClr val="245590"/>
            </a:solidFill>
          </a:ln>
        </p:spPr>
        <p:txBody>
          <a:bodyPr wrap="square" lIns="91440" tIns="45720" rIns="91440" bIns="45720" rtlCol="0" anchor="t">
            <a:spAutoFit/>
          </a:bodyPr>
          <a:lstStyle/>
          <a:p>
            <a:r>
              <a:rPr lang="en-US" b="1" dirty="0">
                <a:cs typeface="Calibri"/>
              </a:rPr>
              <a:t>The Income Documentation Worksheet is a required document for all FHLB Owner Occupied related programs</a:t>
            </a:r>
          </a:p>
        </p:txBody>
      </p:sp>
    </p:spTree>
    <p:extLst>
      <p:ext uri="{BB962C8B-B14F-4D97-AF65-F5344CB8AC3E}">
        <p14:creationId xmlns:p14="http://schemas.microsoft.com/office/powerpoint/2010/main" val="30329514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txBox="1">
            <a:spLocks noChangeArrowheads="1"/>
          </p:cNvSpPr>
          <p:nvPr/>
        </p:nvSpPr>
        <p:spPr bwMode="auto">
          <a:xfrm>
            <a:off x="4704726" y="2952595"/>
            <a:ext cx="4381534" cy="3215832"/>
          </a:xfrm>
          <a:prstGeom prst="rect">
            <a:avLst/>
          </a:prstGeom>
          <a:noFill/>
          <a:ln w="28575">
            <a:solidFill>
              <a:srgbClr val="004F8A"/>
            </a:solidFill>
            <a:miter lim="800000"/>
            <a:headEnd/>
            <a:tailEnd/>
          </a:ln>
          <a:effectLst/>
        </p:spPr>
        <p:txBody>
          <a:bodyPr/>
          <a:lstStyle/>
          <a:p>
            <a:pPr defTabSz="914400">
              <a:defRPr/>
            </a:pPr>
            <a:r>
              <a:rPr lang="en-US" sz="2000" b="1" dirty="0"/>
              <a:t>Individuals of the household:</a:t>
            </a:r>
          </a:p>
          <a:p>
            <a:pPr defTabSz="914400">
              <a:defRPr/>
            </a:pPr>
            <a:endParaRPr lang="en-US" sz="2000" b="1" dirty="0"/>
          </a:p>
          <a:p>
            <a:pPr marL="342900" indent="-342900" defTabSz="914400">
              <a:buFont typeface="Arial" panose="020B0604020202020204" pitchFamily="34" charset="0"/>
              <a:buChar char="•"/>
              <a:defRPr/>
            </a:pPr>
            <a:r>
              <a:rPr lang="en-US" sz="2000" b="1" dirty="0"/>
              <a:t>18 years and older who are not a full-time student</a:t>
            </a:r>
          </a:p>
          <a:p>
            <a:pPr marL="342900" indent="-342900" defTabSz="914400">
              <a:buFont typeface="Arial" panose="020B0604020202020204" pitchFamily="34" charset="0"/>
              <a:buChar char="•"/>
              <a:defRPr/>
            </a:pPr>
            <a:endParaRPr lang="en-US" sz="2000" b="1" dirty="0"/>
          </a:p>
          <a:p>
            <a:pPr marL="342900" indent="-342900" defTabSz="914400">
              <a:buFont typeface="Arial" panose="020B0604020202020204" pitchFamily="34" charset="0"/>
              <a:buChar char="•"/>
              <a:defRPr/>
            </a:pPr>
            <a:r>
              <a:rPr lang="en-US" sz="2000" b="1" dirty="0"/>
              <a:t>That have no source of income as outlined on the form</a:t>
            </a:r>
          </a:p>
          <a:p>
            <a:pPr marL="342900" indent="-342900" defTabSz="914400">
              <a:buFont typeface="Arial" panose="020B0604020202020204" pitchFamily="34" charset="0"/>
              <a:buChar char="•"/>
              <a:defRPr/>
            </a:pPr>
            <a:endParaRPr lang="en-US" sz="2000" b="1" dirty="0"/>
          </a:p>
          <a:p>
            <a:pPr marL="342900" indent="-342900" defTabSz="914400">
              <a:buFont typeface="Arial" panose="020B0604020202020204" pitchFamily="34" charset="0"/>
              <a:buChar char="•"/>
              <a:defRPr/>
            </a:pPr>
            <a:r>
              <a:rPr lang="en-US" sz="2000" b="1" dirty="0"/>
              <a:t>Funding Manual includes a version of the document in Spanish</a:t>
            </a:r>
          </a:p>
          <a:p>
            <a:pPr marR="0" lvl="0" defTabSz="914400" rtl="0" eaLnBrk="1" fontAlgn="auto" latinLnBrk="0" hangingPunct="1">
              <a:spcBef>
                <a:spcPts val="0"/>
              </a:spcBef>
              <a:spcAft>
                <a:spcPts val="0"/>
              </a:spcAft>
              <a:buClrTx/>
              <a:buSzTx/>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 </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itle 6"/>
          <p:cNvSpPr>
            <a:spLocks noGrp="1"/>
          </p:cNvSpPr>
          <p:nvPr>
            <p:ph type="title"/>
          </p:nvPr>
        </p:nvSpPr>
        <p:spPr>
          <a:xfrm>
            <a:off x="356260" y="598773"/>
            <a:ext cx="7470570" cy="457200"/>
          </a:xfrm>
        </p:spPr>
        <p:txBody>
          <a:bodyPr>
            <a:noAutofit/>
          </a:bodyPr>
          <a:lstStyle/>
          <a:p>
            <a:pPr algn="l"/>
            <a:r>
              <a:rPr lang="en-US" sz="2800" b="1" dirty="0">
                <a:solidFill>
                  <a:srgbClr val="0070C0"/>
                </a:solidFill>
              </a:rPr>
              <a:t>Certification of Zero Income</a:t>
            </a:r>
          </a:p>
        </p:txBody>
      </p:sp>
      <p:sp>
        <p:nvSpPr>
          <p:cNvPr id="3" name="TextBox 2">
            <a:extLst>
              <a:ext uri="{FF2B5EF4-FFF2-40B4-BE49-F238E27FC236}">
                <a16:creationId xmlns:a16="http://schemas.microsoft.com/office/drawing/2014/main" id="{FDF4B327-8219-BE44-458B-D2BC1A2411AF}"/>
              </a:ext>
            </a:extLst>
          </p:cNvPr>
          <p:cNvSpPr txBox="1"/>
          <p:nvPr/>
        </p:nvSpPr>
        <p:spPr>
          <a:xfrm>
            <a:off x="4904456" y="1797993"/>
            <a:ext cx="3982073" cy="923330"/>
          </a:xfrm>
          <a:prstGeom prst="rect">
            <a:avLst/>
          </a:prstGeom>
          <a:solidFill>
            <a:srgbClr val="0372CE"/>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a:t>Submit the fully completed document for each household member with zero income as outlined below:</a:t>
            </a:r>
          </a:p>
        </p:txBody>
      </p:sp>
      <p:pic>
        <p:nvPicPr>
          <p:cNvPr id="5" name="Picture 4">
            <a:extLst>
              <a:ext uri="{FF2B5EF4-FFF2-40B4-BE49-F238E27FC236}">
                <a16:creationId xmlns:a16="http://schemas.microsoft.com/office/drawing/2014/main" id="{0B5153B3-0E6B-68D6-D4AF-A59E8AFD670B}"/>
              </a:ext>
            </a:extLst>
          </p:cNvPr>
          <p:cNvPicPr>
            <a:picLocks noChangeAspect="1"/>
          </p:cNvPicPr>
          <p:nvPr/>
        </p:nvPicPr>
        <p:blipFill>
          <a:blip r:embed="rId3"/>
          <a:stretch>
            <a:fillRect/>
          </a:stretch>
        </p:blipFill>
        <p:spPr>
          <a:xfrm>
            <a:off x="57740" y="1055974"/>
            <a:ext cx="4578427" cy="5705774"/>
          </a:xfrm>
          <a:prstGeom prst="rect">
            <a:avLst/>
          </a:prstGeom>
        </p:spPr>
      </p:pic>
    </p:spTree>
    <p:extLst>
      <p:ext uri="{BB962C8B-B14F-4D97-AF65-F5344CB8AC3E}">
        <p14:creationId xmlns:p14="http://schemas.microsoft.com/office/powerpoint/2010/main" val="30814483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D0262B-5B01-0994-E3B3-49F3D8AF9C46}"/>
              </a:ext>
            </a:extLst>
          </p:cNvPr>
          <p:cNvPicPr>
            <a:picLocks noChangeAspect="1"/>
          </p:cNvPicPr>
          <p:nvPr/>
        </p:nvPicPr>
        <p:blipFill rotWithShape="1">
          <a:blip r:embed="rId2"/>
          <a:srcRect l="171" r="171"/>
          <a:stretch/>
        </p:blipFill>
        <p:spPr>
          <a:xfrm>
            <a:off x="132347" y="196926"/>
            <a:ext cx="5250180" cy="6464148"/>
          </a:xfrm>
          <a:prstGeom prst="rect">
            <a:avLst/>
          </a:prstGeom>
        </p:spPr>
      </p:pic>
      <p:sp>
        <p:nvSpPr>
          <p:cNvPr id="6" name="TextBox 5">
            <a:extLst>
              <a:ext uri="{FF2B5EF4-FFF2-40B4-BE49-F238E27FC236}">
                <a16:creationId xmlns:a16="http://schemas.microsoft.com/office/drawing/2014/main" id="{66CDE908-EB59-3CB4-0BF3-CEBA035ADADC}"/>
              </a:ext>
            </a:extLst>
          </p:cNvPr>
          <p:cNvSpPr txBox="1"/>
          <p:nvPr/>
        </p:nvSpPr>
        <p:spPr>
          <a:xfrm>
            <a:off x="5631180" y="3105834"/>
            <a:ext cx="3291840" cy="1200329"/>
          </a:xfrm>
          <a:prstGeom prst="rect">
            <a:avLst/>
          </a:prstGeom>
          <a:noFill/>
          <a:ln w="28575">
            <a:solidFill>
              <a:srgbClr val="245590"/>
            </a:solidFill>
          </a:ln>
        </p:spPr>
        <p:txBody>
          <a:bodyPr wrap="square" lIns="91440" tIns="45720" rIns="91440" bIns="45720" rtlCol="0" anchor="t">
            <a:spAutoFit/>
          </a:bodyPr>
          <a:lstStyle/>
          <a:p>
            <a:r>
              <a:rPr lang="en-US" b="1" dirty="0"/>
              <a:t>Please read each line prior to checking the appropriate box and ensure the lender initials are filled out.</a:t>
            </a:r>
            <a:endParaRPr lang="en-US" b="1" dirty="0">
              <a:cs typeface="Calibri"/>
            </a:endParaRPr>
          </a:p>
        </p:txBody>
      </p:sp>
      <p:sp>
        <p:nvSpPr>
          <p:cNvPr id="2" name="TextBox 1">
            <a:extLst>
              <a:ext uri="{FF2B5EF4-FFF2-40B4-BE49-F238E27FC236}">
                <a16:creationId xmlns:a16="http://schemas.microsoft.com/office/drawing/2014/main" id="{BD16E369-F29D-F7B5-129D-7601946815A3}"/>
              </a:ext>
            </a:extLst>
          </p:cNvPr>
          <p:cNvSpPr txBox="1"/>
          <p:nvPr/>
        </p:nvSpPr>
        <p:spPr>
          <a:xfrm>
            <a:off x="5631180" y="1369409"/>
            <a:ext cx="3291840" cy="1477328"/>
          </a:xfrm>
          <a:prstGeom prst="rect">
            <a:avLst/>
          </a:prstGeom>
          <a:noFill/>
          <a:ln w="28575">
            <a:solidFill>
              <a:srgbClr val="245590"/>
            </a:solidFill>
          </a:ln>
        </p:spPr>
        <p:txBody>
          <a:bodyPr wrap="square" lIns="91440" tIns="45720" rIns="91440" bIns="45720" rtlCol="0" anchor="t">
            <a:spAutoFit/>
          </a:bodyPr>
          <a:lstStyle/>
          <a:p>
            <a:r>
              <a:rPr lang="en-US" b="1" dirty="0"/>
              <a:t>This form should be filled out by a representative from the institution originating the first mortgage (member institution, Habitat for Humanity, etc.)</a:t>
            </a:r>
            <a:endParaRPr lang="en-US" b="1" dirty="0">
              <a:cs typeface="Calibri"/>
            </a:endParaRPr>
          </a:p>
        </p:txBody>
      </p:sp>
      <p:sp>
        <p:nvSpPr>
          <p:cNvPr id="3" name="TextBox 2">
            <a:extLst>
              <a:ext uri="{FF2B5EF4-FFF2-40B4-BE49-F238E27FC236}">
                <a16:creationId xmlns:a16="http://schemas.microsoft.com/office/drawing/2014/main" id="{0B537A17-4825-40BA-00F6-4571A6006BA0}"/>
              </a:ext>
            </a:extLst>
          </p:cNvPr>
          <p:cNvSpPr txBox="1"/>
          <p:nvPr/>
        </p:nvSpPr>
        <p:spPr>
          <a:xfrm>
            <a:off x="5631180" y="4565260"/>
            <a:ext cx="3291840" cy="1754326"/>
          </a:xfrm>
          <a:prstGeom prst="rect">
            <a:avLst/>
          </a:prstGeom>
          <a:noFill/>
          <a:ln w="28575">
            <a:solidFill>
              <a:srgbClr val="245590"/>
            </a:solidFill>
          </a:ln>
        </p:spPr>
        <p:txBody>
          <a:bodyPr wrap="square" lIns="91440" tIns="45720" rIns="91440" bIns="45720" rtlCol="0" anchor="t">
            <a:spAutoFit/>
          </a:bodyPr>
          <a:lstStyle/>
          <a:p>
            <a:r>
              <a:rPr lang="en-US" b="1" dirty="0"/>
              <a:t>Check “Yes” and fill out the applicable information related to a second mortgage </a:t>
            </a:r>
            <a:r>
              <a:rPr lang="en-US" b="1" u="sng" dirty="0"/>
              <a:t>only if</a:t>
            </a:r>
            <a:r>
              <a:rPr lang="en-US" b="1" dirty="0"/>
              <a:t> the second mortgage has a monthly payment in addition to the first mortgage payment.</a:t>
            </a:r>
            <a:endParaRPr lang="en-US" b="1" dirty="0">
              <a:cs typeface="Calibri"/>
            </a:endParaRPr>
          </a:p>
        </p:txBody>
      </p:sp>
      <p:sp>
        <p:nvSpPr>
          <p:cNvPr id="4" name="Rectangle 3">
            <a:extLst>
              <a:ext uri="{FF2B5EF4-FFF2-40B4-BE49-F238E27FC236}">
                <a16:creationId xmlns:a16="http://schemas.microsoft.com/office/drawing/2014/main" id="{78D179D5-5711-A0B7-7535-C454E05DAB35}"/>
              </a:ext>
            </a:extLst>
          </p:cNvPr>
          <p:cNvSpPr/>
          <p:nvPr/>
        </p:nvSpPr>
        <p:spPr>
          <a:xfrm>
            <a:off x="323047" y="3769895"/>
            <a:ext cx="4868779" cy="3930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tar: 5 Points 11">
            <a:extLst>
              <a:ext uri="{FF2B5EF4-FFF2-40B4-BE49-F238E27FC236}">
                <a16:creationId xmlns:a16="http://schemas.microsoft.com/office/drawing/2014/main" id="{2034D5D1-0599-D207-958E-26D18F2E92E6}"/>
              </a:ext>
            </a:extLst>
          </p:cNvPr>
          <p:cNvSpPr/>
          <p:nvPr/>
        </p:nvSpPr>
        <p:spPr>
          <a:xfrm>
            <a:off x="4320990" y="4299659"/>
            <a:ext cx="251010" cy="22411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171995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289616" y="344585"/>
            <a:ext cx="7470570" cy="457200"/>
          </a:xfrm>
        </p:spPr>
        <p:txBody>
          <a:bodyPr>
            <a:normAutofit/>
          </a:bodyPr>
          <a:lstStyle/>
          <a:p>
            <a:pPr algn="l"/>
            <a:r>
              <a:rPr lang="en-US" sz="2000" b="1" dirty="0">
                <a:solidFill>
                  <a:srgbClr val="0070C0"/>
                </a:solidFill>
              </a:rPr>
              <a:t>Draft Closing Disclosure/Loan Estimate</a:t>
            </a:r>
          </a:p>
        </p:txBody>
      </p:sp>
      <p:grpSp>
        <p:nvGrpSpPr>
          <p:cNvPr id="43" name="Group 42">
            <a:extLst>
              <a:ext uri="{FF2B5EF4-FFF2-40B4-BE49-F238E27FC236}">
                <a16:creationId xmlns:a16="http://schemas.microsoft.com/office/drawing/2014/main" id="{D11FA056-53B7-4279-AEC3-473F6046BBFF}"/>
              </a:ext>
            </a:extLst>
          </p:cNvPr>
          <p:cNvGrpSpPr/>
          <p:nvPr/>
        </p:nvGrpSpPr>
        <p:grpSpPr>
          <a:xfrm>
            <a:off x="4851824" y="1504341"/>
            <a:ext cx="3647824" cy="3918189"/>
            <a:chOff x="4652115" y="2582664"/>
            <a:chExt cx="3503657" cy="3752850"/>
          </a:xfrm>
        </p:grpSpPr>
        <p:grpSp>
          <p:nvGrpSpPr>
            <p:cNvPr id="34" name="Group 33">
              <a:extLst>
                <a:ext uri="{FF2B5EF4-FFF2-40B4-BE49-F238E27FC236}">
                  <a16:creationId xmlns:a16="http://schemas.microsoft.com/office/drawing/2014/main" id="{7B349849-A3A0-40BC-A257-67EF20090F48}"/>
                </a:ext>
              </a:extLst>
            </p:cNvPr>
            <p:cNvGrpSpPr/>
            <p:nvPr/>
          </p:nvGrpSpPr>
          <p:grpSpPr>
            <a:xfrm>
              <a:off x="4652115" y="2582664"/>
              <a:ext cx="3503657" cy="3752850"/>
              <a:chOff x="4810125" y="2603502"/>
              <a:chExt cx="3503657" cy="3752850"/>
            </a:xfrm>
          </p:grpSpPr>
          <p:grpSp>
            <p:nvGrpSpPr>
              <p:cNvPr id="32" name="Group 31">
                <a:extLst>
                  <a:ext uri="{FF2B5EF4-FFF2-40B4-BE49-F238E27FC236}">
                    <a16:creationId xmlns:a16="http://schemas.microsoft.com/office/drawing/2014/main" id="{3D53632A-5945-438A-A605-BC2E127FC7E0}"/>
                  </a:ext>
                </a:extLst>
              </p:cNvPr>
              <p:cNvGrpSpPr/>
              <p:nvPr/>
            </p:nvGrpSpPr>
            <p:grpSpPr>
              <a:xfrm>
                <a:off x="4810125" y="2603502"/>
                <a:ext cx="3503657" cy="3752850"/>
                <a:chOff x="4810125" y="2603502"/>
                <a:chExt cx="3503657" cy="3752850"/>
              </a:xfrm>
            </p:grpSpPr>
            <p:grpSp>
              <p:nvGrpSpPr>
                <p:cNvPr id="30" name="Group 29">
                  <a:extLst>
                    <a:ext uri="{FF2B5EF4-FFF2-40B4-BE49-F238E27FC236}">
                      <a16:creationId xmlns:a16="http://schemas.microsoft.com/office/drawing/2014/main" id="{131AA13C-602B-4B17-B0EA-DCCABDB2C8D5}"/>
                    </a:ext>
                  </a:extLst>
                </p:cNvPr>
                <p:cNvGrpSpPr/>
                <p:nvPr/>
              </p:nvGrpSpPr>
              <p:grpSpPr>
                <a:xfrm>
                  <a:off x="4810125" y="2603502"/>
                  <a:ext cx="3498989" cy="3752850"/>
                  <a:chOff x="4810125" y="2603502"/>
                  <a:chExt cx="3498989" cy="3752850"/>
                </a:xfrm>
              </p:grpSpPr>
              <p:grpSp>
                <p:nvGrpSpPr>
                  <p:cNvPr id="27" name="Group 26">
                    <a:extLst>
                      <a:ext uri="{FF2B5EF4-FFF2-40B4-BE49-F238E27FC236}">
                        <a16:creationId xmlns:a16="http://schemas.microsoft.com/office/drawing/2014/main" id="{4C7CF564-6DC1-4054-8200-6A01C72CE204}"/>
                      </a:ext>
                    </a:extLst>
                  </p:cNvPr>
                  <p:cNvGrpSpPr/>
                  <p:nvPr/>
                </p:nvGrpSpPr>
                <p:grpSpPr>
                  <a:xfrm>
                    <a:off x="4810125" y="2603502"/>
                    <a:ext cx="3486150" cy="3752850"/>
                    <a:chOff x="4810125" y="2603502"/>
                    <a:chExt cx="3486150" cy="3752850"/>
                  </a:xfrm>
                </p:grpSpPr>
                <p:grpSp>
                  <p:nvGrpSpPr>
                    <p:cNvPr id="25" name="Group 24">
                      <a:extLst>
                        <a:ext uri="{FF2B5EF4-FFF2-40B4-BE49-F238E27FC236}">
                          <a16:creationId xmlns:a16="http://schemas.microsoft.com/office/drawing/2014/main" id="{E8EB504D-B49F-47EE-9571-6ADB795CF3C3}"/>
                        </a:ext>
                      </a:extLst>
                    </p:cNvPr>
                    <p:cNvGrpSpPr/>
                    <p:nvPr/>
                  </p:nvGrpSpPr>
                  <p:grpSpPr>
                    <a:xfrm>
                      <a:off x="4810125" y="2603502"/>
                      <a:ext cx="3486150" cy="3752850"/>
                      <a:chOff x="4810125" y="2603502"/>
                      <a:chExt cx="3486150" cy="3752850"/>
                    </a:xfrm>
                  </p:grpSpPr>
                  <p:grpSp>
                    <p:nvGrpSpPr>
                      <p:cNvPr id="23" name="Group 22">
                        <a:extLst>
                          <a:ext uri="{FF2B5EF4-FFF2-40B4-BE49-F238E27FC236}">
                            <a16:creationId xmlns:a16="http://schemas.microsoft.com/office/drawing/2014/main" id="{304514E3-DCE2-44EC-8D30-3CC12803E1D4}"/>
                          </a:ext>
                        </a:extLst>
                      </p:cNvPr>
                      <p:cNvGrpSpPr/>
                      <p:nvPr/>
                    </p:nvGrpSpPr>
                    <p:grpSpPr>
                      <a:xfrm>
                        <a:off x="4810125" y="2603502"/>
                        <a:ext cx="3486150" cy="3752850"/>
                        <a:chOff x="4810125" y="2603502"/>
                        <a:chExt cx="3486150" cy="3752850"/>
                      </a:xfrm>
                    </p:grpSpPr>
                    <p:grpSp>
                      <p:nvGrpSpPr>
                        <p:cNvPr id="20" name="Group 19">
                          <a:extLst>
                            <a:ext uri="{FF2B5EF4-FFF2-40B4-BE49-F238E27FC236}">
                              <a16:creationId xmlns:a16="http://schemas.microsoft.com/office/drawing/2014/main" id="{C7F0EF25-EF46-48A2-A292-0BA280545060}"/>
                            </a:ext>
                          </a:extLst>
                        </p:cNvPr>
                        <p:cNvGrpSpPr/>
                        <p:nvPr/>
                      </p:nvGrpSpPr>
                      <p:grpSpPr>
                        <a:xfrm>
                          <a:off x="4810125" y="2603502"/>
                          <a:ext cx="3486150" cy="3752850"/>
                          <a:chOff x="4810125" y="2603502"/>
                          <a:chExt cx="3486150" cy="3752850"/>
                        </a:xfrm>
                      </p:grpSpPr>
                      <p:grpSp>
                        <p:nvGrpSpPr>
                          <p:cNvPr id="18" name="Group 17">
                            <a:extLst>
                              <a:ext uri="{FF2B5EF4-FFF2-40B4-BE49-F238E27FC236}">
                                <a16:creationId xmlns:a16="http://schemas.microsoft.com/office/drawing/2014/main" id="{328E4FEF-3114-42EE-B2DF-B2D38D2305A4}"/>
                              </a:ext>
                            </a:extLst>
                          </p:cNvPr>
                          <p:cNvGrpSpPr/>
                          <p:nvPr/>
                        </p:nvGrpSpPr>
                        <p:grpSpPr>
                          <a:xfrm>
                            <a:off x="4810125" y="2603502"/>
                            <a:ext cx="3486150" cy="3752850"/>
                            <a:chOff x="4810125" y="2603502"/>
                            <a:chExt cx="3486150" cy="3752850"/>
                          </a:xfrm>
                        </p:grpSpPr>
                        <p:pic>
                          <p:nvPicPr>
                            <p:cNvPr id="7" name="Picture 6">
                              <a:extLst>
                                <a:ext uri="{FF2B5EF4-FFF2-40B4-BE49-F238E27FC236}">
                                  <a16:creationId xmlns:a16="http://schemas.microsoft.com/office/drawing/2014/main" id="{7FC6F91C-CCC0-4237-8CCF-07A3D289C028}"/>
                                </a:ext>
                              </a:extLst>
                            </p:cNvPr>
                            <p:cNvPicPr>
                              <a:picLocks noChangeAspect="1"/>
                            </p:cNvPicPr>
                            <p:nvPr/>
                          </p:nvPicPr>
                          <p:blipFill>
                            <a:blip r:embed="rId3"/>
                            <a:stretch>
                              <a:fillRect/>
                            </a:stretch>
                          </p:blipFill>
                          <p:spPr>
                            <a:xfrm>
                              <a:off x="4810125" y="2603502"/>
                              <a:ext cx="3486150" cy="3752850"/>
                            </a:xfrm>
                            <a:prstGeom prst="rect">
                              <a:avLst/>
                            </a:prstGeom>
                          </p:spPr>
                        </p:pic>
                        <p:sp>
                          <p:nvSpPr>
                            <p:cNvPr id="11" name="TextBox 10">
                              <a:extLst>
                                <a:ext uri="{FF2B5EF4-FFF2-40B4-BE49-F238E27FC236}">
                                  <a16:creationId xmlns:a16="http://schemas.microsoft.com/office/drawing/2014/main" id="{C375CC8B-7001-4024-9937-04EA1A14A7A4}"/>
                                </a:ext>
                              </a:extLst>
                            </p:cNvPr>
                            <p:cNvSpPr txBox="1"/>
                            <p:nvPr/>
                          </p:nvSpPr>
                          <p:spPr>
                            <a:xfrm>
                              <a:off x="7561721" y="4021557"/>
                              <a:ext cx="707634" cy="261610"/>
                            </a:xfrm>
                            <a:prstGeom prst="rect">
                              <a:avLst/>
                            </a:prstGeom>
                            <a:noFill/>
                          </p:spPr>
                          <p:txBody>
                            <a:bodyPr wrap="square" rtlCol="0">
                              <a:spAutoFit/>
                            </a:bodyPr>
                            <a:lstStyle/>
                            <a:p>
                              <a:r>
                                <a:rPr lang="en-US" sz="1100" dirty="0"/>
                                <a:t>$10,000</a:t>
                              </a:r>
                            </a:p>
                          </p:txBody>
                        </p:sp>
                      </p:grpSp>
                      <p:sp>
                        <p:nvSpPr>
                          <p:cNvPr id="19" name="TextBox 18">
                            <a:extLst>
                              <a:ext uri="{FF2B5EF4-FFF2-40B4-BE49-F238E27FC236}">
                                <a16:creationId xmlns:a16="http://schemas.microsoft.com/office/drawing/2014/main" id="{1347671E-BF87-4456-8526-C480CBE9077C}"/>
                              </a:ext>
                            </a:extLst>
                          </p:cNvPr>
                          <p:cNvSpPr txBox="1"/>
                          <p:nvPr/>
                        </p:nvSpPr>
                        <p:spPr>
                          <a:xfrm>
                            <a:off x="4970922" y="4021557"/>
                            <a:ext cx="1179443" cy="261610"/>
                          </a:xfrm>
                          <a:prstGeom prst="rect">
                            <a:avLst/>
                          </a:prstGeom>
                          <a:noFill/>
                        </p:spPr>
                        <p:txBody>
                          <a:bodyPr wrap="square" rtlCol="0">
                            <a:spAutoFit/>
                          </a:bodyPr>
                          <a:lstStyle/>
                          <a:p>
                            <a:r>
                              <a:rPr lang="en-US" sz="1100" dirty="0"/>
                              <a:t>FHLB HELP Grant</a:t>
                            </a:r>
                          </a:p>
                        </p:txBody>
                      </p:sp>
                    </p:grpSp>
                    <p:sp>
                      <p:nvSpPr>
                        <p:cNvPr id="21" name="TextBox 20">
                          <a:extLst>
                            <a:ext uri="{FF2B5EF4-FFF2-40B4-BE49-F238E27FC236}">
                              <a16:creationId xmlns:a16="http://schemas.microsoft.com/office/drawing/2014/main" id="{8DD35239-9122-42C4-9A81-3FF55D6664C0}"/>
                            </a:ext>
                          </a:extLst>
                        </p:cNvPr>
                        <p:cNvSpPr txBox="1"/>
                        <p:nvPr/>
                      </p:nvSpPr>
                      <p:spPr>
                        <a:xfrm>
                          <a:off x="7301951" y="2623931"/>
                          <a:ext cx="959421" cy="261610"/>
                        </a:xfrm>
                        <a:prstGeom prst="rect">
                          <a:avLst/>
                        </a:prstGeom>
                        <a:noFill/>
                      </p:spPr>
                      <p:txBody>
                        <a:bodyPr wrap="square" rtlCol="0">
                          <a:spAutoFit/>
                        </a:bodyPr>
                        <a:lstStyle/>
                        <a:p>
                          <a:r>
                            <a:rPr lang="en-US" sz="1100" b="1" dirty="0"/>
                            <a:t>$107,925.99</a:t>
                          </a:r>
                        </a:p>
                      </p:txBody>
                    </p:sp>
                    <p:sp>
                      <p:nvSpPr>
                        <p:cNvPr id="22" name="TextBox 21">
                          <a:extLst>
                            <a:ext uri="{FF2B5EF4-FFF2-40B4-BE49-F238E27FC236}">
                              <a16:creationId xmlns:a16="http://schemas.microsoft.com/office/drawing/2014/main" id="{984B42F6-60C0-4552-8AD2-4734C78FC5F7}"/>
                            </a:ext>
                          </a:extLst>
                        </p:cNvPr>
                        <p:cNvSpPr txBox="1"/>
                        <p:nvPr/>
                      </p:nvSpPr>
                      <p:spPr>
                        <a:xfrm>
                          <a:off x="7553738" y="2898793"/>
                          <a:ext cx="707634" cy="261610"/>
                        </a:xfrm>
                        <a:prstGeom prst="rect">
                          <a:avLst/>
                        </a:prstGeom>
                        <a:noFill/>
                      </p:spPr>
                      <p:txBody>
                        <a:bodyPr wrap="square" rtlCol="0">
                          <a:spAutoFit/>
                        </a:bodyPr>
                        <a:lstStyle/>
                        <a:p>
                          <a:r>
                            <a:rPr lang="en-US" sz="1100" dirty="0"/>
                            <a:t>$97,700</a:t>
                          </a:r>
                        </a:p>
                      </p:txBody>
                    </p:sp>
                  </p:grpSp>
                  <p:sp>
                    <p:nvSpPr>
                      <p:cNvPr id="24" name="TextBox 23">
                        <a:extLst>
                          <a:ext uri="{FF2B5EF4-FFF2-40B4-BE49-F238E27FC236}">
                            <a16:creationId xmlns:a16="http://schemas.microsoft.com/office/drawing/2014/main" id="{66184CEB-6EF4-4566-8457-DF82EE5D0F36}"/>
                          </a:ext>
                        </a:extLst>
                      </p:cNvPr>
                      <p:cNvSpPr txBox="1"/>
                      <p:nvPr/>
                    </p:nvSpPr>
                    <p:spPr>
                      <a:xfrm>
                        <a:off x="7553737" y="4863548"/>
                        <a:ext cx="707635" cy="261610"/>
                      </a:xfrm>
                      <a:prstGeom prst="rect">
                        <a:avLst/>
                      </a:prstGeom>
                      <a:noFill/>
                    </p:spPr>
                    <p:txBody>
                      <a:bodyPr wrap="square" rtlCol="0">
                        <a:spAutoFit/>
                      </a:bodyPr>
                      <a:lstStyle/>
                      <a:p>
                        <a:r>
                          <a:rPr lang="en-US" sz="1100" dirty="0"/>
                          <a:t>$225.99</a:t>
                        </a:r>
                      </a:p>
                    </p:txBody>
                  </p:sp>
                </p:grpSp>
                <p:sp>
                  <p:nvSpPr>
                    <p:cNvPr id="26" name="TextBox 25">
                      <a:extLst>
                        <a:ext uri="{FF2B5EF4-FFF2-40B4-BE49-F238E27FC236}">
                          <a16:creationId xmlns:a16="http://schemas.microsoft.com/office/drawing/2014/main" id="{4F04AFF6-04A2-4344-9635-A14DFEF666CB}"/>
                        </a:ext>
                      </a:extLst>
                    </p:cNvPr>
                    <p:cNvSpPr txBox="1"/>
                    <p:nvPr/>
                  </p:nvSpPr>
                  <p:spPr>
                    <a:xfrm>
                      <a:off x="5737145" y="4867211"/>
                      <a:ext cx="1285916" cy="243201"/>
                    </a:xfrm>
                    <a:prstGeom prst="rect">
                      <a:avLst/>
                    </a:prstGeom>
                    <a:noFill/>
                  </p:spPr>
                  <p:txBody>
                    <a:bodyPr wrap="none" rtlCol="0">
                      <a:spAutoFit/>
                    </a:bodyPr>
                    <a:lstStyle/>
                    <a:p>
                      <a:r>
                        <a:rPr lang="en-US" sz="1050" dirty="0"/>
                        <a:t>01/01/23    08/31/23</a:t>
                      </a:r>
                    </a:p>
                  </p:txBody>
                </p:sp>
              </p:grpSp>
              <p:sp>
                <p:nvSpPr>
                  <p:cNvPr id="28" name="TextBox 27">
                    <a:extLst>
                      <a:ext uri="{FF2B5EF4-FFF2-40B4-BE49-F238E27FC236}">
                        <a16:creationId xmlns:a16="http://schemas.microsoft.com/office/drawing/2014/main" id="{59D081E4-BD98-49A0-A2DF-2661FC63DE62}"/>
                      </a:ext>
                    </a:extLst>
                  </p:cNvPr>
                  <p:cNvSpPr txBox="1"/>
                  <p:nvPr/>
                </p:nvSpPr>
                <p:spPr>
                  <a:xfrm>
                    <a:off x="7328454" y="5766217"/>
                    <a:ext cx="980660" cy="261610"/>
                  </a:xfrm>
                  <a:prstGeom prst="rect">
                    <a:avLst/>
                  </a:prstGeom>
                  <a:noFill/>
                </p:spPr>
                <p:txBody>
                  <a:bodyPr wrap="square" rtlCol="0">
                    <a:spAutoFit/>
                  </a:bodyPr>
                  <a:lstStyle/>
                  <a:p>
                    <a:r>
                      <a:rPr lang="en-US" sz="1100" dirty="0"/>
                      <a:t>$108,597.80</a:t>
                    </a:r>
                  </a:p>
                </p:txBody>
              </p:sp>
              <p:sp>
                <p:nvSpPr>
                  <p:cNvPr id="29" name="TextBox 28">
                    <a:extLst>
                      <a:ext uri="{FF2B5EF4-FFF2-40B4-BE49-F238E27FC236}">
                        <a16:creationId xmlns:a16="http://schemas.microsoft.com/office/drawing/2014/main" id="{69FC8396-420F-47B3-8198-66C363A39DE0}"/>
                      </a:ext>
                    </a:extLst>
                  </p:cNvPr>
                  <p:cNvSpPr txBox="1"/>
                  <p:nvPr/>
                </p:nvSpPr>
                <p:spPr>
                  <a:xfrm>
                    <a:off x="7323781" y="5917227"/>
                    <a:ext cx="980660" cy="261610"/>
                  </a:xfrm>
                  <a:prstGeom prst="rect">
                    <a:avLst/>
                  </a:prstGeom>
                  <a:noFill/>
                </p:spPr>
                <p:txBody>
                  <a:bodyPr wrap="square" rtlCol="0">
                    <a:spAutoFit/>
                  </a:bodyPr>
                  <a:lstStyle/>
                  <a:p>
                    <a:r>
                      <a:rPr lang="en-US" sz="1100" dirty="0"/>
                      <a:t>$107,925.99</a:t>
                    </a:r>
                  </a:p>
                </p:txBody>
              </p:sp>
            </p:grpSp>
            <p:sp>
              <p:nvSpPr>
                <p:cNvPr id="31" name="TextBox 30">
                  <a:extLst>
                    <a:ext uri="{FF2B5EF4-FFF2-40B4-BE49-F238E27FC236}">
                      <a16:creationId xmlns:a16="http://schemas.microsoft.com/office/drawing/2014/main" id="{F6068B3B-7217-40A1-9DE6-C63138847992}"/>
                    </a:ext>
                  </a:extLst>
                </p:cNvPr>
                <p:cNvSpPr txBox="1"/>
                <p:nvPr/>
              </p:nvSpPr>
              <p:spPr>
                <a:xfrm>
                  <a:off x="7553737" y="6082748"/>
                  <a:ext cx="760045" cy="261610"/>
                </a:xfrm>
                <a:prstGeom prst="rect">
                  <a:avLst/>
                </a:prstGeom>
                <a:noFill/>
              </p:spPr>
              <p:txBody>
                <a:bodyPr wrap="square" rtlCol="0">
                  <a:spAutoFit/>
                </a:bodyPr>
                <a:lstStyle/>
                <a:p>
                  <a:r>
                    <a:rPr lang="en-US" sz="1100" b="1" dirty="0"/>
                    <a:t>$671.81</a:t>
                  </a:r>
                </a:p>
              </p:txBody>
            </p:sp>
          </p:grpSp>
          <p:sp>
            <p:nvSpPr>
              <p:cNvPr id="33" name="TextBox 32">
                <a:extLst>
                  <a:ext uri="{FF2B5EF4-FFF2-40B4-BE49-F238E27FC236}">
                    <a16:creationId xmlns:a16="http://schemas.microsoft.com/office/drawing/2014/main" id="{BE30BAA2-433F-4756-BF35-60F7ADF55BC1}"/>
                  </a:ext>
                </a:extLst>
              </p:cNvPr>
              <p:cNvSpPr txBox="1"/>
              <p:nvPr/>
            </p:nvSpPr>
            <p:spPr>
              <a:xfrm>
                <a:off x="5572354" y="6098137"/>
                <a:ext cx="281393" cy="230832"/>
              </a:xfrm>
              <a:prstGeom prst="rect">
                <a:avLst/>
              </a:prstGeom>
              <a:noFill/>
            </p:spPr>
            <p:txBody>
              <a:bodyPr wrap="square" rtlCol="0">
                <a:spAutoFit/>
              </a:bodyPr>
              <a:lstStyle/>
              <a:p>
                <a:r>
                  <a:rPr lang="en-US" sz="900" b="1" dirty="0"/>
                  <a:t>X</a:t>
                </a:r>
              </a:p>
            </p:txBody>
          </p:sp>
        </p:grpSp>
        <p:sp>
          <p:nvSpPr>
            <p:cNvPr id="40" name="Rectangle 39">
              <a:extLst>
                <a:ext uri="{FF2B5EF4-FFF2-40B4-BE49-F238E27FC236}">
                  <a16:creationId xmlns:a16="http://schemas.microsoft.com/office/drawing/2014/main" id="{2678A0DE-383E-4717-8084-45BD603D7F0A}"/>
                </a:ext>
              </a:extLst>
            </p:cNvPr>
            <p:cNvSpPr/>
            <p:nvPr/>
          </p:nvSpPr>
          <p:spPr>
            <a:xfrm>
              <a:off x="4691871" y="4040475"/>
              <a:ext cx="3319832" cy="178213"/>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DD2E9AEB-8E16-4EFC-818E-7CADF10DF8FC}"/>
                </a:ext>
              </a:extLst>
            </p:cNvPr>
            <p:cNvSpPr/>
            <p:nvPr/>
          </p:nvSpPr>
          <p:spPr>
            <a:xfrm>
              <a:off x="4679633" y="6088142"/>
              <a:ext cx="3319832" cy="178213"/>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grpSp>
        <p:nvGrpSpPr>
          <p:cNvPr id="57" name="Group 56">
            <a:extLst>
              <a:ext uri="{FF2B5EF4-FFF2-40B4-BE49-F238E27FC236}">
                <a16:creationId xmlns:a16="http://schemas.microsoft.com/office/drawing/2014/main" id="{ADCD0E49-A6CD-4107-9C9D-47E4C9A671B1}"/>
              </a:ext>
            </a:extLst>
          </p:cNvPr>
          <p:cNvGrpSpPr/>
          <p:nvPr/>
        </p:nvGrpSpPr>
        <p:grpSpPr>
          <a:xfrm>
            <a:off x="628000" y="1504341"/>
            <a:ext cx="3647825" cy="2631218"/>
            <a:chOff x="514160" y="2977567"/>
            <a:chExt cx="3647825" cy="2631218"/>
          </a:xfrm>
        </p:grpSpPr>
        <p:grpSp>
          <p:nvGrpSpPr>
            <p:cNvPr id="46" name="Group 45">
              <a:extLst>
                <a:ext uri="{FF2B5EF4-FFF2-40B4-BE49-F238E27FC236}">
                  <a16:creationId xmlns:a16="http://schemas.microsoft.com/office/drawing/2014/main" id="{988F6DB8-618D-4431-978E-7A529F8F4D8C}"/>
                </a:ext>
              </a:extLst>
            </p:cNvPr>
            <p:cNvGrpSpPr/>
            <p:nvPr/>
          </p:nvGrpSpPr>
          <p:grpSpPr>
            <a:xfrm>
              <a:off x="514160" y="2977567"/>
              <a:ext cx="3647825" cy="2631218"/>
              <a:chOff x="553508" y="2582664"/>
              <a:chExt cx="3647825" cy="2631218"/>
            </a:xfrm>
          </p:grpSpPr>
          <p:pic>
            <p:nvPicPr>
              <p:cNvPr id="5" name="Picture 4">
                <a:extLst>
                  <a:ext uri="{FF2B5EF4-FFF2-40B4-BE49-F238E27FC236}">
                    <a16:creationId xmlns:a16="http://schemas.microsoft.com/office/drawing/2014/main" id="{A363E1FA-F421-4D93-9956-8946197CF094}"/>
                  </a:ext>
                </a:extLst>
              </p:cNvPr>
              <p:cNvPicPr>
                <a:picLocks noChangeAspect="1"/>
              </p:cNvPicPr>
              <p:nvPr/>
            </p:nvPicPr>
            <p:blipFill>
              <a:blip r:embed="rId4"/>
              <a:stretch>
                <a:fillRect/>
              </a:stretch>
            </p:blipFill>
            <p:spPr>
              <a:xfrm>
                <a:off x="553508" y="2582664"/>
                <a:ext cx="3647825" cy="2631218"/>
              </a:xfrm>
              <a:prstGeom prst="rect">
                <a:avLst/>
              </a:prstGeom>
            </p:spPr>
          </p:pic>
          <p:sp>
            <p:nvSpPr>
              <p:cNvPr id="44" name="Rectangle 43">
                <a:extLst>
                  <a:ext uri="{FF2B5EF4-FFF2-40B4-BE49-F238E27FC236}">
                    <a16:creationId xmlns:a16="http://schemas.microsoft.com/office/drawing/2014/main" id="{502AAB26-1ECC-4AFB-92AC-B724175FB34F}"/>
                  </a:ext>
                </a:extLst>
              </p:cNvPr>
              <p:cNvSpPr/>
              <p:nvPr/>
            </p:nvSpPr>
            <p:spPr>
              <a:xfrm>
                <a:off x="622852" y="4691001"/>
                <a:ext cx="3509825" cy="164961"/>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sp>
          <p:nvSpPr>
            <p:cNvPr id="55" name="Rectangle 54">
              <a:extLst>
                <a:ext uri="{FF2B5EF4-FFF2-40B4-BE49-F238E27FC236}">
                  <a16:creationId xmlns:a16="http://schemas.microsoft.com/office/drawing/2014/main" id="{A83F4E6F-84BA-4423-BBCF-0717655DE217}"/>
                </a:ext>
              </a:extLst>
            </p:cNvPr>
            <p:cNvSpPr/>
            <p:nvPr/>
          </p:nvSpPr>
          <p:spPr>
            <a:xfrm>
              <a:off x="576880" y="5291312"/>
              <a:ext cx="3516449" cy="164961"/>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sp>
        <p:nvSpPr>
          <p:cNvPr id="58" name="TextBox 57">
            <a:extLst>
              <a:ext uri="{FF2B5EF4-FFF2-40B4-BE49-F238E27FC236}">
                <a16:creationId xmlns:a16="http://schemas.microsoft.com/office/drawing/2014/main" id="{32781661-B6F6-467C-A2D1-8AA5EB923B04}"/>
              </a:ext>
            </a:extLst>
          </p:cNvPr>
          <p:cNvSpPr txBox="1"/>
          <p:nvPr/>
        </p:nvSpPr>
        <p:spPr>
          <a:xfrm>
            <a:off x="1545190" y="950909"/>
            <a:ext cx="1590261" cy="369332"/>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t>Loan Estimate</a:t>
            </a:r>
          </a:p>
        </p:txBody>
      </p:sp>
      <p:sp>
        <p:nvSpPr>
          <p:cNvPr id="59" name="TextBox 58">
            <a:extLst>
              <a:ext uri="{FF2B5EF4-FFF2-40B4-BE49-F238E27FC236}">
                <a16:creationId xmlns:a16="http://schemas.microsoft.com/office/drawing/2014/main" id="{34E0D262-29DD-4C3A-92FF-FF13E576DE86}"/>
              </a:ext>
            </a:extLst>
          </p:cNvPr>
          <p:cNvSpPr txBox="1"/>
          <p:nvPr/>
        </p:nvSpPr>
        <p:spPr>
          <a:xfrm>
            <a:off x="5685878" y="951020"/>
            <a:ext cx="1947330" cy="369332"/>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t>Closing Disclosure</a:t>
            </a:r>
          </a:p>
        </p:txBody>
      </p:sp>
      <p:sp>
        <p:nvSpPr>
          <p:cNvPr id="2" name="TextBox 1">
            <a:extLst>
              <a:ext uri="{FF2B5EF4-FFF2-40B4-BE49-F238E27FC236}">
                <a16:creationId xmlns:a16="http://schemas.microsoft.com/office/drawing/2014/main" id="{EA3420C3-B42B-BDFD-AC80-260E211D746C}"/>
              </a:ext>
            </a:extLst>
          </p:cNvPr>
          <p:cNvSpPr txBox="1"/>
          <p:nvPr/>
        </p:nvSpPr>
        <p:spPr>
          <a:xfrm>
            <a:off x="802398" y="4135559"/>
            <a:ext cx="3291840" cy="646331"/>
          </a:xfrm>
          <a:prstGeom prst="rect">
            <a:avLst/>
          </a:prstGeom>
          <a:noFill/>
          <a:ln w="28575">
            <a:solidFill>
              <a:srgbClr val="245590"/>
            </a:solidFill>
          </a:ln>
        </p:spPr>
        <p:txBody>
          <a:bodyPr wrap="square" lIns="91440" tIns="45720" rIns="91440" bIns="45720" rtlCol="0" anchor="t">
            <a:spAutoFit/>
          </a:bodyPr>
          <a:lstStyle/>
          <a:p>
            <a:r>
              <a:rPr lang="en-US" b="1" dirty="0"/>
              <a:t>The FHLB HELP Grant and amount must be clearly labeled</a:t>
            </a:r>
            <a:endParaRPr lang="en-US" b="1" dirty="0">
              <a:cs typeface="Calibri"/>
            </a:endParaRPr>
          </a:p>
        </p:txBody>
      </p:sp>
      <p:sp>
        <p:nvSpPr>
          <p:cNvPr id="4" name="TextBox 3">
            <a:extLst>
              <a:ext uri="{FF2B5EF4-FFF2-40B4-BE49-F238E27FC236}">
                <a16:creationId xmlns:a16="http://schemas.microsoft.com/office/drawing/2014/main" id="{F9B3B0FB-E165-0D5A-32DA-183DAB609C6A}"/>
              </a:ext>
            </a:extLst>
          </p:cNvPr>
          <p:cNvSpPr txBox="1"/>
          <p:nvPr/>
        </p:nvSpPr>
        <p:spPr>
          <a:xfrm>
            <a:off x="794723" y="4934402"/>
            <a:ext cx="3291840" cy="923330"/>
          </a:xfrm>
          <a:prstGeom prst="rect">
            <a:avLst/>
          </a:prstGeom>
          <a:noFill/>
          <a:ln w="28575">
            <a:solidFill>
              <a:srgbClr val="245590"/>
            </a:solidFill>
          </a:ln>
        </p:spPr>
        <p:txBody>
          <a:bodyPr wrap="square" lIns="91440" tIns="45720" rIns="91440" bIns="45720" rtlCol="0" anchor="t">
            <a:spAutoFit/>
          </a:bodyPr>
          <a:lstStyle/>
          <a:p>
            <a:r>
              <a:rPr lang="en-US" b="1" dirty="0"/>
              <a:t>Include all other grants and loans (terms of loans must be included on Loan Certification)</a:t>
            </a:r>
            <a:endParaRPr lang="en-US" b="1" dirty="0">
              <a:cs typeface="Calibri"/>
            </a:endParaRPr>
          </a:p>
        </p:txBody>
      </p:sp>
      <p:sp>
        <p:nvSpPr>
          <p:cNvPr id="6" name="TextBox 5">
            <a:extLst>
              <a:ext uri="{FF2B5EF4-FFF2-40B4-BE49-F238E27FC236}">
                <a16:creationId xmlns:a16="http://schemas.microsoft.com/office/drawing/2014/main" id="{D91A6259-A65A-C3E2-56BD-39A174D8998B}"/>
              </a:ext>
            </a:extLst>
          </p:cNvPr>
          <p:cNvSpPr txBox="1"/>
          <p:nvPr/>
        </p:nvSpPr>
        <p:spPr>
          <a:xfrm>
            <a:off x="802398" y="6009689"/>
            <a:ext cx="3291840" cy="646331"/>
          </a:xfrm>
          <a:prstGeom prst="rect">
            <a:avLst/>
          </a:prstGeom>
          <a:noFill/>
          <a:ln w="28575">
            <a:solidFill>
              <a:srgbClr val="245590"/>
            </a:solidFill>
          </a:ln>
        </p:spPr>
        <p:txBody>
          <a:bodyPr wrap="square" lIns="91440" tIns="45720" rIns="91440" bIns="45720" rtlCol="0" anchor="t">
            <a:spAutoFit/>
          </a:bodyPr>
          <a:lstStyle/>
          <a:p>
            <a:r>
              <a:rPr lang="en-US" b="1" dirty="0"/>
              <a:t>Homebuyer contribution must be at least $500</a:t>
            </a:r>
            <a:endParaRPr lang="en-US" b="1" dirty="0">
              <a:cs typeface="Calibri"/>
            </a:endParaRPr>
          </a:p>
        </p:txBody>
      </p:sp>
      <p:sp>
        <p:nvSpPr>
          <p:cNvPr id="8" name="TextBox 7">
            <a:extLst>
              <a:ext uri="{FF2B5EF4-FFF2-40B4-BE49-F238E27FC236}">
                <a16:creationId xmlns:a16="http://schemas.microsoft.com/office/drawing/2014/main" id="{04315FBA-38F6-EBA8-7836-099ADB43F7D4}"/>
              </a:ext>
            </a:extLst>
          </p:cNvPr>
          <p:cNvSpPr txBox="1"/>
          <p:nvPr/>
        </p:nvSpPr>
        <p:spPr>
          <a:xfrm>
            <a:off x="4975513" y="5756577"/>
            <a:ext cx="3291840" cy="646331"/>
          </a:xfrm>
          <a:prstGeom prst="rect">
            <a:avLst/>
          </a:prstGeom>
          <a:noFill/>
          <a:ln w="28575">
            <a:solidFill>
              <a:srgbClr val="245590"/>
            </a:solidFill>
          </a:ln>
        </p:spPr>
        <p:txBody>
          <a:bodyPr wrap="square" lIns="91440" tIns="45720" rIns="91440" bIns="45720" rtlCol="0" anchor="t">
            <a:spAutoFit/>
          </a:bodyPr>
          <a:lstStyle/>
          <a:p>
            <a:r>
              <a:rPr lang="en-US" b="1" dirty="0"/>
              <a:t>Homebuyer cannot receive cashback at closing</a:t>
            </a:r>
            <a:endParaRPr lang="en-US" b="1" dirty="0">
              <a:cs typeface="Calibri"/>
            </a:endParaRPr>
          </a:p>
        </p:txBody>
      </p:sp>
      <p:cxnSp>
        <p:nvCxnSpPr>
          <p:cNvPr id="10" name="Straight Arrow Connector 9">
            <a:extLst>
              <a:ext uri="{FF2B5EF4-FFF2-40B4-BE49-F238E27FC236}">
                <a16:creationId xmlns:a16="http://schemas.microsoft.com/office/drawing/2014/main" id="{AF9C3AAD-0C1C-E220-A3D3-7DB4CB0E9195}"/>
              </a:ext>
            </a:extLst>
          </p:cNvPr>
          <p:cNvCxnSpPr>
            <a:cxnSpLocks/>
          </p:cNvCxnSpPr>
          <p:nvPr/>
        </p:nvCxnSpPr>
        <p:spPr>
          <a:xfrm flipV="1">
            <a:off x="5791903" y="5393941"/>
            <a:ext cx="0" cy="3626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32887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AEA0ED-BDBC-24BC-9AD0-C080443F1501}"/>
              </a:ext>
            </a:extLst>
          </p:cNvPr>
          <p:cNvSpPr txBox="1"/>
          <p:nvPr/>
        </p:nvSpPr>
        <p:spPr>
          <a:xfrm>
            <a:off x="5669280" y="1481025"/>
            <a:ext cx="3291840" cy="923330"/>
          </a:xfrm>
          <a:prstGeom prst="rect">
            <a:avLst/>
          </a:prstGeom>
          <a:noFill/>
          <a:ln w="28575">
            <a:solidFill>
              <a:srgbClr val="245590"/>
            </a:solidFill>
          </a:ln>
        </p:spPr>
        <p:txBody>
          <a:bodyPr wrap="square" lIns="91440" tIns="45720" rIns="91440" bIns="45720" rtlCol="0" anchor="t">
            <a:spAutoFit/>
          </a:bodyPr>
          <a:lstStyle/>
          <a:p>
            <a:r>
              <a:rPr lang="en-US" dirty="0"/>
              <a:t>A completed </a:t>
            </a:r>
            <a:r>
              <a:rPr lang="en-US" b="1" dirty="0"/>
              <a:t>draft </a:t>
            </a:r>
            <a:r>
              <a:rPr lang="en-US" dirty="0"/>
              <a:t>of this document must be submitted with the application request</a:t>
            </a:r>
            <a:endParaRPr lang="en-US" dirty="0">
              <a:cs typeface="Calibri"/>
            </a:endParaRPr>
          </a:p>
        </p:txBody>
      </p:sp>
      <p:sp>
        <p:nvSpPr>
          <p:cNvPr id="7" name="TextBox 6">
            <a:extLst>
              <a:ext uri="{FF2B5EF4-FFF2-40B4-BE49-F238E27FC236}">
                <a16:creationId xmlns:a16="http://schemas.microsoft.com/office/drawing/2014/main" id="{358972C9-4BC6-3264-B570-A9F1176FF7C8}"/>
              </a:ext>
            </a:extLst>
          </p:cNvPr>
          <p:cNvSpPr txBox="1"/>
          <p:nvPr/>
        </p:nvSpPr>
        <p:spPr>
          <a:xfrm>
            <a:off x="1098903" y="6044584"/>
            <a:ext cx="2885703" cy="646331"/>
          </a:xfrm>
          <a:prstGeom prst="rect">
            <a:avLst/>
          </a:prstGeom>
          <a:noFill/>
          <a:ln w="28575">
            <a:solidFill>
              <a:srgbClr val="245590"/>
            </a:solidFill>
          </a:ln>
        </p:spPr>
        <p:txBody>
          <a:bodyPr wrap="square" lIns="91440" tIns="45720" rIns="91440" bIns="45720" rtlCol="0" anchor="t">
            <a:spAutoFit/>
          </a:bodyPr>
          <a:lstStyle/>
          <a:p>
            <a:r>
              <a:rPr lang="en-US" b="1" dirty="0"/>
              <a:t>Do not record</a:t>
            </a:r>
            <a:r>
              <a:rPr lang="en-US" dirty="0"/>
              <a:t> the document prior to receiving the grant</a:t>
            </a:r>
            <a:endParaRPr lang="en-US" dirty="0">
              <a:cs typeface="Calibri"/>
            </a:endParaRPr>
          </a:p>
        </p:txBody>
      </p:sp>
      <p:sp>
        <p:nvSpPr>
          <p:cNvPr id="8" name="TextBox 7">
            <a:extLst>
              <a:ext uri="{FF2B5EF4-FFF2-40B4-BE49-F238E27FC236}">
                <a16:creationId xmlns:a16="http://schemas.microsoft.com/office/drawing/2014/main" id="{FA23F8E9-C67D-BBEC-8EAD-9526BA15B478}"/>
              </a:ext>
            </a:extLst>
          </p:cNvPr>
          <p:cNvSpPr txBox="1"/>
          <p:nvPr/>
        </p:nvSpPr>
        <p:spPr>
          <a:xfrm>
            <a:off x="5669280" y="2759105"/>
            <a:ext cx="3340922" cy="923330"/>
          </a:xfrm>
          <a:prstGeom prst="rect">
            <a:avLst/>
          </a:prstGeom>
          <a:noFill/>
          <a:ln w="28575">
            <a:solidFill>
              <a:srgbClr val="FF0000"/>
            </a:solidFill>
          </a:ln>
        </p:spPr>
        <p:txBody>
          <a:bodyPr wrap="square" lIns="91440" tIns="45720" rIns="91440" bIns="45720" rtlCol="0" anchor="t">
            <a:spAutoFit/>
          </a:bodyPr>
          <a:lstStyle/>
          <a:p>
            <a:r>
              <a:rPr lang="en-US" sz="1800" dirty="0"/>
              <a:t>For 2025, we have removed the closing date requirement with the new “</a:t>
            </a:r>
            <a:r>
              <a:rPr lang="en-US" dirty="0"/>
              <a:t>R</a:t>
            </a:r>
            <a:r>
              <a:rPr lang="en-US" sz="1800" dirty="0"/>
              <a:t>etention Period” language</a:t>
            </a:r>
            <a:endParaRPr lang="en-US" dirty="0">
              <a:cs typeface="Calibri"/>
            </a:endParaRPr>
          </a:p>
        </p:txBody>
      </p:sp>
      <p:sp>
        <p:nvSpPr>
          <p:cNvPr id="15" name="TextBox 14">
            <a:extLst>
              <a:ext uri="{FF2B5EF4-FFF2-40B4-BE49-F238E27FC236}">
                <a16:creationId xmlns:a16="http://schemas.microsoft.com/office/drawing/2014/main" id="{70D97664-6BAA-9479-B79C-0C321465991F}"/>
              </a:ext>
            </a:extLst>
          </p:cNvPr>
          <p:cNvSpPr txBox="1"/>
          <p:nvPr/>
        </p:nvSpPr>
        <p:spPr>
          <a:xfrm>
            <a:off x="5718362" y="4147200"/>
            <a:ext cx="3291840" cy="923330"/>
          </a:xfrm>
          <a:prstGeom prst="rect">
            <a:avLst/>
          </a:prstGeom>
          <a:noFill/>
          <a:ln w="28575">
            <a:solidFill>
              <a:srgbClr val="245590"/>
            </a:solidFill>
          </a:ln>
        </p:spPr>
        <p:txBody>
          <a:bodyPr wrap="square" lIns="91440" tIns="45720" rIns="91440" bIns="45720" rtlCol="0" anchor="t">
            <a:spAutoFit/>
          </a:bodyPr>
          <a:lstStyle/>
          <a:p>
            <a:r>
              <a:rPr lang="en-US" b="1" dirty="0"/>
              <a:t>Remember to fill out page 2 including Exhibit A: Property legal description</a:t>
            </a:r>
            <a:endParaRPr lang="en-US" b="1" dirty="0">
              <a:cs typeface="Calibri"/>
            </a:endParaRPr>
          </a:p>
        </p:txBody>
      </p:sp>
      <p:pic>
        <p:nvPicPr>
          <p:cNvPr id="12" name="Picture 11">
            <a:extLst>
              <a:ext uri="{FF2B5EF4-FFF2-40B4-BE49-F238E27FC236}">
                <a16:creationId xmlns:a16="http://schemas.microsoft.com/office/drawing/2014/main" id="{BAAA28C9-4BB1-9F0C-2BB4-77CB0041B54E}"/>
              </a:ext>
            </a:extLst>
          </p:cNvPr>
          <p:cNvPicPr>
            <a:picLocks noChangeAspect="1"/>
          </p:cNvPicPr>
          <p:nvPr/>
        </p:nvPicPr>
        <p:blipFill>
          <a:blip r:embed="rId2"/>
          <a:stretch>
            <a:fillRect/>
          </a:stretch>
        </p:blipFill>
        <p:spPr>
          <a:xfrm>
            <a:off x="31807" y="0"/>
            <a:ext cx="5582652" cy="5935343"/>
          </a:xfrm>
          <a:prstGeom prst="rect">
            <a:avLst/>
          </a:prstGeom>
        </p:spPr>
      </p:pic>
      <p:sp>
        <p:nvSpPr>
          <p:cNvPr id="19" name="Rectangle 18">
            <a:extLst>
              <a:ext uri="{FF2B5EF4-FFF2-40B4-BE49-F238E27FC236}">
                <a16:creationId xmlns:a16="http://schemas.microsoft.com/office/drawing/2014/main" id="{07A27E1F-7674-C7A6-F1AD-CD97E1DBCB85}"/>
              </a:ext>
            </a:extLst>
          </p:cNvPr>
          <p:cNvSpPr/>
          <p:nvPr/>
        </p:nvSpPr>
        <p:spPr>
          <a:xfrm>
            <a:off x="540986" y="3844945"/>
            <a:ext cx="4932485" cy="22411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47AF384F-088C-3897-1E46-07DF55A22CD4}"/>
              </a:ext>
            </a:extLst>
          </p:cNvPr>
          <p:cNvGrpSpPr/>
          <p:nvPr/>
        </p:nvGrpSpPr>
        <p:grpSpPr>
          <a:xfrm>
            <a:off x="5516292" y="5292926"/>
            <a:ext cx="3597813" cy="1507230"/>
            <a:chOff x="4717415" y="4133411"/>
            <a:chExt cx="4128550" cy="1592992"/>
          </a:xfrm>
        </p:grpSpPr>
        <p:pic>
          <p:nvPicPr>
            <p:cNvPr id="23" name="Picture 22">
              <a:extLst>
                <a:ext uri="{FF2B5EF4-FFF2-40B4-BE49-F238E27FC236}">
                  <a16:creationId xmlns:a16="http://schemas.microsoft.com/office/drawing/2014/main" id="{F741F952-B82B-04D3-A26A-7263EAD09955}"/>
                </a:ext>
              </a:extLst>
            </p:cNvPr>
            <p:cNvPicPr>
              <a:picLocks noChangeAspect="1"/>
            </p:cNvPicPr>
            <p:nvPr/>
          </p:nvPicPr>
          <p:blipFill>
            <a:blip r:embed="rId3"/>
            <a:stretch>
              <a:fillRect/>
            </a:stretch>
          </p:blipFill>
          <p:spPr>
            <a:xfrm>
              <a:off x="4717415" y="4133411"/>
              <a:ext cx="4128550" cy="1592992"/>
            </a:xfrm>
            <a:prstGeom prst="rect">
              <a:avLst/>
            </a:prstGeom>
          </p:spPr>
        </p:pic>
        <p:sp>
          <p:nvSpPr>
            <p:cNvPr id="24" name="TextBox 23">
              <a:extLst>
                <a:ext uri="{FF2B5EF4-FFF2-40B4-BE49-F238E27FC236}">
                  <a16:creationId xmlns:a16="http://schemas.microsoft.com/office/drawing/2014/main" id="{03071FE8-7C6C-C124-444B-FD7C1A96981F}"/>
                </a:ext>
              </a:extLst>
            </p:cNvPr>
            <p:cNvSpPr txBox="1"/>
            <p:nvPr/>
          </p:nvSpPr>
          <p:spPr>
            <a:xfrm>
              <a:off x="4803317" y="4818935"/>
              <a:ext cx="3956745" cy="878281"/>
            </a:xfrm>
            <a:prstGeom prst="rect">
              <a:avLst/>
            </a:prstGeom>
            <a:noFill/>
          </p:spPr>
          <p:txBody>
            <a:bodyPr wrap="square" rtlCol="0">
              <a:spAutoFit/>
            </a:bodyPr>
            <a:lstStyle/>
            <a:p>
              <a:pPr algn="ctr"/>
              <a:r>
                <a:rPr lang="en-US" sz="1200" dirty="0"/>
                <a:t>Lot 16, in Block 2, of Hanging Gardens Addition, an addition of the City of Chesterfield, Wailing County, Texas, according to the Map or Plat thereof recorded in/under Volume 857</a:t>
              </a:r>
            </a:p>
          </p:txBody>
        </p:sp>
      </p:grpSp>
      <p:sp>
        <p:nvSpPr>
          <p:cNvPr id="25" name="Star: 5 Points 24">
            <a:extLst>
              <a:ext uri="{FF2B5EF4-FFF2-40B4-BE49-F238E27FC236}">
                <a16:creationId xmlns:a16="http://schemas.microsoft.com/office/drawing/2014/main" id="{A789ADFB-3DE3-9292-8658-388D8149F06A}"/>
              </a:ext>
            </a:extLst>
          </p:cNvPr>
          <p:cNvSpPr/>
          <p:nvPr/>
        </p:nvSpPr>
        <p:spPr>
          <a:xfrm>
            <a:off x="1446560" y="519091"/>
            <a:ext cx="251010" cy="22411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Star: 5 Points 27">
            <a:extLst>
              <a:ext uri="{FF2B5EF4-FFF2-40B4-BE49-F238E27FC236}">
                <a16:creationId xmlns:a16="http://schemas.microsoft.com/office/drawing/2014/main" id="{7C511B7B-C4CE-A581-8709-6D57FFCAE4C0}"/>
              </a:ext>
            </a:extLst>
          </p:cNvPr>
          <p:cNvSpPr/>
          <p:nvPr/>
        </p:nvSpPr>
        <p:spPr>
          <a:xfrm>
            <a:off x="3976468" y="519091"/>
            <a:ext cx="251010" cy="22411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054350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D41BF93-BB81-6D10-219B-0509443AB41B}"/>
              </a:ext>
            </a:extLst>
          </p:cNvPr>
          <p:cNvSpPr txBox="1"/>
          <p:nvPr/>
        </p:nvSpPr>
        <p:spPr>
          <a:xfrm>
            <a:off x="5700783" y="1656479"/>
            <a:ext cx="3291840" cy="923330"/>
          </a:xfrm>
          <a:prstGeom prst="rect">
            <a:avLst/>
          </a:prstGeom>
          <a:noFill/>
          <a:ln w="28575">
            <a:solidFill>
              <a:srgbClr val="245590"/>
            </a:solidFill>
          </a:ln>
        </p:spPr>
        <p:txBody>
          <a:bodyPr wrap="square" lIns="91440" tIns="45720" rIns="91440" bIns="45720" rtlCol="0" anchor="t">
            <a:spAutoFit/>
          </a:bodyPr>
          <a:lstStyle/>
          <a:p>
            <a:r>
              <a:rPr lang="en-US" b="1" dirty="0"/>
              <a:t>If any of these criteria are met, we will need an explanation provided with the request</a:t>
            </a:r>
            <a:endParaRPr lang="en-US" b="1" dirty="0">
              <a:cs typeface="Calibri"/>
            </a:endParaRPr>
          </a:p>
        </p:txBody>
      </p:sp>
      <p:sp>
        <p:nvSpPr>
          <p:cNvPr id="3" name="TextBox 2">
            <a:extLst>
              <a:ext uri="{FF2B5EF4-FFF2-40B4-BE49-F238E27FC236}">
                <a16:creationId xmlns:a16="http://schemas.microsoft.com/office/drawing/2014/main" id="{8140BA41-CC83-7228-2D2C-F7E8EA0C7338}"/>
              </a:ext>
            </a:extLst>
          </p:cNvPr>
          <p:cNvSpPr txBox="1"/>
          <p:nvPr/>
        </p:nvSpPr>
        <p:spPr>
          <a:xfrm>
            <a:off x="5700783" y="3460370"/>
            <a:ext cx="3291840" cy="923330"/>
          </a:xfrm>
          <a:prstGeom prst="rect">
            <a:avLst/>
          </a:prstGeom>
          <a:noFill/>
          <a:ln w="28575">
            <a:solidFill>
              <a:srgbClr val="245590"/>
            </a:solidFill>
          </a:ln>
        </p:spPr>
        <p:txBody>
          <a:bodyPr wrap="square" lIns="91440" tIns="45720" rIns="91440" bIns="45720" rtlCol="0" anchor="t">
            <a:spAutoFit/>
          </a:bodyPr>
          <a:lstStyle/>
          <a:p>
            <a:r>
              <a:rPr lang="en-US" b="1" dirty="0"/>
              <a:t>Primary Mortgage Market Survey can be found at </a:t>
            </a:r>
            <a:r>
              <a:rPr lang="en-US" dirty="0"/>
              <a:t>www.freddiemac.com/pmms</a:t>
            </a:r>
            <a:endParaRPr lang="en-US" dirty="0">
              <a:cs typeface="Calibri"/>
            </a:endParaRPr>
          </a:p>
        </p:txBody>
      </p:sp>
      <p:pic>
        <p:nvPicPr>
          <p:cNvPr id="2" name="Picture 1">
            <a:extLst>
              <a:ext uri="{FF2B5EF4-FFF2-40B4-BE49-F238E27FC236}">
                <a16:creationId xmlns:a16="http://schemas.microsoft.com/office/drawing/2014/main" id="{3C072FF5-96F1-0DA6-46E4-F1E2346F3E7A}"/>
              </a:ext>
            </a:extLst>
          </p:cNvPr>
          <p:cNvPicPr>
            <a:picLocks noChangeAspect="1"/>
          </p:cNvPicPr>
          <p:nvPr/>
        </p:nvPicPr>
        <p:blipFill rotWithShape="1">
          <a:blip r:embed="rId2"/>
          <a:srcRect l="1150" r="1150"/>
          <a:stretch/>
        </p:blipFill>
        <p:spPr>
          <a:xfrm>
            <a:off x="0" y="-49078"/>
            <a:ext cx="5393937" cy="6811827"/>
          </a:xfrm>
          <a:prstGeom prst="rect">
            <a:avLst/>
          </a:prstGeom>
        </p:spPr>
      </p:pic>
      <p:sp>
        <p:nvSpPr>
          <p:cNvPr id="4" name="TextBox 3">
            <a:extLst>
              <a:ext uri="{FF2B5EF4-FFF2-40B4-BE49-F238E27FC236}">
                <a16:creationId xmlns:a16="http://schemas.microsoft.com/office/drawing/2014/main" id="{3680207D-5F01-99A5-ACD2-65F24BC59DA5}"/>
              </a:ext>
            </a:extLst>
          </p:cNvPr>
          <p:cNvSpPr txBox="1"/>
          <p:nvPr/>
        </p:nvSpPr>
        <p:spPr>
          <a:xfrm>
            <a:off x="5700783" y="5041843"/>
            <a:ext cx="3291840" cy="923330"/>
          </a:xfrm>
          <a:prstGeom prst="rect">
            <a:avLst/>
          </a:prstGeom>
          <a:noFill/>
          <a:ln w="28575">
            <a:solidFill>
              <a:srgbClr val="245590"/>
            </a:solidFill>
          </a:ln>
        </p:spPr>
        <p:txBody>
          <a:bodyPr wrap="square" lIns="91440" tIns="45720" rIns="91440" bIns="45720" rtlCol="0" anchor="t">
            <a:spAutoFit/>
          </a:bodyPr>
          <a:lstStyle/>
          <a:p>
            <a:r>
              <a:rPr lang="en-US" b="1" dirty="0">
                <a:cs typeface="Calibri"/>
              </a:rPr>
              <a:t>Explanation required if “Cash to Close” greater than $15,000 and not paid by another source</a:t>
            </a:r>
            <a:endParaRPr lang="en-US" dirty="0">
              <a:cs typeface="Calibri"/>
            </a:endParaRPr>
          </a:p>
        </p:txBody>
      </p:sp>
    </p:spTree>
    <p:extLst>
      <p:ext uri="{BB962C8B-B14F-4D97-AF65-F5344CB8AC3E}">
        <p14:creationId xmlns:p14="http://schemas.microsoft.com/office/powerpoint/2010/main" val="16713623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AE9ADA-3CD1-F442-55B4-99C7CE790043}"/>
              </a:ext>
            </a:extLst>
          </p:cNvPr>
          <p:cNvPicPr>
            <a:picLocks noChangeAspect="1"/>
          </p:cNvPicPr>
          <p:nvPr/>
        </p:nvPicPr>
        <p:blipFill rotWithShape="1">
          <a:blip r:embed="rId2"/>
          <a:srcRect l="264" r="264"/>
          <a:stretch/>
        </p:blipFill>
        <p:spPr>
          <a:xfrm>
            <a:off x="93784" y="116243"/>
            <a:ext cx="5311140" cy="6625513"/>
          </a:xfrm>
          <a:prstGeom prst="rect">
            <a:avLst/>
          </a:prstGeom>
        </p:spPr>
      </p:pic>
      <p:sp>
        <p:nvSpPr>
          <p:cNvPr id="6" name="TextBox 5">
            <a:extLst>
              <a:ext uri="{FF2B5EF4-FFF2-40B4-BE49-F238E27FC236}">
                <a16:creationId xmlns:a16="http://schemas.microsoft.com/office/drawing/2014/main" id="{73A9827F-B0B8-3D8C-D300-9691A362E66F}"/>
              </a:ext>
            </a:extLst>
          </p:cNvPr>
          <p:cNvSpPr txBox="1"/>
          <p:nvPr/>
        </p:nvSpPr>
        <p:spPr>
          <a:xfrm>
            <a:off x="5501640" y="1561421"/>
            <a:ext cx="3261360" cy="923330"/>
          </a:xfrm>
          <a:prstGeom prst="rect">
            <a:avLst/>
          </a:prstGeom>
          <a:noFill/>
          <a:ln w="28575">
            <a:solidFill>
              <a:srgbClr val="245590"/>
            </a:solidFill>
          </a:ln>
        </p:spPr>
        <p:txBody>
          <a:bodyPr wrap="square" lIns="91440" tIns="45720" rIns="91440" bIns="45720" rtlCol="0" anchor="t">
            <a:spAutoFit/>
          </a:bodyPr>
          <a:lstStyle/>
          <a:p>
            <a:r>
              <a:rPr lang="en-US" b="1" dirty="0"/>
              <a:t>Please ensure </a:t>
            </a:r>
            <a:r>
              <a:rPr lang="en-US" b="1" u="sng" dirty="0"/>
              <a:t>at least one </a:t>
            </a:r>
            <a:r>
              <a:rPr lang="en-US" b="1" dirty="0"/>
              <a:t>of the criteria is checked and the form is </a:t>
            </a:r>
            <a:r>
              <a:rPr lang="en-US" b="1" u="sng" dirty="0"/>
              <a:t>signed and dated</a:t>
            </a:r>
            <a:r>
              <a:rPr lang="en-US" b="1" dirty="0"/>
              <a:t>.</a:t>
            </a:r>
            <a:endParaRPr lang="en-US" b="1" dirty="0">
              <a:cs typeface="Calibri"/>
            </a:endParaRPr>
          </a:p>
        </p:txBody>
      </p:sp>
      <p:sp>
        <p:nvSpPr>
          <p:cNvPr id="2" name="TextBox 1">
            <a:extLst>
              <a:ext uri="{FF2B5EF4-FFF2-40B4-BE49-F238E27FC236}">
                <a16:creationId xmlns:a16="http://schemas.microsoft.com/office/drawing/2014/main" id="{157E4B3C-2A2A-AD03-7213-FEDB763DEFB6}"/>
              </a:ext>
            </a:extLst>
          </p:cNvPr>
          <p:cNvSpPr txBox="1"/>
          <p:nvPr/>
        </p:nvSpPr>
        <p:spPr>
          <a:xfrm>
            <a:off x="5501640" y="4558575"/>
            <a:ext cx="3261360" cy="1200329"/>
          </a:xfrm>
          <a:prstGeom prst="rect">
            <a:avLst/>
          </a:prstGeom>
          <a:noFill/>
          <a:ln w="28575">
            <a:solidFill>
              <a:srgbClr val="245590"/>
            </a:solidFill>
          </a:ln>
        </p:spPr>
        <p:txBody>
          <a:bodyPr wrap="square" lIns="91440" tIns="45720" rIns="91440" bIns="45720" rtlCol="0" anchor="t">
            <a:spAutoFit/>
          </a:bodyPr>
          <a:lstStyle/>
          <a:p>
            <a:r>
              <a:rPr lang="en-US" b="1" dirty="0"/>
              <a:t>Spanish version also available. You can submit the version the borrower is most comfortable with.</a:t>
            </a:r>
            <a:endParaRPr lang="en-US" b="1" dirty="0">
              <a:cs typeface="Calibri"/>
            </a:endParaRPr>
          </a:p>
        </p:txBody>
      </p:sp>
      <p:sp>
        <p:nvSpPr>
          <p:cNvPr id="3" name="TextBox 2">
            <a:extLst>
              <a:ext uri="{FF2B5EF4-FFF2-40B4-BE49-F238E27FC236}">
                <a16:creationId xmlns:a16="http://schemas.microsoft.com/office/drawing/2014/main" id="{01787230-6A85-245C-EB7C-1E8FAC18EB45}"/>
              </a:ext>
            </a:extLst>
          </p:cNvPr>
          <p:cNvSpPr txBox="1"/>
          <p:nvPr/>
        </p:nvSpPr>
        <p:spPr>
          <a:xfrm>
            <a:off x="5501640" y="3059998"/>
            <a:ext cx="3261360" cy="1200329"/>
          </a:xfrm>
          <a:prstGeom prst="rect">
            <a:avLst/>
          </a:prstGeom>
          <a:noFill/>
          <a:ln w="28575">
            <a:solidFill>
              <a:srgbClr val="FF0000"/>
            </a:solidFill>
          </a:ln>
        </p:spPr>
        <p:txBody>
          <a:bodyPr wrap="square" lIns="91440" tIns="45720" rIns="91440" bIns="45720" rtlCol="0" anchor="t">
            <a:spAutoFit/>
          </a:bodyPr>
          <a:lstStyle/>
          <a:p>
            <a:r>
              <a:rPr lang="en-US" b="1" dirty="0"/>
              <a:t>All applicants who are listed on the Closing Disclosure must meet at least one of the criteria and sign this document.</a:t>
            </a:r>
            <a:endParaRPr lang="en-US" b="1" dirty="0">
              <a:cs typeface="Calibri"/>
            </a:endParaRPr>
          </a:p>
        </p:txBody>
      </p:sp>
    </p:spTree>
    <p:extLst>
      <p:ext uri="{BB962C8B-B14F-4D97-AF65-F5344CB8AC3E}">
        <p14:creationId xmlns:p14="http://schemas.microsoft.com/office/powerpoint/2010/main" val="3844363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txBox="1">
            <a:spLocks noChangeArrowheads="1"/>
          </p:cNvSpPr>
          <p:nvPr/>
        </p:nvSpPr>
        <p:spPr bwMode="auto">
          <a:xfrm>
            <a:off x="615421" y="1409487"/>
            <a:ext cx="7913158" cy="1333714"/>
          </a:xfrm>
          <a:prstGeom prst="rect">
            <a:avLst/>
          </a:prstGeom>
          <a:ln>
            <a:solidFill>
              <a:srgbClr val="245590"/>
            </a:solidFill>
            <a:headEnd/>
            <a:tailEnd/>
          </a:ln>
        </p:spPr>
        <p:style>
          <a:lnRef idx="2">
            <a:schemeClr val="dk1"/>
          </a:lnRef>
          <a:fillRef idx="1">
            <a:schemeClr val="lt1"/>
          </a:fillRef>
          <a:effectRef idx="0">
            <a:schemeClr val="dk1"/>
          </a:effectRef>
          <a:fontRef idx="minor">
            <a:schemeClr val="dk1"/>
          </a:fontRef>
        </p:style>
        <p:txBody>
          <a:bodyPr/>
          <a:lstStyle/>
          <a:p>
            <a:pPr defTabSz="342900">
              <a:lnSpc>
                <a:spcPts val="0"/>
              </a:lnSpc>
              <a:spcAft>
                <a:spcPts val="1800"/>
              </a:spcAft>
            </a:pPr>
            <a:endParaRPr lang="en-US" b="1" kern="0" dirty="0"/>
          </a:p>
          <a:p>
            <a:pPr marL="285750" indent="-285750" defTabSz="342900">
              <a:lnSpc>
                <a:spcPts val="0"/>
              </a:lnSpc>
              <a:spcAft>
                <a:spcPts val="1800"/>
              </a:spcAft>
              <a:buFont typeface="Arial" panose="020B0604020202020204" pitchFamily="34" charset="0"/>
              <a:buChar char="•"/>
            </a:pPr>
            <a:r>
              <a:rPr lang="en-US" b="1" kern="0" dirty="0"/>
              <a:t>Must provide a copy of a homeowner counseling completion certificate from </a:t>
            </a:r>
          </a:p>
          <a:p>
            <a:pPr defTabSz="342900">
              <a:lnSpc>
                <a:spcPts val="0"/>
              </a:lnSpc>
              <a:spcAft>
                <a:spcPts val="1800"/>
              </a:spcAft>
            </a:pPr>
            <a:r>
              <a:rPr lang="en-US" b="1" kern="0" dirty="0"/>
              <a:t>      an industry- accepted curriculum provider</a:t>
            </a:r>
          </a:p>
          <a:p>
            <a:pPr marL="285750" indent="-285750" defTabSz="342900">
              <a:lnSpc>
                <a:spcPts val="0"/>
              </a:lnSpc>
              <a:spcAft>
                <a:spcPts val="1800"/>
              </a:spcAft>
              <a:buFont typeface="Arial" panose="020B0604020202020204" pitchFamily="34" charset="0"/>
              <a:buChar char="•"/>
            </a:pPr>
            <a:r>
              <a:rPr lang="en-US" b="1" kern="0" dirty="0"/>
              <a:t>FHLB does not have a preferred counseling program </a:t>
            </a:r>
          </a:p>
          <a:p>
            <a:pPr marL="285750" indent="-285750" defTabSz="342900">
              <a:lnSpc>
                <a:spcPts val="0"/>
              </a:lnSpc>
              <a:spcAft>
                <a:spcPts val="1800"/>
              </a:spcAft>
              <a:buFont typeface="Arial" panose="020B0604020202020204" pitchFamily="34" charset="0"/>
              <a:buChar char="•"/>
            </a:pPr>
            <a:r>
              <a:rPr lang="en-US" b="1" kern="0" dirty="0"/>
              <a:t>Please refer to HUD’s approved listing of courses for guidance</a:t>
            </a:r>
          </a:p>
        </p:txBody>
      </p:sp>
      <p:sp>
        <p:nvSpPr>
          <p:cNvPr id="17" name="Title 6"/>
          <p:cNvSpPr>
            <a:spLocks noGrp="1"/>
          </p:cNvSpPr>
          <p:nvPr>
            <p:ph type="title"/>
          </p:nvPr>
        </p:nvSpPr>
        <p:spPr>
          <a:xfrm>
            <a:off x="356260" y="678723"/>
            <a:ext cx="7470570" cy="457200"/>
          </a:xfrm>
        </p:spPr>
        <p:txBody>
          <a:bodyPr>
            <a:normAutofit/>
          </a:bodyPr>
          <a:lstStyle/>
          <a:p>
            <a:pPr algn="l"/>
            <a:r>
              <a:rPr lang="en-US" sz="2000" b="1" dirty="0">
                <a:solidFill>
                  <a:srgbClr val="0070C0"/>
                </a:solidFill>
              </a:rPr>
              <a:t>Homeownership Counseling Certificate</a:t>
            </a:r>
          </a:p>
        </p:txBody>
      </p:sp>
      <p:sp>
        <p:nvSpPr>
          <p:cNvPr id="11" name="TextBox 10">
            <a:extLst>
              <a:ext uri="{FF2B5EF4-FFF2-40B4-BE49-F238E27FC236}">
                <a16:creationId xmlns:a16="http://schemas.microsoft.com/office/drawing/2014/main" id="{8FD62814-3754-4110-A13F-D999EE1EE0BF}"/>
              </a:ext>
            </a:extLst>
          </p:cNvPr>
          <p:cNvSpPr txBox="1"/>
          <p:nvPr/>
        </p:nvSpPr>
        <p:spPr>
          <a:xfrm>
            <a:off x="5453521" y="3160207"/>
            <a:ext cx="3574770" cy="2862322"/>
          </a:xfrm>
          <a:prstGeom prst="rect">
            <a:avLst/>
          </a:prstGeom>
          <a:noFill/>
        </p:spPr>
        <p:txBody>
          <a:bodyPr wrap="square" rtlCol="0">
            <a:spAutoFit/>
          </a:bodyPr>
          <a:lstStyle/>
          <a:p>
            <a:pPr marL="342900" indent="-342900">
              <a:spcAft>
                <a:spcPts val="1200"/>
              </a:spcAft>
              <a:buFont typeface="Wingdings" panose="05000000000000000000" pitchFamily="2" charset="2"/>
              <a:buChar char="v"/>
            </a:pPr>
            <a:r>
              <a:rPr lang="en-US" sz="2000" b="1" dirty="0">
                <a:solidFill>
                  <a:schemeClr val="bg1"/>
                </a:solidFill>
              </a:rPr>
              <a:t>Up to $500 of HELP funds may be used for counseling cost</a:t>
            </a:r>
          </a:p>
          <a:p>
            <a:pPr marL="342900" indent="-342900">
              <a:spcAft>
                <a:spcPts val="1200"/>
              </a:spcAft>
              <a:buFont typeface="Wingdings" panose="05000000000000000000" pitchFamily="2" charset="2"/>
              <a:buChar char="v"/>
            </a:pPr>
            <a:r>
              <a:rPr lang="en-US" sz="2000" b="1" dirty="0">
                <a:solidFill>
                  <a:schemeClr val="bg1"/>
                </a:solidFill>
              </a:rPr>
              <a:t>Members can reimburse nonprofits who are providing the counseling</a:t>
            </a:r>
          </a:p>
          <a:p>
            <a:pPr marL="342900" indent="-342900">
              <a:spcAft>
                <a:spcPts val="1200"/>
              </a:spcAft>
              <a:buFont typeface="Wingdings" panose="05000000000000000000" pitchFamily="2" charset="2"/>
              <a:buChar char="v"/>
            </a:pPr>
            <a:r>
              <a:rPr lang="en-US" sz="2000" b="1" dirty="0">
                <a:solidFill>
                  <a:schemeClr val="bg1"/>
                </a:solidFill>
              </a:rPr>
              <a:t>Should be listed on the Closing Disclosure</a:t>
            </a:r>
          </a:p>
        </p:txBody>
      </p:sp>
      <p:grpSp>
        <p:nvGrpSpPr>
          <p:cNvPr id="3" name="Group 2">
            <a:extLst>
              <a:ext uri="{FF2B5EF4-FFF2-40B4-BE49-F238E27FC236}">
                <a16:creationId xmlns:a16="http://schemas.microsoft.com/office/drawing/2014/main" id="{A8E0941D-D27A-4925-8EC1-F727E430B929}"/>
              </a:ext>
            </a:extLst>
          </p:cNvPr>
          <p:cNvGrpSpPr/>
          <p:nvPr/>
        </p:nvGrpSpPr>
        <p:grpSpPr>
          <a:xfrm>
            <a:off x="275509" y="2985385"/>
            <a:ext cx="4290646" cy="3037144"/>
            <a:chOff x="4373879" y="2431553"/>
            <a:chExt cx="4726687" cy="3540381"/>
          </a:xfrm>
        </p:grpSpPr>
        <p:pic>
          <p:nvPicPr>
            <p:cNvPr id="8" name="Picture 7">
              <a:extLst>
                <a:ext uri="{FF2B5EF4-FFF2-40B4-BE49-F238E27FC236}">
                  <a16:creationId xmlns:a16="http://schemas.microsoft.com/office/drawing/2014/main" id="{4AC96A65-331D-4884-B2CC-5A39DD14E074}"/>
                </a:ext>
              </a:extLst>
            </p:cNvPr>
            <p:cNvPicPr>
              <a:picLocks noChangeAspect="1"/>
            </p:cNvPicPr>
            <p:nvPr/>
          </p:nvPicPr>
          <p:blipFill>
            <a:blip r:embed="rId3"/>
            <a:stretch>
              <a:fillRect/>
            </a:stretch>
          </p:blipFill>
          <p:spPr>
            <a:xfrm>
              <a:off x="4373879" y="2431553"/>
              <a:ext cx="4726687" cy="3540381"/>
            </a:xfrm>
            <a:prstGeom prst="rect">
              <a:avLst/>
            </a:prstGeom>
          </p:spPr>
        </p:pic>
        <p:sp>
          <p:nvSpPr>
            <p:cNvPr id="10" name="TextBox 9">
              <a:extLst>
                <a:ext uri="{FF2B5EF4-FFF2-40B4-BE49-F238E27FC236}">
                  <a16:creationId xmlns:a16="http://schemas.microsoft.com/office/drawing/2014/main" id="{0B344044-E03A-495D-8497-5FE210F705F8}"/>
                </a:ext>
              </a:extLst>
            </p:cNvPr>
            <p:cNvSpPr txBox="1"/>
            <p:nvPr/>
          </p:nvSpPr>
          <p:spPr>
            <a:xfrm>
              <a:off x="5276139" y="3913357"/>
              <a:ext cx="2922165" cy="1041058"/>
            </a:xfrm>
            <a:prstGeom prst="rect">
              <a:avLst/>
            </a:prstGeom>
            <a:solidFill>
              <a:schemeClr val="bg1"/>
            </a:solidFill>
          </p:spPr>
          <p:txBody>
            <a:bodyPr wrap="square" rtlCol="0">
              <a:spAutoFit/>
            </a:bodyPr>
            <a:lstStyle/>
            <a:p>
              <a:pPr algn="ctr">
                <a:spcAft>
                  <a:spcPts val="600"/>
                </a:spcAft>
              </a:pPr>
              <a:r>
                <a:rPr lang="en-US" sz="1600" dirty="0">
                  <a:latin typeface="Times New Roman" panose="02020603050405020304" pitchFamily="18" charset="0"/>
                  <a:cs typeface="Times New Roman" panose="02020603050405020304" pitchFamily="18" charset="0"/>
                </a:rPr>
                <a:t>Billy Thompson</a:t>
              </a:r>
              <a:endParaRPr lang="en-US" sz="1000" dirty="0">
                <a:latin typeface="Times New Roman" panose="02020603050405020304" pitchFamily="18" charset="0"/>
                <a:cs typeface="Times New Roman" panose="02020603050405020304" pitchFamily="18" charset="0"/>
              </a:endParaRPr>
            </a:p>
            <a:p>
              <a:pPr algn="ctr">
                <a:spcAft>
                  <a:spcPts val="600"/>
                </a:spcAft>
              </a:pPr>
              <a:r>
                <a:rPr lang="en-US" sz="900" dirty="0">
                  <a:latin typeface="Times New Roman" panose="02020603050405020304" pitchFamily="18" charset="0"/>
                  <a:cs typeface="Times New Roman" panose="02020603050405020304" pitchFamily="18" charset="0"/>
                </a:rPr>
                <a:t>HAS SUCCESSFULLY COMPLETED HOMEOWNERSHIP EDUCATION</a:t>
              </a:r>
            </a:p>
          </p:txBody>
        </p:sp>
      </p:grpSp>
      <p:grpSp>
        <p:nvGrpSpPr>
          <p:cNvPr id="2" name="Group 1">
            <a:extLst>
              <a:ext uri="{FF2B5EF4-FFF2-40B4-BE49-F238E27FC236}">
                <a16:creationId xmlns:a16="http://schemas.microsoft.com/office/drawing/2014/main" id="{1B261604-3A57-062B-962B-01B58F9EEE8E}"/>
              </a:ext>
            </a:extLst>
          </p:cNvPr>
          <p:cNvGrpSpPr/>
          <p:nvPr/>
        </p:nvGrpSpPr>
        <p:grpSpPr>
          <a:xfrm>
            <a:off x="4010004" y="3151957"/>
            <a:ext cx="5018287" cy="2870572"/>
            <a:chOff x="3694247" y="2858238"/>
            <a:chExt cx="4817168" cy="2899273"/>
          </a:xfrm>
        </p:grpSpPr>
        <p:sp>
          <p:nvSpPr>
            <p:cNvPr id="5" name="Arrow: Pentagon 4">
              <a:extLst>
                <a:ext uri="{FF2B5EF4-FFF2-40B4-BE49-F238E27FC236}">
                  <a16:creationId xmlns:a16="http://schemas.microsoft.com/office/drawing/2014/main" id="{518863F3-A36A-B7D8-B37D-F151E1ACFB05}"/>
                </a:ext>
              </a:extLst>
            </p:cNvPr>
            <p:cNvSpPr/>
            <p:nvPr/>
          </p:nvSpPr>
          <p:spPr>
            <a:xfrm rot="10800000">
              <a:off x="3694247" y="2858238"/>
              <a:ext cx="4817167" cy="2899273"/>
            </a:xfrm>
            <a:prstGeom prst="homePlate">
              <a:avLst/>
            </a:prstGeom>
            <a:solidFill>
              <a:srgbClr val="007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753DD2A-4253-CEE1-BDD6-1BB23D2F515E}"/>
                </a:ext>
              </a:extLst>
            </p:cNvPr>
            <p:cNvSpPr txBox="1"/>
            <p:nvPr/>
          </p:nvSpPr>
          <p:spPr>
            <a:xfrm>
              <a:off x="4761971" y="3104854"/>
              <a:ext cx="3749444" cy="2580086"/>
            </a:xfrm>
            <a:prstGeom prst="rect">
              <a:avLst/>
            </a:prstGeom>
            <a:noFill/>
          </p:spPr>
          <p:txBody>
            <a:bodyPr wrap="square" rtlCol="0">
              <a:spAutoFit/>
            </a:bodyPr>
            <a:lstStyle/>
            <a:p>
              <a:pPr marL="342900" indent="-342900">
                <a:spcAft>
                  <a:spcPts val="1200"/>
                </a:spcAft>
                <a:buFont typeface="Wingdings" panose="05000000000000000000" pitchFamily="2" charset="2"/>
                <a:buChar char="v"/>
              </a:pPr>
              <a:r>
                <a:rPr lang="en-US" sz="2000" b="1" dirty="0">
                  <a:solidFill>
                    <a:schemeClr val="bg1"/>
                  </a:solidFill>
                </a:rPr>
                <a:t>Up to </a:t>
              </a:r>
              <a:r>
                <a:rPr lang="en-US" sz="2000" b="1" dirty="0">
                  <a:solidFill>
                    <a:schemeClr val="bg1"/>
                  </a:solidFill>
                  <a:highlight>
                    <a:srgbClr val="0372CE"/>
                  </a:highlight>
                </a:rPr>
                <a:t>$500 </a:t>
              </a:r>
              <a:r>
                <a:rPr lang="en-US" sz="2000" b="1" dirty="0">
                  <a:solidFill>
                    <a:schemeClr val="bg1"/>
                  </a:solidFill>
                </a:rPr>
                <a:t>of HELP funds may be used for counseling costs</a:t>
              </a:r>
            </a:p>
            <a:p>
              <a:pPr marL="342900" indent="-342900">
                <a:spcAft>
                  <a:spcPts val="1200"/>
                </a:spcAft>
                <a:buFont typeface="Wingdings" panose="05000000000000000000" pitchFamily="2" charset="2"/>
                <a:buChar char="v"/>
              </a:pPr>
              <a:r>
                <a:rPr lang="en-US" sz="2000" b="1" dirty="0">
                  <a:solidFill>
                    <a:schemeClr val="bg1"/>
                  </a:solidFill>
                </a:rPr>
                <a:t>Members can reimburse nonprofits who are providing the counseling</a:t>
              </a:r>
            </a:p>
            <a:p>
              <a:pPr marL="342900" indent="-342900">
                <a:spcAft>
                  <a:spcPts val="1200"/>
                </a:spcAft>
                <a:buFont typeface="Wingdings" panose="05000000000000000000" pitchFamily="2" charset="2"/>
                <a:buChar char="v"/>
              </a:pPr>
              <a:r>
                <a:rPr lang="en-US" sz="2000" b="1" dirty="0">
                  <a:solidFill>
                    <a:schemeClr val="bg1"/>
                  </a:solidFill>
                </a:rPr>
                <a:t>Should be listed on the Closing Disclosure</a:t>
              </a:r>
            </a:p>
          </p:txBody>
        </p:sp>
      </p:grpSp>
    </p:spTree>
    <p:extLst>
      <p:ext uri="{BB962C8B-B14F-4D97-AF65-F5344CB8AC3E}">
        <p14:creationId xmlns:p14="http://schemas.microsoft.com/office/powerpoint/2010/main" val="460822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2387" y="3952240"/>
            <a:ext cx="7705213" cy="1158240"/>
          </a:xfrm>
        </p:spPr>
        <p:txBody>
          <a:bodyPr/>
          <a:lstStyle/>
          <a:p>
            <a:endParaRPr lang="en-US" sz="2800" dirty="0"/>
          </a:p>
        </p:txBody>
      </p:sp>
      <p:sp>
        <p:nvSpPr>
          <p:cNvPr id="6" name="TextBox 5">
            <a:extLst>
              <a:ext uri="{FF2B5EF4-FFF2-40B4-BE49-F238E27FC236}">
                <a16:creationId xmlns:a16="http://schemas.microsoft.com/office/drawing/2014/main" id="{DE2C2536-E7D1-2274-51AF-3B5FD37299CC}"/>
              </a:ext>
            </a:extLst>
          </p:cNvPr>
          <p:cNvSpPr txBox="1"/>
          <p:nvPr/>
        </p:nvSpPr>
        <p:spPr>
          <a:xfrm>
            <a:off x="2300748" y="5493463"/>
            <a:ext cx="5987846" cy="400110"/>
          </a:xfrm>
          <a:prstGeom prst="rect">
            <a:avLst/>
          </a:prstGeom>
          <a:noFill/>
        </p:spPr>
        <p:txBody>
          <a:bodyPr wrap="square">
            <a:spAutoFit/>
          </a:bodyPr>
          <a:lstStyle/>
          <a:p>
            <a:r>
              <a:rPr lang="en-US" sz="2000" dirty="0">
                <a:solidFill>
                  <a:schemeClr val="bg1"/>
                </a:solidFill>
              </a:rPr>
              <a:t>2025 AHP General Fund Owner-Occupied Overview</a:t>
            </a:r>
          </a:p>
        </p:txBody>
      </p:sp>
      <p:sp>
        <p:nvSpPr>
          <p:cNvPr id="9" name="TextBox 8">
            <a:extLst>
              <a:ext uri="{FF2B5EF4-FFF2-40B4-BE49-F238E27FC236}">
                <a16:creationId xmlns:a16="http://schemas.microsoft.com/office/drawing/2014/main" id="{B5496DE2-3C87-837F-35D1-899C13EE80F6}"/>
              </a:ext>
            </a:extLst>
          </p:cNvPr>
          <p:cNvSpPr txBox="1"/>
          <p:nvPr/>
        </p:nvSpPr>
        <p:spPr>
          <a:xfrm>
            <a:off x="2964426" y="6181721"/>
            <a:ext cx="5422490" cy="369332"/>
          </a:xfrm>
          <a:prstGeom prst="rect">
            <a:avLst/>
          </a:prstGeom>
          <a:noFill/>
        </p:spPr>
        <p:txBody>
          <a:bodyPr wrap="square">
            <a:spAutoFit/>
          </a:body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0071CE"/>
                </a:solidFill>
                <a:effectLst/>
                <a:uLnTx/>
                <a:uFillTx/>
                <a:latin typeface="Calibri" panose="020F0502020204030204" pitchFamily="34" charset="0"/>
                <a:ea typeface="+mj-ea"/>
                <a:cs typeface="Calibri" panose="020F0502020204030204" pitchFamily="34" charset="0"/>
              </a:rPr>
              <a:t>Application Window Opens April 2 – May 1, 2025</a:t>
            </a:r>
          </a:p>
        </p:txBody>
      </p:sp>
      <p:pic>
        <p:nvPicPr>
          <p:cNvPr id="11" name="Picture 10">
            <a:extLst>
              <a:ext uri="{FF2B5EF4-FFF2-40B4-BE49-F238E27FC236}">
                <a16:creationId xmlns:a16="http://schemas.microsoft.com/office/drawing/2014/main" id="{5BD58A35-04B0-53A9-F1CD-C4F3D53B4540}"/>
              </a:ext>
            </a:extLst>
          </p:cNvPr>
          <p:cNvPicPr>
            <a:picLocks noChangeAspect="1"/>
          </p:cNvPicPr>
          <p:nvPr/>
        </p:nvPicPr>
        <p:blipFill>
          <a:blip r:embed="rId3"/>
          <a:stretch>
            <a:fillRect/>
          </a:stretch>
        </p:blipFill>
        <p:spPr>
          <a:xfrm>
            <a:off x="0" y="0"/>
            <a:ext cx="9144000" cy="5205315"/>
          </a:xfrm>
          <a:prstGeom prst="rect">
            <a:avLst/>
          </a:prstGeom>
        </p:spPr>
      </p:pic>
    </p:spTree>
    <p:extLst>
      <p:ext uri="{BB962C8B-B14F-4D97-AF65-F5344CB8AC3E}">
        <p14:creationId xmlns:p14="http://schemas.microsoft.com/office/powerpoint/2010/main" val="2055017562"/>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96C91-EAFC-3340-329E-8B2CEBEF1035}"/>
              </a:ext>
            </a:extLst>
          </p:cNvPr>
          <p:cNvSpPr>
            <a:spLocks noGrp="1"/>
          </p:cNvSpPr>
          <p:nvPr>
            <p:ph type="title"/>
          </p:nvPr>
        </p:nvSpPr>
        <p:spPr/>
        <p:txBody>
          <a:bodyPr/>
          <a:lstStyle/>
          <a:p>
            <a:r>
              <a:rPr lang="en-US" sz="2000" dirty="0"/>
              <a:t>HELP Final Documents</a:t>
            </a:r>
          </a:p>
        </p:txBody>
      </p:sp>
      <p:sp>
        <p:nvSpPr>
          <p:cNvPr id="6" name="TextBox 5">
            <a:extLst>
              <a:ext uri="{FF2B5EF4-FFF2-40B4-BE49-F238E27FC236}">
                <a16:creationId xmlns:a16="http://schemas.microsoft.com/office/drawing/2014/main" id="{B9563C5A-7B1E-B857-04B1-2A4BEB991090}"/>
              </a:ext>
            </a:extLst>
          </p:cNvPr>
          <p:cNvSpPr txBox="1"/>
          <p:nvPr/>
        </p:nvSpPr>
        <p:spPr>
          <a:xfrm>
            <a:off x="1030919" y="1092884"/>
            <a:ext cx="7082162" cy="646331"/>
          </a:xfrm>
          <a:prstGeom prst="rect">
            <a:avLst/>
          </a:prstGeom>
          <a:solidFill>
            <a:srgbClr val="0071CE"/>
          </a:solidFill>
          <a:ln>
            <a:noFill/>
          </a:ln>
        </p:spPr>
        <p:txBody>
          <a:bodyPr wrap="square">
            <a:spAutoFit/>
          </a:bodyPr>
          <a:lstStyle/>
          <a:p>
            <a:pPr algn="ctr" defTabSz="342900">
              <a:lnSpc>
                <a:spcPct val="90000"/>
              </a:lnSpc>
              <a:spcAft>
                <a:spcPts val="1800"/>
              </a:spcAft>
              <a:defRPr/>
            </a:pPr>
            <a:r>
              <a:rPr lang="en-US" sz="2000" b="1" kern="0" dirty="0">
                <a:solidFill>
                  <a:schemeClr val="bg1"/>
                </a:solidFill>
              </a:rPr>
              <a:t>We require two documents to be submitted after the disbursement of funds and closing of the home</a:t>
            </a:r>
          </a:p>
        </p:txBody>
      </p:sp>
      <p:sp>
        <p:nvSpPr>
          <p:cNvPr id="7" name="TextBox 6">
            <a:extLst>
              <a:ext uri="{FF2B5EF4-FFF2-40B4-BE49-F238E27FC236}">
                <a16:creationId xmlns:a16="http://schemas.microsoft.com/office/drawing/2014/main" id="{88811A42-6E33-C963-9A23-64777CA5CB41}"/>
              </a:ext>
            </a:extLst>
          </p:cNvPr>
          <p:cNvSpPr txBox="1"/>
          <p:nvPr/>
        </p:nvSpPr>
        <p:spPr>
          <a:xfrm>
            <a:off x="672365" y="1938389"/>
            <a:ext cx="3419180" cy="369332"/>
          </a:xfrm>
          <a:prstGeom prst="rect">
            <a:avLst/>
          </a:prstGeom>
          <a:noFill/>
          <a:ln w="19050">
            <a:solidFill>
              <a:srgbClr val="245590"/>
            </a:solidFill>
          </a:ln>
        </p:spPr>
        <p:txBody>
          <a:bodyPr wrap="square" lIns="91440" tIns="45720" rIns="91440" bIns="45720" rtlCol="0" anchor="t">
            <a:spAutoFit/>
          </a:bodyPr>
          <a:lstStyle/>
          <a:p>
            <a:r>
              <a:rPr lang="en-US" b="1" dirty="0"/>
              <a:t>Signed Final Closing Disclosure:</a:t>
            </a:r>
            <a:endParaRPr lang="en-US" b="1" dirty="0">
              <a:cs typeface="Calibri"/>
            </a:endParaRPr>
          </a:p>
        </p:txBody>
      </p:sp>
      <p:sp>
        <p:nvSpPr>
          <p:cNvPr id="9" name="TextBox 8">
            <a:extLst>
              <a:ext uri="{FF2B5EF4-FFF2-40B4-BE49-F238E27FC236}">
                <a16:creationId xmlns:a16="http://schemas.microsoft.com/office/drawing/2014/main" id="{9A0C7931-1303-E141-4B81-D85BDA1B5CB0}"/>
              </a:ext>
            </a:extLst>
          </p:cNvPr>
          <p:cNvSpPr txBox="1"/>
          <p:nvPr/>
        </p:nvSpPr>
        <p:spPr>
          <a:xfrm>
            <a:off x="356260" y="3508553"/>
            <a:ext cx="3974571" cy="307777"/>
          </a:xfrm>
          <a:prstGeom prst="rect">
            <a:avLst/>
          </a:prstGeom>
          <a:noFill/>
          <a:ln w="19050">
            <a:solidFill>
              <a:srgbClr val="245590"/>
            </a:solidFill>
          </a:ln>
        </p:spPr>
        <p:txBody>
          <a:bodyPr wrap="square" lIns="91440" tIns="45720" rIns="91440" bIns="45720" rtlCol="0" anchor="t">
            <a:spAutoFit/>
          </a:bodyPr>
          <a:lstStyle/>
          <a:p>
            <a:r>
              <a:rPr lang="en-US" sz="1400" dirty="0"/>
              <a:t>The HELP Grant and amount must be clearly labeled</a:t>
            </a:r>
            <a:endParaRPr lang="en-US" sz="1400" dirty="0">
              <a:cs typeface="Calibri"/>
            </a:endParaRPr>
          </a:p>
        </p:txBody>
      </p:sp>
      <p:sp>
        <p:nvSpPr>
          <p:cNvPr id="11" name="TextBox 10">
            <a:extLst>
              <a:ext uri="{FF2B5EF4-FFF2-40B4-BE49-F238E27FC236}">
                <a16:creationId xmlns:a16="http://schemas.microsoft.com/office/drawing/2014/main" id="{D3B1D1E0-916A-0674-D4AA-6C524A349C3B}"/>
              </a:ext>
            </a:extLst>
          </p:cNvPr>
          <p:cNvSpPr txBox="1"/>
          <p:nvPr/>
        </p:nvSpPr>
        <p:spPr>
          <a:xfrm>
            <a:off x="415000" y="4603777"/>
            <a:ext cx="3974571" cy="523220"/>
          </a:xfrm>
          <a:prstGeom prst="rect">
            <a:avLst/>
          </a:prstGeom>
          <a:noFill/>
          <a:ln w="19050">
            <a:solidFill>
              <a:srgbClr val="245590"/>
            </a:solidFill>
          </a:ln>
        </p:spPr>
        <p:txBody>
          <a:bodyPr wrap="square" lIns="91440" tIns="45720" rIns="91440" bIns="45720" rtlCol="0" anchor="t">
            <a:spAutoFit/>
          </a:bodyPr>
          <a:lstStyle/>
          <a:p>
            <a:r>
              <a:rPr lang="en-US" sz="1400" dirty="0"/>
              <a:t>Homebuyer contribution must be </a:t>
            </a:r>
            <a:r>
              <a:rPr lang="en-US" sz="1400" b="1" dirty="0"/>
              <a:t>at least $500 </a:t>
            </a:r>
            <a:r>
              <a:rPr lang="en-US" sz="1400" dirty="0"/>
              <a:t>(cash to close or as a deposit)</a:t>
            </a:r>
            <a:endParaRPr lang="en-US" sz="1400" dirty="0">
              <a:cs typeface="Calibri"/>
            </a:endParaRPr>
          </a:p>
        </p:txBody>
      </p:sp>
      <p:sp>
        <p:nvSpPr>
          <p:cNvPr id="12" name="TextBox 11">
            <a:extLst>
              <a:ext uri="{FF2B5EF4-FFF2-40B4-BE49-F238E27FC236}">
                <a16:creationId xmlns:a16="http://schemas.microsoft.com/office/drawing/2014/main" id="{57BFCDA6-5CF7-DED8-B81A-8266359ECE72}"/>
              </a:ext>
            </a:extLst>
          </p:cNvPr>
          <p:cNvSpPr txBox="1"/>
          <p:nvPr/>
        </p:nvSpPr>
        <p:spPr>
          <a:xfrm>
            <a:off x="414999" y="4038851"/>
            <a:ext cx="3974571" cy="307777"/>
          </a:xfrm>
          <a:prstGeom prst="rect">
            <a:avLst/>
          </a:prstGeom>
          <a:noFill/>
          <a:ln w="19050">
            <a:solidFill>
              <a:srgbClr val="245590"/>
            </a:solidFill>
          </a:ln>
        </p:spPr>
        <p:txBody>
          <a:bodyPr wrap="square" lIns="91440" tIns="45720" rIns="91440" bIns="45720" rtlCol="0" anchor="t">
            <a:spAutoFit/>
          </a:bodyPr>
          <a:lstStyle/>
          <a:p>
            <a:r>
              <a:rPr lang="en-US" sz="1400" b="1" dirty="0"/>
              <a:t>No cash back </a:t>
            </a:r>
            <a:r>
              <a:rPr lang="en-US" sz="1400" dirty="0"/>
              <a:t>to the borrower(s)</a:t>
            </a:r>
            <a:endParaRPr lang="en-US" sz="1400" dirty="0">
              <a:cs typeface="Calibri"/>
            </a:endParaRPr>
          </a:p>
        </p:txBody>
      </p:sp>
      <p:sp>
        <p:nvSpPr>
          <p:cNvPr id="13" name="TextBox 12">
            <a:extLst>
              <a:ext uri="{FF2B5EF4-FFF2-40B4-BE49-F238E27FC236}">
                <a16:creationId xmlns:a16="http://schemas.microsoft.com/office/drawing/2014/main" id="{016CC3A8-633C-D680-E4B7-99C249CAF6C0}"/>
              </a:ext>
            </a:extLst>
          </p:cNvPr>
          <p:cNvSpPr txBox="1"/>
          <p:nvPr/>
        </p:nvSpPr>
        <p:spPr>
          <a:xfrm>
            <a:off x="5315953" y="1922033"/>
            <a:ext cx="2797128" cy="369332"/>
          </a:xfrm>
          <a:prstGeom prst="rect">
            <a:avLst/>
          </a:prstGeom>
          <a:noFill/>
          <a:ln w="19050">
            <a:solidFill>
              <a:srgbClr val="245590"/>
            </a:solidFill>
          </a:ln>
        </p:spPr>
        <p:txBody>
          <a:bodyPr wrap="square" lIns="91440" tIns="45720" rIns="91440" bIns="45720" rtlCol="0" anchor="t">
            <a:spAutoFit/>
          </a:bodyPr>
          <a:lstStyle/>
          <a:p>
            <a:r>
              <a:rPr lang="en-US" b="1" dirty="0"/>
              <a:t>Recorded Deed Restriction:</a:t>
            </a:r>
            <a:endParaRPr lang="en-US" b="1" dirty="0">
              <a:cs typeface="Calibri"/>
            </a:endParaRPr>
          </a:p>
        </p:txBody>
      </p:sp>
      <p:sp>
        <p:nvSpPr>
          <p:cNvPr id="14" name="TextBox 13">
            <a:extLst>
              <a:ext uri="{FF2B5EF4-FFF2-40B4-BE49-F238E27FC236}">
                <a16:creationId xmlns:a16="http://schemas.microsoft.com/office/drawing/2014/main" id="{E0558292-76C3-ECA8-E321-50F9CEDA350C}"/>
              </a:ext>
            </a:extLst>
          </p:cNvPr>
          <p:cNvSpPr txBox="1"/>
          <p:nvPr/>
        </p:nvSpPr>
        <p:spPr>
          <a:xfrm>
            <a:off x="5064993" y="3175165"/>
            <a:ext cx="3621699" cy="523220"/>
          </a:xfrm>
          <a:prstGeom prst="rect">
            <a:avLst/>
          </a:prstGeom>
          <a:noFill/>
          <a:ln w="19050">
            <a:solidFill>
              <a:srgbClr val="245590"/>
            </a:solidFill>
          </a:ln>
        </p:spPr>
        <p:txBody>
          <a:bodyPr wrap="square" lIns="91440" tIns="45720" rIns="91440" bIns="45720" rtlCol="0" anchor="t">
            <a:spAutoFit/>
          </a:bodyPr>
          <a:lstStyle/>
          <a:p>
            <a:r>
              <a:rPr lang="en-US" sz="1400" dirty="0"/>
              <a:t>The deed restriction must be </a:t>
            </a:r>
            <a:r>
              <a:rPr lang="en-US" sz="1400" b="1" dirty="0"/>
              <a:t>entirely filled out including “legal description”</a:t>
            </a:r>
            <a:endParaRPr lang="en-US" sz="1400" b="1" dirty="0">
              <a:cs typeface="Calibri"/>
            </a:endParaRPr>
          </a:p>
        </p:txBody>
      </p:sp>
      <p:sp>
        <p:nvSpPr>
          <p:cNvPr id="15" name="TextBox 14">
            <a:extLst>
              <a:ext uri="{FF2B5EF4-FFF2-40B4-BE49-F238E27FC236}">
                <a16:creationId xmlns:a16="http://schemas.microsoft.com/office/drawing/2014/main" id="{6C2A1A42-8AEC-B6FB-D9BA-147A6C399C4A}"/>
              </a:ext>
            </a:extLst>
          </p:cNvPr>
          <p:cNvSpPr txBox="1"/>
          <p:nvPr/>
        </p:nvSpPr>
        <p:spPr>
          <a:xfrm>
            <a:off x="5064994" y="3855886"/>
            <a:ext cx="3621699" cy="523220"/>
          </a:xfrm>
          <a:prstGeom prst="rect">
            <a:avLst/>
          </a:prstGeom>
          <a:noFill/>
          <a:ln w="19050">
            <a:solidFill>
              <a:srgbClr val="245590"/>
            </a:solidFill>
          </a:ln>
        </p:spPr>
        <p:txBody>
          <a:bodyPr wrap="square" lIns="91440" tIns="45720" rIns="91440" bIns="45720" rtlCol="0" anchor="t">
            <a:spAutoFit/>
          </a:bodyPr>
          <a:lstStyle/>
          <a:p>
            <a:r>
              <a:rPr lang="en-US" sz="1400" dirty="0"/>
              <a:t>The deed restriction must be recorded with the county officials where the property is located</a:t>
            </a:r>
            <a:endParaRPr lang="en-US" sz="1400" dirty="0">
              <a:cs typeface="Calibri"/>
            </a:endParaRPr>
          </a:p>
        </p:txBody>
      </p:sp>
      <p:sp>
        <p:nvSpPr>
          <p:cNvPr id="16" name="TextBox 15">
            <a:extLst>
              <a:ext uri="{FF2B5EF4-FFF2-40B4-BE49-F238E27FC236}">
                <a16:creationId xmlns:a16="http://schemas.microsoft.com/office/drawing/2014/main" id="{9C4D3E43-0F2E-D5BB-46ED-966CD421467D}"/>
              </a:ext>
            </a:extLst>
          </p:cNvPr>
          <p:cNvSpPr txBox="1"/>
          <p:nvPr/>
        </p:nvSpPr>
        <p:spPr>
          <a:xfrm>
            <a:off x="5064994" y="4586953"/>
            <a:ext cx="3621699" cy="523220"/>
          </a:xfrm>
          <a:prstGeom prst="rect">
            <a:avLst/>
          </a:prstGeom>
          <a:noFill/>
          <a:ln w="19050">
            <a:solidFill>
              <a:srgbClr val="245590"/>
            </a:solidFill>
          </a:ln>
        </p:spPr>
        <p:txBody>
          <a:bodyPr wrap="square" lIns="91440" tIns="45720" rIns="91440" bIns="45720" rtlCol="0" anchor="t">
            <a:spAutoFit/>
          </a:bodyPr>
          <a:lstStyle/>
          <a:p>
            <a:r>
              <a:rPr lang="en-US" sz="1400" b="1" dirty="0"/>
              <a:t>Evidence of recording </a:t>
            </a:r>
            <a:r>
              <a:rPr lang="en-US" sz="1400" dirty="0"/>
              <a:t>must be included on the submitted document</a:t>
            </a:r>
            <a:endParaRPr lang="en-US" sz="1400" dirty="0">
              <a:cs typeface="Calibri"/>
            </a:endParaRPr>
          </a:p>
        </p:txBody>
      </p:sp>
      <p:sp>
        <p:nvSpPr>
          <p:cNvPr id="3" name="TextBox 2">
            <a:extLst>
              <a:ext uri="{FF2B5EF4-FFF2-40B4-BE49-F238E27FC236}">
                <a16:creationId xmlns:a16="http://schemas.microsoft.com/office/drawing/2014/main" id="{DCF3F2D5-9F6F-4C73-AE3C-FED1959F0A9C}"/>
              </a:ext>
            </a:extLst>
          </p:cNvPr>
          <p:cNvSpPr txBox="1"/>
          <p:nvPr/>
        </p:nvSpPr>
        <p:spPr>
          <a:xfrm>
            <a:off x="415000" y="5404463"/>
            <a:ext cx="3974571" cy="307777"/>
          </a:xfrm>
          <a:prstGeom prst="rect">
            <a:avLst/>
          </a:prstGeom>
          <a:noFill/>
          <a:ln w="19050">
            <a:solidFill>
              <a:srgbClr val="245590"/>
            </a:solidFill>
          </a:ln>
        </p:spPr>
        <p:txBody>
          <a:bodyPr wrap="square" lIns="91440" tIns="45720" rIns="91440" bIns="45720" rtlCol="0" anchor="t">
            <a:spAutoFit/>
          </a:bodyPr>
          <a:lstStyle/>
          <a:p>
            <a:r>
              <a:rPr lang="en-US" sz="1400" dirty="0"/>
              <a:t>Must include Disbursement Date of the loan</a:t>
            </a:r>
            <a:endParaRPr lang="en-US" dirty="0">
              <a:cs typeface="Calibri"/>
            </a:endParaRPr>
          </a:p>
        </p:txBody>
      </p:sp>
      <p:sp>
        <p:nvSpPr>
          <p:cNvPr id="8" name="TextBox 7">
            <a:extLst>
              <a:ext uri="{FF2B5EF4-FFF2-40B4-BE49-F238E27FC236}">
                <a16:creationId xmlns:a16="http://schemas.microsoft.com/office/drawing/2014/main" id="{3540CA8D-76EF-FA12-58F3-0C2F94052C18}"/>
              </a:ext>
            </a:extLst>
          </p:cNvPr>
          <p:cNvSpPr txBox="1"/>
          <p:nvPr/>
        </p:nvSpPr>
        <p:spPr>
          <a:xfrm>
            <a:off x="414999" y="2787009"/>
            <a:ext cx="3974571" cy="523220"/>
          </a:xfrm>
          <a:prstGeom prst="rect">
            <a:avLst/>
          </a:prstGeom>
          <a:noFill/>
          <a:ln w="19050">
            <a:solidFill>
              <a:srgbClr val="245590"/>
            </a:solidFill>
          </a:ln>
        </p:spPr>
        <p:txBody>
          <a:bodyPr wrap="square" lIns="91440" tIns="45720" rIns="91440" bIns="45720" rtlCol="0" anchor="t">
            <a:spAutoFit/>
          </a:bodyPr>
          <a:lstStyle/>
          <a:p>
            <a:r>
              <a:rPr lang="en-US" sz="1400" b="1" dirty="0"/>
              <a:t>Due within 30 days </a:t>
            </a:r>
            <a:r>
              <a:rPr lang="en-US" sz="1400" dirty="0"/>
              <a:t>of the disbursement of HELP funds to the member's DDA</a:t>
            </a:r>
            <a:endParaRPr lang="en-US" dirty="0">
              <a:cs typeface="Calibri"/>
            </a:endParaRPr>
          </a:p>
        </p:txBody>
      </p:sp>
      <p:sp>
        <p:nvSpPr>
          <p:cNvPr id="18" name="TextBox 17">
            <a:extLst>
              <a:ext uri="{FF2B5EF4-FFF2-40B4-BE49-F238E27FC236}">
                <a16:creationId xmlns:a16="http://schemas.microsoft.com/office/drawing/2014/main" id="{E00947D6-5D0B-058F-B3AC-598CE485BBE6}"/>
              </a:ext>
            </a:extLst>
          </p:cNvPr>
          <p:cNvSpPr txBox="1"/>
          <p:nvPr/>
        </p:nvSpPr>
        <p:spPr>
          <a:xfrm>
            <a:off x="5064993" y="2509564"/>
            <a:ext cx="3621699" cy="523220"/>
          </a:xfrm>
          <a:prstGeom prst="rect">
            <a:avLst/>
          </a:prstGeom>
          <a:noFill/>
          <a:ln w="19050">
            <a:solidFill>
              <a:srgbClr val="245590"/>
            </a:solidFill>
          </a:ln>
        </p:spPr>
        <p:txBody>
          <a:bodyPr wrap="square" lIns="91440" tIns="45720" rIns="91440" bIns="45720" rtlCol="0" anchor="t">
            <a:spAutoFit/>
          </a:bodyPr>
          <a:lstStyle/>
          <a:p>
            <a:r>
              <a:rPr lang="en-US" sz="1400" b="1" dirty="0"/>
              <a:t>Due within 60 days </a:t>
            </a:r>
            <a:r>
              <a:rPr lang="en-US" sz="1400" dirty="0"/>
              <a:t>of the disbursement of HELP funds to the member's DDA</a:t>
            </a:r>
            <a:endParaRPr lang="en-US" dirty="0">
              <a:cs typeface="Calibri"/>
            </a:endParaRPr>
          </a:p>
        </p:txBody>
      </p:sp>
      <p:sp>
        <p:nvSpPr>
          <p:cNvPr id="10" name="TextBox 9">
            <a:extLst>
              <a:ext uri="{FF2B5EF4-FFF2-40B4-BE49-F238E27FC236}">
                <a16:creationId xmlns:a16="http://schemas.microsoft.com/office/drawing/2014/main" id="{B6FFAFFF-FBD8-BE6E-2D1E-0ADF9F58DC11}"/>
              </a:ext>
            </a:extLst>
          </p:cNvPr>
          <p:cNvSpPr txBox="1"/>
          <p:nvPr/>
        </p:nvSpPr>
        <p:spPr>
          <a:xfrm>
            <a:off x="5064995" y="5404463"/>
            <a:ext cx="3621699" cy="954107"/>
          </a:xfrm>
          <a:prstGeom prst="rect">
            <a:avLst/>
          </a:prstGeom>
          <a:noFill/>
          <a:ln w="19050">
            <a:solidFill>
              <a:srgbClr val="245590"/>
            </a:solidFill>
          </a:ln>
        </p:spPr>
        <p:txBody>
          <a:bodyPr wrap="square" lIns="91440" tIns="45720" rIns="91440" bIns="45720" rtlCol="0" anchor="t">
            <a:spAutoFit/>
          </a:bodyPr>
          <a:lstStyle/>
          <a:p>
            <a:r>
              <a:rPr lang="en-US" sz="1400" b="1" dirty="0"/>
              <a:t>Any errors included on the recorded document will require correction/additional cost to be incurred by the member or responsible party.</a:t>
            </a:r>
            <a:endParaRPr lang="en-US" sz="1400" b="1" dirty="0">
              <a:cs typeface="Calibri"/>
            </a:endParaRPr>
          </a:p>
        </p:txBody>
      </p:sp>
    </p:spTree>
    <p:extLst>
      <p:ext uri="{BB962C8B-B14F-4D97-AF65-F5344CB8AC3E}">
        <p14:creationId xmlns:p14="http://schemas.microsoft.com/office/powerpoint/2010/main" val="1462913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D8A28-6E58-4D17-BB3B-80F5BEB693A1}"/>
              </a:ext>
            </a:extLst>
          </p:cNvPr>
          <p:cNvSpPr>
            <a:spLocks noGrp="1"/>
          </p:cNvSpPr>
          <p:nvPr>
            <p:ph type="title"/>
          </p:nvPr>
        </p:nvSpPr>
        <p:spPr>
          <a:xfrm>
            <a:off x="589722" y="526430"/>
            <a:ext cx="8229600" cy="732527"/>
          </a:xfrm>
        </p:spPr>
        <p:txBody>
          <a:bodyPr>
            <a:normAutofit/>
          </a:bodyPr>
          <a:lstStyle/>
          <a:p>
            <a:pPr algn="l"/>
            <a:r>
              <a:rPr lang="en-US" sz="2000" b="1" dirty="0">
                <a:solidFill>
                  <a:srgbClr val="0070C0"/>
                </a:solidFill>
              </a:rPr>
              <a:t>HELP Summary</a:t>
            </a:r>
          </a:p>
        </p:txBody>
      </p:sp>
      <p:sp>
        <p:nvSpPr>
          <p:cNvPr id="3" name="Content Placeholder 2">
            <a:extLst>
              <a:ext uri="{FF2B5EF4-FFF2-40B4-BE49-F238E27FC236}">
                <a16:creationId xmlns:a16="http://schemas.microsoft.com/office/drawing/2014/main" id="{120AADDE-7B99-48ED-8037-8064C8C652DA}"/>
              </a:ext>
            </a:extLst>
          </p:cNvPr>
          <p:cNvSpPr>
            <a:spLocks noGrp="1"/>
          </p:cNvSpPr>
          <p:nvPr>
            <p:ph idx="1"/>
          </p:nvPr>
        </p:nvSpPr>
        <p:spPr>
          <a:xfrm>
            <a:off x="457200" y="1401420"/>
            <a:ext cx="8229600" cy="4525963"/>
          </a:xfrm>
        </p:spPr>
        <p:style>
          <a:lnRef idx="2">
            <a:schemeClr val="accent1"/>
          </a:lnRef>
          <a:fillRef idx="1">
            <a:schemeClr val="lt1"/>
          </a:fillRef>
          <a:effectRef idx="0">
            <a:schemeClr val="accent1"/>
          </a:effectRef>
          <a:fontRef idx="minor">
            <a:schemeClr val="dk1"/>
          </a:fontRef>
        </p:style>
        <p:txBody>
          <a:bodyPr>
            <a:normAutofit fontScale="85000" lnSpcReduction="10000"/>
          </a:bodyPr>
          <a:lstStyle/>
          <a:p>
            <a:pPr>
              <a:buFont typeface="Wingdings" panose="05000000000000000000" pitchFamily="2" charset="2"/>
              <a:buChar char="Ø"/>
            </a:pPr>
            <a:endParaRPr lang="en-US" sz="800" b="1" dirty="0"/>
          </a:p>
          <a:p>
            <a:pPr>
              <a:buFont typeface="Wingdings" panose="05000000000000000000" pitchFamily="2" charset="2"/>
              <a:buChar char="Ø"/>
            </a:pPr>
            <a:r>
              <a:rPr lang="en-US" b="1" dirty="0"/>
              <a:t>Make sure you’re enrolled </a:t>
            </a:r>
          </a:p>
          <a:p>
            <a:pPr>
              <a:buFont typeface="Wingdings" panose="05000000000000000000" pitchFamily="2" charset="2"/>
              <a:buChar char="Ø"/>
            </a:pPr>
            <a:r>
              <a:rPr lang="en-US" b="1" dirty="0"/>
              <a:t>Funding available January 2nd, May 1st and August 1st, 2025 </a:t>
            </a:r>
          </a:p>
          <a:p>
            <a:pPr>
              <a:buFont typeface="Wingdings" panose="05000000000000000000" pitchFamily="2" charset="2"/>
              <a:buChar char="Ø"/>
            </a:pPr>
            <a:r>
              <a:rPr lang="en-US" b="1" dirty="0"/>
              <a:t>Upload fully executed Funding Manual with all supporting documentation to GrantConnect</a:t>
            </a:r>
          </a:p>
          <a:p>
            <a:pPr>
              <a:buFont typeface="Wingdings" panose="05000000000000000000" pitchFamily="2" charset="2"/>
              <a:buChar char="Ø"/>
            </a:pPr>
            <a:r>
              <a:rPr lang="en-US" b="1" dirty="0"/>
              <a:t>Funds get disbursed to the Member’s DDA with FHLB Dallas</a:t>
            </a:r>
          </a:p>
          <a:p>
            <a:pPr>
              <a:buFont typeface="Wingdings" panose="05000000000000000000" pitchFamily="2" charset="2"/>
              <a:buChar char="Ø"/>
            </a:pPr>
            <a:r>
              <a:rPr lang="en-US" b="1" dirty="0"/>
              <a:t>Within 30 days post-funding, upload the Final CD**</a:t>
            </a:r>
          </a:p>
          <a:p>
            <a:pPr>
              <a:buFont typeface="Wingdings" panose="05000000000000000000" pitchFamily="2" charset="2"/>
              <a:buChar char="Ø"/>
            </a:pPr>
            <a:r>
              <a:rPr lang="en-US" b="1" dirty="0"/>
              <a:t>Within 60 days post-funding, upload a copy of recorded Deed Restriction with legal description**</a:t>
            </a:r>
          </a:p>
          <a:p>
            <a:pPr>
              <a:buFont typeface="Wingdings" panose="05000000000000000000" pitchFamily="2" charset="2"/>
              <a:buChar char="Ø"/>
            </a:pPr>
            <a:r>
              <a:rPr lang="en-US" b="1" u="sng" dirty="0"/>
              <a:t>Record the Deed Restriction as a separate &amp; single document</a:t>
            </a:r>
            <a:r>
              <a:rPr lang="en-US" b="1" dirty="0"/>
              <a:t>.  If not, the document will need to be corrected, and additional fees will incur. </a:t>
            </a:r>
          </a:p>
          <a:p>
            <a:pPr>
              <a:buFont typeface="Wingdings" panose="05000000000000000000" pitchFamily="2" charset="2"/>
              <a:buChar char="Ø"/>
            </a:pPr>
            <a:endParaRPr lang="en-US" b="1" dirty="0"/>
          </a:p>
          <a:p>
            <a:pPr marL="0" indent="0" algn="ctr">
              <a:buNone/>
            </a:pPr>
            <a:r>
              <a:rPr lang="en-US" b="1" dirty="0"/>
              <a:t>**Failure to provide final documents within approximately 30 and 60 days may delay future funding requests.</a:t>
            </a:r>
          </a:p>
          <a:p>
            <a:pPr algn="ctr">
              <a:buFont typeface="Wingdings" panose="05000000000000000000" pitchFamily="2" charset="2"/>
              <a:buChar char="Ø"/>
            </a:pPr>
            <a:endParaRPr lang="en-US" b="1" dirty="0"/>
          </a:p>
          <a:p>
            <a:pPr>
              <a:buFont typeface="Wingdings" panose="05000000000000000000" pitchFamily="2" charset="2"/>
              <a:buChar char="Ø"/>
            </a:pPr>
            <a:endParaRPr lang="en-US" b="1" dirty="0"/>
          </a:p>
          <a:p>
            <a:pPr>
              <a:buFont typeface="Wingdings" panose="05000000000000000000" pitchFamily="2" charset="2"/>
              <a:buChar char="Ø"/>
            </a:pPr>
            <a:endParaRPr lang="en-US" b="1" dirty="0"/>
          </a:p>
        </p:txBody>
      </p:sp>
    </p:spTree>
    <p:extLst>
      <p:ext uri="{BB962C8B-B14F-4D97-AF65-F5344CB8AC3E}">
        <p14:creationId xmlns:p14="http://schemas.microsoft.com/office/powerpoint/2010/main" val="24852209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80099" y="2232996"/>
            <a:ext cx="8041780" cy="2273418"/>
          </a:xfrm>
        </p:spPr>
        <p:txBody>
          <a:bodyPr>
            <a:normAutofit/>
          </a:bodyPr>
          <a:lstStyle/>
          <a:p>
            <a:pPr lvl="0"/>
            <a:endParaRPr lang="en-US" dirty="0">
              <a:solidFill>
                <a:schemeClr val="tx1"/>
              </a:solidFill>
            </a:endParaRPr>
          </a:p>
          <a:p>
            <a:pPr marL="0" lvl="0" indent="0" algn="ctr" defTabSz="457200">
              <a:buClrTx/>
              <a:buNone/>
              <a:defRPr/>
            </a:pPr>
            <a:r>
              <a:rPr lang="en-US" sz="5400" b="1" dirty="0">
                <a:solidFill>
                  <a:srgbClr val="0072CE"/>
                </a:solidFill>
              </a:rPr>
              <a:t>Questions?</a:t>
            </a:r>
            <a:endParaRPr lang="en-US" sz="5400" b="1" dirty="0"/>
          </a:p>
          <a:p>
            <a:pPr lvl="0"/>
            <a:endParaRPr lang="en-US" dirty="0">
              <a:solidFill>
                <a:schemeClr val="tx1"/>
              </a:solidFill>
            </a:endParaRPr>
          </a:p>
          <a:p>
            <a:pPr lvl="0"/>
            <a:endParaRPr lang="en-US" dirty="0">
              <a:solidFill>
                <a:schemeClr val="tx1"/>
              </a:solidFill>
            </a:endParaRPr>
          </a:p>
          <a:p>
            <a:endParaRPr lang="en-US" dirty="0"/>
          </a:p>
        </p:txBody>
      </p:sp>
    </p:spTree>
    <p:extLst>
      <p:ext uri="{BB962C8B-B14F-4D97-AF65-F5344CB8AC3E}">
        <p14:creationId xmlns:p14="http://schemas.microsoft.com/office/powerpoint/2010/main" val="31412261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3540" y="5411340"/>
            <a:ext cx="7850459" cy="745575"/>
          </a:xfrm>
          <a:prstGeom prst="rect">
            <a:avLst/>
          </a:prstGeom>
        </p:spPr>
      </p:pic>
      <p:sp>
        <p:nvSpPr>
          <p:cNvPr id="6" name="Title 5"/>
          <p:cNvSpPr>
            <a:spLocks noGrp="1"/>
          </p:cNvSpPr>
          <p:nvPr>
            <p:ph type="title"/>
          </p:nvPr>
        </p:nvSpPr>
        <p:spPr>
          <a:xfrm>
            <a:off x="1878149" y="5366177"/>
            <a:ext cx="6930571" cy="800661"/>
          </a:xfrm>
          <a:ln>
            <a:noFill/>
          </a:ln>
        </p:spPr>
        <p:txBody>
          <a:bodyPr>
            <a:noAutofit/>
          </a:bodyPr>
          <a:lstStyle/>
          <a:p>
            <a:pPr marL="0" marR="0" lvl="0" indent="0" algn="l" defTabSz="342900" rtl="0" eaLnBrk="1" fontAlgn="auto" latinLnBrk="0" hangingPunct="1">
              <a:lnSpc>
                <a:spcPct val="100000"/>
              </a:lnSpc>
              <a:spcBef>
                <a:spcPct val="0"/>
              </a:spcBef>
              <a:spcAft>
                <a:spcPts val="0"/>
              </a:spcAft>
              <a:buClrTx/>
              <a:buSzTx/>
              <a:buFontTx/>
              <a:buNone/>
              <a:tabLst/>
              <a:defRPr/>
            </a:pPr>
            <a:br>
              <a:rPr kumimoji="0" lang="en-US" sz="2700" b="1" i="0"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Calibri" panose="020F0502020204030204" pitchFamily="34" charset="0"/>
                <a:ea typeface="+mj-ea"/>
                <a:cs typeface="Calibri" panose="020F0502020204030204" pitchFamily="34" charset="0"/>
              </a:rPr>
            </a:br>
            <a:r>
              <a:rPr kumimoji="0" lang="en-US" sz="2700" b="1" i="0"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Calibri" panose="020F0502020204030204" pitchFamily="34" charset="0"/>
                <a:ea typeface="+mj-ea"/>
                <a:cs typeface="Calibri" panose="020F0502020204030204" pitchFamily="34" charset="0"/>
              </a:rPr>
              <a:t>Disaster Rebuilding Assistance</a:t>
            </a:r>
            <a:r>
              <a:rPr lang="en-US" sz="27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(DRA)</a:t>
            </a:r>
            <a:br>
              <a:rPr kumimoji="0" lang="en-US" sz="2700" b="1" i="0" u="none" strike="noStrike" kern="1200" cap="none" spc="0" normalizeH="0" baseline="0" noProof="0" dirty="0">
                <a:ln>
                  <a:noFill/>
                </a:ln>
                <a:solidFill>
                  <a:schemeClr val="bg1"/>
                </a:solidFill>
                <a:effectLst/>
                <a:uLnTx/>
                <a:uFillTx/>
                <a:latin typeface="Calibri" panose="020F0502020204030204" pitchFamily="34" charset="0"/>
                <a:ea typeface="+mj-ea"/>
                <a:cs typeface="Calibri" panose="020F0502020204030204" pitchFamily="34" charset="0"/>
              </a:rPr>
            </a:br>
            <a:endParaRPr kumimoji="0" lang="en-US" sz="2700" b="1" i="0" u="none" strike="noStrike" kern="1200" cap="none" spc="0" normalizeH="0" baseline="0" noProof="0" dirty="0">
              <a:ln>
                <a:noFill/>
              </a:ln>
              <a:solidFill>
                <a:schemeClr val="bg1"/>
              </a:solidFill>
              <a:effectLst/>
              <a:uLnTx/>
              <a:uFillTx/>
              <a:latin typeface="Calibri" panose="020F0502020204030204" pitchFamily="34" charset="0"/>
              <a:ea typeface="+mj-ea"/>
              <a:cs typeface="Calibri" panose="020F0502020204030204"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116" y="137160"/>
            <a:ext cx="3387213" cy="1584960"/>
          </a:xfrm>
          <a:prstGeom prst="rect">
            <a:avLst/>
          </a:prstGeom>
        </p:spPr>
      </p:pic>
      <p:sp>
        <p:nvSpPr>
          <p:cNvPr id="11" name="Title 1"/>
          <p:cNvSpPr txBox="1">
            <a:spLocks/>
          </p:cNvSpPr>
          <p:nvPr/>
        </p:nvSpPr>
        <p:spPr>
          <a:xfrm>
            <a:off x="2082799" y="2297868"/>
            <a:ext cx="6624320" cy="1849120"/>
          </a:xfrm>
          <a:prstGeom prst="rect">
            <a:avLst/>
          </a:prstGeom>
          <a:effectLst>
            <a:outerShdw blurRad="50800" dist="38100" dir="8100000" algn="tr" rotWithShape="0">
              <a:schemeClr val="tx1">
                <a:alpha val="80000"/>
              </a:schemeClr>
            </a:outerShdw>
          </a:effectLst>
        </p:spPr>
        <p:txBody>
          <a:bodyPr vert="horz" lIns="91440" tIns="45720" rIns="91440" bIns="45720" rtlCol="0" anchor="ctr">
            <a:normAutofit fontScale="97500"/>
          </a:bodyPr>
          <a:lstStyle>
            <a:lvl1pPr algn="l" defTabSz="342900" rtl="0" eaLnBrk="1" latinLnBrk="0" hangingPunct="1">
              <a:spcBef>
                <a:spcPct val="0"/>
              </a:spcBef>
              <a:buNone/>
              <a:defRPr sz="3200" kern="1200">
                <a:solidFill>
                  <a:schemeClr val="bg1"/>
                </a:solidFill>
                <a:latin typeface="+mn-lt"/>
                <a:ea typeface="+mj-ea"/>
                <a:cs typeface="+mj-cs"/>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chemeClr val="bg1"/>
              </a:solidFill>
              <a:effectLst/>
              <a:uLnTx/>
              <a:uFillTx/>
              <a:latin typeface="Calibri" panose="020F0502020204030204" pitchFamily="34" charset="0"/>
              <a:ea typeface="+mj-ea"/>
              <a:cs typeface="Calibri" panose="020F0502020204030204" pitchFamily="34" charset="0"/>
            </a:endParaRPr>
          </a:p>
        </p:txBody>
      </p:sp>
      <p:pic>
        <p:nvPicPr>
          <p:cNvPr id="2" name="Picture 1">
            <a:extLst>
              <a:ext uri="{FF2B5EF4-FFF2-40B4-BE49-F238E27FC236}">
                <a16:creationId xmlns:a16="http://schemas.microsoft.com/office/drawing/2014/main" id="{9894BAA6-D549-4FA7-8119-B5A2A9480D13}"/>
              </a:ext>
            </a:extLst>
          </p:cNvPr>
          <p:cNvPicPr>
            <a:picLocks noChangeAspect="1"/>
          </p:cNvPicPr>
          <p:nvPr/>
        </p:nvPicPr>
        <p:blipFill rotWithShape="1">
          <a:blip r:embed="rId5"/>
          <a:srcRect t="1" b="14816"/>
          <a:stretch/>
        </p:blipFill>
        <p:spPr>
          <a:xfrm>
            <a:off x="-1" y="0"/>
            <a:ext cx="9144001" cy="5464680"/>
          </a:xfrm>
          <a:prstGeom prst="rect">
            <a:avLst/>
          </a:prstGeom>
        </p:spPr>
      </p:pic>
      <p:pic>
        <p:nvPicPr>
          <p:cNvPr id="3" name="Picture 2">
            <a:extLst>
              <a:ext uri="{FF2B5EF4-FFF2-40B4-BE49-F238E27FC236}">
                <a16:creationId xmlns:a16="http://schemas.microsoft.com/office/drawing/2014/main" id="{ACBB343B-F28E-48DA-B01C-0F479718F3B3}"/>
              </a:ext>
            </a:extLst>
          </p:cNvPr>
          <p:cNvPicPr>
            <a:picLocks noChangeAspect="1"/>
          </p:cNvPicPr>
          <p:nvPr/>
        </p:nvPicPr>
        <p:blipFill>
          <a:blip r:embed="rId6"/>
          <a:stretch>
            <a:fillRect/>
          </a:stretch>
        </p:blipFill>
        <p:spPr>
          <a:xfrm>
            <a:off x="432116" y="107017"/>
            <a:ext cx="3389670" cy="1585097"/>
          </a:xfrm>
          <a:prstGeom prst="rect">
            <a:avLst/>
          </a:prstGeom>
        </p:spPr>
      </p:pic>
      <p:sp>
        <p:nvSpPr>
          <p:cNvPr id="4" name="Title 1">
            <a:extLst>
              <a:ext uri="{FF2B5EF4-FFF2-40B4-BE49-F238E27FC236}">
                <a16:creationId xmlns:a16="http://schemas.microsoft.com/office/drawing/2014/main" id="{0D0E64A0-42FD-7CE4-A901-6D8E587A621B}"/>
              </a:ext>
            </a:extLst>
          </p:cNvPr>
          <p:cNvSpPr txBox="1">
            <a:spLocks/>
          </p:cNvSpPr>
          <p:nvPr/>
        </p:nvSpPr>
        <p:spPr>
          <a:xfrm>
            <a:off x="3006969" y="6277439"/>
            <a:ext cx="5700150" cy="398810"/>
          </a:xfrm>
          <a:prstGeom prst="rect">
            <a:avLst/>
          </a:prstGeom>
          <a:effectLst/>
        </p:spPr>
        <p:txBody>
          <a:bodyPr vert="horz" lIns="91440" tIns="45720" rIns="91440" bIns="45720" rtlCol="0" anchor="ctr">
            <a:normAutofit fontScale="75000" lnSpcReduction="20000"/>
          </a:bodyPr>
          <a:lstStyle>
            <a:lvl1pPr algn="l" defTabSz="342900" rtl="0" eaLnBrk="1" latinLnBrk="0" hangingPunct="1">
              <a:spcBef>
                <a:spcPct val="0"/>
              </a:spcBef>
              <a:buNone/>
              <a:defRPr sz="3200" kern="1200">
                <a:solidFill>
                  <a:schemeClr val="bg1"/>
                </a:solidFill>
                <a:latin typeface="+mn-lt"/>
                <a:ea typeface="+mj-ea"/>
                <a:cs typeface="+mj-cs"/>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0071CE"/>
                </a:solidFill>
                <a:effectLst/>
                <a:uLnTx/>
                <a:uFillTx/>
                <a:latin typeface="Calibri" panose="020F0502020204030204" pitchFamily="34" charset="0"/>
                <a:ea typeface="+mj-ea"/>
                <a:cs typeface="Calibri" panose="020F0502020204030204" pitchFamily="34" charset="0"/>
              </a:rPr>
              <a:t>First offering opened January 2nd, Second </a:t>
            </a:r>
            <a:r>
              <a:rPr lang="en-US" sz="1800" dirty="0">
                <a:solidFill>
                  <a:srgbClr val="0071CE"/>
                </a:solidFill>
                <a:latin typeface="Calibri" panose="020F0502020204030204" pitchFamily="34" charset="0"/>
                <a:cs typeface="Calibri" panose="020F0502020204030204" pitchFamily="34" charset="0"/>
              </a:rPr>
              <a:t>offering</a:t>
            </a:r>
            <a:r>
              <a:rPr kumimoji="0" lang="en-US" sz="1800" b="0" i="0" u="none" strike="noStrike" kern="1200" cap="none" spc="0" normalizeH="0" baseline="0" noProof="0" dirty="0">
                <a:ln>
                  <a:noFill/>
                </a:ln>
                <a:solidFill>
                  <a:srgbClr val="0071CE"/>
                </a:solidFill>
                <a:effectLst/>
                <a:uLnTx/>
                <a:uFillTx/>
                <a:latin typeface="Calibri" panose="020F0502020204030204" pitchFamily="34" charset="0"/>
                <a:ea typeface="+mj-ea"/>
                <a:cs typeface="Calibri" panose="020F0502020204030204" pitchFamily="34" charset="0"/>
              </a:rPr>
              <a:t> opens September 1</a:t>
            </a:r>
            <a:r>
              <a:rPr lang="en-US" sz="1800" dirty="0">
                <a:solidFill>
                  <a:srgbClr val="0071CE"/>
                </a:solidFill>
                <a:latin typeface="Calibri" panose="020F0502020204030204" pitchFamily="34" charset="0"/>
                <a:cs typeface="Calibri" panose="020F0502020204030204" pitchFamily="34" charset="0"/>
              </a:rPr>
              <a:t>,2025</a:t>
            </a:r>
            <a:r>
              <a:rPr kumimoji="0" lang="en-US" sz="1800" b="0" i="0" u="none" strike="noStrike" kern="1200" cap="none" spc="0" normalizeH="0" baseline="0" noProof="0" dirty="0">
                <a:ln>
                  <a:noFill/>
                </a:ln>
                <a:solidFill>
                  <a:srgbClr val="0071CE"/>
                </a:solidFill>
                <a:effectLst/>
                <a:uLnTx/>
                <a:uFillTx/>
                <a:latin typeface="Calibri" panose="020F0502020204030204" pitchFamily="34" charset="0"/>
                <a:ea typeface="+mj-ea"/>
                <a:cs typeface="Calibri" panose="020F0502020204030204" pitchFamily="34" charset="0"/>
              </a:rPr>
              <a:t> </a:t>
            </a:r>
          </a:p>
        </p:txBody>
      </p:sp>
    </p:spTree>
    <p:extLst>
      <p:ext uri="{BB962C8B-B14F-4D97-AF65-F5344CB8AC3E}">
        <p14:creationId xmlns:p14="http://schemas.microsoft.com/office/powerpoint/2010/main" val="13417733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7E003823-1BA7-AF8B-6FCC-A736380FD6A6}"/>
              </a:ext>
            </a:extLst>
          </p:cNvPr>
          <p:cNvSpPr/>
          <p:nvPr/>
        </p:nvSpPr>
        <p:spPr>
          <a:xfrm>
            <a:off x="3390509" y="3233523"/>
            <a:ext cx="2362981" cy="1015663"/>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2" name="Title 6"/>
          <p:cNvSpPr>
            <a:spLocks noGrp="1"/>
          </p:cNvSpPr>
          <p:nvPr>
            <p:ph type="title"/>
          </p:nvPr>
        </p:nvSpPr>
        <p:spPr>
          <a:xfrm>
            <a:off x="356260" y="598773"/>
            <a:ext cx="7470570" cy="457200"/>
          </a:xfrm>
        </p:spPr>
        <p:txBody>
          <a:bodyPr>
            <a:normAutofit/>
          </a:bodyPr>
          <a:lstStyle/>
          <a:p>
            <a:pPr algn="l"/>
            <a:r>
              <a:rPr lang="en-US" sz="2000" b="1" dirty="0">
                <a:solidFill>
                  <a:srgbClr val="0070C0"/>
                </a:solidFill>
              </a:rPr>
              <a:t>Program Specifics</a:t>
            </a:r>
          </a:p>
        </p:txBody>
      </p:sp>
      <p:grpSp>
        <p:nvGrpSpPr>
          <p:cNvPr id="5" name="Group 4">
            <a:extLst>
              <a:ext uri="{FF2B5EF4-FFF2-40B4-BE49-F238E27FC236}">
                <a16:creationId xmlns:a16="http://schemas.microsoft.com/office/drawing/2014/main" id="{79C4C8B5-8CE4-4A28-9629-D44A5226B9A7}"/>
              </a:ext>
            </a:extLst>
          </p:cNvPr>
          <p:cNvGrpSpPr/>
          <p:nvPr/>
        </p:nvGrpSpPr>
        <p:grpSpPr>
          <a:xfrm>
            <a:off x="576689" y="1229782"/>
            <a:ext cx="7990622" cy="1443536"/>
            <a:chOff x="572313" y="1362556"/>
            <a:chExt cx="7990622" cy="2026049"/>
          </a:xfrm>
          <a:solidFill>
            <a:srgbClr val="0071CE"/>
          </a:solidFill>
        </p:grpSpPr>
        <p:sp>
          <p:nvSpPr>
            <p:cNvPr id="26" name="Rectangle 25">
              <a:extLst>
                <a:ext uri="{FF2B5EF4-FFF2-40B4-BE49-F238E27FC236}">
                  <a16:creationId xmlns:a16="http://schemas.microsoft.com/office/drawing/2014/main" id="{2D619161-5E27-4256-A90D-5009E541D82F}"/>
                </a:ext>
              </a:extLst>
            </p:cNvPr>
            <p:cNvSpPr/>
            <p:nvPr/>
          </p:nvSpPr>
          <p:spPr>
            <a:xfrm>
              <a:off x="572313" y="1362556"/>
              <a:ext cx="7990622" cy="1677107"/>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3" name="TextBox 12">
              <a:extLst>
                <a:ext uri="{FF2B5EF4-FFF2-40B4-BE49-F238E27FC236}">
                  <a16:creationId xmlns:a16="http://schemas.microsoft.com/office/drawing/2014/main" id="{D1393754-6DC7-4DDE-A880-B697F84007CA}"/>
                </a:ext>
              </a:extLst>
            </p:cNvPr>
            <p:cNvSpPr txBox="1"/>
            <p:nvPr/>
          </p:nvSpPr>
          <p:spPr>
            <a:xfrm>
              <a:off x="572313" y="1392884"/>
              <a:ext cx="7990622" cy="1995721"/>
            </a:xfrm>
            <a:prstGeom prst="rect">
              <a:avLst/>
            </a:prstGeom>
            <a:grpFill/>
            <a:ln>
              <a:noFill/>
            </a:ln>
          </p:spPr>
          <p:txBody>
            <a:bodyPr wrap="square">
              <a:spAutoFit/>
            </a:bodyPr>
            <a:lstStyle/>
            <a:p>
              <a:pPr algn="ctr" defTabSz="342900">
                <a:lnSpc>
                  <a:spcPct val="90000"/>
                </a:lnSpc>
                <a:spcAft>
                  <a:spcPts val="1800"/>
                </a:spcAft>
                <a:defRPr/>
              </a:pPr>
              <a:r>
                <a:rPr lang="en-US" sz="2400" b="1" kern="0" dirty="0">
                  <a:solidFill>
                    <a:schemeClr val="bg1"/>
                  </a:solidFill>
                </a:rPr>
                <a:t>Provides funding for the repair, rehabilitation, and reconstruction of owner-occupied housing affected by a federally declared disaster for individual assistance. Household at or below 80% AMI</a:t>
              </a:r>
            </a:p>
          </p:txBody>
        </p:sp>
      </p:grpSp>
      <p:sp>
        <p:nvSpPr>
          <p:cNvPr id="10" name="TextBox 9">
            <a:extLst>
              <a:ext uri="{FF2B5EF4-FFF2-40B4-BE49-F238E27FC236}">
                <a16:creationId xmlns:a16="http://schemas.microsoft.com/office/drawing/2014/main" id="{96C904D2-F199-CD24-88E2-A911247F4D35}"/>
              </a:ext>
            </a:extLst>
          </p:cNvPr>
          <p:cNvSpPr txBox="1"/>
          <p:nvPr/>
        </p:nvSpPr>
        <p:spPr>
          <a:xfrm>
            <a:off x="3444307" y="3274480"/>
            <a:ext cx="2255387" cy="1015663"/>
          </a:xfrm>
          <a:prstGeom prst="rect">
            <a:avLst/>
          </a:prstGeom>
          <a:noFill/>
        </p:spPr>
        <p:txBody>
          <a:bodyPr wrap="square" lIns="91440" tIns="45720" rIns="91440" bIns="45720" rtlCol="0" anchor="t">
            <a:spAutoFit/>
          </a:bodyPr>
          <a:lstStyle/>
          <a:p>
            <a:pPr algn="ctr"/>
            <a:r>
              <a:rPr lang="en-US" sz="2000" b="1" dirty="0"/>
              <a:t>$4 Million </a:t>
            </a:r>
            <a:r>
              <a:rPr lang="en-US" sz="2000" dirty="0"/>
              <a:t>split between two offerings in 2025</a:t>
            </a:r>
            <a:endParaRPr lang="en-US" sz="2000" dirty="0">
              <a:cs typeface="Calibri"/>
            </a:endParaRPr>
          </a:p>
        </p:txBody>
      </p:sp>
      <p:sp>
        <p:nvSpPr>
          <p:cNvPr id="4" name="TextBox 3">
            <a:extLst>
              <a:ext uri="{FF2B5EF4-FFF2-40B4-BE49-F238E27FC236}">
                <a16:creationId xmlns:a16="http://schemas.microsoft.com/office/drawing/2014/main" id="{2497D192-F582-7F6B-AAD3-6C8CE6AFCC8E}"/>
              </a:ext>
            </a:extLst>
          </p:cNvPr>
          <p:cNvSpPr txBox="1"/>
          <p:nvPr/>
        </p:nvSpPr>
        <p:spPr>
          <a:xfrm>
            <a:off x="576688" y="4751330"/>
            <a:ext cx="2575585" cy="923330"/>
          </a:xfrm>
          <a:prstGeom prst="rect">
            <a:avLst/>
          </a:prstGeom>
          <a:noFill/>
        </p:spPr>
        <p:txBody>
          <a:bodyPr wrap="square" rtlCol="0">
            <a:spAutoFit/>
          </a:bodyPr>
          <a:lstStyle/>
          <a:p>
            <a:pPr algn="ctr"/>
            <a:r>
              <a:rPr lang="en-US" b="1" dirty="0"/>
              <a:t>2025 </a:t>
            </a:r>
          </a:p>
          <a:p>
            <a:pPr algn="ctr"/>
            <a:r>
              <a:rPr lang="en-US" b="1" u="sng" dirty="0"/>
              <a:t>Two Funding Offerings </a:t>
            </a:r>
          </a:p>
          <a:p>
            <a:pPr algn="ctr"/>
            <a:r>
              <a:rPr lang="en-US" b="1" dirty="0"/>
              <a:t>January 2 &amp; September 1</a:t>
            </a:r>
          </a:p>
        </p:txBody>
      </p:sp>
      <p:sp>
        <p:nvSpPr>
          <p:cNvPr id="6" name="Rectangle: Rounded Corners 5">
            <a:extLst>
              <a:ext uri="{FF2B5EF4-FFF2-40B4-BE49-F238E27FC236}">
                <a16:creationId xmlns:a16="http://schemas.microsoft.com/office/drawing/2014/main" id="{F6227922-A616-4C68-64CA-03CD154C9A21}"/>
              </a:ext>
            </a:extLst>
          </p:cNvPr>
          <p:cNvSpPr/>
          <p:nvPr/>
        </p:nvSpPr>
        <p:spPr>
          <a:xfrm>
            <a:off x="631550" y="4746421"/>
            <a:ext cx="2520723" cy="1015663"/>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63F9ED6-F094-3295-DB5C-2AB491584260}"/>
              </a:ext>
            </a:extLst>
          </p:cNvPr>
          <p:cNvSpPr txBox="1"/>
          <p:nvPr/>
        </p:nvSpPr>
        <p:spPr>
          <a:xfrm>
            <a:off x="6157998" y="3233525"/>
            <a:ext cx="2362981" cy="984885"/>
          </a:xfrm>
          <a:prstGeom prst="rect">
            <a:avLst/>
          </a:prstGeom>
          <a:noFill/>
        </p:spPr>
        <p:txBody>
          <a:bodyPr wrap="square" rtlCol="0">
            <a:spAutoFit/>
          </a:bodyPr>
          <a:lstStyle/>
          <a:p>
            <a:pPr algn="ctr"/>
            <a:r>
              <a:rPr lang="en-US" sz="2000" dirty="0"/>
              <a:t>The property must be in the FHLB Dallas </a:t>
            </a:r>
            <a:r>
              <a:rPr lang="en-US" b="1" dirty="0">
                <a:solidFill>
                  <a:prstClr val="black"/>
                </a:solidFill>
                <a:latin typeface="Calibri"/>
              </a:rPr>
              <a:t>AR, LA, MS, NM, TX</a:t>
            </a:r>
          </a:p>
        </p:txBody>
      </p:sp>
      <p:sp>
        <p:nvSpPr>
          <p:cNvPr id="8" name="Rectangle: Rounded Corners 7">
            <a:extLst>
              <a:ext uri="{FF2B5EF4-FFF2-40B4-BE49-F238E27FC236}">
                <a16:creationId xmlns:a16="http://schemas.microsoft.com/office/drawing/2014/main" id="{09CF3602-72B4-ECF0-8698-4B7E863D50EF}"/>
              </a:ext>
            </a:extLst>
          </p:cNvPr>
          <p:cNvSpPr/>
          <p:nvPr/>
        </p:nvSpPr>
        <p:spPr>
          <a:xfrm>
            <a:off x="6149464" y="3233524"/>
            <a:ext cx="2362981" cy="1015662"/>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C08089C-6931-D1CC-84B2-D51530D2995A}"/>
              </a:ext>
            </a:extLst>
          </p:cNvPr>
          <p:cNvSpPr txBox="1"/>
          <p:nvPr/>
        </p:nvSpPr>
        <p:spPr>
          <a:xfrm>
            <a:off x="693425" y="3234885"/>
            <a:ext cx="2255387" cy="1015663"/>
          </a:xfrm>
          <a:prstGeom prst="rect">
            <a:avLst/>
          </a:prstGeom>
          <a:noFill/>
        </p:spPr>
        <p:txBody>
          <a:bodyPr wrap="square" rtlCol="0">
            <a:spAutoFit/>
          </a:bodyPr>
          <a:lstStyle/>
          <a:p>
            <a:pPr algn="ctr"/>
            <a:r>
              <a:rPr lang="en-US" sz="2000" dirty="0"/>
              <a:t>Each Homeowner can receive up to </a:t>
            </a:r>
            <a:r>
              <a:rPr lang="en-US" sz="2000" b="1" dirty="0"/>
              <a:t>$15,000</a:t>
            </a:r>
            <a:endParaRPr lang="en-US" sz="2000" dirty="0"/>
          </a:p>
        </p:txBody>
      </p:sp>
      <p:sp>
        <p:nvSpPr>
          <p:cNvPr id="16" name="Rectangle: Rounded Corners 15">
            <a:extLst>
              <a:ext uri="{FF2B5EF4-FFF2-40B4-BE49-F238E27FC236}">
                <a16:creationId xmlns:a16="http://schemas.microsoft.com/office/drawing/2014/main" id="{09A5976A-3FD4-471B-7C1B-647106A75B29}"/>
              </a:ext>
            </a:extLst>
          </p:cNvPr>
          <p:cNvSpPr/>
          <p:nvPr/>
        </p:nvSpPr>
        <p:spPr>
          <a:xfrm>
            <a:off x="631551" y="3234884"/>
            <a:ext cx="2362981" cy="1015663"/>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4D752BE4-7975-FFC3-482B-9507BF460D4A}"/>
              </a:ext>
            </a:extLst>
          </p:cNvPr>
          <p:cNvSpPr txBox="1"/>
          <p:nvPr/>
        </p:nvSpPr>
        <p:spPr>
          <a:xfrm>
            <a:off x="3491389" y="4705463"/>
            <a:ext cx="2216381" cy="1015663"/>
          </a:xfrm>
          <a:prstGeom prst="rect">
            <a:avLst/>
          </a:prstGeom>
          <a:noFill/>
        </p:spPr>
        <p:txBody>
          <a:bodyPr wrap="square" lIns="91440" tIns="45720" rIns="91440" bIns="45720" rtlCol="0" anchor="t">
            <a:spAutoFit/>
          </a:bodyPr>
          <a:lstStyle/>
          <a:p>
            <a:pPr algn="ctr"/>
            <a:r>
              <a:rPr lang="en-US" sz="2000" dirty="0"/>
              <a:t>Each Member may request </a:t>
            </a:r>
            <a:r>
              <a:rPr lang="en-US" sz="2000" b="1" dirty="0"/>
              <a:t>$300,000/</a:t>
            </a:r>
          </a:p>
          <a:p>
            <a:pPr algn="ctr"/>
            <a:r>
              <a:rPr lang="en-US" sz="2000" b="1" dirty="0"/>
              <a:t>Offering</a:t>
            </a:r>
            <a:r>
              <a:rPr lang="en-US" sz="2000" dirty="0"/>
              <a:t>*</a:t>
            </a:r>
            <a:endParaRPr lang="en-US" sz="2000" b="1" dirty="0"/>
          </a:p>
        </p:txBody>
      </p:sp>
      <p:sp>
        <p:nvSpPr>
          <p:cNvPr id="20" name="Rectangle: Rounded Corners 19">
            <a:extLst>
              <a:ext uri="{FF2B5EF4-FFF2-40B4-BE49-F238E27FC236}">
                <a16:creationId xmlns:a16="http://schemas.microsoft.com/office/drawing/2014/main" id="{7CFC434A-F6A2-80AF-E3D7-539258C59FF6}"/>
              </a:ext>
            </a:extLst>
          </p:cNvPr>
          <p:cNvSpPr/>
          <p:nvPr/>
        </p:nvSpPr>
        <p:spPr>
          <a:xfrm>
            <a:off x="3390509" y="4746420"/>
            <a:ext cx="2362981" cy="1015663"/>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52572E8-5496-EF64-09AF-4D23D5A6A037}"/>
              </a:ext>
            </a:extLst>
          </p:cNvPr>
          <p:cNvSpPr txBox="1"/>
          <p:nvPr/>
        </p:nvSpPr>
        <p:spPr>
          <a:xfrm>
            <a:off x="6204330" y="4746420"/>
            <a:ext cx="2362981" cy="1015663"/>
          </a:xfrm>
          <a:prstGeom prst="rect">
            <a:avLst/>
          </a:prstGeom>
          <a:noFill/>
        </p:spPr>
        <p:txBody>
          <a:bodyPr wrap="square" rtlCol="0">
            <a:spAutoFit/>
          </a:bodyPr>
          <a:lstStyle/>
          <a:p>
            <a:pPr algn="ctr"/>
            <a:r>
              <a:rPr lang="en-US" sz="2000" b="1" dirty="0"/>
              <a:t>Funds available until exhausted or </a:t>
            </a:r>
          </a:p>
          <a:p>
            <a:pPr algn="ctr"/>
            <a:r>
              <a:rPr lang="en-US" sz="2000" b="1" dirty="0"/>
              <a:t>Nov. 15, 2025</a:t>
            </a:r>
          </a:p>
        </p:txBody>
      </p:sp>
      <p:sp>
        <p:nvSpPr>
          <p:cNvPr id="11" name="Rectangle: Rounded Corners 10">
            <a:extLst>
              <a:ext uri="{FF2B5EF4-FFF2-40B4-BE49-F238E27FC236}">
                <a16:creationId xmlns:a16="http://schemas.microsoft.com/office/drawing/2014/main" id="{D342F8C8-6828-94A2-CDCD-13CE7E3E1FD6}"/>
              </a:ext>
            </a:extLst>
          </p:cNvPr>
          <p:cNvSpPr/>
          <p:nvPr/>
        </p:nvSpPr>
        <p:spPr>
          <a:xfrm>
            <a:off x="6158256" y="4746420"/>
            <a:ext cx="2362981" cy="1010228"/>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93240ACB-6D72-F50B-9468-FDD0D2F07914}"/>
              </a:ext>
            </a:extLst>
          </p:cNvPr>
          <p:cNvSpPr txBox="1"/>
          <p:nvPr/>
        </p:nvSpPr>
        <p:spPr>
          <a:xfrm>
            <a:off x="-53339" y="6588919"/>
            <a:ext cx="7119886"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Calibri"/>
              </a:rPr>
              <a:t>*Applications can be submitted from 8am CST on the first day of the offering until 5pm CST on the final day of the offering</a:t>
            </a:r>
          </a:p>
          <a:p>
            <a:endParaRPr lang="en-US" sz="1000" dirty="0"/>
          </a:p>
        </p:txBody>
      </p:sp>
    </p:spTree>
    <p:extLst>
      <p:ext uri="{BB962C8B-B14F-4D97-AF65-F5344CB8AC3E}">
        <p14:creationId xmlns:p14="http://schemas.microsoft.com/office/powerpoint/2010/main" val="5539803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185A8A-5A72-4AE6-E67B-BB9CDDD0C698}"/>
              </a:ext>
            </a:extLst>
          </p:cNvPr>
          <p:cNvSpPr>
            <a:spLocks noGrp="1"/>
          </p:cNvSpPr>
          <p:nvPr>
            <p:ph idx="1"/>
          </p:nvPr>
        </p:nvSpPr>
        <p:spPr>
          <a:xfrm>
            <a:off x="356260" y="1208314"/>
            <a:ext cx="8330540" cy="1381240"/>
          </a:xfrm>
        </p:spPr>
        <p:txBody>
          <a:bodyPr>
            <a:normAutofit/>
          </a:bodyPr>
          <a:lstStyle/>
          <a:p>
            <a:pPr marL="457200" indent="-457200">
              <a:buFont typeface="+mj-lt"/>
              <a:buAutoNum type="arabicPeriod"/>
            </a:pPr>
            <a:r>
              <a:rPr lang="en-US" sz="1800" dirty="0"/>
              <a:t>Go to FEMA’s website found here: </a:t>
            </a:r>
            <a:r>
              <a:rPr lang="en-US" sz="1800" dirty="0">
                <a:hlinkClick r:id="rId2"/>
              </a:rPr>
              <a:t>https://www.fema.gov/disaster/declarations</a:t>
            </a:r>
            <a:endParaRPr lang="en-US" sz="1800" dirty="0"/>
          </a:p>
          <a:p>
            <a:pPr marL="457200" indent="-457200">
              <a:buFont typeface="+mj-lt"/>
              <a:buAutoNum type="arabicPeriod"/>
            </a:pPr>
            <a:r>
              <a:rPr lang="en-US" sz="1800" dirty="0"/>
              <a:t>Choose “Major Disaster Declaration” under Declaration Type and select the appropriate state</a:t>
            </a:r>
          </a:p>
          <a:p>
            <a:pPr marL="457200" indent="-457200">
              <a:buFont typeface="+mj-lt"/>
              <a:buAutoNum type="arabicPeriod"/>
            </a:pPr>
            <a:r>
              <a:rPr lang="en-US" sz="1800" dirty="0"/>
              <a:t>Click “Search and Filter Disasters”</a:t>
            </a:r>
          </a:p>
        </p:txBody>
      </p:sp>
      <p:pic>
        <p:nvPicPr>
          <p:cNvPr id="5" name="Picture 4" descr="A screenshot of a computer&#10;&#10;Description automatically generated">
            <a:extLst>
              <a:ext uri="{FF2B5EF4-FFF2-40B4-BE49-F238E27FC236}">
                <a16:creationId xmlns:a16="http://schemas.microsoft.com/office/drawing/2014/main" id="{82CDCBF8-E150-4A6F-624A-F3F7E9D1C776}"/>
              </a:ext>
            </a:extLst>
          </p:cNvPr>
          <p:cNvPicPr>
            <a:picLocks noChangeAspect="1"/>
          </p:cNvPicPr>
          <p:nvPr/>
        </p:nvPicPr>
        <p:blipFill rotWithShape="1">
          <a:blip r:embed="rId3">
            <a:extLst>
              <a:ext uri="{28A0092B-C50C-407E-A947-70E740481C1C}">
                <a14:useLocalDpi xmlns:a14="http://schemas.microsoft.com/office/drawing/2010/main" val="0"/>
              </a:ext>
            </a:extLst>
          </a:blip>
          <a:srcRect l="60424" t="14339" r="10847" b="17593"/>
          <a:stretch/>
        </p:blipFill>
        <p:spPr>
          <a:xfrm>
            <a:off x="1805553" y="2589554"/>
            <a:ext cx="5532894" cy="4096629"/>
          </a:xfrm>
          <a:prstGeom prst="rect">
            <a:avLst/>
          </a:prstGeom>
        </p:spPr>
      </p:pic>
      <p:sp>
        <p:nvSpPr>
          <p:cNvPr id="6" name="Rectangle 5">
            <a:extLst>
              <a:ext uri="{FF2B5EF4-FFF2-40B4-BE49-F238E27FC236}">
                <a16:creationId xmlns:a16="http://schemas.microsoft.com/office/drawing/2014/main" id="{7D4DC3B0-D5D8-BFBC-F868-38563424A4D5}"/>
              </a:ext>
            </a:extLst>
          </p:cNvPr>
          <p:cNvSpPr/>
          <p:nvPr/>
        </p:nvSpPr>
        <p:spPr>
          <a:xfrm>
            <a:off x="3508311" y="4912964"/>
            <a:ext cx="1683621" cy="55019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138D640A-F1D6-1094-0C1D-BC1ABFA55AC1}"/>
              </a:ext>
            </a:extLst>
          </p:cNvPr>
          <p:cNvSpPr/>
          <p:nvPr/>
        </p:nvSpPr>
        <p:spPr>
          <a:xfrm>
            <a:off x="3516065" y="5614947"/>
            <a:ext cx="3442673" cy="55019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a:extLst>
              <a:ext uri="{FF2B5EF4-FFF2-40B4-BE49-F238E27FC236}">
                <a16:creationId xmlns:a16="http://schemas.microsoft.com/office/drawing/2014/main" id="{B54DC767-6AD4-4E7E-6425-85B228D4B450}"/>
              </a:ext>
            </a:extLst>
          </p:cNvPr>
          <p:cNvSpPr>
            <a:spLocks noGrp="1"/>
          </p:cNvSpPr>
          <p:nvPr>
            <p:ph type="title"/>
          </p:nvPr>
        </p:nvSpPr>
        <p:spPr>
          <a:xfrm>
            <a:off x="457200" y="274638"/>
            <a:ext cx="8229600" cy="1143000"/>
          </a:xfrm>
        </p:spPr>
        <p:txBody>
          <a:bodyPr>
            <a:normAutofit/>
          </a:bodyPr>
          <a:lstStyle/>
          <a:p>
            <a:pPr algn="l"/>
            <a:r>
              <a:rPr lang="en-US" sz="2400" b="1" dirty="0">
                <a:solidFill>
                  <a:srgbClr val="0071CE"/>
                </a:solidFill>
              </a:rPr>
              <a:t>Determining Eligible Disasters</a:t>
            </a:r>
          </a:p>
        </p:txBody>
      </p:sp>
    </p:spTree>
    <p:extLst>
      <p:ext uri="{BB962C8B-B14F-4D97-AF65-F5344CB8AC3E}">
        <p14:creationId xmlns:p14="http://schemas.microsoft.com/office/powerpoint/2010/main" val="18386138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607FD6D3-47CA-EB91-9B95-3B818C035554}"/>
              </a:ext>
            </a:extLst>
          </p:cNvPr>
          <p:cNvPicPr>
            <a:picLocks noChangeAspect="1"/>
          </p:cNvPicPr>
          <p:nvPr/>
        </p:nvPicPr>
        <p:blipFill>
          <a:blip r:embed="rId2">
            <a:extLst>
              <a:ext uri="{28A0092B-C50C-407E-A947-70E740481C1C}">
                <a14:useLocalDpi xmlns:a14="http://schemas.microsoft.com/office/drawing/2010/main" val="0"/>
              </a:ext>
            </a:extLst>
          </a:blip>
          <a:srcRect l="882" t="8902" r="30980" b="1370"/>
          <a:stretch/>
        </p:blipFill>
        <p:spPr>
          <a:xfrm>
            <a:off x="1797955" y="2349907"/>
            <a:ext cx="5768257" cy="4448612"/>
          </a:xfrm>
          <a:prstGeom prst="rect">
            <a:avLst/>
          </a:prstGeom>
        </p:spPr>
      </p:pic>
      <p:sp>
        <p:nvSpPr>
          <p:cNvPr id="3" name="Content Placeholder 2">
            <a:extLst>
              <a:ext uri="{FF2B5EF4-FFF2-40B4-BE49-F238E27FC236}">
                <a16:creationId xmlns:a16="http://schemas.microsoft.com/office/drawing/2014/main" id="{E80B2E4C-5C0B-8C56-ED37-7B7C59C56AC0}"/>
              </a:ext>
            </a:extLst>
          </p:cNvPr>
          <p:cNvSpPr>
            <a:spLocks noGrp="1"/>
          </p:cNvSpPr>
          <p:nvPr>
            <p:ph idx="1"/>
          </p:nvPr>
        </p:nvSpPr>
        <p:spPr/>
        <p:txBody>
          <a:bodyPr>
            <a:normAutofit/>
          </a:bodyPr>
          <a:lstStyle/>
          <a:p>
            <a:pPr marL="0" indent="0">
              <a:buNone/>
            </a:pPr>
            <a:r>
              <a:rPr lang="en-US" sz="1800" dirty="0"/>
              <a:t>4. Select the disaster that caused the damage</a:t>
            </a:r>
          </a:p>
          <a:p>
            <a:pPr marL="0" indent="0">
              <a:buNone/>
            </a:pPr>
            <a:r>
              <a:rPr lang="en-US" sz="1800" dirty="0"/>
              <a:t>5. Click on “Designated Areas”</a:t>
            </a:r>
          </a:p>
        </p:txBody>
      </p:sp>
      <p:sp>
        <p:nvSpPr>
          <p:cNvPr id="6" name="Rectangle 5">
            <a:extLst>
              <a:ext uri="{FF2B5EF4-FFF2-40B4-BE49-F238E27FC236}">
                <a16:creationId xmlns:a16="http://schemas.microsoft.com/office/drawing/2014/main" id="{BFCD426D-43E3-BAD0-B9AB-079B6FD69700}"/>
              </a:ext>
            </a:extLst>
          </p:cNvPr>
          <p:cNvSpPr/>
          <p:nvPr/>
        </p:nvSpPr>
        <p:spPr>
          <a:xfrm>
            <a:off x="1918142" y="3010242"/>
            <a:ext cx="960895" cy="24394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1">
            <a:extLst>
              <a:ext uri="{FF2B5EF4-FFF2-40B4-BE49-F238E27FC236}">
                <a16:creationId xmlns:a16="http://schemas.microsoft.com/office/drawing/2014/main" id="{6EA26642-5773-079B-935D-7315DBFF89AF}"/>
              </a:ext>
            </a:extLst>
          </p:cNvPr>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algn="l"/>
            <a:r>
              <a:rPr lang="en-US" sz="2400" b="1" dirty="0">
                <a:solidFill>
                  <a:srgbClr val="0071CE"/>
                </a:solidFill>
              </a:rPr>
              <a:t>Determining Eligible Disasters</a:t>
            </a:r>
          </a:p>
        </p:txBody>
      </p:sp>
    </p:spTree>
    <p:extLst>
      <p:ext uri="{BB962C8B-B14F-4D97-AF65-F5344CB8AC3E}">
        <p14:creationId xmlns:p14="http://schemas.microsoft.com/office/powerpoint/2010/main" val="6318971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F6B17-B775-DA18-7C10-BB1265F47009}"/>
              </a:ext>
            </a:extLst>
          </p:cNvPr>
          <p:cNvSpPr>
            <a:spLocks noGrp="1"/>
          </p:cNvSpPr>
          <p:nvPr>
            <p:ph type="title"/>
          </p:nvPr>
        </p:nvSpPr>
        <p:spPr/>
        <p:txBody>
          <a:bodyPr>
            <a:normAutofit/>
          </a:bodyPr>
          <a:lstStyle/>
          <a:p>
            <a:pPr algn="l"/>
            <a:r>
              <a:rPr lang="en-US" sz="2400" b="1" dirty="0">
                <a:solidFill>
                  <a:srgbClr val="0071CE"/>
                </a:solidFill>
              </a:rPr>
              <a:t>Determining Eligible Disasters</a:t>
            </a:r>
          </a:p>
        </p:txBody>
      </p:sp>
      <p:sp>
        <p:nvSpPr>
          <p:cNvPr id="3" name="Content Placeholder 2">
            <a:extLst>
              <a:ext uri="{FF2B5EF4-FFF2-40B4-BE49-F238E27FC236}">
                <a16:creationId xmlns:a16="http://schemas.microsoft.com/office/drawing/2014/main" id="{E80B2E4C-5C0B-8C56-ED37-7B7C59C56AC0}"/>
              </a:ext>
            </a:extLst>
          </p:cNvPr>
          <p:cNvSpPr>
            <a:spLocks noGrp="1"/>
          </p:cNvSpPr>
          <p:nvPr>
            <p:ph idx="1"/>
          </p:nvPr>
        </p:nvSpPr>
        <p:spPr>
          <a:xfrm>
            <a:off x="356260" y="1208314"/>
            <a:ext cx="8431480" cy="457200"/>
          </a:xfrm>
        </p:spPr>
        <p:txBody>
          <a:bodyPr>
            <a:normAutofit/>
          </a:bodyPr>
          <a:lstStyle/>
          <a:p>
            <a:pPr marL="0" indent="0">
              <a:buNone/>
            </a:pPr>
            <a:r>
              <a:rPr lang="en-US" sz="1800" dirty="0"/>
              <a:t>6. Homes in counties designated for “Individual Assistance” are eligible under DRA</a:t>
            </a:r>
          </a:p>
        </p:txBody>
      </p:sp>
      <p:sp>
        <p:nvSpPr>
          <p:cNvPr id="9" name="Content Placeholder 2">
            <a:extLst>
              <a:ext uri="{FF2B5EF4-FFF2-40B4-BE49-F238E27FC236}">
                <a16:creationId xmlns:a16="http://schemas.microsoft.com/office/drawing/2014/main" id="{E8AAB1F9-A363-8B02-5584-30C4A787973D}"/>
              </a:ext>
            </a:extLst>
          </p:cNvPr>
          <p:cNvSpPr txBox="1">
            <a:spLocks/>
          </p:cNvSpPr>
          <p:nvPr/>
        </p:nvSpPr>
        <p:spPr>
          <a:xfrm>
            <a:off x="5181600" y="3254189"/>
            <a:ext cx="3505200" cy="3039037"/>
          </a:xfrm>
          <a:prstGeom prst="rect">
            <a:avLst/>
          </a:prstGeom>
        </p:spPr>
        <p:txBody>
          <a:bodyPr vert="horz" lIns="91440" tIns="45720" rIns="91440" bIns="45720" rtlCol="0">
            <a:normAutofit/>
          </a:bodyPr>
          <a:lstStyle>
            <a:lvl1pPr marL="166688" indent="-166688"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1pPr>
            <a:lvl2pPr marL="403225" indent="-171450"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2pPr>
            <a:lvl3pPr marL="569913" indent="-166688" algn="l" defTabSz="914400" rtl="0" eaLnBrk="1" latinLnBrk="0" hangingPunct="1">
              <a:spcBef>
                <a:spcPct val="20000"/>
              </a:spcBef>
              <a:buClr>
                <a:schemeClr val="tx1">
                  <a:lumMod val="85000"/>
                  <a:lumOff val="15000"/>
                </a:schemeClr>
              </a:buClr>
              <a:buSzPct val="90000"/>
              <a:buFont typeface="Calibri" panose="020F0502020204030204" pitchFamily="34" charset="0"/>
              <a:buChar char="˃"/>
              <a:defRPr sz="2400" kern="1200">
                <a:solidFill>
                  <a:schemeClr val="tx1">
                    <a:lumMod val="75000"/>
                    <a:lumOff val="25000"/>
                  </a:schemeClr>
                </a:solidFill>
                <a:latin typeface="+mn-lt"/>
                <a:ea typeface="+mn-ea"/>
                <a:cs typeface="+mn-cs"/>
              </a:defRPr>
            </a:lvl3pPr>
            <a:lvl4pPr marL="747713" indent="-177800"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4pPr>
            <a:lvl5pPr marL="973138" indent="-225425"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prstClr val="black">
                  <a:lumMod val="85000"/>
                  <a:lumOff val="15000"/>
                </a:prstClr>
              </a:buClr>
              <a:buSzTx/>
              <a:buFont typeface="Arial"/>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Requested repairs must be related to damages caused by the disaster</a:t>
            </a:r>
          </a:p>
        </p:txBody>
      </p:sp>
      <p:pic>
        <p:nvPicPr>
          <p:cNvPr id="8" name="Picture 7" descr="Diagram&#10;&#10;Description automatically generated">
            <a:extLst>
              <a:ext uri="{FF2B5EF4-FFF2-40B4-BE49-F238E27FC236}">
                <a16:creationId xmlns:a16="http://schemas.microsoft.com/office/drawing/2014/main" id="{E04152CB-561F-6C3F-F181-BFA8623F6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704" y="1665513"/>
            <a:ext cx="3900249" cy="5022157"/>
          </a:xfrm>
          <a:prstGeom prst="rect">
            <a:avLst/>
          </a:prstGeom>
        </p:spPr>
      </p:pic>
    </p:spTree>
    <p:extLst>
      <p:ext uri="{BB962C8B-B14F-4D97-AF65-F5344CB8AC3E}">
        <p14:creationId xmlns:p14="http://schemas.microsoft.com/office/powerpoint/2010/main" val="2983186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771A9-47AC-BECD-4112-F87FA835DC6C}"/>
            </a:ext>
          </a:extLst>
        </p:cNvPr>
        <p:cNvGrpSpPr/>
        <p:nvPr/>
      </p:nvGrpSpPr>
      <p:grpSpPr>
        <a:xfrm>
          <a:off x="0" y="0"/>
          <a:ext cx="0" cy="0"/>
          <a:chOff x="0" y="0"/>
          <a:chExt cx="0" cy="0"/>
        </a:xfrm>
      </p:grpSpPr>
      <p:sp>
        <p:nvSpPr>
          <p:cNvPr id="10" name="Rectangle 7">
            <a:extLst>
              <a:ext uri="{FF2B5EF4-FFF2-40B4-BE49-F238E27FC236}">
                <a16:creationId xmlns:a16="http://schemas.microsoft.com/office/drawing/2014/main" id="{78B5064C-277D-7946-21CB-FF9E8A39E11A}"/>
              </a:ext>
            </a:extLst>
          </p:cNvPr>
          <p:cNvSpPr txBox="1">
            <a:spLocks noChangeArrowheads="1"/>
          </p:cNvSpPr>
          <p:nvPr/>
        </p:nvSpPr>
        <p:spPr bwMode="auto">
          <a:xfrm>
            <a:off x="175236" y="2751908"/>
            <a:ext cx="1970435" cy="1652811"/>
          </a:xfrm>
          <a:prstGeom prst="rect">
            <a:avLst/>
          </a:prstGeom>
          <a:ln>
            <a:solidFill>
              <a:schemeClr val="accent1"/>
            </a:solidFill>
            <a:headEnd/>
            <a:tailEnd/>
          </a:ln>
        </p:spPr>
        <p:style>
          <a:lnRef idx="2">
            <a:schemeClr val="dk1"/>
          </a:lnRef>
          <a:fillRef idx="1">
            <a:schemeClr val="lt1"/>
          </a:fillRef>
          <a:effectRef idx="0">
            <a:schemeClr val="dk1"/>
          </a:effectRef>
          <a:fontRef idx="minor">
            <a:schemeClr val="dk1"/>
          </a:fontRef>
        </p:style>
        <p:txBody>
          <a:bodyPr lIns="91440" tIns="45720" rIns="91440" bIns="45720" anchor="ctr"/>
          <a:lstStyle/>
          <a:p>
            <a:pPr algn="ctr" defTabSz="342900">
              <a:spcAft>
                <a:spcPts val="1800"/>
              </a:spcAft>
            </a:pPr>
            <a:r>
              <a:rPr lang="en-US" sz="2000" b="1" kern="0" dirty="0"/>
              <a:t>The 2025 DRA Funding Manual can be found on </a:t>
            </a:r>
            <a:r>
              <a:rPr lang="en-US" sz="2000" b="1" kern="0" dirty="0">
                <a:hlinkClick r:id="rId2"/>
              </a:rPr>
              <a:t>fhlb.com</a:t>
            </a:r>
          </a:p>
        </p:txBody>
      </p:sp>
      <p:sp>
        <p:nvSpPr>
          <p:cNvPr id="13" name="Rectangle 12">
            <a:extLst>
              <a:ext uri="{FF2B5EF4-FFF2-40B4-BE49-F238E27FC236}">
                <a16:creationId xmlns:a16="http://schemas.microsoft.com/office/drawing/2014/main" id="{38FDCBE2-F8F1-5CB0-836F-322F2237B667}"/>
              </a:ext>
            </a:extLst>
          </p:cNvPr>
          <p:cNvSpPr/>
          <p:nvPr/>
        </p:nvSpPr>
        <p:spPr>
          <a:xfrm>
            <a:off x="6592022" y="4309773"/>
            <a:ext cx="1132044" cy="18989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0DC739B1-AA03-7526-E0E1-D0ED33292BC8}"/>
              </a:ext>
            </a:extLst>
          </p:cNvPr>
          <p:cNvSpPr>
            <a:spLocks noGrp="1"/>
          </p:cNvSpPr>
          <p:nvPr>
            <p:ph type="title"/>
          </p:nvPr>
        </p:nvSpPr>
        <p:spPr>
          <a:xfrm>
            <a:off x="464820" y="480935"/>
            <a:ext cx="6537960" cy="328879"/>
          </a:xfrm>
        </p:spPr>
        <p:txBody>
          <a:bodyPr>
            <a:noAutofit/>
          </a:bodyPr>
          <a:lstStyle/>
          <a:p>
            <a:r>
              <a:rPr lang="en-US" dirty="0"/>
              <a:t>2025 Key documents and resources</a:t>
            </a:r>
            <a:endParaRPr lang="en-US" sz="2400" dirty="0">
              <a:solidFill>
                <a:srgbClr val="0071CE"/>
              </a:solidFill>
            </a:endParaRPr>
          </a:p>
        </p:txBody>
      </p:sp>
      <p:pic>
        <p:nvPicPr>
          <p:cNvPr id="7" name="Picture 6">
            <a:extLst>
              <a:ext uri="{FF2B5EF4-FFF2-40B4-BE49-F238E27FC236}">
                <a16:creationId xmlns:a16="http://schemas.microsoft.com/office/drawing/2014/main" id="{4CBD4D90-84E2-1122-BF7B-E0A699699706}"/>
              </a:ext>
            </a:extLst>
          </p:cNvPr>
          <p:cNvPicPr>
            <a:picLocks noChangeAspect="1"/>
          </p:cNvPicPr>
          <p:nvPr/>
        </p:nvPicPr>
        <p:blipFill>
          <a:blip r:embed="rId3"/>
          <a:srcRect/>
          <a:stretch/>
        </p:blipFill>
        <p:spPr>
          <a:xfrm>
            <a:off x="2230466" y="1002632"/>
            <a:ext cx="6841344" cy="5751093"/>
          </a:xfrm>
          <a:prstGeom prst="rect">
            <a:avLst/>
          </a:prstGeom>
        </p:spPr>
      </p:pic>
      <p:sp>
        <p:nvSpPr>
          <p:cNvPr id="8" name="Rectangle 7">
            <a:extLst>
              <a:ext uri="{FF2B5EF4-FFF2-40B4-BE49-F238E27FC236}">
                <a16:creationId xmlns:a16="http://schemas.microsoft.com/office/drawing/2014/main" id="{2BBA9686-7C59-FE3A-5768-61BE4F671EE9}"/>
              </a:ext>
            </a:extLst>
          </p:cNvPr>
          <p:cNvSpPr/>
          <p:nvPr/>
        </p:nvSpPr>
        <p:spPr>
          <a:xfrm>
            <a:off x="6889471" y="1411066"/>
            <a:ext cx="1047104" cy="26028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1163798-83FD-AD05-EC18-077515C153B0}"/>
              </a:ext>
            </a:extLst>
          </p:cNvPr>
          <p:cNvSpPr/>
          <p:nvPr/>
        </p:nvSpPr>
        <p:spPr>
          <a:xfrm>
            <a:off x="6889470" y="2951748"/>
            <a:ext cx="1756610" cy="18989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ED70AC8-1FB1-F299-5B91-A0A4B105EDCA}"/>
              </a:ext>
            </a:extLst>
          </p:cNvPr>
          <p:cNvSpPr/>
          <p:nvPr/>
        </p:nvSpPr>
        <p:spPr>
          <a:xfrm>
            <a:off x="2379888" y="4768902"/>
            <a:ext cx="1701718" cy="33497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BC37A9B-01B9-B1D2-94AC-0573B3D43441}"/>
              </a:ext>
            </a:extLst>
          </p:cNvPr>
          <p:cNvSpPr/>
          <p:nvPr/>
        </p:nvSpPr>
        <p:spPr>
          <a:xfrm>
            <a:off x="5138341" y="4172743"/>
            <a:ext cx="1073721" cy="104896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BB8018FF-D014-4EF8-EB43-D3DEAFAA8D1D}"/>
              </a:ext>
            </a:extLst>
          </p:cNvPr>
          <p:cNvSpPr/>
          <p:nvPr/>
        </p:nvSpPr>
        <p:spPr>
          <a:xfrm>
            <a:off x="6339665" y="2951748"/>
            <a:ext cx="504713" cy="26028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11864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03702-15B7-57D2-7478-C5F95ADA3B01}"/>
            </a:ext>
          </a:extLst>
        </p:cNvPr>
        <p:cNvGrpSpPr/>
        <p:nvPr/>
      </p:nvGrpSpPr>
      <p:grpSpPr>
        <a:xfrm>
          <a:off x="0" y="0"/>
          <a:ext cx="0" cy="0"/>
          <a:chOff x="0" y="0"/>
          <a:chExt cx="0" cy="0"/>
        </a:xfrm>
      </p:grpSpPr>
      <p:sp>
        <p:nvSpPr>
          <p:cNvPr id="6" name="Rectangle 7">
            <a:extLst>
              <a:ext uri="{FF2B5EF4-FFF2-40B4-BE49-F238E27FC236}">
                <a16:creationId xmlns:a16="http://schemas.microsoft.com/office/drawing/2014/main" id="{2AC9BED9-3781-0A75-569F-B2ED6F23A45F}"/>
              </a:ext>
            </a:extLst>
          </p:cNvPr>
          <p:cNvSpPr txBox="1">
            <a:spLocks noChangeArrowheads="1"/>
          </p:cNvSpPr>
          <p:nvPr/>
        </p:nvSpPr>
        <p:spPr bwMode="auto">
          <a:xfrm>
            <a:off x="6517427" y="2631947"/>
            <a:ext cx="2292522" cy="1136102"/>
          </a:xfrm>
          <a:prstGeom prst="rect">
            <a:avLst/>
          </a:prstGeom>
          <a:ln>
            <a:solidFill>
              <a:schemeClr val="accent1"/>
            </a:solidFill>
            <a:headEnd/>
            <a:tailEnd/>
          </a:ln>
        </p:spPr>
        <p:style>
          <a:lnRef idx="2">
            <a:schemeClr val="dk1"/>
          </a:lnRef>
          <a:fillRef idx="1">
            <a:schemeClr val="lt1"/>
          </a:fillRef>
          <a:effectRef idx="0">
            <a:schemeClr val="dk1"/>
          </a:effectRef>
          <a:fontRef idx="minor">
            <a:schemeClr val="dk1"/>
          </a:fontRef>
        </p:style>
        <p:txBody>
          <a:bodyPr anchor="ctr"/>
          <a:lstStyle/>
          <a:p>
            <a:pPr algn="ctr" defTabSz="342900">
              <a:spcAft>
                <a:spcPts val="1800"/>
              </a:spcAft>
            </a:pPr>
            <a:r>
              <a:rPr lang="en-US" sz="2000" b="1" kern="0" dirty="0"/>
              <a:t>Please note the Q&amp;A section is a great resource</a:t>
            </a:r>
          </a:p>
        </p:txBody>
      </p:sp>
      <p:pic>
        <p:nvPicPr>
          <p:cNvPr id="2" name="Picture 1">
            <a:extLst>
              <a:ext uri="{FF2B5EF4-FFF2-40B4-BE49-F238E27FC236}">
                <a16:creationId xmlns:a16="http://schemas.microsoft.com/office/drawing/2014/main" id="{AA5471AF-69E9-5F67-0F74-8CD9BA23DA13}"/>
              </a:ext>
            </a:extLst>
          </p:cNvPr>
          <p:cNvPicPr>
            <a:picLocks noChangeAspect="1"/>
          </p:cNvPicPr>
          <p:nvPr/>
        </p:nvPicPr>
        <p:blipFill rotWithShape="1">
          <a:blip r:embed="rId2"/>
          <a:srcRect l="68213" t="16624" r="10800" b="24462"/>
          <a:stretch/>
        </p:blipFill>
        <p:spPr>
          <a:xfrm>
            <a:off x="103710" y="867748"/>
            <a:ext cx="6413717" cy="5575496"/>
          </a:xfrm>
          <a:prstGeom prst="rect">
            <a:avLst/>
          </a:prstGeom>
        </p:spPr>
      </p:pic>
    </p:spTree>
    <p:extLst>
      <p:ext uri="{BB962C8B-B14F-4D97-AF65-F5344CB8AC3E}">
        <p14:creationId xmlns:p14="http://schemas.microsoft.com/office/powerpoint/2010/main" val="675797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A428-B2ED-962C-CB65-5E0FB1DF2299}"/>
              </a:ext>
            </a:extLst>
          </p:cNvPr>
          <p:cNvSpPr>
            <a:spLocks noGrp="1"/>
          </p:cNvSpPr>
          <p:nvPr>
            <p:ph type="title"/>
          </p:nvPr>
        </p:nvSpPr>
        <p:spPr>
          <a:xfrm>
            <a:off x="366548" y="1079445"/>
            <a:ext cx="8596011" cy="1249084"/>
          </a:xfrm>
          <a:ln w="12700">
            <a:solidFill>
              <a:srgbClr val="245590"/>
            </a:solidFill>
          </a:ln>
        </p:spPr>
        <p:txBody>
          <a:bodyPr/>
          <a:lstStyle/>
          <a:p>
            <a:r>
              <a:rPr lang="en-US" sz="2000" dirty="0"/>
              <a:t>AHP General Fund (Purpose)</a:t>
            </a:r>
            <a:r>
              <a:rPr lang="en-US" sz="2000" b="0" i="0" dirty="0">
                <a:solidFill>
                  <a:srgbClr val="4E5054"/>
                </a:solidFill>
                <a:effectLst/>
                <a:latin typeface="Public Sans"/>
              </a:rPr>
              <a:t> </a:t>
            </a:r>
            <a:br>
              <a:rPr lang="en-US" sz="2000" b="0" i="0" dirty="0">
                <a:solidFill>
                  <a:srgbClr val="4E5054"/>
                </a:solidFill>
                <a:effectLst/>
                <a:latin typeface="Public Sans"/>
              </a:rPr>
            </a:br>
            <a:r>
              <a:rPr lang="en-US" sz="1800" b="0" dirty="0">
                <a:solidFill>
                  <a:srgbClr val="4E5054"/>
                </a:solidFill>
                <a:latin typeface="Public Sans"/>
                <a:ea typeface="+mn-ea"/>
                <a:cs typeface="+mn-cs"/>
              </a:rPr>
              <a:t>These funds strengthen communities by providing funding to members for affordable housing finance that benefits households at or below 80 percent of their area median income.</a:t>
            </a:r>
          </a:p>
        </p:txBody>
      </p:sp>
      <p:sp>
        <p:nvSpPr>
          <p:cNvPr id="3" name="Content Placeholder 2">
            <a:extLst>
              <a:ext uri="{FF2B5EF4-FFF2-40B4-BE49-F238E27FC236}">
                <a16:creationId xmlns:a16="http://schemas.microsoft.com/office/drawing/2014/main" id="{40496EC5-CF4D-5BF6-BB25-D0975FDD7A0E}"/>
              </a:ext>
            </a:extLst>
          </p:cNvPr>
          <p:cNvSpPr>
            <a:spLocks noGrp="1"/>
          </p:cNvSpPr>
          <p:nvPr>
            <p:ph idx="1"/>
          </p:nvPr>
        </p:nvSpPr>
        <p:spPr>
          <a:xfrm>
            <a:off x="356260" y="2328530"/>
            <a:ext cx="8596009" cy="4045896"/>
          </a:xfrm>
          <a:ln w="19050">
            <a:solidFill>
              <a:srgbClr val="0071CE"/>
            </a:solidFill>
          </a:ln>
        </p:spPr>
        <p:txBody>
          <a:bodyPr>
            <a:normAutofit/>
          </a:bodyPr>
          <a:lstStyle/>
          <a:p>
            <a:pPr>
              <a:spcBef>
                <a:spcPts val="1200"/>
              </a:spcBef>
            </a:pPr>
            <a:endParaRPr lang="en-US" sz="800" dirty="0">
              <a:solidFill>
                <a:srgbClr val="4E5054"/>
              </a:solidFill>
              <a:latin typeface="Public Sans"/>
            </a:endParaRPr>
          </a:p>
          <a:p>
            <a:pPr>
              <a:spcBef>
                <a:spcPts val="1200"/>
              </a:spcBef>
            </a:pPr>
            <a:r>
              <a:rPr lang="en-US" sz="2000" dirty="0">
                <a:solidFill>
                  <a:srgbClr val="4E5054"/>
                </a:solidFill>
                <a:latin typeface="Public Sans"/>
              </a:rPr>
              <a:t>A Funding source to nudge Affordable Housing p</a:t>
            </a:r>
            <a:r>
              <a:rPr lang="en-US" sz="2000" b="0" i="0" dirty="0">
                <a:solidFill>
                  <a:srgbClr val="4E5054"/>
                </a:solidFill>
                <a:effectLst/>
                <a:latin typeface="Public Sans"/>
              </a:rPr>
              <a:t>rojects over the finish line with final funding, as a gap funding source to leverage additional grant monies or for overall financing needs.</a:t>
            </a:r>
          </a:p>
          <a:p>
            <a:r>
              <a:rPr lang="en-US" sz="2000" b="0" i="0" dirty="0">
                <a:solidFill>
                  <a:srgbClr val="4E5054"/>
                </a:solidFill>
                <a:effectLst/>
                <a:latin typeface="Public Sans"/>
              </a:rPr>
              <a:t>The grant is interest free, and if a project remains in compliance with program requirements for specified terms, all funds are forgiven – reducing the amount of debt and other funding needed to complete a project.</a:t>
            </a:r>
          </a:p>
          <a:p>
            <a:r>
              <a:rPr lang="en-US" sz="2000" b="0" i="0" dirty="0">
                <a:solidFill>
                  <a:srgbClr val="4E5054"/>
                </a:solidFill>
                <a:effectLst/>
                <a:latin typeface="Public Sans"/>
              </a:rPr>
              <a:t>Project sponsors must work with an FHLB Dallas member financial institution to submit an application for funding.</a:t>
            </a:r>
          </a:p>
          <a:p>
            <a:pPr>
              <a:tabLst>
                <a:tab pos="344488" algn="l"/>
              </a:tabLst>
              <a:defRPr/>
            </a:pPr>
            <a:r>
              <a:rPr lang="en-US" sz="2000" dirty="0">
                <a:solidFill>
                  <a:prstClr val="black">
                    <a:lumMod val="65000"/>
                    <a:lumOff val="35000"/>
                  </a:prstClr>
                </a:solidFill>
                <a:latin typeface="Calibri"/>
              </a:rPr>
              <a:t>2025 Maximum AHP subsidy is </a:t>
            </a:r>
            <a:r>
              <a:rPr lang="en-US" sz="2000" b="1" dirty="0">
                <a:solidFill>
                  <a:prstClr val="black">
                    <a:lumMod val="65000"/>
                    <a:lumOff val="35000"/>
                  </a:prstClr>
                </a:solidFill>
                <a:latin typeface="Calibri"/>
              </a:rPr>
              <a:t>$1,750,000 </a:t>
            </a:r>
            <a:r>
              <a:rPr lang="en-US" sz="2000" dirty="0">
                <a:solidFill>
                  <a:prstClr val="black">
                    <a:lumMod val="65000"/>
                    <a:lumOff val="35000"/>
                  </a:prstClr>
                </a:solidFill>
                <a:latin typeface="Calibri"/>
              </a:rPr>
              <a:t>per project.</a:t>
            </a:r>
          </a:p>
          <a:p>
            <a:pPr>
              <a:tabLst>
                <a:tab pos="344488" algn="l"/>
              </a:tabLst>
              <a:defRPr/>
            </a:pPr>
            <a:r>
              <a:rPr lang="en-US" sz="2000" dirty="0">
                <a:solidFill>
                  <a:prstClr val="black">
                    <a:lumMod val="65000"/>
                    <a:lumOff val="35000"/>
                  </a:prstClr>
                </a:solidFill>
                <a:latin typeface="Calibri"/>
              </a:rPr>
              <a:t>Application Period-The funding round begins </a:t>
            </a:r>
            <a:r>
              <a:rPr lang="en-US" sz="2000" b="1" dirty="0">
                <a:solidFill>
                  <a:prstClr val="black">
                    <a:lumMod val="65000"/>
                    <a:lumOff val="35000"/>
                  </a:prstClr>
                </a:solidFill>
                <a:latin typeface="Calibri"/>
              </a:rPr>
              <a:t>April 2nd </a:t>
            </a:r>
            <a:r>
              <a:rPr lang="en-US" sz="2000" dirty="0">
                <a:solidFill>
                  <a:prstClr val="black">
                    <a:lumMod val="65000"/>
                    <a:lumOff val="35000"/>
                  </a:prstClr>
                </a:solidFill>
                <a:latin typeface="Calibri"/>
              </a:rPr>
              <a:t>and closes on </a:t>
            </a:r>
            <a:r>
              <a:rPr lang="en-US" sz="2000" b="1" dirty="0">
                <a:solidFill>
                  <a:prstClr val="black">
                    <a:lumMod val="65000"/>
                    <a:lumOff val="35000"/>
                  </a:prstClr>
                </a:solidFill>
                <a:latin typeface="Calibri"/>
              </a:rPr>
              <a:t>May 1st.</a:t>
            </a:r>
          </a:p>
          <a:p>
            <a:endParaRPr lang="en-US" sz="2000" dirty="0"/>
          </a:p>
        </p:txBody>
      </p:sp>
      <p:sp>
        <p:nvSpPr>
          <p:cNvPr id="8" name="TextBox 7">
            <a:extLst>
              <a:ext uri="{FF2B5EF4-FFF2-40B4-BE49-F238E27FC236}">
                <a16:creationId xmlns:a16="http://schemas.microsoft.com/office/drawing/2014/main" id="{2DC74CAA-35A2-F01F-9A76-CC0D8A5FF581}"/>
              </a:ext>
            </a:extLst>
          </p:cNvPr>
          <p:cNvSpPr txBox="1"/>
          <p:nvPr/>
        </p:nvSpPr>
        <p:spPr>
          <a:xfrm>
            <a:off x="223524" y="6374427"/>
            <a:ext cx="8596011" cy="369332"/>
          </a:xfrm>
          <a:prstGeom prst="rect">
            <a:avLst/>
          </a:prstGeom>
          <a:noFill/>
        </p:spPr>
        <p:txBody>
          <a:bodyPr wrap="square">
            <a:spAutoFit/>
          </a:bodyPr>
          <a:lstStyle/>
          <a:p>
            <a:r>
              <a:rPr lang="en-US" b="0" i="0" dirty="0">
                <a:solidFill>
                  <a:srgbClr val="4E5054"/>
                </a:solidFill>
                <a:effectLst/>
                <a:latin typeface="Public Sans"/>
              </a:rPr>
              <a:t> </a:t>
            </a:r>
            <a:r>
              <a:rPr lang="en-US" sz="1400" b="0" i="0" dirty="0">
                <a:solidFill>
                  <a:srgbClr val="4E5054"/>
                </a:solidFill>
                <a:effectLst/>
                <a:latin typeface="Public Sans"/>
              </a:rPr>
              <a:t>*NOTE: FHLB Dallas does not provide grants directly to project sponsors or to consumers</a:t>
            </a:r>
            <a:r>
              <a:rPr lang="en-US" b="0" i="0" dirty="0">
                <a:solidFill>
                  <a:srgbClr val="4E5054"/>
                </a:solidFill>
                <a:effectLst/>
                <a:latin typeface="Public Sans"/>
              </a:rPr>
              <a:t>* </a:t>
            </a:r>
            <a:endParaRPr lang="en-US" dirty="0"/>
          </a:p>
        </p:txBody>
      </p:sp>
    </p:spTree>
    <p:extLst>
      <p:ext uri="{BB962C8B-B14F-4D97-AF65-F5344CB8AC3E}">
        <p14:creationId xmlns:p14="http://schemas.microsoft.com/office/powerpoint/2010/main" val="41582004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938C8-E0F7-1AB7-E31B-14B218810A69}"/>
              </a:ext>
            </a:extLst>
          </p:cNvPr>
          <p:cNvSpPr>
            <a:spLocks noGrp="1"/>
          </p:cNvSpPr>
          <p:nvPr>
            <p:ph type="title"/>
          </p:nvPr>
        </p:nvSpPr>
        <p:spPr/>
        <p:txBody>
          <a:bodyPr/>
          <a:lstStyle/>
          <a:p>
            <a:r>
              <a:rPr lang="en-US" sz="2000" dirty="0"/>
              <a:t>DRA Request for Disbursement of Funds</a:t>
            </a:r>
          </a:p>
        </p:txBody>
      </p:sp>
      <p:pic>
        <p:nvPicPr>
          <p:cNvPr id="5" name="Picture 4">
            <a:extLst>
              <a:ext uri="{FF2B5EF4-FFF2-40B4-BE49-F238E27FC236}">
                <a16:creationId xmlns:a16="http://schemas.microsoft.com/office/drawing/2014/main" id="{B7738876-3D11-A314-FC7C-EB64BCF11D18}"/>
              </a:ext>
            </a:extLst>
          </p:cNvPr>
          <p:cNvPicPr>
            <a:picLocks noChangeAspect="1"/>
          </p:cNvPicPr>
          <p:nvPr/>
        </p:nvPicPr>
        <p:blipFill>
          <a:blip r:embed="rId2"/>
          <a:srcRect/>
          <a:stretch/>
        </p:blipFill>
        <p:spPr>
          <a:xfrm>
            <a:off x="4211985" y="1014376"/>
            <a:ext cx="4881519" cy="5802027"/>
          </a:xfrm>
          <a:prstGeom prst="rect">
            <a:avLst/>
          </a:prstGeom>
        </p:spPr>
      </p:pic>
      <p:sp>
        <p:nvSpPr>
          <p:cNvPr id="8" name="Rectangle 7">
            <a:extLst>
              <a:ext uri="{FF2B5EF4-FFF2-40B4-BE49-F238E27FC236}">
                <a16:creationId xmlns:a16="http://schemas.microsoft.com/office/drawing/2014/main" id="{37121D8B-C7CF-F699-C7EC-E85F05864A89}"/>
              </a:ext>
            </a:extLst>
          </p:cNvPr>
          <p:cNvSpPr/>
          <p:nvPr/>
        </p:nvSpPr>
        <p:spPr>
          <a:xfrm>
            <a:off x="4351600" y="3703926"/>
            <a:ext cx="4753973" cy="2220449"/>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a:extLst>
              <a:ext uri="{FF2B5EF4-FFF2-40B4-BE49-F238E27FC236}">
                <a16:creationId xmlns:a16="http://schemas.microsoft.com/office/drawing/2014/main" id="{88033735-B001-2DD4-11A1-750A35F1D223}"/>
              </a:ext>
            </a:extLst>
          </p:cNvPr>
          <p:cNvCxnSpPr>
            <a:cxnSpLocks/>
          </p:cNvCxnSpPr>
          <p:nvPr/>
        </p:nvCxnSpPr>
        <p:spPr>
          <a:xfrm>
            <a:off x="3798277" y="4888636"/>
            <a:ext cx="475670"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2709ABD9-CF54-8FDC-FF2C-D9D7E3C37A01}"/>
              </a:ext>
            </a:extLst>
          </p:cNvPr>
          <p:cNvSpPr txBox="1"/>
          <p:nvPr/>
        </p:nvSpPr>
        <p:spPr>
          <a:xfrm>
            <a:off x="223165" y="3210766"/>
            <a:ext cx="4039315" cy="89255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solidFill>
                  <a:schemeClr val="tx1"/>
                </a:solidFill>
              </a:rPr>
              <a:t>Include the FEMA Disaster ID associated with the request:</a:t>
            </a:r>
          </a:p>
          <a:p>
            <a:r>
              <a:rPr lang="en-US" sz="1600" dirty="0">
                <a:hlinkClick r:id="rId3"/>
              </a:rPr>
              <a:t>https://www.fema.gov/disaster/declarations</a:t>
            </a:r>
            <a:endParaRPr lang="en-US" sz="1600" dirty="0"/>
          </a:p>
        </p:txBody>
      </p:sp>
      <p:sp>
        <p:nvSpPr>
          <p:cNvPr id="13" name="TextBox 12">
            <a:extLst>
              <a:ext uri="{FF2B5EF4-FFF2-40B4-BE49-F238E27FC236}">
                <a16:creationId xmlns:a16="http://schemas.microsoft.com/office/drawing/2014/main" id="{4298E76E-0F68-2B29-C321-68C4209CEA19}"/>
              </a:ext>
            </a:extLst>
          </p:cNvPr>
          <p:cNvSpPr txBox="1"/>
          <p:nvPr/>
        </p:nvSpPr>
        <p:spPr>
          <a:xfrm>
            <a:off x="172222" y="4565471"/>
            <a:ext cx="3560073"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solidFill>
                  <a:schemeClr val="tx1"/>
                </a:solidFill>
              </a:rPr>
              <a:t>Following the checklist will assist in submitting a completed application</a:t>
            </a:r>
          </a:p>
        </p:txBody>
      </p:sp>
      <p:sp>
        <p:nvSpPr>
          <p:cNvPr id="14" name="TextBox 13">
            <a:extLst>
              <a:ext uri="{FF2B5EF4-FFF2-40B4-BE49-F238E27FC236}">
                <a16:creationId xmlns:a16="http://schemas.microsoft.com/office/drawing/2014/main" id="{2120DCCB-3AFD-5908-E40D-29B9DDE9A3BF}"/>
              </a:ext>
            </a:extLst>
          </p:cNvPr>
          <p:cNvSpPr txBox="1"/>
          <p:nvPr/>
        </p:nvSpPr>
        <p:spPr>
          <a:xfrm>
            <a:off x="223165" y="1657023"/>
            <a:ext cx="3369515"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solidFill>
                  <a:schemeClr val="tx1"/>
                </a:solidFill>
              </a:rPr>
              <a:t>Please fully execute the Request for Disbursement of Funds. Include the Intermediary Organization, if applicable.</a:t>
            </a:r>
          </a:p>
        </p:txBody>
      </p:sp>
      <p:cxnSp>
        <p:nvCxnSpPr>
          <p:cNvPr id="17" name="Straight Arrow Connector 16">
            <a:extLst>
              <a:ext uri="{FF2B5EF4-FFF2-40B4-BE49-F238E27FC236}">
                <a16:creationId xmlns:a16="http://schemas.microsoft.com/office/drawing/2014/main" id="{D8F2102A-E348-C0BF-B2AC-20CBCF27C599}"/>
              </a:ext>
            </a:extLst>
          </p:cNvPr>
          <p:cNvCxnSpPr>
            <a:cxnSpLocks/>
          </p:cNvCxnSpPr>
          <p:nvPr/>
        </p:nvCxnSpPr>
        <p:spPr>
          <a:xfrm flipV="1">
            <a:off x="4262480" y="3370674"/>
            <a:ext cx="2390264" cy="26644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22" name="TextBox 21">
            <a:extLst>
              <a:ext uri="{FF2B5EF4-FFF2-40B4-BE49-F238E27FC236}">
                <a16:creationId xmlns:a16="http://schemas.microsoft.com/office/drawing/2014/main" id="{0CE15FCC-E043-E1B6-6B72-A300812C17A2}"/>
              </a:ext>
            </a:extLst>
          </p:cNvPr>
          <p:cNvSpPr txBox="1"/>
          <p:nvPr/>
        </p:nvSpPr>
        <p:spPr>
          <a:xfrm>
            <a:off x="-220400" y="6285076"/>
            <a:ext cx="4572000" cy="400110"/>
          </a:xfrm>
          <a:prstGeom prst="rect">
            <a:avLst/>
          </a:prstGeom>
          <a:noFill/>
        </p:spPr>
        <p:txBody>
          <a:bodyPr wrap="square">
            <a:spAutoFit/>
          </a:bodyPr>
          <a:lstStyle/>
          <a:p>
            <a:pPr algn="ctr"/>
            <a:r>
              <a:rPr lang="en-US" sz="1000" b="1" dirty="0"/>
              <a:t>*If a developer fee is included in the request, there should be an Intermediary listed on the Request page.</a:t>
            </a:r>
          </a:p>
        </p:txBody>
      </p:sp>
    </p:spTree>
    <p:extLst>
      <p:ext uri="{BB962C8B-B14F-4D97-AF65-F5344CB8AC3E}">
        <p14:creationId xmlns:p14="http://schemas.microsoft.com/office/powerpoint/2010/main" val="37266473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4A3B61-D215-5AC9-84FB-7F899A679E25}"/>
              </a:ext>
            </a:extLst>
          </p:cNvPr>
          <p:cNvSpPr txBox="1"/>
          <p:nvPr/>
        </p:nvSpPr>
        <p:spPr>
          <a:xfrm>
            <a:off x="6492241" y="5595170"/>
            <a:ext cx="2072640" cy="1200329"/>
          </a:xfrm>
          <a:prstGeom prst="rect">
            <a:avLst/>
          </a:prstGeom>
          <a:noFill/>
          <a:ln w="28575">
            <a:solidFill>
              <a:srgbClr val="4F81BD"/>
            </a:solidFill>
          </a:ln>
        </p:spPr>
        <p:txBody>
          <a:bodyPr wrap="square" lIns="91440" tIns="45720" rIns="91440" bIns="45720" rtlCol="0" anchor="t">
            <a:spAutoFit/>
          </a:bodyPr>
          <a:lstStyle/>
          <a:p>
            <a:r>
              <a:rPr lang="en-US" dirty="0"/>
              <a:t>Member signer must have </a:t>
            </a:r>
            <a:r>
              <a:rPr lang="en-US" b="1" dirty="0"/>
              <a:t>AHP or Advances Authorization</a:t>
            </a:r>
            <a:endParaRPr lang="en-US" b="1" dirty="0">
              <a:cs typeface="Calibri"/>
            </a:endParaRPr>
          </a:p>
        </p:txBody>
      </p:sp>
      <p:sp>
        <p:nvSpPr>
          <p:cNvPr id="8" name="Arrow: Right 7">
            <a:extLst>
              <a:ext uri="{FF2B5EF4-FFF2-40B4-BE49-F238E27FC236}">
                <a16:creationId xmlns:a16="http://schemas.microsoft.com/office/drawing/2014/main" id="{34C6E09B-F4EF-2DD8-97EA-65B3DFFB0539}"/>
              </a:ext>
            </a:extLst>
          </p:cNvPr>
          <p:cNvSpPr/>
          <p:nvPr/>
        </p:nvSpPr>
        <p:spPr>
          <a:xfrm flipH="1">
            <a:off x="5690610" y="6195335"/>
            <a:ext cx="603510" cy="202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45A2C937-4130-897E-C29B-DA1309F81F33}"/>
              </a:ext>
            </a:extLst>
          </p:cNvPr>
          <p:cNvSpPr txBox="1"/>
          <p:nvPr/>
        </p:nvSpPr>
        <p:spPr>
          <a:xfrm>
            <a:off x="6492241" y="3962550"/>
            <a:ext cx="2072640" cy="1477328"/>
          </a:xfrm>
          <a:prstGeom prst="rect">
            <a:avLst/>
          </a:prstGeom>
          <a:noFill/>
          <a:ln w="28575">
            <a:solidFill>
              <a:srgbClr val="4F81BD"/>
            </a:solidFill>
          </a:ln>
        </p:spPr>
        <p:txBody>
          <a:bodyPr wrap="square" lIns="91440" tIns="45720" rIns="91440" bIns="45720" rtlCol="0" anchor="t">
            <a:spAutoFit/>
          </a:bodyPr>
          <a:lstStyle/>
          <a:p>
            <a:r>
              <a:rPr lang="en-US" b="1" dirty="0"/>
              <a:t>Member</a:t>
            </a:r>
            <a:r>
              <a:rPr lang="en-US" dirty="0"/>
              <a:t> </a:t>
            </a:r>
            <a:r>
              <a:rPr lang="en-US" b="1" dirty="0"/>
              <a:t>MUST initial here</a:t>
            </a:r>
            <a:r>
              <a:rPr lang="en-US" dirty="0"/>
              <a:t> to confirm the selection of the inspector</a:t>
            </a:r>
            <a:endParaRPr lang="en-US" dirty="0">
              <a:cs typeface="Calibri"/>
            </a:endParaRPr>
          </a:p>
        </p:txBody>
      </p:sp>
      <p:sp>
        <p:nvSpPr>
          <p:cNvPr id="12" name="Arrow: Right 11">
            <a:extLst>
              <a:ext uri="{FF2B5EF4-FFF2-40B4-BE49-F238E27FC236}">
                <a16:creationId xmlns:a16="http://schemas.microsoft.com/office/drawing/2014/main" id="{356E0DEE-A269-4046-8EA2-D05454B14D37}"/>
              </a:ext>
            </a:extLst>
          </p:cNvPr>
          <p:cNvSpPr/>
          <p:nvPr/>
        </p:nvSpPr>
        <p:spPr>
          <a:xfrm flipH="1">
            <a:off x="5660357" y="5184416"/>
            <a:ext cx="665294" cy="202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ACFFDAA-C1D9-24E9-0541-FFD78EE2292F}"/>
              </a:ext>
            </a:extLst>
          </p:cNvPr>
          <p:cNvPicPr>
            <a:picLocks noChangeAspect="1"/>
          </p:cNvPicPr>
          <p:nvPr/>
        </p:nvPicPr>
        <p:blipFill>
          <a:blip r:embed="rId2"/>
          <a:stretch>
            <a:fillRect/>
          </a:stretch>
        </p:blipFill>
        <p:spPr>
          <a:xfrm>
            <a:off x="39362" y="0"/>
            <a:ext cx="5453127" cy="6858000"/>
          </a:xfrm>
          <a:prstGeom prst="rect">
            <a:avLst/>
          </a:prstGeom>
        </p:spPr>
      </p:pic>
      <p:sp>
        <p:nvSpPr>
          <p:cNvPr id="9" name="TextBox 8">
            <a:extLst>
              <a:ext uri="{FF2B5EF4-FFF2-40B4-BE49-F238E27FC236}">
                <a16:creationId xmlns:a16="http://schemas.microsoft.com/office/drawing/2014/main" id="{74F2FCE7-128A-953D-D2A0-925F79CB2B02}"/>
              </a:ext>
            </a:extLst>
          </p:cNvPr>
          <p:cNvSpPr txBox="1"/>
          <p:nvPr/>
        </p:nvSpPr>
        <p:spPr>
          <a:xfrm>
            <a:off x="210778" y="4489161"/>
            <a:ext cx="5099159" cy="572123"/>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endParaRPr lang="en-US" sz="2400" dirty="0">
              <a:solidFill>
                <a:schemeClr val="tx1">
                  <a:lumMod val="65000"/>
                  <a:lumOff val="35000"/>
                </a:schemeClr>
              </a:solidFill>
            </a:endParaRPr>
          </a:p>
        </p:txBody>
      </p:sp>
      <p:sp>
        <p:nvSpPr>
          <p:cNvPr id="11" name="Rectangle 10">
            <a:extLst>
              <a:ext uri="{FF2B5EF4-FFF2-40B4-BE49-F238E27FC236}">
                <a16:creationId xmlns:a16="http://schemas.microsoft.com/office/drawing/2014/main" id="{6C74F6EF-C25B-8DD3-2A82-B4AB89DE93CD}"/>
              </a:ext>
            </a:extLst>
          </p:cNvPr>
          <p:cNvSpPr/>
          <p:nvPr/>
        </p:nvSpPr>
        <p:spPr>
          <a:xfrm>
            <a:off x="5061284" y="5222327"/>
            <a:ext cx="368969" cy="31288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066268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1B40A32-644B-760E-452E-368C3596009B}"/>
              </a:ext>
            </a:extLst>
          </p:cNvPr>
          <p:cNvSpPr txBox="1"/>
          <p:nvPr/>
        </p:nvSpPr>
        <p:spPr>
          <a:xfrm>
            <a:off x="5411682" y="2087868"/>
            <a:ext cx="3578906" cy="923330"/>
          </a:xfrm>
          <a:prstGeom prst="rect">
            <a:avLst/>
          </a:prstGeom>
          <a:noFill/>
          <a:ln w="28575">
            <a:solidFill>
              <a:srgbClr val="4F81BD"/>
            </a:solidFill>
          </a:ln>
        </p:spPr>
        <p:txBody>
          <a:bodyPr wrap="square" lIns="91440" tIns="45720" rIns="91440" bIns="45720" rtlCol="0" anchor="t">
            <a:spAutoFit/>
          </a:bodyPr>
          <a:lstStyle/>
          <a:p>
            <a:pPr algn="ctr"/>
            <a:r>
              <a:rPr lang="en-US" b="1" dirty="0"/>
              <a:t>Please ensure the applicant checks the appropriate box/boxes, </a:t>
            </a:r>
            <a:r>
              <a:rPr lang="en-US" b="1" u="sng" dirty="0"/>
              <a:t>signs and dates </a:t>
            </a:r>
            <a:r>
              <a:rPr lang="en-US" b="1" dirty="0"/>
              <a:t>the form.</a:t>
            </a:r>
            <a:endParaRPr lang="en-US" b="1" dirty="0">
              <a:cs typeface="Calibri"/>
            </a:endParaRPr>
          </a:p>
        </p:txBody>
      </p:sp>
      <p:sp>
        <p:nvSpPr>
          <p:cNvPr id="2" name="TextBox 1">
            <a:extLst>
              <a:ext uri="{FF2B5EF4-FFF2-40B4-BE49-F238E27FC236}">
                <a16:creationId xmlns:a16="http://schemas.microsoft.com/office/drawing/2014/main" id="{9D6E5FD4-ACD8-0639-A201-B97C2A30C0C4}"/>
              </a:ext>
            </a:extLst>
          </p:cNvPr>
          <p:cNvSpPr txBox="1"/>
          <p:nvPr/>
        </p:nvSpPr>
        <p:spPr>
          <a:xfrm>
            <a:off x="5411682" y="3305417"/>
            <a:ext cx="3578906" cy="2308324"/>
          </a:xfrm>
          <a:prstGeom prst="rect">
            <a:avLst/>
          </a:prstGeom>
          <a:noFill/>
          <a:ln w="28575">
            <a:solidFill>
              <a:srgbClr val="4F81BD"/>
            </a:solidFill>
          </a:ln>
        </p:spPr>
        <p:txBody>
          <a:bodyPr wrap="square" lIns="91440" tIns="45720" rIns="91440" bIns="45720" rtlCol="0" anchor="t">
            <a:spAutoFit/>
          </a:bodyPr>
          <a:lstStyle/>
          <a:p>
            <a:r>
              <a:rPr lang="en-US" b="1" u="sng" dirty="0"/>
              <a:t>Please Note:</a:t>
            </a:r>
          </a:p>
          <a:p>
            <a:pPr marL="285750" indent="-285750">
              <a:buFont typeface="Wingdings" panose="05000000000000000000" pitchFamily="2" charset="2"/>
              <a:buChar char="ü"/>
            </a:pPr>
            <a:r>
              <a:rPr lang="en-US" b="1" dirty="0">
                <a:cs typeface="Calibri"/>
              </a:rPr>
              <a:t>The rehab work should be related to damages caused by the natural disaster.</a:t>
            </a:r>
          </a:p>
          <a:p>
            <a:pPr marL="285750" indent="-285750">
              <a:buFont typeface="Wingdings" panose="05000000000000000000" pitchFamily="2" charset="2"/>
              <a:buChar char="ü"/>
            </a:pPr>
            <a:r>
              <a:rPr lang="en-US" b="1" dirty="0">
                <a:cs typeface="Calibri"/>
              </a:rPr>
              <a:t>The homeowner(s) must have owned the home at least 30 days prior to the occurrence of the disaster.</a:t>
            </a:r>
          </a:p>
        </p:txBody>
      </p:sp>
      <p:pic>
        <p:nvPicPr>
          <p:cNvPr id="9" name="Picture 8">
            <a:extLst>
              <a:ext uri="{FF2B5EF4-FFF2-40B4-BE49-F238E27FC236}">
                <a16:creationId xmlns:a16="http://schemas.microsoft.com/office/drawing/2014/main" id="{C166D56B-21ED-9B50-FC3D-0253D79F4BAF}"/>
              </a:ext>
            </a:extLst>
          </p:cNvPr>
          <p:cNvPicPr>
            <a:picLocks noChangeAspect="1"/>
          </p:cNvPicPr>
          <p:nvPr/>
        </p:nvPicPr>
        <p:blipFill>
          <a:blip r:embed="rId2"/>
          <a:stretch>
            <a:fillRect/>
          </a:stretch>
        </p:blipFill>
        <p:spPr>
          <a:xfrm>
            <a:off x="0" y="84692"/>
            <a:ext cx="5124441" cy="6688616"/>
          </a:xfrm>
          <a:prstGeom prst="rect">
            <a:avLst/>
          </a:prstGeom>
        </p:spPr>
      </p:pic>
      <p:sp>
        <p:nvSpPr>
          <p:cNvPr id="10" name="TextBox 9">
            <a:extLst>
              <a:ext uri="{FF2B5EF4-FFF2-40B4-BE49-F238E27FC236}">
                <a16:creationId xmlns:a16="http://schemas.microsoft.com/office/drawing/2014/main" id="{E95063BF-263A-83E1-69A0-8A9B1709BC92}"/>
              </a:ext>
            </a:extLst>
          </p:cNvPr>
          <p:cNvSpPr txBox="1"/>
          <p:nvPr/>
        </p:nvSpPr>
        <p:spPr>
          <a:xfrm>
            <a:off x="211877" y="4154779"/>
            <a:ext cx="4737112" cy="609600"/>
          </a:xfrm>
          <a:prstGeom prst="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endParaRPr lang="en-US" sz="2400" dirty="0">
              <a:solidFill>
                <a:schemeClr val="tx1">
                  <a:lumMod val="65000"/>
                  <a:lumOff val="35000"/>
                </a:schemeClr>
              </a:solidFill>
            </a:endParaRPr>
          </a:p>
        </p:txBody>
      </p:sp>
      <p:sp>
        <p:nvSpPr>
          <p:cNvPr id="11" name="Star: 5 Points 10">
            <a:extLst>
              <a:ext uri="{FF2B5EF4-FFF2-40B4-BE49-F238E27FC236}">
                <a16:creationId xmlns:a16="http://schemas.microsoft.com/office/drawing/2014/main" id="{948C9DEF-B29C-3348-6AFB-C8A93218808D}"/>
              </a:ext>
            </a:extLst>
          </p:cNvPr>
          <p:cNvSpPr/>
          <p:nvPr/>
        </p:nvSpPr>
        <p:spPr>
          <a:xfrm>
            <a:off x="4090736" y="4411326"/>
            <a:ext cx="248654" cy="232863"/>
          </a:xfrm>
          <a:prstGeom prst="star5">
            <a:avLst>
              <a:gd name="adj" fmla="val 21758"/>
              <a:gd name="hf" fmla="val 105146"/>
              <a:gd name="vf" fmla="val 11055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758892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3540" y="5236080"/>
            <a:ext cx="7850459" cy="745575"/>
          </a:xfrm>
          <a:prstGeom prst="rect">
            <a:avLst/>
          </a:prstGeom>
        </p:spPr>
      </p:pic>
      <p:sp>
        <p:nvSpPr>
          <p:cNvPr id="6" name="Title 5"/>
          <p:cNvSpPr>
            <a:spLocks noGrp="1"/>
          </p:cNvSpPr>
          <p:nvPr>
            <p:ph type="title"/>
          </p:nvPr>
        </p:nvSpPr>
        <p:spPr/>
        <p:txBody>
          <a:bodyPr>
            <a:noAutofit/>
          </a:bodyPr>
          <a:lstStyle/>
          <a:p>
            <a:r>
              <a:rPr lang="en-US" sz="2700" dirty="0"/>
              <a:t>2025 Special Needs Assistance Program (SNAP)</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116" y="137160"/>
            <a:ext cx="3387213" cy="1584960"/>
          </a:xfrm>
          <a:prstGeom prst="rect">
            <a:avLst/>
          </a:prstGeom>
        </p:spPr>
      </p:pic>
      <p:sp>
        <p:nvSpPr>
          <p:cNvPr id="2" name="Title 1">
            <a:extLst>
              <a:ext uri="{FF2B5EF4-FFF2-40B4-BE49-F238E27FC236}">
                <a16:creationId xmlns:a16="http://schemas.microsoft.com/office/drawing/2014/main" id="{53F5938D-7F64-4D4B-6185-DDCBC041D86E}"/>
              </a:ext>
            </a:extLst>
          </p:cNvPr>
          <p:cNvSpPr txBox="1">
            <a:spLocks/>
          </p:cNvSpPr>
          <p:nvPr/>
        </p:nvSpPr>
        <p:spPr>
          <a:xfrm>
            <a:off x="3729789" y="6204247"/>
            <a:ext cx="5283581" cy="398810"/>
          </a:xfrm>
          <a:prstGeom prst="rect">
            <a:avLst/>
          </a:prstGeom>
          <a:effectLst/>
        </p:spPr>
        <p:txBody>
          <a:bodyPr vert="horz" lIns="91440" tIns="45720" rIns="91440" bIns="45720" rtlCol="0" anchor="ctr">
            <a:normAutofit fontScale="67500" lnSpcReduction="20000"/>
          </a:bodyPr>
          <a:lstStyle>
            <a:lvl1pPr algn="l" defTabSz="342900" rtl="0" eaLnBrk="1" latinLnBrk="0" hangingPunct="1">
              <a:spcBef>
                <a:spcPct val="0"/>
              </a:spcBef>
              <a:buNone/>
              <a:defRPr sz="3200" kern="1200">
                <a:solidFill>
                  <a:schemeClr val="bg1"/>
                </a:solidFill>
                <a:latin typeface="+mn-lt"/>
                <a:ea typeface="+mj-ea"/>
                <a:cs typeface="+mj-cs"/>
              </a:defRPr>
            </a:lvl1pPr>
          </a:lstStyle>
          <a:p>
            <a:pPr>
              <a:defRPr/>
            </a:pPr>
            <a:r>
              <a:rPr kumimoji="0" lang="en-US" sz="1800" b="0" i="0" u="none" strike="noStrike" kern="1200" cap="none" spc="0" normalizeH="0" baseline="0" noProof="0" dirty="0">
                <a:ln>
                  <a:noFill/>
                </a:ln>
                <a:solidFill>
                  <a:srgbClr val="0071CE"/>
                </a:solidFill>
                <a:effectLst/>
                <a:uLnTx/>
                <a:uFillTx/>
                <a:latin typeface="Calibri"/>
                <a:cs typeface="Calibri"/>
              </a:rPr>
              <a:t>First Offering Application Window February 11-13 and Second</a:t>
            </a:r>
            <a:r>
              <a:rPr lang="en-US" sz="1800" dirty="0">
                <a:solidFill>
                  <a:srgbClr val="0071CE"/>
                </a:solidFill>
                <a:latin typeface="Calibri"/>
                <a:cs typeface="Calibri"/>
              </a:rPr>
              <a:t> Offering</a:t>
            </a:r>
            <a:r>
              <a:rPr kumimoji="0" lang="en-US" sz="1800" b="0" i="0" u="none" strike="noStrike" kern="1200" cap="none" spc="0" normalizeH="0" baseline="0" noProof="0" dirty="0">
                <a:ln>
                  <a:noFill/>
                </a:ln>
                <a:solidFill>
                  <a:srgbClr val="0071CE"/>
                </a:solidFill>
                <a:effectLst/>
                <a:uLnTx/>
                <a:uFillTx/>
                <a:latin typeface="Calibri"/>
                <a:cs typeface="Calibri"/>
              </a:rPr>
              <a:t> June 3-5</a:t>
            </a:r>
          </a:p>
        </p:txBody>
      </p:sp>
      <p:pic>
        <p:nvPicPr>
          <p:cNvPr id="8" name="Picture 7" descr="A computer screen shot of a tool&#10;&#10;Description automatically generated">
            <a:extLst>
              <a:ext uri="{FF2B5EF4-FFF2-40B4-BE49-F238E27FC236}">
                <a16:creationId xmlns:a16="http://schemas.microsoft.com/office/drawing/2014/main" id="{FD5D3417-C2D2-9486-9CAF-EFA8AEFB86FA}"/>
              </a:ext>
            </a:extLst>
          </p:cNvPr>
          <p:cNvPicPr>
            <a:picLocks noChangeAspect="1"/>
          </p:cNvPicPr>
          <p:nvPr/>
        </p:nvPicPr>
        <p:blipFill rotWithShape="1">
          <a:blip r:embed="rId5"/>
          <a:srcRect l="26583" t="15429" r="15917" b="30519"/>
          <a:stretch/>
        </p:blipFill>
        <p:spPr>
          <a:xfrm>
            <a:off x="-1" y="-53340"/>
            <a:ext cx="9144000" cy="5282316"/>
          </a:xfrm>
          <a:prstGeom prst="rect">
            <a:avLst/>
          </a:prstGeom>
        </p:spPr>
      </p:pic>
    </p:spTree>
    <p:extLst>
      <p:ext uri="{BB962C8B-B14F-4D97-AF65-F5344CB8AC3E}">
        <p14:creationId xmlns:p14="http://schemas.microsoft.com/office/powerpoint/2010/main" val="36302788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836EF8-468E-C4B8-976F-675E2B1C067F}"/>
              </a:ext>
            </a:extLst>
          </p:cNvPr>
          <p:cNvPicPr>
            <a:picLocks noChangeAspect="1"/>
          </p:cNvPicPr>
          <p:nvPr/>
        </p:nvPicPr>
        <p:blipFill>
          <a:blip r:embed="rId2"/>
          <a:stretch>
            <a:fillRect/>
          </a:stretch>
        </p:blipFill>
        <p:spPr>
          <a:xfrm>
            <a:off x="5207281" y="3736056"/>
            <a:ext cx="2476518" cy="1137602"/>
          </a:xfrm>
          <a:prstGeom prst="rect">
            <a:avLst/>
          </a:prstGeom>
        </p:spPr>
      </p:pic>
      <p:sp>
        <p:nvSpPr>
          <p:cNvPr id="2" name="Title 1">
            <a:extLst>
              <a:ext uri="{FF2B5EF4-FFF2-40B4-BE49-F238E27FC236}">
                <a16:creationId xmlns:a16="http://schemas.microsoft.com/office/drawing/2014/main" id="{DB08D593-D200-FAA0-2738-4E375F73CF96}"/>
              </a:ext>
            </a:extLst>
          </p:cNvPr>
          <p:cNvSpPr>
            <a:spLocks noGrp="1"/>
          </p:cNvSpPr>
          <p:nvPr>
            <p:ph type="title"/>
          </p:nvPr>
        </p:nvSpPr>
        <p:spPr/>
        <p:txBody>
          <a:bodyPr/>
          <a:lstStyle/>
          <a:p>
            <a:r>
              <a:rPr lang="en-US" sz="2000" dirty="0">
                <a:solidFill>
                  <a:srgbClr val="0070C0"/>
                </a:solidFill>
                <a:cs typeface="Calibri"/>
              </a:rPr>
              <a:t>Program Specifics</a:t>
            </a:r>
            <a:endParaRPr lang="en-US" dirty="0"/>
          </a:p>
        </p:txBody>
      </p:sp>
      <p:sp>
        <p:nvSpPr>
          <p:cNvPr id="3" name="Text Placeholder 2">
            <a:extLst>
              <a:ext uri="{FF2B5EF4-FFF2-40B4-BE49-F238E27FC236}">
                <a16:creationId xmlns:a16="http://schemas.microsoft.com/office/drawing/2014/main" id="{FFA805C8-E9F4-F194-1677-33EEFDAE0253}"/>
              </a:ext>
            </a:extLst>
          </p:cNvPr>
          <p:cNvSpPr>
            <a:spLocks noGrp="1"/>
          </p:cNvSpPr>
          <p:nvPr>
            <p:ph type="body" sz="quarter" idx="12"/>
          </p:nvPr>
        </p:nvSpPr>
        <p:spPr>
          <a:xfrm>
            <a:off x="355600" y="1089833"/>
            <a:ext cx="8498815" cy="1034721"/>
          </a:xfrm>
          <a:solidFill>
            <a:srgbClr val="2C6AB6"/>
          </a:solidFill>
        </p:spPr>
        <p:txBody>
          <a:bodyPr vert="horz" lIns="91440" tIns="45720" rIns="91440" bIns="45720" rtlCol="0" anchor="t">
            <a:normAutofit/>
          </a:bodyPr>
          <a:lstStyle/>
          <a:p>
            <a:pPr marL="166370" indent="-166370">
              <a:buClr>
                <a:srgbClr val="262626"/>
              </a:buClr>
              <a:buFont typeface="Arial,Sans-Serif"/>
            </a:pPr>
            <a:endParaRPr lang="en-US" sz="2000" dirty="0">
              <a:solidFill>
                <a:srgbClr val="4E5054"/>
              </a:solidFill>
              <a:cs typeface="Calibri"/>
            </a:endParaRPr>
          </a:p>
          <a:p>
            <a:pPr marL="166370" indent="-166370">
              <a:buClr>
                <a:srgbClr val="262626"/>
              </a:buClr>
            </a:pPr>
            <a:endParaRPr lang="en-US" sz="1200" dirty="0">
              <a:solidFill>
                <a:srgbClr val="4E5054"/>
              </a:solidFill>
              <a:cs typeface="Calibri"/>
            </a:endParaRPr>
          </a:p>
        </p:txBody>
      </p:sp>
      <p:sp>
        <p:nvSpPr>
          <p:cNvPr id="17" name="TextBox 16">
            <a:extLst>
              <a:ext uri="{FF2B5EF4-FFF2-40B4-BE49-F238E27FC236}">
                <a16:creationId xmlns:a16="http://schemas.microsoft.com/office/drawing/2014/main" id="{781AD890-95EF-DF9E-483F-CC42CE376720}"/>
              </a:ext>
            </a:extLst>
          </p:cNvPr>
          <p:cNvSpPr txBox="1"/>
          <p:nvPr/>
        </p:nvSpPr>
        <p:spPr>
          <a:xfrm>
            <a:off x="369305" y="1141052"/>
            <a:ext cx="8423089" cy="70788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FFFFFF"/>
                </a:solidFill>
              </a:rPr>
              <a:t>SNAP provides subsidies for the repair and rehabilitation of owner-occupied housing of eligible, special-needs households at or below 80% AMI</a:t>
            </a:r>
            <a:endParaRPr lang="en-US" sz="2000" dirty="0">
              <a:cs typeface="Calibri"/>
            </a:endParaRPr>
          </a:p>
        </p:txBody>
      </p:sp>
      <p:pic>
        <p:nvPicPr>
          <p:cNvPr id="21" name="Picture 20">
            <a:extLst>
              <a:ext uri="{FF2B5EF4-FFF2-40B4-BE49-F238E27FC236}">
                <a16:creationId xmlns:a16="http://schemas.microsoft.com/office/drawing/2014/main" id="{82DF6BA0-F6CE-EE2E-F5B6-A733F9171834}"/>
              </a:ext>
            </a:extLst>
          </p:cNvPr>
          <p:cNvPicPr>
            <a:picLocks noChangeAspect="1"/>
          </p:cNvPicPr>
          <p:nvPr/>
        </p:nvPicPr>
        <p:blipFill>
          <a:blip r:embed="rId3"/>
          <a:stretch>
            <a:fillRect/>
          </a:stretch>
        </p:blipFill>
        <p:spPr>
          <a:xfrm>
            <a:off x="3394304" y="2421794"/>
            <a:ext cx="2325424" cy="1015663"/>
          </a:xfrm>
          <a:prstGeom prst="rect">
            <a:avLst/>
          </a:prstGeom>
        </p:spPr>
      </p:pic>
      <p:pic>
        <p:nvPicPr>
          <p:cNvPr id="22" name="Picture 21">
            <a:extLst>
              <a:ext uri="{FF2B5EF4-FFF2-40B4-BE49-F238E27FC236}">
                <a16:creationId xmlns:a16="http://schemas.microsoft.com/office/drawing/2014/main" id="{913BCFC1-47E2-4A03-7099-30942B5159A1}"/>
              </a:ext>
            </a:extLst>
          </p:cNvPr>
          <p:cNvPicPr>
            <a:picLocks noChangeAspect="1"/>
          </p:cNvPicPr>
          <p:nvPr/>
        </p:nvPicPr>
        <p:blipFill>
          <a:blip r:embed="rId3"/>
          <a:stretch>
            <a:fillRect/>
          </a:stretch>
        </p:blipFill>
        <p:spPr>
          <a:xfrm>
            <a:off x="6270564" y="2395770"/>
            <a:ext cx="2325424" cy="1041687"/>
          </a:xfrm>
          <a:prstGeom prst="rect">
            <a:avLst/>
          </a:prstGeom>
        </p:spPr>
      </p:pic>
      <p:pic>
        <p:nvPicPr>
          <p:cNvPr id="23" name="Picture 22">
            <a:extLst>
              <a:ext uri="{FF2B5EF4-FFF2-40B4-BE49-F238E27FC236}">
                <a16:creationId xmlns:a16="http://schemas.microsoft.com/office/drawing/2014/main" id="{2A7237D6-0807-EDE8-A55A-D475692B7A7B}"/>
              </a:ext>
            </a:extLst>
          </p:cNvPr>
          <p:cNvPicPr>
            <a:picLocks noChangeAspect="1"/>
          </p:cNvPicPr>
          <p:nvPr/>
        </p:nvPicPr>
        <p:blipFill>
          <a:blip r:embed="rId3"/>
          <a:stretch>
            <a:fillRect/>
          </a:stretch>
        </p:blipFill>
        <p:spPr>
          <a:xfrm>
            <a:off x="1510169" y="3706889"/>
            <a:ext cx="2579012" cy="1114166"/>
          </a:xfrm>
          <a:prstGeom prst="rect">
            <a:avLst/>
          </a:prstGeom>
        </p:spPr>
      </p:pic>
      <p:pic>
        <p:nvPicPr>
          <p:cNvPr id="25" name="Picture 24">
            <a:extLst>
              <a:ext uri="{FF2B5EF4-FFF2-40B4-BE49-F238E27FC236}">
                <a16:creationId xmlns:a16="http://schemas.microsoft.com/office/drawing/2014/main" id="{6DBBE4E9-6064-7E48-EDEA-C0597AECB0C2}"/>
              </a:ext>
            </a:extLst>
          </p:cNvPr>
          <p:cNvPicPr>
            <a:picLocks noChangeAspect="1"/>
          </p:cNvPicPr>
          <p:nvPr/>
        </p:nvPicPr>
        <p:blipFill>
          <a:blip r:embed="rId3"/>
          <a:stretch>
            <a:fillRect/>
          </a:stretch>
        </p:blipFill>
        <p:spPr>
          <a:xfrm>
            <a:off x="355600" y="2421794"/>
            <a:ext cx="2309141" cy="1010691"/>
          </a:xfrm>
          <a:prstGeom prst="rect">
            <a:avLst/>
          </a:prstGeom>
        </p:spPr>
      </p:pic>
      <p:sp>
        <p:nvSpPr>
          <p:cNvPr id="26" name="TextBox 25">
            <a:extLst>
              <a:ext uri="{FF2B5EF4-FFF2-40B4-BE49-F238E27FC236}">
                <a16:creationId xmlns:a16="http://schemas.microsoft.com/office/drawing/2014/main" id="{ACAC1D2D-297D-35DE-5664-3AE37931B80E}"/>
              </a:ext>
            </a:extLst>
          </p:cNvPr>
          <p:cNvSpPr txBox="1"/>
          <p:nvPr/>
        </p:nvSpPr>
        <p:spPr>
          <a:xfrm flipH="1">
            <a:off x="6383328" y="2421794"/>
            <a:ext cx="209989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t>Each Homeowner can receive up to </a:t>
            </a:r>
            <a:r>
              <a:rPr lang="en-US" sz="2000" b="1" dirty="0"/>
              <a:t>$12,000</a:t>
            </a:r>
            <a:endParaRPr lang="en-US" b="1" dirty="0">
              <a:cs typeface="Calibri"/>
            </a:endParaRPr>
          </a:p>
        </p:txBody>
      </p:sp>
      <p:sp>
        <p:nvSpPr>
          <p:cNvPr id="27" name="TextBox 26">
            <a:extLst>
              <a:ext uri="{FF2B5EF4-FFF2-40B4-BE49-F238E27FC236}">
                <a16:creationId xmlns:a16="http://schemas.microsoft.com/office/drawing/2014/main" id="{76990C84-24B4-8E08-AD20-C340E98D5119}"/>
              </a:ext>
            </a:extLst>
          </p:cNvPr>
          <p:cNvSpPr txBox="1"/>
          <p:nvPr/>
        </p:nvSpPr>
        <p:spPr>
          <a:xfrm>
            <a:off x="1427452" y="3894926"/>
            <a:ext cx="278720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t>2025 Offering Windows Feb. 11-13 &amp; Jun. 3-5</a:t>
            </a:r>
            <a:endParaRPr lang="en-US" sz="2000" b="1" dirty="0">
              <a:cs typeface="Calibri"/>
            </a:endParaRPr>
          </a:p>
        </p:txBody>
      </p:sp>
      <p:sp>
        <p:nvSpPr>
          <p:cNvPr id="28" name="TextBox 27">
            <a:extLst>
              <a:ext uri="{FF2B5EF4-FFF2-40B4-BE49-F238E27FC236}">
                <a16:creationId xmlns:a16="http://schemas.microsoft.com/office/drawing/2014/main" id="{04FA7AAA-7176-3718-7509-532FB48D2828}"/>
              </a:ext>
            </a:extLst>
          </p:cNvPr>
          <p:cNvSpPr txBox="1"/>
          <p:nvPr/>
        </p:nvSpPr>
        <p:spPr>
          <a:xfrm>
            <a:off x="3323497" y="2413337"/>
            <a:ext cx="246703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t>$4 Million </a:t>
            </a:r>
            <a:r>
              <a:rPr lang="en-US" sz="2000" dirty="0"/>
              <a:t>split between two offerings in 2025</a:t>
            </a:r>
            <a:endParaRPr lang="en-US" dirty="0"/>
          </a:p>
        </p:txBody>
      </p:sp>
      <p:sp>
        <p:nvSpPr>
          <p:cNvPr id="29" name="TextBox 28">
            <a:extLst>
              <a:ext uri="{FF2B5EF4-FFF2-40B4-BE49-F238E27FC236}">
                <a16:creationId xmlns:a16="http://schemas.microsoft.com/office/drawing/2014/main" id="{F6B9BE7C-4796-3C2B-D072-7A720A4178FC}"/>
              </a:ext>
            </a:extLst>
          </p:cNvPr>
          <p:cNvSpPr txBox="1"/>
          <p:nvPr/>
        </p:nvSpPr>
        <p:spPr>
          <a:xfrm>
            <a:off x="5137536" y="3788568"/>
            <a:ext cx="257901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t>Maximum 6 individual submissions per member per year </a:t>
            </a:r>
          </a:p>
        </p:txBody>
      </p:sp>
      <p:sp>
        <p:nvSpPr>
          <p:cNvPr id="31" name="TextBox 30">
            <a:extLst>
              <a:ext uri="{FF2B5EF4-FFF2-40B4-BE49-F238E27FC236}">
                <a16:creationId xmlns:a16="http://schemas.microsoft.com/office/drawing/2014/main" id="{FBFFF1BE-A58B-BB27-5CF6-C380A8363AD7}"/>
              </a:ext>
            </a:extLst>
          </p:cNvPr>
          <p:cNvSpPr txBox="1"/>
          <p:nvPr/>
        </p:nvSpPr>
        <p:spPr>
          <a:xfrm>
            <a:off x="405056" y="2410544"/>
            <a:ext cx="2210227"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dirty="0"/>
              <a:t>The property must be in the FHLB Dallas </a:t>
            </a:r>
            <a:r>
              <a:rPr lang="en-US" b="1" dirty="0">
                <a:solidFill>
                  <a:prstClr val="black"/>
                </a:solidFill>
                <a:latin typeface="Calibri"/>
              </a:rPr>
              <a:t>AR, LA, MS, NM, TX</a:t>
            </a:r>
          </a:p>
          <a:p>
            <a:pPr algn="ctr"/>
            <a:endParaRPr lang="en-US" sz="2000" b="1" dirty="0"/>
          </a:p>
        </p:txBody>
      </p:sp>
      <p:pic>
        <p:nvPicPr>
          <p:cNvPr id="32" name="Picture 31">
            <a:extLst>
              <a:ext uri="{FF2B5EF4-FFF2-40B4-BE49-F238E27FC236}">
                <a16:creationId xmlns:a16="http://schemas.microsoft.com/office/drawing/2014/main" id="{91C1BAC5-AFD1-C327-68DF-C8089267090B}"/>
              </a:ext>
            </a:extLst>
          </p:cNvPr>
          <p:cNvPicPr>
            <a:picLocks noChangeAspect="1"/>
          </p:cNvPicPr>
          <p:nvPr/>
        </p:nvPicPr>
        <p:blipFill>
          <a:blip r:embed="rId2"/>
          <a:stretch>
            <a:fillRect/>
          </a:stretch>
        </p:blipFill>
        <p:spPr>
          <a:xfrm>
            <a:off x="1720728" y="5122307"/>
            <a:ext cx="2532285" cy="1114166"/>
          </a:xfrm>
          <a:prstGeom prst="rect">
            <a:avLst/>
          </a:prstGeom>
        </p:spPr>
      </p:pic>
      <p:sp>
        <p:nvSpPr>
          <p:cNvPr id="33" name="TextBox 32">
            <a:extLst>
              <a:ext uri="{FF2B5EF4-FFF2-40B4-BE49-F238E27FC236}">
                <a16:creationId xmlns:a16="http://schemas.microsoft.com/office/drawing/2014/main" id="{FCA44C16-EA22-A4A2-432E-99EB1F8306A3}"/>
              </a:ext>
            </a:extLst>
          </p:cNvPr>
          <p:cNvSpPr txBox="1"/>
          <p:nvPr/>
        </p:nvSpPr>
        <p:spPr>
          <a:xfrm>
            <a:off x="1686939" y="5145061"/>
            <a:ext cx="246703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t>Each </a:t>
            </a:r>
            <a:r>
              <a:rPr lang="en-US" sz="2000" u="sng" dirty="0"/>
              <a:t>member</a:t>
            </a:r>
            <a:r>
              <a:rPr lang="en-US" sz="2000" dirty="0"/>
              <a:t> can submit a maximum of </a:t>
            </a:r>
            <a:r>
              <a:rPr lang="en-US" sz="2000" b="1" dirty="0"/>
              <a:t>$25,000/Offering</a:t>
            </a:r>
            <a:endParaRPr lang="en-US" sz="2000" b="1" dirty="0">
              <a:cs typeface="Calibri"/>
            </a:endParaRPr>
          </a:p>
        </p:txBody>
      </p:sp>
      <p:sp>
        <p:nvSpPr>
          <p:cNvPr id="4" name="TextBox 3">
            <a:extLst>
              <a:ext uri="{FF2B5EF4-FFF2-40B4-BE49-F238E27FC236}">
                <a16:creationId xmlns:a16="http://schemas.microsoft.com/office/drawing/2014/main" id="{F5817670-4F36-6A3E-E50D-3B52E2FAA875}"/>
              </a:ext>
            </a:extLst>
          </p:cNvPr>
          <p:cNvSpPr txBox="1"/>
          <p:nvPr/>
        </p:nvSpPr>
        <p:spPr>
          <a:xfrm>
            <a:off x="4663416" y="5172257"/>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t>Each </a:t>
            </a:r>
            <a:r>
              <a:rPr lang="en-US" sz="2000" u="sng" dirty="0"/>
              <a:t>intermediary</a:t>
            </a:r>
            <a:r>
              <a:rPr lang="en-US" sz="2000" dirty="0"/>
              <a:t> can submit a maximum of </a:t>
            </a:r>
            <a:r>
              <a:rPr lang="en-US" sz="2000" b="1" dirty="0"/>
              <a:t>$50,000/Offering</a:t>
            </a:r>
          </a:p>
        </p:txBody>
      </p:sp>
      <p:pic>
        <p:nvPicPr>
          <p:cNvPr id="5" name="Picture 4">
            <a:extLst>
              <a:ext uri="{FF2B5EF4-FFF2-40B4-BE49-F238E27FC236}">
                <a16:creationId xmlns:a16="http://schemas.microsoft.com/office/drawing/2014/main" id="{21A7A7A9-1723-83F7-684C-714A758BC4D6}"/>
              </a:ext>
            </a:extLst>
          </p:cNvPr>
          <p:cNvPicPr>
            <a:picLocks noChangeAspect="1"/>
          </p:cNvPicPr>
          <p:nvPr/>
        </p:nvPicPr>
        <p:blipFill>
          <a:blip r:embed="rId2"/>
          <a:stretch>
            <a:fillRect/>
          </a:stretch>
        </p:blipFill>
        <p:spPr>
          <a:xfrm>
            <a:off x="4753482" y="5120365"/>
            <a:ext cx="2532285" cy="1114166"/>
          </a:xfrm>
          <a:prstGeom prst="rect">
            <a:avLst/>
          </a:prstGeom>
        </p:spPr>
      </p:pic>
      <p:sp>
        <p:nvSpPr>
          <p:cNvPr id="8" name="TextBox 7">
            <a:extLst>
              <a:ext uri="{FF2B5EF4-FFF2-40B4-BE49-F238E27FC236}">
                <a16:creationId xmlns:a16="http://schemas.microsoft.com/office/drawing/2014/main" id="{EACB5CCA-DF5C-E767-0842-CAC51E950413}"/>
              </a:ext>
            </a:extLst>
          </p:cNvPr>
          <p:cNvSpPr txBox="1"/>
          <p:nvPr/>
        </p:nvSpPr>
        <p:spPr>
          <a:xfrm>
            <a:off x="562292" y="6503963"/>
            <a:ext cx="8951495" cy="27699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Calibri"/>
              </a:rPr>
              <a:t>*Applications can be submitted from 8am CST on the first day of the offering until 5pm CST on the final day of the offering</a:t>
            </a:r>
          </a:p>
        </p:txBody>
      </p:sp>
    </p:spTree>
    <p:extLst>
      <p:ext uri="{BB962C8B-B14F-4D97-AF65-F5344CB8AC3E}">
        <p14:creationId xmlns:p14="http://schemas.microsoft.com/office/powerpoint/2010/main" val="6891770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itle 6"/>
          <p:cNvSpPr>
            <a:spLocks noGrp="1"/>
          </p:cNvSpPr>
          <p:nvPr>
            <p:ph type="title"/>
          </p:nvPr>
        </p:nvSpPr>
        <p:spPr>
          <a:xfrm>
            <a:off x="356260" y="598773"/>
            <a:ext cx="7470570" cy="457200"/>
          </a:xfrm>
        </p:spPr>
        <p:txBody>
          <a:bodyPr>
            <a:normAutofit/>
          </a:bodyPr>
          <a:lstStyle/>
          <a:p>
            <a:pPr algn="l"/>
            <a:r>
              <a:rPr lang="en-US" sz="2000" b="1" dirty="0">
                <a:solidFill>
                  <a:srgbClr val="0070C0"/>
                </a:solidFill>
              </a:rPr>
              <a:t>SNAP Eligibility Requirements</a:t>
            </a:r>
          </a:p>
        </p:txBody>
      </p:sp>
      <p:graphicFrame>
        <p:nvGraphicFramePr>
          <p:cNvPr id="3" name="Diagram 2">
            <a:extLst>
              <a:ext uri="{FF2B5EF4-FFF2-40B4-BE49-F238E27FC236}">
                <a16:creationId xmlns:a16="http://schemas.microsoft.com/office/drawing/2014/main" id="{9DBD6AE6-9C1D-42DF-8869-A19E3BF37B47}"/>
              </a:ext>
            </a:extLst>
          </p:cNvPr>
          <p:cNvGraphicFramePr/>
          <p:nvPr>
            <p:extLst>
              <p:ext uri="{D42A27DB-BD31-4B8C-83A1-F6EECF244321}">
                <p14:modId xmlns:p14="http://schemas.microsoft.com/office/powerpoint/2010/main" val="1780800111"/>
              </p:ext>
            </p:extLst>
          </p:nvPr>
        </p:nvGraphicFramePr>
        <p:xfrm>
          <a:off x="548738" y="1347717"/>
          <a:ext cx="8046523" cy="5245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D70BB25F-E06C-D0D9-0EA1-4DCF0489C351}"/>
              </a:ext>
            </a:extLst>
          </p:cNvPr>
          <p:cNvSpPr txBox="1"/>
          <p:nvPr/>
        </p:nvSpPr>
        <p:spPr>
          <a:xfrm>
            <a:off x="4974477" y="2261937"/>
            <a:ext cx="3479712" cy="830997"/>
          </a:xfrm>
          <a:prstGeom prst="rect">
            <a:avLst/>
          </a:prstGeom>
          <a:noFill/>
          <a:ln w="28575">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ea typeface="+mn-lt"/>
                <a:cs typeface="+mn-lt"/>
              </a:rPr>
              <a:t>At least one permanent occupant of the household must meet at least one of the special needs criteria.</a:t>
            </a:r>
            <a:endParaRPr lang="en-US" b="1" dirty="0">
              <a:cs typeface="Calibri"/>
            </a:endParaRPr>
          </a:p>
        </p:txBody>
      </p:sp>
      <p:sp>
        <p:nvSpPr>
          <p:cNvPr id="7" name="TextBox 6">
            <a:extLst>
              <a:ext uri="{FF2B5EF4-FFF2-40B4-BE49-F238E27FC236}">
                <a16:creationId xmlns:a16="http://schemas.microsoft.com/office/drawing/2014/main" id="{9CCD3246-EC5F-7716-E0BE-DFEBACEFBEC2}"/>
              </a:ext>
            </a:extLst>
          </p:cNvPr>
          <p:cNvSpPr txBox="1"/>
          <p:nvPr/>
        </p:nvSpPr>
        <p:spPr>
          <a:xfrm>
            <a:off x="689811" y="2261937"/>
            <a:ext cx="7905449" cy="4106252"/>
          </a:xfrm>
          <a:prstGeom prst="rect">
            <a:avLst/>
          </a:prstGeom>
          <a:noFill/>
        </p:spPr>
        <p:txBody>
          <a:bodyPr wrap="square" rtlCol="0">
            <a:spAutoFit/>
          </a:bodyPr>
          <a:lstStyle/>
          <a:p>
            <a:pPr marR="0" lvl="0" defTabSz="914400" rtl="0" eaLnBrk="1" fontAlgn="auto" latinLnBrk="0" hangingPunct="1">
              <a:lnSpc>
                <a:spcPct val="100000"/>
              </a:lnSpc>
              <a:spcBef>
                <a:spcPts val="500"/>
              </a:spcBef>
              <a:spcAft>
                <a:spcPts val="0"/>
              </a:spcAft>
              <a:buClrTx/>
              <a:buSzTx/>
              <a:tabLst/>
              <a:defRPr/>
            </a:pPr>
            <a:r>
              <a:rPr lang="en-US" sz="2400" b="0" dirty="0">
                <a:solidFill>
                  <a:prstClr val="black"/>
                </a:solidFill>
                <a:latin typeface="Calibri"/>
              </a:rPr>
              <a:t>Eligible Households: </a:t>
            </a:r>
          </a:p>
          <a:p>
            <a:pPr marL="342900" marR="0" lvl="0" indent="-342900"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lang="en-US" sz="2400" dirty="0">
                <a:solidFill>
                  <a:prstClr val="black"/>
                </a:solidFill>
                <a:latin typeface="Calibri"/>
              </a:rPr>
              <a:t>Income a</a:t>
            </a:r>
            <a:r>
              <a:rPr kumimoji="0" lang="en-US" sz="2400" i="0" u="none" strike="noStrike" kern="1200" cap="none" spc="0" normalizeH="0" baseline="0" noProof="0" dirty="0">
                <a:ln>
                  <a:noFill/>
                </a:ln>
                <a:solidFill>
                  <a:prstClr val="black"/>
                </a:solidFill>
                <a:effectLst/>
                <a:uLnTx/>
                <a:uFillTx/>
                <a:latin typeface="Calibri"/>
                <a:ea typeface="+mn-ea"/>
                <a:cs typeface="+mn-cs"/>
              </a:rPr>
              <a:t>t or below </a:t>
            </a:r>
            <a:r>
              <a:rPr kumimoji="0" lang="en-US" sz="2400" b="1" i="0" u="none" strike="noStrike" kern="1200" cap="none" spc="0" normalizeH="0" baseline="0" noProof="0" dirty="0">
                <a:ln>
                  <a:noFill/>
                </a:ln>
                <a:solidFill>
                  <a:prstClr val="black"/>
                </a:solidFill>
                <a:effectLst/>
                <a:uLnTx/>
                <a:uFillTx/>
                <a:latin typeface="Calibri"/>
                <a:ea typeface="+mn-ea"/>
                <a:cs typeface="+mn-cs"/>
              </a:rPr>
              <a:t>80% AMI</a:t>
            </a:r>
          </a:p>
          <a:p>
            <a:pPr marL="342900" marR="0" lvl="0" indent="-342900"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lang="en-US" sz="2400" b="1" dirty="0">
                <a:solidFill>
                  <a:prstClr val="black"/>
                </a:solidFill>
                <a:latin typeface="Calibri"/>
              </a:rPr>
              <a:t>Special needs: </a:t>
            </a:r>
            <a:r>
              <a:rPr lang="en-US" sz="2400" b="0" dirty="0">
                <a:solidFill>
                  <a:prstClr val="black"/>
                </a:solidFill>
                <a:latin typeface="Calibri"/>
              </a:rPr>
              <a:t>households with elderly, persons with disabilities, persons recovering from physical abuse, alcohol, or drug abuse, or persons with HIV/AIDS</a:t>
            </a:r>
          </a:p>
          <a:p>
            <a:pPr marL="342900" marR="0" lvl="0" indent="-342900"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lang="en-US" sz="2400" dirty="0">
                <a:solidFill>
                  <a:prstClr val="black"/>
                </a:solidFill>
                <a:latin typeface="Calibri"/>
              </a:rPr>
              <a:t>Owner-occupied primary residence:</a:t>
            </a:r>
            <a:r>
              <a:rPr kumimoji="0" lang="en-US" sz="2400" i="0" u="none" strike="noStrike" kern="1200" cap="none" spc="0" normalizeH="0" baseline="0" noProof="0" dirty="0">
                <a:ln>
                  <a:noFill/>
                </a:ln>
                <a:solidFill>
                  <a:prstClr val="black"/>
                </a:solidFill>
                <a:effectLst/>
                <a:uLnTx/>
                <a:uFillTx/>
                <a:latin typeface="Calibri"/>
                <a:ea typeface="+mn-ea"/>
                <a:cs typeface="+mn-cs"/>
              </a:rPr>
              <a:t>In </a:t>
            </a:r>
            <a:r>
              <a:rPr lang="en-US" sz="2400" dirty="0">
                <a:solidFill>
                  <a:prstClr val="black"/>
                </a:solidFill>
                <a:latin typeface="Calibri"/>
              </a:rPr>
              <a:t>FHLB Dallas’s district: </a:t>
            </a:r>
            <a:r>
              <a:rPr lang="en-US" sz="2400" b="1" dirty="0">
                <a:solidFill>
                  <a:prstClr val="black"/>
                </a:solidFill>
                <a:latin typeface="Calibri"/>
              </a:rPr>
              <a:t>AR, LA, MS, NM, TX</a:t>
            </a:r>
          </a:p>
          <a:p>
            <a:pPr marL="342900" indent="-342900">
              <a:spcBef>
                <a:spcPts val="500"/>
              </a:spcBef>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All submissions must</a:t>
            </a:r>
            <a:r>
              <a:rPr lang="en-US" sz="2400" dirty="0">
                <a:solidFill>
                  <a:prstClr val="black"/>
                </a:solidFill>
                <a:latin typeface="Calibri"/>
              </a:rPr>
              <a:t> be submitted by member financial institutions via GrantConnect</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endParaRPr lang="en-US" sz="2400" dirty="0">
              <a:solidFill>
                <a:schemeClr val="tx1">
                  <a:lumMod val="65000"/>
                  <a:lumOff val="35000"/>
                </a:schemeClr>
              </a:solidFill>
            </a:endParaRPr>
          </a:p>
        </p:txBody>
      </p:sp>
      <p:sp>
        <p:nvSpPr>
          <p:cNvPr id="9" name="Rectangle 8">
            <a:extLst>
              <a:ext uri="{FF2B5EF4-FFF2-40B4-BE49-F238E27FC236}">
                <a16:creationId xmlns:a16="http://schemas.microsoft.com/office/drawing/2014/main" id="{532C1099-02D0-5B85-739E-A0AE7C8FC275}"/>
              </a:ext>
            </a:extLst>
          </p:cNvPr>
          <p:cNvSpPr/>
          <p:nvPr/>
        </p:nvSpPr>
        <p:spPr>
          <a:xfrm>
            <a:off x="619274" y="2205789"/>
            <a:ext cx="7905450" cy="4387516"/>
          </a:xfrm>
          <a:prstGeom prst="rect">
            <a:avLst/>
          </a:prstGeom>
          <a:noFill/>
          <a:ln>
            <a:solidFill>
              <a:srgbClr val="2455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382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BAE0406B-65CF-AAB9-A401-B0D3BC9EFC43}"/>
              </a:ext>
            </a:extLst>
          </p:cNvPr>
          <p:cNvSpPr txBox="1">
            <a:spLocks noChangeArrowheads="1"/>
          </p:cNvSpPr>
          <p:nvPr/>
        </p:nvSpPr>
        <p:spPr bwMode="auto">
          <a:xfrm>
            <a:off x="117398" y="2464489"/>
            <a:ext cx="2292522" cy="1211940"/>
          </a:xfrm>
          <a:prstGeom prst="rect">
            <a:avLst/>
          </a:prstGeom>
          <a:ln>
            <a:solidFill>
              <a:schemeClr val="accent1"/>
            </a:solidFill>
            <a:headEnd/>
            <a:tailEnd/>
          </a:ln>
        </p:spPr>
        <p:style>
          <a:lnRef idx="2">
            <a:schemeClr val="dk1"/>
          </a:lnRef>
          <a:fillRef idx="1">
            <a:schemeClr val="lt1"/>
          </a:fillRef>
          <a:effectRef idx="0">
            <a:schemeClr val="dk1"/>
          </a:effectRef>
          <a:fontRef idx="minor">
            <a:schemeClr val="dk1"/>
          </a:fontRef>
        </p:style>
        <p:txBody>
          <a:bodyPr anchor="ctr"/>
          <a:lstStyle/>
          <a:p>
            <a:pPr algn="ctr" defTabSz="342900">
              <a:spcAft>
                <a:spcPts val="1800"/>
              </a:spcAft>
            </a:pPr>
            <a:r>
              <a:rPr lang="en-US" b="1" kern="0" dirty="0"/>
              <a:t>The 2025 SNAP Funding Manual can be found on </a:t>
            </a:r>
            <a:r>
              <a:rPr lang="en-US" b="1" kern="0" dirty="0">
                <a:hlinkClick r:id="rId2" action="ppaction://hlinkfile"/>
              </a:rPr>
              <a:t>fhlb.com</a:t>
            </a:r>
            <a:endParaRPr lang="en-US" b="1" kern="0" dirty="0"/>
          </a:p>
        </p:txBody>
      </p:sp>
      <p:sp>
        <p:nvSpPr>
          <p:cNvPr id="5" name="Title 1">
            <a:extLst>
              <a:ext uri="{FF2B5EF4-FFF2-40B4-BE49-F238E27FC236}">
                <a16:creationId xmlns:a16="http://schemas.microsoft.com/office/drawing/2014/main" id="{8791CDD0-AF29-1953-A94D-F7B97A138718}"/>
              </a:ext>
            </a:extLst>
          </p:cNvPr>
          <p:cNvSpPr>
            <a:spLocks noGrp="1"/>
          </p:cNvSpPr>
          <p:nvPr>
            <p:ph type="title"/>
          </p:nvPr>
        </p:nvSpPr>
        <p:spPr>
          <a:xfrm>
            <a:off x="316538" y="359988"/>
            <a:ext cx="6537960" cy="328879"/>
          </a:xfrm>
        </p:spPr>
        <p:txBody>
          <a:bodyPr>
            <a:noAutofit/>
          </a:bodyPr>
          <a:lstStyle/>
          <a:p>
            <a:r>
              <a:rPr lang="en-US" sz="2000" dirty="0"/>
              <a:t>2025 Key documents and resources</a:t>
            </a:r>
            <a:endParaRPr lang="en-US" sz="2000" dirty="0">
              <a:solidFill>
                <a:srgbClr val="0071CE"/>
              </a:solidFill>
            </a:endParaRPr>
          </a:p>
        </p:txBody>
      </p:sp>
      <p:pic>
        <p:nvPicPr>
          <p:cNvPr id="12" name="Picture 11">
            <a:extLst>
              <a:ext uri="{FF2B5EF4-FFF2-40B4-BE49-F238E27FC236}">
                <a16:creationId xmlns:a16="http://schemas.microsoft.com/office/drawing/2014/main" id="{56606CEB-D742-6682-20E9-347C778EA069}"/>
              </a:ext>
            </a:extLst>
          </p:cNvPr>
          <p:cNvPicPr>
            <a:picLocks noChangeAspect="1"/>
          </p:cNvPicPr>
          <p:nvPr/>
        </p:nvPicPr>
        <p:blipFill>
          <a:blip r:embed="rId3"/>
          <a:stretch>
            <a:fillRect/>
          </a:stretch>
        </p:blipFill>
        <p:spPr>
          <a:xfrm>
            <a:off x="2582780" y="1058779"/>
            <a:ext cx="6443822" cy="5799221"/>
          </a:xfrm>
          <a:prstGeom prst="rect">
            <a:avLst/>
          </a:prstGeom>
        </p:spPr>
      </p:pic>
      <p:sp>
        <p:nvSpPr>
          <p:cNvPr id="13" name="Rectangle 12">
            <a:extLst>
              <a:ext uri="{FF2B5EF4-FFF2-40B4-BE49-F238E27FC236}">
                <a16:creationId xmlns:a16="http://schemas.microsoft.com/office/drawing/2014/main" id="{41631990-B5D8-B5C1-F748-51E33997F720}"/>
              </a:ext>
            </a:extLst>
          </p:cNvPr>
          <p:cNvSpPr/>
          <p:nvPr/>
        </p:nvSpPr>
        <p:spPr>
          <a:xfrm>
            <a:off x="6939670" y="1475874"/>
            <a:ext cx="890337" cy="1524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5881237-FABF-6E15-2E30-4B154A00E3C2}"/>
              </a:ext>
            </a:extLst>
          </p:cNvPr>
          <p:cNvSpPr/>
          <p:nvPr/>
        </p:nvSpPr>
        <p:spPr>
          <a:xfrm>
            <a:off x="6939670" y="2464489"/>
            <a:ext cx="1620252" cy="2305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CCA560C-2679-2CF0-4DC0-A44EAED99E35}"/>
              </a:ext>
            </a:extLst>
          </p:cNvPr>
          <p:cNvSpPr/>
          <p:nvPr/>
        </p:nvSpPr>
        <p:spPr>
          <a:xfrm>
            <a:off x="5811253" y="2949693"/>
            <a:ext cx="741947" cy="2305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36E3BDD-F06F-C9B4-9859-37C5CB2F0D29}"/>
              </a:ext>
            </a:extLst>
          </p:cNvPr>
          <p:cNvSpPr/>
          <p:nvPr/>
        </p:nvSpPr>
        <p:spPr>
          <a:xfrm>
            <a:off x="8093242" y="3826042"/>
            <a:ext cx="933360" cy="9189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6690554-38D9-9772-B58D-60D83BDDC99E}"/>
              </a:ext>
            </a:extLst>
          </p:cNvPr>
          <p:cNvSpPr/>
          <p:nvPr/>
        </p:nvSpPr>
        <p:spPr>
          <a:xfrm>
            <a:off x="2695074" y="4910910"/>
            <a:ext cx="1620252" cy="2305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30401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 screen&#10;&#10;Description automatically generated">
            <a:extLst>
              <a:ext uri="{FF2B5EF4-FFF2-40B4-BE49-F238E27FC236}">
                <a16:creationId xmlns:a16="http://schemas.microsoft.com/office/drawing/2014/main" id="{A5521A83-8DAB-7D7D-D4B8-E58B83AE7803}"/>
              </a:ext>
            </a:extLst>
          </p:cNvPr>
          <p:cNvPicPr>
            <a:picLocks noChangeAspect="1"/>
          </p:cNvPicPr>
          <p:nvPr/>
        </p:nvPicPr>
        <p:blipFill rotWithShape="1">
          <a:blip r:embed="rId2"/>
          <a:srcRect l="36666" t="14828" r="21583" b="-1"/>
          <a:stretch/>
        </p:blipFill>
        <p:spPr>
          <a:xfrm>
            <a:off x="236220" y="83819"/>
            <a:ext cx="5387340" cy="6640085"/>
          </a:xfrm>
          <a:prstGeom prst="rect">
            <a:avLst/>
          </a:prstGeom>
        </p:spPr>
      </p:pic>
      <p:sp>
        <p:nvSpPr>
          <p:cNvPr id="6" name="Rectangle 7">
            <a:extLst>
              <a:ext uri="{FF2B5EF4-FFF2-40B4-BE49-F238E27FC236}">
                <a16:creationId xmlns:a16="http://schemas.microsoft.com/office/drawing/2014/main" id="{C7CAE25D-EC8A-1F2A-3A35-5DB571B7D9E3}"/>
              </a:ext>
            </a:extLst>
          </p:cNvPr>
          <p:cNvSpPr txBox="1">
            <a:spLocks noChangeArrowheads="1"/>
          </p:cNvSpPr>
          <p:nvPr/>
        </p:nvSpPr>
        <p:spPr bwMode="auto">
          <a:xfrm>
            <a:off x="6012180" y="2292898"/>
            <a:ext cx="2292522" cy="1136102"/>
          </a:xfrm>
          <a:prstGeom prst="rect">
            <a:avLst/>
          </a:prstGeom>
          <a:ln>
            <a:solidFill>
              <a:schemeClr val="accent1"/>
            </a:solidFill>
            <a:headEnd/>
            <a:tailEnd/>
          </a:ln>
        </p:spPr>
        <p:style>
          <a:lnRef idx="2">
            <a:schemeClr val="dk1"/>
          </a:lnRef>
          <a:fillRef idx="1">
            <a:schemeClr val="lt1"/>
          </a:fillRef>
          <a:effectRef idx="0">
            <a:schemeClr val="dk1"/>
          </a:effectRef>
          <a:fontRef idx="minor">
            <a:schemeClr val="dk1"/>
          </a:fontRef>
        </p:style>
        <p:txBody>
          <a:bodyPr lIns="91440" tIns="45720" rIns="91440" bIns="45720" anchor="ctr"/>
          <a:lstStyle/>
          <a:p>
            <a:pPr algn="ctr" defTabSz="342900">
              <a:spcAft>
                <a:spcPts val="1800"/>
              </a:spcAft>
            </a:pPr>
            <a:r>
              <a:rPr lang="en-US" b="1" kern="0" dirty="0">
                <a:solidFill>
                  <a:schemeClr val="tx1"/>
                </a:solidFill>
              </a:rPr>
              <a:t>Please note the Q&amp;A section is a great resource</a:t>
            </a:r>
            <a:endParaRPr lang="en-US" b="1" kern="0" dirty="0">
              <a:solidFill>
                <a:schemeClr val="tx1"/>
              </a:solidFill>
              <a:cs typeface="Calibri"/>
            </a:endParaRPr>
          </a:p>
        </p:txBody>
      </p:sp>
    </p:spTree>
    <p:extLst>
      <p:ext uri="{BB962C8B-B14F-4D97-AF65-F5344CB8AC3E}">
        <p14:creationId xmlns:p14="http://schemas.microsoft.com/office/powerpoint/2010/main" val="30349485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E0E25A3-AE99-986D-6609-2083FCC2D0D6}"/>
              </a:ext>
            </a:extLst>
          </p:cNvPr>
          <p:cNvSpPr txBox="1"/>
          <p:nvPr/>
        </p:nvSpPr>
        <p:spPr>
          <a:xfrm>
            <a:off x="5990775" y="4329626"/>
            <a:ext cx="2298633" cy="923330"/>
          </a:xfrm>
          <a:prstGeom prst="rect">
            <a:avLst/>
          </a:prstGeom>
          <a:noFill/>
          <a:ln w="28575">
            <a:solidFill>
              <a:srgbClr val="4F81BD"/>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cs typeface="Calibri"/>
              </a:rPr>
              <a:t>Please do not include Social Security Cards/Numbers </a:t>
            </a:r>
          </a:p>
        </p:txBody>
      </p:sp>
      <p:sp>
        <p:nvSpPr>
          <p:cNvPr id="2" name="TextBox 1">
            <a:extLst>
              <a:ext uri="{FF2B5EF4-FFF2-40B4-BE49-F238E27FC236}">
                <a16:creationId xmlns:a16="http://schemas.microsoft.com/office/drawing/2014/main" id="{94AC9B0C-4BCA-20C2-A09A-A6E4D1D82930}"/>
              </a:ext>
            </a:extLst>
          </p:cNvPr>
          <p:cNvSpPr txBox="1"/>
          <p:nvPr/>
        </p:nvSpPr>
        <p:spPr>
          <a:xfrm>
            <a:off x="5804308" y="3062684"/>
            <a:ext cx="2671568"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solidFill>
                  <a:schemeClr val="tx1"/>
                </a:solidFill>
              </a:rPr>
              <a:t>Following the checklist will assist in submitting a completed application</a:t>
            </a:r>
          </a:p>
        </p:txBody>
      </p:sp>
      <p:sp>
        <p:nvSpPr>
          <p:cNvPr id="3" name="TextBox 2">
            <a:extLst>
              <a:ext uri="{FF2B5EF4-FFF2-40B4-BE49-F238E27FC236}">
                <a16:creationId xmlns:a16="http://schemas.microsoft.com/office/drawing/2014/main" id="{5F7CE4FA-7BD4-D417-4B0E-D83AA05372AE}"/>
              </a:ext>
            </a:extLst>
          </p:cNvPr>
          <p:cNvSpPr txBox="1"/>
          <p:nvPr/>
        </p:nvSpPr>
        <p:spPr>
          <a:xfrm>
            <a:off x="5490159" y="1612681"/>
            <a:ext cx="3369515"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solidFill>
                  <a:schemeClr val="tx1"/>
                </a:solidFill>
              </a:rPr>
              <a:t>Please fully execute the Request for Disbursement of Funds. Include the Intermediary Organization, if applicable*.</a:t>
            </a:r>
          </a:p>
        </p:txBody>
      </p:sp>
      <p:sp>
        <p:nvSpPr>
          <p:cNvPr id="5" name="Title 1">
            <a:extLst>
              <a:ext uri="{FF2B5EF4-FFF2-40B4-BE49-F238E27FC236}">
                <a16:creationId xmlns:a16="http://schemas.microsoft.com/office/drawing/2014/main" id="{5AEE8F65-2025-FF3B-0BA1-E48AB8EB61D6}"/>
              </a:ext>
            </a:extLst>
          </p:cNvPr>
          <p:cNvSpPr>
            <a:spLocks noGrp="1"/>
          </p:cNvSpPr>
          <p:nvPr>
            <p:ph type="title"/>
          </p:nvPr>
        </p:nvSpPr>
        <p:spPr>
          <a:xfrm>
            <a:off x="356260" y="598773"/>
            <a:ext cx="7487260" cy="457200"/>
          </a:xfrm>
        </p:spPr>
        <p:txBody>
          <a:bodyPr/>
          <a:lstStyle/>
          <a:p>
            <a:r>
              <a:rPr lang="en-US" sz="2000" dirty="0"/>
              <a:t>SNAP Request for Disbursement of Funds</a:t>
            </a:r>
          </a:p>
        </p:txBody>
      </p:sp>
      <p:cxnSp>
        <p:nvCxnSpPr>
          <p:cNvPr id="7" name="Straight Arrow Connector 6">
            <a:extLst>
              <a:ext uri="{FF2B5EF4-FFF2-40B4-BE49-F238E27FC236}">
                <a16:creationId xmlns:a16="http://schemas.microsoft.com/office/drawing/2014/main" id="{FEA1718D-3AD0-63F6-CE0D-02B0A6964634}"/>
              </a:ext>
            </a:extLst>
          </p:cNvPr>
          <p:cNvCxnSpPr>
            <a:cxnSpLocks/>
          </p:cNvCxnSpPr>
          <p:nvPr/>
        </p:nvCxnSpPr>
        <p:spPr>
          <a:xfrm flipH="1">
            <a:off x="4904342" y="3629209"/>
            <a:ext cx="742212"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3658093D-D2EB-0B6F-574A-D936F5B50674}"/>
              </a:ext>
            </a:extLst>
          </p:cNvPr>
          <p:cNvSpPr txBox="1"/>
          <p:nvPr/>
        </p:nvSpPr>
        <p:spPr>
          <a:xfrm>
            <a:off x="2815565" y="2144589"/>
            <a:ext cx="2088777" cy="276999"/>
          </a:xfrm>
          <a:prstGeom prst="rect">
            <a:avLst/>
          </a:prstGeom>
          <a:noFill/>
        </p:spPr>
        <p:txBody>
          <a:bodyPr wrap="square" rtlCol="0">
            <a:spAutoFit/>
          </a:bodyPr>
          <a:lstStyle/>
          <a:p>
            <a:r>
              <a:rPr lang="en-US" sz="1200" b="1" dirty="0">
                <a:solidFill>
                  <a:srgbClr val="FF0000"/>
                </a:solidFill>
              </a:rPr>
              <a:t>Intermediary Organization</a:t>
            </a:r>
          </a:p>
        </p:txBody>
      </p:sp>
      <p:sp>
        <p:nvSpPr>
          <p:cNvPr id="11" name="TextBox 10">
            <a:extLst>
              <a:ext uri="{FF2B5EF4-FFF2-40B4-BE49-F238E27FC236}">
                <a16:creationId xmlns:a16="http://schemas.microsoft.com/office/drawing/2014/main" id="{FC7CB676-5212-2D94-8B49-9FE937A42B4B}"/>
              </a:ext>
            </a:extLst>
          </p:cNvPr>
          <p:cNvSpPr txBox="1"/>
          <p:nvPr/>
        </p:nvSpPr>
        <p:spPr>
          <a:xfrm>
            <a:off x="4435511" y="6063818"/>
            <a:ext cx="4869215" cy="307777"/>
          </a:xfrm>
          <a:prstGeom prst="rect">
            <a:avLst/>
          </a:prstGeom>
          <a:noFill/>
        </p:spPr>
        <p:txBody>
          <a:bodyPr wrap="square" rtlCol="0">
            <a:spAutoFit/>
          </a:bodyPr>
          <a:lstStyle/>
          <a:p>
            <a:pPr algn="ctr"/>
            <a:r>
              <a:rPr lang="en-US" sz="1400" b="1" dirty="0"/>
              <a:t>.</a:t>
            </a:r>
          </a:p>
        </p:txBody>
      </p:sp>
      <p:pic>
        <p:nvPicPr>
          <p:cNvPr id="13" name="Picture 12">
            <a:extLst>
              <a:ext uri="{FF2B5EF4-FFF2-40B4-BE49-F238E27FC236}">
                <a16:creationId xmlns:a16="http://schemas.microsoft.com/office/drawing/2014/main" id="{CF4721D9-BB4E-D506-A2D7-E21B70D61838}"/>
              </a:ext>
            </a:extLst>
          </p:cNvPr>
          <p:cNvPicPr>
            <a:picLocks noChangeAspect="1"/>
          </p:cNvPicPr>
          <p:nvPr/>
        </p:nvPicPr>
        <p:blipFill>
          <a:blip r:embed="rId2"/>
          <a:stretch>
            <a:fillRect/>
          </a:stretch>
        </p:blipFill>
        <p:spPr>
          <a:xfrm>
            <a:off x="23979" y="1023161"/>
            <a:ext cx="4798148" cy="5802028"/>
          </a:xfrm>
          <a:prstGeom prst="rect">
            <a:avLst/>
          </a:prstGeom>
        </p:spPr>
      </p:pic>
      <p:sp>
        <p:nvSpPr>
          <p:cNvPr id="15" name="TextBox 14">
            <a:extLst>
              <a:ext uri="{FF2B5EF4-FFF2-40B4-BE49-F238E27FC236}">
                <a16:creationId xmlns:a16="http://schemas.microsoft.com/office/drawing/2014/main" id="{C46B499C-CF95-CFC6-9628-2F7018E83614}"/>
              </a:ext>
            </a:extLst>
          </p:cNvPr>
          <p:cNvSpPr txBox="1"/>
          <p:nvPr/>
        </p:nvSpPr>
        <p:spPr>
          <a:xfrm>
            <a:off x="4505114" y="6240414"/>
            <a:ext cx="4997573" cy="584775"/>
          </a:xfrm>
          <a:prstGeom prst="rect">
            <a:avLst/>
          </a:prstGeom>
          <a:noFill/>
        </p:spPr>
        <p:txBody>
          <a:bodyPr wrap="square">
            <a:spAutoFit/>
          </a:bodyPr>
          <a:lstStyle/>
          <a:p>
            <a:r>
              <a:rPr lang="en-US" sz="1600" b="1" dirty="0"/>
              <a:t>*If a developer fee is included in the request, there should be an Intermediary listed on the Request page</a:t>
            </a:r>
            <a:endParaRPr lang="en-US" sz="1600" dirty="0"/>
          </a:p>
        </p:txBody>
      </p:sp>
      <p:cxnSp>
        <p:nvCxnSpPr>
          <p:cNvPr id="16" name="Straight Arrow Connector 15">
            <a:extLst>
              <a:ext uri="{FF2B5EF4-FFF2-40B4-BE49-F238E27FC236}">
                <a16:creationId xmlns:a16="http://schemas.microsoft.com/office/drawing/2014/main" id="{B71D124E-8B67-962B-EC79-A2D5D14D7FEB}"/>
              </a:ext>
            </a:extLst>
          </p:cNvPr>
          <p:cNvCxnSpPr>
            <a:cxnSpLocks/>
          </p:cNvCxnSpPr>
          <p:nvPr/>
        </p:nvCxnSpPr>
        <p:spPr>
          <a:xfrm flipH="1">
            <a:off x="4723002" y="2421588"/>
            <a:ext cx="620785"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48140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1F88330-155B-ABB2-DD7F-77B45541151B}"/>
              </a:ext>
            </a:extLst>
          </p:cNvPr>
          <p:cNvSpPr txBox="1"/>
          <p:nvPr/>
        </p:nvSpPr>
        <p:spPr>
          <a:xfrm>
            <a:off x="6429825" y="5470988"/>
            <a:ext cx="2357864" cy="1200329"/>
          </a:xfrm>
          <a:prstGeom prst="rect">
            <a:avLst/>
          </a:prstGeom>
          <a:noFill/>
          <a:ln w="28575">
            <a:solidFill>
              <a:srgbClr val="4F81BD"/>
            </a:solidFill>
          </a:ln>
        </p:spPr>
        <p:txBody>
          <a:bodyPr wrap="square" lIns="91440" tIns="45720" rIns="91440" bIns="45720" rtlCol="0" anchor="t">
            <a:spAutoFit/>
          </a:bodyPr>
          <a:lstStyle/>
          <a:p>
            <a:r>
              <a:rPr lang="en-US" dirty="0"/>
              <a:t>Member signer must have</a:t>
            </a:r>
            <a:r>
              <a:rPr lang="en-US" sz="1600" dirty="0">
                <a:solidFill>
                  <a:schemeClr val="tx1">
                    <a:lumMod val="65000"/>
                    <a:lumOff val="35000"/>
                  </a:schemeClr>
                </a:solidFill>
              </a:rPr>
              <a:t> </a:t>
            </a:r>
            <a:r>
              <a:rPr lang="en-US" dirty="0">
                <a:solidFill>
                  <a:srgbClr val="FF0000"/>
                </a:solidFill>
              </a:rPr>
              <a:t>AHP</a:t>
            </a:r>
            <a:r>
              <a:rPr lang="en-US" dirty="0">
                <a:solidFill>
                  <a:schemeClr val="tx1">
                    <a:lumMod val="65000"/>
                    <a:lumOff val="35000"/>
                  </a:schemeClr>
                </a:solidFill>
              </a:rPr>
              <a:t> </a:t>
            </a:r>
            <a:r>
              <a:rPr lang="en-US" dirty="0"/>
              <a:t>or FHLB Signature Card</a:t>
            </a:r>
            <a:r>
              <a:rPr lang="en-US" sz="1600" dirty="0">
                <a:solidFill>
                  <a:schemeClr val="tx1">
                    <a:lumMod val="65000"/>
                    <a:lumOff val="35000"/>
                  </a:schemeClr>
                </a:solidFill>
              </a:rPr>
              <a:t> </a:t>
            </a:r>
            <a:r>
              <a:rPr lang="en-US" dirty="0">
                <a:solidFill>
                  <a:srgbClr val="FF0000"/>
                </a:solidFill>
              </a:rPr>
              <a:t>Advances</a:t>
            </a:r>
            <a:r>
              <a:rPr lang="en-US" sz="1600" dirty="0">
                <a:solidFill>
                  <a:schemeClr val="tx1">
                    <a:lumMod val="65000"/>
                    <a:lumOff val="35000"/>
                  </a:schemeClr>
                </a:solidFill>
              </a:rPr>
              <a:t> </a:t>
            </a:r>
            <a:r>
              <a:rPr lang="en-US" sz="1600" dirty="0"/>
              <a:t>Authorization</a:t>
            </a:r>
          </a:p>
        </p:txBody>
      </p:sp>
      <p:sp>
        <p:nvSpPr>
          <p:cNvPr id="7" name="Arrow: Right 6">
            <a:extLst>
              <a:ext uri="{FF2B5EF4-FFF2-40B4-BE49-F238E27FC236}">
                <a16:creationId xmlns:a16="http://schemas.microsoft.com/office/drawing/2014/main" id="{4E25A7A5-B184-2132-E43D-D79AE40270AD}"/>
              </a:ext>
            </a:extLst>
          </p:cNvPr>
          <p:cNvSpPr/>
          <p:nvPr/>
        </p:nvSpPr>
        <p:spPr>
          <a:xfrm flipH="1">
            <a:off x="5478780" y="5828836"/>
            <a:ext cx="815340"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74D30413-470A-8534-99EB-CE5D71683B89}"/>
              </a:ext>
            </a:extLst>
          </p:cNvPr>
          <p:cNvSpPr txBox="1"/>
          <p:nvPr/>
        </p:nvSpPr>
        <p:spPr>
          <a:xfrm>
            <a:off x="6433696" y="4042790"/>
            <a:ext cx="2353993" cy="1200329"/>
          </a:xfrm>
          <a:prstGeom prst="rect">
            <a:avLst/>
          </a:prstGeom>
          <a:noFill/>
          <a:ln w="28575">
            <a:solidFill>
              <a:srgbClr val="4F81BD"/>
            </a:solidFill>
          </a:ln>
        </p:spPr>
        <p:txBody>
          <a:bodyPr wrap="square" lIns="91440" tIns="45720" rIns="91440" bIns="45720" rtlCol="0" anchor="t">
            <a:spAutoFit/>
          </a:bodyPr>
          <a:lstStyle/>
          <a:p>
            <a:r>
              <a:rPr lang="en-US" b="1" dirty="0"/>
              <a:t>Member</a:t>
            </a:r>
            <a:r>
              <a:rPr lang="en-US" dirty="0"/>
              <a:t> </a:t>
            </a:r>
            <a:r>
              <a:rPr lang="en-US" b="1" dirty="0"/>
              <a:t>MUST initial here</a:t>
            </a:r>
            <a:r>
              <a:rPr lang="en-US" dirty="0"/>
              <a:t> to confirm the selection of the inspector</a:t>
            </a:r>
            <a:endParaRPr lang="en-US" dirty="0">
              <a:cs typeface="Calibri"/>
            </a:endParaRPr>
          </a:p>
        </p:txBody>
      </p:sp>
      <p:sp>
        <p:nvSpPr>
          <p:cNvPr id="9" name="Arrow: Right 8">
            <a:extLst>
              <a:ext uri="{FF2B5EF4-FFF2-40B4-BE49-F238E27FC236}">
                <a16:creationId xmlns:a16="http://schemas.microsoft.com/office/drawing/2014/main" id="{955B660A-2E50-0508-8AC9-FC20D9866F57}"/>
              </a:ext>
            </a:extLst>
          </p:cNvPr>
          <p:cNvSpPr/>
          <p:nvPr/>
        </p:nvSpPr>
        <p:spPr>
          <a:xfrm flipH="1">
            <a:off x="5478780" y="4745820"/>
            <a:ext cx="815340"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9BB355B-9DD3-45AF-6013-99369033E9DA}"/>
              </a:ext>
            </a:extLst>
          </p:cNvPr>
          <p:cNvPicPr>
            <a:picLocks noChangeAspect="1"/>
          </p:cNvPicPr>
          <p:nvPr/>
        </p:nvPicPr>
        <p:blipFill>
          <a:blip r:embed="rId2"/>
          <a:srcRect/>
          <a:stretch/>
        </p:blipFill>
        <p:spPr>
          <a:xfrm>
            <a:off x="39235" y="22383"/>
            <a:ext cx="5348142" cy="6755922"/>
          </a:xfrm>
          <a:prstGeom prst="rect">
            <a:avLst/>
          </a:prstGeom>
        </p:spPr>
      </p:pic>
      <p:sp>
        <p:nvSpPr>
          <p:cNvPr id="2" name="TextBox 1">
            <a:extLst>
              <a:ext uri="{FF2B5EF4-FFF2-40B4-BE49-F238E27FC236}">
                <a16:creationId xmlns:a16="http://schemas.microsoft.com/office/drawing/2014/main" id="{4D28FA96-66D7-3DEC-AA7C-8E0319ACAD91}"/>
              </a:ext>
            </a:extLst>
          </p:cNvPr>
          <p:cNvSpPr txBox="1"/>
          <p:nvPr/>
        </p:nvSpPr>
        <p:spPr>
          <a:xfrm>
            <a:off x="260059" y="4345498"/>
            <a:ext cx="4914533" cy="507450"/>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endParaRPr lang="en-US" sz="2200" dirty="0">
              <a:solidFill>
                <a:schemeClr val="tx1">
                  <a:lumMod val="65000"/>
                  <a:lumOff val="35000"/>
                </a:schemeClr>
              </a:solidFill>
            </a:endParaRPr>
          </a:p>
        </p:txBody>
      </p:sp>
      <p:sp>
        <p:nvSpPr>
          <p:cNvPr id="3" name="Rectangle 2">
            <a:extLst>
              <a:ext uri="{FF2B5EF4-FFF2-40B4-BE49-F238E27FC236}">
                <a16:creationId xmlns:a16="http://schemas.microsoft.com/office/drawing/2014/main" id="{4FAD872E-72B0-0E3D-FE2F-6925BE8D2875}"/>
              </a:ext>
            </a:extLst>
          </p:cNvPr>
          <p:cNvSpPr/>
          <p:nvPr/>
        </p:nvSpPr>
        <p:spPr>
          <a:xfrm>
            <a:off x="4848837" y="5016617"/>
            <a:ext cx="335559" cy="2265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2139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865E7-C13C-C948-EFBE-020495218FC3}"/>
              </a:ext>
            </a:extLst>
          </p:cNvPr>
          <p:cNvSpPr>
            <a:spLocks noGrp="1"/>
          </p:cNvSpPr>
          <p:nvPr>
            <p:ph type="title"/>
          </p:nvPr>
        </p:nvSpPr>
        <p:spPr>
          <a:xfrm>
            <a:off x="582402" y="275303"/>
            <a:ext cx="7487260" cy="550608"/>
          </a:xfrm>
        </p:spPr>
        <p:txBody>
          <a:bodyPr/>
          <a:lstStyle/>
          <a:p>
            <a:br>
              <a:rPr lang="en-US" dirty="0"/>
            </a:br>
            <a:br>
              <a:rPr lang="en-US" dirty="0"/>
            </a:br>
            <a:r>
              <a:rPr lang="en-US" dirty="0"/>
              <a:t>Application Evaluation and Eligible Housing</a:t>
            </a:r>
            <a:br>
              <a:rPr lang="en-US" dirty="0"/>
            </a:br>
            <a:r>
              <a:rPr lang="en-US" sz="4000" dirty="0">
                <a:highlight>
                  <a:srgbClr val="FFFF00"/>
                </a:highlight>
              </a:rPr>
              <a:t>	</a:t>
            </a:r>
            <a:endParaRPr lang="en-US" sz="4000" dirty="0"/>
          </a:p>
        </p:txBody>
      </p:sp>
      <p:graphicFrame>
        <p:nvGraphicFramePr>
          <p:cNvPr id="4" name="Diagram 3">
            <a:extLst>
              <a:ext uri="{FF2B5EF4-FFF2-40B4-BE49-F238E27FC236}">
                <a16:creationId xmlns:a16="http://schemas.microsoft.com/office/drawing/2014/main" id="{A2098655-F42B-ED01-1BAE-E02B15769D9C}"/>
              </a:ext>
            </a:extLst>
          </p:cNvPr>
          <p:cNvGraphicFramePr/>
          <p:nvPr/>
        </p:nvGraphicFramePr>
        <p:xfrm>
          <a:off x="478997" y="1390148"/>
          <a:ext cx="3713071" cy="5283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66643DAA-06A9-95EE-A4DD-9A0DB03DBB4A}"/>
              </a:ext>
            </a:extLst>
          </p:cNvPr>
          <p:cNvSpPr txBox="1"/>
          <p:nvPr/>
        </p:nvSpPr>
        <p:spPr>
          <a:xfrm>
            <a:off x="4714567" y="2180249"/>
            <a:ext cx="4193459" cy="2010807"/>
          </a:xfrm>
          <a:prstGeom prst="rect">
            <a:avLst/>
          </a:prstGeom>
          <a:noFill/>
          <a:ln w="19050">
            <a:solidFill>
              <a:srgbClr val="0071CE"/>
            </a:solidFill>
          </a:ln>
        </p:spPr>
        <p:txBody>
          <a:bodyPr wrap="square">
            <a:spAutoFit/>
          </a:bodyPr>
          <a:lstStyle/>
          <a:p>
            <a:pPr marL="171450" indent="-171450">
              <a:spcAft>
                <a:spcPts val="400"/>
              </a:spcAft>
              <a:buFont typeface="Arial" panose="020B0604020202020204" pitchFamily="34" charset="0"/>
              <a:buChar char="•"/>
            </a:pPr>
            <a:r>
              <a:rPr lang="en-US" b="1" dirty="0">
                <a:solidFill>
                  <a:schemeClr val="tx1"/>
                </a:solidFill>
              </a:rPr>
              <a:t>First Time Homebuyer Programs</a:t>
            </a:r>
          </a:p>
          <a:p>
            <a:pPr marL="171450" indent="-171450">
              <a:spcAft>
                <a:spcPts val="400"/>
              </a:spcAft>
              <a:buFont typeface="Arial" panose="020B0604020202020204" pitchFamily="34" charset="0"/>
              <a:buChar char="•"/>
            </a:pPr>
            <a:r>
              <a:rPr lang="en-US" b="1" dirty="0">
                <a:solidFill>
                  <a:schemeClr val="tx1"/>
                </a:solidFill>
              </a:rPr>
              <a:t>Single Family Home (1 to 4 dwelling)</a:t>
            </a:r>
          </a:p>
          <a:p>
            <a:pPr marL="171450" indent="-171450">
              <a:spcAft>
                <a:spcPts val="400"/>
              </a:spcAft>
              <a:buFont typeface="Arial" panose="020B0604020202020204" pitchFamily="34" charset="0"/>
              <a:buChar char="•"/>
            </a:pPr>
            <a:r>
              <a:rPr lang="en-US" b="1" dirty="0">
                <a:solidFill>
                  <a:schemeClr val="tx1"/>
                </a:solidFill>
              </a:rPr>
              <a:t>Manufactured Homes</a:t>
            </a:r>
          </a:p>
          <a:p>
            <a:pPr marL="171450" indent="-171450">
              <a:spcAft>
                <a:spcPts val="400"/>
              </a:spcAft>
              <a:buFont typeface="Arial" panose="020B0604020202020204" pitchFamily="34" charset="0"/>
              <a:buChar char="•"/>
            </a:pPr>
            <a:r>
              <a:rPr lang="en-US" b="1" dirty="0">
                <a:solidFill>
                  <a:schemeClr val="tx1"/>
                </a:solidFill>
              </a:rPr>
              <a:t>Micro Homes</a:t>
            </a:r>
          </a:p>
          <a:p>
            <a:pPr marL="171450" indent="-171450">
              <a:spcAft>
                <a:spcPts val="400"/>
              </a:spcAft>
              <a:buFont typeface="Arial" panose="020B0604020202020204" pitchFamily="34" charset="0"/>
              <a:buChar char="•"/>
            </a:pPr>
            <a:r>
              <a:rPr lang="en-US" b="1" dirty="0">
                <a:solidFill>
                  <a:schemeClr val="tx1"/>
                </a:solidFill>
              </a:rPr>
              <a:t>Owner-Occupied Rehabilitation</a:t>
            </a:r>
          </a:p>
          <a:p>
            <a:pPr marL="171450" indent="-171450">
              <a:spcAft>
                <a:spcPts val="400"/>
              </a:spcAft>
              <a:buFont typeface="Arial" panose="020B0604020202020204" pitchFamily="34" charset="0"/>
              <a:buChar char="•"/>
              <a:defRPr/>
            </a:pPr>
            <a:r>
              <a:rPr lang="en-US" b="1" dirty="0">
                <a:solidFill>
                  <a:schemeClr val="tx1"/>
                </a:solidFill>
              </a:rPr>
              <a:t>Owner-Occupied New Construction</a:t>
            </a:r>
          </a:p>
        </p:txBody>
      </p:sp>
      <p:sp>
        <p:nvSpPr>
          <p:cNvPr id="10" name="TextBox 9">
            <a:extLst>
              <a:ext uri="{FF2B5EF4-FFF2-40B4-BE49-F238E27FC236}">
                <a16:creationId xmlns:a16="http://schemas.microsoft.com/office/drawing/2014/main" id="{71311CD5-272A-33E0-10E2-493B21CA51DA}"/>
              </a:ext>
            </a:extLst>
          </p:cNvPr>
          <p:cNvSpPr txBox="1"/>
          <p:nvPr/>
        </p:nvSpPr>
        <p:spPr>
          <a:xfrm>
            <a:off x="5442154" y="1664311"/>
            <a:ext cx="4572000" cy="461665"/>
          </a:xfrm>
          <a:prstGeom prst="rect">
            <a:avLst/>
          </a:prstGeom>
          <a:noFill/>
        </p:spPr>
        <p:txBody>
          <a:bodyPr wrap="square">
            <a:spAutoFit/>
          </a:bodyPr>
          <a:lstStyle/>
          <a:p>
            <a:pPr>
              <a:spcAft>
                <a:spcPts val="400"/>
              </a:spcAft>
            </a:pPr>
            <a:r>
              <a:rPr lang="en-US" sz="2400" b="1" dirty="0">
                <a:solidFill>
                  <a:srgbClr val="0071CE"/>
                </a:solidFill>
              </a:rPr>
              <a:t>Types of Eligible Housing</a:t>
            </a:r>
          </a:p>
        </p:txBody>
      </p:sp>
      <p:sp>
        <p:nvSpPr>
          <p:cNvPr id="3" name="Oval 2">
            <a:extLst>
              <a:ext uri="{FF2B5EF4-FFF2-40B4-BE49-F238E27FC236}">
                <a16:creationId xmlns:a16="http://schemas.microsoft.com/office/drawing/2014/main" id="{85812E39-81AA-C540-F305-E4AFC3ADCD64}"/>
              </a:ext>
            </a:extLst>
          </p:cNvPr>
          <p:cNvSpPr/>
          <p:nvPr/>
        </p:nvSpPr>
        <p:spPr>
          <a:xfrm>
            <a:off x="4714567" y="4639691"/>
            <a:ext cx="3355095" cy="15338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09F66C9-9039-7163-04CE-F724DAC73FC0}"/>
              </a:ext>
            </a:extLst>
          </p:cNvPr>
          <p:cNvSpPr txBox="1"/>
          <p:nvPr/>
        </p:nvSpPr>
        <p:spPr>
          <a:xfrm>
            <a:off x="4660473" y="4152152"/>
            <a:ext cx="3463282" cy="1754326"/>
          </a:xfrm>
          <a:prstGeom prst="rect">
            <a:avLst/>
          </a:prstGeom>
          <a:noFill/>
        </p:spPr>
        <p:txBody>
          <a:bodyPr wrap="square" rtlCol="0">
            <a:spAutoFit/>
          </a:bodyPr>
          <a:lstStyle/>
          <a:p>
            <a:pPr algn="ctr"/>
            <a:endParaRPr lang="en-US" sz="2400" dirty="0">
              <a:solidFill>
                <a:schemeClr val="bg1"/>
              </a:solidFill>
            </a:endParaRPr>
          </a:p>
          <a:p>
            <a:pPr algn="ctr"/>
            <a:endParaRPr lang="en-US" dirty="0">
              <a:solidFill>
                <a:schemeClr val="tx1"/>
              </a:solidFill>
            </a:endParaRPr>
          </a:p>
          <a:p>
            <a:pPr algn="ctr"/>
            <a:endParaRPr lang="en-US" dirty="0">
              <a:solidFill>
                <a:schemeClr val="tx1"/>
              </a:solidFill>
            </a:endParaRPr>
          </a:p>
          <a:p>
            <a:pPr algn="ctr"/>
            <a:r>
              <a:rPr lang="en-US" sz="1600" dirty="0">
                <a:solidFill>
                  <a:schemeClr val="bg1"/>
                </a:solidFill>
              </a:rPr>
              <a:t>5 Year Deed Restriction for Owner-Occupied AHP Subsidy units involving downpayment assistance</a:t>
            </a:r>
          </a:p>
        </p:txBody>
      </p:sp>
    </p:spTree>
    <p:extLst>
      <p:ext uri="{BB962C8B-B14F-4D97-AF65-F5344CB8AC3E}">
        <p14:creationId xmlns:p14="http://schemas.microsoft.com/office/powerpoint/2010/main" val="557994109"/>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 screen&#10;&#10;Description automatically generated">
            <a:extLst>
              <a:ext uri="{FF2B5EF4-FFF2-40B4-BE49-F238E27FC236}">
                <a16:creationId xmlns:a16="http://schemas.microsoft.com/office/drawing/2014/main" id="{89C3D42E-C765-7DB9-2BE4-07A446F55E09}"/>
              </a:ext>
            </a:extLst>
          </p:cNvPr>
          <p:cNvPicPr>
            <a:picLocks noChangeAspect="1"/>
          </p:cNvPicPr>
          <p:nvPr/>
        </p:nvPicPr>
        <p:blipFill rotWithShape="1">
          <a:blip r:embed="rId2"/>
          <a:srcRect l="38862" t="15200" r="24316" b="20105"/>
          <a:stretch/>
        </p:blipFill>
        <p:spPr>
          <a:xfrm>
            <a:off x="134636" y="1229628"/>
            <a:ext cx="5012381" cy="4939867"/>
          </a:xfrm>
          <a:prstGeom prst="rect">
            <a:avLst/>
          </a:prstGeom>
        </p:spPr>
      </p:pic>
      <p:sp>
        <p:nvSpPr>
          <p:cNvPr id="3" name="TextBox 2">
            <a:extLst>
              <a:ext uri="{FF2B5EF4-FFF2-40B4-BE49-F238E27FC236}">
                <a16:creationId xmlns:a16="http://schemas.microsoft.com/office/drawing/2014/main" id="{631091BF-6360-90F9-D24C-E4170034A185}"/>
              </a:ext>
            </a:extLst>
          </p:cNvPr>
          <p:cNvSpPr txBox="1"/>
          <p:nvPr/>
        </p:nvSpPr>
        <p:spPr>
          <a:xfrm>
            <a:off x="353457" y="488450"/>
            <a:ext cx="355895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0070C0"/>
                </a:solidFill>
                <a:ea typeface="+mj-ea"/>
                <a:cs typeface="+mj-cs"/>
              </a:rPr>
              <a:t>Special Needs Documentation</a:t>
            </a:r>
            <a:endParaRPr lang="en-US" dirty="0"/>
          </a:p>
        </p:txBody>
      </p:sp>
      <p:sp>
        <p:nvSpPr>
          <p:cNvPr id="6" name="TextBox 5">
            <a:extLst>
              <a:ext uri="{FF2B5EF4-FFF2-40B4-BE49-F238E27FC236}">
                <a16:creationId xmlns:a16="http://schemas.microsoft.com/office/drawing/2014/main" id="{125882BA-2670-9BDC-1C7C-C475AA29DCBB}"/>
              </a:ext>
            </a:extLst>
          </p:cNvPr>
          <p:cNvSpPr txBox="1"/>
          <p:nvPr/>
        </p:nvSpPr>
        <p:spPr>
          <a:xfrm>
            <a:off x="5581980" y="1465017"/>
            <a:ext cx="2866578" cy="723275"/>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342900">
              <a:spcAft>
                <a:spcPts val="600"/>
              </a:spcAft>
              <a:defRPr/>
            </a:pPr>
            <a:r>
              <a:rPr lang="en-US" b="1" dirty="0"/>
              <a:t>Driver’s License/State ID </a:t>
            </a:r>
          </a:p>
          <a:p>
            <a:pPr marL="285750" indent="-285750" algn="ctr" defTabSz="342900">
              <a:spcAft>
                <a:spcPts val="600"/>
              </a:spcAft>
              <a:buFont typeface="Wingdings" panose="05000000000000000000" pitchFamily="2" charset="2"/>
              <a:buChar char="Ø"/>
              <a:defRPr/>
            </a:pPr>
            <a:r>
              <a:rPr lang="en-US" b="1" dirty="0"/>
              <a:t>Proof of age (55+)</a:t>
            </a:r>
          </a:p>
        </p:txBody>
      </p:sp>
      <p:sp>
        <p:nvSpPr>
          <p:cNvPr id="7" name="TextBox 6">
            <a:extLst>
              <a:ext uri="{FF2B5EF4-FFF2-40B4-BE49-F238E27FC236}">
                <a16:creationId xmlns:a16="http://schemas.microsoft.com/office/drawing/2014/main" id="{D22F1D8E-4260-6A23-312B-909E31D3394A}"/>
              </a:ext>
            </a:extLst>
          </p:cNvPr>
          <p:cNvSpPr txBox="1"/>
          <p:nvPr/>
        </p:nvSpPr>
        <p:spPr>
          <a:xfrm>
            <a:off x="5147017" y="2435164"/>
            <a:ext cx="3736505" cy="723275"/>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342900">
              <a:spcAft>
                <a:spcPts val="600"/>
              </a:spcAft>
              <a:defRPr/>
            </a:pPr>
            <a:r>
              <a:rPr lang="en-US" b="1" dirty="0"/>
              <a:t>Social Security Letter </a:t>
            </a:r>
          </a:p>
          <a:p>
            <a:pPr marL="285750" indent="-285750" algn="ctr" defTabSz="342900">
              <a:spcAft>
                <a:spcPts val="600"/>
              </a:spcAft>
              <a:buFont typeface="Wingdings" panose="05000000000000000000" pitchFamily="2" charset="2"/>
              <a:buChar char="Ø"/>
              <a:defRPr/>
            </a:pPr>
            <a:r>
              <a:rPr lang="en-US" b="1" dirty="0"/>
              <a:t>Indicating age and/or disability</a:t>
            </a:r>
          </a:p>
        </p:txBody>
      </p:sp>
      <p:sp>
        <p:nvSpPr>
          <p:cNvPr id="11" name="TextBox 10">
            <a:extLst>
              <a:ext uri="{FF2B5EF4-FFF2-40B4-BE49-F238E27FC236}">
                <a16:creationId xmlns:a16="http://schemas.microsoft.com/office/drawing/2014/main" id="{359EA0D0-2412-A372-8775-2D53A5D0544E}"/>
              </a:ext>
            </a:extLst>
          </p:cNvPr>
          <p:cNvSpPr txBox="1"/>
          <p:nvPr/>
        </p:nvSpPr>
        <p:spPr>
          <a:xfrm>
            <a:off x="5147017" y="3333958"/>
            <a:ext cx="3794566" cy="3524042"/>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342900">
              <a:spcAft>
                <a:spcPts val="600"/>
              </a:spcAft>
              <a:defRPr/>
            </a:pPr>
            <a:r>
              <a:rPr lang="en-US" b="1" dirty="0"/>
              <a:t>Executed Verification of Special Needs </a:t>
            </a:r>
          </a:p>
          <a:p>
            <a:pPr marL="285750" indent="-285750" algn="ctr" defTabSz="342900">
              <a:spcAft>
                <a:spcPts val="600"/>
              </a:spcAft>
              <a:buFont typeface="Wingdings" panose="05000000000000000000" pitchFamily="2" charset="2"/>
              <a:buChar char="Ø"/>
              <a:defRPr/>
            </a:pPr>
            <a:r>
              <a:rPr lang="en-US" b="1" dirty="0"/>
              <a:t>Found in SNAP Funding Manual</a:t>
            </a:r>
          </a:p>
          <a:p>
            <a:pPr marL="285750" indent="-285750" algn="ctr" defTabSz="342900">
              <a:spcAft>
                <a:spcPts val="600"/>
              </a:spcAft>
              <a:buFont typeface="Wingdings" panose="05000000000000000000" pitchFamily="2" charset="2"/>
              <a:buChar char="Ø"/>
              <a:defRPr/>
            </a:pPr>
            <a:r>
              <a:rPr lang="en-US" b="1" dirty="0"/>
              <a:t>Should be executed by an applicable professional (Doctor, etc.) </a:t>
            </a:r>
          </a:p>
          <a:p>
            <a:pPr marL="285750" indent="-285750" algn="ctr" defTabSz="342900">
              <a:spcAft>
                <a:spcPts val="600"/>
              </a:spcAft>
              <a:buFont typeface="Wingdings" panose="05000000000000000000" pitchFamily="2" charset="2"/>
              <a:buChar char="Ø"/>
              <a:defRPr/>
            </a:pPr>
            <a:r>
              <a:rPr lang="en-US" b="1" dirty="0"/>
              <a:t>Should not be executed by an employee of the member institution</a:t>
            </a:r>
          </a:p>
          <a:p>
            <a:pPr marL="285750" indent="-285750" algn="ctr" defTabSz="342900">
              <a:spcAft>
                <a:spcPts val="600"/>
              </a:spcAft>
              <a:buFont typeface="Wingdings" panose="05000000000000000000" pitchFamily="2" charset="2"/>
              <a:buChar char="Ø"/>
              <a:defRPr/>
            </a:pPr>
            <a:r>
              <a:rPr lang="en-US" b="1" dirty="0"/>
              <a:t>Only one method of verification is required</a:t>
            </a:r>
          </a:p>
          <a:p>
            <a:pPr marL="285750" indent="-285750" algn="ctr" defTabSz="342900">
              <a:spcAft>
                <a:spcPts val="600"/>
              </a:spcAft>
              <a:buFont typeface="Wingdings" panose="05000000000000000000" pitchFamily="2" charset="2"/>
              <a:buChar char="Ø"/>
              <a:defRPr/>
            </a:pPr>
            <a:endParaRPr lang="en-US" b="1" dirty="0"/>
          </a:p>
        </p:txBody>
      </p:sp>
    </p:spTree>
    <p:extLst>
      <p:ext uri="{BB962C8B-B14F-4D97-AF65-F5344CB8AC3E}">
        <p14:creationId xmlns:p14="http://schemas.microsoft.com/office/powerpoint/2010/main" val="3861421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DB058E-789D-4E9B-0B1A-021F4109B1A4}"/>
              </a:ext>
            </a:extLst>
          </p:cNvPr>
          <p:cNvPicPr>
            <a:picLocks noChangeAspect="1"/>
          </p:cNvPicPr>
          <p:nvPr/>
        </p:nvPicPr>
        <p:blipFill rotWithShape="1">
          <a:blip r:embed="rId2"/>
          <a:srcRect l="1023" r="1023"/>
          <a:stretch/>
        </p:blipFill>
        <p:spPr>
          <a:xfrm>
            <a:off x="0" y="994228"/>
            <a:ext cx="5052060" cy="5863772"/>
          </a:xfrm>
          <a:prstGeom prst="rect">
            <a:avLst/>
          </a:prstGeom>
        </p:spPr>
      </p:pic>
      <p:sp>
        <p:nvSpPr>
          <p:cNvPr id="2" name="TextBox 1">
            <a:extLst>
              <a:ext uri="{FF2B5EF4-FFF2-40B4-BE49-F238E27FC236}">
                <a16:creationId xmlns:a16="http://schemas.microsoft.com/office/drawing/2014/main" id="{78865660-52FA-6D51-A1EC-27ACB4D56D43}"/>
              </a:ext>
            </a:extLst>
          </p:cNvPr>
          <p:cNvSpPr txBox="1"/>
          <p:nvPr/>
        </p:nvSpPr>
        <p:spPr>
          <a:xfrm>
            <a:off x="4909945" y="2726021"/>
            <a:ext cx="4136763" cy="1200329"/>
          </a:xfrm>
          <a:prstGeom prst="rect">
            <a:avLst/>
          </a:prstGeom>
          <a:noFill/>
          <a:ln w="28575">
            <a:solidFill>
              <a:srgbClr val="4F81BD"/>
            </a:solidFill>
          </a:ln>
        </p:spPr>
        <p:txBody>
          <a:bodyPr wrap="square" lIns="91440" tIns="45720" rIns="91440" bIns="45720" rtlCol="0" anchor="t">
            <a:spAutoFit/>
          </a:bodyPr>
          <a:lstStyle/>
          <a:p>
            <a:pPr algn="ctr"/>
            <a:r>
              <a:rPr lang="en-US" b="1" dirty="0"/>
              <a:t>An updated </a:t>
            </a:r>
            <a:r>
              <a:rPr lang="en-US" b="1" dirty="0">
                <a:solidFill>
                  <a:srgbClr val="FF0000"/>
                </a:solidFill>
              </a:rPr>
              <a:t>eligible repairs list</a:t>
            </a:r>
            <a:r>
              <a:rPr lang="en-US" b="1" dirty="0">
                <a:solidFill>
                  <a:schemeClr val="tx1">
                    <a:lumMod val="65000"/>
                    <a:lumOff val="35000"/>
                  </a:schemeClr>
                </a:solidFill>
              </a:rPr>
              <a:t> </a:t>
            </a:r>
            <a:r>
              <a:rPr lang="en-US" b="1" dirty="0"/>
              <a:t>has been included for 2025. Please double check that the repair is eligible according to this list.</a:t>
            </a:r>
            <a:r>
              <a:rPr lang="en-US" b="1" dirty="0">
                <a:solidFill>
                  <a:srgbClr val="FF0000"/>
                </a:solidFill>
              </a:rPr>
              <a:t> Substitutions will not be permitted.</a:t>
            </a:r>
            <a:endParaRPr lang="en-US" b="1" dirty="0">
              <a:solidFill>
                <a:srgbClr val="FF0000"/>
              </a:solidFill>
              <a:cs typeface="Calibri"/>
            </a:endParaRPr>
          </a:p>
        </p:txBody>
      </p:sp>
      <p:sp>
        <p:nvSpPr>
          <p:cNvPr id="4" name="TextBox 3">
            <a:extLst>
              <a:ext uri="{FF2B5EF4-FFF2-40B4-BE49-F238E27FC236}">
                <a16:creationId xmlns:a16="http://schemas.microsoft.com/office/drawing/2014/main" id="{19C1818F-587E-17F8-676E-0D34E6C80F4B}"/>
              </a:ext>
            </a:extLst>
          </p:cNvPr>
          <p:cNvSpPr txBox="1"/>
          <p:nvPr/>
        </p:nvSpPr>
        <p:spPr>
          <a:xfrm>
            <a:off x="255864" y="402564"/>
            <a:ext cx="4572000" cy="369332"/>
          </a:xfrm>
          <a:prstGeom prst="rect">
            <a:avLst/>
          </a:prstGeom>
          <a:noFill/>
        </p:spPr>
        <p:txBody>
          <a:bodyPr wrap="square">
            <a:spAutoFit/>
          </a:bodyPr>
          <a:lstStyle/>
          <a:p>
            <a:r>
              <a:rPr lang="en-US" b="1" dirty="0">
                <a:solidFill>
                  <a:srgbClr val="0070C0"/>
                </a:solidFill>
              </a:rPr>
              <a:t>2025 </a:t>
            </a:r>
            <a:r>
              <a:rPr lang="en-US" sz="1800" b="1" dirty="0">
                <a:solidFill>
                  <a:srgbClr val="0070C0"/>
                </a:solidFill>
              </a:rPr>
              <a:t>Eligible Repair List</a:t>
            </a:r>
            <a:endParaRPr lang="en-US" dirty="0"/>
          </a:p>
        </p:txBody>
      </p:sp>
    </p:spTree>
    <p:extLst>
      <p:ext uri="{BB962C8B-B14F-4D97-AF65-F5344CB8AC3E}">
        <p14:creationId xmlns:p14="http://schemas.microsoft.com/office/powerpoint/2010/main" val="29673122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0F929-2F4C-68E3-5A6E-FDB912F450C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F57F6BA-A22D-1C68-5599-F473EDAF52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3540" y="5294484"/>
            <a:ext cx="7850459" cy="745575"/>
          </a:xfrm>
          <a:prstGeom prst="rect">
            <a:avLst/>
          </a:prstGeom>
        </p:spPr>
      </p:pic>
      <p:sp>
        <p:nvSpPr>
          <p:cNvPr id="6" name="Title 5">
            <a:extLst>
              <a:ext uri="{FF2B5EF4-FFF2-40B4-BE49-F238E27FC236}">
                <a16:creationId xmlns:a16="http://schemas.microsoft.com/office/drawing/2014/main" id="{28240766-8781-3BE1-59DF-EABFD9472D10}"/>
              </a:ext>
            </a:extLst>
          </p:cNvPr>
          <p:cNvSpPr>
            <a:spLocks noGrp="1"/>
          </p:cNvSpPr>
          <p:nvPr>
            <p:ph type="title"/>
          </p:nvPr>
        </p:nvSpPr>
        <p:spPr>
          <a:xfrm>
            <a:off x="2360181" y="5271231"/>
            <a:ext cx="6930571" cy="800661"/>
          </a:xfrm>
          <a:ln>
            <a:noFill/>
          </a:ln>
        </p:spPr>
        <p:txBody>
          <a:bodyPr>
            <a:noAutofit/>
          </a:bodyPr>
          <a:lstStyle/>
          <a:p>
            <a:pPr defTabSz="342900">
              <a:defRPr/>
            </a:pPr>
            <a:r>
              <a:rPr lang="en-US" sz="2700" dirty="0">
                <a:cs typeface="Calibri"/>
              </a:rPr>
              <a:t>Documentation Requirements - SNAP &amp; DRA</a:t>
            </a:r>
          </a:p>
        </p:txBody>
      </p:sp>
      <p:pic>
        <p:nvPicPr>
          <p:cNvPr id="10" name="Picture 9">
            <a:extLst>
              <a:ext uri="{FF2B5EF4-FFF2-40B4-BE49-F238E27FC236}">
                <a16:creationId xmlns:a16="http://schemas.microsoft.com/office/drawing/2014/main" id="{D014400D-A129-C070-CAC1-E35590CF5C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116" y="137160"/>
            <a:ext cx="3387213" cy="1584960"/>
          </a:xfrm>
          <a:prstGeom prst="rect">
            <a:avLst/>
          </a:prstGeom>
        </p:spPr>
      </p:pic>
      <p:sp>
        <p:nvSpPr>
          <p:cNvPr id="11" name="Title 1">
            <a:extLst>
              <a:ext uri="{FF2B5EF4-FFF2-40B4-BE49-F238E27FC236}">
                <a16:creationId xmlns:a16="http://schemas.microsoft.com/office/drawing/2014/main" id="{6DE5222D-A1E3-1B27-C27B-2A86069B83B3}"/>
              </a:ext>
            </a:extLst>
          </p:cNvPr>
          <p:cNvSpPr txBox="1">
            <a:spLocks/>
          </p:cNvSpPr>
          <p:nvPr/>
        </p:nvSpPr>
        <p:spPr>
          <a:xfrm>
            <a:off x="2082799" y="2297868"/>
            <a:ext cx="6624320" cy="1849120"/>
          </a:xfrm>
          <a:prstGeom prst="rect">
            <a:avLst/>
          </a:prstGeom>
          <a:effectLst>
            <a:outerShdw blurRad="50800" dist="38100" dir="8100000" algn="tr" rotWithShape="0">
              <a:schemeClr val="tx1">
                <a:alpha val="80000"/>
              </a:schemeClr>
            </a:outerShdw>
          </a:effectLst>
        </p:spPr>
        <p:txBody>
          <a:bodyPr vert="horz" lIns="91440" tIns="45720" rIns="91440" bIns="45720" rtlCol="0" anchor="ctr">
            <a:normAutofit fontScale="97500"/>
          </a:bodyPr>
          <a:lstStyle>
            <a:lvl1pPr algn="l" defTabSz="342900" rtl="0" eaLnBrk="1" latinLnBrk="0" hangingPunct="1">
              <a:spcBef>
                <a:spcPct val="0"/>
              </a:spcBef>
              <a:buNone/>
              <a:defRPr sz="3200" kern="1200">
                <a:solidFill>
                  <a:schemeClr val="bg1"/>
                </a:solidFill>
                <a:latin typeface="+mn-lt"/>
                <a:ea typeface="+mj-ea"/>
                <a:cs typeface="+mj-cs"/>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chemeClr val="bg1"/>
              </a:solidFill>
              <a:effectLst/>
              <a:uLnTx/>
              <a:uFillTx/>
              <a:latin typeface="Calibri" panose="020F0502020204030204" pitchFamily="34" charset="0"/>
              <a:ea typeface="+mj-ea"/>
              <a:cs typeface="Calibri" panose="020F0502020204030204" pitchFamily="34" charset="0"/>
            </a:endParaRPr>
          </a:p>
        </p:txBody>
      </p:sp>
      <p:pic>
        <p:nvPicPr>
          <p:cNvPr id="3" name="Picture 2">
            <a:extLst>
              <a:ext uri="{FF2B5EF4-FFF2-40B4-BE49-F238E27FC236}">
                <a16:creationId xmlns:a16="http://schemas.microsoft.com/office/drawing/2014/main" id="{34DADBC7-E3CC-07BD-E302-6E6325261575}"/>
              </a:ext>
            </a:extLst>
          </p:cNvPr>
          <p:cNvPicPr>
            <a:picLocks noChangeAspect="1"/>
          </p:cNvPicPr>
          <p:nvPr/>
        </p:nvPicPr>
        <p:blipFill>
          <a:blip r:embed="rId5"/>
          <a:stretch>
            <a:fillRect/>
          </a:stretch>
        </p:blipFill>
        <p:spPr>
          <a:xfrm>
            <a:off x="432116" y="107017"/>
            <a:ext cx="3389670" cy="1585097"/>
          </a:xfrm>
          <a:prstGeom prst="rect">
            <a:avLst/>
          </a:prstGeom>
        </p:spPr>
      </p:pic>
    </p:spTree>
    <p:extLst>
      <p:ext uri="{BB962C8B-B14F-4D97-AF65-F5344CB8AC3E}">
        <p14:creationId xmlns:p14="http://schemas.microsoft.com/office/powerpoint/2010/main" val="12436167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A5AB8-4EFA-EEF5-CBC4-50C8956B54B4}"/>
              </a:ext>
            </a:extLst>
          </p:cNvPr>
          <p:cNvSpPr>
            <a:spLocks noGrp="1"/>
          </p:cNvSpPr>
          <p:nvPr>
            <p:ph type="title"/>
          </p:nvPr>
        </p:nvSpPr>
        <p:spPr>
          <a:xfrm>
            <a:off x="356260" y="598773"/>
            <a:ext cx="7470570" cy="457200"/>
          </a:xfrm>
        </p:spPr>
        <p:txBody>
          <a:bodyPr/>
          <a:lstStyle/>
          <a:p>
            <a:r>
              <a:rPr lang="en-US" sz="2000" dirty="0"/>
              <a:t>Proof of Homeownership - Required for DRA and SNAP request</a:t>
            </a:r>
          </a:p>
        </p:txBody>
      </p:sp>
      <p:pic>
        <p:nvPicPr>
          <p:cNvPr id="9" name="Picture 8">
            <a:extLst>
              <a:ext uri="{FF2B5EF4-FFF2-40B4-BE49-F238E27FC236}">
                <a16:creationId xmlns:a16="http://schemas.microsoft.com/office/drawing/2014/main" id="{783F10C7-E2A5-756E-E783-B03DA28DAD38}"/>
              </a:ext>
            </a:extLst>
          </p:cNvPr>
          <p:cNvPicPr>
            <a:picLocks noChangeAspect="1"/>
          </p:cNvPicPr>
          <p:nvPr/>
        </p:nvPicPr>
        <p:blipFill>
          <a:blip r:embed="rId2"/>
          <a:stretch>
            <a:fillRect/>
          </a:stretch>
        </p:blipFill>
        <p:spPr>
          <a:xfrm>
            <a:off x="0" y="1149236"/>
            <a:ext cx="5242727" cy="5635634"/>
          </a:xfrm>
          <a:prstGeom prst="rect">
            <a:avLst/>
          </a:prstGeom>
        </p:spPr>
      </p:pic>
      <p:sp>
        <p:nvSpPr>
          <p:cNvPr id="10" name="TextBox 9">
            <a:extLst>
              <a:ext uri="{FF2B5EF4-FFF2-40B4-BE49-F238E27FC236}">
                <a16:creationId xmlns:a16="http://schemas.microsoft.com/office/drawing/2014/main" id="{6416E00C-E2A7-19AA-FE31-36D070A09F94}"/>
              </a:ext>
            </a:extLst>
          </p:cNvPr>
          <p:cNvSpPr txBox="1"/>
          <p:nvPr/>
        </p:nvSpPr>
        <p:spPr>
          <a:xfrm>
            <a:off x="5461233" y="2827997"/>
            <a:ext cx="3615264" cy="923330"/>
          </a:xfrm>
          <a:prstGeom prst="rect">
            <a:avLst/>
          </a:prstGeom>
          <a:noFill/>
          <a:ln w="28575">
            <a:solidFill>
              <a:srgbClr val="FF0000"/>
            </a:solidFill>
          </a:ln>
        </p:spPr>
        <p:txBody>
          <a:bodyPr wrap="square" lIns="91440" tIns="45720" rIns="91440" bIns="45720" rtlCol="0" anchor="t">
            <a:spAutoFit/>
          </a:bodyPr>
          <a:lstStyle/>
          <a:p>
            <a:r>
              <a:rPr lang="en-US" sz="1800" b="1" dirty="0">
                <a:solidFill>
                  <a:prstClr val="black">
                    <a:hueOff val="0"/>
                    <a:satOff val="0"/>
                    <a:lumOff val="0"/>
                    <a:alphaOff val="0"/>
                  </a:prstClr>
                </a:solidFill>
                <a:latin typeface="Calibri"/>
              </a:rPr>
              <a:t>*If proof of homeownership cannot be provided, the request will be considered ineligible for SNAP/DRA</a:t>
            </a:r>
            <a:endParaRPr lang="en-US" dirty="0">
              <a:cs typeface="Calibri"/>
            </a:endParaRPr>
          </a:p>
        </p:txBody>
      </p:sp>
    </p:spTree>
    <p:extLst>
      <p:ext uri="{BB962C8B-B14F-4D97-AF65-F5344CB8AC3E}">
        <p14:creationId xmlns:p14="http://schemas.microsoft.com/office/powerpoint/2010/main" val="23601258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27133-9BA0-2C28-B768-8558D4BD03C8}"/>
              </a:ext>
            </a:extLst>
          </p:cNvPr>
          <p:cNvSpPr>
            <a:spLocks noGrp="1"/>
          </p:cNvSpPr>
          <p:nvPr>
            <p:ph type="title"/>
          </p:nvPr>
        </p:nvSpPr>
        <p:spPr/>
        <p:txBody>
          <a:bodyPr/>
          <a:lstStyle/>
          <a:p>
            <a:r>
              <a:rPr lang="en-US" sz="2000" dirty="0"/>
              <a:t>Sources and Uses of Funds</a:t>
            </a:r>
          </a:p>
        </p:txBody>
      </p:sp>
      <p:sp>
        <p:nvSpPr>
          <p:cNvPr id="3" name="Text Placeholder 2">
            <a:extLst>
              <a:ext uri="{FF2B5EF4-FFF2-40B4-BE49-F238E27FC236}">
                <a16:creationId xmlns:a16="http://schemas.microsoft.com/office/drawing/2014/main" id="{6EB6D91A-9F2D-0558-EE33-49E38BAC6B7F}"/>
              </a:ext>
            </a:extLst>
          </p:cNvPr>
          <p:cNvSpPr>
            <a:spLocks noGrp="1"/>
          </p:cNvSpPr>
          <p:nvPr>
            <p:ph type="body" sz="quarter" idx="12"/>
          </p:nvPr>
        </p:nvSpPr>
        <p:spPr>
          <a:xfrm>
            <a:off x="307337" y="1233987"/>
            <a:ext cx="4134941" cy="2927810"/>
          </a:xfrm>
        </p:spPr>
        <p:style>
          <a:lnRef idx="2">
            <a:schemeClr val="accent1"/>
          </a:lnRef>
          <a:fillRef idx="1">
            <a:schemeClr val="lt1"/>
          </a:fillRef>
          <a:effectRef idx="0">
            <a:schemeClr val="accent1"/>
          </a:effectRef>
          <a:fontRef idx="minor">
            <a:schemeClr val="dk1"/>
          </a:fontRef>
        </p:style>
        <p:txBody>
          <a:bodyPr vert="horz" lIns="91440" tIns="45720" rIns="91440" bIns="45720" numCol="1" rtlCol="0" anchor="t">
            <a:noAutofit/>
          </a:bodyPr>
          <a:lstStyle/>
          <a:p>
            <a:pPr>
              <a:lnSpc>
                <a:spcPct val="120000"/>
              </a:lnSpc>
              <a:buFont typeface="Wingdings" panose="05000000000000000000" pitchFamily="2" charset="2"/>
              <a:buChar char="ü"/>
            </a:pPr>
            <a:r>
              <a:rPr lang="en-US" sz="1600" b="1" dirty="0"/>
              <a:t>Include all sources of funds (including non-FHLB funds)</a:t>
            </a:r>
          </a:p>
          <a:p>
            <a:pPr>
              <a:lnSpc>
                <a:spcPct val="120000"/>
              </a:lnSpc>
              <a:buFont typeface="Wingdings" panose="05000000000000000000" pitchFamily="2" charset="2"/>
              <a:buChar char="ü"/>
            </a:pPr>
            <a:r>
              <a:rPr lang="en-US" sz="1600" b="1" dirty="0"/>
              <a:t>The SNAP/DRA amount reflected on the Request for Disbursement of Funds must be supported by the Uses of Funds amount</a:t>
            </a:r>
            <a:endParaRPr lang="en-US" sz="1600" b="1" dirty="0">
              <a:cs typeface="Calibri"/>
            </a:endParaRPr>
          </a:p>
          <a:p>
            <a:pPr>
              <a:lnSpc>
                <a:spcPct val="120000"/>
              </a:lnSpc>
              <a:buFont typeface="Wingdings" panose="05000000000000000000" pitchFamily="2" charset="2"/>
              <a:buChar char="ü"/>
            </a:pPr>
            <a:r>
              <a:rPr lang="en-US" sz="1600" b="1" dirty="0"/>
              <a:t>Total Sources must match the total of Uses</a:t>
            </a:r>
          </a:p>
          <a:p>
            <a:pPr>
              <a:lnSpc>
                <a:spcPct val="120000"/>
              </a:lnSpc>
              <a:buFont typeface="Wingdings" panose="05000000000000000000" pitchFamily="2" charset="2"/>
              <a:buChar char="ü"/>
            </a:pPr>
            <a:r>
              <a:rPr lang="en-US" sz="1600" b="1" dirty="0">
                <a:highlight>
                  <a:srgbClr val="FFFF00"/>
                </a:highlight>
                <a:cs typeface="Calibri"/>
              </a:rPr>
              <a:t>The Developer fee may not exceed $750 for the SNAP/DRA request regardless of amount</a:t>
            </a:r>
            <a:endParaRPr lang="en-US" sz="1600" b="1" dirty="0">
              <a:cs typeface="Calibri"/>
            </a:endParaRPr>
          </a:p>
        </p:txBody>
      </p:sp>
      <p:pic>
        <p:nvPicPr>
          <p:cNvPr id="14" name="Picture 13">
            <a:extLst>
              <a:ext uri="{FF2B5EF4-FFF2-40B4-BE49-F238E27FC236}">
                <a16:creationId xmlns:a16="http://schemas.microsoft.com/office/drawing/2014/main" id="{648FFB70-187E-EDDE-2BDC-8ABF4BC924CD}"/>
              </a:ext>
            </a:extLst>
          </p:cNvPr>
          <p:cNvPicPr>
            <a:picLocks noChangeAspect="1"/>
          </p:cNvPicPr>
          <p:nvPr/>
        </p:nvPicPr>
        <p:blipFill>
          <a:blip r:embed="rId2"/>
          <a:stretch>
            <a:fillRect/>
          </a:stretch>
        </p:blipFill>
        <p:spPr>
          <a:xfrm>
            <a:off x="4571999" y="1400961"/>
            <a:ext cx="4531783" cy="5451092"/>
          </a:xfrm>
          <a:prstGeom prst="rect">
            <a:avLst/>
          </a:prstGeom>
        </p:spPr>
      </p:pic>
      <p:pic>
        <p:nvPicPr>
          <p:cNvPr id="16" name="Picture 15">
            <a:extLst>
              <a:ext uri="{FF2B5EF4-FFF2-40B4-BE49-F238E27FC236}">
                <a16:creationId xmlns:a16="http://schemas.microsoft.com/office/drawing/2014/main" id="{B20755A7-EC3A-C301-EA07-90A2C5083856}"/>
              </a:ext>
            </a:extLst>
          </p:cNvPr>
          <p:cNvPicPr>
            <a:picLocks noChangeAspect="1"/>
          </p:cNvPicPr>
          <p:nvPr/>
        </p:nvPicPr>
        <p:blipFill>
          <a:blip r:embed="rId3"/>
          <a:stretch>
            <a:fillRect/>
          </a:stretch>
        </p:blipFill>
        <p:spPr>
          <a:xfrm>
            <a:off x="183927" y="4764947"/>
            <a:ext cx="4323212" cy="1856294"/>
          </a:xfrm>
          <a:prstGeom prst="rect">
            <a:avLst/>
          </a:prstGeom>
        </p:spPr>
      </p:pic>
      <p:sp>
        <p:nvSpPr>
          <p:cNvPr id="17" name="Rectangle 16">
            <a:extLst>
              <a:ext uri="{FF2B5EF4-FFF2-40B4-BE49-F238E27FC236}">
                <a16:creationId xmlns:a16="http://schemas.microsoft.com/office/drawing/2014/main" id="{DF24E137-7AC5-BF67-4748-26CDD7FA9295}"/>
              </a:ext>
            </a:extLst>
          </p:cNvPr>
          <p:cNvSpPr/>
          <p:nvPr/>
        </p:nvSpPr>
        <p:spPr>
          <a:xfrm>
            <a:off x="5365592" y="6039321"/>
            <a:ext cx="2944596" cy="219906"/>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rrow: Left 17">
            <a:extLst>
              <a:ext uri="{FF2B5EF4-FFF2-40B4-BE49-F238E27FC236}">
                <a16:creationId xmlns:a16="http://schemas.microsoft.com/office/drawing/2014/main" id="{B15C0BE0-1643-152F-46D2-F01C4F528684}"/>
              </a:ext>
            </a:extLst>
          </p:cNvPr>
          <p:cNvSpPr/>
          <p:nvPr/>
        </p:nvSpPr>
        <p:spPr>
          <a:xfrm flipV="1">
            <a:off x="8262397" y="3571491"/>
            <a:ext cx="327110" cy="99100"/>
          </a:xfrm>
          <a:prstGeom prst="lef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rrow: Left 18">
            <a:extLst>
              <a:ext uri="{FF2B5EF4-FFF2-40B4-BE49-F238E27FC236}">
                <a16:creationId xmlns:a16="http://schemas.microsoft.com/office/drawing/2014/main" id="{27F1CCFE-ED35-4291-99F0-119B9643B2E8}"/>
              </a:ext>
            </a:extLst>
          </p:cNvPr>
          <p:cNvSpPr/>
          <p:nvPr/>
        </p:nvSpPr>
        <p:spPr>
          <a:xfrm>
            <a:off x="8631713" y="5693094"/>
            <a:ext cx="328360" cy="99101"/>
          </a:xfrm>
          <a:prstGeom prst="lef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Arrow: Left 19">
            <a:extLst>
              <a:ext uri="{FF2B5EF4-FFF2-40B4-BE49-F238E27FC236}">
                <a16:creationId xmlns:a16="http://schemas.microsoft.com/office/drawing/2014/main" id="{89D5B6CF-6E79-9FE5-70CE-C5AA854E3BA2}"/>
              </a:ext>
            </a:extLst>
          </p:cNvPr>
          <p:cNvSpPr/>
          <p:nvPr/>
        </p:nvSpPr>
        <p:spPr>
          <a:xfrm>
            <a:off x="8242505" y="2598787"/>
            <a:ext cx="327110" cy="99105"/>
          </a:xfrm>
          <a:prstGeom prst="leftArrow">
            <a:avLst>
              <a:gd name="adj1" fmla="val 50000"/>
              <a:gd name="adj2" fmla="val 52166"/>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Arrow Connector 21">
            <a:extLst>
              <a:ext uri="{FF2B5EF4-FFF2-40B4-BE49-F238E27FC236}">
                <a16:creationId xmlns:a16="http://schemas.microsoft.com/office/drawing/2014/main" id="{EDFECF1F-0522-9CBD-4A1A-3F48C7B9D627}"/>
              </a:ext>
            </a:extLst>
          </p:cNvPr>
          <p:cNvCxnSpPr/>
          <p:nvPr/>
        </p:nvCxnSpPr>
        <p:spPr>
          <a:xfrm flipV="1">
            <a:off x="4151307" y="5855516"/>
            <a:ext cx="1410594" cy="58722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11964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410424-995E-213A-DFB3-75AFC94A66D6}"/>
              </a:ext>
            </a:extLst>
          </p:cNvPr>
          <p:cNvSpPr txBox="1"/>
          <p:nvPr/>
        </p:nvSpPr>
        <p:spPr>
          <a:xfrm>
            <a:off x="5448300" y="1360489"/>
            <a:ext cx="3261360" cy="1200329"/>
          </a:xfrm>
          <a:prstGeom prst="rect">
            <a:avLst/>
          </a:prstGeom>
          <a:noFill/>
          <a:ln w="28575">
            <a:solidFill>
              <a:srgbClr val="4F81BD"/>
            </a:solidFill>
          </a:ln>
        </p:spPr>
        <p:txBody>
          <a:bodyPr wrap="square" lIns="91440" tIns="45720" rIns="91440" bIns="45720" rtlCol="0" anchor="t">
            <a:spAutoFit/>
          </a:bodyPr>
          <a:lstStyle/>
          <a:p>
            <a:r>
              <a:rPr lang="en-US" b="1" dirty="0"/>
              <a:t>List out each item being repaired, and the quantity of materials required (such as bundles of shingles).</a:t>
            </a:r>
            <a:endParaRPr lang="en-US" b="1" dirty="0">
              <a:cs typeface="Calibri"/>
            </a:endParaRPr>
          </a:p>
        </p:txBody>
      </p:sp>
      <p:sp>
        <p:nvSpPr>
          <p:cNvPr id="8" name="TextBox 7">
            <a:extLst>
              <a:ext uri="{FF2B5EF4-FFF2-40B4-BE49-F238E27FC236}">
                <a16:creationId xmlns:a16="http://schemas.microsoft.com/office/drawing/2014/main" id="{207A32BF-7CC4-B7B8-09AE-F82A1E72D841}"/>
              </a:ext>
            </a:extLst>
          </p:cNvPr>
          <p:cNvSpPr txBox="1"/>
          <p:nvPr/>
        </p:nvSpPr>
        <p:spPr>
          <a:xfrm>
            <a:off x="5448300" y="2857843"/>
            <a:ext cx="3261360" cy="646331"/>
          </a:xfrm>
          <a:prstGeom prst="rect">
            <a:avLst/>
          </a:prstGeom>
          <a:noFill/>
          <a:ln w="28575">
            <a:solidFill>
              <a:srgbClr val="4F81BD"/>
            </a:solidFill>
          </a:ln>
        </p:spPr>
        <p:txBody>
          <a:bodyPr wrap="square" lIns="91440" tIns="45720" rIns="91440" bIns="45720" rtlCol="0" anchor="t">
            <a:spAutoFit/>
          </a:bodyPr>
          <a:lstStyle/>
          <a:p>
            <a:r>
              <a:rPr lang="en-US" b="1" dirty="0"/>
              <a:t>Make sure each party has signed on the appropriate line.</a:t>
            </a:r>
            <a:endParaRPr lang="en-US" b="1" dirty="0">
              <a:cs typeface="Calibri"/>
            </a:endParaRPr>
          </a:p>
        </p:txBody>
      </p:sp>
      <p:sp>
        <p:nvSpPr>
          <p:cNvPr id="10" name="TextBox 9">
            <a:extLst>
              <a:ext uri="{FF2B5EF4-FFF2-40B4-BE49-F238E27FC236}">
                <a16:creationId xmlns:a16="http://schemas.microsoft.com/office/drawing/2014/main" id="{203AD1B7-5731-D9C9-BF6D-71A2DDB8B01E}"/>
              </a:ext>
            </a:extLst>
          </p:cNvPr>
          <p:cNvSpPr txBox="1"/>
          <p:nvPr/>
        </p:nvSpPr>
        <p:spPr>
          <a:xfrm>
            <a:off x="5448300" y="3820526"/>
            <a:ext cx="3261360" cy="1200329"/>
          </a:xfrm>
          <a:prstGeom prst="rect">
            <a:avLst/>
          </a:prstGeom>
          <a:noFill/>
          <a:ln w="28575">
            <a:solidFill>
              <a:srgbClr val="4F81BD"/>
            </a:solidFill>
          </a:ln>
        </p:spPr>
        <p:txBody>
          <a:bodyPr wrap="square" lIns="91440" tIns="45720" rIns="91440" bIns="45720" rtlCol="0" anchor="t">
            <a:spAutoFit/>
          </a:bodyPr>
          <a:lstStyle/>
          <a:p>
            <a:r>
              <a:rPr lang="en-US" dirty="0"/>
              <a:t>The </a:t>
            </a:r>
            <a:r>
              <a:rPr lang="en-US" b="1" dirty="0"/>
              <a:t>Total</a:t>
            </a:r>
            <a:r>
              <a:rPr lang="en-US" dirty="0"/>
              <a:t> amount on the Home Repair Estimate must match the </a:t>
            </a:r>
            <a:r>
              <a:rPr lang="en-US" b="1" dirty="0"/>
              <a:t>Rehabilitation</a:t>
            </a:r>
            <a:r>
              <a:rPr lang="en-US" dirty="0"/>
              <a:t> line on the Sources and Uses of Funds.</a:t>
            </a:r>
            <a:endParaRPr lang="en-US" dirty="0">
              <a:cs typeface="Calibri"/>
            </a:endParaRPr>
          </a:p>
        </p:txBody>
      </p:sp>
      <p:pic>
        <p:nvPicPr>
          <p:cNvPr id="2" name="Picture 1">
            <a:extLst>
              <a:ext uri="{FF2B5EF4-FFF2-40B4-BE49-F238E27FC236}">
                <a16:creationId xmlns:a16="http://schemas.microsoft.com/office/drawing/2014/main" id="{172BB2AA-5FA7-AB52-B82C-97E267CC88B3}"/>
              </a:ext>
            </a:extLst>
          </p:cNvPr>
          <p:cNvPicPr>
            <a:picLocks noChangeAspect="1"/>
          </p:cNvPicPr>
          <p:nvPr/>
        </p:nvPicPr>
        <p:blipFill rotWithShape="1">
          <a:blip r:embed="rId2"/>
          <a:srcRect l="1148" r="1148"/>
          <a:stretch/>
        </p:blipFill>
        <p:spPr>
          <a:xfrm>
            <a:off x="185871" y="1053737"/>
            <a:ext cx="5037812" cy="5657455"/>
          </a:xfrm>
          <a:prstGeom prst="rect">
            <a:avLst/>
          </a:prstGeom>
        </p:spPr>
      </p:pic>
      <p:sp>
        <p:nvSpPr>
          <p:cNvPr id="4" name="Title 1">
            <a:extLst>
              <a:ext uri="{FF2B5EF4-FFF2-40B4-BE49-F238E27FC236}">
                <a16:creationId xmlns:a16="http://schemas.microsoft.com/office/drawing/2014/main" id="{CA069833-80AD-644B-0E20-0A89B8C81970}"/>
              </a:ext>
            </a:extLst>
          </p:cNvPr>
          <p:cNvSpPr>
            <a:spLocks noGrp="1"/>
          </p:cNvSpPr>
          <p:nvPr>
            <p:ph type="title"/>
          </p:nvPr>
        </p:nvSpPr>
        <p:spPr>
          <a:xfrm>
            <a:off x="356260" y="598773"/>
            <a:ext cx="7487260" cy="457200"/>
          </a:xfrm>
        </p:spPr>
        <p:txBody>
          <a:bodyPr/>
          <a:lstStyle/>
          <a:p>
            <a:r>
              <a:rPr lang="en-US" sz="2000" dirty="0"/>
              <a:t>Home Repair Estimate</a:t>
            </a:r>
          </a:p>
        </p:txBody>
      </p:sp>
      <p:sp>
        <p:nvSpPr>
          <p:cNvPr id="7" name="TextBox 6">
            <a:extLst>
              <a:ext uri="{FF2B5EF4-FFF2-40B4-BE49-F238E27FC236}">
                <a16:creationId xmlns:a16="http://schemas.microsoft.com/office/drawing/2014/main" id="{625D18D0-9904-4D06-687E-914F727AB640}"/>
              </a:ext>
            </a:extLst>
          </p:cNvPr>
          <p:cNvSpPr txBox="1"/>
          <p:nvPr/>
        </p:nvSpPr>
        <p:spPr>
          <a:xfrm>
            <a:off x="1333177" y="4866966"/>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Segoe Script"/>
              </a:rPr>
              <a:t>Contractor Signature</a:t>
            </a:r>
          </a:p>
        </p:txBody>
      </p:sp>
      <p:sp>
        <p:nvSpPr>
          <p:cNvPr id="11" name="TextBox 10">
            <a:extLst>
              <a:ext uri="{FF2B5EF4-FFF2-40B4-BE49-F238E27FC236}">
                <a16:creationId xmlns:a16="http://schemas.microsoft.com/office/drawing/2014/main" id="{AE800E81-F238-9D85-BC15-7A4FD5991505}"/>
              </a:ext>
            </a:extLst>
          </p:cNvPr>
          <p:cNvSpPr txBox="1"/>
          <p:nvPr/>
        </p:nvSpPr>
        <p:spPr>
          <a:xfrm>
            <a:off x="1464594" y="5920246"/>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Segoe Script"/>
              </a:rPr>
              <a:t>Homeowner Signature</a:t>
            </a:r>
          </a:p>
        </p:txBody>
      </p:sp>
      <p:sp>
        <p:nvSpPr>
          <p:cNvPr id="13" name="TextBox 12">
            <a:extLst>
              <a:ext uri="{FF2B5EF4-FFF2-40B4-BE49-F238E27FC236}">
                <a16:creationId xmlns:a16="http://schemas.microsoft.com/office/drawing/2014/main" id="{2C99C031-9BB6-3818-2F62-A0B842967188}"/>
              </a:ext>
            </a:extLst>
          </p:cNvPr>
          <p:cNvSpPr txBox="1"/>
          <p:nvPr/>
        </p:nvSpPr>
        <p:spPr>
          <a:xfrm>
            <a:off x="1355214" y="6290688"/>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Segoe Script"/>
              </a:rPr>
              <a:t>Member Signature</a:t>
            </a:r>
          </a:p>
        </p:txBody>
      </p:sp>
      <p:sp>
        <p:nvSpPr>
          <p:cNvPr id="14" name="TextBox 13">
            <a:extLst>
              <a:ext uri="{FF2B5EF4-FFF2-40B4-BE49-F238E27FC236}">
                <a16:creationId xmlns:a16="http://schemas.microsoft.com/office/drawing/2014/main" id="{E20604D1-B809-11E9-C556-75413E428A39}"/>
              </a:ext>
            </a:extLst>
          </p:cNvPr>
          <p:cNvSpPr txBox="1"/>
          <p:nvPr/>
        </p:nvSpPr>
        <p:spPr>
          <a:xfrm>
            <a:off x="4098414" y="5955279"/>
            <a:ext cx="116010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latin typeface="Segoe Script"/>
              </a:rPr>
              <a:t>2/15/2025</a:t>
            </a:r>
          </a:p>
        </p:txBody>
      </p:sp>
      <p:sp>
        <p:nvSpPr>
          <p:cNvPr id="15" name="TextBox 14">
            <a:extLst>
              <a:ext uri="{FF2B5EF4-FFF2-40B4-BE49-F238E27FC236}">
                <a16:creationId xmlns:a16="http://schemas.microsoft.com/office/drawing/2014/main" id="{DB573A3B-E3F5-0232-ECF4-804A0B4D7BA0}"/>
              </a:ext>
            </a:extLst>
          </p:cNvPr>
          <p:cNvSpPr txBox="1"/>
          <p:nvPr/>
        </p:nvSpPr>
        <p:spPr>
          <a:xfrm>
            <a:off x="4076377" y="6313771"/>
            <a:ext cx="109500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latin typeface="Segoe Script"/>
              </a:rPr>
              <a:t>2/15/2025</a:t>
            </a:r>
          </a:p>
        </p:txBody>
      </p:sp>
      <p:sp>
        <p:nvSpPr>
          <p:cNvPr id="16" name="TextBox 15">
            <a:extLst>
              <a:ext uri="{FF2B5EF4-FFF2-40B4-BE49-F238E27FC236}">
                <a16:creationId xmlns:a16="http://schemas.microsoft.com/office/drawing/2014/main" id="{30641180-D425-598A-D031-C7F40D8F2243}"/>
              </a:ext>
            </a:extLst>
          </p:cNvPr>
          <p:cNvSpPr txBox="1"/>
          <p:nvPr/>
        </p:nvSpPr>
        <p:spPr>
          <a:xfrm>
            <a:off x="5448300" y="5337207"/>
            <a:ext cx="3261360" cy="646331"/>
          </a:xfrm>
          <a:prstGeom prst="rect">
            <a:avLst/>
          </a:prstGeom>
          <a:noFill/>
          <a:ln w="28575">
            <a:solidFill>
              <a:srgbClr val="4F81BD"/>
            </a:solidFill>
          </a:ln>
        </p:spPr>
        <p:txBody>
          <a:bodyPr wrap="square" lIns="91440" tIns="45720" rIns="91440" bIns="45720" rtlCol="0" anchor="t">
            <a:spAutoFit/>
          </a:bodyPr>
          <a:lstStyle/>
          <a:p>
            <a:r>
              <a:rPr lang="en-US" b="1" dirty="0">
                <a:cs typeface="Calibri"/>
              </a:rPr>
              <a:t>Breakdown of labor and material cost is required.</a:t>
            </a:r>
          </a:p>
        </p:txBody>
      </p:sp>
      <p:sp>
        <p:nvSpPr>
          <p:cNvPr id="3" name="Rectangle 2">
            <a:extLst>
              <a:ext uri="{FF2B5EF4-FFF2-40B4-BE49-F238E27FC236}">
                <a16:creationId xmlns:a16="http://schemas.microsoft.com/office/drawing/2014/main" id="{FBC8ACB7-8CA6-F0A9-4BD3-18D532064FF1}"/>
              </a:ext>
            </a:extLst>
          </p:cNvPr>
          <p:cNvSpPr/>
          <p:nvPr/>
        </p:nvSpPr>
        <p:spPr>
          <a:xfrm>
            <a:off x="3909270" y="4866966"/>
            <a:ext cx="1158355" cy="26161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271393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D49BA-B4F2-1E13-4A98-310F4AA2760B}"/>
              </a:ext>
            </a:extLst>
          </p:cNvPr>
          <p:cNvSpPr>
            <a:spLocks noGrp="1"/>
          </p:cNvSpPr>
          <p:nvPr>
            <p:ph type="title"/>
          </p:nvPr>
        </p:nvSpPr>
        <p:spPr/>
        <p:txBody>
          <a:bodyPr/>
          <a:lstStyle/>
          <a:p>
            <a:r>
              <a:rPr lang="en-US" sz="2000" dirty="0">
                <a:solidFill>
                  <a:srgbClr val="0070C0"/>
                </a:solidFill>
                <a:cs typeface="Calibri"/>
              </a:rPr>
              <a:t>Pre-Inspections</a:t>
            </a:r>
            <a:endParaRPr lang="en-US" sz="2000" dirty="0"/>
          </a:p>
        </p:txBody>
      </p:sp>
      <p:sp>
        <p:nvSpPr>
          <p:cNvPr id="4" name="Rectangle 7">
            <a:extLst>
              <a:ext uri="{FF2B5EF4-FFF2-40B4-BE49-F238E27FC236}">
                <a16:creationId xmlns:a16="http://schemas.microsoft.com/office/drawing/2014/main" id="{4731C571-3A39-5AF0-3081-1B0A0D23B6A9}"/>
              </a:ext>
            </a:extLst>
          </p:cNvPr>
          <p:cNvSpPr txBox="1">
            <a:spLocks noChangeArrowheads="1"/>
          </p:cNvSpPr>
          <p:nvPr/>
        </p:nvSpPr>
        <p:spPr bwMode="auto">
          <a:xfrm>
            <a:off x="305882" y="1192771"/>
            <a:ext cx="8328580" cy="464022"/>
          </a:xfrm>
          <a:prstGeom prst="rect">
            <a:avLst/>
          </a:prstGeom>
          <a:ln>
            <a:headEnd/>
            <a:tailEnd/>
          </a:ln>
        </p:spPr>
        <p:style>
          <a:lnRef idx="2">
            <a:schemeClr val="dk1"/>
          </a:lnRef>
          <a:fillRef idx="1">
            <a:schemeClr val="lt1"/>
          </a:fillRef>
          <a:effectRef idx="0">
            <a:schemeClr val="dk1"/>
          </a:effectRef>
          <a:fontRef idx="minor">
            <a:schemeClr val="dk1"/>
          </a:fontRef>
        </p:style>
        <p:txBody>
          <a:bodyPr/>
          <a:lstStyle/>
          <a:p>
            <a:pPr algn="ctr" defTabSz="342900">
              <a:spcAft>
                <a:spcPts val="1800"/>
              </a:spcAft>
            </a:pPr>
            <a:r>
              <a:rPr lang="en-US" sz="2000" b="1" kern="0" dirty="0"/>
              <a:t>Pre-rehab inspections and “before” photos are required to disburse funds</a:t>
            </a:r>
          </a:p>
        </p:txBody>
      </p:sp>
      <p:sp>
        <p:nvSpPr>
          <p:cNvPr id="5" name="Rectangle 7">
            <a:extLst>
              <a:ext uri="{FF2B5EF4-FFF2-40B4-BE49-F238E27FC236}">
                <a16:creationId xmlns:a16="http://schemas.microsoft.com/office/drawing/2014/main" id="{2B81456C-A114-C810-B935-24068332C32D}"/>
              </a:ext>
            </a:extLst>
          </p:cNvPr>
          <p:cNvSpPr txBox="1">
            <a:spLocks noChangeArrowheads="1"/>
          </p:cNvSpPr>
          <p:nvPr/>
        </p:nvSpPr>
        <p:spPr bwMode="auto">
          <a:xfrm>
            <a:off x="305882" y="1656792"/>
            <a:ext cx="8328581" cy="499165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p>
            <a:pPr marL="342900" indent="-342900" defTabSz="342900">
              <a:spcAft>
                <a:spcPts val="1400"/>
              </a:spcAft>
              <a:buFont typeface="Wingdings" panose="05000000000000000000" pitchFamily="2" charset="2"/>
              <a:buChar char="ü"/>
            </a:pPr>
            <a:r>
              <a:rPr lang="en-US" sz="2000" kern="0" dirty="0">
                <a:latin typeface="+mj-lt"/>
              </a:rPr>
              <a:t>Inspection report must specify eligible items requiring modification/rehab</a:t>
            </a:r>
          </a:p>
          <a:p>
            <a:pPr marL="342900" indent="-342900" defTabSz="342900">
              <a:spcAft>
                <a:spcPts val="1400"/>
              </a:spcAft>
              <a:buFont typeface="Wingdings" panose="05000000000000000000" pitchFamily="2" charset="2"/>
              <a:buChar char="ü"/>
            </a:pPr>
            <a:r>
              <a:rPr lang="en-US" sz="2000" kern="0" dirty="0">
                <a:latin typeface="+mj-lt"/>
              </a:rPr>
              <a:t>Photos must show the need for rehabilitation (SNAP) and/or damages as a result of the natural disaster (DRA)</a:t>
            </a:r>
          </a:p>
          <a:p>
            <a:pPr marL="342900" indent="-342900" defTabSz="342900">
              <a:spcAft>
                <a:spcPts val="1400"/>
              </a:spcAft>
              <a:buFont typeface="Wingdings" panose="05000000000000000000" pitchFamily="2" charset="2"/>
              <a:buChar char="ü"/>
            </a:pPr>
            <a:r>
              <a:rPr lang="en-US" sz="2000" kern="0" dirty="0">
                <a:latin typeface="+mj-lt"/>
              </a:rPr>
              <a:t>If applicable, inspection invoice should be included, and the amount listed  on the Uses of Funds should be supported by the invoice</a:t>
            </a:r>
            <a:endParaRPr lang="en-US" sz="2000" dirty="0">
              <a:latin typeface="+mj-lt"/>
            </a:endParaRPr>
          </a:p>
          <a:p>
            <a:pPr marL="342900" indent="-342900" defTabSz="342900">
              <a:spcAft>
                <a:spcPts val="1400"/>
              </a:spcAft>
              <a:buFont typeface="Wingdings" panose="05000000000000000000" pitchFamily="2" charset="2"/>
              <a:buChar char="ü"/>
            </a:pPr>
            <a:r>
              <a:rPr lang="en-US" sz="2000" kern="0" dirty="0">
                <a:latin typeface="+mj-lt"/>
              </a:rPr>
              <a:t>Inspections to be conducted by an </a:t>
            </a:r>
            <a:r>
              <a:rPr lang="en-US" sz="2000" b="1" kern="0" dirty="0">
                <a:latin typeface="+mj-lt"/>
              </a:rPr>
              <a:t>independent</a:t>
            </a:r>
            <a:r>
              <a:rPr lang="en-US" sz="2000" kern="0" dirty="0">
                <a:latin typeface="+mj-lt"/>
              </a:rPr>
              <a:t> 3</a:t>
            </a:r>
            <a:r>
              <a:rPr lang="en-US" sz="2000" kern="0" baseline="30000" dirty="0">
                <a:latin typeface="+mj-lt"/>
              </a:rPr>
              <a:t>rd</a:t>
            </a:r>
            <a:r>
              <a:rPr lang="en-US" sz="2000" kern="0" dirty="0">
                <a:latin typeface="+mj-lt"/>
              </a:rPr>
              <a:t> party </a:t>
            </a:r>
          </a:p>
          <a:p>
            <a:pPr marL="800100" lvl="1" indent="-342900" defTabSz="342900">
              <a:spcAft>
                <a:spcPts val="1400"/>
              </a:spcAft>
              <a:buFont typeface="Arial" panose="020B0604020202020204" pitchFamily="34" charset="0"/>
              <a:buChar char="•"/>
            </a:pPr>
            <a:r>
              <a:rPr lang="en-US" sz="2000" kern="0" dirty="0"/>
              <a:t>Approved by member institution</a:t>
            </a:r>
          </a:p>
          <a:p>
            <a:pPr marL="714375" lvl="1" indent="-257175" defTabSz="342900">
              <a:spcAft>
                <a:spcPts val="1400"/>
              </a:spcAft>
              <a:buFont typeface="Arial" panose="020B0604020202020204" pitchFamily="34" charset="0"/>
              <a:buChar char="•"/>
            </a:pPr>
            <a:r>
              <a:rPr lang="en-US" sz="2000" kern="0" dirty="0"/>
              <a:t> Must not be related to intermediary, unless the intermediary is a governmental entity</a:t>
            </a:r>
          </a:p>
          <a:p>
            <a:pPr marL="342900" marR="0" lvl="0" indent="-342900" algn="l" defTabSz="342900" rtl="0" eaLnBrk="1" fontAlgn="auto" latinLnBrk="0" hangingPunct="1">
              <a:lnSpc>
                <a:spcPct val="100000"/>
              </a:lnSpc>
              <a:spcBef>
                <a:spcPts val="0"/>
              </a:spcBef>
              <a:spcAft>
                <a:spcPts val="1400"/>
              </a:spcAft>
              <a:buClrTx/>
              <a:buSzTx/>
              <a:buFont typeface="Wingdings" panose="05000000000000000000" pitchFamily="2" charset="2"/>
              <a:buChar char="ü"/>
              <a:tabLst/>
              <a:defRPr/>
            </a:pPr>
            <a:r>
              <a:rPr kumimoji="0" lang="en-US" sz="2000" b="0" i="0" u="sng" strike="noStrike" kern="0" cap="none" spc="0" normalizeH="0" baseline="0" noProof="0" dirty="0">
                <a:ln>
                  <a:noFill/>
                </a:ln>
                <a:solidFill>
                  <a:prstClr val="black"/>
                </a:solidFill>
                <a:effectLst/>
                <a:uLnTx/>
                <a:uFillTx/>
                <a:latin typeface="Calibri"/>
                <a:ea typeface="+mn-ea"/>
                <a:cs typeface="+mn-cs"/>
              </a:rPr>
              <a:t>For SNAP</a:t>
            </a:r>
            <a:r>
              <a:rPr kumimoji="0" lang="en-US" sz="2000" b="0" i="0" u="none" strike="noStrike" kern="0" cap="none" spc="0" normalizeH="0" baseline="0" noProof="0" dirty="0">
                <a:ln>
                  <a:noFill/>
                </a:ln>
                <a:solidFill>
                  <a:prstClr val="black"/>
                </a:solidFill>
                <a:effectLst/>
                <a:uLnTx/>
                <a:uFillTx/>
                <a:latin typeface="Calibri"/>
                <a:ea typeface="+mn-ea"/>
                <a:cs typeface="+mn-cs"/>
              </a:rPr>
              <a:t>: If not submitted in the original request, pre-inspections are due 45 days after the close of the SNAP window</a:t>
            </a:r>
          </a:p>
          <a:p>
            <a:pPr marL="342900" marR="0" lvl="0" indent="-342900" algn="l" defTabSz="342900" rtl="0" eaLnBrk="1" fontAlgn="auto" latinLnBrk="0" hangingPunct="1">
              <a:lnSpc>
                <a:spcPct val="100000"/>
              </a:lnSpc>
              <a:spcBef>
                <a:spcPts val="0"/>
              </a:spcBef>
              <a:spcAft>
                <a:spcPts val="1400"/>
              </a:spcAft>
              <a:buClrTx/>
              <a:buSzTx/>
              <a:buFont typeface="Wingdings" panose="05000000000000000000" pitchFamily="2" charset="2"/>
              <a:buChar char="ü"/>
              <a:tabLst/>
              <a:defRPr/>
            </a:pPr>
            <a:r>
              <a:rPr lang="en-US" sz="2000" u="sng" kern="0" dirty="0">
                <a:solidFill>
                  <a:prstClr val="black"/>
                </a:solidFill>
                <a:latin typeface="Calibri"/>
              </a:rPr>
              <a:t>For DRA</a:t>
            </a:r>
            <a:r>
              <a:rPr lang="en-US" sz="2000" kern="0" dirty="0">
                <a:solidFill>
                  <a:prstClr val="black"/>
                </a:solidFill>
                <a:latin typeface="Calibri"/>
              </a:rPr>
              <a:t>: Pre-inspections and photos are due prior to disbursement</a:t>
            </a:r>
            <a:endParaRPr kumimoji="0" lang="en-US" sz="2000" b="0" i="0" u="none" strike="noStrike" kern="0" cap="none" spc="0" normalizeH="0" baseline="0" noProof="0" dirty="0">
              <a:ln>
                <a:noFill/>
              </a:ln>
              <a:solidFill>
                <a:prstClr val="black"/>
              </a:solidFill>
              <a:effectLst/>
              <a:uLnTx/>
              <a:uFillTx/>
              <a:latin typeface="Calibri"/>
              <a:ea typeface="+mn-ea"/>
              <a:cs typeface="+mn-cs"/>
            </a:endParaRPr>
          </a:p>
          <a:p>
            <a:pPr marL="714375" lvl="1" indent="-257175" defTabSz="342900">
              <a:spcAft>
                <a:spcPts val="1400"/>
              </a:spcAft>
              <a:buFont typeface="Arial" panose="020B0604020202020204" pitchFamily="34" charset="0"/>
              <a:buChar char="•"/>
            </a:pPr>
            <a:endParaRPr lang="en-US" sz="2000" kern="0" dirty="0"/>
          </a:p>
        </p:txBody>
      </p:sp>
    </p:spTree>
    <p:extLst>
      <p:ext uri="{BB962C8B-B14F-4D97-AF65-F5344CB8AC3E}">
        <p14:creationId xmlns:p14="http://schemas.microsoft.com/office/powerpoint/2010/main" val="11874803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0F929-2F4C-68E3-5A6E-FDB912F450C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F57F6BA-A22D-1C68-5599-F473EDAF52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3540" y="5294484"/>
            <a:ext cx="7850459" cy="745575"/>
          </a:xfrm>
          <a:prstGeom prst="rect">
            <a:avLst/>
          </a:prstGeom>
        </p:spPr>
      </p:pic>
      <p:sp>
        <p:nvSpPr>
          <p:cNvPr id="6" name="Title 5">
            <a:extLst>
              <a:ext uri="{FF2B5EF4-FFF2-40B4-BE49-F238E27FC236}">
                <a16:creationId xmlns:a16="http://schemas.microsoft.com/office/drawing/2014/main" id="{28240766-8781-3BE1-59DF-EABFD9472D10}"/>
              </a:ext>
            </a:extLst>
          </p:cNvPr>
          <p:cNvSpPr>
            <a:spLocks noGrp="1"/>
          </p:cNvSpPr>
          <p:nvPr>
            <p:ph type="title"/>
          </p:nvPr>
        </p:nvSpPr>
        <p:spPr>
          <a:xfrm>
            <a:off x="2360181" y="5271231"/>
            <a:ext cx="6930571" cy="800661"/>
          </a:xfrm>
          <a:ln>
            <a:noFill/>
          </a:ln>
        </p:spPr>
        <p:txBody>
          <a:bodyPr>
            <a:noAutofit/>
          </a:bodyPr>
          <a:lstStyle/>
          <a:p>
            <a:pPr defTabSz="342900">
              <a:defRPr/>
            </a:pPr>
            <a:r>
              <a:rPr lang="en-US" sz="2700" dirty="0">
                <a:cs typeface="Calibri"/>
              </a:rPr>
              <a:t>Final Documentation - SNAP &amp; DRA</a:t>
            </a:r>
          </a:p>
        </p:txBody>
      </p:sp>
      <p:pic>
        <p:nvPicPr>
          <p:cNvPr id="10" name="Picture 9">
            <a:extLst>
              <a:ext uri="{FF2B5EF4-FFF2-40B4-BE49-F238E27FC236}">
                <a16:creationId xmlns:a16="http://schemas.microsoft.com/office/drawing/2014/main" id="{D014400D-A129-C070-CAC1-E35590CF5C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116" y="137160"/>
            <a:ext cx="3387213" cy="1584960"/>
          </a:xfrm>
          <a:prstGeom prst="rect">
            <a:avLst/>
          </a:prstGeom>
        </p:spPr>
      </p:pic>
      <p:sp>
        <p:nvSpPr>
          <p:cNvPr id="11" name="Title 1">
            <a:extLst>
              <a:ext uri="{FF2B5EF4-FFF2-40B4-BE49-F238E27FC236}">
                <a16:creationId xmlns:a16="http://schemas.microsoft.com/office/drawing/2014/main" id="{6DE5222D-A1E3-1B27-C27B-2A86069B83B3}"/>
              </a:ext>
            </a:extLst>
          </p:cNvPr>
          <p:cNvSpPr txBox="1">
            <a:spLocks/>
          </p:cNvSpPr>
          <p:nvPr/>
        </p:nvSpPr>
        <p:spPr>
          <a:xfrm>
            <a:off x="2082799" y="2297868"/>
            <a:ext cx="6624320" cy="1849120"/>
          </a:xfrm>
          <a:prstGeom prst="rect">
            <a:avLst/>
          </a:prstGeom>
          <a:effectLst>
            <a:outerShdw blurRad="50800" dist="38100" dir="8100000" algn="tr" rotWithShape="0">
              <a:schemeClr val="tx1">
                <a:alpha val="80000"/>
              </a:schemeClr>
            </a:outerShdw>
          </a:effectLst>
        </p:spPr>
        <p:txBody>
          <a:bodyPr vert="horz" lIns="91440" tIns="45720" rIns="91440" bIns="45720" rtlCol="0" anchor="ctr">
            <a:normAutofit fontScale="97500"/>
          </a:bodyPr>
          <a:lstStyle>
            <a:lvl1pPr algn="l" defTabSz="342900" rtl="0" eaLnBrk="1" latinLnBrk="0" hangingPunct="1">
              <a:spcBef>
                <a:spcPct val="0"/>
              </a:spcBef>
              <a:buNone/>
              <a:defRPr sz="3200" kern="1200">
                <a:solidFill>
                  <a:schemeClr val="bg1"/>
                </a:solidFill>
                <a:latin typeface="+mn-lt"/>
                <a:ea typeface="+mj-ea"/>
                <a:cs typeface="+mj-cs"/>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chemeClr val="bg1"/>
              </a:solidFill>
              <a:effectLst/>
              <a:uLnTx/>
              <a:uFillTx/>
              <a:latin typeface="Calibri" panose="020F0502020204030204" pitchFamily="34" charset="0"/>
              <a:ea typeface="+mj-ea"/>
              <a:cs typeface="Calibri" panose="020F0502020204030204" pitchFamily="34" charset="0"/>
            </a:endParaRPr>
          </a:p>
        </p:txBody>
      </p:sp>
      <p:pic>
        <p:nvPicPr>
          <p:cNvPr id="3" name="Picture 2">
            <a:extLst>
              <a:ext uri="{FF2B5EF4-FFF2-40B4-BE49-F238E27FC236}">
                <a16:creationId xmlns:a16="http://schemas.microsoft.com/office/drawing/2014/main" id="{34DADBC7-E3CC-07BD-E302-6E6325261575}"/>
              </a:ext>
            </a:extLst>
          </p:cNvPr>
          <p:cNvPicPr>
            <a:picLocks noChangeAspect="1"/>
          </p:cNvPicPr>
          <p:nvPr/>
        </p:nvPicPr>
        <p:blipFill>
          <a:blip r:embed="rId5"/>
          <a:stretch>
            <a:fillRect/>
          </a:stretch>
        </p:blipFill>
        <p:spPr>
          <a:xfrm>
            <a:off x="432116" y="107017"/>
            <a:ext cx="3389670" cy="1585097"/>
          </a:xfrm>
          <a:prstGeom prst="rect">
            <a:avLst/>
          </a:prstGeom>
        </p:spPr>
      </p:pic>
    </p:spTree>
    <p:extLst>
      <p:ext uri="{BB962C8B-B14F-4D97-AF65-F5344CB8AC3E}">
        <p14:creationId xmlns:p14="http://schemas.microsoft.com/office/powerpoint/2010/main" val="1783148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4E2E8-B6B7-BC34-5E28-3112E1176D6B}"/>
              </a:ext>
            </a:extLst>
          </p:cNvPr>
          <p:cNvSpPr>
            <a:spLocks noGrp="1"/>
          </p:cNvSpPr>
          <p:nvPr>
            <p:ph type="title"/>
          </p:nvPr>
        </p:nvSpPr>
        <p:spPr>
          <a:xfrm>
            <a:off x="352653" y="581033"/>
            <a:ext cx="7487260" cy="457200"/>
          </a:xfrm>
        </p:spPr>
        <p:txBody>
          <a:bodyPr/>
          <a:lstStyle/>
          <a:p>
            <a:r>
              <a:rPr lang="en-US" sz="2000" dirty="0">
                <a:cs typeface="Calibri"/>
              </a:rPr>
              <a:t>Inspection and Pass-Through Documentation</a:t>
            </a:r>
          </a:p>
        </p:txBody>
      </p:sp>
      <p:sp>
        <p:nvSpPr>
          <p:cNvPr id="3" name="Text Placeholder 2">
            <a:extLst>
              <a:ext uri="{FF2B5EF4-FFF2-40B4-BE49-F238E27FC236}">
                <a16:creationId xmlns:a16="http://schemas.microsoft.com/office/drawing/2014/main" id="{4DB17CD8-867E-BA83-4B10-491E2322987B}"/>
              </a:ext>
            </a:extLst>
          </p:cNvPr>
          <p:cNvSpPr>
            <a:spLocks noGrp="1"/>
          </p:cNvSpPr>
          <p:nvPr>
            <p:ph type="body" sz="quarter" idx="12"/>
          </p:nvPr>
        </p:nvSpPr>
        <p:spPr>
          <a:xfrm>
            <a:off x="352653" y="1129517"/>
            <a:ext cx="8178800" cy="4356883"/>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p>
            <a:pPr marL="0" indent="0">
              <a:buNone/>
            </a:pPr>
            <a:r>
              <a:rPr lang="en-US" sz="2100" dirty="0">
                <a:cs typeface="Calibri"/>
              </a:rPr>
              <a:t>Required evidence of the subsidy passing through from the Member for the benefit of the household. </a:t>
            </a:r>
          </a:p>
          <a:p>
            <a:pPr marL="0" indent="0">
              <a:buNone/>
            </a:pPr>
            <a:endParaRPr lang="en-US" sz="2100" b="1" dirty="0">
              <a:cs typeface="Calibri"/>
            </a:endParaRPr>
          </a:p>
          <a:p>
            <a:pPr marL="0" indent="0">
              <a:buNone/>
            </a:pPr>
            <a:r>
              <a:rPr lang="en-US" sz="2100" b="1" dirty="0">
                <a:cs typeface="Calibri"/>
              </a:rPr>
              <a:t>SNAP/DRA final documentation is required 60 days post-disbursement</a:t>
            </a:r>
            <a:r>
              <a:rPr lang="en-US" sz="2100" dirty="0">
                <a:cs typeface="Calibri"/>
              </a:rPr>
              <a:t>.</a:t>
            </a:r>
          </a:p>
          <a:p>
            <a:pPr marL="0" indent="0">
              <a:buClr>
                <a:srgbClr val="262626"/>
              </a:buClr>
              <a:buNone/>
            </a:pPr>
            <a:endParaRPr lang="en-US" sz="1800" dirty="0">
              <a:cs typeface="Calibri"/>
            </a:endParaRPr>
          </a:p>
          <a:p>
            <a:pPr marL="0" indent="0">
              <a:buClr>
                <a:srgbClr val="262626"/>
              </a:buClr>
              <a:buNone/>
            </a:pPr>
            <a:r>
              <a:rPr lang="en-US" sz="2000" b="1" u="sng" dirty="0">
                <a:cs typeface="Calibri"/>
              </a:rPr>
              <a:t>Post Rehabilitation Documentation:</a:t>
            </a:r>
          </a:p>
          <a:p>
            <a:pPr marL="166370" indent="-166370">
              <a:buClr>
                <a:srgbClr val="262626"/>
              </a:buClr>
            </a:pPr>
            <a:r>
              <a:rPr lang="en-US" sz="1800" dirty="0">
                <a:cs typeface="Calibri"/>
              </a:rPr>
              <a:t>Fully Executed Final Cost Certification(s) - signed and dated by all three parties</a:t>
            </a:r>
          </a:p>
          <a:p>
            <a:pPr marL="166370" indent="-166370">
              <a:buClr>
                <a:srgbClr val="262626"/>
              </a:buClr>
            </a:pPr>
            <a:r>
              <a:rPr lang="en-US" sz="1800" dirty="0">
                <a:cs typeface="Calibri"/>
              </a:rPr>
              <a:t>Final Rehab work Invoice(s) - listing final cost, date and homeowner address</a:t>
            </a:r>
          </a:p>
          <a:p>
            <a:pPr marL="166370" indent="-166370">
              <a:buClr>
                <a:srgbClr val="262626"/>
              </a:buClr>
            </a:pPr>
            <a:r>
              <a:rPr lang="en-US" sz="1800" dirty="0">
                <a:cs typeface="Calibri"/>
              </a:rPr>
              <a:t>Post-Rehabilitation Inspection Report with “After” Photos and final invoice </a:t>
            </a:r>
          </a:p>
          <a:p>
            <a:pPr marL="522287" lvl="1" indent="-285750">
              <a:buClr>
                <a:srgbClr val="262626"/>
              </a:buClr>
              <a:buFont typeface="Courier New" panose="02070309020205020404" pitchFamily="49" charset="0"/>
              <a:buChar char="o"/>
            </a:pPr>
            <a:r>
              <a:rPr lang="en-US" sz="1800" dirty="0">
                <a:cs typeface="Calibri"/>
              </a:rPr>
              <a:t>If a pre-inspection invoice was included with the original request and a cost for inspections was included on the Uses of Funds, a post-inspection invoice is required.</a:t>
            </a:r>
          </a:p>
          <a:p>
            <a:pPr marL="166370" indent="-166370">
              <a:buClr>
                <a:srgbClr val="262626"/>
              </a:buClr>
            </a:pPr>
            <a:endParaRPr lang="en-US" sz="1800" dirty="0">
              <a:cs typeface="Calibri"/>
            </a:endParaRPr>
          </a:p>
        </p:txBody>
      </p:sp>
      <p:sp>
        <p:nvSpPr>
          <p:cNvPr id="5" name="TextBox 4">
            <a:extLst>
              <a:ext uri="{FF2B5EF4-FFF2-40B4-BE49-F238E27FC236}">
                <a16:creationId xmlns:a16="http://schemas.microsoft.com/office/drawing/2014/main" id="{DB3821BC-5BB1-07F1-C971-8A6B3BD84D8F}"/>
              </a:ext>
            </a:extLst>
          </p:cNvPr>
          <p:cNvSpPr txBox="1"/>
          <p:nvPr/>
        </p:nvSpPr>
        <p:spPr>
          <a:xfrm>
            <a:off x="352654" y="5830333"/>
            <a:ext cx="8178800" cy="646331"/>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**Contractor/Dates/Address/Costs should match with the original request unless a change order was requested and approved by FHLB Dallas**</a:t>
            </a:r>
          </a:p>
        </p:txBody>
      </p:sp>
    </p:spTree>
    <p:extLst>
      <p:ext uri="{BB962C8B-B14F-4D97-AF65-F5344CB8AC3E}">
        <p14:creationId xmlns:p14="http://schemas.microsoft.com/office/powerpoint/2010/main" val="33948164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95838-C67A-5BAC-0D3D-5E5CCDD2D029}"/>
              </a:ext>
            </a:extLst>
          </p:cNvPr>
          <p:cNvSpPr>
            <a:spLocks noGrp="1"/>
          </p:cNvSpPr>
          <p:nvPr>
            <p:ph type="title"/>
          </p:nvPr>
        </p:nvSpPr>
        <p:spPr>
          <a:xfrm>
            <a:off x="293514" y="624066"/>
            <a:ext cx="7470570" cy="400287"/>
          </a:xfrm>
        </p:spPr>
        <p:txBody>
          <a:bodyPr/>
          <a:lstStyle/>
          <a:p>
            <a:r>
              <a:rPr lang="en-US" sz="2000" dirty="0">
                <a:solidFill>
                  <a:srgbClr val="0070C0"/>
                </a:solidFill>
                <a:ea typeface="Calibri"/>
                <a:cs typeface="Calibri"/>
              </a:rPr>
              <a:t>Final Cost Certification &amp; Final Invoice</a:t>
            </a:r>
            <a:endParaRPr lang="en-US" dirty="0">
              <a:ea typeface="Calibri"/>
              <a:cs typeface="Calibri"/>
            </a:endParaRPr>
          </a:p>
        </p:txBody>
      </p:sp>
      <p:sp>
        <p:nvSpPr>
          <p:cNvPr id="3" name="TextBox 2">
            <a:extLst>
              <a:ext uri="{FF2B5EF4-FFF2-40B4-BE49-F238E27FC236}">
                <a16:creationId xmlns:a16="http://schemas.microsoft.com/office/drawing/2014/main" id="{0B3D8FCD-5A5D-2CD4-3050-6F2CDE479DA6}"/>
              </a:ext>
            </a:extLst>
          </p:cNvPr>
          <p:cNvSpPr txBox="1"/>
          <p:nvPr/>
        </p:nvSpPr>
        <p:spPr>
          <a:xfrm flipH="1">
            <a:off x="293513" y="5863255"/>
            <a:ext cx="4195942" cy="830997"/>
          </a:xfrm>
          <a:prstGeom prst="rect">
            <a:avLst/>
          </a:prstGeom>
          <a:noFill/>
          <a:ln w="28575">
            <a:solidFill>
              <a:srgbClr val="4F81BD"/>
            </a:solidFill>
          </a:ln>
        </p:spPr>
        <p:txBody>
          <a:bodyPr wrap="square" lIns="91440" tIns="45720" rIns="91440" bIns="45720" rtlCol="0" anchor="t">
            <a:spAutoFit/>
          </a:bodyPr>
          <a:lstStyle/>
          <a:p>
            <a:r>
              <a:rPr lang="en-US" sz="1600" dirty="0"/>
              <a:t>Include a fully executed, signed version of this document along with a </a:t>
            </a:r>
            <a:r>
              <a:rPr lang="en-US" sz="1600" b="1" dirty="0"/>
              <a:t>final invoice and post-rehab inspection</a:t>
            </a:r>
            <a:r>
              <a:rPr lang="en-US" sz="1600" dirty="0"/>
              <a:t> report with </a:t>
            </a:r>
            <a:r>
              <a:rPr lang="en-US" sz="1600" b="1" dirty="0"/>
              <a:t>photos</a:t>
            </a:r>
            <a:endParaRPr lang="en-US" dirty="0">
              <a:cs typeface="Calibri"/>
            </a:endParaRPr>
          </a:p>
        </p:txBody>
      </p:sp>
      <p:sp>
        <p:nvSpPr>
          <p:cNvPr id="6" name="TextBox 5">
            <a:extLst>
              <a:ext uri="{FF2B5EF4-FFF2-40B4-BE49-F238E27FC236}">
                <a16:creationId xmlns:a16="http://schemas.microsoft.com/office/drawing/2014/main" id="{18B7DFB6-E354-FA5D-9FA2-C6C2515420F2}"/>
              </a:ext>
            </a:extLst>
          </p:cNvPr>
          <p:cNvSpPr txBox="1"/>
          <p:nvPr/>
        </p:nvSpPr>
        <p:spPr>
          <a:xfrm>
            <a:off x="4654546" y="5351188"/>
            <a:ext cx="3984764" cy="132343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b="1" dirty="0"/>
              <a:t>Final Cost Certification should include the date of rehab work completion. </a:t>
            </a:r>
          </a:p>
          <a:p>
            <a:r>
              <a:rPr lang="en-US" sz="1600" b="1" u="sng" dirty="0"/>
              <a:t>The Post-Inspection should occur and be dated after the work is completed as noted on the Final Cost Certification.</a:t>
            </a:r>
          </a:p>
        </p:txBody>
      </p:sp>
      <p:pic>
        <p:nvPicPr>
          <p:cNvPr id="14" name="Picture 13">
            <a:extLst>
              <a:ext uri="{FF2B5EF4-FFF2-40B4-BE49-F238E27FC236}">
                <a16:creationId xmlns:a16="http://schemas.microsoft.com/office/drawing/2014/main" id="{3A6D01BC-82F3-0D33-D6ED-1EBDBB079E40}"/>
              </a:ext>
            </a:extLst>
          </p:cNvPr>
          <p:cNvPicPr>
            <a:picLocks noChangeAspect="1"/>
          </p:cNvPicPr>
          <p:nvPr/>
        </p:nvPicPr>
        <p:blipFill>
          <a:blip r:embed="rId2"/>
          <a:srcRect/>
          <a:stretch/>
        </p:blipFill>
        <p:spPr>
          <a:xfrm>
            <a:off x="52287" y="1024353"/>
            <a:ext cx="4195942" cy="4571104"/>
          </a:xfrm>
          <a:prstGeom prst="rect">
            <a:avLst/>
          </a:prstGeom>
        </p:spPr>
      </p:pic>
      <p:sp>
        <p:nvSpPr>
          <p:cNvPr id="16" name="TextBox 15">
            <a:extLst>
              <a:ext uri="{FF2B5EF4-FFF2-40B4-BE49-F238E27FC236}">
                <a16:creationId xmlns:a16="http://schemas.microsoft.com/office/drawing/2014/main" id="{DB067C83-44D6-4559-8D0D-06D94EA09FA8}"/>
              </a:ext>
            </a:extLst>
          </p:cNvPr>
          <p:cNvSpPr txBox="1"/>
          <p:nvPr/>
        </p:nvSpPr>
        <p:spPr>
          <a:xfrm>
            <a:off x="336588" y="449838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0000"/>
                </a:solidFill>
                <a:latin typeface="Brush Script MT"/>
              </a:rPr>
              <a:t>Member Representative​</a:t>
            </a:r>
            <a:endParaRPr lang="en-US" dirty="0"/>
          </a:p>
        </p:txBody>
      </p:sp>
      <p:sp>
        <p:nvSpPr>
          <p:cNvPr id="18" name="TextBox 17">
            <a:extLst>
              <a:ext uri="{FF2B5EF4-FFF2-40B4-BE49-F238E27FC236}">
                <a16:creationId xmlns:a16="http://schemas.microsoft.com/office/drawing/2014/main" id="{C45DEE15-AE91-9AB4-0249-E1409FEB4061}"/>
              </a:ext>
            </a:extLst>
          </p:cNvPr>
          <p:cNvSpPr txBox="1"/>
          <p:nvPr/>
        </p:nvSpPr>
        <p:spPr>
          <a:xfrm>
            <a:off x="289378" y="398230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0000"/>
                </a:solidFill>
                <a:latin typeface="Brush Script MT"/>
              </a:rPr>
              <a:t>Homeowner Name​</a:t>
            </a:r>
            <a:endParaRPr lang="en-US" dirty="0"/>
          </a:p>
        </p:txBody>
      </p:sp>
      <p:sp>
        <p:nvSpPr>
          <p:cNvPr id="22" name="TextBox 21">
            <a:extLst>
              <a:ext uri="{FF2B5EF4-FFF2-40B4-BE49-F238E27FC236}">
                <a16:creationId xmlns:a16="http://schemas.microsoft.com/office/drawing/2014/main" id="{74DF08A9-839C-AABA-422F-418D2DED78B7}"/>
              </a:ext>
            </a:extLst>
          </p:cNvPr>
          <p:cNvSpPr txBox="1"/>
          <p:nvPr/>
        </p:nvSpPr>
        <p:spPr>
          <a:xfrm>
            <a:off x="293514" y="3619898"/>
            <a:ext cx="4966282" cy="369332"/>
          </a:xfrm>
          <a:prstGeom prst="rect">
            <a:avLst/>
          </a:prstGeom>
          <a:noFill/>
        </p:spPr>
        <p:txBody>
          <a:bodyPr wrap="square">
            <a:spAutoFit/>
          </a:bodyPr>
          <a:lstStyle/>
          <a:p>
            <a:r>
              <a:rPr lang="en-US" dirty="0">
                <a:solidFill>
                  <a:srgbClr val="000000"/>
                </a:solidFill>
                <a:latin typeface="Brush Script MT"/>
              </a:rPr>
              <a:t>Contractor Name</a:t>
            </a:r>
            <a:endParaRPr lang="en-US" dirty="0"/>
          </a:p>
        </p:txBody>
      </p:sp>
      <p:pic>
        <p:nvPicPr>
          <p:cNvPr id="24" name="Picture 23">
            <a:extLst>
              <a:ext uri="{FF2B5EF4-FFF2-40B4-BE49-F238E27FC236}">
                <a16:creationId xmlns:a16="http://schemas.microsoft.com/office/drawing/2014/main" id="{17B948DB-6110-6D0C-DC2A-0A91BB9BC7C5}"/>
              </a:ext>
            </a:extLst>
          </p:cNvPr>
          <p:cNvPicPr>
            <a:picLocks noChangeAspect="1"/>
          </p:cNvPicPr>
          <p:nvPr/>
        </p:nvPicPr>
        <p:blipFill>
          <a:blip r:embed="rId3"/>
          <a:srcRect/>
          <a:stretch/>
        </p:blipFill>
        <p:spPr>
          <a:xfrm>
            <a:off x="4572000" y="1024353"/>
            <a:ext cx="4519713" cy="4320330"/>
          </a:xfrm>
          <a:prstGeom prst="rect">
            <a:avLst/>
          </a:prstGeom>
        </p:spPr>
      </p:pic>
      <p:cxnSp>
        <p:nvCxnSpPr>
          <p:cNvPr id="25" name="Straight Arrow Connector 24">
            <a:extLst>
              <a:ext uri="{FF2B5EF4-FFF2-40B4-BE49-F238E27FC236}">
                <a16:creationId xmlns:a16="http://schemas.microsoft.com/office/drawing/2014/main" id="{09BB619F-00BC-227B-5471-5068B0E56235}"/>
              </a:ext>
            </a:extLst>
          </p:cNvPr>
          <p:cNvCxnSpPr>
            <a:cxnSpLocks/>
          </p:cNvCxnSpPr>
          <p:nvPr/>
        </p:nvCxnSpPr>
        <p:spPr>
          <a:xfrm>
            <a:off x="2759572" y="3136671"/>
            <a:ext cx="4916355" cy="1441054"/>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4AB2BE8-8D91-01E4-CA2A-231FC3120482}"/>
              </a:ext>
            </a:extLst>
          </p:cNvPr>
          <p:cNvCxnSpPr>
            <a:cxnSpLocks/>
          </p:cNvCxnSpPr>
          <p:nvPr/>
        </p:nvCxnSpPr>
        <p:spPr>
          <a:xfrm>
            <a:off x="2611211" y="2608976"/>
            <a:ext cx="2566930" cy="2742212"/>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6AD33353-E3BA-E5E9-62F5-5EE94CABF896}"/>
              </a:ext>
            </a:extLst>
          </p:cNvPr>
          <p:cNvSpPr txBox="1"/>
          <p:nvPr/>
        </p:nvSpPr>
        <p:spPr>
          <a:xfrm flipH="1">
            <a:off x="4236355" y="3844995"/>
            <a:ext cx="3053677" cy="584775"/>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r>
              <a:rPr lang="en-US" sz="1600" b="1" dirty="0"/>
              <a:t>Amount listed on the Certification should match the invoice.</a:t>
            </a:r>
            <a:endParaRPr lang="en-US" b="1" dirty="0">
              <a:cs typeface="Calibri"/>
            </a:endParaRPr>
          </a:p>
        </p:txBody>
      </p:sp>
    </p:spTree>
    <p:extLst>
      <p:ext uri="{BB962C8B-B14F-4D97-AF65-F5344CB8AC3E}">
        <p14:creationId xmlns:p14="http://schemas.microsoft.com/office/powerpoint/2010/main" val="528436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DA2D-E301-49DE-881F-338676CAFB7D}"/>
              </a:ext>
            </a:extLst>
          </p:cNvPr>
          <p:cNvSpPr>
            <a:spLocks noGrp="1"/>
          </p:cNvSpPr>
          <p:nvPr>
            <p:ph type="title"/>
          </p:nvPr>
        </p:nvSpPr>
        <p:spPr/>
        <p:txBody>
          <a:bodyPr/>
          <a:lstStyle/>
          <a:p>
            <a:r>
              <a:rPr lang="en-US" dirty="0"/>
              <a:t>Member or Sponsor</a:t>
            </a:r>
          </a:p>
        </p:txBody>
      </p:sp>
      <p:sp>
        <p:nvSpPr>
          <p:cNvPr id="3" name="Text Placeholder 2">
            <a:extLst>
              <a:ext uri="{FF2B5EF4-FFF2-40B4-BE49-F238E27FC236}">
                <a16:creationId xmlns:a16="http://schemas.microsoft.com/office/drawing/2014/main" id="{7FB6FBC0-B5A7-4486-93BA-47590866440D}"/>
              </a:ext>
            </a:extLst>
          </p:cNvPr>
          <p:cNvSpPr>
            <a:spLocks noGrp="1"/>
          </p:cNvSpPr>
          <p:nvPr>
            <p:ph type="body" sz="quarter" idx="12"/>
          </p:nvPr>
        </p:nvSpPr>
        <p:spPr>
          <a:xfrm>
            <a:off x="356260" y="1055973"/>
            <a:ext cx="8178800" cy="5047343"/>
          </a:xfrm>
        </p:spPr>
        <p:txBody>
          <a:bodyPr>
            <a:normAutofit lnSpcReduction="10000"/>
          </a:bodyPr>
          <a:lstStyle/>
          <a:p>
            <a:pPr marL="0" indent="0" algn="ctr">
              <a:buNone/>
            </a:pPr>
            <a:endParaRPr lang="en-US" sz="2400" b="1" u="sng" dirty="0">
              <a:solidFill>
                <a:srgbClr val="434343"/>
              </a:solidFill>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en-US" sz="2400" dirty="0">
                <a:solidFill>
                  <a:srgbClr val="434343"/>
                </a:solidFill>
                <a:effectLst/>
                <a:ea typeface="Calibri" panose="020F0502020204030204" pitchFamily="34" charset="0"/>
                <a:cs typeface="Times New Roman" panose="02020603050405020304" pitchFamily="18" charset="0"/>
              </a:rPr>
              <a:t>A "</a:t>
            </a:r>
            <a:r>
              <a:rPr lang="en-US" sz="2400" b="1" u="sng" dirty="0">
                <a:solidFill>
                  <a:srgbClr val="434343"/>
                </a:solidFill>
                <a:effectLst/>
                <a:ea typeface="Calibri" panose="020F0502020204030204" pitchFamily="34" charset="0"/>
                <a:cs typeface="Times New Roman" panose="02020603050405020304" pitchFamily="18" charset="0"/>
              </a:rPr>
              <a:t>Member</a:t>
            </a:r>
            <a:r>
              <a:rPr lang="en-US" sz="2400" dirty="0">
                <a:solidFill>
                  <a:srgbClr val="434343"/>
                </a:solidFill>
                <a:effectLst/>
                <a:ea typeface="Calibri" panose="020F0502020204030204" pitchFamily="34" charset="0"/>
                <a:cs typeface="Times New Roman" panose="02020603050405020304" pitchFamily="18" charset="0"/>
              </a:rPr>
              <a:t>" for an AHP application is an owner of FHLB Dallas that is willing to apply for AHP funds on behalf of a project owner or developer. </a:t>
            </a:r>
          </a:p>
          <a:p>
            <a:pPr marL="0" indent="0">
              <a:buNone/>
            </a:pPr>
            <a:endParaRPr lang="en-US" dirty="0">
              <a:solidFill>
                <a:srgbClr val="434343"/>
              </a:solidFill>
              <a:ea typeface="Calibri" panose="020F0502020204030204" pitchFamily="34" charset="0"/>
              <a:cs typeface="Times New Roman" panose="02020603050405020304" pitchFamily="18" charset="0"/>
            </a:endParaRPr>
          </a:p>
          <a:p>
            <a:pPr marL="0" indent="0">
              <a:buNone/>
            </a:pPr>
            <a:r>
              <a:rPr lang="en-US" sz="2400" dirty="0">
                <a:solidFill>
                  <a:srgbClr val="434343"/>
                </a:solidFill>
                <a:effectLst/>
                <a:ea typeface="Calibri" panose="020F0502020204030204" pitchFamily="34" charset="0"/>
                <a:cs typeface="Times New Roman" panose="02020603050405020304" pitchFamily="18" charset="0"/>
              </a:rPr>
              <a:t>A "</a:t>
            </a:r>
            <a:r>
              <a:rPr lang="en-US" sz="2400" b="1" u="sng" dirty="0">
                <a:solidFill>
                  <a:srgbClr val="434343"/>
                </a:solidFill>
                <a:effectLst/>
                <a:ea typeface="Calibri" panose="020F0502020204030204" pitchFamily="34" charset="0"/>
                <a:cs typeface="Times New Roman" panose="02020603050405020304" pitchFamily="18" charset="0"/>
              </a:rPr>
              <a:t>Sponsor</a:t>
            </a:r>
            <a:r>
              <a:rPr lang="en-US" sz="2400" dirty="0">
                <a:solidFill>
                  <a:srgbClr val="434343"/>
                </a:solidFill>
                <a:effectLst/>
                <a:ea typeface="Calibri" panose="020F0502020204030204" pitchFamily="34" charset="0"/>
                <a:cs typeface="Times New Roman" panose="02020603050405020304" pitchFamily="18" charset="0"/>
              </a:rPr>
              <a:t>" is the owner of a rental project or the overseer of an ownership project that will put together the application or coordinate the application and project’s completion. </a:t>
            </a:r>
          </a:p>
          <a:p>
            <a:pPr marL="0" indent="0">
              <a:buNone/>
            </a:pPr>
            <a:endParaRPr lang="en-US" dirty="0">
              <a:solidFill>
                <a:srgbClr val="434343"/>
              </a:solidFill>
              <a:ea typeface="Calibri" panose="020F0502020204030204" pitchFamily="34" charset="0"/>
              <a:cs typeface="Times New Roman" panose="02020603050405020304" pitchFamily="18" charset="0"/>
            </a:endParaRPr>
          </a:p>
          <a:p>
            <a:pPr marL="0" indent="0">
              <a:buNone/>
            </a:pPr>
            <a:r>
              <a:rPr lang="en-US" sz="2400" dirty="0">
                <a:solidFill>
                  <a:srgbClr val="434343"/>
                </a:solidFill>
                <a:effectLst/>
                <a:ea typeface="Calibri" panose="020F0502020204030204" pitchFamily="34" charset="0"/>
                <a:cs typeface="Times New Roman" panose="02020603050405020304" pitchFamily="18" charset="0"/>
              </a:rPr>
              <a:t>Although a "Member" might be said to "sponsor" an application by submitting it, be sure to understand these terms, because </a:t>
            </a:r>
            <a:r>
              <a:rPr lang="en-US" sz="2400" i="1" dirty="0">
                <a:solidFill>
                  <a:srgbClr val="434343"/>
                </a:solidFill>
                <a:effectLst/>
                <a:ea typeface="Calibri" panose="020F0502020204030204" pitchFamily="34" charset="0"/>
                <a:cs typeface="Times New Roman" panose="02020603050405020304" pitchFamily="18" charset="0"/>
              </a:rPr>
              <a:t>a </a:t>
            </a:r>
            <a:r>
              <a:rPr lang="en-US" sz="2400" i="1" dirty="0">
                <a:solidFill>
                  <a:srgbClr val="0072CE"/>
                </a:solidFill>
                <a:effectLst/>
                <a:ea typeface="Calibri" panose="020F0502020204030204" pitchFamily="34" charset="0"/>
                <a:cs typeface="Times New Roman" panose="02020603050405020304" pitchFamily="18" charset="0"/>
              </a:rPr>
              <a:t>"Sponsor" and a "Member" play two different roles in an AHP application.</a:t>
            </a:r>
          </a:p>
          <a:p>
            <a:endParaRPr lang="en-US" dirty="0"/>
          </a:p>
        </p:txBody>
      </p:sp>
      <p:sp>
        <p:nvSpPr>
          <p:cNvPr id="4" name="Scroll: Horizontal 3">
            <a:extLst>
              <a:ext uri="{FF2B5EF4-FFF2-40B4-BE49-F238E27FC236}">
                <a16:creationId xmlns:a16="http://schemas.microsoft.com/office/drawing/2014/main" id="{1B5F4CDF-5EC4-8D89-CE55-AA6374D48089}"/>
              </a:ext>
            </a:extLst>
          </p:cNvPr>
          <p:cNvSpPr/>
          <p:nvPr/>
        </p:nvSpPr>
        <p:spPr>
          <a:xfrm>
            <a:off x="805543" y="5876050"/>
            <a:ext cx="7532914" cy="766354"/>
          </a:xfrm>
          <a:prstGeom prst="horizontalScroll">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tx1"/>
                </a:solidFill>
              </a:rPr>
              <a:t>A sponsor cannot apply without a member</a:t>
            </a:r>
          </a:p>
        </p:txBody>
      </p:sp>
    </p:spTree>
    <p:extLst>
      <p:ext uri="{BB962C8B-B14F-4D97-AF65-F5344CB8AC3E}">
        <p14:creationId xmlns:p14="http://schemas.microsoft.com/office/powerpoint/2010/main" val="227155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txBox="1">
            <a:spLocks noChangeArrowheads="1"/>
          </p:cNvSpPr>
          <p:nvPr/>
        </p:nvSpPr>
        <p:spPr bwMode="auto">
          <a:xfrm>
            <a:off x="299571" y="1113798"/>
            <a:ext cx="3941185" cy="484291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p>
            <a:pPr algn="ctr">
              <a:lnSpc>
                <a:spcPct val="80000"/>
              </a:lnSpc>
              <a:spcAft>
                <a:spcPts val="1800"/>
              </a:spcAft>
              <a:defRPr/>
            </a:pPr>
            <a:r>
              <a:rPr lang="en-US" b="1" kern="0" dirty="0">
                <a:latin typeface="Calibri" pitchFamily="34" charset="0"/>
              </a:rPr>
              <a:t>A final invoice is required upon completion of the repairs.</a:t>
            </a:r>
          </a:p>
          <a:p>
            <a:pPr marL="285750" indent="-285750">
              <a:lnSpc>
                <a:spcPct val="80000"/>
              </a:lnSpc>
              <a:spcAft>
                <a:spcPts val="600"/>
              </a:spcAft>
              <a:buFont typeface="Arial" panose="020B0604020202020204" pitchFamily="34" charset="0"/>
              <a:buChar char="•"/>
              <a:defRPr/>
            </a:pPr>
            <a:r>
              <a:rPr lang="en-US" b="1" kern="0" dirty="0">
                <a:latin typeface="Calibri" pitchFamily="34" charset="0"/>
              </a:rPr>
              <a:t>The invoice should include:</a:t>
            </a:r>
          </a:p>
          <a:p>
            <a:pPr marL="800100" lvl="1" indent="-342900">
              <a:lnSpc>
                <a:spcPct val="80000"/>
              </a:lnSpc>
              <a:spcAft>
                <a:spcPts val="600"/>
              </a:spcAft>
              <a:buFont typeface="+mj-lt"/>
              <a:buAutoNum type="arabicPeriod"/>
              <a:defRPr/>
            </a:pPr>
            <a:r>
              <a:rPr lang="en-US" b="1" kern="0" dirty="0">
                <a:latin typeface="Calibri" pitchFamily="34" charset="0"/>
              </a:rPr>
              <a:t>Date</a:t>
            </a:r>
          </a:p>
          <a:p>
            <a:pPr marL="800100" lvl="1" indent="-342900">
              <a:lnSpc>
                <a:spcPct val="80000"/>
              </a:lnSpc>
              <a:spcAft>
                <a:spcPts val="600"/>
              </a:spcAft>
              <a:buFont typeface="+mj-lt"/>
              <a:buAutoNum type="arabicPeriod"/>
              <a:defRPr/>
            </a:pPr>
            <a:r>
              <a:rPr lang="en-US" b="1" kern="0" dirty="0">
                <a:latin typeface="Calibri" pitchFamily="34" charset="0"/>
              </a:rPr>
              <a:t>Contractor information</a:t>
            </a:r>
          </a:p>
          <a:p>
            <a:pPr marL="800100" lvl="1" indent="-342900">
              <a:lnSpc>
                <a:spcPct val="80000"/>
              </a:lnSpc>
              <a:spcAft>
                <a:spcPts val="600"/>
              </a:spcAft>
              <a:buFont typeface="+mj-lt"/>
              <a:buAutoNum type="arabicPeriod"/>
              <a:defRPr/>
            </a:pPr>
            <a:r>
              <a:rPr lang="en-US" b="1" kern="0" dirty="0">
                <a:latin typeface="Calibri" pitchFamily="34" charset="0"/>
              </a:rPr>
              <a:t>Homeowner name and address</a:t>
            </a:r>
          </a:p>
          <a:p>
            <a:pPr marL="800100" lvl="1" indent="-342900">
              <a:lnSpc>
                <a:spcPct val="80000"/>
              </a:lnSpc>
              <a:spcAft>
                <a:spcPts val="600"/>
              </a:spcAft>
              <a:buFont typeface="+mj-lt"/>
              <a:buAutoNum type="arabicPeriod"/>
              <a:defRPr/>
            </a:pPr>
            <a:r>
              <a:rPr lang="en-US" b="1" kern="0" dirty="0">
                <a:latin typeface="Calibri" pitchFamily="34" charset="0"/>
              </a:rPr>
              <a:t>Listing of modifications/repairs</a:t>
            </a:r>
          </a:p>
          <a:p>
            <a:pPr lvl="1">
              <a:lnSpc>
                <a:spcPct val="80000"/>
              </a:lnSpc>
              <a:defRPr/>
            </a:pPr>
            <a:endParaRPr lang="en-US" b="1" kern="0" dirty="0">
              <a:latin typeface="Calibri" pitchFamily="34" charset="0"/>
            </a:endParaRPr>
          </a:p>
          <a:p>
            <a:pPr marL="285750" lvl="1" indent="-285750">
              <a:lnSpc>
                <a:spcPct val="80000"/>
              </a:lnSpc>
              <a:buFont typeface="Arial" panose="020B0604020202020204" pitchFamily="34" charset="0"/>
              <a:buChar char="•"/>
              <a:defRPr/>
            </a:pPr>
            <a:r>
              <a:rPr lang="en-US" b="1" kern="0" dirty="0">
                <a:latin typeface="Calibri" pitchFamily="34" charset="0"/>
              </a:rPr>
              <a:t>Multiple contractors requires multiple invoices/Multiple Final Cost Certifications</a:t>
            </a:r>
          </a:p>
          <a:p>
            <a:pPr marL="285750" lvl="1" indent="-285750">
              <a:lnSpc>
                <a:spcPct val="80000"/>
              </a:lnSpc>
              <a:buFont typeface="Arial" panose="020B0604020202020204" pitchFamily="34" charset="0"/>
              <a:buChar char="•"/>
              <a:defRPr/>
            </a:pPr>
            <a:endParaRPr lang="en-US" b="1" kern="0" dirty="0">
              <a:latin typeface="Calibri" pitchFamily="34" charset="0"/>
            </a:endParaRPr>
          </a:p>
          <a:p>
            <a:pPr marL="285750" lvl="1" indent="-285750">
              <a:lnSpc>
                <a:spcPct val="80000"/>
              </a:lnSpc>
              <a:buFont typeface="Arial" panose="020B0604020202020204" pitchFamily="34" charset="0"/>
              <a:buChar char="•"/>
              <a:defRPr/>
            </a:pPr>
            <a:r>
              <a:rPr lang="en-US" b="1" kern="0" dirty="0">
                <a:latin typeface="Calibri" pitchFamily="34" charset="0"/>
              </a:rPr>
              <a:t>Final amount should equal or exceed the SNAP/DRA rehab amount as listed on the Sources and Uses of Funds </a:t>
            </a:r>
            <a:r>
              <a:rPr lang="en-US" b="1" u="sng" kern="0" dirty="0">
                <a:latin typeface="Calibri" pitchFamily="34" charset="0"/>
              </a:rPr>
              <a:t>and</a:t>
            </a:r>
            <a:r>
              <a:rPr lang="en-US" b="1" kern="0" dirty="0">
                <a:latin typeface="Calibri" pitchFamily="34" charset="0"/>
              </a:rPr>
              <a:t> match the Final Cost Certification</a:t>
            </a:r>
          </a:p>
          <a:p>
            <a:pPr marL="257175" indent="-257175">
              <a:lnSpc>
                <a:spcPct val="80000"/>
              </a:lnSpc>
              <a:buFont typeface="Arial" panose="020B0604020202020204" pitchFamily="34" charset="0"/>
              <a:buChar char="•"/>
              <a:defRPr/>
            </a:pPr>
            <a:endParaRPr lang="en-US" b="1" kern="0" dirty="0">
              <a:latin typeface="Calibri" pitchFamily="34" charset="0"/>
            </a:endParaRPr>
          </a:p>
        </p:txBody>
      </p:sp>
      <p:sp>
        <p:nvSpPr>
          <p:cNvPr id="12" name="Title 6"/>
          <p:cNvSpPr>
            <a:spLocks noGrp="1"/>
          </p:cNvSpPr>
          <p:nvPr>
            <p:ph type="title"/>
          </p:nvPr>
        </p:nvSpPr>
        <p:spPr>
          <a:xfrm>
            <a:off x="356260" y="598773"/>
            <a:ext cx="7470570" cy="457200"/>
          </a:xfrm>
        </p:spPr>
        <p:txBody>
          <a:bodyPr>
            <a:normAutofit/>
          </a:bodyPr>
          <a:lstStyle/>
          <a:p>
            <a:pPr algn="l"/>
            <a:r>
              <a:rPr lang="en-US" sz="2000" dirty="0">
                <a:solidFill>
                  <a:srgbClr val="0070C0"/>
                </a:solidFill>
              </a:rPr>
              <a:t>Final</a:t>
            </a:r>
            <a:r>
              <a:rPr lang="en-US" sz="2000" b="1" dirty="0">
                <a:solidFill>
                  <a:srgbClr val="0070C0"/>
                </a:solidFill>
              </a:rPr>
              <a:t> Invoice</a:t>
            </a:r>
          </a:p>
        </p:txBody>
      </p:sp>
      <p:pic>
        <p:nvPicPr>
          <p:cNvPr id="4" name="Picture 3">
            <a:extLst>
              <a:ext uri="{FF2B5EF4-FFF2-40B4-BE49-F238E27FC236}">
                <a16:creationId xmlns:a16="http://schemas.microsoft.com/office/drawing/2014/main" id="{62FCCC5E-A040-4120-8427-5A4B6C38EE43}"/>
              </a:ext>
            </a:extLst>
          </p:cNvPr>
          <p:cNvPicPr>
            <a:picLocks noChangeAspect="1"/>
          </p:cNvPicPr>
          <p:nvPr/>
        </p:nvPicPr>
        <p:blipFill>
          <a:blip r:embed="rId3"/>
          <a:srcRect/>
          <a:stretch/>
        </p:blipFill>
        <p:spPr>
          <a:xfrm>
            <a:off x="4451162" y="1191328"/>
            <a:ext cx="4568945" cy="5416362"/>
          </a:xfrm>
          <a:prstGeom prst="rect">
            <a:avLst/>
          </a:prstGeom>
          <a:ln>
            <a:solidFill>
              <a:schemeClr val="tx1"/>
            </a:solidFill>
          </a:ln>
        </p:spPr>
      </p:pic>
      <p:sp>
        <p:nvSpPr>
          <p:cNvPr id="5" name="TextBox 4">
            <a:extLst>
              <a:ext uri="{FF2B5EF4-FFF2-40B4-BE49-F238E27FC236}">
                <a16:creationId xmlns:a16="http://schemas.microsoft.com/office/drawing/2014/main" id="{D3E283B7-0DAF-4A1C-A196-5223B53E432E}"/>
              </a:ext>
            </a:extLst>
          </p:cNvPr>
          <p:cNvSpPr txBox="1"/>
          <p:nvPr/>
        </p:nvSpPr>
        <p:spPr>
          <a:xfrm rot="19677896">
            <a:off x="6184490" y="1458329"/>
            <a:ext cx="737419" cy="38345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b="1" dirty="0">
                <a:solidFill>
                  <a:srgbClr val="C00000"/>
                </a:solidFill>
              </a:rPr>
              <a:t>FINAL</a:t>
            </a:r>
          </a:p>
        </p:txBody>
      </p:sp>
      <p:sp>
        <p:nvSpPr>
          <p:cNvPr id="6" name="TextBox 5">
            <a:extLst>
              <a:ext uri="{FF2B5EF4-FFF2-40B4-BE49-F238E27FC236}">
                <a16:creationId xmlns:a16="http://schemas.microsoft.com/office/drawing/2014/main" id="{92F22015-2B7B-4219-B191-7BB7FC2D436B}"/>
              </a:ext>
            </a:extLst>
          </p:cNvPr>
          <p:cNvSpPr txBox="1"/>
          <p:nvPr/>
        </p:nvSpPr>
        <p:spPr>
          <a:xfrm>
            <a:off x="4451162" y="5831074"/>
            <a:ext cx="184731" cy="276999"/>
          </a:xfrm>
          <a:prstGeom prst="rect">
            <a:avLst/>
          </a:prstGeom>
          <a:solidFill>
            <a:schemeClr val="bg1"/>
          </a:solidFill>
        </p:spPr>
        <p:txBody>
          <a:bodyPr wrap="none" rtlCol="0">
            <a:spAutoFit/>
          </a:bodyPr>
          <a:lstStyle/>
          <a:p>
            <a:endParaRPr lang="en-US" sz="1200" dirty="0"/>
          </a:p>
        </p:txBody>
      </p:sp>
      <p:sp>
        <p:nvSpPr>
          <p:cNvPr id="10" name="TextBox 9">
            <a:extLst>
              <a:ext uri="{FF2B5EF4-FFF2-40B4-BE49-F238E27FC236}">
                <a16:creationId xmlns:a16="http://schemas.microsoft.com/office/drawing/2014/main" id="{E0BA5A3C-8656-4508-BB7A-27FF1969DA75}"/>
              </a:ext>
            </a:extLst>
          </p:cNvPr>
          <p:cNvSpPr txBox="1"/>
          <p:nvPr/>
        </p:nvSpPr>
        <p:spPr>
          <a:xfrm>
            <a:off x="7751562" y="2255426"/>
            <a:ext cx="274320" cy="365760"/>
          </a:xfrm>
          <a:prstGeom prst="rect">
            <a:avLst/>
          </a:prstGeom>
          <a:solidFill>
            <a:schemeClr val="bg1"/>
          </a:solidFill>
          <a:ln>
            <a:solidFill>
              <a:srgbClr val="FF0000"/>
            </a:solidFill>
          </a:ln>
        </p:spPr>
        <p:txBody>
          <a:bodyPr wrap="square" rtlCol="0">
            <a:spAutoFit/>
          </a:bodyPr>
          <a:lstStyle/>
          <a:p>
            <a:r>
              <a:rPr lang="en-US" b="1" dirty="0">
                <a:solidFill>
                  <a:srgbClr val="FF0000"/>
                </a:solidFill>
              </a:rPr>
              <a:t>2</a:t>
            </a:r>
          </a:p>
        </p:txBody>
      </p:sp>
      <p:cxnSp>
        <p:nvCxnSpPr>
          <p:cNvPr id="19" name="Straight Arrow Connector 18">
            <a:extLst>
              <a:ext uri="{FF2B5EF4-FFF2-40B4-BE49-F238E27FC236}">
                <a16:creationId xmlns:a16="http://schemas.microsoft.com/office/drawing/2014/main" id="{8EC92206-6A04-4958-BF02-13CA15AF304F}"/>
              </a:ext>
            </a:extLst>
          </p:cNvPr>
          <p:cNvCxnSpPr>
            <a:cxnSpLocks/>
          </p:cNvCxnSpPr>
          <p:nvPr/>
        </p:nvCxnSpPr>
        <p:spPr>
          <a:xfrm flipV="1">
            <a:off x="7841669" y="6040821"/>
            <a:ext cx="151999" cy="392677"/>
          </a:xfrm>
          <a:prstGeom prst="straightConnector1">
            <a:avLst/>
          </a:prstGeom>
          <a:ln w="28575">
            <a:tailEnd type="triangle"/>
          </a:ln>
        </p:spPr>
        <p:style>
          <a:lnRef idx="2">
            <a:schemeClr val="accent2"/>
          </a:lnRef>
          <a:fillRef idx="0">
            <a:schemeClr val="accent2"/>
          </a:fillRef>
          <a:effectRef idx="1">
            <a:schemeClr val="accent2"/>
          </a:effectRef>
          <a:fontRef idx="minor">
            <a:schemeClr val="tx1"/>
          </a:fontRef>
        </p:style>
      </p:cxnSp>
      <p:sp>
        <p:nvSpPr>
          <p:cNvPr id="20" name="TextBox 19">
            <a:extLst>
              <a:ext uri="{FF2B5EF4-FFF2-40B4-BE49-F238E27FC236}">
                <a16:creationId xmlns:a16="http://schemas.microsoft.com/office/drawing/2014/main" id="{F4A7B95A-F0D1-424E-8127-BB0BB061F8C6}"/>
              </a:ext>
            </a:extLst>
          </p:cNvPr>
          <p:cNvSpPr txBox="1"/>
          <p:nvPr/>
        </p:nvSpPr>
        <p:spPr>
          <a:xfrm>
            <a:off x="7046376" y="6382095"/>
            <a:ext cx="1684692" cy="276999"/>
          </a:xfrm>
          <a:prstGeom prst="rect">
            <a:avLst/>
          </a:prstGeom>
          <a:noFill/>
        </p:spPr>
        <p:txBody>
          <a:bodyPr wrap="none" lIns="91440" tIns="45720" rIns="91440" bIns="45720" rtlCol="0" anchor="t">
            <a:spAutoFit/>
          </a:bodyPr>
          <a:lstStyle/>
          <a:p>
            <a:r>
              <a:rPr lang="en-US" sz="1200" b="1" dirty="0">
                <a:solidFill>
                  <a:srgbClr val="C00000"/>
                </a:solidFill>
              </a:rPr>
              <a:t>Matches Final Cost Cert</a:t>
            </a:r>
          </a:p>
        </p:txBody>
      </p:sp>
      <p:sp>
        <p:nvSpPr>
          <p:cNvPr id="16" name="TextBox 15">
            <a:extLst>
              <a:ext uri="{FF2B5EF4-FFF2-40B4-BE49-F238E27FC236}">
                <a16:creationId xmlns:a16="http://schemas.microsoft.com/office/drawing/2014/main" id="{F3E4AC05-512B-490D-AEF3-5CFF93F99622}"/>
              </a:ext>
            </a:extLst>
          </p:cNvPr>
          <p:cNvSpPr txBox="1"/>
          <p:nvPr/>
        </p:nvSpPr>
        <p:spPr>
          <a:xfrm flipH="1">
            <a:off x="7704509" y="1568447"/>
            <a:ext cx="274320" cy="369332"/>
          </a:xfrm>
          <a:prstGeom prst="rect">
            <a:avLst/>
          </a:prstGeom>
          <a:solidFill>
            <a:schemeClr val="bg1"/>
          </a:solidFill>
          <a:ln>
            <a:solidFill>
              <a:srgbClr val="FF0000"/>
            </a:solidFill>
          </a:ln>
        </p:spPr>
        <p:txBody>
          <a:bodyPr wrap="square" rtlCol="0">
            <a:spAutoFit/>
          </a:bodyPr>
          <a:lstStyle/>
          <a:p>
            <a:r>
              <a:rPr lang="en-US" b="1" dirty="0">
                <a:solidFill>
                  <a:srgbClr val="FF0000"/>
                </a:solidFill>
              </a:rPr>
              <a:t>1</a:t>
            </a:r>
          </a:p>
        </p:txBody>
      </p:sp>
      <p:sp>
        <p:nvSpPr>
          <p:cNvPr id="17" name="TextBox 16">
            <a:extLst>
              <a:ext uri="{FF2B5EF4-FFF2-40B4-BE49-F238E27FC236}">
                <a16:creationId xmlns:a16="http://schemas.microsoft.com/office/drawing/2014/main" id="{FD8E64E5-EA46-4E42-BB37-7DE6CC3493C2}"/>
              </a:ext>
            </a:extLst>
          </p:cNvPr>
          <p:cNvSpPr txBox="1"/>
          <p:nvPr/>
        </p:nvSpPr>
        <p:spPr>
          <a:xfrm>
            <a:off x="6104096" y="2820791"/>
            <a:ext cx="274320" cy="365760"/>
          </a:xfrm>
          <a:prstGeom prst="rect">
            <a:avLst/>
          </a:prstGeom>
          <a:solidFill>
            <a:schemeClr val="bg1"/>
          </a:solidFill>
          <a:ln>
            <a:solidFill>
              <a:srgbClr val="FF0000"/>
            </a:solidFill>
          </a:ln>
        </p:spPr>
        <p:txBody>
          <a:bodyPr wrap="square" rtlCol="0">
            <a:spAutoFit/>
          </a:bodyPr>
          <a:lstStyle/>
          <a:p>
            <a:r>
              <a:rPr lang="en-US" b="1" dirty="0">
                <a:solidFill>
                  <a:srgbClr val="FF0000"/>
                </a:solidFill>
              </a:rPr>
              <a:t>3</a:t>
            </a:r>
          </a:p>
        </p:txBody>
      </p:sp>
      <p:sp>
        <p:nvSpPr>
          <p:cNvPr id="21" name="TextBox 20">
            <a:extLst>
              <a:ext uri="{FF2B5EF4-FFF2-40B4-BE49-F238E27FC236}">
                <a16:creationId xmlns:a16="http://schemas.microsoft.com/office/drawing/2014/main" id="{DF4B532D-6EEE-466C-9748-FF9FA74C1F83}"/>
              </a:ext>
            </a:extLst>
          </p:cNvPr>
          <p:cNvSpPr txBox="1"/>
          <p:nvPr/>
        </p:nvSpPr>
        <p:spPr>
          <a:xfrm>
            <a:off x="4790115" y="3934437"/>
            <a:ext cx="293614" cy="369332"/>
          </a:xfrm>
          <a:prstGeom prst="rect">
            <a:avLst/>
          </a:prstGeom>
          <a:solidFill>
            <a:schemeClr val="bg1"/>
          </a:solidFill>
          <a:ln>
            <a:solidFill>
              <a:srgbClr val="FF0000"/>
            </a:solidFill>
          </a:ln>
        </p:spPr>
        <p:txBody>
          <a:bodyPr wrap="square" rtlCol="0">
            <a:spAutoFit/>
          </a:bodyPr>
          <a:lstStyle/>
          <a:p>
            <a:r>
              <a:rPr lang="en-US" b="1" dirty="0">
                <a:solidFill>
                  <a:srgbClr val="FF0000"/>
                </a:solidFill>
              </a:rPr>
              <a:t>4</a:t>
            </a:r>
          </a:p>
        </p:txBody>
      </p:sp>
      <p:sp>
        <p:nvSpPr>
          <p:cNvPr id="22" name="Left Brace 21">
            <a:extLst>
              <a:ext uri="{FF2B5EF4-FFF2-40B4-BE49-F238E27FC236}">
                <a16:creationId xmlns:a16="http://schemas.microsoft.com/office/drawing/2014/main" id="{C6142B96-E4F5-43B4-906A-D8A0B5212864}"/>
              </a:ext>
            </a:extLst>
          </p:cNvPr>
          <p:cNvSpPr/>
          <p:nvPr/>
        </p:nvSpPr>
        <p:spPr>
          <a:xfrm>
            <a:off x="5108553" y="3674378"/>
            <a:ext cx="371164" cy="1191237"/>
          </a:xfrm>
          <a:prstGeom prst="lef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4A4BAB1-983D-2CE0-4996-F3FE1F90CEFC}"/>
              </a:ext>
            </a:extLst>
          </p:cNvPr>
          <p:cNvSpPr/>
          <p:nvPr/>
        </p:nvSpPr>
        <p:spPr>
          <a:xfrm>
            <a:off x="7930029" y="5322723"/>
            <a:ext cx="643520" cy="343949"/>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459189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356260" y="499664"/>
            <a:ext cx="7470570" cy="457200"/>
          </a:xfrm>
        </p:spPr>
        <p:txBody>
          <a:bodyPr>
            <a:normAutofit/>
          </a:bodyPr>
          <a:lstStyle/>
          <a:p>
            <a:pPr algn="l"/>
            <a:r>
              <a:rPr lang="en-US" sz="2000" b="1" dirty="0">
                <a:solidFill>
                  <a:srgbClr val="0070C0"/>
                </a:solidFill>
              </a:rPr>
              <a:t>Post-Rehab Inspection Report and Invoice</a:t>
            </a:r>
          </a:p>
        </p:txBody>
      </p:sp>
      <p:sp>
        <p:nvSpPr>
          <p:cNvPr id="4" name="TextBox 3">
            <a:extLst>
              <a:ext uri="{FF2B5EF4-FFF2-40B4-BE49-F238E27FC236}">
                <a16:creationId xmlns:a16="http://schemas.microsoft.com/office/drawing/2014/main" id="{A962160C-41EF-473B-B061-41A1E96E238E}"/>
              </a:ext>
            </a:extLst>
          </p:cNvPr>
          <p:cNvSpPr txBox="1"/>
          <p:nvPr/>
        </p:nvSpPr>
        <p:spPr>
          <a:xfrm>
            <a:off x="551810" y="1225018"/>
            <a:ext cx="8040379" cy="54104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lnSpc>
                <a:spcPct val="80000"/>
              </a:lnSpc>
              <a:spcAft>
                <a:spcPts val="1800"/>
              </a:spcAft>
              <a:defRPr/>
            </a:pPr>
            <a:r>
              <a:rPr lang="en-US" b="1" dirty="0">
                <a:latin typeface="Calibri" pitchFamily="34" charset="0"/>
                <a:cs typeface="Calibri" pitchFamily="34" charset="0"/>
              </a:rPr>
              <a:t>The final inspection should occur </a:t>
            </a:r>
            <a:r>
              <a:rPr lang="en-US" b="1" u="sng" dirty="0">
                <a:latin typeface="Calibri" pitchFamily="34" charset="0"/>
                <a:cs typeface="Calibri" pitchFamily="34" charset="0"/>
              </a:rPr>
              <a:t>after</a:t>
            </a:r>
            <a:r>
              <a:rPr lang="en-US" b="1" dirty="0">
                <a:latin typeface="Calibri" pitchFamily="34" charset="0"/>
                <a:cs typeface="Calibri" pitchFamily="34" charset="0"/>
              </a:rPr>
              <a:t> all rehab work is completed and must confirm that the original scope of work was completed in an acceptable manner.</a:t>
            </a:r>
          </a:p>
        </p:txBody>
      </p:sp>
      <p:grpSp>
        <p:nvGrpSpPr>
          <p:cNvPr id="8" name="Group 7">
            <a:extLst>
              <a:ext uri="{FF2B5EF4-FFF2-40B4-BE49-F238E27FC236}">
                <a16:creationId xmlns:a16="http://schemas.microsoft.com/office/drawing/2014/main" id="{0F92F4FB-C2D7-4267-B837-999902C81A2A}"/>
              </a:ext>
            </a:extLst>
          </p:cNvPr>
          <p:cNvGrpSpPr/>
          <p:nvPr/>
        </p:nvGrpSpPr>
        <p:grpSpPr>
          <a:xfrm>
            <a:off x="2068127" y="1766064"/>
            <a:ext cx="3753833" cy="3729045"/>
            <a:chOff x="401620" y="-792845"/>
            <a:chExt cx="3288785" cy="3971496"/>
          </a:xfrm>
        </p:grpSpPr>
        <p:pic>
          <p:nvPicPr>
            <p:cNvPr id="18" name="Picture 17">
              <a:extLst>
                <a:ext uri="{FF2B5EF4-FFF2-40B4-BE49-F238E27FC236}">
                  <a16:creationId xmlns:a16="http://schemas.microsoft.com/office/drawing/2014/main" id="{E5B6C8DC-13B3-4F7B-A951-D8F6EA134BB8}"/>
                </a:ext>
              </a:extLst>
            </p:cNvPr>
            <p:cNvPicPr>
              <a:picLocks noChangeAspect="1"/>
            </p:cNvPicPr>
            <p:nvPr/>
          </p:nvPicPr>
          <p:blipFill>
            <a:blip r:embed="rId3"/>
            <a:srcRect/>
            <a:stretch/>
          </p:blipFill>
          <p:spPr>
            <a:xfrm>
              <a:off x="985345" y="-792845"/>
              <a:ext cx="2705060" cy="3971496"/>
            </a:xfrm>
            <a:prstGeom prst="rect">
              <a:avLst/>
            </a:prstGeom>
            <a:ln>
              <a:solidFill>
                <a:schemeClr val="tx1"/>
              </a:solidFill>
            </a:ln>
          </p:spPr>
        </p:pic>
        <p:sp>
          <p:nvSpPr>
            <p:cNvPr id="5" name="TextBox 4">
              <a:extLst>
                <a:ext uri="{FF2B5EF4-FFF2-40B4-BE49-F238E27FC236}">
                  <a16:creationId xmlns:a16="http://schemas.microsoft.com/office/drawing/2014/main" id="{4BE4C6F6-CE60-4713-B44F-7EF06BC16D20}"/>
                </a:ext>
              </a:extLst>
            </p:cNvPr>
            <p:cNvSpPr txBox="1"/>
            <p:nvPr/>
          </p:nvSpPr>
          <p:spPr>
            <a:xfrm>
              <a:off x="401620" y="1651102"/>
              <a:ext cx="761340" cy="253916"/>
            </a:xfrm>
            <a:prstGeom prst="rect">
              <a:avLst/>
            </a:prstGeom>
            <a:solidFill>
              <a:schemeClr val="bg1"/>
            </a:solidFill>
          </p:spPr>
          <p:txBody>
            <a:bodyPr wrap="square" rtlCol="0">
              <a:spAutoFit/>
            </a:bodyPr>
            <a:lstStyle/>
            <a:p>
              <a:endParaRPr lang="en-US" sz="1050" b="1" dirty="0"/>
            </a:p>
          </p:txBody>
        </p:sp>
      </p:grpSp>
      <p:sp>
        <p:nvSpPr>
          <p:cNvPr id="9" name="Rectangle 7"/>
          <p:cNvSpPr txBox="1">
            <a:spLocks noChangeArrowheads="1"/>
          </p:cNvSpPr>
          <p:nvPr/>
        </p:nvSpPr>
        <p:spPr bwMode="auto">
          <a:xfrm>
            <a:off x="241581" y="1930036"/>
            <a:ext cx="2693775" cy="334118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p>
            <a:pPr>
              <a:lnSpc>
                <a:spcPct val="80000"/>
              </a:lnSpc>
              <a:defRPr/>
            </a:pPr>
            <a:r>
              <a:rPr lang="en-US" b="1" u="sng" kern="0" dirty="0">
                <a:latin typeface="Calibri" pitchFamily="34" charset="0"/>
              </a:rPr>
              <a:t>The report should include:</a:t>
            </a:r>
          </a:p>
          <a:p>
            <a:pPr>
              <a:lnSpc>
                <a:spcPct val="80000"/>
              </a:lnSpc>
              <a:defRPr/>
            </a:pPr>
            <a:endParaRPr lang="en-US" b="1" kern="0" dirty="0">
              <a:latin typeface="Calibri" pitchFamily="34" charset="0"/>
            </a:endParaRPr>
          </a:p>
          <a:p>
            <a:pPr marL="285750" indent="-285750">
              <a:lnSpc>
                <a:spcPct val="80000"/>
              </a:lnSpc>
              <a:buFont typeface="Wingdings" panose="05000000000000000000" pitchFamily="2" charset="2"/>
              <a:buChar char="ü"/>
              <a:defRPr/>
            </a:pPr>
            <a:r>
              <a:rPr lang="en-US" b="1" kern="0" dirty="0">
                <a:latin typeface="Calibri" pitchFamily="34" charset="0"/>
              </a:rPr>
              <a:t>Confirmation that the work/original scope was completed</a:t>
            </a:r>
          </a:p>
          <a:p>
            <a:pPr>
              <a:lnSpc>
                <a:spcPct val="80000"/>
              </a:lnSpc>
              <a:defRPr/>
            </a:pPr>
            <a:endParaRPr lang="en-US" b="1" kern="0" dirty="0">
              <a:latin typeface="Calibri" pitchFamily="34" charset="0"/>
            </a:endParaRPr>
          </a:p>
          <a:p>
            <a:pPr marL="285750" indent="-285750">
              <a:lnSpc>
                <a:spcPct val="80000"/>
              </a:lnSpc>
              <a:buFont typeface="Wingdings" panose="05000000000000000000" pitchFamily="2" charset="2"/>
              <a:buChar char="ü"/>
              <a:defRPr/>
            </a:pPr>
            <a:r>
              <a:rPr lang="en-US" b="1" kern="0" dirty="0">
                <a:latin typeface="Calibri" pitchFamily="34" charset="0"/>
              </a:rPr>
              <a:t>Homeowner name</a:t>
            </a:r>
          </a:p>
          <a:p>
            <a:pPr>
              <a:lnSpc>
                <a:spcPct val="80000"/>
              </a:lnSpc>
              <a:defRPr/>
            </a:pPr>
            <a:endParaRPr lang="en-US" b="1" kern="0" dirty="0">
              <a:latin typeface="Calibri" pitchFamily="34" charset="0"/>
            </a:endParaRPr>
          </a:p>
          <a:p>
            <a:pPr marL="285750" indent="-285750">
              <a:lnSpc>
                <a:spcPct val="80000"/>
              </a:lnSpc>
              <a:buFont typeface="Wingdings" panose="05000000000000000000" pitchFamily="2" charset="2"/>
              <a:buChar char="ü"/>
              <a:defRPr/>
            </a:pPr>
            <a:r>
              <a:rPr lang="en-US" b="1" kern="0" dirty="0">
                <a:latin typeface="Calibri" pitchFamily="34" charset="0"/>
              </a:rPr>
              <a:t>Property address</a:t>
            </a:r>
          </a:p>
          <a:p>
            <a:pPr>
              <a:lnSpc>
                <a:spcPct val="80000"/>
              </a:lnSpc>
              <a:defRPr/>
            </a:pPr>
            <a:endParaRPr lang="en-US" b="1" kern="0" dirty="0">
              <a:latin typeface="Calibri" pitchFamily="34" charset="0"/>
            </a:endParaRPr>
          </a:p>
          <a:p>
            <a:pPr marL="285750" indent="-285750">
              <a:lnSpc>
                <a:spcPct val="80000"/>
              </a:lnSpc>
              <a:buFont typeface="Wingdings" panose="05000000000000000000" pitchFamily="2" charset="2"/>
              <a:buChar char="ü"/>
              <a:defRPr/>
            </a:pPr>
            <a:r>
              <a:rPr lang="en-US" b="1" kern="0" dirty="0">
                <a:latin typeface="Calibri" pitchFamily="34" charset="0"/>
              </a:rPr>
              <a:t>Photos of completed repairs</a:t>
            </a:r>
          </a:p>
          <a:p>
            <a:pPr>
              <a:lnSpc>
                <a:spcPct val="80000"/>
              </a:lnSpc>
              <a:defRPr/>
            </a:pPr>
            <a:endParaRPr lang="en-US" b="1" kern="0" dirty="0">
              <a:latin typeface="Calibri" pitchFamily="34" charset="0"/>
            </a:endParaRPr>
          </a:p>
          <a:p>
            <a:pPr marL="285750" indent="-285750">
              <a:lnSpc>
                <a:spcPct val="80000"/>
              </a:lnSpc>
              <a:buFont typeface="Wingdings" panose="05000000000000000000" pitchFamily="2" charset="2"/>
              <a:buChar char="ü"/>
              <a:defRPr/>
            </a:pPr>
            <a:r>
              <a:rPr lang="en-US" b="1" kern="0" dirty="0">
                <a:latin typeface="Calibri" pitchFamily="34" charset="0"/>
              </a:rPr>
              <a:t>Invoice (if applicable)</a:t>
            </a:r>
          </a:p>
          <a:p>
            <a:pPr marL="285750" indent="-285750">
              <a:lnSpc>
                <a:spcPct val="80000"/>
              </a:lnSpc>
              <a:buFont typeface="Wingdings" panose="05000000000000000000" pitchFamily="2" charset="2"/>
              <a:buChar char="ü"/>
              <a:defRPr/>
            </a:pPr>
            <a:endParaRPr lang="en-US" b="1" kern="0" dirty="0">
              <a:latin typeface="Calibri" pitchFamily="34" charset="0"/>
            </a:endParaRPr>
          </a:p>
        </p:txBody>
      </p:sp>
      <p:pic>
        <p:nvPicPr>
          <p:cNvPr id="6" name="Picture 5">
            <a:extLst>
              <a:ext uri="{FF2B5EF4-FFF2-40B4-BE49-F238E27FC236}">
                <a16:creationId xmlns:a16="http://schemas.microsoft.com/office/drawing/2014/main" id="{1A631111-CA8E-0A40-D744-8ED4CEE42E7A}"/>
              </a:ext>
            </a:extLst>
          </p:cNvPr>
          <p:cNvPicPr>
            <a:picLocks noChangeAspect="1"/>
          </p:cNvPicPr>
          <p:nvPr/>
        </p:nvPicPr>
        <p:blipFill>
          <a:blip r:embed="rId4"/>
          <a:srcRect/>
          <a:stretch/>
        </p:blipFill>
        <p:spPr>
          <a:xfrm>
            <a:off x="5561901" y="2284274"/>
            <a:ext cx="3582099" cy="4207442"/>
          </a:xfrm>
          <a:prstGeom prst="rect">
            <a:avLst/>
          </a:prstGeom>
        </p:spPr>
      </p:pic>
      <p:sp>
        <p:nvSpPr>
          <p:cNvPr id="10" name="TextBox 9">
            <a:extLst>
              <a:ext uri="{FF2B5EF4-FFF2-40B4-BE49-F238E27FC236}">
                <a16:creationId xmlns:a16="http://schemas.microsoft.com/office/drawing/2014/main" id="{8EDB4D6A-9CFB-3E57-E295-F26F0B016452}"/>
              </a:ext>
            </a:extLst>
          </p:cNvPr>
          <p:cNvSpPr txBox="1"/>
          <p:nvPr/>
        </p:nvSpPr>
        <p:spPr>
          <a:xfrm>
            <a:off x="241581" y="5435190"/>
            <a:ext cx="5648677"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t>Pre and Post Inspections should be completed by the same inspector/company to the greatest extent possible. If the Post-Inspection cannot be completed by the same inspector, contact FHLB to request approval of change.</a:t>
            </a:r>
          </a:p>
        </p:txBody>
      </p:sp>
    </p:spTree>
    <p:extLst>
      <p:ext uri="{BB962C8B-B14F-4D97-AF65-F5344CB8AC3E}">
        <p14:creationId xmlns:p14="http://schemas.microsoft.com/office/powerpoint/2010/main" val="8434848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17D75-0D7F-44A6-A0F2-B84BE268F533}"/>
              </a:ext>
            </a:extLst>
          </p:cNvPr>
          <p:cNvSpPr>
            <a:spLocks noGrp="1"/>
          </p:cNvSpPr>
          <p:nvPr>
            <p:ph type="title"/>
          </p:nvPr>
        </p:nvSpPr>
        <p:spPr/>
        <p:txBody>
          <a:bodyPr/>
          <a:lstStyle/>
          <a:p>
            <a:r>
              <a:rPr lang="en-US" sz="2000" dirty="0">
                <a:cs typeface="Calibri"/>
              </a:rPr>
              <a:t>Pre and Post Inspection Photos</a:t>
            </a:r>
            <a:endParaRPr lang="en-US" sz="2000" dirty="0"/>
          </a:p>
        </p:txBody>
      </p:sp>
      <p:sp>
        <p:nvSpPr>
          <p:cNvPr id="3" name="Text Placeholder 2">
            <a:extLst>
              <a:ext uri="{FF2B5EF4-FFF2-40B4-BE49-F238E27FC236}">
                <a16:creationId xmlns:a16="http://schemas.microsoft.com/office/drawing/2014/main" id="{1C637672-223F-F319-CE2C-5A6A2BA3CE57}"/>
              </a:ext>
            </a:extLst>
          </p:cNvPr>
          <p:cNvSpPr>
            <a:spLocks noGrp="1"/>
          </p:cNvSpPr>
          <p:nvPr>
            <p:ph type="body" sz="quarter" idx="12"/>
          </p:nvPr>
        </p:nvSpPr>
        <p:spPr>
          <a:xfrm>
            <a:off x="4229499" y="1396033"/>
            <a:ext cx="4331796" cy="1819152"/>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p>
            <a:pPr marL="0" indent="0">
              <a:buNone/>
            </a:pPr>
            <a:r>
              <a:rPr lang="en-US" b="1" u="sng" dirty="0">
                <a:cs typeface="Calibri"/>
              </a:rPr>
              <a:t>Pre-inspection photos:</a:t>
            </a:r>
          </a:p>
          <a:p>
            <a:pPr>
              <a:buFont typeface="Wingdings" panose="05000000000000000000" pitchFamily="2" charset="2"/>
              <a:buChar char="ü"/>
            </a:pPr>
            <a:r>
              <a:rPr lang="en-US" sz="1600" dirty="0">
                <a:cs typeface="Calibri"/>
              </a:rPr>
              <a:t>Capture clear photos of specific items that require modifications or rehab work to be completed. </a:t>
            </a:r>
          </a:p>
          <a:p>
            <a:pPr>
              <a:buFont typeface="Wingdings" panose="05000000000000000000" pitchFamily="2" charset="2"/>
              <a:buChar char="ü"/>
            </a:pPr>
            <a:r>
              <a:rPr lang="en-US" sz="1600" dirty="0">
                <a:cs typeface="Calibri"/>
              </a:rPr>
              <a:t>Photos should align with the Home Repair Estimate and Pre-Inspection Report.</a:t>
            </a:r>
          </a:p>
          <a:p>
            <a:pPr marL="166370" indent="-166370">
              <a:buClr>
                <a:srgbClr val="262626"/>
              </a:buClr>
            </a:pPr>
            <a:endParaRPr lang="en-US" sz="1600" b="1" dirty="0">
              <a:cs typeface="Calibri"/>
            </a:endParaRPr>
          </a:p>
        </p:txBody>
      </p:sp>
      <p:pic>
        <p:nvPicPr>
          <p:cNvPr id="4" name="Picture 3">
            <a:extLst>
              <a:ext uri="{FF2B5EF4-FFF2-40B4-BE49-F238E27FC236}">
                <a16:creationId xmlns:a16="http://schemas.microsoft.com/office/drawing/2014/main" id="{61661F94-4B6E-376A-DCC9-41DFEB9BE873}"/>
              </a:ext>
            </a:extLst>
          </p:cNvPr>
          <p:cNvPicPr>
            <a:picLocks noChangeAspect="1"/>
          </p:cNvPicPr>
          <p:nvPr/>
        </p:nvPicPr>
        <p:blipFill>
          <a:blip r:embed="rId2"/>
          <a:stretch>
            <a:fillRect/>
          </a:stretch>
        </p:blipFill>
        <p:spPr>
          <a:xfrm>
            <a:off x="4547286" y="3402932"/>
            <a:ext cx="4466968" cy="1819152"/>
          </a:xfrm>
          <a:prstGeom prst="rect">
            <a:avLst/>
          </a:prstGeom>
        </p:spPr>
      </p:pic>
      <p:pic>
        <p:nvPicPr>
          <p:cNvPr id="5" name="Picture 4">
            <a:extLst>
              <a:ext uri="{FF2B5EF4-FFF2-40B4-BE49-F238E27FC236}">
                <a16:creationId xmlns:a16="http://schemas.microsoft.com/office/drawing/2014/main" id="{CA2CA51F-CAD2-D843-E1EB-47043836653B}"/>
              </a:ext>
            </a:extLst>
          </p:cNvPr>
          <p:cNvPicPr>
            <a:picLocks noChangeAspect="1"/>
          </p:cNvPicPr>
          <p:nvPr/>
        </p:nvPicPr>
        <p:blipFill>
          <a:blip r:embed="rId3"/>
          <a:stretch>
            <a:fillRect/>
          </a:stretch>
        </p:blipFill>
        <p:spPr>
          <a:xfrm>
            <a:off x="6966145" y="5251620"/>
            <a:ext cx="1939968" cy="1470455"/>
          </a:xfrm>
          <a:prstGeom prst="rect">
            <a:avLst/>
          </a:prstGeom>
        </p:spPr>
      </p:pic>
      <p:pic>
        <p:nvPicPr>
          <p:cNvPr id="6" name="Picture 5">
            <a:extLst>
              <a:ext uri="{FF2B5EF4-FFF2-40B4-BE49-F238E27FC236}">
                <a16:creationId xmlns:a16="http://schemas.microsoft.com/office/drawing/2014/main" id="{9811B507-35F8-4448-8A8B-A9CEBCAF2D64}"/>
              </a:ext>
            </a:extLst>
          </p:cNvPr>
          <p:cNvPicPr>
            <a:picLocks noChangeAspect="1"/>
          </p:cNvPicPr>
          <p:nvPr/>
        </p:nvPicPr>
        <p:blipFill>
          <a:blip r:embed="rId4"/>
          <a:stretch>
            <a:fillRect/>
          </a:stretch>
        </p:blipFill>
        <p:spPr>
          <a:xfrm>
            <a:off x="4653221" y="5273373"/>
            <a:ext cx="2024707" cy="1451662"/>
          </a:xfrm>
          <a:prstGeom prst="rect">
            <a:avLst/>
          </a:prstGeom>
        </p:spPr>
      </p:pic>
      <p:pic>
        <p:nvPicPr>
          <p:cNvPr id="7" name="Picture 6">
            <a:extLst>
              <a:ext uri="{FF2B5EF4-FFF2-40B4-BE49-F238E27FC236}">
                <a16:creationId xmlns:a16="http://schemas.microsoft.com/office/drawing/2014/main" id="{F71041A5-9614-7BBD-69E9-EAE54E89C217}"/>
              </a:ext>
            </a:extLst>
          </p:cNvPr>
          <p:cNvPicPr>
            <a:picLocks noChangeAspect="1"/>
          </p:cNvPicPr>
          <p:nvPr/>
        </p:nvPicPr>
        <p:blipFill>
          <a:blip r:embed="rId5"/>
          <a:stretch>
            <a:fillRect/>
          </a:stretch>
        </p:blipFill>
        <p:spPr>
          <a:xfrm>
            <a:off x="443298" y="1233430"/>
            <a:ext cx="3586550" cy="2486026"/>
          </a:xfrm>
          <a:prstGeom prst="rect">
            <a:avLst/>
          </a:prstGeom>
        </p:spPr>
      </p:pic>
      <p:sp>
        <p:nvSpPr>
          <p:cNvPr id="9" name="Text Placeholder 2">
            <a:extLst>
              <a:ext uri="{FF2B5EF4-FFF2-40B4-BE49-F238E27FC236}">
                <a16:creationId xmlns:a16="http://schemas.microsoft.com/office/drawing/2014/main" id="{6D59A8B2-FBC1-AF17-DDD5-2D1F1CD5263B}"/>
              </a:ext>
            </a:extLst>
          </p:cNvPr>
          <p:cNvSpPr txBox="1">
            <a:spLocks/>
          </p:cNvSpPr>
          <p:nvPr/>
        </p:nvSpPr>
        <p:spPr>
          <a:xfrm>
            <a:off x="451498" y="4094950"/>
            <a:ext cx="3807572" cy="2252062"/>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lvl1pPr marL="166688" indent="-166688"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1pPr>
            <a:lvl2pPr marL="403225" indent="-171450"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2pPr>
            <a:lvl3pPr marL="569913" indent="-166688" algn="l" defTabSz="914400" rtl="0" eaLnBrk="1" latinLnBrk="0" hangingPunct="1">
              <a:spcBef>
                <a:spcPct val="20000"/>
              </a:spcBef>
              <a:buClr>
                <a:schemeClr val="tx1">
                  <a:lumMod val="85000"/>
                  <a:lumOff val="15000"/>
                </a:schemeClr>
              </a:buClr>
              <a:buSzPct val="90000"/>
              <a:buFont typeface="Calibri" panose="020F0502020204030204" pitchFamily="34" charset="0"/>
              <a:buChar char="˃"/>
              <a:defRPr sz="2400" kern="1200">
                <a:solidFill>
                  <a:schemeClr val="tx1">
                    <a:lumMod val="75000"/>
                    <a:lumOff val="25000"/>
                  </a:schemeClr>
                </a:solidFill>
                <a:latin typeface="+mn-lt"/>
                <a:ea typeface="+mn-ea"/>
                <a:cs typeface="+mn-cs"/>
              </a:defRPr>
            </a:lvl3pPr>
            <a:lvl4pPr marL="747713" indent="-177800"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4pPr>
            <a:lvl5pPr marL="973138" indent="-225425"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u="sng" dirty="0">
                <a:solidFill>
                  <a:schemeClr val="tx1"/>
                </a:solidFill>
                <a:cs typeface="Calibri"/>
              </a:rPr>
              <a:t>Post-inspection photos:</a:t>
            </a:r>
          </a:p>
          <a:p>
            <a:pPr>
              <a:buFont typeface="Wingdings" panose="05000000000000000000" pitchFamily="2" charset="2"/>
              <a:buChar char="ü"/>
            </a:pPr>
            <a:r>
              <a:rPr lang="en-US" sz="1600" dirty="0">
                <a:solidFill>
                  <a:schemeClr val="tx1"/>
                </a:solidFill>
                <a:cs typeface="Calibri"/>
              </a:rPr>
              <a:t>Photos of work completed validating that the repairs have been made as noted on the Home Repair Estimate/Final Invoice and Post-Inspection Report.</a:t>
            </a:r>
          </a:p>
          <a:p>
            <a:pPr>
              <a:buFont typeface="Wingdings" panose="05000000000000000000" pitchFamily="2" charset="2"/>
              <a:buChar char="ü"/>
            </a:pPr>
            <a:r>
              <a:rPr lang="en-US" sz="1600" dirty="0">
                <a:solidFill>
                  <a:schemeClr val="tx1"/>
                </a:solidFill>
                <a:cs typeface="Calibri"/>
              </a:rPr>
              <a:t>“After” photos should align with “Before” photos. </a:t>
            </a:r>
          </a:p>
          <a:p>
            <a:pPr>
              <a:buFont typeface="Wingdings" panose="05000000000000000000" pitchFamily="2" charset="2"/>
              <a:buChar char="ü"/>
            </a:pPr>
            <a:endParaRPr lang="en-US" dirty="0">
              <a:solidFill>
                <a:schemeClr val="tx1"/>
              </a:solidFill>
              <a:cs typeface="Calibri"/>
            </a:endParaRPr>
          </a:p>
          <a:p>
            <a:pPr marL="166370" indent="-166370">
              <a:buClr>
                <a:srgbClr val="262626"/>
              </a:buClr>
            </a:pPr>
            <a:endParaRPr lang="en-US" sz="1600" b="1" dirty="0">
              <a:solidFill>
                <a:schemeClr val="tx1"/>
              </a:solidFill>
              <a:cs typeface="Calibri"/>
            </a:endParaRPr>
          </a:p>
          <a:p>
            <a:pPr marL="166370" indent="-166370"/>
            <a:endParaRPr lang="en-US" dirty="0">
              <a:solidFill>
                <a:schemeClr val="tx1"/>
              </a:solidFill>
              <a:cs typeface="Calibri"/>
            </a:endParaRPr>
          </a:p>
        </p:txBody>
      </p:sp>
    </p:spTree>
    <p:extLst>
      <p:ext uri="{BB962C8B-B14F-4D97-AF65-F5344CB8AC3E}">
        <p14:creationId xmlns:p14="http://schemas.microsoft.com/office/powerpoint/2010/main" val="30458712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356260" y="598773"/>
            <a:ext cx="7470570" cy="457200"/>
          </a:xfrm>
        </p:spPr>
        <p:txBody>
          <a:bodyPr>
            <a:normAutofit/>
          </a:bodyPr>
          <a:lstStyle/>
          <a:p>
            <a:pPr algn="l"/>
            <a:r>
              <a:rPr lang="en-US" sz="2000" b="1" dirty="0">
                <a:solidFill>
                  <a:srgbClr val="0070C0"/>
                </a:solidFill>
              </a:rPr>
              <a:t>Funding Process</a:t>
            </a:r>
          </a:p>
        </p:txBody>
      </p:sp>
      <p:grpSp>
        <p:nvGrpSpPr>
          <p:cNvPr id="28" name="Group 27">
            <a:extLst>
              <a:ext uri="{FF2B5EF4-FFF2-40B4-BE49-F238E27FC236}">
                <a16:creationId xmlns:a16="http://schemas.microsoft.com/office/drawing/2014/main" id="{19E834D1-F416-4F2F-B2CB-6BB9FF939FAF}"/>
              </a:ext>
            </a:extLst>
          </p:cNvPr>
          <p:cNvGrpSpPr/>
          <p:nvPr/>
        </p:nvGrpSpPr>
        <p:grpSpPr>
          <a:xfrm>
            <a:off x="945418" y="1071767"/>
            <a:ext cx="7248786" cy="1151093"/>
            <a:chOff x="1264925" y="1129108"/>
            <a:chExt cx="6515073" cy="1151093"/>
          </a:xfrm>
        </p:grpSpPr>
        <p:sp>
          <p:nvSpPr>
            <p:cNvPr id="26" name="Rectangle 25">
              <a:extLst>
                <a:ext uri="{FF2B5EF4-FFF2-40B4-BE49-F238E27FC236}">
                  <a16:creationId xmlns:a16="http://schemas.microsoft.com/office/drawing/2014/main" id="{2D619161-5E27-4256-A90D-5009E541D82F}"/>
                </a:ext>
              </a:extLst>
            </p:cNvPr>
            <p:cNvSpPr/>
            <p:nvPr/>
          </p:nvSpPr>
          <p:spPr>
            <a:xfrm>
              <a:off x="1268859" y="1129108"/>
              <a:ext cx="6511139" cy="11510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7" name="TextBox 26">
              <a:extLst>
                <a:ext uri="{FF2B5EF4-FFF2-40B4-BE49-F238E27FC236}">
                  <a16:creationId xmlns:a16="http://schemas.microsoft.com/office/drawing/2014/main" id="{5183ED96-9D4D-4070-8256-8B5469AF1636}"/>
                </a:ext>
              </a:extLst>
            </p:cNvPr>
            <p:cNvSpPr txBox="1"/>
            <p:nvPr/>
          </p:nvSpPr>
          <p:spPr>
            <a:xfrm>
              <a:off x="1264925" y="1410998"/>
              <a:ext cx="6451608" cy="677108"/>
            </a:xfrm>
            <a:prstGeom prst="rect">
              <a:avLst/>
            </a:prstGeom>
            <a:noFill/>
          </p:spPr>
          <p:txBody>
            <a:bodyPr wrap="square" rtlCol="0">
              <a:spAutoFit/>
            </a:bodyPr>
            <a:lstStyle/>
            <a:p>
              <a:pPr algn="ctr"/>
              <a:r>
                <a:rPr lang="en-US" sz="1900" b="1" dirty="0"/>
                <a:t>Complete requests must be submitted through the member institution via GrantConnect</a:t>
              </a:r>
              <a:endParaRPr lang="en-US" sz="1900" b="1" u="sng" dirty="0">
                <a:solidFill>
                  <a:srgbClr val="0071CE"/>
                </a:solidFill>
              </a:endParaRPr>
            </a:p>
          </p:txBody>
        </p:sp>
      </p:grpSp>
      <p:grpSp>
        <p:nvGrpSpPr>
          <p:cNvPr id="4" name="Group 3">
            <a:extLst>
              <a:ext uri="{FF2B5EF4-FFF2-40B4-BE49-F238E27FC236}">
                <a16:creationId xmlns:a16="http://schemas.microsoft.com/office/drawing/2014/main" id="{05239671-A3AD-8D11-02B3-AB3A885D2C74}"/>
              </a:ext>
            </a:extLst>
          </p:cNvPr>
          <p:cNvGrpSpPr/>
          <p:nvPr/>
        </p:nvGrpSpPr>
        <p:grpSpPr>
          <a:xfrm>
            <a:off x="941040" y="2504750"/>
            <a:ext cx="7253164" cy="1151093"/>
            <a:chOff x="864295" y="3101108"/>
            <a:chExt cx="7253164" cy="1151093"/>
          </a:xfrm>
        </p:grpSpPr>
        <p:sp>
          <p:nvSpPr>
            <p:cNvPr id="32" name="TextBox 31">
              <a:extLst>
                <a:ext uri="{FF2B5EF4-FFF2-40B4-BE49-F238E27FC236}">
                  <a16:creationId xmlns:a16="http://schemas.microsoft.com/office/drawing/2014/main" id="{1E01F57E-FE8E-420B-9884-7C22EF938855}"/>
                </a:ext>
              </a:extLst>
            </p:cNvPr>
            <p:cNvSpPr txBox="1"/>
            <p:nvPr/>
          </p:nvSpPr>
          <p:spPr>
            <a:xfrm>
              <a:off x="864295" y="3322014"/>
              <a:ext cx="7248786" cy="67710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US" sz="1900" b="1" dirty="0"/>
                <a:t>HELP &amp; DRA: 5-7 business days to review and fund requests</a:t>
              </a:r>
            </a:p>
            <a:p>
              <a:pPr algn="ctr"/>
              <a:r>
                <a:rPr lang="en-US" sz="1900" b="1" dirty="0"/>
                <a:t>SNAP: Variable - most within 3 months from the close of the window</a:t>
              </a:r>
            </a:p>
          </p:txBody>
        </p:sp>
        <p:sp>
          <p:nvSpPr>
            <p:cNvPr id="30" name="Rectangle 29">
              <a:extLst>
                <a:ext uri="{FF2B5EF4-FFF2-40B4-BE49-F238E27FC236}">
                  <a16:creationId xmlns:a16="http://schemas.microsoft.com/office/drawing/2014/main" id="{F452D591-AF0E-46D4-92DF-08CA019B33C5}"/>
                </a:ext>
              </a:extLst>
            </p:cNvPr>
            <p:cNvSpPr/>
            <p:nvPr/>
          </p:nvSpPr>
          <p:spPr>
            <a:xfrm>
              <a:off x="868673" y="3101108"/>
              <a:ext cx="7248786" cy="1151093"/>
            </a:xfrm>
            <a:prstGeom prst="rect">
              <a:avLst/>
            </a:prstGeom>
            <a:noFill/>
            <a:ln w="25400">
              <a:solidFill>
                <a:srgbClr val="0071CE"/>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p>
          </p:txBody>
        </p:sp>
      </p:grpSp>
      <p:grpSp>
        <p:nvGrpSpPr>
          <p:cNvPr id="38" name="Group 37">
            <a:extLst>
              <a:ext uri="{FF2B5EF4-FFF2-40B4-BE49-F238E27FC236}">
                <a16:creationId xmlns:a16="http://schemas.microsoft.com/office/drawing/2014/main" id="{B3F19970-CE3B-4872-99B5-FAC95F58C2B3}"/>
              </a:ext>
            </a:extLst>
          </p:cNvPr>
          <p:cNvGrpSpPr/>
          <p:nvPr/>
        </p:nvGrpSpPr>
        <p:grpSpPr>
          <a:xfrm>
            <a:off x="936664" y="3968848"/>
            <a:ext cx="7253162" cy="1151093"/>
            <a:chOff x="1191725" y="4700089"/>
            <a:chExt cx="6992345" cy="1151093"/>
          </a:xfrm>
        </p:grpSpPr>
        <p:sp>
          <p:nvSpPr>
            <p:cNvPr id="35" name="Rectangle 34">
              <a:extLst>
                <a:ext uri="{FF2B5EF4-FFF2-40B4-BE49-F238E27FC236}">
                  <a16:creationId xmlns:a16="http://schemas.microsoft.com/office/drawing/2014/main" id="{4E1710CE-7B33-4CFC-86CE-B3DF39825681}"/>
                </a:ext>
              </a:extLst>
            </p:cNvPr>
            <p:cNvSpPr/>
            <p:nvPr/>
          </p:nvSpPr>
          <p:spPr>
            <a:xfrm>
              <a:off x="1195946" y="4700089"/>
              <a:ext cx="6988124" cy="11510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7" name="TextBox 36">
              <a:extLst>
                <a:ext uri="{FF2B5EF4-FFF2-40B4-BE49-F238E27FC236}">
                  <a16:creationId xmlns:a16="http://schemas.microsoft.com/office/drawing/2014/main" id="{151CB26F-3BA7-4C83-A607-81EDB6B773B4}"/>
                </a:ext>
              </a:extLst>
            </p:cNvPr>
            <p:cNvSpPr txBox="1"/>
            <p:nvPr/>
          </p:nvSpPr>
          <p:spPr>
            <a:xfrm>
              <a:off x="1191725" y="5083274"/>
              <a:ext cx="6988126" cy="384721"/>
            </a:xfrm>
            <a:prstGeom prst="rect">
              <a:avLst/>
            </a:prstGeom>
            <a:noFill/>
          </p:spPr>
          <p:txBody>
            <a:bodyPr wrap="square" rtlCol="0">
              <a:spAutoFit/>
            </a:bodyPr>
            <a:lstStyle/>
            <a:p>
              <a:pPr algn="ctr"/>
              <a:r>
                <a:rPr lang="en-US" sz="1900" b="1" dirty="0"/>
                <a:t>Funding is disbursed to the member institution’s account with FHLB</a:t>
              </a:r>
              <a:endParaRPr lang="en-US" sz="1900" b="1" dirty="0">
                <a:solidFill>
                  <a:srgbClr val="0071CE"/>
                </a:solidFill>
              </a:endParaRPr>
            </a:p>
          </p:txBody>
        </p:sp>
      </p:grpSp>
      <p:grpSp>
        <p:nvGrpSpPr>
          <p:cNvPr id="6" name="Group 5">
            <a:extLst>
              <a:ext uri="{FF2B5EF4-FFF2-40B4-BE49-F238E27FC236}">
                <a16:creationId xmlns:a16="http://schemas.microsoft.com/office/drawing/2014/main" id="{79DD11B3-E189-46D2-0F4F-D9F434B2FBC4}"/>
              </a:ext>
            </a:extLst>
          </p:cNvPr>
          <p:cNvGrpSpPr/>
          <p:nvPr/>
        </p:nvGrpSpPr>
        <p:grpSpPr>
          <a:xfrm>
            <a:off x="945418" y="5401564"/>
            <a:ext cx="7248786" cy="1151093"/>
            <a:chOff x="945418" y="5509144"/>
            <a:chExt cx="7248786" cy="1151093"/>
          </a:xfrm>
        </p:grpSpPr>
        <p:sp>
          <p:nvSpPr>
            <p:cNvPr id="3" name="Rectangle 2">
              <a:extLst>
                <a:ext uri="{FF2B5EF4-FFF2-40B4-BE49-F238E27FC236}">
                  <a16:creationId xmlns:a16="http://schemas.microsoft.com/office/drawing/2014/main" id="{D9B0223B-5A63-7416-EE0C-72909B86F154}"/>
                </a:ext>
              </a:extLst>
            </p:cNvPr>
            <p:cNvSpPr/>
            <p:nvPr/>
          </p:nvSpPr>
          <p:spPr>
            <a:xfrm>
              <a:off x="945418" y="5509144"/>
              <a:ext cx="7248786" cy="1151093"/>
            </a:xfrm>
            <a:prstGeom prst="rect">
              <a:avLst/>
            </a:prstGeom>
            <a:noFill/>
            <a:ln w="25400">
              <a:solidFill>
                <a:srgbClr val="0071CE"/>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p>
          </p:txBody>
        </p:sp>
        <p:sp>
          <p:nvSpPr>
            <p:cNvPr id="5" name="TextBox 4">
              <a:extLst>
                <a:ext uri="{FF2B5EF4-FFF2-40B4-BE49-F238E27FC236}">
                  <a16:creationId xmlns:a16="http://schemas.microsoft.com/office/drawing/2014/main" id="{6BDCACAF-794E-8535-4E0D-5FF595CE1888}"/>
                </a:ext>
              </a:extLst>
            </p:cNvPr>
            <p:cNvSpPr txBox="1"/>
            <p:nvPr/>
          </p:nvSpPr>
          <p:spPr>
            <a:xfrm>
              <a:off x="945418" y="5607183"/>
              <a:ext cx="7248786" cy="969496"/>
            </a:xfrm>
            <a:prstGeom prst="rect">
              <a:avLst/>
            </a:prstGeom>
            <a:noFill/>
          </p:spPr>
          <p:txBody>
            <a:bodyPr wrap="square" rtlCol="0">
              <a:spAutoFit/>
            </a:bodyPr>
            <a:lstStyle/>
            <a:p>
              <a:pPr algn="ctr"/>
              <a:r>
                <a:rPr lang="en-US" sz="1900" b="1" dirty="0"/>
                <a:t>Member uploads final documentation via GrantConnect</a:t>
              </a:r>
            </a:p>
            <a:p>
              <a:pPr algn="ctr"/>
              <a:r>
                <a:rPr lang="en-US" sz="1900" b="1" dirty="0"/>
                <a:t>HELP: Final CD – 30 days, Recorded Deed – 60 days</a:t>
              </a:r>
            </a:p>
            <a:p>
              <a:pPr algn="ctr"/>
              <a:r>
                <a:rPr lang="en-US" sz="1900" b="1" dirty="0"/>
                <a:t>SNAP &amp; DRA: 60 days </a:t>
              </a:r>
              <a:endParaRPr lang="en-US" sz="1900" b="1" dirty="0">
                <a:solidFill>
                  <a:srgbClr val="0071CE"/>
                </a:solidFill>
              </a:endParaRPr>
            </a:p>
          </p:txBody>
        </p:sp>
      </p:grpSp>
    </p:spTree>
    <p:extLst>
      <p:ext uri="{BB962C8B-B14F-4D97-AF65-F5344CB8AC3E}">
        <p14:creationId xmlns:p14="http://schemas.microsoft.com/office/powerpoint/2010/main" val="2204773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80099" y="2232996"/>
            <a:ext cx="8041780" cy="2273418"/>
          </a:xfrm>
        </p:spPr>
        <p:txBody>
          <a:bodyPr>
            <a:normAutofit/>
          </a:bodyPr>
          <a:lstStyle/>
          <a:p>
            <a:pPr lvl="0"/>
            <a:endParaRPr lang="en-US" dirty="0">
              <a:solidFill>
                <a:schemeClr val="tx1"/>
              </a:solidFill>
            </a:endParaRPr>
          </a:p>
          <a:p>
            <a:pPr marL="0" lvl="0" indent="0" algn="ctr" defTabSz="457200">
              <a:buClrTx/>
              <a:buNone/>
              <a:defRPr/>
            </a:pPr>
            <a:r>
              <a:rPr lang="en-US" sz="5400" b="1" dirty="0">
                <a:solidFill>
                  <a:srgbClr val="0072CE"/>
                </a:solidFill>
              </a:rPr>
              <a:t>Questions?</a:t>
            </a:r>
            <a:endParaRPr lang="en-US" sz="5400" b="1" dirty="0"/>
          </a:p>
          <a:p>
            <a:pPr lvl="0"/>
            <a:endParaRPr lang="en-US" dirty="0">
              <a:solidFill>
                <a:schemeClr val="tx1"/>
              </a:solidFill>
            </a:endParaRPr>
          </a:p>
          <a:p>
            <a:pPr lvl="0"/>
            <a:endParaRPr lang="en-US" dirty="0">
              <a:solidFill>
                <a:schemeClr val="tx1"/>
              </a:solidFill>
            </a:endParaRPr>
          </a:p>
          <a:p>
            <a:endParaRPr lang="en-US" dirty="0"/>
          </a:p>
        </p:txBody>
      </p:sp>
    </p:spTree>
    <p:extLst>
      <p:ext uri="{BB962C8B-B14F-4D97-AF65-F5344CB8AC3E}">
        <p14:creationId xmlns:p14="http://schemas.microsoft.com/office/powerpoint/2010/main" val="29598807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41202-F927-613F-DBF9-C6EA9ECB4292}"/>
              </a:ext>
            </a:extLst>
          </p:cNvPr>
          <p:cNvSpPr>
            <a:spLocks noGrp="1"/>
          </p:cNvSpPr>
          <p:nvPr>
            <p:ph type="title"/>
          </p:nvPr>
        </p:nvSpPr>
        <p:spPr/>
        <p:txBody>
          <a:bodyPr>
            <a:normAutofit/>
          </a:bodyPr>
          <a:lstStyle/>
          <a:p>
            <a:r>
              <a:rPr lang="en-US" dirty="0"/>
              <a:t>Income Calculation</a:t>
            </a:r>
          </a:p>
        </p:txBody>
      </p:sp>
    </p:spTree>
    <p:extLst>
      <p:ext uri="{BB962C8B-B14F-4D97-AF65-F5344CB8AC3E}">
        <p14:creationId xmlns:p14="http://schemas.microsoft.com/office/powerpoint/2010/main" val="1316572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6"/>
          <p:cNvSpPr>
            <a:spLocks noGrp="1"/>
          </p:cNvSpPr>
          <p:nvPr>
            <p:ph type="title"/>
          </p:nvPr>
        </p:nvSpPr>
        <p:spPr>
          <a:xfrm>
            <a:off x="457200" y="274638"/>
            <a:ext cx="8229600" cy="1143000"/>
          </a:xfrm>
        </p:spPr>
        <p:txBody>
          <a:bodyPr anchor="ctr">
            <a:normAutofit/>
          </a:bodyPr>
          <a:lstStyle/>
          <a:p>
            <a:pPr algn="l"/>
            <a:r>
              <a:rPr lang="en-US" sz="2400" b="1" dirty="0">
                <a:solidFill>
                  <a:srgbClr val="0070C0"/>
                </a:solidFill>
              </a:rPr>
              <a:t>Income Calculations / Training Presentation link</a:t>
            </a:r>
          </a:p>
        </p:txBody>
      </p:sp>
      <p:graphicFrame>
        <p:nvGraphicFramePr>
          <p:cNvPr id="5" name="Diagram 4">
            <a:extLst>
              <a:ext uri="{FF2B5EF4-FFF2-40B4-BE49-F238E27FC236}">
                <a16:creationId xmlns:a16="http://schemas.microsoft.com/office/drawing/2014/main" id="{2914B137-F6C8-474C-B8AD-EE881F1E5BD3}"/>
              </a:ext>
            </a:extLst>
          </p:cNvPr>
          <p:cNvGraphicFramePr/>
          <p:nvPr/>
        </p:nvGraphicFramePr>
        <p:xfrm>
          <a:off x="457200" y="1087446"/>
          <a:ext cx="8032530" cy="1576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Arrow: Pentagon 7">
            <a:extLst>
              <a:ext uri="{FF2B5EF4-FFF2-40B4-BE49-F238E27FC236}">
                <a16:creationId xmlns:a16="http://schemas.microsoft.com/office/drawing/2014/main" id="{9800EF57-443A-46A5-9E68-4C7931C01655}"/>
              </a:ext>
            </a:extLst>
          </p:cNvPr>
          <p:cNvSpPr/>
          <p:nvPr/>
        </p:nvSpPr>
        <p:spPr>
          <a:xfrm>
            <a:off x="133350" y="2925126"/>
            <a:ext cx="2972819" cy="2829663"/>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Access this QR code to review a complete training presentation on income calculation for all our grant programs:</a:t>
            </a:r>
          </a:p>
        </p:txBody>
      </p:sp>
      <p:pic>
        <p:nvPicPr>
          <p:cNvPr id="9" name="Picture 8" descr="Qr code&#10;&#10;Description automatically generated">
            <a:extLst>
              <a:ext uri="{FF2B5EF4-FFF2-40B4-BE49-F238E27FC236}">
                <a16:creationId xmlns:a16="http://schemas.microsoft.com/office/drawing/2014/main" id="{A76A82AB-9C62-A52C-72CE-85CF68A77C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49799" y="3177061"/>
            <a:ext cx="1989596" cy="1989596"/>
          </a:xfrm>
          <a:prstGeom prst="rect">
            <a:avLst/>
          </a:prstGeom>
        </p:spPr>
      </p:pic>
      <p:sp>
        <p:nvSpPr>
          <p:cNvPr id="11" name="TextBox 10">
            <a:extLst>
              <a:ext uri="{FF2B5EF4-FFF2-40B4-BE49-F238E27FC236}">
                <a16:creationId xmlns:a16="http://schemas.microsoft.com/office/drawing/2014/main" id="{EAB93B45-10FE-C0B4-B32E-1D395DE144AD}"/>
              </a:ext>
            </a:extLst>
          </p:cNvPr>
          <p:cNvSpPr txBox="1"/>
          <p:nvPr/>
        </p:nvSpPr>
        <p:spPr>
          <a:xfrm>
            <a:off x="5342649" y="3294695"/>
            <a:ext cx="3517572" cy="17896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prstClr val="black"/>
                </a:solidFill>
                <a:latin typeface="Calibri"/>
              </a:rPr>
              <a:t>Or access the video on our website: </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Go to FHLB.com</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Resources</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Video Library</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Webinars and Tutorials </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Income Calculation Tool</a:t>
            </a:r>
          </a:p>
        </p:txBody>
      </p:sp>
      <p:sp>
        <p:nvSpPr>
          <p:cNvPr id="13" name="Rectangle: Rounded Corners 12">
            <a:extLst>
              <a:ext uri="{FF2B5EF4-FFF2-40B4-BE49-F238E27FC236}">
                <a16:creationId xmlns:a16="http://schemas.microsoft.com/office/drawing/2014/main" id="{C3F0A062-76C9-E8EA-C7E6-25AA353F0B80}"/>
              </a:ext>
            </a:extLst>
          </p:cNvPr>
          <p:cNvSpPr/>
          <p:nvPr/>
        </p:nvSpPr>
        <p:spPr>
          <a:xfrm>
            <a:off x="5299019" y="2967861"/>
            <a:ext cx="3746173" cy="2451538"/>
          </a:xfrm>
          <a:prstGeom prst="round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Graphic 15" descr="Lightbulb and gear outline">
            <a:extLst>
              <a:ext uri="{FF2B5EF4-FFF2-40B4-BE49-F238E27FC236}">
                <a16:creationId xmlns:a16="http://schemas.microsoft.com/office/drawing/2014/main" id="{0EB56978-324B-74E7-F4BC-6F7B4BE469C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96250" y="5668962"/>
            <a:ext cx="914400" cy="914400"/>
          </a:xfrm>
          <a:prstGeom prst="rect">
            <a:avLst/>
          </a:prstGeom>
        </p:spPr>
      </p:pic>
      <p:sp>
        <p:nvSpPr>
          <p:cNvPr id="18" name="TextBox 17">
            <a:extLst>
              <a:ext uri="{FF2B5EF4-FFF2-40B4-BE49-F238E27FC236}">
                <a16:creationId xmlns:a16="http://schemas.microsoft.com/office/drawing/2014/main" id="{79F0AF4F-1449-774D-DE7A-C073484E2DED}"/>
              </a:ext>
            </a:extLst>
          </p:cNvPr>
          <p:cNvSpPr txBox="1"/>
          <p:nvPr/>
        </p:nvSpPr>
        <p:spPr>
          <a:xfrm>
            <a:off x="3106169" y="5794512"/>
            <a:ext cx="493227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1" dirty="0">
                <a:solidFill>
                  <a:prstClr val="black"/>
                </a:solidFill>
                <a:latin typeface="Calibri"/>
              </a:rPr>
              <a:t>Understanding AMI calculations is a key element of participation in all grant programs</a:t>
            </a:r>
            <a:r>
              <a:rPr lang="en-US" sz="1800" dirty="0">
                <a:solidFill>
                  <a:prstClr val="black"/>
                </a:solidFill>
                <a:latin typeface="Calibri"/>
              </a:rPr>
              <a:t>.</a:t>
            </a:r>
          </a:p>
        </p:txBody>
      </p:sp>
    </p:spTree>
    <p:extLst>
      <p:ext uri="{BB962C8B-B14F-4D97-AF65-F5344CB8AC3E}">
        <p14:creationId xmlns:p14="http://schemas.microsoft.com/office/powerpoint/2010/main" val="22885067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C7121-5EC7-10C3-621F-685D46856C0C}"/>
              </a:ext>
            </a:extLst>
          </p:cNvPr>
          <p:cNvSpPr>
            <a:spLocks noGrp="1"/>
          </p:cNvSpPr>
          <p:nvPr>
            <p:ph type="title"/>
          </p:nvPr>
        </p:nvSpPr>
        <p:spPr/>
        <p:txBody>
          <a:bodyPr/>
          <a:lstStyle/>
          <a:p>
            <a:r>
              <a:rPr lang="en-US" sz="2000" dirty="0">
                <a:cs typeface="Calibri"/>
              </a:rPr>
              <a:t>Program Enrollment and Application Submission Process</a:t>
            </a:r>
            <a:endParaRPr lang="en-US" sz="2000" dirty="0"/>
          </a:p>
        </p:txBody>
      </p:sp>
    </p:spTree>
    <p:extLst>
      <p:ext uri="{BB962C8B-B14F-4D97-AF65-F5344CB8AC3E}">
        <p14:creationId xmlns:p14="http://schemas.microsoft.com/office/powerpoint/2010/main" val="17207157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30CF2-CEF4-11D1-F447-20E2DE05991C}"/>
            </a:ext>
          </a:extLst>
        </p:cNvPr>
        <p:cNvGrpSpPr/>
        <p:nvPr/>
      </p:nvGrpSpPr>
      <p:grpSpPr>
        <a:xfrm>
          <a:off x="0" y="0"/>
          <a:ext cx="0" cy="0"/>
          <a:chOff x="0" y="0"/>
          <a:chExt cx="0" cy="0"/>
        </a:xfrm>
      </p:grpSpPr>
      <p:sp>
        <p:nvSpPr>
          <p:cNvPr id="14" name="Title 6">
            <a:extLst>
              <a:ext uri="{FF2B5EF4-FFF2-40B4-BE49-F238E27FC236}">
                <a16:creationId xmlns:a16="http://schemas.microsoft.com/office/drawing/2014/main" id="{253C26E7-C6C7-78F2-A9DD-3E82009CAD64}"/>
              </a:ext>
            </a:extLst>
          </p:cNvPr>
          <p:cNvSpPr>
            <a:spLocks noGrp="1"/>
          </p:cNvSpPr>
          <p:nvPr>
            <p:ph type="title"/>
          </p:nvPr>
        </p:nvSpPr>
        <p:spPr>
          <a:xfrm>
            <a:off x="356260" y="598773"/>
            <a:ext cx="7470570" cy="457200"/>
          </a:xfrm>
        </p:spPr>
        <p:txBody>
          <a:bodyPr>
            <a:normAutofit/>
          </a:bodyPr>
          <a:lstStyle/>
          <a:p>
            <a:pPr algn="l"/>
            <a:r>
              <a:rPr lang="en-US" sz="2000" b="1" dirty="0">
                <a:solidFill>
                  <a:srgbClr val="0070C0"/>
                </a:solidFill>
              </a:rPr>
              <a:t>First Step to Participate: Member Enrollment Application</a:t>
            </a:r>
          </a:p>
        </p:txBody>
      </p:sp>
      <p:graphicFrame>
        <p:nvGraphicFramePr>
          <p:cNvPr id="2" name="Diagram 1">
            <a:extLst>
              <a:ext uri="{FF2B5EF4-FFF2-40B4-BE49-F238E27FC236}">
                <a16:creationId xmlns:a16="http://schemas.microsoft.com/office/drawing/2014/main" id="{B6F43CF3-0461-5613-CB8A-90FC750B8A06}"/>
              </a:ext>
            </a:extLst>
          </p:cNvPr>
          <p:cNvGraphicFramePr/>
          <p:nvPr>
            <p:extLst>
              <p:ext uri="{D42A27DB-BD31-4B8C-83A1-F6EECF244321}">
                <p14:modId xmlns:p14="http://schemas.microsoft.com/office/powerpoint/2010/main" val="3572537244"/>
              </p:ext>
            </p:extLst>
          </p:nvPr>
        </p:nvGraphicFramePr>
        <p:xfrm>
          <a:off x="297958" y="1143315"/>
          <a:ext cx="8548083" cy="5115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19065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19AE1-693C-4E8D-FFB1-181DDF810AFF}"/>
              </a:ext>
            </a:extLst>
          </p:cNvPr>
          <p:cNvSpPr>
            <a:spLocks noGrp="1"/>
          </p:cNvSpPr>
          <p:nvPr>
            <p:ph type="title"/>
          </p:nvPr>
        </p:nvSpPr>
        <p:spPr/>
        <p:txBody>
          <a:bodyPr/>
          <a:lstStyle/>
          <a:p>
            <a:r>
              <a:rPr lang="en-US" sz="2000" dirty="0">
                <a:cs typeface="Calibri"/>
              </a:rPr>
              <a:t>Submit Documents via GrantConnect</a:t>
            </a:r>
            <a:endParaRPr lang="en-US" sz="2000" dirty="0"/>
          </a:p>
        </p:txBody>
      </p:sp>
      <p:grpSp>
        <p:nvGrpSpPr>
          <p:cNvPr id="7" name="Group 6">
            <a:extLst>
              <a:ext uri="{FF2B5EF4-FFF2-40B4-BE49-F238E27FC236}">
                <a16:creationId xmlns:a16="http://schemas.microsoft.com/office/drawing/2014/main" id="{342A3A5E-2BC7-2DB0-80DA-5C8AE77DDF15}"/>
              </a:ext>
            </a:extLst>
          </p:cNvPr>
          <p:cNvGrpSpPr/>
          <p:nvPr/>
        </p:nvGrpSpPr>
        <p:grpSpPr>
          <a:xfrm>
            <a:off x="576689" y="1124838"/>
            <a:ext cx="7990622" cy="1421928"/>
            <a:chOff x="572313" y="1180859"/>
            <a:chExt cx="7990622" cy="2730588"/>
          </a:xfrm>
          <a:solidFill>
            <a:srgbClr val="0071CE"/>
          </a:solidFill>
        </p:grpSpPr>
        <p:sp>
          <p:nvSpPr>
            <p:cNvPr id="5" name="Rectangle 4">
              <a:extLst>
                <a:ext uri="{FF2B5EF4-FFF2-40B4-BE49-F238E27FC236}">
                  <a16:creationId xmlns:a16="http://schemas.microsoft.com/office/drawing/2014/main" id="{A02772D3-5C9D-4E14-39E6-94D8ED41D1C4}"/>
                </a:ext>
              </a:extLst>
            </p:cNvPr>
            <p:cNvSpPr/>
            <p:nvPr/>
          </p:nvSpPr>
          <p:spPr>
            <a:xfrm>
              <a:off x="572313" y="1362556"/>
              <a:ext cx="7990622" cy="1677107"/>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 name="TextBox 5">
              <a:extLst>
                <a:ext uri="{FF2B5EF4-FFF2-40B4-BE49-F238E27FC236}">
                  <a16:creationId xmlns:a16="http://schemas.microsoft.com/office/drawing/2014/main" id="{91BD29A7-9B33-B587-1D8B-C53BFB977F40}"/>
                </a:ext>
              </a:extLst>
            </p:cNvPr>
            <p:cNvSpPr txBox="1"/>
            <p:nvPr/>
          </p:nvSpPr>
          <p:spPr>
            <a:xfrm>
              <a:off x="574105" y="1180859"/>
              <a:ext cx="7987037" cy="2730588"/>
            </a:xfrm>
            <a:prstGeom prst="rect">
              <a:avLst/>
            </a:prstGeom>
            <a:grpFill/>
            <a:ln>
              <a:noFill/>
            </a:ln>
          </p:spPr>
          <p:txBody>
            <a:bodyPr wrap="square" lIns="91440" tIns="45720" rIns="91440" bIns="45720" anchor="t">
              <a:spAutoFit/>
            </a:bodyPr>
            <a:lstStyle/>
            <a:p>
              <a:pPr algn="ctr" defTabSz="342900">
                <a:lnSpc>
                  <a:spcPct val="90000"/>
                </a:lnSpc>
                <a:spcAft>
                  <a:spcPts val="1800"/>
                </a:spcAft>
                <a:defRPr/>
              </a:pPr>
              <a:r>
                <a:rPr lang="en-US" sz="2400" kern="0" dirty="0">
                  <a:solidFill>
                    <a:schemeClr val="bg1"/>
                  </a:solidFill>
                  <a:cs typeface="Calibri"/>
                </a:rPr>
                <a:t>GrantConnect is the system we use to accept and process Set-Aside applications </a:t>
              </a:r>
              <a:r>
                <a:rPr lang="en-US" sz="2400" b="1" u="sng" kern="0" dirty="0">
                  <a:solidFill>
                    <a:schemeClr val="bg1"/>
                  </a:solidFill>
                  <a:cs typeface="Calibri"/>
                </a:rPr>
                <a:t>from members</a:t>
              </a:r>
              <a:r>
                <a:rPr lang="en-US" sz="2400" b="1" kern="0" dirty="0">
                  <a:solidFill>
                    <a:schemeClr val="bg1"/>
                  </a:solidFill>
                  <a:cs typeface="Calibri"/>
                </a:rPr>
                <a:t>. </a:t>
              </a:r>
              <a:r>
                <a:rPr lang="en-US" sz="2400" kern="0" dirty="0">
                  <a:solidFill>
                    <a:schemeClr val="bg1"/>
                  </a:solidFill>
                  <a:cs typeface="Calibri"/>
                </a:rPr>
                <a:t>Registrations for use of the portal will only be approved if the individual is employed by a member institution.</a:t>
              </a:r>
              <a:r>
                <a:rPr lang="en-US" sz="2400" b="1" kern="0" dirty="0">
                  <a:solidFill>
                    <a:schemeClr val="bg1"/>
                  </a:solidFill>
                  <a:cs typeface="Calibri"/>
                </a:rPr>
                <a:t> </a:t>
              </a:r>
              <a:endParaRPr lang="en-US" sz="2400" kern="0" dirty="0">
                <a:solidFill>
                  <a:schemeClr val="bg1"/>
                </a:solidFill>
                <a:cs typeface="Calibri"/>
              </a:endParaRPr>
            </a:p>
          </p:txBody>
        </p:sp>
      </p:grpSp>
      <p:sp>
        <p:nvSpPr>
          <p:cNvPr id="9" name="Rectangle: Rounded Corners 8">
            <a:extLst>
              <a:ext uri="{FF2B5EF4-FFF2-40B4-BE49-F238E27FC236}">
                <a16:creationId xmlns:a16="http://schemas.microsoft.com/office/drawing/2014/main" id="{8D99D9CB-FE4D-FCEA-6771-4F84AB1740F6}"/>
              </a:ext>
            </a:extLst>
          </p:cNvPr>
          <p:cNvSpPr/>
          <p:nvPr/>
        </p:nvSpPr>
        <p:spPr>
          <a:xfrm>
            <a:off x="1413027" y="3085250"/>
            <a:ext cx="6613626" cy="424079"/>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37160519-0083-9500-0D16-7F526396A9C3}"/>
              </a:ext>
            </a:extLst>
          </p:cNvPr>
          <p:cNvSpPr txBox="1"/>
          <p:nvPr/>
        </p:nvSpPr>
        <p:spPr>
          <a:xfrm>
            <a:off x="598888" y="2573260"/>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solidFill>
                  <a:schemeClr val="tx1">
                    <a:lumMod val="65000"/>
                    <a:lumOff val="35000"/>
                  </a:schemeClr>
                </a:solidFill>
                <a:cs typeface="Calibri"/>
              </a:rPr>
              <a:t>How to Register:</a:t>
            </a:r>
          </a:p>
        </p:txBody>
      </p:sp>
      <p:sp>
        <p:nvSpPr>
          <p:cNvPr id="12" name="TextBox 11">
            <a:extLst>
              <a:ext uri="{FF2B5EF4-FFF2-40B4-BE49-F238E27FC236}">
                <a16:creationId xmlns:a16="http://schemas.microsoft.com/office/drawing/2014/main" id="{901D763A-8EFA-ECFA-CFE4-2D556CD91156}"/>
              </a:ext>
            </a:extLst>
          </p:cNvPr>
          <p:cNvSpPr txBox="1"/>
          <p:nvPr/>
        </p:nvSpPr>
        <p:spPr>
          <a:xfrm>
            <a:off x="1415703" y="3088329"/>
            <a:ext cx="6513336" cy="400110"/>
          </a:xfrm>
          <a:prstGeom prst="rect">
            <a:avLst/>
          </a:prstGeom>
          <a:noFill/>
        </p:spPr>
        <p:txBody>
          <a:bodyPr wrap="square" lIns="91440" tIns="45720" rIns="91440" bIns="45720" rtlCol="0" anchor="t">
            <a:spAutoFit/>
          </a:bodyPr>
          <a:lstStyle/>
          <a:p>
            <a:pPr algn="ctr"/>
            <a:r>
              <a:rPr lang="en-US" sz="2000" dirty="0"/>
              <a:t>Go to https://app.fhlb.com/GrantConnect</a:t>
            </a:r>
            <a:endParaRPr lang="en-US" dirty="0"/>
          </a:p>
        </p:txBody>
      </p:sp>
      <p:sp>
        <p:nvSpPr>
          <p:cNvPr id="3" name="TextBox 2">
            <a:extLst>
              <a:ext uri="{FF2B5EF4-FFF2-40B4-BE49-F238E27FC236}">
                <a16:creationId xmlns:a16="http://schemas.microsoft.com/office/drawing/2014/main" id="{5C762411-3C01-39F3-CFD0-982789D00BD7}"/>
              </a:ext>
            </a:extLst>
          </p:cNvPr>
          <p:cNvSpPr txBox="1"/>
          <p:nvPr/>
        </p:nvSpPr>
        <p:spPr>
          <a:xfrm>
            <a:off x="1415703" y="3672610"/>
            <a:ext cx="6615585" cy="707886"/>
          </a:xfrm>
          <a:prstGeom prst="rect">
            <a:avLst/>
          </a:prstGeom>
          <a:noFill/>
        </p:spPr>
        <p:txBody>
          <a:bodyPr wrap="square" lIns="91440" tIns="45720" rIns="91440" bIns="45720" rtlCol="0" anchor="t">
            <a:spAutoFit/>
          </a:bodyPr>
          <a:lstStyle/>
          <a:p>
            <a:pPr algn="ctr"/>
            <a:r>
              <a:rPr lang="en-US" sz="2000" dirty="0"/>
              <a:t>You can create an account by choosing "Sign up now" under the "Sign in" Button</a:t>
            </a:r>
            <a:endParaRPr lang="en-US" sz="2000" dirty="0">
              <a:cs typeface="Calibri"/>
            </a:endParaRPr>
          </a:p>
        </p:txBody>
      </p:sp>
      <p:sp>
        <p:nvSpPr>
          <p:cNvPr id="11" name="Rectangle: Rounded Corners 10">
            <a:extLst>
              <a:ext uri="{FF2B5EF4-FFF2-40B4-BE49-F238E27FC236}">
                <a16:creationId xmlns:a16="http://schemas.microsoft.com/office/drawing/2014/main" id="{26997936-24E6-EE5A-03FF-CADB36859561}"/>
              </a:ext>
            </a:extLst>
          </p:cNvPr>
          <p:cNvSpPr/>
          <p:nvPr/>
        </p:nvSpPr>
        <p:spPr>
          <a:xfrm>
            <a:off x="1413027" y="3669531"/>
            <a:ext cx="6613626" cy="708916"/>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000B25FD-6611-4C38-8832-94CD6F58839B}"/>
              </a:ext>
            </a:extLst>
          </p:cNvPr>
          <p:cNvSpPr/>
          <p:nvPr/>
        </p:nvSpPr>
        <p:spPr>
          <a:xfrm>
            <a:off x="1413027" y="4545952"/>
            <a:ext cx="6613626" cy="708916"/>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0D4D5479-22FA-BFEC-4817-18AA3650A1E1}"/>
              </a:ext>
            </a:extLst>
          </p:cNvPr>
          <p:cNvSpPr txBox="1"/>
          <p:nvPr/>
        </p:nvSpPr>
        <p:spPr>
          <a:xfrm>
            <a:off x="1466827" y="4549031"/>
            <a:ext cx="6513336" cy="707886"/>
          </a:xfrm>
          <a:prstGeom prst="rect">
            <a:avLst/>
          </a:prstGeom>
          <a:noFill/>
        </p:spPr>
        <p:txBody>
          <a:bodyPr wrap="square" lIns="91440" tIns="45720" rIns="91440" bIns="45720" rtlCol="0" anchor="t">
            <a:spAutoFit/>
          </a:bodyPr>
          <a:lstStyle/>
          <a:p>
            <a:pPr algn="ctr"/>
            <a:r>
              <a:rPr lang="en-US" sz="2000" dirty="0">
                <a:cs typeface="Calibri"/>
              </a:rPr>
              <a:t>Follow the prompts to create a Login ID* and provide other details we need. Register </a:t>
            </a:r>
            <a:r>
              <a:rPr lang="en-US" sz="2000" b="1" dirty="0">
                <a:cs typeface="Calibri"/>
              </a:rPr>
              <a:t>as a member</a:t>
            </a:r>
          </a:p>
        </p:txBody>
      </p:sp>
      <p:sp>
        <p:nvSpPr>
          <p:cNvPr id="16" name="Rectangle: Rounded Corners 15">
            <a:extLst>
              <a:ext uri="{FF2B5EF4-FFF2-40B4-BE49-F238E27FC236}">
                <a16:creationId xmlns:a16="http://schemas.microsoft.com/office/drawing/2014/main" id="{907EEAA6-ACAD-C347-E460-33AB16406B15}"/>
              </a:ext>
            </a:extLst>
          </p:cNvPr>
          <p:cNvSpPr/>
          <p:nvPr/>
        </p:nvSpPr>
        <p:spPr>
          <a:xfrm>
            <a:off x="1413027" y="5400463"/>
            <a:ext cx="6613626" cy="424079"/>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A703BD5C-7876-A26F-3C78-D5BBE3E88D2D}"/>
              </a:ext>
            </a:extLst>
          </p:cNvPr>
          <p:cNvSpPr txBox="1"/>
          <p:nvPr/>
        </p:nvSpPr>
        <p:spPr>
          <a:xfrm>
            <a:off x="1466827" y="5425453"/>
            <a:ext cx="6513336" cy="400110"/>
          </a:xfrm>
          <a:prstGeom prst="rect">
            <a:avLst/>
          </a:prstGeom>
          <a:noFill/>
        </p:spPr>
        <p:txBody>
          <a:bodyPr wrap="square" lIns="91440" tIns="45720" rIns="91440" bIns="45720" rtlCol="0" anchor="t">
            <a:spAutoFit/>
          </a:bodyPr>
          <a:lstStyle/>
          <a:p>
            <a:pPr algn="ctr"/>
            <a:r>
              <a:rPr lang="en-US" sz="2000" dirty="0">
                <a:cs typeface="Calibri"/>
              </a:rPr>
              <a:t>Connect your account to your organization &amp; submit</a:t>
            </a:r>
            <a:endParaRPr lang="en-US" dirty="0"/>
          </a:p>
        </p:txBody>
      </p:sp>
      <p:sp>
        <p:nvSpPr>
          <p:cNvPr id="18" name="Rectangle: Rounded Corners 17">
            <a:extLst>
              <a:ext uri="{FF2B5EF4-FFF2-40B4-BE49-F238E27FC236}">
                <a16:creationId xmlns:a16="http://schemas.microsoft.com/office/drawing/2014/main" id="{CCE16D09-7890-6E11-A570-FECEF3E8EB2F}"/>
              </a:ext>
            </a:extLst>
          </p:cNvPr>
          <p:cNvSpPr/>
          <p:nvPr/>
        </p:nvSpPr>
        <p:spPr>
          <a:xfrm>
            <a:off x="1420331" y="5984743"/>
            <a:ext cx="6613626" cy="424079"/>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3D3BB0B7-0938-1A2C-B0C0-F9C2C6A86F2D}"/>
              </a:ext>
            </a:extLst>
          </p:cNvPr>
          <p:cNvSpPr txBox="1"/>
          <p:nvPr/>
        </p:nvSpPr>
        <p:spPr>
          <a:xfrm>
            <a:off x="1474131" y="6009733"/>
            <a:ext cx="6513336" cy="400110"/>
          </a:xfrm>
          <a:prstGeom prst="rect">
            <a:avLst/>
          </a:prstGeom>
          <a:noFill/>
        </p:spPr>
        <p:txBody>
          <a:bodyPr wrap="square" lIns="91440" tIns="45720" rIns="91440" bIns="45720" rtlCol="0" anchor="t">
            <a:spAutoFit/>
          </a:bodyPr>
          <a:lstStyle/>
          <a:p>
            <a:pPr algn="ctr"/>
            <a:r>
              <a:rPr lang="en-US" sz="2000" dirty="0">
                <a:cs typeface="Calibri"/>
              </a:rPr>
              <a:t>We will review and send an approval over email</a:t>
            </a:r>
            <a:endParaRPr lang="en-US" dirty="0"/>
          </a:p>
        </p:txBody>
      </p:sp>
      <p:sp>
        <p:nvSpPr>
          <p:cNvPr id="20" name="TextBox 19">
            <a:extLst>
              <a:ext uri="{FF2B5EF4-FFF2-40B4-BE49-F238E27FC236}">
                <a16:creationId xmlns:a16="http://schemas.microsoft.com/office/drawing/2014/main" id="{E915DE4E-5B8D-6A2B-E5B6-CB7D9930F5FE}"/>
              </a:ext>
            </a:extLst>
          </p:cNvPr>
          <p:cNvSpPr txBox="1"/>
          <p:nvPr/>
        </p:nvSpPr>
        <p:spPr>
          <a:xfrm>
            <a:off x="810690" y="3056608"/>
            <a:ext cx="457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rgbClr val="245590"/>
                </a:solidFill>
                <a:cs typeface="Calibri"/>
              </a:rPr>
              <a:t>1.</a:t>
            </a:r>
          </a:p>
        </p:txBody>
      </p:sp>
      <p:sp>
        <p:nvSpPr>
          <p:cNvPr id="21" name="TextBox 20">
            <a:extLst>
              <a:ext uri="{FF2B5EF4-FFF2-40B4-BE49-F238E27FC236}">
                <a16:creationId xmlns:a16="http://schemas.microsoft.com/office/drawing/2014/main" id="{8E2837F6-0475-17E6-57F6-121A973A7237}"/>
              </a:ext>
            </a:extLst>
          </p:cNvPr>
          <p:cNvSpPr txBox="1"/>
          <p:nvPr/>
        </p:nvSpPr>
        <p:spPr>
          <a:xfrm>
            <a:off x="810689" y="3794262"/>
            <a:ext cx="457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rgbClr val="245590"/>
                </a:solidFill>
                <a:cs typeface="Calibri"/>
              </a:rPr>
              <a:t>2.</a:t>
            </a:r>
          </a:p>
        </p:txBody>
      </p:sp>
      <p:sp>
        <p:nvSpPr>
          <p:cNvPr id="22" name="TextBox 21">
            <a:extLst>
              <a:ext uri="{FF2B5EF4-FFF2-40B4-BE49-F238E27FC236}">
                <a16:creationId xmlns:a16="http://schemas.microsoft.com/office/drawing/2014/main" id="{0411596B-3690-7313-EC18-7407BB9FA679}"/>
              </a:ext>
            </a:extLst>
          </p:cNvPr>
          <p:cNvSpPr txBox="1"/>
          <p:nvPr/>
        </p:nvSpPr>
        <p:spPr>
          <a:xfrm>
            <a:off x="810689" y="4670684"/>
            <a:ext cx="457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rgbClr val="245590"/>
                </a:solidFill>
                <a:cs typeface="Calibri"/>
              </a:rPr>
              <a:t>3.</a:t>
            </a:r>
          </a:p>
        </p:txBody>
      </p:sp>
      <p:sp>
        <p:nvSpPr>
          <p:cNvPr id="23" name="TextBox 22">
            <a:extLst>
              <a:ext uri="{FF2B5EF4-FFF2-40B4-BE49-F238E27FC236}">
                <a16:creationId xmlns:a16="http://schemas.microsoft.com/office/drawing/2014/main" id="{3CFD0F48-57B6-D2B4-026E-ED7FC70DA8E7}"/>
              </a:ext>
            </a:extLst>
          </p:cNvPr>
          <p:cNvSpPr txBox="1"/>
          <p:nvPr/>
        </p:nvSpPr>
        <p:spPr>
          <a:xfrm>
            <a:off x="810689" y="5364517"/>
            <a:ext cx="457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rgbClr val="245590"/>
                </a:solidFill>
                <a:cs typeface="Calibri"/>
              </a:rPr>
              <a:t>4.</a:t>
            </a:r>
          </a:p>
        </p:txBody>
      </p:sp>
      <p:sp>
        <p:nvSpPr>
          <p:cNvPr id="24" name="TextBox 23">
            <a:extLst>
              <a:ext uri="{FF2B5EF4-FFF2-40B4-BE49-F238E27FC236}">
                <a16:creationId xmlns:a16="http://schemas.microsoft.com/office/drawing/2014/main" id="{B9E84D4C-4A6D-0D63-C66B-45E1327C649D}"/>
              </a:ext>
            </a:extLst>
          </p:cNvPr>
          <p:cNvSpPr txBox="1"/>
          <p:nvPr/>
        </p:nvSpPr>
        <p:spPr>
          <a:xfrm>
            <a:off x="810690" y="5985317"/>
            <a:ext cx="457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rgbClr val="245590"/>
                </a:solidFill>
                <a:cs typeface="Calibri"/>
              </a:rPr>
              <a:t>5.</a:t>
            </a:r>
          </a:p>
        </p:txBody>
      </p:sp>
      <p:sp>
        <p:nvSpPr>
          <p:cNvPr id="4" name="TextBox 3">
            <a:extLst>
              <a:ext uri="{FF2B5EF4-FFF2-40B4-BE49-F238E27FC236}">
                <a16:creationId xmlns:a16="http://schemas.microsoft.com/office/drawing/2014/main" id="{F7966B9F-BB37-DA07-281A-6CAC49D5AF41}"/>
              </a:ext>
            </a:extLst>
          </p:cNvPr>
          <p:cNvSpPr txBox="1"/>
          <p:nvPr/>
        </p:nvSpPr>
        <p:spPr>
          <a:xfrm>
            <a:off x="5480383" y="6554417"/>
            <a:ext cx="3514488" cy="276999"/>
          </a:xfrm>
          <a:prstGeom prst="rect">
            <a:avLst/>
          </a:prstGeom>
          <a:noFill/>
        </p:spPr>
        <p:txBody>
          <a:bodyPr wrap="none" rtlCol="0">
            <a:spAutoFit/>
          </a:bodyPr>
          <a:lstStyle/>
          <a:p>
            <a:r>
              <a:rPr lang="en-US" sz="1200" dirty="0"/>
              <a:t>*Please do not use special characters in your Login ID</a:t>
            </a:r>
          </a:p>
        </p:txBody>
      </p:sp>
    </p:spTree>
    <p:extLst>
      <p:ext uri="{BB962C8B-B14F-4D97-AF65-F5344CB8AC3E}">
        <p14:creationId xmlns:p14="http://schemas.microsoft.com/office/powerpoint/2010/main" val="2098940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13D59-CC66-B9F8-25DB-F212AFE917EF}"/>
              </a:ext>
            </a:extLst>
          </p:cNvPr>
          <p:cNvSpPr>
            <a:spLocks noGrp="1"/>
          </p:cNvSpPr>
          <p:nvPr>
            <p:ph type="title"/>
          </p:nvPr>
        </p:nvSpPr>
        <p:spPr/>
        <p:txBody>
          <a:bodyPr/>
          <a:lstStyle/>
          <a:p>
            <a:r>
              <a:rPr lang="en-US" dirty="0"/>
              <a:t>AHP Process</a:t>
            </a:r>
          </a:p>
        </p:txBody>
      </p:sp>
      <p:sp>
        <p:nvSpPr>
          <p:cNvPr id="3" name="Content Placeholder 2">
            <a:extLst>
              <a:ext uri="{FF2B5EF4-FFF2-40B4-BE49-F238E27FC236}">
                <a16:creationId xmlns:a16="http://schemas.microsoft.com/office/drawing/2014/main" id="{62F06986-F265-D1E8-EF7C-A8D288A7E3DD}"/>
              </a:ext>
            </a:extLst>
          </p:cNvPr>
          <p:cNvSpPr>
            <a:spLocks noGrp="1"/>
          </p:cNvSpPr>
          <p:nvPr>
            <p:ph idx="1"/>
          </p:nvPr>
        </p:nvSpPr>
        <p:spPr>
          <a:xfrm>
            <a:off x="356260" y="1208313"/>
            <a:ext cx="8330540" cy="5445149"/>
          </a:xfrm>
          <a:ln w="12700">
            <a:solidFill>
              <a:srgbClr val="0071CE"/>
            </a:solidFill>
          </a:ln>
        </p:spPr>
        <p:txBody>
          <a:bodyPr>
            <a:noAutofit/>
          </a:bodyPr>
          <a:lstStyle/>
          <a:p>
            <a:pPr>
              <a:buFont typeface="Wingdings" panose="05000000000000000000" pitchFamily="2" charset="2"/>
              <a:buChar char="v"/>
            </a:pPr>
            <a:r>
              <a:rPr lang="en-US" sz="2000" b="0" i="0" u="sng" dirty="0">
                <a:solidFill>
                  <a:srgbClr val="4E5054"/>
                </a:solidFill>
                <a:effectLst/>
                <a:latin typeface="Public Sans"/>
              </a:rPr>
              <a:t>Pre-Application Process </a:t>
            </a:r>
          </a:p>
          <a:p>
            <a:pPr marL="0" indent="0">
              <a:buNone/>
            </a:pPr>
            <a:r>
              <a:rPr lang="en-US" sz="2000" b="0" i="0" dirty="0">
                <a:solidFill>
                  <a:srgbClr val="4E5054"/>
                </a:solidFill>
                <a:effectLst/>
                <a:latin typeface="Public Sans"/>
              </a:rPr>
              <a:t>    The member and project sponsor meet to discuss the project</a:t>
            </a:r>
          </a:p>
          <a:p>
            <a:pPr>
              <a:buFont typeface="Wingdings" panose="05000000000000000000" pitchFamily="2" charset="2"/>
              <a:buChar char="v"/>
            </a:pPr>
            <a:r>
              <a:rPr lang="en-US" sz="2000" b="0" i="0" u="sng" dirty="0">
                <a:solidFill>
                  <a:srgbClr val="4E5054"/>
                </a:solidFill>
                <a:effectLst/>
                <a:latin typeface="Public Sans"/>
              </a:rPr>
              <a:t>Application Process </a:t>
            </a:r>
          </a:p>
          <a:p>
            <a:pPr marL="236537" lvl="1" indent="0">
              <a:buNone/>
            </a:pPr>
            <a:r>
              <a:rPr lang="en-US" sz="2000" b="0" i="0" dirty="0">
                <a:solidFill>
                  <a:srgbClr val="4E5054"/>
                </a:solidFill>
                <a:effectLst/>
                <a:latin typeface="Public Sans"/>
              </a:rPr>
              <a:t>The project sponsor completes the application for funding during the annual application period </a:t>
            </a:r>
          </a:p>
          <a:p>
            <a:pPr>
              <a:buFont typeface="Wingdings" panose="05000000000000000000" pitchFamily="2" charset="2"/>
              <a:buChar char="v"/>
            </a:pPr>
            <a:r>
              <a:rPr lang="en-US" sz="2000" b="0" i="0" u="sng" dirty="0">
                <a:solidFill>
                  <a:srgbClr val="4E5054"/>
                </a:solidFill>
                <a:effectLst/>
                <a:latin typeface="Public Sans"/>
              </a:rPr>
              <a:t>Approval</a:t>
            </a:r>
            <a:r>
              <a:rPr lang="en-US" sz="2000" b="0" i="0" dirty="0">
                <a:solidFill>
                  <a:srgbClr val="4E5054"/>
                </a:solidFill>
                <a:effectLst/>
                <a:latin typeface="Public Sans"/>
              </a:rPr>
              <a:t> </a:t>
            </a:r>
          </a:p>
          <a:p>
            <a:pPr marL="236537" lvl="1" indent="0">
              <a:buNone/>
            </a:pPr>
            <a:r>
              <a:rPr lang="en-US" sz="2000" b="0" i="0" dirty="0">
                <a:solidFill>
                  <a:srgbClr val="4E5054"/>
                </a:solidFill>
                <a:effectLst/>
                <a:latin typeface="Public Sans"/>
              </a:rPr>
              <a:t>FHLB Dallas scores the applications and recommends projects to receive funding</a:t>
            </a:r>
            <a:endParaRPr lang="en-US" sz="2000" dirty="0">
              <a:solidFill>
                <a:srgbClr val="4E5054"/>
              </a:solidFill>
              <a:latin typeface="Public Sans"/>
            </a:endParaRPr>
          </a:p>
          <a:p>
            <a:pPr>
              <a:buFont typeface="Wingdings" panose="05000000000000000000" pitchFamily="2" charset="2"/>
              <a:buChar char="v"/>
            </a:pPr>
            <a:r>
              <a:rPr lang="en-US" sz="2000" b="0" i="0" u="sng" dirty="0">
                <a:solidFill>
                  <a:srgbClr val="4E5054"/>
                </a:solidFill>
                <a:effectLst/>
                <a:latin typeface="Public Sans"/>
              </a:rPr>
              <a:t>Funds Disbursement</a:t>
            </a:r>
          </a:p>
          <a:p>
            <a:pPr marL="0" indent="0">
              <a:buNone/>
            </a:pPr>
            <a:r>
              <a:rPr lang="en-US" sz="2000" dirty="0">
                <a:solidFill>
                  <a:srgbClr val="4E5054"/>
                </a:solidFill>
                <a:latin typeface="Public Sans"/>
              </a:rPr>
              <a:t>    </a:t>
            </a:r>
            <a:r>
              <a:rPr lang="en-US" sz="2000" b="0" i="0" dirty="0">
                <a:solidFill>
                  <a:srgbClr val="4E5054"/>
                </a:solidFill>
                <a:effectLst/>
                <a:latin typeface="Public Sans"/>
              </a:rPr>
              <a:t>AHP funds are disbursed as a direct grant to the member institution</a:t>
            </a:r>
          </a:p>
          <a:p>
            <a:pPr>
              <a:buFont typeface="Wingdings" panose="05000000000000000000" pitchFamily="2" charset="2"/>
              <a:buChar char="v"/>
            </a:pPr>
            <a:r>
              <a:rPr lang="en-US" sz="2000" b="0" i="0" u="sng" dirty="0">
                <a:solidFill>
                  <a:srgbClr val="4E5054"/>
                </a:solidFill>
                <a:effectLst/>
                <a:latin typeface="Public Sans"/>
              </a:rPr>
              <a:t>Progress Reporting </a:t>
            </a:r>
          </a:p>
          <a:p>
            <a:pPr marL="0" indent="0">
              <a:buNone/>
            </a:pPr>
            <a:r>
              <a:rPr lang="en-US" sz="2000" b="0" i="0" dirty="0">
                <a:solidFill>
                  <a:srgbClr val="4E5054"/>
                </a:solidFill>
                <a:effectLst/>
                <a:latin typeface="Public Sans"/>
              </a:rPr>
              <a:t>    Sponsors submit annual progress reports until project completion</a:t>
            </a:r>
          </a:p>
          <a:p>
            <a:pPr>
              <a:buFont typeface="Wingdings" panose="05000000000000000000" pitchFamily="2" charset="2"/>
              <a:buChar char="v"/>
            </a:pPr>
            <a:r>
              <a:rPr lang="en-US" sz="2000" b="0" i="0" u="sng" dirty="0">
                <a:solidFill>
                  <a:srgbClr val="4E5054"/>
                </a:solidFill>
                <a:effectLst/>
                <a:latin typeface="Public Sans"/>
              </a:rPr>
              <a:t>Monitoring</a:t>
            </a:r>
          </a:p>
          <a:p>
            <a:pPr marL="236537" lvl="1" indent="0">
              <a:buNone/>
            </a:pPr>
            <a:r>
              <a:rPr lang="en-US" sz="2000" b="0" i="0" dirty="0">
                <a:solidFill>
                  <a:srgbClr val="4E5054"/>
                </a:solidFill>
                <a:effectLst/>
                <a:latin typeface="Public Sans"/>
              </a:rPr>
              <a:t>Upon completion of the construction or rehabilitation</a:t>
            </a:r>
            <a:endParaRPr lang="en-US" sz="2000" dirty="0">
              <a:solidFill>
                <a:srgbClr val="4E5054"/>
              </a:solidFill>
              <a:latin typeface="Public Sans"/>
            </a:endParaRPr>
          </a:p>
          <a:p>
            <a:pPr>
              <a:buFont typeface="Wingdings" panose="05000000000000000000" pitchFamily="2" charset="2"/>
              <a:buChar char="v"/>
            </a:pPr>
            <a:r>
              <a:rPr lang="en-US" sz="2000" u="sng" dirty="0">
                <a:solidFill>
                  <a:srgbClr val="4E5054"/>
                </a:solidFill>
                <a:latin typeface="Public Sans"/>
              </a:rPr>
              <a:t>Five-year Retention for Owner Occupied Downpayment Assistance</a:t>
            </a:r>
            <a:endParaRPr lang="en-US" sz="2000" u="sng" dirty="0"/>
          </a:p>
        </p:txBody>
      </p:sp>
    </p:spTree>
    <p:extLst>
      <p:ext uri="{BB962C8B-B14F-4D97-AF65-F5344CB8AC3E}">
        <p14:creationId xmlns:p14="http://schemas.microsoft.com/office/powerpoint/2010/main" val="24242648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93610"/>
            <a:ext cx="9144000" cy="768614"/>
          </a:xfrm>
          <a:prstGeom prst="rect">
            <a:avLst/>
          </a:prstGeom>
        </p:spPr>
      </p:pic>
      <p:sp>
        <p:nvSpPr>
          <p:cNvPr id="9" name="Rectangle 7"/>
          <p:cNvSpPr txBox="1">
            <a:spLocks noChangeArrowheads="1"/>
          </p:cNvSpPr>
          <p:nvPr/>
        </p:nvSpPr>
        <p:spPr bwMode="auto">
          <a:xfrm>
            <a:off x="407709" y="6204469"/>
            <a:ext cx="8328581" cy="768614"/>
          </a:xfrm>
          <a:prstGeom prst="rect">
            <a:avLst/>
          </a:prstGeom>
          <a:noFill/>
          <a:ln w="9525">
            <a:noFill/>
            <a:miter lim="800000"/>
            <a:headEnd/>
            <a:tailEnd/>
          </a:ln>
          <a:effectLst/>
        </p:spPr>
        <p:txBody>
          <a:bodyPr/>
          <a:lstStyle/>
          <a:p>
            <a:pPr marL="257175" marR="0" lvl="0" indent="-257175" algn="ctr" defTabSz="342900" rtl="0" eaLnBrk="1" fontAlgn="auto" latinLnBrk="0" hangingPunct="1">
              <a:lnSpc>
                <a:spcPct val="100000"/>
              </a:lnSpc>
              <a:spcBef>
                <a:spcPct val="20000"/>
              </a:spcBef>
              <a:spcAft>
                <a:spcPct val="150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Additional information is available online at </a:t>
            </a:r>
            <a:r>
              <a:rPr lang="en-US" sz="1800" b="1" i="1" u="sng" dirty="0">
                <a:solidFill>
                  <a:srgbClr val="0563C1"/>
                </a:solidFill>
                <a:effectLst/>
                <a:latin typeface="Calibri" panose="020F0502020204030204" pitchFamily="34" charset="0"/>
                <a:ea typeface="Calibri" panose="020F0502020204030204" pitchFamily="34" charset="0"/>
              </a:rPr>
              <a:t>fhlb.com/ahp</a:t>
            </a:r>
            <a:endParaRPr kumimoji="0" lang="en-US" sz="1800" b="1" i="1" u="none" strike="noStrike" kern="0" cap="none" spc="0" normalizeH="0" baseline="0" noProof="0" dirty="0">
              <a:ln>
                <a:noFill/>
              </a:ln>
              <a:solidFill>
                <a:prstClr val="black"/>
              </a:solidFill>
              <a:effectLst/>
              <a:uLnTx/>
              <a:uFillTx/>
              <a:latin typeface="Calibri"/>
              <a:ea typeface="+mn-ea"/>
              <a:cs typeface="+mn-cs"/>
            </a:endParaRPr>
          </a:p>
        </p:txBody>
      </p:sp>
      <p:sp>
        <p:nvSpPr>
          <p:cNvPr id="13" name="Title 6"/>
          <p:cNvSpPr>
            <a:spLocks noGrp="1"/>
          </p:cNvSpPr>
          <p:nvPr>
            <p:ph type="title"/>
          </p:nvPr>
        </p:nvSpPr>
        <p:spPr>
          <a:xfrm>
            <a:off x="2921547" y="1305024"/>
            <a:ext cx="7470570" cy="457200"/>
          </a:xfrm>
        </p:spPr>
        <p:txBody>
          <a:bodyPr>
            <a:normAutofit/>
          </a:bodyPr>
          <a:lstStyle/>
          <a:p>
            <a:pPr algn="l"/>
            <a:r>
              <a:rPr lang="en-US" b="1" dirty="0">
                <a:solidFill>
                  <a:srgbClr val="0070C0"/>
                </a:solidFill>
              </a:rPr>
              <a:t>For More Information</a:t>
            </a:r>
          </a:p>
        </p:txBody>
      </p:sp>
      <p:graphicFrame>
        <p:nvGraphicFramePr>
          <p:cNvPr id="3" name="Diagram 2">
            <a:extLst>
              <a:ext uri="{FF2B5EF4-FFF2-40B4-BE49-F238E27FC236}">
                <a16:creationId xmlns:a16="http://schemas.microsoft.com/office/drawing/2014/main" id="{7C5C5A61-01A8-4325-B4CA-E5191A355130}"/>
              </a:ext>
            </a:extLst>
          </p:cNvPr>
          <p:cNvGraphicFramePr/>
          <p:nvPr>
            <p:extLst>
              <p:ext uri="{D42A27DB-BD31-4B8C-83A1-F6EECF244321}">
                <p14:modId xmlns:p14="http://schemas.microsoft.com/office/powerpoint/2010/main" val="1671217989"/>
              </p:ext>
            </p:extLst>
          </p:nvPr>
        </p:nvGraphicFramePr>
        <p:xfrm>
          <a:off x="2079448" y="1870039"/>
          <a:ext cx="4473040" cy="39501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CFF11C27-47EA-1457-2DA6-D60D89BA3B77}"/>
              </a:ext>
            </a:extLst>
          </p:cNvPr>
          <p:cNvSpPr txBox="1"/>
          <p:nvPr/>
        </p:nvSpPr>
        <p:spPr>
          <a:xfrm>
            <a:off x="219456" y="285724"/>
            <a:ext cx="6414516" cy="707886"/>
          </a:xfrm>
          <a:prstGeom prst="rect">
            <a:avLst/>
          </a:prstGeom>
          <a:noFill/>
        </p:spPr>
        <p:txBody>
          <a:bodyPr wrap="square">
            <a:spAutoFit/>
          </a:bodyPr>
          <a:lstStyle/>
          <a:p>
            <a:pPr marL="0" lvl="0" indent="0" defTabSz="457200">
              <a:buClrTx/>
              <a:buNone/>
              <a:defRPr/>
            </a:pPr>
            <a:r>
              <a:rPr lang="en-US" sz="4000" b="1" dirty="0">
                <a:solidFill>
                  <a:srgbClr val="0072CE"/>
                </a:solidFill>
              </a:rPr>
              <a:t>Questions?</a:t>
            </a:r>
            <a:endParaRPr lang="en-US" sz="4000" b="1" dirty="0"/>
          </a:p>
        </p:txBody>
      </p:sp>
    </p:spTree>
    <p:extLst>
      <p:ext uri="{BB962C8B-B14F-4D97-AF65-F5344CB8AC3E}">
        <p14:creationId xmlns:p14="http://schemas.microsoft.com/office/powerpoint/2010/main" val="42343218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BTitle"/>
          <p:cNvSpPr>
            <a:spLocks noGrp="1"/>
          </p:cNvSpPr>
          <p:nvPr>
            <p:ph type="subTitle" idx="1"/>
          </p:nvPr>
        </p:nvSpPr>
        <p:spPr>
          <a:xfrm>
            <a:off x="2113281" y="5217890"/>
            <a:ext cx="6782526" cy="761996"/>
          </a:xfrm>
        </p:spPr>
        <p:txBody>
          <a:bodyPr anchor="ctr"/>
          <a:lstStyle/>
          <a:p>
            <a:r>
              <a:rPr lang="en-US" sz="2000" b="1" dirty="0"/>
              <a:t>Native American Housing Opportunities Fund</a:t>
            </a:r>
          </a:p>
        </p:txBody>
      </p:sp>
      <p:sp>
        <p:nvSpPr>
          <p:cNvPr id="6" name="LogoHolder"/>
          <p:cNvSpPr/>
          <p:nvPr/>
        </p:nvSpPr>
        <p:spPr>
          <a:xfrm>
            <a:off x="4610394" y="3280568"/>
            <a:ext cx="3790336" cy="15412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510352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5162D-EA7F-5121-6554-37699BB224B6}"/>
              </a:ext>
            </a:extLst>
          </p:cNvPr>
          <p:cNvSpPr>
            <a:spLocks noGrp="1"/>
          </p:cNvSpPr>
          <p:nvPr>
            <p:ph type="title"/>
          </p:nvPr>
        </p:nvSpPr>
        <p:spPr>
          <a:xfrm>
            <a:off x="216922" y="274637"/>
            <a:ext cx="7470570" cy="785890"/>
          </a:xfrm>
        </p:spPr>
        <p:txBody>
          <a:bodyPr/>
          <a:lstStyle/>
          <a:p>
            <a:r>
              <a:rPr lang="en-US" sz="2800" dirty="0"/>
              <a:t>Native American Housing Opportunities Fund</a:t>
            </a:r>
          </a:p>
        </p:txBody>
      </p:sp>
      <p:sp>
        <p:nvSpPr>
          <p:cNvPr id="4" name="Text Placeholder 3">
            <a:extLst>
              <a:ext uri="{FF2B5EF4-FFF2-40B4-BE49-F238E27FC236}">
                <a16:creationId xmlns:a16="http://schemas.microsoft.com/office/drawing/2014/main" id="{64075EF2-3E95-BF2B-3534-F0FE330237A6}"/>
              </a:ext>
            </a:extLst>
          </p:cNvPr>
          <p:cNvSpPr>
            <a:spLocks noGrp="1"/>
          </p:cNvSpPr>
          <p:nvPr>
            <p:ph type="body" sz="quarter" idx="12"/>
          </p:nvPr>
        </p:nvSpPr>
        <p:spPr>
          <a:xfrm>
            <a:off x="118519" y="1201783"/>
            <a:ext cx="8729390" cy="5381580"/>
          </a:xfrm>
        </p:spPr>
        <p:txBody>
          <a:bodyPr>
            <a:noAutofit/>
          </a:bodyPr>
          <a:lstStyle/>
          <a:p>
            <a:pPr marL="0" indent="0">
              <a:buNone/>
            </a:pPr>
            <a:r>
              <a:rPr lang="en-US" sz="1800" b="1" dirty="0">
                <a:solidFill>
                  <a:schemeClr val="tx1"/>
                </a:solidFill>
              </a:rPr>
              <a:t>Purpose</a:t>
            </a:r>
            <a:r>
              <a:rPr lang="en-US" sz="1800" dirty="0">
                <a:solidFill>
                  <a:schemeClr val="tx1"/>
                </a:solidFill>
              </a:rPr>
              <a:t>:</a:t>
            </a:r>
          </a:p>
          <a:p>
            <a:r>
              <a:rPr lang="en-US" sz="1800" dirty="0">
                <a:solidFill>
                  <a:schemeClr val="tx1"/>
                </a:solidFill>
              </a:rPr>
              <a:t>The Native American Housing Opportunities (NAHO) Fund is designed to provide grants to Native American tribal nations, Pueblos, Native American Housing Entities and to support housing of tribal members.</a:t>
            </a:r>
          </a:p>
          <a:p>
            <a:endParaRPr lang="en-US" sz="1800" dirty="0">
              <a:solidFill>
                <a:schemeClr val="tx1"/>
              </a:solidFill>
            </a:endParaRPr>
          </a:p>
          <a:p>
            <a:pPr marL="0" indent="0">
              <a:buNone/>
            </a:pPr>
            <a:r>
              <a:rPr lang="en-US" sz="1800" b="1" dirty="0">
                <a:solidFill>
                  <a:schemeClr val="tx1"/>
                </a:solidFill>
              </a:rPr>
              <a:t>Uses</a:t>
            </a:r>
            <a:r>
              <a:rPr lang="en-US" sz="1800" dirty="0">
                <a:solidFill>
                  <a:schemeClr val="tx1"/>
                </a:solidFill>
              </a:rPr>
              <a:t>:</a:t>
            </a:r>
          </a:p>
          <a:p>
            <a:r>
              <a:rPr lang="en-US" sz="1800" dirty="0">
                <a:solidFill>
                  <a:schemeClr val="tx1"/>
                </a:solidFill>
              </a:rPr>
              <a:t>Provide grants of up to </a:t>
            </a:r>
            <a:r>
              <a:rPr lang="en-US" sz="1800" b="1" dirty="0">
                <a:solidFill>
                  <a:schemeClr val="tx1"/>
                </a:solidFill>
              </a:rPr>
              <a:t>$250,000</a:t>
            </a:r>
            <a:r>
              <a:rPr lang="en-US" sz="1800" dirty="0">
                <a:solidFill>
                  <a:schemeClr val="tx1"/>
                </a:solidFill>
              </a:rPr>
              <a:t> to the organizations listed above to help meet the housing needs of their populations.</a:t>
            </a:r>
          </a:p>
          <a:p>
            <a:endParaRPr lang="en-US" sz="1800" dirty="0">
              <a:solidFill>
                <a:schemeClr val="tx1"/>
              </a:solidFill>
            </a:endParaRPr>
          </a:p>
          <a:p>
            <a:pPr marL="0" indent="0">
              <a:buNone/>
            </a:pPr>
            <a:r>
              <a:rPr lang="en-US" sz="1800" b="1" dirty="0">
                <a:solidFill>
                  <a:schemeClr val="tx1"/>
                </a:solidFill>
              </a:rPr>
              <a:t>Advantages</a:t>
            </a:r>
            <a:r>
              <a:rPr lang="en-US" sz="1800" dirty="0">
                <a:solidFill>
                  <a:schemeClr val="tx1"/>
                </a:solidFill>
              </a:rPr>
              <a:t>:</a:t>
            </a:r>
          </a:p>
          <a:p>
            <a:r>
              <a:rPr lang="en-US" sz="1800" dirty="0">
                <a:solidFill>
                  <a:schemeClr val="tx1"/>
                </a:solidFill>
              </a:rPr>
              <a:t>Grants will assist tribal organizations in meeting the housing needs of their underserved population.   </a:t>
            </a:r>
          </a:p>
          <a:p>
            <a:r>
              <a:rPr lang="en-US" sz="1800" dirty="0">
                <a:solidFill>
                  <a:schemeClr val="tx1"/>
                </a:solidFill>
              </a:rPr>
              <a:t>This will be a dedicated source of funds for tribal housing needs offered by the Bank</a:t>
            </a:r>
          </a:p>
          <a:p>
            <a:r>
              <a:rPr lang="en-US" sz="1800" dirty="0">
                <a:solidFill>
                  <a:schemeClr val="tx1"/>
                </a:solidFill>
              </a:rPr>
              <a:t>Provide members with an additional avenue to support the housing related initiatives of tribal populations</a:t>
            </a:r>
            <a:endParaRPr lang="en-US" sz="2000" dirty="0">
              <a:solidFill>
                <a:schemeClr val="tx1"/>
              </a:solidFill>
            </a:endParaRPr>
          </a:p>
        </p:txBody>
      </p:sp>
    </p:spTree>
    <p:extLst>
      <p:ext uri="{BB962C8B-B14F-4D97-AF65-F5344CB8AC3E}">
        <p14:creationId xmlns:p14="http://schemas.microsoft.com/office/powerpoint/2010/main" val="6710354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5162D-EA7F-5121-6554-37699BB224B6}"/>
              </a:ext>
            </a:extLst>
          </p:cNvPr>
          <p:cNvSpPr>
            <a:spLocks noGrp="1"/>
          </p:cNvSpPr>
          <p:nvPr>
            <p:ph type="title"/>
          </p:nvPr>
        </p:nvSpPr>
        <p:spPr>
          <a:xfrm>
            <a:off x="216922" y="274637"/>
            <a:ext cx="7470570" cy="785890"/>
          </a:xfrm>
        </p:spPr>
        <p:txBody>
          <a:bodyPr/>
          <a:lstStyle/>
          <a:p>
            <a:r>
              <a:rPr lang="en-US" sz="2800" dirty="0"/>
              <a:t>Native American Housing Opportunities Fund</a:t>
            </a:r>
          </a:p>
        </p:txBody>
      </p:sp>
      <p:sp>
        <p:nvSpPr>
          <p:cNvPr id="4" name="Text Placeholder 3">
            <a:extLst>
              <a:ext uri="{FF2B5EF4-FFF2-40B4-BE49-F238E27FC236}">
                <a16:creationId xmlns:a16="http://schemas.microsoft.com/office/drawing/2014/main" id="{64075EF2-3E95-BF2B-3534-F0FE330237A6}"/>
              </a:ext>
            </a:extLst>
          </p:cNvPr>
          <p:cNvSpPr>
            <a:spLocks noGrp="1"/>
          </p:cNvSpPr>
          <p:nvPr>
            <p:ph type="body" sz="quarter" idx="12"/>
          </p:nvPr>
        </p:nvSpPr>
        <p:spPr>
          <a:xfrm>
            <a:off x="325923" y="1365801"/>
            <a:ext cx="8477357" cy="493667"/>
          </a:xfrm>
        </p:spPr>
        <p:txBody>
          <a:bodyPr>
            <a:noAutofit/>
          </a:bodyPr>
          <a:lstStyle/>
          <a:p>
            <a:pPr marL="0" indent="0">
              <a:buNone/>
            </a:pPr>
            <a:r>
              <a:rPr lang="en-US" sz="2000" b="1" dirty="0">
                <a:solidFill>
                  <a:schemeClr val="tx1"/>
                </a:solidFill>
              </a:rPr>
              <a:t>Uses for these funds include housing-related activities such as:</a:t>
            </a:r>
            <a:r>
              <a:rPr lang="en-US" sz="2000" dirty="0">
                <a:solidFill>
                  <a:schemeClr val="tx1"/>
                </a:solidFill>
              </a:rPr>
              <a:t>  </a:t>
            </a:r>
            <a:endParaRPr lang="en-US" sz="2000" b="1" dirty="0">
              <a:solidFill>
                <a:schemeClr val="tx1"/>
              </a:solidFill>
            </a:endParaRPr>
          </a:p>
          <a:p>
            <a:endParaRPr lang="en-US" sz="2000" b="1" dirty="0">
              <a:solidFill>
                <a:schemeClr val="tx1"/>
              </a:solidFill>
            </a:endParaRPr>
          </a:p>
          <a:p>
            <a:pPr marL="747713" lvl="4" indent="0">
              <a:buNone/>
            </a:pPr>
            <a:endParaRPr lang="en-US" sz="2000" dirty="0"/>
          </a:p>
        </p:txBody>
      </p:sp>
      <p:sp>
        <p:nvSpPr>
          <p:cNvPr id="5" name="TextBox 4">
            <a:extLst>
              <a:ext uri="{FF2B5EF4-FFF2-40B4-BE49-F238E27FC236}">
                <a16:creationId xmlns:a16="http://schemas.microsoft.com/office/drawing/2014/main" id="{B501B1AB-E6E2-C25F-1DC7-5CFE05E4E5B2}"/>
              </a:ext>
            </a:extLst>
          </p:cNvPr>
          <p:cNvSpPr txBox="1"/>
          <p:nvPr/>
        </p:nvSpPr>
        <p:spPr>
          <a:xfrm>
            <a:off x="325925" y="2052872"/>
            <a:ext cx="8477356" cy="2011680"/>
          </a:xfrm>
          <a:prstGeom prst="rect">
            <a:avLst/>
          </a:prstGeom>
        </p:spPr>
        <p:style>
          <a:lnRef idx="2">
            <a:schemeClr val="accent1"/>
          </a:lnRef>
          <a:fillRef idx="1">
            <a:schemeClr val="lt1"/>
          </a:fillRef>
          <a:effectRef idx="0">
            <a:schemeClr val="accent1"/>
          </a:effectRef>
          <a:fontRef idx="minor">
            <a:schemeClr val="dk1"/>
          </a:fontRef>
        </p:style>
        <p:txBody>
          <a:bodyPr wrap="square" numCol="2">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F3F3F"/>
                </a:solidFill>
                <a:effectLst/>
                <a:uLnTx/>
                <a:uFillTx/>
                <a:latin typeface="Calibri"/>
                <a:ea typeface="+mn-ea"/>
                <a:cs typeface="+mn-cs"/>
              </a:rPr>
              <a:t>Down payment/closing cost assistance for home purchases by tribal members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F3F3F"/>
                </a:solidFill>
                <a:effectLst/>
                <a:uLnTx/>
                <a:uFillTx/>
                <a:latin typeface="Calibri"/>
                <a:ea typeface="+mn-ea"/>
                <a:cs typeface="+mn-cs"/>
              </a:rPr>
              <a:t>Repairs to owner-occupied homes for tribal members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F3F3F"/>
                </a:solidFill>
                <a:effectLst/>
                <a:uLnTx/>
                <a:uFillTx/>
                <a:latin typeface="Calibri"/>
                <a:ea typeface="+mn-ea"/>
                <a:cs typeface="+mn-cs"/>
              </a:rPr>
              <a:t>Rental assistance for tenants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F3F3F"/>
                </a:solidFill>
                <a:effectLst/>
                <a:uLnTx/>
                <a:uFillTx/>
                <a:latin typeface="Calibri"/>
                <a:ea typeface="+mn-ea"/>
                <a:cs typeface="+mn-cs"/>
              </a:rPr>
              <a:t>New construction or rehabilitation of existing housing for tribal members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F3F3F"/>
                </a:solidFill>
                <a:effectLst/>
                <a:uLnTx/>
                <a:uFillTx/>
                <a:latin typeface="Calibri"/>
                <a:ea typeface="+mn-ea"/>
                <a:cs typeface="+mn-cs"/>
              </a:rPr>
              <a:t>New program or product development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F3F3F"/>
                </a:solidFill>
                <a:effectLst/>
                <a:uLnTx/>
                <a:uFillTx/>
                <a:latin typeface="Calibri"/>
                <a:ea typeface="+mn-ea"/>
                <a:cs typeface="+mn-cs"/>
              </a:rPr>
              <a:t>Enhancements to information technology and systems used for housing programs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F3F3F"/>
                </a:solidFill>
                <a:effectLst/>
                <a:uLnTx/>
                <a:uFillTx/>
                <a:latin typeface="Calibri"/>
                <a:ea typeface="+mn-ea"/>
                <a:cs typeface="+mn-cs"/>
              </a:rPr>
              <a:t>Consultant cost (non-employees, separately invoiced)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F3F3F"/>
                </a:solidFill>
                <a:effectLst/>
                <a:uLnTx/>
                <a:uFillTx/>
                <a:latin typeface="Calibri"/>
                <a:ea typeface="+mn-ea"/>
                <a:cs typeface="+mn-cs"/>
              </a:rPr>
              <a:t>Predevelopment costs</a:t>
            </a:r>
          </a:p>
        </p:txBody>
      </p:sp>
      <p:sp>
        <p:nvSpPr>
          <p:cNvPr id="3" name="Text Placeholder 3">
            <a:extLst>
              <a:ext uri="{FF2B5EF4-FFF2-40B4-BE49-F238E27FC236}">
                <a16:creationId xmlns:a16="http://schemas.microsoft.com/office/drawing/2014/main" id="{BD9847E1-CFE8-5D85-D281-A7BC3E2CB795}"/>
              </a:ext>
            </a:extLst>
          </p:cNvPr>
          <p:cNvSpPr txBox="1">
            <a:spLocks/>
          </p:cNvSpPr>
          <p:nvPr/>
        </p:nvSpPr>
        <p:spPr>
          <a:xfrm>
            <a:off x="325923" y="4353012"/>
            <a:ext cx="8521986" cy="493667"/>
          </a:xfrm>
          <a:prstGeom prst="rect">
            <a:avLst/>
          </a:prstGeom>
        </p:spPr>
        <p:txBody>
          <a:bodyPr vert="horz" lIns="91440" tIns="45720" rIns="91440" bIns="45720" rtlCol="0">
            <a:noAutofit/>
          </a:bodyPr>
          <a:lstStyle>
            <a:lvl1pPr marL="231775" indent="-231775"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1pPr>
            <a:lvl2pPr marL="461963" indent="-230188"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2pPr>
            <a:lvl3pPr marL="682625" indent="-220663" algn="l" defTabSz="914400" rtl="0" eaLnBrk="1" latinLnBrk="0" hangingPunct="1">
              <a:spcBef>
                <a:spcPct val="20000"/>
              </a:spcBef>
              <a:buClr>
                <a:schemeClr val="tx1">
                  <a:lumMod val="85000"/>
                  <a:lumOff val="15000"/>
                </a:schemeClr>
              </a:buClr>
              <a:buSzPct val="90000"/>
              <a:buFont typeface="Calibri" panose="020F0502020204030204" pitchFamily="34" charset="0"/>
              <a:buChar char="˃"/>
              <a:defRPr sz="2400" kern="1200">
                <a:solidFill>
                  <a:schemeClr val="tx1">
                    <a:lumMod val="75000"/>
                    <a:lumOff val="25000"/>
                  </a:schemeClr>
                </a:solidFill>
                <a:latin typeface="+mn-lt"/>
                <a:ea typeface="+mn-ea"/>
                <a:cs typeface="+mn-cs"/>
              </a:defRPr>
            </a:lvl3pPr>
            <a:lvl4pPr marL="914400" indent="-231775"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4pPr>
            <a:lvl5pPr marL="1146175" indent="-231775"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3F3F3F">
                  <a:lumMod val="85000"/>
                  <a:lumOff val="15000"/>
                </a:srgbClr>
              </a:buClr>
              <a:buSzTx/>
              <a:buFont typeface="Arial"/>
              <a:buNone/>
              <a:tabLst/>
              <a:defRPr/>
            </a:pPr>
            <a:r>
              <a:rPr kumimoji="0" lang="en-US" sz="2000" b="0" i="0" u="none" strike="noStrike" kern="1200" cap="none" spc="0" normalizeH="0" baseline="0" noProof="0" dirty="0">
                <a:ln>
                  <a:noFill/>
                </a:ln>
                <a:solidFill>
                  <a:srgbClr val="3F3F3F"/>
                </a:solidFill>
                <a:effectLst/>
                <a:uLnTx/>
                <a:uFillTx/>
                <a:latin typeface="Calibri"/>
                <a:ea typeface="+mn-ea"/>
                <a:cs typeface="+mn-cs"/>
              </a:rPr>
              <a:t>Ineligible uses include</a:t>
            </a:r>
            <a:endParaRPr kumimoji="0" lang="en-US" sz="2000" b="0" i="0" u="none" strike="noStrike" kern="1200" cap="none" spc="0" normalizeH="0" baseline="0" noProof="0" dirty="0">
              <a:ln>
                <a:noFill/>
              </a:ln>
              <a:solidFill>
                <a:srgbClr val="3F3F3F">
                  <a:lumMod val="75000"/>
                  <a:lumOff val="25000"/>
                </a:srgb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84F5C65A-079C-4F32-78F5-CF58866F33AB}"/>
              </a:ext>
            </a:extLst>
          </p:cNvPr>
          <p:cNvSpPr txBox="1"/>
          <p:nvPr/>
        </p:nvSpPr>
        <p:spPr>
          <a:xfrm>
            <a:off x="325923" y="4760824"/>
            <a:ext cx="8477358" cy="646331"/>
          </a:xfrm>
          <a:prstGeom prst="rect">
            <a:avLst/>
          </a:prstGeom>
          <a:noFill/>
        </p:spPr>
        <p:txBody>
          <a:bodyPr wrap="square" numCol="2">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F3F3F"/>
                </a:solidFill>
                <a:effectLst/>
                <a:uLnTx/>
                <a:uFillTx/>
                <a:latin typeface="Calibri"/>
                <a:ea typeface="+mn-ea"/>
                <a:cs typeface="+mn-cs"/>
              </a:rPr>
              <a:t>Any non-housing related expenses or programs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F3F3F"/>
                </a:solidFill>
                <a:effectLst/>
                <a:uLnTx/>
                <a:uFillTx/>
                <a:latin typeface="Calibri"/>
                <a:ea typeface="+mn-ea"/>
                <a:cs typeface="+mn-cs"/>
              </a:rPr>
              <a:t>Litigation costs/expenses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F3F3F"/>
                </a:solidFill>
                <a:effectLst/>
                <a:uLnTx/>
                <a:uFillTx/>
                <a:latin typeface="Calibri"/>
                <a:ea typeface="+mn-ea"/>
                <a:cs typeface="+mn-cs"/>
              </a:rPr>
              <a:t>Lobbying </a:t>
            </a:r>
          </a:p>
        </p:txBody>
      </p:sp>
    </p:spTree>
    <p:extLst>
      <p:ext uri="{BB962C8B-B14F-4D97-AF65-F5344CB8AC3E}">
        <p14:creationId xmlns:p14="http://schemas.microsoft.com/office/powerpoint/2010/main" val="23964888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5162D-EA7F-5121-6554-37699BB224B6}"/>
              </a:ext>
            </a:extLst>
          </p:cNvPr>
          <p:cNvSpPr>
            <a:spLocks noGrp="1"/>
          </p:cNvSpPr>
          <p:nvPr>
            <p:ph type="title"/>
          </p:nvPr>
        </p:nvSpPr>
        <p:spPr>
          <a:xfrm>
            <a:off x="216922" y="274637"/>
            <a:ext cx="7470570" cy="785890"/>
          </a:xfrm>
        </p:spPr>
        <p:txBody>
          <a:bodyPr/>
          <a:lstStyle/>
          <a:p>
            <a:r>
              <a:rPr lang="en-US" sz="2800" dirty="0"/>
              <a:t>Native American Housing Opportunities Fund </a:t>
            </a:r>
          </a:p>
        </p:txBody>
      </p:sp>
      <p:sp>
        <p:nvSpPr>
          <p:cNvPr id="8" name="TextBox 7">
            <a:extLst>
              <a:ext uri="{FF2B5EF4-FFF2-40B4-BE49-F238E27FC236}">
                <a16:creationId xmlns:a16="http://schemas.microsoft.com/office/drawing/2014/main" id="{29C0C753-6904-2EE5-E1B5-4FC8B725A75E}"/>
              </a:ext>
            </a:extLst>
          </p:cNvPr>
          <p:cNvSpPr txBox="1"/>
          <p:nvPr/>
        </p:nvSpPr>
        <p:spPr>
          <a:xfrm>
            <a:off x="656030" y="1228969"/>
            <a:ext cx="7831939" cy="50783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F3F3F"/>
                </a:solidFill>
                <a:effectLst/>
                <a:uLnTx/>
                <a:uFillTx/>
                <a:latin typeface="Calibri"/>
                <a:ea typeface="+mn-ea"/>
                <a:cs typeface="+mn-cs"/>
              </a:rPr>
              <a:t>Size: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F3F3F"/>
                </a:solidFill>
                <a:effectLst/>
                <a:uLnTx/>
                <a:uFillTx/>
                <a:latin typeface="Calibri" panose="020F0502020204030204" pitchFamily="34" charset="0"/>
                <a:ea typeface="+mn-ea"/>
                <a:cs typeface="Times New Roman" panose="02020603050405020304" pitchFamily="18" charset="0"/>
              </a:rPr>
              <a:t>2025 Total Program Allocation: $2,500,000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F3F3F"/>
                </a:solidFill>
                <a:effectLst/>
                <a:uLnTx/>
                <a:uFillTx/>
                <a:latin typeface="Calibri" panose="020F0502020204030204" pitchFamily="34" charset="0"/>
                <a:ea typeface="+mn-ea"/>
                <a:cs typeface="Times New Roman" panose="02020603050405020304" pitchFamily="18" charset="0"/>
              </a:rPr>
              <a:t>Individual Grant Size - $50,000 to $250,000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Calibri" panose="020F050202020403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F3F3F"/>
                </a:solidFill>
                <a:effectLst/>
                <a:uLnTx/>
                <a:uFillTx/>
                <a:latin typeface="Calibri"/>
                <a:ea typeface="+mn-ea"/>
                <a:cs typeface="+mn-cs"/>
              </a:rPr>
              <a:t>Availability: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F3F3F"/>
                </a:solidFill>
                <a:effectLst/>
                <a:uLnTx/>
                <a:uFillTx/>
                <a:latin typeface="Calibri" panose="020F0502020204030204" pitchFamily="34" charset="0"/>
                <a:ea typeface="+mn-ea"/>
                <a:cs typeface="Times New Roman" panose="02020603050405020304" pitchFamily="18" charset="0"/>
              </a:rPr>
              <a:t>Application Period: 6/2/2025 - 7/10/2025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F3F3F"/>
                </a:solidFill>
                <a:effectLst/>
                <a:uLnTx/>
                <a:uFillTx/>
                <a:latin typeface="Calibri" panose="020F0502020204030204" pitchFamily="34" charset="0"/>
                <a:ea typeface="+mn-ea"/>
                <a:cs typeface="Times New Roman" panose="02020603050405020304" pitchFamily="18" charset="0"/>
              </a:rPr>
              <a:t>Applications will be reviewed on a first-come, first-served basis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F3F3F"/>
                </a:solidFill>
                <a:effectLst/>
                <a:uLnTx/>
                <a:uFillTx/>
                <a:latin typeface="Calibri" panose="020F0502020204030204" pitchFamily="34" charset="0"/>
                <a:ea typeface="+mn-ea"/>
                <a:cs typeface="Times New Roman" panose="02020603050405020304" pitchFamily="18" charset="0"/>
              </a:rPr>
              <a:t>Award Announcement: Fall 2025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3F3F3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F3F3F"/>
                </a:solidFill>
                <a:effectLst/>
                <a:uLnTx/>
                <a:uFillTx/>
                <a:latin typeface="Calibri"/>
                <a:ea typeface="+mn-ea"/>
                <a:cs typeface="+mn-cs"/>
              </a:rPr>
              <a:t>Eligibility: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F3F3F"/>
                </a:solidFill>
                <a:effectLst/>
                <a:uLnTx/>
                <a:uFillTx/>
                <a:latin typeface="Calibri" panose="020F0502020204030204" pitchFamily="34" charset="0"/>
                <a:ea typeface="+mn-ea"/>
                <a:cs typeface="Times New Roman" panose="02020603050405020304" pitchFamily="18" charset="0"/>
              </a:rPr>
              <a:t>Applications can be submitted </a:t>
            </a:r>
            <a:r>
              <a:rPr lang="en-US" dirty="0">
                <a:solidFill>
                  <a:srgbClr val="3F3F3F"/>
                </a:solidFill>
                <a:latin typeface="Calibri" panose="020F0502020204030204" pitchFamily="34" charset="0"/>
                <a:cs typeface="Times New Roman" panose="02020603050405020304" pitchFamily="18" charset="0"/>
              </a:rPr>
              <a:t>on behalf of</a:t>
            </a:r>
            <a:r>
              <a:rPr kumimoji="0" lang="en-US" sz="1800" b="0" i="0" u="none" strike="noStrike" kern="1200" cap="none" spc="0" normalizeH="0" baseline="0" noProof="0" dirty="0">
                <a:ln>
                  <a:noFill/>
                </a:ln>
                <a:solidFill>
                  <a:srgbClr val="3F3F3F"/>
                </a:solidFill>
                <a:effectLst/>
                <a:uLnTx/>
                <a:uFillTx/>
                <a:latin typeface="Calibri" panose="020F0502020204030204" pitchFamily="34" charset="0"/>
                <a:ea typeface="+mn-ea"/>
                <a:cs typeface="Times New Roman" panose="02020603050405020304" pitchFamily="18" charset="0"/>
              </a:rPr>
              <a:t> Federally Recognized Tribes or a Tribally Designated Housing Entity (TDHE).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F3F3F"/>
                </a:solidFill>
                <a:effectLst/>
                <a:uLnTx/>
                <a:uFillTx/>
                <a:latin typeface="Calibri" panose="020F0502020204030204" pitchFamily="34" charset="0"/>
                <a:ea typeface="+mn-ea"/>
                <a:cs typeface="Times New Roman" panose="02020603050405020304" pitchFamily="18" charset="0"/>
              </a:rPr>
              <a:t>The grant awardees must provide housing services to Tribal members residing in Arkansas, Louisiana, Mississippi, New Mexico or Texas.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F3F3F"/>
                </a:solidFill>
                <a:effectLst/>
                <a:uLnTx/>
                <a:uFillTx/>
                <a:latin typeface="Calibri" panose="020F0502020204030204" pitchFamily="34" charset="0"/>
                <a:ea typeface="+mn-ea"/>
                <a:cs typeface="Times New Roman" panose="02020603050405020304" pitchFamily="18" charset="0"/>
              </a:rPr>
              <a:t>Application must be submitted by, and in partnership, with an FHLB Dallas member institution.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3F3F3F"/>
                </a:solidFill>
                <a:latin typeface="Calibri" panose="020F0502020204030204" pitchFamily="34" charset="0"/>
                <a:cs typeface="Times New Roman" panose="02020603050405020304" pitchFamily="18" charset="0"/>
              </a:rPr>
              <a:t>For returning awardees, prior year impact report will be due before new award can be committed</a:t>
            </a:r>
            <a:endParaRPr kumimoji="0" lang="en-US" sz="1800" b="0" i="0" u="none" strike="noStrike" kern="1200" cap="none" spc="0" normalizeH="0" baseline="0" noProof="0" dirty="0">
              <a:ln>
                <a:noFill/>
              </a:ln>
              <a:solidFill>
                <a:srgbClr val="3F3F3F"/>
              </a:solidFill>
              <a:effectLst/>
              <a:uLnTx/>
              <a:uFillTx/>
              <a:latin typeface="Calibri" panose="020F050202020403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11914034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21E43E8E-76BF-9F18-7798-CF72B77243F6}"/>
              </a:ext>
            </a:extLst>
          </p:cNvPr>
          <p:cNvSpPr txBox="1"/>
          <p:nvPr/>
        </p:nvSpPr>
        <p:spPr>
          <a:xfrm>
            <a:off x="2991736" y="2965993"/>
            <a:ext cx="1264343" cy="830997"/>
          </a:xfrm>
          <a:prstGeom prst="rect">
            <a:avLst/>
          </a:prstGeom>
          <a:noFill/>
        </p:spPr>
        <p:txBody>
          <a:bodyPr wrap="square">
            <a:spAutoFit/>
          </a:bodyPr>
          <a:lstStyle>
            <a:defPPr>
              <a:defRPr lang="en-US"/>
            </a:defPPr>
            <a:lvl1pPr>
              <a:defRPr sz="1000">
                <a:solidFill>
                  <a:schemeClr val="bg1">
                    <a:lumMod val="50000"/>
                  </a:schemeClr>
                </a:solidFill>
                <a:latin typeface="Trebuchet MS" panose="020B06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75000"/>
                  </a:srgbClr>
                </a:solidFill>
                <a:effectLst/>
                <a:uLnTx/>
                <a:uFillTx/>
                <a:latin typeface="Trebuchet MS" panose="020B0603020202020204" pitchFamily="34" charset="0"/>
                <a:ea typeface="+mn-ea"/>
                <a:cs typeface="+mn-cs"/>
              </a:rPr>
              <a:t>Member Submits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75000"/>
                  </a:srgbClr>
                </a:solidFill>
                <a:effectLst/>
                <a:uLnTx/>
                <a:uFillTx/>
                <a:latin typeface="Trebuchet MS" panose="020B0603020202020204" pitchFamily="34" charset="0"/>
                <a:ea typeface="+mn-ea"/>
                <a:cs typeface="+mn-cs"/>
              </a:rPr>
              <a:t>Application</a:t>
            </a:r>
            <a:endParaRPr kumimoji="0" lang="en-US" sz="1400" b="1" i="0" u="none" strike="noStrike" kern="1200" cap="none" spc="0" normalizeH="0" baseline="0" noProof="0" dirty="0">
              <a:ln>
                <a:noFill/>
              </a:ln>
              <a:solidFill>
                <a:srgbClr val="5B9BD5">
                  <a:lumMod val="75000"/>
                </a:srgbClr>
              </a:solidFill>
              <a:effectLst/>
              <a:uLnTx/>
              <a:uFillTx/>
              <a:latin typeface="Trebuchet MS" panose="020B0603020202020204" pitchFamily="34" charset="0"/>
              <a:ea typeface="+mn-ea"/>
              <a:cs typeface="+mn-cs"/>
            </a:endParaRPr>
          </a:p>
        </p:txBody>
      </p:sp>
      <p:pic>
        <p:nvPicPr>
          <p:cNvPr id="37" name="Picture 36">
            <a:extLst>
              <a:ext uri="{FF2B5EF4-FFF2-40B4-BE49-F238E27FC236}">
                <a16:creationId xmlns:a16="http://schemas.microsoft.com/office/drawing/2014/main" id="{16FFC866-3A7D-2FDB-61EE-796EA0942E25}"/>
              </a:ext>
            </a:extLst>
          </p:cNvPr>
          <p:cNvPicPr>
            <a:picLocks noChangeAspect="1"/>
          </p:cNvPicPr>
          <p:nvPr/>
        </p:nvPicPr>
        <p:blipFill>
          <a:blip r:embed="rId3">
            <a:duotone>
              <a:schemeClr val="accent1">
                <a:shade val="45000"/>
                <a:satMod val="135000"/>
              </a:schemeClr>
              <a:prstClr val="white"/>
            </a:duotone>
          </a:blip>
          <a:stretch>
            <a:fillRect/>
          </a:stretch>
        </p:blipFill>
        <p:spPr>
          <a:xfrm>
            <a:off x="1291760" y="1830534"/>
            <a:ext cx="929690" cy="771185"/>
          </a:xfrm>
          <a:prstGeom prst="rect">
            <a:avLst/>
          </a:prstGeom>
        </p:spPr>
      </p:pic>
      <p:sp>
        <p:nvSpPr>
          <p:cNvPr id="2" name="Title 1">
            <a:extLst>
              <a:ext uri="{FF2B5EF4-FFF2-40B4-BE49-F238E27FC236}">
                <a16:creationId xmlns:a16="http://schemas.microsoft.com/office/drawing/2014/main" id="{23888685-660B-BFBC-CB3A-156235E51C9B}"/>
              </a:ext>
            </a:extLst>
          </p:cNvPr>
          <p:cNvSpPr>
            <a:spLocks noGrp="1"/>
          </p:cNvSpPr>
          <p:nvPr>
            <p:ph type="title"/>
          </p:nvPr>
        </p:nvSpPr>
        <p:spPr>
          <a:xfrm>
            <a:off x="402480" y="522557"/>
            <a:ext cx="7488329" cy="457200"/>
          </a:xfrm>
        </p:spPr>
        <p:txBody>
          <a:bodyPr/>
          <a:lstStyle/>
          <a:p>
            <a:r>
              <a:rPr lang="en-US" dirty="0"/>
              <a:t>NAHO Grant Process</a:t>
            </a:r>
          </a:p>
        </p:txBody>
      </p:sp>
      <p:pic>
        <p:nvPicPr>
          <p:cNvPr id="7" name="Picture 6">
            <a:extLst>
              <a:ext uri="{FF2B5EF4-FFF2-40B4-BE49-F238E27FC236}">
                <a16:creationId xmlns:a16="http://schemas.microsoft.com/office/drawing/2014/main" id="{2F36124C-0328-7494-FFEF-19F693BA51E1}"/>
              </a:ext>
            </a:extLst>
          </p:cNvPr>
          <p:cNvPicPr>
            <a:picLocks noChangeAspect="1"/>
          </p:cNvPicPr>
          <p:nvPr/>
        </p:nvPicPr>
        <p:blipFill>
          <a:blip r:embed="rId4">
            <a:duotone>
              <a:schemeClr val="accent1">
                <a:shade val="45000"/>
                <a:satMod val="135000"/>
              </a:schemeClr>
              <a:prstClr val="white"/>
            </a:duotone>
          </a:blip>
          <a:stretch>
            <a:fillRect/>
          </a:stretch>
        </p:blipFill>
        <p:spPr>
          <a:xfrm>
            <a:off x="5022258" y="1928675"/>
            <a:ext cx="713756" cy="716007"/>
          </a:xfrm>
          <a:prstGeom prst="rect">
            <a:avLst/>
          </a:prstGeom>
          <a:ln>
            <a:noFill/>
          </a:ln>
        </p:spPr>
      </p:pic>
      <p:sp>
        <p:nvSpPr>
          <p:cNvPr id="15" name="Oval 14">
            <a:extLst>
              <a:ext uri="{FF2B5EF4-FFF2-40B4-BE49-F238E27FC236}">
                <a16:creationId xmlns:a16="http://schemas.microsoft.com/office/drawing/2014/main" id="{AAC9F268-F3BB-59D7-40D5-84053F910FD8}"/>
              </a:ext>
            </a:extLst>
          </p:cNvPr>
          <p:cNvSpPr>
            <a:spLocks noChangeAspect="1"/>
          </p:cNvSpPr>
          <p:nvPr/>
        </p:nvSpPr>
        <p:spPr>
          <a:xfrm>
            <a:off x="3025354" y="1667487"/>
            <a:ext cx="1107775" cy="1097280"/>
          </a:xfrm>
          <a:prstGeom prst="ellipse">
            <a:avLst/>
          </a:prstGeom>
          <a:no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7A3736AE-E3BD-E444-A933-08B0F00BF112}"/>
              </a:ext>
            </a:extLst>
          </p:cNvPr>
          <p:cNvSpPr txBox="1"/>
          <p:nvPr/>
        </p:nvSpPr>
        <p:spPr>
          <a:xfrm>
            <a:off x="1119990" y="2987504"/>
            <a:ext cx="1577912" cy="584775"/>
          </a:xfrm>
          <a:prstGeom prst="rect">
            <a:avLst/>
          </a:prstGeom>
          <a:noFill/>
        </p:spPr>
        <p:txBody>
          <a:bodyPr wrap="square">
            <a:spAutoFit/>
          </a:bodyPr>
          <a:lstStyle>
            <a:defPPr>
              <a:defRPr lang="en-US"/>
            </a:defPPr>
            <a:lvl1pPr>
              <a:defRPr sz="1000">
                <a:solidFill>
                  <a:schemeClr val="bg1">
                    <a:lumMod val="50000"/>
                  </a:schemeClr>
                </a:solidFill>
                <a:latin typeface="Trebuchet MS" panose="020B06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75000"/>
                  </a:srgbClr>
                </a:solidFill>
                <a:effectLst/>
                <a:uLnTx/>
                <a:uFillTx/>
                <a:latin typeface="Trebuchet MS" panose="020B0603020202020204" pitchFamily="34" charset="0"/>
                <a:ea typeface="+mn-ea"/>
                <a:cs typeface="+mn-cs"/>
              </a:rPr>
              <a:t>Attend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75000"/>
                  </a:srgbClr>
                </a:solidFill>
                <a:effectLst/>
                <a:uLnTx/>
                <a:uFillTx/>
                <a:latin typeface="Trebuchet MS" panose="020B0603020202020204" pitchFamily="34" charset="0"/>
                <a:ea typeface="+mn-ea"/>
                <a:cs typeface="+mn-cs"/>
              </a:rPr>
              <a:t>Webinar</a:t>
            </a:r>
            <a:endParaRPr kumimoji="0" lang="en-US" sz="1200" b="0" i="0" u="none" strike="noStrike" kern="1200" cap="none" spc="0" normalizeH="0" baseline="0" noProof="0" dirty="0">
              <a:ln>
                <a:noFill/>
              </a:ln>
              <a:solidFill>
                <a:srgbClr val="5B9BD5">
                  <a:lumMod val="75000"/>
                </a:srgbClr>
              </a:solidFill>
              <a:effectLst/>
              <a:uLnTx/>
              <a:uFillTx/>
              <a:latin typeface="Trebuchet MS" panose="020B0603020202020204" pitchFamily="34" charset="0"/>
              <a:ea typeface="+mn-ea"/>
              <a:cs typeface="+mn-cs"/>
            </a:endParaRPr>
          </a:p>
        </p:txBody>
      </p:sp>
      <p:sp>
        <p:nvSpPr>
          <p:cNvPr id="20" name="TextBox 19">
            <a:extLst>
              <a:ext uri="{FF2B5EF4-FFF2-40B4-BE49-F238E27FC236}">
                <a16:creationId xmlns:a16="http://schemas.microsoft.com/office/drawing/2014/main" id="{D7FD1283-F5EB-109A-AA2E-6F5832ACDF86}"/>
              </a:ext>
            </a:extLst>
          </p:cNvPr>
          <p:cNvSpPr txBox="1"/>
          <p:nvPr/>
        </p:nvSpPr>
        <p:spPr>
          <a:xfrm>
            <a:off x="4701640" y="2997743"/>
            <a:ext cx="1447019" cy="584775"/>
          </a:xfrm>
          <a:prstGeom prst="rect">
            <a:avLst/>
          </a:prstGeom>
          <a:noFill/>
        </p:spPr>
        <p:txBody>
          <a:bodyPr wrap="square">
            <a:spAutoFit/>
          </a:bodyPr>
          <a:lstStyle>
            <a:defPPr>
              <a:defRPr lang="en-US"/>
            </a:defPPr>
            <a:lvl1pPr>
              <a:defRPr sz="1000">
                <a:solidFill>
                  <a:schemeClr val="bg1">
                    <a:lumMod val="50000"/>
                  </a:schemeClr>
                </a:solidFill>
                <a:latin typeface="Trebuchet MS" panose="020B06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75000"/>
                  </a:srgbClr>
                </a:solidFill>
                <a:effectLst/>
                <a:uLnTx/>
                <a:uFillTx/>
                <a:latin typeface="Trebuchet MS" panose="020B0603020202020204" pitchFamily="34" charset="0"/>
                <a:ea typeface="+mn-ea"/>
                <a:cs typeface="+mn-cs"/>
              </a:rPr>
              <a:t>Grant Awards Announced</a:t>
            </a:r>
            <a:endParaRPr kumimoji="0" lang="en-US" sz="1200" b="0" i="0" u="none" strike="noStrike" kern="1200" cap="none" spc="0" normalizeH="0" baseline="0" noProof="0" dirty="0">
              <a:ln>
                <a:noFill/>
              </a:ln>
              <a:solidFill>
                <a:srgbClr val="5B9BD5">
                  <a:lumMod val="75000"/>
                </a:srgbClr>
              </a:solidFill>
              <a:effectLst/>
              <a:uLnTx/>
              <a:uFillTx/>
              <a:latin typeface="Trebuchet MS" panose="020B0603020202020204" pitchFamily="34" charset="0"/>
              <a:ea typeface="+mn-ea"/>
              <a:cs typeface="+mn-cs"/>
            </a:endParaRPr>
          </a:p>
        </p:txBody>
      </p:sp>
      <p:sp>
        <p:nvSpPr>
          <p:cNvPr id="21" name="TextBox 20">
            <a:extLst>
              <a:ext uri="{FF2B5EF4-FFF2-40B4-BE49-F238E27FC236}">
                <a16:creationId xmlns:a16="http://schemas.microsoft.com/office/drawing/2014/main" id="{39C86A05-4EF2-AE5C-1DC2-0D3A6E3C69FB}"/>
              </a:ext>
            </a:extLst>
          </p:cNvPr>
          <p:cNvSpPr txBox="1"/>
          <p:nvPr/>
        </p:nvSpPr>
        <p:spPr>
          <a:xfrm>
            <a:off x="1137022" y="2909440"/>
            <a:ext cx="4587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lumMod val="75000"/>
                  </a:srgbClr>
                </a:solidFill>
                <a:effectLst/>
                <a:uLnTx/>
                <a:uFillTx/>
                <a:latin typeface="Calibri"/>
                <a:ea typeface="+mn-ea"/>
                <a:cs typeface="+mn-cs"/>
                <a:sym typeface="Wingdings" panose="05000000000000000000" pitchFamily="2" charset="2"/>
              </a:rPr>
              <a:t></a:t>
            </a:r>
            <a:endParaRPr kumimoji="0" lang="en-US" sz="2400" b="0" i="0" u="none" strike="noStrike" kern="1200" cap="none" spc="0" normalizeH="0" baseline="0" noProof="0" dirty="0">
              <a:ln>
                <a:noFill/>
              </a:ln>
              <a:solidFill>
                <a:srgbClr val="ED7D31">
                  <a:lumMod val="75000"/>
                </a:srgbClr>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AD78F48D-2839-C446-436B-FD8F15C2402C}"/>
              </a:ext>
            </a:extLst>
          </p:cNvPr>
          <p:cNvSpPr txBox="1"/>
          <p:nvPr/>
        </p:nvSpPr>
        <p:spPr>
          <a:xfrm>
            <a:off x="2750490" y="2922140"/>
            <a:ext cx="4587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lumMod val="75000"/>
                  </a:srgbClr>
                </a:solidFill>
                <a:effectLst/>
                <a:uLnTx/>
                <a:uFillTx/>
                <a:latin typeface="Calibri"/>
                <a:ea typeface="+mn-ea"/>
                <a:cs typeface="+mn-cs"/>
                <a:sym typeface="Wingdings" panose="05000000000000000000" pitchFamily="2" charset="2"/>
              </a:rPr>
              <a:t></a:t>
            </a:r>
            <a:endParaRPr kumimoji="0" lang="en-US" sz="2400" b="0" i="0" u="none" strike="noStrike" kern="1200" cap="none" spc="0" normalizeH="0" baseline="0" noProof="0" dirty="0">
              <a:ln>
                <a:noFill/>
              </a:ln>
              <a:solidFill>
                <a:srgbClr val="ED7D31">
                  <a:lumMod val="75000"/>
                </a:srgbClr>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B63B5AD5-AFC2-6FDA-D25B-30FF1A15BE48}"/>
              </a:ext>
            </a:extLst>
          </p:cNvPr>
          <p:cNvSpPr txBox="1"/>
          <p:nvPr/>
        </p:nvSpPr>
        <p:spPr>
          <a:xfrm>
            <a:off x="4398377" y="2923207"/>
            <a:ext cx="4587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lumMod val="75000"/>
                  </a:srgbClr>
                </a:solidFill>
                <a:effectLst/>
                <a:uLnTx/>
                <a:uFillTx/>
                <a:latin typeface="Calibri"/>
                <a:ea typeface="+mn-ea"/>
                <a:cs typeface="+mn-cs"/>
                <a:sym typeface="Wingdings" panose="05000000000000000000" pitchFamily="2" charset="2"/>
              </a:rPr>
              <a:t></a:t>
            </a:r>
            <a:endParaRPr kumimoji="0" lang="en-US" sz="2400" b="0" i="0" u="none" strike="noStrike" kern="1200" cap="none" spc="0" normalizeH="0" baseline="0" noProof="0" dirty="0">
              <a:ln>
                <a:noFill/>
              </a:ln>
              <a:solidFill>
                <a:srgbClr val="ED7D31">
                  <a:lumMod val="75000"/>
                </a:srgbClr>
              </a:solidFill>
              <a:effectLst/>
              <a:uLnTx/>
              <a:uFillTx/>
              <a:latin typeface="Calibri"/>
              <a:ea typeface="+mn-ea"/>
              <a:cs typeface="+mn-cs"/>
            </a:endParaRPr>
          </a:p>
        </p:txBody>
      </p:sp>
      <p:sp>
        <p:nvSpPr>
          <p:cNvPr id="26" name="Oval 25">
            <a:extLst>
              <a:ext uri="{FF2B5EF4-FFF2-40B4-BE49-F238E27FC236}">
                <a16:creationId xmlns:a16="http://schemas.microsoft.com/office/drawing/2014/main" id="{1A679D8D-5FD4-C442-E340-D55D74986D38}"/>
              </a:ext>
            </a:extLst>
          </p:cNvPr>
          <p:cNvSpPr>
            <a:spLocks noChangeAspect="1"/>
          </p:cNvSpPr>
          <p:nvPr/>
        </p:nvSpPr>
        <p:spPr>
          <a:xfrm>
            <a:off x="6606945" y="1699237"/>
            <a:ext cx="1107775" cy="1097280"/>
          </a:xfrm>
          <a:prstGeom prst="ellipse">
            <a:avLst/>
          </a:prstGeom>
          <a:no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Oval 37">
            <a:extLst>
              <a:ext uri="{FF2B5EF4-FFF2-40B4-BE49-F238E27FC236}">
                <a16:creationId xmlns:a16="http://schemas.microsoft.com/office/drawing/2014/main" id="{084C6E12-62B0-8271-F345-2466680744FB}"/>
              </a:ext>
            </a:extLst>
          </p:cNvPr>
          <p:cNvSpPr>
            <a:spLocks noChangeAspect="1"/>
          </p:cNvSpPr>
          <p:nvPr/>
        </p:nvSpPr>
        <p:spPr>
          <a:xfrm>
            <a:off x="1221890" y="1667487"/>
            <a:ext cx="1107775" cy="1097280"/>
          </a:xfrm>
          <a:prstGeom prst="ellipse">
            <a:avLst/>
          </a:prstGeom>
          <a:no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56AADD52-5DD4-01D0-D029-891B67F0D6F3}"/>
              </a:ext>
            </a:extLst>
          </p:cNvPr>
          <p:cNvSpPr>
            <a:spLocks noChangeAspect="1"/>
          </p:cNvSpPr>
          <p:nvPr/>
        </p:nvSpPr>
        <p:spPr>
          <a:xfrm>
            <a:off x="4803482" y="1699237"/>
            <a:ext cx="1107775" cy="1097280"/>
          </a:xfrm>
          <a:prstGeom prst="ellipse">
            <a:avLst/>
          </a:prstGeom>
          <a:no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4" name="Straight Arrow Connector 13">
            <a:extLst>
              <a:ext uri="{FF2B5EF4-FFF2-40B4-BE49-F238E27FC236}">
                <a16:creationId xmlns:a16="http://schemas.microsoft.com/office/drawing/2014/main" id="{8F9D7A15-23AE-2540-E7A9-057261550231}"/>
              </a:ext>
            </a:extLst>
          </p:cNvPr>
          <p:cNvCxnSpPr>
            <a:cxnSpLocks/>
          </p:cNvCxnSpPr>
          <p:nvPr/>
        </p:nvCxnSpPr>
        <p:spPr>
          <a:xfrm>
            <a:off x="5892464" y="2278263"/>
            <a:ext cx="685906" cy="6850"/>
          </a:xfrm>
          <a:prstGeom prst="straightConnector1">
            <a:avLst/>
          </a:prstGeom>
          <a:ln w="44450">
            <a:solidFill>
              <a:schemeClr val="accent1">
                <a:lumMod val="75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5801B3F-5DA1-F7A9-9308-EF977CFF7CCE}"/>
              </a:ext>
            </a:extLst>
          </p:cNvPr>
          <p:cNvCxnSpPr>
            <a:cxnSpLocks/>
          </p:cNvCxnSpPr>
          <p:nvPr/>
        </p:nvCxnSpPr>
        <p:spPr>
          <a:xfrm>
            <a:off x="2367766" y="2246513"/>
            <a:ext cx="640080" cy="6850"/>
          </a:xfrm>
          <a:prstGeom prst="straightConnector1">
            <a:avLst/>
          </a:prstGeom>
          <a:ln w="44450">
            <a:solidFill>
              <a:schemeClr val="accent1">
                <a:lumMod val="75000"/>
              </a:schemeClr>
            </a:solidFill>
            <a:tailEnd type="triangle" w="lg" len="med"/>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6FE50FAA-EAF2-D731-3544-03FE1FBE3C03}"/>
              </a:ext>
            </a:extLst>
          </p:cNvPr>
          <p:cNvPicPr>
            <a:picLocks noChangeAspect="1"/>
          </p:cNvPicPr>
          <p:nvPr/>
        </p:nvPicPr>
        <p:blipFill>
          <a:blip r:embed="rId5">
            <a:duotone>
              <a:schemeClr val="accent1">
                <a:shade val="45000"/>
                <a:satMod val="135000"/>
              </a:schemeClr>
              <a:prstClr val="white"/>
            </a:duotone>
          </a:blip>
          <a:stretch>
            <a:fillRect/>
          </a:stretch>
        </p:blipFill>
        <p:spPr>
          <a:xfrm>
            <a:off x="6802378" y="1945268"/>
            <a:ext cx="730764" cy="704917"/>
          </a:xfrm>
          <a:prstGeom prst="rect">
            <a:avLst/>
          </a:prstGeom>
        </p:spPr>
      </p:pic>
      <p:pic>
        <p:nvPicPr>
          <p:cNvPr id="42" name="Picture 41">
            <a:extLst>
              <a:ext uri="{FF2B5EF4-FFF2-40B4-BE49-F238E27FC236}">
                <a16:creationId xmlns:a16="http://schemas.microsoft.com/office/drawing/2014/main" id="{34235233-8C8E-2FB0-A207-F9C6E1A19EA2}"/>
              </a:ext>
            </a:extLst>
          </p:cNvPr>
          <p:cNvPicPr>
            <a:picLocks noChangeAspect="1"/>
          </p:cNvPicPr>
          <p:nvPr/>
        </p:nvPicPr>
        <p:blipFill>
          <a:blip r:embed="rId6">
            <a:duotone>
              <a:schemeClr val="accent1">
                <a:shade val="45000"/>
                <a:satMod val="135000"/>
              </a:schemeClr>
              <a:prstClr val="white"/>
            </a:duotone>
          </a:blip>
          <a:stretch>
            <a:fillRect/>
          </a:stretch>
        </p:blipFill>
        <p:spPr>
          <a:xfrm>
            <a:off x="3271280" y="1825068"/>
            <a:ext cx="580394" cy="782116"/>
          </a:xfrm>
          <a:prstGeom prst="rect">
            <a:avLst/>
          </a:prstGeom>
        </p:spPr>
      </p:pic>
      <p:sp>
        <p:nvSpPr>
          <p:cNvPr id="48" name="TextBox 47">
            <a:extLst>
              <a:ext uri="{FF2B5EF4-FFF2-40B4-BE49-F238E27FC236}">
                <a16:creationId xmlns:a16="http://schemas.microsoft.com/office/drawing/2014/main" id="{7D1834BE-FEA7-F52B-F011-B65BB177A009}"/>
              </a:ext>
            </a:extLst>
          </p:cNvPr>
          <p:cNvSpPr txBox="1"/>
          <p:nvPr/>
        </p:nvSpPr>
        <p:spPr>
          <a:xfrm>
            <a:off x="6324922" y="2983081"/>
            <a:ext cx="1772234" cy="830997"/>
          </a:xfrm>
          <a:prstGeom prst="rect">
            <a:avLst/>
          </a:prstGeom>
          <a:noFill/>
        </p:spPr>
        <p:txBody>
          <a:bodyPr wrap="square">
            <a:spAutoFit/>
          </a:bodyPr>
          <a:lstStyle>
            <a:defPPr>
              <a:defRPr lang="en-US"/>
            </a:defPPr>
            <a:lvl1pPr>
              <a:defRPr sz="1000">
                <a:solidFill>
                  <a:schemeClr val="bg1">
                    <a:lumMod val="50000"/>
                  </a:schemeClr>
                </a:solidFill>
                <a:latin typeface="Trebuchet MS" panose="020B06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75000"/>
                  </a:srgbClr>
                </a:solidFill>
                <a:effectLst/>
                <a:uLnTx/>
                <a:uFillTx/>
                <a:latin typeface="Trebuchet MS" panose="020B0603020202020204" pitchFamily="34" charset="0"/>
                <a:ea typeface="+mn-ea"/>
                <a:cs typeface="+mn-cs"/>
              </a:rPr>
              <a:t>Provide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75000"/>
                  </a:srgbClr>
                </a:solidFill>
                <a:effectLst/>
                <a:uLnTx/>
                <a:uFillTx/>
                <a:latin typeface="Trebuchet MS" panose="020B0603020202020204" pitchFamily="34" charset="0"/>
                <a:ea typeface="+mn-ea"/>
                <a:cs typeface="+mn-cs"/>
              </a:rPr>
              <a:t>Certification &amp; Impact Report</a:t>
            </a:r>
            <a:endParaRPr kumimoji="0" lang="en-US" sz="1200" b="0" i="0" u="none" strike="noStrike" kern="1200" cap="none" spc="0" normalizeH="0" baseline="0" noProof="0" dirty="0">
              <a:ln>
                <a:noFill/>
              </a:ln>
              <a:solidFill>
                <a:srgbClr val="5B9BD5">
                  <a:lumMod val="75000"/>
                </a:srgbClr>
              </a:solidFill>
              <a:effectLst/>
              <a:uLnTx/>
              <a:uFillTx/>
              <a:latin typeface="Trebuchet MS" panose="020B0603020202020204" pitchFamily="34" charset="0"/>
              <a:ea typeface="+mn-ea"/>
              <a:cs typeface="+mn-cs"/>
            </a:endParaRPr>
          </a:p>
        </p:txBody>
      </p:sp>
      <p:sp>
        <p:nvSpPr>
          <p:cNvPr id="49" name="TextBox 48">
            <a:extLst>
              <a:ext uri="{FF2B5EF4-FFF2-40B4-BE49-F238E27FC236}">
                <a16:creationId xmlns:a16="http://schemas.microsoft.com/office/drawing/2014/main" id="{633955D8-4905-FF69-D7B6-18B5EDEF284B}"/>
              </a:ext>
            </a:extLst>
          </p:cNvPr>
          <p:cNvSpPr txBox="1"/>
          <p:nvPr/>
        </p:nvSpPr>
        <p:spPr>
          <a:xfrm>
            <a:off x="6090578" y="2979594"/>
            <a:ext cx="4587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lumMod val="75000"/>
                  </a:srgbClr>
                </a:solidFill>
                <a:effectLst/>
                <a:uLnTx/>
                <a:uFillTx/>
                <a:latin typeface="Calibri"/>
                <a:ea typeface="+mn-ea"/>
                <a:cs typeface="+mn-cs"/>
                <a:sym typeface="Wingdings" panose="05000000000000000000" pitchFamily="2" charset="2"/>
              </a:rPr>
              <a:t></a:t>
            </a:r>
            <a:endParaRPr kumimoji="0" lang="en-US" sz="2400" b="0" i="0" u="none" strike="noStrike" kern="1200" cap="none" spc="0" normalizeH="0" baseline="0" noProof="0" dirty="0">
              <a:ln>
                <a:noFill/>
              </a:ln>
              <a:solidFill>
                <a:srgbClr val="ED7D31">
                  <a:lumMod val="75000"/>
                </a:srgb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58DB5C88-EE74-4AE9-6406-669678C0D247}"/>
              </a:ext>
            </a:extLst>
          </p:cNvPr>
          <p:cNvSpPr txBox="1"/>
          <p:nvPr/>
        </p:nvSpPr>
        <p:spPr>
          <a:xfrm>
            <a:off x="1017420" y="3793085"/>
            <a:ext cx="1698678" cy="584775"/>
          </a:xfrm>
          <a:prstGeom prst="rect">
            <a:avLst/>
          </a:prstGeom>
          <a:noFill/>
        </p:spPr>
        <p:txBody>
          <a:bodyPr wrap="square">
            <a:spAutoFit/>
          </a:bodyPr>
          <a:lstStyle>
            <a:defPPr>
              <a:defRPr lang="en-US"/>
            </a:defPPr>
            <a:lvl1pPr>
              <a:defRPr sz="1000">
                <a:solidFill>
                  <a:schemeClr val="bg1">
                    <a:lumMod val="50000"/>
                  </a:schemeClr>
                </a:solidFill>
                <a:latin typeface="Trebuchet MS" panose="020B06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ED7D31">
                    <a:lumMod val="75000"/>
                  </a:srgbClr>
                </a:solidFill>
                <a:effectLst/>
                <a:uLnTx/>
                <a:uFillTx/>
                <a:latin typeface="Trebuchet MS" panose="020B0603020202020204" pitchFamily="34" charset="0"/>
                <a:ea typeface="+mn-ea"/>
                <a:cs typeface="+mn-cs"/>
              </a:rPr>
              <a:t>Webinar to be held in May</a:t>
            </a:r>
            <a:endParaRPr kumimoji="0" lang="en-US" sz="1200" b="1" i="1" u="none" strike="noStrike" kern="1200" cap="none" spc="0" normalizeH="0" baseline="0" noProof="0" dirty="0">
              <a:ln>
                <a:noFill/>
              </a:ln>
              <a:solidFill>
                <a:srgbClr val="ED7D31">
                  <a:lumMod val="75000"/>
                </a:srgbClr>
              </a:solidFill>
              <a:effectLst/>
              <a:uLnTx/>
              <a:uFillTx/>
              <a:latin typeface="Trebuchet MS" panose="020B0603020202020204" pitchFamily="34" charset="0"/>
              <a:ea typeface="+mn-ea"/>
              <a:cs typeface="+mn-cs"/>
            </a:endParaRPr>
          </a:p>
        </p:txBody>
      </p:sp>
      <p:sp>
        <p:nvSpPr>
          <p:cNvPr id="4" name="TextBox 3">
            <a:extLst>
              <a:ext uri="{FF2B5EF4-FFF2-40B4-BE49-F238E27FC236}">
                <a16:creationId xmlns:a16="http://schemas.microsoft.com/office/drawing/2014/main" id="{A8F499C8-B920-155F-6F88-E3CDE1B956A0}"/>
              </a:ext>
            </a:extLst>
          </p:cNvPr>
          <p:cNvSpPr txBox="1"/>
          <p:nvPr/>
        </p:nvSpPr>
        <p:spPr>
          <a:xfrm>
            <a:off x="2858396" y="3812080"/>
            <a:ext cx="1577912" cy="830997"/>
          </a:xfrm>
          <a:prstGeom prst="rect">
            <a:avLst/>
          </a:prstGeom>
          <a:noFill/>
        </p:spPr>
        <p:txBody>
          <a:bodyPr wrap="square">
            <a:spAutoFit/>
          </a:bodyPr>
          <a:lstStyle>
            <a:defPPr>
              <a:defRPr lang="en-US"/>
            </a:defPPr>
            <a:lvl1pPr>
              <a:defRPr sz="1000">
                <a:solidFill>
                  <a:schemeClr val="bg1">
                    <a:lumMod val="50000"/>
                  </a:schemeClr>
                </a:solidFill>
                <a:latin typeface="Trebuchet MS" panose="020B06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ED7D31">
                    <a:lumMod val="75000"/>
                  </a:srgbClr>
                </a:solidFill>
                <a:effectLst/>
                <a:uLnTx/>
                <a:uFillTx/>
                <a:latin typeface="Trebuchet MS" panose="020B0603020202020204" pitchFamily="34" charset="0"/>
                <a:ea typeface="+mn-ea"/>
                <a:cs typeface="+mn-cs"/>
              </a:rPr>
              <a:t>June 2nd through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ED7D31">
                    <a:lumMod val="75000"/>
                  </a:srgbClr>
                </a:solidFill>
                <a:effectLst/>
                <a:uLnTx/>
                <a:uFillTx/>
                <a:latin typeface="Trebuchet MS" panose="020B0603020202020204" pitchFamily="34" charset="0"/>
                <a:ea typeface="+mn-ea"/>
                <a:cs typeface="+mn-cs"/>
              </a:rPr>
              <a:t>July 10</a:t>
            </a:r>
            <a:r>
              <a:rPr kumimoji="0" lang="en-US" sz="1600" b="1" i="1" u="none" strike="noStrike" kern="1200" cap="none" spc="0" normalizeH="0" baseline="30000" noProof="0" dirty="0">
                <a:ln>
                  <a:noFill/>
                </a:ln>
                <a:solidFill>
                  <a:srgbClr val="ED7D31">
                    <a:lumMod val="75000"/>
                  </a:srgbClr>
                </a:solidFill>
                <a:effectLst/>
                <a:uLnTx/>
                <a:uFillTx/>
                <a:latin typeface="Trebuchet MS" panose="020B0603020202020204" pitchFamily="34" charset="0"/>
                <a:ea typeface="+mn-ea"/>
                <a:cs typeface="+mn-cs"/>
              </a:rPr>
              <a:t>th</a:t>
            </a:r>
            <a:r>
              <a:rPr kumimoji="0" lang="en-US" sz="1600" b="1" i="1" u="none" strike="noStrike" kern="1200" cap="none" spc="0" normalizeH="0" baseline="0" noProof="0" dirty="0">
                <a:ln>
                  <a:noFill/>
                </a:ln>
                <a:solidFill>
                  <a:srgbClr val="ED7D31">
                    <a:lumMod val="75000"/>
                  </a:srgbClr>
                </a:solidFill>
                <a:effectLst/>
                <a:uLnTx/>
                <a:uFillTx/>
                <a:latin typeface="Trebuchet MS" panose="020B0603020202020204" pitchFamily="34" charset="0"/>
                <a:ea typeface="+mn-ea"/>
                <a:cs typeface="+mn-cs"/>
              </a:rPr>
              <a:t>  </a:t>
            </a:r>
            <a:endParaRPr kumimoji="0" lang="en-US" sz="1200" b="1" i="1" u="none" strike="noStrike" kern="1200" cap="none" spc="0" normalizeH="0" baseline="0" noProof="0" dirty="0">
              <a:ln>
                <a:noFill/>
              </a:ln>
              <a:solidFill>
                <a:srgbClr val="ED7D31">
                  <a:lumMod val="75000"/>
                </a:srgbClr>
              </a:solidFill>
              <a:effectLst/>
              <a:uLnTx/>
              <a:uFillTx/>
              <a:latin typeface="Trebuchet MS" panose="020B0603020202020204" pitchFamily="34" charset="0"/>
              <a:ea typeface="+mn-ea"/>
              <a:cs typeface="+mn-cs"/>
            </a:endParaRPr>
          </a:p>
        </p:txBody>
      </p:sp>
      <p:cxnSp>
        <p:nvCxnSpPr>
          <p:cNvPr id="11" name="Straight Arrow Connector 10">
            <a:extLst>
              <a:ext uri="{FF2B5EF4-FFF2-40B4-BE49-F238E27FC236}">
                <a16:creationId xmlns:a16="http://schemas.microsoft.com/office/drawing/2014/main" id="{3C9AAC3C-0A09-7AE2-8885-24204A60D9CF}"/>
              </a:ext>
            </a:extLst>
          </p:cNvPr>
          <p:cNvCxnSpPr>
            <a:cxnSpLocks/>
          </p:cNvCxnSpPr>
          <p:nvPr/>
        </p:nvCxnSpPr>
        <p:spPr>
          <a:xfrm>
            <a:off x="4146645" y="2239663"/>
            <a:ext cx="640080" cy="6850"/>
          </a:xfrm>
          <a:prstGeom prst="straightConnector1">
            <a:avLst/>
          </a:prstGeom>
          <a:ln w="44450">
            <a:solidFill>
              <a:schemeClr val="accent1">
                <a:lumMod val="75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9B47783-A620-48D9-87D7-B4BF815176B5}"/>
              </a:ext>
            </a:extLst>
          </p:cNvPr>
          <p:cNvSpPr txBox="1"/>
          <p:nvPr/>
        </p:nvSpPr>
        <p:spPr>
          <a:xfrm>
            <a:off x="3078729" y="5598560"/>
            <a:ext cx="3303875"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3F3F3F"/>
                </a:solidFill>
                <a:effectLst/>
                <a:uLnTx/>
                <a:uFillTx/>
                <a:latin typeface="Calibri"/>
                <a:ea typeface="+mn-ea"/>
                <a:cs typeface="+mn-cs"/>
              </a:rPr>
              <a:t>First come, first served</a:t>
            </a:r>
          </a:p>
        </p:txBody>
      </p:sp>
      <p:sp>
        <p:nvSpPr>
          <p:cNvPr id="10" name="TextBox 9">
            <a:extLst>
              <a:ext uri="{FF2B5EF4-FFF2-40B4-BE49-F238E27FC236}">
                <a16:creationId xmlns:a16="http://schemas.microsoft.com/office/drawing/2014/main" id="{95AF518E-B7F2-5DE2-6C6D-EBF613810890}"/>
              </a:ext>
            </a:extLst>
          </p:cNvPr>
          <p:cNvSpPr txBox="1"/>
          <p:nvPr/>
        </p:nvSpPr>
        <p:spPr>
          <a:xfrm>
            <a:off x="6382604" y="3812814"/>
            <a:ext cx="1698678" cy="1569660"/>
          </a:xfrm>
          <a:prstGeom prst="rect">
            <a:avLst/>
          </a:prstGeom>
          <a:noFill/>
        </p:spPr>
        <p:txBody>
          <a:bodyPr wrap="square">
            <a:spAutoFit/>
          </a:bodyPr>
          <a:lstStyle>
            <a:defPPr>
              <a:defRPr lang="en-US"/>
            </a:defPPr>
            <a:lvl1pPr>
              <a:defRPr sz="1000">
                <a:solidFill>
                  <a:schemeClr val="bg1">
                    <a:lumMod val="50000"/>
                  </a:schemeClr>
                </a:solidFill>
                <a:latin typeface="Trebuchet MS" panose="020B06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ED7D31">
                    <a:lumMod val="75000"/>
                  </a:srgbClr>
                </a:solidFill>
                <a:effectLst/>
                <a:uLnTx/>
                <a:uFillTx/>
                <a:latin typeface="Trebuchet MS" panose="020B0603020202020204" pitchFamily="34" charset="0"/>
                <a:ea typeface="+mn-ea"/>
                <a:cs typeface="+mn-cs"/>
              </a:rPr>
              <a:t>Once annual look-back report describing how funds were utilized</a:t>
            </a:r>
            <a:endParaRPr kumimoji="0" lang="en-US" sz="1200" b="1" i="1" u="none" strike="noStrike" kern="1200" cap="none" spc="0" normalizeH="0" baseline="0" noProof="0" dirty="0">
              <a:ln>
                <a:noFill/>
              </a:ln>
              <a:solidFill>
                <a:srgbClr val="ED7D31">
                  <a:lumMod val="75000"/>
                </a:srgbClr>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9593162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924F9-6A41-1D0F-B3D9-4F0B73760C0A}"/>
              </a:ext>
            </a:extLst>
          </p:cNvPr>
          <p:cNvSpPr>
            <a:spLocks noGrp="1"/>
          </p:cNvSpPr>
          <p:nvPr>
            <p:ph type="title"/>
          </p:nvPr>
        </p:nvSpPr>
        <p:spPr/>
        <p:txBody>
          <a:bodyPr/>
          <a:lstStyle/>
          <a:p>
            <a:r>
              <a:rPr lang="en-US" dirty="0"/>
              <a:t>Navigate to the NAHO page</a:t>
            </a:r>
          </a:p>
        </p:txBody>
      </p:sp>
      <p:sp>
        <p:nvSpPr>
          <p:cNvPr id="9" name="Rectangle 8">
            <a:extLst>
              <a:ext uri="{FF2B5EF4-FFF2-40B4-BE49-F238E27FC236}">
                <a16:creationId xmlns:a16="http://schemas.microsoft.com/office/drawing/2014/main" id="{A3FD97E3-5763-75E0-B99D-7BE587E38819}"/>
              </a:ext>
            </a:extLst>
          </p:cNvPr>
          <p:cNvSpPr/>
          <p:nvPr/>
        </p:nvSpPr>
        <p:spPr>
          <a:xfrm>
            <a:off x="5614117" y="3402489"/>
            <a:ext cx="1746346" cy="23408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2DE28DC0-A2AC-DE4A-5E3B-5897ADC5F30B}"/>
              </a:ext>
            </a:extLst>
          </p:cNvPr>
          <p:cNvPicPr>
            <a:picLocks noChangeAspect="1"/>
          </p:cNvPicPr>
          <p:nvPr/>
        </p:nvPicPr>
        <p:blipFill>
          <a:blip r:embed="rId2"/>
          <a:stretch>
            <a:fillRect/>
          </a:stretch>
        </p:blipFill>
        <p:spPr>
          <a:xfrm>
            <a:off x="275792" y="1305261"/>
            <a:ext cx="8404839" cy="4194455"/>
          </a:xfrm>
          <a:prstGeom prst="rect">
            <a:avLst/>
          </a:prstGeom>
        </p:spPr>
      </p:pic>
      <p:sp>
        <p:nvSpPr>
          <p:cNvPr id="10" name="Rectangle 9">
            <a:extLst>
              <a:ext uri="{FF2B5EF4-FFF2-40B4-BE49-F238E27FC236}">
                <a16:creationId xmlns:a16="http://schemas.microsoft.com/office/drawing/2014/main" id="{CA2DF887-AF87-24ED-09EE-F824C28A4F49}"/>
              </a:ext>
            </a:extLst>
          </p:cNvPr>
          <p:cNvSpPr/>
          <p:nvPr/>
        </p:nvSpPr>
        <p:spPr>
          <a:xfrm>
            <a:off x="4572000" y="1566153"/>
            <a:ext cx="904672" cy="2334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7C03566-4821-8EA0-4FB4-F6D67BFE67B0}"/>
              </a:ext>
            </a:extLst>
          </p:cNvPr>
          <p:cNvSpPr/>
          <p:nvPr/>
        </p:nvSpPr>
        <p:spPr>
          <a:xfrm>
            <a:off x="4572000" y="2412460"/>
            <a:ext cx="1673157" cy="2334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74777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924F9-6A41-1D0F-B3D9-4F0B73760C0A}"/>
              </a:ext>
            </a:extLst>
          </p:cNvPr>
          <p:cNvSpPr>
            <a:spLocks noGrp="1"/>
          </p:cNvSpPr>
          <p:nvPr>
            <p:ph type="title"/>
          </p:nvPr>
        </p:nvSpPr>
        <p:spPr>
          <a:xfrm>
            <a:off x="365404" y="332373"/>
            <a:ext cx="7487260" cy="457200"/>
          </a:xfrm>
        </p:spPr>
        <p:txBody>
          <a:bodyPr/>
          <a:lstStyle/>
          <a:p>
            <a:r>
              <a:rPr lang="en-US" dirty="0"/>
              <a:t>Download the application</a:t>
            </a:r>
          </a:p>
        </p:txBody>
      </p:sp>
      <p:pic>
        <p:nvPicPr>
          <p:cNvPr id="10" name="Picture 9">
            <a:extLst>
              <a:ext uri="{FF2B5EF4-FFF2-40B4-BE49-F238E27FC236}">
                <a16:creationId xmlns:a16="http://schemas.microsoft.com/office/drawing/2014/main" id="{B09FD399-E545-D726-8563-986760CCCB50}"/>
              </a:ext>
            </a:extLst>
          </p:cNvPr>
          <p:cNvPicPr>
            <a:picLocks noChangeAspect="1"/>
          </p:cNvPicPr>
          <p:nvPr/>
        </p:nvPicPr>
        <p:blipFill>
          <a:blip r:embed="rId2"/>
          <a:stretch>
            <a:fillRect/>
          </a:stretch>
        </p:blipFill>
        <p:spPr>
          <a:xfrm>
            <a:off x="836579" y="921537"/>
            <a:ext cx="6746240" cy="5491249"/>
          </a:xfrm>
          <a:prstGeom prst="rect">
            <a:avLst/>
          </a:prstGeom>
        </p:spPr>
      </p:pic>
      <p:sp>
        <p:nvSpPr>
          <p:cNvPr id="11" name="Rectangle 10">
            <a:extLst>
              <a:ext uri="{FF2B5EF4-FFF2-40B4-BE49-F238E27FC236}">
                <a16:creationId xmlns:a16="http://schemas.microsoft.com/office/drawing/2014/main" id="{A1EE6586-B5D4-D92F-1DA0-BA74B4580BD4}"/>
              </a:ext>
            </a:extLst>
          </p:cNvPr>
          <p:cNvSpPr/>
          <p:nvPr/>
        </p:nvSpPr>
        <p:spPr>
          <a:xfrm>
            <a:off x="1046891" y="4308380"/>
            <a:ext cx="1342417" cy="2723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624F968-CCF9-EE0F-8F5F-36456FA3B138}"/>
              </a:ext>
            </a:extLst>
          </p:cNvPr>
          <p:cNvSpPr/>
          <p:nvPr/>
        </p:nvSpPr>
        <p:spPr>
          <a:xfrm>
            <a:off x="4474723" y="2393004"/>
            <a:ext cx="564205" cy="24319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92023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5CD41-8EA1-1486-775D-A98FF20477D0}"/>
              </a:ext>
            </a:extLst>
          </p:cNvPr>
          <p:cNvSpPr>
            <a:spLocks noGrp="1"/>
          </p:cNvSpPr>
          <p:nvPr>
            <p:ph type="title"/>
          </p:nvPr>
        </p:nvSpPr>
        <p:spPr/>
        <p:txBody>
          <a:bodyPr/>
          <a:lstStyle/>
          <a:p>
            <a:r>
              <a:rPr lang="en-US" dirty="0"/>
              <a:t>Member information and signature</a:t>
            </a:r>
          </a:p>
        </p:txBody>
      </p:sp>
      <p:pic>
        <p:nvPicPr>
          <p:cNvPr id="5" name="Picture 4">
            <a:extLst>
              <a:ext uri="{FF2B5EF4-FFF2-40B4-BE49-F238E27FC236}">
                <a16:creationId xmlns:a16="http://schemas.microsoft.com/office/drawing/2014/main" id="{94A19C7D-4A65-D1B6-1386-9412C6A4C751}"/>
              </a:ext>
            </a:extLst>
          </p:cNvPr>
          <p:cNvPicPr>
            <a:picLocks noChangeAspect="1"/>
          </p:cNvPicPr>
          <p:nvPr/>
        </p:nvPicPr>
        <p:blipFill>
          <a:blip r:embed="rId2"/>
          <a:stretch>
            <a:fillRect/>
          </a:stretch>
        </p:blipFill>
        <p:spPr>
          <a:xfrm>
            <a:off x="426879" y="1063834"/>
            <a:ext cx="5366193" cy="2607225"/>
          </a:xfrm>
          <a:prstGeom prst="rect">
            <a:avLst/>
          </a:prstGeom>
        </p:spPr>
      </p:pic>
      <p:pic>
        <p:nvPicPr>
          <p:cNvPr id="3" name="Picture 2">
            <a:extLst>
              <a:ext uri="{FF2B5EF4-FFF2-40B4-BE49-F238E27FC236}">
                <a16:creationId xmlns:a16="http://schemas.microsoft.com/office/drawing/2014/main" id="{EBABFCC0-F321-D106-F91E-182723A4AF4E}"/>
              </a:ext>
            </a:extLst>
          </p:cNvPr>
          <p:cNvPicPr>
            <a:picLocks noChangeAspect="1"/>
          </p:cNvPicPr>
          <p:nvPr/>
        </p:nvPicPr>
        <p:blipFill>
          <a:blip r:embed="rId3"/>
          <a:stretch>
            <a:fillRect/>
          </a:stretch>
        </p:blipFill>
        <p:spPr>
          <a:xfrm>
            <a:off x="2602320" y="3181837"/>
            <a:ext cx="5913633" cy="3334801"/>
          </a:xfrm>
          <a:prstGeom prst="rect">
            <a:avLst/>
          </a:prstGeom>
        </p:spPr>
      </p:pic>
      <p:sp>
        <p:nvSpPr>
          <p:cNvPr id="6" name="Oval 5">
            <a:extLst>
              <a:ext uri="{FF2B5EF4-FFF2-40B4-BE49-F238E27FC236}">
                <a16:creationId xmlns:a16="http://schemas.microsoft.com/office/drawing/2014/main" id="{9AB313B5-9ECD-6076-7FA8-4DAEA073666F}"/>
              </a:ext>
            </a:extLst>
          </p:cNvPr>
          <p:cNvSpPr/>
          <p:nvPr/>
        </p:nvSpPr>
        <p:spPr>
          <a:xfrm>
            <a:off x="426879" y="4130558"/>
            <a:ext cx="2406323" cy="1926581"/>
          </a:xfrm>
          <a:prstGeom prst="ellipse">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Trebuchet MS" panose="020B0603020202020204" pitchFamily="34" charset="0"/>
                <a:ea typeface="+mn-ea"/>
                <a:cs typeface="+mn-cs"/>
              </a:rPr>
              <a:t>Applications must be signed by someone with Advances or AHP Authority</a:t>
            </a:r>
          </a:p>
        </p:txBody>
      </p:sp>
    </p:spTree>
    <p:extLst>
      <p:ext uri="{BB962C8B-B14F-4D97-AF65-F5344CB8AC3E}">
        <p14:creationId xmlns:p14="http://schemas.microsoft.com/office/powerpoint/2010/main" val="19625670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4ED84-F289-406F-96DF-7260116EA53B}"/>
              </a:ext>
            </a:extLst>
          </p:cNvPr>
          <p:cNvSpPr>
            <a:spLocks noGrp="1"/>
          </p:cNvSpPr>
          <p:nvPr>
            <p:ph type="title"/>
          </p:nvPr>
        </p:nvSpPr>
        <p:spPr/>
        <p:txBody>
          <a:bodyPr/>
          <a:lstStyle/>
          <a:p>
            <a:r>
              <a:rPr lang="en-US" dirty="0"/>
              <a:t>Find a FHLB Dallas Member</a:t>
            </a:r>
          </a:p>
        </p:txBody>
      </p:sp>
      <p:sp>
        <p:nvSpPr>
          <p:cNvPr id="9" name="TextBox 8">
            <a:extLst>
              <a:ext uri="{FF2B5EF4-FFF2-40B4-BE49-F238E27FC236}">
                <a16:creationId xmlns:a16="http://schemas.microsoft.com/office/drawing/2014/main" id="{3620C764-1D7A-D611-2551-21DA4C5A8462}"/>
              </a:ext>
            </a:extLst>
          </p:cNvPr>
          <p:cNvSpPr txBox="1"/>
          <p:nvPr/>
        </p:nvSpPr>
        <p:spPr>
          <a:xfrm>
            <a:off x="3471776" y="1170994"/>
            <a:ext cx="885350" cy="255492"/>
          </a:xfrm>
          <a:prstGeom prst="rect">
            <a:avLst/>
          </a:prstGeom>
          <a:noFill/>
          <a:ln>
            <a:solidFill>
              <a:srgbClr val="FF0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3F3F3F"/>
              </a:solidFill>
              <a:effectLst/>
              <a:uLnTx/>
              <a:uFillTx/>
              <a:latin typeface="Calibri"/>
              <a:ea typeface="+mn-ea"/>
              <a:cs typeface="+mn-cs"/>
            </a:endParaRPr>
          </a:p>
        </p:txBody>
      </p:sp>
      <p:sp>
        <p:nvSpPr>
          <p:cNvPr id="10" name="TextBox 9">
            <a:extLst>
              <a:ext uri="{FF2B5EF4-FFF2-40B4-BE49-F238E27FC236}">
                <a16:creationId xmlns:a16="http://schemas.microsoft.com/office/drawing/2014/main" id="{552636A2-EB84-DAB2-7D9C-A0A5A03F7CE6}"/>
              </a:ext>
            </a:extLst>
          </p:cNvPr>
          <p:cNvSpPr txBox="1"/>
          <p:nvPr/>
        </p:nvSpPr>
        <p:spPr>
          <a:xfrm>
            <a:off x="3512126" y="4328906"/>
            <a:ext cx="885350" cy="255492"/>
          </a:xfrm>
          <a:prstGeom prst="rect">
            <a:avLst/>
          </a:prstGeom>
          <a:noFill/>
          <a:ln>
            <a:solidFill>
              <a:srgbClr val="FF0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3F3F3F"/>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4E8C3947-C10F-8117-5DC3-D229F8692B60}"/>
              </a:ext>
            </a:extLst>
          </p:cNvPr>
          <p:cNvPicPr>
            <a:picLocks noChangeAspect="1"/>
          </p:cNvPicPr>
          <p:nvPr/>
        </p:nvPicPr>
        <p:blipFill>
          <a:blip r:embed="rId3"/>
          <a:stretch>
            <a:fillRect/>
          </a:stretch>
        </p:blipFill>
        <p:spPr>
          <a:xfrm>
            <a:off x="275792" y="1014101"/>
            <a:ext cx="8784470" cy="5663937"/>
          </a:xfrm>
          <a:prstGeom prst="rect">
            <a:avLst/>
          </a:prstGeom>
        </p:spPr>
      </p:pic>
      <p:pic>
        <p:nvPicPr>
          <p:cNvPr id="7" name="Picture 6">
            <a:extLst>
              <a:ext uri="{FF2B5EF4-FFF2-40B4-BE49-F238E27FC236}">
                <a16:creationId xmlns:a16="http://schemas.microsoft.com/office/drawing/2014/main" id="{4268C719-4964-31F9-4B3B-E82500275A60}"/>
              </a:ext>
            </a:extLst>
          </p:cNvPr>
          <p:cNvPicPr>
            <a:picLocks noChangeAspect="1"/>
          </p:cNvPicPr>
          <p:nvPr/>
        </p:nvPicPr>
        <p:blipFill>
          <a:blip r:embed="rId4"/>
          <a:stretch>
            <a:fillRect/>
          </a:stretch>
        </p:blipFill>
        <p:spPr>
          <a:xfrm>
            <a:off x="2559868" y="5126125"/>
            <a:ext cx="6114818" cy="1121761"/>
          </a:xfrm>
          <a:prstGeom prst="rect">
            <a:avLst/>
          </a:prstGeom>
        </p:spPr>
      </p:pic>
      <p:sp>
        <p:nvSpPr>
          <p:cNvPr id="8" name="Rectangle 7">
            <a:extLst>
              <a:ext uri="{FF2B5EF4-FFF2-40B4-BE49-F238E27FC236}">
                <a16:creationId xmlns:a16="http://schemas.microsoft.com/office/drawing/2014/main" id="{82576255-1D57-1B99-0E81-451713785BDD}"/>
              </a:ext>
            </a:extLst>
          </p:cNvPr>
          <p:cNvSpPr/>
          <p:nvPr/>
        </p:nvSpPr>
        <p:spPr>
          <a:xfrm>
            <a:off x="3431426" y="3900791"/>
            <a:ext cx="925700" cy="25549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6120821-25FF-81DF-E1D5-292A1A1F9D3E}"/>
              </a:ext>
            </a:extLst>
          </p:cNvPr>
          <p:cNvSpPr/>
          <p:nvPr/>
        </p:nvSpPr>
        <p:spPr>
          <a:xfrm>
            <a:off x="3431425" y="1381572"/>
            <a:ext cx="702829" cy="25549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397324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dirty="0" smtClean="0">
            <a:solidFill>
              <a:schemeClr val="tx1">
                <a:lumMod val="65000"/>
                <a:lumOff val="35000"/>
              </a:schemeClr>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6053</TotalTime>
  <Words>6650</Words>
  <Application>Microsoft Office PowerPoint</Application>
  <PresentationFormat>On-screen Show (4:3)</PresentationFormat>
  <Paragraphs>870</Paragraphs>
  <Slides>101</Slides>
  <Notes>49</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101</vt:i4>
      </vt:variant>
    </vt:vector>
  </HeadingPairs>
  <TitlesOfParts>
    <vt:vector size="117" baseType="lpstr">
      <vt:lpstr>Aptos</vt:lpstr>
      <vt:lpstr>Arial</vt:lpstr>
      <vt:lpstr>Arial,Sans-Serif</vt:lpstr>
      <vt:lpstr>Brush Script MT</vt:lpstr>
      <vt:lpstr>Calibri</vt:lpstr>
      <vt:lpstr>Cavolini</vt:lpstr>
      <vt:lpstr>Courier New</vt:lpstr>
      <vt:lpstr>Public Sans</vt:lpstr>
      <vt:lpstr>Segoe Script</vt:lpstr>
      <vt:lpstr>Times New Roman</vt:lpstr>
      <vt:lpstr>TimesNewRomanPSMT</vt:lpstr>
      <vt:lpstr>Trebuchet MS</vt:lpstr>
      <vt:lpstr>Tw Cen MT</vt:lpstr>
      <vt:lpstr>Verdana</vt:lpstr>
      <vt:lpstr>Wingdings</vt:lpstr>
      <vt:lpstr>Office Theme</vt:lpstr>
      <vt:lpstr>PowerPoint Presentation</vt:lpstr>
      <vt:lpstr>Learning Objectives</vt:lpstr>
      <vt:lpstr>About FHLB Dallas</vt:lpstr>
      <vt:lpstr>PowerPoint Presentation</vt:lpstr>
      <vt:lpstr>PowerPoint Presentation</vt:lpstr>
      <vt:lpstr>AHP General Fund (Purpose)  These funds strengthen communities by providing funding to members for affordable housing finance that benefits households at or below 80 percent of their area median income.</vt:lpstr>
      <vt:lpstr>  Application Evaluation and Eligible Housing  </vt:lpstr>
      <vt:lpstr>Member or Sponsor</vt:lpstr>
      <vt:lpstr>AHP Process</vt:lpstr>
      <vt:lpstr>Owner-Occupied Overview</vt:lpstr>
      <vt:lpstr>Owner Occupied AHP Eligible Uses of Funds</vt:lpstr>
      <vt:lpstr>    Owner-Occupied Feasibility     </vt:lpstr>
      <vt:lpstr>Demand – Owner Occupied</vt:lpstr>
      <vt:lpstr>2025 AHP General Fund Scoring Overview</vt:lpstr>
      <vt:lpstr>Resources</vt:lpstr>
      <vt:lpstr>2025 Scoring Rubric  (Self- Scoring Worksheet)</vt:lpstr>
      <vt:lpstr>            </vt:lpstr>
      <vt:lpstr>            </vt:lpstr>
      <vt:lpstr>             </vt:lpstr>
      <vt:lpstr>            </vt:lpstr>
      <vt:lpstr>             </vt:lpstr>
      <vt:lpstr>            </vt:lpstr>
      <vt:lpstr>PowerPoint Presentation</vt:lpstr>
      <vt:lpstr>Bank District Priority – Cont’d </vt:lpstr>
      <vt:lpstr>Grant Connect</vt:lpstr>
      <vt:lpstr>GrantConnect</vt:lpstr>
      <vt:lpstr>Registration and Access</vt:lpstr>
      <vt:lpstr>Register through GrantConnect – Key Points </vt:lpstr>
      <vt:lpstr> Registering as a Sponsor/Consultant</vt:lpstr>
      <vt:lpstr>GrantConnect Registration -</vt:lpstr>
      <vt:lpstr> Registering as a Sponsor/Consultant</vt:lpstr>
      <vt:lpstr> Member Registration</vt:lpstr>
      <vt:lpstr>GrantConnect Program Access</vt:lpstr>
      <vt:lpstr>GrantConnect - Recap</vt:lpstr>
      <vt:lpstr>PowerPoint Presentation</vt:lpstr>
      <vt:lpstr>HELP Program Specifics</vt:lpstr>
      <vt:lpstr>2025 Key documents and resources</vt:lpstr>
      <vt:lpstr>PowerPoint Presentation</vt:lpstr>
      <vt:lpstr>PowerPoint Presentation</vt:lpstr>
      <vt:lpstr>PowerPoint Presentation</vt:lpstr>
      <vt:lpstr>PowerPoint Presentation</vt:lpstr>
      <vt:lpstr>PowerPoint Presentation</vt:lpstr>
      <vt:lpstr>Certification of Zero Income</vt:lpstr>
      <vt:lpstr>PowerPoint Presentation</vt:lpstr>
      <vt:lpstr>Draft Closing Disclosure/Loan Estimate</vt:lpstr>
      <vt:lpstr>PowerPoint Presentation</vt:lpstr>
      <vt:lpstr>PowerPoint Presentation</vt:lpstr>
      <vt:lpstr>PowerPoint Presentation</vt:lpstr>
      <vt:lpstr>Homeownership Counseling Certificate</vt:lpstr>
      <vt:lpstr>HELP Final Documents</vt:lpstr>
      <vt:lpstr>HELP Summary</vt:lpstr>
      <vt:lpstr>            </vt:lpstr>
      <vt:lpstr> Disaster Rebuilding Assistance (DRA) </vt:lpstr>
      <vt:lpstr>Program Specifics</vt:lpstr>
      <vt:lpstr>Determining Eligible Disasters</vt:lpstr>
      <vt:lpstr>PowerPoint Presentation</vt:lpstr>
      <vt:lpstr>Determining Eligible Disasters</vt:lpstr>
      <vt:lpstr>2025 Key documents and resources</vt:lpstr>
      <vt:lpstr>PowerPoint Presentation</vt:lpstr>
      <vt:lpstr>DRA Request for Disbursement of Funds</vt:lpstr>
      <vt:lpstr>PowerPoint Presentation</vt:lpstr>
      <vt:lpstr>PowerPoint Presentation</vt:lpstr>
      <vt:lpstr>2025 Special Needs Assistance Program (SNAP)</vt:lpstr>
      <vt:lpstr>Program Specifics</vt:lpstr>
      <vt:lpstr>SNAP Eligibility Requirements</vt:lpstr>
      <vt:lpstr>2025 Key documents and resources</vt:lpstr>
      <vt:lpstr>PowerPoint Presentation</vt:lpstr>
      <vt:lpstr>SNAP Request for Disbursement of Funds</vt:lpstr>
      <vt:lpstr>PowerPoint Presentation</vt:lpstr>
      <vt:lpstr>PowerPoint Presentation</vt:lpstr>
      <vt:lpstr>PowerPoint Presentation</vt:lpstr>
      <vt:lpstr>Documentation Requirements - SNAP &amp; DRA</vt:lpstr>
      <vt:lpstr>Proof of Homeownership - Required for DRA and SNAP request</vt:lpstr>
      <vt:lpstr>Sources and Uses of Funds</vt:lpstr>
      <vt:lpstr>Home Repair Estimate</vt:lpstr>
      <vt:lpstr>Pre-Inspections</vt:lpstr>
      <vt:lpstr>Final Documentation - SNAP &amp; DRA</vt:lpstr>
      <vt:lpstr>Inspection and Pass-Through Documentation</vt:lpstr>
      <vt:lpstr>Final Cost Certification &amp; Final Invoice</vt:lpstr>
      <vt:lpstr>Final Invoice</vt:lpstr>
      <vt:lpstr>Post-Rehab Inspection Report and Invoice</vt:lpstr>
      <vt:lpstr>Pre and Post Inspection Photos</vt:lpstr>
      <vt:lpstr>Funding Process</vt:lpstr>
      <vt:lpstr>            </vt:lpstr>
      <vt:lpstr>Income Calculation</vt:lpstr>
      <vt:lpstr>Income Calculations / Training Presentation link</vt:lpstr>
      <vt:lpstr>Program Enrollment and Application Submission Process</vt:lpstr>
      <vt:lpstr>First Step to Participate: Member Enrollment Application</vt:lpstr>
      <vt:lpstr>Submit Documents via GrantConnect</vt:lpstr>
      <vt:lpstr>For More Information</vt:lpstr>
      <vt:lpstr>PowerPoint Presentation</vt:lpstr>
      <vt:lpstr>Native American Housing Opportunities Fund</vt:lpstr>
      <vt:lpstr>Native American Housing Opportunities Fund</vt:lpstr>
      <vt:lpstr>Native American Housing Opportunities Fund </vt:lpstr>
      <vt:lpstr>NAHO Grant Process</vt:lpstr>
      <vt:lpstr>Navigate to the NAHO page</vt:lpstr>
      <vt:lpstr>Download the application</vt:lpstr>
      <vt:lpstr>Member information and signature</vt:lpstr>
      <vt:lpstr>Find a FHLB Dallas Member</vt:lpstr>
      <vt:lpstr>Organization information and signature</vt:lpstr>
      <vt:lpstr> For More Information</vt:lpstr>
    </vt:vector>
  </TitlesOfParts>
  <Company>olan 9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Clayton Davis</dc:creator>
  <cp:lastModifiedBy>Emily Driskill</cp:lastModifiedBy>
  <cp:revision>492</cp:revision>
  <cp:lastPrinted>2023-01-17T22:07:10Z</cp:lastPrinted>
  <dcterms:created xsi:type="dcterms:W3CDTF">2014-12-10T17:49:59Z</dcterms:created>
  <dcterms:modified xsi:type="dcterms:W3CDTF">2025-02-04T16:44:13Z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cd881d2-cc68-4807-9ce2-53abc3f011db_Enabled">
    <vt:lpwstr>True</vt:lpwstr>
  </property>
  <property fmtid="{D5CDD505-2E9C-101B-9397-08002B2CF9AE}" pid="3" name="MSIP_Label_bcd881d2-cc68-4807-9ce2-53abc3f011db_SiteId">
    <vt:lpwstr>058cb8ca-54fd-43ef-80e0-be1a117c6894</vt:lpwstr>
  </property>
  <property fmtid="{D5CDD505-2E9C-101B-9397-08002B2CF9AE}" pid="4" name="MSIP_Label_bcd881d2-cc68-4807-9ce2-53abc3f011db_Owner">
    <vt:lpwstr>uftmd@fhlb.com</vt:lpwstr>
  </property>
  <property fmtid="{D5CDD505-2E9C-101B-9397-08002B2CF9AE}" pid="5" name="MSIP_Label_bcd881d2-cc68-4807-9ce2-53abc3f011db_SetDate">
    <vt:lpwstr>2020-02-04T17:10:01.9217432Z</vt:lpwstr>
  </property>
  <property fmtid="{D5CDD505-2E9C-101B-9397-08002B2CF9AE}" pid="6" name="MSIP_Label_bcd881d2-cc68-4807-9ce2-53abc3f011db_Name">
    <vt:lpwstr>Private</vt:lpwstr>
  </property>
  <property fmtid="{D5CDD505-2E9C-101B-9397-08002B2CF9AE}" pid="7" name="MSIP_Label_bcd881d2-cc68-4807-9ce2-53abc3f011db_Application">
    <vt:lpwstr>Microsoft Azure Information Protection</vt:lpwstr>
  </property>
  <property fmtid="{D5CDD505-2E9C-101B-9397-08002B2CF9AE}" pid="8" name="MSIP_Label_bcd881d2-cc68-4807-9ce2-53abc3f011db_ActionId">
    <vt:lpwstr>c5bb875a-fd6f-42bc-882a-00b4baf7f899</vt:lpwstr>
  </property>
  <property fmtid="{D5CDD505-2E9C-101B-9397-08002B2CF9AE}" pid="9" name="MSIP_Label_bcd881d2-cc68-4807-9ce2-53abc3f011db_Extended_MSFT_Method">
    <vt:lpwstr>Automatic</vt:lpwstr>
  </property>
  <property fmtid="{D5CDD505-2E9C-101B-9397-08002B2CF9AE}" pid="10" name="MSIP_Label_b7af11e6-bb3e-4e8e-bbbf-c72d3d28961e_Enabled">
    <vt:lpwstr>true</vt:lpwstr>
  </property>
  <property fmtid="{D5CDD505-2E9C-101B-9397-08002B2CF9AE}" pid="11" name="MSIP_Label_b7af11e6-bb3e-4e8e-bbbf-c72d3d28961e_SetDate">
    <vt:lpwstr>2022-01-07T14:01:25Z</vt:lpwstr>
  </property>
  <property fmtid="{D5CDD505-2E9C-101B-9397-08002B2CF9AE}" pid="12" name="MSIP_Label_b7af11e6-bb3e-4e8e-bbbf-c72d3d28961e_Method">
    <vt:lpwstr>Standard</vt:lpwstr>
  </property>
  <property fmtid="{D5CDD505-2E9C-101B-9397-08002B2CF9AE}" pid="13" name="MSIP_Label_b7af11e6-bb3e-4e8e-bbbf-c72d3d28961e_Name">
    <vt:lpwstr>b7af11e6-bb3e-4e8e-bbbf-c72d3d28961e</vt:lpwstr>
  </property>
  <property fmtid="{D5CDD505-2E9C-101B-9397-08002B2CF9AE}" pid="14" name="MSIP_Label_b7af11e6-bb3e-4e8e-bbbf-c72d3d28961e_SiteId">
    <vt:lpwstr>058cb8ca-54fd-43ef-80e0-be1a117c6894</vt:lpwstr>
  </property>
  <property fmtid="{D5CDD505-2E9C-101B-9397-08002B2CF9AE}" pid="15" name="MSIP_Label_b7af11e6-bb3e-4e8e-bbbf-c72d3d28961e_ActionId">
    <vt:lpwstr>c5bb875a-fd6f-42bc-882a-00b4baf7f899</vt:lpwstr>
  </property>
  <property fmtid="{D5CDD505-2E9C-101B-9397-08002B2CF9AE}" pid="16" name="MSIP_Label_b7af11e6-bb3e-4e8e-bbbf-c72d3d28961e_ContentBits">
    <vt:lpwstr>0</vt:lpwstr>
  </property>
</Properties>
</file>