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Lst>
  <p:notesMasterIdLst>
    <p:notesMasterId r:id="rId87"/>
  </p:notesMasterIdLst>
  <p:handoutMasterIdLst>
    <p:handoutMasterId r:id="rId88"/>
  </p:handoutMasterIdLst>
  <p:sldIdLst>
    <p:sldId id="582" r:id="rId2"/>
    <p:sldId id="4750" r:id="rId3"/>
    <p:sldId id="4732" r:id="rId4"/>
    <p:sldId id="1693" r:id="rId5"/>
    <p:sldId id="4771" r:id="rId6"/>
    <p:sldId id="801" r:id="rId7"/>
    <p:sldId id="4765" r:id="rId8"/>
    <p:sldId id="4723" r:id="rId9"/>
    <p:sldId id="4737" r:id="rId10"/>
    <p:sldId id="4766" r:id="rId11"/>
    <p:sldId id="4734" r:id="rId12"/>
    <p:sldId id="4733" r:id="rId13"/>
    <p:sldId id="743" r:id="rId14"/>
    <p:sldId id="4736" r:id="rId15"/>
    <p:sldId id="835" r:id="rId16"/>
    <p:sldId id="618" r:id="rId17"/>
    <p:sldId id="4745" r:id="rId18"/>
    <p:sldId id="4738" r:id="rId19"/>
    <p:sldId id="787" r:id="rId20"/>
    <p:sldId id="821" r:id="rId21"/>
    <p:sldId id="819" r:id="rId22"/>
    <p:sldId id="803" r:id="rId23"/>
    <p:sldId id="778" r:id="rId24"/>
    <p:sldId id="823" r:id="rId25"/>
    <p:sldId id="636" r:id="rId26"/>
    <p:sldId id="814" r:id="rId27"/>
    <p:sldId id="4764" r:id="rId28"/>
    <p:sldId id="4784" r:id="rId29"/>
    <p:sldId id="4785" r:id="rId30"/>
    <p:sldId id="629" r:id="rId31"/>
    <p:sldId id="649" r:id="rId32"/>
    <p:sldId id="4754" r:id="rId33"/>
    <p:sldId id="779" r:id="rId34"/>
    <p:sldId id="808" r:id="rId35"/>
    <p:sldId id="807" r:id="rId36"/>
    <p:sldId id="552" r:id="rId37"/>
    <p:sldId id="590" r:id="rId38"/>
    <p:sldId id="4739" r:id="rId39"/>
    <p:sldId id="650" r:id="rId40"/>
    <p:sldId id="772" r:id="rId41"/>
    <p:sldId id="593" r:id="rId42"/>
    <p:sldId id="651" r:id="rId43"/>
    <p:sldId id="4767" r:id="rId44"/>
    <p:sldId id="4572" r:id="rId45"/>
    <p:sldId id="4769" r:id="rId46"/>
    <p:sldId id="4768" r:id="rId47"/>
    <p:sldId id="4727" r:id="rId48"/>
    <p:sldId id="653" r:id="rId49"/>
    <p:sldId id="4573" r:id="rId50"/>
    <p:sldId id="4574" r:id="rId51"/>
    <p:sldId id="1142" r:id="rId52"/>
    <p:sldId id="799" r:id="rId53"/>
    <p:sldId id="4747" r:id="rId54"/>
    <p:sldId id="4748" r:id="rId55"/>
    <p:sldId id="4749" r:id="rId56"/>
    <p:sldId id="805" r:id="rId57"/>
    <p:sldId id="827" r:id="rId58"/>
    <p:sldId id="826" r:id="rId59"/>
    <p:sldId id="4780" r:id="rId60"/>
    <p:sldId id="4781" r:id="rId61"/>
    <p:sldId id="4782" r:id="rId62"/>
    <p:sldId id="4783" r:id="rId63"/>
    <p:sldId id="781" r:id="rId64"/>
    <p:sldId id="794" r:id="rId65"/>
    <p:sldId id="832" r:id="rId66"/>
    <p:sldId id="4728" r:id="rId67"/>
    <p:sldId id="601" r:id="rId68"/>
    <p:sldId id="4576" r:id="rId69"/>
    <p:sldId id="4577" r:id="rId70"/>
    <p:sldId id="344" r:id="rId71"/>
    <p:sldId id="4602" r:id="rId72"/>
    <p:sldId id="4578" r:id="rId73"/>
    <p:sldId id="4590" r:id="rId74"/>
    <p:sldId id="4579" r:id="rId75"/>
    <p:sldId id="828" r:id="rId76"/>
    <p:sldId id="4595" r:id="rId77"/>
    <p:sldId id="833" r:id="rId78"/>
    <p:sldId id="838" r:id="rId79"/>
    <p:sldId id="4603" r:id="rId80"/>
    <p:sldId id="4583" r:id="rId81"/>
    <p:sldId id="793" r:id="rId82"/>
    <p:sldId id="602" r:id="rId83"/>
    <p:sldId id="315" r:id="rId84"/>
    <p:sldId id="359" r:id="rId85"/>
    <p:sldId id="4772" r:id="rId86"/>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F581B83-D4E2-B15A-E63D-2BF767F7D2D9}" name="Steven R. Matkovich" initials="SM" userId="S::ufsrm@fhlb.com::2d4db25f-6ac7-4c50-b308-82876fb774d4" providerId="AD"/>
  <p188:author id="{A496919C-9DD3-1FD8-4107-D2A8DCA5285C}" name="Robin Goodpaster" initials="RG" userId="S::urogo2@fhlb.com::3044539f-0b5a-4692-a2a3-e612009e309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ufjxj" initials="u" lastIdx="2" clrIdx="0"/>
  <p:cmAuthor id="7" name="Jaime Jordan" initials="JJ [3]" lastIdx="7" clrIdx="7">
    <p:extLst>
      <p:ext uri="{19B8F6BF-5375-455C-9EA6-DF929625EA0E}">
        <p15:presenceInfo xmlns:p15="http://schemas.microsoft.com/office/powerpoint/2012/main" userId="S::ufjxj@fhlb.com::a91373d0-d353-4fed-98ea-f4e8f7131f0e" providerId="AD"/>
      </p:ext>
    </p:extLst>
  </p:cmAuthor>
  <p:cmAuthor id="1" name="Jaime Jordan" initials="JJ" lastIdx="3" clrIdx="1">
    <p:extLst>
      <p:ext uri="{19B8F6BF-5375-455C-9EA6-DF929625EA0E}">
        <p15:presenceInfo xmlns:p15="http://schemas.microsoft.com/office/powerpoint/2012/main" userId="S-1-5-21-360593358-1066473808-1862565094-19231" providerId="AD"/>
      </p:ext>
    </p:extLst>
  </p:cmAuthor>
  <p:cmAuthor id="8" name="Bruce Hatton" initials="BH" lastIdx="1" clrIdx="8">
    <p:extLst>
      <p:ext uri="{19B8F6BF-5375-455C-9EA6-DF929625EA0E}">
        <p15:presenceInfo xmlns:p15="http://schemas.microsoft.com/office/powerpoint/2012/main" userId="S::ufbeh@fhlb.com::0e8dbf82-8b84-4fe7-91eb-7687a6f64621" providerId="AD"/>
      </p:ext>
    </p:extLst>
  </p:cmAuthor>
  <p:cmAuthor id="2" name="Gregory Hettrick" initials="GH" lastIdx="2" clrIdx="2">
    <p:extLst>
      <p:ext uri="{19B8F6BF-5375-455C-9EA6-DF929625EA0E}">
        <p15:presenceInfo xmlns:p15="http://schemas.microsoft.com/office/powerpoint/2012/main" userId="S::ufgxh@fhlb.com::07e0eabb-c3fe-4fd2-8532-264a6eff11ff" providerId="AD"/>
      </p:ext>
    </p:extLst>
  </p:cmAuthor>
  <p:cmAuthor id="3" name="Jaime Jordan" initials="JJ [2]" lastIdx="8" clrIdx="3">
    <p:extLst>
      <p:ext uri="{19B8F6BF-5375-455C-9EA6-DF929625EA0E}">
        <p15:presenceInfo xmlns:p15="http://schemas.microsoft.com/office/powerpoint/2012/main" userId="S::ufjxj@fhlb.com::0d8f9f76-ad2e-4d82-9ec2-68774da23abf" providerId="AD"/>
      </p:ext>
    </p:extLst>
  </p:cmAuthor>
  <p:cmAuthor id="4" name="Steven R. Matkovich" initials="SRM" lastIdx="5" clrIdx="4">
    <p:extLst>
      <p:ext uri="{19B8F6BF-5375-455C-9EA6-DF929625EA0E}">
        <p15:presenceInfo xmlns:p15="http://schemas.microsoft.com/office/powerpoint/2012/main" userId="S::ufsrm@fhlb.com::2d4db25f-6ac7-4c50-b308-82876fb774d4" providerId="AD"/>
      </p:ext>
    </p:extLst>
  </p:cmAuthor>
  <p:cmAuthor id="5" name="Kerry Curry" initials="KC" lastIdx="132" clrIdx="5">
    <p:extLst>
      <p:ext uri="{19B8F6BF-5375-455C-9EA6-DF929625EA0E}">
        <p15:presenceInfo xmlns:p15="http://schemas.microsoft.com/office/powerpoint/2012/main" userId="S::ukecu@fhlb.com::0af1a034-8c16-48d7-b0e7-532e420b7115" providerId="AD"/>
      </p:ext>
    </p:extLst>
  </p:cmAuthor>
  <p:cmAuthor id="6" name="Stephen Hidalgo" initials="SH" lastIdx="57" clrIdx="6">
    <p:extLst>
      <p:ext uri="{19B8F6BF-5375-455C-9EA6-DF929625EA0E}">
        <p15:presenceInfo xmlns:p15="http://schemas.microsoft.com/office/powerpoint/2012/main" userId="S::usthi@fhlb.com::86ae8560-d3a9-40f3-b87c-48cebaaf44f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FFFF66"/>
    <a:srgbClr val="1E497C"/>
    <a:srgbClr val="CC00FF"/>
    <a:srgbClr val="C0D6FF"/>
    <a:srgbClr val="0072CE"/>
    <a:srgbClr val="D0D8E8"/>
    <a:srgbClr val="22518A"/>
    <a:srgbClr val="CC99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46" autoAdjust="0"/>
    <p:restoredTop sz="89448" autoAdjust="0"/>
  </p:normalViewPr>
  <p:slideViewPr>
    <p:cSldViewPr snapToGrid="0">
      <p:cViewPr varScale="1">
        <p:scale>
          <a:sx n="100" d="100"/>
          <a:sy n="100" d="100"/>
        </p:scale>
        <p:origin x="1818"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commentAuthors" Target="commentAuthor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handoutMaster" Target="handoutMasters/handout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4"/>
          <c:order val="2"/>
          <c:tx>
            <c:strRef>
              <c:f>Summary!$D$1</c:f>
              <c:strCache>
                <c:ptCount val="1"/>
                <c:pt idx="0">
                  <c:v>General Fund</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val>
            <c:numRef>
              <c:f>Summary!$D$2:$D$15</c:f>
              <c:numCache>
                <c:formatCode>_("$"* #,##0_);_("$"* \(#,##0\);_("$"* "-"??_);_(@_)</c:formatCode>
                <c:ptCount val="14"/>
                <c:pt idx="0">
                  <c:v>8296375</c:v>
                </c:pt>
                <c:pt idx="1">
                  <c:v>11318757</c:v>
                </c:pt>
                <c:pt idx="2">
                  <c:v>9808226</c:v>
                </c:pt>
                <c:pt idx="3">
                  <c:v>8068052</c:v>
                </c:pt>
                <c:pt idx="4">
                  <c:v>7793500</c:v>
                </c:pt>
                <c:pt idx="5">
                  <c:v>7007684</c:v>
                </c:pt>
                <c:pt idx="6">
                  <c:v>14145060</c:v>
                </c:pt>
                <c:pt idx="7">
                  <c:v>17003966</c:v>
                </c:pt>
                <c:pt idx="8">
                  <c:v>19387706</c:v>
                </c:pt>
                <c:pt idx="9">
                  <c:v>18500000</c:v>
                </c:pt>
                <c:pt idx="10">
                  <c:v>17184788</c:v>
                </c:pt>
                <c:pt idx="11">
                  <c:v>28425280</c:v>
                </c:pt>
                <c:pt idx="12">
                  <c:v>78858416</c:v>
                </c:pt>
              </c:numCache>
            </c:numRef>
          </c:val>
          <c:smooth val="0"/>
          <c:extLst>
            <c:ext xmlns:c16="http://schemas.microsoft.com/office/drawing/2014/chart" uri="{C3380CC4-5D6E-409C-BE32-E72D297353CC}">
              <c16:uniqueId val="{00000001-7FEC-4267-9323-26868C236BFF}"/>
            </c:ext>
          </c:extLst>
        </c:ser>
        <c:ser>
          <c:idx val="2"/>
          <c:order val="3"/>
          <c:tx>
            <c:strRef>
              <c:f>Summary!$E$1</c:f>
              <c:strCache>
                <c:ptCount val="1"/>
                <c:pt idx="0">
                  <c:v>Set-Aside Total</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Summary!$A$2:$A$15</c:f>
              <c:numCache>
                <c:formatCode>General</c:formatCode>
                <c:ptCount val="14"/>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numCache>
            </c:numRef>
          </c:cat>
          <c:val>
            <c:numRef>
              <c:f>Summary!$E$2:$E$15</c:f>
              <c:numCache>
                <c:formatCode>_("$"* #,##0_);_("$"* \(#,##0\);_("$"* "-"??_);_(@_)</c:formatCode>
                <c:ptCount val="14"/>
                <c:pt idx="0">
                  <c:v>2350000</c:v>
                </c:pt>
                <c:pt idx="1">
                  <c:v>2020000</c:v>
                </c:pt>
                <c:pt idx="2">
                  <c:v>2850000</c:v>
                </c:pt>
                <c:pt idx="3">
                  <c:v>2500000</c:v>
                </c:pt>
                <c:pt idx="4">
                  <c:v>2000000</c:v>
                </c:pt>
                <c:pt idx="5">
                  <c:v>2000000</c:v>
                </c:pt>
                <c:pt idx="6">
                  <c:v>4500000</c:v>
                </c:pt>
                <c:pt idx="7">
                  <c:v>7156905</c:v>
                </c:pt>
                <c:pt idx="8">
                  <c:v>7400000</c:v>
                </c:pt>
                <c:pt idx="9">
                  <c:v>8250000</c:v>
                </c:pt>
                <c:pt idx="10">
                  <c:v>6500000</c:v>
                </c:pt>
                <c:pt idx="11">
                  <c:v>10765710.879999999</c:v>
                </c:pt>
                <c:pt idx="12">
                  <c:v>20000000</c:v>
                </c:pt>
              </c:numCache>
            </c:numRef>
          </c:val>
          <c:smooth val="0"/>
          <c:extLst>
            <c:ext xmlns:c16="http://schemas.microsoft.com/office/drawing/2014/chart" uri="{C3380CC4-5D6E-409C-BE32-E72D297353CC}">
              <c16:uniqueId val="{00000002-3F99-4500-AE19-E035503E4E8F}"/>
            </c:ext>
          </c:extLst>
        </c:ser>
        <c:ser>
          <c:idx val="3"/>
          <c:order val="4"/>
          <c:tx>
            <c:strRef>
              <c:f>Summary!$F$1</c:f>
              <c:strCache>
                <c:ptCount val="1"/>
                <c:pt idx="0">
                  <c:v>Voluntary Programs</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f>Summary!$A$2:$A$15</c:f>
              <c:numCache>
                <c:formatCode>General</c:formatCode>
                <c:ptCount val="14"/>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numCache>
            </c:numRef>
          </c:cat>
          <c:val>
            <c:numRef>
              <c:f>Summary!$F$2:$F$15</c:f>
              <c:numCache>
                <c:formatCode>_("$"* #,##0_);_("$"* \(#,##0\);_("$"* "-"??_);_(@_)</c:formatCode>
                <c:ptCount val="14"/>
                <c:pt idx="0">
                  <c:v>0</c:v>
                </c:pt>
                <c:pt idx="1">
                  <c:v>0</c:v>
                </c:pt>
                <c:pt idx="2">
                  <c:v>1225000</c:v>
                </c:pt>
                <c:pt idx="3">
                  <c:v>1225000</c:v>
                </c:pt>
                <c:pt idx="4">
                  <c:v>1225000</c:v>
                </c:pt>
                <c:pt idx="5">
                  <c:v>1225000</c:v>
                </c:pt>
                <c:pt idx="6">
                  <c:v>1300000</c:v>
                </c:pt>
                <c:pt idx="7">
                  <c:v>1140000</c:v>
                </c:pt>
                <c:pt idx="8">
                  <c:v>1140000</c:v>
                </c:pt>
                <c:pt idx="9">
                  <c:v>3615000</c:v>
                </c:pt>
                <c:pt idx="10">
                  <c:v>5600000</c:v>
                </c:pt>
                <c:pt idx="11">
                  <c:v>3700000</c:v>
                </c:pt>
                <c:pt idx="12">
                  <c:v>50808368</c:v>
                </c:pt>
              </c:numCache>
            </c:numRef>
          </c:val>
          <c:smooth val="0"/>
          <c:extLst>
            <c:ext xmlns:c16="http://schemas.microsoft.com/office/drawing/2014/chart" uri="{C3380CC4-5D6E-409C-BE32-E72D297353CC}">
              <c16:uniqueId val="{00000003-3F99-4500-AE19-E035503E4E8F}"/>
            </c:ext>
          </c:extLst>
        </c:ser>
        <c:dLbls>
          <c:showLegendKey val="0"/>
          <c:showVal val="0"/>
          <c:showCatName val="0"/>
          <c:showSerName val="0"/>
          <c:showPercent val="0"/>
          <c:showBubbleSize val="0"/>
        </c:dLbls>
        <c:marker val="1"/>
        <c:smooth val="0"/>
        <c:axId val="2101564560"/>
        <c:axId val="2101485104"/>
        <c:extLst>
          <c:ext xmlns:c15="http://schemas.microsoft.com/office/drawing/2012/chart" uri="{02D57815-91ED-43cb-92C2-25804820EDAC}">
            <c15:filteredLineSeries>
              <c15:ser>
                <c:idx val="0"/>
                <c:order val="0"/>
                <c:tx>
                  <c:strRef>
                    <c:extLst>
                      <c:ext uri="{02D57815-91ED-43cb-92C2-25804820EDAC}">
                        <c15:formulaRef>
                          <c15:sqref>Summary!$B$1</c15:sqref>
                        </c15:formulaRef>
                      </c:ext>
                    </c:extLst>
                    <c:strCache>
                      <c:ptCount val="1"/>
                      <c:pt idx="0">
                        <c:v>AHP Owner</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extLst>
                      <c:ext uri="{02D57815-91ED-43cb-92C2-25804820EDAC}">
                        <c15:formulaRef>
                          <c15:sqref>Summary!$A$2:$A$15</c15:sqref>
                        </c15:formulaRef>
                      </c:ext>
                    </c:extLst>
                    <c:numCache>
                      <c:formatCode>General</c:formatCode>
                      <c:ptCount val="14"/>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numCache>
                  </c:numRef>
                </c:cat>
                <c:val>
                  <c:numRef>
                    <c:extLst>
                      <c:ext uri="{02D57815-91ED-43cb-92C2-25804820EDAC}">
                        <c15:formulaRef>
                          <c15:sqref>Summary!$B$2:$B$15</c15:sqref>
                        </c15:formulaRef>
                      </c:ext>
                    </c:extLst>
                    <c:numCache>
                      <c:formatCode>_("$"* #,##0_);_("$"* \(#,##0\);_("$"* "-"??_);_(@_)</c:formatCode>
                      <c:ptCount val="14"/>
                      <c:pt idx="0">
                        <c:v>3594375</c:v>
                      </c:pt>
                      <c:pt idx="1">
                        <c:v>1936129</c:v>
                      </c:pt>
                      <c:pt idx="2">
                        <c:v>1824226</c:v>
                      </c:pt>
                      <c:pt idx="3">
                        <c:v>2641052</c:v>
                      </c:pt>
                      <c:pt idx="4">
                        <c:v>876000</c:v>
                      </c:pt>
                      <c:pt idx="5">
                        <c:v>1072876</c:v>
                      </c:pt>
                      <c:pt idx="6">
                        <c:v>2382050</c:v>
                      </c:pt>
                      <c:pt idx="7">
                        <c:v>1885000</c:v>
                      </c:pt>
                      <c:pt idx="8">
                        <c:v>2306560</c:v>
                      </c:pt>
                      <c:pt idx="9">
                        <c:v>300000</c:v>
                      </c:pt>
                      <c:pt idx="10">
                        <c:v>0</c:v>
                      </c:pt>
                      <c:pt idx="11">
                        <c:v>0</c:v>
                      </c:pt>
                    </c:numCache>
                  </c:numRef>
                </c:val>
                <c:smooth val="0"/>
                <c:extLst>
                  <c:ext xmlns:c16="http://schemas.microsoft.com/office/drawing/2014/chart" uri="{C3380CC4-5D6E-409C-BE32-E72D297353CC}">
                    <c16:uniqueId val="{00000000-3F99-4500-AE19-E035503E4E8F}"/>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Summary!$C$1</c15:sqref>
                        </c15:formulaRef>
                      </c:ext>
                    </c:extLst>
                    <c:strCache>
                      <c:ptCount val="1"/>
                      <c:pt idx="0">
                        <c:v>AHP Rental</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extLst xmlns:c15="http://schemas.microsoft.com/office/drawing/2012/chart">
                      <c:ext xmlns:c15="http://schemas.microsoft.com/office/drawing/2012/chart" uri="{02D57815-91ED-43cb-92C2-25804820EDAC}">
                        <c15:formulaRef>
                          <c15:sqref>Summary!$A$2:$A$15</c15:sqref>
                        </c15:formulaRef>
                      </c:ext>
                    </c:extLst>
                    <c:numCache>
                      <c:formatCode>General</c:formatCode>
                      <c:ptCount val="14"/>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numCache>
                  </c:numRef>
                </c:cat>
                <c:val>
                  <c:numRef>
                    <c:extLst xmlns:c15="http://schemas.microsoft.com/office/drawing/2012/chart">
                      <c:ext xmlns:c15="http://schemas.microsoft.com/office/drawing/2012/chart" uri="{02D57815-91ED-43cb-92C2-25804820EDAC}">
                        <c15:formulaRef>
                          <c15:sqref>Summary!$C$2:$C$15</c15:sqref>
                        </c15:formulaRef>
                      </c:ext>
                    </c:extLst>
                    <c:numCache>
                      <c:formatCode>_("$"* #,##0_);_("$"* \(#,##0\);_("$"* "-"??_);_(@_)</c:formatCode>
                      <c:ptCount val="14"/>
                      <c:pt idx="0">
                        <c:v>4702000</c:v>
                      </c:pt>
                      <c:pt idx="1">
                        <c:v>9382628</c:v>
                      </c:pt>
                      <c:pt idx="2">
                        <c:v>7984000</c:v>
                      </c:pt>
                      <c:pt idx="3">
                        <c:v>5427000</c:v>
                      </c:pt>
                      <c:pt idx="4">
                        <c:v>6917500</c:v>
                      </c:pt>
                      <c:pt idx="5">
                        <c:v>5934808</c:v>
                      </c:pt>
                      <c:pt idx="6">
                        <c:v>11763010</c:v>
                      </c:pt>
                      <c:pt idx="7">
                        <c:v>15118966</c:v>
                      </c:pt>
                      <c:pt idx="8">
                        <c:v>17081146</c:v>
                      </c:pt>
                      <c:pt idx="9">
                        <c:v>18200000</c:v>
                      </c:pt>
                      <c:pt idx="10">
                        <c:v>17184788</c:v>
                      </c:pt>
                      <c:pt idx="11">
                        <c:v>28425280</c:v>
                      </c:pt>
                      <c:pt idx="12">
                        <c:v>78858416</c:v>
                      </c:pt>
                    </c:numCache>
                  </c:numRef>
                </c:val>
                <c:smooth val="0"/>
                <c:extLst xmlns:c15="http://schemas.microsoft.com/office/drawing/2012/chart">
                  <c:ext xmlns:c16="http://schemas.microsoft.com/office/drawing/2014/chart" uri="{C3380CC4-5D6E-409C-BE32-E72D297353CC}">
                    <c16:uniqueId val="{00000001-3F99-4500-AE19-E035503E4E8F}"/>
                  </c:ext>
                </c:extLst>
              </c15:ser>
            </c15:filteredLineSeries>
          </c:ext>
        </c:extLst>
      </c:lineChart>
      <c:catAx>
        <c:axId val="2101564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01485104"/>
        <c:crosses val="autoZero"/>
        <c:auto val="1"/>
        <c:lblAlgn val="ctr"/>
        <c:lblOffset val="100"/>
        <c:noMultiLvlLbl val="0"/>
      </c:catAx>
      <c:valAx>
        <c:axId val="2101485104"/>
        <c:scaling>
          <c:orientation val="minMax"/>
          <c:max val="100000000"/>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0156456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svg"/><Relationship Id="rId1" Type="http://schemas.openxmlformats.org/officeDocument/2006/relationships/image" Target="../media/image55.png"/><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diagrams/_rels/drawing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svg"/><Relationship Id="rId1" Type="http://schemas.openxmlformats.org/officeDocument/2006/relationships/image" Target="../media/image55.png"/><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CFBE6A-F70E-423D-BBAE-2376C473983B}"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C375E40A-55D2-49AA-8D46-4DB037568D8C}">
      <dgm:prSet phldrT="[Text]" custT="1"/>
      <dgm:spPr/>
      <dgm:t>
        <a:bodyPr/>
        <a:lstStyle/>
        <a:p>
          <a:r>
            <a:rPr lang="en-US" sz="2000" dirty="0"/>
            <a:t>Scoring</a:t>
          </a:r>
          <a:r>
            <a:rPr lang="en-US" sz="2200" dirty="0"/>
            <a:t> </a:t>
          </a:r>
        </a:p>
      </dgm:t>
    </dgm:pt>
    <dgm:pt modelId="{E170F09A-AA4C-450E-AA6C-8FC013314076}" type="parTrans" cxnId="{46F4FB93-1E14-4CB1-9A90-DDBA5C68C452}">
      <dgm:prSet/>
      <dgm:spPr/>
      <dgm:t>
        <a:bodyPr/>
        <a:lstStyle/>
        <a:p>
          <a:endParaRPr lang="en-US"/>
        </a:p>
      </dgm:t>
    </dgm:pt>
    <dgm:pt modelId="{821F7E8D-C4CA-41BD-92ED-1B2D8AFA165E}" type="sibTrans" cxnId="{46F4FB93-1E14-4CB1-9A90-DDBA5C68C452}">
      <dgm:prSet/>
      <dgm:spPr/>
      <dgm:t>
        <a:bodyPr/>
        <a:lstStyle/>
        <a:p>
          <a:endParaRPr lang="en-US"/>
        </a:p>
      </dgm:t>
    </dgm:pt>
    <dgm:pt modelId="{9A75C51C-1F21-42A1-8B6B-908204E6627D}">
      <dgm:prSet phldrT="[Text]"/>
      <dgm:spPr/>
      <dgm:t>
        <a:bodyPr/>
        <a:lstStyle/>
        <a:p>
          <a:r>
            <a:rPr lang="en-US" dirty="0"/>
            <a:t>Criteria</a:t>
          </a:r>
        </a:p>
      </dgm:t>
    </dgm:pt>
    <dgm:pt modelId="{D66338FE-5883-4C8B-8DE0-C85DEF36D42A}" type="parTrans" cxnId="{6B4E912B-89BB-4ED5-B7D3-90E9A262F9C0}">
      <dgm:prSet/>
      <dgm:spPr/>
      <dgm:t>
        <a:bodyPr/>
        <a:lstStyle/>
        <a:p>
          <a:endParaRPr lang="en-US"/>
        </a:p>
      </dgm:t>
    </dgm:pt>
    <dgm:pt modelId="{8634C8A9-BDCF-40C2-970F-CA6AA096D2DA}" type="sibTrans" cxnId="{6B4E912B-89BB-4ED5-B7D3-90E9A262F9C0}">
      <dgm:prSet/>
      <dgm:spPr/>
      <dgm:t>
        <a:bodyPr/>
        <a:lstStyle/>
        <a:p>
          <a:endParaRPr lang="en-US"/>
        </a:p>
      </dgm:t>
    </dgm:pt>
    <dgm:pt modelId="{E2D4F4E5-BFD9-46A7-A8F5-4BD5A92FF58D}">
      <dgm:prSet phldrT="[Text]" custT="1"/>
      <dgm:spPr/>
      <dgm:t>
        <a:bodyPr/>
        <a:lstStyle/>
        <a:p>
          <a:r>
            <a:rPr lang="en-US" sz="2000" dirty="0"/>
            <a:t>Eligibility</a:t>
          </a:r>
          <a:endParaRPr lang="en-US" sz="1800" dirty="0"/>
        </a:p>
      </dgm:t>
    </dgm:pt>
    <dgm:pt modelId="{12008911-4781-41FA-B136-CF12F4C47465}" type="parTrans" cxnId="{96B64075-AFED-486C-81B8-301C541B1FCC}">
      <dgm:prSet/>
      <dgm:spPr/>
      <dgm:t>
        <a:bodyPr/>
        <a:lstStyle/>
        <a:p>
          <a:endParaRPr lang="en-US"/>
        </a:p>
      </dgm:t>
    </dgm:pt>
    <dgm:pt modelId="{C69DC082-BB7C-4D0A-A50B-DE506E7B392C}" type="sibTrans" cxnId="{96B64075-AFED-486C-81B8-301C541B1FCC}">
      <dgm:prSet/>
      <dgm:spPr/>
      <dgm:t>
        <a:bodyPr/>
        <a:lstStyle/>
        <a:p>
          <a:endParaRPr lang="en-US"/>
        </a:p>
      </dgm:t>
    </dgm:pt>
    <dgm:pt modelId="{53A3CA3A-E900-4ECA-B9F0-C3FCF73451FD}">
      <dgm:prSet phldrT="[Text]"/>
      <dgm:spPr/>
      <dgm:t>
        <a:bodyPr/>
        <a:lstStyle/>
        <a:p>
          <a:r>
            <a:rPr lang="en-US" dirty="0"/>
            <a:t>Eligibility Criteria</a:t>
          </a:r>
        </a:p>
      </dgm:t>
    </dgm:pt>
    <dgm:pt modelId="{B67561ED-BB27-4748-9781-9384E1DE32E1}" type="parTrans" cxnId="{117A6917-52FF-4247-8BB6-88BE85334E52}">
      <dgm:prSet/>
      <dgm:spPr/>
      <dgm:t>
        <a:bodyPr/>
        <a:lstStyle/>
        <a:p>
          <a:endParaRPr lang="en-US"/>
        </a:p>
      </dgm:t>
    </dgm:pt>
    <dgm:pt modelId="{2071F5BC-33BC-4B1B-B9CF-FB5E4F678D5C}" type="sibTrans" cxnId="{117A6917-52FF-4247-8BB6-88BE85334E52}">
      <dgm:prSet/>
      <dgm:spPr/>
      <dgm:t>
        <a:bodyPr/>
        <a:lstStyle/>
        <a:p>
          <a:endParaRPr lang="en-US"/>
        </a:p>
      </dgm:t>
    </dgm:pt>
    <dgm:pt modelId="{108F6B44-F3DB-44A3-BA11-221800B355BA}">
      <dgm:prSet phldrT="[Text]" custT="1"/>
      <dgm:spPr/>
      <dgm:t>
        <a:bodyPr/>
        <a:lstStyle/>
        <a:p>
          <a:r>
            <a:rPr lang="en-US" sz="1800" dirty="0"/>
            <a:t>Feasibility</a:t>
          </a:r>
        </a:p>
      </dgm:t>
    </dgm:pt>
    <dgm:pt modelId="{B498B2B5-8546-4C07-8FE3-6F78D7CBE287}" type="parTrans" cxnId="{34903736-705D-498B-9147-FD61933DD8E6}">
      <dgm:prSet/>
      <dgm:spPr/>
      <dgm:t>
        <a:bodyPr/>
        <a:lstStyle/>
        <a:p>
          <a:endParaRPr lang="en-US"/>
        </a:p>
      </dgm:t>
    </dgm:pt>
    <dgm:pt modelId="{F268E3AF-E3F9-4259-B0AC-F8862DDD4BC8}" type="sibTrans" cxnId="{34903736-705D-498B-9147-FD61933DD8E6}">
      <dgm:prSet/>
      <dgm:spPr/>
      <dgm:t>
        <a:bodyPr/>
        <a:lstStyle/>
        <a:p>
          <a:endParaRPr lang="en-US"/>
        </a:p>
      </dgm:t>
    </dgm:pt>
    <dgm:pt modelId="{D2253EA4-1734-4440-90CD-B3766616506C}">
      <dgm:prSet phldrT="[Text]"/>
      <dgm:spPr/>
      <dgm:t>
        <a:bodyPr/>
        <a:lstStyle/>
        <a:p>
          <a:r>
            <a:rPr lang="en-US" dirty="0"/>
            <a:t>Demand</a:t>
          </a:r>
        </a:p>
      </dgm:t>
    </dgm:pt>
    <dgm:pt modelId="{2B38947D-8C0D-4047-9AF3-DF63F7FF279A}" type="parTrans" cxnId="{B62806B3-5C59-4B98-AA38-E65C42B8F5C9}">
      <dgm:prSet/>
      <dgm:spPr/>
      <dgm:t>
        <a:bodyPr/>
        <a:lstStyle/>
        <a:p>
          <a:endParaRPr lang="en-US"/>
        </a:p>
      </dgm:t>
    </dgm:pt>
    <dgm:pt modelId="{6742A1AE-6123-43D9-AAB7-8219CAE59329}" type="sibTrans" cxnId="{B62806B3-5C59-4B98-AA38-E65C42B8F5C9}">
      <dgm:prSet/>
      <dgm:spPr/>
      <dgm:t>
        <a:bodyPr/>
        <a:lstStyle/>
        <a:p>
          <a:endParaRPr lang="en-US"/>
        </a:p>
      </dgm:t>
    </dgm:pt>
    <dgm:pt modelId="{9F09D24B-F8AA-495E-A276-B194FDAA2492}">
      <dgm:prSet phldrT="[Text]" custT="1"/>
      <dgm:spPr/>
      <dgm:t>
        <a:bodyPr/>
        <a:lstStyle/>
        <a:p>
          <a:r>
            <a:rPr lang="en-US" sz="2000" dirty="0"/>
            <a:t>Capacity</a:t>
          </a:r>
        </a:p>
      </dgm:t>
    </dgm:pt>
    <dgm:pt modelId="{F36BAF67-4A81-4ADA-ABA3-15928E8A80B6}" type="parTrans" cxnId="{D8B6AD00-3DEB-473D-A40F-A2024222698F}">
      <dgm:prSet/>
      <dgm:spPr/>
      <dgm:t>
        <a:bodyPr/>
        <a:lstStyle/>
        <a:p>
          <a:endParaRPr lang="en-US"/>
        </a:p>
      </dgm:t>
    </dgm:pt>
    <dgm:pt modelId="{744FFAC6-F536-44AE-8D14-F7194983860C}" type="sibTrans" cxnId="{D8B6AD00-3DEB-473D-A40F-A2024222698F}">
      <dgm:prSet/>
      <dgm:spPr/>
      <dgm:t>
        <a:bodyPr/>
        <a:lstStyle/>
        <a:p>
          <a:endParaRPr lang="en-US"/>
        </a:p>
      </dgm:t>
    </dgm:pt>
    <dgm:pt modelId="{410847F9-9802-4EC5-B9A7-4D051904B9CB}">
      <dgm:prSet phldrT="[Text]"/>
      <dgm:spPr/>
      <dgm:t>
        <a:bodyPr/>
        <a:lstStyle/>
        <a:p>
          <a:r>
            <a:rPr lang="en-US" dirty="0"/>
            <a:t>Sponsor Capacity</a:t>
          </a:r>
        </a:p>
      </dgm:t>
    </dgm:pt>
    <dgm:pt modelId="{52132A87-C00D-4FCB-9D0D-832C259D0814}" type="parTrans" cxnId="{4AF55798-F138-4FC4-BE40-8E4EFA7DEBD1}">
      <dgm:prSet/>
      <dgm:spPr/>
      <dgm:t>
        <a:bodyPr/>
        <a:lstStyle/>
        <a:p>
          <a:endParaRPr lang="en-US"/>
        </a:p>
      </dgm:t>
    </dgm:pt>
    <dgm:pt modelId="{949BDF39-957F-4E6E-9E49-8577271629F3}" type="sibTrans" cxnId="{4AF55798-F138-4FC4-BE40-8E4EFA7DEBD1}">
      <dgm:prSet/>
      <dgm:spPr/>
      <dgm:t>
        <a:bodyPr/>
        <a:lstStyle/>
        <a:p>
          <a:endParaRPr lang="en-US"/>
        </a:p>
      </dgm:t>
    </dgm:pt>
    <dgm:pt modelId="{72514C97-2D3D-469F-AA6E-74BA774E50A1}">
      <dgm:prSet/>
      <dgm:spPr/>
      <dgm:t>
        <a:bodyPr/>
        <a:lstStyle/>
        <a:p>
          <a:r>
            <a:rPr lang="en-US" dirty="0"/>
            <a:t>Site Control and Zoning</a:t>
          </a:r>
        </a:p>
      </dgm:t>
    </dgm:pt>
    <dgm:pt modelId="{3DD54C42-FFFE-496D-96DA-FD627932A0D0}" type="parTrans" cxnId="{5CED9130-80F3-4B2F-B8CD-6B55F1DEEA0E}">
      <dgm:prSet/>
      <dgm:spPr/>
      <dgm:t>
        <a:bodyPr/>
        <a:lstStyle/>
        <a:p>
          <a:endParaRPr lang="en-US"/>
        </a:p>
      </dgm:t>
    </dgm:pt>
    <dgm:pt modelId="{01BE09AC-EE12-48A2-9296-E1DA99260572}" type="sibTrans" cxnId="{5CED9130-80F3-4B2F-B8CD-6B55F1DEEA0E}">
      <dgm:prSet/>
      <dgm:spPr/>
      <dgm:t>
        <a:bodyPr/>
        <a:lstStyle/>
        <a:p>
          <a:endParaRPr lang="en-US"/>
        </a:p>
      </dgm:t>
    </dgm:pt>
    <dgm:pt modelId="{925BB567-BC2F-4865-848C-EF5989A8A62F}">
      <dgm:prSet/>
      <dgm:spPr/>
      <dgm:t>
        <a:bodyPr/>
        <a:lstStyle/>
        <a:p>
          <a:r>
            <a:rPr lang="en-US" dirty="0"/>
            <a:t>Financial Feasibility</a:t>
          </a:r>
        </a:p>
      </dgm:t>
    </dgm:pt>
    <dgm:pt modelId="{95CAE9F1-1631-480C-AA1D-41557573D020}" type="parTrans" cxnId="{F28E84B0-1560-415E-B2B2-D61292DE4C36}">
      <dgm:prSet/>
      <dgm:spPr/>
      <dgm:t>
        <a:bodyPr/>
        <a:lstStyle/>
        <a:p>
          <a:endParaRPr lang="en-US"/>
        </a:p>
      </dgm:t>
    </dgm:pt>
    <dgm:pt modelId="{16CCBC39-D65C-4DE9-89E7-0B6020C42226}" type="sibTrans" cxnId="{F28E84B0-1560-415E-B2B2-D61292DE4C36}">
      <dgm:prSet/>
      <dgm:spPr/>
      <dgm:t>
        <a:bodyPr/>
        <a:lstStyle/>
        <a:p>
          <a:endParaRPr lang="en-US"/>
        </a:p>
      </dgm:t>
    </dgm:pt>
    <dgm:pt modelId="{7C51E731-9F0A-4A82-9AC2-7D1A396FE7E6}">
      <dgm:prSet/>
      <dgm:spPr/>
      <dgm:t>
        <a:bodyPr/>
        <a:lstStyle/>
        <a:p>
          <a:r>
            <a:rPr lang="en-US" dirty="0"/>
            <a:t>Use of Funds</a:t>
          </a:r>
        </a:p>
      </dgm:t>
    </dgm:pt>
    <dgm:pt modelId="{1A927B17-56B0-4F52-94C7-543047493151}" type="parTrans" cxnId="{3774178A-CE38-4A64-A9E7-E35E351F439B}">
      <dgm:prSet/>
      <dgm:spPr/>
      <dgm:t>
        <a:bodyPr/>
        <a:lstStyle/>
        <a:p>
          <a:endParaRPr lang="en-US"/>
        </a:p>
      </dgm:t>
    </dgm:pt>
    <dgm:pt modelId="{D99D8726-EFF7-4D79-874E-E0419AD4B76C}" type="sibTrans" cxnId="{3774178A-CE38-4A64-A9E7-E35E351F439B}">
      <dgm:prSet/>
      <dgm:spPr/>
      <dgm:t>
        <a:bodyPr/>
        <a:lstStyle/>
        <a:p>
          <a:endParaRPr lang="en-US"/>
        </a:p>
      </dgm:t>
    </dgm:pt>
    <dgm:pt modelId="{1D728E41-2C76-4DBF-A44B-32592EAF6193}">
      <dgm:prSet/>
      <dgm:spPr/>
      <dgm:t>
        <a:bodyPr/>
        <a:lstStyle/>
        <a:p>
          <a:r>
            <a:rPr lang="en-US" dirty="0"/>
            <a:t>Need for Subsidy</a:t>
          </a:r>
        </a:p>
      </dgm:t>
    </dgm:pt>
    <dgm:pt modelId="{26A23EEC-76DF-4274-997D-7BD5F596520C}" type="parTrans" cxnId="{5BDA1250-D7A5-4BAF-82C2-0DAF1EE58A63}">
      <dgm:prSet/>
      <dgm:spPr/>
      <dgm:t>
        <a:bodyPr/>
        <a:lstStyle/>
        <a:p>
          <a:endParaRPr lang="en-US"/>
        </a:p>
      </dgm:t>
    </dgm:pt>
    <dgm:pt modelId="{BF6A6547-E073-4797-9827-19762FA21FEB}" type="sibTrans" cxnId="{5BDA1250-D7A5-4BAF-82C2-0DAF1EE58A63}">
      <dgm:prSet/>
      <dgm:spPr/>
      <dgm:t>
        <a:bodyPr/>
        <a:lstStyle/>
        <a:p>
          <a:endParaRPr lang="en-US"/>
        </a:p>
      </dgm:t>
    </dgm:pt>
    <dgm:pt modelId="{C1597323-9246-40D5-83F4-A5EE1CDA5F44}" type="pres">
      <dgm:prSet presAssocID="{A9CFBE6A-F70E-423D-BBAE-2376C473983B}" presName="linearFlow" presStyleCnt="0">
        <dgm:presLayoutVars>
          <dgm:dir/>
          <dgm:animLvl val="lvl"/>
          <dgm:resizeHandles val="exact"/>
        </dgm:presLayoutVars>
      </dgm:prSet>
      <dgm:spPr/>
    </dgm:pt>
    <dgm:pt modelId="{1ED3F14E-35E5-41FE-B406-30408B73A30C}" type="pres">
      <dgm:prSet presAssocID="{C375E40A-55D2-49AA-8D46-4DB037568D8C}" presName="composite" presStyleCnt="0"/>
      <dgm:spPr/>
    </dgm:pt>
    <dgm:pt modelId="{676BA7BE-7111-4604-9FDA-2B3E2B3C7941}" type="pres">
      <dgm:prSet presAssocID="{C375E40A-55D2-49AA-8D46-4DB037568D8C}" presName="parentText" presStyleLbl="alignNode1" presStyleIdx="0" presStyleCnt="4" custScaleX="104945">
        <dgm:presLayoutVars>
          <dgm:chMax val="1"/>
          <dgm:bulletEnabled val="1"/>
        </dgm:presLayoutVars>
      </dgm:prSet>
      <dgm:spPr/>
    </dgm:pt>
    <dgm:pt modelId="{AE165170-7C97-4ED6-AD94-527A93EF827B}" type="pres">
      <dgm:prSet presAssocID="{C375E40A-55D2-49AA-8D46-4DB037568D8C}" presName="descendantText" presStyleLbl="alignAcc1" presStyleIdx="0" presStyleCnt="4">
        <dgm:presLayoutVars>
          <dgm:bulletEnabled val="1"/>
        </dgm:presLayoutVars>
      </dgm:prSet>
      <dgm:spPr/>
    </dgm:pt>
    <dgm:pt modelId="{0B460329-E333-4B29-B4BD-72BF6F729FDB}" type="pres">
      <dgm:prSet presAssocID="{821F7E8D-C4CA-41BD-92ED-1B2D8AFA165E}" presName="sp" presStyleCnt="0"/>
      <dgm:spPr/>
    </dgm:pt>
    <dgm:pt modelId="{6C5429BB-246C-4271-846D-AA553FADCC29}" type="pres">
      <dgm:prSet presAssocID="{E2D4F4E5-BFD9-46A7-A8F5-4BD5A92FF58D}" presName="composite" presStyleCnt="0"/>
      <dgm:spPr/>
    </dgm:pt>
    <dgm:pt modelId="{CE865AD8-5078-46E7-A1DA-162FAAF3F21B}" type="pres">
      <dgm:prSet presAssocID="{E2D4F4E5-BFD9-46A7-A8F5-4BD5A92FF58D}" presName="parentText" presStyleLbl="alignNode1" presStyleIdx="1" presStyleCnt="4">
        <dgm:presLayoutVars>
          <dgm:chMax val="1"/>
          <dgm:bulletEnabled val="1"/>
        </dgm:presLayoutVars>
      </dgm:prSet>
      <dgm:spPr/>
    </dgm:pt>
    <dgm:pt modelId="{A1E7478A-BD58-4445-91F5-9A46C60BDB9B}" type="pres">
      <dgm:prSet presAssocID="{E2D4F4E5-BFD9-46A7-A8F5-4BD5A92FF58D}" presName="descendantText" presStyleLbl="alignAcc1" presStyleIdx="1" presStyleCnt="4">
        <dgm:presLayoutVars>
          <dgm:bulletEnabled val="1"/>
        </dgm:presLayoutVars>
      </dgm:prSet>
      <dgm:spPr/>
    </dgm:pt>
    <dgm:pt modelId="{970C7E94-CCC8-4B4A-8D10-E0F8FA30C42E}" type="pres">
      <dgm:prSet presAssocID="{C69DC082-BB7C-4D0A-A50B-DE506E7B392C}" presName="sp" presStyleCnt="0"/>
      <dgm:spPr/>
    </dgm:pt>
    <dgm:pt modelId="{C06AFAAB-0DCA-40EE-89D8-67FE5764A969}" type="pres">
      <dgm:prSet presAssocID="{108F6B44-F3DB-44A3-BA11-221800B355BA}" presName="composite" presStyleCnt="0"/>
      <dgm:spPr/>
    </dgm:pt>
    <dgm:pt modelId="{FD6E3060-0C92-46FF-8EE6-AB974AD25AF4}" type="pres">
      <dgm:prSet presAssocID="{108F6B44-F3DB-44A3-BA11-221800B355BA}" presName="parentText" presStyleLbl="alignNode1" presStyleIdx="2" presStyleCnt="4">
        <dgm:presLayoutVars>
          <dgm:chMax val="1"/>
          <dgm:bulletEnabled val="1"/>
        </dgm:presLayoutVars>
      </dgm:prSet>
      <dgm:spPr/>
    </dgm:pt>
    <dgm:pt modelId="{9E8DA674-DABC-4E16-858C-FEDA37F2AE7E}" type="pres">
      <dgm:prSet presAssocID="{108F6B44-F3DB-44A3-BA11-221800B355BA}" presName="descendantText" presStyleLbl="alignAcc1" presStyleIdx="2" presStyleCnt="4">
        <dgm:presLayoutVars>
          <dgm:bulletEnabled val="1"/>
        </dgm:presLayoutVars>
      </dgm:prSet>
      <dgm:spPr/>
    </dgm:pt>
    <dgm:pt modelId="{6CD6AD60-B419-4618-832E-07BFAD568EB0}" type="pres">
      <dgm:prSet presAssocID="{F268E3AF-E3F9-4259-B0AC-F8862DDD4BC8}" presName="sp" presStyleCnt="0"/>
      <dgm:spPr/>
    </dgm:pt>
    <dgm:pt modelId="{C8F1430A-ECF5-4C16-B2A3-8F79092B933A}" type="pres">
      <dgm:prSet presAssocID="{9F09D24B-F8AA-495E-A276-B194FDAA2492}" presName="composite" presStyleCnt="0"/>
      <dgm:spPr/>
    </dgm:pt>
    <dgm:pt modelId="{D5D7B6A4-C895-401B-B4AA-5D42B93BC7DC}" type="pres">
      <dgm:prSet presAssocID="{9F09D24B-F8AA-495E-A276-B194FDAA2492}" presName="parentText" presStyleLbl="alignNode1" presStyleIdx="3" presStyleCnt="4">
        <dgm:presLayoutVars>
          <dgm:chMax val="1"/>
          <dgm:bulletEnabled val="1"/>
        </dgm:presLayoutVars>
      </dgm:prSet>
      <dgm:spPr/>
    </dgm:pt>
    <dgm:pt modelId="{B32AC9E2-B9A3-4D04-BF83-FCA8446F9CD8}" type="pres">
      <dgm:prSet presAssocID="{9F09D24B-F8AA-495E-A276-B194FDAA2492}" presName="descendantText" presStyleLbl="alignAcc1" presStyleIdx="3" presStyleCnt="4">
        <dgm:presLayoutVars>
          <dgm:bulletEnabled val="1"/>
        </dgm:presLayoutVars>
      </dgm:prSet>
      <dgm:spPr/>
    </dgm:pt>
  </dgm:ptLst>
  <dgm:cxnLst>
    <dgm:cxn modelId="{D8B6AD00-3DEB-473D-A40F-A2024222698F}" srcId="{A9CFBE6A-F70E-423D-BBAE-2376C473983B}" destId="{9F09D24B-F8AA-495E-A276-B194FDAA2492}" srcOrd="3" destOrd="0" parTransId="{F36BAF67-4A81-4ADA-ABA3-15928E8A80B6}" sibTransId="{744FFAC6-F536-44AE-8D14-F7194983860C}"/>
    <dgm:cxn modelId="{FCBFC913-6501-420C-B760-DCF4A18DE036}" type="presOf" srcId="{53A3CA3A-E900-4ECA-B9F0-C3FCF73451FD}" destId="{A1E7478A-BD58-4445-91F5-9A46C60BDB9B}" srcOrd="0" destOrd="0" presId="urn:microsoft.com/office/officeart/2005/8/layout/chevron2"/>
    <dgm:cxn modelId="{117A6917-52FF-4247-8BB6-88BE85334E52}" srcId="{E2D4F4E5-BFD9-46A7-A8F5-4BD5A92FF58D}" destId="{53A3CA3A-E900-4ECA-B9F0-C3FCF73451FD}" srcOrd="0" destOrd="0" parTransId="{B67561ED-BB27-4748-9781-9384E1DE32E1}" sibTransId="{2071F5BC-33BC-4B1B-B9CF-FB5E4F678D5C}"/>
    <dgm:cxn modelId="{8E59811B-0C88-4851-9159-FE8018324E52}" type="presOf" srcId="{C375E40A-55D2-49AA-8D46-4DB037568D8C}" destId="{676BA7BE-7111-4604-9FDA-2B3E2B3C7941}" srcOrd="0" destOrd="0" presId="urn:microsoft.com/office/officeart/2005/8/layout/chevron2"/>
    <dgm:cxn modelId="{CF6EF226-3B29-403D-BF0D-8419D28B9F0E}" type="presOf" srcId="{E2D4F4E5-BFD9-46A7-A8F5-4BD5A92FF58D}" destId="{CE865AD8-5078-46E7-A1DA-162FAAF3F21B}" srcOrd="0" destOrd="0" presId="urn:microsoft.com/office/officeart/2005/8/layout/chevron2"/>
    <dgm:cxn modelId="{6B4E912B-89BB-4ED5-B7D3-90E9A262F9C0}" srcId="{C375E40A-55D2-49AA-8D46-4DB037568D8C}" destId="{9A75C51C-1F21-42A1-8B6B-908204E6627D}" srcOrd="0" destOrd="0" parTransId="{D66338FE-5883-4C8B-8DE0-C85DEF36D42A}" sibTransId="{8634C8A9-BDCF-40C2-970F-CA6AA096D2DA}"/>
    <dgm:cxn modelId="{5CED9130-80F3-4B2F-B8CD-6B55F1DEEA0E}" srcId="{9F09D24B-F8AA-495E-A276-B194FDAA2492}" destId="{72514C97-2D3D-469F-AA6E-74BA774E50A1}" srcOrd="1" destOrd="0" parTransId="{3DD54C42-FFFE-496D-96DA-FD627932A0D0}" sibTransId="{01BE09AC-EE12-48A2-9296-E1DA99260572}"/>
    <dgm:cxn modelId="{1499AF35-2D91-43CA-A1C4-BEF4A2A96BC7}" type="presOf" srcId="{108F6B44-F3DB-44A3-BA11-221800B355BA}" destId="{FD6E3060-0C92-46FF-8EE6-AB974AD25AF4}" srcOrd="0" destOrd="0" presId="urn:microsoft.com/office/officeart/2005/8/layout/chevron2"/>
    <dgm:cxn modelId="{34903736-705D-498B-9147-FD61933DD8E6}" srcId="{A9CFBE6A-F70E-423D-BBAE-2376C473983B}" destId="{108F6B44-F3DB-44A3-BA11-221800B355BA}" srcOrd="2" destOrd="0" parTransId="{B498B2B5-8546-4C07-8FE3-6F78D7CBE287}" sibTransId="{F268E3AF-E3F9-4259-B0AC-F8862DDD4BC8}"/>
    <dgm:cxn modelId="{A1E8103B-987B-407F-B54B-1ADC2D377FD7}" type="presOf" srcId="{A9CFBE6A-F70E-423D-BBAE-2376C473983B}" destId="{C1597323-9246-40D5-83F4-A5EE1CDA5F44}" srcOrd="0" destOrd="0" presId="urn:microsoft.com/office/officeart/2005/8/layout/chevron2"/>
    <dgm:cxn modelId="{5846DD6E-527D-4C67-B315-DBFB4B037AD9}" type="presOf" srcId="{7C51E731-9F0A-4A82-9AC2-7D1A396FE7E6}" destId="{A1E7478A-BD58-4445-91F5-9A46C60BDB9B}" srcOrd="0" destOrd="1" presId="urn:microsoft.com/office/officeart/2005/8/layout/chevron2"/>
    <dgm:cxn modelId="{5BDA1250-D7A5-4BAF-82C2-0DAF1EE58A63}" srcId="{E2D4F4E5-BFD9-46A7-A8F5-4BD5A92FF58D}" destId="{1D728E41-2C76-4DBF-A44B-32592EAF6193}" srcOrd="2" destOrd="0" parTransId="{26A23EEC-76DF-4274-997D-7BD5F596520C}" sibTransId="{BF6A6547-E073-4797-9827-19762FA21FEB}"/>
    <dgm:cxn modelId="{03476770-F40B-41B3-B324-FE3AC6A68BD9}" type="presOf" srcId="{72514C97-2D3D-469F-AA6E-74BA774E50A1}" destId="{B32AC9E2-B9A3-4D04-BF83-FCA8446F9CD8}" srcOrd="0" destOrd="1" presId="urn:microsoft.com/office/officeart/2005/8/layout/chevron2"/>
    <dgm:cxn modelId="{96B64075-AFED-486C-81B8-301C541B1FCC}" srcId="{A9CFBE6A-F70E-423D-BBAE-2376C473983B}" destId="{E2D4F4E5-BFD9-46A7-A8F5-4BD5A92FF58D}" srcOrd="1" destOrd="0" parTransId="{12008911-4781-41FA-B136-CF12F4C47465}" sibTransId="{C69DC082-BB7C-4D0A-A50B-DE506E7B392C}"/>
    <dgm:cxn modelId="{3E12247F-FCF1-4555-9E15-3325F1FF0E77}" type="presOf" srcId="{410847F9-9802-4EC5-B9A7-4D051904B9CB}" destId="{B32AC9E2-B9A3-4D04-BF83-FCA8446F9CD8}" srcOrd="0" destOrd="0" presId="urn:microsoft.com/office/officeart/2005/8/layout/chevron2"/>
    <dgm:cxn modelId="{52324E7F-6989-4481-8F25-0333213D8E24}" type="presOf" srcId="{D2253EA4-1734-4440-90CD-B3766616506C}" destId="{9E8DA674-DABC-4E16-858C-FEDA37F2AE7E}" srcOrd="0" destOrd="0" presId="urn:microsoft.com/office/officeart/2005/8/layout/chevron2"/>
    <dgm:cxn modelId="{E2FB9782-EEBA-47B6-A548-1C01513CCCA7}" type="presOf" srcId="{1D728E41-2C76-4DBF-A44B-32592EAF6193}" destId="{A1E7478A-BD58-4445-91F5-9A46C60BDB9B}" srcOrd="0" destOrd="2" presId="urn:microsoft.com/office/officeart/2005/8/layout/chevron2"/>
    <dgm:cxn modelId="{3774178A-CE38-4A64-A9E7-E35E351F439B}" srcId="{E2D4F4E5-BFD9-46A7-A8F5-4BD5A92FF58D}" destId="{7C51E731-9F0A-4A82-9AC2-7D1A396FE7E6}" srcOrd="1" destOrd="0" parTransId="{1A927B17-56B0-4F52-94C7-543047493151}" sibTransId="{D99D8726-EFF7-4D79-874E-E0419AD4B76C}"/>
    <dgm:cxn modelId="{46F4FB93-1E14-4CB1-9A90-DDBA5C68C452}" srcId="{A9CFBE6A-F70E-423D-BBAE-2376C473983B}" destId="{C375E40A-55D2-49AA-8D46-4DB037568D8C}" srcOrd="0" destOrd="0" parTransId="{E170F09A-AA4C-450E-AA6C-8FC013314076}" sibTransId="{821F7E8D-C4CA-41BD-92ED-1B2D8AFA165E}"/>
    <dgm:cxn modelId="{4AF55798-F138-4FC4-BE40-8E4EFA7DEBD1}" srcId="{9F09D24B-F8AA-495E-A276-B194FDAA2492}" destId="{410847F9-9802-4EC5-B9A7-4D051904B9CB}" srcOrd="0" destOrd="0" parTransId="{52132A87-C00D-4FCB-9D0D-832C259D0814}" sibTransId="{949BDF39-957F-4E6E-9E49-8577271629F3}"/>
    <dgm:cxn modelId="{FB5BC29A-5ADD-4A60-B276-8C11E549C85F}" type="presOf" srcId="{925BB567-BC2F-4865-848C-EF5989A8A62F}" destId="{9E8DA674-DABC-4E16-858C-FEDA37F2AE7E}" srcOrd="0" destOrd="1" presId="urn:microsoft.com/office/officeart/2005/8/layout/chevron2"/>
    <dgm:cxn modelId="{A0D82E9B-A06F-4467-B255-EB9E4182A344}" type="presOf" srcId="{9F09D24B-F8AA-495E-A276-B194FDAA2492}" destId="{D5D7B6A4-C895-401B-B4AA-5D42B93BC7DC}" srcOrd="0" destOrd="0" presId="urn:microsoft.com/office/officeart/2005/8/layout/chevron2"/>
    <dgm:cxn modelId="{F28E84B0-1560-415E-B2B2-D61292DE4C36}" srcId="{108F6B44-F3DB-44A3-BA11-221800B355BA}" destId="{925BB567-BC2F-4865-848C-EF5989A8A62F}" srcOrd="1" destOrd="0" parTransId="{95CAE9F1-1631-480C-AA1D-41557573D020}" sibTransId="{16CCBC39-D65C-4DE9-89E7-0B6020C42226}"/>
    <dgm:cxn modelId="{B62806B3-5C59-4B98-AA38-E65C42B8F5C9}" srcId="{108F6B44-F3DB-44A3-BA11-221800B355BA}" destId="{D2253EA4-1734-4440-90CD-B3766616506C}" srcOrd="0" destOrd="0" parTransId="{2B38947D-8C0D-4047-9AF3-DF63F7FF279A}" sibTransId="{6742A1AE-6123-43D9-AAB7-8219CAE59329}"/>
    <dgm:cxn modelId="{F26603DA-A89E-479D-8A2E-494CB2A13A98}" type="presOf" srcId="{9A75C51C-1F21-42A1-8B6B-908204E6627D}" destId="{AE165170-7C97-4ED6-AD94-527A93EF827B}" srcOrd="0" destOrd="0" presId="urn:microsoft.com/office/officeart/2005/8/layout/chevron2"/>
    <dgm:cxn modelId="{92F53E9D-965B-44DD-9779-2352BF658538}" type="presParOf" srcId="{C1597323-9246-40D5-83F4-A5EE1CDA5F44}" destId="{1ED3F14E-35E5-41FE-B406-30408B73A30C}" srcOrd="0" destOrd="0" presId="urn:microsoft.com/office/officeart/2005/8/layout/chevron2"/>
    <dgm:cxn modelId="{CFCF276A-4A1B-4B14-BF4F-50876BFA2A6E}" type="presParOf" srcId="{1ED3F14E-35E5-41FE-B406-30408B73A30C}" destId="{676BA7BE-7111-4604-9FDA-2B3E2B3C7941}" srcOrd="0" destOrd="0" presId="urn:microsoft.com/office/officeart/2005/8/layout/chevron2"/>
    <dgm:cxn modelId="{42DC2B28-3561-4389-8C38-49EE2F6F1C54}" type="presParOf" srcId="{1ED3F14E-35E5-41FE-B406-30408B73A30C}" destId="{AE165170-7C97-4ED6-AD94-527A93EF827B}" srcOrd="1" destOrd="0" presId="urn:microsoft.com/office/officeart/2005/8/layout/chevron2"/>
    <dgm:cxn modelId="{6A32C7DA-FD65-4247-803C-EF8F2EFD9D4B}" type="presParOf" srcId="{C1597323-9246-40D5-83F4-A5EE1CDA5F44}" destId="{0B460329-E333-4B29-B4BD-72BF6F729FDB}" srcOrd="1" destOrd="0" presId="urn:microsoft.com/office/officeart/2005/8/layout/chevron2"/>
    <dgm:cxn modelId="{D8076D5A-9131-441F-8333-206A37AA9346}" type="presParOf" srcId="{C1597323-9246-40D5-83F4-A5EE1CDA5F44}" destId="{6C5429BB-246C-4271-846D-AA553FADCC29}" srcOrd="2" destOrd="0" presId="urn:microsoft.com/office/officeart/2005/8/layout/chevron2"/>
    <dgm:cxn modelId="{134E2E39-A988-4111-BC64-D94A063B5B93}" type="presParOf" srcId="{6C5429BB-246C-4271-846D-AA553FADCC29}" destId="{CE865AD8-5078-46E7-A1DA-162FAAF3F21B}" srcOrd="0" destOrd="0" presId="urn:microsoft.com/office/officeart/2005/8/layout/chevron2"/>
    <dgm:cxn modelId="{47B73801-F37E-4543-A1BF-68C1BAA9A870}" type="presParOf" srcId="{6C5429BB-246C-4271-846D-AA553FADCC29}" destId="{A1E7478A-BD58-4445-91F5-9A46C60BDB9B}" srcOrd="1" destOrd="0" presId="urn:microsoft.com/office/officeart/2005/8/layout/chevron2"/>
    <dgm:cxn modelId="{D37716F6-7003-4419-890F-919E8BDB51C4}" type="presParOf" srcId="{C1597323-9246-40D5-83F4-A5EE1CDA5F44}" destId="{970C7E94-CCC8-4B4A-8D10-E0F8FA30C42E}" srcOrd="3" destOrd="0" presId="urn:microsoft.com/office/officeart/2005/8/layout/chevron2"/>
    <dgm:cxn modelId="{9831A8C4-2003-4F37-8780-D227B47C6375}" type="presParOf" srcId="{C1597323-9246-40D5-83F4-A5EE1CDA5F44}" destId="{C06AFAAB-0DCA-40EE-89D8-67FE5764A969}" srcOrd="4" destOrd="0" presId="urn:microsoft.com/office/officeart/2005/8/layout/chevron2"/>
    <dgm:cxn modelId="{48A78AEB-6D9A-4027-BD76-24698C997C98}" type="presParOf" srcId="{C06AFAAB-0DCA-40EE-89D8-67FE5764A969}" destId="{FD6E3060-0C92-46FF-8EE6-AB974AD25AF4}" srcOrd="0" destOrd="0" presId="urn:microsoft.com/office/officeart/2005/8/layout/chevron2"/>
    <dgm:cxn modelId="{0BC40BCF-68E1-4A20-9649-36E25453C7E3}" type="presParOf" srcId="{C06AFAAB-0DCA-40EE-89D8-67FE5764A969}" destId="{9E8DA674-DABC-4E16-858C-FEDA37F2AE7E}" srcOrd="1" destOrd="0" presId="urn:microsoft.com/office/officeart/2005/8/layout/chevron2"/>
    <dgm:cxn modelId="{00A2C963-CD44-4CA7-83D6-CA15A7336EB1}" type="presParOf" srcId="{C1597323-9246-40D5-83F4-A5EE1CDA5F44}" destId="{6CD6AD60-B419-4618-832E-07BFAD568EB0}" srcOrd="5" destOrd="0" presId="urn:microsoft.com/office/officeart/2005/8/layout/chevron2"/>
    <dgm:cxn modelId="{E46CDB95-AE91-4313-949E-23D3AF905A34}" type="presParOf" srcId="{C1597323-9246-40D5-83F4-A5EE1CDA5F44}" destId="{C8F1430A-ECF5-4C16-B2A3-8F79092B933A}" srcOrd="6" destOrd="0" presId="urn:microsoft.com/office/officeart/2005/8/layout/chevron2"/>
    <dgm:cxn modelId="{E090446B-7629-498B-A663-A9DFE356EC52}" type="presParOf" srcId="{C8F1430A-ECF5-4C16-B2A3-8F79092B933A}" destId="{D5D7B6A4-C895-401B-B4AA-5D42B93BC7DC}" srcOrd="0" destOrd="0" presId="urn:microsoft.com/office/officeart/2005/8/layout/chevron2"/>
    <dgm:cxn modelId="{B04592DC-56B7-48EB-B2A4-A59D17A4170C}" type="presParOf" srcId="{C8F1430A-ECF5-4C16-B2A3-8F79092B933A}" destId="{B32AC9E2-B9A3-4D04-BF83-FCA8446F9CD8}"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5A05CFB-01FB-42DA-85D3-CF9711B2B5CB}" type="doc">
      <dgm:prSet loTypeId="urn:microsoft.com/office/officeart/2005/8/layout/rings+Icon" loCatId="relationship" qsTypeId="urn:microsoft.com/office/officeart/2005/8/quickstyle/simple1" qsCatId="simple" csTypeId="urn:microsoft.com/office/officeart/2005/8/colors/accent1_2" csCatId="accent1" phldr="1"/>
      <dgm:spPr/>
    </dgm:pt>
    <dgm:pt modelId="{8EF9DD5F-E8BB-484D-8B41-203303B6F077}">
      <dgm:prSet phldrT="[Text]"/>
      <dgm:spPr>
        <a:solidFill>
          <a:schemeClr val="bg1">
            <a:alpha val="50000"/>
          </a:schemeClr>
        </a:solidFill>
        <a:ln>
          <a:solidFill>
            <a:schemeClr val="accent1"/>
          </a:solidFill>
        </a:ln>
      </dgm:spPr>
      <dgm:t>
        <a:bodyPr/>
        <a:lstStyle/>
        <a:p>
          <a:r>
            <a:rPr lang="en-US" b="1" u="none" dirty="0">
              <a:solidFill>
                <a:schemeClr val="accent1"/>
              </a:solidFill>
            </a:rPr>
            <a:t>Contact Us!</a:t>
          </a:r>
        </a:p>
        <a:p>
          <a:r>
            <a:rPr lang="en-US" b="1" u="sng" dirty="0">
              <a:solidFill>
                <a:schemeClr val="accent1"/>
              </a:solidFill>
            </a:rPr>
            <a:t>By Phone: </a:t>
          </a:r>
          <a:r>
            <a:rPr lang="en-US" dirty="0"/>
            <a:t>800.362.2944</a:t>
          </a:r>
        </a:p>
        <a:p>
          <a:r>
            <a:rPr lang="en-US" b="1" u="sng" dirty="0">
              <a:solidFill>
                <a:schemeClr val="accent1"/>
              </a:solidFill>
            </a:rPr>
            <a:t>By Email: </a:t>
          </a:r>
          <a:r>
            <a:rPr lang="en-US" dirty="0"/>
            <a:t>ahp@fhlb.com</a:t>
          </a:r>
        </a:p>
      </dgm:t>
    </dgm:pt>
    <dgm:pt modelId="{BBF82E91-45C4-4A79-AD3C-7F042443BD18}" type="parTrans" cxnId="{2140BFCB-65E9-4056-813B-D33F493C98FD}">
      <dgm:prSet/>
      <dgm:spPr/>
      <dgm:t>
        <a:bodyPr/>
        <a:lstStyle/>
        <a:p>
          <a:endParaRPr lang="en-US"/>
        </a:p>
      </dgm:t>
    </dgm:pt>
    <dgm:pt modelId="{ADDFF892-547C-412A-A084-920AD8B67713}" type="sibTrans" cxnId="{2140BFCB-65E9-4056-813B-D33F493C98FD}">
      <dgm:prSet/>
      <dgm:spPr/>
      <dgm:t>
        <a:bodyPr/>
        <a:lstStyle/>
        <a:p>
          <a:endParaRPr lang="en-US"/>
        </a:p>
      </dgm:t>
    </dgm:pt>
    <dgm:pt modelId="{CA4E3510-4B4C-4F21-8EB6-FAFB6A31FB0A}" type="pres">
      <dgm:prSet presAssocID="{05A05CFB-01FB-42DA-85D3-CF9711B2B5CB}" presName="Name0" presStyleCnt="0">
        <dgm:presLayoutVars>
          <dgm:chMax val="7"/>
          <dgm:dir/>
          <dgm:resizeHandles val="exact"/>
        </dgm:presLayoutVars>
      </dgm:prSet>
      <dgm:spPr/>
    </dgm:pt>
    <dgm:pt modelId="{E9FE5D67-3287-4A33-9BDC-E31CD1C2A185}" type="pres">
      <dgm:prSet presAssocID="{05A05CFB-01FB-42DA-85D3-CF9711B2B5CB}" presName="ellipse1" presStyleLbl="vennNode1" presStyleIdx="0" presStyleCnt="1" custLinFactNeighborX="23539" custLinFactNeighborY="292">
        <dgm:presLayoutVars>
          <dgm:bulletEnabled val="1"/>
        </dgm:presLayoutVars>
      </dgm:prSet>
      <dgm:spPr/>
    </dgm:pt>
  </dgm:ptLst>
  <dgm:cxnLst>
    <dgm:cxn modelId="{6218C303-7EC6-4D08-B1DA-03F523C7E74E}" type="presOf" srcId="{05A05CFB-01FB-42DA-85D3-CF9711B2B5CB}" destId="{CA4E3510-4B4C-4F21-8EB6-FAFB6A31FB0A}" srcOrd="0" destOrd="0" presId="urn:microsoft.com/office/officeart/2005/8/layout/rings+Icon"/>
    <dgm:cxn modelId="{F783BB0E-51B5-47C3-B15A-392656DE9012}" type="presOf" srcId="{8EF9DD5F-E8BB-484D-8B41-203303B6F077}" destId="{E9FE5D67-3287-4A33-9BDC-E31CD1C2A185}" srcOrd="0" destOrd="0" presId="urn:microsoft.com/office/officeart/2005/8/layout/rings+Icon"/>
    <dgm:cxn modelId="{2140BFCB-65E9-4056-813B-D33F493C98FD}" srcId="{05A05CFB-01FB-42DA-85D3-CF9711B2B5CB}" destId="{8EF9DD5F-E8BB-484D-8B41-203303B6F077}" srcOrd="0" destOrd="0" parTransId="{BBF82E91-45C4-4A79-AD3C-7F042443BD18}" sibTransId="{ADDFF892-547C-412A-A084-920AD8B67713}"/>
    <dgm:cxn modelId="{BF6F21B8-94FC-4980-8C58-6B476C956634}" type="presParOf" srcId="{CA4E3510-4B4C-4F21-8EB6-FAFB6A31FB0A}" destId="{E9FE5D67-3287-4A33-9BDC-E31CD1C2A185}" srcOrd="0" destOrd="0" presId="urn:microsoft.com/office/officeart/2005/8/layout/rings+Icon"/>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F79993-ED9D-47DE-B2F9-E37F40BBFE37}" type="doc">
      <dgm:prSet loTypeId="urn:microsoft.com/office/officeart/2005/8/layout/process1" loCatId="process" qsTypeId="urn:microsoft.com/office/officeart/2005/8/quickstyle/simple1" qsCatId="simple" csTypeId="urn:microsoft.com/office/officeart/2005/8/colors/accent1_2" csCatId="accent1" phldr="1"/>
      <dgm:spPr/>
    </dgm:pt>
    <dgm:pt modelId="{E22A5D57-A1F8-4A7A-98C3-E5D3B87E441D}">
      <dgm:prSet phldrT="[Text]" custT="1"/>
      <dgm:spPr>
        <a:solidFill>
          <a:schemeClr val="accent1">
            <a:lumMod val="60000"/>
            <a:lumOff val="40000"/>
          </a:schemeClr>
        </a:solidFill>
        <a:ln w="25400" cap="flat" cmpd="sng" algn="ctr">
          <a:solidFill>
            <a:schemeClr val="tx1"/>
          </a:solidFill>
          <a:prstDash val="solid"/>
        </a:ln>
        <a:effectLst/>
      </dgm:spPr>
      <dgm:t>
        <a:bodyPr spcFirstLastPara="0" vert="horz" wrap="square" lIns="57150" tIns="57150" rIns="57150" bIns="57150" numCol="1" spcCol="1270" anchor="ctr" anchorCtr="1"/>
        <a:lstStyle/>
        <a:p>
          <a:pPr marL="0" lvl="0" indent="0" algn="ctr" defTabSz="666750">
            <a:lnSpc>
              <a:spcPct val="90000"/>
            </a:lnSpc>
            <a:spcBef>
              <a:spcPct val="0"/>
            </a:spcBef>
            <a:spcAft>
              <a:spcPct val="35000"/>
            </a:spcAft>
            <a:buNone/>
          </a:pPr>
          <a:endParaRPr lang="en-US" sz="1500" kern="1200" dirty="0">
            <a:solidFill>
              <a:schemeClr val="tx1"/>
            </a:solidFill>
            <a:latin typeface="Calibri"/>
            <a:ea typeface="+mn-ea"/>
            <a:cs typeface="+mn-cs"/>
          </a:endParaRPr>
        </a:p>
        <a:p>
          <a:pPr marL="0" lvl="0" indent="0" algn="ctr" defTabSz="666750">
            <a:lnSpc>
              <a:spcPct val="90000"/>
            </a:lnSpc>
            <a:spcBef>
              <a:spcPct val="0"/>
            </a:spcBef>
            <a:spcAft>
              <a:spcPct val="35000"/>
            </a:spcAft>
            <a:buNone/>
          </a:pPr>
          <a:r>
            <a:rPr lang="en-US" sz="1500" kern="1200" dirty="0">
              <a:solidFill>
                <a:schemeClr val="tx1"/>
              </a:solidFill>
              <a:latin typeface="Calibri"/>
              <a:ea typeface="+mn-ea"/>
              <a:cs typeface="+mn-cs"/>
            </a:rPr>
            <a:t>Occupancy   Data		</a:t>
          </a:r>
        </a:p>
      </dgm:t>
    </dgm:pt>
    <dgm:pt modelId="{3AEE259F-6256-4DAE-813A-9904A668FFFA}" type="parTrans" cxnId="{8B7D790A-A7F6-4AC6-ADB3-550CE6550A6F}">
      <dgm:prSet/>
      <dgm:spPr/>
      <dgm:t>
        <a:bodyPr/>
        <a:lstStyle/>
        <a:p>
          <a:endParaRPr lang="en-US"/>
        </a:p>
      </dgm:t>
    </dgm:pt>
    <dgm:pt modelId="{9D82A752-D6FF-462C-ACB7-3706BCF0C998}" type="sibTrans" cxnId="{8B7D790A-A7F6-4AC6-ADB3-550CE6550A6F}">
      <dgm:prSet/>
      <dgm:spPr/>
      <dgm:t>
        <a:bodyPr/>
        <a:lstStyle/>
        <a:p>
          <a:endParaRPr lang="en-US" dirty="0"/>
        </a:p>
      </dgm:t>
    </dgm:pt>
    <dgm:pt modelId="{63BCDFAE-9D04-4C06-889B-79D042748A4F}">
      <dgm:prSet phldrT="[Text]"/>
      <dgm:spPr>
        <a:solidFill>
          <a:schemeClr val="accent1">
            <a:lumMod val="60000"/>
            <a:lumOff val="40000"/>
          </a:schemeClr>
        </a:solidFill>
        <a:ln>
          <a:solidFill>
            <a:schemeClr val="tx1"/>
          </a:solidFill>
        </a:ln>
      </dgm:spPr>
      <dgm:t>
        <a:bodyPr/>
        <a:lstStyle/>
        <a:p>
          <a:r>
            <a:rPr lang="en-US" dirty="0">
              <a:solidFill>
                <a:schemeClr val="tx1"/>
              </a:solidFill>
            </a:rPr>
            <a:t>Local Market Data</a:t>
          </a:r>
        </a:p>
      </dgm:t>
    </dgm:pt>
    <dgm:pt modelId="{FA99BEC3-CFDD-4913-9C32-4153E5481C0F}" type="parTrans" cxnId="{5846DBAC-2E58-4737-9C9F-FEC3FD7494E1}">
      <dgm:prSet/>
      <dgm:spPr/>
      <dgm:t>
        <a:bodyPr/>
        <a:lstStyle/>
        <a:p>
          <a:endParaRPr lang="en-US"/>
        </a:p>
      </dgm:t>
    </dgm:pt>
    <dgm:pt modelId="{EFFEEAC4-F10B-491A-85A4-537690DC2D70}" type="sibTrans" cxnId="{5846DBAC-2E58-4737-9C9F-FEC3FD7494E1}">
      <dgm:prSet/>
      <dgm:spPr/>
      <dgm:t>
        <a:bodyPr/>
        <a:lstStyle/>
        <a:p>
          <a:endParaRPr lang="en-US" dirty="0"/>
        </a:p>
      </dgm:t>
    </dgm:pt>
    <dgm:pt modelId="{3404B63E-6433-4A34-B327-37935501DC55}">
      <dgm:prSet phldrT="[Text]"/>
      <dgm:spPr>
        <a:solidFill>
          <a:schemeClr val="accent1">
            <a:lumMod val="60000"/>
            <a:lumOff val="40000"/>
          </a:schemeClr>
        </a:solidFill>
        <a:ln>
          <a:solidFill>
            <a:schemeClr val="tx1"/>
          </a:solidFill>
        </a:ln>
      </dgm:spPr>
      <dgm:t>
        <a:bodyPr/>
        <a:lstStyle/>
        <a:p>
          <a:r>
            <a:rPr lang="en-US" dirty="0">
              <a:solidFill>
                <a:schemeClr val="tx1"/>
              </a:solidFill>
            </a:rPr>
            <a:t>Absorption Time</a:t>
          </a:r>
        </a:p>
      </dgm:t>
    </dgm:pt>
    <dgm:pt modelId="{C3FE497E-21D5-4EA0-B875-3AA18E8EA4D0}" type="parTrans" cxnId="{AA2D4AA7-45C0-4B5A-BDEC-D87C478693BC}">
      <dgm:prSet/>
      <dgm:spPr/>
      <dgm:t>
        <a:bodyPr/>
        <a:lstStyle/>
        <a:p>
          <a:endParaRPr lang="en-US"/>
        </a:p>
      </dgm:t>
    </dgm:pt>
    <dgm:pt modelId="{D9E5FA65-96CC-4A1C-8FBA-9ABD4DF06A30}" type="sibTrans" cxnId="{AA2D4AA7-45C0-4B5A-BDEC-D87C478693BC}">
      <dgm:prSet/>
      <dgm:spPr/>
      <dgm:t>
        <a:bodyPr/>
        <a:lstStyle/>
        <a:p>
          <a:endParaRPr lang="en-US" dirty="0"/>
        </a:p>
      </dgm:t>
    </dgm:pt>
    <dgm:pt modelId="{80D12638-36B7-45BA-8044-56F518E6A4C1}">
      <dgm:prSet/>
      <dgm:spPr>
        <a:solidFill>
          <a:schemeClr val="accent1">
            <a:lumMod val="60000"/>
            <a:lumOff val="40000"/>
          </a:schemeClr>
        </a:solidFill>
        <a:ln>
          <a:solidFill>
            <a:schemeClr val="tx1"/>
          </a:solidFill>
        </a:ln>
      </dgm:spPr>
      <dgm:t>
        <a:bodyPr/>
        <a:lstStyle/>
        <a:p>
          <a:r>
            <a:rPr lang="en-US" dirty="0">
              <a:solidFill>
                <a:schemeClr val="tx1"/>
              </a:solidFill>
            </a:rPr>
            <a:t>Vacancy Rates of Nearby Properties</a:t>
          </a:r>
        </a:p>
      </dgm:t>
    </dgm:pt>
    <dgm:pt modelId="{CCBC24F1-7EF6-467D-83F0-0706D3629CB5}" type="parTrans" cxnId="{D010156F-A933-4C65-AF03-99AC213EB34B}">
      <dgm:prSet/>
      <dgm:spPr/>
      <dgm:t>
        <a:bodyPr/>
        <a:lstStyle/>
        <a:p>
          <a:endParaRPr lang="en-US"/>
        </a:p>
      </dgm:t>
    </dgm:pt>
    <dgm:pt modelId="{AAABB593-7124-4BF5-9EA4-4636765D4E58}" type="sibTrans" cxnId="{D010156F-A933-4C65-AF03-99AC213EB34B}">
      <dgm:prSet/>
      <dgm:spPr/>
      <dgm:t>
        <a:bodyPr/>
        <a:lstStyle/>
        <a:p>
          <a:endParaRPr lang="en-US" dirty="0"/>
        </a:p>
      </dgm:t>
    </dgm:pt>
    <dgm:pt modelId="{DF1C01A6-76A3-41F6-97B9-5028247E5C0A}">
      <dgm:prSet/>
      <dgm:spPr>
        <a:solidFill>
          <a:schemeClr val="accent1">
            <a:lumMod val="60000"/>
            <a:lumOff val="40000"/>
          </a:schemeClr>
        </a:solidFill>
        <a:ln>
          <a:solidFill>
            <a:schemeClr val="tx1"/>
          </a:solidFill>
        </a:ln>
      </dgm:spPr>
      <dgm:t>
        <a:bodyPr/>
        <a:lstStyle/>
        <a:p>
          <a:r>
            <a:rPr lang="en-US" dirty="0">
              <a:solidFill>
                <a:schemeClr val="tx1"/>
              </a:solidFill>
            </a:rPr>
            <a:t>Documented Unmet Housing Needs</a:t>
          </a:r>
        </a:p>
      </dgm:t>
    </dgm:pt>
    <dgm:pt modelId="{BA27E72A-E5ED-4E99-AE89-FFC7CFC7D94D}" type="parTrans" cxnId="{492D9F24-84A6-4F7C-91FA-6F5994B172A0}">
      <dgm:prSet/>
      <dgm:spPr/>
      <dgm:t>
        <a:bodyPr/>
        <a:lstStyle/>
        <a:p>
          <a:endParaRPr lang="en-US"/>
        </a:p>
      </dgm:t>
    </dgm:pt>
    <dgm:pt modelId="{CE8CFD0D-74E0-4A52-A608-4C4004288339}" type="sibTrans" cxnId="{492D9F24-84A6-4F7C-91FA-6F5994B172A0}">
      <dgm:prSet/>
      <dgm:spPr/>
      <dgm:t>
        <a:bodyPr/>
        <a:lstStyle/>
        <a:p>
          <a:endParaRPr lang="en-US"/>
        </a:p>
      </dgm:t>
    </dgm:pt>
    <dgm:pt modelId="{AAF4D1D8-6480-4157-B3B0-463147EF5C78}" type="pres">
      <dgm:prSet presAssocID="{3EF79993-ED9D-47DE-B2F9-E37F40BBFE37}" presName="Name0" presStyleCnt="0">
        <dgm:presLayoutVars>
          <dgm:dir/>
          <dgm:resizeHandles val="exact"/>
        </dgm:presLayoutVars>
      </dgm:prSet>
      <dgm:spPr/>
    </dgm:pt>
    <dgm:pt modelId="{FCC68595-D3F1-41F6-B435-CECCB977D3E5}" type="pres">
      <dgm:prSet presAssocID="{E22A5D57-A1F8-4A7A-98C3-E5D3B87E441D}" presName="node" presStyleLbl="node1" presStyleIdx="0" presStyleCnt="5" custScaleY="95798" custLinFactNeighborX="-806" custLinFactNeighborY="-23000">
        <dgm:presLayoutVars>
          <dgm:bulletEnabled val="1"/>
        </dgm:presLayoutVars>
      </dgm:prSet>
      <dgm:spPr>
        <a:xfrm>
          <a:off x="3889" y="1112105"/>
          <a:ext cx="1205788" cy="1013851"/>
        </a:xfrm>
        <a:prstGeom prst="roundRect">
          <a:avLst>
            <a:gd name="adj" fmla="val 10000"/>
          </a:avLst>
        </a:prstGeom>
      </dgm:spPr>
    </dgm:pt>
    <dgm:pt modelId="{7735EE23-CAC0-4110-A9B0-34C46FC34EFB}" type="pres">
      <dgm:prSet presAssocID="{9D82A752-D6FF-462C-ACB7-3706BCF0C998}" presName="sibTrans" presStyleLbl="sibTrans2D1" presStyleIdx="0" presStyleCnt="4"/>
      <dgm:spPr/>
    </dgm:pt>
    <dgm:pt modelId="{B25D14F9-0B12-4280-A28F-4A6121129083}" type="pres">
      <dgm:prSet presAssocID="{9D82A752-D6FF-462C-ACB7-3706BCF0C998}" presName="connectorText" presStyleLbl="sibTrans2D1" presStyleIdx="0" presStyleCnt="4"/>
      <dgm:spPr/>
    </dgm:pt>
    <dgm:pt modelId="{0915C7EE-35D4-4D9A-BE5C-B392D9D504CB}" type="pres">
      <dgm:prSet presAssocID="{63BCDFAE-9D04-4C06-889B-79D042748A4F}" presName="node" presStyleLbl="node1" presStyleIdx="1" presStyleCnt="5" custScaleY="94289" custLinFactNeighborX="-2864" custLinFactNeighborY="-23000">
        <dgm:presLayoutVars>
          <dgm:bulletEnabled val="1"/>
        </dgm:presLayoutVars>
      </dgm:prSet>
      <dgm:spPr/>
    </dgm:pt>
    <dgm:pt modelId="{FF369A0E-D0CB-49E6-B0D2-C18EF42F6612}" type="pres">
      <dgm:prSet presAssocID="{EFFEEAC4-F10B-491A-85A4-537690DC2D70}" presName="sibTrans" presStyleLbl="sibTrans2D1" presStyleIdx="1" presStyleCnt="4"/>
      <dgm:spPr/>
    </dgm:pt>
    <dgm:pt modelId="{5BD9E71A-CB06-4E1D-B89A-99CCB141E7C8}" type="pres">
      <dgm:prSet presAssocID="{EFFEEAC4-F10B-491A-85A4-537690DC2D70}" presName="connectorText" presStyleLbl="sibTrans2D1" presStyleIdx="1" presStyleCnt="4"/>
      <dgm:spPr/>
    </dgm:pt>
    <dgm:pt modelId="{9940C0D9-C5D9-4B2F-800B-FD38717CFB2A}" type="pres">
      <dgm:prSet presAssocID="{3404B63E-6433-4A34-B327-37935501DC55}" presName="node" presStyleLbl="node1" presStyleIdx="2" presStyleCnt="5" custScaleY="94289" custLinFactNeighborX="-126" custLinFactNeighborY="-23000">
        <dgm:presLayoutVars>
          <dgm:bulletEnabled val="1"/>
        </dgm:presLayoutVars>
      </dgm:prSet>
      <dgm:spPr/>
    </dgm:pt>
    <dgm:pt modelId="{701CD681-9E89-41D5-BEB5-EE98E3C82238}" type="pres">
      <dgm:prSet presAssocID="{D9E5FA65-96CC-4A1C-8FBA-9ABD4DF06A30}" presName="sibTrans" presStyleLbl="sibTrans2D1" presStyleIdx="2" presStyleCnt="4"/>
      <dgm:spPr/>
    </dgm:pt>
    <dgm:pt modelId="{7AF7F843-A559-4857-93BC-941062541C17}" type="pres">
      <dgm:prSet presAssocID="{D9E5FA65-96CC-4A1C-8FBA-9ABD4DF06A30}" presName="connectorText" presStyleLbl="sibTrans2D1" presStyleIdx="2" presStyleCnt="4"/>
      <dgm:spPr/>
    </dgm:pt>
    <dgm:pt modelId="{92C5B93C-DFED-4745-AD03-AAB2AE9342AB}" type="pres">
      <dgm:prSet presAssocID="{80D12638-36B7-45BA-8044-56F518E6A4C1}" presName="node" presStyleLbl="node1" presStyleIdx="3" presStyleCnt="5" custScaleY="94289" custLinFactNeighborX="-11454" custLinFactNeighborY="-23000">
        <dgm:presLayoutVars>
          <dgm:bulletEnabled val="1"/>
        </dgm:presLayoutVars>
      </dgm:prSet>
      <dgm:spPr/>
    </dgm:pt>
    <dgm:pt modelId="{B9B4C693-7F2C-4179-9E92-FBB770FF3A1D}" type="pres">
      <dgm:prSet presAssocID="{AAABB593-7124-4BF5-9EA4-4636765D4E58}" presName="sibTrans" presStyleLbl="sibTrans2D1" presStyleIdx="3" presStyleCnt="4"/>
      <dgm:spPr/>
    </dgm:pt>
    <dgm:pt modelId="{D654961D-7524-4758-88E7-5676B29E34D5}" type="pres">
      <dgm:prSet presAssocID="{AAABB593-7124-4BF5-9EA4-4636765D4E58}" presName="connectorText" presStyleLbl="sibTrans2D1" presStyleIdx="3" presStyleCnt="4"/>
      <dgm:spPr/>
    </dgm:pt>
    <dgm:pt modelId="{F1087578-BAC2-4F23-BB4B-5EDF60554E9D}" type="pres">
      <dgm:prSet presAssocID="{DF1C01A6-76A3-41F6-97B9-5028247E5C0A}" presName="node" presStyleLbl="node1" presStyleIdx="4" presStyleCnt="5" custScaleY="94289" custLinFactNeighborX="681" custLinFactNeighborY="-23000">
        <dgm:presLayoutVars>
          <dgm:bulletEnabled val="1"/>
        </dgm:presLayoutVars>
      </dgm:prSet>
      <dgm:spPr/>
    </dgm:pt>
  </dgm:ptLst>
  <dgm:cxnLst>
    <dgm:cxn modelId="{28DA7807-8876-4AFA-995D-94096180773A}" type="presOf" srcId="{E22A5D57-A1F8-4A7A-98C3-E5D3B87E441D}" destId="{FCC68595-D3F1-41F6-B435-CECCB977D3E5}" srcOrd="0" destOrd="0" presId="urn:microsoft.com/office/officeart/2005/8/layout/process1"/>
    <dgm:cxn modelId="{8B7D790A-A7F6-4AC6-ADB3-550CE6550A6F}" srcId="{3EF79993-ED9D-47DE-B2F9-E37F40BBFE37}" destId="{E22A5D57-A1F8-4A7A-98C3-E5D3B87E441D}" srcOrd="0" destOrd="0" parTransId="{3AEE259F-6256-4DAE-813A-9904A668FFFA}" sibTransId="{9D82A752-D6FF-462C-ACB7-3706BCF0C998}"/>
    <dgm:cxn modelId="{02FE3715-EF3A-4210-8B94-826BEA20CCE2}" type="presOf" srcId="{9D82A752-D6FF-462C-ACB7-3706BCF0C998}" destId="{7735EE23-CAC0-4110-A9B0-34C46FC34EFB}" srcOrd="0" destOrd="0" presId="urn:microsoft.com/office/officeart/2005/8/layout/process1"/>
    <dgm:cxn modelId="{9BE26619-FC36-4D7D-9309-6781782EF867}" type="presOf" srcId="{3404B63E-6433-4A34-B327-37935501DC55}" destId="{9940C0D9-C5D9-4B2F-800B-FD38717CFB2A}" srcOrd="0" destOrd="0" presId="urn:microsoft.com/office/officeart/2005/8/layout/process1"/>
    <dgm:cxn modelId="{38B6DE1C-F330-4BE8-8F4D-987CFC486C71}" type="presOf" srcId="{EFFEEAC4-F10B-491A-85A4-537690DC2D70}" destId="{5BD9E71A-CB06-4E1D-B89A-99CCB141E7C8}" srcOrd="1" destOrd="0" presId="urn:microsoft.com/office/officeart/2005/8/layout/process1"/>
    <dgm:cxn modelId="{91194F1F-B2A6-4A26-9377-787F8F4EEE00}" type="presOf" srcId="{EFFEEAC4-F10B-491A-85A4-537690DC2D70}" destId="{FF369A0E-D0CB-49E6-B0D2-C18EF42F6612}" srcOrd="0" destOrd="0" presId="urn:microsoft.com/office/officeart/2005/8/layout/process1"/>
    <dgm:cxn modelId="{492D9F24-84A6-4F7C-91FA-6F5994B172A0}" srcId="{3EF79993-ED9D-47DE-B2F9-E37F40BBFE37}" destId="{DF1C01A6-76A3-41F6-97B9-5028247E5C0A}" srcOrd="4" destOrd="0" parTransId="{BA27E72A-E5ED-4E99-AE89-FFC7CFC7D94D}" sibTransId="{CE8CFD0D-74E0-4A52-A608-4C4004288339}"/>
    <dgm:cxn modelId="{508D9F5E-C678-454B-A67D-7A1D28739C31}" type="presOf" srcId="{DF1C01A6-76A3-41F6-97B9-5028247E5C0A}" destId="{F1087578-BAC2-4F23-BB4B-5EDF60554E9D}" srcOrd="0" destOrd="0" presId="urn:microsoft.com/office/officeart/2005/8/layout/process1"/>
    <dgm:cxn modelId="{F219376A-B6E2-4EF6-A001-33104D865FED}" type="presOf" srcId="{AAABB593-7124-4BF5-9EA4-4636765D4E58}" destId="{D654961D-7524-4758-88E7-5676B29E34D5}" srcOrd="1" destOrd="0" presId="urn:microsoft.com/office/officeart/2005/8/layout/process1"/>
    <dgm:cxn modelId="{D010156F-A933-4C65-AF03-99AC213EB34B}" srcId="{3EF79993-ED9D-47DE-B2F9-E37F40BBFE37}" destId="{80D12638-36B7-45BA-8044-56F518E6A4C1}" srcOrd="3" destOrd="0" parTransId="{CCBC24F1-7EF6-467D-83F0-0706D3629CB5}" sibTransId="{AAABB593-7124-4BF5-9EA4-4636765D4E58}"/>
    <dgm:cxn modelId="{3E14A359-D95F-4A1F-AA75-7FA9A18CFCA1}" type="presOf" srcId="{9D82A752-D6FF-462C-ACB7-3706BCF0C998}" destId="{B25D14F9-0B12-4280-A28F-4A6121129083}" srcOrd="1" destOrd="0" presId="urn:microsoft.com/office/officeart/2005/8/layout/process1"/>
    <dgm:cxn modelId="{F2A77F86-BC19-42C2-BFF8-8F7AA912C150}" type="presOf" srcId="{AAABB593-7124-4BF5-9EA4-4636765D4E58}" destId="{B9B4C693-7F2C-4179-9E92-FBB770FF3A1D}" srcOrd="0" destOrd="0" presId="urn:microsoft.com/office/officeart/2005/8/layout/process1"/>
    <dgm:cxn modelId="{E0647793-35A6-4F0E-84E3-FD42860BEA6C}" type="presOf" srcId="{3EF79993-ED9D-47DE-B2F9-E37F40BBFE37}" destId="{AAF4D1D8-6480-4157-B3B0-463147EF5C78}" srcOrd="0" destOrd="0" presId="urn:microsoft.com/office/officeart/2005/8/layout/process1"/>
    <dgm:cxn modelId="{AA2D4AA7-45C0-4B5A-BDEC-D87C478693BC}" srcId="{3EF79993-ED9D-47DE-B2F9-E37F40BBFE37}" destId="{3404B63E-6433-4A34-B327-37935501DC55}" srcOrd="2" destOrd="0" parTransId="{C3FE497E-21D5-4EA0-B875-3AA18E8EA4D0}" sibTransId="{D9E5FA65-96CC-4A1C-8FBA-9ABD4DF06A30}"/>
    <dgm:cxn modelId="{5846DBAC-2E58-4737-9C9F-FEC3FD7494E1}" srcId="{3EF79993-ED9D-47DE-B2F9-E37F40BBFE37}" destId="{63BCDFAE-9D04-4C06-889B-79D042748A4F}" srcOrd="1" destOrd="0" parTransId="{FA99BEC3-CFDD-4913-9C32-4153E5481C0F}" sibTransId="{EFFEEAC4-F10B-491A-85A4-537690DC2D70}"/>
    <dgm:cxn modelId="{E44394B7-577C-457E-BB32-2B544B39C263}" type="presOf" srcId="{63BCDFAE-9D04-4C06-889B-79D042748A4F}" destId="{0915C7EE-35D4-4D9A-BE5C-B392D9D504CB}" srcOrd="0" destOrd="0" presId="urn:microsoft.com/office/officeart/2005/8/layout/process1"/>
    <dgm:cxn modelId="{94A8B2C3-0A28-4CF7-8BDC-72E1F4C8FC27}" type="presOf" srcId="{D9E5FA65-96CC-4A1C-8FBA-9ABD4DF06A30}" destId="{7AF7F843-A559-4857-93BC-941062541C17}" srcOrd="1" destOrd="0" presId="urn:microsoft.com/office/officeart/2005/8/layout/process1"/>
    <dgm:cxn modelId="{1D33EAC7-3A30-4839-ACBD-31CC6529EB44}" type="presOf" srcId="{80D12638-36B7-45BA-8044-56F518E6A4C1}" destId="{92C5B93C-DFED-4745-AD03-AAB2AE9342AB}" srcOrd="0" destOrd="0" presId="urn:microsoft.com/office/officeart/2005/8/layout/process1"/>
    <dgm:cxn modelId="{57587BE6-544E-4DF2-8438-9B7EA77BB423}" type="presOf" srcId="{D9E5FA65-96CC-4A1C-8FBA-9ABD4DF06A30}" destId="{701CD681-9E89-41D5-BEB5-EE98E3C82238}" srcOrd="0" destOrd="0" presId="urn:microsoft.com/office/officeart/2005/8/layout/process1"/>
    <dgm:cxn modelId="{AF3E0BE2-8F75-41D3-A310-CE58EF05E33F}" type="presParOf" srcId="{AAF4D1D8-6480-4157-B3B0-463147EF5C78}" destId="{FCC68595-D3F1-41F6-B435-CECCB977D3E5}" srcOrd="0" destOrd="0" presId="urn:microsoft.com/office/officeart/2005/8/layout/process1"/>
    <dgm:cxn modelId="{0CB16F93-2FBA-4786-8098-8CB6040E714D}" type="presParOf" srcId="{AAF4D1D8-6480-4157-B3B0-463147EF5C78}" destId="{7735EE23-CAC0-4110-A9B0-34C46FC34EFB}" srcOrd="1" destOrd="0" presId="urn:microsoft.com/office/officeart/2005/8/layout/process1"/>
    <dgm:cxn modelId="{E0C212BC-7E27-4F99-9214-D4EE31D67B4F}" type="presParOf" srcId="{7735EE23-CAC0-4110-A9B0-34C46FC34EFB}" destId="{B25D14F9-0B12-4280-A28F-4A6121129083}" srcOrd="0" destOrd="0" presId="urn:microsoft.com/office/officeart/2005/8/layout/process1"/>
    <dgm:cxn modelId="{9C693A42-0528-4AB9-B82C-A05278F8FA8B}" type="presParOf" srcId="{AAF4D1D8-6480-4157-B3B0-463147EF5C78}" destId="{0915C7EE-35D4-4D9A-BE5C-B392D9D504CB}" srcOrd="2" destOrd="0" presId="urn:microsoft.com/office/officeart/2005/8/layout/process1"/>
    <dgm:cxn modelId="{C856C80C-1C72-4878-8265-CD54DB94E392}" type="presParOf" srcId="{AAF4D1D8-6480-4157-B3B0-463147EF5C78}" destId="{FF369A0E-D0CB-49E6-B0D2-C18EF42F6612}" srcOrd="3" destOrd="0" presId="urn:microsoft.com/office/officeart/2005/8/layout/process1"/>
    <dgm:cxn modelId="{3B9805D9-A6D1-4E54-948B-74F08C5F8903}" type="presParOf" srcId="{FF369A0E-D0CB-49E6-B0D2-C18EF42F6612}" destId="{5BD9E71A-CB06-4E1D-B89A-99CCB141E7C8}" srcOrd="0" destOrd="0" presId="urn:microsoft.com/office/officeart/2005/8/layout/process1"/>
    <dgm:cxn modelId="{BDA884AB-1BB1-40BE-A96D-29AD38865F6C}" type="presParOf" srcId="{AAF4D1D8-6480-4157-B3B0-463147EF5C78}" destId="{9940C0D9-C5D9-4B2F-800B-FD38717CFB2A}" srcOrd="4" destOrd="0" presId="urn:microsoft.com/office/officeart/2005/8/layout/process1"/>
    <dgm:cxn modelId="{6B9840DD-DB05-4A6A-9BB9-2BC613893AAA}" type="presParOf" srcId="{AAF4D1D8-6480-4157-B3B0-463147EF5C78}" destId="{701CD681-9E89-41D5-BEB5-EE98E3C82238}" srcOrd="5" destOrd="0" presId="urn:microsoft.com/office/officeart/2005/8/layout/process1"/>
    <dgm:cxn modelId="{6BF6732B-EBE4-4A0E-9403-8C83DE5D4C3F}" type="presParOf" srcId="{701CD681-9E89-41D5-BEB5-EE98E3C82238}" destId="{7AF7F843-A559-4857-93BC-941062541C17}" srcOrd="0" destOrd="0" presId="urn:microsoft.com/office/officeart/2005/8/layout/process1"/>
    <dgm:cxn modelId="{2C5B1D16-3788-4C1F-AE67-B098925AF396}" type="presParOf" srcId="{AAF4D1D8-6480-4157-B3B0-463147EF5C78}" destId="{92C5B93C-DFED-4745-AD03-AAB2AE9342AB}" srcOrd="6" destOrd="0" presId="urn:microsoft.com/office/officeart/2005/8/layout/process1"/>
    <dgm:cxn modelId="{CE2F59BC-8492-4C4F-8939-38E2C1E05C1D}" type="presParOf" srcId="{AAF4D1D8-6480-4157-B3B0-463147EF5C78}" destId="{B9B4C693-7F2C-4179-9E92-FBB770FF3A1D}" srcOrd="7" destOrd="0" presId="urn:microsoft.com/office/officeart/2005/8/layout/process1"/>
    <dgm:cxn modelId="{D5A07C6E-50EA-4653-BF93-E38D749DD959}" type="presParOf" srcId="{B9B4C693-7F2C-4179-9E92-FBB770FF3A1D}" destId="{D654961D-7524-4758-88E7-5676B29E34D5}" srcOrd="0" destOrd="0" presId="urn:microsoft.com/office/officeart/2005/8/layout/process1"/>
    <dgm:cxn modelId="{D504511B-6C87-4658-9253-FA8715F5D37D}" type="presParOf" srcId="{AAF4D1D8-6480-4157-B3B0-463147EF5C78}" destId="{F1087578-BAC2-4F23-BB4B-5EDF60554E9D}"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953C5B9-28A3-4996-BFB1-4F40EC704D83}"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n-US"/>
        </a:p>
      </dgm:t>
    </dgm:pt>
    <dgm:pt modelId="{C1E2EE40-CF0C-48BF-8A9F-8CF03A9390FB}">
      <dgm:prSet phldrT="[Text]" custT="1"/>
      <dgm:spPr>
        <a:solidFill>
          <a:schemeClr val="accent1">
            <a:lumMod val="20000"/>
            <a:lumOff val="80000"/>
          </a:schemeClr>
        </a:solidFill>
        <a:ln>
          <a:solidFill>
            <a:schemeClr val="bg1"/>
          </a:solidFill>
        </a:ln>
      </dgm:spPr>
      <dgm:t>
        <a:bodyPr anchor="b" anchorCtr="0"/>
        <a:lstStyle/>
        <a:p>
          <a:pPr algn="ctr">
            <a:buFont typeface="Wingdings" panose="05000000000000000000" pitchFamily="2" charset="2"/>
            <a:buChar char="Ø"/>
          </a:pPr>
          <a:r>
            <a:rPr lang="en-US" sz="2000" u="sng" dirty="0">
              <a:solidFill>
                <a:schemeClr val="tx1"/>
              </a:solidFill>
            </a:rPr>
            <a:t>Sponsor must provide one of the following items below:</a:t>
          </a:r>
        </a:p>
      </dgm:t>
    </dgm:pt>
    <dgm:pt modelId="{BD9F90F7-EF30-4C8E-8950-B11DDDD1AA27}" type="parTrans" cxnId="{35235467-A0AF-436E-8CE2-BEEEBEFD1CDC}">
      <dgm:prSet/>
      <dgm:spPr/>
      <dgm:t>
        <a:bodyPr/>
        <a:lstStyle/>
        <a:p>
          <a:pPr algn="ctr"/>
          <a:endParaRPr lang="en-US"/>
        </a:p>
      </dgm:t>
    </dgm:pt>
    <dgm:pt modelId="{2641D1C3-2B76-4B0C-BD17-2D71C4283317}" type="sibTrans" cxnId="{35235467-A0AF-436E-8CE2-BEEEBEFD1CDC}">
      <dgm:prSet/>
      <dgm:spPr/>
      <dgm:t>
        <a:bodyPr/>
        <a:lstStyle/>
        <a:p>
          <a:pPr algn="ctr"/>
          <a:endParaRPr lang="en-US"/>
        </a:p>
      </dgm:t>
    </dgm:pt>
    <dgm:pt modelId="{7F34C4D2-D145-4E4B-A785-636766C2F0FD}">
      <dgm:prSet phldrT="[Text]" custT="1"/>
      <dgm:spPr/>
      <dgm:t>
        <a:bodyPr/>
        <a:lstStyle/>
        <a:p>
          <a:pPr algn="ctr"/>
          <a:r>
            <a:rPr lang="en-US" sz="1800" dirty="0"/>
            <a:t>A copy of the executed deed or long-term lease with a term of at least 15 years</a:t>
          </a:r>
        </a:p>
      </dgm:t>
    </dgm:pt>
    <dgm:pt modelId="{A5898B93-7EAF-4E43-A2A9-08B2351234AD}" type="parTrans" cxnId="{08A1D0E4-85A0-4A8B-9049-43D9BAE42C47}">
      <dgm:prSet/>
      <dgm:spPr/>
      <dgm:t>
        <a:bodyPr/>
        <a:lstStyle/>
        <a:p>
          <a:pPr algn="ctr"/>
          <a:endParaRPr lang="en-US"/>
        </a:p>
      </dgm:t>
    </dgm:pt>
    <dgm:pt modelId="{6F87F44C-ED00-4A97-85AA-F733CA21D2DF}" type="sibTrans" cxnId="{08A1D0E4-85A0-4A8B-9049-43D9BAE42C47}">
      <dgm:prSet/>
      <dgm:spPr/>
      <dgm:t>
        <a:bodyPr/>
        <a:lstStyle/>
        <a:p>
          <a:pPr algn="ctr"/>
          <a:endParaRPr lang="en-US"/>
        </a:p>
      </dgm:t>
    </dgm:pt>
    <dgm:pt modelId="{C385C017-C863-435E-B1F7-6F78F098D205}">
      <dgm:prSet phldrT="[Text]" custT="1"/>
      <dgm:spPr/>
      <dgm:t>
        <a:bodyPr/>
        <a:lstStyle/>
        <a:p>
          <a:pPr marL="0" lvl="0" indent="0" algn="ctr" defTabSz="800100">
            <a:lnSpc>
              <a:spcPct val="90000"/>
            </a:lnSpc>
            <a:spcBef>
              <a:spcPct val="0"/>
            </a:spcBef>
            <a:spcAft>
              <a:spcPct val="35000"/>
            </a:spcAft>
            <a:buNone/>
          </a:pPr>
          <a:r>
            <a:rPr lang="en-US" sz="1800" kern="1200" dirty="0">
              <a:solidFill>
                <a:prstClr val="white"/>
              </a:solidFill>
              <a:latin typeface="Calibri"/>
              <a:ea typeface="+mn-ea"/>
              <a:cs typeface="+mn-cs"/>
            </a:rPr>
            <a:t>An executed purchase option or long-term lease option; option must be effective after the AHP award date </a:t>
          </a:r>
        </a:p>
      </dgm:t>
    </dgm:pt>
    <dgm:pt modelId="{BFA377D7-EBF2-444D-8528-64CA8D272374}" type="parTrans" cxnId="{6ADC06D1-B3BB-4E3F-8E9C-96E2BFB60BFE}">
      <dgm:prSet/>
      <dgm:spPr/>
      <dgm:t>
        <a:bodyPr/>
        <a:lstStyle/>
        <a:p>
          <a:pPr algn="ctr"/>
          <a:endParaRPr lang="en-US"/>
        </a:p>
      </dgm:t>
    </dgm:pt>
    <dgm:pt modelId="{60DC41EA-000A-404C-9455-736100E55245}" type="sibTrans" cxnId="{6ADC06D1-B3BB-4E3F-8E9C-96E2BFB60BFE}">
      <dgm:prSet/>
      <dgm:spPr/>
      <dgm:t>
        <a:bodyPr/>
        <a:lstStyle/>
        <a:p>
          <a:pPr algn="ctr"/>
          <a:endParaRPr lang="en-US"/>
        </a:p>
      </dgm:t>
    </dgm:pt>
    <dgm:pt modelId="{8491C9CF-39AB-4AFC-99A6-B5D3B8D8E360}">
      <dgm:prSet phldrT="[Text]" custT="1"/>
      <dgm:spPr/>
      <dgm:t>
        <a:bodyPr/>
        <a:lstStyle/>
        <a:p>
          <a:pPr marL="0" lvl="0" indent="0" algn="ctr" defTabSz="800100">
            <a:lnSpc>
              <a:spcPct val="90000"/>
            </a:lnSpc>
            <a:spcBef>
              <a:spcPct val="0"/>
            </a:spcBef>
            <a:spcAft>
              <a:spcPct val="35000"/>
            </a:spcAft>
            <a:buNone/>
          </a:pPr>
          <a:r>
            <a:rPr lang="en-US" sz="1800" kern="1200" dirty="0">
              <a:solidFill>
                <a:prstClr val="white"/>
              </a:solidFill>
              <a:latin typeface="Calibri"/>
              <a:ea typeface="+mn-ea"/>
              <a:cs typeface="+mn-cs"/>
            </a:rPr>
            <a:t>An executed settlement statement or purchase contract  that shows the purchase price</a:t>
          </a:r>
        </a:p>
      </dgm:t>
    </dgm:pt>
    <dgm:pt modelId="{356BB783-6ADB-40EA-AA1C-D48F8BA5BE34}" type="parTrans" cxnId="{799A1E6F-CA07-4520-8338-3C58CFC6C3E7}">
      <dgm:prSet/>
      <dgm:spPr/>
      <dgm:t>
        <a:bodyPr/>
        <a:lstStyle/>
        <a:p>
          <a:pPr algn="ctr"/>
          <a:endParaRPr lang="en-US"/>
        </a:p>
      </dgm:t>
    </dgm:pt>
    <dgm:pt modelId="{81417D25-BA28-4268-B664-1ABD7A308B06}" type="sibTrans" cxnId="{799A1E6F-CA07-4520-8338-3C58CFC6C3E7}">
      <dgm:prSet/>
      <dgm:spPr/>
      <dgm:t>
        <a:bodyPr/>
        <a:lstStyle/>
        <a:p>
          <a:pPr algn="ctr"/>
          <a:endParaRPr lang="en-US"/>
        </a:p>
      </dgm:t>
    </dgm:pt>
    <dgm:pt modelId="{99621EF8-4711-482E-9424-2B3C23381150}">
      <dgm:prSet custT="1"/>
      <dgm:spPr/>
      <dgm:t>
        <a:bodyPr/>
        <a:lstStyle/>
        <a:p>
          <a:r>
            <a:rPr lang="en-US" sz="1800" dirty="0"/>
            <a:t>- Contract for Sale</a:t>
          </a:r>
        </a:p>
        <a:p>
          <a:r>
            <a:rPr lang="en-US" sz="1800" dirty="0"/>
            <a:t>- Warranty Deed</a:t>
          </a:r>
        </a:p>
      </dgm:t>
    </dgm:pt>
    <dgm:pt modelId="{056EC624-ADA8-47EB-A239-0EE301982146}" type="parTrans" cxnId="{61DDFA63-1818-4D35-8431-9CFEEEADAAA2}">
      <dgm:prSet/>
      <dgm:spPr/>
      <dgm:t>
        <a:bodyPr/>
        <a:lstStyle/>
        <a:p>
          <a:endParaRPr lang="en-US"/>
        </a:p>
      </dgm:t>
    </dgm:pt>
    <dgm:pt modelId="{6D5453FA-AFF5-4E84-B13B-07587CB7F899}" type="sibTrans" cxnId="{61DDFA63-1818-4D35-8431-9CFEEEADAAA2}">
      <dgm:prSet/>
      <dgm:spPr/>
      <dgm:t>
        <a:bodyPr/>
        <a:lstStyle/>
        <a:p>
          <a:endParaRPr lang="en-US"/>
        </a:p>
      </dgm:t>
    </dgm:pt>
    <dgm:pt modelId="{E4ECD644-E484-45E0-A905-F0398D0DDEDE}" type="pres">
      <dgm:prSet presAssocID="{2953C5B9-28A3-4996-BFB1-4F40EC704D83}" presName="composite" presStyleCnt="0">
        <dgm:presLayoutVars>
          <dgm:chMax val="1"/>
          <dgm:dir/>
          <dgm:resizeHandles val="exact"/>
        </dgm:presLayoutVars>
      </dgm:prSet>
      <dgm:spPr/>
    </dgm:pt>
    <dgm:pt modelId="{B251012A-8975-4DFB-811F-AFC0F2EBCC88}" type="pres">
      <dgm:prSet presAssocID="{C1E2EE40-CF0C-48BF-8A9F-8CF03A9390FB}" presName="roof" presStyleLbl="dkBgShp" presStyleIdx="0" presStyleCnt="2" custScaleY="54593" custLinFactNeighborY="1456"/>
      <dgm:spPr/>
    </dgm:pt>
    <dgm:pt modelId="{76E76B3D-8237-41C8-B36C-ED05CD389A98}" type="pres">
      <dgm:prSet presAssocID="{C1E2EE40-CF0C-48BF-8A9F-8CF03A9390FB}" presName="pillars" presStyleCnt="0"/>
      <dgm:spPr/>
    </dgm:pt>
    <dgm:pt modelId="{5BBD7744-E5FA-45DF-8245-A7B14D1A81C4}" type="pres">
      <dgm:prSet presAssocID="{C1E2EE40-CF0C-48BF-8A9F-8CF03A9390FB}" presName="pillar1" presStyleLbl="node1" presStyleIdx="0" presStyleCnt="4">
        <dgm:presLayoutVars>
          <dgm:bulletEnabled val="1"/>
        </dgm:presLayoutVars>
      </dgm:prSet>
      <dgm:spPr/>
    </dgm:pt>
    <dgm:pt modelId="{306A91FA-4555-4E2E-B6A7-C1C0371C3DCA}" type="pres">
      <dgm:prSet presAssocID="{C385C017-C863-435E-B1F7-6F78F098D205}" presName="pillarX" presStyleLbl="node1" presStyleIdx="1" presStyleCnt="4">
        <dgm:presLayoutVars>
          <dgm:bulletEnabled val="1"/>
        </dgm:presLayoutVars>
      </dgm:prSet>
      <dgm:spPr/>
    </dgm:pt>
    <dgm:pt modelId="{DAA054E1-9DA1-456E-A826-3496A64955EA}" type="pres">
      <dgm:prSet presAssocID="{8491C9CF-39AB-4AFC-99A6-B5D3B8D8E360}" presName="pillarX" presStyleLbl="node1" presStyleIdx="2" presStyleCnt="4">
        <dgm:presLayoutVars>
          <dgm:bulletEnabled val="1"/>
        </dgm:presLayoutVars>
      </dgm:prSet>
      <dgm:spPr/>
    </dgm:pt>
    <dgm:pt modelId="{A57AC894-B4DA-4A23-8BD1-F2090DDE8187}" type="pres">
      <dgm:prSet presAssocID="{99621EF8-4711-482E-9424-2B3C23381150}" presName="pillarX" presStyleLbl="node1" presStyleIdx="3" presStyleCnt="4">
        <dgm:presLayoutVars>
          <dgm:bulletEnabled val="1"/>
        </dgm:presLayoutVars>
      </dgm:prSet>
      <dgm:spPr/>
    </dgm:pt>
    <dgm:pt modelId="{FF5B51F7-9B89-4E5A-BB0B-062EB0750AC6}" type="pres">
      <dgm:prSet presAssocID="{C1E2EE40-CF0C-48BF-8A9F-8CF03A9390FB}" presName="base" presStyleLbl="dkBgShp" presStyleIdx="1" presStyleCnt="2" custFlipVert="0" custScaleY="37062" custLinFactNeighborY="99781"/>
      <dgm:spPr>
        <a:solidFill>
          <a:schemeClr val="tx2">
            <a:lumMod val="20000"/>
            <a:lumOff val="80000"/>
          </a:schemeClr>
        </a:solidFill>
        <a:ln w="3175">
          <a:solidFill>
            <a:schemeClr val="bg1">
              <a:alpha val="97000"/>
            </a:schemeClr>
          </a:solidFill>
        </a:ln>
      </dgm:spPr>
    </dgm:pt>
  </dgm:ptLst>
  <dgm:cxnLst>
    <dgm:cxn modelId="{93292D18-E0DC-4E41-9A56-502B0ABB61B4}" type="presOf" srcId="{99621EF8-4711-482E-9424-2B3C23381150}" destId="{A57AC894-B4DA-4A23-8BD1-F2090DDE8187}" srcOrd="0" destOrd="0" presId="urn:microsoft.com/office/officeart/2005/8/layout/hList3"/>
    <dgm:cxn modelId="{B2FBDB34-6BCA-4260-8C07-018100695CAB}" type="presOf" srcId="{2953C5B9-28A3-4996-BFB1-4F40EC704D83}" destId="{E4ECD644-E484-45E0-A905-F0398D0DDEDE}" srcOrd="0" destOrd="0" presId="urn:microsoft.com/office/officeart/2005/8/layout/hList3"/>
    <dgm:cxn modelId="{61DDFA63-1818-4D35-8431-9CFEEEADAAA2}" srcId="{C1E2EE40-CF0C-48BF-8A9F-8CF03A9390FB}" destId="{99621EF8-4711-482E-9424-2B3C23381150}" srcOrd="3" destOrd="0" parTransId="{056EC624-ADA8-47EB-A239-0EE301982146}" sibTransId="{6D5453FA-AFF5-4E84-B13B-07587CB7F899}"/>
    <dgm:cxn modelId="{35235467-A0AF-436E-8CE2-BEEEBEFD1CDC}" srcId="{2953C5B9-28A3-4996-BFB1-4F40EC704D83}" destId="{C1E2EE40-CF0C-48BF-8A9F-8CF03A9390FB}" srcOrd="0" destOrd="0" parTransId="{BD9F90F7-EF30-4C8E-8950-B11DDDD1AA27}" sibTransId="{2641D1C3-2B76-4B0C-BD17-2D71C4283317}"/>
    <dgm:cxn modelId="{799A1E6F-CA07-4520-8338-3C58CFC6C3E7}" srcId="{C1E2EE40-CF0C-48BF-8A9F-8CF03A9390FB}" destId="{8491C9CF-39AB-4AFC-99A6-B5D3B8D8E360}" srcOrd="2" destOrd="0" parTransId="{356BB783-6ADB-40EA-AA1C-D48F8BA5BE34}" sibTransId="{81417D25-BA28-4268-B664-1ABD7A308B06}"/>
    <dgm:cxn modelId="{6FEF5D7E-E200-478F-AC2E-C4B1420EE41C}" type="presOf" srcId="{C1E2EE40-CF0C-48BF-8A9F-8CF03A9390FB}" destId="{B251012A-8975-4DFB-811F-AFC0F2EBCC88}" srcOrd="0" destOrd="0" presId="urn:microsoft.com/office/officeart/2005/8/layout/hList3"/>
    <dgm:cxn modelId="{F0D8C483-BBB4-47EF-9236-BC02390152DB}" type="presOf" srcId="{C385C017-C863-435E-B1F7-6F78F098D205}" destId="{306A91FA-4555-4E2E-B6A7-C1C0371C3DCA}" srcOrd="0" destOrd="0" presId="urn:microsoft.com/office/officeart/2005/8/layout/hList3"/>
    <dgm:cxn modelId="{0324D297-C363-46C8-B927-5AC92B1795F5}" type="presOf" srcId="{7F34C4D2-D145-4E4B-A785-636766C2F0FD}" destId="{5BBD7744-E5FA-45DF-8245-A7B14D1A81C4}" srcOrd="0" destOrd="0" presId="urn:microsoft.com/office/officeart/2005/8/layout/hList3"/>
    <dgm:cxn modelId="{26B86DC5-B7E8-46D0-9E45-35350011C747}" type="presOf" srcId="{8491C9CF-39AB-4AFC-99A6-B5D3B8D8E360}" destId="{DAA054E1-9DA1-456E-A826-3496A64955EA}" srcOrd="0" destOrd="0" presId="urn:microsoft.com/office/officeart/2005/8/layout/hList3"/>
    <dgm:cxn modelId="{6ADC06D1-B3BB-4E3F-8E9C-96E2BFB60BFE}" srcId="{C1E2EE40-CF0C-48BF-8A9F-8CF03A9390FB}" destId="{C385C017-C863-435E-B1F7-6F78F098D205}" srcOrd="1" destOrd="0" parTransId="{BFA377D7-EBF2-444D-8528-64CA8D272374}" sibTransId="{60DC41EA-000A-404C-9455-736100E55245}"/>
    <dgm:cxn modelId="{08A1D0E4-85A0-4A8B-9049-43D9BAE42C47}" srcId="{C1E2EE40-CF0C-48BF-8A9F-8CF03A9390FB}" destId="{7F34C4D2-D145-4E4B-A785-636766C2F0FD}" srcOrd="0" destOrd="0" parTransId="{A5898B93-7EAF-4E43-A2A9-08B2351234AD}" sibTransId="{6F87F44C-ED00-4A97-85AA-F733CA21D2DF}"/>
    <dgm:cxn modelId="{44E4A63B-FC0B-4E5B-8CA6-540732E0BA48}" type="presParOf" srcId="{E4ECD644-E484-45E0-A905-F0398D0DDEDE}" destId="{B251012A-8975-4DFB-811F-AFC0F2EBCC88}" srcOrd="0" destOrd="0" presId="urn:microsoft.com/office/officeart/2005/8/layout/hList3"/>
    <dgm:cxn modelId="{C322F42E-A885-4D53-9DA5-64E717FABA81}" type="presParOf" srcId="{E4ECD644-E484-45E0-A905-F0398D0DDEDE}" destId="{76E76B3D-8237-41C8-B36C-ED05CD389A98}" srcOrd="1" destOrd="0" presId="urn:microsoft.com/office/officeart/2005/8/layout/hList3"/>
    <dgm:cxn modelId="{B4020401-D265-4367-B7EB-CF668BD23CD0}" type="presParOf" srcId="{76E76B3D-8237-41C8-B36C-ED05CD389A98}" destId="{5BBD7744-E5FA-45DF-8245-A7B14D1A81C4}" srcOrd="0" destOrd="0" presId="urn:microsoft.com/office/officeart/2005/8/layout/hList3"/>
    <dgm:cxn modelId="{7A7A04CD-8702-4CD1-9194-908AED54E588}" type="presParOf" srcId="{76E76B3D-8237-41C8-B36C-ED05CD389A98}" destId="{306A91FA-4555-4E2E-B6A7-C1C0371C3DCA}" srcOrd="1" destOrd="0" presId="urn:microsoft.com/office/officeart/2005/8/layout/hList3"/>
    <dgm:cxn modelId="{7A68A479-32D1-4929-8E05-C38A2C082EE6}" type="presParOf" srcId="{76E76B3D-8237-41C8-B36C-ED05CD389A98}" destId="{DAA054E1-9DA1-456E-A826-3496A64955EA}" srcOrd="2" destOrd="0" presId="urn:microsoft.com/office/officeart/2005/8/layout/hList3"/>
    <dgm:cxn modelId="{7630A4A6-28AC-4A40-80B2-26ED70DCEC42}" type="presParOf" srcId="{76E76B3D-8237-41C8-B36C-ED05CD389A98}" destId="{A57AC894-B4DA-4A23-8BD1-F2090DDE8187}" srcOrd="3" destOrd="0" presId="urn:microsoft.com/office/officeart/2005/8/layout/hList3"/>
    <dgm:cxn modelId="{DA552DDF-BA08-4EE6-866C-2F16876B7369}" type="presParOf" srcId="{E4ECD644-E484-45E0-A905-F0398D0DDEDE}" destId="{FF5B51F7-9B89-4E5A-BB0B-062EB0750AC6}" srcOrd="2" destOrd="0" presId="urn:microsoft.com/office/officeart/2005/8/layout/hList3"/>
  </dgm:cxnLst>
  <dgm:bg>
    <a:solidFill>
      <a:schemeClr val="accent1">
        <a:lumMod val="20000"/>
        <a:lumOff val="8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03728DB-8F32-45FE-A7B7-A8B4EEF1CDA5}"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n-US"/>
        </a:p>
      </dgm:t>
    </dgm:pt>
    <dgm:pt modelId="{F0AFCB8E-2FC5-4EBD-B5AA-24F842B0E57E}">
      <dgm:prSet phldrT="[Text]" custT="1"/>
      <dgm:spPr>
        <a:solidFill>
          <a:schemeClr val="tx2">
            <a:lumMod val="40000"/>
            <a:lumOff val="60000"/>
          </a:schemeClr>
        </a:solidFill>
        <a:ln>
          <a:solidFill>
            <a:schemeClr val="tx1"/>
          </a:solidFill>
          <a:prstDash val="sysDash"/>
        </a:ln>
        <a:scene3d>
          <a:camera prst="orthographicFront"/>
          <a:lightRig rig="threePt" dir="t"/>
        </a:scene3d>
        <a:sp3d>
          <a:bevelT/>
        </a:sp3d>
      </dgm:spPr>
      <dgm:t>
        <a:bodyPr anchor="ctr" anchorCtr="1"/>
        <a:lstStyle/>
        <a:p>
          <a:pPr>
            <a:buClr>
              <a:srgbClr val="0071CE"/>
            </a:buClr>
            <a:buFont typeface="Wingdings" panose="05000000000000000000" pitchFamily="2" charset="2"/>
            <a:buChar char="Ø"/>
          </a:pPr>
          <a:endParaRPr lang="en-US" sz="700" dirty="0">
            <a:solidFill>
              <a:schemeClr val="bg1">
                <a:lumMod val="95000"/>
              </a:schemeClr>
            </a:solidFill>
            <a:ea typeface="MS Mincho" panose="02020609040205080304" pitchFamily="49" charset="-128"/>
            <a:cs typeface="Times New Roman" panose="02020603050405020304" pitchFamily="18" charset="0"/>
          </a:endParaRPr>
        </a:p>
        <a:p>
          <a:pPr>
            <a:buClr>
              <a:srgbClr val="0071CE"/>
            </a:buClr>
            <a:buFont typeface="Wingdings" panose="05000000000000000000" pitchFamily="2" charset="2"/>
            <a:buChar char="Ø"/>
          </a:pPr>
          <a:endParaRPr lang="en-US" sz="700" dirty="0">
            <a:solidFill>
              <a:schemeClr val="tx1"/>
            </a:solidFill>
            <a:ea typeface="MS Mincho" panose="02020609040205080304" pitchFamily="49" charset="-128"/>
            <a:cs typeface="Times New Roman" panose="02020603050405020304" pitchFamily="18" charset="0"/>
          </a:endParaRPr>
        </a:p>
        <a:p>
          <a:pPr>
            <a:buClr>
              <a:srgbClr val="0071CE"/>
            </a:buClr>
            <a:buFont typeface="Wingdings" panose="05000000000000000000" pitchFamily="2" charset="2"/>
            <a:buChar char="Ø"/>
          </a:pPr>
          <a:r>
            <a:rPr lang="en-US" sz="1800" dirty="0">
              <a:solidFill>
                <a:schemeClr val="tx1"/>
              </a:solidFill>
              <a:ea typeface="MS Mincho" panose="02020609040205080304" pitchFamily="49" charset="-128"/>
              <a:cs typeface="Times New Roman" panose="02020603050405020304" pitchFamily="18" charset="0"/>
            </a:rPr>
            <a:t>A rent roll is required if the project is currently occupied</a:t>
          </a:r>
        </a:p>
        <a:p>
          <a:pPr>
            <a:buClr>
              <a:srgbClr val="0071CE"/>
            </a:buClr>
            <a:buFont typeface="Wingdings" panose="05000000000000000000" pitchFamily="2" charset="2"/>
            <a:buChar char="Ø"/>
          </a:pPr>
          <a:endParaRPr lang="en-US" sz="700" dirty="0">
            <a:solidFill>
              <a:schemeClr val="bg1">
                <a:lumMod val="95000"/>
              </a:schemeClr>
            </a:solidFill>
            <a:ea typeface="MS Mincho" panose="02020609040205080304" pitchFamily="49" charset="-128"/>
            <a:cs typeface="Times New Roman" panose="02020603050405020304" pitchFamily="18" charset="0"/>
          </a:endParaRPr>
        </a:p>
        <a:p>
          <a:pPr>
            <a:buClr>
              <a:srgbClr val="0071CE"/>
            </a:buClr>
            <a:buFont typeface="Wingdings" panose="05000000000000000000" pitchFamily="2" charset="2"/>
            <a:buChar char="Ø"/>
          </a:pPr>
          <a:endParaRPr lang="en-US" sz="700" dirty="0">
            <a:solidFill>
              <a:schemeClr val="bg1">
                <a:lumMod val="95000"/>
              </a:schemeClr>
            </a:solidFill>
            <a:ea typeface="MS Mincho" panose="02020609040205080304" pitchFamily="49" charset="-128"/>
            <a:cs typeface="Times New Roman" panose="02020603050405020304" pitchFamily="18" charset="0"/>
          </a:endParaRPr>
        </a:p>
      </dgm:t>
    </dgm:pt>
    <dgm:pt modelId="{012EC1B2-C83C-428E-99F2-C516715759F5}" type="parTrans" cxnId="{5900F6F3-B4EA-4ABA-B729-04C18D821746}">
      <dgm:prSet/>
      <dgm:spPr/>
      <dgm:t>
        <a:bodyPr/>
        <a:lstStyle/>
        <a:p>
          <a:endParaRPr lang="en-US"/>
        </a:p>
      </dgm:t>
    </dgm:pt>
    <dgm:pt modelId="{FAF5E968-AD31-4082-B41C-5DFD3DBE2367}" type="sibTrans" cxnId="{5900F6F3-B4EA-4ABA-B729-04C18D821746}">
      <dgm:prSet/>
      <dgm:spPr/>
      <dgm:t>
        <a:bodyPr/>
        <a:lstStyle/>
        <a:p>
          <a:endParaRPr lang="en-US"/>
        </a:p>
      </dgm:t>
    </dgm:pt>
    <dgm:pt modelId="{95AD21C4-EECB-47A6-BB22-A7DA294AC8A7}">
      <dgm:prSet phldrT="[Text]" custT="1"/>
      <dgm:spPr>
        <a:solidFill>
          <a:schemeClr val="bg1">
            <a:lumMod val="95000"/>
          </a:schemeClr>
        </a:solidFill>
      </dgm:spPr>
      <dgm:t>
        <a:bodyPr/>
        <a:lstStyle/>
        <a:p>
          <a:pPr>
            <a:buClr>
              <a:srgbClr val="0071CE"/>
            </a:buClr>
            <a:buFont typeface="Wingdings" panose="05000000000000000000" pitchFamily="2" charset="2"/>
            <a:buChar char="Ø"/>
          </a:pPr>
          <a:r>
            <a:rPr lang="en-US" sz="1600" dirty="0">
              <a:solidFill>
                <a:srgbClr val="595959"/>
              </a:solidFill>
              <a:ea typeface="MS Mincho" panose="02020609040205080304" pitchFamily="49" charset="-128"/>
              <a:cs typeface="Times New Roman" panose="02020603050405020304" pitchFamily="18" charset="0"/>
            </a:rPr>
            <a:t>The number of units should tie to the application’s income targeting commitments</a:t>
          </a:r>
          <a:endParaRPr lang="en-US" sz="1600" dirty="0"/>
        </a:p>
      </dgm:t>
    </dgm:pt>
    <dgm:pt modelId="{FF6486E9-8C05-4E64-A4DF-1C7AC2CB2182}" type="parTrans" cxnId="{BCE56DFD-536A-4DF7-975F-9676E65DDAD4}">
      <dgm:prSet/>
      <dgm:spPr/>
      <dgm:t>
        <a:bodyPr/>
        <a:lstStyle/>
        <a:p>
          <a:endParaRPr lang="en-US"/>
        </a:p>
      </dgm:t>
    </dgm:pt>
    <dgm:pt modelId="{247A1E47-5D91-400F-B004-059DF9D82D43}" type="sibTrans" cxnId="{BCE56DFD-536A-4DF7-975F-9676E65DDAD4}">
      <dgm:prSet/>
      <dgm:spPr/>
      <dgm:t>
        <a:bodyPr/>
        <a:lstStyle/>
        <a:p>
          <a:endParaRPr lang="en-US"/>
        </a:p>
      </dgm:t>
    </dgm:pt>
    <dgm:pt modelId="{F0AD165B-50CD-4F50-BF96-9460DEE101F2}">
      <dgm:prSet phldrT="[Text]" custT="1"/>
      <dgm:spPr>
        <a:solidFill>
          <a:schemeClr val="bg1">
            <a:lumMod val="95000"/>
          </a:schemeClr>
        </a:solidFill>
      </dgm:spPr>
      <dgm:t>
        <a:bodyPr/>
        <a:lstStyle/>
        <a:p>
          <a:pPr>
            <a:buClr>
              <a:srgbClr val="0071CE"/>
            </a:buClr>
            <a:buFont typeface="Wingdings" panose="05000000000000000000" pitchFamily="2" charset="2"/>
            <a:buChar char="Ø"/>
          </a:pPr>
          <a:r>
            <a:rPr lang="en-US" sz="1600" dirty="0">
              <a:solidFill>
                <a:srgbClr val="595959"/>
              </a:solidFill>
              <a:ea typeface="MS Mincho" panose="02020609040205080304" pitchFamily="49" charset="-128"/>
              <a:cs typeface="Times New Roman" panose="02020603050405020304" pitchFamily="18" charset="0"/>
            </a:rPr>
            <a:t>Report each tenant’s current income</a:t>
          </a:r>
          <a:endParaRPr lang="en-US" sz="1600" dirty="0"/>
        </a:p>
      </dgm:t>
    </dgm:pt>
    <dgm:pt modelId="{71DAED68-1865-4709-A8CE-8B34299D2924}" type="parTrans" cxnId="{22EEE990-8AF9-42DF-A672-F44330ADDFEA}">
      <dgm:prSet/>
      <dgm:spPr/>
      <dgm:t>
        <a:bodyPr/>
        <a:lstStyle/>
        <a:p>
          <a:endParaRPr lang="en-US"/>
        </a:p>
      </dgm:t>
    </dgm:pt>
    <dgm:pt modelId="{46B22A01-056B-451E-9637-B275763FE235}" type="sibTrans" cxnId="{22EEE990-8AF9-42DF-A672-F44330ADDFEA}">
      <dgm:prSet/>
      <dgm:spPr/>
      <dgm:t>
        <a:bodyPr/>
        <a:lstStyle/>
        <a:p>
          <a:endParaRPr lang="en-US"/>
        </a:p>
      </dgm:t>
    </dgm:pt>
    <dgm:pt modelId="{4F41E01A-8331-4AC4-97DD-D9C240FDC7F5}">
      <dgm:prSet phldrT="[Text]" custT="1"/>
      <dgm:spPr>
        <a:solidFill>
          <a:schemeClr val="bg1">
            <a:lumMod val="95000"/>
          </a:schemeClr>
        </a:solidFill>
      </dgm:spPr>
      <dgm:t>
        <a:bodyPr/>
        <a:lstStyle/>
        <a:p>
          <a:pPr>
            <a:buClr>
              <a:srgbClr val="0071CE"/>
            </a:buClr>
            <a:buFont typeface="Wingdings" panose="05000000000000000000" pitchFamily="2" charset="2"/>
            <a:buChar char="Ø"/>
          </a:pPr>
          <a:r>
            <a:rPr lang="en-US" sz="1600" dirty="0">
              <a:solidFill>
                <a:srgbClr val="595959"/>
              </a:solidFill>
              <a:ea typeface="MS Mincho" panose="02020609040205080304" pitchFamily="49" charset="-128"/>
              <a:cs typeface="Times New Roman" panose="02020603050405020304" pitchFamily="18" charset="0"/>
            </a:rPr>
            <a:t>FHLB Dallas will sample a selection of residents for </a:t>
          </a:r>
          <a:br>
            <a:rPr lang="en-US" sz="1600" dirty="0">
              <a:solidFill>
                <a:srgbClr val="595959"/>
              </a:solidFill>
              <a:ea typeface="MS Mincho" panose="02020609040205080304" pitchFamily="49" charset="-128"/>
              <a:cs typeface="Times New Roman" panose="02020603050405020304" pitchFamily="18" charset="0"/>
            </a:rPr>
          </a:br>
          <a:r>
            <a:rPr lang="en-US" sz="1600" dirty="0">
              <a:solidFill>
                <a:srgbClr val="595959"/>
              </a:solidFill>
              <a:ea typeface="MS Mincho" panose="02020609040205080304" pitchFamily="49" charset="-128"/>
              <a:cs typeface="Times New Roman" panose="02020603050405020304" pitchFamily="18" charset="0"/>
            </a:rPr>
            <a:t>back-up income documentation</a:t>
          </a:r>
          <a:endParaRPr lang="en-US" sz="1600" dirty="0"/>
        </a:p>
      </dgm:t>
    </dgm:pt>
    <dgm:pt modelId="{3EF731E0-9E27-4F07-8DC7-B12A65054D2E}" type="parTrans" cxnId="{475E6498-2E4D-49C3-9C26-AD40630D1ED4}">
      <dgm:prSet/>
      <dgm:spPr/>
      <dgm:t>
        <a:bodyPr/>
        <a:lstStyle/>
        <a:p>
          <a:endParaRPr lang="en-US"/>
        </a:p>
      </dgm:t>
    </dgm:pt>
    <dgm:pt modelId="{04F7DC7B-B543-402E-B5E3-357C534E2F69}" type="sibTrans" cxnId="{475E6498-2E4D-49C3-9C26-AD40630D1ED4}">
      <dgm:prSet/>
      <dgm:spPr/>
      <dgm:t>
        <a:bodyPr/>
        <a:lstStyle/>
        <a:p>
          <a:endParaRPr lang="en-US"/>
        </a:p>
      </dgm:t>
    </dgm:pt>
    <dgm:pt modelId="{095FA69B-AB9C-45CC-91F2-91D96D51D8B7}" type="pres">
      <dgm:prSet presAssocID="{C03728DB-8F32-45FE-A7B7-A8B4EEF1CDA5}" presName="composite" presStyleCnt="0">
        <dgm:presLayoutVars>
          <dgm:chMax val="1"/>
          <dgm:dir/>
          <dgm:resizeHandles val="exact"/>
        </dgm:presLayoutVars>
      </dgm:prSet>
      <dgm:spPr/>
    </dgm:pt>
    <dgm:pt modelId="{C8EE1458-DBFE-457F-97F1-AFB9CABFF850}" type="pres">
      <dgm:prSet presAssocID="{F0AFCB8E-2FC5-4EBD-B5AA-24F842B0E57E}" presName="roof" presStyleLbl="dkBgShp" presStyleIdx="0" presStyleCnt="2"/>
      <dgm:spPr/>
    </dgm:pt>
    <dgm:pt modelId="{24AA210E-BDB3-410C-B10E-B72E022BEC54}" type="pres">
      <dgm:prSet presAssocID="{F0AFCB8E-2FC5-4EBD-B5AA-24F842B0E57E}" presName="pillars" presStyleCnt="0"/>
      <dgm:spPr/>
    </dgm:pt>
    <dgm:pt modelId="{1AF35C87-8E14-44E9-86A0-15A11DA4362D}" type="pres">
      <dgm:prSet presAssocID="{F0AFCB8E-2FC5-4EBD-B5AA-24F842B0E57E}" presName="pillar1" presStyleLbl="node1" presStyleIdx="0" presStyleCnt="3">
        <dgm:presLayoutVars>
          <dgm:bulletEnabled val="1"/>
        </dgm:presLayoutVars>
      </dgm:prSet>
      <dgm:spPr/>
    </dgm:pt>
    <dgm:pt modelId="{34075F5F-2847-465D-8BD2-9F2FA7C71F93}" type="pres">
      <dgm:prSet presAssocID="{F0AD165B-50CD-4F50-BF96-9460DEE101F2}" presName="pillarX" presStyleLbl="node1" presStyleIdx="1" presStyleCnt="3">
        <dgm:presLayoutVars>
          <dgm:bulletEnabled val="1"/>
        </dgm:presLayoutVars>
      </dgm:prSet>
      <dgm:spPr/>
    </dgm:pt>
    <dgm:pt modelId="{66682FC7-04B5-499F-ABB1-57207D3FBA6E}" type="pres">
      <dgm:prSet presAssocID="{4F41E01A-8331-4AC4-97DD-D9C240FDC7F5}" presName="pillarX" presStyleLbl="node1" presStyleIdx="2" presStyleCnt="3">
        <dgm:presLayoutVars>
          <dgm:bulletEnabled val="1"/>
        </dgm:presLayoutVars>
      </dgm:prSet>
      <dgm:spPr/>
    </dgm:pt>
    <dgm:pt modelId="{94DDEEF5-9032-43E8-9483-B3D5D911772B}" type="pres">
      <dgm:prSet presAssocID="{F0AFCB8E-2FC5-4EBD-B5AA-24F842B0E57E}" presName="base" presStyleLbl="dkBgShp" presStyleIdx="1" presStyleCnt="2"/>
      <dgm:spPr>
        <a:solidFill>
          <a:schemeClr val="accent1">
            <a:lumMod val="60000"/>
            <a:lumOff val="40000"/>
          </a:schemeClr>
        </a:solidFill>
      </dgm:spPr>
    </dgm:pt>
  </dgm:ptLst>
  <dgm:cxnLst>
    <dgm:cxn modelId="{0F2E8D30-4B00-4E59-BC0E-B4489A546DBB}" type="presOf" srcId="{F0AD165B-50CD-4F50-BF96-9460DEE101F2}" destId="{34075F5F-2847-465D-8BD2-9F2FA7C71F93}" srcOrd="0" destOrd="0" presId="urn:microsoft.com/office/officeart/2005/8/layout/hList3"/>
    <dgm:cxn modelId="{283BDF5F-FF5F-428F-BE44-6DF530E83ECF}" type="presOf" srcId="{4F41E01A-8331-4AC4-97DD-D9C240FDC7F5}" destId="{66682FC7-04B5-499F-ABB1-57207D3FBA6E}" srcOrd="0" destOrd="0" presId="urn:microsoft.com/office/officeart/2005/8/layout/hList3"/>
    <dgm:cxn modelId="{22EEE990-8AF9-42DF-A672-F44330ADDFEA}" srcId="{F0AFCB8E-2FC5-4EBD-B5AA-24F842B0E57E}" destId="{F0AD165B-50CD-4F50-BF96-9460DEE101F2}" srcOrd="1" destOrd="0" parTransId="{71DAED68-1865-4709-A8CE-8B34299D2924}" sibTransId="{46B22A01-056B-451E-9637-B275763FE235}"/>
    <dgm:cxn modelId="{5881E295-3DF2-4068-AE50-237AE19A15BC}" type="presOf" srcId="{95AD21C4-EECB-47A6-BB22-A7DA294AC8A7}" destId="{1AF35C87-8E14-44E9-86A0-15A11DA4362D}" srcOrd="0" destOrd="0" presId="urn:microsoft.com/office/officeart/2005/8/layout/hList3"/>
    <dgm:cxn modelId="{475E6498-2E4D-49C3-9C26-AD40630D1ED4}" srcId="{F0AFCB8E-2FC5-4EBD-B5AA-24F842B0E57E}" destId="{4F41E01A-8331-4AC4-97DD-D9C240FDC7F5}" srcOrd="2" destOrd="0" parTransId="{3EF731E0-9E27-4F07-8DC7-B12A65054D2E}" sibTransId="{04F7DC7B-B543-402E-B5E3-357C534E2F69}"/>
    <dgm:cxn modelId="{F4B397BB-E206-4D3A-8BEC-67A420B3E77E}" type="presOf" srcId="{C03728DB-8F32-45FE-A7B7-A8B4EEF1CDA5}" destId="{095FA69B-AB9C-45CC-91F2-91D96D51D8B7}" srcOrd="0" destOrd="0" presId="urn:microsoft.com/office/officeart/2005/8/layout/hList3"/>
    <dgm:cxn modelId="{5900F6F3-B4EA-4ABA-B729-04C18D821746}" srcId="{C03728DB-8F32-45FE-A7B7-A8B4EEF1CDA5}" destId="{F0AFCB8E-2FC5-4EBD-B5AA-24F842B0E57E}" srcOrd="0" destOrd="0" parTransId="{012EC1B2-C83C-428E-99F2-C516715759F5}" sibTransId="{FAF5E968-AD31-4082-B41C-5DFD3DBE2367}"/>
    <dgm:cxn modelId="{BCE56DFD-536A-4DF7-975F-9676E65DDAD4}" srcId="{F0AFCB8E-2FC5-4EBD-B5AA-24F842B0E57E}" destId="{95AD21C4-EECB-47A6-BB22-A7DA294AC8A7}" srcOrd="0" destOrd="0" parTransId="{FF6486E9-8C05-4E64-A4DF-1C7AC2CB2182}" sibTransId="{247A1E47-5D91-400F-B004-059DF9D82D43}"/>
    <dgm:cxn modelId="{02BECFFD-6A4E-45FB-9381-842A572D5901}" type="presOf" srcId="{F0AFCB8E-2FC5-4EBD-B5AA-24F842B0E57E}" destId="{C8EE1458-DBFE-457F-97F1-AFB9CABFF850}" srcOrd="0" destOrd="0" presId="urn:microsoft.com/office/officeart/2005/8/layout/hList3"/>
    <dgm:cxn modelId="{12265B1B-5303-4A7E-8591-39634149FC83}" type="presParOf" srcId="{095FA69B-AB9C-45CC-91F2-91D96D51D8B7}" destId="{C8EE1458-DBFE-457F-97F1-AFB9CABFF850}" srcOrd="0" destOrd="0" presId="urn:microsoft.com/office/officeart/2005/8/layout/hList3"/>
    <dgm:cxn modelId="{2FEB64C3-A78E-4BE2-8F96-95949AC4C603}" type="presParOf" srcId="{095FA69B-AB9C-45CC-91F2-91D96D51D8B7}" destId="{24AA210E-BDB3-410C-B10E-B72E022BEC54}" srcOrd="1" destOrd="0" presId="urn:microsoft.com/office/officeart/2005/8/layout/hList3"/>
    <dgm:cxn modelId="{6BD9C15A-BEB2-436D-86B8-4B80D8AF2E12}" type="presParOf" srcId="{24AA210E-BDB3-410C-B10E-B72E022BEC54}" destId="{1AF35C87-8E14-44E9-86A0-15A11DA4362D}" srcOrd="0" destOrd="0" presId="urn:microsoft.com/office/officeart/2005/8/layout/hList3"/>
    <dgm:cxn modelId="{ECAAC353-B49E-4993-94A7-F2D2D752203D}" type="presParOf" srcId="{24AA210E-BDB3-410C-B10E-B72E022BEC54}" destId="{34075F5F-2847-465D-8BD2-9F2FA7C71F93}" srcOrd="1" destOrd="0" presId="urn:microsoft.com/office/officeart/2005/8/layout/hList3"/>
    <dgm:cxn modelId="{AD7016D2-0B9E-4C3A-9497-892CB73094EA}" type="presParOf" srcId="{24AA210E-BDB3-410C-B10E-B72E022BEC54}" destId="{66682FC7-04B5-499F-ABB1-57207D3FBA6E}" srcOrd="2" destOrd="0" presId="urn:microsoft.com/office/officeart/2005/8/layout/hList3"/>
    <dgm:cxn modelId="{6A8663CF-30DB-4D0C-BEBE-5CCF34EC9BEC}" type="presParOf" srcId="{095FA69B-AB9C-45CC-91F2-91D96D51D8B7}" destId="{94DDEEF5-9032-43E8-9483-B3D5D911772B}"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68A1861-676E-4607-83CD-9906C0A769DB}" type="doc">
      <dgm:prSet loTypeId="urn:microsoft.com/office/officeart/2005/8/layout/arrow3" loCatId="relationship" qsTypeId="urn:microsoft.com/office/officeart/2005/8/quickstyle/simple1" qsCatId="simple" csTypeId="urn:microsoft.com/office/officeart/2005/8/colors/accent1_2" csCatId="accent1" phldr="1"/>
      <dgm:spPr>
        <a:scene3d>
          <a:camera prst="perspectiveBelow"/>
          <a:lightRig rig="threePt" dir="t"/>
        </a:scene3d>
      </dgm:spPr>
      <dgm:t>
        <a:bodyPr/>
        <a:lstStyle/>
        <a:p>
          <a:endParaRPr lang="en-US"/>
        </a:p>
      </dgm:t>
    </dgm:pt>
    <dgm:pt modelId="{2E4612D9-3F68-43D0-BDF4-CCFE9E49D86C}">
      <dgm:prSet phldrT="[Text]" custT="1"/>
      <dgm:spPr>
        <a:ln w="0">
          <a:noFill/>
        </a:ln>
      </dgm:spPr>
      <dgm:t>
        <a:bodyPr/>
        <a:lstStyle/>
        <a:p>
          <a:r>
            <a:rPr lang="en-US" sz="1600" dirty="0"/>
            <a:t>The larger the percentage of VLI households within a project…</a:t>
          </a:r>
        </a:p>
      </dgm:t>
    </dgm:pt>
    <dgm:pt modelId="{8AC064B1-2E6B-48DD-9C8C-EB76EF787C5E}" type="parTrans" cxnId="{F4B70A30-8263-431D-8463-CC9CFE98E1A9}">
      <dgm:prSet/>
      <dgm:spPr/>
      <dgm:t>
        <a:bodyPr/>
        <a:lstStyle/>
        <a:p>
          <a:endParaRPr lang="en-US"/>
        </a:p>
      </dgm:t>
    </dgm:pt>
    <dgm:pt modelId="{A0439C11-0EA4-44C6-840F-AE7C45C3C5FD}" type="sibTrans" cxnId="{F4B70A30-8263-431D-8463-CC9CFE98E1A9}">
      <dgm:prSet/>
      <dgm:spPr/>
      <dgm:t>
        <a:bodyPr/>
        <a:lstStyle/>
        <a:p>
          <a:endParaRPr lang="en-US"/>
        </a:p>
      </dgm:t>
    </dgm:pt>
    <dgm:pt modelId="{E297DACC-A4DB-495C-97B3-FEDDA5AE1F3F}">
      <dgm:prSet phldrT="[Text]" custT="1"/>
      <dgm:spPr>
        <a:ln w="12700">
          <a:noFill/>
        </a:ln>
      </dgm:spPr>
      <dgm:t>
        <a:bodyPr/>
        <a:lstStyle/>
        <a:p>
          <a:r>
            <a:rPr lang="en-US" sz="1600" dirty="0"/>
            <a:t>…the higher the score.</a:t>
          </a:r>
        </a:p>
      </dgm:t>
    </dgm:pt>
    <dgm:pt modelId="{3E322ED7-09F0-418F-8C8D-1D809C60457C}" type="parTrans" cxnId="{468C0A4D-A374-4DEC-97F5-6A9B3FDF2407}">
      <dgm:prSet/>
      <dgm:spPr/>
      <dgm:t>
        <a:bodyPr/>
        <a:lstStyle/>
        <a:p>
          <a:endParaRPr lang="en-US"/>
        </a:p>
      </dgm:t>
    </dgm:pt>
    <dgm:pt modelId="{6C197C1F-0F98-45EA-BD06-8A4FC0EEE229}" type="sibTrans" cxnId="{468C0A4D-A374-4DEC-97F5-6A9B3FDF2407}">
      <dgm:prSet/>
      <dgm:spPr/>
      <dgm:t>
        <a:bodyPr/>
        <a:lstStyle/>
        <a:p>
          <a:endParaRPr lang="en-US"/>
        </a:p>
      </dgm:t>
    </dgm:pt>
    <dgm:pt modelId="{F8296156-3B53-4C30-BF69-2D269674D1F9}" type="pres">
      <dgm:prSet presAssocID="{E68A1861-676E-4607-83CD-9906C0A769DB}" presName="compositeShape" presStyleCnt="0">
        <dgm:presLayoutVars>
          <dgm:chMax val="2"/>
          <dgm:dir/>
          <dgm:resizeHandles val="exact"/>
        </dgm:presLayoutVars>
      </dgm:prSet>
      <dgm:spPr/>
    </dgm:pt>
    <dgm:pt modelId="{C5845EBB-30D9-49BE-BA9D-CE6D50BCA1B9}" type="pres">
      <dgm:prSet presAssocID="{E68A1861-676E-4607-83CD-9906C0A769DB}" presName="divider" presStyleLbl="fgShp" presStyleIdx="0" presStyleCnt="1"/>
      <dgm:spPr/>
    </dgm:pt>
    <dgm:pt modelId="{83EC32A9-F508-4F92-8CCF-5343D5680542}" type="pres">
      <dgm:prSet presAssocID="{2E4612D9-3F68-43D0-BDF4-CCFE9E49D86C}" presName="downArrow" presStyleLbl="node1" presStyleIdx="0" presStyleCnt="2"/>
      <dgm:spPr/>
    </dgm:pt>
    <dgm:pt modelId="{1EDB4B0F-9978-4B5D-B671-1578C1FB59CF}" type="pres">
      <dgm:prSet presAssocID="{2E4612D9-3F68-43D0-BDF4-CCFE9E49D86C}" presName="downArrowText" presStyleLbl="revTx" presStyleIdx="0" presStyleCnt="2" custScaleX="176488" custScaleY="70334">
        <dgm:presLayoutVars>
          <dgm:bulletEnabled val="1"/>
        </dgm:presLayoutVars>
      </dgm:prSet>
      <dgm:spPr/>
    </dgm:pt>
    <dgm:pt modelId="{3EE95DFC-ADDF-4408-B814-5DBD71B91CEC}" type="pres">
      <dgm:prSet presAssocID="{E297DACC-A4DB-495C-97B3-FEDDA5AE1F3F}" presName="upArrow" presStyleLbl="node1" presStyleIdx="1" presStyleCnt="2"/>
      <dgm:spPr/>
    </dgm:pt>
    <dgm:pt modelId="{ABE35739-6074-47A3-8305-60B63443F9FC}" type="pres">
      <dgm:prSet presAssocID="{E297DACC-A4DB-495C-97B3-FEDDA5AE1F3F}" presName="upArrowText" presStyleLbl="revTx" presStyleIdx="1" presStyleCnt="2" custScaleX="122167" custScaleY="53312">
        <dgm:presLayoutVars>
          <dgm:bulletEnabled val="1"/>
        </dgm:presLayoutVars>
      </dgm:prSet>
      <dgm:spPr/>
    </dgm:pt>
  </dgm:ptLst>
  <dgm:cxnLst>
    <dgm:cxn modelId="{F4B70A30-8263-431D-8463-CC9CFE98E1A9}" srcId="{E68A1861-676E-4607-83CD-9906C0A769DB}" destId="{2E4612D9-3F68-43D0-BDF4-CCFE9E49D86C}" srcOrd="0" destOrd="0" parTransId="{8AC064B1-2E6B-48DD-9C8C-EB76EF787C5E}" sibTransId="{A0439C11-0EA4-44C6-840F-AE7C45C3C5FD}"/>
    <dgm:cxn modelId="{940D1431-DA69-4975-B988-A2533D91337B}" type="presOf" srcId="{E68A1861-676E-4607-83CD-9906C0A769DB}" destId="{F8296156-3B53-4C30-BF69-2D269674D1F9}" srcOrd="0" destOrd="0" presId="urn:microsoft.com/office/officeart/2005/8/layout/arrow3"/>
    <dgm:cxn modelId="{468C0A4D-A374-4DEC-97F5-6A9B3FDF2407}" srcId="{E68A1861-676E-4607-83CD-9906C0A769DB}" destId="{E297DACC-A4DB-495C-97B3-FEDDA5AE1F3F}" srcOrd="1" destOrd="0" parTransId="{3E322ED7-09F0-418F-8C8D-1D809C60457C}" sibTransId="{6C197C1F-0F98-45EA-BD06-8A4FC0EEE229}"/>
    <dgm:cxn modelId="{E731E5BD-A2EE-4452-B528-97CCFB11B055}" type="presOf" srcId="{E297DACC-A4DB-495C-97B3-FEDDA5AE1F3F}" destId="{ABE35739-6074-47A3-8305-60B63443F9FC}" srcOrd="0" destOrd="0" presId="urn:microsoft.com/office/officeart/2005/8/layout/arrow3"/>
    <dgm:cxn modelId="{9605D8FF-1240-407D-8F83-9070167777C4}" type="presOf" srcId="{2E4612D9-3F68-43D0-BDF4-CCFE9E49D86C}" destId="{1EDB4B0F-9978-4B5D-B671-1578C1FB59CF}" srcOrd="0" destOrd="0" presId="urn:microsoft.com/office/officeart/2005/8/layout/arrow3"/>
    <dgm:cxn modelId="{4448F08F-DE9C-427C-B1A9-8DB3AB7887FB}" type="presParOf" srcId="{F8296156-3B53-4C30-BF69-2D269674D1F9}" destId="{C5845EBB-30D9-49BE-BA9D-CE6D50BCA1B9}" srcOrd="0" destOrd="0" presId="urn:microsoft.com/office/officeart/2005/8/layout/arrow3"/>
    <dgm:cxn modelId="{A4295813-8360-4B05-BB75-D083B50E47B7}" type="presParOf" srcId="{F8296156-3B53-4C30-BF69-2D269674D1F9}" destId="{83EC32A9-F508-4F92-8CCF-5343D5680542}" srcOrd="1" destOrd="0" presId="urn:microsoft.com/office/officeart/2005/8/layout/arrow3"/>
    <dgm:cxn modelId="{D0BFCE97-574E-42D8-A3DA-2AB2B12B1D10}" type="presParOf" srcId="{F8296156-3B53-4C30-BF69-2D269674D1F9}" destId="{1EDB4B0F-9978-4B5D-B671-1578C1FB59CF}" srcOrd="2" destOrd="0" presId="urn:microsoft.com/office/officeart/2005/8/layout/arrow3"/>
    <dgm:cxn modelId="{BAFAB011-49EE-44CB-B1E0-108D3CFCF2E8}" type="presParOf" srcId="{F8296156-3B53-4C30-BF69-2D269674D1F9}" destId="{3EE95DFC-ADDF-4408-B814-5DBD71B91CEC}" srcOrd="3" destOrd="0" presId="urn:microsoft.com/office/officeart/2005/8/layout/arrow3"/>
    <dgm:cxn modelId="{74FBEB52-1EE4-4F49-ABCA-11E597EF511B}" type="presParOf" srcId="{F8296156-3B53-4C30-BF69-2D269674D1F9}" destId="{ABE35739-6074-47A3-8305-60B63443F9FC}" srcOrd="4" destOrd="0" presId="urn:microsoft.com/office/officeart/2005/8/layout/arrow3"/>
  </dgm:cxnLst>
  <dgm:bg>
    <a:solidFill>
      <a:schemeClr val="bg1"/>
    </a:solidFill>
    <a:effectLst>
      <a:softEdge rad="317500"/>
    </a:effectLst>
  </dgm:bg>
  <dgm:whole>
    <a:ln w="25400">
      <a:solidFill>
        <a:schemeClr val="accent1">
          <a:shade val="50000"/>
        </a:schemeClr>
      </a:solidFill>
      <a:extLst>
        <a:ext uri="{C807C97D-BFC1-408E-A445-0C87EB9F89A2}">
          <ask:lineSketchStyleProps xmlns:ask="http://schemas.microsoft.com/office/drawing/2018/sketchyshapes">
            <ask:type>
              <ask:lineSketchNone/>
            </ask:type>
          </ask:lineSketchStyleProps>
        </a:ext>
      </a:extLst>
    </a:ln>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68A1861-676E-4607-83CD-9906C0A769DB}" type="doc">
      <dgm:prSet loTypeId="urn:microsoft.com/office/officeart/2005/8/layout/arrow3" loCatId="relationship" qsTypeId="urn:microsoft.com/office/officeart/2005/8/quickstyle/simple1" qsCatId="simple" csTypeId="urn:microsoft.com/office/officeart/2005/8/colors/accent1_2" csCatId="accent1" phldr="1"/>
      <dgm:spPr/>
      <dgm:t>
        <a:bodyPr/>
        <a:lstStyle/>
        <a:p>
          <a:endParaRPr lang="en-US"/>
        </a:p>
      </dgm:t>
    </dgm:pt>
    <dgm:pt modelId="{2E4612D9-3F68-43D0-BDF4-CCFE9E49D86C}">
      <dgm:prSet phldrT="[Text]" custT="1"/>
      <dgm:spPr>
        <a:xfrm>
          <a:off x="1782607" y="216014"/>
          <a:ext cx="2469825" cy="1024283"/>
        </a:xfrm>
        <a:prstGeom prst="rect">
          <a:avLst/>
        </a:prstGeom>
        <a:noFill/>
        <a:ln w="0">
          <a:noFill/>
        </a:ln>
        <a:effectLst/>
      </dgm:spPr>
      <dgm:t>
        <a:bodyPr/>
        <a:lstStyle/>
        <a:p>
          <a:pPr>
            <a:buNone/>
          </a:pPr>
          <a:r>
            <a:rPr lang="en-US" sz="2000" dirty="0">
              <a:solidFill>
                <a:sysClr val="windowText" lastClr="000000">
                  <a:hueOff val="0"/>
                  <a:satOff val="0"/>
                  <a:lumOff val="0"/>
                  <a:alphaOff val="0"/>
                </a:sysClr>
              </a:solidFill>
              <a:latin typeface="Arial"/>
              <a:ea typeface="+mn-ea"/>
              <a:cs typeface="+mn-cs"/>
            </a:rPr>
            <a:t>If the subsidy per unit is at</a:t>
          </a:r>
          <a:r>
            <a:rPr lang="en-US" sz="2000" dirty="0">
              <a:solidFill>
                <a:srgbClr val="00B0F0"/>
              </a:solidFill>
              <a:latin typeface="Arial"/>
              <a:ea typeface="+mn-ea"/>
              <a:cs typeface="+mn-cs"/>
            </a:rPr>
            <a:t> </a:t>
          </a:r>
          <a:r>
            <a:rPr lang="en-US" sz="2000" b="1" dirty="0">
              <a:solidFill>
                <a:srgbClr val="00B0F0"/>
              </a:solidFill>
              <a:latin typeface="Arial"/>
              <a:ea typeface="+mn-ea"/>
              <a:cs typeface="+mn-cs"/>
            </a:rPr>
            <a:t>$15,000 </a:t>
          </a:r>
          <a:r>
            <a:rPr lang="en-US" sz="2000" dirty="0">
              <a:solidFill>
                <a:sysClr val="windowText" lastClr="000000">
                  <a:hueOff val="0"/>
                  <a:satOff val="0"/>
                  <a:lumOff val="0"/>
                  <a:alphaOff val="0"/>
                </a:sysClr>
              </a:solidFill>
              <a:latin typeface="Arial"/>
              <a:ea typeface="+mn-ea"/>
              <a:cs typeface="+mn-cs"/>
            </a:rPr>
            <a:t>or below…</a:t>
          </a:r>
        </a:p>
      </dgm:t>
    </dgm:pt>
    <dgm:pt modelId="{8AC064B1-2E6B-48DD-9C8C-EB76EF787C5E}" type="parTrans" cxnId="{F4B70A30-8263-431D-8463-CC9CFE98E1A9}">
      <dgm:prSet/>
      <dgm:spPr/>
      <dgm:t>
        <a:bodyPr/>
        <a:lstStyle/>
        <a:p>
          <a:endParaRPr lang="en-US"/>
        </a:p>
      </dgm:t>
    </dgm:pt>
    <dgm:pt modelId="{A0439C11-0EA4-44C6-840F-AE7C45C3C5FD}" type="sibTrans" cxnId="{F4B70A30-8263-431D-8463-CC9CFE98E1A9}">
      <dgm:prSet/>
      <dgm:spPr/>
      <dgm:t>
        <a:bodyPr/>
        <a:lstStyle/>
        <a:p>
          <a:endParaRPr lang="en-US"/>
        </a:p>
      </dgm:t>
    </dgm:pt>
    <dgm:pt modelId="{E297DACC-A4DB-495C-97B3-FEDDA5AE1F3F}">
      <dgm:prSet phldrT="[Text]" custT="1"/>
      <dgm:spPr>
        <a:xfrm>
          <a:off x="500876" y="2351061"/>
          <a:ext cx="1709640" cy="776389"/>
        </a:xfrm>
        <a:prstGeom prst="rect">
          <a:avLst/>
        </a:prstGeom>
        <a:noFill/>
        <a:ln w="12700">
          <a:noFill/>
        </a:ln>
        <a:effectLst/>
      </dgm:spPr>
      <dgm:t>
        <a:bodyPr/>
        <a:lstStyle/>
        <a:p>
          <a:pPr>
            <a:buNone/>
          </a:pPr>
          <a:r>
            <a:rPr lang="en-US" sz="2000" dirty="0">
              <a:solidFill>
                <a:sysClr val="windowText" lastClr="000000">
                  <a:hueOff val="0"/>
                  <a:satOff val="0"/>
                  <a:lumOff val="0"/>
                  <a:alphaOff val="0"/>
                </a:sysClr>
              </a:solidFill>
              <a:latin typeface="Arial"/>
              <a:ea typeface="+mn-ea"/>
              <a:cs typeface="+mn-cs"/>
            </a:rPr>
            <a:t>…the higher the score.</a:t>
          </a:r>
        </a:p>
      </dgm:t>
    </dgm:pt>
    <dgm:pt modelId="{3E322ED7-09F0-418F-8C8D-1D809C60457C}" type="parTrans" cxnId="{468C0A4D-A374-4DEC-97F5-6A9B3FDF2407}">
      <dgm:prSet/>
      <dgm:spPr/>
      <dgm:t>
        <a:bodyPr/>
        <a:lstStyle/>
        <a:p>
          <a:endParaRPr lang="en-US"/>
        </a:p>
      </dgm:t>
    </dgm:pt>
    <dgm:pt modelId="{6C197C1F-0F98-45EA-BD06-8A4FC0EEE229}" type="sibTrans" cxnId="{468C0A4D-A374-4DEC-97F5-6A9B3FDF2407}">
      <dgm:prSet/>
      <dgm:spPr/>
      <dgm:t>
        <a:bodyPr/>
        <a:lstStyle/>
        <a:p>
          <a:endParaRPr lang="en-US"/>
        </a:p>
      </dgm:t>
    </dgm:pt>
    <dgm:pt modelId="{F8296156-3B53-4C30-BF69-2D269674D1F9}" type="pres">
      <dgm:prSet presAssocID="{E68A1861-676E-4607-83CD-9906C0A769DB}" presName="compositeShape" presStyleCnt="0">
        <dgm:presLayoutVars>
          <dgm:chMax val="2"/>
          <dgm:dir/>
          <dgm:resizeHandles val="exact"/>
        </dgm:presLayoutVars>
      </dgm:prSet>
      <dgm:spPr/>
    </dgm:pt>
    <dgm:pt modelId="{C5845EBB-30D9-49BE-BA9D-CE6D50BCA1B9}" type="pres">
      <dgm:prSet presAssocID="{E68A1861-676E-4607-83CD-9906C0A769DB}" presName="divider" presStyleLbl="fgShp" presStyleIdx="0" presStyleCnt="1"/>
      <dgm:spPr>
        <a:xfrm rot="21300000">
          <a:off x="13420" y="1484843"/>
          <a:ext cx="4346376" cy="497725"/>
        </a:xfrm>
        <a:prstGeom prst="mathMinus">
          <a:avLst/>
        </a:prstGeom>
        <a:solidFill>
          <a:schemeClr val="tx2">
            <a:lumMod val="75000"/>
          </a:schemeClr>
        </a:solidFill>
        <a:ln w="25400" cap="flat" cmpd="sng" algn="ctr">
          <a:solidFill>
            <a:sysClr val="window" lastClr="FFFFFF">
              <a:hueOff val="0"/>
              <a:satOff val="0"/>
              <a:lumOff val="0"/>
              <a:alphaOff val="0"/>
            </a:sysClr>
          </a:solidFill>
          <a:prstDash val="solid"/>
        </a:ln>
        <a:effectLst/>
      </dgm:spPr>
    </dgm:pt>
    <dgm:pt modelId="{83EC32A9-F508-4F92-8CCF-5343D5680542}" type="pres">
      <dgm:prSet presAssocID="{2E4612D9-3F68-43D0-BDF4-CCFE9E49D86C}" presName="downArrow" presStyleLbl="node1" presStyleIdx="0" presStyleCnt="2"/>
      <dgm:spPr>
        <a:xfrm>
          <a:off x="524786" y="173370"/>
          <a:ext cx="1311965" cy="1386965"/>
        </a:xfrm>
        <a:prstGeom prst="downArrow">
          <a:avLst/>
        </a:prstGeom>
        <a:solidFill>
          <a:schemeClr val="tx2">
            <a:lumMod val="60000"/>
            <a:lumOff val="40000"/>
          </a:schemeClr>
        </a:solidFill>
        <a:ln w="25400" cap="flat" cmpd="sng" algn="ctr">
          <a:solidFill>
            <a:schemeClr val="bg1">
              <a:lumMod val="85000"/>
            </a:schemeClr>
          </a:solidFill>
          <a:prstDash val="solid"/>
        </a:ln>
        <a:effectLst/>
      </dgm:spPr>
    </dgm:pt>
    <dgm:pt modelId="{1EDB4B0F-9978-4B5D-B671-1578C1FB59CF}" type="pres">
      <dgm:prSet presAssocID="{2E4612D9-3F68-43D0-BDF4-CCFE9E49D86C}" presName="downArrowText" presStyleLbl="revTx" presStyleIdx="0" presStyleCnt="2" custScaleX="176488" custScaleY="70334">
        <dgm:presLayoutVars>
          <dgm:bulletEnabled val="1"/>
        </dgm:presLayoutVars>
      </dgm:prSet>
      <dgm:spPr/>
    </dgm:pt>
    <dgm:pt modelId="{3EE95DFC-ADDF-4408-B814-5DBD71B91CEC}" type="pres">
      <dgm:prSet presAssocID="{E297DACC-A4DB-495C-97B3-FEDDA5AE1F3F}" presName="upArrow" presStyleLbl="node1" presStyleIdx="1" presStyleCnt="2"/>
      <dgm:spPr>
        <a:xfrm>
          <a:off x="2536465" y="2304614"/>
          <a:ext cx="1311965" cy="1676083"/>
        </a:xfrm>
        <a:prstGeom prst="upArrow">
          <a:avLst/>
        </a:prstGeom>
        <a:solidFill>
          <a:schemeClr val="tx2">
            <a:lumMod val="60000"/>
            <a:lumOff val="40000"/>
          </a:schemeClr>
        </a:solidFill>
        <a:ln w="25400" cap="flat" cmpd="sng" algn="ctr">
          <a:solidFill>
            <a:schemeClr val="bg1">
              <a:lumMod val="85000"/>
            </a:schemeClr>
          </a:solidFill>
          <a:prstDash val="solid"/>
        </a:ln>
        <a:effectLst/>
      </dgm:spPr>
    </dgm:pt>
    <dgm:pt modelId="{ABE35739-6074-47A3-8305-60B63443F9FC}" type="pres">
      <dgm:prSet presAssocID="{E297DACC-A4DB-495C-97B3-FEDDA5AE1F3F}" presName="upArrowText" presStyleLbl="revTx" presStyleIdx="1" presStyleCnt="2" custScaleX="122167" custScaleY="53312">
        <dgm:presLayoutVars>
          <dgm:bulletEnabled val="1"/>
        </dgm:presLayoutVars>
      </dgm:prSet>
      <dgm:spPr/>
    </dgm:pt>
  </dgm:ptLst>
  <dgm:cxnLst>
    <dgm:cxn modelId="{F4B70A30-8263-431D-8463-CC9CFE98E1A9}" srcId="{E68A1861-676E-4607-83CD-9906C0A769DB}" destId="{2E4612D9-3F68-43D0-BDF4-CCFE9E49D86C}" srcOrd="0" destOrd="0" parTransId="{8AC064B1-2E6B-48DD-9C8C-EB76EF787C5E}" sibTransId="{A0439C11-0EA4-44C6-840F-AE7C45C3C5FD}"/>
    <dgm:cxn modelId="{940D1431-DA69-4975-B988-A2533D91337B}" type="presOf" srcId="{E68A1861-676E-4607-83CD-9906C0A769DB}" destId="{F8296156-3B53-4C30-BF69-2D269674D1F9}" srcOrd="0" destOrd="0" presId="urn:microsoft.com/office/officeart/2005/8/layout/arrow3"/>
    <dgm:cxn modelId="{468C0A4D-A374-4DEC-97F5-6A9B3FDF2407}" srcId="{E68A1861-676E-4607-83CD-9906C0A769DB}" destId="{E297DACC-A4DB-495C-97B3-FEDDA5AE1F3F}" srcOrd="1" destOrd="0" parTransId="{3E322ED7-09F0-418F-8C8D-1D809C60457C}" sibTransId="{6C197C1F-0F98-45EA-BD06-8A4FC0EEE229}"/>
    <dgm:cxn modelId="{E731E5BD-A2EE-4452-B528-97CCFB11B055}" type="presOf" srcId="{E297DACC-A4DB-495C-97B3-FEDDA5AE1F3F}" destId="{ABE35739-6074-47A3-8305-60B63443F9FC}" srcOrd="0" destOrd="0" presId="urn:microsoft.com/office/officeart/2005/8/layout/arrow3"/>
    <dgm:cxn modelId="{9605D8FF-1240-407D-8F83-9070167777C4}" type="presOf" srcId="{2E4612D9-3F68-43D0-BDF4-CCFE9E49D86C}" destId="{1EDB4B0F-9978-4B5D-B671-1578C1FB59CF}" srcOrd="0" destOrd="0" presId="urn:microsoft.com/office/officeart/2005/8/layout/arrow3"/>
    <dgm:cxn modelId="{4448F08F-DE9C-427C-B1A9-8DB3AB7887FB}" type="presParOf" srcId="{F8296156-3B53-4C30-BF69-2D269674D1F9}" destId="{C5845EBB-30D9-49BE-BA9D-CE6D50BCA1B9}" srcOrd="0" destOrd="0" presId="urn:microsoft.com/office/officeart/2005/8/layout/arrow3"/>
    <dgm:cxn modelId="{A4295813-8360-4B05-BB75-D083B50E47B7}" type="presParOf" srcId="{F8296156-3B53-4C30-BF69-2D269674D1F9}" destId="{83EC32A9-F508-4F92-8CCF-5343D5680542}" srcOrd="1" destOrd="0" presId="urn:microsoft.com/office/officeart/2005/8/layout/arrow3"/>
    <dgm:cxn modelId="{D0BFCE97-574E-42D8-A3DA-2AB2B12B1D10}" type="presParOf" srcId="{F8296156-3B53-4C30-BF69-2D269674D1F9}" destId="{1EDB4B0F-9978-4B5D-B671-1578C1FB59CF}" srcOrd="2" destOrd="0" presId="urn:microsoft.com/office/officeart/2005/8/layout/arrow3"/>
    <dgm:cxn modelId="{BAFAB011-49EE-44CB-B1E0-108D3CFCF2E8}" type="presParOf" srcId="{F8296156-3B53-4C30-BF69-2D269674D1F9}" destId="{3EE95DFC-ADDF-4408-B814-5DBD71B91CEC}" srcOrd="3" destOrd="0" presId="urn:microsoft.com/office/officeart/2005/8/layout/arrow3"/>
    <dgm:cxn modelId="{74FBEB52-1EE4-4F49-ABCA-11E597EF511B}" type="presParOf" srcId="{F8296156-3B53-4C30-BF69-2D269674D1F9}" destId="{ABE35739-6074-47A3-8305-60B63443F9FC}" srcOrd="4" destOrd="0" presId="urn:microsoft.com/office/officeart/2005/8/layout/arrow3"/>
  </dgm:cxnLst>
  <dgm:bg>
    <a:solidFill>
      <a:schemeClr val="accent1">
        <a:lumMod val="20000"/>
        <a:lumOff val="80000"/>
      </a:schemeClr>
    </a:solidFill>
  </dgm:bg>
  <dgm:whole>
    <a:ln w="12700">
      <a:solidFill>
        <a:schemeClr val="tx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68A1861-676E-4607-83CD-9906C0A769DB}" type="doc">
      <dgm:prSet loTypeId="urn:microsoft.com/office/officeart/2005/8/layout/arrow3" loCatId="relationship" qsTypeId="urn:microsoft.com/office/officeart/2005/8/quickstyle/simple1" qsCatId="simple" csTypeId="urn:microsoft.com/office/officeart/2005/8/colors/accent1_2" csCatId="accent1" phldr="1"/>
      <dgm:spPr/>
      <dgm:t>
        <a:bodyPr/>
        <a:lstStyle/>
        <a:p>
          <a:endParaRPr lang="en-US"/>
        </a:p>
      </dgm:t>
    </dgm:pt>
    <dgm:pt modelId="{2E4612D9-3F68-43D0-BDF4-CCFE9E49D86C}">
      <dgm:prSet phldrT="[Text]" custT="1"/>
      <dgm:spPr>
        <a:xfrm>
          <a:off x="1782607" y="216014"/>
          <a:ext cx="2469825" cy="1024283"/>
        </a:xfrm>
        <a:prstGeom prst="rect">
          <a:avLst/>
        </a:prstGeom>
        <a:noFill/>
        <a:ln w="0">
          <a:noFill/>
        </a:ln>
        <a:effectLst/>
      </dgm:spPr>
      <dgm:t>
        <a:bodyPr/>
        <a:lstStyle/>
        <a:p>
          <a:pPr>
            <a:buNone/>
          </a:pPr>
          <a:r>
            <a:rPr lang="en-US" sz="2000" dirty="0">
              <a:solidFill>
                <a:sysClr val="windowText" lastClr="000000">
                  <a:hueOff val="0"/>
                  <a:satOff val="0"/>
                  <a:lumOff val="0"/>
                  <a:alphaOff val="0"/>
                </a:sysClr>
              </a:solidFill>
              <a:latin typeface="Arial"/>
              <a:ea typeface="+mn-ea"/>
              <a:cs typeface="+mn-cs"/>
            </a:rPr>
            <a:t>If the subsidy per unit is at</a:t>
          </a:r>
          <a:r>
            <a:rPr lang="en-US" sz="2000" dirty="0">
              <a:solidFill>
                <a:srgbClr val="00B0F0"/>
              </a:solidFill>
              <a:latin typeface="Arial"/>
              <a:ea typeface="+mn-ea"/>
              <a:cs typeface="+mn-cs"/>
            </a:rPr>
            <a:t> </a:t>
          </a:r>
          <a:r>
            <a:rPr lang="en-US" sz="2000" b="1" dirty="0">
              <a:solidFill>
                <a:srgbClr val="00B0F0"/>
              </a:solidFill>
              <a:latin typeface="Arial"/>
              <a:ea typeface="+mn-ea"/>
              <a:cs typeface="+mn-cs"/>
            </a:rPr>
            <a:t>$25,000 </a:t>
          </a:r>
          <a:r>
            <a:rPr lang="en-US" sz="2000" dirty="0">
              <a:solidFill>
                <a:sysClr val="windowText" lastClr="000000">
                  <a:hueOff val="0"/>
                  <a:satOff val="0"/>
                  <a:lumOff val="0"/>
                  <a:alphaOff val="0"/>
                </a:sysClr>
              </a:solidFill>
              <a:latin typeface="Arial"/>
              <a:ea typeface="+mn-ea"/>
              <a:cs typeface="+mn-cs"/>
            </a:rPr>
            <a:t>or below…</a:t>
          </a:r>
        </a:p>
      </dgm:t>
    </dgm:pt>
    <dgm:pt modelId="{8AC064B1-2E6B-48DD-9C8C-EB76EF787C5E}" type="parTrans" cxnId="{F4B70A30-8263-431D-8463-CC9CFE98E1A9}">
      <dgm:prSet/>
      <dgm:spPr/>
      <dgm:t>
        <a:bodyPr/>
        <a:lstStyle/>
        <a:p>
          <a:endParaRPr lang="en-US"/>
        </a:p>
      </dgm:t>
    </dgm:pt>
    <dgm:pt modelId="{A0439C11-0EA4-44C6-840F-AE7C45C3C5FD}" type="sibTrans" cxnId="{F4B70A30-8263-431D-8463-CC9CFE98E1A9}">
      <dgm:prSet/>
      <dgm:spPr/>
      <dgm:t>
        <a:bodyPr/>
        <a:lstStyle/>
        <a:p>
          <a:endParaRPr lang="en-US"/>
        </a:p>
      </dgm:t>
    </dgm:pt>
    <dgm:pt modelId="{E297DACC-A4DB-495C-97B3-FEDDA5AE1F3F}">
      <dgm:prSet phldrT="[Text]" custT="1"/>
      <dgm:spPr>
        <a:xfrm>
          <a:off x="500876" y="2351061"/>
          <a:ext cx="1709640" cy="776389"/>
        </a:xfrm>
        <a:prstGeom prst="rect">
          <a:avLst/>
        </a:prstGeom>
        <a:noFill/>
        <a:ln w="12700">
          <a:noFill/>
        </a:ln>
        <a:effectLst/>
      </dgm:spPr>
      <dgm:t>
        <a:bodyPr/>
        <a:lstStyle/>
        <a:p>
          <a:pPr>
            <a:buNone/>
          </a:pPr>
          <a:r>
            <a:rPr lang="en-US" sz="2000" dirty="0">
              <a:solidFill>
                <a:sysClr val="windowText" lastClr="000000">
                  <a:hueOff val="0"/>
                  <a:satOff val="0"/>
                  <a:lumOff val="0"/>
                  <a:alphaOff val="0"/>
                </a:sysClr>
              </a:solidFill>
              <a:latin typeface="Arial"/>
              <a:ea typeface="+mn-ea"/>
              <a:cs typeface="+mn-cs"/>
            </a:rPr>
            <a:t>…the higher the score.</a:t>
          </a:r>
        </a:p>
      </dgm:t>
    </dgm:pt>
    <dgm:pt modelId="{3E322ED7-09F0-418F-8C8D-1D809C60457C}" type="parTrans" cxnId="{468C0A4D-A374-4DEC-97F5-6A9B3FDF2407}">
      <dgm:prSet/>
      <dgm:spPr/>
      <dgm:t>
        <a:bodyPr/>
        <a:lstStyle/>
        <a:p>
          <a:endParaRPr lang="en-US"/>
        </a:p>
      </dgm:t>
    </dgm:pt>
    <dgm:pt modelId="{6C197C1F-0F98-45EA-BD06-8A4FC0EEE229}" type="sibTrans" cxnId="{468C0A4D-A374-4DEC-97F5-6A9B3FDF2407}">
      <dgm:prSet/>
      <dgm:spPr/>
      <dgm:t>
        <a:bodyPr/>
        <a:lstStyle/>
        <a:p>
          <a:endParaRPr lang="en-US"/>
        </a:p>
      </dgm:t>
    </dgm:pt>
    <dgm:pt modelId="{F8296156-3B53-4C30-BF69-2D269674D1F9}" type="pres">
      <dgm:prSet presAssocID="{E68A1861-676E-4607-83CD-9906C0A769DB}" presName="compositeShape" presStyleCnt="0">
        <dgm:presLayoutVars>
          <dgm:chMax val="2"/>
          <dgm:dir/>
          <dgm:resizeHandles val="exact"/>
        </dgm:presLayoutVars>
      </dgm:prSet>
      <dgm:spPr/>
    </dgm:pt>
    <dgm:pt modelId="{C5845EBB-30D9-49BE-BA9D-CE6D50BCA1B9}" type="pres">
      <dgm:prSet presAssocID="{E68A1861-676E-4607-83CD-9906C0A769DB}" presName="divider" presStyleLbl="fgShp" presStyleIdx="0" presStyleCnt="1"/>
      <dgm:spPr>
        <a:xfrm rot="21300000">
          <a:off x="13420" y="1484843"/>
          <a:ext cx="4346376" cy="497725"/>
        </a:xfrm>
        <a:prstGeom prst="mathMinus">
          <a:avLst/>
        </a:prstGeom>
        <a:solidFill>
          <a:schemeClr val="tx2">
            <a:lumMod val="75000"/>
          </a:schemeClr>
        </a:solidFill>
        <a:ln w="25400" cap="flat" cmpd="sng" algn="ctr">
          <a:solidFill>
            <a:sysClr val="window" lastClr="FFFFFF">
              <a:hueOff val="0"/>
              <a:satOff val="0"/>
              <a:lumOff val="0"/>
              <a:alphaOff val="0"/>
            </a:sysClr>
          </a:solidFill>
          <a:prstDash val="solid"/>
        </a:ln>
        <a:effectLst/>
      </dgm:spPr>
    </dgm:pt>
    <dgm:pt modelId="{83EC32A9-F508-4F92-8CCF-5343D5680542}" type="pres">
      <dgm:prSet presAssocID="{2E4612D9-3F68-43D0-BDF4-CCFE9E49D86C}" presName="downArrow" presStyleLbl="node1" presStyleIdx="0" presStyleCnt="2"/>
      <dgm:spPr>
        <a:xfrm>
          <a:off x="524786" y="173370"/>
          <a:ext cx="1311965" cy="1386965"/>
        </a:xfrm>
        <a:prstGeom prst="downArrow">
          <a:avLst/>
        </a:prstGeom>
        <a:solidFill>
          <a:schemeClr val="tx2">
            <a:lumMod val="60000"/>
            <a:lumOff val="40000"/>
          </a:schemeClr>
        </a:solidFill>
        <a:ln w="25400" cap="flat" cmpd="sng" algn="ctr">
          <a:solidFill>
            <a:schemeClr val="bg1">
              <a:lumMod val="85000"/>
            </a:schemeClr>
          </a:solidFill>
          <a:prstDash val="solid"/>
        </a:ln>
        <a:effectLst/>
      </dgm:spPr>
    </dgm:pt>
    <dgm:pt modelId="{1EDB4B0F-9978-4B5D-B671-1578C1FB59CF}" type="pres">
      <dgm:prSet presAssocID="{2E4612D9-3F68-43D0-BDF4-CCFE9E49D86C}" presName="downArrowText" presStyleLbl="revTx" presStyleIdx="0" presStyleCnt="2" custScaleX="176488" custScaleY="70334">
        <dgm:presLayoutVars>
          <dgm:bulletEnabled val="1"/>
        </dgm:presLayoutVars>
      </dgm:prSet>
      <dgm:spPr/>
    </dgm:pt>
    <dgm:pt modelId="{3EE95DFC-ADDF-4408-B814-5DBD71B91CEC}" type="pres">
      <dgm:prSet presAssocID="{E297DACC-A4DB-495C-97B3-FEDDA5AE1F3F}" presName="upArrow" presStyleLbl="node1" presStyleIdx="1" presStyleCnt="2"/>
      <dgm:spPr>
        <a:xfrm>
          <a:off x="2536465" y="2304614"/>
          <a:ext cx="1311965" cy="1676083"/>
        </a:xfrm>
        <a:prstGeom prst="upArrow">
          <a:avLst/>
        </a:prstGeom>
        <a:solidFill>
          <a:schemeClr val="tx2">
            <a:lumMod val="60000"/>
            <a:lumOff val="40000"/>
          </a:schemeClr>
        </a:solidFill>
        <a:ln w="25400" cap="flat" cmpd="sng" algn="ctr">
          <a:solidFill>
            <a:schemeClr val="bg1">
              <a:lumMod val="85000"/>
            </a:schemeClr>
          </a:solidFill>
          <a:prstDash val="solid"/>
        </a:ln>
        <a:effectLst/>
      </dgm:spPr>
    </dgm:pt>
    <dgm:pt modelId="{ABE35739-6074-47A3-8305-60B63443F9FC}" type="pres">
      <dgm:prSet presAssocID="{E297DACC-A4DB-495C-97B3-FEDDA5AE1F3F}" presName="upArrowText" presStyleLbl="revTx" presStyleIdx="1" presStyleCnt="2" custScaleX="122167" custScaleY="53312">
        <dgm:presLayoutVars>
          <dgm:bulletEnabled val="1"/>
        </dgm:presLayoutVars>
      </dgm:prSet>
      <dgm:spPr/>
    </dgm:pt>
  </dgm:ptLst>
  <dgm:cxnLst>
    <dgm:cxn modelId="{F4B70A30-8263-431D-8463-CC9CFE98E1A9}" srcId="{E68A1861-676E-4607-83CD-9906C0A769DB}" destId="{2E4612D9-3F68-43D0-BDF4-CCFE9E49D86C}" srcOrd="0" destOrd="0" parTransId="{8AC064B1-2E6B-48DD-9C8C-EB76EF787C5E}" sibTransId="{A0439C11-0EA4-44C6-840F-AE7C45C3C5FD}"/>
    <dgm:cxn modelId="{940D1431-DA69-4975-B988-A2533D91337B}" type="presOf" srcId="{E68A1861-676E-4607-83CD-9906C0A769DB}" destId="{F8296156-3B53-4C30-BF69-2D269674D1F9}" srcOrd="0" destOrd="0" presId="urn:microsoft.com/office/officeart/2005/8/layout/arrow3"/>
    <dgm:cxn modelId="{468C0A4D-A374-4DEC-97F5-6A9B3FDF2407}" srcId="{E68A1861-676E-4607-83CD-9906C0A769DB}" destId="{E297DACC-A4DB-495C-97B3-FEDDA5AE1F3F}" srcOrd="1" destOrd="0" parTransId="{3E322ED7-09F0-418F-8C8D-1D809C60457C}" sibTransId="{6C197C1F-0F98-45EA-BD06-8A4FC0EEE229}"/>
    <dgm:cxn modelId="{E731E5BD-A2EE-4452-B528-97CCFB11B055}" type="presOf" srcId="{E297DACC-A4DB-495C-97B3-FEDDA5AE1F3F}" destId="{ABE35739-6074-47A3-8305-60B63443F9FC}" srcOrd="0" destOrd="0" presId="urn:microsoft.com/office/officeart/2005/8/layout/arrow3"/>
    <dgm:cxn modelId="{9605D8FF-1240-407D-8F83-9070167777C4}" type="presOf" srcId="{2E4612D9-3F68-43D0-BDF4-CCFE9E49D86C}" destId="{1EDB4B0F-9978-4B5D-B671-1578C1FB59CF}" srcOrd="0" destOrd="0" presId="urn:microsoft.com/office/officeart/2005/8/layout/arrow3"/>
    <dgm:cxn modelId="{4448F08F-DE9C-427C-B1A9-8DB3AB7887FB}" type="presParOf" srcId="{F8296156-3B53-4C30-BF69-2D269674D1F9}" destId="{C5845EBB-30D9-49BE-BA9D-CE6D50BCA1B9}" srcOrd="0" destOrd="0" presId="urn:microsoft.com/office/officeart/2005/8/layout/arrow3"/>
    <dgm:cxn modelId="{A4295813-8360-4B05-BB75-D083B50E47B7}" type="presParOf" srcId="{F8296156-3B53-4C30-BF69-2D269674D1F9}" destId="{83EC32A9-F508-4F92-8CCF-5343D5680542}" srcOrd="1" destOrd="0" presId="urn:microsoft.com/office/officeart/2005/8/layout/arrow3"/>
    <dgm:cxn modelId="{D0BFCE97-574E-42D8-A3DA-2AB2B12B1D10}" type="presParOf" srcId="{F8296156-3B53-4C30-BF69-2D269674D1F9}" destId="{1EDB4B0F-9978-4B5D-B671-1578C1FB59CF}" srcOrd="2" destOrd="0" presId="urn:microsoft.com/office/officeart/2005/8/layout/arrow3"/>
    <dgm:cxn modelId="{BAFAB011-49EE-44CB-B1E0-108D3CFCF2E8}" type="presParOf" srcId="{F8296156-3B53-4C30-BF69-2D269674D1F9}" destId="{3EE95DFC-ADDF-4408-B814-5DBD71B91CEC}" srcOrd="3" destOrd="0" presId="urn:microsoft.com/office/officeart/2005/8/layout/arrow3"/>
    <dgm:cxn modelId="{74FBEB52-1EE4-4F49-ABCA-11E597EF511B}" type="presParOf" srcId="{F8296156-3B53-4C30-BF69-2D269674D1F9}" destId="{ABE35739-6074-47A3-8305-60B63443F9FC}" srcOrd="4" destOrd="0" presId="urn:microsoft.com/office/officeart/2005/8/layout/arrow3"/>
  </dgm:cxnLst>
  <dgm:bg>
    <a:solidFill>
      <a:schemeClr val="accent1">
        <a:lumMod val="20000"/>
        <a:lumOff val="80000"/>
      </a:schemeClr>
    </a:solidFill>
  </dgm:bg>
  <dgm:whole>
    <a:ln w="12700">
      <a:solidFill>
        <a:schemeClr val="tx1"/>
      </a:solidFill>
    </a:ln>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504F3A0-EE04-4404-870A-36D20A7354CA}"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E888244F-1806-41EF-B36F-8C04A9666597}">
      <dgm:prSet phldrT="[Text]"/>
      <dgm:spPr/>
      <dgm:t>
        <a:bodyPr/>
        <a:lstStyle/>
        <a:p>
          <a:r>
            <a:rPr lang="en-US" b="1" dirty="0"/>
            <a:t>Application Process</a:t>
          </a:r>
        </a:p>
      </dgm:t>
    </dgm:pt>
    <dgm:pt modelId="{4A9FC282-1749-45B0-9BB2-6B9F5CE685B4}" type="parTrans" cxnId="{069392C9-CC41-491C-B912-39869BC9B22C}">
      <dgm:prSet/>
      <dgm:spPr/>
      <dgm:t>
        <a:bodyPr/>
        <a:lstStyle/>
        <a:p>
          <a:endParaRPr lang="en-US"/>
        </a:p>
      </dgm:t>
    </dgm:pt>
    <dgm:pt modelId="{88820163-D48D-457F-97A7-D0EDBEE0B0C7}" type="sibTrans" cxnId="{069392C9-CC41-491C-B912-39869BC9B22C}">
      <dgm:prSet/>
      <dgm:spPr/>
      <dgm:t>
        <a:bodyPr/>
        <a:lstStyle/>
        <a:p>
          <a:endParaRPr lang="en-US"/>
        </a:p>
      </dgm:t>
    </dgm:pt>
    <dgm:pt modelId="{7CE8FB9F-ED44-4F81-9B0B-ABE3FB3E3F57}">
      <dgm:prSet phldrT="[Text]" custT="1"/>
      <dgm:spPr/>
      <dgm:t>
        <a:bodyPr/>
        <a:lstStyle/>
        <a:p>
          <a:r>
            <a:rPr lang="en-US" sz="1600" dirty="0">
              <a:solidFill>
                <a:srgbClr val="0072CE"/>
              </a:solidFill>
              <a:latin typeface="Calibri" pitchFamily="34" charset="0"/>
            </a:rPr>
            <a:t>April 2:</a:t>
          </a:r>
          <a:r>
            <a:rPr lang="en-US" sz="1600" dirty="0">
              <a:latin typeface="Calibri" pitchFamily="34" charset="0"/>
            </a:rPr>
            <a:t> 2025 AHP application round opens</a:t>
          </a:r>
          <a:endParaRPr lang="en-US" sz="1600" dirty="0"/>
        </a:p>
      </dgm:t>
    </dgm:pt>
    <dgm:pt modelId="{0B4AAEDE-05FE-422E-953C-A8348BEF0154}" type="parTrans" cxnId="{310D6970-6AB6-4251-8B1C-3660264B7A97}">
      <dgm:prSet/>
      <dgm:spPr/>
      <dgm:t>
        <a:bodyPr/>
        <a:lstStyle/>
        <a:p>
          <a:endParaRPr lang="en-US"/>
        </a:p>
      </dgm:t>
    </dgm:pt>
    <dgm:pt modelId="{2D4A911A-E9A5-4059-B056-5AAB57AC8ADC}" type="sibTrans" cxnId="{310D6970-6AB6-4251-8B1C-3660264B7A97}">
      <dgm:prSet/>
      <dgm:spPr/>
      <dgm:t>
        <a:bodyPr/>
        <a:lstStyle/>
        <a:p>
          <a:endParaRPr lang="en-US"/>
        </a:p>
      </dgm:t>
    </dgm:pt>
    <dgm:pt modelId="{F78D5EB9-DC4B-443A-96B3-DE1F6AAD9074}">
      <dgm:prSet phldrT="[Text]"/>
      <dgm:spPr/>
      <dgm:t>
        <a:bodyPr/>
        <a:lstStyle/>
        <a:p>
          <a:r>
            <a:rPr lang="en-US" b="1" dirty="0"/>
            <a:t>Approval</a:t>
          </a:r>
        </a:p>
      </dgm:t>
    </dgm:pt>
    <dgm:pt modelId="{120FFA29-196E-431A-9620-7F39DEBDD169}" type="parTrans" cxnId="{8B54AC64-EE24-4457-9537-B2EBCC1D388A}">
      <dgm:prSet/>
      <dgm:spPr/>
      <dgm:t>
        <a:bodyPr/>
        <a:lstStyle/>
        <a:p>
          <a:endParaRPr lang="en-US"/>
        </a:p>
      </dgm:t>
    </dgm:pt>
    <dgm:pt modelId="{E5D67EE5-ABC3-4522-B865-2A68A6CBC9C6}" type="sibTrans" cxnId="{8B54AC64-EE24-4457-9537-B2EBCC1D388A}">
      <dgm:prSet/>
      <dgm:spPr/>
      <dgm:t>
        <a:bodyPr/>
        <a:lstStyle/>
        <a:p>
          <a:endParaRPr lang="en-US"/>
        </a:p>
      </dgm:t>
    </dgm:pt>
    <dgm:pt modelId="{7A25786C-0858-48EB-B136-A14B714B2B36}">
      <dgm:prSet phldrT="[Text]" custT="1"/>
      <dgm:spPr/>
      <dgm:t>
        <a:bodyPr/>
        <a:lstStyle/>
        <a:p>
          <a:r>
            <a:rPr lang="en-US" sz="1600" dirty="0">
              <a:solidFill>
                <a:srgbClr val="0072CE"/>
              </a:solidFill>
              <a:latin typeface="Calibri" pitchFamily="34" charset="0"/>
            </a:rPr>
            <a:t>Est. October:</a:t>
          </a:r>
          <a:r>
            <a:rPr lang="en-US" sz="1600" dirty="0">
              <a:latin typeface="Calibri" pitchFamily="34" charset="0"/>
            </a:rPr>
            <a:t> FHLB Dallas Board of Directors approves applications</a:t>
          </a:r>
          <a:endParaRPr lang="en-US" sz="1600" dirty="0"/>
        </a:p>
      </dgm:t>
    </dgm:pt>
    <dgm:pt modelId="{4D2EDF5A-1FFB-432C-8B78-B256D83FC24B}" type="parTrans" cxnId="{0E37F989-813A-4723-BBF2-38733AD90A7C}">
      <dgm:prSet/>
      <dgm:spPr/>
      <dgm:t>
        <a:bodyPr/>
        <a:lstStyle/>
        <a:p>
          <a:endParaRPr lang="en-US"/>
        </a:p>
      </dgm:t>
    </dgm:pt>
    <dgm:pt modelId="{DDA3AD2A-A86D-4FBC-90F8-1603AD161B21}" type="sibTrans" cxnId="{0E37F989-813A-4723-BBF2-38733AD90A7C}">
      <dgm:prSet/>
      <dgm:spPr/>
      <dgm:t>
        <a:bodyPr/>
        <a:lstStyle/>
        <a:p>
          <a:endParaRPr lang="en-US"/>
        </a:p>
      </dgm:t>
    </dgm:pt>
    <dgm:pt modelId="{3C415B0D-026C-4A73-BCCE-6EF01C46AEA5}">
      <dgm:prSet phldrT="[Text]"/>
      <dgm:spPr/>
      <dgm:t>
        <a:bodyPr/>
        <a:lstStyle/>
        <a:p>
          <a:r>
            <a:rPr lang="en-US" b="1" dirty="0"/>
            <a:t>Progress</a:t>
          </a:r>
        </a:p>
      </dgm:t>
    </dgm:pt>
    <dgm:pt modelId="{7861C70B-84E2-4741-B861-A6D9CBC55C41}" type="parTrans" cxnId="{5F062161-5A92-4DC6-9043-3A13CBDBB151}">
      <dgm:prSet/>
      <dgm:spPr/>
      <dgm:t>
        <a:bodyPr/>
        <a:lstStyle/>
        <a:p>
          <a:endParaRPr lang="en-US"/>
        </a:p>
      </dgm:t>
    </dgm:pt>
    <dgm:pt modelId="{AF7BA5BC-9573-466D-952C-5A66F763FD26}" type="sibTrans" cxnId="{5F062161-5A92-4DC6-9043-3A13CBDBB151}">
      <dgm:prSet/>
      <dgm:spPr/>
      <dgm:t>
        <a:bodyPr/>
        <a:lstStyle/>
        <a:p>
          <a:endParaRPr lang="en-US"/>
        </a:p>
      </dgm:t>
    </dgm:pt>
    <dgm:pt modelId="{2B47A6B1-3643-4452-A379-FAC57A251464}">
      <dgm:prSet phldrT="[Text]" custT="1"/>
      <dgm:spPr/>
      <dgm:t>
        <a:bodyPr/>
        <a:lstStyle/>
        <a:p>
          <a:r>
            <a:rPr lang="en-US" sz="1600" dirty="0">
              <a:latin typeface="Calibri" pitchFamily="34" charset="0"/>
            </a:rPr>
            <a:t>Annual progress reports (until project completion)</a:t>
          </a:r>
          <a:endParaRPr lang="en-US" sz="1600" dirty="0"/>
        </a:p>
      </dgm:t>
    </dgm:pt>
    <dgm:pt modelId="{B941F2EB-0447-47B2-AA7E-CC89FBBD5E4C}" type="parTrans" cxnId="{6D3D21CA-3544-4689-97F4-C0517C1E5ED7}">
      <dgm:prSet/>
      <dgm:spPr/>
      <dgm:t>
        <a:bodyPr/>
        <a:lstStyle/>
        <a:p>
          <a:endParaRPr lang="en-US"/>
        </a:p>
      </dgm:t>
    </dgm:pt>
    <dgm:pt modelId="{58F23449-C23F-45A4-981F-9928B50BFFF4}" type="sibTrans" cxnId="{6D3D21CA-3544-4689-97F4-C0517C1E5ED7}">
      <dgm:prSet/>
      <dgm:spPr/>
      <dgm:t>
        <a:bodyPr/>
        <a:lstStyle/>
        <a:p>
          <a:endParaRPr lang="en-US"/>
        </a:p>
      </dgm:t>
    </dgm:pt>
    <dgm:pt modelId="{E204A84F-3904-45EF-9CB0-26EFCF5D6EA4}">
      <dgm:prSet custT="1"/>
      <dgm:spPr/>
      <dgm:t>
        <a:bodyPr/>
        <a:lstStyle/>
        <a:p>
          <a:r>
            <a:rPr lang="en-US" sz="1600" dirty="0">
              <a:solidFill>
                <a:srgbClr val="0072CE"/>
              </a:solidFill>
              <a:latin typeface="Calibri" pitchFamily="34" charset="0"/>
            </a:rPr>
            <a:t>May through September: </a:t>
          </a:r>
          <a:r>
            <a:rPr lang="en-US" sz="1600" dirty="0">
              <a:latin typeface="Calibri" pitchFamily="34" charset="0"/>
            </a:rPr>
            <a:t>Community Investment department reviews applications</a:t>
          </a:r>
        </a:p>
      </dgm:t>
    </dgm:pt>
    <dgm:pt modelId="{6C75C1BA-FC96-43BD-A64F-6ABAB11C7946}" type="parTrans" cxnId="{F6083B96-0037-4445-B8E2-4B609AEC4629}">
      <dgm:prSet/>
      <dgm:spPr/>
      <dgm:t>
        <a:bodyPr/>
        <a:lstStyle/>
        <a:p>
          <a:endParaRPr lang="en-US"/>
        </a:p>
      </dgm:t>
    </dgm:pt>
    <dgm:pt modelId="{295BA4BC-27EE-450A-B50D-E0136CC5ECA7}" type="sibTrans" cxnId="{F6083B96-0037-4445-B8E2-4B609AEC4629}">
      <dgm:prSet/>
      <dgm:spPr/>
      <dgm:t>
        <a:bodyPr/>
        <a:lstStyle/>
        <a:p>
          <a:endParaRPr lang="en-US"/>
        </a:p>
      </dgm:t>
    </dgm:pt>
    <dgm:pt modelId="{9161F688-0245-48AB-B810-07F821ACA0F5}">
      <dgm:prSet custT="1"/>
      <dgm:spPr/>
      <dgm:t>
        <a:bodyPr/>
        <a:lstStyle/>
        <a:p>
          <a:r>
            <a:rPr lang="en-US" sz="1600" dirty="0">
              <a:latin typeface="Calibri" pitchFamily="34" charset="0"/>
            </a:rPr>
            <a:t>Award letters are sent </a:t>
          </a:r>
        </a:p>
      </dgm:t>
    </dgm:pt>
    <dgm:pt modelId="{D543BA73-4264-4DC3-B6BC-87BB33837FC2}" type="parTrans" cxnId="{F6183B01-2ECD-44B7-A038-4BD119944980}">
      <dgm:prSet/>
      <dgm:spPr/>
      <dgm:t>
        <a:bodyPr/>
        <a:lstStyle/>
        <a:p>
          <a:endParaRPr lang="en-US"/>
        </a:p>
      </dgm:t>
    </dgm:pt>
    <dgm:pt modelId="{34E836AA-F15D-4793-9118-3C31FB5AF791}" type="sibTrans" cxnId="{F6183B01-2ECD-44B7-A038-4BD119944980}">
      <dgm:prSet/>
      <dgm:spPr/>
      <dgm:t>
        <a:bodyPr/>
        <a:lstStyle/>
        <a:p>
          <a:endParaRPr lang="en-US"/>
        </a:p>
      </dgm:t>
    </dgm:pt>
    <dgm:pt modelId="{B77D065A-1972-4D4E-9D71-B2EC1B5FA931}">
      <dgm:prSet custT="1"/>
      <dgm:spPr/>
      <dgm:t>
        <a:bodyPr/>
        <a:lstStyle/>
        <a:p>
          <a:r>
            <a:rPr lang="en-US" sz="1600" dirty="0">
              <a:latin typeface="Calibri" pitchFamily="34" charset="0"/>
            </a:rPr>
            <a:t>Member/Sponsor/FHLB Dallas AHP Tri-Party Agreement – send in by 12/31/ 2025</a:t>
          </a:r>
        </a:p>
      </dgm:t>
    </dgm:pt>
    <dgm:pt modelId="{F4C64F92-4B9C-4DE7-A4D6-270FEF087B65}" type="parTrans" cxnId="{8FC53161-D858-4240-B29C-1B00E3A47BBC}">
      <dgm:prSet/>
      <dgm:spPr/>
      <dgm:t>
        <a:bodyPr/>
        <a:lstStyle/>
        <a:p>
          <a:endParaRPr lang="en-US"/>
        </a:p>
      </dgm:t>
    </dgm:pt>
    <dgm:pt modelId="{2EECF586-EAE4-4321-87A3-A4882987D2BE}" type="sibTrans" cxnId="{8FC53161-D858-4240-B29C-1B00E3A47BBC}">
      <dgm:prSet/>
      <dgm:spPr/>
      <dgm:t>
        <a:bodyPr/>
        <a:lstStyle/>
        <a:p>
          <a:endParaRPr lang="en-US"/>
        </a:p>
      </dgm:t>
    </dgm:pt>
    <dgm:pt modelId="{2D1E7526-2DF4-48F1-AE99-250ECEF48852}">
      <dgm:prSet custT="1"/>
      <dgm:spPr/>
      <dgm:t>
        <a:bodyPr/>
        <a:lstStyle/>
        <a:p>
          <a:r>
            <a:rPr lang="en-US" sz="1600" dirty="0">
              <a:latin typeface="Calibri" pitchFamily="34" charset="0"/>
            </a:rPr>
            <a:t>AHP disbursement request submitted (need for subsidy exists)</a:t>
          </a:r>
        </a:p>
      </dgm:t>
    </dgm:pt>
    <dgm:pt modelId="{69CE845E-D5C1-4967-9A7D-90AEEBD80556}" type="parTrans" cxnId="{15CD0EFE-F161-4862-888A-26C00526C0CB}">
      <dgm:prSet/>
      <dgm:spPr/>
      <dgm:t>
        <a:bodyPr/>
        <a:lstStyle/>
        <a:p>
          <a:endParaRPr lang="en-US"/>
        </a:p>
      </dgm:t>
    </dgm:pt>
    <dgm:pt modelId="{5B126B15-33D0-445D-9F64-6E1958B02B9F}" type="sibTrans" cxnId="{15CD0EFE-F161-4862-888A-26C00526C0CB}">
      <dgm:prSet/>
      <dgm:spPr/>
      <dgm:t>
        <a:bodyPr/>
        <a:lstStyle/>
        <a:p>
          <a:endParaRPr lang="en-US"/>
        </a:p>
      </dgm:t>
    </dgm:pt>
    <dgm:pt modelId="{03BE78E1-666F-4DA8-9D95-6FDB6FA54B13}">
      <dgm:prSet phldrT="[Text]"/>
      <dgm:spPr/>
      <dgm:t>
        <a:bodyPr/>
        <a:lstStyle/>
        <a:p>
          <a:r>
            <a:rPr lang="en-US" b="1" dirty="0"/>
            <a:t>Monitoring</a:t>
          </a:r>
        </a:p>
      </dgm:t>
    </dgm:pt>
    <dgm:pt modelId="{30F63B4C-E9F8-44D2-BA63-01C93178120D}" type="parTrans" cxnId="{D094E729-B45E-46E5-B7ED-498F1BD29138}">
      <dgm:prSet/>
      <dgm:spPr/>
      <dgm:t>
        <a:bodyPr/>
        <a:lstStyle/>
        <a:p>
          <a:endParaRPr lang="en-US"/>
        </a:p>
      </dgm:t>
    </dgm:pt>
    <dgm:pt modelId="{7BDAC9D1-371F-42C9-827C-2168460933E9}" type="sibTrans" cxnId="{D094E729-B45E-46E5-B7ED-498F1BD29138}">
      <dgm:prSet/>
      <dgm:spPr/>
      <dgm:t>
        <a:bodyPr/>
        <a:lstStyle/>
        <a:p>
          <a:endParaRPr lang="en-US"/>
        </a:p>
      </dgm:t>
    </dgm:pt>
    <dgm:pt modelId="{D8C2A0BB-70CF-4BE5-96A1-118B8C4F2010}">
      <dgm:prSet phldrT="[Text]" custT="1"/>
      <dgm:spPr/>
      <dgm:t>
        <a:bodyPr/>
        <a:lstStyle/>
        <a:p>
          <a:r>
            <a:rPr lang="en-US" sz="1600" dirty="0">
              <a:solidFill>
                <a:srgbClr val="0072CE"/>
              </a:solidFill>
              <a:latin typeface="Calibri" pitchFamily="34" charset="0"/>
            </a:rPr>
            <a:t>Before Nov 2029 (or Nov 2031 for Native): </a:t>
          </a:r>
          <a:r>
            <a:rPr lang="en-US" sz="1600" dirty="0">
              <a:solidFill>
                <a:schemeClr val="tx1"/>
              </a:solidFill>
              <a:latin typeface="Calibri" pitchFamily="34" charset="0"/>
            </a:rPr>
            <a:t>Completion of </a:t>
          </a:r>
          <a:r>
            <a:rPr lang="en-US" sz="1600" dirty="0">
              <a:latin typeface="Calibri" pitchFamily="34" charset="0"/>
            </a:rPr>
            <a:t>construction or rehabilitation </a:t>
          </a:r>
          <a:endParaRPr lang="en-US" sz="1600" dirty="0"/>
        </a:p>
      </dgm:t>
    </dgm:pt>
    <dgm:pt modelId="{EB7C22C6-D185-4343-ADDE-60C760E68A29}" type="parTrans" cxnId="{04556568-244A-4915-AEAE-8AD1A909D996}">
      <dgm:prSet/>
      <dgm:spPr/>
      <dgm:t>
        <a:bodyPr/>
        <a:lstStyle/>
        <a:p>
          <a:endParaRPr lang="en-US"/>
        </a:p>
      </dgm:t>
    </dgm:pt>
    <dgm:pt modelId="{A4BCE305-8C66-4CFD-BF4B-753544CA5002}" type="sibTrans" cxnId="{04556568-244A-4915-AEAE-8AD1A909D996}">
      <dgm:prSet/>
      <dgm:spPr/>
      <dgm:t>
        <a:bodyPr/>
        <a:lstStyle/>
        <a:p>
          <a:endParaRPr lang="en-US"/>
        </a:p>
      </dgm:t>
    </dgm:pt>
    <dgm:pt modelId="{A626B3EE-B602-4A82-B694-6C5D44221D93}">
      <dgm:prSet custT="1"/>
      <dgm:spPr/>
      <dgm:t>
        <a:bodyPr/>
        <a:lstStyle/>
        <a:p>
          <a:r>
            <a:rPr lang="en-US" sz="1600" dirty="0">
              <a:latin typeface="Calibri" pitchFamily="34" charset="0"/>
            </a:rPr>
            <a:t>AHP initial monitoring</a:t>
          </a:r>
        </a:p>
      </dgm:t>
    </dgm:pt>
    <dgm:pt modelId="{8844B702-9631-4B0F-A999-8E9923235715}" type="sibTrans" cxnId="{816F8B6F-5BDF-4C9B-9AC2-B7D6523D19FC}">
      <dgm:prSet/>
      <dgm:spPr/>
      <dgm:t>
        <a:bodyPr/>
        <a:lstStyle/>
        <a:p>
          <a:endParaRPr lang="en-US"/>
        </a:p>
      </dgm:t>
    </dgm:pt>
    <dgm:pt modelId="{4DCBCB55-3BF1-47A2-8D7B-C5FC44497718}" type="parTrans" cxnId="{816F8B6F-5BDF-4C9B-9AC2-B7D6523D19FC}">
      <dgm:prSet/>
      <dgm:spPr/>
      <dgm:t>
        <a:bodyPr/>
        <a:lstStyle/>
        <a:p>
          <a:endParaRPr lang="en-US"/>
        </a:p>
      </dgm:t>
    </dgm:pt>
    <dgm:pt modelId="{A7FA713E-22D3-4CA7-9019-54AB112DA556}">
      <dgm:prSet phldrT="[Text]" custT="1"/>
      <dgm:spPr/>
      <dgm:t>
        <a:bodyPr/>
        <a:lstStyle/>
        <a:p>
          <a:r>
            <a:rPr lang="en-US" sz="1600" dirty="0">
              <a:solidFill>
                <a:srgbClr val="0072CE"/>
              </a:solidFill>
              <a:latin typeface="Calibri" pitchFamily="34" charset="0"/>
            </a:rPr>
            <a:t>May 1: </a:t>
          </a:r>
          <a:r>
            <a:rPr lang="en-US" sz="1600" dirty="0">
              <a:latin typeface="Calibri" pitchFamily="34" charset="0"/>
            </a:rPr>
            <a:t>2025 AHP application round closes</a:t>
          </a:r>
          <a:endParaRPr lang="en-US" sz="1600" dirty="0"/>
        </a:p>
      </dgm:t>
    </dgm:pt>
    <dgm:pt modelId="{880F4927-DC3F-45D4-8833-8E1970B83DD8}" type="parTrans" cxnId="{4203DDA4-92E3-466B-9074-0202E1475CBF}">
      <dgm:prSet/>
      <dgm:spPr/>
      <dgm:t>
        <a:bodyPr/>
        <a:lstStyle/>
        <a:p>
          <a:endParaRPr lang="en-US"/>
        </a:p>
      </dgm:t>
    </dgm:pt>
    <dgm:pt modelId="{3BFEE57A-18AB-425E-A9EB-D6406A3B61E8}" type="sibTrans" cxnId="{4203DDA4-92E3-466B-9074-0202E1475CBF}">
      <dgm:prSet/>
      <dgm:spPr/>
      <dgm:t>
        <a:bodyPr/>
        <a:lstStyle/>
        <a:p>
          <a:endParaRPr lang="en-US"/>
        </a:p>
      </dgm:t>
    </dgm:pt>
    <dgm:pt modelId="{4FEF2657-C491-49FF-94C4-4CB771A39626}">
      <dgm:prSet phldrT="[Text]" custT="1"/>
      <dgm:spPr/>
      <dgm:t>
        <a:bodyPr/>
        <a:lstStyle/>
        <a:p>
          <a:r>
            <a:rPr lang="en-US" sz="1600" dirty="0"/>
            <a:t>Communicate with your assigned analyst</a:t>
          </a:r>
        </a:p>
      </dgm:t>
    </dgm:pt>
    <dgm:pt modelId="{5B25FF89-603B-4D22-8E5A-873E9CC535F9}" type="parTrans" cxnId="{5D623393-4221-4CB6-93C9-09ABF0866DD0}">
      <dgm:prSet/>
      <dgm:spPr/>
      <dgm:t>
        <a:bodyPr/>
        <a:lstStyle/>
        <a:p>
          <a:endParaRPr lang="en-US"/>
        </a:p>
      </dgm:t>
    </dgm:pt>
    <dgm:pt modelId="{410CC0FF-B032-46CC-9CB6-AA8D8114EAD9}" type="sibTrans" cxnId="{5D623393-4221-4CB6-93C9-09ABF0866DD0}">
      <dgm:prSet/>
      <dgm:spPr/>
      <dgm:t>
        <a:bodyPr/>
        <a:lstStyle/>
        <a:p>
          <a:endParaRPr lang="en-US"/>
        </a:p>
      </dgm:t>
    </dgm:pt>
    <dgm:pt modelId="{9B4C046A-EB21-455A-8E3E-4BD23ADECF5E}">
      <dgm:prSet custT="1"/>
      <dgm:spPr/>
      <dgm:t>
        <a:bodyPr/>
        <a:lstStyle/>
        <a:p>
          <a:r>
            <a:rPr lang="en-US" sz="1600" dirty="0">
              <a:latin typeface="Calibri" pitchFamily="34" charset="0"/>
            </a:rPr>
            <a:t>Long-term monitoring</a:t>
          </a:r>
        </a:p>
      </dgm:t>
    </dgm:pt>
    <dgm:pt modelId="{A755DC50-50DA-44A9-B035-F99A404E3020}" type="parTrans" cxnId="{1EA0744A-FB66-4E89-B184-E5DB20706FD5}">
      <dgm:prSet/>
      <dgm:spPr/>
      <dgm:t>
        <a:bodyPr/>
        <a:lstStyle/>
        <a:p>
          <a:endParaRPr lang="en-US"/>
        </a:p>
      </dgm:t>
    </dgm:pt>
    <dgm:pt modelId="{81C8A163-C5D2-4CFA-A93C-52F676492BBF}" type="sibTrans" cxnId="{1EA0744A-FB66-4E89-B184-E5DB20706FD5}">
      <dgm:prSet/>
      <dgm:spPr/>
      <dgm:t>
        <a:bodyPr/>
        <a:lstStyle/>
        <a:p>
          <a:endParaRPr lang="en-US"/>
        </a:p>
      </dgm:t>
    </dgm:pt>
    <dgm:pt modelId="{368DFF83-5057-42E0-B779-279DD7B87703}" type="pres">
      <dgm:prSet presAssocID="{9504F3A0-EE04-4404-870A-36D20A7354CA}" presName="linearFlow" presStyleCnt="0">
        <dgm:presLayoutVars>
          <dgm:dir/>
          <dgm:animLvl val="lvl"/>
          <dgm:resizeHandles val="exact"/>
        </dgm:presLayoutVars>
      </dgm:prSet>
      <dgm:spPr/>
    </dgm:pt>
    <dgm:pt modelId="{25636293-A756-46A4-9288-A3C263C2B124}" type="pres">
      <dgm:prSet presAssocID="{E888244F-1806-41EF-B36F-8C04A9666597}" presName="composite" presStyleCnt="0"/>
      <dgm:spPr/>
    </dgm:pt>
    <dgm:pt modelId="{6F9E048F-0C38-4E16-ACD9-C8972B143F09}" type="pres">
      <dgm:prSet presAssocID="{E888244F-1806-41EF-B36F-8C04A9666597}" presName="parentText" presStyleLbl="alignNode1" presStyleIdx="0" presStyleCnt="4">
        <dgm:presLayoutVars>
          <dgm:chMax val="1"/>
          <dgm:bulletEnabled val="1"/>
        </dgm:presLayoutVars>
      </dgm:prSet>
      <dgm:spPr/>
    </dgm:pt>
    <dgm:pt modelId="{EB20F218-292B-475F-B9A2-BBE526E4EE6F}" type="pres">
      <dgm:prSet presAssocID="{E888244F-1806-41EF-B36F-8C04A9666597}" presName="descendantText" presStyleLbl="alignAcc1" presStyleIdx="0" presStyleCnt="4">
        <dgm:presLayoutVars>
          <dgm:bulletEnabled val="1"/>
        </dgm:presLayoutVars>
      </dgm:prSet>
      <dgm:spPr/>
    </dgm:pt>
    <dgm:pt modelId="{EADC90AE-43E6-430D-A8DF-8ED97F2B3AB0}" type="pres">
      <dgm:prSet presAssocID="{88820163-D48D-457F-97A7-D0EDBEE0B0C7}" presName="sp" presStyleCnt="0"/>
      <dgm:spPr/>
    </dgm:pt>
    <dgm:pt modelId="{8B574007-4A14-4DB3-8E3E-8323529DA031}" type="pres">
      <dgm:prSet presAssocID="{F78D5EB9-DC4B-443A-96B3-DE1F6AAD9074}" presName="composite" presStyleCnt="0"/>
      <dgm:spPr/>
    </dgm:pt>
    <dgm:pt modelId="{BFC78248-A7E4-4C33-9704-7BD4E78AC570}" type="pres">
      <dgm:prSet presAssocID="{F78D5EB9-DC4B-443A-96B3-DE1F6AAD9074}" presName="parentText" presStyleLbl="alignNode1" presStyleIdx="1" presStyleCnt="4" custLinFactNeighborY="0">
        <dgm:presLayoutVars>
          <dgm:chMax val="1"/>
          <dgm:bulletEnabled val="1"/>
        </dgm:presLayoutVars>
      </dgm:prSet>
      <dgm:spPr/>
    </dgm:pt>
    <dgm:pt modelId="{B5C176AE-1CB8-4852-AFB0-B4C63D464D90}" type="pres">
      <dgm:prSet presAssocID="{F78D5EB9-DC4B-443A-96B3-DE1F6AAD9074}" presName="descendantText" presStyleLbl="alignAcc1" presStyleIdx="1" presStyleCnt="4" custLinFactNeighborX="0" custLinFactNeighborY="0">
        <dgm:presLayoutVars>
          <dgm:bulletEnabled val="1"/>
        </dgm:presLayoutVars>
      </dgm:prSet>
      <dgm:spPr/>
    </dgm:pt>
    <dgm:pt modelId="{0836499B-F64E-42B5-9AE3-285C212373BE}" type="pres">
      <dgm:prSet presAssocID="{E5D67EE5-ABC3-4522-B865-2A68A6CBC9C6}" presName="sp" presStyleCnt="0"/>
      <dgm:spPr/>
    </dgm:pt>
    <dgm:pt modelId="{B2DCCD75-EAD9-4D54-A1BC-E77CE2A0BB14}" type="pres">
      <dgm:prSet presAssocID="{3C415B0D-026C-4A73-BCCE-6EF01C46AEA5}" presName="composite" presStyleCnt="0"/>
      <dgm:spPr/>
    </dgm:pt>
    <dgm:pt modelId="{F10E1AA0-A43D-4235-94EA-92BEC7CE64E8}" type="pres">
      <dgm:prSet presAssocID="{3C415B0D-026C-4A73-BCCE-6EF01C46AEA5}" presName="parentText" presStyleLbl="alignNode1" presStyleIdx="2" presStyleCnt="4">
        <dgm:presLayoutVars>
          <dgm:chMax val="1"/>
          <dgm:bulletEnabled val="1"/>
        </dgm:presLayoutVars>
      </dgm:prSet>
      <dgm:spPr/>
    </dgm:pt>
    <dgm:pt modelId="{E985CD85-438E-413B-8488-0720C3DD3225}" type="pres">
      <dgm:prSet presAssocID="{3C415B0D-026C-4A73-BCCE-6EF01C46AEA5}" presName="descendantText" presStyleLbl="alignAcc1" presStyleIdx="2" presStyleCnt="4">
        <dgm:presLayoutVars>
          <dgm:bulletEnabled val="1"/>
        </dgm:presLayoutVars>
      </dgm:prSet>
      <dgm:spPr/>
    </dgm:pt>
    <dgm:pt modelId="{D6066C11-D581-4B79-8F5B-FBC5D52FD2D5}" type="pres">
      <dgm:prSet presAssocID="{AF7BA5BC-9573-466D-952C-5A66F763FD26}" presName="sp" presStyleCnt="0"/>
      <dgm:spPr/>
    </dgm:pt>
    <dgm:pt modelId="{0EA1EE4E-0995-431E-A9C9-914CD04D5095}" type="pres">
      <dgm:prSet presAssocID="{03BE78E1-666F-4DA8-9D95-6FDB6FA54B13}" presName="composite" presStyleCnt="0"/>
      <dgm:spPr/>
    </dgm:pt>
    <dgm:pt modelId="{BE93BC4A-58ED-4240-9046-06999D644D4F}" type="pres">
      <dgm:prSet presAssocID="{03BE78E1-666F-4DA8-9D95-6FDB6FA54B13}" presName="parentText" presStyleLbl="alignNode1" presStyleIdx="3" presStyleCnt="4" custLinFactNeighborY="-2208">
        <dgm:presLayoutVars>
          <dgm:chMax val="1"/>
          <dgm:bulletEnabled val="1"/>
        </dgm:presLayoutVars>
      </dgm:prSet>
      <dgm:spPr/>
    </dgm:pt>
    <dgm:pt modelId="{4887F19F-51EE-48E7-B6BC-2F0C6A40BF20}" type="pres">
      <dgm:prSet presAssocID="{03BE78E1-666F-4DA8-9D95-6FDB6FA54B13}" presName="descendantText" presStyleLbl="alignAcc1" presStyleIdx="3" presStyleCnt="4" custScaleY="95274">
        <dgm:presLayoutVars>
          <dgm:bulletEnabled val="1"/>
        </dgm:presLayoutVars>
      </dgm:prSet>
      <dgm:spPr/>
    </dgm:pt>
  </dgm:ptLst>
  <dgm:cxnLst>
    <dgm:cxn modelId="{F6183B01-2ECD-44B7-A038-4BD119944980}" srcId="{F78D5EB9-DC4B-443A-96B3-DE1F6AAD9074}" destId="{9161F688-0245-48AB-B810-07F821ACA0F5}" srcOrd="1" destOrd="0" parTransId="{D543BA73-4264-4DC3-B6BC-87BB33837FC2}" sibTransId="{34E836AA-F15D-4793-9118-3C31FB5AF791}"/>
    <dgm:cxn modelId="{1081D009-FD9E-4B94-A03B-01F7ED4AC261}" type="presOf" srcId="{A7FA713E-22D3-4CA7-9019-54AB112DA556}" destId="{EB20F218-292B-475F-B9A2-BBE526E4EE6F}" srcOrd="0" destOrd="1" presId="urn:microsoft.com/office/officeart/2005/8/layout/chevron2"/>
    <dgm:cxn modelId="{04E4F415-9DC5-4C7A-848E-DA074F4078E6}" type="presOf" srcId="{7A25786C-0858-48EB-B136-A14B714B2B36}" destId="{B5C176AE-1CB8-4852-AFB0-B4C63D464D90}" srcOrd="0" destOrd="0" presId="urn:microsoft.com/office/officeart/2005/8/layout/chevron2"/>
    <dgm:cxn modelId="{D094E729-B45E-46E5-B7ED-498F1BD29138}" srcId="{9504F3A0-EE04-4404-870A-36D20A7354CA}" destId="{03BE78E1-666F-4DA8-9D95-6FDB6FA54B13}" srcOrd="3" destOrd="0" parTransId="{30F63B4C-E9F8-44D2-BA63-01C93178120D}" sibTransId="{7BDAC9D1-371F-42C9-827C-2168460933E9}"/>
    <dgm:cxn modelId="{E7A3A740-9408-49C3-B686-EFEFE8A7D3C0}" type="presOf" srcId="{E204A84F-3904-45EF-9CB0-26EFCF5D6EA4}" destId="{EB20F218-292B-475F-B9A2-BBE526E4EE6F}" srcOrd="0" destOrd="2" presId="urn:microsoft.com/office/officeart/2005/8/layout/chevron2"/>
    <dgm:cxn modelId="{5F062161-5A92-4DC6-9043-3A13CBDBB151}" srcId="{9504F3A0-EE04-4404-870A-36D20A7354CA}" destId="{3C415B0D-026C-4A73-BCCE-6EF01C46AEA5}" srcOrd="2" destOrd="0" parTransId="{7861C70B-84E2-4741-B861-A6D9CBC55C41}" sibTransId="{AF7BA5BC-9573-466D-952C-5A66F763FD26}"/>
    <dgm:cxn modelId="{8FC53161-D858-4240-B29C-1B00E3A47BBC}" srcId="{F78D5EB9-DC4B-443A-96B3-DE1F6AAD9074}" destId="{B77D065A-1972-4D4E-9D71-B2EC1B5FA931}" srcOrd="2" destOrd="0" parTransId="{F4C64F92-4B9C-4DE7-A4D6-270FEF087B65}" sibTransId="{2EECF586-EAE4-4321-87A3-A4882987D2BE}"/>
    <dgm:cxn modelId="{8B54AC64-EE24-4457-9537-B2EBCC1D388A}" srcId="{9504F3A0-EE04-4404-870A-36D20A7354CA}" destId="{F78D5EB9-DC4B-443A-96B3-DE1F6AAD9074}" srcOrd="1" destOrd="0" parTransId="{120FFA29-196E-431A-9620-7F39DEBDD169}" sibTransId="{E5D67EE5-ABC3-4522-B865-2A68A6CBC9C6}"/>
    <dgm:cxn modelId="{04556568-244A-4915-AEAE-8AD1A909D996}" srcId="{03BE78E1-666F-4DA8-9D95-6FDB6FA54B13}" destId="{D8C2A0BB-70CF-4BE5-96A1-118B8C4F2010}" srcOrd="0" destOrd="0" parTransId="{EB7C22C6-D185-4343-ADDE-60C760E68A29}" sibTransId="{A4BCE305-8C66-4CFD-BF4B-753544CA5002}"/>
    <dgm:cxn modelId="{1EA0744A-FB66-4E89-B184-E5DB20706FD5}" srcId="{03BE78E1-666F-4DA8-9D95-6FDB6FA54B13}" destId="{9B4C046A-EB21-455A-8E3E-4BD23ADECF5E}" srcOrd="2" destOrd="0" parTransId="{A755DC50-50DA-44A9-B035-F99A404E3020}" sibTransId="{81C8A163-C5D2-4CFA-A93C-52F676492BBF}"/>
    <dgm:cxn modelId="{816F8B6F-5BDF-4C9B-9AC2-B7D6523D19FC}" srcId="{03BE78E1-666F-4DA8-9D95-6FDB6FA54B13}" destId="{A626B3EE-B602-4A82-B694-6C5D44221D93}" srcOrd="1" destOrd="0" parTransId="{4DCBCB55-3BF1-47A2-8D7B-C5FC44497718}" sibTransId="{8844B702-9631-4B0F-A999-8E9923235715}"/>
    <dgm:cxn modelId="{310D6970-6AB6-4251-8B1C-3660264B7A97}" srcId="{E888244F-1806-41EF-B36F-8C04A9666597}" destId="{7CE8FB9F-ED44-4F81-9B0B-ABE3FB3E3F57}" srcOrd="0" destOrd="0" parTransId="{0B4AAEDE-05FE-422E-953C-A8348BEF0154}" sibTransId="{2D4A911A-E9A5-4059-B056-5AAB57AC8ADC}"/>
    <dgm:cxn modelId="{00ACD856-7C8E-4FAF-A538-091303ED335F}" type="presOf" srcId="{03BE78E1-666F-4DA8-9D95-6FDB6FA54B13}" destId="{BE93BC4A-58ED-4240-9046-06999D644D4F}" srcOrd="0" destOrd="0" presId="urn:microsoft.com/office/officeart/2005/8/layout/chevron2"/>
    <dgm:cxn modelId="{88FC9A82-66A5-45AA-8CA1-890077D3D4D4}" type="presOf" srcId="{A626B3EE-B602-4A82-B694-6C5D44221D93}" destId="{4887F19F-51EE-48E7-B6BC-2F0C6A40BF20}" srcOrd="0" destOrd="1" presId="urn:microsoft.com/office/officeart/2005/8/layout/chevron2"/>
    <dgm:cxn modelId="{0233F388-40DF-40D7-840F-0E48DD3755FD}" type="presOf" srcId="{7CE8FB9F-ED44-4F81-9B0B-ABE3FB3E3F57}" destId="{EB20F218-292B-475F-B9A2-BBE526E4EE6F}" srcOrd="0" destOrd="0" presId="urn:microsoft.com/office/officeart/2005/8/layout/chevron2"/>
    <dgm:cxn modelId="{0E37F989-813A-4723-BBF2-38733AD90A7C}" srcId="{F78D5EB9-DC4B-443A-96B3-DE1F6AAD9074}" destId="{7A25786C-0858-48EB-B136-A14B714B2B36}" srcOrd="0" destOrd="0" parTransId="{4D2EDF5A-1FFB-432C-8B78-B256D83FC24B}" sibTransId="{DDA3AD2A-A86D-4FBC-90F8-1603AD161B21}"/>
    <dgm:cxn modelId="{5A8B268E-1F6C-4FF3-B0FC-6C104D17E0A1}" type="presOf" srcId="{9B4C046A-EB21-455A-8E3E-4BD23ADECF5E}" destId="{4887F19F-51EE-48E7-B6BC-2F0C6A40BF20}" srcOrd="0" destOrd="2" presId="urn:microsoft.com/office/officeart/2005/8/layout/chevron2"/>
    <dgm:cxn modelId="{35DE668E-8F3A-40DC-97D7-8DEDF7869CAA}" type="presOf" srcId="{9161F688-0245-48AB-B810-07F821ACA0F5}" destId="{B5C176AE-1CB8-4852-AFB0-B4C63D464D90}" srcOrd="0" destOrd="1" presId="urn:microsoft.com/office/officeart/2005/8/layout/chevron2"/>
    <dgm:cxn modelId="{5D623393-4221-4CB6-93C9-09ABF0866DD0}" srcId="{3C415B0D-026C-4A73-BCCE-6EF01C46AEA5}" destId="{4FEF2657-C491-49FF-94C4-4CB771A39626}" srcOrd="1" destOrd="0" parTransId="{5B25FF89-603B-4D22-8E5A-873E9CC535F9}" sibTransId="{410CC0FF-B032-46CC-9CB6-AA8D8114EAD9}"/>
    <dgm:cxn modelId="{F6083B96-0037-4445-B8E2-4B609AEC4629}" srcId="{E888244F-1806-41EF-B36F-8C04A9666597}" destId="{E204A84F-3904-45EF-9CB0-26EFCF5D6EA4}" srcOrd="2" destOrd="0" parTransId="{6C75C1BA-FC96-43BD-A64F-6ABAB11C7946}" sibTransId="{295BA4BC-27EE-450A-B50D-E0136CC5ECA7}"/>
    <dgm:cxn modelId="{CE8B329C-8CA7-4906-9845-139E742CABF5}" type="presOf" srcId="{F78D5EB9-DC4B-443A-96B3-DE1F6AAD9074}" destId="{BFC78248-A7E4-4C33-9704-7BD4E78AC570}" srcOrd="0" destOrd="0" presId="urn:microsoft.com/office/officeart/2005/8/layout/chevron2"/>
    <dgm:cxn modelId="{4203DDA4-92E3-466B-9074-0202E1475CBF}" srcId="{E888244F-1806-41EF-B36F-8C04A9666597}" destId="{A7FA713E-22D3-4CA7-9019-54AB112DA556}" srcOrd="1" destOrd="0" parTransId="{880F4927-DC3F-45D4-8833-8E1970B83DD8}" sibTransId="{3BFEE57A-18AB-425E-A9EB-D6406A3B61E8}"/>
    <dgm:cxn modelId="{069392C9-CC41-491C-B912-39869BC9B22C}" srcId="{9504F3A0-EE04-4404-870A-36D20A7354CA}" destId="{E888244F-1806-41EF-B36F-8C04A9666597}" srcOrd="0" destOrd="0" parTransId="{4A9FC282-1749-45B0-9BB2-6B9F5CE685B4}" sibTransId="{88820163-D48D-457F-97A7-D0EDBEE0B0C7}"/>
    <dgm:cxn modelId="{6D3D21CA-3544-4689-97F4-C0517C1E5ED7}" srcId="{3C415B0D-026C-4A73-BCCE-6EF01C46AEA5}" destId="{2B47A6B1-3643-4452-A379-FAC57A251464}" srcOrd="0" destOrd="0" parTransId="{B941F2EB-0447-47B2-AA7E-CC89FBBD5E4C}" sibTransId="{58F23449-C23F-45A4-981F-9928B50BFFF4}"/>
    <dgm:cxn modelId="{4FBDFBD1-8ED2-4DA7-9275-618DB33EB057}" type="presOf" srcId="{3C415B0D-026C-4A73-BCCE-6EF01C46AEA5}" destId="{F10E1AA0-A43D-4235-94EA-92BEC7CE64E8}" srcOrd="0" destOrd="0" presId="urn:microsoft.com/office/officeart/2005/8/layout/chevron2"/>
    <dgm:cxn modelId="{459AAAD7-E9CB-4D17-AA83-06A8CBA4C5D6}" type="presOf" srcId="{2D1E7526-2DF4-48F1-AE99-250ECEF48852}" destId="{E985CD85-438E-413B-8488-0720C3DD3225}" srcOrd="0" destOrd="2" presId="urn:microsoft.com/office/officeart/2005/8/layout/chevron2"/>
    <dgm:cxn modelId="{13DE32DD-D387-493B-881D-03EA69570835}" type="presOf" srcId="{9504F3A0-EE04-4404-870A-36D20A7354CA}" destId="{368DFF83-5057-42E0-B779-279DD7B87703}" srcOrd="0" destOrd="0" presId="urn:microsoft.com/office/officeart/2005/8/layout/chevron2"/>
    <dgm:cxn modelId="{44AE4CE1-234C-4F90-85A5-C6B0BB1EF13C}" type="presOf" srcId="{D8C2A0BB-70CF-4BE5-96A1-118B8C4F2010}" destId="{4887F19F-51EE-48E7-B6BC-2F0C6A40BF20}" srcOrd="0" destOrd="0" presId="urn:microsoft.com/office/officeart/2005/8/layout/chevron2"/>
    <dgm:cxn modelId="{7DADC4EA-1951-4552-9302-2FF677226B92}" type="presOf" srcId="{E888244F-1806-41EF-B36F-8C04A9666597}" destId="{6F9E048F-0C38-4E16-ACD9-C8972B143F09}" srcOrd="0" destOrd="0" presId="urn:microsoft.com/office/officeart/2005/8/layout/chevron2"/>
    <dgm:cxn modelId="{5F114EED-EB08-45F5-9AD9-2765B6303F4F}" type="presOf" srcId="{B77D065A-1972-4D4E-9D71-B2EC1B5FA931}" destId="{B5C176AE-1CB8-4852-AFB0-B4C63D464D90}" srcOrd="0" destOrd="2" presId="urn:microsoft.com/office/officeart/2005/8/layout/chevron2"/>
    <dgm:cxn modelId="{CA5B40EE-DF0F-40BA-B64C-7E64E773B81A}" type="presOf" srcId="{4FEF2657-C491-49FF-94C4-4CB771A39626}" destId="{E985CD85-438E-413B-8488-0720C3DD3225}" srcOrd="0" destOrd="1" presId="urn:microsoft.com/office/officeart/2005/8/layout/chevron2"/>
    <dgm:cxn modelId="{F814BAF5-63C2-4A3E-AF55-CE341443EF59}" type="presOf" srcId="{2B47A6B1-3643-4452-A379-FAC57A251464}" destId="{E985CD85-438E-413B-8488-0720C3DD3225}" srcOrd="0" destOrd="0" presId="urn:microsoft.com/office/officeart/2005/8/layout/chevron2"/>
    <dgm:cxn modelId="{15CD0EFE-F161-4862-888A-26C00526C0CB}" srcId="{3C415B0D-026C-4A73-BCCE-6EF01C46AEA5}" destId="{2D1E7526-2DF4-48F1-AE99-250ECEF48852}" srcOrd="2" destOrd="0" parTransId="{69CE845E-D5C1-4967-9A7D-90AEEBD80556}" sibTransId="{5B126B15-33D0-445D-9F64-6E1958B02B9F}"/>
    <dgm:cxn modelId="{783026E9-3388-4583-872D-7D456B00C092}" type="presParOf" srcId="{368DFF83-5057-42E0-B779-279DD7B87703}" destId="{25636293-A756-46A4-9288-A3C263C2B124}" srcOrd="0" destOrd="0" presId="urn:microsoft.com/office/officeart/2005/8/layout/chevron2"/>
    <dgm:cxn modelId="{9DC6C578-B14C-4A69-A290-23E137469B36}" type="presParOf" srcId="{25636293-A756-46A4-9288-A3C263C2B124}" destId="{6F9E048F-0C38-4E16-ACD9-C8972B143F09}" srcOrd="0" destOrd="0" presId="urn:microsoft.com/office/officeart/2005/8/layout/chevron2"/>
    <dgm:cxn modelId="{CCC952C1-DDA8-4D01-9996-6F0F88633FD0}" type="presParOf" srcId="{25636293-A756-46A4-9288-A3C263C2B124}" destId="{EB20F218-292B-475F-B9A2-BBE526E4EE6F}" srcOrd="1" destOrd="0" presId="urn:microsoft.com/office/officeart/2005/8/layout/chevron2"/>
    <dgm:cxn modelId="{59088D6F-2C2E-4484-BAEC-8AF56982672C}" type="presParOf" srcId="{368DFF83-5057-42E0-B779-279DD7B87703}" destId="{EADC90AE-43E6-430D-A8DF-8ED97F2B3AB0}" srcOrd="1" destOrd="0" presId="urn:microsoft.com/office/officeart/2005/8/layout/chevron2"/>
    <dgm:cxn modelId="{0265BB11-02E2-48C8-B112-BB2E23495C1F}" type="presParOf" srcId="{368DFF83-5057-42E0-B779-279DD7B87703}" destId="{8B574007-4A14-4DB3-8E3E-8323529DA031}" srcOrd="2" destOrd="0" presId="urn:microsoft.com/office/officeart/2005/8/layout/chevron2"/>
    <dgm:cxn modelId="{84DC0CE6-32C9-4AD4-836C-8900DABCEBFE}" type="presParOf" srcId="{8B574007-4A14-4DB3-8E3E-8323529DA031}" destId="{BFC78248-A7E4-4C33-9704-7BD4E78AC570}" srcOrd="0" destOrd="0" presId="urn:microsoft.com/office/officeart/2005/8/layout/chevron2"/>
    <dgm:cxn modelId="{FEE3F64D-1963-451C-AF69-71C9E2F80BA9}" type="presParOf" srcId="{8B574007-4A14-4DB3-8E3E-8323529DA031}" destId="{B5C176AE-1CB8-4852-AFB0-B4C63D464D90}" srcOrd="1" destOrd="0" presId="urn:microsoft.com/office/officeart/2005/8/layout/chevron2"/>
    <dgm:cxn modelId="{C68FE45D-3746-4CB5-9992-AAD6D19CDA5D}" type="presParOf" srcId="{368DFF83-5057-42E0-B779-279DD7B87703}" destId="{0836499B-F64E-42B5-9AE3-285C212373BE}" srcOrd="3" destOrd="0" presId="urn:microsoft.com/office/officeart/2005/8/layout/chevron2"/>
    <dgm:cxn modelId="{4D797D23-EB0C-47C1-A50B-7784C564C7DD}" type="presParOf" srcId="{368DFF83-5057-42E0-B779-279DD7B87703}" destId="{B2DCCD75-EAD9-4D54-A1BC-E77CE2A0BB14}" srcOrd="4" destOrd="0" presId="urn:microsoft.com/office/officeart/2005/8/layout/chevron2"/>
    <dgm:cxn modelId="{5C80D616-0AB9-4DB1-AA9F-BBC1FDEBE3C8}" type="presParOf" srcId="{B2DCCD75-EAD9-4D54-A1BC-E77CE2A0BB14}" destId="{F10E1AA0-A43D-4235-94EA-92BEC7CE64E8}" srcOrd="0" destOrd="0" presId="urn:microsoft.com/office/officeart/2005/8/layout/chevron2"/>
    <dgm:cxn modelId="{535795FC-3916-45EB-B552-464980144259}" type="presParOf" srcId="{B2DCCD75-EAD9-4D54-A1BC-E77CE2A0BB14}" destId="{E985CD85-438E-413B-8488-0720C3DD3225}" srcOrd="1" destOrd="0" presId="urn:microsoft.com/office/officeart/2005/8/layout/chevron2"/>
    <dgm:cxn modelId="{00F11E43-0E48-482B-B74D-8A29C5387C99}" type="presParOf" srcId="{368DFF83-5057-42E0-B779-279DD7B87703}" destId="{D6066C11-D581-4B79-8F5B-FBC5D52FD2D5}" srcOrd="5" destOrd="0" presId="urn:microsoft.com/office/officeart/2005/8/layout/chevron2"/>
    <dgm:cxn modelId="{59CF2C15-87EC-4321-8672-B60689EFD6E9}" type="presParOf" srcId="{368DFF83-5057-42E0-B779-279DD7B87703}" destId="{0EA1EE4E-0995-431E-A9C9-914CD04D5095}" srcOrd="6" destOrd="0" presId="urn:microsoft.com/office/officeart/2005/8/layout/chevron2"/>
    <dgm:cxn modelId="{D4D82480-9439-4A7B-BE89-26AFCC5228F5}" type="presParOf" srcId="{0EA1EE4E-0995-431E-A9C9-914CD04D5095}" destId="{BE93BC4A-58ED-4240-9046-06999D644D4F}" srcOrd="0" destOrd="0" presId="urn:microsoft.com/office/officeart/2005/8/layout/chevron2"/>
    <dgm:cxn modelId="{AB530A78-6C36-494C-9857-BF9AE2C78692}" type="presParOf" srcId="{0EA1EE4E-0995-431E-A9C9-914CD04D5095}" destId="{4887F19F-51EE-48E7-B6BC-2F0C6A40BF20}"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B11F216-23FB-4290-AB1F-626CBA687F04}" type="doc">
      <dgm:prSet loTypeId="urn:microsoft.com/office/officeart/2018/5/layout/IconLeafLabelList" loCatId="icon" qsTypeId="urn:microsoft.com/office/officeart/2005/8/quickstyle/simple1" qsCatId="simple" csTypeId="urn:microsoft.com/office/officeart/2005/8/colors/accent1_2" csCatId="accent1" phldr="1"/>
      <dgm:spPr/>
      <dgm:t>
        <a:bodyPr/>
        <a:lstStyle/>
        <a:p>
          <a:endParaRPr lang="en-US"/>
        </a:p>
      </dgm:t>
    </dgm:pt>
    <dgm:pt modelId="{7CC966A1-3F46-4FAC-9321-0735C6D5008C}">
      <dgm:prSet phldrT="[Text]"/>
      <dgm:spPr/>
      <dgm:t>
        <a:bodyPr/>
        <a:lstStyle/>
        <a:p>
          <a:pPr>
            <a:lnSpc>
              <a:spcPct val="100000"/>
            </a:lnSpc>
            <a:defRPr cap="all"/>
          </a:pPr>
          <a:r>
            <a:rPr lang="en-US" b="1" dirty="0"/>
            <a:t>1. Obtain current applicable income documentation</a:t>
          </a:r>
        </a:p>
      </dgm:t>
    </dgm:pt>
    <dgm:pt modelId="{A616020C-EB0A-4275-9E59-E1AFDF4E3F24}" type="parTrans" cxnId="{6EF88CCC-0B58-4040-982B-CEFF6CD7FD0C}">
      <dgm:prSet/>
      <dgm:spPr/>
      <dgm:t>
        <a:bodyPr/>
        <a:lstStyle/>
        <a:p>
          <a:endParaRPr lang="en-US"/>
        </a:p>
      </dgm:t>
    </dgm:pt>
    <dgm:pt modelId="{0143A50A-B4C1-4340-A60C-8D43707AFB14}" type="sibTrans" cxnId="{6EF88CCC-0B58-4040-982B-CEFF6CD7FD0C}">
      <dgm:prSet/>
      <dgm:spPr/>
      <dgm:t>
        <a:bodyPr/>
        <a:lstStyle/>
        <a:p>
          <a:endParaRPr lang="en-US"/>
        </a:p>
      </dgm:t>
    </dgm:pt>
    <dgm:pt modelId="{79338276-4DDC-4252-9995-52D5B470CB6D}">
      <dgm:prSet phldrT="[Text]"/>
      <dgm:spPr/>
      <dgm:t>
        <a:bodyPr/>
        <a:lstStyle/>
        <a:p>
          <a:pPr>
            <a:lnSpc>
              <a:spcPct val="100000"/>
            </a:lnSpc>
            <a:defRPr cap="all"/>
          </a:pPr>
          <a:r>
            <a:rPr lang="en-US" b="1" dirty="0"/>
            <a:t>2. Calculate annual household income</a:t>
          </a:r>
        </a:p>
      </dgm:t>
    </dgm:pt>
    <dgm:pt modelId="{4D523401-10C2-4FDA-B8E7-3B47F4366DAF}" type="parTrans" cxnId="{ADCF4383-CF13-4B9C-84D9-A83FD6562AB8}">
      <dgm:prSet/>
      <dgm:spPr/>
      <dgm:t>
        <a:bodyPr/>
        <a:lstStyle/>
        <a:p>
          <a:endParaRPr lang="en-US"/>
        </a:p>
      </dgm:t>
    </dgm:pt>
    <dgm:pt modelId="{C219FDBA-64CB-4AD1-8853-7E487E7D2ACB}" type="sibTrans" cxnId="{ADCF4383-CF13-4B9C-84D9-A83FD6562AB8}">
      <dgm:prSet/>
      <dgm:spPr/>
      <dgm:t>
        <a:bodyPr/>
        <a:lstStyle/>
        <a:p>
          <a:endParaRPr lang="en-US"/>
        </a:p>
      </dgm:t>
    </dgm:pt>
    <dgm:pt modelId="{F41291B6-618F-402C-A31A-5D0B7FD6F0FC}">
      <dgm:prSet phldrT="[Text]"/>
      <dgm:spPr/>
      <dgm:t>
        <a:bodyPr/>
        <a:lstStyle/>
        <a:p>
          <a:pPr>
            <a:lnSpc>
              <a:spcPct val="100000"/>
            </a:lnSpc>
            <a:defRPr cap="all"/>
          </a:pPr>
          <a:r>
            <a:rPr lang="en-US" b="1" dirty="0"/>
            <a:t>3. Validate that the Area median total household income Is = or &lt; 80% AMI</a:t>
          </a:r>
        </a:p>
      </dgm:t>
    </dgm:pt>
    <dgm:pt modelId="{4D2F48A5-3A1D-4121-8D19-9CD696051F9A}" type="parTrans" cxnId="{C8FB7BEA-C29F-482D-B943-F6100CAC6792}">
      <dgm:prSet/>
      <dgm:spPr/>
      <dgm:t>
        <a:bodyPr/>
        <a:lstStyle/>
        <a:p>
          <a:endParaRPr lang="en-US"/>
        </a:p>
      </dgm:t>
    </dgm:pt>
    <dgm:pt modelId="{2F97A3FC-3418-4C47-941E-E4190B78E59A}" type="sibTrans" cxnId="{C8FB7BEA-C29F-482D-B943-F6100CAC6792}">
      <dgm:prSet/>
      <dgm:spPr/>
      <dgm:t>
        <a:bodyPr/>
        <a:lstStyle/>
        <a:p>
          <a:endParaRPr lang="en-US"/>
        </a:p>
      </dgm:t>
    </dgm:pt>
    <dgm:pt modelId="{E627B414-5F21-46B8-ABB9-BC7C437F8B83}" type="pres">
      <dgm:prSet presAssocID="{3B11F216-23FB-4290-AB1F-626CBA687F04}" presName="root" presStyleCnt="0">
        <dgm:presLayoutVars>
          <dgm:dir/>
          <dgm:resizeHandles val="exact"/>
        </dgm:presLayoutVars>
      </dgm:prSet>
      <dgm:spPr/>
    </dgm:pt>
    <dgm:pt modelId="{C2485D98-5630-44AC-A784-0DFBE8A07EE1}" type="pres">
      <dgm:prSet presAssocID="{7CC966A1-3F46-4FAC-9321-0735C6D5008C}" presName="compNode" presStyleCnt="0"/>
      <dgm:spPr/>
    </dgm:pt>
    <dgm:pt modelId="{CF390FD1-DCAA-4927-899E-39014C9F7D1D}" type="pres">
      <dgm:prSet presAssocID="{7CC966A1-3F46-4FAC-9321-0735C6D5008C}" presName="iconBgRect" presStyleLbl="bgShp" presStyleIdx="0" presStyleCnt="3" custLinFactNeighborX="-79617" custLinFactNeighborY="6159"/>
      <dgm:spPr>
        <a:prstGeom prst="round2DiagRect">
          <a:avLst>
            <a:gd name="adj1" fmla="val 29727"/>
            <a:gd name="adj2" fmla="val 0"/>
          </a:avLst>
        </a:prstGeom>
      </dgm:spPr>
    </dgm:pt>
    <dgm:pt modelId="{7C9DA44B-5380-47F3-A0BD-40CCB55F6FE7}" type="pres">
      <dgm:prSet presAssocID="{7CC966A1-3F46-4FAC-9321-0735C6D5008C}" presName="iconRect" presStyleLbl="node1" presStyleIdx="0" presStyleCnt="3" custLinFactX="-38761" custLinFactNeighborX="-100000" custLinFactNeighborY="-1089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BC50734C-2409-4D95-8467-ECABA152BDEC}" type="pres">
      <dgm:prSet presAssocID="{7CC966A1-3F46-4FAC-9321-0735C6D5008C}" presName="spaceRect" presStyleCnt="0"/>
      <dgm:spPr/>
    </dgm:pt>
    <dgm:pt modelId="{E5B5E89A-EEA2-473E-9C91-0B8EC9A5858D}" type="pres">
      <dgm:prSet presAssocID="{7CC966A1-3F46-4FAC-9321-0735C6D5008C}" presName="textRect" presStyleLbl="revTx" presStyleIdx="0" presStyleCnt="3" custLinFactNeighborX="-48566" custLinFactNeighborY="-29561">
        <dgm:presLayoutVars>
          <dgm:chMax val="1"/>
          <dgm:chPref val="1"/>
        </dgm:presLayoutVars>
      </dgm:prSet>
      <dgm:spPr/>
    </dgm:pt>
    <dgm:pt modelId="{10163407-83A7-4B2F-BE8C-F32B39652DB8}" type="pres">
      <dgm:prSet presAssocID="{0143A50A-B4C1-4340-A60C-8D43707AFB14}" presName="sibTrans" presStyleCnt="0"/>
      <dgm:spPr/>
    </dgm:pt>
    <dgm:pt modelId="{EAB378AA-7B77-4259-8C15-AF5BFE7E211D}" type="pres">
      <dgm:prSet presAssocID="{79338276-4DDC-4252-9995-52D5B470CB6D}" presName="compNode" presStyleCnt="0"/>
      <dgm:spPr/>
    </dgm:pt>
    <dgm:pt modelId="{385DDED8-58E5-4F45-BDFB-CB09E13F6CC9}" type="pres">
      <dgm:prSet presAssocID="{79338276-4DDC-4252-9995-52D5B470CB6D}" presName="iconBgRect" presStyleLbl="bgShp" presStyleIdx="1" presStyleCnt="3" custLinFactNeighborX="-14176" custLinFactNeighborY="8909"/>
      <dgm:spPr>
        <a:prstGeom prst="round2DiagRect">
          <a:avLst>
            <a:gd name="adj1" fmla="val 29727"/>
            <a:gd name="adj2" fmla="val 0"/>
          </a:avLst>
        </a:prstGeom>
      </dgm:spPr>
    </dgm:pt>
    <dgm:pt modelId="{03D0AD89-9182-4F4F-9431-4763863F0772}" type="pres">
      <dgm:prSet presAssocID="{79338276-4DDC-4252-9995-52D5B470CB6D}" presName="iconRect" presStyleLbl="node1" presStyleIdx="1" presStyleCnt="3" custLinFactNeighborX="-27063" custLinFactNeighborY="-645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ey"/>
        </a:ext>
      </dgm:extLst>
    </dgm:pt>
    <dgm:pt modelId="{9A05A4C5-E79E-42BA-A836-901F6B1BBF6E}" type="pres">
      <dgm:prSet presAssocID="{79338276-4DDC-4252-9995-52D5B470CB6D}" presName="spaceRect" presStyleCnt="0"/>
      <dgm:spPr/>
    </dgm:pt>
    <dgm:pt modelId="{2D119962-15A5-4F20-A30D-4696C39EE4DA}" type="pres">
      <dgm:prSet presAssocID="{79338276-4DDC-4252-9995-52D5B470CB6D}" presName="textRect" presStyleLbl="revTx" presStyleIdx="1" presStyleCnt="3" custLinFactNeighborX="-9822" custLinFactNeighborY="-18848">
        <dgm:presLayoutVars>
          <dgm:chMax val="1"/>
          <dgm:chPref val="1"/>
        </dgm:presLayoutVars>
      </dgm:prSet>
      <dgm:spPr/>
    </dgm:pt>
    <dgm:pt modelId="{8452806D-8774-4CCF-8570-60BC5A77FD7B}" type="pres">
      <dgm:prSet presAssocID="{C219FDBA-64CB-4AD1-8853-7E487E7D2ACB}" presName="sibTrans" presStyleCnt="0"/>
      <dgm:spPr/>
    </dgm:pt>
    <dgm:pt modelId="{8D134D04-7570-476D-9695-C26FD8E79AAB}" type="pres">
      <dgm:prSet presAssocID="{F41291B6-618F-402C-A31A-5D0B7FD6F0FC}" presName="compNode" presStyleCnt="0"/>
      <dgm:spPr/>
    </dgm:pt>
    <dgm:pt modelId="{A9036D12-4B9B-43F0-BA92-A4DBFE3164DA}" type="pres">
      <dgm:prSet presAssocID="{F41291B6-618F-402C-A31A-5D0B7FD6F0FC}" presName="iconBgRect" presStyleLbl="bgShp" presStyleIdx="2" presStyleCnt="3" custLinFactNeighborX="42013" custLinFactNeighborY="8909"/>
      <dgm:spPr>
        <a:prstGeom prst="round2DiagRect">
          <a:avLst>
            <a:gd name="adj1" fmla="val 29727"/>
            <a:gd name="adj2" fmla="val 0"/>
          </a:avLst>
        </a:prstGeom>
      </dgm:spPr>
    </dgm:pt>
    <dgm:pt modelId="{A6215B2A-FF9D-489E-9A2F-4EC086330DE7}" type="pres">
      <dgm:prSet presAssocID="{F41291B6-618F-402C-A31A-5D0B7FD6F0FC}" presName="iconRect" presStyleLbl="node1" presStyleIdx="2" presStyleCnt="3" custLinFactNeighborX="72801" custLinFactNeighborY="2341"/>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ouse"/>
        </a:ext>
      </dgm:extLst>
    </dgm:pt>
    <dgm:pt modelId="{39DBB33A-9B0F-43D5-836C-40CAB383ADA4}" type="pres">
      <dgm:prSet presAssocID="{F41291B6-618F-402C-A31A-5D0B7FD6F0FC}" presName="spaceRect" presStyleCnt="0"/>
      <dgm:spPr/>
    </dgm:pt>
    <dgm:pt modelId="{DC5B593D-3751-4AB6-9579-E992D874AD91}" type="pres">
      <dgm:prSet presAssocID="{F41291B6-618F-402C-A31A-5D0B7FD6F0FC}" presName="textRect" presStyleLbl="revTx" presStyleIdx="2" presStyleCnt="3" custScaleX="131434" custLinFactNeighborX="29928" custLinFactNeighborY="-18760">
        <dgm:presLayoutVars>
          <dgm:chMax val="1"/>
          <dgm:chPref val="1"/>
        </dgm:presLayoutVars>
      </dgm:prSet>
      <dgm:spPr/>
    </dgm:pt>
  </dgm:ptLst>
  <dgm:cxnLst>
    <dgm:cxn modelId="{226AF009-C8F6-4B14-96AD-45B326E389F6}" type="presOf" srcId="{79338276-4DDC-4252-9995-52D5B470CB6D}" destId="{2D119962-15A5-4F20-A30D-4696C39EE4DA}" srcOrd="0" destOrd="0" presId="urn:microsoft.com/office/officeart/2018/5/layout/IconLeafLabelList"/>
    <dgm:cxn modelId="{6674D50E-A228-416E-BF1B-9AD0A36771F9}" type="presOf" srcId="{3B11F216-23FB-4290-AB1F-626CBA687F04}" destId="{E627B414-5F21-46B8-ABB9-BC7C437F8B83}" srcOrd="0" destOrd="0" presId="urn:microsoft.com/office/officeart/2018/5/layout/IconLeafLabelList"/>
    <dgm:cxn modelId="{51324A39-94B2-43BC-918E-F3FC870CAA09}" type="presOf" srcId="{F41291B6-618F-402C-A31A-5D0B7FD6F0FC}" destId="{DC5B593D-3751-4AB6-9579-E992D874AD91}" srcOrd="0" destOrd="0" presId="urn:microsoft.com/office/officeart/2018/5/layout/IconLeafLabelList"/>
    <dgm:cxn modelId="{ADCF4383-CF13-4B9C-84D9-A83FD6562AB8}" srcId="{3B11F216-23FB-4290-AB1F-626CBA687F04}" destId="{79338276-4DDC-4252-9995-52D5B470CB6D}" srcOrd="1" destOrd="0" parTransId="{4D523401-10C2-4FDA-B8E7-3B47F4366DAF}" sibTransId="{C219FDBA-64CB-4AD1-8853-7E487E7D2ACB}"/>
    <dgm:cxn modelId="{6EF88CCC-0B58-4040-982B-CEFF6CD7FD0C}" srcId="{3B11F216-23FB-4290-AB1F-626CBA687F04}" destId="{7CC966A1-3F46-4FAC-9321-0735C6D5008C}" srcOrd="0" destOrd="0" parTransId="{A616020C-EB0A-4275-9E59-E1AFDF4E3F24}" sibTransId="{0143A50A-B4C1-4340-A60C-8D43707AFB14}"/>
    <dgm:cxn modelId="{C8FB7BEA-C29F-482D-B943-F6100CAC6792}" srcId="{3B11F216-23FB-4290-AB1F-626CBA687F04}" destId="{F41291B6-618F-402C-A31A-5D0B7FD6F0FC}" srcOrd="2" destOrd="0" parTransId="{4D2F48A5-3A1D-4121-8D19-9CD696051F9A}" sibTransId="{2F97A3FC-3418-4C47-941E-E4190B78E59A}"/>
    <dgm:cxn modelId="{021B8DFF-1652-4DCF-B29C-1E5CADD75398}" type="presOf" srcId="{7CC966A1-3F46-4FAC-9321-0735C6D5008C}" destId="{E5B5E89A-EEA2-473E-9C91-0B8EC9A5858D}" srcOrd="0" destOrd="0" presId="urn:microsoft.com/office/officeart/2018/5/layout/IconLeafLabelList"/>
    <dgm:cxn modelId="{1DF57218-B03F-4FE0-B4AD-1C3E7086B082}" type="presParOf" srcId="{E627B414-5F21-46B8-ABB9-BC7C437F8B83}" destId="{C2485D98-5630-44AC-A784-0DFBE8A07EE1}" srcOrd="0" destOrd="0" presId="urn:microsoft.com/office/officeart/2018/5/layout/IconLeafLabelList"/>
    <dgm:cxn modelId="{A07505D7-04F7-43C6-8036-EC84FDAF1C4C}" type="presParOf" srcId="{C2485D98-5630-44AC-A784-0DFBE8A07EE1}" destId="{CF390FD1-DCAA-4927-899E-39014C9F7D1D}" srcOrd="0" destOrd="0" presId="urn:microsoft.com/office/officeart/2018/5/layout/IconLeafLabelList"/>
    <dgm:cxn modelId="{15C1C03B-19EF-4CC7-9611-80A42BE4E6D2}" type="presParOf" srcId="{C2485D98-5630-44AC-A784-0DFBE8A07EE1}" destId="{7C9DA44B-5380-47F3-A0BD-40CCB55F6FE7}" srcOrd="1" destOrd="0" presId="urn:microsoft.com/office/officeart/2018/5/layout/IconLeafLabelList"/>
    <dgm:cxn modelId="{F786502D-AA4D-438A-98D4-363FE032C4E3}" type="presParOf" srcId="{C2485D98-5630-44AC-A784-0DFBE8A07EE1}" destId="{BC50734C-2409-4D95-8467-ECABA152BDEC}" srcOrd="2" destOrd="0" presId="urn:microsoft.com/office/officeart/2018/5/layout/IconLeafLabelList"/>
    <dgm:cxn modelId="{F46A5978-EA88-4758-9711-2A3C7BDE9F4F}" type="presParOf" srcId="{C2485D98-5630-44AC-A784-0DFBE8A07EE1}" destId="{E5B5E89A-EEA2-473E-9C91-0B8EC9A5858D}" srcOrd="3" destOrd="0" presId="urn:microsoft.com/office/officeart/2018/5/layout/IconLeafLabelList"/>
    <dgm:cxn modelId="{CD12AE75-8FA2-4DFE-A573-66BF3D6CE64D}" type="presParOf" srcId="{E627B414-5F21-46B8-ABB9-BC7C437F8B83}" destId="{10163407-83A7-4B2F-BE8C-F32B39652DB8}" srcOrd="1" destOrd="0" presId="urn:microsoft.com/office/officeart/2018/5/layout/IconLeafLabelList"/>
    <dgm:cxn modelId="{1430D941-0866-4DB1-949F-C03292F0144D}" type="presParOf" srcId="{E627B414-5F21-46B8-ABB9-BC7C437F8B83}" destId="{EAB378AA-7B77-4259-8C15-AF5BFE7E211D}" srcOrd="2" destOrd="0" presId="urn:microsoft.com/office/officeart/2018/5/layout/IconLeafLabelList"/>
    <dgm:cxn modelId="{68D84B61-0F80-4297-8E49-28F3C389A54F}" type="presParOf" srcId="{EAB378AA-7B77-4259-8C15-AF5BFE7E211D}" destId="{385DDED8-58E5-4F45-BDFB-CB09E13F6CC9}" srcOrd="0" destOrd="0" presId="urn:microsoft.com/office/officeart/2018/5/layout/IconLeafLabelList"/>
    <dgm:cxn modelId="{8B05CABE-6013-464F-889B-A0282CB73D14}" type="presParOf" srcId="{EAB378AA-7B77-4259-8C15-AF5BFE7E211D}" destId="{03D0AD89-9182-4F4F-9431-4763863F0772}" srcOrd="1" destOrd="0" presId="urn:microsoft.com/office/officeart/2018/5/layout/IconLeafLabelList"/>
    <dgm:cxn modelId="{010DC454-C50B-43C4-A854-5289B0BF35A1}" type="presParOf" srcId="{EAB378AA-7B77-4259-8C15-AF5BFE7E211D}" destId="{9A05A4C5-E79E-42BA-A836-901F6B1BBF6E}" srcOrd="2" destOrd="0" presId="urn:microsoft.com/office/officeart/2018/5/layout/IconLeafLabelList"/>
    <dgm:cxn modelId="{588CADFD-0F1F-43FA-9685-90D3EB0FD8E4}" type="presParOf" srcId="{EAB378AA-7B77-4259-8C15-AF5BFE7E211D}" destId="{2D119962-15A5-4F20-A30D-4696C39EE4DA}" srcOrd="3" destOrd="0" presId="urn:microsoft.com/office/officeart/2018/5/layout/IconLeafLabelList"/>
    <dgm:cxn modelId="{93C0A193-A8A7-47E3-B3B7-92125EE89164}" type="presParOf" srcId="{E627B414-5F21-46B8-ABB9-BC7C437F8B83}" destId="{8452806D-8774-4CCF-8570-60BC5A77FD7B}" srcOrd="3" destOrd="0" presId="urn:microsoft.com/office/officeart/2018/5/layout/IconLeafLabelList"/>
    <dgm:cxn modelId="{4C4FC776-F1C2-4B46-A07F-36F2DBC82082}" type="presParOf" srcId="{E627B414-5F21-46B8-ABB9-BC7C437F8B83}" destId="{8D134D04-7570-476D-9695-C26FD8E79AAB}" srcOrd="4" destOrd="0" presId="urn:microsoft.com/office/officeart/2018/5/layout/IconLeafLabelList"/>
    <dgm:cxn modelId="{6DB1840A-95D1-45F3-9FD9-D279868EB5B0}" type="presParOf" srcId="{8D134D04-7570-476D-9695-C26FD8E79AAB}" destId="{A9036D12-4B9B-43F0-BA92-A4DBFE3164DA}" srcOrd="0" destOrd="0" presId="urn:microsoft.com/office/officeart/2018/5/layout/IconLeafLabelList"/>
    <dgm:cxn modelId="{0B49ED6D-1049-446B-9C5A-94FFA1DD9708}" type="presParOf" srcId="{8D134D04-7570-476D-9695-C26FD8E79AAB}" destId="{A6215B2A-FF9D-489E-9A2F-4EC086330DE7}" srcOrd="1" destOrd="0" presId="urn:microsoft.com/office/officeart/2018/5/layout/IconLeafLabelList"/>
    <dgm:cxn modelId="{869E55C7-2E7B-4CD3-89F0-1C4C49ACD09B}" type="presParOf" srcId="{8D134D04-7570-476D-9695-C26FD8E79AAB}" destId="{39DBB33A-9B0F-43D5-836C-40CAB383ADA4}" srcOrd="2" destOrd="0" presId="urn:microsoft.com/office/officeart/2018/5/layout/IconLeafLabelList"/>
    <dgm:cxn modelId="{EB4C28B9-9FC4-47A5-98C2-E63A2257EE0A}" type="presParOf" srcId="{8D134D04-7570-476D-9695-C26FD8E79AAB}" destId="{DC5B593D-3751-4AB6-9579-E992D874AD91}"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6BA7BE-7111-4604-9FDA-2B3E2B3C7941}">
      <dsp:nvSpPr>
        <dsp:cNvPr id="0" name=""/>
        <dsp:cNvSpPr/>
      </dsp:nvSpPr>
      <dsp:spPr>
        <a:xfrm rot="5400000">
          <a:off x="-204913" y="196036"/>
          <a:ext cx="1449726" cy="106499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Scoring</a:t>
          </a:r>
          <a:r>
            <a:rPr lang="en-US" sz="2200" kern="1200" dirty="0"/>
            <a:t> </a:t>
          </a:r>
        </a:p>
      </dsp:txBody>
      <dsp:txXfrm rot="-5400000">
        <a:off x="-12545" y="536163"/>
        <a:ext cx="1064990" cy="384736"/>
      </dsp:txXfrm>
    </dsp:sp>
    <dsp:sp modelId="{AE165170-7C97-4ED6-AD94-527A93EF827B}">
      <dsp:nvSpPr>
        <dsp:cNvPr id="0" name=""/>
        <dsp:cNvSpPr/>
      </dsp:nvSpPr>
      <dsp:spPr>
        <a:xfrm rot="5400000">
          <a:off x="1905324" y="-874301"/>
          <a:ext cx="942322" cy="269826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Criteria</a:t>
          </a:r>
        </a:p>
      </dsp:txBody>
      <dsp:txXfrm rot="-5400000">
        <a:off x="1027354" y="49669"/>
        <a:ext cx="2652262" cy="850322"/>
      </dsp:txXfrm>
    </dsp:sp>
    <dsp:sp modelId="{CE865AD8-5078-46E7-A1DA-162FAAF3F21B}">
      <dsp:nvSpPr>
        <dsp:cNvPr id="0" name=""/>
        <dsp:cNvSpPr/>
      </dsp:nvSpPr>
      <dsp:spPr>
        <a:xfrm rot="5400000">
          <a:off x="-230004" y="1496562"/>
          <a:ext cx="1449726" cy="101480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Eligibility</a:t>
          </a:r>
          <a:endParaRPr lang="en-US" sz="1800" kern="1200" dirty="0"/>
        </a:p>
      </dsp:txBody>
      <dsp:txXfrm rot="-5400000">
        <a:off x="-12545" y="1786507"/>
        <a:ext cx="1014808" cy="434918"/>
      </dsp:txXfrm>
    </dsp:sp>
    <dsp:sp modelId="{A1E7478A-BD58-4445-91F5-9A46C60BDB9B}">
      <dsp:nvSpPr>
        <dsp:cNvPr id="0" name=""/>
        <dsp:cNvSpPr/>
      </dsp:nvSpPr>
      <dsp:spPr>
        <a:xfrm rot="5400000">
          <a:off x="1880233" y="401133"/>
          <a:ext cx="942322" cy="269826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Eligibility Criteria</a:t>
          </a:r>
        </a:p>
        <a:p>
          <a:pPr marL="171450" lvl="1" indent="-171450" algn="l" defTabSz="755650">
            <a:lnSpc>
              <a:spcPct val="90000"/>
            </a:lnSpc>
            <a:spcBef>
              <a:spcPct val="0"/>
            </a:spcBef>
            <a:spcAft>
              <a:spcPct val="15000"/>
            </a:spcAft>
            <a:buChar char="•"/>
          </a:pPr>
          <a:r>
            <a:rPr lang="en-US" sz="1700" kern="1200" dirty="0"/>
            <a:t>Use of Funds</a:t>
          </a:r>
        </a:p>
        <a:p>
          <a:pPr marL="171450" lvl="1" indent="-171450" algn="l" defTabSz="755650">
            <a:lnSpc>
              <a:spcPct val="90000"/>
            </a:lnSpc>
            <a:spcBef>
              <a:spcPct val="0"/>
            </a:spcBef>
            <a:spcAft>
              <a:spcPct val="15000"/>
            </a:spcAft>
            <a:buChar char="•"/>
          </a:pPr>
          <a:r>
            <a:rPr lang="en-US" sz="1700" kern="1200" dirty="0"/>
            <a:t>Need for Subsidy</a:t>
          </a:r>
        </a:p>
      </dsp:txBody>
      <dsp:txXfrm rot="-5400000">
        <a:off x="1002263" y="1325103"/>
        <a:ext cx="2652262" cy="850322"/>
      </dsp:txXfrm>
    </dsp:sp>
    <dsp:sp modelId="{FD6E3060-0C92-46FF-8EE6-AB974AD25AF4}">
      <dsp:nvSpPr>
        <dsp:cNvPr id="0" name=""/>
        <dsp:cNvSpPr/>
      </dsp:nvSpPr>
      <dsp:spPr>
        <a:xfrm rot="5400000">
          <a:off x="-230004" y="2771997"/>
          <a:ext cx="1449726" cy="101480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Feasibility</a:t>
          </a:r>
        </a:p>
      </dsp:txBody>
      <dsp:txXfrm rot="-5400000">
        <a:off x="-12545" y="3061942"/>
        <a:ext cx="1014808" cy="434918"/>
      </dsp:txXfrm>
    </dsp:sp>
    <dsp:sp modelId="{9E8DA674-DABC-4E16-858C-FEDA37F2AE7E}">
      <dsp:nvSpPr>
        <dsp:cNvPr id="0" name=""/>
        <dsp:cNvSpPr/>
      </dsp:nvSpPr>
      <dsp:spPr>
        <a:xfrm rot="5400000">
          <a:off x="1880233" y="1676567"/>
          <a:ext cx="942322" cy="269826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Demand</a:t>
          </a:r>
        </a:p>
        <a:p>
          <a:pPr marL="171450" lvl="1" indent="-171450" algn="l" defTabSz="755650">
            <a:lnSpc>
              <a:spcPct val="90000"/>
            </a:lnSpc>
            <a:spcBef>
              <a:spcPct val="0"/>
            </a:spcBef>
            <a:spcAft>
              <a:spcPct val="15000"/>
            </a:spcAft>
            <a:buChar char="•"/>
          </a:pPr>
          <a:r>
            <a:rPr lang="en-US" sz="1700" kern="1200" dirty="0"/>
            <a:t>Financial Feasibility</a:t>
          </a:r>
        </a:p>
      </dsp:txBody>
      <dsp:txXfrm rot="-5400000">
        <a:off x="1002263" y="2600537"/>
        <a:ext cx="2652262" cy="850322"/>
      </dsp:txXfrm>
    </dsp:sp>
    <dsp:sp modelId="{D5D7B6A4-C895-401B-B4AA-5D42B93BC7DC}">
      <dsp:nvSpPr>
        <dsp:cNvPr id="0" name=""/>
        <dsp:cNvSpPr/>
      </dsp:nvSpPr>
      <dsp:spPr>
        <a:xfrm rot="5400000">
          <a:off x="-230004" y="4047431"/>
          <a:ext cx="1449726" cy="101480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Capacity</a:t>
          </a:r>
        </a:p>
      </dsp:txBody>
      <dsp:txXfrm rot="-5400000">
        <a:off x="-12545" y="4337376"/>
        <a:ext cx="1014808" cy="434918"/>
      </dsp:txXfrm>
    </dsp:sp>
    <dsp:sp modelId="{B32AC9E2-B9A3-4D04-BF83-FCA8446F9CD8}">
      <dsp:nvSpPr>
        <dsp:cNvPr id="0" name=""/>
        <dsp:cNvSpPr/>
      </dsp:nvSpPr>
      <dsp:spPr>
        <a:xfrm rot="5400000">
          <a:off x="1880233" y="2952002"/>
          <a:ext cx="942322" cy="269826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Sponsor Capacity</a:t>
          </a:r>
        </a:p>
        <a:p>
          <a:pPr marL="171450" lvl="1" indent="-171450" algn="l" defTabSz="755650">
            <a:lnSpc>
              <a:spcPct val="90000"/>
            </a:lnSpc>
            <a:spcBef>
              <a:spcPct val="0"/>
            </a:spcBef>
            <a:spcAft>
              <a:spcPct val="15000"/>
            </a:spcAft>
            <a:buChar char="•"/>
          </a:pPr>
          <a:r>
            <a:rPr lang="en-US" sz="1700" kern="1200" dirty="0"/>
            <a:t>Site Control and Zoning</a:t>
          </a:r>
        </a:p>
      </dsp:txBody>
      <dsp:txXfrm rot="-5400000">
        <a:off x="1002263" y="3875972"/>
        <a:ext cx="2652262" cy="85032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FE5D67-3287-4A33-9BDC-E31CD1C2A185}">
      <dsp:nvSpPr>
        <dsp:cNvPr id="0" name=""/>
        <dsp:cNvSpPr/>
      </dsp:nvSpPr>
      <dsp:spPr>
        <a:xfrm>
          <a:off x="522916" y="0"/>
          <a:ext cx="3950123" cy="3950123"/>
        </a:xfrm>
        <a:prstGeom prst="ellipse">
          <a:avLst/>
        </a:prstGeom>
        <a:solidFill>
          <a:schemeClr val="bg1">
            <a:alpha val="5000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b="1" u="none" kern="1200" dirty="0">
              <a:solidFill>
                <a:schemeClr val="accent1"/>
              </a:solidFill>
            </a:rPr>
            <a:t>Contact Us!</a:t>
          </a:r>
        </a:p>
        <a:p>
          <a:pPr marL="0" lvl="0" indent="0" algn="ctr" defTabSz="1377950">
            <a:lnSpc>
              <a:spcPct val="90000"/>
            </a:lnSpc>
            <a:spcBef>
              <a:spcPct val="0"/>
            </a:spcBef>
            <a:spcAft>
              <a:spcPct val="35000"/>
            </a:spcAft>
            <a:buNone/>
          </a:pPr>
          <a:r>
            <a:rPr lang="en-US" sz="3100" b="1" u="sng" kern="1200" dirty="0">
              <a:solidFill>
                <a:schemeClr val="accent1"/>
              </a:solidFill>
            </a:rPr>
            <a:t>By Phone: </a:t>
          </a:r>
          <a:r>
            <a:rPr lang="en-US" sz="3100" kern="1200" dirty="0"/>
            <a:t>800.362.2944</a:t>
          </a:r>
        </a:p>
        <a:p>
          <a:pPr marL="0" lvl="0" indent="0" algn="ctr" defTabSz="1377950">
            <a:lnSpc>
              <a:spcPct val="90000"/>
            </a:lnSpc>
            <a:spcBef>
              <a:spcPct val="0"/>
            </a:spcBef>
            <a:spcAft>
              <a:spcPct val="35000"/>
            </a:spcAft>
            <a:buNone/>
          </a:pPr>
          <a:r>
            <a:rPr lang="en-US" sz="3100" b="1" u="sng" kern="1200" dirty="0">
              <a:solidFill>
                <a:schemeClr val="accent1"/>
              </a:solidFill>
            </a:rPr>
            <a:t>By Email: </a:t>
          </a:r>
          <a:r>
            <a:rPr lang="en-US" sz="3100" kern="1200" dirty="0"/>
            <a:t>ahp@fhlb.com</a:t>
          </a:r>
        </a:p>
      </dsp:txBody>
      <dsp:txXfrm>
        <a:off x="1101398" y="578482"/>
        <a:ext cx="2793159" cy="27931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C68595-D3F1-41F6-B435-CECCB977D3E5}">
      <dsp:nvSpPr>
        <dsp:cNvPr id="0" name=""/>
        <dsp:cNvSpPr/>
      </dsp:nvSpPr>
      <dsp:spPr>
        <a:xfrm>
          <a:off x="2" y="754683"/>
          <a:ext cx="1308697" cy="1102992"/>
        </a:xfrm>
        <a:prstGeom prst="roundRect">
          <a:avLst>
            <a:gd name="adj" fmla="val 10000"/>
          </a:avLst>
        </a:prstGeom>
        <a:solidFill>
          <a:schemeClr val="accent1">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1">
          <a:noAutofit/>
        </a:bodyPr>
        <a:lstStyle/>
        <a:p>
          <a:pPr marL="0" lvl="0" indent="0" algn="ctr" defTabSz="666750">
            <a:lnSpc>
              <a:spcPct val="90000"/>
            </a:lnSpc>
            <a:spcBef>
              <a:spcPct val="0"/>
            </a:spcBef>
            <a:spcAft>
              <a:spcPct val="35000"/>
            </a:spcAft>
            <a:buNone/>
          </a:pPr>
          <a:endParaRPr lang="en-US" sz="1500" kern="1200" dirty="0">
            <a:solidFill>
              <a:schemeClr val="tx1"/>
            </a:solidFill>
            <a:latin typeface="Calibri"/>
            <a:ea typeface="+mn-ea"/>
            <a:cs typeface="+mn-cs"/>
          </a:endParaRPr>
        </a:p>
        <a:p>
          <a:pPr marL="0" lvl="0" indent="0" algn="ctr" defTabSz="666750">
            <a:lnSpc>
              <a:spcPct val="90000"/>
            </a:lnSpc>
            <a:spcBef>
              <a:spcPct val="0"/>
            </a:spcBef>
            <a:spcAft>
              <a:spcPct val="35000"/>
            </a:spcAft>
            <a:buNone/>
          </a:pPr>
          <a:r>
            <a:rPr lang="en-US" sz="1500" kern="1200" dirty="0">
              <a:solidFill>
                <a:schemeClr val="tx1"/>
              </a:solidFill>
              <a:latin typeface="Calibri"/>
              <a:ea typeface="+mn-ea"/>
              <a:cs typeface="+mn-cs"/>
            </a:rPr>
            <a:t>Occupancy   Data		</a:t>
          </a:r>
        </a:p>
      </dsp:txBody>
      <dsp:txXfrm>
        <a:off x="32308" y="786989"/>
        <a:ext cx="1244085" cy="1038380"/>
      </dsp:txXfrm>
    </dsp:sp>
    <dsp:sp modelId="{7735EE23-CAC0-4110-A9B0-34C46FC34EFB}">
      <dsp:nvSpPr>
        <dsp:cNvPr id="0" name=""/>
        <dsp:cNvSpPr/>
      </dsp:nvSpPr>
      <dsp:spPr>
        <a:xfrm>
          <a:off x="1436876" y="1143901"/>
          <a:ext cx="271734" cy="3245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a:off x="1436876" y="1208812"/>
        <a:ext cx="190214" cy="194735"/>
      </dsp:txXfrm>
    </dsp:sp>
    <dsp:sp modelId="{0915C7EE-35D4-4D9A-BE5C-B392D9D504CB}">
      <dsp:nvSpPr>
        <dsp:cNvPr id="0" name=""/>
        <dsp:cNvSpPr/>
      </dsp:nvSpPr>
      <dsp:spPr>
        <a:xfrm>
          <a:off x="1821406" y="763370"/>
          <a:ext cx="1308697" cy="1085618"/>
        </a:xfrm>
        <a:prstGeom prst="roundRect">
          <a:avLst>
            <a:gd name="adj" fmla="val 10000"/>
          </a:avLst>
        </a:prstGeom>
        <a:solidFill>
          <a:schemeClr val="accent1">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Local Market Data</a:t>
          </a:r>
        </a:p>
      </dsp:txBody>
      <dsp:txXfrm>
        <a:off x="1853203" y="795167"/>
        <a:ext cx="1245103" cy="1022024"/>
      </dsp:txXfrm>
    </dsp:sp>
    <dsp:sp modelId="{FF369A0E-D0CB-49E6-B0D2-C18EF42F6612}">
      <dsp:nvSpPr>
        <dsp:cNvPr id="0" name=""/>
        <dsp:cNvSpPr/>
      </dsp:nvSpPr>
      <dsp:spPr>
        <a:xfrm>
          <a:off x="3264557" y="1143901"/>
          <a:ext cx="285040" cy="3245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a:off x="3264557" y="1208812"/>
        <a:ext cx="199528" cy="194735"/>
      </dsp:txXfrm>
    </dsp:sp>
    <dsp:sp modelId="{9940C0D9-C5D9-4B2F-800B-FD38717CFB2A}">
      <dsp:nvSpPr>
        <dsp:cNvPr id="0" name=""/>
        <dsp:cNvSpPr/>
      </dsp:nvSpPr>
      <dsp:spPr>
        <a:xfrm>
          <a:off x="3667916" y="763370"/>
          <a:ext cx="1308697" cy="1085618"/>
        </a:xfrm>
        <a:prstGeom prst="roundRect">
          <a:avLst>
            <a:gd name="adj" fmla="val 10000"/>
          </a:avLst>
        </a:prstGeom>
        <a:solidFill>
          <a:schemeClr val="accent1">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Absorption Time</a:t>
          </a:r>
        </a:p>
      </dsp:txBody>
      <dsp:txXfrm>
        <a:off x="3699713" y="795167"/>
        <a:ext cx="1245103" cy="1022024"/>
      </dsp:txXfrm>
    </dsp:sp>
    <dsp:sp modelId="{701CD681-9E89-41D5-BEB5-EE98E3C82238}">
      <dsp:nvSpPr>
        <dsp:cNvPr id="0" name=""/>
        <dsp:cNvSpPr/>
      </dsp:nvSpPr>
      <dsp:spPr>
        <a:xfrm>
          <a:off x="5092659" y="1143901"/>
          <a:ext cx="246015" cy="3245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a:off x="5092659" y="1208812"/>
        <a:ext cx="172211" cy="194735"/>
      </dsp:txXfrm>
    </dsp:sp>
    <dsp:sp modelId="{92C5B93C-DFED-4745-AD03-AAB2AE9342AB}">
      <dsp:nvSpPr>
        <dsp:cNvPr id="0" name=""/>
        <dsp:cNvSpPr/>
      </dsp:nvSpPr>
      <dsp:spPr>
        <a:xfrm>
          <a:off x="5440793" y="763370"/>
          <a:ext cx="1308697" cy="1085618"/>
        </a:xfrm>
        <a:prstGeom prst="roundRect">
          <a:avLst>
            <a:gd name="adj" fmla="val 10000"/>
          </a:avLst>
        </a:prstGeom>
        <a:solidFill>
          <a:schemeClr val="accent1">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Vacancy Rates of Nearby Properties</a:t>
          </a:r>
        </a:p>
      </dsp:txBody>
      <dsp:txXfrm>
        <a:off x="5472590" y="795167"/>
        <a:ext cx="1245103" cy="1022024"/>
      </dsp:txXfrm>
    </dsp:sp>
    <dsp:sp modelId="{B9B4C693-7F2C-4179-9E92-FBB770FF3A1D}">
      <dsp:nvSpPr>
        <dsp:cNvPr id="0" name=""/>
        <dsp:cNvSpPr/>
      </dsp:nvSpPr>
      <dsp:spPr>
        <a:xfrm>
          <a:off x="6896242" y="1143901"/>
          <a:ext cx="311111" cy="3245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a:off x="6896242" y="1208812"/>
        <a:ext cx="217778" cy="194735"/>
      </dsp:txXfrm>
    </dsp:sp>
    <dsp:sp modelId="{F1087578-BAC2-4F23-BB4B-5EDF60554E9D}">
      <dsp:nvSpPr>
        <dsp:cNvPr id="0" name=""/>
        <dsp:cNvSpPr/>
      </dsp:nvSpPr>
      <dsp:spPr>
        <a:xfrm>
          <a:off x="7336495" y="763370"/>
          <a:ext cx="1308697" cy="1085618"/>
        </a:xfrm>
        <a:prstGeom prst="roundRect">
          <a:avLst>
            <a:gd name="adj" fmla="val 10000"/>
          </a:avLst>
        </a:prstGeom>
        <a:solidFill>
          <a:schemeClr val="accent1">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Documented Unmet Housing Needs</a:t>
          </a:r>
        </a:p>
      </dsp:txBody>
      <dsp:txXfrm>
        <a:off x="7368292" y="795167"/>
        <a:ext cx="1245103" cy="10220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51012A-8975-4DFB-811F-AFC0F2EBCC88}">
      <dsp:nvSpPr>
        <dsp:cNvPr id="0" name=""/>
        <dsp:cNvSpPr/>
      </dsp:nvSpPr>
      <dsp:spPr>
        <a:xfrm>
          <a:off x="0" y="169635"/>
          <a:ext cx="8567022" cy="561979"/>
        </a:xfrm>
        <a:prstGeom prst="rect">
          <a:avLst/>
        </a:prstGeom>
        <a:solidFill>
          <a:schemeClr val="accent1">
            <a:lumMod val="20000"/>
            <a:lumOff val="80000"/>
          </a:schemeClr>
        </a:solidFill>
        <a:ln>
          <a:solidFill>
            <a:schemeClr val="bg1"/>
          </a:solid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b" anchorCtr="0">
          <a:noAutofit/>
        </a:bodyPr>
        <a:lstStyle/>
        <a:p>
          <a:pPr marL="0" lvl="0" indent="0" algn="ctr" defTabSz="889000">
            <a:lnSpc>
              <a:spcPct val="90000"/>
            </a:lnSpc>
            <a:spcBef>
              <a:spcPct val="0"/>
            </a:spcBef>
            <a:spcAft>
              <a:spcPct val="35000"/>
            </a:spcAft>
            <a:buFont typeface="Wingdings" panose="05000000000000000000" pitchFamily="2" charset="2"/>
            <a:buNone/>
          </a:pPr>
          <a:r>
            <a:rPr lang="en-US" sz="2000" u="sng" kern="1200" dirty="0">
              <a:solidFill>
                <a:schemeClr val="tx1"/>
              </a:solidFill>
            </a:rPr>
            <a:t>Sponsor must provide one of the following items below:</a:t>
          </a:r>
        </a:p>
      </dsp:txBody>
      <dsp:txXfrm>
        <a:off x="0" y="169635"/>
        <a:ext cx="8567022" cy="561979"/>
      </dsp:txXfrm>
    </dsp:sp>
    <dsp:sp modelId="{5BBD7744-E5FA-45DF-8245-A7B14D1A81C4}">
      <dsp:nvSpPr>
        <dsp:cNvPr id="0" name=""/>
        <dsp:cNvSpPr/>
      </dsp:nvSpPr>
      <dsp:spPr>
        <a:xfrm>
          <a:off x="0" y="950336"/>
          <a:ext cx="2141755" cy="21617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 copy of the executed deed or long-term lease with a term of at least 15 years</a:t>
          </a:r>
        </a:p>
      </dsp:txBody>
      <dsp:txXfrm>
        <a:off x="0" y="950336"/>
        <a:ext cx="2141755" cy="2161736"/>
      </dsp:txXfrm>
    </dsp:sp>
    <dsp:sp modelId="{306A91FA-4555-4E2E-B6A7-C1C0371C3DCA}">
      <dsp:nvSpPr>
        <dsp:cNvPr id="0" name=""/>
        <dsp:cNvSpPr/>
      </dsp:nvSpPr>
      <dsp:spPr>
        <a:xfrm>
          <a:off x="2141755" y="950336"/>
          <a:ext cx="2141755" cy="21617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prstClr val="white"/>
              </a:solidFill>
              <a:latin typeface="Calibri"/>
              <a:ea typeface="+mn-ea"/>
              <a:cs typeface="+mn-cs"/>
            </a:rPr>
            <a:t>An executed purchase option or long-term lease option; option must be effective after the AHP award date </a:t>
          </a:r>
        </a:p>
      </dsp:txBody>
      <dsp:txXfrm>
        <a:off x="2141755" y="950336"/>
        <a:ext cx="2141755" cy="2161736"/>
      </dsp:txXfrm>
    </dsp:sp>
    <dsp:sp modelId="{DAA054E1-9DA1-456E-A826-3496A64955EA}">
      <dsp:nvSpPr>
        <dsp:cNvPr id="0" name=""/>
        <dsp:cNvSpPr/>
      </dsp:nvSpPr>
      <dsp:spPr>
        <a:xfrm>
          <a:off x="4283511" y="950336"/>
          <a:ext cx="2141755" cy="21617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prstClr val="white"/>
              </a:solidFill>
              <a:latin typeface="Calibri"/>
              <a:ea typeface="+mn-ea"/>
              <a:cs typeface="+mn-cs"/>
            </a:rPr>
            <a:t>An executed settlement statement or purchase contract  that shows the purchase price</a:t>
          </a:r>
        </a:p>
      </dsp:txBody>
      <dsp:txXfrm>
        <a:off x="4283511" y="950336"/>
        <a:ext cx="2141755" cy="2161736"/>
      </dsp:txXfrm>
    </dsp:sp>
    <dsp:sp modelId="{A57AC894-B4DA-4A23-8BD1-F2090DDE8187}">
      <dsp:nvSpPr>
        <dsp:cNvPr id="0" name=""/>
        <dsp:cNvSpPr/>
      </dsp:nvSpPr>
      <dsp:spPr>
        <a:xfrm>
          <a:off x="6425266" y="950336"/>
          <a:ext cx="2141755" cy="21617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 Contract for Sale</a:t>
          </a:r>
        </a:p>
        <a:p>
          <a:pPr marL="0" lvl="0" indent="0" algn="ctr" defTabSz="800100">
            <a:lnSpc>
              <a:spcPct val="90000"/>
            </a:lnSpc>
            <a:spcBef>
              <a:spcPct val="0"/>
            </a:spcBef>
            <a:spcAft>
              <a:spcPct val="35000"/>
            </a:spcAft>
            <a:buNone/>
          </a:pPr>
          <a:r>
            <a:rPr lang="en-US" sz="1800" kern="1200" dirty="0"/>
            <a:t>- Warranty Deed</a:t>
          </a:r>
        </a:p>
      </dsp:txBody>
      <dsp:txXfrm>
        <a:off x="6425266" y="950336"/>
        <a:ext cx="2141755" cy="2161736"/>
      </dsp:txXfrm>
    </dsp:sp>
    <dsp:sp modelId="{FF5B51F7-9B89-4E5A-BB0B-062EB0750AC6}">
      <dsp:nvSpPr>
        <dsp:cNvPr id="0" name=""/>
        <dsp:cNvSpPr/>
      </dsp:nvSpPr>
      <dsp:spPr>
        <a:xfrm>
          <a:off x="0" y="3342306"/>
          <a:ext cx="8567022" cy="89020"/>
        </a:xfrm>
        <a:prstGeom prst="rect">
          <a:avLst/>
        </a:prstGeom>
        <a:solidFill>
          <a:schemeClr val="tx2">
            <a:lumMod val="20000"/>
            <a:lumOff val="80000"/>
          </a:schemeClr>
        </a:solidFill>
        <a:ln w="3175">
          <a:solidFill>
            <a:schemeClr val="bg1">
              <a:alpha val="97000"/>
            </a:schemeClr>
          </a:solidFill>
        </a:ln>
        <a:effectLst/>
      </dsp:spPr>
      <dsp:style>
        <a:lnRef idx="0">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EE1458-DBFE-457F-97F1-AFB9CABFF850}">
      <dsp:nvSpPr>
        <dsp:cNvPr id="0" name=""/>
        <dsp:cNvSpPr/>
      </dsp:nvSpPr>
      <dsp:spPr>
        <a:xfrm>
          <a:off x="0" y="0"/>
          <a:ext cx="8324233" cy="703897"/>
        </a:xfrm>
        <a:prstGeom prst="rect">
          <a:avLst/>
        </a:prstGeom>
        <a:solidFill>
          <a:schemeClr val="tx2">
            <a:lumMod val="40000"/>
            <a:lumOff val="60000"/>
          </a:schemeClr>
        </a:solidFill>
        <a:ln>
          <a:solidFill>
            <a:schemeClr val="tx1"/>
          </a:solidFill>
          <a:prstDash val="sysDash"/>
        </a:ln>
        <a:effectLst/>
        <a:scene3d>
          <a:camera prst="orthographicFront"/>
          <a:lightRig rig="threePt" dir="t"/>
        </a:scene3d>
        <a:sp3d>
          <a:bevelT/>
        </a:sp3d>
      </dsp:spPr>
      <dsp:style>
        <a:lnRef idx="0">
          <a:scrgbClr r="0" g="0" b="0"/>
        </a:lnRef>
        <a:fillRef idx="1">
          <a:scrgbClr r="0" g="0" b="0"/>
        </a:fillRef>
        <a:effectRef idx="0">
          <a:scrgbClr r="0" g="0" b="0"/>
        </a:effectRef>
        <a:fontRef idx="minor"/>
      </dsp:style>
      <dsp:txBody>
        <a:bodyPr spcFirstLastPara="0" vert="horz" wrap="square" lIns="26670" tIns="26670" rIns="26670" bIns="26670" numCol="1" spcCol="1270" anchor="ctr" anchorCtr="1">
          <a:noAutofit/>
        </a:bodyPr>
        <a:lstStyle/>
        <a:p>
          <a:pPr marL="0" lvl="0" indent="0" algn="ctr" defTabSz="311150">
            <a:lnSpc>
              <a:spcPct val="90000"/>
            </a:lnSpc>
            <a:spcBef>
              <a:spcPct val="0"/>
            </a:spcBef>
            <a:spcAft>
              <a:spcPct val="35000"/>
            </a:spcAft>
            <a:buClr>
              <a:srgbClr val="0071CE"/>
            </a:buClr>
            <a:buFont typeface="Wingdings" panose="05000000000000000000" pitchFamily="2" charset="2"/>
            <a:buNone/>
          </a:pPr>
          <a:endParaRPr lang="en-US" sz="700" kern="1200" dirty="0">
            <a:solidFill>
              <a:schemeClr val="bg1">
                <a:lumMod val="95000"/>
              </a:schemeClr>
            </a:solidFill>
            <a:ea typeface="MS Mincho" panose="02020609040205080304" pitchFamily="49" charset="-128"/>
            <a:cs typeface="Times New Roman" panose="02020603050405020304" pitchFamily="18" charset="0"/>
          </a:endParaRPr>
        </a:p>
        <a:p>
          <a:pPr marL="0" lvl="0" indent="0" algn="ctr" defTabSz="311150">
            <a:lnSpc>
              <a:spcPct val="90000"/>
            </a:lnSpc>
            <a:spcBef>
              <a:spcPct val="0"/>
            </a:spcBef>
            <a:spcAft>
              <a:spcPct val="35000"/>
            </a:spcAft>
            <a:buClr>
              <a:srgbClr val="0071CE"/>
            </a:buClr>
            <a:buFont typeface="Wingdings" panose="05000000000000000000" pitchFamily="2" charset="2"/>
            <a:buNone/>
          </a:pPr>
          <a:endParaRPr lang="en-US" sz="700" kern="1200" dirty="0">
            <a:solidFill>
              <a:schemeClr val="tx1"/>
            </a:solidFill>
            <a:ea typeface="MS Mincho" panose="02020609040205080304" pitchFamily="49" charset="-128"/>
            <a:cs typeface="Times New Roman" panose="02020603050405020304" pitchFamily="18" charset="0"/>
          </a:endParaRPr>
        </a:p>
        <a:p>
          <a:pPr marL="0" lvl="0" indent="0" algn="ctr" defTabSz="311150">
            <a:lnSpc>
              <a:spcPct val="90000"/>
            </a:lnSpc>
            <a:spcBef>
              <a:spcPct val="0"/>
            </a:spcBef>
            <a:spcAft>
              <a:spcPct val="35000"/>
            </a:spcAft>
            <a:buClr>
              <a:srgbClr val="0071CE"/>
            </a:buClr>
            <a:buFont typeface="Wingdings" panose="05000000000000000000" pitchFamily="2" charset="2"/>
            <a:buNone/>
          </a:pPr>
          <a:r>
            <a:rPr lang="en-US" sz="1800" kern="1200" dirty="0">
              <a:solidFill>
                <a:schemeClr val="tx1"/>
              </a:solidFill>
              <a:ea typeface="MS Mincho" panose="02020609040205080304" pitchFamily="49" charset="-128"/>
              <a:cs typeface="Times New Roman" panose="02020603050405020304" pitchFamily="18" charset="0"/>
            </a:rPr>
            <a:t>A rent roll is required if the project is currently occupied</a:t>
          </a:r>
        </a:p>
        <a:p>
          <a:pPr marL="0" lvl="0" indent="0" algn="ctr" defTabSz="311150">
            <a:lnSpc>
              <a:spcPct val="90000"/>
            </a:lnSpc>
            <a:spcBef>
              <a:spcPct val="0"/>
            </a:spcBef>
            <a:spcAft>
              <a:spcPct val="35000"/>
            </a:spcAft>
            <a:buClr>
              <a:srgbClr val="0071CE"/>
            </a:buClr>
            <a:buFont typeface="Wingdings" panose="05000000000000000000" pitchFamily="2" charset="2"/>
            <a:buNone/>
          </a:pPr>
          <a:endParaRPr lang="en-US" sz="700" kern="1200" dirty="0">
            <a:solidFill>
              <a:schemeClr val="bg1">
                <a:lumMod val="95000"/>
              </a:schemeClr>
            </a:solidFill>
            <a:ea typeface="MS Mincho" panose="02020609040205080304" pitchFamily="49" charset="-128"/>
            <a:cs typeface="Times New Roman" panose="02020603050405020304" pitchFamily="18" charset="0"/>
          </a:endParaRPr>
        </a:p>
        <a:p>
          <a:pPr marL="0" lvl="0" indent="0" algn="ctr" defTabSz="311150">
            <a:lnSpc>
              <a:spcPct val="90000"/>
            </a:lnSpc>
            <a:spcBef>
              <a:spcPct val="0"/>
            </a:spcBef>
            <a:spcAft>
              <a:spcPct val="35000"/>
            </a:spcAft>
            <a:buClr>
              <a:srgbClr val="0071CE"/>
            </a:buClr>
            <a:buFont typeface="Wingdings" panose="05000000000000000000" pitchFamily="2" charset="2"/>
            <a:buNone/>
          </a:pPr>
          <a:endParaRPr lang="en-US" sz="700" kern="1200" dirty="0">
            <a:solidFill>
              <a:schemeClr val="bg1">
                <a:lumMod val="95000"/>
              </a:schemeClr>
            </a:solidFill>
            <a:ea typeface="MS Mincho" panose="02020609040205080304" pitchFamily="49" charset="-128"/>
            <a:cs typeface="Times New Roman" panose="02020603050405020304" pitchFamily="18" charset="0"/>
          </a:endParaRPr>
        </a:p>
      </dsp:txBody>
      <dsp:txXfrm>
        <a:off x="0" y="0"/>
        <a:ext cx="8324233" cy="703897"/>
      </dsp:txXfrm>
    </dsp:sp>
    <dsp:sp modelId="{1AF35C87-8E14-44E9-86A0-15A11DA4362D}">
      <dsp:nvSpPr>
        <dsp:cNvPr id="0" name=""/>
        <dsp:cNvSpPr/>
      </dsp:nvSpPr>
      <dsp:spPr>
        <a:xfrm>
          <a:off x="4064" y="703897"/>
          <a:ext cx="2772034" cy="1478184"/>
        </a:xfrm>
        <a:prstGeom prst="rect">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Clr>
              <a:srgbClr val="0071CE"/>
            </a:buClr>
            <a:buFont typeface="Wingdings" panose="05000000000000000000" pitchFamily="2" charset="2"/>
            <a:buNone/>
          </a:pPr>
          <a:r>
            <a:rPr lang="en-US" sz="1600" kern="1200" dirty="0">
              <a:solidFill>
                <a:srgbClr val="595959"/>
              </a:solidFill>
              <a:ea typeface="MS Mincho" panose="02020609040205080304" pitchFamily="49" charset="-128"/>
              <a:cs typeface="Times New Roman" panose="02020603050405020304" pitchFamily="18" charset="0"/>
            </a:rPr>
            <a:t>The number of units should tie to the application’s income targeting commitments</a:t>
          </a:r>
          <a:endParaRPr lang="en-US" sz="1600" kern="1200" dirty="0"/>
        </a:p>
      </dsp:txBody>
      <dsp:txXfrm>
        <a:off x="4064" y="703897"/>
        <a:ext cx="2772034" cy="1478184"/>
      </dsp:txXfrm>
    </dsp:sp>
    <dsp:sp modelId="{34075F5F-2847-465D-8BD2-9F2FA7C71F93}">
      <dsp:nvSpPr>
        <dsp:cNvPr id="0" name=""/>
        <dsp:cNvSpPr/>
      </dsp:nvSpPr>
      <dsp:spPr>
        <a:xfrm>
          <a:off x="2776099" y="703897"/>
          <a:ext cx="2772034" cy="1478184"/>
        </a:xfrm>
        <a:prstGeom prst="rect">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Clr>
              <a:srgbClr val="0071CE"/>
            </a:buClr>
            <a:buFont typeface="Wingdings" panose="05000000000000000000" pitchFamily="2" charset="2"/>
            <a:buNone/>
          </a:pPr>
          <a:r>
            <a:rPr lang="en-US" sz="1600" kern="1200" dirty="0">
              <a:solidFill>
                <a:srgbClr val="595959"/>
              </a:solidFill>
              <a:ea typeface="MS Mincho" panose="02020609040205080304" pitchFamily="49" charset="-128"/>
              <a:cs typeface="Times New Roman" panose="02020603050405020304" pitchFamily="18" charset="0"/>
            </a:rPr>
            <a:t>Report each tenant’s current income</a:t>
          </a:r>
          <a:endParaRPr lang="en-US" sz="1600" kern="1200" dirty="0"/>
        </a:p>
      </dsp:txBody>
      <dsp:txXfrm>
        <a:off x="2776099" y="703897"/>
        <a:ext cx="2772034" cy="1478184"/>
      </dsp:txXfrm>
    </dsp:sp>
    <dsp:sp modelId="{66682FC7-04B5-499F-ABB1-57207D3FBA6E}">
      <dsp:nvSpPr>
        <dsp:cNvPr id="0" name=""/>
        <dsp:cNvSpPr/>
      </dsp:nvSpPr>
      <dsp:spPr>
        <a:xfrm>
          <a:off x="5548133" y="703897"/>
          <a:ext cx="2772034" cy="1478184"/>
        </a:xfrm>
        <a:prstGeom prst="rect">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Clr>
              <a:srgbClr val="0071CE"/>
            </a:buClr>
            <a:buFont typeface="Wingdings" panose="05000000000000000000" pitchFamily="2" charset="2"/>
            <a:buNone/>
          </a:pPr>
          <a:r>
            <a:rPr lang="en-US" sz="1600" kern="1200" dirty="0">
              <a:solidFill>
                <a:srgbClr val="595959"/>
              </a:solidFill>
              <a:ea typeface="MS Mincho" panose="02020609040205080304" pitchFamily="49" charset="-128"/>
              <a:cs typeface="Times New Roman" panose="02020603050405020304" pitchFamily="18" charset="0"/>
            </a:rPr>
            <a:t>FHLB Dallas will sample a selection of residents for </a:t>
          </a:r>
          <a:br>
            <a:rPr lang="en-US" sz="1600" kern="1200" dirty="0">
              <a:solidFill>
                <a:srgbClr val="595959"/>
              </a:solidFill>
              <a:ea typeface="MS Mincho" panose="02020609040205080304" pitchFamily="49" charset="-128"/>
              <a:cs typeface="Times New Roman" panose="02020603050405020304" pitchFamily="18" charset="0"/>
            </a:rPr>
          </a:br>
          <a:r>
            <a:rPr lang="en-US" sz="1600" kern="1200" dirty="0">
              <a:solidFill>
                <a:srgbClr val="595959"/>
              </a:solidFill>
              <a:ea typeface="MS Mincho" panose="02020609040205080304" pitchFamily="49" charset="-128"/>
              <a:cs typeface="Times New Roman" panose="02020603050405020304" pitchFamily="18" charset="0"/>
            </a:rPr>
            <a:t>back-up income documentation</a:t>
          </a:r>
          <a:endParaRPr lang="en-US" sz="1600" kern="1200" dirty="0"/>
        </a:p>
      </dsp:txBody>
      <dsp:txXfrm>
        <a:off x="5548133" y="703897"/>
        <a:ext cx="2772034" cy="1478184"/>
      </dsp:txXfrm>
    </dsp:sp>
    <dsp:sp modelId="{94DDEEF5-9032-43E8-9483-B3D5D911772B}">
      <dsp:nvSpPr>
        <dsp:cNvPr id="0" name=""/>
        <dsp:cNvSpPr/>
      </dsp:nvSpPr>
      <dsp:spPr>
        <a:xfrm>
          <a:off x="0" y="2182082"/>
          <a:ext cx="8324233" cy="164242"/>
        </a:xfrm>
        <a:prstGeom prst="rect">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845EBB-30D9-49BE-BA9D-CE6D50BCA1B9}">
      <dsp:nvSpPr>
        <dsp:cNvPr id="0" name=""/>
        <dsp:cNvSpPr/>
      </dsp:nvSpPr>
      <dsp:spPr>
        <a:xfrm rot="21300000">
          <a:off x="29226" y="2155488"/>
          <a:ext cx="2691965" cy="788217"/>
        </a:xfrm>
        <a:prstGeom prst="mathMinus">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3EC32A9-F508-4F92-8CCF-5343D5680542}">
      <dsp:nvSpPr>
        <dsp:cNvPr id="0" name=""/>
        <dsp:cNvSpPr/>
      </dsp:nvSpPr>
      <dsp:spPr>
        <a:xfrm>
          <a:off x="330050" y="254959"/>
          <a:ext cx="825125" cy="2039677"/>
        </a:xfrm>
        <a:prstGeom prst="down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DB4B0F-9978-4B5D-B671-1578C1FB59CF}">
      <dsp:nvSpPr>
        <dsp:cNvPr id="0" name=""/>
        <dsp:cNvSpPr/>
      </dsp:nvSpPr>
      <dsp:spPr>
        <a:xfrm>
          <a:off x="1121123" y="317672"/>
          <a:ext cx="1553331" cy="1506316"/>
        </a:xfrm>
        <a:prstGeom prst="rect">
          <a:avLst/>
        </a:prstGeom>
        <a:noFill/>
        <a:ln w="0">
          <a:noFill/>
        </a:ln>
        <a:effectLst/>
        <a:scene3d>
          <a:camera prst="perspectiveBelow"/>
          <a:lightRig rig="threePt" dir="t"/>
        </a:scene3d>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The larger the percentage of VLI households within a project…</a:t>
          </a:r>
        </a:p>
      </dsp:txBody>
      <dsp:txXfrm>
        <a:off x="1121123" y="317672"/>
        <a:ext cx="1553331" cy="1506316"/>
      </dsp:txXfrm>
    </dsp:sp>
    <dsp:sp modelId="{3EE95DFC-ADDF-4408-B814-5DBD71B91CEC}">
      <dsp:nvSpPr>
        <dsp:cNvPr id="0" name=""/>
        <dsp:cNvSpPr/>
      </dsp:nvSpPr>
      <dsp:spPr>
        <a:xfrm>
          <a:off x="1595243" y="2804556"/>
          <a:ext cx="825125" cy="2039677"/>
        </a:xfrm>
        <a:prstGeom prst="up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E35739-6074-47A3-8305-60B63443F9FC}">
      <dsp:nvSpPr>
        <dsp:cNvPr id="0" name=""/>
        <dsp:cNvSpPr/>
      </dsp:nvSpPr>
      <dsp:spPr>
        <a:xfrm>
          <a:off x="315013" y="3457481"/>
          <a:ext cx="1075233" cy="1141762"/>
        </a:xfrm>
        <a:prstGeom prst="rect">
          <a:avLst/>
        </a:prstGeom>
        <a:noFill/>
        <a:ln w="12700">
          <a:noFill/>
        </a:ln>
        <a:effectLst/>
        <a:scene3d>
          <a:camera prst="perspectiveBelow"/>
          <a:lightRig rig="threePt" dir="t"/>
        </a:scene3d>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…the higher the score.</a:t>
          </a:r>
        </a:p>
      </dsp:txBody>
      <dsp:txXfrm>
        <a:off x="315013" y="3457481"/>
        <a:ext cx="1075233" cy="114176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845EBB-30D9-49BE-BA9D-CE6D50BCA1B9}">
      <dsp:nvSpPr>
        <dsp:cNvPr id="0" name=""/>
        <dsp:cNvSpPr/>
      </dsp:nvSpPr>
      <dsp:spPr>
        <a:xfrm rot="21300000">
          <a:off x="13420" y="1175385"/>
          <a:ext cx="4346376" cy="497725"/>
        </a:xfrm>
        <a:prstGeom prst="mathMinus">
          <a:avLst/>
        </a:prstGeom>
        <a:solidFill>
          <a:schemeClr val="tx2">
            <a:lumMod val="75000"/>
          </a:scheme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83EC32A9-F508-4F92-8CCF-5343D5680542}">
      <dsp:nvSpPr>
        <dsp:cNvPr id="0" name=""/>
        <dsp:cNvSpPr/>
      </dsp:nvSpPr>
      <dsp:spPr>
        <a:xfrm>
          <a:off x="524786" y="142424"/>
          <a:ext cx="1311965" cy="1139398"/>
        </a:xfrm>
        <a:prstGeom prst="downArrow">
          <a:avLst/>
        </a:prstGeom>
        <a:solidFill>
          <a:schemeClr val="tx2">
            <a:lumMod val="60000"/>
            <a:lumOff val="40000"/>
          </a:schemeClr>
        </a:solidFill>
        <a:ln w="25400"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a:schemeClr val="lt1"/>
        </a:fontRef>
      </dsp:style>
    </dsp:sp>
    <dsp:sp modelId="{1EDB4B0F-9978-4B5D-B671-1578C1FB59CF}">
      <dsp:nvSpPr>
        <dsp:cNvPr id="0" name=""/>
        <dsp:cNvSpPr/>
      </dsp:nvSpPr>
      <dsp:spPr>
        <a:xfrm>
          <a:off x="1782607" y="177457"/>
          <a:ext cx="2469825" cy="841453"/>
        </a:xfrm>
        <a:prstGeom prst="rect">
          <a:avLst/>
        </a:prstGeom>
        <a:noFill/>
        <a:ln w="0">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ysClr val="windowText" lastClr="000000">
                  <a:hueOff val="0"/>
                  <a:satOff val="0"/>
                  <a:lumOff val="0"/>
                  <a:alphaOff val="0"/>
                </a:sysClr>
              </a:solidFill>
              <a:latin typeface="Arial"/>
              <a:ea typeface="+mn-ea"/>
              <a:cs typeface="+mn-cs"/>
            </a:rPr>
            <a:t>If the subsidy per unit is at</a:t>
          </a:r>
          <a:r>
            <a:rPr lang="en-US" sz="2000" kern="1200" dirty="0">
              <a:solidFill>
                <a:srgbClr val="00B0F0"/>
              </a:solidFill>
              <a:latin typeface="Arial"/>
              <a:ea typeface="+mn-ea"/>
              <a:cs typeface="+mn-cs"/>
            </a:rPr>
            <a:t> </a:t>
          </a:r>
          <a:r>
            <a:rPr lang="en-US" sz="2000" b="1" kern="1200" dirty="0">
              <a:solidFill>
                <a:srgbClr val="00B0F0"/>
              </a:solidFill>
              <a:latin typeface="Arial"/>
              <a:ea typeface="+mn-ea"/>
              <a:cs typeface="+mn-cs"/>
            </a:rPr>
            <a:t>$15,000 </a:t>
          </a:r>
          <a:r>
            <a:rPr lang="en-US" sz="2000" kern="1200" dirty="0">
              <a:solidFill>
                <a:sysClr val="windowText" lastClr="000000">
                  <a:hueOff val="0"/>
                  <a:satOff val="0"/>
                  <a:lumOff val="0"/>
                  <a:alphaOff val="0"/>
                </a:sysClr>
              </a:solidFill>
              <a:latin typeface="Arial"/>
              <a:ea typeface="+mn-ea"/>
              <a:cs typeface="+mn-cs"/>
            </a:rPr>
            <a:t>or below…</a:t>
          </a:r>
        </a:p>
      </dsp:txBody>
      <dsp:txXfrm>
        <a:off x="1782607" y="177457"/>
        <a:ext cx="2469825" cy="841453"/>
      </dsp:txXfrm>
    </dsp:sp>
    <dsp:sp modelId="{3EE95DFC-ADDF-4408-B814-5DBD71B91CEC}">
      <dsp:nvSpPr>
        <dsp:cNvPr id="0" name=""/>
        <dsp:cNvSpPr/>
      </dsp:nvSpPr>
      <dsp:spPr>
        <a:xfrm>
          <a:off x="2536465" y="1566673"/>
          <a:ext cx="1311965" cy="1139398"/>
        </a:xfrm>
        <a:prstGeom prst="upArrow">
          <a:avLst/>
        </a:prstGeom>
        <a:solidFill>
          <a:schemeClr val="tx2">
            <a:lumMod val="60000"/>
            <a:lumOff val="40000"/>
          </a:schemeClr>
        </a:solidFill>
        <a:ln w="25400"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a:schemeClr val="lt1"/>
        </a:fontRef>
      </dsp:style>
    </dsp:sp>
    <dsp:sp modelId="{ABE35739-6074-47A3-8305-60B63443F9FC}">
      <dsp:nvSpPr>
        <dsp:cNvPr id="0" name=""/>
        <dsp:cNvSpPr/>
      </dsp:nvSpPr>
      <dsp:spPr>
        <a:xfrm>
          <a:off x="500876" y="1931408"/>
          <a:ext cx="1709640" cy="637808"/>
        </a:xfrm>
        <a:prstGeom prst="rect">
          <a:avLst/>
        </a:prstGeom>
        <a:noFill/>
        <a:ln w="12700">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ysClr val="windowText" lastClr="000000">
                  <a:hueOff val="0"/>
                  <a:satOff val="0"/>
                  <a:lumOff val="0"/>
                  <a:alphaOff val="0"/>
                </a:sysClr>
              </a:solidFill>
              <a:latin typeface="Arial"/>
              <a:ea typeface="+mn-ea"/>
              <a:cs typeface="+mn-cs"/>
            </a:rPr>
            <a:t>…the higher the score.</a:t>
          </a:r>
        </a:p>
      </dsp:txBody>
      <dsp:txXfrm>
        <a:off x="500876" y="1931408"/>
        <a:ext cx="1709640" cy="63780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845EBB-30D9-49BE-BA9D-CE6D50BCA1B9}">
      <dsp:nvSpPr>
        <dsp:cNvPr id="0" name=""/>
        <dsp:cNvSpPr/>
      </dsp:nvSpPr>
      <dsp:spPr>
        <a:xfrm rot="21300000">
          <a:off x="13420" y="1168776"/>
          <a:ext cx="4346376" cy="497725"/>
        </a:xfrm>
        <a:prstGeom prst="mathMinus">
          <a:avLst/>
        </a:prstGeom>
        <a:solidFill>
          <a:schemeClr val="tx2">
            <a:lumMod val="75000"/>
          </a:scheme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83EC32A9-F508-4F92-8CCF-5343D5680542}">
      <dsp:nvSpPr>
        <dsp:cNvPr id="0" name=""/>
        <dsp:cNvSpPr/>
      </dsp:nvSpPr>
      <dsp:spPr>
        <a:xfrm>
          <a:off x="524786" y="141763"/>
          <a:ext cx="1311965" cy="1134111"/>
        </a:xfrm>
        <a:prstGeom prst="downArrow">
          <a:avLst/>
        </a:prstGeom>
        <a:solidFill>
          <a:schemeClr val="tx2">
            <a:lumMod val="60000"/>
            <a:lumOff val="40000"/>
          </a:schemeClr>
        </a:solidFill>
        <a:ln w="25400"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a:schemeClr val="lt1"/>
        </a:fontRef>
      </dsp:style>
    </dsp:sp>
    <dsp:sp modelId="{1EDB4B0F-9978-4B5D-B671-1578C1FB59CF}">
      <dsp:nvSpPr>
        <dsp:cNvPr id="0" name=""/>
        <dsp:cNvSpPr/>
      </dsp:nvSpPr>
      <dsp:spPr>
        <a:xfrm>
          <a:off x="1782607" y="176633"/>
          <a:ext cx="2469825" cy="837549"/>
        </a:xfrm>
        <a:prstGeom prst="rect">
          <a:avLst/>
        </a:prstGeom>
        <a:noFill/>
        <a:ln w="0">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ysClr val="windowText" lastClr="000000">
                  <a:hueOff val="0"/>
                  <a:satOff val="0"/>
                  <a:lumOff val="0"/>
                  <a:alphaOff val="0"/>
                </a:sysClr>
              </a:solidFill>
              <a:latin typeface="Arial"/>
              <a:ea typeface="+mn-ea"/>
              <a:cs typeface="+mn-cs"/>
            </a:rPr>
            <a:t>If the subsidy per unit is at</a:t>
          </a:r>
          <a:r>
            <a:rPr lang="en-US" sz="2000" kern="1200" dirty="0">
              <a:solidFill>
                <a:srgbClr val="00B0F0"/>
              </a:solidFill>
              <a:latin typeface="Arial"/>
              <a:ea typeface="+mn-ea"/>
              <a:cs typeface="+mn-cs"/>
            </a:rPr>
            <a:t> </a:t>
          </a:r>
          <a:r>
            <a:rPr lang="en-US" sz="2000" b="1" kern="1200" dirty="0">
              <a:solidFill>
                <a:srgbClr val="00B0F0"/>
              </a:solidFill>
              <a:latin typeface="Arial"/>
              <a:ea typeface="+mn-ea"/>
              <a:cs typeface="+mn-cs"/>
            </a:rPr>
            <a:t>$25,000 </a:t>
          </a:r>
          <a:r>
            <a:rPr lang="en-US" sz="2000" kern="1200" dirty="0">
              <a:solidFill>
                <a:sysClr val="windowText" lastClr="000000">
                  <a:hueOff val="0"/>
                  <a:satOff val="0"/>
                  <a:lumOff val="0"/>
                  <a:alphaOff val="0"/>
                </a:sysClr>
              </a:solidFill>
              <a:latin typeface="Arial"/>
              <a:ea typeface="+mn-ea"/>
              <a:cs typeface="+mn-cs"/>
            </a:rPr>
            <a:t>or below…</a:t>
          </a:r>
        </a:p>
      </dsp:txBody>
      <dsp:txXfrm>
        <a:off x="1782607" y="176633"/>
        <a:ext cx="2469825" cy="837549"/>
      </dsp:txXfrm>
    </dsp:sp>
    <dsp:sp modelId="{3EE95DFC-ADDF-4408-B814-5DBD71B91CEC}">
      <dsp:nvSpPr>
        <dsp:cNvPr id="0" name=""/>
        <dsp:cNvSpPr/>
      </dsp:nvSpPr>
      <dsp:spPr>
        <a:xfrm>
          <a:off x="2536465" y="1559402"/>
          <a:ext cx="1311965" cy="1134111"/>
        </a:xfrm>
        <a:prstGeom prst="upArrow">
          <a:avLst/>
        </a:prstGeom>
        <a:solidFill>
          <a:schemeClr val="tx2">
            <a:lumMod val="60000"/>
            <a:lumOff val="40000"/>
          </a:schemeClr>
        </a:solidFill>
        <a:ln w="25400"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a:schemeClr val="lt1"/>
        </a:fontRef>
      </dsp:style>
    </dsp:sp>
    <dsp:sp modelId="{ABE35739-6074-47A3-8305-60B63443F9FC}">
      <dsp:nvSpPr>
        <dsp:cNvPr id="0" name=""/>
        <dsp:cNvSpPr/>
      </dsp:nvSpPr>
      <dsp:spPr>
        <a:xfrm>
          <a:off x="500876" y="1922445"/>
          <a:ext cx="1709640" cy="634848"/>
        </a:xfrm>
        <a:prstGeom prst="rect">
          <a:avLst/>
        </a:prstGeom>
        <a:noFill/>
        <a:ln w="12700">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ysClr val="windowText" lastClr="000000">
                  <a:hueOff val="0"/>
                  <a:satOff val="0"/>
                  <a:lumOff val="0"/>
                  <a:alphaOff val="0"/>
                </a:sysClr>
              </a:solidFill>
              <a:latin typeface="Arial"/>
              <a:ea typeface="+mn-ea"/>
              <a:cs typeface="+mn-cs"/>
            </a:rPr>
            <a:t>…the higher the score.</a:t>
          </a:r>
        </a:p>
      </dsp:txBody>
      <dsp:txXfrm>
        <a:off x="500876" y="1922445"/>
        <a:ext cx="1709640" cy="63484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9E048F-0C38-4E16-ACD9-C8972B143F09}">
      <dsp:nvSpPr>
        <dsp:cNvPr id="0" name=""/>
        <dsp:cNvSpPr/>
      </dsp:nvSpPr>
      <dsp:spPr>
        <a:xfrm rot="5400000">
          <a:off x="-217950" y="219462"/>
          <a:ext cx="1453005" cy="1017103"/>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Application Process</a:t>
          </a:r>
        </a:p>
      </dsp:txBody>
      <dsp:txXfrm rot="-5400000">
        <a:off x="2" y="510063"/>
        <a:ext cx="1017103" cy="435902"/>
      </dsp:txXfrm>
    </dsp:sp>
    <dsp:sp modelId="{EB20F218-292B-475F-B9A2-BBE526E4EE6F}">
      <dsp:nvSpPr>
        <dsp:cNvPr id="0" name=""/>
        <dsp:cNvSpPr/>
      </dsp:nvSpPr>
      <dsp:spPr>
        <a:xfrm rot="5400000">
          <a:off x="4324361" y="-3305746"/>
          <a:ext cx="944453" cy="755896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rgbClr val="0072CE"/>
              </a:solidFill>
              <a:latin typeface="Calibri" pitchFamily="34" charset="0"/>
            </a:rPr>
            <a:t>April 2:</a:t>
          </a:r>
          <a:r>
            <a:rPr lang="en-US" sz="1600" kern="1200" dirty="0">
              <a:latin typeface="Calibri" pitchFamily="34" charset="0"/>
            </a:rPr>
            <a:t> 2025 AHP application round opens</a:t>
          </a:r>
          <a:endParaRPr lang="en-US" sz="1600" kern="1200" dirty="0"/>
        </a:p>
        <a:p>
          <a:pPr marL="171450" lvl="1" indent="-171450" algn="l" defTabSz="711200">
            <a:lnSpc>
              <a:spcPct val="90000"/>
            </a:lnSpc>
            <a:spcBef>
              <a:spcPct val="0"/>
            </a:spcBef>
            <a:spcAft>
              <a:spcPct val="15000"/>
            </a:spcAft>
            <a:buChar char="•"/>
          </a:pPr>
          <a:r>
            <a:rPr lang="en-US" sz="1600" kern="1200" dirty="0">
              <a:solidFill>
                <a:srgbClr val="0072CE"/>
              </a:solidFill>
              <a:latin typeface="Calibri" pitchFamily="34" charset="0"/>
            </a:rPr>
            <a:t>May 1: </a:t>
          </a:r>
          <a:r>
            <a:rPr lang="en-US" sz="1600" kern="1200" dirty="0">
              <a:latin typeface="Calibri" pitchFamily="34" charset="0"/>
            </a:rPr>
            <a:t>2025 AHP application round closes</a:t>
          </a:r>
          <a:endParaRPr lang="en-US" sz="1600" kern="1200" dirty="0"/>
        </a:p>
        <a:p>
          <a:pPr marL="171450" lvl="1" indent="-171450" algn="l" defTabSz="711200">
            <a:lnSpc>
              <a:spcPct val="90000"/>
            </a:lnSpc>
            <a:spcBef>
              <a:spcPct val="0"/>
            </a:spcBef>
            <a:spcAft>
              <a:spcPct val="15000"/>
            </a:spcAft>
            <a:buChar char="•"/>
          </a:pPr>
          <a:r>
            <a:rPr lang="en-US" sz="1600" kern="1200" dirty="0">
              <a:solidFill>
                <a:srgbClr val="0072CE"/>
              </a:solidFill>
              <a:latin typeface="Calibri" pitchFamily="34" charset="0"/>
            </a:rPr>
            <a:t>May through September: </a:t>
          </a:r>
          <a:r>
            <a:rPr lang="en-US" sz="1600" kern="1200" dirty="0">
              <a:latin typeface="Calibri" pitchFamily="34" charset="0"/>
            </a:rPr>
            <a:t>Community Investment department reviews applications</a:t>
          </a:r>
        </a:p>
      </dsp:txBody>
      <dsp:txXfrm rot="-5400000">
        <a:off x="1017103" y="47616"/>
        <a:ext cx="7512865" cy="852245"/>
      </dsp:txXfrm>
    </dsp:sp>
    <dsp:sp modelId="{BFC78248-A7E4-4C33-9704-7BD4E78AC570}">
      <dsp:nvSpPr>
        <dsp:cNvPr id="0" name=""/>
        <dsp:cNvSpPr/>
      </dsp:nvSpPr>
      <dsp:spPr>
        <a:xfrm rot="5400000">
          <a:off x="-217950" y="1527823"/>
          <a:ext cx="1453005" cy="1017103"/>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Approval</a:t>
          </a:r>
        </a:p>
      </dsp:txBody>
      <dsp:txXfrm rot="-5400000">
        <a:off x="2" y="1818424"/>
        <a:ext cx="1017103" cy="435902"/>
      </dsp:txXfrm>
    </dsp:sp>
    <dsp:sp modelId="{B5C176AE-1CB8-4852-AFB0-B4C63D464D90}">
      <dsp:nvSpPr>
        <dsp:cNvPr id="0" name=""/>
        <dsp:cNvSpPr/>
      </dsp:nvSpPr>
      <dsp:spPr>
        <a:xfrm rot="5400000">
          <a:off x="4324361" y="-1997385"/>
          <a:ext cx="944453" cy="755896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rgbClr val="0072CE"/>
              </a:solidFill>
              <a:latin typeface="Calibri" pitchFamily="34" charset="0"/>
            </a:rPr>
            <a:t>Est. October:</a:t>
          </a:r>
          <a:r>
            <a:rPr lang="en-US" sz="1600" kern="1200" dirty="0">
              <a:latin typeface="Calibri" pitchFamily="34" charset="0"/>
            </a:rPr>
            <a:t> FHLB Dallas Board of Directors approves applications</a:t>
          </a:r>
          <a:endParaRPr lang="en-US" sz="1600" kern="1200" dirty="0"/>
        </a:p>
        <a:p>
          <a:pPr marL="171450" lvl="1" indent="-171450" algn="l" defTabSz="711200">
            <a:lnSpc>
              <a:spcPct val="90000"/>
            </a:lnSpc>
            <a:spcBef>
              <a:spcPct val="0"/>
            </a:spcBef>
            <a:spcAft>
              <a:spcPct val="15000"/>
            </a:spcAft>
            <a:buChar char="•"/>
          </a:pPr>
          <a:r>
            <a:rPr lang="en-US" sz="1600" kern="1200" dirty="0">
              <a:latin typeface="Calibri" pitchFamily="34" charset="0"/>
            </a:rPr>
            <a:t>Award letters are sent </a:t>
          </a:r>
        </a:p>
        <a:p>
          <a:pPr marL="171450" lvl="1" indent="-171450" algn="l" defTabSz="711200">
            <a:lnSpc>
              <a:spcPct val="90000"/>
            </a:lnSpc>
            <a:spcBef>
              <a:spcPct val="0"/>
            </a:spcBef>
            <a:spcAft>
              <a:spcPct val="15000"/>
            </a:spcAft>
            <a:buChar char="•"/>
          </a:pPr>
          <a:r>
            <a:rPr lang="en-US" sz="1600" kern="1200" dirty="0">
              <a:latin typeface="Calibri" pitchFamily="34" charset="0"/>
            </a:rPr>
            <a:t>Member/Sponsor/FHLB Dallas AHP Tri-Party Agreement – send in by 12/31/ 2025</a:t>
          </a:r>
        </a:p>
      </dsp:txBody>
      <dsp:txXfrm rot="-5400000">
        <a:off x="1017103" y="1355977"/>
        <a:ext cx="7512865" cy="852245"/>
      </dsp:txXfrm>
    </dsp:sp>
    <dsp:sp modelId="{F10E1AA0-A43D-4235-94EA-92BEC7CE64E8}">
      <dsp:nvSpPr>
        <dsp:cNvPr id="0" name=""/>
        <dsp:cNvSpPr/>
      </dsp:nvSpPr>
      <dsp:spPr>
        <a:xfrm rot="5400000">
          <a:off x="-217950" y="2836184"/>
          <a:ext cx="1453005" cy="1017103"/>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Progress</a:t>
          </a:r>
        </a:p>
      </dsp:txBody>
      <dsp:txXfrm rot="-5400000">
        <a:off x="2" y="3126785"/>
        <a:ext cx="1017103" cy="435902"/>
      </dsp:txXfrm>
    </dsp:sp>
    <dsp:sp modelId="{E985CD85-438E-413B-8488-0720C3DD3225}">
      <dsp:nvSpPr>
        <dsp:cNvPr id="0" name=""/>
        <dsp:cNvSpPr/>
      </dsp:nvSpPr>
      <dsp:spPr>
        <a:xfrm rot="5400000">
          <a:off x="4324361" y="-689024"/>
          <a:ext cx="944453" cy="755896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latin typeface="Calibri" pitchFamily="34" charset="0"/>
            </a:rPr>
            <a:t>Annual progress reports (until project completion)</a:t>
          </a:r>
          <a:endParaRPr lang="en-US" sz="1600" kern="1200" dirty="0"/>
        </a:p>
        <a:p>
          <a:pPr marL="171450" lvl="1" indent="-171450" algn="l" defTabSz="711200">
            <a:lnSpc>
              <a:spcPct val="90000"/>
            </a:lnSpc>
            <a:spcBef>
              <a:spcPct val="0"/>
            </a:spcBef>
            <a:spcAft>
              <a:spcPct val="15000"/>
            </a:spcAft>
            <a:buChar char="•"/>
          </a:pPr>
          <a:r>
            <a:rPr lang="en-US" sz="1600" kern="1200" dirty="0"/>
            <a:t>Communicate with your assigned analyst</a:t>
          </a:r>
        </a:p>
        <a:p>
          <a:pPr marL="171450" lvl="1" indent="-171450" algn="l" defTabSz="711200">
            <a:lnSpc>
              <a:spcPct val="90000"/>
            </a:lnSpc>
            <a:spcBef>
              <a:spcPct val="0"/>
            </a:spcBef>
            <a:spcAft>
              <a:spcPct val="15000"/>
            </a:spcAft>
            <a:buChar char="•"/>
          </a:pPr>
          <a:r>
            <a:rPr lang="en-US" sz="1600" kern="1200" dirty="0">
              <a:latin typeface="Calibri" pitchFamily="34" charset="0"/>
            </a:rPr>
            <a:t>AHP disbursement request submitted (need for subsidy exists)</a:t>
          </a:r>
        </a:p>
      </dsp:txBody>
      <dsp:txXfrm rot="-5400000">
        <a:off x="1017103" y="2664338"/>
        <a:ext cx="7512865" cy="852245"/>
      </dsp:txXfrm>
    </dsp:sp>
    <dsp:sp modelId="{BE93BC4A-58ED-4240-9046-06999D644D4F}">
      <dsp:nvSpPr>
        <dsp:cNvPr id="0" name=""/>
        <dsp:cNvSpPr/>
      </dsp:nvSpPr>
      <dsp:spPr>
        <a:xfrm rot="5400000">
          <a:off x="-217950" y="4112462"/>
          <a:ext cx="1453005" cy="1017103"/>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Monitoring</a:t>
          </a:r>
        </a:p>
      </dsp:txBody>
      <dsp:txXfrm rot="-5400000">
        <a:off x="2" y="4403063"/>
        <a:ext cx="1017103" cy="435902"/>
      </dsp:txXfrm>
    </dsp:sp>
    <dsp:sp modelId="{4887F19F-51EE-48E7-B6BC-2F0C6A40BF20}">
      <dsp:nvSpPr>
        <dsp:cNvPr id="0" name=""/>
        <dsp:cNvSpPr/>
      </dsp:nvSpPr>
      <dsp:spPr>
        <a:xfrm rot="5400000">
          <a:off x="4346679" y="619336"/>
          <a:ext cx="899818" cy="755896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rgbClr val="0072CE"/>
              </a:solidFill>
              <a:latin typeface="Calibri" pitchFamily="34" charset="0"/>
            </a:rPr>
            <a:t>Before Nov 2029 (or Nov 2031 for Native): </a:t>
          </a:r>
          <a:r>
            <a:rPr lang="en-US" sz="1600" kern="1200" dirty="0">
              <a:solidFill>
                <a:schemeClr val="tx1"/>
              </a:solidFill>
              <a:latin typeface="Calibri" pitchFamily="34" charset="0"/>
            </a:rPr>
            <a:t>Completion of </a:t>
          </a:r>
          <a:r>
            <a:rPr lang="en-US" sz="1600" kern="1200" dirty="0">
              <a:latin typeface="Calibri" pitchFamily="34" charset="0"/>
            </a:rPr>
            <a:t>construction or rehabilitation </a:t>
          </a:r>
          <a:endParaRPr lang="en-US" sz="1600" kern="1200" dirty="0"/>
        </a:p>
        <a:p>
          <a:pPr marL="171450" lvl="1" indent="-171450" algn="l" defTabSz="711200">
            <a:lnSpc>
              <a:spcPct val="90000"/>
            </a:lnSpc>
            <a:spcBef>
              <a:spcPct val="0"/>
            </a:spcBef>
            <a:spcAft>
              <a:spcPct val="15000"/>
            </a:spcAft>
            <a:buChar char="•"/>
          </a:pPr>
          <a:r>
            <a:rPr lang="en-US" sz="1600" kern="1200" dirty="0">
              <a:latin typeface="Calibri" pitchFamily="34" charset="0"/>
            </a:rPr>
            <a:t>AHP initial monitoring</a:t>
          </a:r>
        </a:p>
        <a:p>
          <a:pPr marL="171450" lvl="1" indent="-171450" algn="l" defTabSz="711200">
            <a:lnSpc>
              <a:spcPct val="90000"/>
            </a:lnSpc>
            <a:spcBef>
              <a:spcPct val="0"/>
            </a:spcBef>
            <a:spcAft>
              <a:spcPct val="15000"/>
            </a:spcAft>
            <a:buChar char="•"/>
          </a:pPr>
          <a:r>
            <a:rPr lang="en-US" sz="1600" kern="1200" dirty="0">
              <a:latin typeface="Calibri" pitchFamily="34" charset="0"/>
            </a:rPr>
            <a:t>Long-term monitoring</a:t>
          </a:r>
        </a:p>
      </dsp:txBody>
      <dsp:txXfrm rot="-5400000">
        <a:off x="1017104" y="3992837"/>
        <a:ext cx="7515044" cy="81196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390FD1-DCAA-4927-899E-39014C9F7D1D}">
      <dsp:nvSpPr>
        <dsp:cNvPr id="0" name=""/>
        <dsp:cNvSpPr/>
      </dsp:nvSpPr>
      <dsp:spPr>
        <a:xfrm>
          <a:off x="1228801" y="49943"/>
          <a:ext cx="800982" cy="800982"/>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9DA44B-5380-47F3-A0BD-40CCB55F6FE7}">
      <dsp:nvSpPr>
        <dsp:cNvPr id="0" name=""/>
        <dsp:cNvSpPr/>
      </dsp:nvSpPr>
      <dsp:spPr>
        <a:xfrm>
          <a:off x="1399503" y="121245"/>
          <a:ext cx="459580" cy="45958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5B5E89A-EEA2-473E-9C91-0B8EC9A5858D}">
      <dsp:nvSpPr>
        <dsp:cNvPr id="0" name=""/>
        <dsp:cNvSpPr/>
      </dsp:nvSpPr>
      <dsp:spPr>
        <a:xfrm>
          <a:off x="972755" y="895815"/>
          <a:ext cx="1313085" cy="52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kern="1200" dirty="0"/>
            <a:t>1. Obtain current applicable income documentation</a:t>
          </a:r>
        </a:p>
      </dsp:txBody>
      <dsp:txXfrm>
        <a:off x="972755" y="895815"/>
        <a:ext cx="1313085" cy="525234"/>
      </dsp:txXfrm>
    </dsp:sp>
    <dsp:sp modelId="{385DDED8-58E5-4F45-BDFB-CB09E13F6CC9}">
      <dsp:nvSpPr>
        <dsp:cNvPr id="0" name=""/>
        <dsp:cNvSpPr/>
      </dsp:nvSpPr>
      <dsp:spPr>
        <a:xfrm>
          <a:off x="3295848" y="71970"/>
          <a:ext cx="800982" cy="800982"/>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D0AD89-9182-4F4F-9431-4763863F0772}">
      <dsp:nvSpPr>
        <dsp:cNvPr id="0" name=""/>
        <dsp:cNvSpPr/>
      </dsp:nvSpPr>
      <dsp:spPr>
        <a:xfrm>
          <a:off x="3455721" y="141669"/>
          <a:ext cx="459580" cy="45958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D119962-15A5-4F20-A30D-4696C39EE4DA}">
      <dsp:nvSpPr>
        <dsp:cNvPr id="0" name=""/>
        <dsp:cNvSpPr/>
      </dsp:nvSpPr>
      <dsp:spPr>
        <a:xfrm>
          <a:off x="3024373" y="952083"/>
          <a:ext cx="1313085" cy="52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kern="1200" dirty="0"/>
            <a:t>2. Calculate annual household income</a:t>
          </a:r>
        </a:p>
      </dsp:txBody>
      <dsp:txXfrm>
        <a:off x="3024373" y="952083"/>
        <a:ext cx="1313085" cy="525234"/>
      </dsp:txXfrm>
    </dsp:sp>
    <dsp:sp modelId="{A9036D12-4B9B-43F0-BA92-A4DBFE3164DA}">
      <dsp:nvSpPr>
        <dsp:cNvPr id="0" name=""/>
        <dsp:cNvSpPr/>
      </dsp:nvSpPr>
      <dsp:spPr>
        <a:xfrm>
          <a:off x="5495166" y="71970"/>
          <a:ext cx="800982" cy="800982"/>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215B2A-FF9D-489E-9A2F-4EC086330DE7}">
      <dsp:nvSpPr>
        <dsp:cNvPr id="0" name=""/>
        <dsp:cNvSpPr/>
      </dsp:nvSpPr>
      <dsp:spPr>
        <a:xfrm>
          <a:off x="5663929" y="182070"/>
          <a:ext cx="459580" cy="45958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C5B593D-3751-4AB6-9579-E992D874AD91}">
      <dsp:nvSpPr>
        <dsp:cNvPr id="0" name=""/>
        <dsp:cNvSpPr/>
      </dsp:nvSpPr>
      <dsp:spPr>
        <a:xfrm>
          <a:off x="5089200" y="952545"/>
          <a:ext cx="1725841" cy="52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kern="1200" dirty="0"/>
            <a:t>3. Validate that the Area median total household income Is = or &lt; 80% AMI</a:t>
          </a:r>
        </a:p>
      </dsp:txBody>
      <dsp:txXfrm>
        <a:off x="5089200" y="952545"/>
        <a:ext cx="1725841" cy="525234"/>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43979" cy="467363"/>
          </a:xfrm>
          <a:prstGeom prst="rect">
            <a:avLst/>
          </a:prstGeom>
        </p:spPr>
        <p:txBody>
          <a:bodyPr vert="horz" lIns="91567" tIns="45785" rIns="91567" bIns="45785" rtlCol="0"/>
          <a:lstStyle>
            <a:lvl1pPr algn="l">
              <a:defRPr sz="1200"/>
            </a:lvl1pPr>
          </a:lstStyle>
          <a:p>
            <a:endParaRPr lang="en-US" dirty="0"/>
          </a:p>
        </p:txBody>
      </p:sp>
      <p:sp>
        <p:nvSpPr>
          <p:cNvPr id="3" name="Date Placeholder 2"/>
          <p:cNvSpPr>
            <a:spLocks noGrp="1"/>
          </p:cNvSpPr>
          <p:nvPr>
            <p:ph type="dt" sz="quarter" idx="1"/>
          </p:nvPr>
        </p:nvSpPr>
        <p:spPr>
          <a:xfrm>
            <a:off x="3977532" y="1"/>
            <a:ext cx="3043979" cy="467363"/>
          </a:xfrm>
          <a:prstGeom prst="rect">
            <a:avLst/>
          </a:prstGeom>
        </p:spPr>
        <p:txBody>
          <a:bodyPr vert="horz" lIns="91567" tIns="45785" rIns="91567" bIns="45785" rtlCol="0"/>
          <a:lstStyle>
            <a:lvl1pPr algn="r">
              <a:defRPr sz="1200"/>
            </a:lvl1pPr>
          </a:lstStyle>
          <a:p>
            <a:fld id="{05210CCC-9AB3-443D-AC38-4587C4091701}" type="datetimeFigureOut">
              <a:rPr lang="en-US" smtClean="0"/>
              <a:t>3/24/2025</a:t>
            </a:fld>
            <a:endParaRPr lang="en-US" dirty="0"/>
          </a:p>
        </p:txBody>
      </p:sp>
      <p:sp>
        <p:nvSpPr>
          <p:cNvPr id="4" name="Footer Placeholder 3"/>
          <p:cNvSpPr>
            <a:spLocks noGrp="1"/>
          </p:cNvSpPr>
          <p:nvPr>
            <p:ph type="ftr" sz="quarter" idx="2"/>
          </p:nvPr>
        </p:nvSpPr>
        <p:spPr>
          <a:xfrm>
            <a:off x="2" y="8841739"/>
            <a:ext cx="3043979" cy="467363"/>
          </a:xfrm>
          <a:prstGeom prst="rect">
            <a:avLst/>
          </a:prstGeom>
        </p:spPr>
        <p:txBody>
          <a:bodyPr vert="horz" lIns="91567" tIns="45785" rIns="91567" bIns="45785"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7532" y="8841739"/>
            <a:ext cx="3043979" cy="467363"/>
          </a:xfrm>
          <a:prstGeom prst="rect">
            <a:avLst/>
          </a:prstGeom>
        </p:spPr>
        <p:txBody>
          <a:bodyPr vert="horz" lIns="91567" tIns="45785" rIns="91567" bIns="45785" rtlCol="0" anchor="b"/>
          <a:lstStyle>
            <a:lvl1pPr algn="r">
              <a:defRPr sz="1200"/>
            </a:lvl1pPr>
          </a:lstStyle>
          <a:p>
            <a:fld id="{49D5F8BD-D369-4CEF-AF9B-EAE9A5072D2C}" type="slidenum">
              <a:rPr lang="en-US" smtClean="0"/>
              <a:t>‹#›</a:t>
            </a:fld>
            <a:endParaRPr lang="en-US" dirty="0"/>
          </a:p>
        </p:txBody>
      </p:sp>
    </p:spTree>
    <p:extLst>
      <p:ext uri="{BB962C8B-B14F-4D97-AF65-F5344CB8AC3E}">
        <p14:creationId xmlns:p14="http://schemas.microsoft.com/office/powerpoint/2010/main" val="25945534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08" tIns="46654" rIns="93308" bIns="46654" rtlCol="0"/>
          <a:lstStyle>
            <a:lvl1pPr algn="l">
              <a:defRPr sz="1200"/>
            </a:lvl1pPr>
          </a:lstStyle>
          <a:p>
            <a:endParaRPr lang="en-US" dirty="0"/>
          </a:p>
        </p:txBody>
      </p:sp>
      <p:sp>
        <p:nvSpPr>
          <p:cNvPr id="3" name="Date Placeholder 2"/>
          <p:cNvSpPr>
            <a:spLocks noGrp="1"/>
          </p:cNvSpPr>
          <p:nvPr>
            <p:ph type="dt" idx="1"/>
          </p:nvPr>
        </p:nvSpPr>
        <p:spPr>
          <a:xfrm>
            <a:off x="3978133" y="0"/>
            <a:ext cx="3043343" cy="465455"/>
          </a:xfrm>
          <a:prstGeom prst="rect">
            <a:avLst/>
          </a:prstGeom>
        </p:spPr>
        <p:txBody>
          <a:bodyPr vert="horz" lIns="93308" tIns="46654" rIns="93308" bIns="46654" rtlCol="0"/>
          <a:lstStyle>
            <a:lvl1pPr algn="r">
              <a:defRPr sz="1200"/>
            </a:lvl1pPr>
          </a:lstStyle>
          <a:p>
            <a:fld id="{0CDF008A-46F3-4A08-AE24-C243DAAEE311}" type="datetimeFigureOut">
              <a:rPr lang="en-US" smtClean="0"/>
              <a:pPr/>
              <a:t>3/24/2025</a:t>
            </a:fld>
            <a:endParaRPr lang="en-US" dirty="0"/>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08" tIns="46654" rIns="93308" bIns="46654" rtlCol="0" anchor="ctr"/>
          <a:lstStyle/>
          <a:p>
            <a:endParaRPr lang="en-US" dirty="0"/>
          </a:p>
        </p:txBody>
      </p:sp>
      <p:sp>
        <p:nvSpPr>
          <p:cNvPr id="5" name="Notes Placeholder 4"/>
          <p:cNvSpPr>
            <a:spLocks noGrp="1"/>
          </p:cNvSpPr>
          <p:nvPr>
            <p:ph type="body" sz="quarter" idx="3"/>
          </p:nvPr>
        </p:nvSpPr>
        <p:spPr>
          <a:xfrm>
            <a:off x="702310" y="4421824"/>
            <a:ext cx="5618480" cy="4189095"/>
          </a:xfrm>
          <a:prstGeom prst="rect">
            <a:avLst/>
          </a:prstGeom>
        </p:spPr>
        <p:txBody>
          <a:bodyPr vert="horz" lIns="93308" tIns="46654" rIns="93308" bIns="4665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1"/>
            <a:ext cx="3043343" cy="465455"/>
          </a:xfrm>
          <a:prstGeom prst="rect">
            <a:avLst/>
          </a:prstGeom>
        </p:spPr>
        <p:txBody>
          <a:bodyPr vert="horz" lIns="93308" tIns="46654" rIns="93308" bIns="4665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3" y="8842031"/>
            <a:ext cx="3043343" cy="465455"/>
          </a:xfrm>
          <a:prstGeom prst="rect">
            <a:avLst/>
          </a:prstGeom>
        </p:spPr>
        <p:txBody>
          <a:bodyPr vert="horz" lIns="93308" tIns="46654" rIns="93308" bIns="46654" rtlCol="0" anchor="b"/>
          <a:lstStyle>
            <a:lvl1pPr algn="r">
              <a:defRPr sz="1200"/>
            </a:lvl1pPr>
          </a:lstStyle>
          <a:p>
            <a:fld id="{B66168CD-28A7-45AB-95D3-5E7166BC7C6F}" type="slidenum">
              <a:rPr lang="en-US" smtClean="0"/>
              <a:pPr/>
              <a:t>‹#›</a:t>
            </a:fld>
            <a:endParaRPr lang="en-US" dirty="0"/>
          </a:p>
        </p:txBody>
      </p:sp>
    </p:spTree>
    <p:extLst>
      <p:ext uri="{BB962C8B-B14F-4D97-AF65-F5344CB8AC3E}">
        <p14:creationId xmlns:p14="http://schemas.microsoft.com/office/powerpoint/2010/main" val="2154313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1</a:t>
            </a:fld>
            <a:endParaRPr lang="en-US" dirty="0"/>
          </a:p>
        </p:txBody>
      </p:sp>
    </p:spTree>
    <p:extLst>
      <p:ext uri="{BB962C8B-B14F-4D97-AF65-F5344CB8AC3E}">
        <p14:creationId xmlns:p14="http://schemas.microsoft.com/office/powerpoint/2010/main" val="10752214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12</a:t>
            </a:fld>
            <a:endParaRPr lang="en-US" dirty="0"/>
          </a:p>
        </p:txBody>
      </p:sp>
    </p:spTree>
    <p:extLst>
      <p:ext uri="{BB962C8B-B14F-4D97-AF65-F5344CB8AC3E}">
        <p14:creationId xmlns:p14="http://schemas.microsoft.com/office/powerpoint/2010/main" val="3985364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13</a:t>
            </a:fld>
            <a:endParaRPr lang="en-US" dirty="0"/>
          </a:p>
        </p:txBody>
      </p:sp>
    </p:spTree>
    <p:extLst>
      <p:ext uri="{BB962C8B-B14F-4D97-AF65-F5344CB8AC3E}">
        <p14:creationId xmlns:p14="http://schemas.microsoft.com/office/powerpoint/2010/main" val="3029578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342900" indent="-342900">
              <a:spcAft>
                <a:spcPts val="1800"/>
              </a:spcAft>
              <a:buFont typeface="Arial" panose="020B0604020202020204" pitchFamily="34" charset="0"/>
              <a:buChar char="•"/>
            </a:pPr>
            <a:r>
              <a:rPr lang="en-US" sz="1200" dirty="0">
                <a:solidFill>
                  <a:schemeClr val="tx1">
                    <a:lumMod val="95000"/>
                    <a:lumOff val="5000"/>
                  </a:schemeClr>
                </a:solidFill>
                <a:latin typeface="Calibri" pitchFamily="34" charset="0"/>
              </a:rPr>
              <a:t>Reputational Benefits:</a:t>
            </a:r>
          </a:p>
          <a:p>
            <a:pPr marL="800100" lvl="1" indent="-342900">
              <a:spcAft>
                <a:spcPts val="1800"/>
              </a:spcAft>
              <a:buFont typeface="Arial" panose="020B0604020202020204" pitchFamily="34" charset="0"/>
              <a:buChar char="•"/>
            </a:pPr>
            <a:r>
              <a:rPr lang="en-US" sz="1200" dirty="0">
                <a:solidFill>
                  <a:schemeClr val="tx1">
                    <a:lumMod val="95000"/>
                    <a:lumOff val="5000"/>
                  </a:schemeClr>
                </a:solidFill>
                <a:latin typeface="Calibri" pitchFamily="34" charset="0"/>
              </a:rPr>
              <a:t>Build your institution’s profile and reputation in the community</a:t>
            </a:r>
          </a:p>
          <a:p>
            <a:pPr marL="800100" marR="0" lvl="1"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1200" dirty="0">
                <a:solidFill>
                  <a:schemeClr val="tx1">
                    <a:lumMod val="95000"/>
                    <a:lumOff val="5000"/>
                  </a:schemeClr>
                </a:solidFill>
                <a:latin typeface="Calibri" pitchFamily="34" charset="0"/>
              </a:rPr>
              <a:t>Positive public relations</a:t>
            </a:r>
          </a:p>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1200" b="0" dirty="0">
                <a:solidFill>
                  <a:schemeClr val="tx1">
                    <a:lumMod val="95000"/>
                    <a:lumOff val="5000"/>
                  </a:schemeClr>
                </a:solidFill>
                <a:latin typeface="Calibri" pitchFamily="34" charset="0"/>
              </a:rPr>
              <a:t>Community Benefits</a:t>
            </a:r>
          </a:p>
          <a:p>
            <a:pPr marL="800100" lvl="1" indent="-342900">
              <a:spcAft>
                <a:spcPts val="1800"/>
              </a:spcAft>
              <a:buFont typeface="Arial" panose="020B0604020202020204" pitchFamily="34" charset="0"/>
              <a:buChar char="•"/>
            </a:pPr>
            <a:r>
              <a:rPr lang="en-US" sz="1200" dirty="0">
                <a:solidFill>
                  <a:schemeClr val="tx1">
                    <a:lumMod val="95000"/>
                    <a:lumOff val="5000"/>
                  </a:schemeClr>
                </a:solidFill>
                <a:latin typeface="Calibri" pitchFamily="34" charset="0"/>
              </a:rPr>
              <a:t>Provides critical funding for affordable housing projects/ rehabilitate existing housing</a:t>
            </a:r>
          </a:p>
          <a:p>
            <a:pPr marL="800100" marR="0" lvl="1"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dirty="0">
                <a:solidFill>
                  <a:schemeClr val="tx1">
                    <a:lumMod val="95000"/>
                    <a:lumOff val="5000"/>
                  </a:schemeClr>
                </a:solidFill>
                <a:latin typeface="Calibri" pitchFamily="34" charset="0"/>
              </a:rPr>
              <a:t>Achieve Community Reinvestment Act (CRA) outcomes</a:t>
            </a:r>
            <a:endParaRPr lang="en-US" sz="1200" dirty="0">
              <a:solidFill>
                <a:schemeClr val="tx1">
                  <a:lumMod val="95000"/>
                  <a:lumOff val="5000"/>
                </a:schemeClr>
              </a:solidFill>
              <a:latin typeface="Calibri" pitchFamily="34" charset="0"/>
            </a:endParaRPr>
          </a:p>
          <a:p>
            <a:pPr marL="342900" indent="-342900">
              <a:spcAft>
                <a:spcPts val="1800"/>
              </a:spcAft>
              <a:buFont typeface="Arial" panose="020B0604020202020204" pitchFamily="34" charset="0"/>
              <a:buChar char="•"/>
            </a:pPr>
            <a:r>
              <a:rPr lang="en-US" sz="1200" dirty="0">
                <a:solidFill>
                  <a:schemeClr val="tx1">
                    <a:lumMod val="95000"/>
                    <a:lumOff val="5000"/>
                  </a:schemeClr>
                </a:solidFill>
                <a:latin typeface="Calibri" pitchFamily="34" charset="0"/>
              </a:rPr>
              <a:t>Business Benefits:</a:t>
            </a:r>
          </a:p>
          <a:p>
            <a:pPr marL="800100" lvl="1" indent="-342900">
              <a:spcAft>
                <a:spcPts val="1800"/>
              </a:spcAft>
              <a:buFont typeface="Arial" panose="020B0604020202020204" pitchFamily="34" charset="0"/>
              <a:buChar char="•"/>
            </a:pPr>
            <a:r>
              <a:rPr lang="en-US" sz="1200" dirty="0">
                <a:solidFill>
                  <a:schemeClr val="tx1">
                    <a:lumMod val="95000"/>
                    <a:lumOff val="5000"/>
                  </a:schemeClr>
                </a:solidFill>
                <a:latin typeface="Calibri" pitchFamily="34" charset="0"/>
              </a:rPr>
              <a:t>Construction loans, lines of credit, permanent financing and new consumer/business accounts</a:t>
            </a:r>
          </a:p>
          <a:p>
            <a:pPr marL="800100" marR="0" lvl="1"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1000" dirty="0">
                <a:solidFill>
                  <a:schemeClr val="tx1">
                    <a:lumMod val="95000"/>
                    <a:lumOff val="5000"/>
                  </a:schemeClr>
                </a:solidFill>
                <a:latin typeface="Calibri" pitchFamily="34" charset="0"/>
              </a:rPr>
              <a:t>Achieve Community Reinvestment Act (CRA) outcomes</a:t>
            </a:r>
          </a:p>
          <a:p>
            <a:pPr marL="342900" indent="-342900">
              <a:spcAft>
                <a:spcPts val="1800"/>
              </a:spcAft>
              <a:buFont typeface="Arial" panose="020B0604020202020204" pitchFamily="34" charset="0"/>
              <a:buChar char="•"/>
            </a:pPr>
            <a:r>
              <a:rPr lang="en-US" sz="1200" dirty="0">
                <a:solidFill>
                  <a:schemeClr val="tx1">
                    <a:lumMod val="95000"/>
                    <a:lumOff val="5000"/>
                  </a:schemeClr>
                </a:solidFill>
                <a:latin typeface="Calibri" pitchFamily="34" charset="0"/>
              </a:rPr>
              <a:t>Relationship Benefits</a:t>
            </a:r>
          </a:p>
          <a:p>
            <a:pPr marL="800100" lvl="1" indent="-342900">
              <a:spcAft>
                <a:spcPts val="1800"/>
              </a:spcAft>
              <a:buFont typeface="Arial" panose="020B0604020202020204" pitchFamily="34" charset="0"/>
              <a:buChar char="•"/>
            </a:pPr>
            <a:r>
              <a:rPr lang="en-US" sz="1200" dirty="0">
                <a:solidFill>
                  <a:schemeClr val="tx1">
                    <a:lumMod val="95000"/>
                    <a:lumOff val="5000"/>
                  </a:schemeClr>
                </a:solidFill>
                <a:latin typeface="Calibri" pitchFamily="34" charset="0"/>
              </a:rPr>
              <a:t>Build relationships with housing developers, nonprofit groups and community groups</a:t>
            </a:r>
          </a:p>
          <a:p>
            <a:pPr marL="800100" lvl="1" indent="-342900">
              <a:spcAft>
                <a:spcPts val="1800"/>
              </a:spcAft>
              <a:buFont typeface="Arial" panose="020B0604020202020204" pitchFamily="34" charset="0"/>
              <a:buChar char="•"/>
            </a:pPr>
            <a:r>
              <a:rPr lang="en-US" dirty="0">
                <a:solidFill>
                  <a:schemeClr val="tx1">
                    <a:lumMod val="95000"/>
                    <a:lumOff val="5000"/>
                  </a:schemeClr>
                </a:solidFill>
                <a:latin typeface="Calibri" pitchFamily="34" charset="0"/>
              </a:rPr>
              <a:t>Create business relationships in your market</a:t>
            </a:r>
          </a:p>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14</a:t>
            </a:fld>
            <a:endParaRPr lang="en-US" dirty="0"/>
          </a:p>
        </p:txBody>
      </p:sp>
    </p:spTree>
    <p:extLst>
      <p:ext uri="{BB962C8B-B14F-4D97-AF65-F5344CB8AC3E}">
        <p14:creationId xmlns:p14="http://schemas.microsoft.com/office/powerpoint/2010/main" val="32428797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15</a:t>
            </a:fld>
            <a:endParaRPr lang="en-US" dirty="0"/>
          </a:p>
        </p:txBody>
      </p:sp>
    </p:spTree>
    <p:extLst>
      <p:ext uri="{BB962C8B-B14F-4D97-AF65-F5344CB8AC3E}">
        <p14:creationId xmlns:p14="http://schemas.microsoft.com/office/powerpoint/2010/main" val="23839055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16</a:t>
            </a:fld>
            <a:endParaRPr lang="en-US" dirty="0"/>
          </a:p>
        </p:txBody>
      </p:sp>
    </p:spTree>
    <p:extLst>
      <p:ext uri="{BB962C8B-B14F-4D97-AF65-F5344CB8AC3E}">
        <p14:creationId xmlns:p14="http://schemas.microsoft.com/office/powerpoint/2010/main" val="20000680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17</a:t>
            </a:fld>
            <a:endParaRPr lang="en-US" dirty="0"/>
          </a:p>
        </p:txBody>
      </p:sp>
    </p:spTree>
    <p:extLst>
      <p:ext uri="{BB962C8B-B14F-4D97-AF65-F5344CB8AC3E}">
        <p14:creationId xmlns:p14="http://schemas.microsoft.com/office/powerpoint/2010/main" val="1221552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18</a:t>
            </a:fld>
            <a:endParaRPr lang="en-US" dirty="0"/>
          </a:p>
        </p:txBody>
      </p:sp>
    </p:spTree>
    <p:extLst>
      <p:ext uri="{BB962C8B-B14F-4D97-AF65-F5344CB8AC3E}">
        <p14:creationId xmlns:p14="http://schemas.microsoft.com/office/powerpoint/2010/main" val="32382520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19</a:t>
            </a:fld>
            <a:endParaRPr lang="en-US" dirty="0"/>
          </a:p>
        </p:txBody>
      </p:sp>
    </p:spTree>
    <p:extLst>
      <p:ext uri="{BB962C8B-B14F-4D97-AF65-F5344CB8AC3E}">
        <p14:creationId xmlns:p14="http://schemas.microsoft.com/office/powerpoint/2010/main" val="40427775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endParaRPr lang="en-US" b="0" i="0" dirty="0">
              <a:solidFill>
                <a:srgbClr val="333333"/>
              </a:solidFill>
              <a:effectLst/>
              <a:latin typeface="Arial" panose="020B0604020202020204" pitchFamily="34" charset="0"/>
            </a:endParaRPr>
          </a:p>
          <a:p>
            <a:r>
              <a:rPr lang="en-US" dirty="0"/>
              <a:t>This slide highlights eligibility criteria a project must meet when applying for a AHP subsidy,</a:t>
            </a:r>
          </a:p>
          <a:p>
            <a:endParaRPr lang="en-US" dirty="0"/>
          </a:p>
          <a:p>
            <a:r>
              <a:rPr lang="en-US" dirty="0"/>
              <a:t>The 6 criteria include:</a:t>
            </a:r>
          </a:p>
          <a:p>
            <a:endParaRPr lang="en-US" dirty="0"/>
          </a:p>
          <a:p>
            <a:pPr marL="228576" indent="-228576">
              <a:buAutoNum type="arabicParenR"/>
            </a:pPr>
            <a:r>
              <a:rPr lang="en-US" dirty="0"/>
              <a:t>At least 20% of the households must have incomes at or below 50% of AMI. If a project cannot apply if does not meet this requirement.</a:t>
            </a:r>
          </a:p>
          <a:p>
            <a:pPr marL="228576" indent="-228576">
              <a:buAutoNum type="arabicParenR"/>
            </a:pPr>
            <a:r>
              <a:rPr lang="en-US" dirty="0"/>
              <a:t>The AHP subsidy should be used for either acquiring, constructing or rehabilitating affordable housing.</a:t>
            </a:r>
          </a:p>
          <a:p>
            <a:pPr marL="228576" indent="-228576">
              <a:buAutoNum type="arabicParenR"/>
            </a:pPr>
            <a:r>
              <a:rPr lang="en-US" dirty="0"/>
              <a:t>The project needs to show a “need for subsidy”, that is a </a:t>
            </a:r>
            <a:r>
              <a:rPr lang="en-US" b="1" i="1" dirty="0">
                <a:solidFill>
                  <a:prstClr val="black"/>
                </a:solidFill>
                <a:latin typeface="Calibri"/>
              </a:rPr>
              <a:t>gap between its Sources and Uses of Funds.</a:t>
            </a:r>
          </a:p>
          <a:p>
            <a:pPr marL="228576" indent="-228576">
              <a:buAutoNum type="arabicParenR"/>
            </a:pPr>
            <a:r>
              <a:rPr lang="en-US" b="1" i="1" dirty="0">
                <a:solidFill>
                  <a:prstClr val="black"/>
                </a:solidFill>
                <a:latin typeface="Calibri"/>
              </a:rPr>
              <a:t>Project readiness, that is the project should be able to start within one year of application approval. If not, then use the AHP subsidy as leverage to secure the rest of the project’s capital stack</a:t>
            </a:r>
          </a:p>
          <a:p>
            <a:pPr marL="228576" indent="-228576" defTabSz="914306">
              <a:buFontTx/>
              <a:buAutoNum type="arabicParenR"/>
              <a:defRPr/>
            </a:pPr>
            <a:r>
              <a:rPr lang="en-US" dirty="0">
                <a:solidFill>
                  <a:prstClr val="black"/>
                </a:solidFill>
                <a:latin typeface="Calibri"/>
              </a:rPr>
              <a:t>Sponsors must be qualified and have developed similar types of project in past. If not, sponsors must have secured an experienced development team with affordable housing and compliance experience.</a:t>
            </a:r>
          </a:p>
          <a:p>
            <a:pPr marL="228576" indent="-228576">
              <a:buAutoNum type="arabicParenR"/>
            </a:pPr>
            <a:r>
              <a:rPr lang="en-US" b="1" i="1" dirty="0">
                <a:solidFill>
                  <a:prstClr val="black"/>
                </a:solidFill>
                <a:latin typeface="Calibri"/>
              </a:rPr>
              <a:t>All project are subject to a 15-year deed restriction along with a 15-year compliance period</a:t>
            </a:r>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20</a:t>
            </a:fld>
            <a:endParaRPr lang="en-US" dirty="0"/>
          </a:p>
        </p:txBody>
      </p:sp>
    </p:spTree>
    <p:extLst>
      <p:ext uri="{BB962C8B-B14F-4D97-AF65-F5344CB8AC3E}">
        <p14:creationId xmlns:p14="http://schemas.microsoft.com/office/powerpoint/2010/main" val="505315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summarizes eligible and non-eligible uses of an AHP subsidy. </a:t>
            </a:r>
          </a:p>
          <a:p>
            <a:endParaRPr lang="en-US" dirty="0"/>
          </a:p>
          <a:p>
            <a:r>
              <a:rPr lang="en-US" dirty="0"/>
              <a:t>The Bank wants the AHP subsidy to fund primarily “hard construction” costs and will cover some of the “soft costs” shown on the slide.</a:t>
            </a:r>
          </a:p>
          <a:p>
            <a:endParaRPr lang="en-US" dirty="0"/>
          </a:p>
          <a:p>
            <a:r>
              <a:rPr lang="en-US" dirty="0"/>
              <a:t>Note, the AHP subsidy cannot fund contingencies, any operating/replacement reserves and/or pay any operational costs.</a:t>
            </a:r>
          </a:p>
        </p:txBody>
      </p:sp>
      <p:sp>
        <p:nvSpPr>
          <p:cNvPr id="4" name="Slide Number Placeholder 3"/>
          <p:cNvSpPr>
            <a:spLocks noGrp="1"/>
          </p:cNvSpPr>
          <p:nvPr>
            <p:ph type="sldNum" sz="quarter" idx="5"/>
          </p:nvPr>
        </p:nvSpPr>
        <p:spPr/>
        <p:txBody>
          <a:bodyPr/>
          <a:lstStyle/>
          <a:p>
            <a:fld id="{B66168CD-28A7-45AB-95D3-5E7166BC7C6F}" type="slidenum">
              <a:rPr lang="en-US" smtClean="0"/>
              <a:pPr/>
              <a:t>21</a:t>
            </a:fld>
            <a:endParaRPr lang="en-US" dirty="0"/>
          </a:p>
        </p:txBody>
      </p:sp>
    </p:spTree>
    <p:extLst>
      <p:ext uri="{BB962C8B-B14F-4D97-AF65-F5344CB8AC3E}">
        <p14:creationId xmlns:p14="http://schemas.microsoft.com/office/powerpoint/2010/main" val="2585062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342900" indent="-342900" algn="l">
              <a:buAutoNum type="arabicParenR"/>
            </a:pPr>
            <a:r>
              <a:rPr lang="en-US" sz="1800" dirty="0">
                <a:latin typeface="TimesNewRomanPSMT"/>
              </a:rPr>
              <a:t>Who we are: </a:t>
            </a:r>
          </a:p>
          <a:p>
            <a:pPr marL="800100" lvl="1" indent="-342900" algn="l">
              <a:buAutoNum type="arabicParenR"/>
            </a:pPr>
            <a:r>
              <a:rPr lang="en-US" sz="1800" dirty="0"/>
              <a:t>FHLB Dallas is an independent government sponsored enterprise (no federal appropriations), that is owned by our member financial institutions. </a:t>
            </a:r>
          </a:p>
          <a:p>
            <a:pPr marL="800100" lvl="1" indent="-342900" algn="l">
              <a:buAutoNum type="arabicParenR"/>
            </a:pPr>
            <a:r>
              <a:rPr lang="en-US" sz="1800" dirty="0">
                <a:latin typeface="TimesNewRomanPSMT"/>
              </a:rPr>
              <a:t>Owned by “Member” financial institutions. We have a Cooperative structure; Members are both owners and customers</a:t>
            </a:r>
            <a:r>
              <a:rPr lang="en-US" sz="1800" b="1" dirty="0">
                <a:latin typeface="TimesNewRomanPSMT"/>
              </a:rPr>
              <a:t>. </a:t>
            </a:r>
          </a:p>
          <a:p>
            <a:pPr marL="800100" lvl="1" indent="-342900" algn="l">
              <a:buAutoNum type="arabicParenR"/>
            </a:pPr>
            <a:r>
              <a:rPr lang="en-US" sz="1800" dirty="0"/>
              <a:t>Members are banks, credit unions, savings and thrifts, CDFIs and insurance companies. </a:t>
            </a:r>
          </a:p>
          <a:p>
            <a:pPr marL="342900" lvl="0" indent="-342900" algn="l">
              <a:buAutoNum type="arabicParenR"/>
            </a:pPr>
            <a:r>
              <a:rPr lang="en-US" sz="1800" dirty="0">
                <a:latin typeface="TimesNewRomanPSMT"/>
              </a:rPr>
              <a:t>What we do:</a:t>
            </a:r>
          </a:p>
          <a:p>
            <a:pPr marL="800100" lvl="1" indent="-342900" algn="l">
              <a:buAutoNum type="arabicParenR"/>
            </a:pPr>
            <a:r>
              <a:rPr lang="en-US" sz="1800" dirty="0">
                <a:latin typeface="TimesNewRomanPSMT"/>
              </a:rPr>
              <a:t>We provide members with wholesale lending, credit and related financial services to support affordable housing and economic development</a:t>
            </a:r>
          </a:p>
          <a:p>
            <a:pPr marL="342900" lvl="0" indent="-342900" algn="l">
              <a:buAutoNum type="arabicParenR"/>
            </a:pPr>
            <a:r>
              <a:rPr lang="en-US" sz="1800" dirty="0">
                <a:latin typeface="TimesNewRomanPSMT"/>
              </a:rPr>
              <a:t>Why we were created: </a:t>
            </a:r>
          </a:p>
          <a:p>
            <a:pPr marL="800100" lvl="1" indent="-342900" algn="l">
              <a:buAutoNum type="arabicParenR"/>
            </a:pPr>
            <a:r>
              <a:rPr lang="en-US" sz="1800" dirty="0">
                <a:latin typeface="TimesNewRomanPSMT"/>
              </a:rPr>
              <a:t>Created by congress in 1932 to reinvigorate a housing market devastated by the Great Depression through housing financing and community development programs and serving as a source of liquidity to our members. </a:t>
            </a:r>
          </a:p>
          <a:p>
            <a:pPr marL="800100" lvl="1" indent="-342900" algn="l">
              <a:buAutoNum type="arabicParenR"/>
            </a:pPr>
            <a:endParaRPr lang="en-US" sz="1800" dirty="0">
              <a:latin typeface="TimesNewRomanPSMT"/>
            </a:endParaRPr>
          </a:p>
        </p:txBody>
      </p:sp>
      <p:sp>
        <p:nvSpPr>
          <p:cNvPr id="4" name="Slide Number Placeholder 3"/>
          <p:cNvSpPr>
            <a:spLocks noGrp="1"/>
          </p:cNvSpPr>
          <p:nvPr>
            <p:ph type="sldNum" sz="quarter" idx="10"/>
          </p:nvPr>
        </p:nvSpPr>
        <p:spPr/>
        <p:txBody>
          <a:bodyPr/>
          <a:lstStyle/>
          <a:p>
            <a:fld id="{B66168CD-28A7-45AB-95D3-5E7166BC7C6F}" type="slidenum">
              <a:rPr lang="en-US" smtClean="0"/>
              <a:pPr/>
              <a:t>3</a:t>
            </a:fld>
            <a:endParaRPr lang="en-US" dirty="0"/>
          </a:p>
        </p:txBody>
      </p:sp>
    </p:spTree>
    <p:extLst>
      <p:ext uri="{BB962C8B-B14F-4D97-AF65-F5344CB8AC3E}">
        <p14:creationId xmlns:p14="http://schemas.microsoft.com/office/powerpoint/2010/main" val="19309384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lumMod val="65000"/>
                    <a:lumOff val="35000"/>
                  </a:schemeClr>
                </a:solidFill>
              </a:rPr>
              <a:t>Occupancy Data</a:t>
            </a:r>
          </a:p>
          <a:p>
            <a:r>
              <a:rPr lang="en-US" dirty="0">
                <a:solidFill>
                  <a:schemeClr val="tx1">
                    <a:lumMod val="65000"/>
                    <a:lumOff val="35000"/>
                  </a:schemeClr>
                </a:solidFill>
              </a:rPr>
              <a:t>Waiting Lists</a:t>
            </a:r>
          </a:p>
          <a:p>
            <a:r>
              <a:rPr lang="en-US" dirty="0">
                <a:solidFill>
                  <a:schemeClr val="tx1">
                    <a:lumMod val="65000"/>
                    <a:lumOff val="35000"/>
                  </a:schemeClr>
                </a:solidFill>
              </a:rPr>
              <a:t>Vacancy rates of nearby properties</a:t>
            </a:r>
          </a:p>
          <a:p>
            <a:r>
              <a:rPr lang="en-US" dirty="0">
                <a:solidFill>
                  <a:schemeClr val="tx1">
                    <a:lumMod val="65000"/>
                    <a:lumOff val="35000"/>
                  </a:schemeClr>
                </a:solidFill>
              </a:rPr>
              <a:t>Local market data</a:t>
            </a:r>
          </a:p>
          <a:p>
            <a:r>
              <a:rPr lang="en-US" dirty="0">
                <a:solidFill>
                  <a:schemeClr val="tx1">
                    <a:lumMod val="65000"/>
                    <a:lumOff val="35000"/>
                  </a:schemeClr>
                </a:solidFill>
              </a:rPr>
              <a:t>Explains how long it will take to absorb</a:t>
            </a:r>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22</a:t>
            </a:fld>
            <a:endParaRPr lang="en-US" dirty="0"/>
          </a:p>
        </p:txBody>
      </p:sp>
    </p:spTree>
    <p:extLst>
      <p:ext uri="{BB962C8B-B14F-4D97-AF65-F5344CB8AC3E}">
        <p14:creationId xmlns:p14="http://schemas.microsoft.com/office/powerpoint/2010/main" val="42071826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23</a:t>
            </a:fld>
            <a:endParaRPr lang="en-US" dirty="0"/>
          </a:p>
        </p:txBody>
      </p:sp>
    </p:spTree>
    <p:extLst>
      <p:ext uri="{BB962C8B-B14F-4D97-AF65-F5344CB8AC3E}">
        <p14:creationId xmlns:p14="http://schemas.microsoft.com/office/powerpoint/2010/main" val="42823741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24</a:t>
            </a:fld>
            <a:endParaRPr lang="en-US" dirty="0"/>
          </a:p>
        </p:txBody>
      </p:sp>
    </p:spTree>
    <p:extLst>
      <p:ext uri="{BB962C8B-B14F-4D97-AF65-F5344CB8AC3E}">
        <p14:creationId xmlns:p14="http://schemas.microsoft.com/office/powerpoint/2010/main" val="35533564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25</a:t>
            </a:fld>
            <a:endParaRPr lang="en-US" dirty="0"/>
          </a:p>
        </p:txBody>
      </p:sp>
    </p:spTree>
    <p:extLst>
      <p:ext uri="{BB962C8B-B14F-4D97-AF65-F5344CB8AC3E}">
        <p14:creationId xmlns:p14="http://schemas.microsoft.com/office/powerpoint/2010/main" val="21360138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Ø"/>
            </a:pPr>
            <a:r>
              <a:rPr lang="en-US" dirty="0"/>
              <a:t> </a:t>
            </a:r>
          </a:p>
          <a:p>
            <a:r>
              <a:rPr lang="en-US" dirty="0"/>
              <a:t>	-. </a:t>
            </a:r>
          </a:p>
          <a:p>
            <a:r>
              <a:rPr lang="en-US" dirty="0"/>
              <a:t>	- 	  AHP award date. </a:t>
            </a:r>
          </a:p>
          <a:p>
            <a:r>
              <a:rPr lang="en-US" dirty="0"/>
              <a:t>	-</a:t>
            </a:r>
          </a:p>
          <a:p>
            <a:r>
              <a:rPr lang="en-US" dirty="0"/>
              <a:t>	-</a:t>
            </a:r>
          </a:p>
        </p:txBody>
      </p:sp>
      <p:sp>
        <p:nvSpPr>
          <p:cNvPr id="4" name="Slide Number Placeholder 3"/>
          <p:cNvSpPr>
            <a:spLocks noGrp="1"/>
          </p:cNvSpPr>
          <p:nvPr>
            <p:ph type="sldNum" sz="quarter" idx="5"/>
          </p:nvPr>
        </p:nvSpPr>
        <p:spPr/>
        <p:txBody>
          <a:bodyPr/>
          <a:lstStyle/>
          <a:p>
            <a:fld id="{B66168CD-28A7-45AB-95D3-5E7166BC7C6F}" type="slidenum">
              <a:rPr lang="en-US" smtClean="0"/>
              <a:pPr/>
              <a:t>26</a:t>
            </a:fld>
            <a:endParaRPr lang="en-US" dirty="0"/>
          </a:p>
        </p:txBody>
      </p:sp>
    </p:spTree>
    <p:extLst>
      <p:ext uri="{BB962C8B-B14F-4D97-AF65-F5344CB8AC3E}">
        <p14:creationId xmlns:p14="http://schemas.microsoft.com/office/powerpoint/2010/main" val="30533629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5772">
              <a:defRPr/>
            </a:pPr>
            <a:r>
              <a:rPr lang="en-US" sz="1800" dirty="0">
                <a:latin typeface="Calibri" panose="020F0502020204030204" pitchFamily="34" charset="0"/>
                <a:ea typeface="Yu Mincho" panose="02020400000000000000" pitchFamily="18" charset="-128"/>
                <a:cs typeface="Calibri" panose="020F0502020204030204" pitchFamily="34" charset="0"/>
              </a:rPr>
              <a:t>Siler Yard is a highly unique project that will be the first net-zero energy, affordable live/work rental development in New Mexico. </a:t>
            </a:r>
          </a:p>
          <a:p>
            <a:endParaRPr lang="en-US" dirty="0"/>
          </a:p>
          <a:p>
            <a:r>
              <a:rPr lang="en-US" dirty="0"/>
              <a:t>It combines 65 affordable live/work rental units with on-site economic development support programming. </a:t>
            </a:r>
          </a:p>
          <a:p>
            <a:endParaRPr lang="en-US" dirty="0"/>
          </a:p>
          <a:p>
            <a:r>
              <a:rPr lang="en-US" dirty="0"/>
              <a:t>The design of the project supports energy efficiency goals and effective use of resources. The project is 100% electric and will have a 100% net-zero solar array that offsets the total consumption of the project</a:t>
            </a:r>
          </a:p>
        </p:txBody>
      </p:sp>
      <p:sp>
        <p:nvSpPr>
          <p:cNvPr id="4" name="Slide Number Placeholder 3"/>
          <p:cNvSpPr>
            <a:spLocks noGrp="1"/>
          </p:cNvSpPr>
          <p:nvPr>
            <p:ph type="sldNum" sz="quarter" idx="5"/>
          </p:nvPr>
        </p:nvSpPr>
        <p:spPr/>
        <p:txBody>
          <a:bodyPr/>
          <a:lstStyle/>
          <a:p>
            <a:fld id="{56C5DE4D-FF5B-044D-B399-621886580E6F}" type="slidenum">
              <a:rPr lang="en-US" smtClean="0"/>
              <a:t>27</a:t>
            </a:fld>
            <a:endParaRPr lang="en-US"/>
          </a:p>
        </p:txBody>
      </p:sp>
    </p:spTree>
    <p:extLst>
      <p:ext uri="{BB962C8B-B14F-4D97-AF65-F5344CB8AC3E}">
        <p14:creationId xmlns:p14="http://schemas.microsoft.com/office/powerpoint/2010/main" val="2820345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57839">
              <a:defRPr/>
            </a:pPr>
            <a:fld id="{B66168CD-28A7-45AB-95D3-5E7166BC7C6F}" type="slidenum">
              <a:rPr lang="en-US">
                <a:solidFill>
                  <a:prstClr val="black"/>
                </a:solidFill>
                <a:latin typeface="Calibri"/>
              </a:rPr>
              <a:pPr defTabSz="457839">
                <a:defRPr/>
              </a:pPr>
              <a:t>30</a:t>
            </a:fld>
            <a:endParaRPr lang="en-US" dirty="0">
              <a:solidFill>
                <a:prstClr val="black"/>
              </a:solidFill>
              <a:latin typeface="Calibri"/>
            </a:endParaRPr>
          </a:p>
        </p:txBody>
      </p:sp>
    </p:spTree>
    <p:extLst>
      <p:ext uri="{BB962C8B-B14F-4D97-AF65-F5344CB8AC3E}">
        <p14:creationId xmlns:p14="http://schemas.microsoft.com/office/powerpoint/2010/main" val="6791109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57839">
              <a:defRPr/>
            </a:pPr>
            <a:fld id="{B66168CD-28A7-45AB-95D3-5E7166BC7C6F}" type="slidenum">
              <a:rPr lang="en-US">
                <a:solidFill>
                  <a:prstClr val="black"/>
                </a:solidFill>
                <a:latin typeface="Calibri"/>
              </a:rPr>
              <a:pPr defTabSz="457839">
                <a:defRPr/>
              </a:pPr>
              <a:t>31</a:t>
            </a:fld>
            <a:endParaRPr lang="en-US" dirty="0">
              <a:solidFill>
                <a:prstClr val="black"/>
              </a:solidFill>
              <a:latin typeface="Calibri"/>
            </a:endParaRPr>
          </a:p>
        </p:txBody>
      </p:sp>
    </p:spTree>
    <p:extLst>
      <p:ext uri="{BB962C8B-B14F-4D97-AF65-F5344CB8AC3E}">
        <p14:creationId xmlns:p14="http://schemas.microsoft.com/office/powerpoint/2010/main" val="4491807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if a QAP is not available in CA, then the Bank will use the cost guidelines set forth in the Implementation Plan for FHLB San Francisco.</a:t>
            </a:r>
          </a:p>
        </p:txBody>
      </p:sp>
      <p:sp>
        <p:nvSpPr>
          <p:cNvPr id="4" name="Slide Number Placeholder 3"/>
          <p:cNvSpPr>
            <a:spLocks noGrp="1"/>
          </p:cNvSpPr>
          <p:nvPr>
            <p:ph type="sldNum" sz="quarter" idx="5"/>
          </p:nvPr>
        </p:nvSpPr>
        <p:spPr/>
        <p:txBody>
          <a:bodyPr/>
          <a:lstStyle/>
          <a:p>
            <a:fld id="{B66168CD-28A7-45AB-95D3-5E7166BC7C6F}" type="slidenum">
              <a:rPr lang="en-US" smtClean="0"/>
              <a:pPr/>
              <a:t>32</a:t>
            </a:fld>
            <a:endParaRPr lang="en-US" dirty="0"/>
          </a:p>
        </p:txBody>
      </p:sp>
    </p:spTree>
    <p:extLst>
      <p:ext uri="{BB962C8B-B14F-4D97-AF65-F5344CB8AC3E}">
        <p14:creationId xmlns:p14="http://schemas.microsoft.com/office/powerpoint/2010/main" val="12939507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33</a:t>
            </a:fld>
            <a:endParaRPr lang="en-US" dirty="0"/>
          </a:p>
        </p:txBody>
      </p:sp>
    </p:spTree>
    <p:extLst>
      <p:ext uri="{BB962C8B-B14F-4D97-AF65-F5344CB8AC3E}">
        <p14:creationId xmlns:p14="http://schemas.microsoft.com/office/powerpoint/2010/main" val="675750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5</a:t>
            </a:fld>
            <a:endParaRPr lang="en-US" dirty="0"/>
          </a:p>
        </p:txBody>
      </p:sp>
    </p:spTree>
    <p:extLst>
      <p:ext uri="{BB962C8B-B14F-4D97-AF65-F5344CB8AC3E}">
        <p14:creationId xmlns:p14="http://schemas.microsoft.com/office/powerpoint/2010/main" val="33351291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defTabSz="914306">
              <a:defRPr/>
            </a:pPr>
            <a:r>
              <a:rPr lang="en-US" dirty="0">
                <a:latin typeface="Arial" panose="020B0604020202020204" pitchFamily="34" charset="0"/>
                <a:ea typeface="MS Mincho" panose="02020609040205080304" pitchFamily="49" charset="-128"/>
                <a:cs typeface="Times New Roman" panose="02020603050405020304" pitchFamily="18" charset="0"/>
              </a:rPr>
              <a:t>Regardless of the type of relocation plan submitted, a relocation budget categorizing the line item relocation costs in total and an anticipated average cost per household is required. In addition, general assumptions articulating how the relocation cost estimates were determined should be narrated within the relocation plan.</a:t>
            </a:r>
          </a:p>
          <a:p>
            <a:pPr defTabSz="914306">
              <a:defRPr/>
            </a:pPr>
            <a:endParaRPr lang="en-US" dirty="0">
              <a:latin typeface="Arial" panose="020B0604020202020204" pitchFamily="34" charset="0"/>
              <a:ea typeface="MS Mincho" panose="02020609040205080304" pitchFamily="49" charset="-128"/>
              <a:cs typeface="Times New Roman" panose="02020603050405020304" pitchFamily="18" charset="0"/>
            </a:endParaRPr>
          </a:p>
          <a:p>
            <a:pPr>
              <a:spcAft>
                <a:spcPts val="190"/>
              </a:spcAft>
              <a:buClr>
                <a:srgbClr val="0071CE"/>
              </a:buClr>
            </a:pPr>
            <a:endParaRPr lang="en-US" sz="1800" dirty="0">
              <a:ea typeface="MS Mincho" panose="02020609040205080304" pitchFamily="49" charset="-128"/>
              <a:cs typeface="Times New Roman" panose="02020603050405020304" pitchFamily="18" charset="0"/>
            </a:endParaRPr>
          </a:p>
          <a:p>
            <a:pPr marL="742874" lvl="1" indent="-285721">
              <a:buSzPts val="1000"/>
              <a:buFont typeface="Symbol" panose="05050102010706020507" pitchFamily="18" charset="2"/>
              <a:buChar char=""/>
              <a:tabLst>
                <a:tab pos="914306" algn="l"/>
              </a:tabLst>
            </a:pPr>
            <a:r>
              <a:rPr lang="en-US" sz="1800" dirty="0">
                <a:ea typeface="MS Mincho" panose="02020609040205080304" pitchFamily="49" charset="-128"/>
                <a:cs typeface="Times New Roman" panose="02020603050405020304" pitchFamily="18" charset="0"/>
              </a:rPr>
              <a:t>minimizes displacement; articulates a resident notification plan;</a:t>
            </a:r>
          </a:p>
          <a:p>
            <a:pPr marL="742874" lvl="1" indent="-285721">
              <a:buSzPts val="1000"/>
              <a:buFont typeface="Symbol" panose="05050102010706020507" pitchFamily="18" charset="2"/>
              <a:buChar char=""/>
              <a:tabLst>
                <a:tab pos="914306" algn="l"/>
              </a:tabLst>
            </a:pPr>
            <a:r>
              <a:rPr lang="en-US" sz="1800" dirty="0">
                <a:ea typeface="MS Mincho" panose="02020609040205080304" pitchFamily="49" charset="-128"/>
                <a:cs typeface="Times New Roman" panose="02020603050405020304" pitchFamily="18" charset="0"/>
              </a:rPr>
              <a:t>Provides temporary displacement planning, if applicable, such as: moving within to a fully renovated unit (permanently or temporarily), storage of personal property on-site, or moving to a hotel for a designated period of time,</a:t>
            </a:r>
          </a:p>
          <a:p>
            <a:pPr marL="742874" lvl="1" indent="-285721">
              <a:buSzPts val="1000"/>
              <a:buFont typeface="Symbol" panose="05050102010706020507" pitchFamily="18" charset="2"/>
              <a:buChar char=""/>
              <a:tabLst>
                <a:tab pos="914306" algn="l"/>
              </a:tabLst>
            </a:pPr>
            <a:r>
              <a:rPr lang="en-US" sz="1800" dirty="0">
                <a:ea typeface="MS Mincho" panose="02020609040205080304" pitchFamily="49" charset="-128"/>
                <a:cs typeface="Times New Roman" panose="02020603050405020304" pitchFamily="18" charset="0"/>
              </a:rPr>
              <a:t>Details accommodations, if any, are planned for those who elects permanent relocation; and</a:t>
            </a:r>
          </a:p>
          <a:p>
            <a:pPr marL="742874" lvl="1" indent="-285721">
              <a:buSzPts val="1000"/>
              <a:buFont typeface="Symbol" panose="05050102010706020507" pitchFamily="18" charset="2"/>
              <a:buChar char=""/>
              <a:tabLst>
                <a:tab pos="914306" algn="l"/>
              </a:tabLst>
            </a:pPr>
            <a:r>
              <a:rPr lang="en-US" sz="1800" dirty="0">
                <a:ea typeface="MS Mincho" panose="02020609040205080304" pitchFamily="49" charset="-128"/>
                <a:cs typeface="Times New Roman" panose="02020603050405020304" pitchFamily="18" charset="0"/>
              </a:rPr>
              <a:t>Provides a payment for actual reasonable moving/related expenses or a fixed payment for moving expenses. </a:t>
            </a:r>
          </a:p>
          <a:p>
            <a:pPr defTabSz="914306">
              <a:defRPr/>
            </a:pPr>
            <a:endParaRPr lang="en-US" dirty="0">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34</a:t>
            </a:fld>
            <a:endParaRPr lang="en-US" dirty="0"/>
          </a:p>
        </p:txBody>
      </p:sp>
    </p:spTree>
    <p:extLst>
      <p:ext uri="{BB962C8B-B14F-4D97-AF65-F5344CB8AC3E}">
        <p14:creationId xmlns:p14="http://schemas.microsoft.com/office/powerpoint/2010/main" val="21802682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Submit your Rent Roll as an Excel file</a:t>
            </a:r>
          </a:p>
        </p:txBody>
      </p:sp>
      <p:sp>
        <p:nvSpPr>
          <p:cNvPr id="4" name="Slide Number Placeholder 3"/>
          <p:cNvSpPr>
            <a:spLocks noGrp="1"/>
          </p:cNvSpPr>
          <p:nvPr>
            <p:ph type="sldNum" sz="quarter" idx="10"/>
          </p:nvPr>
        </p:nvSpPr>
        <p:spPr/>
        <p:txBody>
          <a:bodyPr/>
          <a:lstStyle/>
          <a:p>
            <a:fld id="{B66168CD-28A7-45AB-95D3-5E7166BC7C6F}" type="slidenum">
              <a:rPr lang="en-US" smtClean="0"/>
              <a:pPr/>
              <a:t>35</a:t>
            </a:fld>
            <a:endParaRPr lang="en-US" dirty="0"/>
          </a:p>
        </p:txBody>
      </p:sp>
    </p:spTree>
    <p:extLst>
      <p:ext uri="{BB962C8B-B14F-4D97-AF65-F5344CB8AC3E}">
        <p14:creationId xmlns:p14="http://schemas.microsoft.com/office/powerpoint/2010/main" val="9544637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36</a:t>
            </a:fld>
            <a:endParaRPr lang="en-US" dirty="0"/>
          </a:p>
        </p:txBody>
      </p:sp>
    </p:spTree>
    <p:extLst>
      <p:ext uri="{BB962C8B-B14F-4D97-AF65-F5344CB8AC3E}">
        <p14:creationId xmlns:p14="http://schemas.microsoft.com/office/powerpoint/2010/main" val="39973833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37</a:t>
            </a:fld>
            <a:endParaRPr lang="en-US" dirty="0"/>
          </a:p>
        </p:txBody>
      </p:sp>
    </p:spTree>
    <p:extLst>
      <p:ext uri="{BB962C8B-B14F-4D97-AF65-F5344CB8AC3E}">
        <p14:creationId xmlns:p14="http://schemas.microsoft.com/office/powerpoint/2010/main" val="2598278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38</a:t>
            </a:fld>
            <a:endParaRPr lang="en-US" dirty="0"/>
          </a:p>
        </p:txBody>
      </p:sp>
    </p:spTree>
    <p:extLst>
      <p:ext uri="{BB962C8B-B14F-4D97-AF65-F5344CB8AC3E}">
        <p14:creationId xmlns:p14="http://schemas.microsoft.com/office/powerpoint/2010/main" val="16057877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39</a:t>
            </a:fld>
            <a:endParaRPr lang="en-US" dirty="0"/>
          </a:p>
        </p:txBody>
      </p:sp>
    </p:spTree>
    <p:extLst>
      <p:ext uri="{BB962C8B-B14F-4D97-AF65-F5344CB8AC3E}">
        <p14:creationId xmlns:p14="http://schemas.microsoft.com/office/powerpoint/2010/main" val="33340855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solidFill>
                <a:srgbClr val="000030"/>
              </a:solidFill>
            </a:endParaRPr>
          </a:p>
        </p:txBody>
      </p:sp>
      <p:sp>
        <p:nvSpPr>
          <p:cNvPr id="4" name="Slide Number Placeholder 3"/>
          <p:cNvSpPr>
            <a:spLocks noGrp="1"/>
          </p:cNvSpPr>
          <p:nvPr>
            <p:ph type="sldNum" sz="quarter" idx="10"/>
          </p:nvPr>
        </p:nvSpPr>
        <p:spPr/>
        <p:txBody>
          <a:bodyPr/>
          <a:lstStyle/>
          <a:p>
            <a:fld id="{B66168CD-28A7-45AB-95D3-5E7166BC7C6F}" type="slidenum">
              <a:rPr lang="en-US" smtClean="0"/>
              <a:pPr/>
              <a:t>40</a:t>
            </a:fld>
            <a:endParaRPr lang="en-US" dirty="0"/>
          </a:p>
        </p:txBody>
      </p:sp>
    </p:spTree>
    <p:extLst>
      <p:ext uri="{BB962C8B-B14F-4D97-AF65-F5344CB8AC3E}">
        <p14:creationId xmlns:p14="http://schemas.microsoft.com/office/powerpoint/2010/main" val="39977286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800" dirty="0">
              <a:solidFill>
                <a:srgbClr val="000000"/>
              </a:solidFill>
              <a:latin typeface="Verdana" panose="020B0604030504040204" pitchFamily="34" charset="0"/>
            </a:endParaRPr>
          </a:p>
        </p:txBody>
      </p:sp>
      <p:sp>
        <p:nvSpPr>
          <p:cNvPr id="4" name="Slide Number Placeholder 3"/>
          <p:cNvSpPr>
            <a:spLocks noGrp="1"/>
          </p:cNvSpPr>
          <p:nvPr>
            <p:ph type="sldNum" sz="quarter" idx="10"/>
          </p:nvPr>
        </p:nvSpPr>
        <p:spPr/>
        <p:txBody>
          <a:bodyPr/>
          <a:lstStyle/>
          <a:p>
            <a:fld id="{B66168CD-28A7-45AB-95D3-5E7166BC7C6F}" type="slidenum">
              <a:rPr lang="en-US" smtClean="0"/>
              <a:pPr/>
              <a:t>41</a:t>
            </a:fld>
            <a:endParaRPr lang="en-US" dirty="0"/>
          </a:p>
        </p:txBody>
      </p:sp>
    </p:spTree>
    <p:extLst>
      <p:ext uri="{BB962C8B-B14F-4D97-AF65-F5344CB8AC3E}">
        <p14:creationId xmlns:p14="http://schemas.microsoft.com/office/powerpoint/2010/main" val="3118597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solidFill>
                <a:schemeClr val="accent1">
                  <a:lumMod val="50000"/>
                </a:schemeClr>
              </a:solidFill>
            </a:endParaRPr>
          </a:p>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42</a:t>
            </a:fld>
            <a:endParaRPr lang="en-US" dirty="0"/>
          </a:p>
        </p:txBody>
      </p:sp>
    </p:spTree>
    <p:extLst>
      <p:ext uri="{BB962C8B-B14F-4D97-AF65-F5344CB8AC3E}">
        <p14:creationId xmlns:p14="http://schemas.microsoft.com/office/powerpoint/2010/main" val="39878876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31802-268F-81FB-A3DE-57839845D4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55B6A9-0838-7345-1203-0F95E2CD4B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652373-EE42-56D7-ED59-A4C53F74116C}"/>
              </a:ext>
            </a:extLst>
          </p:cNvPr>
          <p:cNvSpPr>
            <a:spLocks noGrp="1"/>
          </p:cNvSpPr>
          <p:nvPr>
            <p:ph type="body" idx="1"/>
          </p:nvPr>
        </p:nvSpPr>
        <p:spPr/>
        <p:txBody>
          <a:bodyPr>
            <a:normAutofit/>
          </a:bodyPr>
          <a:lstStyle/>
          <a:p>
            <a:endParaRPr lang="en-US" sz="1800" dirty="0">
              <a:solidFill>
                <a:srgbClr val="000000"/>
              </a:solidFill>
              <a:latin typeface="Verdana" panose="020B0604030504040204" pitchFamily="34" charset="0"/>
            </a:endParaRPr>
          </a:p>
        </p:txBody>
      </p:sp>
      <p:sp>
        <p:nvSpPr>
          <p:cNvPr id="4" name="Slide Number Placeholder 3">
            <a:extLst>
              <a:ext uri="{FF2B5EF4-FFF2-40B4-BE49-F238E27FC236}">
                <a16:creationId xmlns:a16="http://schemas.microsoft.com/office/drawing/2014/main" id="{AE0F687D-0DE3-8392-63B0-E2FFAD9F427C}"/>
              </a:ext>
            </a:extLst>
          </p:cNvPr>
          <p:cNvSpPr>
            <a:spLocks noGrp="1"/>
          </p:cNvSpPr>
          <p:nvPr>
            <p:ph type="sldNum" sz="quarter" idx="10"/>
          </p:nvPr>
        </p:nvSpPr>
        <p:spPr/>
        <p:txBody>
          <a:bodyPr/>
          <a:lstStyle/>
          <a:p>
            <a:fld id="{B66168CD-28A7-45AB-95D3-5E7166BC7C6F}" type="slidenum">
              <a:rPr lang="en-US" smtClean="0"/>
              <a:pPr/>
              <a:t>43</a:t>
            </a:fld>
            <a:endParaRPr lang="en-US" dirty="0"/>
          </a:p>
        </p:txBody>
      </p:sp>
    </p:spTree>
    <p:extLst>
      <p:ext uri="{BB962C8B-B14F-4D97-AF65-F5344CB8AC3E}">
        <p14:creationId xmlns:p14="http://schemas.microsoft.com/office/powerpoint/2010/main" val="3557908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6</a:t>
            </a:fld>
            <a:endParaRPr lang="en-US" dirty="0"/>
          </a:p>
        </p:txBody>
      </p:sp>
    </p:spTree>
    <p:extLst>
      <p:ext uri="{BB962C8B-B14F-4D97-AF65-F5344CB8AC3E}">
        <p14:creationId xmlns:p14="http://schemas.microsoft.com/office/powerpoint/2010/main" val="28340649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latin typeface="Verdana" panose="020B0604030504040204" pitchFamily="34" charset="0"/>
              </a:rPr>
              <a:t>Six-month occupancy required to qualify for this category. </a:t>
            </a:r>
            <a:r>
              <a:rPr lang="en-US" sz="1800" dirty="0">
                <a:solidFill>
                  <a:srgbClr val="000000"/>
                </a:solidFill>
                <a:latin typeface="Arial" panose="020B0604020202020204" pitchFamily="34" charset="0"/>
              </a:rPr>
              <a:t>• </a:t>
            </a:r>
            <a:r>
              <a:rPr lang="en-US" sz="1800" dirty="0">
                <a:solidFill>
                  <a:srgbClr val="000000"/>
                </a:solidFill>
                <a:latin typeface="Verdana" panose="020B0604030504040204" pitchFamily="34" charset="0"/>
              </a:rPr>
              <a:t>Overnight shelters are eligible for AHP funding, but do not qualify for points in this category. </a:t>
            </a:r>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44</a:t>
            </a:fld>
            <a:endParaRPr lang="en-US" dirty="0"/>
          </a:p>
        </p:txBody>
      </p:sp>
    </p:spTree>
    <p:extLst>
      <p:ext uri="{BB962C8B-B14F-4D97-AF65-F5344CB8AC3E}">
        <p14:creationId xmlns:p14="http://schemas.microsoft.com/office/powerpoint/2010/main" val="21681125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6A8A5-7812-9E55-AEFD-4667AADADB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59458C-43C0-5898-0E74-F2C37A9353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E9208D-3566-B7E2-9BFE-9E3FDF54CBFE}"/>
              </a:ext>
            </a:extLst>
          </p:cNvPr>
          <p:cNvSpPr>
            <a:spLocks noGrp="1"/>
          </p:cNvSpPr>
          <p:nvPr>
            <p:ph type="body" idx="1"/>
          </p:nvPr>
        </p:nvSpPr>
        <p:spPr/>
        <p:txBody>
          <a:bodyPr>
            <a:normAutofit/>
          </a:bodyPr>
          <a:lstStyle/>
          <a:p>
            <a:endParaRPr lang="en-US" sz="1800" dirty="0">
              <a:solidFill>
                <a:srgbClr val="000000"/>
              </a:solidFill>
              <a:latin typeface="Verdana" panose="020B0604030504040204" pitchFamily="34" charset="0"/>
            </a:endParaRPr>
          </a:p>
        </p:txBody>
      </p:sp>
      <p:sp>
        <p:nvSpPr>
          <p:cNvPr id="4" name="Slide Number Placeholder 3">
            <a:extLst>
              <a:ext uri="{FF2B5EF4-FFF2-40B4-BE49-F238E27FC236}">
                <a16:creationId xmlns:a16="http://schemas.microsoft.com/office/drawing/2014/main" id="{E11DF380-9548-4B51-9A9F-5103853692AC}"/>
              </a:ext>
            </a:extLst>
          </p:cNvPr>
          <p:cNvSpPr>
            <a:spLocks noGrp="1"/>
          </p:cNvSpPr>
          <p:nvPr>
            <p:ph type="sldNum" sz="quarter" idx="10"/>
          </p:nvPr>
        </p:nvSpPr>
        <p:spPr/>
        <p:txBody>
          <a:bodyPr/>
          <a:lstStyle/>
          <a:p>
            <a:fld id="{B66168CD-28A7-45AB-95D3-5E7166BC7C6F}" type="slidenum">
              <a:rPr lang="en-US" smtClean="0"/>
              <a:pPr/>
              <a:t>45</a:t>
            </a:fld>
            <a:endParaRPr lang="en-US" dirty="0"/>
          </a:p>
        </p:txBody>
      </p:sp>
    </p:spTree>
    <p:extLst>
      <p:ext uri="{BB962C8B-B14F-4D97-AF65-F5344CB8AC3E}">
        <p14:creationId xmlns:p14="http://schemas.microsoft.com/office/powerpoint/2010/main" val="478368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030B9-36B1-597F-1625-438DDB1736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8AD4A9-DB07-1B9C-CA2D-759E07A028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94E4CF-7726-3BF4-92A5-D9CCF54579D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DF40EF-4B34-E16A-D8D0-08C1D7B71082}"/>
              </a:ext>
            </a:extLst>
          </p:cNvPr>
          <p:cNvSpPr>
            <a:spLocks noGrp="1"/>
          </p:cNvSpPr>
          <p:nvPr>
            <p:ph type="sldNum" sz="quarter" idx="10"/>
          </p:nvPr>
        </p:nvSpPr>
        <p:spPr/>
        <p:txBody>
          <a:bodyPr/>
          <a:lstStyle/>
          <a:p>
            <a:fld id="{B66168CD-28A7-45AB-95D3-5E7166BC7C6F}" type="slidenum">
              <a:rPr lang="en-US" smtClean="0"/>
              <a:pPr/>
              <a:t>46</a:t>
            </a:fld>
            <a:endParaRPr lang="en-US" dirty="0"/>
          </a:p>
        </p:txBody>
      </p:sp>
    </p:spTree>
    <p:extLst>
      <p:ext uri="{BB962C8B-B14F-4D97-AF65-F5344CB8AC3E}">
        <p14:creationId xmlns:p14="http://schemas.microsoft.com/office/powerpoint/2010/main" val="19750966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Removed the “no less than 1:1 exchange with the new project</a:t>
            </a:r>
          </a:p>
        </p:txBody>
      </p:sp>
      <p:sp>
        <p:nvSpPr>
          <p:cNvPr id="4" name="Slide Number Placeholder 3"/>
          <p:cNvSpPr>
            <a:spLocks noGrp="1"/>
          </p:cNvSpPr>
          <p:nvPr>
            <p:ph type="sldNum" sz="quarter" idx="10"/>
          </p:nvPr>
        </p:nvSpPr>
        <p:spPr/>
        <p:txBody>
          <a:bodyPr/>
          <a:lstStyle/>
          <a:p>
            <a:fld id="{B66168CD-28A7-45AB-95D3-5E7166BC7C6F}" type="slidenum">
              <a:rPr lang="en-US" smtClean="0"/>
              <a:pPr/>
              <a:t>47</a:t>
            </a:fld>
            <a:endParaRPr lang="en-US" dirty="0"/>
          </a:p>
        </p:txBody>
      </p:sp>
    </p:spTree>
    <p:extLst>
      <p:ext uri="{BB962C8B-B14F-4D97-AF65-F5344CB8AC3E}">
        <p14:creationId xmlns:p14="http://schemas.microsoft.com/office/powerpoint/2010/main" val="27248315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48</a:t>
            </a:fld>
            <a:endParaRPr lang="en-US" dirty="0"/>
          </a:p>
        </p:txBody>
      </p:sp>
    </p:spTree>
    <p:extLst>
      <p:ext uri="{BB962C8B-B14F-4D97-AF65-F5344CB8AC3E}">
        <p14:creationId xmlns:p14="http://schemas.microsoft.com/office/powerpoint/2010/main" val="18043226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49</a:t>
            </a:fld>
            <a:endParaRPr lang="en-US" dirty="0"/>
          </a:p>
        </p:txBody>
      </p:sp>
    </p:spTree>
    <p:extLst>
      <p:ext uri="{BB962C8B-B14F-4D97-AF65-F5344CB8AC3E}">
        <p14:creationId xmlns:p14="http://schemas.microsoft.com/office/powerpoint/2010/main" val="1105888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50</a:t>
            </a:fld>
            <a:endParaRPr lang="en-US" dirty="0"/>
          </a:p>
        </p:txBody>
      </p:sp>
    </p:spTree>
    <p:extLst>
      <p:ext uri="{BB962C8B-B14F-4D97-AF65-F5344CB8AC3E}">
        <p14:creationId xmlns:p14="http://schemas.microsoft.com/office/powerpoint/2010/main" val="19860832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52</a:t>
            </a:fld>
            <a:endParaRPr lang="en-US" dirty="0"/>
          </a:p>
        </p:txBody>
      </p:sp>
    </p:spTree>
    <p:extLst>
      <p:ext uri="{BB962C8B-B14F-4D97-AF65-F5344CB8AC3E}">
        <p14:creationId xmlns:p14="http://schemas.microsoft.com/office/powerpoint/2010/main" val="29447558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53</a:t>
            </a:fld>
            <a:endParaRPr lang="en-US" dirty="0"/>
          </a:p>
        </p:txBody>
      </p:sp>
    </p:spTree>
    <p:extLst>
      <p:ext uri="{BB962C8B-B14F-4D97-AF65-F5344CB8AC3E}">
        <p14:creationId xmlns:p14="http://schemas.microsoft.com/office/powerpoint/2010/main" val="34449635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54</a:t>
            </a:fld>
            <a:endParaRPr lang="en-US" dirty="0"/>
          </a:p>
        </p:txBody>
      </p:sp>
    </p:spTree>
    <p:extLst>
      <p:ext uri="{BB962C8B-B14F-4D97-AF65-F5344CB8AC3E}">
        <p14:creationId xmlns:p14="http://schemas.microsoft.com/office/powerpoint/2010/main" val="1496604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5DDF02-6EF7-BB9D-A8C7-D3D0B8F19B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BBD44B-6D11-518B-2FC3-A19C910322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D00AB6-6083-6DCB-209C-BD2B12B3243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B1F29EB-DDDC-8B3F-51AE-475ABB3CAB21}"/>
              </a:ext>
            </a:extLst>
          </p:cNvPr>
          <p:cNvSpPr>
            <a:spLocks noGrp="1"/>
          </p:cNvSpPr>
          <p:nvPr>
            <p:ph type="sldNum" sz="quarter" idx="5"/>
          </p:nvPr>
        </p:nvSpPr>
        <p:spPr/>
        <p:txBody>
          <a:bodyPr/>
          <a:lstStyle/>
          <a:p>
            <a:fld id="{B66168CD-28A7-45AB-95D3-5E7166BC7C6F}" type="slidenum">
              <a:rPr lang="en-US" smtClean="0"/>
              <a:pPr/>
              <a:t>7</a:t>
            </a:fld>
            <a:endParaRPr lang="en-US" dirty="0"/>
          </a:p>
        </p:txBody>
      </p:sp>
    </p:spTree>
    <p:extLst>
      <p:ext uri="{BB962C8B-B14F-4D97-AF65-F5344CB8AC3E}">
        <p14:creationId xmlns:p14="http://schemas.microsoft.com/office/powerpoint/2010/main" val="19691588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55</a:t>
            </a:fld>
            <a:endParaRPr lang="en-US" dirty="0"/>
          </a:p>
        </p:txBody>
      </p:sp>
    </p:spTree>
    <p:extLst>
      <p:ext uri="{BB962C8B-B14F-4D97-AF65-F5344CB8AC3E}">
        <p14:creationId xmlns:p14="http://schemas.microsoft.com/office/powerpoint/2010/main" val="29397398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57153">
              <a:defRPr/>
            </a:pPr>
            <a:fld id="{B66168CD-28A7-45AB-95D3-5E7166BC7C6F}" type="slidenum">
              <a:rPr lang="en-US">
                <a:solidFill>
                  <a:prstClr val="black"/>
                </a:solidFill>
                <a:latin typeface="Calibri"/>
              </a:rPr>
              <a:pPr defTabSz="457153">
                <a:defRPr/>
              </a:pPr>
              <a:t>56</a:t>
            </a:fld>
            <a:endParaRPr lang="en-US" dirty="0">
              <a:solidFill>
                <a:prstClr val="black"/>
              </a:solidFill>
              <a:latin typeface="Calibri"/>
            </a:endParaRPr>
          </a:p>
        </p:txBody>
      </p:sp>
    </p:spTree>
    <p:extLst>
      <p:ext uri="{BB962C8B-B14F-4D97-AF65-F5344CB8AC3E}">
        <p14:creationId xmlns:p14="http://schemas.microsoft.com/office/powerpoint/2010/main" val="17085935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Steps before reaching out the member. Have these completed before meeting with a member</a:t>
            </a:r>
          </a:p>
        </p:txBody>
      </p:sp>
      <p:sp>
        <p:nvSpPr>
          <p:cNvPr id="4" name="Slide Number Placeholder 3"/>
          <p:cNvSpPr>
            <a:spLocks noGrp="1"/>
          </p:cNvSpPr>
          <p:nvPr>
            <p:ph type="sldNum" sz="quarter" idx="5"/>
          </p:nvPr>
        </p:nvSpPr>
        <p:spPr/>
        <p:txBody>
          <a:bodyPr/>
          <a:lstStyle/>
          <a:p>
            <a:fld id="{B66168CD-28A7-45AB-95D3-5E7166BC7C6F}" type="slidenum">
              <a:rPr lang="en-US" smtClean="0"/>
              <a:pPr/>
              <a:t>57</a:t>
            </a:fld>
            <a:endParaRPr lang="en-US" dirty="0"/>
          </a:p>
        </p:txBody>
      </p:sp>
    </p:spTree>
    <p:extLst>
      <p:ext uri="{BB962C8B-B14F-4D97-AF65-F5344CB8AC3E}">
        <p14:creationId xmlns:p14="http://schemas.microsoft.com/office/powerpoint/2010/main" val="28712820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58</a:t>
            </a:fld>
            <a:endParaRPr lang="en-US" dirty="0"/>
          </a:p>
        </p:txBody>
      </p:sp>
    </p:spTree>
    <p:extLst>
      <p:ext uri="{BB962C8B-B14F-4D97-AF65-F5344CB8AC3E}">
        <p14:creationId xmlns:p14="http://schemas.microsoft.com/office/powerpoint/2010/main" val="19602536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63</a:t>
            </a:fld>
            <a:endParaRPr lang="en-US" dirty="0"/>
          </a:p>
        </p:txBody>
      </p:sp>
    </p:spTree>
    <p:extLst>
      <p:ext uri="{BB962C8B-B14F-4D97-AF65-F5344CB8AC3E}">
        <p14:creationId xmlns:p14="http://schemas.microsoft.com/office/powerpoint/2010/main" val="41965531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64</a:t>
            </a:fld>
            <a:endParaRPr lang="en-US" dirty="0"/>
          </a:p>
        </p:txBody>
      </p:sp>
    </p:spTree>
    <p:extLst>
      <p:ext uri="{BB962C8B-B14F-4D97-AF65-F5344CB8AC3E}">
        <p14:creationId xmlns:p14="http://schemas.microsoft.com/office/powerpoint/2010/main" val="23808768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6">
              <a:defRPr/>
            </a:pPr>
            <a:r>
              <a:rPr lang="en-US" dirty="0">
                <a:solidFill>
                  <a:schemeClr val="tx1"/>
                </a:solidFill>
              </a:rPr>
              <a:t>The scoring components committed at application must be achieved over the 15-year life cycle of a rental project</a:t>
            </a:r>
          </a:p>
          <a:p>
            <a:pPr algn="l"/>
            <a:r>
              <a:rPr lang="en-US" dirty="0">
                <a:solidFill>
                  <a:prstClr val="black"/>
                </a:solidFill>
                <a:latin typeface="Calibri"/>
              </a:rPr>
              <a:t>only commit to what you know the project can do and can document!</a:t>
            </a:r>
          </a:p>
          <a:p>
            <a:pPr algn="ctr"/>
            <a:endParaRPr lang="en-US" dirty="0">
              <a:solidFill>
                <a:prstClr val="black"/>
              </a:solidFill>
              <a:latin typeface="Calibri"/>
            </a:endParaRPr>
          </a:p>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65</a:t>
            </a:fld>
            <a:endParaRPr lang="en-US" dirty="0"/>
          </a:p>
        </p:txBody>
      </p:sp>
    </p:spTree>
    <p:extLst>
      <p:ext uri="{BB962C8B-B14F-4D97-AF65-F5344CB8AC3E}">
        <p14:creationId xmlns:p14="http://schemas.microsoft.com/office/powerpoint/2010/main" val="340594769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6">
              <a:defRPr/>
            </a:pPr>
            <a:r>
              <a:rPr lang="en-US" dirty="0">
                <a:solidFill>
                  <a:schemeClr val="tx1"/>
                </a:solidFill>
              </a:rPr>
              <a:t>The scoring components committed at application must be achieved over the 15-year life cycle of a rental project</a:t>
            </a:r>
          </a:p>
          <a:p>
            <a:pPr algn="l"/>
            <a:r>
              <a:rPr lang="en-US" dirty="0">
                <a:solidFill>
                  <a:prstClr val="black"/>
                </a:solidFill>
                <a:latin typeface="Calibri"/>
              </a:rPr>
              <a:t>only commit to what you know the project can do and can document!</a:t>
            </a:r>
          </a:p>
          <a:p>
            <a:pPr algn="ctr"/>
            <a:endParaRPr lang="en-US" dirty="0">
              <a:solidFill>
                <a:prstClr val="black"/>
              </a:solidFill>
              <a:latin typeface="Calibri"/>
            </a:endParaRPr>
          </a:p>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66</a:t>
            </a:fld>
            <a:endParaRPr lang="en-US" dirty="0"/>
          </a:p>
        </p:txBody>
      </p:sp>
    </p:spTree>
    <p:extLst>
      <p:ext uri="{BB962C8B-B14F-4D97-AF65-F5344CB8AC3E}">
        <p14:creationId xmlns:p14="http://schemas.microsoft.com/office/powerpoint/2010/main" val="14211777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67</a:t>
            </a:fld>
            <a:endParaRPr lang="en-US" dirty="0"/>
          </a:p>
        </p:txBody>
      </p:sp>
    </p:spTree>
    <p:extLst>
      <p:ext uri="{BB962C8B-B14F-4D97-AF65-F5344CB8AC3E}">
        <p14:creationId xmlns:p14="http://schemas.microsoft.com/office/powerpoint/2010/main" val="112460468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70</a:t>
            </a:fld>
            <a:endParaRPr lang="en-US" dirty="0"/>
          </a:p>
        </p:txBody>
      </p:sp>
    </p:spTree>
    <p:extLst>
      <p:ext uri="{BB962C8B-B14F-4D97-AF65-F5344CB8AC3E}">
        <p14:creationId xmlns:p14="http://schemas.microsoft.com/office/powerpoint/2010/main" val="608975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8</a:t>
            </a:fld>
            <a:endParaRPr lang="en-US" dirty="0"/>
          </a:p>
        </p:txBody>
      </p:sp>
    </p:spTree>
    <p:extLst>
      <p:ext uri="{BB962C8B-B14F-4D97-AF65-F5344CB8AC3E}">
        <p14:creationId xmlns:p14="http://schemas.microsoft.com/office/powerpoint/2010/main" val="22851099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71</a:t>
            </a:fld>
            <a:endParaRPr lang="en-US" dirty="0"/>
          </a:p>
        </p:txBody>
      </p:sp>
    </p:spTree>
    <p:extLst>
      <p:ext uri="{BB962C8B-B14F-4D97-AF65-F5344CB8AC3E}">
        <p14:creationId xmlns:p14="http://schemas.microsoft.com/office/powerpoint/2010/main" val="156629774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Submit your Rent Roll as an Excel file</a:t>
            </a:r>
          </a:p>
        </p:txBody>
      </p:sp>
      <p:sp>
        <p:nvSpPr>
          <p:cNvPr id="4" name="Slide Number Placeholder 3"/>
          <p:cNvSpPr>
            <a:spLocks noGrp="1"/>
          </p:cNvSpPr>
          <p:nvPr>
            <p:ph type="sldNum" sz="quarter" idx="10"/>
          </p:nvPr>
        </p:nvSpPr>
        <p:spPr/>
        <p:txBody>
          <a:bodyPr/>
          <a:lstStyle/>
          <a:p>
            <a:fld id="{B66168CD-28A7-45AB-95D3-5E7166BC7C6F}" type="slidenum">
              <a:rPr lang="en-US" smtClean="0"/>
              <a:pPr/>
              <a:t>73</a:t>
            </a:fld>
            <a:endParaRPr lang="en-US" dirty="0"/>
          </a:p>
        </p:txBody>
      </p:sp>
    </p:spTree>
    <p:extLst>
      <p:ext uri="{BB962C8B-B14F-4D97-AF65-F5344CB8AC3E}">
        <p14:creationId xmlns:p14="http://schemas.microsoft.com/office/powerpoint/2010/main" val="276634786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75</a:t>
            </a:fld>
            <a:endParaRPr lang="en-US" dirty="0"/>
          </a:p>
        </p:txBody>
      </p:sp>
    </p:spTree>
    <p:extLst>
      <p:ext uri="{BB962C8B-B14F-4D97-AF65-F5344CB8AC3E}">
        <p14:creationId xmlns:p14="http://schemas.microsoft.com/office/powerpoint/2010/main" val="181214268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Submit your Rent Roll as an Excel file</a:t>
            </a:r>
          </a:p>
        </p:txBody>
      </p:sp>
      <p:sp>
        <p:nvSpPr>
          <p:cNvPr id="4" name="Slide Number Placeholder 3"/>
          <p:cNvSpPr>
            <a:spLocks noGrp="1"/>
          </p:cNvSpPr>
          <p:nvPr>
            <p:ph type="sldNum" sz="quarter" idx="10"/>
          </p:nvPr>
        </p:nvSpPr>
        <p:spPr/>
        <p:txBody>
          <a:bodyPr/>
          <a:lstStyle/>
          <a:p>
            <a:fld id="{B66168CD-28A7-45AB-95D3-5E7166BC7C6F}" type="slidenum">
              <a:rPr lang="en-US" smtClean="0"/>
              <a:pPr/>
              <a:t>76</a:t>
            </a:fld>
            <a:endParaRPr lang="en-US" dirty="0"/>
          </a:p>
        </p:txBody>
      </p:sp>
    </p:spTree>
    <p:extLst>
      <p:ext uri="{BB962C8B-B14F-4D97-AF65-F5344CB8AC3E}">
        <p14:creationId xmlns:p14="http://schemas.microsoft.com/office/powerpoint/2010/main" val="346921388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Submit your Rent Roll as an Excel file</a:t>
            </a:r>
          </a:p>
        </p:txBody>
      </p:sp>
      <p:sp>
        <p:nvSpPr>
          <p:cNvPr id="4" name="Slide Number Placeholder 3"/>
          <p:cNvSpPr>
            <a:spLocks noGrp="1"/>
          </p:cNvSpPr>
          <p:nvPr>
            <p:ph type="sldNum" sz="quarter" idx="10"/>
          </p:nvPr>
        </p:nvSpPr>
        <p:spPr/>
        <p:txBody>
          <a:bodyPr/>
          <a:lstStyle/>
          <a:p>
            <a:fld id="{B66168CD-28A7-45AB-95D3-5E7166BC7C6F}" type="slidenum">
              <a:rPr lang="en-US" smtClean="0"/>
              <a:pPr/>
              <a:t>77</a:t>
            </a:fld>
            <a:endParaRPr lang="en-US" dirty="0"/>
          </a:p>
        </p:txBody>
      </p:sp>
    </p:spTree>
    <p:extLst>
      <p:ext uri="{BB962C8B-B14F-4D97-AF65-F5344CB8AC3E}">
        <p14:creationId xmlns:p14="http://schemas.microsoft.com/office/powerpoint/2010/main" val="283242416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78</a:t>
            </a:fld>
            <a:endParaRPr lang="en-US" dirty="0"/>
          </a:p>
        </p:txBody>
      </p:sp>
    </p:spTree>
    <p:extLst>
      <p:ext uri="{BB962C8B-B14F-4D97-AF65-F5344CB8AC3E}">
        <p14:creationId xmlns:p14="http://schemas.microsoft.com/office/powerpoint/2010/main" val="292691583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Submit your Rent Roll as an Excel file</a:t>
            </a:r>
          </a:p>
        </p:txBody>
      </p:sp>
      <p:sp>
        <p:nvSpPr>
          <p:cNvPr id="4" name="Slide Number Placeholder 3"/>
          <p:cNvSpPr>
            <a:spLocks noGrp="1"/>
          </p:cNvSpPr>
          <p:nvPr>
            <p:ph type="sldNum" sz="quarter" idx="10"/>
          </p:nvPr>
        </p:nvSpPr>
        <p:spPr/>
        <p:txBody>
          <a:bodyPr/>
          <a:lstStyle/>
          <a:p>
            <a:fld id="{B66168CD-28A7-45AB-95D3-5E7166BC7C6F}" type="slidenum">
              <a:rPr lang="en-US" smtClean="0"/>
              <a:pPr/>
              <a:t>79</a:t>
            </a:fld>
            <a:endParaRPr lang="en-US" dirty="0"/>
          </a:p>
        </p:txBody>
      </p:sp>
    </p:spTree>
    <p:extLst>
      <p:ext uri="{BB962C8B-B14F-4D97-AF65-F5344CB8AC3E}">
        <p14:creationId xmlns:p14="http://schemas.microsoft.com/office/powerpoint/2010/main" val="251595970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81</a:t>
            </a:fld>
            <a:endParaRPr lang="en-US" dirty="0"/>
          </a:p>
        </p:txBody>
      </p:sp>
    </p:spTree>
    <p:extLst>
      <p:ext uri="{BB962C8B-B14F-4D97-AF65-F5344CB8AC3E}">
        <p14:creationId xmlns:p14="http://schemas.microsoft.com/office/powerpoint/2010/main" val="374101797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82</a:t>
            </a:fld>
            <a:endParaRPr lang="en-US" dirty="0"/>
          </a:p>
        </p:txBody>
      </p:sp>
    </p:spTree>
    <p:extLst>
      <p:ext uri="{BB962C8B-B14F-4D97-AF65-F5344CB8AC3E}">
        <p14:creationId xmlns:p14="http://schemas.microsoft.com/office/powerpoint/2010/main" val="5851309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utilize the Community Investment department analysts.</a:t>
            </a:r>
          </a:p>
          <a:p>
            <a:r>
              <a:rPr lang="en-US" dirty="0"/>
              <a:t>We can see your application as soon as it is in the online portal.</a:t>
            </a:r>
          </a:p>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83</a:t>
            </a:fld>
            <a:endParaRPr lang="en-US" dirty="0"/>
          </a:p>
        </p:txBody>
      </p:sp>
    </p:spTree>
    <p:extLst>
      <p:ext uri="{BB962C8B-B14F-4D97-AF65-F5344CB8AC3E}">
        <p14:creationId xmlns:p14="http://schemas.microsoft.com/office/powerpoint/2010/main" val="1773540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9</a:t>
            </a:fld>
            <a:endParaRPr lang="en-US" dirty="0"/>
          </a:p>
        </p:txBody>
      </p:sp>
    </p:spTree>
    <p:extLst>
      <p:ext uri="{BB962C8B-B14F-4D97-AF65-F5344CB8AC3E}">
        <p14:creationId xmlns:p14="http://schemas.microsoft.com/office/powerpoint/2010/main" val="2006648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A1803-A46F-06DB-1A24-426D8B0944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CB8EED-7669-7D82-35F8-37B789FB3E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5D71FB-4437-C064-D34D-AC455DC030F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737590F-F928-0D35-3032-C14F5C2AD5C4}"/>
              </a:ext>
            </a:extLst>
          </p:cNvPr>
          <p:cNvSpPr>
            <a:spLocks noGrp="1"/>
          </p:cNvSpPr>
          <p:nvPr>
            <p:ph type="sldNum" sz="quarter" idx="5"/>
          </p:nvPr>
        </p:nvSpPr>
        <p:spPr/>
        <p:txBody>
          <a:bodyPr/>
          <a:lstStyle/>
          <a:p>
            <a:fld id="{B66168CD-28A7-45AB-95D3-5E7166BC7C6F}" type="slidenum">
              <a:rPr lang="en-US" smtClean="0"/>
              <a:pPr/>
              <a:t>10</a:t>
            </a:fld>
            <a:endParaRPr lang="en-US" dirty="0"/>
          </a:p>
        </p:txBody>
      </p:sp>
    </p:spTree>
    <p:extLst>
      <p:ext uri="{BB962C8B-B14F-4D97-AF65-F5344CB8AC3E}">
        <p14:creationId xmlns:p14="http://schemas.microsoft.com/office/powerpoint/2010/main" val="1216227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Recap of 2023 impact</a:t>
            </a:r>
          </a:p>
        </p:txBody>
      </p:sp>
      <p:sp>
        <p:nvSpPr>
          <p:cNvPr id="4" name="Slide Number Placeholder 3"/>
          <p:cNvSpPr>
            <a:spLocks noGrp="1"/>
          </p:cNvSpPr>
          <p:nvPr>
            <p:ph type="sldNum" sz="quarter" idx="10"/>
          </p:nvPr>
        </p:nvSpPr>
        <p:spPr/>
        <p:txBody>
          <a:bodyPr/>
          <a:lstStyle/>
          <a:p>
            <a:fld id="{B66168CD-28A7-45AB-95D3-5E7166BC7C6F}" type="slidenum">
              <a:rPr lang="en-US" smtClean="0"/>
              <a:pPr/>
              <a:t>11</a:t>
            </a:fld>
            <a:endParaRPr lang="en-US" dirty="0"/>
          </a:p>
        </p:txBody>
      </p:sp>
    </p:spTree>
    <p:extLst>
      <p:ext uri="{BB962C8B-B14F-4D97-AF65-F5344CB8AC3E}">
        <p14:creationId xmlns:p14="http://schemas.microsoft.com/office/powerpoint/2010/main" val="10039155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ection Divider">
    <p:spTree>
      <p:nvGrpSpPr>
        <p:cNvPr id="1" name=""/>
        <p:cNvGrpSpPr/>
        <p:nvPr/>
      </p:nvGrpSpPr>
      <p:grpSpPr>
        <a:xfrm>
          <a:off x="0" y="0"/>
          <a:ext cx="0" cy="0"/>
          <a:chOff x="0" y="0"/>
          <a:chExt cx="0" cy="0"/>
        </a:xfrm>
      </p:grpSpPr>
      <p:pic>
        <p:nvPicPr>
          <p:cNvPr id="8" name="Picture 7" descr="MainTitl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8860"/>
            <a:ext cx="9144000" cy="6858000"/>
          </a:xfrm>
          <a:prstGeom prst="rect">
            <a:avLst/>
          </a:prstGeom>
        </p:spPr>
      </p:pic>
      <p:sp>
        <p:nvSpPr>
          <p:cNvPr id="2" name="Title 1"/>
          <p:cNvSpPr>
            <a:spLocks noGrp="1"/>
          </p:cNvSpPr>
          <p:nvPr>
            <p:ph type="ctrTitle"/>
          </p:nvPr>
        </p:nvSpPr>
        <p:spPr>
          <a:xfrm>
            <a:off x="2113280" y="3952240"/>
            <a:ext cx="6624320" cy="1158240"/>
          </a:xfrm>
          <a:solidFill>
            <a:schemeClr val="bg1"/>
          </a:solidFill>
        </p:spPr>
        <p:txBody>
          <a:bodyPr/>
          <a:lstStyle>
            <a:lvl1pPr algn="l">
              <a:lnSpc>
                <a:spcPts val="3800"/>
              </a:lnSpc>
              <a:defRPr sz="3600" b="0">
                <a:solidFill>
                  <a:srgbClr val="0071CE"/>
                </a:solidFill>
              </a:defRPr>
            </a:lvl1pPr>
          </a:lstStyle>
          <a:p>
            <a:r>
              <a:rPr lang="en-US"/>
              <a:t>Click to edit Master title style</a:t>
            </a:r>
          </a:p>
        </p:txBody>
      </p:sp>
      <p:sp>
        <p:nvSpPr>
          <p:cNvPr id="3" name="Subtitle 2"/>
          <p:cNvSpPr>
            <a:spLocks noGrp="1"/>
          </p:cNvSpPr>
          <p:nvPr>
            <p:ph type="subTitle" idx="1"/>
          </p:nvPr>
        </p:nvSpPr>
        <p:spPr>
          <a:xfrm>
            <a:off x="2143760" y="5312232"/>
            <a:ext cx="6782526" cy="457200"/>
          </a:xfrm>
        </p:spPr>
        <p:txBody>
          <a:bodyPr>
            <a:noAutofit/>
          </a:bodyPr>
          <a:lstStyle>
            <a:lvl1pPr marL="0" indent="0" algn="l">
              <a:buNone/>
              <a:defRPr sz="3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211781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7487260"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Tree>
    <p:extLst>
      <p:ext uri="{BB962C8B-B14F-4D97-AF65-F5344CB8AC3E}">
        <p14:creationId xmlns:p14="http://schemas.microsoft.com/office/powerpoint/2010/main" val="1687308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Tree>
    <p:extLst>
      <p:ext uri="{BB962C8B-B14F-4D97-AF65-F5344CB8AC3E}">
        <p14:creationId xmlns:p14="http://schemas.microsoft.com/office/powerpoint/2010/main" val="6627272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CA1386-277B-4248-9DC5-4DBABAD79656}" type="datetime1">
              <a:rPr lang="en-US" smtClean="0">
                <a:solidFill>
                  <a:prstClr val="black">
                    <a:tint val="75000"/>
                  </a:prstClr>
                </a:solidFill>
              </a:rPr>
              <a:t>3/24/2025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0C4F195-123C-4AEE-96D6-BBF55DBF0B06}" type="slidenum">
              <a:rPr lang="en-US" smtClean="0"/>
              <a:pPr/>
              <a:t>‹#›</a:t>
            </a:fld>
            <a:endParaRPr lang="en-US" dirty="0"/>
          </a:p>
        </p:txBody>
      </p:sp>
    </p:spTree>
    <p:extLst>
      <p:ext uri="{BB962C8B-B14F-4D97-AF65-F5344CB8AC3E}">
        <p14:creationId xmlns:p14="http://schemas.microsoft.com/office/powerpoint/2010/main" val="4277360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0C7221-47ED-EB4C-8D31-E86B352D6052}"/>
              </a:ext>
            </a:extLst>
          </p:cNvPr>
          <p:cNvSpPr>
            <a:spLocks noGrp="1"/>
          </p:cNvSpPr>
          <p:nvPr>
            <p:ph type="dt" sz="half" idx="10"/>
          </p:nvPr>
        </p:nvSpPr>
        <p:spPr/>
        <p:txBody>
          <a:bodyPr/>
          <a:lstStyle/>
          <a:p>
            <a:fld id="{2F4E4393-68C4-CF4C-8D42-93D39FC99B66}" type="datetimeFigureOut">
              <a:rPr lang="en-US" smtClean="0"/>
              <a:t>3/24/2025</a:t>
            </a:fld>
            <a:endParaRPr lang="en-US" dirty="0"/>
          </a:p>
        </p:txBody>
      </p:sp>
      <p:sp>
        <p:nvSpPr>
          <p:cNvPr id="3" name="Footer Placeholder 2">
            <a:extLst>
              <a:ext uri="{FF2B5EF4-FFF2-40B4-BE49-F238E27FC236}">
                <a16:creationId xmlns:a16="http://schemas.microsoft.com/office/drawing/2014/main" id="{05DBF8A7-8B73-4242-A941-DDB5B0AC365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69E4F95-F433-2D4C-8DF2-CB69BFB73958}"/>
              </a:ext>
            </a:extLst>
          </p:cNvPr>
          <p:cNvSpPr>
            <a:spLocks noGrp="1"/>
          </p:cNvSpPr>
          <p:nvPr>
            <p:ph type="sldNum" sz="quarter" idx="12"/>
          </p:nvPr>
        </p:nvSpPr>
        <p:spPr/>
        <p:txBody>
          <a:bodyPr/>
          <a:lstStyle/>
          <a:p>
            <a:fld id="{46B96144-A336-BA41-85A8-8A0F2FF998B2}" type="slidenum">
              <a:rPr lang="en-US" smtClean="0"/>
              <a:t>‹#›</a:t>
            </a:fld>
            <a:endParaRPr lang="en-US" dirty="0"/>
          </a:p>
        </p:txBody>
      </p:sp>
    </p:spTree>
    <p:extLst>
      <p:ext uri="{BB962C8B-B14F-4D97-AF65-F5344CB8AC3E}">
        <p14:creationId xmlns:p14="http://schemas.microsoft.com/office/powerpoint/2010/main" val="1179912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2" name="Picture 1" descr="SubTitl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08860"/>
            <a:ext cx="9144000" cy="6858000"/>
          </a:xfrm>
          <a:prstGeom prst="rect">
            <a:avLst/>
          </a:prstGeom>
        </p:spPr>
      </p:pic>
      <p:sp>
        <p:nvSpPr>
          <p:cNvPr id="4" name="Title 3"/>
          <p:cNvSpPr>
            <a:spLocks noGrp="1"/>
          </p:cNvSpPr>
          <p:nvPr>
            <p:ph type="title"/>
          </p:nvPr>
        </p:nvSpPr>
        <p:spPr>
          <a:xfrm>
            <a:off x="2143759" y="5213336"/>
            <a:ext cx="6869611" cy="800661"/>
          </a:xfrm>
        </p:spPr>
        <p:txBody>
          <a:bodyPr/>
          <a:lstStyle>
            <a:lvl1pPr algn="l">
              <a:defRPr sz="3200">
                <a:solidFill>
                  <a:schemeClr val="bg1"/>
                </a:solidFill>
                <a:latin typeface="+mn-lt"/>
              </a:defRPr>
            </a:lvl1pPr>
          </a:lstStyle>
          <a:p>
            <a:r>
              <a:rPr lang="en-US"/>
              <a:t>Click to edit Master title style</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dirty="0"/>
          </a:p>
        </p:txBody>
      </p:sp>
      <p:sp>
        <p:nvSpPr>
          <p:cNvPr id="9" name="Title 3"/>
          <p:cNvSpPr txBox="1">
            <a:spLocks/>
          </p:cNvSpPr>
          <p:nvPr userDrawn="1"/>
        </p:nvSpPr>
        <p:spPr>
          <a:xfrm>
            <a:off x="2153656" y="5978302"/>
            <a:ext cx="6156960" cy="475938"/>
          </a:xfrm>
          <a:prstGeom prst="rect">
            <a:avLst/>
          </a:prstGeom>
          <a:noFill/>
        </p:spPr>
        <p:txBody>
          <a:bodyPr vert="horz" lIns="91440" tIns="45720" rIns="91440" bIns="45720" rtlCol="0" anchor="ctr">
            <a:noAutofit/>
          </a:bodyPr>
          <a:lstStyle>
            <a:lvl1pPr algn="l" defTabSz="914400" rtl="0" eaLnBrk="1" latinLnBrk="0" hangingPunct="1">
              <a:spcBef>
                <a:spcPct val="0"/>
              </a:spcBef>
              <a:buNone/>
              <a:defRPr sz="3200" b="0" kern="1200">
                <a:solidFill>
                  <a:schemeClr val="bg1"/>
                </a:solidFill>
                <a:latin typeface="+mn-lt"/>
                <a:ea typeface="+mj-ea"/>
                <a:cs typeface="+mj-cs"/>
              </a:defRPr>
            </a:lvl1pPr>
          </a:lstStyle>
          <a:p>
            <a:r>
              <a:rPr lang="en-US" sz="2400" dirty="0">
                <a:solidFill>
                  <a:schemeClr val="tx1">
                    <a:lumMod val="75000"/>
                    <a:lumOff val="25000"/>
                  </a:schemeClr>
                </a:solidFill>
              </a:rPr>
              <a:t>Click to edit Master title style</a:t>
            </a:r>
          </a:p>
        </p:txBody>
      </p:sp>
    </p:spTree>
    <p:extLst>
      <p:ext uri="{BB962C8B-B14F-4D97-AF65-F5344CB8AC3E}">
        <p14:creationId xmlns:p14="http://schemas.microsoft.com/office/powerpoint/2010/main" val="25893204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dirty="0"/>
          </a:p>
        </p:txBody>
      </p:sp>
      <p:sp>
        <p:nvSpPr>
          <p:cNvPr id="6" name="Text Placeholder 5"/>
          <p:cNvSpPr>
            <a:spLocks noGrp="1"/>
          </p:cNvSpPr>
          <p:nvPr>
            <p:ph type="body" sz="quarter" idx="12"/>
          </p:nvPr>
        </p:nvSpPr>
        <p:spPr>
          <a:xfrm>
            <a:off x="355600" y="1175656"/>
            <a:ext cx="8178800" cy="504734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51180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4" name="Title 3"/>
          <p:cNvSpPr>
            <a:spLocks noGrp="1"/>
          </p:cNvSpPr>
          <p:nvPr>
            <p:ph type="title"/>
          </p:nvPr>
        </p:nvSpPr>
        <p:spPr>
          <a:xfrm>
            <a:off x="356260" y="598773"/>
            <a:ext cx="7470570" cy="457200"/>
          </a:xfrm>
        </p:spPr>
        <p:txBody>
          <a:bodyPr/>
          <a:lstStyle>
            <a:lvl1pPr>
              <a:defRPr b="1"/>
            </a:lvl1pPr>
          </a:lstStyle>
          <a:p>
            <a:r>
              <a:rPr lang="en-US"/>
              <a:t>Click to edit Master title style</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dirty="0"/>
          </a:p>
        </p:txBody>
      </p:sp>
      <p:sp>
        <p:nvSpPr>
          <p:cNvPr id="6" name="Text Placeholder 5"/>
          <p:cNvSpPr>
            <a:spLocks noGrp="1"/>
          </p:cNvSpPr>
          <p:nvPr>
            <p:ph type="body" sz="quarter" idx="12"/>
          </p:nvPr>
        </p:nvSpPr>
        <p:spPr>
          <a:xfrm>
            <a:off x="2770909" y="1251856"/>
            <a:ext cx="5090556" cy="497114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00699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355269" y="1484101"/>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p:cNvSpPr>
            <a:spLocks noGrp="1"/>
          </p:cNvSpPr>
          <p:nvPr>
            <p:ph type="body" sz="quarter" idx="13"/>
          </p:nvPr>
        </p:nvSpPr>
        <p:spPr>
          <a:xfrm>
            <a:off x="355269" y="3990850"/>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5"/>
          <p:cNvSpPr>
            <a:spLocks noGrp="1"/>
          </p:cNvSpPr>
          <p:nvPr>
            <p:ph type="body" sz="quarter" idx="14"/>
          </p:nvPr>
        </p:nvSpPr>
        <p:spPr>
          <a:xfrm>
            <a:off x="4746752" y="1484101"/>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p:cNvSpPr>
            <a:spLocks noGrp="1"/>
          </p:cNvSpPr>
          <p:nvPr>
            <p:ph type="body" sz="quarter" idx="15"/>
          </p:nvPr>
        </p:nvSpPr>
        <p:spPr>
          <a:xfrm>
            <a:off x="4746752" y="3990850"/>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p:cNvSpPr>
            <a:spLocks noGrp="1"/>
          </p:cNvSpPr>
          <p:nvPr>
            <p:ph type="body" sz="quarter" idx="16"/>
          </p:nvPr>
        </p:nvSpPr>
        <p:spPr>
          <a:xfrm>
            <a:off x="355269" y="1142355"/>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1" name="Text Placeholder 5"/>
          <p:cNvSpPr>
            <a:spLocks noGrp="1"/>
          </p:cNvSpPr>
          <p:nvPr>
            <p:ph type="body" sz="quarter" idx="17"/>
          </p:nvPr>
        </p:nvSpPr>
        <p:spPr>
          <a:xfrm>
            <a:off x="4746752" y="1142355"/>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2" name="Text Placeholder 5"/>
          <p:cNvSpPr>
            <a:spLocks noGrp="1"/>
          </p:cNvSpPr>
          <p:nvPr>
            <p:ph type="body" sz="quarter" idx="18"/>
          </p:nvPr>
        </p:nvSpPr>
        <p:spPr>
          <a:xfrm>
            <a:off x="355269" y="3666099"/>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3" name="Text Placeholder 5"/>
          <p:cNvSpPr>
            <a:spLocks noGrp="1"/>
          </p:cNvSpPr>
          <p:nvPr>
            <p:ph type="body" sz="quarter" idx="19"/>
          </p:nvPr>
        </p:nvSpPr>
        <p:spPr>
          <a:xfrm>
            <a:off x="4746752" y="3666099"/>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2" name="Slide Number Placeholder 1"/>
          <p:cNvSpPr>
            <a:spLocks noGrp="1"/>
          </p:cNvSpPr>
          <p:nvPr>
            <p:ph type="sldNum" sz="quarter" idx="20"/>
          </p:nvPr>
        </p:nvSpPr>
        <p:spPr>
          <a:xfrm>
            <a:off x="3588328" y="6400800"/>
            <a:ext cx="2133600" cy="365125"/>
          </a:xfrm>
          <a:prstGeom prst="rect">
            <a:avLst/>
          </a:prstGeom>
        </p:spPr>
        <p:txBody>
          <a:bodyPr/>
          <a:lstStyle/>
          <a:p>
            <a:fld id="{10C4F195-123C-4AEE-96D6-BBF55DBF0B06}" type="slidenum">
              <a:rPr lang="en-US" smtClean="0"/>
              <a:pPr/>
              <a:t>‹#›</a:t>
            </a:fld>
            <a:endParaRPr lang="en-US" dirty="0"/>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101270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3621974"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dirty="0"/>
          </a:p>
        </p:txBody>
      </p:sp>
      <p:sp>
        <p:nvSpPr>
          <p:cNvPr id="6" name="Content Placeholder 2"/>
          <p:cNvSpPr>
            <a:spLocks noGrp="1"/>
          </p:cNvSpPr>
          <p:nvPr>
            <p:ph idx="12"/>
          </p:nvPr>
        </p:nvSpPr>
        <p:spPr>
          <a:xfrm>
            <a:off x="4201886" y="1208314"/>
            <a:ext cx="3621974" cy="4931703"/>
          </a:xfrm>
        </p:spPr>
        <p:txBody>
          <a:bodyPr>
            <a:normAutofit/>
          </a:bodyPr>
          <a:lstStyle>
            <a:lvl1pPr algn="l">
              <a:defRPr sz="2000"/>
            </a:lvl1pPr>
            <a:lvl2pPr algn="l">
              <a:defRPr sz="1800"/>
            </a:lvl2pPr>
            <a:lvl3pPr marL="688975" indent="-169863" algn="l">
              <a:defRPr sz="1800"/>
            </a:lvl3pPr>
            <a:lvl4pPr marL="914400" indent="-169863" algn="l">
              <a:defRPr sz="1800"/>
            </a:lvl4pPr>
            <a:lvl5pPr marL="1258888"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30805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84513"/>
            <a:ext cx="8118764" cy="4855503"/>
          </a:xfrm>
        </p:spPr>
        <p:txBody>
          <a:bodyPr>
            <a:normAutofit/>
          </a:bodyPr>
          <a:lstStyle>
            <a:lvl1pPr marL="225425" indent="-225425" algn="l">
              <a:defRPr sz="2400"/>
            </a:lvl1pPr>
            <a:lvl2pPr algn="l">
              <a:defRPr sz="1600"/>
            </a:lvl2pPr>
            <a:lvl3pPr marL="688975" indent="-169863" algn="l">
              <a:defRPr sz="1600"/>
            </a:lvl3pPr>
            <a:lvl4pPr marL="1030288" indent="-285750" algn="l">
              <a:defRPr sz="1600"/>
            </a:lvl4pPr>
            <a:lvl5pPr algn="l">
              <a:defRPr sz="1600"/>
            </a:lvl5pPr>
          </a:lstStyle>
          <a:p>
            <a:pPr lvl="0"/>
            <a:r>
              <a:rPr lang="en-US"/>
              <a:t>Click to edit Master text styles</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dirty="0"/>
          </a:p>
        </p:txBody>
      </p:sp>
      <p:sp>
        <p:nvSpPr>
          <p:cNvPr id="2" name="TextBox 1"/>
          <p:cNvSpPr txBox="1"/>
          <p:nvPr userDrawn="1"/>
        </p:nvSpPr>
        <p:spPr>
          <a:xfrm>
            <a:off x="356260" y="602675"/>
            <a:ext cx="2196935" cy="461665"/>
          </a:xfrm>
          <a:prstGeom prst="rect">
            <a:avLst/>
          </a:prstGeom>
          <a:noFill/>
        </p:spPr>
        <p:txBody>
          <a:bodyPr wrap="square" rtlCol="0">
            <a:spAutoFit/>
          </a:bodyPr>
          <a:lstStyle/>
          <a:p>
            <a:r>
              <a:rPr lang="en-US" sz="2400" b="1" kern="1200" dirty="0">
                <a:solidFill>
                  <a:srgbClr val="0071CE"/>
                </a:solidFill>
                <a:latin typeface="+mj-lt"/>
                <a:ea typeface="+mj-ea"/>
                <a:cs typeface="+mj-cs"/>
              </a:rPr>
              <a:t>Agenda</a:t>
            </a:r>
          </a:p>
        </p:txBody>
      </p:sp>
    </p:spTree>
    <p:extLst>
      <p:ext uri="{BB962C8B-B14F-4D97-AF65-F5344CB8AC3E}">
        <p14:creationId xmlns:p14="http://schemas.microsoft.com/office/powerpoint/2010/main" val="510912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2" name="Picture 1" descr="SubTitl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8860"/>
            <a:ext cx="9144000" cy="6858000"/>
          </a:xfrm>
          <a:prstGeom prst="rect">
            <a:avLst/>
          </a:prstGeom>
        </p:spPr>
      </p:pic>
      <p:sp>
        <p:nvSpPr>
          <p:cNvPr id="4" name="Title 3"/>
          <p:cNvSpPr>
            <a:spLocks noGrp="1"/>
          </p:cNvSpPr>
          <p:nvPr>
            <p:ph type="title"/>
          </p:nvPr>
        </p:nvSpPr>
        <p:spPr>
          <a:xfrm>
            <a:off x="2143759" y="5213336"/>
            <a:ext cx="6869611" cy="800661"/>
          </a:xfrm>
        </p:spPr>
        <p:txBody>
          <a:bodyPr/>
          <a:lstStyle>
            <a:lvl1pPr algn="l">
              <a:defRPr sz="320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37658211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7487260"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Tree>
    <p:extLst>
      <p:ext uri="{BB962C8B-B14F-4D97-AF65-F5344CB8AC3E}">
        <p14:creationId xmlns:p14="http://schemas.microsoft.com/office/powerpoint/2010/main" val="42699134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One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916" y="1265021"/>
            <a:ext cx="7485603"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p:cNvSpPr>
            <a:spLocks noGrp="1"/>
          </p:cNvSpPr>
          <p:nvPr>
            <p:ph type="title"/>
          </p:nvPr>
        </p:nvSpPr>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17865704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endParaRPr lang="en-US" dirty="0"/>
          </a:p>
        </p:txBody>
      </p:sp>
      <p:sp>
        <p:nvSpPr>
          <p:cNvPr id="3" name="Text Placeholder 2"/>
          <p:cNvSpPr>
            <a:spLocks noGrp="1"/>
          </p:cNvSpPr>
          <p:nvPr>
            <p:ph type="body" sz="quarter" idx="10"/>
          </p:nvPr>
        </p:nvSpPr>
        <p:spPr>
          <a:xfrm>
            <a:off x="365125" y="1184475"/>
            <a:ext cx="8124825" cy="5322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385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
        <p:nvSpPr>
          <p:cNvPr id="6" name="Text Placeholder 5"/>
          <p:cNvSpPr>
            <a:spLocks noGrp="1"/>
          </p:cNvSpPr>
          <p:nvPr>
            <p:ph type="body" sz="quarter" idx="12"/>
          </p:nvPr>
        </p:nvSpPr>
        <p:spPr>
          <a:xfrm>
            <a:off x="355600" y="1175656"/>
            <a:ext cx="8178800" cy="504734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3537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Tree>
    <p:extLst>
      <p:ext uri="{BB962C8B-B14F-4D97-AF65-F5344CB8AC3E}">
        <p14:creationId xmlns:p14="http://schemas.microsoft.com/office/powerpoint/2010/main" val="449398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Title 3"/>
          <p:cNvSpPr>
            <a:spLocks noGrp="1"/>
          </p:cNvSpPr>
          <p:nvPr>
            <p:ph type="title"/>
          </p:nvPr>
        </p:nvSpPr>
        <p:spPr>
          <a:xfrm>
            <a:off x="356260" y="598773"/>
            <a:ext cx="7470570" cy="457200"/>
          </a:xfrm>
        </p:spPr>
        <p:txBody>
          <a:bodyPr/>
          <a:lstStyle>
            <a:lvl1pPr>
              <a:defRPr b="1"/>
            </a:lvl1pPr>
          </a:lstStyle>
          <a:p>
            <a:r>
              <a:rPr lang="en-US"/>
              <a:t>Click to edit Master title style</a:t>
            </a:r>
          </a:p>
        </p:txBody>
      </p:sp>
      <p:sp>
        <p:nvSpPr>
          <p:cNvPr id="6" name="Text Placeholder 5"/>
          <p:cNvSpPr>
            <a:spLocks noGrp="1"/>
          </p:cNvSpPr>
          <p:nvPr>
            <p:ph type="body" sz="quarter" idx="12"/>
          </p:nvPr>
        </p:nvSpPr>
        <p:spPr>
          <a:xfrm>
            <a:off x="2770909" y="1251856"/>
            <a:ext cx="5090556" cy="497114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541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355269" y="1484101"/>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p:cNvSpPr>
            <a:spLocks noGrp="1"/>
          </p:cNvSpPr>
          <p:nvPr>
            <p:ph type="body" sz="quarter" idx="13"/>
          </p:nvPr>
        </p:nvSpPr>
        <p:spPr>
          <a:xfrm>
            <a:off x="355269" y="3990850"/>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5"/>
          <p:cNvSpPr>
            <a:spLocks noGrp="1"/>
          </p:cNvSpPr>
          <p:nvPr>
            <p:ph type="body" sz="quarter" idx="14"/>
          </p:nvPr>
        </p:nvSpPr>
        <p:spPr>
          <a:xfrm>
            <a:off x="4746752" y="1484101"/>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p:cNvSpPr>
            <a:spLocks noGrp="1"/>
          </p:cNvSpPr>
          <p:nvPr>
            <p:ph type="body" sz="quarter" idx="15"/>
          </p:nvPr>
        </p:nvSpPr>
        <p:spPr>
          <a:xfrm>
            <a:off x="4746752" y="3990850"/>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p:cNvSpPr>
            <a:spLocks noGrp="1"/>
          </p:cNvSpPr>
          <p:nvPr>
            <p:ph type="body" sz="quarter" idx="16"/>
          </p:nvPr>
        </p:nvSpPr>
        <p:spPr>
          <a:xfrm>
            <a:off x="355269" y="1142355"/>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1" name="Text Placeholder 5"/>
          <p:cNvSpPr>
            <a:spLocks noGrp="1"/>
          </p:cNvSpPr>
          <p:nvPr>
            <p:ph type="body" sz="quarter" idx="17"/>
          </p:nvPr>
        </p:nvSpPr>
        <p:spPr>
          <a:xfrm>
            <a:off x="4746752" y="1142355"/>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2" name="Text Placeholder 5"/>
          <p:cNvSpPr>
            <a:spLocks noGrp="1"/>
          </p:cNvSpPr>
          <p:nvPr>
            <p:ph type="body" sz="quarter" idx="18"/>
          </p:nvPr>
        </p:nvSpPr>
        <p:spPr>
          <a:xfrm>
            <a:off x="355269" y="3666099"/>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3" name="Text Placeholder 5"/>
          <p:cNvSpPr>
            <a:spLocks noGrp="1"/>
          </p:cNvSpPr>
          <p:nvPr>
            <p:ph type="body" sz="quarter" idx="19"/>
          </p:nvPr>
        </p:nvSpPr>
        <p:spPr>
          <a:xfrm>
            <a:off x="4746752" y="3666099"/>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0182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3621974"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
        <p:nvSpPr>
          <p:cNvPr id="6" name="Content Placeholder 2"/>
          <p:cNvSpPr>
            <a:spLocks noGrp="1"/>
          </p:cNvSpPr>
          <p:nvPr>
            <p:ph idx="12"/>
          </p:nvPr>
        </p:nvSpPr>
        <p:spPr>
          <a:xfrm>
            <a:off x="4201886" y="1208314"/>
            <a:ext cx="3621974" cy="4931703"/>
          </a:xfrm>
        </p:spPr>
        <p:txBody>
          <a:bodyPr>
            <a:normAutofit/>
          </a:bodyPr>
          <a:lstStyle>
            <a:lvl1pPr algn="l">
              <a:defRPr sz="2000"/>
            </a:lvl1pPr>
            <a:lvl2pPr algn="l">
              <a:defRPr sz="1800"/>
            </a:lvl2pPr>
            <a:lvl3pPr marL="688975" indent="-169863" algn="l">
              <a:defRPr sz="1800"/>
            </a:lvl3pPr>
            <a:lvl4pPr marL="914400" indent="-169863" algn="l">
              <a:defRPr sz="1800"/>
            </a:lvl4pPr>
            <a:lvl5pPr marL="1258888"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2279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One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7487260"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Tree>
    <p:extLst>
      <p:ext uri="{BB962C8B-B14F-4D97-AF65-F5344CB8AC3E}">
        <p14:creationId xmlns:p14="http://schemas.microsoft.com/office/powerpoint/2010/main" val="2665280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84513"/>
            <a:ext cx="8118764" cy="4855503"/>
          </a:xfrm>
        </p:spPr>
        <p:txBody>
          <a:bodyPr>
            <a:normAutofit/>
          </a:bodyPr>
          <a:lstStyle>
            <a:lvl1pPr marL="225425" indent="-225425" algn="l">
              <a:defRPr sz="2400"/>
            </a:lvl1pPr>
            <a:lvl2pPr algn="l">
              <a:defRPr sz="1600"/>
            </a:lvl2pPr>
            <a:lvl3pPr marL="688975" indent="-169863" algn="l">
              <a:defRPr sz="1600"/>
            </a:lvl3pPr>
            <a:lvl4pPr marL="1030288" indent="-285750" algn="l">
              <a:defRPr sz="1600"/>
            </a:lvl4pPr>
            <a:lvl5pPr algn="l">
              <a:defRPr sz="1600"/>
            </a:lvl5pPr>
          </a:lstStyle>
          <a:p>
            <a:pPr lvl="0"/>
            <a:r>
              <a:rPr lang="en-US"/>
              <a:t>Click to edit Master text styles</a:t>
            </a:r>
          </a:p>
        </p:txBody>
      </p:sp>
      <p:sp>
        <p:nvSpPr>
          <p:cNvPr id="2" name="TextBox 1"/>
          <p:cNvSpPr txBox="1"/>
          <p:nvPr userDrawn="1"/>
        </p:nvSpPr>
        <p:spPr>
          <a:xfrm>
            <a:off x="356260" y="602675"/>
            <a:ext cx="2196935" cy="461665"/>
          </a:xfrm>
          <a:prstGeom prst="rect">
            <a:avLst/>
          </a:prstGeom>
          <a:noFill/>
        </p:spPr>
        <p:txBody>
          <a:bodyPr wrap="square" rtlCol="0">
            <a:spAutoFit/>
          </a:bodyPr>
          <a:lstStyle/>
          <a:p>
            <a:r>
              <a:rPr lang="en-US" sz="2400" b="1" kern="1200" dirty="0">
                <a:solidFill>
                  <a:srgbClr val="0071CE"/>
                </a:solidFill>
                <a:latin typeface="+mj-lt"/>
                <a:ea typeface="+mj-ea"/>
                <a:cs typeface="+mj-cs"/>
              </a:rPr>
              <a:t>Agenda</a:t>
            </a:r>
          </a:p>
        </p:txBody>
      </p:sp>
    </p:spTree>
    <p:extLst>
      <p:ext uri="{BB962C8B-B14F-4D97-AF65-F5344CB8AC3E}">
        <p14:creationId xmlns:p14="http://schemas.microsoft.com/office/powerpoint/2010/main" val="3439967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6260" y="598773"/>
            <a:ext cx="7487260" cy="457200"/>
          </a:xfrm>
          <a:prstGeom prst="rect">
            <a:avLst/>
          </a:prstGeom>
          <a:noFill/>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356260" y="1208314"/>
            <a:ext cx="8330540" cy="48416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FHLB_logo.jpg"/>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919897" y="577205"/>
            <a:ext cx="1132663" cy="492760"/>
          </a:xfrm>
          <a:prstGeom prst="rect">
            <a:avLst/>
          </a:prstGeom>
        </p:spPr>
      </p:pic>
    </p:spTree>
    <p:extLst>
      <p:ext uri="{BB962C8B-B14F-4D97-AF65-F5344CB8AC3E}">
        <p14:creationId xmlns:p14="http://schemas.microsoft.com/office/powerpoint/2010/main" val="73544097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3" r:id="rId10"/>
    <p:sldLayoutId id="2147483694" r:id="rId11"/>
    <p:sldLayoutId id="2147483698" r:id="rId12"/>
    <p:sldLayoutId id="2147483699" r:id="rId13"/>
    <p:sldLayoutId id="2147483674" r:id="rId14"/>
    <p:sldLayoutId id="2147483675" r:id="rId15"/>
    <p:sldLayoutId id="2147483676" r:id="rId16"/>
    <p:sldLayoutId id="2147483677" r:id="rId17"/>
    <p:sldLayoutId id="2147483678" r:id="rId18"/>
    <p:sldLayoutId id="2147483679" r:id="rId19"/>
    <p:sldLayoutId id="2147483695" r:id="rId20"/>
    <p:sldLayoutId id="2147483697" r:id="rId21"/>
    <p:sldLayoutId id="2147483700" r:id="rId22"/>
  </p:sldLayoutIdLst>
  <p:hf hdr="0" ftr="0" dt="0"/>
  <p:txStyles>
    <p:titleStyle>
      <a:lvl1pPr algn="l" defTabSz="914400" rtl="0" eaLnBrk="1" latinLnBrk="0" hangingPunct="1">
        <a:spcBef>
          <a:spcPct val="0"/>
        </a:spcBef>
        <a:buNone/>
        <a:defRPr sz="2400" b="1" kern="1200">
          <a:solidFill>
            <a:srgbClr val="0071CE"/>
          </a:solidFill>
          <a:latin typeface="+mj-lt"/>
          <a:ea typeface="+mj-ea"/>
          <a:cs typeface="+mj-cs"/>
        </a:defRPr>
      </a:lvl1pPr>
    </p:titleStyle>
    <p:bodyStyle>
      <a:lvl1pPr marL="166688" indent="-166688" algn="l" defTabSz="914400" rtl="0" eaLnBrk="1" latinLnBrk="0" hangingPunct="1">
        <a:spcBef>
          <a:spcPct val="20000"/>
        </a:spcBef>
        <a:buClr>
          <a:schemeClr val="tx1">
            <a:lumMod val="85000"/>
            <a:lumOff val="15000"/>
          </a:schemeClr>
        </a:buClr>
        <a:buFont typeface="Arial"/>
        <a:buChar char="•"/>
        <a:defRPr sz="2400" kern="1200">
          <a:solidFill>
            <a:schemeClr val="tx1">
              <a:lumMod val="75000"/>
              <a:lumOff val="25000"/>
            </a:schemeClr>
          </a:solidFill>
          <a:latin typeface="+mn-lt"/>
          <a:ea typeface="+mn-ea"/>
          <a:cs typeface="+mn-cs"/>
        </a:defRPr>
      </a:lvl1pPr>
      <a:lvl2pPr marL="403225" indent="-171450" algn="l" defTabSz="914400" rtl="0" eaLnBrk="1" latinLnBrk="0" hangingPunct="1">
        <a:spcBef>
          <a:spcPct val="20000"/>
        </a:spcBef>
        <a:buClr>
          <a:schemeClr val="tx1">
            <a:lumMod val="85000"/>
            <a:lumOff val="15000"/>
          </a:schemeClr>
        </a:buClr>
        <a:buFont typeface="Tw Cen MT" panose="020B0602020104020603" pitchFamily="34" charset="0"/>
        <a:buChar char="–"/>
        <a:defRPr sz="2400" kern="1200">
          <a:solidFill>
            <a:schemeClr val="tx1">
              <a:lumMod val="75000"/>
              <a:lumOff val="25000"/>
            </a:schemeClr>
          </a:solidFill>
          <a:latin typeface="+mn-lt"/>
          <a:ea typeface="+mn-ea"/>
          <a:cs typeface="+mn-cs"/>
        </a:defRPr>
      </a:lvl2pPr>
      <a:lvl3pPr marL="569913" indent="-166688" algn="l" defTabSz="914400" rtl="0" eaLnBrk="1" latinLnBrk="0" hangingPunct="1">
        <a:spcBef>
          <a:spcPct val="20000"/>
        </a:spcBef>
        <a:buClr>
          <a:schemeClr val="tx1">
            <a:lumMod val="85000"/>
            <a:lumOff val="15000"/>
          </a:schemeClr>
        </a:buClr>
        <a:buSzPct val="90000"/>
        <a:buFont typeface="Calibri" panose="020F0502020204030204" pitchFamily="34" charset="0"/>
        <a:buChar char="˃"/>
        <a:defRPr sz="2400" kern="1200">
          <a:solidFill>
            <a:schemeClr val="tx1">
              <a:lumMod val="75000"/>
              <a:lumOff val="25000"/>
            </a:schemeClr>
          </a:solidFill>
          <a:latin typeface="+mn-lt"/>
          <a:ea typeface="+mn-ea"/>
          <a:cs typeface="+mn-cs"/>
        </a:defRPr>
      </a:lvl3pPr>
      <a:lvl4pPr marL="747713" indent="-177800" algn="l" defTabSz="914400" rtl="0" eaLnBrk="1" latinLnBrk="0" hangingPunct="1">
        <a:spcBef>
          <a:spcPct val="20000"/>
        </a:spcBef>
        <a:buClr>
          <a:schemeClr val="tx1">
            <a:lumMod val="85000"/>
            <a:lumOff val="15000"/>
          </a:schemeClr>
        </a:buClr>
        <a:buFont typeface="Arial"/>
        <a:buChar char="•"/>
        <a:defRPr sz="2400" kern="1200">
          <a:solidFill>
            <a:schemeClr val="tx1">
              <a:lumMod val="75000"/>
              <a:lumOff val="25000"/>
            </a:schemeClr>
          </a:solidFill>
          <a:latin typeface="+mn-lt"/>
          <a:ea typeface="+mn-ea"/>
          <a:cs typeface="+mn-cs"/>
        </a:defRPr>
      </a:lvl4pPr>
      <a:lvl5pPr marL="973138" indent="-225425" algn="l" defTabSz="914400" rtl="0" eaLnBrk="1" latinLnBrk="0" hangingPunct="1">
        <a:spcBef>
          <a:spcPct val="20000"/>
        </a:spcBef>
        <a:buClr>
          <a:schemeClr val="tx1">
            <a:lumMod val="85000"/>
            <a:lumOff val="15000"/>
          </a:schemeClr>
        </a:buClr>
        <a:buFont typeface="Tw Cen MT" panose="020B0602020104020603" pitchFamily="34" charset="0"/>
        <a:buChar char="–"/>
        <a:defRPr sz="24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federalregister.gov/documents/2015/12/23/2015-32183/suspended-counterparty-program"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hyperlink" Target="https://www.fhfa.gov/SupervisionRegulation/LegalDocuments/Pages/SuspendedCounterpartyProgram.aspx"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19.emf"/><Relationship Id="rId5" Type="http://schemas.openxmlformats.org/officeDocument/2006/relationships/package" Target="../embeddings/Microsoft_Excel_Worksheet2.xlsx"/><Relationship Id="rId4" Type="http://schemas.openxmlformats.org/officeDocument/2006/relationships/image" Target="../media/image18.emf"/></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22.jpg"/><Relationship Id="rId4" Type="http://schemas.openxmlformats.org/officeDocument/2006/relationships/image" Target="../media/image21.jpg"/></Relationships>
</file>

<file path=ppt/slides/_rels/slide2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10.xml"/><Relationship Id="rId4" Type="http://schemas.openxmlformats.org/officeDocument/2006/relationships/image" Target="../media/image25.jp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hyperlink" Target="https://www.fhlb.com/getmedia/7a625580-6200-43e9-ae0e-8ee06aae97d2/ahp-implementation-plan_1.pdf" TargetMode="External"/><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2.xml.rels><?xml version="1.0" encoding="UTF-8" standalone="yes"?>
<Relationships xmlns="http://schemas.openxmlformats.org/package/2006/relationships"><Relationship Id="rId3" Type="http://schemas.openxmlformats.org/officeDocument/2006/relationships/hyperlink" Target="https://www.fhlb.com/getmedia/0f069751-ba96-4ce6-b17b-7e2f3b107c24/MOU-Form.pdf" TargetMode="External"/><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44.xml.rels><?xml version="1.0" encoding="UTF-8" standalone="yes"?>
<Relationships xmlns="http://schemas.openxmlformats.org/package/2006/relationships"><Relationship Id="rId3" Type="http://schemas.openxmlformats.org/officeDocument/2006/relationships/hyperlink" Target="https://www.fhlb.com/community-programs/affordable-housing-program-general-fund#resources" TargetMode="External"/><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hyperlink" Target="https://eligibility.sc.egov.usda.gov/eligibility/welcomeAction.do?pageAction=sfp"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34.jp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openxmlformats.org/officeDocument/2006/relationships/diagramData" Target="../diagrams/data7.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8.xml"/><Relationship Id="rId1" Type="http://schemas.openxmlformats.org/officeDocument/2006/relationships/slideLayout" Target="../slideLayouts/slideLayout12.xml"/><Relationship Id="rId4" Type="http://schemas.openxmlformats.org/officeDocument/2006/relationships/hyperlink" Target="https://www.energystar.gov/about/how-energy-star-works/energy-star-certification"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9.xml"/><Relationship Id="rId1" Type="http://schemas.openxmlformats.org/officeDocument/2006/relationships/slideLayout" Target="../slideLayouts/slideLayout12.xml"/><Relationship Id="rId4" Type="http://schemas.openxmlformats.org/officeDocument/2006/relationships/hyperlink" Target="https://www.nahb.org/advocacy/industry-issues/sustainability-and-green-building/national-green-building-standard-certification"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0.xml"/><Relationship Id="rId1" Type="http://schemas.openxmlformats.org/officeDocument/2006/relationships/slideLayout" Target="../slideLayouts/slideLayout12.xml"/><Relationship Id="rId4" Type="http://schemas.openxmlformats.org/officeDocument/2006/relationships/hyperlink" Target="https://fortifiedhome.org/wp-content/uploads/MF-flowchart-1-2022.pdf"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svg"/><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_rels/slide58.xml.rels><?xml version="1.0" encoding="UTF-8" standalone="yes"?>
<Relationships xmlns="http://schemas.openxmlformats.org/package/2006/relationships"><Relationship Id="rId3" Type="http://schemas.openxmlformats.org/officeDocument/2006/relationships/hyperlink" Target="https://www.fhlb.com/community-programs/affordable-housing-program" TargetMode="External"/><Relationship Id="rId2" Type="http://schemas.openxmlformats.org/officeDocument/2006/relationships/notesSlide" Target="../notesSlides/notesSlide53.xml"/><Relationship Id="rId1" Type="http://schemas.openxmlformats.org/officeDocument/2006/relationships/slideLayout" Target="../slideLayouts/slideLayout3.xml"/><Relationship Id="rId5" Type="http://schemas.openxmlformats.org/officeDocument/2006/relationships/image" Target="../media/image44.svg"/><Relationship Id="rId4" Type="http://schemas.openxmlformats.org/officeDocument/2006/relationships/image" Target="../media/image43.png"/></Relationships>
</file>

<file path=ppt/slides/_rels/slide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www.fhlb.com/community-programs/affordable-housing-program-general-fund#resources" TargetMode="Externa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hyperlink" Target="https://www.fhlb.com/getmedia/dbed4b40-914e-4d70-857b-5d11f14c1bcd/fhlbd-ahp-rental-workbook.pdf" TargetMode="External"/><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6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58.xml"/><Relationship Id="rId1" Type="http://schemas.openxmlformats.org/officeDocument/2006/relationships/slideLayout" Target="../slideLayouts/slideLayout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68.xml.rels><?xml version="1.0" encoding="UTF-8" standalone="yes"?>
<Relationships xmlns="http://schemas.openxmlformats.org/package/2006/relationships"><Relationship Id="rId3" Type="http://schemas.openxmlformats.org/officeDocument/2006/relationships/hyperlink" Target="https://www.fhlb.com/getmedia/ce6fdfb0-6c58-41b1-a635-ac9a409ec31c/fhlbd-ahp-owner-workbook.pdf" TargetMode="External"/><Relationship Id="rId2" Type="http://schemas.openxmlformats.org/officeDocument/2006/relationships/hyperlink" Target="https://www.fhlb.com/getmedia/dbed4b40-914e-4d70-857b-5d11f14c1bcd/fhlbd-ahp-rental-workbook.pdf" TargetMode="Externa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6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www.fhlb.com/community-programs/affordable-housing-program-general-fund#resources" TargetMode="Externa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59.xml"/><Relationship Id="rId1" Type="http://schemas.openxmlformats.org/officeDocument/2006/relationships/slideLayout" Target="../slideLayouts/slideLayout12.xml"/><Relationship Id="rId6" Type="http://schemas.openxmlformats.org/officeDocument/2006/relationships/diagramColors" Target="../diagrams/colors9.xml"/><Relationship Id="rId5" Type="http://schemas.openxmlformats.org/officeDocument/2006/relationships/diagramQuickStyle" Target="../diagrams/quickStyle9.xml"/><Relationship Id="rId10" Type="http://schemas.openxmlformats.org/officeDocument/2006/relationships/image" Target="../media/image63.svg"/><Relationship Id="rId4" Type="http://schemas.openxmlformats.org/officeDocument/2006/relationships/diagramLayout" Target="../diagrams/layout9.xml"/><Relationship Id="rId9" Type="http://schemas.openxmlformats.org/officeDocument/2006/relationships/image" Target="../media/image62.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hyperlink" Target="https://app.fhlb.com/grantconnect/" TargetMode="External"/><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hyperlink" Target="https://app.fhlb.com/grantconnect" TargetMode="External"/><Relationship Id="rId2" Type="http://schemas.openxmlformats.org/officeDocument/2006/relationships/notesSlide" Target="../notesSlides/notesSlide64.xml"/><Relationship Id="rId1" Type="http://schemas.openxmlformats.org/officeDocument/2006/relationships/slideLayout" Target="../slideLayouts/slideLayout3.xml"/><Relationship Id="rId4" Type="http://schemas.openxmlformats.org/officeDocument/2006/relationships/image" Target="../media/image66.png"/></Relationships>
</file>

<file path=ppt/slides/_rels/slide78.xml.rels><?xml version="1.0" encoding="UTF-8" standalone="yes"?>
<Relationships xmlns="http://schemas.openxmlformats.org/package/2006/relationships"><Relationship Id="rId3" Type="http://schemas.openxmlformats.org/officeDocument/2006/relationships/hyperlink" Target="https://app.fhlb.com/grantconnect" TargetMode="External"/><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www.fhlb.com/getmedia/dbed4b40-914e-4d70-857b-5d11f14c1bcd/fhlbd-ahp-rental-workbook.pdf" TargetMode="External"/><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hyperlink" Target="https://app.fhlb.com/grantconnect" TargetMode="External"/><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image" Target="../media/image67.png"/><Relationship Id="rId7" Type="http://schemas.openxmlformats.org/officeDocument/2006/relationships/diagramQuickStyle" Target="../diagrams/quickStyle10.xml"/><Relationship Id="rId2" Type="http://schemas.openxmlformats.org/officeDocument/2006/relationships/notesSlide" Target="../notesSlides/notesSlide69.xml"/><Relationship Id="rId1" Type="http://schemas.openxmlformats.org/officeDocument/2006/relationships/slideLayout" Target="../slideLayouts/slideLayout12.xml"/><Relationship Id="rId6" Type="http://schemas.openxmlformats.org/officeDocument/2006/relationships/diagramLayout" Target="../diagrams/layout10.xml"/><Relationship Id="rId5" Type="http://schemas.openxmlformats.org/officeDocument/2006/relationships/diagramData" Target="../diagrams/data10.xml"/><Relationship Id="rId4" Type="http://schemas.openxmlformats.org/officeDocument/2006/relationships/hyperlink" Target="https://www.fhlb.com/community-programs/affordable-housing-program-general-fund" TargetMode="External"/><Relationship Id="rId9" Type="http://schemas.microsoft.com/office/2007/relationships/diagramDrawing" Target="../diagrams/drawing10.xml"/></Relationships>
</file>

<file path=ppt/slides/_rels/slide84.xml.rels><?xml version="1.0" encoding="UTF-8" standalone="yes"?>
<Relationships xmlns="http://schemas.openxmlformats.org/package/2006/relationships"><Relationship Id="rId2" Type="http://schemas.openxmlformats.org/officeDocument/2006/relationships/hyperlink" Target="https://www.fhlb.com/community-programs/affordable-housing-program-general-fund" TargetMode="Externa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rcRect/>
          <a:stretch/>
        </p:blipFill>
        <p:spPr>
          <a:xfrm>
            <a:off x="0" y="1"/>
            <a:ext cx="9144000" cy="6858000"/>
          </a:xfrm>
          <a:prstGeom prst="rect">
            <a:avLst/>
          </a:prstGeom>
        </p:spPr>
      </p:pic>
      <p:sp>
        <p:nvSpPr>
          <p:cNvPr id="2" name="TextBox 1">
            <a:extLst>
              <a:ext uri="{FF2B5EF4-FFF2-40B4-BE49-F238E27FC236}">
                <a16:creationId xmlns:a16="http://schemas.microsoft.com/office/drawing/2014/main" id="{E08CC1F2-5C23-45C3-9EB1-528DD49F25A7}"/>
              </a:ext>
            </a:extLst>
          </p:cNvPr>
          <p:cNvSpPr txBox="1"/>
          <p:nvPr/>
        </p:nvSpPr>
        <p:spPr>
          <a:xfrm>
            <a:off x="0" y="5283200"/>
            <a:ext cx="9144000" cy="1677382"/>
          </a:xfrm>
          <a:prstGeom prst="rect">
            <a:avLst/>
          </a:prstGeom>
          <a:solidFill>
            <a:srgbClr val="0070C0"/>
          </a:solidFill>
        </p:spPr>
        <p:txBody>
          <a:bodyPr wrap="square" rtlCol="0">
            <a:spAutoFit/>
          </a:bodyPr>
          <a:lstStyle/>
          <a:p>
            <a:pPr algn="ctr"/>
            <a:endParaRPr lang="en-US" sz="1100" b="1" dirty="0">
              <a:solidFill>
                <a:schemeClr val="bg1"/>
              </a:solidFill>
            </a:endParaRPr>
          </a:p>
          <a:p>
            <a:pPr algn="ctr"/>
            <a:r>
              <a:rPr lang="en-US" sz="3600" b="1" dirty="0">
                <a:solidFill>
                  <a:schemeClr val="bg1"/>
                </a:solidFill>
              </a:rPr>
              <a:t>2025 Affordable Housing Program Workshop</a:t>
            </a:r>
          </a:p>
          <a:p>
            <a:pPr algn="ctr"/>
            <a:r>
              <a:rPr lang="en-US" sz="3600" dirty="0">
                <a:solidFill>
                  <a:schemeClr val="bg1"/>
                </a:solidFill>
              </a:rPr>
              <a:t>Cultivating Communities</a:t>
            </a:r>
          </a:p>
          <a:p>
            <a:pPr algn="ctr"/>
            <a:endParaRPr lang="en-US" sz="1600" b="1" dirty="0">
              <a:solidFill>
                <a:schemeClr val="bg1"/>
              </a:solidFill>
            </a:endParaRPr>
          </a:p>
        </p:txBody>
      </p:sp>
    </p:spTree>
    <p:extLst>
      <p:ext uri="{BB962C8B-B14F-4D97-AF65-F5344CB8AC3E}">
        <p14:creationId xmlns:p14="http://schemas.microsoft.com/office/powerpoint/2010/main" val="566318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8E6833-1253-FD34-BCE5-F3992F28FB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6AE0F7-949D-7118-383B-30336B4BF66C}"/>
              </a:ext>
            </a:extLst>
          </p:cNvPr>
          <p:cNvSpPr>
            <a:spLocks noGrp="1"/>
          </p:cNvSpPr>
          <p:nvPr>
            <p:ph type="title"/>
          </p:nvPr>
        </p:nvSpPr>
        <p:spPr/>
        <p:txBody>
          <a:bodyPr/>
          <a:lstStyle/>
          <a:p>
            <a:br>
              <a:rPr lang="en-US" dirty="0"/>
            </a:br>
            <a:r>
              <a:rPr lang="en-US" dirty="0"/>
              <a:t>2025 AHP Key Points - </a:t>
            </a:r>
            <a:r>
              <a:rPr lang="en-US" sz="2800" b="1" dirty="0">
                <a:solidFill>
                  <a:srgbClr val="0071CE"/>
                </a:solidFill>
                <a:latin typeface="Calibri"/>
              </a:rPr>
              <a:t>Scoring Updates</a:t>
            </a:r>
            <a:br>
              <a:rPr lang="en-US" sz="2800" b="1" dirty="0">
                <a:solidFill>
                  <a:srgbClr val="0071CE"/>
                </a:solidFill>
                <a:latin typeface="Calibri"/>
              </a:rPr>
            </a:br>
            <a:endParaRPr lang="en-US" dirty="0"/>
          </a:p>
        </p:txBody>
      </p:sp>
      <p:sp>
        <p:nvSpPr>
          <p:cNvPr id="3" name="TextBox 2">
            <a:extLst>
              <a:ext uri="{FF2B5EF4-FFF2-40B4-BE49-F238E27FC236}">
                <a16:creationId xmlns:a16="http://schemas.microsoft.com/office/drawing/2014/main" id="{709C5BD7-2FA0-763D-3B41-ECA0F1764E79}"/>
              </a:ext>
            </a:extLst>
          </p:cNvPr>
          <p:cNvSpPr txBox="1"/>
          <p:nvPr/>
        </p:nvSpPr>
        <p:spPr>
          <a:xfrm>
            <a:off x="356259" y="1055973"/>
            <a:ext cx="8109824"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71CE"/>
              </a:solidFill>
              <a:effectLst/>
              <a:uLnTx/>
              <a:uFillTx/>
              <a:latin typeface="Calibri"/>
              <a:ea typeface="+mn-ea"/>
              <a:cs typeface="+mn-cs"/>
            </a:endParaRPr>
          </a:p>
          <a:p>
            <a:pPr marL="342900" indent="-342900" defTabSz="344488">
              <a:buFont typeface="Arial" panose="020B0604020202020204" pitchFamily="34" charset="0"/>
              <a:buChar char="•"/>
              <a:defRPr/>
            </a:pPr>
            <a:r>
              <a:rPr lang="en-US" sz="2000" b="1" dirty="0">
                <a:solidFill>
                  <a:prstClr val="black">
                    <a:lumMod val="65000"/>
                    <a:lumOff val="35000"/>
                  </a:prstClr>
                </a:solidFill>
                <a:latin typeface="Calibri"/>
              </a:rPr>
              <a:t>Rental Properties</a:t>
            </a:r>
          </a:p>
          <a:p>
            <a:pPr marL="800100" lvl="1" indent="-342900" defTabSz="344488">
              <a:buFont typeface="Arial" panose="020B0604020202020204" pitchFamily="34" charset="0"/>
              <a:buChar char="•"/>
              <a:defRPr/>
            </a:pPr>
            <a:r>
              <a:rPr lang="en-US" sz="2000" dirty="0">
                <a:solidFill>
                  <a:prstClr val="black">
                    <a:lumMod val="65000"/>
                    <a:lumOff val="35000"/>
                  </a:prstClr>
                </a:solidFill>
                <a:latin typeface="Calibri"/>
              </a:rPr>
              <a:t>10 to 25 units – points decreased from 3 to 1</a:t>
            </a:r>
          </a:p>
          <a:p>
            <a:pPr marL="800100" lvl="1" indent="-342900" defTabSz="344488">
              <a:buFont typeface="Arial" panose="020B0604020202020204" pitchFamily="34" charset="0"/>
              <a:buChar char="•"/>
              <a:defRPr/>
            </a:pPr>
            <a:r>
              <a:rPr lang="en-US" sz="2000" dirty="0">
                <a:solidFill>
                  <a:prstClr val="black">
                    <a:lumMod val="65000"/>
                    <a:lumOff val="35000"/>
                  </a:prstClr>
                </a:solidFill>
                <a:latin typeface="Calibri"/>
              </a:rPr>
              <a:t>26 to 75 units – points decreased from 7 to 3</a:t>
            </a:r>
          </a:p>
          <a:p>
            <a:pPr marL="800100" lvl="1" indent="-342900" defTabSz="344488">
              <a:buFont typeface="Arial" panose="020B0604020202020204" pitchFamily="34" charset="0"/>
              <a:buChar char="•"/>
              <a:defRPr/>
            </a:pPr>
            <a:r>
              <a:rPr lang="en-US" sz="2000" dirty="0">
                <a:solidFill>
                  <a:prstClr val="black">
                    <a:lumMod val="65000"/>
                    <a:lumOff val="35000"/>
                  </a:prstClr>
                </a:solidFill>
                <a:latin typeface="Calibri"/>
              </a:rPr>
              <a:t>&gt; 75 units – points decreased from 10 to 5</a:t>
            </a:r>
          </a:p>
          <a:p>
            <a:pPr marL="342900" indent="-342900" defTabSz="344488">
              <a:buFont typeface="Arial" panose="020B0604020202020204" pitchFamily="34" charset="0"/>
              <a:buChar char="•"/>
              <a:defRPr/>
            </a:pPr>
            <a:endParaRPr lang="en-US" sz="2000" b="1" dirty="0">
              <a:solidFill>
                <a:srgbClr val="0071CE"/>
              </a:solidFill>
              <a:latin typeface="Calibri"/>
            </a:endParaRPr>
          </a:p>
          <a:p>
            <a:pPr marL="342900" marR="0" lvl="0" indent="-342900" defTabSz="344488" fontAlgn="auto">
              <a:lnSpc>
                <a:spcPct val="100000"/>
              </a:lnSpc>
              <a:spcBef>
                <a:spcPts val="0"/>
              </a:spcBef>
              <a:spcAft>
                <a:spcPts val="0"/>
              </a:spcAft>
              <a:buClrTx/>
              <a:buSzTx/>
              <a:buFont typeface="Arial" panose="020B0604020202020204" pitchFamily="34" charset="0"/>
              <a:buChar char="•"/>
              <a:tabLst/>
              <a:defRPr/>
            </a:pPr>
            <a:r>
              <a:rPr lang="en-US" sz="2000" b="1" dirty="0">
                <a:solidFill>
                  <a:prstClr val="black">
                    <a:lumMod val="65000"/>
                    <a:lumOff val="35000"/>
                  </a:prstClr>
                </a:solidFill>
                <a:latin typeface="Calibri"/>
              </a:rPr>
              <a:t>Demolition </a:t>
            </a:r>
            <a:r>
              <a:rPr lang="en-US" sz="2000" dirty="0">
                <a:solidFill>
                  <a:prstClr val="black">
                    <a:lumMod val="65000"/>
                    <a:lumOff val="35000"/>
                  </a:prstClr>
                </a:solidFill>
                <a:latin typeface="Calibri"/>
              </a:rPr>
              <a:t>– ancillary structures such as barns, sheds, perimeter walls, etc. – do not qualify for points</a:t>
            </a:r>
          </a:p>
          <a:p>
            <a:pPr marL="342900" marR="0" lvl="0" indent="-342900" defTabSz="344488" fontAlgn="auto">
              <a:lnSpc>
                <a:spcPct val="100000"/>
              </a:lnSpc>
              <a:spcBef>
                <a:spcPts val="0"/>
              </a:spcBef>
              <a:spcAft>
                <a:spcPts val="0"/>
              </a:spcAft>
              <a:buClrTx/>
              <a:buSzTx/>
              <a:buFont typeface="Arial" panose="020B0604020202020204" pitchFamily="34" charset="0"/>
              <a:buChar char="•"/>
              <a:tabLst/>
              <a:defRPr/>
            </a:pPr>
            <a:endParaRPr lang="en-US" sz="2000" dirty="0">
              <a:solidFill>
                <a:prstClr val="black">
                  <a:lumMod val="65000"/>
                  <a:lumOff val="35000"/>
                </a:prstClr>
              </a:solidFill>
              <a:latin typeface="Calibri"/>
            </a:endParaRPr>
          </a:p>
          <a:p>
            <a:pPr marL="342900" indent="-342900" defTabSz="344488">
              <a:buFont typeface="Arial" panose="020B0604020202020204" pitchFamily="34" charset="0"/>
              <a:buChar char="•"/>
              <a:defRPr/>
            </a:pPr>
            <a:r>
              <a:rPr kumimoji="0" lang="en-US" sz="2000" b="1" i="0" u="none" strike="noStrike" kern="1200" cap="none" spc="0" normalizeH="0" baseline="0" noProof="0" dirty="0">
                <a:ln>
                  <a:noFill/>
                </a:ln>
                <a:solidFill>
                  <a:prstClr val="black">
                    <a:lumMod val="65000"/>
                    <a:lumOff val="35000"/>
                  </a:prstClr>
                </a:solidFill>
                <a:effectLst/>
                <a:uLnTx/>
                <a:uFillTx/>
                <a:latin typeface="Calibri"/>
                <a:ea typeface="+mn-ea"/>
                <a:cs typeface="+mn-cs"/>
              </a:rPr>
              <a:t>Homeless Household </a:t>
            </a:r>
            <a:r>
              <a:rPr kumimoji="0" lang="en-US" sz="2000" i="0" u="none" strike="noStrike" kern="1200" cap="none" spc="0" normalizeH="0" baseline="0" noProof="0" dirty="0">
                <a:ln>
                  <a:noFill/>
                </a:ln>
                <a:solidFill>
                  <a:prstClr val="black">
                    <a:lumMod val="65000"/>
                    <a:lumOff val="35000"/>
                  </a:prstClr>
                </a:solidFill>
                <a:effectLst/>
                <a:uLnTx/>
                <a:uFillTx/>
                <a:latin typeface="Calibri"/>
                <a:ea typeface="+mn-ea"/>
                <a:cs typeface="+mn-cs"/>
              </a:rPr>
              <a:t>– </a:t>
            </a:r>
            <a:r>
              <a:rPr lang="en-US" sz="2000" dirty="0">
                <a:solidFill>
                  <a:prstClr val="black">
                    <a:lumMod val="65000"/>
                    <a:lumOff val="35000"/>
                  </a:prstClr>
                </a:solidFill>
                <a:latin typeface="Calibri"/>
              </a:rPr>
              <a:t>now includes victims fleeing or attempting to flee domestic violence, dating violence, sexual assault, stalking, or other dangerous situations</a:t>
            </a:r>
          </a:p>
          <a:p>
            <a:pPr marL="342900" marR="0" lvl="0" indent="-342900" defTabSz="344488" fontAlgn="auto">
              <a:lnSpc>
                <a:spcPct val="100000"/>
              </a:lnSpc>
              <a:spcBef>
                <a:spcPts val="0"/>
              </a:spcBef>
              <a:spcAft>
                <a:spcPts val="0"/>
              </a:spcAft>
              <a:buClrTx/>
              <a:buSzTx/>
              <a:buFont typeface="Arial" panose="020B0604020202020204" pitchFamily="34" charset="0"/>
              <a:buChar char="•"/>
              <a:tabLst/>
              <a:defRPr/>
            </a:pPr>
            <a:endParaRPr lang="en-US" sz="2000" b="1" dirty="0">
              <a:solidFill>
                <a:srgbClr val="0071CE"/>
              </a:solidFill>
              <a:latin typeface="Calibri"/>
            </a:endParaRPr>
          </a:p>
          <a:p>
            <a:pPr marL="342900" marR="0" lvl="0" indent="-342900" algn="l" defTabSz="34448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lumMod val="65000"/>
                    <a:lumOff val="35000"/>
                  </a:prstClr>
                </a:solidFill>
                <a:effectLst/>
                <a:uLnTx/>
                <a:uFillTx/>
                <a:latin typeface="Calibri"/>
                <a:ea typeface="+mn-ea"/>
                <a:cs typeface="+mn-cs"/>
              </a:rPr>
              <a:t>Bank District Priority </a:t>
            </a:r>
            <a:r>
              <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 </a:t>
            </a:r>
            <a:r>
              <a:rPr lang="en-US" sz="2000" dirty="0">
                <a:solidFill>
                  <a:prstClr val="black">
                    <a:lumMod val="65000"/>
                    <a:lumOff val="35000"/>
                  </a:prstClr>
                </a:solidFill>
                <a:latin typeface="Calibri"/>
              </a:rPr>
              <a:t>P</a:t>
            </a:r>
            <a:r>
              <a:rPr kumimoji="0" lang="en-US" sz="2000" b="0" i="0" u="none" strike="noStrike" kern="1200" cap="none" spc="0" normalizeH="0" baseline="0" noProof="0" dirty="0" err="1">
                <a:ln>
                  <a:noFill/>
                </a:ln>
                <a:solidFill>
                  <a:prstClr val="black">
                    <a:lumMod val="65000"/>
                    <a:lumOff val="35000"/>
                  </a:prstClr>
                </a:solidFill>
                <a:effectLst/>
                <a:uLnTx/>
                <a:uFillTx/>
                <a:latin typeface="Calibri"/>
                <a:ea typeface="+mn-ea"/>
                <a:cs typeface="+mn-cs"/>
              </a:rPr>
              <a:t>oints</a:t>
            </a:r>
            <a:r>
              <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 for Arkansas increased from </a:t>
            </a:r>
            <a:r>
              <a:rPr kumimoji="0" lang="en-US" sz="2000" b="1" i="0" u="none" strike="noStrike" kern="1200" cap="none" spc="0" normalizeH="0" baseline="0" noProof="0" dirty="0">
                <a:ln>
                  <a:noFill/>
                </a:ln>
                <a:solidFill>
                  <a:prstClr val="black">
                    <a:lumMod val="65000"/>
                    <a:lumOff val="35000"/>
                  </a:prstClr>
                </a:solidFill>
                <a:effectLst/>
                <a:uLnTx/>
                <a:uFillTx/>
                <a:latin typeface="Calibri"/>
                <a:ea typeface="+mn-ea"/>
                <a:cs typeface="+mn-cs"/>
              </a:rPr>
              <a:t>6</a:t>
            </a:r>
            <a:r>
              <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 to </a:t>
            </a:r>
            <a:r>
              <a:rPr kumimoji="0" lang="en-US" sz="2000" b="1" i="0" u="none" strike="noStrike" kern="1200" cap="none" spc="0" normalizeH="0" baseline="0" noProof="0" dirty="0">
                <a:ln>
                  <a:noFill/>
                </a:ln>
                <a:solidFill>
                  <a:prstClr val="black">
                    <a:lumMod val="65000"/>
                    <a:lumOff val="35000"/>
                  </a:prstClr>
                </a:solidFill>
                <a:effectLst/>
                <a:uLnTx/>
                <a:uFillTx/>
                <a:latin typeface="Calibri"/>
                <a:ea typeface="+mn-ea"/>
                <a:cs typeface="+mn-cs"/>
              </a:rPr>
              <a:t>8</a:t>
            </a:r>
          </a:p>
          <a:p>
            <a:pPr marL="342900" marR="0" lvl="0" indent="-342900" algn="l" defTabSz="344488"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a:p>
            <a:pPr marL="342900" marR="0" lvl="0" indent="-342900" algn="l" defTabSz="344488"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spTree>
    <p:extLst>
      <p:ext uri="{BB962C8B-B14F-4D97-AF65-F5344CB8AC3E}">
        <p14:creationId xmlns:p14="http://schemas.microsoft.com/office/powerpoint/2010/main" val="42798618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0" y="630936"/>
            <a:ext cx="7525657" cy="457200"/>
          </a:xfrm>
        </p:spPr>
        <p:txBody>
          <a:bodyPr/>
          <a:lstStyle/>
          <a:p>
            <a:pPr lvl="0">
              <a:defRPr/>
            </a:pPr>
            <a:r>
              <a:rPr lang="en-US" dirty="0"/>
              <a:t>2025 Highlights</a:t>
            </a:r>
            <a:endParaRPr lang="en-US" dirty="0">
              <a:solidFill>
                <a:schemeClr val="tx1"/>
              </a:solidFill>
              <a:latin typeface="Calibri" pitchFamily="34" charset="0"/>
            </a:endParaRPr>
          </a:p>
        </p:txBody>
      </p:sp>
      <p:sp>
        <p:nvSpPr>
          <p:cNvPr id="6" name="TextBox 5">
            <a:extLst>
              <a:ext uri="{FF2B5EF4-FFF2-40B4-BE49-F238E27FC236}">
                <a16:creationId xmlns:a16="http://schemas.microsoft.com/office/drawing/2014/main" id="{96AF054A-8849-42CD-B786-386CBA6C5897}"/>
              </a:ext>
            </a:extLst>
          </p:cNvPr>
          <p:cNvSpPr txBox="1"/>
          <p:nvPr/>
        </p:nvSpPr>
        <p:spPr>
          <a:xfrm>
            <a:off x="192068" y="1444966"/>
            <a:ext cx="5470501" cy="4832092"/>
          </a:xfrm>
          <a:prstGeom prst="rect">
            <a:avLst/>
          </a:prstGeom>
          <a:noFill/>
        </p:spPr>
        <p:txBody>
          <a:bodyPr wrap="square">
            <a:spAutoFit/>
          </a:bodyPr>
          <a:lstStyle/>
          <a:p>
            <a:pPr marL="342900" indent="-342900">
              <a:buFont typeface="Arial" panose="020B0604020202020204" pitchFamily="34" charset="0"/>
              <a:buChar char="•"/>
            </a:pPr>
            <a:r>
              <a:rPr lang="en-US" sz="2800" dirty="0"/>
              <a:t>Received </a:t>
            </a:r>
            <a:r>
              <a:rPr lang="en-US" sz="2800" b="1" dirty="0"/>
              <a:t>266</a:t>
            </a:r>
            <a:r>
              <a:rPr lang="en-US" sz="2800" dirty="0"/>
              <a:t> applications requesting a total of </a:t>
            </a:r>
            <a:r>
              <a:rPr lang="en-US" sz="2800" b="1" dirty="0"/>
              <a:t>$396 </a:t>
            </a:r>
            <a:r>
              <a:rPr lang="en-US" sz="2800" dirty="0"/>
              <a:t>million in AHP subsidies</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b="1" dirty="0"/>
              <a:t>$78.9 </a:t>
            </a:r>
            <a:r>
              <a:rPr lang="en-US" sz="2800" dirty="0"/>
              <a:t>million in AHP subsidies were awarded to </a:t>
            </a:r>
            <a:r>
              <a:rPr lang="en-US" sz="2800" b="1" dirty="0"/>
              <a:t>41</a:t>
            </a:r>
            <a:r>
              <a:rPr lang="en-US" sz="2800" dirty="0"/>
              <a:t> projects</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b="1" dirty="0"/>
              <a:t>41</a:t>
            </a:r>
            <a:r>
              <a:rPr lang="en-US" sz="2800" dirty="0"/>
              <a:t> rental projects approved for </a:t>
            </a:r>
            <a:r>
              <a:rPr lang="en-US" sz="2800" b="1" dirty="0"/>
              <a:t>3,571</a:t>
            </a:r>
            <a:r>
              <a:rPr lang="en-US" sz="2800" dirty="0"/>
              <a:t> units of housing</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Approval rate of </a:t>
            </a:r>
            <a:r>
              <a:rPr lang="en-US" sz="2800" b="1" dirty="0"/>
              <a:t>15%</a:t>
            </a:r>
            <a:r>
              <a:rPr lang="en-US" sz="2800" dirty="0"/>
              <a:t> percent </a:t>
            </a:r>
          </a:p>
        </p:txBody>
      </p:sp>
      <p:pic>
        <p:nvPicPr>
          <p:cNvPr id="4" name="Picture 3">
            <a:extLst>
              <a:ext uri="{FF2B5EF4-FFF2-40B4-BE49-F238E27FC236}">
                <a16:creationId xmlns:a16="http://schemas.microsoft.com/office/drawing/2014/main" id="{A60A078E-3C6E-5EC9-55AB-660DC81322DA}"/>
              </a:ext>
            </a:extLst>
          </p:cNvPr>
          <p:cNvPicPr>
            <a:picLocks noChangeAspect="1"/>
          </p:cNvPicPr>
          <p:nvPr/>
        </p:nvPicPr>
        <p:blipFill>
          <a:blip r:embed="rId3"/>
          <a:stretch>
            <a:fillRect/>
          </a:stretch>
        </p:blipFill>
        <p:spPr>
          <a:xfrm>
            <a:off x="5662569" y="1444966"/>
            <a:ext cx="3346704" cy="2381927"/>
          </a:xfrm>
          <a:prstGeom prst="rect">
            <a:avLst/>
          </a:prstGeom>
          <a:ln w="22225">
            <a:solidFill>
              <a:schemeClr val="accent1">
                <a:shade val="50000"/>
              </a:schemeClr>
            </a:solidFill>
          </a:ln>
        </p:spPr>
      </p:pic>
      <p:pic>
        <p:nvPicPr>
          <p:cNvPr id="7" name="Picture 6">
            <a:extLst>
              <a:ext uri="{FF2B5EF4-FFF2-40B4-BE49-F238E27FC236}">
                <a16:creationId xmlns:a16="http://schemas.microsoft.com/office/drawing/2014/main" id="{19BF8288-AEFB-F036-2850-7F20EF4A4A00}"/>
              </a:ext>
            </a:extLst>
          </p:cNvPr>
          <p:cNvPicPr>
            <a:picLocks noChangeAspect="1"/>
          </p:cNvPicPr>
          <p:nvPr/>
        </p:nvPicPr>
        <p:blipFill>
          <a:blip r:embed="rId4"/>
          <a:stretch>
            <a:fillRect/>
          </a:stretch>
        </p:blipFill>
        <p:spPr>
          <a:xfrm>
            <a:off x="5665396" y="3963626"/>
            <a:ext cx="3343877" cy="2313432"/>
          </a:xfrm>
          <a:prstGeom prst="rect">
            <a:avLst/>
          </a:prstGeom>
          <a:ln w="22225">
            <a:solidFill>
              <a:schemeClr val="accent1">
                <a:shade val="50000"/>
              </a:schemeClr>
            </a:solidFill>
          </a:ln>
        </p:spPr>
      </p:pic>
    </p:spTree>
    <p:extLst>
      <p:ext uri="{BB962C8B-B14F-4D97-AF65-F5344CB8AC3E}">
        <p14:creationId xmlns:p14="http://schemas.microsoft.com/office/powerpoint/2010/main" val="42682831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2">
            <a:extLst>
              <a:ext uri="{FF2B5EF4-FFF2-40B4-BE49-F238E27FC236}">
                <a16:creationId xmlns:a16="http://schemas.microsoft.com/office/drawing/2014/main" id="{2036664F-55E1-4A6B-8691-8115EA06480C}"/>
              </a:ext>
            </a:extLst>
          </p:cNvPr>
          <p:cNvSpPr>
            <a:spLocks noGrp="1"/>
          </p:cNvSpPr>
          <p:nvPr>
            <p:ph type="title"/>
          </p:nvPr>
        </p:nvSpPr>
        <p:spPr>
          <a:xfrm>
            <a:off x="356260" y="598773"/>
            <a:ext cx="7487260" cy="457200"/>
          </a:xfrm>
        </p:spPr>
        <p:txBody>
          <a:bodyPr anchor="ctr">
            <a:normAutofit/>
          </a:bodyPr>
          <a:lstStyle/>
          <a:p>
            <a:r>
              <a:rPr lang="en-US" dirty="0"/>
              <a:t>AHP Subsidies by State</a:t>
            </a:r>
          </a:p>
        </p:txBody>
      </p:sp>
      <p:graphicFrame>
        <p:nvGraphicFramePr>
          <p:cNvPr id="5" name="Table 4">
            <a:extLst>
              <a:ext uri="{FF2B5EF4-FFF2-40B4-BE49-F238E27FC236}">
                <a16:creationId xmlns:a16="http://schemas.microsoft.com/office/drawing/2014/main" id="{25175A1E-AF2E-A136-CAE0-EED26583A9E0}"/>
              </a:ext>
            </a:extLst>
          </p:cNvPr>
          <p:cNvGraphicFramePr>
            <a:graphicFrameLocks noGrp="1"/>
          </p:cNvGraphicFramePr>
          <p:nvPr>
            <p:extLst>
              <p:ext uri="{D42A27DB-BD31-4B8C-83A1-F6EECF244321}">
                <p14:modId xmlns:p14="http://schemas.microsoft.com/office/powerpoint/2010/main" val="1302687193"/>
              </p:ext>
            </p:extLst>
          </p:nvPr>
        </p:nvGraphicFramePr>
        <p:xfrm>
          <a:off x="170329" y="1479176"/>
          <a:ext cx="8579224" cy="5199531"/>
        </p:xfrm>
        <a:graphic>
          <a:graphicData uri="http://schemas.openxmlformats.org/drawingml/2006/table">
            <a:tbl>
              <a:tblPr firstRow="1" bandRow="1"/>
              <a:tblGrid>
                <a:gridCol w="1470153">
                  <a:extLst>
                    <a:ext uri="{9D8B030D-6E8A-4147-A177-3AD203B41FA5}">
                      <a16:colId xmlns:a16="http://schemas.microsoft.com/office/drawing/2014/main" val="2031199646"/>
                    </a:ext>
                  </a:extLst>
                </a:gridCol>
                <a:gridCol w="1730223">
                  <a:extLst>
                    <a:ext uri="{9D8B030D-6E8A-4147-A177-3AD203B41FA5}">
                      <a16:colId xmlns:a16="http://schemas.microsoft.com/office/drawing/2014/main" val="3516782961"/>
                    </a:ext>
                  </a:extLst>
                </a:gridCol>
                <a:gridCol w="1878916">
                  <a:extLst>
                    <a:ext uri="{9D8B030D-6E8A-4147-A177-3AD203B41FA5}">
                      <a16:colId xmlns:a16="http://schemas.microsoft.com/office/drawing/2014/main" val="2751456821"/>
                    </a:ext>
                  </a:extLst>
                </a:gridCol>
                <a:gridCol w="160510">
                  <a:extLst>
                    <a:ext uri="{9D8B030D-6E8A-4147-A177-3AD203B41FA5}">
                      <a16:colId xmlns:a16="http://schemas.microsoft.com/office/drawing/2014/main" val="1466577373"/>
                    </a:ext>
                  </a:extLst>
                </a:gridCol>
                <a:gridCol w="1779563">
                  <a:extLst>
                    <a:ext uri="{9D8B030D-6E8A-4147-A177-3AD203B41FA5}">
                      <a16:colId xmlns:a16="http://schemas.microsoft.com/office/drawing/2014/main" val="832472417"/>
                    </a:ext>
                  </a:extLst>
                </a:gridCol>
                <a:gridCol w="1559859">
                  <a:extLst>
                    <a:ext uri="{9D8B030D-6E8A-4147-A177-3AD203B41FA5}">
                      <a16:colId xmlns:a16="http://schemas.microsoft.com/office/drawing/2014/main" val="70785102"/>
                    </a:ext>
                  </a:extLst>
                </a:gridCol>
              </a:tblGrid>
              <a:tr h="875432">
                <a:tc>
                  <a:txBody>
                    <a:bodyPr/>
                    <a:lstStyle/>
                    <a:p>
                      <a:pPr algn="ctr" rtl="0" fontAlgn="ctr"/>
                      <a:r>
                        <a:rPr lang="en-US" sz="2100" b="1" i="0" u="none" strike="noStrike">
                          <a:solidFill>
                            <a:srgbClr val="FFFFFF"/>
                          </a:solidFill>
                          <a:effectLst/>
                          <a:latin typeface="Arial" panose="020B0604020202020204" pitchFamily="34" charset="0"/>
                        </a:rPr>
                        <a:t>Project Location</a:t>
                      </a:r>
                      <a:endParaRPr lang="en-US" sz="2700" b="0" i="0" u="none" strike="noStrike">
                        <a:effectLst/>
                        <a:latin typeface="Arial" panose="020B0604020202020204" pitchFamily="34" charset="0"/>
                      </a:endParaRPr>
                    </a:p>
                  </a:txBody>
                  <a:tcPr marL="9383" marR="9383" marT="9383"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0071CE"/>
                    </a:solidFill>
                  </a:tcPr>
                </a:tc>
                <a:tc>
                  <a:txBody>
                    <a:bodyPr/>
                    <a:lstStyle/>
                    <a:p>
                      <a:pPr algn="ctr" rtl="0" fontAlgn="ctr"/>
                      <a:r>
                        <a:rPr lang="en-US" sz="2100" b="1" i="0" u="none" strike="noStrike">
                          <a:solidFill>
                            <a:srgbClr val="FFFFFF"/>
                          </a:solidFill>
                          <a:effectLst/>
                          <a:latin typeface="Segoe UI" panose="020B0502040204020203" pitchFamily="34" charset="0"/>
                        </a:rPr>
                        <a:t>Applications Received</a:t>
                      </a:r>
                      <a:endParaRPr lang="en-US" sz="2700" b="0" i="0" u="none" strike="noStrike">
                        <a:effectLst/>
                        <a:latin typeface="Arial" panose="020B0604020202020204" pitchFamily="34" charset="0"/>
                      </a:endParaRPr>
                    </a:p>
                  </a:txBody>
                  <a:tcPr marL="9383" marR="9383" marT="9383"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0071CE"/>
                    </a:solidFill>
                  </a:tcPr>
                </a:tc>
                <a:tc gridSpan="2">
                  <a:txBody>
                    <a:bodyPr/>
                    <a:lstStyle/>
                    <a:p>
                      <a:pPr algn="ctr" rtl="0" fontAlgn="ctr"/>
                      <a:r>
                        <a:rPr lang="en-US" sz="2100" b="1" i="0" u="none" strike="noStrike">
                          <a:solidFill>
                            <a:srgbClr val="FFFFFF"/>
                          </a:solidFill>
                          <a:effectLst/>
                          <a:latin typeface="Segoe UI" panose="020B0502040204020203" pitchFamily="34" charset="0"/>
                        </a:rPr>
                        <a:t>Applications Approved</a:t>
                      </a:r>
                      <a:endParaRPr lang="en-US" sz="2700" b="0" i="0" u="none" strike="noStrike">
                        <a:effectLst/>
                        <a:latin typeface="Arial" panose="020B0604020202020204" pitchFamily="34" charset="0"/>
                      </a:endParaRPr>
                    </a:p>
                  </a:txBody>
                  <a:tcPr marL="135110" marR="135110" marT="67555" marB="67555">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0071CE"/>
                    </a:solidFill>
                  </a:tcPr>
                </a:tc>
                <a:tc hMerge="1">
                  <a:txBody>
                    <a:bodyPr/>
                    <a:lstStyle/>
                    <a:p>
                      <a:endParaRPr lang="en-US"/>
                    </a:p>
                  </a:txBody>
                  <a:tcPr/>
                </a:tc>
                <a:tc>
                  <a:txBody>
                    <a:bodyPr/>
                    <a:lstStyle/>
                    <a:p>
                      <a:pPr algn="ctr" rtl="0" fontAlgn="ctr"/>
                      <a:r>
                        <a:rPr lang="en-US" sz="2100" b="1" i="0" u="none" strike="noStrike">
                          <a:solidFill>
                            <a:srgbClr val="FFFFFF"/>
                          </a:solidFill>
                          <a:effectLst/>
                          <a:latin typeface="Arial" panose="020B0604020202020204" pitchFamily="34" charset="0"/>
                        </a:rPr>
                        <a:t>Subsidy Awarded</a:t>
                      </a:r>
                      <a:endParaRPr lang="en-US" sz="2700" b="0" i="0" u="none" strike="noStrike">
                        <a:effectLst/>
                        <a:latin typeface="Arial" panose="020B0604020202020204" pitchFamily="34" charset="0"/>
                      </a:endParaRPr>
                    </a:p>
                  </a:txBody>
                  <a:tcPr marL="9383" marR="9383" marT="9383"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0071CE"/>
                    </a:solidFill>
                  </a:tcPr>
                </a:tc>
                <a:tc>
                  <a:txBody>
                    <a:bodyPr/>
                    <a:lstStyle/>
                    <a:p>
                      <a:pPr algn="ctr" rtl="0" fontAlgn="ctr"/>
                      <a:r>
                        <a:rPr lang="en-US" sz="2100" b="1" i="0" u="none" strike="noStrike">
                          <a:solidFill>
                            <a:srgbClr val="FFFFFF"/>
                          </a:solidFill>
                          <a:effectLst/>
                          <a:latin typeface="Arial" panose="020B0604020202020204" pitchFamily="34" charset="0"/>
                        </a:rPr>
                        <a:t>Units</a:t>
                      </a:r>
                      <a:endParaRPr lang="en-US" sz="2700" b="0" i="0" u="none" strike="noStrike">
                        <a:effectLst/>
                        <a:latin typeface="Arial" panose="020B0604020202020204" pitchFamily="34" charset="0"/>
                      </a:endParaRPr>
                    </a:p>
                  </a:txBody>
                  <a:tcPr marL="9383" marR="9383" marT="9383"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0071CE"/>
                    </a:solidFill>
                  </a:tcPr>
                </a:tc>
                <a:extLst>
                  <a:ext uri="{0D108BD9-81ED-4DB2-BD59-A6C34878D82A}">
                    <a16:rowId xmlns:a16="http://schemas.microsoft.com/office/drawing/2014/main" val="1854508300"/>
                  </a:ext>
                </a:extLst>
              </a:tr>
              <a:tr h="532933">
                <a:tc>
                  <a:txBody>
                    <a:bodyPr/>
                    <a:lstStyle/>
                    <a:p>
                      <a:pPr algn="ctr" rtl="0" fontAlgn="t"/>
                      <a:r>
                        <a:rPr lang="en-US" sz="2100" b="0" i="0" u="none" strike="noStrike">
                          <a:solidFill>
                            <a:srgbClr val="000000"/>
                          </a:solidFill>
                          <a:effectLst/>
                          <a:latin typeface="Segoe UI" panose="020B0502040204020203" pitchFamily="34" charset="0"/>
                        </a:rPr>
                        <a:t>AR</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a:txBody>
                    <a:bodyPr/>
                    <a:lstStyle/>
                    <a:p>
                      <a:pPr algn="ctr" rtl="0" fontAlgn="t"/>
                      <a:r>
                        <a:rPr lang="en-US" sz="2100" b="0" i="0" u="none" strike="noStrike">
                          <a:solidFill>
                            <a:srgbClr val="000000"/>
                          </a:solidFill>
                          <a:effectLst/>
                          <a:latin typeface="Segoe UI" panose="020B0502040204020203" pitchFamily="34" charset="0"/>
                        </a:rPr>
                        <a:t>27</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gridSpan="2">
                  <a:txBody>
                    <a:bodyPr/>
                    <a:lstStyle/>
                    <a:p>
                      <a:pPr algn="ctr" rtl="0" fontAlgn="t"/>
                      <a:r>
                        <a:rPr lang="en-US" sz="2100" b="0" i="0" u="none" strike="noStrike">
                          <a:solidFill>
                            <a:srgbClr val="000000"/>
                          </a:solidFill>
                          <a:effectLst/>
                          <a:latin typeface="Segoe UI" panose="020B0502040204020203" pitchFamily="34" charset="0"/>
                        </a:rPr>
                        <a:t>1</a:t>
                      </a:r>
                      <a:endParaRPr lang="en-US" sz="2700" b="0" i="0" u="none" strike="noStrike">
                        <a:effectLst/>
                        <a:latin typeface="Arial" panose="020B0604020202020204" pitchFamily="34" charset="0"/>
                      </a:endParaRPr>
                    </a:p>
                  </a:txBody>
                  <a:tcPr marL="135110" marR="135110" marT="67555" marB="67555">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hMerge="1">
                  <a:txBody>
                    <a:bodyPr/>
                    <a:lstStyle/>
                    <a:p>
                      <a:endParaRPr lang="en-US"/>
                    </a:p>
                  </a:txBody>
                  <a:tcPr/>
                </a:tc>
                <a:tc>
                  <a:txBody>
                    <a:bodyPr/>
                    <a:lstStyle/>
                    <a:p>
                      <a:pPr algn="ctr" rtl="0" fontAlgn="t"/>
                      <a:r>
                        <a:rPr lang="en-US" sz="2100" b="0" i="0" u="none" strike="noStrike">
                          <a:solidFill>
                            <a:srgbClr val="000000"/>
                          </a:solidFill>
                          <a:effectLst/>
                          <a:latin typeface="Arial" panose="020B0604020202020204" pitchFamily="34" charset="0"/>
                        </a:rPr>
                        <a:t>$1,000,000</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a:txBody>
                    <a:bodyPr/>
                    <a:lstStyle/>
                    <a:p>
                      <a:pPr algn="ctr" rtl="0" fontAlgn="t"/>
                      <a:r>
                        <a:rPr lang="en-US" sz="2100" b="0" i="0" u="none" strike="noStrike">
                          <a:solidFill>
                            <a:srgbClr val="000000"/>
                          </a:solidFill>
                          <a:effectLst/>
                          <a:latin typeface="Arial" panose="020B0604020202020204" pitchFamily="34" charset="0"/>
                        </a:rPr>
                        <a:t>40</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extLst>
                  <a:ext uri="{0D108BD9-81ED-4DB2-BD59-A6C34878D82A}">
                    <a16:rowId xmlns:a16="http://schemas.microsoft.com/office/drawing/2014/main" val="3534002833"/>
                  </a:ext>
                </a:extLst>
              </a:tr>
              <a:tr h="532933">
                <a:tc>
                  <a:txBody>
                    <a:bodyPr/>
                    <a:lstStyle/>
                    <a:p>
                      <a:pPr algn="ctr" rtl="0" fontAlgn="t"/>
                      <a:r>
                        <a:rPr lang="en-US" sz="2100" b="0" i="0" u="none" strike="noStrike">
                          <a:solidFill>
                            <a:srgbClr val="000000"/>
                          </a:solidFill>
                          <a:effectLst/>
                          <a:latin typeface="Segoe UI" panose="020B0502040204020203" pitchFamily="34" charset="0"/>
                        </a:rPr>
                        <a:t>CO</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tc>
                  <a:txBody>
                    <a:bodyPr/>
                    <a:lstStyle/>
                    <a:p>
                      <a:pPr algn="ctr" rtl="0" fontAlgn="t"/>
                      <a:r>
                        <a:rPr lang="en-US" sz="2100" b="0" i="0" u="none" strike="noStrike">
                          <a:solidFill>
                            <a:srgbClr val="000000"/>
                          </a:solidFill>
                          <a:effectLst/>
                          <a:latin typeface="Segoe UI" panose="020B0502040204020203" pitchFamily="34" charset="0"/>
                        </a:rPr>
                        <a:t>3</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tc gridSpan="2">
                  <a:txBody>
                    <a:bodyPr/>
                    <a:lstStyle/>
                    <a:p>
                      <a:pPr algn="ctr" rtl="0" fontAlgn="t"/>
                      <a:r>
                        <a:rPr lang="en-US" sz="2100" b="0" i="0" u="none" strike="noStrike">
                          <a:solidFill>
                            <a:srgbClr val="000000"/>
                          </a:solidFill>
                          <a:effectLst/>
                          <a:latin typeface="Segoe UI" panose="020B0502040204020203" pitchFamily="34" charset="0"/>
                        </a:rPr>
                        <a:t>0</a:t>
                      </a:r>
                      <a:endParaRPr lang="en-US" sz="2700" b="0" i="0" u="none" strike="noStrike">
                        <a:effectLst/>
                        <a:latin typeface="Arial" panose="020B0604020202020204" pitchFamily="34" charset="0"/>
                      </a:endParaRPr>
                    </a:p>
                  </a:txBody>
                  <a:tcPr marL="135110" marR="135110" marT="67555" marB="67555">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tc hMerge="1">
                  <a:txBody>
                    <a:bodyPr/>
                    <a:lstStyle/>
                    <a:p>
                      <a:endParaRPr lang="en-US"/>
                    </a:p>
                  </a:txBody>
                  <a:tcPr/>
                </a:tc>
                <a:tc>
                  <a:txBody>
                    <a:bodyPr/>
                    <a:lstStyle/>
                    <a:p>
                      <a:pPr algn="ctr" rtl="0" fontAlgn="t"/>
                      <a:r>
                        <a:rPr lang="en-US" sz="2100" b="0" i="0" u="none" strike="noStrike">
                          <a:solidFill>
                            <a:srgbClr val="000000"/>
                          </a:solidFill>
                          <a:effectLst/>
                          <a:latin typeface="Arial" panose="020B0604020202020204" pitchFamily="34" charset="0"/>
                        </a:rPr>
                        <a:t>$0</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tc>
                  <a:txBody>
                    <a:bodyPr/>
                    <a:lstStyle/>
                    <a:p>
                      <a:pPr algn="ctr" rtl="0" fontAlgn="t"/>
                      <a:r>
                        <a:rPr lang="en-US" sz="2100" b="0" i="0" u="none" strike="noStrike">
                          <a:solidFill>
                            <a:srgbClr val="000000"/>
                          </a:solidFill>
                          <a:effectLst/>
                          <a:latin typeface="Arial" panose="020B0604020202020204" pitchFamily="34" charset="0"/>
                        </a:rPr>
                        <a:t>0</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extLst>
                  <a:ext uri="{0D108BD9-81ED-4DB2-BD59-A6C34878D82A}">
                    <a16:rowId xmlns:a16="http://schemas.microsoft.com/office/drawing/2014/main" val="3863998896"/>
                  </a:ext>
                </a:extLst>
              </a:tr>
              <a:tr h="532933">
                <a:tc>
                  <a:txBody>
                    <a:bodyPr/>
                    <a:lstStyle/>
                    <a:p>
                      <a:pPr algn="ctr" rtl="0" fontAlgn="t"/>
                      <a:r>
                        <a:rPr lang="en-US" sz="2100" b="0" i="0" u="none" strike="noStrike">
                          <a:solidFill>
                            <a:srgbClr val="000000"/>
                          </a:solidFill>
                          <a:effectLst/>
                          <a:latin typeface="Segoe UI" panose="020B0502040204020203" pitchFamily="34" charset="0"/>
                        </a:rPr>
                        <a:t>LA</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a:txBody>
                    <a:bodyPr/>
                    <a:lstStyle/>
                    <a:p>
                      <a:pPr algn="ctr" rtl="0" fontAlgn="t"/>
                      <a:r>
                        <a:rPr lang="en-US" sz="2100" b="0" i="0" u="none" strike="noStrike">
                          <a:solidFill>
                            <a:srgbClr val="000000"/>
                          </a:solidFill>
                          <a:effectLst/>
                          <a:latin typeface="Segoe UI" panose="020B0502040204020203" pitchFamily="34" charset="0"/>
                        </a:rPr>
                        <a:t>57</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gridSpan="2">
                  <a:txBody>
                    <a:bodyPr/>
                    <a:lstStyle/>
                    <a:p>
                      <a:pPr algn="ctr" rtl="0" fontAlgn="t"/>
                      <a:r>
                        <a:rPr lang="en-US" sz="2100" b="0" i="0" u="none" strike="noStrike">
                          <a:solidFill>
                            <a:srgbClr val="000000"/>
                          </a:solidFill>
                          <a:effectLst/>
                          <a:latin typeface="Segoe UI" panose="020B0502040204020203" pitchFamily="34" charset="0"/>
                        </a:rPr>
                        <a:t>11</a:t>
                      </a:r>
                      <a:endParaRPr lang="en-US" sz="2700" b="0" i="0" u="none" strike="noStrike">
                        <a:effectLst/>
                        <a:latin typeface="Arial" panose="020B0604020202020204" pitchFamily="34" charset="0"/>
                      </a:endParaRPr>
                    </a:p>
                  </a:txBody>
                  <a:tcPr marL="135110" marR="135110" marT="67555" marB="67555">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hMerge="1">
                  <a:txBody>
                    <a:bodyPr/>
                    <a:lstStyle/>
                    <a:p>
                      <a:endParaRPr lang="en-US"/>
                    </a:p>
                  </a:txBody>
                  <a:tcPr/>
                </a:tc>
                <a:tc>
                  <a:txBody>
                    <a:bodyPr/>
                    <a:lstStyle/>
                    <a:p>
                      <a:pPr algn="ctr" rtl="0" fontAlgn="t"/>
                      <a:r>
                        <a:rPr lang="en-US" sz="2100" b="0" i="0" u="none" strike="noStrike">
                          <a:solidFill>
                            <a:srgbClr val="000000"/>
                          </a:solidFill>
                          <a:effectLst/>
                          <a:latin typeface="Arial" panose="020B0604020202020204" pitchFamily="34" charset="0"/>
                        </a:rPr>
                        <a:t>$21,699,844</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a:txBody>
                    <a:bodyPr/>
                    <a:lstStyle/>
                    <a:p>
                      <a:pPr algn="ctr" rtl="0" fontAlgn="t"/>
                      <a:r>
                        <a:rPr lang="en-US" sz="2100" b="0" i="0" u="none" strike="noStrike">
                          <a:solidFill>
                            <a:srgbClr val="000000"/>
                          </a:solidFill>
                          <a:effectLst/>
                          <a:latin typeface="Arial" panose="020B0604020202020204" pitchFamily="34" charset="0"/>
                        </a:rPr>
                        <a:t>684</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extLst>
                  <a:ext uri="{0D108BD9-81ED-4DB2-BD59-A6C34878D82A}">
                    <a16:rowId xmlns:a16="http://schemas.microsoft.com/office/drawing/2014/main" val="2836997550"/>
                  </a:ext>
                </a:extLst>
              </a:tr>
              <a:tr h="532933">
                <a:tc>
                  <a:txBody>
                    <a:bodyPr/>
                    <a:lstStyle/>
                    <a:p>
                      <a:pPr algn="ctr" rtl="0" fontAlgn="t"/>
                      <a:r>
                        <a:rPr lang="en-US" sz="2100" b="0" i="0" u="none" strike="noStrike">
                          <a:solidFill>
                            <a:srgbClr val="000000"/>
                          </a:solidFill>
                          <a:effectLst/>
                          <a:latin typeface="Segoe UI" panose="020B0502040204020203" pitchFamily="34" charset="0"/>
                        </a:rPr>
                        <a:t>MS</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tc>
                  <a:txBody>
                    <a:bodyPr/>
                    <a:lstStyle/>
                    <a:p>
                      <a:pPr algn="ctr" rtl="0" fontAlgn="t"/>
                      <a:r>
                        <a:rPr lang="en-US" sz="2100" b="0" i="0" u="none" strike="noStrike">
                          <a:solidFill>
                            <a:srgbClr val="000000"/>
                          </a:solidFill>
                          <a:effectLst/>
                          <a:latin typeface="Segoe UI" panose="020B0502040204020203" pitchFamily="34" charset="0"/>
                        </a:rPr>
                        <a:t>24</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tc gridSpan="2">
                  <a:txBody>
                    <a:bodyPr/>
                    <a:lstStyle/>
                    <a:p>
                      <a:pPr algn="ctr" rtl="0" fontAlgn="t"/>
                      <a:r>
                        <a:rPr lang="en-US" sz="2100" b="0" i="0" u="none" strike="noStrike">
                          <a:solidFill>
                            <a:srgbClr val="000000"/>
                          </a:solidFill>
                          <a:effectLst/>
                          <a:latin typeface="Segoe UI" panose="020B0502040204020203" pitchFamily="34" charset="0"/>
                        </a:rPr>
                        <a:t>4</a:t>
                      </a:r>
                      <a:endParaRPr lang="en-US" sz="2700" b="0" i="0" u="none" strike="noStrike">
                        <a:effectLst/>
                        <a:latin typeface="Arial" panose="020B0604020202020204" pitchFamily="34" charset="0"/>
                      </a:endParaRPr>
                    </a:p>
                  </a:txBody>
                  <a:tcPr marL="135110" marR="135110" marT="67555" marB="67555">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tc hMerge="1">
                  <a:txBody>
                    <a:bodyPr/>
                    <a:lstStyle/>
                    <a:p>
                      <a:endParaRPr lang="en-US"/>
                    </a:p>
                  </a:txBody>
                  <a:tcPr/>
                </a:tc>
                <a:tc>
                  <a:txBody>
                    <a:bodyPr/>
                    <a:lstStyle/>
                    <a:p>
                      <a:pPr algn="ctr" rtl="0" fontAlgn="t"/>
                      <a:r>
                        <a:rPr lang="en-US" sz="2100" b="0" i="0" u="none" strike="noStrike">
                          <a:solidFill>
                            <a:srgbClr val="000000"/>
                          </a:solidFill>
                          <a:effectLst/>
                          <a:latin typeface="Arial" panose="020B0604020202020204" pitchFamily="34" charset="0"/>
                        </a:rPr>
                        <a:t>$7,600,000</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tc>
                  <a:txBody>
                    <a:bodyPr/>
                    <a:lstStyle/>
                    <a:p>
                      <a:pPr algn="ctr" rtl="0" fontAlgn="t"/>
                      <a:r>
                        <a:rPr lang="en-US" sz="2100" b="0" i="0" u="none" strike="noStrike">
                          <a:solidFill>
                            <a:srgbClr val="000000"/>
                          </a:solidFill>
                          <a:effectLst/>
                          <a:latin typeface="Arial" panose="020B0604020202020204" pitchFamily="34" charset="0"/>
                        </a:rPr>
                        <a:t>280</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extLst>
                  <a:ext uri="{0D108BD9-81ED-4DB2-BD59-A6C34878D82A}">
                    <a16:rowId xmlns:a16="http://schemas.microsoft.com/office/drawing/2014/main" val="3193697826"/>
                  </a:ext>
                </a:extLst>
              </a:tr>
              <a:tr h="532933">
                <a:tc>
                  <a:txBody>
                    <a:bodyPr/>
                    <a:lstStyle/>
                    <a:p>
                      <a:pPr algn="ctr" rtl="0" fontAlgn="t"/>
                      <a:r>
                        <a:rPr lang="en-US" sz="2100" b="0" i="0" u="none" strike="noStrike">
                          <a:solidFill>
                            <a:srgbClr val="000000"/>
                          </a:solidFill>
                          <a:effectLst/>
                          <a:latin typeface="Segoe UI" panose="020B0502040204020203" pitchFamily="34" charset="0"/>
                        </a:rPr>
                        <a:t>NM</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a:txBody>
                    <a:bodyPr/>
                    <a:lstStyle/>
                    <a:p>
                      <a:pPr algn="ctr" rtl="0" fontAlgn="t"/>
                      <a:r>
                        <a:rPr lang="en-US" sz="2100" b="0" i="0" u="none" strike="noStrike">
                          <a:solidFill>
                            <a:srgbClr val="000000"/>
                          </a:solidFill>
                          <a:effectLst/>
                          <a:latin typeface="Segoe UI" panose="020B0502040204020203" pitchFamily="34" charset="0"/>
                        </a:rPr>
                        <a:t>12</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gridSpan="2">
                  <a:txBody>
                    <a:bodyPr/>
                    <a:lstStyle/>
                    <a:p>
                      <a:pPr algn="ctr" rtl="0" fontAlgn="t"/>
                      <a:r>
                        <a:rPr lang="en-US" sz="2100" b="0" i="0" u="none" strike="noStrike">
                          <a:solidFill>
                            <a:srgbClr val="000000"/>
                          </a:solidFill>
                          <a:effectLst/>
                          <a:latin typeface="Segoe UI" panose="020B0502040204020203" pitchFamily="34" charset="0"/>
                        </a:rPr>
                        <a:t>2</a:t>
                      </a:r>
                      <a:endParaRPr lang="en-US" sz="2700" b="0" i="0" u="none" strike="noStrike">
                        <a:effectLst/>
                        <a:latin typeface="Arial" panose="020B0604020202020204" pitchFamily="34" charset="0"/>
                      </a:endParaRPr>
                    </a:p>
                  </a:txBody>
                  <a:tcPr marL="135110" marR="135110" marT="67555" marB="67555">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hMerge="1">
                  <a:txBody>
                    <a:bodyPr/>
                    <a:lstStyle/>
                    <a:p>
                      <a:endParaRPr lang="en-US"/>
                    </a:p>
                  </a:txBody>
                  <a:tcPr/>
                </a:tc>
                <a:tc>
                  <a:txBody>
                    <a:bodyPr/>
                    <a:lstStyle/>
                    <a:p>
                      <a:pPr algn="ctr" rtl="0" fontAlgn="t"/>
                      <a:r>
                        <a:rPr lang="en-US" sz="2100" b="0" i="0" u="none" strike="noStrike">
                          <a:solidFill>
                            <a:srgbClr val="000000"/>
                          </a:solidFill>
                          <a:effectLst/>
                          <a:latin typeface="Arial" panose="020B0604020202020204" pitchFamily="34" charset="0"/>
                        </a:rPr>
                        <a:t>$3,855,000</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a:txBody>
                    <a:bodyPr/>
                    <a:lstStyle/>
                    <a:p>
                      <a:pPr algn="ctr" rtl="0" fontAlgn="t"/>
                      <a:r>
                        <a:rPr lang="en-US" sz="2100" b="0" i="0" u="none" strike="noStrike">
                          <a:solidFill>
                            <a:srgbClr val="000000"/>
                          </a:solidFill>
                          <a:effectLst/>
                          <a:latin typeface="Arial" panose="020B0604020202020204" pitchFamily="34" charset="0"/>
                        </a:rPr>
                        <a:t>158</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extLst>
                  <a:ext uri="{0D108BD9-81ED-4DB2-BD59-A6C34878D82A}">
                    <a16:rowId xmlns:a16="http://schemas.microsoft.com/office/drawing/2014/main" val="1470111349"/>
                  </a:ext>
                </a:extLst>
              </a:tr>
              <a:tr h="532933">
                <a:tc>
                  <a:txBody>
                    <a:bodyPr/>
                    <a:lstStyle/>
                    <a:p>
                      <a:pPr algn="ctr" rtl="0" fontAlgn="t"/>
                      <a:r>
                        <a:rPr lang="en-US" sz="2100" b="0" i="0" u="none" strike="noStrike">
                          <a:solidFill>
                            <a:srgbClr val="000000"/>
                          </a:solidFill>
                          <a:effectLst/>
                          <a:latin typeface="Segoe UI" panose="020B0502040204020203" pitchFamily="34" charset="0"/>
                        </a:rPr>
                        <a:t>TX</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rtl="0" fontAlgn="t"/>
                      <a:r>
                        <a:rPr lang="en-US" sz="2100" b="0" i="0" u="none" strike="noStrike">
                          <a:solidFill>
                            <a:srgbClr val="000000"/>
                          </a:solidFill>
                          <a:effectLst/>
                          <a:latin typeface="Segoe UI" panose="020B0502040204020203" pitchFamily="34" charset="0"/>
                        </a:rPr>
                        <a:t>143</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gridSpan="2">
                  <a:txBody>
                    <a:bodyPr/>
                    <a:lstStyle/>
                    <a:p>
                      <a:pPr algn="ctr" rtl="0" fontAlgn="t"/>
                      <a:r>
                        <a:rPr lang="en-US" sz="2100" b="0" i="0" u="none" strike="noStrike">
                          <a:solidFill>
                            <a:srgbClr val="000000"/>
                          </a:solidFill>
                          <a:effectLst/>
                          <a:latin typeface="Segoe UI" panose="020B0502040204020203" pitchFamily="34" charset="0"/>
                        </a:rPr>
                        <a:t>23</a:t>
                      </a:r>
                      <a:endParaRPr lang="en-US" sz="2700" b="0" i="0" u="none" strike="noStrike">
                        <a:effectLst/>
                        <a:latin typeface="Arial" panose="020B0604020202020204" pitchFamily="34" charset="0"/>
                      </a:endParaRPr>
                    </a:p>
                  </a:txBody>
                  <a:tcPr marL="135110" marR="135110" marT="67555" marB="67555">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hMerge="1">
                  <a:txBody>
                    <a:bodyPr/>
                    <a:lstStyle/>
                    <a:p>
                      <a:endParaRPr lang="en-US"/>
                    </a:p>
                  </a:txBody>
                  <a:tcPr/>
                </a:tc>
                <a:tc>
                  <a:txBody>
                    <a:bodyPr/>
                    <a:lstStyle/>
                    <a:p>
                      <a:pPr algn="ctr" rtl="0" fontAlgn="t"/>
                      <a:r>
                        <a:rPr lang="en-US" sz="2100" b="0" i="0" u="none" strike="noStrike">
                          <a:solidFill>
                            <a:srgbClr val="000000"/>
                          </a:solidFill>
                          <a:effectLst/>
                          <a:latin typeface="Arial" panose="020B0604020202020204" pitchFamily="34" charset="0"/>
                        </a:rPr>
                        <a:t>$44,703,572</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rtl="0" fontAlgn="t"/>
                      <a:r>
                        <a:rPr lang="en-US" sz="2100" b="0" i="0" u="none" strike="noStrike">
                          <a:solidFill>
                            <a:srgbClr val="000000"/>
                          </a:solidFill>
                          <a:effectLst/>
                          <a:latin typeface="Arial" panose="020B0604020202020204" pitchFamily="34" charset="0"/>
                        </a:rPr>
                        <a:t>2,409</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1713221776"/>
                  </a:ext>
                </a:extLst>
              </a:tr>
              <a:tr h="532933">
                <a:tc>
                  <a:txBody>
                    <a:bodyPr/>
                    <a:lstStyle/>
                    <a:p>
                      <a:pPr algn="ctr" rtl="0" fontAlgn="t"/>
                      <a:r>
                        <a:rPr lang="en-US" sz="2100" b="1" i="0" u="none" strike="noStrike">
                          <a:solidFill>
                            <a:srgbClr val="000000"/>
                          </a:solidFill>
                          <a:effectLst/>
                          <a:latin typeface="Arial" panose="020B0604020202020204" pitchFamily="34" charset="0"/>
                        </a:rPr>
                        <a:t>Totals</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a:txBody>
                    <a:bodyPr/>
                    <a:lstStyle/>
                    <a:p>
                      <a:pPr algn="ctr" rtl="0" fontAlgn="t"/>
                      <a:r>
                        <a:rPr lang="en-US" sz="2100" b="1" i="0" u="none" strike="noStrike">
                          <a:solidFill>
                            <a:srgbClr val="000000"/>
                          </a:solidFill>
                          <a:effectLst/>
                          <a:latin typeface="Arial" panose="020B0604020202020204" pitchFamily="34" charset="0"/>
                        </a:rPr>
                        <a:t>266</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gridSpan="2">
                  <a:txBody>
                    <a:bodyPr/>
                    <a:lstStyle/>
                    <a:p>
                      <a:pPr algn="ctr" rtl="0" fontAlgn="t"/>
                      <a:r>
                        <a:rPr lang="en-US" sz="2100" b="1" i="0" u="none" strike="noStrike">
                          <a:solidFill>
                            <a:srgbClr val="000000"/>
                          </a:solidFill>
                          <a:effectLst/>
                          <a:latin typeface="Segoe UI" panose="020B0502040204020203" pitchFamily="34" charset="0"/>
                        </a:rPr>
                        <a:t>41</a:t>
                      </a:r>
                      <a:endParaRPr lang="en-US" sz="2700" b="0" i="0" u="none" strike="noStrike">
                        <a:effectLst/>
                        <a:latin typeface="Arial" panose="020B0604020202020204" pitchFamily="34" charset="0"/>
                      </a:endParaRPr>
                    </a:p>
                  </a:txBody>
                  <a:tcPr marL="135110" marR="135110" marT="67555" marB="67555">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hMerge="1">
                  <a:txBody>
                    <a:bodyPr/>
                    <a:lstStyle/>
                    <a:p>
                      <a:endParaRPr lang="en-US"/>
                    </a:p>
                  </a:txBody>
                  <a:tcPr/>
                </a:tc>
                <a:tc>
                  <a:txBody>
                    <a:bodyPr/>
                    <a:lstStyle/>
                    <a:p>
                      <a:pPr algn="ctr" rtl="0" fontAlgn="t"/>
                      <a:r>
                        <a:rPr lang="en-US" sz="2100" b="1" i="0" u="none" strike="noStrike">
                          <a:solidFill>
                            <a:srgbClr val="000000"/>
                          </a:solidFill>
                          <a:effectLst/>
                          <a:latin typeface="Arial" panose="020B0604020202020204" pitchFamily="34" charset="0"/>
                        </a:rPr>
                        <a:t>$78,858,416</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a:txBody>
                    <a:bodyPr/>
                    <a:lstStyle/>
                    <a:p>
                      <a:pPr algn="ctr" rtl="0" fontAlgn="t"/>
                      <a:r>
                        <a:rPr lang="en-US" sz="2100" b="1" i="0" u="none" strike="noStrike">
                          <a:solidFill>
                            <a:srgbClr val="000000"/>
                          </a:solidFill>
                          <a:effectLst/>
                          <a:latin typeface="Arial" panose="020B0604020202020204" pitchFamily="34" charset="0"/>
                        </a:rPr>
                        <a:t>3,571</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extLst>
                  <a:ext uri="{0D108BD9-81ED-4DB2-BD59-A6C34878D82A}">
                    <a16:rowId xmlns:a16="http://schemas.microsoft.com/office/drawing/2014/main" val="3909234593"/>
                  </a:ext>
                </a:extLst>
              </a:tr>
              <a:tr h="593568">
                <a:tc>
                  <a:txBody>
                    <a:bodyPr/>
                    <a:lstStyle/>
                    <a:p>
                      <a:pPr algn="l" fontAlgn="b"/>
                      <a:endParaRPr lang="en-US" sz="2700" b="0" i="0" u="none" strike="noStrike" dirty="0">
                        <a:effectLst/>
                        <a:latin typeface="Arial" panose="020B0604020202020204" pitchFamily="34" charset="0"/>
                      </a:endParaRPr>
                    </a:p>
                  </a:txBody>
                  <a:tcPr marL="9383" marR="9383" marT="9383" marB="0" anchor="b">
                    <a:lnL>
                      <a:noFill/>
                    </a:lnL>
                    <a:lnR>
                      <a:noFill/>
                    </a:lnR>
                    <a:lnT w="6350" cap="flat" cmpd="sng" algn="ctr">
                      <a:solidFill>
                        <a:srgbClr val="D3D3D3"/>
                      </a:solidFill>
                      <a:prstDash val="solid"/>
                      <a:round/>
                      <a:headEnd type="none" w="med" len="med"/>
                      <a:tailEnd type="none" w="med" len="med"/>
                    </a:lnT>
                    <a:lnB>
                      <a:noFill/>
                    </a:lnB>
                    <a:noFill/>
                  </a:tcPr>
                </a:tc>
                <a:tc>
                  <a:txBody>
                    <a:bodyPr/>
                    <a:lstStyle/>
                    <a:p>
                      <a:pPr algn="l" fontAlgn="b"/>
                      <a:endParaRPr lang="en-US" sz="2700" b="0" i="0" u="none" strike="noStrike">
                        <a:effectLst/>
                        <a:latin typeface="Arial" panose="020B0604020202020204" pitchFamily="34" charset="0"/>
                      </a:endParaRPr>
                    </a:p>
                  </a:txBody>
                  <a:tcPr marL="9383" marR="9383" marT="9383" marB="0" anchor="b">
                    <a:lnL>
                      <a:noFill/>
                    </a:lnL>
                    <a:lnR>
                      <a:noFill/>
                    </a:lnR>
                    <a:lnT w="6350" cap="flat" cmpd="sng" algn="ctr">
                      <a:solidFill>
                        <a:srgbClr val="D3D3D3"/>
                      </a:solidFill>
                      <a:prstDash val="solid"/>
                      <a:round/>
                      <a:headEnd type="none" w="med" len="med"/>
                      <a:tailEnd type="none" w="med" len="med"/>
                    </a:lnT>
                    <a:lnB>
                      <a:noFill/>
                    </a:lnB>
                    <a:noFill/>
                  </a:tcPr>
                </a:tc>
                <a:tc>
                  <a:txBody>
                    <a:bodyPr/>
                    <a:lstStyle/>
                    <a:p>
                      <a:pPr algn="l" fontAlgn="b"/>
                      <a:endParaRPr lang="en-US" sz="2700" b="0" i="0" u="none" strike="noStrike">
                        <a:effectLst/>
                        <a:latin typeface="Arial" panose="020B0604020202020204" pitchFamily="34" charset="0"/>
                      </a:endParaRPr>
                    </a:p>
                  </a:txBody>
                  <a:tcPr marL="9383" marR="9383" marT="9383" marB="0" anchor="b">
                    <a:lnL>
                      <a:noFill/>
                    </a:lnL>
                    <a:lnR>
                      <a:noFill/>
                    </a:lnR>
                    <a:lnT w="6350" cap="flat" cmpd="sng" algn="ctr">
                      <a:solidFill>
                        <a:srgbClr val="D3D3D3"/>
                      </a:solidFill>
                      <a:prstDash val="solid"/>
                      <a:round/>
                      <a:headEnd type="none" w="med" len="med"/>
                      <a:tailEnd type="none" w="med" len="med"/>
                    </a:lnT>
                    <a:lnB>
                      <a:noFill/>
                    </a:lnB>
                    <a:noFill/>
                  </a:tcPr>
                </a:tc>
                <a:tc>
                  <a:txBody>
                    <a:bodyPr/>
                    <a:lstStyle/>
                    <a:p>
                      <a:pPr algn="l" fontAlgn="b"/>
                      <a:endParaRPr lang="en-US" sz="2700" b="0" i="0" u="none" strike="noStrike">
                        <a:effectLst/>
                        <a:latin typeface="Arial" panose="020B0604020202020204" pitchFamily="34" charset="0"/>
                      </a:endParaRPr>
                    </a:p>
                  </a:txBody>
                  <a:tcPr marL="9383" marR="9383" marT="9383" marB="0" anchor="b">
                    <a:lnL>
                      <a:noFill/>
                    </a:lnL>
                    <a:lnR>
                      <a:noFill/>
                    </a:lnR>
                    <a:lnT w="6350" cap="flat" cmpd="sng" algn="ctr">
                      <a:solidFill>
                        <a:srgbClr val="D3D3D3"/>
                      </a:solidFill>
                      <a:prstDash val="solid"/>
                      <a:round/>
                      <a:headEnd type="none" w="med" len="med"/>
                      <a:tailEnd type="none" w="med" len="med"/>
                    </a:lnT>
                    <a:lnB>
                      <a:noFill/>
                    </a:lnB>
                    <a:noFill/>
                  </a:tcPr>
                </a:tc>
                <a:tc>
                  <a:txBody>
                    <a:bodyPr/>
                    <a:lstStyle/>
                    <a:p>
                      <a:pPr algn="l" fontAlgn="b"/>
                      <a:endParaRPr lang="en-US" sz="2700" b="0" i="0" u="none" strike="noStrike">
                        <a:effectLst/>
                        <a:latin typeface="Arial" panose="020B0604020202020204" pitchFamily="34" charset="0"/>
                      </a:endParaRPr>
                    </a:p>
                  </a:txBody>
                  <a:tcPr marL="9383" marR="9383" marT="9383" marB="0" anchor="b">
                    <a:lnL>
                      <a:noFill/>
                    </a:lnL>
                    <a:lnR>
                      <a:noFill/>
                    </a:lnR>
                    <a:lnT w="6350" cap="flat" cmpd="sng" algn="ctr">
                      <a:solidFill>
                        <a:srgbClr val="D3D3D3"/>
                      </a:solidFill>
                      <a:prstDash val="solid"/>
                      <a:round/>
                      <a:headEnd type="none" w="med" len="med"/>
                      <a:tailEnd type="none" w="med" len="med"/>
                    </a:lnT>
                    <a:lnB>
                      <a:noFill/>
                    </a:lnB>
                    <a:noFill/>
                  </a:tcPr>
                </a:tc>
                <a:tc>
                  <a:txBody>
                    <a:bodyPr/>
                    <a:lstStyle/>
                    <a:p>
                      <a:pPr algn="l" fontAlgn="b"/>
                      <a:endParaRPr lang="en-US" sz="2700" b="0" i="0" u="none" strike="noStrike" dirty="0">
                        <a:effectLst/>
                        <a:latin typeface="Arial" panose="020B0604020202020204" pitchFamily="34" charset="0"/>
                      </a:endParaRPr>
                    </a:p>
                  </a:txBody>
                  <a:tcPr marL="9383" marR="9383" marT="9383" marB="0" anchor="b">
                    <a:lnL>
                      <a:noFill/>
                    </a:lnL>
                    <a:lnR>
                      <a:noFill/>
                    </a:lnR>
                    <a:lnT w="6350" cap="flat" cmpd="sng" algn="ctr">
                      <a:solidFill>
                        <a:srgbClr val="D3D3D3"/>
                      </a:solidFill>
                      <a:prstDash val="solid"/>
                      <a:round/>
                      <a:headEnd type="none" w="med" len="med"/>
                      <a:tailEnd type="none" w="med" len="med"/>
                    </a:lnT>
                    <a:lnB>
                      <a:noFill/>
                    </a:lnB>
                    <a:noFill/>
                  </a:tcPr>
                </a:tc>
                <a:extLst>
                  <a:ext uri="{0D108BD9-81ED-4DB2-BD59-A6C34878D82A}">
                    <a16:rowId xmlns:a16="http://schemas.microsoft.com/office/drawing/2014/main" val="2748802450"/>
                  </a:ext>
                </a:extLst>
              </a:tr>
            </a:tbl>
          </a:graphicData>
        </a:graphic>
      </p:graphicFrame>
    </p:spTree>
    <p:extLst>
      <p:ext uri="{BB962C8B-B14F-4D97-AF65-F5344CB8AC3E}">
        <p14:creationId xmlns:p14="http://schemas.microsoft.com/office/powerpoint/2010/main" val="12351800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CID Subsidy Summary</a:t>
            </a:r>
          </a:p>
        </p:txBody>
      </p:sp>
      <p:graphicFrame>
        <p:nvGraphicFramePr>
          <p:cNvPr id="4" name="Chart 3">
            <a:extLst>
              <a:ext uri="{FF2B5EF4-FFF2-40B4-BE49-F238E27FC236}">
                <a16:creationId xmlns:a16="http://schemas.microsoft.com/office/drawing/2014/main" id="{A4B930A6-C9C3-46F4-8914-25DEF9C0CB23}"/>
              </a:ext>
            </a:extLst>
          </p:cNvPr>
          <p:cNvGraphicFramePr>
            <a:graphicFrameLocks/>
          </p:cNvGraphicFramePr>
          <p:nvPr>
            <p:extLst>
              <p:ext uri="{D42A27DB-BD31-4B8C-83A1-F6EECF244321}">
                <p14:modId xmlns:p14="http://schemas.microsoft.com/office/powerpoint/2010/main" val="1149098592"/>
              </p:ext>
            </p:extLst>
          </p:nvPr>
        </p:nvGraphicFramePr>
        <p:xfrm>
          <a:off x="510380" y="1477962"/>
          <a:ext cx="8123240" cy="46180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41378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616" y="603505"/>
            <a:ext cx="7445828" cy="539496"/>
          </a:xfrm>
        </p:spPr>
        <p:txBody>
          <a:bodyPr/>
          <a:lstStyle/>
          <a:p>
            <a:pPr lvl="0" defTabSz="457200">
              <a:defRPr/>
            </a:pPr>
            <a:r>
              <a:rPr lang="en-US" sz="3200" dirty="0">
                <a:solidFill>
                  <a:srgbClr val="0072CE"/>
                </a:solidFill>
                <a:latin typeface="Calibri" pitchFamily="34" charset="0"/>
              </a:rPr>
              <a:t>Benefits of AHP to Members</a:t>
            </a:r>
          </a:p>
        </p:txBody>
      </p:sp>
      <p:sp>
        <p:nvSpPr>
          <p:cNvPr id="3" name="Rectangle 2">
            <a:extLst>
              <a:ext uri="{FF2B5EF4-FFF2-40B4-BE49-F238E27FC236}">
                <a16:creationId xmlns:a16="http://schemas.microsoft.com/office/drawing/2014/main" id="{EF11A445-9564-467C-A1D2-577F3BDA9B1D}"/>
              </a:ext>
            </a:extLst>
          </p:cNvPr>
          <p:cNvSpPr/>
          <p:nvPr/>
        </p:nvSpPr>
        <p:spPr>
          <a:xfrm>
            <a:off x="238125" y="1152468"/>
            <a:ext cx="5198746" cy="263149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t" anchorCtr="1">
            <a:spAutoFit/>
          </a:bodyPr>
          <a:lstStyle/>
          <a:p>
            <a:pPr marL="285750" indent="-285750">
              <a:spcAft>
                <a:spcPts val="1800"/>
              </a:spcAft>
              <a:buFont typeface="Arial" panose="020B0604020202020204" pitchFamily="34" charset="0"/>
              <a:buChar char="•"/>
            </a:pPr>
            <a:r>
              <a:rPr lang="en-US" dirty="0">
                <a:solidFill>
                  <a:schemeClr val="tx1">
                    <a:lumMod val="95000"/>
                    <a:lumOff val="5000"/>
                  </a:schemeClr>
                </a:solidFill>
                <a:latin typeface="Calibri" pitchFamily="34" charset="0"/>
              </a:rPr>
              <a:t>Reputational Benefits</a:t>
            </a:r>
          </a:p>
          <a:p>
            <a:pPr marL="285750" indent="-285750">
              <a:spcAft>
                <a:spcPts val="1800"/>
              </a:spcAft>
              <a:buFont typeface="Arial" panose="020B0604020202020204" pitchFamily="34" charset="0"/>
              <a:buChar char="•"/>
            </a:pPr>
            <a:r>
              <a:rPr lang="en-US" dirty="0">
                <a:solidFill>
                  <a:schemeClr val="tx1">
                    <a:lumMod val="95000"/>
                    <a:lumOff val="5000"/>
                  </a:schemeClr>
                </a:solidFill>
                <a:latin typeface="Calibri" pitchFamily="34" charset="0"/>
              </a:rPr>
              <a:t>CRA/Community Investment Benefits</a:t>
            </a:r>
          </a:p>
          <a:p>
            <a:pPr marL="285750" indent="-285750">
              <a:spcAft>
                <a:spcPts val="1800"/>
              </a:spcAft>
              <a:buFont typeface="Arial" panose="020B0604020202020204" pitchFamily="34" charset="0"/>
              <a:buChar char="•"/>
            </a:pPr>
            <a:r>
              <a:rPr lang="en-US" dirty="0">
                <a:solidFill>
                  <a:schemeClr val="tx1">
                    <a:lumMod val="95000"/>
                    <a:lumOff val="5000"/>
                  </a:schemeClr>
                </a:solidFill>
                <a:latin typeface="Calibri" pitchFamily="34" charset="0"/>
              </a:rPr>
              <a:t>New Business/Loan Opportunities</a:t>
            </a:r>
          </a:p>
          <a:p>
            <a:pPr marL="285750" indent="-285750">
              <a:spcAft>
                <a:spcPts val="1800"/>
              </a:spcAft>
              <a:buFont typeface="Arial" panose="020B0604020202020204" pitchFamily="34" charset="0"/>
              <a:buChar char="•"/>
            </a:pPr>
            <a:r>
              <a:rPr lang="en-US" dirty="0">
                <a:solidFill>
                  <a:schemeClr val="tx1">
                    <a:lumMod val="95000"/>
                    <a:lumOff val="5000"/>
                  </a:schemeClr>
                </a:solidFill>
                <a:latin typeface="Calibri" pitchFamily="34" charset="0"/>
              </a:rPr>
              <a:t>Customer Relationship Benefits</a:t>
            </a:r>
          </a:p>
          <a:p>
            <a:pPr marL="285750" indent="-285750">
              <a:spcAft>
                <a:spcPts val="1800"/>
              </a:spcAft>
              <a:buFont typeface="Arial" panose="020B0604020202020204" pitchFamily="34" charset="0"/>
              <a:buChar char="•"/>
            </a:pPr>
            <a:r>
              <a:rPr lang="en-US" dirty="0">
                <a:solidFill>
                  <a:schemeClr val="tx1">
                    <a:lumMod val="95000"/>
                    <a:lumOff val="5000"/>
                  </a:schemeClr>
                </a:solidFill>
                <a:latin typeface="Calibri" pitchFamily="34" charset="0"/>
              </a:rPr>
              <a:t>Critical funding for affordable housing</a:t>
            </a:r>
          </a:p>
        </p:txBody>
      </p:sp>
      <p:pic>
        <p:nvPicPr>
          <p:cNvPr id="9" name="Picture 8">
            <a:extLst>
              <a:ext uri="{FF2B5EF4-FFF2-40B4-BE49-F238E27FC236}">
                <a16:creationId xmlns:a16="http://schemas.microsoft.com/office/drawing/2014/main" id="{A5D521D2-EF59-4A4E-7CD9-A3F6B32EF5FB}"/>
              </a:ext>
            </a:extLst>
          </p:cNvPr>
          <p:cNvPicPr>
            <a:picLocks noChangeAspect="1"/>
          </p:cNvPicPr>
          <p:nvPr/>
        </p:nvPicPr>
        <p:blipFill>
          <a:blip r:embed="rId3"/>
          <a:stretch>
            <a:fillRect/>
          </a:stretch>
        </p:blipFill>
        <p:spPr>
          <a:xfrm>
            <a:off x="5545488" y="1152469"/>
            <a:ext cx="3456501" cy="2631490"/>
          </a:xfrm>
          <a:prstGeom prst="rect">
            <a:avLst/>
          </a:prstGeom>
          <a:ln w="25400">
            <a:solidFill>
              <a:schemeClr val="tx1"/>
            </a:solidFill>
          </a:ln>
        </p:spPr>
      </p:pic>
      <p:pic>
        <p:nvPicPr>
          <p:cNvPr id="15" name="Picture 14">
            <a:extLst>
              <a:ext uri="{FF2B5EF4-FFF2-40B4-BE49-F238E27FC236}">
                <a16:creationId xmlns:a16="http://schemas.microsoft.com/office/drawing/2014/main" id="{8CCF73A7-B735-F380-F51F-AB72638FA72C}"/>
              </a:ext>
            </a:extLst>
          </p:cNvPr>
          <p:cNvPicPr>
            <a:picLocks noChangeAspect="1"/>
          </p:cNvPicPr>
          <p:nvPr/>
        </p:nvPicPr>
        <p:blipFill>
          <a:blip r:embed="rId4"/>
          <a:stretch>
            <a:fillRect/>
          </a:stretch>
        </p:blipFill>
        <p:spPr>
          <a:xfrm>
            <a:off x="5545488" y="3910664"/>
            <a:ext cx="3456501" cy="2607581"/>
          </a:xfrm>
          <a:prstGeom prst="rect">
            <a:avLst/>
          </a:prstGeom>
          <a:ln w="25400">
            <a:solidFill>
              <a:schemeClr val="tx1"/>
            </a:solidFill>
          </a:ln>
        </p:spPr>
      </p:pic>
      <p:pic>
        <p:nvPicPr>
          <p:cNvPr id="17" name="Picture 16">
            <a:extLst>
              <a:ext uri="{FF2B5EF4-FFF2-40B4-BE49-F238E27FC236}">
                <a16:creationId xmlns:a16="http://schemas.microsoft.com/office/drawing/2014/main" id="{CAA5B78C-5F3B-1D2F-CEDA-12E3FC083907}"/>
              </a:ext>
            </a:extLst>
          </p:cNvPr>
          <p:cNvPicPr>
            <a:picLocks noChangeAspect="1"/>
          </p:cNvPicPr>
          <p:nvPr/>
        </p:nvPicPr>
        <p:blipFill>
          <a:blip r:embed="rId5"/>
          <a:stretch>
            <a:fillRect/>
          </a:stretch>
        </p:blipFill>
        <p:spPr>
          <a:xfrm>
            <a:off x="238126" y="3889408"/>
            <a:ext cx="5198746" cy="2631490"/>
          </a:xfrm>
          <a:prstGeom prst="rect">
            <a:avLst/>
          </a:prstGeom>
          <a:ln w="25400">
            <a:solidFill>
              <a:schemeClr val="tx1"/>
            </a:solidFill>
          </a:ln>
        </p:spPr>
      </p:pic>
    </p:spTree>
    <p:extLst>
      <p:ext uri="{BB962C8B-B14F-4D97-AF65-F5344CB8AC3E}">
        <p14:creationId xmlns:p14="http://schemas.microsoft.com/office/powerpoint/2010/main" val="907637461"/>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3DA2D-E301-49DE-881F-338676CAFB7D}"/>
              </a:ext>
            </a:extLst>
          </p:cNvPr>
          <p:cNvSpPr>
            <a:spLocks noGrp="1"/>
          </p:cNvSpPr>
          <p:nvPr>
            <p:ph type="title"/>
          </p:nvPr>
        </p:nvSpPr>
        <p:spPr/>
        <p:txBody>
          <a:bodyPr/>
          <a:lstStyle/>
          <a:p>
            <a:r>
              <a:rPr lang="en-US" dirty="0"/>
              <a:t>Member or Sponsor</a:t>
            </a:r>
          </a:p>
        </p:txBody>
      </p:sp>
      <p:sp>
        <p:nvSpPr>
          <p:cNvPr id="3" name="Text Placeholder 2">
            <a:extLst>
              <a:ext uri="{FF2B5EF4-FFF2-40B4-BE49-F238E27FC236}">
                <a16:creationId xmlns:a16="http://schemas.microsoft.com/office/drawing/2014/main" id="{7FB6FBC0-B5A7-4486-93BA-47590866440D}"/>
              </a:ext>
            </a:extLst>
          </p:cNvPr>
          <p:cNvSpPr>
            <a:spLocks noGrp="1"/>
          </p:cNvSpPr>
          <p:nvPr>
            <p:ph type="body" sz="quarter" idx="12"/>
          </p:nvPr>
        </p:nvSpPr>
        <p:spPr/>
        <p:txBody>
          <a:bodyPr>
            <a:normAutofit/>
          </a:bodyPr>
          <a:lstStyle/>
          <a:p>
            <a:pPr marL="0" indent="0" algn="ctr">
              <a:buNone/>
            </a:pPr>
            <a:endParaRPr lang="en-US" sz="2400" b="1" u="sng" dirty="0">
              <a:solidFill>
                <a:srgbClr val="434343"/>
              </a:solidFill>
              <a:effectLst/>
              <a:latin typeface="Arial" panose="020B0604020202020204" pitchFamily="34" charset="0"/>
              <a:ea typeface="Calibri" panose="020F0502020204030204" pitchFamily="34" charset="0"/>
              <a:cs typeface="Times New Roman" panose="02020603050405020304" pitchFamily="18" charset="0"/>
            </a:endParaRPr>
          </a:p>
          <a:p>
            <a:pPr marL="0" indent="0">
              <a:buNone/>
            </a:pPr>
            <a:r>
              <a:rPr lang="en-US" sz="2400" dirty="0">
                <a:solidFill>
                  <a:srgbClr val="434343"/>
                </a:solidFill>
                <a:effectLst/>
                <a:ea typeface="Calibri" panose="020F0502020204030204" pitchFamily="34" charset="0"/>
                <a:cs typeface="Times New Roman" panose="02020603050405020304" pitchFamily="18" charset="0"/>
              </a:rPr>
              <a:t>A "</a:t>
            </a:r>
            <a:r>
              <a:rPr lang="en-US" sz="2400" b="1" u="sng" dirty="0">
                <a:solidFill>
                  <a:srgbClr val="434343"/>
                </a:solidFill>
                <a:effectLst/>
                <a:ea typeface="Calibri" panose="020F0502020204030204" pitchFamily="34" charset="0"/>
                <a:cs typeface="Times New Roman" panose="02020603050405020304" pitchFamily="18" charset="0"/>
              </a:rPr>
              <a:t>Member</a:t>
            </a:r>
            <a:r>
              <a:rPr lang="en-US" sz="2400" dirty="0">
                <a:solidFill>
                  <a:srgbClr val="434343"/>
                </a:solidFill>
                <a:effectLst/>
                <a:ea typeface="Calibri" panose="020F0502020204030204" pitchFamily="34" charset="0"/>
                <a:cs typeface="Times New Roman" panose="02020603050405020304" pitchFamily="18" charset="0"/>
              </a:rPr>
              <a:t>" is willing to apply for AHP funds on behalf of a project sponsor. </a:t>
            </a:r>
          </a:p>
          <a:p>
            <a:pPr marL="0" indent="0">
              <a:buNone/>
            </a:pPr>
            <a:endParaRPr lang="en-US" dirty="0">
              <a:solidFill>
                <a:srgbClr val="434343"/>
              </a:solidFill>
              <a:ea typeface="Calibri" panose="020F0502020204030204" pitchFamily="34" charset="0"/>
              <a:cs typeface="Times New Roman" panose="02020603050405020304" pitchFamily="18" charset="0"/>
            </a:endParaRPr>
          </a:p>
          <a:p>
            <a:pPr marL="0" indent="0">
              <a:buNone/>
            </a:pPr>
            <a:r>
              <a:rPr lang="en-US" sz="2400" dirty="0">
                <a:solidFill>
                  <a:srgbClr val="434343"/>
                </a:solidFill>
                <a:effectLst/>
                <a:ea typeface="Calibri" panose="020F0502020204030204" pitchFamily="34" charset="0"/>
                <a:cs typeface="Times New Roman" panose="02020603050405020304" pitchFamily="18" charset="0"/>
              </a:rPr>
              <a:t>A "</a:t>
            </a:r>
            <a:r>
              <a:rPr lang="en-US" sz="2400" b="1" u="sng" dirty="0">
                <a:solidFill>
                  <a:srgbClr val="434343"/>
                </a:solidFill>
                <a:effectLst/>
                <a:ea typeface="Calibri" panose="020F0502020204030204" pitchFamily="34" charset="0"/>
                <a:cs typeface="Times New Roman" panose="02020603050405020304" pitchFamily="18" charset="0"/>
              </a:rPr>
              <a:t>Sponsor</a:t>
            </a:r>
            <a:r>
              <a:rPr lang="en-US" sz="2400" dirty="0">
                <a:solidFill>
                  <a:srgbClr val="434343"/>
                </a:solidFill>
                <a:effectLst/>
                <a:ea typeface="Calibri" panose="020F0502020204030204" pitchFamily="34" charset="0"/>
                <a:cs typeface="Times New Roman" panose="02020603050405020304" pitchFamily="18" charset="0"/>
              </a:rPr>
              <a:t>" is the owner of a rental project or the overseer of an ownership project that will put together the application or coordinate the application and project’s completion. </a:t>
            </a:r>
          </a:p>
          <a:p>
            <a:pPr marL="0" indent="0">
              <a:buNone/>
            </a:pPr>
            <a:endParaRPr lang="en-US" dirty="0">
              <a:solidFill>
                <a:srgbClr val="434343"/>
              </a:solidFill>
              <a:ea typeface="Calibri" panose="020F0502020204030204" pitchFamily="34" charset="0"/>
              <a:cs typeface="Times New Roman" panose="02020603050405020304" pitchFamily="18" charset="0"/>
            </a:endParaRPr>
          </a:p>
          <a:p>
            <a:pPr marL="0" indent="0">
              <a:buNone/>
            </a:pPr>
            <a:r>
              <a:rPr lang="en-US" sz="2400" dirty="0">
                <a:solidFill>
                  <a:srgbClr val="434343"/>
                </a:solidFill>
                <a:effectLst/>
                <a:ea typeface="Calibri" panose="020F0502020204030204" pitchFamily="34" charset="0"/>
                <a:cs typeface="Times New Roman" panose="02020603050405020304" pitchFamily="18" charset="0"/>
              </a:rPr>
              <a:t>Although a "Member" might be said to "sponsor" an application by submitting it, be sure to understand these terms, because </a:t>
            </a:r>
            <a:r>
              <a:rPr lang="en-US" sz="2400" i="1" dirty="0">
                <a:solidFill>
                  <a:srgbClr val="434343"/>
                </a:solidFill>
                <a:effectLst/>
                <a:ea typeface="Calibri" panose="020F0502020204030204" pitchFamily="34" charset="0"/>
                <a:cs typeface="Times New Roman" panose="02020603050405020304" pitchFamily="18" charset="0"/>
              </a:rPr>
              <a:t>a </a:t>
            </a:r>
            <a:r>
              <a:rPr lang="en-US" sz="2400" i="1" dirty="0">
                <a:solidFill>
                  <a:srgbClr val="0072CE"/>
                </a:solidFill>
                <a:effectLst/>
                <a:ea typeface="Calibri" panose="020F0502020204030204" pitchFamily="34" charset="0"/>
                <a:cs typeface="Times New Roman" panose="02020603050405020304" pitchFamily="18" charset="0"/>
              </a:rPr>
              <a:t>"Sponsor" and a "Member" play two different roles in an AHP application.</a:t>
            </a:r>
          </a:p>
          <a:p>
            <a:endParaRPr lang="en-US" dirty="0"/>
          </a:p>
        </p:txBody>
      </p:sp>
      <p:sp>
        <p:nvSpPr>
          <p:cNvPr id="4" name="Scroll: Horizontal 3">
            <a:extLst>
              <a:ext uri="{FF2B5EF4-FFF2-40B4-BE49-F238E27FC236}">
                <a16:creationId xmlns:a16="http://schemas.microsoft.com/office/drawing/2014/main" id="{1B5F4CDF-5EC4-8D89-CE55-AA6374D48089}"/>
              </a:ext>
            </a:extLst>
          </p:cNvPr>
          <p:cNvSpPr/>
          <p:nvPr/>
        </p:nvSpPr>
        <p:spPr>
          <a:xfrm>
            <a:off x="879566" y="5930538"/>
            <a:ext cx="7532914" cy="766354"/>
          </a:xfrm>
          <a:prstGeom prst="horizontalScroll">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i="1" dirty="0">
                <a:solidFill>
                  <a:srgbClr val="FF0000"/>
                </a:solidFill>
              </a:rPr>
              <a:t>A sponsor cannot apply without a member</a:t>
            </a:r>
          </a:p>
        </p:txBody>
      </p:sp>
    </p:spTree>
    <p:extLst>
      <p:ext uri="{BB962C8B-B14F-4D97-AF65-F5344CB8AC3E}">
        <p14:creationId xmlns:p14="http://schemas.microsoft.com/office/powerpoint/2010/main" val="227155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9DF686D0-7F94-BCE2-8C32-C786FABEFA99}"/>
              </a:ext>
            </a:extLst>
          </p:cNvPr>
          <p:cNvSpPr/>
          <p:nvPr/>
        </p:nvSpPr>
        <p:spPr>
          <a:xfrm>
            <a:off x="127835" y="1288461"/>
            <a:ext cx="5190786" cy="4466387"/>
          </a:xfrm>
          <a:prstGeom prst="roundRect">
            <a:avLst/>
          </a:prstGeom>
        </p:spPr>
        <p:style>
          <a:lnRef idx="1">
            <a:schemeClr val="accent1"/>
          </a:lnRef>
          <a:fillRef idx="2">
            <a:schemeClr val="accent1"/>
          </a:fillRef>
          <a:effectRef idx="1">
            <a:schemeClr val="accent1"/>
          </a:effectRef>
          <a:fontRef idx="minor">
            <a:schemeClr val="dk1"/>
          </a:fontRef>
        </p:style>
        <p:txBody>
          <a:bodyPr lIns="0" tIns="0" rIns="0" bIns="0" rtlCol="0" anchor="t"/>
          <a:lstStyle/>
          <a:p>
            <a:pPr algn="ctr">
              <a:spcAft>
                <a:spcPts val="1200"/>
              </a:spcAft>
            </a:pPr>
            <a:endParaRPr lang="en-US" dirty="0"/>
          </a:p>
        </p:txBody>
      </p:sp>
      <p:sp>
        <p:nvSpPr>
          <p:cNvPr id="2" name="Title 1"/>
          <p:cNvSpPr>
            <a:spLocks noGrp="1"/>
          </p:cNvSpPr>
          <p:nvPr>
            <p:ph type="title"/>
          </p:nvPr>
        </p:nvSpPr>
        <p:spPr>
          <a:xfrm>
            <a:off x="356260" y="598773"/>
            <a:ext cx="7487260" cy="457200"/>
          </a:xfrm>
        </p:spPr>
        <p:txBody>
          <a:bodyPr vert="horz" lIns="91440" tIns="45720" rIns="91440" bIns="45720" rtlCol="0" anchor="ctr">
            <a:noAutofit/>
          </a:bodyPr>
          <a:lstStyle/>
          <a:p>
            <a:pPr lvl="0">
              <a:defRPr/>
            </a:pPr>
            <a:r>
              <a:rPr lang="en-US" sz="2800" b="1" kern="1200" dirty="0">
                <a:latin typeface="+mj-lt"/>
                <a:ea typeface="+mj-ea"/>
                <a:cs typeface="+mj-cs"/>
              </a:rPr>
              <a:t>AHP Roles - Members</a:t>
            </a:r>
          </a:p>
        </p:txBody>
      </p:sp>
      <p:sp>
        <p:nvSpPr>
          <p:cNvPr id="5" name="TextBox 4">
            <a:extLst>
              <a:ext uri="{FF2B5EF4-FFF2-40B4-BE49-F238E27FC236}">
                <a16:creationId xmlns:a16="http://schemas.microsoft.com/office/drawing/2014/main" id="{CE18151F-7F63-B986-033E-5F1C06E4BF74}"/>
              </a:ext>
            </a:extLst>
          </p:cNvPr>
          <p:cNvSpPr txBox="1"/>
          <p:nvPr/>
        </p:nvSpPr>
        <p:spPr>
          <a:xfrm>
            <a:off x="291091" y="1662061"/>
            <a:ext cx="5027530" cy="4327338"/>
          </a:xfrm>
          <a:prstGeom prst="rect">
            <a:avLst/>
          </a:prstGeom>
          <a:noFill/>
        </p:spPr>
        <p:txBody>
          <a:bodyPr wrap="square" rtlCol="0">
            <a:spAutoFit/>
          </a:bodyPr>
          <a:lstStyle/>
          <a:p>
            <a:pPr marL="166688" indent="-166688" defTabSz="914400">
              <a:lnSpc>
                <a:spcPct val="90000"/>
              </a:lnSpc>
              <a:spcBef>
                <a:spcPct val="20000"/>
              </a:spcBef>
              <a:spcAft>
                <a:spcPts val="1200"/>
              </a:spcAft>
              <a:buClr>
                <a:schemeClr val="tx1">
                  <a:lumMod val="85000"/>
                  <a:lumOff val="15000"/>
                </a:schemeClr>
              </a:buClr>
              <a:buFont typeface="Arial"/>
              <a:buChar char="•"/>
            </a:pPr>
            <a:r>
              <a:rPr lang="en-US" dirty="0">
                <a:solidFill>
                  <a:schemeClr val="tx1">
                    <a:lumMod val="75000"/>
                    <a:lumOff val="25000"/>
                  </a:schemeClr>
                </a:solidFill>
              </a:rPr>
              <a:t>Evaluate the sponsor and project concept</a:t>
            </a:r>
          </a:p>
          <a:p>
            <a:pPr marL="166688" indent="-166688" defTabSz="914400">
              <a:lnSpc>
                <a:spcPct val="90000"/>
              </a:lnSpc>
              <a:spcBef>
                <a:spcPct val="20000"/>
              </a:spcBef>
              <a:spcAft>
                <a:spcPts val="1200"/>
              </a:spcAft>
              <a:buClr>
                <a:schemeClr val="tx1">
                  <a:lumMod val="85000"/>
                  <a:lumOff val="15000"/>
                </a:schemeClr>
              </a:buClr>
              <a:buFont typeface="Arial"/>
              <a:buChar char="•"/>
            </a:pPr>
            <a:r>
              <a:rPr lang="en-US" dirty="0">
                <a:solidFill>
                  <a:schemeClr val="tx1">
                    <a:lumMod val="75000"/>
                    <a:lumOff val="25000"/>
                  </a:schemeClr>
                </a:solidFill>
              </a:rPr>
              <a:t>Set deadline to receive online application to gain necessary approvals </a:t>
            </a:r>
          </a:p>
          <a:p>
            <a:pPr marL="166688" indent="-166688" defTabSz="914400">
              <a:lnSpc>
                <a:spcPct val="90000"/>
              </a:lnSpc>
              <a:spcBef>
                <a:spcPct val="20000"/>
              </a:spcBef>
              <a:spcAft>
                <a:spcPts val="1200"/>
              </a:spcAft>
              <a:buClr>
                <a:schemeClr val="tx1">
                  <a:lumMod val="85000"/>
                  <a:lumOff val="15000"/>
                </a:schemeClr>
              </a:buClr>
              <a:buFont typeface="Arial"/>
              <a:buChar char="•"/>
            </a:pPr>
            <a:r>
              <a:rPr lang="en-US" dirty="0">
                <a:solidFill>
                  <a:schemeClr val="tx1">
                    <a:lumMod val="75000"/>
                    <a:lumOff val="25000"/>
                  </a:schemeClr>
                </a:solidFill>
              </a:rPr>
              <a:t>Review and approve applications before submitting to FHLB Dallas </a:t>
            </a:r>
          </a:p>
          <a:p>
            <a:pPr marL="166688" indent="-166688" defTabSz="914400">
              <a:lnSpc>
                <a:spcPct val="90000"/>
              </a:lnSpc>
              <a:spcBef>
                <a:spcPct val="20000"/>
              </a:spcBef>
              <a:spcAft>
                <a:spcPts val="1200"/>
              </a:spcAft>
              <a:buClr>
                <a:schemeClr val="tx1">
                  <a:lumMod val="85000"/>
                  <a:lumOff val="15000"/>
                </a:schemeClr>
              </a:buClr>
              <a:buFont typeface="Arial"/>
              <a:buChar char="•"/>
            </a:pPr>
            <a:r>
              <a:rPr lang="en-US" dirty="0">
                <a:solidFill>
                  <a:schemeClr val="tx1">
                    <a:lumMod val="75000"/>
                    <a:lumOff val="25000"/>
                  </a:schemeClr>
                </a:solidFill>
              </a:rPr>
              <a:t>Review/approve compliance reports, disbursement requests and extensions</a:t>
            </a:r>
          </a:p>
          <a:p>
            <a:pPr marL="166688" indent="-166688" defTabSz="914400">
              <a:lnSpc>
                <a:spcPct val="90000"/>
              </a:lnSpc>
              <a:spcBef>
                <a:spcPct val="20000"/>
              </a:spcBef>
              <a:spcAft>
                <a:spcPts val="1200"/>
              </a:spcAft>
              <a:buClr>
                <a:schemeClr val="tx1">
                  <a:lumMod val="85000"/>
                  <a:lumOff val="15000"/>
                </a:schemeClr>
              </a:buClr>
              <a:buFont typeface="Arial"/>
              <a:buChar char="•"/>
            </a:pPr>
            <a:r>
              <a:rPr lang="en-US" dirty="0">
                <a:solidFill>
                  <a:schemeClr val="tx1">
                    <a:lumMod val="75000"/>
                    <a:lumOff val="25000"/>
                  </a:schemeClr>
                </a:solidFill>
              </a:rPr>
              <a:t>Maintain project oversight</a:t>
            </a:r>
          </a:p>
          <a:p>
            <a:pPr marL="166688" indent="-166688" defTabSz="914400">
              <a:lnSpc>
                <a:spcPct val="90000"/>
              </a:lnSpc>
              <a:spcBef>
                <a:spcPct val="20000"/>
              </a:spcBef>
              <a:spcAft>
                <a:spcPts val="1200"/>
              </a:spcAft>
              <a:buClr>
                <a:schemeClr val="tx1">
                  <a:lumMod val="85000"/>
                  <a:lumOff val="15000"/>
                </a:schemeClr>
              </a:buClr>
              <a:buFont typeface="Arial"/>
              <a:buChar char="•"/>
            </a:pPr>
            <a:r>
              <a:rPr lang="en-US" dirty="0">
                <a:solidFill>
                  <a:schemeClr val="tx1">
                    <a:lumMod val="75000"/>
                    <a:lumOff val="25000"/>
                  </a:schemeClr>
                </a:solidFill>
              </a:rPr>
              <a:t>Discuss expectations for program compliance with sponsors</a:t>
            </a:r>
          </a:p>
          <a:p>
            <a:pPr defTabSz="914400">
              <a:lnSpc>
                <a:spcPct val="90000"/>
              </a:lnSpc>
              <a:spcBef>
                <a:spcPct val="20000"/>
              </a:spcBef>
              <a:spcAft>
                <a:spcPts val="1200"/>
              </a:spcAft>
              <a:buClr>
                <a:schemeClr val="tx1">
                  <a:lumMod val="85000"/>
                  <a:lumOff val="15000"/>
                </a:schemeClr>
              </a:buClr>
            </a:pPr>
            <a:endParaRPr lang="en-US" sz="3200" b="1" u="sng" dirty="0">
              <a:solidFill>
                <a:schemeClr val="tx1">
                  <a:lumMod val="75000"/>
                  <a:lumOff val="25000"/>
                </a:schemeClr>
              </a:solidFill>
            </a:endParaRPr>
          </a:p>
        </p:txBody>
      </p:sp>
      <p:sp>
        <p:nvSpPr>
          <p:cNvPr id="3" name="TextBox 2"/>
          <p:cNvSpPr txBox="1"/>
          <p:nvPr/>
        </p:nvSpPr>
        <p:spPr>
          <a:xfrm>
            <a:off x="5481878" y="5092117"/>
            <a:ext cx="3534288" cy="1270884"/>
          </a:xfrm>
          <a:prstGeom prst="rect">
            <a:avLst/>
          </a:prstGeom>
          <a:ln w="22225">
            <a:solidFill>
              <a:schemeClr val="accent1">
                <a:shade val="50000"/>
              </a:schemeClr>
            </a:solidFill>
          </a:ln>
        </p:spPr>
        <p:txBody>
          <a:bodyPr vert="horz" lIns="91440" tIns="45720" rIns="91440" bIns="45720" rtlCol="0" anchor="ctr">
            <a:noAutofit/>
          </a:bodyPr>
          <a:lstStyle/>
          <a:p>
            <a:pPr lvl="0" defTabSz="914400">
              <a:lnSpc>
                <a:spcPct val="90000"/>
              </a:lnSpc>
              <a:spcBef>
                <a:spcPct val="0"/>
              </a:spcBef>
              <a:spcAft>
                <a:spcPts val="600"/>
              </a:spcAft>
              <a:defRPr/>
            </a:pPr>
            <a:r>
              <a:rPr lang="en-US" sz="1400" dirty="0">
                <a:solidFill>
                  <a:srgbClr val="4E5054"/>
                </a:solidFill>
                <a:latin typeface="Public Sans"/>
              </a:rPr>
              <a:t>C</a:t>
            </a:r>
            <a:r>
              <a:rPr lang="en-US" sz="1400" b="0" i="0" dirty="0">
                <a:solidFill>
                  <a:srgbClr val="4E5054"/>
                </a:solidFill>
                <a:effectLst/>
                <a:latin typeface="Public Sans"/>
              </a:rPr>
              <a:t>C Housing, a subsidiary of Catholic Charities Felician Villa Apartments, a senior housing complex in Rio Rancho, was awarded a $750,000 AHP grant to assist with construction through Wells Fargo.</a:t>
            </a:r>
            <a:endParaRPr lang="en-US" sz="1400" dirty="0">
              <a:solidFill>
                <a:srgbClr val="0070C0"/>
              </a:solidFill>
              <a:latin typeface="+mj-lt"/>
              <a:ea typeface="+mj-ea"/>
              <a:cs typeface="+mj-cs"/>
            </a:endParaRPr>
          </a:p>
        </p:txBody>
      </p:sp>
      <p:pic>
        <p:nvPicPr>
          <p:cNvPr id="7" name="Picture 6">
            <a:extLst>
              <a:ext uri="{FF2B5EF4-FFF2-40B4-BE49-F238E27FC236}">
                <a16:creationId xmlns:a16="http://schemas.microsoft.com/office/drawing/2014/main" id="{914412D3-456A-E199-FEB3-241B8D27E877}"/>
              </a:ext>
            </a:extLst>
          </p:cNvPr>
          <p:cNvPicPr>
            <a:picLocks noChangeAspect="1"/>
          </p:cNvPicPr>
          <p:nvPr/>
        </p:nvPicPr>
        <p:blipFill>
          <a:blip r:embed="rId3"/>
          <a:stretch>
            <a:fillRect/>
          </a:stretch>
        </p:blipFill>
        <p:spPr>
          <a:xfrm>
            <a:off x="5481878" y="1390921"/>
            <a:ext cx="3534288" cy="3701196"/>
          </a:xfrm>
          <a:prstGeom prst="rect">
            <a:avLst/>
          </a:prstGeom>
          <a:ln w="22225">
            <a:solidFill>
              <a:schemeClr val="accent1">
                <a:shade val="50000"/>
              </a:schemeClr>
            </a:solidFill>
          </a:ln>
        </p:spPr>
      </p:pic>
    </p:spTree>
    <p:extLst>
      <p:ext uri="{BB962C8B-B14F-4D97-AF65-F5344CB8AC3E}">
        <p14:creationId xmlns:p14="http://schemas.microsoft.com/office/powerpoint/2010/main" val="26403725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7C1A11AD-A8FD-177D-F6CF-DF9C8D0042A2}"/>
              </a:ext>
            </a:extLst>
          </p:cNvPr>
          <p:cNvSpPr/>
          <p:nvPr/>
        </p:nvSpPr>
        <p:spPr>
          <a:xfrm>
            <a:off x="110311" y="1181953"/>
            <a:ext cx="5353897" cy="4749064"/>
          </a:xfrm>
          <a:prstGeom prst="roundRect">
            <a:avLst/>
          </a:prstGeom>
        </p:spPr>
        <p:style>
          <a:lnRef idx="1">
            <a:schemeClr val="dk1"/>
          </a:lnRef>
          <a:fillRef idx="2">
            <a:schemeClr val="dk1"/>
          </a:fillRef>
          <a:effectRef idx="1">
            <a:schemeClr val="dk1"/>
          </a:effectRef>
          <a:fontRef idx="minor">
            <a:schemeClr val="dk1"/>
          </a:fontRef>
        </p:style>
        <p:txBody>
          <a:bodyPr rtlCol="0" anchor="t"/>
          <a:lstStyle/>
          <a:p>
            <a:pPr algn="ctr">
              <a:spcAft>
                <a:spcPts val="1200"/>
              </a:spcAft>
            </a:pPr>
            <a:endParaRPr lang="en-US" dirty="0"/>
          </a:p>
        </p:txBody>
      </p:sp>
      <p:sp>
        <p:nvSpPr>
          <p:cNvPr id="2" name="Title 1"/>
          <p:cNvSpPr>
            <a:spLocks noGrp="1"/>
          </p:cNvSpPr>
          <p:nvPr>
            <p:ph type="title"/>
          </p:nvPr>
        </p:nvSpPr>
        <p:spPr>
          <a:xfrm>
            <a:off x="347472" y="472966"/>
            <a:ext cx="7579327" cy="615170"/>
          </a:xfrm>
        </p:spPr>
        <p:txBody>
          <a:bodyPr/>
          <a:lstStyle/>
          <a:p>
            <a:pPr lvl="0" defTabSz="457200">
              <a:defRPr/>
            </a:pPr>
            <a:r>
              <a:rPr lang="en-US" dirty="0">
                <a:solidFill>
                  <a:srgbClr val="0072CE"/>
                </a:solidFill>
                <a:latin typeface="Calibri" pitchFamily="34" charset="0"/>
              </a:rPr>
              <a:t>AHP Roles - Sponsors</a:t>
            </a:r>
          </a:p>
        </p:txBody>
      </p:sp>
      <p:sp>
        <p:nvSpPr>
          <p:cNvPr id="12" name="TextBox 11">
            <a:extLst>
              <a:ext uri="{FF2B5EF4-FFF2-40B4-BE49-F238E27FC236}">
                <a16:creationId xmlns:a16="http://schemas.microsoft.com/office/drawing/2014/main" id="{61E54F53-4BD9-B603-8D73-9F1298247A1F}"/>
              </a:ext>
            </a:extLst>
          </p:cNvPr>
          <p:cNvSpPr txBox="1"/>
          <p:nvPr/>
        </p:nvSpPr>
        <p:spPr>
          <a:xfrm>
            <a:off x="361751" y="1853326"/>
            <a:ext cx="4851016" cy="3731791"/>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dirty="0"/>
              <a:t>Create a thorough AHP application with supporting documentation</a:t>
            </a:r>
          </a:p>
          <a:p>
            <a:pPr marL="285750" indent="-285750">
              <a:spcAft>
                <a:spcPts val="1200"/>
              </a:spcAft>
              <a:buFont typeface="Arial" panose="020B0604020202020204" pitchFamily="34" charset="0"/>
              <a:buChar char="•"/>
            </a:pPr>
            <a:r>
              <a:rPr lang="en-US" dirty="0"/>
              <a:t>Understand AHP compliance requirements</a:t>
            </a:r>
          </a:p>
          <a:p>
            <a:pPr marL="285750" indent="-285750">
              <a:spcAft>
                <a:spcPts val="1200"/>
              </a:spcAft>
              <a:buFont typeface="Arial" panose="020B0604020202020204" pitchFamily="34" charset="0"/>
              <a:buChar char="•"/>
            </a:pPr>
            <a:r>
              <a:rPr lang="en-US" dirty="0"/>
              <a:t>Promptly inform the member and FHLB Dallas of changes to the project </a:t>
            </a:r>
          </a:p>
          <a:p>
            <a:pPr marL="285750" indent="-285750">
              <a:spcAft>
                <a:spcPts val="300"/>
              </a:spcAft>
              <a:buFont typeface="Arial" panose="020B0604020202020204" pitchFamily="34" charset="0"/>
              <a:buChar char="•"/>
            </a:pPr>
            <a:r>
              <a:rPr lang="en-US" dirty="0"/>
              <a:t>Submit documents in a timely manner:</a:t>
            </a:r>
          </a:p>
          <a:p>
            <a:pPr marL="742950" lvl="1" indent="-285750">
              <a:buFont typeface="Arial" panose="020B0604020202020204" pitchFamily="34" charset="0"/>
              <a:buChar char="•"/>
            </a:pPr>
            <a:r>
              <a:rPr lang="en-US" dirty="0"/>
              <a:t>Conditional award requirements</a:t>
            </a:r>
          </a:p>
          <a:p>
            <a:pPr marL="742950" lvl="1" indent="-285750">
              <a:buFont typeface="Arial" panose="020B0604020202020204" pitchFamily="34" charset="0"/>
              <a:buChar char="•"/>
            </a:pPr>
            <a:r>
              <a:rPr lang="en-US" dirty="0"/>
              <a:t>Disbursement requests</a:t>
            </a:r>
          </a:p>
          <a:p>
            <a:pPr marL="742950" lvl="1" indent="-285750">
              <a:buFont typeface="Arial" panose="020B0604020202020204" pitchFamily="34" charset="0"/>
              <a:buChar char="•"/>
            </a:pPr>
            <a:r>
              <a:rPr lang="en-US" dirty="0"/>
              <a:t>Modifications and extensions</a:t>
            </a:r>
          </a:p>
          <a:p>
            <a:pPr marL="742950" lvl="1" indent="-285750">
              <a:buFont typeface="Arial" panose="020B0604020202020204" pitchFamily="34" charset="0"/>
              <a:buChar char="•"/>
            </a:pPr>
            <a:r>
              <a:rPr lang="en-US" dirty="0"/>
              <a:t>Annual progress reports</a:t>
            </a:r>
          </a:p>
          <a:p>
            <a:pPr>
              <a:spcAft>
                <a:spcPts val="1200"/>
              </a:spcAft>
            </a:pPr>
            <a:endParaRPr lang="en-US" sz="2400" b="1" u="sng" dirty="0"/>
          </a:p>
        </p:txBody>
      </p:sp>
      <p:sp>
        <p:nvSpPr>
          <p:cNvPr id="6" name="Rectangle 5">
            <a:extLst>
              <a:ext uri="{FF2B5EF4-FFF2-40B4-BE49-F238E27FC236}">
                <a16:creationId xmlns:a16="http://schemas.microsoft.com/office/drawing/2014/main" id="{3E28E780-9AD5-2369-6292-9C032B456009}"/>
              </a:ext>
            </a:extLst>
          </p:cNvPr>
          <p:cNvSpPr/>
          <p:nvPr/>
        </p:nvSpPr>
        <p:spPr>
          <a:xfrm>
            <a:off x="5629014" y="4679910"/>
            <a:ext cx="3404676" cy="1183995"/>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91440" rtlCol="0" anchor="t" anchorCtr="0"/>
          <a:lstStyle/>
          <a:p>
            <a:pPr algn="ctr"/>
            <a:r>
              <a:rPr lang="en-US" sz="1400" b="0" i="0" dirty="0">
                <a:solidFill>
                  <a:srgbClr val="232A31"/>
                </a:solidFill>
                <a:effectLst/>
                <a:latin typeface="GT America"/>
              </a:rPr>
              <a:t>Resource Center of Dallas received a $750,000 AHP grant for Oak Lawn Place in Dallas, Texas. The grant was awarded through </a:t>
            </a:r>
            <a:r>
              <a:rPr lang="en-US" sz="1400" b="0" i="0" dirty="0" err="1">
                <a:solidFill>
                  <a:srgbClr val="232A31"/>
                </a:solidFill>
                <a:effectLst/>
                <a:latin typeface="GT America"/>
              </a:rPr>
              <a:t>Veritex</a:t>
            </a:r>
            <a:r>
              <a:rPr lang="en-US" sz="1400" b="0" i="0" dirty="0">
                <a:solidFill>
                  <a:srgbClr val="232A31"/>
                </a:solidFill>
                <a:effectLst/>
                <a:latin typeface="GT America"/>
              </a:rPr>
              <a:t> Community Bank.</a:t>
            </a:r>
            <a:endParaRPr lang="en-US" sz="1300" dirty="0">
              <a:solidFill>
                <a:schemeClr val="tx1"/>
              </a:solidFill>
            </a:endParaRPr>
          </a:p>
        </p:txBody>
      </p:sp>
      <p:pic>
        <p:nvPicPr>
          <p:cNvPr id="8" name="Picture 7">
            <a:extLst>
              <a:ext uri="{FF2B5EF4-FFF2-40B4-BE49-F238E27FC236}">
                <a16:creationId xmlns:a16="http://schemas.microsoft.com/office/drawing/2014/main" id="{BD8B28D4-417D-3F86-94F6-075DAFAD8A1A}"/>
              </a:ext>
            </a:extLst>
          </p:cNvPr>
          <p:cNvPicPr>
            <a:picLocks noChangeAspect="1"/>
          </p:cNvPicPr>
          <p:nvPr/>
        </p:nvPicPr>
        <p:blipFill>
          <a:blip r:embed="rId3"/>
          <a:stretch>
            <a:fillRect/>
          </a:stretch>
        </p:blipFill>
        <p:spPr>
          <a:xfrm>
            <a:off x="5629014" y="1293303"/>
            <a:ext cx="3404676" cy="3387754"/>
          </a:xfrm>
          <a:prstGeom prst="rect">
            <a:avLst/>
          </a:prstGeom>
          <a:ln w="25400">
            <a:solidFill>
              <a:schemeClr val="tx1"/>
            </a:solidFill>
          </a:ln>
        </p:spPr>
      </p:pic>
    </p:spTree>
    <p:extLst>
      <p:ext uri="{BB962C8B-B14F-4D97-AF65-F5344CB8AC3E}">
        <p14:creationId xmlns:p14="http://schemas.microsoft.com/office/powerpoint/2010/main" val="15472466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865E7-C13C-C948-EFBE-020495218FC3}"/>
              </a:ext>
            </a:extLst>
          </p:cNvPr>
          <p:cNvSpPr>
            <a:spLocks noGrp="1"/>
          </p:cNvSpPr>
          <p:nvPr>
            <p:ph type="title"/>
          </p:nvPr>
        </p:nvSpPr>
        <p:spPr>
          <a:xfrm>
            <a:off x="356260" y="871487"/>
            <a:ext cx="7487260" cy="457200"/>
          </a:xfrm>
        </p:spPr>
        <p:txBody>
          <a:bodyPr/>
          <a:lstStyle/>
          <a:p>
            <a:r>
              <a:rPr lang="en-US" sz="3600" dirty="0"/>
              <a:t>What is Evaluated in the Application</a:t>
            </a:r>
            <a:r>
              <a:rPr lang="en-US" sz="4000" dirty="0">
                <a:highlight>
                  <a:srgbClr val="FFFF00"/>
                </a:highlight>
              </a:rPr>
              <a:t>	</a:t>
            </a:r>
            <a:endParaRPr lang="en-US" sz="4000" dirty="0"/>
          </a:p>
        </p:txBody>
      </p:sp>
      <p:graphicFrame>
        <p:nvGraphicFramePr>
          <p:cNvPr id="4" name="Diagram 3">
            <a:extLst>
              <a:ext uri="{FF2B5EF4-FFF2-40B4-BE49-F238E27FC236}">
                <a16:creationId xmlns:a16="http://schemas.microsoft.com/office/drawing/2014/main" id="{A2098655-F42B-ED01-1BAE-E02B15769D9C}"/>
              </a:ext>
            </a:extLst>
          </p:cNvPr>
          <p:cNvGraphicFramePr/>
          <p:nvPr>
            <p:extLst>
              <p:ext uri="{D42A27DB-BD31-4B8C-83A1-F6EECF244321}">
                <p14:modId xmlns:p14="http://schemas.microsoft.com/office/powerpoint/2010/main" val="4047072535"/>
              </p:ext>
            </p:extLst>
          </p:nvPr>
        </p:nvGraphicFramePr>
        <p:xfrm>
          <a:off x="478997" y="1390148"/>
          <a:ext cx="3713071" cy="52833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7405659E-94FA-A4DE-4DFC-B04EB51442AF}"/>
              </a:ext>
            </a:extLst>
          </p:cNvPr>
          <p:cNvPicPr>
            <a:picLocks noChangeAspect="1"/>
          </p:cNvPicPr>
          <p:nvPr/>
        </p:nvPicPr>
        <p:blipFill>
          <a:blip r:embed="rId8"/>
          <a:stretch>
            <a:fillRect/>
          </a:stretch>
        </p:blipFill>
        <p:spPr>
          <a:xfrm>
            <a:off x="4272278" y="1420535"/>
            <a:ext cx="4778197" cy="3984846"/>
          </a:xfrm>
          <a:prstGeom prst="rect">
            <a:avLst/>
          </a:prstGeom>
          <a:ln w="12700">
            <a:solidFill>
              <a:schemeClr val="tx1"/>
            </a:solidFill>
            <a:prstDash val="solid"/>
          </a:ln>
        </p:spPr>
      </p:pic>
      <p:sp>
        <p:nvSpPr>
          <p:cNvPr id="6" name="Rectangle 5">
            <a:extLst>
              <a:ext uri="{FF2B5EF4-FFF2-40B4-BE49-F238E27FC236}">
                <a16:creationId xmlns:a16="http://schemas.microsoft.com/office/drawing/2014/main" id="{1F589D37-E201-7CCD-B0F9-E1A58954AB31}"/>
              </a:ext>
            </a:extLst>
          </p:cNvPr>
          <p:cNvSpPr/>
          <p:nvPr/>
        </p:nvSpPr>
        <p:spPr>
          <a:xfrm>
            <a:off x="4272278" y="4852118"/>
            <a:ext cx="4778198" cy="1345747"/>
          </a:xfrm>
          <a:prstGeom prst="rect">
            <a:avLst/>
          </a:prstGeom>
          <a:solidFill>
            <a:schemeClr val="bg1">
              <a:lumMod val="85000"/>
            </a:schemeClr>
          </a:solidFill>
          <a:ln w="381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A $250,000 Affordable Housing Program (AHP) subsidy awarded to the Leona Tate Foundation for Change from Home Bank to convert a historical school building in New Orleans, Louisiana’s, lower Ninth Ward into 25 affordable apartments for very low-income seniors and a center for anti-racism training</a:t>
            </a:r>
          </a:p>
        </p:txBody>
      </p:sp>
    </p:spTree>
    <p:extLst>
      <p:ext uri="{BB962C8B-B14F-4D97-AF65-F5344CB8AC3E}">
        <p14:creationId xmlns:p14="http://schemas.microsoft.com/office/powerpoint/2010/main" val="557994109"/>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7BC17-C392-43B9-BCCE-49326E05386E}"/>
              </a:ext>
            </a:extLst>
          </p:cNvPr>
          <p:cNvSpPr>
            <a:spLocks noGrp="1"/>
          </p:cNvSpPr>
          <p:nvPr>
            <p:ph type="title"/>
          </p:nvPr>
        </p:nvSpPr>
        <p:spPr/>
        <p:txBody>
          <a:bodyPr/>
          <a:lstStyle/>
          <a:p>
            <a:r>
              <a:rPr lang="en-US" dirty="0"/>
              <a:t>Types of Eligible Housing</a:t>
            </a:r>
          </a:p>
        </p:txBody>
      </p:sp>
      <p:sp>
        <p:nvSpPr>
          <p:cNvPr id="6" name="Text Placeholder 5">
            <a:extLst>
              <a:ext uri="{FF2B5EF4-FFF2-40B4-BE49-F238E27FC236}">
                <a16:creationId xmlns:a16="http://schemas.microsoft.com/office/drawing/2014/main" id="{296F80C0-8D85-4B59-ACBB-C191ABD04E84}"/>
              </a:ext>
            </a:extLst>
          </p:cNvPr>
          <p:cNvSpPr>
            <a:spLocks noGrp="1"/>
          </p:cNvSpPr>
          <p:nvPr>
            <p:ph type="body" sz="quarter" idx="12"/>
          </p:nvPr>
        </p:nvSpPr>
        <p:spPr>
          <a:xfrm>
            <a:off x="355600" y="1175656"/>
            <a:ext cx="4959350" cy="5047343"/>
          </a:xfrm>
        </p:spPr>
        <p:txBody>
          <a:bodyPr/>
          <a:lstStyle/>
          <a:p>
            <a:endParaRPr lang="en-US" dirty="0"/>
          </a:p>
        </p:txBody>
      </p:sp>
      <p:sp>
        <p:nvSpPr>
          <p:cNvPr id="11" name="Rectangle 10">
            <a:extLst>
              <a:ext uri="{FF2B5EF4-FFF2-40B4-BE49-F238E27FC236}">
                <a16:creationId xmlns:a16="http://schemas.microsoft.com/office/drawing/2014/main" id="{09F70039-A815-43D9-A9A8-BB6B2B8D66EF}"/>
              </a:ext>
            </a:extLst>
          </p:cNvPr>
          <p:cNvSpPr/>
          <p:nvPr/>
        </p:nvSpPr>
        <p:spPr>
          <a:xfrm>
            <a:off x="180975" y="1175657"/>
            <a:ext cx="5186008" cy="462849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en-US" sz="1200" dirty="0"/>
          </a:p>
          <a:p>
            <a:pPr marL="171450" indent="-171450">
              <a:spcAft>
                <a:spcPts val="400"/>
              </a:spcAft>
              <a:buFont typeface="Arial" panose="020B0604020202020204" pitchFamily="34" charset="0"/>
              <a:buChar char="•"/>
            </a:pPr>
            <a:r>
              <a:rPr lang="en-US" sz="2400" dirty="0">
                <a:solidFill>
                  <a:schemeClr val="tx1"/>
                </a:solidFill>
              </a:rPr>
              <a:t>Multifamily</a:t>
            </a:r>
          </a:p>
          <a:p>
            <a:pPr marL="171450" indent="-171450">
              <a:spcAft>
                <a:spcPts val="400"/>
              </a:spcAft>
              <a:buFont typeface="Arial" panose="020B0604020202020204" pitchFamily="34" charset="0"/>
              <a:buChar char="•"/>
            </a:pPr>
            <a:r>
              <a:rPr lang="en-US" sz="2400" dirty="0">
                <a:solidFill>
                  <a:schemeClr val="tx1"/>
                </a:solidFill>
              </a:rPr>
              <a:t>Single-Resident Occupancy (SRO)</a:t>
            </a:r>
          </a:p>
          <a:p>
            <a:pPr marL="171450" indent="-171450">
              <a:spcAft>
                <a:spcPts val="400"/>
              </a:spcAft>
              <a:buFont typeface="Arial" panose="020B0604020202020204" pitchFamily="34" charset="0"/>
              <a:buChar char="•"/>
            </a:pPr>
            <a:r>
              <a:rPr lang="en-US" sz="2400" dirty="0">
                <a:solidFill>
                  <a:schemeClr val="tx1"/>
                </a:solidFill>
              </a:rPr>
              <a:t>Manufactured Homes</a:t>
            </a:r>
          </a:p>
          <a:p>
            <a:pPr marL="171450" indent="-171450">
              <a:spcAft>
                <a:spcPts val="400"/>
              </a:spcAft>
              <a:buFont typeface="Arial" panose="020B0604020202020204" pitchFamily="34" charset="0"/>
              <a:buChar char="•"/>
            </a:pPr>
            <a:r>
              <a:rPr lang="en-US" sz="2400" dirty="0">
                <a:solidFill>
                  <a:schemeClr val="tx1"/>
                </a:solidFill>
              </a:rPr>
              <a:t>Micro Homes</a:t>
            </a:r>
          </a:p>
          <a:p>
            <a:pPr marL="171450" indent="-171450">
              <a:spcAft>
                <a:spcPts val="400"/>
              </a:spcAft>
              <a:buFont typeface="Arial" panose="020B0604020202020204" pitchFamily="34" charset="0"/>
              <a:buChar char="•"/>
            </a:pPr>
            <a:r>
              <a:rPr lang="en-US" sz="2400" dirty="0">
                <a:solidFill>
                  <a:schemeClr val="tx1"/>
                </a:solidFill>
              </a:rPr>
              <a:t>Re-entry Housing</a:t>
            </a:r>
          </a:p>
          <a:p>
            <a:pPr marL="171450" marR="0" lvl="0" indent="-171450" fontAlgn="auto">
              <a:lnSpc>
                <a:spcPct val="100000"/>
              </a:lnSpc>
              <a:spcBef>
                <a:spcPts val="0"/>
              </a:spcBef>
              <a:spcAft>
                <a:spcPts val="400"/>
              </a:spcAft>
              <a:buClrTx/>
              <a:buSzTx/>
              <a:buFont typeface="Arial" panose="020B0604020202020204" pitchFamily="34" charset="0"/>
              <a:buChar char="•"/>
              <a:tabLst/>
              <a:defRPr/>
            </a:pPr>
            <a:r>
              <a:rPr lang="en-US" sz="2400" dirty="0">
                <a:solidFill>
                  <a:schemeClr val="tx1"/>
                </a:solidFill>
              </a:rPr>
              <a:t>Group Homes/Congregate living facilities</a:t>
            </a:r>
          </a:p>
          <a:p>
            <a:pPr marL="171450" indent="-171450">
              <a:spcAft>
                <a:spcPts val="400"/>
              </a:spcAft>
              <a:buFont typeface="Arial" panose="020B0604020202020204" pitchFamily="34" charset="0"/>
              <a:buChar char="•"/>
              <a:defRPr/>
            </a:pPr>
            <a:r>
              <a:rPr lang="en-US" sz="2400" dirty="0">
                <a:solidFill>
                  <a:schemeClr val="tx1"/>
                </a:solidFill>
              </a:rPr>
              <a:t>Permanent Supportive/Transitional Housing</a:t>
            </a:r>
          </a:p>
          <a:p>
            <a:pPr marL="171450" indent="-171450">
              <a:spcAft>
                <a:spcPts val="400"/>
              </a:spcAft>
              <a:buFont typeface="Arial" panose="020B0604020202020204" pitchFamily="34" charset="0"/>
              <a:buChar char="•"/>
              <a:defRPr/>
            </a:pPr>
            <a:r>
              <a:rPr lang="en-US" sz="2400" dirty="0">
                <a:solidFill>
                  <a:schemeClr val="tx1"/>
                </a:solidFill>
              </a:rPr>
              <a:t>Adaptive Reuse</a:t>
            </a:r>
          </a:p>
          <a:p>
            <a:pPr marL="171450" indent="-171450">
              <a:buFont typeface="Arial" panose="020B0604020202020204" pitchFamily="34" charset="0"/>
              <a:buChar char="•"/>
            </a:pPr>
            <a:endParaRPr lang="en-US" sz="1200" dirty="0">
              <a:solidFill>
                <a:schemeClr val="tx1"/>
              </a:solidFill>
            </a:endParaRPr>
          </a:p>
        </p:txBody>
      </p:sp>
      <p:pic>
        <p:nvPicPr>
          <p:cNvPr id="14" name="Picture 13">
            <a:extLst>
              <a:ext uri="{FF2B5EF4-FFF2-40B4-BE49-F238E27FC236}">
                <a16:creationId xmlns:a16="http://schemas.microsoft.com/office/drawing/2014/main" id="{4D83646E-3E59-41CC-A6E0-0B93651080C8}"/>
              </a:ext>
            </a:extLst>
          </p:cNvPr>
          <p:cNvPicPr>
            <a:picLocks noChangeAspect="1"/>
          </p:cNvPicPr>
          <p:nvPr/>
        </p:nvPicPr>
        <p:blipFill>
          <a:blip r:embed="rId3"/>
          <a:stretch>
            <a:fillRect/>
          </a:stretch>
        </p:blipFill>
        <p:spPr>
          <a:xfrm>
            <a:off x="5676900" y="3657347"/>
            <a:ext cx="3108960" cy="2146800"/>
          </a:xfrm>
          <a:prstGeom prst="rect">
            <a:avLst/>
          </a:prstGeom>
          <a:ln w="25400">
            <a:solidFill>
              <a:schemeClr val="tx1"/>
            </a:solidFill>
          </a:ln>
        </p:spPr>
      </p:pic>
      <p:sp>
        <p:nvSpPr>
          <p:cNvPr id="16" name="Rectangle 15">
            <a:extLst>
              <a:ext uri="{FF2B5EF4-FFF2-40B4-BE49-F238E27FC236}">
                <a16:creationId xmlns:a16="http://schemas.microsoft.com/office/drawing/2014/main" id="{3DB42A85-4DB1-4C1E-B363-D815359D0C24}"/>
              </a:ext>
            </a:extLst>
          </p:cNvPr>
          <p:cNvSpPr/>
          <p:nvPr/>
        </p:nvSpPr>
        <p:spPr>
          <a:xfrm>
            <a:off x="180975" y="6124574"/>
            <a:ext cx="8655103" cy="647701"/>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tIns="91440" rtlCol="0" anchor="t" anchorCtr="0"/>
          <a:lstStyle/>
          <a:p>
            <a:r>
              <a:rPr lang="en-US" sz="1300" i="1" dirty="0">
                <a:solidFill>
                  <a:schemeClr val="tx1"/>
                </a:solidFill>
              </a:rPr>
              <a:t>Photos above from “Community First Village Phase One”, Austin, Texas. The project received a $750,000 AHP Subsidy to construct 76  micro-homes to serve homeless individuals with a special need through Frost Bank</a:t>
            </a:r>
          </a:p>
        </p:txBody>
      </p:sp>
      <p:pic>
        <p:nvPicPr>
          <p:cNvPr id="4" name="Picture 3">
            <a:extLst>
              <a:ext uri="{FF2B5EF4-FFF2-40B4-BE49-F238E27FC236}">
                <a16:creationId xmlns:a16="http://schemas.microsoft.com/office/drawing/2014/main" id="{5D07D6F7-7FFF-9FBD-A46A-FF47B26AB2F2}"/>
              </a:ext>
            </a:extLst>
          </p:cNvPr>
          <p:cNvPicPr>
            <a:picLocks noChangeAspect="1"/>
          </p:cNvPicPr>
          <p:nvPr/>
        </p:nvPicPr>
        <p:blipFill>
          <a:blip r:embed="rId4"/>
          <a:stretch>
            <a:fillRect/>
          </a:stretch>
        </p:blipFill>
        <p:spPr>
          <a:xfrm>
            <a:off x="5676899" y="1123950"/>
            <a:ext cx="3108960" cy="2391037"/>
          </a:xfrm>
          <a:prstGeom prst="rect">
            <a:avLst/>
          </a:prstGeom>
          <a:ln w="25400">
            <a:solidFill>
              <a:schemeClr val="tx1"/>
            </a:solidFill>
          </a:ln>
        </p:spPr>
      </p:pic>
    </p:spTree>
    <p:extLst>
      <p:ext uri="{BB962C8B-B14F-4D97-AF65-F5344CB8AC3E}">
        <p14:creationId xmlns:p14="http://schemas.microsoft.com/office/powerpoint/2010/main" val="16010991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50D72-E485-DBEA-D5F6-0A9BC7909495}"/>
              </a:ext>
            </a:extLst>
          </p:cNvPr>
          <p:cNvSpPr>
            <a:spLocks noGrp="1"/>
          </p:cNvSpPr>
          <p:nvPr>
            <p:ph type="title"/>
          </p:nvPr>
        </p:nvSpPr>
        <p:spPr/>
        <p:txBody>
          <a:bodyPr/>
          <a:lstStyle/>
          <a:p>
            <a:r>
              <a:rPr lang="en-US" dirty="0"/>
              <a:t>2025 AHP Workshop Agenda</a:t>
            </a:r>
          </a:p>
        </p:txBody>
      </p:sp>
      <p:sp>
        <p:nvSpPr>
          <p:cNvPr id="3" name="Text Placeholder 2">
            <a:extLst>
              <a:ext uri="{FF2B5EF4-FFF2-40B4-BE49-F238E27FC236}">
                <a16:creationId xmlns:a16="http://schemas.microsoft.com/office/drawing/2014/main" id="{2D99BD64-C889-D917-7B8E-223421CCCD31}"/>
              </a:ext>
            </a:extLst>
          </p:cNvPr>
          <p:cNvSpPr>
            <a:spLocks noGrp="1"/>
          </p:cNvSpPr>
          <p:nvPr>
            <p:ph type="body" sz="quarter" idx="12"/>
          </p:nvPr>
        </p:nvSpPr>
        <p:spPr>
          <a:xfrm>
            <a:off x="355600" y="1175656"/>
            <a:ext cx="8178800" cy="5291132"/>
          </a:xfrm>
        </p:spPr>
        <p:txBody>
          <a:bodyPr>
            <a:normAutofit/>
          </a:bodyPr>
          <a:lstStyle/>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kern="100" dirty="0">
                <a:effectLst/>
                <a:latin typeface="Aptos" panose="020B0004020202020204" pitchFamily="34" charset="0"/>
                <a:ea typeface="Aptos" panose="020B0004020202020204" pitchFamily="34" charset="0"/>
                <a:cs typeface="Times New Roman" panose="02020603050405020304" pitchFamily="18" charset="0"/>
              </a:rPr>
              <a:t>8:00-9:00		Morning registration and breakfast</a:t>
            </a:r>
          </a:p>
          <a:p>
            <a:pPr marL="0" marR="0">
              <a:lnSpc>
                <a:spcPct val="107000"/>
              </a:lnSpc>
              <a:spcBef>
                <a:spcPts val="0"/>
              </a:spcBef>
              <a:spcAft>
                <a:spcPts val="800"/>
              </a:spcAft>
            </a:pPr>
            <a:r>
              <a:rPr lang="en-US" kern="100" dirty="0">
                <a:latin typeface="Aptos" panose="020B0004020202020204" pitchFamily="34" charset="0"/>
                <a:ea typeface="Aptos" panose="020B0004020202020204" pitchFamily="34" charset="0"/>
                <a:cs typeface="Times New Roman" panose="02020603050405020304" pitchFamily="18" charset="0"/>
              </a:rPr>
              <a:t>9:00</a:t>
            </a:r>
            <a:r>
              <a:rPr lang="en-US" kern="100" dirty="0">
                <a:effectLst/>
                <a:latin typeface="Aptos" panose="020B0004020202020204" pitchFamily="34" charset="0"/>
                <a:ea typeface="Aptos" panose="020B0004020202020204" pitchFamily="34" charset="0"/>
                <a:cs typeface="Times New Roman" panose="02020603050405020304" pitchFamily="18" charset="0"/>
              </a:rPr>
              <a:t>-11:30		AHP General Fund</a:t>
            </a:r>
          </a:p>
          <a:p>
            <a:pPr marL="3605212" lvl="7" indent="-342900">
              <a:lnSpc>
                <a:spcPct val="107000"/>
              </a:lnSpc>
              <a:spcBef>
                <a:spcPts val="0"/>
              </a:spcBef>
              <a:buFont typeface="Symbol" panose="05050102010706020507" pitchFamily="18" charset="2"/>
              <a:buChar char=""/>
            </a:pPr>
            <a:r>
              <a:rPr lang="en-US" sz="1700" kern="100" dirty="0">
                <a:effectLst/>
                <a:latin typeface="Aptos" panose="020B0004020202020204" pitchFamily="34" charset="0"/>
                <a:ea typeface="Aptos" panose="020B0004020202020204" pitchFamily="34" charset="0"/>
                <a:cs typeface="Times New Roman" panose="02020603050405020304" pitchFamily="18" charset="0"/>
              </a:rPr>
              <a:t>202</a:t>
            </a:r>
            <a:r>
              <a:rPr lang="en-US" sz="1700" kern="100" dirty="0">
                <a:latin typeface="Aptos" panose="020B0004020202020204" pitchFamily="34" charset="0"/>
                <a:ea typeface="Aptos" panose="020B0004020202020204" pitchFamily="34" charset="0"/>
                <a:cs typeface="Times New Roman" panose="02020603050405020304" pitchFamily="18" charset="0"/>
              </a:rPr>
              <a:t>5</a:t>
            </a:r>
            <a:r>
              <a:rPr lang="en-US" sz="1700" kern="100" dirty="0">
                <a:effectLst/>
                <a:latin typeface="Aptos" panose="020B0004020202020204" pitchFamily="34" charset="0"/>
                <a:ea typeface="Aptos" panose="020B0004020202020204" pitchFamily="34" charset="0"/>
                <a:cs typeface="Times New Roman" panose="02020603050405020304" pitchFamily="18" charset="0"/>
              </a:rPr>
              <a:t> Updates</a:t>
            </a:r>
          </a:p>
          <a:p>
            <a:pPr marL="3605212" lvl="7" indent="-342900">
              <a:lnSpc>
                <a:spcPct val="107000"/>
              </a:lnSpc>
              <a:spcBef>
                <a:spcPts val="0"/>
              </a:spcBef>
              <a:buFont typeface="Symbol" panose="05050102010706020507" pitchFamily="18" charset="2"/>
              <a:buChar char=""/>
            </a:pPr>
            <a:r>
              <a:rPr lang="en-US" sz="1700" kern="100" dirty="0">
                <a:effectLst/>
                <a:latin typeface="Aptos" panose="020B0004020202020204" pitchFamily="34" charset="0"/>
                <a:ea typeface="Aptos" panose="020B0004020202020204" pitchFamily="34" charset="0"/>
                <a:cs typeface="Times New Roman" panose="02020603050405020304" pitchFamily="18" charset="0"/>
              </a:rPr>
              <a:t>Application Preparation</a:t>
            </a:r>
          </a:p>
          <a:p>
            <a:pPr marL="3605212" lvl="7" indent="-342900">
              <a:lnSpc>
                <a:spcPct val="107000"/>
              </a:lnSpc>
              <a:spcBef>
                <a:spcPts val="0"/>
              </a:spcBef>
              <a:buFont typeface="Symbol" panose="05050102010706020507" pitchFamily="18" charset="2"/>
              <a:buChar char=""/>
            </a:pPr>
            <a:r>
              <a:rPr lang="en-US" sz="1700" kern="100" dirty="0">
                <a:effectLst/>
                <a:latin typeface="Aptos" panose="020B0004020202020204" pitchFamily="34" charset="0"/>
                <a:ea typeface="Aptos" panose="020B0004020202020204" pitchFamily="34" charset="0"/>
                <a:cs typeface="Times New Roman" panose="02020603050405020304" pitchFamily="18" charset="0"/>
              </a:rPr>
              <a:t>Eligibility Requirements</a:t>
            </a:r>
          </a:p>
          <a:p>
            <a:pPr marL="3605212" lvl="7" indent="-342900">
              <a:lnSpc>
                <a:spcPct val="107000"/>
              </a:lnSpc>
              <a:spcBef>
                <a:spcPts val="0"/>
              </a:spcBef>
              <a:buFont typeface="Symbol" panose="05050102010706020507" pitchFamily="18" charset="2"/>
              <a:buChar char=""/>
            </a:pPr>
            <a:r>
              <a:rPr lang="en-US" sz="1700" kern="100" dirty="0">
                <a:effectLst/>
                <a:latin typeface="Aptos" panose="020B0004020202020204" pitchFamily="34" charset="0"/>
                <a:ea typeface="Aptos" panose="020B0004020202020204" pitchFamily="34" charset="0"/>
                <a:cs typeface="Times New Roman" panose="02020603050405020304" pitchFamily="18" charset="0"/>
              </a:rPr>
              <a:t>Sponsor Capacity</a:t>
            </a:r>
          </a:p>
          <a:p>
            <a:pPr marL="3605212" lvl="7" indent="-342900">
              <a:lnSpc>
                <a:spcPct val="107000"/>
              </a:lnSpc>
              <a:spcBef>
                <a:spcPts val="0"/>
              </a:spcBef>
              <a:buFont typeface="Symbol" panose="05050102010706020507" pitchFamily="18" charset="2"/>
              <a:buChar char=""/>
            </a:pPr>
            <a:r>
              <a:rPr lang="en-US" sz="1700" kern="100" dirty="0">
                <a:effectLst/>
                <a:latin typeface="Aptos" panose="020B0004020202020204" pitchFamily="34" charset="0"/>
                <a:ea typeface="Aptos" panose="020B0004020202020204" pitchFamily="34" charset="0"/>
                <a:cs typeface="Times New Roman" panose="02020603050405020304" pitchFamily="18" charset="0"/>
              </a:rPr>
              <a:t>Financial Feasibility</a:t>
            </a:r>
          </a:p>
          <a:p>
            <a:pPr marL="3605212" lvl="7" indent="-342900">
              <a:lnSpc>
                <a:spcPct val="107000"/>
              </a:lnSpc>
              <a:spcBef>
                <a:spcPts val="0"/>
              </a:spcBef>
              <a:buFont typeface="Symbol" panose="05050102010706020507" pitchFamily="18" charset="2"/>
              <a:buChar char=""/>
            </a:pPr>
            <a:r>
              <a:rPr lang="en-US" sz="1700" kern="100" dirty="0">
                <a:effectLst/>
                <a:latin typeface="Aptos" panose="020B0004020202020204" pitchFamily="34" charset="0"/>
                <a:ea typeface="Aptos" panose="020B0004020202020204" pitchFamily="34" charset="0"/>
                <a:cs typeface="Times New Roman" panose="02020603050405020304" pitchFamily="18" charset="0"/>
              </a:rPr>
              <a:t>Scoring</a:t>
            </a:r>
          </a:p>
          <a:p>
            <a:pPr marL="3605212" lvl="7" indent="-342900">
              <a:lnSpc>
                <a:spcPct val="107000"/>
              </a:lnSpc>
              <a:spcBef>
                <a:spcPts val="0"/>
              </a:spcBef>
              <a:buFont typeface="Symbol" panose="05050102010706020507" pitchFamily="18" charset="2"/>
              <a:buChar char=""/>
            </a:pPr>
            <a:r>
              <a:rPr lang="en-US" sz="1700" kern="100" dirty="0">
                <a:effectLst/>
                <a:latin typeface="Aptos" panose="020B0004020202020204" pitchFamily="34" charset="0"/>
                <a:ea typeface="Aptos" panose="020B0004020202020204" pitchFamily="34" charset="0"/>
                <a:cs typeface="Times New Roman" panose="02020603050405020304" pitchFamily="18" charset="0"/>
              </a:rPr>
              <a:t>Modifications</a:t>
            </a:r>
          </a:p>
          <a:p>
            <a:pPr marL="3605212" lvl="7" indent="-342900">
              <a:lnSpc>
                <a:spcPct val="107000"/>
              </a:lnSpc>
              <a:spcBef>
                <a:spcPts val="0"/>
              </a:spcBef>
              <a:spcAft>
                <a:spcPts val="800"/>
              </a:spcAft>
              <a:buFont typeface="Symbol" panose="05050102010706020507" pitchFamily="18" charset="2"/>
              <a:buChar char=""/>
            </a:pPr>
            <a:r>
              <a:rPr lang="en-US" sz="1700" kern="100" dirty="0">
                <a:effectLst/>
                <a:latin typeface="Aptos" panose="020B0004020202020204" pitchFamily="34" charset="0"/>
                <a:ea typeface="Aptos" panose="020B0004020202020204" pitchFamily="34" charset="0"/>
                <a:cs typeface="Times New Roman" panose="02020603050405020304" pitchFamily="18" charset="0"/>
              </a:rPr>
              <a:t>GrantConnect Portal</a:t>
            </a:r>
          </a:p>
          <a:p>
            <a:pPr marL="0" indent="0">
              <a:buNone/>
            </a:pP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kern="100" dirty="0">
                <a:effectLst/>
                <a:latin typeface="Aptos" panose="020B0004020202020204" pitchFamily="34" charset="0"/>
                <a:ea typeface="Aptos" panose="020B0004020202020204" pitchFamily="34" charset="0"/>
                <a:cs typeface="Times New Roman" panose="02020603050405020304" pitchFamily="18" charset="0"/>
              </a:rPr>
              <a:t>Light refreshments will be provided. Lunch will not be served.</a:t>
            </a:r>
          </a:p>
        </p:txBody>
      </p:sp>
    </p:spTree>
    <p:extLst>
      <p:ext uri="{BB962C8B-B14F-4D97-AF65-F5344CB8AC3E}">
        <p14:creationId xmlns:p14="http://schemas.microsoft.com/office/powerpoint/2010/main" val="22670313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0" y="621792"/>
            <a:ext cx="7622144" cy="445008"/>
          </a:xfrm>
        </p:spPr>
        <p:txBody>
          <a:bodyPr/>
          <a:lstStyle/>
          <a:p>
            <a:r>
              <a:rPr lang="en-US" sz="3200" dirty="0"/>
              <a:t>Project Eligibility</a:t>
            </a:r>
          </a:p>
        </p:txBody>
      </p:sp>
      <p:sp>
        <p:nvSpPr>
          <p:cNvPr id="6" name="Rectangle 5">
            <a:extLst>
              <a:ext uri="{FF2B5EF4-FFF2-40B4-BE49-F238E27FC236}">
                <a16:creationId xmlns:a16="http://schemas.microsoft.com/office/drawing/2014/main" id="{50FA6A1E-DF0F-45EB-BF68-20CB5533F9C1}"/>
              </a:ext>
            </a:extLst>
          </p:cNvPr>
          <p:cNvSpPr/>
          <p:nvPr/>
        </p:nvSpPr>
        <p:spPr>
          <a:xfrm>
            <a:off x="1704974" y="6236208"/>
            <a:ext cx="7238999" cy="507493"/>
          </a:xfrm>
          <a:prstGeom prst="rect">
            <a:avLst/>
          </a:prstGeom>
          <a:solidFill>
            <a:schemeClr val="tx2">
              <a:lumMod val="60000"/>
              <a:lumOff val="4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1400" b="1" i="1" dirty="0">
                <a:solidFill>
                  <a:schemeClr val="bg1"/>
                </a:solidFill>
                <a:latin typeface="Calibri" pitchFamily="34" charset="0"/>
              </a:rPr>
              <a:t>Applications can be impacted if there are existing or previous AHP projects not in compliance</a:t>
            </a:r>
          </a:p>
        </p:txBody>
      </p:sp>
      <p:sp>
        <p:nvSpPr>
          <p:cNvPr id="4" name="Callout: Right Arrow 3">
            <a:extLst>
              <a:ext uri="{FF2B5EF4-FFF2-40B4-BE49-F238E27FC236}">
                <a16:creationId xmlns:a16="http://schemas.microsoft.com/office/drawing/2014/main" id="{F2CD7625-2052-46C4-AA08-E2423461DD4D}"/>
              </a:ext>
            </a:extLst>
          </p:cNvPr>
          <p:cNvSpPr/>
          <p:nvPr/>
        </p:nvSpPr>
        <p:spPr>
          <a:xfrm>
            <a:off x="228599" y="6236208"/>
            <a:ext cx="1381126" cy="507493"/>
          </a:xfrm>
          <a:prstGeom prst="rightArrowCallout">
            <a:avLst/>
          </a:prstGeom>
          <a:solidFill>
            <a:schemeClr val="tx2">
              <a:lumMod val="60000"/>
              <a:lumOff val="4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1400" b="1" i="1" dirty="0">
                <a:solidFill>
                  <a:schemeClr val="bg1"/>
                </a:solidFill>
                <a:latin typeface="Calibri" pitchFamily="34" charset="0"/>
              </a:rPr>
              <a:t>Helpful Hint</a:t>
            </a:r>
          </a:p>
        </p:txBody>
      </p:sp>
      <p:sp>
        <p:nvSpPr>
          <p:cNvPr id="5" name="Flowchart: Process 4">
            <a:extLst>
              <a:ext uri="{FF2B5EF4-FFF2-40B4-BE49-F238E27FC236}">
                <a16:creationId xmlns:a16="http://schemas.microsoft.com/office/drawing/2014/main" id="{3015749A-BA3A-9DD9-C2EE-31EC83263508}"/>
              </a:ext>
            </a:extLst>
          </p:cNvPr>
          <p:cNvSpPr/>
          <p:nvPr/>
        </p:nvSpPr>
        <p:spPr>
          <a:xfrm>
            <a:off x="228599" y="1269546"/>
            <a:ext cx="8715374" cy="4861833"/>
          </a:xfrm>
          <a:prstGeom prst="flowChartProcess">
            <a:avLst/>
          </a:prstGeom>
          <a:solidFill>
            <a:schemeClr val="tx2">
              <a:lumMod val="20000"/>
              <a:lumOff val="80000"/>
            </a:schemeClr>
          </a:solidFill>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At least 20% of the households must be at or below 50% of area median income - </a:t>
            </a:r>
            <a:r>
              <a:rPr lang="en-US" b="1" dirty="0">
                <a:solidFill>
                  <a:schemeClr val="tx1"/>
                </a:solidFill>
              </a:rPr>
              <a:t>Rental</a:t>
            </a:r>
          </a:p>
          <a:p>
            <a:pPr marL="285750" indent="-285750">
              <a:buFont typeface="Arial" panose="020B0604020202020204" pitchFamily="34" charset="0"/>
              <a:buChar char="•"/>
            </a:pPr>
            <a:endParaRPr lang="en-US" dirty="0">
              <a:solidFill>
                <a:schemeClr val="tx1"/>
              </a:solidFill>
            </a:endParaRPr>
          </a:p>
          <a:p>
            <a:pPr marL="285750" indent="-285750">
              <a:buFont typeface="Arial" panose="020B0604020202020204" pitchFamily="34" charset="0"/>
              <a:buChar char="•"/>
            </a:pPr>
            <a:r>
              <a:rPr lang="en-US" dirty="0">
                <a:solidFill>
                  <a:schemeClr val="tx1"/>
                </a:solidFill>
              </a:rPr>
              <a:t>Acquisition, construction and/or rehabilitation of affordable housing</a:t>
            </a:r>
          </a:p>
          <a:p>
            <a:pPr marL="285750" indent="-285750">
              <a:buFont typeface="Arial" panose="020B0604020202020204" pitchFamily="34" charset="0"/>
              <a:buChar char="•"/>
            </a:pPr>
            <a:endParaRPr lang="en-US" dirty="0">
              <a:solidFill>
                <a:schemeClr val="tx1"/>
              </a:solidFill>
            </a:endParaRPr>
          </a:p>
          <a:p>
            <a:pPr marL="285750" indent="-285750">
              <a:buFont typeface="Arial" panose="020B0604020202020204" pitchFamily="34" charset="0"/>
              <a:buChar char="•"/>
            </a:pPr>
            <a:r>
              <a:rPr lang="en-US" dirty="0">
                <a:solidFill>
                  <a:schemeClr val="tx1"/>
                </a:solidFill>
              </a:rPr>
              <a:t>Demonstrate “Need for subsidy” along with developmental and operational feasibility – the gap between the project’s Sources and Uses of Funds</a:t>
            </a:r>
          </a:p>
          <a:p>
            <a:pPr marL="285750" indent="-285750">
              <a:buFont typeface="Arial" panose="020B0604020202020204" pitchFamily="34" charset="0"/>
              <a:buChar char="•"/>
            </a:pPr>
            <a:endParaRPr lang="en-US" dirty="0">
              <a:solidFill>
                <a:schemeClr val="tx1"/>
              </a:solidFill>
            </a:endParaRPr>
          </a:p>
          <a:p>
            <a:pPr marL="285750" indent="-285750">
              <a:buFont typeface="Arial" panose="020B0604020202020204" pitchFamily="34" charset="0"/>
              <a:buChar char="•"/>
            </a:pPr>
            <a:r>
              <a:rPr lang="en-US" b="1" i="1" u="sng" dirty="0">
                <a:solidFill>
                  <a:schemeClr val="tx1"/>
                </a:solidFill>
              </a:rPr>
              <a:t>Some or all of the AHP subsidy must be likely to be drawn down by the project or used by the project to procure other funding within 12 months from the date of award approval</a:t>
            </a:r>
          </a:p>
          <a:p>
            <a:pPr marL="285750" indent="-285750">
              <a:buFont typeface="Arial" panose="020B0604020202020204" pitchFamily="34" charset="0"/>
              <a:buChar char="•"/>
            </a:pPr>
            <a:endParaRPr lang="en-US" dirty="0">
              <a:solidFill>
                <a:schemeClr val="tx1"/>
              </a:solidFill>
            </a:endParaRPr>
          </a:p>
          <a:p>
            <a:pPr marL="285750" indent="-285750">
              <a:buFont typeface="Arial" panose="020B0604020202020204" pitchFamily="34" charset="0"/>
              <a:buChar char="•"/>
            </a:pPr>
            <a:r>
              <a:rPr lang="en-US" dirty="0">
                <a:solidFill>
                  <a:schemeClr val="tx1"/>
                </a:solidFill>
              </a:rPr>
              <a:t>Sponsors must be qualified and have developed similar types of project’s in the past. If not, sponsors must have secured an experienced development team with affordable housing and compliance experience</a:t>
            </a:r>
          </a:p>
          <a:p>
            <a:pPr marL="285750" indent="-285750">
              <a:buFont typeface="Arial" panose="020B0604020202020204" pitchFamily="34" charset="0"/>
              <a:buChar char="•"/>
            </a:pPr>
            <a:endParaRPr lang="en-US" dirty="0">
              <a:solidFill>
                <a:schemeClr val="tx1"/>
              </a:solidFill>
            </a:endParaRPr>
          </a:p>
          <a:p>
            <a:pPr marL="285750" indent="-285750">
              <a:buFont typeface="Arial" panose="020B0604020202020204" pitchFamily="34" charset="0"/>
              <a:buChar char="•"/>
            </a:pPr>
            <a:r>
              <a:rPr lang="en-US" dirty="0">
                <a:solidFill>
                  <a:schemeClr val="tx1"/>
                </a:solidFill>
              </a:rPr>
              <a:t>15- Year Deed Restriction for rental projects and 5 Years for Owner-Occupied</a:t>
            </a:r>
          </a:p>
        </p:txBody>
      </p:sp>
    </p:spTree>
    <p:extLst>
      <p:ext uri="{BB962C8B-B14F-4D97-AF65-F5344CB8AC3E}">
        <p14:creationId xmlns:p14="http://schemas.microsoft.com/office/powerpoint/2010/main" val="39724806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F1C34-3E1E-4F0F-B1EB-EE77DE1116F5}"/>
              </a:ext>
            </a:extLst>
          </p:cNvPr>
          <p:cNvSpPr>
            <a:spLocks noGrp="1"/>
          </p:cNvSpPr>
          <p:nvPr>
            <p:ph type="title"/>
          </p:nvPr>
        </p:nvSpPr>
        <p:spPr/>
        <p:txBody>
          <a:bodyPr/>
          <a:lstStyle/>
          <a:p>
            <a:r>
              <a:rPr lang="en-US" dirty="0"/>
              <a:t>Uses of Funds - Rental</a:t>
            </a:r>
          </a:p>
        </p:txBody>
      </p:sp>
      <p:sp>
        <p:nvSpPr>
          <p:cNvPr id="5" name="Rectangle 4">
            <a:extLst>
              <a:ext uri="{FF2B5EF4-FFF2-40B4-BE49-F238E27FC236}">
                <a16:creationId xmlns:a16="http://schemas.microsoft.com/office/drawing/2014/main" id="{AF1DF801-52B1-4546-9D3F-2EA796950764}"/>
              </a:ext>
            </a:extLst>
          </p:cNvPr>
          <p:cNvSpPr/>
          <p:nvPr/>
        </p:nvSpPr>
        <p:spPr>
          <a:xfrm>
            <a:off x="5646621" y="1713874"/>
            <a:ext cx="3579528" cy="3430251"/>
          </a:xfrm>
          <a:prstGeom prst="rect">
            <a:avLst/>
          </a:prstGeom>
          <a:ln w="12700">
            <a:noFill/>
          </a:ln>
        </p:spPr>
        <p:style>
          <a:lnRef idx="0">
            <a:scrgbClr r="0" g="0" b="0"/>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dirty="0"/>
          </a:p>
        </p:txBody>
      </p:sp>
      <p:sp>
        <p:nvSpPr>
          <p:cNvPr id="15" name="TextBox 14">
            <a:extLst>
              <a:ext uri="{FF2B5EF4-FFF2-40B4-BE49-F238E27FC236}">
                <a16:creationId xmlns:a16="http://schemas.microsoft.com/office/drawing/2014/main" id="{738AAE6A-E772-44EF-B461-8EF8D63C9DD4}"/>
              </a:ext>
            </a:extLst>
          </p:cNvPr>
          <p:cNvSpPr txBox="1"/>
          <p:nvPr/>
        </p:nvSpPr>
        <p:spPr>
          <a:xfrm>
            <a:off x="5042309" y="1432087"/>
            <a:ext cx="3747239" cy="461665"/>
          </a:xfrm>
          <a:prstGeom prst="rect">
            <a:avLst/>
          </a:prstGeom>
          <a:solidFill>
            <a:schemeClr val="bg1">
              <a:lumMod val="85000"/>
            </a:schemeClr>
          </a:solidFill>
          <a:ln>
            <a:solidFill>
              <a:srgbClr val="FF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2400" b="1" dirty="0">
                <a:solidFill>
                  <a:schemeClr val="tx2"/>
                </a:solidFill>
              </a:rPr>
              <a:t>Ineligible Costs</a:t>
            </a:r>
          </a:p>
        </p:txBody>
      </p:sp>
      <p:sp>
        <p:nvSpPr>
          <p:cNvPr id="3" name="Rectangle 2">
            <a:extLst>
              <a:ext uri="{FF2B5EF4-FFF2-40B4-BE49-F238E27FC236}">
                <a16:creationId xmlns:a16="http://schemas.microsoft.com/office/drawing/2014/main" id="{3C6640E7-10F4-4544-B20F-B04B0C5302A8}"/>
              </a:ext>
            </a:extLst>
          </p:cNvPr>
          <p:cNvSpPr/>
          <p:nvPr/>
        </p:nvSpPr>
        <p:spPr>
          <a:xfrm>
            <a:off x="717418" y="1896362"/>
            <a:ext cx="3854581" cy="4681728"/>
          </a:xfrm>
          <a:prstGeom prst="rect">
            <a:avLst/>
          </a:prstGeom>
          <a:solidFill>
            <a:schemeClr val="bg1">
              <a:lumMod val="95000"/>
            </a:schemeClr>
          </a:solid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lvl="0"/>
            <a:r>
              <a:rPr lang="en-US" sz="2000" b="1" dirty="0">
                <a:solidFill>
                  <a:schemeClr val="tx1"/>
                </a:solidFill>
              </a:rPr>
              <a:t>          </a:t>
            </a:r>
            <a:r>
              <a:rPr lang="en-US" sz="2000" b="1" u="sng" dirty="0">
                <a:solidFill>
                  <a:schemeClr val="tx1"/>
                </a:solidFill>
              </a:rPr>
              <a:t>Acquisition</a:t>
            </a:r>
          </a:p>
          <a:p>
            <a:pPr lvl="0" algn="ctr">
              <a:buFont typeface="Wingdings" panose="05000000000000000000" pitchFamily="2" charset="2"/>
              <a:buChar char="§"/>
            </a:pPr>
            <a:endParaRPr lang="en-US" sz="2000" b="1" dirty="0">
              <a:solidFill>
                <a:schemeClr val="tx1"/>
              </a:solidFill>
            </a:endParaRPr>
          </a:p>
          <a:p>
            <a:pPr lvl="0" algn="ctr"/>
            <a:r>
              <a:rPr lang="en-US" sz="2000" b="1" u="sng" dirty="0">
                <a:solidFill>
                  <a:schemeClr val="tx1"/>
                </a:solidFill>
              </a:rPr>
              <a:t>Hard Construction Costs </a:t>
            </a:r>
          </a:p>
          <a:p>
            <a:pPr lvl="0" algn="ctr"/>
            <a:endParaRPr lang="en-US" sz="1100" b="1" dirty="0">
              <a:solidFill>
                <a:schemeClr val="tx1"/>
              </a:solidFill>
            </a:endParaRPr>
          </a:p>
          <a:p>
            <a:pPr marL="0" lvl="0" indent="0">
              <a:buNone/>
            </a:pPr>
            <a:r>
              <a:rPr lang="en-US" sz="2000" b="1" dirty="0">
                <a:solidFill>
                  <a:schemeClr val="tx1"/>
                </a:solidFill>
              </a:rPr>
              <a:t>	- New Construction </a:t>
            </a:r>
          </a:p>
          <a:p>
            <a:pPr marL="0" lvl="0" indent="0">
              <a:buNone/>
            </a:pPr>
            <a:r>
              <a:rPr lang="en-US" sz="2000" b="1" dirty="0">
                <a:solidFill>
                  <a:schemeClr val="tx1"/>
                </a:solidFill>
              </a:rPr>
              <a:t>	- Rehabilitation </a:t>
            </a:r>
          </a:p>
          <a:p>
            <a:pPr marL="0" lvl="0" indent="0">
              <a:buNone/>
            </a:pPr>
            <a:r>
              <a:rPr lang="en-US" sz="2000" b="1" dirty="0">
                <a:solidFill>
                  <a:schemeClr val="tx1"/>
                </a:solidFill>
              </a:rPr>
              <a:t>	- Infrastructure and Site Work </a:t>
            </a:r>
          </a:p>
          <a:p>
            <a:pPr lvl="0" algn="ctr"/>
            <a:endParaRPr lang="en-US" sz="2000" b="1" dirty="0">
              <a:solidFill>
                <a:schemeClr val="tx1"/>
              </a:solidFill>
            </a:endParaRPr>
          </a:p>
          <a:p>
            <a:pPr lvl="0"/>
            <a:r>
              <a:rPr lang="en-US" sz="2000" b="1" dirty="0">
                <a:solidFill>
                  <a:schemeClr val="tx1"/>
                </a:solidFill>
              </a:rPr>
              <a:t>          </a:t>
            </a:r>
            <a:r>
              <a:rPr lang="en-US" sz="2000" b="1" u="sng" dirty="0">
                <a:solidFill>
                  <a:schemeClr val="tx1"/>
                </a:solidFill>
              </a:rPr>
              <a:t>Soft Costs</a:t>
            </a:r>
          </a:p>
          <a:p>
            <a:pPr lvl="0" algn="ctr"/>
            <a:endParaRPr lang="en-US" sz="1100" b="1" dirty="0">
              <a:solidFill>
                <a:schemeClr val="tx1"/>
              </a:solidFill>
            </a:endParaRPr>
          </a:p>
          <a:p>
            <a:pPr lvl="0"/>
            <a:r>
              <a:rPr lang="en-US" sz="2000" b="1" dirty="0">
                <a:solidFill>
                  <a:schemeClr val="tx1"/>
                </a:solidFill>
              </a:rPr>
              <a:t>	- Architect/Engineering Fees</a:t>
            </a:r>
          </a:p>
          <a:p>
            <a:pPr lvl="0"/>
            <a:r>
              <a:rPr lang="en-US" sz="2000" b="1" dirty="0">
                <a:solidFill>
                  <a:schemeClr val="tx1"/>
                </a:solidFill>
              </a:rPr>
              <a:t>	- Appraisal/Phase 1</a:t>
            </a:r>
          </a:p>
          <a:p>
            <a:pPr lvl="0"/>
            <a:r>
              <a:rPr lang="en-US" sz="2000" b="1" dirty="0">
                <a:solidFill>
                  <a:schemeClr val="tx1"/>
                </a:solidFill>
              </a:rPr>
              <a:t>	- Developer/Consultant Fees</a:t>
            </a:r>
          </a:p>
        </p:txBody>
      </p:sp>
      <p:sp>
        <p:nvSpPr>
          <p:cNvPr id="4" name="Rectangle 3">
            <a:extLst>
              <a:ext uri="{FF2B5EF4-FFF2-40B4-BE49-F238E27FC236}">
                <a16:creationId xmlns:a16="http://schemas.microsoft.com/office/drawing/2014/main" id="{3F6A13D3-7DA3-4328-A594-08F538AC2EE4}"/>
              </a:ext>
            </a:extLst>
          </p:cNvPr>
          <p:cNvSpPr/>
          <p:nvPr/>
        </p:nvSpPr>
        <p:spPr>
          <a:xfrm>
            <a:off x="5042309" y="1893753"/>
            <a:ext cx="3749040" cy="4684337"/>
          </a:xfrm>
          <a:prstGeom prst="rect">
            <a:avLst/>
          </a:prstGeom>
          <a:solidFill>
            <a:schemeClr val="bg1">
              <a:lumMod val="95000"/>
            </a:schemeClr>
          </a:solid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457200" bIns="91440" rtlCol="0" anchor="ctr" anchorCtr="1"/>
          <a:lstStyle/>
          <a:p>
            <a:pPr marL="342900" marR="0" lvl="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chemeClr val="tx1"/>
                </a:solidFill>
                <a:effectLst/>
                <a:uLnTx/>
                <a:uFillTx/>
                <a:latin typeface="Calibri"/>
                <a:ea typeface="+mn-ea"/>
                <a:cs typeface="+mn-cs"/>
              </a:rPr>
              <a:t>Contingency Funds</a:t>
            </a: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chemeClr val="tx1"/>
              </a:solidFill>
              <a:effectLst/>
              <a:uLnTx/>
              <a:uFillTx/>
              <a:latin typeface="Calibri"/>
              <a:ea typeface="+mn-ea"/>
              <a:cs typeface="+mn-cs"/>
            </a:endParaRPr>
          </a:p>
          <a:p>
            <a:pPr marL="342900" marR="0" lvl="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chemeClr val="tx1"/>
                </a:solidFill>
                <a:effectLst/>
                <a:uLnTx/>
                <a:uFillTx/>
                <a:latin typeface="Calibri"/>
                <a:ea typeface="+mn-ea"/>
                <a:cs typeface="+mn-cs"/>
              </a:rPr>
              <a:t>Operational Funding/Expenses</a:t>
            </a: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chemeClr val="tx1"/>
              </a:solidFill>
              <a:effectLst/>
              <a:uLnTx/>
              <a:uFillTx/>
              <a:latin typeface="Calibri"/>
              <a:ea typeface="+mn-ea"/>
              <a:cs typeface="+mn-cs"/>
            </a:endParaRPr>
          </a:p>
          <a:p>
            <a:pPr marL="342900" marR="0" lvl="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chemeClr val="tx1"/>
                </a:solidFill>
                <a:effectLst/>
                <a:uLnTx/>
                <a:uFillTx/>
                <a:latin typeface="Calibri"/>
                <a:ea typeface="+mn-ea"/>
                <a:cs typeface="+mn-cs"/>
              </a:rPr>
              <a:t>Administrative Funding</a:t>
            </a: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chemeClr val="tx1"/>
              </a:solidFill>
              <a:effectLst/>
              <a:uLnTx/>
              <a:uFillTx/>
              <a:latin typeface="Calibri"/>
              <a:ea typeface="+mn-ea"/>
              <a:cs typeface="+mn-cs"/>
            </a:endParaRPr>
          </a:p>
          <a:p>
            <a:pPr marL="342900" marR="0" lvl="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chemeClr val="tx1"/>
                </a:solidFill>
                <a:effectLst/>
                <a:uLnTx/>
                <a:uFillTx/>
                <a:latin typeface="Calibri"/>
                <a:ea typeface="+mn-ea"/>
                <a:cs typeface="+mn-cs"/>
              </a:rPr>
              <a:t>Supportive Services</a:t>
            </a: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chemeClr val="tx1"/>
              </a:solidFill>
              <a:effectLst/>
              <a:uLnTx/>
              <a:uFillTx/>
              <a:latin typeface="Calibri"/>
              <a:ea typeface="+mn-ea"/>
              <a:cs typeface="+mn-cs"/>
            </a:endParaRPr>
          </a:p>
          <a:p>
            <a:pPr marL="342900" marR="0" lvl="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chemeClr val="tx1"/>
                </a:solidFill>
                <a:effectLst/>
                <a:uLnTx/>
                <a:uFillTx/>
                <a:latin typeface="Calibri"/>
                <a:ea typeface="+mn-ea"/>
                <a:cs typeface="+mn-cs"/>
              </a:rPr>
              <a:t>Relocation Expenses</a:t>
            </a: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1" i="0" u="none" strike="noStrike" kern="1200" cap="none" spc="0" normalizeH="0" baseline="0" noProof="0" dirty="0">
              <a:ln>
                <a:noFill/>
              </a:ln>
              <a:solidFill>
                <a:schemeClr val="tx1"/>
              </a:solidFill>
              <a:effectLst/>
              <a:uLnTx/>
              <a:uFillTx/>
              <a:latin typeface="Calibri"/>
              <a:ea typeface="+mn-ea"/>
              <a:cs typeface="+mn-cs"/>
            </a:endParaRPr>
          </a:p>
          <a:p>
            <a:pPr marL="342900" marR="0" lvl="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chemeClr val="tx1"/>
                </a:solidFill>
                <a:effectLst/>
                <a:uLnTx/>
                <a:uFillTx/>
                <a:latin typeface="Calibri"/>
                <a:ea typeface="+mn-ea"/>
                <a:cs typeface="+mn-cs"/>
              </a:rPr>
              <a:t>Operating Reserves</a:t>
            </a: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1" i="0" u="none" strike="noStrike" kern="1200" cap="none" spc="0" normalizeH="0" baseline="0" noProof="0" dirty="0">
              <a:ln>
                <a:noFill/>
              </a:ln>
              <a:solidFill>
                <a:schemeClr val="tx1"/>
              </a:solidFill>
              <a:effectLst/>
              <a:uLnTx/>
              <a:uFillTx/>
              <a:latin typeface="Calibri"/>
              <a:ea typeface="+mn-ea"/>
              <a:cs typeface="+mn-cs"/>
            </a:endParaRPr>
          </a:p>
          <a:p>
            <a:pPr marL="342900" marR="0" lvl="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chemeClr val="tx1"/>
                </a:solidFill>
                <a:effectLst/>
                <a:uLnTx/>
                <a:uFillTx/>
                <a:latin typeface="Calibri"/>
                <a:ea typeface="+mn-ea"/>
                <a:cs typeface="+mn-cs"/>
              </a:rPr>
              <a:t>Replacement Reserves</a:t>
            </a:r>
          </a:p>
        </p:txBody>
      </p:sp>
      <p:sp>
        <p:nvSpPr>
          <p:cNvPr id="16" name="TextBox 15">
            <a:extLst>
              <a:ext uri="{FF2B5EF4-FFF2-40B4-BE49-F238E27FC236}">
                <a16:creationId xmlns:a16="http://schemas.microsoft.com/office/drawing/2014/main" id="{5D3BA8A6-D4F6-4672-8BE7-C86958EA625E}"/>
              </a:ext>
            </a:extLst>
          </p:cNvPr>
          <p:cNvSpPr txBox="1"/>
          <p:nvPr/>
        </p:nvSpPr>
        <p:spPr>
          <a:xfrm>
            <a:off x="717419" y="1432087"/>
            <a:ext cx="3854580" cy="461665"/>
          </a:xfrm>
          <a:prstGeom prst="rect">
            <a:avLst/>
          </a:prstGeom>
          <a:solidFill>
            <a:schemeClr val="tx2">
              <a:lumMod val="20000"/>
              <a:lumOff val="80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2400" b="1" dirty="0">
                <a:solidFill>
                  <a:schemeClr val="tx2"/>
                </a:solidFill>
              </a:rPr>
              <a:t>Eligible Costs</a:t>
            </a:r>
          </a:p>
        </p:txBody>
      </p:sp>
    </p:spTree>
    <p:extLst>
      <p:ext uri="{BB962C8B-B14F-4D97-AF65-F5344CB8AC3E}">
        <p14:creationId xmlns:p14="http://schemas.microsoft.com/office/powerpoint/2010/main" val="10044631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A2DB2-B160-498F-A1BB-81E5A9B1F758}"/>
              </a:ext>
            </a:extLst>
          </p:cNvPr>
          <p:cNvSpPr>
            <a:spLocks noGrp="1"/>
          </p:cNvSpPr>
          <p:nvPr>
            <p:ph type="title"/>
          </p:nvPr>
        </p:nvSpPr>
        <p:spPr/>
        <p:txBody>
          <a:bodyPr/>
          <a:lstStyle/>
          <a:p>
            <a:r>
              <a:rPr lang="en-US" dirty="0"/>
              <a:t> Demand - Rental</a:t>
            </a:r>
          </a:p>
        </p:txBody>
      </p:sp>
      <p:graphicFrame>
        <p:nvGraphicFramePr>
          <p:cNvPr id="6" name="Diagram 5">
            <a:extLst>
              <a:ext uri="{FF2B5EF4-FFF2-40B4-BE49-F238E27FC236}">
                <a16:creationId xmlns:a16="http://schemas.microsoft.com/office/drawing/2014/main" id="{985F1410-3AE3-492E-87E2-67D06715E1E3}"/>
              </a:ext>
            </a:extLst>
          </p:cNvPr>
          <p:cNvGraphicFramePr/>
          <p:nvPr>
            <p:extLst>
              <p:ext uri="{D42A27DB-BD31-4B8C-83A1-F6EECF244321}">
                <p14:modId xmlns:p14="http://schemas.microsoft.com/office/powerpoint/2010/main" val="3559708623"/>
              </p:ext>
            </p:extLst>
          </p:nvPr>
        </p:nvGraphicFramePr>
        <p:xfrm>
          <a:off x="356260" y="4752975"/>
          <a:ext cx="8645850" cy="31419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19D54188-A3DF-4A9F-BE33-A0D013B95F68}"/>
              </a:ext>
            </a:extLst>
          </p:cNvPr>
          <p:cNvSpPr/>
          <p:nvPr/>
        </p:nvSpPr>
        <p:spPr>
          <a:xfrm>
            <a:off x="356260" y="1188720"/>
            <a:ext cx="8645850" cy="4206240"/>
          </a:xfrm>
          <a:prstGeom prst="rect">
            <a:avLst/>
          </a:prstGeom>
          <a:solidFill>
            <a:schemeClr val="bg1">
              <a:lumMod val="95000"/>
            </a:schemeClr>
          </a:solidFill>
          <a:ln w="31750">
            <a:solidFill>
              <a:srgbClr val="0072CE"/>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en-US" sz="1800" dirty="0">
                <a:solidFill>
                  <a:schemeClr val="tx1"/>
                </a:solidFill>
              </a:rPr>
              <a:t>Market study and/or demand data provides information on local housing conditions.</a:t>
            </a:r>
          </a:p>
          <a:p>
            <a:pPr marL="285750" indent="-285750">
              <a:spcAft>
                <a:spcPts val="600"/>
              </a:spcAft>
              <a:buFont typeface="Arial" panose="020B0604020202020204" pitchFamily="34" charset="0"/>
              <a:buChar char="•"/>
            </a:pPr>
            <a:endParaRPr lang="en-US" sz="1200" dirty="0">
              <a:solidFill>
                <a:schemeClr val="tx1"/>
              </a:solidFill>
            </a:endParaRPr>
          </a:p>
          <a:p>
            <a:pPr marL="285750" indent="-285750">
              <a:spcAft>
                <a:spcPts val="600"/>
              </a:spcAft>
              <a:buFont typeface="Arial" panose="020B0604020202020204" pitchFamily="34" charset="0"/>
              <a:buChar char="•"/>
            </a:pPr>
            <a:r>
              <a:rPr lang="en-US" sz="1800" dirty="0">
                <a:solidFill>
                  <a:schemeClr val="tx1"/>
                </a:solidFill>
              </a:rPr>
              <a:t>Market study and/or demand data analyzes competition by evaluating other affordable rental developments.</a:t>
            </a:r>
          </a:p>
          <a:p>
            <a:pPr marL="285750" indent="-285750">
              <a:spcAft>
                <a:spcPts val="600"/>
              </a:spcAft>
              <a:buFont typeface="Arial" panose="020B0604020202020204" pitchFamily="34" charset="0"/>
              <a:buChar char="•"/>
            </a:pPr>
            <a:endParaRPr lang="en-US" sz="1200" dirty="0">
              <a:solidFill>
                <a:schemeClr val="tx1"/>
              </a:solidFill>
            </a:endParaRPr>
          </a:p>
          <a:p>
            <a:pPr marL="285750" indent="-285750">
              <a:spcAft>
                <a:spcPts val="600"/>
              </a:spcAft>
              <a:buFont typeface="Arial" panose="020B0604020202020204" pitchFamily="34" charset="0"/>
              <a:buChar char="•"/>
            </a:pPr>
            <a:r>
              <a:rPr lang="en-US" sz="1800" dirty="0">
                <a:solidFill>
                  <a:schemeClr val="tx1"/>
                </a:solidFill>
              </a:rPr>
              <a:t>FHLB Dallas can conclude the proposed rents are affordable and achievable, considering location, design and intended resident population.</a:t>
            </a:r>
          </a:p>
          <a:p>
            <a:pPr marL="285750" indent="-285750">
              <a:spcAft>
                <a:spcPts val="600"/>
              </a:spcAft>
              <a:buFont typeface="Arial" panose="020B0604020202020204" pitchFamily="34" charset="0"/>
              <a:buChar char="•"/>
            </a:pPr>
            <a:endParaRPr lang="en-US" sz="1200" dirty="0">
              <a:solidFill>
                <a:schemeClr val="tx1"/>
              </a:solidFill>
            </a:endParaRPr>
          </a:p>
          <a:p>
            <a:pPr marL="285750" indent="-285750">
              <a:spcBef>
                <a:spcPts val="0"/>
              </a:spcBef>
              <a:spcAft>
                <a:spcPts val="600"/>
              </a:spcAft>
              <a:buFont typeface="Arial" panose="020B0604020202020204" pitchFamily="34" charset="0"/>
              <a:buChar char="•"/>
            </a:pPr>
            <a:r>
              <a:rPr lang="en-US" sz="1800" dirty="0">
                <a:solidFill>
                  <a:schemeClr val="tx1"/>
                </a:solidFill>
              </a:rPr>
              <a:t>FHLB Dallas is able to determine the project timeline provides adequate absorption/completion period for the proposed project. </a:t>
            </a:r>
          </a:p>
        </p:txBody>
      </p:sp>
    </p:spTree>
    <p:extLst>
      <p:ext uri="{BB962C8B-B14F-4D97-AF65-F5344CB8AC3E}">
        <p14:creationId xmlns:p14="http://schemas.microsoft.com/office/powerpoint/2010/main" val="28107292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72" y="612648"/>
            <a:ext cx="7579327" cy="457200"/>
          </a:xfrm>
        </p:spPr>
        <p:txBody>
          <a:bodyPr/>
          <a:lstStyle/>
          <a:p>
            <a:pPr lvl="0" defTabSz="457200">
              <a:defRPr/>
            </a:pPr>
            <a:r>
              <a:rPr lang="en-US" sz="3200" dirty="0">
                <a:solidFill>
                  <a:srgbClr val="0072CE"/>
                </a:solidFill>
                <a:latin typeface="Calibri" pitchFamily="34" charset="0"/>
              </a:rPr>
              <a:t>Sponsor Capacity </a:t>
            </a:r>
          </a:p>
        </p:txBody>
      </p:sp>
      <p:sp>
        <p:nvSpPr>
          <p:cNvPr id="7" name="TextBox 6">
            <a:extLst>
              <a:ext uri="{FF2B5EF4-FFF2-40B4-BE49-F238E27FC236}">
                <a16:creationId xmlns:a16="http://schemas.microsoft.com/office/drawing/2014/main" id="{76579B10-17CE-4C4E-A084-FAD2B4D4CFB2}"/>
              </a:ext>
            </a:extLst>
          </p:cNvPr>
          <p:cNvSpPr txBox="1"/>
          <p:nvPr/>
        </p:nvSpPr>
        <p:spPr>
          <a:xfrm>
            <a:off x="-191812" y="1279072"/>
            <a:ext cx="9143307" cy="3985706"/>
          </a:xfrm>
          <a:prstGeom prst="rect">
            <a:avLst/>
          </a:prstGeom>
          <a:noFill/>
          <a:scene3d>
            <a:camera prst="orthographicFront"/>
            <a:lightRig rig="threePt" dir="t"/>
          </a:scene3d>
          <a:sp3d>
            <a:bevelT w="165100" prst="coolSlant"/>
          </a:sp3d>
        </p:spPr>
        <p:txBody>
          <a:bodyPr wrap="square">
            <a:spAutoFit/>
          </a:bodyPr>
          <a:lstStyle/>
          <a:p>
            <a:pPr marL="742950" lvl="1" indent="-285750">
              <a:spcAft>
                <a:spcPts val="1800"/>
              </a:spcAft>
              <a:buFont typeface="Arial" panose="020B0604020202020204" pitchFamily="34" charset="0"/>
              <a:buChar char="•"/>
              <a:defRPr/>
            </a:pPr>
            <a:r>
              <a:rPr kumimoji="0" lang="en-US" sz="2400" b="0" i="0" u="none" strike="noStrike" kern="1200" cap="none" spc="0" normalizeH="0" baseline="0" noProof="0" dirty="0">
                <a:ln>
                  <a:noFill/>
                </a:ln>
                <a:solidFill>
                  <a:prstClr val="black"/>
                </a:solidFill>
                <a:effectLst/>
                <a:uLnTx/>
                <a:uFillTx/>
                <a:ea typeface="+mn-ea"/>
                <a:cs typeface="+mn-cs"/>
              </a:rPr>
              <a:t>FHLB Dallas </a:t>
            </a:r>
            <a:r>
              <a:rPr lang="en-US" sz="2400" dirty="0">
                <a:solidFill>
                  <a:prstClr val="black"/>
                </a:solidFill>
              </a:rPr>
              <a:t>will </a:t>
            </a:r>
            <a:r>
              <a:rPr lang="en-US" sz="2400" dirty="0">
                <a:solidFill>
                  <a:srgbClr val="000000"/>
                </a:solidFill>
              </a:rPr>
              <a:t>review each AHP application, and prior to each AHP subsidy disbursement, for any “covered misconduct” by the project sponsor</a:t>
            </a:r>
            <a:endParaRPr kumimoji="0" lang="en-US" sz="2400" b="0" i="0" u="none" strike="noStrike" kern="1200" cap="none" spc="0" normalizeH="0" baseline="0" noProof="0" dirty="0">
              <a:ln>
                <a:noFill/>
              </a:ln>
              <a:solidFill>
                <a:prstClr val="black"/>
              </a:solidFill>
              <a:effectLst/>
              <a:highlight>
                <a:srgbClr val="FFFF00"/>
              </a:highlight>
              <a:uLnTx/>
              <a:uFillTx/>
              <a:ea typeface="+mn-ea"/>
              <a:cs typeface="+mn-cs"/>
            </a:endParaRPr>
          </a:p>
          <a:p>
            <a:pPr marL="1257300" lvl="2" indent="-342900">
              <a:spcAft>
                <a:spcPts val="1800"/>
              </a:spcAft>
              <a:buFont typeface="Wingdings" panose="05000000000000000000" pitchFamily="2" charset="2"/>
              <a:buChar char="Ø"/>
              <a:defRPr/>
            </a:pPr>
            <a:r>
              <a:rPr lang="en-US" sz="2400" dirty="0">
                <a:solidFill>
                  <a:srgbClr val="000000"/>
                </a:solidFill>
              </a:rPr>
              <a:t>‘‘Covered misconduct’’ is defined in the Federal Housing Finance Agency's (FHFA) Suspended Counterparty Program (SCP) regulation (12 CFR Part 1227) – more information can be </a:t>
            </a:r>
            <a:r>
              <a:rPr lang="en-US" sz="2400" dirty="0"/>
              <a:t>found using one of the two links below</a:t>
            </a:r>
            <a:endParaRPr lang="en-US" sz="2000" dirty="0"/>
          </a:p>
          <a:p>
            <a:pPr marL="742950" marR="0" lvl="1" indent="-285750" algn="l" defTabSz="4572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2000" dirty="0"/>
              <a:t>FHFA Suspended Counterparty Program – </a:t>
            </a:r>
            <a:r>
              <a:rPr lang="en-US" sz="2000" i="1" dirty="0">
                <a:hlinkClick r:id="rId3"/>
              </a:rPr>
              <a:t>Learn more</a:t>
            </a:r>
            <a:endParaRPr lang="en-US" sz="2000" i="1" dirty="0"/>
          </a:p>
          <a:p>
            <a:pPr marL="742950" marR="0" lvl="1" indent="-285750" algn="l" defTabSz="4572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ea typeface="+mn-ea"/>
                <a:cs typeface="+mn-cs"/>
              </a:rPr>
              <a:t>FHFA Suspended Counterparties – </a:t>
            </a:r>
            <a:r>
              <a:rPr kumimoji="0" lang="en-US" sz="2000" b="0" i="1" u="none" strike="noStrike" kern="1200" cap="none" spc="0" normalizeH="0" baseline="0" noProof="0" dirty="0">
                <a:ln>
                  <a:noFill/>
                </a:ln>
                <a:effectLst/>
                <a:uLnTx/>
                <a:uFillTx/>
                <a:ea typeface="+mn-ea"/>
                <a:cs typeface="+mn-cs"/>
                <a:hlinkClick r:id="rId4"/>
              </a:rPr>
              <a:t>See list</a:t>
            </a:r>
            <a:endParaRPr kumimoji="0" lang="en-US" sz="2400" b="0" i="1" u="none" strike="noStrike" kern="1200" cap="none" spc="0" normalizeH="0" baseline="0" noProof="0" dirty="0">
              <a:ln>
                <a:noFill/>
              </a:ln>
              <a:effectLst/>
              <a:uLnTx/>
              <a:uFillTx/>
              <a:ea typeface="+mn-ea"/>
              <a:cs typeface="+mn-cs"/>
            </a:endParaRPr>
          </a:p>
        </p:txBody>
      </p:sp>
      <p:sp>
        <p:nvSpPr>
          <p:cNvPr id="4" name="Callout: Right Arrow 3">
            <a:extLst>
              <a:ext uri="{FF2B5EF4-FFF2-40B4-BE49-F238E27FC236}">
                <a16:creationId xmlns:a16="http://schemas.microsoft.com/office/drawing/2014/main" id="{6C8810F0-863A-4965-8BCF-949CB89E5846}"/>
              </a:ext>
            </a:extLst>
          </p:cNvPr>
          <p:cNvSpPr/>
          <p:nvPr/>
        </p:nvSpPr>
        <p:spPr>
          <a:xfrm>
            <a:off x="347472" y="5795351"/>
            <a:ext cx="1357503" cy="613541"/>
          </a:xfrm>
          <a:prstGeom prst="rightArrowCallout">
            <a:avLst/>
          </a:prstGeom>
          <a:solidFill>
            <a:schemeClr val="bg1">
              <a:lumMod val="75000"/>
            </a:schemeClr>
          </a:solidFill>
          <a:ln>
            <a:solidFill>
              <a:schemeClr val="tx2">
                <a:lumMod val="60000"/>
                <a:lumOff val="4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Helpful Hint</a:t>
            </a:r>
          </a:p>
        </p:txBody>
      </p:sp>
      <p:sp>
        <p:nvSpPr>
          <p:cNvPr id="5" name="Rectangle 4">
            <a:extLst>
              <a:ext uri="{FF2B5EF4-FFF2-40B4-BE49-F238E27FC236}">
                <a16:creationId xmlns:a16="http://schemas.microsoft.com/office/drawing/2014/main" id="{7EED919E-852B-4A7F-B46B-3A712765F2C9}"/>
              </a:ext>
            </a:extLst>
          </p:cNvPr>
          <p:cNvSpPr/>
          <p:nvPr/>
        </p:nvSpPr>
        <p:spPr>
          <a:xfrm>
            <a:off x="1809750" y="5795350"/>
            <a:ext cx="7141745" cy="613541"/>
          </a:xfrm>
          <a:prstGeom prst="rect">
            <a:avLst/>
          </a:prstGeom>
          <a:solidFill>
            <a:schemeClr val="bg1">
              <a:lumMod val="75000"/>
            </a:schemeClr>
          </a:solidFill>
          <a:ln>
            <a:solidFill>
              <a:schemeClr val="tx2">
                <a:lumMod val="60000"/>
                <a:lumOff val="4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i="1" dirty="0">
                <a:solidFill>
                  <a:srgbClr val="000000"/>
                </a:solidFill>
              </a:rPr>
              <a:t>A project must continue to demonstrate a need for the AHP subsidy at disbursement</a:t>
            </a:r>
          </a:p>
        </p:txBody>
      </p:sp>
    </p:spTree>
    <p:extLst>
      <p:ext uri="{BB962C8B-B14F-4D97-AF65-F5344CB8AC3E}">
        <p14:creationId xmlns:p14="http://schemas.microsoft.com/office/powerpoint/2010/main" val="42119669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72" y="612648"/>
            <a:ext cx="7579327" cy="457200"/>
          </a:xfrm>
        </p:spPr>
        <p:txBody>
          <a:bodyPr/>
          <a:lstStyle/>
          <a:p>
            <a:pPr lvl="0" defTabSz="457200">
              <a:defRPr/>
            </a:pPr>
            <a:r>
              <a:rPr lang="en-US" sz="3200" dirty="0">
                <a:solidFill>
                  <a:srgbClr val="0072CE"/>
                </a:solidFill>
                <a:latin typeface="Calibri" pitchFamily="34" charset="0"/>
              </a:rPr>
              <a:t>Sponsor Capacity to Complete</a:t>
            </a:r>
          </a:p>
        </p:txBody>
      </p:sp>
      <p:sp>
        <p:nvSpPr>
          <p:cNvPr id="6" name="Rectangle: Rounded Corners 5">
            <a:extLst>
              <a:ext uri="{FF2B5EF4-FFF2-40B4-BE49-F238E27FC236}">
                <a16:creationId xmlns:a16="http://schemas.microsoft.com/office/drawing/2014/main" id="{DED428DA-8CCE-4A05-8E8C-BAF7A3ED5BEC}"/>
              </a:ext>
            </a:extLst>
          </p:cNvPr>
          <p:cNvSpPr/>
          <p:nvPr/>
        </p:nvSpPr>
        <p:spPr>
          <a:xfrm>
            <a:off x="347473" y="2503358"/>
            <a:ext cx="8409958" cy="2916365"/>
          </a:xfrm>
          <a:prstGeom prst="roundRect">
            <a:avLst/>
          </a:prstGeom>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t"/>
          <a:lstStyle/>
          <a:p>
            <a:pPr algn="ctr">
              <a:spcAft>
                <a:spcPts val="1200"/>
              </a:spcAft>
            </a:pPr>
            <a:r>
              <a:rPr lang="en-US" sz="2000" b="1" u="sng" dirty="0"/>
              <a:t>Supporting documentation will show</a:t>
            </a:r>
          </a:p>
          <a:p>
            <a:pPr marL="845820" lvl="1" indent="-285750">
              <a:spcAft>
                <a:spcPts val="600"/>
              </a:spcAft>
              <a:buFont typeface="Wingdings" panose="05000000000000000000" pitchFamily="2" charset="2"/>
              <a:buChar char="v"/>
            </a:pPr>
            <a:r>
              <a:rPr lang="en-US" dirty="0"/>
              <a:t>Qualifications of key personnel are provided</a:t>
            </a:r>
          </a:p>
          <a:p>
            <a:pPr marL="845820" lvl="1" indent="-285750">
              <a:spcAft>
                <a:spcPts val="600"/>
              </a:spcAft>
              <a:buFont typeface="Wingdings" panose="05000000000000000000" pitchFamily="2" charset="2"/>
              <a:buChar char="v"/>
            </a:pPr>
            <a:r>
              <a:rPr lang="en-US" dirty="0"/>
              <a:t>Resumes of project leadership and organization fact sheets</a:t>
            </a:r>
          </a:p>
          <a:p>
            <a:pPr marL="845820" lvl="1" indent="-285750">
              <a:spcAft>
                <a:spcPts val="600"/>
              </a:spcAft>
              <a:buFont typeface="Wingdings" panose="05000000000000000000" pitchFamily="2" charset="2"/>
              <a:buChar char="v"/>
            </a:pPr>
            <a:r>
              <a:rPr lang="en-US" dirty="0"/>
              <a:t>Organizational charts if there are multiple entities</a:t>
            </a:r>
          </a:p>
          <a:p>
            <a:pPr marL="845820" lvl="1" indent="-285750">
              <a:spcAft>
                <a:spcPts val="600"/>
              </a:spcAft>
              <a:buFont typeface="Wingdings" panose="05000000000000000000" pitchFamily="2" charset="2"/>
              <a:buChar char="v"/>
            </a:pP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Sponsor’s experience with similar developments</a:t>
            </a:r>
          </a:p>
          <a:p>
            <a:pPr marL="845820" lvl="1" indent="-285750">
              <a:spcAft>
                <a:spcPts val="600"/>
              </a:spcAft>
              <a:buFont typeface="Wingdings" panose="05000000000000000000" pitchFamily="2" charset="2"/>
              <a:buChar char="v"/>
            </a:pP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 development team was created with experience with similar </a:t>
            </a:r>
            <a:r>
              <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rPr>
              <a:t>project</a:t>
            </a: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a:t>
            </a:r>
          </a:p>
          <a:p>
            <a:pPr marL="845820" lvl="1" indent="-285750">
              <a:spcAft>
                <a:spcPts val="600"/>
              </a:spcAft>
              <a:buFont typeface="Wingdings" panose="05000000000000000000" pitchFamily="2" charset="2"/>
              <a:buChar char="v"/>
            </a:pPr>
            <a:r>
              <a:rPr lang="en-US" dirty="0"/>
              <a:t>Compliance in current AHP projects </a:t>
            </a:r>
          </a:p>
          <a:p>
            <a:pPr marL="845820" lvl="1" indent="-285750">
              <a:spcAft>
                <a:spcPts val="600"/>
              </a:spcAft>
              <a:buFont typeface="Wingdings" panose="05000000000000000000" pitchFamily="2" charset="2"/>
              <a:buChar char="v"/>
            </a:pPr>
            <a:endParaRPr lang="en-US" dirty="0"/>
          </a:p>
        </p:txBody>
      </p:sp>
      <p:sp>
        <p:nvSpPr>
          <p:cNvPr id="3" name="TextBox 2">
            <a:extLst>
              <a:ext uri="{FF2B5EF4-FFF2-40B4-BE49-F238E27FC236}">
                <a16:creationId xmlns:a16="http://schemas.microsoft.com/office/drawing/2014/main" id="{9598C439-D4BE-489D-986B-897B565DB976}"/>
              </a:ext>
            </a:extLst>
          </p:cNvPr>
          <p:cNvSpPr txBox="1"/>
          <p:nvPr/>
        </p:nvSpPr>
        <p:spPr>
          <a:xfrm>
            <a:off x="386570" y="1327569"/>
            <a:ext cx="8599775" cy="1369606"/>
          </a:xfrm>
          <a:prstGeom prst="rect">
            <a:avLst/>
          </a:prstGeom>
          <a:noFill/>
        </p:spPr>
        <p:txBody>
          <a:bodyPr wrap="square" rtlCol="0">
            <a:spAutoFit/>
          </a:bodyPr>
          <a:lstStyle/>
          <a:p>
            <a:r>
              <a:rPr lang="en-US" dirty="0">
                <a:solidFill>
                  <a:srgbClr val="000000"/>
                </a:solidFill>
              </a:rPr>
              <a:t>Qualified and able to perform its responsibilities throughout the 15-year retention period 	– includes compliance and monitoring</a:t>
            </a:r>
          </a:p>
          <a:p>
            <a:endParaRPr lang="en-US" sz="1100" dirty="0">
              <a:solidFill>
                <a:srgbClr val="000000"/>
              </a:solidFill>
            </a:endParaRPr>
          </a:p>
          <a:p>
            <a:r>
              <a:rPr lang="en-US" dirty="0"/>
              <a:t>Demonstrates ability, experience and financial capacity to complete project</a:t>
            </a:r>
          </a:p>
          <a:p>
            <a:endParaRPr lang="en-US" dirty="0">
              <a:solidFill>
                <a:srgbClr val="000000"/>
              </a:solidFill>
            </a:endParaRPr>
          </a:p>
        </p:txBody>
      </p:sp>
      <p:sp>
        <p:nvSpPr>
          <p:cNvPr id="5" name="Callout: Right Arrow 4">
            <a:extLst>
              <a:ext uri="{FF2B5EF4-FFF2-40B4-BE49-F238E27FC236}">
                <a16:creationId xmlns:a16="http://schemas.microsoft.com/office/drawing/2014/main" id="{F2ED3E66-AF5C-4589-B1F5-3859C74F2A0A}"/>
              </a:ext>
            </a:extLst>
          </p:cNvPr>
          <p:cNvSpPr/>
          <p:nvPr/>
        </p:nvSpPr>
        <p:spPr>
          <a:xfrm>
            <a:off x="347472" y="5962650"/>
            <a:ext cx="1500378" cy="776286"/>
          </a:xfrm>
          <a:prstGeom prst="rightArrowCallout">
            <a:avLst/>
          </a:prstGeom>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Helpful Hint</a:t>
            </a:r>
          </a:p>
        </p:txBody>
      </p:sp>
      <p:sp>
        <p:nvSpPr>
          <p:cNvPr id="7" name="TextBox 6">
            <a:extLst>
              <a:ext uri="{FF2B5EF4-FFF2-40B4-BE49-F238E27FC236}">
                <a16:creationId xmlns:a16="http://schemas.microsoft.com/office/drawing/2014/main" id="{E420740A-EA12-4966-B350-39228EA54806}"/>
              </a:ext>
            </a:extLst>
          </p:cNvPr>
          <p:cNvSpPr txBox="1"/>
          <p:nvPr/>
        </p:nvSpPr>
        <p:spPr>
          <a:xfrm>
            <a:off x="1847850" y="5419725"/>
            <a:ext cx="7010400" cy="1061829"/>
          </a:xfrm>
          <a:prstGeom prst="rect">
            <a:avLst/>
          </a:prstGeom>
          <a:noFill/>
        </p:spPr>
        <p:txBody>
          <a:bodyPr wrap="square" rtlCol="0">
            <a:spAutoFit/>
          </a:bodyPr>
          <a:lstStyle/>
          <a:p>
            <a:pPr marL="742950" lvl="1" indent="-285750">
              <a:spcAft>
                <a:spcPts val="1800"/>
              </a:spcAft>
              <a:buFont typeface="Arial" panose="020B0604020202020204" pitchFamily="34" charset="0"/>
              <a:buChar char="•"/>
            </a:pPr>
            <a:endParaRPr lang="en-US" sz="2400" dirty="0"/>
          </a:p>
          <a:p>
            <a:endParaRPr lang="en-US" sz="2400" dirty="0">
              <a:solidFill>
                <a:schemeClr val="tx1">
                  <a:lumMod val="65000"/>
                  <a:lumOff val="35000"/>
                </a:schemeClr>
              </a:solidFill>
            </a:endParaRPr>
          </a:p>
        </p:txBody>
      </p:sp>
      <p:sp>
        <p:nvSpPr>
          <p:cNvPr id="8" name="Rectangle 7">
            <a:extLst>
              <a:ext uri="{FF2B5EF4-FFF2-40B4-BE49-F238E27FC236}">
                <a16:creationId xmlns:a16="http://schemas.microsoft.com/office/drawing/2014/main" id="{9C8BD305-CE63-407A-BD15-0F0737A631FB}"/>
              </a:ext>
            </a:extLst>
          </p:cNvPr>
          <p:cNvSpPr/>
          <p:nvPr/>
        </p:nvSpPr>
        <p:spPr>
          <a:xfrm>
            <a:off x="1847850" y="5962651"/>
            <a:ext cx="6948678" cy="776286"/>
          </a:xfrm>
          <a:prstGeom prst="rect">
            <a:avLst/>
          </a:prstGeom>
          <a:solidFill>
            <a:schemeClr val="bg1">
              <a:lumMod val="95000"/>
            </a:schemeClr>
          </a:solidFill>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Calibri" panose="020F0502020204030204" pitchFamily="34" charset="0"/>
                <a:cs typeface="Times New Roman" panose="02020603050405020304" pitchFamily="18" charset="0"/>
              </a:rPr>
              <a:t>Contact FHLB Dallas if this is your organization’s first housing project!</a:t>
            </a:r>
          </a:p>
        </p:txBody>
      </p:sp>
    </p:spTree>
    <p:extLst>
      <p:ext uri="{BB962C8B-B14F-4D97-AF65-F5344CB8AC3E}">
        <p14:creationId xmlns:p14="http://schemas.microsoft.com/office/powerpoint/2010/main" val="3156486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72" y="612648"/>
            <a:ext cx="7579327" cy="457200"/>
          </a:xfrm>
        </p:spPr>
        <p:txBody>
          <a:bodyPr/>
          <a:lstStyle/>
          <a:p>
            <a:pPr lvl="0" defTabSz="457200">
              <a:defRPr/>
            </a:pPr>
            <a:r>
              <a:rPr lang="en-US" sz="3200" dirty="0">
                <a:solidFill>
                  <a:srgbClr val="0072CE"/>
                </a:solidFill>
                <a:latin typeface="Calibri" pitchFamily="34" charset="0"/>
              </a:rPr>
              <a:t>Sponsor Capacity to Complete</a:t>
            </a:r>
          </a:p>
        </p:txBody>
      </p:sp>
      <p:sp>
        <p:nvSpPr>
          <p:cNvPr id="12" name="Callout: Down Arrow 11">
            <a:extLst>
              <a:ext uri="{FF2B5EF4-FFF2-40B4-BE49-F238E27FC236}">
                <a16:creationId xmlns:a16="http://schemas.microsoft.com/office/drawing/2014/main" id="{410D15ED-16EA-4C8A-800E-B4664B8CED99}"/>
              </a:ext>
            </a:extLst>
          </p:cNvPr>
          <p:cNvSpPr/>
          <p:nvPr/>
        </p:nvSpPr>
        <p:spPr>
          <a:xfrm>
            <a:off x="235971" y="1205105"/>
            <a:ext cx="8724900" cy="1293749"/>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Below is an example</a:t>
            </a:r>
            <a:r>
              <a:rPr kumimoji="0" lang="en-US" sz="1600" b="1" i="0" u="none" strike="noStrike" kern="1200" cap="none" spc="0" normalizeH="0" baseline="0" noProof="0" dirty="0">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of a good </a:t>
            </a:r>
            <a:r>
              <a:rPr lang="en-US" sz="16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e</a:t>
            </a:r>
            <a:r>
              <a:rPr kumimoji="0" lang="en-US" sz="1600" b="1" i="0" u="none" strike="noStrike" kern="1200" cap="none" spc="0" normalizeH="0" baseline="0" noProof="0" dirty="0">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xhibit to include with supporting documents</a:t>
            </a:r>
            <a:r>
              <a:rPr lang="en-US" sz="16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 </a:t>
            </a:r>
          </a:p>
          <a:p>
            <a:pPr algn="ctr"/>
            <a:r>
              <a:rPr lang="en-US" sz="16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Also include resumes, short bios, organizational charts, organizational resumes, etc.</a:t>
            </a:r>
            <a:r>
              <a:rPr kumimoji="0" lang="en-US" sz="1600" b="1" i="0" u="none" strike="noStrike" kern="1200" cap="none" spc="0" normalizeH="0" baseline="0" noProof="0" dirty="0">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lang="en-US" sz="1600" b="1" dirty="0">
              <a:solidFill>
                <a:prstClr val="white"/>
              </a:solidFill>
              <a:latin typeface="Calibri" panose="020F0502020204030204" pitchFamily="34" charset="0"/>
              <a:cs typeface="Times New Roman" panose="02020603050405020304" pitchFamily="18" charset="0"/>
            </a:endParaRPr>
          </a:p>
        </p:txBody>
      </p:sp>
      <p:graphicFrame>
        <p:nvGraphicFramePr>
          <p:cNvPr id="16" name="Object 15">
            <a:extLst>
              <a:ext uri="{FF2B5EF4-FFF2-40B4-BE49-F238E27FC236}">
                <a16:creationId xmlns:a16="http://schemas.microsoft.com/office/drawing/2014/main" id="{361FCD31-67C8-4333-B2BE-E9832AB6E350}"/>
              </a:ext>
            </a:extLst>
          </p:cNvPr>
          <p:cNvGraphicFramePr>
            <a:graphicFrameLocks noChangeAspect="1"/>
          </p:cNvGraphicFramePr>
          <p:nvPr>
            <p:extLst>
              <p:ext uri="{D42A27DB-BD31-4B8C-83A1-F6EECF244321}">
                <p14:modId xmlns:p14="http://schemas.microsoft.com/office/powerpoint/2010/main" val="3276245122"/>
              </p:ext>
            </p:extLst>
          </p:nvPr>
        </p:nvGraphicFramePr>
        <p:xfrm>
          <a:off x="226544" y="2686050"/>
          <a:ext cx="8724900" cy="1485900"/>
        </p:xfrm>
        <a:graphic>
          <a:graphicData uri="http://schemas.openxmlformats.org/presentationml/2006/ole">
            <mc:AlternateContent xmlns:mc="http://schemas.openxmlformats.org/markup-compatibility/2006">
              <mc:Choice xmlns:v="urn:schemas-microsoft-com:vml" Requires="v">
                <p:oleObj name="Worksheet" r:id="rId3" imgW="7848649" imgH="1485900" progId="Excel.Sheet.12">
                  <p:embed/>
                </p:oleObj>
              </mc:Choice>
              <mc:Fallback>
                <p:oleObj name="Worksheet" r:id="rId3" imgW="7848649" imgH="1485900" progId="Excel.Sheet.12">
                  <p:embed/>
                  <p:pic>
                    <p:nvPicPr>
                      <p:cNvPr id="16" name="Object 15">
                        <a:extLst>
                          <a:ext uri="{FF2B5EF4-FFF2-40B4-BE49-F238E27FC236}">
                            <a16:creationId xmlns:a16="http://schemas.microsoft.com/office/drawing/2014/main" id="{361FCD31-67C8-4333-B2BE-E9832AB6E350}"/>
                          </a:ext>
                        </a:extLst>
                      </p:cNvPr>
                      <p:cNvPicPr/>
                      <p:nvPr/>
                    </p:nvPicPr>
                    <p:blipFill>
                      <a:blip r:embed="rId4"/>
                      <a:stretch>
                        <a:fillRect/>
                      </a:stretch>
                    </p:blipFill>
                    <p:spPr>
                      <a:xfrm>
                        <a:off x="226544" y="2686050"/>
                        <a:ext cx="8724900" cy="1485900"/>
                      </a:xfrm>
                      <a:prstGeom prst="rect">
                        <a:avLst/>
                      </a:prstGeom>
                      <a:ln w="25400">
                        <a:solidFill>
                          <a:schemeClr val="tx1"/>
                        </a:solidFill>
                      </a:ln>
                    </p:spPr>
                  </p:pic>
                </p:oleObj>
              </mc:Fallback>
            </mc:AlternateContent>
          </a:graphicData>
        </a:graphic>
      </p:graphicFrame>
      <p:graphicFrame>
        <p:nvGraphicFramePr>
          <p:cNvPr id="17" name="Object 16">
            <a:extLst>
              <a:ext uri="{FF2B5EF4-FFF2-40B4-BE49-F238E27FC236}">
                <a16:creationId xmlns:a16="http://schemas.microsoft.com/office/drawing/2014/main" id="{7D15B241-BA39-4956-9D2B-AC73B7DF3B99}"/>
              </a:ext>
            </a:extLst>
          </p:cNvPr>
          <p:cNvGraphicFramePr>
            <a:graphicFrameLocks noChangeAspect="1"/>
          </p:cNvGraphicFramePr>
          <p:nvPr>
            <p:extLst>
              <p:ext uri="{D42A27DB-BD31-4B8C-83A1-F6EECF244321}">
                <p14:modId xmlns:p14="http://schemas.microsoft.com/office/powerpoint/2010/main" val="2726210388"/>
              </p:ext>
            </p:extLst>
          </p:nvPr>
        </p:nvGraphicFramePr>
        <p:xfrm>
          <a:off x="226545" y="4359146"/>
          <a:ext cx="8724899" cy="1149350"/>
        </p:xfrm>
        <a:graphic>
          <a:graphicData uri="http://schemas.openxmlformats.org/presentationml/2006/ole">
            <mc:AlternateContent xmlns:mc="http://schemas.openxmlformats.org/markup-compatibility/2006">
              <mc:Choice xmlns:v="urn:schemas-microsoft-com:vml" Requires="v">
                <p:oleObj name="Worksheet" r:id="rId5" imgW="6623136" imgH="812712" progId="Excel.Sheet.12">
                  <p:embed/>
                </p:oleObj>
              </mc:Choice>
              <mc:Fallback>
                <p:oleObj name="Worksheet" r:id="rId5" imgW="6623136" imgH="812712" progId="Excel.Sheet.12">
                  <p:embed/>
                  <p:pic>
                    <p:nvPicPr>
                      <p:cNvPr id="17" name="Object 16">
                        <a:extLst>
                          <a:ext uri="{FF2B5EF4-FFF2-40B4-BE49-F238E27FC236}">
                            <a16:creationId xmlns:a16="http://schemas.microsoft.com/office/drawing/2014/main" id="{7D15B241-BA39-4956-9D2B-AC73B7DF3B99}"/>
                          </a:ext>
                        </a:extLst>
                      </p:cNvPr>
                      <p:cNvPicPr/>
                      <p:nvPr/>
                    </p:nvPicPr>
                    <p:blipFill>
                      <a:blip r:embed="rId6"/>
                      <a:stretch>
                        <a:fillRect/>
                      </a:stretch>
                    </p:blipFill>
                    <p:spPr>
                      <a:xfrm>
                        <a:off x="226545" y="4359146"/>
                        <a:ext cx="8724899" cy="1149350"/>
                      </a:xfrm>
                      <a:prstGeom prst="rect">
                        <a:avLst/>
                      </a:prstGeom>
                      <a:ln w="25400">
                        <a:solidFill>
                          <a:schemeClr val="tx1"/>
                        </a:solidFill>
                      </a:ln>
                    </p:spPr>
                  </p:pic>
                </p:oleObj>
              </mc:Fallback>
            </mc:AlternateContent>
          </a:graphicData>
        </a:graphic>
      </p:graphicFrame>
      <p:sp>
        <p:nvSpPr>
          <p:cNvPr id="6" name="Callout: Right Arrow 5">
            <a:extLst>
              <a:ext uri="{FF2B5EF4-FFF2-40B4-BE49-F238E27FC236}">
                <a16:creationId xmlns:a16="http://schemas.microsoft.com/office/drawing/2014/main" id="{DAC503D9-67DE-4B48-80D2-8D9F4AC599EB}"/>
              </a:ext>
            </a:extLst>
          </p:cNvPr>
          <p:cNvSpPr/>
          <p:nvPr/>
        </p:nvSpPr>
        <p:spPr>
          <a:xfrm>
            <a:off x="226545" y="5962650"/>
            <a:ext cx="1385439" cy="776286"/>
          </a:xfrm>
          <a:prstGeom prst="rightArrowCallou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Helpful Hint</a:t>
            </a:r>
          </a:p>
        </p:txBody>
      </p:sp>
      <p:sp>
        <p:nvSpPr>
          <p:cNvPr id="7" name="Rectangle 6">
            <a:extLst>
              <a:ext uri="{FF2B5EF4-FFF2-40B4-BE49-F238E27FC236}">
                <a16:creationId xmlns:a16="http://schemas.microsoft.com/office/drawing/2014/main" id="{05D5C37E-1201-4955-8D69-A956CDC1CDDA}"/>
              </a:ext>
            </a:extLst>
          </p:cNvPr>
          <p:cNvSpPr/>
          <p:nvPr/>
        </p:nvSpPr>
        <p:spPr>
          <a:xfrm>
            <a:off x="1611983" y="5962651"/>
            <a:ext cx="7305471" cy="776286"/>
          </a:xfrm>
          <a:prstGeom prst="rect">
            <a:avLst/>
          </a:prstGeom>
          <a:solidFill>
            <a:schemeClr val="bg1">
              <a:lumMod val="95000"/>
            </a:schemeClr>
          </a:solidFill>
          <a:ln>
            <a:solidFill>
              <a:srgbClr val="FF0000"/>
            </a:solidFill>
          </a:ln>
          <a:scene3d>
            <a:camera prst="obliqueTopLef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Calibri" panose="020F0502020204030204" pitchFamily="34" charset="0"/>
                <a:cs typeface="Times New Roman" panose="02020603050405020304" pitchFamily="18" charset="0"/>
              </a:rPr>
              <a:t>The charts above </a:t>
            </a:r>
            <a:r>
              <a:rPr lang="en-US" sz="1600" b="1" u="sng" dirty="0">
                <a:solidFill>
                  <a:schemeClr val="tx1"/>
                </a:solidFill>
                <a:latin typeface="Calibri" panose="020F0502020204030204" pitchFamily="34" charset="0"/>
                <a:cs typeface="Times New Roman" panose="02020603050405020304" pitchFamily="18" charset="0"/>
              </a:rPr>
              <a:t>SHOULD NOT </a:t>
            </a:r>
            <a:r>
              <a:rPr lang="en-US" sz="1600" dirty="0">
                <a:solidFill>
                  <a:schemeClr val="tx1"/>
                </a:solidFill>
                <a:latin typeface="Calibri" panose="020F0502020204030204" pitchFamily="34" charset="0"/>
                <a:cs typeface="Times New Roman" panose="02020603050405020304" pitchFamily="18" charset="0"/>
              </a:rPr>
              <a:t>be the only exhibits provided for Sponsor Capacity</a:t>
            </a:r>
          </a:p>
        </p:txBody>
      </p:sp>
    </p:spTree>
    <p:extLst>
      <p:ext uri="{BB962C8B-B14F-4D97-AF65-F5344CB8AC3E}">
        <p14:creationId xmlns:p14="http://schemas.microsoft.com/office/powerpoint/2010/main" val="42377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ECD05-7068-4C15-BE6D-E1F1B4AAF5C3}"/>
              </a:ext>
            </a:extLst>
          </p:cNvPr>
          <p:cNvSpPr>
            <a:spLocks noGrp="1"/>
          </p:cNvSpPr>
          <p:nvPr>
            <p:ph type="title"/>
          </p:nvPr>
        </p:nvSpPr>
        <p:spPr/>
        <p:txBody>
          <a:bodyPr/>
          <a:lstStyle/>
          <a:p>
            <a:r>
              <a:rPr lang="en-US" dirty="0"/>
              <a:t>Site Control and Zoning</a:t>
            </a:r>
          </a:p>
        </p:txBody>
      </p:sp>
      <p:graphicFrame>
        <p:nvGraphicFramePr>
          <p:cNvPr id="4" name="Diagram 3">
            <a:extLst>
              <a:ext uri="{FF2B5EF4-FFF2-40B4-BE49-F238E27FC236}">
                <a16:creationId xmlns:a16="http://schemas.microsoft.com/office/drawing/2014/main" id="{29A5B2AA-AB06-4632-BCA0-B0B1FB47D340}"/>
              </a:ext>
            </a:extLst>
          </p:cNvPr>
          <p:cNvGraphicFramePr/>
          <p:nvPr>
            <p:extLst>
              <p:ext uri="{D42A27DB-BD31-4B8C-83A1-F6EECF244321}">
                <p14:modId xmlns:p14="http://schemas.microsoft.com/office/powerpoint/2010/main" val="3665684676"/>
              </p:ext>
            </p:extLst>
          </p:nvPr>
        </p:nvGraphicFramePr>
        <p:xfrm>
          <a:off x="356261" y="1609879"/>
          <a:ext cx="8567022" cy="34313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a16="http://schemas.microsoft.com/office/drawing/2014/main" id="{EF78D3B6-9CE2-4A31-80EC-5A76BCF87EFF}"/>
              </a:ext>
            </a:extLst>
          </p:cNvPr>
          <p:cNvSpPr/>
          <p:nvPr/>
        </p:nvSpPr>
        <p:spPr>
          <a:xfrm>
            <a:off x="356262" y="5118613"/>
            <a:ext cx="8567021" cy="685288"/>
          </a:xfrm>
          <a:prstGeom prst="rect">
            <a:avLst/>
          </a:prstGeom>
          <a:solidFill>
            <a:schemeClr val="tx2">
              <a:lumMod val="20000"/>
              <a:lumOff val="80000"/>
            </a:schemeClr>
          </a:solidFill>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b="1" u="sng" dirty="0">
                <a:solidFill>
                  <a:schemeClr val="tx1"/>
                </a:solidFill>
              </a:rPr>
              <a:t>Site location must be properly zoned</a:t>
            </a:r>
          </a:p>
          <a:p>
            <a:pPr algn="ctr"/>
            <a:r>
              <a:rPr lang="en-US" dirty="0">
                <a:solidFill>
                  <a:schemeClr val="tx1"/>
                </a:solidFill>
              </a:rPr>
              <a:t>-  July 31st deadline to </a:t>
            </a:r>
            <a:r>
              <a:rPr lang="en-US" sz="1700" dirty="0">
                <a:solidFill>
                  <a:schemeClr val="tx1"/>
                </a:solidFill>
              </a:rPr>
              <a:t>submit proper zoning approval </a:t>
            </a:r>
          </a:p>
        </p:txBody>
      </p:sp>
      <p:sp>
        <p:nvSpPr>
          <p:cNvPr id="3" name="TextBox 2">
            <a:extLst>
              <a:ext uri="{FF2B5EF4-FFF2-40B4-BE49-F238E27FC236}">
                <a16:creationId xmlns:a16="http://schemas.microsoft.com/office/drawing/2014/main" id="{4A1B627B-A760-4435-BF76-0165B3847EDF}"/>
              </a:ext>
            </a:extLst>
          </p:cNvPr>
          <p:cNvSpPr txBox="1"/>
          <p:nvPr/>
        </p:nvSpPr>
        <p:spPr>
          <a:xfrm>
            <a:off x="356261" y="1189828"/>
            <a:ext cx="8567022" cy="430887"/>
          </a:xfrm>
          <a:prstGeom prst="rect">
            <a:avLst/>
          </a:prstGeom>
          <a:noFill/>
          <a:ln w="12700">
            <a:solidFill>
              <a:schemeClr val="tx1"/>
            </a:solidFill>
          </a:ln>
          <a:effectLst>
            <a:glow rad="63500">
              <a:schemeClr val="accent1">
                <a:satMod val="175000"/>
                <a:alpha val="40000"/>
              </a:schemeClr>
            </a:glow>
          </a:effectLst>
        </p:spPr>
        <p:txBody>
          <a:bodyPr wrap="square" rtlCol="0">
            <a:spAutoFit/>
          </a:bodyPr>
          <a:lstStyle/>
          <a:p>
            <a:pPr lvl="0" algn="ctr"/>
            <a:r>
              <a:rPr lang="en-US" sz="2000" b="1" dirty="0">
                <a:solidFill>
                  <a:schemeClr val="tx1"/>
                </a:solidFill>
              </a:rPr>
              <a:t>Sponsor or ownership </a:t>
            </a:r>
            <a:r>
              <a:rPr lang="en-US" sz="2200" b="1" dirty="0">
                <a:solidFill>
                  <a:schemeClr val="tx1"/>
                </a:solidFill>
              </a:rPr>
              <a:t>entity</a:t>
            </a:r>
            <a:r>
              <a:rPr lang="en-US" sz="2000" b="1" dirty="0">
                <a:solidFill>
                  <a:schemeClr val="tx1"/>
                </a:solidFill>
              </a:rPr>
              <a:t> must have site control at time of application </a:t>
            </a:r>
          </a:p>
        </p:txBody>
      </p:sp>
    </p:spTree>
    <p:extLst>
      <p:ext uri="{BB962C8B-B14F-4D97-AF65-F5344CB8AC3E}">
        <p14:creationId xmlns:p14="http://schemas.microsoft.com/office/powerpoint/2010/main" val="29725400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6D8DF-FE7B-D7E5-3246-5AC48AE85995}"/>
              </a:ext>
            </a:extLst>
          </p:cNvPr>
          <p:cNvSpPr txBox="1">
            <a:spLocks/>
          </p:cNvSpPr>
          <p:nvPr/>
        </p:nvSpPr>
        <p:spPr>
          <a:xfrm>
            <a:off x="114315" y="521678"/>
            <a:ext cx="7487260" cy="457200"/>
          </a:xfrm>
          <a:prstGeom prst="rect">
            <a:avLst/>
          </a:prstGeom>
        </p:spPr>
        <p:txBody>
          <a:bodyPr/>
          <a:lstStyle>
            <a:lvl1pPr algn="l" defTabSz="914400" rtl="0" eaLnBrk="1" latinLnBrk="0" hangingPunct="1">
              <a:spcBef>
                <a:spcPct val="0"/>
              </a:spcBef>
              <a:buNone/>
              <a:defRPr sz="2400" b="1" kern="1200">
                <a:solidFill>
                  <a:srgbClr val="0071CE"/>
                </a:solidFill>
                <a:latin typeface="+mj-lt"/>
                <a:ea typeface="+mj-ea"/>
                <a:cs typeface="+mj-cs"/>
              </a:defRPr>
            </a:lvl1pPr>
          </a:lstStyle>
          <a:p>
            <a:r>
              <a:rPr lang="en-US" sz="3200" dirty="0">
                <a:solidFill>
                  <a:srgbClr val="0072CE"/>
                </a:solidFill>
                <a:latin typeface="Calibri" pitchFamily="34" charset="0"/>
              </a:rPr>
              <a:t>Rental Case Study</a:t>
            </a:r>
            <a:endParaRPr lang="en-US" sz="3200" dirty="0"/>
          </a:p>
        </p:txBody>
      </p:sp>
      <p:sp>
        <p:nvSpPr>
          <p:cNvPr id="3" name="Rectangle 2">
            <a:extLst>
              <a:ext uri="{FF2B5EF4-FFF2-40B4-BE49-F238E27FC236}">
                <a16:creationId xmlns:a16="http://schemas.microsoft.com/office/drawing/2014/main" id="{BE77E1B8-E803-A804-44ED-654837A4DAA0}"/>
              </a:ext>
            </a:extLst>
          </p:cNvPr>
          <p:cNvSpPr/>
          <p:nvPr/>
        </p:nvSpPr>
        <p:spPr>
          <a:xfrm>
            <a:off x="106143" y="6336322"/>
            <a:ext cx="8931714" cy="351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latin typeface="Montserrat SemiBold" panose="00000700000000000000" pitchFamily="2" charset="0"/>
            </a:endParaRPr>
          </a:p>
          <a:p>
            <a:pPr algn="ctr"/>
            <a:r>
              <a:rPr lang="en-US" sz="1800" dirty="0">
                <a:solidFill>
                  <a:prstClr val="white"/>
                </a:solidFill>
                <a:latin typeface="Montserrat SemiBold" panose="00000700000000000000" pitchFamily="2" charset="0"/>
              </a:rPr>
              <a:t>Les Maison de Bayou Lafourche</a:t>
            </a:r>
          </a:p>
          <a:p>
            <a:pPr algn="ctr"/>
            <a:endParaRPr lang="en-US" dirty="0"/>
          </a:p>
        </p:txBody>
      </p:sp>
      <p:pic>
        <p:nvPicPr>
          <p:cNvPr id="4" name="Picture 3" descr="A picture containing outdoor, ground, grass, house&#10;&#10;Description automatically generated">
            <a:extLst>
              <a:ext uri="{FF2B5EF4-FFF2-40B4-BE49-F238E27FC236}">
                <a16:creationId xmlns:a16="http://schemas.microsoft.com/office/drawing/2014/main" id="{EFDAE75C-A96C-61B4-F879-0B5EA034D1FB}"/>
              </a:ext>
            </a:extLst>
          </p:cNvPr>
          <p:cNvPicPr>
            <a:picLocks noChangeAspect="1"/>
          </p:cNvPicPr>
          <p:nvPr/>
        </p:nvPicPr>
        <p:blipFill rotWithShape="1">
          <a:blip r:embed="rId3"/>
          <a:srcRect l="15120" r="9851" b="-1"/>
          <a:stretch/>
        </p:blipFill>
        <p:spPr>
          <a:xfrm>
            <a:off x="114316" y="1180857"/>
            <a:ext cx="6854896" cy="5147606"/>
          </a:xfrm>
          <a:custGeom>
            <a:avLst/>
            <a:gdLst/>
            <a:ahLst/>
            <a:cxnLst/>
            <a:rect l="l" t="t" r="r" b="b"/>
            <a:pathLst>
              <a:path w="9154693" h="6863485">
                <a:moveTo>
                  <a:pt x="0" y="0"/>
                </a:moveTo>
                <a:lnTo>
                  <a:pt x="5976000" y="0"/>
                </a:lnTo>
                <a:lnTo>
                  <a:pt x="9154693" y="6863485"/>
                </a:lnTo>
                <a:lnTo>
                  <a:pt x="0" y="6863485"/>
                </a:lnTo>
                <a:lnTo>
                  <a:pt x="0" y="0"/>
                </a:lnTo>
                <a:close/>
              </a:path>
            </a:pathLst>
          </a:custGeom>
        </p:spPr>
      </p:pic>
      <p:pic>
        <p:nvPicPr>
          <p:cNvPr id="5" name="Picture 4" descr="A picture containing grass, outdoor&#10;&#10;Description automatically generated">
            <a:extLst>
              <a:ext uri="{FF2B5EF4-FFF2-40B4-BE49-F238E27FC236}">
                <a16:creationId xmlns:a16="http://schemas.microsoft.com/office/drawing/2014/main" id="{20DA2147-5119-7BFB-9875-6F4556A805BD}"/>
              </a:ext>
            </a:extLst>
          </p:cNvPr>
          <p:cNvPicPr>
            <a:picLocks noChangeAspect="1"/>
          </p:cNvPicPr>
          <p:nvPr/>
        </p:nvPicPr>
        <p:blipFill rotWithShape="1">
          <a:blip r:embed="rId4"/>
          <a:srcRect r="3" b="1243"/>
          <a:stretch/>
        </p:blipFill>
        <p:spPr>
          <a:xfrm>
            <a:off x="4626142" y="1180857"/>
            <a:ext cx="4517858" cy="2509796"/>
          </a:xfrm>
          <a:custGeom>
            <a:avLst/>
            <a:gdLst/>
            <a:ahLst/>
            <a:cxnLst/>
            <a:rect l="l" t="t" r="r" b="b"/>
            <a:pathLst>
              <a:path w="6023811" h="3346404">
                <a:moveTo>
                  <a:pt x="0" y="0"/>
                </a:moveTo>
                <a:lnTo>
                  <a:pt x="6023811" y="0"/>
                </a:lnTo>
                <a:lnTo>
                  <a:pt x="6023811" y="3346404"/>
                </a:lnTo>
                <a:lnTo>
                  <a:pt x="1549824" y="3346404"/>
                </a:lnTo>
                <a:close/>
              </a:path>
            </a:pathLst>
          </a:custGeom>
        </p:spPr>
      </p:pic>
      <p:pic>
        <p:nvPicPr>
          <p:cNvPr id="6" name="Picture 5" descr="A satellite image of a hurricane">
            <a:extLst>
              <a:ext uri="{FF2B5EF4-FFF2-40B4-BE49-F238E27FC236}">
                <a16:creationId xmlns:a16="http://schemas.microsoft.com/office/drawing/2014/main" id="{89421520-58C3-2B67-00FE-6FC74B84B937}"/>
              </a:ext>
            </a:extLst>
          </p:cNvPr>
          <p:cNvPicPr>
            <a:picLocks noChangeAspect="1"/>
          </p:cNvPicPr>
          <p:nvPr/>
        </p:nvPicPr>
        <p:blipFill rotWithShape="1">
          <a:blip r:embed="rId5"/>
          <a:srcRect r="32764" b="2"/>
          <a:stretch/>
        </p:blipFill>
        <p:spPr>
          <a:xfrm>
            <a:off x="5845889" y="3754660"/>
            <a:ext cx="3298111" cy="2513916"/>
          </a:xfrm>
          <a:custGeom>
            <a:avLst/>
            <a:gdLst/>
            <a:ahLst/>
            <a:cxnLst/>
            <a:rect l="l" t="t" r="r" b="b"/>
            <a:pathLst>
              <a:path w="4397481" h="3351888">
                <a:moveTo>
                  <a:pt x="0" y="0"/>
                </a:moveTo>
                <a:lnTo>
                  <a:pt x="4397481" y="0"/>
                </a:lnTo>
                <a:lnTo>
                  <a:pt x="4397481" y="3351888"/>
                </a:lnTo>
                <a:lnTo>
                  <a:pt x="1552363" y="3351888"/>
                </a:lnTo>
                <a:close/>
              </a:path>
            </a:pathLst>
          </a:custGeom>
        </p:spPr>
      </p:pic>
    </p:spTree>
    <p:extLst>
      <p:ext uri="{BB962C8B-B14F-4D97-AF65-F5344CB8AC3E}">
        <p14:creationId xmlns:p14="http://schemas.microsoft.com/office/powerpoint/2010/main" val="24514873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8494A163-67D0-582D-6638-B33AB69B9C79}"/>
              </a:ext>
            </a:extLst>
          </p:cNvPr>
          <p:cNvSpPr>
            <a:spLocks noGrp="1"/>
          </p:cNvSpPr>
          <p:nvPr>
            <p:ph type="title"/>
          </p:nvPr>
        </p:nvSpPr>
        <p:spPr>
          <a:xfrm>
            <a:off x="356260" y="598773"/>
            <a:ext cx="7487260" cy="457200"/>
          </a:xfrm>
        </p:spPr>
        <p:txBody>
          <a:bodyPr/>
          <a:lstStyle/>
          <a:p>
            <a:r>
              <a:rPr lang="en-US" sz="2400" dirty="0">
                <a:solidFill>
                  <a:srgbClr val="0072CE"/>
                </a:solidFill>
                <a:latin typeface="Calibri" pitchFamily="34" charset="0"/>
              </a:rPr>
              <a:t>Rental Case Study – Cont’d</a:t>
            </a:r>
            <a:br>
              <a:rPr lang="en-US" sz="2400" dirty="0"/>
            </a:br>
            <a:endParaRPr lang="en-US" dirty="0"/>
          </a:p>
        </p:txBody>
      </p:sp>
      <p:sp>
        <p:nvSpPr>
          <p:cNvPr id="2" name="Slide Number Placeholder 1">
            <a:extLst>
              <a:ext uri="{FF2B5EF4-FFF2-40B4-BE49-F238E27FC236}">
                <a16:creationId xmlns:a16="http://schemas.microsoft.com/office/drawing/2014/main" id="{FC7D49E3-492F-82D8-0BB6-E1DA8C446FD0}"/>
              </a:ext>
            </a:extLst>
          </p:cNvPr>
          <p:cNvSpPr>
            <a:spLocks noGrp="1"/>
          </p:cNvSpPr>
          <p:nvPr>
            <p:ph type="sldNum" sz="quarter" idx="4294967295"/>
          </p:nvPr>
        </p:nvSpPr>
        <p:spPr/>
        <p:txBody>
          <a:bodyPr/>
          <a:lstStyle/>
          <a:p>
            <a:pPr>
              <a:spcAft>
                <a:spcPts val="600"/>
              </a:spcAft>
            </a:pPr>
            <a:fld id="{46B96144-A336-BA41-85A8-8A0F2FF998B2}" type="slidenum">
              <a:rPr lang="en-US" smtClean="0"/>
              <a:pPr>
                <a:spcAft>
                  <a:spcPts val="600"/>
                </a:spcAft>
              </a:pPr>
              <a:t>28</a:t>
            </a:fld>
            <a:endParaRPr lang="en-US"/>
          </a:p>
        </p:txBody>
      </p:sp>
      <p:pic>
        <p:nvPicPr>
          <p:cNvPr id="3" name="Content Placeholder 2">
            <a:extLst>
              <a:ext uri="{FF2B5EF4-FFF2-40B4-BE49-F238E27FC236}">
                <a16:creationId xmlns:a16="http://schemas.microsoft.com/office/drawing/2014/main" id="{66811E6C-C16D-E2ED-C40A-639F281EE289}"/>
              </a:ext>
            </a:extLst>
          </p:cNvPr>
          <p:cNvPicPr>
            <a:picLocks noGrp="1" noChangeAspect="1"/>
          </p:cNvPicPr>
          <p:nvPr>
            <p:ph idx="1"/>
          </p:nvPr>
        </p:nvPicPr>
        <p:blipFill>
          <a:blip r:embed="rId2"/>
          <a:stretch>
            <a:fillRect/>
          </a:stretch>
        </p:blipFill>
        <p:spPr>
          <a:xfrm>
            <a:off x="400448" y="1208088"/>
            <a:ext cx="3449686" cy="2830926"/>
          </a:xfrm>
          <a:prstGeom prst="rect">
            <a:avLst/>
          </a:prstGeom>
          <a:ln w="15875">
            <a:solidFill>
              <a:schemeClr val="bg1"/>
            </a:solidFill>
          </a:ln>
        </p:spPr>
      </p:pic>
      <p:pic>
        <p:nvPicPr>
          <p:cNvPr id="4" name="Picture 3" descr="A group of buildings in a field&#10;&#10;Description automatically generated with low confidence">
            <a:extLst>
              <a:ext uri="{FF2B5EF4-FFF2-40B4-BE49-F238E27FC236}">
                <a16:creationId xmlns:a16="http://schemas.microsoft.com/office/drawing/2014/main" id="{BFFD44E5-2594-2A9E-3109-9C61376970C6}"/>
              </a:ext>
            </a:extLst>
          </p:cNvPr>
          <p:cNvPicPr>
            <a:picLocks noChangeAspect="1"/>
          </p:cNvPicPr>
          <p:nvPr/>
        </p:nvPicPr>
        <p:blipFill>
          <a:blip r:embed="rId3"/>
          <a:stretch>
            <a:fillRect/>
          </a:stretch>
        </p:blipFill>
        <p:spPr>
          <a:xfrm>
            <a:off x="3930976" y="1224643"/>
            <a:ext cx="4917755" cy="2830927"/>
          </a:xfrm>
          <a:prstGeom prst="rect">
            <a:avLst/>
          </a:prstGeom>
          <a:ln w="19050">
            <a:solidFill>
              <a:schemeClr val="bg1"/>
            </a:solidFill>
          </a:ln>
        </p:spPr>
      </p:pic>
      <p:pic>
        <p:nvPicPr>
          <p:cNvPr id="5" name="Picture 4" descr="A group of people posing for a photo">
            <a:extLst>
              <a:ext uri="{FF2B5EF4-FFF2-40B4-BE49-F238E27FC236}">
                <a16:creationId xmlns:a16="http://schemas.microsoft.com/office/drawing/2014/main" id="{427EAE24-BD8B-DEA7-D39D-FA1C77BDC49A}"/>
              </a:ext>
            </a:extLst>
          </p:cNvPr>
          <p:cNvPicPr>
            <a:picLocks noChangeAspect="1"/>
          </p:cNvPicPr>
          <p:nvPr/>
        </p:nvPicPr>
        <p:blipFill>
          <a:blip r:embed="rId4"/>
          <a:stretch>
            <a:fillRect/>
          </a:stretch>
        </p:blipFill>
        <p:spPr>
          <a:xfrm>
            <a:off x="295268" y="4075857"/>
            <a:ext cx="3554866" cy="2416969"/>
          </a:xfrm>
          <a:prstGeom prst="rect">
            <a:avLst/>
          </a:prstGeom>
          <a:ln w="19050">
            <a:solidFill>
              <a:schemeClr val="bg1"/>
            </a:solidFill>
          </a:ln>
        </p:spPr>
      </p:pic>
      <p:sp>
        <p:nvSpPr>
          <p:cNvPr id="10" name="TextBox 9">
            <a:extLst>
              <a:ext uri="{FF2B5EF4-FFF2-40B4-BE49-F238E27FC236}">
                <a16:creationId xmlns:a16="http://schemas.microsoft.com/office/drawing/2014/main" id="{540DF90C-4136-004C-E3A7-4D7BA37E6821}"/>
              </a:ext>
            </a:extLst>
          </p:cNvPr>
          <p:cNvSpPr txBox="1"/>
          <p:nvPr/>
        </p:nvSpPr>
        <p:spPr>
          <a:xfrm>
            <a:off x="4206031" y="4425520"/>
            <a:ext cx="4642700" cy="1914370"/>
          </a:xfrm>
          <a:prstGeom prst="rect">
            <a:avLst/>
          </a:prstGeom>
          <a:noFill/>
        </p:spPr>
        <p:txBody>
          <a:bodyPr wrap="square">
            <a:spAutoFit/>
          </a:bodyPr>
          <a:lstStyle/>
          <a:p>
            <a:pPr lvl="0" defTabSz="914400">
              <a:lnSpc>
                <a:spcPct val="90000"/>
              </a:lnSpc>
              <a:spcBef>
                <a:spcPct val="0"/>
              </a:spcBef>
              <a:spcAft>
                <a:spcPts val="600"/>
              </a:spcAft>
              <a:defRPr/>
            </a:pPr>
            <a:r>
              <a:rPr lang="en-US" b="1" dirty="0">
                <a:solidFill>
                  <a:schemeClr val="bg1"/>
                </a:solidFill>
                <a:latin typeface="+mj-lt"/>
                <a:ea typeface="+mj-ea"/>
                <a:cs typeface="+mj-cs"/>
              </a:rPr>
              <a:t> </a:t>
            </a:r>
            <a:r>
              <a:rPr lang="en-US" b="1" dirty="0">
                <a:solidFill>
                  <a:srgbClr val="0071CE"/>
                </a:solidFill>
                <a:latin typeface="+mj-lt"/>
                <a:ea typeface="+mj-ea"/>
                <a:cs typeface="+mj-cs"/>
              </a:rPr>
              <a:t>— </a:t>
            </a:r>
            <a:r>
              <a:rPr lang="en-US" dirty="0">
                <a:solidFill>
                  <a:srgbClr val="0070C0"/>
                </a:solidFill>
                <a:latin typeface="+mj-lt"/>
                <a:ea typeface="+mj-ea"/>
                <a:cs typeface="+mj-cs"/>
              </a:rPr>
              <a:t>Gulf Coast Housing Partnership was awarded a $280,000 AHP subsidy for the $10.9 million-</a:t>
            </a:r>
            <a:r>
              <a:rPr lang="fr-FR" dirty="0">
                <a:solidFill>
                  <a:srgbClr val="0070C0"/>
                </a:solidFill>
                <a:latin typeface="+mj-lt"/>
                <a:ea typeface="+mj-ea"/>
                <a:cs typeface="+mj-cs"/>
              </a:rPr>
              <a:t>Les Maisons de Bayou </a:t>
            </a:r>
            <a:r>
              <a:rPr lang="fr-FR" dirty="0" err="1">
                <a:solidFill>
                  <a:srgbClr val="0070C0"/>
                </a:solidFill>
                <a:latin typeface="+mj-lt"/>
                <a:ea typeface="+mj-ea"/>
                <a:cs typeface="+mj-cs"/>
              </a:rPr>
              <a:t>Lafourche</a:t>
            </a:r>
            <a:r>
              <a:rPr lang="fr-FR" dirty="0">
                <a:solidFill>
                  <a:srgbClr val="0070C0"/>
                </a:solidFill>
                <a:latin typeface="+mj-lt"/>
                <a:ea typeface="+mj-ea"/>
                <a:cs typeface="+mj-cs"/>
              </a:rPr>
              <a:t> </a:t>
            </a:r>
            <a:r>
              <a:rPr lang="fr-FR" dirty="0" err="1">
                <a:solidFill>
                  <a:srgbClr val="0070C0"/>
                </a:solidFill>
                <a:latin typeface="+mj-lt"/>
                <a:ea typeface="+mj-ea"/>
                <a:cs typeface="+mj-cs"/>
              </a:rPr>
              <a:t>project</a:t>
            </a:r>
            <a:r>
              <a:rPr lang="fr-FR" dirty="0">
                <a:solidFill>
                  <a:srgbClr val="0070C0"/>
                </a:solidFill>
                <a:latin typeface="+mj-lt"/>
                <a:ea typeface="+mj-ea"/>
                <a:cs typeface="+mj-cs"/>
              </a:rPr>
              <a:t> in Lockport, LA.</a:t>
            </a:r>
            <a:endParaRPr lang="en-US" sz="1000" dirty="0">
              <a:solidFill>
                <a:srgbClr val="0070C0"/>
              </a:solidFill>
              <a:latin typeface="+mj-lt"/>
              <a:ea typeface="+mj-ea"/>
              <a:cs typeface="+mj-cs"/>
            </a:endParaRPr>
          </a:p>
          <a:p>
            <a:pPr lvl="0" defTabSz="914400">
              <a:lnSpc>
                <a:spcPct val="90000"/>
              </a:lnSpc>
              <a:spcBef>
                <a:spcPct val="0"/>
              </a:spcBef>
              <a:spcAft>
                <a:spcPts val="600"/>
              </a:spcAft>
              <a:defRPr/>
            </a:pPr>
            <a:r>
              <a:rPr lang="en-US" dirty="0">
                <a:solidFill>
                  <a:srgbClr val="0070C0"/>
                </a:solidFill>
                <a:latin typeface="+mj-lt"/>
                <a:ea typeface="+mj-ea"/>
                <a:cs typeface="+mj-cs"/>
              </a:rPr>
              <a:t>New construction of 35 duplex-style affordable rental units that serve as a prototype for green, storm-resilient and durable building. </a:t>
            </a:r>
          </a:p>
        </p:txBody>
      </p:sp>
    </p:spTree>
    <p:extLst>
      <p:ext uri="{BB962C8B-B14F-4D97-AF65-F5344CB8AC3E}">
        <p14:creationId xmlns:p14="http://schemas.microsoft.com/office/powerpoint/2010/main" val="6379515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AA7FF9-1D13-5068-3E84-986E6B1EEB5A}"/>
              </a:ext>
            </a:extLst>
          </p:cNvPr>
          <p:cNvSpPr>
            <a:spLocks noGrp="1"/>
          </p:cNvSpPr>
          <p:nvPr>
            <p:ph type="sldNum" sz="quarter" idx="12"/>
          </p:nvPr>
        </p:nvSpPr>
        <p:spPr/>
        <p:txBody>
          <a:bodyPr/>
          <a:lstStyle/>
          <a:p>
            <a:fld id="{46B96144-A336-BA41-85A8-8A0F2FF998B2}" type="slidenum">
              <a:rPr lang="en-US" smtClean="0"/>
              <a:t>29</a:t>
            </a:fld>
            <a:endParaRPr lang="en-US" dirty="0"/>
          </a:p>
        </p:txBody>
      </p:sp>
      <p:sp>
        <p:nvSpPr>
          <p:cNvPr id="4" name="TextBox 3">
            <a:extLst>
              <a:ext uri="{FF2B5EF4-FFF2-40B4-BE49-F238E27FC236}">
                <a16:creationId xmlns:a16="http://schemas.microsoft.com/office/drawing/2014/main" id="{08258508-8ACB-13B2-4DD3-E99F7EEE5F92}"/>
              </a:ext>
            </a:extLst>
          </p:cNvPr>
          <p:cNvSpPr txBox="1"/>
          <p:nvPr/>
        </p:nvSpPr>
        <p:spPr>
          <a:xfrm>
            <a:off x="511969" y="377309"/>
            <a:ext cx="4643436" cy="523220"/>
          </a:xfrm>
          <a:prstGeom prst="rect">
            <a:avLst/>
          </a:prstGeom>
          <a:noFill/>
        </p:spPr>
        <p:txBody>
          <a:bodyPr wrap="square">
            <a:spAutoFit/>
          </a:bodyPr>
          <a:lstStyle/>
          <a:p>
            <a:r>
              <a:rPr lang="en-US" sz="2800" dirty="0">
                <a:solidFill>
                  <a:srgbClr val="0072CE"/>
                </a:solidFill>
                <a:latin typeface="Calibri" pitchFamily="34" charset="0"/>
              </a:rPr>
              <a:t>Rental Case Study – Cont’d</a:t>
            </a:r>
            <a:endParaRPr lang="en-US" sz="2800" dirty="0"/>
          </a:p>
        </p:txBody>
      </p:sp>
      <p:sp>
        <p:nvSpPr>
          <p:cNvPr id="7" name="Rectangle 6">
            <a:extLst>
              <a:ext uri="{FF2B5EF4-FFF2-40B4-BE49-F238E27FC236}">
                <a16:creationId xmlns:a16="http://schemas.microsoft.com/office/drawing/2014/main" id="{700B23D7-CDA0-6015-C104-30D29EC6716E}"/>
              </a:ext>
            </a:extLst>
          </p:cNvPr>
          <p:cNvSpPr/>
          <p:nvPr/>
        </p:nvSpPr>
        <p:spPr>
          <a:xfrm>
            <a:off x="164919" y="1249908"/>
            <a:ext cx="4137660" cy="4727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Project Overview</a:t>
            </a:r>
          </a:p>
        </p:txBody>
      </p:sp>
      <p:pic>
        <p:nvPicPr>
          <p:cNvPr id="8" name="Picture 7">
            <a:extLst>
              <a:ext uri="{FF2B5EF4-FFF2-40B4-BE49-F238E27FC236}">
                <a16:creationId xmlns:a16="http://schemas.microsoft.com/office/drawing/2014/main" id="{C27B0A74-E755-F858-9536-5624B94CC4EE}"/>
              </a:ext>
            </a:extLst>
          </p:cNvPr>
          <p:cNvPicPr>
            <a:picLocks noChangeAspect="1"/>
          </p:cNvPicPr>
          <p:nvPr/>
        </p:nvPicPr>
        <p:blipFill>
          <a:blip r:embed="rId2"/>
          <a:stretch>
            <a:fillRect/>
          </a:stretch>
        </p:blipFill>
        <p:spPr>
          <a:xfrm>
            <a:off x="4367894" y="1249908"/>
            <a:ext cx="4686300" cy="4478017"/>
          </a:xfrm>
          <a:prstGeom prst="rect">
            <a:avLst/>
          </a:prstGeom>
          <a:ln w="19050">
            <a:solidFill>
              <a:schemeClr val="accent1">
                <a:shade val="50000"/>
              </a:schemeClr>
            </a:solidFill>
          </a:ln>
        </p:spPr>
      </p:pic>
      <p:sp>
        <p:nvSpPr>
          <p:cNvPr id="10" name="TextBox 9">
            <a:extLst>
              <a:ext uri="{FF2B5EF4-FFF2-40B4-BE49-F238E27FC236}">
                <a16:creationId xmlns:a16="http://schemas.microsoft.com/office/drawing/2014/main" id="{5A110DC6-4889-CC35-342C-80E8DD745738}"/>
              </a:ext>
            </a:extLst>
          </p:cNvPr>
          <p:cNvSpPr txBox="1"/>
          <p:nvPr/>
        </p:nvSpPr>
        <p:spPr>
          <a:xfrm>
            <a:off x="89807" y="1758245"/>
            <a:ext cx="4212772" cy="3970318"/>
          </a:xfrm>
          <a:prstGeom prst="rect">
            <a:avLst/>
          </a:prstGeom>
          <a:noFill/>
        </p:spPr>
        <p:txBody>
          <a:bodyPr wrap="square">
            <a:spAutoFit/>
          </a:bodyPr>
          <a:lstStyle/>
          <a:p>
            <a:pPr algn="ctr">
              <a:lnSpc>
                <a:spcPct val="90000"/>
              </a:lnSpc>
            </a:pPr>
            <a:r>
              <a:rPr lang="en-US" sz="1400" b="1" dirty="0">
                <a:solidFill>
                  <a:schemeClr val="tx1"/>
                </a:solidFill>
              </a:rPr>
              <a:t>Unit mix</a:t>
            </a:r>
            <a:r>
              <a:rPr lang="en-US" sz="1400" dirty="0">
                <a:solidFill>
                  <a:schemeClr val="tx1"/>
                </a:solidFill>
              </a:rPr>
              <a:t>: </a:t>
            </a:r>
          </a:p>
          <a:p>
            <a:pPr algn="ctr">
              <a:lnSpc>
                <a:spcPct val="90000"/>
              </a:lnSpc>
            </a:pPr>
            <a:endParaRPr lang="en-US" sz="1400" dirty="0">
              <a:solidFill>
                <a:schemeClr val="tx1"/>
              </a:solidFill>
            </a:endParaRPr>
          </a:p>
          <a:p>
            <a:pPr marL="285750" indent="-285750" algn="l">
              <a:lnSpc>
                <a:spcPct val="90000"/>
              </a:lnSpc>
              <a:buFont typeface="Arial" panose="020B0604020202020204" pitchFamily="34" charset="0"/>
              <a:buChar char="•"/>
            </a:pPr>
            <a:r>
              <a:rPr lang="en-US" sz="1400" dirty="0">
                <a:solidFill>
                  <a:schemeClr val="tx1"/>
                </a:solidFill>
              </a:rPr>
              <a:t>35-unit storm-resilient affordable housing community</a:t>
            </a:r>
          </a:p>
          <a:p>
            <a:pPr marL="285750" indent="-285750" algn="l">
              <a:lnSpc>
                <a:spcPct val="90000"/>
              </a:lnSpc>
              <a:buFont typeface="Arial" panose="020B0604020202020204" pitchFamily="34" charset="0"/>
              <a:buChar char="•"/>
            </a:pPr>
            <a:r>
              <a:rPr lang="en-US" sz="1400" dirty="0"/>
              <a:t>M</a:t>
            </a:r>
            <a:r>
              <a:rPr lang="en-US" sz="1400" dirty="0">
                <a:solidFill>
                  <a:schemeClr val="tx1"/>
                </a:solidFill>
              </a:rPr>
              <a:t>ix of one-, two- and three-bedroom units scattered across 16 duplex and triplex structures</a:t>
            </a:r>
          </a:p>
          <a:p>
            <a:pPr>
              <a:lnSpc>
                <a:spcPct val="90000"/>
              </a:lnSpc>
            </a:pPr>
            <a:endParaRPr lang="en-US" sz="1400" dirty="0">
              <a:solidFill>
                <a:schemeClr val="tx1"/>
              </a:solidFill>
            </a:endParaRPr>
          </a:p>
          <a:p>
            <a:pPr algn="ctr">
              <a:lnSpc>
                <a:spcPct val="90000"/>
              </a:lnSpc>
            </a:pPr>
            <a:r>
              <a:rPr lang="en-US" sz="1400" b="1" dirty="0"/>
              <a:t>Targeting:</a:t>
            </a:r>
          </a:p>
          <a:p>
            <a:pPr algn="ctr">
              <a:lnSpc>
                <a:spcPct val="90000"/>
              </a:lnSpc>
            </a:pPr>
            <a:endParaRPr lang="en-US" sz="1400" b="1" dirty="0"/>
          </a:p>
          <a:p>
            <a:pPr marL="285750" indent="-285750">
              <a:lnSpc>
                <a:spcPct val="90000"/>
              </a:lnSpc>
              <a:buFont typeface="Arial" panose="020B0604020202020204" pitchFamily="34" charset="0"/>
              <a:buChar char="•"/>
            </a:pPr>
            <a:r>
              <a:rPr lang="en-US" sz="1400" dirty="0">
                <a:solidFill>
                  <a:schemeClr val="tx1"/>
                </a:solidFill>
              </a:rPr>
              <a:t>7 Market Rate, 7 Low-Income and 21 Very Low-Income units</a:t>
            </a:r>
          </a:p>
          <a:p>
            <a:pPr marL="285750" indent="-285750">
              <a:lnSpc>
                <a:spcPct val="90000"/>
              </a:lnSpc>
              <a:buFont typeface="Arial" panose="020B0604020202020204" pitchFamily="34" charset="0"/>
              <a:buChar char="•"/>
            </a:pPr>
            <a:r>
              <a:rPr lang="en-US" sz="1400" dirty="0">
                <a:solidFill>
                  <a:schemeClr val="tx1"/>
                </a:solidFill>
              </a:rPr>
              <a:t>14 or 40% of units reserved for Special Needs</a:t>
            </a:r>
          </a:p>
          <a:p>
            <a:pPr indent="-228600">
              <a:lnSpc>
                <a:spcPct val="90000"/>
              </a:lnSpc>
              <a:buFont typeface="Arial" panose="020B0604020202020204" pitchFamily="34" charset="0"/>
              <a:buChar char="•"/>
            </a:pPr>
            <a:endParaRPr lang="en-US" sz="1400" dirty="0">
              <a:solidFill>
                <a:schemeClr val="tx1"/>
              </a:solidFill>
            </a:endParaRPr>
          </a:p>
          <a:p>
            <a:pPr algn="ctr">
              <a:lnSpc>
                <a:spcPct val="90000"/>
              </a:lnSpc>
            </a:pPr>
            <a:r>
              <a:rPr lang="en-US" sz="1400" b="1" dirty="0">
                <a:solidFill>
                  <a:schemeClr val="tx1"/>
                </a:solidFill>
              </a:rPr>
              <a:t>Financing Sources</a:t>
            </a:r>
            <a:r>
              <a:rPr lang="en-US" sz="1400" dirty="0">
                <a:solidFill>
                  <a:schemeClr val="tx1"/>
                </a:solidFill>
              </a:rPr>
              <a:t>: </a:t>
            </a:r>
          </a:p>
          <a:p>
            <a:pPr marL="171450" indent="-171450">
              <a:lnSpc>
                <a:spcPct val="90000"/>
              </a:lnSpc>
              <a:buFontTx/>
              <a:buChar char="-"/>
            </a:pPr>
            <a:endParaRPr lang="en-US" sz="1400" dirty="0">
              <a:solidFill>
                <a:schemeClr val="tx1"/>
              </a:solidFill>
            </a:endParaRPr>
          </a:p>
          <a:p>
            <a:pPr marL="285750" indent="-285750">
              <a:lnSpc>
                <a:spcPct val="90000"/>
              </a:lnSpc>
              <a:buFont typeface="Arial" panose="020B0604020202020204" pitchFamily="34" charset="0"/>
              <a:buChar char="•"/>
            </a:pPr>
            <a:r>
              <a:rPr lang="en-US" sz="1400" dirty="0">
                <a:solidFill>
                  <a:schemeClr val="tx1"/>
                </a:solidFill>
              </a:rPr>
              <a:t>4% LIHTCs</a:t>
            </a:r>
          </a:p>
          <a:p>
            <a:pPr marL="285750" indent="-285750">
              <a:lnSpc>
                <a:spcPct val="90000"/>
              </a:lnSpc>
              <a:buFont typeface="Arial" panose="020B0604020202020204" pitchFamily="34" charset="0"/>
              <a:buChar char="•"/>
            </a:pPr>
            <a:r>
              <a:rPr lang="en-US" sz="1400" dirty="0">
                <a:solidFill>
                  <a:schemeClr val="tx1"/>
                </a:solidFill>
              </a:rPr>
              <a:t>Permanent Loan</a:t>
            </a:r>
          </a:p>
          <a:p>
            <a:pPr marL="285750" indent="-285750">
              <a:lnSpc>
                <a:spcPct val="90000"/>
              </a:lnSpc>
              <a:buFont typeface="Arial" panose="020B0604020202020204" pitchFamily="34" charset="0"/>
              <a:buChar char="•"/>
            </a:pPr>
            <a:r>
              <a:rPr lang="en-US" sz="1400" dirty="0">
                <a:solidFill>
                  <a:schemeClr val="tx1"/>
                </a:solidFill>
              </a:rPr>
              <a:t>Sponsor Loan</a:t>
            </a:r>
          </a:p>
          <a:p>
            <a:pPr marL="285750" indent="-285750">
              <a:lnSpc>
                <a:spcPct val="90000"/>
              </a:lnSpc>
              <a:buFont typeface="Arial" panose="020B0604020202020204" pitchFamily="34" charset="0"/>
              <a:buChar char="•"/>
            </a:pPr>
            <a:r>
              <a:rPr lang="en-US" sz="1400" dirty="0">
                <a:solidFill>
                  <a:schemeClr val="tx1"/>
                </a:solidFill>
              </a:rPr>
              <a:t>FHLB Atlanta AHP subsidy</a:t>
            </a:r>
          </a:p>
          <a:p>
            <a:pPr marL="285750" indent="-285750">
              <a:lnSpc>
                <a:spcPct val="90000"/>
              </a:lnSpc>
              <a:buFont typeface="Arial" panose="020B0604020202020204" pitchFamily="34" charset="0"/>
              <a:buChar char="•"/>
            </a:pPr>
            <a:r>
              <a:rPr lang="en-US" sz="1400" dirty="0">
                <a:solidFill>
                  <a:schemeClr val="tx1"/>
                </a:solidFill>
              </a:rPr>
              <a:t>CDBG - </a:t>
            </a:r>
            <a:r>
              <a:rPr kumimoji="0" lang="en-US" sz="1400" b="0" i="0" u="none" strike="noStrike" kern="1200" cap="none" spc="0" normalizeH="0" baseline="0" noProof="0" dirty="0">
                <a:ln>
                  <a:noFill/>
                </a:ln>
                <a:solidFill>
                  <a:prstClr val="black"/>
                </a:solidFill>
                <a:effectLst/>
                <a:uLnTx/>
                <a:uFillTx/>
                <a:latin typeface="Calibri"/>
                <a:ea typeface="+mn-ea"/>
                <a:cs typeface="+mn-cs"/>
              </a:rPr>
              <a:t>National Disaster Resilience funds</a:t>
            </a:r>
            <a:endParaRPr lang="en-US" sz="1400" dirty="0">
              <a:solidFill>
                <a:schemeClr val="tx1"/>
              </a:solidFill>
            </a:endParaRPr>
          </a:p>
        </p:txBody>
      </p:sp>
      <p:pic>
        <p:nvPicPr>
          <p:cNvPr id="14" name="Picture 13">
            <a:extLst>
              <a:ext uri="{FF2B5EF4-FFF2-40B4-BE49-F238E27FC236}">
                <a16:creationId xmlns:a16="http://schemas.microsoft.com/office/drawing/2014/main" id="{9BEB9D7B-E2E8-4A3A-EC37-3945072A0338}"/>
              </a:ext>
            </a:extLst>
          </p:cNvPr>
          <p:cNvPicPr>
            <a:picLocks noChangeAspect="1"/>
          </p:cNvPicPr>
          <p:nvPr/>
        </p:nvPicPr>
        <p:blipFill>
          <a:blip r:embed="rId3"/>
          <a:stretch>
            <a:fillRect/>
          </a:stretch>
        </p:blipFill>
        <p:spPr>
          <a:xfrm>
            <a:off x="89807" y="5838825"/>
            <a:ext cx="8850087" cy="10191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094196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200" dirty="0"/>
              <a:t>About FHLB Dallas</a:t>
            </a:r>
          </a:p>
        </p:txBody>
      </p:sp>
      <p:sp>
        <p:nvSpPr>
          <p:cNvPr id="9" name="Rectangle 8">
            <a:extLst>
              <a:ext uri="{FF2B5EF4-FFF2-40B4-BE49-F238E27FC236}">
                <a16:creationId xmlns:a16="http://schemas.microsoft.com/office/drawing/2014/main" id="{5DA034BB-B4BB-68BE-3DB6-ECF37E0D1E7D}"/>
              </a:ext>
            </a:extLst>
          </p:cNvPr>
          <p:cNvSpPr/>
          <p:nvPr/>
        </p:nvSpPr>
        <p:spPr>
          <a:xfrm>
            <a:off x="5450183" y="4642800"/>
            <a:ext cx="1335627" cy="94430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solidFill>
                <a:schemeClr val="bg1"/>
              </a:solidFill>
            </a:endParaRPr>
          </a:p>
        </p:txBody>
      </p:sp>
      <p:pic>
        <p:nvPicPr>
          <p:cNvPr id="16" name="Picture 15">
            <a:extLst>
              <a:ext uri="{FF2B5EF4-FFF2-40B4-BE49-F238E27FC236}">
                <a16:creationId xmlns:a16="http://schemas.microsoft.com/office/drawing/2014/main" id="{DC4EBA42-3D69-19B1-89D3-529F0EFC24CF}"/>
              </a:ext>
            </a:extLst>
          </p:cNvPr>
          <p:cNvPicPr>
            <a:picLocks noChangeAspect="1"/>
          </p:cNvPicPr>
          <p:nvPr/>
        </p:nvPicPr>
        <p:blipFill>
          <a:blip r:embed="rId3"/>
          <a:stretch>
            <a:fillRect/>
          </a:stretch>
        </p:blipFill>
        <p:spPr>
          <a:xfrm>
            <a:off x="5450183" y="1678257"/>
            <a:ext cx="3605402" cy="3978472"/>
          </a:xfrm>
          <a:prstGeom prst="rect">
            <a:avLst/>
          </a:prstGeom>
          <a:ln w="34925">
            <a:solidFill>
              <a:srgbClr val="1E497C"/>
            </a:solidFill>
          </a:ln>
        </p:spPr>
      </p:pic>
      <p:sp>
        <p:nvSpPr>
          <p:cNvPr id="2" name="TextBox 1">
            <a:extLst>
              <a:ext uri="{FF2B5EF4-FFF2-40B4-BE49-F238E27FC236}">
                <a16:creationId xmlns:a16="http://schemas.microsoft.com/office/drawing/2014/main" id="{F3FC9E5B-CF56-3DBC-D8CC-AA23D5DD5173}"/>
              </a:ext>
            </a:extLst>
          </p:cNvPr>
          <p:cNvSpPr txBox="1"/>
          <p:nvPr/>
        </p:nvSpPr>
        <p:spPr>
          <a:xfrm>
            <a:off x="80682" y="1420232"/>
            <a:ext cx="5253318" cy="5432256"/>
          </a:xfrm>
          <a:prstGeom prst="rect">
            <a:avLst/>
          </a:prstGeom>
          <a:noFill/>
        </p:spPr>
        <p:txBody>
          <a:bodyPr wrap="square" rtlCol="0">
            <a:spAutoFit/>
          </a:bodyPr>
          <a:lstStyle/>
          <a:p>
            <a:pPr>
              <a:spcBef>
                <a:spcPts val="600"/>
              </a:spcBef>
            </a:pPr>
            <a:r>
              <a:rPr lang="en-US" sz="2000" b="1" dirty="0">
                <a:solidFill>
                  <a:srgbClr val="0071CE"/>
                </a:solidFill>
                <a:latin typeface="+mj-lt"/>
              </a:rPr>
              <a:t>Who we are</a:t>
            </a:r>
          </a:p>
          <a:p>
            <a:pPr>
              <a:spcBef>
                <a:spcPts val="600"/>
              </a:spcBef>
            </a:pPr>
            <a:endParaRPr lang="en-US" sz="1000" b="1" dirty="0">
              <a:solidFill>
                <a:srgbClr val="0071CE"/>
              </a:solidFill>
              <a:latin typeface="+mj-lt"/>
            </a:endParaRPr>
          </a:p>
          <a:p>
            <a:pPr marL="285750" indent="-285750">
              <a:spcBef>
                <a:spcPts val="600"/>
              </a:spcBef>
              <a:buFont typeface="Arial" panose="020B0604020202020204" pitchFamily="34" charset="0"/>
              <a:buChar char="•"/>
            </a:pPr>
            <a:r>
              <a:rPr lang="en-US" sz="1600" dirty="0">
                <a:latin typeface="+mj-lt"/>
              </a:rPr>
              <a:t>One of 11 District Banks in the FHLBank System created by Congress in 1932</a:t>
            </a:r>
          </a:p>
          <a:p>
            <a:pPr marL="285750" indent="-285750">
              <a:spcBef>
                <a:spcPts val="600"/>
              </a:spcBef>
              <a:buFont typeface="Arial" panose="020B0604020202020204" pitchFamily="34" charset="0"/>
              <a:buChar char="•"/>
            </a:pPr>
            <a:r>
              <a:rPr lang="en-US" sz="1600" dirty="0">
                <a:latin typeface="+mj-lt"/>
              </a:rPr>
              <a:t>A privately held cooperative, composed primarily of Community Financial Institutions located in Arkansas, Louisiana, Mississippi, New Mexico and Texas</a:t>
            </a:r>
          </a:p>
          <a:p>
            <a:pPr marL="285750" indent="-285750">
              <a:spcBef>
                <a:spcPts val="600"/>
              </a:spcBef>
              <a:buFont typeface="Arial" panose="020B0604020202020204" pitchFamily="34" charset="0"/>
              <a:buChar char="•"/>
            </a:pPr>
            <a:r>
              <a:rPr lang="en-US" sz="1600" dirty="0">
                <a:latin typeface="+mj-lt"/>
              </a:rPr>
              <a:t>Total assets: </a:t>
            </a:r>
            <a:r>
              <a:rPr lang="en-US" sz="1600" b="1" dirty="0">
                <a:latin typeface="+mj-lt"/>
              </a:rPr>
              <a:t>$124.9 billion</a:t>
            </a:r>
          </a:p>
          <a:p>
            <a:pPr marL="285750" indent="-285750">
              <a:spcBef>
                <a:spcPts val="600"/>
              </a:spcBef>
              <a:buFont typeface="Arial" panose="020B0604020202020204" pitchFamily="34" charset="0"/>
              <a:buChar char="•"/>
            </a:pPr>
            <a:endParaRPr lang="en-US" sz="1600" b="1" dirty="0">
              <a:latin typeface="+mj-lt"/>
            </a:endParaRPr>
          </a:p>
          <a:p>
            <a:pPr>
              <a:spcBef>
                <a:spcPts val="600"/>
              </a:spcBef>
            </a:pPr>
            <a:r>
              <a:rPr lang="en-US" sz="2000" b="1" dirty="0">
                <a:solidFill>
                  <a:srgbClr val="0071CE"/>
                </a:solidFill>
                <a:latin typeface="+mj-lt"/>
              </a:rPr>
              <a:t>How we serve members and their communities</a:t>
            </a:r>
          </a:p>
          <a:p>
            <a:pPr>
              <a:spcBef>
                <a:spcPts val="600"/>
              </a:spcBef>
            </a:pPr>
            <a:endParaRPr lang="en-US" sz="1000" b="1" dirty="0">
              <a:solidFill>
                <a:srgbClr val="0071CE"/>
              </a:solidFill>
              <a:latin typeface="+mj-lt"/>
            </a:endParaRPr>
          </a:p>
          <a:p>
            <a:pPr marL="285750" indent="-285750">
              <a:spcBef>
                <a:spcPts val="600"/>
              </a:spcBef>
              <a:buFont typeface="Arial" panose="020B0604020202020204" pitchFamily="34" charset="0"/>
              <a:buChar char="•"/>
            </a:pPr>
            <a:r>
              <a:rPr lang="en-US" sz="1600" dirty="0">
                <a:latin typeface="+mj-lt"/>
              </a:rPr>
              <a:t>Providing a stable source of funding to support residential mortgage lending and related community investment </a:t>
            </a:r>
          </a:p>
          <a:p>
            <a:pPr marL="285750" indent="-285750">
              <a:spcBef>
                <a:spcPts val="600"/>
              </a:spcBef>
              <a:buFont typeface="Arial" panose="020B0604020202020204" pitchFamily="34" charset="0"/>
              <a:buChar char="•"/>
            </a:pPr>
            <a:r>
              <a:rPr lang="en-US" sz="1600" dirty="0">
                <a:latin typeface="+mj-lt"/>
              </a:rPr>
              <a:t>Providing subsidies and favorably priced advance </a:t>
            </a:r>
            <a:br>
              <a:rPr lang="en-US" sz="1600" dirty="0">
                <a:latin typeface="+mj-lt"/>
              </a:rPr>
            </a:br>
            <a:r>
              <a:rPr lang="en-US" sz="1600" dirty="0">
                <a:latin typeface="+mj-lt"/>
              </a:rPr>
              <a:t>programs targeted specifically to the needs of low- to moderate-income communities</a:t>
            </a:r>
          </a:p>
          <a:p>
            <a:pPr>
              <a:spcBef>
                <a:spcPts val="600"/>
              </a:spcBef>
            </a:pPr>
            <a:endParaRPr lang="en-US" sz="2000" b="1" dirty="0">
              <a:solidFill>
                <a:srgbClr val="0071CE"/>
              </a:solidFill>
              <a:latin typeface="+mj-lt"/>
            </a:endParaRPr>
          </a:p>
          <a:p>
            <a:pPr>
              <a:spcBef>
                <a:spcPts val="600"/>
              </a:spcBef>
            </a:pPr>
            <a:endParaRPr lang="en-US" sz="2000" b="1" dirty="0">
              <a:solidFill>
                <a:srgbClr val="0071CE"/>
              </a:solidFill>
              <a:latin typeface="+mj-lt"/>
            </a:endParaRPr>
          </a:p>
        </p:txBody>
      </p:sp>
    </p:spTree>
    <p:extLst>
      <p:ext uri="{BB962C8B-B14F-4D97-AF65-F5344CB8AC3E}">
        <p14:creationId xmlns:p14="http://schemas.microsoft.com/office/powerpoint/2010/main" val="4966137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6616" y="603504"/>
            <a:ext cx="7487260" cy="457200"/>
          </a:xfrm>
        </p:spPr>
        <p:txBody>
          <a:bodyPr/>
          <a:lstStyle/>
          <a:p>
            <a:r>
              <a:rPr lang="en-US" sz="3200" dirty="0">
                <a:solidFill>
                  <a:srgbClr val="0072CE"/>
                </a:solidFill>
                <a:latin typeface="Calibri" pitchFamily="34" charset="0"/>
              </a:rPr>
              <a:t>Rental Feasibility</a:t>
            </a:r>
            <a:endParaRPr lang="en-US" sz="3200" dirty="0"/>
          </a:p>
        </p:txBody>
      </p:sp>
      <p:sp>
        <p:nvSpPr>
          <p:cNvPr id="4" name="Text Placeholder 3"/>
          <p:cNvSpPr>
            <a:spLocks noGrp="1"/>
          </p:cNvSpPr>
          <p:nvPr>
            <p:ph type="body" sz="quarter" idx="12"/>
          </p:nvPr>
        </p:nvSpPr>
        <p:spPr>
          <a:xfrm>
            <a:off x="280099" y="1484850"/>
            <a:ext cx="8041780" cy="4915949"/>
          </a:xfrm>
        </p:spPr>
        <p:txBody>
          <a:bodyPr>
            <a:normAutofit/>
          </a:bodyPr>
          <a:lstStyle/>
          <a:p>
            <a:pPr lvl="0"/>
            <a:endParaRPr lang="en-US" dirty="0">
              <a:solidFill>
                <a:schemeClr val="tx1"/>
              </a:solidFill>
            </a:endParaRPr>
          </a:p>
          <a:p>
            <a:pPr algn="ctr"/>
            <a:endParaRPr lang="en-US" sz="2800" dirty="0"/>
          </a:p>
          <a:p>
            <a:pPr lvl="0"/>
            <a:endParaRPr lang="en-US" dirty="0">
              <a:solidFill>
                <a:schemeClr val="tx1"/>
              </a:solidFill>
            </a:endParaRPr>
          </a:p>
          <a:p>
            <a:pPr lvl="0"/>
            <a:endParaRPr lang="en-US" dirty="0">
              <a:solidFill>
                <a:schemeClr val="tx1"/>
              </a:solidFill>
            </a:endParaRPr>
          </a:p>
          <a:p>
            <a:endParaRPr lang="en-US" dirty="0"/>
          </a:p>
        </p:txBody>
      </p:sp>
      <p:graphicFrame>
        <p:nvGraphicFramePr>
          <p:cNvPr id="3" name="Table 2">
            <a:extLst>
              <a:ext uri="{FF2B5EF4-FFF2-40B4-BE49-F238E27FC236}">
                <a16:creationId xmlns:a16="http://schemas.microsoft.com/office/drawing/2014/main" id="{06598B7B-FDAF-99B5-4978-0C404F9FB87D}"/>
              </a:ext>
            </a:extLst>
          </p:cNvPr>
          <p:cNvGraphicFramePr>
            <a:graphicFrameLocks noGrp="1"/>
          </p:cNvGraphicFramePr>
          <p:nvPr>
            <p:extLst>
              <p:ext uri="{D42A27DB-BD31-4B8C-83A1-F6EECF244321}">
                <p14:modId xmlns:p14="http://schemas.microsoft.com/office/powerpoint/2010/main" val="2856495419"/>
              </p:ext>
            </p:extLst>
          </p:nvPr>
        </p:nvGraphicFramePr>
        <p:xfrm>
          <a:off x="356616" y="1339263"/>
          <a:ext cx="8578584" cy="4861555"/>
        </p:xfrm>
        <a:graphic>
          <a:graphicData uri="http://schemas.openxmlformats.org/drawingml/2006/table">
            <a:tbl>
              <a:tblPr firstRow="1" firstCol="1" bandRow="1">
                <a:tableStyleId>{5C22544A-7EE6-4342-B048-85BDC9FD1C3A}</a:tableStyleId>
              </a:tblPr>
              <a:tblGrid>
                <a:gridCol w="2337013">
                  <a:extLst>
                    <a:ext uri="{9D8B030D-6E8A-4147-A177-3AD203B41FA5}">
                      <a16:colId xmlns:a16="http://schemas.microsoft.com/office/drawing/2014/main" val="1024383429"/>
                    </a:ext>
                  </a:extLst>
                </a:gridCol>
                <a:gridCol w="4139171">
                  <a:extLst>
                    <a:ext uri="{9D8B030D-6E8A-4147-A177-3AD203B41FA5}">
                      <a16:colId xmlns:a16="http://schemas.microsoft.com/office/drawing/2014/main" val="2729314398"/>
                    </a:ext>
                  </a:extLst>
                </a:gridCol>
                <a:gridCol w="2102400">
                  <a:extLst>
                    <a:ext uri="{9D8B030D-6E8A-4147-A177-3AD203B41FA5}">
                      <a16:colId xmlns:a16="http://schemas.microsoft.com/office/drawing/2014/main" val="742662883"/>
                    </a:ext>
                  </a:extLst>
                </a:gridCol>
              </a:tblGrid>
              <a:tr h="590337">
                <a:tc>
                  <a:txBody>
                    <a:bodyPr/>
                    <a:lstStyle/>
                    <a:p>
                      <a:pPr algn="ctr" rtl="0" fontAlgn="ctr"/>
                      <a:r>
                        <a:rPr lang="en-US" sz="2400" u="none" strike="noStrike" dirty="0">
                          <a:effectLst/>
                        </a:rPr>
                        <a:t>Criteria</a:t>
                      </a:r>
                      <a:endParaRPr lang="en-US" sz="2400" b="1" i="0" u="none" strike="noStrike" dirty="0">
                        <a:solidFill>
                          <a:srgbClr val="FFFFFF"/>
                        </a:solidFill>
                        <a:effectLst/>
                        <a:latin typeface="Calibri" panose="020F0502020204030204" pitchFamily="34" charset="0"/>
                      </a:endParaRPr>
                    </a:p>
                  </a:txBody>
                  <a:tcPr marL="6624" marR="6624" marT="6624" marB="0" anchor="ctr"/>
                </a:tc>
                <a:tc>
                  <a:txBody>
                    <a:bodyPr/>
                    <a:lstStyle/>
                    <a:p>
                      <a:pPr algn="ctr" rtl="0" fontAlgn="ctr"/>
                      <a:r>
                        <a:rPr lang="en-US" sz="2400" u="none" strike="noStrike" dirty="0">
                          <a:effectLst/>
                        </a:rPr>
                        <a:t>Ranges/Limits</a:t>
                      </a:r>
                      <a:endParaRPr lang="en-US" sz="2400" b="1" i="0" u="none" strike="noStrike" dirty="0">
                        <a:solidFill>
                          <a:srgbClr val="FFFFFF"/>
                        </a:solidFill>
                        <a:effectLst/>
                        <a:latin typeface="Calibri" panose="020F0502020204030204" pitchFamily="34" charset="0"/>
                      </a:endParaRPr>
                    </a:p>
                  </a:txBody>
                  <a:tcPr marL="6624" marR="6624" marT="6624" marB="0" anchor="ctr"/>
                </a:tc>
                <a:tc>
                  <a:txBody>
                    <a:bodyPr/>
                    <a:lstStyle/>
                    <a:p>
                      <a:pPr algn="ctr" rtl="0" fontAlgn="ctr"/>
                      <a:r>
                        <a:rPr lang="en-US" sz="2400" u="none" strike="noStrike" dirty="0">
                          <a:effectLst/>
                        </a:rPr>
                        <a:t>Rental Project</a:t>
                      </a:r>
                      <a:endParaRPr lang="en-US" sz="2400" b="1" i="0" u="none" strike="noStrike" dirty="0">
                        <a:solidFill>
                          <a:srgbClr val="FFFFFF"/>
                        </a:solidFill>
                        <a:effectLst/>
                        <a:latin typeface="Calibri" panose="020F0502020204030204" pitchFamily="34" charset="0"/>
                      </a:endParaRPr>
                    </a:p>
                  </a:txBody>
                  <a:tcPr marL="6624" marR="6624" marT="6624" marB="0" anchor="ctr"/>
                </a:tc>
                <a:extLst>
                  <a:ext uri="{0D108BD9-81ED-4DB2-BD59-A6C34878D82A}">
                    <a16:rowId xmlns:a16="http://schemas.microsoft.com/office/drawing/2014/main" val="1500263511"/>
                  </a:ext>
                </a:extLst>
              </a:tr>
              <a:tr h="983282">
                <a:tc>
                  <a:txBody>
                    <a:bodyPr/>
                    <a:lstStyle/>
                    <a:p>
                      <a:pPr algn="ctr" rtl="0" fontAlgn="ctr"/>
                      <a:r>
                        <a:rPr lang="en-US" sz="2000" u="none" strike="noStrike" dirty="0">
                          <a:effectLst/>
                        </a:rPr>
                        <a:t>Targeting</a:t>
                      </a:r>
                      <a:endParaRPr lang="en-US" sz="2000" b="0" i="0" u="none" strike="noStrike" dirty="0">
                        <a:solidFill>
                          <a:srgbClr val="FFFFFF"/>
                        </a:solidFill>
                        <a:effectLst/>
                        <a:latin typeface="Calibri" panose="020F0502020204030204" pitchFamily="34" charset="0"/>
                      </a:endParaRPr>
                    </a:p>
                  </a:txBody>
                  <a:tcPr marL="6624" marR="6624" marT="6624" marB="0" anchor="ctr"/>
                </a:tc>
                <a:tc>
                  <a:txBody>
                    <a:bodyPr/>
                    <a:lstStyle/>
                    <a:p>
                      <a:pPr algn="ctr" rtl="0" fontAlgn="ctr"/>
                      <a:r>
                        <a:rPr lang="en-US" sz="1800" u="none" strike="noStrike" dirty="0">
                          <a:effectLst/>
                        </a:rPr>
                        <a:t>At least 20% of the units targeted below 50% of AMI</a:t>
                      </a:r>
                      <a:endParaRPr lang="en-US" sz="1800" b="0" i="0" u="none" strike="noStrike" dirty="0">
                        <a:solidFill>
                          <a:srgbClr val="000000"/>
                        </a:solidFill>
                        <a:effectLst/>
                        <a:latin typeface="Calibri" panose="020F0502020204030204" pitchFamily="34" charset="0"/>
                      </a:endParaRPr>
                    </a:p>
                  </a:txBody>
                  <a:tcPr marL="6624" marR="6624" marT="6624" marB="0" anchor="ctr"/>
                </a:tc>
                <a:tc>
                  <a:txBody>
                    <a:bodyPr/>
                    <a:lstStyle/>
                    <a:p>
                      <a:pPr algn="ctr" rtl="0" fontAlgn="b"/>
                      <a:r>
                        <a:rPr lang="en-US" sz="1800" u="none" strike="noStrike" dirty="0">
                          <a:effectLst/>
                        </a:rPr>
                        <a:t>21 or 60% of units targeted below 50%</a:t>
                      </a:r>
                      <a:endParaRPr lang="en-US" sz="1800" b="0" i="0" u="none" strike="noStrike" dirty="0">
                        <a:solidFill>
                          <a:srgbClr val="000000"/>
                        </a:solidFill>
                        <a:effectLst/>
                        <a:latin typeface="Calibri" panose="020F0502020204030204" pitchFamily="34" charset="0"/>
                      </a:endParaRPr>
                    </a:p>
                    <a:p>
                      <a:pPr algn="ctr" rtl="0" fontAlgn="b"/>
                      <a:endParaRPr lang="en-US" sz="1800" b="0" i="0" u="none" strike="noStrike" dirty="0">
                        <a:solidFill>
                          <a:srgbClr val="000000"/>
                        </a:solidFill>
                        <a:effectLst/>
                        <a:latin typeface="Calibri" panose="020F0502020204030204" pitchFamily="34" charset="0"/>
                      </a:endParaRPr>
                    </a:p>
                  </a:txBody>
                  <a:tcPr marL="6624" marR="6624" marT="6624" marB="0" anchor="ctr"/>
                </a:tc>
                <a:extLst>
                  <a:ext uri="{0D108BD9-81ED-4DB2-BD59-A6C34878D82A}">
                    <a16:rowId xmlns:a16="http://schemas.microsoft.com/office/drawing/2014/main" val="2661460929"/>
                  </a:ext>
                </a:extLst>
              </a:tr>
              <a:tr h="429288">
                <a:tc>
                  <a:txBody>
                    <a:bodyPr/>
                    <a:lstStyle/>
                    <a:p>
                      <a:pPr algn="ctr" rtl="0" fontAlgn="ctr"/>
                      <a:r>
                        <a:rPr lang="en-US" sz="2000" u="none" strike="noStrike" dirty="0">
                          <a:effectLst/>
                        </a:rPr>
                        <a:t>Debt Service Ratio</a:t>
                      </a:r>
                      <a:endParaRPr lang="en-US" sz="2000" b="0" i="0" u="none" strike="noStrike" dirty="0">
                        <a:solidFill>
                          <a:srgbClr val="FFFFFF"/>
                        </a:solidFill>
                        <a:effectLst/>
                        <a:latin typeface="Calibri" panose="020F0502020204030204" pitchFamily="34" charset="0"/>
                      </a:endParaRPr>
                    </a:p>
                  </a:txBody>
                  <a:tcPr marL="6624" marR="6624" marT="6624" marB="0" anchor="ctr"/>
                </a:tc>
                <a:tc>
                  <a:txBody>
                    <a:bodyPr/>
                    <a:lstStyle/>
                    <a:p>
                      <a:pPr algn="ctr" rtl="0" fontAlgn="ctr"/>
                      <a:r>
                        <a:rPr lang="en-US" sz="1800" u="none" strike="noStrike" dirty="0">
                          <a:effectLst/>
                        </a:rPr>
                        <a:t>1.15 Minimum</a:t>
                      </a:r>
                      <a:endParaRPr lang="en-US" sz="1800" b="0" i="0" u="none" strike="noStrike" dirty="0">
                        <a:solidFill>
                          <a:srgbClr val="000000"/>
                        </a:solidFill>
                        <a:effectLst/>
                        <a:latin typeface="Calibri" panose="020F0502020204030204" pitchFamily="34" charset="0"/>
                      </a:endParaRPr>
                    </a:p>
                  </a:txBody>
                  <a:tcPr marL="6624" marR="6624" marT="6624" marB="0" anchor="ctr"/>
                </a:tc>
                <a:tc>
                  <a:txBody>
                    <a:bodyPr/>
                    <a:lstStyle/>
                    <a:p>
                      <a:pPr algn="ctr" rtl="0" fontAlgn="ctr"/>
                      <a:r>
                        <a:rPr lang="en-US" sz="1800" u="none" strike="noStrike" dirty="0">
                          <a:effectLst/>
                        </a:rPr>
                        <a:t>NA*</a:t>
                      </a:r>
                      <a:endParaRPr lang="en-US" sz="1800" b="0" i="0" u="none" strike="noStrike" dirty="0">
                        <a:solidFill>
                          <a:srgbClr val="000000"/>
                        </a:solidFill>
                        <a:effectLst/>
                        <a:latin typeface="Calibri" panose="020F0502020204030204" pitchFamily="34" charset="0"/>
                      </a:endParaRPr>
                    </a:p>
                  </a:txBody>
                  <a:tcPr marL="6624" marR="6624" marT="6624" marB="0" anchor="ctr"/>
                </a:tc>
                <a:extLst>
                  <a:ext uri="{0D108BD9-81ED-4DB2-BD59-A6C34878D82A}">
                    <a16:rowId xmlns:a16="http://schemas.microsoft.com/office/drawing/2014/main" val="2047046650"/>
                  </a:ext>
                </a:extLst>
              </a:tr>
              <a:tr h="560972">
                <a:tc rowSpan="2">
                  <a:txBody>
                    <a:bodyPr/>
                    <a:lstStyle/>
                    <a:p>
                      <a:pPr algn="ctr" rtl="0" fontAlgn="ctr"/>
                      <a:r>
                        <a:rPr lang="en-US" sz="2000" u="none" strike="noStrike" dirty="0">
                          <a:effectLst/>
                        </a:rPr>
                        <a:t>Replacement Reserves</a:t>
                      </a:r>
                      <a:endParaRPr lang="en-US" sz="2000" b="0" i="0" u="none" strike="noStrike" dirty="0">
                        <a:solidFill>
                          <a:srgbClr val="FFFFFF"/>
                        </a:solidFill>
                        <a:effectLst/>
                        <a:latin typeface="Calibri" panose="020F0502020204030204" pitchFamily="34" charset="0"/>
                      </a:endParaRPr>
                    </a:p>
                  </a:txBody>
                  <a:tcPr marL="6624" marR="6624" marT="6624" marB="0" anchor="ctr"/>
                </a:tc>
                <a:tc>
                  <a:txBody>
                    <a:bodyPr/>
                    <a:lstStyle/>
                    <a:p>
                      <a:pPr algn="ctr" rtl="0" fontAlgn="ctr"/>
                      <a:r>
                        <a:rPr lang="en-US" sz="1800" u="none" strike="noStrike" dirty="0">
                          <a:effectLst/>
                        </a:rPr>
                        <a:t>New construction: $400/unit/year</a:t>
                      </a:r>
                      <a:endParaRPr lang="en-US" sz="1800" b="0" i="0" u="none" strike="noStrike" dirty="0">
                        <a:solidFill>
                          <a:srgbClr val="000000"/>
                        </a:solidFill>
                        <a:effectLst/>
                        <a:latin typeface="Calibri" panose="020F0502020204030204" pitchFamily="34" charset="0"/>
                      </a:endParaRPr>
                    </a:p>
                  </a:txBody>
                  <a:tcPr marL="6624" marR="6624" marT="6624" marB="0" anchor="ctr"/>
                </a:tc>
                <a:tc>
                  <a:txBody>
                    <a:bodyPr/>
                    <a:lstStyle/>
                    <a:p>
                      <a:pPr algn="ctr" rtl="0" fontAlgn="ctr"/>
                      <a:r>
                        <a:rPr lang="en-US" sz="1800" u="none" strike="noStrike" dirty="0">
                          <a:effectLst/>
                        </a:rPr>
                        <a:t> $300</a:t>
                      </a:r>
                      <a:endParaRPr lang="en-US" sz="1800" b="0" i="0" u="none" strike="noStrike" dirty="0">
                        <a:solidFill>
                          <a:srgbClr val="000000"/>
                        </a:solidFill>
                        <a:effectLst/>
                        <a:latin typeface="Calibri" panose="020F0502020204030204" pitchFamily="34" charset="0"/>
                      </a:endParaRPr>
                    </a:p>
                  </a:txBody>
                  <a:tcPr marL="6624" marR="6624" marT="6624" marB="0" anchor="ctr"/>
                </a:tc>
                <a:extLst>
                  <a:ext uri="{0D108BD9-81ED-4DB2-BD59-A6C34878D82A}">
                    <a16:rowId xmlns:a16="http://schemas.microsoft.com/office/drawing/2014/main" val="1444184199"/>
                  </a:ext>
                </a:extLst>
              </a:tr>
              <a:tr h="443060">
                <a:tc vMerge="1">
                  <a:txBody>
                    <a:bodyPr/>
                    <a:lstStyle/>
                    <a:p>
                      <a:endParaRPr lang="en-US"/>
                    </a:p>
                  </a:txBody>
                  <a:tcPr/>
                </a:tc>
                <a:tc>
                  <a:txBody>
                    <a:bodyPr/>
                    <a:lstStyle/>
                    <a:p>
                      <a:pPr algn="ctr" rtl="0" fontAlgn="ctr"/>
                      <a:r>
                        <a:rPr lang="en-US" sz="1800" u="none" strike="noStrike" dirty="0">
                          <a:effectLst/>
                        </a:rPr>
                        <a:t>Rehabilitation: $500/unit/year </a:t>
                      </a:r>
                      <a:endParaRPr lang="en-US" sz="1800" b="0" i="0" u="none" strike="noStrike" dirty="0">
                        <a:solidFill>
                          <a:srgbClr val="000000"/>
                        </a:solidFill>
                        <a:effectLst/>
                        <a:latin typeface="Calibri" panose="020F0502020204030204" pitchFamily="34" charset="0"/>
                      </a:endParaRPr>
                    </a:p>
                  </a:txBody>
                  <a:tcPr marL="6624" marR="6624" marT="6624" marB="0" anchor="ctr"/>
                </a:tc>
                <a:tc>
                  <a:txBody>
                    <a:bodyPr/>
                    <a:lstStyle/>
                    <a:p>
                      <a:pPr algn="ctr" rtl="0" fontAlgn="ctr"/>
                      <a:r>
                        <a:rPr lang="en-US" sz="1800" b="0" i="0" u="none" strike="noStrike" dirty="0">
                          <a:solidFill>
                            <a:srgbClr val="000000"/>
                          </a:solidFill>
                          <a:effectLst/>
                          <a:latin typeface="Calibri" panose="020F0502020204030204" pitchFamily="34" charset="0"/>
                        </a:rPr>
                        <a:t>NA</a:t>
                      </a:r>
                    </a:p>
                  </a:txBody>
                  <a:tcPr marL="6624" marR="6624" marT="6624" marB="0" anchor="ctr"/>
                </a:tc>
                <a:extLst>
                  <a:ext uri="{0D108BD9-81ED-4DB2-BD59-A6C34878D82A}">
                    <a16:rowId xmlns:a16="http://schemas.microsoft.com/office/drawing/2014/main" val="829593235"/>
                  </a:ext>
                </a:extLst>
              </a:tr>
              <a:tr h="927308">
                <a:tc>
                  <a:txBody>
                    <a:bodyPr/>
                    <a:lstStyle/>
                    <a:p>
                      <a:pPr algn="ctr" rtl="0" fontAlgn="ctr"/>
                      <a:r>
                        <a:rPr lang="en-US" sz="2000" u="none" strike="noStrike" dirty="0">
                          <a:effectLst/>
                        </a:rPr>
                        <a:t>Operating Expenses</a:t>
                      </a:r>
                      <a:endParaRPr lang="en-US" sz="2000" b="0" i="0" u="none" strike="noStrike" dirty="0">
                        <a:solidFill>
                          <a:srgbClr val="FFFFFF"/>
                        </a:solidFill>
                        <a:effectLst/>
                        <a:latin typeface="Calibri" panose="020F0502020204030204" pitchFamily="34" charset="0"/>
                      </a:endParaRPr>
                    </a:p>
                  </a:txBody>
                  <a:tcPr marL="6624" marR="6624" marT="6624" marB="0" anchor="ctr"/>
                </a:tc>
                <a:tc>
                  <a:txBody>
                    <a:bodyPr/>
                    <a:lstStyle/>
                    <a:p>
                      <a:pPr algn="ctr" rtl="0" fontAlgn="ctr"/>
                      <a:r>
                        <a:rPr lang="en-US" sz="1800" u="none" strike="noStrike" dirty="0">
                          <a:effectLst/>
                        </a:rPr>
                        <a:t>$2,500 Minimum</a:t>
                      </a:r>
                      <a:endParaRPr lang="en-US" sz="1800" b="0" i="0" u="none" strike="noStrike" dirty="0">
                        <a:solidFill>
                          <a:srgbClr val="000000"/>
                        </a:solidFill>
                        <a:effectLst/>
                        <a:latin typeface="Calibri" panose="020F0502020204030204" pitchFamily="34" charset="0"/>
                      </a:endParaRPr>
                    </a:p>
                  </a:txBody>
                  <a:tcPr marL="6624" marR="6624" marT="6624" marB="0" anchor="ctr"/>
                </a:tc>
                <a:tc>
                  <a:txBody>
                    <a:bodyPr/>
                    <a:lstStyle/>
                    <a:p>
                      <a:pPr marL="0" algn="ctr" defTabSz="914400" rtl="0" eaLnBrk="1" fontAlgn="ctr" latinLnBrk="0" hangingPunct="1"/>
                      <a:r>
                        <a:rPr lang="en-US" sz="1800" b="0" u="none" strike="noStrike" kern="1200" dirty="0">
                          <a:solidFill>
                            <a:schemeClr val="tx1"/>
                          </a:solidFill>
                          <a:effectLst/>
                          <a:latin typeface="+mn-lt"/>
                          <a:ea typeface="+mn-ea"/>
                          <a:cs typeface="+mn-cs"/>
                        </a:rPr>
                        <a:t>$5,871.57</a:t>
                      </a:r>
                    </a:p>
                  </a:txBody>
                  <a:tcPr marL="6624" marR="6624" marT="6624" marB="0" anchor="ctr"/>
                </a:tc>
                <a:extLst>
                  <a:ext uri="{0D108BD9-81ED-4DB2-BD59-A6C34878D82A}">
                    <a16:rowId xmlns:a16="http://schemas.microsoft.com/office/drawing/2014/main" val="27398574"/>
                  </a:ext>
                </a:extLst>
              </a:tr>
              <a:tr h="927308">
                <a:tc>
                  <a:txBody>
                    <a:bodyPr/>
                    <a:lstStyle/>
                    <a:p>
                      <a:pPr algn="ctr" rtl="0" fontAlgn="ctr"/>
                      <a:r>
                        <a:rPr lang="en-US" sz="2000" b="1" i="0" u="none" strike="noStrike" dirty="0">
                          <a:solidFill>
                            <a:srgbClr val="FFFFFF"/>
                          </a:solidFill>
                          <a:effectLst/>
                          <a:latin typeface="Calibri" panose="020F0502020204030204" pitchFamily="34" charset="0"/>
                        </a:rPr>
                        <a:t>Operating Reserves</a:t>
                      </a:r>
                    </a:p>
                  </a:txBody>
                  <a:tcPr marL="6624" marR="6624" marT="6624" marB="0" anchor="ctr"/>
                </a:tc>
                <a:tc>
                  <a:txBody>
                    <a:bodyPr/>
                    <a:lstStyle/>
                    <a:p>
                      <a:pPr algn="ctr" rtl="0" fontAlgn="ctr"/>
                      <a:r>
                        <a:rPr lang="en-US" sz="1800" b="0" i="0" u="none" strike="noStrike" dirty="0">
                          <a:solidFill>
                            <a:srgbClr val="000000"/>
                          </a:solidFill>
                          <a:effectLst/>
                          <a:latin typeface="Calibri" panose="020F0502020204030204" pitchFamily="34" charset="0"/>
                        </a:rPr>
                        <a:t>Not to exceed 6 months of projected operating expenses, debt service payments, and replacement reserves</a:t>
                      </a:r>
                    </a:p>
                  </a:txBody>
                  <a:tcPr marL="6624" marR="6624" marT="6624" marB="0" anchor="ctr"/>
                </a:tc>
                <a:tc>
                  <a:txBody>
                    <a:bodyPr/>
                    <a:lstStyle/>
                    <a:p>
                      <a:pPr marL="0" algn="ctr" defTabSz="914400" rtl="0" eaLnBrk="1" fontAlgn="ctr" latinLnBrk="0" hangingPunct="1"/>
                      <a:r>
                        <a:rPr lang="en-US" sz="1800" b="0" u="none" strike="noStrike" kern="1200" dirty="0">
                          <a:solidFill>
                            <a:schemeClr val="tx1"/>
                          </a:solidFill>
                          <a:effectLst/>
                          <a:latin typeface="+mn-lt"/>
                          <a:ea typeface="+mn-ea"/>
                          <a:cs typeface="+mn-cs"/>
                        </a:rPr>
                        <a:t>&lt;6 months</a:t>
                      </a:r>
                    </a:p>
                  </a:txBody>
                  <a:tcPr marL="6624" marR="6624" marT="6624" marB="0" anchor="ctr"/>
                </a:tc>
                <a:extLst>
                  <a:ext uri="{0D108BD9-81ED-4DB2-BD59-A6C34878D82A}">
                    <a16:rowId xmlns:a16="http://schemas.microsoft.com/office/drawing/2014/main" val="4248376817"/>
                  </a:ext>
                </a:extLst>
              </a:tr>
            </a:tbl>
          </a:graphicData>
        </a:graphic>
      </p:graphicFrame>
      <p:sp>
        <p:nvSpPr>
          <p:cNvPr id="5" name="Rectangle: Rounded Corners 4">
            <a:extLst>
              <a:ext uri="{FF2B5EF4-FFF2-40B4-BE49-F238E27FC236}">
                <a16:creationId xmlns:a16="http://schemas.microsoft.com/office/drawing/2014/main" id="{9B6B77E7-EC1C-74D2-CF86-82AC56ABF629}"/>
              </a:ext>
            </a:extLst>
          </p:cNvPr>
          <p:cNvSpPr/>
          <p:nvPr/>
        </p:nvSpPr>
        <p:spPr>
          <a:xfrm>
            <a:off x="356616" y="6284259"/>
            <a:ext cx="8578584" cy="4751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i="1" dirty="0"/>
              <a:t>* No percentage cap for cash flow for projects that are zero-debt</a:t>
            </a:r>
          </a:p>
        </p:txBody>
      </p:sp>
    </p:spTree>
    <p:extLst>
      <p:ext uri="{BB962C8B-B14F-4D97-AF65-F5344CB8AC3E}">
        <p14:creationId xmlns:p14="http://schemas.microsoft.com/office/powerpoint/2010/main" val="40821546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6616" y="603504"/>
            <a:ext cx="7487260" cy="457200"/>
          </a:xfrm>
        </p:spPr>
        <p:txBody>
          <a:bodyPr/>
          <a:lstStyle/>
          <a:p>
            <a:r>
              <a:rPr lang="en-US" sz="3200" dirty="0">
                <a:solidFill>
                  <a:srgbClr val="0072CE"/>
                </a:solidFill>
                <a:latin typeface="Calibri" pitchFamily="34" charset="0"/>
              </a:rPr>
              <a:t>Rental Feasibility</a:t>
            </a:r>
            <a:endParaRPr lang="en-US" sz="3200" dirty="0"/>
          </a:p>
        </p:txBody>
      </p:sp>
      <p:sp>
        <p:nvSpPr>
          <p:cNvPr id="4" name="Text Placeholder 3"/>
          <p:cNvSpPr>
            <a:spLocks noGrp="1"/>
          </p:cNvSpPr>
          <p:nvPr>
            <p:ph type="body" sz="quarter" idx="12"/>
          </p:nvPr>
        </p:nvSpPr>
        <p:spPr>
          <a:xfrm>
            <a:off x="280099" y="1484850"/>
            <a:ext cx="8041780" cy="4915949"/>
          </a:xfrm>
        </p:spPr>
        <p:txBody>
          <a:bodyPr>
            <a:normAutofit/>
          </a:bodyPr>
          <a:lstStyle/>
          <a:p>
            <a:pPr lvl="0"/>
            <a:endParaRPr lang="en-US" dirty="0">
              <a:solidFill>
                <a:schemeClr val="tx1"/>
              </a:solidFill>
            </a:endParaRPr>
          </a:p>
          <a:p>
            <a:pPr algn="ctr"/>
            <a:endParaRPr lang="en-US" sz="2800" dirty="0"/>
          </a:p>
          <a:p>
            <a:pPr lvl="0"/>
            <a:endParaRPr lang="en-US" dirty="0">
              <a:solidFill>
                <a:schemeClr val="tx1"/>
              </a:solidFill>
            </a:endParaRPr>
          </a:p>
          <a:p>
            <a:pPr lvl="0"/>
            <a:endParaRPr lang="en-US" dirty="0">
              <a:solidFill>
                <a:schemeClr val="tx1"/>
              </a:solidFill>
            </a:endParaRPr>
          </a:p>
          <a:p>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964261828"/>
              </p:ext>
            </p:extLst>
          </p:nvPr>
        </p:nvGraphicFramePr>
        <p:xfrm>
          <a:off x="296964" y="1159367"/>
          <a:ext cx="8321877" cy="5698633"/>
        </p:xfrm>
        <a:graphic>
          <a:graphicData uri="http://schemas.openxmlformats.org/drawingml/2006/table">
            <a:tbl>
              <a:tblPr firstRow="1" firstCol="1" bandRow="1">
                <a:tableStyleId>{5C22544A-7EE6-4342-B048-85BDC9FD1C3A}</a:tableStyleId>
              </a:tblPr>
              <a:tblGrid>
                <a:gridCol w="2547513">
                  <a:extLst>
                    <a:ext uri="{9D8B030D-6E8A-4147-A177-3AD203B41FA5}">
                      <a16:colId xmlns:a16="http://schemas.microsoft.com/office/drawing/2014/main" val="4047904727"/>
                    </a:ext>
                  </a:extLst>
                </a:gridCol>
                <a:gridCol w="3651436">
                  <a:extLst>
                    <a:ext uri="{9D8B030D-6E8A-4147-A177-3AD203B41FA5}">
                      <a16:colId xmlns:a16="http://schemas.microsoft.com/office/drawing/2014/main" val="1931342461"/>
                    </a:ext>
                  </a:extLst>
                </a:gridCol>
                <a:gridCol w="2122928">
                  <a:extLst>
                    <a:ext uri="{9D8B030D-6E8A-4147-A177-3AD203B41FA5}">
                      <a16:colId xmlns:a16="http://schemas.microsoft.com/office/drawing/2014/main" val="2273129242"/>
                    </a:ext>
                  </a:extLst>
                </a:gridCol>
              </a:tblGrid>
              <a:tr h="637206">
                <a:tc>
                  <a:txBody>
                    <a:bodyPr/>
                    <a:lstStyle/>
                    <a:p>
                      <a:pPr algn="ctr" rtl="0" fontAlgn="ctr"/>
                      <a:r>
                        <a:rPr lang="en-US" sz="2400" u="none" strike="noStrike" dirty="0">
                          <a:effectLst/>
                        </a:rPr>
                        <a:t>Criteria</a:t>
                      </a:r>
                      <a:endParaRPr lang="en-US" sz="2400" b="1" i="0" u="none" strike="noStrike" dirty="0">
                        <a:solidFill>
                          <a:srgbClr val="FFFFFF"/>
                        </a:solidFill>
                        <a:effectLst/>
                        <a:latin typeface="Calibri" panose="020F0502020204030204" pitchFamily="34" charset="0"/>
                      </a:endParaRPr>
                    </a:p>
                  </a:txBody>
                  <a:tcPr marL="6045" marR="6045" marT="6045" marB="0" anchor="ctr"/>
                </a:tc>
                <a:tc>
                  <a:txBody>
                    <a:bodyPr/>
                    <a:lstStyle/>
                    <a:p>
                      <a:pPr algn="ctr" rtl="0" fontAlgn="ctr"/>
                      <a:r>
                        <a:rPr lang="en-US" sz="2400" u="none" strike="noStrike" dirty="0">
                          <a:effectLst/>
                        </a:rPr>
                        <a:t>Ranges/Limits</a:t>
                      </a:r>
                      <a:endParaRPr lang="en-US" sz="2400" b="1" i="0" u="none" strike="noStrike" dirty="0">
                        <a:solidFill>
                          <a:srgbClr val="FFFFFF"/>
                        </a:solidFill>
                        <a:effectLst/>
                        <a:latin typeface="Calibri" panose="020F0502020204030204" pitchFamily="34" charset="0"/>
                      </a:endParaRPr>
                    </a:p>
                  </a:txBody>
                  <a:tcPr marL="6045" marR="6045" marT="6045" marB="0" anchor="ctr"/>
                </a:tc>
                <a:tc>
                  <a:txBody>
                    <a:bodyPr/>
                    <a:lstStyle/>
                    <a:p>
                      <a:pPr algn="ctr" rtl="0" fontAlgn="ctr"/>
                      <a:r>
                        <a:rPr lang="en-US" sz="2400" u="none" strike="noStrike" dirty="0">
                          <a:effectLst/>
                        </a:rPr>
                        <a:t>Rental Project</a:t>
                      </a:r>
                      <a:endParaRPr lang="en-US" sz="2400" b="1" i="0" u="none" strike="noStrike" dirty="0">
                        <a:solidFill>
                          <a:srgbClr val="FFFFFF"/>
                        </a:solidFill>
                        <a:effectLst/>
                        <a:latin typeface="Calibri" panose="020F0502020204030204" pitchFamily="34" charset="0"/>
                      </a:endParaRPr>
                    </a:p>
                  </a:txBody>
                  <a:tcPr marL="6045" marR="6045" marT="6045" marB="0" anchor="ctr"/>
                </a:tc>
                <a:extLst>
                  <a:ext uri="{0D108BD9-81ED-4DB2-BD59-A6C34878D82A}">
                    <a16:rowId xmlns:a16="http://schemas.microsoft.com/office/drawing/2014/main" val="2980082327"/>
                  </a:ext>
                </a:extLst>
              </a:tr>
              <a:tr h="458658">
                <a:tc>
                  <a:txBody>
                    <a:bodyPr/>
                    <a:lstStyle/>
                    <a:p>
                      <a:pPr algn="ctr" rtl="0" fontAlgn="ctr"/>
                      <a:r>
                        <a:rPr lang="en-US" sz="2000" b="1" u="none" strike="noStrike" dirty="0">
                          <a:solidFill>
                            <a:schemeClr val="bg1"/>
                          </a:solidFill>
                          <a:effectLst/>
                        </a:rPr>
                        <a:t>Rents</a:t>
                      </a:r>
                      <a:endParaRPr lang="en-US" sz="2000" b="1" i="0" u="none" strike="noStrike" dirty="0">
                        <a:solidFill>
                          <a:schemeClr val="bg1"/>
                        </a:solidFill>
                        <a:effectLst/>
                        <a:latin typeface="Calibri" panose="020F0502020204030204" pitchFamily="34" charset="0"/>
                      </a:endParaRPr>
                    </a:p>
                  </a:txBody>
                  <a:tcPr marL="6045" marR="6045" marT="6045" marB="0" anchor="ctr"/>
                </a:tc>
                <a:tc>
                  <a:txBody>
                    <a:bodyPr/>
                    <a:lstStyle/>
                    <a:p>
                      <a:pPr algn="ctr" rtl="0" fontAlgn="ctr"/>
                      <a:r>
                        <a:rPr lang="en-US" sz="1800" u="none" strike="noStrike" dirty="0">
                          <a:effectLst/>
                        </a:rPr>
                        <a:t>Not to exceed 30% of AMI</a:t>
                      </a:r>
                      <a:endParaRPr lang="en-US" sz="1800" b="0" i="0" u="none" strike="noStrike" dirty="0">
                        <a:solidFill>
                          <a:srgbClr val="000000"/>
                        </a:solidFill>
                        <a:effectLst/>
                        <a:latin typeface="Calibri" panose="020F0502020204030204" pitchFamily="34" charset="0"/>
                      </a:endParaRPr>
                    </a:p>
                  </a:txBody>
                  <a:tcPr marL="6045" marR="6045" marT="6045" marB="0" anchor="ctr"/>
                </a:tc>
                <a:tc>
                  <a:txBody>
                    <a:bodyPr/>
                    <a:lstStyle/>
                    <a:p>
                      <a:pPr algn="ctr" rtl="0" fontAlgn="ctr"/>
                      <a:r>
                        <a:rPr lang="en-US" sz="1800" b="0" i="0" u="none" strike="noStrike" dirty="0">
                          <a:solidFill>
                            <a:srgbClr val="000000"/>
                          </a:solidFill>
                          <a:effectLst/>
                          <a:latin typeface="Calibri" panose="020F0502020204030204" pitchFamily="34" charset="0"/>
                        </a:rPr>
                        <a:t>Tenants paying ≤ 30%</a:t>
                      </a:r>
                    </a:p>
                  </a:txBody>
                  <a:tcPr marL="6045" marR="6045" marT="6045" marB="0" anchor="ctr"/>
                </a:tc>
                <a:extLst>
                  <a:ext uri="{0D108BD9-81ED-4DB2-BD59-A6C34878D82A}">
                    <a16:rowId xmlns:a16="http://schemas.microsoft.com/office/drawing/2014/main" val="2308327987"/>
                  </a:ext>
                </a:extLst>
              </a:tr>
              <a:tr h="904556">
                <a:tc>
                  <a:txBody>
                    <a:bodyPr/>
                    <a:lstStyle/>
                    <a:p>
                      <a:pPr algn="ctr" rtl="0" fontAlgn="ctr"/>
                      <a:r>
                        <a:rPr lang="en-US" sz="2000" b="1" u="none" strike="noStrike" dirty="0">
                          <a:solidFill>
                            <a:schemeClr val="bg1"/>
                          </a:solidFill>
                          <a:effectLst/>
                        </a:rPr>
                        <a:t>General Requirements, Builder Overhead and Builder Profit</a:t>
                      </a:r>
                      <a:endParaRPr lang="en-US" sz="2000" b="1" i="0" u="none" strike="noStrike" dirty="0">
                        <a:solidFill>
                          <a:schemeClr val="bg1"/>
                        </a:solidFill>
                        <a:effectLst/>
                        <a:latin typeface="Calibri" panose="020F0502020204030204" pitchFamily="34" charset="0"/>
                      </a:endParaRPr>
                    </a:p>
                  </a:txBody>
                  <a:tcPr marL="6045" marR="6045" marT="6045" marB="0" anchor="ctr"/>
                </a:tc>
                <a:tc>
                  <a:txBody>
                    <a:bodyPr/>
                    <a:lstStyle/>
                    <a:p>
                      <a:pPr algn="ctr" rtl="0" fontAlgn="ctr"/>
                      <a:r>
                        <a:rPr lang="en-US" sz="1800" u="none" strike="noStrike" dirty="0">
                          <a:effectLst/>
                        </a:rPr>
                        <a:t>14% of total construction cost – </a:t>
                      </a:r>
                      <a:r>
                        <a:rPr lang="en-US" sz="1800" b="1" u="none" strike="noStrike" dirty="0">
                          <a:effectLst/>
                        </a:rPr>
                        <a:t>MUST BE LISTED on Invoices/AIA documents</a:t>
                      </a:r>
                      <a:endParaRPr lang="en-US" sz="1800" b="1" i="0" u="none" strike="noStrike" dirty="0">
                        <a:solidFill>
                          <a:srgbClr val="000000"/>
                        </a:solidFill>
                        <a:effectLst/>
                        <a:latin typeface="Calibri" panose="020F0502020204030204" pitchFamily="34" charset="0"/>
                      </a:endParaRPr>
                    </a:p>
                  </a:txBody>
                  <a:tcPr marL="6045" marR="6045" marT="6045" marB="0" anchor="ctr"/>
                </a:tc>
                <a:tc>
                  <a:txBody>
                    <a:bodyPr/>
                    <a:lstStyle/>
                    <a:p>
                      <a:pPr algn="ctr" rtl="0" fontAlgn="ctr"/>
                      <a:r>
                        <a:rPr lang="en-US" sz="1800" u="none" strike="noStrike" dirty="0">
                          <a:effectLst/>
                        </a:rPr>
                        <a:t>11.35%</a:t>
                      </a:r>
                      <a:endParaRPr lang="en-US" sz="1800" b="0" i="0" u="none" strike="noStrike" dirty="0">
                        <a:solidFill>
                          <a:srgbClr val="000000"/>
                        </a:solidFill>
                        <a:effectLst/>
                        <a:latin typeface="Calibri" panose="020F0502020204030204" pitchFamily="34" charset="0"/>
                      </a:endParaRPr>
                    </a:p>
                  </a:txBody>
                  <a:tcPr marL="6045" marR="6045" marT="6045" marB="0" anchor="ctr"/>
                </a:tc>
                <a:extLst>
                  <a:ext uri="{0D108BD9-81ED-4DB2-BD59-A6C34878D82A}">
                    <a16:rowId xmlns:a16="http://schemas.microsoft.com/office/drawing/2014/main" val="3408696761"/>
                  </a:ext>
                </a:extLst>
              </a:tr>
              <a:tr h="2034414">
                <a:tc>
                  <a:txBody>
                    <a:bodyPr/>
                    <a:lstStyle/>
                    <a:p>
                      <a:pPr algn="ctr" rtl="0" fontAlgn="ctr"/>
                      <a:r>
                        <a:rPr lang="en-US" sz="2000" b="1" u="none" strike="noStrike" dirty="0">
                          <a:solidFill>
                            <a:schemeClr val="bg1"/>
                          </a:solidFill>
                          <a:effectLst/>
                        </a:rPr>
                        <a:t>Developers Fee</a:t>
                      </a:r>
                      <a:endParaRPr lang="en-US" sz="2000" b="1" i="0" u="none" strike="noStrike" dirty="0">
                        <a:solidFill>
                          <a:schemeClr val="bg1"/>
                        </a:solidFill>
                        <a:effectLst/>
                        <a:latin typeface="Calibri" panose="020F0502020204030204" pitchFamily="34" charset="0"/>
                      </a:endParaRPr>
                    </a:p>
                  </a:txBody>
                  <a:tcPr marL="6045" marR="6045" marT="6045" marB="0" anchor="ctr"/>
                </a:tc>
                <a:tc>
                  <a:txBody>
                    <a:bodyPr/>
                    <a:lstStyle/>
                    <a:p>
                      <a:pPr algn="ctr"/>
                      <a:r>
                        <a:rPr lang="en-US" sz="1800" b="1" i="0" u="none" strike="noStrike" kern="1200" baseline="0" dirty="0">
                          <a:solidFill>
                            <a:schemeClr val="dk1"/>
                          </a:solidFill>
                          <a:latin typeface="+mn-lt"/>
                          <a:ea typeface="+mn-ea"/>
                          <a:cs typeface="+mn-cs"/>
                        </a:rPr>
                        <a:t>New Construction or Rehab</a:t>
                      </a:r>
                      <a:r>
                        <a:rPr lang="en-US" sz="1800" b="0" i="0" u="none" strike="noStrike" kern="1200" baseline="0" dirty="0">
                          <a:solidFill>
                            <a:schemeClr val="dk1"/>
                          </a:solidFill>
                          <a:latin typeface="+mn-lt"/>
                          <a:ea typeface="+mn-ea"/>
                          <a:cs typeface="+mn-cs"/>
                        </a:rPr>
                        <a:t>: 15% of Total Development Cost net of Developers’ Fee</a:t>
                      </a:r>
                    </a:p>
                    <a:p>
                      <a:pPr algn="ctr" rtl="0" fontAlgn="ctr"/>
                      <a:endParaRPr lang="en-US" sz="1800" b="0" i="0" u="none" strike="noStrike" dirty="0">
                        <a:solidFill>
                          <a:srgbClr val="000000"/>
                        </a:solidFill>
                        <a:effectLst/>
                        <a:latin typeface="Calibri" panose="020F0502020204030204" pitchFamily="34" charset="0"/>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en-US" sz="1800" b="1" i="0" u="none" strike="noStrike" kern="1200" baseline="0" dirty="0">
                          <a:solidFill>
                            <a:schemeClr val="dk1"/>
                          </a:solidFill>
                          <a:latin typeface="+mn-lt"/>
                          <a:ea typeface="+mn-ea"/>
                          <a:cs typeface="+mn-cs"/>
                        </a:rPr>
                        <a:t>Acquisition/Rehabilitation</a:t>
                      </a:r>
                      <a:r>
                        <a:rPr lang="en-US" sz="1800" b="0" i="0" u="none" strike="noStrike" kern="1200" baseline="0" dirty="0">
                          <a:solidFill>
                            <a:schemeClr val="dk1"/>
                          </a:solidFill>
                          <a:latin typeface="+mn-lt"/>
                          <a:ea typeface="+mn-ea"/>
                          <a:cs typeface="+mn-cs"/>
                        </a:rPr>
                        <a:t>: 15% of Total Development Cost net of Developer’s Fee and Acquisition Cost</a:t>
                      </a:r>
                      <a:endParaRPr lang="en-US" sz="1800" b="0" i="0" u="none" strike="noStrike" kern="1200" baseline="0" dirty="0">
                        <a:solidFill>
                          <a:srgbClr val="000000"/>
                        </a:solidFill>
                        <a:effectLst/>
                        <a:latin typeface="Calibri" panose="020F0502020204030204" pitchFamily="34" charset="0"/>
                        <a:ea typeface="+mn-ea"/>
                        <a:cs typeface="+mn-cs"/>
                      </a:endParaRPr>
                    </a:p>
                    <a:p>
                      <a:pPr marL="0" marR="0" lvl="0" indent="0" algn="ctr" defTabSz="914400" rtl="0" eaLnBrk="1" fontAlgn="ctr" latinLnBrk="0" hangingPunct="1">
                        <a:lnSpc>
                          <a:spcPct val="100000"/>
                        </a:lnSpc>
                        <a:spcBef>
                          <a:spcPts val="0"/>
                        </a:spcBef>
                        <a:spcAft>
                          <a:spcPts val="0"/>
                        </a:spcAft>
                        <a:buClrTx/>
                        <a:buSzTx/>
                        <a:buFontTx/>
                        <a:buNone/>
                        <a:tabLst/>
                        <a:defRPr/>
                      </a:pPr>
                      <a:endParaRPr lang="en-US" sz="1200" b="0" i="0" u="none" strike="noStrike" kern="1200" baseline="0" dirty="0">
                        <a:solidFill>
                          <a:schemeClr val="dk1"/>
                        </a:solidFill>
                        <a:latin typeface="+mn-lt"/>
                        <a:ea typeface="+mn-ea"/>
                        <a:cs typeface="+mn-cs"/>
                      </a:endParaRPr>
                    </a:p>
                  </a:txBody>
                  <a:tcPr marL="6045" marR="6045" marT="6045" marB="0" anchor="ctr"/>
                </a:tc>
                <a:tc>
                  <a:txBody>
                    <a:bodyPr/>
                    <a:lstStyle/>
                    <a:p>
                      <a:pPr algn="ctr" rtl="0" fontAlgn="ctr"/>
                      <a:r>
                        <a:rPr lang="en-US" sz="1800" u="none" strike="noStrike" dirty="0">
                          <a:effectLst/>
                        </a:rPr>
                        <a:t>12.14%</a:t>
                      </a:r>
                      <a:endParaRPr lang="en-US" sz="1800" b="0" i="0" u="none" strike="noStrike" dirty="0">
                        <a:solidFill>
                          <a:srgbClr val="000000"/>
                        </a:solidFill>
                        <a:effectLst/>
                        <a:latin typeface="Calibri" panose="020F0502020204030204" pitchFamily="34" charset="0"/>
                      </a:endParaRPr>
                    </a:p>
                  </a:txBody>
                  <a:tcPr marL="6045" marR="6045" marT="6045" marB="0" anchor="ctr"/>
                </a:tc>
                <a:extLst>
                  <a:ext uri="{0D108BD9-81ED-4DB2-BD59-A6C34878D82A}">
                    <a16:rowId xmlns:a16="http://schemas.microsoft.com/office/drawing/2014/main" val="1771263050"/>
                  </a:ext>
                </a:extLst>
              </a:tr>
              <a:tr h="430419">
                <a:tc>
                  <a:txBody>
                    <a:bodyPr/>
                    <a:lstStyle/>
                    <a:p>
                      <a:pPr algn="ctr" rtl="0" fontAlgn="ctr"/>
                      <a:r>
                        <a:rPr lang="en-US" sz="2000" b="1" u="none" strike="noStrike" dirty="0">
                          <a:solidFill>
                            <a:schemeClr val="bg1"/>
                          </a:solidFill>
                          <a:effectLst/>
                        </a:rPr>
                        <a:t>Hard Cost Contingency</a:t>
                      </a:r>
                      <a:endParaRPr lang="en-US" sz="2000" b="1" i="0" u="none" strike="noStrike" dirty="0">
                        <a:solidFill>
                          <a:schemeClr val="bg1"/>
                        </a:solidFill>
                        <a:effectLst/>
                        <a:latin typeface="Calibri" panose="020F0502020204030204" pitchFamily="34" charset="0"/>
                      </a:endParaRPr>
                    </a:p>
                  </a:txBody>
                  <a:tcPr marL="6045" marR="6045" marT="6045" marB="0" anchor="ctr"/>
                </a:tc>
                <a:tc>
                  <a:txBody>
                    <a:bodyPr/>
                    <a:lstStyle/>
                    <a:p>
                      <a:pPr algn="ctr" rtl="0" fontAlgn="ctr"/>
                      <a:r>
                        <a:rPr lang="en-US" sz="1800" u="none" strike="noStrike" dirty="0">
                          <a:effectLst/>
                        </a:rPr>
                        <a:t>Not to exceed 10% new/15% rehab</a:t>
                      </a:r>
                      <a:endParaRPr lang="en-US" sz="1800" b="0" i="0" u="none" strike="noStrike" dirty="0">
                        <a:solidFill>
                          <a:srgbClr val="000000"/>
                        </a:solidFill>
                        <a:effectLst/>
                        <a:latin typeface="Calibri" panose="020F0502020204030204" pitchFamily="34" charset="0"/>
                      </a:endParaRPr>
                    </a:p>
                  </a:txBody>
                  <a:tcPr marL="6045" marR="6045" marT="6045" marB="0" anchor="ctr"/>
                </a:tc>
                <a:tc>
                  <a:txBody>
                    <a:bodyPr/>
                    <a:lstStyle/>
                    <a:p>
                      <a:pPr algn="ctr" rtl="0" fontAlgn="ctr"/>
                      <a:r>
                        <a:rPr lang="en-US" sz="1800" b="0" i="0" u="none" strike="noStrike" dirty="0">
                          <a:solidFill>
                            <a:srgbClr val="000000"/>
                          </a:solidFill>
                          <a:effectLst/>
                          <a:latin typeface="Calibri" panose="020F0502020204030204" pitchFamily="34" charset="0"/>
                        </a:rPr>
                        <a:t>4.97%</a:t>
                      </a:r>
                    </a:p>
                  </a:txBody>
                  <a:tcPr marL="6045" marR="6045" marT="6045" marB="0" anchor="ctr"/>
                </a:tc>
                <a:extLst>
                  <a:ext uri="{0D108BD9-81ED-4DB2-BD59-A6C34878D82A}">
                    <a16:rowId xmlns:a16="http://schemas.microsoft.com/office/drawing/2014/main" val="4035783964"/>
                  </a:ext>
                </a:extLst>
              </a:tr>
              <a:tr h="508678">
                <a:tc>
                  <a:txBody>
                    <a:bodyPr/>
                    <a:lstStyle/>
                    <a:p>
                      <a:pPr algn="ctr" rtl="0" fontAlgn="ctr"/>
                      <a:r>
                        <a:rPr lang="en-US" sz="2000" b="1" u="none" strike="noStrike" dirty="0">
                          <a:solidFill>
                            <a:schemeClr val="bg1"/>
                          </a:solidFill>
                          <a:effectLst/>
                        </a:rPr>
                        <a:t>Soft Construction Cost</a:t>
                      </a:r>
                      <a:endParaRPr lang="en-US" sz="2000" b="1" i="0" u="none" strike="noStrike" dirty="0">
                        <a:solidFill>
                          <a:schemeClr val="bg1"/>
                        </a:solidFill>
                        <a:effectLst/>
                        <a:latin typeface="Calibri" panose="020F0502020204030204" pitchFamily="34" charset="0"/>
                      </a:endParaRPr>
                    </a:p>
                  </a:txBody>
                  <a:tcPr marL="6045" marR="6045" marT="6045" marB="0" anchor="ctr"/>
                </a:tc>
                <a:tc>
                  <a:txBody>
                    <a:bodyPr/>
                    <a:lstStyle/>
                    <a:p>
                      <a:pPr algn="ctr" rtl="0" fontAlgn="ctr"/>
                      <a:r>
                        <a:rPr lang="en-US" sz="1800" u="none" strike="noStrike" dirty="0">
                          <a:effectLst/>
                        </a:rPr>
                        <a:t>Not to exceed 30% of TDC</a:t>
                      </a:r>
                      <a:endParaRPr lang="en-US" sz="1800" b="0" i="0" u="none" strike="noStrike" dirty="0">
                        <a:solidFill>
                          <a:srgbClr val="000000"/>
                        </a:solidFill>
                        <a:effectLst/>
                        <a:latin typeface="Calibri" panose="020F0502020204030204" pitchFamily="34" charset="0"/>
                      </a:endParaRPr>
                    </a:p>
                  </a:txBody>
                  <a:tcPr marL="6045" marR="6045" marT="6045" marB="0" anchor="ctr"/>
                </a:tc>
                <a:tc>
                  <a:txBody>
                    <a:bodyPr/>
                    <a:lstStyle/>
                    <a:p>
                      <a:pPr marL="0" algn="ctr" defTabSz="914400" rtl="0" eaLnBrk="1" fontAlgn="ctr" latinLnBrk="0" hangingPunct="1"/>
                      <a:r>
                        <a:rPr lang="en-US" sz="1800" b="1" i="0" u="none" strike="noStrike" kern="1200" dirty="0">
                          <a:solidFill>
                            <a:srgbClr val="FF0000"/>
                          </a:solidFill>
                          <a:effectLst/>
                          <a:latin typeface="Calibri" panose="020F0502020204030204" pitchFamily="34" charset="0"/>
                          <a:ea typeface="+mn-ea"/>
                          <a:cs typeface="+mn-cs"/>
                        </a:rPr>
                        <a:t>31.20%</a:t>
                      </a:r>
                    </a:p>
                  </a:txBody>
                  <a:tcPr marL="6045" marR="6045" marT="6045" marB="0" anchor="ctr"/>
                </a:tc>
                <a:extLst>
                  <a:ext uri="{0D108BD9-81ED-4DB2-BD59-A6C34878D82A}">
                    <a16:rowId xmlns:a16="http://schemas.microsoft.com/office/drawing/2014/main" val="1899513903"/>
                  </a:ext>
                </a:extLst>
              </a:tr>
              <a:tr h="634062">
                <a:tc>
                  <a:txBody>
                    <a:bodyPr/>
                    <a:lstStyle/>
                    <a:p>
                      <a:pPr marL="0" algn="ctr" defTabSz="914400" rtl="0" eaLnBrk="1" fontAlgn="ctr" latinLnBrk="0" hangingPunct="1"/>
                      <a:r>
                        <a:rPr lang="en-US" sz="2000" b="1" u="none" strike="noStrike" kern="1200" dirty="0">
                          <a:solidFill>
                            <a:schemeClr val="bg1"/>
                          </a:solidFill>
                          <a:effectLst/>
                          <a:latin typeface="+mn-lt"/>
                          <a:ea typeface="+mn-ea"/>
                          <a:cs typeface="+mn-cs"/>
                        </a:rPr>
                        <a:t>Vacancy Ratio</a:t>
                      </a:r>
                    </a:p>
                  </a:txBody>
                  <a:tcPr marL="6045" marR="6045" marT="6045" marB="0" anchor="ctr"/>
                </a:tc>
                <a:tc>
                  <a:txBody>
                    <a:bodyPr/>
                    <a:lstStyle/>
                    <a:p>
                      <a:pPr algn="ctr" rtl="0" fontAlgn="ctr"/>
                      <a:r>
                        <a:rPr lang="en-US" sz="1800" b="0" i="0" u="none" strike="noStrike" dirty="0">
                          <a:solidFill>
                            <a:srgbClr val="000000"/>
                          </a:solidFill>
                          <a:effectLst/>
                          <a:latin typeface="Calibri" panose="020F0502020204030204" pitchFamily="34" charset="0"/>
                        </a:rPr>
                        <a:t>7.5% (up to 10% for special needs)</a:t>
                      </a:r>
                    </a:p>
                  </a:txBody>
                  <a:tcPr marL="6045" marR="6045" marT="6045" marB="0" anchor="ctr"/>
                </a:tc>
                <a:tc>
                  <a:txBody>
                    <a:bodyPr/>
                    <a:lstStyle/>
                    <a:p>
                      <a:pPr algn="ctr" rtl="0" fontAlgn="ctr"/>
                      <a:r>
                        <a:rPr lang="en-US" sz="1800" b="0" i="0" u="none" strike="noStrike" dirty="0">
                          <a:solidFill>
                            <a:schemeClr val="tx1"/>
                          </a:solidFill>
                          <a:effectLst/>
                          <a:latin typeface="Calibri" panose="020F0502020204030204" pitchFamily="34" charset="0"/>
                        </a:rPr>
                        <a:t>7.00%</a:t>
                      </a:r>
                    </a:p>
                  </a:txBody>
                  <a:tcPr marL="6045" marR="6045" marT="6045" marB="0" anchor="ctr"/>
                </a:tc>
                <a:extLst>
                  <a:ext uri="{0D108BD9-81ED-4DB2-BD59-A6C34878D82A}">
                    <a16:rowId xmlns:a16="http://schemas.microsoft.com/office/drawing/2014/main" val="2500086377"/>
                  </a:ext>
                </a:extLst>
              </a:tr>
            </a:tbl>
          </a:graphicData>
        </a:graphic>
      </p:graphicFrame>
    </p:spTree>
    <p:extLst>
      <p:ext uri="{BB962C8B-B14F-4D97-AF65-F5344CB8AC3E}">
        <p14:creationId xmlns:p14="http://schemas.microsoft.com/office/powerpoint/2010/main" val="25656758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BE713-AF84-33AF-9569-C79F56A26D51}"/>
              </a:ext>
            </a:extLst>
          </p:cNvPr>
          <p:cNvSpPr>
            <a:spLocks noGrp="1"/>
          </p:cNvSpPr>
          <p:nvPr>
            <p:ph type="title"/>
          </p:nvPr>
        </p:nvSpPr>
        <p:spPr/>
        <p:txBody>
          <a:bodyPr/>
          <a:lstStyle/>
          <a:p>
            <a:r>
              <a:rPr lang="en-US" dirty="0"/>
              <a:t>Rental Feasibility – Project Costs</a:t>
            </a:r>
          </a:p>
        </p:txBody>
      </p:sp>
      <p:sp>
        <p:nvSpPr>
          <p:cNvPr id="3" name="Text Placeholder 2">
            <a:extLst>
              <a:ext uri="{FF2B5EF4-FFF2-40B4-BE49-F238E27FC236}">
                <a16:creationId xmlns:a16="http://schemas.microsoft.com/office/drawing/2014/main" id="{D736E8DD-6A70-00D3-8416-D1C8FBF81D38}"/>
              </a:ext>
            </a:extLst>
          </p:cNvPr>
          <p:cNvSpPr>
            <a:spLocks noGrp="1"/>
          </p:cNvSpPr>
          <p:nvPr>
            <p:ph type="body" sz="quarter" idx="12"/>
          </p:nvPr>
        </p:nvSpPr>
        <p:spPr/>
        <p:txBody>
          <a:bodyPr>
            <a:normAutofit fontScale="92500" lnSpcReduction="10000"/>
          </a:bodyPr>
          <a:lstStyle/>
          <a:p>
            <a:pPr marL="0" indent="0">
              <a:buNone/>
            </a:pPr>
            <a:r>
              <a:rPr lang="en-US" dirty="0"/>
              <a:t>The Bank will review the development budget to determine reasonable projects costs. In general, the Qualified Allocation Plan (QAP) in effect for the project state is used as a benchmark.</a:t>
            </a:r>
          </a:p>
          <a:p>
            <a:pPr marL="0" indent="0">
              <a:buNone/>
            </a:pPr>
            <a:endParaRPr lang="en-US" dirty="0"/>
          </a:p>
          <a:p>
            <a:pPr marL="0" indent="0">
              <a:buNone/>
            </a:pPr>
            <a:r>
              <a:rPr lang="en-US" dirty="0"/>
              <a:t>In District:</a:t>
            </a:r>
          </a:p>
          <a:p>
            <a:r>
              <a:rPr lang="en-US" dirty="0"/>
              <a:t>AR, LA, MS, NM: Utilize the State Housing Finance Agencies’ criteria from the QAP</a:t>
            </a:r>
          </a:p>
          <a:p>
            <a:r>
              <a:rPr lang="en-US" dirty="0"/>
              <a:t>TX: Prior year average total development cost for new construction projects from the State Housing Finance Agency</a:t>
            </a:r>
          </a:p>
          <a:p>
            <a:pPr marL="0" indent="0">
              <a:buNone/>
            </a:pPr>
            <a:endParaRPr lang="en-US" dirty="0"/>
          </a:p>
          <a:p>
            <a:pPr marL="0" indent="0">
              <a:buNone/>
            </a:pPr>
            <a:r>
              <a:rPr lang="en-US" dirty="0"/>
              <a:t>Out of District:</a:t>
            </a:r>
          </a:p>
          <a:p>
            <a:r>
              <a:rPr lang="en-US" dirty="0"/>
              <a:t>If a QAP is not available for the project state, then the Bank will utilize the cost guidelines set forth in the implementation plan of the FHLB district which includes the project state</a:t>
            </a:r>
          </a:p>
        </p:txBody>
      </p:sp>
    </p:spTree>
    <p:extLst>
      <p:ext uri="{BB962C8B-B14F-4D97-AF65-F5344CB8AC3E}">
        <p14:creationId xmlns:p14="http://schemas.microsoft.com/office/powerpoint/2010/main" val="33280990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72" y="576072"/>
            <a:ext cx="7702759" cy="537065"/>
          </a:xfrm>
        </p:spPr>
        <p:txBody>
          <a:bodyPr/>
          <a:lstStyle/>
          <a:p>
            <a:pPr lvl="0" defTabSz="457200">
              <a:defRPr/>
            </a:pPr>
            <a:r>
              <a:rPr lang="en-US" sz="3200" dirty="0">
                <a:solidFill>
                  <a:srgbClr val="0072CE"/>
                </a:solidFill>
              </a:rPr>
              <a:t>2025</a:t>
            </a:r>
            <a:r>
              <a:rPr lang="en-US" sz="3200" dirty="0">
                <a:solidFill>
                  <a:schemeClr val="tx1"/>
                </a:solidFill>
              </a:rPr>
              <a:t> </a:t>
            </a:r>
            <a:r>
              <a:rPr lang="en-US" sz="3200" dirty="0">
                <a:solidFill>
                  <a:srgbClr val="0072CE"/>
                </a:solidFill>
              </a:rPr>
              <a:t>Rental</a:t>
            </a:r>
            <a:r>
              <a:rPr lang="en-US" sz="3200" dirty="0">
                <a:solidFill>
                  <a:schemeClr val="tx1"/>
                </a:solidFill>
              </a:rPr>
              <a:t> </a:t>
            </a:r>
            <a:r>
              <a:rPr lang="en-US" sz="3200" dirty="0">
                <a:solidFill>
                  <a:srgbClr val="0072CE"/>
                </a:solidFill>
              </a:rPr>
              <a:t>Rehab Projects</a:t>
            </a:r>
            <a:endParaRPr lang="en-US" sz="3200" dirty="0"/>
          </a:p>
        </p:txBody>
      </p:sp>
      <p:sp>
        <p:nvSpPr>
          <p:cNvPr id="4" name="Text Placeholder 3"/>
          <p:cNvSpPr>
            <a:spLocks noGrp="1"/>
          </p:cNvSpPr>
          <p:nvPr>
            <p:ph type="body" sz="quarter" idx="12"/>
          </p:nvPr>
        </p:nvSpPr>
        <p:spPr>
          <a:xfrm>
            <a:off x="356616" y="1219200"/>
            <a:ext cx="5434584" cy="4242707"/>
          </a:xfrm>
          <a:ln>
            <a:solidFill>
              <a:schemeClr val="bg1"/>
            </a:solidFill>
            <a:extLst>
              <a:ext uri="{C807C97D-BFC1-408E-A445-0C87EB9F89A2}">
                <ask:lineSketchStyleProps xmlns:ask="http://schemas.microsoft.com/office/drawing/2018/sketchyshapes" sd="1219033472">
                  <a:custGeom>
                    <a:avLst/>
                    <a:gdLst>
                      <a:gd name="connsiteX0" fmla="*/ 0 w 5434584"/>
                      <a:gd name="connsiteY0" fmla="*/ 0 h 3724275"/>
                      <a:gd name="connsiteX1" fmla="*/ 489113 w 5434584"/>
                      <a:gd name="connsiteY1" fmla="*/ 0 h 3724275"/>
                      <a:gd name="connsiteX2" fmla="*/ 1086917 w 5434584"/>
                      <a:gd name="connsiteY2" fmla="*/ 0 h 3724275"/>
                      <a:gd name="connsiteX3" fmla="*/ 1521684 w 5434584"/>
                      <a:gd name="connsiteY3" fmla="*/ 0 h 3724275"/>
                      <a:gd name="connsiteX4" fmla="*/ 2065142 w 5434584"/>
                      <a:gd name="connsiteY4" fmla="*/ 0 h 3724275"/>
                      <a:gd name="connsiteX5" fmla="*/ 2662946 w 5434584"/>
                      <a:gd name="connsiteY5" fmla="*/ 0 h 3724275"/>
                      <a:gd name="connsiteX6" fmla="*/ 3043367 w 5434584"/>
                      <a:gd name="connsiteY6" fmla="*/ 0 h 3724275"/>
                      <a:gd name="connsiteX7" fmla="*/ 3423788 w 5434584"/>
                      <a:gd name="connsiteY7" fmla="*/ 0 h 3724275"/>
                      <a:gd name="connsiteX8" fmla="*/ 4075938 w 5434584"/>
                      <a:gd name="connsiteY8" fmla="*/ 0 h 3724275"/>
                      <a:gd name="connsiteX9" fmla="*/ 4619396 w 5434584"/>
                      <a:gd name="connsiteY9" fmla="*/ 0 h 3724275"/>
                      <a:gd name="connsiteX10" fmla="*/ 5434584 w 5434584"/>
                      <a:gd name="connsiteY10" fmla="*/ 0 h 3724275"/>
                      <a:gd name="connsiteX11" fmla="*/ 5434584 w 5434584"/>
                      <a:gd name="connsiteY11" fmla="*/ 532039 h 3724275"/>
                      <a:gd name="connsiteX12" fmla="*/ 5434584 w 5434584"/>
                      <a:gd name="connsiteY12" fmla="*/ 1101321 h 3724275"/>
                      <a:gd name="connsiteX13" fmla="*/ 5434584 w 5434584"/>
                      <a:gd name="connsiteY13" fmla="*/ 1558875 h 3724275"/>
                      <a:gd name="connsiteX14" fmla="*/ 5434584 w 5434584"/>
                      <a:gd name="connsiteY14" fmla="*/ 2090914 h 3724275"/>
                      <a:gd name="connsiteX15" fmla="*/ 5434584 w 5434584"/>
                      <a:gd name="connsiteY15" fmla="*/ 2511225 h 3724275"/>
                      <a:gd name="connsiteX16" fmla="*/ 5434584 w 5434584"/>
                      <a:gd name="connsiteY16" fmla="*/ 3117750 h 3724275"/>
                      <a:gd name="connsiteX17" fmla="*/ 5434584 w 5434584"/>
                      <a:gd name="connsiteY17" fmla="*/ 3724275 h 3724275"/>
                      <a:gd name="connsiteX18" fmla="*/ 4782434 w 5434584"/>
                      <a:gd name="connsiteY18" fmla="*/ 3724275 h 3724275"/>
                      <a:gd name="connsiteX19" fmla="*/ 4184630 w 5434584"/>
                      <a:gd name="connsiteY19" fmla="*/ 3724275 h 3724275"/>
                      <a:gd name="connsiteX20" fmla="*/ 3749863 w 5434584"/>
                      <a:gd name="connsiteY20" fmla="*/ 3724275 h 3724275"/>
                      <a:gd name="connsiteX21" fmla="*/ 3097713 w 5434584"/>
                      <a:gd name="connsiteY21" fmla="*/ 3724275 h 3724275"/>
                      <a:gd name="connsiteX22" fmla="*/ 2554254 w 5434584"/>
                      <a:gd name="connsiteY22" fmla="*/ 3724275 h 3724275"/>
                      <a:gd name="connsiteX23" fmla="*/ 2173834 w 5434584"/>
                      <a:gd name="connsiteY23" fmla="*/ 3724275 h 3724275"/>
                      <a:gd name="connsiteX24" fmla="*/ 1630375 w 5434584"/>
                      <a:gd name="connsiteY24" fmla="*/ 3724275 h 3724275"/>
                      <a:gd name="connsiteX25" fmla="*/ 1141263 w 5434584"/>
                      <a:gd name="connsiteY25" fmla="*/ 3724275 h 3724275"/>
                      <a:gd name="connsiteX26" fmla="*/ 652150 w 5434584"/>
                      <a:gd name="connsiteY26" fmla="*/ 3724275 h 3724275"/>
                      <a:gd name="connsiteX27" fmla="*/ 0 w 5434584"/>
                      <a:gd name="connsiteY27" fmla="*/ 3724275 h 3724275"/>
                      <a:gd name="connsiteX28" fmla="*/ 0 w 5434584"/>
                      <a:gd name="connsiteY28" fmla="*/ 3229478 h 3724275"/>
                      <a:gd name="connsiteX29" fmla="*/ 0 w 5434584"/>
                      <a:gd name="connsiteY29" fmla="*/ 2660196 h 3724275"/>
                      <a:gd name="connsiteX30" fmla="*/ 0 w 5434584"/>
                      <a:gd name="connsiteY30" fmla="*/ 2165400 h 3724275"/>
                      <a:gd name="connsiteX31" fmla="*/ 0 w 5434584"/>
                      <a:gd name="connsiteY31" fmla="*/ 1745089 h 3724275"/>
                      <a:gd name="connsiteX32" fmla="*/ 0 w 5434584"/>
                      <a:gd name="connsiteY32" fmla="*/ 1250292 h 3724275"/>
                      <a:gd name="connsiteX33" fmla="*/ 0 w 5434584"/>
                      <a:gd name="connsiteY33" fmla="*/ 681010 h 3724275"/>
                      <a:gd name="connsiteX34" fmla="*/ 0 w 5434584"/>
                      <a:gd name="connsiteY34" fmla="*/ 0 h 372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434584" h="3724275" fill="none" extrusionOk="0">
                        <a:moveTo>
                          <a:pt x="0" y="0"/>
                        </a:moveTo>
                        <a:cubicBezTo>
                          <a:pt x="222152" y="-21257"/>
                          <a:pt x="294698" y="31346"/>
                          <a:pt x="489113" y="0"/>
                        </a:cubicBezTo>
                        <a:cubicBezTo>
                          <a:pt x="683528" y="-31346"/>
                          <a:pt x="810023" y="3643"/>
                          <a:pt x="1086917" y="0"/>
                        </a:cubicBezTo>
                        <a:cubicBezTo>
                          <a:pt x="1363811" y="-3643"/>
                          <a:pt x="1429130" y="12441"/>
                          <a:pt x="1521684" y="0"/>
                        </a:cubicBezTo>
                        <a:cubicBezTo>
                          <a:pt x="1614238" y="-12441"/>
                          <a:pt x="1799327" y="59682"/>
                          <a:pt x="2065142" y="0"/>
                        </a:cubicBezTo>
                        <a:cubicBezTo>
                          <a:pt x="2330957" y="-59682"/>
                          <a:pt x="2452362" y="68878"/>
                          <a:pt x="2662946" y="0"/>
                        </a:cubicBezTo>
                        <a:cubicBezTo>
                          <a:pt x="2873530" y="-68878"/>
                          <a:pt x="2920560" y="2782"/>
                          <a:pt x="3043367" y="0"/>
                        </a:cubicBezTo>
                        <a:cubicBezTo>
                          <a:pt x="3166174" y="-2782"/>
                          <a:pt x="3302325" y="40774"/>
                          <a:pt x="3423788" y="0"/>
                        </a:cubicBezTo>
                        <a:cubicBezTo>
                          <a:pt x="3545251" y="-40774"/>
                          <a:pt x="3943026" y="16125"/>
                          <a:pt x="4075938" y="0"/>
                        </a:cubicBezTo>
                        <a:cubicBezTo>
                          <a:pt x="4208850" y="-16125"/>
                          <a:pt x="4463084" y="8618"/>
                          <a:pt x="4619396" y="0"/>
                        </a:cubicBezTo>
                        <a:cubicBezTo>
                          <a:pt x="4775708" y="-8618"/>
                          <a:pt x="5054291" y="86896"/>
                          <a:pt x="5434584" y="0"/>
                        </a:cubicBezTo>
                        <a:cubicBezTo>
                          <a:pt x="5494006" y="237630"/>
                          <a:pt x="5387425" y="280058"/>
                          <a:pt x="5434584" y="532039"/>
                        </a:cubicBezTo>
                        <a:cubicBezTo>
                          <a:pt x="5481743" y="784020"/>
                          <a:pt x="5371873" y="937312"/>
                          <a:pt x="5434584" y="1101321"/>
                        </a:cubicBezTo>
                        <a:cubicBezTo>
                          <a:pt x="5497295" y="1265330"/>
                          <a:pt x="5393637" y="1358164"/>
                          <a:pt x="5434584" y="1558875"/>
                        </a:cubicBezTo>
                        <a:cubicBezTo>
                          <a:pt x="5475531" y="1759586"/>
                          <a:pt x="5394728" y="1906594"/>
                          <a:pt x="5434584" y="2090914"/>
                        </a:cubicBezTo>
                        <a:cubicBezTo>
                          <a:pt x="5474440" y="2275234"/>
                          <a:pt x="5412004" y="2328386"/>
                          <a:pt x="5434584" y="2511225"/>
                        </a:cubicBezTo>
                        <a:cubicBezTo>
                          <a:pt x="5457164" y="2694064"/>
                          <a:pt x="5424673" y="2817505"/>
                          <a:pt x="5434584" y="3117750"/>
                        </a:cubicBezTo>
                        <a:cubicBezTo>
                          <a:pt x="5444495" y="3417995"/>
                          <a:pt x="5389919" y="3450229"/>
                          <a:pt x="5434584" y="3724275"/>
                        </a:cubicBezTo>
                        <a:cubicBezTo>
                          <a:pt x="5128793" y="3769427"/>
                          <a:pt x="5020477" y="3663762"/>
                          <a:pt x="4782434" y="3724275"/>
                        </a:cubicBezTo>
                        <a:cubicBezTo>
                          <a:pt x="4544391" y="3784788"/>
                          <a:pt x="4458705" y="3719865"/>
                          <a:pt x="4184630" y="3724275"/>
                        </a:cubicBezTo>
                        <a:cubicBezTo>
                          <a:pt x="3910555" y="3728685"/>
                          <a:pt x="3911550" y="3675215"/>
                          <a:pt x="3749863" y="3724275"/>
                        </a:cubicBezTo>
                        <a:cubicBezTo>
                          <a:pt x="3588176" y="3773335"/>
                          <a:pt x="3241302" y="3658164"/>
                          <a:pt x="3097713" y="3724275"/>
                        </a:cubicBezTo>
                        <a:cubicBezTo>
                          <a:pt x="2954124" y="3790386"/>
                          <a:pt x="2762780" y="3707920"/>
                          <a:pt x="2554254" y="3724275"/>
                        </a:cubicBezTo>
                        <a:cubicBezTo>
                          <a:pt x="2345728" y="3740630"/>
                          <a:pt x="2288837" y="3681147"/>
                          <a:pt x="2173834" y="3724275"/>
                        </a:cubicBezTo>
                        <a:cubicBezTo>
                          <a:pt x="2058831" y="3767403"/>
                          <a:pt x="1826818" y="3720958"/>
                          <a:pt x="1630375" y="3724275"/>
                        </a:cubicBezTo>
                        <a:cubicBezTo>
                          <a:pt x="1433932" y="3727592"/>
                          <a:pt x="1267799" y="3712953"/>
                          <a:pt x="1141263" y="3724275"/>
                        </a:cubicBezTo>
                        <a:cubicBezTo>
                          <a:pt x="1014727" y="3735597"/>
                          <a:pt x="873874" y="3708993"/>
                          <a:pt x="652150" y="3724275"/>
                        </a:cubicBezTo>
                        <a:cubicBezTo>
                          <a:pt x="430426" y="3739557"/>
                          <a:pt x="192443" y="3652576"/>
                          <a:pt x="0" y="3724275"/>
                        </a:cubicBezTo>
                        <a:cubicBezTo>
                          <a:pt x="-19012" y="3562629"/>
                          <a:pt x="23956" y="3355773"/>
                          <a:pt x="0" y="3229478"/>
                        </a:cubicBezTo>
                        <a:cubicBezTo>
                          <a:pt x="-23956" y="3103183"/>
                          <a:pt x="21848" y="2826940"/>
                          <a:pt x="0" y="2660196"/>
                        </a:cubicBezTo>
                        <a:cubicBezTo>
                          <a:pt x="-21848" y="2493452"/>
                          <a:pt x="42510" y="2357515"/>
                          <a:pt x="0" y="2165400"/>
                        </a:cubicBezTo>
                        <a:cubicBezTo>
                          <a:pt x="-42510" y="1973285"/>
                          <a:pt x="38032" y="1883480"/>
                          <a:pt x="0" y="1745089"/>
                        </a:cubicBezTo>
                        <a:cubicBezTo>
                          <a:pt x="-38032" y="1606698"/>
                          <a:pt x="30830" y="1434908"/>
                          <a:pt x="0" y="1250292"/>
                        </a:cubicBezTo>
                        <a:cubicBezTo>
                          <a:pt x="-30830" y="1065676"/>
                          <a:pt x="36340" y="858491"/>
                          <a:pt x="0" y="681010"/>
                        </a:cubicBezTo>
                        <a:cubicBezTo>
                          <a:pt x="-36340" y="503529"/>
                          <a:pt x="71271" y="158602"/>
                          <a:pt x="0" y="0"/>
                        </a:cubicBezTo>
                        <a:close/>
                      </a:path>
                      <a:path w="5434584" h="3724275" stroke="0" extrusionOk="0">
                        <a:moveTo>
                          <a:pt x="0" y="0"/>
                        </a:moveTo>
                        <a:cubicBezTo>
                          <a:pt x="159613" y="-32444"/>
                          <a:pt x="251356" y="14221"/>
                          <a:pt x="489113" y="0"/>
                        </a:cubicBezTo>
                        <a:cubicBezTo>
                          <a:pt x="726870" y="-14221"/>
                          <a:pt x="737024" y="6235"/>
                          <a:pt x="869533" y="0"/>
                        </a:cubicBezTo>
                        <a:cubicBezTo>
                          <a:pt x="1002042" y="-6235"/>
                          <a:pt x="1370004" y="44917"/>
                          <a:pt x="1521684" y="0"/>
                        </a:cubicBezTo>
                        <a:cubicBezTo>
                          <a:pt x="1673364" y="-44917"/>
                          <a:pt x="1797915" y="7607"/>
                          <a:pt x="2010796" y="0"/>
                        </a:cubicBezTo>
                        <a:cubicBezTo>
                          <a:pt x="2223677" y="-7607"/>
                          <a:pt x="2357969" y="26678"/>
                          <a:pt x="2499909" y="0"/>
                        </a:cubicBezTo>
                        <a:cubicBezTo>
                          <a:pt x="2641849" y="-26678"/>
                          <a:pt x="2944460" y="1669"/>
                          <a:pt x="3152059" y="0"/>
                        </a:cubicBezTo>
                        <a:cubicBezTo>
                          <a:pt x="3359658" y="-1669"/>
                          <a:pt x="3442936" y="3051"/>
                          <a:pt x="3586825" y="0"/>
                        </a:cubicBezTo>
                        <a:cubicBezTo>
                          <a:pt x="3730714" y="-3051"/>
                          <a:pt x="3960521" y="27366"/>
                          <a:pt x="4238976" y="0"/>
                        </a:cubicBezTo>
                        <a:cubicBezTo>
                          <a:pt x="4517431" y="-27366"/>
                          <a:pt x="4586892" y="44053"/>
                          <a:pt x="4891126" y="0"/>
                        </a:cubicBezTo>
                        <a:cubicBezTo>
                          <a:pt x="5195360" y="-44053"/>
                          <a:pt x="5278793" y="5159"/>
                          <a:pt x="5434584" y="0"/>
                        </a:cubicBezTo>
                        <a:cubicBezTo>
                          <a:pt x="5456802" y="144881"/>
                          <a:pt x="5429442" y="411974"/>
                          <a:pt x="5434584" y="606525"/>
                        </a:cubicBezTo>
                        <a:cubicBezTo>
                          <a:pt x="5439726" y="801077"/>
                          <a:pt x="5368751" y="1051168"/>
                          <a:pt x="5434584" y="1175807"/>
                        </a:cubicBezTo>
                        <a:cubicBezTo>
                          <a:pt x="5500417" y="1300446"/>
                          <a:pt x="5406354" y="1447460"/>
                          <a:pt x="5434584" y="1596118"/>
                        </a:cubicBezTo>
                        <a:cubicBezTo>
                          <a:pt x="5462814" y="1744776"/>
                          <a:pt x="5374527" y="1986162"/>
                          <a:pt x="5434584" y="2128157"/>
                        </a:cubicBezTo>
                        <a:cubicBezTo>
                          <a:pt x="5494641" y="2270152"/>
                          <a:pt x="5379499" y="2464971"/>
                          <a:pt x="5434584" y="2660196"/>
                        </a:cubicBezTo>
                        <a:cubicBezTo>
                          <a:pt x="5489669" y="2855421"/>
                          <a:pt x="5396260" y="3078835"/>
                          <a:pt x="5434584" y="3192236"/>
                        </a:cubicBezTo>
                        <a:cubicBezTo>
                          <a:pt x="5472908" y="3305637"/>
                          <a:pt x="5380557" y="3484340"/>
                          <a:pt x="5434584" y="3724275"/>
                        </a:cubicBezTo>
                        <a:cubicBezTo>
                          <a:pt x="5145192" y="3733082"/>
                          <a:pt x="5121604" y="3694458"/>
                          <a:pt x="4836780" y="3724275"/>
                        </a:cubicBezTo>
                        <a:cubicBezTo>
                          <a:pt x="4551956" y="3754092"/>
                          <a:pt x="4542696" y="3683839"/>
                          <a:pt x="4456359" y="3724275"/>
                        </a:cubicBezTo>
                        <a:cubicBezTo>
                          <a:pt x="4370022" y="3764711"/>
                          <a:pt x="4142818" y="3713864"/>
                          <a:pt x="4021592" y="3724275"/>
                        </a:cubicBezTo>
                        <a:cubicBezTo>
                          <a:pt x="3900366" y="3734686"/>
                          <a:pt x="3664429" y="3710851"/>
                          <a:pt x="3369442" y="3724275"/>
                        </a:cubicBezTo>
                        <a:cubicBezTo>
                          <a:pt x="3074455" y="3737699"/>
                          <a:pt x="2946291" y="3717509"/>
                          <a:pt x="2825984" y="3724275"/>
                        </a:cubicBezTo>
                        <a:cubicBezTo>
                          <a:pt x="2705677" y="3731041"/>
                          <a:pt x="2589034" y="3708752"/>
                          <a:pt x="2391217" y="3724275"/>
                        </a:cubicBezTo>
                        <a:cubicBezTo>
                          <a:pt x="2193400" y="3739798"/>
                          <a:pt x="2082847" y="3698927"/>
                          <a:pt x="1847759" y="3724275"/>
                        </a:cubicBezTo>
                        <a:cubicBezTo>
                          <a:pt x="1612671" y="3749623"/>
                          <a:pt x="1628883" y="3681690"/>
                          <a:pt x="1467338" y="3724275"/>
                        </a:cubicBezTo>
                        <a:cubicBezTo>
                          <a:pt x="1305793" y="3766860"/>
                          <a:pt x="1172044" y="3694599"/>
                          <a:pt x="1086917" y="3724275"/>
                        </a:cubicBezTo>
                        <a:cubicBezTo>
                          <a:pt x="1001790" y="3753951"/>
                          <a:pt x="688103" y="3691288"/>
                          <a:pt x="543458" y="3724275"/>
                        </a:cubicBezTo>
                        <a:cubicBezTo>
                          <a:pt x="398813" y="3757262"/>
                          <a:pt x="133234" y="3683303"/>
                          <a:pt x="0" y="3724275"/>
                        </a:cubicBezTo>
                        <a:cubicBezTo>
                          <a:pt x="-33226" y="3547819"/>
                          <a:pt x="47639" y="3404395"/>
                          <a:pt x="0" y="3154993"/>
                        </a:cubicBezTo>
                        <a:cubicBezTo>
                          <a:pt x="-47639" y="2905591"/>
                          <a:pt x="1759" y="2773202"/>
                          <a:pt x="0" y="2660196"/>
                        </a:cubicBezTo>
                        <a:cubicBezTo>
                          <a:pt x="-1759" y="2547190"/>
                          <a:pt x="9986" y="2348182"/>
                          <a:pt x="0" y="2239885"/>
                        </a:cubicBezTo>
                        <a:cubicBezTo>
                          <a:pt x="-9986" y="2131588"/>
                          <a:pt x="32909" y="1809277"/>
                          <a:pt x="0" y="1670603"/>
                        </a:cubicBezTo>
                        <a:cubicBezTo>
                          <a:pt x="-32909" y="1531929"/>
                          <a:pt x="27768" y="1391403"/>
                          <a:pt x="0" y="1213050"/>
                        </a:cubicBezTo>
                        <a:cubicBezTo>
                          <a:pt x="-27768" y="1034697"/>
                          <a:pt x="24863" y="828383"/>
                          <a:pt x="0" y="643768"/>
                        </a:cubicBezTo>
                        <a:cubicBezTo>
                          <a:pt x="-24863" y="459153"/>
                          <a:pt x="41630" y="213300"/>
                          <a:pt x="0" y="0"/>
                        </a:cubicBezTo>
                        <a:close/>
                      </a:path>
                    </a:pathLst>
                  </a:custGeom>
                  <ask:type>
                    <ask:lineSketchNone/>
                  </ask:type>
                </ask:lineSketchStyleProps>
              </a:ext>
            </a:extLst>
          </a:ln>
        </p:spPr>
        <p:txBody>
          <a:bodyPr anchor="ctr" anchorCtr="0">
            <a:noAutofit/>
          </a:bodyPr>
          <a:lstStyle/>
          <a:p>
            <a:pPr marR="0" lvl="0">
              <a:spcBef>
                <a:spcPts val="0"/>
              </a:spcBef>
              <a:spcAft>
                <a:spcPts val="190"/>
              </a:spcAft>
              <a:buClr>
                <a:srgbClr val="0071CE"/>
              </a:buClr>
              <a:buFont typeface="Wingdings" panose="05000000000000000000" pitchFamily="2" charset="2"/>
              <a:buChar char="Ø"/>
            </a:pPr>
            <a:r>
              <a:rPr lang="en-US" sz="1800" dirty="0">
                <a:solidFill>
                  <a:srgbClr val="595959"/>
                </a:solidFill>
                <a:effectLst/>
                <a:ea typeface="MS Mincho" panose="02020609040205080304" pitchFamily="49" charset="-128"/>
                <a:cs typeface="Times New Roman" panose="02020603050405020304" pitchFamily="18" charset="0"/>
              </a:rPr>
              <a:t> One independent bid for rehabilitation cost or a physical </a:t>
            </a:r>
            <a:r>
              <a:rPr lang="en-US" sz="1800" dirty="0">
                <a:solidFill>
                  <a:srgbClr val="595959"/>
                </a:solidFill>
                <a:ea typeface="MS Mincho" panose="02020609040205080304" pitchFamily="49" charset="-128"/>
                <a:cs typeface="Times New Roman" panose="02020603050405020304" pitchFamily="18" charset="0"/>
              </a:rPr>
              <a:t>n</a:t>
            </a:r>
            <a:r>
              <a:rPr lang="en-US" sz="1800" dirty="0">
                <a:solidFill>
                  <a:srgbClr val="595959"/>
                </a:solidFill>
                <a:effectLst/>
                <a:ea typeface="MS Mincho" panose="02020609040205080304" pitchFamily="49" charset="-128"/>
                <a:cs typeface="Times New Roman" panose="02020603050405020304" pitchFamily="18" charset="0"/>
              </a:rPr>
              <a:t>eeds </a:t>
            </a:r>
            <a:r>
              <a:rPr lang="en-US" sz="1800" dirty="0">
                <a:solidFill>
                  <a:srgbClr val="595959"/>
                </a:solidFill>
                <a:ea typeface="MS Mincho" panose="02020609040205080304" pitchFamily="49" charset="-128"/>
                <a:cs typeface="Times New Roman" panose="02020603050405020304" pitchFamily="18" charset="0"/>
              </a:rPr>
              <a:t>a</a:t>
            </a:r>
            <a:r>
              <a:rPr lang="en-US" sz="1800" dirty="0">
                <a:solidFill>
                  <a:srgbClr val="595959"/>
                </a:solidFill>
                <a:effectLst/>
                <a:ea typeface="MS Mincho" panose="02020609040205080304" pitchFamily="49" charset="-128"/>
                <a:cs typeface="Times New Roman" panose="02020603050405020304" pitchFamily="18" charset="0"/>
              </a:rPr>
              <a:t>ssessment</a:t>
            </a:r>
          </a:p>
          <a:p>
            <a:pPr marR="0" lvl="0">
              <a:spcBef>
                <a:spcPts val="0"/>
              </a:spcBef>
              <a:spcAft>
                <a:spcPts val="190"/>
              </a:spcAft>
              <a:buClr>
                <a:srgbClr val="0071CE"/>
              </a:buClr>
              <a:buFont typeface="Wingdings" panose="05000000000000000000" pitchFamily="2" charset="2"/>
              <a:buChar char="Ø"/>
            </a:pPr>
            <a:endParaRPr lang="en-US" sz="1800" dirty="0">
              <a:effectLst/>
              <a:ea typeface="MS Mincho" panose="02020609040205080304" pitchFamily="49" charset="-128"/>
              <a:cs typeface="Times New Roman" panose="02020603050405020304" pitchFamily="18" charset="0"/>
            </a:endParaRPr>
          </a:p>
          <a:p>
            <a:pPr marR="0" lvl="0">
              <a:spcBef>
                <a:spcPts val="0"/>
              </a:spcBef>
              <a:spcAft>
                <a:spcPts val="190"/>
              </a:spcAft>
              <a:buClr>
                <a:srgbClr val="0071CE"/>
              </a:buClr>
              <a:buFont typeface="Wingdings" panose="05000000000000000000" pitchFamily="2" charset="2"/>
              <a:buChar char="Ø"/>
            </a:pPr>
            <a:r>
              <a:rPr lang="en-US" sz="1800" dirty="0">
                <a:solidFill>
                  <a:srgbClr val="595959"/>
                </a:solidFill>
                <a:effectLst/>
                <a:ea typeface="MS Mincho" panose="02020609040205080304" pitchFamily="49" charset="-128"/>
                <a:cs typeface="Times New Roman" panose="02020603050405020304" pitchFamily="18" charset="0"/>
              </a:rPr>
              <a:t> A detailed scope of the rehabilitation with  photos illustrating the project’s condition </a:t>
            </a:r>
          </a:p>
          <a:p>
            <a:pPr marR="0" lvl="0">
              <a:spcBef>
                <a:spcPts val="0"/>
              </a:spcBef>
              <a:spcAft>
                <a:spcPts val="190"/>
              </a:spcAft>
              <a:buClr>
                <a:srgbClr val="0071CE"/>
              </a:buClr>
              <a:buFont typeface="Wingdings" panose="05000000000000000000" pitchFamily="2" charset="2"/>
              <a:buChar char="Ø"/>
            </a:pPr>
            <a:endParaRPr lang="en-US" sz="1800" dirty="0">
              <a:effectLst/>
              <a:ea typeface="MS Mincho" panose="02020609040205080304" pitchFamily="49" charset="-128"/>
              <a:cs typeface="Times New Roman" panose="02020603050405020304" pitchFamily="18" charset="0"/>
            </a:endParaRPr>
          </a:p>
          <a:p>
            <a:pPr>
              <a:spcBef>
                <a:spcPts val="0"/>
              </a:spcBef>
              <a:spcAft>
                <a:spcPts val="190"/>
              </a:spcAft>
              <a:buClr>
                <a:srgbClr val="0071CE"/>
              </a:buClr>
              <a:buFont typeface="Wingdings" panose="05000000000000000000" pitchFamily="2" charset="2"/>
              <a:buChar char="Ø"/>
            </a:pPr>
            <a:r>
              <a:rPr lang="en-US" sz="1800" dirty="0">
                <a:solidFill>
                  <a:srgbClr val="595959"/>
                </a:solidFill>
                <a:ea typeface="MS Mincho" panose="02020609040205080304" pitchFamily="49" charset="-128"/>
                <a:cs typeface="Times New Roman" panose="02020603050405020304" pitchFamily="18" charset="0"/>
              </a:rPr>
              <a:t> </a:t>
            </a:r>
            <a:r>
              <a:rPr lang="en-US" sz="1800" b="1" dirty="0">
                <a:solidFill>
                  <a:srgbClr val="595959"/>
                </a:solidFill>
                <a:ea typeface="MS Mincho" panose="02020609040205080304" pitchFamily="49" charset="-128"/>
                <a:cs typeface="Times New Roman" panose="02020603050405020304" pitchFamily="18" charset="0"/>
              </a:rPr>
              <a:t>If AHP funds represent most of the funding source excluding any owner or charitable contributions than a  </a:t>
            </a:r>
            <a:r>
              <a:rPr lang="en-US" sz="1800" dirty="0">
                <a:solidFill>
                  <a:srgbClr val="595959"/>
                </a:solidFill>
                <a:ea typeface="MS Mincho" panose="02020609040205080304" pitchFamily="49" charset="-128"/>
                <a:cs typeface="Times New Roman" panose="02020603050405020304" pitchFamily="18" charset="0"/>
              </a:rPr>
              <a:t>pre- and post-inspection conducted by a qualified independent third party not related to the owner, sponsor, developer or contractor and </a:t>
            </a:r>
            <a:r>
              <a:rPr lang="en-US" sz="1800" i="1" u="sng" dirty="0">
                <a:solidFill>
                  <a:srgbClr val="595959"/>
                </a:solidFill>
                <a:ea typeface="MS Mincho" panose="02020609040205080304" pitchFamily="49" charset="-128"/>
                <a:cs typeface="Times New Roman" panose="02020603050405020304" pitchFamily="18" charset="0"/>
              </a:rPr>
              <a:t>approved by the member</a:t>
            </a:r>
            <a:r>
              <a:rPr lang="en-US" sz="1800" dirty="0">
                <a:solidFill>
                  <a:srgbClr val="595959"/>
                </a:solidFill>
                <a:ea typeface="MS Mincho" panose="02020609040205080304" pitchFamily="49" charset="-128"/>
                <a:cs typeface="Times New Roman" panose="02020603050405020304" pitchFamily="18" charset="0"/>
              </a:rPr>
              <a:t> </a:t>
            </a:r>
            <a:r>
              <a:rPr lang="en-US" sz="1800" b="1" dirty="0">
                <a:solidFill>
                  <a:srgbClr val="595959"/>
                </a:solidFill>
                <a:ea typeface="MS Mincho" panose="02020609040205080304" pitchFamily="49" charset="-128"/>
                <a:cs typeface="Times New Roman" panose="02020603050405020304" pitchFamily="18" charset="0"/>
              </a:rPr>
              <a:t>is required</a:t>
            </a:r>
          </a:p>
          <a:p>
            <a:pPr>
              <a:spcBef>
                <a:spcPts val="0"/>
              </a:spcBef>
              <a:spcAft>
                <a:spcPts val="190"/>
              </a:spcAft>
              <a:buClr>
                <a:srgbClr val="0071CE"/>
              </a:buClr>
              <a:buFont typeface="Wingdings" panose="05000000000000000000" pitchFamily="2" charset="2"/>
              <a:buChar char="Ø"/>
            </a:pPr>
            <a:endParaRPr lang="en-US" sz="1800" b="1" dirty="0">
              <a:solidFill>
                <a:srgbClr val="595959"/>
              </a:solidFill>
              <a:ea typeface="MS Mincho" panose="02020609040205080304" pitchFamily="49" charset="-128"/>
              <a:cs typeface="Times New Roman" panose="02020603050405020304" pitchFamily="18" charset="0"/>
            </a:endParaRPr>
          </a:p>
        </p:txBody>
      </p:sp>
      <p:sp>
        <p:nvSpPr>
          <p:cNvPr id="6" name="Flowchart: Process 5">
            <a:extLst>
              <a:ext uri="{FF2B5EF4-FFF2-40B4-BE49-F238E27FC236}">
                <a16:creationId xmlns:a16="http://schemas.microsoft.com/office/drawing/2014/main" id="{D7BD05CE-5ECF-4B40-B8C6-591D909D5458}"/>
              </a:ext>
            </a:extLst>
          </p:cNvPr>
          <p:cNvSpPr/>
          <p:nvPr/>
        </p:nvSpPr>
        <p:spPr>
          <a:xfrm>
            <a:off x="5938837" y="2242237"/>
            <a:ext cx="3076575" cy="1365550"/>
          </a:xfrm>
          <a:prstGeom prst="flowChartProcess">
            <a:avLst/>
          </a:prstGeom>
          <a:solidFill>
            <a:schemeClr val="accent1"/>
          </a:solidFill>
          <a:ln>
            <a:solidFill>
              <a:schemeClr val="tx1"/>
            </a:solidFill>
            <a:extLst>
              <a:ext uri="{C807C97D-BFC1-408E-A445-0C87EB9F89A2}">
                <ask:lineSketchStyleProps xmlns:ask="http://schemas.microsoft.com/office/drawing/2018/sketchyshapes" sd="3929964252">
                  <a:custGeom>
                    <a:avLst/>
                    <a:gdLst>
                      <a:gd name="connsiteX0" fmla="*/ 0 w 3076575"/>
                      <a:gd name="connsiteY0" fmla="*/ 0 h 1365550"/>
                      <a:gd name="connsiteX1" fmla="*/ 615315 w 3076575"/>
                      <a:gd name="connsiteY1" fmla="*/ 0 h 1365550"/>
                      <a:gd name="connsiteX2" fmla="*/ 1199864 w 3076575"/>
                      <a:gd name="connsiteY2" fmla="*/ 0 h 1365550"/>
                      <a:gd name="connsiteX3" fmla="*/ 1876711 w 3076575"/>
                      <a:gd name="connsiteY3" fmla="*/ 0 h 1365550"/>
                      <a:gd name="connsiteX4" fmla="*/ 2430494 w 3076575"/>
                      <a:gd name="connsiteY4" fmla="*/ 0 h 1365550"/>
                      <a:gd name="connsiteX5" fmla="*/ 3076575 w 3076575"/>
                      <a:gd name="connsiteY5" fmla="*/ 0 h 1365550"/>
                      <a:gd name="connsiteX6" fmla="*/ 3076575 w 3076575"/>
                      <a:gd name="connsiteY6" fmla="*/ 669120 h 1365550"/>
                      <a:gd name="connsiteX7" fmla="*/ 3076575 w 3076575"/>
                      <a:gd name="connsiteY7" fmla="*/ 1365550 h 1365550"/>
                      <a:gd name="connsiteX8" fmla="*/ 2430494 w 3076575"/>
                      <a:gd name="connsiteY8" fmla="*/ 1365550 h 1365550"/>
                      <a:gd name="connsiteX9" fmla="*/ 1907477 w 3076575"/>
                      <a:gd name="connsiteY9" fmla="*/ 1365550 h 1365550"/>
                      <a:gd name="connsiteX10" fmla="*/ 1292161 w 3076575"/>
                      <a:gd name="connsiteY10" fmla="*/ 1365550 h 1365550"/>
                      <a:gd name="connsiteX11" fmla="*/ 615315 w 3076575"/>
                      <a:gd name="connsiteY11" fmla="*/ 1365550 h 1365550"/>
                      <a:gd name="connsiteX12" fmla="*/ 0 w 3076575"/>
                      <a:gd name="connsiteY12" fmla="*/ 1365550 h 1365550"/>
                      <a:gd name="connsiteX13" fmla="*/ 0 w 3076575"/>
                      <a:gd name="connsiteY13" fmla="*/ 655464 h 1365550"/>
                      <a:gd name="connsiteX14" fmla="*/ 0 w 3076575"/>
                      <a:gd name="connsiteY14" fmla="*/ 0 h 136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575" h="1365550" fill="none" extrusionOk="0">
                        <a:moveTo>
                          <a:pt x="0" y="0"/>
                        </a:moveTo>
                        <a:cubicBezTo>
                          <a:pt x="129446" y="25038"/>
                          <a:pt x="361402" y="-26282"/>
                          <a:pt x="615315" y="0"/>
                        </a:cubicBezTo>
                        <a:cubicBezTo>
                          <a:pt x="869228" y="26282"/>
                          <a:pt x="1066364" y="24431"/>
                          <a:pt x="1199864" y="0"/>
                        </a:cubicBezTo>
                        <a:cubicBezTo>
                          <a:pt x="1333364" y="-24431"/>
                          <a:pt x="1565916" y="8638"/>
                          <a:pt x="1876711" y="0"/>
                        </a:cubicBezTo>
                        <a:cubicBezTo>
                          <a:pt x="2187506" y="-8638"/>
                          <a:pt x="2237902" y="-5573"/>
                          <a:pt x="2430494" y="0"/>
                        </a:cubicBezTo>
                        <a:cubicBezTo>
                          <a:pt x="2623086" y="5573"/>
                          <a:pt x="2770650" y="-21360"/>
                          <a:pt x="3076575" y="0"/>
                        </a:cubicBezTo>
                        <a:cubicBezTo>
                          <a:pt x="3084690" y="182869"/>
                          <a:pt x="3095181" y="382941"/>
                          <a:pt x="3076575" y="669120"/>
                        </a:cubicBezTo>
                        <a:cubicBezTo>
                          <a:pt x="3057969" y="955299"/>
                          <a:pt x="3109119" y="1194543"/>
                          <a:pt x="3076575" y="1365550"/>
                        </a:cubicBezTo>
                        <a:cubicBezTo>
                          <a:pt x="2831651" y="1381058"/>
                          <a:pt x="2745259" y="1336580"/>
                          <a:pt x="2430494" y="1365550"/>
                        </a:cubicBezTo>
                        <a:cubicBezTo>
                          <a:pt x="2115729" y="1394520"/>
                          <a:pt x="2033047" y="1368309"/>
                          <a:pt x="1907477" y="1365550"/>
                        </a:cubicBezTo>
                        <a:cubicBezTo>
                          <a:pt x="1781907" y="1362791"/>
                          <a:pt x="1486610" y="1348059"/>
                          <a:pt x="1292161" y="1365550"/>
                        </a:cubicBezTo>
                        <a:cubicBezTo>
                          <a:pt x="1097712" y="1383041"/>
                          <a:pt x="815502" y="1356585"/>
                          <a:pt x="615315" y="1365550"/>
                        </a:cubicBezTo>
                        <a:cubicBezTo>
                          <a:pt x="415128" y="1374515"/>
                          <a:pt x="300241" y="1362425"/>
                          <a:pt x="0" y="1365550"/>
                        </a:cubicBezTo>
                        <a:cubicBezTo>
                          <a:pt x="-18868" y="1154774"/>
                          <a:pt x="33766" y="870705"/>
                          <a:pt x="0" y="655464"/>
                        </a:cubicBezTo>
                        <a:cubicBezTo>
                          <a:pt x="-33766" y="440223"/>
                          <a:pt x="17091" y="249423"/>
                          <a:pt x="0" y="0"/>
                        </a:cubicBezTo>
                        <a:close/>
                      </a:path>
                      <a:path w="3076575" h="1365550" stroke="0" extrusionOk="0">
                        <a:moveTo>
                          <a:pt x="0" y="0"/>
                        </a:moveTo>
                        <a:cubicBezTo>
                          <a:pt x="201298" y="5759"/>
                          <a:pt x="364421" y="6206"/>
                          <a:pt x="523018" y="0"/>
                        </a:cubicBezTo>
                        <a:cubicBezTo>
                          <a:pt x="681615" y="-6206"/>
                          <a:pt x="875456" y="6222"/>
                          <a:pt x="1076801" y="0"/>
                        </a:cubicBezTo>
                        <a:cubicBezTo>
                          <a:pt x="1278146" y="-6222"/>
                          <a:pt x="1437051" y="19885"/>
                          <a:pt x="1661351" y="0"/>
                        </a:cubicBezTo>
                        <a:cubicBezTo>
                          <a:pt x="1885651" y="-19885"/>
                          <a:pt x="2048336" y="18279"/>
                          <a:pt x="2184368" y="0"/>
                        </a:cubicBezTo>
                        <a:cubicBezTo>
                          <a:pt x="2320400" y="-18279"/>
                          <a:pt x="2794453" y="22481"/>
                          <a:pt x="3076575" y="0"/>
                        </a:cubicBezTo>
                        <a:cubicBezTo>
                          <a:pt x="3072269" y="188344"/>
                          <a:pt x="3066380" y="365010"/>
                          <a:pt x="3076575" y="655464"/>
                        </a:cubicBezTo>
                        <a:cubicBezTo>
                          <a:pt x="3086770" y="945918"/>
                          <a:pt x="3048657" y="1013803"/>
                          <a:pt x="3076575" y="1365550"/>
                        </a:cubicBezTo>
                        <a:cubicBezTo>
                          <a:pt x="2946230" y="1351150"/>
                          <a:pt x="2639968" y="1383494"/>
                          <a:pt x="2461260" y="1365550"/>
                        </a:cubicBezTo>
                        <a:cubicBezTo>
                          <a:pt x="2282553" y="1347606"/>
                          <a:pt x="2087898" y="1346769"/>
                          <a:pt x="1876711" y="1365550"/>
                        </a:cubicBezTo>
                        <a:cubicBezTo>
                          <a:pt x="1665524" y="1384331"/>
                          <a:pt x="1494372" y="1377376"/>
                          <a:pt x="1292161" y="1365550"/>
                        </a:cubicBezTo>
                        <a:cubicBezTo>
                          <a:pt x="1089950" y="1353725"/>
                          <a:pt x="895231" y="1368754"/>
                          <a:pt x="769144" y="1365550"/>
                        </a:cubicBezTo>
                        <a:cubicBezTo>
                          <a:pt x="643057" y="1362346"/>
                          <a:pt x="320942" y="1403027"/>
                          <a:pt x="0" y="1365550"/>
                        </a:cubicBezTo>
                        <a:cubicBezTo>
                          <a:pt x="-6405" y="1130871"/>
                          <a:pt x="14028" y="958091"/>
                          <a:pt x="0" y="655464"/>
                        </a:cubicBezTo>
                        <a:cubicBezTo>
                          <a:pt x="-14028" y="352837"/>
                          <a:pt x="12241" y="230743"/>
                          <a:pt x="0" y="0"/>
                        </a:cubicBezTo>
                        <a:close/>
                      </a:path>
                    </a:pathLst>
                  </a:custGeom>
                  <ask:type>
                    <ask:lineSketchNone/>
                  </ask:type>
                </ask:lineSketchStyleProps>
              </a:ext>
            </a:extLst>
          </a:ln>
        </p:spPr>
        <p:style>
          <a:lnRef idx="0">
            <a:scrgbClr r="0" g="0" b="0"/>
          </a:lnRef>
          <a:fillRef idx="0">
            <a:scrgbClr r="0" g="0" b="0"/>
          </a:fillRef>
          <a:effectRef idx="0">
            <a:scrgbClr r="0" g="0" b="0"/>
          </a:effectRef>
          <a:fontRef idx="minor">
            <a:schemeClr val="lt1"/>
          </a:fontRef>
        </p:style>
        <p:txBody>
          <a:bodyPr rtlCol="0" anchor="t" anchorCtr="0"/>
          <a:lstStyle/>
          <a:p>
            <a:pPr algn="ctr"/>
            <a:endParaRPr lang="en-US" sz="1800" dirty="0"/>
          </a:p>
          <a:p>
            <a:pPr algn="ctr"/>
            <a:r>
              <a:rPr lang="en-US" sz="1600" dirty="0"/>
              <a:t>Please prepare an itemized budget or ledger if you are submitting multiple bids/invoices</a:t>
            </a:r>
          </a:p>
        </p:txBody>
      </p:sp>
      <p:sp>
        <p:nvSpPr>
          <p:cNvPr id="10" name="Callout: Right Arrow 9">
            <a:extLst>
              <a:ext uri="{FF2B5EF4-FFF2-40B4-BE49-F238E27FC236}">
                <a16:creationId xmlns:a16="http://schemas.microsoft.com/office/drawing/2014/main" id="{49FFCCE2-4DFD-4C02-B8AC-29042B1F6513}"/>
              </a:ext>
            </a:extLst>
          </p:cNvPr>
          <p:cNvSpPr/>
          <p:nvPr/>
        </p:nvSpPr>
        <p:spPr>
          <a:xfrm>
            <a:off x="238126" y="5747655"/>
            <a:ext cx="1581150" cy="967469"/>
          </a:xfrm>
          <a:prstGeom prst="rightArrowCallout">
            <a:avLst/>
          </a:prstGeom>
          <a:solidFill>
            <a:schemeClr val="bg1">
              <a:lumMod val="85000"/>
            </a:schemeClr>
          </a:solidFill>
          <a:ln w="22225">
            <a:solidFill>
              <a:schemeClr val="tx1"/>
            </a:solidFill>
            <a:extLst>
              <a:ext uri="{C807C97D-BFC1-408E-A445-0C87EB9F89A2}">
                <ask:lineSketchStyleProps xmlns:ask="http://schemas.microsoft.com/office/drawing/2018/sketchyshapes" sd="3929964252">
                  <a:custGeom>
                    <a:avLst/>
                    <a:gdLst>
                      <a:gd name="connsiteX0" fmla="*/ 0 w 3076574"/>
                      <a:gd name="connsiteY0" fmla="*/ 0 h 1066800"/>
                      <a:gd name="connsiteX1" fmla="*/ 615315 w 3076574"/>
                      <a:gd name="connsiteY1" fmla="*/ 0 h 1066800"/>
                      <a:gd name="connsiteX2" fmla="*/ 1199864 w 3076574"/>
                      <a:gd name="connsiteY2" fmla="*/ 0 h 1066800"/>
                      <a:gd name="connsiteX3" fmla="*/ 1876710 w 3076574"/>
                      <a:gd name="connsiteY3" fmla="*/ 0 h 1066800"/>
                      <a:gd name="connsiteX4" fmla="*/ 2430493 w 3076574"/>
                      <a:gd name="connsiteY4" fmla="*/ 0 h 1066800"/>
                      <a:gd name="connsiteX5" fmla="*/ 3076574 w 3076574"/>
                      <a:gd name="connsiteY5" fmla="*/ 0 h 1066800"/>
                      <a:gd name="connsiteX6" fmla="*/ 3076574 w 3076574"/>
                      <a:gd name="connsiteY6" fmla="*/ 522732 h 1066800"/>
                      <a:gd name="connsiteX7" fmla="*/ 3076574 w 3076574"/>
                      <a:gd name="connsiteY7" fmla="*/ 1066800 h 1066800"/>
                      <a:gd name="connsiteX8" fmla="*/ 2430493 w 3076574"/>
                      <a:gd name="connsiteY8" fmla="*/ 1066800 h 1066800"/>
                      <a:gd name="connsiteX9" fmla="*/ 1907476 w 3076574"/>
                      <a:gd name="connsiteY9" fmla="*/ 1066800 h 1066800"/>
                      <a:gd name="connsiteX10" fmla="*/ 1292161 w 3076574"/>
                      <a:gd name="connsiteY10" fmla="*/ 1066800 h 1066800"/>
                      <a:gd name="connsiteX11" fmla="*/ 615315 w 3076574"/>
                      <a:gd name="connsiteY11" fmla="*/ 1066800 h 1066800"/>
                      <a:gd name="connsiteX12" fmla="*/ 0 w 3076574"/>
                      <a:gd name="connsiteY12" fmla="*/ 1066800 h 1066800"/>
                      <a:gd name="connsiteX13" fmla="*/ 0 w 3076574"/>
                      <a:gd name="connsiteY13" fmla="*/ 512064 h 1066800"/>
                      <a:gd name="connsiteX14" fmla="*/ 0 w 3076574"/>
                      <a:gd name="connsiteY14" fmla="*/ 0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574" h="1066800" fill="none" extrusionOk="0">
                        <a:moveTo>
                          <a:pt x="0" y="0"/>
                        </a:moveTo>
                        <a:cubicBezTo>
                          <a:pt x="129446" y="25038"/>
                          <a:pt x="361402" y="-26282"/>
                          <a:pt x="615315" y="0"/>
                        </a:cubicBezTo>
                        <a:cubicBezTo>
                          <a:pt x="869228" y="26282"/>
                          <a:pt x="1066364" y="24431"/>
                          <a:pt x="1199864" y="0"/>
                        </a:cubicBezTo>
                        <a:cubicBezTo>
                          <a:pt x="1333364" y="-24431"/>
                          <a:pt x="1571991" y="12040"/>
                          <a:pt x="1876710" y="0"/>
                        </a:cubicBezTo>
                        <a:cubicBezTo>
                          <a:pt x="2181429" y="-12040"/>
                          <a:pt x="2237901" y="-5573"/>
                          <a:pt x="2430493" y="0"/>
                        </a:cubicBezTo>
                        <a:cubicBezTo>
                          <a:pt x="2623085" y="5573"/>
                          <a:pt x="2770649" y="-21360"/>
                          <a:pt x="3076574" y="0"/>
                        </a:cubicBezTo>
                        <a:cubicBezTo>
                          <a:pt x="3072356" y="231870"/>
                          <a:pt x="3072654" y="382054"/>
                          <a:pt x="3076574" y="522732"/>
                        </a:cubicBezTo>
                        <a:cubicBezTo>
                          <a:pt x="3080494" y="663410"/>
                          <a:pt x="3064203" y="907108"/>
                          <a:pt x="3076574" y="1066800"/>
                        </a:cubicBezTo>
                        <a:cubicBezTo>
                          <a:pt x="2831650" y="1082308"/>
                          <a:pt x="2745258" y="1037830"/>
                          <a:pt x="2430493" y="1066800"/>
                        </a:cubicBezTo>
                        <a:cubicBezTo>
                          <a:pt x="2115728" y="1095770"/>
                          <a:pt x="2033046" y="1069559"/>
                          <a:pt x="1907476" y="1066800"/>
                        </a:cubicBezTo>
                        <a:cubicBezTo>
                          <a:pt x="1781906" y="1064041"/>
                          <a:pt x="1480910" y="1043150"/>
                          <a:pt x="1292161" y="1066800"/>
                        </a:cubicBezTo>
                        <a:cubicBezTo>
                          <a:pt x="1103412" y="1090450"/>
                          <a:pt x="815502" y="1057835"/>
                          <a:pt x="615315" y="1066800"/>
                        </a:cubicBezTo>
                        <a:cubicBezTo>
                          <a:pt x="415128" y="1075765"/>
                          <a:pt x="300241" y="1063675"/>
                          <a:pt x="0" y="1066800"/>
                        </a:cubicBezTo>
                        <a:cubicBezTo>
                          <a:pt x="-23653" y="865717"/>
                          <a:pt x="-6748" y="695258"/>
                          <a:pt x="0" y="512064"/>
                        </a:cubicBezTo>
                        <a:cubicBezTo>
                          <a:pt x="6748" y="328870"/>
                          <a:pt x="-5465" y="106415"/>
                          <a:pt x="0" y="0"/>
                        </a:cubicBezTo>
                        <a:close/>
                      </a:path>
                      <a:path w="3076574" h="1066800" stroke="0" extrusionOk="0">
                        <a:moveTo>
                          <a:pt x="0" y="0"/>
                        </a:moveTo>
                        <a:cubicBezTo>
                          <a:pt x="201298" y="5759"/>
                          <a:pt x="364421" y="6206"/>
                          <a:pt x="523018" y="0"/>
                        </a:cubicBezTo>
                        <a:cubicBezTo>
                          <a:pt x="681615" y="-6206"/>
                          <a:pt x="875456" y="6222"/>
                          <a:pt x="1076801" y="0"/>
                        </a:cubicBezTo>
                        <a:cubicBezTo>
                          <a:pt x="1278146" y="-6222"/>
                          <a:pt x="1442536" y="25857"/>
                          <a:pt x="1661350" y="0"/>
                        </a:cubicBezTo>
                        <a:cubicBezTo>
                          <a:pt x="1880164" y="-25857"/>
                          <a:pt x="2047065" y="10562"/>
                          <a:pt x="2184368" y="0"/>
                        </a:cubicBezTo>
                        <a:cubicBezTo>
                          <a:pt x="2321671" y="-10562"/>
                          <a:pt x="2794940" y="25107"/>
                          <a:pt x="3076574" y="0"/>
                        </a:cubicBezTo>
                        <a:cubicBezTo>
                          <a:pt x="3094145" y="146897"/>
                          <a:pt x="3077151" y="401843"/>
                          <a:pt x="3076574" y="512064"/>
                        </a:cubicBezTo>
                        <a:cubicBezTo>
                          <a:pt x="3075997" y="622285"/>
                          <a:pt x="3096960" y="952657"/>
                          <a:pt x="3076574" y="1066800"/>
                        </a:cubicBezTo>
                        <a:cubicBezTo>
                          <a:pt x="2946229" y="1052400"/>
                          <a:pt x="2639967" y="1084744"/>
                          <a:pt x="2461259" y="1066800"/>
                        </a:cubicBezTo>
                        <a:cubicBezTo>
                          <a:pt x="2282552" y="1048856"/>
                          <a:pt x="2087897" y="1048019"/>
                          <a:pt x="1876710" y="1066800"/>
                        </a:cubicBezTo>
                        <a:cubicBezTo>
                          <a:pt x="1665523" y="1085581"/>
                          <a:pt x="1493247" y="1076932"/>
                          <a:pt x="1292161" y="1066800"/>
                        </a:cubicBezTo>
                        <a:cubicBezTo>
                          <a:pt x="1091075" y="1056668"/>
                          <a:pt x="898228" y="1073443"/>
                          <a:pt x="769143" y="1066800"/>
                        </a:cubicBezTo>
                        <a:cubicBezTo>
                          <a:pt x="640058" y="1060157"/>
                          <a:pt x="317350" y="1099344"/>
                          <a:pt x="0" y="1066800"/>
                        </a:cubicBezTo>
                        <a:cubicBezTo>
                          <a:pt x="-7446" y="852502"/>
                          <a:pt x="5031" y="770460"/>
                          <a:pt x="0" y="512064"/>
                        </a:cubicBezTo>
                        <a:cubicBezTo>
                          <a:pt x="-5031" y="253668"/>
                          <a:pt x="-4937" y="126383"/>
                          <a:pt x="0" y="0"/>
                        </a:cubicBezTo>
                        <a:close/>
                      </a:path>
                    </a:pathLst>
                  </a:custGeom>
                  <ask:type>
                    <ask:lineSketchNone/>
                  </ask:type>
                </ask:lineSketchStyleProps>
              </a:ext>
            </a:extLst>
          </a:ln>
        </p:spPr>
        <p:style>
          <a:lnRef idx="0">
            <a:scrgbClr r="0" g="0" b="0"/>
          </a:lnRef>
          <a:fillRef idx="0">
            <a:scrgbClr r="0" g="0" b="0"/>
          </a:fillRef>
          <a:effectRef idx="0">
            <a:scrgbClr r="0" g="0" b="0"/>
          </a:effectRef>
          <a:fontRef idx="minor">
            <a:schemeClr val="lt1"/>
          </a:fontRef>
        </p:style>
        <p:txBody>
          <a:bodyPr rtlCol="0" anchor="ctr" anchorCtr="1"/>
          <a:lstStyle/>
          <a:p>
            <a:pPr algn="ctr"/>
            <a:r>
              <a:rPr lang="en-US" sz="1400" b="1" dirty="0">
                <a:solidFill>
                  <a:schemeClr val="tx1"/>
                </a:solidFill>
              </a:rPr>
              <a:t>Helpful Hint</a:t>
            </a:r>
          </a:p>
        </p:txBody>
      </p:sp>
      <p:sp>
        <p:nvSpPr>
          <p:cNvPr id="11" name="Rectangle 10">
            <a:extLst>
              <a:ext uri="{FF2B5EF4-FFF2-40B4-BE49-F238E27FC236}">
                <a16:creationId xmlns:a16="http://schemas.microsoft.com/office/drawing/2014/main" id="{A4C9BB63-F552-4659-99CA-91DFEDC89FEF}"/>
              </a:ext>
            </a:extLst>
          </p:cNvPr>
          <p:cNvSpPr/>
          <p:nvPr/>
        </p:nvSpPr>
        <p:spPr>
          <a:xfrm>
            <a:off x="2047875" y="5747657"/>
            <a:ext cx="6739509" cy="967468"/>
          </a:xfrm>
          <a:prstGeom prst="rect">
            <a:avLst/>
          </a:prstGeom>
          <a:solidFill>
            <a:schemeClr val="bg1">
              <a:lumMod val="85000"/>
            </a:schemeClr>
          </a:solidFill>
          <a:ln>
            <a:solidFill>
              <a:schemeClr val="tx1"/>
            </a:solidFill>
            <a:extLst>
              <a:ext uri="{C807C97D-BFC1-408E-A445-0C87EB9F89A2}">
                <ask:lineSketchStyleProps xmlns:ask="http://schemas.microsoft.com/office/drawing/2018/sketchyshapes" sd="3929964252">
                  <a:custGeom>
                    <a:avLst/>
                    <a:gdLst>
                      <a:gd name="connsiteX0" fmla="*/ 0 w 3076574"/>
                      <a:gd name="connsiteY0" fmla="*/ 0 h 1066800"/>
                      <a:gd name="connsiteX1" fmla="*/ 615315 w 3076574"/>
                      <a:gd name="connsiteY1" fmla="*/ 0 h 1066800"/>
                      <a:gd name="connsiteX2" fmla="*/ 1199864 w 3076574"/>
                      <a:gd name="connsiteY2" fmla="*/ 0 h 1066800"/>
                      <a:gd name="connsiteX3" fmla="*/ 1876710 w 3076574"/>
                      <a:gd name="connsiteY3" fmla="*/ 0 h 1066800"/>
                      <a:gd name="connsiteX4" fmla="*/ 2430493 w 3076574"/>
                      <a:gd name="connsiteY4" fmla="*/ 0 h 1066800"/>
                      <a:gd name="connsiteX5" fmla="*/ 3076574 w 3076574"/>
                      <a:gd name="connsiteY5" fmla="*/ 0 h 1066800"/>
                      <a:gd name="connsiteX6" fmla="*/ 3076574 w 3076574"/>
                      <a:gd name="connsiteY6" fmla="*/ 522732 h 1066800"/>
                      <a:gd name="connsiteX7" fmla="*/ 3076574 w 3076574"/>
                      <a:gd name="connsiteY7" fmla="*/ 1066800 h 1066800"/>
                      <a:gd name="connsiteX8" fmla="*/ 2430493 w 3076574"/>
                      <a:gd name="connsiteY8" fmla="*/ 1066800 h 1066800"/>
                      <a:gd name="connsiteX9" fmla="*/ 1907476 w 3076574"/>
                      <a:gd name="connsiteY9" fmla="*/ 1066800 h 1066800"/>
                      <a:gd name="connsiteX10" fmla="*/ 1292161 w 3076574"/>
                      <a:gd name="connsiteY10" fmla="*/ 1066800 h 1066800"/>
                      <a:gd name="connsiteX11" fmla="*/ 615315 w 3076574"/>
                      <a:gd name="connsiteY11" fmla="*/ 1066800 h 1066800"/>
                      <a:gd name="connsiteX12" fmla="*/ 0 w 3076574"/>
                      <a:gd name="connsiteY12" fmla="*/ 1066800 h 1066800"/>
                      <a:gd name="connsiteX13" fmla="*/ 0 w 3076574"/>
                      <a:gd name="connsiteY13" fmla="*/ 512064 h 1066800"/>
                      <a:gd name="connsiteX14" fmla="*/ 0 w 3076574"/>
                      <a:gd name="connsiteY14" fmla="*/ 0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574" h="1066800" fill="none" extrusionOk="0">
                        <a:moveTo>
                          <a:pt x="0" y="0"/>
                        </a:moveTo>
                        <a:cubicBezTo>
                          <a:pt x="129446" y="25038"/>
                          <a:pt x="361402" y="-26282"/>
                          <a:pt x="615315" y="0"/>
                        </a:cubicBezTo>
                        <a:cubicBezTo>
                          <a:pt x="869228" y="26282"/>
                          <a:pt x="1066364" y="24431"/>
                          <a:pt x="1199864" y="0"/>
                        </a:cubicBezTo>
                        <a:cubicBezTo>
                          <a:pt x="1333364" y="-24431"/>
                          <a:pt x="1571991" y="12040"/>
                          <a:pt x="1876710" y="0"/>
                        </a:cubicBezTo>
                        <a:cubicBezTo>
                          <a:pt x="2181429" y="-12040"/>
                          <a:pt x="2237901" y="-5573"/>
                          <a:pt x="2430493" y="0"/>
                        </a:cubicBezTo>
                        <a:cubicBezTo>
                          <a:pt x="2623085" y="5573"/>
                          <a:pt x="2770649" y="-21360"/>
                          <a:pt x="3076574" y="0"/>
                        </a:cubicBezTo>
                        <a:cubicBezTo>
                          <a:pt x="3072356" y="231870"/>
                          <a:pt x="3072654" y="382054"/>
                          <a:pt x="3076574" y="522732"/>
                        </a:cubicBezTo>
                        <a:cubicBezTo>
                          <a:pt x="3080494" y="663410"/>
                          <a:pt x="3064203" y="907108"/>
                          <a:pt x="3076574" y="1066800"/>
                        </a:cubicBezTo>
                        <a:cubicBezTo>
                          <a:pt x="2831650" y="1082308"/>
                          <a:pt x="2745258" y="1037830"/>
                          <a:pt x="2430493" y="1066800"/>
                        </a:cubicBezTo>
                        <a:cubicBezTo>
                          <a:pt x="2115728" y="1095770"/>
                          <a:pt x="2033046" y="1069559"/>
                          <a:pt x="1907476" y="1066800"/>
                        </a:cubicBezTo>
                        <a:cubicBezTo>
                          <a:pt x="1781906" y="1064041"/>
                          <a:pt x="1480910" y="1043150"/>
                          <a:pt x="1292161" y="1066800"/>
                        </a:cubicBezTo>
                        <a:cubicBezTo>
                          <a:pt x="1103412" y="1090450"/>
                          <a:pt x="815502" y="1057835"/>
                          <a:pt x="615315" y="1066800"/>
                        </a:cubicBezTo>
                        <a:cubicBezTo>
                          <a:pt x="415128" y="1075765"/>
                          <a:pt x="300241" y="1063675"/>
                          <a:pt x="0" y="1066800"/>
                        </a:cubicBezTo>
                        <a:cubicBezTo>
                          <a:pt x="-23653" y="865717"/>
                          <a:pt x="-6748" y="695258"/>
                          <a:pt x="0" y="512064"/>
                        </a:cubicBezTo>
                        <a:cubicBezTo>
                          <a:pt x="6748" y="328870"/>
                          <a:pt x="-5465" y="106415"/>
                          <a:pt x="0" y="0"/>
                        </a:cubicBezTo>
                        <a:close/>
                      </a:path>
                      <a:path w="3076574" h="1066800" stroke="0" extrusionOk="0">
                        <a:moveTo>
                          <a:pt x="0" y="0"/>
                        </a:moveTo>
                        <a:cubicBezTo>
                          <a:pt x="201298" y="5759"/>
                          <a:pt x="364421" y="6206"/>
                          <a:pt x="523018" y="0"/>
                        </a:cubicBezTo>
                        <a:cubicBezTo>
                          <a:pt x="681615" y="-6206"/>
                          <a:pt x="875456" y="6222"/>
                          <a:pt x="1076801" y="0"/>
                        </a:cubicBezTo>
                        <a:cubicBezTo>
                          <a:pt x="1278146" y="-6222"/>
                          <a:pt x="1442536" y="25857"/>
                          <a:pt x="1661350" y="0"/>
                        </a:cubicBezTo>
                        <a:cubicBezTo>
                          <a:pt x="1880164" y="-25857"/>
                          <a:pt x="2047065" y="10562"/>
                          <a:pt x="2184368" y="0"/>
                        </a:cubicBezTo>
                        <a:cubicBezTo>
                          <a:pt x="2321671" y="-10562"/>
                          <a:pt x="2794940" y="25107"/>
                          <a:pt x="3076574" y="0"/>
                        </a:cubicBezTo>
                        <a:cubicBezTo>
                          <a:pt x="3094145" y="146897"/>
                          <a:pt x="3077151" y="401843"/>
                          <a:pt x="3076574" y="512064"/>
                        </a:cubicBezTo>
                        <a:cubicBezTo>
                          <a:pt x="3075997" y="622285"/>
                          <a:pt x="3096960" y="952657"/>
                          <a:pt x="3076574" y="1066800"/>
                        </a:cubicBezTo>
                        <a:cubicBezTo>
                          <a:pt x="2946229" y="1052400"/>
                          <a:pt x="2639967" y="1084744"/>
                          <a:pt x="2461259" y="1066800"/>
                        </a:cubicBezTo>
                        <a:cubicBezTo>
                          <a:pt x="2282552" y="1048856"/>
                          <a:pt x="2087897" y="1048019"/>
                          <a:pt x="1876710" y="1066800"/>
                        </a:cubicBezTo>
                        <a:cubicBezTo>
                          <a:pt x="1665523" y="1085581"/>
                          <a:pt x="1493247" y="1076932"/>
                          <a:pt x="1292161" y="1066800"/>
                        </a:cubicBezTo>
                        <a:cubicBezTo>
                          <a:pt x="1091075" y="1056668"/>
                          <a:pt x="898228" y="1073443"/>
                          <a:pt x="769143" y="1066800"/>
                        </a:cubicBezTo>
                        <a:cubicBezTo>
                          <a:pt x="640058" y="1060157"/>
                          <a:pt x="317350" y="1099344"/>
                          <a:pt x="0" y="1066800"/>
                        </a:cubicBezTo>
                        <a:cubicBezTo>
                          <a:pt x="-7446" y="852502"/>
                          <a:pt x="5031" y="770460"/>
                          <a:pt x="0" y="512064"/>
                        </a:cubicBezTo>
                        <a:cubicBezTo>
                          <a:pt x="-5031" y="253668"/>
                          <a:pt x="-4937" y="126383"/>
                          <a:pt x="0" y="0"/>
                        </a:cubicBezTo>
                        <a:close/>
                      </a:path>
                    </a:pathLst>
                  </a:custGeom>
                  <ask:type>
                    <ask:lineSketchNone/>
                  </ask:type>
                </ask:lineSketchStyleProps>
              </a:ext>
            </a:extLst>
          </a:ln>
        </p:spPr>
        <p:style>
          <a:lnRef idx="0">
            <a:scrgbClr r="0" g="0" b="0"/>
          </a:lnRef>
          <a:fillRef idx="0">
            <a:scrgbClr r="0" g="0" b="0"/>
          </a:fillRef>
          <a:effectRef idx="0">
            <a:scrgbClr r="0" g="0" b="0"/>
          </a:effectRef>
          <a:fontRef idx="minor">
            <a:schemeClr val="lt1"/>
          </a:fontRef>
        </p:style>
        <p:txBody>
          <a:bodyPr rtlCol="0" anchor="ctr" anchorCtr="1"/>
          <a:lstStyle/>
          <a:p>
            <a:pPr algn="ctr"/>
            <a:endParaRPr lang="en-US" sz="1400" dirty="0"/>
          </a:p>
          <a:p>
            <a:pPr algn="ctr"/>
            <a:r>
              <a:rPr lang="en-US" sz="1400" b="1" dirty="0">
                <a:solidFill>
                  <a:schemeClr val="tx1"/>
                </a:solidFill>
              </a:rPr>
              <a:t>Any bid and/or pre-inspection you receive should be detailed enough so a contractor can price out the work required (i.e., good enough to obtain construction cost estimates). </a:t>
            </a:r>
          </a:p>
          <a:p>
            <a:pPr algn="ctr"/>
            <a:endParaRPr lang="en-US" sz="1600" dirty="0"/>
          </a:p>
        </p:txBody>
      </p:sp>
      <p:sp>
        <p:nvSpPr>
          <p:cNvPr id="12" name="Flowchart: Process 11">
            <a:extLst>
              <a:ext uri="{FF2B5EF4-FFF2-40B4-BE49-F238E27FC236}">
                <a16:creationId xmlns:a16="http://schemas.microsoft.com/office/drawing/2014/main" id="{C67F0046-3DD9-46EA-A148-C970E5707921}"/>
              </a:ext>
            </a:extLst>
          </p:cNvPr>
          <p:cNvSpPr/>
          <p:nvPr/>
        </p:nvSpPr>
        <p:spPr>
          <a:xfrm>
            <a:off x="5937884" y="3713850"/>
            <a:ext cx="3076574" cy="1066800"/>
          </a:xfrm>
          <a:prstGeom prst="flowChartProcess">
            <a:avLst/>
          </a:prstGeom>
          <a:solidFill>
            <a:schemeClr val="accent1"/>
          </a:solidFill>
          <a:ln>
            <a:solidFill>
              <a:schemeClr val="tx1"/>
            </a:solidFill>
            <a:extLst>
              <a:ext uri="{C807C97D-BFC1-408E-A445-0C87EB9F89A2}">
                <ask:lineSketchStyleProps xmlns:ask="http://schemas.microsoft.com/office/drawing/2018/sketchyshapes" sd="3929964252">
                  <a:custGeom>
                    <a:avLst/>
                    <a:gdLst>
                      <a:gd name="connsiteX0" fmla="*/ 0 w 3076574"/>
                      <a:gd name="connsiteY0" fmla="*/ 0 h 1066800"/>
                      <a:gd name="connsiteX1" fmla="*/ 615315 w 3076574"/>
                      <a:gd name="connsiteY1" fmla="*/ 0 h 1066800"/>
                      <a:gd name="connsiteX2" fmla="*/ 1199864 w 3076574"/>
                      <a:gd name="connsiteY2" fmla="*/ 0 h 1066800"/>
                      <a:gd name="connsiteX3" fmla="*/ 1876710 w 3076574"/>
                      <a:gd name="connsiteY3" fmla="*/ 0 h 1066800"/>
                      <a:gd name="connsiteX4" fmla="*/ 2430493 w 3076574"/>
                      <a:gd name="connsiteY4" fmla="*/ 0 h 1066800"/>
                      <a:gd name="connsiteX5" fmla="*/ 3076574 w 3076574"/>
                      <a:gd name="connsiteY5" fmla="*/ 0 h 1066800"/>
                      <a:gd name="connsiteX6" fmla="*/ 3076574 w 3076574"/>
                      <a:gd name="connsiteY6" fmla="*/ 522732 h 1066800"/>
                      <a:gd name="connsiteX7" fmla="*/ 3076574 w 3076574"/>
                      <a:gd name="connsiteY7" fmla="*/ 1066800 h 1066800"/>
                      <a:gd name="connsiteX8" fmla="*/ 2430493 w 3076574"/>
                      <a:gd name="connsiteY8" fmla="*/ 1066800 h 1066800"/>
                      <a:gd name="connsiteX9" fmla="*/ 1907476 w 3076574"/>
                      <a:gd name="connsiteY9" fmla="*/ 1066800 h 1066800"/>
                      <a:gd name="connsiteX10" fmla="*/ 1292161 w 3076574"/>
                      <a:gd name="connsiteY10" fmla="*/ 1066800 h 1066800"/>
                      <a:gd name="connsiteX11" fmla="*/ 615315 w 3076574"/>
                      <a:gd name="connsiteY11" fmla="*/ 1066800 h 1066800"/>
                      <a:gd name="connsiteX12" fmla="*/ 0 w 3076574"/>
                      <a:gd name="connsiteY12" fmla="*/ 1066800 h 1066800"/>
                      <a:gd name="connsiteX13" fmla="*/ 0 w 3076574"/>
                      <a:gd name="connsiteY13" fmla="*/ 512064 h 1066800"/>
                      <a:gd name="connsiteX14" fmla="*/ 0 w 3076574"/>
                      <a:gd name="connsiteY14" fmla="*/ 0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574" h="1066800" fill="none" extrusionOk="0">
                        <a:moveTo>
                          <a:pt x="0" y="0"/>
                        </a:moveTo>
                        <a:cubicBezTo>
                          <a:pt x="129446" y="25038"/>
                          <a:pt x="361402" y="-26282"/>
                          <a:pt x="615315" y="0"/>
                        </a:cubicBezTo>
                        <a:cubicBezTo>
                          <a:pt x="869228" y="26282"/>
                          <a:pt x="1066364" y="24431"/>
                          <a:pt x="1199864" y="0"/>
                        </a:cubicBezTo>
                        <a:cubicBezTo>
                          <a:pt x="1333364" y="-24431"/>
                          <a:pt x="1571991" y="12040"/>
                          <a:pt x="1876710" y="0"/>
                        </a:cubicBezTo>
                        <a:cubicBezTo>
                          <a:pt x="2181429" y="-12040"/>
                          <a:pt x="2237901" y="-5573"/>
                          <a:pt x="2430493" y="0"/>
                        </a:cubicBezTo>
                        <a:cubicBezTo>
                          <a:pt x="2623085" y="5573"/>
                          <a:pt x="2770649" y="-21360"/>
                          <a:pt x="3076574" y="0"/>
                        </a:cubicBezTo>
                        <a:cubicBezTo>
                          <a:pt x="3072356" y="231870"/>
                          <a:pt x="3072654" y="382054"/>
                          <a:pt x="3076574" y="522732"/>
                        </a:cubicBezTo>
                        <a:cubicBezTo>
                          <a:pt x="3080494" y="663410"/>
                          <a:pt x="3064203" y="907108"/>
                          <a:pt x="3076574" y="1066800"/>
                        </a:cubicBezTo>
                        <a:cubicBezTo>
                          <a:pt x="2831650" y="1082308"/>
                          <a:pt x="2745258" y="1037830"/>
                          <a:pt x="2430493" y="1066800"/>
                        </a:cubicBezTo>
                        <a:cubicBezTo>
                          <a:pt x="2115728" y="1095770"/>
                          <a:pt x="2033046" y="1069559"/>
                          <a:pt x="1907476" y="1066800"/>
                        </a:cubicBezTo>
                        <a:cubicBezTo>
                          <a:pt x="1781906" y="1064041"/>
                          <a:pt x="1480910" y="1043150"/>
                          <a:pt x="1292161" y="1066800"/>
                        </a:cubicBezTo>
                        <a:cubicBezTo>
                          <a:pt x="1103412" y="1090450"/>
                          <a:pt x="815502" y="1057835"/>
                          <a:pt x="615315" y="1066800"/>
                        </a:cubicBezTo>
                        <a:cubicBezTo>
                          <a:pt x="415128" y="1075765"/>
                          <a:pt x="300241" y="1063675"/>
                          <a:pt x="0" y="1066800"/>
                        </a:cubicBezTo>
                        <a:cubicBezTo>
                          <a:pt x="-23653" y="865717"/>
                          <a:pt x="-6748" y="695258"/>
                          <a:pt x="0" y="512064"/>
                        </a:cubicBezTo>
                        <a:cubicBezTo>
                          <a:pt x="6748" y="328870"/>
                          <a:pt x="-5465" y="106415"/>
                          <a:pt x="0" y="0"/>
                        </a:cubicBezTo>
                        <a:close/>
                      </a:path>
                      <a:path w="3076574" h="1066800" stroke="0" extrusionOk="0">
                        <a:moveTo>
                          <a:pt x="0" y="0"/>
                        </a:moveTo>
                        <a:cubicBezTo>
                          <a:pt x="201298" y="5759"/>
                          <a:pt x="364421" y="6206"/>
                          <a:pt x="523018" y="0"/>
                        </a:cubicBezTo>
                        <a:cubicBezTo>
                          <a:pt x="681615" y="-6206"/>
                          <a:pt x="875456" y="6222"/>
                          <a:pt x="1076801" y="0"/>
                        </a:cubicBezTo>
                        <a:cubicBezTo>
                          <a:pt x="1278146" y="-6222"/>
                          <a:pt x="1442536" y="25857"/>
                          <a:pt x="1661350" y="0"/>
                        </a:cubicBezTo>
                        <a:cubicBezTo>
                          <a:pt x="1880164" y="-25857"/>
                          <a:pt x="2047065" y="10562"/>
                          <a:pt x="2184368" y="0"/>
                        </a:cubicBezTo>
                        <a:cubicBezTo>
                          <a:pt x="2321671" y="-10562"/>
                          <a:pt x="2794940" y="25107"/>
                          <a:pt x="3076574" y="0"/>
                        </a:cubicBezTo>
                        <a:cubicBezTo>
                          <a:pt x="3094145" y="146897"/>
                          <a:pt x="3077151" y="401843"/>
                          <a:pt x="3076574" y="512064"/>
                        </a:cubicBezTo>
                        <a:cubicBezTo>
                          <a:pt x="3075997" y="622285"/>
                          <a:pt x="3096960" y="952657"/>
                          <a:pt x="3076574" y="1066800"/>
                        </a:cubicBezTo>
                        <a:cubicBezTo>
                          <a:pt x="2946229" y="1052400"/>
                          <a:pt x="2639967" y="1084744"/>
                          <a:pt x="2461259" y="1066800"/>
                        </a:cubicBezTo>
                        <a:cubicBezTo>
                          <a:pt x="2282552" y="1048856"/>
                          <a:pt x="2087897" y="1048019"/>
                          <a:pt x="1876710" y="1066800"/>
                        </a:cubicBezTo>
                        <a:cubicBezTo>
                          <a:pt x="1665523" y="1085581"/>
                          <a:pt x="1493247" y="1076932"/>
                          <a:pt x="1292161" y="1066800"/>
                        </a:cubicBezTo>
                        <a:cubicBezTo>
                          <a:pt x="1091075" y="1056668"/>
                          <a:pt x="898228" y="1073443"/>
                          <a:pt x="769143" y="1066800"/>
                        </a:cubicBezTo>
                        <a:cubicBezTo>
                          <a:pt x="640058" y="1060157"/>
                          <a:pt x="317350" y="1099344"/>
                          <a:pt x="0" y="1066800"/>
                        </a:cubicBezTo>
                        <a:cubicBezTo>
                          <a:pt x="-7446" y="852502"/>
                          <a:pt x="5031" y="770460"/>
                          <a:pt x="0" y="512064"/>
                        </a:cubicBezTo>
                        <a:cubicBezTo>
                          <a:pt x="-5031" y="253668"/>
                          <a:pt x="-4937" y="126383"/>
                          <a:pt x="0" y="0"/>
                        </a:cubicBezTo>
                        <a:close/>
                      </a:path>
                    </a:pathLst>
                  </a:custGeom>
                  <ask:type>
                    <ask:lineSketchNone/>
                  </ask:type>
                </ask:lineSketchStyleProps>
              </a:ext>
            </a:extLst>
          </a:ln>
        </p:spPr>
        <p:style>
          <a:lnRef idx="0">
            <a:scrgbClr r="0" g="0" b="0"/>
          </a:lnRef>
          <a:fillRef idx="0">
            <a:scrgbClr r="0" g="0" b="0"/>
          </a:fillRef>
          <a:effectRef idx="0">
            <a:scrgbClr r="0" g="0" b="0"/>
          </a:effectRef>
          <a:fontRef idx="minor">
            <a:schemeClr val="lt1"/>
          </a:fontRef>
        </p:style>
        <p:txBody>
          <a:bodyPr rtlCol="0" anchor="ctr" anchorCtr="1"/>
          <a:lstStyle/>
          <a:p>
            <a:pPr algn="ctr"/>
            <a:r>
              <a:rPr lang="en-US" sz="1600" dirty="0"/>
              <a:t>General Requirements/Builders Overhead/Builders Profit should be listed on bids/cost estimates</a:t>
            </a:r>
          </a:p>
        </p:txBody>
      </p:sp>
      <p:sp>
        <p:nvSpPr>
          <p:cNvPr id="3" name="Callout: Down Arrow 2">
            <a:extLst>
              <a:ext uri="{FF2B5EF4-FFF2-40B4-BE49-F238E27FC236}">
                <a16:creationId xmlns:a16="http://schemas.microsoft.com/office/drawing/2014/main" id="{072E2123-74B3-4A28-8B8A-0E1508CEC0F1}"/>
              </a:ext>
            </a:extLst>
          </p:cNvPr>
          <p:cNvSpPr/>
          <p:nvPr/>
        </p:nvSpPr>
        <p:spPr>
          <a:xfrm>
            <a:off x="5981700" y="1219200"/>
            <a:ext cx="2990850" cy="916974"/>
          </a:xfrm>
          <a:prstGeom prst="downArrowCallout">
            <a:avLst/>
          </a:prstGeom>
          <a:solidFill>
            <a:schemeClr val="accent1">
              <a:lumMod val="20000"/>
              <a:lumOff val="80000"/>
            </a:schemeClr>
          </a:solidFill>
          <a:ln>
            <a:solidFill>
              <a:schemeClr val="tx2"/>
            </a:solidFill>
            <a:extLst>
              <a:ext uri="{C807C97D-BFC1-408E-A445-0C87EB9F89A2}">
                <ask:lineSketchStyleProps xmlns:ask="http://schemas.microsoft.com/office/drawing/2018/sketchyshapes" sd="1219033472">
                  <a:custGeom>
                    <a:avLst/>
                    <a:gdLst>
                      <a:gd name="connsiteX0" fmla="*/ 0 w 2990850"/>
                      <a:gd name="connsiteY0" fmla="*/ 0 h 916974"/>
                      <a:gd name="connsiteX1" fmla="*/ 598170 w 2990850"/>
                      <a:gd name="connsiteY1" fmla="*/ 0 h 916974"/>
                      <a:gd name="connsiteX2" fmla="*/ 1196340 w 2990850"/>
                      <a:gd name="connsiteY2" fmla="*/ 0 h 916974"/>
                      <a:gd name="connsiteX3" fmla="*/ 1734693 w 2990850"/>
                      <a:gd name="connsiteY3" fmla="*/ 0 h 916974"/>
                      <a:gd name="connsiteX4" fmla="*/ 2362772 w 2990850"/>
                      <a:gd name="connsiteY4" fmla="*/ 0 h 916974"/>
                      <a:gd name="connsiteX5" fmla="*/ 2990850 w 2990850"/>
                      <a:gd name="connsiteY5" fmla="*/ 0 h 916974"/>
                      <a:gd name="connsiteX6" fmla="*/ 2990850 w 2990850"/>
                      <a:gd name="connsiteY6" fmla="*/ 595822 h 916974"/>
                      <a:gd name="connsiteX7" fmla="*/ 2516774 w 2990850"/>
                      <a:gd name="connsiteY7" fmla="*/ 595822 h 916974"/>
                      <a:gd name="connsiteX8" fmla="*/ 2070315 w 2990850"/>
                      <a:gd name="connsiteY8" fmla="*/ 595822 h 916974"/>
                      <a:gd name="connsiteX9" fmla="*/ 1610047 w 2990850"/>
                      <a:gd name="connsiteY9" fmla="*/ 595822 h 916974"/>
                      <a:gd name="connsiteX10" fmla="*/ 1610047 w 2990850"/>
                      <a:gd name="connsiteY10" fmla="*/ 687731 h 916974"/>
                      <a:gd name="connsiteX11" fmla="*/ 1724669 w 2990850"/>
                      <a:gd name="connsiteY11" fmla="*/ 687731 h 916974"/>
                      <a:gd name="connsiteX12" fmla="*/ 1495425 w 2990850"/>
                      <a:gd name="connsiteY12" fmla="*/ 916974 h 916974"/>
                      <a:gd name="connsiteX13" fmla="*/ 1266182 w 2990850"/>
                      <a:gd name="connsiteY13" fmla="*/ 687731 h 916974"/>
                      <a:gd name="connsiteX14" fmla="*/ 1380803 w 2990850"/>
                      <a:gd name="connsiteY14" fmla="*/ 687731 h 916974"/>
                      <a:gd name="connsiteX15" fmla="*/ 1380803 w 2990850"/>
                      <a:gd name="connsiteY15" fmla="*/ 595822 h 916974"/>
                      <a:gd name="connsiteX16" fmla="*/ 961959 w 2990850"/>
                      <a:gd name="connsiteY16" fmla="*/ 595822 h 916974"/>
                      <a:gd name="connsiteX17" fmla="*/ 515500 w 2990850"/>
                      <a:gd name="connsiteY17" fmla="*/ 595822 h 916974"/>
                      <a:gd name="connsiteX18" fmla="*/ 0 w 2990850"/>
                      <a:gd name="connsiteY18" fmla="*/ 595822 h 916974"/>
                      <a:gd name="connsiteX19" fmla="*/ 0 w 2990850"/>
                      <a:gd name="connsiteY19" fmla="*/ 0 h 916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90850" h="916974" fill="none" extrusionOk="0">
                        <a:moveTo>
                          <a:pt x="0" y="0"/>
                        </a:moveTo>
                        <a:cubicBezTo>
                          <a:pt x="232982" y="-18229"/>
                          <a:pt x="386778" y="5507"/>
                          <a:pt x="598170" y="0"/>
                        </a:cubicBezTo>
                        <a:cubicBezTo>
                          <a:pt x="809562" y="-5507"/>
                          <a:pt x="1021010" y="17537"/>
                          <a:pt x="1196340" y="0"/>
                        </a:cubicBezTo>
                        <a:cubicBezTo>
                          <a:pt x="1371670" y="-17537"/>
                          <a:pt x="1587168" y="5327"/>
                          <a:pt x="1734693" y="0"/>
                        </a:cubicBezTo>
                        <a:cubicBezTo>
                          <a:pt x="1882218" y="-5327"/>
                          <a:pt x="2132475" y="59459"/>
                          <a:pt x="2362772" y="0"/>
                        </a:cubicBezTo>
                        <a:cubicBezTo>
                          <a:pt x="2593069" y="-59459"/>
                          <a:pt x="2844485" y="71092"/>
                          <a:pt x="2990850" y="0"/>
                        </a:cubicBezTo>
                        <a:cubicBezTo>
                          <a:pt x="3020788" y="268378"/>
                          <a:pt x="2943427" y="325313"/>
                          <a:pt x="2990850" y="595822"/>
                        </a:cubicBezTo>
                        <a:cubicBezTo>
                          <a:pt x="2862846" y="642145"/>
                          <a:pt x="2702086" y="591505"/>
                          <a:pt x="2516774" y="595822"/>
                        </a:cubicBezTo>
                        <a:cubicBezTo>
                          <a:pt x="2331462" y="600139"/>
                          <a:pt x="2225116" y="548766"/>
                          <a:pt x="2070315" y="595822"/>
                        </a:cubicBezTo>
                        <a:cubicBezTo>
                          <a:pt x="1915514" y="642878"/>
                          <a:pt x="1789873" y="590611"/>
                          <a:pt x="1610047" y="595822"/>
                        </a:cubicBezTo>
                        <a:cubicBezTo>
                          <a:pt x="1610743" y="629226"/>
                          <a:pt x="1601334" y="648689"/>
                          <a:pt x="1610047" y="687731"/>
                        </a:cubicBezTo>
                        <a:cubicBezTo>
                          <a:pt x="1645740" y="687294"/>
                          <a:pt x="1675307" y="699584"/>
                          <a:pt x="1724669" y="687731"/>
                        </a:cubicBezTo>
                        <a:cubicBezTo>
                          <a:pt x="1646497" y="789640"/>
                          <a:pt x="1571142" y="804442"/>
                          <a:pt x="1495425" y="916974"/>
                        </a:cubicBezTo>
                        <a:cubicBezTo>
                          <a:pt x="1413721" y="876067"/>
                          <a:pt x="1324760" y="730457"/>
                          <a:pt x="1266182" y="687731"/>
                        </a:cubicBezTo>
                        <a:cubicBezTo>
                          <a:pt x="1314465" y="674487"/>
                          <a:pt x="1326207" y="692711"/>
                          <a:pt x="1380803" y="687731"/>
                        </a:cubicBezTo>
                        <a:cubicBezTo>
                          <a:pt x="1372956" y="643583"/>
                          <a:pt x="1381472" y="626900"/>
                          <a:pt x="1380803" y="595822"/>
                        </a:cubicBezTo>
                        <a:cubicBezTo>
                          <a:pt x="1294580" y="614768"/>
                          <a:pt x="1138332" y="559027"/>
                          <a:pt x="961959" y="595822"/>
                        </a:cubicBezTo>
                        <a:cubicBezTo>
                          <a:pt x="785586" y="632617"/>
                          <a:pt x="647424" y="575305"/>
                          <a:pt x="515500" y="595822"/>
                        </a:cubicBezTo>
                        <a:cubicBezTo>
                          <a:pt x="383576" y="616339"/>
                          <a:pt x="118968" y="577202"/>
                          <a:pt x="0" y="595822"/>
                        </a:cubicBezTo>
                        <a:cubicBezTo>
                          <a:pt x="-22732" y="455405"/>
                          <a:pt x="15558" y="145613"/>
                          <a:pt x="0" y="0"/>
                        </a:cubicBezTo>
                        <a:close/>
                      </a:path>
                      <a:path w="2990850" h="916974" stroke="0" extrusionOk="0">
                        <a:moveTo>
                          <a:pt x="0" y="0"/>
                        </a:moveTo>
                        <a:cubicBezTo>
                          <a:pt x="122105" y="-66764"/>
                          <a:pt x="437780" y="42671"/>
                          <a:pt x="568262" y="0"/>
                        </a:cubicBezTo>
                        <a:cubicBezTo>
                          <a:pt x="698744" y="-42671"/>
                          <a:pt x="908374" y="2523"/>
                          <a:pt x="1076706" y="0"/>
                        </a:cubicBezTo>
                        <a:cubicBezTo>
                          <a:pt x="1245038" y="-2523"/>
                          <a:pt x="1503986" y="63335"/>
                          <a:pt x="1734693" y="0"/>
                        </a:cubicBezTo>
                        <a:cubicBezTo>
                          <a:pt x="1965400" y="-63335"/>
                          <a:pt x="2093113" y="51948"/>
                          <a:pt x="2302955" y="0"/>
                        </a:cubicBezTo>
                        <a:cubicBezTo>
                          <a:pt x="2512797" y="-51948"/>
                          <a:pt x="2701767" y="32716"/>
                          <a:pt x="2990850" y="0"/>
                        </a:cubicBezTo>
                        <a:cubicBezTo>
                          <a:pt x="3018972" y="196205"/>
                          <a:pt x="2948760" y="470443"/>
                          <a:pt x="2990850" y="595822"/>
                        </a:cubicBezTo>
                        <a:cubicBezTo>
                          <a:pt x="2775345" y="624240"/>
                          <a:pt x="2626382" y="575641"/>
                          <a:pt x="2530582" y="595822"/>
                        </a:cubicBezTo>
                        <a:cubicBezTo>
                          <a:pt x="2434782" y="616003"/>
                          <a:pt x="2276615" y="584038"/>
                          <a:pt x="2042699" y="595822"/>
                        </a:cubicBezTo>
                        <a:cubicBezTo>
                          <a:pt x="1808783" y="607606"/>
                          <a:pt x="1751681" y="552115"/>
                          <a:pt x="1610047" y="595822"/>
                        </a:cubicBezTo>
                        <a:cubicBezTo>
                          <a:pt x="1616431" y="627972"/>
                          <a:pt x="1603314" y="663946"/>
                          <a:pt x="1610047" y="687731"/>
                        </a:cubicBezTo>
                        <a:cubicBezTo>
                          <a:pt x="1653697" y="685523"/>
                          <a:pt x="1684595" y="689164"/>
                          <a:pt x="1724669" y="687731"/>
                        </a:cubicBezTo>
                        <a:cubicBezTo>
                          <a:pt x="1657351" y="799752"/>
                          <a:pt x="1564155" y="794470"/>
                          <a:pt x="1495425" y="916974"/>
                        </a:cubicBezTo>
                        <a:cubicBezTo>
                          <a:pt x="1374302" y="838228"/>
                          <a:pt x="1335538" y="710299"/>
                          <a:pt x="1266182" y="687731"/>
                        </a:cubicBezTo>
                        <a:cubicBezTo>
                          <a:pt x="1322933" y="682672"/>
                          <a:pt x="1342320" y="688204"/>
                          <a:pt x="1380803" y="687731"/>
                        </a:cubicBezTo>
                        <a:cubicBezTo>
                          <a:pt x="1369832" y="651710"/>
                          <a:pt x="1390161" y="624559"/>
                          <a:pt x="1380803" y="595822"/>
                        </a:cubicBezTo>
                        <a:cubicBezTo>
                          <a:pt x="1203246" y="634552"/>
                          <a:pt x="1121320" y="562422"/>
                          <a:pt x="948151" y="595822"/>
                        </a:cubicBezTo>
                        <a:cubicBezTo>
                          <a:pt x="774982" y="629222"/>
                          <a:pt x="695392" y="586577"/>
                          <a:pt x="501692" y="595822"/>
                        </a:cubicBezTo>
                        <a:cubicBezTo>
                          <a:pt x="307992" y="605067"/>
                          <a:pt x="112080" y="566925"/>
                          <a:pt x="0" y="595822"/>
                        </a:cubicBezTo>
                        <a:cubicBezTo>
                          <a:pt x="-43235" y="346416"/>
                          <a:pt x="66786" y="189083"/>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u="sng" dirty="0">
                <a:solidFill>
                  <a:schemeClr val="tx1"/>
                </a:solidFill>
              </a:rPr>
              <a:t>Important</a:t>
            </a:r>
          </a:p>
        </p:txBody>
      </p:sp>
    </p:spTree>
    <p:extLst>
      <p:ext uri="{BB962C8B-B14F-4D97-AF65-F5344CB8AC3E}">
        <p14:creationId xmlns:p14="http://schemas.microsoft.com/office/powerpoint/2010/main" val="1395999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616" y="576072"/>
            <a:ext cx="7702759" cy="537065"/>
          </a:xfrm>
        </p:spPr>
        <p:txBody>
          <a:bodyPr/>
          <a:lstStyle/>
          <a:p>
            <a:pPr lvl="0" defTabSz="457200">
              <a:defRPr/>
            </a:pPr>
            <a:r>
              <a:rPr lang="en-US" dirty="0">
                <a:solidFill>
                  <a:srgbClr val="0072CE"/>
                </a:solidFill>
              </a:rPr>
              <a:t>2025</a:t>
            </a:r>
            <a:r>
              <a:rPr lang="en-US" dirty="0">
                <a:solidFill>
                  <a:schemeClr val="tx1"/>
                </a:solidFill>
              </a:rPr>
              <a:t> </a:t>
            </a:r>
            <a:r>
              <a:rPr lang="en-US" dirty="0">
                <a:solidFill>
                  <a:srgbClr val="0072CE"/>
                </a:solidFill>
              </a:rPr>
              <a:t>Rental Rehab Projects – Relocation Plan</a:t>
            </a:r>
            <a:endParaRPr lang="en-US" dirty="0"/>
          </a:p>
        </p:txBody>
      </p:sp>
      <p:sp>
        <p:nvSpPr>
          <p:cNvPr id="4" name="Text Placeholder 3"/>
          <p:cNvSpPr>
            <a:spLocks noGrp="1"/>
          </p:cNvSpPr>
          <p:nvPr>
            <p:ph type="body" sz="quarter" idx="12"/>
          </p:nvPr>
        </p:nvSpPr>
        <p:spPr>
          <a:xfrm>
            <a:off x="356616" y="1153015"/>
            <a:ext cx="8424777" cy="5462226"/>
          </a:xfrm>
        </p:spPr>
        <p:txBody>
          <a:bodyPr>
            <a:noAutofit/>
          </a:bodyPr>
          <a:lstStyle/>
          <a:p>
            <a:pPr marL="0" marR="0" lvl="0" indent="0">
              <a:spcBef>
                <a:spcPts val="0"/>
              </a:spcBef>
              <a:spcAft>
                <a:spcPts val="190"/>
              </a:spcAft>
              <a:buClr>
                <a:srgbClr val="0071CE"/>
              </a:buClr>
              <a:buNone/>
            </a:pPr>
            <a:r>
              <a:rPr lang="en-US" sz="2000" dirty="0">
                <a:solidFill>
                  <a:srgbClr val="595959"/>
                </a:solidFill>
                <a:ea typeface="MS Mincho" panose="02020609040205080304" pitchFamily="49" charset="-128"/>
                <a:cs typeface="Times New Roman" panose="02020603050405020304" pitchFamily="18" charset="0"/>
              </a:rPr>
              <a:t>For projects occupied at the time of application, a relocation plan is required if there is any displacement (temporary or permanent).</a:t>
            </a:r>
          </a:p>
          <a:p>
            <a:pPr marL="0" marR="0" lvl="0" indent="0">
              <a:spcBef>
                <a:spcPts val="0"/>
              </a:spcBef>
              <a:spcAft>
                <a:spcPts val="190"/>
              </a:spcAft>
              <a:buClr>
                <a:srgbClr val="0071CE"/>
              </a:buClr>
              <a:buNone/>
            </a:pPr>
            <a:endParaRPr lang="en-US" sz="1800" dirty="0">
              <a:solidFill>
                <a:srgbClr val="595959"/>
              </a:solidFill>
              <a:ea typeface="MS Mincho" panose="02020609040205080304" pitchFamily="49" charset="-128"/>
              <a:cs typeface="Times New Roman" panose="02020603050405020304" pitchFamily="18" charset="0"/>
            </a:endParaRPr>
          </a:p>
          <a:p>
            <a:pPr marL="0" marR="0" lvl="0" indent="0">
              <a:spcBef>
                <a:spcPts val="0"/>
              </a:spcBef>
              <a:spcAft>
                <a:spcPts val="190"/>
              </a:spcAft>
              <a:buClr>
                <a:srgbClr val="0071CE"/>
              </a:buClr>
              <a:buNone/>
            </a:pPr>
            <a:r>
              <a:rPr lang="en-US" sz="2000" b="1" u="sng" dirty="0">
                <a:solidFill>
                  <a:srgbClr val="595959"/>
                </a:solidFill>
                <a:ea typeface="MS Mincho" panose="02020609040205080304" pitchFamily="49" charset="-128"/>
                <a:cs typeface="Times New Roman" panose="02020603050405020304" pitchFamily="18" charset="0"/>
              </a:rPr>
              <a:t>The relocation plan may be either:</a:t>
            </a:r>
          </a:p>
          <a:p>
            <a:pPr>
              <a:spcBef>
                <a:spcPts val="0"/>
              </a:spcBef>
              <a:spcAft>
                <a:spcPts val="190"/>
              </a:spcAft>
              <a:buClr>
                <a:srgbClr val="0071CE"/>
              </a:buClr>
            </a:pPr>
            <a:r>
              <a:rPr lang="en-US" sz="1800" dirty="0">
                <a:effectLst/>
                <a:ea typeface="MS Mincho" panose="02020609040205080304" pitchFamily="49" charset="-128"/>
                <a:cs typeface="Times New Roman" panose="02020603050405020304" pitchFamily="18" charset="0"/>
              </a:rPr>
              <a:t>Any plan approved by any federal, state or local government funder(s) involved in the financing of the project or</a:t>
            </a:r>
          </a:p>
          <a:p>
            <a:pPr>
              <a:spcBef>
                <a:spcPts val="0"/>
              </a:spcBef>
              <a:spcAft>
                <a:spcPts val="190"/>
              </a:spcAft>
              <a:buClr>
                <a:srgbClr val="0071CE"/>
              </a:buClr>
            </a:pPr>
            <a:r>
              <a:rPr lang="en-US" sz="1800" dirty="0">
                <a:effectLst/>
                <a:ea typeface="MS Mincho" panose="02020609040205080304" pitchFamily="49" charset="-128"/>
                <a:cs typeface="Times New Roman" panose="02020603050405020304" pitchFamily="18" charset="0"/>
              </a:rPr>
              <a:t>A plan approved by FHLB Dallas that at a minimum meets the following:</a:t>
            </a:r>
          </a:p>
          <a:p>
            <a:pPr marL="742950" marR="0" lvl="1" indent="-285750">
              <a:spcBef>
                <a:spcPts val="0"/>
              </a:spcBef>
              <a:spcAft>
                <a:spcPts val="0"/>
              </a:spcAft>
              <a:buSzPts val="1000"/>
              <a:buFont typeface="Symbol" panose="05050102010706020507" pitchFamily="18" charset="2"/>
              <a:buChar char=""/>
              <a:tabLst>
                <a:tab pos="914400" algn="l"/>
              </a:tabLst>
            </a:pPr>
            <a:endParaRPr lang="en-US" sz="1800" dirty="0">
              <a:ea typeface="MS Mincho" panose="02020609040205080304" pitchFamily="49" charset="-128"/>
              <a:cs typeface="Times New Roman" panose="02020603050405020304" pitchFamily="18" charset="0"/>
            </a:endParaRPr>
          </a:p>
          <a:p>
            <a:pPr marL="742950" marR="0" lvl="1" indent="-285750">
              <a:spcBef>
                <a:spcPts val="0"/>
              </a:spcBef>
              <a:spcAft>
                <a:spcPts val="0"/>
              </a:spcAft>
              <a:buSzPts val="1000"/>
              <a:buFont typeface="Symbol" panose="05050102010706020507" pitchFamily="18" charset="2"/>
              <a:buChar char=""/>
              <a:tabLst>
                <a:tab pos="914400" algn="l"/>
              </a:tabLst>
            </a:pPr>
            <a:endParaRPr lang="en-US" sz="1800" dirty="0">
              <a:effectLst/>
              <a:ea typeface="MS Mincho" panose="02020609040205080304" pitchFamily="49" charset="-128"/>
              <a:cs typeface="Times New Roman" panose="02020603050405020304" pitchFamily="18" charset="0"/>
            </a:endParaRPr>
          </a:p>
          <a:p>
            <a:pPr marL="0" indent="0">
              <a:spcBef>
                <a:spcPts val="0"/>
              </a:spcBef>
              <a:spcAft>
                <a:spcPts val="190"/>
              </a:spcAft>
              <a:buClr>
                <a:srgbClr val="0071CE"/>
              </a:buClr>
              <a:buNone/>
            </a:pP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lvl="0" indent="0">
              <a:spcBef>
                <a:spcPts val="0"/>
              </a:spcBef>
              <a:spcAft>
                <a:spcPts val="190"/>
              </a:spcAft>
              <a:buClr>
                <a:srgbClr val="0071CE"/>
              </a:buClr>
              <a:buNone/>
            </a:pPr>
            <a:endParaRPr lang="en-US" sz="1800" dirty="0">
              <a:solidFill>
                <a:srgbClr val="595959"/>
              </a:solidFill>
              <a:ea typeface="MS Mincho" panose="02020609040205080304" pitchFamily="49" charset="-128"/>
              <a:cs typeface="Times New Roman" panose="02020603050405020304" pitchFamily="18" charset="0"/>
            </a:endParaRPr>
          </a:p>
          <a:p>
            <a:pPr marL="0" marR="0" lvl="0" indent="0">
              <a:spcBef>
                <a:spcPts val="0"/>
              </a:spcBef>
              <a:spcAft>
                <a:spcPts val="190"/>
              </a:spcAft>
              <a:buClr>
                <a:srgbClr val="0071CE"/>
              </a:buClr>
              <a:buNone/>
            </a:pPr>
            <a:endParaRPr lang="en-US" sz="1800" dirty="0">
              <a:solidFill>
                <a:srgbClr val="595959"/>
              </a:solidFill>
              <a:ea typeface="MS Mincho" panose="02020609040205080304" pitchFamily="49" charset="-128"/>
              <a:cs typeface="Times New Roman" panose="02020603050405020304" pitchFamily="18" charset="0"/>
            </a:endParaRPr>
          </a:p>
          <a:p>
            <a:pPr marL="0" marR="0" lvl="0" indent="0">
              <a:spcBef>
                <a:spcPts val="0"/>
              </a:spcBef>
              <a:spcAft>
                <a:spcPts val="190"/>
              </a:spcAft>
              <a:buClr>
                <a:srgbClr val="0071CE"/>
              </a:buClr>
              <a:buNone/>
            </a:pPr>
            <a:endParaRPr lang="en-US" sz="1800" dirty="0">
              <a:solidFill>
                <a:srgbClr val="595959"/>
              </a:solidFill>
              <a:ea typeface="MS Mincho" panose="02020609040205080304" pitchFamily="49" charset="-128"/>
              <a:cs typeface="Times New Roman" panose="02020603050405020304" pitchFamily="18" charset="0"/>
            </a:endParaRPr>
          </a:p>
        </p:txBody>
      </p:sp>
      <p:sp>
        <p:nvSpPr>
          <p:cNvPr id="3" name="Rectangle 2">
            <a:extLst>
              <a:ext uri="{FF2B5EF4-FFF2-40B4-BE49-F238E27FC236}">
                <a16:creationId xmlns:a16="http://schemas.microsoft.com/office/drawing/2014/main" id="{C5F887CA-981A-4E9A-908F-5725835D0BD8}"/>
              </a:ext>
            </a:extLst>
          </p:cNvPr>
          <p:cNvSpPr/>
          <p:nvPr/>
        </p:nvSpPr>
        <p:spPr>
          <a:xfrm>
            <a:off x="356616" y="3452680"/>
            <a:ext cx="7573439" cy="427741"/>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dirty="0">
                <a:ea typeface="MS Mincho" panose="02020609040205080304" pitchFamily="49" charset="-128"/>
                <a:cs typeface="Times New Roman" panose="02020603050405020304" pitchFamily="18" charset="0"/>
              </a:rPr>
              <a:t>Minimizes displacement; articulates a resident notification plan</a:t>
            </a:r>
          </a:p>
        </p:txBody>
      </p:sp>
      <p:sp>
        <p:nvSpPr>
          <p:cNvPr id="5" name="Rectangle 4">
            <a:extLst>
              <a:ext uri="{FF2B5EF4-FFF2-40B4-BE49-F238E27FC236}">
                <a16:creationId xmlns:a16="http://schemas.microsoft.com/office/drawing/2014/main" id="{7D1CE2C4-D597-4A10-9B12-3B3F0B65D4C2}"/>
              </a:ext>
            </a:extLst>
          </p:cNvPr>
          <p:cNvSpPr/>
          <p:nvPr/>
        </p:nvSpPr>
        <p:spPr>
          <a:xfrm>
            <a:off x="356612" y="3878317"/>
            <a:ext cx="7573443" cy="1065780"/>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buSzPts val="1000"/>
              <a:tabLst>
                <a:tab pos="914400" algn="l"/>
              </a:tabLst>
            </a:pPr>
            <a:r>
              <a:rPr lang="en-US" dirty="0">
                <a:ea typeface="MS Mincho" panose="02020609040205080304" pitchFamily="49" charset="-128"/>
                <a:cs typeface="Times New Roman" panose="02020603050405020304" pitchFamily="18" charset="0"/>
              </a:rPr>
              <a:t>Provides temporary displacement such as: moving within to a fully renovated unit (permanently or temporarily), storage of personal property onsite, or moving to a hotel for a set period </a:t>
            </a:r>
            <a:r>
              <a:rPr lang="en-US">
                <a:ea typeface="MS Mincho" panose="02020609040205080304" pitchFamily="49" charset="-128"/>
                <a:cs typeface="Times New Roman" panose="02020603050405020304" pitchFamily="18" charset="0"/>
              </a:rPr>
              <a:t>of time</a:t>
            </a:r>
            <a:endParaRPr lang="en-US" dirty="0">
              <a:ea typeface="MS Mincho" panose="02020609040205080304" pitchFamily="49" charset="-128"/>
              <a:cs typeface="Times New Roman" panose="02020603050405020304" pitchFamily="18" charset="0"/>
            </a:endParaRPr>
          </a:p>
        </p:txBody>
      </p:sp>
      <p:sp>
        <p:nvSpPr>
          <p:cNvPr id="6" name="Rectangle 5">
            <a:extLst>
              <a:ext uri="{FF2B5EF4-FFF2-40B4-BE49-F238E27FC236}">
                <a16:creationId xmlns:a16="http://schemas.microsoft.com/office/drawing/2014/main" id="{91A9229C-37DF-41E6-A407-74F23923A719}"/>
              </a:ext>
            </a:extLst>
          </p:cNvPr>
          <p:cNvSpPr/>
          <p:nvPr/>
        </p:nvSpPr>
        <p:spPr>
          <a:xfrm>
            <a:off x="356614" y="4944097"/>
            <a:ext cx="7573441" cy="61725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buSzPts val="1000"/>
              <a:tabLst>
                <a:tab pos="914400" algn="l"/>
              </a:tabLst>
            </a:pPr>
            <a:r>
              <a:rPr lang="en-US" dirty="0">
                <a:ea typeface="MS Mincho" panose="02020609040205080304" pitchFamily="49" charset="-128"/>
                <a:cs typeface="Times New Roman" panose="02020603050405020304" pitchFamily="18" charset="0"/>
              </a:rPr>
              <a:t>Detailed accommodations, if any, are planned for those who elect permanent relocation</a:t>
            </a:r>
          </a:p>
        </p:txBody>
      </p:sp>
      <p:sp>
        <p:nvSpPr>
          <p:cNvPr id="7" name="Rectangle 6">
            <a:extLst>
              <a:ext uri="{FF2B5EF4-FFF2-40B4-BE49-F238E27FC236}">
                <a16:creationId xmlns:a16="http://schemas.microsoft.com/office/drawing/2014/main" id="{736CC86C-71EE-4294-BB06-63BDAF2F58DD}"/>
              </a:ext>
            </a:extLst>
          </p:cNvPr>
          <p:cNvSpPr/>
          <p:nvPr/>
        </p:nvSpPr>
        <p:spPr>
          <a:xfrm>
            <a:off x="356616" y="5555084"/>
            <a:ext cx="7573440" cy="910256"/>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1">
              <a:spcBef>
                <a:spcPts val="0"/>
              </a:spcBef>
              <a:spcAft>
                <a:spcPts val="0"/>
              </a:spcAft>
              <a:buSzPts val="1000"/>
              <a:tabLst>
                <a:tab pos="914400" algn="l"/>
              </a:tabLst>
            </a:pPr>
            <a:r>
              <a:rPr lang="en-US" sz="1800" dirty="0">
                <a:effectLst/>
                <a:ea typeface="MS Mincho" panose="02020609040205080304" pitchFamily="49" charset="-128"/>
                <a:cs typeface="Times New Roman" panose="02020603050405020304" pitchFamily="18" charset="0"/>
              </a:rPr>
              <a:t>Provides a payment for actual reasonable moving/related expenses or a fixed payment for moving expenses</a:t>
            </a:r>
            <a:endParaRPr lang="en-US" sz="1800" dirty="0">
              <a:effectLst/>
              <a:highlight>
                <a:srgbClr val="FFFF66"/>
              </a:highlight>
              <a:ea typeface="MS Mincho" panose="02020609040205080304" pitchFamily="49" charset="-128"/>
              <a:cs typeface="Times New Roman" panose="02020603050405020304" pitchFamily="18" charset="0"/>
            </a:endParaRPr>
          </a:p>
        </p:txBody>
      </p:sp>
      <p:sp>
        <p:nvSpPr>
          <p:cNvPr id="9" name="Flowchart: Process 8">
            <a:extLst>
              <a:ext uri="{FF2B5EF4-FFF2-40B4-BE49-F238E27FC236}">
                <a16:creationId xmlns:a16="http://schemas.microsoft.com/office/drawing/2014/main" id="{78D55D10-2DE1-4A4A-8A8F-1AEC20EA58EB}"/>
              </a:ext>
            </a:extLst>
          </p:cNvPr>
          <p:cNvSpPr/>
          <p:nvPr/>
        </p:nvSpPr>
        <p:spPr>
          <a:xfrm>
            <a:off x="7811814" y="3452681"/>
            <a:ext cx="1213945" cy="3012660"/>
          </a:xfrm>
          <a:prstGeom prst="flowChartProcess">
            <a:avLst/>
          </a:prstGeom>
          <a:solidFill>
            <a:schemeClr val="bg1">
              <a:lumMod val="85000"/>
            </a:schemeClr>
          </a:solidFill>
          <a:effectLst>
            <a:outerShdw blurRad="50800" dist="38100" dir="18900000" algn="b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FF0000"/>
                </a:solidFill>
                <a:effectLst/>
                <a:ea typeface="MS Mincho" panose="02020609040205080304" pitchFamily="49" charset="-128"/>
                <a:cs typeface="Times New Roman" panose="02020603050405020304" pitchFamily="18" charset="0"/>
              </a:rPr>
              <a:t>Relocation budget is required and should appear in Total Project Budget</a:t>
            </a:r>
            <a:endParaRPr lang="en-US" b="1" dirty="0">
              <a:solidFill>
                <a:srgbClr val="FF0000"/>
              </a:solidFill>
            </a:endParaRPr>
          </a:p>
        </p:txBody>
      </p:sp>
      <p:sp>
        <p:nvSpPr>
          <p:cNvPr id="8" name="Explosion: 8 Points 7">
            <a:extLst>
              <a:ext uri="{FF2B5EF4-FFF2-40B4-BE49-F238E27FC236}">
                <a16:creationId xmlns:a16="http://schemas.microsoft.com/office/drawing/2014/main" id="{04A698DE-2BE4-349E-45FB-EDBAB8F9A2EF}"/>
              </a:ext>
            </a:extLst>
          </p:cNvPr>
          <p:cNvSpPr/>
          <p:nvPr/>
        </p:nvSpPr>
        <p:spPr>
          <a:xfrm>
            <a:off x="8498606" y="3167743"/>
            <a:ext cx="472304" cy="427741"/>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4162737"/>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72" y="576072"/>
            <a:ext cx="7702759" cy="537065"/>
          </a:xfrm>
        </p:spPr>
        <p:txBody>
          <a:bodyPr/>
          <a:lstStyle/>
          <a:p>
            <a:pPr lvl="0" defTabSz="457200">
              <a:defRPr/>
            </a:pPr>
            <a:r>
              <a:rPr lang="en-US" sz="3200" dirty="0">
                <a:solidFill>
                  <a:srgbClr val="0072CE"/>
                </a:solidFill>
              </a:rPr>
              <a:t>2025</a:t>
            </a:r>
            <a:r>
              <a:rPr lang="en-US" sz="3200" dirty="0">
                <a:solidFill>
                  <a:schemeClr val="tx1"/>
                </a:solidFill>
              </a:rPr>
              <a:t> </a:t>
            </a:r>
            <a:r>
              <a:rPr lang="en-US" sz="3200" dirty="0">
                <a:solidFill>
                  <a:srgbClr val="0072CE"/>
                </a:solidFill>
              </a:rPr>
              <a:t>Rental</a:t>
            </a:r>
            <a:r>
              <a:rPr lang="en-US" sz="3200" dirty="0">
                <a:solidFill>
                  <a:schemeClr val="tx1"/>
                </a:solidFill>
              </a:rPr>
              <a:t> </a:t>
            </a:r>
            <a:r>
              <a:rPr lang="en-US" sz="3200" dirty="0">
                <a:solidFill>
                  <a:srgbClr val="0072CE"/>
                </a:solidFill>
              </a:rPr>
              <a:t>Rehab Projects – Cont’d</a:t>
            </a:r>
            <a:endParaRPr lang="en-US" sz="3200" dirty="0"/>
          </a:p>
        </p:txBody>
      </p:sp>
      <p:graphicFrame>
        <p:nvGraphicFramePr>
          <p:cNvPr id="3" name="Table 2">
            <a:extLst>
              <a:ext uri="{FF2B5EF4-FFF2-40B4-BE49-F238E27FC236}">
                <a16:creationId xmlns:a16="http://schemas.microsoft.com/office/drawing/2014/main" id="{82C6CBF2-6210-4056-AC47-C3A85845D9D3}"/>
              </a:ext>
            </a:extLst>
          </p:cNvPr>
          <p:cNvGraphicFramePr>
            <a:graphicFrameLocks noGrp="1"/>
          </p:cNvGraphicFramePr>
          <p:nvPr>
            <p:extLst>
              <p:ext uri="{D42A27DB-BD31-4B8C-83A1-F6EECF244321}">
                <p14:modId xmlns:p14="http://schemas.microsoft.com/office/powerpoint/2010/main" val="1461376120"/>
              </p:ext>
            </p:extLst>
          </p:nvPr>
        </p:nvGraphicFramePr>
        <p:xfrm>
          <a:off x="438457" y="5186391"/>
          <a:ext cx="8324233" cy="952500"/>
        </p:xfrm>
        <a:graphic>
          <a:graphicData uri="http://schemas.openxmlformats.org/drawingml/2006/table">
            <a:tbl>
              <a:tblPr>
                <a:tableStyleId>{5C22544A-7EE6-4342-B048-85BDC9FD1C3A}</a:tableStyleId>
              </a:tblPr>
              <a:tblGrid>
                <a:gridCol w="560580">
                  <a:extLst>
                    <a:ext uri="{9D8B030D-6E8A-4147-A177-3AD203B41FA5}">
                      <a16:colId xmlns:a16="http://schemas.microsoft.com/office/drawing/2014/main" val="3002010471"/>
                    </a:ext>
                  </a:extLst>
                </a:gridCol>
                <a:gridCol w="914400">
                  <a:extLst>
                    <a:ext uri="{9D8B030D-6E8A-4147-A177-3AD203B41FA5}">
                      <a16:colId xmlns:a16="http://schemas.microsoft.com/office/drawing/2014/main" val="146448434"/>
                    </a:ext>
                  </a:extLst>
                </a:gridCol>
                <a:gridCol w="674558">
                  <a:extLst>
                    <a:ext uri="{9D8B030D-6E8A-4147-A177-3AD203B41FA5}">
                      <a16:colId xmlns:a16="http://schemas.microsoft.com/office/drawing/2014/main" val="1038085215"/>
                    </a:ext>
                  </a:extLst>
                </a:gridCol>
                <a:gridCol w="704538">
                  <a:extLst>
                    <a:ext uri="{9D8B030D-6E8A-4147-A177-3AD203B41FA5}">
                      <a16:colId xmlns:a16="http://schemas.microsoft.com/office/drawing/2014/main" val="211089399"/>
                    </a:ext>
                  </a:extLst>
                </a:gridCol>
                <a:gridCol w="779488">
                  <a:extLst>
                    <a:ext uri="{9D8B030D-6E8A-4147-A177-3AD203B41FA5}">
                      <a16:colId xmlns:a16="http://schemas.microsoft.com/office/drawing/2014/main" val="292718098"/>
                    </a:ext>
                  </a:extLst>
                </a:gridCol>
                <a:gridCol w="839449">
                  <a:extLst>
                    <a:ext uri="{9D8B030D-6E8A-4147-A177-3AD203B41FA5}">
                      <a16:colId xmlns:a16="http://schemas.microsoft.com/office/drawing/2014/main" val="3547159514"/>
                    </a:ext>
                  </a:extLst>
                </a:gridCol>
                <a:gridCol w="1049312">
                  <a:extLst>
                    <a:ext uri="{9D8B030D-6E8A-4147-A177-3AD203B41FA5}">
                      <a16:colId xmlns:a16="http://schemas.microsoft.com/office/drawing/2014/main" val="2628240526"/>
                    </a:ext>
                  </a:extLst>
                </a:gridCol>
                <a:gridCol w="1229193">
                  <a:extLst>
                    <a:ext uri="{9D8B030D-6E8A-4147-A177-3AD203B41FA5}">
                      <a16:colId xmlns:a16="http://schemas.microsoft.com/office/drawing/2014/main" val="4050516605"/>
                    </a:ext>
                  </a:extLst>
                </a:gridCol>
                <a:gridCol w="786561">
                  <a:extLst>
                    <a:ext uri="{9D8B030D-6E8A-4147-A177-3AD203B41FA5}">
                      <a16:colId xmlns:a16="http://schemas.microsoft.com/office/drawing/2014/main" val="2926541295"/>
                    </a:ext>
                  </a:extLst>
                </a:gridCol>
                <a:gridCol w="786154">
                  <a:extLst>
                    <a:ext uri="{9D8B030D-6E8A-4147-A177-3AD203B41FA5}">
                      <a16:colId xmlns:a16="http://schemas.microsoft.com/office/drawing/2014/main" val="510354764"/>
                    </a:ext>
                  </a:extLst>
                </a:gridCol>
              </a:tblGrid>
              <a:tr h="762000">
                <a:tc>
                  <a:txBody>
                    <a:bodyPr/>
                    <a:lstStyle/>
                    <a:p>
                      <a:pPr algn="ctr" fontAlgn="ctr"/>
                      <a:r>
                        <a:rPr lang="en-US" sz="1400" u="none" strike="noStrike" dirty="0">
                          <a:effectLst/>
                        </a:rPr>
                        <a:t>Unit #</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Household Name</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Move In Date</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Current Income</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 of Bedrooms</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Household Size</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Tenant Paid Rent</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Federal/State Rental Subsidy</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Total Rent</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Targeting 50/60/80</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7702181"/>
                  </a:ext>
                </a:extLst>
              </a:tr>
              <a:tr h="190500">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96986970"/>
                  </a:ext>
                </a:extLst>
              </a:tr>
            </a:tbl>
          </a:graphicData>
        </a:graphic>
      </p:graphicFrame>
      <p:sp>
        <p:nvSpPr>
          <p:cNvPr id="5" name="Speech Bubble: Oval 4">
            <a:extLst>
              <a:ext uri="{FF2B5EF4-FFF2-40B4-BE49-F238E27FC236}">
                <a16:creationId xmlns:a16="http://schemas.microsoft.com/office/drawing/2014/main" id="{8EE3C582-6C8D-4DDC-8F60-13BFF50D4FED}"/>
              </a:ext>
            </a:extLst>
          </p:cNvPr>
          <p:cNvSpPr/>
          <p:nvPr/>
        </p:nvSpPr>
        <p:spPr>
          <a:xfrm>
            <a:off x="4826832" y="4076699"/>
            <a:ext cx="3057994" cy="873115"/>
          </a:xfrm>
          <a:custGeom>
            <a:avLst/>
            <a:gdLst>
              <a:gd name="connsiteX0" fmla="*/ 861957 w 3057994"/>
              <a:gd name="connsiteY0" fmla="*/ 1041853 h 873115"/>
              <a:gd name="connsiteX1" fmla="*/ 800223 w 3057994"/>
              <a:gd name="connsiteY1" fmla="*/ 820336 h 873115"/>
              <a:gd name="connsiteX2" fmla="*/ 1197057 w 3057994"/>
              <a:gd name="connsiteY2" fmla="*/ 10411 h 873115"/>
              <a:gd name="connsiteX3" fmla="*/ 1908934 w 3057994"/>
              <a:gd name="connsiteY3" fmla="*/ 13692 h 873115"/>
              <a:gd name="connsiteX4" fmla="*/ 2168656 w 3057994"/>
              <a:gd name="connsiteY4" fmla="*/ 833077 h 873115"/>
              <a:gd name="connsiteX5" fmla="*/ 1356815 w 3057994"/>
              <a:gd name="connsiteY5" fmla="*/ 870339 h 873115"/>
              <a:gd name="connsiteX6" fmla="*/ 861957 w 3057994"/>
              <a:gd name="connsiteY6" fmla="*/ 1041853 h 873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57994" h="873115" fill="none" extrusionOk="0">
                <a:moveTo>
                  <a:pt x="861957" y="1041853"/>
                </a:moveTo>
                <a:cubicBezTo>
                  <a:pt x="857970" y="991661"/>
                  <a:pt x="820405" y="910603"/>
                  <a:pt x="800223" y="820336"/>
                </a:cubicBezTo>
                <a:cubicBezTo>
                  <a:pt x="-422083" y="772713"/>
                  <a:pt x="-228050" y="95520"/>
                  <a:pt x="1197057" y="10411"/>
                </a:cubicBezTo>
                <a:cubicBezTo>
                  <a:pt x="1448862" y="-50888"/>
                  <a:pt x="1688251" y="35136"/>
                  <a:pt x="1908934" y="13692"/>
                </a:cubicBezTo>
                <a:cubicBezTo>
                  <a:pt x="3399240" y="20696"/>
                  <a:pt x="3554070" y="610738"/>
                  <a:pt x="2168656" y="833077"/>
                </a:cubicBezTo>
                <a:cubicBezTo>
                  <a:pt x="1903997" y="863606"/>
                  <a:pt x="1668241" y="837144"/>
                  <a:pt x="1356815" y="870339"/>
                </a:cubicBezTo>
                <a:cubicBezTo>
                  <a:pt x="1232183" y="890847"/>
                  <a:pt x="1017729" y="1009786"/>
                  <a:pt x="861957" y="1041853"/>
                </a:cubicBezTo>
                <a:close/>
              </a:path>
              <a:path w="3057994" h="873115" stroke="0" extrusionOk="0">
                <a:moveTo>
                  <a:pt x="861957" y="1041853"/>
                </a:moveTo>
                <a:cubicBezTo>
                  <a:pt x="839001" y="977413"/>
                  <a:pt x="838498" y="915250"/>
                  <a:pt x="800223" y="820336"/>
                </a:cubicBezTo>
                <a:cubicBezTo>
                  <a:pt x="-330279" y="650182"/>
                  <a:pt x="-192419" y="59507"/>
                  <a:pt x="1197057" y="10411"/>
                </a:cubicBezTo>
                <a:cubicBezTo>
                  <a:pt x="1404001" y="-25760"/>
                  <a:pt x="1666996" y="14796"/>
                  <a:pt x="1908934" y="13692"/>
                </a:cubicBezTo>
                <a:cubicBezTo>
                  <a:pt x="3303380" y="145730"/>
                  <a:pt x="3458089" y="603919"/>
                  <a:pt x="2168656" y="833077"/>
                </a:cubicBezTo>
                <a:cubicBezTo>
                  <a:pt x="1917107" y="858765"/>
                  <a:pt x="1614352" y="866258"/>
                  <a:pt x="1356815" y="870339"/>
                </a:cubicBezTo>
                <a:cubicBezTo>
                  <a:pt x="1151247" y="921562"/>
                  <a:pt x="1062574" y="957215"/>
                  <a:pt x="861957" y="1041853"/>
                </a:cubicBezTo>
                <a:close/>
              </a:path>
            </a:pathLst>
          </a:custGeom>
          <a:solidFill>
            <a:schemeClr val="bg1"/>
          </a:solidFill>
          <a:ln>
            <a:extLst>
              <a:ext uri="{C807C97D-BFC1-408E-A445-0C87EB9F89A2}">
                <ask:lineSketchStyleProps xmlns:ask="http://schemas.microsoft.com/office/drawing/2018/sketchyshapes" sd="1219033472">
                  <a:prstGeom prst="wedgeEllipseCallout">
                    <a:avLst>
                      <a:gd name="adj1" fmla="val -21813"/>
                      <a:gd name="adj2" fmla="val 69326"/>
                    </a:avLst>
                  </a:prstGeom>
                  <ask:type>
                    <ask:lineSketchFreehand/>
                  </ask:type>
                </ask:lineSketchStyleProps>
              </a:ext>
            </a:extLst>
          </a:ln>
          <a:scene3d>
            <a:camera prst="obliqueTop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a typeface="MS Mincho" panose="02020609040205080304" pitchFamily="49" charset="-128"/>
              <a:cs typeface="Times New Roman" panose="02020603050405020304" pitchFamily="18" charset="0"/>
            </a:endParaRPr>
          </a:p>
          <a:p>
            <a:pPr algn="ctr"/>
            <a:r>
              <a:rPr lang="en-US" sz="1600" b="1" dirty="0">
                <a:solidFill>
                  <a:schemeClr val="tx1"/>
                </a:solidFill>
                <a:ea typeface="MS Mincho" panose="02020609040205080304" pitchFamily="49" charset="-128"/>
                <a:cs typeface="Times New Roman" panose="02020603050405020304" pitchFamily="18" charset="0"/>
              </a:rPr>
              <a:t>Submit as an Excel file with supporting documents</a:t>
            </a:r>
          </a:p>
          <a:p>
            <a:pPr algn="ctr"/>
            <a:endParaRPr lang="en-US" dirty="0"/>
          </a:p>
        </p:txBody>
      </p:sp>
      <p:graphicFrame>
        <p:nvGraphicFramePr>
          <p:cNvPr id="6" name="Diagram 5">
            <a:extLst>
              <a:ext uri="{FF2B5EF4-FFF2-40B4-BE49-F238E27FC236}">
                <a16:creationId xmlns:a16="http://schemas.microsoft.com/office/drawing/2014/main" id="{C5D4D20E-47CE-4F1C-BA2E-14CBF576B13D}"/>
              </a:ext>
            </a:extLst>
          </p:cNvPr>
          <p:cNvGraphicFramePr/>
          <p:nvPr>
            <p:extLst>
              <p:ext uri="{D42A27DB-BD31-4B8C-83A1-F6EECF244321}">
                <p14:modId xmlns:p14="http://schemas.microsoft.com/office/powerpoint/2010/main" val="2493696312"/>
              </p:ext>
            </p:extLst>
          </p:nvPr>
        </p:nvGraphicFramePr>
        <p:xfrm>
          <a:off x="438457" y="1397000"/>
          <a:ext cx="8324233" cy="2346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990009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280099" y="2232996"/>
            <a:ext cx="8041780" cy="2273418"/>
          </a:xfrm>
        </p:spPr>
        <p:txBody>
          <a:bodyPr>
            <a:normAutofit/>
          </a:bodyPr>
          <a:lstStyle/>
          <a:p>
            <a:pPr lvl="0"/>
            <a:endParaRPr lang="en-US" dirty="0">
              <a:solidFill>
                <a:schemeClr val="tx1"/>
              </a:solidFill>
            </a:endParaRPr>
          </a:p>
          <a:p>
            <a:pPr marL="0" lvl="0" indent="0" algn="ctr" defTabSz="457200">
              <a:buClrTx/>
              <a:buNone/>
              <a:defRPr/>
            </a:pPr>
            <a:r>
              <a:rPr lang="en-US" sz="5400" b="1" dirty="0">
                <a:solidFill>
                  <a:srgbClr val="0072CE"/>
                </a:solidFill>
              </a:rPr>
              <a:t>Questions?</a:t>
            </a:r>
            <a:endParaRPr lang="en-US" sz="5400" b="1" dirty="0"/>
          </a:p>
          <a:p>
            <a:pPr lvl="0"/>
            <a:endParaRPr lang="en-US" dirty="0">
              <a:solidFill>
                <a:schemeClr val="tx1"/>
              </a:solidFill>
            </a:endParaRPr>
          </a:p>
          <a:p>
            <a:pPr lvl="0"/>
            <a:endParaRPr lang="en-US" dirty="0">
              <a:solidFill>
                <a:schemeClr val="tx1"/>
              </a:solidFill>
            </a:endParaRPr>
          </a:p>
          <a:p>
            <a:endParaRPr lang="en-US" dirty="0"/>
          </a:p>
        </p:txBody>
      </p:sp>
    </p:spTree>
    <p:extLst>
      <p:ext uri="{BB962C8B-B14F-4D97-AF65-F5344CB8AC3E}">
        <p14:creationId xmlns:p14="http://schemas.microsoft.com/office/powerpoint/2010/main" val="31412261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Competitive AHP Scoring</a:t>
            </a:r>
          </a:p>
        </p:txBody>
      </p:sp>
    </p:spTree>
    <p:extLst>
      <p:ext uri="{BB962C8B-B14F-4D97-AF65-F5344CB8AC3E}">
        <p14:creationId xmlns:p14="http://schemas.microsoft.com/office/powerpoint/2010/main" val="1527556537"/>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0" y="576072"/>
            <a:ext cx="7487260" cy="488660"/>
          </a:xfrm>
        </p:spPr>
        <p:txBody>
          <a:bodyPr/>
          <a:lstStyle/>
          <a:p>
            <a:r>
              <a:rPr lang="en-US" sz="3200" dirty="0"/>
              <a:t>2025 AHP General Fund Scoring Overview</a:t>
            </a:r>
          </a:p>
        </p:txBody>
      </p:sp>
      <p:sp>
        <p:nvSpPr>
          <p:cNvPr id="23" name="TextBox 22"/>
          <p:cNvSpPr txBox="1"/>
          <p:nvPr/>
        </p:nvSpPr>
        <p:spPr>
          <a:xfrm>
            <a:off x="258480" y="5217177"/>
            <a:ext cx="7681495" cy="93871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342900" indent="-342900">
              <a:spcAft>
                <a:spcPts val="1800"/>
              </a:spcAft>
              <a:buFont typeface="Arial" panose="020B0604020202020204" pitchFamily="34" charset="0"/>
              <a:buChar char="•"/>
            </a:pPr>
            <a:r>
              <a:rPr lang="en-US" sz="2000" dirty="0"/>
              <a:t>100-point scoring system based on </a:t>
            </a:r>
            <a:r>
              <a:rPr lang="en-US" sz="2000" b="1" dirty="0"/>
              <a:t>7</a:t>
            </a:r>
            <a:r>
              <a:rPr lang="en-US" sz="2000" dirty="0"/>
              <a:t> criteria</a:t>
            </a:r>
          </a:p>
          <a:p>
            <a:pPr marL="342900" indent="-342900">
              <a:spcAft>
                <a:spcPts val="1800"/>
              </a:spcAft>
              <a:buFont typeface="Arial" panose="020B0604020202020204" pitchFamily="34" charset="0"/>
              <a:buChar char="•"/>
            </a:pPr>
            <a:r>
              <a:rPr lang="en-US" sz="2000" dirty="0"/>
              <a:t>Found in Attachment D of the FHLB Dallas </a:t>
            </a:r>
            <a:r>
              <a:rPr lang="en-US" sz="2000" b="1" dirty="0">
                <a:solidFill>
                  <a:srgbClr val="0072CE"/>
                </a:solidFill>
                <a:hlinkClick r:id="rId3"/>
              </a:rPr>
              <a:t>AHP Implementation Plan</a:t>
            </a:r>
            <a:endParaRPr lang="en-US" sz="2000" b="1" dirty="0">
              <a:solidFill>
                <a:srgbClr val="0072CE"/>
              </a:solidFill>
            </a:endParaRPr>
          </a:p>
        </p:txBody>
      </p:sp>
      <p:graphicFrame>
        <p:nvGraphicFramePr>
          <p:cNvPr id="7" name="Table 6">
            <a:extLst>
              <a:ext uri="{FF2B5EF4-FFF2-40B4-BE49-F238E27FC236}">
                <a16:creationId xmlns:a16="http://schemas.microsoft.com/office/drawing/2014/main" id="{FA09B342-1506-4A5F-ADB8-1386E4F94E80}"/>
              </a:ext>
            </a:extLst>
          </p:cNvPr>
          <p:cNvGraphicFramePr>
            <a:graphicFrameLocks noGrp="1"/>
          </p:cNvGraphicFramePr>
          <p:nvPr>
            <p:extLst>
              <p:ext uri="{D42A27DB-BD31-4B8C-83A1-F6EECF244321}">
                <p14:modId xmlns:p14="http://schemas.microsoft.com/office/powerpoint/2010/main" val="3468067894"/>
              </p:ext>
            </p:extLst>
          </p:nvPr>
        </p:nvGraphicFramePr>
        <p:xfrm>
          <a:off x="356137" y="1300151"/>
          <a:ext cx="7486723" cy="3681606"/>
        </p:xfrm>
        <a:graphic>
          <a:graphicData uri="http://schemas.openxmlformats.org/drawingml/2006/table">
            <a:tbl>
              <a:tblPr/>
              <a:tblGrid>
                <a:gridCol w="6110783">
                  <a:extLst>
                    <a:ext uri="{9D8B030D-6E8A-4147-A177-3AD203B41FA5}">
                      <a16:colId xmlns:a16="http://schemas.microsoft.com/office/drawing/2014/main" val="3420993865"/>
                    </a:ext>
                  </a:extLst>
                </a:gridCol>
                <a:gridCol w="1375940">
                  <a:extLst>
                    <a:ext uri="{9D8B030D-6E8A-4147-A177-3AD203B41FA5}">
                      <a16:colId xmlns:a16="http://schemas.microsoft.com/office/drawing/2014/main" val="1682313120"/>
                    </a:ext>
                  </a:extLst>
                </a:gridCol>
              </a:tblGrid>
              <a:tr h="446877">
                <a:tc>
                  <a:txBody>
                    <a:bodyPr/>
                    <a:lstStyle/>
                    <a:p>
                      <a:pPr algn="ctr" rtl="0" fontAlgn="ctr"/>
                      <a:r>
                        <a:rPr lang="en-US" sz="2400" b="1" i="0" u="none" strike="noStrike" dirty="0">
                          <a:solidFill>
                            <a:srgbClr val="FFFFFF"/>
                          </a:solidFill>
                          <a:effectLst/>
                          <a:latin typeface="Calibri" panose="020F0502020204030204" pitchFamily="34" charset="0"/>
                        </a:rPr>
                        <a:t>Scoring Criteria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tc>
                  <a:txBody>
                    <a:bodyPr/>
                    <a:lstStyle/>
                    <a:p>
                      <a:pPr algn="ctr" rtl="0" fontAlgn="ctr"/>
                      <a:r>
                        <a:rPr lang="en-US" sz="2400" b="1" i="0" u="none" strike="noStrike" dirty="0">
                          <a:solidFill>
                            <a:srgbClr val="FFFFFF"/>
                          </a:solidFill>
                          <a:effectLst/>
                          <a:latin typeface="Calibri" panose="020F0502020204030204" pitchFamily="34" charset="0"/>
                        </a:rPr>
                        <a:t>Points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extLst>
                  <a:ext uri="{0D108BD9-81ED-4DB2-BD59-A6C34878D82A}">
                    <a16:rowId xmlns:a16="http://schemas.microsoft.com/office/drawing/2014/main" val="3247369412"/>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Donated property*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tc>
                  <a:txBody>
                    <a:bodyPr/>
                    <a:lstStyle/>
                    <a:p>
                      <a:pPr algn="ctr" rtl="0" fontAlgn="ctr"/>
                      <a:r>
                        <a:rPr lang="en-US" sz="1800" b="0" i="0" u="none" strike="noStrike" dirty="0">
                          <a:solidFill>
                            <a:srgbClr val="000000"/>
                          </a:solidFill>
                          <a:effectLst/>
                          <a:latin typeface="Calibri" panose="020F0502020204030204" pitchFamily="34" charset="0"/>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a16="http://schemas.microsoft.com/office/drawing/2014/main" val="199787425"/>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Not-for-profit or government sponsorship</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800" b="0" i="0" u="none" strike="noStrike" dirty="0">
                          <a:solidFill>
                            <a:srgbClr val="000000"/>
                          </a:solidFill>
                          <a:effectLst/>
                          <a:latin typeface="Calibri" panose="020F0502020204030204" pitchFamily="34" charset="0"/>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12499048"/>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Targeting - Income groups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tc>
                  <a:txBody>
                    <a:bodyPr/>
                    <a:lstStyle/>
                    <a:p>
                      <a:pPr algn="ctr" rtl="0" fontAlgn="ctr"/>
                      <a:r>
                        <a:rPr lang="en-US" sz="1800" b="0" i="0" u="none" strike="noStrike" dirty="0">
                          <a:solidFill>
                            <a:schemeClr val="tx1"/>
                          </a:solidFill>
                          <a:effectLst/>
                          <a:latin typeface="Calibri" panose="020F0502020204030204" pitchFamily="34" charset="0"/>
                        </a:rPr>
                        <a:t>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a16="http://schemas.microsoft.com/office/drawing/2014/main" val="1087476853"/>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Underserved communities and populations*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800" b="0" i="0" u="none" strike="noStrike" dirty="0">
                          <a:solidFill>
                            <a:srgbClr val="000000"/>
                          </a:solidFill>
                          <a:effectLst/>
                          <a:latin typeface="Calibri" panose="020F0502020204030204" pitchFamily="34" charset="0"/>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87746686"/>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Creating economic opportunity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tc>
                  <a:txBody>
                    <a:bodyPr/>
                    <a:lstStyle/>
                    <a:p>
                      <a:pPr algn="ctr" rtl="0" fontAlgn="ctr"/>
                      <a:r>
                        <a:rPr lang="en-US" sz="1800" b="0" i="0" u="none" strike="noStrike" dirty="0">
                          <a:solidFill>
                            <a:srgbClr val="000000"/>
                          </a:solidFill>
                          <a:effectLst/>
                          <a:latin typeface="Calibri" panose="020F0502020204030204" pitchFamily="34" charset="0"/>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a16="http://schemas.microsoft.com/office/drawing/2014/main" val="2036542890"/>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Community stability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800" b="0" i="0" u="none" strike="noStrike" dirty="0">
                          <a:solidFill>
                            <a:srgbClr val="000000"/>
                          </a:solidFill>
                          <a:effectLst/>
                          <a:latin typeface="Calibri" panose="020F0502020204030204" pitchFamily="34" charset="0"/>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78968348"/>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FHLB Dallas District priority*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tc>
                  <a:txBody>
                    <a:bodyPr/>
                    <a:lstStyle/>
                    <a:p>
                      <a:pPr marL="0" algn="ctr" defTabSz="914400" rtl="0" eaLnBrk="1" fontAlgn="ctr" latinLnBrk="0" hangingPunct="1"/>
                      <a:r>
                        <a:rPr lang="en-US" sz="1800" b="0" i="0" u="none" strike="noStrike" kern="1200" dirty="0">
                          <a:solidFill>
                            <a:schemeClr val="tx1"/>
                          </a:solidFill>
                          <a:effectLst/>
                          <a:latin typeface="Calibri" panose="020F0502020204030204" pitchFamily="34" charset="0"/>
                          <a:ea typeface="+mn-ea"/>
                          <a:cs typeface="+mn-cs"/>
                        </a:rPr>
                        <a:t>35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a16="http://schemas.microsoft.com/office/drawing/2014/main" val="4104895618"/>
                  </a:ext>
                </a:extLst>
              </a:tr>
              <a:tr h="360434">
                <a:tc>
                  <a:txBody>
                    <a:bodyPr/>
                    <a:lstStyle/>
                    <a:p>
                      <a:pPr algn="ctr" rtl="0" fontAlgn="ctr"/>
                      <a:r>
                        <a:rPr lang="en-US" sz="2400" b="1" i="0" u="none" strike="noStrike" dirty="0">
                          <a:solidFill>
                            <a:srgbClr val="FFFFFF"/>
                          </a:solidFill>
                          <a:effectLst/>
                          <a:latin typeface="Calibri" panose="020F0502020204030204" pitchFamily="34" charset="0"/>
                        </a:rPr>
                        <a:t>Total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tc>
                  <a:txBody>
                    <a:bodyPr/>
                    <a:lstStyle/>
                    <a:p>
                      <a:pPr algn="ctr" rtl="0" fontAlgn="ctr"/>
                      <a:r>
                        <a:rPr lang="en-US" sz="2400" b="1" i="0" u="none" strike="noStrike" dirty="0">
                          <a:solidFill>
                            <a:srgbClr val="FFFFFF"/>
                          </a:solidFill>
                          <a:effectLst/>
                          <a:latin typeface="Calibri" panose="020F0502020204030204" pitchFamily="34" charset="0"/>
                        </a:rPr>
                        <a:t>100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extLst>
                  <a:ext uri="{0D108BD9-81ED-4DB2-BD59-A6C34878D82A}">
                    <a16:rowId xmlns:a16="http://schemas.microsoft.com/office/drawing/2014/main" val="856149967"/>
                  </a:ext>
                </a:extLst>
              </a:tr>
            </a:tbl>
          </a:graphicData>
        </a:graphic>
      </p:graphicFrame>
      <p:sp>
        <p:nvSpPr>
          <p:cNvPr id="3" name="Rectangle 2">
            <a:extLst>
              <a:ext uri="{FF2B5EF4-FFF2-40B4-BE49-F238E27FC236}">
                <a16:creationId xmlns:a16="http://schemas.microsoft.com/office/drawing/2014/main" id="{E787A4E8-A284-D6F7-1417-3575A40FEAF0}"/>
              </a:ext>
            </a:extLst>
          </p:cNvPr>
          <p:cNvSpPr/>
          <p:nvPr/>
        </p:nvSpPr>
        <p:spPr>
          <a:xfrm>
            <a:off x="355600" y="6266329"/>
            <a:ext cx="7989283" cy="394447"/>
          </a:xfrm>
          <a:prstGeom prst="rect">
            <a:avLst/>
          </a:prstGeom>
          <a:solidFill>
            <a:schemeClr val="tx1">
              <a:lumMod val="65000"/>
              <a:lumOff val="3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bg1"/>
                </a:solidFill>
              </a:rPr>
              <a:t>* Symbolizes a change from 2025</a:t>
            </a:r>
          </a:p>
        </p:txBody>
      </p:sp>
    </p:spTree>
    <p:extLst>
      <p:ext uri="{BB962C8B-B14F-4D97-AF65-F5344CB8AC3E}">
        <p14:creationId xmlns:p14="http://schemas.microsoft.com/office/powerpoint/2010/main" val="10502902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1337" y="577341"/>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345715" y="577341"/>
            <a:ext cx="7632029" cy="570451"/>
          </a:xfrm>
        </p:spPr>
        <p:txBody>
          <a:bodyPr>
            <a:normAutofit/>
          </a:bodyPr>
          <a:lstStyle/>
          <a:p>
            <a:pPr marL="0" indent="0" eaLnBrk="0" hangingPunct="0">
              <a:buNone/>
            </a:pPr>
            <a:r>
              <a:rPr lang="en-US" sz="2800" b="1" dirty="0">
                <a:solidFill>
                  <a:srgbClr val="0072CE"/>
                </a:solidFill>
                <a:latin typeface="Calibri" pitchFamily="34" charset="0"/>
              </a:rPr>
              <a:t>Donated / Conveyed Property</a:t>
            </a:r>
            <a:endParaRPr lang="en-US" dirty="0">
              <a:solidFill>
                <a:schemeClr val="tx1"/>
              </a:solidFill>
            </a:endParaRPr>
          </a:p>
        </p:txBody>
      </p:sp>
      <p:sp>
        <p:nvSpPr>
          <p:cNvPr id="5" name="Rectangle 4">
            <a:extLst>
              <a:ext uri="{FF2B5EF4-FFF2-40B4-BE49-F238E27FC236}">
                <a16:creationId xmlns:a16="http://schemas.microsoft.com/office/drawing/2014/main" id="{CCB98640-7912-49AD-8009-83F2C43E4669}"/>
              </a:ext>
            </a:extLst>
          </p:cNvPr>
          <p:cNvSpPr/>
          <p:nvPr/>
        </p:nvSpPr>
        <p:spPr>
          <a:xfrm>
            <a:off x="345715" y="1230622"/>
            <a:ext cx="8288146" cy="1739975"/>
          </a:xfrm>
          <a:prstGeom prst="rect">
            <a:avLst/>
          </a:prstGeom>
          <a:solidFill>
            <a:schemeClr val="accent1">
              <a:lumMod val="40000"/>
              <a:lumOff val="60000"/>
            </a:schemeClr>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dirty="0"/>
          </a:p>
          <a:p>
            <a:pPr marL="342900" indent="-342900">
              <a:buAutoNum type="arabicParenR"/>
            </a:pPr>
            <a:r>
              <a:rPr lang="en-US" dirty="0">
                <a:solidFill>
                  <a:schemeClr val="tx1"/>
                </a:solidFill>
              </a:rPr>
              <a:t>Units or land donated/conveyed by the federal government instrumentality thereof or unrelated related (at least 20% of units); or </a:t>
            </a:r>
          </a:p>
          <a:p>
            <a:pPr marL="342900" indent="-342900">
              <a:buAutoNum type="arabicParenR"/>
            </a:pPr>
            <a:endParaRPr lang="en-US" sz="1000" dirty="0">
              <a:solidFill>
                <a:schemeClr val="tx1"/>
              </a:solidFill>
            </a:endParaRPr>
          </a:p>
          <a:p>
            <a:pPr marL="342900" indent="-342900">
              <a:buAutoNum type="arabicParenR"/>
            </a:pPr>
            <a:r>
              <a:rPr lang="en-US" dirty="0">
                <a:solidFill>
                  <a:schemeClr val="tx1"/>
                </a:solidFill>
              </a:rPr>
              <a:t>Property conveyed significantly below market value, meaning it is transferred for 50% or less of fair market value, by an unrelated party </a:t>
            </a:r>
          </a:p>
        </p:txBody>
      </p:sp>
      <p:sp>
        <p:nvSpPr>
          <p:cNvPr id="6" name="Rectangle 5">
            <a:extLst>
              <a:ext uri="{FF2B5EF4-FFF2-40B4-BE49-F238E27FC236}">
                <a16:creationId xmlns:a16="http://schemas.microsoft.com/office/drawing/2014/main" id="{B833944D-B564-4950-8923-B7DE20E72D54}"/>
              </a:ext>
            </a:extLst>
          </p:cNvPr>
          <p:cNvSpPr/>
          <p:nvPr/>
        </p:nvSpPr>
        <p:spPr>
          <a:xfrm>
            <a:off x="346842" y="2970596"/>
            <a:ext cx="8287020" cy="3681215"/>
          </a:xfrm>
          <a:prstGeom prst="rect">
            <a:avLst/>
          </a:prstGeom>
          <a:solidFill>
            <a:schemeClr val="bg2">
              <a:lumMod val="90000"/>
            </a:schemeClr>
          </a:solidFill>
          <a:effectLst>
            <a:glow rad="63500">
              <a:schemeClr val="accent1">
                <a:satMod val="175000"/>
                <a:alpha val="40000"/>
              </a:schemeClr>
            </a:glow>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en-US" sz="2000" b="1" u="sng" dirty="0">
                <a:solidFill>
                  <a:schemeClr val="tx1"/>
                </a:solidFill>
              </a:rPr>
              <a:t>Key Points:</a:t>
            </a:r>
          </a:p>
          <a:p>
            <a:pPr algn="ctr"/>
            <a:endParaRPr lang="en-US" sz="900" b="1" u="sng" dirty="0"/>
          </a:p>
          <a:p>
            <a:pPr marL="285750" indent="-285750">
              <a:buFont typeface="Arial" panose="020B0604020202020204" pitchFamily="34" charset="0"/>
              <a:buChar char="•"/>
            </a:pPr>
            <a:r>
              <a:rPr lang="en-US" dirty="0">
                <a:solidFill>
                  <a:schemeClr val="tx1"/>
                </a:solidFill>
              </a:rPr>
              <a:t>Donated or conveyed by an entity not related to or affiliated with the member, project sponsor or project owner through ownership or control </a:t>
            </a:r>
            <a:r>
              <a:rPr lang="en-US" b="1" dirty="0">
                <a:solidFill>
                  <a:srgbClr val="FF0000"/>
                </a:solidFill>
              </a:rPr>
              <a:t>with the exception of property owned and donated by a Housing Authority, City or County and meeting all other conditions of this criterion.</a:t>
            </a:r>
          </a:p>
          <a:p>
            <a:pPr algn="ctr"/>
            <a:endParaRPr lang="en-US" sz="1200" dirty="0">
              <a:solidFill>
                <a:schemeClr val="tx1"/>
              </a:solidFill>
            </a:endParaRPr>
          </a:p>
          <a:p>
            <a:pPr marL="285750" indent="-285750">
              <a:buFont typeface="Arial" panose="020B0604020202020204" pitchFamily="34" charset="0"/>
              <a:buChar char="•"/>
            </a:pPr>
            <a:r>
              <a:rPr lang="en-US" dirty="0">
                <a:solidFill>
                  <a:schemeClr val="tx1"/>
                </a:solidFill>
              </a:rPr>
              <a:t>Long term leases of 15 years or more with nominal annual rent payment </a:t>
            </a:r>
          </a:p>
          <a:p>
            <a:r>
              <a:rPr lang="en-US" b="1" dirty="0">
                <a:solidFill>
                  <a:schemeClr val="tx1"/>
                </a:solidFill>
              </a:rPr>
              <a:t>		</a:t>
            </a:r>
            <a:r>
              <a:rPr lang="en-US" b="1" dirty="0">
                <a:solidFill>
                  <a:srgbClr val="FF0000"/>
                </a:solidFill>
              </a:rPr>
              <a:t>(no more than $100 annually) - </a:t>
            </a:r>
            <a:r>
              <a:rPr lang="en-US" sz="1600" b="1" dirty="0">
                <a:solidFill>
                  <a:srgbClr val="FF0000"/>
                </a:solidFill>
                <a:effectLst/>
                <a:latin typeface="Arial" panose="020B0604020202020204" pitchFamily="34" charset="0"/>
                <a:ea typeface="Arial" panose="020B0604020202020204" pitchFamily="34" charset="0"/>
              </a:rPr>
              <a:t>No upfront payments or additional rents</a:t>
            </a:r>
          </a:p>
          <a:p>
            <a:pPr marL="285750" indent="-285750">
              <a:buFont typeface="Arial" panose="020B0604020202020204" pitchFamily="34" charset="0"/>
              <a:buChar char="•"/>
            </a:pPr>
            <a:endParaRPr lang="en-US" sz="1200" dirty="0">
              <a:solidFill>
                <a:schemeClr val="tx1"/>
              </a:solidFill>
            </a:endParaRPr>
          </a:p>
          <a:p>
            <a:pPr marL="285750" marR="0" indent="-285750">
              <a:buFont typeface="Arial" panose="020B0604020202020204" pitchFamily="34" charset="0"/>
              <a:buChar char="•"/>
            </a:pPr>
            <a:r>
              <a:rPr lang="en-US" dirty="0">
                <a:solidFill>
                  <a:schemeClr val="tx1"/>
                </a:solidFill>
              </a:rPr>
              <a:t>Evidence of donation should be included with the application (i.e., transfer deed, purchase agreement or letter of intent)</a:t>
            </a:r>
          </a:p>
          <a:p>
            <a:pPr algn="ctr"/>
            <a:endParaRPr lang="en-US" dirty="0"/>
          </a:p>
        </p:txBody>
      </p:sp>
    </p:spTree>
    <p:extLst>
      <p:ext uri="{BB962C8B-B14F-4D97-AF65-F5344CB8AC3E}">
        <p14:creationId xmlns:p14="http://schemas.microsoft.com/office/powerpoint/2010/main" val="23921248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BAEAE9-B977-4E7C-BFE4-80EA3CBA1D23}" type="slidenum">
              <a:rPr kumimoji="0" lang="en-US" sz="18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p:cNvSpPr/>
          <p:nvPr/>
        </p:nvSpPr>
        <p:spPr>
          <a:xfrm>
            <a:off x="356258" y="868748"/>
            <a:ext cx="8185475" cy="914711"/>
          </a:xfrm>
          <a:prstGeom prst="rect">
            <a:avLst/>
          </a:prstGeom>
          <a:noFill/>
        </p:spPr>
        <p:txBody>
          <a:bodyPr vert="horz" lIns="91440" tIns="45720" rIns="91440" bIns="45720" rtlCol="0"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71CE"/>
                </a:solidFill>
                <a:effectLst/>
                <a:uLnTx/>
                <a:uFillTx/>
                <a:latin typeface="Calibri"/>
                <a:ea typeface="+mn-ea"/>
                <a:cs typeface="+mn-cs"/>
              </a:rPr>
              <a:t>Community Investment Products</a:t>
            </a:r>
          </a:p>
        </p:txBody>
      </p:sp>
      <p:sp>
        <p:nvSpPr>
          <p:cNvPr id="6" name="Rectangle 5"/>
          <p:cNvSpPr/>
          <p:nvPr/>
        </p:nvSpPr>
        <p:spPr>
          <a:xfrm>
            <a:off x="260048" y="2136749"/>
            <a:ext cx="4228826" cy="649904"/>
          </a:xfrm>
          <a:prstGeom prst="rect">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sz="2400" b="1" dirty="0">
                <a:solidFill>
                  <a:srgbClr val="70AD47">
                    <a:lumMod val="75000"/>
                  </a:srgbClr>
                </a:solidFill>
                <a:latin typeface="Calibri"/>
              </a:rPr>
              <a:t>Grants</a:t>
            </a:r>
          </a:p>
        </p:txBody>
      </p:sp>
      <p:sp>
        <p:nvSpPr>
          <p:cNvPr id="7" name="Rectangle 6"/>
          <p:cNvSpPr/>
          <p:nvPr/>
        </p:nvSpPr>
        <p:spPr>
          <a:xfrm>
            <a:off x="6835495" y="2136749"/>
            <a:ext cx="2117564" cy="649904"/>
          </a:xfrm>
          <a:prstGeom prst="rect">
            <a:avLst/>
          </a:prstGeom>
          <a:noFill/>
          <a:ln>
            <a:solidFill>
              <a:schemeClr val="accent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sz="2400" b="1" dirty="0">
                <a:solidFill>
                  <a:srgbClr val="0070C0"/>
                </a:solidFill>
                <a:latin typeface="Calibri"/>
              </a:rPr>
              <a:t>Advances</a:t>
            </a:r>
          </a:p>
        </p:txBody>
      </p:sp>
      <p:sp>
        <p:nvSpPr>
          <p:cNvPr id="10" name="Rectangle 9"/>
          <p:cNvSpPr/>
          <p:nvPr/>
        </p:nvSpPr>
        <p:spPr>
          <a:xfrm>
            <a:off x="2976101" y="3256449"/>
            <a:ext cx="1245830" cy="422216"/>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AD47">
                    <a:lumMod val="75000"/>
                  </a:srgbClr>
                </a:solidFill>
                <a:effectLst/>
                <a:uLnTx/>
                <a:uFillTx/>
                <a:latin typeface="Calibri"/>
                <a:ea typeface="+mn-ea"/>
                <a:cs typeface="+mn-cs"/>
              </a:rPr>
              <a:t>Voluntary</a:t>
            </a:r>
          </a:p>
        </p:txBody>
      </p:sp>
      <p:sp>
        <p:nvSpPr>
          <p:cNvPr id="12" name="Rectangle 11"/>
          <p:cNvSpPr/>
          <p:nvPr/>
        </p:nvSpPr>
        <p:spPr>
          <a:xfrm>
            <a:off x="2904268" y="3976891"/>
            <a:ext cx="613756" cy="221204"/>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libri"/>
                <a:ea typeface="+mn-ea"/>
                <a:cs typeface="+mn-cs"/>
              </a:rPr>
              <a:t>HAVEN</a:t>
            </a:r>
          </a:p>
        </p:txBody>
      </p:sp>
      <p:sp>
        <p:nvSpPr>
          <p:cNvPr id="13" name="Rectangle 12"/>
          <p:cNvSpPr/>
          <p:nvPr/>
        </p:nvSpPr>
        <p:spPr>
          <a:xfrm>
            <a:off x="3801406" y="3973382"/>
            <a:ext cx="390869" cy="224713"/>
          </a:xfrm>
          <a:prstGeom prst="rect">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libri"/>
                <a:ea typeface="+mn-ea"/>
                <a:cs typeface="+mn-cs"/>
              </a:rPr>
              <a:t>PGP</a:t>
            </a:r>
          </a:p>
        </p:txBody>
      </p:sp>
      <p:sp>
        <p:nvSpPr>
          <p:cNvPr id="15" name="Rectangle 14"/>
          <p:cNvSpPr/>
          <p:nvPr/>
        </p:nvSpPr>
        <p:spPr>
          <a:xfrm>
            <a:off x="2072487" y="5047144"/>
            <a:ext cx="471773" cy="344243"/>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libri"/>
                <a:ea typeface="+mn-ea"/>
                <a:cs typeface="+mn-cs"/>
              </a:rPr>
              <a:t>HELP</a:t>
            </a:r>
          </a:p>
        </p:txBody>
      </p:sp>
      <p:sp>
        <p:nvSpPr>
          <p:cNvPr id="16" name="Rectangle 15"/>
          <p:cNvSpPr/>
          <p:nvPr/>
        </p:nvSpPr>
        <p:spPr>
          <a:xfrm>
            <a:off x="2072487" y="5573080"/>
            <a:ext cx="471774" cy="318999"/>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sz="1400" dirty="0">
                <a:solidFill>
                  <a:srgbClr val="70AD47">
                    <a:lumMod val="75000"/>
                  </a:srgbClr>
                </a:solidFill>
                <a:latin typeface="Calibri"/>
              </a:rPr>
              <a:t>SNAP</a:t>
            </a:r>
          </a:p>
        </p:txBody>
      </p:sp>
      <p:sp>
        <p:nvSpPr>
          <p:cNvPr id="17" name="Rectangle 16"/>
          <p:cNvSpPr/>
          <p:nvPr/>
        </p:nvSpPr>
        <p:spPr>
          <a:xfrm>
            <a:off x="6835494" y="3266300"/>
            <a:ext cx="607372" cy="426271"/>
          </a:xfrm>
          <a:prstGeom prst="rect">
            <a:avLst/>
          </a:prstGeom>
          <a:noFill/>
          <a:ln>
            <a:solidFill>
              <a:schemeClr val="accent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B9BD5">
                    <a:lumMod val="75000"/>
                  </a:srgbClr>
                </a:solidFill>
                <a:effectLst/>
                <a:uLnTx/>
                <a:uFillTx/>
                <a:latin typeface="Calibri"/>
                <a:ea typeface="+mn-ea"/>
                <a:cs typeface="+mn-cs"/>
              </a:rPr>
              <a:t>EDP</a:t>
            </a:r>
          </a:p>
        </p:txBody>
      </p:sp>
      <p:sp>
        <p:nvSpPr>
          <p:cNvPr id="18" name="Rectangle 17"/>
          <p:cNvSpPr/>
          <p:nvPr/>
        </p:nvSpPr>
        <p:spPr>
          <a:xfrm>
            <a:off x="7507079" y="3266300"/>
            <a:ext cx="493506" cy="426271"/>
          </a:xfrm>
          <a:prstGeom prst="rect">
            <a:avLst/>
          </a:prstGeom>
          <a:noFill/>
          <a:ln>
            <a:solidFill>
              <a:schemeClr val="accent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B9BD5">
                    <a:lumMod val="75000"/>
                  </a:srgbClr>
                </a:solidFill>
                <a:effectLst/>
                <a:uLnTx/>
                <a:uFillTx/>
                <a:latin typeface="Calibri"/>
                <a:ea typeface="+mn-ea"/>
                <a:cs typeface="+mn-cs"/>
              </a:rPr>
              <a:t>CIP</a:t>
            </a:r>
          </a:p>
        </p:txBody>
      </p:sp>
      <p:sp>
        <p:nvSpPr>
          <p:cNvPr id="19" name="Rectangle 18"/>
          <p:cNvSpPr/>
          <p:nvPr/>
        </p:nvSpPr>
        <p:spPr>
          <a:xfrm>
            <a:off x="260048" y="3256449"/>
            <a:ext cx="2477298" cy="422217"/>
          </a:xfrm>
          <a:prstGeom prst="rect">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AD47">
                    <a:lumMod val="75000"/>
                  </a:srgbClr>
                </a:solidFill>
                <a:effectLst/>
                <a:uLnTx/>
                <a:uFillTx/>
                <a:latin typeface="Calibri"/>
                <a:ea typeface="+mn-ea"/>
                <a:cs typeface="+mn-cs"/>
              </a:rPr>
              <a:t>Affordable Housing Program</a:t>
            </a:r>
          </a:p>
        </p:txBody>
      </p:sp>
      <p:cxnSp>
        <p:nvCxnSpPr>
          <p:cNvPr id="20" name="Elbow Connector 19"/>
          <p:cNvCxnSpPr>
            <a:cxnSpLocks/>
            <a:stCxn id="3" idx="2"/>
            <a:endCxn id="6" idx="0"/>
          </p:cNvCxnSpPr>
          <p:nvPr/>
        </p:nvCxnSpPr>
        <p:spPr>
          <a:xfrm rot="5400000">
            <a:off x="3235084" y="922837"/>
            <a:ext cx="353290" cy="2074535"/>
          </a:xfrm>
          <a:prstGeom prst="bentConnector3">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Elbow Connector 20"/>
          <p:cNvCxnSpPr>
            <a:cxnSpLocks/>
            <a:stCxn id="3" idx="2"/>
            <a:endCxn id="7" idx="0"/>
          </p:cNvCxnSpPr>
          <p:nvPr/>
        </p:nvCxnSpPr>
        <p:spPr>
          <a:xfrm rot="16200000" flipH="1">
            <a:off x="5994991" y="237463"/>
            <a:ext cx="353290" cy="3445281"/>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Elbow Connector 23"/>
          <p:cNvCxnSpPr>
            <a:stCxn id="7" idx="2"/>
            <a:endCxn id="18" idx="0"/>
          </p:cNvCxnSpPr>
          <p:nvPr/>
        </p:nvCxnSpPr>
        <p:spPr>
          <a:xfrm rot="5400000">
            <a:off x="7584232" y="2956254"/>
            <a:ext cx="479647" cy="140445"/>
          </a:xfrm>
          <a:prstGeom prst="bentConnector3">
            <a:avLst>
              <a:gd name="adj1" fmla="val 50001"/>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7" idx="2"/>
            <a:endCxn id="17" idx="0"/>
          </p:cNvCxnSpPr>
          <p:nvPr/>
        </p:nvCxnSpPr>
        <p:spPr>
          <a:xfrm rot="5400000">
            <a:off x="7276906" y="2648928"/>
            <a:ext cx="479647" cy="755097"/>
          </a:xfrm>
          <a:prstGeom prst="bentConnector3">
            <a:avLst>
              <a:gd name="adj1" fmla="val 50000"/>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Elbow Connector 30"/>
          <p:cNvCxnSpPr>
            <a:stCxn id="6" idx="2"/>
            <a:endCxn id="19" idx="0"/>
          </p:cNvCxnSpPr>
          <p:nvPr/>
        </p:nvCxnSpPr>
        <p:spPr>
          <a:xfrm rot="5400000">
            <a:off x="1701681" y="2583669"/>
            <a:ext cx="469796" cy="875764"/>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Elbow Connector 33"/>
          <p:cNvCxnSpPr>
            <a:stCxn id="6" idx="2"/>
            <a:endCxn id="10" idx="0"/>
          </p:cNvCxnSpPr>
          <p:nvPr/>
        </p:nvCxnSpPr>
        <p:spPr>
          <a:xfrm rot="16200000" flipH="1">
            <a:off x="2751840" y="2409273"/>
            <a:ext cx="469796" cy="1224555"/>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Elbow Connector 50"/>
          <p:cNvCxnSpPr>
            <a:stCxn id="10" idx="2"/>
            <a:endCxn id="13" idx="0"/>
          </p:cNvCxnSpPr>
          <p:nvPr/>
        </p:nvCxnSpPr>
        <p:spPr>
          <a:xfrm rot="16200000" flipH="1">
            <a:off x="3650570" y="3627110"/>
            <a:ext cx="294717" cy="397825"/>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Elbow Connector 54"/>
          <p:cNvCxnSpPr>
            <a:cxnSpLocks/>
            <a:stCxn id="10" idx="2"/>
            <a:endCxn id="105" idx="0"/>
          </p:cNvCxnSpPr>
          <p:nvPr/>
        </p:nvCxnSpPr>
        <p:spPr>
          <a:xfrm rot="5400000">
            <a:off x="2660841" y="4228970"/>
            <a:ext cx="1488481" cy="387870"/>
          </a:xfrm>
          <a:prstGeom prst="bentConnector3">
            <a:avLst>
              <a:gd name="adj1" fmla="val 8097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 name="Elbow Connector 55"/>
          <p:cNvCxnSpPr>
            <a:stCxn id="10" idx="2"/>
            <a:endCxn id="12" idx="0"/>
          </p:cNvCxnSpPr>
          <p:nvPr/>
        </p:nvCxnSpPr>
        <p:spPr>
          <a:xfrm rot="5400000">
            <a:off x="3255968" y="3633843"/>
            <a:ext cx="298226" cy="387870"/>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2" name="Slide Number Placeholder 32"/>
          <p:cNvSpPr txBox="1">
            <a:spLocks/>
          </p:cNvSpPr>
          <p:nvPr/>
        </p:nvSpPr>
        <p:spPr>
          <a:xfrm>
            <a:off x="6457950" y="6356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DBAEAE9-B977-4E7C-BFE4-80EA3CBA1D23}" type="slidenum">
              <a:rPr kumimoji="0" lang="en-US" sz="1200" b="0" i="0" u="none" strike="noStrike" kern="1200" cap="none" spc="0" normalizeH="0" baseline="0" noProof="0" smtClean="0">
                <a:ln>
                  <a:noFill/>
                </a:ln>
                <a:solidFill>
                  <a:srgbClr val="3F3F3F">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srgbClr val="3F3F3F">
                  <a:tint val="75000"/>
                </a:srgbClr>
              </a:solidFill>
              <a:effectLst/>
              <a:uLnTx/>
              <a:uFillTx/>
              <a:latin typeface="Calibri"/>
              <a:ea typeface="+mn-ea"/>
              <a:cs typeface="+mn-cs"/>
            </a:endParaRPr>
          </a:p>
        </p:txBody>
      </p:sp>
      <p:sp>
        <p:nvSpPr>
          <p:cNvPr id="90" name="Rectangle 89"/>
          <p:cNvSpPr/>
          <p:nvPr/>
        </p:nvSpPr>
        <p:spPr>
          <a:xfrm>
            <a:off x="8082912" y="3266300"/>
            <a:ext cx="870146" cy="426271"/>
          </a:xfrm>
          <a:prstGeom prst="rect">
            <a:avLst/>
          </a:prstGeom>
          <a:noFill/>
          <a:ln>
            <a:solidFill>
              <a:schemeClr val="accent1">
                <a:lumMod val="75000"/>
              </a:schemeClr>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5B9BD5">
                    <a:lumMod val="75000"/>
                  </a:srgbClr>
                </a:solidFill>
                <a:effectLst/>
                <a:uLnTx/>
                <a:uFillTx/>
                <a:latin typeface="Calibri"/>
                <a:ea typeface="+mn-ea"/>
                <a:cs typeface="+mn-cs"/>
              </a:rPr>
              <a:t>Disaster</a:t>
            </a:r>
          </a:p>
        </p:txBody>
      </p:sp>
      <p:cxnSp>
        <p:nvCxnSpPr>
          <p:cNvPr id="91" name="Elbow Connector 90"/>
          <p:cNvCxnSpPr>
            <a:stCxn id="7" idx="2"/>
            <a:endCxn id="90" idx="0"/>
          </p:cNvCxnSpPr>
          <p:nvPr/>
        </p:nvCxnSpPr>
        <p:spPr>
          <a:xfrm rot="16200000" flipH="1">
            <a:off x="7966308" y="2714622"/>
            <a:ext cx="479647" cy="623708"/>
          </a:xfrm>
          <a:prstGeom prst="bentConnector3">
            <a:avLst>
              <a:gd name="adj1" fmla="val 50000"/>
            </a:avLst>
          </a:prstGeom>
          <a:ln w="25400">
            <a:solidFill>
              <a:schemeClr val="accent1">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199" name="Group 198"/>
          <p:cNvGrpSpPr/>
          <p:nvPr/>
        </p:nvGrpSpPr>
        <p:grpSpPr>
          <a:xfrm>
            <a:off x="2072487" y="4721542"/>
            <a:ext cx="44215" cy="1549284"/>
            <a:chOff x="2072487" y="4384282"/>
            <a:chExt cx="44215" cy="1549284"/>
          </a:xfrm>
        </p:grpSpPr>
        <p:cxnSp>
          <p:nvCxnSpPr>
            <p:cNvPr id="40" name="Elbow Connector 39"/>
            <p:cNvCxnSpPr>
              <a:cxnSpLocks/>
              <a:stCxn id="42" idx="2"/>
              <a:endCxn id="15" idx="1"/>
            </p:cNvCxnSpPr>
            <p:nvPr/>
          </p:nvCxnSpPr>
          <p:spPr>
            <a:xfrm rot="5400000">
              <a:off x="1845733" y="4611037"/>
              <a:ext cx="497723" cy="44214"/>
            </a:xfrm>
            <a:prstGeom prst="bentConnector4">
              <a:avLst>
                <a:gd name="adj1" fmla="val 32709"/>
                <a:gd name="adj2" fmla="val 617031"/>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Elbow Connector 46"/>
            <p:cNvCxnSpPr>
              <a:cxnSpLocks/>
              <a:stCxn id="42" idx="2"/>
              <a:endCxn id="16" idx="1"/>
            </p:cNvCxnSpPr>
            <p:nvPr/>
          </p:nvCxnSpPr>
          <p:spPr>
            <a:xfrm rot="5400000">
              <a:off x="1589076" y="4867694"/>
              <a:ext cx="1011037" cy="44214"/>
            </a:xfrm>
            <a:prstGeom prst="bentConnector4">
              <a:avLst>
                <a:gd name="adj1" fmla="val 15425"/>
                <a:gd name="adj2" fmla="val 617031"/>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Elbow Connector 94"/>
            <p:cNvCxnSpPr>
              <a:cxnSpLocks/>
              <a:stCxn id="42" idx="2"/>
              <a:endCxn id="97" idx="1"/>
            </p:cNvCxnSpPr>
            <p:nvPr/>
          </p:nvCxnSpPr>
          <p:spPr>
            <a:xfrm rot="5400000">
              <a:off x="1319953" y="5136817"/>
              <a:ext cx="1549283" cy="44215"/>
            </a:xfrm>
            <a:prstGeom prst="bentConnector4">
              <a:avLst>
                <a:gd name="adj1" fmla="val 10451"/>
                <a:gd name="adj2" fmla="val 617019"/>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97" name="Rectangle 96"/>
          <p:cNvSpPr/>
          <p:nvPr/>
        </p:nvSpPr>
        <p:spPr>
          <a:xfrm>
            <a:off x="2072486" y="6139673"/>
            <a:ext cx="471774" cy="262306"/>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sz="1400" dirty="0">
                <a:solidFill>
                  <a:srgbClr val="70AD47">
                    <a:lumMod val="75000"/>
                  </a:srgbClr>
                </a:solidFill>
                <a:latin typeface="Calibri"/>
              </a:rPr>
              <a:t>DRA*</a:t>
            </a:r>
          </a:p>
        </p:txBody>
      </p:sp>
      <p:sp>
        <p:nvSpPr>
          <p:cNvPr id="105" name="Rectangle 104"/>
          <p:cNvSpPr/>
          <p:nvPr/>
        </p:nvSpPr>
        <p:spPr>
          <a:xfrm>
            <a:off x="2904268" y="5167146"/>
            <a:ext cx="613756" cy="344243"/>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70AD47">
                    <a:lumMod val="75000"/>
                  </a:srgbClr>
                </a:solidFill>
                <a:effectLst/>
                <a:uLnTx/>
                <a:uFillTx/>
                <a:latin typeface="Calibri"/>
                <a:ea typeface="+mn-ea"/>
                <a:cs typeface="+mn-cs"/>
              </a:rPr>
              <a:t>Care Awards</a:t>
            </a:r>
            <a:endParaRPr kumimoji="0" lang="en-US" sz="1200" b="1" i="1" u="none" strike="noStrike" kern="1200" cap="none" spc="0" normalizeH="0" baseline="0" noProof="0" dirty="0">
              <a:ln>
                <a:noFill/>
              </a:ln>
              <a:solidFill>
                <a:srgbClr val="70AD47">
                  <a:lumMod val="75000"/>
                </a:srgbClr>
              </a:solidFill>
              <a:effectLst/>
              <a:uLnTx/>
              <a:uFillTx/>
              <a:latin typeface="Calibri"/>
              <a:ea typeface="+mn-ea"/>
              <a:cs typeface="+mn-cs"/>
            </a:endParaRPr>
          </a:p>
        </p:txBody>
      </p:sp>
      <p:sp>
        <p:nvSpPr>
          <p:cNvPr id="41" name="Rectangle 40"/>
          <p:cNvSpPr/>
          <p:nvPr/>
        </p:nvSpPr>
        <p:spPr>
          <a:xfrm>
            <a:off x="84311" y="4312836"/>
            <a:ext cx="1351511" cy="497724"/>
          </a:xfrm>
          <a:prstGeom prst="rect">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AD47">
                    <a:lumMod val="75000"/>
                  </a:srgbClr>
                </a:solidFill>
                <a:effectLst/>
                <a:uLnTx/>
                <a:uFillTx/>
                <a:latin typeface="Calibri"/>
                <a:ea typeface="+mn-ea"/>
                <a:cs typeface="+mn-cs"/>
              </a:rPr>
              <a:t>AHP General Fund</a:t>
            </a:r>
          </a:p>
        </p:txBody>
      </p:sp>
      <p:sp>
        <p:nvSpPr>
          <p:cNvPr id="42" name="Rectangle 41"/>
          <p:cNvSpPr/>
          <p:nvPr/>
        </p:nvSpPr>
        <p:spPr>
          <a:xfrm>
            <a:off x="1638211" y="4327318"/>
            <a:ext cx="956980" cy="394225"/>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sz="1600" b="1" dirty="0">
                <a:solidFill>
                  <a:srgbClr val="70AD47">
                    <a:lumMod val="75000"/>
                  </a:srgbClr>
                </a:solidFill>
                <a:latin typeface="Calibri"/>
              </a:rPr>
              <a:t>Set-aside</a:t>
            </a:r>
          </a:p>
        </p:txBody>
      </p:sp>
      <p:cxnSp>
        <p:nvCxnSpPr>
          <p:cNvPr id="49" name="Elbow Connector 48"/>
          <p:cNvCxnSpPr>
            <a:cxnSpLocks/>
            <a:stCxn id="19" idx="2"/>
            <a:endCxn id="41" idx="0"/>
          </p:cNvCxnSpPr>
          <p:nvPr/>
        </p:nvCxnSpPr>
        <p:spPr>
          <a:xfrm rot="5400000">
            <a:off x="812297" y="3626436"/>
            <a:ext cx="634170" cy="738630"/>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Elbow Connector 56"/>
          <p:cNvCxnSpPr>
            <a:stCxn id="19" idx="2"/>
            <a:endCxn id="42" idx="0"/>
          </p:cNvCxnSpPr>
          <p:nvPr/>
        </p:nvCxnSpPr>
        <p:spPr>
          <a:xfrm rot="16200000" flipH="1">
            <a:off x="1483373" y="3693990"/>
            <a:ext cx="648652" cy="618004"/>
          </a:xfrm>
          <a:prstGeom prst="bentConnector3">
            <a:avLst>
              <a:gd name="adj1" fmla="val 70799"/>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3" name="Rectangle 62"/>
          <p:cNvSpPr/>
          <p:nvPr/>
        </p:nvSpPr>
        <p:spPr>
          <a:xfrm>
            <a:off x="4715908" y="2136747"/>
            <a:ext cx="1764223" cy="649904"/>
          </a:xfrm>
          <a:prstGeom prst="rect">
            <a:avLst/>
          </a:prstGeom>
          <a:noFill/>
          <a:ln>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75000"/>
                  </a:srgbClr>
                </a:solidFill>
                <a:effectLst/>
                <a:uLnTx/>
                <a:uFillTx/>
                <a:latin typeface="Calibri"/>
                <a:ea typeface="+mn-ea"/>
                <a:cs typeface="+mn-cs"/>
              </a:rPr>
              <a:t>Recoverable Grants</a:t>
            </a:r>
          </a:p>
        </p:txBody>
      </p:sp>
      <p:sp>
        <p:nvSpPr>
          <p:cNvPr id="64" name="Rectangle 63"/>
          <p:cNvSpPr/>
          <p:nvPr/>
        </p:nvSpPr>
        <p:spPr>
          <a:xfrm>
            <a:off x="4715908" y="3256449"/>
            <a:ext cx="1764223" cy="436122"/>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AD47">
                    <a:lumMod val="75000"/>
                  </a:srgbClr>
                </a:solidFill>
                <a:effectLst/>
                <a:uLnTx/>
                <a:uFillTx/>
                <a:latin typeface="Calibri"/>
                <a:ea typeface="+mn-ea"/>
                <a:cs typeface="+mn-cs"/>
              </a:rPr>
              <a:t>Voluntary</a:t>
            </a:r>
          </a:p>
        </p:txBody>
      </p:sp>
      <p:sp>
        <p:nvSpPr>
          <p:cNvPr id="67" name="Rectangle 66"/>
          <p:cNvSpPr/>
          <p:nvPr/>
        </p:nvSpPr>
        <p:spPr>
          <a:xfrm>
            <a:off x="4708007" y="3958215"/>
            <a:ext cx="1780024" cy="374991"/>
          </a:xfrm>
          <a:prstGeom prst="rect">
            <a:avLst/>
          </a:prstGeom>
          <a:noFill/>
          <a:ln>
            <a:solidFill>
              <a:schemeClr val="accent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sz="1400" dirty="0">
                <a:solidFill>
                  <a:srgbClr val="70AD47">
                    <a:lumMod val="75000"/>
                  </a:srgbClr>
                </a:solidFill>
                <a:latin typeface="Calibri"/>
              </a:rPr>
              <a:t>Small Business Boost</a:t>
            </a:r>
          </a:p>
        </p:txBody>
      </p:sp>
      <p:cxnSp>
        <p:nvCxnSpPr>
          <p:cNvPr id="103" name="Elbow Connector 20"/>
          <p:cNvCxnSpPr>
            <a:cxnSpLocks/>
            <a:stCxn id="3" idx="2"/>
            <a:endCxn id="63" idx="0"/>
          </p:cNvCxnSpPr>
          <p:nvPr/>
        </p:nvCxnSpPr>
        <p:spPr>
          <a:xfrm rot="16200000" flipH="1">
            <a:off x="4846864" y="1385591"/>
            <a:ext cx="353288" cy="1149024"/>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a:stCxn id="64" idx="2"/>
            <a:endCxn id="67" idx="0"/>
          </p:cNvCxnSpPr>
          <p:nvPr/>
        </p:nvCxnSpPr>
        <p:spPr>
          <a:xfrm flipH="1">
            <a:off x="5598019" y="3692571"/>
            <a:ext cx="1" cy="265644"/>
          </a:xfrm>
          <a:prstGeom prst="straightConnector1">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Arrow Connector 146"/>
          <p:cNvCxnSpPr>
            <a:stCxn id="63" idx="2"/>
            <a:endCxn id="64" idx="0"/>
          </p:cNvCxnSpPr>
          <p:nvPr/>
        </p:nvCxnSpPr>
        <p:spPr>
          <a:xfrm>
            <a:off x="5598020" y="2786651"/>
            <a:ext cx="0" cy="469798"/>
          </a:xfrm>
          <a:prstGeom prst="straightConnector1">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38FE1828-4B11-4DD0-81EF-22B88A8DFAEF}"/>
              </a:ext>
            </a:extLst>
          </p:cNvPr>
          <p:cNvSpPr/>
          <p:nvPr/>
        </p:nvSpPr>
        <p:spPr>
          <a:xfrm>
            <a:off x="3737241" y="5182049"/>
            <a:ext cx="613756" cy="344243"/>
          </a:xfrm>
          <a:prstGeom prst="rect">
            <a:avLst/>
          </a:prstGeom>
          <a:noFill/>
          <a:ln>
            <a:prstDash val="sysDot"/>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70AD47">
                    <a:lumMod val="75000"/>
                  </a:srgbClr>
                </a:solidFill>
                <a:effectLst/>
                <a:uLnTx/>
                <a:uFillTx/>
                <a:latin typeface="Calibri"/>
                <a:ea typeface="+mn-ea"/>
                <a:cs typeface="+mn-cs"/>
              </a:rPr>
              <a:t>Disaster</a:t>
            </a:r>
            <a:endParaRPr kumimoji="0" lang="en-US" sz="1200" b="1" i="1" u="none" strike="noStrike" kern="1200" cap="none" spc="0" normalizeH="0" baseline="0" noProof="0" dirty="0">
              <a:ln>
                <a:noFill/>
              </a:ln>
              <a:solidFill>
                <a:srgbClr val="70AD47">
                  <a:lumMod val="75000"/>
                </a:srgbClr>
              </a:solidFill>
              <a:effectLst/>
              <a:uLnTx/>
              <a:uFillTx/>
              <a:latin typeface="Calibri"/>
              <a:ea typeface="+mn-ea"/>
              <a:cs typeface="+mn-cs"/>
            </a:endParaRPr>
          </a:p>
        </p:txBody>
      </p:sp>
      <p:cxnSp>
        <p:nvCxnSpPr>
          <p:cNvPr id="61" name="Elbow Connector 54">
            <a:extLst>
              <a:ext uri="{FF2B5EF4-FFF2-40B4-BE49-F238E27FC236}">
                <a16:creationId xmlns:a16="http://schemas.microsoft.com/office/drawing/2014/main" id="{129A89AC-4A1C-4A70-B4DF-69D92FB5E36F}"/>
              </a:ext>
            </a:extLst>
          </p:cNvPr>
          <p:cNvCxnSpPr>
            <a:cxnSpLocks/>
            <a:stCxn id="10" idx="2"/>
            <a:endCxn id="60" idx="0"/>
          </p:cNvCxnSpPr>
          <p:nvPr/>
        </p:nvCxnSpPr>
        <p:spPr>
          <a:xfrm rot="16200000" flipH="1">
            <a:off x="3069875" y="4207805"/>
            <a:ext cx="1503384" cy="445103"/>
          </a:xfrm>
          <a:prstGeom prst="bentConnector3">
            <a:avLst>
              <a:gd name="adj1" fmla="val 80663"/>
            </a:avLst>
          </a:prstGeom>
          <a:ln w="254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5BBAFCF7-3847-48CE-B74D-9A7BAC414C93}"/>
              </a:ext>
            </a:extLst>
          </p:cNvPr>
          <p:cNvSpPr txBox="1"/>
          <p:nvPr/>
        </p:nvSpPr>
        <p:spPr>
          <a:xfrm>
            <a:off x="4992735" y="4864135"/>
            <a:ext cx="3985692" cy="1600438"/>
          </a:xfrm>
          <a:prstGeom prst="rect">
            <a:avLst/>
          </a:prstGeom>
          <a:noFill/>
          <a:ln>
            <a:solidFill>
              <a:schemeClr val="bg1">
                <a:lumMod val="85000"/>
              </a:schemeClr>
            </a:solidFill>
          </a:ln>
        </p:spPr>
        <p:txBody>
          <a:bodyPr wrap="square" rtlCol="0">
            <a:spAutoFit/>
          </a:bodyPr>
          <a:lstStyle/>
          <a:p>
            <a:pPr marL="0" marR="0" lvl="0" indent="0" algn="l" defTabSz="62706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F3F3F">
                    <a:lumMod val="65000"/>
                    <a:lumOff val="35000"/>
                  </a:srgbClr>
                </a:solidFill>
                <a:effectLst/>
                <a:uLnTx/>
                <a:uFillTx/>
                <a:latin typeface="Calibri"/>
                <a:ea typeface="+mn-ea"/>
                <a:cs typeface="+mn-cs"/>
              </a:rPr>
              <a:t>HELP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H</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ome-buyer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E</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quity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L</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everage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artnership</a:t>
            </a:r>
          </a:p>
          <a:p>
            <a:pPr marL="0" marR="0" lvl="0" indent="0" algn="l" defTabSz="914400" rtl="0" eaLnBrk="1" fontAlgn="auto" latinLnBrk="0" hangingPunct="1">
              <a:lnSpc>
                <a:spcPct val="100000"/>
              </a:lnSpc>
              <a:spcBef>
                <a:spcPts val="0"/>
              </a:spcBef>
              <a:spcAft>
                <a:spcPts val="0"/>
              </a:spcAft>
              <a:buClrTx/>
              <a:buSzTx/>
              <a:buFontTx/>
              <a:buNone/>
              <a:tabLst>
                <a:tab pos="627063" algn="l"/>
              </a:tabLst>
              <a:defRPr/>
            </a:pPr>
            <a:r>
              <a:rPr kumimoji="0" lang="en-US" sz="1400" b="1" i="0" u="none" strike="noStrike" kern="1200" cap="none" spc="0" normalizeH="0" baseline="0" noProof="0" dirty="0">
                <a:ln>
                  <a:noFill/>
                </a:ln>
                <a:solidFill>
                  <a:srgbClr val="3F3F3F">
                    <a:lumMod val="65000"/>
                    <a:lumOff val="35000"/>
                  </a:srgbClr>
                </a:solidFill>
                <a:effectLst/>
                <a:uLnTx/>
                <a:uFillTx/>
                <a:latin typeface="Calibri"/>
                <a:ea typeface="+mn-ea"/>
                <a:cs typeface="+mn-cs"/>
              </a:rPr>
              <a:t>SNAP: </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S</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pecial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N</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eeds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A</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ssistance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rogram</a:t>
            </a:r>
          </a:p>
          <a:p>
            <a:pPr defTabSz="627063">
              <a:defRPr/>
            </a:pPr>
            <a:r>
              <a:rPr lang="en-US" sz="1400" b="1" dirty="0">
                <a:solidFill>
                  <a:srgbClr val="3F3F3F">
                    <a:lumMod val="65000"/>
                    <a:lumOff val="35000"/>
                  </a:srgbClr>
                </a:solidFill>
              </a:rPr>
              <a:t>DRA*:</a:t>
            </a:r>
            <a:r>
              <a:rPr lang="en-US" sz="1400" dirty="0">
                <a:solidFill>
                  <a:srgbClr val="3F3F3F">
                    <a:lumMod val="65000"/>
                    <a:lumOff val="35000"/>
                  </a:srgbClr>
                </a:solidFill>
              </a:rPr>
              <a:t> 	Disaster Rebuilding Assistance</a:t>
            </a:r>
            <a:endPar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endParaRPr>
          </a:p>
          <a:p>
            <a:pPr marL="0" marR="0" lvl="0" indent="0" algn="l" defTabSz="62706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F3F3F">
                    <a:lumMod val="65000"/>
                    <a:lumOff val="35000"/>
                  </a:srgbClr>
                </a:solidFill>
                <a:effectLst/>
                <a:uLnTx/>
                <a:uFillTx/>
                <a:latin typeface="Calibri"/>
                <a:ea typeface="+mn-ea"/>
                <a:cs typeface="+mn-cs"/>
              </a:rPr>
              <a:t>HAVEN:</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H</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ousing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A</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ssistance for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Ve</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tera</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n</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s</a:t>
            </a:r>
          </a:p>
          <a:p>
            <a:pPr marL="0" marR="0" lvl="0" indent="0" algn="l" defTabSz="62706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F3F3F">
                    <a:lumMod val="65000"/>
                    <a:lumOff val="35000"/>
                  </a:srgbClr>
                </a:solidFill>
                <a:effectLst/>
                <a:uLnTx/>
                <a:uFillTx/>
                <a:latin typeface="Calibri"/>
                <a:ea typeface="+mn-ea"/>
                <a:cs typeface="+mn-cs"/>
              </a:rPr>
              <a:t>PGP: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artnership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G</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rant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rogram</a:t>
            </a:r>
          </a:p>
          <a:p>
            <a:pPr marL="0" marR="0" lvl="0" indent="0" algn="l" defTabSz="62706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F3F3F">
                    <a:lumMod val="65000"/>
                    <a:lumOff val="35000"/>
                  </a:srgbClr>
                </a:solidFill>
                <a:effectLst/>
                <a:uLnTx/>
                <a:uFillTx/>
                <a:latin typeface="Calibri"/>
                <a:ea typeface="+mn-ea"/>
                <a:cs typeface="+mn-cs"/>
              </a:rPr>
              <a:t>EDP: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E</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conomic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D</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evelopment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rogram</a:t>
            </a:r>
          </a:p>
          <a:p>
            <a:pPr marL="0" marR="0" lvl="0" indent="0" algn="l" defTabSz="62706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F3F3F">
                    <a:lumMod val="65000"/>
                    <a:lumOff val="35000"/>
                  </a:srgbClr>
                </a:solidFill>
                <a:effectLst/>
                <a:uLnTx/>
                <a:uFillTx/>
                <a:latin typeface="Calibri"/>
                <a:ea typeface="+mn-ea"/>
                <a:cs typeface="+mn-cs"/>
              </a:rPr>
              <a:t>CIP: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C</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ommunity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I</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nvestment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rogram</a:t>
            </a:r>
          </a:p>
        </p:txBody>
      </p:sp>
    </p:spTree>
    <p:extLst>
      <p:ext uri="{BB962C8B-B14F-4D97-AF65-F5344CB8AC3E}">
        <p14:creationId xmlns:p14="http://schemas.microsoft.com/office/powerpoint/2010/main" val="32456427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345715" y="577341"/>
            <a:ext cx="7632029" cy="570451"/>
          </a:xfrm>
        </p:spPr>
        <p:txBody>
          <a:bodyPr>
            <a:normAutofit/>
          </a:bodyPr>
          <a:lstStyle/>
          <a:p>
            <a:pPr marL="0" indent="0" eaLnBrk="0" hangingPunct="0">
              <a:buNone/>
            </a:pPr>
            <a:r>
              <a:rPr lang="en-US" sz="2800" b="1" dirty="0">
                <a:solidFill>
                  <a:srgbClr val="0072CE"/>
                </a:solidFill>
                <a:latin typeface="Calibri" pitchFamily="34" charset="0"/>
              </a:rPr>
              <a:t>Not-for-Profit/Government Sponsorship</a:t>
            </a:r>
            <a:endParaRPr lang="en-US" dirty="0">
              <a:solidFill>
                <a:schemeClr val="tx1"/>
              </a:solidFill>
            </a:endParaRPr>
          </a:p>
          <a:p>
            <a:endParaRPr lang="en-US" dirty="0"/>
          </a:p>
        </p:txBody>
      </p:sp>
      <p:sp>
        <p:nvSpPr>
          <p:cNvPr id="8" name="TextBox 7">
            <a:extLst>
              <a:ext uri="{FF2B5EF4-FFF2-40B4-BE49-F238E27FC236}">
                <a16:creationId xmlns:a16="http://schemas.microsoft.com/office/drawing/2014/main" id="{6554381D-3144-42DA-A87C-593F3D101E8C}"/>
              </a:ext>
            </a:extLst>
          </p:cNvPr>
          <p:cNvSpPr txBox="1"/>
          <p:nvPr/>
        </p:nvSpPr>
        <p:spPr>
          <a:xfrm>
            <a:off x="403146" y="4973244"/>
            <a:ext cx="8672161" cy="0"/>
          </a:xfrm>
          <a:prstGeom prst="rect">
            <a:avLst/>
          </a:prstGeom>
          <a:solidFill>
            <a:schemeClr val="bg1"/>
          </a:solidFill>
          <a:ln w="28575">
            <a:solidFill>
              <a:schemeClr val="tx1"/>
            </a:solidFill>
          </a:ln>
        </p:spPr>
        <p:txBody>
          <a:bodyPr wrap="square" rtlCol="0">
            <a:spAutoFit/>
          </a:bodyPr>
          <a:lstStyle/>
          <a:p>
            <a:endParaRPr lang="en-US" sz="2400" dirty="0">
              <a:solidFill>
                <a:schemeClr val="tx1">
                  <a:lumMod val="65000"/>
                  <a:lumOff val="35000"/>
                </a:schemeClr>
              </a:solidFill>
            </a:endParaRPr>
          </a:p>
        </p:txBody>
      </p:sp>
      <p:sp>
        <p:nvSpPr>
          <p:cNvPr id="17" name="Rectangle 16">
            <a:extLst>
              <a:ext uri="{FF2B5EF4-FFF2-40B4-BE49-F238E27FC236}">
                <a16:creationId xmlns:a16="http://schemas.microsoft.com/office/drawing/2014/main" id="{1573EBF4-E583-405D-BBCC-71F887E364E2}"/>
              </a:ext>
            </a:extLst>
          </p:cNvPr>
          <p:cNvSpPr/>
          <p:nvPr/>
        </p:nvSpPr>
        <p:spPr>
          <a:xfrm>
            <a:off x="490484" y="2445662"/>
            <a:ext cx="2996575" cy="2207172"/>
          </a:xfrm>
          <a:prstGeom prst="rect">
            <a:avLst/>
          </a:prstGeom>
          <a:ln>
            <a:solidFill>
              <a:schemeClr val="accent1">
                <a:lumMod val="40000"/>
                <a:lumOff val="60000"/>
              </a:schemeClr>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0" u="sng" strike="noStrike" baseline="0" dirty="0">
                <a:solidFill>
                  <a:srgbClr val="000030"/>
                </a:solidFill>
                <a:latin typeface="+mj-lt"/>
              </a:rPr>
              <a:t> 5 points – All Projects</a:t>
            </a:r>
          </a:p>
          <a:p>
            <a:pPr algn="l"/>
            <a:endParaRPr lang="en-US" sz="1000" b="0" i="0" u="none" strike="noStrike" baseline="0" dirty="0">
              <a:solidFill>
                <a:srgbClr val="000030"/>
              </a:solidFill>
              <a:latin typeface="+mj-lt"/>
            </a:endParaRPr>
          </a:p>
          <a:p>
            <a:pPr algn="l"/>
            <a:r>
              <a:rPr lang="en-US" sz="2000" dirty="0">
                <a:solidFill>
                  <a:srgbClr val="000030"/>
                </a:solidFill>
                <a:latin typeface="+mj-lt"/>
              </a:rPr>
              <a:t>- </a:t>
            </a:r>
            <a:r>
              <a:rPr lang="en-US" sz="2000" b="0" i="0" u="none" strike="noStrike" baseline="0" dirty="0">
                <a:solidFill>
                  <a:srgbClr val="000030"/>
                </a:solidFill>
              </a:rPr>
              <a:t>Housing finance agencies</a:t>
            </a:r>
          </a:p>
          <a:p>
            <a:pPr algn="l"/>
            <a:r>
              <a:rPr lang="en-US" sz="2000" b="0" i="0" u="none" strike="noStrike" baseline="0" dirty="0">
                <a:solidFill>
                  <a:srgbClr val="000030"/>
                </a:solidFill>
              </a:rPr>
              <a:t>- Housing authorities</a:t>
            </a:r>
          </a:p>
          <a:p>
            <a:pPr algn="l"/>
            <a:r>
              <a:rPr lang="en-US" sz="2000" dirty="0">
                <a:solidFill>
                  <a:srgbClr val="000030"/>
                </a:solidFill>
              </a:rPr>
              <a:t>- Not-for-profit entities</a:t>
            </a:r>
            <a:endParaRPr lang="en-US" sz="2000" b="0" i="0" u="none" strike="noStrike" baseline="0" dirty="0">
              <a:solidFill>
                <a:srgbClr val="000030"/>
              </a:solidFill>
            </a:endParaRPr>
          </a:p>
          <a:p>
            <a:pPr algn="l"/>
            <a:r>
              <a:rPr lang="en-US" sz="2000" b="0" i="0" u="none" strike="noStrike" baseline="0" dirty="0">
                <a:solidFill>
                  <a:srgbClr val="000030"/>
                </a:solidFill>
              </a:rPr>
              <a:t>- Government agencies</a:t>
            </a:r>
          </a:p>
          <a:p>
            <a:pPr algn="l"/>
            <a:r>
              <a:rPr lang="en-US" sz="2000" dirty="0">
                <a:solidFill>
                  <a:srgbClr val="000030"/>
                </a:solidFill>
              </a:rPr>
              <a:t>- Native American Tribe</a:t>
            </a:r>
          </a:p>
        </p:txBody>
      </p:sp>
      <p:sp>
        <p:nvSpPr>
          <p:cNvPr id="18" name="Rectangle 17">
            <a:extLst>
              <a:ext uri="{FF2B5EF4-FFF2-40B4-BE49-F238E27FC236}">
                <a16:creationId xmlns:a16="http://schemas.microsoft.com/office/drawing/2014/main" id="{4C2C6BFA-5EDE-4933-B53C-89EBE8205353}"/>
              </a:ext>
            </a:extLst>
          </p:cNvPr>
          <p:cNvSpPr/>
          <p:nvPr/>
        </p:nvSpPr>
        <p:spPr>
          <a:xfrm>
            <a:off x="3822123" y="2460758"/>
            <a:ext cx="4981350" cy="536026"/>
          </a:xfrm>
          <a:prstGeom prst="rect">
            <a:avLst/>
          </a:prstGeom>
          <a:ln>
            <a:solidFill>
              <a:schemeClr val="tx2">
                <a:lumMod val="40000"/>
                <a:lumOff val="60000"/>
              </a:schemeClr>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b="1" u="sng" dirty="0">
                <a:solidFill>
                  <a:schemeClr val="tx1"/>
                </a:solidFill>
              </a:rPr>
              <a:t>Rental projects with a Developer Fee</a:t>
            </a:r>
          </a:p>
        </p:txBody>
      </p:sp>
      <p:sp>
        <p:nvSpPr>
          <p:cNvPr id="19" name="Rectangle 18">
            <a:extLst>
              <a:ext uri="{FF2B5EF4-FFF2-40B4-BE49-F238E27FC236}">
                <a16:creationId xmlns:a16="http://schemas.microsoft.com/office/drawing/2014/main" id="{F10D75D5-1489-4B79-AF39-C9B95D4E75BD}"/>
              </a:ext>
            </a:extLst>
          </p:cNvPr>
          <p:cNvSpPr/>
          <p:nvPr/>
        </p:nvSpPr>
        <p:spPr>
          <a:xfrm>
            <a:off x="3822123" y="3005655"/>
            <a:ext cx="2468880" cy="1671145"/>
          </a:xfrm>
          <a:prstGeom prst="rect">
            <a:avLst/>
          </a:prstGeom>
          <a:ln>
            <a:solidFill>
              <a:schemeClr val="tx2">
                <a:lumMod val="40000"/>
                <a:lumOff val="60000"/>
              </a:schemeClr>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a:p>
            <a:pPr algn="ctr"/>
            <a:r>
              <a:rPr lang="en-US" b="1" dirty="0">
                <a:solidFill>
                  <a:schemeClr val="tx1"/>
                </a:solidFill>
              </a:rPr>
              <a:t>2 points </a:t>
            </a:r>
            <a:r>
              <a:rPr lang="en-US" dirty="0">
                <a:solidFill>
                  <a:schemeClr val="tx1"/>
                </a:solidFill>
              </a:rPr>
              <a:t>if the sponsor receives </a:t>
            </a:r>
            <a:r>
              <a:rPr lang="en-US" b="1" dirty="0">
                <a:solidFill>
                  <a:schemeClr val="tx1"/>
                </a:solidFill>
              </a:rPr>
              <a:t>&lt; 25 percent </a:t>
            </a:r>
            <a:r>
              <a:rPr lang="en-US" dirty="0">
                <a:solidFill>
                  <a:schemeClr val="tx1"/>
                </a:solidFill>
              </a:rPr>
              <a:t>of Developer Fee</a:t>
            </a:r>
          </a:p>
          <a:p>
            <a:pPr algn="ctr"/>
            <a:endParaRPr lang="en-US" dirty="0"/>
          </a:p>
        </p:txBody>
      </p:sp>
      <p:sp>
        <p:nvSpPr>
          <p:cNvPr id="20" name="Rectangle 19">
            <a:extLst>
              <a:ext uri="{FF2B5EF4-FFF2-40B4-BE49-F238E27FC236}">
                <a16:creationId xmlns:a16="http://schemas.microsoft.com/office/drawing/2014/main" id="{2047234D-03A9-4C48-902C-1E22C499452B}"/>
              </a:ext>
            </a:extLst>
          </p:cNvPr>
          <p:cNvSpPr/>
          <p:nvPr/>
        </p:nvSpPr>
        <p:spPr>
          <a:xfrm>
            <a:off x="6312798" y="2996784"/>
            <a:ext cx="2553461" cy="1671145"/>
          </a:xfrm>
          <a:prstGeom prst="rect">
            <a:avLst/>
          </a:prstGeom>
          <a:ln>
            <a:solidFill>
              <a:schemeClr val="tx2">
                <a:lumMod val="40000"/>
                <a:lumOff val="60000"/>
              </a:schemeClr>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lvl="0" algn="ctr"/>
            <a:r>
              <a:rPr lang="en-US" b="1" dirty="0">
                <a:solidFill>
                  <a:schemeClr val="tx1"/>
                </a:solidFill>
              </a:rPr>
              <a:t>5 points </a:t>
            </a:r>
            <a:r>
              <a:rPr lang="en-US" dirty="0">
                <a:solidFill>
                  <a:schemeClr val="tx1"/>
                </a:solidFill>
              </a:rPr>
              <a:t>if the sponsor receives </a:t>
            </a:r>
            <a:r>
              <a:rPr lang="en-US" b="1" dirty="0">
                <a:solidFill>
                  <a:schemeClr val="tx1"/>
                </a:solidFill>
              </a:rPr>
              <a:t>≥ 25 percent</a:t>
            </a:r>
            <a:r>
              <a:rPr lang="en-US" dirty="0">
                <a:solidFill>
                  <a:schemeClr val="tx1"/>
                </a:solidFill>
              </a:rPr>
              <a:t> of  Developer Fee</a:t>
            </a:r>
          </a:p>
        </p:txBody>
      </p:sp>
      <p:sp>
        <p:nvSpPr>
          <p:cNvPr id="21" name="Explosion: 8 Points 20">
            <a:extLst>
              <a:ext uri="{FF2B5EF4-FFF2-40B4-BE49-F238E27FC236}">
                <a16:creationId xmlns:a16="http://schemas.microsoft.com/office/drawing/2014/main" id="{BCF217D4-4109-4A77-88B1-595EF8F77842}"/>
              </a:ext>
            </a:extLst>
          </p:cNvPr>
          <p:cNvSpPr/>
          <p:nvPr/>
        </p:nvSpPr>
        <p:spPr>
          <a:xfrm>
            <a:off x="85535" y="2092552"/>
            <a:ext cx="914400" cy="803779"/>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Explosion: 8 Points 21">
            <a:extLst>
              <a:ext uri="{FF2B5EF4-FFF2-40B4-BE49-F238E27FC236}">
                <a16:creationId xmlns:a16="http://schemas.microsoft.com/office/drawing/2014/main" id="{E86A5959-A32D-4633-8276-8E81EDE451CB}"/>
              </a:ext>
            </a:extLst>
          </p:cNvPr>
          <p:cNvSpPr/>
          <p:nvPr/>
        </p:nvSpPr>
        <p:spPr>
          <a:xfrm>
            <a:off x="3553921" y="2166522"/>
            <a:ext cx="914400" cy="803779"/>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F7194D00-F73E-7253-D70A-89F5EAE1C5EF}"/>
              </a:ext>
            </a:extLst>
          </p:cNvPr>
          <p:cNvSpPr/>
          <p:nvPr/>
        </p:nvSpPr>
        <p:spPr>
          <a:xfrm>
            <a:off x="403146" y="1391099"/>
            <a:ext cx="8484702" cy="6387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800" b="1" dirty="0">
                <a:solidFill>
                  <a:schemeClr val="tx1"/>
                </a:solidFill>
                <a:effectLst/>
                <a:latin typeface="+mj-lt"/>
                <a:ea typeface="MS Mincho" panose="02020609040205080304" pitchFamily="49" charset="-128"/>
                <a:cs typeface="Times New Roman" panose="02020603050405020304" pitchFamily="18" charset="0"/>
              </a:rPr>
              <a:t>Project Sponsor </a:t>
            </a:r>
            <a:r>
              <a:rPr lang="en-US" sz="1800" dirty="0">
                <a:solidFill>
                  <a:schemeClr val="tx1"/>
                </a:solidFill>
                <a:effectLst/>
                <a:latin typeface="+mj-lt"/>
                <a:ea typeface="MS Mincho" panose="02020609040205080304" pitchFamily="49" charset="-128"/>
                <a:cs typeface="Times New Roman" panose="02020603050405020304" pitchFamily="18" charset="0"/>
              </a:rPr>
              <a:t>means a not-for-profit or for-profit organization or public entity</a:t>
            </a:r>
            <a:endParaRPr lang="en-US" sz="1800" dirty="0">
              <a:solidFill>
                <a:schemeClr val="tx1"/>
              </a:solidFill>
              <a:latin typeface="+mj-lt"/>
            </a:endParaRPr>
          </a:p>
        </p:txBody>
      </p:sp>
      <p:sp>
        <p:nvSpPr>
          <p:cNvPr id="5" name="Rectangle: Rounded Corners 4">
            <a:extLst>
              <a:ext uri="{FF2B5EF4-FFF2-40B4-BE49-F238E27FC236}">
                <a16:creationId xmlns:a16="http://schemas.microsoft.com/office/drawing/2014/main" id="{A545479A-BA49-D6ED-C6AA-F98D2479BEA3}"/>
              </a:ext>
            </a:extLst>
          </p:cNvPr>
          <p:cNvSpPr/>
          <p:nvPr/>
        </p:nvSpPr>
        <p:spPr>
          <a:xfrm>
            <a:off x="542735" y="5083705"/>
            <a:ext cx="8260738" cy="1646042"/>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US" b="1" u="sng" dirty="0">
                <a:solidFill>
                  <a:schemeClr val="tx1"/>
                </a:solidFill>
                <a:latin typeface="+mj-lt"/>
                <a:ea typeface="MS Mincho" panose="02020609040205080304" pitchFamily="49" charset="-128"/>
              </a:rPr>
              <a:t>Rental Projects</a:t>
            </a:r>
          </a:p>
          <a:p>
            <a:endParaRPr lang="en-US" sz="1000" b="1" dirty="0">
              <a:solidFill>
                <a:schemeClr val="tx1"/>
              </a:solidFill>
              <a:latin typeface="+mj-lt"/>
              <a:ea typeface="MS Mincho" panose="02020609040205080304" pitchFamily="49" charset="-128"/>
            </a:endParaRPr>
          </a:p>
          <a:p>
            <a:pPr marL="285750" indent="-285750">
              <a:buFont typeface="Arial" panose="020B0604020202020204" pitchFamily="34" charset="0"/>
              <a:buChar char="•"/>
            </a:pPr>
            <a:r>
              <a:rPr lang="en-US" sz="1600" b="1" dirty="0">
                <a:solidFill>
                  <a:schemeClr val="tx1"/>
                </a:solidFill>
                <a:latin typeface="+mj-lt"/>
                <a:ea typeface="MS Mincho" panose="02020609040205080304" pitchFamily="49" charset="-128"/>
              </a:rPr>
              <a:t>T</a:t>
            </a:r>
            <a:r>
              <a:rPr lang="en-US" sz="1600" b="1" dirty="0">
                <a:solidFill>
                  <a:schemeClr val="tx1"/>
                </a:solidFill>
                <a:effectLst/>
                <a:latin typeface="+mj-lt"/>
                <a:ea typeface="MS Mincho" panose="02020609040205080304" pitchFamily="49" charset="-128"/>
              </a:rPr>
              <a:t>he project sponsor is the owner of the rental project </a:t>
            </a:r>
          </a:p>
          <a:p>
            <a:pPr marL="285750" indent="-285750">
              <a:buFont typeface="Arial" panose="020B0604020202020204" pitchFamily="34" charset="0"/>
              <a:buChar char="•"/>
            </a:pPr>
            <a:endParaRPr lang="en-US" sz="1600" b="1" dirty="0">
              <a:solidFill>
                <a:schemeClr val="tx1"/>
              </a:solidFill>
              <a:effectLst/>
              <a:latin typeface="+mj-lt"/>
              <a:ea typeface="MS Mincho" panose="02020609040205080304" pitchFamily="49" charset="-128"/>
            </a:endParaRPr>
          </a:p>
          <a:p>
            <a:pPr marL="285750" indent="-285750">
              <a:buFont typeface="Arial" panose="020B0604020202020204" pitchFamily="34" charset="0"/>
              <a:buChar char="•"/>
            </a:pPr>
            <a:r>
              <a:rPr lang="en-US" sz="1600" b="1" dirty="0">
                <a:solidFill>
                  <a:schemeClr val="tx1"/>
                </a:solidFill>
                <a:latin typeface="+mj-lt"/>
                <a:ea typeface="MS Mincho" panose="02020609040205080304" pitchFamily="49" charset="-128"/>
              </a:rPr>
              <a:t>The project sponsor must have an ownership interest or the ability to control the entity that is the project owner</a:t>
            </a:r>
          </a:p>
        </p:txBody>
      </p:sp>
    </p:spTree>
    <p:extLst>
      <p:ext uri="{BB962C8B-B14F-4D97-AF65-F5344CB8AC3E}">
        <p14:creationId xmlns:p14="http://schemas.microsoft.com/office/powerpoint/2010/main" val="20148220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4"/>
            <a:ext cx="7487260" cy="202474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221381" y="550703"/>
            <a:ext cx="7617890" cy="550497"/>
          </a:xfrm>
        </p:spPr>
        <p:txBody>
          <a:bodyPr>
            <a:noAutofit/>
          </a:bodyPr>
          <a:lstStyle/>
          <a:p>
            <a:pPr marL="0" lvl="0" indent="0" defTabSz="457200">
              <a:spcBef>
                <a:spcPct val="0"/>
              </a:spcBef>
              <a:buClrTx/>
              <a:buNone/>
              <a:defRPr/>
            </a:pPr>
            <a:r>
              <a:rPr lang="en-US" sz="2800" b="1" dirty="0">
                <a:solidFill>
                  <a:srgbClr val="0072CE"/>
                </a:solidFill>
                <a:latin typeface="Calibri" pitchFamily="34" charset="0"/>
              </a:rPr>
              <a:t>Income Targeting</a:t>
            </a:r>
            <a:endParaRPr lang="en-US" sz="1800" dirty="0">
              <a:solidFill>
                <a:schemeClr val="tx1"/>
              </a:solidFill>
            </a:endParaRPr>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b="1" dirty="0"/>
          </a:p>
          <a:p>
            <a:pPr marL="0" lvl="0" indent="0">
              <a:buNone/>
            </a:pPr>
            <a:endParaRPr lang="en-US" sz="1800" dirty="0">
              <a:solidFill>
                <a:schemeClr val="tx1"/>
              </a:solidFill>
            </a:endParaRPr>
          </a:p>
        </p:txBody>
      </p:sp>
      <p:graphicFrame>
        <p:nvGraphicFramePr>
          <p:cNvPr id="10" name="Diagram 9"/>
          <p:cNvGraphicFramePr/>
          <p:nvPr>
            <p:extLst>
              <p:ext uri="{D42A27DB-BD31-4B8C-83A1-F6EECF244321}">
                <p14:modId xmlns:p14="http://schemas.microsoft.com/office/powerpoint/2010/main" val="4047104539"/>
              </p:ext>
            </p:extLst>
          </p:nvPr>
        </p:nvGraphicFramePr>
        <p:xfrm>
          <a:off x="6172199" y="1130156"/>
          <a:ext cx="2750419" cy="50991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a:extLst>
              <a:ext uri="{FF2B5EF4-FFF2-40B4-BE49-F238E27FC236}">
                <a16:creationId xmlns:a16="http://schemas.microsoft.com/office/drawing/2014/main" id="{70AB9BB5-6D1C-4F80-8027-01617D8171B4}"/>
              </a:ext>
            </a:extLst>
          </p:cNvPr>
          <p:cNvSpPr/>
          <p:nvPr/>
        </p:nvSpPr>
        <p:spPr>
          <a:xfrm>
            <a:off x="221381" y="1130156"/>
            <a:ext cx="5950818" cy="5099194"/>
          </a:xfrm>
          <a:prstGeom prst="rect">
            <a:avLst/>
          </a:prstGeom>
          <a:solidFill>
            <a:schemeClr val="bg1">
              <a:lumMod val="95000"/>
            </a:schemeClr>
          </a:solidFill>
          <a:ln>
            <a:solidFill>
              <a:schemeClr val="tx2">
                <a:lumMod val="75000"/>
              </a:schemeClr>
            </a:solidFill>
            <a:extLst>
              <a:ext uri="{C807C97D-BFC1-408E-A445-0C87EB9F89A2}">
                <ask:lineSketchStyleProps xmlns:ask="http://schemas.microsoft.com/office/drawing/2018/sketchyshapes" sd="1219033472">
                  <a:custGeom>
                    <a:avLst/>
                    <a:gdLst>
                      <a:gd name="connsiteX0" fmla="*/ 0 w 4350619"/>
                      <a:gd name="connsiteY0" fmla="*/ 0 h 4320098"/>
                      <a:gd name="connsiteX1" fmla="*/ 708529 w 4350619"/>
                      <a:gd name="connsiteY1" fmla="*/ 0 h 4320098"/>
                      <a:gd name="connsiteX2" fmla="*/ 1417059 w 4350619"/>
                      <a:gd name="connsiteY2" fmla="*/ 0 h 4320098"/>
                      <a:gd name="connsiteX3" fmla="*/ 2038576 w 4350619"/>
                      <a:gd name="connsiteY3" fmla="*/ 0 h 4320098"/>
                      <a:gd name="connsiteX4" fmla="*/ 2703599 w 4350619"/>
                      <a:gd name="connsiteY4" fmla="*/ 0 h 4320098"/>
                      <a:gd name="connsiteX5" fmla="*/ 3281610 w 4350619"/>
                      <a:gd name="connsiteY5" fmla="*/ 0 h 4320098"/>
                      <a:gd name="connsiteX6" fmla="*/ 4350619 w 4350619"/>
                      <a:gd name="connsiteY6" fmla="*/ 0 h 4320098"/>
                      <a:gd name="connsiteX7" fmla="*/ 4350619 w 4350619"/>
                      <a:gd name="connsiteY7" fmla="*/ 703559 h 4320098"/>
                      <a:gd name="connsiteX8" fmla="*/ 4350619 w 4350619"/>
                      <a:gd name="connsiteY8" fmla="*/ 1234314 h 4320098"/>
                      <a:gd name="connsiteX9" fmla="*/ 4350619 w 4350619"/>
                      <a:gd name="connsiteY9" fmla="*/ 1721868 h 4320098"/>
                      <a:gd name="connsiteX10" fmla="*/ 4350619 w 4350619"/>
                      <a:gd name="connsiteY10" fmla="*/ 2252623 h 4320098"/>
                      <a:gd name="connsiteX11" fmla="*/ 4350619 w 4350619"/>
                      <a:gd name="connsiteY11" fmla="*/ 2826578 h 4320098"/>
                      <a:gd name="connsiteX12" fmla="*/ 4350619 w 4350619"/>
                      <a:gd name="connsiteY12" fmla="*/ 3443735 h 4320098"/>
                      <a:gd name="connsiteX13" fmla="*/ 4350619 w 4350619"/>
                      <a:gd name="connsiteY13" fmla="*/ 4320098 h 4320098"/>
                      <a:gd name="connsiteX14" fmla="*/ 3642090 w 4350619"/>
                      <a:gd name="connsiteY14" fmla="*/ 4320098 h 4320098"/>
                      <a:gd name="connsiteX15" fmla="*/ 3020573 w 4350619"/>
                      <a:gd name="connsiteY15" fmla="*/ 4320098 h 4320098"/>
                      <a:gd name="connsiteX16" fmla="*/ 2399056 w 4350619"/>
                      <a:gd name="connsiteY16" fmla="*/ 4320098 h 4320098"/>
                      <a:gd name="connsiteX17" fmla="*/ 1777539 w 4350619"/>
                      <a:gd name="connsiteY17" fmla="*/ 4320098 h 4320098"/>
                      <a:gd name="connsiteX18" fmla="*/ 1156022 w 4350619"/>
                      <a:gd name="connsiteY18" fmla="*/ 4320098 h 4320098"/>
                      <a:gd name="connsiteX19" fmla="*/ 578011 w 4350619"/>
                      <a:gd name="connsiteY19" fmla="*/ 4320098 h 4320098"/>
                      <a:gd name="connsiteX20" fmla="*/ 0 w 4350619"/>
                      <a:gd name="connsiteY20" fmla="*/ 4320098 h 4320098"/>
                      <a:gd name="connsiteX21" fmla="*/ 0 w 4350619"/>
                      <a:gd name="connsiteY21" fmla="*/ 3702941 h 4320098"/>
                      <a:gd name="connsiteX22" fmla="*/ 0 w 4350619"/>
                      <a:gd name="connsiteY22" fmla="*/ 3042583 h 4320098"/>
                      <a:gd name="connsiteX23" fmla="*/ 0 w 4350619"/>
                      <a:gd name="connsiteY23" fmla="*/ 2382225 h 4320098"/>
                      <a:gd name="connsiteX24" fmla="*/ 0 w 4350619"/>
                      <a:gd name="connsiteY24" fmla="*/ 1678667 h 4320098"/>
                      <a:gd name="connsiteX25" fmla="*/ 0 w 4350619"/>
                      <a:gd name="connsiteY25" fmla="*/ 1061510 h 4320098"/>
                      <a:gd name="connsiteX26" fmla="*/ 0 w 4350619"/>
                      <a:gd name="connsiteY26" fmla="*/ 0 h 43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50619" h="4320098" fill="none" extrusionOk="0">
                        <a:moveTo>
                          <a:pt x="0" y="0"/>
                        </a:moveTo>
                        <a:cubicBezTo>
                          <a:pt x="296795" y="32254"/>
                          <a:pt x="395268" y="-7443"/>
                          <a:pt x="708529" y="0"/>
                        </a:cubicBezTo>
                        <a:cubicBezTo>
                          <a:pt x="1021790" y="7443"/>
                          <a:pt x="1200920" y="20435"/>
                          <a:pt x="1417059" y="0"/>
                        </a:cubicBezTo>
                        <a:cubicBezTo>
                          <a:pt x="1633198" y="-20435"/>
                          <a:pt x="1868292" y="8820"/>
                          <a:pt x="2038576" y="0"/>
                        </a:cubicBezTo>
                        <a:cubicBezTo>
                          <a:pt x="2208860" y="-8820"/>
                          <a:pt x="2377888" y="-3459"/>
                          <a:pt x="2703599" y="0"/>
                        </a:cubicBezTo>
                        <a:cubicBezTo>
                          <a:pt x="3029310" y="3459"/>
                          <a:pt x="3151178" y="-1214"/>
                          <a:pt x="3281610" y="0"/>
                        </a:cubicBezTo>
                        <a:cubicBezTo>
                          <a:pt x="3412042" y="1214"/>
                          <a:pt x="4040594" y="36598"/>
                          <a:pt x="4350619" y="0"/>
                        </a:cubicBezTo>
                        <a:cubicBezTo>
                          <a:pt x="4335150" y="311348"/>
                          <a:pt x="4317516" y="354784"/>
                          <a:pt x="4350619" y="703559"/>
                        </a:cubicBezTo>
                        <a:cubicBezTo>
                          <a:pt x="4383722" y="1052334"/>
                          <a:pt x="4364440" y="1014823"/>
                          <a:pt x="4350619" y="1234314"/>
                        </a:cubicBezTo>
                        <a:cubicBezTo>
                          <a:pt x="4336798" y="1453806"/>
                          <a:pt x="4350336" y="1546011"/>
                          <a:pt x="4350619" y="1721868"/>
                        </a:cubicBezTo>
                        <a:cubicBezTo>
                          <a:pt x="4350902" y="1897725"/>
                          <a:pt x="4341342" y="2069898"/>
                          <a:pt x="4350619" y="2252623"/>
                        </a:cubicBezTo>
                        <a:cubicBezTo>
                          <a:pt x="4359896" y="2435348"/>
                          <a:pt x="4363395" y="2616134"/>
                          <a:pt x="4350619" y="2826578"/>
                        </a:cubicBezTo>
                        <a:cubicBezTo>
                          <a:pt x="4337843" y="3037022"/>
                          <a:pt x="4330729" y="3170472"/>
                          <a:pt x="4350619" y="3443735"/>
                        </a:cubicBezTo>
                        <a:cubicBezTo>
                          <a:pt x="4370509" y="3716998"/>
                          <a:pt x="4364287" y="3969560"/>
                          <a:pt x="4350619" y="4320098"/>
                        </a:cubicBezTo>
                        <a:cubicBezTo>
                          <a:pt x="4150249" y="4335056"/>
                          <a:pt x="3788127" y="4338473"/>
                          <a:pt x="3642090" y="4320098"/>
                        </a:cubicBezTo>
                        <a:cubicBezTo>
                          <a:pt x="3496053" y="4301723"/>
                          <a:pt x="3183982" y="4315061"/>
                          <a:pt x="3020573" y="4320098"/>
                        </a:cubicBezTo>
                        <a:cubicBezTo>
                          <a:pt x="2857164" y="4325135"/>
                          <a:pt x="2625259" y="4297277"/>
                          <a:pt x="2399056" y="4320098"/>
                        </a:cubicBezTo>
                        <a:cubicBezTo>
                          <a:pt x="2172853" y="4342919"/>
                          <a:pt x="2017734" y="4315293"/>
                          <a:pt x="1777539" y="4320098"/>
                        </a:cubicBezTo>
                        <a:cubicBezTo>
                          <a:pt x="1537344" y="4324903"/>
                          <a:pt x="1293298" y="4304346"/>
                          <a:pt x="1156022" y="4320098"/>
                        </a:cubicBezTo>
                        <a:cubicBezTo>
                          <a:pt x="1018746" y="4335850"/>
                          <a:pt x="830703" y="4329148"/>
                          <a:pt x="578011" y="4320098"/>
                        </a:cubicBezTo>
                        <a:cubicBezTo>
                          <a:pt x="325319" y="4311048"/>
                          <a:pt x="148744" y="4296744"/>
                          <a:pt x="0" y="4320098"/>
                        </a:cubicBezTo>
                        <a:cubicBezTo>
                          <a:pt x="-3178" y="4172994"/>
                          <a:pt x="22019" y="3981902"/>
                          <a:pt x="0" y="3702941"/>
                        </a:cubicBezTo>
                        <a:cubicBezTo>
                          <a:pt x="-22019" y="3423980"/>
                          <a:pt x="-13899" y="3330309"/>
                          <a:pt x="0" y="3042583"/>
                        </a:cubicBezTo>
                        <a:cubicBezTo>
                          <a:pt x="13899" y="2754857"/>
                          <a:pt x="19222" y="2665690"/>
                          <a:pt x="0" y="2382225"/>
                        </a:cubicBezTo>
                        <a:cubicBezTo>
                          <a:pt x="-19222" y="2098760"/>
                          <a:pt x="-8023" y="1934459"/>
                          <a:pt x="0" y="1678667"/>
                        </a:cubicBezTo>
                        <a:cubicBezTo>
                          <a:pt x="8023" y="1422875"/>
                          <a:pt x="-10438" y="1337795"/>
                          <a:pt x="0" y="1061510"/>
                        </a:cubicBezTo>
                        <a:cubicBezTo>
                          <a:pt x="10438" y="785225"/>
                          <a:pt x="26086" y="443440"/>
                          <a:pt x="0" y="0"/>
                        </a:cubicBezTo>
                        <a:close/>
                      </a:path>
                      <a:path w="4350619" h="4320098" stroke="0" extrusionOk="0">
                        <a:moveTo>
                          <a:pt x="0" y="0"/>
                        </a:moveTo>
                        <a:cubicBezTo>
                          <a:pt x="220309" y="-857"/>
                          <a:pt x="426090" y="17455"/>
                          <a:pt x="578011" y="0"/>
                        </a:cubicBezTo>
                        <a:cubicBezTo>
                          <a:pt x="729932" y="-17455"/>
                          <a:pt x="849361" y="19736"/>
                          <a:pt x="1069009" y="0"/>
                        </a:cubicBezTo>
                        <a:cubicBezTo>
                          <a:pt x="1288657" y="-19736"/>
                          <a:pt x="1494114" y="3500"/>
                          <a:pt x="1777539" y="0"/>
                        </a:cubicBezTo>
                        <a:cubicBezTo>
                          <a:pt x="2060964" y="-3500"/>
                          <a:pt x="2137829" y="25529"/>
                          <a:pt x="2355549" y="0"/>
                        </a:cubicBezTo>
                        <a:cubicBezTo>
                          <a:pt x="2573269" y="-25529"/>
                          <a:pt x="2670748" y="7657"/>
                          <a:pt x="2933560" y="0"/>
                        </a:cubicBezTo>
                        <a:cubicBezTo>
                          <a:pt x="3196372" y="-7657"/>
                          <a:pt x="3293353" y="15511"/>
                          <a:pt x="3642090" y="0"/>
                        </a:cubicBezTo>
                        <a:cubicBezTo>
                          <a:pt x="3990827" y="-15511"/>
                          <a:pt x="4142398" y="8915"/>
                          <a:pt x="4350619" y="0"/>
                        </a:cubicBezTo>
                        <a:cubicBezTo>
                          <a:pt x="4325837" y="285777"/>
                          <a:pt x="4354870" y="553133"/>
                          <a:pt x="4350619" y="703559"/>
                        </a:cubicBezTo>
                        <a:cubicBezTo>
                          <a:pt x="4346368" y="853985"/>
                          <a:pt x="4358571" y="1016778"/>
                          <a:pt x="4350619" y="1234314"/>
                        </a:cubicBezTo>
                        <a:cubicBezTo>
                          <a:pt x="4342667" y="1451850"/>
                          <a:pt x="4332799" y="1627861"/>
                          <a:pt x="4350619" y="1765069"/>
                        </a:cubicBezTo>
                        <a:cubicBezTo>
                          <a:pt x="4368439" y="1902277"/>
                          <a:pt x="4379950" y="2159345"/>
                          <a:pt x="4350619" y="2382225"/>
                        </a:cubicBezTo>
                        <a:cubicBezTo>
                          <a:pt x="4321288" y="2605105"/>
                          <a:pt x="4366771" y="2855060"/>
                          <a:pt x="4350619" y="3042583"/>
                        </a:cubicBezTo>
                        <a:cubicBezTo>
                          <a:pt x="4334467" y="3230106"/>
                          <a:pt x="4370803" y="3363434"/>
                          <a:pt x="4350619" y="3530137"/>
                        </a:cubicBezTo>
                        <a:cubicBezTo>
                          <a:pt x="4330435" y="3696840"/>
                          <a:pt x="4340113" y="4010890"/>
                          <a:pt x="4350619" y="4320098"/>
                        </a:cubicBezTo>
                        <a:cubicBezTo>
                          <a:pt x="4134209" y="4316899"/>
                          <a:pt x="3938663" y="4349489"/>
                          <a:pt x="3729102" y="4320098"/>
                        </a:cubicBezTo>
                        <a:cubicBezTo>
                          <a:pt x="3519541" y="4290707"/>
                          <a:pt x="3300890" y="4343410"/>
                          <a:pt x="3107585" y="4320098"/>
                        </a:cubicBezTo>
                        <a:cubicBezTo>
                          <a:pt x="2914280" y="4296786"/>
                          <a:pt x="2567078" y="4315077"/>
                          <a:pt x="2399056" y="4320098"/>
                        </a:cubicBezTo>
                        <a:cubicBezTo>
                          <a:pt x="2231034" y="4325119"/>
                          <a:pt x="2083741" y="4330214"/>
                          <a:pt x="1777539" y="4320098"/>
                        </a:cubicBezTo>
                        <a:cubicBezTo>
                          <a:pt x="1471337" y="4309982"/>
                          <a:pt x="1463515" y="4331413"/>
                          <a:pt x="1286540" y="4320098"/>
                        </a:cubicBezTo>
                        <a:cubicBezTo>
                          <a:pt x="1109565" y="4308783"/>
                          <a:pt x="917599" y="4331363"/>
                          <a:pt x="752036" y="4320098"/>
                        </a:cubicBezTo>
                        <a:cubicBezTo>
                          <a:pt x="586473" y="4308833"/>
                          <a:pt x="189571" y="4349027"/>
                          <a:pt x="0" y="4320098"/>
                        </a:cubicBezTo>
                        <a:cubicBezTo>
                          <a:pt x="3052" y="4126178"/>
                          <a:pt x="22245" y="3861331"/>
                          <a:pt x="0" y="3702941"/>
                        </a:cubicBezTo>
                        <a:cubicBezTo>
                          <a:pt x="-22245" y="3544551"/>
                          <a:pt x="17529" y="3269610"/>
                          <a:pt x="0" y="3085784"/>
                        </a:cubicBezTo>
                        <a:cubicBezTo>
                          <a:pt x="-17529" y="2901958"/>
                          <a:pt x="-4495" y="2751070"/>
                          <a:pt x="0" y="2511828"/>
                        </a:cubicBezTo>
                        <a:cubicBezTo>
                          <a:pt x="4495" y="2272586"/>
                          <a:pt x="21675" y="2125837"/>
                          <a:pt x="0" y="2024274"/>
                        </a:cubicBezTo>
                        <a:cubicBezTo>
                          <a:pt x="-21675" y="1922711"/>
                          <a:pt x="-9196" y="1746474"/>
                          <a:pt x="0" y="1536721"/>
                        </a:cubicBezTo>
                        <a:cubicBezTo>
                          <a:pt x="9196" y="1326968"/>
                          <a:pt x="-3522" y="1193127"/>
                          <a:pt x="0" y="876363"/>
                        </a:cubicBezTo>
                        <a:cubicBezTo>
                          <a:pt x="3522" y="559599"/>
                          <a:pt x="-34704" y="43366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US" dirty="0">
              <a:solidFill>
                <a:schemeClr val="tx1"/>
              </a:solidFill>
              <a:cs typeface="Calibri" panose="020F050202020403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chemeClr val="tx2">
                    <a:lumMod val="50000"/>
                  </a:schemeClr>
                </a:solidFill>
                <a:effectLst/>
                <a:uLnTx/>
                <a:uFillTx/>
                <a:latin typeface="Calibri"/>
                <a:ea typeface="+mn-ea"/>
                <a:cs typeface="Calibri" panose="020F0502020204030204" pitchFamily="34" charset="0"/>
              </a:rPr>
              <a:t>The extent to which a project creates housing for very low- and low- or moderate-income households</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dirty="0">
              <a:ln>
                <a:noFill/>
              </a:ln>
              <a:solidFill>
                <a:schemeClr val="tx2">
                  <a:lumMod val="50000"/>
                </a:schemeClr>
              </a:solidFill>
              <a:effectLst/>
              <a:uLnTx/>
              <a:uFillTx/>
              <a:latin typeface="Calibri"/>
              <a:ea typeface="+mn-ea"/>
              <a:cs typeface="Calibri" panose="020F050202020403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chemeClr val="tx2">
                    <a:lumMod val="50000"/>
                  </a:schemeClr>
                </a:solidFill>
                <a:effectLst/>
                <a:uLnTx/>
                <a:uFillTx/>
                <a:latin typeface="Calibri"/>
                <a:ea typeface="+mn-ea"/>
                <a:cs typeface="Calibri" panose="020F0502020204030204" pitchFamily="34" charset="0"/>
              </a:rPr>
              <a:t>For purposes of this scoring criterion, FHLB Dallas will score rental projects and owner-occupied projects separately</a:t>
            </a:r>
          </a:p>
          <a:p>
            <a:pPr algn="ctr">
              <a:defRPr/>
            </a:pPr>
            <a:endParaRPr lang="en-US" sz="1800" b="1" kern="0" dirty="0">
              <a:solidFill>
                <a:srgbClr val="0070C0"/>
              </a:solidFill>
              <a:latin typeface="Calibri" pitchFamily="34" charset="0"/>
            </a:endParaRPr>
          </a:p>
          <a:p>
            <a:pPr algn="ctr">
              <a:defRPr/>
            </a:pPr>
            <a:r>
              <a:rPr lang="en-US" sz="1800" b="1" u="sng" kern="0" dirty="0">
                <a:solidFill>
                  <a:srgbClr val="0070C0"/>
                </a:solidFill>
                <a:latin typeface="Calibri" pitchFamily="34" charset="0"/>
              </a:rPr>
              <a:t>Rental Projects </a:t>
            </a:r>
          </a:p>
          <a:p>
            <a:pPr algn="ctr">
              <a:defRPr/>
            </a:pPr>
            <a:endParaRPr lang="en-US" sz="1200" b="1" u="sng" kern="0" dirty="0">
              <a:solidFill>
                <a:srgbClr val="0070C0"/>
              </a:solidFill>
              <a:latin typeface="Calibri" pitchFamily="34" charset="0"/>
            </a:endParaRPr>
          </a:p>
          <a:p>
            <a:pPr marL="342900" indent="-342900">
              <a:buFont typeface="Wingdings" panose="05000000000000000000" pitchFamily="2" charset="2"/>
              <a:buChar char="Ø"/>
              <a:defRPr/>
            </a:pPr>
            <a:r>
              <a:rPr lang="en-US" sz="1800" kern="0" dirty="0">
                <a:solidFill>
                  <a:srgbClr val="0070C0"/>
                </a:solidFill>
                <a:latin typeface="Calibri" pitchFamily="34" charset="0"/>
              </a:rPr>
              <a:t>If at least </a:t>
            </a:r>
            <a:r>
              <a:rPr lang="en-US" sz="1800" b="1" kern="0" dirty="0">
                <a:solidFill>
                  <a:srgbClr val="0070C0"/>
                </a:solidFill>
                <a:latin typeface="Calibri" pitchFamily="34" charset="0"/>
              </a:rPr>
              <a:t>60%</a:t>
            </a:r>
            <a:r>
              <a:rPr lang="en-US" sz="1800" kern="0" dirty="0">
                <a:solidFill>
                  <a:srgbClr val="0070C0"/>
                </a:solidFill>
                <a:latin typeface="Calibri" pitchFamily="34" charset="0"/>
              </a:rPr>
              <a:t> of units are targeted to families with annual incomes </a:t>
            </a:r>
            <a:r>
              <a:rPr lang="en-US" sz="1800" b="1" u="sng" kern="0" dirty="0">
                <a:solidFill>
                  <a:srgbClr val="0070C0"/>
                </a:solidFill>
                <a:latin typeface="Calibri" pitchFamily="34" charset="0"/>
              </a:rPr>
              <a:t>&lt;</a:t>
            </a:r>
            <a:r>
              <a:rPr lang="en-US" sz="1800" b="1" kern="0" dirty="0">
                <a:solidFill>
                  <a:srgbClr val="0070C0"/>
                </a:solidFill>
                <a:latin typeface="Calibri" pitchFamily="34" charset="0"/>
              </a:rPr>
              <a:t> 50% </a:t>
            </a:r>
            <a:r>
              <a:rPr lang="en-US" sz="1800" kern="0" dirty="0">
                <a:solidFill>
                  <a:srgbClr val="0070C0"/>
                </a:solidFill>
                <a:latin typeface="Calibri" pitchFamily="34" charset="0"/>
              </a:rPr>
              <a:t>of AMI, the project receives </a:t>
            </a:r>
            <a:r>
              <a:rPr lang="en-US" sz="1800" b="1" kern="0" dirty="0">
                <a:solidFill>
                  <a:srgbClr val="0070C0"/>
                </a:solidFill>
                <a:latin typeface="Calibri" pitchFamily="34" charset="0"/>
              </a:rPr>
              <a:t>20</a:t>
            </a:r>
            <a:r>
              <a:rPr lang="en-US" sz="1800" kern="0" dirty="0">
                <a:solidFill>
                  <a:srgbClr val="0070C0"/>
                </a:solidFill>
                <a:latin typeface="Calibri" pitchFamily="34" charset="0"/>
              </a:rPr>
              <a:t> points</a:t>
            </a:r>
          </a:p>
          <a:p>
            <a:pPr>
              <a:defRPr/>
            </a:pPr>
            <a:endParaRPr lang="en-US" sz="1800" kern="0" dirty="0">
              <a:solidFill>
                <a:srgbClr val="0070C0"/>
              </a:solidFill>
              <a:latin typeface="Calibri" pitchFamily="34" charset="0"/>
            </a:endParaRPr>
          </a:p>
          <a:p>
            <a:pPr marL="342900" indent="-342900">
              <a:buFont typeface="Wingdings" panose="05000000000000000000" pitchFamily="2" charset="2"/>
              <a:buChar char="Ø"/>
              <a:defRPr/>
            </a:pPr>
            <a:r>
              <a:rPr lang="en-US" kern="0" dirty="0">
                <a:solidFill>
                  <a:srgbClr val="0070C0"/>
                </a:solidFill>
                <a:latin typeface="Calibri" pitchFamily="34" charset="0"/>
              </a:rPr>
              <a:t>Include any manager’s unit as part of the project’s total number of units.  Be sure to indicate as “</a:t>
            </a:r>
            <a:r>
              <a:rPr lang="en-US" b="1" kern="0" dirty="0">
                <a:solidFill>
                  <a:srgbClr val="0070C0"/>
                </a:solidFill>
                <a:latin typeface="Calibri" pitchFamily="34" charset="0"/>
              </a:rPr>
              <a:t>market-rate</a:t>
            </a:r>
            <a:r>
              <a:rPr lang="en-US" kern="0" dirty="0">
                <a:solidFill>
                  <a:srgbClr val="0070C0"/>
                </a:solidFill>
                <a:latin typeface="Calibri" pitchFamily="34" charset="0"/>
              </a:rPr>
              <a:t>” for above </a:t>
            </a:r>
            <a:r>
              <a:rPr lang="en-US" b="1" kern="0" dirty="0">
                <a:solidFill>
                  <a:srgbClr val="0070C0"/>
                </a:solidFill>
                <a:latin typeface="Calibri" pitchFamily="34" charset="0"/>
              </a:rPr>
              <a:t>80%</a:t>
            </a:r>
            <a:r>
              <a:rPr lang="en-US" kern="0" dirty="0">
                <a:solidFill>
                  <a:srgbClr val="0070C0"/>
                </a:solidFill>
                <a:latin typeface="Calibri" pitchFamily="34" charset="0"/>
              </a:rPr>
              <a:t> of AMI on the income targeting page of the online application</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b="0" i="0" u="none" strike="noStrike" kern="1200" cap="none" spc="0" normalizeH="0" baseline="0" noProof="0" dirty="0">
              <a:ln>
                <a:noFill/>
              </a:ln>
              <a:solidFill>
                <a:schemeClr val="tx1"/>
              </a:solidFill>
              <a:effectLst/>
              <a:uLnTx/>
              <a:uFillTx/>
              <a:cs typeface="Calibri" panose="020F0502020204030204" pitchFamily="34" charset="0"/>
            </a:endParaRPr>
          </a:p>
          <a:p>
            <a:pPr marR="0" lvl="0" algn="l" defTabSz="457200" rtl="0" eaLnBrk="1" fontAlgn="auto" latinLnBrk="0" hangingPunct="1">
              <a:lnSpc>
                <a:spcPct val="100000"/>
              </a:lnSpc>
              <a:spcBef>
                <a:spcPts val="0"/>
              </a:spcBef>
              <a:spcAft>
                <a:spcPts val="0"/>
              </a:spcAft>
              <a:buClrTx/>
              <a:buSzTx/>
              <a:tabLst/>
              <a:defRPr/>
            </a:pPr>
            <a:endParaRPr kumimoji="0" lang="en-US" b="0" i="0" u="none" strike="noStrike" kern="0" cap="none" spc="0" normalizeH="0" baseline="0" noProof="0" dirty="0">
              <a:ln>
                <a:noFill/>
              </a:ln>
              <a:solidFill>
                <a:schemeClr val="tx1"/>
              </a:solidFill>
              <a:effectLst/>
              <a:uLnTx/>
              <a:uFillTx/>
              <a:cs typeface="Calibri" panose="020F0502020204030204" pitchFamily="34" charset="0"/>
            </a:endParaRPr>
          </a:p>
        </p:txBody>
      </p:sp>
    </p:spTree>
    <p:extLst>
      <p:ext uri="{BB962C8B-B14F-4D97-AF65-F5344CB8AC3E}">
        <p14:creationId xmlns:p14="http://schemas.microsoft.com/office/powerpoint/2010/main" val="33570186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345715" y="618494"/>
            <a:ext cx="7632029" cy="570451"/>
          </a:xfrm>
        </p:spPr>
        <p:txBody>
          <a:bodyPr anchor="ctr">
            <a:normAutofit fontScale="25000" lnSpcReduction="20000"/>
          </a:bodyPr>
          <a:lstStyle/>
          <a:p>
            <a:pPr marL="0" indent="0" eaLnBrk="0" hangingPunct="0">
              <a:buNone/>
            </a:pPr>
            <a:r>
              <a:rPr lang="en-US" sz="12800" b="1" dirty="0">
                <a:solidFill>
                  <a:srgbClr val="0072CE"/>
                </a:solidFill>
                <a:latin typeface="Calibri" pitchFamily="34" charset="0"/>
              </a:rPr>
              <a:t>Creating Economic Opportunity </a:t>
            </a:r>
            <a:endParaRPr lang="en-US" dirty="0">
              <a:solidFill>
                <a:schemeClr val="tx1"/>
              </a:solidFill>
            </a:endParaRPr>
          </a:p>
        </p:txBody>
      </p:sp>
      <p:sp>
        <p:nvSpPr>
          <p:cNvPr id="9" name="Rectangle 4"/>
          <p:cNvSpPr txBox="1">
            <a:spLocks noChangeArrowheads="1"/>
          </p:cNvSpPr>
          <p:nvPr/>
        </p:nvSpPr>
        <p:spPr bwMode="auto">
          <a:xfrm>
            <a:off x="345715" y="1090764"/>
            <a:ext cx="8798285" cy="1194579"/>
          </a:xfrm>
          <a:prstGeom prst="rect">
            <a:avLst/>
          </a:prstGeom>
          <a:noFill/>
          <a:ln w="9525">
            <a:noFill/>
            <a:miter lim="800000"/>
            <a:headEnd/>
            <a:tailEnd/>
          </a:ln>
          <a:effectLst/>
        </p:spPr>
        <p:txBody>
          <a:bodyPr/>
          <a:lstStyle/>
          <a:p>
            <a:pPr>
              <a:defRPr/>
            </a:pPr>
            <a:r>
              <a:rPr lang="en-US" kern="0" dirty="0">
                <a:latin typeface="Calibri" pitchFamily="34" charset="0"/>
              </a:rPr>
              <a:t>Programs/services assisting residents in attaining life skills or better economic opportunities</a:t>
            </a:r>
          </a:p>
        </p:txBody>
      </p:sp>
      <p:sp>
        <p:nvSpPr>
          <p:cNvPr id="19" name="Arrow: Pentagon 18">
            <a:extLst>
              <a:ext uri="{FF2B5EF4-FFF2-40B4-BE49-F238E27FC236}">
                <a16:creationId xmlns:a16="http://schemas.microsoft.com/office/drawing/2014/main" id="{D3E058E0-5EF8-491B-A8C2-33909EFAD0F8}"/>
              </a:ext>
            </a:extLst>
          </p:cNvPr>
          <p:cNvSpPr/>
          <p:nvPr/>
        </p:nvSpPr>
        <p:spPr>
          <a:xfrm>
            <a:off x="4744857" y="4791044"/>
            <a:ext cx="1201843" cy="743173"/>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Scoring - Rental</a:t>
            </a:r>
          </a:p>
        </p:txBody>
      </p:sp>
      <p:sp>
        <p:nvSpPr>
          <p:cNvPr id="21" name="Flowchart: Process 20">
            <a:extLst>
              <a:ext uri="{FF2B5EF4-FFF2-40B4-BE49-F238E27FC236}">
                <a16:creationId xmlns:a16="http://schemas.microsoft.com/office/drawing/2014/main" id="{F1206085-F588-486B-8405-2CD2DA5D7EB9}"/>
              </a:ext>
            </a:extLst>
          </p:cNvPr>
          <p:cNvSpPr/>
          <p:nvPr/>
        </p:nvSpPr>
        <p:spPr>
          <a:xfrm>
            <a:off x="6079454" y="4784615"/>
            <a:ext cx="1617522" cy="361573"/>
          </a:xfrm>
          <a:prstGeom prst="flowChartProcess">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sz="1400" kern="0" dirty="0">
              <a:solidFill>
                <a:schemeClr val="tx1"/>
              </a:solidFill>
              <a:latin typeface="Calibri" pitchFamily="34" charset="0"/>
            </a:endParaRPr>
          </a:p>
          <a:p>
            <a:pPr algn="ctr"/>
            <a:r>
              <a:rPr lang="en-US" sz="1400" b="1" kern="0" dirty="0">
                <a:solidFill>
                  <a:schemeClr val="tx1"/>
                </a:solidFill>
                <a:latin typeface="Calibri" pitchFamily="34" charset="0"/>
              </a:rPr>
              <a:t>1 service = 4 pts</a:t>
            </a:r>
          </a:p>
          <a:p>
            <a:pPr algn="ctr"/>
            <a:endParaRPr lang="en-US" dirty="0"/>
          </a:p>
        </p:txBody>
      </p:sp>
      <p:sp>
        <p:nvSpPr>
          <p:cNvPr id="23" name="Flowchart: Process 22">
            <a:extLst>
              <a:ext uri="{FF2B5EF4-FFF2-40B4-BE49-F238E27FC236}">
                <a16:creationId xmlns:a16="http://schemas.microsoft.com/office/drawing/2014/main" id="{698A9BFC-674A-460E-9F8D-3CBC76928155}"/>
              </a:ext>
            </a:extLst>
          </p:cNvPr>
          <p:cNvSpPr/>
          <p:nvPr/>
        </p:nvSpPr>
        <p:spPr>
          <a:xfrm>
            <a:off x="6079454" y="5156201"/>
            <a:ext cx="1617522" cy="361573"/>
          </a:xfrm>
          <a:prstGeom prst="flowChartProcess">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sz="1400" b="1" kern="0" dirty="0">
              <a:solidFill>
                <a:schemeClr val="tx1"/>
              </a:solidFill>
              <a:latin typeface="Calibri" pitchFamily="34" charset="0"/>
            </a:endParaRPr>
          </a:p>
          <a:p>
            <a:pPr algn="ctr"/>
            <a:r>
              <a:rPr lang="en-US" sz="1400" b="1" kern="0" dirty="0">
                <a:solidFill>
                  <a:schemeClr val="tx1"/>
                </a:solidFill>
                <a:latin typeface="Calibri" pitchFamily="34" charset="0"/>
              </a:rPr>
              <a:t>2 services = 5 pts</a:t>
            </a:r>
          </a:p>
          <a:p>
            <a:pPr algn="ctr"/>
            <a:endParaRPr lang="en-US" sz="1400" b="1" kern="0" dirty="0">
              <a:solidFill>
                <a:schemeClr val="tx1"/>
              </a:solidFill>
              <a:latin typeface="Calibri" pitchFamily="34" charset="0"/>
            </a:endParaRPr>
          </a:p>
        </p:txBody>
      </p:sp>
      <p:sp>
        <p:nvSpPr>
          <p:cNvPr id="3" name="Arrow: Pentagon 2">
            <a:extLst>
              <a:ext uri="{FF2B5EF4-FFF2-40B4-BE49-F238E27FC236}">
                <a16:creationId xmlns:a16="http://schemas.microsoft.com/office/drawing/2014/main" id="{767468F5-96F7-C7CF-43CF-B256498D8ADB}"/>
              </a:ext>
            </a:extLst>
          </p:cNvPr>
          <p:cNvSpPr/>
          <p:nvPr/>
        </p:nvSpPr>
        <p:spPr>
          <a:xfrm>
            <a:off x="354918" y="4784615"/>
            <a:ext cx="1201843" cy="743173"/>
          </a:xfrm>
          <a:prstGeom prst="homePlat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Scoring - Owner</a:t>
            </a:r>
          </a:p>
        </p:txBody>
      </p:sp>
      <p:sp>
        <p:nvSpPr>
          <p:cNvPr id="5" name="Flowchart: Process 4">
            <a:extLst>
              <a:ext uri="{FF2B5EF4-FFF2-40B4-BE49-F238E27FC236}">
                <a16:creationId xmlns:a16="http://schemas.microsoft.com/office/drawing/2014/main" id="{6C0C62E7-E00C-80C2-8A7C-7B250C7A0F66}"/>
              </a:ext>
            </a:extLst>
          </p:cNvPr>
          <p:cNvSpPr/>
          <p:nvPr/>
        </p:nvSpPr>
        <p:spPr>
          <a:xfrm>
            <a:off x="1694700" y="4820474"/>
            <a:ext cx="1617522" cy="361573"/>
          </a:xfrm>
          <a:prstGeom prst="flowChartProcess">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sz="1400" kern="0" dirty="0">
              <a:solidFill>
                <a:schemeClr val="tx1"/>
              </a:solidFill>
              <a:latin typeface="Calibri" pitchFamily="34" charset="0"/>
            </a:endParaRPr>
          </a:p>
          <a:p>
            <a:pPr algn="ctr"/>
            <a:r>
              <a:rPr lang="en-US" sz="1400" b="1" kern="0" dirty="0">
                <a:solidFill>
                  <a:schemeClr val="tx1"/>
                </a:solidFill>
                <a:latin typeface="Calibri" pitchFamily="34" charset="0"/>
              </a:rPr>
              <a:t>1 service = 3 pts</a:t>
            </a:r>
          </a:p>
          <a:p>
            <a:pPr algn="ctr"/>
            <a:endParaRPr lang="en-US" dirty="0"/>
          </a:p>
        </p:txBody>
      </p:sp>
      <p:sp>
        <p:nvSpPr>
          <p:cNvPr id="7" name="Flowchart: Process 6">
            <a:extLst>
              <a:ext uri="{FF2B5EF4-FFF2-40B4-BE49-F238E27FC236}">
                <a16:creationId xmlns:a16="http://schemas.microsoft.com/office/drawing/2014/main" id="{C48D2C84-D2E7-6826-E287-F719DF961E97}"/>
              </a:ext>
            </a:extLst>
          </p:cNvPr>
          <p:cNvSpPr/>
          <p:nvPr/>
        </p:nvSpPr>
        <p:spPr>
          <a:xfrm>
            <a:off x="1694700" y="5182047"/>
            <a:ext cx="1617522" cy="361573"/>
          </a:xfrm>
          <a:prstGeom prst="flowChartProcess">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sz="1400" kern="0" dirty="0">
              <a:solidFill>
                <a:schemeClr val="tx1"/>
              </a:solidFill>
              <a:latin typeface="Calibri" pitchFamily="34" charset="0"/>
            </a:endParaRPr>
          </a:p>
          <a:p>
            <a:pPr algn="ctr"/>
            <a:r>
              <a:rPr lang="en-US" sz="1400" b="1" kern="0" dirty="0">
                <a:solidFill>
                  <a:schemeClr val="tx1"/>
                </a:solidFill>
                <a:latin typeface="Calibri" pitchFamily="34" charset="0"/>
              </a:rPr>
              <a:t>2 service = 5 pts</a:t>
            </a:r>
          </a:p>
          <a:p>
            <a:pPr algn="ctr"/>
            <a:endParaRPr lang="en-US" dirty="0"/>
          </a:p>
        </p:txBody>
      </p:sp>
      <p:sp>
        <p:nvSpPr>
          <p:cNvPr id="8" name="Rectangle 7">
            <a:extLst>
              <a:ext uri="{FF2B5EF4-FFF2-40B4-BE49-F238E27FC236}">
                <a16:creationId xmlns:a16="http://schemas.microsoft.com/office/drawing/2014/main" id="{C8A4B36A-A0C2-B86D-1466-AD46F444264D}"/>
              </a:ext>
            </a:extLst>
          </p:cNvPr>
          <p:cNvSpPr/>
          <p:nvPr/>
        </p:nvSpPr>
        <p:spPr>
          <a:xfrm>
            <a:off x="354918" y="1907301"/>
            <a:ext cx="3168212" cy="2638518"/>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marL="285750" indent="-285750">
              <a:buFont typeface="Arial" panose="020B0604020202020204" pitchFamily="34" charset="0"/>
              <a:buChar char="•"/>
            </a:pPr>
            <a:r>
              <a:rPr lang="en-US" sz="1600" dirty="0">
                <a:solidFill>
                  <a:schemeClr val="tx1"/>
                </a:solidFill>
              </a:rPr>
              <a:t>Employment	</a:t>
            </a:r>
            <a:r>
              <a:rPr lang="en-US" sz="1600" dirty="0"/>
              <a:t>		</a:t>
            </a:r>
          </a:p>
          <a:p>
            <a:pPr marL="285750" indent="-285750">
              <a:buFont typeface="Arial" panose="020B0604020202020204" pitchFamily="34" charset="0"/>
              <a:buChar char="•"/>
            </a:pPr>
            <a:r>
              <a:rPr lang="en-US" sz="1600" dirty="0">
                <a:solidFill>
                  <a:schemeClr val="tx1"/>
                </a:solidFill>
              </a:rPr>
              <a:t>Onsite daycare services (child or adult)</a:t>
            </a:r>
          </a:p>
          <a:p>
            <a:pPr marL="285750" indent="-285750">
              <a:buFont typeface="Arial" panose="020B0604020202020204" pitchFamily="34" charset="0"/>
              <a:buChar char="•"/>
            </a:pPr>
            <a:r>
              <a:rPr lang="en-US" sz="1600" dirty="0">
                <a:solidFill>
                  <a:schemeClr val="tx1"/>
                </a:solidFill>
              </a:rPr>
              <a:t>After school or out-of-school services 	</a:t>
            </a:r>
          </a:p>
          <a:p>
            <a:pPr marL="285750" indent="-285750">
              <a:buFont typeface="Arial" panose="020B0604020202020204" pitchFamily="34" charset="0"/>
              <a:buChar char="•"/>
            </a:pPr>
            <a:r>
              <a:rPr lang="en-US" sz="1600" dirty="0">
                <a:solidFill>
                  <a:schemeClr val="tx1"/>
                </a:solidFill>
              </a:rPr>
              <a:t>Workforce preparation and integration </a:t>
            </a:r>
          </a:p>
          <a:p>
            <a:pPr marL="285750" indent="-285750">
              <a:buFont typeface="Arial" panose="020B0604020202020204" pitchFamily="34" charset="0"/>
              <a:buChar char="•"/>
            </a:pPr>
            <a:r>
              <a:rPr lang="en-US" sz="1600" dirty="0">
                <a:solidFill>
                  <a:schemeClr val="tx1"/>
                </a:solidFill>
              </a:rPr>
              <a:t>Mental and behavioral health services</a:t>
            </a:r>
            <a:r>
              <a:rPr lang="en-US" dirty="0">
                <a:solidFill>
                  <a:schemeClr val="tx1"/>
                </a:solidFill>
              </a:rPr>
              <a:t>				</a:t>
            </a:r>
          </a:p>
          <a:p>
            <a:pPr algn="ctr"/>
            <a:r>
              <a:rPr lang="en-US" dirty="0">
                <a:solidFill>
                  <a:schemeClr val="tx1"/>
                </a:solidFill>
              </a:rPr>
              <a:t> </a:t>
            </a:r>
          </a:p>
          <a:p>
            <a:pPr algn="ctr"/>
            <a:r>
              <a:rPr lang="en-US" dirty="0"/>
              <a:t> </a:t>
            </a:r>
          </a:p>
          <a:p>
            <a:pPr algn="ctr"/>
            <a:endParaRPr lang="en-US" dirty="0">
              <a:solidFill>
                <a:schemeClr val="tx1"/>
              </a:solidFill>
            </a:endParaRPr>
          </a:p>
        </p:txBody>
      </p:sp>
      <p:sp>
        <p:nvSpPr>
          <p:cNvPr id="10" name="Rectangle 9">
            <a:extLst>
              <a:ext uri="{FF2B5EF4-FFF2-40B4-BE49-F238E27FC236}">
                <a16:creationId xmlns:a16="http://schemas.microsoft.com/office/drawing/2014/main" id="{081F1F2B-8034-69D5-B037-EBF221479841}"/>
              </a:ext>
            </a:extLst>
          </p:cNvPr>
          <p:cNvSpPr/>
          <p:nvPr/>
        </p:nvSpPr>
        <p:spPr>
          <a:xfrm>
            <a:off x="354919" y="1558542"/>
            <a:ext cx="3168212" cy="37817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All Projects</a:t>
            </a:r>
          </a:p>
        </p:txBody>
      </p:sp>
      <p:sp>
        <p:nvSpPr>
          <p:cNvPr id="11" name="Flowchart: Process 10">
            <a:extLst>
              <a:ext uri="{FF2B5EF4-FFF2-40B4-BE49-F238E27FC236}">
                <a16:creationId xmlns:a16="http://schemas.microsoft.com/office/drawing/2014/main" id="{89F3092F-F20A-420A-91A2-7368899C5DB6}"/>
              </a:ext>
            </a:extLst>
          </p:cNvPr>
          <p:cNvSpPr/>
          <p:nvPr/>
        </p:nvSpPr>
        <p:spPr>
          <a:xfrm>
            <a:off x="3523131" y="1957177"/>
            <a:ext cx="2097742" cy="2588641"/>
          </a:xfrm>
          <a:prstGeom prst="flowChartProcess">
            <a:avLst/>
          </a:prstGeom>
          <a:solidFill>
            <a:schemeClr val="bg2">
              <a:lumMod val="75000"/>
            </a:schemeClr>
          </a:solidFill>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endParaRPr lang="en-US" b="1" u="sng" dirty="0"/>
          </a:p>
          <a:p>
            <a:pPr marL="285750" indent="-285750">
              <a:buFont typeface="Arial" panose="020B0604020202020204" pitchFamily="34" charset="0"/>
              <a:buChar char="•"/>
            </a:pPr>
            <a:r>
              <a:rPr lang="en-US" sz="1600" dirty="0">
                <a:solidFill>
                  <a:schemeClr val="tx1"/>
                </a:solidFill>
              </a:rPr>
              <a:t>Financial literacy education</a:t>
            </a:r>
          </a:p>
          <a:p>
            <a:pPr marL="285750" indent="-285750">
              <a:buFont typeface="Arial" panose="020B0604020202020204" pitchFamily="34" charset="0"/>
              <a:buChar char="•"/>
            </a:pPr>
            <a:r>
              <a:rPr lang="en-US" sz="1600" dirty="0">
                <a:solidFill>
                  <a:schemeClr val="tx1"/>
                </a:solidFill>
              </a:rPr>
              <a:t>Residential Services Coordinator</a:t>
            </a:r>
          </a:p>
        </p:txBody>
      </p:sp>
      <p:sp>
        <p:nvSpPr>
          <p:cNvPr id="13" name="Flowchart: Process 12">
            <a:extLst>
              <a:ext uri="{FF2B5EF4-FFF2-40B4-BE49-F238E27FC236}">
                <a16:creationId xmlns:a16="http://schemas.microsoft.com/office/drawing/2014/main" id="{3A3DA1CC-235D-E8EB-1B5B-036236F39AEF}"/>
              </a:ext>
            </a:extLst>
          </p:cNvPr>
          <p:cNvSpPr/>
          <p:nvPr/>
        </p:nvSpPr>
        <p:spPr>
          <a:xfrm>
            <a:off x="5620872" y="1957178"/>
            <a:ext cx="3367734" cy="2588640"/>
          </a:xfrm>
          <a:prstGeom prst="flowChartProcess">
            <a:avLst/>
          </a:prstGeom>
          <a:solidFill>
            <a:schemeClr val="accent4">
              <a:lumMod val="40000"/>
              <a:lumOff val="60000"/>
            </a:schemeClr>
          </a:solidFill>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dirty="0">
              <a:solidFill>
                <a:schemeClr val="tx1"/>
              </a:solidFill>
            </a:endParaRPr>
          </a:p>
          <a:p>
            <a:pPr marL="285750" indent="-285750">
              <a:buFont typeface="Arial" panose="020B0604020202020204" pitchFamily="34" charset="0"/>
              <a:buChar char="•"/>
            </a:pPr>
            <a:r>
              <a:rPr lang="en-US" sz="1600" dirty="0">
                <a:solidFill>
                  <a:schemeClr val="tx1"/>
                </a:solidFill>
              </a:rPr>
              <a:t>Homebuyer Counseling/Education - Purchase/ Construction </a:t>
            </a:r>
          </a:p>
          <a:p>
            <a:pPr marL="285750" indent="-285750">
              <a:buFont typeface="Arial" panose="020B0604020202020204" pitchFamily="34" charset="0"/>
              <a:buChar char="•"/>
            </a:pPr>
            <a:r>
              <a:rPr lang="en-US" sz="1600" dirty="0">
                <a:solidFill>
                  <a:schemeClr val="tx1"/>
                </a:solidFill>
              </a:rPr>
              <a:t>Homeowner Maintenance &amp; Counseling/Education - Rehabilitation Projects only</a:t>
            </a:r>
          </a:p>
          <a:p>
            <a:pPr marL="285750" indent="-285750">
              <a:buFont typeface="Arial" panose="020B0604020202020204" pitchFamily="34" charset="0"/>
              <a:buChar char="•"/>
            </a:pPr>
            <a:r>
              <a:rPr lang="en-US" sz="1600" dirty="0">
                <a:solidFill>
                  <a:schemeClr val="tx1"/>
                </a:solidFill>
              </a:rPr>
              <a:t>Sweat Equity - New Construction Projects only (minimum of 300 hours per home) </a:t>
            </a:r>
          </a:p>
        </p:txBody>
      </p:sp>
      <p:sp>
        <p:nvSpPr>
          <p:cNvPr id="6" name="Rectangle 5">
            <a:extLst>
              <a:ext uri="{FF2B5EF4-FFF2-40B4-BE49-F238E27FC236}">
                <a16:creationId xmlns:a16="http://schemas.microsoft.com/office/drawing/2014/main" id="{15F53809-C42C-3AB2-A93E-6FB9D24F29A7}"/>
              </a:ext>
            </a:extLst>
          </p:cNvPr>
          <p:cNvSpPr/>
          <p:nvPr/>
        </p:nvSpPr>
        <p:spPr>
          <a:xfrm>
            <a:off x="5630072" y="1571267"/>
            <a:ext cx="3358533" cy="37817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Owner-Occupied</a:t>
            </a:r>
            <a:r>
              <a:rPr lang="en-US" b="1" dirty="0">
                <a:solidFill>
                  <a:schemeClr val="tx1"/>
                </a:solidFill>
              </a:rPr>
              <a:t> Only</a:t>
            </a:r>
          </a:p>
        </p:txBody>
      </p:sp>
      <p:sp>
        <p:nvSpPr>
          <p:cNvPr id="12" name="Rectangle 11">
            <a:extLst>
              <a:ext uri="{FF2B5EF4-FFF2-40B4-BE49-F238E27FC236}">
                <a16:creationId xmlns:a16="http://schemas.microsoft.com/office/drawing/2014/main" id="{C31A646A-B042-CB2F-D877-576AFB2D335B}"/>
              </a:ext>
            </a:extLst>
          </p:cNvPr>
          <p:cNvSpPr/>
          <p:nvPr/>
        </p:nvSpPr>
        <p:spPr>
          <a:xfrm>
            <a:off x="3532333" y="1558542"/>
            <a:ext cx="2088538" cy="37817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Rental</a:t>
            </a:r>
            <a:r>
              <a:rPr lang="en-US" b="1" dirty="0">
                <a:solidFill>
                  <a:schemeClr val="tx1"/>
                </a:solidFill>
              </a:rPr>
              <a:t> Only</a:t>
            </a:r>
          </a:p>
        </p:txBody>
      </p:sp>
      <p:sp>
        <p:nvSpPr>
          <p:cNvPr id="16" name="Scroll: Horizontal 15">
            <a:extLst>
              <a:ext uri="{FF2B5EF4-FFF2-40B4-BE49-F238E27FC236}">
                <a16:creationId xmlns:a16="http://schemas.microsoft.com/office/drawing/2014/main" id="{ABF1FD7B-FD43-CB50-8912-66FE746CBFDA}"/>
              </a:ext>
            </a:extLst>
          </p:cNvPr>
          <p:cNvSpPr/>
          <p:nvPr/>
        </p:nvSpPr>
        <p:spPr>
          <a:xfrm>
            <a:off x="345715" y="5743558"/>
            <a:ext cx="8574167" cy="989048"/>
          </a:xfrm>
          <a:prstGeom prst="horizontalScroll">
            <a:avLst/>
          </a:prstGeom>
          <a:solidFill>
            <a:schemeClr val="accent1">
              <a:lumMod val="40000"/>
              <a:lumOff val="60000"/>
            </a:schemeClr>
          </a:solidFill>
          <a:effectLst>
            <a:glow rad="2286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i="1" dirty="0">
                <a:hlinkClick r:id="rId3"/>
              </a:rPr>
              <a:t>Memorandum of Understanding (MOU) is required for each empowerment service – format located on Bank’s Website</a:t>
            </a:r>
            <a:endParaRPr lang="en-US" b="1" i="1" dirty="0"/>
          </a:p>
        </p:txBody>
      </p:sp>
    </p:spTree>
    <p:extLst>
      <p:ext uri="{BB962C8B-B14F-4D97-AF65-F5344CB8AC3E}">
        <p14:creationId xmlns:p14="http://schemas.microsoft.com/office/powerpoint/2010/main" val="36010688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496DB-30DD-E67C-393C-BB4C347EA5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CF7707-93DB-3A16-68B3-5214A9447493}"/>
              </a:ext>
            </a:extLst>
          </p:cNvPr>
          <p:cNvSpPr>
            <a:spLocks noGrp="1"/>
          </p:cNvSpPr>
          <p:nvPr>
            <p:ph type="title"/>
          </p:nvPr>
        </p:nvSpPr>
        <p:spPr>
          <a:xfrm>
            <a:off x="490484" y="718454"/>
            <a:ext cx="7487260" cy="202474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a:extLst>
              <a:ext uri="{FF2B5EF4-FFF2-40B4-BE49-F238E27FC236}">
                <a16:creationId xmlns:a16="http://schemas.microsoft.com/office/drawing/2014/main" id="{BC19F045-DB67-5CBA-399F-6EE4A088EDE1}"/>
              </a:ext>
            </a:extLst>
          </p:cNvPr>
          <p:cNvSpPr>
            <a:spLocks noGrp="1"/>
          </p:cNvSpPr>
          <p:nvPr>
            <p:ph type="body" sz="quarter" idx="12"/>
          </p:nvPr>
        </p:nvSpPr>
        <p:spPr>
          <a:xfrm>
            <a:off x="221381" y="550703"/>
            <a:ext cx="7617890" cy="550497"/>
          </a:xfrm>
        </p:spPr>
        <p:txBody>
          <a:bodyPr>
            <a:noAutofit/>
          </a:bodyPr>
          <a:lstStyle/>
          <a:p>
            <a:pPr marL="0" lvl="0" indent="0" defTabSz="457200">
              <a:spcBef>
                <a:spcPct val="0"/>
              </a:spcBef>
              <a:buClrTx/>
              <a:buNone/>
              <a:defRPr/>
            </a:pPr>
            <a:r>
              <a:rPr lang="en-US" sz="2800" b="1" dirty="0">
                <a:solidFill>
                  <a:srgbClr val="0072CE"/>
                </a:solidFill>
                <a:latin typeface="Calibri" pitchFamily="34" charset="0"/>
              </a:rPr>
              <a:t>Creating Economic Opportunity - MOU </a:t>
            </a:r>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b="1" dirty="0"/>
          </a:p>
          <a:p>
            <a:pPr marL="0" lvl="0" indent="0">
              <a:buNone/>
            </a:pPr>
            <a:endParaRPr lang="en-US" sz="1800" dirty="0">
              <a:solidFill>
                <a:schemeClr val="tx1"/>
              </a:solidFill>
            </a:endParaRPr>
          </a:p>
        </p:txBody>
      </p:sp>
      <p:pic>
        <p:nvPicPr>
          <p:cNvPr id="8" name="Picture 7">
            <a:extLst>
              <a:ext uri="{FF2B5EF4-FFF2-40B4-BE49-F238E27FC236}">
                <a16:creationId xmlns:a16="http://schemas.microsoft.com/office/drawing/2014/main" id="{0B4C59B5-E9DB-4FBA-3D66-F1284F7448AB}"/>
              </a:ext>
            </a:extLst>
          </p:cNvPr>
          <p:cNvPicPr>
            <a:picLocks noChangeAspect="1"/>
          </p:cNvPicPr>
          <p:nvPr/>
        </p:nvPicPr>
        <p:blipFill>
          <a:blip r:embed="rId3"/>
          <a:stretch>
            <a:fillRect/>
          </a:stretch>
        </p:blipFill>
        <p:spPr>
          <a:xfrm>
            <a:off x="128396" y="1425388"/>
            <a:ext cx="4443604" cy="3460377"/>
          </a:xfrm>
          <a:prstGeom prst="rect">
            <a:avLst/>
          </a:prstGeom>
          <a:ln w="38100">
            <a:solidFill>
              <a:schemeClr val="tx1">
                <a:lumMod val="85000"/>
                <a:lumOff val="15000"/>
              </a:schemeClr>
            </a:solidFill>
          </a:ln>
        </p:spPr>
      </p:pic>
      <p:pic>
        <p:nvPicPr>
          <p:cNvPr id="11" name="Picture 10">
            <a:extLst>
              <a:ext uri="{FF2B5EF4-FFF2-40B4-BE49-F238E27FC236}">
                <a16:creationId xmlns:a16="http://schemas.microsoft.com/office/drawing/2014/main" id="{81B32CEC-BEF6-32A6-5A8B-CFF52E57C013}"/>
              </a:ext>
            </a:extLst>
          </p:cNvPr>
          <p:cNvPicPr>
            <a:picLocks noChangeAspect="1"/>
          </p:cNvPicPr>
          <p:nvPr/>
        </p:nvPicPr>
        <p:blipFill>
          <a:blip r:embed="rId4"/>
          <a:stretch>
            <a:fillRect/>
          </a:stretch>
        </p:blipFill>
        <p:spPr>
          <a:xfrm>
            <a:off x="128396" y="5037828"/>
            <a:ext cx="4329952" cy="1419678"/>
          </a:xfrm>
          <a:prstGeom prst="rect">
            <a:avLst/>
          </a:prstGeom>
          <a:ln w="38100">
            <a:solidFill>
              <a:srgbClr val="FFFF00"/>
            </a:solidFill>
          </a:ln>
        </p:spPr>
      </p:pic>
      <p:pic>
        <p:nvPicPr>
          <p:cNvPr id="13" name="Picture 12">
            <a:extLst>
              <a:ext uri="{FF2B5EF4-FFF2-40B4-BE49-F238E27FC236}">
                <a16:creationId xmlns:a16="http://schemas.microsoft.com/office/drawing/2014/main" id="{8ADEE847-FA51-6588-8095-53337A5A65CD}"/>
              </a:ext>
            </a:extLst>
          </p:cNvPr>
          <p:cNvPicPr>
            <a:picLocks noChangeAspect="1"/>
          </p:cNvPicPr>
          <p:nvPr/>
        </p:nvPicPr>
        <p:blipFill>
          <a:blip r:embed="rId5"/>
          <a:stretch>
            <a:fillRect/>
          </a:stretch>
        </p:blipFill>
        <p:spPr>
          <a:xfrm>
            <a:off x="4572000" y="1425388"/>
            <a:ext cx="4329953" cy="5103836"/>
          </a:xfrm>
          <a:prstGeom prst="rect">
            <a:avLst/>
          </a:prstGeom>
          <a:ln w="41275">
            <a:solidFill>
              <a:srgbClr val="FF0000"/>
            </a:solidFill>
          </a:ln>
        </p:spPr>
      </p:pic>
    </p:spTree>
    <p:extLst>
      <p:ext uri="{BB962C8B-B14F-4D97-AF65-F5344CB8AC3E}">
        <p14:creationId xmlns:p14="http://schemas.microsoft.com/office/powerpoint/2010/main" val="6217125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4"/>
            <a:ext cx="7487260" cy="202474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319531" y="630936"/>
            <a:ext cx="7658213" cy="778184"/>
          </a:xfrm>
        </p:spPr>
        <p:txBody>
          <a:bodyPr>
            <a:noAutofit/>
          </a:bodyPr>
          <a:lstStyle/>
          <a:p>
            <a:pPr marL="0" indent="0" defTabSz="457200">
              <a:spcBef>
                <a:spcPct val="0"/>
              </a:spcBef>
              <a:buClrTx/>
              <a:buNone/>
              <a:defRPr/>
            </a:pPr>
            <a:r>
              <a:rPr lang="en-US" b="1" dirty="0">
                <a:solidFill>
                  <a:srgbClr val="0072CE"/>
                </a:solidFill>
                <a:latin typeface="Calibri" pitchFamily="34" charset="0"/>
              </a:rPr>
              <a:t>Underserved Communities and Populations </a:t>
            </a:r>
            <a:endParaRPr lang="en-US" dirty="0">
              <a:solidFill>
                <a:schemeClr val="tx1"/>
              </a:solidFill>
            </a:endParaRPr>
          </a:p>
          <a:p>
            <a:pPr marL="0" lvl="0" indent="0">
              <a:buNone/>
            </a:pPr>
            <a:endParaRPr lang="en-US" sz="1800" dirty="0">
              <a:solidFill>
                <a:schemeClr val="tx1"/>
              </a:solidFill>
            </a:endParaRPr>
          </a:p>
          <a:p>
            <a:pPr marL="0" indent="0">
              <a:buNone/>
            </a:pPr>
            <a:endParaRPr lang="en-US" sz="1800" dirty="0"/>
          </a:p>
          <a:p>
            <a:pPr marL="0" indent="0">
              <a:buNone/>
            </a:pPr>
            <a:endParaRPr lang="en-US" sz="1800" b="1" dirty="0"/>
          </a:p>
          <a:p>
            <a:pPr marL="0" lvl="0" indent="0">
              <a:buNone/>
            </a:pPr>
            <a:endParaRPr lang="en-US" sz="1800" dirty="0">
              <a:solidFill>
                <a:schemeClr val="tx1"/>
              </a:solidFill>
            </a:endParaRPr>
          </a:p>
        </p:txBody>
      </p:sp>
      <p:sp>
        <p:nvSpPr>
          <p:cNvPr id="8" name="Rectangle: Rounded Corners 7">
            <a:extLst>
              <a:ext uri="{FF2B5EF4-FFF2-40B4-BE49-F238E27FC236}">
                <a16:creationId xmlns:a16="http://schemas.microsoft.com/office/drawing/2014/main" id="{E0737D21-CE3D-4B2B-978C-8225EDC11B98}"/>
              </a:ext>
            </a:extLst>
          </p:cNvPr>
          <p:cNvSpPr/>
          <p:nvPr/>
        </p:nvSpPr>
        <p:spPr>
          <a:xfrm>
            <a:off x="129842" y="2311423"/>
            <a:ext cx="5261308" cy="2169302"/>
          </a:xfrm>
          <a:prstGeom prst="roundRect">
            <a:avLst/>
          </a:prstGeom>
          <a:solidFill>
            <a:schemeClr val="bg1">
              <a:lumMod val="95000"/>
            </a:schemeClr>
          </a:solidFill>
          <a:ln w="25400">
            <a:solidFill>
              <a:schemeClr val="accent4">
                <a:lumMod val="75000"/>
              </a:schemeClr>
            </a:solidFill>
          </a:ln>
          <a:effectLst>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lIns="0" tIns="0" rIns="0" bIns="0" rtlCol="0" anchor="t"/>
          <a:lstStyle/>
          <a:p>
            <a:pPr algn="ctr">
              <a:spcAft>
                <a:spcPts val="1200"/>
              </a:spcAft>
            </a:pPr>
            <a:r>
              <a:rPr lang="en-US" sz="1400" b="1" u="sng" dirty="0"/>
              <a:t>Special Needs Housing – 5 pts</a:t>
            </a:r>
          </a:p>
          <a:p>
            <a:pPr marL="285750" indent="-285750">
              <a:buFont typeface="Arial" panose="020B0604020202020204" pitchFamily="34" charset="0"/>
              <a:buChar char="•"/>
            </a:pPr>
            <a:r>
              <a:rPr lang="en-US" sz="1400" dirty="0">
                <a:solidFill>
                  <a:schemeClr val="dk1"/>
                </a:solidFill>
              </a:rPr>
              <a:t>Households with elderly</a:t>
            </a:r>
          </a:p>
          <a:p>
            <a:pPr marL="285750" indent="-285750">
              <a:buFont typeface="Arial" panose="020B0604020202020204" pitchFamily="34" charset="0"/>
              <a:buChar char="•"/>
            </a:pPr>
            <a:r>
              <a:rPr lang="en-US" sz="1400" dirty="0"/>
              <a:t>P</a:t>
            </a:r>
            <a:r>
              <a:rPr lang="en-US" sz="1400" dirty="0">
                <a:solidFill>
                  <a:schemeClr val="dk1"/>
                </a:solidFill>
              </a:rPr>
              <a:t>ersons with disabilities</a:t>
            </a:r>
            <a:endParaRPr lang="en-US" sz="1400" dirty="0"/>
          </a:p>
          <a:p>
            <a:pPr marL="285750" indent="-285750">
              <a:buFont typeface="Arial" panose="020B0604020202020204" pitchFamily="34" charset="0"/>
              <a:buChar char="•"/>
            </a:pPr>
            <a:r>
              <a:rPr lang="en-US" sz="1400" dirty="0"/>
              <a:t>P</a:t>
            </a:r>
            <a:r>
              <a:rPr lang="en-US" sz="1400" dirty="0">
                <a:solidFill>
                  <a:schemeClr val="dk1"/>
                </a:solidFill>
              </a:rPr>
              <a:t>ersons recovering from physical/alcohol/drug abuse</a:t>
            </a:r>
          </a:p>
          <a:p>
            <a:pPr marL="285750" indent="-285750">
              <a:buFont typeface="Arial" panose="020B0604020202020204" pitchFamily="34" charset="0"/>
              <a:buChar char="•"/>
            </a:pPr>
            <a:r>
              <a:rPr lang="en-US" sz="1400" dirty="0">
                <a:solidFill>
                  <a:schemeClr val="dk1"/>
                </a:solidFill>
              </a:rPr>
              <a:t>Persons with HIV/AIDS</a:t>
            </a:r>
          </a:p>
          <a:p>
            <a:pPr marL="285750" indent="-285750">
              <a:buFont typeface="Arial" panose="020B0604020202020204" pitchFamily="34" charset="0"/>
              <a:buChar char="•"/>
            </a:pPr>
            <a:r>
              <a:rPr lang="en-US" sz="1400" dirty="0">
                <a:solidFill>
                  <a:schemeClr val="dk1"/>
                </a:solidFill>
              </a:rPr>
              <a:t>Formerly incarcerated persons</a:t>
            </a:r>
          </a:p>
          <a:p>
            <a:pPr marL="285750" indent="-285750">
              <a:buFont typeface="Arial" panose="020B0604020202020204" pitchFamily="34" charset="0"/>
              <a:buChar char="•"/>
            </a:pPr>
            <a:r>
              <a:rPr lang="en-US" sz="1400" dirty="0">
                <a:solidFill>
                  <a:schemeClr val="dk1"/>
                </a:solidFill>
              </a:rPr>
              <a:t>Victims of domestic/dating violence</a:t>
            </a:r>
            <a:r>
              <a:rPr lang="en-US" sz="1400" dirty="0"/>
              <a:t>/</a:t>
            </a:r>
            <a:r>
              <a:rPr lang="en-US" sz="1400" dirty="0">
                <a:solidFill>
                  <a:schemeClr val="dk1"/>
                </a:solidFill>
              </a:rPr>
              <a:t>sexual assault/</a:t>
            </a:r>
          </a:p>
          <a:p>
            <a:pPr marL="285750" indent="-285750">
              <a:buFont typeface="Arial" panose="020B0604020202020204" pitchFamily="34" charset="0"/>
              <a:buChar char="•"/>
            </a:pPr>
            <a:r>
              <a:rPr lang="en-US" sz="1400" dirty="0">
                <a:solidFill>
                  <a:schemeClr val="dk1"/>
                </a:solidFill>
              </a:rPr>
              <a:t>Unaccompanied youth </a:t>
            </a:r>
          </a:p>
        </p:txBody>
      </p:sp>
      <p:sp>
        <p:nvSpPr>
          <p:cNvPr id="13" name="Rectangle: Rounded Corners 5">
            <a:extLst>
              <a:ext uri="{FF2B5EF4-FFF2-40B4-BE49-F238E27FC236}">
                <a16:creationId xmlns:a16="http://schemas.microsoft.com/office/drawing/2014/main" id="{12BB3F18-3281-4420-B177-09079028470D}"/>
              </a:ext>
            </a:extLst>
          </p:cNvPr>
          <p:cNvSpPr/>
          <p:nvPr/>
        </p:nvSpPr>
        <p:spPr>
          <a:xfrm>
            <a:off x="143449" y="1129232"/>
            <a:ext cx="5247701" cy="1181261"/>
          </a:xfrm>
          <a:prstGeom prst="roundRect">
            <a:avLst/>
          </a:prstGeom>
          <a:gradFill>
            <a:gsLst>
              <a:gs pos="0">
                <a:schemeClr val="accent2">
                  <a:lumMod val="20000"/>
                  <a:lumOff val="80000"/>
                </a:schemeClr>
              </a:gs>
              <a:gs pos="0">
                <a:schemeClr val="accent1">
                  <a:tint val="37000"/>
                  <a:satMod val="300000"/>
                </a:schemeClr>
              </a:gs>
              <a:gs pos="1000">
                <a:schemeClr val="accent1">
                  <a:tint val="15000"/>
                  <a:satMod val="350000"/>
                </a:schemeClr>
              </a:gs>
            </a:gsLst>
          </a:gradFill>
          <a:ln w="25400">
            <a:solidFill>
              <a:schemeClr val="bg1">
                <a:lumMod val="50000"/>
              </a:schemeClr>
            </a:solidFill>
          </a:ln>
        </p:spPr>
        <p:style>
          <a:lnRef idx="1">
            <a:schemeClr val="accent1"/>
          </a:lnRef>
          <a:fillRef idx="2">
            <a:schemeClr val="accent1"/>
          </a:fillRef>
          <a:effectRef idx="1">
            <a:schemeClr val="accent1"/>
          </a:effectRef>
          <a:fontRef idx="minor">
            <a:schemeClr val="dk1"/>
          </a:fontRef>
        </p:style>
        <p:txBody>
          <a:bodyPr rtlCol="0" anchor="t"/>
          <a:lstStyle/>
          <a:p>
            <a:pPr algn="ctr">
              <a:spcAft>
                <a:spcPts val="1200"/>
              </a:spcAft>
            </a:pPr>
            <a:r>
              <a:rPr lang="en-US" sz="1600" b="1" u="sng" dirty="0"/>
              <a:t>Homeless Housing – 5 pts</a:t>
            </a:r>
          </a:p>
          <a:p>
            <a:pPr marL="285750" indent="-285750">
              <a:spcAft>
                <a:spcPts val="1200"/>
              </a:spcAft>
              <a:buFont typeface="Arial" panose="020B0604020202020204" pitchFamily="34" charset="0"/>
              <a:buChar char="•"/>
            </a:pPr>
            <a:r>
              <a:rPr lang="en-US" sz="1400" dirty="0"/>
              <a:t>Rental housing reserving at least 20% of the units for homeless</a:t>
            </a:r>
          </a:p>
          <a:p>
            <a:pPr marL="285750" indent="-285750">
              <a:spcAft>
                <a:spcPts val="1200"/>
              </a:spcAft>
              <a:buFont typeface="Arial" panose="020B0604020202020204" pitchFamily="34" charset="0"/>
              <a:buChar char="•"/>
            </a:pPr>
            <a:r>
              <a:rPr lang="en-US" sz="1400" dirty="0"/>
              <a:t>Transitional housing with a minimum six-month stay</a:t>
            </a:r>
          </a:p>
          <a:p>
            <a:pPr marL="285750" indent="-285750">
              <a:spcAft>
                <a:spcPts val="1200"/>
              </a:spcAft>
              <a:buFont typeface="Arial" panose="020B0604020202020204" pitchFamily="34" charset="0"/>
              <a:buChar char="•"/>
            </a:pPr>
            <a:endParaRPr lang="en-US" sz="1600" dirty="0"/>
          </a:p>
        </p:txBody>
      </p:sp>
      <p:sp>
        <p:nvSpPr>
          <p:cNvPr id="7" name="Flowchart: Alternate Process 6">
            <a:extLst>
              <a:ext uri="{FF2B5EF4-FFF2-40B4-BE49-F238E27FC236}">
                <a16:creationId xmlns:a16="http://schemas.microsoft.com/office/drawing/2014/main" id="{8A5ED5BA-EB05-4AAB-8C6B-B92C9CC0503E}"/>
              </a:ext>
            </a:extLst>
          </p:cNvPr>
          <p:cNvSpPr/>
          <p:nvPr/>
        </p:nvSpPr>
        <p:spPr>
          <a:xfrm>
            <a:off x="5738184" y="1133369"/>
            <a:ext cx="3275973" cy="3234524"/>
          </a:xfrm>
          <a:prstGeom prst="flowChartAlternateProcess">
            <a:avLst/>
          </a:prstGeom>
          <a:solidFill>
            <a:schemeClr val="bg1">
              <a:lumMod val="95000"/>
            </a:schemeClr>
          </a:solidFill>
          <a:ln>
            <a:solidFill>
              <a:schemeClr val="tx1"/>
            </a:solidFill>
          </a:ln>
          <a:effectLst>
            <a:glow rad="101600">
              <a:schemeClr val="accent2">
                <a:satMod val="175000"/>
                <a:alpha val="40000"/>
              </a:schemeClr>
            </a:glo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tIns="0" rtlCol="0" anchor="ctr" anchorCtr="1"/>
          <a:lstStyle/>
          <a:p>
            <a:pPr algn="ctr"/>
            <a:r>
              <a:rPr lang="en-US" sz="1400" b="1" u="sng" dirty="0">
                <a:solidFill>
                  <a:schemeClr val="tx1"/>
                </a:solidFill>
              </a:rPr>
              <a:t>Homeless/Special Needs points</a:t>
            </a:r>
          </a:p>
          <a:p>
            <a:pPr algn="ctr"/>
            <a:endParaRPr lang="en-US" sz="1400" b="1" u="sng" dirty="0">
              <a:solidFill>
                <a:schemeClr val="tx1"/>
              </a:solidFill>
            </a:endParaRPr>
          </a:p>
          <a:p>
            <a:pPr marL="285750" indent="-285750">
              <a:buFont typeface="Arial" panose="020B0604020202020204" pitchFamily="34" charset="0"/>
              <a:buChar char="•"/>
            </a:pPr>
            <a:r>
              <a:rPr lang="en-US" sz="1400" dirty="0">
                <a:solidFill>
                  <a:schemeClr val="tx1"/>
                </a:solidFill>
              </a:rPr>
              <a:t>20% to 29% = </a:t>
            </a:r>
            <a:r>
              <a:rPr lang="en-US" sz="1400" b="1" dirty="0">
                <a:solidFill>
                  <a:schemeClr val="tx1"/>
                </a:solidFill>
              </a:rPr>
              <a:t>1 pt</a:t>
            </a:r>
          </a:p>
          <a:p>
            <a:pPr marL="285750" indent="-285750">
              <a:buFont typeface="Arial" panose="020B0604020202020204" pitchFamily="34" charset="0"/>
              <a:buChar char="•"/>
            </a:pPr>
            <a:r>
              <a:rPr lang="en-US" sz="1400" dirty="0">
                <a:solidFill>
                  <a:schemeClr val="tx1"/>
                </a:solidFill>
              </a:rPr>
              <a:t>30% to 39% = </a:t>
            </a:r>
            <a:r>
              <a:rPr lang="en-US" sz="1400" b="1" dirty="0">
                <a:solidFill>
                  <a:schemeClr val="tx1"/>
                </a:solidFill>
              </a:rPr>
              <a:t>2 pts</a:t>
            </a:r>
          </a:p>
          <a:p>
            <a:pPr marL="285750" indent="-285750">
              <a:buFont typeface="Arial" panose="020B0604020202020204" pitchFamily="34" charset="0"/>
              <a:buChar char="•"/>
            </a:pPr>
            <a:r>
              <a:rPr lang="en-US" sz="1400" dirty="0">
                <a:solidFill>
                  <a:schemeClr val="tx1"/>
                </a:solidFill>
              </a:rPr>
              <a:t>40% to 49% = </a:t>
            </a:r>
            <a:r>
              <a:rPr lang="en-US" sz="1400" b="1" dirty="0">
                <a:solidFill>
                  <a:schemeClr val="tx1"/>
                </a:solidFill>
              </a:rPr>
              <a:t>3 pts</a:t>
            </a:r>
          </a:p>
          <a:p>
            <a:pPr marL="285750" indent="-285750">
              <a:buFont typeface="Arial" panose="020B0604020202020204" pitchFamily="34" charset="0"/>
              <a:buChar char="•"/>
            </a:pPr>
            <a:r>
              <a:rPr lang="en-US" sz="1400" dirty="0">
                <a:solidFill>
                  <a:schemeClr val="tx1"/>
                </a:solidFill>
              </a:rPr>
              <a:t>50% to 59% = </a:t>
            </a:r>
            <a:r>
              <a:rPr lang="en-US" sz="1400" b="1" dirty="0">
                <a:solidFill>
                  <a:schemeClr val="tx1"/>
                </a:solidFill>
              </a:rPr>
              <a:t>4 pts </a:t>
            </a:r>
          </a:p>
          <a:p>
            <a:pPr marL="285750" indent="-285750">
              <a:buFont typeface="Arial" panose="020B0604020202020204" pitchFamily="34" charset="0"/>
              <a:buChar char="•"/>
            </a:pPr>
            <a:r>
              <a:rPr lang="en-US" sz="1400" dirty="0">
                <a:solidFill>
                  <a:schemeClr val="tx1"/>
                </a:solidFill>
              </a:rPr>
              <a:t> &gt; 60%=  </a:t>
            </a:r>
            <a:r>
              <a:rPr lang="en-US" sz="1400" b="1" dirty="0">
                <a:solidFill>
                  <a:schemeClr val="tx1"/>
                </a:solidFill>
              </a:rPr>
              <a:t>5 pts</a:t>
            </a:r>
          </a:p>
        </p:txBody>
      </p:sp>
      <p:sp>
        <p:nvSpPr>
          <p:cNvPr id="6" name="Rectangle 5">
            <a:extLst>
              <a:ext uri="{FF2B5EF4-FFF2-40B4-BE49-F238E27FC236}">
                <a16:creationId xmlns:a16="http://schemas.microsoft.com/office/drawing/2014/main" id="{DB459DF9-6B5D-421A-8B7F-8471F0F3AD2D}"/>
              </a:ext>
            </a:extLst>
          </p:cNvPr>
          <p:cNvSpPr/>
          <p:nvPr/>
        </p:nvSpPr>
        <p:spPr>
          <a:xfrm>
            <a:off x="143449" y="5789368"/>
            <a:ext cx="8800526" cy="1035898"/>
          </a:xfrm>
          <a:prstGeom prst="rect">
            <a:avLst/>
          </a:prstGeom>
          <a:solidFill>
            <a:schemeClr val="tx1"/>
          </a:solidFill>
          <a:ln w="34925">
            <a:solidFill>
              <a:srgbClr val="FF0000"/>
            </a:solidFill>
            <a:extLst>
              <a:ext uri="{C807C97D-BFC1-408E-A445-0C87EB9F89A2}">
                <ask:lineSketchStyleProps xmlns:ask="http://schemas.microsoft.com/office/drawing/2018/sketchyshapes" sd="3027743338">
                  <a:custGeom>
                    <a:avLst/>
                    <a:gdLst>
                      <a:gd name="connsiteX0" fmla="*/ 0 w 7105650"/>
                      <a:gd name="connsiteY0" fmla="*/ 0 h 847725"/>
                      <a:gd name="connsiteX1" fmla="*/ 788081 w 7105650"/>
                      <a:gd name="connsiteY1" fmla="*/ 0 h 847725"/>
                      <a:gd name="connsiteX2" fmla="*/ 1434049 w 7105650"/>
                      <a:gd name="connsiteY2" fmla="*/ 0 h 847725"/>
                      <a:gd name="connsiteX3" fmla="*/ 2222131 w 7105650"/>
                      <a:gd name="connsiteY3" fmla="*/ 0 h 847725"/>
                      <a:gd name="connsiteX4" fmla="*/ 2654929 w 7105650"/>
                      <a:gd name="connsiteY4" fmla="*/ 0 h 847725"/>
                      <a:gd name="connsiteX5" fmla="*/ 3158784 w 7105650"/>
                      <a:gd name="connsiteY5" fmla="*/ 0 h 847725"/>
                      <a:gd name="connsiteX6" fmla="*/ 3804753 w 7105650"/>
                      <a:gd name="connsiteY6" fmla="*/ 0 h 847725"/>
                      <a:gd name="connsiteX7" fmla="*/ 4237551 w 7105650"/>
                      <a:gd name="connsiteY7" fmla="*/ 0 h 847725"/>
                      <a:gd name="connsiteX8" fmla="*/ 4670350 w 7105650"/>
                      <a:gd name="connsiteY8" fmla="*/ 0 h 847725"/>
                      <a:gd name="connsiteX9" fmla="*/ 5174205 w 7105650"/>
                      <a:gd name="connsiteY9" fmla="*/ 0 h 847725"/>
                      <a:gd name="connsiteX10" fmla="*/ 5678060 w 7105650"/>
                      <a:gd name="connsiteY10" fmla="*/ 0 h 847725"/>
                      <a:gd name="connsiteX11" fmla="*/ 6110859 w 7105650"/>
                      <a:gd name="connsiteY11" fmla="*/ 0 h 847725"/>
                      <a:gd name="connsiteX12" fmla="*/ 7105650 w 7105650"/>
                      <a:gd name="connsiteY12" fmla="*/ 0 h 847725"/>
                      <a:gd name="connsiteX13" fmla="*/ 7105650 w 7105650"/>
                      <a:gd name="connsiteY13" fmla="*/ 398431 h 847725"/>
                      <a:gd name="connsiteX14" fmla="*/ 7105650 w 7105650"/>
                      <a:gd name="connsiteY14" fmla="*/ 847725 h 847725"/>
                      <a:gd name="connsiteX15" fmla="*/ 6388625 w 7105650"/>
                      <a:gd name="connsiteY15" fmla="*/ 847725 h 847725"/>
                      <a:gd name="connsiteX16" fmla="*/ 5671601 w 7105650"/>
                      <a:gd name="connsiteY16" fmla="*/ 847725 h 847725"/>
                      <a:gd name="connsiteX17" fmla="*/ 5096689 w 7105650"/>
                      <a:gd name="connsiteY17" fmla="*/ 847725 h 847725"/>
                      <a:gd name="connsiteX18" fmla="*/ 4663890 w 7105650"/>
                      <a:gd name="connsiteY18" fmla="*/ 847725 h 847725"/>
                      <a:gd name="connsiteX19" fmla="*/ 3875809 w 7105650"/>
                      <a:gd name="connsiteY19" fmla="*/ 847725 h 847725"/>
                      <a:gd name="connsiteX20" fmla="*/ 3443010 w 7105650"/>
                      <a:gd name="connsiteY20" fmla="*/ 847725 h 847725"/>
                      <a:gd name="connsiteX21" fmla="*/ 2797042 w 7105650"/>
                      <a:gd name="connsiteY21" fmla="*/ 847725 h 847725"/>
                      <a:gd name="connsiteX22" fmla="*/ 2151074 w 7105650"/>
                      <a:gd name="connsiteY22" fmla="*/ 847725 h 847725"/>
                      <a:gd name="connsiteX23" fmla="*/ 1718275 w 7105650"/>
                      <a:gd name="connsiteY23" fmla="*/ 847725 h 847725"/>
                      <a:gd name="connsiteX24" fmla="*/ 930194 w 7105650"/>
                      <a:gd name="connsiteY24" fmla="*/ 847725 h 847725"/>
                      <a:gd name="connsiteX25" fmla="*/ 0 w 7105650"/>
                      <a:gd name="connsiteY25" fmla="*/ 847725 h 847725"/>
                      <a:gd name="connsiteX26" fmla="*/ 0 w 7105650"/>
                      <a:gd name="connsiteY26" fmla="*/ 432340 h 847725"/>
                      <a:gd name="connsiteX27" fmla="*/ 0 w 7105650"/>
                      <a:gd name="connsiteY27" fmla="*/ 0 h 84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105650" h="847725" fill="none" extrusionOk="0">
                        <a:moveTo>
                          <a:pt x="0" y="0"/>
                        </a:moveTo>
                        <a:cubicBezTo>
                          <a:pt x="360010" y="-6541"/>
                          <a:pt x="524156" y="4179"/>
                          <a:pt x="788081" y="0"/>
                        </a:cubicBezTo>
                        <a:cubicBezTo>
                          <a:pt x="1052006" y="-4179"/>
                          <a:pt x="1304277" y="-7412"/>
                          <a:pt x="1434049" y="0"/>
                        </a:cubicBezTo>
                        <a:cubicBezTo>
                          <a:pt x="1563821" y="7412"/>
                          <a:pt x="1848426" y="38900"/>
                          <a:pt x="2222131" y="0"/>
                        </a:cubicBezTo>
                        <a:cubicBezTo>
                          <a:pt x="2595836" y="-38900"/>
                          <a:pt x="2509757" y="10031"/>
                          <a:pt x="2654929" y="0"/>
                        </a:cubicBezTo>
                        <a:cubicBezTo>
                          <a:pt x="2800101" y="-10031"/>
                          <a:pt x="2923343" y="-9873"/>
                          <a:pt x="3158784" y="0"/>
                        </a:cubicBezTo>
                        <a:cubicBezTo>
                          <a:pt x="3394225" y="9873"/>
                          <a:pt x="3573876" y="-19889"/>
                          <a:pt x="3804753" y="0"/>
                        </a:cubicBezTo>
                        <a:cubicBezTo>
                          <a:pt x="4035630" y="19889"/>
                          <a:pt x="4036884" y="110"/>
                          <a:pt x="4237551" y="0"/>
                        </a:cubicBezTo>
                        <a:cubicBezTo>
                          <a:pt x="4438218" y="-110"/>
                          <a:pt x="4554914" y="385"/>
                          <a:pt x="4670350" y="0"/>
                        </a:cubicBezTo>
                        <a:cubicBezTo>
                          <a:pt x="4785786" y="-385"/>
                          <a:pt x="5026087" y="18373"/>
                          <a:pt x="5174205" y="0"/>
                        </a:cubicBezTo>
                        <a:cubicBezTo>
                          <a:pt x="5322323" y="-18373"/>
                          <a:pt x="5526745" y="17595"/>
                          <a:pt x="5678060" y="0"/>
                        </a:cubicBezTo>
                        <a:cubicBezTo>
                          <a:pt x="5829376" y="-17595"/>
                          <a:pt x="5982875" y="14048"/>
                          <a:pt x="6110859" y="0"/>
                        </a:cubicBezTo>
                        <a:cubicBezTo>
                          <a:pt x="6238843" y="-14048"/>
                          <a:pt x="6681639" y="25692"/>
                          <a:pt x="7105650" y="0"/>
                        </a:cubicBezTo>
                        <a:cubicBezTo>
                          <a:pt x="7109806" y="191754"/>
                          <a:pt x="7090438" y="246606"/>
                          <a:pt x="7105650" y="398431"/>
                        </a:cubicBezTo>
                        <a:cubicBezTo>
                          <a:pt x="7120862" y="550256"/>
                          <a:pt x="7093924" y="678536"/>
                          <a:pt x="7105650" y="847725"/>
                        </a:cubicBezTo>
                        <a:cubicBezTo>
                          <a:pt x="6867176" y="826264"/>
                          <a:pt x="6569087" y="860494"/>
                          <a:pt x="6388625" y="847725"/>
                        </a:cubicBezTo>
                        <a:cubicBezTo>
                          <a:pt x="6208163" y="834956"/>
                          <a:pt x="5990889" y="816354"/>
                          <a:pt x="5671601" y="847725"/>
                        </a:cubicBezTo>
                        <a:cubicBezTo>
                          <a:pt x="5352313" y="879096"/>
                          <a:pt x="5376516" y="819810"/>
                          <a:pt x="5096689" y="847725"/>
                        </a:cubicBezTo>
                        <a:cubicBezTo>
                          <a:pt x="4816862" y="875640"/>
                          <a:pt x="4863192" y="828957"/>
                          <a:pt x="4663890" y="847725"/>
                        </a:cubicBezTo>
                        <a:cubicBezTo>
                          <a:pt x="4464588" y="866493"/>
                          <a:pt x="4210461" y="816029"/>
                          <a:pt x="3875809" y="847725"/>
                        </a:cubicBezTo>
                        <a:cubicBezTo>
                          <a:pt x="3541157" y="879421"/>
                          <a:pt x="3573454" y="851010"/>
                          <a:pt x="3443010" y="847725"/>
                        </a:cubicBezTo>
                        <a:cubicBezTo>
                          <a:pt x="3312566" y="844440"/>
                          <a:pt x="2945816" y="818135"/>
                          <a:pt x="2797042" y="847725"/>
                        </a:cubicBezTo>
                        <a:cubicBezTo>
                          <a:pt x="2648268" y="877315"/>
                          <a:pt x="2424021" y="870787"/>
                          <a:pt x="2151074" y="847725"/>
                        </a:cubicBezTo>
                        <a:cubicBezTo>
                          <a:pt x="1878127" y="824663"/>
                          <a:pt x="1922578" y="831934"/>
                          <a:pt x="1718275" y="847725"/>
                        </a:cubicBezTo>
                        <a:cubicBezTo>
                          <a:pt x="1513972" y="863516"/>
                          <a:pt x="1093431" y="882227"/>
                          <a:pt x="930194" y="847725"/>
                        </a:cubicBezTo>
                        <a:cubicBezTo>
                          <a:pt x="766957" y="813223"/>
                          <a:pt x="411790" y="844952"/>
                          <a:pt x="0" y="847725"/>
                        </a:cubicBezTo>
                        <a:cubicBezTo>
                          <a:pt x="-6013" y="718087"/>
                          <a:pt x="-12892" y="544542"/>
                          <a:pt x="0" y="432340"/>
                        </a:cubicBezTo>
                        <a:cubicBezTo>
                          <a:pt x="12892" y="320139"/>
                          <a:pt x="17189" y="133737"/>
                          <a:pt x="0" y="0"/>
                        </a:cubicBezTo>
                        <a:close/>
                      </a:path>
                      <a:path w="7105650" h="847725" stroke="0" extrusionOk="0">
                        <a:moveTo>
                          <a:pt x="0" y="0"/>
                        </a:moveTo>
                        <a:cubicBezTo>
                          <a:pt x="133216" y="19801"/>
                          <a:pt x="250832" y="776"/>
                          <a:pt x="432799" y="0"/>
                        </a:cubicBezTo>
                        <a:cubicBezTo>
                          <a:pt x="614766" y="-776"/>
                          <a:pt x="785605" y="-13276"/>
                          <a:pt x="1007710" y="0"/>
                        </a:cubicBezTo>
                        <a:cubicBezTo>
                          <a:pt x="1229815" y="13276"/>
                          <a:pt x="1515403" y="-26081"/>
                          <a:pt x="1653679" y="0"/>
                        </a:cubicBezTo>
                        <a:cubicBezTo>
                          <a:pt x="1791955" y="26081"/>
                          <a:pt x="2136694" y="-16562"/>
                          <a:pt x="2441760" y="0"/>
                        </a:cubicBezTo>
                        <a:cubicBezTo>
                          <a:pt x="2746826" y="16562"/>
                          <a:pt x="2700044" y="10185"/>
                          <a:pt x="2945615" y="0"/>
                        </a:cubicBezTo>
                        <a:cubicBezTo>
                          <a:pt x="3191186" y="-10185"/>
                          <a:pt x="3363436" y="10446"/>
                          <a:pt x="3591583" y="0"/>
                        </a:cubicBezTo>
                        <a:cubicBezTo>
                          <a:pt x="3819730" y="-10446"/>
                          <a:pt x="3967929" y="21363"/>
                          <a:pt x="4308608" y="0"/>
                        </a:cubicBezTo>
                        <a:cubicBezTo>
                          <a:pt x="4649287" y="-21363"/>
                          <a:pt x="4696079" y="15069"/>
                          <a:pt x="4812463" y="0"/>
                        </a:cubicBezTo>
                        <a:cubicBezTo>
                          <a:pt x="4928848" y="-15069"/>
                          <a:pt x="5220288" y="17817"/>
                          <a:pt x="5529488" y="0"/>
                        </a:cubicBezTo>
                        <a:cubicBezTo>
                          <a:pt x="5838689" y="-17817"/>
                          <a:pt x="5957834" y="34398"/>
                          <a:pt x="6317569" y="0"/>
                        </a:cubicBezTo>
                        <a:cubicBezTo>
                          <a:pt x="6677304" y="-34398"/>
                          <a:pt x="6766011" y="11625"/>
                          <a:pt x="7105650" y="0"/>
                        </a:cubicBezTo>
                        <a:cubicBezTo>
                          <a:pt x="7120922" y="97487"/>
                          <a:pt x="7102824" y="217784"/>
                          <a:pt x="7105650" y="398431"/>
                        </a:cubicBezTo>
                        <a:cubicBezTo>
                          <a:pt x="7108476" y="579078"/>
                          <a:pt x="7098394" y="640309"/>
                          <a:pt x="7105650" y="847725"/>
                        </a:cubicBezTo>
                        <a:cubicBezTo>
                          <a:pt x="6877644" y="853312"/>
                          <a:pt x="6652414" y="857580"/>
                          <a:pt x="6459682" y="847725"/>
                        </a:cubicBezTo>
                        <a:cubicBezTo>
                          <a:pt x="6266950" y="837870"/>
                          <a:pt x="5998658" y="830234"/>
                          <a:pt x="5742657" y="847725"/>
                        </a:cubicBezTo>
                        <a:cubicBezTo>
                          <a:pt x="5486656" y="865216"/>
                          <a:pt x="5318046" y="858549"/>
                          <a:pt x="5096689" y="847725"/>
                        </a:cubicBezTo>
                        <a:cubicBezTo>
                          <a:pt x="4875332" y="836901"/>
                          <a:pt x="4602323" y="875580"/>
                          <a:pt x="4379664" y="847725"/>
                        </a:cubicBezTo>
                        <a:cubicBezTo>
                          <a:pt x="4157005" y="819870"/>
                          <a:pt x="4095919" y="857483"/>
                          <a:pt x="3946866" y="847725"/>
                        </a:cubicBezTo>
                        <a:cubicBezTo>
                          <a:pt x="3797813" y="837967"/>
                          <a:pt x="3614704" y="848981"/>
                          <a:pt x="3514067" y="847725"/>
                        </a:cubicBezTo>
                        <a:cubicBezTo>
                          <a:pt x="3413430" y="846469"/>
                          <a:pt x="3062111" y="826216"/>
                          <a:pt x="2725986" y="847725"/>
                        </a:cubicBezTo>
                        <a:cubicBezTo>
                          <a:pt x="2389861" y="869234"/>
                          <a:pt x="2400597" y="828188"/>
                          <a:pt x="2222131" y="847725"/>
                        </a:cubicBezTo>
                        <a:cubicBezTo>
                          <a:pt x="2043666" y="867262"/>
                          <a:pt x="1707311" y="858683"/>
                          <a:pt x="1434049" y="847725"/>
                        </a:cubicBezTo>
                        <a:cubicBezTo>
                          <a:pt x="1160787" y="836767"/>
                          <a:pt x="919910" y="853469"/>
                          <a:pt x="717025" y="847725"/>
                        </a:cubicBezTo>
                        <a:cubicBezTo>
                          <a:pt x="514140" y="841981"/>
                          <a:pt x="154540" y="838687"/>
                          <a:pt x="0" y="847725"/>
                        </a:cubicBezTo>
                        <a:cubicBezTo>
                          <a:pt x="11153" y="723496"/>
                          <a:pt x="-3488" y="613535"/>
                          <a:pt x="0" y="449294"/>
                        </a:cubicBezTo>
                        <a:cubicBezTo>
                          <a:pt x="3488" y="285053"/>
                          <a:pt x="-2446" y="98186"/>
                          <a:pt x="0" y="0"/>
                        </a:cubicBezTo>
                        <a:close/>
                      </a:path>
                    </a:pathLst>
                  </a:custGeom>
                  <ask:type>
                    <ask:lineSketchNone/>
                  </ask:type>
                </ask:lineSketchStyleProps>
              </a:ext>
            </a:extLst>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For special needs and/or homeless, please ensure your supporting documents</a:t>
            </a:r>
            <a:r>
              <a:rPr lang="en-US" sz="1600" b="1" dirty="0">
                <a:solidFill>
                  <a:schemeClr val="accent1">
                    <a:lumMod val="75000"/>
                  </a:schemeClr>
                </a:solidFill>
              </a:rPr>
              <a:t> </a:t>
            </a:r>
            <a:r>
              <a:rPr lang="en-US" sz="1600" b="1" u="sng" dirty="0">
                <a:solidFill>
                  <a:srgbClr val="FFFF00"/>
                </a:solidFill>
              </a:rPr>
              <a:t>show how the project will qualify</a:t>
            </a:r>
            <a:r>
              <a:rPr lang="en-US" sz="1600" b="1" u="sng" dirty="0">
                <a:solidFill>
                  <a:srgbClr val="C00000"/>
                </a:solidFill>
              </a:rPr>
              <a:t> </a:t>
            </a:r>
            <a:r>
              <a:rPr lang="en-US" sz="1600" b="1" dirty="0">
                <a:solidFill>
                  <a:schemeClr val="bg1"/>
                </a:solidFill>
              </a:rPr>
              <a:t>someone meeting CID’s definition</a:t>
            </a:r>
            <a:r>
              <a:rPr lang="en-US" sz="1600" dirty="0">
                <a:solidFill>
                  <a:schemeClr val="bg1"/>
                </a:solidFill>
              </a:rPr>
              <a:t>.</a:t>
            </a:r>
          </a:p>
          <a:p>
            <a:pPr algn="ctr"/>
            <a:endParaRPr lang="en-US" sz="1400" dirty="0">
              <a:solidFill>
                <a:schemeClr val="accent1">
                  <a:lumMod val="75000"/>
                </a:schemeClr>
              </a:solidFill>
            </a:endParaRPr>
          </a:p>
          <a:p>
            <a:pPr algn="ctr"/>
            <a:r>
              <a:rPr lang="en-US" sz="2000" b="1" i="1" dirty="0">
                <a:solidFill>
                  <a:srgbClr val="FFFF00"/>
                </a:solidFill>
                <a:hlinkClick r:id="rId3"/>
              </a:rPr>
              <a:t>FHLB Dallas template now available</a:t>
            </a:r>
            <a:endParaRPr lang="en-US" sz="2000" b="1" i="1" dirty="0">
              <a:solidFill>
                <a:srgbClr val="FFFF00"/>
              </a:solidFill>
            </a:endParaRPr>
          </a:p>
        </p:txBody>
      </p:sp>
      <p:sp>
        <p:nvSpPr>
          <p:cNvPr id="9" name="Rectangle: Rounded Corners 8">
            <a:extLst>
              <a:ext uri="{FF2B5EF4-FFF2-40B4-BE49-F238E27FC236}">
                <a16:creationId xmlns:a16="http://schemas.microsoft.com/office/drawing/2014/main" id="{77E57C58-7418-EF12-5931-5E5F225ADBBF}"/>
              </a:ext>
            </a:extLst>
          </p:cNvPr>
          <p:cNvSpPr/>
          <p:nvPr/>
        </p:nvSpPr>
        <p:spPr>
          <a:xfrm>
            <a:off x="122283" y="4480726"/>
            <a:ext cx="5282473" cy="1149110"/>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u="sng" dirty="0">
                <a:solidFill>
                  <a:schemeClr val="tx1"/>
                </a:solidFill>
              </a:rPr>
              <a:t>Rural Housing – 5 pts</a:t>
            </a:r>
          </a:p>
          <a:p>
            <a:pPr algn="ctr"/>
            <a:endParaRPr lang="en-US" sz="1200" u="sng" dirty="0">
              <a:solidFill>
                <a:schemeClr val="tx1"/>
              </a:solidFill>
            </a:endParaRPr>
          </a:p>
          <a:p>
            <a:pPr algn="ctr"/>
            <a:r>
              <a:rPr lang="en-US" sz="1400" dirty="0">
                <a:solidFill>
                  <a:schemeClr val="tx1"/>
                </a:solidFill>
              </a:rPr>
              <a:t>USDA property eligibility can be found </a:t>
            </a:r>
            <a:r>
              <a:rPr lang="en-US" sz="1400" i="1" dirty="0">
                <a:solidFill>
                  <a:schemeClr val="tx1"/>
                </a:solidFill>
                <a:hlinkClick r:id="rId4"/>
              </a:rPr>
              <a:t>here</a:t>
            </a:r>
            <a:endParaRPr lang="en-US" sz="1400" dirty="0">
              <a:solidFill>
                <a:schemeClr val="tx1"/>
              </a:solidFill>
              <a:highlight>
                <a:srgbClr val="FFFF00"/>
              </a:highlight>
            </a:endParaRPr>
          </a:p>
        </p:txBody>
      </p:sp>
      <p:sp>
        <p:nvSpPr>
          <p:cNvPr id="10" name="Flowchart: Alternate Process 9">
            <a:extLst>
              <a:ext uri="{FF2B5EF4-FFF2-40B4-BE49-F238E27FC236}">
                <a16:creationId xmlns:a16="http://schemas.microsoft.com/office/drawing/2014/main" id="{24933568-C961-7292-A78A-F336E4A9E74F}"/>
              </a:ext>
            </a:extLst>
          </p:cNvPr>
          <p:cNvSpPr/>
          <p:nvPr/>
        </p:nvSpPr>
        <p:spPr>
          <a:xfrm>
            <a:off x="5738185" y="4527425"/>
            <a:ext cx="3205790" cy="1102411"/>
          </a:xfrm>
          <a:prstGeom prst="flowChartAlternateProcess">
            <a:avLst/>
          </a:prstGeom>
          <a:solidFill>
            <a:schemeClr val="bg1">
              <a:lumMod val="85000"/>
            </a:schemeClr>
          </a:solidFill>
          <a:ln>
            <a:solidFill>
              <a:schemeClr val="tx1"/>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tIns="0" rtlCol="0" anchor="ctr" anchorCtr="1"/>
          <a:lstStyle/>
          <a:p>
            <a:pPr algn="ctr"/>
            <a:r>
              <a:rPr lang="en-US" sz="1400" b="1" u="sng" dirty="0">
                <a:solidFill>
                  <a:schemeClr val="tx1"/>
                </a:solidFill>
              </a:rPr>
              <a:t>Rural Points</a:t>
            </a:r>
          </a:p>
          <a:p>
            <a:pPr algn="ctr"/>
            <a:endParaRPr lang="en-US" sz="1400" b="1" u="sng" dirty="0">
              <a:solidFill>
                <a:schemeClr val="tx1"/>
              </a:solidFill>
            </a:endParaRPr>
          </a:p>
          <a:p>
            <a:pPr algn="ctr"/>
            <a:r>
              <a:rPr lang="en-US" sz="1400" b="1" u="sng" dirty="0">
                <a:solidFill>
                  <a:schemeClr val="tx1"/>
                </a:solidFill>
              </a:rPr>
              <a:t>Variable points - number of units located in a rural area divided by total number of units</a:t>
            </a:r>
          </a:p>
        </p:txBody>
      </p:sp>
      <p:sp>
        <p:nvSpPr>
          <p:cNvPr id="11" name="Arrow: Left-Right 10">
            <a:extLst>
              <a:ext uri="{FF2B5EF4-FFF2-40B4-BE49-F238E27FC236}">
                <a16:creationId xmlns:a16="http://schemas.microsoft.com/office/drawing/2014/main" id="{401F70B4-9086-3F35-B0A0-0C0BC8ED63C9}"/>
              </a:ext>
            </a:extLst>
          </p:cNvPr>
          <p:cNvSpPr/>
          <p:nvPr/>
        </p:nvSpPr>
        <p:spPr>
          <a:xfrm>
            <a:off x="5398709" y="1907416"/>
            <a:ext cx="339475" cy="174477"/>
          </a:xfrm>
          <a:prstGeom prst="lef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Arrow: Left-Right 11">
            <a:extLst>
              <a:ext uri="{FF2B5EF4-FFF2-40B4-BE49-F238E27FC236}">
                <a16:creationId xmlns:a16="http://schemas.microsoft.com/office/drawing/2014/main" id="{F7C26841-7E5A-5A57-C0F3-8367D0A870A6}"/>
              </a:ext>
            </a:extLst>
          </p:cNvPr>
          <p:cNvSpPr/>
          <p:nvPr/>
        </p:nvSpPr>
        <p:spPr>
          <a:xfrm>
            <a:off x="5381371" y="3268291"/>
            <a:ext cx="339475" cy="174477"/>
          </a:xfrm>
          <a:prstGeom prst="lef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rrow: Left-Right 13">
            <a:extLst>
              <a:ext uri="{FF2B5EF4-FFF2-40B4-BE49-F238E27FC236}">
                <a16:creationId xmlns:a16="http://schemas.microsoft.com/office/drawing/2014/main" id="{A5A2319D-ED91-EED8-EC80-8FC79FD05838}"/>
              </a:ext>
            </a:extLst>
          </p:cNvPr>
          <p:cNvSpPr/>
          <p:nvPr/>
        </p:nvSpPr>
        <p:spPr>
          <a:xfrm>
            <a:off x="5398709" y="5200572"/>
            <a:ext cx="339475" cy="174477"/>
          </a:xfrm>
          <a:prstGeom prst="leftRightArrow">
            <a:avLst/>
          </a:prstGeom>
          <a:solidFill>
            <a:srgbClr val="FFFF0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87796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EE12E-9351-78DC-9FB8-E7A1949D9B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94E7B7-6A90-06E3-FECB-D16F4723A47A}"/>
              </a:ext>
            </a:extLst>
          </p:cNvPr>
          <p:cNvSpPr>
            <a:spLocks noGrp="1"/>
          </p:cNvSpPr>
          <p:nvPr>
            <p:ph type="title"/>
          </p:nvPr>
        </p:nvSpPr>
        <p:spPr>
          <a:xfrm>
            <a:off x="490484" y="718454"/>
            <a:ext cx="7487260" cy="202474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a:extLst>
              <a:ext uri="{FF2B5EF4-FFF2-40B4-BE49-F238E27FC236}">
                <a16:creationId xmlns:a16="http://schemas.microsoft.com/office/drawing/2014/main" id="{545AD22E-7C36-72E9-BABB-3175403D7982}"/>
              </a:ext>
            </a:extLst>
          </p:cNvPr>
          <p:cNvSpPr>
            <a:spLocks noGrp="1"/>
          </p:cNvSpPr>
          <p:nvPr>
            <p:ph type="body" sz="quarter" idx="12"/>
          </p:nvPr>
        </p:nvSpPr>
        <p:spPr>
          <a:xfrm>
            <a:off x="221381" y="550703"/>
            <a:ext cx="7617890" cy="550497"/>
          </a:xfrm>
        </p:spPr>
        <p:txBody>
          <a:bodyPr>
            <a:noAutofit/>
          </a:bodyPr>
          <a:lstStyle/>
          <a:p>
            <a:pPr marL="0" lvl="0" indent="0" defTabSz="457200">
              <a:spcBef>
                <a:spcPct val="0"/>
              </a:spcBef>
              <a:buClrTx/>
              <a:buNone/>
              <a:defRPr/>
            </a:pPr>
            <a:r>
              <a:rPr lang="en-US" sz="2800" b="1" dirty="0">
                <a:solidFill>
                  <a:srgbClr val="0072CE"/>
                </a:solidFill>
                <a:latin typeface="Calibri" pitchFamily="34" charset="0"/>
              </a:rPr>
              <a:t>Homelessness and Special Needs Certifications</a:t>
            </a:r>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b="1" dirty="0"/>
          </a:p>
          <a:p>
            <a:pPr marL="0" lvl="0" indent="0">
              <a:buNone/>
            </a:pPr>
            <a:endParaRPr lang="en-US" sz="1800" dirty="0">
              <a:solidFill>
                <a:schemeClr val="tx1"/>
              </a:solidFill>
            </a:endParaRPr>
          </a:p>
        </p:txBody>
      </p:sp>
      <p:pic>
        <p:nvPicPr>
          <p:cNvPr id="7" name="Picture 6">
            <a:extLst>
              <a:ext uri="{FF2B5EF4-FFF2-40B4-BE49-F238E27FC236}">
                <a16:creationId xmlns:a16="http://schemas.microsoft.com/office/drawing/2014/main" id="{95D90DAC-5AE8-7CF8-55FA-C916113CDC9E}"/>
              </a:ext>
            </a:extLst>
          </p:cNvPr>
          <p:cNvPicPr>
            <a:picLocks noChangeAspect="1"/>
          </p:cNvPicPr>
          <p:nvPr/>
        </p:nvPicPr>
        <p:blipFill>
          <a:blip r:embed="rId3"/>
          <a:stretch>
            <a:fillRect/>
          </a:stretch>
        </p:blipFill>
        <p:spPr>
          <a:xfrm>
            <a:off x="309679" y="1109580"/>
            <a:ext cx="4187980" cy="5649005"/>
          </a:xfrm>
          <a:prstGeom prst="rect">
            <a:avLst/>
          </a:prstGeom>
          <a:ln w="25400">
            <a:solidFill>
              <a:schemeClr val="tx2">
                <a:lumMod val="60000"/>
                <a:lumOff val="40000"/>
              </a:schemeClr>
            </a:solidFill>
          </a:ln>
        </p:spPr>
      </p:pic>
      <p:pic>
        <p:nvPicPr>
          <p:cNvPr id="10" name="Picture 9">
            <a:extLst>
              <a:ext uri="{FF2B5EF4-FFF2-40B4-BE49-F238E27FC236}">
                <a16:creationId xmlns:a16="http://schemas.microsoft.com/office/drawing/2014/main" id="{305E31AC-7646-E02E-F279-4EAF8C6D18C6}"/>
              </a:ext>
            </a:extLst>
          </p:cNvPr>
          <p:cNvPicPr>
            <a:picLocks noChangeAspect="1"/>
          </p:cNvPicPr>
          <p:nvPr/>
        </p:nvPicPr>
        <p:blipFill>
          <a:blip r:embed="rId4"/>
          <a:stretch>
            <a:fillRect/>
          </a:stretch>
        </p:blipFill>
        <p:spPr>
          <a:xfrm>
            <a:off x="4646343" y="1117015"/>
            <a:ext cx="4377238" cy="5649005"/>
          </a:xfrm>
          <a:prstGeom prst="rect">
            <a:avLst/>
          </a:prstGeom>
          <a:ln w="25400">
            <a:solidFill>
              <a:schemeClr val="accent1">
                <a:lumMod val="75000"/>
              </a:schemeClr>
            </a:solidFill>
          </a:ln>
        </p:spPr>
      </p:pic>
      <p:sp>
        <p:nvSpPr>
          <p:cNvPr id="15" name="Rectangle 14">
            <a:extLst>
              <a:ext uri="{FF2B5EF4-FFF2-40B4-BE49-F238E27FC236}">
                <a16:creationId xmlns:a16="http://schemas.microsoft.com/office/drawing/2014/main" id="{83C1A942-9AE6-7757-98F8-4FB6BE7873DF}"/>
              </a:ext>
            </a:extLst>
          </p:cNvPr>
          <p:cNvSpPr/>
          <p:nvPr/>
        </p:nvSpPr>
        <p:spPr>
          <a:xfrm>
            <a:off x="1382751" y="1672682"/>
            <a:ext cx="2217755" cy="475785"/>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5F30834-E8FD-80C5-F3B0-F37A374119BC}"/>
              </a:ext>
            </a:extLst>
          </p:cNvPr>
          <p:cNvSpPr/>
          <p:nvPr/>
        </p:nvSpPr>
        <p:spPr>
          <a:xfrm>
            <a:off x="5642517" y="1672683"/>
            <a:ext cx="2516032" cy="498088"/>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7A09B0E-A55F-78B2-A386-923D6865A777}"/>
              </a:ext>
            </a:extLst>
          </p:cNvPr>
          <p:cNvSpPr/>
          <p:nvPr/>
        </p:nvSpPr>
        <p:spPr>
          <a:xfrm>
            <a:off x="309679" y="3018263"/>
            <a:ext cx="2351745" cy="1576039"/>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2698378-57AF-9A72-99B5-E6D861733AE9}"/>
              </a:ext>
            </a:extLst>
          </p:cNvPr>
          <p:cNvSpPr/>
          <p:nvPr/>
        </p:nvSpPr>
        <p:spPr>
          <a:xfrm>
            <a:off x="4706977" y="3007112"/>
            <a:ext cx="4316604" cy="1497982"/>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38342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178CB-92A9-EB3C-BC87-CAAAFF7198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715355-767E-D224-89AD-524355A6C640}"/>
              </a:ext>
            </a:extLst>
          </p:cNvPr>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a:extLst>
              <a:ext uri="{FF2B5EF4-FFF2-40B4-BE49-F238E27FC236}">
                <a16:creationId xmlns:a16="http://schemas.microsoft.com/office/drawing/2014/main" id="{25BD6E44-5901-F114-4D0C-627D9B2A1EEF}"/>
              </a:ext>
            </a:extLst>
          </p:cNvPr>
          <p:cNvSpPr>
            <a:spLocks noGrp="1"/>
          </p:cNvSpPr>
          <p:nvPr>
            <p:ph type="body" sz="quarter" idx="12"/>
          </p:nvPr>
        </p:nvSpPr>
        <p:spPr>
          <a:xfrm>
            <a:off x="356616" y="603504"/>
            <a:ext cx="7339901" cy="603607"/>
          </a:xfrm>
        </p:spPr>
        <p:txBody>
          <a:bodyPr>
            <a:noAutofit/>
          </a:bodyPr>
          <a:lstStyle/>
          <a:p>
            <a:pPr marL="0" indent="0" eaLnBrk="0" hangingPunct="0">
              <a:buNone/>
            </a:pPr>
            <a:r>
              <a:rPr lang="en-US" sz="3200" b="1" dirty="0">
                <a:solidFill>
                  <a:srgbClr val="0072CE"/>
                </a:solidFill>
                <a:latin typeface="Calibri" pitchFamily="34" charset="0"/>
              </a:rPr>
              <a:t>Community Stability</a:t>
            </a:r>
          </a:p>
        </p:txBody>
      </p:sp>
      <p:sp>
        <p:nvSpPr>
          <p:cNvPr id="8" name="TextBox 7">
            <a:extLst>
              <a:ext uri="{FF2B5EF4-FFF2-40B4-BE49-F238E27FC236}">
                <a16:creationId xmlns:a16="http://schemas.microsoft.com/office/drawing/2014/main" id="{4A797FC7-A4A7-433D-7E1E-10A36637C2C5}"/>
              </a:ext>
            </a:extLst>
          </p:cNvPr>
          <p:cNvSpPr txBox="1"/>
          <p:nvPr/>
        </p:nvSpPr>
        <p:spPr>
          <a:xfrm>
            <a:off x="120899" y="4502245"/>
            <a:ext cx="9135286" cy="1477328"/>
          </a:xfrm>
          <a:prstGeom prst="rect">
            <a:avLst/>
          </a:prstGeom>
          <a:noFill/>
        </p:spPr>
        <p:txBody>
          <a:bodyPr wrap="square" rtlCol="0" anchor="ctr">
            <a:spAutoFit/>
          </a:bodyPr>
          <a:lstStyle/>
          <a:p>
            <a:pPr algn="ctr" eaLnBrk="0" hangingPunct="0">
              <a:defRPr/>
            </a:pPr>
            <a:r>
              <a:rPr lang="en-US" sz="2000" dirty="0">
                <a:latin typeface="Calibri" pitchFamily="34" charset="0"/>
              </a:rPr>
              <a:t>Projects can receive points for </a:t>
            </a:r>
            <a:r>
              <a:rPr lang="en-US" sz="2000" b="1" dirty="0">
                <a:latin typeface="Calibri" pitchFamily="34" charset="0"/>
              </a:rPr>
              <a:t>3</a:t>
            </a:r>
            <a:r>
              <a:rPr lang="en-US" sz="2000" dirty="0">
                <a:latin typeface="Calibri" pitchFamily="34" charset="0"/>
              </a:rPr>
              <a:t> of the top </a:t>
            </a:r>
            <a:r>
              <a:rPr lang="en-US" sz="2000" b="1" dirty="0">
                <a:latin typeface="Calibri" pitchFamily="34" charset="0"/>
              </a:rPr>
              <a:t>5</a:t>
            </a:r>
            <a:r>
              <a:rPr lang="en-US" sz="2000" dirty="0">
                <a:latin typeface="Calibri" pitchFamily="34" charset="0"/>
              </a:rPr>
              <a:t> categories for </a:t>
            </a:r>
            <a:r>
              <a:rPr lang="en-US" sz="2000" b="1" dirty="0">
                <a:latin typeface="Calibri" pitchFamily="34" charset="0"/>
              </a:rPr>
              <a:t>3</a:t>
            </a:r>
            <a:r>
              <a:rPr lang="en-US" sz="2000" dirty="0">
                <a:latin typeface="Calibri" pitchFamily="34" charset="0"/>
              </a:rPr>
              <a:t> points each (totaling </a:t>
            </a:r>
            <a:r>
              <a:rPr lang="en-US" sz="2000" b="1" dirty="0">
                <a:latin typeface="Calibri" pitchFamily="34" charset="0"/>
              </a:rPr>
              <a:t>9</a:t>
            </a:r>
            <a:r>
              <a:rPr lang="en-US" sz="2000" dirty="0">
                <a:latin typeface="Calibri" pitchFamily="34" charset="0"/>
              </a:rPr>
              <a:t>)</a:t>
            </a:r>
          </a:p>
          <a:p>
            <a:pPr algn="ctr" eaLnBrk="0" hangingPunct="0">
              <a:spcAft>
                <a:spcPts val="1200"/>
              </a:spcAft>
              <a:defRPr/>
            </a:pPr>
            <a:r>
              <a:rPr lang="en-US" sz="2000" dirty="0">
                <a:latin typeface="Calibri" pitchFamily="34" charset="0"/>
              </a:rPr>
              <a:t>Projects can receive an additional </a:t>
            </a:r>
            <a:r>
              <a:rPr lang="en-US" sz="2000" b="1" dirty="0">
                <a:latin typeface="Calibri" pitchFamily="34" charset="0"/>
              </a:rPr>
              <a:t>6</a:t>
            </a:r>
            <a:r>
              <a:rPr lang="en-US" sz="2000" dirty="0">
                <a:latin typeface="Calibri" pitchFamily="34" charset="0"/>
              </a:rPr>
              <a:t> points for preservation </a:t>
            </a:r>
          </a:p>
          <a:p>
            <a:pPr algn="ctr" eaLnBrk="0" hangingPunct="0">
              <a:defRPr/>
            </a:pPr>
            <a:r>
              <a:rPr lang="en-US" sz="2000" b="1" dirty="0">
                <a:solidFill>
                  <a:srgbClr val="00B050"/>
                </a:solidFill>
                <a:latin typeface="Calibri" pitchFamily="34" charset="0"/>
              </a:rPr>
              <a:t>Maximums:</a:t>
            </a:r>
            <a:r>
              <a:rPr lang="en-US" sz="2000" dirty="0">
                <a:latin typeface="Calibri" pitchFamily="34" charset="0"/>
              </a:rPr>
              <a:t> Without Preservation = </a:t>
            </a:r>
            <a:r>
              <a:rPr lang="en-US" sz="2000" b="1" dirty="0">
                <a:latin typeface="Calibri" pitchFamily="34" charset="0"/>
              </a:rPr>
              <a:t>9 points</a:t>
            </a:r>
          </a:p>
          <a:p>
            <a:pPr algn="ctr" eaLnBrk="0" hangingPunct="0">
              <a:defRPr/>
            </a:pPr>
            <a:r>
              <a:rPr lang="en-US" sz="900" dirty="0">
                <a:latin typeface="Calibri" pitchFamily="34" charset="0"/>
              </a:rPr>
              <a:t>		             </a:t>
            </a:r>
            <a:r>
              <a:rPr lang="en-US" sz="2000" dirty="0">
                <a:latin typeface="Calibri" pitchFamily="34" charset="0"/>
              </a:rPr>
              <a:t>With Preservation = </a:t>
            </a:r>
            <a:r>
              <a:rPr lang="en-US" sz="2000" b="1" dirty="0">
                <a:latin typeface="Calibri" pitchFamily="34" charset="0"/>
              </a:rPr>
              <a:t>15 points</a:t>
            </a:r>
          </a:p>
        </p:txBody>
      </p:sp>
      <p:sp>
        <p:nvSpPr>
          <p:cNvPr id="7" name="Rectangle: Rounded Corners 5">
            <a:extLst>
              <a:ext uri="{FF2B5EF4-FFF2-40B4-BE49-F238E27FC236}">
                <a16:creationId xmlns:a16="http://schemas.microsoft.com/office/drawing/2014/main" id="{28C99F65-0C68-DF8F-F167-57B858FCEE85}"/>
              </a:ext>
            </a:extLst>
          </p:cNvPr>
          <p:cNvSpPr/>
          <p:nvPr/>
        </p:nvSpPr>
        <p:spPr>
          <a:xfrm>
            <a:off x="101076" y="1322062"/>
            <a:ext cx="8941847" cy="3150594"/>
          </a:xfrm>
          <a:prstGeom prst="roundRect">
            <a:avLst/>
          </a:prstGeom>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rtlCol="0" anchor="t"/>
          <a:lstStyle/>
          <a:p>
            <a:pPr>
              <a:spcAft>
                <a:spcPts val="1200"/>
              </a:spcAft>
            </a:pPr>
            <a:r>
              <a:rPr lang="en-US" b="1" u="sng" dirty="0"/>
              <a:t>Adaptive Reuse </a:t>
            </a:r>
            <a:r>
              <a:rPr lang="en-US" dirty="0"/>
              <a:t> </a:t>
            </a:r>
            <a:r>
              <a:rPr lang="en-US" sz="2000" dirty="0"/>
              <a:t>- </a:t>
            </a:r>
            <a:r>
              <a:rPr lang="en-US" dirty="0"/>
              <a:t>Converting an existing </a:t>
            </a:r>
            <a:r>
              <a:rPr lang="en-US" dirty="0" err="1"/>
              <a:t>nonhousing</a:t>
            </a:r>
            <a:r>
              <a:rPr lang="en-US" dirty="0"/>
              <a:t> structure into housing </a:t>
            </a:r>
          </a:p>
          <a:p>
            <a:pPr>
              <a:spcAft>
                <a:spcPts val="1200"/>
              </a:spcAft>
            </a:pPr>
            <a:r>
              <a:rPr lang="en-US" b="1" u="sng" dirty="0"/>
              <a:t>New Construction</a:t>
            </a:r>
            <a:r>
              <a:rPr lang="en-US" dirty="0"/>
              <a:t> - Project is 100% new construction </a:t>
            </a:r>
          </a:p>
          <a:p>
            <a:pPr>
              <a:spcAft>
                <a:spcPts val="1200"/>
              </a:spcAft>
            </a:pPr>
            <a:r>
              <a:rPr lang="en-US" b="1" u="sng" dirty="0"/>
              <a:t>Rehabilitating Properties</a:t>
            </a:r>
            <a:r>
              <a:rPr lang="en-US" dirty="0"/>
              <a:t> </a:t>
            </a:r>
            <a:r>
              <a:rPr lang="en-US" sz="2000" dirty="0"/>
              <a:t>- </a:t>
            </a:r>
            <a:r>
              <a:rPr lang="en-US" b="1" u="sng" dirty="0"/>
              <a:t>50</a:t>
            </a:r>
            <a:r>
              <a:rPr lang="en-US" dirty="0"/>
              <a:t>% of the units or square footage are vacant, abandoned or foreclosed and are being rehabilitated </a:t>
            </a:r>
          </a:p>
          <a:p>
            <a:pPr>
              <a:spcAft>
                <a:spcPts val="1200"/>
              </a:spcAft>
            </a:pPr>
            <a:r>
              <a:rPr lang="en-US" sz="1800" b="1" u="sng" dirty="0"/>
              <a:t>Community/Revitalization Area</a:t>
            </a:r>
            <a:r>
              <a:rPr lang="en-US" sz="1800" dirty="0"/>
              <a:t> - </a:t>
            </a:r>
            <a:r>
              <a:rPr lang="en-US" dirty="0">
                <a:latin typeface="Calibri" pitchFamily="34" charset="0"/>
              </a:rPr>
              <a:t>Located within geographic boundaries </a:t>
            </a:r>
          </a:p>
          <a:p>
            <a:pPr>
              <a:spcAft>
                <a:spcPts val="1200"/>
              </a:spcAft>
            </a:pPr>
            <a:r>
              <a:rPr lang="en-US" b="1" u="sng" dirty="0"/>
              <a:t>Demo of Properties</a:t>
            </a:r>
            <a:r>
              <a:rPr lang="en-US" dirty="0"/>
              <a:t> </a:t>
            </a:r>
            <a:r>
              <a:rPr lang="en-US" sz="2000" dirty="0"/>
              <a:t>- </a:t>
            </a:r>
            <a:r>
              <a:rPr lang="en-US" b="1" dirty="0"/>
              <a:t>20% </a:t>
            </a:r>
            <a:r>
              <a:rPr lang="en-US" dirty="0"/>
              <a:t>of the units are new construction in place of demolished structures (</a:t>
            </a:r>
            <a:r>
              <a:rPr lang="en-US" b="1" dirty="0"/>
              <a:t>do not include ancillary structures</a:t>
            </a:r>
            <a:r>
              <a:rPr lang="en-US" dirty="0"/>
              <a:t>)</a:t>
            </a:r>
            <a:endParaRPr lang="en-US" dirty="0">
              <a:latin typeface="Calibri" pitchFamily="34" charset="0"/>
            </a:endParaRPr>
          </a:p>
          <a:p>
            <a:pPr algn="ctr">
              <a:spcAft>
                <a:spcPts val="1200"/>
              </a:spcAft>
            </a:pPr>
            <a:endParaRPr lang="en-US" dirty="0"/>
          </a:p>
          <a:p>
            <a:pPr algn="ctr">
              <a:spcAft>
                <a:spcPts val="1200"/>
              </a:spcAft>
            </a:pPr>
            <a:endParaRPr lang="en-US" dirty="0"/>
          </a:p>
          <a:p>
            <a:pPr algn="ctr">
              <a:spcAft>
                <a:spcPts val="1200"/>
              </a:spcAft>
            </a:pPr>
            <a:endParaRPr lang="en-US" dirty="0"/>
          </a:p>
        </p:txBody>
      </p:sp>
      <p:sp>
        <p:nvSpPr>
          <p:cNvPr id="15" name="Rectangle: Rounded Corners 5">
            <a:extLst>
              <a:ext uri="{FF2B5EF4-FFF2-40B4-BE49-F238E27FC236}">
                <a16:creationId xmlns:a16="http://schemas.microsoft.com/office/drawing/2014/main" id="{8E293D9E-0E14-CC0B-084F-07CDD7134626}"/>
              </a:ext>
            </a:extLst>
          </p:cNvPr>
          <p:cNvSpPr/>
          <p:nvPr/>
        </p:nvSpPr>
        <p:spPr>
          <a:xfrm>
            <a:off x="120899" y="6254495"/>
            <a:ext cx="8902202" cy="528103"/>
          </a:xfrm>
          <a:prstGeom prst="roundRect">
            <a:avLst/>
          </a:prstGeom>
          <a:solidFill>
            <a:schemeClr val="tx1"/>
          </a:solidFill>
          <a:ln>
            <a:solidFill>
              <a:schemeClr val="tx1"/>
            </a:solidFill>
          </a:ln>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rtlCol="0" anchor="t"/>
          <a:lstStyle/>
          <a:p>
            <a:pPr algn="ctr">
              <a:spcAft>
                <a:spcPts val="1200"/>
              </a:spcAft>
            </a:pPr>
            <a:r>
              <a:rPr lang="en-US" sz="2000" b="1" u="sng" dirty="0">
                <a:solidFill>
                  <a:schemeClr val="bg1"/>
                </a:solidFill>
              </a:rPr>
              <a:t>Preservation - 6 pts - </a:t>
            </a:r>
            <a:r>
              <a:rPr lang="en-US" sz="2000" i="1" u="sng" dirty="0">
                <a:solidFill>
                  <a:schemeClr val="bg1"/>
                </a:solidFill>
                <a:latin typeface="Calibri" pitchFamily="34" charset="0"/>
              </a:rPr>
              <a:t>Detailed definition next slide</a:t>
            </a:r>
          </a:p>
          <a:p>
            <a:pPr algn="ctr">
              <a:spcAft>
                <a:spcPts val="1200"/>
              </a:spcAft>
            </a:pPr>
            <a:endParaRPr lang="en-US" sz="2000" b="1" u="sng" dirty="0"/>
          </a:p>
        </p:txBody>
      </p:sp>
    </p:spTree>
    <p:extLst>
      <p:ext uri="{BB962C8B-B14F-4D97-AF65-F5344CB8AC3E}">
        <p14:creationId xmlns:p14="http://schemas.microsoft.com/office/powerpoint/2010/main" val="1936046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356616" y="603504"/>
            <a:ext cx="7339901" cy="603607"/>
          </a:xfrm>
        </p:spPr>
        <p:txBody>
          <a:bodyPr>
            <a:noAutofit/>
          </a:bodyPr>
          <a:lstStyle/>
          <a:p>
            <a:pPr marL="0" indent="0" eaLnBrk="0" hangingPunct="0">
              <a:buNone/>
            </a:pPr>
            <a:r>
              <a:rPr lang="en-US" sz="3200" b="1" dirty="0">
                <a:solidFill>
                  <a:srgbClr val="0072CE"/>
                </a:solidFill>
                <a:latin typeface="Calibri" pitchFamily="34" charset="0"/>
              </a:rPr>
              <a:t>Community Stability – Cont’d</a:t>
            </a:r>
          </a:p>
        </p:txBody>
      </p:sp>
      <p:sp>
        <p:nvSpPr>
          <p:cNvPr id="3" name="Rectangle 2">
            <a:extLst>
              <a:ext uri="{FF2B5EF4-FFF2-40B4-BE49-F238E27FC236}">
                <a16:creationId xmlns:a16="http://schemas.microsoft.com/office/drawing/2014/main" id="{0EA13ACB-00DE-9167-DA74-72F745338E04}"/>
              </a:ext>
            </a:extLst>
          </p:cNvPr>
          <p:cNvSpPr/>
          <p:nvPr/>
        </p:nvSpPr>
        <p:spPr>
          <a:xfrm>
            <a:off x="129395" y="1414732"/>
            <a:ext cx="3303917" cy="1930919"/>
          </a:xfrm>
          <a:prstGeom prst="rect">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Community/Revitalization Points Project choose from two options</a:t>
            </a:r>
          </a:p>
        </p:txBody>
      </p:sp>
      <p:sp>
        <p:nvSpPr>
          <p:cNvPr id="5" name="Rectangle 4">
            <a:extLst>
              <a:ext uri="{FF2B5EF4-FFF2-40B4-BE49-F238E27FC236}">
                <a16:creationId xmlns:a16="http://schemas.microsoft.com/office/drawing/2014/main" id="{08A0100D-03A7-43BE-C565-A9CB1D52AE14}"/>
              </a:ext>
            </a:extLst>
          </p:cNvPr>
          <p:cNvSpPr/>
          <p:nvPr/>
        </p:nvSpPr>
        <p:spPr>
          <a:xfrm>
            <a:off x="3433312" y="1414732"/>
            <a:ext cx="5426014" cy="94323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0" i="0" u="none" strike="noStrike" baseline="0" dirty="0">
                <a:solidFill>
                  <a:schemeClr val="tx1"/>
                </a:solidFill>
                <a:latin typeface="Arial" panose="020B0604020202020204" pitchFamily="34" charset="0"/>
              </a:rPr>
              <a:t>located within the geographic boundaries </a:t>
            </a:r>
            <a:r>
              <a:rPr lang="en-US" sz="1400" b="1" i="1" u="sng" dirty="0">
                <a:solidFill>
                  <a:srgbClr val="575757"/>
                </a:solidFill>
                <a:latin typeface="Arial" panose="020B0604020202020204" pitchFamily="34" charset="0"/>
              </a:rPr>
              <a:t>defined by a community revitalization plan</a:t>
            </a:r>
            <a:r>
              <a:rPr lang="en-US" sz="1400" b="0" i="0" u="none" strike="noStrike" baseline="0" dirty="0">
                <a:solidFill>
                  <a:schemeClr val="tx1"/>
                </a:solidFill>
                <a:latin typeface="Arial" panose="020B0604020202020204" pitchFamily="34" charset="0"/>
              </a:rPr>
              <a:t> adopted by the municipality, county or parish in which the project is located; note</a:t>
            </a:r>
            <a:r>
              <a:rPr lang="en-US" sz="1400" b="1" i="0" u="none" strike="noStrike" baseline="0" dirty="0">
                <a:solidFill>
                  <a:schemeClr val="tx1"/>
                </a:solidFill>
                <a:highlight>
                  <a:srgbClr val="FFFF00"/>
                </a:highlight>
                <a:latin typeface="Arial" panose="020B0604020202020204" pitchFamily="34" charset="0"/>
              </a:rPr>
              <a:t>, </a:t>
            </a:r>
            <a:r>
              <a:rPr lang="en-US" sz="1400" b="1" i="1" u="none" strike="noStrike" baseline="0" dirty="0">
                <a:solidFill>
                  <a:schemeClr val="tx1"/>
                </a:solidFill>
                <a:highlight>
                  <a:srgbClr val="FFFF00"/>
                </a:highlight>
                <a:latin typeface="Arial" panose="020B0604020202020204" pitchFamily="34" charset="0"/>
              </a:rPr>
              <a:t>does not include City/Local </a:t>
            </a:r>
            <a:r>
              <a:rPr lang="en-US" sz="1400" b="1" i="1" u="none" strike="noStrike" dirty="0">
                <a:solidFill>
                  <a:schemeClr val="tx1"/>
                </a:solidFill>
                <a:highlight>
                  <a:srgbClr val="FFFF00"/>
                </a:highlight>
                <a:latin typeface="Arial" panose="020B0604020202020204" pitchFamily="34" charset="0"/>
              </a:rPr>
              <a:t>plans stating the need for affordable</a:t>
            </a:r>
            <a:r>
              <a:rPr lang="en-US" sz="1400" b="0" i="0" u="none" strike="noStrike" baseline="0" dirty="0">
                <a:solidFill>
                  <a:schemeClr val="bg1"/>
                </a:solidFill>
                <a:latin typeface="Arial" panose="020B0604020202020204" pitchFamily="34" charset="0"/>
              </a:rPr>
              <a:t>	</a:t>
            </a:r>
          </a:p>
        </p:txBody>
      </p:sp>
      <p:sp>
        <p:nvSpPr>
          <p:cNvPr id="6" name="Rectangle 5">
            <a:extLst>
              <a:ext uri="{FF2B5EF4-FFF2-40B4-BE49-F238E27FC236}">
                <a16:creationId xmlns:a16="http://schemas.microsoft.com/office/drawing/2014/main" id="{59256AE3-6DDC-A54A-C600-AD9A32618802}"/>
              </a:ext>
            </a:extLst>
          </p:cNvPr>
          <p:cNvSpPr/>
          <p:nvPr/>
        </p:nvSpPr>
        <p:spPr>
          <a:xfrm>
            <a:off x="3433312" y="2357962"/>
            <a:ext cx="5426014" cy="987692"/>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0" i="0" u="none" strike="noStrike" baseline="0" dirty="0">
                <a:solidFill>
                  <a:srgbClr val="565656"/>
                </a:solidFill>
                <a:latin typeface="Arial" panose="020B0604020202020204" pitchFamily="34" charset="0"/>
              </a:rPr>
              <a:t>part of an </a:t>
            </a:r>
            <a:r>
              <a:rPr lang="en-US" sz="1400" b="1" i="1" u="sng" dirty="0">
                <a:solidFill>
                  <a:srgbClr val="575757"/>
                </a:solidFill>
                <a:latin typeface="Arial" panose="020B0604020202020204" pitchFamily="34" charset="0"/>
              </a:rPr>
              <a:t>approved resolution </a:t>
            </a:r>
            <a:r>
              <a:rPr lang="en-US" sz="1400" b="0" i="0" u="none" strike="noStrike" baseline="0" dirty="0">
                <a:solidFill>
                  <a:srgbClr val="565656"/>
                </a:solidFill>
                <a:latin typeface="Arial" panose="020B0604020202020204" pitchFamily="34" charset="0"/>
              </a:rPr>
              <a:t>from the Governing Body of the municipality, county or </a:t>
            </a:r>
            <a:r>
              <a:rPr lang="en-US" sz="1400" b="0" i="0" u="none" strike="noStrike" baseline="0" dirty="0">
                <a:solidFill>
                  <a:srgbClr val="000000"/>
                </a:solidFill>
                <a:latin typeface="Arial" panose="020B0604020202020204" pitchFamily="34" charset="0"/>
              </a:rPr>
              <a:t>	</a:t>
            </a:r>
            <a:r>
              <a:rPr lang="en-US" sz="1400" b="0" i="0" u="none" strike="noStrike" baseline="0" dirty="0">
                <a:solidFill>
                  <a:srgbClr val="565656"/>
                </a:solidFill>
                <a:latin typeface="Arial" panose="020B0604020202020204" pitchFamily="34" charset="0"/>
              </a:rPr>
              <a:t>parish expressly setting forth that the Governing Body supports the AHP application</a:t>
            </a:r>
            <a:endParaRPr lang="en-US" sz="1800" b="0" i="0" u="none" strike="noStrike" baseline="0" dirty="0">
              <a:solidFill>
                <a:srgbClr val="000000"/>
              </a:solidFill>
              <a:latin typeface="Arial" panose="020B0604020202020204" pitchFamily="34" charset="0"/>
            </a:endParaRPr>
          </a:p>
        </p:txBody>
      </p:sp>
      <p:sp>
        <p:nvSpPr>
          <p:cNvPr id="9" name="Rectangle 8">
            <a:extLst>
              <a:ext uri="{FF2B5EF4-FFF2-40B4-BE49-F238E27FC236}">
                <a16:creationId xmlns:a16="http://schemas.microsoft.com/office/drawing/2014/main" id="{A35792BC-C83C-B5C1-B629-03969FD15754}"/>
              </a:ext>
            </a:extLst>
          </p:cNvPr>
          <p:cNvSpPr/>
          <p:nvPr/>
        </p:nvSpPr>
        <p:spPr>
          <a:xfrm>
            <a:off x="129392" y="3444652"/>
            <a:ext cx="3303917" cy="1899615"/>
          </a:xfrm>
          <a:prstGeom prst="rect">
            <a:avLst/>
          </a:prstGeom>
          <a:solidFill>
            <a:schemeClr val="bg1">
              <a:lumMod val="85000"/>
            </a:schemeClr>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Preservation – </a:t>
            </a:r>
            <a:r>
              <a:rPr lang="en-US" b="1" u="sng" dirty="0">
                <a:solidFill>
                  <a:schemeClr val="tx1"/>
                </a:solidFill>
              </a:rPr>
              <a:t>within two years </a:t>
            </a:r>
            <a:r>
              <a:rPr lang="en-US" b="1" dirty="0">
                <a:solidFill>
                  <a:schemeClr val="tx1"/>
                </a:solidFill>
              </a:rPr>
              <a:t>after AHP application deadline</a:t>
            </a:r>
          </a:p>
          <a:p>
            <a:pPr algn="ctr"/>
            <a:endParaRPr lang="en-US" b="1" dirty="0"/>
          </a:p>
          <a:p>
            <a:pPr algn="ctr"/>
            <a:r>
              <a:rPr lang="en-US" b="1" u="sng" dirty="0">
                <a:solidFill>
                  <a:srgbClr val="FF0000"/>
                </a:solidFill>
              </a:rPr>
              <a:t>May 1</a:t>
            </a:r>
            <a:r>
              <a:rPr lang="en-US" b="1" u="sng" baseline="30000" dirty="0">
                <a:solidFill>
                  <a:srgbClr val="FF0000"/>
                </a:solidFill>
              </a:rPr>
              <a:t>st</a:t>
            </a:r>
            <a:r>
              <a:rPr lang="en-US" b="1" u="sng" dirty="0">
                <a:solidFill>
                  <a:srgbClr val="FF0000"/>
                </a:solidFill>
              </a:rPr>
              <a:t>, 2027</a:t>
            </a:r>
          </a:p>
        </p:txBody>
      </p:sp>
      <p:sp>
        <p:nvSpPr>
          <p:cNvPr id="10" name="Rectangle 9">
            <a:extLst>
              <a:ext uri="{FF2B5EF4-FFF2-40B4-BE49-F238E27FC236}">
                <a16:creationId xmlns:a16="http://schemas.microsoft.com/office/drawing/2014/main" id="{1B9E4CE8-2DFE-EFBF-752C-34E8A3B69FCF}"/>
              </a:ext>
            </a:extLst>
          </p:cNvPr>
          <p:cNvSpPr/>
          <p:nvPr/>
        </p:nvSpPr>
        <p:spPr>
          <a:xfrm>
            <a:off x="3433312" y="3413347"/>
            <a:ext cx="5426014" cy="1930922"/>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1400" dirty="0">
                <a:solidFill>
                  <a:srgbClr val="575757"/>
                </a:solidFill>
                <a:effectLst/>
                <a:latin typeface="Arial" panose="020B0604020202020204" pitchFamily="34" charset="0"/>
                <a:ea typeface="Arial" panose="020B0604020202020204" pitchFamily="34" charset="0"/>
              </a:rPr>
              <a:t>1) face</a:t>
            </a:r>
            <a:r>
              <a:rPr lang="en-US" sz="1400" spc="-20" dirty="0">
                <a:solidFill>
                  <a:srgbClr val="575757"/>
                </a:solidFill>
                <a:effectLst/>
                <a:latin typeface="Arial" panose="020B0604020202020204" pitchFamily="34" charset="0"/>
                <a:ea typeface="Arial" panose="020B0604020202020204" pitchFamily="34" charset="0"/>
              </a:rPr>
              <a:t> </a:t>
            </a:r>
            <a:r>
              <a:rPr lang="en-US" sz="1400" b="1" i="1" u="sng" dirty="0">
                <a:solidFill>
                  <a:srgbClr val="575757"/>
                </a:solidFill>
                <a:effectLst/>
                <a:latin typeface="Arial" panose="020B0604020202020204" pitchFamily="34" charset="0"/>
                <a:ea typeface="Arial" panose="020B0604020202020204" pitchFamily="34" charset="0"/>
              </a:rPr>
              <a:t>expiring</a:t>
            </a:r>
            <a:r>
              <a:rPr lang="en-US" sz="1400" spc="-25"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HUD</a:t>
            </a:r>
            <a:r>
              <a:rPr lang="en-US" sz="1400" spc="-20"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Section</a:t>
            </a:r>
            <a:r>
              <a:rPr lang="en-US" sz="1400" spc="-15"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8</a:t>
            </a:r>
            <a:r>
              <a:rPr lang="en-US" sz="1400" spc="-20"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project-based</a:t>
            </a:r>
            <a:r>
              <a:rPr lang="en-US" sz="1400" spc="-25"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rental</a:t>
            </a:r>
            <a:r>
              <a:rPr lang="en-US" sz="1400" spc="-25"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assistance</a:t>
            </a:r>
            <a:r>
              <a:rPr lang="en-US" sz="1400" spc="-20"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contracts,</a:t>
            </a:r>
            <a:r>
              <a:rPr lang="en-US" sz="1400" spc="-10"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reach</a:t>
            </a:r>
            <a:r>
              <a:rPr lang="en-US" sz="1400" spc="-20"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the</a:t>
            </a:r>
            <a:r>
              <a:rPr lang="en-US" sz="1400" spc="-10"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end</a:t>
            </a:r>
            <a:r>
              <a:rPr lang="en-US" sz="1400" spc="-20"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of</a:t>
            </a:r>
            <a:r>
              <a:rPr lang="en-US" sz="1400" spc="-135"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a tax credit compliance period, or face  expiring USDA-RD 515 rental assistance contracts </a:t>
            </a:r>
          </a:p>
          <a:p>
            <a:pPr algn="ctr">
              <a:spcAft>
                <a:spcPts val="1200"/>
              </a:spcAft>
            </a:pPr>
            <a:r>
              <a:rPr lang="en-US" b="1" u="sng" dirty="0">
                <a:solidFill>
                  <a:srgbClr val="575757"/>
                </a:solidFill>
                <a:effectLst/>
                <a:latin typeface="Arial" panose="020B0604020202020204" pitchFamily="34" charset="0"/>
                <a:ea typeface="Arial" panose="020B0604020202020204" pitchFamily="34" charset="0"/>
              </a:rPr>
              <a:t>and </a:t>
            </a:r>
          </a:p>
          <a:p>
            <a:pPr algn="ctr">
              <a:spcAft>
                <a:spcPts val="1200"/>
              </a:spcAft>
            </a:pPr>
            <a:r>
              <a:rPr lang="en-US" sz="1400" dirty="0">
                <a:solidFill>
                  <a:srgbClr val="575757"/>
                </a:solidFill>
                <a:effectLst/>
                <a:latin typeface="Arial" panose="020B0604020202020204" pitchFamily="34" charset="0"/>
                <a:ea typeface="Arial" panose="020B0604020202020204" pitchFamily="34" charset="0"/>
              </a:rPr>
              <a:t>2) the project </a:t>
            </a:r>
            <a:r>
              <a:rPr lang="en-US" sz="1400" b="1" i="1" u="sng" dirty="0">
                <a:solidFill>
                  <a:srgbClr val="575757"/>
                </a:solidFill>
                <a:effectLst/>
                <a:latin typeface="Arial" panose="020B0604020202020204" pitchFamily="34" charset="0"/>
                <a:ea typeface="Arial" panose="020B0604020202020204" pitchFamily="34" charset="0"/>
              </a:rPr>
              <a:t>commits</a:t>
            </a:r>
            <a:r>
              <a:rPr lang="en-US" sz="1400" dirty="0">
                <a:solidFill>
                  <a:srgbClr val="575757"/>
                </a:solidFill>
                <a:effectLst/>
                <a:latin typeface="Arial" panose="020B0604020202020204" pitchFamily="34" charset="0"/>
                <a:ea typeface="Arial" panose="020B0604020202020204" pitchFamily="34" charset="0"/>
              </a:rPr>
              <a:t> to preserve all of the affordable rental units after the expiration of such contract or the end of the tax credit compliance period. </a:t>
            </a:r>
            <a:endParaRPr lang="en-US" sz="1400" dirty="0">
              <a:latin typeface="Calibri" pitchFamily="34" charset="0"/>
            </a:endParaRPr>
          </a:p>
        </p:txBody>
      </p:sp>
      <p:sp>
        <p:nvSpPr>
          <p:cNvPr id="11" name="Rectangle 10">
            <a:extLst>
              <a:ext uri="{FF2B5EF4-FFF2-40B4-BE49-F238E27FC236}">
                <a16:creationId xmlns:a16="http://schemas.microsoft.com/office/drawing/2014/main" id="{702B3E1E-2BC0-0B35-F126-A2A3AD4B82DE}"/>
              </a:ext>
            </a:extLst>
          </p:cNvPr>
          <p:cNvSpPr/>
          <p:nvPr/>
        </p:nvSpPr>
        <p:spPr>
          <a:xfrm>
            <a:off x="129392" y="5443268"/>
            <a:ext cx="3303917" cy="1201106"/>
          </a:xfrm>
          <a:prstGeom prst="rect">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RAD</a:t>
            </a:r>
          </a:p>
        </p:txBody>
      </p:sp>
      <p:sp>
        <p:nvSpPr>
          <p:cNvPr id="12" name="Rectangle 11">
            <a:extLst>
              <a:ext uri="{FF2B5EF4-FFF2-40B4-BE49-F238E27FC236}">
                <a16:creationId xmlns:a16="http://schemas.microsoft.com/office/drawing/2014/main" id="{5FF673D3-CDF7-4925-F7B4-8B729D71A039}"/>
              </a:ext>
            </a:extLst>
          </p:cNvPr>
          <p:cNvSpPr/>
          <p:nvPr/>
        </p:nvSpPr>
        <p:spPr>
          <a:xfrm>
            <a:off x="3433312" y="5443268"/>
            <a:ext cx="5426014" cy="1201107"/>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eaLnBrk="0" hangingPunct="0">
              <a:defRPr/>
            </a:pPr>
            <a:r>
              <a:rPr lang="en-US" sz="1400" dirty="0">
                <a:solidFill>
                  <a:schemeClr val="tx1"/>
                </a:solidFill>
                <a:effectLst/>
                <a:latin typeface="Arial" panose="020B0604020202020204" pitchFamily="34" charset="0"/>
                <a:ea typeface="Arial" panose="020B0604020202020204" pitchFamily="34" charset="0"/>
              </a:rPr>
              <a:t>Public Housing Development participating in the Rental Assistance Demonstration (RAD) program where the </a:t>
            </a:r>
            <a:r>
              <a:rPr lang="en-US" sz="1400" b="1" i="1" u="sng" dirty="0">
                <a:solidFill>
                  <a:schemeClr val="tx1"/>
                </a:solidFill>
                <a:effectLst/>
                <a:latin typeface="Arial" panose="020B0604020202020204" pitchFamily="34" charset="0"/>
                <a:ea typeface="Arial" panose="020B0604020202020204" pitchFamily="34" charset="0"/>
              </a:rPr>
              <a:t>project is replacing </a:t>
            </a:r>
            <a:r>
              <a:rPr lang="en-US" sz="1400" dirty="0">
                <a:solidFill>
                  <a:schemeClr val="tx1"/>
                </a:solidFill>
                <a:effectLst/>
                <a:latin typeface="Arial" panose="020B0604020202020204" pitchFamily="34" charset="0"/>
                <a:ea typeface="Arial" panose="020B0604020202020204" pitchFamily="34" charset="0"/>
              </a:rPr>
              <a:t>the functionally obsolete units with new units or substantially renovated units, as determined by the Bank in its sole discretion.</a:t>
            </a:r>
            <a:endParaRPr lang="en-US" sz="1400" b="1" dirty="0">
              <a:solidFill>
                <a:schemeClr val="tx1"/>
              </a:solidFill>
              <a:latin typeface="Calibri" pitchFamily="34" charset="0"/>
            </a:endParaRPr>
          </a:p>
        </p:txBody>
      </p:sp>
    </p:spTree>
    <p:extLst>
      <p:ext uri="{BB962C8B-B14F-4D97-AF65-F5344CB8AC3E}">
        <p14:creationId xmlns:p14="http://schemas.microsoft.com/office/powerpoint/2010/main" val="548008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9" grpId="0" animBg="1"/>
      <p:bldP spid="10" grpId="0" animBg="1"/>
      <p:bldP spid="11" grpId="0" animBg="1"/>
      <p:bldP spid="1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356616" y="603504"/>
            <a:ext cx="7487259" cy="577951"/>
          </a:xfrm>
        </p:spPr>
        <p:txBody>
          <a:bodyPr>
            <a:noAutofit/>
          </a:bodyPr>
          <a:lstStyle/>
          <a:p>
            <a:pPr marL="0" indent="0" eaLnBrk="0" hangingPunct="0">
              <a:buNone/>
            </a:pPr>
            <a:r>
              <a:rPr lang="en-US" sz="3200" b="1" dirty="0">
                <a:solidFill>
                  <a:srgbClr val="0072CE"/>
                </a:solidFill>
                <a:latin typeface="Calibri" pitchFamily="34" charset="0"/>
              </a:rPr>
              <a:t>Bank District Priority</a:t>
            </a:r>
            <a:endParaRPr lang="en-US" sz="3200" dirty="0">
              <a:solidFill>
                <a:schemeClr val="tx1"/>
              </a:solidFill>
            </a:endParaRPr>
          </a:p>
        </p:txBody>
      </p:sp>
      <p:sp>
        <p:nvSpPr>
          <p:cNvPr id="5" name="Flowchart: Process 4">
            <a:extLst>
              <a:ext uri="{FF2B5EF4-FFF2-40B4-BE49-F238E27FC236}">
                <a16:creationId xmlns:a16="http://schemas.microsoft.com/office/drawing/2014/main" id="{69F0EC97-262E-4288-9ACC-C8AF8967BCBC}"/>
              </a:ext>
            </a:extLst>
          </p:cNvPr>
          <p:cNvSpPr/>
          <p:nvPr/>
        </p:nvSpPr>
        <p:spPr>
          <a:xfrm>
            <a:off x="336188" y="5237117"/>
            <a:ext cx="4878048" cy="647162"/>
          </a:xfrm>
          <a:prstGeom prst="flowChartProcess">
            <a:avLst/>
          </a:prstGeom>
          <a:solidFill>
            <a:schemeClr val="tx2">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spcBef>
                <a:spcPts val="600"/>
              </a:spcBef>
            </a:pPr>
            <a:r>
              <a:rPr lang="en-US" sz="2000" dirty="0">
                <a:solidFill>
                  <a:schemeClr val="tx1"/>
                </a:solidFill>
              </a:rPr>
              <a:t>Subsidy Per Targeted Unit – </a:t>
            </a:r>
            <a:r>
              <a:rPr lang="en-US" sz="2000" b="1" dirty="0">
                <a:solidFill>
                  <a:schemeClr val="tx1"/>
                </a:solidFill>
              </a:rPr>
              <a:t>5 pts</a:t>
            </a:r>
          </a:p>
        </p:txBody>
      </p:sp>
      <p:sp>
        <p:nvSpPr>
          <p:cNvPr id="6" name="Flowchart: Process 5">
            <a:extLst>
              <a:ext uri="{FF2B5EF4-FFF2-40B4-BE49-F238E27FC236}">
                <a16:creationId xmlns:a16="http://schemas.microsoft.com/office/drawing/2014/main" id="{E952C792-4DE8-4BDC-9F04-47EDFD2DAABA}"/>
              </a:ext>
            </a:extLst>
          </p:cNvPr>
          <p:cNvSpPr/>
          <p:nvPr/>
        </p:nvSpPr>
        <p:spPr>
          <a:xfrm>
            <a:off x="336188" y="2976188"/>
            <a:ext cx="4878047" cy="1645979"/>
          </a:xfrm>
          <a:prstGeom prst="flowChartProcess">
            <a:avLst/>
          </a:prstGeom>
          <a:solidFill>
            <a:schemeClr val="tx2">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spcBef>
                <a:spcPts val="600"/>
              </a:spcBef>
            </a:pPr>
            <a:r>
              <a:rPr lang="en-US" sz="2000" dirty="0">
                <a:solidFill>
                  <a:schemeClr val="tx1"/>
                </a:solidFill>
              </a:rPr>
              <a:t>Number of rental units – </a:t>
            </a:r>
            <a:r>
              <a:rPr lang="en-US" sz="2000" b="1" dirty="0">
                <a:solidFill>
                  <a:schemeClr val="tx1"/>
                </a:solidFill>
              </a:rPr>
              <a:t>5 pts</a:t>
            </a:r>
          </a:p>
          <a:p>
            <a:pPr algn="ctr">
              <a:spcBef>
                <a:spcPts val="600"/>
              </a:spcBef>
            </a:pPr>
            <a:r>
              <a:rPr lang="en-US" sz="2000" dirty="0">
                <a:solidFill>
                  <a:schemeClr val="tx1"/>
                </a:solidFill>
              </a:rPr>
              <a:t>- 10-25 units – 1 pts</a:t>
            </a:r>
          </a:p>
          <a:p>
            <a:pPr algn="ctr">
              <a:spcBef>
                <a:spcPts val="600"/>
              </a:spcBef>
            </a:pPr>
            <a:r>
              <a:rPr lang="en-US" sz="2000" dirty="0">
                <a:solidFill>
                  <a:schemeClr val="tx1"/>
                </a:solidFill>
              </a:rPr>
              <a:t>- 26-75 units – 3 pts</a:t>
            </a:r>
          </a:p>
          <a:p>
            <a:pPr algn="ctr">
              <a:spcBef>
                <a:spcPts val="600"/>
              </a:spcBef>
            </a:pPr>
            <a:r>
              <a:rPr lang="en-US" sz="2000" dirty="0">
                <a:solidFill>
                  <a:schemeClr val="tx1"/>
                </a:solidFill>
              </a:rPr>
              <a:t>- &gt;75 units –  5 pts</a:t>
            </a:r>
          </a:p>
        </p:txBody>
      </p:sp>
      <p:sp>
        <p:nvSpPr>
          <p:cNvPr id="8" name="Flowchart: Process 7">
            <a:extLst>
              <a:ext uri="{FF2B5EF4-FFF2-40B4-BE49-F238E27FC236}">
                <a16:creationId xmlns:a16="http://schemas.microsoft.com/office/drawing/2014/main" id="{D3C20F21-B5C9-4BB7-A2FD-1CC596021C89}"/>
              </a:ext>
            </a:extLst>
          </p:cNvPr>
          <p:cNvSpPr/>
          <p:nvPr/>
        </p:nvSpPr>
        <p:spPr>
          <a:xfrm>
            <a:off x="336185" y="1342069"/>
            <a:ext cx="4878048" cy="993592"/>
          </a:xfrm>
          <a:prstGeom prst="flowChartProcess">
            <a:avLst/>
          </a:prstGeom>
          <a:solidFill>
            <a:schemeClr val="tx2">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R="0" lvl="0" indent="0" algn="ctr" fontAlgn="auto">
              <a:lnSpc>
                <a:spcPct val="100000"/>
              </a:lnSpc>
              <a:spcBef>
                <a:spcPts val="600"/>
              </a:spcBef>
              <a:spcAft>
                <a:spcPts val="0"/>
              </a:spcAft>
              <a:buClrTx/>
              <a:buSzTx/>
              <a:buFontTx/>
              <a:buNone/>
              <a:tabLst/>
              <a:defRPr/>
            </a:pPr>
            <a:endParaRPr lang="en-US" sz="2000" dirty="0"/>
          </a:p>
          <a:p>
            <a:pPr marR="0" lvl="0" indent="0" algn="ctr" fontAlgn="auto">
              <a:lnSpc>
                <a:spcPct val="100000"/>
              </a:lnSpc>
              <a:spcBef>
                <a:spcPts val="600"/>
              </a:spcBef>
              <a:spcAft>
                <a:spcPts val="0"/>
              </a:spcAft>
              <a:buClrTx/>
              <a:buSzTx/>
              <a:buFontTx/>
              <a:buNone/>
              <a:tabLst/>
              <a:defRPr/>
            </a:pPr>
            <a:r>
              <a:rPr lang="en-US" sz="2000" dirty="0">
                <a:solidFill>
                  <a:schemeClr val="tx1"/>
                </a:solidFill>
              </a:rPr>
              <a:t>First-time homebuyers- </a:t>
            </a:r>
            <a:r>
              <a:rPr lang="en-US" sz="2000" b="1" dirty="0">
                <a:solidFill>
                  <a:schemeClr val="tx1"/>
                </a:solidFill>
              </a:rPr>
              <a:t>5 pts</a:t>
            </a:r>
          </a:p>
          <a:p>
            <a:pPr marR="0" lvl="0" algn="ctr" fontAlgn="auto">
              <a:lnSpc>
                <a:spcPct val="100000"/>
              </a:lnSpc>
              <a:spcBef>
                <a:spcPts val="600"/>
              </a:spcBef>
              <a:spcAft>
                <a:spcPts val="0"/>
              </a:spcAft>
              <a:buClrTx/>
              <a:buSzTx/>
              <a:tabLst/>
              <a:defRPr/>
            </a:pPr>
            <a:r>
              <a:rPr lang="en-US" dirty="0">
                <a:solidFill>
                  <a:schemeClr val="tx1"/>
                </a:solidFill>
              </a:rPr>
              <a:t>- 50% - 2.5 pts</a:t>
            </a:r>
          </a:p>
          <a:p>
            <a:pPr marR="0" lvl="0" algn="ctr" fontAlgn="auto">
              <a:lnSpc>
                <a:spcPct val="100000"/>
              </a:lnSpc>
              <a:spcBef>
                <a:spcPts val="600"/>
              </a:spcBef>
              <a:spcAft>
                <a:spcPts val="0"/>
              </a:spcAft>
              <a:buClrTx/>
              <a:buSzTx/>
              <a:tabLst/>
              <a:defRPr/>
            </a:pPr>
            <a:r>
              <a:rPr lang="en-US" dirty="0">
                <a:solidFill>
                  <a:schemeClr val="tx1"/>
                </a:solidFill>
              </a:rPr>
              <a:t>- 100% - 5 pts</a:t>
            </a:r>
          </a:p>
          <a:p>
            <a:pPr algn="ctr">
              <a:spcBef>
                <a:spcPts val="600"/>
              </a:spcBef>
              <a:defRPr/>
            </a:pPr>
            <a:endParaRPr lang="en-US" sz="2000" dirty="0">
              <a:solidFill>
                <a:schemeClr val="tx1"/>
              </a:solidFill>
            </a:endParaRPr>
          </a:p>
        </p:txBody>
      </p:sp>
      <p:sp>
        <p:nvSpPr>
          <p:cNvPr id="2" name="Flowchart: Process 1">
            <a:extLst>
              <a:ext uri="{FF2B5EF4-FFF2-40B4-BE49-F238E27FC236}">
                <a16:creationId xmlns:a16="http://schemas.microsoft.com/office/drawing/2014/main" id="{B9352823-6015-C792-CECB-6CF8FB3FFCD9}"/>
              </a:ext>
            </a:extLst>
          </p:cNvPr>
          <p:cNvSpPr/>
          <p:nvPr/>
        </p:nvSpPr>
        <p:spPr>
          <a:xfrm>
            <a:off x="336187" y="2361238"/>
            <a:ext cx="4878048" cy="589373"/>
          </a:xfrm>
          <a:prstGeom prst="flowChartProcess">
            <a:avLst/>
          </a:prstGeom>
          <a:solidFill>
            <a:schemeClr val="accent4">
              <a:lumMod val="60000"/>
              <a:lumOff val="4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spcBef>
                <a:spcPts val="600"/>
              </a:spcBef>
            </a:pPr>
            <a:endParaRPr lang="en-US" sz="2000" dirty="0"/>
          </a:p>
          <a:p>
            <a:pPr algn="ctr">
              <a:spcBef>
                <a:spcPts val="600"/>
              </a:spcBef>
            </a:pPr>
            <a:r>
              <a:rPr lang="en-US" sz="2000" dirty="0">
                <a:solidFill>
                  <a:schemeClr val="tx1"/>
                </a:solidFill>
              </a:rPr>
              <a:t>Units located within District - </a:t>
            </a:r>
            <a:r>
              <a:rPr lang="en-US" sz="2000" b="1" dirty="0">
                <a:solidFill>
                  <a:schemeClr val="tx1"/>
                </a:solidFill>
              </a:rPr>
              <a:t>8 pts</a:t>
            </a:r>
          </a:p>
          <a:p>
            <a:pPr algn="ctr">
              <a:spcBef>
                <a:spcPts val="600"/>
              </a:spcBef>
            </a:pPr>
            <a:endParaRPr lang="en-US" sz="2000" dirty="0"/>
          </a:p>
        </p:txBody>
      </p:sp>
      <p:sp>
        <p:nvSpPr>
          <p:cNvPr id="3" name="Flowchart: Process 2">
            <a:extLst>
              <a:ext uri="{FF2B5EF4-FFF2-40B4-BE49-F238E27FC236}">
                <a16:creationId xmlns:a16="http://schemas.microsoft.com/office/drawing/2014/main" id="{55FB903D-0B1F-0749-D1BE-A4382A8B7448}"/>
              </a:ext>
            </a:extLst>
          </p:cNvPr>
          <p:cNvSpPr/>
          <p:nvPr/>
        </p:nvSpPr>
        <p:spPr>
          <a:xfrm>
            <a:off x="336188" y="4610636"/>
            <a:ext cx="4878047" cy="647162"/>
          </a:xfrm>
          <a:prstGeom prst="flowChartProcess">
            <a:avLst/>
          </a:prstGeom>
          <a:solidFill>
            <a:schemeClr val="accent4">
              <a:lumMod val="60000"/>
              <a:lumOff val="4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spcBef>
                <a:spcPts val="600"/>
              </a:spcBef>
            </a:pPr>
            <a:endParaRPr lang="en-US" sz="2000" dirty="0"/>
          </a:p>
          <a:p>
            <a:pPr algn="ctr">
              <a:spcBef>
                <a:spcPts val="600"/>
              </a:spcBef>
            </a:pPr>
            <a:r>
              <a:rPr lang="en-US" sz="2000" dirty="0">
                <a:solidFill>
                  <a:schemeClr val="tx1"/>
                </a:solidFill>
              </a:rPr>
              <a:t>Climate resilient building standards- </a:t>
            </a:r>
            <a:r>
              <a:rPr lang="en-US" sz="2000" b="1" dirty="0">
                <a:solidFill>
                  <a:schemeClr val="tx1"/>
                </a:solidFill>
              </a:rPr>
              <a:t>7 pts</a:t>
            </a:r>
          </a:p>
          <a:p>
            <a:pPr algn="ctr">
              <a:spcBef>
                <a:spcPts val="600"/>
              </a:spcBef>
            </a:pPr>
            <a:endParaRPr lang="en-US" sz="2000" dirty="0"/>
          </a:p>
        </p:txBody>
      </p:sp>
      <p:pic>
        <p:nvPicPr>
          <p:cNvPr id="16" name="Picture 15" descr="A row of white buildings&#10;&#10;Description automatically generated with low confidence">
            <a:extLst>
              <a:ext uri="{FF2B5EF4-FFF2-40B4-BE49-F238E27FC236}">
                <a16:creationId xmlns:a16="http://schemas.microsoft.com/office/drawing/2014/main" id="{D008D9A6-B258-F0FD-B2A7-EDC3EC5494D6}"/>
              </a:ext>
            </a:extLst>
          </p:cNvPr>
          <p:cNvPicPr>
            <a:picLocks noChangeAspect="1"/>
          </p:cNvPicPr>
          <p:nvPr/>
        </p:nvPicPr>
        <p:blipFill>
          <a:blip r:embed="rId3"/>
          <a:stretch>
            <a:fillRect/>
          </a:stretch>
        </p:blipFill>
        <p:spPr>
          <a:xfrm>
            <a:off x="5622379" y="1382293"/>
            <a:ext cx="3374661" cy="1931092"/>
          </a:xfrm>
          <a:prstGeom prst="rect">
            <a:avLst/>
          </a:prstGeom>
          <a:ln w="22225">
            <a:solidFill>
              <a:schemeClr val="tx1"/>
            </a:solidFill>
          </a:ln>
        </p:spPr>
      </p:pic>
      <p:pic>
        <p:nvPicPr>
          <p:cNvPr id="18" name="Picture 17" descr="A picture containing building, sky, outdoor, road&#10;&#10;Description automatically generated">
            <a:extLst>
              <a:ext uri="{FF2B5EF4-FFF2-40B4-BE49-F238E27FC236}">
                <a16:creationId xmlns:a16="http://schemas.microsoft.com/office/drawing/2014/main" id="{36FEC080-AEFB-3EAE-442E-585ED41841BD}"/>
              </a:ext>
            </a:extLst>
          </p:cNvPr>
          <p:cNvPicPr>
            <a:picLocks noChangeAspect="1"/>
          </p:cNvPicPr>
          <p:nvPr/>
        </p:nvPicPr>
        <p:blipFill>
          <a:blip r:embed="rId4"/>
          <a:stretch>
            <a:fillRect/>
          </a:stretch>
        </p:blipFill>
        <p:spPr>
          <a:xfrm>
            <a:off x="5622379" y="3428998"/>
            <a:ext cx="3374647" cy="1828800"/>
          </a:xfrm>
          <a:prstGeom prst="rect">
            <a:avLst/>
          </a:prstGeom>
          <a:ln w="22225">
            <a:solidFill>
              <a:schemeClr val="tx1"/>
            </a:solidFill>
          </a:ln>
        </p:spPr>
      </p:pic>
      <p:sp>
        <p:nvSpPr>
          <p:cNvPr id="19" name="Rectangle 18">
            <a:extLst>
              <a:ext uri="{FF2B5EF4-FFF2-40B4-BE49-F238E27FC236}">
                <a16:creationId xmlns:a16="http://schemas.microsoft.com/office/drawing/2014/main" id="{72F4E5C1-5F57-812D-D74C-10B68C2E7383}"/>
              </a:ext>
            </a:extLst>
          </p:cNvPr>
          <p:cNvSpPr/>
          <p:nvPr/>
        </p:nvSpPr>
        <p:spPr>
          <a:xfrm>
            <a:off x="5622379" y="5348918"/>
            <a:ext cx="3374639" cy="1177467"/>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i="1" dirty="0">
                <a:solidFill>
                  <a:schemeClr val="tx1"/>
                </a:solidFill>
              </a:rPr>
              <a:t>New Mexico Inter-Faith Housing received a $650,00 AHP subsidy to construct Siler Yard, a 65-unit project that was New Mexico’s first net-zero energy multi-family project.</a:t>
            </a:r>
          </a:p>
        </p:txBody>
      </p:sp>
      <p:cxnSp>
        <p:nvCxnSpPr>
          <p:cNvPr id="21" name="Straight Connector 20">
            <a:extLst>
              <a:ext uri="{FF2B5EF4-FFF2-40B4-BE49-F238E27FC236}">
                <a16:creationId xmlns:a16="http://schemas.microsoft.com/office/drawing/2014/main" id="{60E0A6EC-348C-1A74-9C12-5188B20102D5}"/>
              </a:ext>
            </a:extLst>
          </p:cNvPr>
          <p:cNvCxnSpPr>
            <a:cxnSpLocks/>
          </p:cNvCxnSpPr>
          <p:nvPr/>
        </p:nvCxnSpPr>
        <p:spPr>
          <a:xfrm>
            <a:off x="5446783" y="1342069"/>
            <a:ext cx="0" cy="5184316"/>
          </a:xfrm>
          <a:prstGeom prst="line">
            <a:avLst/>
          </a:prstGeom>
          <a:ln w="28575"/>
        </p:spPr>
        <p:style>
          <a:lnRef idx="1">
            <a:schemeClr val="dk1"/>
          </a:lnRef>
          <a:fillRef idx="0">
            <a:schemeClr val="dk1"/>
          </a:fillRef>
          <a:effectRef idx="0">
            <a:schemeClr val="dk1"/>
          </a:effectRef>
          <a:fontRef idx="minor">
            <a:schemeClr val="tx1"/>
          </a:fontRef>
        </p:style>
      </p:cxnSp>
      <p:sp>
        <p:nvSpPr>
          <p:cNvPr id="7" name="Flowchart: Process 6">
            <a:extLst>
              <a:ext uri="{FF2B5EF4-FFF2-40B4-BE49-F238E27FC236}">
                <a16:creationId xmlns:a16="http://schemas.microsoft.com/office/drawing/2014/main" id="{23D457E3-D85C-DF34-D5F8-F587435C3BA3}"/>
              </a:ext>
            </a:extLst>
          </p:cNvPr>
          <p:cNvSpPr/>
          <p:nvPr/>
        </p:nvSpPr>
        <p:spPr>
          <a:xfrm>
            <a:off x="336188" y="5884279"/>
            <a:ext cx="4878044" cy="615923"/>
          </a:xfrm>
          <a:prstGeom prst="flowChartProcess">
            <a:avLst/>
          </a:prstGeom>
          <a:solidFill>
            <a:schemeClr val="accent4">
              <a:lumMod val="60000"/>
              <a:lumOff val="4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spcBef>
                <a:spcPts val="600"/>
              </a:spcBef>
            </a:pPr>
            <a:r>
              <a:rPr lang="en-US" sz="2000" dirty="0">
                <a:solidFill>
                  <a:schemeClr val="tx1"/>
                </a:solidFill>
              </a:rPr>
              <a:t>Native housing projects – </a:t>
            </a:r>
            <a:r>
              <a:rPr lang="en-US" sz="2000" b="1" dirty="0">
                <a:solidFill>
                  <a:schemeClr val="tx1"/>
                </a:solidFill>
              </a:rPr>
              <a:t>5 pts</a:t>
            </a:r>
          </a:p>
        </p:txBody>
      </p:sp>
    </p:spTree>
    <p:extLst>
      <p:ext uri="{BB962C8B-B14F-4D97-AF65-F5344CB8AC3E}">
        <p14:creationId xmlns:p14="http://schemas.microsoft.com/office/powerpoint/2010/main" val="28912489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356616" y="603504"/>
            <a:ext cx="7487259" cy="577951"/>
          </a:xfrm>
        </p:spPr>
        <p:txBody>
          <a:bodyPr>
            <a:noAutofit/>
          </a:bodyPr>
          <a:lstStyle/>
          <a:p>
            <a:pPr marL="0" indent="0" eaLnBrk="0" hangingPunct="0">
              <a:buNone/>
            </a:pPr>
            <a:r>
              <a:rPr lang="en-US" sz="3200" b="1" dirty="0">
                <a:solidFill>
                  <a:srgbClr val="0072CE"/>
                </a:solidFill>
                <a:latin typeface="Calibri" pitchFamily="34" charset="0"/>
              </a:rPr>
              <a:t>Bank District Priority – Cont’d</a:t>
            </a:r>
            <a:endParaRPr lang="en-US" sz="3200" dirty="0">
              <a:solidFill>
                <a:schemeClr val="tx1"/>
              </a:solidFill>
            </a:endParaRPr>
          </a:p>
        </p:txBody>
      </p:sp>
      <p:sp>
        <p:nvSpPr>
          <p:cNvPr id="2" name="Flowchart: Process 1">
            <a:extLst>
              <a:ext uri="{FF2B5EF4-FFF2-40B4-BE49-F238E27FC236}">
                <a16:creationId xmlns:a16="http://schemas.microsoft.com/office/drawing/2014/main" id="{B9352823-6015-C792-CECB-6CF8FB3FFCD9}"/>
              </a:ext>
            </a:extLst>
          </p:cNvPr>
          <p:cNvSpPr/>
          <p:nvPr/>
        </p:nvSpPr>
        <p:spPr>
          <a:xfrm>
            <a:off x="356615" y="3486151"/>
            <a:ext cx="8640427" cy="2988128"/>
          </a:xfrm>
          <a:prstGeom prst="flowChartProcess">
            <a:avLst/>
          </a:prstGeom>
          <a:solidFill>
            <a:schemeClr val="tx2">
              <a:lumMod val="40000"/>
              <a:lumOff val="60000"/>
            </a:schemeClr>
          </a:solidFill>
          <a:ln>
            <a:solidFill>
              <a:srgbClr val="FF0000"/>
            </a:solidFill>
          </a:ln>
          <a:effectLst>
            <a:outerShdw blurRad="76200" dist="12700" dir="27000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marR="0" lvl="0" indent="0" algn="ctr" fontAlgn="auto">
              <a:lnSpc>
                <a:spcPct val="100000"/>
              </a:lnSpc>
              <a:spcBef>
                <a:spcPts val="600"/>
              </a:spcBef>
              <a:spcAft>
                <a:spcPts val="0"/>
              </a:spcAft>
              <a:buClrTx/>
              <a:buSzTx/>
              <a:buFontTx/>
              <a:buNone/>
              <a:tabLst/>
              <a:defRPr/>
            </a:pPr>
            <a:r>
              <a:rPr lang="en-US" sz="2400" b="1" u="sng" dirty="0">
                <a:solidFill>
                  <a:schemeClr val="tx1"/>
                </a:solidFill>
              </a:rPr>
              <a:t>Points are awarded based on the following formulas: </a:t>
            </a:r>
          </a:p>
          <a:p>
            <a:pPr marR="0" lvl="0" indent="0" algn="ctr" fontAlgn="auto">
              <a:lnSpc>
                <a:spcPct val="100000"/>
              </a:lnSpc>
              <a:spcBef>
                <a:spcPts val="600"/>
              </a:spcBef>
              <a:spcAft>
                <a:spcPts val="0"/>
              </a:spcAft>
              <a:buClrTx/>
              <a:buSzTx/>
              <a:buFontTx/>
              <a:buNone/>
              <a:tabLst/>
              <a:defRPr/>
            </a:pPr>
            <a:endParaRPr lang="en-US" sz="2400" dirty="0">
              <a:solidFill>
                <a:schemeClr val="tx1"/>
              </a:solidFill>
            </a:endParaRPr>
          </a:p>
          <a:p>
            <a:pPr marR="0" lvl="0" indent="0" algn="ctr" fontAlgn="auto">
              <a:lnSpc>
                <a:spcPct val="100000"/>
              </a:lnSpc>
              <a:spcBef>
                <a:spcPts val="600"/>
              </a:spcBef>
              <a:spcAft>
                <a:spcPts val="0"/>
              </a:spcAft>
              <a:buClrTx/>
              <a:buSzTx/>
              <a:buFontTx/>
              <a:buNone/>
              <a:tabLst/>
              <a:defRPr/>
            </a:pPr>
            <a:r>
              <a:rPr lang="en-US" sz="2400" dirty="0">
                <a:solidFill>
                  <a:schemeClr val="tx1"/>
                </a:solidFill>
              </a:rPr>
              <a:t>Louisiana, Mississippi and Texas: Bank’s District units / total units * 5</a:t>
            </a:r>
          </a:p>
          <a:p>
            <a:pPr algn="ctr">
              <a:spcBef>
                <a:spcPts val="600"/>
              </a:spcBef>
              <a:defRPr/>
            </a:pPr>
            <a:r>
              <a:rPr lang="en-US" sz="2400" dirty="0">
                <a:solidFill>
                  <a:schemeClr val="tx1"/>
                </a:solidFill>
              </a:rPr>
              <a:t>Arkansas and New Mexico: Bank’s District units / total units * 8</a:t>
            </a:r>
          </a:p>
          <a:p>
            <a:pPr marR="0" lvl="0" indent="0" algn="ctr" fontAlgn="auto">
              <a:lnSpc>
                <a:spcPct val="100000"/>
              </a:lnSpc>
              <a:spcBef>
                <a:spcPts val="600"/>
              </a:spcBef>
              <a:spcAft>
                <a:spcPts val="0"/>
              </a:spcAft>
              <a:buClrTx/>
              <a:buSzTx/>
              <a:buFontTx/>
              <a:buNone/>
              <a:tabLst/>
              <a:defRPr/>
            </a:pPr>
            <a:r>
              <a:rPr lang="en-US" sz="2400" dirty="0">
                <a:solidFill>
                  <a:schemeClr val="tx1"/>
                </a:solidFill>
              </a:rPr>
              <a:t> </a:t>
            </a:r>
          </a:p>
        </p:txBody>
      </p:sp>
      <p:sp>
        <p:nvSpPr>
          <p:cNvPr id="5" name="Rectangle 4">
            <a:extLst>
              <a:ext uri="{FF2B5EF4-FFF2-40B4-BE49-F238E27FC236}">
                <a16:creationId xmlns:a16="http://schemas.microsoft.com/office/drawing/2014/main" id="{5F76A34C-7572-1DCF-BB74-DDD51FF2E276}"/>
              </a:ext>
            </a:extLst>
          </p:cNvPr>
          <p:cNvSpPr/>
          <p:nvPr/>
        </p:nvSpPr>
        <p:spPr>
          <a:xfrm>
            <a:off x="356615" y="1681843"/>
            <a:ext cx="8640427" cy="1804309"/>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fontAlgn="auto">
              <a:lnSpc>
                <a:spcPct val="100000"/>
              </a:lnSpc>
              <a:spcBef>
                <a:spcPts val="600"/>
              </a:spcBef>
              <a:spcAft>
                <a:spcPts val="0"/>
              </a:spcAft>
              <a:buClrTx/>
              <a:buSzTx/>
              <a:buFontTx/>
              <a:buNone/>
              <a:tabLst/>
              <a:defRPr/>
            </a:pPr>
            <a:r>
              <a:rPr lang="en-US" sz="1800" b="1" dirty="0">
                <a:solidFill>
                  <a:schemeClr val="tx1"/>
                </a:solidFill>
              </a:rPr>
              <a:t>A project is located within the states of Arkansas, Louisiana, Mississippi, New Mexico and Texas (the “Bank’s District”). This is a variable point score.</a:t>
            </a:r>
          </a:p>
          <a:p>
            <a:pPr marR="0" lvl="0" indent="0" fontAlgn="auto">
              <a:lnSpc>
                <a:spcPct val="100000"/>
              </a:lnSpc>
              <a:spcBef>
                <a:spcPts val="600"/>
              </a:spcBef>
              <a:spcAft>
                <a:spcPts val="0"/>
              </a:spcAft>
              <a:buClrTx/>
              <a:buSzTx/>
              <a:buFontTx/>
              <a:buNone/>
              <a:tabLst/>
              <a:defRPr/>
            </a:pPr>
            <a:endParaRPr lang="en-US" sz="1800" b="1" dirty="0">
              <a:solidFill>
                <a:schemeClr val="tx1"/>
              </a:solidFill>
            </a:endParaRPr>
          </a:p>
          <a:p>
            <a:pPr marR="0" lvl="0" indent="0" fontAlgn="auto">
              <a:lnSpc>
                <a:spcPct val="100000"/>
              </a:lnSpc>
              <a:spcBef>
                <a:spcPts val="600"/>
              </a:spcBef>
              <a:spcAft>
                <a:spcPts val="0"/>
              </a:spcAft>
              <a:buClrTx/>
              <a:buSzTx/>
              <a:buFontTx/>
              <a:buNone/>
              <a:tabLst/>
              <a:defRPr/>
            </a:pPr>
            <a:r>
              <a:rPr lang="en-US" sz="1800" b="1" dirty="0">
                <a:solidFill>
                  <a:schemeClr val="tx1"/>
                </a:solidFill>
              </a:rPr>
              <a:t> A maximum of eight (8) points is available. </a:t>
            </a:r>
          </a:p>
          <a:p>
            <a:pPr algn="ctr"/>
            <a:endParaRPr lang="en-US" dirty="0"/>
          </a:p>
        </p:txBody>
      </p:sp>
    </p:spTree>
    <p:extLst>
      <p:ext uri="{BB962C8B-B14F-4D97-AF65-F5344CB8AC3E}">
        <p14:creationId xmlns:p14="http://schemas.microsoft.com/office/powerpoint/2010/main" val="33228983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32387" y="3952240"/>
            <a:ext cx="7705213" cy="1158240"/>
          </a:xfrm>
        </p:spPr>
        <p:txBody>
          <a:bodyPr/>
          <a:lstStyle/>
          <a:p>
            <a:endParaRPr lang="en-US" sz="2800" dirty="0"/>
          </a:p>
        </p:txBody>
      </p:sp>
      <p:sp>
        <p:nvSpPr>
          <p:cNvPr id="6" name="TextBox 5">
            <a:extLst>
              <a:ext uri="{FF2B5EF4-FFF2-40B4-BE49-F238E27FC236}">
                <a16:creationId xmlns:a16="http://schemas.microsoft.com/office/drawing/2014/main" id="{DE2C2536-E7D1-2274-51AF-3B5FD37299CC}"/>
              </a:ext>
            </a:extLst>
          </p:cNvPr>
          <p:cNvSpPr txBox="1"/>
          <p:nvPr/>
        </p:nvSpPr>
        <p:spPr>
          <a:xfrm>
            <a:off x="2300748" y="5493463"/>
            <a:ext cx="5987846" cy="400110"/>
          </a:xfrm>
          <a:prstGeom prst="rect">
            <a:avLst/>
          </a:prstGeom>
          <a:noFill/>
        </p:spPr>
        <p:txBody>
          <a:bodyPr wrap="square">
            <a:spAutoFit/>
          </a:bodyPr>
          <a:lstStyle/>
          <a:p>
            <a:r>
              <a:rPr lang="en-US" sz="2000" dirty="0">
                <a:solidFill>
                  <a:schemeClr val="bg1"/>
                </a:solidFill>
              </a:rPr>
              <a:t>2025 AHP General Fund - Rental Project Overview</a:t>
            </a:r>
          </a:p>
        </p:txBody>
      </p:sp>
      <p:sp>
        <p:nvSpPr>
          <p:cNvPr id="9" name="TextBox 8">
            <a:extLst>
              <a:ext uri="{FF2B5EF4-FFF2-40B4-BE49-F238E27FC236}">
                <a16:creationId xmlns:a16="http://schemas.microsoft.com/office/drawing/2014/main" id="{B5496DE2-3C87-837F-35D1-899C13EE80F6}"/>
              </a:ext>
            </a:extLst>
          </p:cNvPr>
          <p:cNvSpPr txBox="1"/>
          <p:nvPr/>
        </p:nvSpPr>
        <p:spPr>
          <a:xfrm>
            <a:off x="2964426" y="6181721"/>
            <a:ext cx="5422490" cy="369332"/>
          </a:xfrm>
          <a:prstGeom prst="rect">
            <a:avLst/>
          </a:prstGeom>
          <a:noFill/>
        </p:spPr>
        <p:txBody>
          <a:bodyPr wrap="square">
            <a:spAutoFit/>
          </a:body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0071CE"/>
                </a:solidFill>
                <a:effectLst/>
                <a:uLnTx/>
                <a:uFillTx/>
                <a:latin typeface="Calibri" panose="020F0502020204030204" pitchFamily="34" charset="0"/>
                <a:ea typeface="+mj-ea"/>
                <a:cs typeface="Calibri" panose="020F0502020204030204" pitchFamily="34" charset="0"/>
              </a:rPr>
              <a:t>Application Window Opened from April 2 – May 1,2025</a:t>
            </a:r>
          </a:p>
        </p:txBody>
      </p:sp>
      <p:pic>
        <p:nvPicPr>
          <p:cNvPr id="11" name="Picture 10">
            <a:extLst>
              <a:ext uri="{FF2B5EF4-FFF2-40B4-BE49-F238E27FC236}">
                <a16:creationId xmlns:a16="http://schemas.microsoft.com/office/drawing/2014/main" id="{5BD58A35-04B0-53A9-F1CD-C4F3D53B4540}"/>
              </a:ext>
            </a:extLst>
          </p:cNvPr>
          <p:cNvPicPr>
            <a:picLocks noChangeAspect="1"/>
          </p:cNvPicPr>
          <p:nvPr/>
        </p:nvPicPr>
        <p:blipFill>
          <a:blip r:embed="rId3"/>
          <a:stretch>
            <a:fillRect/>
          </a:stretch>
        </p:blipFill>
        <p:spPr>
          <a:xfrm>
            <a:off x="0" y="0"/>
            <a:ext cx="9144000" cy="5205315"/>
          </a:xfrm>
          <a:prstGeom prst="rect">
            <a:avLst/>
          </a:prstGeom>
        </p:spPr>
      </p:pic>
    </p:spTree>
    <p:extLst>
      <p:ext uri="{BB962C8B-B14F-4D97-AF65-F5344CB8AC3E}">
        <p14:creationId xmlns:p14="http://schemas.microsoft.com/office/powerpoint/2010/main" val="1881107393"/>
      </p:ext>
    </p:extLst>
  </p:cSld>
  <p:clrMapOvr>
    <a:masterClrMapping/>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356616" y="603504"/>
            <a:ext cx="7487259" cy="577951"/>
          </a:xfrm>
        </p:spPr>
        <p:txBody>
          <a:bodyPr>
            <a:noAutofit/>
          </a:bodyPr>
          <a:lstStyle/>
          <a:p>
            <a:pPr marL="0" indent="0" eaLnBrk="0" hangingPunct="0">
              <a:buNone/>
            </a:pPr>
            <a:r>
              <a:rPr lang="en-US" sz="3200" b="1" dirty="0">
                <a:solidFill>
                  <a:srgbClr val="0072CE"/>
                </a:solidFill>
                <a:latin typeface="Calibri" pitchFamily="34" charset="0"/>
              </a:rPr>
              <a:t>Bank District Priority – Cont’d</a:t>
            </a:r>
            <a:endParaRPr lang="en-US" sz="3200" dirty="0">
              <a:solidFill>
                <a:schemeClr val="tx1"/>
              </a:solidFill>
            </a:endParaRPr>
          </a:p>
        </p:txBody>
      </p:sp>
      <p:sp>
        <p:nvSpPr>
          <p:cNvPr id="25" name="TextBox 24">
            <a:extLst>
              <a:ext uri="{FF2B5EF4-FFF2-40B4-BE49-F238E27FC236}">
                <a16:creationId xmlns:a16="http://schemas.microsoft.com/office/drawing/2014/main" id="{8F86B926-D0E8-46CE-84B2-64AA33F5F8D1}"/>
              </a:ext>
            </a:extLst>
          </p:cNvPr>
          <p:cNvSpPr txBox="1"/>
          <p:nvPr/>
        </p:nvSpPr>
        <p:spPr>
          <a:xfrm>
            <a:off x="4633924" y="1337912"/>
            <a:ext cx="4307945" cy="830997"/>
          </a:xfrm>
          <a:prstGeom prst="rect">
            <a:avLst/>
          </a:prstGeom>
          <a:noFill/>
        </p:spPr>
        <p:txBody>
          <a:bodyPr wrap="square" rtlCol="0">
            <a:spAutoFit/>
          </a:bodyPr>
          <a:lstStyle/>
          <a:p>
            <a:endParaRPr lang="en-US" sz="2400" dirty="0">
              <a:solidFill>
                <a:schemeClr val="tx1">
                  <a:lumMod val="65000"/>
                  <a:lumOff val="35000"/>
                </a:schemeClr>
              </a:solidFill>
              <a:effectLst>
                <a:outerShdw blurRad="38100" dist="38100" dir="2700000" algn="tl">
                  <a:srgbClr val="000000">
                    <a:alpha val="43137"/>
                  </a:srgbClr>
                </a:outerShdw>
              </a:effectLst>
            </a:endParaRPr>
          </a:p>
          <a:p>
            <a:endParaRPr lang="en-US" sz="2400" dirty="0">
              <a:solidFill>
                <a:schemeClr val="tx1">
                  <a:lumMod val="65000"/>
                  <a:lumOff val="35000"/>
                </a:schemeClr>
              </a:solidFill>
            </a:endParaRPr>
          </a:p>
        </p:txBody>
      </p:sp>
      <p:graphicFrame>
        <p:nvGraphicFramePr>
          <p:cNvPr id="10" name="Diagram 9">
            <a:extLst>
              <a:ext uri="{FF2B5EF4-FFF2-40B4-BE49-F238E27FC236}">
                <a16:creationId xmlns:a16="http://schemas.microsoft.com/office/drawing/2014/main" id="{EF5EF7C7-88C8-4E6B-80D9-0A7ADF5F71A4}"/>
              </a:ext>
            </a:extLst>
          </p:cNvPr>
          <p:cNvGraphicFramePr/>
          <p:nvPr>
            <p:extLst>
              <p:ext uri="{D42A27DB-BD31-4B8C-83A1-F6EECF244321}">
                <p14:modId xmlns:p14="http://schemas.microsoft.com/office/powerpoint/2010/main" val="2407733978"/>
              </p:ext>
            </p:extLst>
          </p:nvPr>
        </p:nvGraphicFramePr>
        <p:xfrm>
          <a:off x="4633924" y="2849336"/>
          <a:ext cx="4373217" cy="28484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lowchart: Process 4">
            <a:extLst>
              <a:ext uri="{FF2B5EF4-FFF2-40B4-BE49-F238E27FC236}">
                <a16:creationId xmlns:a16="http://schemas.microsoft.com/office/drawing/2014/main" id="{69F0EC97-262E-4288-9ACC-C8AF8967BCBC}"/>
              </a:ext>
            </a:extLst>
          </p:cNvPr>
          <p:cNvSpPr/>
          <p:nvPr/>
        </p:nvSpPr>
        <p:spPr>
          <a:xfrm>
            <a:off x="260706" y="1337912"/>
            <a:ext cx="8681163" cy="998802"/>
          </a:xfrm>
          <a:prstGeom prst="flowChartProcess">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Subsidy Per Targeted Unit </a:t>
            </a:r>
            <a:r>
              <a:rPr lang="en-US" dirty="0">
                <a:solidFill>
                  <a:schemeClr val="tx1"/>
                </a:solidFill>
              </a:rPr>
              <a:t>– </a:t>
            </a:r>
            <a:r>
              <a:rPr lang="en-US" b="1" dirty="0">
                <a:solidFill>
                  <a:srgbClr val="FF0000"/>
                </a:solidFill>
              </a:rPr>
              <a:t>5 pts</a:t>
            </a:r>
          </a:p>
        </p:txBody>
      </p:sp>
      <p:sp>
        <p:nvSpPr>
          <p:cNvPr id="16" name="Flowchart: Process 15">
            <a:extLst>
              <a:ext uri="{FF2B5EF4-FFF2-40B4-BE49-F238E27FC236}">
                <a16:creationId xmlns:a16="http://schemas.microsoft.com/office/drawing/2014/main" id="{0DBC4567-BAD1-4FD1-8DF6-5B5E5E41A4F5}"/>
              </a:ext>
            </a:extLst>
          </p:cNvPr>
          <p:cNvSpPr/>
          <p:nvPr/>
        </p:nvSpPr>
        <p:spPr>
          <a:xfrm>
            <a:off x="4633924" y="5684615"/>
            <a:ext cx="4373217" cy="998802"/>
          </a:xfrm>
          <a:prstGeom prst="flowChart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2000" b="0" i="0" u="none" strike="noStrike" cap="none" spc="0" normalizeH="0" baseline="0" noProof="0" dirty="0">
                <a:ln>
                  <a:noFill/>
                </a:ln>
                <a:solidFill>
                  <a:srgbClr val="0072CE"/>
                </a:solidFill>
                <a:effectLst/>
                <a:uLnTx/>
                <a:uFillTx/>
              </a:rPr>
              <a:t>Every $250 per unit increase over $10,000 decreases score by 0.125 points</a:t>
            </a:r>
            <a:endParaRPr lang="en-US" dirty="0"/>
          </a:p>
        </p:txBody>
      </p:sp>
      <p:graphicFrame>
        <p:nvGraphicFramePr>
          <p:cNvPr id="7" name="Diagram 6">
            <a:extLst>
              <a:ext uri="{FF2B5EF4-FFF2-40B4-BE49-F238E27FC236}">
                <a16:creationId xmlns:a16="http://schemas.microsoft.com/office/drawing/2014/main" id="{AE62E06F-4A5C-A8AE-EBC6-58C89DD29B50}"/>
              </a:ext>
            </a:extLst>
          </p:cNvPr>
          <p:cNvGraphicFramePr/>
          <p:nvPr>
            <p:extLst>
              <p:ext uri="{D42A27DB-BD31-4B8C-83A1-F6EECF244321}">
                <p14:modId xmlns:p14="http://schemas.microsoft.com/office/powerpoint/2010/main" val="843911320"/>
              </p:ext>
            </p:extLst>
          </p:nvPr>
        </p:nvGraphicFramePr>
        <p:xfrm>
          <a:off x="260707" y="2849336"/>
          <a:ext cx="4373217" cy="283527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1" name="Flowchart: Process 10">
            <a:extLst>
              <a:ext uri="{FF2B5EF4-FFF2-40B4-BE49-F238E27FC236}">
                <a16:creationId xmlns:a16="http://schemas.microsoft.com/office/drawing/2014/main" id="{E2EA4150-5D62-FC58-6D59-0E6022D6AAA3}"/>
              </a:ext>
            </a:extLst>
          </p:cNvPr>
          <p:cNvSpPr/>
          <p:nvPr/>
        </p:nvSpPr>
        <p:spPr>
          <a:xfrm>
            <a:off x="260706" y="5684614"/>
            <a:ext cx="4373217" cy="998804"/>
          </a:xfrm>
          <a:prstGeom prst="flowChart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2000" b="0" i="0" u="none" strike="noStrike" cap="none" spc="0" normalizeH="0" baseline="0" noProof="0" dirty="0">
                <a:ln>
                  <a:noFill/>
                </a:ln>
                <a:solidFill>
                  <a:srgbClr val="0072CE"/>
                </a:solidFill>
                <a:effectLst/>
                <a:uLnTx/>
                <a:uFillTx/>
              </a:rPr>
              <a:t>Every $250 per unit increase over $25,000 decreases score by 0.125 points</a:t>
            </a:r>
            <a:endParaRPr lang="en-US" dirty="0"/>
          </a:p>
        </p:txBody>
      </p:sp>
      <p:sp>
        <p:nvSpPr>
          <p:cNvPr id="12" name="Rectangle 11">
            <a:extLst>
              <a:ext uri="{FF2B5EF4-FFF2-40B4-BE49-F238E27FC236}">
                <a16:creationId xmlns:a16="http://schemas.microsoft.com/office/drawing/2014/main" id="{599672B6-4C71-5454-F986-3E39F8817D1A}"/>
              </a:ext>
            </a:extLst>
          </p:cNvPr>
          <p:cNvSpPr/>
          <p:nvPr/>
        </p:nvSpPr>
        <p:spPr>
          <a:xfrm>
            <a:off x="260707" y="2493171"/>
            <a:ext cx="4373217" cy="3561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Rental</a:t>
            </a:r>
          </a:p>
        </p:txBody>
      </p:sp>
      <p:sp>
        <p:nvSpPr>
          <p:cNvPr id="14" name="Flowchart: Process 13">
            <a:extLst>
              <a:ext uri="{FF2B5EF4-FFF2-40B4-BE49-F238E27FC236}">
                <a16:creationId xmlns:a16="http://schemas.microsoft.com/office/drawing/2014/main" id="{3C88E4A3-1157-F82E-B558-76FC14041FF4}"/>
              </a:ext>
            </a:extLst>
          </p:cNvPr>
          <p:cNvSpPr/>
          <p:nvPr/>
        </p:nvSpPr>
        <p:spPr>
          <a:xfrm>
            <a:off x="4633923" y="2493171"/>
            <a:ext cx="4373217" cy="356163"/>
          </a:xfrm>
          <a:prstGeom prst="flowChart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2000" b="0" i="0" u="none" strike="noStrike" cap="none" spc="0" normalizeH="0" baseline="0" noProof="0" dirty="0">
                <a:ln>
                  <a:noFill/>
                </a:ln>
                <a:solidFill>
                  <a:srgbClr val="0072CE"/>
                </a:solidFill>
                <a:effectLst/>
                <a:uLnTx/>
                <a:uFillTx/>
              </a:rPr>
              <a:t>Owner-Occupied</a:t>
            </a:r>
            <a:endParaRPr lang="en-US" dirty="0"/>
          </a:p>
        </p:txBody>
      </p:sp>
    </p:spTree>
    <p:extLst>
      <p:ext uri="{BB962C8B-B14F-4D97-AF65-F5344CB8AC3E}">
        <p14:creationId xmlns:p14="http://schemas.microsoft.com/office/powerpoint/2010/main" val="3955768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266D5D-39CB-9671-1028-922B04CB043F}"/>
              </a:ext>
            </a:extLst>
          </p:cNvPr>
          <p:cNvSpPr>
            <a:spLocks noGrp="1"/>
          </p:cNvSpPr>
          <p:nvPr>
            <p:ph idx="1"/>
          </p:nvPr>
        </p:nvSpPr>
        <p:spPr>
          <a:xfrm>
            <a:off x="310540" y="1176670"/>
            <a:ext cx="8056220" cy="5516738"/>
          </a:xfrm>
        </p:spPr>
        <p:txBody>
          <a:bodyPr>
            <a:normAutofit/>
          </a:bodyPr>
          <a:lstStyle/>
          <a:p>
            <a:pPr marL="0" indent="0">
              <a:buNone/>
            </a:pPr>
            <a:r>
              <a:rPr lang="en-US" b="1" dirty="0">
                <a:solidFill>
                  <a:srgbClr val="00B050"/>
                </a:solidFill>
              </a:rPr>
              <a:t>Climate Resilient &amp; Green Housing</a:t>
            </a:r>
          </a:p>
          <a:p>
            <a:pPr marL="0" indent="0">
              <a:buNone/>
            </a:pPr>
            <a:r>
              <a:rPr lang="en-US" dirty="0"/>
              <a:t>Scoring based on the type of resilient housing certification achieved.  Emphasis on constructing units that will better withstand potential natural disasters as well as conserve energy and use sustainable materials as required by achieving one of the designations below:</a:t>
            </a:r>
          </a:p>
          <a:p>
            <a:pPr marL="0" indent="0">
              <a:buNone/>
            </a:pPr>
            <a:r>
              <a:rPr lang="en-US" sz="1000" dirty="0"/>
              <a:t>	</a:t>
            </a:r>
          </a:p>
          <a:p>
            <a:pPr marL="744538" indent="0"/>
            <a:r>
              <a:rPr lang="en-US" dirty="0"/>
              <a:t>	</a:t>
            </a:r>
            <a:r>
              <a:rPr lang="en-US" b="1" dirty="0"/>
              <a:t>Fortified: Multifamily, Gold         	            (7 Pts)</a:t>
            </a:r>
          </a:p>
          <a:p>
            <a:pPr marL="744538" indent="0"/>
            <a:r>
              <a:rPr lang="en-US" dirty="0"/>
              <a:t> </a:t>
            </a:r>
            <a:r>
              <a:rPr lang="en-US" b="1" dirty="0"/>
              <a:t>Fortified: Silver</a:t>
            </a:r>
          </a:p>
          <a:p>
            <a:pPr marL="744538" indent="0"/>
            <a:r>
              <a:rPr lang="en-US" dirty="0"/>
              <a:t> Enterprise Green Communities Criteria </a:t>
            </a:r>
          </a:p>
          <a:p>
            <a:pPr marL="744538" indent="0"/>
            <a:r>
              <a:rPr lang="en-US" dirty="0"/>
              <a:t>	Leadership in Energy and Environmental Design (LEED)</a:t>
            </a:r>
          </a:p>
          <a:p>
            <a:pPr marL="744538" indent="0"/>
            <a:r>
              <a:rPr lang="en-US" dirty="0"/>
              <a:t>	ICC/ASHRAE ‐ 700 National Green Building Standard (NGBS)</a:t>
            </a:r>
          </a:p>
          <a:p>
            <a:pPr marL="744538" indent="0"/>
            <a:r>
              <a:rPr lang="en-US" dirty="0"/>
              <a:t> HERS Rating: 65 or less for Rehab; 55 or less for New Construction</a:t>
            </a:r>
          </a:p>
          <a:p>
            <a:pPr marL="744538" indent="0"/>
            <a:r>
              <a:rPr lang="en-US" dirty="0"/>
              <a:t> </a:t>
            </a:r>
            <a:r>
              <a:rPr lang="en-US" b="1" dirty="0"/>
              <a:t>Fortified: Roof</a:t>
            </a:r>
          </a:p>
          <a:p>
            <a:pPr marL="744538" indent="0"/>
            <a:r>
              <a:rPr lang="en-US" dirty="0"/>
              <a:t> Energy Star Certified Home/Building           </a:t>
            </a:r>
            <a:r>
              <a:rPr lang="en-US" b="1" dirty="0"/>
              <a:t>(3 Pts) </a:t>
            </a:r>
            <a:r>
              <a:rPr lang="en-US" dirty="0"/>
              <a:t>		</a:t>
            </a:r>
          </a:p>
        </p:txBody>
      </p:sp>
      <p:sp>
        <p:nvSpPr>
          <p:cNvPr id="3" name="Title 2">
            <a:extLst>
              <a:ext uri="{FF2B5EF4-FFF2-40B4-BE49-F238E27FC236}">
                <a16:creationId xmlns:a16="http://schemas.microsoft.com/office/drawing/2014/main" id="{4AF80D53-5FBE-624A-16AB-E4F15AE964B9}"/>
              </a:ext>
            </a:extLst>
          </p:cNvPr>
          <p:cNvSpPr>
            <a:spLocks noGrp="1"/>
          </p:cNvSpPr>
          <p:nvPr>
            <p:ph type="title"/>
          </p:nvPr>
        </p:nvSpPr>
        <p:spPr>
          <a:xfrm>
            <a:off x="356260" y="644493"/>
            <a:ext cx="7487260" cy="457200"/>
          </a:xfrm>
        </p:spPr>
        <p:txBody>
          <a:bodyPr/>
          <a:lstStyle/>
          <a:p>
            <a:r>
              <a:rPr lang="en-US" sz="3200" b="1" dirty="0">
                <a:solidFill>
                  <a:srgbClr val="0072CE"/>
                </a:solidFill>
                <a:latin typeface="Calibri" pitchFamily="34" charset="0"/>
              </a:rPr>
              <a:t>Bank District Priority – Cont’d</a:t>
            </a:r>
            <a:br>
              <a:rPr lang="en-US" sz="2400" dirty="0">
                <a:solidFill>
                  <a:schemeClr val="tx1"/>
                </a:solidFill>
              </a:rPr>
            </a:br>
            <a:endParaRPr lang="en-US" dirty="0"/>
          </a:p>
        </p:txBody>
      </p:sp>
      <p:sp>
        <p:nvSpPr>
          <p:cNvPr id="4" name="Right Brace 3">
            <a:extLst>
              <a:ext uri="{FF2B5EF4-FFF2-40B4-BE49-F238E27FC236}">
                <a16:creationId xmlns:a16="http://schemas.microsoft.com/office/drawing/2014/main" id="{8A89BABA-2249-B1B5-8F6A-E1370027E25E}"/>
              </a:ext>
            </a:extLst>
          </p:cNvPr>
          <p:cNvSpPr/>
          <p:nvPr/>
        </p:nvSpPr>
        <p:spPr>
          <a:xfrm>
            <a:off x="5018263" y="5301619"/>
            <a:ext cx="523240" cy="759422"/>
          </a:xfrm>
          <a:prstGeom prst="rightBrace">
            <a:avLst>
              <a:gd name="adj1" fmla="val 8333"/>
              <a:gd name="adj2" fmla="val 6235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n w="0"/>
              <a:effectLst>
                <a:outerShdw blurRad="38100" dist="19050" dir="2700000" algn="tl" rotWithShape="0">
                  <a:schemeClr val="dk1">
                    <a:alpha val="40000"/>
                  </a:schemeClr>
                </a:outerShdw>
              </a:effectLst>
            </a:endParaRPr>
          </a:p>
        </p:txBody>
      </p:sp>
      <p:sp>
        <p:nvSpPr>
          <p:cNvPr id="5" name="TextBox 4">
            <a:extLst>
              <a:ext uri="{FF2B5EF4-FFF2-40B4-BE49-F238E27FC236}">
                <a16:creationId xmlns:a16="http://schemas.microsoft.com/office/drawing/2014/main" id="{7B826010-AE27-8064-C961-5A3F14A8D0C5}"/>
              </a:ext>
            </a:extLst>
          </p:cNvPr>
          <p:cNvSpPr txBox="1"/>
          <p:nvPr/>
        </p:nvSpPr>
        <p:spPr>
          <a:xfrm>
            <a:off x="8297600" y="4165254"/>
            <a:ext cx="861390" cy="400110"/>
          </a:xfrm>
          <a:prstGeom prst="rect">
            <a:avLst/>
          </a:prstGeom>
          <a:noFill/>
        </p:spPr>
        <p:txBody>
          <a:bodyPr wrap="none" rtlCol="0">
            <a:spAutoFit/>
          </a:bodyPr>
          <a:lstStyle/>
          <a:p>
            <a:r>
              <a:rPr lang="en-US" sz="2000" b="1" dirty="0">
                <a:solidFill>
                  <a:schemeClr val="tx1">
                    <a:lumMod val="65000"/>
                    <a:lumOff val="35000"/>
                  </a:schemeClr>
                </a:solidFill>
              </a:rPr>
              <a:t>(5 Pts)</a:t>
            </a:r>
          </a:p>
        </p:txBody>
      </p:sp>
      <p:sp>
        <p:nvSpPr>
          <p:cNvPr id="6" name="Right Brace 5">
            <a:extLst>
              <a:ext uri="{FF2B5EF4-FFF2-40B4-BE49-F238E27FC236}">
                <a16:creationId xmlns:a16="http://schemas.microsoft.com/office/drawing/2014/main" id="{FF30348D-0954-5D0A-2464-856640FD0F84}"/>
              </a:ext>
            </a:extLst>
          </p:cNvPr>
          <p:cNvSpPr/>
          <p:nvPr/>
        </p:nvSpPr>
        <p:spPr>
          <a:xfrm>
            <a:off x="7843520" y="3429000"/>
            <a:ext cx="523240" cy="1872619"/>
          </a:xfrm>
          <a:prstGeom prst="rightBrace">
            <a:avLst>
              <a:gd name="adj1" fmla="val 8333"/>
              <a:gd name="adj2" fmla="val 4957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n w="0"/>
              <a:effectLst>
                <a:outerShdw blurRad="38100" dist="19050" dir="2700000" algn="tl" rotWithShape="0">
                  <a:schemeClr val="dk1">
                    <a:alpha val="40000"/>
                  </a:schemeClr>
                </a:outerShdw>
              </a:effectLst>
            </a:endParaRPr>
          </a:p>
        </p:txBody>
      </p:sp>
      <p:sp>
        <p:nvSpPr>
          <p:cNvPr id="7" name="Right Brace 6">
            <a:extLst>
              <a:ext uri="{FF2B5EF4-FFF2-40B4-BE49-F238E27FC236}">
                <a16:creationId xmlns:a16="http://schemas.microsoft.com/office/drawing/2014/main" id="{9927A9B0-5C19-5C0F-F163-4F2F96BC33A4}"/>
              </a:ext>
            </a:extLst>
          </p:cNvPr>
          <p:cNvSpPr/>
          <p:nvPr/>
        </p:nvSpPr>
        <p:spPr>
          <a:xfrm>
            <a:off x="5018263" y="2997164"/>
            <a:ext cx="523240" cy="33558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220136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C4980B6E-C292-660D-6C6E-D4CC4CE29EF3}"/>
              </a:ext>
            </a:extLst>
          </p:cNvPr>
          <p:cNvSpPr txBox="1">
            <a:spLocks/>
          </p:cNvSpPr>
          <p:nvPr/>
        </p:nvSpPr>
        <p:spPr>
          <a:xfrm>
            <a:off x="356260" y="644493"/>
            <a:ext cx="7487260" cy="457200"/>
          </a:xfrm>
          <a:prstGeom prst="rect">
            <a:avLst/>
          </a:prstGeom>
          <a:noFill/>
        </p:spPr>
        <p:txBody>
          <a:bodyPr vert="horz" lIns="91440" tIns="45720" rIns="91440" bIns="45720" rtlCol="0" anchor="ctr">
            <a:noAutofit/>
          </a:bodyPr>
          <a:lstStyle>
            <a:lvl1pPr algn="l" defTabSz="914400" rtl="0" eaLnBrk="1" latinLnBrk="0" hangingPunct="1">
              <a:spcBef>
                <a:spcPct val="0"/>
              </a:spcBef>
              <a:buNone/>
              <a:defRPr sz="2400" b="1" kern="1200">
                <a:solidFill>
                  <a:srgbClr val="0071CE"/>
                </a:solidFill>
                <a:latin typeface="+mj-lt"/>
                <a:ea typeface="+mj-ea"/>
                <a:cs typeface="+mj-cs"/>
              </a:defRPr>
            </a:lvl1pPr>
          </a:lstStyle>
          <a:p>
            <a:r>
              <a:rPr lang="en-US" dirty="0"/>
              <a:t>Climate Resilient &amp; Green Housing</a:t>
            </a:r>
          </a:p>
        </p:txBody>
      </p:sp>
      <p:graphicFrame>
        <p:nvGraphicFramePr>
          <p:cNvPr id="6" name="Table 5">
            <a:extLst>
              <a:ext uri="{FF2B5EF4-FFF2-40B4-BE49-F238E27FC236}">
                <a16:creationId xmlns:a16="http://schemas.microsoft.com/office/drawing/2014/main" id="{FC310178-A468-3D3C-7CEE-88B10ADFABA7}"/>
              </a:ext>
            </a:extLst>
          </p:cNvPr>
          <p:cNvGraphicFramePr>
            <a:graphicFrameLocks noGrp="1"/>
          </p:cNvGraphicFramePr>
          <p:nvPr>
            <p:extLst>
              <p:ext uri="{D42A27DB-BD31-4B8C-83A1-F6EECF244321}">
                <p14:modId xmlns:p14="http://schemas.microsoft.com/office/powerpoint/2010/main" val="2907033297"/>
              </p:ext>
            </p:extLst>
          </p:nvPr>
        </p:nvGraphicFramePr>
        <p:xfrm>
          <a:off x="356260" y="1466850"/>
          <a:ext cx="8526483" cy="3771900"/>
        </p:xfrm>
        <a:graphic>
          <a:graphicData uri="http://schemas.openxmlformats.org/drawingml/2006/table">
            <a:tbl>
              <a:tblPr firstRow="1" bandRow="1"/>
              <a:tblGrid>
                <a:gridCol w="2280804">
                  <a:extLst>
                    <a:ext uri="{9D8B030D-6E8A-4147-A177-3AD203B41FA5}">
                      <a16:colId xmlns:a16="http://schemas.microsoft.com/office/drawing/2014/main" val="3375255795"/>
                    </a:ext>
                  </a:extLst>
                </a:gridCol>
                <a:gridCol w="2169045">
                  <a:extLst>
                    <a:ext uri="{9D8B030D-6E8A-4147-A177-3AD203B41FA5}">
                      <a16:colId xmlns:a16="http://schemas.microsoft.com/office/drawing/2014/main" val="4078150168"/>
                    </a:ext>
                  </a:extLst>
                </a:gridCol>
                <a:gridCol w="889969">
                  <a:extLst>
                    <a:ext uri="{9D8B030D-6E8A-4147-A177-3AD203B41FA5}">
                      <a16:colId xmlns:a16="http://schemas.microsoft.com/office/drawing/2014/main" val="6923704"/>
                    </a:ext>
                  </a:extLst>
                </a:gridCol>
                <a:gridCol w="933032">
                  <a:extLst>
                    <a:ext uri="{9D8B030D-6E8A-4147-A177-3AD203B41FA5}">
                      <a16:colId xmlns:a16="http://schemas.microsoft.com/office/drawing/2014/main" val="2558249634"/>
                    </a:ext>
                  </a:extLst>
                </a:gridCol>
                <a:gridCol w="2253633">
                  <a:extLst>
                    <a:ext uri="{9D8B030D-6E8A-4147-A177-3AD203B41FA5}">
                      <a16:colId xmlns:a16="http://schemas.microsoft.com/office/drawing/2014/main" val="842962403"/>
                    </a:ext>
                  </a:extLst>
                </a:gridCol>
              </a:tblGrid>
              <a:tr h="438150">
                <a:tc>
                  <a:txBody>
                    <a:bodyPr/>
                    <a:lstStyle/>
                    <a:p>
                      <a:pPr algn="ctr" rtl="0" fontAlgn="ctr"/>
                      <a:r>
                        <a:rPr lang="en-US" sz="1400" b="1" i="0" u="none" strike="noStrike" dirty="0">
                          <a:solidFill>
                            <a:srgbClr val="FFFFFF"/>
                          </a:solidFill>
                          <a:effectLst/>
                          <a:latin typeface="Calibri" panose="020F0502020204030204" pitchFamily="34" charset="0"/>
                        </a:rPr>
                        <a:t>Certification Type</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ctr" rtl="0" fontAlgn="ctr"/>
                      <a:r>
                        <a:rPr lang="en-US" sz="1400" b="1" i="0" u="none" strike="noStrike" dirty="0">
                          <a:solidFill>
                            <a:srgbClr val="FFFFFF"/>
                          </a:solidFill>
                          <a:effectLst/>
                          <a:latin typeface="Calibri" panose="020F0502020204030204" pitchFamily="34" charset="0"/>
                        </a:rPr>
                        <a:t>Certification</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ctr" rtl="0" fontAlgn="ctr"/>
                      <a:r>
                        <a:rPr lang="en-US" sz="1400" b="1" i="0" u="none" strike="noStrike" dirty="0">
                          <a:solidFill>
                            <a:srgbClr val="FFFFFF"/>
                          </a:solidFill>
                          <a:effectLst/>
                          <a:latin typeface="Calibri" panose="020F0502020204030204" pitchFamily="34" charset="0"/>
                        </a:rPr>
                        <a:t>SFO</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ctr" rtl="0" fontAlgn="ctr"/>
                      <a:r>
                        <a:rPr lang="en-US" sz="1400" b="1" i="0" u="none" strike="noStrike" dirty="0">
                          <a:solidFill>
                            <a:srgbClr val="FFFFFF"/>
                          </a:solidFill>
                          <a:effectLst/>
                          <a:latin typeface="Calibri" panose="020F0502020204030204" pitchFamily="34" charset="0"/>
                        </a:rPr>
                        <a:t>Rental</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ctr" rtl="0" fontAlgn="ctr"/>
                      <a:r>
                        <a:rPr lang="en-US" sz="1400" b="1" i="0" u="none" strike="noStrike" dirty="0">
                          <a:solidFill>
                            <a:srgbClr val="FFFFFF"/>
                          </a:solidFill>
                          <a:effectLst/>
                          <a:latin typeface="Calibri" panose="020F0502020204030204" pitchFamily="34" charset="0"/>
                        </a:rPr>
                        <a:t>Documentation</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2268394556"/>
                  </a:ext>
                </a:extLst>
              </a:tr>
              <a:tr h="419100">
                <a:tc>
                  <a:txBody>
                    <a:bodyPr/>
                    <a:lstStyle/>
                    <a:p>
                      <a:pPr algn="ctr" rtl="0" fontAlgn="ctr"/>
                      <a:r>
                        <a:rPr lang="en-US" sz="1200" b="1" i="0" u="none" strike="noStrike" dirty="0">
                          <a:solidFill>
                            <a:srgbClr val="000000"/>
                          </a:solidFill>
                          <a:effectLst/>
                          <a:latin typeface="Calibri" panose="020F0502020204030204" pitchFamily="34" charset="0"/>
                        </a:rPr>
                        <a:t>Enterprise Green Communities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Enterprise</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Certification @ Pre &amp; Post-Build</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2025310234"/>
                  </a:ext>
                </a:extLst>
              </a:tr>
              <a:tr h="409575">
                <a:tc>
                  <a:txBody>
                    <a:bodyPr/>
                    <a:lstStyle/>
                    <a:p>
                      <a:pPr algn="ctr" rtl="0" fontAlgn="ctr"/>
                      <a:r>
                        <a:rPr lang="en-US" sz="1200" b="1" i="0" u="none" strike="noStrike" dirty="0">
                          <a:solidFill>
                            <a:srgbClr val="000000"/>
                          </a:solidFill>
                          <a:effectLst/>
                          <a:latin typeface="Calibri" panose="020F0502020204030204" pitchFamily="34" charset="0"/>
                        </a:rPr>
                        <a:t>LEED-Leadership in Energy &amp; Environmental Design</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Independent 3</a:t>
                      </a:r>
                      <a:r>
                        <a:rPr lang="en-US" sz="1200" b="0" i="0" u="none" strike="noStrike" baseline="30000" dirty="0">
                          <a:solidFill>
                            <a:srgbClr val="000000"/>
                          </a:solidFill>
                          <a:effectLst/>
                          <a:latin typeface="Calibri" panose="020F0502020204030204" pitchFamily="34" charset="0"/>
                        </a:rPr>
                        <a:t>rd</a:t>
                      </a:r>
                      <a:r>
                        <a:rPr lang="en-US" sz="1200" b="0" i="0" u="none" strike="noStrike" dirty="0">
                          <a:solidFill>
                            <a:srgbClr val="000000"/>
                          </a:solidFill>
                          <a:effectLst/>
                          <a:latin typeface="Calibri" panose="020F0502020204030204" pitchFamily="34" charset="0"/>
                        </a:rPr>
                        <a:t> Party</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Certification @ Post-Build</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739922999"/>
                  </a:ext>
                </a:extLst>
              </a:tr>
              <a:tr h="409575">
                <a:tc>
                  <a:txBody>
                    <a:bodyPr/>
                    <a:lstStyle/>
                    <a:p>
                      <a:pPr algn="ctr" rtl="0" fontAlgn="ctr"/>
                      <a:r>
                        <a:rPr lang="en-US" sz="1200" b="1" i="0" u="none" strike="noStrike" dirty="0">
                          <a:solidFill>
                            <a:srgbClr val="000000"/>
                          </a:solidFill>
                          <a:effectLst/>
                          <a:latin typeface="Calibri" panose="020F0502020204030204" pitchFamily="34" charset="0"/>
                        </a:rPr>
                        <a:t>ICC/ASHRAE- 700 NGBS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Independent 3</a:t>
                      </a:r>
                      <a:r>
                        <a:rPr lang="en-US" sz="1200" b="0" i="0" u="none" strike="noStrike" baseline="30000" dirty="0">
                          <a:solidFill>
                            <a:srgbClr val="000000"/>
                          </a:solidFill>
                          <a:effectLst/>
                          <a:latin typeface="Calibri" panose="020F0502020204030204" pitchFamily="34" charset="0"/>
                        </a:rPr>
                        <a:t>rd</a:t>
                      </a:r>
                      <a:r>
                        <a:rPr lang="en-US" sz="1200" b="0" i="0" u="none" strike="noStrike" dirty="0">
                          <a:solidFill>
                            <a:srgbClr val="000000"/>
                          </a:solidFill>
                          <a:effectLst/>
                          <a:latin typeface="Calibri" panose="020F0502020204030204" pitchFamily="34" charset="0"/>
                        </a:rPr>
                        <a:t> Party</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Prelim Inspection &amp; Final Certification</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2967464999"/>
                  </a:ext>
                </a:extLst>
              </a:tr>
              <a:tr h="457200">
                <a:tc>
                  <a:txBody>
                    <a:bodyPr/>
                    <a:lstStyle/>
                    <a:p>
                      <a:pPr algn="ctr" rtl="0" fontAlgn="ctr"/>
                      <a:r>
                        <a:rPr lang="en-US" sz="1200" b="1" i="0" u="none" strike="noStrike" dirty="0">
                          <a:solidFill>
                            <a:srgbClr val="000000"/>
                          </a:solidFill>
                          <a:effectLst/>
                          <a:latin typeface="Calibri" panose="020F0502020204030204" pitchFamily="34" charset="0"/>
                        </a:rPr>
                        <a:t>ENERGY STAR</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Independent 3</a:t>
                      </a:r>
                      <a:r>
                        <a:rPr lang="en-US" sz="1200" b="0" i="0" u="none" strike="noStrike" baseline="30000" dirty="0">
                          <a:solidFill>
                            <a:srgbClr val="000000"/>
                          </a:solidFill>
                          <a:effectLst/>
                          <a:latin typeface="Calibri" panose="020F0502020204030204" pitchFamily="34" charset="0"/>
                        </a:rPr>
                        <a:t>rd</a:t>
                      </a:r>
                      <a:r>
                        <a:rPr lang="en-US" sz="1200" b="0" i="0" u="none" strike="noStrike" dirty="0">
                          <a:solidFill>
                            <a:srgbClr val="000000"/>
                          </a:solidFill>
                          <a:effectLst/>
                          <a:latin typeface="Calibri" panose="020F0502020204030204" pitchFamily="34" charset="0"/>
                        </a:rPr>
                        <a:t> Party</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Signed &amp; Stamped Certification Application</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2969774749"/>
                  </a:ext>
                </a:extLst>
              </a:tr>
              <a:tr h="409575">
                <a:tc>
                  <a:txBody>
                    <a:bodyPr/>
                    <a:lstStyle/>
                    <a:p>
                      <a:pPr algn="ctr" rtl="0" fontAlgn="ctr"/>
                      <a:r>
                        <a:rPr lang="en-US" sz="1200" b="1" i="0" u="none" strike="noStrike" dirty="0">
                          <a:solidFill>
                            <a:srgbClr val="000000"/>
                          </a:solidFill>
                          <a:effectLst/>
                          <a:latin typeface="Calibri" panose="020F0502020204030204" pitchFamily="34" charset="0"/>
                        </a:rPr>
                        <a:t>HERS (Home Energy Rating System)</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Independent 3</a:t>
                      </a:r>
                      <a:r>
                        <a:rPr lang="en-US" sz="1200" b="0" i="0" u="none" strike="noStrike" baseline="30000" dirty="0">
                          <a:solidFill>
                            <a:srgbClr val="000000"/>
                          </a:solidFill>
                          <a:effectLst/>
                          <a:latin typeface="Calibri" panose="020F0502020204030204" pitchFamily="34" charset="0"/>
                        </a:rPr>
                        <a:t>rd</a:t>
                      </a:r>
                      <a:r>
                        <a:rPr lang="en-US" sz="1200" b="0" i="0" u="none" strike="noStrike" dirty="0">
                          <a:solidFill>
                            <a:srgbClr val="000000"/>
                          </a:solidFill>
                          <a:effectLst/>
                          <a:latin typeface="Calibri" panose="020F0502020204030204" pitchFamily="34" charset="0"/>
                        </a:rPr>
                        <a:t> Party</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HERS Rating Certificate</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1528615706"/>
                  </a:ext>
                </a:extLst>
              </a:tr>
              <a:tr h="409575">
                <a:tc>
                  <a:txBody>
                    <a:bodyPr/>
                    <a:lstStyle/>
                    <a:p>
                      <a:pPr algn="ctr" rtl="0" fontAlgn="ctr"/>
                      <a:r>
                        <a:rPr lang="en-US" sz="1200" b="1" i="0" u="none" strike="noStrike" dirty="0">
                          <a:solidFill>
                            <a:srgbClr val="000000"/>
                          </a:solidFill>
                          <a:effectLst/>
                          <a:latin typeface="Calibri" panose="020F0502020204030204" pitchFamily="34" charset="0"/>
                        </a:rPr>
                        <a:t>FORTIFIED Roof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Independent 3</a:t>
                      </a:r>
                      <a:r>
                        <a:rPr lang="en-US" sz="1200" b="0" i="0" u="none" strike="noStrike" baseline="30000" dirty="0">
                          <a:solidFill>
                            <a:srgbClr val="000000"/>
                          </a:solidFill>
                          <a:effectLst/>
                          <a:latin typeface="Calibri" panose="020F0502020204030204" pitchFamily="34" charset="0"/>
                        </a:rPr>
                        <a:t>rd</a:t>
                      </a:r>
                      <a:r>
                        <a:rPr lang="en-US" sz="1200" b="0" i="0" u="none" strike="noStrike" dirty="0">
                          <a:solidFill>
                            <a:srgbClr val="000000"/>
                          </a:solidFill>
                          <a:effectLst/>
                          <a:latin typeface="Calibri" panose="020F0502020204030204" pitchFamily="34" charset="0"/>
                        </a:rPr>
                        <a:t> Party</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Certification at Completion and certificate issued by IBHS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2180711119"/>
                  </a:ext>
                </a:extLst>
              </a:tr>
              <a:tr h="409575">
                <a:tc>
                  <a:txBody>
                    <a:bodyPr/>
                    <a:lstStyle/>
                    <a:p>
                      <a:pPr algn="ctr" rtl="0" fontAlgn="ctr"/>
                      <a:r>
                        <a:rPr lang="en-US" sz="1200" b="1" i="0" u="none" strike="noStrike" dirty="0">
                          <a:solidFill>
                            <a:srgbClr val="000000"/>
                          </a:solidFill>
                          <a:effectLst/>
                          <a:latin typeface="Calibri" panose="020F0502020204030204" pitchFamily="34" charset="0"/>
                        </a:rPr>
                        <a:t>FORTIFIED Silver</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Independent 3</a:t>
                      </a:r>
                      <a:r>
                        <a:rPr lang="en-US" sz="1200" b="0" i="0" u="none" strike="noStrike" baseline="30000" dirty="0">
                          <a:solidFill>
                            <a:srgbClr val="000000"/>
                          </a:solidFill>
                          <a:effectLst/>
                          <a:latin typeface="Calibri" panose="020F0502020204030204" pitchFamily="34" charset="0"/>
                        </a:rPr>
                        <a:t>rd</a:t>
                      </a:r>
                      <a:r>
                        <a:rPr lang="en-US" sz="1200" b="0" i="0" u="none" strike="noStrike" dirty="0">
                          <a:solidFill>
                            <a:srgbClr val="000000"/>
                          </a:solidFill>
                          <a:effectLst/>
                          <a:latin typeface="Calibri" panose="020F0502020204030204" pitchFamily="34" charset="0"/>
                        </a:rPr>
                        <a:t> Party</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Certification at Completion and certificate issued by IBHS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628926843"/>
                  </a:ext>
                </a:extLst>
              </a:tr>
              <a:tr h="409575">
                <a:tc>
                  <a:txBody>
                    <a:bodyPr/>
                    <a:lstStyle/>
                    <a:p>
                      <a:pPr algn="ctr" rtl="0" fontAlgn="ctr"/>
                      <a:r>
                        <a:rPr lang="en-US" sz="1200" b="1" i="0" u="none" strike="noStrike" dirty="0">
                          <a:solidFill>
                            <a:srgbClr val="000000"/>
                          </a:solidFill>
                          <a:effectLst/>
                          <a:latin typeface="Calibri" panose="020F0502020204030204" pitchFamily="34" charset="0"/>
                        </a:rPr>
                        <a:t>FORTIFIED Gold</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Independent 3</a:t>
                      </a:r>
                      <a:r>
                        <a:rPr lang="en-US" sz="1200" b="0" i="0" u="none" strike="noStrike" baseline="30000" dirty="0">
                          <a:solidFill>
                            <a:srgbClr val="000000"/>
                          </a:solidFill>
                          <a:effectLst/>
                          <a:latin typeface="Calibri" panose="020F0502020204030204" pitchFamily="34" charset="0"/>
                        </a:rPr>
                        <a:t>rd</a:t>
                      </a:r>
                      <a:r>
                        <a:rPr lang="en-US" sz="1200" b="0" i="0" u="none" strike="noStrike" dirty="0">
                          <a:solidFill>
                            <a:srgbClr val="000000"/>
                          </a:solidFill>
                          <a:effectLst/>
                          <a:latin typeface="Calibri" panose="020F0502020204030204" pitchFamily="34" charset="0"/>
                        </a:rPr>
                        <a:t> Party</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Certification at Completion and certificate issued by IBHS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2678488879"/>
                  </a:ext>
                </a:extLst>
              </a:tr>
            </a:tbl>
          </a:graphicData>
        </a:graphic>
      </p:graphicFrame>
    </p:spTree>
    <p:extLst>
      <p:ext uri="{BB962C8B-B14F-4D97-AF65-F5344CB8AC3E}">
        <p14:creationId xmlns:p14="http://schemas.microsoft.com/office/powerpoint/2010/main" val="412098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51BDB8-1816-AC6C-8B8E-517A1399640F}"/>
              </a:ext>
            </a:extLst>
          </p:cNvPr>
          <p:cNvPicPr>
            <a:picLocks noChangeAspect="1"/>
          </p:cNvPicPr>
          <p:nvPr/>
        </p:nvPicPr>
        <p:blipFill>
          <a:blip r:embed="rId3"/>
          <a:stretch>
            <a:fillRect/>
          </a:stretch>
        </p:blipFill>
        <p:spPr>
          <a:xfrm>
            <a:off x="2764696" y="1421958"/>
            <a:ext cx="6277134" cy="5266845"/>
          </a:xfrm>
          <a:prstGeom prst="rect">
            <a:avLst/>
          </a:prstGeom>
        </p:spPr>
      </p:pic>
      <p:sp>
        <p:nvSpPr>
          <p:cNvPr id="4" name="Rectangle: Rounded Corners 3">
            <a:extLst>
              <a:ext uri="{FF2B5EF4-FFF2-40B4-BE49-F238E27FC236}">
                <a16:creationId xmlns:a16="http://schemas.microsoft.com/office/drawing/2014/main" id="{B9FC6F60-07E2-B662-8387-EC03A2E7637D}"/>
              </a:ext>
            </a:extLst>
          </p:cNvPr>
          <p:cNvSpPr/>
          <p:nvPr/>
        </p:nvSpPr>
        <p:spPr>
          <a:xfrm>
            <a:off x="2729552" y="1241945"/>
            <a:ext cx="6058188" cy="548780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endParaRPr lang="en-US" sz="1600" b="1" dirty="0">
              <a:solidFill>
                <a:schemeClr val="tx1"/>
              </a:solidFill>
              <a:latin typeface="+mj-lt"/>
              <a:ea typeface="MS Mincho" panose="02020609040205080304" pitchFamily="49" charset="-128"/>
            </a:endParaRPr>
          </a:p>
        </p:txBody>
      </p:sp>
      <p:sp>
        <p:nvSpPr>
          <p:cNvPr id="12" name="Title 6"/>
          <p:cNvSpPr>
            <a:spLocks noGrp="1"/>
          </p:cNvSpPr>
          <p:nvPr>
            <p:ph type="title"/>
          </p:nvPr>
        </p:nvSpPr>
        <p:spPr>
          <a:xfrm>
            <a:off x="356260" y="598773"/>
            <a:ext cx="7470570" cy="457200"/>
          </a:xfrm>
        </p:spPr>
        <p:txBody>
          <a:bodyPr>
            <a:normAutofit/>
          </a:bodyPr>
          <a:lstStyle/>
          <a:p>
            <a:pPr algn="l"/>
            <a:r>
              <a:rPr lang="en-US" sz="2400" b="1" dirty="0">
                <a:solidFill>
                  <a:srgbClr val="0070C0"/>
                </a:solidFill>
              </a:rPr>
              <a:t>Application Documentation of </a:t>
            </a:r>
            <a:r>
              <a:rPr lang="en-US" dirty="0">
                <a:solidFill>
                  <a:srgbClr val="0070C0"/>
                </a:solidFill>
              </a:rPr>
              <a:t>Energy Star Certified </a:t>
            </a:r>
          </a:p>
        </p:txBody>
      </p:sp>
      <p:sp>
        <p:nvSpPr>
          <p:cNvPr id="2" name="TextBox 1">
            <a:extLst>
              <a:ext uri="{FF2B5EF4-FFF2-40B4-BE49-F238E27FC236}">
                <a16:creationId xmlns:a16="http://schemas.microsoft.com/office/drawing/2014/main" id="{50C47767-C0F7-957F-3A07-2CA8A988E6E5}"/>
              </a:ext>
            </a:extLst>
          </p:cNvPr>
          <p:cNvSpPr txBox="1"/>
          <p:nvPr/>
        </p:nvSpPr>
        <p:spPr>
          <a:xfrm>
            <a:off x="243110" y="2644170"/>
            <a:ext cx="2373292"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a:t>Step by Step certification instructions available </a:t>
            </a:r>
            <a:r>
              <a:rPr lang="en-US" sz="2400" dirty="0">
                <a:solidFill>
                  <a:schemeClr val="tx1">
                    <a:lumMod val="65000"/>
                    <a:lumOff val="35000"/>
                  </a:schemeClr>
                </a:solidFill>
                <a:hlinkClick r:id="rId4"/>
              </a:rPr>
              <a:t>here</a:t>
            </a:r>
            <a:endParaRPr lang="en-US" sz="2400" dirty="0">
              <a:solidFill>
                <a:schemeClr val="tx1">
                  <a:lumMod val="65000"/>
                  <a:lumOff val="35000"/>
                </a:schemeClr>
              </a:solidFill>
            </a:endParaRPr>
          </a:p>
        </p:txBody>
      </p:sp>
    </p:spTree>
    <p:extLst>
      <p:ext uri="{BB962C8B-B14F-4D97-AF65-F5344CB8AC3E}">
        <p14:creationId xmlns:p14="http://schemas.microsoft.com/office/powerpoint/2010/main" val="41494340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6"/>
          <p:cNvSpPr>
            <a:spLocks noGrp="1"/>
          </p:cNvSpPr>
          <p:nvPr>
            <p:ph type="title"/>
          </p:nvPr>
        </p:nvSpPr>
        <p:spPr>
          <a:xfrm>
            <a:off x="356260" y="598773"/>
            <a:ext cx="7470570" cy="457200"/>
          </a:xfrm>
        </p:spPr>
        <p:txBody>
          <a:bodyPr>
            <a:normAutofit/>
          </a:bodyPr>
          <a:lstStyle/>
          <a:p>
            <a:pPr algn="l"/>
            <a:r>
              <a:rPr lang="en-US" sz="2400" b="1" dirty="0">
                <a:solidFill>
                  <a:srgbClr val="0070C0"/>
                </a:solidFill>
              </a:rPr>
              <a:t>Application Documentation of </a:t>
            </a:r>
            <a:r>
              <a:rPr lang="en-US" dirty="0">
                <a:solidFill>
                  <a:srgbClr val="0070C0"/>
                </a:solidFill>
              </a:rPr>
              <a:t>NGBS Certification</a:t>
            </a:r>
            <a:endParaRPr lang="en-US" sz="2400" b="1" dirty="0">
              <a:solidFill>
                <a:srgbClr val="0070C0"/>
              </a:solidFill>
            </a:endParaRPr>
          </a:p>
        </p:txBody>
      </p:sp>
      <p:sp>
        <p:nvSpPr>
          <p:cNvPr id="14" name="TextBox 13">
            <a:extLst>
              <a:ext uri="{FF2B5EF4-FFF2-40B4-BE49-F238E27FC236}">
                <a16:creationId xmlns:a16="http://schemas.microsoft.com/office/drawing/2014/main" id="{32B76B96-9A99-4ED0-BECC-C32EC67C96C2}"/>
              </a:ext>
            </a:extLst>
          </p:cNvPr>
          <p:cNvSpPr txBox="1"/>
          <p:nvPr/>
        </p:nvSpPr>
        <p:spPr>
          <a:xfrm>
            <a:off x="1026543" y="1612764"/>
            <a:ext cx="7206662" cy="646331"/>
          </a:xfrm>
          <a:prstGeom prst="rect">
            <a:avLst/>
          </a:prstGeom>
          <a:noFill/>
        </p:spPr>
        <p:txBody>
          <a:bodyPr wrap="square">
            <a:spAutoFit/>
          </a:bodyPr>
          <a:lstStyle/>
          <a:p>
            <a:pPr marR="0" lvl="0" algn="ctr" defTabSz="342900" rtl="0" eaLnBrk="1" fontAlgn="auto" latinLnBrk="0" hangingPunct="1">
              <a:lnSpc>
                <a:spcPct val="90000"/>
              </a:lnSpc>
              <a:spcAft>
                <a:spcPts val="2400"/>
              </a:spcAft>
              <a:buClrTx/>
              <a:buSzTx/>
              <a:tabLst/>
              <a:defRPr/>
            </a:pPr>
            <a:r>
              <a:rPr kumimoji="0" lang="en-US" sz="2000" b="1" i="0" u="none" strike="noStrike" kern="0" cap="none" spc="0" normalizeH="0" baseline="0" noProof="0" dirty="0">
                <a:ln>
                  <a:noFill/>
                </a:ln>
                <a:solidFill>
                  <a:schemeClr val="bg1"/>
                </a:solidFill>
                <a:effectLst/>
                <a:uLnTx/>
                <a:uFillTx/>
                <a:latin typeface="Calibri"/>
                <a:ea typeface="+mn-ea"/>
                <a:cs typeface="+mn-cs"/>
              </a:rPr>
              <a:t>Provides grant funds for the repair and rehabilitation of special needs owner-occupied households</a:t>
            </a:r>
          </a:p>
        </p:txBody>
      </p:sp>
      <p:pic>
        <p:nvPicPr>
          <p:cNvPr id="9" name="Picture 8">
            <a:extLst>
              <a:ext uri="{FF2B5EF4-FFF2-40B4-BE49-F238E27FC236}">
                <a16:creationId xmlns:a16="http://schemas.microsoft.com/office/drawing/2014/main" id="{9ED42D1B-CF2A-D9DC-CB7B-7FE3CFF7BFB2}"/>
              </a:ext>
            </a:extLst>
          </p:cNvPr>
          <p:cNvPicPr>
            <a:picLocks noChangeAspect="1"/>
          </p:cNvPicPr>
          <p:nvPr/>
        </p:nvPicPr>
        <p:blipFill>
          <a:blip r:embed="rId3"/>
          <a:stretch>
            <a:fillRect/>
          </a:stretch>
        </p:blipFill>
        <p:spPr>
          <a:xfrm>
            <a:off x="2729552" y="1405719"/>
            <a:ext cx="6119796" cy="5158854"/>
          </a:xfrm>
          <a:prstGeom prst="rect">
            <a:avLst/>
          </a:prstGeom>
        </p:spPr>
      </p:pic>
      <p:sp>
        <p:nvSpPr>
          <p:cNvPr id="3" name="TextBox 2">
            <a:extLst>
              <a:ext uri="{FF2B5EF4-FFF2-40B4-BE49-F238E27FC236}">
                <a16:creationId xmlns:a16="http://schemas.microsoft.com/office/drawing/2014/main" id="{4308EF89-8C67-BF3F-19DB-14F6421DA62B}"/>
              </a:ext>
            </a:extLst>
          </p:cNvPr>
          <p:cNvSpPr txBox="1"/>
          <p:nvPr/>
        </p:nvSpPr>
        <p:spPr>
          <a:xfrm>
            <a:off x="381944" y="2644170"/>
            <a:ext cx="2286000" cy="1569660"/>
          </a:xfrm>
          <a:prstGeom prst="rect">
            <a:avLst/>
          </a:prstGeom>
          <a:noFill/>
        </p:spPr>
        <p:txBody>
          <a:bodyPr wrap="square">
            <a:spAutoFit/>
          </a:bodyPr>
          <a:lstStyle/>
          <a:p>
            <a:pPr marL="342900" indent="-342900">
              <a:buFont typeface="Arial" panose="020B0604020202020204" pitchFamily="34" charset="0"/>
              <a:buChar char="•"/>
            </a:pPr>
            <a:r>
              <a:rPr lang="en-US" sz="2400" dirty="0"/>
              <a:t>Step by Step certification instructions available </a:t>
            </a:r>
            <a:r>
              <a:rPr lang="en-US" sz="2400" dirty="0">
                <a:solidFill>
                  <a:schemeClr val="tx1">
                    <a:lumMod val="65000"/>
                    <a:lumOff val="35000"/>
                  </a:schemeClr>
                </a:solidFill>
                <a:hlinkClick r:id="rId4"/>
              </a:rPr>
              <a:t>here</a:t>
            </a:r>
            <a:endParaRPr lang="en-US" sz="2400" dirty="0">
              <a:solidFill>
                <a:schemeClr val="tx1">
                  <a:lumMod val="65000"/>
                  <a:lumOff val="35000"/>
                </a:schemeClr>
              </a:solidFill>
            </a:endParaRPr>
          </a:p>
        </p:txBody>
      </p:sp>
      <p:sp>
        <p:nvSpPr>
          <p:cNvPr id="4" name="Rectangle: Rounded Corners 3">
            <a:extLst>
              <a:ext uri="{FF2B5EF4-FFF2-40B4-BE49-F238E27FC236}">
                <a16:creationId xmlns:a16="http://schemas.microsoft.com/office/drawing/2014/main" id="{1D671F2F-7EB9-A391-4F7C-07835062F265}"/>
              </a:ext>
            </a:extLst>
          </p:cNvPr>
          <p:cNvSpPr/>
          <p:nvPr/>
        </p:nvSpPr>
        <p:spPr>
          <a:xfrm>
            <a:off x="2729552" y="1241945"/>
            <a:ext cx="6058188" cy="548780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endParaRPr lang="en-US" sz="1600" b="1" dirty="0">
              <a:solidFill>
                <a:schemeClr val="tx1"/>
              </a:solidFill>
              <a:latin typeface="+mj-lt"/>
              <a:ea typeface="MS Mincho" panose="02020609040205080304" pitchFamily="49" charset="-128"/>
            </a:endParaRPr>
          </a:p>
        </p:txBody>
      </p:sp>
    </p:spTree>
    <p:extLst>
      <p:ext uri="{BB962C8B-B14F-4D97-AF65-F5344CB8AC3E}">
        <p14:creationId xmlns:p14="http://schemas.microsoft.com/office/powerpoint/2010/main" val="27433124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6"/>
          <p:cNvSpPr>
            <a:spLocks noGrp="1"/>
          </p:cNvSpPr>
          <p:nvPr>
            <p:ph type="title"/>
          </p:nvPr>
        </p:nvSpPr>
        <p:spPr>
          <a:xfrm>
            <a:off x="356260" y="598773"/>
            <a:ext cx="7470570" cy="457200"/>
          </a:xfrm>
        </p:spPr>
        <p:txBody>
          <a:bodyPr>
            <a:normAutofit/>
          </a:bodyPr>
          <a:lstStyle/>
          <a:p>
            <a:pPr algn="l"/>
            <a:r>
              <a:rPr lang="en-US" sz="2400" b="1" dirty="0">
                <a:solidFill>
                  <a:srgbClr val="0070C0"/>
                </a:solidFill>
              </a:rPr>
              <a:t>Application Documentation of </a:t>
            </a:r>
            <a:r>
              <a:rPr lang="en-US" dirty="0">
                <a:solidFill>
                  <a:srgbClr val="0070C0"/>
                </a:solidFill>
              </a:rPr>
              <a:t>Fortified Certification</a:t>
            </a:r>
            <a:endParaRPr lang="en-US" sz="2400" b="1" dirty="0">
              <a:solidFill>
                <a:srgbClr val="0070C0"/>
              </a:solidFill>
            </a:endParaRPr>
          </a:p>
        </p:txBody>
      </p:sp>
      <p:sp>
        <p:nvSpPr>
          <p:cNvPr id="14" name="TextBox 13">
            <a:extLst>
              <a:ext uri="{FF2B5EF4-FFF2-40B4-BE49-F238E27FC236}">
                <a16:creationId xmlns:a16="http://schemas.microsoft.com/office/drawing/2014/main" id="{32B76B96-9A99-4ED0-BECC-C32EC67C96C2}"/>
              </a:ext>
            </a:extLst>
          </p:cNvPr>
          <p:cNvSpPr txBox="1"/>
          <p:nvPr/>
        </p:nvSpPr>
        <p:spPr>
          <a:xfrm>
            <a:off x="1026543" y="1612764"/>
            <a:ext cx="7206662" cy="646331"/>
          </a:xfrm>
          <a:prstGeom prst="rect">
            <a:avLst/>
          </a:prstGeom>
          <a:noFill/>
        </p:spPr>
        <p:txBody>
          <a:bodyPr wrap="square">
            <a:spAutoFit/>
          </a:bodyPr>
          <a:lstStyle/>
          <a:p>
            <a:pPr marR="0" lvl="0" algn="ctr" defTabSz="342900" rtl="0" eaLnBrk="1" fontAlgn="auto" latinLnBrk="0" hangingPunct="1">
              <a:lnSpc>
                <a:spcPct val="90000"/>
              </a:lnSpc>
              <a:spcAft>
                <a:spcPts val="2400"/>
              </a:spcAft>
              <a:buClrTx/>
              <a:buSzTx/>
              <a:tabLst/>
              <a:defRPr/>
            </a:pPr>
            <a:r>
              <a:rPr kumimoji="0" lang="en-US" sz="2000" b="1" i="0" u="none" strike="noStrike" kern="0" cap="none" spc="0" normalizeH="0" baseline="0" noProof="0" dirty="0">
                <a:ln>
                  <a:noFill/>
                </a:ln>
                <a:solidFill>
                  <a:schemeClr val="bg1"/>
                </a:solidFill>
                <a:effectLst/>
                <a:uLnTx/>
                <a:uFillTx/>
                <a:latin typeface="Calibri"/>
                <a:ea typeface="+mn-ea"/>
                <a:cs typeface="+mn-cs"/>
              </a:rPr>
              <a:t>Provides grant funds for the repair and rehabilitation of special needs owner-occupied households</a:t>
            </a:r>
          </a:p>
        </p:txBody>
      </p:sp>
      <p:pic>
        <p:nvPicPr>
          <p:cNvPr id="3" name="Picture 2">
            <a:extLst>
              <a:ext uri="{FF2B5EF4-FFF2-40B4-BE49-F238E27FC236}">
                <a16:creationId xmlns:a16="http://schemas.microsoft.com/office/drawing/2014/main" id="{5B9AF9F1-6850-846B-76D5-FBE6FB1DDBF1}"/>
              </a:ext>
            </a:extLst>
          </p:cNvPr>
          <p:cNvPicPr>
            <a:picLocks noChangeAspect="1"/>
          </p:cNvPicPr>
          <p:nvPr/>
        </p:nvPicPr>
        <p:blipFill>
          <a:blip r:embed="rId3"/>
          <a:stretch>
            <a:fillRect/>
          </a:stretch>
        </p:blipFill>
        <p:spPr>
          <a:xfrm>
            <a:off x="356260" y="1612765"/>
            <a:ext cx="8740132" cy="2605597"/>
          </a:xfrm>
          <a:prstGeom prst="rect">
            <a:avLst/>
          </a:prstGeom>
        </p:spPr>
      </p:pic>
      <p:sp>
        <p:nvSpPr>
          <p:cNvPr id="2" name="TextBox 1">
            <a:extLst>
              <a:ext uri="{FF2B5EF4-FFF2-40B4-BE49-F238E27FC236}">
                <a16:creationId xmlns:a16="http://schemas.microsoft.com/office/drawing/2014/main" id="{79C35365-B436-4FBF-B479-CBA8382B8B9E}"/>
              </a:ext>
            </a:extLst>
          </p:cNvPr>
          <p:cNvSpPr txBox="1"/>
          <p:nvPr/>
        </p:nvSpPr>
        <p:spPr>
          <a:xfrm>
            <a:off x="721609" y="4466101"/>
            <a:ext cx="6466271" cy="830997"/>
          </a:xfrm>
          <a:prstGeom prst="rect">
            <a:avLst/>
          </a:prstGeom>
          <a:noFill/>
        </p:spPr>
        <p:txBody>
          <a:bodyPr wrap="square">
            <a:spAutoFit/>
          </a:bodyPr>
          <a:lstStyle/>
          <a:p>
            <a:pPr marL="342900" indent="-342900">
              <a:buFont typeface="Arial" panose="020B0604020202020204" pitchFamily="34" charset="0"/>
              <a:buChar char="•"/>
            </a:pPr>
            <a:r>
              <a:rPr lang="en-US" sz="2400" dirty="0"/>
              <a:t>Step by Step certification instructions available </a:t>
            </a:r>
            <a:r>
              <a:rPr lang="en-US" sz="2400" dirty="0">
                <a:solidFill>
                  <a:schemeClr val="tx1">
                    <a:lumMod val="65000"/>
                    <a:lumOff val="35000"/>
                  </a:schemeClr>
                </a:solidFill>
                <a:hlinkClick r:id="rId4"/>
              </a:rPr>
              <a:t>here</a:t>
            </a:r>
            <a:endParaRPr lang="en-US" sz="2400" dirty="0">
              <a:solidFill>
                <a:schemeClr val="tx1">
                  <a:lumMod val="65000"/>
                  <a:lumOff val="35000"/>
                </a:schemeClr>
              </a:solidFill>
            </a:endParaRPr>
          </a:p>
        </p:txBody>
      </p:sp>
      <p:sp>
        <p:nvSpPr>
          <p:cNvPr id="4" name="Rectangle: Rounded Corners 3">
            <a:extLst>
              <a:ext uri="{FF2B5EF4-FFF2-40B4-BE49-F238E27FC236}">
                <a16:creationId xmlns:a16="http://schemas.microsoft.com/office/drawing/2014/main" id="{5091F2A7-5405-9147-07DC-B7F9E9FB49FC}"/>
              </a:ext>
            </a:extLst>
          </p:cNvPr>
          <p:cNvSpPr/>
          <p:nvPr/>
        </p:nvSpPr>
        <p:spPr>
          <a:xfrm>
            <a:off x="356260" y="1407416"/>
            <a:ext cx="8431480" cy="260559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endParaRPr lang="en-US" sz="1600" b="1" dirty="0">
              <a:solidFill>
                <a:schemeClr val="tx1"/>
              </a:solidFill>
              <a:latin typeface="+mj-lt"/>
              <a:ea typeface="MS Mincho" panose="02020609040205080304" pitchFamily="49" charset="-128"/>
            </a:endParaRPr>
          </a:p>
        </p:txBody>
      </p:sp>
      <p:sp>
        <p:nvSpPr>
          <p:cNvPr id="5" name="Rectangle 4">
            <a:extLst>
              <a:ext uri="{FF2B5EF4-FFF2-40B4-BE49-F238E27FC236}">
                <a16:creationId xmlns:a16="http://schemas.microsoft.com/office/drawing/2014/main" id="{2C790D2D-A386-5A3D-CB92-C2A66E1C4C34}"/>
              </a:ext>
            </a:extLst>
          </p:cNvPr>
          <p:cNvSpPr/>
          <p:nvPr/>
        </p:nvSpPr>
        <p:spPr>
          <a:xfrm>
            <a:off x="2048806" y="3138097"/>
            <a:ext cx="302400" cy="1876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907880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280099" y="2232996"/>
            <a:ext cx="8041780" cy="2273418"/>
          </a:xfrm>
        </p:spPr>
        <p:txBody>
          <a:bodyPr>
            <a:normAutofit/>
          </a:bodyPr>
          <a:lstStyle/>
          <a:p>
            <a:pPr lvl="0"/>
            <a:endParaRPr lang="en-US" dirty="0">
              <a:solidFill>
                <a:schemeClr val="tx1"/>
              </a:solidFill>
            </a:endParaRPr>
          </a:p>
          <a:p>
            <a:pPr marL="0" lvl="0" indent="0" algn="ctr" defTabSz="457200">
              <a:buClrTx/>
              <a:buNone/>
              <a:defRPr/>
            </a:pPr>
            <a:r>
              <a:rPr lang="en-US" sz="5400" b="1" dirty="0">
                <a:solidFill>
                  <a:srgbClr val="0072CE"/>
                </a:solidFill>
              </a:rPr>
              <a:t>Helpful Hints</a:t>
            </a:r>
            <a:endParaRPr lang="en-US" sz="5400" b="1" dirty="0"/>
          </a:p>
          <a:p>
            <a:pPr lvl="0"/>
            <a:endParaRPr lang="en-US" dirty="0">
              <a:solidFill>
                <a:schemeClr val="tx1"/>
              </a:solidFill>
            </a:endParaRPr>
          </a:p>
          <a:p>
            <a:pPr lvl="0"/>
            <a:endParaRPr lang="en-US" dirty="0">
              <a:solidFill>
                <a:schemeClr val="tx1"/>
              </a:solidFill>
            </a:endParaRPr>
          </a:p>
          <a:p>
            <a:endParaRPr lang="en-US" dirty="0"/>
          </a:p>
        </p:txBody>
      </p:sp>
    </p:spTree>
    <p:extLst>
      <p:ext uri="{BB962C8B-B14F-4D97-AF65-F5344CB8AC3E}">
        <p14:creationId xmlns:p14="http://schemas.microsoft.com/office/powerpoint/2010/main" val="3547226796"/>
      </p:ext>
    </p:extLst>
  </p:cSld>
  <p:clrMapOvr>
    <a:masterClrMapping/>
  </p:clrMapOvr>
  <p:transition spd="slow">
    <p:wip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F0F3C-A9B4-40F5-ABDB-2FD848A3735F}"/>
              </a:ext>
            </a:extLst>
          </p:cNvPr>
          <p:cNvSpPr>
            <a:spLocks noGrp="1"/>
          </p:cNvSpPr>
          <p:nvPr>
            <p:ph type="title"/>
          </p:nvPr>
        </p:nvSpPr>
        <p:spPr/>
        <p:txBody>
          <a:bodyPr/>
          <a:lstStyle/>
          <a:p>
            <a:r>
              <a:rPr lang="en-US" dirty="0"/>
              <a:t>AHP Planning Steps for Sponsors</a:t>
            </a:r>
          </a:p>
        </p:txBody>
      </p:sp>
      <p:sp>
        <p:nvSpPr>
          <p:cNvPr id="8" name="Rectangle 7">
            <a:extLst>
              <a:ext uri="{FF2B5EF4-FFF2-40B4-BE49-F238E27FC236}">
                <a16:creationId xmlns:a16="http://schemas.microsoft.com/office/drawing/2014/main" id="{5AAC04A1-D026-4FCD-96B1-E6289E7D331E}"/>
              </a:ext>
            </a:extLst>
          </p:cNvPr>
          <p:cNvSpPr/>
          <p:nvPr/>
        </p:nvSpPr>
        <p:spPr>
          <a:xfrm>
            <a:off x="356260" y="1251651"/>
            <a:ext cx="6789564" cy="4836011"/>
          </a:xfrm>
          <a:prstGeom prst="rect">
            <a:avLst/>
          </a:prstGeom>
          <a:solidFill>
            <a:schemeClr val="bg1">
              <a:lumMod val="85000"/>
              <a:alpha val="50000"/>
            </a:schemeClr>
          </a:solidFill>
          <a:ln w="19050">
            <a:solidFill>
              <a:schemeClr val="tx1"/>
            </a:solidFill>
            <a:extLst>
              <a:ext uri="{C807C97D-BFC1-408E-A445-0C87EB9F89A2}">
                <ask:lineSketchStyleProps xmlns:ask="http://schemas.microsoft.com/office/drawing/2018/sketchyshapes" sd="600740096">
                  <a:custGeom>
                    <a:avLst/>
                    <a:gdLst>
                      <a:gd name="connsiteX0" fmla="*/ 0 w 8567928"/>
                      <a:gd name="connsiteY0" fmla="*/ 0 h 4147368"/>
                      <a:gd name="connsiteX1" fmla="*/ 571195 w 8567928"/>
                      <a:gd name="connsiteY1" fmla="*/ 0 h 4147368"/>
                      <a:gd name="connsiteX2" fmla="*/ 971032 w 8567928"/>
                      <a:gd name="connsiteY2" fmla="*/ 0 h 4147368"/>
                      <a:gd name="connsiteX3" fmla="*/ 1456548 w 8567928"/>
                      <a:gd name="connsiteY3" fmla="*/ 0 h 4147368"/>
                      <a:gd name="connsiteX4" fmla="*/ 1942064 w 8567928"/>
                      <a:gd name="connsiteY4" fmla="*/ 0 h 4147368"/>
                      <a:gd name="connsiteX5" fmla="*/ 2684617 w 8567928"/>
                      <a:gd name="connsiteY5" fmla="*/ 0 h 4147368"/>
                      <a:gd name="connsiteX6" fmla="*/ 3341492 w 8567928"/>
                      <a:gd name="connsiteY6" fmla="*/ 0 h 4147368"/>
                      <a:gd name="connsiteX7" fmla="*/ 3655649 w 8567928"/>
                      <a:gd name="connsiteY7" fmla="*/ 0 h 4147368"/>
                      <a:gd name="connsiteX8" fmla="*/ 4055486 w 8567928"/>
                      <a:gd name="connsiteY8" fmla="*/ 0 h 4147368"/>
                      <a:gd name="connsiteX9" fmla="*/ 4626681 w 8567928"/>
                      <a:gd name="connsiteY9" fmla="*/ 0 h 4147368"/>
                      <a:gd name="connsiteX10" fmla="*/ 5283556 w 8567928"/>
                      <a:gd name="connsiteY10" fmla="*/ 0 h 4147368"/>
                      <a:gd name="connsiteX11" fmla="*/ 5683392 w 8567928"/>
                      <a:gd name="connsiteY11" fmla="*/ 0 h 4147368"/>
                      <a:gd name="connsiteX12" fmla="*/ 6168908 w 8567928"/>
                      <a:gd name="connsiteY12" fmla="*/ 0 h 4147368"/>
                      <a:gd name="connsiteX13" fmla="*/ 6825783 w 8567928"/>
                      <a:gd name="connsiteY13" fmla="*/ 0 h 4147368"/>
                      <a:gd name="connsiteX14" fmla="*/ 7311299 w 8567928"/>
                      <a:gd name="connsiteY14" fmla="*/ 0 h 4147368"/>
                      <a:gd name="connsiteX15" fmla="*/ 7796814 w 8567928"/>
                      <a:gd name="connsiteY15" fmla="*/ 0 h 4147368"/>
                      <a:gd name="connsiteX16" fmla="*/ 8567928 w 8567928"/>
                      <a:gd name="connsiteY16" fmla="*/ 0 h 4147368"/>
                      <a:gd name="connsiteX17" fmla="*/ 8567928 w 8567928"/>
                      <a:gd name="connsiteY17" fmla="*/ 633955 h 4147368"/>
                      <a:gd name="connsiteX18" fmla="*/ 8567928 w 8567928"/>
                      <a:gd name="connsiteY18" fmla="*/ 1267910 h 4147368"/>
                      <a:gd name="connsiteX19" fmla="*/ 8567928 w 8567928"/>
                      <a:gd name="connsiteY19" fmla="*/ 1777443 h 4147368"/>
                      <a:gd name="connsiteX20" fmla="*/ 8567928 w 8567928"/>
                      <a:gd name="connsiteY20" fmla="*/ 2286977 h 4147368"/>
                      <a:gd name="connsiteX21" fmla="*/ 8567928 w 8567928"/>
                      <a:gd name="connsiteY21" fmla="*/ 2920932 h 4147368"/>
                      <a:gd name="connsiteX22" fmla="*/ 8567928 w 8567928"/>
                      <a:gd name="connsiteY22" fmla="*/ 3430466 h 4147368"/>
                      <a:gd name="connsiteX23" fmla="*/ 8567928 w 8567928"/>
                      <a:gd name="connsiteY23" fmla="*/ 4147368 h 4147368"/>
                      <a:gd name="connsiteX24" fmla="*/ 7911054 w 8567928"/>
                      <a:gd name="connsiteY24" fmla="*/ 4147368 h 4147368"/>
                      <a:gd name="connsiteX25" fmla="*/ 7168500 w 8567928"/>
                      <a:gd name="connsiteY25" fmla="*/ 4147368 h 4147368"/>
                      <a:gd name="connsiteX26" fmla="*/ 6425946 w 8567928"/>
                      <a:gd name="connsiteY26" fmla="*/ 4147368 h 4147368"/>
                      <a:gd name="connsiteX27" fmla="*/ 5854751 w 8567928"/>
                      <a:gd name="connsiteY27" fmla="*/ 4147368 h 4147368"/>
                      <a:gd name="connsiteX28" fmla="*/ 5283556 w 8567928"/>
                      <a:gd name="connsiteY28" fmla="*/ 4147368 h 4147368"/>
                      <a:gd name="connsiteX29" fmla="*/ 4969398 w 8567928"/>
                      <a:gd name="connsiteY29" fmla="*/ 4147368 h 4147368"/>
                      <a:gd name="connsiteX30" fmla="*/ 4226844 w 8567928"/>
                      <a:gd name="connsiteY30" fmla="*/ 4147368 h 4147368"/>
                      <a:gd name="connsiteX31" fmla="*/ 3569970 w 8567928"/>
                      <a:gd name="connsiteY31" fmla="*/ 4147368 h 4147368"/>
                      <a:gd name="connsiteX32" fmla="*/ 3170133 w 8567928"/>
                      <a:gd name="connsiteY32" fmla="*/ 4147368 h 4147368"/>
                      <a:gd name="connsiteX33" fmla="*/ 2684617 w 8567928"/>
                      <a:gd name="connsiteY33" fmla="*/ 4147368 h 4147368"/>
                      <a:gd name="connsiteX34" fmla="*/ 2199102 w 8567928"/>
                      <a:gd name="connsiteY34" fmla="*/ 4147368 h 4147368"/>
                      <a:gd name="connsiteX35" fmla="*/ 1799265 w 8567928"/>
                      <a:gd name="connsiteY35" fmla="*/ 4147368 h 4147368"/>
                      <a:gd name="connsiteX36" fmla="*/ 1399428 w 8567928"/>
                      <a:gd name="connsiteY36" fmla="*/ 4147368 h 4147368"/>
                      <a:gd name="connsiteX37" fmla="*/ 913912 w 8567928"/>
                      <a:gd name="connsiteY37" fmla="*/ 4147368 h 4147368"/>
                      <a:gd name="connsiteX38" fmla="*/ 599755 w 8567928"/>
                      <a:gd name="connsiteY38" fmla="*/ 4147368 h 4147368"/>
                      <a:gd name="connsiteX39" fmla="*/ 0 w 8567928"/>
                      <a:gd name="connsiteY39" fmla="*/ 4147368 h 4147368"/>
                      <a:gd name="connsiteX40" fmla="*/ 0 w 8567928"/>
                      <a:gd name="connsiteY40" fmla="*/ 3554887 h 4147368"/>
                      <a:gd name="connsiteX41" fmla="*/ 0 w 8567928"/>
                      <a:gd name="connsiteY41" fmla="*/ 2962406 h 4147368"/>
                      <a:gd name="connsiteX42" fmla="*/ 0 w 8567928"/>
                      <a:gd name="connsiteY42" fmla="*/ 2452872 h 4147368"/>
                      <a:gd name="connsiteX43" fmla="*/ 0 w 8567928"/>
                      <a:gd name="connsiteY43" fmla="*/ 1860391 h 4147368"/>
                      <a:gd name="connsiteX44" fmla="*/ 0 w 8567928"/>
                      <a:gd name="connsiteY44" fmla="*/ 1392331 h 4147368"/>
                      <a:gd name="connsiteX45" fmla="*/ 0 w 8567928"/>
                      <a:gd name="connsiteY45" fmla="*/ 924271 h 4147368"/>
                      <a:gd name="connsiteX46" fmla="*/ 0 w 8567928"/>
                      <a:gd name="connsiteY46" fmla="*/ 0 h 414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567928" h="4147368" fill="none" extrusionOk="0">
                        <a:moveTo>
                          <a:pt x="0" y="0"/>
                        </a:moveTo>
                        <a:cubicBezTo>
                          <a:pt x="148025" y="-34457"/>
                          <a:pt x="305713" y="66889"/>
                          <a:pt x="571195" y="0"/>
                        </a:cubicBezTo>
                        <a:cubicBezTo>
                          <a:pt x="836678" y="-66889"/>
                          <a:pt x="861958" y="32298"/>
                          <a:pt x="971032" y="0"/>
                        </a:cubicBezTo>
                        <a:cubicBezTo>
                          <a:pt x="1080106" y="-32298"/>
                          <a:pt x="1274682" y="30052"/>
                          <a:pt x="1456548" y="0"/>
                        </a:cubicBezTo>
                        <a:cubicBezTo>
                          <a:pt x="1638414" y="-30052"/>
                          <a:pt x="1826711" y="36481"/>
                          <a:pt x="1942064" y="0"/>
                        </a:cubicBezTo>
                        <a:cubicBezTo>
                          <a:pt x="2057417" y="-36481"/>
                          <a:pt x="2478505" y="8562"/>
                          <a:pt x="2684617" y="0"/>
                        </a:cubicBezTo>
                        <a:cubicBezTo>
                          <a:pt x="2890729" y="-8562"/>
                          <a:pt x="3084854" y="16047"/>
                          <a:pt x="3341492" y="0"/>
                        </a:cubicBezTo>
                        <a:cubicBezTo>
                          <a:pt x="3598131" y="-16047"/>
                          <a:pt x="3586474" y="35863"/>
                          <a:pt x="3655649" y="0"/>
                        </a:cubicBezTo>
                        <a:cubicBezTo>
                          <a:pt x="3724824" y="-35863"/>
                          <a:pt x="3940317" y="42238"/>
                          <a:pt x="4055486" y="0"/>
                        </a:cubicBezTo>
                        <a:cubicBezTo>
                          <a:pt x="4170655" y="-42238"/>
                          <a:pt x="4502588" y="36957"/>
                          <a:pt x="4626681" y="0"/>
                        </a:cubicBezTo>
                        <a:cubicBezTo>
                          <a:pt x="4750774" y="-36957"/>
                          <a:pt x="5060240" y="69982"/>
                          <a:pt x="5283556" y="0"/>
                        </a:cubicBezTo>
                        <a:cubicBezTo>
                          <a:pt x="5506872" y="-69982"/>
                          <a:pt x="5491269" y="12094"/>
                          <a:pt x="5683392" y="0"/>
                        </a:cubicBezTo>
                        <a:cubicBezTo>
                          <a:pt x="5875515" y="-12094"/>
                          <a:pt x="5972287" y="26545"/>
                          <a:pt x="6168908" y="0"/>
                        </a:cubicBezTo>
                        <a:cubicBezTo>
                          <a:pt x="6365529" y="-26545"/>
                          <a:pt x="6537233" y="63085"/>
                          <a:pt x="6825783" y="0"/>
                        </a:cubicBezTo>
                        <a:cubicBezTo>
                          <a:pt x="7114334" y="-63085"/>
                          <a:pt x="7142589" y="9423"/>
                          <a:pt x="7311299" y="0"/>
                        </a:cubicBezTo>
                        <a:cubicBezTo>
                          <a:pt x="7480009" y="-9423"/>
                          <a:pt x="7569807" y="42262"/>
                          <a:pt x="7796814" y="0"/>
                        </a:cubicBezTo>
                        <a:cubicBezTo>
                          <a:pt x="8023822" y="-42262"/>
                          <a:pt x="8256978" y="89303"/>
                          <a:pt x="8567928" y="0"/>
                        </a:cubicBezTo>
                        <a:cubicBezTo>
                          <a:pt x="8642104" y="236770"/>
                          <a:pt x="8526697" y="484060"/>
                          <a:pt x="8567928" y="633955"/>
                        </a:cubicBezTo>
                        <a:cubicBezTo>
                          <a:pt x="8609159" y="783850"/>
                          <a:pt x="8552892" y="965938"/>
                          <a:pt x="8567928" y="1267910"/>
                        </a:cubicBezTo>
                        <a:cubicBezTo>
                          <a:pt x="8582964" y="1569882"/>
                          <a:pt x="8526529" y="1671220"/>
                          <a:pt x="8567928" y="1777443"/>
                        </a:cubicBezTo>
                        <a:cubicBezTo>
                          <a:pt x="8609327" y="1883666"/>
                          <a:pt x="8521553" y="2060396"/>
                          <a:pt x="8567928" y="2286977"/>
                        </a:cubicBezTo>
                        <a:cubicBezTo>
                          <a:pt x="8614303" y="2513558"/>
                          <a:pt x="8552462" y="2721111"/>
                          <a:pt x="8567928" y="2920932"/>
                        </a:cubicBezTo>
                        <a:cubicBezTo>
                          <a:pt x="8583394" y="3120754"/>
                          <a:pt x="8547189" y="3244031"/>
                          <a:pt x="8567928" y="3430466"/>
                        </a:cubicBezTo>
                        <a:cubicBezTo>
                          <a:pt x="8588667" y="3616901"/>
                          <a:pt x="8545112" y="3997277"/>
                          <a:pt x="8567928" y="4147368"/>
                        </a:cubicBezTo>
                        <a:cubicBezTo>
                          <a:pt x="8302314" y="4216860"/>
                          <a:pt x="8054741" y="4138192"/>
                          <a:pt x="7911054" y="4147368"/>
                        </a:cubicBezTo>
                        <a:cubicBezTo>
                          <a:pt x="7767367" y="4156544"/>
                          <a:pt x="7416159" y="4107562"/>
                          <a:pt x="7168500" y="4147368"/>
                        </a:cubicBezTo>
                        <a:cubicBezTo>
                          <a:pt x="6920841" y="4187174"/>
                          <a:pt x="6696730" y="4121221"/>
                          <a:pt x="6425946" y="4147368"/>
                        </a:cubicBezTo>
                        <a:cubicBezTo>
                          <a:pt x="6155162" y="4173515"/>
                          <a:pt x="6056205" y="4134054"/>
                          <a:pt x="5854751" y="4147368"/>
                        </a:cubicBezTo>
                        <a:cubicBezTo>
                          <a:pt x="5653298" y="4160682"/>
                          <a:pt x="5523407" y="4098159"/>
                          <a:pt x="5283556" y="4147368"/>
                        </a:cubicBezTo>
                        <a:cubicBezTo>
                          <a:pt x="5043705" y="4196577"/>
                          <a:pt x="5068180" y="4118996"/>
                          <a:pt x="4969398" y="4147368"/>
                        </a:cubicBezTo>
                        <a:cubicBezTo>
                          <a:pt x="4870616" y="4175740"/>
                          <a:pt x="4577907" y="4115420"/>
                          <a:pt x="4226844" y="4147368"/>
                        </a:cubicBezTo>
                        <a:cubicBezTo>
                          <a:pt x="3875781" y="4179316"/>
                          <a:pt x="3883582" y="4102254"/>
                          <a:pt x="3569970" y="4147368"/>
                        </a:cubicBezTo>
                        <a:cubicBezTo>
                          <a:pt x="3256358" y="4192482"/>
                          <a:pt x="3325741" y="4103080"/>
                          <a:pt x="3170133" y="4147368"/>
                        </a:cubicBezTo>
                        <a:cubicBezTo>
                          <a:pt x="3014525" y="4191656"/>
                          <a:pt x="2871714" y="4133445"/>
                          <a:pt x="2684617" y="4147368"/>
                        </a:cubicBezTo>
                        <a:cubicBezTo>
                          <a:pt x="2497520" y="4161291"/>
                          <a:pt x="2353501" y="4117097"/>
                          <a:pt x="2199102" y="4147368"/>
                        </a:cubicBezTo>
                        <a:cubicBezTo>
                          <a:pt x="2044703" y="4177639"/>
                          <a:pt x="1944763" y="4123980"/>
                          <a:pt x="1799265" y="4147368"/>
                        </a:cubicBezTo>
                        <a:cubicBezTo>
                          <a:pt x="1653767" y="4170756"/>
                          <a:pt x="1502399" y="4135435"/>
                          <a:pt x="1399428" y="4147368"/>
                        </a:cubicBezTo>
                        <a:cubicBezTo>
                          <a:pt x="1296457" y="4159301"/>
                          <a:pt x="1031582" y="4143606"/>
                          <a:pt x="913912" y="4147368"/>
                        </a:cubicBezTo>
                        <a:cubicBezTo>
                          <a:pt x="796242" y="4151130"/>
                          <a:pt x="677769" y="4112878"/>
                          <a:pt x="599755" y="4147368"/>
                        </a:cubicBezTo>
                        <a:cubicBezTo>
                          <a:pt x="521741" y="4181858"/>
                          <a:pt x="232404" y="4075658"/>
                          <a:pt x="0" y="4147368"/>
                        </a:cubicBezTo>
                        <a:cubicBezTo>
                          <a:pt x="-66999" y="3984084"/>
                          <a:pt x="63322" y="3758507"/>
                          <a:pt x="0" y="3554887"/>
                        </a:cubicBezTo>
                        <a:cubicBezTo>
                          <a:pt x="-63322" y="3351267"/>
                          <a:pt x="41817" y="3101137"/>
                          <a:pt x="0" y="2962406"/>
                        </a:cubicBezTo>
                        <a:cubicBezTo>
                          <a:pt x="-41817" y="2823675"/>
                          <a:pt x="226" y="2565407"/>
                          <a:pt x="0" y="2452872"/>
                        </a:cubicBezTo>
                        <a:cubicBezTo>
                          <a:pt x="-226" y="2340337"/>
                          <a:pt x="62126" y="2027652"/>
                          <a:pt x="0" y="1860391"/>
                        </a:cubicBezTo>
                        <a:cubicBezTo>
                          <a:pt x="-62126" y="1693130"/>
                          <a:pt x="41123" y="1575650"/>
                          <a:pt x="0" y="1392331"/>
                        </a:cubicBezTo>
                        <a:cubicBezTo>
                          <a:pt x="-41123" y="1209012"/>
                          <a:pt x="1271" y="1109895"/>
                          <a:pt x="0" y="924271"/>
                        </a:cubicBezTo>
                        <a:cubicBezTo>
                          <a:pt x="-1271" y="738647"/>
                          <a:pt x="32985" y="236075"/>
                          <a:pt x="0" y="0"/>
                        </a:cubicBezTo>
                        <a:close/>
                      </a:path>
                      <a:path w="8567928" h="4147368" stroke="0" extrusionOk="0">
                        <a:moveTo>
                          <a:pt x="0" y="0"/>
                        </a:moveTo>
                        <a:cubicBezTo>
                          <a:pt x="158039" y="-68193"/>
                          <a:pt x="324006" y="2404"/>
                          <a:pt x="571195" y="0"/>
                        </a:cubicBezTo>
                        <a:cubicBezTo>
                          <a:pt x="818385" y="-2404"/>
                          <a:pt x="862262" y="23780"/>
                          <a:pt x="971032" y="0"/>
                        </a:cubicBezTo>
                        <a:cubicBezTo>
                          <a:pt x="1079802" y="-23780"/>
                          <a:pt x="1531274" y="52023"/>
                          <a:pt x="1713586" y="0"/>
                        </a:cubicBezTo>
                        <a:cubicBezTo>
                          <a:pt x="1895898" y="-52023"/>
                          <a:pt x="2032112" y="23160"/>
                          <a:pt x="2199102" y="0"/>
                        </a:cubicBezTo>
                        <a:cubicBezTo>
                          <a:pt x="2366092" y="-23160"/>
                          <a:pt x="2447719" y="11480"/>
                          <a:pt x="2684617" y="0"/>
                        </a:cubicBezTo>
                        <a:cubicBezTo>
                          <a:pt x="2921515" y="-11480"/>
                          <a:pt x="3106812" y="20719"/>
                          <a:pt x="3341492" y="0"/>
                        </a:cubicBezTo>
                        <a:cubicBezTo>
                          <a:pt x="3576173" y="-20719"/>
                          <a:pt x="3781229" y="2794"/>
                          <a:pt x="3998366" y="0"/>
                        </a:cubicBezTo>
                        <a:cubicBezTo>
                          <a:pt x="4215503" y="-2794"/>
                          <a:pt x="4212577" y="3366"/>
                          <a:pt x="4398203" y="0"/>
                        </a:cubicBezTo>
                        <a:cubicBezTo>
                          <a:pt x="4583829" y="-3366"/>
                          <a:pt x="4869182" y="60424"/>
                          <a:pt x="5140757" y="0"/>
                        </a:cubicBezTo>
                        <a:cubicBezTo>
                          <a:pt x="5412332" y="-60424"/>
                          <a:pt x="5572705" y="62707"/>
                          <a:pt x="5883311" y="0"/>
                        </a:cubicBezTo>
                        <a:cubicBezTo>
                          <a:pt x="6193917" y="-62707"/>
                          <a:pt x="6234439" y="40535"/>
                          <a:pt x="6454506" y="0"/>
                        </a:cubicBezTo>
                        <a:cubicBezTo>
                          <a:pt x="6674574" y="-40535"/>
                          <a:pt x="6787374" y="57419"/>
                          <a:pt x="7111380" y="0"/>
                        </a:cubicBezTo>
                        <a:cubicBezTo>
                          <a:pt x="7435386" y="-57419"/>
                          <a:pt x="7394161" y="14762"/>
                          <a:pt x="7596896" y="0"/>
                        </a:cubicBezTo>
                        <a:cubicBezTo>
                          <a:pt x="7799631" y="-14762"/>
                          <a:pt x="8207330" y="26844"/>
                          <a:pt x="8567928" y="0"/>
                        </a:cubicBezTo>
                        <a:cubicBezTo>
                          <a:pt x="8620737" y="106742"/>
                          <a:pt x="8562990" y="332999"/>
                          <a:pt x="8567928" y="468060"/>
                        </a:cubicBezTo>
                        <a:cubicBezTo>
                          <a:pt x="8572866" y="603121"/>
                          <a:pt x="8512381" y="759244"/>
                          <a:pt x="8567928" y="1019068"/>
                        </a:cubicBezTo>
                        <a:cubicBezTo>
                          <a:pt x="8623475" y="1278892"/>
                          <a:pt x="8548627" y="1411010"/>
                          <a:pt x="8567928" y="1653022"/>
                        </a:cubicBezTo>
                        <a:cubicBezTo>
                          <a:pt x="8587229" y="1895034"/>
                          <a:pt x="8523122" y="1935644"/>
                          <a:pt x="8567928" y="2162556"/>
                        </a:cubicBezTo>
                        <a:cubicBezTo>
                          <a:pt x="8612734" y="2389468"/>
                          <a:pt x="8510824" y="2603181"/>
                          <a:pt x="8567928" y="2755037"/>
                        </a:cubicBezTo>
                        <a:cubicBezTo>
                          <a:pt x="8625032" y="2906893"/>
                          <a:pt x="8566791" y="3096641"/>
                          <a:pt x="8567928" y="3306045"/>
                        </a:cubicBezTo>
                        <a:cubicBezTo>
                          <a:pt x="8569065" y="3515449"/>
                          <a:pt x="8561064" y="3868108"/>
                          <a:pt x="8567928" y="4147368"/>
                        </a:cubicBezTo>
                        <a:cubicBezTo>
                          <a:pt x="8405328" y="4187053"/>
                          <a:pt x="8268309" y="4116811"/>
                          <a:pt x="8168091" y="4147368"/>
                        </a:cubicBezTo>
                        <a:cubicBezTo>
                          <a:pt x="8067873" y="4177925"/>
                          <a:pt x="7850113" y="4115265"/>
                          <a:pt x="7682575" y="4147368"/>
                        </a:cubicBezTo>
                        <a:cubicBezTo>
                          <a:pt x="7515037" y="4179471"/>
                          <a:pt x="7376443" y="4127482"/>
                          <a:pt x="7197060" y="4147368"/>
                        </a:cubicBezTo>
                        <a:cubicBezTo>
                          <a:pt x="7017677" y="4167254"/>
                          <a:pt x="6885230" y="4079544"/>
                          <a:pt x="6625864" y="4147368"/>
                        </a:cubicBezTo>
                        <a:cubicBezTo>
                          <a:pt x="6366498" y="4215192"/>
                          <a:pt x="6274067" y="4096496"/>
                          <a:pt x="6140348" y="4147368"/>
                        </a:cubicBezTo>
                        <a:cubicBezTo>
                          <a:pt x="6006629" y="4198240"/>
                          <a:pt x="5865474" y="4113463"/>
                          <a:pt x="5740512" y="4147368"/>
                        </a:cubicBezTo>
                        <a:cubicBezTo>
                          <a:pt x="5615550" y="4181273"/>
                          <a:pt x="5407871" y="4133941"/>
                          <a:pt x="5254996" y="4147368"/>
                        </a:cubicBezTo>
                        <a:cubicBezTo>
                          <a:pt x="5102121" y="4160795"/>
                          <a:pt x="4982700" y="4146279"/>
                          <a:pt x="4769480" y="4147368"/>
                        </a:cubicBezTo>
                        <a:cubicBezTo>
                          <a:pt x="4556260" y="4148457"/>
                          <a:pt x="4425672" y="4091625"/>
                          <a:pt x="4198285" y="4147368"/>
                        </a:cubicBezTo>
                        <a:cubicBezTo>
                          <a:pt x="3970898" y="4203111"/>
                          <a:pt x="3637956" y="4124700"/>
                          <a:pt x="3455731" y="4147368"/>
                        </a:cubicBezTo>
                        <a:cubicBezTo>
                          <a:pt x="3273506" y="4170036"/>
                          <a:pt x="3260547" y="4114024"/>
                          <a:pt x="3141574" y="4147368"/>
                        </a:cubicBezTo>
                        <a:cubicBezTo>
                          <a:pt x="3022601" y="4180712"/>
                          <a:pt x="2974527" y="4113492"/>
                          <a:pt x="2827416" y="4147368"/>
                        </a:cubicBezTo>
                        <a:cubicBezTo>
                          <a:pt x="2680305" y="4181244"/>
                          <a:pt x="2611446" y="4135191"/>
                          <a:pt x="2513259" y="4147368"/>
                        </a:cubicBezTo>
                        <a:cubicBezTo>
                          <a:pt x="2415072" y="4159545"/>
                          <a:pt x="2095062" y="4138728"/>
                          <a:pt x="1856384" y="4147368"/>
                        </a:cubicBezTo>
                        <a:cubicBezTo>
                          <a:pt x="1617706" y="4156008"/>
                          <a:pt x="1322629" y="4086182"/>
                          <a:pt x="1113831" y="4147368"/>
                        </a:cubicBezTo>
                        <a:cubicBezTo>
                          <a:pt x="905033" y="4208554"/>
                          <a:pt x="854434" y="4107719"/>
                          <a:pt x="628315" y="4147368"/>
                        </a:cubicBezTo>
                        <a:cubicBezTo>
                          <a:pt x="402196" y="4187017"/>
                          <a:pt x="242272" y="4097972"/>
                          <a:pt x="0" y="4147368"/>
                        </a:cubicBezTo>
                        <a:cubicBezTo>
                          <a:pt x="-63560" y="3961855"/>
                          <a:pt x="23520" y="3812335"/>
                          <a:pt x="0" y="3513413"/>
                        </a:cubicBezTo>
                        <a:cubicBezTo>
                          <a:pt x="-23520" y="3214492"/>
                          <a:pt x="15252" y="3105600"/>
                          <a:pt x="0" y="2879458"/>
                        </a:cubicBezTo>
                        <a:cubicBezTo>
                          <a:pt x="-15252" y="2653316"/>
                          <a:pt x="45957" y="2524031"/>
                          <a:pt x="0" y="2328451"/>
                        </a:cubicBezTo>
                        <a:cubicBezTo>
                          <a:pt x="-45957" y="2132871"/>
                          <a:pt x="27980" y="1952877"/>
                          <a:pt x="0" y="1777443"/>
                        </a:cubicBezTo>
                        <a:cubicBezTo>
                          <a:pt x="-27980" y="1602009"/>
                          <a:pt x="404" y="1422861"/>
                          <a:pt x="0" y="1267910"/>
                        </a:cubicBezTo>
                        <a:cubicBezTo>
                          <a:pt x="-404" y="1112959"/>
                          <a:pt x="50590" y="921535"/>
                          <a:pt x="0" y="758376"/>
                        </a:cubicBezTo>
                        <a:cubicBezTo>
                          <a:pt x="-50590" y="595217"/>
                          <a:pt x="36707" y="294080"/>
                          <a:pt x="0" y="0"/>
                        </a:cubicBezTo>
                        <a:close/>
                      </a:path>
                    </a:pathLst>
                  </a:custGeom>
                  <ask:type>
                    <ask:lineSketchNone/>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DD043BAD-87B3-4F87-B67D-E8B7F32D1A12}"/>
              </a:ext>
            </a:extLst>
          </p:cNvPr>
          <p:cNvSpPr txBox="1"/>
          <p:nvPr/>
        </p:nvSpPr>
        <p:spPr>
          <a:xfrm>
            <a:off x="453442" y="1412703"/>
            <a:ext cx="6595200" cy="4739759"/>
          </a:xfrm>
          <a:prstGeom prst="rect">
            <a:avLst/>
          </a:prstGeom>
          <a:noFill/>
        </p:spPr>
        <p:txBody>
          <a:bodyPr wrap="square" rtlCol="0">
            <a:spAutoFit/>
          </a:bodyPr>
          <a:lstStyle/>
          <a:p>
            <a:pPr marL="342900" indent="-342900">
              <a:buFont typeface="Wingdings" panose="05000000000000000000" pitchFamily="2" charset="2"/>
              <a:buChar char="q"/>
            </a:pPr>
            <a:r>
              <a:rPr lang="en-US" b="1" dirty="0">
                <a:solidFill>
                  <a:srgbClr val="FF0000"/>
                </a:solidFill>
                <a:cs typeface="Cavolini" panose="03000502040302020204" pitchFamily="66" charset="0"/>
              </a:rPr>
              <a:t>Find FHLB Member</a:t>
            </a:r>
          </a:p>
          <a:p>
            <a:pPr marL="342900" indent="-342900">
              <a:buFont typeface="Wingdings" panose="05000000000000000000" pitchFamily="2" charset="2"/>
              <a:buChar char="q"/>
            </a:pPr>
            <a:endParaRPr lang="en-US" dirty="0">
              <a:cs typeface="Cavolini" panose="03000502040302020204" pitchFamily="66" charset="0"/>
            </a:endParaRPr>
          </a:p>
          <a:p>
            <a:pPr marL="342900" indent="-342900">
              <a:buFont typeface="Wingdings" panose="05000000000000000000" pitchFamily="2" charset="2"/>
              <a:buChar char="q"/>
            </a:pPr>
            <a:r>
              <a:rPr lang="en-US" dirty="0">
                <a:cs typeface="Cavolini" panose="03000502040302020204" pitchFamily="66" charset="0"/>
              </a:rPr>
              <a:t>Talk with FHLB Dallas</a:t>
            </a:r>
          </a:p>
          <a:p>
            <a:pPr marL="342900" indent="-342900">
              <a:buFont typeface="Wingdings" panose="05000000000000000000" pitchFamily="2" charset="2"/>
              <a:buChar char="q"/>
            </a:pPr>
            <a:endParaRPr lang="en-US" dirty="0">
              <a:cs typeface="Cavolini" panose="03000502040302020204" pitchFamily="66" charset="0"/>
            </a:endParaRPr>
          </a:p>
          <a:p>
            <a:pPr marL="342900" indent="-342900">
              <a:buFont typeface="Wingdings" panose="05000000000000000000" pitchFamily="2" charset="2"/>
              <a:buChar char="q"/>
            </a:pPr>
            <a:r>
              <a:rPr lang="en-US" dirty="0">
                <a:cs typeface="Cavolini" panose="03000502040302020204" pitchFamily="66" charset="0"/>
              </a:rPr>
              <a:t> Funding sources project (including AHP subsidy)</a:t>
            </a:r>
          </a:p>
          <a:p>
            <a:pPr marL="342900" indent="-342900">
              <a:buFont typeface="Wingdings" panose="05000000000000000000" pitchFamily="2" charset="2"/>
              <a:buChar char="q"/>
            </a:pPr>
            <a:endParaRPr lang="en-US" dirty="0">
              <a:cs typeface="Cavolini" panose="03000502040302020204" pitchFamily="66" charset="0"/>
            </a:endParaRPr>
          </a:p>
          <a:p>
            <a:pPr marL="342900" indent="-342900">
              <a:buFont typeface="Wingdings" panose="05000000000000000000" pitchFamily="2" charset="2"/>
              <a:buChar char="q"/>
            </a:pPr>
            <a:r>
              <a:rPr lang="en-US" dirty="0">
                <a:cs typeface="Cavolini" panose="03000502040302020204" pitchFamily="66" charset="0"/>
              </a:rPr>
              <a:t>Development costs (valid cost estimates)</a:t>
            </a:r>
          </a:p>
          <a:p>
            <a:pPr marL="342900" indent="-342900">
              <a:buFont typeface="Wingdings" panose="05000000000000000000" pitchFamily="2" charset="2"/>
              <a:buChar char="q"/>
            </a:pPr>
            <a:endParaRPr lang="en-US" dirty="0">
              <a:cs typeface="Cavolini" panose="03000502040302020204" pitchFamily="66" charset="0"/>
            </a:endParaRPr>
          </a:p>
          <a:p>
            <a:pPr marL="342900" indent="-342900">
              <a:buFont typeface="Wingdings" panose="05000000000000000000" pitchFamily="2" charset="2"/>
              <a:buChar char="q"/>
            </a:pPr>
            <a:r>
              <a:rPr lang="en-US" dirty="0">
                <a:cs typeface="Cavolini" panose="03000502040302020204" pitchFamily="66" charset="0"/>
              </a:rPr>
              <a:t>Organized supporting docs</a:t>
            </a:r>
          </a:p>
          <a:p>
            <a:pPr marL="342900" indent="-342900">
              <a:buFont typeface="Wingdings" panose="05000000000000000000" pitchFamily="2" charset="2"/>
              <a:buChar char="q"/>
            </a:pPr>
            <a:endParaRPr lang="en-US" sz="2000" dirty="0">
              <a:solidFill>
                <a:schemeClr val="tx1">
                  <a:lumMod val="65000"/>
                  <a:lumOff val="35000"/>
                </a:schemeClr>
              </a:solidFill>
            </a:endParaRPr>
          </a:p>
          <a:p>
            <a:pPr marL="342900" indent="-342900">
              <a:buFont typeface="Wingdings" panose="05000000000000000000" pitchFamily="2" charset="2"/>
              <a:buChar char="q"/>
            </a:pPr>
            <a:r>
              <a:rPr lang="en-US" sz="2000" dirty="0">
                <a:cs typeface="Cavolini" panose="03000502040302020204" pitchFamily="66" charset="0"/>
              </a:rPr>
              <a:t>Complete the AHP application </a:t>
            </a:r>
          </a:p>
          <a:p>
            <a:endParaRPr lang="en-US" sz="2000" dirty="0">
              <a:cs typeface="Cavolini" panose="03000502040302020204" pitchFamily="66" charset="0"/>
            </a:endParaRPr>
          </a:p>
          <a:p>
            <a:pPr marL="342900" indent="-342900">
              <a:buFont typeface="Wingdings" panose="05000000000000000000" pitchFamily="2" charset="2"/>
              <a:buChar char="q"/>
            </a:pPr>
            <a:r>
              <a:rPr lang="en-US" sz="2000" b="1" dirty="0">
                <a:solidFill>
                  <a:srgbClr val="FF0000"/>
                </a:solidFill>
                <a:cs typeface="Cavolini" panose="03000502040302020204" pitchFamily="66" charset="0"/>
              </a:rPr>
              <a:t>Enter the correct email address of your member contact</a:t>
            </a:r>
            <a:endParaRPr lang="en-US" sz="2400" b="1" dirty="0">
              <a:solidFill>
                <a:srgbClr val="FF0000"/>
              </a:solidFill>
            </a:endParaRPr>
          </a:p>
          <a:p>
            <a:pPr marL="342900" indent="-342900">
              <a:buFont typeface="Wingdings" panose="05000000000000000000" pitchFamily="2" charset="2"/>
              <a:buChar char="q"/>
            </a:pPr>
            <a:endParaRPr lang="en-US" sz="2000" dirty="0">
              <a:cs typeface="Cavolini" panose="03000502040302020204" pitchFamily="66" charset="0"/>
            </a:endParaRPr>
          </a:p>
          <a:p>
            <a:pPr marL="342900" indent="-342900">
              <a:buFont typeface="Wingdings" panose="05000000000000000000" pitchFamily="2" charset="2"/>
              <a:buChar char="q"/>
            </a:pPr>
            <a:r>
              <a:rPr lang="en-US" sz="2000" b="1" dirty="0">
                <a:solidFill>
                  <a:srgbClr val="FF0000"/>
                </a:solidFill>
                <a:cs typeface="Cavolini" panose="03000502040302020204" pitchFamily="66" charset="0"/>
              </a:rPr>
              <a:t>Call member after submitting application</a:t>
            </a:r>
          </a:p>
          <a:p>
            <a:pPr marL="342900" indent="-342900">
              <a:buFont typeface="Wingdings" panose="05000000000000000000" pitchFamily="2" charset="2"/>
              <a:buChar char="q"/>
            </a:pPr>
            <a:endParaRPr lang="en-US" sz="2000" dirty="0">
              <a:solidFill>
                <a:schemeClr val="tx1">
                  <a:lumMod val="65000"/>
                  <a:lumOff val="35000"/>
                </a:schemeClr>
              </a:solidFill>
            </a:endParaRPr>
          </a:p>
        </p:txBody>
      </p:sp>
      <p:pic>
        <p:nvPicPr>
          <p:cNvPr id="5" name="Picture 4" descr="Cartoon bee with pencil">
            <a:extLst>
              <a:ext uri="{FF2B5EF4-FFF2-40B4-BE49-F238E27FC236}">
                <a16:creationId xmlns:a16="http://schemas.microsoft.com/office/drawing/2014/main" id="{DFE2E266-4570-BAD5-367B-1F8E0BB71A48}"/>
              </a:ext>
            </a:extLst>
          </p:cNvPr>
          <p:cNvPicPr>
            <a:picLocks noChangeAspect="1"/>
          </p:cNvPicPr>
          <p:nvPr/>
        </p:nvPicPr>
        <p:blipFill>
          <a:blip r:embed="rId3"/>
          <a:stretch>
            <a:fillRect/>
          </a:stretch>
        </p:blipFill>
        <p:spPr>
          <a:xfrm>
            <a:off x="6570643" y="1186851"/>
            <a:ext cx="1863277" cy="2331298"/>
          </a:xfrm>
          <a:prstGeom prst="rect">
            <a:avLst/>
          </a:prstGeom>
        </p:spPr>
      </p:pic>
      <p:sp>
        <p:nvSpPr>
          <p:cNvPr id="3" name="Oval 2">
            <a:extLst>
              <a:ext uri="{FF2B5EF4-FFF2-40B4-BE49-F238E27FC236}">
                <a16:creationId xmlns:a16="http://schemas.microsoft.com/office/drawing/2014/main" id="{2A1E4EF1-B35F-9CBE-4923-DD2CB22E71B1}"/>
              </a:ext>
            </a:extLst>
          </p:cNvPr>
          <p:cNvSpPr/>
          <p:nvPr/>
        </p:nvSpPr>
        <p:spPr>
          <a:xfrm>
            <a:off x="356260" y="1317600"/>
            <a:ext cx="3063740" cy="6480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descr="Phone Vibration with solid fill">
            <a:extLst>
              <a:ext uri="{FF2B5EF4-FFF2-40B4-BE49-F238E27FC236}">
                <a16:creationId xmlns:a16="http://schemas.microsoft.com/office/drawing/2014/main" id="{A9B7A381-061B-717B-648F-66972AFF2DE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95600" y="5261431"/>
            <a:ext cx="914400" cy="914400"/>
          </a:xfrm>
          <a:prstGeom prst="rect">
            <a:avLst/>
          </a:prstGeom>
        </p:spPr>
      </p:pic>
      <p:pic>
        <p:nvPicPr>
          <p:cNvPr id="11" name="Graphic 10" descr="Envelope with solid fill">
            <a:extLst>
              <a:ext uri="{FF2B5EF4-FFF2-40B4-BE49-F238E27FC236}">
                <a16:creationId xmlns:a16="http://schemas.microsoft.com/office/drawing/2014/main" id="{CE6A3FAB-1BC1-13F6-12D4-511731940E3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75472" y="4530897"/>
            <a:ext cx="914400" cy="914400"/>
          </a:xfrm>
          <a:prstGeom prst="rect">
            <a:avLst/>
          </a:prstGeom>
        </p:spPr>
      </p:pic>
    </p:spTree>
    <p:extLst>
      <p:ext uri="{BB962C8B-B14F-4D97-AF65-F5344CB8AC3E}">
        <p14:creationId xmlns:p14="http://schemas.microsoft.com/office/powerpoint/2010/main" val="279268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813" y="630936"/>
            <a:ext cx="7445828" cy="457200"/>
          </a:xfrm>
        </p:spPr>
        <p:txBody>
          <a:bodyPr/>
          <a:lstStyle/>
          <a:p>
            <a:pPr lvl="0" defTabSz="457200">
              <a:defRPr/>
            </a:pPr>
            <a:r>
              <a:rPr lang="en-US" sz="3200" dirty="0">
                <a:solidFill>
                  <a:srgbClr val="0072CE"/>
                </a:solidFill>
                <a:latin typeface="Calibri" pitchFamily="34" charset="0"/>
              </a:rPr>
              <a:t>Improving Your Application</a:t>
            </a:r>
          </a:p>
        </p:txBody>
      </p:sp>
      <p:sp>
        <p:nvSpPr>
          <p:cNvPr id="3" name="Flowchart: Process 2">
            <a:extLst>
              <a:ext uri="{FF2B5EF4-FFF2-40B4-BE49-F238E27FC236}">
                <a16:creationId xmlns:a16="http://schemas.microsoft.com/office/drawing/2014/main" id="{89422417-F600-1C77-0292-02BDCB516EBF}"/>
              </a:ext>
            </a:extLst>
          </p:cNvPr>
          <p:cNvSpPr/>
          <p:nvPr/>
        </p:nvSpPr>
        <p:spPr>
          <a:xfrm>
            <a:off x="330653" y="1673536"/>
            <a:ext cx="8482693" cy="3853541"/>
          </a:xfrm>
          <a:prstGeom prst="flowChartProcess">
            <a:avLst/>
          </a:prstGeom>
          <a:solidFill>
            <a:schemeClr val="bg1">
              <a:lumMod val="95000"/>
            </a:schemeClr>
          </a:solidFill>
          <a:ln>
            <a:extLst>
              <a:ext uri="{C807C97D-BFC1-408E-A445-0C87EB9F89A2}">
                <ask:lineSketchStyleProps xmlns:ask="http://schemas.microsoft.com/office/drawing/2018/sketchyshapes">
                  <ask:type>
                    <ask:lineSketchNone/>
                  </ask:type>
                </ask:lineSketchStyleProps>
              </a:ext>
            </a:extLst>
          </a:ln>
        </p:spPr>
        <p:style>
          <a:lnRef idx="1">
            <a:schemeClr val="accent1"/>
          </a:lnRef>
          <a:fillRef idx="2">
            <a:schemeClr val="accent1"/>
          </a:fillRef>
          <a:effectRef idx="1">
            <a:schemeClr val="accent1"/>
          </a:effectRef>
          <a:fontRef idx="minor">
            <a:schemeClr val="dk1"/>
          </a:fontRef>
        </p:style>
        <p:txBody>
          <a:bodyPr rtlCol="0" anchor="t" anchorCtr="1"/>
          <a:lstStyle/>
          <a:p>
            <a:pPr marL="342900" indent="-342900">
              <a:spcAft>
                <a:spcPts val="1800"/>
              </a:spcAft>
              <a:buFont typeface="Wingdings" panose="05000000000000000000" pitchFamily="2" charset="2"/>
              <a:buChar char="ü"/>
            </a:pPr>
            <a:r>
              <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rPr>
              <a:t>Provide a detailed “Project Description” and “Financing Summary”</a:t>
            </a:r>
          </a:p>
          <a:p>
            <a:pPr marL="342900" indent="-342900">
              <a:spcAft>
                <a:spcPts val="1800"/>
              </a:spcAft>
              <a:buFont typeface="Wingdings" panose="05000000000000000000" pitchFamily="2" charset="2"/>
              <a:buChar char="ü"/>
            </a:pPr>
            <a:r>
              <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rPr>
              <a:t>Numbers, dates and addresses match between the application and supporting documents</a:t>
            </a:r>
          </a:p>
          <a:p>
            <a:pPr marL="342900" indent="-342900">
              <a:spcAft>
                <a:spcPts val="1800"/>
              </a:spcAft>
              <a:buFont typeface="Wingdings" panose="05000000000000000000" pitchFamily="2" charset="2"/>
              <a:buChar char="ü"/>
            </a:pPr>
            <a:r>
              <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rPr>
              <a:t>Help FHLB Dallas understand your required documents with a summary page describing the contents</a:t>
            </a:r>
          </a:p>
          <a:p>
            <a:pPr marL="342900" indent="-342900">
              <a:spcAft>
                <a:spcPts val="1800"/>
              </a:spcAft>
              <a:buFont typeface="Wingdings" panose="05000000000000000000" pitchFamily="2" charset="2"/>
              <a:buChar char="ü"/>
            </a:pPr>
            <a:r>
              <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rPr>
              <a:t>Review the Implementation Plan, application guides and application workbooks located at the </a:t>
            </a:r>
            <a:r>
              <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hlinkClick r:id="rId3"/>
              </a:rPr>
              <a:t>AHP webpage </a:t>
            </a:r>
            <a:endPar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endParaRPr>
          </a:p>
          <a:p>
            <a:pPr marL="342900" indent="-342900">
              <a:spcAft>
                <a:spcPts val="1800"/>
              </a:spcAft>
              <a:buFont typeface="Wingdings" panose="05000000000000000000" pitchFamily="2" charset="2"/>
              <a:buChar char="ü"/>
            </a:pPr>
            <a:r>
              <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rPr>
              <a:t>Meet with FHLB Dallas staff to discuss your application, supporting documents, development budget, cost estimates, operating proformas and unique project features</a:t>
            </a:r>
          </a:p>
          <a:p>
            <a:pPr marL="342900" indent="-342900">
              <a:spcAft>
                <a:spcPts val="1800"/>
              </a:spcAft>
              <a:buFont typeface="Wingdings" panose="05000000000000000000" pitchFamily="2" charset="2"/>
              <a:buChar char="ü"/>
            </a:pPr>
            <a:r>
              <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rPr>
              <a:t>Have FHLB Dallas do a scoring and documentation review before submitting the application</a:t>
            </a:r>
          </a:p>
        </p:txBody>
      </p:sp>
      <p:sp>
        <p:nvSpPr>
          <p:cNvPr id="4" name="Rectangle 3">
            <a:extLst>
              <a:ext uri="{FF2B5EF4-FFF2-40B4-BE49-F238E27FC236}">
                <a16:creationId xmlns:a16="http://schemas.microsoft.com/office/drawing/2014/main" id="{1FA28F1D-0F74-9FE2-A112-56634D38F26F}"/>
              </a:ext>
            </a:extLst>
          </p:cNvPr>
          <p:cNvSpPr/>
          <p:nvPr/>
        </p:nvSpPr>
        <p:spPr>
          <a:xfrm>
            <a:off x="2302329" y="5690507"/>
            <a:ext cx="6596742" cy="8327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800"/>
              </a:spcAft>
            </a:pPr>
            <a:r>
              <a:rPr lang="en-US" sz="1800" dirty="0">
                <a:ln w="0"/>
                <a:solidFill>
                  <a:schemeClr val="bg1"/>
                </a:solidFill>
                <a:effectLst>
                  <a:outerShdw blurRad="38100" dist="19050" dir="2700000" algn="tl" rotWithShape="0">
                    <a:schemeClr val="dk1">
                      <a:alpha val="40000"/>
                    </a:schemeClr>
                  </a:outerShdw>
                </a:effectLst>
                <a:cs typeface="Cavolini" panose="03000502040302020204" pitchFamily="66" charset="0"/>
              </a:rPr>
              <a:t>Make sure your Member Contact is accessible when submitting the application</a:t>
            </a:r>
          </a:p>
        </p:txBody>
      </p:sp>
      <p:sp>
        <p:nvSpPr>
          <p:cNvPr id="5" name="Arrow: Pentagon 4">
            <a:extLst>
              <a:ext uri="{FF2B5EF4-FFF2-40B4-BE49-F238E27FC236}">
                <a16:creationId xmlns:a16="http://schemas.microsoft.com/office/drawing/2014/main" id="{2EE5A16C-B5D3-386D-5DCE-14EC384BC9A0}"/>
              </a:ext>
            </a:extLst>
          </p:cNvPr>
          <p:cNvSpPr/>
          <p:nvPr/>
        </p:nvSpPr>
        <p:spPr>
          <a:xfrm>
            <a:off x="351063" y="5788479"/>
            <a:ext cx="1600201" cy="66947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Note</a:t>
            </a:r>
          </a:p>
        </p:txBody>
      </p:sp>
      <p:pic>
        <p:nvPicPr>
          <p:cNvPr id="9" name="Graphic 8" descr="Phone Vibration with solid fill">
            <a:extLst>
              <a:ext uri="{FF2B5EF4-FFF2-40B4-BE49-F238E27FC236}">
                <a16:creationId xmlns:a16="http://schemas.microsoft.com/office/drawing/2014/main" id="{846981DF-3DF2-0DE7-CE64-2DD807E683D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21722" y="6123214"/>
            <a:ext cx="914400" cy="669999"/>
          </a:xfrm>
          <a:prstGeom prst="rect">
            <a:avLst/>
          </a:prstGeom>
        </p:spPr>
      </p:pic>
      <p:sp>
        <p:nvSpPr>
          <p:cNvPr id="12" name="Oval 11">
            <a:extLst>
              <a:ext uri="{FF2B5EF4-FFF2-40B4-BE49-F238E27FC236}">
                <a16:creationId xmlns:a16="http://schemas.microsoft.com/office/drawing/2014/main" id="{168C4704-2FF4-D590-7F26-E64D6E9817F5}"/>
              </a:ext>
            </a:extLst>
          </p:cNvPr>
          <p:cNvSpPr/>
          <p:nvPr/>
        </p:nvSpPr>
        <p:spPr>
          <a:xfrm>
            <a:off x="272846" y="3849329"/>
            <a:ext cx="8539316" cy="91439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02764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CD91A-F6EF-AF86-907E-79E503CEB0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4C9E27-6E2C-CC86-752B-28F5F0E96EC1}"/>
              </a:ext>
            </a:extLst>
          </p:cNvPr>
          <p:cNvSpPr>
            <a:spLocks noGrp="1"/>
          </p:cNvSpPr>
          <p:nvPr>
            <p:ph type="title"/>
          </p:nvPr>
        </p:nvSpPr>
        <p:spPr/>
        <p:txBody>
          <a:bodyPr/>
          <a:lstStyle/>
          <a:p>
            <a:r>
              <a:rPr lang="en-US" dirty="0"/>
              <a:t>Development Budget – Uses of Funds</a:t>
            </a:r>
          </a:p>
        </p:txBody>
      </p:sp>
      <p:sp>
        <p:nvSpPr>
          <p:cNvPr id="3" name="Slide Number Placeholder 2">
            <a:extLst>
              <a:ext uri="{FF2B5EF4-FFF2-40B4-BE49-F238E27FC236}">
                <a16:creationId xmlns:a16="http://schemas.microsoft.com/office/drawing/2014/main" id="{9ACF4E82-6EBA-7428-E148-15DB99CE108D}"/>
              </a:ext>
            </a:extLst>
          </p:cNvPr>
          <p:cNvSpPr>
            <a:spLocks noGrp="1"/>
          </p:cNvSpPr>
          <p:nvPr>
            <p:ph type="sldNum" sz="quarter" idx="11"/>
          </p:nvPr>
        </p:nvSpPr>
        <p:spPr>
          <a:xfrm>
            <a:off x="3588328" y="6400800"/>
            <a:ext cx="2133600" cy="365125"/>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C4F195-123C-4AEE-96D6-BBF55DBF0B06}" type="slidenum">
              <a:rPr lang="en-US" smtClean="0"/>
              <a:pPr/>
              <a:t>59</a:t>
            </a:fld>
            <a:endParaRPr lang="en-US" dirty="0"/>
          </a:p>
        </p:txBody>
      </p:sp>
      <p:sp>
        <p:nvSpPr>
          <p:cNvPr id="16" name="Rectangle 15">
            <a:extLst>
              <a:ext uri="{FF2B5EF4-FFF2-40B4-BE49-F238E27FC236}">
                <a16:creationId xmlns:a16="http://schemas.microsoft.com/office/drawing/2014/main" id="{1073A20B-F9B8-CC34-FB81-1EE9DE5DF474}"/>
              </a:ext>
            </a:extLst>
          </p:cNvPr>
          <p:cNvSpPr/>
          <p:nvPr/>
        </p:nvSpPr>
        <p:spPr>
          <a:xfrm>
            <a:off x="704675" y="6051714"/>
            <a:ext cx="7533313" cy="806286"/>
          </a:xfrm>
          <a:prstGeom prst="rect">
            <a:avLst/>
          </a:prstGeom>
          <a:solidFill>
            <a:schemeClr val="accent1">
              <a:lumMod val="20000"/>
              <a:lumOff val="80000"/>
            </a:schemeClr>
          </a:solidFill>
          <a:ln>
            <a:solidFill>
              <a:srgbClr val="0072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i="1" dirty="0">
                <a:solidFill>
                  <a:srgbClr val="FF0000"/>
                </a:solidFill>
                <a:hlinkClick r:id="rId2"/>
              </a:rPr>
              <a:t>Development Budget template is available online</a:t>
            </a:r>
            <a:endParaRPr lang="en-US" b="1" i="1" dirty="0">
              <a:solidFill>
                <a:srgbClr val="FF0000"/>
              </a:solidFill>
            </a:endParaRPr>
          </a:p>
          <a:p>
            <a:pPr algn="ctr"/>
            <a:endParaRPr lang="en-US" sz="1000" b="1" i="1" dirty="0">
              <a:solidFill>
                <a:srgbClr val="FF0000"/>
              </a:solidFill>
            </a:endParaRPr>
          </a:p>
          <a:p>
            <a:pPr algn="ctr"/>
            <a:r>
              <a:rPr lang="en-US" b="1" i="1" dirty="0">
                <a:solidFill>
                  <a:srgbClr val="FF0000"/>
                </a:solidFill>
              </a:rPr>
              <a:t>Recommend preparing a budget before starting the application</a:t>
            </a:r>
          </a:p>
        </p:txBody>
      </p:sp>
      <p:pic>
        <p:nvPicPr>
          <p:cNvPr id="5" name="Picture 4">
            <a:extLst>
              <a:ext uri="{FF2B5EF4-FFF2-40B4-BE49-F238E27FC236}">
                <a16:creationId xmlns:a16="http://schemas.microsoft.com/office/drawing/2014/main" id="{FC0A2309-F0B1-4B30-BD85-34AA66E88B5C}"/>
              </a:ext>
            </a:extLst>
          </p:cNvPr>
          <p:cNvPicPr>
            <a:picLocks noChangeAspect="1"/>
          </p:cNvPicPr>
          <p:nvPr/>
        </p:nvPicPr>
        <p:blipFill>
          <a:blip r:embed="rId3"/>
          <a:stretch>
            <a:fillRect/>
          </a:stretch>
        </p:blipFill>
        <p:spPr>
          <a:xfrm>
            <a:off x="0" y="1493240"/>
            <a:ext cx="9144000" cy="4429388"/>
          </a:xfrm>
          <a:prstGeom prst="rect">
            <a:avLst/>
          </a:prstGeom>
          <a:ln w="19050">
            <a:solidFill>
              <a:schemeClr val="tx1"/>
            </a:solidFill>
          </a:ln>
        </p:spPr>
      </p:pic>
      <p:sp>
        <p:nvSpPr>
          <p:cNvPr id="7" name="Rectangle 6">
            <a:extLst>
              <a:ext uri="{FF2B5EF4-FFF2-40B4-BE49-F238E27FC236}">
                <a16:creationId xmlns:a16="http://schemas.microsoft.com/office/drawing/2014/main" id="{AACBA09E-DCC4-E0E0-7C48-9FB90A4ED253}"/>
              </a:ext>
            </a:extLst>
          </p:cNvPr>
          <p:cNvSpPr/>
          <p:nvPr/>
        </p:nvSpPr>
        <p:spPr>
          <a:xfrm>
            <a:off x="151002" y="2894201"/>
            <a:ext cx="8330268" cy="130029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F97E579-8477-D8A0-656B-25D8046D2132}"/>
              </a:ext>
            </a:extLst>
          </p:cNvPr>
          <p:cNvSpPr/>
          <p:nvPr/>
        </p:nvSpPr>
        <p:spPr>
          <a:xfrm>
            <a:off x="1057168" y="4882926"/>
            <a:ext cx="6786352" cy="763399"/>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7030A0"/>
                </a:solidFill>
              </a:rPr>
              <a:t>The 11 check boxes all correspond to the Bank’s budget template</a:t>
            </a:r>
          </a:p>
          <a:p>
            <a:pPr algn="ctr"/>
            <a:r>
              <a:rPr lang="en-US" b="1" dirty="0">
                <a:solidFill>
                  <a:srgbClr val="7030A0"/>
                </a:solidFill>
              </a:rPr>
              <a:t>applicable sub-</a:t>
            </a:r>
            <a:r>
              <a:rPr lang="en-US" b="1" dirty="0" err="1">
                <a:solidFill>
                  <a:srgbClr val="7030A0"/>
                </a:solidFill>
              </a:rPr>
              <a:t>cagatories</a:t>
            </a:r>
            <a:r>
              <a:rPr lang="en-US" b="1" dirty="0">
                <a:solidFill>
                  <a:srgbClr val="7030A0"/>
                </a:solidFill>
              </a:rPr>
              <a:t> appear once check box selected</a:t>
            </a:r>
          </a:p>
        </p:txBody>
      </p:sp>
      <p:cxnSp>
        <p:nvCxnSpPr>
          <p:cNvPr id="13" name="Straight Arrow Connector 12">
            <a:extLst>
              <a:ext uri="{FF2B5EF4-FFF2-40B4-BE49-F238E27FC236}">
                <a16:creationId xmlns:a16="http://schemas.microsoft.com/office/drawing/2014/main" id="{4B3EAC69-E833-632A-2C81-C383BCE80543}"/>
              </a:ext>
            </a:extLst>
          </p:cNvPr>
          <p:cNvCxnSpPr>
            <a:cxnSpLocks/>
          </p:cNvCxnSpPr>
          <p:nvPr/>
        </p:nvCxnSpPr>
        <p:spPr>
          <a:xfrm flipH="1" flipV="1">
            <a:off x="922789" y="3941387"/>
            <a:ext cx="541090" cy="10165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45196C4-61B1-BA99-39E8-21AC66555C98}"/>
              </a:ext>
            </a:extLst>
          </p:cNvPr>
          <p:cNvCxnSpPr>
            <a:cxnSpLocks/>
          </p:cNvCxnSpPr>
          <p:nvPr/>
        </p:nvCxnSpPr>
        <p:spPr>
          <a:xfrm flipV="1">
            <a:off x="6786770" y="3941387"/>
            <a:ext cx="108981" cy="10631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904E45C-82F7-AED0-46C2-24980FD4A7BD}"/>
              </a:ext>
            </a:extLst>
          </p:cNvPr>
          <p:cNvCxnSpPr>
            <a:cxnSpLocks/>
          </p:cNvCxnSpPr>
          <p:nvPr/>
        </p:nvCxnSpPr>
        <p:spPr>
          <a:xfrm flipH="1" flipV="1">
            <a:off x="3514987" y="3607332"/>
            <a:ext cx="2701255" cy="13971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7CE017A-F1B6-FCA5-25E3-E580F17BE41D}"/>
              </a:ext>
            </a:extLst>
          </p:cNvPr>
          <p:cNvCxnSpPr>
            <a:cxnSpLocks/>
          </p:cNvCxnSpPr>
          <p:nvPr/>
        </p:nvCxnSpPr>
        <p:spPr>
          <a:xfrm flipH="1" flipV="1">
            <a:off x="5620624" y="3707934"/>
            <a:ext cx="947956" cy="12965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7020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C443A-87A7-417C-93C0-47B434D0A6E1}"/>
              </a:ext>
            </a:extLst>
          </p:cNvPr>
          <p:cNvSpPr>
            <a:spLocks noGrp="1"/>
          </p:cNvSpPr>
          <p:nvPr>
            <p:ph type="title"/>
          </p:nvPr>
        </p:nvSpPr>
        <p:spPr/>
        <p:txBody>
          <a:bodyPr/>
          <a:lstStyle/>
          <a:p>
            <a:r>
              <a:rPr lang="en-US" dirty="0"/>
              <a:t>2025 AHP Key Points</a:t>
            </a:r>
          </a:p>
        </p:txBody>
      </p:sp>
      <p:sp>
        <p:nvSpPr>
          <p:cNvPr id="3" name="TextBox 2">
            <a:extLst>
              <a:ext uri="{FF2B5EF4-FFF2-40B4-BE49-F238E27FC236}">
                <a16:creationId xmlns:a16="http://schemas.microsoft.com/office/drawing/2014/main" id="{721AB967-0EF6-46F2-AE67-804B16C191A6}"/>
              </a:ext>
            </a:extLst>
          </p:cNvPr>
          <p:cNvSpPr txBox="1"/>
          <p:nvPr/>
        </p:nvSpPr>
        <p:spPr>
          <a:xfrm>
            <a:off x="375199" y="1410355"/>
            <a:ext cx="8664026" cy="5201424"/>
          </a:xfrm>
          <a:prstGeom prst="rect">
            <a:avLst/>
          </a:prstGeom>
          <a:noFill/>
        </p:spPr>
        <p:txBody>
          <a:bodyPr wrap="square" rtlCol="0">
            <a:spAutoFit/>
          </a:bodyPr>
          <a:lstStyle/>
          <a:p>
            <a:pPr defTabSz="914400">
              <a:defRPr/>
            </a:pPr>
            <a:r>
              <a:rPr lang="en-US" sz="2000" b="1" dirty="0">
                <a:solidFill>
                  <a:srgbClr val="0071CE"/>
                </a:solidFill>
                <a:latin typeface="Calibri"/>
              </a:rPr>
              <a:t>AHP Subsidy</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Maximum AHP subsidy is </a:t>
            </a:r>
            <a:r>
              <a:rPr lang="en-US" sz="2000" b="1" dirty="0">
                <a:solidFill>
                  <a:prstClr val="black">
                    <a:lumMod val="65000"/>
                    <a:lumOff val="35000"/>
                  </a:prstClr>
                </a:solidFill>
                <a:latin typeface="Calibri"/>
              </a:rPr>
              <a:t>$1,750,000</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Maximum AHP subsidy per AHP unit is </a:t>
            </a:r>
            <a:r>
              <a:rPr lang="en-US" sz="2000" b="1" dirty="0">
                <a:solidFill>
                  <a:prstClr val="black">
                    <a:lumMod val="65000"/>
                    <a:lumOff val="35000"/>
                  </a:prstClr>
                </a:solidFill>
                <a:latin typeface="Calibri"/>
              </a:rPr>
              <a:t>$45,000</a:t>
            </a:r>
          </a:p>
          <a:p>
            <a:pPr defTabSz="914400">
              <a:tabLst>
                <a:tab pos="344488" algn="l"/>
              </a:tabLst>
              <a:defRPr/>
            </a:pPr>
            <a:endParaRPr lang="en-US" sz="2000" dirty="0">
              <a:solidFill>
                <a:prstClr val="black">
                  <a:lumMod val="65000"/>
                  <a:lumOff val="35000"/>
                </a:prstClr>
              </a:solidFill>
              <a:latin typeface="Calibri"/>
            </a:endParaRPr>
          </a:p>
          <a:p>
            <a:pPr defTabSz="914400">
              <a:tabLst>
                <a:tab pos="344488" algn="l"/>
              </a:tabLst>
              <a:defRPr/>
            </a:pPr>
            <a:r>
              <a:rPr lang="en-US" sz="2000" b="1" dirty="0">
                <a:solidFill>
                  <a:srgbClr val="0071CE"/>
                </a:solidFill>
                <a:latin typeface="Calibri"/>
              </a:rPr>
              <a:t>Application Period</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The funding round begins </a:t>
            </a:r>
            <a:r>
              <a:rPr lang="en-US" sz="2000" b="1" dirty="0">
                <a:solidFill>
                  <a:prstClr val="black">
                    <a:lumMod val="65000"/>
                    <a:lumOff val="35000"/>
                  </a:prstClr>
                </a:solidFill>
                <a:latin typeface="Calibri"/>
              </a:rPr>
              <a:t>April 2nd </a:t>
            </a:r>
            <a:r>
              <a:rPr lang="en-US" sz="2000" dirty="0">
                <a:solidFill>
                  <a:prstClr val="black">
                    <a:lumMod val="65000"/>
                    <a:lumOff val="35000"/>
                  </a:prstClr>
                </a:solidFill>
                <a:latin typeface="Calibri"/>
              </a:rPr>
              <a:t>and closes on </a:t>
            </a:r>
            <a:r>
              <a:rPr lang="en-US" sz="2000" b="1" dirty="0">
                <a:solidFill>
                  <a:prstClr val="black">
                    <a:lumMod val="65000"/>
                    <a:lumOff val="35000"/>
                  </a:prstClr>
                </a:solidFill>
                <a:latin typeface="Calibri"/>
              </a:rPr>
              <a:t>May 1st</a:t>
            </a:r>
          </a:p>
          <a:p>
            <a:pPr marL="342900" indent="-342900" defTabSz="914400">
              <a:buFont typeface="Arial" panose="020B0604020202020204" pitchFamily="34" charset="0"/>
              <a:buChar char="•"/>
              <a:tabLst>
                <a:tab pos="344488" algn="l"/>
              </a:tabLst>
              <a:defRPr/>
            </a:pPr>
            <a:endParaRPr lang="en-US" sz="2000" dirty="0">
              <a:solidFill>
                <a:prstClr val="black">
                  <a:lumMod val="65000"/>
                  <a:lumOff val="35000"/>
                </a:prstClr>
              </a:solidFill>
              <a:latin typeface="Calibri"/>
            </a:endParaRPr>
          </a:p>
          <a:p>
            <a:pPr defTabSz="914400">
              <a:tabLst>
                <a:tab pos="344488" algn="l"/>
              </a:tabLst>
              <a:defRPr/>
            </a:pPr>
            <a:r>
              <a:rPr lang="en-US" sz="2000" b="1" dirty="0">
                <a:solidFill>
                  <a:srgbClr val="0071CE"/>
                </a:solidFill>
                <a:latin typeface="Calibri"/>
              </a:rPr>
              <a:t>Feasibility Thresholds</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No maximum DSCR or Cash Flow percentage</a:t>
            </a:r>
            <a:endParaRPr lang="en-US" sz="2000" b="1" dirty="0">
              <a:solidFill>
                <a:prstClr val="black">
                  <a:lumMod val="65000"/>
                  <a:lumOff val="35000"/>
                </a:prstClr>
              </a:solidFill>
              <a:latin typeface="Calibri"/>
            </a:endParaRPr>
          </a:p>
          <a:p>
            <a:pPr marL="342900" marR="0" lvl="3" indent="-342900" defTabSz="914400" fontAlgn="auto">
              <a:lnSpc>
                <a:spcPct val="100000"/>
              </a:lnSpc>
              <a:spcBef>
                <a:spcPct val="20000"/>
              </a:spcBef>
              <a:spcAft>
                <a:spcPts val="0"/>
              </a:spcAft>
              <a:buClr>
                <a:prstClr val="black">
                  <a:lumMod val="85000"/>
                  <a:lumOff val="15000"/>
                </a:prstClr>
              </a:buClr>
              <a:buSzTx/>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No maximum operating expense limit</a:t>
            </a:r>
          </a:p>
          <a:p>
            <a:pPr marL="342900" marR="0" lvl="3" indent="-342900" defTabSz="914400" fontAlgn="auto">
              <a:lnSpc>
                <a:spcPct val="100000"/>
              </a:lnSpc>
              <a:spcBef>
                <a:spcPct val="20000"/>
              </a:spcBef>
              <a:spcAft>
                <a:spcPts val="0"/>
              </a:spcAft>
              <a:buClr>
                <a:prstClr val="black">
                  <a:lumMod val="85000"/>
                  <a:lumOff val="15000"/>
                </a:prstClr>
              </a:buClr>
              <a:buSzTx/>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No management fee limit</a:t>
            </a:r>
          </a:p>
          <a:p>
            <a:pPr marL="342900" indent="-342900" defTabSz="914400">
              <a:buFont typeface="Arial" panose="020B0604020202020204" pitchFamily="34" charset="0"/>
              <a:buChar char="•"/>
              <a:tabLst>
                <a:tab pos="344488" algn="l"/>
              </a:tabLst>
              <a:defRPr/>
            </a:pPr>
            <a:endParaRPr lang="en-US" sz="2000" b="1" dirty="0">
              <a:solidFill>
                <a:prstClr val="black">
                  <a:lumMod val="65000"/>
                  <a:lumOff val="35000"/>
                </a:prstClr>
              </a:solidFill>
              <a:latin typeface="Calibri"/>
            </a:endParaRPr>
          </a:p>
          <a:p>
            <a:pPr defTabSz="914400">
              <a:tabLst>
                <a:tab pos="344488" algn="l"/>
              </a:tabLst>
              <a:defRPr/>
            </a:pPr>
            <a:r>
              <a:rPr lang="en-US" sz="2000" b="1" dirty="0">
                <a:solidFill>
                  <a:srgbClr val="0071CE"/>
                </a:solidFill>
                <a:latin typeface="Calibri"/>
              </a:rPr>
              <a:t>Scattered Site - </a:t>
            </a:r>
            <a:r>
              <a:rPr lang="en-US" sz="2000" dirty="0">
                <a:solidFill>
                  <a:prstClr val="black">
                    <a:lumMod val="65000"/>
                    <a:lumOff val="35000"/>
                  </a:prstClr>
                </a:solidFill>
                <a:latin typeface="Calibri"/>
              </a:rPr>
              <a:t>must be in the same county or parish</a:t>
            </a:r>
          </a:p>
          <a:p>
            <a:pPr defTabSz="914400">
              <a:tabLst>
                <a:tab pos="344488" algn="l"/>
              </a:tabLst>
              <a:defRPr/>
            </a:pPr>
            <a:endParaRPr lang="en-US" sz="2000" b="1" dirty="0">
              <a:solidFill>
                <a:srgbClr val="0071CE"/>
              </a:solidFill>
              <a:latin typeface="Calibri"/>
            </a:endParaRPr>
          </a:p>
          <a:p>
            <a:pPr marL="342900" indent="-342900" defTabSz="914400">
              <a:buFont typeface="Arial" panose="020B0604020202020204" pitchFamily="34" charset="0"/>
              <a:buChar char="•"/>
              <a:tabLst>
                <a:tab pos="344488" algn="l"/>
              </a:tabLst>
              <a:defRPr/>
            </a:pPr>
            <a:endParaRPr lang="en-US" sz="2000" b="1" dirty="0">
              <a:solidFill>
                <a:prstClr val="black">
                  <a:lumMod val="65000"/>
                  <a:lumOff val="35000"/>
                </a:prstClr>
              </a:solidFill>
              <a:latin typeface="Calibri"/>
            </a:endParaRPr>
          </a:p>
          <a:p>
            <a:endParaRPr lang="en-US" sz="2400" dirty="0"/>
          </a:p>
        </p:txBody>
      </p:sp>
    </p:spTree>
    <p:extLst>
      <p:ext uri="{BB962C8B-B14F-4D97-AF65-F5344CB8AC3E}">
        <p14:creationId xmlns:p14="http://schemas.microsoft.com/office/powerpoint/2010/main" val="1898139240"/>
      </p:ext>
    </p:extLst>
  </p:cSld>
  <p:clrMapOvr>
    <a:masterClrMapping/>
  </p:clrMapOvr>
  <p:transition spd="slow">
    <p:wip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61121-85CE-3A6B-E90F-4EEC0C757E1C}"/>
              </a:ext>
            </a:extLst>
          </p:cNvPr>
          <p:cNvSpPr>
            <a:spLocks noGrp="1"/>
          </p:cNvSpPr>
          <p:nvPr>
            <p:ph type="title"/>
          </p:nvPr>
        </p:nvSpPr>
        <p:spPr/>
        <p:txBody>
          <a:bodyPr/>
          <a:lstStyle/>
          <a:p>
            <a:r>
              <a:rPr lang="en-US" dirty="0"/>
              <a:t>Development Budget – Uses of Funds</a:t>
            </a:r>
          </a:p>
        </p:txBody>
      </p:sp>
      <p:sp>
        <p:nvSpPr>
          <p:cNvPr id="3" name="Slide Number Placeholder 2">
            <a:extLst>
              <a:ext uri="{FF2B5EF4-FFF2-40B4-BE49-F238E27FC236}">
                <a16:creationId xmlns:a16="http://schemas.microsoft.com/office/drawing/2014/main" id="{9856BF69-A74D-A205-95C6-60E21B426D56}"/>
              </a:ext>
            </a:extLst>
          </p:cNvPr>
          <p:cNvSpPr>
            <a:spLocks noGrp="1"/>
          </p:cNvSpPr>
          <p:nvPr>
            <p:ph type="sldNum" sz="quarter" idx="11"/>
          </p:nvPr>
        </p:nvSpPr>
        <p:spPr>
          <a:xfrm>
            <a:off x="3588328" y="6400800"/>
            <a:ext cx="2133600" cy="365125"/>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C4F195-123C-4AEE-96D6-BBF55DBF0B06}" type="slidenum">
              <a:rPr lang="en-US" smtClean="0"/>
              <a:pPr/>
              <a:t>60</a:t>
            </a:fld>
            <a:endParaRPr lang="en-US" dirty="0"/>
          </a:p>
        </p:txBody>
      </p:sp>
      <p:pic>
        <p:nvPicPr>
          <p:cNvPr id="10" name="Picture 9">
            <a:extLst>
              <a:ext uri="{FF2B5EF4-FFF2-40B4-BE49-F238E27FC236}">
                <a16:creationId xmlns:a16="http://schemas.microsoft.com/office/drawing/2014/main" id="{A93CA238-3176-5C33-577B-10E5E72C49B8}"/>
              </a:ext>
            </a:extLst>
          </p:cNvPr>
          <p:cNvPicPr>
            <a:picLocks noChangeAspect="1"/>
          </p:cNvPicPr>
          <p:nvPr/>
        </p:nvPicPr>
        <p:blipFill>
          <a:blip r:embed="rId2"/>
          <a:stretch>
            <a:fillRect/>
          </a:stretch>
        </p:blipFill>
        <p:spPr>
          <a:xfrm>
            <a:off x="440971" y="1424975"/>
            <a:ext cx="3847992" cy="4055132"/>
          </a:xfrm>
          <a:prstGeom prst="rect">
            <a:avLst/>
          </a:prstGeom>
        </p:spPr>
      </p:pic>
      <p:sp>
        <p:nvSpPr>
          <p:cNvPr id="12" name="Oval 11">
            <a:extLst>
              <a:ext uri="{FF2B5EF4-FFF2-40B4-BE49-F238E27FC236}">
                <a16:creationId xmlns:a16="http://schemas.microsoft.com/office/drawing/2014/main" id="{3F177D00-4640-F2A7-6138-B0A49EF6ACFA}"/>
              </a:ext>
            </a:extLst>
          </p:cNvPr>
          <p:cNvSpPr/>
          <p:nvPr/>
        </p:nvSpPr>
        <p:spPr>
          <a:xfrm>
            <a:off x="143116" y="1292543"/>
            <a:ext cx="4274279" cy="551691"/>
          </a:xfrm>
          <a:prstGeom prst="ellipse">
            <a:avLst/>
          </a:prstGeom>
          <a:no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Diagonal Corners Rounded 5">
            <a:extLst>
              <a:ext uri="{FF2B5EF4-FFF2-40B4-BE49-F238E27FC236}">
                <a16:creationId xmlns:a16="http://schemas.microsoft.com/office/drawing/2014/main" id="{66AC430E-8B03-1484-09BA-F398710997C4}"/>
              </a:ext>
            </a:extLst>
          </p:cNvPr>
          <p:cNvSpPr/>
          <p:nvPr/>
        </p:nvSpPr>
        <p:spPr>
          <a:xfrm>
            <a:off x="4726607" y="1405816"/>
            <a:ext cx="4192652" cy="4055132"/>
          </a:xfrm>
          <a:prstGeom prst="round2DiagRect">
            <a:avLst/>
          </a:prstGeom>
          <a:solidFill>
            <a:schemeClr val="bg1">
              <a:lumMod val="95000"/>
            </a:schemeClr>
          </a:solidFill>
          <a:ln>
            <a:solidFill>
              <a:schemeClr val="tx2">
                <a:lumMod val="60000"/>
                <a:lumOff val="40000"/>
              </a:schemeClr>
            </a:solidFill>
          </a:ln>
          <a:effectLst>
            <a:glow rad="1016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en-US" sz="1400" dirty="0">
                <a:solidFill>
                  <a:schemeClr val="accent4">
                    <a:lumMod val="75000"/>
                  </a:schemeClr>
                </a:solidFill>
              </a:rPr>
              <a:t>The cumulative total shows in the “non-editable” field called “Total Development Budget</a:t>
            </a:r>
          </a:p>
          <a:p>
            <a:endParaRPr lang="en-US" sz="1400" dirty="0">
              <a:solidFill>
                <a:schemeClr val="accent4">
                  <a:lumMod val="75000"/>
                </a:schemeClr>
              </a:solidFill>
            </a:endParaRPr>
          </a:p>
          <a:p>
            <a:r>
              <a:rPr lang="en-US" sz="1400" dirty="0">
                <a:solidFill>
                  <a:schemeClr val="accent4">
                    <a:lumMod val="75000"/>
                  </a:schemeClr>
                </a:solidFill>
              </a:rPr>
              <a:t>Development Budget consists of 10 major cost classifications</a:t>
            </a:r>
          </a:p>
          <a:p>
            <a:endParaRPr lang="en-US" sz="1400" dirty="0">
              <a:solidFill>
                <a:schemeClr val="accent4">
                  <a:lumMod val="75000"/>
                </a:schemeClr>
              </a:solidFill>
            </a:endParaRPr>
          </a:p>
          <a:p>
            <a:r>
              <a:rPr lang="en-US" sz="1400" dirty="0">
                <a:solidFill>
                  <a:schemeClr val="accent4">
                    <a:lumMod val="75000"/>
                  </a:schemeClr>
                </a:solidFill>
              </a:rPr>
              <a:t>Each of the 10 cost categories have their unique categories (next slide)</a:t>
            </a:r>
          </a:p>
          <a:p>
            <a:endParaRPr lang="en-US" sz="1400" dirty="0">
              <a:solidFill>
                <a:schemeClr val="accent4">
                  <a:lumMod val="75000"/>
                </a:schemeClr>
              </a:solidFill>
            </a:endParaRPr>
          </a:p>
          <a:p>
            <a:r>
              <a:rPr lang="en-US" sz="1400" dirty="0">
                <a:solidFill>
                  <a:schemeClr val="accent4">
                    <a:lumMod val="75000"/>
                  </a:schemeClr>
                </a:solidFill>
              </a:rPr>
              <a:t>The “Total” for each category automatic sum based on inputs ”</a:t>
            </a:r>
          </a:p>
          <a:p>
            <a:endParaRPr lang="en-US" sz="1400" dirty="0">
              <a:solidFill>
                <a:schemeClr val="accent4">
                  <a:lumMod val="75000"/>
                </a:schemeClr>
              </a:solidFill>
            </a:endParaRPr>
          </a:p>
          <a:p>
            <a:r>
              <a:rPr lang="en-US" sz="1400" b="1" dirty="0">
                <a:solidFill>
                  <a:schemeClr val="accent4">
                    <a:lumMod val="75000"/>
                  </a:schemeClr>
                </a:solidFill>
              </a:rPr>
              <a:t>Required for every project, no exceptions</a:t>
            </a:r>
          </a:p>
          <a:p>
            <a:endParaRPr lang="en-US" sz="1400" b="1" dirty="0">
              <a:solidFill>
                <a:schemeClr val="tx1">
                  <a:lumMod val="65000"/>
                  <a:lumOff val="35000"/>
                </a:schemeClr>
              </a:solidFill>
            </a:endParaRPr>
          </a:p>
          <a:p>
            <a:r>
              <a:rPr lang="en-US" sz="1400" dirty="0">
                <a:solidFill>
                  <a:schemeClr val="accent4">
                    <a:lumMod val="75000"/>
                  </a:schemeClr>
                </a:solidFill>
              </a:rPr>
              <a:t>Template is post on website</a:t>
            </a:r>
          </a:p>
          <a:p>
            <a:pPr algn="ctr"/>
            <a:endParaRPr lang="en-US" dirty="0"/>
          </a:p>
        </p:txBody>
      </p:sp>
      <p:cxnSp>
        <p:nvCxnSpPr>
          <p:cNvPr id="26" name="Straight Arrow Connector 25">
            <a:extLst>
              <a:ext uri="{FF2B5EF4-FFF2-40B4-BE49-F238E27FC236}">
                <a16:creationId xmlns:a16="http://schemas.microsoft.com/office/drawing/2014/main" id="{66045569-B860-C937-9091-9B48C43EF38C}"/>
              </a:ext>
            </a:extLst>
          </p:cNvPr>
          <p:cNvCxnSpPr>
            <a:cxnSpLocks/>
          </p:cNvCxnSpPr>
          <p:nvPr/>
        </p:nvCxnSpPr>
        <p:spPr>
          <a:xfrm flipH="1" flipV="1">
            <a:off x="4078958" y="1618329"/>
            <a:ext cx="776080" cy="35833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Arrow: Pentagon 8">
            <a:extLst>
              <a:ext uri="{FF2B5EF4-FFF2-40B4-BE49-F238E27FC236}">
                <a16:creationId xmlns:a16="http://schemas.microsoft.com/office/drawing/2014/main" id="{1BC93E55-3AF2-F5B3-BB24-C603218F990C}"/>
              </a:ext>
            </a:extLst>
          </p:cNvPr>
          <p:cNvSpPr/>
          <p:nvPr/>
        </p:nvSpPr>
        <p:spPr>
          <a:xfrm>
            <a:off x="440971" y="5738208"/>
            <a:ext cx="1337429" cy="669471"/>
          </a:xfrm>
          <a:prstGeom prst="homePlate">
            <a:avLst/>
          </a:prstGeom>
          <a:solidFill>
            <a:schemeClr val="accent1">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Important</a:t>
            </a:r>
          </a:p>
        </p:txBody>
      </p:sp>
      <p:sp>
        <p:nvSpPr>
          <p:cNvPr id="14" name="Star: 5 Points 13">
            <a:extLst>
              <a:ext uri="{FF2B5EF4-FFF2-40B4-BE49-F238E27FC236}">
                <a16:creationId xmlns:a16="http://schemas.microsoft.com/office/drawing/2014/main" id="{5B607DF7-F033-BF6B-5A75-30119D922793}"/>
              </a:ext>
            </a:extLst>
          </p:cNvPr>
          <p:cNvSpPr/>
          <p:nvPr/>
        </p:nvSpPr>
        <p:spPr>
          <a:xfrm>
            <a:off x="4798606" y="4095966"/>
            <a:ext cx="216521" cy="185533"/>
          </a:xfrm>
          <a:prstGeom prst="star5">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4476913D-9B55-B51F-CEEF-7A338491E9EB}"/>
              </a:ext>
            </a:extLst>
          </p:cNvPr>
          <p:cNvSpPr/>
          <p:nvPr/>
        </p:nvSpPr>
        <p:spPr>
          <a:xfrm>
            <a:off x="1936800" y="5738208"/>
            <a:ext cx="6982459" cy="729499"/>
          </a:xfrm>
          <a:prstGeom prst="rect">
            <a:avLst/>
          </a:prstGeom>
          <a:solidFill>
            <a:schemeClr val="accent1">
              <a:lumMod val="20000"/>
              <a:lumOff val="8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en-US" b="1" i="1" dirty="0">
                <a:solidFill>
                  <a:srgbClr val="FF0000"/>
                </a:solidFill>
              </a:rPr>
              <a:t>Development Budget is now located within the Uses of Funds page</a:t>
            </a:r>
          </a:p>
          <a:p>
            <a:pPr marL="285750" indent="-285750" algn="ctr">
              <a:buFont typeface="Arial" panose="020B0604020202020204" pitchFamily="34" charset="0"/>
              <a:buChar char="•"/>
            </a:pPr>
            <a:r>
              <a:rPr lang="en-US" b="1" i="1" dirty="0">
                <a:solidFill>
                  <a:srgbClr val="FF0000"/>
                </a:solidFill>
              </a:rPr>
              <a:t>Template available on website</a:t>
            </a:r>
          </a:p>
        </p:txBody>
      </p:sp>
    </p:spTree>
    <p:extLst>
      <p:ext uri="{BB962C8B-B14F-4D97-AF65-F5344CB8AC3E}">
        <p14:creationId xmlns:p14="http://schemas.microsoft.com/office/powerpoint/2010/main" val="914699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P spid="1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9D1B6-74DB-9D7C-2C41-33209DA817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199369-00EC-694E-AC0E-C298602D9C45}"/>
              </a:ext>
            </a:extLst>
          </p:cNvPr>
          <p:cNvSpPr>
            <a:spLocks noGrp="1"/>
          </p:cNvSpPr>
          <p:nvPr>
            <p:ph type="title"/>
          </p:nvPr>
        </p:nvSpPr>
        <p:spPr/>
        <p:txBody>
          <a:bodyPr/>
          <a:lstStyle/>
          <a:p>
            <a:r>
              <a:rPr lang="en-US" dirty="0"/>
              <a:t>– Expanded sub-categories</a:t>
            </a:r>
          </a:p>
        </p:txBody>
      </p:sp>
      <p:sp>
        <p:nvSpPr>
          <p:cNvPr id="3" name="Slide Number Placeholder 2">
            <a:extLst>
              <a:ext uri="{FF2B5EF4-FFF2-40B4-BE49-F238E27FC236}">
                <a16:creationId xmlns:a16="http://schemas.microsoft.com/office/drawing/2014/main" id="{1A648DCB-5169-5923-239E-9488A3FFC390}"/>
              </a:ext>
            </a:extLst>
          </p:cNvPr>
          <p:cNvSpPr>
            <a:spLocks noGrp="1"/>
          </p:cNvSpPr>
          <p:nvPr>
            <p:ph type="sldNum" sz="quarter" idx="11"/>
          </p:nvPr>
        </p:nvSpPr>
        <p:spPr>
          <a:xfrm>
            <a:off x="3588328" y="6400800"/>
            <a:ext cx="2133600" cy="365125"/>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C4F195-123C-4AEE-96D6-BBF55DBF0B06}" type="slidenum">
              <a:rPr lang="en-US" smtClean="0"/>
              <a:pPr/>
              <a:t>61</a:t>
            </a:fld>
            <a:endParaRPr lang="en-US" dirty="0"/>
          </a:p>
        </p:txBody>
      </p:sp>
      <p:sp>
        <p:nvSpPr>
          <p:cNvPr id="9" name="TextBox 8">
            <a:extLst>
              <a:ext uri="{FF2B5EF4-FFF2-40B4-BE49-F238E27FC236}">
                <a16:creationId xmlns:a16="http://schemas.microsoft.com/office/drawing/2014/main" id="{6C3F266E-D191-ED42-FB32-90611DEFB487}"/>
              </a:ext>
            </a:extLst>
          </p:cNvPr>
          <p:cNvSpPr txBox="1"/>
          <p:nvPr/>
        </p:nvSpPr>
        <p:spPr>
          <a:xfrm>
            <a:off x="4877412" y="986615"/>
            <a:ext cx="3725223" cy="830997"/>
          </a:xfrm>
          <a:prstGeom prst="rect">
            <a:avLst/>
          </a:prstGeom>
          <a:noFill/>
        </p:spPr>
        <p:txBody>
          <a:bodyPr wrap="square" rtlCol="0">
            <a:spAutoFit/>
          </a:bodyPr>
          <a:lstStyle/>
          <a:p>
            <a:endParaRPr lang="en-US" sz="2400" dirty="0">
              <a:solidFill>
                <a:schemeClr val="tx1">
                  <a:lumMod val="65000"/>
                  <a:lumOff val="35000"/>
                </a:schemeClr>
              </a:solidFill>
            </a:endParaRPr>
          </a:p>
          <a:p>
            <a:endParaRPr lang="en-US" sz="2400" dirty="0">
              <a:solidFill>
                <a:schemeClr val="tx1">
                  <a:lumMod val="65000"/>
                  <a:lumOff val="35000"/>
                </a:schemeClr>
              </a:solidFill>
            </a:endParaRPr>
          </a:p>
        </p:txBody>
      </p:sp>
      <p:pic>
        <p:nvPicPr>
          <p:cNvPr id="17" name="Picture 16">
            <a:extLst>
              <a:ext uri="{FF2B5EF4-FFF2-40B4-BE49-F238E27FC236}">
                <a16:creationId xmlns:a16="http://schemas.microsoft.com/office/drawing/2014/main" id="{CFCB067A-C7BB-2A8B-E846-3C353797B987}"/>
              </a:ext>
            </a:extLst>
          </p:cNvPr>
          <p:cNvPicPr>
            <a:picLocks noChangeAspect="1"/>
          </p:cNvPicPr>
          <p:nvPr/>
        </p:nvPicPr>
        <p:blipFill>
          <a:blip r:embed="rId2"/>
          <a:stretch>
            <a:fillRect/>
          </a:stretch>
        </p:blipFill>
        <p:spPr>
          <a:xfrm>
            <a:off x="0" y="1845344"/>
            <a:ext cx="8967831" cy="2747331"/>
          </a:xfrm>
          <a:prstGeom prst="rect">
            <a:avLst/>
          </a:prstGeom>
          <a:ln w="15875">
            <a:solidFill>
              <a:schemeClr val="tx1"/>
            </a:solidFill>
          </a:ln>
        </p:spPr>
      </p:pic>
      <p:sp>
        <p:nvSpPr>
          <p:cNvPr id="4" name="Arrow: Left 3">
            <a:extLst>
              <a:ext uri="{FF2B5EF4-FFF2-40B4-BE49-F238E27FC236}">
                <a16:creationId xmlns:a16="http://schemas.microsoft.com/office/drawing/2014/main" id="{DC32F331-F234-0695-FC51-E7BC7ACD0225}"/>
              </a:ext>
            </a:extLst>
          </p:cNvPr>
          <p:cNvSpPr/>
          <p:nvPr/>
        </p:nvSpPr>
        <p:spPr>
          <a:xfrm rot="20251828">
            <a:off x="3191813" y="1015190"/>
            <a:ext cx="3761718" cy="692558"/>
          </a:xfrm>
          <a:prstGeom prst="leftArrow">
            <a:avLst/>
          </a:prstGeom>
          <a:solidFill>
            <a:schemeClr val="accent3">
              <a:lumMod val="20000"/>
              <a:lumOff val="80000"/>
            </a:schemeClr>
          </a:solidFill>
          <a:ln>
            <a:solidFill>
              <a:schemeClr val="tx2">
                <a:lumMod val="60000"/>
                <a:lumOff val="40000"/>
              </a:schemeClr>
            </a:solidFill>
          </a:ln>
          <a:effectLst>
            <a:glow rad="635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lumMod val="65000"/>
                    <a:lumOff val="35000"/>
                  </a:schemeClr>
                </a:solidFill>
              </a:rPr>
              <a:t>Total Costs for each category automatically tabulates</a:t>
            </a:r>
          </a:p>
        </p:txBody>
      </p:sp>
      <p:sp>
        <p:nvSpPr>
          <p:cNvPr id="10" name="Arrow: Left 9">
            <a:extLst>
              <a:ext uri="{FF2B5EF4-FFF2-40B4-BE49-F238E27FC236}">
                <a16:creationId xmlns:a16="http://schemas.microsoft.com/office/drawing/2014/main" id="{BAF2887A-D47B-1BD0-8411-A6B5346C129A}"/>
              </a:ext>
            </a:extLst>
          </p:cNvPr>
          <p:cNvSpPr/>
          <p:nvPr/>
        </p:nvSpPr>
        <p:spPr>
          <a:xfrm rot="862935">
            <a:off x="3854756" y="3926894"/>
            <a:ext cx="4092971" cy="665756"/>
          </a:xfrm>
          <a:prstGeom prst="leftArrow">
            <a:avLst/>
          </a:prstGeom>
          <a:solidFill>
            <a:schemeClr val="accent3">
              <a:lumMod val="20000"/>
              <a:lumOff val="80000"/>
            </a:schemeClr>
          </a:solidFill>
          <a:ln>
            <a:solidFill>
              <a:schemeClr val="tx2">
                <a:lumMod val="60000"/>
                <a:lumOff val="40000"/>
              </a:schemeClr>
            </a:solidFill>
          </a:ln>
          <a:effectLst>
            <a:glow rad="635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lumMod val="65000"/>
                    <a:lumOff val="35000"/>
                  </a:schemeClr>
                </a:solidFill>
              </a:rPr>
              <a:t>Each item with the “cost category” are editable</a:t>
            </a:r>
          </a:p>
        </p:txBody>
      </p:sp>
      <p:sp>
        <p:nvSpPr>
          <p:cNvPr id="18" name="Rectangle 17">
            <a:extLst>
              <a:ext uri="{FF2B5EF4-FFF2-40B4-BE49-F238E27FC236}">
                <a16:creationId xmlns:a16="http://schemas.microsoft.com/office/drawing/2014/main" id="{8845A4B4-5CD9-CD9D-8C3A-6C1647CF3100}"/>
              </a:ext>
            </a:extLst>
          </p:cNvPr>
          <p:cNvSpPr/>
          <p:nvPr/>
        </p:nvSpPr>
        <p:spPr>
          <a:xfrm>
            <a:off x="2541864" y="1845344"/>
            <a:ext cx="660393" cy="60424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FB6BC77-CBA4-F7C6-043D-943700191E69}"/>
              </a:ext>
            </a:extLst>
          </p:cNvPr>
          <p:cNvSpPr/>
          <p:nvPr/>
        </p:nvSpPr>
        <p:spPr>
          <a:xfrm>
            <a:off x="2609344" y="2449585"/>
            <a:ext cx="1159385" cy="2106284"/>
          </a:xfrm>
          <a:prstGeom prst="rect">
            <a:avLst/>
          </a:prstGeom>
          <a:noFill/>
          <a:ln>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1A39AF1-1084-0935-2BDF-C890E6BBCC1B}"/>
              </a:ext>
            </a:extLst>
          </p:cNvPr>
          <p:cNvSpPr/>
          <p:nvPr/>
        </p:nvSpPr>
        <p:spPr>
          <a:xfrm>
            <a:off x="5045076" y="1866149"/>
            <a:ext cx="3887548" cy="604241"/>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allout: Up Arrow 20">
            <a:extLst>
              <a:ext uri="{FF2B5EF4-FFF2-40B4-BE49-F238E27FC236}">
                <a16:creationId xmlns:a16="http://schemas.microsoft.com/office/drawing/2014/main" id="{4DFA90F7-3852-41D4-0A5F-B5E3A3FD7612}"/>
              </a:ext>
            </a:extLst>
          </p:cNvPr>
          <p:cNvSpPr/>
          <p:nvPr/>
        </p:nvSpPr>
        <p:spPr>
          <a:xfrm>
            <a:off x="5611548" y="2325713"/>
            <a:ext cx="2886499" cy="1247965"/>
          </a:xfrm>
          <a:prstGeom prst="upArrowCallou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Enter the amount for allocated for </a:t>
            </a:r>
            <a:r>
              <a:rPr lang="en-US" sz="1400" b="1" i="1" u="sng" dirty="0">
                <a:solidFill>
                  <a:schemeClr val="tx1"/>
                </a:solidFill>
              </a:rPr>
              <a:t>AHP</a:t>
            </a:r>
            <a:r>
              <a:rPr lang="en-US" sz="1400" dirty="0">
                <a:solidFill>
                  <a:schemeClr val="tx1"/>
                </a:solidFill>
              </a:rPr>
              <a:t> and </a:t>
            </a:r>
            <a:r>
              <a:rPr lang="en-US" sz="1400" b="1" i="1" u="sng" dirty="0">
                <a:solidFill>
                  <a:schemeClr val="tx1"/>
                </a:solidFill>
              </a:rPr>
              <a:t>Other Sources</a:t>
            </a:r>
          </a:p>
        </p:txBody>
      </p:sp>
      <p:sp>
        <p:nvSpPr>
          <p:cNvPr id="23" name="Scroll: Horizontal 22">
            <a:extLst>
              <a:ext uri="{FF2B5EF4-FFF2-40B4-BE49-F238E27FC236}">
                <a16:creationId xmlns:a16="http://schemas.microsoft.com/office/drawing/2014/main" id="{3A604B03-F65E-2BDD-CBC6-0EB1700ABE0B}"/>
              </a:ext>
            </a:extLst>
          </p:cNvPr>
          <p:cNvSpPr/>
          <p:nvPr/>
        </p:nvSpPr>
        <p:spPr>
          <a:xfrm>
            <a:off x="356259" y="5327009"/>
            <a:ext cx="8246375" cy="575922"/>
          </a:xfrm>
          <a:prstGeom prst="horizontalScrol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66"/>
                </a:solidFill>
              </a:rPr>
              <a:t>Each of the 11 check boxes will display subtotals if selected</a:t>
            </a:r>
          </a:p>
        </p:txBody>
      </p:sp>
    </p:spTree>
    <p:extLst>
      <p:ext uri="{BB962C8B-B14F-4D97-AF65-F5344CB8AC3E}">
        <p14:creationId xmlns:p14="http://schemas.microsoft.com/office/powerpoint/2010/main" val="1426061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DD2CA-A968-1685-46C0-117AA59C4D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9F1794-3C16-15B1-9187-7334B95CE0B0}"/>
              </a:ext>
            </a:extLst>
          </p:cNvPr>
          <p:cNvSpPr>
            <a:spLocks noGrp="1"/>
          </p:cNvSpPr>
          <p:nvPr>
            <p:ph type="title"/>
          </p:nvPr>
        </p:nvSpPr>
        <p:spPr/>
        <p:txBody>
          <a:bodyPr/>
          <a:lstStyle/>
          <a:p>
            <a:r>
              <a:rPr lang="en-US" dirty="0"/>
              <a:t>– Expanded sub-categories</a:t>
            </a:r>
          </a:p>
        </p:txBody>
      </p:sp>
      <p:sp>
        <p:nvSpPr>
          <p:cNvPr id="3" name="Slide Number Placeholder 2">
            <a:extLst>
              <a:ext uri="{FF2B5EF4-FFF2-40B4-BE49-F238E27FC236}">
                <a16:creationId xmlns:a16="http://schemas.microsoft.com/office/drawing/2014/main" id="{6FA3A603-4FAC-3B0F-23E8-E6D056E0B5E1}"/>
              </a:ext>
            </a:extLst>
          </p:cNvPr>
          <p:cNvSpPr>
            <a:spLocks noGrp="1"/>
          </p:cNvSpPr>
          <p:nvPr>
            <p:ph type="sldNum" sz="quarter" idx="11"/>
          </p:nvPr>
        </p:nvSpPr>
        <p:spPr>
          <a:xfrm>
            <a:off x="3588328" y="6400800"/>
            <a:ext cx="2133600" cy="365125"/>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C4F195-123C-4AEE-96D6-BBF55DBF0B06}" type="slidenum">
              <a:rPr lang="en-US" smtClean="0"/>
              <a:pPr/>
              <a:t>62</a:t>
            </a:fld>
            <a:endParaRPr lang="en-US" dirty="0"/>
          </a:p>
        </p:txBody>
      </p:sp>
      <p:sp>
        <p:nvSpPr>
          <p:cNvPr id="9" name="TextBox 8">
            <a:extLst>
              <a:ext uri="{FF2B5EF4-FFF2-40B4-BE49-F238E27FC236}">
                <a16:creationId xmlns:a16="http://schemas.microsoft.com/office/drawing/2014/main" id="{05640DFD-5B8C-F80F-E946-8F9BF69B3B7A}"/>
              </a:ext>
            </a:extLst>
          </p:cNvPr>
          <p:cNvSpPr txBox="1"/>
          <p:nvPr/>
        </p:nvSpPr>
        <p:spPr>
          <a:xfrm>
            <a:off x="4877412" y="986615"/>
            <a:ext cx="3725223" cy="830997"/>
          </a:xfrm>
          <a:prstGeom prst="rect">
            <a:avLst/>
          </a:prstGeom>
          <a:noFill/>
        </p:spPr>
        <p:txBody>
          <a:bodyPr wrap="square" rtlCol="0">
            <a:spAutoFit/>
          </a:bodyPr>
          <a:lstStyle/>
          <a:p>
            <a:endParaRPr lang="en-US" sz="2400" dirty="0">
              <a:solidFill>
                <a:schemeClr val="tx1">
                  <a:lumMod val="65000"/>
                  <a:lumOff val="35000"/>
                </a:schemeClr>
              </a:solidFill>
            </a:endParaRPr>
          </a:p>
          <a:p>
            <a:endParaRPr lang="en-US" sz="2400" dirty="0">
              <a:solidFill>
                <a:schemeClr val="tx1">
                  <a:lumMod val="65000"/>
                  <a:lumOff val="35000"/>
                </a:schemeClr>
              </a:solidFill>
            </a:endParaRPr>
          </a:p>
        </p:txBody>
      </p:sp>
      <p:sp>
        <p:nvSpPr>
          <p:cNvPr id="18" name="Rectangle 17">
            <a:extLst>
              <a:ext uri="{FF2B5EF4-FFF2-40B4-BE49-F238E27FC236}">
                <a16:creationId xmlns:a16="http://schemas.microsoft.com/office/drawing/2014/main" id="{0525D8FD-B471-0870-B767-39A1103911A9}"/>
              </a:ext>
            </a:extLst>
          </p:cNvPr>
          <p:cNvSpPr/>
          <p:nvPr/>
        </p:nvSpPr>
        <p:spPr>
          <a:xfrm>
            <a:off x="2541864" y="1845344"/>
            <a:ext cx="660393" cy="60424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E534B9D-A9FB-D7A4-B566-11201919EF45}"/>
              </a:ext>
            </a:extLst>
          </p:cNvPr>
          <p:cNvPicPr>
            <a:picLocks noChangeAspect="1"/>
          </p:cNvPicPr>
          <p:nvPr/>
        </p:nvPicPr>
        <p:blipFill>
          <a:blip r:embed="rId2"/>
          <a:stretch>
            <a:fillRect/>
          </a:stretch>
        </p:blipFill>
        <p:spPr>
          <a:xfrm>
            <a:off x="127213" y="1451946"/>
            <a:ext cx="9001387" cy="5259768"/>
          </a:xfrm>
          <a:prstGeom prst="rect">
            <a:avLst/>
          </a:prstGeom>
          <a:ln w="15875">
            <a:solidFill>
              <a:schemeClr val="accent1">
                <a:shade val="15000"/>
              </a:schemeClr>
            </a:solidFill>
          </a:ln>
        </p:spPr>
      </p:pic>
      <p:sp>
        <p:nvSpPr>
          <p:cNvPr id="19" name="Rectangle 18">
            <a:extLst>
              <a:ext uri="{FF2B5EF4-FFF2-40B4-BE49-F238E27FC236}">
                <a16:creationId xmlns:a16="http://schemas.microsoft.com/office/drawing/2014/main" id="{43D51839-FC7A-BC9C-F05D-08FCDAA1B20E}"/>
              </a:ext>
            </a:extLst>
          </p:cNvPr>
          <p:cNvSpPr/>
          <p:nvPr/>
        </p:nvSpPr>
        <p:spPr>
          <a:xfrm>
            <a:off x="126393" y="6400800"/>
            <a:ext cx="9001387" cy="333954"/>
          </a:xfrm>
          <a:prstGeom prst="rect">
            <a:avLst/>
          </a:prstGeom>
          <a:noFill/>
          <a:ln>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allout: Down Arrow 6">
            <a:extLst>
              <a:ext uri="{FF2B5EF4-FFF2-40B4-BE49-F238E27FC236}">
                <a16:creationId xmlns:a16="http://schemas.microsoft.com/office/drawing/2014/main" id="{00D0E63A-26AC-61C3-2490-E3049B476C42}"/>
              </a:ext>
            </a:extLst>
          </p:cNvPr>
          <p:cNvSpPr/>
          <p:nvPr/>
        </p:nvSpPr>
        <p:spPr>
          <a:xfrm>
            <a:off x="1249961" y="5716732"/>
            <a:ext cx="7352674" cy="604241"/>
          </a:xfrm>
          <a:prstGeom prst="downArrowCallout">
            <a:avLst/>
          </a:prstGeom>
          <a:solidFill>
            <a:schemeClr val="accent3">
              <a:lumMod val="20000"/>
              <a:lumOff val="80000"/>
            </a:schemeClr>
          </a:solidFill>
          <a:ln>
            <a:solidFill>
              <a:schemeClr val="tx2">
                <a:lumMod val="60000"/>
                <a:lumOff val="40000"/>
              </a:schemeClr>
            </a:solidFill>
          </a:ln>
          <a:effectLst>
            <a:glow rad="635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lumMod val="65000"/>
                    <a:lumOff val="35000"/>
                  </a:schemeClr>
                </a:solidFill>
              </a:rPr>
              <a:t>Keeps increasing as more information is added</a:t>
            </a:r>
          </a:p>
        </p:txBody>
      </p:sp>
      <p:sp>
        <p:nvSpPr>
          <p:cNvPr id="8" name="Rectangle 7">
            <a:extLst>
              <a:ext uri="{FF2B5EF4-FFF2-40B4-BE49-F238E27FC236}">
                <a16:creationId xmlns:a16="http://schemas.microsoft.com/office/drawing/2014/main" id="{F0333F5A-1D1C-8FBA-C4C8-60133CD9685B}"/>
              </a:ext>
            </a:extLst>
          </p:cNvPr>
          <p:cNvSpPr/>
          <p:nvPr/>
        </p:nvSpPr>
        <p:spPr>
          <a:xfrm>
            <a:off x="5073094" y="6608847"/>
            <a:ext cx="3859530" cy="205734"/>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Informs user if totals disagree with Project Cost</a:t>
            </a:r>
          </a:p>
        </p:txBody>
      </p:sp>
      <p:sp>
        <p:nvSpPr>
          <p:cNvPr id="10" name="Arrow: Left 9">
            <a:extLst>
              <a:ext uri="{FF2B5EF4-FFF2-40B4-BE49-F238E27FC236}">
                <a16:creationId xmlns:a16="http://schemas.microsoft.com/office/drawing/2014/main" id="{D96725B6-73C1-058C-7FB5-61F1F3BD799E}"/>
              </a:ext>
            </a:extLst>
          </p:cNvPr>
          <p:cNvSpPr/>
          <p:nvPr/>
        </p:nvSpPr>
        <p:spPr>
          <a:xfrm>
            <a:off x="3732002" y="4250534"/>
            <a:ext cx="4092971" cy="665756"/>
          </a:xfrm>
          <a:prstGeom prst="leftArrow">
            <a:avLst/>
          </a:prstGeom>
          <a:solidFill>
            <a:schemeClr val="accent3">
              <a:lumMod val="20000"/>
              <a:lumOff val="80000"/>
            </a:schemeClr>
          </a:solidFill>
          <a:ln>
            <a:solidFill>
              <a:schemeClr val="tx2">
                <a:lumMod val="60000"/>
                <a:lumOff val="40000"/>
              </a:schemeClr>
            </a:solidFill>
          </a:ln>
          <a:effectLst>
            <a:glow rad="635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lumMod val="65000"/>
                    <a:lumOff val="35000"/>
                  </a:schemeClr>
                </a:solidFill>
              </a:rPr>
              <a:t>Each item with the “cost category” are editable</a:t>
            </a:r>
          </a:p>
        </p:txBody>
      </p:sp>
      <p:sp>
        <p:nvSpPr>
          <p:cNvPr id="20" name="Rectangle 19">
            <a:extLst>
              <a:ext uri="{FF2B5EF4-FFF2-40B4-BE49-F238E27FC236}">
                <a16:creationId xmlns:a16="http://schemas.microsoft.com/office/drawing/2014/main" id="{BC82A8CA-4752-7F6C-629C-DF5AAA0F425E}"/>
              </a:ext>
            </a:extLst>
          </p:cNvPr>
          <p:cNvSpPr/>
          <p:nvPr/>
        </p:nvSpPr>
        <p:spPr>
          <a:xfrm>
            <a:off x="4971906" y="2776756"/>
            <a:ext cx="3887548" cy="221568"/>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allout: Up Arrow 20">
            <a:extLst>
              <a:ext uri="{FF2B5EF4-FFF2-40B4-BE49-F238E27FC236}">
                <a16:creationId xmlns:a16="http://schemas.microsoft.com/office/drawing/2014/main" id="{E229DB98-8ACC-5FF7-2073-97DBEFD0BCE5}"/>
              </a:ext>
            </a:extLst>
          </p:cNvPr>
          <p:cNvSpPr/>
          <p:nvPr/>
        </p:nvSpPr>
        <p:spPr>
          <a:xfrm>
            <a:off x="4627086" y="2878670"/>
            <a:ext cx="4444787" cy="830997"/>
          </a:xfrm>
          <a:prstGeom prst="upArrowCallou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Enter the amount for allocated for </a:t>
            </a:r>
            <a:r>
              <a:rPr lang="en-US" sz="1400" b="1" i="1" u="sng" dirty="0">
                <a:solidFill>
                  <a:schemeClr val="tx1"/>
                </a:solidFill>
              </a:rPr>
              <a:t>AHP</a:t>
            </a:r>
            <a:r>
              <a:rPr lang="en-US" sz="1400" dirty="0">
                <a:solidFill>
                  <a:schemeClr val="tx1"/>
                </a:solidFill>
              </a:rPr>
              <a:t> and </a:t>
            </a:r>
            <a:r>
              <a:rPr lang="en-US" sz="1400" b="1" i="1" u="sng" dirty="0">
                <a:solidFill>
                  <a:schemeClr val="tx1"/>
                </a:solidFill>
              </a:rPr>
              <a:t>Other Sources</a:t>
            </a:r>
          </a:p>
        </p:txBody>
      </p:sp>
      <p:sp>
        <p:nvSpPr>
          <p:cNvPr id="4" name="Arrow: Left 3">
            <a:extLst>
              <a:ext uri="{FF2B5EF4-FFF2-40B4-BE49-F238E27FC236}">
                <a16:creationId xmlns:a16="http://schemas.microsoft.com/office/drawing/2014/main" id="{92E3230F-C609-593F-50B0-49CD23F2F6E4}"/>
              </a:ext>
            </a:extLst>
          </p:cNvPr>
          <p:cNvSpPr/>
          <p:nvPr/>
        </p:nvSpPr>
        <p:spPr>
          <a:xfrm rot="20251828">
            <a:off x="3410491" y="1805157"/>
            <a:ext cx="3761718" cy="692558"/>
          </a:xfrm>
          <a:prstGeom prst="leftArrow">
            <a:avLst/>
          </a:prstGeom>
          <a:solidFill>
            <a:schemeClr val="accent3">
              <a:lumMod val="20000"/>
              <a:lumOff val="80000"/>
            </a:schemeClr>
          </a:solidFill>
          <a:ln>
            <a:solidFill>
              <a:schemeClr val="tx2">
                <a:lumMod val="60000"/>
                <a:lumOff val="40000"/>
              </a:schemeClr>
            </a:solidFill>
          </a:ln>
          <a:effectLst>
            <a:glow rad="635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lumMod val="65000"/>
                    <a:lumOff val="35000"/>
                  </a:schemeClr>
                </a:solidFill>
              </a:rPr>
              <a:t>Total Costs for each category automatically tabulates</a:t>
            </a:r>
          </a:p>
        </p:txBody>
      </p:sp>
      <p:cxnSp>
        <p:nvCxnSpPr>
          <p:cNvPr id="13" name="Straight Arrow Connector 12">
            <a:extLst>
              <a:ext uri="{FF2B5EF4-FFF2-40B4-BE49-F238E27FC236}">
                <a16:creationId xmlns:a16="http://schemas.microsoft.com/office/drawing/2014/main" id="{ABA7E92E-4CFD-EC11-FCF2-CA678B95893A}"/>
              </a:ext>
            </a:extLst>
          </p:cNvPr>
          <p:cNvCxnSpPr>
            <a:cxnSpLocks/>
          </p:cNvCxnSpPr>
          <p:nvPr/>
        </p:nvCxnSpPr>
        <p:spPr>
          <a:xfrm flipH="1" flipV="1">
            <a:off x="3588328" y="6651538"/>
            <a:ext cx="1456748" cy="87282"/>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9680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F8616-F834-4B1B-BEC4-AD2E51035ACB}"/>
              </a:ext>
            </a:extLst>
          </p:cNvPr>
          <p:cNvSpPr>
            <a:spLocks noGrp="1"/>
          </p:cNvSpPr>
          <p:nvPr>
            <p:ph type="title"/>
          </p:nvPr>
        </p:nvSpPr>
        <p:spPr/>
        <p:txBody>
          <a:bodyPr/>
          <a:lstStyle/>
          <a:p>
            <a:r>
              <a:rPr lang="en-US" dirty="0"/>
              <a:t>Checklists for Errors with Development Budgets</a:t>
            </a:r>
          </a:p>
        </p:txBody>
      </p:sp>
      <p:sp>
        <p:nvSpPr>
          <p:cNvPr id="11" name="TextBox 10">
            <a:extLst>
              <a:ext uri="{FF2B5EF4-FFF2-40B4-BE49-F238E27FC236}">
                <a16:creationId xmlns:a16="http://schemas.microsoft.com/office/drawing/2014/main" id="{5182495E-043C-44B4-A946-B83387EBFE99}"/>
              </a:ext>
            </a:extLst>
          </p:cNvPr>
          <p:cNvSpPr txBox="1"/>
          <p:nvPr/>
        </p:nvSpPr>
        <p:spPr>
          <a:xfrm>
            <a:off x="235961" y="1375712"/>
            <a:ext cx="7850880" cy="4152900"/>
          </a:xfrm>
          <a:prstGeom prst="rect">
            <a:avLst/>
          </a:prstGeom>
          <a:solidFill>
            <a:schemeClr val="accent1">
              <a:lumMod val="20000"/>
              <a:lumOff val="80000"/>
            </a:schemeClr>
          </a:solidFill>
          <a:ln w="25400">
            <a:solidFill>
              <a:schemeClr val="tx1"/>
            </a:solidFill>
            <a:extLst>
              <a:ext uri="{C807C97D-BFC1-408E-A445-0C87EB9F89A2}">
                <ask:lineSketchStyleProps xmlns:ask="http://schemas.microsoft.com/office/drawing/2018/sketchyshapes" sd="1219033472">
                  <a:custGeom>
                    <a:avLst/>
                    <a:gdLst>
                      <a:gd name="connsiteX0" fmla="*/ 0 w 8679440"/>
                      <a:gd name="connsiteY0" fmla="*/ 0 h 4152900"/>
                      <a:gd name="connsiteX1" fmla="*/ 494060 w 8679440"/>
                      <a:gd name="connsiteY1" fmla="*/ 0 h 4152900"/>
                      <a:gd name="connsiteX2" fmla="*/ 1161710 w 8679440"/>
                      <a:gd name="connsiteY2" fmla="*/ 0 h 4152900"/>
                      <a:gd name="connsiteX3" fmla="*/ 1916153 w 8679440"/>
                      <a:gd name="connsiteY3" fmla="*/ 0 h 4152900"/>
                      <a:gd name="connsiteX4" fmla="*/ 2323419 w 8679440"/>
                      <a:gd name="connsiteY4" fmla="*/ 0 h 4152900"/>
                      <a:gd name="connsiteX5" fmla="*/ 2730685 w 8679440"/>
                      <a:gd name="connsiteY5" fmla="*/ 0 h 4152900"/>
                      <a:gd name="connsiteX6" fmla="*/ 3571923 w 8679440"/>
                      <a:gd name="connsiteY6" fmla="*/ 0 h 4152900"/>
                      <a:gd name="connsiteX7" fmla="*/ 4239573 w 8679440"/>
                      <a:gd name="connsiteY7" fmla="*/ 0 h 4152900"/>
                      <a:gd name="connsiteX8" fmla="*/ 4646839 w 8679440"/>
                      <a:gd name="connsiteY8" fmla="*/ 0 h 4152900"/>
                      <a:gd name="connsiteX9" fmla="*/ 5314488 w 8679440"/>
                      <a:gd name="connsiteY9" fmla="*/ 0 h 4152900"/>
                      <a:gd name="connsiteX10" fmla="*/ 6155726 w 8679440"/>
                      <a:gd name="connsiteY10" fmla="*/ 0 h 4152900"/>
                      <a:gd name="connsiteX11" fmla="*/ 6736581 w 8679440"/>
                      <a:gd name="connsiteY11" fmla="*/ 0 h 4152900"/>
                      <a:gd name="connsiteX12" fmla="*/ 7317436 w 8679440"/>
                      <a:gd name="connsiteY12" fmla="*/ 0 h 4152900"/>
                      <a:gd name="connsiteX13" fmla="*/ 7985085 w 8679440"/>
                      <a:gd name="connsiteY13" fmla="*/ 0 h 4152900"/>
                      <a:gd name="connsiteX14" fmla="*/ 8679440 w 8679440"/>
                      <a:gd name="connsiteY14" fmla="*/ 0 h 4152900"/>
                      <a:gd name="connsiteX15" fmla="*/ 8679440 w 8679440"/>
                      <a:gd name="connsiteY15" fmla="*/ 733679 h 4152900"/>
                      <a:gd name="connsiteX16" fmla="*/ 8679440 w 8679440"/>
                      <a:gd name="connsiteY16" fmla="*/ 1508887 h 4152900"/>
                      <a:gd name="connsiteX17" fmla="*/ 8679440 w 8679440"/>
                      <a:gd name="connsiteY17" fmla="*/ 2159508 h 4152900"/>
                      <a:gd name="connsiteX18" fmla="*/ 8679440 w 8679440"/>
                      <a:gd name="connsiteY18" fmla="*/ 2768600 h 4152900"/>
                      <a:gd name="connsiteX19" fmla="*/ 8679440 w 8679440"/>
                      <a:gd name="connsiteY19" fmla="*/ 3460750 h 4152900"/>
                      <a:gd name="connsiteX20" fmla="*/ 8679440 w 8679440"/>
                      <a:gd name="connsiteY20" fmla="*/ 4152900 h 4152900"/>
                      <a:gd name="connsiteX21" fmla="*/ 7838202 w 8679440"/>
                      <a:gd name="connsiteY21" fmla="*/ 4152900 h 4152900"/>
                      <a:gd name="connsiteX22" fmla="*/ 7170553 w 8679440"/>
                      <a:gd name="connsiteY22" fmla="*/ 4152900 h 4152900"/>
                      <a:gd name="connsiteX23" fmla="*/ 6589698 w 8679440"/>
                      <a:gd name="connsiteY23" fmla="*/ 4152900 h 4152900"/>
                      <a:gd name="connsiteX24" fmla="*/ 6008843 w 8679440"/>
                      <a:gd name="connsiteY24" fmla="*/ 4152900 h 4152900"/>
                      <a:gd name="connsiteX25" fmla="*/ 5427988 w 8679440"/>
                      <a:gd name="connsiteY25" fmla="*/ 4152900 h 4152900"/>
                      <a:gd name="connsiteX26" fmla="*/ 4847133 w 8679440"/>
                      <a:gd name="connsiteY26" fmla="*/ 4152900 h 4152900"/>
                      <a:gd name="connsiteX27" fmla="*/ 4092690 w 8679440"/>
                      <a:gd name="connsiteY27" fmla="*/ 4152900 h 4152900"/>
                      <a:gd name="connsiteX28" fmla="*/ 3425041 w 8679440"/>
                      <a:gd name="connsiteY28" fmla="*/ 4152900 h 4152900"/>
                      <a:gd name="connsiteX29" fmla="*/ 3017775 w 8679440"/>
                      <a:gd name="connsiteY29" fmla="*/ 4152900 h 4152900"/>
                      <a:gd name="connsiteX30" fmla="*/ 2436920 w 8679440"/>
                      <a:gd name="connsiteY30" fmla="*/ 4152900 h 4152900"/>
                      <a:gd name="connsiteX31" fmla="*/ 1682476 w 8679440"/>
                      <a:gd name="connsiteY31" fmla="*/ 4152900 h 4152900"/>
                      <a:gd name="connsiteX32" fmla="*/ 1188416 w 8679440"/>
                      <a:gd name="connsiteY32" fmla="*/ 4152900 h 4152900"/>
                      <a:gd name="connsiteX33" fmla="*/ 0 w 8679440"/>
                      <a:gd name="connsiteY33" fmla="*/ 4152900 h 4152900"/>
                      <a:gd name="connsiteX34" fmla="*/ 0 w 8679440"/>
                      <a:gd name="connsiteY34" fmla="*/ 3377692 h 4152900"/>
                      <a:gd name="connsiteX35" fmla="*/ 0 w 8679440"/>
                      <a:gd name="connsiteY35" fmla="*/ 2602484 h 4152900"/>
                      <a:gd name="connsiteX36" fmla="*/ 0 w 8679440"/>
                      <a:gd name="connsiteY36" fmla="*/ 2034921 h 4152900"/>
                      <a:gd name="connsiteX37" fmla="*/ 0 w 8679440"/>
                      <a:gd name="connsiteY37" fmla="*/ 1342771 h 4152900"/>
                      <a:gd name="connsiteX38" fmla="*/ 0 w 8679440"/>
                      <a:gd name="connsiteY38" fmla="*/ 733679 h 4152900"/>
                      <a:gd name="connsiteX39" fmla="*/ 0 w 8679440"/>
                      <a:gd name="connsiteY39" fmla="*/ 0 h 415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679440" h="4152900" fill="none" extrusionOk="0">
                        <a:moveTo>
                          <a:pt x="0" y="0"/>
                        </a:moveTo>
                        <a:cubicBezTo>
                          <a:pt x="121239" y="-18914"/>
                          <a:pt x="280822" y="5430"/>
                          <a:pt x="494060" y="0"/>
                        </a:cubicBezTo>
                        <a:cubicBezTo>
                          <a:pt x="707298" y="-5430"/>
                          <a:pt x="953207" y="-891"/>
                          <a:pt x="1161710" y="0"/>
                        </a:cubicBezTo>
                        <a:cubicBezTo>
                          <a:pt x="1370213" y="891"/>
                          <a:pt x="1613689" y="32573"/>
                          <a:pt x="1916153" y="0"/>
                        </a:cubicBezTo>
                        <a:cubicBezTo>
                          <a:pt x="2218617" y="-32573"/>
                          <a:pt x="2207804" y="7316"/>
                          <a:pt x="2323419" y="0"/>
                        </a:cubicBezTo>
                        <a:cubicBezTo>
                          <a:pt x="2439034" y="-7316"/>
                          <a:pt x="2575452" y="-1103"/>
                          <a:pt x="2730685" y="0"/>
                        </a:cubicBezTo>
                        <a:cubicBezTo>
                          <a:pt x="2885918" y="1103"/>
                          <a:pt x="3179507" y="-22171"/>
                          <a:pt x="3571923" y="0"/>
                        </a:cubicBezTo>
                        <a:cubicBezTo>
                          <a:pt x="3964339" y="22171"/>
                          <a:pt x="4041749" y="-25197"/>
                          <a:pt x="4239573" y="0"/>
                        </a:cubicBezTo>
                        <a:cubicBezTo>
                          <a:pt x="4437397" y="25197"/>
                          <a:pt x="4461857" y="-12007"/>
                          <a:pt x="4646839" y="0"/>
                        </a:cubicBezTo>
                        <a:cubicBezTo>
                          <a:pt x="4831821" y="12007"/>
                          <a:pt x="5160162" y="-21669"/>
                          <a:pt x="5314488" y="0"/>
                        </a:cubicBezTo>
                        <a:cubicBezTo>
                          <a:pt x="5468814" y="21669"/>
                          <a:pt x="5986859" y="12787"/>
                          <a:pt x="6155726" y="0"/>
                        </a:cubicBezTo>
                        <a:cubicBezTo>
                          <a:pt x="6324593" y="-12787"/>
                          <a:pt x="6553776" y="-11840"/>
                          <a:pt x="6736581" y="0"/>
                        </a:cubicBezTo>
                        <a:cubicBezTo>
                          <a:pt x="6919386" y="11840"/>
                          <a:pt x="7115311" y="-17387"/>
                          <a:pt x="7317436" y="0"/>
                        </a:cubicBezTo>
                        <a:cubicBezTo>
                          <a:pt x="7519562" y="17387"/>
                          <a:pt x="7757051" y="-32719"/>
                          <a:pt x="7985085" y="0"/>
                        </a:cubicBezTo>
                        <a:cubicBezTo>
                          <a:pt x="8213119" y="32719"/>
                          <a:pt x="8390659" y="12156"/>
                          <a:pt x="8679440" y="0"/>
                        </a:cubicBezTo>
                        <a:cubicBezTo>
                          <a:pt x="8672086" y="171029"/>
                          <a:pt x="8662304" y="578161"/>
                          <a:pt x="8679440" y="733679"/>
                        </a:cubicBezTo>
                        <a:cubicBezTo>
                          <a:pt x="8696576" y="889197"/>
                          <a:pt x="8678916" y="1286455"/>
                          <a:pt x="8679440" y="1508887"/>
                        </a:cubicBezTo>
                        <a:cubicBezTo>
                          <a:pt x="8679964" y="1731319"/>
                          <a:pt x="8709274" y="1948289"/>
                          <a:pt x="8679440" y="2159508"/>
                        </a:cubicBezTo>
                        <a:cubicBezTo>
                          <a:pt x="8649606" y="2370727"/>
                          <a:pt x="8699567" y="2480631"/>
                          <a:pt x="8679440" y="2768600"/>
                        </a:cubicBezTo>
                        <a:cubicBezTo>
                          <a:pt x="8659313" y="3056569"/>
                          <a:pt x="8655321" y="3307304"/>
                          <a:pt x="8679440" y="3460750"/>
                        </a:cubicBezTo>
                        <a:cubicBezTo>
                          <a:pt x="8703560" y="3614196"/>
                          <a:pt x="8660517" y="3872122"/>
                          <a:pt x="8679440" y="4152900"/>
                        </a:cubicBezTo>
                        <a:cubicBezTo>
                          <a:pt x="8337631" y="4134807"/>
                          <a:pt x="8111603" y="4185794"/>
                          <a:pt x="7838202" y="4152900"/>
                        </a:cubicBezTo>
                        <a:cubicBezTo>
                          <a:pt x="7564801" y="4120006"/>
                          <a:pt x="7380338" y="4131005"/>
                          <a:pt x="7170553" y="4152900"/>
                        </a:cubicBezTo>
                        <a:cubicBezTo>
                          <a:pt x="6960768" y="4174795"/>
                          <a:pt x="6757542" y="4132753"/>
                          <a:pt x="6589698" y="4152900"/>
                        </a:cubicBezTo>
                        <a:cubicBezTo>
                          <a:pt x="6421855" y="4173047"/>
                          <a:pt x="6283714" y="4180054"/>
                          <a:pt x="6008843" y="4152900"/>
                        </a:cubicBezTo>
                        <a:cubicBezTo>
                          <a:pt x="5733972" y="4125746"/>
                          <a:pt x="5716679" y="4136911"/>
                          <a:pt x="5427988" y="4152900"/>
                        </a:cubicBezTo>
                        <a:cubicBezTo>
                          <a:pt x="5139298" y="4168889"/>
                          <a:pt x="4976881" y="4149439"/>
                          <a:pt x="4847133" y="4152900"/>
                        </a:cubicBezTo>
                        <a:cubicBezTo>
                          <a:pt x="4717385" y="4156361"/>
                          <a:pt x="4424036" y="4116042"/>
                          <a:pt x="4092690" y="4152900"/>
                        </a:cubicBezTo>
                        <a:cubicBezTo>
                          <a:pt x="3761344" y="4189758"/>
                          <a:pt x="3735598" y="4181326"/>
                          <a:pt x="3425041" y="4152900"/>
                        </a:cubicBezTo>
                        <a:cubicBezTo>
                          <a:pt x="3114484" y="4124474"/>
                          <a:pt x="3217775" y="4168340"/>
                          <a:pt x="3017775" y="4152900"/>
                        </a:cubicBezTo>
                        <a:cubicBezTo>
                          <a:pt x="2817775" y="4137460"/>
                          <a:pt x="2707999" y="4180065"/>
                          <a:pt x="2436920" y="4152900"/>
                        </a:cubicBezTo>
                        <a:cubicBezTo>
                          <a:pt x="2165842" y="4125735"/>
                          <a:pt x="1862541" y="4137211"/>
                          <a:pt x="1682476" y="4152900"/>
                        </a:cubicBezTo>
                        <a:cubicBezTo>
                          <a:pt x="1502411" y="4168589"/>
                          <a:pt x="1329727" y="4155614"/>
                          <a:pt x="1188416" y="4152900"/>
                        </a:cubicBezTo>
                        <a:cubicBezTo>
                          <a:pt x="1047105" y="4150186"/>
                          <a:pt x="345014" y="4102098"/>
                          <a:pt x="0" y="4152900"/>
                        </a:cubicBezTo>
                        <a:cubicBezTo>
                          <a:pt x="31232" y="3765464"/>
                          <a:pt x="38101" y="3573719"/>
                          <a:pt x="0" y="3377692"/>
                        </a:cubicBezTo>
                        <a:cubicBezTo>
                          <a:pt x="-38101" y="3181665"/>
                          <a:pt x="9789" y="2767400"/>
                          <a:pt x="0" y="2602484"/>
                        </a:cubicBezTo>
                        <a:cubicBezTo>
                          <a:pt x="-9789" y="2437568"/>
                          <a:pt x="18545" y="2283904"/>
                          <a:pt x="0" y="2034921"/>
                        </a:cubicBezTo>
                        <a:cubicBezTo>
                          <a:pt x="-18545" y="1785938"/>
                          <a:pt x="16919" y="1487020"/>
                          <a:pt x="0" y="1342771"/>
                        </a:cubicBezTo>
                        <a:cubicBezTo>
                          <a:pt x="-16919" y="1198522"/>
                          <a:pt x="-29317" y="946689"/>
                          <a:pt x="0" y="733679"/>
                        </a:cubicBezTo>
                        <a:cubicBezTo>
                          <a:pt x="29317" y="520669"/>
                          <a:pt x="-2223" y="338557"/>
                          <a:pt x="0" y="0"/>
                        </a:cubicBezTo>
                        <a:close/>
                      </a:path>
                      <a:path w="8679440" h="4152900" stroke="0" extrusionOk="0">
                        <a:moveTo>
                          <a:pt x="0" y="0"/>
                        </a:moveTo>
                        <a:cubicBezTo>
                          <a:pt x="181116" y="-16686"/>
                          <a:pt x="307037" y="22988"/>
                          <a:pt x="580855" y="0"/>
                        </a:cubicBezTo>
                        <a:cubicBezTo>
                          <a:pt x="854673" y="-22988"/>
                          <a:pt x="877613" y="-1857"/>
                          <a:pt x="988121" y="0"/>
                        </a:cubicBezTo>
                        <a:cubicBezTo>
                          <a:pt x="1098629" y="1857"/>
                          <a:pt x="1485534" y="18286"/>
                          <a:pt x="1829359" y="0"/>
                        </a:cubicBezTo>
                        <a:cubicBezTo>
                          <a:pt x="2173184" y="-18286"/>
                          <a:pt x="2269503" y="-26962"/>
                          <a:pt x="2410214" y="0"/>
                        </a:cubicBezTo>
                        <a:cubicBezTo>
                          <a:pt x="2550926" y="26962"/>
                          <a:pt x="2754954" y="-21073"/>
                          <a:pt x="2991069" y="0"/>
                        </a:cubicBezTo>
                        <a:cubicBezTo>
                          <a:pt x="3227184" y="21073"/>
                          <a:pt x="3630633" y="4889"/>
                          <a:pt x="3832307" y="0"/>
                        </a:cubicBezTo>
                        <a:cubicBezTo>
                          <a:pt x="4033981" y="-4889"/>
                          <a:pt x="4117580" y="-732"/>
                          <a:pt x="4326367" y="0"/>
                        </a:cubicBezTo>
                        <a:cubicBezTo>
                          <a:pt x="4535154" y="732"/>
                          <a:pt x="4980503" y="-30674"/>
                          <a:pt x="5167605" y="0"/>
                        </a:cubicBezTo>
                        <a:cubicBezTo>
                          <a:pt x="5354707" y="30674"/>
                          <a:pt x="5768820" y="40644"/>
                          <a:pt x="6008843" y="0"/>
                        </a:cubicBezTo>
                        <a:cubicBezTo>
                          <a:pt x="6248866" y="-40644"/>
                          <a:pt x="6510578" y="-16385"/>
                          <a:pt x="6676492" y="0"/>
                        </a:cubicBezTo>
                        <a:cubicBezTo>
                          <a:pt x="6842406" y="16385"/>
                          <a:pt x="7323372" y="-8404"/>
                          <a:pt x="7517730" y="0"/>
                        </a:cubicBezTo>
                        <a:cubicBezTo>
                          <a:pt x="7712088" y="8404"/>
                          <a:pt x="7862421" y="-9781"/>
                          <a:pt x="8098585" y="0"/>
                        </a:cubicBezTo>
                        <a:cubicBezTo>
                          <a:pt x="8334749" y="9781"/>
                          <a:pt x="8434484" y="8772"/>
                          <a:pt x="8679440" y="0"/>
                        </a:cubicBezTo>
                        <a:cubicBezTo>
                          <a:pt x="8694861" y="262093"/>
                          <a:pt x="8678685" y="535089"/>
                          <a:pt x="8679440" y="733679"/>
                        </a:cubicBezTo>
                        <a:cubicBezTo>
                          <a:pt x="8680195" y="932269"/>
                          <a:pt x="8713311" y="1116243"/>
                          <a:pt x="8679440" y="1425829"/>
                        </a:cubicBezTo>
                        <a:cubicBezTo>
                          <a:pt x="8645570" y="1735415"/>
                          <a:pt x="8698479" y="1876925"/>
                          <a:pt x="8679440" y="2117979"/>
                        </a:cubicBezTo>
                        <a:cubicBezTo>
                          <a:pt x="8660402" y="2359033"/>
                          <a:pt x="8712414" y="2566850"/>
                          <a:pt x="8679440" y="2851658"/>
                        </a:cubicBezTo>
                        <a:cubicBezTo>
                          <a:pt x="8646466" y="3136466"/>
                          <a:pt x="8657225" y="3815214"/>
                          <a:pt x="8679440" y="4152900"/>
                        </a:cubicBezTo>
                        <a:cubicBezTo>
                          <a:pt x="8422828" y="4176911"/>
                          <a:pt x="8088938" y="4169194"/>
                          <a:pt x="7924996" y="4152900"/>
                        </a:cubicBezTo>
                        <a:cubicBezTo>
                          <a:pt x="7761054" y="4136606"/>
                          <a:pt x="7675403" y="4168752"/>
                          <a:pt x="7430936" y="4152900"/>
                        </a:cubicBezTo>
                        <a:cubicBezTo>
                          <a:pt x="7186469" y="4137048"/>
                          <a:pt x="6976269" y="4147807"/>
                          <a:pt x="6589698" y="4152900"/>
                        </a:cubicBezTo>
                        <a:cubicBezTo>
                          <a:pt x="6203127" y="4157993"/>
                          <a:pt x="6224745" y="4151280"/>
                          <a:pt x="5922049" y="4152900"/>
                        </a:cubicBezTo>
                        <a:cubicBezTo>
                          <a:pt x="5619353" y="4154520"/>
                          <a:pt x="5670466" y="4162932"/>
                          <a:pt x="5427988" y="4152900"/>
                        </a:cubicBezTo>
                        <a:cubicBezTo>
                          <a:pt x="5185510" y="4142868"/>
                          <a:pt x="4953988" y="4128692"/>
                          <a:pt x="4760339" y="4152900"/>
                        </a:cubicBezTo>
                        <a:cubicBezTo>
                          <a:pt x="4566690" y="4177108"/>
                          <a:pt x="4556609" y="4159912"/>
                          <a:pt x="4353073" y="4152900"/>
                        </a:cubicBezTo>
                        <a:cubicBezTo>
                          <a:pt x="4149537" y="4145888"/>
                          <a:pt x="4075932" y="4133153"/>
                          <a:pt x="3945807" y="4152900"/>
                        </a:cubicBezTo>
                        <a:cubicBezTo>
                          <a:pt x="3815682" y="4172647"/>
                          <a:pt x="3456494" y="4145908"/>
                          <a:pt x="3278158" y="4152900"/>
                        </a:cubicBezTo>
                        <a:cubicBezTo>
                          <a:pt x="3099822" y="4159892"/>
                          <a:pt x="2900859" y="4138009"/>
                          <a:pt x="2784097" y="4152900"/>
                        </a:cubicBezTo>
                        <a:cubicBezTo>
                          <a:pt x="2667335" y="4167791"/>
                          <a:pt x="2245624" y="4189017"/>
                          <a:pt x="2029654" y="4152900"/>
                        </a:cubicBezTo>
                        <a:cubicBezTo>
                          <a:pt x="1813684" y="4116783"/>
                          <a:pt x="1680117" y="4169800"/>
                          <a:pt x="1535593" y="4152900"/>
                        </a:cubicBezTo>
                        <a:cubicBezTo>
                          <a:pt x="1391069" y="4136000"/>
                          <a:pt x="1129891" y="4144932"/>
                          <a:pt x="781150" y="4152900"/>
                        </a:cubicBezTo>
                        <a:cubicBezTo>
                          <a:pt x="432409" y="4160868"/>
                          <a:pt x="316402" y="4152145"/>
                          <a:pt x="0" y="4152900"/>
                        </a:cubicBezTo>
                        <a:cubicBezTo>
                          <a:pt x="-32952" y="3975373"/>
                          <a:pt x="23607" y="3712466"/>
                          <a:pt x="0" y="3419221"/>
                        </a:cubicBezTo>
                        <a:cubicBezTo>
                          <a:pt x="-23607" y="3125976"/>
                          <a:pt x="17792" y="2842090"/>
                          <a:pt x="0" y="2685542"/>
                        </a:cubicBezTo>
                        <a:cubicBezTo>
                          <a:pt x="-17792" y="2528994"/>
                          <a:pt x="5717" y="2231610"/>
                          <a:pt x="0" y="1910334"/>
                        </a:cubicBezTo>
                        <a:cubicBezTo>
                          <a:pt x="-5717" y="1589058"/>
                          <a:pt x="19935" y="1479796"/>
                          <a:pt x="0" y="1259713"/>
                        </a:cubicBezTo>
                        <a:cubicBezTo>
                          <a:pt x="-19935" y="1039630"/>
                          <a:pt x="19233" y="514962"/>
                          <a:pt x="0" y="0"/>
                        </a:cubicBezTo>
                        <a:close/>
                      </a:path>
                    </a:pathLst>
                  </a:custGeom>
                  <ask:type>
                    <ask:lineSketchNone/>
                  </ask:type>
                </ask:lineSketchStyleProps>
              </a:ext>
            </a:extLst>
          </a:ln>
        </p:spPr>
        <p:txBody>
          <a:bodyPr wrap="square" tIns="274320" anchor="t" anchorCtr="1">
            <a:noAutofit/>
          </a:bodyPr>
          <a:lstStyle/>
          <a:p>
            <a:r>
              <a:rPr lang="en-US" sz="2400" b="1" u="sng" dirty="0">
                <a:solidFill>
                  <a:srgbClr val="00B050"/>
                </a:solidFill>
                <a:cs typeface="Cavolini" panose="03000502040302020204" pitchFamily="66" charset="0"/>
              </a:rPr>
              <a:t>Before submitting my application, I verified the following:</a:t>
            </a:r>
          </a:p>
          <a:p>
            <a:pPr marL="342900" indent="-342900">
              <a:buFont typeface="Wingdings" panose="05000000000000000000" pitchFamily="2" charset="2"/>
              <a:buChar char="q"/>
            </a:pPr>
            <a:endParaRPr lang="en-US" sz="1600" dirty="0">
              <a:cs typeface="Cavolini" panose="03000502040302020204" pitchFamily="66" charset="0"/>
            </a:endParaRPr>
          </a:p>
          <a:p>
            <a:pPr marL="342900" indent="-342900">
              <a:buFont typeface="Wingdings" panose="05000000000000000000" pitchFamily="2" charset="2"/>
              <a:buChar char="q"/>
            </a:pPr>
            <a:r>
              <a:rPr lang="en-US" sz="1600" dirty="0">
                <a:cs typeface="Cavolini" panose="03000502040302020204" pitchFamily="66" charset="0"/>
              </a:rPr>
              <a:t>“Sources and Uses”  = Total Development Budget</a:t>
            </a:r>
          </a:p>
          <a:p>
            <a:pPr marL="342900" indent="-342900">
              <a:buFont typeface="Wingdings" panose="05000000000000000000" pitchFamily="2" charset="2"/>
              <a:buChar char="q"/>
            </a:pPr>
            <a:endParaRPr lang="en-US" sz="1600" dirty="0">
              <a:cs typeface="Cavolini" panose="03000502040302020204" pitchFamily="66" charset="0"/>
            </a:endParaRPr>
          </a:p>
          <a:p>
            <a:pPr marL="342900" indent="-342900">
              <a:buFont typeface="Wingdings" panose="05000000000000000000" pitchFamily="2" charset="2"/>
              <a:buChar char="q"/>
            </a:pPr>
            <a:r>
              <a:rPr lang="en-US" sz="1600" dirty="0">
                <a:cs typeface="Cavolini" panose="03000502040302020204" pitchFamily="66" charset="0"/>
              </a:rPr>
              <a:t>The Acquisition costs on the Development Budget/Uses of Funds =  supporting documentation</a:t>
            </a:r>
          </a:p>
          <a:p>
            <a:pPr marL="342900" indent="-342900">
              <a:buFont typeface="Wingdings" panose="05000000000000000000" pitchFamily="2" charset="2"/>
              <a:buChar char="q"/>
            </a:pPr>
            <a:endParaRPr lang="en-US" sz="1600" dirty="0">
              <a:cs typeface="Cavolini" panose="03000502040302020204" pitchFamily="66" charset="0"/>
            </a:endParaRPr>
          </a:p>
          <a:p>
            <a:pPr marL="342900" indent="-342900">
              <a:buFont typeface="Wingdings" panose="05000000000000000000" pitchFamily="2" charset="2"/>
              <a:buChar char="q"/>
            </a:pPr>
            <a:r>
              <a:rPr lang="en-US" sz="1600" dirty="0">
                <a:cs typeface="Cavolini" panose="03000502040302020204" pitchFamily="66" charset="0"/>
              </a:rPr>
              <a:t>Total construction/rehabilitation costs on the Uses of Funds  = construction estimates and/or cost documentation provided</a:t>
            </a:r>
          </a:p>
          <a:p>
            <a:pPr marL="342900" indent="-342900">
              <a:buFont typeface="Wingdings" panose="05000000000000000000" pitchFamily="2" charset="2"/>
              <a:buChar char="q"/>
            </a:pPr>
            <a:endParaRPr lang="en-US" sz="1600" dirty="0">
              <a:cs typeface="Cavolini" panose="03000502040302020204" pitchFamily="66" charset="0"/>
            </a:endParaRPr>
          </a:p>
          <a:p>
            <a:pPr marL="342900" indent="-342900">
              <a:buFont typeface="Wingdings" panose="05000000000000000000" pitchFamily="2" charset="2"/>
              <a:buChar char="q"/>
            </a:pPr>
            <a:r>
              <a:rPr lang="en-US" sz="1600" dirty="0">
                <a:cs typeface="Cavolini" panose="03000502040302020204" pitchFamily="66" charset="0"/>
              </a:rPr>
              <a:t>General Requirements/Builders Overhead/Builders profit and contingencies are shown on the development budget/cost estimates</a:t>
            </a:r>
          </a:p>
          <a:p>
            <a:pPr marL="342900" indent="-342900">
              <a:buFont typeface="Wingdings" panose="05000000000000000000" pitchFamily="2" charset="2"/>
              <a:buChar char="q"/>
            </a:pPr>
            <a:endParaRPr lang="en-US" sz="1600" dirty="0">
              <a:cs typeface="Cavolini" panose="03000502040302020204" pitchFamily="66" charset="0"/>
            </a:endParaRPr>
          </a:p>
          <a:p>
            <a:pPr marL="342900" indent="-342900">
              <a:buFont typeface="Wingdings" panose="05000000000000000000" pitchFamily="2" charset="2"/>
              <a:buChar char="q"/>
            </a:pPr>
            <a:r>
              <a:rPr lang="en-US" sz="1600" b="1" i="1" dirty="0">
                <a:cs typeface="Cavolini" panose="03000502040302020204" pitchFamily="66" charset="0"/>
              </a:rPr>
              <a:t>All major costs including acquisition, construction, contingencies, financing, reserves, developer fee and other soft costs are listed</a:t>
            </a:r>
          </a:p>
          <a:p>
            <a:pPr marL="285750" indent="-285750">
              <a:buFont typeface="Wingdings" panose="05000000000000000000" pitchFamily="2" charset="2"/>
              <a:buChar char="q"/>
            </a:pPr>
            <a:endParaRPr lang="en-US" sz="1400" dirty="0">
              <a:latin typeface="Cavolini" panose="03000502040302020204" pitchFamily="66" charset="0"/>
              <a:cs typeface="Cavolini" panose="03000502040302020204" pitchFamily="66" charset="0"/>
            </a:endParaRPr>
          </a:p>
          <a:p>
            <a:pPr marL="285750" indent="-285750">
              <a:buFont typeface="Wingdings" panose="05000000000000000000" pitchFamily="2" charset="2"/>
              <a:buChar char="q"/>
            </a:pPr>
            <a:endParaRPr lang="en-US" sz="1400" dirty="0">
              <a:latin typeface="Cavolini" panose="03000502040302020204" pitchFamily="66" charset="0"/>
              <a:cs typeface="Cavolini" panose="03000502040302020204" pitchFamily="66" charset="0"/>
            </a:endParaRPr>
          </a:p>
        </p:txBody>
      </p:sp>
      <p:sp>
        <p:nvSpPr>
          <p:cNvPr id="9" name="Callout: Right Arrow 8">
            <a:extLst>
              <a:ext uri="{FF2B5EF4-FFF2-40B4-BE49-F238E27FC236}">
                <a16:creationId xmlns:a16="http://schemas.microsoft.com/office/drawing/2014/main" id="{A5527DBC-EE9B-49BF-ABAB-9A60FBD49A08}"/>
              </a:ext>
            </a:extLst>
          </p:cNvPr>
          <p:cNvSpPr/>
          <p:nvPr/>
        </p:nvSpPr>
        <p:spPr>
          <a:xfrm>
            <a:off x="235961" y="5848351"/>
            <a:ext cx="1326139" cy="857250"/>
          </a:xfrm>
          <a:prstGeom prst="rightArrowCallou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a:solidFill>
                  <a:schemeClr val="tx1"/>
                </a:solidFill>
                <a:cs typeface="Times New Roman" panose="02020603050405020304" pitchFamily="18" charset="0"/>
              </a:rPr>
              <a:t>Helpful Hint</a:t>
            </a:r>
          </a:p>
        </p:txBody>
      </p:sp>
      <p:sp>
        <p:nvSpPr>
          <p:cNvPr id="12" name="Rectangle 11">
            <a:extLst>
              <a:ext uri="{FF2B5EF4-FFF2-40B4-BE49-F238E27FC236}">
                <a16:creationId xmlns:a16="http://schemas.microsoft.com/office/drawing/2014/main" id="{0E9F796E-5FD2-4707-A9A5-6B2837375914}"/>
              </a:ext>
            </a:extLst>
          </p:cNvPr>
          <p:cNvSpPr/>
          <p:nvPr/>
        </p:nvSpPr>
        <p:spPr>
          <a:xfrm>
            <a:off x="1657351" y="5848351"/>
            <a:ext cx="7258050" cy="857249"/>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a:solidFill>
                  <a:schemeClr val="tx1"/>
                </a:solidFill>
                <a:cs typeface="Times New Roman" panose="02020603050405020304" pitchFamily="18" charset="0"/>
              </a:rPr>
              <a:t>Conceptual design drawings/pre-inspections/Physical Needs Assessments should have sufficient detail to obtain construction cost estimates</a:t>
            </a:r>
          </a:p>
        </p:txBody>
      </p:sp>
      <p:pic>
        <p:nvPicPr>
          <p:cNvPr id="3" name="Picture 2" descr="Cartoon bee with pointer">
            <a:extLst>
              <a:ext uri="{FF2B5EF4-FFF2-40B4-BE49-F238E27FC236}">
                <a16:creationId xmlns:a16="http://schemas.microsoft.com/office/drawing/2014/main" id="{8B883638-6C5A-EE81-6F57-3AFFD2F876DC}"/>
              </a:ext>
            </a:extLst>
          </p:cNvPr>
          <p:cNvPicPr>
            <a:picLocks noChangeAspect="1"/>
          </p:cNvPicPr>
          <p:nvPr/>
        </p:nvPicPr>
        <p:blipFill>
          <a:blip r:embed="rId3"/>
          <a:stretch>
            <a:fillRect/>
          </a:stretch>
        </p:blipFill>
        <p:spPr>
          <a:xfrm>
            <a:off x="7840184" y="1329388"/>
            <a:ext cx="1067855" cy="1627664"/>
          </a:xfrm>
          <a:prstGeom prst="rect">
            <a:avLst/>
          </a:prstGeom>
        </p:spPr>
      </p:pic>
    </p:spTree>
    <p:extLst>
      <p:ext uri="{BB962C8B-B14F-4D97-AF65-F5344CB8AC3E}">
        <p14:creationId xmlns:p14="http://schemas.microsoft.com/office/powerpoint/2010/main" val="947989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710FC-C6A6-4F8C-A446-FC611359A134}"/>
              </a:ext>
            </a:extLst>
          </p:cNvPr>
          <p:cNvSpPr>
            <a:spLocks noGrp="1"/>
          </p:cNvSpPr>
          <p:nvPr>
            <p:ph type="title"/>
          </p:nvPr>
        </p:nvSpPr>
        <p:spPr/>
        <p:txBody>
          <a:bodyPr/>
          <a:lstStyle/>
          <a:p>
            <a:r>
              <a:rPr lang="en-US" dirty="0"/>
              <a:t>Submitting Required Documents – Key Points</a:t>
            </a:r>
          </a:p>
        </p:txBody>
      </p:sp>
      <p:sp>
        <p:nvSpPr>
          <p:cNvPr id="5" name="Rectangle: Rounded Corners 4">
            <a:extLst>
              <a:ext uri="{FF2B5EF4-FFF2-40B4-BE49-F238E27FC236}">
                <a16:creationId xmlns:a16="http://schemas.microsoft.com/office/drawing/2014/main" id="{E2B03CD9-C727-4E70-B8BE-45B6A07F83A3}"/>
              </a:ext>
            </a:extLst>
          </p:cNvPr>
          <p:cNvSpPr/>
          <p:nvPr/>
        </p:nvSpPr>
        <p:spPr>
          <a:xfrm>
            <a:off x="421574" y="5331279"/>
            <a:ext cx="8432140" cy="1379763"/>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mj-lt"/>
                <a:ea typeface="+mj-ea"/>
                <a:cs typeface="+mj-cs"/>
              </a:rPr>
              <a:t>Application Technical Assistance workbooks can be found below:</a:t>
            </a:r>
          </a:p>
          <a:p>
            <a:pPr algn="ctr"/>
            <a:endParaRPr lang="en-US" b="1" i="1" dirty="0">
              <a:solidFill>
                <a:schemeClr val="tx1"/>
              </a:solidFill>
              <a:latin typeface="+mj-lt"/>
              <a:ea typeface="+mj-ea"/>
              <a:cs typeface="+mj-cs"/>
            </a:endParaRPr>
          </a:p>
          <a:p>
            <a:pPr algn="ctr"/>
            <a:r>
              <a:rPr lang="en-US" sz="1600" b="1" i="1" dirty="0">
                <a:solidFill>
                  <a:srgbClr val="0072CE"/>
                </a:solidFill>
                <a:latin typeface="+mj-lt"/>
                <a:ea typeface="+mj-ea"/>
                <a:cs typeface="+mj-cs"/>
                <a:hlinkClick r:id="rId3"/>
              </a:rPr>
              <a:t>AHP Rental Housing Workbook</a:t>
            </a:r>
            <a:endParaRPr lang="en-US" sz="1600" b="1" i="1" dirty="0">
              <a:solidFill>
                <a:srgbClr val="0072CE"/>
              </a:solidFill>
              <a:latin typeface="+mj-lt"/>
              <a:ea typeface="+mj-ea"/>
              <a:cs typeface="+mj-cs"/>
            </a:endParaRPr>
          </a:p>
          <a:p>
            <a:pPr algn="ctr"/>
            <a:r>
              <a:rPr lang="en-US" sz="1600" b="1" i="1" u="sng" dirty="0">
                <a:solidFill>
                  <a:srgbClr val="0070C0"/>
                </a:solidFill>
                <a:latin typeface="+mj-lt"/>
                <a:ea typeface="+mj-ea"/>
                <a:cs typeface="+mj-cs"/>
                <a:hlinkClick r:id="rId3"/>
              </a:rPr>
              <a:t>AHP Owner Workbook</a:t>
            </a:r>
            <a:endParaRPr lang="en-US" sz="1600" b="1" i="1" u="sng" dirty="0">
              <a:solidFill>
                <a:srgbClr val="0070C0"/>
              </a:solidFill>
              <a:latin typeface="+mj-lt"/>
              <a:ea typeface="+mj-ea"/>
              <a:cs typeface="+mj-cs"/>
            </a:endParaRPr>
          </a:p>
        </p:txBody>
      </p:sp>
      <p:sp>
        <p:nvSpPr>
          <p:cNvPr id="7" name="Rectangle: Diagonal Corners Snipped 6">
            <a:extLst>
              <a:ext uri="{FF2B5EF4-FFF2-40B4-BE49-F238E27FC236}">
                <a16:creationId xmlns:a16="http://schemas.microsoft.com/office/drawing/2014/main" id="{4F74121F-EE36-4F99-972D-F48219645FC5}"/>
              </a:ext>
            </a:extLst>
          </p:cNvPr>
          <p:cNvSpPr/>
          <p:nvPr/>
        </p:nvSpPr>
        <p:spPr>
          <a:xfrm>
            <a:off x="356260" y="1311459"/>
            <a:ext cx="8432140" cy="3925661"/>
          </a:xfrm>
          <a:prstGeom prst="snip2DiagRect">
            <a:avLst/>
          </a:prstGeom>
          <a:solidFill>
            <a:schemeClr val="tx2">
              <a:lumMod val="20000"/>
              <a:lumOff val="80000"/>
            </a:schemeClr>
          </a:solidFill>
          <a:ln>
            <a:extLst>
              <a:ext uri="{C807C97D-BFC1-408E-A445-0C87EB9F89A2}">
                <ask:lineSketchStyleProps xmlns:ask="http://schemas.microsoft.com/office/drawing/2018/sketchyshapes" sd="1219033472">
                  <a:custGeom>
                    <a:avLst/>
                    <a:gdLst>
                      <a:gd name="connsiteX0" fmla="*/ 0 w 8432140"/>
                      <a:gd name="connsiteY0" fmla="*/ 0 h 4171950"/>
                      <a:gd name="connsiteX1" fmla="*/ 567365 w 8432140"/>
                      <a:gd name="connsiteY1" fmla="*/ 0 h 4171950"/>
                      <a:gd name="connsiteX2" fmla="*/ 979995 w 8432140"/>
                      <a:gd name="connsiteY2" fmla="*/ 0 h 4171950"/>
                      <a:gd name="connsiteX3" fmla="*/ 1624728 w 8432140"/>
                      <a:gd name="connsiteY3" fmla="*/ 0 h 4171950"/>
                      <a:gd name="connsiteX4" fmla="*/ 2114726 w 8432140"/>
                      <a:gd name="connsiteY4" fmla="*/ 0 h 4171950"/>
                      <a:gd name="connsiteX5" fmla="*/ 2759459 w 8432140"/>
                      <a:gd name="connsiteY5" fmla="*/ 0 h 4171950"/>
                      <a:gd name="connsiteX6" fmla="*/ 3404192 w 8432140"/>
                      <a:gd name="connsiteY6" fmla="*/ 0 h 4171950"/>
                      <a:gd name="connsiteX7" fmla="*/ 4048926 w 8432140"/>
                      <a:gd name="connsiteY7" fmla="*/ 0 h 4171950"/>
                      <a:gd name="connsiteX8" fmla="*/ 4693659 w 8432140"/>
                      <a:gd name="connsiteY8" fmla="*/ 0 h 4171950"/>
                      <a:gd name="connsiteX9" fmla="*/ 5261025 w 8432140"/>
                      <a:gd name="connsiteY9" fmla="*/ 0 h 4171950"/>
                      <a:gd name="connsiteX10" fmla="*/ 5983126 w 8432140"/>
                      <a:gd name="connsiteY10" fmla="*/ 0 h 4171950"/>
                      <a:gd name="connsiteX11" fmla="*/ 6627860 w 8432140"/>
                      <a:gd name="connsiteY11" fmla="*/ 0 h 4171950"/>
                      <a:gd name="connsiteX12" fmla="*/ 7736801 w 8432140"/>
                      <a:gd name="connsiteY12" fmla="*/ 0 h 4171950"/>
                      <a:gd name="connsiteX13" fmla="*/ 8098377 w 8432140"/>
                      <a:gd name="connsiteY13" fmla="*/ 361576 h 4171950"/>
                      <a:gd name="connsiteX14" fmla="*/ 8432140 w 8432140"/>
                      <a:gd name="connsiteY14" fmla="*/ 695339 h 4171950"/>
                      <a:gd name="connsiteX15" fmla="*/ 8432140 w 8432140"/>
                      <a:gd name="connsiteY15" fmla="*/ 1390661 h 4171950"/>
                      <a:gd name="connsiteX16" fmla="*/ 8432140 w 8432140"/>
                      <a:gd name="connsiteY16" fmla="*/ 2085983 h 4171950"/>
                      <a:gd name="connsiteX17" fmla="*/ 8432140 w 8432140"/>
                      <a:gd name="connsiteY17" fmla="*/ 2816072 h 4171950"/>
                      <a:gd name="connsiteX18" fmla="*/ 8432140 w 8432140"/>
                      <a:gd name="connsiteY18" fmla="*/ 4171950 h 4171950"/>
                      <a:gd name="connsiteX19" fmla="*/ 8432140 w 8432140"/>
                      <a:gd name="connsiteY19" fmla="*/ 4171950 h 4171950"/>
                      <a:gd name="connsiteX20" fmla="*/ 7710039 w 8432140"/>
                      <a:gd name="connsiteY20" fmla="*/ 4171950 h 4171950"/>
                      <a:gd name="connsiteX21" fmla="*/ 7142673 w 8432140"/>
                      <a:gd name="connsiteY21" fmla="*/ 4171950 h 4171950"/>
                      <a:gd name="connsiteX22" fmla="*/ 6575308 w 8432140"/>
                      <a:gd name="connsiteY22" fmla="*/ 4171950 h 4171950"/>
                      <a:gd name="connsiteX23" fmla="*/ 6007942 w 8432140"/>
                      <a:gd name="connsiteY23" fmla="*/ 4171950 h 4171950"/>
                      <a:gd name="connsiteX24" fmla="*/ 5440577 w 8432140"/>
                      <a:gd name="connsiteY24" fmla="*/ 4171950 h 4171950"/>
                      <a:gd name="connsiteX25" fmla="*/ 4718476 w 8432140"/>
                      <a:gd name="connsiteY25" fmla="*/ 4171950 h 4171950"/>
                      <a:gd name="connsiteX26" fmla="*/ 4073742 w 8432140"/>
                      <a:gd name="connsiteY26" fmla="*/ 4171950 h 4171950"/>
                      <a:gd name="connsiteX27" fmla="*/ 3661113 w 8432140"/>
                      <a:gd name="connsiteY27" fmla="*/ 4171950 h 4171950"/>
                      <a:gd name="connsiteX28" fmla="*/ 3093747 w 8432140"/>
                      <a:gd name="connsiteY28" fmla="*/ 4171950 h 4171950"/>
                      <a:gd name="connsiteX29" fmla="*/ 2371646 w 8432140"/>
                      <a:gd name="connsiteY29" fmla="*/ 4171950 h 4171950"/>
                      <a:gd name="connsiteX30" fmla="*/ 1881648 w 8432140"/>
                      <a:gd name="connsiteY30" fmla="*/ 4171950 h 4171950"/>
                      <a:gd name="connsiteX31" fmla="*/ 695339 w 8432140"/>
                      <a:gd name="connsiteY31" fmla="*/ 4171950 h 4171950"/>
                      <a:gd name="connsiteX32" fmla="*/ 333763 w 8432140"/>
                      <a:gd name="connsiteY32" fmla="*/ 3810374 h 4171950"/>
                      <a:gd name="connsiteX33" fmla="*/ 0 w 8432140"/>
                      <a:gd name="connsiteY33" fmla="*/ 3476611 h 4171950"/>
                      <a:gd name="connsiteX34" fmla="*/ 0 w 8432140"/>
                      <a:gd name="connsiteY34" fmla="*/ 2885587 h 4171950"/>
                      <a:gd name="connsiteX35" fmla="*/ 0 w 8432140"/>
                      <a:gd name="connsiteY35" fmla="*/ 2155499 h 4171950"/>
                      <a:gd name="connsiteX36" fmla="*/ 0 w 8432140"/>
                      <a:gd name="connsiteY36" fmla="*/ 1390644 h 4171950"/>
                      <a:gd name="connsiteX37" fmla="*/ 0 w 8432140"/>
                      <a:gd name="connsiteY37" fmla="*/ 799621 h 4171950"/>
                      <a:gd name="connsiteX38" fmla="*/ 0 w 8432140"/>
                      <a:gd name="connsiteY38" fmla="*/ 0 h 417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432140" h="4171950" fill="none" extrusionOk="0">
                        <a:moveTo>
                          <a:pt x="0" y="0"/>
                        </a:moveTo>
                        <a:cubicBezTo>
                          <a:pt x="210214" y="-28353"/>
                          <a:pt x="351011" y="-22175"/>
                          <a:pt x="567365" y="0"/>
                        </a:cubicBezTo>
                        <a:cubicBezTo>
                          <a:pt x="783719" y="22175"/>
                          <a:pt x="832883" y="1874"/>
                          <a:pt x="979995" y="0"/>
                        </a:cubicBezTo>
                        <a:cubicBezTo>
                          <a:pt x="1127107" y="-1874"/>
                          <a:pt x="1395036" y="23420"/>
                          <a:pt x="1624728" y="0"/>
                        </a:cubicBezTo>
                        <a:cubicBezTo>
                          <a:pt x="1854420" y="-23420"/>
                          <a:pt x="1943116" y="9904"/>
                          <a:pt x="2114726" y="0"/>
                        </a:cubicBezTo>
                        <a:cubicBezTo>
                          <a:pt x="2286336" y="-9904"/>
                          <a:pt x="2551477" y="-473"/>
                          <a:pt x="2759459" y="0"/>
                        </a:cubicBezTo>
                        <a:cubicBezTo>
                          <a:pt x="2967441" y="473"/>
                          <a:pt x="3136225" y="-27033"/>
                          <a:pt x="3404192" y="0"/>
                        </a:cubicBezTo>
                        <a:cubicBezTo>
                          <a:pt x="3672159" y="27033"/>
                          <a:pt x="3852955" y="-5834"/>
                          <a:pt x="4048926" y="0"/>
                        </a:cubicBezTo>
                        <a:cubicBezTo>
                          <a:pt x="4244897" y="5834"/>
                          <a:pt x="4510945" y="18537"/>
                          <a:pt x="4693659" y="0"/>
                        </a:cubicBezTo>
                        <a:cubicBezTo>
                          <a:pt x="4876373" y="-18537"/>
                          <a:pt x="5120056" y="-2467"/>
                          <a:pt x="5261025" y="0"/>
                        </a:cubicBezTo>
                        <a:cubicBezTo>
                          <a:pt x="5401994" y="2467"/>
                          <a:pt x="5729772" y="-11223"/>
                          <a:pt x="5983126" y="0"/>
                        </a:cubicBezTo>
                        <a:cubicBezTo>
                          <a:pt x="6236480" y="11223"/>
                          <a:pt x="6350369" y="1462"/>
                          <a:pt x="6627860" y="0"/>
                        </a:cubicBezTo>
                        <a:cubicBezTo>
                          <a:pt x="6905351" y="-1462"/>
                          <a:pt x="7317781" y="-36929"/>
                          <a:pt x="7736801" y="0"/>
                        </a:cubicBezTo>
                        <a:cubicBezTo>
                          <a:pt x="7898771" y="188491"/>
                          <a:pt x="7947430" y="245311"/>
                          <a:pt x="8098377" y="361576"/>
                        </a:cubicBezTo>
                        <a:cubicBezTo>
                          <a:pt x="8249324" y="477841"/>
                          <a:pt x="8305800" y="537889"/>
                          <a:pt x="8432140" y="695339"/>
                        </a:cubicBezTo>
                        <a:cubicBezTo>
                          <a:pt x="8458609" y="1035897"/>
                          <a:pt x="8429043" y="1193650"/>
                          <a:pt x="8432140" y="1390661"/>
                        </a:cubicBezTo>
                        <a:cubicBezTo>
                          <a:pt x="8435237" y="1587672"/>
                          <a:pt x="8435475" y="1875579"/>
                          <a:pt x="8432140" y="2085983"/>
                        </a:cubicBezTo>
                        <a:cubicBezTo>
                          <a:pt x="8428805" y="2296387"/>
                          <a:pt x="8429262" y="2610432"/>
                          <a:pt x="8432140" y="2816072"/>
                        </a:cubicBezTo>
                        <a:cubicBezTo>
                          <a:pt x="8435018" y="3021712"/>
                          <a:pt x="8499765" y="3737704"/>
                          <a:pt x="8432140" y="4171950"/>
                        </a:cubicBezTo>
                        <a:lnTo>
                          <a:pt x="8432140" y="4171950"/>
                        </a:lnTo>
                        <a:cubicBezTo>
                          <a:pt x="8275434" y="4138077"/>
                          <a:pt x="8022596" y="4188091"/>
                          <a:pt x="7710039" y="4171950"/>
                        </a:cubicBezTo>
                        <a:cubicBezTo>
                          <a:pt x="7397482" y="4155809"/>
                          <a:pt x="7341094" y="4175234"/>
                          <a:pt x="7142673" y="4171950"/>
                        </a:cubicBezTo>
                        <a:cubicBezTo>
                          <a:pt x="6944252" y="4168666"/>
                          <a:pt x="6822037" y="4199071"/>
                          <a:pt x="6575308" y="4171950"/>
                        </a:cubicBezTo>
                        <a:cubicBezTo>
                          <a:pt x="6328579" y="4144829"/>
                          <a:pt x="6255318" y="4187997"/>
                          <a:pt x="6007942" y="4171950"/>
                        </a:cubicBezTo>
                        <a:cubicBezTo>
                          <a:pt x="5760566" y="4155903"/>
                          <a:pt x="5719256" y="4164193"/>
                          <a:pt x="5440577" y="4171950"/>
                        </a:cubicBezTo>
                        <a:cubicBezTo>
                          <a:pt x="5161898" y="4179707"/>
                          <a:pt x="5062331" y="4197362"/>
                          <a:pt x="4718476" y="4171950"/>
                        </a:cubicBezTo>
                        <a:cubicBezTo>
                          <a:pt x="4374621" y="4146538"/>
                          <a:pt x="4271614" y="4183593"/>
                          <a:pt x="4073742" y="4171950"/>
                        </a:cubicBezTo>
                        <a:cubicBezTo>
                          <a:pt x="3875870" y="4160307"/>
                          <a:pt x="3845516" y="4161339"/>
                          <a:pt x="3661113" y="4171950"/>
                        </a:cubicBezTo>
                        <a:cubicBezTo>
                          <a:pt x="3476710" y="4182561"/>
                          <a:pt x="3297244" y="4155572"/>
                          <a:pt x="3093747" y="4171950"/>
                        </a:cubicBezTo>
                        <a:cubicBezTo>
                          <a:pt x="2890250" y="4188328"/>
                          <a:pt x="2717864" y="4155709"/>
                          <a:pt x="2371646" y="4171950"/>
                        </a:cubicBezTo>
                        <a:cubicBezTo>
                          <a:pt x="2025428" y="4188191"/>
                          <a:pt x="2082414" y="4191312"/>
                          <a:pt x="1881648" y="4171950"/>
                        </a:cubicBezTo>
                        <a:cubicBezTo>
                          <a:pt x="1680882" y="4152588"/>
                          <a:pt x="1269116" y="4152838"/>
                          <a:pt x="695339" y="4171950"/>
                        </a:cubicBezTo>
                        <a:cubicBezTo>
                          <a:pt x="617307" y="4098577"/>
                          <a:pt x="462561" y="3962728"/>
                          <a:pt x="333763" y="3810374"/>
                        </a:cubicBezTo>
                        <a:cubicBezTo>
                          <a:pt x="204965" y="3658020"/>
                          <a:pt x="121857" y="3584954"/>
                          <a:pt x="0" y="3476611"/>
                        </a:cubicBezTo>
                        <a:cubicBezTo>
                          <a:pt x="-26765" y="3233398"/>
                          <a:pt x="-12477" y="3167794"/>
                          <a:pt x="0" y="2885587"/>
                        </a:cubicBezTo>
                        <a:cubicBezTo>
                          <a:pt x="12477" y="2603380"/>
                          <a:pt x="18117" y="2333524"/>
                          <a:pt x="0" y="2155499"/>
                        </a:cubicBezTo>
                        <a:cubicBezTo>
                          <a:pt x="-18117" y="1977474"/>
                          <a:pt x="-15708" y="1655222"/>
                          <a:pt x="0" y="1390644"/>
                        </a:cubicBezTo>
                        <a:cubicBezTo>
                          <a:pt x="15708" y="1126067"/>
                          <a:pt x="-25347" y="988217"/>
                          <a:pt x="0" y="799621"/>
                        </a:cubicBezTo>
                        <a:cubicBezTo>
                          <a:pt x="25347" y="611025"/>
                          <a:pt x="-25512" y="199686"/>
                          <a:pt x="0" y="0"/>
                        </a:cubicBezTo>
                        <a:close/>
                      </a:path>
                      <a:path w="8432140" h="4171950" stroke="0" extrusionOk="0">
                        <a:moveTo>
                          <a:pt x="0" y="0"/>
                        </a:moveTo>
                        <a:cubicBezTo>
                          <a:pt x="219153" y="3946"/>
                          <a:pt x="438471" y="2693"/>
                          <a:pt x="567365" y="0"/>
                        </a:cubicBezTo>
                        <a:cubicBezTo>
                          <a:pt x="696259" y="-2693"/>
                          <a:pt x="799193" y="15117"/>
                          <a:pt x="979995" y="0"/>
                        </a:cubicBezTo>
                        <a:cubicBezTo>
                          <a:pt x="1160797" y="-15117"/>
                          <a:pt x="1425400" y="-24661"/>
                          <a:pt x="1779464" y="0"/>
                        </a:cubicBezTo>
                        <a:cubicBezTo>
                          <a:pt x="2133528" y="24661"/>
                          <a:pt x="2188261" y="-5036"/>
                          <a:pt x="2346830" y="0"/>
                        </a:cubicBezTo>
                        <a:cubicBezTo>
                          <a:pt x="2505399" y="5036"/>
                          <a:pt x="2745033" y="26710"/>
                          <a:pt x="2914195" y="0"/>
                        </a:cubicBezTo>
                        <a:cubicBezTo>
                          <a:pt x="3083358" y="-26710"/>
                          <a:pt x="3379191" y="19633"/>
                          <a:pt x="3713664" y="0"/>
                        </a:cubicBezTo>
                        <a:cubicBezTo>
                          <a:pt x="4048137" y="-19633"/>
                          <a:pt x="3979700" y="-20818"/>
                          <a:pt x="4203662" y="0"/>
                        </a:cubicBezTo>
                        <a:cubicBezTo>
                          <a:pt x="4427624" y="20818"/>
                          <a:pt x="4769597" y="-16998"/>
                          <a:pt x="5003131" y="0"/>
                        </a:cubicBezTo>
                        <a:cubicBezTo>
                          <a:pt x="5236665" y="16998"/>
                          <a:pt x="5415041" y="-15967"/>
                          <a:pt x="5802601" y="0"/>
                        </a:cubicBezTo>
                        <a:cubicBezTo>
                          <a:pt x="6190161" y="15967"/>
                          <a:pt x="6251824" y="-27607"/>
                          <a:pt x="6447334" y="0"/>
                        </a:cubicBezTo>
                        <a:cubicBezTo>
                          <a:pt x="6642844" y="27607"/>
                          <a:pt x="7221808" y="38116"/>
                          <a:pt x="7736801" y="0"/>
                        </a:cubicBezTo>
                        <a:cubicBezTo>
                          <a:pt x="7819047" y="74271"/>
                          <a:pt x="7951724" y="237095"/>
                          <a:pt x="8077517" y="340716"/>
                        </a:cubicBezTo>
                        <a:cubicBezTo>
                          <a:pt x="8203310" y="444337"/>
                          <a:pt x="8316059" y="577529"/>
                          <a:pt x="8432140" y="695339"/>
                        </a:cubicBezTo>
                        <a:cubicBezTo>
                          <a:pt x="8453668" y="863586"/>
                          <a:pt x="8442269" y="1245183"/>
                          <a:pt x="8432140" y="1390661"/>
                        </a:cubicBezTo>
                        <a:cubicBezTo>
                          <a:pt x="8422011" y="1536139"/>
                          <a:pt x="8457090" y="1859617"/>
                          <a:pt x="8432140" y="2016451"/>
                        </a:cubicBezTo>
                        <a:cubicBezTo>
                          <a:pt x="8407191" y="2173285"/>
                          <a:pt x="8466883" y="2462298"/>
                          <a:pt x="8432140" y="2711773"/>
                        </a:cubicBezTo>
                        <a:cubicBezTo>
                          <a:pt x="8397397" y="2961248"/>
                          <a:pt x="8395413" y="3285291"/>
                          <a:pt x="8432140" y="3476628"/>
                        </a:cubicBezTo>
                        <a:cubicBezTo>
                          <a:pt x="8468867" y="3667966"/>
                          <a:pt x="8406876" y="3900809"/>
                          <a:pt x="8432140" y="4171950"/>
                        </a:cubicBezTo>
                        <a:lnTo>
                          <a:pt x="8432140" y="4171950"/>
                        </a:lnTo>
                        <a:cubicBezTo>
                          <a:pt x="8325258" y="4165611"/>
                          <a:pt x="8225453" y="4159510"/>
                          <a:pt x="8019511" y="4171950"/>
                        </a:cubicBezTo>
                        <a:cubicBezTo>
                          <a:pt x="7813569" y="4184390"/>
                          <a:pt x="7732561" y="4162295"/>
                          <a:pt x="7529513" y="4171950"/>
                        </a:cubicBezTo>
                        <a:cubicBezTo>
                          <a:pt x="7326465" y="4181605"/>
                          <a:pt x="7080949" y="4191394"/>
                          <a:pt x="6962148" y="4171950"/>
                        </a:cubicBezTo>
                        <a:cubicBezTo>
                          <a:pt x="6843347" y="4152506"/>
                          <a:pt x="6423842" y="4182721"/>
                          <a:pt x="6162678" y="4171950"/>
                        </a:cubicBezTo>
                        <a:cubicBezTo>
                          <a:pt x="5901514" y="4161180"/>
                          <a:pt x="5718032" y="4163852"/>
                          <a:pt x="5517945" y="4171950"/>
                        </a:cubicBezTo>
                        <a:cubicBezTo>
                          <a:pt x="5317858" y="4180048"/>
                          <a:pt x="5129299" y="4155963"/>
                          <a:pt x="4950580" y="4171950"/>
                        </a:cubicBezTo>
                        <a:cubicBezTo>
                          <a:pt x="4771861" y="4187937"/>
                          <a:pt x="4671481" y="4167250"/>
                          <a:pt x="4537950" y="4171950"/>
                        </a:cubicBezTo>
                        <a:cubicBezTo>
                          <a:pt x="4404419" y="4176651"/>
                          <a:pt x="4322306" y="4173669"/>
                          <a:pt x="4125321" y="4171950"/>
                        </a:cubicBezTo>
                        <a:cubicBezTo>
                          <a:pt x="3928336" y="4170231"/>
                          <a:pt x="3639936" y="4193094"/>
                          <a:pt x="3403219" y="4171950"/>
                        </a:cubicBezTo>
                        <a:cubicBezTo>
                          <a:pt x="3166502" y="4150806"/>
                          <a:pt x="3064400" y="4156951"/>
                          <a:pt x="2913222" y="4171950"/>
                        </a:cubicBezTo>
                        <a:cubicBezTo>
                          <a:pt x="2762044" y="4186949"/>
                          <a:pt x="2450866" y="4147872"/>
                          <a:pt x="2113753" y="4171950"/>
                        </a:cubicBezTo>
                        <a:cubicBezTo>
                          <a:pt x="1776640" y="4196028"/>
                          <a:pt x="1773286" y="4167490"/>
                          <a:pt x="1546387" y="4171950"/>
                        </a:cubicBezTo>
                        <a:cubicBezTo>
                          <a:pt x="1319488" y="4176410"/>
                          <a:pt x="1113695" y="4146227"/>
                          <a:pt x="695339" y="4171950"/>
                        </a:cubicBezTo>
                        <a:cubicBezTo>
                          <a:pt x="633386" y="4079547"/>
                          <a:pt x="428460" y="3923588"/>
                          <a:pt x="340716" y="3817327"/>
                        </a:cubicBezTo>
                        <a:cubicBezTo>
                          <a:pt x="252972" y="3711066"/>
                          <a:pt x="91744" y="3570020"/>
                          <a:pt x="0" y="3476611"/>
                        </a:cubicBezTo>
                        <a:cubicBezTo>
                          <a:pt x="-22911" y="3131861"/>
                          <a:pt x="-5160" y="2983121"/>
                          <a:pt x="0" y="2781289"/>
                        </a:cubicBezTo>
                        <a:cubicBezTo>
                          <a:pt x="5160" y="2579457"/>
                          <a:pt x="6587" y="2223355"/>
                          <a:pt x="0" y="2051200"/>
                        </a:cubicBezTo>
                        <a:cubicBezTo>
                          <a:pt x="-6587" y="1879045"/>
                          <a:pt x="29248" y="1688269"/>
                          <a:pt x="0" y="1425411"/>
                        </a:cubicBezTo>
                        <a:cubicBezTo>
                          <a:pt x="-29248" y="1162553"/>
                          <a:pt x="-16285" y="1025629"/>
                          <a:pt x="0" y="834387"/>
                        </a:cubicBezTo>
                        <a:cubicBezTo>
                          <a:pt x="16285" y="643145"/>
                          <a:pt x="11145" y="224713"/>
                          <a:pt x="0" y="0"/>
                        </a:cubicBezTo>
                        <a:close/>
                      </a:path>
                    </a:pathLst>
                  </a:custGeom>
                  <ask:type>
                    <ask:lineSketchNone/>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l">
              <a:buFont typeface="Wingdings" panose="05000000000000000000" pitchFamily="2" charset="2"/>
              <a:buChar char="q"/>
            </a:pPr>
            <a:r>
              <a:rPr lang="en-US" sz="1600" i="0" u="none" strike="noStrike" baseline="0" dirty="0">
                <a:solidFill>
                  <a:schemeClr val="tx1"/>
                </a:solidFill>
                <a:cs typeface="Cavolini" panose="03000502040302020204" pitchFamily="66" charset="0"/>
              </a:rPr>
              <a:t>All required documents must be uploaded prior to submitting the application to the member</a:t>
            </a:r>
          </a:p>
          <a:p>
            <a:pPr marL="171450" indent="-171450" algn="l">
              <a:buFont typeface="Wingdings" panose="05000000000000000000" pitchFamily="2" charset="2"/>
              <a:buChar char="q"/>
            </a:pPr>
            <a:endParaRPr lang="en-US" sz="1600" dirty="0">
              <a:solidFill>
                <a:schemeClr val="tx1"/>
              </a:solidFill>
              <a:cs typeface="Cavolini" panose="03000502040302020204" pitchFamily="66" charset="0"/>
            </a:endParaRPr>
          </a:p>
          <a:p>
            <a:pPr marL="285750" lvl="0" indent="-285750">
              <a:buFont typeface="Wingdings" panose="05000000000000000000" pitchFamily="2" charset="2"/>
              <a:buChar char="q"/>
            </a:pPr>
            <a:r>
              <a:rPr lang="en-US" sz="1600" dirty="0">
                <a:solidFill>
                  <a:schemeClr val="tx1"/>
                </a:solidFill>
                <a:cs typeface="Cavolini" panose="03000502040302020204" pitchFamily="66" charset="0"/>
              </a:rPr>
              <a:t> Documentation will be submitted through GrantConnect as individual PDFs</a:t>
            </a:r>
          </a:p>
          <a:p>
            <a:pPr marL="171450" lvl="0" indent="-171450">
              <a:buFont typeface="Wingdings" panose="05000000000000000000" pitchFamily="2" charset="2"/>
              <a:buChar char="q"/>
            </a:pPr>
            <a:endParaRPr lang="en-US" sz="1600" dirty="0">
              <a:solidFill>
                <a:schemeClr val="tx1"/>
              </a:solidFill>
              <a:cs typeface="Cavolini" panose="03000502040302020204" pitchFamily="66" charset="0"/>
            </a:endParaRPr>
          </a:p>
          <a:p>
            <a:pPr marL="285750" indent="-285750">
              <a:buFont typeface="Wingdings" panose="05000000000000000000" pitchFamily="2" charset="2"/>
              <a:buChar char="q"/>
            </a:pPr>
            <a:r>
              <a:rPr lang="en-US" sz="1600" dirty="0">
                <a:solidFill>
                  <a:schemeClr val="tx1"/>
                </a:solidFill>
                <a:cs typeface="Cavolini" panose="03000502040302020204" pitchFamily="66" charset="0"/>
              </a:rPr>
              <a:t>Ask the question, “</a:t>
            </a:r>
            <a:r>
              <a:rPr lang="en-US" sz="1600" b="1" i="1" u="sng" dirty="0">
                <a:solidFill>
                  <a:schemeClr val="tx1"/>
                </a:solidFill>
                <a:cs typeface="Cavolini" panose="03000502040302020204" pitchFamily="66" charset="0"/>
              </a:rPr>
              <a:t>Will FHLB Dallas understand the documents I am uploading</a:t>
            </a:r>
            <a:r>
              <a:rPr lang="en-US" sz="1600" dirty="0">
                <a:solidFill>
                  <a:schemeClr val="tx1"/>
                </a:solidFill>
                <a:cs typeface="Cavolini" panose="03000502040302020204" pitchFamily="66" charset="0"/>
              </a:rPr>
              <a:t>?”</a:t>
            </a:r>
          </a:p>
          <a:p>
            <a:pPr marL="171450" indent="-171450">
              <a:buFont typeface="Wingdings" panose="05000000000000000000" pitchFamily="2" charset="2"/>
              <a:buChar char="q"/>
            </a:pPr>
            <a:endParaRPr lang="en-US" sz="1600" dirty="0">
              <a:solidFill>
                <a:schemeClr val="tx1"/>
              </a:solidFill>
              <a:cs typeface="Cavolini" panose="03000502040302020204" pitchFamily="66" charset="0"/>
            </a:endParaRPr>
          </a:p>
          <a:p>
            <a:pPr marL="285750" indent="-285750">
              <a:buFont typeface="Wingdings" panose="05000000000000000000" pitchFamily="2" charset="2"/>
              <a:buChar char="q"/>
            </a:pPr>
            <a:r>
              <a:rPr lang="en-US" sz="1600" dirty="0">
                <a:solidFill>
                  <a:schemeClr val="tx1"/>
                </a:solidFill>
                <a:cs typeface="Cavolini" panose="03000502040302020204" pitchFamily="66" charset="0"/>
              </a:rPr>
              <a:t>Please include a brief summary page</a:t>
            </a:r>
          </a:p>
          <a:p>
            <a:pPr marL="171450" lvl="0" indent="-171450">
              <a:buFont typeface="Wingdings" panose="05000000000000000000" pitchFamily="2" charset="2"/>
              <a:buChar char="q"/>
            </a:pPr>
            <a:endParaRPr lang="en-US" sz="1600" dirty="0">
              <a:solidFill>
                <a:schemeClr val="tx1"/>
              </a:solidFill>
              <a:cs typeface="Cavolini" panose="03000502040302020204" pitchFamily="66" charset="0"/>
            </a:endParaRPr>
          </a:p>
          <a:p>
            <a:pPr marL="285750" indent="-285750">
              <a:buFont typeface="Wingdings" panose="05000000000000000000" pitchFamily="2" charset="2"/>
              <a:buChar char="q"/>
            </a:pPr>
            <a:r>
              <a:rPr lang="en-US" sz="1600" i="0" u="none" strike="noStrike" baseline="0" dirty="0">
                <a:solidFill>
                  <a:schemeClr val="tx1"/>
                </a:solidFill>
                <a:cs typeface="Cavolini" panose="03000502040302020204" pitchFamily="66" charset="0"/>
              </a:rPr>
              <a:t>FHLB Dallas should not have to reconcile conflicting information</a:t>
            </a:r>
          </a:p>
          <a:p>
            <a:pPr marL="285750" indent="-285750">
              <a:buFont typeface="Wingdings" panose="05000000000000000000" pitchFamily="2" charset="2"/>
              <a:buChar char="q"/>
            </a:pPr>
            <a:endParaRPr lang="en-US" sz="1600" i="0" u="none" strike="noStrike" baseline="0" dirty="0">
              <a:solidFill>
                <a:schemeClr val="tx1"/>
              </a:solidFill>
              <a:cs typeface="Cavolini" panose="03000502040302020204" pitchFamily="66" charset="0"/>
            </a:endParaRPr>
          </a:p>
          <a:p>
            <a:pPr marL="285750" indent="-285750">
              <a:buFont typeface="Wingdings" panose="05000000000000000000" pitchFamily="2" charset="2"/>
              <a:buChar char="q"/>
            </a:pPr>
            <a:r>
              <a:rPr lang="en-US" sz="1600" b="1" i="1" dirty="0">
                <a:solidFill>
                  <a:srgbClr val="FF0000"/>
                </a:solidFill>
                <a:cs typeface="Cavolini" panose="03000502040302020204" pitchFamily="66" charset="0"/>
              </a:rPr>
              <a:t>Sources of funds on application must match supporting documentation</a:t>
            </a:r>
            <a:r>
              <a:rPr lang="en-US" sz="1600" dirty="0">
                <a:solidFill>
                  <a:schemeClr val="tx1"/>
                </a:solidFill>
                <a:cs typeface="Cavolini" panose="03000502040302020204" pitchFamily="66" charset="0"/>
              </a:rPr>
              <a:t>. If not, provide a clarification memo</a:t>
            </a:r>
          </a:p>
          <a:p>
            <a:pPr marL="285750" indent="-285750">
              <a:buFont typeface="Wingdings" panose="05000000000000000000" pitchFamily="2" charset="2"/>
              <a:buChar char="q"/>
            </a:pPr>
            <a:endParaRPr lang="en-US" sz="1600" i="0" u="none" strike="noStrike" baseline="0" dirty="0">
              <a:solidFill>
                <a:schemeClr val="tx1"/>
              </a:solidFill>
              <a:latin typeface="Cavolini" panose="03000502040302020204" pitchFamily="66" charset="0"/>
              <a:cs typeface="Cavolini" panose="03000502040302020204" pitchFamily="66" charset="0"/>
            </a:endParaRPr>
          </a:p>
        </p:txBody>
      </p:sp>
      <p:sp>
        <p:nvSpPr>
          <p:cNvPr id="3" name="Explosion: 8 Points 2">
            <a:extLst>
              <a:ext uri="{FF2B5EF4-FFF2-40B4-BE49-F238E27FC236}">
                <a16:creationId xmlns:a16="http://schemas.microsoft.com/office/drawing/2014/main" id="{767739F1-6EBF-5204-7963-71EEAA82D06E}"/>
              </a:ext>
            </a:extLst>
          </p:cNvPr>
          <p:cNvSpPr/>
          <p:nvPr/>
        </p:nvSpPr>
        <p:spPr>
          <a:xfrm>
            <a:off x="6150339" y="5887724"/>
            <a:ext cx="644979" cy="555171"/>
          </a:xfrm>
          <a:prstGeom prst="irregularSeal1">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Cartoon bee with pointer">
            <a:extLst>
              <a:ext uri="{FF2B5EF4-FFF2-40B4-BE49-F238E27FC236}">
                <a16:creationId xmlns:a16="http://schemas.microsoft.com/office/drawing/2014/main" id="{E71B7D51-9FD0-C704-698E-512991E14157}"/>
              </a:ext>
            </a:extLst>
          </p:cNvPr>
          <p:cNvPicPr>
            <a:picLocks noChangeAspect="1"/>
          </p:cNvPicPr>
          <p:nvPr/>
        </p:nvPicPr>
        <p:blipFill>
          <a:blip r:embed="rId4"/>
          <a:stretch>
            <a:fillRect/>
          </a:stretch>
        </p:blipFill>
        <p:spPr>
          <a:xfrm>
            <a:off x="23367" y="3840144"/>
            <a:ext cx="796413" cy="1601346"/>
          </a:xfrm>
          <a:prstGeom prst="rect">
            <a:avLst/>
          </a:prstGeom>
        </p:spPr>
      </p:pic>
    </p:spTree>
    <p:extLst>
      <p:ext uri="{BB962C8B-B14F-4D97-AF65-F5344CB8AC3E}">
        <p14:creationId xmlns:p14="http://schemas.microsoft.com/office/powerpoint/2010/main" val="3373496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5600" y="611971"/>
            <a:ext cx="7487260" cy="599257"/>
          </a:xfrm>
        </p:spPr>
        <p:txBody>
          <a:bodyPr/>
          <a:lstStyle/>
          <a:p>
            <a:r>
              <a:rPr lang="en-US" sz="3200" dirty="0"/>
              <a:t>Modifications</a:t>
            </a:r>
          </a:p>
        </p:txBody>
      </p:sp>
      <p:sp>
        <p:nvSpPr>
          <p:cNvPr id="11" name="Rectangle 10">
            <a:extLst>
              <a:ext uri="{FF2B5EF4-FFF2-40B4-BE49-F238E27FC236}">
                <a16:creationId xmlns:a16="http://schemas.microsoft.com/office/drawing/2014/main" id="{32C859E6-B7AF-475B-854C-C4594FE0F424}"/>
              </a:ext>
            </a:extLst>
          </p:cNvPr>
          <p:cNvSpPr/>
          <p:nvPr/>
        </p:nvSpPr>
        <p:spPr>
          <a:xfrm>
            <a:off x="174625" y="1409700"/>
            <a:ext cx="8789375" cy="5034300"/>
          </a:xfrm>
          <a:prstGeom prst="rect">
            <a:avLst/>
          </a:prstGeom>
          <a:solidFill>
            <a:schemeClr val="tx2">
              <a:lumMod val="20000"/>
              <a:lumOff val="8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en-US" sz="3200" b="1" i="0" u="sng" strike="noStrike" baseline="0" dirty="0">
              <a:ln w="0"/>
              <a:solidFill>
                <a:schemeClr val="tx1"/>
              </a:solidFill>
              <a:effectLst>
                <a:outerShdw blurRad="38100" dist="19050" dir="2700000" algn="tl" rotWithShape="0">
                  <a:schemeClr val="dk1">
                    <a:alpha val="40000"/>
                  </a:schemeClr>
                </a:outerShdw>
              </a:effectLst>
              <a:latin typeface="Calibri" panose="020F0502020204030204" pitchFamily="34" charset="0"/>
            </a:endParaRPr>
          </a:p>
          <a:p>
            <a:pPr algn="ctr"/>
            <a:r>
              <a:rPr lang="en-US" sz="3200" b="1" i="0" u="sng" strike="noStrike" baseline="0" dirty="0">
                <a:ln w="0"/>
                <a:solidFill>
                  <a:schemeClr val="tx1"/>
                </a:solidFill>
                <a:effectLst>
                  <a:outerShdw blurRad="38100" dist="19050" dir="2700000" algn="tl" rotWithShape="0">
                    <a:schemeClr val="dk1">
                      <a:alpha val="40000"/>
                    </a:schemeClr>
                  </a:outerShdw>
                </a:effectLst>
                <a:latin typeface="Calibri" panose="020F0502020204030204" pitchFamily="34" charset="0"/>
              </a:rPr>
              <a:t>What is a modification?</a:t>
            </a:r>
          </a:p>
          <a:p>
            <a:pPr marL="285750" indent="-285750">
              <a:buFont typeface="Wingdings" panose="05000000000000000000" pitchFamily="2" charset="2"/>
              <a:buChar char="q"/>
            </a:pPr>
            <a:endParaRPr lang="en-US" sz="1400" b="1" u="none" dirty="0">
              <a:ln w="0"/>
              <a:solidFill>
                <a:schemeClr val="tx1"/>
              </a:solidFill>
              <a:effectLst>
                <a:outerShdw blurRad="38100" dist="19050" dir="2700000" algn="tl" rotWithShape="0">
                  <a:schemeClr val="dk1">
                    <a:alpha val="40000"/>
                  </a:schemeClr>
                </a:outerShdw>
              </a:effectLst>
              <a:latin typeface="Calibri" panose="020F0502020204030204" pitchFamily="34" charset="0"/>
            </a:endParaRPr>
          </a:p>
          <a:p>
            <a:pPr marL="285750" indent="-285750">
              <a:buFont typeface="Wingdings" panose="05000000000000000000" pitchFamily="2" charset="2"/>
              <a:buChar char="ü"/>
            </a:pPr>
            <a:r>
              <a:rPr lang="en-US" i="0" u="none" strike="noStrike" baseline="0" dirty="0">
                <a:ln w="0"/>
                <a:solidFill>
                  <a:schemeClr val="tx1"/>
                </a:solidFill>
                <a:latin typeface="Calibri" panose="020F0502020204030204" pitchFamily="34" charset="0"/>
              </a:rPr>
              <a:t>A request to change the terms of an approved application and signed agreement</a:t>
            </a:r>
          </a:p>
          <a:p>
            <a:pPr marL="285750" indent="-285750" algn="ctr">
              <a:buFont typeface="Wingdings" panose="05000000000000000000" pitchFamily="2" charset="2"/>
              <a:buChar char="ü"/>
            </a:pPr>
            <a:endParaRPr lang="en-US" dirty="0">
              <a:ln w="0"/>
              <a:solidFill>
                <a:schemeClr val="tx1"/>
              </a:solidFill>
              <a:latin typeface="Calibri" panose="020F0502020204030204" pitchFamily="34" charset="0"/>
            </a:endParaRPr>
          </a:p>
          <a:p>
            <a:pPr marL="285750" indent="-285750">
              <a:buFont typeface="Wingdings" panose="05000000000000000000" pitchFamily="2" charset="2"/>
              <a:buChar char="ü"/>
            </a:pPr>
            <a:r>
              <a:rPr lang="en-US" dirty="0">
                <a:ln w="0"/>
                <a:solidFill>
                  <a:schemeClr val="tx1"/>
                </a:solidFill>
                <a:latin typeface="Calibri" panose="020F0502020204030204" pitchFamily="34" charset="0"/>
              </a:rPr>
              <a:t>More than just changing a score as a project will have to demonstrate “good cause” and justification for the modification in writing</a:t>
            </a:r>
          </a:p>
          <a:p>
            <a:pPr marL="285750" indent="-285750">
              <a:buFont typeface="Wingdings" panose="05000000000000000000" pitchFamily="2" charset="2"/>
              <a:buChar char="ü"/>
            </a:pPr>
            <a:endParaRPr lang="en-US" dirty="0">
              <a:ln w="0"/>
              <a:solidFill>
                <a:schemeClr val="tx1"/>
              </a:solidFill>
              <a:latin typeface="Calibri" panose="020F0502020204030204" pitchFamily="34" charset="0"/>
            </a:endParaRPr>
          </a:p>
          <a:p>
            <a:pPr marL="285750" indent="-285750">
              <a:buFont typeface="Wingdings" panose="05000000000000000000" pitchFamily="2" charset="2"/>
              <a:buChar char="ü"/>
            </a:pPr>
            <a:r>
              <a:rPr lang="en-US" dirty="0">
                <a:ln w="0"/>
                <a:solidFill>
                  <a:schemeClr val="tx1"/>
                </a:solidFill>
                <a:latin typeface="Calibri" panose="020F0502020204030204" pitchFamily="34" charset="0"/>
              </a:rPr>
              <a:t>“Good cause” includes documentation of steps taken by the project sponsor or owner to adhere to its application commitments. Also, explain why these efforts were unsuccessful or attempted</a:t>
            </a:r>
            <a:r>
              <a:rPr lang="en-US" dirty="0">
                <a:ln w="0"/>
                <a:solidFill>
                  <a:schemeClr val="tx1"/>
                </a:solidFill>
                <a:latin typeface="Calibri"/>
              </a:rPr>
              <a:t> – include the emails, correspondence, etc.</a:t>
            </a:r>
          </a:p>
          <a:p>
            <a:pPr marL="285750" indent="-285750">
              <a:buFont typeface="Wingdings" panose="05000000000000000000" pitchFamily="2" charset="2"/>
              <a:buChar char="ü"/>
            </a:pPr>
            <a:endParaRPr lang="en-US" dirty="0">
              <a:ln w="0"/>
              <a:solidFill>
                <a:schemeClr val="tx1"/>
              </a:solidFill>
              <a:latin typeface="Calibri"/>
            </a:endParaRPr>
          </a:p>
          <a:p>
            <a:pPr marL="285750" indent="-285750">
              <a:buFont typeface="Wingdings" panose="05000000000000000000" pitchFamily="2" charset="2"/>
              <a:buChar char="ü"/>
            </a:pPr>
            <a:r>
              <a:rPr lang="en-US" dirty="0">
                <a:ln w="0"/>
                <a:solidFill>
                  <a:schemeClr val="tx1"/>
                </a:solidFill>
                <a:latin typeface="Calibri"/>
              </a:rPr>
              <a:t>Remediation of project noncompliance is NOT in and of itself good cause for a modification</a:t>
            </a:r>
          </a:p>
          <a:p>
            <a:endParaRPr lang="en-US" dirty="0">
              <a:solidFill>
                <a:prstClr val="black">
                  <a:lumMod val="65000"/>
                  <a:lumOff val="35000"/>
                </a:prstClr>
              </a:solidFill>
              <a:latin typeface="Calibri"/>
            </a:endParaRPr>
          </a:p>
        </p:txBody>
      </p:sp>
      <p:pic>
        <p:nvPicPr>
          <p:cNvPr id="4" name="Picture 3" descr="Stop Bee">
            <a:extLst>
              <a:ext uri="{FF2B5EF4-FFF2-40B4-BE49-F238E27FC236}">
                <a16:creationId xmlns:a16="http://schemas.microsoft.com/office/drawing/2014/main" id="{B910999C-894F-CF63-3197-112F87FFD42E}"/>
              </a:ext>
            </a:extLst>
          </p:cNvPr>
          <p:cNvPicPr>
            <a:picLocks noChangeAspect="1"/>
          </p:cNvPicPr>
          <p:nvPr/>
        </p:nvPicPr>
        <p:blipFill>
          <a:blip r:embed="rId3"/>
          <a:stretch>
            <a:fillRect/>
          </a:stretch>
        </p:blipFill>
        <p:spPr>
          <a:xfrm>
            <a:off x="737850" y="1409700"/>
            <a:ext cx="1522950" cy="1254728"/>
          </a:xfrm>
          <a:prstGeom prst="rect">
            <a:avLst/>
          </a:prstGeom>
        </p:spPr>
      </p:pic>
      <p:pic>
        <p:nvPicPr>
          <p:cNvPr id="5" name="Picture 4" descr="Stop Bee">
            <a:extLst>
              <a:ext uri="{FF2B5EF4-FFF2-40B4-BE49-F238E27FC236}">
                <a16:creationId xmlns:a16="http://schemas.microsoft.com/office/drawing/2014/main" id="{627C31CA-519C-C031-E869-0B3CD87F1BB7}"/>
              </a:ext>
            </a:extLst>
          </p:cNvPr>
          <p:cNvPicPr>
            <a:picLocks noChangeAspect="1"/>
          </p:cNvPicPr>
          <p:nvPr/>
        </p:nvPicPr>
        <p:blipFill>
          <a:blip r:embed="rId3"/>
          <a:stretch>
            <a:fillRect/>
          </a:stretch>
        </p:blipFill>
        <p:spPr>
          <a:xfrm>
            <a:off x="6624000" y="1211228"/>
            <a:ext cx="1658710" cy="1453200"/>
          </a:xfrm>
          <a:prstGeom prst="rect">
            <a:avLst/>
          </a:prstGeom>
        </p:spPr>
      </p:pic>
    </p:spTree>
    <p:extLst>
      <p:ext uri="{BB962C8B-B14F-4D97-AF65-F5344CB8AC3E}">
        <p14:creationId xmlns:p14="http://schemas.microsoft.com/office/powerpoint/2010/main" val="7902559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5600" y="611971"/>
            <a:ext cx="7487260" cy="599257"/>
          </a:xfrm>
        </p:spPr>
        <p:txBody>
          <a:bodyPr/>
          <a:lstStyle/>
          <a:p>
            <a:r>
              <a:rPr lang="en-US" sz="3200" dirty="0"/>
              <a:t>Modifications</a:t>
            </a:r>
          </a:p>
        </p:txBody>
      </p:sp>
      <p:sp>
        <p:nvSpPr>
          <p:cNvPr id="18" name="Rectangle 17">
            <a:extLst>
              <a:ext uri="{FF2B5EF4-FFF2-40B4-BE49-F238E27FC236}">
                <a16:creationId xmlns:a16="http://schemas.microsoft.com/office/drawing/2014/main" id="{7A509620-2D39-4531-B52E-FE624F394FB2}"/>
              </a:ext>
            </a:extLst>
          </p:cNvPr>
          <p:cNvSpPr/>
          <p:nvPr/>
        </p:nvSpPr>
        <p:spPr>
          <a:xfrm>
            <a:off x="256350" y="1445198"/>
            <a:ext cx="8218050" cy="1182652"/>
          </a:xfrm>
          <a:prstGeom prst="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marL="285750" indent="-285750">
              <a:buFont typeface="Wingdings" panose="05000000000000000000" pitchFamily="2" charset="2"/>
              <a:buChar char="q"/>
            </a:pPr>
            <a:r>
              <a:rPr lang="en-US" dirty="0">
                <a:solidFill>
                  <a:schemeClr val="tx1"/>
                </a:solidFill>
              </a:rPr>
              <a:t>Are funding sources compatible, or do they have different requirements?</a:t>
            </a:r>
          </a:p>
          <a:p>
            <a:endParaRPr lang="en-US" sz="800" dirty="0">
              <a:solidFill>
                <a:schemeClr val="tx1"/>
              </a:solidFill>
            </a:endParaRPr>
          </a:p>
          <a:p>
            <a:pPr marL="285750" indent="-285750">
              <a:buFont typeface="Wingdings" panose="05000000000000000000" pitchFamily="2" charset="2"/>
              <a:buChar char="q"/>
            </a:pPr>
            <a:r>
              <a:rPr lang="en-US" dirty="0">
                <a:solidFill>
                  <a:schemeClr val="tx1"/>
                </a:solidFill>
              </a:rPr>
              <a:t>Talk about your AHP commitments before you apply with other funders before it goes to underwriting</a:t>
            </a:r>
          </a:p>
        </p:txBody>
      </p:sp>
      <p:pic>
        <p:nvPicPr>
          <p:cNvPr id="10" name="Picture 9">
            <a:extLst>
              <a:ext uri="{FF2B5EF4-FFF2-40B4-BE49-F238E27FC236}">
                <a16:creationId xmlns:a16="http://schemas.microsoft.com/office/drawing/2014/main" id="{3D0E5F43-EA41-DCEE-2520-483D72119E1F}"/>
              </a:ext>
            </a:extLst>
          </p:cNvPr>
          <p:cNvPicPr>
            <a:picLocks noChangeAspect="1"/>
          </p:cNvPicPr>
          <p:nvPr/>
        </p:nvPicPr>
        <p:blipFill>
          <a:blip r:embed="rId3"/>
          <a:stretch>
            <a:fillRect/>
          </a:stretch>
        </p:blipFill>
        <p:spPr>
          <a:xfrm>
            <a:off x="256350" y="3336525"/>
            <a:ext cx="3854811" cy="2823469"/>
          </a:xfrm>
          <a:prstGeom prst="rect">
            <a:avLst/>
          </a:prstGeom>
          <a:ln w="25400">
            <a:solidFill>
              <a:schemeClr val="bg1">
                <a:lumMod val="75000"/>
              </a:schemeClr>
            </a:solidFill>
          </a:ln>
        </p:spPr>
      </p:pic>
      <p:pic>
        <p:nvPicPr>
          <p:cNvPr id="6" name="Picture 5">
            <a:extLst>
              <a:ext uri="{FF2B5EF4-FFF2-40B4-BE49-F238E27FC236}">
                <a16:creationId xmlns:a16="http://schemas.microsoft.com/office/drawing/2014/main" id="{270A30A1-37C1-C509-8BEF-87CC4B3860A1}"/>
              </a:ext>
            </a:extLst>
          </p:cNvPr>
          <p:cNvPicPr>
            <a:picLocks noChangeAspect="1"/>
          </p:cNvPicPr>
          <p:nvPr/>
        </p:nvPicPr>
        <p:blipFill>
          <a:blip r:embed="rId4"/>
          <a:stretch>
            <a:fillRect/>
          </a:stretch>
        </p:blipFill>
        <p:spPr>
          <a:xfrm>
            <a:off x="4442400" y="3348786"/>
            <a:ext cx="3858768" cy="2811208"/>
          </a:xfrm>
          <a:prstGeom prst="rect">
            <a:avLst/>
          </a:prstGeom>
          <a:ln w="25400">
            <a:solidFill>
              <a:schemeClr val="bg1">
                <a:lumMod val="75000"/>
              </a:schemeClr>
            </a:solidFill>
          </a:ln>
        </p:spPr>
      </p:pic>
      <p:sp>
        <p:nvSpPr>
          <p:cNvPr id="7" name="Rectangle 6">
            <a:extLst>
              <a:ext uri="{FF2B5EF4-FFF2-40B4-BE49-F238E27FC236}">
                <a16:creationId xmlns:a16="http://schemas.microsoft.com/office/drawing/2014/main" id="{1E79376B-8525-B653-77E9-075C516E31AB}"/>
              </a:ext>
            </a:extLst>
          </p:cNvPr>
          <p:cNvSpPr/>
          <p:nvPr/>
        </p:nvSpPr>
        <p:spPr>
          <a:xfrm>
            <a:off x="244419" y="2959199"/>
            <a:ext cx="3866742" cy="348525"/>
          </a:xfrm>
          <a:prstGeom prst="rect">
            <a:avLst/>
          </a:prstGeom>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AHP Commitment</a:t>
            </a:r>
          </a:p>
        </p:txBody>
      </p:sp>
      <p:sp>
        <p:nvSpPr>
          <p:cNvPr id="9" name="Rectangle 8">
            <a:extLst>
              <a:ext uri="{FF2B5EF4-FFF2-40B4-BE49-F238E27FC236}">
                <a16:creationId xmlns:a16="http://schemas.microsoft.com/office/drawing/2014/main" id="{09E14370-1C4C-7992-FBF1-C2F9DA2B26E4}"/>
              </a:ext>
            </a:extLst>
          </p:cNvPr>
          <p:cNvSpPr/>
          <p:nvPr/>
        </p:nvSpPr>
        <p:spPr>
          <a:xfrm>
            <a:off x="4417200" y="2966400"/>
            <a:ext cx="3909168" cy="348524"/>
          </a:xfrm>
          <a:prstGeom prst="rect">
            <a:avLst/>
          </a:prstGeom>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Other Funding Commitment</a:t>
            </a:r>
          </a:p>
        </p:txBody>
      </p:sp>
      <p:cxnSp>
        <p:nvCxnSpPr>
          <p:cNvPr id="12" name="Straight Arrow Connector 11">
            <a:extLst>
              <a:ext uri="{FF2B5EF4-FFF2-40B4-BE49-F238E27FC236}">
                <a16:creationId xmlns:a16="http://schemas.microsoft.com/office/drawing/2014/main" id="{4A6FD275-ECFE-8FC8-BD12-8EE5ED217D2E}"/>
              </a:ext>
            </a:extLst>
          </p:cNvPr>
          <p:cNvCxnSpPr/>
          <p:nvPr/>
        </p:nvCxnSpPr>
        <p:spPr>
          <a:xfrm>
            <a:off x="3931200" y="4370400"/>
            <a:ext cx="2289600" cy="1648800"/>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5ECB719-A846-561D-6910-7124DE742D60}"/>
              </a:ext>
            </a:extLst>
          </p:cNvPr>
          <p:cNvCxnSpPr>
            <a:cxnSpLocks/>
          </p:cNvCxnSpPr>
          <p:nvPr/>
        </p:nvCxnSpPr>
        <p:spPr>
          <a:xfrm>
            <a:off x="3888041" y="4818000"/>
            <a:ext cx="2663998" cy="1093200"/>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24649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2025 AHP Timeline</a:t>
            </a:r>
          </a:p>
        </p:txBody>
      </p:sp>
      <p:sp>
        <p:nvSpPr>
          <p:cNvPr id="4" name="Text Placeholder 3"/>
          <p:cNvSpPr>
            <a:spLocks noGrp="1"/>
          </p:cNvSpPr>
          <p:nvPr>
            <p:ph type="body" sz="quarter" idx="12"/>
          </p:nvPr>
        </p:nvSpPr>
        <p:spPr>
          <a:xfrm>
            <a:off x="356260" y="1393370"/>
            <a:ext cx="8178800" cy="5047343"/>
          </a:xfrm>
        </p:spPr>
        <p:txBody>
          <a:bodyPr>
            <a:normAutofit/>
          </a:bodyPr>
          <a:lstStyle/>
          <a:p>
            <a:endParaRPr lang="en-US" sz="2000" kern="0" dirty="0">
              <a:latin typeface="Calibri" pitchFamily="34" charset="0"/>
            </a:endParaRPr>
          </a:p>
          <a:p>
            <a:endParaRPr lang="en-US" sz="2000" kern="0" dirty="0">
              <a:latin typeface="Calibri" pitchFamily="34" charset="0"/>
            </a:endParaRPr>
          </a:p>
          <a:p>
            <a:endParaRPr lang="en-US" sz="2000" dirty="0"/>
          </a:p>
        </p:txBody>
      </p:sp>
      <p:graphicFrame>
        <p:nvGraphicFramePr>
          <p:cNvPr id="5" name="Diagram 4">
            <a:extLst>
              <a:ext uri="{FF2B5EF4-FFF2-40B4-BE49-F238E27FC236}">
                <a16:creationId xmlns:a16="http://schemas.microsoft.com/office/drawing/2014/main" id="{6F9A9221-8D10-4372-96F0-2B7B45A2A9B8}"/>
              </a:ext>
            </a:extLst>
          </p:cNvPr>
          <p:cNvGraphicFramePr/>
          <p:nvPr>
            <p:extLst>
              <p:ext uri="{D42A27DB-BD31-4B8C-83A1-F6EECF244321}">
                <p14:modId xmlns:p14="http://schemas.microsoft.com/office/powerpoint/2010/main" val="3787402900"/>
              </p:ext>
            </p:extLst>
          </p:nvPr>
        </p:nvGraphicFramePr>
        <p:xfrm>
          <a:off x="283964" y="1396999"/>
          <a:ext cx="8576073" cy="53811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a:extLst>
              <a:ext uri="{FF2B5EF4-FFF2-40B4-BE49-F238E27FC236}">
                <a16:creationId xmlns:a16="http://schemas.microsoft.com/office/drawing/2014/main" id="{8A651FDA-3E07-2066-E604-B13C6C50E1B4}"/>
              </a:ext>
            </a:extLst>
          </p:cNvPr>
          <p:cNvSpPr/>
          <p:nvPr/>
        </p:nvSpPr>
        <p:spPr>
          <a:xfrm>
            <a:off x="1342103" y="1393370"/>
            <a:ext cx="4055807" cy="612411"/>
          </a:xfrm>
          <a:prstGeom prst="rect">
            <a:avLst/>
          </a:prstGeom>
          <a:noFill/>
          <a:ln w="3492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880033B-332B-A6DF-110A-B5606B5D368C}"/>
              </a:ext>
            </a:extLst>
          </p:cNvPr>
          <p:cNvSpPr/>
          <p:nvPr/>
        </p:nvSpPr>
        <p:spPr>
          <a:xfrm>
            <a:off x="1332676" y="2691581"/>
            <a:ext cx="5793988" cy="405580"/>
          </a:xfrm>
          <a:prstGeom prst="rect">
            <a:avLst/>
          </a:prstGeom>
          <a:noFill/>
          <a:ln w="317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919604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304F9-6ED1-4AD8-819E-29F7CAF579D9}"/>
              </a:ext>
            </a:extLst>
          </p:cNvPr>
          <p:cNvSpPr>
            <a:spLocks noGrp="1"/>
          </p:cNvSpPr>
          <p:nvPr>
            <p:ph type="title"/>
          </p:nvPr>
        </p:nvSpPr>
        <p:spPr>
          <a:xfrm>
            <a:off x="356260" y="598772"/>
            <a:ext cx="7487260" cy="476495"/>
          </a:xfrm>
        </p:spPr>
        <p:txBody>
          <a:bodyPr/>
          <a:lstStyle/>
          <a:p>
            <a:r>
              <a:rPr lang="en-US" sz="3200" dirty="0"/>
              <a:t>Where do I Begin?</a:t>
            </a:r>
          </a:p>
        </p:txBody>
      </p:sp>
      <p:grpSp>
        <p:nvGrpSpPr>
          <p:cNvPr id="14" name="Group 13">
            <a:extLst>
              <a:ext uri="{FF2B5EF4-FFF2-40B4-BE49-F238E27FC236}">
                <a16:creationId xmlns:a16="http://schemas.microsoft.com/office/drawing/2014/main" id="{9069CC17-A0A8-4677-9F3A-6D422ADA4E62}"/>
              </a:ext>
            </a:extLst>
          </p:cNvPr>
          <p:cNvGrpSpPr/>
          <p:nvPr/>
        </p:nvGrpSpPr>
        <p:grpSpPr>
          <a:xfrm>
            <a:off x="627535" y="1672505"/>
            <a:ext cx="8395608" cy="5109895"/>
            <a:chOff x="609599" y="1442105"/>
            <a:chExt cx="7958665" cy="4399287"/>
          </a:xfrm>
        </p:grpSpPr>
        <p:sp>
          <p:nvSpPr>
            <p:cNvPr id="4" name="Arrow: Right 3">
              <a:extLst>
                <a:ext uri="{FF2B5EF4-FFF2-40B4-BE49-F238E27FC236}">
                  <a16:creationId xmlns:a16="http://schemas.microsoft.com/office/drawing/2014/main" id="{2ED3A0A7-03A5-42D8-9C69-106489A14FE1}"/>
                </a:ext>
              </a:extLst>
            </p:cNvPr>
            <p:cNvSpPr/>
            <p:nvPr/>
          </p:nvSpPr>
          <p:spPr>
            <a:xfrm>
              <a:off x="609599" y="1624985"/>
              <a:ext cx="1999341" cy="914400"/>
            </a:xfrm>
            <a:prstGeom prst="rightArrow">
              <a:avLst>
                <a:gd name="adj1" fmla="val 100000"/>
                <a:gd name="adj2" fmla="val 333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Utilize FHLB Dallas</a:t>
              </a:r>
            </a:p>
          </p:txBody>
        </p:sp>
        <p:sp>
          <p:nvSpPr>
            <p:cNvPr id="5" name="Rectangle: Rounded Corners 4">
              <a:extLst>
                <a:ext uri="{FF2B5EF4-FFF2-40B4-BE49-F238E27FC236}">
                  <a16:creationId xmlns:a16="http://schemas.microsoft.com/office/drawing/2014/main" id="{2A80637C-5B5C-4845-96FF-46FD41326863}"/>
                </a:ext>
              </a:extLst>
            </p:cNvPr>
            <p:cNvSpPr/>
            <p:nvPr/>
          </p:nvSpPr>
          <p:spPr>
            <a:xfrm>
              <a:off x="2878665" y="1442105"/>
              <a:ext cx="5689599" cy="1280160"/>
            </a:xfrm>
            <a:prstGeom prst="roundRect">
              <a:avLst/>
            </a:prstGeom>
            <a:solidFill>
              <a:schemeClr val="bg1">
                <a:lumMod val="85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dirty="0">
                  <a:solidFill>
                    <a:sysClr val="windowText" lastClr="000000"/>
                  </a:solidFill>
                </a:rPr>
                <a:t>Attend a training</a:t>
              </a:r>
            </a:p>
            <a:p>
              <a:pPr algn="ctr">
                <a:spcAft>
                  <a:spcPts val="600"/>
                </a:spcAft>
              </a:pPr>
              <a:r>
                <a:rPr lang="en-US" dirty="0">
                  <a:solidFill>
                    <a:sysClr val="windowText" lastClr="000000"/>
                  </a:solidFill>
                </a:rPr>
                <a:t>Call or email CID with questions</a:t>
              </a:r>
            </a:p>
            <a:p>
              <a:pPr algn="ctr">
                <a:spcAft>
                  <a:spcPts val="600"/>
                </a:spcAft>
              </a:pPr>
              <a:r>
                <a:rPr lang="en-US" dirty="0">
                  <a:solidFill>
                    <a:sysClr val="windowText" lastClr="000000"/>
                  </a:solidFill>
                </a:rPr>
                <a:t>Request a scoring review before you submit the application</a:t>
              </a:r>
            </a:p>
          </p:txBody>
        </p:sp>
        <p:sp>
          <p:nvSpPr>
            <p:cNvPr id="7" name="Rectangle: Rounded Corners 6">
              <a:extLst>
                <a:ext uri="{FF2B5EF4-FFF2-40B4-BE49-F238E27FC236}">
                  <a16:creationId xmlns:a16="http://schemas.microsoft.com/office/drawing/2014/main" id="{2E7DDF78-FC24-4369-9F99-C8B5F7D1AC52}"/>
                </a:ext>
              </a:extLst>
            </p:cNvPr>
            <p:cNvSpPr/>
            <p:nvPr/>
          </p:nvSpPr>
          <p:spPr>
            <a:xfrm>
              <a:off x="2878665" y="4926992"/>
              <a:ext cx="5689599" cy="914400"/>
            </a:xfrm>
            <a:prstGeom prst="roundRect">
              <a:avLst/>
            </a:prstGeom>
            <a:solidFill>
              <a:schemeClr val="bg1">
                <a:lumMod val="85000"/>
              </a:schemeClr>
            </a:solidFill>
            <a:ln w="19050">
              <a:solidFill>
                <a:srgbClr val="FF000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ysClr val="windowText" lastClr="000000"/>
                  </a:solidFill>
                </a:rPr>
                <a:t>Find an FHLB Dallas member to support your project, and submit your application</a:t>
              </a:r>
            </a:p>
          </p:txBody>
        </p:sp>
        <p:sp>
          <p:nvSpPr>
            <p:cNvPr id="9" name="Rectangle: Rounded Corners 8">
              <a:extLst>
                <a:ext uri="{FF2B5EF4-FFF2-40B4-BE49-F238E27FC236}">
                  <a16:creationId xmlns:a16="http://schemas.microsoft.com/office/drawing/2014/main" id="{CA20F963-AAF7-436E-AA5E-8B9B9991B411}"/>
                </a:ext>
              </a:extLst>
            </p:cNvPr>
            <p:cNvSpPr/>
            <p:nvPr/>
          </p:nvSpPr>
          <p:spPr>
            <a:xfrm>
              <a:off x="2878665" y="2871754"/>
              <a:ext cx="5689599" cy="1920240"/>
            </a:xfrm>
            <a:prstGeom prst="roundRect">
              <a:avLst/>
            </a:prstGeom>
            <a:solidFill>
              <a:schemeClr val="bg1">
                <a:lumMod val="85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dirty="0">
                  <a:solidFill>
                    <a:sysClr val="windowText" lastClr="000000"/>
                  </a:solidFill>
                </a:rPr>
                <a:t>Review the following documents:</a:t>
              </a:r>
            </a:p>
            <a:p>
              <a:pPr marL="285750" indent="-285750">
                <a:buFont typeface="Arial" panose="020B0604020202020204" pitchFamily="34" charset="0"/>
                <a:buChar char="•"/>
              </a:pPr>
              <a:r>
                <a:rPr lang="en-US" dirty="0">
                  <a:solidFill>
                    <a:sysClr val="windowText" lastClr="000000"/>
                  </a:solidFill>
                </a:rPr>
                <a:t>2025 Implementation Plan</a:t>
              </a:r>
            </a:p>
            <a:p>
              <a:pPr marL="285750" indent="-285750">
                <a:buFont typeface="Arial" panose="020B0604020202020204" pitchFamily="34" charset="0"/>
                <a:buChar char="•"/>
              </a:pPr>
              <a:r>
                <a:rPr lang="en-US" dirty="0">
                  <a:solidFill>
                    <a:sysClr val="windowText" lastClr="000000"/>
                  </a:solidFill>
                </a:rPr>
                <a:t>Review the AHP Owner-Occupied/Rental Housing Books</a:t>
              </a:r>
            </a:p>
            <a:p>
              <a:pPr marL="285750" indent="-285750">
                <a:buFont typeface="Arial" panose="020B0604020202020204" pitchFamily="34" charset="0"/>
                <a:buChar char="•"/>
              </a:pPr>
              <a:endParaRPr lang="en-US" dirty="0">
                <a:solidFill>
                  <a:sysClr val="windowText" lastClr="000000"/>
                </a:solidFill>
              </a:endParaRPr>
            </a:p>
            <a:p>
              <a:pPr algn="ctr"/>
              <a:r>
                <a:rPr lang="en-US" sz="1600" b="1" i="1" dirty="0">
                  <a:solidFill>
                    <a:srgbClr val="0072CE"/>
                  </a:solidFill>
                  <a:latin typeface="+mj-lt"/>
                  <a:ea typeface="+mj-ea"/>
                  <a:cs typeface="+mj-cs"/>
                  <a:hlinkClick r:id="rId2"/>
                </a:rPr>
                <a:t>AHP Rental Housing Workbook</a:t>
              </a:r>
              <a:endParaRPr lang="en-US" sz="1600" b="1" i="1" dirty="0">
                <a:solidFill>
                  <a:srgbClr val="0072CE"/>
                </a:solidFill>
                <a:latin typeface="+mj-lt"/>
                <a:ea typeface="+mj-ea"/>
                <a:cs typeface="+mj-cs"/>
              </a:endParaRPr>
            </a:p>
            <a:p>
              <a:pPr algn="ctr"/>
              <a:r>
                <a:rPr lang="en-US" sz="1600" b="1" i="1" u="sng" dirty="0">
                  <a:solidFill>
                    <a:srgbClr val="0070C0"/>
                  </a:solidFill>
                  <a:latin typeface="+mj-lt"/>
                  <a:ea typeface="+mj-ea"/>
                  <a:cs typeface="+mj-cs"/>
                  <a:hlinkClick r:id="rId3"/>
                </a:rPr>
                <a:t>AHP Owner Workbook</a:t>
              </a:r>
              <a:endParaRPr lang="en-US" sz="1600" b="1" i="1" u="sng" dirty="0">
                <a:solidFill>
                  <a:srgbClr val="0070C0"/>
                </a:solidFill>
                <a:latin typeface="+mj-lt"/>
                <a:ea typeface="+mj-ea"/>
                <a:cs typeface="+mj-cs"/>
              </a:endParaRPr>
            </a:p>
          </p:txBody>
        </p:sp>
        <p:sp>
          <p:nvSpPr>
            <p:cNvPr id="12" name="Arrow: Right 11">
              <a:extLst>
                <a:ext uri="{FF2B5EF4-FFF2-40B4-BE49-F238E27FC236}">
                  <a16:creationId xmlns:a16="http://schemas.microsoft.com/office/drawing/2014/main" id="{A87C4340-2EDB-48DB-BB34-10F149420870}"/>
                </a:ext>
              </a:extLst>
            </p:cNvPr>
            <p:cNvSpPr/>
            <p:nvPr/>
          </p:nvSpPr>
          <p:spPr>
            <a:xfrm>
              <a:off x="609600" y="3374674"/>
              <a:ext cx="2053517" cy="914400"/>
            </a:xfrm>
            <a:prstGeom prst="rightArrow">
              <a:avLst>
                <a:gd name="adj1" fmla="val 100000"/>
                <a:gd name="adj2" fmla="val 333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Study FHLB Dallas Directions</a:t>
              </a:r>
            </a:p>
          </p:txBody>
        </p:sp>
        <p:sp>
          <p:nvSpPr>
            <p:cNvPr id="13" name="Arrow: Right 12">
              <a:extLst>
                <a:ext uri="{FF2B5EF4-FFF2-40B4-BE49-F238E27FC236}">
                  <a16:creationId xmlns:a16="http://schemas.microsoft.com/office/drawing/2014/main" id="{6491AE9D-F72C-4719-AAA8-811626528546}"/>
                </a:ext>
              </a:extLst>
            </p:cNvPr>
            <p:cNvSpPr/>
            <p:nvPr/>
          </p:nvSpPr>
          <p:spPr>
            <a:xfrm>
              <a:off x="609599" y="4926992"/>
              <a:ext cx="2133601" cy="914400"/>
            </a:xfrm>
            <a:prstGeom prst="rightArrow">
              <a:avLst>
                <a:gd name="adj1" fmla="val 100000"/>
                <a:gd name="adj2" fmla="val 33333"/>
              </a:avLst>
            </a:prstGeom>
            <a:ln>
              <a:solidFill>
                <a:srgbClr val="FF000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Secure a Member</a:t>
              </a:r>
            </a:p>
          </p:txBody>
        </p:sp>
      </p:grpSp>
      <p:pic>
        <p:nvPicPr>
          <p:cNvPr id="6" name="Picture 5" descr="Reading cartoon bee">
            <a:extLst>
              <a:ext uri="{FF2B5EF4-FFF2-40B4-BE49-F238E27FC236}">
                <a16:creationId xmlns:a16="http://schemas.microsoft.com/office/drawing/2014/main" id="{8FB3F270-1ED6-C2C1-55D5-7911923CB1B9}"/>
              </a:ext>
            </a:extLst>
          </p:cNvPr>
          <p:cNvPicPr>
            <a:picLocks noChangeAspect="1"/>
          </p:cNvPicPr>
          <p:nvPr/>
        </p:nvPicPr>
        <p:blipFill>
          <a:blip r:embed="rId4"/>
          <a:stretch>
            <a:fillRect/>
          </a:stretch>
        </p:blipFill>
        <p:spPr>
          <a:xfrm>
            <a:off x="7462683" y="1294504"/>
            <a:ext cx="1560459" cy="1279089"/>
          </a:xfrm>
          <a:prstGeom prst="rect">
            <a:avLst/>
          </a:prstGeom>
        </p:spPr>
      </p:pic>
    </p:spTree>
    <p:extLst>
      <p:ext uri="{BB962C8B-B14F-4D97-AF65-F5344CB8AC3E}">
        <p14:creationId xmlns:p14="http://schemas.microsoft.com/office/powerpoint/2010/main" val="3903697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ppt_x"/>
                                          </p:val>
                                        </p:tav>
                                        <p:tav tm="100000">
                                          <p:val>
                                            <p:strVal val="#ppt_x"/>
                                          </p:val>
                                        </p:tav>
                                      </p:tavLst>
                                    </p:anim>
                                    <p:anim calcmode="lin" valueType="num">
                                      <p:cBhvr additive="base">
                                        <p:cTn id="1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304F9-6ED1-4AD8-819E-29F7CAF579D9}"/>
              </a:ext>
            </a:extLst>
          </p:cNvPr>
          <p:cNvSpPr>
            <a:spLocks noGrp="1"/>
          </p:cNvSpPr>
          <p:nvPr>
            <p:ph type="title"/>
          </p:nvPr>
        </p:nvSpPr>
        <p:spPr>
          <a:xfrm>
            <a:off x="356260" y="598772"/>
            <a:ext cx="7487260" cy="476495"/>
          </a:xfrm>
        </p:spPr>
        <p:txBody>
          <a:bodyPr/>
          <a:lstStyle/>
          <a:p>
            <a:r>
              <a:rPr lang="en-US" sz="3200" dirty="0"/>
              <a:t>Resources</a:t>
            </a:r>
          </a:p>
        </p:txBody>
      </p:sp>
      <p:sp>
        <p:nvSpPr>
          <p:cNvPr id="3" name="TextBox 2">
            <a:extLst>
              <a:ext uri="{FF2B5EF4-FFF2-40B4-BE49-F238E27FC236}">
                <a16:creationId xmlns:a16="http://schemas.microsoft.com/office/drawing/2014/main" id="{48FCE0F7-33CA-D040-09DC-8B8D9D3A18DB}"/>
              </a:ext>
            </a:extLst>
          </p:cNvPr>
          <p:cNvSpPr txBox="1"/>
          <p:nvPr/>
        </p:nvSpPr>
        <p:spPr>
          <a:xfrm>
            <a:off x="356260" y="1240971"/>
            <a:ext cx="8164286" cy="1200329"/>
          </a:xfrm>
          <a:prstGeom prst="rect">
            <a:avLst/>
          </a:prstGeom>
          <a:noFill/>
        </p:spPr>
        <p:txBody>
          <a:bodyPr wrap="square" rtlCol="0">
            <a:spAutoFit/>
          </a:bodyPr>
          <a:lstStyle/>
          <a:p>
            <a:pPr algn="ctr"/>
            <a:r>
              <a:rPr lang="en-US" sz="2400" b="1" dirty="0">
                <a:solidFill>
                  <a:schemeClr val="tx1">
                    <a:lumMod val="65000"/>
                    <a:lumOff val="35000"/>
                  </a:schemeClr>
                </a:solidFill>
              </a:rPr>
              <a:t>Additional Resources are located on the</a:t>
            </a:r>
          </a:p>
          <a:p>
            <a:pPr algn="ctr"/>
            <a:endParaRPr lang="en-US" sz="2400" b="1" dirty="0">
              <a:solidFill>
                <a:schemeClr val="tx1">
                  <a:lumMod val="65000"/>
                  <a:lumOff val="35000"/>
                </a:schemeClr>
              </a:solidFill>
            </a:endParaRPr>
          </a:p>
          <a:p>
            <a:pPr algn="ctr"/>
            <a:r>
              <a:rPr lang="en-US" sz="2400" dirty="0">
                <a:ln w="0"/>
                <a:solidFill>
                  <a:schemeClr val="tx1"/>
                </a:solidFill>
                <a:effectLst>
                  <a:outerShdw blurRad="38100" dist="19050" dir="2700000" algn="tl" rotWithShape="0">
                    <a:schemeClr val="dk1">
                      <a:alpha val="40000"/>
                    </a:schemeClr>
                  </a:outerShdw>
                </a:effectLst>
                <a:cs typeface="Cavolini" panose="03000502040302020204" pitchFamily="66" charset="0"/>
                <a:hlinkClick r:id="rId2"/>
              </a:rPr>
              <a:t>AHP webpage </a:t>
            </a:r>
            <a:endParaRPr lang="en-US" sz="2400" dirty="0">
              <a:ln w="0"/>
              <a:solidFill>
                <a:schemeClr val="tx1"/>
              </a:solidFill>
              <a:effectLst>
                <a:outerShdw blurRad="38100" dist="19050" dir="2700000" algn="tl" rotWithShape="0">
                  <a:schemeClr val="dk1">
                    <a:alpha val="40000"/>
                  </a:schemeClr>
                </a:outerShdw>
              </a:effectLst>
              <a:cs typeface="Cavolini" panose="03000502040302020204" pitchFamily="66" charset="0"/>
            </a:endParaRPr>
          </a:p>
        </p:txBody>
      </p:sp>
      <p:pic>
        <p:nvPicPr>
          <p:cNvPr id="6" name="Picture 5">
            <a:extLst>
              <a:ext uri="{FF2B5EF4-FFF2-40B4-BE49-F238E27FC236}">
                <a16:creationId xmlns:a16="http://schemas.microsoft.com/office/drawing/2014/main" id="{D7A7101B-3443-D7E1-75C7-BE59EDC4BAF5}"/>
              </a:ext>
            </a:extLst>
          </p:cNvPr>
          <p:cNvPicPr>
            <a:picLocks noChangeAspect="1"/>
          </p:cNvPicPr>
          <p:nvPr/>
        </p:nvPicPr>
        <p:blipFill>
          <a:blip r:embed="rId3"/>
          <a:stretch>
            <a:fillRect/>
          </a:stretch>
        </p:blipFill>
        <p:spPr>
          <a:xfrm>
            <a:off x="0" y="2528046"/>
            <a:ext cx="9144000" cy="4329953"/>
          </a:xfrm>
          <a:prstGeom prst="rect">
            <a:avLst/>
          </a:prstGeom>
        </p:spPr>
      </p:pic>
    </p:spTree>
    <p:extLst>
      <p:ext uri="{BB962C8B-B14F-4D97-AF65-F5344CB8AC3E}">
        <p14:creationId xmlns:p14="http://schemas.microsoft.com/office/powerpoint/2010/main" val="737563308"/>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37D2B-BA0F-764A-F1C1-701027BD0D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35B208-993C-4545-C46E-DFEACF29F87B}"/>
              </a:ext>
            </a:extLst>
          </p:cNvPr>
          <p:cNvSpPr>
            <a:spLocks noGrp="1"/>
          </p:cNvSpPr>
          <p:nvPr>
            <p:ph type="title"/>
          </p:nvPr>
        </p:nvSpPr>
        <p:spPr/>
        <p:txBody>
          <a:bodyPr/>
          <a:lstStyle/>
          <a:p>
            <a:r>
              <a:rPr lang="en-US" dirty="0"/>
              <a:t>2025 AHP Key Points</a:t>
            </a:r>
          </a:p>
        </p:txBody>
      </p:sp>
      <p:sp>
        <p:nvSpPr>
          <p:cNvPr id="3" name="TextBox 2">
            <a:extLst>
              <a:ext uri="{FF2B5EF4-FFF2-40B4-BE49-F238E27FC236}">
                <a16:creationId xmlns:a16="http://schemas.microsoft.com/office/drawing/2014/main" id="{A1D3A4B7-6748-8BFA-8132-49E3B3F522D8}"/>
              </a:ext>
            </a:extLst>
          </p:cNvPr>
          <p:cNvSpPr txBox="1"/>
          <p:nvPr/>
        </p:nvSpPr>
        <p:spPr>
          <a:xfrm>
            <a:off x="375199" y="1410355"/>
            <a:ext cx="8664026" cy="4916218"/>
          </a:xfrm>
          <a:prstGeom prst="rect">
            <a:avLst/>
          </a:prstGeom>
          <a:noFill/>
        </p:spPr>
        <p:txBody>
          <a:bodyPr wrap="square" rtlCol="0">
            <a:spAutoFit/>
          </a:bodyPr>
          <a:lstStyle/>
          <a:p>
            <a:pPr defTabSz="914400">
              <a:defRPr/>
            </a:pPr>
            <a:r>
              <a:rPr lang="en-US" sz="2000" b="1" dirty="0">
                <a:solidFill>
                  <a:srgbClr val="0071CE"/>
                </a:solidFill>
                <a:latin typeface="Calibri"/>
              </a:rPr>
              <a:t>Developer/Contractor Affiliation</a:t>
            </a:r>
          </a:p>
          <a:p>
            <a:pPr marL="342900" marR="0" indent="-342900" defTabSz="914400">
              <a:lnSpc>
                <a:spcPct val="107000"/>
              </a:lnSpc>
              <a:spcAft>
                <a:spcPts val="800"/>
              </a:spcAft>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New calculation: (Developer Fees + Builder’s Profit) / (Total Development Cost – Developer Fees – Builder’s Profit)</a:t>
            </a:r>
          </a:p>
          <a:p>
            <a:pPr defTabSz="914400">
              <a:tabLst>
                <a:tab pos="344488" algn="l"/>
              </a:tabLst>
              <a:defRPr/>
            </a:pPr>
            <a:r>
              <a:rPr lang="en-US" sz="2000" b="1" dirty="0">
                <a:solidFill>
                  <a:srgbClr val="0071CE"/>
                </a:solidFill>
                <a:latin typeface="Calibri"/>
              </a:rPr>
              <a:t>Need for Subsidy</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Based on the development budget, not the 15-year operating proforma</a:t>
            </a:r>
            <a:endParaRPr lang="en-US" sz="2000" b="1" dirty="0">
              <a:solidFill>
                <a:prstClr val="black">
                  <a:lumMod val="65000"/>
                  <a:lumOff val="35000"/>
                </a:prstClr>
              </a:solidFill>
              <a:latin typeface="Calibri"/>
            </a:endParaRPr>
          </a:p>
          <a:p>
            <a:pPr marL="342900" indent="-342900" defTabSz="914400">
              <a:buFont typeface="Arial" panose="020B0604020202020204" pitchFamily="34" charset="0"/>
              <a:buChar char="•"/>
              <a:tabLst>
                <a:tab pos="344488" algn="l"/>
              </a:tabLst>
              <a:defRPr/>
            </a:pPr>
            <a:endParaRPr lang="en-US" sz="2000" dirty="0">
              <a:solidFill>
                <a:prstClr val="black">
                  <a:lumMod val="65000"/>
                  <a:lumOff val="35000"/>
                </a:prstClr>
              </a:solidFill>
              <a:latin typeface="Calibri"/>
            </a:endParaRPr>
          </a:p>
          <a:p>
            <a:pPr defTabSz="914400">
              <a:tabLst>
                <a:tab pos="344488" algn="l"/>
              </a:tabLst>
              <a:defRPr/>
            </a:pPr>
            <a:r>
              <a:rPr lang="en-US" sz="2000" b="1" dirty="0">
                <a:solidFill>
                  <a:srgbClr val="0071CE"/>
                </a:solidFill>
                <a:latin typeface="Calibri"/>
              </a:rPr>
              <a:t>Development Budget</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Do not have split residential and social service space into separate development budgets</a:t>
            </a:r>
          </a:p>
          <a:p>
            <a:pPr defTabSz="914400">
              <a:tabLst>
                <a:tab pos="344488" algn="l"/>
              </a:tabLst>
              <a:defRPr/>
            </a:pPr>
            <a:endParaRPr lang="en-US" sz="2000" dirty="0">
              <a:solidFill>
                <a:prstClr val="black">
                  <a:lumMod val="65000"/>
                  <a:lumOff val="35000"/>
                </a:prstClr>
              </a:solidFill>
              <a:latin typeface="Calibri"/>
            </a:endParaRPr>
          </a:p>
          <a:p>
            <a:pPr defTabSz="914400">
              <a:tabLst>
                <a:tab pos="344488" algn="l"/>
              </a:tabLst>
              <a:defRPr/>
            </a:pPr>
            <a:r>
              <a:rPr lang="en-US" sz="2000" b="1" dirty="0">
                <a:solidFill>
                  <a:srgbClr val="0071CE"/>
                </a:solidFill>
                <a:latin typeface="Calibri"/>
              </a:rPr>
              <a:t>Creating economic opportunity </a:t>
            </a:r>
            <a:endParaRPr lang="en-US" sz="2000" b="1" dirty="0">
              <a:solidFill>
                <a:prstClr val="black">
                  <a:lumMod val="65000"/>
                  <a:lumOff val="35000"/>
                </a:prstClr>
              </a:solidFill>
              <a:latin typeface="Calibri"/>
            </a:endParaRP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projects must provide MOUs with rental projects.</a:t>
            </a:r>
          </a:p>
          <a:p>
            <a:pPr defTabSz="914400">
              <a:tabLst>
                <a:tab pos="344488" algn="l"/>
              </a:tabLst>
              <a:defRPr/>
            </a:pPr>
            <a:endParaRPr lang="en-US" sz="2000" b="1" dirty="0">
              <a:solidFill>
                <a:srgbClr val="0071CE"/>
              </a:solidFill>
              <a:latin typeface="Calibri"/>
            </a:endParaRPr>
          </a:p>
          <a:p>
            <a:pPr marL="342900" indent="-342900" defTabSz="914400">
              <a:buFont typeface="Arial" panose="020B0604020202020204" pitchFamily="34" charset="0"/>
              <a:buChar char="•"/>
              <a:tabLst>
                <a:tab pos="344488" algn="l"/>
              </a:tabLst>
              <a:defRPr/>
            </a:pPr>
            <a:endParaRPr lang="en-US" sz="2000" b="1" dirty="0">
              <a:solidFill>
                <a:prstClr val="black">
                  <a:lumMod val="65000"/>
                  <a:lumOff val="35000"/>
                </a:prstClr>
              </a:solidFill>
              <a:latin typeface="Calibri"/>
            </a:endParaRPr>
          </a:p>
          <a:p>
            <a:endParaRPr lang="en-US" sz="2400" dirty="0"/>
          </a:p>
        </p:txBody>
      </p:sp>
    </p:spTree>
    <p:extLst>
      <p:ext uri="{BB962C8B-B14F-4D97-AF65-F5344CB8AC3E}">
        <p14:creationId xmlns:p14="http://schemas.microsoft.com/office/powerpoint/2010/main" val="95225895"/>
      </p:ext>
    </p:extLst>
  </p:cSld>
  <p:clrMapOvr>
    <a:masterClrMapping/>
  </p:clrMapOvr>
  <p:transition spd="slow">
    <p:wip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6"/>
          <p:cNvSpPr>
            <a:spLocks noGrp="1"/>
          </p:cNvSpPr>
          <p:nvPr>
            <p:ph type="title"/>
          </p:nvPr>
        </p:nvSpPr>
        <p:spPr>
          <a:xfrm>
            <a:off x="457200" y="274638"/>
            <a:ext cx="8229600" cy="1143000"/>
          </a:xfrm>
        </p:spPr>
        <p:txBody>
          <a:bodyPr anchor="ctr">
            <a:normAutofit/>
          </a:bodyPr>
          <a:lstStyle/>
          <a:p>
            <a:pPr algn="l"/>
            <a:r>
              <a:rPr lang="en-US" sz="2400" b="1" dirty="0">
                <a:solidFill>
                  <a:srgbClr val="0070C0"/>
                </a:solidFill>
              </a:rPr>
              <a:t>Income Calculations / Training Presentation link</a:t>
            </a:r>
          </a:p>
        </p:txBody>
      </p:sp>
      <p:graphicFrame>
        <p:nvGraphicFramePr>
          <p:cNvPr id="5" name="Diagram 4">
            <a:extLst>
              <a:ext uri="{FF2B5EF4-FFF2-40B4-BE49-F238E27FC236}">
                <a16:creationId xmlns:a16="http://schemas.microsoft.com/office/drawing/2014/main" id="{2914B137-F6C8-474C-B8AD-EE881F1E5BD3}"/>
              </a:ext>
            </a:extLst>
          </p:cNvPr>
          <p:cNvGraphicFramePr/>
          <p:nvPr/>
        </p:nvGraphicFramePr>
        <p:xfrm>
          <a:off x="457200" y="1087446"/>
          <a:ext cx="8032530" cy="1576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Arrow: Pentagon 7">
            <a:extLst>
              <a:ext uri="{FF2B5EF4-FFF2-40B4-BE49-F238E27FC236}">
                <a16:creationId xmlns:a16="http://schemas.microsoft.com/office/drawing/2014/main" id="{9800EF57-443A-46A5-9E68-4C7931C01655}"/>
              </a:ext>
            </a:extLst>
          </p:cNvPr>
          <p:cNvSpPr/>
          <p:nvPr/>
        </p:nvSpPr>
        <p:spPr>
          <a:xfrm>
            <a:off x="133350" y="2925126"/>
            <a:ext cx="2972819" cy="2829663"/>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Access this QR code to review a complete training presentation on income calculation for all our grant programs:</a:t>
            </a:r>
          </a:p>
        </p:txBody>
      </p:sp>
      <p:pic>
        <p:nvPicPr>
          <p:cNvPr id="9" name="Picture 8" descr="Qr code&#10;&#10;Description automatically generated">
            <a:extLst>
              <a:ext uri="{FF2B5EF4-FFF2-40B4-BE49-F238E27FC236}">
                <a16:creationId xmlns:a16="http://schemas.microsoft.com/office/drawing/2014/main" id="{A76A82AB-9C62-A52C-72CE-85CF68A77C5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49799" y="3177061"/>
            <a:ext cx="1989596" cy="1989596"/>
          </a:xfrm>
          <a:prstGeom prst="rect">
            <a:avLst/>
          </a:prstGeom>
        </p:spPr>
      </p:pic>
      <p:sp>
        <p:nvSpPr>
          <p:cNvPr id="11" name="TextBox 10">
            <a:extLst>
              <a:ext uri="{FF2B5EF4-FFF2-40B4-BE49-F238E27FC236}">
                <a16:creationId xmlns:a16="http://schemas.microsoft.com/office/drawing/2014/main" id="{EAB93B45-10FE-C0B4-B32E-1D395DE144AD}"/>
              </a:ext>
            </a:extLst>
          </p:cNvPr>
          <p:cNvSpPr txBox="1"/>
          <p:nvPr/>
        </p:nvSpPr>
        <p:spPr>
          <a:xfrm>
            <a:off x="5342649" y="3294695"/>
            <a:ext cx="3517572" cy="178968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prstClr val="black"/>
                </a:solidFill>
                <a:latin typeface="Calibri"/>
              </a:rPr>
              <a:t>Or access the video on our website: </a:t>
            </a: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800" dirty="0">
                <a:solidFill>
                  <a:prstClr val="black"/>
                </a:solidFill>
                <a:latin typeface="Calibri"/>
              </a:rPr>
              <a:t>Go to FHLB.com</a:t>
            </a: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800" dirty="0">
                <a:solidFill>
                  <a:prstClr val="black"/>
                </a:solidFill>
                <a:latin typeface="Calibri"/>
              </a:rPr>
              <a:t>Resources</a:t>
            </a: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800" dirty="0">
                <a:solidFill>
                  <a:prstClr val="black"/>
                </a:solidFill>
                <a:latin typeface="Calibri"/>
              </a:rPr>
              <a:t>Video Library</a:t>
            </a: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800" dirty="0">
                <a:solidFill>
                  <a:prstClr val="black"/>
                </a:solidFill>
                <a:latin typeface="Calibri"/>
              </a:rPr>
              <a:t>Webinars and Tutorials </a:t>
            </a: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800" dirty="0">
                <a:solidFill>
                  <a:prstClr val="black"/>
                </a:solidFill>
                <a:latin typeface="Calibri"/>
              </a:rPr>
              <a:t>Income Calculation Tool</a:t>
            </a:r>
          </a:p>
        </p:txBody>
      </p:sp>
      <p:sp>
        <p:nvSpPr>
          <p:cNvPr id="13" name="Rectangle: Rounded Corners 12">
            <a:extLst>
              <a:ext uri="{FF2B5EF4-FFF2-40B4-BE49-F238E27FC236}">
                <a16:creationId xmlns:a16="http://schemas.microsoft.com/office/drawing/2014/main" id="{C3F0A062-76C9-E8EA-C7E6-25AA353F0B80}"/>
              </a:ext>
            </a:extLst>
          </p:cNvPr>
          <p:cNvSpPr/>
          <p:nvPr/>
        </p:nvSpPr>
        <p:spPr>
          <a:xfrm>
            <a:off x="5299019" y="2967861"/>
            <a:ext cx="3746173" cy="2451538"/>
          </a:xfrm>
          <a:prstGeom prst="round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Graphic 15" descr="Lightbulb and gear outline">
            <a:extLst>
              <a:ext uri="{FF2B5EF4-FFF2-40B4-BE49-F238E27FC236}">
                <a16:creationId xmlns:a16="http://schemas.microsoft.com/office/drawing/2014/main" id="{0EB56978-324B-74E7-F4BC-6F7B4BE469C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96250" y="5668962"/>
            <a:ext cx="914400" cy="914400"/>
          </a:xfrm>
          <a:prstGeom prst="rect">
            <a:avLst/>
          </a:prstGeom>
        </p:spPr>
      </p:pic>
      <p:sp>
        <p:nvSpPr>
          <p:cNvPr id="18" name="TextBox 17">
            <a:extLst>
              <a:ext uri="{FF2B5EF4-FFF2-40B4-BE49-F238E27FC236}">
                <a16:creationId xmlns:a16="http://schemas.microsoft.com/office/drawing/2014/main" id="{79F0AF4F-1449-774D-DE7A-C073484E2DED}"/>
              </a:ext>
            </a:extLst>
          </p:cNvPr>
          <p:cNvSpPr txBox="1"/>
          <p:nvPr/>
        </p:nvSpPr>
        <p:spPr>
          <a:xfrm>
            <a:off x="3106169" y="5794512"/>
            <a:ext cx="4932273"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1" dirty="0">
                <a:solidFill>
                  <a:prstClr val="black"/>
                </a:solidFill>
                <a:latin typeface="Calibri"/>
              </a:rPr>
              <a:t>Understanding AMI calculations is a key element of participation in all grant programs</a:t>
            </a:r>
            <a:r>
              <a:rPr lang="en-US" sz="1800" dirty="0">
                <a:solidFill>
                  <a:prstClr val="black"/>
                </a:solidFill>
                <a:latin typeface="Calibri"/>
              </a:rPr>
              <a:t>.</a:t>
            </a:r>
          </a:p>
        </p:txBody>
      </p:sp>
    </p:spTree>
    <p:extLst>
      <p:ext uri="{BB962C8B-B14F-4D97-AF65-F5344CB8AC3E}">
        <p14:creationId xmlns:p14="http://schemas.microsoft.com/office/powerpoint/2010/main" val="22885067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Grant Connect</a:t>
            </a:r>
          </a:p>
        </p:txBody>
      </p:sp>
    </p:spTree>
    <p:extLst>
      <p:ext uri="{BB962C8B-B14F-4D97-AF65-F5344CB8AC3E}">
        <p14:creationId xmlns:p14="http://schemas.microsoft.com/office/powerpoint/2010/main" val="4089732361"/>
      </p:ext>
    </p:extLst>
  </p:cSld>
  <p:clrMapOvr>
    <a:masterClrMapping/>
  </p:clrMapOvr>
  <p:transition spd="slow">
    <p:wipe/>
  </p:transition>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304F9-6ED1-4AD8-819E-29F7CAF579D9}"/>
              </a:ext>
            </a:extLst>
          </p:cNvPr>
          <p:cNvSpPr>
            <a:spLocks noGrp="1"/>
          </p:cNvSpPr>
          <p:nvPr>
            <p:ph type="title"/>
          </p:nvPr>
        </p:nvSpPr>
        <p:spPr>
          <a:xfrm>
            <a:off x="356260" y="598772"/>
            <a:ext cx="7487260" cy="476495"/>
          </a:xfrm>
        </p:spPr>
        <p:txBody>
          <a:bodyPr/>
          <a:lstStyle/>
          <a:p>
            <a:r>
              <a:rPr lang="en-US" sz="3200" dirty="0"/>
              <a:t>GrantConnect</a:t>
            </a:r>
          </a:p>
        </p:txBody>
      </p:sp>
      <p:sp>
        <p:nvSpPr>
          <p:cNvPr id="5" name="TextBox 4">
            <a:extLst>
              <a:ext uri="{FF2B5EF4-FFF2-40B4-BE49-F238E27FC236}">
                <a16:creationId xmlns:a16="http://schemas.microsoft.com/office/drawing/2014/main" id="{78700932-F72A-4DF5-ECA6-01479617B578}"/>
              </a:ext>
            </a:extLst>
          </p:cNvPr>
          <p:cNvSpPr txBox="1"/>
          <p:nvPr/>
        </p:nvSpPr>
        <p:spPr>
          <a:xfrm>
            <a:off x="454536" y="1249136"/>
            <a:ext cx="8183583" cy="4431983"/>
          </a:xfrm>
          <a:prstGeom prst="rect">
            <a:avLst/>
          </a:prstGeom>
          <a:noFill/>
        </p:spPr>
        <p:txBody>
          <a:bodyPr wrap="square" rtlCol="0">
            <a:spAutoFit/>
          </a:bodyPr>
          <a:lstStyle/>
          <a:p>
            <a:r>
              <a:rPr lang="en-US" sz="2400" b="1" dirty="0">
                <a:solidFill>
                  <a:schemeClr val="tx1">
                    <a:lumMod val="65000"/>
                    <a:lumOff val="35000"/>
                  </a:schemeClr>
                </a:solidFill>
              </a:rPr>
              <a:t>What is GrantConnect?</a:t>
            </a:r>
          </a:p>
          <a:p>
            <a:r>
              <a:rPr lang="en-US" sz="2400" dirty="0">
                <a:solidFill>
                  <a:schemeClr val="tx1">
                    <a:lumMod val="65000"/>
                    <a:lumOff val="35000"/>
                  </a:schemeClr>
                </a:solidFill>
              </a:rPr>
              <a:t>The online portal where applications are completed and submitted for consideration for an AHP subsidy</a:t>
            </a:r>
          </a:p>
          <a:p>
            <a:endParaRPr lang="en-US" sz="2400" dirty="0">
              <a:solidFill>
                <a:schemeClr val="tx1">
                  <a:lumMod val="65000"/>
                  <a:lumOff val="35000"/>
                </a:schemeClr>
              </a:solidFill>
            </a:endParaRPr>
          </a:p>
          <a:p>
            <a:r>
              <a:rPr lang="en-US" sz="2400" b="1" dirty="0">
                <a:solidFill>
                  <a:schemeClr val="tx1">
                    <a:lumMod val="65000"/>
                    <a:lumOff val="35000"/>
                  </a:schemeClr>
                </a:solidFill>
              </a:rPr>
              <a:t>Key Points</a:t>
            </a:r>
          </a:p>
          <a:p>
            <a:endParaRPr lang="en-US" dirty="0">
              <a:solidFill>
                <a:schemeClr val="tx1">
                  <a:lumMod val="65000"/>
                  <a:lumOff val="35000"/>
                </a:schemeClr>
              </a:solidFill>
            </a:endParaRPr>
          </a:p>
          <a:p>
            <a:pPr marL="342900" indent="-342900">
              <a:buFont typeface="Arial" panose="020B0604020202020204" pitchFamily="34" charset="0"/>
              <a:buChar char="•"/>
            </a:pPr>
            <a:r>
              <a:rPr lang="en-US" sz="2400" dirty="0">
                <a:solidFill>
                  <a:schemeClr val="tx1">
                    <a:lumMod val="65000"/>
                    <a:lumOff val="35000"/>
                  </a:schemeClr>
                </a:solidFill>
              </a:rPr>
              <a:t>GrantConnect is the place where sponsors/consultants must have a User ID and password.</a:t>
            </a:r>
          </a:p>
          <a:p>
            <a:pPr marL="342900" indent="-342900">
              <a:buFont typeface="Arial" panose="020B0604020202020204" pitchFamily="34" charset="0"/>
              <a:buChar char="•"/>
            </a:pPr>
            <a:endParaRPr lang="en-US" sz="1200" dirty="0">
              <a:solidFill>
                <a:schemeClr val="tx1">
                  <a:lumMod val="65000"/>
                  <a:lumOff val="35000"/>
                </a:schemeClr>
              </a:solidFill>
            </a:endParaRPr>
          </a:p>
          <a:p>
            <a:pPr marL="342900" indent="-342900">
              <a:buFont typeface="Arial" panose="020B0604020202020204" pitchFamily="34" charset="0"/>
              <a:buChar char="•"/>
            </a:pPr>
            <a:r>
              <a:rPr lang="en-US" sz="2400" dirty="0">
                <a:solidFill>
                  <a:schemeClr val="tx1">
                    <a:lumMod val="65000"/>
                    <a:lumOff val="35000"/>
                  </a:schemeClr>
                </a:solidFill>
              </a:rPr>
              <a:t>It requires first-time users to register before being able to complete an application.</a:t>
            </a:r>
          </a:p>
          <a:p>
            <a:pPr marL="342900" indent="-342900">
              <a:buFont typeface="Arial" panose="020B0604020202020204" pitchFamily="34" charset="0"/>
              <a:buChar char="•"/>
            </a:pPr>
            <a:endParaRPr lang="en-US" sz="1200" dirty="0">
              <a:solidFill>
                <a:schemeClr val="tx1">
                  <a:lumMod val="65000"/>
                  <a:lumOff val="35000"/>
                </a:schemeClr>
              </a:solidFill>
            </a:endParaRPr>
          </a:p>
          <a:p>
            <a:pPr marL="342900" indent="-342900">
              <a:buFont typeface="Arial" panose="020B0604020202020204" pitchFamily="34" charset="0"/>
              <a:buChar char="•"/>
            </a:pPr>
            <a:r>
              <a:rPr lang="en-US" sz="2400" dirty="0">
                <a:solidFill>
                  <a:srgbClr val="4E5054"/>
                </a:solidFill>
                <a:latin typeface="Public Sans"/>
              </a:rPr>
              <a:t>O</a:t>
            </a:r>
            <a:r>
              <a:rPr lang="en-US" sz="2400" b="0" i="0" dirty="0">
                <a:solidFill>
                  <a:srgbClr val="4E5054"/>
                </a:solidFill>
                <a:effectLst/>
                <a:latin typeface="Public Sans"/>
              </a:rPr>
              <a:t>pen from  April </a:t>
            </a:r>
            <a:r>
              <a:rPr lang="en-US" sz="2400" dirty="0">
                <a:solidFill>
                  <a:srgbClr val="4E5054"/>
                </a:solidFill>
                <a:latin typeface="Public Sans"/>
              </a:rPr>
              <a:t>2-</a:t>
            </a:r>
            <a:r>
              <a:rPr lang="en-US" sz="2400" b="0" i="0" dirty="0">
                <a:solidFill>
                  <a:srgbClr val="4E5054"/>
                </a:solidFill>
                <a:effectLst/>
                <a:latin typeface="Public Sans"/>
              </a:rPr>
              <a:t>May 1.</a:t>
            </a:r>
            <a:endParaRPr lang="en-US" sz="2400" dirty="0">
              <a:solidFill>
                <a:schemeClr val="tx1">
                  <a:lumMod val="65000"/>
                  <a:lumOff val="35000"/>
                </a:schemeClr>
              </a:solidFill>
            </a:endParaRPr>
          </a:p>
        </p:txBody>
      </p:sp>
      <p:sp>
        <p:nvSpPr>
          <p:cNvPr id="3" name="Rectangle: Rounded Corners 2">
            <a:extLst>
              <a:ext uri="{FF2B5EF4-FFF2-40B4-BE49-F238E27FC236}">
                <a16:creationId xmlns:a16="http://schemas.microsoft.com/office/drawing/2014/main" id="{AB732954-EB33-3C33-C918-DD30904F9B43}"/>
              </a:ext>
            </a:extLst>
          </p:cNvPr>
          <p:cNvSpPr/>
          <p:nvPr/>
        </p:nvSpPr>
        <p:spPr>
          <a:xfrm>
            <a:off x="356260" y="5068800"/>
            <a:ext cx="5734940" cy="786188"/>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57773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7472" y="576072"/>
            <a:ext cx="7702759" cy="537065"/>
          </a:xfrm>
        </p:spPr>
        <p:txBody>
          <a:bodyPr/>
          <a:lstStyle/>
          <a:p>
            <a:pPr lvl="0" defTabSz="457200">
              <a:defRPr/>
            </a:pPr>
            <a:r>
              <a:rPr lang="en-US" sz="3200" dirty="0"/>
              <a:t>GrantConnect – Registration</a:t>
            </a:r>
          </a:p>
        </p:txBody>
      </p:sp>
      <p:sp>
        <p:nvSpPr>
          <p:cNvPr id="5" name="TextBox 4">
            <a:extLst>
              <a:ext uri="{FF2B5EF4-FFF2-40B4-BE49-F238E27FC236}">
                <a16:creationId xmlns:a16="http://schemas.microsoft.com/office/drawing/2014/main" id="{4535B127-7102-87E4-8DA9-3815B0BB0FB3}"/>
              </a:ext>
            </a:extLst>
          </p:cNvPr>
          <p:cNvSpPr txBox="1"/>
          <p:nvPr/>
        </p:nvSpPr>
        <p:spPr>
          <a:xfrm>
            <a:off x="926646" y="2921168"/>
            <a:ext cx="7290707" cy="1015663"/>
          </a:xfrm>
          <a:prstGeom prst="rect">
            <a:avLst/>
          </a:prstGeom>
          <a:ln>
            <a:solidFill>
              <a:schemeClr val="tx1"/>
            </a:solidFill>
          </a:ln>
          <a:effectLst>
            <a:outerShdw blurRad="40000" dist="20000" dir="5400000" rotWithShape="0">
              <a:srgbClr val="000000">
                <a:alpha val="38000"/>
              </a:srgbClr>
            </a:outerShdw>
          </a:effectLst>
        </p:spPr>
        <p:style>
          <a:lnRef idx="3">
            <a:schemeClr val="lt1"/>
          </a:lnRef>
          <a:fillRef idx="1">
            <a:schemeClr val="accent1"/>
          </a:fillRef>
          <a:effectRef idx="1">
            <a:schemeClr val="accent1"/>
          </a:effectRef>
          <a:fontRef idx="minor">
            <a:schemeClr val="lt1"/>
          </a:fontRef>
        </p:style>
        <p:txBody>
          <a:bodyPr wrap="square" rtlCol="0" anchor="ctr" anchorCtr="1">
            <a:spAutoFit/>
          </a:bodyPr>
          <a:lstStyle/>
          <a:p>
            <a:pPr marL="0" indent="0" algn="ctr">
              <a:buNone/>
            </a:pPr>
            <a:r>
              <a:rPr lang="en-US" sz="6000" dirty="0"/>
              <a:t>Registration Key Points</a:t>
            </a:r>
            <a:endParaRPr lang="en-US" sz="4400" dirty="0"/>
          </a:p>
        </p:txBody>
      </p:sp>
    </p:spTree>
    <p:extLst>
      <p:ext uri="{BB962C8B-B14F-4D97-AF65-F5344CB8AC3E}">
        <p14:creationId xmlns:p14="http://schemas.microsoft.com/office/powerpoint/2010/main" val="3616689650"/>
      </p:ext>
    </p:extLst>
  </p:cSld>
  <p:clrMapOvr>
    <a:masterClrMapping/>
  </p:clrMapOvr>
  <p:transition spd="slow">
    <p:wipe/>
  </p:transition>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92D7E-C308-CD46-CEF3-3BD08AEE1E70}"/>
              </a:ext>
            </a:extLst>
          </p:cNvPr>
          <p:cNvSpPr>
            <a:spLocks noGrp="1"/>
          </p:cNvSpPr>
          <p:nvPr>
            <p:ph type="title"/>
          </p:nvPr>
        </p:nvSpPr>
        <p:spPr/>
        <p:txBody>
          <a:bodyPr/>
          <a:lstStyle/>
          <a:p>
            <a:r>
              <a:rPr lang="en-US" dirty="0"/>
              <a:t>Registration and Access</a:t>
            </a:r>
          </a:p>
        </p:txBody>
      </p:sp>
      <p:pic>
        <p:nvPicPr>
          <p:cNvPr id="7" name="Picture 6">
            <a:extLst>
              <a:ext uri="{FF2B5EF4-FFF2-40B4-BE49-F238E27FC236}">
                <a16:creationId xmlns:a16="http://schemas.microsoft.com/office/drawing/2014/main" id="{10EB1BC5-66EE-D7D1-F321-CCFEDA78631F}"/>
              </a:ext>
            </a:extLst>
          </p:cNvPr>
          <p:cNvPicPr>
            <a:picLocks noChangeAspect="1"/>
          </p:cNvPicPr>
          <p:nvPr/>
        </p:nvPicPr>
        <p:blipFill>
          <a:blip r:embed="rId2"/>
          <a:stretch>
            <a:fillRect/>
          </a:stretch>
        </p:blipFill>
        <p:spPr>
          <a:xfrm>
            <a:off x="0" y="1546302"/>
            <a:ext cx="9144000" cy="4163122"/>
          </a:xfrm>
          <a:prstGeom prst="rect">
            <a:avLst/>
          </a:prstGeom>
          <a:solidFill>
            <a:schemeClr val="tx1"/>
          </a:solidFill>
          <a:ln w="12700">
            <a:solidFill>
              <a:srgbClr val="FF0000"/>
            </a:solidFill>
          </a:ln>
        </p:spPr>
      </p:pic>
      <p:sp>
        <p:nvSpPr>
          <p:cNvPr id="8" name="Rectangle 7">
            <a:extLst>
              <a:ext uri="{FF2B5EF4-FFF2-40B4-BE49-F238E27FC236}">
                <a16:creationId xmlns:a16="http://schemas.microsoft.com/office/drawing/2014/main" id="{3BEFED11-25C7-45FB-1A38-516A7B2F4639}"/>
              </a:ext>
            </a:extLst>
          </p:cNvPr>
          <p:cNvSpPr/>
          <p:nvPr/>
        </p:nvSpPr>
        <p:spPr>
          <a:xfrm>
            <a:off x="438615" y="3330498"/>
            <a:ext cx="8051180" cy="78801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Left 8">
            <a:extLst>
              <a:ext uri="{FF2B5EF4-FFF2-40B4-BE49-F238E27FC236}">
                <a16:creationId xmlns:a16="http://schemas.microsoft.com/office/drawing/2014/main" id="{8D124B42-BE04-D44B-06F3-6744A116142B}"/>
              </a:ext>
            </a:extLst>
          </p:cNvPr>
          <p:cNvSpPr/>
          <p:nvPr/>
        </p:nvSpPr>
        <p:spPr>
          <a:xfrm>
            <a:off x="4464205" y="5140713"/>
            <a:ext cx="1070517" cy="341970"/>
          </a:xfrm>
          <a:prstGeom prst="leftArrow">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ABF6086-C5B3-A128-4863-89EEA8ABAC9A}"/>
              </a:ext>
            </a:extLst>
          </p:cNvPr>
          <p:cNvSpPr txBox="1"/>
          <p:nvPr/>
        </p:nvSpPr>
        <p:spPr>
          <a:xfrm>
            <a:off x="2538761" y="6074561"/>
            <a:ext cx="3958683" cy="369332"/>
          </a:xfrm>
          <a:prstGeom prst="rect">
            <a:avLst/>
          </a:prstGeom>
          <a:solidFill>
            <a:schemeClr val="accent1">
              <a:lumMod val="20000"/>
              <a:lumOff val="80000"/>
            </a:schemeClr>
          </a:solidFill>
        </p:spPr>
        <p:txBody>
          <a:bodyPr wrap="square" rtlCol="0">
            <a:spAutoFit/>
          </a:bodyPr>
          <a:lstStyle/>
          <a:p>
            <a:r>
              <a:rPr lang="en-US" sz="1800" u="sng" dirty="0">
                <a:solidFill>
                  <a:srgbClr val="467886"/>
                </a:solidFill>
                <a:effectLst/>
                <a:latin typeface="Aptos" panose="020B0004020202020204" pitchFamily="34" charset="0"/>
                <a:ea typeface="Aptos" panose="020B0004020202020204" pitchFamily="34" charset="0"/>
                <a:cs typeface="Aptos" panose="020B0004020202020204" pitchFamily="34" charset="0"/>
                <a:hlinkClick r:id="rId3"/>
              </a:rPr>
              <a:t>https://app.fhlb.com/grantconnect/</a:t>
            </a:r>
            <a:endParaRPr lang="en-US" sz="2400" dirty="0">
              <a:solidFill>
                <a:schemeClr val="tx1">
                  <a:lumMod val="65000"/>
                  <a:lumOff val="35000"/>
                </a:schemeClr>
              </a:solidFill>
            </a:endParaRPr>
          </a:p>
        </p:txBody>
      </p:sp>
    </p:spTree>
    <p:extLst>
      <p:ext uri="{BB962C8B-B14F-4D97-AF65-F5344CB8AC3E}">
        <p14:creationId xmlns:p14="http://schemas.microsoft.com/office/powerpoint/2010/main" val="188513800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6F49A-6782-44D8-A23D-17A584AD587D}"/>
              </a:ext>
            </a:extLst>
          </p:cNvPr>
          <p:cNvSpPr>
            <a:spLocks noGrp="1"/>
          </p:cNvSpPr>
          <p:nvPr>
            <p:ph type="title"/>
          </p:nvPr>
        </p:nvSpPr>
        <p:spPr>
          <a:xfrm>
            <a:off x="356260" y="598772"/>
            <a:ext cx="7487260" cy="887127"/>
          </a:xfrm>
        </p:spPr>
        <p:txBody>
          <a:bodyPr/>
          <a:lstStyle/>
          <a:p>
            <a:r>
              <a:rPr lang="en-US" dirty="0"/>
              <a:t>Register through GrantConnect – Key Points </a:t>
            </a:r>
          </a:p>
        </p:txBody>
      </p:sp>
      <p:sp>
        <p:nvSpPr>
          <p:cNvPr id="5" name="Rectangle 4">
            <a:extLst>
              <a:ext uri="{FF2B5EF4-FFF2-40B4-BE49-F238E27FC236}">
                <a16:creationId xmlns:a16="http://schemas.microsoft.com/office/drawing/2014/main" id="{91DBE815-D4B2-4E16-84A7-F30376617F16}"/>
              </a:ext>
            </a:extLst>
          </p:cNvPr>
          <p:cNvSpPr/>
          <p:nvPr/>
        </p:nvSpPr>
        <p:spPr>
          <a:xfrm>
            <a:off x="169682" y="1851314"/>
            <a:ext cx="8618059" cy="104796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q"/>
            </a:pPr>
            <a:r>
              <a:rPr lang="en-US" sz="1600" dirty="0">
                <a:solidFill>
                  <a:schemeClr val="tx1"/>
                </a:solidFill>
                <a:latin typeface="Calibri" panose="020F0502020204030204" pitchFamily="34" charset="0"/>
                <a:cs typeface="Calibri" panose="020F0502020204030204" pitchFamily="34" charset="0"/>
              </a:rPr>
              <a:t>First time users will create a User ID/Password and affiliate with a new or existing organization</a:t>
            </a:r>
          </a:p>
          <a:p>
            <a:pPr marL="285750" indent="-285750">
              <a:buFont typeface="Wingdings" panose="05000000000000000000" pitchFamily="2" charset="2"/>
              <a:buChar char="q"/>
            </a:pPr>
            <a:r>
              <a:rPr lang="en-US" sz="1600" dirty="0">
                <a:solidFill>
                  <a:schemeClr val="tx1"/>
                </a:solidFill>
                <a:latin typeface="Calibri" panose="020F0502020204030204" pitchFamily="34" charset="0"/>
                <a:cs typeface="Calibri" panose="020F0502020204030204" pitchFamily="34" charset="0"/>
              </a:rPr>
              <a:t>If you created a User ID or used AHP Online in previous AHP rounds, do not create a new User ID. Call FHLB Dallas first</a:t>
            </a:r>
          </a:p>
        </p:txBody>
      </p:sp>
      <p:sp>
        <p:nvSpPr>
          <p:cNvPr id="12" name="Rectangle 11">
            <a:extLst>
              <a:ext uri="{FF2B5EF4-FFF2-40B4-BE49-F238E27FC236}">
                <a16:creationId xmlns:a16="http://schemas.microsoft.com/office/drawing/2014/main" id="{E9349030-88D3-401B-9ACC-53F19C5470D4}"/>
              </a:ext>
            </a:extLst>
          </p:cNvPr>
          <p:cNvSpPr/>
          <p:nvPr/>
        </p:nvSpPr>
        <p:spPr>
          <a:xfrm>
            <a:off x="4928258" y="3615361"/>
            <a:ext cx="4046060" cy="101803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tIns="274320" bIns="457200" rtlCol="0" anchor="ctr"/>
          <a:lstStyle/>
          <a:p>
            <a:pPr marL="285750" indent="-285750">
              <a:buFont typeface="Wingdings" panose="05000000000000000000" pitchFamily="2" charset="2"/>
              <a:buChar char="q"/>
            </a:pPr>
            <a:r>
              <a:rPr lang="en-US" sz="1600" dirty="0">
                <a:solidFill>
                  <a:schemeClr val="tx1"/>
                </a:solidFill>
                <a:latin typeface="Calibri" panose="020F0502020204030204" pitchFamily="34" charset="0"/>
                <a:cs typeface="Calibri" panose="020F0502020204030204" pitchFamily="34" charset="0"/>
              </a:rPr>
              <a:t>Must have a user ID and password</a:t>
            </a:r>
          </a:p>
          <a:p>
            <a:pPr marL="285750" indent="-285750">
              <a:buFont typeface="Wingdings" panose="05000000000000000000" pitchFamily="2" charset="2"/>
              <a:buChar char="q"/>
            </a:pPr>
            <a:r>
              <a:rPr lang="en-US" sz="1600" b="1" u="sng" dirty="0">
                <a:solidFill>
                  <a:schemeClr val="tx1"/>
                </a:solidFill>
                <a:latin typeface="Calibri" panose="020F0502020204030204" pitchFamily="34" charset="0"/>
                <a:cs typeface="Calibri" panose="020F0502020204030204" pitchFamily="34" charset="0"/>
              </a:rPr>
              <a:t>Cannot access application without PIN</a:t>
            </a:r>
          </a:p>
        </p:txBody>
      </p:sp>
      <p:sp>
        <p:nvSpPr>
          <p:cNvPr id="17" name="Rectangle 16">
            <a:extLst>
              <a:ext uri="{FF2B5EF4-FFF2-40B4-BE49-F238E27FC236}">
                <a16:creationId xmlns:a16="http://schemas.microsoft.com/office/drawing/2014/main" id="{84836EE6-82BC-4537-9235-4C2B1FF4FC41}"/>
              </a:ext>
            </a:extLst>
          </p:cNvPr>
          <p:cNvSpPr/>
          <p:nvPr/>
        </p:nvSpPr>
        <p:spPr>
          <a:xfrm>
            <a:off x="169683" y="3615361"/>
            <a:ext cx="4758575" cy="101803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q"/>
            </a:pPr>
            <a:r>
              <a:rPr lang="en-US" sz="1600" dirty="0">
                <a:solidFill>
                  <a:schemeClr val="tx1"/>
                </a:solidFill>
                <a:latin typeface="Calibri" panose="020F0502020204030204" pitchFamily="34" charset="0"/>
                <a:cs typeface="Calibri" panose="020F0502020204030204" pitchFamily="34" charset="0"/>
              </a:rPr>
              <a:t>Applications created by a consultant will need to be approved by the sponsor</a:t>
            </a:r>
          </a:p>
          <a:p>
            <a:pPr marL="285750" indent="-285750">
              <a:buFont typeface="Wingdings" panose="05000000000000000000" pitchFamily="2" charset="2"/>
              <a:buChar char="q"/>
            </a:pPr>
            <a:r>
              <a:rPr lang="en-US" sz="1600" dirty="0">
                <a:solidFill>
                  <a:schemeClr val="tx1"/>
                </a:solidFill>
                <a:latin typeface="Calibri" panose="020F0502020204030204" pitchFamily="34" charset="0"/>
                <a:cs typeface="Calibri" panose="020F0502020204030204" pitchFamily="34" charset="0"/>
              </a:rPr>
              <a:t>Non-Sponsor = Consultant</a:t>
            </a:r>
          </a:p>
          <a:p>
            <a:pPr marL="285750" indent="-285750">
              <a:buFont typeface="Wingdings" panose="05000000000000000000" pitchFamily="2" charset="2"/>
              <a:buChar char="q"/>
            </a:pPr>
            <a:r>
              <a:rPr lang="en-US" sz="1600" dirty="0">
                <a:solidFill>
                  <a:schemeClr val="tx1"/>
                </a:solidFill>
                <a:latin typeface="Calibri" panose="020F0502020204030204" pitchFamily="34" charset="0"/>
                <a:cs typeface="Calibri" panose="020F0502020204030204" pitchFamily="34" charset="0"/>
              </a:rPr>
              <a:t>All non-sponsors need to register as well </a:t>
            </a:r>
          </a:p>
        </p:txBody>
      </p:sp>
      <p:sp>
        <p:nvSpPr>
          <p:cNvPr id="19" name="Rectangle 18">
            <a:extLst>
              <a:ext uri="{FF2B5EF4-FFF2-40B4-BE49-F238E27FC236}">
                <a16:creationId xmlns:a16="http://schemas.microsoft.com/office/drawing/2014/main" id="{AC0C6E89-BC2F-47ED-88B5-52EDCE9B0F9A}"/>
              </a:ext>
            </a:extLst>
          </p:cNvPr>
          <p:cNvSpPr/>
          <p:nvPr/>
        </p:nvSpPr>
        <p:spPr>
          <a:xfrm>
            <a:off x="169683" y="1456261"/>
            <a:ext cx="8618058" cy="4147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alibri" panose="020F0502020204030204" pitchFamily="34" charset="0"/>
                <a:cs typeface="Calibri" panose="020F0502020204030204" pitchFamily="34" charset="0"/>
              </a:rPr>
              <a:t>Sponsors</a:t>
            </a:r>
          </a:p>
        </p:txBody>
      </p:sp>
      <p:sp>
        <p:nvSpPr>
          <p:cNvPr id="20" name="Rectangle 19">
            <a:extLst>
              <a:ext uri="{FF2B5EF4-FFF2-40B4-BE49-F238E27FC236}">
                <a16:creationId xmlns:a16="http://schemas.microsoft.com/office/drawing/2014/main" id="{B9BF0B24-8F16-45D9-8EE2-40E81F3712D2}"/>
              </a:ext>
            </a:extLst>
          </p:cNvPr>
          <p:cNvSpPr/>
          <p:nvPr/>
        </p:nvSpPr>
        <p:spPr>
          <a:xfrm>
            <a:off x="4928258" y="3171294"/>
            <a:ext cx="4046060" cy="444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alibri" panose="020F0502020204030204" pitchFamily="34" charset="0"/>
                <a:cs typeface="Calibri" panose="020F0502020204030204" pitchFamily="34" charset="0"/>
              </a:rPr>
              <a:t>Members</a:t>
            </a:r>
          </a:p>
        </p:txBody>
      </p:sp>
      <p:sp>
        <p:nvSpPr>
          <p:cNvPr id="21" name="Rectangle 20">
            <a:extLst>
              <a:ext uri="{FF2B5EF4-FFF2-40B4-BE49-F238E27FC236}">
                <a16:creationId xmlns:a16="http://schemas.microsoft.com/office/drawing/2014/main" id="{20046006-58D6-49B3-8B9D-D9BBB41F3D91}"/>
              </a:ext>
            </a:extLst>
          </p:cNvPr>
          <p:cNvSpPr/>
          <p:nvPr/>
        </p:nvSpPr>
        <p:spPr>
          <a:xfrm>
            <a:off x="169683" y="3171294"/>
            <a:ext cx="4758575" cy="444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alibri" panose="020F0502020204030204" pitchFamily="34" charset="0"/>
                <a:cs typeface="Calibri" panose="020F0502020204030204" pitchFamily="34" charset="0"/>
              </a:rPr>
              <a:t>Consultant</a:t>
            </a:r>
          </a:p>
        </p:txBody>
      </p:sp>
      <p:sp>
        <p:nvSpPr>
          <p:cNvPr id="4" name="Rectangle 3">
            <a:extLst>
              <a:ext uri="{FF2B5EF4-FFF2-40B4-BE49-F238E27FC236}">
                <a16:creationId xmlns:a16="http://schemas.microsoft.com/office/drawing/2014/main" id="{239C66D1-8F47-9EF4-42E9-E00F0841BC67}"/>
              </a:ext>
            </a:extLst>
          </p:cNvPr>
          <p:cNvSpPr/>
          <p:nvPr/>
        </p:nvSpPr>
        <p:spPr>
          <a:xfrm>
            <a:off x="1690007" y="4874079"/>
            <a:ext cx="7284311" cy="1902278"/>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B050"/>
                </a:solidFill>
                <a:latin typeface="+mj-lt"/>
                <a:cs typeface="Cavolini" panose="03000502040302020204" pitchFamily="66" charset="0"/>
              </a:rPr>
              <a:t>After registering, log in to the system with your user ID and password during the application round. </a:t>
            </a:r>
          </a:p>
          <a:p>
            <a:pPr algn="ctr"/>
            <a:endParaRPr lang="en-US" sz="1600" b="1" dirty="0">
              <a:solidFill>
                <a:srgbClr val="00B050"/>
              </a:solidFill>
              <a:latin typeface="+mj-lt"/>
              <a:cs typeface="Cavolini" panose="03000502040302020204" pitchFamily="66" charset="0"/>
            </a:endParaRPr>
          </a:p>
          <a:p>
            <a:pPr algn="ctr"/>
            <a:r>
              <a:rPr lang="en-US" sz="1600" b="1" dirty="0">
                <a:solidFill>
                  <a:srgbClr val="00B050"/>
                </a:solidFill>
                <a:latin typeface="+mj-lt"/>
                <a:cs typeface="Cavolini" panose="03000502040302020204" pitchFamily="66" charset="0"/>
              </a:rPr>
              <a:t>The initiator will create the application PIN. The application PIN will need to be shared with each party to complete, submit and track the status of the application.</a:t>
            </a:r>
          </a:p>
          <a:p>
            <a:pPr algn="ctr"/>
            <a:endParaRPr lang="en-US" sz="1600" b="1" dirty="0">
              <a:solidFill>
                <a:srgbClr val="00B050"/>
              </a:solidFill>
              <a:latin typeface="+mj-lt"/>
              <a:cs typeface="Cavolini" panose="03000502040302020204" pitchFamily="66" charset="0"/>
            </a:endParaRPr>
          </a:p>
          <a:p>
            <a:pPr algn="ctr"/>
            <a:r>
              <a:rPr lang="en-US" sz="1600" b="1" dirty="0">
                <a:solidFill>
                  <a:srgbClr val="00B050"/>
                </a:solidFill>
                <a:latin typeface="+mj-lt"/>
                <a:cs typeface="Cavolini" panose="03000502040302020204" pitchFamily="66" charset="0"/>
              </a:rPr>
              <a:t>   The member, sponsor and FHLB Dallas’ Community Investment department can view an application at the same time while it is being completed online.</a:t>
            </a:r>
          </a:p>
        </p:txBody>
      </p:sp>
      <p:pic>
        <p:nvPicPr>
          <p:cNvPr id="6" name="Picture 5" descr="Cartoon bee with megaphone">
            <a:extLst>
              <a:ext uri="{FF2B5EF4-FFF2-40B4-BE49-F238E27FC236}">
                <a16:creationId xmlns:a16="http://schemas.microsoft.com/office/drawing/2014/main" id="{F9478310-1592-0215-8350-3304CD77BFEB}"/>
              </a:ext>
            </a:extLst>
          </p:cNvPr>
          <p:cNvPicPr>
            <a:picLocks noChangeAspect="1"/>
          </p:cNvPicPr>
          <p:nvPr/>
        </p:nvPicPr>
        <p:blipFill>
          <a:blip r:embed="rId3"/>
          <a:stretch>
            <a:fillRect/>
          </a:stretch>
        </p:blipFill>
        <p:spPr>
          <a:xfrm>
            <a:off x="60000" y="4793722"/>
            <a:ext cx="1630007" cy="1902278"/>
          </a:xfrm>
          <a:prstGeom prst="rect">
            <a:avLst/>
          </a:prstGeom>
        </p:spPr>
      </p:pic>
    </p:spTree>
    <p:extLst>
      <p:ext uri="{BB962C8B-B14F-4D97-AF65-F5344CB8AC3E}">
        <p14:creationId xmlns:p14="http://schemas.microsoft.com/office/powerpoint/2010/main" val="758197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7472" y="576072"/>
            <a:ext cx="7702759" cy="537065"/>
          </a:xfrm>
        </p:spPr>
        <p:txBody>
          <a:bodyPr/>
          <a:lstStyle/>
          <a:p>
            <a:pPr lvl="0" defTabSz="457200">
              <a:defRPr/>
            </a:pPr>
            <a:r>
              <a:rPr lang="en-US" sz="3200" dirty="0"/>
              <a:t>GrantConnect – Registration</a:t>
            </a:r>
          </a:p>
        </p:txBody>
      </p:sp>
      <p:sp>
        <p:nvSpPr>
          <p:cNvPr id="5" name="TextBox 4">
            <a:extLst>
              <a:ext uri="{FF2B5EF4-FFF2-40B4-BE49-F238E27FC236}">
                <a16:creationId xmlns:a16="http://schemas.microsoft.com/office/drawing/2014/main" id="{4535B127-7102-87E4-8DA9-3815B0BB0FB3}"/>
              </a:ext>
            </a:extLst>
          </p:cNvPr>
          <p:cNvSpPr txBox="1"/>
          <p:nvPr/>
        </p:nvSpPr>
        <p:spPr>
          <a:xfrm>
            <a:off x="926646" y="2921167"/>
            <a:ext cx="7290707" cy="1015663"/>
          </a:xfrm>
          <a:prstGeom prst="rect">
            <a:avLst/>
          </a:prstGeom>
          <a:ln>
            <a:solidFill>
              <a:schemeClr val="tx1"/>
            </a:solidFill>
          </a:ln>
          <a:effectLst>
            <a:outerShdw blurRad="40000" dist="20000" dir="5400000" rotWithShape="0">
              <a:srgbClr val="000000">
                <a:alpha val="38000"/>
              </a:srgbClr>
            </a:outerShdw>
          </a:effectLst>
        </p:spPr>
        <p:style>
          <a:lnRef idx="3">
            <a:schemeClr val="lt1"/>
          </a:lnRef>
          <a:fillRef idx="1">
            <a:schemeClr val="accent1"/>
          </a:fillRef>
          <a:effectRef idx="1">
            <a:schemeClr val="accent1"/>
          </a:effectRef>
          <a:fontRef idx="minor">
            <a:schemeClr val="lt1"/>
          </a:fontRef>
        </p:style>
        <p:txBody>
          <a:bodyPr wrap="square" rtlCol="0" anchor="ctr" anchorCtr="1">
            <a:spAutoFit/>
          </a:bodyPr>
          <a:lstStyle>
            <a:defPPr>
              <a:defRPr lang="en-US"/>
            </a:defPPr>
            <a:lvl1pPr indent="0" algn="ctr">
              <a:buNone/>
              <a:defRPr sz="6000"/>
            </a:lvl1pPr>
          </a:lstStyle>
          <a:p>
            <a:r>
              <a:rPr lang="en-US" dirty="0"/>
              <a:t>GrantConnect Tips</a:t>
            </a:r>
          </a:p>
        </p:txBody>
      </p:sp>
    </p:spTree>
    <p:extLst>
      <p:ext uri="{BB962C8B-B14F-4D97-AF65-F5344CB8AC3E}">
        <p14:creationId xmlns:p14="http://schemas.microsoft.com/office/powerpoint/2010/main" val="1306433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72" y="576072"/>
            <a:ext cx="7702759" cy="537065"/>
          </a:xfrm>
        </p:spPr>
        <p:txBody>
          <a:bodyPr/>
          <a:lstStyle/>
          <a:p>
            <a:pPr lvl="0" defTabSz="457200">
              <a:defRPr/>
            </a:pPr>
            <a:r>
              <a:rPr lang="en-US" sz="3200" dirty="0"/>
              <a:t>GrantConnect - Tips</a:t>
            </a:r>
          </a:p>
        </p:txBody>
      </p:sp>
      <p:sp>
        <p:nvSpPr>
          <p:cNvPr id="4" name="Rectangle 3">
            <a:extLst>
              <a:ext uri="{FF2B5EF4-FFF2-40B4-BE49-F238E27FC236}">
                <a16:creationId xmlns:a16="http://schemas.microsoft.com/office/drawing/2014/main" id="{FCBED68A-23BD-4F11-8659-1C41F2B3ABD2}"/>
              </a:ext>
            </a:extLst>
          </p:cNvPr>
          <p:cNvSpPr/>
          <p:nvPr/>
        </p:nvSpPr>
        <p:spPr>
          <a:xfrm>
            <a:off x="347471" y="1533527"/>
            <a:ext cx="8668481" cy="2708536"/>
          </a:xfrm>
          <a:prstGeom prst="rect">
            <a:avLst/>
          </a:prstGeom>
          <a:solidFill>
            <a:schemeClr val="bg1">
              <a:lumMod val="85000"/>
              <a:alpha val="50000"/>
            </a:schemeClr>
          </a:solidFill>
          <a:ln>
            <a:solidFill>
              <a:schemeClr val="accent1">
                <a:shade val="50000"/>
              </a:schemeClr>
            </a:solidFill>
            <a:extLst>
              <a:ext uri="{C807C97D-BFC1-408E-A445-0C87EB9F89A2}">
                <ask:lineSketchStyleProps xmlns:ask="http://schemas.microsoft.com/office/drawing/2018/sketchyshapes" sd="600740096">
                  <a:custGeom>
                    <a:avLst/>
                    <a:gdLst>
                      <a:gd name="connsiteX0" fmla="*/ 0 w 8668481"/>
                      <a:gd name="connsiteY0" fmla="*/ 0 h 2708536"/>
                      <a:gd name="connsiteX1" fmla="*/ 491214 w 8668481"/>
                      <a:gd name="connsiteY1" fmla="*/ 0 h 2708536"/>
                      <a:gd name="connsiteX2" fmla="*/ 895743 w 8668481"/>
                      <a:gd name="connsiteY2" fmla="*/ 0 h 2708536"/>
                      <a:gd name="connsiteX3" fmla="*/ 1300272 w 8668481"/>
                      <a:gd name="connsiteY3" fmla="*/ 0 h 2708536"/>
                      <a:gd name="connsiteX4" fmla="*/ 1878171 w 8668481"/>
                      <a:gd name="connsiteY4" fmla="*/ 0 h 2708536"/>
                      <a:gd name="connsiteX5" fmla="*/ 2542754 w 8668481"/>
                      <a:gd name="connsiteY5" fmla="*/ 0 h 2708536"/>
                      <a:gd name="connsiteX6" fmla="*/ 3294023 w 8668481"/>
                      <a:gd name="connsiteY6" fmla="*/ 0 h 2708536"/>
                      <a:gd name="connsiteX7" fmla="*/ 3698552 w 8668481"/>
                      <a:gd name="connsiteY7" fmla="*/ 0 h 2708536"/>
                      <a:gd name="connsiteX8" fmla="*/ 4189766 w 8668481"/>
                      <a:gd name="connsiteY8" fmla="*/ 0 h 2708536"/>
                      <a:gd name="connsiteX9" fmla="*/ 4680980 w 8668481"/>
                      <a:gd name="connsiteY9" fmla="*/ 0 h 2708536"/>
                      <a:gd name="connsiteX10" fmla="*/ 5432248 w 8668481"/>
                      <a:gd name="connsiteY10" fmla="*/ 0 h 2708536"/>
                      <a:gd name="connsiteX11" fmla="*/ 6096832 w 8668481"/>
                      <a:gd name="connsiteY11" fmla="*/ 0 h 2708536"/>
                      <a:gd name="connsiteX12" fmla="*/ 6414676 w 8668481"/>
                      <a:gd name="connsiteY12" fmla="*/ 0 h 2708536"/>
                      <a:gd name="connsiteX13" fmla="*/ 6819205 w 8668481"/>
                      <a:gd name="connsiteY13" fmla="*/ 0 h 2708536"/>
                      <a:gd name="connsiteX14" fmla="*/ 7397104 w 8668481"/>
                      <a:gd name="connsiteY14" fmla="*/ 0 h 2708536"/>
                      <a:gd name="connsiteX15" fmla="*/ 8061687 w 8668481"/>
                      <a:gd name="connsiteY15" fmla="*/ 0 h 2708536"/>
                      <a:gd name="connsiteX16" fmla="*/ 8668481 w 8668481"/>
                      <a:gd name="connsiteY16" fmla="*/ 0 h 2708536"/>
                      <a:gd name="connsiteX17" fmla="*/ 8668481 w 8668481"/>
                      <a:gd name="connsiteY17" fmla="*/ 514622 h 2708536"/>
                      <a:gd name="connsiteX18" fmla="*/ 8668481 w 8668481"/>
                      <a:gd name="connsiteY18" fmla="*/ 1083414 h 2708536"/>
                      <a:gd name="connsiteX19" fmla="*/ 8668481 w 8668481"/>
                      <a:gd name="connsiteY19" fmla="*/ 1570951 h 2708536"/>
                      <a:gd name="connsiteX20" fmla="*/ 8668481 w 8668481"/>
                      <a:gd name="connsiteY20" fmla="*/ 2085573 h 2708536"/>
                      <a:gd name="connsiteX21" fmla="*/ 8668481 w 8668481"/>
                      <a:gd name="connsiteY21" fmla="*/ 2708536 h 2708536"/>
                      <a:gd name="connsiteX22" fmla="*/ 7917213 w 8668481"/>
                      <a:gd name="connsiteY22" fmla="*/ 2708536 h 2708536"/>
                      <a:gd name="connsiteX23" fmla="*/ 7252629 w 8668481"/>
                      <a:gd name="connsiteY23" fmla="*/ 2708536 h 2708536"/>
                      <a:gd name="connsiteX24" fmla="*/ 6934785 w 8668481"/>
                      <a:gd name="connsiteY24" fmla="*/ 2708536 h 2708536"/>
                      <a:gd name="connsiteX25" fmla="*/ 6270201 w 8668481"/>
                      <a:gd name="connsiteY25" fmla="*/ 2708536 h 2708536"/>
                      <a:gd name="connsiteX26" fmla="*/ 5692303 w 8668481"/>
                      <a:gd name="connsiteY26" fmla="*/ 2708536 h 2708536"/>
                      <a:gd name="connsiteX27" fmla="*/ 5287773 w 8668481"/>
                      <a:gd name="connsiteY27" fmla="*/ 2708536 h 2708536"/>
                      <a:gd name="connsiteX28" fmla="*/ 4796559 w 8668481"/>
                      <a:gd name="connsiteY28" fmla="*/ 2708536 h 2708536"/>
                      <a:gd name="connsiteX29" fmla="*/ 4305346 w 8668481"/>
                      <a:gd name="connsiteY29" fmla="*/ 2708536 h 2708536"/>
                      <a:gd name="connsiteX30" fmla="*/ 3554077 w 8668481"/>
                      <a:gd name="connsiteY30" fmla="*/ 2708536 h 2708536"/>
                      <a:gd name="connsiteX31" fmla="*/ 2802809 w 8668481"/>
                      <a:gd name="connsiteY31" fmla="*/ 2708536 h 2708536"/>
                      <a:gd name="connsiteX32" fmla="*/ 2224910 w 8668481"/>
                      <a:gd name="connsiteY32" fmla="*/ 2708536 h 2708536"/>
                      <a:gd name="connsiteX33" fmla="*/ 1647011 w 8668481"/>
                      <a:gd name="connsiteY33" fmla="*/ 2708536 h 2708536"/>
                      <a:gd name="connsiteX34" fmla="*/ 1329167 w 8668481"/>
                      <a:gd name="connsiteY34" fmla="*/ 2708536 h 2708536"/>
                      <a:gd name="connsiteX35" fmla="*/ 577899 w 8668481"/>
                      <a:gd name="connsiteY35" fmla="*/ 2708536 h 2708536"/>
                      <a:gd name="connsiteX36" fmla="*/ 0 w 8668481"/>
                      <a:gd name="connsiteY36" fmla="*/ 2708536 h 2708536"/>
                      <a:gd name="connsiteX37" fmla="*/ 0 w 8668481"/>
                      <a:gd name="connsiteY37" fmla="*/ 2221000 h 2708536"/>
                      <a:gd name="connsiteX38" fmla="*/ 0 w 8668481"/>
                      <a:gd name="connsiteY38" fmla="*/ 1760548 h 2708536"/>
                      <a:gd name="connsiteX39" fmla="*/ 0 w 8668481"/>
                      <a:gd name="connsiteY39" fmla="*/ 1218841 h 2708536"/>
                      <a:gd name="connsiteX40" fmla="*/ 0 w 8668481"/>
                      <a:gd name="connsiteY40" fmla="*/ 650049 h 2708536"/>
                      <a:gd name="connsiteX41" fmla="*/ 0 w 8668481"/>
                      <a:gd name="connsiteY41" fmla="*/ 0 h 2708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668481" h="2708536" fill="none" extrusionOk="0">
                        <a:moveTo>
                          <a:pt x="0" y="0"/>
                        </a:moveTo>
                        <a:cubicBezTo>
                          <a:pt x="116897" y="-50884"/>
                          <a:pt x="249453" y="37863"/>
                          <a:pt x="491214" y="0"/>
                        </a:cubicBezTo>
                        <a:cubicBezTo>
                          <a:pt x="732975" y="-37863"/>
                          <a:pt x="804708" y="23726"/>
                          <a:pt x="895743" y="0"/>
                        </a:cubicBezTo>
                        <a:cubicBezTo>
                          <a:pt x="986778" y="-23726"/>
                          <a:pt x="1155997" y="22831"/>
                          <a:pt x="1300272" y="0"/>
                        </a:cubicBezTo>
                        <a:cubicBezTo>
                          <a:pt x="1444547" y="-22831"/>
                          <a:pt x="1732655" y="815"/>
                          <a:pt x="1878171" y="0"/>
                        </a:cubicBezTo>
                        <a:cubicBezTo>
                          <a:pt x="2023687" y="-815"/>
                          <a:pt x="2219502" y="76417"/>
                          <a:pt x="2542754" y="0"/>
                        </a:cubicBezTo>
                        <a:cubicBezTo>
                          <a:pt x="2866006" y="-76417"/>
                          <a:pt x="3037103" y="40490"/>
                          <a:pt x="3294023" y="0"/>
                        </a:cubicBezTo>
                        <a:cubicBezTo>
                          <a:pt x="3550943" y="-40490"/>
                          <a:pt x="3612322" y="44550"/>
                          <a:pt x="3698552" y="0"/>
                        </a:cubicBezTo>
                        <a:cubicBezTo>
                          <a:pt x="3784782" y="-44550"/>
                          <a:pt x="4031253" y="6757"/>
                          <a:pt x="4189766" y="0"/>
                        </a:cubicBezTo>
                        <a:cubicBezTo>
                          <a:pt x="4348279" y="-6757"/>
                          <a:pt x="4469030" y="15940"/>
                          <a:pt x="4680980" y="0"/>
                        </a:cubicBezTo>
                        <a:cubicBezTo>
                          <a:pt x="4892930" y="-15940"/>
                          <a:pt x="5169702" y="3834"/>
                          <a:pt x="5432248" y="0"/>
                        </a:cubicBezTo>
                        <a:cubicBezTo>
                          <a:pt x="5694794" y="-3834"/>
                          <a:pt x="5821166" y="48887"/>
                          <a:pt x="6096832" y="0"/>
                        </a:cubicBezTo>
                        <a:cubicBezTo>
                          <a:pt x="6372498" y="-48887"/>
                          <a:pt x="6289014" y="17142"/>
                          <a:pt x="6414676" y="0"/>
                        </a:cubicBezTo>
                        <a:cubicBezTo>
                          <a:pt x="6540338" y="-17142"/>
                          <a:pt x="6675771" y="17723"/>
                          <a:pt x="6819205" y="0"/>
                        </a:cubicBezTo>
                        <a:cubicBezTo>
                          <a:pt x="6962639" y="-17723"/>
                          <a:pt x="7279531" y="3193"/>
                          <a:pt x="7397104" y="0"/>
                        </a:cubicBezTo>
                        <a:cubicBezTo>
                          <a:pt x="7514677" y="-3193"/>
                          <a:pt x="7730576" y="65137"/>
                          <a:pt x="8061687" y="0"/>
                        </a:cubicBezTo>
                        <a:cubicBezTo>
                          <a:pt x="8392798" y="-65137"/>
                          <a:pt x="8426717" y="61786"/>
                          <a:pt x="8668481" y="0"/>
                        </a:cubicBezTo>
                        <a:cubicBezTo>
                          <a:pt x="8728780" y="119931"/>
                          <a:pt x="8636613" y="331243"/>
                          <a:pt x="8668481" y="514622"/>
                        </a:cubicBezTo>
                        <a:cubicBezTo>
                          <a:pt x="8700349" y="698001"/>
                          <a:pt x="8626772" y="962918"/>
                          <a:pt x="8668481" y="1083414"/>
                        </a:cubicBezTo>
                        <a:cubicBezTo>
                          <a:pt x="8710190" y="1203910"/>
                          <a:pt x="8628880" y="1415725"/>
                          <a:pt x="8668481" y="1570951"/>
                        </a:cubicBezTo>
                        <a:cubicBezTo>
                          <a:pt x="8708082" y="1726177"/>
                          <a:pt x="8634559" y="1939970"/>
                          <a:pt x="8668481" y="2085573"/>
                        </a:cubicBezTo>
                        <a:cubicBezTo>
                          <a:pt x="8702403" y="2231176"/>
                          <a:pt x="8625454" y="2521350"/>
                          <a:pt x="8668481" y="2708536"/>
                        </a:cubicBezTo>
                        <a:cubicBezTo>
                          <a:pt x="8471454" y="2737017"/>
                          <a:pt x="8277115" y="2687810"/>
                          <a:pt x="7917213" y="2708536"/>
                        </a:cubicBezTo>
                        <a:cubicBezTo>
                          <a:pt x="7557311" y="2729262"/>
                          <a:pt x="7412313" y="2691246"/>
                          <a:pt x="7252629" y="2708536"/>
                        </a:cubicBezTo>
                        <a:cubicBezTo>
                          <a:pt x="7092945" y="2725826"/>
                          <a:pt x="7071867" y="2672036"/>
                          <a:pt x="6934785" y="2708536"/>
                        </a:cubicBezTo>
                        <a:cubicBezTo>
                          <a:pt x="6797703" y="2745036"/>
                          <a:pt x="6472457" y="2659036"/>
                          <a:pt x="6270201" y="2708536"/>
                        </a:cubicBezTo>
                        <a:cubicBezTo>
                          <a:pt x="6067945" y="2758036"/>
                          <a:pt x="5928343" y="2691934"/>
                          <a:pt x="5692303" y="2708536"/>
                        </a:cubicBezTo>
                        <a:cubicBezTo>
                          <a:pt x="5456263" y="2725138"/>
                          <a:pt x="5462049" y="2697179"/>
                          <a:pt x="5287773" y="2708536"/>
                        </a:cubicBezTo>
                        <a:cubicBezTo>
                          <a:pt x="5113497" y="2719893"/>
                          <a:pt x="5028313" y="2700047"/>
                          <a:pt x="4796559" y="2708536"/>
                        </a:cubicBezTo>
                        <a:cubicBezTo>
                          <a:pt x="4564805" y="2717025"/>
                          <a:pt x="4500995" y="2708264"/>
                          <a:pt x="4305346" y="2708536"/>
                        </a:cubicBezTo>
                        <a:cubicBezTo>
                          <a:pt x="4109697" y="2708808"/>
                          <a:pt x="3822499" y="2639596"/>
                          <a:pt x="3554077" y="2708536"/>
                        </a:cubicBezTo>
                        <a:cubicBezTo>
                          <a:pt x="3285655" y="2777476"/>
                          <a:pt x="3106332" y="2681902"/>
                          <a:pt x="2802809" y="2708536"/>
                        </a:cubicBezTo>
                        <a:cubicBezTo>
                          <a:pt x="2499286" y="2735170"/>
                          <a:pt x="2350095" y="2658930"/>
                          <a:pt x="2224910" y="2708536"/>
                        </a:cubicBezTo>
                        <a:cubicBezTo>
                          <a:pt x="2099725" y="2758142"/>
                          <a:pt x="1934565" y="2700035"/>
                          <a:pt x="1647011" y="2708536"/>
                        </a:cubicBezTo>
                        <a:cubicBezTo>
                          <a:pt x="1359457" y="2717037"/>
                          <a:pt x="1425504" y="2689095"/>
                          <a:pt x="1329167" y="2708536"/>
                        </a:cubicBezTo>
                        <a:cubicBezTo>
                          <a:pt x="1232830" y="2727977"/>
                          <a:pt x="901015" y="2697742"/>
                          <a:pt x="577899" y="2708536"/>
                        </a:cubicBezTo>
                        <a:cubicBezTo>
                          <a:pt x="254783" y="2719330"/>
                          <a:pt x="140499" y="2649916"/>
                          <a:pt x="0" y="2708536"/>
                        </a:cubicBezTo>
                        <a:cubicBezTo>
                          <a:pt x="-25506" y="2525956"/>
                          <a:pt x="31763" y="2384017"/>
                          <a:pt x="0" y="2221000"/>
                        </a:cubicBezTo>
                        <a:cubicBezTo>
                          <a:pt x="-31763" y="2057983"/>
                          <a:pt x="51035" y="1936315"/>
                          <a:pt x="0" y="1760548"/>
                        </a:cubicBezTo>
                        <a:cubicBezTo>
                          <a:pt x="-51035" y="1584781"/>
                          <a:pt x="34578" y="1489073"/>
                          <a:pt x="0" y="1218841"/>
                        </a:cubicBezTo>
                        <a:cubicBezTo>
                          <a:pt x="-34578" y="948609"/>
                          <a:pt x="18997" y="920633"/>
                          <a:pt x="0" y="650049"/>
                        </a:cubicBezTo>
                        <a:cubicBezTo>
                          <a:pt x="-18997" y="379465"/>
                          <a:pt x="31373" y="324314"/>
                          <a:pt x="0" y="0"/>
                        </a:cubicBezTo>
                        <a:close/>
                      </a:path>
                      <a:path w="8668481" h="2708536" stroke="0" extrusionOk="0">
                        <a:moveTo>
                          <a:pt x="0" y="0"/>
                        </a:moveTo>
                        <a:cubicBezTo>
                          <a:pt x="148285" y="-45618"/>
                          <a:pt x="433439" y="41254"/>
                          <a:pt x="577899" y="0"/>
                        </a:cubicBezTo>
                        <a:cubicBezTo>
                          <a:pt x="722359" y="-41254"/>
                          <a:pt x="788205" y="46733"/>
                          <a:pt x="982428" y="0"/>
                        </a:cubicBezTo>
                        <a:cubicBezTo>
                          <a:pt x="1176651" y="-46733"/>
                          <a:pt x="1428270" y="22276"/>
                          <a:pt x="1733696" y="0"/>
                        </a:cubicBezTo>
                        <a:cubicBezTo>
                          <a:pt x="2039122" y="-22276"/>
                          <a:pt x="2089596" y="47555"/>
                          <a:pt x="2224910" y="0"/>
                        </a:cubicBezTo>
                        <a:cubicBezTo>
                          <a:pt x="2360224" y="-47555"/>
                          <a:pt x="2595022" y="22807"/>
                          <a:pt x="2716124" y="0"/>
                        </a:cubicBezTo>
                        <a:cubicBezTo>
                          <a:pt x="2837226" y="-22807"/>
                          <a:pt x="3075367" y="55439"/>
                          <a:pt x="3380708" y="0"/>
                        </a:cubicBezTo>
                        <a:cubicBezTo>
                          <a:pt x="3686049" y="-55439"/>
                          <a:pt x="3725216" y="54601"/>
                          <a:pt x="4045291" y="0"/>
                        </a:cubicBezTo>
                        <a:cubicBezTo>
                          <a:pt x="4365366" y="-54601"/>
                          <a:pt x="4335020" y="37953"/>
                          <a:pt x="4449820" y="0"/>
                        </a:cubicBezTo>
                        <a:cubicBezTo>
                          <a:pt x="4564620" y="-37953"/>
                          <a:pt x="4893661" y="63857"/>
                          <a:pt x="5201089" y="0"/>
                        </a:cubicBezTo>
                        <a:cubicBezTo>
                          <a:pt x="5508517" y="-63857"/>
                          <a:pt x="5768667" y="10441"/>
                          <a:pt x="5952357" y="0"/>
                        </a:cubicBezTo>
                        <a:cubicBezTo>
                          <a:pt x="6136047" y="-10441"/>
                          <a:pt x="6375743" y="61747"/>
                          <a:pt x="6530256" y="0"/>
                        </a:cubicBezTo>
                        <a:cubicBezTo>
                          <a:pt x="6684769" y="-61747"/>
                          <a:pt x="6896968" y="7659"/>
                          <a:pt x="7194839" y="0"/>
                        </a:cubicBezTo>
                        <a:cubicBezTo>
                          <a:pt x="7492710" y="-7659"/>
                          <a:pt x="7471727" y="46106"/>
                          <a:pt x="7686053" y="0"/>
                        </a:cubicBezTo>
                        <a:cubicBezTo>
                          <a:pt x="7900379" y="-46106"/>
                          <a:pt x="8286821" y="15452"/>
                          <a:pt x="8668481" y="0"/>
                        </a:cubicBezTo>
                        <a:cubicBezTo>
                          <a:pt x="8680556" y="119222"/>
                          <a:pt x="8665513" y="355868"/>
                          <a:pt x="8668481" y="460451"/>
                        </a:cubicBezTo>
                        <a:cubicBezTo>
                          <a:pt x="8671449" y="565034"/>
                          <a:pt x="8612653" y="770054"/>
                          <a:pt x="8668481" y="975073"/>
                        </a:cubicBezTo>
                        <a:cubicBezTo>
                          <a:pt x="8724309" y="1180092"/>
                          <a:pt x="8613764" y="1306205"/>
                          <a:pt x="8668481" y="1543866"/>
                        </a:cubicBezTo>
                        <a:cubicBezTo>
                          <a:pt x="8723198" y="1781527"/>
                          <a:pt x="8659493" y="1829110"/>
                          <a:pt x="8668481" y="2031402"/>
                        </a:cubicBezTo>
                        <a:cubicBezTo>
                          <a:pt x="8677469" y="2233694"/>
                          <a:pt x="8615360" y="2530259"/>
                          <a:pt x="8668481" y="2708536"/>
                        </a:cubicBezTo>
                        <a:cubicBezTo>
                          <a:pt x="8552338" y="2709719"/>
                          <a:pt x="8420182" y="2678527"/>
                          <a:pt x="8177267" y="2708536"/>
                        </a:cubicBezTo>
                        <a:cubicBezTo>
                          <a:pt x="7934352" y="2738545"/>
                          <a:pt x="7656203" y="2641948"/>
                          <a:pt x="7512684" y="2708536"/>
                        </a:cubicBezTo>
                        <a:cubicBezTo>
                          <a:pt x="7369165" y="2775124"/>
                          <a:pt x="7160022" y="2669891"/>
                          <a:pt x="6848100" y="2708536"/>
                        </a:cubicBezTo>
                        <a:cubicBezTo>
                          <a:pt x="6536178" y="2747181"/>
                          <a:pt x="6516030" y="2665899"/>
                          <a:pt x="6356886" y="2708536"/>
                        </a:cubicBezTo>
                        <a:cubicBezTo>
                          <a:pt x="6197742" y="2751173"/>
                          <a:pt x="6020374" y="2691565"/>
                          <a:pt x="5865672" y="2708536"/>
                        </a:cubicBezTo>
                        <a:cubicBezTo>
                          <a:pt x="5710970" y="2725507"/>
                          <a:pt x="5537444" y="2656620"/>
                          <a:pt x="5287773" y="2708536"/>
                        </a:cubicBezTo>
                        <a:cubicBezTo>
                          <a:pt x="5038102" y="2760452"/>
                          <a:pt x="4935086" y="2663886"/>
                          <a:pt x="4796559" y="2708536"/>
                        </a:cubicBezTo>
                        <a:cubicBezTo>
                          <a:pt x="4658032" y="2753186"/>
                          <a:pt x="4582072" y="2686425"/>
                          <a:pt x="4392030" y="2708536"/>
                        </a:cubicBezTo>
                        <a:cubicBezTo>
                          <a:pt x="4201988" y="2730647"/>
                          <a:pt x="4089538" y="2662889"/>
                          <a:pt x="3900816" y="2708536"/>
                        </a:cubicBezTo>
                        <a:cubicBezTo>
                          <a:pt x="3712094" y="2754183"/>
                          <a:pt x="3515862" y="2679695"/>
                          <a:pt x="3409603" y="2708536"/>
                        </a:cubicBezTo>
                        <a:cubicBezTo>
                          <a:pt x="3303344" y="2737377"/>
                          <a:pt x="3081503" y="2693061"/>
                          <a:pt x="2831704" y="2708536"/>
                        </a:cubicBezTo>
                        <a:cubicBezTo>
                          <a:pt x="2581905" y="2724011"/>
                          <a:pt x="2311590" y="2691763"/>
                          <a:pt x="2080435" y="2708536"/>
                        </a:cubicBezTo>
                        <a:cubicBezTo>
                          <a:pt x="1849280" y="2725309"/>
                          <a:pt x="1853237" y="2685236"/>
                          <a:pt x="1762591" y="2708536"/>
                        </a:cubicBezTo>
                        <a:cubicBezTo>
                          <a:pt x="1671945" y="2731836"/>
                          <a:pt x="1547685" y="2673388"/>
                          <a:pt x="1444747" y="2708536"/>
                        </a:cubicBezTo>
                        <a:cubicBezTo>
                          <a:pt x="1341809" y="2743684"/>
                          <a:pt x="1271370" y="2701170"/>
                          <a:pt x="1126903" y="2708536"/>
                        </a:cubicBezTo>
                        <a:cubicBezTo>
                          <a:pt x="982436" y="2715902"/>
                          <a:pt x="358133" y="2620289"/>
                          <a:pt x="0" y="2708536"/>
                        </a:cubicBezTo>
                        <a:cubicBezTo>
                          <a:pt x="-48131" y="2531260"/>
                          <a:pt x="14156" y="2364726"/>
                          <a:pt x="0" y="2112658"/>
                        </a:cubicBezTo>
                        <a:cubicBezTo>
                          <a:pt x="-14156" y="1860590"/>
                          <a:pt x="44035" y="1694770"/>
                          <a:pt x="0" y="1570951"/>
                        </a:cubicBezTo>
                        <a:cubicBezTo>
                          <a:pt x="-44035" y="1447132"/>
                          <a:pt x="28870" y="1228503"/>
                          <a:pt x="0" y="1110500"/>
                        </a:cubicBezTo>
                        <a:cubicBezTo>
                          <a:pt x="-28870" y="992497"/>
                          <a:pt x="15520" y="801569"/>
                          <a:pt x="0" y="595878"/>
                        </a:cubicBezTo>
                        <a:cubicBezTo>
                          <a:pt x="-15520" y="390187"/>
                          <a:pt x="60245" y="290946"/>
                          <a:pt x="0" y="0"/>
                        </a:cubicBezTo>
                        <a:close/>
                      </a:path>
                    </a:pathLst>
                  </a:custGeom>
                  <ask:type>
                    <ask:lineSketchNone/>
                  </ask:type>
                </ask:lineSketchStyleProps>
              </a:ext>
            </a:extLst>
          </a:ln>
          <a:effectLst>
            <a:outerShdw blurRad="50800" dist="38100" dir="10800000" algn="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106A2B28-F9C3-482A-BBA0-BE9967419E0D}"/>
              </a:ext>
            </a:extLst>
          </p:cNvPr>
          <p:cNvSpPr txBox="1"/>
          <p:nvPr/>
        </p:nvSpPr>
        <p:spPr>
          <a:xfrm>
            <a:off x="550147" y="1771650"/>
            <a:ext cx="8263128" cy="3477875"/>
          </a:xfrm>
          <a:prstGeom prst="rect">
            <a:avLst/>
          </a:prstGeom>
          <a:noFill/>
        </p:spPr>
        <p:txBody>
          <a:bodyPr wrap="square" rtlCol="0">
            <a:spAutoFit/>
          </a:bodyPr>
          <a:lstStyle/>
          <a:p>
            <a:pPr marL="342900" indent="-342900">
              <a:buFont typeface="Wingdings" panose="05000000000000000000" pitchFamily="2" charset="2"/>
              <a:buChar char="q"/>
            </a:pPr>
            <a:r>
              <a:rPr lang="en-US" dirty="0">
                <a:solidFill>
                  <a:schemeClr val="tx1">
                    <a:lumMod val="65000"/>
                    <a:lumOff val="35000"/>
                  </a:schemeClr>
                </a:solidFill>
                <a:latin typeface="Calibri" panose="020F0502020204030204" pitchFamily="34" charset="0"/>
                <a:cs typeface="Calibri" panose="020F0502020204030204" pitchFamily="34" charset="0"/>
              </a:rPr>
              <a:t>GrantConnect location is </a:t>
            </a:r>
            <a:r>
              <a:rPr lang="en-US"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https://app.fhlb.com/grantconnect</a:t>
            </a:r>
            <a:endParaRPr lang="en-US" dirty="0">
              <a:solidFill>
                <a:schemeClr val="tx1">
                  <a:lumMod val="65000"/>
                  <a:lumOff val="35000"/>
                </a:schemeClr>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q"/>
            </a:pPr>
            <a:endParaRPr lang="en-US" dirty="0">
              <a:solidFill>
                <a:schemeClr val="tx1">
                  <a:lumMod val="65000"/>
                  <a:lumOff val="35000"/>
                </a:schemeClr>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q"/>
            </a:pPr>
            <a:r>
              <a:rPr lang="en-US" dirty="0">
                <a:solidFill>
                  <a:schemeClr val="tx1">
                    <a:lumMod val="65000"/>
                    <a:lumOff val="35000"/>
                  </a:schemeClr>
                </a:solidFill>
                <a:latin typeface="Calibri" panose="020F0502020204030204" pitchFamily="34" charset="0"/>
                <a:cs typeface="Calibri" panose="020F0502020204030204" pitchFamily="34" charset="0"/>
              </a:rPr>
              <a:t>GrantConnect has multifactor authentication, you will need  either a direct-dial phone line phone  (cannot be an extension), cell or an authenticator app on your phone.</a:t>
            </a:r>
          </a:p>
          <a:p>
            <a:pPr marL="342900" indent="-342900">
              <a:buFont typeface="Wingdings" panose="05000000000000000000" pitchFamily="2" charset="2"/>
              <a:buChar char="q"/>
            </a:pPr>
            <a:endParaRPr lang="en-US" dirty="0">
              <a:solidFill>
                <a:schemeClr val="tx1">
                  <a:lumMod val="65000"/>
                  <a:lumOff val="35000"/>
                </a:schemeClr>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q"/>
            </a:pPr>
            <a:r>
              <a:rPr lang="en-US" b="1" i="1" dirty="0">
                <a:solidFill>
                  <a:schemeClr val="tx1">
                    <a:lumMod val="65000"/>
                    <a:lumOff val="35000"/>
                  </a:schemeClr>
                </a:solidFill>
                <a:latin typeface="Calibri" panose="020F0502020204030204" pitchFamily="34" charset="0"/>
                <a:cs typeface="Calibri" panose="020F0502020204030204" pitchFamily="34" charset="0"/>
              </a:rPr>
              <a:t>If you wait to register, you might not be able to apply because registration approval can take up to 24 hours</a:t>
            </a:r>
            <a:r>
              <a:rPr lang="en-US" dirty="0">
                <a:solidFill>
                  <a:schemeClr val="tx1">
                    <a:lumMod val="65000"/>
                    <a:lumOff val="35000"/>
                  </a:schemeClr>
                </a:solidFill>
                <a:latin typeface="Calibri" panose="020F0502020204030204" pitchFamily="34" charset="0"/>
                <a:cs typeface="Calibri" panose="020F0502020204030204" pitchFamily="34" charset="0"/>
              </a:rPr>
              <a:t>.</a:t>
            </a:r>
          </a:p>
          <a:p>
            <a:pPr marL="285750" indent="-285750">
              <a:buFont typeface="Wingdings" panose="05000000000000000000" pitchFamily="2" charset="2"/>
              <a:buChar char="q"/>
            </a:pPr>
            <a:endParaRPr lang="en-US" dirty="0">
              <a:solidFill>
                <a:schemeClr val="tx1">
                  <a:lumMod val="65000"/>
                  <a:lumOff val="35000"/>
                </a:schemeClr>
              </a:solidFill>
              <a:latin typeface="Cavolini" panose="03000502040302020204" pitchFamily="66" charset="0"/>
              <a:cs typeface="Cavolini" panose="03000502040302020204" pitchFamily="66" charset="0"/>
            </a:endParaRPr>
          </a:p>
          <a:p>
            <a:pPr marL="342900" indent="-342900">
              <a:buFont typeface="Wingdings" panose="05000000000000000000" pitchFamily="2" charset="2"/>
              <a:buChar char="q"/>
            </a:pPr>
            <a:endParaRPr lang="en-US" dirty="0">
              <a:solidFill>
                <a:schemeClr val="tx1">
                  <a:lumMod val="65000"/>
                  <a:lumOff val="35000"/>
                </a:schemeClr>
              </a:solidFill>
              <a:latin typeface="Cavolini" panose="03000502040302020204" pitchFamily="66" charset="0"/>
              <a:cs typeface="Cavolini" panose="03000502040302020204" pitchFamily="66" charset="0"/>
            </a:endParaRPr>
          </a:p>
          <a:p>
            <a:pPr marL="342900" indent="-342900">
              <a:buFont typeface="Wingdings" panose="05000000000000000000" pitchFamily="2" charset="2"/>
              <a:buChar char="q"/>
            </a:pPr>
            <a:endParaRPr lang="en-US" sz="2000" dirty="0">
              <a:solidFill>
                <a:schemeClr val="tx1">
                  <a:lumMod val="65000"/>
                  <a:lumOff val="35000"/>
                </a:schemeClr>
              </a:solidFill>
            </a:endParaRPr>
          </a:p>
          <a:p>
            <a:pPr marL="342900" indent="-342900">
              <a:buFont typeface="Wingdings" panose="05000000000000000000" pitchFamily="2" charset="2"/>
              <a:buChar char="q"/>
            </a:pPr>
            <a:endParaRPr lang="en-US" sz="2000" dirty="0">
              <a:solidFill>
                <a:schemeClr val="tx1">
                  <a:lumMod val="65000"/>
                  <a:lumOff val="35000"/>
                </a:schemeClr>
              </a:solidFill>
            </a:endParaRPr>
          </a:p>
        </p:txBody>
      </p:sp>
      <p:pic>
        <p:nvPicPr>
          <p:cNvPr id="5" name="Picture 4">
            <a:extLst>
              <a:ext uri="{FF2B5EF4-FFF2-40B4-BE49-F238E27FC236}">
                <a16:creationId xmlns:a16="http://schemas.microsoft.com/office/drawing/2014/main" id="{498AA730-0DF0-5271-E88A-E1650549D1C1}"/>
              </a:ext>
            </a:extLst>
          </p:cNvPr>
          <p:cNvPicPr>
            <a:picLocks noChangeAspect="1"/>
          </p:cNvPicPr>
          <p:nvPr/>
        </p:nvPicPr>
        <p:blipFill>
          <a:blip r:embed="rId4"/>
          <a:stretch>
            <a:fillRect/>
          </a:stretch>
        </p:blipFill>
        <p:spPr>
          <a:xfrm>
            <a:off x="4278086" y="4367894"/>
            <a:ext cx="2820546" cy="2490106"/>
          </a:xfrm>
          <a:prstGeom prst="rect">
            <a:avLst/>
          </a:prstGeom>
        </p:spPr>
      </p:pic>
      <p:sp>
        <p:nvSpPr>
          <p:cNvPr id="8" name="Arrow: Striped Right 7">
            <a:extLst>
              <a:ext uri="{FF2B5EF4-FFF2-40B4-BE49-F238E27FC236}">
                <a16:creationId xmlns:a16="http://schemas.microsoft.com/office/drawing/2014/main" id="{DD3E9875-1249-212C-8A15-1950F6F76986}"/>
              </a:ext>
            </a:extLst>
          </p:cNvPr>
          <p:cNvSpPr/>
          <p:nvPr/>
        </p:nvSpPr>
        <p:spPr>
          <a:xfrm>
            <a:off x="330725" y="4822258"/>
            <a:ext cx="3833061" cy="1330779"/>
          </a:xfrm>
          <a:prstGeom prst="stripedRightArrow">
            <a:avLst/>
          </a:prstGeom>
          <a:solidFill>
            <a:schemeClr val="bg1">
              <a:lumMod val="8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sz="1800" b="1" dirty="0">
              <a:solidFill>
                <a:srgbClr val="0070C0"/>
              </a:solidFill>
              <a:latin typeface="Calibri" panose="020F0502020204030204" pitchFamily="34" charset="0"/>
              <a:cs typeface="Calibri" panose="020F0502020204030204" pitchFamily="34" charset="0"/>
            </a:endParaRPr>
          </a:p>
          <a:p>
            <a:pPr algn="ctr"/>
            <a:r>
              <a:rPr lang="en-US" sz="1800" b="1" dirty="0">
                <a:solidFill>
                  <a:schemeClr val="tx1"/>
                </a:solidFill>
                <a:latin typeface="Calibri" panose="020F0502020204030204" pitchFamily="34" charset="0"/>
                <a:cs typeface="Calibri" panose="020F0502020204030204" pitchFamily="34" charset="0"/>
              </a:rPr>
              <a:t>Call 1-800-362-2944 for help</a:t>
            </a:r>
          </a:p>
          <a:p>
            <a:pPr algn="ctr"/>
            <a:endParaRPr lang="en-US" dirty="0"/>
          </a:p>
        </p:txBody>
      </p:sp>
      <p:sp>
        <p:nvSpPr>
          <p:cNvPr id="3" name="Oval 2">
            <a:extLst>
              <a:ext uri="{FF2B5EF4-FFF2-40B4-BE49-F238E27FC236}">
                <a16:creationId xmlns:a16="http://schemas.microsoft.com/office/drawing/2014/main" id="{042C5FEC-2785-BA51-02FA-8A539ACAA28B}"/>
              </a:ext>
            </a:extLst>
          </p:cNvPr>
          <p:cNvSpPr/>
          <p:nvPr/>
        </p:nvSpPr>
        <p:spPr>
          <a:xfrm>
            <a:off x="330725" y="3225600"/>
            <a:ext cx="8143675" cy="1016463"/>
          </a:xfrm>
          <a:prstGeom prst="ellipse">
            <a:avLst/>
          </a:prstGeom>
          <a:no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00679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72" y="576072"/>
            <a:ext cx="7702759" cy="537065"/>
          </a:xfrm>
        </p:spPr>
        <p:txBody>
          <a:bodyPr/>
          <a:lstStyle/>
          <a:p>
            <a:pPr lvl="0" defTabSz="457200">
              <a:defRPr/>
            </a:pPr>
            <a:r>
              <a:rPr lang="en-US" sz="3200" dirty="0"/>
              <a:t>GrantConnect - Previous Registrants</a:t>
            </a:r>
          </a:p>
        </p:txBody>
      </p:sp>
      <p:sp>
        <p:nvSpPr>
          <p:cNvPr id="6" name="Rectangle 5">
            <a:extLst>
              <a:ext uri="{FF2B5EF4-FFF2-40B4-BE49-F238E27FC236}">
                <a16:creationId xmlns:a16="http://schemas.microsoft.com/office/drawing/2014/main" id="{D08A5CE8-38DF-439E-B957-7DBC27D7929E}"/>
              </a:ext>
            </a:extLst>
          </p:cNvPr>
          <p:cNvSpPr/>
          <p:nvPr/>
        </p:nvSpPr>
        <p:spPr>
          <a:xfrm>
            <a:off x="176144" y="1289958"/>
            <a:ext cx="8618059" cy="3853542"/>
          </a:xfrm>
          <a:prstGeom prst="rect">
            <a:avLst/>
          </a:prstGeom>
          <a:solidFill>
            <a:schemeClr val="bg1"/>
          </a:solidFill>
          <a:ln>
            <a:solidFill>
              <a:schemeClr val="tx2"/>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Calibri" panose="020F0502020204030204" pitchFamily="34" charset="0"/>
                <a:cs typeface="Calibri" panose="020F0502020204030204" pitchFamily="34" charset="0"/>
              </a:rPr>
              <a:t>If you created a User ID in the past , do not create a new User ID. Call FHLB Dallas at 800-362-2944.</a:t>
            </a:r>
          </a:p>
          <a:p>
            <a:endParaRPr lang="en-US" dirty="0">
              <a:solidFill>
                <a:schemeClr val="tx1"/>
              </a:solidFill>
              <a:latin typeface="Calibri" panose="020F0502020204030204" pitchFamily="34" charset="0"/>
              <a:cs typeface="Calibri" panose="020F0502020204030204" pitchFamily="34" charset="0"/>
            </a:endParaRPr>
          </a:p>
          <a:p>
            <a:pPr marL="800100" lvl="1" indent="-342900">
              <a:buFont typeface="+mj-lt"/>
              <a:buAutoNum type="arabicParenR"/>
            </a:pPr>
            <a:r>
              <a:rPr lang="en-US" dirty="0">
                <a:solidFill>
                  <a:schemeClr val="tx1"/>
                </a:solidFill>
                <a:latin typeface="Calibri" panose="020F0502020204030204" pitchFamily="34" charset="0"/>
                <a:cs typeface="Calibri" panose="020F0502020204030204" pitchFamily="34" charset="0"/>
              </a:rPr>
              <a:t>We will reset your password </a:t>
            </a:r>
          </a:p>
          <a:p>
            <a:pPr marL="800100" lvl="1" indent="-342900">
              <a:buFont typeface="+mj-lt"/>
              <a:buAutoNum type="arabicParenR"/>
            </a:pPr>
            <a:r>
              <a:rPr lang="en-US" dirty="0">
                <a:solidFill>
                  <a:schemeClr val="tx1"/>
                </a:solidFill>
                <a:latin typeface="Calibri" panose="020F0502020204030204" pitchFamily="34" charset="0"/>
                <a:cs typeface="Calibri" panose="020F0502020204030204" pitchFamily="34" charset="0"/>
              </a:rPr>
              <a:t>You will receive an email</a:t>
            </a:r>
          </a:p>
          <a:p>
            <a:pPr marL="800100" lvl="1" indent="-342900">
              <a:buFont typeface="+mj-lt"/>
              <a:buAutoNum type="arabicParenR"/>
            </a:pPr>
            <a:r>
              <a:rPr lang="en-US" dirty="0">
                <a:solidFill>
                  <a:schemeClr val="tx1"/>
                </a:solidFill>
                <a:latin typeface="Calibri" panose="020F0502020204030204" pitchFamily="34" charset="0"/>
                <a:cs typeface="Calibri" panose="020F0502020204030204" pitchFamily="34" charset="0"/>
              </a:rPr>
              <a:t>You will be given a two-hour window to complete the Multi-Factor Authentication setup</a:t>
            </a:r>
          </a:p>
          <a:p>
            <a:pPr marL="800100" lvl="1" indent="-342900">
              <a:buFont typeface="+mj-lt"/>
              <a:buAutoNum type="arabicParenR"/>
            </a:pPr>
            <a:r>
              <a:rPr lang="en-US" b="1" i="1" u="sng" dirty="0">
                <a:solidFill>
                  <a:schemeClr val="tx1"/>
                </a:solidFill>
                <a:latin typeface="Calibri" panose="020F0502020204030204" pitchFamily="34" charset="0"/>
                <a:cs typeface="Calibri" panose="020F0502020204030204" pitchFamily="34" charset="0"/>
              </a:rPr>
              <a:t>If you do not complete the process within the two-hour window, you will need to call us again to reset your account</a:t>
            </a:r>
            <a:r>
              <a:rPr lang="en-US" dirty="0">
                <a:solidFill>
                  <a:schemeClr val="tx1"/>
                </a:solidFill>
                <a:latin typeface="Calibri" panose="020F0502020204030204" pitchFamily="34" charset="0"/>
                <a:cs typeface="Calibri" panose="020F0502020204030204" pitchFamily="34" charset="0"/>
              </a:rPr>
              <a:t>.</a:t>
            </a:r>
          </a:p>
          <a:p>
            <a:pPr lvl="2"/>
            <a:endParaRPr lang="en-US" dirty="0">
              <a:solidFill>
                <a:schemeClr val="tx1"/>
              </a:solidFill>
              <a:latin typeface="Calibri" panose="020F0502020204030204" pitchFamily="34" charset="0"/>
              <a:cs typeface="Calibri" panose="020F0502020204030204" pitchFamily="34" charset="0"/>
            </a:endParaRPr>
          </a:p>
          <a:p>
            <a:r>
              <a:rPr lang="en-US" dirty="0">
                <a:solidFill>
                  <a:schemeClr val="tx1"/>
                </a:solidFill>
                <a:latin typeface="Calibri" panose="020F0502020204030204" pitchFamily="34" charset="0"/>
                <a:cs typeface="Calibri" panose="020F0502020204030204" pitchFamily="34" charset="0"/>
              </a:rPr>
              <a:t>If you registered prior to 2021, please go through the self-registration process at </a:t>
            </a:r>
            <a:r>
              <a:rPr lang="en-US"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https://app.fhlb.com/grantconnect</a:t>
            </a:r>
            <a:endParaRPr lang="en-US"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4" name="Flowchart: Process 3">
            <a:extLst>
              <a:ext uri="{FF2B5EF4-FFF2-40B4-BE49-F238E27FC236}">
                <a16:creationId xmlns:a16="http://schemas.microsoft.com/office/drawing/2014/main" id="{343E33E4-0956-4F45-C57A-9FF6DC85715B}"/>
              </a:ext>
            </a:extLst>
          </p:cNvPr>
          <p:cNvSpPr/>
          <p:nvPr/>
        </p:nvSpPr>
        <p:spPr>
          <a:xfrm>
            <a:off x="1371600" y="5486399"/>
            <a:ext cx="7509429" cy="1167494"/>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a:solidFill>
                <a:schemeClr val="tx1">
                  <a:lumMod val="65000"/>
                  <a:lumOff val="35000"/>
                </a:schemeClr>
              </a:solidFill>
              <a:cs typeface="Cavolini" panose="03000502040302020204" pitchFamily="66" charset="0"/>
            </a:endParaRPr>
          </a:p>
          <a:p>
            <a:r>
              <a:rPr lang="en-US" sz="1600" b="1" dirty="0">
                <a:solidFill>
                  <a:schemeClr val="bg1"/>
                </a:solidFill>
                <a:cs typeface="Cavolini" panose="03000502040302020204" pitchFamily="66" charset="0"/>
              </a:rPr>
              <a:t>Chrome browser is suggested</a:t>
            </a:r>
          </a:p>
          <a:p>
            <a:endParaRPr lang="en-US" sz="1600" b="1" dirty="0">
              <a:solidFill>
                <a:schemeClr val="bg1"/>
              </a:solidFill>
              <a:cs typeface="Cavolini" panose="03000502040302020204" pitchFamily="66" charset="0"/>
            </a:endParaRPr>
          </a:p>
          <a:p>
            <a:r>
              <a:rPr lang="en-US" sz="1600" b="1" dirty="0">
                <a:solidFill>
                  <a:schemeClr val="bg1"/>
                </a:solidFill>
                <a:cs typeface="Cavolini" panose="03000502040302020204" pitchFamily="66" charset="0"/>
              </a:rPr>
              <a:t>DO NOT use Safari, Internet Explorer, or Edge – will generate errors in the registration process</a:t>
            </a:r>
            <a:endParaRPr lang="en-US" sz="1600" b="1" dirty="0">
              <a:solidFill>
                <a:schemeClr val="bg1"/>
              </a:solidFill>
            </a:endParaRPr>
          </a:p>
          <a:p>
            <a:pPr algn="ctr"/>
            <a:endParaRPr lang="en-US" dirty="0"/>
          </a:p>
        </p:txBody>
      </p:sp>
      <p:sp>
        <p:nvSpPr>
          <p:cNvPr id="8" name="Arrow: Pentagon 7">
            <a:extLst>
              <a:ext uri="{FF2B5EF4-FFF2-40B4-BE49-F238E27FC236}">
                <a16:creationId xmlns:a16="http://schemas.microsoft.com/office/drawing/2014/main" id="{A0B7DFA1-2530-F958-0CF5-939B901D3378}"/>
              </a:ext>
            </a:extLst>
          </p:cNvPr>
          <p:cNvSpPr/>
          <p:nvPr/>
        </p:nvSpPr>
        <p:spPr>
          <a:xfrm>
            <a:off x="176144" y="5486399"/>
            <a:ext cx="1121977" cy="1069522"/>
          </a:xfrm>
          <a:prstGeom prst="homePlat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Helpful Hint</a:t>
            </a:r>
          </a:p>
        </p:txBody>
      </p:sp>
    </p:spTree>
    <p:extLst>
      <p:ext uri="{BB962C8B-B14F-4D97-AF65-F5344CB8AC3E}">
        <p14:creationId xmlns:p14="http://schemas.microsoft.com/office/powerpoint/2010/main" val="2785027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7472" y="576072"/>
            <a:ext cx="7702759" cy="537065"/>
          </a:xfrm>
        </p:spPr>
        <p:txBody>
          <a:bodyPr/>
          <a:lstStyle/>
          <a:p>
            <a:pPr lvl="0" defTabSz="457200">
              <a:defRPr/>
            </a:pPr>
            <a:r>
              <a:rPr lang="en-US" sz="3200" dirty="0"/>
              <a:t>GrantConnect – Registration</a:t>
            </a:r>
          </a:p>
        </p:txBody>
      </p:sp>
      <p:sp>
        <p:nvSpPr>
          <p:cNvPr id="5" name="TextBox 4">
            <a:extLst>
              <a:ext uri="{FF2B5EF4-FFF2-40B4-BE49-F238E27FC236}">
                <a16:creationId xmlns:a16="http://schemas.microsoft.com/office/drawing/2014/main" id="{4535B127-7102-87E4-8DA9-3815B0BB0FB3}"/>
              </a:ext>
            </a:extLst>
          </p:cNvPr>
          <p:cNvSpPr txBox="1"/>
          <p:nvPr/>
        </p:nvSpPr>
        <p:spPr>
          <a:xfrm>
            <a:off x="926646" y="2921168"/>
            <a:ext cx="7290707" cy="1015663"/>
          </a:xfrm>
          <a:prstGeom prst="rect">
            <a:avLst/>
          </a:prstGeom>
          <a:ln>
            <a:solidFill>
              <a:schemeClr val="tx1"/>
            </a:solidFill>
          </a:ln>
          <a:effectLst>
            <a:outerShdw blurRad="40000" dist="20000" dir="5400000" rotWithShape="0">
              <a:srgbClr val="000000">
                <a:alpha val="38000"/>
              </a:srgbClr>
            </a:outerShdw>
          </a:effectLst>
        </p:spPr>
        <p:style>
          <a:lnRef idx="3">
            <a:schemeClr val="lt1"/>
          </a:lnRef>
          <a:fillRef idx="1">
            <a:schemeClr val="accent1"/>
          </a:fillRef>
          <a:effectRef idx="1">
            <a:schemeClr val="accent1"/>
          </a:effectRef>
          <a:fontRef idx="minor">
            <a:schemeClr val="lt1"/>
          </a:fontRef>
        </p:style>
        <p:txBody>
          <a:bodyPr wrap="square" rtlCol="0" anchor="ctr" anchorCtr="1">
            <a:spAutoFit/>
          </a:bodyPr>
          <a:lstStyle/>
          <a:p>
            <a:pPr marL="0" indent="0" algn="ctr">
              <a:buNone/>
            </a:pPr>
            <a:r>
              <a:rPr lang="en-US" sz="6000" dirty="0"/>
              <a:t>GrantConnect Recap</a:t>
            </a:r>
            <a:endParaRPr lang="en-US" sz="4400" dirty="0"/>
          </a:p>
        </p:txBody>
      </p:sp>
    </p:spTree>
    <p:extLst>
      <p:ext uri="{BB962C8B-B14F-4D97-AF65-F5344CB8AC3E}">
        <p14:creationId xmlns:p14="http://schemas.microsoft.com/office/powerpoint/2010/main" val="2744845419"/>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A5BBA-2291-49BC-A795-01D09282BFA7}"/>
              </a:ext>
            </a:extLst>
          </p:cNvPr>
          <p:cNvSpPr>
            <a:spLocks noGrp="1"/>
          </p:cNvSpPr>
          <p:nvPr>
            <p:ph type="title"/>
          </p:nvPr>
        </p:nvSpPr>
        <p:spPr/>
        <p:txBody>
          <a:bodyPr/>
          <a:lstStyle/>
          <a:p>
            <a:r>
              <a:rPr lang="en-US" dirty="0"/>
              <a:t>2025 AHP Key Points</a:t>
            </a:r>
          </a:p>
        </p:txBody>
      </p:sp>
      <p:sp>
        <p:nvSpPr>
          <p:cNvPr id="3" name="TextBox 2">
            <a:extLst>
              <a:ext uri="{FF2B5EF4-FFF2-40B4-BE49-F238E27FC236}">
                <a16:creationId xmlns:a16="http://schemas.microsoft.com/office/drawing/2014/main" id="{F49B9544-F936-4444-A48C-A2375969D24C}"/>
              </a:ext>
            </a:extLst>
          </p:cNvPr>
          <p:cNvSpPr txBox="1"/>
          <p:nvPr/>
        </p:nvSpPr>
        <p:spPr>
          <a:xfrm>
            <a:off x="356259" y="1259169"/>
            <a:ext cx="8109824" cy="6555641"/>
          </a:xfrm>
          <a:prstGeom prst="rect">
            <a:avLst/>
          </a:prstGeom>
          <a:noFill/>
        </p:spPr>
        <p:txBody>
          <a:bodyPr wrap="square" rtlCol="0">
            <a:spAutoFit/>
          </a:bodyPr>
          <a:lstStyle/>
          <a:p>
            <a:pPr defTabSz="914400">
              <a:defRPr/>
            </a:pPr>
            <a:r>
              <a:rPr lang="en-US" sz="2000" b="1" dirty="0">
                <a:solidFill>
                  <a:srgbClr val="0071CE"/>
                </a:solidFill>
                <a:latin typeface="Calibri"/>
              </a:rPr>
              <a:t>AHP GrantConnect</a:t>
            </a:r>
            <a:endPar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a:p>
            <a:pPr marL="342900" marR="0" lvl="0" indent="-342900" algn="l" defTabSz="34448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Sponsor </a:t>
            </a:r>
            <a:r>
              <a:rPr lang="en-US" sz="2000" dirty="0">
                <a:solidFill>
                  <a:prstClr val="black">
                    <a:lumMod val="65000"/>
                    <a:lumOff val="35000"/>
                  </a:prstClr>
                </a:solidFill>
                <a:latin typeface="Calibri"/>
              </a:rPr>
              <a:t>registration in the GrantConnect portal</a:t>
            </a:r>
          </a:p>
          <a:p>
            <a:pPr marL="342900" marR="0" lvl="0" indent="-342900" algn="l" defTabSz="34448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lumMod val="65000"/>
                    <a:lumOff val="35000"/>
                  </a:prstClr>
                </a:solidFill>
                <a:latin typeface="Calibri"/>
              </a:rPr>
              <a:t>User affiliation for sponsors and consultants</a:t>
            </a:r>
            <a:endParaRPr lang="en-US" sz="1000" dirty="0">
              <a:solidFill>
                <a:prstClr val="black">
                  <a:lumMod val="65000"/>
                  <a:lumOff val="35000"/>
                </a:prstClr>
              </a:solidFill>
              <a:latin typeface="Calibri"/>
            </a:endParaRPr>
          </a:p>
          <a:p>
            <a:pPr marR="0" lvl="0" defTabSz="914400" fontAlgn="auto">
              <a:lnSpc>
                <a:spcPct val="100000"/>
              </a:lnSpc>
              <a:spcBef>
                <a:spcPts val="0"/>
              </a:spcBef>
              <a:spcAft>
                <a:spcPts val="0"/>
              </a:spcAft>
              <a:buClrTx/>
              <a:buSzTx/>
              <a:tabLst/>
              <a:defRPr/>
            </a:pPr>
            <a:endParaRPr lang="en-US" sz="2000" b="1" dirty="0">
              <a:solidFill>
                <a:srgbClr val="0071CE"/>
              </a:solidFill>
              <a:latin typeface="Calibri"/>
            </a:endParaRPr>
          </a:p>
          <a:p>
            <a:pPr defTabSz="914400">
              <a:defRPr/>
            </a:pPr>
            <a:r>
              <a:rPr lang="en-US" sz="2000" b="1" dirty="0">
                <a:solidFill>
                  <a:srgbClr val="0071CE"/>
                </a:solidFill>
                <a:latin typeface="Calibri"/>
              </a:rPr>
              <a:t>AHP Application Workbooks</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Available on the Bank’s AHP webpage </a:t>
            </a:r>
            <a:r>
              <a:rPr lang="en-US" sz="2000" i="1" dirty="0">
                <a:solidFill>
                  <a:prstClr val="black">
                    <a:lumMod val="65000"/>
                    <a:lumOff val="35000"/>
                  </a:prstClr>
                </a:solidFill>
                <a:latin typeface="Calibri"/>
                <a:hlinkClick r:id="rId3"/>
              </a:rPr>
              <a:t>here</a:t>
            </a:r>
            <a:endParaRPr lang="en-US" sz="2000" i="1" dirty="0">
              <a:solidFill>
                <a:prstClr val="black">
                  <a:lumMod val="65000"/>
                  <a:lumOff val="35000"/>
                </a:prstClr>
              </a:solidFill>
              <a:latin typeface="Calibri"/>
            </a:endParaRPr>
          </a:p>
          <a:p>
            <a:pPr marL="342900" indent="-342900" defTabSz="914400">
              <a:buFont typeface="Arial" panose="020B0604020202020204" pitchFamily="34" charset="0"/>
              <a:buChar char="•"/>
              <a:tabLst>
                <a:tab pos="344488" algn="l"/>
              </a:tabLst>
              <a:defRPr/>
            </a:pPr>
            <a:endParaRPr lang="en-US" sz="2000" dirty="0">
              <a:solidFill>
                <a:prstClr val="black">
                  <a:lumMod val="65000"/>
                  <a:lumOff val="35000"/>
                </a:prstClr>
              </a:solidFill>
              <a:latin typeface="Calibri"/>
            </a:endParaRPr>
          </a:p>
          <a:p>
            <a:pPr defTabSz="914400">
              <a:defRPr/>
            </a:pPr>
            <a:r>
              <a:rPr lang="en-US" sz="2000" b="1" dirty="0">
                <a:solidFill>
                  <a:srgbClr val="0071CE"/>
                </a:solidFill>
                <a:latin typeface="Calibri"/>
              </a:rPr>
              <a:t>Modifications</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Project will be held to </a:t>
            </a:r>
            <a:r>
              <a:rPr lang="en-US" sz="2000" u="sng" dirty="0">
                <a:solidFill>
                  <a:prstClr val="black">
                    <a:lumMod val="65000"/>
                    <a:lumOff val="35000"/>
                  </a:prstClr>
                </a:solidFill>
                <a:latin typeface="Calibri"/>
              </a:rPr>
              <a:t>application commitments</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Must attempt to cure/stay in compliance with application commitments</a:t>
            </a:r>
          </a:p>
          <a:p>
            <a:pPr marL="342900" indent="-342900" defTabSz="914400">
              <a:buFont typeface="Arial" panose="020B0604020202020204" pitchFamily="34" charset="0"/>
              <a:buChar char="•"/>
              <a:tabLst>
                <a:tab pos="344488" algn="l"/>
              </a:tabLst>
              <a:defRPr/>
            </a:pPr>
            <a:endParaRPr lang="en-US" sz="2000" dirty="0">
              <a:solidFill>
                <a:prstClr val="black">
                  <a:lumMod val="65000"/>
                  <a:lumOff val="35000"/>
                </a:prstClr>
              </a:solidFill>
              <a:latin typeface="Calibri"/>
            </a:endParaRPr>
          </a:p>
          <a:p>
            <a:pPr defTabSz="914400">
              <a:tabLst>
                <a:tab pos="344488" algn="l"/>
              </a:tabLst>
              <a:defRPr/>
            </a:pPr>
            <a:r>
              <a:rPr lang="en-US" sz="2000" b="1" dirty="0">
                <a:solidFill>
                  <a:srgbClr val="0071CE"/>
                </a:solidFill>
                <a:latin typeface="Calibri"/>
              </a:rPr>
              <a:t>Standardized Development Budget</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Applicants will use a template budget provided by as a guide</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Development budget will appear on the Uses of Funds Page</a:t>
            </a:r>
          </a:p>
          <a:p>
            <a:pPr defTabSz="914400">
              <a:tabLst>
                <a:tab pos="344488" algn="l"/>
              </a:tabLst>
              <a:defRPr/>
            </a:pPr>
            <a:endParaRPr lang="en-US" sz="2000" dirty="0">
              <a:solidFill>
                <a:prstClr val="black">
                  <a:lumMod val="65000"/>
                  <a:lumOff val="35000"/>
                </a:prstClr>
              </a:solidFill>
              <a:latin typeface="Calibri"/>
            </a:endParaRPr>
          </a:p>
          <a:p>
            <a:pPr marL="342900" indent="-342900" defTabSz="914400">
              <a:buFont typeface="Arial" panose="020B0604020202020204" pitchFamily="34" charset="0"/>
              <a:buChar char="•"/>
              <a:tabLst>
                <a:tab pos="344488" algn="l"/>
              </a:tabLst>
              <a:defRPr/>
            </a:pPr>
            <a:endParaRPr lang="en-US" sz="2000" dirty="0">
              <a:solidFill>
                <a:prstClr val="black">
                  <a:lumMod val="65000"/>
                  <a:lumOff val="35000"/>
                </a:prstClr>
              </a:solidFill>
              <a:latin typeface="Calibri"/>
            </a:endParaRPr>
          </a:p>
          <a:p>
            <a:pPr marL="342900" indent="-342900" defTabSz="914400">
              <a:buFont typeface="Arial" panose="020B0604020202020204" pitchFamily="34" charset="0"/>
              <a:buChar char="•"/>
              <a:tabLst>
                <a:tab pos="344488" algn="l"/>
              </a:tabLst>
              <a:defRPr/>
            </a:pPr>
            <a:endParaRPr lang="en-US" sz="2000" b="1" dirty="0">
              <a:solidFill>
                <a:prstClr val="black">
                  <a:lumMod val="65000"/>
                  <a:lumOff val="35000"/>
                </a:prstClr>
              </a:solidFill>
              <a:latin typeface="Calibri"/>
            </a:endParaRPr>
          </a:p>
          <a:p>
            <a:pPr marL="342900" indent="-342900" defTabSz="914400">
              <a:buFont typeface="Arial" panose="020B0604020202020204" pitchFamily="34" charset="0"/>
              <a:buChar char="•"/>
              <a:tabLst>
                <a:tab pos="344488" algn="l"/>
              </a:tabLst>
              <a:defRPr/>
            </a:pPr>
            <a:endParaRPr lang="en-US" sz="2000" dirty="0">
              <a:solidFill>
                <a:prstClr val="black">
                  <a:lumMod val="65000"/>
                  <a:lumOff val="35000"/>
                </a:prstClr>
              </a:solidFill>
              <a:latin typeface="Calibri"/>
            </a:endParaRPr>
          </a:p>
          <a:p>
            <a:pPr marL="342900" indent="-342900" defTabSz="914400">
              <a:buFont typeface="Arial" panose="020B0604020202020204" pitchFamily="34" charset="0"/>
              <a:buChar char="•"/>
              <a:tabLst>
                <a:tab pos="344488" algn="l"/>
              </a:tabLst>
              <a:defRPr/>
            </a:pPr>
            <a:endParaRPr lang="en-US" sz="2000" dirty="0">
              <a:solidFill>
                <a:prstClr val="black">
                  <a:lumMod val="65000"/>
                  <a:lumOff val="35000"/>
                </a:prstClr>
              </a:solidFill>
              <a:latin typeface="Calibri"/>
            </a:endParaRPr>
          </a:p>
          <a:p>
            <a:pPr marL="342900" marR="0" lvl="0" indent="-342900" defTabSz="344488" fontAlgn="auto">
              <a:lnSpc>
                <a:spcPct val="100000"/>
              </a:lnSpc>
              <a:spcBef>
                <a:spcPts val="0"/>
              </a:spcBef>
              <a:spcAft>
                <a:spcPts val="0"/>
              </a:spcAft>
              <a:buClrTx/>
              <a:buSzTx/>
              <a:buFont typeface="Arial" panose="020B0604020202020204" pitchFamily="34" charset="0"/>
              <a:buChar char="•"/>
              <a:tabLst/>
              <a:defRPr/>
            </a:pPr>
            <a:endParaRPr lang="en-US" sz="2000" dirty="0">
              <a:solidFill>
                <a:prstClr val="black">
                  <a:lumMod val="65000"/>
                  <a:lumOff val="35000"/>
                </a:prstClr>
              </a:solidFill>
              <a:latin typeface="Calibri"/>
            </a:endParaRPr>
          </a:p>
          <a:p>
            <a:pPr marL="342900" marR="0" lvl="0" indent="-342900" algn="l" defTabSz="344488"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spTree>
    <p:extLst>
      <p:ext uri="{BB962C8B-B14F-4D97-AF65-F5344CB8AC3E}">
        <p14:creationId xmlns:p14="http://schemas.microsoft.com/office/powerpoint/2010/main" val="7534345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6F49A-6782-44D8-A23D-17A584AD587D}"/>
              </a:ext>
            </a:extLst>
          </p:cNvPr>
          <p:cNvSpPr>
            <a:spLocks noGrp="1"/>
          </p:cNvSpPr>
          <p:nvPr>
            <p:ph type="title"/>
          </p:nvPr>
        </p:nvSpPr>
        <p:spPr>
          <a:xfrm>
            <a:off x="356260" y="598772"/>
            <a:ext cx="7487260" cy="887127"/>
          </a:xfrm>
        </p:spPr>
        <p:txBody>
          <a:bodyPr/>
          <a:lstStyle/>
          <a:p>
            <a:r>
              <a:rPr lang="en-US" dirty="0"/>
              <a:t>GrantConnect - Recap</a:t>
            </a:r>
          </a:p>
        </p:txBody>
      </p:sp>
      <p:sp>
        <p:nvSpPr>
          <p:cNvPr id="9" name="Text Placeholder 3">
            <a:extLst>
              <a:ext uri="{FF2B5EF4-FFF2-40B4-BE49-F238E27FC236}">
                <a16:creationId xmlns:a16="http://schemas.microsoft.com/office/drawing/2014/main" id="{01DAF35D-362F-4CAE-825C-9D9C17B5A1C5}"/>
              </a:ext>
            </a:extLst>
          </p:cNvPr>
          <p:cNvSpPr>
            <a:spLocks noGrp="1"/>
          </p:cNvSpPr>
          <p:nvPr>
            <p:ph type="body" sz="quarter" idx="12"/>
          </p:nvPr>
        </p:nvSpPr>
        <p:spPr>
          <a:xfrm>
            <a:off x="1753651" y="2972186"/>
            <a:ext cx="7258051" cy="1047751"/>
          </a:xfrm>
          <a:solidFill>
            <a:schemeClr val="bg1">
              <a:lumMod val="85000"/>
            </a:schemeClr>
          </a:solidFill>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t" anchorCtr="0">
            <a:normAutofit/>
          </a:bodyPr>
          <a:lstStyle/>
          <a:p>
            <a:r>
              <a:rPr lang="en-US" sz="1400" dirty="0"/>
              <a:t>First time users will create a User ID/Password and affiliate with a new or existing organization</a:t>
            </a:r>
          </a:p>
          <a:p>
            <a:endParaRPr lang="en-US" sz="800" dirty="0"/>
          </a:p>
          <a:p>
            <a:r>
              <a:rPr lang="en-US" sz="1400" dirty="0"/>
              <a:t>If you created a User ID or used AHP Online in previous AHP Rounds, do not create a new User ID call us first</a:t>
            </a:r>
          </a:p>
          <a:p>
            <a:endParaRPr lang="en-US" sz="1200" dirty="0"/>
          </a:p>
          <a:p>
            <a:endParaRPr lang="en-US" sz="1200" dirty="0"/>
          </a:p>
        </p:txBody>
      </p:sp>
      <p:sp>
        <p:nvSpPr>
          <p:cNvPr id="7" name="Rectangle 6">
            <a:extLst>
              <a:ext uri="{FF2B5EF4-FFF2-40B4-BE49-F238E27FC236}">
                <a16:creationId xmlns:a16="http://schemas.microsoft.com/office/drawing/2014/main" id="{AD071690-5C2F-4F8A-BEFB-D6138E439794}"/>
              </a:ext>
            </a:extLst>
          </p:cNvPr>
          <p:cNvSpPr/>
          <p:nvPr/>
        </p:nvSpPr>
        <p:spPr>
          <a:xfrm>
            <a:off x="1750685" y="4323669"/>
            <a:ext cx="7216115" cy="457200"/>
          </a:xfrm>
          <a:prstGeom prst="rect">
            <a:avLst/>
          </a:prstGeom>
          <a:solidFill>
            <a:srgbClr val="C0D6FF"/>
          </a:solidFill>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t" anchorCtr="0">
            <a:normAutofit/>
          </a:bodyPr>
          <a:lstStyle/>
          <a:p>
            <a:pPr defTabSz="914400">
              <a:spcBef>
                <a:spcPct val="20000"/>
              </a:spcBef>
              <a:buClr>
                <a:schemeClr val="tx1">
                  <a:lumMod val="85000"/>
                  <a:lumOff val="15000"/>
                </a:schemeClr>
              </a:buClr>
            </a:pPr>
            <a:r>
              <a:rPr lang="en-US" sz="1400" dirty="0"/>
              <a:t>Must have a user ID and password to access the application through the GrantConnect portal. </a:t>
            </a:r>
          </a:p>
        </p:txBody>
      </p:sp>
      <p:sp>
        <p:nvSpPr>
          <p:cNvPr id="8" name="Rectangle 7">
            <a:extLst>
              <a:ext uri="{FF2B5EF4-FFF2-40B4-BE49-F238E27FC236}">
                <a16:creationId xmlns:a16="http://schemas.microsoft.com/office/drawing/2014/main" id="{3482ADE2-A7DD-46C2-A6C9-A97156F08087}"/>
              </a:ext>
            </a:extLst>
          </p:cNvPr>
          <p:cNvSpPr/>
          <p:nvPr/>
        </p:nvSpPr>
        <p:spPr>
          <a:xfrm>
            <a:off x="1705784" y="5104169"/>
            <a:ext cx="7305918" cy="865773"/>
          </a:xfrm>
          <a:prstGeom prst="rect">
            <a:avLst/>
          </a:prstGeom>
          <a:solidFill>
            <a:schemeClr val="bg1">
              <a:lumMod val="85000"/>
            </a:schemeClr>
          </a:solidFill>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t" anchorCtr="0">
            <a:normAutofit/>
          </a:bodyPr>
          <a:lstStyle/>
          <a:p>
            <a:pPr defTabSz="914400">
              <a:spcBef>
                <a:spcPct val="20000"/>
              </a:spcBef>
              <a:buClr>
                <a:schemeClr val="tx1">
                  <a:lumMod val="85000"/>
                  <a:lumOff val="15000"/>
                </a:schemeClr>
              </a:buClr>
            </a:pPr>
            <a:r>
              <a:rPr lang="en-US" sz="1400" dirty="0"/>
              <a:t>Once you have registered, log on to the system with your user ID and password during the application round. You may use the application PIN to complete, submit and track the status of your application. </a:t>
            </a:r>
          </a:p>
          <a:p>
            <a:pPr defTabSz="914400">
              <a:spcBef>
                <a:spcPct val="20000"/>
              </a:spcBef>
              <a:buClr>
                <a:schemeClr val="tx1">
                  <a:lumMod val="85000"/>
                  <a:lumOff val="15000"/>
                </a:schemeClr>
              </a:buClr>
            </a:pPr>
            <a:endParaRPr lang="en-US" sz="1400" dirty="0"/>
          </a:p>
        </p:txBody>
      </p:sp>
      <p:sp>
        <p:nvSpPr>
          <p:cNvPr id="11" name="Arrow: Pentagon 10">
            <a:extLst>
              <a:ext uri="{FF2B5EF4-FFF2-40B4-BE49-F238E27FC236}">
                <a16:creationId xmlns:a16="http://schemas.microsoft.com/office/drawing/2014/main" id="{FB33E1E1-77D9-479F-B756-59B58A05B90A}"/>
              </a:ext>
            </a:extLst>
          </p:cNvPr>
          <p:cNvSpPr/>
          <p:nvPr/>
        </p:nvSpPr>
        <p:spPr>
          <a:xfrm>
            <a:off x="210603" y="2972186"/>
            <a:ext cx="1424915" cy="1047751"/>
          </a:xfrm>
          <a:prstGeom prst="homePlate">
            <a:avLst/>
          </a:prstGeom>
          <a:solidFill>
            <a:schemeClr val="bg1">
              <a:lumMod val="85000"/>
            </a:schemeClr>
          </a:solidFill>
          <a:ln w="15875">
            <a:solidFill>
              <a:schemeClr val="tx1"/>
            </a:solidFill>
          </a:ln>
          <a:effectLst>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ctr" anchorCtr="1">
            <a:normAutofit/>
          </a:bodyPr>
          <a:lstStyle/>
          <a:p>
            <a:pPr defTabSz="914400">
              <a:spcBef>
                <a:spcPct val="20000"/>
              </a:spcBef>
              <a:buClr>
                <a:schemeClr val="tx1">
                  <a:lumMod val="85000"/>
                  <a:lumOff val="15000"/>
                </a:schemeClr>
              </a:buClr>
            </a:pPr>
            <a:r>
              <a:rPr lang="en-US" sz="1500" dirty="0">
                <a:solidFill>
                  <a:schemeClr val="dk1"/>
                </a:solidFill>
              </a:rPr>
              <a:t>Sponsors</a:t>
            </a:r>
          </a:p>
        </p:txBody>
      </p:sp>
      <p:sp>
        <p:nvSpPr>
          <p:cNvPr id="13" name="Arrow: Pentagon 12">
            <a:extLst>
              <a:ext uri="{FF2B5EF4-FFF2-40B4-BE49-F238E27FC236}">
                <a16:creationId xmlns:a16="http://schemas.microsoft.com/office/drawing/2014/main" id="{35F291CB-F551-470C-B2BC-53EE0DB26BA2}"/>
              </a:ext>
            </a:extLst>
          </p:cNvPr>
          <p:cNvSpPr/>
          <p:nvPr/>
        </p:nvSpPr>
        <p:spPr>
          <a:xfrm>
            <a:off x="196462" y="4274543"/>
            <a:ext cx="1424915" cy="548121"/>
          </a:xfrm>
          <a:prstGeom prst="homePlate">
            <a:avLst/>
          </a:prstGeom>
          <a:solidFill>
            <a:srgbClr val="C0D6FF"/>
          </a:solidFill>
          <a:ln w="15875">
            <a:solidFill>
              <a:schemeClr val="tx1"/>
            </a:solidFill>
          </a:ln>
          <a:effectLst>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ctr" anchorCtr="1">
            <a:normAutofit/>
          </a:bodyPr>
          <a:lstStyle/>
          <a:p>
            <a:pPr defTabSz="914400">
              <a:spcBef>
                <a:spcPct val="20000"/>
              </a:spcBef>
              <a:buClr>
                <a:schemeClr val="tx1">
                  <a:lumMod val="85000"/>
                  <a:lumOff val="15000"/>
                </a:schemeClr>
              </a:buClr>
            </a:pPr>
            <a:r>
              <a:rPr lang="en-US" sz="1400" dirty="0">
                <a:solidFill>
                  <a:schemeClr val="dk1"/>
                </a:solidFill>
              </a:rPr>
              <a:t>Members</a:t>
            </a:r>
          </a:p>
        </p:txBody>
      </p:sp>
      <p:sp>
        <p:nvSpPr>
          <p:cNvPr id="14" name="Arrow: Pentagon 13">
            <a:extLst>
              <a:ext uri="{FF2B5EF4-FFF2-40B4-BE49-F238E27FC236}">
                <a16:creationId xmlns:a16="http://schemas.microsoft.com/office/drawing/2014/main" id="{A174F744-AF37-461B-81F8-027B11EE45C2}"/>
              </a:ext>
            </a:extLst>
          </p:cNvPr>
          <p:cNvSpPr/>
          <p:nvPr/>
        </p:nvSpPr>
        <p:spPr>
          <a:xfrm>
            <a:off x="196463" y="1759154"/>
            <a:ext cx="1424915" cy="914399"/>
          </a:xfrm>
          <a:prstGeom prst="homePlate">
            <a:avLst/>
          </a:prstGeom>
          <a:solidFill>
            <a:srgbClr val="C0D6FF"/>
          </a:solidFill>
          <a:ln w="15875">
            <a:solidFill>
              <a:schemeClr val="tx1"/>
            </a:solidFill>
          </a:ln>
          <a:effectLst>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ctr" anchorCtr="1">
            <a:normAutofit/>
          </a:bodyPr>
          <a:lstStyle/>
          <a:p>
            <a:pPr defTabSz="914400">
              <a:spcBef>
                <a:spcPct val="20000"/>
              </a:spcBef>
              <a:buClr>
                <a:schemeClr val="tx1">
                  <a:lumMod val="85000"/>
                  <a:lumOff val="15000"/>
                </a:schemeClr>
              </a:buClr>
            </a:pPr>
            <a:r>
              <a:rPr lang="en-US" sz="1500" dirty="0">
                <a:solidFill>
                  <a:schemeClr val="dk1"/>
                </a:solidFill>
              </a:rPr>
              <a:t>Consultant</a:t>
            </a:r>
          </a:p>
        </p:txBody>
      </p:sp>
      <p:sp>
        <p:nvSpPr>
          <p:cNvPr id="15" name="Text Placeholder 6">
            <a:extLst>
              <a:ext uri="{FF2B5EF4-FFF2-40B4-BE49-F238E27FC236}">
                <a16:creationId xmlns:a16="http://schemas.microsoft.com/office/drawing/2014/main" id="{BC118BD0-0A37-45BA-8E89-8B9D5FBF343C}"/>
              </a:ext>
            </a:extLst>
          </p:cNvPr>
          <p:cNvSpPr txBox="1">
            <a:spLocks/>
          </p:cNvSpPr>
          <p:nvPr/>
        </p:nvSpPr>
        <p:spPr>
          <a:xfrm>
            <a:off x="1753652" y="1776324"/>
            <a:ext cx="7258050" cy="914399"/>
          </a:xfrm>
          <a:prstGeom prst="rect">
            <a:avLst/>
          </a:prstGeom>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t" anchorCtr="0">
            <a:normAutofit/>
          </a:bodyPr>
          <a:lstStyle>
            <a:defPPr>
              <a:defRPr lang="en-US"/>
            </a:defPPr>
            <a:lvl1pPr marL="166688" indent="-166688" defTabSz="914400">
              <a:spcBef>
                <a:spcPct val="20000"/>
              </a:spcBef>
              <a:buClr>
                <a:schemeClr val="tx1">
                  <a:lumMod val="85000"/>
                  <a:lumOff val="15000"/>
                </a:schemeClr>
              </a:buClr>
              <a:buFont typeface="Arial"/>
              <a:buChar char="•"/>
              <a:defRPr sz="1200"/>
            </a:lvl1pPr>
            <a:lvl2pPr marL="403225" indent="-171450" defTabSz="914400">
              <a:spcBef>
                <a:spcPct val="20000"/>
              </a:spcBef>
              <a:buClr>
                <a:schemeClr val="tx1">
                  <a:lumMod val="85000"/>
                  <a:lumOff val="15000"/>
                </a:schemeClr>
              </a:buClr>
              <a:buFont typeface="Tw Cen MT" panose="020B0602020104020603" pitchFamily="34" charset="0"/>
              <a:buChar char="–"/>
              <a:defRPr sz="2400"/>
            </a:lvl2pPr>
            <a:lvl3pPr marL="569913" indent="-166688" defTabSz="914400">
              <a:spcBef>
                <a:spcPct val="20000"/>
              </a:spcBef>
              <a:buClr>
                <a:schemeClr val="tx1">
                  <a:lumMod val="85000"/>
                  <a:lumOff val="15000"/>
                </a:schemeClr>
              </a:buClr>
              <a:buSzPct val="90000"/>
              <a:buFont typeface="Calibri" panose="020F0502020204030204" pitchFamily="34" charset="0"/>
              <a:buChar char="˃"/>
              <a:defRPr sz="2400"/>
            </a:lvl3pPr>
            <a:lvl4pPr marL="747713" indent="-177800" defTabSz="914400">
              <a:spcBef>
                <a:spcPct val="20000"/>
              </a:spcBef>
              <a:buClr>
                <a:schemeClr val="tx1">
                  <a:lumMod val="85000"/>
                  <a:lumOff val="15000"/>
                </a:schemeClr>
              </a:buClr>
              <a:buFont typeface="Arial"/>
              <a:buChar char="•"/>
              <a:defRPr sz="2400"/>
            </a:lvl4pPr>
            <a:lvl5pPr marL="973138" indent="-225425" defTabSz="914400">
              <a:spcBef>
                <a:spcPct val="20000"/>
              </a:spcBef>
              <a:buClr>
                <a:schemeClr val="tx1">
                  <a:lumMod val="85000"/>
                  <a:lumOff val="15000"/>
                </a:schemeClr>
              </a:buClr>
              <a:buFont typeface="Tw Cen MT" panose="020B0602020104020603" pitchFamily="34" charset="0"/>
              <a:buChar char="–"/>
              <a:defRPr sz="2400"/>
            </a:lvl5pPr>
            <a:lvl6pPr marL="2514600" indent="-228600" defTabSz="914400">
              <a:spcBef>
                <a:spcPct val="20000"/>
              </a:spcBef>
              <a:buFont typeface="Arial" pitchFamily="34" charset="0"/>
              <a:buChar char="•"/>
              <a:defRPr sz="2000"/>
            </a:lvl6pPr>
            <a:lvl7pPr marL="2971800" indent="-228600" defTabSz="914400">
              <a:spcBef>
                <a:spcPct val="20000"/>
              </a:spcBef>
              <a:buFont typeface="Arial" pitchFamily="34" charset="0"/>
              <a:buChar char="•"/>
              <a:defRPr sz="2000"/>
            </a:lvl7pPr>
            <a:lvl8pPr marL="3429000" indent="-228600" defTabSz="914400">
              <a:spcBef>
                <a:spcPct val="20000"/>
              </a:spcBef>
              <a:buFont typeface="Arial" pitchFamily="34" charset="0"/>
              <a:buChar char="•"/>
              <a:defRPr sz="2000"/>
            </a:lvl8pPr>
            <a:lvl9pPr marL="3886200" indent="-228600" defTabSz="914400">
              <a:spcBef>
                <a:spcPct val="20000"/>
              </a:spcBef>
              <a:buFont typeface="Arial" pitchFamily="34" charset="0"/>
              <a:buChar char="•"/>
              <a:defRPr sz="2000"/>
            </a:lvl9pPr>
          </a:lstStyle>
          <a:p>
            <a:r>
              <a:rPr lang="en-US" sz="1400" dirty="0">
                <a:solidFill>
                  <a:schemeClr val="tx1"/>
                </a:solidFill>
                <a:latin typeface="Calibri" panose="020F0502020204030204" pitchFamily="34" charset="0"/>
                <a:cs typeface="Calibri" panose="020F0502020204030204" pitchFamily="34" charset="0"/>
              </a:rPr>
              <a:t>Applications created by a consultant will need to be approved by the sponsor</a:t>
            </a:r>
          </a:p>
          <a:p>
            <a:r>
              <a:rPr lang="en-US" sz="1400" dirty="0"/>
              <a:t>Non-Sponsor = Consultant</a:t>
            </a:r>
          </a:p>
          <a:p>
            <a:r>
              <a:rPr lang="en-US" sz="1400" dirty="0"/>
              <a:t>All non-sponsors need to register as well </a:t>
            </a:r>
          </a:p>
          <a:p>
            <a:endParaRPr lang="en-US" dirty="0"/>
          </a:p>
        </p:txBody>
      </p:sp>
      <p:sp>
        <p:nvSpPr>
          <p:cNvPr id="16" name="Arrow: Pentagon 15">
            <a:extLst>
              <a:ext uri="{FF2B5EF4-FFF2-40B4-BE49-F238E27FC236}">
                <a16:creationId xmlns:a16="http://schemas.microsoft.com/office/drawing/2014/main" id="{D14EC534-5BB6-4482-9ABD-F3A11B89CEF3}"/>
              </a:ext>
            </a:extLst>
          </p:cNvPr>
          <p:cNvSpPr/>
          <p:nvPr/>
        </p:nvSpPr>
        <p:spPr>
          <a:xfrm>
            <a:off x="181934" y="5062228"/>
            <a:ext cx="1403948" cy="865773"/>
          </a:xfrm>
          <a:prstGeom prst="homePlate">
            <a:avLst/>
          </a:prstGeom>
          <a:solidFill>
            <a:schemeClr val="bg1">
              <a:lumMod val="85000"/>
            </a:schemeClr>
          </a:solidFill>
          <a:ln w="15875">
            <a:solidFill>
              <a:schemeClr val="tx1"/>
            </a:solidFill>
          </a:ln>
          <a:effectLst>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ctr" anchorCtr="1">
            <a:normAutofit/>
          </a:bodyPr>
          <a:lstStyle/>
          <a:p>
            <a:pPr defTabSz="914400">
              <a:spcBef>
                <a:spcPct val="20000"/>
              </a:spcBef>
              <a:buClr>
                <a:schemeClr val="tx1">
                  <a:lumMod val="85000"/>
                  <a:lumOff val="15000"/>
                </a:schemeClr>
              </a:buClr>
            </a:pPr>
            <a:r>
              <a:rPr lang="en-US" sz="1400" dirty="0">
                <a:solidFill>
                  <a:schemeClr val="dk1"/>
                </a:solidFill>
              </a:rPr>
              <a:t>Everyone</a:t>
            </a:r>
          </a:p>
        </p:txBody>
      </p:sp>
    </p:spTree>
    <p:extLst>
      <p:ext uri="{BB962C8B-B14F-4D97-AF65-F5344CB8AC3E}">
        <p14:creationId xmlns:p14="http://schemas.microsoft.com/office/powerpoint/2010/main" val="128971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bg/>
                                          </p:spTgt>
                                        </p:tgtEl>
                                        <p:attrNameLst>
                                          <p:attrName>style.visibility</p:attrName>
                                        </p:attrNameLst>
                                      </p:cBhvr>
                                      <p:to>
                                        <p:strVal val="visible"/>
                                      </p:to>
                                    </p:set>
                                    <p:anim calcmode="lin" valueType="num">
                                      <p:cBhvr additive="base">
                                        <p:cTn id="21" dur="500" fill="hold"/>
                                        <p:tgtEl>
                                          <p:spTgt spid="9">
                                            <p:bg/>
                                          </p:spTgt>
                                        </p:tgtEl>
                                        <p:attrNameLst>
                                          <p:attrName>ppt_x</p:attrName>
                                        </p:attrNameLst>
                                      </p:cBhvr>
                                      <p:tavLst>
                                        <p:tav tm="0">
                                          <p:val>
                                            <p:strVal val="#ppt_x"/>
                                          </p:val>
                                        </p:tav>
                                        <p:tav tm="100000">
                                          <p:val>
                                            <p:strVal val="#ppt_x"/>
                                          </p:val>
                                        </p:tav>
                                      </p:tavLst>
                                    </p:anim>
                                    <p:anim calcmode="lin" valueType="num">
                                      <p:cBhvr additive="base">
                                        <p:cTn id="22" dur="500" fill="hold"/>
                                        <p:tgtEl>
                                          <p:spTgt spid="9">
                                            <p:bg/>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 calcmode="lin" valueType="num">
                                      <p:cBhvr additive="base">
                                        <p:cTn id="2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xEl>
                                              <p:pRg st="2" end="2"/>
                                            </p:txEl>
                                          </p:spTgt>
                                        </p:tgtEl>
                                        <p:attrNameLst>
                                          <p:attrName>style.visibility</p:attrName>
                                        </p:attrNameLst>
                                      </p:cBhvr>
                                      <p:to>
                                        <p:strVal val="visible"/>
                                      </p:to>
                                    </p:set>
                                    <p:anim calcmode="lin" valueType="num">
                                      <p:cBhvr additive="base">
                                        <p:cTn id="3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anim calcmode="lin" valueType="num">
                                      <p:cBhvr>
                                        <p:cTn id="45" dur="1000" fill="hold"/>
                                        <p:tgtEl>
                                          <p:spTgt spid="7"/>
                                        </p:tgtEl>
                                        <p:attrNameLst>
                                          <p:attrName>ppt_x</p:attrName>
                                        </p:attrNameLst>
                                      </p:cBhvr>
                                      <p:tavLst>
                                        <p:tav tm="0">
                                          <p:val>
                                            <p:strVal val="#ppt_x"/>
                                          </p:val>
                                        </p:tav>
                                        <p:tav tm="100000">
                                          <p:val>
                                            <p:strVal val="#ppt_x"/>
                                          </p:val>
                                        </p:tav>
                                      </p:tavLst>
                                    </p:anim>
                                    <p:anim calcmode="lin" valueType="num">
                                      <p:cBhvr>
                                        <p:cTn id="4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500" fill="hold"/>
                                        <p:tgtEl>
                                          <p:spTgt spid="8"/>
                                        </p:tgtEl>
                                        <p:attrNameLst>
                                          <p:attrName>ppt_x</p:attrName>
                                        </p:attrNameLst>
                                      </p:cBhvr>
                                      <p:tavLst>
                                        <p:tav tm="0">
                                          <p:val>
                                            <p:strVal val="#ppt_x"/>
                                          </p:val>
                                        </p:tav>
                                        <p:tav tm="100000">
                                          <p:val>
                                            <p:strVal val="#ppt_x"/>
                                          </p:val>
                                        </p:tav>
                                      </p:tavLst>
                                    </p:anim>
                                    <p:anim calcmode="lin" valueType="num">
                                      <p:cBhvr additive="base">
                                        <p:cTn id="5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P spid="7" grpId="0" animBg="1"/>
      <p:bldP spid="8" grpId="0" animBg="1"/>
      <p:bldP spid="11" grpId="0" animBg="1"/>
      <p:bldP spid="13" grpId="0" animBg="1"/>
      <p:bldP spid="14" grpId="0" animBg="1"/>
      <p:bldP spid="15" grpId="0" animBg="1"/>
      <p:bldP spid="1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4CC44-DEB2-4A9A-9377-B287C7A46ACB}"/>
              </a:ext>
            </a:extLst>
          </p:cNvPr>
          <p:cNvSpPr>
            <a:spLocks noGrp="1"/>
          </p:cNvSpPr>
          <p:nvPr>
            <p:ph type="title"/>
          </p:nvPr>
        </p:nvSpPr>
        <p:spPr/>
        <p:txBody>
          <a:bodyPr/>
          <a:lstStyle/>
          <a:p>
            <a:r>
              <a:rPr lang="en-US" dirty="0"/>
              <a:t>Ready to Apply?</a:t>
            </a:r>
          </a:p>
        </p:txBody>
      </p:sp>
      <p:sp>
        <p:nvSpPr>
          <p:cNvPr id="4" name="Rectangle 3">
            <a:extLst>
              <a:ext uri="{FF2B5EF4-FFF2-40B4-BE49-F238E27FC236}">
                <a16:creationId xmlns:a16="http://schemas.microsoft.com/office/drawing/2014/main" id="{2B8CE8F4-3F36-8FFF-D444-45683562BC2C}"/>
              </a:ext>
            </a:extLst>
          </p:cNvPr>
          <p:cNvSpPr/>
          <p:nvPr/>
        </p:nvSpPr>
        <p:spPr>
          <a:xfrm>
            <a:off x="318408" y="1167493"/>
            <a:ext cx="1634273" cy="5189838"/>
          </a:xfrm>
          <a:prstGeom prst="rect">
            <a:avLst/>
          </a:prstGeom>
          <a:solidFill>
            <a:schemeClr val="tx2">
              <a:lumMod val="20000"/>
              <a:lumOff val="80000"/>
            </a:schemeClr>
          </a:solidFill>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6000" dirty="0">
                <a:solidFill>
                  <a:schemeClr val="tx1"/>
                </a:solidFill>
              </a:rPr>
              <a:t>Next Steps</a:t>
            </a:r>
          </a:p>
        </p:txBody>
      </p:sp>
      <p:sp>
        <p:nvSpPr>
          <p:cNvPr id="5" name="Flowchart: Process 4">
            <a:extLst>
              <a:ext uri="{FF2B5EF4-FFF2-40B4-BE49-F238E27FC236}">
                <a16:creationId xmlns:a16="http://schemas.microsoft.com/office/drawing/2014/main" id="{3A071490-3D32-7EAE-C652-060DB3CA01E3}"/>
              </a:ext>
            </a:extLst>
          </p:cNvPr>
          <p:cNvSpPr/>
          <p:nvPr/>
        </p:nvSpPr>
        <p:spPr>
          <a:xfrm>
            <a:off x="1952681" y="1167493"/>
            <a:ext cx="6898822" cy="1036864"/>
          </a:xfrm>
          <a:prstGeom prst="flowChartProcess">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Calibri" panose="020F0502020204030204" pitchFamily="34" charset="0"/>
                <a:cs typeface="Calibri" panose="020F0502020204030204" pitchFamily="34" charset="0"/>
              </a:rPr>
              <a:t>Have a member who supports application</a:t>
            </a:r>
          </a:p>
        </p:txBody>
      </p:sp>
      <p:sp>
        <p:nvSpPr>
          <p:cNvPr id="6" name="Flowchart: Process 5">
            <a:extLst>
              <a:ext uri="{FF2B5EF4-FFF2-40B4-BE49-F238E27FC236}">
                <a16:creationId xmlns:a16="http://schemas.microsoft.com/office/drawing/2014/main" id="{A72A1EF0-C1E9-20D0-0214-B21AF07BD3AC}"/>
              </a:ext>
            </a:extLst>
          </p:cNvPr>
          <p:cNvSpPr/>
          <p:nvPr/>
        </p:nvSpPr>
        <p:spPr>
          <a:xfrm>
            <a:off x="1965636" y="4278085"/>
            <a:ext cx="6872911" cy="1036864"/>
          </a:xfrm>
          <a:prstGeom prst="flowChartProcess">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Calibri" panose="020F0502020204030204" pitchFamily="34" charset="0"/>
                <a:cs typeface="Calibri" panose="020F0502020204030204" pitchFamily="34" charset="0"/>
              </a:rPr>
              <a:t>Call member contact after submitting application</a:t>
            </a:r>
          </a:p>
        </p:txBody>
      </p:sp>
      <p:sp>
        <p:nvSpPr>
          <p:cNvPr id="10" name="Flowchart: Process 9">
            <a:extLst>
              <a:ext uri="{FF2B5EF4-FFF2-40B4-BE49-F238E27FC236}">
                <a16:creationId xmlns:a16="http://schemas.microsoft.com/office/drawing/2014/main" id="{0B61601B-93A8-A5BF-D67E-B1DB1D1FA07C}"/>
              </a:ext>
            </a:extLst>
          </p:cNvPr>
          <p:cNvSpPr/>
          <p:nvPr/>
        </p:nvSpPr>
        <p:spPr>
          <a:xfrm>
            <a:off x="1952681" y="5320467"/>
            <a:ext cx="6898821" cy="1036864"/>
          </a:xfrm>
          <a:prstGeom prst="flowChartProcess">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Calibri" panose="020F0502020204030204" pitchFamily="34" charset="0"/>
                <a:cs typeface="Calibri" panose="020F0502020204030204" pitchFamily="34" charset="0"/>
              </a:rPr>
              <a:t>Member reviews and approves the application in GrantConnect and submits it to FHLB Dallas</a:t>
            </a:r>
          </a:p>
        </p:txBody>
      </p:sp>
      <p:sp>
        <p:nvSpPr>
          <p:cNvPr id="15" name="Flowchart: Process 14">
            <a:extLst>
              <a:ext uri="{FF2B5EF4-FFF2-40B4-BE49-F238E27FC236}">
                <a16:creationId xmlns:a16="http://schemas.microsoft.com/office/drawing/2014/main" id="{2B264787-0440-2715-C000-975372340BA6}"/>
              </a:ext>
            </a:extLst>
          </p:cNvPr>
          <p:cNvSpPr/>
          <p:nvPr/>
        </p:nvSpPr>
        <p:spPr>
          <a:xfrm>
            <a:off x="1978592" y="2209875"/>
            <a:ext cx="6898820" cy="1036864"/>
          </a:xfrm>
          <a:prstGeom prst="flowChartProcess">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alibri" panose="020F0502020204030204" pitchFamily="34" charset="0"/>
                <a:cs typeface="Calibri" panose="020F0502020204030204" pitchFamily="34" charset="0"/>
              </a:rPr>
              <a:t>Sponsor (or consultant) completes the application in GrantConnect and submits it to member</a:t>
            </a:r>
          </a:p>
        </p:txBody>
      </p:sp>
      <p:sp>
        <p:nvSpPr>
          <p:cNvPr id="17" name="Flowchart: Process 16">
            <a:extLst>
              <a:ext uri="{FF2B5EF4-FFF2-40B4-BE49-F238E27FC236}">
                <a16:creationId xmlns:a16="http://schemas.microsoft.com/office/drawing/2014/main" id="{E880B3CC-AE76-EC1F-E713-C1F7F9C1797C}"/>
              </a:ext>
            </a:extLst>
          </p:cNvPr>
          <p:cNvSpPr/>
          <p:nvPr/>
        </p:nvSpPr>
        <p:spPr>
          <a:xfrm>
            <a:off x="1978591" y="3241221"/>
            <a:ext cx="6872911" cy="1036864"/>
          </a:xfrm>
          <a:prstGeom prst="flowChartProcess">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solidFill>
                <a:schemeClr val="bg1"/>
              </a:solidFill>
              <a:latin typeface="Calibri" panose="020F0502020204030204" pitchFamily="34" charset="0"/>
              <a:cs typeface="Calibri" panose="020F0502020204030204" pitchFamily="34" charset="0"/>
            </a:endParaRPr>
          </a:p>
          <a:p>
            <a:pPr algn="ctr"/>
            <a:r>
              <a:rPr lang="en-US" sz="1800" b="1" dirty="0">
                <a:solidFill>
                  <a:schemeClr val="bg1"/>
                </a:solidFill>
                <a:latin typeface="Calibri" panose="020F0502020204030204" pitchFamily="34" charset="0"/>
                <a:cs typeface="Calibri" panose="020F0502020204030204" pitchFamily="34" charset="0"/>
              </a:rPr>
              <a:t>Go to </a:t>
            </a:r>
            <a:r>
              <a:rPr lang="en-US" sz="1800" b="1" u="sng" dirty="0">
                <a:solidFill>
                  <a:schemeClr val="bg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https://app.fhlb.com/grantconnect</a:t>
            </a:r>
            <a:endParaRPr lang="en-US" sz="1800" b="1" u="sng" dirty="0">
              <a:solidFill>
                <a:schemeClr val="bg1"/>
              </a:solidFill>
              <a:latin typeface="Calibri" panose="020F0502020204030204" pitchFamily="34" charset="0"/>
              <a:cs typeface="Calibri" panose="020F0502020204030204" pitchFamily="34" charset="0"/>
            </a:endParaRPr>
          </a:p>
          <a:p>
            <a:pPr algn="ctr"/>
            <a:endParaRPr lang="en-US" sz="1800" b="1" u="sng" dirty="0">
              <a:solidFill>
                <a:schemeClr val="bg1"/>
              </a:solidFill>
              <a:latin typeface="Calibri" panose="020F0502020204030204" pitchFamily="34" charset="0"/>
              <a:cs typeface="Calibri" panose="020F0502020204030204" pitchFamily="34" charset="0"/>
            </a:endParaRPr>
          </a:p>
        </p:txBody>
      </p:sp>
      <p:sp>
        <p:nvSpPr>
          <p:cNvPr id="7" name="Star: 5 Points 6">
            <a:extLst>
              <a:ext uri="{FF2B5EF4-FFF2-40B4-BE49-F238E27FC236}">
                <a16:creationId xmlns:a16="http://schemas.microsoft.com/office/drawing/2014/main" id="{8D463634-7674-AC8E-ED8D-D15D40E31857}"/>
              </a:ext>
            </a:extLst>
          </p:cNvPr>
          <p:cNvSpPr/>
          <p:nvPr/>
        </p:nvSpPr>
        <p:spPr>
          <a:xfrm>
            <a:off x="3117600" y="1595774"/>
            <a:ext cx="158400" cy="174784"/>
          </a:xfrm>
          <a:prstGeom prst="star5">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tar: 5 Points 7">
            <a:extLst>
              <a:ext uri="{FF2B5EF4-FFF2-40B4-BE49-F238E27FC236}">
                <a16:creationId xmlns:a16="http://schemas.microsoft.com/office/drawing/2014/main" id="{3C39A885-A184-7E5B-DC05-865C872CD7FF}"/>
              </a:ext>
            </a:extLst>
          </p:cNvPr>
          <p:cNvSpPr/>
          <p:nvPr/>
        </p:nvSpPr>
        <p:spPr>
          <a:xfrm>
            <a:off x="2859600" y="4658291"/>
            <a:ext cx="158400" cy="174784"/>
          </a:xfrm>
          <a:prstGeom prst="star5">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6358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additive="base">
                                        <p:cTn id="42" dur="500" fill="hold"/>
                                        <p:tgtEl>
                                          <p:spTgt spid="7"/>
                                        </p:tgtEl>
                                        <p:attrNameLst>
                                          <p:attrName>ppt_x</p:attrName>
                                        </p:attrNameLst>
                                      </p:cBhvr>
                                      <p:tavLst>
                                        <p:tav tm="0">
                                          <p:val>
                                            <p:strVal val="#ppt_x"/>
                                          </p:val>
                                        </p:tav>
                                        <p:tav tm="100000">
                                          <p:val>
                                            <p:strVal val="#ppt_x"/>
                                          </p:val>
                                        </p:tav>
                                      </p:tavLst>
                                    </p:anim>
                                    <p:anim calcmode="lin" valueType="num">
                                      <p:cBhvr additive="base">
                                        <p:cTn id="4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additive="base">
                                        <p:cTn id="48" dur="500" fill="hold"/>
                                        <p:tgtEl>
                                          <p:spTgt spid="8"/>
                                        </p:tgtEl>
                                        <p:attrNameLst>
                                          <p:attrName>ppt_x</p:attrName>
                                        </p:attrNameLst>
                                      </p:cBhvr>
                                      <p:tavLst>
                                        <p:tav tm="0">
                                          <p:val>
                                            <p:strVal val="#ppt_x"/>
                                          </p:val>
                                        </p:tav>
                                        <p:tav tm="100000">
                                          <p:val>
                                            <p:strVal val="#ppt_x"/>
                                          </p:val>
                                        </p:tav>
                                      </p:tavLst>
                                    </p:anim>
                                    <p:anim calcmode="lin" valueType="num">
                                      <p:cBhvr additive="base">
                                        <p:cTn id="4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5" grpId="0" animBg="1"/>
      <p:bldP spid="17" grpId="0" animBg="1"/>
      <p:bldP spid="7" grpId="0" animBg="1"/>
      <p:bldP spid="8"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280099" y="2232996"/>
            <a:ext cx="8041780" cy="2273418"/>
          </a:xfrm>
        </p:spPr>
        <p:txBody>
          <a:bodyPr>
            <a:normAutofit/>
          </a:bodyPr>
          <a:lstStyle/>
          <a:p>
            <a:pPr lvl="0"/>
            <a:endParaRPr lang="en-US" dirty="0">
              <a:solidFill>
                <a:schemeClr val="tx1"/>
              </a:solidFill>
            </a:endParaRPr>
          </a:p>
          <a:p>
            <a:pPr marL="0" lvl="0" indent="0" algn="ctr" defTabSz="457200">
              <a:buClrTx/>
              <a:buNone/>
              <a:defRPr/>
            </a:pPr>
            <a:r>
              <a:rPr lang="en-US" sz="5400" b="1" dirty="0">
                <a:solidFill>
                  <a:srgbClr val="0072CE"/>
                </a:solidFill>
              </a:rPr>
              <a:t>Questions?</a:t>
            </a:r>
            <a:endParaRPr lang="en-US" sz="5400" b="1" dirty="0"/>
          </a:p>
          <a:p>
            <a:pPr lvl="0"/>
            <a:endParaRPr lang="en-US" dirty="0">
              <a:solidFill>
                <a:schemeClr val="tx1"/>
              </a:solidFill>
            </a:endParaRPr>
          </a:p>
          <a:p>
            <a:pPr lvl="0"/>
            <a:endParaRPr lang="en-US" dirty="0">
              <a:solidFill>
                <a:schemeClr val="tx1"/>
              </a:solidFill>
            </a:endParaRPr>
          </a:p>
          <a:p>
            <a:endParaRPr lang="en-US" dirty="0"/>
          </a:p>
        </p:txBody>
      </p:sp>
    </p:spTree>
    <p:extLst>
      <p:ext uri="{BB962C8B-B14F-4D97-AF65-F5344CB8AC3E}">
        <p14:creationId xmlns:p14="http://schemas.microsoft.com/office/powerpoint/2010/main" val="232252299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993610"/>
            <a:ext cx="9144000" cy="768614"/>
          </a:xfrm>
          <a:prstGeom prst="rect">
            <a:avLst/>
          </a:prstGeom>
        </p:spPr>
      </p:pic>
      <p:sp>
        <p:nvSpPr>
          <p:cNvPr id="9" name="Rectangle 7"/>
          <p:cNvSpPr txBox="1">
            <a:spLocks noChangeArrowheads="1"/>
          </p:cNvSpPr>
          <p:nvPr/>
        </p:nvSpPr>
        <p:spPr bwMode="auto">
          <a:xfrm>
            <a:off x="407709" y="5820162"/>
            <a:ext cx="8328581" cy="768614"/>
          </a:xfrm>
          <a:prstGeom prst="rect">
            <a:avLst/>
          </a:prstGeom>
          <a:noFill/>
          <a:ln w="9525">
            <a:noFill/>
            <a:miter lim="800000"/>
            <a:headEnd/>
            <a:tailEnd/>
          </a:ln>
          <a:effectLst/>
        </p:spPr>
        <p:txBody>
          <a:bodyPr/>
          <a:lstStyle/>
          <a:p>
            <a:pPr marL="257175" marR="0" lvl="0" indent="-257175" algn="ctr" defTabSz="342900" rtl="0" eaLnBrk="1" fontAlgn="auto" latinLnBrk="0" hangingPunct="1">
              <a:lnSpc>
                <a:spcPct val="100000"/>
              </a:lnSpc>
              <a:spcBef>
                <a:spcPct val="20000"/>
              </a:spcBef>
              <a:spcAft>
                <a:spcPct val="1500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mn-ea"/>
                <a:cs typeface="+mn-cs"/>
              </a:rPr>
              <a:t>Additional information is available online at </a:t>
            </a:r>
            <a:r>
              <a:rPr lang="en-US" b="1" i="1" u="sng" dirty="0">
                <a:solidFill>
                  <a:srgbClr val="0563C1"/>
                </a:solidFill>
                <a:latin typeface="Calibri" panose="020F0502020204030204" pitchFamily="34" charset="0"/>
              </a:rPr>
              <a:t>fhlb.</a:t>
            </a:r>
            <a:r>
              <a:rPr lang="en-US" b="1" i="1" u="sng" dirty="0">
                <a:solidFill>
                  <a:srgbClr val="0563C1"/>
                </a:solidFill>
                <a:latin typeface="Calibri" panose="020F0502020204030204" pitchFamily="34" charset="0"/>
                <a:hlinkClick r:id="rId4">
                  <a:extLst>
                    <a:ext uri="{A12FA001-AC4F-418D-AE19-62706E023703}">
                      <ahyp:hlinkClr xmlns:ahyp="http://schemas.microsoft.com/office/drawing/2018/hyperlinkcolor" val="tx"/>
                    </a:ext>
                  </a:extLst>
                </a:hlinkClick>
              </a:rPr>
              <a:t>com</a:t>
            </a:r>
            <a:r>
              <a:rPr lang="en-US" sz="1800" b="1" i="1" u="sng" dirty="0">
                <a:solidFill>
                  <a:srgbClr val="0563C1"/>
                </a:solidFill>
                <a:effectLst/>
                <a:latin typeface="Calibri" panose="020F0502020204030204" pitchFamily="34" charset="0"/>
                <a:ea typeface="Calibri" panose="020F0502020204030204" pitchFamily="34" charset="0"/>
              </a:rPr>
              <a:t>/community programs</a:t>
            </a:r>
            <a:endParaRPr kumimoji="0" lang="en-US" sz="1800" b="1" i="1" u="none" strike="noStrike" kern="0" cap="none" spc="0" normalizeH="0" baseline="0" noProof="0" dirty="0">
              <a:ln>
                <a:noFill/>
              </a:ln>
              <a:solidFill>
                <a:prstClr val="black"/>
              </a:solidFill>
              <a:effectLst/>
              <a:uLnTx/>
              <a:uFillTx/>
              <a:latin typeface="Calibri"/>
              <a:ea typeface="+mn-ea"/>
              <a:cs typeface="+mn-cs"/>
            </a:endParaRPr>
          </a:p>
        </p:txBody>
      </p:sp>
      <p:sp>
        <p:nvSpPr>
          <p:cNvPr id="13" name="Title 6"/>
          <p:cNvSpPr>
            <a:spLocks noGrp="1"/>
          </p:cNvSpPr>
          <p:nvPr>
            <p:ph type="title"/>
          </p:nvPr>
        </p:nvSpPr>
        <p:spPr>
          <a:xfrm>
            <a:off x="356260" y="598773"/>
            <a:ext cx="7470570" cy="457200"/>
          </a:xfrm>
        </p:spPr>
        <p:txBody>
          <a:bodyPr>
            <a:normAutofit/>
          </a:bodyPr>
          <a:lstStyle/>
          <a:p>
            <a:pPr algn="l"/>
            <a:r>
              <a:rPr lang="en-US" b="1" dirty="0">
                <a:solidFill>
                  <a:srgbClr val="0070C0"/>
                </a:solidFill>
              </a:rPr>
              <a:t>For More Information</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8E6391-32EA-2B46-BDED-02E66B80CDB0}" type="slidenum">
              <a:rPr kumimoji="0" lang="en-US" sz="9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3" name="Diagram 2">
            <a:extLst>
              <a:ext uri="{FF2B5EF4-FFF2-40B4-BE49-F238E27FC236}">
                <a16:creationId xmlns:a16="http://schemas.microsoft.com/office/drawing/2014/main" id="{7C5C5A61-01A8-4325-B4CA-E5191A355130}"/>
              </a:ext>
            </a:extLst>
          </p:cNvPr>
          <p:cNvGraphicFramePr/>
          <p:nvPr>
            <p:extLst>
              <p:ext uri="{D42A27DB-BD31-4B8C-83A1-F6EECF244321}">
                <p14:modId xmlns:p14="http://schemas.microsoft.com/office/powerpoint/2010/main" val="2744433500"/>
              </p:ext>
            </p:extLst>
          </p:nvPr>
        </p:nvGraphicFramePr>
        <p:xfrm>
          <a:off x="2335480" y="1226034"/>
          <a:ext cx="4473040" cy="395012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87391740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txBox="1">
            <a:spLocks noChangeArrowheads="1"/>
          </p:cNvSpPr>
          <p:nvPr/>
        </p:nvSpPr>
        <p:spPr bwMode="auto">
          <a:xfrm>
            <a:off x="407709" y="6249002"/>
            <a:ext cx="8328581" cy="706250"/>
          </a:xfrm>
          <a:prstGeom prst="rect">
            <a:avLst/>
          </a:prstGeom>
          <a:noFill/>
          <a:ln w="9525">
            <a:noFill/>
            <a:miter lim="800000"/>
            <a:headEnd/>
            <a:tailEnd/>
          </a:ln>
          <a:effectLst/>
        </p:spPr>
        <p:txBody>
          <a:bodyPr/>
          <a:lstStyle/>
          <a:p>
            <a:pPr marL="257175" marR="0" lvl="0" indent="-257175" algn="ctr" defTabSz="342900" rtl="0" eaLnBrk="1" fontAlgn="auto" latinLnBrk="0" hangingPunct="1">
              <a:lnSpc>
                <a:spcPct val="100000"/>
              </a:lnSpc>
              <a:spcBef>
                <a:spcPct val="20000"/>
              </a:spcBef>
              <a:spcAft>
                <a:spcPct val="1500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mn-ea"/>
                <a:cs typeface="+mn-cs"/>
              </a:rPr>
              <a:t>Additional information is available online at </a:t>
            </a:r>
            <a:r>
              <a:rPr kumimoji="0" lang="en-US" sz="1800" b="1" i="1" u="none" strike="noStrike" kern="0" cap="none" spc="0" normalizeH="0" baseline="0" noProof="0" dirty="0">
                <a:ln>
                  <a:noFill/>
                </a:ln>
                <a:solidFill>
                  <a:prstClr val="black"/>
                </a:solidFill>
                <a:effectLst/>
                <a:uLnTx/>
                <a:uFillTx/>
                <a:latin typeface="Calibri"/>
                <a:ea typeface="+mn-ea"/>
                <a:cs typeface="+mn-cs"/>
                <a:hlinkClick r:id="rId2"/>
              </a:rPr>
              <a:t>fhlb.com/community-programs</a:t>
            </a:r>
            <a:endParaRPr kumimoji="0" lang="en-US" sz="1800" b="0" i="1" u="none" strike="noStrike" kern="0" cap="none" spc="0" normalizeH="0" baseline="0" noProof="0" dirty="0">
              <a:ln>
                <a:noFill/>
              </a:ln>
              <a:solidFill>
                <a:prstClr val="black"/>
              </a:solidFill>
              <a:effectLst/>
              <a:uLnTx/>
              <a:uFillTx/>
              <a:latin typeface="Calibri"/>
              <a:ea typeface="+mn-ea"/>
              <a:cs typeface="+mn-cs"/>
            </a:endParaRPr>
          </a:p>
        </p:txBody>
      </p:sp>
      <p:sp>
        <p:nvSpPr>
          <p:cNvPr id="13" name="Title 6"/>
          <p:cNvSpPr>
            <a:spLocks noGrp="1"/>
          </p:cNvSpPr>
          <p:nvPr>
            <p:ph type="title"/>
          </p:nvPr>
        </p:nvSpPr>
        <p:spPr>
          <a:xfrm>
            <a:off x="356260" y="598773"/>
            <a:ext cx="7470570" cy="457200"/>
          </a:xfrm>
        </p:spPr>
        <p:txBody>
          <a:bodyPr>
            <a:noAutofit/>
          </a:bodyPr>
          <a:lstStyle/>
          <a:p>
            <a:pPr algn="l"/>
            <a:r>
              <a:rPr lang="en-US" sz="3200" b="1" dirty="0">
                <a:solidFill>
                  <a:srgbClr val="0070C0"/>
                </a:solidFill>
              </a:rPr>
              <a:t>Community Investment Team</a:t>
            </a:r>
          </a:p>
        </p:txBody>
      </p:sp>
      <p:sp>
        <p:nvSpPr>
          <p:cNvPr id="6" name="Rectangle 7">
            <a:extLst>
              <a:ext uri="{FF2B5EF4-FFF2-40B4-BE49-F238E27FC236}">
                <a16:creationId xmlns:a16="http://schemas.microsoft.com/office/drawing/2014/main" id="{C1985C5B-CC9C-42F5-8884-C1BE60D0EEB2}"/>
              </a:ext>
            </a:extLst>
          </p:cNvPr>
          <p:cNvSpPr txBox="1">
            <a:spLocks noChangeArrowheads="1"/>
          </p:cNvSpPr>
          <p:nvPr/>
        </p:nvSpPr>
        <p:spPr bwMode="auto">
          <a:xfrm>
            <a:off x="356260" y="1310456"/>
            <a:ext cx="8328581" cy="457200"/>
          </a:xfrm>
          <a:prstGeom prst="rect">
            <a:avLst/>
          </a:prstGeom>
          <a:noFill/>
          <a:ln w="9525">
            <a:noFill/>
            <a:miter lim="800000"/>
            <a:headEnd/>
            <a:tailEnd/>
          </a:ln>
          <a:effectLst/>
        </p:spPr>
        <p:txBody>
          <a:bodyPr/>
          <a:lstStyle/>
          <a:p>
            <a:pPr marL="257175" marR="0" lvl="0" indent="-257175" algn="ctr" defTabSz="342900" rtl="0" eaLnBrk="1" fontAlgn="auto" latinLnBrk="0" hangingPunct="1">
              <a:lnSpc>
                <a:spcPct val="100000"/>
              </a:lnSpc>
              <a:spcBef>
                <a:spcPct val="20000"/>
              </a:spcBef>
              <a:spcAft>
                <a:spcPct val="1500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a:ea typeface="+mn-ea"/>
                <a:cs typeface="+mn-cs"/>
              </a:rPr>
              <a:t>Please utilize the Community Investment department for assistance.</a:t>
            </a:r>
            <a:endParaRPr kumimoji="0" lang="en-US" sz="1800" b="0" i="1" u="none" strike="noStrike" kern="0" cap="none" spc="0" normalizeH="0" baseline="0" noProof="0" dirty="0">
              <a:ln>
                <a:noFill/>
              </a:ln>
              <a:solidFill>
                <a:prstClr val="black"/>
              </a:solidFill>
              <a:effectLst/>
              <a:uLnTx/>
              <a:uFillTx/>
              <a:latin typeface="Calibri"/>
              <a:ea typeface="+mn-ea"/>
              <a:cs typeface="+mn-cs"/>
            </a:endParaRPr>
          </a:p>
        </p:txBody>
      </p:sp>
      <p:graphicFrame>
        <p:nvGraphicFramePr>
          <p:cNvPr id="7" name="Table 6">
            <a:extLst>
              <a:ext uri="{FF2B5EF4-FFF2-40B4-BE49-F238E27FC236}">
                <a16:creationId xmlns:a16="http://schemas.microsoft.com/office/drawing/2014/main" id="{CE18120F-FF26-3464-44EE-F3D1F1C12A29}"/>
              </a:ext>
            </a:extLst>
          </p:cNvPr>
          <p:cNvGraphicFramePr>
            <a:graphicFrameLocks noGrp="1"/>
          </p:cNvGraphicFramePr>
          <p:nvPr>
            <p:extLst>
              <p:ext uri="{D42A27DB-BD31-4B8C-83A1-F6EECF244321}">
                <p14:modId xmlns:p14="http://schemas.microsoft.com/office/powerpoint/2010/main" val="2037363071"/>
              </p:ext>
            </p:extLst>
          </p:nvPr>
        </p:nvGraphicFramePr>
        <p:xfrm>
          <a:off x="1335741" y="3649339"/>
          <a:ext cx="7135906" cy="1570983"/>
        </p:xfrm>
        <a:graphic>
          <a:graphicData uri="http://schemas.openxmlformats.org/drawingml/2006/table">
            <a:tbl>
              <a:tblPr/>
              <a:tblGrid>
                <a:gridCol w="4508695">
                  <a:extLst>
                    <a:ext uri="{9D8B030D-6E8A-4147-A177-3AD203B41FA5}">
                      <a16:colId xmlns:a16="http://schemas.microsoft.com/office/drawing/2014/main" val="3768004542"/>
                    </a:ext>
                  </a:extLst>
                </a:gridCol>
                <a:gridCol w="2627211">
                  <a:extLst>
                    <a:ext uri="{9D8B030D-6E8A-4147-A177-3AD203B41FA5}">
                      <a16:colId xmlns:a16="http://schemas.microsoft.com/office/drawing/2014/main" val="460044239"/>
                    </a:ext>
                  </a:extLst>
                </a:gridCol>
              </a:tblGrid>
              <a:tr h="381600">
                <a:tc gridSpan="2">
                  <a:txBody>
                    <a:bodyPr/>
                    <a:lstStyle/>
                    <a:p>
                      <a:pPr algn="ctr" rtl="0" fontAlgn="ctr"/>
                      <a:r>
                        <a:rPr lang="en-US" sz="1800" b="1" i="0" u="none" strike="noStrike" dirty="0">
                          <a:solidFill>
                            <a:srgbClr val="FFFFFF"/>
                          </a:solidFill>
                          <a:effectLst/>
                          <a:latin typeface="Calibri" panose="020F0502020204030204" pitchFamily="34" charset="0"/>
                        </a:rPr>
                        <a:t>Staff Information</a:t>
                      </a:r>
                    </a:p>
                  </a:txBody>
                  <a:tcPr marL="4788" marR="4788" marT="478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hMerge="1">
                  <a:txBody>
                    <a:bodyPr/>
                    <a:lstStyle/>
                    <a:p>
                      <a:endParaRPr lang="en-US"/>
                    </a:p>
                  </a:txBody>
                  <a:tcPr/>
                </a:tc>
                <a:extLst>
                  <a:ext uri="{0D108BD9-81ED-4DB2-BD59-A6C34878D82A}">
                    <a16:rowId xmlns:a16="http://schemas.microsoft.com/office/drawing/2014/main" val="279621057"/>
                  </a:ext>
                </a:extLst>
              </a:tr>
              <a:tr h="388661">
                <a:tc>
                  <a:txBody>
                    <a:bodyPr/>
                    <a:lstStyle/>
                    <a:p>
                      <a:pPr algn="ctr" rtl="0" fontAlgn="ctr"/>
                      <a:r>
                        <a:rPr lang="en-US" sz="1800" b="0" i="0" u="none" strike="noStrike" dirty="0">
                          <a:solidFill>
                            <a:srgbClr val="000000"/>
                          </a:solidFill>
                          <a:effectLst/>
                          <a:latin typeface="Calibri" panose="020F0502020204030204" pitchFamily="34" charset="0"/>
                        </a:rPr>
                        <a:t>AHP General Fund Manager</a:t>
                      </a:r>
                    </a:p>
                  </a:txBody>
                  <a:tcPr marL="4788" marR="4788" marT="478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800" b="0" i="0" u="none" strike="noStrike" dirty="0">
                          <a:solidFill>
                            <a:srgbClr val="000000"/>
                          </a:solidFill>
                          <a:effectLst/>
                          <a:latin typeface="Calibri" panose="020F0502020204030204" pitchFamily="34" charset="0"/>
                        </a:rPr>
                        <a:t>Steven Matkovich</a:t>
                      </a:r>
                    </a:p>
                  </a:txBody>
                  <a:tcPr marL="4788" marR="4788" marT="4788" marB="0" anchor="ctr">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4204763953"/>
                  </a:ext>
                </a:extLst>
              </a:tr>
              <a:tr h="400361">
                <a:tc>
                  <a:txBody>
                    <a:bodyPr/>
                    <a:lstStyle/>
                    <a:p>
                      <a:pPr algn="ctr" rtl="0" fontAlgn="ctr"/>
                      <a:r>
                        <a:rPr lang="en-US" sz="1800" b="0" i="0" u="none" strike="noStrike" dirty="0">
                          <a:solidFill>
                            <a:srgbClr val="000000"/>
                          </a:solidFill>
                          <a:effectLst/>
                          <a:latin typeface="Calibri" panose="020F0502020204030204" pitchFamily="34" charset="0"/>
                        </a:rPr>
                        <a:t>Sr. Affordable Housing Analyst</a:t>
                      </a:r>
                    </a:p>
                  </a:txBody>
                  <a:tcPr marL="4788" marR="4788" marT="478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800" b="0" i="0" u="none" strike="noStrike" dirty="0">
                          <a:solidFill>
                            <a:srgbClr val="000000"/>
                          </a:solidFill>
                          <a:effectLst/>
                          <a:latin typeface="Calibri" panose="020F0502020204030204" pitchFamily="34" charset="0"/>
                        </a:rPr>
                        <a:t>Edgar Burciaga </a:t>
                      </a:r>
                    </a:p>
                  </a:txBody>
                  <a:tcPr marL="4788" marR="4788" marT="4788" marB="0" anchor="ctr">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3960180356"/>
                  </a:ext>
                </a:extLst>
              </a:tr>
              <a:tr h="400361">
                <a:tc>
                  <a:txBody>
                    <a:bodyPr/>
                    <a:lstStyle/>
                    <a:p>
                      <a:pPr algn="ctr" rtl="0" fontAlgn="ctr"/>
                      <a:r>
                        <a:rPr lang="en-US" sz="1800" b="0" i="0" u="none" strike="noStrike" dirty="0">
                          <a:solidFill>
                            <a:srgbClr val="000000"/>
                          </a:solidFill>
                          <a:effectLst/>
                          <a:latin typeface="Calibri" panose="020F0502020204030204" pitchFamily="34" charset="0"/>
                        </a:rPr>
                        <a:t>Sr. Affordable Housing Analyst</a:t>
                      </a:r>
                    </a:p>
                  </a:txBody>
                  <a:tcPr marL="4788" marR="4788" marT="478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800" b="0" i="0" u="none" strike="noStrike" dirty="0">
                          <a:solidFill>
                            <a:srgbClr val="000000"/>
                          </a:solidFill>
                          <a:effectLst/>
                          <a:latin typeface="Calibri" panose="020F0502020204030204" pitchFamily="34" charset="0"/>
                        </a:rPr>
                        <a:t>Alex Fitzgerald</a:t>
                      </a:r>
                    </a:p>
                  </a:txBody>
                  <a:tcPr marL="4788" marR="4788" marT="4788" marB="0" anchor="ctr">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479551538"/>
                  </a:ext>
                </a:extLst>
              </a:tr>
            </a:tbl>
          </a:graphicData>
        </a:graphic>
      </p:graphicFrame>
      <p:graphicFrame>
        <p:nvGraphicFramePr>
          <p:cNvPr id="10" name="Table 9">
            <a:extLst>
              <a:ext uri="{FF2B5EF4-FFF2-40B4-BE49-F238E27FC236}">
                <a16:creationId xmlns:a16="http://schemas.microsoft.com/office/drawing/2014/main" id="{58C6CEC3-503F-7CD1-FFE2-B06B624385A7}"/>
              </a:ext>
            </a:extLst>
          </p:cNvPr>
          <p:cNvGraphicFramePr>
            <a:graphicFrameLocks noGrp="1"/>
          </p:cNvGraphicFramePr>
          <p:nvPr>
            <p:extLst>
              <p:ext uri="{D42A27DB-BD31-4B8C-83A1-F6EECF244321}">
                <p14:modId xmlns:p14="http://schemas.microsoft.com/office/powerpoint/2010/main" val="2298632755"/>
              </p:ext>
            </p:extLst>
          </p:nvPr>
        </p:nvGraphicFramePr>
        <p:xfrm>
          <a:off x="1402795" y="1900800"/>
          <a:ext cx="6515100" cy="1226824"/>
        </p:xfrm>
        <a:graphic>
          <a:graphicData uri="http://schemas.openxmlformats.org/drawingml/2006/table">
            <a:tbl>
              <a:tblPr firstRow="1" bandRow="1">
                <a:tableStyleId>{5C22544A-7EE6-4342-B048-85BDC9FD1C3A}</a:tableStyleId>
              </a:tblPr>
              <a:tblGrid>
                <a:gridCol w="3198005">
                  <a:extLst>
                    <a:ext uri="{9D8B030D-6E8A-4147-A177-3AD203B41FA5}">
                      <a16:colId xmlns:a16="http://schemas.microsoft.com/office/drawing/2014/main" val="3097730320"/>
                    </a:ext>
                  </a:extLst>
                </a:gridCol>
                <a:gridCol w="3317095">
                  <a:extLst>
                    <a:ext uri="{9D8B030D-6E8A-4147-A177-3AD203B41FA5}">
                      <a16:colId xmlns:a16="http://schemas.microsoft.com/office/drawing/2014/main" val="1903787383"/>
                    </a:ext>
                  </a:extLst>
                </a:gridCol>
              </a:tblGrid>
              <a:tr h="392899">
                <a:tc gridSpan="2">
                  <a:txBody>
                    <a:bodyPr/>
                    <a:lstStyle/>
                    <a:p>
                      <a:pPr algn="ctr" rtl="0" fontAlgn="ctr"/>
                      <a:r>
                        <a:rPr lang="en-US" sz="2400" u="none" strike="noStrike" dirty="0">
                          <a:effectLst/>
                        </a:rPr>
                        <a:t>Contact Information</a:t>
                      </a:r>
                      <a:endParaRPr lang="en-US" sz="2400" b="1" i="0" u="none" strike="noStrike" dirty="0">
                        <a:solidFill>
                          <a:srgbClr val="FFFFFF"/>
                        </a:solidFill>
                        <a:effectLst/>
                        <a:latin typeface="Calibri" panose="020F0502020204030204" pitchFamily="34" charset="0"/>
                      </a:endParaRPr>
                    </a:p>
                  </a:txBody>
                  <a:tcPr marL="6350" marR="6350" marT="6350" marB="0" anchor="ctr"/>
                </a:tc>
                <a:tc hMerge="1">
                  <a:txBody>
                    <a:bodyPr/>
                    <a:lstStyle/>
                    <a:p>
                      <a:endParaRPr lang="en-US"/>
                    </a:p>
                  </a:txBody>
                  <a:tcPr/>
                </a:tc>
                <a:extLst>
                  <a:ext uri="{0D108BD9-81ED-4DB2-BD59-A6C34878D82A}">
                    <a16:rowId xmlns:a16="http://schemas.microsoft.com/office/drawing/2014/main" val="3952441433"/>
                  </a:ext>
                </a:extLst>
              </a:tr>
              <a:tr h="396623">
                <a:tc>
                  <a:txBody>
                    <a:bodyPr/>
                    <a:lstStyle/>
                    <a:p>
                      <a:pPr algn="ctr" rtl="0" fontAlgn="ctr"/>
                      <a:r>
                        <a:rPr lang="en-US" sz="2400" u="none" strike="noStrike" dirty="0">
                          <a:effectLst/>
                        </a:rPr>
                        <a:t>AHP Department</a:t>
                      </a:r>
                      <a:endParaRPr lang="en-US" sz="2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rtl="0" fontAlgn="ctr"/>
                      <a:r>
                        <a:rPr lang="en-US" sz="2400" u="none" strike="noStrike" dirty="0">
                          <a:effectLst/>
                        </a:rPr>
                        <a:t>800.362.2944</a:t>
                      </a:r>
                      <a:endParaRPr lang="en-US" sz="24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124021712"/>
                  </a:ext>
                </a:extLst>
              </a:tr>
              <a:tr h="437302">
                <a:tc>
                  <a:txBody>
                    <a:bodyPr/>
                    <a:lstStyle/>
                    <a:p>
                      <a:pPr algn="ctr" rtl="0" fontAlgn="ctr"/>
                      <a:r>
                        <a:rPr lang="en-US" sz="2400" u="none" strike="noStrike" dirty="0">
                          <a:effectLst/>
                        </a:rPr>
                        <a:t>Email</a:t>
                      </a:r>
                      <a:endParaRPr lang="en-US" sz="2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rtl="0" fontAlgn="ctr"/>
                      <a:r>
                        <a:rPr lang="en-US" sz="2400" u="none" strike="noStrike" dirty="0">
                          <a:effectLst/>
                        </a:rPr>
                        <a:t>ahp@fhlb.com</a:t>
                      </a:r>
                      <a:endParaRPr lang="en-US" sz="24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820073936"/>
                  </a:ext>
                </a:extLst>
              </a:tr>
            </a:tbl>
          </a:graphicData>
        </a:graphic>
      </p:graphicFrame>
    </p:spTree>
    <p:extLst>
      <p:ext uri="{BB962C8B-B14F-4D97-AF65-F5344CB8AC3E}">
        <p14:creationId xmlns:p14="http://schemas.microsoft.com/office/powerpoint/2010/main" val="258897214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E3392-610A-510A-BC38-C25D3957E66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241F6C2-C415-D215-267E-C493BD30D2C7}"/>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61C25E2C-6830-BAE4-684F-989C96F0331E}"/>
              </a:ext>
            </a:extLst>
          </p:cNvPr>
          <p:cNvSpPr>
            <a:spLocks noGrp="1"/>
          </p:cNvSpPr>
          <p:nvPr>
            <p:ph type="sldNum" sz="quarter" idx="12"/>
          </p:nvPr>
        </p:nvSpPr>
        <p:spPr/>
        <p:txBody>
          <a:bodyPr/>
          <a:lstStyle/>
          <a:p>
            <a:fld id="{10C4F195-123C-4AEE-96D6-BBF55DBF0B06}" type="slidenum">
              <a:rPr lang="en-US" smtClean="0"/>
              <a:pPr/>
              <a:t>85</a:t>
            </a:fld>
            <a:endParaRPr lang="en-US" dirty="0"/>
          </a:p>
        </p:txBody>
      </p:sp>
    </p:spTree>
    <p:extLst>
      <p:ext uri="{BB962C8B-B14F-4D97-AF65-F5344CB8AC3E}">
        <p14:creationId xmlns:p14="http://schemas.microsoft.com/office/powerpoint/2010/main" val="3842116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A5BBA-2291-49BC-A795-01D09282BFA7}"/>
              </a:ext>
            </a:extLst>
          </p:cNvPr>
          <p:cNvSpPr>
            <a:spLocks noGrp="1"/>
          </p:cNvSpPr>
          <p:nvPr>
            <p:ph type="title"/>
          </p:nvPr>
        </p:nvSpPr>
        <p:spPr/>
        <p:txBody>
          <a:bodyPr/>
          <a:lstStyle/>
          <a:p>
            <a:r>
              <a:rPr lang="en-US" dirty="0"/>
              <a:t>2025 AHP Key Points – Scoring Updates</a:t>
            </a:r>
          </a:p>
        </p:txBody>
      </p:sp>
      <p:sp>
        <p:nvSpPr>
          <p:cNvPr id="3" name="TextBox 2">
            <a:extLst>
              <a:ext uri="{FF2B5EF4-FFF2-40B4-BE49-F238E27FC236}">
                <a16:creationId xmlns:a16="http://schemas.microsoft.com/office/drawing/2014/main" id="{F49B9544-F936-4444-A48C-A2375969D24C}"/>
              </a:ext>
            </a:extLst>
          </p:cNvPr>
          <p:cNvSpPr txBox="1"/>
          <p:nvPr/>
        </p:nvSpPr>
        <p:spPr>
          <a:xfrm>
            <a:off x="356259" y="1055973"/>
            <a:ext cx="8109824" cy="59400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71CE"/>
              </a:solidFill>
              <a:effectLst/>
              <a:uLnTx/>
              <a:uFillTx/>
              <a:latin typeface="Calibri"/>
              <a:ea typeface="+mn-ea"/>
              <a:cs typeface="+mn-cs"/>
            </a:endParaRPr>
          </a:p>
          <a:p>
            <a:pPr marR="0" lvl="0" defTabSz="914400" fontAlgn="auto">
              <a:lnSpc>
                <a:spcPct val="100000"/>
              </a:lnSpc>
              <a:spcBef>
                <a:spcPts val="0"/>
              </a:spcBef>
              <a:spcAft>
                <a:spcPts val="0"/>
              </a:spcAft>
              <a:buClrTx/>
              <a:buSzTx/>
              <a:tabLst/>
              <a:defRPr/>
            </a:pPr>
            <a:r>
              <a:rPr lang="en-US" sz="2000" b="1" dirty="0">
                <a:solidFill>
                  <a:srgbClr val="0071CE"/>
                </a:solidFill>
                <a:latin typeface="Calibri"/>
              </a:rPr>
              <a:t>Scoring Updates</a:t>
            </a:r>
          </a:p>
          <a:p>
            <a:pPr marL="342900" indent="-342900" defTabSz="344488">
              <a:buFont typeface="Arial" panose="020B0604020202020204" pitchFamily="34" charset="0"/>
              <a:buChar char="•"/>
              <a:defRPr/>
            </a:pPr>
            <a:r>
              <a:rPr lang="en-US" sz="2000" b="1" dirty="0">
                <a:solidFill>
                  <a:prstClr val="black">
                    <a:lumMod val="65000"/>
                    <a:lumOff val="35000"/>
                  </a:prstClr>
                </a:solidFill>
                <a:latin typeface="Calibri"/>
              </a:rPr>
              <a:t>Donated Property </a:t>
            </a:r>
          </a:p>
          <a:p>
            <a:pPr marL="800100" lvl="1" indent="-342900" defTabSz="344488">
              <a:buFont typeface="Arial" panose="020B0604020202020204" pitchFamily="34" charset="0"/>
              <a:buChar char="•"/>
              <a:defRPr/>
            </a:pPr>
            <a:r>
              <a:rPr lang="en-US" sz="2000" dirty="0">
                <a:solidFill>
                  <a:prstClr val="black">
                    <a:lumMod val="65000"/>
                    <a:lumOff val="35000"/>
                  </a:prstClr>
                </a:solidFill>
                <a:latin typeface="Calibri"/>
              </a:rPr>
              <a:t>No upfront payments and/or “additional rents”</a:t>
            </a:r>
          </a:p>
          <a:p>
            <a:pPr marL="800100" lvl="1" indent="-342900" defTabSz="344488">
              <a:buFont typeface="Arial" panose="020B0604020202020204" pitchFamily="34" charset="0"/>
              <a:buChar char="•"/>
              <a:defRPr/>
            </a:pPr>
            <a:r>
              <a:rPr lang="en-US" sz="2000" dirty="0">
                <a:solidFill>
                  <a:prstClr val="black">
                    <a:lumMod val="65000"/>
                    <a:lumOff val="35000"/>
                  </a:prstClr>
                </a:solidFill>
                <a:latin typeface="Calibri"/>
              </a:rPr>
              <a:t>No subleases</a:t>
            </a:r>
          </a:p>
          <a:p>
            <a:pPr marL="800100" lvl="1" indent="-342900" defTabSz="344488">
              <a:buFont typeface="Arial" panose="020B0604020202020204" pitchFamily="34" charset="0"/>
              <a:buChar char="•"/>
              <a:defRPr/>
            </a:pPr>
            <a:r>
              <a:rPr lang="en-US" sz="2000" dirty="0">
                <a:solidFill>
                  <a:prstClr val="black">
                    <a:lumMod val="65000"/>
                    <a:lumOff val="35000"/>
                  </a:prstClr>
                </a:solidFill>
                <a:latin typeface="Calibri"/>
              </a:rPr>
              <a:t>Nominal annual rent payment of $100</a:t>
            </a:r>
          </a:p>
          <a:p>
            <a:pPr marL="342900" indent="-342900" defTabSz="344488">
              <a:buFont typeface="Arial" panose="020B0604020202020204" pitchFamily="34" charset="0"/>
              <a:buChar char="•"/>
              <a:defRPr/>
            </a:pPr>
            <a:endParaRPr lang="en-US" sz="2000" b="1" dirty="0">
              <a:solidFill>
                <a:srgbClr val="0071CE"/>
              </a:solidFill>
              <a:latin typeface="Calibri"/>
            </a:endParaRPr>
          </a:p>
          <a:p>
            <a:pPr marL="342900" marR="0" lvl="0" indent="-342900" algn="l" defTabSz="34448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lumMod val="65000"/>
                    <a:lumOff val="35000"/>
                  </a:prstClr>
                </a:solidFill>
                <a:effectLst/>
                <a:uLnTx/>
                <a:uFillTx/>
                <a:latin typeface="Calibri"/>
                <a:ea typeface="+mn-ea"/>
                <a:cs typeface="+mn-cs"/>
              </a:rPr>
              <a:t>Subsidy Per Unit</a:t>
            </a:r>
          </a:p>
          <a:p>
            <a:pPr marL="800100" lvl="1" indent="-342900" defTabSz="344488">
              <a:buFont typeface="Arial" panose="020B0604020202020204" pitchFamily="34" charset="0"/>
              <a:buChar char="•"/>
              <a:defRPr/>
            </a:pPr>
            <a:r>
              <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Rental projects: </a:t>
            </a:r>
            <a:r>
              <a:rPr lang="en-US" sz="2000" dirty="0">
                <a:solidFill>
                  <a:prstClr val="black">
                    <a:lumMod val="65000"/>
                    <a:lumOff val="35000"/>
                  </a:prstClr>
                </a:solidFill>
                <a:latin typeface="Calibri"/>
              </a:rPr>
              <a:t>M</a:t>
            </a:r>
            <a:r>
              <a:rPr kumimoji="0" lang="en-US" sz="2000" b="0" i="0" u="none" strike="noStrike" kern="1200" cap="none" spc="0" normalizeH="0" baseline="0" noProof="0" dirty="0" err="1">
                <a:ln>
                  <a:noFill/>
                </a:ln>
                <a:solidFill>
                  <a:prstClr val="black">
                    <a:lumMod val="65000"/>
                    <a:lumOff val="35000"/>
                  </a:prstClr>
                </a:solidFill>
                <a:effectLst/>
                <a:uLnTx/>
                <a:uFillTx/>
                <a:latin typeface="Calibri"/>
                <a:ea typeface="+mn-ea"/>
                <a:cs typeface="+mn-cs"/>
              </a:rPr>
              <a:t>aximum</a:t>
            </a:r>
            <a:r>
              <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 threshold decrease for subsidy per unit from </a:t>
            </a:r>
            <a:r>
              <a:rPr kumimoji="0" lang="en-US" sz="2000" b="1" i="0" u="none" strike="noStrike" kern="1200" cap="none" spc="0" normalizeH="0" baseline="0" noProof="0" dirty="0">
                <a:ln>
                  <a:noFill/>
                </a:ln>
                <a:solidFill>
                  <a:prstClr val="black">
                    <a:lumMod val="65000"/>
                    <a:lumOff val="35000"/>
                  </a:prstClr>
                </a:solidFill>
                <a:effectLst/>
                <a:uLnTx/>
                <a:uFillTx/>
                <a:latin typeface="Calibri"/>
                <a:ea typeface="+mn-ea"/>
                <a:cs typeface="+mn-cs"/>
              </a:rPr>
              <a:t>$35,000 </a:t>
            </a:r>
            <a:r>
              <a:rPr lang="en-US" sz="2000" dirty="0">
                <a:solidFill>
                  <a:prstClr val="black">
                    <a:lumMod val="65000"/>
                    <a:lumOff val="35000"/>
                  </a:prstClr>
                </a:solidFill>
                <a:latin typeface="Calibri"/>
              </a:rPr>
              <a:t>to</a:t>
            </a:r>
            <a:r>
              <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 </a:t>
            </a:r>
            <a:r>
              <a:rPr kumimoji="0" lang="en-US" sz="2000" b="1" i="0" u="none" strike="noStrike" kern="1200" cap="none" spc="0" normalizeH="0" baseline="0" noProof="0" dirty="0">
                <a:ln>
                  <a:noFill/>
                </a:ln>
                <a:solidFill>
                  <a:prstClr val="black">
                    <a:lumMod val="65000"/>
                    <a:lumOff val="35000"/>
                  </a:prstClr>
                </a:solidFill>
                <a:effectLst/>
                <a:uLnTx/>
                <a:uFillTx/>
                <a:latin typeface="Calibri"/>
                <a:ea typeface="+mn-ea"/>
                <a:cs typeface="+mn-cs"/>
              </a:rPr>
              <a:t>$25,000</a:t>
            </a:r>
          </a:p>
          <a:p>
            <a:pPr marL="800100" lvl="1" indent="-342900" defTabSz="344488">
              <a:buFont typeface="Arial" panose="020B0604020202020204" pitchFamily="34" charset="0"/>
              <a:buChar char="•"/>
              <a:defRPr/>
            </a:pPr>
            <a:endParaRPr kumimoji="0" lang="en-US" sz="2000" b="1"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a:p>
            <a:pPr marL="342900" indent="-342900" defTabSz="344488">
              <a:buFont typeface="Arial" panose="020B0604020202020204" pitchFamily="34" charset="0"/>
              <a:buChar char="•"/>
              <a:defRPr/>
            </a:pPr>
            <a:r>
              <a:rPr lang="en-US" sz="2000" b="1" dirty="0">
                <a:solidFill>
                  <a:prstClr val="black">
                    <a:lumMod val="65000"/>
                    <a:lumOff val="35000"/>
                  </a:prstClr>
                </a:solidFill>
                <a:latin typeface="Calibri"/>
              </a:rPr>
              <a:t>Native housing projects </a:t>
            </a:r>
          </a:p>
          <a:p>
            <a:pPr marL="800100" lvl="1" indent="-342900" defTabSz="344488">
              <a:buFont typeface="Arial" panose="020B0604020202020204" pitchFamily="34" charset="0"/>
              <a:buChar char="•"/>
              <a:defRPr/>
            </a:pPr>
            <a:r>
              <a:rPr lang="en-US" sz="2000" dirty="0">
                <a:solidFill>
                  <a:prstClr val="black">
                    <a:lumMod val="65000"/>
                    <a:lumOff val="35000"/>
                  </a:prstClr>
                </a:solidFill>
                <a:latin typeface="Calibri"/>
              </a:rPr>
              <a:t>Tribal Government, an agency of a Tribal Government, a Tribally Designated Housing Entity, or an entity incorporated under or otherwise created in accordance with Tribal Law; or</a:t>
            </a:r>
          </a:p>
          <a:p>
            <a:pPr marL="800100" lvl="1" indent="-342900" defTabSz="344488">
              <a:buFont typeface="Arial" panose="020B0604020202020204" pitchFamily="34" charset="0"/>
              <a:buChar char="•"/>
              <a:defRPr/>
            </a:pPr>
            <a:r>
              <a:rPr lang="en-US" sz="2000" dirty="0">
                <a:solidFill>
                  <a:prstClr val="black">
                    <a:lumMod val="65000"/>
                    <a:lumOff val="35000"/>
                  </a:prstClr>
                </a:solidFill>
                <a:latin typeface="Calibri"/>
              </a:rPr>
              <a:t>Located in a Native American Service Area or HUD-designated Indian Housing Block Grant (IHBG) Area.</a:t>
            </a:r>
          </a:p>
          <a:p>
            <a:pPr marL="800100" lvl="1" indent="-342900" defTabSz="344488">
              <a:buFont typeface="Arial" panose="020B0604020202020204" pitchFamily="34" charset="0"/>
              <a:buChar char="•"/>
              <a:defRPr/>
            </a:pPr>
            <a:endParaRPr kumimoji="0" lang="en-US" sz="2000" b="1"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a:p>
            <a:pPr marL="342900" marR="0" lvl="0" indent="-342900" algn="l" defTabSz="344488"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spTree>
    <p:extLst>
      <p:ext uri="{BB962C8B-B14F-4D97-AF65-F5344CB8AC3E}">
        <p14:creationId xmlns:p14="http://schemas.microsoft.com/office/powerpoint/2010/main" val="29449774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400" dirty="0" smtClean="0">
            <a:solidFill>
              <a:schemeClr val="tx1">
                <a:lumMod val="65000"/>
                <a:lumOff val="35000"/>
              </a:schemeClr>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15843</TotalTime>
  <Words>7206</Words>
  <Application>Microsoft Office PowerPoint</Application>
  <PresentationFormat>On-screen Show (4:3)</PresentationFormat>
  <Paragraphs>1165</Paragraphs>
  <Slides>85</Slides>
  <Notes>69</Notes>
  <HiddenSlides>0</HiddenSlides>
  <MMClips>0</MMClips>
  <ScaleCrop>false</ScaleCrop>
  <HeadingPairs>
    <vt:vector size="8" baseType="variant">
      <vt:variant>
        <vt:lpstr>Fonts Used</vt:lpstr>
      </vt:variant>
      <vt:variant>
        <vt:i4>16</vt:i4>
      </vt:variant>
      <vt:variant>
        <vt:lpstr>Theme</vt:lpstr>
      </vt:variant>
      <vt:variant>
        <vt:i4>1</vt:i4>
      </vt:variant>
      <vt:variant>
        <vt:lpstr>Embedded OLE Servers</vt:lpstr>
      </vt:variant>
      <vt:variant>
        <vt:i4>1</vt:i4>
      </vt:variant>
      <vt:variant>
        <vt:lpstr>Slide Titles</vt:lpstr>
      </vt:variant>
      <vt:variant>
        <vt:i4>85</vt:i4>
      </vt:variant>
    </vt:vector>
  </HeadingPairs>
  <TitlesOfParts>
    <vt:vector size="103" baseType="lpstr">
      <vt:lpstr>MS Mincho</vt:lpstr>
      <vt:lpstr>Aptos</vt:lpstr>
      <vt:lpstr>Arial</vt:lpstr>
      <vt:lpstr>Calibri</vt:lpstr>
      <vt:lpstr>Cambria</vt:lpstr>
      <vt:lpstr>Cavolini</vt:lpstr>
      <vt:lpstr>GT America</vt:lpstr>
      <vt:lpstr>Montserrat SemiBold</vt:lpstr>
      <vt:lpstr>Public Sans</vt:lpstr>
      <vt:lpstr>Segoe UI</vt:lpstr>
      <vt:lpstr>Symbol</vt:lpstr>
      <vt:lpstr>Times New Roman</vt:lpstr>
      <vt:lpstr>TimesNewRomanPSMT</vt:lpstr>
      <vt:lpstr>Tw Cen MT</vt:lpstr>
      <vt:lpstr>Verdana</vt:lpstr>
      <vt:lpstr>Wingdings</vt:lpstr>
      <vt:lpstr>Office Theme</vt:lpstr>
      <vt:lpstr>Worksheet</vt:lpstr>
      <vt:lpstr>PowerPoint Presentation</vt:lpstr>
      <vt:lpstr>2025 AHP Workshop Agenda</vt:lpstr>
      <vt:lpstr>About FHLB Dallas</vt:lpstr>
      <vt:lpstr>PowerPoint Presentation</vt:lpstr>
      <vt:lpstr>PowerPoint Presentation</vt:lpstr>
      <vt:lpstr>2025 AHP Key Points</vt:lpstr>
      <vt:lpstr>2025 AHP Key Points</vt:lpstr>
      <vt:lpstr>2025 AHP Key Points</vt:lpstr>
      <vt:lpstr>2025 AHP Key Points – Scoring Updates</vt:lpstr>
      <vt:lpstr> 2025 AHP Key Points - Scoring Updates </vt:lpstr>
      <vt:lpstr>2025 Highlights</vt:lpstr>
      <vt:lpstr>AHP Subsidies by State</vt:lpstr>
      <vt:lpstr>CID Subsidy Summary</vt:lpstr>
      <vt:lpstr>Benefits of AHP to Members</vt:lpstr>
      <vt:lpstr>Member or Sponsor</vt:lpstr>
      <vt:lpstr>AHP Roles - Members</vt:lpstr>
      <vt:lpstr>AHP Roles - Sponsors</vt:lpstr>
      <vt:lpstr>What is Evaluated in the Application </vt:lpstr>
      <vt:lpstr>Types of Eligible Housing</vt:lpstr>
      <vt:lpstr>Project Eligibility</vt:lpstr>
      <vt:lpstr>Uses of Funds - Rental</vt:lpstr>
      <vt:lpstr> Demand - Rental</vt:lpstr>
      <vt:lpstr>Sponsor Capacity </vt:lpstr>
      <vt:lpstr>Sponsor Capacity to Complete</vt:lpstr>
      <vt:lpstr>Sponsor Capacity to Complete</vt:lpstr>
      <vt:lpstr>Site Control and Zoning</vt:lpstr>
      <vt:lpstr>PowerPoint Presentation</vt:lpstr>
      <vt:lpstr>Rental Case Study – Cont’d </vt:lpstr>
      <vt:lpstr>PowerPoint Presentation</vt:lpstr>
      <vt:lpstr>Rental Feasibility</vt:lpstr>
      <vt:lpstr>Rental Feasibility</vt:lpstr>
      <vt:lpstr>Rental Feasibility – Project Costs</vt:lpstr>
      <vt:lpstr>2025 Rental Rehab Projects</vt:lpstr>
      <vt:lpstr>2025 Rental Rehab Projects – Relocation Plan</vt:lpstr>
      <vt:lpstr>2025 Rental Rehab Projects – Cont’d</vt:lpstr>
      <vt:lpstr>            </vt:lpstr>
      <vt:lpstr>Competitive AHP Scoring</vt:lpstr>
      <vt:lpstr>2025 AHP General Fund Scoring Overview</vt:lpstr>
      <vt:lpstr>            </vt:lpstr>
      <vt:lpstr>            </vt:lpstr>
      <vt:lpstr>             </vt:lpstr>
      <vt:lpstr>            </vt:lpstr>
      <vt:lpstr>             </vt:lpstr>
      <vt:lpstr>             </vt:lpstr>
      <vt:lpstr>             </vt:lpstr>
      <vt:lpstr>            </vt:lpstr>
      <vt:lpstr>            </vt:lpstr>
      <vt:lpstr>PowerPoint Presentation</vt:lpstr>
      <vt:lpstr>PowerPoint Presentation</vt:lpstr>
      <vt:lpstr>PowerPoint Presentation</vt:lpstr>
      <vt:lpstr>Bank District Priority – Cont’d </vt:lpstr>
      <vt:lpstr>PowerPoint Presentation</vt:lpstr>
      <vt:lpstr>Application Documentation of Energy Star Certified </vt:lpstr>
      <vt:lpstr>Application Documentation of NGBS Certification</vt:lpstr>
      <vt:lpstr>Application Documentation of Fortified Certification</vt:lpstr>
      <vt:lpstr>            </vt:lpstr>
      <vt:lpstr>AHP Planning Steps for Sponsors</vt:lpstr>
      <vt:lpstr>Improving Your Application</vt:lpstr>
      <vt:lpstr>Development Budget – Uses of Funds</vt:lpstr>
      <vt:lpstr>Development Budget – Uses of Funds</vt:lpstr>
      <vt:lpstr>– Expanded sub-categories</vt:lpstr>
      <vt:lpstr>– Expanded sub-categories</vt:lpstr>
      <vt:lpstr>Checklists for Errors with Development Budgets</vt:lpstr>
      <vt:lpstr>Submitting Required Documents – Key Points</vt:lpstr>
      <vt:lpstr>Modifications</vt:lpstr>
      <vt:lpstr>Modifications</vt:lpstr>
      <vt:lpstr>2025 AHP Timeline</vt:lpstr>
      <vt:lpstr>Where do I Begin?</vt:lpstr>
      <vt:lpstr>Resources</vt:lpstr>
      <vt:lpstr>Income Calculations / Training Presentation link</vt:lpstr>
      <vt:lpstr>Grant Connect</vt:lpstr>
      <vt:lpstr>GrantConnect</vt:lpstr>
      <vt:lpstr>GrantConnect – Registration</vt:lpstr>
      <vt:lpstr>Registration and Access</vt:lpstr>
      <vt:lpstr>Register through GrantConnect – Key Points </vt:lpstr>
      <vt:lpstr>GrantConnect – Registration</vt:lpstr>
      <vt:lpstr>GrantConnect - Tips</vt:lpstr>
      <vt:lpstr>GrantConnect - Previous Registrants</vt:lpstr>
      <vt:lpstr>GrantConnect – Registration</vt:lpstr>
      <vt:lpstr>GrantConnect - Recap</vt:lpstr>
      <vt:lpstr>Ready to Apply?</vt:lpstr>
      <vt:lpstr>            </vt:lpstr>
      <vt:lpstr>For More Information</vt:lpstr>
      <vt:lpstr>Community Investment Team</vt:lpstr>
      <vt:lpstr>PowerPoint Presentation</vt:lpstr>
    </vt:vector>
  </TitlesOfParts>
  <Company>olan 9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Clayton Davis</dc:creator>
  <cp:lastModifiedBy>Emily Driskill</cp:lastModifiedBy>
  <cp:revision>280</cp:revision>
  <cp:lastPrinted>2023-01-17T22:07:10Z</cp:lastPrinted>
  <dcterms:created xsi:type="dcterms:W3CDTF">2014-12-10T17:49:59Z</dcterms:created>
  <dcterms:modified xsi:type="dcterms:W3CDTF">2025-03-24T21:33:45Z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cd881d2-cc68-4807-9ce2-53abc3f011db_Enabled">
    <vt:lpwstr>True</vt:lpwstr>
  </property>
  <property fmtid="{D5CDD505-2E9C-101B-9397-08002B2CF9AE}" pid="3" name="MSIP_Label_bcd881d2-cc68-4807-9ce2-53abc3f011db_SiteId">
    <vt:lpwstr>058cb8ca-54fd-43ef-80e0-be1a117c6894</vt:lpwstr>
  </property>
  <property fmtid="{D5CDD505-2E9C-101B-9397-08002B2CF9AE}" pid="4" name="MSIP_Label_bcd881d2-cc68-4807-9ce2-53abc3f011db_Owner">
    <vt:lpwstr>uftmd@fhlb.com</vt:lpwstr>
  </property>
  <property fmtid="{D5CDD505-2E9C-101B-9397-08002B2CF9AE}" pid="5" name="MSIP_Label_bcd881d2-cc68-4807-9ce2-53abc3f011db_SetDate">
    <vt:lpwstr>2020-02-04T17:10:01.9217432Z</vt:lpwstr>
  </property>
  <property fmtid="{D5CDD505-2E9C-101B-9397-08002B2CF9AE}" pid="6" name="MSIP_Label_bcd881d2-cc68-4807-9ce2-53abc3f011db_Name">
    <vt:lpwstr>Private</vt:lpwstr>
  </property>
  <property fmtid="{D5CDD505-2E9C-101B-9397-08002B2CF9AE}" pid="7" name="MSIP_Label_bcd881d2-cc68-4807-9ce2-53abc3f011db_Application">
    <vt:lpwstr>Microsoft Azure Information Protection</vt:lpwstr>
  </property>
  <property fmtid="{D5CDD505-2E9C-101B-9397-08002B2CF9AE}" pid="8" name="MSIP_Label_bcd881d2-cc68-4807-9ce2-53abc3f011db_ActionId">
    <vt:lpwstr>c5bb875a-fd6f-42bc-882a-00b4baf7f899</vt:lpwstr>
  </property>
  <property fmtid="{D5CDD505-2E9C-101B-9397-08002B2CF9AE}" pid="9" name="MSIP_Label_bcd881d2-cc68-4807-9ce2-53abc3f011db_Extended_MSFT_Method">
    <vt:lpwstr>Automatic</vt:lpwstr>
  </property>
  <property fmtid="{D5CDD505-2E9C-101B-9397-08002B2CF9AE}" pid="10" name="MSIP_Label_b7af11e6-bb3e-4e8e-bbbf-c72d3d28961e_Enabled">
    <vt:lpwstr>true</vt:lpwstr>
  </property>
  <property fmtid="{D5CDD505-2E9C-101B-9397-08002B2CF9AE}" pid="11" name="MSIP_Label_b7af11e6-bb3e-4e8e-bbbf-c72d3d28961e_SetDate">
    <vt:lpwstr>2022-01-07T14:01:25Z</vt:lpwstr>
  </property>
  <property fmtid="{D5CDD505-2E9C-101B-9397-08002B2CF9AE}" pid="12" name="MSIP_Label_b7af11e6-bb3e-4e8e-bbbf-c72d3d28961e_Method">
    <vt:lpwstr>Standard</vt:lpwstr>
  </property>
  <property fmtid="{D5CDD505-2E9C-101B-9397-08002B2CF9AE}" pid="13" name="MSIP_Label_b7af11e6-bb3e-4e8e-bbbf-c72d3d28961e_Name">
    <vt:lpwstr>b7af11e6-bb3e-4e8e-bbbf-c72d3d28961e</vt:lpwstr>
  </property>
  <property fmtid="{D5CDD505-2E9C-101B-9397-08002B2CF9AE}" pid="14" name="MSIP_Label_b7af11e6-bb3e-4e8e-bbbf-c72d3d28961e_SiteId">
    <vt:lpwstr>058cb8ca-54fd-43ef-80e0-be1a117c6894</vt:lpwstr>
  </property>
  <property fmtid="{D5CDD505-2E9C-101B-9397-08002B2CF9AE}" pid="15" name="MSIP_Label_b7af11e6-bb3e-4e8e-bbbf-c72d3d28961e_ActionId">
    <vt:lpwstr>c5bb875a-fd6f-42bc-882a-00b4baf7f899</vt:lpwstr>
  </property>
  <property fmtid="{D5CDD505-2E9C-101B-9397-08002B2CF9AE}" pid="16" name="MSIP_Label_b7af11e6-bb3e-4e8e-bbbf-c72d3d28961e_ContentBits">
    <vt:lpwstr>0</vt:lpwstr>
  </property>
</Properties>
</file>