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89"/>
  </p:notesMasterIdLst>
  <p:handoutMasterIdLst>
    <p:handoutMasterId r:id="rId90"/>
  </p:handoutMasterIdLst>
  <p:sldIdLst>
    <p:sldId id="582" r:id="rId2"/>
    <p:sldId id="4750" r:id="rId3"/>
    <p:sldId id="4783" r:id="rId4"/>
    <p:sldId id="1693" r:id="rId5"/>
    <p:sldId id="4771" r:id="rId6"/>
    <p:sldId id="801" r:id="rId7"/>
    <p:sldId id="4723" r:id="rId8"/>
    <p:sldId id="4737" r:id="rId9"/>
    <p:sldId id="4734" r:id="rId10"/>
    <p:sldId id="4733" r:id="rId11"/>
    <p:sldId id="4722" r:id="rId12"/>
    <p:sldId id="4736" r:id="rId13"/>
    <p:sldId id="835" r:id="rId14"/>
    <p:sldId id="618" r:id="rId15"/>
    <p:sldId id="4745" r:id="rId16"/>
    <p:sldId id="4789" r:id="rId17"/>
    <p:sldId id="4738" r:id="rId18"/>
    <p:sldId id="821" r:id="rId19"/>
    <p:sldId id="787" r:id="rId20"/>
    <p:sldId id="819" r:id="rId21"/>
    <p:sldId id="803" r:id="rId22"/>
    <p:sldId id="4754" r:id="rId23"/>
    <p:sldId id="778" r:id="rId24"/>
    <p:sldId id="823" r:id="rId25"/>
    <p:sldId id="636" r:id="rId26"/>
    <p:sldId id="814" r:id="rId27"/>
    <p:sldId id="779" r:id="rId28"/>
    <p:sldId id="808" r:id="rId29"/>
    <p:sldId id="807" r:id="rId30"/>
    <p:sldId id="4788" r:id="rId31"/>
    <p:sldId id="4764" r:id="rId32"/>
    <p:sldId id="575" r:id="rId33"/>
    <p:sldId id="4770" r:id="rId34"/>
    <p:sldId id="629" r:id="rId35"/>
    <p:sldId id="649" r:id="rId36"/>
    <p:sldId id="552" r:id="rId37"/>
    <p:sldId id="590" r:id="rId38"/>
    <p:sldId id="4739" r:id="rId39"/>
    <p:sldId id="650" r:id="rId40"/>
    <p:sldId id="772" r:id="rId41"/>
    <p:sldId id="593" r:id="rId42"/>
    <p:sldId id="651" r:id="rId43"/>
    <p:sldId id="4767" r:id="rId44"/>
    <p:sldId id="4572" r:id="rId45"/>
    <p:sldId id="4769" r:id="rId46"/>
    <p:sldId id="4792" r:id="rId47"/>
    <p:sldId id="4768" r:id="rId48"/>
    <p:sldId id="4727" r:id="rId49"/>
    <p:sldId id="653" r:id="rId50"/>
    <p:sldId id="4573" r:id="rId51"/>
    <p:sldId id="4574" r:id="rId52"/>
    <p:sldId id="1142" r:id="rId53"/>
    <p:sldId id="799" r:id="rId54"/>
    <p:sldId id="805" r:id="rId55"/>
    <p:sldId id="827" r:id="rId56"/>
    <p:sldId id="826" r:id="rId57"/>
    <p:sldId id="4785" r:id="rId58"/>
    <p:sldId id="4780" r:id="rId59"/>
    <p:sldId id="1025" r:id="rId60"/>
    <p:sldId id="4781" r:id="rId61"/>
    <p:sldId id="4782" r:id="rId62"/>
    <p:sldId id="781" r:id="rId63"/>
    <p:sldId id="794" r:id="rId64"/>
    <p:sldId id="832" r:id="rId65"/>
    <p:sldId id="4728" r:id="rId66"/>
    <p:sldId id="601" r:id="rId67"/>
    <p:sldId id="4576" r:id="rId68"/>
    <p:sldId id="4577" r:id="rId69"/>
    <p:sldId id="4779" r:id="rId70"/>
    <p:sldId id="344" r:id="rId71"/>
    <p:sldId id="4602" r:id="rId72"/>
    <p:sldId id="4578" r:id="rId73"/>
    <p:sldId id="4590" r:id="rId74"/>
    <p:sldId id="4579" r:id="rId75"/>
    <p:sldId id="828" r:id="rId76"/>
    <p:sldId id="4791" r:id="rId77"/>
    <p:sldId id="4784" r:id="rId78"/>
    <p:sldId id="4790" r:id="rId79"/>
    <p:sldId id="4595" r:id="rId80"/>
    <p:sldId id="833" r:id="rId81"/>
    <p:sldId id="838" r:id="rId82"/>
    <p:sldId id="4603" r:id="rId83"/>
    <p:sldId id="4583" r:id="rId84"/>
    <p:sldId id="793" r:id="rId85"/>
    <p:sldId id="602" r:id="rId86"/>
    <p:sldId id="315" r:id="rId87"/>
    <p:sldId id="4793" r:id="rId88"/>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581B83-D4E2-B15A-E63D-2BF767F7D2D9}" name="Steven R. Matkovich" initials="SM" userId="S::ufsrm@fhlb.com::2d4db25f-6ac7-4c50-b308-82876fb774d4" providerId="AD"/>
  <p188:author id="{C872018A-E938-5DE8-D245-64E21CC3B21D}" name="Alex Fitzgerald" initials="AF" userId="S::ualfi@fhlb.com::3a45c662-2139-4a5f-9a2b-0f24bc84b88d" providerId="AD"/>
  <p188:author id="{A496919C-9DD3-1FD8-4107-D2A8DCA5285C}" name="Robin Goodpaster" initials="RG" userId="S::urogo2@fhlb.com::3044539f-0b5a-4692-a2a3-e612009e3093" providerId="AD"/>
  <p188:author id="{B0B62CB9-A2D4-1985-B661-992E3E57B09C}" name="Tangela Davis" initials="TD" userId="S::utada@fhlb.com::03343439-ec50-4861-a86f-001dd67c263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ufjxj" initials="u" lastIdx="2" clrIdx="0"/>
  <p:cmAuthor id="7" name="Jaime Jordan" initials="JJ [3]" lastIdx="7" clrIdx="7">
    <p:extLst>
      <p:ext uri="{19B8F6BF-5375-455C-9EA6-DF929625EA0E}">
        <p15:presenceInfo xmlns:p15="http://schemas.microsoft.com/office/powerpoint/2012/main" userId="S::ufjxj@fhlb.com::a91373d0-d353-4fed-98ea-f4e8f7131f0e" providerId="AD"/>
      </p:ext>
    </p:extLst>
  </p:cmAuthor>
  <p:cmAuthor id="1" name="Jaime Jordan" initials="JJ" lastIdx="3" clrIdx="1">
    <p:extLst>
      <p:ext uri="{19B8F6BF-5375-455C-9EA6-DF929625EA0E}">
        <p15:presenceInfo xmlns:p15="http://schemas.microsoft.com/office/powerpoint/2012/main" userId="S-1-5-21-360593358-1066473808-1862565094-19231" providerId="AD"/>
      </p:ext>
    </p:extLst>
  </p:cmAuthor>
  <p:cmAuthor id="8" name="Bruce Hatton" initials="BH" lastIdx="1" clrIdx="8">
    <p:extLst>
      <p:ext uri="{19B8F6BF-5375-455C-9EA6-DF929625EA0E}">
        <p15:presenceInfo xmlns:p15="http://schemas.microsoft.com/office/powerpoint/2012/main" userId="S::ufbeh@fhlb.com::0e8dbf82-8b84-4fe7-91eb-7687a6f64621" providerId="AD"/>
      </p:ext>
    </p:extLst>
  </p:cmAuthor>
  <p:cmAuthor id="2" name="Gregory Hettrick" initials="GH" lastIdx="2" clrIdx="2">
    <p:extLst>
      <p:ext uri="{19B8F6BF-5375-455C-9EA6-DF929625EA0E}">
        <p15:presenceInfo xmlns:p15="http://schemas.microsoft.com/office/powerpoint/2012/main" userId="S::ufgxh@fhlb.com::07e0eabb-c3fe-4fd2-8532-264a6eff11ff" providerId="AD"/>
      </p:ext>
    </p:extLst>
  </p:cmAuthor>
  <p:cmAuthor id="3" name="Jaime Jordan" initials="JJ [2]" lastIdx="8" clrIdx="3">
    <p:extLst>
      <p:ext uri="{19B8F6BF-5375-455C-9EA6-DF929625EA0E}">
        <p15:presenceInfo xmlns:p15="http://schemas.microsoft.com/office/powerpoint/2012/main" userId="S::ufjxj@fhlb.com::0d8f9f76-ad2e-4d82-9ec2-68774da23abf" providerId="AD"/>
      </p:ext>
    </p:extLst>
  </p:cmAuthor>
  <p:cmAuthor id="4" name="Steven R. Matkovich" initials="SRM" lastIdx="5" clrIdx="4">
    <p:extLst>
      <p:ext uri="{19B8F6BF-5375-455C-9EA6-DF929625EA0E}">
        <p15:presenceInfo xmlns:p15="http://schemas.microsoft.com/office/powerpoint/2012/main" userId="S::ufsrm@fhlb.com::2d4db25f-6ac7-4c50-b308-82876fb774d4" providerId="AD"/>
      </p:ext>
    </p:extLst>
  </p:cmAuthor>
  <p:cmAuthor id="5" name="Kerry Curry" initials="KC" lastIdx="132" clrIdx="5">
    <p:extLst>
      <p:ext uri="{19B8F6BF-5375-455C-9EA6-DF929625EA0E}">
        <p15:presenceInfo xmlns:p15="http://schemas.microsoft.com/office/powerpoint/2012/main" userId="S::ukecu@fhlb.com::0af1a034-8c16-48d7-b0e7-532e420b7115" providerId="AD"/>
      </p:ext>
    </p:extLst>
  </p:cmAuthor>
  <p:cmAuthor id="6" name="Stephen Hidalgo" initials="SH" lastIdx="57" clrIdx="6">
    <p:extLst>
      <p:ext uri="{19B8F6BF-5375-455C-9EA6-DF929625EA0E}">
        <p15:presenceInfo xmlns:p15="http://schemas.microsoft.com/office/powerpoint/2012/main" userId="S::usthi@fhlb.com::86ae8560-d3a9-40f3-b87c-48cebaaf44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6FF"/>
    <a:srgbClr val="D0D8E8"/>
    <a:srgbClr val="1E497C"/>
    <a:srgbClr val="FFFF66"/>
    <a:srgbClr val="008000"/>
    <a:srgbClr val="0072CE"/>
    <a:srgbClr val="CC00FF"/>
    <a:srgbClr val="22518A"/>
    <a:srgbClr val="CC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46" autoAdjust="0"/>
    <p:restoredTop sz="91284" autoAdjust="0"/>
  </p:normalViewPr>
  <p:slideViewPr>
    <p:cSldViewPr snapToGrid="0">
      <p:cViewPr varScale="1">
        <p:scale>
          <a:sx n="94" d="100"/>
          <a:sy n="94" d="100"/>
        </p:scale>
        <p:origin x="1998" y="3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9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_rels/data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CFBE6A-F70E-423D-BBAE-2376C473983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375E40A-55D2-49AA-8D46-4DB037568D8C}">
      <dgm:prSet phldrT="[Text]" custT="1"/>
      <dgm:spPr/>
      <dgm:t>
        <a:bodyPr/>
        <a:lstStyle/>
        <a:p>
          <a:r>
            <a:rPr lang="en-US" sz="2000" dirty="0"/>
            <a:t>Scoring</a:t>
          </a:r>
          <a:r>
            <a:rPr lang="en-US" sz="2200" dirty="0"/>
            <a:t> </a:t>
          </a:r>
        </a:p>
      </dgm:t>
    </dgm:pt>
    <dgm:pt modelId="{E170F09A-AA4C-450E-AA6C-8FC013314076}" type="parTrans" cxnId="{46F4FB93-1E14-4CB1-9A90-DDBA5C68C452}">
      <dgm:prSet/>
      <dgm:spPr/>
      <dgm:t>
        <a:bodyPr/>
        <a:lstStyle/>
        <a:p>
          <a:endParaRPr lang="en-US"/>
        </a:p>
      </dgm:t>
    </dgm:pt>
    <dgm:pt modelId="{821F7E8D-C4CA-41BD-92ED-1B2D8AFA165E}" type="sibTrans" cxnId="{46F4FB93-1E14-4CB1-9A90-DDBA5C68C452}">
      <dgm:prSet/>
      <dgm:spPr/>
      <dgm:t>
        <a:bodyPr/>
        <a:lstStyle/>
        <a:p>
          <a:endParaRPr lang="en-US"/>
        </a:p>
      </dgm:t>
    </dgm:pt>
    <dgm:pt modelId="{9A75C51C-1F21-42A1-8B6B-908204E6627D}">
      <dgm:prSet phldrT="[Text]"/>
      <dgm:spPr/>
      <dgm:t>
        <a:bodyPr/>
        <a:lstStyle/>
        <a:p>
          <a:r>
            <a:rPr lang="en-US" dirty="0"/>
            <a:t>Criteria</a:t>
          </a:r>
        </a:p>
      </dgm:t>
    </dgm:pt>
    <dgm:pt modelId="{D66338FE-5883-4C8B-8DE0-C85DEF36D42A}" type="parTrans" cxnId="{6B4E912B-89BB-4ED5-B7D3-90E9A262F9C0}">
      <dgm:prSet/>
      <dgm:spPr/>
      <dgm:t>
        <a:bodyPr/>
        <a:lstStyle/>
        <a:p>
          <a:endParaRPr lang="en-US"/>
        </a:p>
      </dgm:t>
    </dgm:pt>
    <dgm:pt modelId="{8634C8A9-BDCF-40C2-970F-CA6AA096D2DA}" type="sibTrans" cxnId="{6B4E912B-89BB-4ED5-B7D3-90E9A262F9C0}">
      <dgm:prSet/>
      <dgm:spPr/>
      <dgm:t>
        <a:bodyPr/>
        <a:lstStyle/>
        <a:p>
          <a:endParaRPr lang="en-US"/>
        </a:p>
      </dgm:t>
    </dgm:pt>
    <dgm:pt modelId="{E2D4F4E5-BFD9-46A7-A8F5-4BD5A92FF58D}">
      <dgm:prSet phldrT="[Text]" custT="1"/>
      <dgm:spPr/>
      <dgm:t>
        <a:bodyPr/>
        <a:lstStyle/>
        <a:p>
          <a:r>
            <a:rPr lang="en-US" sz="2000" dirty="0"/>
            <a:t>Eligibility</a:t>
          </a:r>
          <a:endParaRPr lang="en-US" sz="1800" dirty="0"/>
        </a:p>
      </dgm:t>
    </dgm:pt>
    <dgm:pt modelId="{12008911-4781-41FA-B136-CF12F4C47465}" type="parTrans" cxnId="{96B64075-AFED-486C-81B8-301C541B1FCC}">
      <dgm:prSet/>
      <dgm:spPr/>
      <dgm:t>
        <a:bodyPr/>
        <a:lstStyle/>
        <a:p>
          <a:endParaRPr lang="en-US"/>
        </a:p>
      </dgm:t>
    </dgm:pt>
    <dgm:pt modelId="{C69DC082-BB7C-4D0A-A50B-DE506E7B392C}" type="sibTrans" cxnId="{96B64075-AFED-486C-81B8-301C541B1FCC}">
      <dgm:prSet/>
      <dgm:spPr/>
      <dgm:t>
        <a:bodyPr/>
        <a:lstStyle/>
        <a:p>
          <a:endParaRPr lang="en-US"/>
        </a:p>
      </dgm:t>
    </dgm:pt>
    <dgm:pt modelId="{53A3CA3A-E900-4ECA-B9F0-C3FCF73451FD}">
      <dgm:prSet phldrT="[Text]"/>
      <dgm:spPr/>
      <dgm:t>
        <a:bodyPr/>
        <a:lstStyle/>
        <a:p>
          <a:r>
            <a:rPr lang="en-US" dirty="0"/>
            <a:t>Project Concept</a:t>
          </a:r>
        </a:p>
      </dgm:t>
    </dgm:pt>
    <dgm:pt modelId="{B67561ED-BB27-4748-9781-9384E1DE32E1}" type="parTrans" cxnId="{117A6917-52FF-4247-8BB6-88BE85334E52}">
      <dgm:prSet/>
      <dgm:spPr/>
      <dgm:t>
        <a:bodyPr/>
        <a:lstStyle/>
        <a:p>
          <a:endParaRPr lang="en-US"/>
        </a:p>
      </dgm:t>
    </dgm:pt>
    <dgm:pt modelId="{2071F5BC-33BC-4B1B-B9CF-FB5E4F678D5C}" type="sibTrans" cxnId="{117A6917-52FF-4247-8BB6-88BE85334E52}">
      <dgm:prSet/>
      <dgm:spPr/>
      <dgm:t>
        <a:bodyPr/>
        <a:lstStyle/>
        <a:p>
          <a:endParaRPr lang="en-US"/>
        </a:p>
      </dgm:t>
    </dgm:pt>
    <dgm:pt modelId="{108F6B44-F3DB-44A3-BA11-221800B355BA}">
      <dgm:prSet phldrT="[Text]" custT="1"/>
      <dgm:spPr/>
      <dgm:t>
        <a:bodyPr/>
        <a:lstStyle/>
        <a:p>
          <a:r>
            <a:rPr lang="en-US" sz="1800" dirty="0"/>
            <a:t>Feasibility</a:t>
          </a:r>
        </a:p>
      </dgm:t>
    </dgm:pt>
    <dgm:pt modelId="{B498B2B5-8546-4C07-8FE3-6F78D7CBE287}" type="parTrans" cxnId="{34903736-705D-498B-9147-FD61933DD8E6}">
      <dgm:prSet/>
      <dgm:spPr/>
      <dgm:t>
        <a:bodyPr/>
        <a:lstStyle/>
        <a:p>
          <a:endParaRPr lang="en-US"/>
        </a:p>
      </dgm:t>
    </dgm:pt>
    <dgm:pt modelId="{F268E3AF-E3F9-4259-B0AC-F8862DDD4BC8}" type="sibTrans" cxnId="{34903736-705D-498B-9147-FD61933DD8E6}">
      <dgm:prSet/>
      <dgm:spPr/>
      <dgm:t>
        <a:bodyPr/>
        <a:lstStyle/>
        <a:p>
          <a:endParaRPr lang="en-US"/>
        </a:p>
      </dgm:t>
    </dgm:pt>
    <dgm:pt modelId="{D2253EA4-1734-4440-90CD-B3766616506C}">
      <dgm:prSet phldrT="[Text]"/>
      <dgm:spPr/>
      <dgm:t>
        <a:bodyPr/>
        <a:lstStyle/>
        <a:p>
          <a:r>
            <a:rPr lang="en-US" dirty="0"/>
            <a:t>Demand</a:t>
          </a:r>
        </a:p>
      </dgm:t>
    </dgm:pt>
    <dgm:pt modelId="{2B38947D-8C0D-4047-9AF3-DF63F7FF279A}" type="parTrans" cxnId="{B62806B3-5C59-4B98-AA38-E65C42B8F5C9}">
      <dgm:prSet/>
      <dgm:spPr/>
      <dgm:t>
        <a:bodyPr/>
        <a:lstStyle/>
        <a:p>
          <a:endParaRPr lang="en-US"/>
        </a:p>
      </dgm:t>
    </dgm:pt>
    <dgm:pt modelId="{6742A1AE-6123-43D9-AAB7-8219CAE59329}" type="sibTrans" cxnId="{B62806B3-5C59-4B98-AA38-E65C42B8F5C9}">
      <dgm:prSet/>
      <dgm:spPr/>
      <dgm:t>
        <a:bodyPr/>
        <a:lstStyle/>
        <a:p>
          <a:endParaRPr lang="en-US"/>
        </a:p>
      </dgm:t>
    </dgm:pt>
    <dgm:pt modelId="{9F09D24B-F8AA-495E-A276-B194FDAA2492}">
      <dgm:prSet phldrT="[Text]" custT="1"/>
      <dgm:spPr/>
      <dgm:t>
        <a:bodyPr/>
        <a:lstStyle/>
        <a:p>
          <a:r>
            <a:rPr lang="en-US" sz="2000" dirty="0"/>
            <a:t>Capacity</a:t>
          </a:r>
        </a:p>
      </dgm:t>
    </dgm:pt>
    <dgm:pt modelId="{F36BAF67-4A81-4ADA-ABA3-15928E8A80B6}" type="parTrans" cxnId="{D8B6AD00-3DEB-473D-A40F-A2024222698F}">
      <dgm:prSet/>
      <dgm:spPr/>
      <dgm:t>
        <a:bodyPr/>
        <a:lstStyle/>
        <a:p>
          <a:endParaRPr lang="en-US"/>
        </a:p>
      </dgm:t>
    </dgm:pt>
    <dgm:pt modelId="{744FFAC6-F536-44AE-8D14-F7194983860C}" type="sibTrans" cxnId="{D8B6AD00-3DEB-473D-A40F-A2024222698F}">
      <dgm:prSet/>
      <dgm:spPr/>
      <dgm:t>
        <a:bodyPr/>
        <a:lstStyle/>
        <a:p>
          <a:endParaRPr lang="en-US"/>
        </a:p>
      </dgm:t>
    </dgm:pt>
    <dgm:pt modelId="{410847F9-9802-4EC5-B9A7-4D051904B9CB}">
      <dgm:prSet phldrT="[Text]"/>
      <dgm:spPr/>
      <dgm:t>
        <a:bodyPr/>
        <a:lstStyle/>
        <a:p>
          <a:r>
            <a:rPr lang="en-US" dirty="0"/>
            <a:t>Sponsor Capacity</a:t>
          </a:r>
        </a:p>
      </dgm:t>
    </dgm:pt>
    <dgm:pt modelId="{52132A87-C00D-4FCB-9D0D-832C259D0814}" type="parTrans" cxnId="{4AF55798-F138-4FC4-BE40-8E4EFA7DEBD1}">
      <dgm:prSet/>
      <dgm:spPr/>
      <dgm:t>
        <a:bodyPr/>
        <a:lstStyle/>
        <a:p>
          <a:endParaRPr lang="en-US"/>
        </a:p>
      </dgm:t>
    </dgm:pt>
    <dgm:pt modelId="{949BDF39-957F-4E6E-9E49-8577271629F3}" type="sibTrans" cxnId="{4AF55798-F138-4FC4-BE40-8E4EFA7DEBD1}">
      <dgm:prSet/>
      <dgm:spPr/>
      <dgm:t>
        <a:bodyPr/>
        <a:lstStyle/>
        <a:p>
          <a:endParaRPr lang="en-US"/>
        </a:p>
      </dgm:t>
    </dgm:pt>
    <dgm:pt modelId="{72514C97-2D3D-469F-AA6E-74BA774E50A1}">
      <dgm:prSet/>
      <dgm:spPr/>
      <dgm:t>
        <a:bodyPr/>
        <a:lstStyle/>
        <a:p>
          <a:r>
            <a:rPr lang="en-US" dirty="0"/>
            <a:t>Site Control and Zoning</a:t>
          </a:r>
        </a:p>
      </dgm:t>
    </dgm:pt>
    <dgm:pt modelId="{3DD54C42-FFFE-496D-96DA-FD627932A0D0}" type="parTrans" cxnId="{5CED9130-80F3-4B2F-B8CD-6B55F1DEEA0E}">
      <dgm:prSet/>
      <dgm:spPr/>
      <dgm:t>
        <a:bodyPr/>
        <a:lstStyle/>
        <a:p>
          <a:endParaRPr lang="en-US"/>
        </a:p>
      </dgm:t>
    </dgm:pt>
    <dgm:pt modelId="{01BE09AC-EE12-48A2-9296-E1DA99260572}" type="sibTrans" cxnId="{5CED9130-80F3-4B2F-B8CD-6B55F1DEEA0E}">
      <dgm:prSet/>
      <dgm:spPr/>
      <dgm:t>
        <a:bodyPr/>
        <a:lstStyle/>
        <a:p>
          <a:endParaRPr lang="en-US"/>
        </a:p>
      </dgm:t>
    </dgm:pt>
    <dgm:pt modelId="{925BB567-BC2F-4865-848C-EF5989A8A62F}">
      <dgm:prSet/>
      <dgm:spPr/>
      <dgm:t>
        <a:bodyPr/>
        <a:lstStyle/>
        <a:p>
          <a:r>
            <a:rPr lang="en-US" dirty="0"/>
            <a:t>Financial/Developmental Feasibility</a:t>
          </a:r>
        </a:p>
      </dgm:t>
    </dgm:pt>
    <dgm:pt modelId="{95CAE9F1-1631-480C-AA1D-41557573D020}" type="parTrans" cxnId="{F28E84B0-1560-415E-B2B2-D61292DE4C36}">
      <dgm:prSet/>
      <dgm:spPr/>
      <dgm:t>
        <a:bodyPr/>
        <a:lstStyle/>
        <a:p>
          <a:endParaRPr lang="en-US"/>
        </a:p>
      </dgm:t>
    </dgm:pt>
    <dgm:pt modelId="{16CCBC39-D65C-4DE9-89E7-0B6020C42226}" type="sibTrans" cxnId="{F28E84B0-1560-415E-B2B2-D61292DE4C36}">
      <dgm:prSet/>
      <dgm:spPr/>
      <dgm:t>
        <a:bodyPr/>
        <a:lstStyle/>
        <a:p>
          <a:endParaRPr lang="en-US"/>
        </a:p>
      </dgm:t>
    </dgm:pt>
    <dgm:pt modelId="{7C51E731-9F0A-4A82-9AC2-7D1A396FE7E6}">
      <dgm:prSet/>
      <dgm:spPr/>
      <dgm:t>
        <a:bodyPr/>
        <a:lstStyle/>
        <a:p>
          <a:r>
            <a:rPr lang="en-US" dirty="0"/>
            <a:t>Use of Funds</a:t>
          </a:r>
        </a:p>
      </dgm:t>
    </dgm:pt>
    <dgm:pt modelId="{1A927B17-56B0-4F52-94C7-543047493151}" type="parTrans" cxnId="{3774178A-CE38-4A64-A9E7-E35E351F439B}">
      <dgm:prSet/>
      <dgm:spPr/>
      <dgm:t>
        <a:bodyPr/>
        <a:lstStyle/>
        <a:p>
          <a:endParaRPr lang="en-US"/>
        </a:p>
      </dgm:t>
    </dgm:pt>
    <dgm:pt modelId="{D99D8726-EFF7-4D79-874E-E0419AD4B76C}" type="sibTrans" cxnId="{3774178A-CE38-4A64-A9E7-E35E351F439B}">
      <dgm:prSet/>
      <dgm:spPr/>
      <dgm:t>
        <a:bodyPr/>
        <a:lstStyle/>
        <a:p>
          <a:endParaRPr lang="en-US"/>
        </a:p>
      </dgm:t>
    </dgm:pt>
    <dgm:pt modelId="{1D728E41-2C76-4DBF-A44B-32592EAF6193}">
      <dgm:prSet/>
      <dgm:spPr/>
      <dgm:t>
        <a:bodyPr/>
        <a:lstStyle/>
        <a:p>
          <a:r>
            <a:rPr lang="en-US" dirty="0"/>
            <a:t>Need for Subsidy</a:t>
          </a:r>
        </a:p>
      </dgm:t>
    </dgm:pt>
    <dgm:pt modelId="{26A23EEC-76DF-4274-997D-7BD5F596520C}" type="parTrans" cxnId="{5BDA1250-D7A5-4BAF-82C2-0DAF1EE58A63}">
      <dgm:prSet/>
      <dgm:spPr/>
      <dgm:t>
        <a:bodyPr/>
        <a:lstStyle/>
        <a:p>
          <a:endParaRPr lang="en-US"/>
        </a:p>
      </dgm:t>
    </dgm:pt>
    <dgm:pt modelId="{BF6A6547-E073-4797-9827-19762FA21FEB}" type="sibTrans" cxnId="{5BDA1250-D7A5-4BAF-82C2-0DAF1EE58A63}">
      <dgm:prSet/>
      <dgm:spPr/>
      <dgm:t>
        <a:bodyPr/>
        <a:lstStyle/>
        <a:p>
          <a:endParaRPr lang="en-US"/>
        </a:p>
      </dgm:t>
    </dgm:pt>
    <dgm:pt modelId="{C1597323-9246-40D5-83F4-A5EE1CDA5F44}" type="pres">
      <dgm:prSet presAssocID="{A9CFBE6A-F70E-423D-BBAE-2376C473983B}" presName="linearFlow" presStyleCnt="0">
        <dgm:presLayoutVars>
          <dgm:dir/>
          <dgm:animLvl val="lvl"/>
          <dgm:resizeHandles val="exact"/>
        </dgm:presLayoutVars>
      </dgm:prSet>
      <dgm:spPr/>
    </dgm:pt>
    <dgm:pt modelId="{1ED3F14E-35E5-41FE-B406-30408B73A30C}" type="pres">
      <dgm:prSet presAssocID="{C375E40A-55D2-49AA-8D46-4DB037568D8C}" presName="composite" presStyleCnt="0"/>
      <dgm:spPr/>
    </dgm:pt>
    <dgm:pt modelId="{676BA7BE-7111-4604-9FDA-2B3E2B3C7941}" type="pres">
      <dgm:prSet presAssocID="{C375E40A-55D2-49AA-8D46-4DB037568D8C}" presName="parentText" presStyleLbl="alignNode1" presStyleIdx="0" presStyleCnt="4" custScaleX="104945">
        <dgm:presLayoutVars>
          <dgm:chMax val="1"/>
          <dgm:bulletEnabled val="1"/>
        </dgm:presLayoutVars>
      </dgm:prSet>
      <dgm:spPr/>
    </dgm:pt>
    <dgm:pt modelId="{AE165170-7C97-4ED6-AD94-527A93EF827B}" type="pres">
      <dgm:prSet presAssocID="{C375E40A-55D2-49AA-8D46-4DB037568D8C}" presName="descendantText" presStyleLbl="alignAcc1" presStyleIdx="0" presStyleCnt="4">
        <dgm:presLayoutVars>
          <dgm:bulletEnabled val="1"/>
        </dgm:presLayoutVars>
      </dgm:prSet>
      <dgm:spPr/>
    </dgm:pt>
    <dgm:pt modelId="{0B460329-E333-4B29-B4BD-72BF6F729FDB}" type="pres">
      <dgm:prSet presAssocID="{821F7E8D-C4CA-41BD-92ED-1B2D8AFA165E}" presName="sp" presStyleCnt="0"/>
      <dgm:spPr/>
    </dgm:pt>
    <dgm:pt modelId="{6C5429BB-246C-4271-846D-AA553FADCC29}" type="pres">
      <dgm:prSet presAssocID="{E2D4F4E5-BFD9-46A7-A8F5-4BD5A92FF58D}" presName="composite" presStyleCnt="0"/>
      <dgm:spPr/>
    </dgm:pt>
    <dgm:pt modelId="{CE865AD8-5078-46E7-A1DA-162FAAF3F21B}" type="pres">
      <dgm:prSet presAssocID="{E2D4F4E5-BFD9-46A7-A8F5-4BD5A92FF58D}" presName="parentText" presStyleLbl="alignNode1" presStyleIdx="1" presStyleCnt="4">
        <dgm:presLayoutVars>
          <dgm:chMax val="1"/>
          <dgm:bulletEnabled val="1"/>
        </dgm:presLayoutVars>
      </dgm:prSet>
      <dgm:spPr/>
    </dgm:pt>
    <dgm:pt modelId="{A1E7478A-BD58-4445-91F5-9A46C60BDB9B}" type="pres">
      <dgm:prSet presAssocID="{E2D4F4E5-BFD9-46A7-A8F5-4BD5A92FF58D}" presName="descendantText" presStyleLbl="alignAcc1" presStyleIdx="1" presStyleCnt="4">
        <dgm:presLayoutVars>
          <dgm:bulletEnabled val="1"/>
        </dgm:presLayoutVars>
      </dgm:prSet>
      <dgm:spPr/>
    </dgm:pt>
    <dgm:pt modelId="{970C7E94-CCC8-4B4A-8D10-E0F8FA30C42E}" type="pres">
      <dgm:prSet presAssocID="{C69DC082-BB7C-4D0A-A50B-DE506E7B392C}" presName="sp" presStyleCnt="0"/>
      <dgm:spPr/>
    </dgm:pt>
    <dgm:pt modelId="{C06AFAAB-0DCA-40EE-89D8-67FE5764A969}" type="pres">
      <dgm:prSet presAssocID="{108F6B44-F3DB-44A3-BA11-221800B355BA}" presName="composite" presStyleCnt="0"/>
      <dgm:spPr/>
    </dgm:pt>
    <dgm:pt modelId="{FD6E3060-0C92-46FF-8EE6-AB974AD25AF4}" type="pres">
      <dgm:prSet presAssocID="{108F6B44-F3DB-44A3-BA11-221800B355BA}" presName="parentText" presStyleLbl="alignNode1" presStyleIdx="2" presStyleCnt="4">
        <dgm:presLayoutVars>
          <dgm:chMax val="1"/>
          <dgm:bulletEnabled val="1"/>
        </dgm:presLayoutVars>
      </dgm:prSet>
      <dgm:spPr/>
    </dgm:pt>
    <dgm:pt modelId="{9E8DA674-DABC-4E16-858C-FEDA37F2AE7E}" type="pres">
      <dgm:prSet presAssocID="{108F6B44-F3DB-44A3-BA11-221800B355BA}" presName="descendantText" presStyleLbl="alignAcc1" presStyleIdx="2" presStyleCnt="4">
        <dgm:presLayoutVars>
          <dgm:bulletEnabled val="1"/>
        </dgm:presLayoutVars>
      </dgm:prSet>
      <dgm:spPr/>
    </dgm:pt>
    <dgm:pt modelId="{6CD6AD60-B419-4618-832E-07BFAD568EB0}" type="pres">
      <dgm:prSet presAssocID="{F268E3AF-E3F9-4259-B0AC-F8862DDD4BC8}" presName="sp" presStyleCnt="0"/>
      <dgm:spPr/>
    </dgm:pt>
    <dgm:pt modelId="{C8F1430A-ECF5-4C16-B2A3-8F79092B933A}" type="pres">
      <dgm:prSet presAssocID="{9F09D24B-F8AA-495E-A276-B194FDAA2492}" presName="composite" presStyleCnt="0"/>
      <dgm:spPr/>
    </dgm:pt>
    <dgm:pt modelId="{D5D7B6A4-C895-401B-B4AA-5D42B93BC7DC}" type="pres">
      <dgm:prSet presAssocID="{9F09D24B-F8AA-495E-A276-B194FDAA2492}" presName="parentText" presStyleLbl="alignNode1" presStyleIdx="3" presStyleCnt="4">
        <dgm:presLayoutVars>
          <dgm:chMax val="1"/>
          <dgm:bulletEnabled val="1"/>
        </dgm:presLayoutVars>
      </dgm:prSet>
      <dgm:spPr/>
    </dgm:pt>
    <dgm:pt modelId="{B32AC9E2-B9A3-4D04-BF83-FCA8446F9CD8}" type="pres">
      <dgm:prSet presAssocID="{9F09D24B-F8AA-495E-A276-B194FDAA2492}" presName="descendantText" presStyleLbl="alignAcc1" presStyleIdx="3" presStyleCnt="4">
        <dgm:presLayoutVars>
          <dgm:bulletEnabled val="1"/>
        </dgm:presLayoutVars>
      </dgm:prSet>
      <dgm:spPr/>
    </dgm:pt>
  </dgm:ptLst>
  <dgm:cxnLst>
    <dgm:cxn modelId="{D8B6AD00-3DEB-473D-A40F-A2024222698F}" srcId="{A9CFBE6A-F70E-423D-BBAE-2376C473983B}" destId="{9F09D24B-F8AA-495E-A276-B194FDAA2492}" srcOrd="3" destOrd="0" parTransId="{F36BAF67-4A81-4ADA-ABA3-15928E8A80B6}" sibTransId="{744FFAC6-F536-44AE-8D14-F7194983860C}"/>
    <dgm:cxn modelId="{FCBFC913-6501-420C-B760-DCF4A18DE036}" type="presOf" srcId="{53A3CA3A-E900-4ECA-B9F0-C3FCF73451FD}" destId="{A1E7478A-BD58-4445-91F5-9A46C60BDB9B}" srcOrd="0" destOrd="0" presId="urn:microsoft.com/office/officeart/2005/8/layout/chevron2"/>
    <dgm:cxn modelId="{117A6917-52FF-4247-8BB6-88BE85334E52}" srcId="{E2D4F4E5-BFD9-46A7-A8F5-4BD5A92FF58D}" destId="{53A3CA3A-E900-4ECA-B9F0-C3FCF73451FD}" srcOrd="0" destOrd="0" parTransId="{B67561ED-BB27-4748-9781-9384E1DE32E1}" sibTransId="{2071F5BC-33BC-4B1B-B9CF-FB5E4F678D5C}"/>
    <dgm:cxn modelId="{8E59811B-0C88-4851-9159-FE8018324E52}" type="presOf" srcId="{C375E40A-55D2-49AA-8D46-4DB037568D8C}" destId="{676BA7BE-7111-4604-9FDA-2B3E2B3C7941}" srcOrd="0" destOrd="0" presId="urn:microsoft.com/office/officeart/2005/8/layout/chevron2"/>
    <dgm:cxn modelId="{CF6EF226-3B29-403D-BF0D-8419D28B9F0E}" type="presOf" srcId="{E2D4F4E5-BFD9-46A7-A8F5-4BD5A92FF58D}" destId="{CE865AD8-5078-46E7-A1DA-162FAAF3F21B}" srcOrd="0" destOrd="0" presId="urn:microsoft.com/office/officeart/2005/8/layout/chevron2"/>
    <dgm:cxn modelId="{6B4E912B-89BB-4ED5-B7D3-90E9A262F9C0}" srcId="{C375E40A-55D2-49AA-8D46-4DB037568D8C}" destId="{9A75C51C-1F21-42A1-8B6B-908204E6627D}" srcOrd="0" destOrd="0" parTransId="{D66338FE-5883-4C8B-8DE0-C85DEF36D42A}" sibTransId="{8634C8A9-BDCF-40C2-970F-CA6AA096D2DA}"/>
    <dgm:cxn modelId="{5CED9130-80F3-4B2F-B8CD-6B55F1DEEA0E}" srcId="{9F09D24B-F8AA-495E-A276-B194FDAA2492}" destId="{72514C97-2D3D-469F-AA6E-74BA774E50A1}" srcOrd="1" destOrd="0" parTransId="{3DD54C42-FFFE-496D-96DA-FD627932A0D0}" sibTransId="{01BE09AC-EE12-48A2-9296-E1DA99260572}"/>
    <dgm:cxn modelId="{1499AF35-2D91-43CA-A1C4-BEF4A2A96BC7}" type="presOf" srcId="{108F6B44-F3DB-44A3-BA11-221800B355BA}" destId="{FD6E3060-0C92-46FF-8EE6-AB974AD25AF4}" srcOrd="0" destOrd="0" presId="urn:microsoft.com/office/officeart/2005/8/layout/chevron2"/>
    <dgm:cxn modelId="{34903736-705D-498B-9147-FD61933DD8E6}" srcId="{A9CFBE6A-F70E-423D-BBAE-2376C473983B}" destId="{108F6B44-F3DB-44A3-BA11-221800B355BA}" srcOrd="2" destOrd="0" parTransId="{B498B2B5-8546-4C07-8FE3-6F78D7CBE287}" sibTransId="{F268E3AF-E3F9-4259-B0AC-F8862DDD4BC8}"/>
    <dgm:cxn modelId="{A1E8103B-987B-407F-B54B-1ADC2D377FD7}" type="presOf" srcId="{A9CFBE6A-F70E-423D-BBAE-2376C473983B}" destId="{C1597323-9246-40D5-83F4-A5EE1CDA5F44}" srcOrd="0" destOrd="0" presId="urn:microsoft.com/office/officeart/2005/8/layout/chevron2"/>
    <dgm:cxn modelId="{5846DD6E-527D-4C67-B315-DBFB4B037AD9}" type="presOf" srcId="{7C51E731-9F0A-4A82-9AC2-7D1A396FE7E6}" destId="{A1E7478A-BD58-4445-91F5-9A46C60BDB9B}" srcOrd="0" destOrd="1" presId="urn:microsoft.com/office/officeart/2005/8/layout/chevron2"/>
    <dgm:cxn modelId="{5BDA1250-D7A5-4BAF-82C2-0DAF1EE58A63}" srcId="{E2D4F4E5-BFD9-46A7-A8F5-4BD5A92FF58D}" destId="{1D728E41-2C76-4DBF-A44B-32592EAF6193}" srcOrd="2" destOrd="0" parTransId="{26A23EEC-76DF-4274-997D-7BD5F596520C}" sibTransId="{BF6A6547-E073-4797-9827-19762FA21FEB}"/>
    <dgm:cxn modelId="{03476770-F40B-41B3-B324-FE3AC6A68BD9}" type="presOf" srcId="{72514C97-2D3D-469F-AA6E-74BA774E50A1}" destId="{B32AC9E2-B9A3-4D04-BF83-FCA8446F9CD8}" srcOrd="0" destOrd="1" presId="urn:microsoft.com/office/officeart/2005/8/layout/chevron2"/>
    <dgm:cxn modelId="{96B64075-AFED-486C-81B8-301C541B1FCC}" srcId="{A9CFBE6A-F70E-423D-BBAE-2376C473983B}" destId="{E2D4F4E5-BFD9-46A7-A8F5-4BD5A92FF58D}" srcOrd="1" destOrd="0" parTransId="{12008911-4781-41FA-B136-CF12F4C47465}" sibTransId="{C69DC082-BB7C-4D0A-A50B-DE506E7B392C}"/>
    <dgm:cxn modelId="{3E12247F-FCF1-4555-9E15-3325F1FF0E77}" type="presOf" srcId="{410847F9-9802-4EC5-B9A7-4D051904B9CB}" destId="{B32AC9E2-B9A3-4D04-BF83-FCA8446F9CD8}" srcOrd="0" destOrd="0" presId="urn:microsoft.com/office/officeart/2005/8/layout/chevron2"/>
    <dgm:cxn modelId="{52324E7F-6989-4481-8F25-0333213D8E24}" type="presOf" srcId="{D2253EA4-1734-4440-90CD-B3766616506C}" destId="{9E8DA674-DABC-4E16-858C-FEDA37F2AE7E}" srcOrd="0" destOrd="0" presId="urn:microsoft.com/office/officeart/2005/8/layout/chevron2"/>
    <dgm:cxn modelId="{E2FB9782-EEBA-47B6-A548-1C01513CCCA7}" type="presOf" srcId="{1D728E41-2C76-4DBF-A44B-32592EAF6193}" destId="{A1E7478A-BD58-4445-91F5-9A46C60BDB9B}" srcOrd="0" destOrd="2" presId="urn:microsoft.com/office/officeart/2005/8/layout/chevron2"/>
    <dgm:cxn modelId="{3774178A-CE38-4A64-A9E7-E35E351F439B}" srcId="{E2D4F4E5-BFD9-46A7-A8F5-4BD5A92FF58D}" destId="{7C51E731-9F0A-4A82-9AC2-7D1A396FE7E6}" srcOrd="1" destOrd="0" parTransId="{1A927B17-56B0-4F52-94C7-543047493151}" sibTransId="{D99D8726-EFF7-4D79-874E-E0419AD4B76C}"/>
    <dgm:cxn modelId="{46F4FB93-1E14-4CB1-9A90-DDBA5C68C452}" srcId="{A9CFBE6A-F70E-423D-BBAE-2376C473983B}" destId="{C375E40A-55D2-49AA-8D46-4DB037568D8C}" srcOrd="0" destOrd="0" parTransId="{E170F09A-AA4C-450E-AA6C-8FC013314076}" sibTransId="{821F7E8D-C4CA-41BD-92ED-1B2D8AFA165E}"/>
    <dgm:cxn modelId="{4AF55798-F138-4FC4-BE40-8E4EFA7DEBD1}" srcId="{9F09D24B-F8AA-495E-A276-B194FDAA2492}" destId="{410847F9-9802-4EC5-B9A7-4D051904B9CB}" srcOrd="0" destOrd="0" parTransId="{52132A87-C00D-4FCB-9D0D-832C259D0814}" sibTransId="{949BDF39-957F-4E6E-9E49-8577271629F3}"/>
    <dgm:cxn modelId="{FB5BC29A-5ADD-4A60-B276-8C11E549C85F}" type="presOf" srcId="{925BB567-BC2F-4865-848C-EF5989A8A62F}" destId="{9E8DA674-DABC-4E16-858C-FEDA37F2AE7E}" srcOrd="0" destOrd="1" presId="urn:microsoft.com/office/officeart/2005/8/layout/chevron2"/>
    <dgm:cxn modelId="{A0D82E9B-A06F-4467-B255-EB9E4182A344}" type="presOf" srcId="{9F09D24B-F8AA-495E-A276-B194FDAA2492}" destId="{D5D7B6A4-C895-401B-B4AA-5D42B93BC7DC}" srcOrd="0" destOrd="0" presId="urn:microsoft.com/office/officeart/2005/8/layout/chevron2"/>
    <dgm:cxn modelId="{F28E84B0-1560-415E-B2B2-D61292DE4C36}" srcId="{108F6B44-F3DB-44A3-BA11-221800B355BA}" destId="{925BB567-BC2F-4865-848C-EF5989A8A62F}" srcOrd="1" destOrd="0" parTransId="{95CAE9F1-1631-480C-AA1D-41557573D020}" sibTransId="{16CCBC39-D65C-4DE9-89E7-0B6020C42226}"/>
    <dgm:cxn modelId="{B62806B3-5C59-4B98-AA38-E65C42B8F5C9}" srcId="{108F6B44-F3DB-44A3-BA11-221800B355BA}" destId="{D2253EA4-1734-4440-90CD-B3766616506C}" srcOrd="0" destOrd="0" parTransId="{2B38947D-8C0D-4047-9AF3-DF63F7FF279A}" sibTransId="{6742A1AE-6123-43D9-AAB7-8219CAE59329}"/>
    <dgm:cxn modelId="{F26603DA-A89E-479D-8A2E-494CB2A13A98}" type="presOf" srcId="{9A75C51C-1F21-42A1-8B6B-908204E6627D}" destId="{AE165170-7C97-4ED6-AD94-527A93EF827B}" srcOrd="0" destOrd="0" presId="urn:microsoft.com/office/officeart/2005/8/layout/chevron2"/>
    <dgm:cxn modelId="{92F53E9D-965B-44DD-9779-2352BF658538}" type="presParOf" srcId="{C1597323-9246-40D5-83F4-A5EE1CDA5F44}" destId="{1ED3F14E-35E5-41FE-B406-30408B73A30C}" srcOrd="0" destOrd="0" presId="urn:microsoft.com/office/officeart/2005/8/layout/chevron2"/>
    <dgm:cxn modelId="{CFCF276A-4A1B-4B14-BF4F-50876BFA2A6E}" type="presParOf" srcId="{1ED3F14E-35E5-41FE-B406-30408B73A30C}" destId="{676BA7BE-7111-4604-9FDA-2B3E2B3C7941}" srcOrd="0" destOrd="0" presId="urn:microsoft.com/office/officeart/2005/8/layout/chevron2"/>
    <dgm:cxn modelId="{42DC2B28-3561-4389-8C38-49EE2F6F1C54}" type="presParOf" srcId="{1ED3F14E-35E5-41FE-B406-30408B73A30C}" destId="{AE165170-7C97-4ED6-AD94-527A93EF827B}" srcOrd="1" destOrd="0" presId="urn:microsoft.com/office/officeart/2005/8/layout/chevron2"/>
    <dgm:cxn modelId="{6A32C7DA-FD65-4247-803C-EF8F2EFD9D4B}" type="presParOf" srcId="{C1597323-9246-40D5-83F4-A5EE1CDA5F44}" destId="{0B460329-E333-4B29-B4BD-72BF6F729FDB}" srcOrd="1" destOrd="0" presId="urn:microsoft.com/office/officeart/2005/8/layout/chevron2"/>
    <dgm:cxn modelId="{D8076D5A-9131-441F-8333-206A37AA9346}" type="presParOf" srcId="{C1597323-9246-40D5-83F4-A5EE1CDA5F44}" destId="{6C5429BB-246C-4271-846D-AA553FADCC29}" srcOrd="2" destOrd="0" presId="urn:microsoft.com/office/officeart/2005/8/layout/chevron2"/>
    <dgm:cxn modelId="{134E2E39-A988-4111-BC64-D94A063B5B93}" type="presParOf" srcId="{6C5429BB-246C-4271-846D-AA553FADCC29}" destId="{CE865AD8-5078-46E7-A1DA-162FAAF3F21B}" srcOrd="0" destOrd="0" presId="urn:microsoft.com/office/officeart/2005/8/layout/chevron2"/>
    <dgm:cxn modelId="{47B73801-F37E-4543-A1BF-68C1BAA9A870}" type="presParOf" srcId="{6C5429BB-246C-4271-846D-AA553FADCC29}" destId="{A1E7478A-BD58-4445-91F5-9A46C60BDB9B}" srcOrd="1" destOrd="0" presId="urn:microsoft.com/office/officeart/2005/8/layout/chevron2"/>
    <dgm:cxn modelId="{D37716F6-7003-4419-890F-919E8BDB51C4}" type="presParOf" srcId="{C1597323-9246-40D5-83F4-A5EE1CDA5F44}" destId="{970C7E94-CCC8-4B4A-8D10-E0F8FA30C42E}" srcOrd="3" destOrd="0" presId="urn:microsoft.com/office/officeart/2005/8/layout/chevron2"/>
    <dgm:cxn modelId="{9831A8C4-2003-4F37-8780-D227B47C6375}" type="presParOf" srcId="{C1597323-9246-40D5-83F4-A5EE1CDA5F44}" destId="{C06AFAAB-0DCA-40EE-89D8-67FE5764A969}" srcOrd="4" destOrd="0" presId="urn:microsoft.com/office/officeart/2005/8/layout/chevron2"/>
    <dgm:cxn modelId="{48A78AEB-6D9A-4027-BD76-24698C997C98}" type="presParOf" srcId="{C06AFAAB-0DCA-40EE-89D8-67FE5764A969}" destId="{FD6E3060-0C92-46FF-8EE6-AB974AD25AF4}" srcOrd="0" destOrd="0" presId="urn:microsoft.com/office/officeart/2005/8/layout/chevron2"/>
    <dgm:cxn modelId="{0BC40BCF-68E1-4A20-9649-36E25453C7E3}" type="presParOf" srcId="{C06AFAAB-0DCA-40EE-89D8-67FE5764A969}" destId="{9E8DA674-DABC-4E16-858C-FEDA37F2AE7E}" srcOrd="1" destOrd="0" presId="urn:microsoft.com/office/officeart/2005/8/layout/chevron2"/>
    <dgm:cxn modelId="{00A2C963-CD44-4CA7-83D6-CA15A7336EB1}" type="presParOf" srcId="{C1597323-9246-40D5-83F4-A5EE1CDA5F44}" destId="{6CD6AD60-B419-4618-832E-07BFAD568EB0}" srcOrd="5" destOrd="0" presId="urn:microsoft.com/office/officeart/2005/8/layout/chevron2"/>
    <dgm:cxn modelId="{E46CDB95-AE91-4313-949E-23D3AF905A34}" type="presParOf" srcId="{C1597323-9246-40D5-83F4-A5EE1CDA5F44}" destId="{C8F1430A-ECF5-4C16-B2A3-8F79092B933A}" srcOrd="6" destOrd="0" presId="urn:microsoft.com/office/officeart/2005/8/layout/chevron2"/>
    <dgm:cxn modelId="{E090446B-7629-498B-A663-A9DFE356EC52}" type="presParOf" srcId="{C8F1430A-ECF5-4C16-B2A3-8F79092B933A}" destId="{D5D7B6A4-C895-401B-B4AA-5D42B93BC7DC}" srcOrd="0" destOrd="0" presId="urn:microsoft.com/office/officeart/2005/8/layout/chevron2"/>
    <dgm:cxn modelId="{B04592DC-56B7-48EB-B2A4-A59D17A4170C}" type="presParOf" srcId="{C8F1430A-ECF5-4C16-B2A3-8F79092B933A}" destId="{B32AC9E2-B9A3-4D04-BF83-FCA8446F9CD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B11F216-23FB-4290-AB1F-626CBA687F04}"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7CC966A1-3F46-4FAC-9321-0735C6D5008C}">
      <dgm:prSet phldrT="[Text]"/>
      <dgm:spPr/>
      <dgm:t>
        <a:bodyPr/>
        <a:lstStyle/>
        <a:p>
          <a:pPr>
            <a:lnSpc>
              <a:spcPct val="100000"/>
            </a:lnSpc>
            <a:defRPr cap="all"/>
          </a:pPr>
          <a:r>
            <a:rPr lang="en-US" b="1" dirty="0"/>
            <a:t>1. Obtain current applicable income documentation</a:t>
          </a:r>
        </a:p>
      </dgm:t>
    </dgm:pt>
    <dgm:pt modelId="{A616020C-EB0A-4275-9E59-E1AFDF4E3F24}" type="parTrans" cxnId="{6EF88CCC-0B58-4040-982B-CEFF6CD7FD0C}">
      <dgm:prSet/>
      <dgm:spPr/>
      <dgm:t>
        <a:bodyPr/>
        <a:lstStyle/>
        <a:p>
          <a:endParaRPr lang="en-US"/>
        </a:p>
      </dgm:t>
    </dgm:pt>
    <dgm:pt modelId="{0143A50A-B4C1-4340-A60C-8D43707AFB14}" type="sibTrans" cxnId="{6EF88CCC-0B58-4040-982B-CEFF6CD7FD0C}">
      <dgm:prSet/>
      <dgm:spPr/>
      <dgm:t>
        <a:bodyPr/>
        <a:lstStyle/>
        <a:p>
          <a:endParaRPr lang="en-US"/>
        </a:p>
      </dgm:t>
    </dgm:pt>
    <dgm:pt modelId="{79338276-4DDC-4252-9995-52D5B470CB6D}">
      <dgm:prSet phldrT="[Text]"/>
      <dgm:spPr/>
      <dgm:t>
        <a:bodyPr/>
        <a:lstStyle/>
        <a:p>
          <a:pPr>
            <a:lnSpc>
              <a:spcPct val="100000"/>
            </a:lnSpc>
            <a:defRPr cap="all"/>
          </a:pPr>
          <a:r>
            <a:rPr lang="en-US" b="1" dirty="0"/>
            <a:t>2. Calculate annual household income</a:t>
          </a:r>
        </a:p>
      </dgm:t>
    </dgm:pt>
    <dgm:pt modelId="{4D523401-10C2-4FDA-B8E7-3B47F4366DAF}" type="parTrans" cxnId="{ADCF4383-CF13-4B9C-84D9-A83FD6562AB8}">
      <dgm:prSet/>
      <dgm:spPr/>
      <dgm:t>
        <a:bodyPr/>
        <a:lstStyle/>
        <a:p>
          <a:endParaRPr lang="en-US"/>
        </a:p>
      </dgm:t>
    </dgm:pt>
    <dgm:pt modelId="{C219FDBA-64CB-4AD1-8853-7E487E7D2ACB}" type="sibTrans" cxnId="{ADCF4383-CF13-4B9C-84D9-A83FD6562AB8}">
      <dgm:prSet/>
      <dgm:spPr/>
      <dgm:t>
        <a:bodyPr/>
        <a:lstStyle/>
        <a:p>
          <a:endParaRPr lang="en-US"/>
        </a:p>
      </dgm:t>
    </dgm:pt>
    <dgm:pt modelId="{F41291B6-618F-402C-A31A-5D0B7FD6F0FC}">
      <dgm:prSet phldrT="[Text]"/>
      <dgm:spPr/>
      <dgm:t>
        <a:bodyPr/>
        <a:lstStyle/>
        <a:p>
          <a:pPr>
            <a:lnSpc>
              <a:spcPct val="100000"/>
            </a:lnSpc>
            <a:defRPr cap="all"/>
          </a:pPr>
          <a:r>
            <a:rPr lang="en-US" b="1" dirty="0"/>
            <a:t>3. Validate that the Area median total household income Is = or &lt; 80% AMI</a:t>
          </a:r>
        </a:p>
      </dgm:t>
    </dgm:pt>
    <dgm:pt modelId="{4D2F48A5-3A1D-4121-8D19-9CD696051F9A}" type="parTrans" cxnId="{C8FB7BEA-C29F-482D-B943-F6100CAC6792}">
      <dgm:prSet/>
      <dgm:spPr/>
      <dgm:t>
        <a:bodyPr/>
        <a:lstStyle/>
        <a:p>
          <a:endParaRPr lang="en-US"/>
        </a:p>
      </dgm:t>
    </dgm:pt>
    <dgm:pt modelId="{2F97A3FC-3418-4C47-941E-E4190B78E59A}" type="sibTrans" cxnId="{C8FB7BEA-C29F-482D-B943-F6100CAC6792}">
      <dgm:prSet/>
      <dgm:spPr/>
      <dgm:t>
        <a:bodyPr/>
        <a:lstStyle/>
        <a:p>
          <a:endParaRPr lang="en-US"/>
        </a:p>
      </dgm:t>
    </dgm:pt>
    <dgm:pt modelId="{E627B414-5F21-46B8-ABB9-BC7C437F8B83}" type="pres">
      <dgm:prSet presAssocID="{3B11F216-23FB-4290-AB1F-626CBA687F04}" presName="root" presStyleCnt="0">
        <dgm:presLayoutVars>
          <dgm:dir/>
          <dgm:resizeHandles val="exact"/>
        </dgm:presLayoutVars>
      </dgm:prSet>
      <dgm:spPr/>
    </dgm:pt>
    <dgm:pt modelId="{C2485D98-5630-44AC-A784-0DFBE8A07EE1}" type="pres">
      <dgm:prSet presAssocID="{7CC966A1-3F46-4FAC-9321-0735C6D5008C}" presName="compNode" presStyleCnt="0"/>
      <dgm:spPr/>
    </dgm:pt>
    <dgm:pt modelId="{CF390FD1-DCAA-4927-899E-39014C9F7D1D}" type="pres">
      <dgm:prSet presAssocID="{7CC966A1-3F46-4FAC-9321-0735C6D5008C}" presName="iconBgRect" presStyleLbl="bgShp" presStyleIdx="0" presStyleCnt="3" custLinFactNeighborX="-79617" custLinFactNeighborY="6159"/>
      <dgm:spPr>
        <a:prstGeom prst="round2DiagRect">
          <a:avLst>
            <a:gd name="adj1" fmla="val 29727"/>
            <a:gd name="adj2" fmla="val 0"/>
          </a:avLst>
        </a:prstGeom>
      </dgm:spPr>
    </dgm:pt>
    <dgm:pt modelId="{7C9DA44B-5380-47F3-A0BD-40CCB55F6FE7}" type="pres">
      <dgm:prSet presAssocID="{7CC966A1-3F46-4FAC-9321-0735C6D5008C}" presName="iconRect" presStyleLbl="node1" presStyleIdx="0" presStyleCnt="3" custLinFactX="-38761" custLinFactNeighborX="-100000" custLinFactNeighborY="-1089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BC50734C-2409-4D95-8467-ECABA152BDEC}" type="pres">
      <dgm:prSet presAssocID="{7CC966A1-3F46-4FAC-9321-0735C6D5008C}" presName="spaceRect" presStyleCnt="0"/>
      <dgm:spPr/>
    </dgm:pt>
    <dgm:pt modelId="{E5B5E89A-EEA2-473E-9C91-0B8EC9A5858D}" type="pres">
      <dgm:prSet presAssocID="{7CC966A1-3F46-4FAC-9321-0735C6D5008C}" presName="textRect" presStyleLbl="revTx" presStyleIdx="0" presStyleCnt="3" custLinFactNeighborX="-48566" custLinFactNeighborY="-29561">
        <dgm:presLayoutVars>
          <dgm:chMax val="1"/>
          <dgm:chPref val="1"/>
        </dgm:presLayoutVars>
      </dgm:prSet>
      <dgm:spPr/>
    </dgm:pt>
    <dgm:pt modelId="{10163407-83A7-4B2F-BE8C-F32B39652DB8}" type="pres">
      <dgm:prSet presAssocID="{0143A50A-B4C1-4340-A60C-8D43707AFB14}" presName="sibTrans" presStyleCnt="0"/>
      <dgm:spPr/>
    </dgm:pt>
    <dgm:pt modelId="{EAB378AA-7B77-4259-8C15-AF5BFE7E211D}" type="pres">
      <dgm:prSet presAssocID="{79338276-4DDC-4252-9995-52D5B470CB6D}" presName="compNode" presStyleCnt="0"/>
      <dgm:spPr/>
    </dgm:pt>
    <dgm:pt modelId="{385DDED8-58E5-4F45-BDFB-CB09E13F6CC9}" type="pres">
      <dgm:prSet presAssocID="{79338276-4DDC-4252-9995-52D5B470CB6D}" presName="iconBgRect" presStyleLbl="bgShp" presStyleIdx="1" presStyleCnt="3" custLinFactNeighborX="-14176" custLinFactNeighborY="8909"/>
      <dgm:spPr>
        <a:prstGeom prst="round2DiagRect">
          <a:avLst>
            <a:gd name="adj1" fmla="val 29727"/>
            <a:gd name="adj2" fmla="val 0"/>
          </a:avLst>
        </a:prstGeom>
      </dgm:spPr>
    </dgm:pt>
    <dgm:pt modelId="{03D0AD89-9182-4F4F-9431-4763863F0772}" type="pres">
      <dgm:prSet presAssocID="{79338276-4DDC-4252-9995-52D5B470CB6D}" presName="iconRect" presStyleLbl="node1" presStyleIdx="1" presStyleCnt="3" custLinFactNeighborX="-27063" custLinFactNeighborY="-645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9A05A4C5-E79E-42BA-A836-901F6B1BBF6E}" type="pres">
      <dgm:prSet presAssocID="{79338276-4DDC-4252-9995-52D5B470CB6D}" presName="spaceRect" presStyleCnt="0"/>
      <dgm:spPr/>
    </dgm:pt>
    <dgm:pt modelId="{2D119962-15A5-4F20-A30D-4696C39EE4DA}" type="pres">
      <dgm:prSet presAssocID="{79338276-4DDC-4252-9995-52D5B470CB6D}" presName="textRect" presStyleLbl="revTx" presStyleIdx="1" presStyleCnt="3" custLinFactNeighborX="-9822" custLinFactNeighborY="-18848">
        <dgm:presLayoutVars>
          <dgm:chMax val="1"/>
          <dgm:chPref val="1"/>
        </dgm:presLayoutVars>
      </dgm:prSet>
      <dgm:spPr/>
    </dgm:pt>
    <dgm:pt modelId="{8452806D-8774-4CCF-8570-60BC5A77FD7B}" type="pres">
      <dgm:prSet presAssocID="{C219FDBA-64CB-4AD1-8853-7E487E7D2ACB}" presName="sibTrans" presStyleCnt="0"/>
      <dgm:spPr/>
    </dgm:pt>
    <dgm:pt modelId="{8D134D04-7570-476D-9695-C26FD8E79AAB}" type="pres">
      <dgm:prSet presAssocID="{F41291B6-618F-402C-A31A-5D0B7FD6F0FC}" presName="compNode" presStyleCnt="0"/>
      <dgm:spPr/>
    </dgm:pt>
    <dgm:pt modelId="{A9036D12-4B9B-43F0-BA92-A4DBFE3164DA}" type="pres">
      <dgm:prSet presAssocID="{F41291B6-618F-402C-A31A-5D0B7FD6F0FC}" presName="iconBgRect" presStyleLbl="bgShp" presStyleIdx="2" presStyleCnt="3" custLinFactNeighborX="42013" custLinFactNeighborY="8909"/>
      <dgm:spPr>
        <a:prstGeom prst="round2DiagRect">
          <a:avLst>
            <a:gd name="adj1" fmla="val 29727"/>
            <a:gd name="adj2" fmla="val 0"/>
          </a:avLst>
        </a:prstGeom>
      </dgm:spPr>
    </dgm:pt>
    <dgm:pt modelId="{A6215B2A-FF9D-489E-9A2F-4EC086330DE7}" type="pres">
      <dgm:prSet presAssocID="{F41291B6-618F-402C-A31A-5D0B7FD6F0FC}" presName="iconRect" presStyleLbl="node1" presStyleIdx="2" presStyleCnt="3" custLinFactNeighborX="72801" custLinFactNeighborY="234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39DBB33A-9B0F-43D5-836C-40CAB383ADA4}" type="pres">
      <dgm:prSet presAssocID="{F41291B6-618F-402C-A31A-5D0B7FD6F0FC}" presName="spaceRect" presStyleCnt="0"/>
      <dgm:spPr/>
    </dgm:pt>
    <dgm:pt modelId="{DC5B593D-3751-4AB6-9579-E992D874AD91}" type="pres">
      <dgm:prSet presAssocID="{F41291B6-618F-402C-A31A-5D0B7FD6F0FC}" presName="textRect" presStyleLbl="revTx" presStyleIdx="2" presStyleCnt="3" custScaleX="131434" custLinFactNeighborX="29928" custLinFactNeighborY="-18760">
        <dgm:presLayoutVars>
          <dgm:chMax val="1"/>
          <dgm:chPref val="1"/>
        </dgm:presLayoutVars>
      </dgm:prSet>
      <dgm:spPr/>
    </dgm:pt>
  </dgm:ptLst>
  <dgm:cxnLst>
    <dgm:cxn modelId="{226AF009-C8F6-4B14-96AD-45B326E389F6}" type="presOf" srcId="{79338276-4DDC-4252-9995-52D5B470CB6D}" destId="{2D119962-15A5-4F20-A30D-4696C39EE4DA}" srcOrd="0" destOrd="0" presId="urn:microsoft.com/office/officeart/2018/5/layout/IconLeafLabelList"/>
    <dgm:cxn modelId="{6674D50E-A228-416E-BF1B-9AD0A36771F9}" type="presOf" srcId="{3B11F216-23FB-4290-AB1F-626CBA687F04}" destId="{E627B414-5F21-46B8-ABB9-BC7C437F8B83}" srcOrd="0" destOrd="0" presId="urn:microsoft.com/office/officeart/2018/5/layout/IconLeafLabelList"/>
    <dgm:cxn modelId="{51324A39-94B2-43BC-918E-F3FC870CAA09}" type="presOf" srcId="{F41291B6-618F-402C-A31A-5D0B7FD6F0FC}" destId="{DC5B593D-3751-4AB6-9579-E992D874AD91}" srcOrd="0" destOrd="0" presId="urn:microsoft.com/office/officeart/2018/5/layout/IconLeafLabelList"/>
    <dgm:cxn modelId="{ADCF4383-CF13-4B9C-84D9-A83FD6562AB8}" srcId="{3B11F216-23FB-4290-AB1F-626CBA687F04}" destId="{79338276-4DDC-4252-9995-52D5B470CB6D}" srcOrd="1" destOrd="0" parTransId="{4D523401-10C2-4FDA-B8E7-3B47F4366DAF}" sibTransId="{C219FDBA-64CB-4AD1-8853-7E487E7D2ACB}"/>
    <dgm:cxn modelId="{6EF88CCC-0B58-4040-982B-CEFF6CD7FD0C}" srcId="{3B11F216-23FB-4290-AB1F-626CBA687F04}" destId="{7CC966A1-3F46-4FAC-9321-0735C6D5008C}" srcOrd="0" destOrd="0" parTransId="{A616020C-EB0A-4275-9E59-E1AFDF4E3F24}" sibTransId="{0143A50A-B4C1-4340-A60C-8D43707AFB14}"/>
    <dgm:cxn modelId="{C8FB7BEA-C29F-482D-B943-F6100CAC6792}" srcId="{3B11F216-23FB-4290-AB1F-626CBA687F04}" destId="{F41291B6-618F-402C-A31A-5D0B7FD6F0FC}" srcOrd="2" destOrd="0" parTransId="{4D2F48A5-3A1D-4121-8D19-9CD696051F9A}" sibTransId="{2F97A3FC-3418-4C47-941E-E4190B78E59A}"/>
    <dgm:cxn modelId="{021B8DFF-1652-4DCF-B29C-1E5CADD75398}" type="presOf" srcId="{7CC966A1-3F46-4FAC-9321-0735C6D5008C}" destId="{E5B5E89A-EEA2-473E-9C91-0B8EC9A5858D}" srcOrd="0" destOrd="0" presId="urn:microsoft.com/office/officeart/2018/5/layout/IconLeafLabelList"/>
    <dgm:cxn modelId="{1DF57218-B03F-4FE0-B4AD-1C3E7086B082}" type="presParOf" srcId="{E627B414-5F21-46B8-ABB9-BC7C437F8B83}" destId="{C2485D98-5630-44AC-A784-0DFBE8A07EE1}" srcOrd="0" destOrd="0" presId="urn:microsoft.com/office/officeart/2018/5/layout/IconLeafLabelList"/>
    <dgm:cxn modelId="{A07505D7-04F7-43C6-8036-EC84FDAF1C4C}" type="presParOf" srcId="{C2485D98-5630-44AC-A784-0DFBE8A07EE1}" destId="{CF390FD1-DCAA-4927-899E-39014C9F7D1D}" srcOrd="0" destOrd="0" presId="urn:microsoft.com/office/officeart/2018/5/layout/IconLeafLabelList"/>
    <dgm:cxn modelId="{15C1C03B-19EF-4CC7-9611-80A42BE4E6D2}" type="presParOf" srcId="{C2485D98-5630-44AC-A784-0DFBE8A07EE1}" destId="{7C9DA44B-5380-47F3-A0BD-40CCB55F6FE7}" srcOrd="1" destOrd="0" presId="urn:microsoft.com/office/officeart/2018/5/layout/IconLeafLabelList"/>
    <dgm:cxn modelId="{F786502D-AA4D-438A-98D4-363FE032C4E3}" type="presParOf" srcId="{C2485D98-5630-44AC-A784-0DFBE8A07EE1}" destId="{BC50734C-2409-4D95-8467-ECABA152BDEC}" srcOrd="2" destOrd="0" presId="urn:microsoft.com/office/officeart/2018/5/layout/IconLeafLabelList"/>
    <dgm:cxn modelId="{F46A5978-EA88-4758-9711-2A3C7BDE9F4F}" type="presParOf" srcId="{C2485D98-5630-44AC-A784-0DFBE8A07EE1}" destId="{E5B5E89A-EEA2-473E-9C91-0B8EC9A5858D}" srcOrd="3" destOrd="0" presId="urn:microsoft.com/office/officeart/2018/5/layout/IconLeafLabelList"/>
    <dgm:cxn modelId="{CD12AE75-8FA2-4DFE-A573-66BF3D6CE64D}" type="presParOf" srcId="{E627B414-5F21-46B8-ABB9-BC7C437F8B83}" destId="{10163407-83A7-4B2F-BE8C-F32B39652DB8}" srcOrd="1" destOrd="0" presId="urn:microsoft.com/office/officeart/2018/5/layout/IconLeafLabelList"/>
    <dgm:cxn modelId="{1430D941-0866-4DB1-949F-C03292F0144D}" type="presParOf" srcId="{E627B414-5F21-46B8-ABB9-BC7C437F8B83}" destId="{EAB378AA-7B77-4259-8C15-AF5BFE7E211D}" srcOrd="2" destOrd="0" presId="urn:microsoft.com/office/officeart/2018/5/layout/IconLeafLabelList"/>
    <dgm:cxn modelId="{68D84B61-0F80-4297-8E49-28F3C389A54F}" type="presParOf" srcId="{EAB378AA-7B77-4259-8C15-AF5BFE7E211D}" destId="{385DDED8-58E5-4F45-BDFB-CB09E13F6CC9}" srcOrd="0" destOrd="0" presId="urn:microsoft.com/office/officeart/2018/5/layout/IconLeafLabelList"/>
    <dgm:cxn modelId="{8B05CABE-6013-464F-889B-A0282CB73D14}" type="presParOf" srcId="{EAB378AA-7B77-4259-8C15-AF5BFE7E211D}" destId="{03D0AD89-9182-4F4F-9431-4763863F0772}" srcOrd="1" destOrd="0" presId="urn:microsoft.com/office/officeart/2018/5/layout/IconLeafLabelList"/>
    <dgm:cxn modelId="{010DC454-C50B-43C4-A854-5289B0BF35A1}" type="presParOf" srcId="{EAB378AA-7B77-4259-8C15-AF5BFE7E211D}" destId="{9A05A4C5-E79E-42BA-A836-901F6B1BBF6E}" srcOrd="2" destOrd="0" presId="urn:microsoft.com/office/officeart/2018/5/layout/IconLeafLabelList"/>
    <dgm:cxn modelId="{588CADFD-0F1F-43FA-9685-90D3EB0FD8E4}" type="presParOf" srcId="{EAB378AA-7B77-4259-8C15-AF5BFE7E211D}" destId="{2D119962-15A5-4F20-A30D-4696C39EE4DA}" srcOrd="3" destOrd="0" presId="urn:microsoft.com/office/officeart/2018/5/layout/IconLeafLabelList"/>
    <dgm:cxn modelId="{93C0A193-A8A7-47E3-B3B7-92125EE89164}" type="presParOf" srcId="{E627B414-5F21-46B8-ABB9-BC7C437F8B83}" destId="{8452806D-8774-4CCF-8570-60BC5A77FD7B}" srcOrd="3" destOrd="0" presId="urn:microsoft.com/office/officeart/2018/5/layout/IconLeafLabelList"/>
    <dgm:cxn modelId="{4C4FC776-F1C2-4B46-A07F-36F2DBC82082}" type="presParOf" srcId="{E627B414-5F21-46B8-ABB9-BC7C437F8B83}" destId="{8D134D04-7570-476D-9695-C26FD8E79AAB}" srcOrd="4" destOrd="0" presId="urn:microsoft.com/office/officeart/2018/5/layout/IconLeafLabelList"/>
    <dgm:cxn modelId="{6DB1840A-95D1-45F3-9FD9-D279868EB5B0}" type="presParOf" srcId="{8D134D04-7570-476D-9695-C26FD8E79AAB}" destId="{A9036D12-4B9B-43F0-BA92-A4DBFE3164DA}" srcOrd="0" destOrd="0" presId="urn:microsoft.com/office/officeart/2018/5/layout/IconLeafLabelList"/>
    <dgm:cxn modelId="{0B49ED6D-1049-446B-9C5A-94FFA1DD9708}" type="presParOf" srcId="{8D134D04-7570-476D-9695-C26FD8E79AAB}" destId="{A6215B2A-FF9D-489E-9A2F-4EC086330DE7}" srcOrd="1" destOrd="0" presId="urn:microsoft.com/office/officeart/2018/5/layout/IconLeafLabelList"/>
    <dgm:cxn modelId="{869E55C7-2E7B-4CD3-89F0-1C4C49ACD09B}" type="presParOf" srcId="{8D134D04-7570-476D-9695-C26FD8E79AAB}" destId="{39DBB33A-9B0F-43D5-836C-40CAB383ADA4}" srcOrd="2" destOrd="0" presId="urn:microsoft.com/office/officeart/2018/5/layout/IconLeafLabelList"/>
    <dgm:cxn modelId="{EB4C28B9-9FC4-47A5-98C2-E63A2257EE0A}" type="presParOf" srcId="{8D134D04-7570-476D-9695-C26FD8E79AAB}" destId="{DC5B593D-3751-4AB6-9579-E992D874AD9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53EF366-B4B0-4707-8D04-EEFD84722CDA}"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67D010BC-70AA-445E-8061-439A51817532}">
      <dgm:prSet phldrT="[Text]" phldr="0"/>
      <dgm:spPr/>
      <dgm:t>
        <a:bodyPr/>
        <a:lstStyle/>
        <a:p>
          <a:r>
            <a:rPr lang="en-US" dirty="0"/>
            <a:t>Grant Connect User Profile Registration</a:t>
          </a:r>
        </a:p>
      </dgm:t>
    </dgm:pt>
    <dgm:pt modelId="{5F145A60-F4F0-4A03-B28B-537F418C4572}" type="parTrans" cxnId="{C2BBAA9E-4D5F-4BA4-A6E4-FA17735FF221}">
      <dgm:prSet/>
      <dgm:spPr/>
      <dgm:t>
        <a:bodyPr/>
        <a:lstStyle/>
        <a:p>
          <a:endParaRPr lang="en-US"/>
        </a:p>
      </dgm:t>
    </dgm:pt>
    <dgm:pt modelId="{9657B956-5EEB-4AD2-9D4A-E3656A17C72F}" type="sibTrans" cxnId="{C2BBAA9E-4D5F-4BA4-A6E4-FA17735FF221}">
      <dgm:prSet/>
      <dgm:spPr/>
      <dgm:t>
        <a:bodyPr/>
        <a:lstStyle/>
        <a:p>
          <a:endParaRPr lang="en-US"/>
        </a:p>
      </dgm:t>
    </dgm:pt>
    <dgm:pt modelId="{82CA3475-E082-40E3-B8FA-6AE90AC3299E}">
      <dgm:prSet phldrT="[Text]" phldr="0"/>
      <dgm:spPr/>
      <dgm:t>
        <a:bodyPr/>
        <a:lstStyle/>
        <a:p>
          <a:r>
            <a:rPr lang="en-US" dirty="0"/>
            <a:t>FHLB Review and Approval</a:t>
          </a:r>
        </a:p>
      </dgm:t>
    </dgm:pt>
    <dgm:pt modelId="{5F2C25F5-56F0-4C76-8247-BADAB18B2D9E}" type="parTrans" cxnId="{F2E1D0F7-A751-464A-9380-656DAC9B597B}">
      <dgm:prSet/>
      <dgm:spPr/>
      <dgm:t>
        <a:bodyPr/>
        <a:lstStyle/>
        <a:p>
          <a:endParaRPr lang="en-US"/>
        </a:p>
      </dgm:t>
    </dgm:pt>
    <dgm:pt modelId="{936D30C1-C1D1-45DF-AD4A-7F5E3320A4C4}" type="sibTrans" cxnId="{F2E1D0F7-A751-464A-9380-656DAC9B597B}">
      <dgm:prSet/>
      <dgm:spPr/>
      <dgm:t>
        <a:bodyPr/>
        <a:lstStyle/>
        <a:p>
          <a:endParaRPr lang="en-US"/>
        </a:p>
      </dgm:t>
    </dgm:pt>
    <dgm:pt modelId="{9770D8A1-7286-4B78-8B4C-419F95F9611C}">
      <dgm:prSet phldrT="[Text]" phldr="0"/>
      <dgm:spPr/>
      <dgm:t>
        <a:bodyPr/>
        <a:lstStyle/>
        <a:p>
          <a:r>
            <a:rPr lang="en-US" dirty="0"/>
            <a:t>Organization Affiliation</a:t>
          </a:r>
        </a:p>
      </dgm:t>
    </dgm:pt>
    <dgm:pt modelId="{1B43B66F-59B9-46E6-A99B-34E93776F1D9}" type="parTrans" cxnId="{978474EE-2075-45DD-94FA-7B39CEBAC13D}">
      <dgm:prSet/>
      <dgm:spPr/>
      <dgm:t>
        <a:bodyPr/>
        <a:lstStyle/>
        <a:p>
          <a:endParaRPr lang="en-US"/>
        </a:p>
      </dgm:t>
    </dgm:pt>
    <dgm:pt modelId="{328E087F-A5C7-4F69-94F0-4B7D192EA39D}" type="sibTrans" cxnId="{978474EE-2075-45DD-94FA-7B39CEBAC13D}">
      <dgm:prSet/>
      <dgm:spPr/>
      <dgm:t>
        <a:bodyPr/>
        <a:lstStyle/>
        <a:p>
          <a:endParaRPr lang="en-US"/>
        </a:p>
      </dgm:t>
    </dgm:pt>
    <dgm:pt modelId="{A1B37989-5761-4B4D-913D-A44CE572D6EB}" type="pres">
      <dgm:prSet presAssocID="{253EF366-B4B0-4707-8D04-EEFD84722CDA}" presName="Name0" presStyleCnt="0">
        <dgm:presLayoutVars>
          <dgm:dir/>
          <dgm:resizeHandles val="exact"/>
        </dgm:presLayoutVars>
      </dgm:prSet>
      <dgm:spPr/>
    </dgm:pt>
    <dgm:pt modelId="{7E33DA45-7813-4F52-B943-2FBA86EF19A1}" type="pres">
      <dgm:prSet presAssocID="{67D010BC-70AA-445E-8061-439A51817532}" presName="node" presStyleLbl="node1" presStyleIdx="0" presStyleCnt="3">
        <dgm:presLayoutVars>
          <dgm:bulletEnabled val="1"/>
        </dgm:presLayoutVars>
      </dgm:prSet>
      <dgm:spPr/>
    </dgm:pt>
    <dgm:pt modelId="{866C72FF-97EA-4EDE-9666-92682755C74D}" type="pres">
      <dgm:prSet presAssocID="{9657B956-5EEB-4AD2-9D4A-E3656A17C72F}" presName="sibTrans" presStyleLbl="sibTrans2D1" presStyleIdx="0" presStyleCnt="2"/>
      <dgm:spPr/>
    </dgm:pt>
    <dgm:pt modelId="{F1F12F30-82CF-4560-8A8C-76FD0250EC9D}" type="pres">
      <dgm:prSet presAssocID="{9657B956-5EEB-4AD2-9D4A-E3656A17C72F}" presName="connectorText" presStyleLbl="sibTrans2D1" presStyleIdx="0" presStyleCnt="2"/>
      <dgm:spPr/>
    </dgm:pt>
    <dgm:pt modelId="{8D5E39C0-6581-4B21-9CBF-9BA4CD6E1BA1}" type="pres">
      <dgm:prSet presAssocID="{82CA3475-E082-40E3-B8FA-6AE90AC3299E}" presName="node" presStyleLbl="node1" presStyleIdx="1" presStyleCnt="3">
        <dgm:presLayoutVars>
          <dgm:bulletEnabled val="1"/>
        </dgm:presLayoutVars>
      </dgm:prSet>
      <dgm:spPr/>
    </dgm:pt>
    <dgm:pt modelId="{C21215B8-6614-4EC9-B11D-E6CFAB4051EA}" type="pres">
      <dgm:prSet presAssocID="{936D30C1-C1D1-45DF-AD4A-7F5E3320A4C4}" presName="sibTrans" presStyleLbl="sibTrans2D1" presStyleIdx="1" presStyleCnt="2"/>
      <dgm:spPr/>
    </dgm:pt>
    <dgm:pt modelId="{620E0AFC-3AE6-463E-835D-6313E01CAE22}" type="pres">
      <dgm:prSet presAssocID="{936D30C1-C1D1-45DF-AD4A-7F5E3320A4C4}" presName="connectorText" presStyleLbl="sibTrans2D1" presStyleIdx="1" presStyleCnt="2"/>
      <dgm:spPr/>
    </dgm:pt>
    <dgm:pt modelId="{E7EFAD51-C389-4EF7-B8D5-9220AD77E0AC}" type="pres">
      <dgm:prSet presAssocID="{9770D8A1-7286-4B78-8B4C-419F95F9611C}" presName="node" presStyleLbl="node1" presStyleIdx="2" presStyleCnt="3">
        <dgm:presLayoutVars>
          <dgm:bulletEnabled val="1"/>
        </dgm:presLayoutVars>
      </dgm:prSet>
      <dgm:spPr/>
    </dgm:pt>
  </dgm:ptLst>
  <dgm:cxnLst>
    <dgm:cxn modelId="{1E9D6610-1D31-49BF-996F-75602FE73CF9}" type="presOf" srcId="{82CA3475-E082-40E3-B8FA-6AE90AC3299E}" destId="{8D5E39C0-6581-4B21-9CBF-9BA4CD6E1BA1}" srcOrd="0" destOrd="0" presId="urn:microsoft.com/office/officeart/2005/8/layout/process1"/>
    <dgm:cxn modelId="{BBCE8C3A-25EE-48D5-A45B-0FE4384CF04C}" type="presOf" srcId="{936D30C1-C1D1-45DF-AD4A-7F5E3320A4C4}" destId="{620E0AFC-3AE6-463E-835D-6313E01CAE22}" srcOrd="1" destOrd="0" presId="urn:microsoft.com/office/officeart/2005/8/layout/process1"/>
    <dgm:cxn modelId="{E874DE3C-1701-4332-AF7B-50A867D3C742}" type="presOf" srcId="{9770D8A1-7286-4B78-8B4C-419F95F9611C}" destId="{E7EFAD51-C389-4EF7-B8D5-9220AD77E0AC}" srcOrd="0" destOrd="0" presId="urn:microsoft.com/office/officeart/2005/8/layout/process1"/>
    <dgm:cxn modelId="{FF15C847-A936-423B-82DB-252F132A7EC2}" type="presOf" srcId="{9657B956-5EEB-4AD2-9D4A-E3656A17C72F}" destId="{F1F12F30-82CF-4560-8A8C-76FD0250EC9D}" srcOrd="1" destOrd="0" presId="urn:microsoft.com/office/officeart/2005/8/layout/process1"/>
    <dgm:cxn modelId="{36A72B6B-F4CD-4CB1-AE47-7249ECCEDBB0}" type="presOf" srcId="{67D010BC-70AA-445E-8061-439A51817532}" destId="{7E33DA45-7813-4F52-B943-2FBA86EF19A1}" srcOrd="0" destOrd="0" presId="urn:microsoft.com/office/officeart/2005/8/layout/process1"/>
    <dgm:cxn modelId="{C2BBAA9E-4D5F-4BA4-A6E4-FA17735FF221}" srcId="{253EF366-B4B0-4707-8D04-EEFD84722CDA}" destId="{67D010BC-70AA-445E-8061-439A51817532}" srcOrd="0" destOrd="0" parTransId="{5F145A60-F4F0-4A03-B28B-537F418C4572}" sibTransId="{9657B956-5EEB-4AD2-9D4A-E3656A17C72F}"/>
    <dgm:cxn modelId="{617519A9-BEAC-418F-B411-109014517755}" type="presOf" srcId="{936D30C1-C1D1-45DF-AD4A-7F5E3320A4C4}" destId="{C21215B8-6614-4EC9-B11D-E6CFAB4051EA}" srcOrd="0" destOrd="0" presId="urn:microsoft.com/office/officeart/2005/8/layout/process1"/>
    <dgm:cxn modelId="{5200A2D3-5AB2-4DBE-A4A3-3E43C0E9E14E}" type="presOf" srcId="{253EF366-B4B0-4707-8D04-EEFD84722CDA}" destId="{A1B37989-5761-4B4D-913D-A44CE572D6EB}" srcOrd="0" destOrd="0" presId="urn:microsoft.com/office/officeart/2005/8/layout/process1"/>
    <dgm:cxn modelId="{95DA49ED-46C0-46A8-8B1A-1BC6D42425A8}" type="presOf" srcId="{9657B956-5EEB-4AD2-9D4A-E3656A17C72F}" destId="{866C72FF-97EA-4EDE-9666-92682755C74D}" srcOrd="0" destOrd="0" presId="urn:microsoft.com/office/officeart/2005/8/layout/process1"/>
    <dgm:cxn modelId="{978474EE-2075-45DD-94FA-7B39CEBAC13D}" srcId="{253EF366-B4B0-4707-8D04-EEFD84722CDA}" destId="{9770D8A1-7286-4B78-8B4C-419F95F9611C}" srcOrd="2" destOrd="0" parTransId="{1B43B66F-59B9-46E6-A99B-34E93776F1D9}" sibTransId="{328E087F-A5C7-4F69-94F0-4B7D192EA39D}"/>
    <dgm:cxn modelId="{F2E1D0F7-A751-464A-9380-656DAC9B597B}" srcId="{253EF366-B4B0-4707-8D04-EEFD84722CDA}" destId="{82CA3475-E082-40E3-B8FA-6AE90AC3299E}" srcOrd="1" destOrd="0" parTransId="{5F2C25F5-56F0-4C76-8247-BADAB18B2D9E}" sibTransId="{936D30C1-C1D1-45DF-AD4A-7F5E3320A4C4}"/>
    <dgm:cxn modelId="{C5324175-E6CB-408B-8620-6B5AD0A11789}" type="presParOf" srcId="{A1B37989-5761-4B4D-913D-A44CE572D6EB}" destId="{7E33DA45-7813-4F52-B943-2FBA86EF19A1}" srcOrd="0" destOrd="0" presId="urn:microsoft.com/office/officeart/2005/8/layout/process1"/>
    <dgm:cxn modelId="{2CE469C1-8253-43E9-9F0E-25B1442121CE}" type="presParOf" srcId="{A1B37989-5761-4B4D-913D-A44CE572D6EB}" destId="{866C72FF-97EA-4EDE-9666-92682755C74D}" srcOrd="1" destOrd="0" presId="urn:microsoft.com/office/officeart/2005/8/layout/process1"/>
    <dgm:cxn modelId="{800208BB-1C9C-4E37-982F-30514ED4CD4B}" type="presParOf" srcId="{866C72FF-97EA-4EDE-9666-92682755C74D}" destId="{F1F12F30-82CF-4560-8A8C-76FD0250EC9D}" srcOrd="0" destOrd="0" presId="urn:microsoft.com/office/officeart/2005/8/layout/process1"/>
    <dgm:cxn modelId="{7681D1CF-B34F-4542-8C35-939BE522B26C}" type="presParOf" srcId="{A1B37989-5761-4B4D-913D-A44CE572D6EB}" destId="{8D5E39C0-6581-4B21-9CBF-9BA4CD6E1BA1}" srcOrd="2" destOrd="0" presId="urn:microsoft.com/office/officeart/2005/8/layout/process1"/>
    <dgm:cxn modelId="{9D06DBC4-0827-459E-82AC-49CFEFE52CDE}" type="presParOf" srcId="{A1B37989-5761-4B4D-913D-A44CE572D6EB}" destId="{C21215B8-6614-4EC9-B11D-E6CFAB4051EA}" srcOrd="3" destOrd="0" presId="urn:microsoft.com/office/officeart/2005/8/layout/process1"/>
    <dgm:cxn modelId="{59B1272C-5D42-49F8-9BEA-36C6F07AE8F1}" type="presParOf" srcId="{C21215B8-6614-4EC9-B11D-E6CFAB4051EA}" destId="{620E0AFC-3AE6-463E-835D-6313E01CAE22}" srcOrd="0" destOrd="0" presId="urn:microsoft.com/office/officeart/2005/8/layout/process1"/>
    <dgm:cxn modelId="{8210D7E0-980E-4797-A31E-9D61E1A6B879}" type="presParOf" srcId="{A1B37989-5761-4B4D-913D-A44CE572D6EB}" destId="{E7EFAD51-C389-4EF7-B8D5-9220AD77E0AC}"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A6B8EF7-5CA8-44EB-B869-5A90DCB1B5F5}"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E3208757-7C85-443A-8248-7418777DCEEE}">
      <dgm:prSet phldrT="[Text]" phldr="0"/>
      <dgm:spPr/>
      <dgm:t>
        <a:bodyPr/>
        <a:lstStyle/>
        <a:p>
          <a:r>
            <a:rPr lang="en-US" dirty="0"/>
            <a:t>Consultant</a:t>
          </a:r>
        </a:p>
      </dgm:t>
    </dgm:pt>
    <dgm:pt modelId="{94AAD07F-EC37-4085-B3C4-97292E738EC9}" type="parTrans" cxnId="{AC8058C5-3091-44E1-AC4C-A02EEDB28EFB}">
      <dgm:prSet/>
      <dgm:spPr/>
      <dgm:t>
        <a:bodyPr/>
        <a:lstStyle/>
        <a:p>
          <a:endParaRPr lang="en-US"/>
        </a:p>
      </dgm:t>
    </dgm:pt>
    <dgm:pt modelId="{8F6A8940-281E-46A6-ADF7-826868E89FCD}" type="sibTrans" cxnId="{AC8058C5-3091-44E1-AC4C-A02EEDB28EFB}">
      <dgm:prSet/>
      <dgm:spPr/>
      <dgm:t>
        <a:bodyPr/>
        <a:lstStyle/>
        <a:p>
          <a:endParaRPr lang="en-US"/>
        </a:p>
      </dgm:t>
    </dgm:pt>
    <dgm:pt modelId="{AC3A0EFB-BBE9-4E92-813C-D04FF419B667}">
      <dgm:prSet phldrT="[Text]"/>
      <dgm:spPr/>
      <dgm:t>
        <a:bodyPr/>
        <a:lstStyle/>
        <a:p>
          <a:r>
            <a:rPr lang="en-US" dirty="0"/>
            <a:t>Initiates Application</a:t>
          </a:r>
        </a:p>
      </dgm:t>
    </dgm:pt>
    <dgm:pt modelId="{9B169324-C960-4392-9005-AE298CE6734C}" type="parTrans" cxnId="{3FDD309C-76C9-49A5-A831-CE44E23F9EFF}">
      <dgm:prSet/>
      <dgm:spPr/>
      <dgm:t>
        <a:bodyPr/>
        <a:lstStyle/>
        <a:p>
          <a:endParaRPr lang="en-US"/>
        </a:p>
      </dgm:t>
    </dgm:pt>
    <dgm:pt modelId="{0D996C62-DAF8-4235-A0A5-97F219EFAB5C}" type="sibTrans" cxnId="{3FDD309C-76C9-49A5-A831-CE44E23F9EFF}">
      <dgm:prSet/>
      <dgm:spPr/>
      <dgm:t>
        <a:bodyPr/>
        <a:lstStyle/>
        <a:p>
          <a:endParaRPr lang="en-US"/>
        </a:p>
      </dgm:t>
    </dgm:pt>
    <dgm:pt modelId="{B7E868E6-1A14-4BC3-95CA-88D424B0903A}">
      <dgm:prSet phldrT="[Text]" phldr="0"/>
      <dgm:spPr/>
      <dgm:t>
        <a:bodyPr/>
        <a:lstStyle/>
        <a:p>
          <a:r>
            <a:rPr lang="en-US" dirty="0"/>
            <a:t>Sponsor</a:t>
          </a:r>
        </a:p>
      </dgm:t>
    </dgm:pt>
    <dgm:pt modelId="{5A4055D0-6641-423B-890F-0E48C0C78095}" type="parTrans" cxnId="{351879D9-5583-4329-8DE6-C9A57A8C1129}">
      <dgm:prSet/>
      <dgm:spPr/>
      <dgm:t>
        <a:bodyPr/>
        <a:lstStyle/>
        <a:p>
          <a:endParaRPr lang="en-US"/>
        </a:p>
      </dgm:t>
    </dgm:pt>
    <dgm:pt modelId="{91246731-F744-4575-8D77-2C6301E917AA}" type="sibTrans" cxnId="{351879D9-5583-4329-8DE6-C9A57A8C1129}">
      <dgm:prSet/>
      <dgm:spPr/>
      <dgm:t>
        <a:bodyPr/>
        <a:lstStyle/>
        <a:p>
          <a:endParaRPr lang="en-US"/>
        </a:p>
      </dgm:t>
    </dgm:pt>
    <dgm:pt modelId="{1AB684A6-F47B-423E-B268-26DC65C2F746}">
      <dgm:prSet phldrT="[Text]"/>
      <dgm:spPr/>
      <dgm:t>
        <a:bodyPr/>
        <a:lstStyle/>
        <a:p>
          <a:r>
            <a:rPr lang="en-US" dirty="0"/>
            <a:t>Accesses application with PIN</a:t>
          </a:r>
        </a:p>
      </dgm:t>
    </dgm:pt>
    <dgm:pt modelId="{D080F921-8AFB-476F-AD08-FCD6CF72B4C0}" type="parTrans" cxnId="{99386E7C-FD78-421F-B015-99D6A307089C}">
      <dgm:prSet/>
      <dgm:spPr/>
      <dgm:t>
        <a:bodyPr/>
        <a:lstStyle/>
        <a:p>
          <a:endParaRPr lang="en-US"/>
        </a:p>
      </dgm:t>
    </dgm:pt>
    <dgm:pt modelId="{BD269111-5E38-4FA0-A0B0-5E9EF52BE395}" type="sibTrans" cxnId="{99386E7C-FD78-421F-B015-99D6A307089C}">
      <dgm:prSet/>
      <dgm:spPr/>
      <dgm:t>
        <a:bodyPr/>
        <a:lstStyle/>
        <a:p>
          <a:endParaRPr lang="en-US"/>
        </a:p>
      </dgm:t>
    </dgm:pt>
    <dgm:pt modelId="{1A71A9E8-6FFB-4CC7-A90E-77B7EB112030}">
      <dgm:prSet phldrT="[Text]" phldr="0"/>
      <dgm:spPr/>
      <dgm:t>
        <a:bodyPr/>
        <a:lstStyle/>
        <a:p>
          <a:r>
            <a:rPr lang="en-US" dirty="0"/>
            <a:t>Members </a:t>
          </a:r>
        </a:p>
      </dgm:t>
    </dgm:pt>
    <dgm:pt modelId="{EFC5FABC-DA1E-4034-981F-FD18CF1E35FB}" type="parTrans" cxnId="{D8F8B0DA-5EFA-4CC3-9DBF-2B2F6ED4BC21}">
      <dgm:prSet/>
      <dgm:spPr/>
      <dgm:t>
        <a:bodyPr/>
        <a:lstStyle/>
        <a:p>
          <a:endParaRPr lang="en-US"/>
        </a:p>
      </dgm:t>
    </dgm:pt>
    <dgm:pt modelId="{A7EDF109-A5EF-48E9-B504-E26F15BA8C1B}" type="sibTrans" cxnId="{D8F8B0DA-5EFA-4CC3-9DBF-2B2F6ED4BC21}">
      <dgm:prSet/>
      <dgm:spPr/>
      <dgm:t>
        <a:bodyPr/>
        <a:lstStyle/>
        <a:p>
          <a:endParaRPr lang="en-US"/>
        </a:p>
      </dgm:t>
    </dgm:pt>
    <dgm:pt modelId="{2F01C7EF-D607-4C0B-847D-B536F42132AD}">
      <dgm:prSet phldrT="[Text]"/>
      <dgm:spPr/>
      <dgm:t>
        <a:bodyPr/>
        <a:lstStyle/>
        <a:p>
          <a:r>
            <a:rPr lang="en-US" dirty="0"/>
            <a:t>Accesses application with PIN</a:t>
          </a:r>
        </a:p>
      </dgm:t>
    </dgm:pt>
    <dgm:pt modelId="{0BD29B37-4448-40E4-AC67-FA017ECED842}" type="parTrans" cxnId="{F3A99A98-5F9F-4545-B687-4138882AC676}">
      <dgm:prSet/>
      <dgm:spPr/>
      <dgm:t>
        <a:bodyPr/>
        <a:lstStyle/>
        <a:p>
          <a:endParaRPr lang="en-US"/>
        </a:p>
      </dgm:t>
    </dgm:pt>
    <dgm:pt modelId="{AF45E4C0-843A-436F-B8E2-8875C98B2B87}" type="sibTrans" cxnId="{F3A99A98-5F9F-4545-B687-4138882AC676}">
      <dgm:prSet/>
      <dgm:spPr/>
      <dgm:t>
        <a:bodyPr/>
        <a:lstStyle/>
        <a:p>
          <a:endParaRPr lang="en-US"/>
        </a:p>
      </dgm:t>
    </dgm:pt>
    <dgm:pt modelId="{011562ED-B9F5-47BE-A81E-359349D32E53}">
      <dgm:prSet/>
      <dgm:spPr/>
      <dgm:t>
        <a:bodyPr/>
        <a:lstStyle/>
        <a:p>
          <a:r>
            <a:rPr lang="en-US" dirty="0"/>
            <a:t>Submits application to member for review and approval</a:t>
          </a:r>
        </a:p>
      </dgm:t>
    </dgm:pt>
    <dgm:pt modelId="{203C8374-CD2A-44FC-ADAD-D8E288E49581}" type="parTrans" cxnId="{483DD8DE-9FF3-49ED-9180-A3A0CD2985FA}">
      <dgm:prSet/>
      <dgm:spPr/>
      <dgm:t>
        <a:bodyPr/>
        <a:lstStyle/>
        <a:p>
          <a:endParaRPr lang="en-US"/>
        </a:p>
      </dgm:t>
    </dgm:pt>
    <dgm:pt modelId="{AE986A23-1427-4E20-81AF-0BB9654BDED0}" type="sibTrans" cxnId="{483DD8DE-9FF3-49ED-9180-A3A0CD2985FA}">
      <dgm:prSet/>
      <dgm:spPr/>
      <dgm:t>
        <a:bodyPr/>
        <a:lstStyle/>
        <a:p>
          <a:endParaRPr lang="en-US"/>
        </a:p>
      </dgm:t>
    </dgm:pt>
    <dgm:pt modelId="{6973B1FB-8A6C-4D4C-8F1F-442E30FE942E}">
      <dgm:prSet/>
      <dgm:spPr/>
      <dgm:t>
        <a:bodyPr/>
        <a:lstStyle/>
        <a:p>
          <a:r>
            <a:rPr lang="en-US" dirty="0"/>
            <a:t>Submits final application to FHLB Dallas</a:t>
          </a:r>
        </a:p>
      </dgm:t>
    </dgm:pt>
    <dgm:pt modelId="{09265F53-6953-43C7-9495-B687EF6DFCC0}" type="parTrans" cxnId="{36873CA5-FC10-4F60-B61D-54CE64D7668C}">
      <dgm:prSet/>
      <dgm:spPr/>
      <dgm:t>
        <a:bodyPr/>
        <a:lstStyle/>
        <a:p>
          <a:endParaRPr lang="en-US"/>
        </a:p>
      </dgm:t>
    </dgm:pt>
    <dgm:pt modelId="{A52CE3FB-1801-4438-ADF5-3812DC27935B}" type="sibTrans" cxnId="{36873CA5-FC10-4F60-B61D-54CE64D7668C}">
      <dgm:prSet/>
      <dgm:spPr/>
      <dgm:t>
        <a:bodyPr/>
        <a:lstStyle/>
        <a:p>
          <a:endParaRPr lang="en-US"/>
        </a:p>
      </dgm:t>
    </dgm:pt>
    <dgm:pt modelId="{8394F12D-40B2-4D9E-BD1E-4101B599171C}">
      <dgm:prSet phldrT="[Text]"/>
      <dgm:spPr/>
      <dgm:t>
        <a:bodyPr/>
        <a:lstStyle/>
        <a:p>
          <a:r>
            <a:rPr lang="en-US" dirty="0"/>
            <a:t>Completes application</a:t>
          </a:r>
        </a:p>
      </dgm:t>
    </dgm:pt>
    <dgm:pt modelId="{7F9EB210-D3DA-4D87-8506-7C70822E6AD3}" type="parTrans" cxnId="{16D042AA-CBE4-4097-B3B5-5C55054ACA7A}">
      <dgm:prSet/>
      <dgm:spPr/>
      <dgm:t>
        <a:bodyPr/>
        <a:lstStyle/>
        <a:p>
          <a:endParaRPr lang="en-US"/>
        </a:p>
      </dgm:t>
    </dgm:pt>
    <dgm:pt modelId="{EF25BC9B-20E4-4E49-92BA-08D9436F4EE8}" type="sibTrans" cxnId="{16D042AA-CBE4-4097-B3B5-5C55054ACA7A}">
      <dgm:prSet/>
      <dgm:spPr/>
      <dgm:t>
        <a:bodyPr/>
        <a:lstStyle/>
        <a:p>
          <a:endParaRPr lang="en-US"/>
        </a:p>
      </dgm:t>
    </dgm:pt>
    <dgm:pt modelId="{A44A9E68-78EE-44C8-AF0C-C23BC284A074}">
      <dgm:prSet phldrT="[Text]"/>
      <dgm:spPr/>
      <dgm:t>
        <a:bodyPr/>
        <a:lstStyle/>
        <a:p>
          <a:r>
            <a:rPr lang="en-US" dirty="0"/>
            <a:t>Creates application PIN</a:t>
          </a:r>
        </a:p>
      </dgm:t>
    </dgm:pt>
    <dgm:pt modelId="{F17AAF7E-9FBF-4F68-BB2F-974C236B7B89}" type="parTrans" cxnId="{31DE0B20-3D32-4B2C-9D43-1388F13A26FF}">
      <dgm:prSet/>
      <dgm:spPr/>
      <dgm:t>
        <a:bodyPr/>
        <a:lstStyle/>
        <a:p>
          <a:endParaRPr lang="en-US"/>
        </a:p>
      </dgm:t>
    </dgm:pt>
    <dgm:pt modelId="{AADA7B29-7DE5-499F-919C-3A5F225485AC}" type="sibTrans" cxnId="{31DE0B20-3D32-4B2C-9D43-1388F13A26FF}">
      <dgm:prSet/>
      <dgm:spPr/>
      <dgm:t>
        <a:bodyPr/>
        <a:lstStyle/>
        <a:p>
          <a:endParaRPr lang="en-US"/>
        </a:p>
      </dgm:t>
    </dgm:pt>
    <dgm:pt modelId="{3BCED19F-E53A-415A-9C34-081174B40114}">
      <dgm:prSet phldrT="[Text]"/>
      <dgm:spPr/>
      <dgm:t>
        <a:bodyPr/>
        <a:lstStyle/>
        <a:p>
          <a:r>
            <a:rPr lang="en-US" dirty="0"/>
            <a:t>Submits application to sponsor for review and approval</a:t>
          </a:r>
        </a:p>
      </dgm:t>
    </dgm:pt>
    <dgm:pt modelId="{A8C662CB-1346-4B67-9F6F-2738CF7C7B4E}" type="parTrans" cxnId="{78ECD985-3CC7-4640-A39C-0B1C23FCB2A9}">
      <dgm:prSet/>
      <dgm:spPr/>
      <dgm:t>
        <a:bodyPr/>
        <a:lstStyle/>
        <a:p>
          <a:endParaRPr lang="en-US"/>
        </a:p>
      </dgm:t>
    </dgm:pt>
    <dgm:pt modelId="{7450F4D6-6975-4A43-BE7A-D8E0FB164E95}" type="sibTrans" cxnId="{78ECD985-3CC7-4640-A39C-0B1C23FCB2A9}">
      <dgm:prSet/>
      <dgm:spPr/>
      <dgm:t>
        <a:bodyPr/>
        <a:lstStyle/>
        <a:p>
          <a:endParaRPr lang="en-US"/>
        </a:p>
      </dgm:t>
    </dgm:pt>
    <dgm:pt modelId="{7698DCDC-241D-464B-9D86-200EFD660E8C}">
      <dgm:prSet phldrT="[Text]"/>
      <dgm:spPr/>
      <dgm:t>
        <a:bodyPr/>
        <a:lstStyle/>
        <a:p>
          <a:r>
            <a:rPr lang="en-US" dirty="0"/>
            <a:t>Reviews and approves application submitted by consultant</a:t>
          </a:r>
        </a:p>
      </dgm:t>
    </dgm:pt>
    <dgm:pt modelId="{369B616B-1F49-415E-BABE-3A4D1C1EF19A}" type="parTrans" cxnId="{2C23405C-26DA-490B-89C4-325CC1374D33}">
      <dgm:prSet/>
      <dgm:spPr/>
      <dgm:t>
        <a:bodyPr/>
        <a:lstStyle/>
        <a:p>
          <a:endParaRPr lang="en-US"/>
        </a:p>
      </dgm:t>
    </dgm:pt>
    <dgm:pt modelId="{0D568B8A-6457-4B5D-9AA5-9969DD0B92D0}" type="sibTrans" cxnId="{2C23405C-26DA-490B-89C4-325CC1374D33}">
      <dgm:prSet/>
      <dgm:spPr/>
      <dgm:t>
        <a:bodyPr/>
        <a:lstStyle/>
        <a:p>
          <a:endParaRPr lang="en-US"/>
        </a:p>
      </dgm:t>
    </dgm:pt>
    <dgm:pt modelId="{1AAFFD9A-6A9A-4FA3-8D07-1ABFE2294810}">
      <dgm:prSet phldrT="[Text]"/>
      <dgm:spPr/>
      <dgm:t>
        <a:bodyPr/>
        <a:lstStyle/>
        <a:p>
          <a:r>
            <a:rPr lang="en-US" dirty="0"/>
            <a:t>Reviews and approves application submitted by sponsor</a:t>
          </a:r>
        </a:p>
      </dgm:t>
    </dgm:pt>
    <dgm:pt modelId="{4A2D503D-D43A-4342-B7E8-2DDECA5CD52C}" type="parTrans" cxnId="{A0A73658-9F2B-4C3A-9B2E-6436A452253E}">
      <dgm:prSet/>
      <dgm:spPr/>
      <dgm:t>
        <a:bodyPr/>
        <a:lstStyle/>
        <a:p>
          <a:endParaRPr lang="en-US"/>
        </a:p>
      </dgm:t>
    </dgm:pt>
    <dgm:pt modelId="{61C33205-7960-47AF-863B-7C580DEC9694}" type="sibTrans" cxnId="{A0A73658-9F2B-4C3A-9B2E-6436A452253E}">
      <dgm:prSet/>
      <dgm:spPr/>
      <dgm:t>
        <a:bodyPr/>
        <a:lstStyle/>
        <a:p>
          <a:endParaRPr lang="en-US"/>
        </a:p>
      </dgm:t>
    </dgm:pt>
    <dgm:pt modelId="{958CFB8D-DD37-413D-84E2-779F49AF8B78}" type="pres">
      <dgm:prSet presAssocID="{EA6B8EF7-5CA8-44EB-B869-5A90DCB1B5F5}" presName="linearFlow" presStyleCnt="0">
        <dgm:presLayoutVars>
          <dgm:dir/>
          <dgm:animLvl val="lvl"/>
          <dgm:resizeHandles val="exact"/>
        </dgm:presLayoutVars>
      </dgm:prSet>
      <dgm:spPr/>
    </dgm:pt>
    <dgm:pt modelId="{CE1BCA67-BF66-4C44-B8BD-DE2382ABBBE5}" type="pres">
      <dgm:prSet presAssocID="{E3208757-7C85-443A-8248-7418777DCEEE}" presName="composite" presStyleCnt="0"/>
      <dgm:spPr/>
    </dgm:pt>
    <dgm:pt modelId="{79380BBC-6599-4124-9A35-50CF1F9C482A}" type="pres">
      <dgm:prSet presAssocID="{E3208757-7C85-443A-8248-7418777DCEEE}" presName="parentText" presStyleLbl="alignNode1" presStyleIdx="0" presStyleCnt="3">
        <dgm:presLayoutVars>
          <dgm:chMax val="1"/>
          <dgm:bulletEnabled val="1"/>
        </dgm:presLayoutVars>
      </dgm:prSet>
      <dgm:spPr/>
    </dgm:pt>
    <dgm:pt modelId="{A24DF8CB-CEF2-427F-931D-AC707E008D94}" type="pres">
      <dgm:prSet presAssocID="{E3208757-7C85-443A-8248-7418777DCEEE}" presName="descendantText" presStyleLbl="alignAcc1" presStyleIdx="0" presStyleCnt="3">
        <dgm:presLayoutVars>
          <dgm:bulletEnabled val="1"/>
        </dgm:presLayoutVars>
      </dgm:prSet>
      <dgm:spPr/>
    </dgm:pt>
    <dgm:pt modelId="{47883E52-7D2C-48AE-893D-F097C93D97A4}" type="pres">
      <dgm:prSet presAssocID="{8F6A8940-281E-46A6-ADF7-826868E89FCD}" presName="sp" presStyleCnt="0"/>
      <dgm:spPr/>
    </dgm:pt>
    <dgm:pt modelId="{55484B8A-69C9-47E1-ACE4-892B50EB7C4F}" type="pres">
      <dgm:prSet presAssocID="{B7E868E6-1A14-4BC3-95CA-88D424B0903A}" presName="composite" presStyleCnt="0"/>
      <dgm:spPr/>
    </dgm:pt>
    <dgm:pt modelId="{37CC69E9-D1AE-42B8-8E15-F643FB602D2D}" type="pres">
      <dgm:prSet presAssocID="{B7E868E6-1A14-4BC3-95CA-88D424B0903A}" presName="parentText" presStyleLbl="alignNode1" presStyleIdx="1" presStyleCnt="3">
        <dgm:presLayoutVars>
          <dgm:chMax val="1"/>
          <dgm:bulletEnabled val="1"/>
        </dgm:presLayoutVars>
      </dgm:prSet>
      <dgm:spPr/>
    </dgm:pt>
    <dgm:pt modelId="{1C265A0E-6966-444B-86CE-DD326C7C586C}" type="pres">
      <dgm:prSet presAssocID="{B7E868E6-1A14-4BC3-95CA-88D424B0903A}" presName="descendantText" presStyleLbl="alignAcc1" presStyleIdx="1" presStyleCnt="3">
        <dgm:presLayoutVars>
          <dgm:bulletEnabled val="1"/>
        </dgm:presLayoutVars>
      </dgm:prSet>
      <dgm:spPr/>
    </dgm:pt>
    <dgm:pt modelId="{46EF9E13-6E3F-4F88-924A-B998BDDA2E5A}" type="pres">
      <dgm:prSet presAssocID="{91246731-F744-4575-8D77-2C6301E917AA}" presName="sp" presStyleCnt="0"/>
      <dgm:spPr/>
    </dgm:pt>
    <dgm:pt modelId="{F0CF467E-D95F-4F2F-8188-36C74975291E}" type="pres">
      <dgm:prSet presAssocID="{1A71A9E8-6FFB-4CC7-A90E-77B7EB112030}" presName="composite" presStyleCnt="0"/>
      <dgm:spPr/>
    </dgm:pt>
    <dgm:pt modelId="{995189B4-8FED-4F31-A108-B3AFAF395B40}" type="pres">
      <dgm:prSet presAssocID="{1A71A9E8-6FFB-4CC7-A90E-77B7EB112030}" presName="parentText" presStyleLbl="alignNode1" presStyleIdx="2" presStyleCnt="3">
        <dgm:presLayoutVars>
          <dgm:chMax val="1"/>
          <dgm:bulletEnabled val="1"/>
        </dgm:presLayoutVars>
      </dgm:prSet>
      <dgm:spPr/>
    </dgm:pt>
    <dgm:pt modelId="{1402D148-9770-467D-A3AF-8589E12D88D4}" type="pres">
      <dgm:prSet presAssocID="{1A71A9E8-6FFB-4CC7-A90E-77B7EB112030}" presName="descendantText" presStyleLbl="alignAcc1" presStyleIdx="2" presStyleCnt="3">
        <dgm:presLayoutVars>
          <dgm:bulletEnabled val="1"/>
        </dgm:presLayoutVars>
      </dgm:prSet>
      <dgm:spPr/>
    </dgm:pt>
  </dgm:ptLst>
  <dgm:cxnLst>
    <dgm:cxn modelId="{31DE0B20-3D32-4B2C-9D43-1388F13A26FF}" srcId="{E3208757-7C85-443A-8248-7418777DCEEE}" destId="{A44A9E68-78EE-44C8-AF0C-C23BC284A074}" srcOrd="1" destOrd="0" parTransId="{F17AAF7E-9FBF-4F68-BB2F-974C236B7B89}" sibTransId="{AADA7B29-7DE5-499F-919C-3A5F225485AC}"/>
    <dgm:cxn modelId="{91C68024-C382-4910-9559-D3B5BDBC65F9}" type="presOf" srcId="{1AB684A6-F47B-423E-B268-26DC65C2F746}" destId="{1C265A0E-6966-444B-86CE-DD326C7C586C}" srcOrd="0" destOrd="0" presId="urn:microsoft.com/office/officeart/2005/8/layout/chevron2"/>
    <dgm:cxn modelId="{F9FF8831-8211-4DFC-AD1C-7AE69DA43002}" type="presOf" srcId="{E3208757-7C85-443A-8248-7418777DCEEE}" destId="{79380BBC-6599-4124-9A35-50CF1F9C482A}" srcOrd="0" destOrd="0" presId="urn:microsoft.com/office/officeart/2005/8/layout/chevron2"/>
    <dgm:cxn modelId="{80B91C38-AB29-4B77-95D2-8AE7F3961832}" type="presOf" srcId="{1AAFFD9A-6A9A-4FA3-8D07-1ABFE2294810}" destId="{1402D148-9770-467D-A3AF-8589E12D88D4}" srcOrd="0" destOrd="1" presId="urn:microsoft.com/office/officeart/2005/8/layout/chevron2"/>
    <dgm:cxn modelId="{2C23405C-26DA-490B-89C4-325CC1374D33}" srcId="{B7E868E6-1A14-4BC3-95CA-88D424B0903A}" destId="{7698DCDC-241D-464B-9D86-200EFD660E8C}" srcOrd="1" destOrd="0" parTransId="{369B616B-1F49-415E-BABE-3A4D1C1EF19A}" sibTransId="{0D568B8A-6457-4B5D-9AA5-9969DD0B92D0}"/>
    <dgm:cxn modelId="{9D2B7B56-3123-4B09-B2AC-D4538A8406FC}" type="presOf" srcId="{B7E868E6-1A14-4BC3-95CA-88D424B0903A}" destId="{37CC69E9-D1AE-42B8-8E15-F643FB602D2D}" srcOrd="0" destOrd="0" presId="urn:microsoft.com/office/officeart/2005/8/layout/chevron2"/>
    <dgm:cxn modelId="{A0A73658-9F2B-4C3A-9B2E-6436A452253E}" srcId="{1A71A9E8-6FFB-4CC7-A90E-77B7EB112030}" destId="{1AAFFD9A-6A9A-4FA3-8D07-1ABFE2294810}" srcOrd="1" destOrd="0" parTransId="{4A2D503D-D43A-4342-B7E8-2DDECA5CD52C}" sibTransId="{61C33205-7960-47AF-863B-7C580DEC9694}"/>
    <dgm:cxn modelId="{F5332D59-BA2D-4581-A177-540F95BC7AC4}" type="presOf" srcId="{6973B1FB-8A6C-4D4C-8F1F-442E30FE942E}" destId="{1402D148-9770-467D-A3AF-8589E12D88D4}" srcOrd="0" destOrd="2" presId="urn:microsoft.com/office/officeart/2005/8/layout/chevron2"/>
    <dgm:cxn modelId="{99386E7C-FD78-421F-B015-99D6A307089C}" srcId="{B7E868E6-1A14-4BC3-95CA-88D424B0903A}" destId="{1AB684A6-F47B-423E-B268-26DC65C2F746}" srcOrd="0" destOrd="0" parTransId="{D080F921-8AFB-476F-AD08-FCD6CF72B4C0}" sibTransId="{BD269111-5E38-4FA0-A0B0-5E9EF52BE395}"/>
    <dgm:cxn modelId="{4601F684-0986-4CE5-A3EE-84FCC31B1565}" type="presOf" srcId="{011562ED-B9F5-47BE-A81E-359349D32E53}" destId="{1C265A0E-6966-444B-86CE-DD326C7C586C}" srcOrd="0" destOrd="2" presId="urn:microsoft.com/office/officeart/2005/8/layout/chevron2"/>
    <dgm:cxn modelId="{78ECD985-3CC7-4640-A39C-0B1C23FCB2A9}" srcId="{E3208757-7C85-443A-8248-7418777DCEEE}" destId="{3BCED19F-E53A-415A-9C34-081174B40114}" srcOrd="3" destOrd="0" parTransId="{A8C662CB-1346-4B67-9F6F-2738CF7C7B4E}" sibTransId="{7450F4D6-6975-4A43-BE7A-D8E0FB164E95}"/>
    <dgm:cxn modelId="{F3A99A98-5F9F-4545-B687-4138882AC676}" srcId="{1A71A9E8-6FFB-4CC7-A90E-77B7EB112030}" destId="{2F01C7EF-D607-4C0B-847D-B536F42132AD}" srcOrd="0" destOrd="0" parTransId="{0BD29B37-4448-40E4-AC67-FA017ECED842}" sibTransId="{AF45E4C0-843A-436F-B8E2-8875C98B2B87}"/>
    <dgm:cxn modelId="{3FDD309C-76C9-49A5-A831-CE44E23F9EFF}" srcId="{E3208757-7C85-443A-8248-7418777DCEEE}" destId="{AC3A0EFB-BBE9-4E92-813C-D04FF419B667}" srcOrd="0" destOrd="0" parTransId="{9B169324-C960-4392-9005-AE298CE6734C}" sibTransId="{0D996C62-DAF8-4235-A0A5-97F219EFAB5C}"/>
    <dgm:cxn modelId="{36873CA5-FC10-4F60-B61D-54CE64D7668C}" srcId="{1A71A9E8-6FFB-4CC7-A90E-77B7EB112030}" destId="{6973B1FB-8A6C-4D4C-8F1F-442E30FE942E}" srcOrd="2" destOrd="0" parTransId="{09265F53-6953-43C7-9495-B687EF6DFCC0}" sibTransId="{A52CE3FB-1801-4438-ADF5-3812DC27935B}"/>
    <dgm:cxn modelId="{416BB1A9-D8EE-4A93-A740-B828080D51AD}" type="presOf" srcId="{2F01C7EF-D607-4C0B-847D-B536F42132AD}" destId="{1402D148-9770-467D-A3AF-8589E12D88D4}" srcOrd="0" destOrd="0" presId="urn:microsoft.com/office/officeart/2005/8/layout/chevron2"/>
    <dgm:cxn modelId="{16D042AA-CBE4-4097-B3B5-5C55054ACA7A}" srcId="{E3208757-7C85-443A-8248-7418777DCEEE}" destId="{8394F12D-40B2-4D9E-BD1E-4101B599171C}" srcOrd="2" destOrd="0" parTransId="{7F9EB210-D3DA-4D87-8506-7C70822E6AD3}" sibTransId="{EF25BC9B-20E4-4E49-92BA-08D9436F4EE8}"/>
    <dgm:cxn modelId="{D0C3F6AB-357B-469E-9575-AEBEDF3F1915}" type="presOf" srcId="{8394F12D-40B2-4D9E-BD1E-4101B599171C}" destId="{A24DF8CB-CEF2-427F-931D-AC707E008D94}" srcOrd="0" destOrd="2" presId="urn:microsoft.com/office/officeart/2005/8/layout/chevron2"/>
    <dgm:cxn modelId="{A587ECB5-034F-47C4-A87B-BF4CDC8DCCC9}" type="presOf" srcId="{7698DCDC-241D-464B-9D86-200EFD660E8C}" destId="{1C265A0E-6966-444B-86CE-DD326C7C586C}" srcOrd="0" destOrd="1" presId="urn:microsoft.com/office/officeart/2005/8/layout/chevron2"/>
    <dgm:cxn modelId="{26A519BA-5CF7-4F2E-89EF-F6B7A4FEF3DB}" type="presOf" srcId="{A44A9E68-78EE-44C8-AF0C-C23BC284A074}" destId="{A24DF8CB-CEF2-427F-931D-AC707E008D94}" srcOrd="0" destOrd="1" presId="urn:microsoft.com/office/officeart/2005/8/layout/chevron2"/>
    <dgm:cxn modelId="{AC8058C5-3091-44E1-AC4C-A02EEDB28EFB}" srcId="{EA6B8EF7-5CA8-44EB-B869-5A90DCB1B5F5}" destId="{E3208757-7C85-443A-8248-7418777DCEEE}" srcOrd="0" destOrd="0" parTransId="{94AAD07F-EC37-4085-B3C4-97292E738EC9}" sibTransId="{8F6A8940-281E-46A6-ADF7-826868E89FCD}"/>
    <dgm:cxn modelId="{012A48C8-FE75-4FA6-8777-EDD286C388D1}" type="presOf" srcId="{AC3A0EFB-BBE9-4E92-813C-D04FF419B667}" destId="{A24DF8CB-CEF2-427F-931D-AC707E008D94}" srcOrd="0" destOrd="0" presId="urn:microsoft.com/office/officeart/2005/8/layout/chevron2"/>
    <dgm:cxn modelId="{351879D9-5583-4329-8DE6-C9A57A8C1129}" srcId="{EA6B8EF7-5CA8-44EB-B869-5A90DCB1B5F5}" destId="{B7E868E6-1A14-4BC3-95CA-88D424B0903A}" srcOrd="1" destOrd="0" parTransId="{5A4055D0-6641-423B-890F-0E48C0C78095}" sibTransId="{91246731-F744-4575-8D77-2C6301E917AA}"/>
    <dgm:cxn modelId="{D8F8B0DA-5EFA-4CC3-9DBF-2B2F6ED4BC21}" srcId="{EA6B8EF7-5CA8-44EB-B869-5A90DCB1B5F5}" destId="{1A71A9E8-6FFB-4CC7-A90E-77B7EB112030}" srcOrd="2" destOrd="0" parTransId="{EFC5FABC-DA1E-4034-981F-FD18CF1E35FB}" sibTransId="{A7EDF109-A5EF-48E9-B504-E26F15BA8C1B}"/>
    <dgm:cxn modelId="{483DD8DE-9FF3-49ED-9180-A3A0CD2985FA}" srcId="{B7E868E6-1A14-4BC3-95CA-88D424B0903A}" destId="{011562ED-B9F5-47BE-A81E-359349D32E53}" srcOrd="2" destOrd="0" parTransId="{203C8374-CD2A-44FC-ADAD-D8E288E49581}" sibTransId="{AE986A23-1427-4E20-81AF-0BB9654BDED0}"/>
    <dgm:cxn modelId="{40148BE9-8BA0-427C-8D1B-C65384ED026B}" type="presOf" srcId="{3BCED19F-E53A-415A-9C34-081174B40114}" destId="{A24DF8CB-CEF2-427F-931D-AC707E008D94}" srcOrd="0" destOrd="3" presId="urn:microsoft.com/office/officeart/2005/8/layout/chevron2"/>
    <dgm:cxn modelId="{771C4EEB-D309-437C-926E-FC86DC222FC8}" type="presOf" srcId="{1A71A9E8-6FFB-4CC7-A90E-77B7EB112030}" destId="{995189B4-8FED-4F31-A108-B3AFAF395B40}" srcOrd="0" destOrd="0" presId="urn:microsoft.com/office/officeart/2005/8/layout/chevron2"/>
    <dgm:cxn modelId="{34432CF4-4AF7-4914-8CAC-8BBABD95F99A}" type="presOf" srcId="{EA6B8EF7-5CA8-44EB-B869-5A90DCB1B5F5}" destId="{958CFB8D-DD37-413D-84E2-779F49AF8B78}" srcOrd="0" destOrd="0" presId="urn:microsoft.com/office/officeart/2005/8/layout/chevron2"/>
    <dgm:cxn modelId="{F1739AE1-E2D2-4BAF-962C-1D1FD6F7BC98}" type="presParOf" srcId="{958CFB8D-DD37-413D-84E2-779F49AF8B78}" destId="{CE1BCA67-BF66-4C44-B8BD-DE2382ABBBE5}" srcOrd="0" destOrd="0" presId="urn:microsoft.com/office/officeart/2005/8/layout/chevron2"/>
    <dgm:cxn modelId="{D6428AF1-DFA4-42D5-B19C-A5C10471795A}" type="presParOf" srcId="{CE1BCA67-BF66-4C44-B8BD-DE2382ABBBE5}" destId="{79380BBC-6599-4124-9A35-50CF1F9C482A}" srcOrd="0" destOrd="0" presId="urn:microsoft.com/office/officeart/2005/8/layout/chevron2"/>
    <dgm:cxn modelId="{15A06921-8935-407F-8326-E116900E1EC1}" type="presParOf" srcId="{CE1BCA67-BF66-4C44-B8BD-DE2382ABBBE5}" destId="{A24DF8CB-CEF2-427F-931D-AC707E008D94}" srcOrd="1" destOrd="0" presId="urn:microsoft.com/office/officeart/2005/8/layout/chevron2"/>
    <dgm:cxn modelId="{885E3028-94D0-449F-82BA-4B983845CADA}" type="presParOf" srcId="{958CFB8D-DD37-413D-84E2-779F49AF8B78}" destId="{47883E52-7D2C-48AE-893D-F097C93D97A4}" srcOrd="1" destOrd="0" presId="urn:microsoft.com/office/officeart/2005/8/layout/chevron2"/>
    <dgm:cxn modelId="{0CACBD7A-7212-4871-9679-9C223A9FBD43}" type="presParOf" srcId="{958CFB8D-DD37-413D-84E2-779F49AF8B78}" destId="{55484B8A-69C9-47E1-ACE4-892B50EB7C4F}" srcOrd="2" destOrd="0" presId="urn:microsoft.com/office/officeart/2005/8/layout/chevron2"/>
    <dgm:cxn modelId="{01025F31-15ED-4AEA-861D-2B78F45B87C7}" type="presParOf" srcId="{55484B8A-69C9-47E1-ACE4-892B50EB7C4F}" destId="{37CC69E9-D1AE-42B8-8E15-F643FB602D2D}" srcOrd="0" destOrd="0" presId="urn:microsoft.com/office/officeart/2005/8/layout/chevron2"/>
    <dgm:cxn modelId="{89E98E4A-9DCF-4E8D-BB7A-DCA893F6C0EA}" type="presParOf" srcId="{55484B8A-69C9-47E1-ACE4-892B50EB7C4F}" destId="{1C265A0E-6966-444B-86CE-DD326C7C586C}" srcOrd="1" destOrd="0" presId="urn:microsoft.com/office/officeart/2005/8/layout/chevron2"/>
    <dgm:cxn modelId="{EE0517CD-639F-4977-896E-D579D4D3FE0B}" type="presParOf" srcId="{958CFB8D-DD37-413D-84E2-779F49AF8B78}" destId="{46EF9E13-6E3F-4F88-924A-B998BDDA2E5A}" srcOrd="3" destOrd="0" presId="urn:microsoft.com/office/officeart/2005/8/layout/chevron2"/>
    <dgm:cxn modelId="{E59D583A-2091-4645-A022-F2CC4FB556B6}" type="presParOf" srcId="{958CFB8D-DD37-413D-84E2-779F49AF8B78}" destId="{F0CF467E-D95F-4F2F-8188-36C74975291E}" srcOrd="4" destOrd="0" presId="urn:microsoft.com/office/officeart/2005/8/layout/chevron2"/>
    <dgm:cxn modelId="{BE91FA39-A344-4FCA-B056-A4C14B374257}" type="presParOf" srcId="{F0CF467E-D95F-4F2F-8188-36C74975291E}" destId="{995189B4-8FED-4F31-A108-B3AFAF395B40}" srcOrd="0" destOrd="0" presId="urn:microsoft.com/office/officeart/2005/8/layout/chevron2"/>
    <dgm:cxn modelId="{5A436C35-3309-4685-BBC5-58A7982C3449}" type="presParOf" srcId="{F0CF467E-D95F-4F2F-8188-36C74975291E}" destId="{1402D148-9770-467D-A3AF-8589E12D88D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A6B8EF7-5CA8-44EB-B869-5A90DCB1B5F5}"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B7E868E6-1A14-4BC3-95CA-88D424B0903A}">
      <dgm:prSet phldrT="[Text]" phldr="0"/>
      <dgm:spPr/>
      <dgm:t>
        <a:bodyPr/>
        <a:lstStyle/>
        <a:p>
          <a:r>
            <a:rPr lang="en-US" dirty="0"/>
            <a:t>Sponsors</a:t>
          </a:r>
        </a:p>
      </dgm:t>
    </dgm:pt>
    <dgm:pt modelId="{5A4055D0-6641-423B-890F-0E48C0C78095}" type="parTrans" cxnId="{351879D9-5583-4329-8DE6-C9A57A8C1129}">
      <dgm:prSet/>
      <dgm:spPr/>
      <dgm:t>
        <a:bodyPr/>
        <a:lstStyle/>
        <a:p>
          <a:endParaRPr lang="en-US"/>
        </a:p>
      </dgm:t>
    </dgm:pt>
    <dgm:pt modelId="{91246731-F744-4575-8D77-2C6301E917AA}" type="sibTrans" cxnId="{351879D9-5583-4329-8DE6-C9A57A8C1129}">
      <dgm:prSet/>
      <dgm:spPr/>
      <dgm:t>
        <a:bodyPr/>
        <a:lstStyle/>
        <a:p>
          <a:endParaRPr lang="en-US"/>
        </a:p>
      </dgm:t>
    </dgm:pt>
    <dgm:pt modelId="{1AB684A6-F47B-423E-B268-26DC65C2F746}">
      <dgm:prSet phldrT="[Text]"/>
      <dgm:spPr/>
      <dgm:t>
        <a:bodyPr/>
        <a:lstStyle/>
        <a:p>
          <a:r>
            <a:rPr lang="en-US" dirty="0"/>
            <a:t>Initiates Application</a:t>
          </a:r>
        </a:p>
      </dgm:t>
    </dgm:pt>
    <dgm:pt modelId="{D080F921-8AFB-476F-AD08-FCD6CF72B4C0}" type="parTrans" cxnId="{99386E7C-FD78-421F-B015-99D6A307089C}">
      <dgm:prSet/>
      <dgm:spPr/>
      <dgm:t>
        <a:bodyPr/>
        <a:lstStyle/>
        <a:p>
          <a:endParaRPr lang="en-US"/>
        </a:p>
      </dgm:t>
    </dgm:pt>
    <dgm:pt modelId="{BD269111-5E38-4FA0-A0B0-5E9EF52BE395}" type="sibTrans" cxnId="{99386E7C-FD78-421F-B015-99D6A307089C}">
      <dgm:prSet/>
      <dgm:spPr/>
      <dgm:t>
        <a:bodyPr/>
        <a:lstStyle/>
        <a:p>
          <a:endParaRPr lang="en-US"/>
        </a:p>
      </dgm:t>
    </dgm:pt>
    <dgm:pt modelId="{1A71A9E8-6FFB-4CC7-A90E-77B7EB112030}">
      <dgm:prSet phldrT="[Text]" phldr="0"/>
      <dgm:spPr/>
      <dgm:t>
        <a:bodyPr/>
        <a:lstStyle/>
        <a:p>
          <a:r>
            <a:rPr lang="en-US" dirty="0"/>
            <a:t>Members </a:t>
          </a:r>
        </a:p>
      </dgm:t>
    </dgm:pt>
    <dgm:pt modelId="{EFC5FABC-DA1E-4034-981F-FD18CF1E35FB}" type="parTrans" cxnId="{D8F8B0DA-5EFA-4CC3-9DBF-2B2F6ED4BC21}">
      <dgm:prSet/>
      <dgm:spPr/>
      <dgm:t>
        <a:bodyPr/>
        <a:lstStyle/>
        <a:p>
          <a:endParaRPr lang="en-US"/>
        </a:p>
      </dgm:t>
    </dgm:pt>
    <dgm:pt modelId="{A7EDF109-A5EF-48E9-B504-E26F15BA8C1B}" type="sibTrans" cxnId="{D8F8B0DA-5EFA-4CC3-9DBF-2B2F6ED4BC21}">
      <dgm:prSet/>
      <dgm:spPr/>
      <dgm:t>
        <a:bodyPr/>
        <a:lstStyle/>
        <a:p>
          <a:endParaRPr lang="en-US"/>
        </a:p>
      </dgm:t>
    </dgm:pt>
    <dgm:pt modelId="{2F01C7EF-D607-4C0B-847D-B536F42132AD}">
      <dgm:prSet phldrT="[Text]"/>
      <dgm:spPr/>
      <dgm:t>
        <a:bodyPr/>
        <a:lstStyle/>
        <a:p>
          <a:r>
            <a:rPr lang="en-US" dirty="0"/>
            <a:t>Review and approve applications submitted by sponsor</a:t>
          </a:r>
        </a:p>
      </dgm:t>
    </dgm:pt>
    <dgm:pt modelId="{0BD29B37-4448-40E4-AC67-FA017ECED842}" type="parTrans" cxnId="{F3A99A98-5F9F-4545-B687-4138882AC676}">
      <dgm:prSet/>
      <dgm:spPr/>
      <dgm:t>
        <a:bodyPr/>
        <a:lstStyle/>
        <a:p>
          <a:endParaRPr lang="en-US"/>
        </a:p>
      </dgm:t>
    </dgm:pt>
    <dgm:pt modelId="{AF45E4C0-843A-436F-B8E2-8875C98B2B87}" type="sibTrans" cxnId="{F3A99A98-5F9F-4545-B687-4138882AC676}">
      <dgm:prSet/>
      <dgm:spPr/>
      <dgm:t>
        <a:bodyPr/>
        <a:lstStyle/>
        <a:p>
          <a:endParaRPr lang="en-US"/>
        </a:p>
      </dgm:t>
    </dgm:pt>
    <dgm:pt modelId="{6973B1FB-8A6C-4D4C-8F1F-442E30FE942E}">
      <dgm:prSet/>
      <dgm:spPr/>
      <dgm:t>
        <a:bodyPr/>
        <a:lstStyle/>
        <a:p>
          <a:r>
            <a:rPr lang="en-US" dirty="0"/>
            <a:t>Submit final application to FHLB Dallas</a:t>
          </a:r>
        </a:p>
      </dgm:t>
    </dgm:pt>
    <dgm:pt modelId="{09265F53-6953-43C7-9495-B687EF6DFCC0}" type="parTrans" cxnId="{36873CA5-FC10-4F60-B61D-54CE64D7668C}">
      <dgm:prSet/>
      <dgm:spPr/>
      <dgm:t>
        <a:bodyPr/>
        <a:lstStyle/>
        <a:p>
          <a:endParaRPr lang="en-US"/>
        </a:p>
      </dgm:t>
    </dgm:pt>
    <dgm:pt modelId="{A52CE3FB-1801-4438-ADF5-3812DC27935B}" type="sibTrans" cxnId="{36873CA5-FC10-4F60-B61D-54CE64D7668C}">
      <dgm:prSet/>
      <dgm:spPr/>
      <dgm:t>
        <a:bodyPr/>
        <a:lstStyle/>
        <a:p>
          <a:endParaRPr lang="en-US"/>
        </a:p>
      </dgm:t>
    </dgm:pt>
    <dgm:pt modelId="{4E35E45B-68BB-4598-9F6D-5D5396E47795}">
      <dgm:prSet/>
      <dgm:spPr/>
      <dgm:t>
        <a:bodyPr/>
        <a:lstStyle/>
        <a:p>
          <a:r>
            <a:rPr lang="en-US"/>
            <a:t>Creates application PIN</a:t>
          </a:r>
          <a:endParaRPr lang="en-US" dirty="0"/>
        </a:p>
      </dgm:t>
    </dgm:pt>
    <dgm:pt modelId="{7F2C4D21-8974-4C77-A697-B232B89A7C7B}" type="parTrans" cxnId="{59EA9765-534D-4A1A-BB36-831C3A3EA34F}">
      <dgm:prSet/>
      <dgm:spPr/>
      <dgm:t>
        <a:bodyPr/>
        <a:lstStyle/>
        <a:p>
          <a:endParaRPr lang="en-US"/>
        </a:p>
      </dgm:t>
    </dgm:pt>
    <dgm:pt modelId="{302081DF-1E23-4A1B-A760-B91D0303A499}" type="sibTrans" cxnId="{59EA9765-534D-4A1A-BB36-831C3A3EA34F}">
      <dgm:prSet/>
      <dgm:spPr/>
      <dgm:t>
        <a:bodyPr/>
        <a:lstStyle/>
        <a:p>
          <a:endParaRPr lang="en-US"/>
        </a:p>
      </dgm:t>
    </dgm:pt>
    <dgm:pt modelId="{59BEF200-1ACC-40BD-BD3D-B1753902A5EC}">
      <dgm:prSet/>
      <dgm:spPr/>
      <dgm:t>
        <a:bodyPr/>
        <a:lstStyle/>
        <a:p>
          <a:r>
            <a:rPr lang="en-US"/>
            <a:t>Completes application</a:t>
          </a:r>
          <a:endParaRPr lang="en-US" dirty="0"/>
        </a:p>
      </dgm:t>
    </dgm:pt>
    <dgm:pt modelId="{DCBDD0E3-09CB-4009-8253-EFDC9094C583}" type="parTrans" cxnId="{06C3D44F-CB27-48B9-8711-A0F2CD8D154E}">
      <dgm:prSet/>
      <dgm:spPr/>
      <dgm:t>
        <a:bodyPr/>
        <a:lstStyle/>
        <a:p>
          <a:endParaRPr lang="en-US"/>
        </a:p>
      </dgm:t>
    </dgm:pt>
    <dgm:pt modelId="{61DEC714-8DB7-4CC1-A15F-408F32797F81}" type="sibTrans" cxnId="{06C3D44F-CB27-48B9-8711-A0F2CD8D154E}">
      <dgm:prSet/>
      <dgm:spPr/>
      <dgm:t>
        <a:bodyPr/>
        <a:lstStyle/>
        <a:p>
          <a:endParaRPr lang="en-US"/>
        </a:p>
      </dgm:t>
    </dgm:pt>
    <dgm:pt modelId="{E8DA8E46-9DC2-46FF-B226-D495442FF023}">
      <dgm:prSet/>
      <dgm:spPr/>
      <dgm:t>
        <a:bodyPr/>
        <a:lstStyle/>
        <a:p>
          <a:r>
            <a:rPr lang="en-US" dirty="0"/>
            <a:t>Submits application to member for review and approval</a:t>
          </a:r>
        </a:p>
      </dgm:t>
    </dgm:pt>
    <dgm:pt modelId="{83CEE93D-0141-46A7-91C3-A586FCF31B5B}" type="parTrans" cxnId="{A503CCC8-4E90-4BBA-978F-082C85732D75}">
      <dgm:prSet/>
      <dgm:spPr/>
      <dgm:t>
        <a:bodyPr/>
        <a:lstStyle/>
        <a:p>
          <a:endParaRPr lang="en-US"/>
        </a:p>
      </dgm:t>
    </dgm:pt>
    <dgm:pt modelId="{0BD06A8C-B0DD-41CD-9447-6E6AC8E2E263}" type="sibTrans" cxnId="{A503CCC8-4E90-4BBA-978F-082C85732D75}">
      <dgm:prSet/>
      <dgm:spPr/>
      <dgm:t>
        <a:bodyPr/>
        <a:lstStyle/>
        <a:p>
          <a:endParaRPr lang="en-US"/>
        </a:p>
      </dgm:t>
    </dgm:pt>
    <dgm:pt modelId="{958CFB8D-DD37-413D-84E2-779F49AF8B78}" type="pres">
      <dgm:prSet presAssocID="{EA6B8EF7-5CA8-44EB-B869-5A90DCB1B5F5}" presName="linearFlow" presStyleCnt="0">
        <dgm:presLayoutVars>
          <dgm:dir/>
          <dgm:animLvl val="lvl"/>
          <dgm:resizeHandles val="exact"/>
        </dgm:presLayoutVars>
      </dgm:prSet>
      <dgm:spPr/>
    </dgm:pt>
    <dgm:pt modelId="{55484B8A-69C9-47E1-ACE4-892B50EB7C4F}" type="pres">
      <dgm:prSet presAssocID="{B7E868E6-1A14-4BC3-95CA-88D424B0903A}" presName="composite" presStyleCnt="0"/>
      <dgm:spPr/>
    </dgm:pt>
    <dgm:pt modelId="{37CC69E9-D1AE-42B8-8E15-F643FB602D2D}" type="pres">
      <dgm:prSet presAssocID="{B7E868E6-1A14-4BC3-95CA-88D424B0903A}" presName="parentText" presStyleLbl="alignNode1" presStyleIdx="0" presStyleCnt="2">
        <dgm:presLayoutVars>
          <dgm:chMax val="1"/>
          <dgm:bulletEnabled val="1"/>
        </dgm:presLayoutVars>
      </dgm:prSet>
      <dgm:spPr/>
    </dgm:pt>
    <dgm:pt modelId="{1C265A0E-6966-444B-86CE-DD326C7C586C}" type="pres">
      <dgm:prSet presAssocID="{B7E868E6-1A14-4BC3-95CA-88D424B0903A}" presName="descendantText" presStyleLbl="alignAcc1" presStyleIdx="0" presStyleCnt="2">
        <dgm:presLayoutVars>
          <dgm:bulletEnabled val="1"/>
        </dgm:presLayoutVars>
      </dgm:prSet>
      <dgm:spPr/>
    </dgm:pt>
    <dgm:pt modelId="{46EF9E13-6E3F-4F88-924A-B998BDDA2E5A}" type="pres">
      <dgm:prSet presAssocID="{91246731-F744-4575-8D77-2C6301E917AA}" presName="sp" presStyleCnt="0"/>
      <dgm:spPr/>
    </dgm:pt>
    <dgm:pt modelId="{F0CF467E-D95F-4F2F-8188-36C74975291E}" type="pres">
      <dgm:prSet presAssocID="{1A71A9E8-6FFB-4CC7-A90E-77B7EB112030}" presName="composite" presStyleCnt="0"/>
      <dgm:spPr/>
    </dgm:pt>
    <dgm:pt modelId="{995189B4-8FED-4F31-A108-B3AFAF395B40}" type="pres">
      <dgm:prSet presAssocID="{1A71A9E8-6FFB-4CC7-A90E-77B7EB112030}" presName="parentText" presStyleLbl="alignNode1" presStyleIdx="1" presStyleCnt="2">
        <dgm:presLayoutVars>
          <dgm:chMax val="1"/>
          <dgm:bulletEnabled val="1"/>
        </dgm:presLayoutVars>
      </dgm:prSet>
      <dgm:spPr/>
    </dgm:pt>
    <dgm:pt modelId="{1402D148-9770-467D-A3AF-8589E12D88D4}" type="pres">
      <dgm:prSet presAssocID="{1A71A9E8-6FFB-4CC7-A90E-77B7EB112030}" presName="descendantText" presStyleLbl="alignAcc1" presStyleIdx="1" presStyleCnt="2">
        <dgm:presLayoutVars>
          <dgm:bulletEnabled val="1"/>
        </dgm:presLayoutVars>
      </dgm:prSet>
      <dgm:spPr/>
    </dgm:pt>
  </dgm:ptLst>
  <dgm:cxnLst>
    <dgm:cxn modelId="{91C68024-C382-4910-9559-D3B5BDBC65F9}" type="presOf" srcId="{1AB684A6-F47B-423E-B268-26DC65C2F746}" destId="{1C265A0E-6966-444B-86CE-DD326C7C586C}" srcOrd="0" destOrd="0" presId="urn:microsoft.com/office/officeart/2005/8/layout/chevron2"/>
    <dgm:cxn modelId="{5F1C9031-7D45-4E49-A02A-13E297B4793A}" type="presOf" srcId="{4E35E45B-68BB-4598-9F6D-5D5396E47795}" destId="{1C265A0E-6966-444B-86CE-DD326C7C586C}" srcOrd="0" destOrd="1" presId="urn:microsoft.com/office/officeart/2005/8/layout/chevron2"/>
    <dgm:cxn modelId="{51A1713D-C10F-47F4-89EA-90DB507B4D81}" type="presOf" srcId="{E8DA8E46-9DC2-46FF-B226-D495442FF023}" destId="{1C265A0E-6966-444B-86CE-DD326C7C586C}" srcOrd="0" destOrd="3" presId="urn:microsoft.com/office/officeart/2005/8/layout/chevron2"/>
    <dgm:cxn modelId="{59EA9765-534D-4A1A-BB36-831C3A3EA34F}" srcId="{B7E868E6-1A14-4BC3-95CA-88D424B0903A}" destId="{4E35E45B-68BB-4598-9F6D-5D5396E47795}" srcOrd="1" destOrd="0" parTransId="{7F2C4D21-8974-4C77-A697-B232B89A7C7B}" sibTransId="{302081DF-1E23-4A1B-A760-B91D0303A499}"/>
    <dgm:cxn modelId="{06C3D44F-CB27-48B9-8711-A0F2CD8D154E}" srcId="{B7E868E6-1A14-4BC3-95CA-88D424B0903A}" destId="{59BEF200-1ACC-40BD-BD3D-B1753902A5EC}" srcOrd="2" destOrd="0" parTransId="{DCBDD0E3-09CB-4009-8253-EFDC9094C583}" sibTransId="{61DEC714-8DB7-4CC1-A15F-408F32797F81}"/>
    <dgm:cxn modelId="{9D2B7B56-3123-4B09-B2AC-D4538A8406FC}" type="presOf" srcId="{B7E868E6-1A14-4BC3-95CA-88D424B0903A}" destId="{37CC69E9-D1AE-42B8-8E15-F643FB602D2D}" srcOrd="0" destOrd="0" presId="urn:microsoft.com/office/officeart/2005/8/layout/chevron2"/>
    <dgm:cxn modelId="{F5332D59-BA2D-4581-A177-540F95BC7AC4}" type="presOf" srcId="{6973B1FB-8A6C-4D4C-8F1F-442E30FE942E}" destId="{1402D148-9770-467D-A3AF-8589E12D88D4}" srcOrd="0" destOrd="1" presId="urn:microsoft.com/office/officeart/2005/8/layout/chevron2"/>
    <dgm:cxn modelId="{99386E7C-FD78-421F-B015-99D6A307089C}" srcId="{B7E868E6-1A14-4BC3-95CA-88D424B0903A}" destId="{1AB684A6-F47B-423E-B268-26DC65C2F746}" srcOrd="0" destOrd="0" parTransId="{D080F921-8AFB-476F-AD08-FCD6CF72B4C0}" sibTransId="{BD269111-5E38-4FA0-A0B0-5E9EF52BE395}"/>
    <dgm:cxn modelId="{F3A99A98-5F9F-4545-B687-4138882AC676}" srcId="{1A71A9E8-6FFB-4CC7-A90E-77B7EB112030}" destId="{2F01C7EF-D607-4C0B-847D-B536F42132AD}" srcOrd="0" destOrd="0" parTransId="{0BD29B37-4448-40E4-AC67-FA017ECED842}" sibTransId="{AF45E4C0-843A-436F-B8E2-8875C98B2B87}"/>
    <dgm:cxn modelId="{36873CA5-FC10-4F60-B61D-54CE64D7668C}" srcId="{1A71A9E8-6FFB-4CC7-A90E-77B7EB112030}" destId="{6973B1FB-8A6C-4D4C-8F1F-442E30FE942E}" srcOrd="1" destOrd="0" parTransId="{09265F53-6953-43C7-9495-B687EF6DFCC0}" sibTransId="{A52CE3FB-1801-4438-ADF5-3812DC27935B}"/>
    <dgm:cxn modelId="{416BB1A9-D8EE-4A93-A740-B828080D51AD}" type="presOf" srcId="{2F01C7EF-D607-4C0B-847D-B536F42132AD}" destId="{1402D148-9770-467D-A3AF-8589E12D88D4}" srcOrd="0" destOrd="0" presId="urn:microsoft.com/office/officeart/2005/8/layout/chevron2"/>
    <dgm:cxn modelId="{70464CC7-377B-49CF-9EA3-017454476ACA}" type="presOf" srcId="{59BEF200-1ACC-40BD-BD3D-B1753902A5EC}" destId="{1C265A0E-6966-444B-86CE-DD326C7C586C}" srcOrd="0" destOrd="2" presId="urn:microsoft.com/office/officeart/2005/8/layout/chevron2"/>
    <dgm:cxn modelId="{A503CCC8-4E90-4BBA-978F-082C85732D75}" srcId="{B7E868E6-1A14-4BC3-95CA-88D424B0903A}" destId="{E8DA8E46-9DC2-46FF-B226-D495442FF023}" srcOrd="3" destOrd="0" parTransId="{83CEE93D-0141-46A7-91C3-A586FCF31B5B}" sibTransId="{0BD06A8C-B0DD-41CD-9447-6E6AC8E2E263}"/>
    <dgm:cxn modelId="{351879D9-5583-4329-8DE6-C9A57A8C1129}" srcId="{EA6B8EF7-5CA8-44EB-B869-5A90DCB1B5F5}" destId="{B7E868E6-1A14-4BC3-95CA-88D424B0903A}" srcOrd="0" destOrd="0" parTransId="{5A4055D0-6641-423B-890F-0E48C0C78095}" sibTransId="{91246731-F744-4575-8D77-2C6301E917AA}"/>
    <dgm:cxn modelId="{D8F8B0DA-5EFA-4CC3-9DBF-2B2F6ED4BC21}" srcId="{EA6B8EF7-5CA8-44EB-B869-5A90DCB1B5F5}" destId="{1A71A9E8-6FFB-4CC7-A90E-77B7EB112030}" srcOrd="1" destOrd="0" parTransId="{EFC5FABC-DA1E-4034-981F-FD18CF1E35FB}" sibTransId="{A7EDF109-A5EF-48E9-B504-E26F15BA8C1B}"/>
    <dgm:cxn modelId="{771C4EEB-D309-437C-926E-FC86DC222FC8}" type="presOf" srcId="{1A71A9E8-6FFB-4CC7-A90E-77B7EB112030}" destId="{995189B4-8FED-4F31-A108-B3AFAF395B40}" srcOrd="0" destOrd="0" presId="urn:microsoft.com/office/officeart/2005/8/layout/chevron2"/>
    <dgm:cxn modelId="{34432CF4-4AF7-4914-8CAC-8BBABD95F99A}" type="presOf" srcId="{EA6B8EF7-5CA8-44EB-B869-5A90DCB1B5F5}" destId="{958CFB8D-DD37-413D-84E2-779F49AF8B78}" srcOrd="0" destOrd="0" presId="urn:microsoft.com/office/officeart/2005/8/layout/chevron2"/>
    <dgm:cxn modelId="{0CACBD7A-7212-4871-9679-9C223A9FBD43}" type="presParOf" srcId="{958CFB8D-DD37-413D-84E2-779F49AF8B78}" destId="{55484B8A-69C9-47E1-ACE4-892B50EB7C4F}" srcOrd="0" destOrd="0" presId="urn:microsoft.com/office/officeart/2005/8/layout/chevron2"/>
    <dgm:cxn modelId="{01025F31-15ED-4AEA-861D-2B78F45B87C7}" type="presParOf" srcId="{55484B8A-69C9-47E1-ACE4-892B50EB7C4F}" destId="{37CC69E9-D1AE-42B8-8E15-F643FB602D2D}" srcOrd="0" destOrd="0" presId="urn:microsoft.com/office/officeart/2005/8/layout/chevron2"/>
    <dgm:cxn modelId="{89E98E4A-9DCF-4E8D-BB7A-DCA893F6C0EA}" type="presParOf" srcId="{55484B8A-69C9-47E1-ACE4-892B50EB7C4F}" destId="{1C265A0E-6966-444B-86CE-DD326C7C586C}" srcOrd="1" destOrd="0" presId="urn:microsoft.com/office/officeart/2005/8/layout/chevron2"/>
    <dgm:cxn modelId="{EE0517CD-639F-4977-896E-D579D4D3FE0B}" type="presParOf" srcId="{958CFB8D-DD37-413D-84E2-779F49AF8B78}" destId="{46EF9E13-6E3F-4F88-924A-B998BDDA2E5A}" srcOrd="1" destOrd="0" presId="urn:microsoft.com/office/officeart/2005/8/layout/chevron2"/>
    <dgm:cxn modelId="{E59D583A-2091-4645-A022-F2CC4FB556B6}" type="presParOf" srcId="{958CFB8D-DD37-413D-84E2-779F49AF8B78}" destId="{F0CF467E-D95F-4F2F-8188-36C74975291E}" srcOrd="2" destOrd="0" presId="urn:microsoft.com/office/officeart/2005/8/layout/chevron2"/>
    <dgm:cxn modelId="{BE91FA39-A344-4FCA-B056-A4C14B374257}" type="presParOf" srcId="{F0CF467E-D95F-4F2F-8188-36C74975291E}" destId="{995189B4-8FED-4F31-A108-B3AFAF395B40}" srcOrd="0" destOrd="0" presId="urn:microsoft.com/office/officeart/2005/8/layout/chevron2"/>
    <dgm:cxn modelId="{5A436C35-3309-4685-BBC5-58A7982C3449}" type="presParOf" srcId="{F0CF467E-D95F-4F2F-8188-36C74975291E}" destId="{1402D148-9770-467D-A3AF-8589E12D88D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5A05CFB-01FB-42DA-85D3-CF9711B2B5CB}"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8EF9DD5F-E8BB-484D-8B41-203303B6F077}">
      <dgm:prSet phldrT="[Text]"/>
      <dgm:spPr>
        <a:solidFill>
          <a:schemeClr val="bg1">
            <a:alpha val="50000"/>
          </a:schemeClr>
        </a:solidFill>
        <a:ln>
          <a:solidFill>
            <a:schemeClr val="accent1"/>
          </a:solidFill>
        </a:ln>
      </dgm:spPr>
      <dgm:t>
        <a:bodyPr/>
        <a:lstStyle/>
        <a:p>
          <a:r>
            <a:rPr lang="en-US" b="1" u="none" dirty="0">
              <a:solidFill>
                <a:schemeClr val="accent1"/>
              </a:solidFill>
            </a:rPr>
            <a:t>Contact Us!</a:t>
          </a:r>
        </a:p>
        <a:p>
          <a:r>
            <a:rPr lang="en-US" b="1" u="sng" dirty="0">
              <a:solidFill>
                <a:schemeClr val="accent1"/>
              </a:solidFill>
            </a:rPr>
            <a:t>By Phone: </a:t>
          </a:r>
          <a:r>
            <a:rPr lang="en-US" dirty="0"/>
            <a:t>800.362.2944</a:t>
          </a:r>
        </a:p>
        <a:p>
          <a:r>
            <a:rPr lang="en-US" b="1" u="sng" dirty="0">
              <a:solidFill>
                <a:schemeClr val="accent1"/>
              </a:solidFill>
            </a:rPr>
            <a:t>By Email: </a:t>
          </a:r>
          <a:r>
            <a:rPr lang="en-US" dirty="0"/>
            <a:t>ahp@fhlb.com</a:t>
          </a:r>
        </a:p>
      </dgm:t>
    </dgm:pt>
    <dgm:pt modelId="{BBF82E91-45C4-4A79-AD3C-7F042443BD18}" type="parTrans" cxnId="{2140BFCB-65E9-4056-813B-D33F493C98FD}">
      <dgm:prSet/>
      <dgm:spPr/>
      <dgm:t>
        <a:bodyPr/>
        <a:lstStyle/>
        <a:p>
          <a:endParaRPr lang="en-US"/>
        </a:p>
      </dgm:t>
    </dgm:pt>
    <dgm:pt modelId="{ADDFF892-547C-412A-A084-920AD8B67713}" type="sibTrans" cxnId="{2140BFCB-65E9-4056-813B-D33F493C98FD}">
      <dgm:prSet/>
      <dgm:spPr/>
      <dgm:t>
        <a:bodyPr/>
        <a:lstStyle/>
        <a:p>
          <a:endParaRPr lang="en-US"/>
        </a:p>
      </dgm:t>
    </dgm:pt>
    <dgm:pt modelId="{CA4E3510-4B4C-4F21-8EB6-FAFB6A31FB0A}" type="pres">
      <dgm:prSet presAssocID="{05A05CFB-01FB-42DA-85D3-CF9711B2B5CB}" presName="Name0" presStyleCnt="0">
        <dgm:presLayoutVars>
          <dgm:chMax val="7"/>
          <dgm:dir/>
          <dgm:resizeHandles val="exact"/>
        </dgm:presLayoutVars>
      </dgm:prSet>
      <dgm:spPr/>
    </dgm:pt>
    <dgm:pt modelId="{E9FE5D67-3287-4A33-9BDC-E31CD1C2A185}" type="pres">
      <dgm:prSet presAssocID="{05A05CFB-01FB-42DA-85D3-CF9711B2B5CB}" presName="ellipse1" presStyleLbl="vennNode1" presStyleIdx="0" presStyleCnt="1" custLinFactNeighborX="23539" custLinFactNeighborY="292">
        <dgm:presLayoutVars>
          <dgm:bulletEnabled val="1"/>
        </dgm:presLayoutVars>
      </dgm:prSet>
      <dgm:spPr/>
    </dgm:pt>
  </dgm:ptLst>
  <dgm:cxnLst>
    <dgm:cxn modelId="{6218C303-7EC6-4D08-B1DA-03F523C7E74E}" type="presOf" srcId="{05A05CFB-01FB-42DA-85D3-CF9711B2B5CB}" destId="{CA4E3510-4B4C-4F21-8EB6-FAFB6A31FB0A}" srcOrd="0" destOrd="0" presId="urn:microsoft.com/office/officeart/2005/8/layout/rings+Icon"/>
    <dgm:cxn modelId="{F783BB0E-51B5-47C3-B15A-392656DE9012}" type="presOf" srcId="{8EF9DD5F-E8BB-484D-8B41-203303B6F077}" destId="{E9FE5D67-3287-4A33-9BDC-E31CD1C2A185}" srcOrd="0" destOrd="0" presId="urn:microsoft.com/office/officeart/2005/8/layout/rings+Icon"/>
    <dgm:cxn modelId="{2140BFCB-65E9-4056-813B-D33F493C98FD}" srcId="{05A05CFB-01FB-42DA-85D3-CF9711B2B5CB}" destId="{8EF9DD5F-E8BB-484D-8B41-203303B6F077}" srcOrd="0" destOrd="0" parTransId="{BBF82E91-45C4-4A79-AD3C-7F042443BD18}" sibTransId="{ADDFF892-547C-412A-A084-920AD8B67713}"/>
    <dgm:cxn modelId="{BF6F21B8-94FC-4980-8C58-6B476C956634}" type="presParOf" srcId="{CA4E3510-4B4C-4F21-8EB6-FAFB6A31FB0A}" destId="{E9FE5D67-3287-4A33-9BDC-E31CD1C2A185}" srcOrd="0" destOrd="0" presId="urn:microsoft.com/office/officeart/2005/8/layout/rings+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F79993-ED9D-47DE-B2F9-E37F40BBFE37}" type="doc">
      <dgm:prSet loTypeId="urn:microsoft.com/office/officeart/2005/8/layout/process1" loCatId="process" qsTypeId="urn:microsoft.com/office/officeart/2005/8/quickstyle/simple1" qsCatId="simple" csTypeId="urn:microsoft.com/office/officeart/2005/8/colors/accent1_2" csCatId="accent1" phldr="1"/>
      <dgm:spPr/>
    </dgm:pt>
    <dgm:pt modelId="{E22A5D57-A1F8-4A7A-98C3-E5D3B87E441D}">
      <dgm:prSet phldrT="[Text]" custT="1"/>
      <dgm:spPr>
        <a:solidFill>
          <a:schemeClr val="accent1">
            <a:lumMod val="60000"/>
            <a:lumOff val="40000"/>
          </a:schemeClr>
        </a:solidFill>
        <a:ln w="25400" cap="flat" cmpd="sng" algn="ctr">
          <a:solidFill>
            <a:schemeClr val="tx1"/>
          </a:solidFill>
          <a:prstDash val="solid"/>
        </a:ln>
        <a:effectLst/>
      </dgm:spPr>
      <dgm:t>
        <a:bodyPr spcFirstLastPara="0" vert="horz" wrap="square" lIns="57150" tIns="57150" rIns="57150" bIns="57150" numCol="1" spcCol="1270" anchor="ctr" anchorCtr="1"/>
        <a:lstStyle/>
        <a:p>
          <a:pPr marL="0" lvl="0" indent="0" algn="ctr" defTabSz="666750">
            <a:lnSpc>
              <a:spcPct val="90000"/>
            </a:lnSpc>
            <a:spcBef>
              <a:spcPct val="0"/>
            </a:spcBef>
            <a:spcAft>
              <a:spcPct val="35000"/>
            </a:spcAft>
            <a:buNone/>
          </a:pPr>
          <a:endParaRPr lang="en-US" sz="1500" kern="1200" dirty="0">
            <a:solidFill>
              <a:schemeClr val="tx1"/>
            </a:solidFill>
            <a:latin typeface="Calibri"/>
            <a:ea typeface="+mn-ea"/>
            <a:cs typeface="+mn-cs"/>
          </a:endParaRPr>
        </a:p>
        <a:p>
          <a:pPr marL="0" lvl="0" indent="0" algn="ctr" defTabSz="666750">
            <a:lnSpc>
              <a:spcPct val="90000"/>
            </a:lnSpc>
            <a:spcBef>
              <a:spcPct val="0"/>
            </a:spcBef>
            <a:spcAft>
              <a:spcPct val="35000"/>
            </a:spcAft>
            <a:buNone/>
          </a:pPr>
          <a:r>
            <a:rPr lang="en-US" sz="1500" kern="1200" dirty="0">
              <a:solidFill>
                <a:schemeClr val="tx1"/>
              </a:solidFill>
              <a:latin typeface="Calibri"/>
              <a:ea typeface="+mn-ea"/>
              <a:cs typeface="+mn-cs"/>
            </a:rPr>
            <a:t>Occupancy   Data		</a:t>
          </a:r>
        </a:p>
      </dgm:t>
    </dgm:pt>
    <dgm:pt modelId="{3AEE259F-6256-4DAE-813A-9904A668FFFA}" type="parTrans" cxnId="{8B7D790A-A7F6-4AC6-ADB3-550CE6550A6F}">
      <dgm:prSet/>
      <dgm:spPr/>
      <dgm:t>
        <a:bodyPr/>
        <a:lstStyle/>
        <a:p>
          <a:endParaRPr lang="en-US"/>
        </a:p>
      </dgm:t>
    </dgm:pt>
    <dgm:pt modelId="{9D82A752-D6FF-462C-ACB7-3706BCF0C998}" type="sibTrans" cxnId="{8B7D790A-A7F6-4AC6-ADB3-550CE6550A6F}">
      <dgm:prSet/>
      <dgm:spPr/>
      <dgm:t>
        <a:bodyPr/>
        <a:lstStyle/>
        <a:p>
          <a:endParaRPr lang="en-US" dirty="0"/>
        </a:p>
      </dgm:t>
    </dgm:pt>
    <dgm:pt modelId="{63BCDFAE-9D04-4C06-889B-79D042748A4F}">
      <dgm:prSet phldrT="[Text]"/>
      <dgm:spPr>
        <a:solidFill>
          <a:schemeClr val="accent1">
            <a:lumMod val="60000"/>
            <a:lumOff val="40000"/>
          </a:schemeClr>
        </a:solidFill>
        <a:ln>
          <a:solidFill>
            <a:schemeClr val="tx1"/>
          </a:solidFill>
        </a:ln>
      </dgm:spPr>
      <dgm:t>
        <a:bodyPr/>
        <a:lstStyle/>
        <a:p>
          <a:r>
            <a:rPr lang="en-US" dirty="0">
              <a:solidFill>
                <a:schemeClr val="tx1"/>
              </a:solidFill>
            </a:rPr>
            <a:t>Local Market Data</a:t>
          </a:r>
        </a:p>
      </dgm:t>
    </dgm:pt>
    <dgm:pt modelId="{FA99BEC3-CFDD-4913-9C32-4153E5481C0F}" type="parTrans" cxnId="{5846DBAC-2E58-4737-9C9F-FEC3FD7494E1}">
      <dgm:prSet/>
      <dgm:spPr/>
      <dgm:t>
        <a:bodyPr/>
        <a:lstStyle/>
        <a:p>
          <a:endParaRPr lang="en-US"/>
        </a:p>
      </dgm:t>
    </dgm:pt>
    <dgm:pt modelId="{EFFEEAC4-F10B-491A-85A4-537690DC2D70}" type="sibTrans" cxnId="{5846DBAC-2E58-4737-9C9F-FEC3FD7494E1}">
      <dgm:prSet/>
      <dgm:spPr/>
      <dgm:t>
        <a:bodyPr/>
        <a:lstStyle/>
        <a:p>
          <a:endParaRPr lang="en-US" dirty="0"/>
        </a:p>
      </dgm:t>
    </dgm:pt>
    <dgm:pt modelId="{3404B63E-6433-4A34-B327-37935501DC55}">
      <dgm:prSet phldrT="[Text]"/>
      <dgm:spPr>
        <a:solidFill>
          <a:schemeClr val="accent1">
            <a:lumMod val="60000"/>
            <a:lumOff val="40000"/>
          </a:schemeClr>
        </a:solidFill>
        <a:ln>
          <a:solidFill>
            <a:schemeClr val="tx1"/>
          </a:solidFill>
        </a:ln>
      </dgm:spPr>
      <dgm:t>
        <a:bodyPr/>
        <a:lstStyle/>
        <a:p>
          <a:r>
            <a:rPr lang="en-US" dirty="0">
              <a:solidFill>
                <a:schemeClr val="tx1"/>
              </a:solidFill>
            </a:rPr>
            <a:t>Absorption Time</a:t>
          </a:r>
        </a:p>
      </dgm:t>
    </dgm:pt>
    <dgm:pt modelId="{C3FE497E-21D5-4EA0-B875-3AA18E8EA4D0}" type="parTrans" cxnId="{AA2D4AA7-45C0-4B5A-BDEC-D87C478693BC}">
      <dgm:prSet/>
      <dgm:spPr/>
      <dgm:t>
        <a:bodyPr/>
        <a:lstStyle/>
        <a:p>
          <a:endParaRPr lang="en-US"/>
        </a:p>
      </dgm:t>
    </dgm:pt>
    <dgm:pt modelId="{D9E5FA65-96CC-4A1C-8FBA-9ABD4DF06A30}" type="sibTrans" cxnId="{AA2D4AA7-45C0-4B5A-BDEC-D87C478693BC}">
      <dgm:prSet/>
      <dgm:spPr/>
      <dgm:t>
        <a:bodyPr/>
        <a:lstStyle/>
        <a:p>
          <a:endParaRPr lang="en-US" dirty="0"/>
        </a:p>
      </dgm:t>
    </dgm:pt>
    <dgm:pt modelId="{80D12638-36B7-45BA-8044-56F518E6A4C1}">
      <dgm:prSet/>
      <dgm:spPr>
        <a:solidFill>
          <a:schemeClr val="accent1">
            <a:lumMod val="60000"/>
            <a:lumOff val="40000"/>
          </a:schemeClr>
        </a:solidFill>
        <a:ln>
          <a:solidFill>
            <a:schemeClr val="tx1"/>
          </a:solidFill>
        </a:ln>
      </dgm:spPr>
      <dgm:t>
        <a:bodyPr/>
        <a:lstStyle/>
        <a:p>
          <a:r>
            <a:rPr lang="en-US" dirty="0">
              <a:solidFill>
                <a:schemeClr val="tx1"/>
              </a:solidFill>
            </a:rPr>
            <a:t>Vacancy Rates of Nearby Properties</a:t>
          </a:r>
        </a:p>
      </dgm:t>
    </dgm:pt>
    <dgm:pt modelId="{CCBC24F1-7EF6-467D-83F0-0706D3629CB5}" type="parTrans" cxnId="{D010156F-A933-4C65-AF03-99AC213EB34B}">
      <dgm:prSet/>
      <dgm:spPr/>
      <dgm:t>
        <a:bodyPr/>
        <a:lstStyle/>
        <a:p>
          <a:endParaRPr lang="en-US"/>
        </a:p>
      </dgm:t>
    </dgm:pt>
    <dgm:pt modelId="{AAABB593-7124-4BF5-9EA4-4636765D4E58}" type="sibTrans" cxnId="{D010156F-A933-4C65-AF03-99AC213EB34B}">
      <dgm:prSet/>
      <dgm:spPr/>
      <dgm:t>
        <a:bodyPr/>
        <a:lstStyle/>
        <a:p>
          <a:endParaRPr lang="en-US" dirty="0"/>
        </a:p>
      </dgm:t>
    </dgm:pt>
    <dgm:pt modelId="{DF1C01A6-76A3-41F6-97B9-5028247E5C0A}">
      <dgm:prSet/>
      <dgm:spPr>
        <a:solidFill>
          <a:schemeClr val="accent1">
            <a:lumMod val="60000"/>
            <a:lumOff val="40000"/>
          </a:schemeClr>
        </a:solidFill>
        <a:ln>
          <a:solidFill>
            <a:schemeClr val="tx1"/>
          </a:solidFill>
        </a:ln>
      </dgm:spPr>
      <dgm:t>
        <a:bodyPr/>
        <a:lstStyle/>
        <a:p>
          <a:r>
            <a:rPr lang="en-US" dirty="0">
              <a:solidFill>
                <a:schemeClr val="tx1"/>
              </a:solidFill>
            </a:rPr>
            <a:t>Documented Unmet Housing Needs</a:t>
          </a:r>
        </a:p>
      </dgm:t>
    </dgm:pt>
    <dgm:pt modelId="{BA27E72A-E5ED-4E99-AE89-FFC7CFC7D94D}" type="parTrans" cxnId="{492D9F24-84A6-4F7C-91FA-6F5994B172A0}">
      <dgm:prSet/>
      <dgm:spPr/>
      <dgm:t>
        <a:bodyPr/>
        <a:lstStyle/>
        <a:p>
          <a:endParaRPr lang="en-US"/>
        </a:p>
      </dgm:t>
    </dgm:pt>
    <dgm:pt modelId="{CE8CFD0D-74E0-4A52-A608-4C4004288339}" type="sibTrans" cxnId="{492D9F24-84A6-4F7C-91FA-6F5994B172A0}">
      <dgm:prSet/>
      <dgm:spPr/>
      <dgm:t>
        <a:bodyPr/>
        <a:lstStyle/>
        <a:p>
          <a:endParaRPr lang="en-US"/>
        </a:p>
      </dgm:t>
    </dgm:pt>
    <dgm:pt modelId="{AAF4D1D8-6480-4157-B3B0-463147EF5C78}" type="pres">
      <dgm:prSet presAssocID="{3EF79993-ED9D-47DE-B2F9-E37F40BBFE37}" presName="Name0" presStyleCnt="0">
        <dgm:presLayoutVars>
          <dgm:dir/>
          <dgm:resizeHandles val="exact"/>
        </dgm:presLayoutVars>
      </dgm:prSet>
      <dgm:spPr/>
    </dgm:pt>
    <dgm:pt modelId="{FCC68595-D3F1-41F6-B435-CECCB977D3E5}" type="pres">
      <dgm:prSet presAssocID="{E22A5D57-A1F8-4A7A-98C3-E5D3B87E441D}" presName="node" presStyleLbl="node1" presStyleIdx="0" presStyleCnt="5" custScaleY="95798" custLinFactNeighborX="-806" custLinFactNeighborY="-23000">
        <dgm:presLayoutVars>
          <dgm:bulletEnabled val="1"/>
        </dgm:presLayoutVars>
      </dgm:prSet>
      <dgm:spPr>
        <a:xfrm>
          <a:off x="3889" y="1112105"/>
          <a:ext cx="1205788" cy="1013851"/>
        </a:xfrm>
        <a:prstGeom prst="roundRect">
          <a:avLst>
            <a:gd name="adj" fmla="val 10000"/>
          </a:avLst>
        </a:prstGeom>
      </dgm:spPr>
    </dgm:pt>
    <dgm:pt modelId="{7735EE23-CAC0-4110-A9B0-34C46FC34EFB}" type="pres">
      <dgm:prSet presAssocID="{9D82A752-D6FF-462C-ACB7-3706BCF0C998}" presName="sibTrans" presStyleLbl="sibTrans2D1" presStyleIdx="0" presStyleCnt="4"/>
      <dgm:spPr/>
    </dgm:pt>
    <dgm:pt modelId="{B25D14F9-0B12-4280-A28F-4A6121129083}" type="pres">
      <dgm:prSet presAssocID="{9D82A752-D6FF-462C-ACB7-3706BCF0C998}" presName="connectorText" presStyleLbl="sibTrans2D1" presStyleIdx="0" presStyleCnt="4"/>
      <dgm:spPr/>
    </dgm:pt>
    <dgm:pt modelId="{0915C7EE-35D4-4D9A-BE5C-B392D9D504CB}" type="pres">
      <dgm:prSet presAssocID="{63BCDFAE-9D04-4C06-889B-79D042748A4F}" presName="node" presStyleLbl="node1" presStyleIdx="1" presStyleCnt="5" custScaleY="94289" custLinFactNeighborX="-2864" custLinFactNeighborY="-23000">
        <dgm:presLayoutVars>
          <dgm:bulletEnabled val="1"/>
        </dgm:presLayoutVars>
      </dgm:prSet>
      <dgm:spPr/>
    </dgm:pt>
    <dgm:pt modelId="{FF369A0E-D0CB-49E6-B0D2-C18EF42F6612}" type="pres">
      <dgm:prSet presAssocID="{EFFEEAC4-F10B-491A-85A4-537690DC2D70}" presName="sibTrans" presStyleLbl="sibTrans2D1" presStyleIdx="1" presStyleCnt="4"/>
      <dgm:spPr/>
    </dgm:pt>
    <dgm:pt modelId="{5BD9E71A-CB06-4E1D-B89A-99CCB141E7C8}" type="pres">
      <dgm:prSet presAssocID="{EFFEEAC4-F10B-491A-85A4-537690DC2D70}" presName="connectorText" presStyleLbl="sibTrans2D1" presStyleIdx="1" presStyleCnt="4"/>
      <dgm:spPr/>
    </dgm:pt>
    <dgm:pt modelId="{9940C0D9-C5D9-4B2F-800B-FD38717CFB2A}" type="pres">
      <dgm:prSet presAssocID="{3404B63E-6433-4A34-B327-37935501DC55}" presName="node" presStyleLbl="node1" presStyleIdx="2" presStyleCnt="5" custScaleY="94289" custLinFactNeighborX="-126" custLinFactNeighborY="-23000">
        <dgm:presLayoutVars>
          <dgm:bulletEnabled val="1"/>
        </dgm:presLayoutVars>
      </dgm:prSet>
      <dgm:spPr/>
    </dgm:pt>
    <dgm:pt modelId="{701CD681-9E89-41D5-BEB5-EE98E3C82238}" type="pres">
      <dgm:prSet presAssocID="{D9E5FA65-96CC-4A1C-8FBA-9ABD4DF06A30}" presName="sibTrans" presStyleLbl="sibTrans2D1" presStyleIdx="2" presStyleCnt="4"/>
      <dgm:spPr/>
    </dgm:pt>
    <dgm:pt modelId="{7AF7F843-A559-4857-93BC-941062541C17}" type="pres">
      <dgm:prSet presAssocID="{D9E5FA65-96CC-4A1C-8FBA-9ABD4DF06A30}" presName="connectorText" presStyleLbl="sibTrans2D1" presStyleIdx="2" presStyleCnt="4"/>
      <dgm:spPr/>
    </dgm:pt>
    <dgm:pt modelId="{92C5B93C-DFED-4745-AD03-AAB2AE9342AB}" type="pres">
      <dgm:prSet presAssocID="{80D12638-36B7-45BA-8044-56F518E6A4C1}" presName="node" presStyleLbl="node1" presStyleIdx="3" presStyleCnt="5" custScaleY="94289" custLinFactNeighborX="-11454" custLinFactNeighborY="-23000">
        <dgm:presLayoutVars>
          <dgm:bulletEnabled val="1"/>
        </dgm:presLayoutVars>
      </dgm:prSet>
      <dgm:spPr/>
    </dgm:pt>
    <dgm:pt modelId="{B9B4C693-7F2C-4179-9E92-FBB770FF3A1D}" type="pres">
      <dgm:prSet presAssocID="{AAABB593-7124-4BF5-9EA4-4636765D4E58}" presName="sibTrans" presStyleLbl="sibTrans2D1" presStyleIdx="3" presStyleCnt="4"/>
      <dgm:spPr/>
    </dgm:pt>
    <dgm:pt modelId="{D654961D-7524-4758-88E7-5676B29E34D5}" type="pres">
      <dgm:prSet presAssocID="{AAABB593-7124-4BF5-9EA4-4636765D4E58}" presName="connectorText" presStyleLbl="sibTrans2D1" presStyleIdx="3" presStyleCnt="4"/>
      <dgm:spPr/>
    </dgm:pt>
    <dgm:pt modelId="{F1087578-BAC2-4F23-BB4B-5EDF60554E9D}" type="pres">
      <dgm:prSet presAssocID="{DF1C01A6-76A3-41F6-97B9-5028247E5C0A}" presName="node" presStyleLbl="node1" presStyleIdx="4" presStyleCnt="5" custScaleY="94289" custLinFactNeighborX="681" custLinFactNeighborY="-23000">
        <dgm:presLayoutVars>
          <dgm:bulletEnabled val="1"/>
        </dgm:presLayoutVars>
      </dgm:prSet>
      <dgm:spPr/>
    </dgm:pt>
  </dgm:ptLst>
  <dgm:cxnLst>
    <dgm:cxn modelId="{28DA7807-8876-4AFA-995D-94096180773A}" type="presOf" srcId="{E22A5D57-A1F8-4A7A-98C3-E5D3B87E441D}" destId="{FCC68595-D3F1-41F6-B435-CECCB977D3E5}" srcOrd="0" destOrd="0" presId="urn:microsoft.com/office/officeart/2005/8/layout/process1"/>
    <dgm:cxn modelId="{8B7D790A-A7F6-4AC6-ADB3-550CE6550A6F}" srcId="{3EF79993-ED9D-47DE-B2F9-E37F40BBFE37}" destId="{E22A5D57-A1F8-4A7A-98C3-E5D3B87E441D}" srcOrd="0" destOrd="0" parTransId="{3AEE259F-6256-4DAE-813A-9904A668FFFA}" sibTransId="{9D82A752-D6FF-462C-ACB7-3706BCF0C998}"/>
    <dgm:cxn modelId="{02FE3715-EF3A-4210-8B94-826BEA20CCE2}" type="presOf" srcId="{9D82A752-D6FF-462C-ACB7-3706BCF0C998}" destId="{7735EE23-CAC0-4110-A9B0-34C46FC34EFB}" srcOrd="0" destOrd="0" presId="urn:microsoft.com/office/officeart/2005/8/layout/process1"/>
    <dgm:cxn modelId="{9BE26619-FC36-4D7D-9309-6781782EF867}" type="presOf" srcId="{3404B63E-6433-4A34-B327-37935501DC55}" destId="{9940C0D9-C5D9-4B2F-800B-FD38717CFB2A}" srcOrd="0" destOrd="0" presId="urn:microsoft.com/office/officeart/2005/8/layout/process1"/>
    <dgm:cxn modelId="{38B6DE1C-F330-4BE8-8F4D-987CFC486C71}" type="presOf" srcId="{EFFEEAC4-F10B-491A-85A4-537690DC2D70}" destId="{5BD9E71A-CB06-4E1D-B89A-99CCB141E7C8}" srcOrd="1" destOrd="0" presId="urn:microsoft.com/office/officeart/2005/8/layout/process1"/>
    <dgm:cxn modelId="{91194F1F-B2A6-4A26-9377-787F8F4EEE00}" type="presOf" srcId="{EFFEEAC4-F10B-491A-85A4-537690DC2D70}" destId="{FF369A0E-D0CB-49E6-B0D2-C18EF42F6612}" srcOrd="0" destOrd="0" presId="urn:microsoft.com/office/officeart/2005/8/layout/process1"/>
    <dgm:cxn modelId="{492D9F24-84A6-4F7C-91FA-6F5994B172A0}" srcId="{3EF79993-ED9D-47DE-B2F9-E37F40BBFE37}" destId="{DF1C01A6-76A3-41F6-97B9-5028247E5C0A}" srcOrd="4" destOrd="0" parTransId="{BA27E72A-E5ED-4E99-AE89-FFC7CFC7D94D}" sibTransId="{CE8CFD0D-74E0-4A52-A608-4C4004288339}"/>
    <dgm:cxn modelId="{508D9F5E-C678-454B-A67D-7A1D28739C31}" type="presOf" srcId="{DF1C01A6-76A3-41F6-97B9-5028247E5C0A}" destId="{F1087578-BAC2-4F23-BB4B-5EDF60554E9D}" srcOrd="0" destOrd="0" presId="urn:microsoft.com/office/officeart/2005/8/layout/process1"/>
    <dgm:cxn modelId="{F219376A-B6E2-4EF6-A001-33104D865FED}" type="presOf" srcId="{AAABB593-7124-4BF5-9EA4-4636765D4E58}" destId="{D654961D-7524-4758-88E7-5676B29E34D5}" srcOrd="1" destOrd="0" presId="urn:microsoft.com/office/officeart/2005/8/layout/process1"/>
    <dgm:cxn modelId="{D010156F-A933-4C65-AF03-99AC213EB34B}" srcId="{3EF79993-ED9D-47DE-B2F9-E37F40BBFE37}" destId="{80D12638-36B7-45BA-8044-56F518E6A4C1}" srcOrd="3" destOrd="0" parTransId="{CCBC24F1-7EF6-467D-83F0-0706D3629CB5}" sibTransId="{AAABB593-7124-4BF5-9EA4-4636765D4E58}"/>
    <dgm:cxn modelId="{3E14A359-D95F-4A1F-AA75-7FA9A18CFCA1}" type="presOf" srcId="{9D82A752-D6FF-462C-ACB7-3706BCF0C998}" destId="{B25D14F9-0B12-4280-A28F-4A6121129083}" srcOrd="1" destOrd="0" presId="urn:microsoft.com/office/officeart/2005/8/layout/process1"/>
    <dgm:cxn modelId="{F2A77F86-BC19-42C2-BFF8-8F7AA912C150}" type="presOf" srcId="{AAABB593-7124-4BF5-9EA4-4636765D4E58}" destId="{B9B4C693-7F2C-4179-9E92-FBB770FF3A1D}" srcOrd="0" destOrd="0" presId="urn:microsoft.com/office/officeart/2005/8/layout/process1"/>
    <dgm:cxn modelId="{E0647793-35A6-4F0E-84E3-FD42860BEA6C}" type="presOf" srcId="{3EF79993-ED9D-47DE-B2F9-E37F40BBFE37}" destId="{AAF4D1D8-6480-4157-B3B0-463147EF5C78}" srcOrd="0" destOrd="0" presId="urn:microsoft.com/office/officeart/2005/8/layout/process1"/>
    <dgm:cxn modelId="{AA2D4AA7-45C0-4B5A-BDEC-D87C478693BC}" srcId="{3EF79993-ED9D-47DE-B2F9-E37F40BBFE37}" destId="{3404B63E-6433-4A34-B327-37935501DC55}" srcOrd="2" destOrd="0" parTransId="{C3FE497E-21D5-4EA0-B875-3AA18E8EA4D0}" sibTransId="{D9E5FA65-96CC-4A1C-8FBA-9ABD4DF06A30}"/>
    <dgm:cxn modelId="{5846DBAC-2E58-4737-9C9F-FEC3FD7494E1}" srcId="{3EF79993-ED9D-47DE-B2F9-E37F40BBFE37}" destId="{63BCDFAE-9D04-4C06-889B-79D042748A4F}" srcOrd="1" destOrd="0" parTransId="{FA99BEC3-CFDD-4913-9C32-4153E5481C0F}" sibTransId="{EFFEEAC4-F10B-491A-85A4-537690DC2D70}"/>
    <dgm:cxn modelId="{E44394B7-577C-457E-BB32-2B544B39C263}" type="presOf" srcId="{63BCDFAE-9D04-4C06-889B-79D042748A4F}" destId="{0915C7EE-35D4-4D9A-BE5C-B392D9D504CB}" srcOrd="0" destOrd="0" presId="urn:microsoft.com/office/officeart/2005/8/layout/process1"/>
    <dgm:cxn modelId="{94A8B2C3-0A28-4CF7-8BDC-72E1F4C8FC27}" type="presOf" srcId="{D9E5FA65-96CC-4A1C-8FBA-9ABD4DF06A30}" destId="{7AF7F843-A559-4857-93BC-941062541C17}" srcOrd="1" destOrd="0" presId="urn:microsoft.com/office/officeart/2005/8/layout/process1"/>
    <dgm:cxn modelId="{1D33EAC7-3A30-4839-ACBD-31CC6529EB44}" type="presOf" srcId="{80D12638-36B7-45BA-8044-56F518E6A4C1}" destId="{92C5B93C-DFED-4745-AD03-AAB2AE9342AB}" srcOrd="0" destOrd="0" presId="urn:microsoft.com/office/officeart/2005/8/layout/process1"/>
    <dgm:cxn modelId="{57587BE6-544E-4DF2-8438-9B7EA77BB423}" type="presOf" srcId="{D9E5FA65-96CC-4A1C-8FBA-9ABD4DF06A30}" destId="{701CD681-9E89-41D5-BEB5-EE98E3C82238}" srcOrd="0" destOrd="0" presId="urn:microsoft.com/office/officeart/2005/8/layout/process1"/>
    <dgm:cxn modelId="{AF3E0BE2-8F75-41D3-A310-CE58EF05E33F}" type="presParOf" srcId="{AAF4D1D8-6480-4157-B3B0-463147EF5C78}" destId="{FCC68595-D3F1-41F6-B435-CECCB977D3E5}" srcOrd="0" destOrd="0" presId="urn:microsoft.com/office/officeart/2005/8/layout/process1"/>
    <dgm:cxn modelId="{0CB16F93-2FBA-4786-8098-8CB6040E714D}" type="presParOf" srcId="{AAF4D1D8-6480-4157-B3B0-463147EF5C78}" destId="{7735EE23-CAC0-4110-A9B0-34C46FC34EFB}" srcOrd="1" destOrd="0" presId="urn:microsoft.com/office/officeart/2005/8/layout/process1"/>
    <dgm:cxn modelId="{E0C212BC-7E27-4F99-9214-D4EE31D67B4F}" type="presParOf" srcId="{7735EE23-CAC0-4110-A9B0-34C46FC34EFB}" destId="{B25D14F9-0B12-4280-A28F-4A6121129083}" srcOrd="0" destOrd="0" presId="urn:microsoft.com/office/officeart/2005/8/layout/process1"/>
    <dgm:cxn modelId="{9C693A42-0528-4AB9-B82C-A05278F8FA8B}" type="presParOf" srcId="{AAF4D1D8-6480-4157-B3B0-463147EF5C78}" destId="{0915C7EE-35D4-4D9A-BE5C-B392D9D504CB}" srcOrd="2" destOrd="0" presId="urn:microsoft.com/office/officeart/2005/8/layout/process1"/>
    <dgm:cxn modelId="{C856C80C-1C72-4878-8265-CD54DB94E392}" type="presParOf" srcId="{AAF4D1D8-6480-4157-B3B0-463147EF5C78}" destId="{FF369A0E-D0CB-49E6-B0D2-C18EF42F6612}" srcOrd="3" destOrd="0" presId="urn:microsoft.com/office/officeart/2005/8/layout/process1"/>
    <dgm:cxn modelId="{3B9805D9-A6D1-4E54-948B-74F08C5F8903}" type="presParOf" srcId="{FF369A0E-D0CB-49E6-B0D2-C18EF42F6612}" destId="{5BD9E71A-CB06-4E1D-B89A-99CCB141E7C8}" srcOrd="0" destOrd="0" presId="urn:microsoft.com/office/officeart/2005/8/layout/process1"/>
    <dgm:cxn modelId="{BDA884AB-1BB1-40BE-A96D-29AD38865F6C}" type="presParOf" srcId="{AAF4D1D8-6480-4157-B3B0-463147EF5C78}" destId="{9940C0D9-C5D9-4B2F-800B-FD38717CFB2A}" srcOrd="4" destOrd="0" presId="urn:microsoft.com/office/officeart/2005/8/layout/process1"/>
    <dgm:cxn modelId="{6B9840DD-DB05-4A6A-9BB9-2BC613893AAA}" type="presParOf" srcId="{AAF4D1D8-6480-4157-B3B0-463147EF5C78}" destId="{701CD681-9E89-41D5-BEB5-EE98E3C82238}" srcOrd="5" destOrd="0" presId="urn:microsoft.com/office/officeart/2005/8/layout/process1"/>
    <dgm:cxn modelId="{6BF6732B-EBE4-4A0E-9403-8C83DE5D4C3F}" type="presParOf" srcId="{701CD681-9E89-41D5-BEB5-EE98E3C82238}" destId="{7AF7F843-A559-4857-93BC-941062541C17}" srcOrd="0" destOrd="0" presId="urn:microsoft.com/office/officeart/2005/8/layout/process1"/>
    <dgm:cxn modelId="{2C5B1D16-3788-4C1F-AE67-B098925AF396}" type="presParOf" srcId="{AAF4D1D8-6480-4157-B3B0-463147EF5C78}" destId="{92C5B93C-DFED-4745-AD03-AAB2AE9342AB}" srcOrd="6" destOrd="0" presId="urn:microsoft.com/office/officeart/2005/8/layout/process1"/>
    <dgm:cxn modelId="{CE2F59BC-8492-4C4F-8939-38E2C1E05C1D}" type="presParOf" srcId="{AAF4D1D8-6480-4157-B3B0-463147EF5C78}" destId="{B9B4C693-7F2C-4179-9E92-FBB770FF3A1D}" srcOrd="7" destOrd="0" presId="urn:microsoft.com/office/officeart/2005/8/layout/process1"/>
    <dgm:cxn modelId="{D5A07C6E-50EA-4653-BF93-E38D749DD959}" type="presParOf" srcId="{B9B4C693-7F2C-4179-9E92-FBB770FF3A1D}" destId="{D654961D-7524-4758-88E7-5676B29E34D5}" srcOrd="0" destOrd="0" presId="urn:microsoft.com/office/officeart/2005/8/layout/process1"/>
    <dgm:cxn modelId="{D504511B-6C87-4658-9253-FA8715F5D37D}" type="presParOf" srcId="{AAF4D1D8-6480-4157-B3B0-463147EF5C78}" destId="{F1087578-BAC2-4F23-BB4B-5EDF60554E9D}"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53C5B9-28A3-4996-BFB1-4F40EC704D83}"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C1E2EE40-CF0C-48BF-8A9F-8CF03A9390FB}">
      <dgm:prSet phldrT="[Text]" custT="1"/>
      <dgm:spPr>
        <a:solidFill>
          <a:schemeClr val="accent1">
            <a:lumMod val="20000"/>
            <a:lumOff val="80000"/>
          </a:schemeClr>
        </a:solidFill>
        <a:ln>
          <a:solidFill>
            <a:schemeClr val="bg1"/>
          </a:solidFill>
        </a:ln>
      </dgm:spPr>
      <dgm:t>
        <a:bodyPr anchor="b" anchorCtr="0"/>
        <a:lstStyle/>
        <a:p>
          <a:pPr algn="ctr">
            <a:buFont typeface="Wingdings" panose="05000000000000000000" pitchFamily="2" charset="2"/>
            <a:buChar char="Ø"/>
          </a:pPr>
          <a:r>
            <a:rPr lang="en-US" sz="2000" u="sng" dirty="0">
              <a:solidFill>
                <a:schemeClr val="tx1"/>
              </a:solidFill>
            </a:rPr>
            <a:t>Sponsor must provide one of the following items below:</a:t>
          </a:r>
        </a:p>
      </dgm:t>
    </dgm:pt>
    <dgm:pt modelId="{BD9F90F7-EF30-4C8E-8950-B11DDDD1AA27}" type="parTrans" cxnId="{35235467-A0AF-436E-8CE2-BEEEBEFD1CDC}">
      <dgm:prSet/>
      <dgm:spPr/>
      <dgm:t>
        <a:bodyPr/>
        <a:lstStyle/>
        <a:p>
          <a:pPr algn="ctr"/>
          <a:endParaRPr lang="en-US"/>
        </a:p>
      </dgm:t>
    </dgm:pt>
    <dgm:pt modelId="{2641D1C3-2B76-4B0C-BD17-2D71C4283317}" type="sibTrans" cxnId="{35235467-A0AF-436E-8CE2-BEEEBEFD1CDC}">
      <dgm:prSet/>
      <dgm:spPr/>
      <dgm:t>
        <a:bodyPr/>
        <a:lstStyle/>
        <a:p>
          <a:pPr algn="ctr"/>
          <a:endParaRPr lang="en-US"/>
        </a:p>
      </dgm:t>
    </dgm:pt>
    <dgm:pt modelId="{7F34C4D2-D145-4E4B-A785-636766C2F0FD}">
      <dgm:prSet phldrT="[Text]" custT="1"/>
      <dgm:spPr/>
      <dgm:t>
        <a:bodyPr/>
        <a:lstStyle/>
        <a:p>
          <a:pPr algn="ctr"/>
          <a:r>
            <a:rPr lang="en-US" sz="1800" dirty="0"/>
            <a:t>A copy of the executed deed or long-term lease with a term of at least 15 years</a:t>
          </a:r>
        </a:p>
      </dgm:t>
    </dgm:pt>
    <dgm:pt modelId="{A5898B93-7EAF-4E43-A2A9-08B2351234AD}" type="parTrans" cxnId="{08A1D0E4-85A0-4A8B-9049-43D9BAE42C47}">
      <dgm:prSet/>
      <dgm:spPr/>
      <dgm:t>
        <a:bodyPr/>
        <a:lstStyle/>
        <a:p>
          <a:pPr algn="ctr"/>
          <a:endParaRPr lang="en-US"/>
        </a:p>
      </dgm:t>
    </dgm:pt>
    <dgm:pt modelId="{6F87F44C-ED00-4A97-85AA-F733CA21D2DF}" type="sibTrans" cxnId="{08A1D0E4-85A0-4A8B-9049-43D9BAE42C47}">
      <dgm:prSet/>
      <dgm:spPr/>
      <dgm:t>
        <a:bodyPr/>
        <a:lstStyle/>
        <a:p>
          <a:pPr algn="ctr"/>
          <a:endParaRPr lang="en-US"/>
        </a:p>
      </dgm:t>
    </dgm:pt>
    <dgm:pt modelId="{C385C017-C863-435E-B1F7-6F78F098D205}">
      <dgm:prSet phldrT="[Text]" custT="1"/>
      <dgm:spPr/>
      <dgm: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purchase option or long-term lease option; option must be effective after the AHP award date </a:t>
          </a:r>
        </a:p>
      </dgm:t>
    </dgm:pt>
    <dgm:pt modelId="{BFA377D7-EBF2-444D-8528-64CA8D272374}" type="parTrans" cxnId="{6ADC06D1-B3BB-4E3F-8E9C-96E2BFB60BFE}">
      <dgm:prSet/>
      <dgm:spPr/>
      <dgm:t>
        <a:bodyPr/>
        <a:lstStyle/>
        <a:p>
          <a:pPr algn="ctr"/>
          <a:endParaRPr lang="en-US"/>
        </a:p>
      </dgm:t>
    </dgm:pt>
    <dgm:pt modelId="{60DC41EA-000A-404C-9455-736100E55245}" type="sibTrans" cxnId="{6ADC06D1-B3BB-4E3F-8E9C-96E2BFB60BFE}">
      <dgm:prSet/>
      <dgm:spPr/>
      <dgm:t>
        <a:bodyPr/>
        <a:lstStyle/>
        <a:p>
          <a:pPr algn="ctr"/>
          <a:endParaRPr lang="en-US"/>
        </a:p>
      </dgm:t>
    </dgm:pt>
    <dgm:pt modelId="{8491C9CF-39AB-4AFC-99A6-B5D3B8D8E360}">
      <dgm:prSet phldrT="[Text]" custT="1"/>
      <dgm:spPr/>
      <dgm: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settlement statement or purchase contract  that shows the purchase price</a:t>
          </a:r>
        </a:p>
      </dgm:t>
    </dgm:pt>
    <dgm:pt modelId="{356BB783-6ADB-40EA-AA1C-D48F8BA5BE34}" type="parTrans" cxnId="{799A1E6F-CA07-4520-8338-3C58CFC6C3E7}">
      <dgm:prSet/>
      <dgm:spPr/>
      <dgm:t>
        <a:bodyPr/>
        <a:lstStyle/>
        <a:p>
          <a:pPr algn="ctr"/>
          <a:endParaRPr lang="en-US"/>
        </a:p>
      </dgm:t>
    </dgm:pt>
    <dgm:pt modelId="{81417D25-BA28-4268-B664-1ABD7A308B06}" type="sibTrans" cxnId="{799A1E6F-CA07-4520-8338-3C58CFC6C3E7}">
      <dgm:prSet/>
      <dgm:spPr/>
      <dgm:t>
        <a:bodyPr/>
        <a:lstStyle/>
        <a:p>
          <a:pPr algn="ctr"/>
          <a:endParaRPr lang="en-US"/>
        </a:p>
      </dgm:t>
    </dgm:pt>
    <dgm:pt modelId="{99621EF8-4711-482E-9424-2B3C23381150}">
      <dgm:prSet custT="1"/>
      <dgm:spPr/>
      <dgm:t>
        <a:bodyPr/>
        <a:lstStyle/>
        <a:p>
          <a:r>
            <a:rPr lang="en-US" sz="1800" dirty="0"/>
            <a:t>- Contract for Sale</a:t>
          </a:r>
        </a:p>
        <a:p>
          <a:r>
            <a:rPr lang="en-US" sz="1800" dirty="0"/>
            <a:t>- Warranty Deed</a:t>
          </a:r>
        </a:p>
      </dgm:t>
    </dgm:pt>
    <dgm:pt modelId="{056EC624-ADA8-47EB-A239-0EE301982146}" type="parTrans" cxnId="{61DDFA63-1818-4D35-8431-9CFEEEADAAA2}">
      <dgm:prSet/>
      <dgm:spPr/>
      <dgm:t>
        <a:bodyPr/>
        <a:lstStyle/>
        <a:p>
          <a:endParaRPr lang="en-US"/>
        </a:p>
      </dgm:t>
    </dgm:pt>
    <dgm:pt modelId="{6D5453FA-AFF5-4E84-B13B-07587CB7F899}" type="sibTrans" cxnId="{61DDFA63-1818-4D35-8431-9CFEEEADAAA2}">
      <dgm:prSet/>
      <dgm:spPr/>
      <dgm:t>
        <a:bodyPr/>
        <a:lstStyle/>
        <a:p>
          <a:endParaRPr lang="en-US"/>
        </a:p>
      </dgm:t>
    </dgm:pt>
    <dgm:pt modelId="{E4ECD644-E484-45E0-A905-F0398D0DDEDE}" type="pres">
      <dgm:prSet presAssocID="{2953C5B9-28A3-4996-BFB1-4F40EC704D83}" presName="composite" presStyleCnt="0">
        <dgm:presLayoutVars>
          <dgm:chMax val="1"/>
          <dgm:dir/>
          <dgm:resizeHandles val="exact"/>
        </dgm:presLayoutVars>
      </dgm:prSet>
      <dgm:spPr/>
    </dgm:pt>
    <dgm:pt modelId="{B251012A-8975-4DFB-811F-AFC0F2EBCC88}" type="pres">
      <dgm:prSet presAssocID="{C1E2EE40-CF0C-48BF-8A9F-8CF03A9390FB}" presName="roof" presStyleLbl="dkBgShp" presStyleIdx="0" presStyleCnt="2" custScaleY="54593" custLinFactNeighborY="1456"/>
      <dgm:spPr/>
    </dgm:pt>
    <dgm:pt modelId="{76E76B3D-8237-41C8-B36C-ED05CD389A98}" type="pres">
      <dgm:prSet presAssocID="{C1E2EE40-CF0C-48BF-8A9F-8CF03A9390FB}" presName="pillars" presStyleCnt="0"/>
      <dgm:spPr/>
    </dgm:pt>
    <dgm:pt modelId="{5BBD7744-E5FA-45DF-8245-A7B14D1A81C4}" type="pres">
      <dgm:prSet presAssocID="{C1E2EE40-CF0C-48BF-8A9F-8CF03A9390FB}" presName="pillar1" presStyleLbl="node1" presStyleIdx="0" presStyleCnt="4">
        <dgm:presLayoutVars>
          <dgm:bulletEnabled val="1"/>
        </dgm:presLayoutVars>
      </dgm:prSet>
      <dgm:spPr/>
    </dgm:pt>
    <dgm:pt modelId="{306A91FA-4555-4E2E-B6A7-C1C0371C3DCA}" type="pres">
      <dgm:prSet presAssocID="{C385C017-C863-435E-B1F7-6F78F098D205}" presName="pillarX" presStyleLbl="node1" presStyleIdx="1" presStyleCnt="4">
        <dgm:presLayoutVars>
          <dgm:bulletEnabled val="1"/>
        </dgm:presLayoutVars>
      </dgm:prSet>
      <dgm:spPr/>
    </dgm:pt>
    <dgm:pt modelId="{DAA054E1-9DA1-456E-A826-3496A64955EA}" type="pres">
      <dgm:prSet presAssocID="{8491C9CF-39AB-4AFC-99A6-B5D3B8D8E360}" presName="pillarX" presStyleLbl="node1" presStyleIdx="2" presStyleCnt="4">
        <dgm:presLayoutVars>
          <dgm:bulletEnabled val="1"/>
        </dgm:presLayoutVars>
      </dgm:prSet>
      <dgm:spPr/>
    </dgm:pt>
    <dgm:pt modelId="{A57AC894-B4DA-4A23-8BD1-F2090DDE8187}" type="pres">
      <dgm:prSet presAssocID="{99621EF8-4711-482E-9424-2B3C23381150}" presName="pillarX" presStyleLbl="node1" presStyleIdx="3" presStyleCnt="4">
        <dgm:presLayoutVars>
          <dgm:bulletEnabled val="1"/>
        </dgm:presLayoutVars>
      </dgm:prSet>
      <dgm:spPr/>
    </dgm:pt>
    <dgm:pt modelId="{FF5B51F7-9B89-4E5A-BB0B-062EB0750AC6}" type="pres">
      <dgm:prSet presAssocID="{C1E2EE40-CF0C-48BF-8A9F-8CF03A9390FB}" presName="base" presStyleLbl="dkBgShp" presStyleIdx="1" presStyleCnt="2" custFlipVert="0" custScaleY="37062" custLinFactNeighborY="99781"/>
      <dgm:spPr>
        <a:solidFill>
          <a:schemeClr val="tx2">
            <a:lumMod val="20000"/>
            <a:lumOff val="80000"/>
          </a:schemeClr>
        </a:solidFill>
        <a:ln w="3175">
          <a:solidFill>
            <a:schemeClr val="bg1">
              <a:alpha val="97000"/>
            </a:schemeClr>
          </a:solidFill>
        </a:ln>
      </dgm:spPr>
    </dgm:pt>
  </dgm:ptLst>
  <dgm:cxnLst>
    <dgm:cxn modelId="{93292D18-E0DC-4E41-9A56-502B0ABB61B4}" type="presOf" srcId="{99621EF8-4711-482E-9424-2B3C23381150}" destId="{A57AC894-B4DA-4A23-8BD1-F2090DDE8187}" srcOrd="0" destOrd="0" presId="urn:microsoft.com/office/officeart/2005/8/layout/hList3"/>
    <dgm:cxn modelId="{B2FBDB34-6BCA-4260-8C07-018100695CAB}" type="presOf" srcId="{2953C5B9-28A3-4996-BFB1-4F40EC704D83}" destId="{E4ECD644-E484-45E0-A905-F0398D0DDEDE}" srcOrd="0" destOrd="0" presId="urn:microsoft.com/office/officeart/2005/8/layout/hList3"/>
    <dgm:cxn modelId="{61DDFA63-1818-4D35-8431-9CFEEEADAAA2}" srcId="{C1E2EE40-CF0C-48BF-8A9F-8CF03A9390FB}" destId="{99621EF8-4711-482E-9424-2B3C23381150}" srcOrd="3" destOrd="0" parTransId="{056EC624-ADA8-47EB-A239-0EE301982146}" sibTransId="{6D5453FA-AFF5-4E84-B13B-07587CB7F899}"/>
    <dgm:cxn modelId="{35235467-A0AF-436E-8CE2-BEEEBEFD1CDC}" srcId="{2953C5B9-28A3-4996-BFB1-4F40EC704D83}" destId="{C1E2EE40-CF0C-48BF-8A9F-8CF03A9390FB}" srcOrd="0" destOrd="0" parTransId="{BD9F90F7-EF30-4C8E-8950-B11DDDD1AA27}" sibTransId="{2641D1C3-2B76-4B0C-BD17-2D71C4283317}"/>
    <dgm:cxn modelId="{799A1E6F-CA07-4520-8338-3C58CFC6C3E7}" srcId="{C1E2EE40-CF0C-48BF-8A9F-8CF03A9390FB}" destId="{8491C9CF-39AB-4AFC-99A6-B5D3B8D8E360}" srcOrd="2" destOrd="0" parTransId="{356BB783-6ADB-40EA-AA1C-D48F8BA5BE34}" sibTransId="{81417D25-BA28-4268-B664-1ABD7A308B06}"/>
    <dgm:cxn modelId="{6FEF5D7E-E200-478F-AC2E-C4B1420EE41C}" type="presOf" srcId="{C1E2EE40-CF0C-48BF-8A9F-8CF03A9390FB}" destId="{B251012A-8975-4DFB-811F-AFC0F2EBCC88}" srcOrd="0" destOrd="0" presId="urn:microsoft.com/office/officeart/2005/8/layout/hList3"/>
    <dgm:cxn modelId="{F0D8C483-BBB4-47EF-9236-BC02390152DB}" type="presOf" srcId="{C385C017-C863-435E-B1F7-6F78F098D205}" destId="{306A91FA-4555-4E2E-B6A7-C1C0371C3DCA}" srcOrd="0" destOrd="0" presId="urn:microsoft.com/office/officeart/2005/8/layout/hList3"/>
    <dgm:cxn modelId="{0324D297-C363-46C8-B927-5AC92B1795F5}" type="presOf" srcId="{7F34C4D2-D145-4E4B-A785-636766C2F0FD}" destId="{5BBD7744-E5FA-45DF-8245-A7B14D1A81C4}" srcOrd="0" destOrd="0" presId="urn:microsoft.com/office/officeart/2005/8/layout/hList3"/>
    <dgm:cxn modelId="{26B86DC5-B7E8-46D0-9E45-35350011C747}" type="presOf" srcId="{8491C9CF-39AB-4AFC-99A6-B5D3B8D8E360}" destId="{DAA054E1-9DA1-456E-A826-3496A64955EA}" srcOrd="0" destOrd="0" presId="urn:microsoft.com/office/officeart/2005/8/layout/hList3"/>
    <dgm:cxn modelId="{6ADC06D1-B3BB-4E3F-8E9C-96E2BFB60BFE}" srcId="{C1E2EE40-CF0C-48BF-8A9F-8CF03A9390FB}" destId="{C385C017-C863-435E-B1F7-6F78F098D205}" srcOrd="1" destOrd="0" parTransId="{BFA377D7-EBF2-444D-8528-64CA8D272374}" sibTransId="{60DC41EA-000A-404C-9455-736100E55245}"/>
    <dgm:cxn modelId="{08A1D0E4-85A0-4A8B-9049-43D9BAE42C47}" srcId="{C1E2EE40-CF0C-48BF-8A9F-8CF03A9390FB}" destId="{7F34C4D2-D145-4E4B-A785-636766C2F0FD}" srcOrd="0" destOrd="0" parTransId="{A5898B93-7EAF-4E43-A2A9-08B2351234AD}" sibTransId="{6F87F44C-ED00-4A97-85AA-F733CA21D2DF}"/>
    <dgm:cxn modelId="{44E4A63B-FC0B-4E5B-8CA6-540732E0BA48}" type="presParOf" srcId="{E4ECD644-E484-45E0-A905-F0398D0DDEDE}" destId="{B251012A-8975-4DFB-811F-AFC0F2EBCC88}" srcOrd="0" destOrd="0" presId="urn:microsoft.com/office/officeart/2005/8/layout/hList3"/>
    <dgm:cxn modelId="{C322F42E-A885-4D53-9DA5-64E717FABA81}" type="presParOf" srcId="{E4ECD644-E484-45E0-A905-F0398D0DDEDE}" destId="{76E76B3D-8237-41C8-B36C-ED05CD389A98}" srcOrd="1" destOrd="0" presId="urn:microsoft.com/office/officeart/2005/8/layout/hList3"/>
    <dgm:cxn modelId="{B4020401-D265-4367-B7EB-CF668BD23CD0}" type="presParOf" srcId="{76E76B3D-8237-41C8-B36C-ED05CD389A98}" destId="{5BBD7744-E5FA-45DF-8245-A7B14D1A81C4}" srcOrd="0" destOrd="0" presId="urn:microsoft.com/office/officeart/2005/8/layout/hList3"/>
    <dgm:cxn modelId="{7A7A04CD-8702-4CD1-9194-908AED54E588}" type="presParOf" srcId="{76E76B3D-8237-41C8-B36C-ED05CD389A98}" destId="{306A91FA-4555-4E2E-B6A7-C1C0371C3DCA}" srcOrd="1" destOrd="0" presId="urn:microsoft.com/office/officeart/2005/8/layout/hList3"/>
    <dgm:cxn modelId="{7A68A479-32D1-4929-8E05-C38A2C082EE6}" type="presParOf" srcId="{76E76B3D-8237-41C8-B36C-ED05CD389A98}" destId="{DAA054E1-9DA1-456E-A826-3496A64955EA}" srcOrd="2" destOrd="0" presId="urn:microsoft.com/office/officeart/2005/8/layout/hList3"/>
    <dgm:cxn modelId="{7630A4A6-28AC-4A40-80B2-26ED70DCEC42}" type="presParOf" srcId="{76E76B3D-8237-41C8-B36C-ED05CD389A98}" destId="{A57AC894-B4DA-4A23-8BD1-F2090DDE8187}" srcOrd="3" destOrd="0" presId="urn:microsoft.com/office/officeart/2005/8/layout/hList3"/>
    <dgm:cxn modelId="{DA552DDF-BA08-4EE6-866C-2F16876B7369}" type="presParOf" srcId="{E4ECD644-E484-45E0-A905-F0398D0DDEDE}" destId="{FF5B51F7-9B89-4E5A-BB0B-062EB0750AC6}" srcOrd="2" destOrd="0" presId="urn:microsoft.com/office/officeart/2005/8/layout/hList3"/>
  </dgm:cxnLst>
  <dgm:bg>
    <a:solidFill>
      <a:schemeClr val="accent1">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3728DB-8F32-45FE-A7B7-A8B4EEF1CDA5}"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F0AFCB8E-2FC5-4EBD-B5AA-24F842B0E57E}">
      <dgm:prSet phldrT="[Text]" custT="1"/>
      <dgm:spPr>
        <a:solidFill>
          <a:schemeClr val="tx2">
            <a:lumMod val="40000"/>
            <a:lumOff val="60000"/>
          </a:schemeClr>
        </a:solidFill>
        <a:ln>
          <a:solidFill>
            <a:schemeClr val="tx1"/>
          </a:solidFill>
          <a:prstDash val="sysDash"/>
        </a:ln>
        <a:scene3d>
          <a:camera prst="orthographicFront"/>
          <a:lightRig rig="threePt" dir="t"/>
        </a:scene3d>
        <a:sp3d>
          <a:bevelT/>
        </a:sp3d>
      </dgm:spPr>
      <dgm:t>
        <a:bodyPr anchor="ctr" anchorCtr="1"/>
        <a:lstStyle/>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endParaRPr lang="en-US" sz="700" dirty="0">
            <a:solidFill>
              <a:schemeClr val="tx1"/>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r>
            <a:rPr lang="en-US" sz="1800" dirty="0">
              <a:solidFill>
                <a:schemeClr val="tx1"/>
              </a:solidFill>
              <a:ea typeface="MS Mincho" panose="02020609040205080304" pitchFamily="49" charset="-128"/>
              <a:cs typeface="Times New Roman" panose="02020603050405020304" pitchFamily="18" charset="0"/>
            </a:rPr>
            <a:t>A rent roll is required if the project is currently occupied</a:t>
          </a:r>
        </a:p>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dgm:t>
    </dgm:pt>
    <dgm:pt modelId="{012EC1B2-C83C-428E-99F2-C516715759F5}" type="parTrans" cxnId="{5900F6F3-B4EA-4ABA-B729-04C18D821746}">
      <dgm:prSet/>
      <dgm:spPr/>
      <dgm:t>
        <a:bodyPr/>
        <a:lstStyle/>
        <a:p>
          <a:endParaRPr lang="en-US"/>
        </a:p>
      </dgm:t>
    </dgm:pt>
    <dgm:pt modelId="{FAF5E968-AD31-4082-B41C-5DFD3DBE2367}" type="sibTrans" cxnId="{5900F6F3-B4EA-4ABA-B729-04C18D821746}">
      <dgm:prSet/>
      <dgm:spPr/>
      <dgm:t>
        <a:bodyPr/>
        <a:lstStyle/>
        <a:p>
          <a:endParaRPr lang="en-US"/>
        </a:p>
      </dgm:t>
    </dgm:pt>
    <dgm:pt modelId="{95AD21C4-EECB-47A6-BB22-A7DA294AC8A7}">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The number of units should tie to the application’s income targeting commitments</a:t>
          </a:r>
          <a:endParaRPr lang="en-US" sz="1600" dirty="0"/>
        </a:p>
      </dgm:t>
    </dgm:pt>
    <dgm:pt modelId="{FF6486E9-8C05-4E64-A4DF-1C7AC2CB2182}" type="parTrans" cxnId="{BCE56DFD-536A-4DF7-975F-9676E65DDAD4}">
      <dgm:prSet/>
      <dgm:spPr/>
      <dgm:t>
        <a:bodyPr/>
        <a:lstStyle/>
        <a:p>
          <a:endParaRPr lang="en-US"/>
        </a:p>
      </dgm:t>
    </dgm:pt>
    <dgm:pt modelId="{247A1E47-5D91-400F-B004-059DF9D82D43}" type="sibTrans" cxnId="{BCE56DFD-536A-4DF7-975F-9676E65DDAD4}">
      <dgm:prSet/>
      <dgm:spPr/>
      <dgm:t>
        <a:bodyPr/>
        <a:lstStyle/>
        <a:p>
          <a:endParaRPr lang="en-US"/>
        </a:p>
      </dgm:t>
    </dgm:pt>
    <dgm:pt modelId="{F0AD165B-50CD-4F50-BF96-9460DEE101F2}">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Report each tenant’s current income</a:t>
          </a:r>
          <a:endParaRPr lang="en-US" sz="1600" dirty="0"/>
        </a:p>
      </dgm:t>
    </dgm:pt>
    <dgm:pt modelId="{71DAED68-1865-4709-A8CE-8B34299D2924}" type="parTrans" cxnId="{22EEE990-8AF9-42DF-A672-F44330ADDFEA}">
      <dgm:prSet/>
      <dgm:spPr/>
      <dgm:t>
        <a:bodyPr/>
        <a:lstStyle/>
        <a:p>
          <a:endParaRPr lang="en-US"/>
        </a:p>
      </dgm:t>
    </dgm:pt>
    <dgm:pt modelId="{46B22A01-056B-451E-9637-B275763FE235}" type="sibTrans" cxnId="{22EEE990-8AF9-42DF-A672-F44330ADDFEA}">
      <dgm:prSet/>
      <dgm:spPr/>
      <dgm:t>
        <a:bodyPr/>
        <a:lstStyle/>
        <a:p>
          <a:endParaRPr lang="en-US"/>
        </a:p>
      </dgm:t>
    </dgm:pt>
    <dgm:pt modelId="{4F41E01A-8331-4AC4-97DD-D9C240FDC7F5}">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FHLB Dallas will sample a selection of residents for </a:t>
          </a:r>
          <a:br>
            <a:rPr lang="en-US" sz="1600" dirty="0">
              <a:solidFill>
                <a:srgbClr val="595959"/>
              </a:solidFill>
              <a:ea typeface="MS Mincho" panose="02020609040205080304" pitchFamily="49" charset="-128"/>
              <a:cs typeface="Times New Roman" panose="02020603050405020304" pitchFamily="18" charset="0"/>
            </a:rPr>
          </a:br>
          <a:r>
            <a:rPr lang="en-US" sz="1600" dirty="0">
              <a:solidFill>
                <a:srgbClr val="595959"/>
              </a:solidFill>
              <a:ea typeface="MS Mincho" panose="02020609040205080304" pitchFamily="49" charset="-128"/>
              <a:cs typeface="Times New Roman" panose="02020603050405020304" pitchFamily="18" charset="0"/>
            </a:rPr>
            <a:t>back-up income documentation</a:t>
          </a:r>
          <a:endParaRPr lang="en-US" sz="1600" dirty="0"/>
        </a:p>
      </dgm:t>
    </dgm:pt>
    <dgm:pt modelId="{3EF731E0-9E27-4F07-8DC7-B12A65054D2E}" type="parTrans" cxnId="{475E6498-2E4D-49C3-9C26-AD40630D1ED4}">
      <dgm:prSet/>
      <dgm:spPr/>
      <dgm:t>
        <a:bodyPr/>
        <a:lstStyle/>
        <a:p>
          <a:endParaRPr lang="en-US"/>
        </a:p>
      </dgm:t>
    </dgm:pt>
    <dgm:pt modelId="{04F7DC7B-B543-402E-B5E3-357C534E2F69}" type="sibTrans" cxnId="{475E6498-2E4D-49C3-9C26-AD40630D1ED4}">
      <dgm:prSet/>
      <dgm:spPr/>
      <dgm:t>
        <a:bodyPr/>
        <a:lstStyle/>
        <a:p>
          <a:endParaRPr lang="en-US"/>
        </a:p>
      </dgm:t>
    </dgm:pt>
    <dgm:pt modelId="{095FA69B-AB9C-45CC-91F2-91D96D51D8B7}" type="pres">
      <dgm:prSet presAssocID="{C03728DB-8F32-45FE-A7B7-A8B4EEF1CDA5}" presName="composite" presStyleCnt="0">
        <dgm:presLayoutVars>
          <dgm:chMax val="1"/>
          <dgm:dir/>
          <dgm:resizeHandles val="exact"/>
        </dgm:presLayoutVars>
      </dgm:prSet>
      <dgm:spPr/>
    </dgm:pt>
    <dgm:pt modelId="{C8EE1458-DBFE-457F-97F1-AFB9CABFF850}" type="pres">
      <dgm:prSet presAssocID="{F0AFCB8E-2FC5-4EBD-B5AA-24F842B0E57E}" presName="roof" presStyleLbl="dkBgShp" presStyleIdx="0" presStyleCnt="2"/>
      <dgm:spPr/>
    </dgm:pt>
    <dgm:pt modelId="{24AA210E-BDB3-410C-B10E-B72E022BEC54}" type="pres">
      <dgm:prSet presAssocID="{F0AFCB8E-2FC5-4EBD-B5AA-24F842B0E57E}" presName="pillars" presStyleCnt="0"/>
      <dgm:spPr/>
    </dgm:pt>
    <dgm:pt modelId="{1AF35C87-8E14-44E9-86A0-15A11DA4362D}" type="pres">
      <dgm:prSet presAssocID="{F0AFCB8E-2FC5-4EBD-B5AA-24F842B0E57E}" presName="pillar1" presStyleLbl="node1" presStyleIdx="0" presStyleCnt="3">
        <dgm:presLayoutVars>
          <dgm:bulletEnabled val="1"/>
        </dgm:presLayoutVars>
      </dgm:prSet>
      <dgm:spPr/>
    </dgm:pt>
    <dgm:pt modelId="{34075F5F-2847-465D-8BD2-9F2FA7C71F93}" type="pres">
      <dgm:prSet presAssocID="{F0AD165B-50CD-4F50-BF96-9460DEE101F2}" presName="pillarX" presStyleLbl="node1" presStyleIdx="1" presStyleCnt="3">
        <dgm:presLayoutVars>
          <dgm:bulletEnabled val="1"/>
        </dgm:presLayoutVars>
      </dgm:prSet>
      <dgm:spPr/>
    </dgm:pt>
    <dgm:pt modelId="{66682FC7-04B5-499F-ABB1-57207D3FBA6E}" type="pres">
      <dgm:prSet presAssocID="{4F41E01A-8331-4AC4-97DD-D9C240FDC7F5}" presName="pillarX" presStyleLbl="node1" presStyleIdx="2" presStyleCnt="3">
        <dgm:presLayoutVars>
          <dgm:bulletEnabled val="1"/>
        </dgm:presLayoutVars>
      </dgm:prSet>
      <dgm:spPr/>
    </dgm:pt>
    <dgm:pt modelId="{94DDEEF5-9032-43E8-9483-B3D5D911772B}" type="pres">
      <dgm:prSet presAssocID="{F0AFCB8E-2FC5-4EBD-B5AA-24F842B0E57E}" presName="base" presStyleLbl="dkBgShp" presStyleIdx="1" presStyleCnt="2"/>
      <dgm:spPr>
        <a:solidFill>
          <a:schemeClr val="accent1">
            <a:lumMod val="60000"/>
            <a:lumOff val="40000"/>
          </a:schemeClr>
        </a:solidFill>
      </dgm:spPr>
    </dgm:pt>
  </dgm:ptLst>
  <dgm:cxnLst>
    <dgm:cxn modelId="{0F2E8D30-4B00-4E59-BC0E-B4489A546DBB}" type="presOf" srcId="{F0AD165B-50CD-4F50-BF96-9460DEE101F2}" destId="{34075F5F-2847-465D-8BD2-9F2FA7C71F93}" srcOrd="0" destOrd="0" presId="urn:microsoft.com/office/officeart/2005/8/layout/hList3"/>
    <dgm:cxn modelId="{283BDF5F-FF5F-428F-BE44-6DF530E83ECF}" type="presOf" srcId="{4F41E01A-8331-4AC4-97DD-D9C240FDC7F5}" destId="{66682FC7-04B5-499F-ABB1-57207D3FBA6E}" srcOrd="0" destOrd="0" presId="urn:microsoft.com/office/officeart/2005/8/layout/hList3"/>
    <dgm:cxn modelId="{22EEE990-8AF9-42DF-A672-F44330ADDFEA}" srcId="{F0AFCB8E-2FC5-4EBD-B5AA-24F842B0E57E}" destId="{F0AD165B-50CD-4F50-BF96-9460DEE101F2}" srcOrd="1" destOrd="0" parTransId="{71DAED68-1865-4709-A8CE-8B34299D2924}" sibTransId="{46B22A01-056B-451E-9637-B275763FE235}"/>
    <dgm:cxn modelId="{5881E295-3DF2-4068-AE50-237AE19A15BC}" type="presOf" srcId="{95AD21C4-EECB-47A6-BB22-A7DA294AC8A7}" destId="{1AF35C87-8E14-44E9-86A0-15A11DA4362D}" srcOrd="0" destOrd="0" presId="urn:microsoft.com/office/officeart/2005/8/layout/hList3"/>
    <dgm:cxn modelId="{475E6498-2E4D-49C3-9C26-AD40630D1ED4}" srcId="{F0AFCB8E-2FC5-4EBD-B5AA-24F842B0E57E}" destId="{4F41E01A-8331-4AC4-97DD-D9C240FDC7F5}" srcOrd="2" destOrd="0" parTransId="{3EF731E0-9E27-4F07-8DC7-B12A65054D2E}" sibTransId="{04F7DC7B-B543-402E-B5E3-357C534E2F69}"/>
    <dgm:cxn modelId="{F4B397BB-E206-4D3A-8BEC-67A420B3E77E}" type="presOf" srcId="{C03728DB-8F32-45FE-A7B7-A8B4EEF1CDA5}" destId="{095FA69B-AB9C-45CC-91F2-91D96D51D8B7}" srcOrd="0" destOrd="0" presId="urn:microsoft.com/office/officeart/2005/8/layout/hList3"/>
    <dgm:cxn modelId="{5900F6F3-B4EA-4ABA-B729-04C18D821746}" srcId="{C03728DB-8F32-45FE-A7B7-A8B4EEF1CDA5}" destId="{F0AFCB8E-2FC5-4EBD-B5AA-24F842B0E57E}" srcOrd="0" destOrd="0" parTransId="{012EC1B2-C83C-428E-99F2-C516715759F5}" sibTransId="{FAF5E968-AD31-4082-B41C-5DFD3DBE2367}"/>
    <dgm:cxn modelId="{BCE56DFD-536A-4DF7-975F-9676E65DDAD4}" srcId="{F0AFCB8E-2FC5-4EBD-B5AA-24F842B0E57E}" destId="{95AD21C4-EECB-47A6-BB22-A7DA294AC8A7}" srcOrd="0" destOrd="0" parTransId="{FF6486E9-8C05-4E64-A4DF-1C7AC2CB2182}" sibTransId="{247A1E47-5D91-400F-B004-059DF9D82D43}"/>
    <dgm:cxn modelId="{02BECFFD-6A4E-45FB-9381-842A572D5901}" type="presOf" srcId="{F0AFCB8E-2FC5-4EBD-B5AA-24F842B0E57E}" destId="{C8EE1458-DBFE-457F-97F1-AFB9CABFF850}" srcOrd="0" destOrd="0" presId="urn:microsoft.com/office/officeart/2005/8/layout/hList3"/>
    <dgm:cxn modelId="{12265B1B-5303-4A7E-8591-39634149FC83}" type="presParOf" srcId="{095FA69B-AB9C-45CC-91F2-91D96D51D8B7}" destId="{C8EE1458-DBFE-457F-97F1-AFB9CABFF850}" srcOrd="0" destOrd="0" presId="urn:microsoft.com/office/officeart/2005/8/layout/hList3"/>
    <dgm:cxn modelId="{2FEB64C3-A78E-4BE2-8F96-95949AC4C603}" type="presParOf" srcId="{095FA69B-AB9C-45CC-91F2-91D96D51D8B7}" destId="{24AA210E-BDB3-410C-B10E-B72E022BEC54}" srcOrd="1" destOrd="0" presId="urn:microsoft.com/office/officeart/2005/8/layout/hList3"/>
    <dgm:cxn modelId="{6BD9C15A-BEB2-436D-86B8-4B80D8AF2E12}" type="presParOf" srcId="{24AA210E-BDB3-410C-B10E-B72E022BEC54}" destId="{1AF35C87-8E14-44E9-86A0-15A11DA4362D}" srcOrd="0" destOrd="0" presId="urn:microsoft.com/office/officeart/2005/8/layout/hList3"/>
    <dgm:cxn modelId="{ECAAC353-B49E-4993-94A7-F2D2D752203D}" type="presParOf" srcId="{24AA210E-BDB3-410C-B10E-B72E022BEC54}" destId="{34075F5F-2847-465D-8BD2-9F2FA7C71F93}" srcOrd="1" destOrd="0" presId="urn:microsoft.com/office/officeart/2005/8/layout/hList3"/>
    <dgm:cxn modelId="{AD7016D2-0B9E-4C3A-9497-892CB73094EA}" type="presParOf" srcId="{24AA210E-BDB3-410C-B10E-B72E022BEC54}" destId="{66682FC7-04B5-499F-ABB1-57207D3FBA6E}" srcOrd="2" destOrd="0" presId="urn:microsoft.com/office/officeart/2005/8/layout/hList3"/>
    <dgm:cxn modelId="{6A8663CF-30DB-4D0C-BEBE-5CCF34EC9BEC}" type="presParOf" srcId="{095FA69B-AB9C-45CC-91F2-91D96D51D8B7}" destId="{94DDEEF5-9032-43E8-9483-B3D5D911772B}"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A11967-46EB-4E6A-AEA5-F9DA3EEACB27}"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F595335B-D696-472F-AB26-5B1A50DFFA95}">
      <dgm:prSet phldrT="[Text]" phldr="0"/>
      <dgm:spPr/>
      <dgm:t>
        <a:bodyPr/>
        <a:lstStyle/>
        <a:p>
          <a:r>
            <a:rPr lang="en-US" dirty="0"/>
            <a:t>LIHTC Project Placed in Service 2011</a:t>
          </a:r>
        </a:p>
      </dgm:t>
    </dgm:pt>
    <dgm:pt modelId="{28F12B67-28A4-40A9-BB5F-E8949E541E6B}" type="parTrans" cxnId="{EFD807E6-DC6F-43B9-B18E-28A2427113F5}">
      <dgm:prSet/>
      <dgm:spPr/>
      <dgm:t>
        <a:bodyPr/>
        <a:lstStyle/>
        <a:p>
          <a:endParaRPr lang="en-US"/>
        </a:p>
      </dgm:t>
    </dgm:pt>
    <dgm:pt modelId="{AA9E48D3-BC31-4A81-801C-EF5F44158BB8}" type="sibTrans" cxnId="{EFD807E6-DC6F-43B9-B18E-28A2427113F5}">
      <dgm:prSet/>
      <dgm:spPr/>
      <dgm:t>
        <a:bodyPr/>
        <a:lstStyle/>
        <a:p>
          <a:endParaRPr lang="en-US"/>
        </a:p>
      </dgm:t>
    </dgm:pt>
    <dgm:pt modelId="{18222BA6-5FDC-47CA-99EC-02CBB485E874}">
      <dgm:prSet phldrT="[Text]" phldr="0"/>
      <dgm:spPr/>
      <dgm:t>
        <a:bodyPr/>
        <a:lstStyle/>
        <a:p>
          <a:r>
            <a:rPr lang="en-US" dirty="0"/>
            <a:t>LIHTC Compliance period ends 2026</a:t>
          </a:r>
        </a:p>
      </dgm:t>
    </dgm:pt>
    <dgm:pt modelId="{B9138BFE-6DED-44BB-9221-262593247B10}" type="parTrans" cxnId="{E0F5092F-EE6B-42B5-82AE-F8C72A317814}">
      <dgm:prSet/>
      <dgm:spPr/>
      <dgm:t>
        <a:bodyPr/>
        <a:lstStyle/>
        <a:p>
          <a:endParaRPr lang="en-US"/>
        </a:p>
      </dgm:t>
    </dgm:pt>
    <dgm:pt modelId="{6955B086-8C19-4826-B8EF-29FCF37181CD}" type="sibTrans" cxnId="{E0F5092F-EE6B-42B5-82AE-F8C72A317814}">
      <dgm:prSet/>
      <dgm:spPr/>
      <dgm:t>
        <a:bodyPr/>
        <a:lstStyle/>
        <a:p>
          <a:endParaRPr lang="en-US"/>
        </a:p>
      </dgm:t>
    </dgm:pt>
    <dgm:pt modelId="{01D5E3C0-875C-4DBE-9BF0-47E82E621608}">
      <dgm:prSet phldrT="[Text]" phldr="0"/>
      <dgm:spPr/>
      <dgm:t>
        <a:bodyPr/>
        <a:lstStyle/>
        <a:p>
          <a:r>
            <a:rPr lang="en-US" dirty="0"/>
            <a:t>2026 AHP Application</a:t>
          </a:r>
        </a:p>
      </dgm:t>
    </dgm:pt>
    <dgm:pt modelId="{9D019F8B-F145-4FDD-8913-376F03464651}" type="parTrans" cxnId="{B37C3796-E495-4A6B-A3DB-D9CE8606FC88}">
      <dgm:prSet/>
      <dgm:spPr/>
      <dgm:t>
        <a:bodyPr/>
        <a:lstStyle/>
        <a:p>
          <a:endParaRPr lang="en-US"/>
        </a:p>
      </dgm:t>
    </dgm:pt>
    <dgm:pt modelId="{06294AC3-09DD-4638-A79E-B347DE95B06D}" type="sibTrans" cxnId="{B37C3796-E495-4A6B-A3DB-D9CE8606FC88}">
      <dgm:prSet/>
      <dgm:spPr/>
      <dgm:t>
        <a:bodyPr/>
        <a:lstStyle/>
        <a:p>
          <a:endParaRPr lang="en-US"/>
        </a:p>
      </dgm:t>
    </dgm:pt>
    <dgm:pt modelId="{B1DD814E-5BE8-4BB2-9EC4-BD478EFAAF79}">
      <dgm:prSet phldrT="[Text]" phldr="0"/>
      <dgm:spPr/>
      <dgm:t>
        <a:bodyPr/>
        <a:lstStyle/>
        <a:p>
          <a:r>
            <a:rPr lang="en-US" dirty="0"/>
            <a:t>Awarded 2026 AHP Subsidy</a:t>
          </a:r>
        </a:p>
      </dgm:t>
    </dgm:pt>
    <dgm:pt modelId="{A9409EF4-8FCA-41C6-B121-DF86D14BD5A5}" type="parTrans" cxnId="{E4957B70-7506-4359-9F85-7EA0DB2AE3CE}">
      <dgm:prSet/>
      <dgm:spPr/>
      <dgm:t>
        <a:bodyPr/>
        <a:lstStyle/>
        <a:p>
          <a:endParaRPr lang="en-US"/>
        </a:p>
      </dgm:t>
    </dgm:pt>
    <dgm:pt modelId="{4FA9699E-F650-4DA9-A09B-FEF1C4AC2D48}" type="sibTrans" cxnId="{E4957B70-7506-4359-9F85-7EA0DB2AE3CE}">
      <dgm:prSet/>
      <dgm:spPr/>
      <dgm:t>
        <a:bodyPr/>
        <a:lstStyle/>
        <a:p>
          <a:endParaRPr lang="en-US"/>
        </a:p>
      </dgm:t>
    </dgm:pt>
    <dgm:pt modelId="{17E153A7-BA2F-48CB-B984-C56C7C59BB20}">
      <dgm:prSet phldrT="[Text]" phldr="0"/>
      <dgm:spPr/>
      <dgm:t>
        <a:bodyPr/>
        <a:lstStyle/>
        <a:p>
          <a:r>
            <a:rPr lang="en-US" dirty="0"/>
            <a:t>Project Completed </a:t>
          </a:r>
        </a:p>
      </dgm:t>
    </dgm:pt>
    <dgm:pt modelId="{B10B06C6-323F-4FAE-90B9-5E4CDB277BD9}" type="parTrans" cxnId="{16D37793-1BB6-45BF-8237-3246607C59B0}">
      <dgm:prSet/>
      <dgm:spPr/>
      <dgm:t>
        <a:bodyPr/>
        <a:lstStyle/>
        <a:p>
          <a:endParaRPr lang="en-US"/>
        </a:p>
      </dgm:t>
    </dgm:pt>
    <dgm:pt modelId="{824416DD-337F-4B2C-A6C8-CE40B59DFCBC}" type="sibTrans" cxnId="{16D37793-1BB6-45BF-8237-3246607C59B0}">
      <dgm:prSet/>
      <dgm:spPr/>
      <dgm:t>
        <a:bodyPr/>
        <a:lstStyle/>
        <a:p>
          <a:endParaRPr lang="en-US"/>
        </a:p>
      </dgm:t>
    </dgm:pt>
    <dgm:pt modelId="{BAF6BE3E-E31F-42B8-A9A7-DD23C3D1FAAD}">
      <dgm:prSet phldrT="[Text]" phldr="0"/>
      <dgm:spPr/>
      <dgm:t>
        <a:bodyPr/>
        <a:lstStyle/>
        <a:p>
          <a:r>
            <a:rPr lang="en-US" dirty="0"/>
            <a:t>Existing tenants must be recertified for AHP Eligibility as units completed. (regardless of relocation)</a:t>
          </a:r>
        </a:p>
      </dgm:t>
    </dgm:pt>
    <dgm:pt modelId="{1BA8CE1F-B0EA-4437-9E0A-3E2856BC169A}" type="parTrans" cxnId="{333FE64A-D915-41EB-B0BF-B2B0771F3186}">
      <dgm:prSet/>
      <dgm:spPr/>
      <dgm:t>
        <a:bodyPr/>
        <a:lstStyle/>
        <a:p>
          <a:endParaRPr lang="en-US"/>
        </a:p>
      </dgm:t>
    </dgm:pt>
    <dgm:pt modelId="{ADB30E01-FA5D-4D04-85A0-6E54E2FA263F}" type="sibTrans" cxnId="{333FE64A-D915-41EB-B0BF-B2B0771F3186}">
      <dgm:prSet/>
      <dgm:spPr/>
      <dgm:t>
        <a:bodyPr/>
        <a:lstStyle/>
        <a:p>
          <a:endParaRPr lang="en-US"/>
        </a:p>
      </dgm:t>
    </dgm:pt>
    <dgm:pt modelId="{3810DE6B-BE02-4D1F-A426-E0FABACE098B}" type="pres">
      <dgm:prSet presAssocID="{ABA11967-46EB-4E6A-AEA5-F9DA3EEACB27}" presName="theList" presStyleCnt="0">
        <dgm:presLayoutVars>
          <dgm:dir/>
          <dgm:animLvl val="lvl"/>
          <dgm:resizeHandles val="exact"/>
        </dgm:presLayoutVars>
      </dgm:prSet>
      <dgm:spPr/>
    </dgm:pt>
    <dgm:pt modelId="{D7899BD7-F92A-46B5-8DAB-9488A628B1CD}" type="pres">
      <dgm:prSet presAssocID="{F595335B-D696-472F-AB26-5B1A50DFFA95}" presName="compNode" presStyleCnt="0"/>
      <dgm:spPr/>
    </dgm:pt>
    <dgm:pt modelId="{0A003CDD-8CA3-4A72-98D8-25CC711101B8}" type="pres">
      <dgm:prSet presAssocID="{F595335B-D696-472F-AB26-5B1A50DFFA95}" presName="noGeometry" presStyleCnt="0"/>
      <dgm:spPr/>
    </dgm:pt>
    <dgm:pt modelId="{E54DEA33-0033-4F0B-AA72-A1D4F5C939C5}" type="pres">
      <dgm:prSet presAssocID="{F595335B-D696-472F-AB26-5B1A50DFFA95}" presName="childTextVisible" presStyleLbl="bgAccFollowNode1" presStyleIdx="0" presStyleCnt="3" custLinFactNeighborY="51257">
        <dgm:presLayoutVars>
          <dgm:bulletEnabled val="1"/>
        </dgm:presLayoutVars>
      </dgm:prSet>
      <dgm:spPr/>
    </dgm:pt>
    <dgm:pt modelId="{692647B7-0F85-4431-B76F-BF532346B79E}" type="pres">
      <dgm:prSet presAssocID="{F595335B-D696-472F-AB26-5B1A50DFFA95}" presName="childTextHidden" presStyleLbl="bgAccFollowNode1" presStyleIdx="0" presStyleCnt="3"/>
      <dgm:spPr/>
    </dgm:pt>
    <dgm:pt modelId="{D1921B35-5B4B-4D60-9B6E-BE993D6ACC2A}" type="pres">
      <dgm:prSet presAssocID="{F595335B-D696-472F-AB26-5B1A50DFFA95}" presName="parentText" presStyleLbl="node1" presStyleIdx="0" presStyleCnt="3" custLinFactY="27020" custLinFactNeighborY="100000">
        <dgm:presLayoutVars>
          <dgm:chMax val="1"/>
          <dgm:bulletEnabled val="1"/>
        </dgm:presLayoutVars>
      </dgm:prSet>
      <dgm:spPr/>
    </dgm:pt>
    <dgm:pt modelId="{D8C41C18-343B-4024-840A-034284CDDE34}" type="pres">
      <dgm:prSet presAssocID="{F595335B-D696-472F-AB26-5B1A50DFFA95}" presName="aSpace" presStyleCnt="0"/>
      <dgm:spPr/>
    </dgm:pt>
    <dgm:pt modelId="{109ADF1A-3962-4505-AB5C-E79CD7B85300}" type="pres">
      <dgm:prSet presAssocID="{01D5E3C0-875C-4DBE-9BF0-47E82E621608}" presName="compNode" presStyleCnt="0"/>
      <dgm:spPr/>
    </dgm:pt>
    <dgm:pt modelId="{26D21304-5E43-4774-B8C3-0FD2A5855243}" type="pres">
      <dgm:prSet presAssocID="{01D5E3C0-875C-4DBE-9BF0-47E82E621608}" presName="noGeometry" presStyleCnt="0"/>
      <dgm:spPr/>
    </dgm:pt>
    <dgm:pt modelId="{7FEA8B06-1121-482D-B9A6-BDF393F0E6A2}" type="pres">
      <dgm:prSet presAssocID="{01D5E3C0-875C-4DBE-9BF0-47E82E621608}" presName="childTextVisible" presStyleLbl="bgAccFollowNode1" presStyleIdx="1" presStyleCnt="3" custLinFactNeighborY="51257">
        <dgm:presLayoutVars>
          <dgm:bulletEnabled val="1"/>
        </dgm:presLayoutVars>
      </dgm:prSet>
      <dgm:spPr/>
    </dgm:pt>
    <dgm:pt modelId="{1DAD2D7F-1E03-4753-A35D-43E1197C8305}" type="pres">
      <dgm:prSet presAssocID="{01D5E3C0-875C-4DBE-9BF0-47E82E621608}" presName="childTextHidden" presStyleLbl="bgAccFollowNode1" presStyleIdx="1" presStyleCnt="3"/>
      <dgm:spPr/>
    </dgm:pt>
    <dgm:pt modelId="{1DE75321-BF15-4CA8-9704-1479A4D57CCC}" type="pres">
      <dgm:prSet presAssocID="{01D5E3C0-875C-4DBE-9BF0-47E82E621608}" presName="parentText" presStyleLbl="node1" presStyleIdx="1" presStyleCnt="3" custLinFactY="27020" custLinFactNeighborY="100000">
        <dgm:presLayoutVars>
          <dgm:chMax val="1"/>
          <dgm:bulletEnabled val="1"/>
        </dgm:presLayoutVars>
      </dgm:prSet>
      <dgm:spPr/>
    </dgm:pt>
    <dgm:pt modelId="{0A32069B-6959-43D5-94F8-84070753E83B}" type="pres">
      <dgm:prSet presAssocID="{01D5E3C0-875C-4DBE-9BF0-47E82E621608}" presName="aSpace" presStyleCnt="0"/>
      <dgm:spPr/>
    </dgm:pt>
    <dgm:pt modelId="{E38CB4A1-5315-4F50-9BEB-210A0B61FCB8}" type="pres">
      <dgm:prSet presAssocID="{17E153A7-BA2F-48CB-B984-C56C7C59BB20}" presName="compNode" presStyleCnt="0"/>
      <dgm:spPr/>
    </dgm:pt>
    <dgm:pt modelId="{8E0CFEED-34FE-4F96-96B1-3709C3C7893D}" type="pres">
      <dgm:prSet presAssocID="{17E153A7-BA2F-48CB-B984-C56C7C59BB20}" presName="noGeometry" presStyleCnt="0"/>
      <dgm:spPr/>
    </dgm:pt>
    <dgm:pt modelId="{D82FF965-8BAD-470E-85DD-814098B7BD09}" type="pres">
      <dgm:prSet presAssocID="{17E153A7-BA2F-48CB-B984-C56C7C59BB20}" presName="childTextVisible" presStyleLbl="bgAccFollowNode1" presStyleIdx="2" presStyleCnt="3" custLinFactNeighborY="51257">
        <dgm:presLayoutVars>
          <dgm:bulletEnabled val="1"/>
        </dgm:presLayoutVars>
      </dgm:prSet>
      <dgm:spPr/>
    </dgm:pt>
    <dgm:pt modelId="{94C40FBD-67BE-4BC0-93DB-1B00DE0313FC}" type="pres">
      <dgm:prSet presAssocID="{17E153A7-BA2F-48CB-B984-C56C7C59BB20}" presName="childTextHidden" presStyleLbl="bgAccFollowNode1" presStyleIdx="2" presStyleCnt="3"/>
      <dgm:spPr/>
    </dgm:pt>
    <dgm:pt modelId="{D39F63ED-DE80-43C4-99A4-93EE3E782CF1}" type="pres">
      <dgm:prSet presAssocID="{17E153A7-BA2F-48CB-B984-C56C7C59BB20}" presName="parentText" presStyleLbl="node1" presStyleIdx="2" presStyleCnt="3" custLinFactY="27020" custLinFactNeighborY="100000">
        <dgm:presLayoutVars>
          <dgm:chMax val="1"/>
          <dgm:bulletEnabled val="1"/>
        </dgm:presLayoutVars>
      </dgm:prSet>
      <dgm:spPr/>
    </dgm:pt>
  </dgm:ptLst>
  <dgm:cxnLst>
    <dgm:cxn modelId="{CC15C90C-D897-48F1-B9D3-51110266EFAB}" type="presOf" srcId="{F595335B-D696-472F-AB26-5B1A50DFFA95}" destId="{D1921B35-5B4B-4D60-9B6E-BE993D6ACC2A}" srcOrd="0" destOrd="0" presId="urn:microsoft.com/office/officeart/2005/8/layout/hProcess6"/>
    <dgm:cxn modelId="{197F1111-97B0-4A98-A226-FBC72F0F9E52}" type="presOf" srcId="{B1DD814E-5BE8-4BB2-9EC4-BD478EFAAF79}" destId="{1DAD2D7F-1E03-4753-A35D-43E1197C8305}" srcOrd="1" destOrd="0" presId="urn:microsoft.com/office/officeart/2005/8/layout/hProcess6"/>
    <dgm:cxn modelId="{E0F5092F-EE6B-42B5-82AE-F8C72A317814}" srcId="{F595335B-D696-472F-AB26-5B1A50DFFA95}" destId="{18222BA6-5FDC-47CA-99EC-02CBB485E874}" srcOrd="0" destOrd="0" parTransId="{B9138BFE-6DED-44BB-9221-262593247B10}" sibTransId="{6955B086-8C19-4826-B8EF-29FCF37181CD}"/>
    <dgm:cxn modelId="{E419F769-0F2A-41EE-BD13-3388E2843274}" type="presOf" srcId="{18222BA6-5FDC-47CA-99EC-02CBB485E874}" destId="{692647B7-0F85-4431-B76F-BF532346B79E}" srcOrd="1" destOrd="0" presId="urn:microsoft.com/office/officeart/2005/8/layout/hProcess6"/>
    <dgm:cxn modelId="{333FE64A-D915-41EB-B0BF-B2B0771F3186}" srcId="{17E153A7-BA2F-48CB-B984-C56C7C59BB20}" destId="{BAF6BE3E-E31F-42B8-A9A7-DD23C3D1FAAD}" srcOrd="0" destOrd="0" parTransId="{1BA8CE1F-B0EA-4437-9E0A-3E2856BC169A}" sibTransId="{ADB30E01-FA5D-4D04-85A0-6E54E2FA263F}"/>
    <dgm:cxn modelId="{F41CCA4F-35AF-446F-AA70-7EF0DDEBD3C0}" type="presOf" srcId="{BAF6BE3E-E31F-42B8-A9A7-DD23C3D1FAAD}" destId="{94C40FBD-67BE-4BC0-93DB-1B00DE0313FC}" srcOrd="1" destOrd="0" presId="urn:microsoft.com/office/officeart/2005/8/layout/hProcess6"/>
    <dgm:cxn modelId="{E4957B70-7506-4359-9F85-7EA0DB2AE3CE}" srcId="{01D5E3C0-875C-4DBE-9BF0-47E82E621608}" destId="{B1DD814E-5BE8-4BB2-9EC4-BD478EFAAF79}" srcOrd="0" destOrd="0" parTransId="{A9409EF4-8FCA-41C6-B121-DF86D14BD5A5}" sibTransId="{4FA9699E-F650-4DA9-A09B-FEF1C4AC2D48}"/>
    <dgm:cxn modelId="{4FA7B277-1D95-48A8-AB0F-03961AEAEECC}" type="presOf" srcId="{ABA11967-46EB-4E6A-AEA5-F9DA3EEACB27}" destId="{3810DE6B-BE02-4D1F-A426-E0FABACE098B}" srcOrd="0" destOrd="0" presId="urn:microsoft.com/office/officeart/2005/8/layout/hProcess6"/>
    <dgm:cxn modelId="{16D37793-1BB6-45BF-8237-3246607C59B0}" srcId="{ABA11967-46EB-4E6A-AEA5-F9DA3EEACB27}" destId="{17E153A7-BA2F-48CB-B984-C56C7C59BB20}" srcOrd="2" destOrd="0" parTransId="{B10B06C6-323F-4FAE-90B9-5E4CDB277BD9}" sibTransId="{824416DD-337F-4B2C-A6C8-CE40B59DFCBC}"/>
    <dgm:cxn modelId="{B37C3796-E495-4A6B-A3DB-D9CE8606FC88}" srcId="{ABA11967-46EB-4E6A-AEA5-F9DA3EEACB27}" destId="{01D5E3C0-875C-4DBE-9BF0-47E82E621608}" srcOrd="1" destOrd="0" parTransId="{9D019F8B-F145-4FDD-8913-376F03464651}" sibTransId="{06294AC3-09DD-4638-A79E-B347DE95B06D}"/>
    <dgm:cxn modelId="{4DF5DC98-E7DB-438F-9A9D-9288CE1EFA66}" type="presOf" srcId="{B1DD814E-5BE8-4BB2-9EC4-BD478EFAAF79}" destId="{7FEA8B06-1121-482D-B9A6-BDF393F0E6A2}" srcOrd="0" destOrd="0" presId="urn:microsoft.com/office/officeart/2005/8/layout/hProcess6"/>
    <dgm:cxn modelId="{0BC5EDA3-A431-4BC4-8EDE-EB83D94525E5}" type="presOf" srcId="{18222BA6-5FDC-47CA-99EC-02CBB485E874}" destId="{E54DEA33-0033-4F0B-AA72-A1D4F5C939C5}" srcOrd="0" destOrd="0" presId="urn:microsoft.com/office/officeart/2005/8/layout/hProcess6"/>
    <dgm:cxn modelId="{BBC786A5-0FEA-490F-8885-7814C45A4FDD}" type="presOf" srcId="{BAF6BE3E-E31F-42B8-A9A7-DD23C3D1FAAD}" destId="{D82FF965-8BAD-470E-85DD-814098B7BD09}" srcOrd="0" destOrd="0" presId="urn:microsoft.com/office/officeart/2005/8/layout/hProcess6"/>
    <dgm:cxn modelId="{F9A96ED1-D34D-4717-9AEA-4FC8AB9EA77B}" type="presOf" srcId="{01D5E3C0-875C-4DBE-9BF0-47E82E621608}" destId="{1DE75321-BF15-4CA8-9704-1479A4D57CCC}" srcOrd="0" destOrd="0" presId="urn:microsoft.com/office/officeart/2005/8/layout/hProcess6"/>
    <dgm:cxn modelId="{EFD807E6-DC6F-43B9-B18E-28A2427113F5}" srcId="{ABA11967-46EB-4E6A-AEA5-F9DA3EEACB27}" destId="{F595335B-D696-472F-AB26-5B1A50DFFA95}" srcOrd="0" destOrd="0" parTransId="{28F12B67-28A4-40A9-BB5F-E8949E541E6B}" sibTransId="{AA9E48D3-BC31-4A81-801C-EF5F44158BB8}"/>
    <dgm:cxn modelId="{2F2F49F8-0AB9-44CD-9475-307DB54C0079}" type="presOf" srcId="{17E153A7-BA2F-48CB-B984-C56C7C59BB20}" destId="{D39F63ED-DE80-43C4-99A4-93EE3E782CF1}" srcOrd="0" destOrd="0" presId="urn:microsoft.com/office/officeart/2005/8/layout/hProcess6"/>
    <dgm:cxn modelId="{32C1DB7B-62C5-401A-88BE-3793D70A18A2}" type="presParOf" srcId="{3810DE6B-BE02-4D1F-A426-E0FABACE098B}" destId="{D7899BD7-F92A-46B5-8DAB-9488A628B1CD}" srcOrd="0" destOrd="0" presId="urn:microsoft.com/office/officeart/2005/8/layout/hProcess6"/>
    <dgm:cxn modelId="{5F46B503-6C24-42AC-A5C8-C832F4D03D61}" type="presParOf" srcId="{D7899BD7-F92A-46B5-8DAB-9488A628B1CD}" destId="{0A003CDD-8CA3-4A72-98D8-25CC711101B8}" srcOrd="0" destOrd="0" presId="urn:microsoft.com/office/officeart/2005/8/layout/hProcess6"/>
    <dgm:cxn modelId="{2988796E-65A2-44AC-943F-90F077669EFE}" type="presParOf" srcId="{D7899BD7-F92A-46B5-8DAB-9488A628B1CD}" destId="{E54DEA33-0033-4F0B-AA72-A1D4F5C939C5}" srcOrd="1" destOrd="0" presId="urn:microsoft.com/office/officeart/2005/8/layout/hProcess6"/>
    <dgm:cxn modelId="{CBD974A2-9BD5-4E62-A996-F72C7FA56A88}" type="presParOf" srcId="{D7899BD7-F92A-46B5-8DAB-9488A628B1CD}" destId="{692647B7-0F85-4431-B76F-BF532346B79E}" srcOrd="2" destOrd="0" presId="urn:microsoft.com/office/officeart/2005/8/layout/hProcess6"/>
    <dgm:cxn modelId="{F1DB9037-C992-48F5-A1A6-657DC8B08527}" type="presParOf" srcId="{D7899BD7-F92A-46B5-8DAB-9488A628B1CD}" destId="{D1921B35-5B4B-4D60-9B6E-BE993D6ACC2A}" srcOrd="3" destOrd="0" presId="urn:microsoft.com/office/officeart/2005/8/layout/hProcess6"/>
    <dgm:cxn modelId="{BABDC93D-8D45-4DC9-9CA4-24B831A81748}" type="presParOf" srcId="{3810DE6B-BE02-4D1F-A426-E0FABACE098B}" destId="{D8C41C18-343B-4024-840A-034284CDDE34}" srcOrd="1" destOrd="0" presId="urn:microsoft.com/office/officeart/2005/8/layout/hProcess6"/>
    <dgm:cxn modelId="{4634D325-42D4-467C-BE96-293A2EC4BE9A}" type="presParOf" srcId="{3810DE6B-BE02-4D1F-A426-E0FABACE098B}" destId="{109ADF1A-3962-4505-AB5C-E79CD7B85300}" srcOrd="2" destOrd="0" presId="urn:microsoft.com/office/officeart/2005/8/layout/hProcess6"/>
    <dgm:cxn modelId="{F6902446-92D0-41DC-B446-8B4F2193C307}" type="presParOf" srcId="{109ADF1A-3962-4505-AB5C-E79CD7B85300}" destId="{26D21304-5E43-4774-B8C3-0FD2A5855243}" srcOrd="0" destOrd="0" presId="urn:microsoft.com/office/officeart/2005/8/layout/hProcess6"/>
    <dgm:cxn modelId="{04916E1E-63B4-482C-B1BC-62507A6F874E}" type="presParOf" srcId="{109ADF1A-3962-4505-AB5C-E79CD7B85300}" destId="{7FEA8B06-1121-482D-B9A6-BDF393F0E6A2}" srcOrd="1" destOrd="0" presId="urn:microsoft.com/office/officeart/2005/8/layout/hProcess6"/>
    <dgm:cxn modelId="{34F5F218-9EAE-43FB-B519-EE38CDD7AD27}" type="presParOf" srcId="{109ADF1A-3962-4505-AB5C-E79CD7B85300}" destId="{1DAD2D7F-1E03-4753-A35D-43E1197C8305}" srcOrd="2" destOrd="0" presId="urn:microsoft.com/office/officeart/2005/8/layout/hProcess6"/>
    <dgm:cxn modelId="{E5021C96-72DA-42BD-B57E-29EC34886FE2}" type="presParOf" srcId="{109ADF1A-3962-4505-AB5C-E79CD7B85300}" destId="{1DE75321-BF15-4CA8-9704-1479A4D57CCC}" srcOrd="3" destOrd="0" presId="urn:microsoft.com/office/officeart/2005/8/layout/hProcess6"/>
    <dgm:cxn modelId="{1A7D4AF8-B7E3-41BC-8570-92475D561CEB}" type="presParOf" srcId="{3810DE6B-BE02-4D1F-A426-E0FABACE098B}" destId="{0A32069B-6959-43D5-94F8-84070753E83B}" srcOrd="3" destOrd="0" presId="urn:microsoft.com/office/officeart/2005/8/layout/hProcess6"/>
    <dgm:cxn modelId="{7AAA302A-FDE5-41E9-A1E1-0895BF74F9DD}" type="presParOf" srcId="{3810DE6B-BE02-4D1F-A426-E0FABACE098B}" destId="{E38CB4A1-5315-4F50-9BEB-210A0B61FCB8}" srcOrd="4" destOrd="0" presId="urn:microsoft.com/office/officeart/2005/8/layout/hProcess6"/>
    <dgm:cxn modelId="{3587A0C3-FC15-4624-9540-2A9B36D94454}" type="presParOf" srcId="{E38CB4A1-5315-4F50-9BEB-210A0B61FCB8}" destId="{8E0CFEED-34FE-4F96-96B1-3709C3C7893D}" srcOrd="0" destOrd="0" presId="urn:microsoft.com/office/officeart/2005/8/layout/hProcess6"/>
    <dgm:cxn modelId="{CA34162A-A7F4-49E5-9561-8E5DB40BC178}" type="presParOf" srcId="{E38CB4A1-5315-4F50-9BEB-210A0B61FCB8}" destId="{D82FF965-8BAD-470E-85DD-814098B7BD09}" srcOrd="1" destOrd="0" presId="urn:microsoft.com/office/officeart/2005/8/layout/hProcess6"/>
    <dgm:cxn modelId="{77BCD615-8FD1-47CF-BDF3-0BD9DA237188}" type="presParOf" srcId="{E38CB4A1-5315-4F50-9BEB-210A0B61FCB8}" destId="{94C40FBD-67BE-4BC0-93DB-1B00DE0313FC}" srcOrd="2" destOrd="0" presId="urn:microsoft.com/office/officeart/2005/8/layout/hProcess6"/>
    <dgm:cxn modelId="{3BA4E6BC-1627-40EE-A30F-7DF8321D691E}" type="presParOf" srcId="{E38CB4A1-5315-4F50-9BEB-210A0B61FCB8}" destId="{D39F63ED-DE80-43C4-99A4-93EE3E782CF1}"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a:scene3d>
          <a:camera prst="perspectiveBelow"/>
          <a:lightRig rig="threePt" dir="t"/>
        </a:scene3d>
      </dgm:spPr>
      <dgm:t>
        <a:bodyPr/>
        <a:lstStyle/>
        <a:p>
          <a:endParaRPr lang="en-US"/>
        </a:p>
      </dgm:t>
    </dgm:pt>
    <dgm:pt modelId="{2E4612D9-3F68-43D0-BDF4-CCFE9E49D86C}">
      <dgm:prSet phldrT="[Text]" custT="1"/>
      <dgm:spPr>
        <a:ln w="0">
          <a:noFill/>
        </a:ln>
      </dgm:spPr>
      <dgm:t>
        <a:bodyPr/>
        <a:lstStyle/>
        <a:p>
          <a:r>
            <a:rPr lang="en-US" sz="1600" dirty="0"/>
            <a:t>The larger the percentage of VLI households within a project…</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ln w="12700">
          <a:noFill/>
        </a:ln>
      </dgm:spPr>
      <dgm:t>
        <a:bodyPr/>
        <a:lstStyle/>
        <a:p>
          <a:r>
            <a:rPr lang="en-US" sz="1600" dirty="0"/>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dgm:pt>
    <dgm:pt modelId="{83EC32A9-F508-4F92-8CCF-5343D5680542}" type="pres">
      <dgm:prSet presAssocID="{2E4612D9-3F68-43D0-BDF4-CCFE9E49D86C}" presName="downArrow" presStyleLbl="node1" presStyleIdx="0" presStyleCnt="2"/>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bg1"/>
    </a:solidFill>
    <a:effectLst>
      <a:softEdge rad="317500"/>
    </a:effectLst>
  </dgm:bg>
  <dgm:whole>
    <a:ln w="25400">
      <a:solidFill>
        <a:schemeClr val="accent1">
          <a:shade val="50000"/>
        </a:schemeClr>
      </a:solidFill>
      <a:extLst>
        <a:ext uri="{C807C97D-BFC1-408E-A445-0C87EB9F89A2}">
          <ask:lineSketchStyleProps xmlns:ask="http://schemas.microsoft.com/office/drawing/2018/sketchyshapes">
            <ask:type>
              <ask:lineSketchNone/>
            </ask:type>
          </ask:lineSketchStyleProps>
        </a:ext>
      </a:extLst>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2E4612D9-3F68-43D0-BDF4-CCFE9E49D86C}">
      <dgm:prSet phldrT="[Text]" custT="1"/>
      <dgm:spPr>
        <a:xfrm>
          <a:off x="1782607" y="216014"/>
          <a:ext cx="2469825" cy="1024283"/>
        </a:xfrm>
        <a:prstGeom prst="rect">
          <a:avLst/>
        </a:prstGeom>
        <a:noFill/>
        <a:ln w="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If the subsidy per unit is at</a:t>
          </a:r>
          <a:r>
            <a:rPr lang="en-US" sz="2000" dirty="0">
              <a:solidFill>
                <a:srgbClr val="00B0F0"/>
              </a:solidFill>
              <a:latin typeface="Arial"/>
              <a:ea typeface="+mn-ea"/>
              <a:cs typeface="+mn-cs"/>
            </a:rPr>
            <a:t> </a:t>
          </a:r>
          <a:r>
            <a:rPr lang="en-US" sz="2000" b="1" dirty="0">
              <a:solidFill>
                <a:srgbClr val="00B0F0"/>
              </a:solidFill>
              <a:latin typeface="Arial"/>
              <a:ea typeface="+mn-ea"/>
              <a:cs typeface="+mn-cs"/>
            </a:rPr>
            <a:t>$15,000 </a:t>
          </a:r>
          <a:r>
            <a:rPr lang="en-US" sz="2000" dirty="0">
              <a:solidFill>
                <a:sysClr val="windowText" lastClr="000000">
                  <a:hueOff val="0"/>
                  <a:satOff val="0"/>
                  <a:lumOff val="0"/>
                  <a:alphaOff val="0"/>
                </a:sysClr>
              </a:solidFill>
              <a:latin typeface="Arial"/>
              <a:ea typeface="+mn-ea"/>
              <a:cs typeface="+mn-cs"/>
            </a:rPr>
            <a:t>or below…</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xfrm>
          <a:off x="500876" y="2351061"/>
          <a:ext cx="1709640" cy="776389"/>
        </a:xfrm>
        <a:prstGeom prst="rect">
          <a:avLst/>
        </a:prstGeom>
        <a:noFill/>
        <a:ln w="1270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a:xfrm rot="21300000">
          <a:off x="13420" y="1484843"/>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gm:spPr>
    </dgm:pt>
    <dgm:pt modelId="{83EC32A9-F508-4F92-8CCF-5343D5680542}" type="pres">
      <dgm:prSet presAssocID="{2E4612D9-3F68-43D0-BDF4-CCFE9E49D86C}" presName="downArrow" presStyleLbl="node1" presStyleIdx="0" presStyleCnt="2"/>
      <dgm:spPr>
        <a:xfrm>
          <a:off x="524786" y="173370"/>
          <a:ext cx="1311965" cy="1386965"/>
        </a:xfrm>
        <a:prstGeom prst="downArrow">
          <a:avLst/>
        </a:prstGeom>
        <a:solidFill>
          <a:schemeClr val="tx2">
            <a:lumMod val="60000"/>
            <a:lumOff val="40000"/>
          </a:schemeClr>
        </a:solidFill>
        <a:ln w="25400" cap="flat" cmpd="sng" algn="ctr">
          <a:solidFill>
            <a:schemeClr val="bg1">
              <a:lumMod val="85000"/>
            </a:schemeClr>
          </a:solidFill>
          <a:prstDash val="solid"/>
        </a:ln>
        <a:effectLst/>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a:xfrm>
          <a:off x="2536465" y="2304614"/>
          <a:ext cx="1311965" cy="1676083"/>
        </a:xfrm>
        <a:prstGeom prst="upArrow">
          <a:avLst/>
        </a:prstGeom>
        <a:solidFill>
          <a:schemeClr val="tx2">
            <a:lumMod val="60000"/>
            <a:lumOff val="40000"/>
          </a:schemeClr>
        </a:solidFill>
        <a:ln w="25400" cap="flat" cmpd="sng" algn="ctr">
          <a:solidFill>
            <a:schemeClr val="bg1">
              <a:lumMod val="85000"/>
            </a:schemeClr>
          </a:solidFill>
          <a:prstDash val="solid"/>
        </a:ln>
        <a:effectLst/>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accent1">
        <a:lumMod val="20000"/>
        <a:lumOff val="80000"/>
      </a:schemeClr>
    </a:solidFill>
  </dgm:bg>
  <dgm:whole>
    <a:ln w="12700">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2E4612D9-3F68-43D0-BDF4-CCFE9E49D86C}">
      <dgm:prSet phldrT="[Text]" custT="1"/>
      <dgm:spPr>
        <a:xfrm>
          <a:off x="1782607" y="216014"/>
          <a:ext cx="2469825" cy="1024283"/>
        </a:xfrm>
        <a:prstGeom prst="rect">
          <a:avLst/>
        </a:prstGeom>
        <a:noFill/>
        <a:ln w="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If the subsidy per unit is at</a:t>
          </a:r>
          <a:r>
            <a:rPr lang="en-US" sz="2000" dirty="0">
              <a:solidFill>
                <a:srgbClr val="00B0F0"/>
              </a:solidFill>
              <a:latin typeface="Arial"/>
              <a:ea typeface="+mn-ea"/>
              <a:cs typeface="+mn-cs"/>
            </a:rPr>
            <a:t> </a:t>
          </a:r>
          <a:r>
            <a:rPr lang="en-US" sz="2000" b="1" dirty="0">
              <a:solidFill>
                <a:srgbClr val="00B0F0"/>
              </a:solidFill>
              <a:latin typeface="Arial"/>
              <a:ea typeface="+mn-ea"/>
              <a:cs typeface="+mn-cs"/>
            </a:rPr>
            <a:t>$35,000 </a:t>
          </a:r>
          <a:r>
            <a:rPr lang="en-US" sz="2000" dirty="0">
              <a:solidFill>
                <a:sysClr val="windowText" lastClr="000000">
                  <a:hueOff val="0"/>
                  <a:satOff val="0"/>
                  <a:lumOff val="0"/>
                  <a:alphaOff val="0"/>
                </a:sysClr>
              </a:solidFill>
              <a:latin typeface="Arial"/>
              <a:ea typeface="+mn-ea"/>
              <a:cs typeface="+mn-cs"/>
            </a:rPr>
            <a:t>or below…</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xfrm>
          <a:off x="500876" y="2351061"/>
          <a:ext cx="1709640" cy="776389"/>
        </a:xfrm>
        <a:prstGeom prst="rect">
          <a:avLst/>
        </a:prstGeom>
        <a:noFill/>
        <a:ln w="1270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a:xfrm rot="21300000">
          <a:off x="13420" y="1484843"/>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gm:spPr>
    </dgm:pt>
    <dgm:pt modelId="{83EC32A9-F508-4F92-8CCF-5343D5680542}" type="pres">
      <dgm:prSet presAssocID="{2E4612D9-3F68-43D0-BDF4-CCFE9E49D86C}" presName="downArrow" presStyleLbl="node1" presStyleIdx="0" presStyleCnt="2"/>
      <dgm:spPr>
        <a:xfrm>
          <a:off x="524786" y="173370"/>
          <a:ext cx="1311965" cy="1386965"/>
        </a:xfrm>
        <a:prstGeom prst="downArrow">
          <a:avLst/>
        </a:prstGeom>
        <a:solidFill>
          <a:schemeClr val="tx2">
            <a:lumMod val="60000"/>
            <a:lumOff val="40000"/>
          </a:schemeClr>
        </a:solidFill>
        <a:ln w="25400" cap="flat" cmpd="sng" algn="ctr">
          <a:solidFill>
            <a:schemeClr val="bg1">
              <a:lumMod val="85000"/>
            </a:schemeClr>
          </a:solidFill>
          <a:prstDash val="solid"/>
        </a:ln>
        <a:effectLst/>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a:xfrm>
          <a:off x="2536465" y="2304614"/>
          <a:ext cx="1311965" cy="1676083"/>
        </a:xfrm>
        <a:prstGeom prst="upArrow">
          <a:avLst/>
        </a:prstGeom>
        <a:solidFill>
          <a:schemeClr val="tx2">
            <a:lumMod val="60000"/>
            <a:lumOff val="40000"/>
          </a:schemeClr>
        </a:solidFill>
        <a:ln w="25400" cap="flat" cmpd="sng" algn="ctr">
          <a:solidFill>
            <a:schemeClr val="bg1">
              <a:lumMod val="85000"/>
            </a:schemeClr>
          </a:solidFill>
          <a:prstDash val="solid"/>
        </a:ln>
        <a:effectLst/>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accent1">
        <a:lumMod val="20000"/>
        <a:lumOff val="80000"/>
      </a:schemeClr>
    </a:solidFill>
  </dgm:bg>
  <dgm:whole>
    <a:ln w="12700">
      <a:solidFill>
        <a:schemeClr val="tx1"/>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504F3A0-EE04-4404-870A-36D20A7354C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E888244F-1806-41EF-B36F-8C04A9666597}">
      <dgm:prSet phldrT="[Text]"/>
      <dgm:spPr/>
      <dgm:t>
        <a:bodyPr/>
        <a:lstStyle/>
        <a:p>
          <a:r>
            <a:rPr lang="en-US" b="1" dirty="0"/>
            <a:t>Application Process</a:t>
          </a:r>
        </a:p>
      </dgm:t>
    </dgm:pt>
    <dgm:pt modelId="{4A9FC282-1749-45B0-9BB2-6B9F5CE685B4}" type="parTrans" cxnId="{069392C9-CC41-491C-B912-39869BC9B22C}">
      <dgm:prSet/>
      <dgm:spPr/>
      <dgm:t>
        <a:bodyPr/>
        <a:lstStyle/>
        <a:p>
          <a:endParaRPr lang="en-US"/>
        </a:p>
      </dgm:t>
    </dgm:pt>
    <dgm:pt modelId="{88820163-D48D-457F-97A7-D0EDBEE0B0C7}" type="sibTrans" cxnId="{069392C9-CC41-491C-B912-39869BC9B22C}">
      <dgm:prSet/>
      <dgm:spPr/>
      <dgm:t>
        <a:bodyPr/>
        <a:lstStyle/>
        <a:p>
          <a:endParaRPr lang="en-US"/>
        </a:p>
      </dgm:t>
    </dgm:pt>
    <dgm:pt modelId="{7CE8FB9F-ED44-4F81-9B0B-ABE3FB3E3F57}">
      <dgm:prSet phldrT="[Text]" custT="1"/>
      <dgm:spPr/>
      <dgm:t>
        <a:bodyPr/>
        <a:lstStyle/>
        <a:p>
          <a:r>
            <a:rPr lang="en-US" sz="1600" dirty="0">
              <a:solidFill>
                <a:srgbClr val="0072CE"/>
              </a:solidFill>
              <a:latin typeface="Calibri" pitchFamily="34" charset="0"/>
            </a:rPr>
            <a:t>March 31:</a:t>
          </a:r>
          <a:r>
            <a:rPr lang="en-US" sz="1600" dirty="0">
              <a:latin typeface="Calibri" pitchFamily="34" charset="0"/>
            </a:rPr>
            <a:t> 2026 AHP application round opens</a:t>
          </a:r>
          <a:endParaRPr lang="en-US" sz="1600" dirty="0"/>
        </a:p>
      </dgm:t>
    </dgm:pt>
    <dgm:pt modelId="{0B4AAEDE-05FE-422E-953C-A8348BEF0154}" type="parTrans" cxnId="{310D6970-6AB6-4251-8B1C-3660264B7A97}">
      <dgm:prSet/>
      <dgm:spPr/>
      <dgm:t>
        <a:bodyPr/>
        <a:lstStyle/>
        <a:p>
          <a:endParaRPr lang="en-US"/>
        </a:p>
      </dgm:t>
    </dgm:pt>
    <dgm:pt modelId="{2D4A911A-E9A5-4059-B056-5AAB57AC8ADC}" type="sibTrans" cxnId="{310D6970-6AB6-4251-8B1C-3660264B7A97}">
      <dgm:prSet/>
      <dgm:spPr/>
      <dgm:t>
        <a:bodyPr/>
        <a:lstStyle/>
        <a:p>
          <a:endParaRPr lang="en-US"/>
        </a:p>
      </dgm:t>
    </dgm:pt>
    <dgm:pt modelId="{F78D5EB9-DC4B-443A-96B3-DE1F6AAD9074}">
      <dgm:prSet phldrT="[Text]"/>
      <dgm:spPr/>
      <dgm:t>
        <a:bodyPr/>
        <a:lstStyle/>
        <a:p>
          <a:r>
            <a:rPr lang="en-US" b="1" dirty="0"/>
            <a:t>Approval</a:t>
          </a:r>
        </a:p>
      </dgm:t>
    </dgm:pt>
    <dgm:pt modelId="{120FFA29-196E-431A-9620-7F39DEBDD169}" type="parTrans" cxnId="{8B54AC64-EE24-4457-9537-B2EBCC1D388A}">
      <dgm:prSet/>
      <dgm:spPr/>
      <dgm:t>
        <a:bodyPr/>
        <a:lstStyle/>
        <a:p>
          <a:endParaRPr lang="en-US"/>
        </a:p>
      </dgm:t>
    </dgm:pt>
    <dgm:pt modelId="{E5D67EE5-ABC3-4522-B865-2A68A6CBC9C6}" type="sibTrans" cxnId="{8B54AC64-EE24-4457-9537-B2EBCC1D388A}">
      <dgm:prSet/>
      <dgm:spPr/>
      <dgm:t>
        <a:bodyPr/>
        <a:lstStyle/>
        <a:p>
          <a:endParaRPr lang="en-US"/>
        </a:p>
      </dgm:t>
    </dgm:pt>
    <dgm:pt modelId="{7A25786C-0858-48EB-B136-A14B714B2B36}">
      <dgm:prSet phldrT="[Text]" custT="1"/>
      <dgm:spPr/>
      <dgm:t>
        <a:bodyPr/>
        <a:lstStyle/>
        <a:p>
          <a:r>
            <a:rPr lang="en-US" sz="1600" dirty="0">
              <a:solidFill>
                <a:srgbClr val="0072CE"/>
              </a:solidFill>
              <a:latin typeface="Calibri" pitchFamily="34" charset="0"/>
            </a:rPr>
            <a:t>Est. October:</a:t>
          </a:r>
          <a:r>
            <a:rPr lang="en-US" sz="1600" dirty="0">
              <a:latin typeface="Calibri" pitchFamily="34" charset="0"/>
            </a:rPr>
            <a:t> FHLB Dallas Board of Directors approves applications</a:t>
          </a:r>
          <a:endParaRPr lang="en-US" sz="1600" dirty="0"/>
        </a:p>
      </dgm:t>
    </dgm:pt>
    <dgm:pt modelId="{4D2EDF5A-1FFB-432C-8B78-B256D83FC24B}" type="parTrans" cxnId="{0E37F989-813A-4723-BBF2-38733AD90A7C}">
      <dgm:prSet/>
      <dgm:spPr/>
      <dgm:t>
        <a:bodyPr/>
        <a:lstStyle/>
        <a:p>
          <a:endParaRPr lang="en-US"/>
        </a:p>
      </dgm:t>
    </dgm:pt>
    <dgm:pt modelId="{DDA3AD2A-A86D-4FBC-90F8-1603AD161B21}" type="sibTrans" cxnId="{0E37F989-813A-4723-BBF2-38733AD90A7C}">
      <dgm:prSet/>
      <dgm:spPr/>
      <dgm:t>
        <a:bodyPr/>
        <a:lstStyle/>
        <a:p>
          <a:endParaRPr lang="en-US"/>
        </a:p>
      </dgm:t>
    </dgm:pt>
    <dgm:pt modelId="{3C415B0D-026C-4A73-BCCE-6EF01C46AEA5}">
      <dgm:prSet phldrT="[Text]"/>
      <dgm:spPr/>
      <dgm:t>
        <a:bodyPr/>
        <a:lstStyle/>
        <a:p>
          <a:r>
            <a:rPr lang="en-US" b="1" dirty="0"/>
            <a:t>Progress</a:t>
          </a:r>
        </a:p>
      </dgm:t>
    </dgm:pt>
    <dgm:pt modelId="{7861C70B-84E2-4741-B861-A6D9CBC55C41}" type="parTrans" cxnId="{5F062161-5A92-4DC6-9043-3A13CBDBB151}">
      <dgm:prSet/>
      <dgm:spPr/>
      <dgm:t>
        <a:bodyPr/>
        <a:lstStyle/>
        <a:p>
          <a:endParaRPr lang="en-US"/>
        </a:p>
      </dgm:t>
    </dgm:pt>
    <dgm:pt modelId="{AF7BA5BC-9573-466D-952C-5A66F763FD26}" type="sibTrans" cxnId="{5F062161-5A92-4DC6-9043-3A13CBDBB151}">
      <dgm:prSet/>
      <dgm:spPr/>
      <dgm:t>
        <a:bodyPr/>
        <a:lstStyle/>
        <a:p>
          <a:endParaRPr lang="en-US"/>
        </a:p>
      </dgm:t>
    </dgm:pt>
    <dgm:pt modelId="{2B47A6B1-3643-4452-A379-FAC57A251464}">
      <dgm:prSet phldrT="[Text]" custT="1"/>
      <dgm:spPr/>
      <dgm:t>
        <a:bodyPr/>
        <a:lstStyle/>
        <a:p>
          <a:r>
            <a:rPr lang="en-US" sz="1600" dirty="0">
              <a:latin typeface="Calibri" pitchFamily="34" charset="0"/>
            </a:rPr>
            <a:t>Annual progress reports (until project completion)</a:t>
          </a:r>
          <a:endParaRPr lang="en-US" sz="1600" dirty="0"/>
        </a:p>
      </dgm:t>
    </dgm:pt>
    <dgm:pt modelId="{B941F2EB-0447-47B2-AA7E-CC89FBBD5E4C}" type="parTrans" cxnId="{6D3D21CA-3544-4689-97F4-C0517C1E5ED7}">
      <dgm:prSet/>
      <dgm:spPr/>
      <dgm:t>
        <a:bodyPr/>
        <a:lstStyle/>
        <a:p>
          <a:endParaRPr lang="en-US"/>
        </a:p>
      </dgm:t>
    </dgm:pt>
    <dgm:pt modelId="{58F23449-C23F-45A4-981F-9928B50BFFF4}" type="sibTrans" cxnId="{6D3D21CA-3544-4689-97F4-C0517C1E5ED7}">
      <dgm:prSet/>
      <dgm:spPr/>
      <dgm:t>
        <a:bodyPr/>
        <a:lstStyle/>
        <a:p>
          <a:endParaRPr lang="en-US"/>
        </a:p>
      </dgm:t>
    </dgm:pt>
    <dgm:pt modelId="{E204A84F-3904-45EF-9CB0-26EFCF5D6EA4}">
      <dgm:prSet custT="1"/>
      <dgm:spPr/>
      <dgm:t>
        <a:bodyPr/>
        <a:lstStyle/>
        <a:p>
          <a:r>
            <a:rPr lang="en-US" sz="1600" dirty="0">
              <a:solidFill>
                <a:srgbClr val="0072CE"/>
              </a:solidFill>
              <a:latin typeface="Calibri" pitchFamily="34" charset="0"/>
            </a:rPr>
            <a:t>May through September: </a:t>
          </a:r>
          <a:r>
            <a:rPr lang="en-US" sz="1600" dirty="0">
              <a:latin typeface="Calibri" pitchFamily="34" charset="0"/>
            </a:rPr>
            <a:t>Community Investment department reviews applications</a:t>
          </a:r>
        </a:p>
      </dgm:t>
    </dgm:pt>
    <dgm:pt modelId="{6C75C1BA-FC96-43BD-A64F-6ABAB11C7946}" type="parTrans" cxnId="{F6083B96-0037-4445-B8E2-4B609AEC4629}">
      <dgm:prSet/>
      <dgm:spPr/>
      <dgm:t>
        <a:bodyPr/>
        <a:lstStyle/>
        <a:p>
          <a:endParaRPr lang="en-US"/>
        </a:p>
      </dgm:t>
    </dgm:pt>
    <dgm:pt modelId="{295BA4BC-27EE-450A-B50D-E0136CC5ECA7}" type="sibTrans" cxnId="{F6083B96-0037-4445-B8E2-4B609AEC4629}">
      <dgm:prSet/>
      <dgm:spPr/>
      <dgm:t>
        <a:bodyPr/>
        <a:lstStyle/>
        <a:p>
          <a:endParaRPr lang="en-US"/>
        </a:p>
      </dgm:t>
    </dgm:pt>
    <dgm:pt modelId="{9161F688-0245-48AB-B810-07F821ACA0F5}">
      <dgm:prSet custT="1"/>
      <dgm:spPr/>
      <dgm:t>
        <a:bodyPr/>
        <a:lstStyle/>
        <a:p>
          <a:r>
            <a:rPr lang="en-US" sz="1600" dirty="0">
              <a:latin typeface="Calibri" pitchFamily="34" charset="0"/>
            </a:rPr>
            <a:t>Award letters are sent </a:t>
          </a:r>
        </a:p>
      </dgm:t>
    </dgm:pt>
    <dgm:pt modelId="{D543BA73-4264-4DC3-B6BC-87BB33837FC2}" type="parTrans" cxnId="{F6183B01-2ECD-44B7-A038-4BD119944980}">
      <dgm:prSet/>
      <dgm:spPr/>
      <dgm:t>
        <a:bodyPr/>
        <a:lstStyle/>
        <a:p>
          <a:endParaRPr lang="en-US"/>
        </a:p>
      </dgm:t>
    </dgm:pt>
    <dgm:pt modelId="{34E836AA-F15D-4793-9118-3C31FB5AF791}" type="sibTrans" cxnId="{F6183B01-2ECD-44B7-A038-4BD119944980}">
      <dgm:prSet/>
      <dgm:spPr/>
      <dgm:t>
        <a:bodyPr/>
        <a:lstStyle/>
        <a:p>
          <a:endParaRPr lang="en-US"/>
        </a:p>
      </dgm:t>
    </dgm:pt>
    <dgm:pt modelId="{B77D065A-1972-4D4E-9D71-B2EC1B5FA931}">
      <dgm:prSet custT="1"/>
      <dgm:spPr/>
      <dgm:t>
        <a:bodyPr/>
        <a:lstStyle/>
        <a:p>
          <a:r>
            <a:rPr lang="en-US" sz="1600" dirty="0">
              <a:latin typeface="Calibri" pitchFamily="34" charset="0"/>
            </a:rPr>
            <a:t>Member/Sponsor/FHLB Dallas AHP Tri-Party Agreement – send in by 12/31/2026</a:t>
          </a:r>
        </a:p>
      </dgm:t>
    </dgm:pt>
    <dgm:pt modelId="{F4C64F92-4B9C-4DE7-A4D6-270FEF087B65}" type="parTrans" cxnId="{8FC53161-D858-4240-B29C-1B00E3A47BBC}">
      <dgm:prSet/>
      <dgm:spPr/>
      <dgm:t>
        <a:bodyPr/>
        <a:lstStyle/>
        <a:p>
          <a:endParaRPr lang="en-US"/>
        </a:p>
      </dgm:t>
    </dgm:pt>
    <dgm:pt modelId="{2EECF586-EAE4-4321-87A3-A4882987D2BE}" type="sibTrans" cxnId="{8FC53161-D858-4240-B29C-1B00E3A47BBC}">
      <dgm:prSet/>
      <dgm:spPr/>
      <dgm:t>
        <a:bodyPr/>
        <a:lstStyle/>
        <a:p>
          <a:endParaRPr lang="en-US"/>
        </a:p>
      </dgm:t>
    </dgm:pt>
    <dgm:pt modelId="{2D1E7526-2DF4-48F1-AE99-250ECEF48852}">
      <dgm:prSet custT="1"/>
      <dgm:spPr/>
      <dgm:t>
        <a:bodyPr/>
        <a:lstStyle/>
        <a:p>
          <a:r>
            <a:rPr lang="en-US" sz="1600" dirty="0">
              <a:latin typeface="Calibri" pitchFamily="34" charset="0"/>
            </a:rPr>
            <a:t>AHP disbursement request submitted (need for subsidy exists)</a:t>
          </a:r>
        </a:p>
      </dgm:t>
    </dgm:pt>
    <dgm:pt modelId="{69CE845E-D5C1-4967-9A7D-90AEEBD80556}" type="parTrans" cxnId="{15CD0EFE-F161-4862-888A-26C00526C0CB}">
      <dgm:prSet/>
      <dgm:spPr/>
      <dgm:t>
        <a:bodyPr/>
        <a:lstStyle/>
        <a:p>
          <a:endParaRPr lang="en-US"/>
        </a:p>
      </dgm:t>
    </dgm:pt>
    <dgm:pt modelId="{5B126B15-33D0-445D-9F64-6E1958B02B9F}" type="sibTrans" cxnId="{15CD0EFE-F161-4862-888A-26C00526C0CB}">
      <dgm:prSet/>
      <dgm:spPr/>
      <dgm:t>
        <a:bodyPr/>
        <a:lstStyle/>
        <a:p>
          <a:endParaRPr lang="en-US"/>
        </a:p>
      </dgm:t>
    </dgm:pt>
    <dgm:pt modelId="{03BE78E1-666F-4DA8-9D95-6FDB6FA54B13}">
      <dgm:prSet phldrT="[Text]"/>
      <dgm:spPr/>
      <dgm:t>
        <a:bodyPr/>
        <a:lstStyle/>
        <a:p>
          <a:r>
            <a:rPr lang="en-US" b="1" dirty="0"/>
            <a:t>Monitoring</a:t>
          </a:r>
        </a:p>
      </dgm:t>
    </dgm:pt>
    <dgm:pt modelId="{30F63B4C-E9F8-44D2-BA63-01C93178120D}" type="parTrans" cxnId="{D094E729-B45E-46E5-B7ED-498F1BD29138}">
      <dgm:prSet/>
      <dgm:spPr/>
      <dgm:t>
        <a:bodyPr/>
        <a:lstStyle/>
        <a:p>
          <a:endParaRPr lang="en-US"/>
        </a:p>
      </dgm:t>
    </dgm:pt>
    <dgm:pt modelId="{7BDAC9D1-371F-42C9-827C-2168460933E9}" type="sibTrans" cxnId="{D094E729-B45E-46E5-B7ED-498F1BD29138}">
      <dgm:prSet/>
      <dgm:spPr/>
      <dgm:t>
        <a:bodyPr/>
        <a:lstStyle/>
        <a:p>
          <a:endParaRPr lang="en-US"/>
        </a:p>
      </dgm:t>
    </dgm:pt>
    <dgm:pt modelId="{D8C2A0BB-70CF-4BE5-96A1-118B8C4F2010}">
      <dgm:prSet phldrT="[Text]" custT="1"/>
      <dgm:spPr/>
      <dgm:t>
        <a:bodyPr/>
        <a:lstStyle/>
        <a:p>
          <a:r>
            <a:rPr lang="en-US" sz="1600" dirty="0">
              <a:solidFill>
                <a:srgbClr val="0072CE"/>
              </a:solidFill>
              <a:latin typeface="Calibri" pitchFamily="34" charset="0"/>
            </a:rPr>
            <a:t>Before Nov 2030 (or Nov 2032 for Native): </a:t>
          </a:r>
          <a:r>
            <a:rPr lang="en-US" sz="1600" dirty="0">
              <a:solidFill>
                <a:schemeClr val="tx1"/>
              </a:solidFill>
              <a:latin typeface="Calibri" pitchFamily="34" charset="0"/>
            </a:rPr>
            <a:t>Completion of </a:t>
          </a:r>
          <a:r>
            <a:rPr lang="en-US" sz="1600" dirty="0">
              <a:latin typeface="Calibri" pitchFamily="34" charset="0"/>
            </a:rPr>
            <a:t>construction or rehabilitation </a:t>
          </a:r>
          <a:endParaRPr lang="en-US" sz="1600" dirty="0"/>
        </a:p>
      </dgm:t>
    </dgm:pt>
    <dgm:pt modelId="{EB7C22C6-D185-4343-ADDE-60C760E68A29}" type="parTrans" cxnId="{04556568-244A-4915-AEAE-8AD1A909D996}">
      <dgm:prSet/>
      <dgm:spPr/>
      <dgm:t>
        <a:bodyPr/>
        <a:lstStyle/>
        <a:p>
          <a:endParaRPr lang="en-US"/>
        </a:p>
      </dgm:t>
    </dgm:pt>
    <dgm:pt modelId="{A4BCE305-8C66-4CFD-BF4B-753544CA5002}" type="sibTrans" cxnId="{04556568-244A-4915-AEAE-8AD1A909D996}">
      <dgm:prSet/>
      <dgm:spPr/>
      <dgm:t>
        <a:bodyPr/>
        <a:lstStyle/>
        <a:p>
          <a:endParaRPr lang="en-US"/>
        </a:p>
      </dgm:t>
    </dgm:pt>
    <dgm:pt modelId="{A626B3EE-B602-4A82-B694-6C5D44221D93}">
      <dgm:prSet custT="1"/>
      <dgm:spPr/>
      <dgm:t>
        <a:bodyPr/>
        <a:lstStyle/>
        <a:p>
          <a:r>
            <a:rPr lang="en-US" sz="1600" dirty="0">
              <a:latin typeface="Calibri" pitchFamily="34" charset="0"/>
            </a:rPr>
            <a:t>AHP initial monitoring</a:t>
          </a:r>
        </a:p>
      </dgm:t>
    </dgm:pt>
    <dgm:pt modelId="{8844B702-9631-4B0F-A999-8E9923235715}" type="sibTrans" cxnId="{816F8B6F-5BDF-4C9B-9AC2-B7D6523D19FC}">
      <dgm:prSet/>
      <dgm:spPr/>
      <dgm:t>
        <a:bodyPr/>
        <a:lstStyle/>
        <a:p>
          <a:endParaRPr lang="en-US"/>
        </a:p>
      </dgm:t>
    </dgm:pt>
    <dgm:pt modelId="{4DCBCB55-3BF1-47A2-8D7B-C5FC44497718}" type="parTrans" cxnId="{816F8B6F-5BDF-4C9B-9AC2-B7D6523D19FC}">
      <dgm:prSet/>
      <dgm:spPr/>
      <dgm:t>
        <a:bodyPr/>
        <a:lstStyle/>
        <a:p>
          <a:endParaRPr lang="en-US"/>
        </a:p>
      </dgm:t>
    </dgm:pt>
    <dgm:pt modelId="{A7FA713E-22D3-4CA7-9019-54AB112DA556}">
      <dgm:prSet phldrT="[Text]" custT="1"/>
      <dgm:spPr/>
      <dgm:t>
        <a:bodyPr/>
        <a:lstStyle/>
        <a:p>
          <a:r>
            <a:rPr lang="en-US" sz="1600" dirty="0">
              <a:solidFill>
                <a:srgbClr val="0072CE"/>
              </a:solidFill>
              <a:latin typeface="Calibri" pitchFamily="34" charset="0"/>
            </a:rPr>
            <a:t>April 30: </a:t>
          </a:r>
          <a:r>
            <a:rPr lang="en-US" sz="1600" dirty="0">
              <a:latin typeface="Calibri" pitchFamily="34" charset="0"/>
            </a:rPr>
            <a:t>2026 AHP application round closes</a:t>
          </a:r>
          <a:endParaRPr lang="en-US" sz="1600" dirty="0"/>
        </a:p>
      </dgm:t>
    </dgm:pt>
    <dgm:pt modelId="{880F4927-DC3F-45D4-8833-8E1970B83DD8}" type="parTrans" cxnId="{4203DDA4-92E3-466B-9074-0202E1475CBF}">
      <dgm:prSet/>
      <dgm:spPr/>
      <dgm:t>
        <a:bodyPr/>
        <a:lstStyle/>
        <a:p>
          <a:endParaRPr lang="en-US"/>
        </a:p>
      </dgm:t>
    </dgm:pt>
    <dgm:pt modelId="{3BFEE57A-18AB-425E-A9EB-D6406A3B61E8}" type="sibTrans" cxnId="{4203DDA4-92E3-466B-9074-0202E1475CBF}">
      <dgm:prSet/>
      <dgm:spPr/>
      <dgm:t>
        <a:bodyPr/>
        <a:lstStyle/>
        <a:p>
          <a:endParaRPr lang="en-US"/>
        </a:p>
      </dgm:t>
    </dgm:pt>
    <dgm:pt modelId="{4FEF2657-C491-49FF-94C4-4CB771A39626}">
      <dgm:prSet phldrT="[Text]" custT="1"/>
      <dgm:spPr/>
      <dgm:t>
        <a:bodyPr/>
        <a:lstStyle/>
        <a:p>
          <a:r>
            <a:rPr lang="en-US" sz="1600" dirty="0"/>
            <a:t>Communicate with your assigned analyst</a:t>
          </a:r>
        </a:p>
      </dgm:t>
    </dgm:pt>
    <dgm:pt modelId="{5B25FF89-603B-4D22-8E5A-873E9CC535F9}" type="parTrans" cxnId="{5D623393-4221-4CB6-93C9-09ABF0866DD0}">
      <dgm:prSet/>
      <dgm:spPr/>
      <dgm:t>
        <a:bodyPr/>
        <a:lstStyle/>
        <a:p>
          <a:endParaRPr lang="en-US"/>
        </a:p>
      </dgm:t>
    </dgm:pt>
    <dgm:pt modelId="{410CC0FF-B032-46CC-9CB6-AA8D8114EAD9}" type="sibTrans" cxnId="{5D623393-4221-4CB6-93C9-09ABF0866DD0}">
      <dgm:prSet/>
      <dgm:spPr/>
      <dgm:t>
        <a:bodyPr/>
        <a:lstStyle/>
        <a:p>
          <a:endParaRPr lang="en-US"/>
        </a:p>
      </dgm:t>
    </dgm:pt>
    <dgm:pt modelId="{9B4C046A-EB21-455A-8E3E-4BD23ADECF5E}">
      <dgm:prSet custT="1"/>
      <dgm:spPr/>
      <dgm:t>
        <a:bodyPr/>
        <a:lstStyle/>
        <a:p>
          <a:r>
            <a:rPr lang="en-US" sz="1600" dirty="0">
              <a:latin typeface="Calibri" pitchFamily="34" charset="0"/>
            </a:rPr>
            <a:t>Long-term monitoring</a:t>
          </a:r>
        </a:p>
      </dgm:t>
    </dgm:pt>
    <dgm:pt modelId="{A755DC50-50DA-44A9-B035-F99A404E3020}" type="parTrans" cxnId="{1EA0744A-FB66-4E89-B184-E5DB20706FD5}">
      <dgm:prSet/>
      <dgm:spPr/>
      <dgm:t>
        <a:bodyPr/>
        <a:lstStyle/>
        <a:p>
          <a:endParaRPr lang="en-US"/>
        </a:p>
      </dgm:t>
    </dgm:pt>
    <dgm:pt modelId="{81C8A163-C5D2-4CFA-A93C-52F676492BBF}" type="sibTrans" cxnId="{1EA0744A-FB66-4E89-B184-E5DB20706FD5}">
      <dgm:prSet/>
      <dgm:spPr/>
      <dgm:t>
        <a:bodyPr/>
        <a:lstStyle/>
        <a:p>
          <a:endParaRPr lang="en-US"/>
        </a:p>
      </dgm:t>
    </dgm:pt>
    <dgm:pt modelId="{368DFF83-5057-42E0-B779-279DD7B87703}" type="pres">
      <dgm:prSet presAssocID="{9504F3A0-EE04-4404-870A-36D20A7354CA}" presName="linearFlow" presStyleCnt="0">
        <dgm:presLayoutVars>
          <dgm:dir/>
          <dgm:animLvl val="lvl"/>
          <dgm:resizeHandles val="exact"/>
        </dgm:presLayoutVars>
      </dgm:prSet>
      <dgm:spPr/>
    </dgm:pt>
    <dgm:pt modelId="{25636293-A756-46A4-9288-A3C263C2B124}" type="pres">
      <dgm:prSet presAssocID="{E888244F-1806-41EF-B36F-8C04A9666597}" presName="composite" presStyleCnt="0"/>
      <dgm:spPr/>
    </dgm:pt>
    <dgm:pt modelId="{6F9E048F-0C38-4E16-ACD9-C8972B143F09}" type="pres">
      <dgm:prSet presAssocID="{E888244F-1806-41EF-B36F-8C04A9666597}" presName="parentText" presStyleLbl="alignNode1" presStyleIdx="0" presStyleCnt="4">
        <dgm:presLayoutVars>
          <dgm:chMax val="1"/>
          <dgm:bulletEnabled val="1"/>
        </dgm:presLayoutVars>
      </dgm:prSet>
      <dgm:spPr/>
    </dgm:pt>
    <dgm:pt modelId="{EB20F218-292B-475F-B9A2-BBE526E4EE6F}" type="pres">
      <dgm:prSet presAssocID="{E888244F-1806-41EF-B36F-8C04A9666597}" presName="descendantText" presStyleLbl="alignAcc1" presStyleIdx="0" presStyleCnt="4">
        <dgm:presLayoutVars>
          <dgm:bulletEnabled val="1"/>
        </dgm:presLayoutVars>
      </dgm:prSet>
      <dgm:spPr/>
    </dgm:pt>
    <dgm:pt modelId="{EADC90AE-43E6-430D-A8DF-8ED97F2B3AB0}" type="pres">
      <dgm:prSet presAssocID="{88820163-D48D-457F-97A7-D0EDBEE0B0C7}" presName="sp" presStyleCnt="0"/>
      <dgm:spPr/>
    </dgm:pt>
    <dgm:pt modelId="{8B574007-4A14-4DB3-8E3E-8323529DA031}" type="pres">
      <dgm:prSet presAssocID="{F78D5EB9-DC4B-443A-96B3-DE1F6AAD9074}" presName="composite" presStyleCnt="0"/>
      <dgm:spPr/>
    </dgm:pt>
    <dgm:pt modelId="{BFC78248-A7E4-4C33-9704-7BD4E78AC570}" type="pres">
      <dgm:prSet presAssocID="{F78D5EB9-DC4B-443A-96B3-DE1F6AAD9074}" presName="parentText" presStyleLbl="alignNode1" presStyleIdx="1" presStyleCnt="4" custLinFactNeighborY="0">
        <dgm:presLayoutVars>
          <dgm:chMax val="1"/>
          <dgm:bulletEnabled val="1"/>
        </dgm:presLayoutVars>
      </dgm:prSet>
      <dgm:spPr/>
    </dgm:pt>
    <dgm:pt modelId="{B5C176AE-1CB8-4852-AFB0-B4C63D464D90}" type="pres">
      <dgm:prSet presAssocID="{F78D5EB9-DC4B-443A-96B3-DE1F6AAD9074}" presName="descendantText" presStyleLbl="alignAcc1" presStyleIdx="1" presStyleCnt="4" custLinFactNeighborX="0" custLinFactNeighborY="0">
        <dgm:presLayoutVars>
          <dgm:bulletEnabled val="1"/>
        </dgm:presLayoutVars>
      </dgm:prSet>
      <dgm:spPr/>
    </dgm:pt>
    <dgm:pt modelId="{0836499B-F64E-42B5-9AE3-285C212373BE}" type="pres">
      <dgm:prSet presAssocID="{E5D67EE5-ABC3-4522-B865-2A68A6CBC9C6}" presName="sp" presStyleCnt="0"/>
      <dgm:spPr/>
    </dgm:pt>
    <dgm:pt modelId="{B2DCCD75-EAD9-4D54-A1BC-E77CE2A0BB14}" type="pres">
      <dgm:prSet presAssocID="{3C415B0D-026C-4A73-BCCE-6EF01C46AEA5}" presName="composite" presStyleCnt="0"/>
      <dgm:spPr/>
    </dgm:pt>
    <dgm:pt modelId="{F10E1AA0-A43D-4235-94EA-92BEC7CE64E8}" type="pres">
      <dgm:prSet presAssocID="{3C415B0D-026C-4A73-BCCE-6EF01C46AEA5}" presName="parentText" presStyleLbl="alignNode1" presStyleIdx="2" presStyleCnt="4">
        <dgm:presLayoutVars>
          <dgm:chMax val="1"/>
          <dgm:bulletEnabled val="1"/>
        </dgm:presLayoutVars>
      </dgm:prSet>
      <dgm:spPr/>
    </dgm:pt>
    <dgm:pt modelId="{E985CD85-438E-413B-8488-0720C3DD3225}" type="pres">
      <dgm:prSet presAssocID="{3C415B0D-026C-4A73-BCCE-6EF01C46AEA5}" presName="descendantText" presStyleLbl="alignAcc1" presStyleIdx="2" presStyleCnt="4">
        <dgm:presLayoutVars>
          <dgm:bulletEnabled val="1"/>
        </dgm:presLayoutVars>
      </dgm:prSet>
      <dgm:spPr/>
    </dgm:pt>
    <dgm:pt modelId="{D6066C11-D581-4B79-8F5B-FBC5D52FD2D5}" type="pres">
      <dgm:prSet presAssocID="{AF7BA5BC-9573-466D-952C-5A66F763FD26}" presName="sp" presStyleCnt="0"/>
      <dgm:spPr/>
    </dgm:pt>
    <dgm:pt modelId="{0EA1EE4E-0995-431E-A9C9-914CD04D5095}" type="pres">
      <dgm:prSet presAssocID="{03BE78E1-666F-4DA8-9D95-6FDB6FA54B13}" presName="composite" presStyleCnt="0"/>
      <dgm:spPr/>
    </dgm:pt>
    <dgm:pt modelId="{BE93BC4A-58ED-4240-9046-06999D644D4F}" type="pres">
      <dgm:prSet presAssocID="{03BE78E1-666F-4DA8-9D95-6FDB6FA54B13}" presName="parentText" presStyleLbl="alignNode1" presStyleIdx="3" presStyleCnt="4" custLinFactNeighborY="-2208">
        <dgm:presLayoutVars>
          <dgm:chMax val="1"/>
          <dgm:bulletEnabled val="1"/>
        </dgm:presLayoutVars>
      </dgm:prSet>
      <dgm:spPr/>
    </dgm:pt>
    <dgm:pt modelId="{4887F19F-51EE-48E7-B6BC-2F0C6A40BF20}" type="pres">
      <dgm:prSet presAssocID="{03BE78E1-666F-4DA8-9D95-6FDB6FA54B13}" presName="descendantText" presStyleLbl="alignAcc1" presStyleIdx="3" presStyleCnt="4" custScaleY="95274">
        <dgm:presLayoutVars>
          <dgm:bulletEnabled val="1"/>
        </dgm:presLayoutVars>
      </dgm:prSet>
      <dgm:spPr/>
    </dgm:pt>
  </dgm:ptLst>
  <dgm:cxnLst>
    <dgm:cxn modelId="{F6183B01-2ECD-44B7-A038-4BD119944980}" srcId="{F78D5EB9-DC4B-443A-96B3-DE1F6AAD9074}" destId="{9161F688-0245-48AB-B810-07F821ACA0F5}" srcOrd="1" destOrd="0" parTransId="{D543BA73-4264-4DC3-B6BC-87BB33837FC2}" sibTransId="{34E836AA-F15D-4793-9118-3C31FB5AF791}"/>
    <dgm:cxn modelId="{1081D009-FD9E-4B94-A03B-01F7ED4AC261}" type="presOf" srcId="{A7FA713E-22D3-4CA7-9019-54AB112DA556}" destId="{EB20F218-292B-475F-B9A2-BBE526E4EE6F}" srcOrd="0" destOrd="1" presId="urn:microsoft.com/office/officeart/2005/8/layout/chevron2"/>
    <dgm:cxn modelId="{04E4F415-9DC5-4C7A-848E-DA074F4078E6}" type="presOf" srcId="{7A25786C-0858-48EB-B136-A14B714B2B36}" destId="{B5C176AE-1CB8-4852-AFB0-B4C63D464D90}" srcOrd="0" destOrd="0" presId="urn:microsoft.com/office/officeart/2005/8/layout/chevron2"/>
    <dgm:cxn modelId="{D094E729-B45E-46E5-B7ED-498F1BD29138}" srcId="{9504F3A0-EE04-4404-870A-36D20A7354CA}" destId="{03BE78E1-666F-4DA8-9D95-6FDB6FA54B13}" srcOrd="3" destOrd="0" parTransId="{30F63B4C-E9F8-44D2-BA63-01C93178120D}" sibTransId="{7BDAC9D1-371F-42C9-827C-2168460933E9}"/>
    <dgm:cxn modelId="{E7A3A740-9408-49C3-B686-EFEFE8A7D3C0}" type="presOf" srcId="{E204A84F-3904-45EF-9CB0-26EFCF5D6EA4}" destId="{EB20F218-292B-475F-B9A2-BBE526E4EE6F}" srcOrd="0" destOrd="2" presId="urn:microsoft.com/office/officeart/2005/8/layout/chevron2"/>
    <dgm:cxn modelId="{5F062161-5A92-4DC6-9043-3A13CBDBB151}" srcId="{9504F3A0-EE04-4404-870A-36D20A7354CA}" destId="{3C415B0D-026C-4A73-BCCE-6EF01C46AEA5}" srcOrd="2" destOrd="0" parTransId="{7861C70B-84E2-4741-B861-A6D9CBC55C41}" sibTransId="{AF7BA5BC-9573-466D-952C-5A66F763FD26}"/>
    <dgm:cxn modelId="{8FC53161-D858-4240-B29C-1B00E3A47BBC}" srcId="{F78D5EB9-DC4B-443A-96B3-DE1F6AAD9074}" destId="{B77D065A-1972-4D4E-9D71-B2EC1B5FA931}" srcOrd="2" destOrd="0" parTransId="{F4C64F92-4B9C-4DE7-A4D6-270FEF087B65}" sibTransId="{2EECF586-EAE4-4321-87A3-A4882987D2BE}"/>
    <dgm:cxn modelId="{8B54AC64-EE24-4457-9537-B2EBCC1D388A}" srcId="{9504F3A0-EE04-4404-870A-36D20A7354CA}" destId="{F78D5EB9-DC4B-443A-96B3-DE1F6AAD9074}" srcOrd="1" destOrd="0" parTransId="{120FFA29-196E-431A-9620-7F39DEBDD169}" sibTransId="{E5D67EE5-ABC3-4522-B865-2A68A6CBC9C6}"/>
    <dgm:cxn modelId="{04556568-244A-4915-AEAE-8AD1A909D996}" srcId="{03BE78E1-666F-4DA8-9D95-6FDB6FA54B13}" destId="{D8C2A0BB-70CF-4BE5-96A1-118B8C4F2010}" srcOrd="0" destOrd="0" parTransId="{EB7C22C6-D185-4343-ADDE-60C760E68A29}" sibTransId="{A4BCE305-8C66-4CFD-BF4B-753544CA5002}"/>
    <dgm:cxn modelId="{1EA0744A-FB66-4E89-B184-E5DB20706FD5}" srcId="{03BE78E1-666F-4DA8-9D95-6FDB6FA54B13}" destId="{9B4C046A-EB21-455A-8E3E-4BD23ADECF5E}" srcOrd="2" destOrd="0" parTransId="{A755DC50-50DA-44A9-B035-F99A404E3020}" sibTransId="{81C8A163-C5D2-4CFA-A93C-52F676492BBF}"/>
    <dgm:cxn modelId="{816F8B6F-5BDF-4C9B-9AC2-B7D6523D19FC}" srcId="{03BE78E1-666F-4DA8-9D95-6FDB6FA54B13}" destId="{A626B3EE-B602-4A82-B694-6C5D44221D93}" srcOrd="1" destOrd="0" parTransId="{4DCBCB55-3BF1-47A2-8D7B-C5FC44497718}" sibTransId="{8844B702-9631-4B0F-A999-8E9923235715}"/>
    <dgm:cxn modelId="{310D6970-6AB6-4251-8B1C-3660264B7A97}" srcId="{E888244F-1806-41EF-B36F-8C04A9666597}" destId="{7CE8FB9F-ED44-4F81-9B0B-ABE3FB3E3F57}" srcOrd="0" destOrd="0" parTransId="{0B4AAEDE-05FE-422E-953C-A8348BEF0154}" sibTransId="{2D4A911A-E9A5-4059-B056-5AAB57AC8ADC}"/>
    <dgm:cxn modelId="{00ACD856-7C8E-4FAF-A538-091303ED335F}" type="presOf" srcId="{03BE78E1-666F-4DA8-9D95-6FDB6FA54B13}" destId="{BE93BC4A-58ED-4240-9046-06999D644D4F}" srcOrd="0" destOrd="0" presId="urn:microsoft.com/office/officeart/2005/8/layout/chevron2"/>
    <dgm:cxn modelId="{88FC9A82-66A5-45AA-8CA1-890077D3D4D4}" type="presOf" srcId="{A626B3EE-B602-4A82-B694-6C5D44221D93}" destId="{4887F19F-51EE-48E7-B6BC-2F0C6A40BF20}" srcOrd="0" destOrd="1" presId="urn:microsoft.com/office/officeart/2005/8/layout/chevron2"/>
    <dgm:cxn modelId="{0233F388-40DF-40D7-840F-0E48DD3755FD}" type="presOf" srcId="{7CE8FB9F-ED44-4F81-9B0B-ABE3FB3E3F57}" destId="{EB20F218-292B-475F-B9A2-BBE526E4EE6F}" srcOrd="0" destOrd="0" presId="urn:microsoft.com/office/officeart/2005/8/layout/chevron2"/>
    <dgm:cxn modelId="{0E37F989-813A-4723-BBF2-38733AD90A7C}" srcId="{F78D5EB9-DC4B-443A-96B3-DE1F6AAD9074}" destId="{7A25786C-0858-48EB-B136-A14B714B2B36}" srcOrd="0" destOrd="0" parTransId="{4D2EDF5A-1FFB-432C-8B78-B256D83FC24B}" sibTransId="{DDA3AD2A-A86D-4FBC-90F8-1603AD161B21}"/>
    <dgm:cxn modelId="{5A8B268E-1F6C-4FF3-B0FC-6C104D17E0A1}" type="presOf" srcId="{9B4C046A-EB21-455A-8E3E-4BD23ADECF5E}" destId="{4887F19F-51EE-48E7-B6BC-2F0C6A40BF20}" srcOrd="0" destOrd="2" presId="urn:microsoft.com/office/officeart/2005/8/layout/chevron2"/>
    <dgm:cxn modelId="{35DE668E-8F3A-40DC-97D7-8DEDF7869CAA}" type="presOf" srcId="{9161F688-0245-48AB-B810-07F821ACA0F5}" destId="{B5C176AE-1CB8-4852-AFB0-B4C63D464D90}" srcOrd="0" destOrd="1" presId="urn:microsoft.com/office/officeart/2005/8/layout/chevron2"/>
    <dgm:cxn modelId="{5D623393-4221-4CB6-93C9-09ABF0866DD0}" srcId="{3C415B0D-026C-4A73-BCCE-6EF01C46AEA5}" destId="{4FEF2657-C491-49FF-94C4-4CB771A39626}" srcOrd="1" destOrd="0" parTransId="{5B25FF89-603B-4D22-8E5A-873E9CC535F9}" sibTransId="{410CC0FF-B032-46CC-9CB6-AA8D8114EAD9}"/>
    <dgm:cxn modelId="{F6083B96-0037-4445-B8E2-4B609AEC4629}" srcId="{E888244F-1806-41EF-B36F-8C04A9666597}" destId="{E204A84F-3904-45EF-9CB0-26EFCF5D6EA4}" srcOrd="2" destOrd="0" parTransId="{6C75C1BA-FC96-43BD-A64F-6ABAB11C7946}" sibTransId="{295BA4BC-27EE-450A-B50D-E0136CC5ECA7}"/>
    <dgm:cxn modelId="{CE8B329C-8CA7-4906-9845-139E742CABF5}" type="presOf" srcId="{F78D5EB9-DC4B-443A-96B3-DE1F6AAD9074}" destId="{BFC78248-A7E4-4C33-9704-7BD4E78AC570}" srcOrd="0" destOrd="0" presId="urn:microsoft.com/office/officeart/2005/8/layout/chevron2"/>
    <dgm:cxn modelId="{4203DDA4-92E3-466B-9074-0202E1475CBF}" srcId="{E888244F-1806-41EF-B36F-8C04A9666597}" destId="{A7FA713E-22D3-4CA7-9019-54AB112DA556}" srcOrd="1" destOrd="0" parTransId="{880F4927-DC3F-45D4-8833-8E1970B83DD8}" sibTransId="{3BFEE57A-18AB-425E-A9EB-D6406A3B61E8}"/>
    <dgm:cxn modelId="{069392C9-CC41-491C-B912-39869BC9B22C}" srcId="{9504F3A0-EE04-4404-870A-36D20A7354CA}" destId="{E888244F-1806-41EF-B36F-8C04A9666597}" srcOrd="0" destOrd="0" parTransId="{4A9FC282-1749-45B0-9BB2-6B9F5CE685B4}" sibTransId="{88820163-D48D-457F-97A7-D0EDBEE0B0C7}"/>
    <dgm:cxn modelId="{6D3D21CA-3544-4689-97F4-C0517C1E5ED7}" srcId="{3C415B0D-026C-4A73-BCCE-6EF01C46AEA5}" destId="{2B47A6B1-3643-4452-A379-FAC57A251464}" srcOrd="0" destOrd="0" parTransId="{B941F2EB-0447-47B2-AA7E-CC89FBBD5E4C}" sibTransId="{58F23449-C23F-45A4-981F-9928B50BFFF4}"/>
    <dgm:cxn modelId="{4FBDFBD1-8ED2-4DA7-9275-618DB33EB057}" type="presOf" srcId="{3C415B0D-026C-4A73-BCCE-6EF01C46AEA5}" destId="{F10E1AA0-A43D-4235-94EA-92BEC7CE64E8}" srcOrd="0" destOrd="0" presId="urn:microsoft.com/office/officeart/2005/8/layout/chevron2"/>
    <dgm:cxn modelId="{459AAAD7-E9CB-4D17-AA83-06A8CBA4C5D6}" type="presOf" srcId="{2D1E7526-2DF4-48F1-AE99-250ECEF48852}" destId="{E985CD85-438E-413B-8488-0720C3DD3225}" srcOrd="0" destOrd="2" presId="urn:microsoft.com/office/officeart/2005/8/layout/chevron2"/>
    <dgm:cxn modelId="{13DE32DD-D387-493B-881D-03EA69570835}" type="presOf" srcId="{9504F3A0-EE04-4404-870A-36D20A7354CA}" destId="{368DFF83-5057-42E0-B779-279DD7B87703}" srcOrd="0" destOrd="0" presId="urn:microsoft.com/office/officeart/2005/8/layout/chevron2"/>
    <dgm:cxn modelId="{44AE4CE1-234C-4F90-85A5-C6B0BB1EF13C}" type="presOf" srcId="{D8C2A0BB-70CF-4BE5-96A1-118B8C4F2010}" destId="{4887F19F-51EE-48E7-B6BC-2F0C6A40BF20}" srcOrd="0" destOrd="0" presId="urn:microsoft.com/office/officeart/2005/8/layout/chevron2"/>
    <dgm:cxn modelId="{7DADC4EA-1951-4552-9302-2FF677226B92}" type="presOf" srcId="{E888244F-1806-41EF-B36F-8C04A9666597}" destId="{6F9E048F-0C38-4E16-ACD9-C8972B143F09}" srcOrd="0" destOrd="0" presId="urn:microsoft.com/office/officeart/2005/8/layout/chevron2"/>
    <dgm:cxn modelId="{5F114EED-EB08-45F5-9AD9-2765B6303F4F}" type="presOf" srcId="{B77D065A-1972-4D4E-9D71-B2EC1B5FA931}" destId="{B5C176AE-1CB8-4852-AFB0-B4C63D464D90}" srcOrd="0" destOrd="2" presId="urn:microsoft.com/office/officeart/2005/8/layout/chevron2"/>
    <dgm:cxn modelId="{CA5B40EE-DF0F-40BA-B64C-7E64E773B81A}" type="presOf" srcId="{4FEF2657-C491-49FF-94C4-4CB771A39626}" destId="{E985CD85-438E-413B-8488-0720C3DD3225}" srcOrd="0" destOrd="1" presId="urn:microsoft.com/office/officeart/2005/8/layout/chevron2"/>
    <dgm:cxn modelId="{F814BAF5-63C2-4A3E-AF55-CE341443EF59}" type="presOf" srcId="{2B47A6B1-3643-4452-A379-FAC57A251464}" destId="{E985CD85-438E-413B-8488-0720C3DD3225}" srcOrd="0" destOrd="0" presId="urn:microsoft.com/office/officeart/2005/8/layout/chevron2"/>
    <dgm:cxn modelId="{15CD0EFE-F161-4862-888A-26C00526C0CB}" srcId="{3C415B0D-026C-4A73-BCCE-6EF01C46AEA5}" destId="{2D1E7526-2DF4-48F1-AE99-250ECEF48852}" srcOrd="2" destOrd="0" parTransId="{69CE845E-D5C1-4967-9A7D-90AEEBD80556}" sibTransId="{5B126B15-33D0-445D-9F64-6E1958B02B9F}"/>
    <dgm:cxn modelId="{783026E9-3388-4583-872D-7D456B00C092}" type="presParOf" srcId="{368DFF83-5057-42E0-B779-279DD7B87703}" destId="{25636293-A756-46A4-9288-A3C263C2B124}" srcOrd="0" destOrd="0" presId="urn:microsoft.com/office/officeart/2005/8/layout/chevron2"/>
    <dgm:cxn modelId="{9DC6C578-B14C-4A69-A290-23E137469B36}" type="presParOf" srcId="{25636293-A756-46A4-9288-A3C263C2B124}" destId="{6F9E048F-0C38-4E16-ACD9-C8972B143F09}" srcOrd="0" destOrd="0" presId="urn:microsoft.com/office/officeart/2005/8/layout/chevron2"/>
    <dgm:cxn modelId="{CCC952C1-DDA8-4D01-9996-6F0F88633FD0}" type="presParOf" srcId="{25636293-A756-46A4-9288-A3C263C2B124}" destId="{EB20F218-292B-475F-B9A2-BBE526E4EE6F}" srcOrd="1" destOrd="0" presId="urn:microsoft.com/office/officeart/2005/8/layout/chevron2"/>
    <dgm:cxn modelId="{59088D6F-2C2E-4484-BAEC-8AF56982672C}" type="presParOf" srcId="{368DFF83-5057-42E0-B779-279DD7B87703}" destId="{EADC90AE-43E6-430D-A8DF-8ED97F2B3AB0}" srcOrd="1" destOrd="0" presId="urn:microsoft.com/office/officeart/2005/8/layout/chevron2"/>
    <dgm:cxn modelId="{0265BB11-02E2-48C8-B112-BB2E23495C1F}" type="presParOf" srcId="{368DFF83-5057-42E0-B779-279DD7B87703}" destId="{8B574007-4A14-4DB3-8E3E-8323529DA031}" srcOrd="2" destOrd="0" presId="urn:microsoft.com/office/officeart/2005/8/layout/chevron2"/>
    <dgm:cxn modelId="{84DC0CE6-32C9-4AD4-836C-8900DABCEBFE}" type="presParOf" srcId="{8B574007-4A14-4DB3-8E3E-8323529DA031}" destId="{BFC78248-A7E4-4C33-9704-7BD4E78AC570}" srcOrd="0" destOrd="0" presId="urn:microsoft.com/office/officeart/2005/8/layout/chevron2"/>
    <dgm:cxn modelId="{FEE3F64D-1963-451C-AF69-71C9E2F80BA9}" type="presParOf" srcId="{8B574007-4A14-4DB3-8E3E-8323529DA031}" destId="{B5C176AE-1CB8-4852-AFB0-B4C63D464D90}" srcOrd="1" destOrd="0" presId="urn:microsoft.com/office/officeart/2005/8/layout/chevron2"/>
    <dgm:cxn modelId="{C68FE45D-3746-4CB5-9992-AAD6D19CDA5D}" type="presParOf" srcId="{368DFF83-5057-42E0-B779-279DD7B87703}" destId="{0836499B-F64E-42B5-9AE3-285C212373BE}" srcOrd="3" destOrd="0" presId="urn:microsoft.com/office/officeart/2005/8/layout/chevron2"/>
    <dgm:cxn modelId="{4D797D23-EB0C-47C1-A50B-7784C564C7DD}" type="presParOf" srcId="{368DFF83-5057-42E0-B779-279DD7B87703}" destId="{B2DCCD75-EAD9-4D54-A1BC-E77CE2A0BB14}" srcOrd="4" destOrd="0" presId="urn:microsoft.com/office/officeart/2005/8/layout/chevron2"/>
    <dgm:cxn modelId="{5C80D616-0AB9-4DB1-AA9F-BBC1FDEBE3C8}" type="presParOf" srcId="{B2DCCD75-EAD9-4D54-A1BC-E77CE2A0BB14}" destId="{F10E1AA0-A43D-4235-94EA-92BEC7CE64E8}" srcOrd="0" destOrd="0" presId="urn:microsoft.com/office/officeart/2005/8/layout/chevron2"/>
    <dgm:cxn modelId="{535795FC-3916-45EB-B552-464980144259}" type="presParOf" srcId="{B2DCCD75-EAD9-4D54-A1BC-E77CE2A0BB14}" destId="{E985CD85-438E-413B-8488-0720C3DD3225}" srcOrd="1" destOrd="0" presId="urn:microsoft.com/office/officeart/2005/8/layout/chevron2"/>
    <dgm:cxn modelId="{00F11E43-0E48-482B-B74D-8A29C5387C99}" type="presParOf" srcId="{368DFF83-5057-42E0-B779-279DD7B87703}" destId="{D6066C11-D581-4B79-8F5B-FBC5D52FD2D5}" srcOrd="5" destOrd="0" presId="urn:microsoft.com/office/officeart/2005/8/layout/chevron2"/>
    <dgm:cxn modelId="{59CF2C15-87EC-4321-8672-B60689EFD6E9}" type="presParOf" srcId="{368DFF83-5057-42E0-B779-279DD7B87703}" destId="{0EA1EE4E-0995-431E-A9C9-914CD04D5095}" srcOrd="6" destOrd="0" presId="urn:microsoft.com/office/officeart/2005/8/layout/chevron2"/>
    <dgm:cxn modelId="{D4D82480-9439-4A7B-BE89-26AFCC5228F5}" type="presParOf" srcId="{0EA1EE4E-0995-431E-A9C9-914CD04D5095}" destId="{BE93BC4A-58ED-4240-9046-06999D644D4F}" srcOrd="0" destOrd="0" presId="urn:microsoft.com/office/officeart/2005/8/layout/chevron2"/>
    <dgm:cxn modelId="{AB530A78-6C36-494C-9857-BF9AE2C78692}" type="presParOf" srcId="{0EA1EE4E-0995-431E-A9C9-914CD04D5095}" destId="{4887F19F-51EE-48E7-B6BC-2F0C6A40BF2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BA7BE-7111-4604-9FDA-2B3E2B3C7941}">
      <dsp:nvSpPr>
        <dsp:cNvPr id="0" name=""/>
        <dsp:cNvSpPr/>
      </dsp:nvSpPr>
      <dsp:spPr>
        <a:xfrm rot="5400000">
          <a:off x="-204913" y="196036"/>
          <a:ext cx="1449726" cy="106499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Scoring</a:t>
          </a:r>
          <a:r>
            <a:rPr lang="en-US" sz="2200" kern="1200" dirty="0"/>
            <a:t> </a:t>
          </a:r>
        </a:p>
      </dsp:txBody>
      <dsp:txXfrm rot="-5400000">
        <a:off x="-12545" y="536163"/>
        <a:ext cx="1064990" cy="384736"/>
      </dsp:txXfrm>
    </dsp:sp>
    <dsp:sp modelId="{AE165170-7C97-4ED6-AD94-527A93EF827B}">
      <dsp:nvSpPr>
        <dsp:cNvPr id="0" name=""/>
        <dsp:cNvSpPr/>
      </dsp:nvSpPr>
      <dsp:spPr>
        <a:xfrm rot="5400000">
          <a:off x="1905324" y="-874301"/>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Criteria</a:t>
          </a:r>
        </a:p>
      </dsp:txBody>
      <dsp:txXfrm rot="-5400000">
        <a:off x="1027354" y="49669"/>
        <a:ext cx="2652262" cy="850322"/>
      </dsp:txXfrm>
    </dsp:sp>
    <dsp:sp modelId="{CE865AD8-5078-46E7-A1DA-162FAAF3F21B}">
      <dsp:nvSpPr>
        <dsp:cNvPr id="0" name=""/>
        <dsp:cNvSpPr/>
      </dsp:nvSpPr>
      <dsp:spPr>
        <a:xfrm rot="5400000">
          <a:off x="-230004" y="1496562"/>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Eligibility</a:t>
          </a:r>
          <a:endParaRPr lang="en-US" sz="1800" kern="1200" dirty="0"/>
        </a:p>
      </dsp:txBody>
      <dsp:txXfrm rot="-5400000">
        <a:off x="-12545" y="1786507"/>
        <a:ext cx="1014808" cy="434918"/>
      </dsp:txXfrm>
    </dsp:sp>
    <dsp:sp modelId="{A1E7478A-BD58-4445-91F5-9A46C60BDB9B}">
      <dsp:nvSpPr>
        <dsp:cNvPr id="0" name=""/>
        <dsp:cNvSpPr/>
      </dsp:nvSpPr>
      <dsp:spPr>
        <a:xfrm rot="5400000">
          <a:off x="1880233" y="401133"/>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Project Concept</a:t>
          </a:r>
        </a:p>
        <a:p>
          <a:pPr marL="114300" lvl="1" indent="-114300" algn="l" defTabSz="622300">
            <a:lnSpc>
              <a:spcPct val="90000"/>
            </a:lnSpc>
            <a:spcBef>
              <a:spcPct val="0"/>
            </a:spcBef>
            <a:spcAft>
              <a:spcPct val="15000"/>
            </a:spcAft>
            <a:buChar char="•"/>
          </a:pPr>
          <a:r>
            <a:rPr lang="en-US" sz="1400" kern="1200" dirty="0"/>
            <a:t>Use of Funds</a:t>
          </a:r>
        </a:p>
        <a:p>
          <a:pPr marL="114300" lvl="1" indent="-114300" algn="l" defTabSz="622300">
            <a:lnSpc>
              <a:spcPct val="90000"/>
            </a:lnSpc>
            <a:spcBef>
              <a:spcPct val="0"/>
            </a:spcBef>
            <a:spcAft>
              <a:spcPct val="15000"/>
            </a:spcAft>
            <a:buChar char="•"/>
          </a:pPr>
          <a:r>
            <a:rPr lang="en-US" sz="1400" kern="1200" dirty="0"/>
            <a:t>Need for Subsidy</a:t>
          </a:r>
        </a:p>
      </dsp:txBody>
      <dsp:txXfrm rot="-5400000">
        <a:off x="1002263" y="1325103"/>
        <a:ext cx="2652262" cy="850322"/>
      </dsp:txXfrm>
    </dsp:sp>
    <dsp:sp modelId="{FD6E3060-0C92-46FF-8EE6-AB974AD25AF4}">
      <dsp:nvSpPr>
        <dsp:cNvPr id="0" name=""/>
        <dsp:cNvSpPr/>
      </dsp:nvSpPr>
      <dsp:spPr>
        <a:xfrm rot="5400000">
          <a:off x="-230004" y="2771997"/>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Feasibility</a:t>
          </a:r>
        </a:p>
      </dsp:txBody>
      <dsp:txXfrm rot="-5400000">
        <a:off x="-12545" y="3061942"/>
        <a:ext cx="1014808" cy="434918"/>
      </dsp:txXfrm>
    </dsp:sp>
    <dsp:sp modelId="{9E8DA674-DABC-4E16-858C-FEDA37F2AE7E}">
      <dsp:nvSpPr>
        <dsp:cNvPr id="0" name=""/>
        <dsp:cNvSpPr/>
      </dsp:nvSpPr>
      <dsp:spPr>
        <a:xfrm rot="5400000">
          <a:off x="1880233" y="1676567"/>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Demand</a:t>
          </a:r>
        </a:p>
        <a:p>
          <a:pPr marL="114300" lvl="1" indent="-114300" algn="l" defTabSz="622300">
            <a:lnSpc>
              <a:spcPct val="90000"/>
            </a:lnSpc>
            <a:spcBef>
              <a:spcPct val="0"/>
            </a:spcBef>
            <a:spcAft>
              <a:spcPct val="15000"/>
            </a:spcAft>
            <a:buChar char="•"/>
          </a:pPr>
          <a:r>
            <a:rPr lang="en-US" sz="1400" kern="1200" dirty="0"/>
            <a:t>Financial/Developmental Feasibility</a:t>
          </a:r>
        </a:p>
      </dsp:txBody>
      <dsp:txXfrm rot="-5400000">
        <a:off x="1002263" y="2600537"/>
        <a:ext cx="2652262" cy="850322"/>
      </dsp:txXfrm>
    </dsp:sp>
    <dsp:sp modelId="{D5D7B6A4-C895-401B-B4AA-5D42B93BC7DC}">
      <dsp:nvSpPr>
        <dsp:cNvPr id="0" name=""/>
        <dsp:cNvSpPr/>
      </dsp:nvSpPr>
      <dsp:spPr>
        <a:xfrm rot="5400000">
          <a:off x="-230004" y="4047431"/>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Capacity</a:t>
          </a:r>
        </a:p>
      </dsp:txBody>
      <dsp:txXfrm rot="-5400000">
        <a:off x="-12545" y="4337376"/>
        <a:ext cx="1014808" cy="434918"/>
      </dsp:txXfrm>
    </dsp:sp>
    <dsp:sp modelId="{B32AC9E2-B9A3-4D04-BF83-FCA8446F9CD8}">
      <dsp:nvSpPr>
        <dsp:cNvPr id="0" name=""/>
        <dsp:cNvSpPr/>
      </dsp:nvSpPr>
      <dsp:spPr>
        <a:xfrm rot="5400000">
          <a:off x="1880233" y="2952002"/>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Sponsor Capacity</a:t>
          </a:r>
        </a:p>
        <a:p>
          <a:pPr marL="114300" lvl="1" indent="-114300" algn="l" defTabSz="622300">
            <a:lnSpc>
              <a:spcPct val="90000"/>
            </a:lnSpc>
            <a:spcBef>
              <a:spcPct val="0"/>
            </a:spcBef>
            <a:spcAft>
              <a:spcPct val="15000"/>
            </a:spcAft>
            <a:buChar char="•"/>
          </a:pPr>
          <a:r>
            <a:rPr lang="en-US" sz="1400" kern="1200" dirty="0"/>
            <a:t>Site Control and Zoning</a:t>
          </a:r>
        </a:p>
      </dsp:txBody>
      <dsp:txXfrm rot="-5400000">
        <a:off x="1002263" y="3875972"/>
        <a:ext cx="2652262" cy="8503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90FD1-DCAA-4927-899E-39014C9F7D1D}">
      <dsp:nvSpPr>
        <dsp:cNvPr id="0" name=""/>
        <dsp:cNvSpPr/>
      </dsp:nvSpPr>
      <dsp:spPr>
        <a:xfrm>
          <a:off x="1228801" y="49943"/>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9DA44B-5380-47F3-A0BD-40CCB55F6FE7}">
      <dsp:nvSpPr>
        <dsp:cNvPr id="0" name=""/>
        <dsp:cNvSpPr/>
      </dsp:nvSpPr>
      <dsp:spPr>
        <a:xfrm>
          <a:off x="1399503" y="121245"/>
          <a:ext cx="459580" cy="4595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B5E89A-EEA2-473E-9C91-0B8EC9A5858D}">
      <dsp:nvSpPr>
        <dsp:cNvPr id="0" name=""/>
        <dsp:cNvSpPr/>
      </dsp:nvSpPr>
      <dsp:spPr>
        <a:xfrm>
          <a:off x="972755" y="895815"/>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1. Obtain current applicable income documentation</a:t>
          </a:r>
        </a:p>
      </dsp:txBody>
      <dsp:txXfrm>
        <a:off x="972755" y="895815"/>
        <a:ext cx="1313085" cy="525234"/>
      </dsp:txXfrm>
    </dsp:sp>
    <dsp:sp modelId="{385DDED8-58E5-4F45-BDFB-CB09E13F6CC9}">
      <dsp:nvSpPr>
        <dsp:cNvPr id="0" name=""/>
        <dsp:cNvSpPr/>
      </dsp:nvSpPr>
      <dsp:spPr>
        <a:xfrm>
          <a:off x="3295848"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0AD89-9182-4F4F-9431-4763863F0772}">
      <dsp:nvSpPr>
        <dsp:cNvPr id="0" name=""/>
        <dsp:cNvSpPr/>
      </dsp:nvSpPr>
      <dsp:spPr>
        <a:xfrm>
          <a:off x="3455721" y="141669"/>
          <a:ext cx="459580" cy="4595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119962-15A5-4F20-A30D-4696C39EE4DA}">
      <dsp:nvSpPr>
        <dsp:cNvPr id="0" name=""/>
        <dsp:cNvSpPr/>
      </dsp:nvSpPr>
      <dsp:spPr>
        <a:xfrm>
          <a:off x="3024373" y="952083"/>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2. Calculate annual household income</a:t>
          </a:r>
        </a:p>
      </dsp:txBody>
      <dsp:txXfrm>
        <a:off x="3024373" y="952083"/>
        <a:ext cx="1313085" cy="525234"/>
      </dsp:txXfrm>
    </dsp:sp>
    <dsp:sp modelId="{A9036D12-4B9B-43F0-BA92-A4DBFE3164DA}">
      <dsp:nvSpPr>
        <dsp:cNvPr id="0" name=""/>
        <dsp:cNvSpPr/>
      </dsp:nvSpPr>
      <dsp:spPr>
        <a:xfrm>
          <a:off x="5495166"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215B2A-FF9D-489E-9A2F-4EC086330DE7}">
      <dsp:nvSpPr>
        <dsp:cNvPr id="0" name=""/>
        <dsp:cNvSpPr/>
      </dsp:nvSpPr>
      <dsp:spPr>
        <a:xfrm>
          <a:off x="5663929" y="182070"/>
          <a:ext cx="459580" cy="4595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5B593D-3751-4AB6-9579-E992D874AD91}">
      <dsp:nvSpPr>
        <dsp:cNvPr id="0" name=""/>
        <dsp:cNvSpPr/>
      </dsp:nvSpPr>
      <dsp:spPr>
        <a:xfrm>
          <a:off x="5089200" y="952545"/>
          <a:ext cx="1725841"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3. Validate that the Area median total household income Is = or &lt; 80% AMI</a:t>
          </a:r>
        </a:p>
      </dsp:txBody>
      <dsp:txXfrm>
        <a:off x="5089200" y="952545"/>
        <a:ext cx="1725841" cy="52523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33DA45-7813-4F52-B943-2FBA86EF19A1}">
      <dsp:nvSpPr>
        <dsp:cNvPr id="0" name=""/>
        <dsp:cNvSpPr/>
      </dsp:nvSpPr>
      <dsp:spPr>
        <a:xfrm>
          <a:off x="8027" y="2010674"/>
          <a:ext cx="2399416" cy="14396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Grant Connect User Profile Registration</a:t>
          </a:r>
        </a:p>
      </dsp:txBody>
      <dsp:txXfrm>
        <a:off x="50193" y="2052840"/>
        <a:ext cx="2315084" cy="1355318"/>
      </dsp:txXfrm>
    </dsp:sp>
    <dsp:sp modelId="{866C72FF-97EA-4EDE-9666-92682755C74D}">
      <dsp:nvSpPr>
        <dsp:cNvPr id="0" name=""/>
        <dsp:cNvSpPr/>
      </dsp:nvSpPr>
      <dsp:spPr>
        <a:xfrm>
          <a:off x="2647386" y="2432972"/>
          <a:ext cx="508676" cy="5950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647386" y="2551983"/>
        <a:ext cx="356073" cy="357033"/>
      </dsp:txXfrm>
    </dsp:sp>
    <dsp:sp modelId="{8D5E39C0-6581-4B21-9CBF-9BA4CD6E1BA1}">
      <dsp:nvSpPr>
        <dsp:cNvPr id="0" name=""/>
        <dsp:cNvSpPr/>
      </dsp:nvSpPr>
      <dsp:spPr>
        <a:xfrm>
          <a:off x="3367211" y="2010674"/>
          <a:ext cx="2399416" cy="14396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FHLB Review and Approval</a:t>
          </a:r>
        </a:p>
      </dsp:txBody>
      <dsp:txXfrm>
        <a:off x="3409377" y="2052840"/>
        <a:ext cx="2315084" cy="1355318"/>
      </dsp:txXfrm>
    </dsp:sp>
    <dsp:sp modelId="{C21215B8-6614-4EC9-B11D-E6CFAB4051EA}">
      <dsp:nvSpPr>
        <dsp:cNvPr id="0" name=""/>
        <dsp:cNvSpPr/>
      </dsp:nvSpPr>
      <dsp:spPr>
        <a:xfrm>
          <a:off x="6006570" y="2432972"/>
          <a:ext cx="508676" cy="5950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006570" y="2551983"/>
        <a:ext cx="356073" cy="357033"/>
      </dsp:txXfrm>
    </dsp:sp>
    <dsp:sp modelId="{E7EFAD51-C389-4EF7-B8D5-9220AD77E0AC}">
      <dsp:nvSpPr>
        <dsp:cNvPr id="0" name=""/>
        <dsp:cNvSpPr/>
      </dsp:nvSpPr>
      <dsp:spPr>
        <a:xfrm>
          <a:off x="6726395" y="2010674"/>
          <a:ext cx="2399416" cy="14396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Organization Affiliation</a:t>
          </a:r>
        </a:p>
      </dsp:txBody>
      <dsp:txXfrm>
        <a:off x="6768561" y="2052840"/>
        <a:ext cx="2315084" cy="13553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80BBC-6599-4124-9A35-50CF1F9C482A}">
      <dsp:nvSpPr>
        <dsp:cNvPr id="0" name=""/>
        <dsp:cNvSpPr/>
      </dsp:nvSpPr>
      <dsp:spPr>
        <a:xfrm rot="5400000">
          <a:off x="-262890" y="264900"/>
          <a:ext cx="1752600" cy="122682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Consultant</a:t>
          </a:r>
        </a:p>
      </dsp:txBody>
      <dsp:txXfrm rot="-5400000">
        <a:off x="0" y="615420"/>
        <a:ext cx="1226820" cy="525780"/>
      </dsp:txXfrm>
    </dsp:sp>
    <dsp:sp modelId="{A24DF8CB-CEF2-427F-931D-AC707E008D94}">
      <dsp:nvSpPr>
        <dsp:cNvPr id="0" name=""/>
        <dsp:cNvSpPr/>
      </dsp:nvSpPr>
      <dsp:spPr>
        <a:xfrm rot="5400000">
          <a:off x="2415845" y="-1187014"/>
          <a:ext cx="1139190" cy="351723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Initiates Application</a:t>
          </a:r>
        </a:p>
        <a:p>
          <a:pPr marL="114300" lvl="1" indent="-114300" algn="l" defTabSz="577850">
            <a:lnSpc>
              <a:spcPct val="90000"/>
            </a:lnSpc>
            <a:spcBef>
              <a:spcPct val="0"/>
            </a:spcBef>
            <a:spcAft>
              <a:spcPct val="15000"/>
            </a:spcAft>
            <a:buChar char="•"/>
          </a:pPr>
          <a:r>
            <a:rPr lang="en-US" sz="1300" kern="1200" dirty="0"/>
            <a:t>Creates application PIN</a:t>
          </a:r>
        </a:p>
        <a:p>
          <a:pPr marL="114300" lvl="1" indent="-114300" algn="l" defTabSz="577850">
            <a:lnSpc>
              <a:spcPct val="90000"/>
            </a:lnSpc>
            <a:spcBef>
              <a:spcPct val="0"/>
            </a:spcBef>
            <a:spcAft>
              <a:spcPct val="15000"/>
            </a:spcAft>
            <a:buChar char="•"/>
          </a:pPr>
          <a:r>
            <a:rPr lang="en-US" sz="1300" kern="1200" dirty="0"/>
            <a:t>Completes application</a:t>
          </a:r>
        </a:p>
        <a:p>
          <a:pPr marL="114300" lvl="1" indent="-114300" algn="l" defTabSz="577850">
            <a:lnSpc>
              <a:spcPct val="90000"/>
            </a:lnSpc>
            <a:spcBef>
              <a:spcPct val="0"/>
            </a:spcBef>
            <a:spcAft>
              <a:spcPct val="15000"/>
            </a:spcAft>
            <a:buChar char="•"/>
          </a:pPr>
          <a:r>
            <a:rPr lang="en-US" sz="1300" kern="1200" dirty="0"/>
            <a:t>Submits application to sponsor for review and approval</a:t>
          </a:r>
        </a:p>
      </dsp:txBody>
      <dsp:txXfrm rot="-5400000">
        <a:off x="1226821" y="57621"/>
        <a:ext cx="3461628" cy="1027968"/>
      </dsp:txXfrm>
    </dsp:sp>
    <dsp:sp modelId="{37CC69E9-D1AE-42B8-8E15-F643FB602D2D}">
      <dsp:nvSpPr>
        <dsp:cNvPr id="0" name=""/>
        <dsp:cNvSpPr/>
      </dsp:nvSpPr>
      <dsp:spPr>
        <a:xfrm rot="5400000">
          <a:off x="-262890" y="1824990"/>
          <a:ext cx="1752600" cy="122682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Sponsor</a:t>
          </a:r>
        </a:p>
      </dsp:txBody>
      <dsp:txXfrm rot="-5400000">
        <a:off x="0" y="2175510"/>
        <a:ext cx="1226820" cy="525780"/>
      </dsp:txXfrm>
    </dsp:sp>
    <dsp:sp modelId="{1C265A0E-6966-444B-86CE-DD326C7C586C}">
      <dsp:nvSpPr>
        <dsp:cNvPr id="0" name=""/>
        <dsp:cNvSpPr/>
      </dsp:nvSpPr>
      <dsp:spPr>
        <a:xfrm rot="5400000">
          <a:off x="2415845" y="373075"/>
          <a:ext cx="1139190" cy="351723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Accesses application with PIN</a:t>
          </a:r>
        </a:p>
        <a:p>
          <a:pPr marL="114300" lvl="1" indent="-114300" algn="l" defTabSz="577850">
            <a:lnSpc>
              <a:spcPct val="90000"/>
            </a:lnSpc>
            <a:spcBef>
              <a:spcPct val="0"/>
            </a:spcBef>
            <a:spcAft>
              <a:spcPct val="15000"/>
            </a:spcAft>
            <a:buChar char="•"/>
          </a:pPr>
          <a:r>
            <a:rPr lang="en-US" sz="1300" kern="1200" dirty="0"/>
            <a:t>Reviews and approves application submitted by consultant</a:t>
          </a:r>
        </a:p>
        <a:p>
          <a:pPr marL="114300" lvl="1" indent="-114300" algn="l" defTabSz="577850">
            <a:lnSpc>
              <a:spcPct val="90000"/>
            </a:lnSpc>
            <a:spcBef>
              <a:spcPct val="0"/>
            </a:spcBef>
            <a:spcAft>
              <a:spcPct val="15000"/>
            </a:spcAft>
            <a:buChar char="•"/>
          </a:pPr>
          <a:r>
            <a:rPr lang="en-US" sz="1300" kern="1200" dirty="0"/>
            <a:t>Submits application to member for review and approval</a:t>
          </a:r>
        </a:p>
      </dsp:txBody>
      <dsp:txXfrm rot="-5400000">
        <a:off x="1226821" y="1617711"/>
        <a:ext cx="3461628" cy="1027968"/>
      </dsp:txXfrm>
    </dsp:sp>
    <dsp:sp modelId="{995189B4-8FED-4F31-A108-B3AFAF395B40}">
      <dsp:nvSpPr>
        <dsp:cNvPr id="0" name=""/>
        <dsp:cNvSpPr/>
      </dsp:nvSpPr>
      <dsp:spPr>
        <a:xfrm rot="5400000">
          <a:off x="-262890" y="3385080"/>
          <a:ext cx="1752600" cy="122682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Members </a:t>
          </a:r>
        </a:p>
      </dsp:txBody>
      <dsp:txXfrm rot="-5400000">
        <a:off x="0" y="3735600"/>
        <a:ext cx="1226820" cy="525780"/>
      </dsp:txXfrm>
    </dsp:sp>
    <dsp:sp modelId="{1402D148-9770-467D-A3AF-8589E12D88D4}">
      <dsp:nvSpPr>
        <dsp:cNvPr id="0" name=""/>
        <dsp:cNvSpPr/>
      </dsp:nvSpPr>
      <dsp:spPr>
        <a:xfrm rot="5400000">
          <a:off x="2415845" y="1933165"/>
          <a:ext cx="1139190" cy="351723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Accesses application with PIN</a:t>
          </a:r>
        </a:p>
        <a:p>
          <a:pPr marL="114300" lvl="1" indent="-114300" algn="l" defTabSz="577850">
            <a:lnSpc>
              <a:spcPct val="90000"/>
            </a:lnSpc>
            <a:spcBef>
              <a:spcPct val="0"/>
            </a:spcBef>
            <a:spcAft>
              <a:spcPct val="15000"/>
            </a:spcAft>
            <a:buChar char="•"/>
          </a:pPr>
          <a:r>
            <a:rPr lang="en-US" sz="1300" kern="1200" dirty="0"/>
            <a:t>Reviews and approves application submitted by sponsor</a:t>
          </a:r>
        </a:p>
        <a:p>
          <a:pPr marL="114300" lvl="1" indent="-114300" algn="l" defTabSz="577850">
            <a:lnSpc>
              <a:spcPct val="90000"/>
            </a:lnSpc>
            <a:spcBef>
              <a:spcPct val="0"/>
            </a:spcBef>
            <a:spcAft>
              <a:spcPct val="15000"/>
            </a:spcAft>
            <a:buChar char="•"/>
          </a:pPr>
          <a:r>
            <a:rPr lang="en-US" sz="1300" kern="1200" dirty="0"/>
            <a:t>Submits final application to FHLB Dallas</a:t>
          </a:r>
        </a:p>
      </dsp:txBody>
      <dsp:txXfrm rot="-5400000">
        <a:off x="1226821" y="3177801"/>
        <a:ext cx="3461628" cy="102796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CC69E9-D1AE-42B8-8E15-F643FB602D2D}">
      <dsp:nvSpPr>
        <dsp:cNvPr id="0" name=""/>
        <dsp:cNvSpPr/>
      </dsp:nvSpPr>
      <dsp:spPr>
        <a:xfrm rot="5400000">
          <a:off x="-369628" y="373181"/>
          <a:ext cx="2425552" cy="168629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Sponsors</a:t>
          </a:r>
        </a:p>
      </dsp:txBody>
      <dsp:txXfrm rot="-5400000">
        <a:off x="0" y="846701"/>
        <a:ext cx="1686296" cy="739256"/>
      </dsp:txXfrm>
    </dsp:sp>
    <dsp:sp modelId="{1C265A0E-6966-444B-86CE-DD326C7C586C}">
      <dsp:nvSpPr>
        <dsp:cNvPr id="0" name=""/>
        <dsp:cNvSpPr/>
      </dsp:nvSpPr>
      <dsp:spPr>
        <a:xfrm rot="5400000">
          <a:off x="2159815" y="-469966"/>
          <a:ext cx="1582404" cy="252944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Initiates Application</a:t>
          </a:r>
        </a:p>
        <a:p>
          <a:pPr marL="114300" lvl="1" indent="-114300" algn="l" defTabSz="666750">
            <a:lnSpc>
              <a:spcPct val="90000"/>
            </a:lnSpc>
            <a:spcBef>
              <a:spcPct val="0"/>
            </a:spcBef>
            <a:spcAft>
              <a:spcPct val="15000"/>
            </a:spcAft>
            <a:buChar char="•"/>
          </a:pPr>
          <a:r>
            <a:rPr lang="en-US" sz="1500" kern="1200"/>
            <a:t>Creates application PIN</a:t>
          </a:r>
          <a:endParaRPr lang="en-US" sz="1500" kern="1200" dirty="0"/>
        </a:p>
        <a:p>
          <a:pPr marL="114300" lvl="1" indent="-114300" algn="l" defTabSz="666750">
            <a:lnSpc>
              <a:spcPct val="90000"/>
            </a:lnSpc>
            <a:spcBef>
              <a:spcPct val="0"/>
            </a:spcBef>
            <a:spcAft>
              <a:spcPct val="15000"/>
            </a:spcAft>
            <a:buChar char="•"/>
          </a:pPr>
          <a:r>
            <a:rPr lang="en-US" sz="1500" kern="1200"/>
            <a:t>Completes application</a:t>
          </a:r>
          <a:endParaRPr lang="en-US" sz="1500" kern="1200" dirty="0"/>
        </a:p>
        <a:p>
          <a:pPr marL="114300" lvl="1" indent="-114300" algn="l" defTabSz="666750">
            <a:lnSpc>
              <a:spcPct val="90000"/>
            </a:lnSpc>
            <a:spcBef>
              <a:spcPct val="0"/>
            </a:spcBef>
            <a:spcAft>
              <a:spcPct val="15000"/>
            </a:spcAft>
            <a:buChar char="•"/>
          </a:pPr>
          <a:r>
            <a:rPr lang="en-US" sz="1500" kern="1200" dirty="0"/>
            <a:t>Submits application to member for review and approval</a:t>
          </a:r>
        </a:p>
      </dsp:txBody>
      <dsp:txXfrm rot="-5400000">
        <a:off x="1686296" y="80800"/>
        <a:ext cx="2452197" cy="1427910"/>
      </dsp:txXfrm>
    </dsp:sp>
    <dsp:sp modelId="{995189B4-8FED-4F31-A108-B3AFAF395B40}">
      <dsp:nvSpPr>
        <dsp:cNvPr id="0" name=""/>
        <dsp:cNvSpPr/>
      </dsp:nvSpPr>
      <dsp:spPr>
        <a:xfrm rot="5400000">
          <a:off x="-369628" y="2514676"/>
          <a:ext cx="2425552" cy="168629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Members </a:t>
          </a:r>
        </a:p>
      </dsp:txBody>
      <dsp:txXfrm rot="-5400000">
        <a:off x="0" y="2988196"/>
        <a:ext cx="1686296" cy="739256"/>
      </dsp:txXfrm>
    </dsp:sp>
    <dsp:sp modelId="{1402D148-9770-467D-A3AF-8589E12D88D4}">
      <dsp:nvSpPr>
        <dsp:cNvPr id="0" name=""/>
        <dsp:cNvSpPr/>
      </dsp:nvSpPr>
      <dsp:spPr>
        <a:xfrm rot="5400000">
          <a:off x="2159815" y="1671528"/>
          <a:ext cx="1582404" cy="252944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Review and approve applications submitted by sponsor</a:t>
          </a:r>
        </a:p>
        <a:p>
          <a:pPr marL="114300" lvl="1" indent="-114300" algn="l" defTabSz="666750">
            <a:lnSpc>
              <a:spcPct val="90000"/>
            </a:lnSpc>
            <a:spcBef>
              <a:spcPct val="0"/>
            </a:spcBef>
            <a:spcAft>
              <a:spcPct val="15000"/>
            </a:spcAft>
            <a:buChar char="•"/>
          </a:pPr>
          <a:r>
            <a:rPr lang="en-US" sz="1500" kern="1200" dirty="0"/>
            <a:t>Submit final application to FHLB Dallas</a:t>
          </a:r>
        </a:p>
      </dsp:txBody>
      <dsp:txXfrm rot="-5400000">
        <a:off x="1686296" y="2222295"/>
        <a:ext cx="2452197" cy="142791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E5D67-3287-4A33-9BDC-E31CD1C2A185}">
      <dsp:nvSpPr>
        <dsp:cNvPr id="0" name=""/>
        <dsp:cNvSpPr/>
      </dsp:nvSpPr>
      <dsp:spPr>
        <a:xfrm>
          <a:off x="522916" y="0"/>
          <a:ext cx="3950123" cy="3950123"/>
        </a:xfrm>
        <a:prstGeom prst="ellipse">
          <a:avLst/>
        </a:prstGeom>
        <a:solidFill>
          <a:schemeClr val="bg1">
            <a:alpha val="5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u="none" kern="1200" dirty="0">
              <a:solidFill>
                <a:schemeClr val="accent1"/>
              </a:solidFill>
            </a:rPr>
            <a:t>Contact Us!</a:t>
          </a:r>
        </a:p>
        <a:p>
          <a:pPr marL="0" lvl="0" indent="0" algn="ctr" defTabSz="1377950">
            <a:lnSpc>
              <a:spcPct val="90000"/>
            </a:lnSpc>
            <a:spcBef>
              <a:spcPct val="0"/>
            </a:spcBef>
            <a:spcAft>
              <a:spcPct val="35000"/>
            </a:spcAft>
            <a:buNone/>
          </a:pPr>
          <a:r>
            <a:rPr lang="en-US" sz="3100" b="1" u="sng" kern="1200" dirty="0">
              <a:solidFill>
                <a:schemeClr val="accent1"/>
              </a:solidFill>
            </a:rPr>
            <a:t>By Phone: </a:t>
          </a:r>
          <a:r>
            <a:rPr lang="en-US" sz="3100" kern="1200" dirty="0"/>
            <a:t>800.362.2944</a:t>
          </a:r>
        </a:p>
        <a:p>
          <a:pPr marL="0" lvl="0" indent="0" algn="ctr" defTabSz="1377950">
            <a:lnSpc>
              <a:spcPct val="90000"/>
            </a:lnSpc>
            <a:spcBef>
              <a:spcPct val="0"/>
            </a:spcBef>
            <a:spcAft>
              <a:spcPct val="35000"/>
            </a:spcAft>
            <a:buNone/>
          </a:pPr>
          <a:r>
            <a:rPr lang="en-US" sz="3100" b="1" u="sng" kern="1200" dirty="0">
              <a:solidFill>
                <a:schemeClr val="accent1"/>
              </a:solidFill>
            </a:rPr>
            <a:t>By Email: </a:t>
          </a:r>
          <a:r>
            <a:rPr lang="en-US" sz="3100" kern="1200" dirty="0"/>
            <a:t>ahp@fhlb.com</a:t>
          </a:r>
        </a:p>
      </dsp:txBody>
      <dsp:txXfrm>
        <a:off x="1101398" y="578482"/>
        <a:ext cx="2793159" cy="27931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68595-D3F1-41F6-B435-CECCB977D3E5}">
      <dsp:nvSpPr>
        <dsp:cNvPr id="0" name=""/>
        <dsp:cNvSpPr/>
      </dsp:nvSpPr>
      <dsp:spPr>
        <a:xfrm>
          <a:off x="2" y="754683"/>
          <a:ext cx="1308697" cy="1102992"/>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1">
          <a:noAutofit/>
        </a:bodyPr>
        <a:lstStyle/>
        <a:p>
          <a:pPr marL="0" lvl="0" indent="0" algn="ctr" defTabSz="666750">
            <a:lnSpc>
              <a:spcPct val="90000"/>
            </a:lnSpc>
            <a:spcBef>
              <a:spcPct val="0"/>
            </a:spcBef>
            <a:spcAft>
              <a:spcPct val="35000"/>
            </a:spcAft>
            <a:buNone/>
          </a:pPr>
          <a:endParaRPr lang="en-US" sz="1500" kern="1200" dirty="0">
            <a:solidFill>
              <a:schemeClr val="tx1"/>
            </a:solidFill>
            <a:latin typeface="Calibri"/>
            <a:ea typeface="+mn-ea"/>
            <a:cs typeface="+mn-cs"/>
          </a:endParaRPr>
        </a:p>
        <a:p>
          <a:pPr marL="0" lvl="0" indent="0" algn="ctr" defTabSz="666750">
            <a:lnSpc>
              <a:spcPct val="90000"/>
            </a:lnSpc>
            <a:spcBef>
              <a:spcPct val="0"/>
            </a:spcBef>
            <a:spcAft>
              <a:spcPct val="35000"/>
            </a:spcAft>
            <a:buNone/>
          </a:pPr>
          <a:r>
            <a:rPr lang="en-US" sz="1500" kern="1200" dirty="0">
              <a:solidFill>
                <a:schemeClr val="tx1"/>
              </a:solidFill>
              <a:latin typeface="Calibri"/>
              <a:ea typeface="+mn-ea"/>
              <a:cs typeface="+mn-cs"/>
            </a:rPr>
            <a:t>Occupancy   Data		</a:t>
          </a:r>
        </a:p>
      </dsp:txBody>
      <dsp:txXfrm>
        <a:off x="32308" y="786989"/>
        <a:ext cx="1244085" cy="1038380"/>
      </dsp:txXfrm>
    </dsp:sp>
    <dsp:sp modelId="{7735EE23-CAC0-4110-A9B0-34C46FC34EFB}">
      <dsp:nvSpPr>
        <dsp:cNvPr id="0" name=""/>
        <dsp:cNvSpPr/>
      </dsp:nvSpPr>
      <dsp:spPr>
        <a:xfrm>
          <a:off x="1436876" y="1143901"/>
          <a:ext cx="271734"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1436876" y="1208812"/>
        <a:ext cx="190214" cy="194735"/>
      </dsp:txXfrm>
    </dsp:sp>
    <dsp:sp modelId="{0915C7EE-35D4-4D9A-BE5C-B392D9D504CB}">
      <dsp:nvSpPr>
        <dsp:cNvPr id="0" name=""/>
        <dsp:cNvSpPr/>
      </dsp:nvSpPr>
      <dsp:spPr>
        <a:xfrm>
          <a:off x="1821406"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Local Market Data</a:t>
          </a:r>
        </a:p>
      </dsp:txBody>
      <dsp:txXfrm>
        <a:off x="1853203" y="795167"/>
        <a:ext cx="1245103" cy="1022024"/>
      </dsp:txXfrm>
    </dsp:sp>
    <dsp:sp modelId="{FF369A0E-D0CB-49E6-B0D2-C18EF42F6612}">
      <dsp:nvSpPr>
        <dsp:cNvPr id="0" name=""/>
        <dsp:cNvSpPr/>
      </dsp:nvSpPr>
      <dsp:spPr>
        <a:xfrm>
          <a:off x="3264557" y="1143901"/>
          <a:ext cx="285040"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3264557" y="1208812"/>
        <a:ext cx="199528" cy="194735"/>
      </dsp:txXfrm>
    </dsp:sp>
    <dsp:sp modelId="{9940C0D9-C5D9-4B2F-800B-FD38717CFB2A}">
      <dsp:nvSpPr>
        <dsp:cNvPr id="0" name=""/>
        <dsp:cNvSpPr/>
      </dsp:nvSpPr>
      <dsp:spPr>
        <a:xfrm>
          <a:off x="3667916"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Absorption Time</a:t>
          </a:r>
        </a:p>
      </dsp:txBody>
      <dsp:txXfrm>
        <a:off x="3699713" y="795167"/>
        <a:ext cx="1245103" cy="1022024"/>
      </dsp:txXfrm>
    </dsp:sp>
    <dsp:sp modelId="{701CD681-9E89-41D5-BEB5-EE98E3C82238}">
      <dsp:nvSpPr>
        <dsp:cNvPr id="0" name=""/>
        <dsp:cNvSpPr/>
      </dsp:nvSpPr>
      <dsp:spPr>
        <a:xfrm>
          <a:off x="5092659" y="1143901"/>
          <a:ext cx="246015"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5092659" y="1208812"/>
        <a:ext cx="172211" cy="194735"/>
      </dsp:txXfrm>
    </dsp:sp>
    <dsp:sp modelId="{92C5B93C-DFED-4745-AD03-AAB2AE9342AB}">
      <dsp:nvSpPr>
        <dsp:cNvPr id="0" name=""/>
        <dsp:cNvSpPr/>
      </dsp:nvSpPr>
      <dsp:spPr>
        <a:xfrm>
          <a:off x="5440793"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Vacancy Rates of Nearby Properties</a:t>
          </a:r>
        </a:p>
      </dsp:txBody>
      <dsp:txXfrm>
        <a:off x="5472590" y="795167"/>
        <a:ext cx="1245103" cy="1022024"/>
      </dsp:txXfrm>
    </dsp:sp>
    <dsp:sp modelId="{B9B4C693-7F2C-4179-9E92-FBB770FF3A1D}">
      <dsp:nvSpPr>
        <dsp:cNvPr id="0" name=""/>
        <dsp:cNvSpPr/>
      </dsp:nvSpPr>
      <dsp:spPr>
        <a:xfrm>
          <a:off x="6896242" y="1143901"/>
          <a:ext cx="311111"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6896242" y="1208812"/>
        <a:ext cx="217778" cy="194735"/>
      </dsp:txXfrm>
    </dsp:sp>
    <dsp:sp modelId="{F1087578-BAC2-4F23-BB4B-5EDF60554E9D}">
      <dsp:nvSpPr>
        <dsp:cNvPr id="0" name=""/>
        <dsp:cNvSpPr/>
      </dsp:nvSpPr>
      <dsp:spPr>
        <a:xfrm>
          <a:off x="7336495"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Documented Unmet Housing Needs</a:t>
          </a:r>
        </a:p>
      </dsp:txBody>
      <dsp:txXfrm>
        <a:off x="7368292" y="795167"/>
        <a:ext cx="1245103" cy="10220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1012A-8975-4DFB-811F-AFC0F2EBCC88}">
      <dsp:nvSpPr>
        <dsp:cNvPr id="0" name=""/>
        <dsp:cNvSpPr/>
      </dsp:nvSpPr>
      <dsp:spPr>
        <a:xfrm>
          <a:off x="0" y="169635"/>
          <a:ext cx="8567022" cy="561979"/>
        </a:xfrm>
        <a:prstGeom prst="rect">
          <a:avLst/>
        </a:prstGeom>
        <a:solidFill>
          <a:schemeClr val="accent1">
            <a:lumMod val="20000"/>
            <a:lumOff val="80000"/>
          </a:schemeClr>
        </a:solidFill>
        <a:ln>
          <a:solidFill>
            <a:schemeClr val="bg1"/>
          </a:solid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US" sz="2000" u="sng" kern="1200" dirty="0">
              <a:solidFill>
                <a:schemeClr val="tx1"/>
              </a:solidFill>
            </a:rPr>
            <a:t>Sponsor must provide one of the following items below:</a:t>
          </a:r>
        </a:p>
      </dsp:txBody>
      <dsp:txXfrm>
        <a:off x="0" y="169635"/>
        <a:ext cx="8567022" cy="561979"/>
      </dsp:txXfrm>
    </dsp:sp>
    <dsp:sp modelId="{5BBD7744-E5FA-45DF-8245-A7B14D1A81C4}">
      <dsp:nvSpPr>
        <dsp:cNvPr id="0" name=""/>
        <dsp:cNvSpPr/>
      </dsp:nvSpPr>
      <dsp:spPr>
        <a:xfrm>
          <a:off x="0"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 copy of the executed deed or long-term lease with a term of at least 15 years</a:t>
          </a:r>
        </a:p>
      </dsp:txBody>
      <dsp:txXfrm>
        <a:off x="0" y="950336"/>
        <a:ext cx="2141755" cy="2161736"/>
      </dsp:txXfrm>
    </dsp:sp>
    <dsp:sp modelId="{306A91FA-4555-4E2E-B6A7-C1C0371C3DCA}">
      <dsp:nvSpPr>
        <dsp:cNvPr id="0" name=""/>
        <dsp:cNvSpPr/>
      </dsp:nvSpPr>
      <dsp:spPr>
        <a:xfrm>
          <a:off x="2141755"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purchase option or long-term lease option; option must be effective after the AHP award date </a:t>
          </a:r>
        </a:p>
      </dsp:txBody>
      <dsp:txXfrm>
        <a:off x="2141755" y="950336"/>
        <a:ext cx="2141755" cy="2161736"/>
      </dsp:txXfrm>
    </dsp:sp>
    <dsp:sp modelId="{DAA054E1-9DA1-456E-A826-3496A64955EA}">
      <dsp:nvSpPr>
        <dsp:cNvPr id="0" name=""/>
        <dsp:cNvSpPr/>
      </dsp:nvSpPr>
      <dsp:spPr>
        <a:xfrm>
          <a:off x="4283511"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settlement statement or purchase contract  that shows the purchase price</a:t>
          </a:r>
        </a:p>
      </dsp:txBody>
      <dsp:txXfrm>
        <a:off x="4283511" y="950336"/>
        <a:ext cx="2141755" cy="2161736"/>
      </dsp:txXfrm>
    </dsp:sp>
    <dsp:sp modelId="{A57AC894-B4DA-4A23-8BD1-F2090DDE8187}">
      <dsp:nvSpPr>
        <dsp:cNvPr id="0" name=""/>
        <dsp:cNvSpPr/>
      </dsp:nvSpPr>
      <dsp:spPr>
        <a:xfrm>
          <a:off x="6425266"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 Contract for Sale</a:t>
          </a:r>
        </a:p>
        <a:p>
          <a:pPr marL="0" lvl="0" indent="0" algn="ctr" defTabSz="800100">
            <a:lnSpc>
              <a:spcPct val="90000"/>
            </a:lnSpc>
            <a:spcBef>
              <a:spcPct val="0"/>
            </a:spcBef>
            <a:spcAft>
              <a:spcPct val="35000"/>
            </a:spcAft>
            <a:buNone/>
          </a:pPr>
          <a:r>
            <a:rPr lang="en-US" sz="1800" kern="1200" dirty="0"/>
            <a:t>- Warranty Deed</a:t>
          </a:r>
        </a:p>
      </dsp:txBody>
      <dsp:txXfrm>
        <a:off x="6425266" y="950336"/>
        <a:ext cx="2141755" cy="2161736"/>
      </dsp:txXfrm>
    </dsp:sp>
    <dsp:sp modelId="{FF5B51F7-9B89-4E5A-BB0B-062EB0750AC6}">
      <dsp:nvSpPr>
        <dsp:cNvPr id="0" name=""/>
        <dsp:cNvSpPr/>
      </dsp:nvSpPr>
      <dsp:spPr>
        <a:xfrm>
          <a:off x="0" y="3342306"/>
          <a:ext cx="8567022" cy="89020"/>
        </a:xfrm>
        <a:prstGeom prst="rect">
          <a:avLst/>
        </a:prstGeom>
        <a:solidFill>
          <a:schemeClr val="tx2">
            <a:lumMod val="20000"/>
            <a:lumOff val="80000"/>
          </a:schemeClr>
        </a:solidFill>
        <a:ln w="3175">
          <a:solidFill>
            <a:schemeClr val="bg1">
              <a:alpha val="97000"/>
            </a:schemeClr>
          </a:solid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E1458-DBFE-457F-97F1-AFB9CABFF850}">
      <dsp:nvSpPr>
        <dsp:cNvPr id="0" name=""/>
        <dsp:cNvSpPr/>
      </dsp:nvSpPr>
      <dsp:spPr>
        <a:xfrm>
          <a:off x="0" y="0"/>
          <a:ext cx="8324233" cy="703897"/>
        </a:xfrm>
        <a:prstGeom prst="rect">
          <a:avLst/>
        </a:prstGeom>
        <a:solidFill>
          <a:schemeClr val="tx2">
            <a:lumMod val="40000"/>
            <a:lumOff val="60000"/>
          </a:schemeClr>
        </a:solidFill>
        <a:ln>
          <a:solidFill>
            <a:schemeClr val="tx1"/>
          </a:solidFill>
          <a:prstDash val="sysDash"/>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txBody>
        <a:bodyPr spcFirstLastPara="0" vert="horz" wrap="square" lIns="26670" tIns="26670" rIns="26670" bIns="26670" numCol="1" spcCol="1270" anchor="ctr" anchorCtr="1">
          <a:noAutofit/>
        </a:bodyPr>
        <a:lstStyle/>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tx1"/>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r>
            <a:rPr lang="en-US" sz="1800" kern="1200" dirty="0">
              <a:solidFill>
                <a:schemeClr val="tx1"/>
              </a:solidFill>
              <a:ea typeface="MS Mincho" panose="02020609040205080304" pitchFamily="49" charset="-128"/>
              <a:cs typeface="Times New Roman" panose="02020603050405020304" pitchFamily="18" charset="0"/>
            </a:rPr>
            <a:t>A rent roll is required if the project is currently occupied</a:t>
          </a: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dsp:txBody>
      <dsp:txXfrm>
        <a:off x="0" y="0"/>
        <a:ext cx="8324233" cy="703897"/>
      </dsp:txXfrm>
    </dsp:sp>
    <dsp:sp modelId="{1AF35C87-8E14-44E9-86A0-15A11DA4362D}">
      <dsp:nvSpPr>
        <dsp:cNvPr id="0" name=""/>
        <dsp:cNvSpPr/>
      </dsp:nvSpPr>
      <dsp:spPr>
        <a:xfrm>
          <a:off x="4064"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The number of units should tie to the application’s income targeting commitments</a:t>
          </a:r>
          <a:endParaRPr lang="en-US" sz="1600" kern="1200" dirty="0"/>
        </a:p>
      </dsp:txBody>
      <dsp:txXfrm>
        <a:off x="4064" y="703897"/>
        <a:ext cx="2772034" cy="1478184"/>
      </dsp:txXfrm>
    </dsp:sp>
    <dsp:sp modelId="{34075F5F-2847-465D-8BD2-9F2FA7C71F93}">
      <dsp:nvSpPr>
        <dsp:cNvPr id="0" name=""/>
        <dsp:cNvSpPr/>
      </dsp:nvSpPr>
      <dsp:spPr>
        <a:xfrm>
          <a:off x="2776099"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Report each tenant’s current income</a:t>
          </a:r>
          <a:endParaRPr lang="en-US" sz="1600" kern="1200" dirty="0"/>
        </a:p>
      </dsp:txBody>
      <dsp:txXfrm>
        <a:off x="2776099" y="703897"/>
        <a:ext cx="2772034" cy="1478184"/>
      </dsp:txXfrm>
    </dsp:sp>
    <dsp:sp modelId="{66682FC7-04B5-499F-ABB1-57207D3FBA6E}">
      <dsp:nvSpPr>
        <dsp:cNvPr id="0" name=""/>
        <dsp:cNvSpPr/>
      </dsp:nvSpPr>
      <dsp:spPr>
        <a:xfrm>
          <a:off x="5548133"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FHLB Dallas will sample a selection of residents for </a:t>
          </a:r>
          <a:br>
            <a:rPr lang="en-US" sz="1600" kern="1200" dirty="0">
              <a:solidFill>
                <a:srgbClr val="595959"/>
              </a:solidFill>
              <a:ea typeface="MS Mincho" panose="02020609040205080304" pitchFamily="49" charset="-128"/>
              <a:cs typeface="Times New Roman" panose="02020603050405020304" pitchFamily="18" charset="0"/>
            </a:rPr>
          </a:br>
          <a:r>
            <a:rPr lang="en-US" sz="1600" kern="1200" dirty="0">
              <a:solidFill>
                <a:srgbClr val="595959"/>
              </a:solidFill>
              <a:ea typeface="MS Mincho" panose="02020609040205080304" pitchFamily="49" charset="-128"/>
              <a:cs typeface="Times New Roman" panose="02020603050405020304" pitchFamily="18" charset="0"/>
            </a:rPr>
            <a:t>back-up income documentation</a:t>
          </a:r>
          <a:endParaRPr lang="en-US" sz="1600" kern="1200" dirty="0"/>
        </a:p>
      </dsp:txBody>
      <dsp:txXfrm>
        <a:off x="5548133" y="703897"/>
        <a:ext cx="2772034" cy="1478184"/>
      </dsp:txXfrm>
    </dsp:sp>
    <dsp:sp modelId="{94DDEEF5-9032-43E8-9483-B3D5D911772B}">
      <dsp:nvSpPr>
        <dsp:cNvPr id="0" name=""/>
        <dsp:cNvSpPr/>
      </dsp:nvSpPr>
      <dsp:spPr>
        <a:xfrm>
          <a:off x="0" y="2182082"/>
          <a:ext cx="8324233" cy="164242"/>
        </a:xfrm>
        <a:prstGeom prst="rect">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DEA33-0033-4F0B-AA72-A1D4F5C939C5}">
      <dsp:nvSpPr>
        <dsp:cNvPr id="0" name=""/>
        <dsp:cNvSpPr/>
      </dsp:nvSpPr>
      <dsp:spPr>
        <a:xfrm>
          <a:off x="589865" y="3063570"/>
          <a:ext cx="2341721" cy="2046959"/>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t>LIHTC Compliance period ends 2026</a:t>
          </a:r>
        </a:p>
      </dsp:txBody>
      <dsp:txXfrm>
        <a:off x="1175295" y="3370614"/>
        <a:ext cx="1141589" cy="1432871"/>
      </dsp:txXfrm>
    </dsp:sp>
    <dsp:sp modelId="{D1921B35-5B4B-4D60-9B6E-BE993D6ACC2A}">
      <dsp:nvSpPr>
        <dsp:cNvPr id="0" name=""/>
        <dsp:cNvSpPr/>
      </dsp:nvSpPr>
      <dsp:spPr>
        <a:xfrm>
          <a:off x="4435" y="3939636"/>
          <a:ext cx="1170860" cy="11708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LIHTC Project Placed in Service 2011</a:t>
          </a:r>
        </a:p>
      </dsp:txBody>
      <dsp:txXfrm>
        <a:off x="175903" y="4111104"/>
        <a:ext cx="827924" cy="827924"/>
      </dsp:txXfrm>
    </dsp:sp>
    <dsp:sp modelId="{7FEA8B06-1121-482D-B9A6-BDF393F0E6A2}">
      <dsp:nvSpPr>
        <dsp:cNvPr id="0" name=""/>
        <dsp:cNvSpPr/>
      </dsp:nvSpPr>
      <dsp:spPr>
        <a:xfrm>
          <a:off x="3663374" y="3063570"/>
          <a:ext cx="2341721" cy="2046959"/>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t>Awarded 2026 AHP Subsidy</a:t>
          </a:r>
        </a:p>
      </dsp:txBody>
      <dsp:txXfrm>
        <a:off x="4248804" y="3370614"/>
        <a:ext cx="1141589" cy="1432871"/>
      </dsp:txXfrm>
    </dsp:sp>
    <dsp:sp modelId="{1DE75321-BF15-4CA8-9704-1479A4D57CCC}">
      <dsp:nvSpPr>
        <dsp:cNvPr id="0" name=""/>
        <dsp:cNvSpPr/>
      </dsp:nvSpPr>
      <dsp:spPr>
        <a:xfrm>
          <a:off x="3077944" y="3939636"/>
          <a:ext cx="1170860" cy="11708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2026 AHP Application</a:t>
          </a:r>
        </a:p>
      </dsp:txBody>
      <dsp:txXfrm>
        <a:off x="3249412" y="4111104"/>
        <a:ext cx="827924" cy="827924"/>
      </dsp:txXfrm>
    </dsp:sp>
    <dsp:sp modelId="{D82FF965-8BAD-470E-85DD-814098B7BD09}">
      <dsp:nvSpPr>
        <dsp:cNvPr id="0" name=""/>
        <dsp:cNvSpPr/>
      </dsp:nvSpPr>
      <dsp:spPr>
        <a:xfrm>
          <a:off x="6736883" y="3063570"/>
          <a:ext cx="2341721" cy="2046959"/>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t>Existing tenants must be recertified for AHP Eligibility as units completed. (regardless of relocation)</a:t>
          </a:r>
        </a:p>
      </dsp:txBody>
      <dsp:txXfrm>
        <a:off x="7322313" y="3370614"/>
        <a:ext cx="1141589" cy="1432871"/>
      </dsp:txXfrm>
    </dsp:sp>
    <dsp:sp modelId="{D39F63ED-DE80-43C4-99A4-93EE3E782CF1}">
      <dsp:nvSpPr>
        <dsp:cNvPr id="0" name=""/>
        <dsp:cNvSpPr/>
      </dsp:nvSpPr>
      <dsp:spPr>
        <a:xfrm>
          <a:off x="6151453" y="3939636"/>
          <a:ext cx="1170860" cy="11708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Project Completed </a:t>
          </a:r>
        </a:p>
      </dsp:txBody>
      <dsp:txXfrm>
        <a:off x="6322921" y="4111104"/>
        <a:ext cx="827924" cy="8279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29226" y="2155488"/>
          <a:ext cx="2691965" cy="788217"/>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330050" y="254959"/>
          <a:ext cx="825125" cy="2039677"/>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121123" y="317672"/>
          <a:ext cx="1553331" cy="1506316"/>
        </a:xfrm>
        <a:prstGeom prst="rect">
          <a:avLst/>
        </a:prstGeom>
        <a:noFill/>
        <a:ln w="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larger the percentage of VLI households within a project…</a:t>
          </a:r>
        </a:p>
      </dsp:txBody>
      <dsp:txXfrm>
        <a:off x="1121123" y="317672"/>
        <a:ext cx="1553331" cy="1506316"/>
      </dsp:txXfrm>
    </dsp:sp>
    <dsp:sp modelId="{3EE95DFC-ADDF-4408-B814-5DBD71B91CEC}">
      <dsp:nvSpPr>
        <dsp:cNvPr id="0" name=""/>
        <dsp:cNvSpPr/>
      </dsp:nvSpPr>
      <dsp:spPr>
        <a:xfrm>
          <a:off x="1595243" y="2804556"/>
          <a:ext cx="825125" cy="2039677"/>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315013" y="3457481"/>
          <a:ext cx="1075233" cy="1141762"/>
        </a:xfrm>
        <a:prstGeom prst="rect">
          <a:avLst/>
        </a:prstGeom>
        <a:noFill/>
        <a:ln w="1270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higher the score.</a:t>
          </a:r>
        </a:p>
      </dsp:txBody>
      <dsp:txXfrm>
        <a:off x="315013" y="3457481"/>
        <a:ext cx="1075233" cy="11417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13420" y="1175385"/>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524786" y="142424"/>
          <a:ext cx="1311965" cy="1139398"/>
        </a:xfrm>
        <a:prstGeom prst="down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782607" y="177457"/>
          <a:ext cx="2469825" cy="841453"/>
        </a:xfrm>
        <a:prstGeom prst="rect">
          <a:avLst/>
        </a:prstGeom>
        <a:noFill/>
        <a:ln w="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If the subsidy per unit is at</a:t>
          </a:r>
          <a:r>
            <a:rPr lang="en-US" sz="2000" kern="1200" dirty="0">
              <a:solidFill>
                <a:srgbClr val="00B0F0"/>
              </a:solidFill>
              <a:latin typeface="Arial"/>
              <a:ea typeface="+mn-ea"/>
              <a:cs typeface="+mn-cs"/>
            </a:rPr>
            <a:t> </a:t>
          </a:r>
          <a:r>
            <a:rPr lang="en-US" sz="2000" b="1" kern="1200" dirty="0">
              <a:solidFill>
                <a:srgbClr val="00B0F0"/>
              </a:solidFill>
              <a:latin typeface="Arial"/>
              <a:ea typeface="+mn-ea"/>
              <a:cs typeface="+mn-cs"/>
            </a:rPr>
            <a:t>$15,000 </a:t>
          </a:r>
          <a:r>
            <a:rPr lang="en-US" sz="2000" kern="1200" dirty="0">
              <a:solidFill>
                <a:sysClr val="windowText" lastClr="000000">
                  <a:hueOff val="0"/>
                  <a:satOff val="0"/>
                  <a:lumOff val="0"/>
                  <a:alphaOff val="0"/>
                </a:sysClr>
              </a:solidFill>
              <a:latin typeface="Arial"/>
              <a:ea typeface="+mn-ea"/>
              <a:cs typeface="+mn-cs"/>
            </a:rPr>
            <a:t>or below…</a:t>
          </a:r>
        </a:p>
      </dsp:txBody>
      <dsp:txXfrm>
        <a:off x="1782607" y="177457"/>
        <a:ext cx="2469825" cy="841453"/>
      </dsp:txXfrm>
    </dsp:sp>
    <dsp:sp modelId="{3EE95DFC-ADDF-4408-B814-5DBD71B91CEC}">
      <dsp:nvSpPr>
        <dsp:cNvPr id="0" name=""/>
        <dsp:cNvSpPr/>
      </dsp:nvSpPr>
      <dsp:spPr>
        <a:xfrm>
          <a:off x="2536465" y="1566673"/>
          <a:ext cx="1311965" cy="1139398"/>
        </a:xfrm>
        <a:prstGeom prst="up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500876" y="1931408"/>
          <a:ext cx="1709640" cy="63780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…the higher the score.</a:t>
          </a:r>
        </a:p>
      </dsp:txBody>
      <dsp:txXfrm>
        <a:off x="500876" y="1931408"/>
        <a:ext cx="1709640" cy="6378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13420" y="1168776"/>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524786" y="141763"/>
          <a:ext cx="1311965" cy="1134111"/>
        </a:xfrm>
        <a:prstGeom prst="down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782607" y="176633"/>
          <a:ext cx="2469825" cy="837549"/>
        </a:xfrm>
        <a:prstGeom prst="rect">
          <a:avLst/>
        </a:prstGeom>
        <a:noFill/>
        <a:ln w="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If the subsidy per unit is at</a:t>
          </a:r>
          <a:r>
            <a:rPr lang="en-US" sz="2000" kern="1200" dirty="0">
              <a:solidFill>
                <a:srgbClr val="00B0F0"/>
              </a:solidFill>
              <a:latin typeface="Arial"/>
              <a:ea typeface="+mn-ea"/>
              <a:cs typeface="+mn-cs"/>
            </a:rPr>
            <a:t> </a:t>
          </a:r>
          <a:r>
            <a:rPr lang="en-US" sz="2000" b="1" kern="1200" dirty="0">
              <a:solidFill>
                <a:srgbClr val="00B0F0"/>
              </a:solidFill>
              <a:latin typeface="Arial"/>
              <a:ea typeface="+mn-ea"/>
              <a:cs typeface="+mn-cs"/>
            </a:rPr>
            <a:t>$35,000 </a:t>
          </a:r>
          <a:r>
            <a:rPr lang="en-US" sz="2000" kern="1200" dirty="0">
              <a:solidFill>
                <a:sysClr val="windowText" lastClr="000000">
                  <a:hueOff val="0"/>
                  <a:satOff val="0"/>
                  <a:lumOff val="0"/>
                  <a:alphaOff val="0"/>
                </a:sysClr>
              </a:solidFill>
              <a:latin typeface="Arial"/>
              <a:ea typeface="+mn-ea"/>
              <a:cs typeface="+mn-cs"/>
            </a:rPr>
            <a:t>or below…</a:t>
          </a:r>
        </a:p>
      </dsp:txBody>
      <dsp:txXfrm>
        <a:off x="1782607" y="176633"/>
        <a:ext cx="2469825" cy="837549"/>
      </dsp:txXfrm>
    </dsp:sp>
    <dsp:sp modelId="{3EE95DFC-ADDF-4408-B814-5DBD71B91CEC}">
      <dsp:nvSpPr>
        <dsp:cNvPr id="0" name=""/>
        <dsp:cNvSpPr/>
      </dsp:nvSpPr>
      <dsp:spPr>
        <a:xfrm>
          <a:off x="2536465" y="1559402"/>
          <a:ext cx="1311965" cy="1134111"/>
        </a:xfrm>
        <a:prstGeom prst="up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500876" y="1922445"/>
          <a:ext cx="1709640" cy="63484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…the higher the score.</a:t>
          </a:r>
        </a:p>
      </dsp:txBody>
      <dsp:txXfrm>
        <a:off x="500876" y="1922445"/>
        <a:ext cx="1709640" cy="6348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E048F-0C38-4E16-ACD9-C8972B143F09}">
      <dsp:nvSpPr>
        <dsp:cNvPr id="0" name=""/>
        <dsp:cNvSpPr/>
      </dsp:nvSpPr>
      <dsp:spPr>
        <a:xfrm rot="5400000">
          <a:off x="-217950" y="219462"/>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Application Process</a:t>
          </a:r>
        </a:p>
      </dsp:txBody>
      <dsp:txXfrm rot="-5400000">
        <a:off x="2" y="510063"/>
        <a:ext cx="1017103" cy="435902"/>
      </dsp:txXfrm>
    </dsp:sp>
    <dsp:sp modelId="{EB20F218-292B-475F-B9A2-BBE526E4EE6F}">
      <dsp:nvSpPr>
        <dsp:cNvPr id="0" name=""/>
        <dsp:cNvSpPr/>
      </dsp:nvSpPr>
      <dsp:spPr>
        <a:xfrm rot="5400000">
          <a:off x="4324361" y="-3305746"/>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March 31:</a:t>
          </a:r>
          <a:r>
            <a:rPr lang="en-US" sz="1600" kern="1200" dirty="0">
              <a:latin typeface="Calibri" pitchFamily="34" charset="0"/>
            </a:rPr>
            <a:t> 2026 AHP application round opens</a:t>
          </a:r>
          <a:endParaRPr lang="en-US" sz="1600" kern="1200" dirty="0"/>
        </a:p>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April 30: </a:t>
          </a:r>
          <a:r>
            <a:rPr lang="en-US" sz="1600" kern="1200" dirty="0">
              <a:latin typeface="Calibri" pitchFamily="34" charset="0"/>
            </a:rPr>
            <a:t>2026 AHP application round closes</a:t>
          </a:r>
          <a:endParaRPr lang="en-US" sz="1600" kern="1200" dirty="0"/>
        </a:p>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May through September: </a:t>
          </a:r>
          <a:r>
            <a:rPr lang="en-US" sz="1600" kern="1200" dirty="0">
              <a:latin typeface="Calibri" pitchFamily="34" charset="0"/>
            </a:rPr>
            <a:t>Community Investment department reviews applications</a:t>
          </a:r>
        </a:p>
      </dsp:txBody>
      <dsp:txXfrm rot="-5400000">
        <a:off x="1017103" y="47616"/>
        <a:ext cx="7512865" cy="852245"/>
      </dsp:txXfrm>
    </dsp:sp>
    <dsp:sp modelId="{BFC78248-A7E4-4C33-9704-7BD4E78AC570}">
      <dsp:nvSpPr>
        <dsp:cNvPr id="0" name=""/>
        <dsp:cNvSpPr/>
      </dsp:nvSpPr>
      <dsp:spPr>
        <a:xfrm rot="5400000">
          <a:off x="-217950" y="1527823"/>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Approval</a:t>
          </a:r>
        </a:p>
      </dsp:txBody>
      <dsp:txXfrm rot="-5400000">
        <a:off x="2" y="1818424"/>
        <a:ext cx="1017103" cy="435902"/>
      </dsp:txXfrm>
    </dsp:sp>
    <dsp:sp modelId="{B5C176AE-1CB8-4852-AFB0-B4C63D464D90}">
      <dsp:nvSpPr>
        <dsp:cNvPr id="0" name=""/>
        <dsp:cNvSpPr/>
      </dsp:nvSpPr>
      <dsp:spPr>
        <a:xfrm rot="5400000">
          <a:off x="4324361" y="-1997385"/>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Est. October:</a:t>
          </a:r>
          <a:r>
            <a:rPr lang="en-US" sz="1600" kern="1200" dirty="0">
              <a:latin typeface="Calibri" pitchFamily="34" charset="0"/>
            </a:rPr>
            <a:t> FHLB Dallas Board of Directors approves applications</a:t>
          </a:r>
          <a:endParaRPr lang="en-US" sz="1600" kern="1200" dirty="0"/>
        </a:p>
        <a:p>
          <a:pPr marL="171450" lvl="1" indent="-171450" algn="l" defTabSz="711200">
            <a:lnSpc>
              <a:spcPct val="90000"/>
            </a:lnSpc>
            <a:spcBef>
              <a:spcPct val="0"/>
            </a:spcBef>
            <a:spcAft>
              <a:spcPct val="15000"/>
            </a:spcAft>
            <a:buChar char="•"/>
          </a:pPr>
          <a:r>
            <a:rPr lang="en-US" sz="1600" kern="1200" dirty="0">
              <a:latin typeface="Calibri" pitchFamily="34" charset="0"/>
            </a:rPr>
            <a:t>Award letters are sent </a:t>
          </a:r>
        </a:p>
        <a:p>
          <a:pPr marL="171450" lvl="1" indent="-171450" algn="l" defTabSz="711200">
            <a:lnSpc>
              <a:spcPct val="90000"/>
            </a:lnSpc>
            <a:spcBef>
              <a:spcPct val="0"/>
            </a:spcBef>
            <a:spcAft>
              <a:spcPct val="15000"/>
            </a:spcAft>
            <a:buChar char="•"/>
          </a:pPr>
          <a:r>
            <a:rPr lang="en-US" sz="1600" kern="1200" dirty="0">
              <a:latin typeface="Calibri" pitchFamily="34" charset="0"/>
            </a:rPr>
            <a:t>Member/Sponsor/FHLB Dallas AHP Tri-Party Agreement – send in by 12/31/2026</a:t>
          </a:r>
        </a:p>
      </dsp:txBody>
      <dsp:txXfrm rot="-5400000">
        <a:off x="1017103" y="1355977"/>
        <a:ext cx="7512865" cy="852245"/>
      </dsp:txXfrm>
    </dsp:sp>
    <dsp:sp modelId="{F10E1AA0-A43D-4235-94EA-92BEC7CE64E8}">
      <dsp:nvSpPr>
        <dsp:cNvPr id="0" name=""/>
        <dsp:cNvSpPr/>
      </dsp:nvSpPr>
      <dsp:spPr>
        <a:xfrm rot="5400000">
          <a:off x="-217950" y="2836184"/>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Progress</a:t>
          </a:r>
        </a:p>
      </dsp:txBody>
      <dsp:txXfrm rot="-5400000">
        <a:off x="2" y="3126785"/>
        <a:ext cx="1017103" cy="435902"/>
      </dsp:txXfrm>
    </dsp:sp>
    <dsp:sp modelId="{E985CD85-438E-413B-8488-0720C3DD3225}">
      <dsp:nvSpPr>
        <dsp:cNvPr id="0" name=""/>
        <dsp:cNvSpPr/>
      </dsp:nvSpPr>
      <dsp:spPr>
        <a:xfrm rot="5400000">
          <a:off x="4324361" y="-689024"/>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Calibri" pitchFamily="34" charset="0"/>
            </a:rPr>
            <a:t>Annual progress reports (until project completion)</a:t>
          </a:r>
          <a:endParaRPr lang="en-US" sz="1600" kern="1200" dirty="0"/>
        </a:p>
        <a:p>
          <a:pPr marL="171450" lvl="1" indent="-171450" algn="l" defTabSz="711200">
            <a:lnSpc>
              <a:spcPct val="90000"/>
            </a:lnSpc>
            <a:spcBef>
              <a:spcPct val="0"/>
            </a:spcBef>
            <a:spcAft>
              <a:spcPct val="15000"/>
            </a:spcAft>
            <a:buChar char="•"/>
          </a:pPr>
          <a:r>
            <a:rPr lang="en-US" sz="1600" kern="1200" dirty="0"/>
            <a:t>Communicate with your assigned analyst</a:t>
          </a:r>
        </a:p>
        <a:p>
          <a:pPr marL="171450" lvl="1" indent="-171450" algn="l" defTabSz="711200">
            <a:lnSpc>
              <a:spcPct val="90000"/>
            </a:lnSpc>
            <a:spcBef>
              <a:spcPct val="0"/>
            </a:spcBef>
            <a:spcAft>
              <a:spcPct val="15000"/>
            </a:spcAft>
            <a:buChar char="•"/>
          </a:pPr>
          <a:r>
            <a:rPr lang="en-US" sz="1600" kern="1200" dirty="0">
              <a:latin typeface="Calibri" pitchFamily="34" charset="0"/>
            </a:rPr>
            <a:t>AHP disbursement request submitted (need for subsidy exists)</a:t>
          </a:r>
        </a:p>
      </dsp:txBody>
      <dsp:txXfrm rot="-5400000">
        <a:off x="1017103" y="2664338"/>
        <a:ext cx="7512865" cy="852245"/>
      </dsp:txXfrm>
    </dsp:sp>
    <dsp:sp modelId="{BE93BC4A-58ED-4240-9046-06999D644D4F}">
      <dsp:nvSpPr>
        <dsp:cNvPr id="0" name=""/>
        <dsp:cNvSpPr/>
      </dsp:nvSpPr>
      <dsp:spPr>
        <a:xfrm rot="5400000">
          <a:off x="-217950" y="4112462"/>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Monitoring</a:t>
          </a:r>
        </a:p>
      </dsp:txBody>
      <dsp:txXfrm rot="-5400000">
        <a:off x="2" y="4403063"/>
        <a:ext cx="1017103" cy="435902"/>
      </dsp:txXfrm>
    </dsp:sp>
    <dsp:sp modelId="{4887F19F-51EE-48E7-B6BC-2F0C6A40BF20}">
      <dsp:nvSpPr>
        <dsp:cNvPr id="0" name=""/>
        <dsp:cNvSpPr/>
      </dsp:nvSpPr>
      <dsp:spPr>
        <a:xfrm rot="5400000">
          <a:off x="4346679" y="619336"/>
          <a:ext cx="899818"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Before Nov 2030 (or Nov 2032 for Native): </a:t>
          </a:r>
          <a:r>
            <a:rPr lang="en-US" sz="1600" kern="1200" dirty="0">
              <a:solidFill>
                <a:schemeClr val="tx1"/>
              </a:solidFill>
              <a:latin typeface="Calibri" pitchFamily="34" charset="0"/>
            </a:rPr>
            <a:t>Completion of </a:t>
          </a:r>
          <a:r>
            <a:rPr lang="en-US" sz="1600" kern="1200" dirty="0">
              <a:latin typeface="Calibri" pitchFamily="34" charset="0"/>
            </a:rPr>
            <a:t>construction or rehabilitation </a:t>
          </a:r>
          <a:endParaRPr lang="en-US" sz="1600" kern="1200" dirty="0"/>
        </a:p>
        <a:p>
          <a:pPr marL="171450" lvl="1" indent="-171450" algn="l" defTabSz="711200">
            <a:lnSpc>
              <a:spcPct val="90000"/>
            </a:lnSpc>
            <a:spcBef>
              <a:spcPct val="0"/>
            </a:spcBef>
            <a:spcAft>
              <a:spcPct val="15000"/>
            </a:spcAft>
            <a:buChar char="•"/>
          </a:pPr>
          <a:r>
            <a:rPr lang="en-US" sz="1600" kern="1200" dirty="0">
              <a:latin typeface="Calibri" pitchFamily="34" charset="0"/>
            </a:rPr>
            <a:t>AHP initial monitoring</a:t>
          </a:r>
        </a:p>
        <a:p>
          <a:pPr marL="171450" lvl="1" indent="-171450" algn="l" defTabSz="711200">
            <a:lnSpc>
              <a:spcPct val="90000"/>
            </a:lnSpc>
            <a:spcBef>
              <a:spcPct val="0"/>
            </a:spcBef>
            <a:spcAft>
              <a:spcPct val="15000"/>
            </a:spcAft>
            <a:buChar char="•"/>
          </a:pPr>
          <a:r>
            <a:rPr lang="en-US" sz="1600" kern="1200" dirty="0">
              <a:latin typeface="Calibri" pitchFamily="34" charset="0"/>
            </a:rPr>
            <a:t>Long-term monitoring</a:t>
          </a:r>
        </a:p>
      </dsp:txBody>
      <dsp:txXfrm rot="-5400000">
        <a:off x="1017104" y="3992837"/>
        <a:ext cx="7515044" cy="81196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43979" cy="467363"/>
          </a:xfrm>
          <a:prstGeom prst="rect">
            <a:avLst/>
          </a:prstGeom>
        </p:spPr>
        <p:txBody>
          <a:bodyPr vert="horz" lIns="91567" tIns="45785" rIns="91567" bIns="45785" rtlCol="0"/>
          <a:lstStyle>
            <a:lvl1pPr algn="l">
              <a:defRPr sz="1200"/>
            </a:lvl1pPr>
          </a:lstStyle>
          <a:p>
            <a:endParaRPr lang="en-US" dirty="0"/>
          </a:p>
        </p:txBody>
      </p:sp>
      <p:sp>
        <p:nvSpPr>
          <p:cNvPr id="3" name="Date Placeholder 2"/>
          <p:cNvSpPr>
            <a:spLocks noGrp="1"/>
          </p:cNvSpPr>
          <p:nvPr>
            <p:ph type="dt" sz="quarter" idx="1"/>
          </p:nvPr>
        </p:nvSpPr>
        <p:spPr>
          <a:xfrm>
            <a:off x="3977532" y="1"/>
            <a:ext cx="3043979" cy="467363"/>
          </a:xfrm>
          <a:prstGeom prst="rect">
            <a:avLst/>
          </a:prstGeom>
        </p:spPr>
        <p:txBody>
          <a:bodyPr vert="horz" lIns="91567" tIns="45785" rIns="91567" bIns="45785" rtlCol="0"/>
          <a:lstStyle>
            <a:lvl1pPr algn="r">
              <a:defRPr sz="1200"/>
            </a:lvl1pPr>
          </a:lstStyle>
          <a:p>
            <a:fld id="{05210CCC-9AB3-443D-AC38-4587C4091701}" type="datetimeFigureOut">
              <a:rPr lang="en-US" smtClean="0"/>
              <a:t>3/9/2026</a:t>
            </a:fld>
            <a:endParaRPr lang="en-US" dirty="0"/>
          </a:p>
        </p:txBody>
      </p:sp>
      <p:sp>
        <p:nvSpPr>
          <p:cNvPr id="4" name="Footer Placeholder 3"/>
          <p:cNvSpPr>
            <a:spLocks noGrp="1"/>
          </p:cNvSpPr>
          <p:nvPr>
            <p:ph type="ftr" sz="quarter" idx="2"/>
          </p:nvPr>
        </p:nvSpPr>
        <p:spPr>
          <a:xfrm>
            <a:off x="2" y="8841739"/>
            <a:ext cx="3043979" cy="467363"/>
          </a:xfrm>
          <a:prstGeom prst="rect">
            <a:avLst/>
          </a:prstGeom>
        </p:spPr>
        <p:txBody>
          <a:bodyPr vert="horz" lIns="91567" tIns="45785" rIns="91567" bIns="4578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2" y="8841739"/>
            <a:ext cx="3043979" cy="467363"/>
          </a:xfrm>
          <a:prstGeom prst="rect">
            <a:avLst/>
          </a:prstGeom>
        </p:spPr>
        <p:txBody>
          <a:bodyPr vert="horz" lIns="91567" tIns="45785" rIns="91567" bIns="45785" rtlCol="0" anchor="b"/>
          <a:lstStyle>
            <a:lvl1pPr algn="r">
              <a:defRPr sz="1200"/>
            </a:lvl1pPr>
          </a:lstStyle>
          <a:p>
            <a:fld id="{49D5F8BD-D369-4CEF-AF9B-EAE9A5072D2C}" type="slidenum">
              <a:rPr lang="en-US" smtClean="0"/>
              <a:t>‹#›</a:t>
            </a:fld>
            <a:endParaRPr lang="en-US" dirty="0"/>
          </a:p>
        </p:txBody>
      </p:sp>
    </p:spTree>
    <p:extLst>
      <p:ext uri="{BB962C8B-B14F-4D97-AF65-F5344CB8AC3E}">
        <p14:creationId xmlns:p14="http://schemas.microsoft.com/office/powerpoint/2010/main" val="2594553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8" tIns="46654" rIns="93308" bIns="46654" rtlCol="0"/>
          <a:lstStyle>
            <a:lvl1pPr algn="l">
              <a:defRPr sz="1200"/>
            </a:lvl1pPr>
          </a:lstStyle>
          <a:p>
            <a:endParaRPr lang="en-US" dirty="0"/>
          </a:p>
        </p:txBody>
      </p:sp>
      <p:sp>
        <p:nvSpPr>
          <p:cNvPr id="3" name="Date Placeholder 2"/>
          <p:cNvSpPr>
            <a:spLocks noGrp="1"/>
          </p:cNvSpPr>
          <p:nvPr>
            <p:ph type="dt" idx="1"/>
          </p:nvPr>
        </p:nvSpPr>
        <p:spPr>
          <a:xfrm>
            <a:off x="3978133" y="0"/>
            <a:ext cx="3043343" cy="465455"/>
          </a:xfrm>
          <a:prstGeom prst="rect">
            <a:avLst/>
          </a:prstGeom>
        </p:spPr>
        <p:txBody>
          <a:bodyPr vert="horz" lIns="93308" tIns="46654" rIns="93308" bIns="46654" rtlCol="0"/>
          <a:lstStyle>
            <a:lvl1pPr algn="r">
              <a:defRPr sz="1200"/>
            </a:lvl1pPr>
          </a:lstStyle>
          <a:p>
            <a:fld id="{0CDF008A-46F3-4A08-AE24-C243DAAEE311}" type="datetimeFigureOut">
              <a:rPr lang="en-US" smtClean="0"/>
              <a:pPr/>
              <a:t>3/9/2026</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08" tIns="46654" rIns="93308" bIns="46654" rtlCol="0" anchor="ctr"/>
          <a:lstStyle/>
          <a:p>
            <a:endParaRPr lang="en-US" dirty="0"/>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08" tIns="46654" rIns="93308" bIns="466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308" tIns="46654" rIns="93308" bIns="4665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1"/>
            <a:ext cx="3043343" cy="465455"/>
          </a:xfrm>
          <a:prstGeom prst="rect">
            <a:avLst/>
          </a:prstGeom>
        </p:spPr>
        <p:txBody>
          <a:bodyPr vert="horz" lIns="93308" tIns="46654" rIns="93308" bIns="46654" rtlCol="0" anchor="b"/>
          <a:lstStyle>
            <a:lvl1pPr algn="r">
              <a:defRPr sz="1200"/>
            </a:lvl1pPr>
          </a:lstStyle>
          <a:p>
            <a:fld id="{B66168CD-28A7-45AB-95D3-5E7166BC7C6F}" type="slidenum">
              <a:rPr lang="en-US" smtClean="0"/>
              <a:pPr/>
              <a:t>‹#›</a:t>
            </a:fld>
            <a:endParaRPr lang="en-US" dirty="0"/>
          </a:p>
        </p:txBody>
      </p:sp>
    </p:spTree>
    <p:extLst>
      <p:ext uri="{BB962C8B-B14F-4D97-AF65-F5344CB8AC3E}">
        <p14:creationId xmlns:p14="http://schemas.microsoft.com/office/powerpoint/2010/main" val="2154313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a:t>
            </a:fld>
            <a:endParaRPr lang="en-US" dirty="0"/>
          </a:p>
        </p:txBody>
      </p:sp>
    </p:spTree>
    <p:extLst>
      <p:ext uri="{BB962C8B-B14F-4D97-AF65-F5344CB8AC3E}">
        <p14:creationId xmlns:p14="http://schemas.microsoft.com/office/powerpoint/2010/main" val="1075221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Reputational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Build your institution’s profile and reputation in the community</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200" dirty="0">
                <a:solidFill>
                  <a:schemeClr val="tx1">
                    <a:lumMod val="95000"/>
                    <a:lumOff val="5000"/>
                  </a:schemeClr>
                </a:solidFill>
                <a:latin typeface="Calibri" pitchFamily="34" charset="0"/>
              </a:rPr>
              <a:t>Positive public relations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200" b="0" dirty="0">
                <a:solidFill>
                  <a:schemeClr val="tx1">
                    <a:lumMod val="95000"/>
                    <a:lumOff val="5000"/>
                  </a:schemeClr>
                </a:solidFill>
                <a:latin typeface="Calibri" pitchFamily="34" charset="0"/>
              </a:rPr>
              <a:t>Community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Provides critical funding for affordable housing projects/ rehabilitate existing housing</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dirty="0">
                <a:solidFill>
                  <a:schemeClr val="tx1">
                    <a:lumMod val="95000"/>
                    <a:lumOff val="5000"/>
                  </a:schemeClr>
                </a:solidFill>
                <a:latin typeface="Calibri" pitchFamily="34" charset="0"/>
              </a:rPr>
              <a:t>Achieve Community Reinvestment Act (CRA) outcomes</a:t>
            </a:r>
            <a:endParaRPr lang="en-US" sz="1200" dirty="0">
              <a:solidFill>
                <a:schemeClr val="tx1">
                  <a:lumMod val="95000"/>
                  <a:lumOff val="5000"/>
                </a:schemeClr>
              </a:solidFill>
              <a:latin typeface="Calibri" pitchFamily="34" charset="0"/>
            </a:endParaRPr>
          </a:p>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Business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Construction loans, lines of credit, permanent financing and new consumer/business accounts</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000" dirty="0">
                <a:solidFill>
                  <a:schemeClr val="tx1">
                    <a:lumMod val="95000"/>
                    <a:lumOff val="5000"/>
                  </a:schemeClr>
                </a:solidFill>
                <a:latin typeface="Calibri" pitchFamily="34" charset="0"/>
              </a:rPr>
              <a:t>Achieve Community Reinvestment Act (CRA) outcomes</a:t>
            </a:r>
          </a:p>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Relationship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Build relationships with housing developers, nonprofit groups and community groups</a:t>
            </a:r>
          </a:p>
          <a:p>
            <a:pPr marL="800100" lvl="1" indent="-34290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Create business relationships in your market</a:t>
            </a: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12</a:t>
            </a:fld>
            <a:endParaRPr lang="en-US" dirty="0"/>
          </a:p>
        </p:txBody>
      </p:sp>
    </p:spTree>
    <p:extLst>
      <p:ext uri="{BB962C8B-B14F-4D97-AF65-F5344CB8AC3E}">
        <p14:creationId xmlns:p14="http://schemas.microsoft.com/office/powerpoint/2010/main" val="3242879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13</a:t>
            </a:fld>
            <a:endParaRPr lang="en-US" dirty="0"/>
          </a:p>
        </p:txBody>
      </p:sp>
    </p:spTree>
    <p:extLst>
      <p:ext uri="{BB962C8B-B14F-4D97-AF65-F5344CB8AC3E}">
        <p14:creationId xmlns:p14="http://schemas.microsoft.com/office/powerpoint/2010/main" val="2383905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14</a:t>
            </a:fld>
            <a:endParaRPr lang="en-US" dirty="0"/>
          </a:p>
        </p:txBody>
      </p:sp>
    </p:spTree>
    <p:extLst>
      <p:ext uri="{BB962C8B-B14F-4D97-AF65-F5344CB8AC3E}">
        <p14:creationId xmlns:p14="http://schemas.microsoft.com/office/powerpoint/2010/main" val="2000068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15</a:t>
            </a:fld>
            <a:endParaRPr lang="en-US" dirty="0"/>
          </a:p>
        </p:txBody>
      </p:sp>
    </p:spTree>
    <p:extLst>
      <p:ext uri="{BB962C8B-B14F-4D97-AF65-F5344CB8AC3E}">
        <p14:creationId xmlns:p14="http://schemas.microsoft.com/office/powerpoint/2010/main" val="1221552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17</a:t>
            </a:fld>
            <a:endParaRPr lang="en-US" dirty="0"/>
          </a:p>
        </p:txBody>
      </p:sp>
    </p:spTree>
    <p:extLst>
      <p:ext uri="{BB962C8B-B14F-4D97-AF65-F5344CB8AC3E}">
        <p14:creationId xmlns:p14="http://schemas.microsoft.com/office/powerpoint/2010/main" val="3238252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b="0" i="0" dirty="0">
              <a:solidFill>
                <a:srgbClr val="333333"/>
              </a:solidFill>
              <a:effectLst/>
              <a:latin typeface="Arial" panose="020B0604020202020204" pitchFamily="34" charset="0"/>
            </a:endParaRPr>
          </a:p>
          <a:p>
            <a:r>
              <a:rPr lang="en-US" dirty="0"/>
              <a:t>This slide highlights eligibility criteria a project must meet when applying for a AHP subsidy,</a:t>
            </a:r>
          </a:p>
          <a:p>
            <a:endParaRPr lang="en-US" dirty="0"/>
          </a:p>
          <a:p>
            <a:r>
              <a:rPr lang="en-US" dirty="0"/>
              <a:t>The 6 criteria include:</a:t>
            </a:r>
          </a:p>
          <a:p>
            <a:endParaRPr lang="en-US" dirty="0"/>
          </a:p>
          <a:p>
            <a:pPr marL="228576" indent="-228576">
              <a:buAutoNum type="arabicParenR"/>
            </a:pPr>
            <a:r>
              <a:rPr lang="en-US" dirty="0"/>
              <a:t>At least 20% of the households must have incomes at or below 50% of AMI. A project cannot apply if it does not meet this requirement.</a:t>
            </a:r>
          </a:p>
          <a:p>
            <a:pPr marL="228576" indent="-228576">
              <a:buAutoNum type="arabicParenR"/>
            </a:pPr>
            <a:r>
              <a:rPr lang="en-US" dirty="0"/>
              <a:t>The AHP subsidy should be used for either acquiring, constructing or rehabilitating affordable housing.</a:t>
            </a:r>
          </a:p>
          <a:p>
            <a:pPr marL="228576" indent="-228576">
              <a:buAutoNum type="arabicParenR"/>
            </a:pPr>
            <a:r>
              <a:rPr lang="en-US" dirty="0"/>
              <a:t>The project needs to show a “need for subsidy”, that is a </a:t>
            </a:r>
            <a:r>
              <a:rPr lang="en-US" b="1" i="1" dirty="0">
                <a:solidFill>
                  <a:prstClr val="black"/>
                </a:solidFill>
                <a:latin typeface="Calibri"/>
              </a:rPr>
              <a:t>gap between its Sources and Uses of Funds.</a:t>
            </a:r>
          </a:p>
          <a:p>
            <a:pPr marL="228576" indent="-228576">
              <a:buAutoNum type="arabicParenR"/>
            </a:pPr>
            <a:r>
              <a:rPr lang="en-US" b="1" i="1" dirty="0">
                <a:solidFill>
                  <a:prstClr val="black"/>
                </a:solidFill>
                <a:latin typeface="Calibri"/>
              </a:rPr>
              <a:t>Project readiness, that is the project should be able to start within one year of application approval. If not, then use the AHP subsidy as leverage to secure the rest of the project’s capital stack</a:t>
            </a:r>
          </a:p>
          <a:p>
            <a:pPr marL="228576" indent="-228576" defTabSz="914306">
              <a:buFontTx/>
              <a:buAutoNum type="arabicParenR"/>
              <a:defRPr/>
            </a:pPr>
            <a:r>
              <a:rPr lang="en-US" dirty="0">
                <a:solidFill>
                  <a:prstClr val="black"/>
                </a:solidFill>
                <a:latin typeface="Calibri"/>
              </a:rPr>
              <a:t>Sponsors must be qualified and have developed similar types of project in past. If not, sponsors must have secured an experienced development team with affordable housing and compliance experience.</a:t>
            </a:r>
          </a:p>
          <a:p>
            <a:pPr marL="228576" indent="-228576">
              <a:buAutoNum type="arabicParenR"/>
            </a:pPr>
            <a:r>
              <a:rPr lang="en-US" b="1" i="1" dirty="0">
                <a:solidFill>
                  <a:prstClr val="black"/>
                </a:solidFill>
                <a:latin typeface="Calibri"/>
              </a:rPr>
              <a:t>All project are subject to a 15-year deed restriction along with a 15-year compliance period</a:t>
            </a:r>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18</a:t>
            </a:fld>
            <a:endParaRPr lang="en-US" dirty="0"/>
          </a:p>
        </p:txBody>
      </p:sp>
    </p:spTree>
    <p:extLst>
      <p:ext uri="{BB962C8B-B14F-4D97-AF65-F5344CB8AC3E}">
        <p14:creationId xmlns:p14="http://schemas.microsoft.com/office/powerpoint/2010/main" val="50531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19</a:t>
            </a:fld>
            <a:endParaRPr lang="en-US" dirty="0"/>
          </a:p>
        </p:txBody>
      </p:sp>
    </p:spTree>
    <p:extLst>
      <p:ext uri="{BB962C8B-B14F-4D97-AF65-F5344CB8AC3E}">
        <p14:creationId xmlns:p14="http://schemas.microsoft.com/office/powerpoint/2010/main" val="4042777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summarizes eligible and non-eligible uses of an AHP subsidy. </a:t>
            </a:r>
          </a:p>
          <a:p>
            <a:endParaRPr lang="en-US" dirty="0"/>
          </a:p>
          <a:p>
            <a:r>
              <a:rPr lang="en-US" dirty="0"/>
              <a:t>The Bank wants the AHP subsidy to fund primarily “hard construction” costs and will cover some of the “soft costs” shown on the slide.</a:t>
            </a:r>
          </a:p>
          <a:p>
            <a:endParaRPr lang="en-US" dirty="0"/>
          </a:p>
          <a:p>
            <a:r>
              <a:rPr lang="en-US" dirty="0"/>
              <a:t>Note, the AHP subsidy cannot fund contingencies, any operating/replacement reserves and/or pay any operational costs.</a:t>
            </a:r>
          </a:p>
        </p:txBody>
      </p:sp>
      <p:sp>
        <p:nvSpPr>
          <p:cNvPr id="4" name="Slide Number Placeholder 3"/>
          <p:cNvSpPr>
            <a:spLocks noGrp="1"/>
          </p:cNvSpPr>
          <p:nvPr>
            <p:ph type="sldNum" sz="quarter" idx="5"/>
          </p:nvPr>
        </p:nvSpPr>
        <p:spPr/>
        <p:txBody>
          <a:bodyPr/>
          <a:lstStyle/>
          <a:p>
            <a:fld id="{B66168CD-28A7-45AB-95D3-5E7166BC7C6F}" type="slidenum">
              <a:rPr lang="en-US" smtClean="0"/>
              <a:pPr/>
              <a:t>20</a:t>
            </a:fld>
            <a:endParaRPr lang="en-US" dirty="0"/>
          </a:p>
        </p:txBody>
      </p:sp>
    </p:spTree>
    <p:extLst>
      <p:ext uri="{BB962C8B-B14F-4D97-AF65-F5344CB8AC3E}">
        <p14:creationId xmlns:p14="http://schemas.microsoft.com/office/powerpoint/2010/main" val="2585062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lumMod val="65000"/>
                    <a:lumOff val="35000"/>
                  </a:schemeClr>
                </a:solidFill>
              </a:rPr>
              <a:t>Occupancy Data</a:t>
            </a:r>
          </a:p>
          <a:p>
            <a:r>
              <a:rPr lang="en-US" dirty="0">
                <a:solidFill>
                  <a:schemeClr val="tx1">
                    <a:lumMod val="65000"/>
                    <a:lumOff val="35000"/>
                  </a:schemeClr>
                </a:solidFill>
              </a:rPr>
              <a:t>Waiting Lists</a:t>
            </a:r>
          </a:p>
          <a:p>
            <a:r>
              <a:rPr lang="en-US" dirty="0">
                <a:solidFill>
                  <a:schemeClr val="tx1">
                    <a:lumMod val="65000"/>
                    <a:lumOff val="35000"/>
                  </a:schemeClr>
                </a:solidFill>
              </a:rPr>
              <a:t>Vacancy rates of nearby properties</a:t>
            </a:r>
          </a:p>
          <a:p>
            <a:r>
              <a:rPr lang="en-US" dirty="0">
                <a:solidFill>
                  <a:schemeClr val="tx1">
                    <a:lumMod val="65000"/>
                    <a:lumOff val="35000"/>
                  </a:schemeClr>
                </a:solidFill>
              </a:rPr>
              <a:t>Local market data</a:t>
            </a:r>
          </a:p>
          <a:p>
            <a:r>
              <a:rPr lang="en-US" dirty="0">
                <a:solidFill>
                  <a:schemeClr val="tx1">
                    <a:lumMod val="65000"/>
                    <a:lumOff val="35000"/>
                  </a:schemeClr>
                </a:solidFill>
              </a:rPr>
              <a:t>Explains how long it will take to absorb</a:t>
            </a:r>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21</a:t>
            </a:fld>
            <a:endParaRPr lang="en-US" dirty="0"/>
          </a:p>
        </p:txBody>
      </p:sp>
    </p:spTree>
    <p:extLst>
      <p:ext uri="{BB962C8B-B14F-4D97-AF65-F5344CB8AC3E}">
        <p14:creationId xmlns:p14="http://schemas.microsoft.com/office/powerpoint/2010/main" val="4207182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if a QAP is not available in CA, then the Bank will use the cost guidelines set forth in the Implementation Plan for FHLB San Francisco.</a:t>
            </a:r>
          </a:p>
        </p:txBody>
      </p:sp>
      <p:sp>
        <p:nvSpPr>
          <p:cNvPr id="4" name="Slide Number Placeholder 3"/>
          <p:cNvSpPr>
            <a:spLocks noGrp="1"/>
          </p:cNvSpPr>
          <p:nvPr>
            <p:ph type="sldNum" sz="quarter" idx="5"/>
          </p:nvPr>
        </p:nvSpPr>
        <p:spPr/>
        <p:txBody>
          <a:bodyPr/>
          <a:lstStyle/>
          <a:p>
            <a:fld id="{B66168CD-28A7-45AB-95D3-5E7166BC7C6F}" type="slidenum">
              <a:rPr lang="en-US" smtClean="0"/>
              <a:pPr/>
              <a:t>22</a:t>
            </a:fld>
            <a:endParaRPr lang="en-US" dirty="0"/>
          </a:p>
        </p:txBody>
      </p:sp>
    </p:spTree>
    <p:extLst>
      <p:ext uri="{BB962C8B-B14F-4D97-AF65-F5344CB8AC3E}">
        <p14:creationId xmlns:p14="http://schemas.microsoft.com/office/powerpoint/2010/main" val="1293950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Board Members, Members, Sponsors new &amp; returning &amp; finally emerging developers and individuals that just want more information about our program</a:t>
            </a:r>
          </a:p>
          <a:p>
            <a:r>
              <a:rPr lang="en-US" dirty="0"/>
              <a:t>Acknowledge the glass blocks </a:t>
            </a:r>
          </a:p>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2</a:t>
            </a:fld>
            <a:endParaRPr lang="en-US" dirty="0"/>
          </a:p>
        </p:txBody>
      </p:sp>
    </p:spTree>
    <p:extLst>
      <p:ext uri="{BB962C8B-B14F-4D97-AF65-F5344CB8AC3E}">
        <p14:creationId xmlns:p14="http://schemas.microsoft.com/office/powerpoint/2010/main" val="552257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23</a:t>
            </a:fld>
            <a:endParaRPr lang="en-US" dirty="0"/>
          </a:p>
        </p:txBody>
      </p:sp>
    </p:spTree>
    <p:extLst>
      <p:ext uri="{BB962C8B-B14F-4D97-AF65-F5344CB8AC3E}">
        <p14:creationId xmlns:p14="http://schemas.microsoft.com/office/powerpoint/2010/main" val="4282374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24</a:t>
            </a:fld>
            <a:endParaRPr lang="en-US" dirty="0"/>
          </a:p>
        </p:txBody>
      </p:sp>
    </p:spTree>
    <p:extLst>
      <p:ext uri="{BB962C8B-B14F-4D97-AF65-F5344CB8AC3E}">
        <p14:creationId xmlns:p14="http://schemas.microsoft.com/office/powerpoint/2010/main" val="3553356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25</a:t>
            </a:fld>
            <a:endParaRPr lang="en-US" dirty="0"/>
          </a:p>
        </p:txBody>
      </p:sp>
    </p:spTree>
    <p:extLst>
      <p:ext uri="{BB962C8B-B14F-4D97-AF65-F5344CB8AC3E}">
        <p14:creationId xmlns:p14="http://schemas.microsoft.com/office/powerpoint/2010/main" val="2136013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dirty="0"/>
              <a:t> </a:t>
            </a:r>
          </a:p>
          <a:p>
            <a:r>
              <a:rPr lang="en-US" dirty="0"/>
              <a:t>	-. </a:t>
            </a:r>
          </a:p>
          <a:p>
            <a:r>
              <a:rPr lang="en-US" dirty="0"/>
              <a:t>	- 	  AHP award date. </a:t>
            </a:r>
          </a:p>
          <a:p>
            <a:r>
              <a:rPr lang="en-US" dirty="0"/>
              <a:t>	-</a:t>
            </a:r>
          </a:p>
          <a:p>
            <a:r>
              <a:rPr lang="en-US" dirty="0"/>
              <a:t>	-</a:t>
            </a:r>
          </a:p>
        </p:txBody>
      </p:sp>
      <p:sp>
        <p:nvSpPr>
          <p:cNvPr id="4" name="Slide Number Placeholder 3"/>
          <p:cNvSpPr>
            <a:spLocks noGrp="1"/>
          </p:cNvSpPr>
          <p:nvPr>
            <p:ph type="sldNum" sz="quarter" idx="5"/>
          </p:nvPr>
        </p:nvSpPr>
        <p:spPr/>
        <p:txBody>
          <a:bodyPr/>
          <a:lstStyle/>
          <a:p>
            <a:fld id="{B66168CD-28A7-45AB-95D3-5E7166BC7C6F}" type="slidenum">
              <a:rPr lang="en-US" smtClean="0"/>
              <a:pPr/>
              <a:t>26</a:t>
            </a:fld>
            <a:endParaRPr lang="en-US" dirty="0"/>
          </a:p>
        </p:txBody>
      </p:sp>
    </p:spTree>
    <p:extLst>
      <p:ext uri="{BB962C8B-B14F-4D97-AF65-F5344CB8AC3E}">
        <p14:creationId xmlns:p14="http://schemas.microsoft.com/office/powerpoint/2010/main" val="3053362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27</a:t>
            </a:fld>
            <a:endParaRPr lang="en-US" dirty="0"/>
          </a:p>
        </p:txBody>
      </p:sp>
    </p:spTree>
    <p:extLst>
      <p:ext uri="{BB962C8B-B14F-4D97-AF65-F5344CB8AC3E}">
        <p14:creationId xmlns:p14="http://schemas.microsoft.com/office/powerpoint/2010/main" val="675750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4306">
              <a:defRPr/>
            </a:pPr>
            <a:r>
              <a:rPr lang="en-US" dirty="0">
                <a:latin typeface="Arial" panose="020B0604020202020204" pitchFamily="34" charset="0"/>
                <a:ea typeface="MS Mincho" panose="02020609040205080304" pitchFamily="49" charset="-128"/>
                <a:cs typeface="Times New Roman" panose="02020603050405020304" pitchFamily="18" charset="0"/>
              </a:rPr>
              <a:t>Regardless of the type of relocation plan submitted, a relocation budget categorizing the line item relocation costs in total and an anticipated average cost per household is required. In addition, general assumptions articulating how the relocation cost estimates were determined should be narrated within the relocation plan.</a:t>
            </a:r>
          </a:p>
          <a:p>
            <a:pPr defTabSz="914306">
              <a:defRPr/>
            </a:pPr>
            <a:endParaRPr lang="en-US" dirty="0">
              <a:latin typeface="Arial" panose="020B0604020202020204" pitchFamily="34" charset="0"/>
              <a:ea typeface="MS Mincho" panose="02020609040205080304" pitchFamily="49" charset="-128"/>
              <a:cs typeface="Times New Roman" panose="02020603050405020304" pitchFamily="18" charset="0"/>
            </a:endParaRPr>
          </a:p>
          <a:p>
            <a:pPr>
              <a:spcAft>
                <a:spcPts val="190"/>
              </a:spcAft>
              <a:buClr>
                <a:srgbClr val="0071CE"/>
              </a:buClr>
            </a:pPr>
            <a:endParaRPr lang="en-US" sz="1800" dirty="0">
              <a:ea typeface="MS Mincho" panose="02020609040205080304" pitchFamily="49" charset="-128"/>
              <a:cs typeface="Times New Roman" panose="02020603050405020304" pitchFamily="18" charset="0"/>
            </a:endParaRP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minimizes displacement; articulates a resident notification plan;</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Provides temporary displacement planning, if applicable, such as: moving within to a fully renovated unit (permanently or temporarily), storage of personal property on-site, or moving to a hotel for a designated period of time,</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Details accommodations, if any, are planned for those who elects permanent relocation; and</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Provides a payment for actual reasonable moving/related expenses or a fixed payment for moving expenses. </a:t>
            </a:r>
          </a:p>
          <a:p>
            <a:pPr defTabSz="914306">
              <a:defRPr/>
            </a:pPr>
            <a:endParaRPr lang="en-US" dirty="0">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28</a:t>
            </a:fld>
            <a:endParaRPr lang="en-US" dirty="0"/>
          </a:p>
        </p:txBody>
      </p:sp>
    </p:spTree>
    <p:extLst>
      <p:ext uri="{BB962C8B-B14F-4D97-AF65-F5344CB8AC3E}">
        <p14:creationId xmlns:p14="http://schemas.microsoft.com/office/powerpoint/2010/main" val="2180268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29</a:t>
            </a:fld>
            <a:endParaRPr lang="en-US" dirty="0"/>
          </a:p>
        </p:txBody>
      </p:sp>
    </p:spTree>
    <p:extLst>
      <p:ext uri="{BB962C8B-B14F-4D97-AF65-F5344CB8AC3E}">
        <p14:creationId xmlns:p14="http://schemas.microsoft.com/office/powerpoint/2010/main" val="954463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125CF-5995-EBD0-272A-E54DCCCDFA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78CE9E-3C10-30BE-E4A6-ED889C8B9A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F62F26-A425-7EDF-7E9E-9B1DA4D6803B}"/>
              </a:ext>
            </a:extLst>
          </p:cNvPr>
          <p:cNvSpPr>
            <a:spLocks noGrp="1"/>
          </p:cNvSpPr>
          <p:nvPr>
            <p:ph type="body" idx="1"/>
          </p:nvPr>
        </p:nvSpPr>
        <p:spPr/>
        <p:txBody>
          <a:bodyPr/>
          <a:lstStyle/>
          <a:p>
            <a:r>
              <a:rPr lang="en-US" dirty="0"/>
              <a:t>Submit your Rent Roll as an Excel file</a:t>
            </a:r>
          </a:p>
        </p:txBody>
      </p:sp>
      <p:sp>
        <p:nvSpPr>
          <p:cNvPr id="4" name="Slide Number Placeholder 3">
            <a:extLst>
              <a:ext uri="{FF2B5EF4-FFF2-40B4-BE49-F238E27FC236}">
                <a16:creationId xmlns:a16="http://schemas.microsoft.com/office/drawing/2014/main" id="{AB84598A-EA0A-BCDA-2D4E-90B1778DBFDC}"/>
              </a:ext>
            </a:extLst>
          </p:cNvPr>
          <p:cNvSpPr>
            <a:spLocks noGrp="1"/>
          </p:cNvSpPr>
          <p:nvPr>
            <p:ph type="sldNum" sz="quarter" idx="10"/>
          </p:nvPr>
        </p:nvSpPr>
        <p:spPr/>
        <p:txBody>
          <a:bodyPr/>
          <a:lstStyle/>
          <a:p>
            <a:fld id="{B66168CD-28A7-45AB-95D3-5E7166BC7C6F}" type="slidenum">
              <a:rPr lang="en-US" smtClean="0"/>
              <a:pPr/>
              <a:t>30</a:t>
            </a:fld>
            <a:endParaRPr lang="en-US" dirty="0"/>
          </a:p>
        </p:txBody>
      </p:sp>
    </p:spTree>
    <p:extLst>
      <p:ext uri="{BB962C8B-B14F-4D97-AF65-F5344CB8AC3E}">
        <p14:creationId xmlns:p14="http://schemas.microsoft.com/office/powerpoint/2010/main" val="212166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5772">
              <a:defRPr/>
            </a:pPr>
            <a:r>
              <a:rPr lang="en-US" sz="1800" dirty="0">
                <a:latin typeface="Calibri" panose="020F0502020204030204" pitchFamily="34" charset="0"/>
                <a:ea typeface="Yu Mincho" panose="02020400000000000000" pitchFamily="18" charset="-128"/>
                <a:cs typeface="Calibri" panose="020F0502020204030204" pitchFamily="34" charset="0"/>
              </a:rPr>
              <a:t>Cowan Place Senior Living is a new 174 unit senior living community in the Stop Six neighborhood in Fort Worth. </a:t>
            </a:r>
            <a:endParaRPr lang="en-US" dirty="0"/>
          </a:p>
        </p:txBody>
      </p:sp>
      <p:sp>
        <p:nvSpPr>
          <p:cNvPr id="4" name="Slide Number Placeholder 3"/>
          <p:cNvSpPr>
            <a:spLocks noGrp="1"/>
          </p:cNvSpPr>
          <p:nvPr>
            <p:ph type="sldNum" sz="quarter" idx="5"/>
          </p:nvPr>
        </p:nvSpPr>
        <p:spPr/>
        <p:txBody>
          <a:bodyPr/>
          <a:lstStyle/>
          <a:p>
            <a:fld id="{56C5DE4D-FF5B-044D-B399-621886580E6F}" type="slidenum">
              <a:rPr lang="en-US" smtClean="0"/>
              <a:t>31</a:t>
            </a:fld>
            <a:endParaRPr lang="en-US"/>
          </a:p>
        </p:txBody>
      </p:sp>
    </p:spTree>
    <p:extLst>
      <p:ext uri="{BB962C8B-B14F-4D97-AF65-F5344CB8AC3E}">
        <p14:creationId xmlns:p14="http://schemas.microsoft.com/office/powerpoint/2010/main" val="282034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153">
              <a:defRPr/>
            </a:pPr>
            <a:fld id="{B66168CD-28A7-45AB-95D3-5E7166BC7C6F}" type="slidenum">
              <a:rPr lang="en-US">
                <a:solidFill>
                  <a:prstClr val="black"/>
                </a:solidFill>
                <a:latin typeface="Calibri"/>
              </a:rPr>
              <a:pPr defTabSz="457153">
                <a:defRPr/>
              </a:pPr>
              <a:t>32</a:t>
            </a:fld>
            <a:endParaRPr lang="en-US" dirty="0">
              <a:solidFill>
                <a:prstClr val="black"/>
              </a:solidFill>
              <a:latin typeface="Calibri"/>
            </a:endParaRPr>
          </a:p>
        </p:txBody>
      </p:sp>
    </p:spTree>
    <p:extLst>
      <p:ext uri="{BB962C8B-B14F-4D97-AF65-F5344CB8AC3E}">
        <p14:creationId xmlns:p14="http://schemas.microsoft.com/office/powerpoint/2010/main" val="3843649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we are , essentially, we are the Bank for Banks as we do nothing direct to consumer </a:t>
            </a:r>
          </a:p>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3</a:t>
            </a:fld>
            <a:endParaRPr lang="en-US" dirty="0"/>
          </a:p>
        </p:txBody>
      </p:sp>
    </p:spTree>
    <p:extLst>
      <p:ext uri="{BB962C8B-B14F-4D97-AF65-F5344CB8AC3E}">
        <p14:creationId xmlns:p14="http://schemas.microsoft.com/office/powerpoint/2010/main" val="2416770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33</a:t>
            </a:fld>
            <a:endParaRPr lang="en-US" dirty="0"/>
          </a:p>
        </p:txBody>
      </p:sp>
    </p:spTree>
    <p:extLst>
      <p:ext uri="{BB962C8B-B14F-4D97-AF65-F5344CB8AC3E}">
        <p14:creationId xmlns:p14="http://schemas.microsoft.com/office/powerpoint/2010/main" val="38977203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839">
              <a:defRPr/>
            </a:pPr>
            <a:fld id="{B66168CD-28A7-45AB-95D3-5E7166BC7C6F}" type="slidenum">
              <a:rPr lang="en-US">
                <a:solidFill>
                  <a:prstClr val="black"/>
                </a:solidFill>
                <a:latin typeface="Calibri"/>
              </a:rPr>
              <a:pPr defTabSz="457839">
                <a:defRPr/>
              </a:pPr>
              <a:t>34</a:t>
            </a:fld>
            <a:endParaRPr lang="en-US" dirty="0">
              <a:solidFill>
                <a:prstClr val="black"/>
              </a:solidFill>
              <a:latin typeface="Calibri"/>
            </a:endParaRPr>
          </a:p>
        </p:txBody>
      </p:sp>
    </p:spTree>
    <p:extLst>
      <p:ext uri="{BB962C8B-B14F-4D97-AF65-F5344CB8AC3E}">
        <p14:creationId xmlns:p14="http://schemas.microsoft.com/office/powerpoint/2010/main" val="6791109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839">
              <a:defRPr/>
            </a:pPr>
            <a:fld id="{B66168CD-28A7-45AB-95D3-5E7166BC7C6F}" type="slidenum">
              <a:rPr lang="en-US">
                <a:solidFill>
                  <a:prstClr val="black"/>
                </a:solidFill>
                <a:latin typeface="Calibri"/>
              </a:rPr>
              <a:pPr defTabSz="457839">
                <a:defRPr/>
              </a:pPr>
              <a:t>35</a:t>
            </a:fld>
            <a:endParaRPr lang="en-US" dirty="0">
              <a:solidFill>
                <a:prstClr val="black"/>
              </a:solidFill>
              <a:latin typeface="Calibri"/>
            </a:endParaRPr>
          </a:p>
        </p:txBody>
      </p:sp>
    </p:spTree>
    <p:extLst>
      <p:ext uri="{BB962C8B-B14F-4D97-AF65-F5344CB8AC3E}">
        <p14:creationId xmlns:p14="http://schemas.microsoft.com/office/powerpoint/2010/main" val="4491807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36</a:t>
            </a:fld>
            <a:endParaRPr lang="en-US" dirty="0"/>
          </a:p>
        </p:txBody>
      </p:sp>
    </p:spTree>
    <p:extLst>
      <p:ext uri="{BB962C8B-B14F-4D97-AF65-F5344CB8AC3E}">
        <p14:creationId xmlns:p14="http://schemas.microsoft.com/office/powerpoint/2010/main" val="39973833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37</a:t>
            </a:fld>
            <a:endParaRPr lang="en-US" dirty="0"/>
          </a:p>
        </p:txBody>
      </p:sp>
    </p:spTree>
    <p:extLst>
      <p:ext uri="{BB962C8B-B14F-4D97-AF65-F5344CB8AC3E}">
        <p14:creationId xmlns:p14="http://schemas.microsoft.com/office/powerpoint/2010/main" val="259827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38</a:t>
            </a:fld>
            <a:endParaRPr lang="en-US" dirty="0"/>
          </a:p>
        </p:txBody>
      </p:sp>
    </p:spTree>
    <p:extLst>
      <p:ext uri="{BB962C8B-B14F-4D97-AF65-F5344CB8AC3E}">
        <p14:creationId xmlns:p14="http://schemas.microsoft.com/office/powerpoint/2010/main" val="1605787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39</a:t>
            </a:fld>
            <a:endParaRPr lang="en-US" dirty="0"/>
          </a:p>
        </p:txBody>
      </p:sp>
    </p:spTree>
    <p:extLst>
      <p:ext uri="{BB962C8B-B14F-4D97-AF65-F5344CB8AC3E}">
        <p14:creationId xmlns:p14="http://schemas.microsoft.com/office/powerpoint/2010/main" val="3334085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solidFill>
                <a:srgbClr val="000030"/>
              </a:solidFill>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40</a:t>
            </a:fld>
            <a:endParaRPr lang="en-US" dirty="0"/>
          </a:p>
        </p:txBody>
      </p:sp>
    </p:spTree>
    <p:extLst>
      <p:ext uri="{BB962C8B-B14F-4D97-AF65-F5344CB8AC3E}">
        <p14:creationId xmlns:p14="http://schemas.microsoft.com/office/powerpoint/2010/main" val="39977286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41</a:t>
            </a:fld>
            <a:endParaRPr lang="en-US" dirty="0"/>
          </a:p>
        </p:txBody>
      </p:sp>
    </p:spTree>
    <p:extLst>
      <p:ext uri="{BB962C8B-B14F-4D97-AF65-F5344CB8AC3E}">
        <p14:creationId xmlns:p14="http://schemas.microsoft.com/office/powerpoint/2010/main" val="3118597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chemeClr val="accent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42</a:t>
            </a:fld>
            <a:endParaRPr lang="en-US" dirty="0"/>
          </a:p>
        </p:txBody>
      </p:sp>
    </p:spTree>
    <p:extLst>
      <p:ext uri="{BB962C8B-B14F-4D97-AF65-F5344CB8AC3E}">
        <p14:creationId xmlns:p14="http://schemas.microsoft.com/office/powerpoint/2010/main" val="3987887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a:t>
            </a:fld>
            <a:endParaRPr lang="en-US" dirty="0"/>
          </a:p>
        </p:txBody>
      </p:sp>
    </p:spTree>
    <p:extLst>
      <p:ext uri="{BB962C8B-B14F-4D97-AF65-F5344CB8AC3E}">
        <p14:creationId xmlns:p14="http://schemas.microsoft.com/office/powerpoint/2010/main" val="33351291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31802-268F-81FB-A3DE-57839845D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5B6A9-0838-7345-1203-0F95E2CD4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652373-EE42-56D7-ED59-A4C53F74116C}"/>
              </a:ext>
            </a:extLst>
          </p:cNvPr>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a:extLst>
              <a:ext uri="{FF2B5EF4-FFF2-40B4-BE49-F238E27FC236}">
                <a16:creationId xmlns:a16="http://schemas.microsoft.com/office/drawing/2014/main" id="{AE0F687D-0DE3-8392-63B0-E2FFAD9F427C}"/>
              </a:ext>
            </a:extLst>
          </p:cNvPr>
          <p:cNvSpPr>
            <a:spLocks noGrp="1"/>
          </p:cNvSpPr>
          <p:nvPr>
            <p:ph type="sldNum" sz="quarter" idx="10"/>
          </p:nvPr>
        </p:nvSpPr>
        <p:spPr/>
        <p:txBody>
          <a:bodyPr/>
          <a:lstStyle/>
          <a:p>
            <a:fld id="{B66168CD-28A7-45AB-95D3-5E7166BC7C6F}" type="slidenum">
              <a:rPr lang="en-US" smtClean="0"/>
              <a:pPr/>
              <a:t>43</a:t>
            </a:fld>
            <a:endParaRPr lang="en-US" dirty="0"/>
          </a:p>
        </p:txBody>
      </p:sp>
    </p:spTree>
    <p:extLst>
      <p:ext uri="{BB962C8B-B14F-4D97-AF65-F5344CB8AC3E}">
        <p14:creationId xmlns:p14="http://schemas.microsoft.com/office/powerpoint/2010/main" val="35579085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Verdana" panose="020B0604030504040204" pitchFamily="34" charset="0"/>
              </a:rPr>
              <a:t>Six-month occupancy required to qualify for this category. </a:t>
            </a:r>
            <a:r>
              <a:rPr lang="en-US" sz="1800" dirty="0">
                <a:solidFill>
                  <a:srgbClr val="000000"/>
                </a:solidFill>
                <a:latin typeface="Arial" panose="020B0604020202020204" pitchFamily="34" charset="0"/>
              </a:rPr>
              <a:t>• </a:t>
            </a:r>
            <a:r>
              <a:rPr lang="en-US" sz="1800" dirty="0">
                <a:solidFill>
                  <a:srgbClr val="000000"/>
                </a:solidFill>
                <a:latin typeface="Verdana" panose="020B0604030504040204" pitchFamily="34" charset="0"/>
              </a:rPr>
              <a:t>Overnight shelters are eligible for AHP funding, but do not qualify for points in this category. </a:t>
            </a:r>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44</a:t>
            </a:fld>
            <a:endParaRPr lang="en-US" dirty="0"/>
          </a:p>
        </p:txBody>
      </p:sp>
    </p:spTree>
    <p:extLst>
      <p:ext uri="{BB962C8B-B14F-4D97-AF65-F5344CB8AC3E}">
        <p14:creationId xmlns:p14="http://schemas.microsoft.com/office/powerpoint/2010/main" val="21681125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6A8A5-7812-9E55-AEFD-4667AADAD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9458C-43C0-5898-0E74-F2C37A9353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9208D-3566-B7E2-9BFE-9E3FDF54CBFE}"/>
              </a:ext>
            </a:extLst>
          </p:cNvPr>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a:extLst>
              <a:ext uri="{FF2B5EF4-FFF2-40B4-BE49-F238E27FC236}">
                <a16:creationId xmlns:a16="http://schemas.microsoft.com/office/drawing/2014/main" id="{E11DF380-9548-4B51-9A9F-5103853692AC}"/>
              </a:ext>
            </a:extLst>
          </p:cNvPr>
          <p:cNvSpPr>
            <a:spLocks noGrp="1"/>
          </p:cNvSpPr>
          <p:nvPr>
            <p:ph type="sldNum" sz="quarter" idx="10"/>
          </p:nvPr>
        </p:nvSpPr>
        <p:spPr/>
        <p:txBody>
          <a:bodyPr/>
          <a:lstStyle/>
          <a:p>
            <a:fld id="{B66168CD-28A7-45AB-95D3-5E7166BC7C6F}" type="slidenum">
              <a:rPr lang="en-US" smtClean="0"/>
              <a:pPr/>
              <a:t>45</a:t>
            </a:fld>
            <a:endParaRPr lang="en-US" dirty="0"/>
          </a:p>
        </p:txBody>
      </p:sp>
    </p:spTree>
    <p:extLst>
      <p:ext uri="{BB962C8B-B14F-4D97-AF65-F5344CB8AC3E}">
        <p14:creationId xmlns:p14="http://schemas.microsoft.com/office/powerpoint/2010/main" val="478368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BA158-3C17-B128-2009-EBAA9F692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F37AB-4779-E86C-F7A4-C4F0BD503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84B2DB-B645-DE51-0CB3-5B15500D457B}"/>
              </a:ext>
            </a:extLst>
          </p:cNvPr>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a:extLst>
              <a:ext uri="{FF2B5EF4-FFF2-40B4-BE49-F238E27FC236}">
                <a16:creationId xmlns:a16="http://schemas.microsoft.com/office/drawing/2014/main" id="{346E71A9-4CD2-BDA8-A266-760F4E816AAC}"/>
              </a:ext>
            </a:extLst>
          </p:cNvPr>
          <p:cNvSpPr>
            <a:spLocks noGrp="1"/>
          </p:cNvSpPr>
          <p:nvPr>
            <p:ph type="sldNum" sz="quarter" idx="10"/>
          </p:nvPr>
        </p:nvSpPr>
        <p:spPr/>
        <p:txBody>
          <a:bodyPr/>
          <a:lstStyle/>
          <a:p>
            <a:fld id="{B66168CD-28A7-45AB-95D3-5E7166BC7C6F}" type="slidenum">
              <a:rPr lang="en-US" smtClean="0"/>
              <a:pPr/>
              <a:t>46</a:t>
            </a:fld>
            <a:endParaRPr lang="en-US" dirty="0"/>
          </a:p>
        </p:txBody>
      </p:sp>
    </p:spTree>
    <p:extLst>
      <p:ext uri="{BB962C8B-B14F-4D97-AF65-F5344CB8AC3E}">
        <p14:creationId xmlns:p14="http://schemas.microsoft.com/office/powerpoint/2010/main" val="10348949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030B9-36B1-597F-1625-438DDB173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AD4A9-DB07-1B9C-CA2D-759E07A028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4E4CF-7726-3BF4-92A5-D9CCF54579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DF40EF-4B34-E16A-D8D0-08C1D7B71082}"/>
              </a:ext>
            </a:extLst>
          </p:cNvPr>
          <p:cNvSpPr>
            <a:spLocks noGrp="1"/>
          </p:cNvSpPr>
          <p:nvPr>
            <p:ph type="sldNum" sz="quarter" idx="10"/>
          </p:nvPr>
        </p:nvSpPr>
        <p:spPr/>
        <p:txBody>
          <a:bodyPr/>
          <a:lstStyle/>
          <a:p>
            <a:fld id="{B66168CD-28A7-45AB-95D3-5E7166BC7C6F}" type="slidenum">
              <a:rPr lang="en-US" smtClean="0"/>
              <a:pPr/>
              <a:t>47</a:t>
            </a:fld>
            <a:endParaRPr lang="en-US" dirty="0"/>
          </a:p>
        </p:txBody>
      </p:sp>
    </p:spTree>
    <p:extLst>
      <p:ext uri="{BB962C8B-B14F-4D97-AF65-F5344CB8AC3E}">
        <p14:creationId xmlns:p14="http://schemas.microsoft.com/office/powerpoint/2010/main" val="19750966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Removed the “no less than 1:1 exchange with the new project</a:t>
            </a:r>
          </a:p>
        </p:txBody>
      </p:sp>
      <p:sp>
        <p:nvSpPr>
          <p:cNvPr id="4" name="Slide Number Placeholder 3"/>
          <p:cNvSpPr>
            <a:spLocks noGrp="1"/>
          </p:cNvSpPr>
          <p:nvPr>
            <p:ph type="sldNum" sz="quarter" idx="10"/>
          </p:nvPr>
        </p:nvSpPr>
        <p:spPr/>
        <p:txBody>
          <a:bodyPr/>
          <a:lstStyle/>
          <a:p>
            <a:fld id="{B66168CD-28A7-45AB-95D3-5E7166BC7C6F}" type="slidenum">
              <a:rPr lang="en-US" smtClean="0"/>
              <a:pPr/>
              <a:t>48</a:t>
            </a:fld>
            <a:endParaRPr lang="en-US" dirty="0"/>
          </a:p>
        </p:txBody>
      </p:sp>
    </p:spTree>
    <p:extLst>
      <p:ext uri="{BB962C8B-B14F-4D97-AF65-F5344CB8AC3E}">
        <p14:creationId xmlns:p14="http://schemas.microsoft.com/office/powerpoint/2010/main" val="2724831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49</a:t>
            </a:fld>
            <a:endParaRPr lang="en-US" dirty="0"/>
          </a:p>
        </p:txBody>
      </p:sp>
    </p:spTree>
    <p:extLst>
      <p:ext uri="{BB962C8B-B14F-4D97-AF65-F5344CB8AC3E}">
        <p14:creationId xmlns:p14="http://schemas.microsoft.com/office/powerpoint/2010/main" val="18043226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50</a:t>
            </a:fld>
            <a:endParaRPr lang="en-US" dirty="0"/>
          </a:p>
        </p:txBody>
      </p:sp>
    </p:spTree>
    <p:extLst>
      <p:ext uri="{BB962C8B-B14F-4D97-AF65-F5344CB8AC3E}">
        <p14:creationId xmlns:p14="http://schemas.microsoft.com/office/powerpoint/2010/main" val="1105888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51</a:t>
            </a:fld>
            <a:endParaRPr lang="en-US" dirty="0"/>
          </a:p>
        </p:txBody>
      </p:sp>
    </p:spTree>
    <p:extLst>
      <p:ext uri="{BB962C8B-B14F-4D97-AF65-F5344CB8AC3E}">
        <p14:creationId xmlns:p14="http://schemas.microsoft.com/office/powerpoint/2010/main" val="19860832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53</a:t>
            </a:fld>
            <a:endParaRPr lang="en-US" dirty="0"/>
          </a:p>
        </p:txBody>
      </p:sp>
    </p:spTree>
    <p:extLst>
      <p:ext uri="{BB962C8B-B14F-4D97-AF65-F5344CB8AC3E}">
        <p14:creationId xmlns:p14="http://schemas.microsoft.com/office/powerpoint/2010/main" val="2944755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yourself time to apply</a:t>
            </a:r>
          </a:p>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a:t>
            </a:fld>
            <a:endParaRPr lang="en-US" dirty="0"/>
          </a:p>
        </p:txBody>
      </p:sp>
    </p:spTree>
    <p:extLst>
      <p:ext uri="{BB962C8B-B14F-4D97-AF65-F5344CB8AC3E}">
        <p14:creationId xmlns:p14="http://schemas.microsoft.com/office/powerpoint/2010/main" val="28340649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153">
              <a:defRPr/>
            </a:pPr>
            <a:fld id="{B66168CD-28A7-45AB-95D3-5E7166BC7C6F}" type="slidenum">
              <a:rPr lang="en-US">
                <a:solidFill>
                  <a:prstClr val="black"/>
                </a:solidFill>
                <a:latin typeface="Calibri"/>
              </a:rPr>
              <a:pPr defTabSz="457153">
                <a:defRPr/>
              </a:pPr>
              <a:t>54</a:t>
            </a:fld>
            <a:endParaRPr lang="en-US" dirty="0">
              <a:solidFill>
                <a:prstClr val="black"/>
              </a:solidFill>
              <a:latin typeface="Calibri"/>
            </a:endParaRPr>
          </a:p>
        </p:txBody>
      </p:sp>
    </p:spTree>
    <p:extLst>
      <p:ext uri="{BB962C8B-B14F-4D97-AF65-F5344CB8AC3E}">
        <p14:creationId xmlns:p14="http://schemas.microsoft.com/office/powerpoint/2010/main" val="17085935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Steps before reaching out the member. Have these completed before meeting with a member</a:t>
            </a:r>
          </a:p>
        </p:txBody>
      </p:sp>
      <p:sp>
        <p:nvSpPr>
          <p:cNvPr id="4" name="Slide Number Placeholder 3"/>
          <p:cNvSpPr>
            <a:spLocks noGrp="1"/>
          </p:cNvSpPr>
          <p:nvPr>
            <p:ph type="sldNum" sz="quarter" idx="5"/>
          </p:nvPr>
        </p:nvSpPr>
        <p:spPr/>
        <p:txBody>
          <a:bodyPr/>
          <a:lstStyle/>
          <a:p>
            <a:fld id="{B66168CD-28A7-45AB-95D3-5E7166BC7C6F}" type="slidenum">
              <a:rPr lang="en-US" smtClean="0"/>
              <a:pPr/>
              <a:t>55</a:t>
            </a:fld>
            <a:endParaRPr lang="en-US" dirty="0"/>
          </a:p>
        </p:txBody>
      </p:sp>
    </p:spTree>
    <p:extLst>
      <p:ext uri="{BB962C8B-B14F-4D97-AF65-F5344CB8AC3E}">
        <p14:creationId xmlns:p14="http://schemas.microsoft.com/office/powerpoint/2010/main" val="28712820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56</a:t>
            </a:fld>
            <a:endParaRPr lang="en-US" dirty="0"/>
          </a:p>
        </p:txBody>
      </p:sp>
    </p:spTree>
    <p:extLst>
      <p:ext uri="{BB962C8B-B14F-4D97-AF65-F5344CB8AC3E}">
        <p14:creationId xmlns:p14="http://schemas.microsoft.com/office/powerpoint/2010/main" val="19602536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53E27-2DBE-2B5D-2DBF-973411DB2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FCFDE8-D03A-DEEE-356C-F349EDA69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ED23A-1767-59E5-8E4D-68963B1D1B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F51E73-8631-F782-653F-31F9AA582B77}"/>
              </a:ext>
            </a:extLst>
          </p:cNvPr>
          <p:cNvSpPr>
            <a:spLocks noGrp="1"/>
          </p:cNvSpPr>
          <p:nvPr>
            <p:ph type="sldNum" sz="quarter" idx="10"/>
          </p:nvPr>
        </p:nvSpPr>
        <p:spPr/>
        <p:txBody>
          <a:bodyPr/>
          <a:lstStyle/>
          <a:p>
            <a:fld id="{B66168CD-28A7-45AB-95D3-5E7166BC7C6F}" type="slidenum">
              <a:rPr lang="en-US" smtClean="0"/>
              <a:pPr/>
              <a:t>57</a:t>
            </a:fld>
            <a:endParaRPr lang="en-US" dirty="0"/>
          </a:p>
        </p:txBody>
      </p:sp>
    </p:spTree>
    <p:extLst>
      <p:ext uri="{BB962C8B-B14F-4D97-AF65-F5344CB8AC3E}">
        <p14:creationId xmlns:p14="http://schemas.microsoft.com/office/powerpoint/2010/main" val="21280318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62</a:t>
            </a:fld>
            <a:endParaRPr lang="en-US" dirty="0"/>
          </a:p>
        </p:txBody>
      </p:sp>
    </p:spTree>
    <p:extLst>
      <p:ext uri="{BB962C8B-B14F-4D97-AF65-F5344CB8AC3E}">
        <p14:creationId xmlns:p14="http://schemas.microsoft.com/office/powerpoint/2010/main" val="41965531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63</a:t>
            </a:fld>
            <a:endParaRPr lang="en-US" dirty="0"/>
          </a:p>
        </p:txBody>
      </p:sp>
    </p:spTree>
    <p:extLst>
      <p:ext uri="{BB962C8B-B14F-4D97-AF65-F5344CB8AC3E}">
        <p14:creationId xmlns:p14="http://schemas.microsoft.com/office/powerpoint/2010/main" val="23808768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dirty="0">
                <a:solidFill>
                  <a:schemeClr val="tx1"/>
                </a:solidFill>
              </a:rPr>
              <a:t>The scoring components committed at application must be achieved over the 15-year life cycle of a rental project</a:t>
            </a:r>
          </a:p>
          <a:p>
            <a:pPr algn="l"/>
            <a:r>
              <a:rPr lang="en-US" dirty="0">
                <a:solidFill>
                  <a:prstClr val="black"/>
                </a:solidFill>
                <a:latin typeface="Calibri"/>
              </a:rPr>
              <a:t>only commit to what you know the project can do and can document!</a:t>
            </a:r>
          </a:p>
          <a:p>
            <a:pPr algn="ctr"/>
            <a:endParaRPr lang="en-US"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64</a:t>
            </a:fld>
            <a:endParaRPr lang="en-US" dirty="0"/>
          </a:p>
        </p:txBody>
      </p:sp>
    </p:spTree>
    <p:extLst>
      <p:ext uri="{BB962C8B-B14F-4D97-AF65-F5344CB8AC3E}">
        <p14:creationId xmlns:p14="http://schemas.microsoft.com/office/powerpoint/2010/main" val="34059476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dirty="0">
                <a:solidFill>
                  <a:schemeClr val="tx1"/>
                </a:solidFill>
              </a:rPr>
              <a:t>The scoring components committed at application must be achieved over the 15-year life cycle of a rental project</a:t>
            </a:r>
          </a:p>
          <a:p>
            <a:pPr algn="l"/>
            <a:r>
              <a:rPr lang="en-US" dirty="0">
                <a:solidFill>
                  <a:prstClr val="black"/>
                </a:solidFill>
                <a:latin typeface="Calibri"/>
              </a:rPr>
              <a:t>only commit to what you know the project can do and can document!</a:t>
            </a:r>
          </a:p>
          <a:p>
            <a:pPr algn="ctr"/>
            <a:endParaRPr lang="en-US"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65</a:t>
            </a:fld>
            <a:endParaRPr lang="en-US" dirty="0"/>
          </a:p>
        </p:txBody>
      </p:sp>
    </p:spTree>
    <p:extLst>
      <p:ext uri="{BB962C8B-B14F-4D97-AF65-F5344CB8AC3E}">
        <p14:creationId xmlns:p14="http://schemas.microsoft.com/office/powerpoint/2010/main" val="14211777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66</a:t>
            </a:fld>
            <a:endParaRPr lang="en-US" dirty="0"/>
          </a:p>
        </p:txBody>
      </p:sp>
    </p:spTree>
    <p:extLst>
      <p:ext uri="{BB962C8B-B14F-4D97-AF65-F5344CB8AC3E}">
        <p14:creationId xmlns:p14="http://schemas.microsoft.com/office/powerpoint/2010/main" val="11246046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70</a:t>
            </a:fld>
            <a:endParaRPr lang="en-US" dirty="0"/>
          </a:p>
        </p:txBody>
      </p:sp>
    </p:spTree>
    <p:extLst>
      <p:ext uri="{BB962C8B-B14F-4D97-AF65-F5344CB8AC3E}">
        <p14:creationId xmlns:p14="http://schemas.microsoft.com/office/powerpoint/2010/main" val="608975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7</a:t>
            </a:fld>
            <a:endParaRPr lang="en-US" dirty="0"/>
          </a:p>
        </p:txBody>
      </p:sp>
    </p:spTree>
    <p:extLst>
      <p:ext uri="{BB962C8B-B14F-4D97-AF65-F5344CB8AC3E}">
        <p14:creationId xmlns:p14="http://schemas.microsoft.com/office/powerpoint/2010/main" val="22851099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71</a:t>
            </a:fld>
            <a:endParaRPr lang="en-US" dirty="0"/>
          </a:p>
        </p:txBody>
      </p:sp>
    </p:spTree>
    <p:extLst>
      <p:ext uri="{BB962C8B-B14F-4D97-AF65-F5344CB8AC3E}">
        <p14:creationId xmlns:p14="http://schemas.microsoft.com/office/powerpoint/2010/main" val="15662977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73</a:t>
            </a:fld>
            <a:endParaRPr lang="en-US" dirty="0"/>
          </a:p>
        </p:txBody>
      </p:sp>
    </p:spTree>
    <p:extLst>
      <p:ext uri="{BB962C8B-B14F-4D97-AF65-F5344CB8AC3E}">
        <p14:creationId xmlns:p14="http://schemas.microsoft.com/office/powerpoint/2010/main" val="27663478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75</a:t>
            </a:fld>
            <a:endParaRPr lang="en-US" dirty="0"/>
          </a:p>
        </p:txBody>
      </p:sp>
    </p:spTree>
    <p:extLst>
      <p:ext uri="{BB962C8B-B14F-4D97-AF65-F5344CB8AC3E}">
        <p14:creationId xmlns:p14="http://schemas.microsoft.com/office/powerpoint/2010/main" val="18121426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5C39D-2579-B3FC-5018-CE8E91A0AD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4590C4-3B43-2227-1599-4C886F6203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0AF256-6CBE-17B1-D206-F905CF32B8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675259-74D5-0A7C-B0E5-022B6E27FEA3}"/>
              </a:ext>
            </a:extLst>
          </p:cNvPr>
          <p:cNvSpPr>
            <a:spLocks noGrp="1"/>
          </p:cNvSpPr>
          <p:nvPr>
            <p:ph type="sldNum" sz="quarter" idx="5"/>
          </p:nvPr>
        </p:nvSpPr>
        <p:spPr/>
        <p:txBody>
          <a:bodyPr/>
          <a:lstStyle/>
          <a:p>
            <a:fld id="{B66168CD-28A7-45AB-95D3-5E7166BC7C6F}" type="slidenum">
              <a:rPr lang="en-US" smtClean="0"/>
              <a:pPr/>
              <a:t>76</a:t>
            </a:fld>
            <a:endParaRPr lang="en-US" dirty="0"/>
          </a:p>
        </p:txBody>
      </p:sp>
    </p:spTree>
    <p:extLst>
      <p:ext uri="{BB962C8B-B14F-4D97-AF65-F5344CB8AC3E}">
        <p14:creationId xmlns:p14="http://schemas.microsoft.com/office/powerpoint/2010/main" val="22702818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4937D-4E6C-A3E4-A7A0-20DBDC5F49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62287B-7178-8A3D-8EDE-05E81B4487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DC7EA6-2322-E814-EC70-7C2CF56B4E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5B6A4A-4A51-DA3B-D6A3-39D4E419FA50}"/>
              </a:ext>
            </a:extLst>
          </p:cNvPr>
          <p:cNvSpPr>
            <a:spLocks noGrp="1"/>
          </p:cNvSpPr>
          <p:nvPr>
            <p:ph type="sldNum" sz="quarter" idx="5"/>
          </p:nvPr>
        </p:nvSpPr>
        <p:spPr/>
        <p:txBody>
          <a:bodyPr/>
          <a:lstStyle/>
          <a:p>
            <a:fld id="{B66168CD-28A7-45AB-95D3-5E7166BC7C6F}" type="slidenum">
              <a:rPr lang="en-US" smtClean="0"/>
              <a:pPr/>
              <a:t>77</a:t>
            </a:fld>
            <a:endParaRPr lang="en-US" dirty="0"/>
          </a:p>
        </p:txBody>
      </p:sp>
    </p:spTree>
    <p:extLst>
      <p:ext uri="{BB962C8B-B14F-4D97-AF65-F5344CB8AC3E}">
        <p14:creationId xmlns:p14="http://schemas.microsoft.com/office/powerpoint/2010/main" val="9413004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65151-315D-D976-1F29-29EB08BE4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9992C-72A1-634E-FB5E-2CA88781B7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C77BF3-9637-EDC3-D2DC-B2FB1BC9CC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CDBAAD-8409-F19A-55E5-38222829089C}"/>
              </a:ext>
            </a:extLst>
          </p:cNvPr>
          <p:cNvSpPr>
            <a:spLocks noGrp="1"/>
          </p:cNvSpPr>
          <p:nvPr>
            <p:ph type="sldNum" sz="quarter" idx="5"/>
          </p:nvPr>
        </p:nvSpPr>
        <p:spPr/>
        <p:txBody>
          <a:bodyPr/>
          <a:lstStyle/>
          <a:p>
            <a:fld id="{B66168CD-28A7-45AB-95D3-5E7166BC7C6F}" type="slidenum">
              <a:rPr lang="en-US" smtClean="0"/>
              <a:pPr/>
              <a:t>78</a:t>
            </a:fld>
            <a:endParaRPr lang="en-US" dirty="0"/>
          </a:p>
        </p:txBody>
      </p:sp>
    </p:spTree>
    <p:extLst>
      <p:ext uri="{BB962C8B-B14F-4D97-AF65-F5344CB8AC3E}">
        <p14:creationId xmlns:p14="http://schemas.microsoft.com/office/powerpoint/2010/main" val="5766983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79</a:t>
            </a:fld>
            <a:endParaRPr lang="en-US" dirty="0"/>
          </a:p>
        </p:txBody>
      </p:sp>
    </p:spTree>
    <p:extLst>
      <p:ext uri="{BB962C8B-B14F-4D97-AF65-F5344CB8AC3E}">
        <p14:creationId xmlns:p14="http://schemas.microsoft.com/office/powerpoint/2010/main" val="34692138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80</a:t>
            </a:fld>
            <a:endParaRPr lang="en-US" dirty="0"/>
          </a:p>
        </p:txBody>
      </p:sp>
    </p:spTree>
    <p:extLst>
      <p:ext uri="{BB962C8B-B14F-4D97-AF65-F5344CB8AC3E}">
        <p14:creationId xmlns:p14="http://schemas.microsoft.com/office/powerpoint/2010/main" val="28324241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81</a:t>
            </a:fld>
            <a:endParaRPr lang="en-US" dirty="0"/>
          </a:p>
        </p:txBody>
      </p:sp>
    </p:spTree>
    <p:extLst>
      <p:ext uri="{BB962C8B-B14F-4D97-AF65-F5344CB8AC3E}">
        <p14:creationId xmlns:p14="http://schemas.microsoft.com/office/powerpoint/2010/main" val="29269158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82</a:t>
            </a:fld>
            <a:endParaRPr lang="en-US" dirty="0"/>
          </a:p>
        </p:txBody>
      </p:sp>
    </p:spTree>
    <p:extLst>
      <p:ext uri="{BB962C8B-B14F-4D97-AF65-F5344CB8AC3E}">
        <p14:creationId xmlns:p14="http://schemas.microsoft.com/office/powerpoint/2010/main" val="2515959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a:t>
            </a:fld>
            <a:endParaRPr lang="en-US" dirty="0"/>
          </a:p>
        </p:txBody>
      </p:sp>
    </p:spTree>
    <p:extLst>
      <p:ext uri="{BB962C8B-B14F-4D97-AF65-F5344CB8AC3E}">
        <p14:creationId xmlns:p14="http://schemas.microsoft.com/office/powerpoint/2010/main" val="20066488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84</a:t>
            </a:fld>
            <a:endParaRPr lang="en-US" dirty="0"/>
          </a:p>
        </p:txBody>
      </p:sp>
    </p:spTree>
    <p:extLst>
      <p:ext uri="{BB962C8B-B14F-4D97-AF65-F5344CB8AC3E}">
        <p14:creationId xmlns:p14="http://schemas.microsoft.com/office/powerpoint/2010/main" val="37410179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85</a:t>
            </a:fld>
            <a:endParaRPr lang="en-US" dirty="0"/>
          </a:p>
        </p:txBody>
      </p:sp>
    </p:spTree>
    <p:extLst>
      <p:ext uri="{BB962C8B-B14F-4D97-AF65-F5344CB8AC3E}">
        <p14:creationId xmlns:p14="http://schemas.microsoft.com/office/powerpoint/2010/main" val="5851309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utilize the Community Investment department analysts.</a:t>
            </a:r>
          </a:p>
          <a:p>
            <a:r>
              <a:rPr lang="en-US" dirty="0"/>
              <a:t>We can see your application as soon as it is in the online portal.</a:t>
            </a:r>
          </a:p>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86</a:t>
            </a:fld>
            <a:endParaRPr lang="en-US" dirty="0"/>
          </a:p>
        </p:txBody>
      </p:sp>
    </p:spTree>
    <p:extLst>
      <p:ext uri="{BB962C8B-B14F-4D97-AF65-F5344CB8AC3E}">
        <p14:creationId xmlns:p14="http://schemas.microsoft.com/office/powerpoint/2010/main" val="1773540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 of 2025 impact</a:t>
            </a:r>
          </a:p>
        </p:txBody>
      </p:sp>
      <p:sp>
        <p:nvSpPr>
          <p:cNvPr id="4" name="Slide Number Placeholder 3"/>
          <p:cNvSpPr>
            <a:spLocks noGrp="1"/>
          </p:cNvSpPr>
          <p:nvPr>
            <p:ph type="sldNum" sz="quarter" idx="10"/>
          </p:nvPr>
        </p:nvSpPr>
        <p:spPr/>
        <p:txBody>
          <a:bodyPr/>
          <a:lstStyle/>
          <a:p>
            <a:fld id="{B66168CD-28A7-45AB-95D3-5E7166BC7C6F}" type="slidenum">
              <a:rPr lang="en-US" smtClean="0"/>
              <a:pPr/>
              <a:t>9</a:t>
            </a:fld>
            <a:endParaRPr lang="en-US" dirty="0"/>
          </a:p>
        </p:txBody>
      </p:sp>
    </p:spTree>
    <p:extLst>
      <p:ext uri="{BB962C8B-B14F-4D97-AF65-F5344CB8AC3E}">
        <p14:creationId xmlns:p14="http://schemas.microsoft.com/office/powerpoint/2010/main" val="1003915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10</a:t>
            </a:fld>
            <a:endParaRPr lang="en-US" dirty="0"/>
          </a:p>
        </p:txBody>
      </p:sp>
    </p:spTree>
    <p:extLst>
      <p:ext uri="{BB962C8B-B14F-4D97-AF65-F5344CB8AC3E}">
        <p14:creationId xmlns:p14="http://schemas.microsoft.com/office/powerpoint/2010/main" val="3985364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8" name="Picture 7" descr="Main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2" name="Title 1"/>
          <p:cNvSpPr>
            <a:spLocks noGrp="1"/>
          </p:cNvSpPr>
          <p:nvPr>
            <p:ph type="ctrTitle"/>
          </p:nvPr>
        </p:nvSpPr>
        <p:spPr>
          <a:xfrm>
            <a:off x="2113280" y="3952240"/>
            <a:ext cx="6624320" cy="1158240"/>
          </a:xfrm>
          <a:solidFill>
            <a:schemeClr val="bg1"/>
          </a:solidFill>
        </p:spPr>
        <p:txBody>
          <a:bodyPr/>
          <a:lstStyle>
            <a:lvl1pPr algn="l">
              <a:lnSpc>
                <a:spcPts val="3800"/>
              </a:lnSpc>
              <a:defRPr sz="3600" b="0">
                <a:solidFill>
                  <a:srgbClr val="0071CE"/>
                </a:solidFill>
              </a:defRPr>
            </a:lvl1pPr>
          </a:lstStyle>
          <a:p>
            <a:r>
              <a:rPr lang="en-US"/>
              <a:t>Click to edit Master title style</a:t>
            </a:r>
          </a:p>
        </p:txBody>
      </p:sp>
      <p:sp>
        <p:nvSpPr>
          <p:cNvPr id="3" name="Subtitle 2"/>
          <p:cNvSpPr>
            <a:spLocks noGrp="1"/>
          </p:cNvSpPr>
          <p:nvPr>
            <p:ph type="subTitle" idx="1"/>
          </p:nvPr>
        </p:nvSpPr>
        <p:spPr>
          <a:xfrm>
            <a:off x="2143760" y="5312232"/>
            <a:ext cx="6782526" cy="457200"/>
          </a:xfrm>
        </p:spPr>
        <p:txBody>
          <a:bodyPr>
            <a:noAutofit/>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1178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0C7221-47ED-EB4C-8D31-E86B352D6052}"/>
              </a:ext>
            </a:extLst>
          </p:cNvPr>
          <p:cNvSpPr>
            <a:spLocks noGrp="1"/>
          </p:cNvSpPr>
          <p:nvPr>
            <p:ph type="dt" sz="half" idx="10"/>
          </p:nvPr>
        </p:nvSpPr>
        <p:spPr/>
        <p:txBody>
          <a:bodyPr/>
          <a:lstStyle/>
          <a:p>
            <a:fld id="{2F4E4393-68C4-CF4C-8D42-93D39FC99B66}" type="datetimeFigureOut">
              <a:rPr lang="en-US" smtClean="0"/>
              <a:t>3/9/2026</a:t>
            </a:fld>
            <a:endParaRPr lang="en-US" dirty="0"/>
          </a:p>
        </p:txBody>
      </p:sp>
      <p:sp>
        <p:nvSpPr>
          <p:cNvPr id="3" name="Footer Placeholder 2">
            <a:extLst>
              <a:ext uri="{FF2B5EF4-FFF2-40B4-BE49-F238E27FC236}">
                <a16:creationId xmlns:a16="http://schemas.microsoft.com/office/drawing/2014/main" id="{05DBF8A7-8B73-4242-A941-DDB5B0AC365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9E4F95-F433-2D4C-8DF2-CB69BFB73958}"/>
              </a:ext>
            </a:extLst>
          </p:cNvPr>
          <p:cNvSpPr>
            <a:spLocks noGrp="1"/>
          </p:cNvSpPr>
          <p:nvPr>
            <p:ph type="sldNum" sz="quarter" idx="12"/>
          </p:nvPr>
        </p:nvSpPr>
        <p:spPr/>
        <p:txBody>
          <a:bodyPr/>
          <a:lstStyle/>
          <a:p>
            <a:fld id="{46B96144-A336-BA41-85A8-8A0F2FF998B2}" type="slidenum">
              <a:rPr lang="en-US" smtClean="0"/>
              <a:t>‹#›</a:t>
            </a:fld>
            <a:endParaRPr lang="en-US" dirty="0"/>
          </a:p>
        </p:txBody>
      </p:sp>
    </p:spTree>
    <p:extLst>
      <p:ext uri="{BB962C8B-B14F-4D97-AF65-F5344CB8AC3E}">
        <p14:creationId xmlns:p14="http://schemas.microsoft.com/office/powerpoint/2010/main" val="1179912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9" name="Title 3"/>
          <p:cNvSpPr txBox="1">
            <a:spLocks/>
          </p:cNvSpPr>
          <p:nvPr userDrawn="1"/>
        </p:nvSpPr>
        <p:spPr>
          <a:xfrm>
            <a:off x="2153656" y="5978302"/>
            <a:ext cx="6156960" cy="475938"/>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n-lt"/>
                <a:ea typeface="+mj-ea"/>
                <a:cs typeface="+mj-cs"/>
              </a:defRPr>
            </a:lvl1pPr>
          </a:lstStyle>
          <a:p>
            <a:r>
              <a:rPr lang="en-US" sz="2400" dirty="0">
                <a:solidFill>
                  <a:schemeClr val="tx1">
                    <a:lumMod val="75000"/>
                    <a:lumOff val="25000"/>
                  </a:schemeClr>
                </a:solidFill>
              </a:rPr>
              <a:t>Click to edit Master title style</a:t>
            </a:r>
          </a:p>
        </p:txBody>
      </p:sp>
    </p:spTree>
    <p:extLst>
      <p:ext uri="{BB962C8B-B14F-4D97-AF65-F5344CB8AC3E}">
        <p14:creationId xmlns:p14="http://schemas.microsoft.com/office/powerpoint/2010/main" val="2589320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5118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069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2" name="Slide Number Placeholder 1"/>
          <p:cNvSpPr>
            <a:spLocks noGrp="1"/>
          </p:cNvSpPr>
          <p:nvPr>
            <p:ph type="sldNum" sz="quarter" idx="20"/>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0127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080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dirty="0">
                <a:solidFill>
                  <a:srgbClr val="0071CE"/>
                </a:solidFill>
                <a:latin typeface="+mj-lt"/>
                <a:ea typeface="+mj-ea"/>
                <a:cs typeface="+mj-cs"/>
              </a:rPr>
              <a:t>Agenda</a:t>
            </a:r>
          </a:p>
        </p:txBody>
      </p:sp>
    </p:spTree>
    <p:extLst>
      <p:ext uri="{BB962C8B-B14F-4D97-AF65-F5344CB8AC3E}">
        <p14:creationId xmlns:p14="http://schemas.microsoft.com/office/powerpoint/2010/main" val="51091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4269913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endParaRPr lang="en-US" dirty="0"/>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0883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2160352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765821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902043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CA1386-277B-4248-9DC5-4DBABAD79656}" type="datetime1">
              <a:rPr lang="en-US" smtClean="0">
                <a:solidFill>
                  <a:prstClr val="black">
                    <a:tint val="75000"/>
                  </a:prstClr>
                </a:solidFill>
              </a:rPr>
              <a:t>3/9/2026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C4F195-123C-4AEE-96D6-BBF55DBF0B06}" type="slidenum">
              <a:rPr lang="en-US" smtClean="0"/>
              <a:pPr/>
              <a:t>‹#›</a:t>
            </a:fld>
            <a:endParaRPr lang="en-US" dirty="0"/>
          </a:p>
        </p:txBody>
      </p:sp>
    </p:spTree>
    <p:extLst>
      <p:ext uri="{BB962C8B-B14F-4D97-AF65-F5344CB8AC3E}">
        <p14:creationId xmlns:p14="http://schemas.microsoft.com/office/powerpoint/2010/main" val="422262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537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449398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41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182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279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n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2665280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dirty="0">
                <a:solidFill>
                  <a:srgbClr val="0071CE"/>
                </a:solidFill>
                <a:latin typeface="+mj-lt"/>
                <a:ea typeface="+mj-ea"/>
                <a:cs typeface="+mj-cs"/>
              </a:rPr>
              <a:t>Agenda</a:t>
            </a:r>
          </a:p>
        </p:txBody>
      </p:sp>
    </p:spTree>
    <p:extLst>
      <p:ext uri="{BB962C8B-B14F-4D97-AF65-F5344CB8AC3E}">
        <p14:creationId xmlns:p14="http://schemas.microsoft.com/office/powerpoint/2010/main" val="3439967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260" y="598773"/>
            <a:ext cx="7487260" cy="457200"/>
          </a:xfrm>
          <a:prstGeom prst="rect">
            <a:avLst/>
          </a:prstGeom>
          <a:noFill/>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56260" y="1208314"/>
            <a:ext cx="8330540" cy="4841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FHLB_logo.jpg"/>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919897" y="577205"/>
            <a:ext cx="1132663" cy="492760"/>
          </a:xfrm>
          <a:prstGeom prst="rect">
            <a:avLst/>
          </a:prstGeom>
        </p:spPr>
      </p:pic>
    </p:spTree>
    <p:extLst>
      <p:ext uri="{BB962C8B-B14F-4D97-AF65-F5344CB8AC3E}">
        <p14:creationId xmlns:p14="http://schemas.microsoft.com/office/powerpoint/2010/main" val="73544097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9" r:id="rId10"/>
    <p:sldLayoutId id="2147483674" r:id="rId11"/>
    <p:sldLayoutId id="2147483675" r:id="rId12"/>
    <p:sldLayoutId id="2147483676" r:id="rId13"/>
    <p:sldLayoutId id="2147483677" r:id="rId14"/>
    <p:sldLayoutId id="2147483678" r:id="rId15"/>
    <p:sldLayoutId id="2147483679" r:id="rId16"/>
    <p:sldLayoutId id="2147483695" r:id="rId17"/>
    <p:sldLayoutId id="2147483728" r:id="rId18"/>
    <p:sldLayoutId id="2147483729" r:id="rId19"/>
    <p:sldLayoutId id="2147483730" r:id="rId20"/>
    <p:sldLayoutId id="2147483731" r:id="rId21"/>
  </p:sldLayoutIdLst>
  <p:hf hdr="0" ftr="0" dt="0"/>
  <p:txStyles>
    <p:titleStyle>
      <a:lvl1pPr algn="l" defTabSz="914400" rtl="0" eaLnBrk="1" latinLnBrk="0" hangingPunct="1">
        <a:spcBef>
          <a:spcPct val="0"/>
        </a:spcBef>
        <a:buNone/>
        <a:defRPr sz="2400" b="1" kern="1200">
          <a:solidFill>
            <a:srgbClr val="0071CE"/>
          </a:solidFill>
          <a:latin typeface="+mj-lt"/>
          <a:ea typeface="+mj-ea"/>
          <a:cs typeface="+mj-cs"/>
        </a:defRPr>
      </a:lvl1pPr>
    </p:titleStyle>
    <p:body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2" Type="http://schemas.openxmlformats.org/officeDocument/2006/relationships/hyperlink" Target="https://vimeo.com/1136662089/efdf3711d6"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federalregister.gov/documents/2015/12/23/2015-32183/suspended-counterparty-program"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www.fhfa.gov/SupervisionRegulation/LegalDocuments/Pages/SuspendedCounterpartyProgram.aspx"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5.emf"/><Relationship Id="rId5" Type="http://schemas.openxmlformats.org/officeDocument/2006/relationships/package" Target="../embeddings/Microsoft_Excel_Worksheet1.xlsx"/><Relationship Id="rId4" Type="http://schemas.openxmlformats.org/officeDocument/2006/relationships/image" Target="../media/image24.emf"/></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23.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ww.fhlb.com/getmedia/7a625580-6200-43e9-ae0e-8ee06aae97d2/ahp-implementation-plan_1.pdf"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www.fhlb.com/getmedia/0f069751-ba96-4ce6-b17b-7e2f3b107c24/MOU-Form.pdf"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hyperlink" Target="https://www.fhlb.com/community-programs/affordable-housing-program-general-fund#resources"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hyperlink" Target="https://eligibility.sc.egov.usda.gov/eligibility/welcomeAction.do?pageAction=sfp"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sv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hyperlink" Target="https://www.fhlb.com/community-programs/affordable-housing-program"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42.svg"/><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fhlb.com/community-programs/affordable-housing-program-general-fund#resources" TargetMode="Externa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https://www.fhlb.com/getmedia/dbed4b40-914e-4d70-857b-5d11f14c1bcd/fhlbd-ahp-rental-workbook.pdf"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7.xml.rels><?xml version="1.0" encoding="UTF-8" standalone="yes"?>
<Relationships xmlns="http://schemas.openxmlformats.org/package/2006/relationships"><Relationship Id="rId3" Type="http://schemas.openxmlformats.org/officeDocument/2006/relationships/hyperlink" Target="https://www.fhlb.com/getmedia/ce6fdfb0-6c58-41b1-a635-ac9a409ec31c/fhlbd-ahp-owner-workbook.pdf" TargetMode="External"/><Relationship Id="rId2" Type="http://schemas.openxmlformats.org/officeDocument/2006/relationships/hyperlink" Target="https://www.fhlb.com/getmedia/dbed4b40-914e-4d70-857b-5d11f14c1bcd/fhlbd-ahp-rental-workbook.pdf" TargetMode="Externa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fhlb.com/community-programs/affordable-housing-program-general-fund#resources" TargetMode="Externa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s://www.fhlb.com/getmedia/7196e498-7940-4310-ad2f-2ebd44917cff/2025-Scoring-Rubric.pdf" TargetMode="External"/><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fhlb.com/getmedia/dbed4b40-914e-4d70-857b-5d11f14c1bcd/fhlbd-ahp-rental-workbook.pdf"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9.xml"/><Relationship Id="rId1" Type="http://schemas.openxmlformats.org/officeDocument/2006/relationships/slideLayout" Target="../slideLayouts/slideLayout21.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64.svg"/><Relationship Id="rId4" Type="http://schemas.openxmlformats.org/officeDocument/2006/relationships/diagramLayout" Target="../diagrams/layout10.xml"/><Relationship Id="rId9" Type="http://schemas.openxmlformats.org/officeDocument/2006/relationships/image" Target="../media/image6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68.png"/><Relationship Id="rId7" Type="http://schemas.openxmlformats.org/officeDocument/2006/relationships/diagramQuickStyle" Target="../diagrams/quickStyle14.xml"/><Relationship Id="rId2" Type="http://schemas.openxmlformats.org/officeDocument/2006/relationships/notesSlide" Target="../notesSlides/notesSlide72.xml"/><Relationship Id="rId1" Type="http://schemas.openxmlformats.org/officeDocument/2006/relationships/slideLayout" Target="../slideLayouts/slideLayout21.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hyperlink" Target="https://www.fhlb.com/community-programs/community-programs" TargetMode="External"/><Relationship Id="rId9" Type="http://schemas.microsoft.com/office/2007/relationships/diagramDrawing" Target="../diagrams/drawing14.xml"/></Relationships>
</file>

<file path=ppt/slides/_rels/slide87.xml.rels><?xml version="1.0" encoding="UTF-8" standalone="yes"?>
<Relationships xmlns="http://schemas.openxmlformats.org/package/2006/relationships"><Relationship Id="rId2" Type="http://schemas.openxmlformats.org/officeDocument/2006/relationships/hyperlink" Target="https://www.fhlb.com/community-programs/affordable-housing-program-general-fund" TargetMode="Externa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rcRect/>
          <a:stretch/>
        </p:blipFill>
        <p:spPr>
          <a:xfrm>
            <a:off x="0" y="1"/>
            <a:ext cx="9144000" cy="6858000"/>
          </a:xfrm>
          <a:prstGeom prst="rect">
            <a:avLst/>
          </a:prstGeom>
        </p:spPr>
      </p:pic>
      <p:sp>
        <p:nvSpPr>
          <p:cNvPr id="2" name="TextBox 1">
            <a:extLst>
              <a:ext uri="{FF2B5EF4-FFF2-40B4-BE49-F238E27FC236}">
                <a16:creationId xmlns:a16="http://schemas.microsoft.com/office/drawing/2014/main" id="{E08CC1F2-5C23-45C3-9EB1-528DD49F25A7}"/>
              </a:ext>
            </a:extLst>
          </p:cNvPr>
          <p:cNvSpPr txBox="1"/>
          <p:nvPr/>
        </p:nvSpPr>
        <p:spPr>
          <a:xfrm>
            <a:off x="0" y="5283200"/>
            <a:ext cx="9144000" cy="1677382"/>
          </a:xfrm>
          <a:prstGeom prst="rect">
            <a:avLst/>
          </a:prstGeom>
          <a:solidFill>
            <a:srgbClr val="0070C0"/>
          </a:solidFill>
        </p:spPr>
        <p:txBody>
          <a:bodyPr wrap="square" rtlCol="0">
            <a:spAutoFit/>
          </a:bodyPr>
          <a:lstStyle/>
          <a:p>
            <a:pPr algn="ctr"/>
            <a:endParaRPr lang="en-US" sz="1100" b="1" dirty="0">
              <a:solidFill>
                <a:schemeClr val="bg1"/>
              </a:solidFill>
            </a:endParaRPr>
          </a:p>
          <a:p>
            <a:pPr algn="ctr"/>
            <a:r>
              <a:rPr lang="en-US" sz="3600" b="1" dirty="0">
                <a:solidFill>
                  <a:schemeClr val="bg1"/>
                </a:solidFill>
              </a:rPr>
              <a:t>2026 Affordable Housing Program Workshop</a:t>
            </a:r>
          </a:p>
          <a:p>
            <a:pPr algn="ctr"/>
            <a:r>
              <a:rPr lang="en-US" sz="3600" dirty="0">
                <a:solidFill>
                  <a:schemeClr val="bg1"/>
                </a:solidFill>
              </a:rPr>
              <a:t>Cultivating Communities</a:t>
            </a:r>
          </a:p>
          <a:p>
            <a:pPr algn="ctr"/>
            <a:endParaRPr lang="en-US" sz="1600" b="1" dirty="0">
              <a:solidFill>
                <a:schemeClr val="bg1"/>
              </a:solidFill>
            </a:endParaRPr>
          </a:p>
        </p:txBody>
      </p:sp>
    </p:spTree>
    <p:extLst>
      <p:ext uri="{BB962C8B-B14F-4D97-AF65-F5344CB8AC3E}">
        <p14:creationId xmlns:p14="http://schemas.microsoft.com/office/powerpoint/2010/main" val="56631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2036664F-55E1-4A6B-8691-8115EA06480C}"/>
              </a:ext>
            </a:extLst>
          </p:cNvPr>
          <p:cNvSpPr>
            <a:spLocks noGrp="1"/>
          </p:cNvSpPr>
          <p:nvPr>
            <p:ph type="title"/>
          </p:nvPr>
        </p:nvSpPr>
        <p:spPr>
          <a:xfrm>
            <a:off x="356260" y="598773"/>
            <a:ext cx="7487260" cy="457200"/>
          </a:xfrm>
        </p:spPr>
        <p:txBody>
          <a:bodyPr anchor="ctr">
            <a:normAutofit/>
          </a:bodyPr>
          <a:lstStyle/>
          <a:p>
            <a:r>
              <a:rPr lang="en-US" dirty="0"/>
              <a:t>AHP Subsidies by State</a:t>
            </a:r>
          </a:p>
        </p:txBody>
      </p:sp>
      <p:graphicFrame>
        <p:nvGraphicFramePr>
          <p:cNvPr id="5" name="Table 4">
            <a:extLst>
              <a:ext uri="{FF2B5EF4-FFF2-40B4-BE49-F238E27FC236}">
                <a16:creationId xmlns:a16="http://schemas.microsoft.com/office/drawing/2014/main" id="{25175A1E-AF2E-A136-CAE0-EED26583A9E0}"/>
              </a:ext>
            </a:extLst>
          </p:cNvPr>
          <p:cNvGraphicFramePr>
            <a:graphicFrameLocks noGrp="1"/>
          </p:cNvGraphicFramePr>
          <p:nvPr/>
        </p:nvGraphicFramePr>
        <p:xfrm>
          <a:off x="170329" y="1479176"/>
          <a:ext cx="8579224" cy="5204845"/>
        </p:xfrm>
        <a:graphic>
          <a:graphicData uri="http://schemas.openxmlformats.org/drawingml/2006/table">
            <a:tbl>
              <a:tblPr firstRow="1" bandRow="1"/>
              <a:tblGrid>
                <a:gridCol w="1470153">
                  <a:extLst>
                    <a:ext uri="{9D8B030D-6E8A-4147-A177-3AD203B41FA5}">
                      <a16:colId xmlns:a16="http://schemas.microsoft.com/office/drawing/2014/main" val="2031199646"/>
                    </a:ext>
                  </a:extLst>
                </a:gridCol>
                <a:gridCol w="1730223">
                  <a:extLst>
                    <a:ext uri="{9D8B030D-6E8A-4147-A177-3AD203B41FA5}">
                      <a16:colId xmlns:a16="http://schemas.microsoft.com/office/drawing/2014/main" val="3516782961"/>
                    </a:ext>
                  </a:extLst>
                </a:gridCol>
                <a:gridCol w="1878916">
                  <a:extLst>
                    <a:ext uri="{9D8B030D-6E8A-4147-A177-3AD203B41FA5}">
                      <a16:colId xmlns:a16="http://schemas.microsoft.com/office/drawing/2014/main" val="2751456821"/>
                    </a:ext>
                  </a:extLst>
                </a:gridCol>
                <a:gridCol w="160510">
                  <a:extLst>
                    <a:ext uri="{9D8B030D-6E8A-4147-A177-3AD203B41FA5}">
                      <a16:colId xmlns:a16="http://schemas.microsoft.com/office/drawing/2014/main" val="1466577373"/>
                    </a:ext>
                  </a:extLst>
                </a:gridCol>
                <a:gridCol w="1779563">
                  <a:extLst>
                    <a:ext uri="{9D8B030D-6E8A-4147-A177-3AD203B41FA5}">
                      <a16:colId xmlns:a16="http://schemas.microsoft.com/office/drawing/2014/main" val="832472417"/>
                    </a:ext>
                  </a:extLst>
                </a:gridCol>
                <a:gridCol w="1559859">
                  <a:extLst>
                    <a:ext uri="{9D8B030D-6E8A-4147-A177-3AD203B41FA5}">
                      <a16:colId xmlns:a16="http://schemas.microsoft.com/office/drawing/2014/main" val="70785102"/>
                    </a:ext>
                  </a:extLst>
                </a:gridCol>
              </a:tblGrid>
              <a:tr h="875432">
                <a:tc>
                  <a:txBody>
                    <a:bodyPr/>
                    <a:lstStyle/>
                    <a:p>
                      <a:pPr algn="ctr" rtl="0" fontAlgn="ctr"/>
                      <a:r>
                        <a:rPr lang="en-US" sz="2100" b="1" i="0" u="none" strike="noStrike">
                          <a:solidFill>
                            <a:srgbClr val="FFFFFF"/>
                          </a:solidFill>
                          <a:effectLst/>
                          <a:latin typeface="Segoe UI" panose="020B0502040204020203" pitchFamily="34" charset="0"/>
                          <a:cs typeface="Segoe UI" panose="020B0502040204020203" pitchFamily="34" charset="0"/>
                        </a:rPr>
                        <a:t>Project Location</a:t>
                      </a:r>
                      <a:endParaRPr lang="en-US" sz="2700" b="0" i="0" u="none" strike="noStrike">
                        <a:effectLst/>
                        <a:latin typeface="Segoe UI" panose="020B0502040204020203" pitchFamily="34" charset="0"/>
                        <a:cs typeface="Segoe UI" panose="020B0502040204020203"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a:txBody>
                    <a:bodyPr/>
                    <a:lstStyle/>
                    <a:p>
                      <a:pPr algn="ctr" rtl="0" fontAlgn="ctr"/>
                      <a:r>
                        <a:rPr lang="en-US" sz="2100" b="1" i="0" u="none" strike="noStrike">
                          <a:solidFill>
                            <a:srgbClr val="FFFFFF"/>
                          </a:solidFill>
                          <a:effectLst/>
                          <a:latin typeface="Segoe UI" panose="020B0502040204020203" pitchFamily="34" charset="0"/>
                          <a:cs typeface="Segoe UI" panose="020B0502040204020203" pitchFamily="34" charset="0"/>
                        </a:rPr>
                        <a:t>Applications Received</a:t>
                      </a:r>
                      <a:endParaRPr lang="en-US" sz="2700" b="0" i="0" u="none" strike="noStrike">
                        <a:effectLst/>
                        <a:latin typeface="Segoe UI" panose="020B0502040204020203" pitchFamily="34" charset="0"/>
                        <a:cs typeface="Segoe UI" panose="020B0502040204020203"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gridSpan="2">
                  <a:txBody>
                    <a:bodyPr/>
                    <a:lstStyle/>
                    <a:p>
                      <a:pPr algn="ctr" rtl="0" fontAlgn="ctr"/>
                      <a:r>
                        <a:rPr lang="en-US" sz="2100" b="1" i="0" u="none" strike="noStrike" dirty="0">
                          <a:solidFill>
                            <a:srgbClr val="FFFFFF"/>
                          </a:solidFill>
                          <a:effectLst/>
                          <a:latin typeface="Segoe UI" panose="020B0502040204020203" pitchFamily="34" charset="0"/>
                          <a:cs typeface="Segoe UI" panose="020B0502040204020203" pitchFamily="34" charset="0"/>
                        </a:rPr>
                        <a:t>Applications Approved</a:t>
                      </a:r>
                      <a:endParaRPr lang="en-US" sz="2700" b="0" i="0" u="none" strike="noStrike" dirty="0">
                        <a:effectLst/>
                        <a:latin typeface="Segoe UI" panose="020B0502040204020203" pitchFamily="34" charset="0"/>
                        <a:cs typeface="Segoe UI" panose="020B0502040204020203"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hMerge="1">
                  <a:txBody>
                    <a:bodyPr/>
                    <a:lstStyle/>
                    <a:p>
                      <a:endParaRPr lang="en-US"/>
                    </a:p>
                  </a:txBody>
                  <a:tcPr/>
                </a:tc>
                <a:tc>
                  <a:txBody>
                    <a:bodyPr/>
                    <a:lstStyle/>
                    <a:p>
                      <a:pPr algn="ctr" rtl="0" fontAlgn="ctr"/>
                      <a:r>
                        <a:rPr lang="en-US" sz="2100" b="1" i="0" u="none" strike="noStrike">
                          <a:solidFill>
                            <a:srgbClr val="FFFFFF"/>
                          </a:solidFill>
                          <a:effectLst/>
                          <a:latin typeface="Segoe UI" panose="020B0502040204020203" pitchFamily="34" charset="0"/>
                          <a:cs typeface="Segoe UI" panose="020B0502040204020203" pitchFamily="34" charset="0"/>
                        </a:rPr>
                        <a:t>Subsidy Awarded</a:t>
                      </a:r>
                      <a:endParaRPr lang="en-US" sz="2700" b="0" i="0" u="none" strike="noStrike">
                        <a:effectLst/>
                        <a:latin typeface="Segoe UI" panose="020B0502040204020203" pitchFamily="34" charset="0"/>
                        <a:cs typeface="Segoe UI" panose="020B0502040204020203"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a:txBody>
                    <a:bodyPr/>
                    <a:lstStyle/>
                    <a:p>
                      <a:pPr algn="ctr" rtl="0" fontAlgn="ctr"/>
                      <a:r>
                        <a:rPr lang="en-US" sz="2100" b="1" i="0" u="none" strike="noStrike">
                          <a:solidFill>
                            <a:srgbClr val="FFFFFF"/>
                          </a:solidFill>
                          <a:effectLst/>
                          <a:latin typeface="Segoe UI" panose="020B0502040204020203" pitchFamily="34" charset="0"/>
                          <a:cs typeface="Segoe UI" panose="020B0502040204020203" pitchFamily="34" charset="0"/>
                        </a:rPr>
                        <a:t>Units</a:t>
                      </a:r>
                      <a:endParaRPr lang="en-US" sz="2700" b="0" i="0" u="none" strike="noStrike">
                        <a:effectLst/>
                        <a:latin typeface="Segoe UI" panose="020B0502040204020203" pitchFamily="34" charset="0"/>
                        <a:cs typeface="Segoe UI" panose="020B0502040204020203"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extLst>
                  <a:ext uri="{0D108BD9-81ED-4DB2-BD59-A6C34878D82A}">
                    <a16:rowId xmlns:a16="http://schemas.microsoft.com/office/drawing/2014/main" val="1854508300"/>
                  </a:ext>
                </a:extLst>
              </a:tr>
              <a:tr h="532933">
                <a:tc>
                  <a:txBody>
                    <a:bodyPr/>
                    <a:lstStyle/>
                    <a:p>
                      <a:pPr algn="ctr" rtl="0" fontAlgn="t"/>
                      <a:r>
                        <a:rPr lang="en-US" sz="2100" b="0" i="0" u="none" strike="noStrike">
                          <a:solidFill>
                            <a:srgbClr val="000000"/>
                          </a:solidFill>
                          <a:effectLst/>
                          <a:latin typeface="Segoe UI" panose="020B0502040204020203" pitchFamily="34" charset="0"/>
                          <a:cs typeface="Segoe UI" panose="020B0502040204020203" pitchFamily="34" charset="0"/>
                        </a:rPr>
                        <a:t>AR</a:t>
                      </a:r>
                      <a:endParaRPr lang="en-US" sz="2700" b="0" i="0" u="none" strike="noStrike">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17</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5</a:t>
                      </a:r>
                      <a:endParaRPr lang="en-US" sz="2700" b="0" i="0" u="none" strike="noStrike" dirty="0">
                        <a:effectLst/>
                        <a:latin typeface="Segoe UI" panose="020B0502040204020203" pitchFamily="34" charset="0"/>
                        <a:cs typeface="Segoe UI" panose="020B0502040204020203"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$6,675,000</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267</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3534002833"/>
                  </a:ext>
                </a:extLst>
              </a:tr>
              <a:tr h="532933">
                <a:tc>
                  <a:txBody>
                    <a:bodyPr/>
                    <a:lstStyle/>
                    <a:p>
                      <a:pPr algn="ctr" rtl="0" fontAlgn="t"/>
                      <a:r>
                        <a:rPr lang="en-US" sz="2100" b="0" i="0" u="none" strike="noStrike">
                          <a:solidFill>
                            <a:srgbClr val="000000"/>
                          </a:solidFill>
                          <a:effectLst/>
                          <a:latin typeface="Segoe UI" panose="020B0502040204020203" pitchFamily="34" charset="0"/>
                          <a:cs typeface="Segoe UI" panose="020B0502040204020203" pitchFamily="34" charset="0"/>
                        </a:rPr>
                        <a:t>CO</a:t>
                      </a:r>
                      <a:endParaRPr lang="en-US" sz="2700" b="0" i="0" u="none" strike="noStrike">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2</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gridSpan="2">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1</a:t>
                      </a:r>
                      <a:endParaRPr lang="en-US" sz="2700" b="0" i="0" u="none" strike="noStrike" dirty="0">
                        <a:effectLst/>
                        <a:latin typeface="Segoe UI" panose="020B0502040204020203" pitchFamily="34" charset="0"/>
                        <a:cs typeface="Segoe UI" panose="020B0502040204020203"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$1,500,000</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60</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extLst>
                  <a:ext uri="{0D108BD9-81ED-4DB2-BD59-A6C34878D82A}">
                    <a16:rowId xmlns:a16="http://schemas.microsoft.com/office/drawing/2014/main" val="3863998896"/>
                  </a:ext>
                </a:extLst>
              </a:tr>
              <a:tr h="532933">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LA</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30</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a:solidFill>
                            <a:srgbClr val="000000"/>
                          </a:solidFill>
                          <a:effectLst/>
                          <a:latin typeface="Segoe UI" panose="020B0502040204020203" pitchFamily="34" charset="0"/>
                          <a:cs typeface="Segoe UI" panose="020B0502040204020203" pitchFamily="34" charset="0"/>
                        </a:rPr>
                        <a:t>11</a:t>
                      </a:r>
                      <a:endParaRPr lang="en-US" sz="2700" b="0" i="0" u="none" strike="noStrike">
                        <a:effectLst/>
                        <a:latin typeface="Segoe UI" panose="020B0502040204020203" pitchFamily="34" charset="0"/>
                        <a:cs typeface="Segoe UI" panose="020B0502040204020203"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$10,944,990</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412</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2836997550"/>
                  </a:ext>
                </a:extLst>
              </a:tr>
              <a:tr h="532933">
                <a:tc>
                  <a:txBody>
                    <a:bodyPr/>
                    <a:lstStyle/>
                    <a:p>
                      <a:pPr algn="ctr" rtl="0" fontAlgn="t"/>
                      <a:r>
                        <a:rPr lang="en-US" sz="2100" b="0" i="0" u="none" strike="noStrike">
                          <a:solidFill>
                            <a:srgbClr val="000000"/>
                          </a:solidFill>
                          <a:effectLst/>
                          <a:latin typeface="Segoe UI" panose="020B0502040204020203" pitchFamily="34" charset="0"/>
                          <a:cs typeface="Segoe UI" panose="020B0502040204020203" pitchFamily="34" charset="0"/>
                        </a:rPr>
                        <a:t>MS</a:t>
                      </a:r>
                      <a:endParaRPr lang="en-US" sz="2700" b="0" i="0" u="none" strike="noStrike">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15</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gridSpan="2">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3</a:t>
                      </a:r>
                      <a:endParaRPr lang="en-US" sz="2700" b="0" i="0" u="none" strike="noStrike" dirty="0">
                        <a:effectLst/>
                        <a:latin typeface="Segoe UI" panose="020B0502040204020203" pitchFamily="34" charset="0"/>
                        <a:cs typeface="Segoe UI" panose="020B0502040204020203"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$3,350,000</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140</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extLst>
                  <a:ext uri="{0D108BD9-81ED-4DB2-BD59-A6C34878D82A}">
                    <a16:rowId xmlns:a16="http://schemas.microsoft.com/office/drawing/2014/main" val="3193697826"/>
                  </a:ext>
                </a:extLst>
              </a:tr>
              <a:tr h="532933">
                <a:tc>
                  <a:txBody>
                    <a:bodyPr/>
                    <a:lstStyle/>
                    <a:p>
                      <a:pPr algn="ctr" rtl="0" fontAlgn="t"/>
                      <a:r>
                        <a:rPr lang="en-US" sz="2100" b="0" i="0" u="none" strike="noStrike">
                          <a:solidFill>
                            <a:srgbClr val="000000"/>
                          </a:solidFill>
                          <a:effectLst/>
                          <a:latin typeface="Segoe UI" panose="020B0502040204020203" pitchFamily="34" charset="0"/>
                          <a:cs typeface="Segoe UI" panose="020B0502040204020203" pitchFamily="34" charset="0"/>
                        </a:rPr>
                        <a:t>NM</a:t>
                      </a:r>
                      <a:endParaRPr lang="en-US" sz="2700" b="0" i="0" u="none" strike="noStrike">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9</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4</a:t>
                      </a:r>
                      <a:endParaRPr lang="en-US" sz="2700" b="0" i="0" u="none" strike="noStrike" dirty="0">
                        <a:effectLst/>
                        <a:latin typeface="Segoe UI" panose="020B0502040204020203" pitchFamily="34" charset="0"/>
                        <a:cs typeface="Segoe UI" panose="020B0502040204020203"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$5,425,000</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227</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1470111349"/>
                  </a:ext>
                </a:extLst>
              </a:tr>
              <a:tr h="538247">
                <a:tc>
                  <a:txBody>
                    <a:bodyPr/>
                    <a:lstStyle/>
                    <a:p>
                      <a:pPr algn="ctr" rtl="0" fontAlgn="t"/>
                      <a:r>
                        <a:rPr lang="en-US" sz="2100" b="0" i="0" u="none" strike="noStrike">
                          <a:solidFill>
                            <a:srgbClr val="000000"/>
                          </a:solidFill>
                          <a:effectLst/>
                          <a:latin typeface="Segoe UI" panose="020B0502040204020203" pitchFamily="34" charset="0"/>
                          <a:cs typeface="Segoe UI" panose="020B0502040204020203" pitchFamily="34" charset="0"/>
                        </a:rPr>
                        <a:t>TX</a:t>
                      </a:r>
                      <a:endParaRPr lang="en-US" sz="2700" b="0" i="0" u="none" strike="noStrike">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53</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gridSpan="2">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29</a:t>
                      </a:r>
                      <a:endParaRPr lang="en-US" sz="2700" b="0" i="0" u="none" strike="noStrike" dirty="0">
                        <a:effectLst/>
                        <a:latin typeface="Segoe UI" panose="020B0502040204020203" pitchFamily="34" charset="0"/>
                        <a:cs typeface="Segoe UI" panose="020B0502040204020203"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$45,640,710</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2,671</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1713221776"/>
                  </a:ext>
                </a:extLst>
              </a:tr>
              <a:tr h="532933">
                <a:tc>
                  <a:txBody>
                    <a:bodyPr/>
                    <a:lstStyle/>
                    <a:p>
                      <a:pPr algn="ctr" rtl="0" fontAlgn="t"/>
                      <a:r>
                        <a:rPr lang="en-US" sz="2100" b="1" i="0" u="none" strike="noStrike" dirty="0">
                          <a:solidFill>
                            <a:srgbClr val="000000"/>
                          </a:solidFill>
                          <a:effectLst/>
                          <a:latin typeface="Segoe UI" panose="020B0502040204020203" pitchFamily="34" charset="0"/>
                          <a:cs typeface="Segoe UI" panose="020B0502040204020203" pitchFamily="34" charset="0"/>
                        </a:rPr>
                        <a:t>Totals</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1" i="0" u="none" strike="noStrike" dirty="0">
                          <a:solidFill>
                            <a:srgbClr val="000000"/>
                          </a:solidFill>
                          <a:effectLst/>
                          <a:latin typeface="Segoe UI" panose="020B0502040204020203" pitchFamily="34" charset="0"/>
                          <a:cs typeface="Segoe UI" panose="020B0502040204020203" pitchFamily="34" charset="0"/>
                        </a:rPr>
                        <a:t>126</a:t>
                      </a: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1" i="0" u="none" strike="noStrike" dirty="0">
                          <a:effectLst/>
                          <a:latin typeface="Segoe UI" panose="020B0502040204020203" pitchFamily="34" charset="0"/>
                          <a:cs typeface="Segoe UI" panose="020B0502040204020203" pitchFamily="34" charset="0"/>
                        </a:rPr>
                        <a:t>53</a:t>
                      </a:r>
                    </a:p>
                  </a:txBody>
                  <a:tcPr marL="135110" marR="135110" marT="9144"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1" i="0" u="none" strike="noStrike" dirty="0">
                          <a:solidFill>
                            <a:srgbClr val="000000"/>
                          </a:solidFill>
                          <a:effectLst/>
                          <a:latin typeface="Segoe UI" panose="020B0502040204020203" pitchFamily="34" charset="0"/>
                          <a:cs typeface="Segoe UI" panose="020B0502040204020203" pitchFamily="34" charset="0"/>
                        </a:rPr>
                        <a:t>$73,535,700</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1" i="0" u="none" strike="noStrike" dirty="0">
                          <a:solidFill>
                            <a:srgbClr val="000000"/>
                          </a:solidFill>
                          <a:effectLst/>
                          <a:latin typeface="Segoe UI" panose="020B0502040204020203" pitchFamily="34" charset="0"/>
                          <a:cs typeface="Segoe UI" panose="020B0502040204020203" pitchFamily="34" charset="0"/>
                        </a:rPr>
                        <a:t>3,777</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3909234593"/>
                  </a:ext>
                </a:extLst>
              </a:tr>
              <a:tr h="593568">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extLst>
                  <a:ext uri="{0D108BD9-81ED-4DB2-BD59-A6C34878D82A}">
                    <a16:rowId xmlns:a16="http://schemas.microsoft.com/office/drawing/2014/main" val="2748802450"/>
                  </a:ext>
                </a:extLst>
              </a:tr>
            </a:tbl>
          </a:graphicData>
        </a:graphic>
      </p:graphicFrame>
    </p:spTree>
    <p:extLst>
      <p:ext uri="{BB962C8B-B14F-4D97-AF65-F5344CB8AC3E}">
        <p14:creationId xmlns:p14="http://schemas.microsoft.com/office/powerpoint/2010/main" val="1235180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
            <a:extLst>
              <a:ext uri="{FF2B5EF4-FFF2-40B4-BE49-F238E27FC236}">
                <a16:creationId xmlns:a16="http://schemas.microsoft.com/office/drawing/2014/main" id="{504C2546-D78B-4102-B853-2FE8EAB8DEFC}"/>
              </a:ext>
            </a:extLst>
          </p:cNvPr>
          <p:cNvSpPr>
            <a:spLocks noGrp="1"/>
          </p:cNvSpPr>
          <p:nvPr>
            <p:ph type="title"/>
          </p:nvPr>
        </p:nvSpPr>
        <p:spPr>
          <a:xfrm>
            <a:off x="233596" y="241934"/>
            <a:ext cx="7487260" cy="457200"/>
          </a:xfrm>
        </p:spPr>
        <p:txBody>
          <a:bodyPr anchor="ctr">
            <a:normAutofit/>
          </a:bodyPr>
          <a:lstStyle/>
          <a:p>
            <a:r>
              <a:rPr lang="en-US" dirty="0"/>
              <a:t>Approved AHP Project Locations</a:t>
            </a:r>
          </a:p>
        </p:txBody>
      </p:sp>
      <p:pic>
        <p:nvPicPr>
          <p:cNvPr id="5" name="Picture 4" descr="Map&#10;&#10;AI-generated content may be incorrect.">
            <a:extLst>
              <a:ext uri="{FF2B5EF4-FFF2-40B4-BE49-F238E27FC236}">
                <a16:creationId xmlns:a16="http://schemas.microsoft.com/office/drawing/2014/main" id="{89AC816E-1A0E-F59D-AC39-6ADC9A7F9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570" y="760466"/>
            <a:ext cx="7010645" cy="5993443"/>
          </a:xfrm>
          <a:prstGeom prst="rect">
            <a:avLst/>
          </a:prstGeom>
          <a:ln w="38100">
            <a:solidFill>
              <a:schemeClr val="tx1"/>
            </a:solidFill>
          </a:ln>
        </p:spPr>
      </p:pic>
    </p:spTree>
    <p:extLst>
      <p:ext uri="{BB962C8B-B14F-4D97-AF65-F5344CB8AC3E}">
        <p14:creationId xmlns:p14="http://schemas.microsoft.com/office/powerpoint/2010/main" val="168699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5"/>
            <a:ext cx="7445828" cy="539496"/>
          </a:xfrm>
        </p:spPr>
        <p:txBody>
          <a:bodyPr/>
          <a:lstStyle/>
          <a:p>
            <a:pPr lvl="0" defTabSz="457200">
              <a:defRPr/>
            </a:pPr>
            <a:r>
              <a:rPr lang="en-US" sz="3200" dirty="0">
                <a:solidFill>
                  <a:srgbClr val="0072CE"/>
                </a:solidFill>
                <a:latin typeface="Calibri" pitchFamily="34" charset="0"/>
              </a:rPr>
              <a:t>Benefits of AHP to Members</a:t>
            </a:r>
          </a:p>
        </p:txBody>
      </p:sp>
      <p:sp>
        <p:nvSpPr>
          <p:cNvPr id="3" name="Rectangle 2">
            <a:extLst>
              <a:ext uri="{FF2B5EF4-FFF2-40B4-BE49-F238E27FC236}">
                <a16:creationId xmlns:a16="http://schemas.microsoft.com/office/drawing/2014/main" id="{EF11A445-9564-467C-A1D2-577F3BDA9B1D}"/>
              </a:ext>
            </a:extLst>
          </p:cNvPr>
          <p:cNvSpPr/>
          <p:nvPr/>
        </p:nvSpPr>
        <p:spPr>
          <a:xfrm>
            <a:off x="238125" y="1152468"/>
            <a:ext cx="5198746" cy="26314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1">
            <a:spAutoFit/>
          </a:bodyPr>
          <a:lstStyle/>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Reputational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CRA/Community Investment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New Business/Loan Opportunities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Customer Relationship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Critical funding for affordable housing</a:t>
            </a:r>
          </a:p>
        </p:txBody>
      </p:sp>
      <p:pic>
        <p:nvPicPr>
          <p:cNvPr id="9" name="Picture 8">
            <a:extLst>
              <a:ext uri="{FF2B5EF4-FFF2-40B4-BE49-F238E27FC236}">
                <a16:creationId xmlns:a16="http://schemas.microsoft.com/office/drawing/2014/main" id="{A5D521D2-EF59-4A4E-7CD9-A3F6B32EF5FB}"/>
              </a:ext>
            </a:extLst>
          </p:cNvPr>
          <p:cNvPicPr>
            <a:picLocks noChangeAspect="1"/>
          </p:cNvPicPr>
          <p:nvPr/>
        </p:nvPicPr>
        <p:blipFill>
          <a:blip r:embed="rId3"/>
          <a:stretch>
            <a:fillRect/>
          </a:stretch>
        </p:blipFill>
        <p:spPr>
          <a:xfrm>
            <a:off x="5545488" y="1152469"/>
            <a:ext cx="3456501" cy="2631490"/>
          </a:xfrm>
          <a:prstGeom prst="rect">
            <a:avLst/>
          </a:prstGeom>
          <a:ln w="25400">
            <a:solidFill>
              <a:schemeClr val="tx1"/>
            </a:solidFill>
          </a:ln>
        </p:spPr>
      </p:pic>
      <p:pic>
        <p:nvPicPr>
          <p:cNvPr id="15" name="Picture 14">
            <a:extLst>
              <a:ext uri="{FF2B5EF4-FFF2-40B4-BE49-F238E27FC236}">
                <a16:creationId xmlns:a16="http://schemas.microsoft.com/office/drawing/2014/main" id="{8CCF73A7-B735-F380-F51F-AB72638FA72C}"/>
              </a:ext>
            </a:extLst>
          </p:cNvPr>
          <p:cNvPicPr>
            <a:picLocks noChangeAspect="1"/>
          </p:cNvPicPr>
          <p:nvPr/>
        </p:nvPicPr>
        <p:blipFill>
          <a:blip r:embed="rId4"/>
          <a:stretch>
            <a:fillRect/>
          </a:stretch>
        </p:blipFill>
        <p:spPr>
          <a:xfrm>
            <a:off x="5545488" y="3910664"/>
            <a:ext cx="3456501" cy="2607581"/>
          </a:xfrm>
          <a:prstGeom prst="rect">
            <a:avLst/>
          </a:prstGeom>
          <a:ln w="25400">
            <a:solidFill>
              <a:schemeClr val="tx1"/>
            </a:solidFill>
          </a:ln>
        </p:spPr>
      </p:pic>
      <p:pic>
        <p:nvPicPr>
          <p:cNvPr id="17" name="Picture 16">
            <a:extLst>
              <a:ext uri="{FF2B5EF4-FFF2-40B4-BE49-F238E27FC236}">
                <a16:creationId xmlns:a16="http://schemas.microsoft.com/office/drawing/2014/main" id="{CAA5B78C-5F3B-1D2F-CEDA-12E3FC083907}"/>
              </a:ext>
            </a:extLst>
          </p:cNvPr>
          <p:cNvPicPr>
            <a:picLocks noChangeAspect="1"/>
          </p:cNvPicPr>
          <p:nvPr/>
        </p:nvPicPr>
        <p:blipFill>
          <a:blip r:embed="rId5"/>
          <a:stretch>
            <a:fillRect/>
          </a:stretch>
        </p:blipFill>
        <p:spPr>
          <a:xfrm>
            <a:off x="238126" y="3889408"/>
            <a:ext cx="5198746" cy="2631490"/>
          </a:xfrm>
          <a:prstGeom prst="rect">
            <a:avLst/>
          </a:prstGeom>
          <a:ln w="25400">
            <a:solidFill>
              <a:schemeClr val="tx1"/>
            </a:solidFill>
          </a:ln>
        </p:spPr>
      </p:pic>
    </p:spTree>
    <p:extLst>
      <p:ext uri="{BB962C8B-B14F-4D97-AF65-F5344CB8AC3E}">
        <p14:creationId xmlns:p14="http://schemas.microsoft.com/office/powerpoint/2010/main" val="9076374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DA2D-E301-49DE-881F-338676CAFB7D}"/>
              </a:ext>
            </a:extLst>
          </p:cNvPr>
          <p:cNvSpPr>
            <a:spLocks noGrp="1"/>
          </p:cNvSpPr>
          <p:nvPr>
            <p:ph type="title"/>
          </p:nvPr>
        </p:nvSpPr>
        <p:spPr/>
        <p:txBody>
          <a:bodyPr/>
          <a:lstStyle/>
          <a:p>
            <a:r>
              <a:rPr lang="en-US" dirty="0"/>
              <a:t>Member or Sponsor</a:t>
            </a:r>
          </a:p>
        </p:txBody>
      </p:sp>
      <p:sp>
        <p:nvSpPr>
          <p:cNvPr id="3" name="Text Placeholder 2">
            <a:extLst>
              <a:ext uri="{FF2B5EF4-FFF2-40B4-BE49-F238E27FC236}">
                <a16:creationId xmlns:a16="http://schemas.microsoft.com/office/drawing/2014/main" id="{7FB6FBC0-B5A7-4486-93BA-47590866440D}"/>
              </a:ext>
            </a:extLst>
          </p:cNvPr>
          <p:cNvSpPr>
            <a:spLocks noGrp="1"/>
          </p:cNvSpPr>
          <p:nvPr>
            <p:ph type="body" sz="quarter" idx="12"/>
          </p:nvPr>
        </p:nvSpPr>
        <p:spPr>
          <a:xfrm>
            <a:off x="355600" y="1055974"/>
            <a:ext cx="8178800" cy="4983880"/>
          </a:xfrm>
        </p:spPr>
        <p:txBody>
          <a:bodyPr>
            <a:normAutofit/>
          </a:bodyPr>
          <a:lstStyle/>
          <a:p>
            <a:pPr marL="0" indent="0" algn="ctr">
              <a:buNone/>
            </a:pPr>
            <a:endParaRPr lang="en-US" sz="2400" b="1" u="sng" dirty="0">
              <a:solidFill>
                <a:srgbClr val="434343"/>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Member</a:t>
            </a:r>
            <a:r>
              <a:rPr lang="en-US" sz="2400" dirty="0">
                <a:solidFill>
                  <a:srgbClr val="434343"/>
                </a:solidFill>
                <a:effectLst/>
                <a:ea typeface="Calibri" panose="020F0502020204030204" pitchFamily="34" charset="0"/>
                <a:cs typeface="Times New Roman" panose="02020603050405020304" pitchFamily="18" charset="0"/>
              </a:rPr>
              <a:t>" is willing to apply for AHP funds on behalf of a project sponsor.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Sponsor</a:t>
            </a:r>
            <a:r>
              <a:rPr lang="en-US" sz="2400" dirty="0">
                <a:solidFill>
                  <a:srgbClr val="434343"/>
                </a:solidFill>
                <a:effectLst/>
                <a:ea typeface="Calibri" panose="020F0502020204030204" pitchFamily="34" charset="0"/>
                <a:cs typeface="Times New Roman" panose="02020603050405020304" pitchFamily="18" charset="0"/>
              </a:rPr>
              <a:t>" is the owner of a rental project or the overseer of an ownership project that will put together the application or coordinate the application and project’s completion.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Although a "Member" might be said to "sponsor" an application by submitting it, be sure to understand these terms, because </a:t>
            </a:r>
            <a:r>
              <a:rPr lang="en-US" sz="2400" i="1" dirty="0">
                <a:solidFill>
                  <a:srgbClr val="434343"/>
                </a:solidFill>
                <a:effectLst/>
                <a:ea typeface="Calibri" panose="020F0502020204030204" pitchFamily="34" charset="0"/>
                <a:cs typeface="Times New Roman" panose="02020603050405020304" pitchFamily="18" charset="0"/>
              </a:rPr>
              <a:t>a </a:t>
            </a:r>
            <a:r>
              <a:rPr lang="en-US" sz="2400" i="1" dirty="0">
                <a:solidFill>
                  <a:srgbClr val="0072CE"/>
                </a:solidFill>
                <a:effectLst/>
                <a:ea typeface="Calibri" panose="020F0502020204030204" pitchFamily="34" charset="0"/>
                <a:cs typeface="Times New Roman" panose="02020603050405020304" pitchFamily="18" charset="0"/>
              </a:rPr>
              <a:t>"Sponsor" and a "Member" play two different roles in an AHP application.</a:t>
            </a:r>
          </a:p>
          <a:p>
            <a:endParaRPr lang="en-US" dirty="0"/>
          </a:p>
        </p:txBody>
      </p:sp>
      <p:sp>
        <p:nvSpPr>
          <p:cNvPr id="4" name="Scroll: Horizontal 3">
            <a:extLst>
              <a:ext uri="{FF2B5EF4-FFF2-40B4-BE49-F238E27FC236}">
                <a16:creationId xmlns:a16="http://schemas.microsoft.com/office/drawing/2014/main" id="{1B5F4CDF-5EC4-8D89-CE55-AA6374D48089}"/>
              </a:ext>
            </a:extLst>
          </p:cNvPr>
          <p:cNvSpPr/>
          <p:nvPr/>
        </p:nvSpPr>
        <p:spPr>
          <a:xfrm>
            <a:off x="879566" y="5930538"/>
            <a:ext cx="7532914" cy="766354"/>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0000"/>
                </a:solidFill>
              </a:rPr>
              <a:t>A sponsor cannot apply without a member</a:t>
            </a:r>
          </a:p>
        </p:txBody>
      </p:sp>
    </p:spTree>
    <p:extLst>
      <p:ext uri="{BB962C8B-B14F-4D97-AF65-F5344CB8AC3E}">
        <p14:creationId xmlns:p14="http://schemas.microsoft.com/office/powerpoint/2010/main" val="2271553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DF686D0-7F94-BCE2-8C32-C786FABEFA99}"/>
              </a:ext>
            </a:extLst>
          </p:cNvPr>
          <p:cNvSpPr/>
          <p:nvPr/>
        </p:nvSpPr>
        <p:spPr>
          <a:xfrm>
            <a:off x="127835" y="1288461"/>
            <a:ext cx="5190786" cy="4466387"/>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t"/>
          <a:lstStyle/>
          <a:p>
            <a:pPr algn="ctr">
              <a:spcAft>
                <a:spcPts val="1200"/>
              </a:spcAft>
            </a:pPr>
            <a:endParaRPr lang="en-US" dirty="0"/>
          </a:p>
        </p:txBody>
      </p:sp>
      <p:sp>
        <p:nvSpPr>
          <p:cNvPr id="2" name="Title 1"/>
          <p:cNvSpPr>
            <a:spLocks noGrp="1"/>
          </p:cNvSpPr>
          <p:nvPr>
            <p:ph type="title"/>
          </p:nvPr>
        </p:nvSpPr>
        <p:spPr>
          <a:xfrm>
            <a:off x="356260" y="598773"/>
            <a:ext cx="7487260" cy="457200"/>
          </a:xfrm>
        </p:spPr>
        <p:txBody>
          <a:bodyPr vert="horz" lIns="91440" tIns="45720" rIns="91440" bIns="45720" rtlCol="0" anchor="ctr">
            <a:noAutofit/>
          </a:bodyPr>
          <a:lstStyle/>
          <a:p>
            <a:pPr lvl="0">
              <a:defRPr/>
            </a:pPr>
            <a:r>
              <a:rPr lang="en-US" sz="2800" b="1" kern="1200" dirty="0">
                <a:latin typeface="+mj-lt"/>
                <a:ea typeface="+mj-ea"/>
                <a:cs typeface="+mj-cs"/>
              </a:rPr>
              <a:t>AHP Roles - Members</a:t>
            </a:r>
          </a:p>
        </p:txBody>
      </p:sp>
      <p:sp>
        <p:nvSpPr>
          <p:cNvPr id="5" name="TextBox 4">
            <a:extLst>
              <a:ext uri="{FF2B5EF4-FFF2-40B4-BE49-F238E27FC236}">
                <a16:creationId xmlns:a16="http://schemas.microsoft.com/office/drawing/2014/main" id="{CE18151F-7F63-B986-033E-5F1C06E4BF74}"/>
              </a:ext>
            </a:extLst>
          </p:cNvPr>
          <p:cNvSpPr txBox="1"/>
          <p:nvPr/>
        </p:nvSpPr>
        <p:spPr>
          <a:xfrm>
            <a:off x="291091" y="1662061"/>
            <a:ext cx="5027530" cy="4327338"/>
          </a:xfrm>
          <a:prstGeom prst="rect">
            <a:avLst/>
          </a:prstGeom>
          <a:noFill/>
        </p:spPr>
        <p:txBody>
          <a:bodyPr wrap="square" rtlCol="0">
            <a:spAutoFit/>
          </a:bodyPr>
          <a:lstStyle/>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Evaluate the sponsor and project concept</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Set deadline to receive online application to gain necessary approvals </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Review and approve applications before submitting to FHLB Dallas </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Review/approve compliance reports, disbursement requests and extensions</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Maintain project oversight</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Discuss expectations for program compliance with sponsors</a:t>
            </a:r>
          </a:p>
          <a:p>
            <a:pPr defTabSz="914400">
              <a:lnSpc>
                <a:spcPct val="90000"/>
              </a:lnSpc>
              <a:spcBef>
                <a:spcPct val="20000"/>
              </a:spcBef>
              <a:spcAft>
                <a:spcPts val="1200"/>
              </a:spcAft>
              <a:buClr>
                <a:schemeClr val="tx1">
                  <a:lumMod val="85000"/>
                  <a:lumOff val="15000"/>
                </a:schemeClr>
              </a:buClr>
            </a:pPr>
            <a:endParaRPr lang="en-US" sz="3200" b="1" u="sng" dirty="0">
              <a:solidFill>
                <a:schemeClr val="tx1">
                  <a:lumMod val="75000"/>
                  <a:lumOff val="25000"/>
                </a:schemeClr>
              </a:solidFill>
            </a:endParaRPr>
          </a:p>
        </p:txBody>
      </p:sp>
      <p:sp>
        <p:nvSpPr>
          <p:cNvPr id="3" name="TextBox 2"/>
          <p:cNvSpPr txBox="1"/>
          <p:nvPr/>
        </p:nvSpPr>
        <p:spPr>
          <a:xfrm>
            <a:off x="5481877" y="4069256"/>
            <a:ext cx="3534288" cy="1270884"/>
          </a:xfrm>
          <a:prstGeom prst="rect">
            <a:avLst/>
          </a:prstGeom>
          <a:ln w="22225">
            <a:solidFill>
              <a:schemeClr val="accent1">
                <a:shade val="50000"/>
              </a:schemeClr>
            </a:solidFill>
          </a:ln>
        </p:spPr>
        <p:txBody>
          <a:bodyPr vert="horz" lIns="91440" tIns="45720" rIns="91440" bIns="45720" rtlCol="0" anchor="ctr">
            <a:noAutofit/>
          </a:bodyPr>
          <a:lstStyle/>
          <a:p>
            <a:pPr lvl="0" defTabSz="914400">
              <a:lnSpc>
                <a:spcPct val="90000"/>
              </a:lnSpc>
              <a:spcBef>
                <a:spcPct val="0"/>
              </a:spcBef>
              <a:spcAft>
                <a:spcPts val="600"/>
              </a:spcAft>
              <a:defRPr/>
            </a:pPr>
            <a:r>
              <a:rPr lang="en-US" sz="1400" dirty="0">
                <a:solidFill>
                  <a:srgbClr val="4E5054"/>
                </a:solidFill>
                <a:latin typeface="Public Sans"/>
              </a:rPr>
              <a:t>C</a:t>
            </a:r>
            <a:r>
              <a:rPr lang="en-US" sz="1400" b="0" i="0" dirty="0">
                <a:solidFill>
                  <a:srgbClr val="4E5054"/>
                </a:solidFill>
                <a:effectLst/>
                <a:latin typeface="Public Sans"/>
              </a:rPr>
              <a:t>C Housing, a subsidiary of Catholic Charities Felician Villa Apartments, a senior housing complex in Rio Rancho, was awarded a $750,000 AHP grant to assist with construction through Wells Fargo.</a:t>
            </a:r>
            <a:endParaRPr lang="en-US" sz="1400" dirty="0">
              <a:solidFill>
                <a:srgbClr val="0070C0"/>
              </a:solidFill>
              <a:latin typeface="+mj-lt"/>
              <a:ea typeface="+mj-ea"/>
              <a:cs typeface="+mj-cs"/>
            </a:endParaRPr>
          </a:p>
        </p:txBody>
      </p:sp>
      <p:pic>
        <p:nvPicPr>
          <p:cNvPr id="7" name="Picture 6">
            <a:extLst>
              <a:ext uri="{FF2B5EF4-FFF2-40B4-BE49-F238E27FC236}">
                <a16:creationId xmlns:a16="http://schemas.microsoft.com/office/drawing/2014/main" id="{914412D3-456A-E199-FEB3-241B8D27E877}"/>
              </a:ext>
            </a:extLst>
          </p:cNvPr>
          <p:cNvPicPr>
            <a:picLocks noChangeAspect="1"/>
          </p:cNvPicPr>
          <p:nvPr/>
        </p:nvPicPr>
        <p:blipFill>
          <a:blip r:embed="rId3"/>
          <a:stretch>
            <a:fillRect/>
          </a:stretch>
        </p:blipFill>
        <p:spPr>
          <a:xfrm>
            <a:off x="5481877" y="1693618"/>
            <a:ext cx="3534288" cy="2357666"/>
          </a:xfrm>
          <a:prstGeom prst="rect">
            <a:avLst/>
          </a:prstGeom>
          <a:ln w="22225">
            <a:solidFill>
              <a:schemeClr val="accent1">
                <a:shade val="50000"/>
              </a:schemeClr>
            </a:solidFill>
          </a:ln>
        </p:spPr>
      </p:pic>
      <p:pic>
        <p:nvPicPr>
          <p:cNvPr id="6" name="Picture 5" descr="A picture containing grass, person, outdoor, people&#10;&#10;AI-generated content may be incorrect.">
            <a:extLst>
              <a:ext uri="{FF2B5EF4-FFF2-40B4-BE49-F238E27FC236}">
                <a16:creationId xmlns:a16="http://schemas.microsoft.com/office/drawing/2014/main" id="{1383D66A-2A58-1175-FC31-14F0160B078C}"/>
              </a:ext>
            </a:extLst>
          </p:cNvPr>
          <p:cNvPicPr>
            <a:picLocks noChangeAspect="1"/>
          </p:cNvPicPr>
          <p:nvPr/>
        </p:nvPicPr>
        <p:blipFill>
          <a:blip r:embed="rId4"/>
          <a:stretch>
            <a:fillRect/>
          </a:stretch>
        </p:blipFill>
        <p:spPr>
          <a:xfrm>
            <a:off x="5481877" y="1697798"/>
            <a:ext cx="3534288" cy="2357665"/>
          </a:xfrm>
          <a:prstGeom prst="rect">
            <a:avLst/>
          </a:prstGeom>
        </p:spPr>
      </p:pic>
      <p:sp>
        <p:nvSpPr>
          <p:cNvPr id="4" name="Star: 5 Points 3">
            <a:extLst>
              <a:ext uri="{FF2B5EF4-FFF2-40B4-BE49-F238E27FC236}">
                <a16:creationId xmlns:a16="http://schemas.microsoft.com/office/drawing/2014/main" id="{F99E72F9-6115-88B5-7CD3-8C103B4A9AED}"/>
              </a:ext>
            </a:extLst>
          </p:cNvPr>
          <p:cNvSpPr/>
          <p:nvPr/>
        </p:nvSpPr>
        <p:spPr>
          <a:xfrm>
            <a:off x="5034141" y="1934054"/>
            <a:ext cx="284480" cy="27498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0372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7C1A11AD-A8FD-177D-F6CF-DF9C8D0042A2}"/>
              </a:ext>
            </a:extLst>
          </p:cNvPr>
          <p:cNvSpPr/>
          <p:nvPr/>
        </p:nvSpPr>
        <p:spPr>
          <a:xfrm>
            <a:off x="110311" y="1181953"/>
            <a:ext cx="4736009" cy="4749064"/>
          </a:xfrm>
          <a:prstGeom prst="roundRect">
            <a:avLst/>
          </a:prstGeom>
        </p:spPr>
        <p:style>
          <a:lnRef idx="1">
            <a:schemeClr val="dk1"/>
          </a:lnRef>
          <a:fillRef idx="2">
            <a:schemeClr val="dk1"/>
          </a:fillRef>
          <a:effectRef idx="1">
            <a:schemeClr val="dk1"/>
          </a:effectRef>
          <a:fontRef idx="minor">
            <a:schemeClr val="dk1"/>
          </a:fontRef>
        </p:style>
        <p:txBody>
          <a:bodyPr rtlCol="0" anchor="t"/>
          <a:lstStyle/>
          <a:p>
            <a:pPr algn="ctr">
              <a:spcAft>
                <a:spcPts val="1200"/>
              </a:spcAft>
            </a:pPr>
            <a:endParaRPr lang="en-US" dirty="0"/>
          </a:p>
        </p:txBody>
      </p:sp>
      <p:sp>
        <p:nvSpPr>
          <p:cNvPr id="2" name="Title 1"/>
          <p:cNvSpPr>
            <a:spLocks noGrp="1"/>
          </p:cNvSpPr>
          <p:nvPr>
            <p:ph type="title"/>
          </p:nvPr>
        </p:nvSpPr>
        <p:spPr>
          <a:xfrm>
            <a:off x="347472" y="472966"/>
            <a:ext cx="7579327" cy="615170"/>
          </a:xfrm>
        </p:spPr>
        <p:txBody>
          <a:bodyPr/>
          <a:lstStyle/>
          <a:p>
            <a:pPr lvl="0" defTabSz="457200">
              <a:defRPr/>
            </a:pPr>
            <a:r>
              <a:rPr lang="en-US" dirty="0">
                <a:solidFill>
                  <a:srgbClr val="0072CE"/>
                </a:solidFill>
                <a:latin typeface="Calibri" pitchFamily="34" charset="0"/>
              </a:rPr>
              <a:t>AHP Roles - Sponsors</a:t>
            </a:r>
          </a:p>
        </p:txBody>
      </p:sp>
      <p:sp>
        <p:nvSpPr>
          <p:cNvPr id="12" name="TextBox 11">
            <a:extLst>
              <a:ext uri="{FF2B5EF4-FFF2-40B4-BE49-F238E27FC236}">
                <a16:creationId xmlns:a16="http://schemas.microsoft.com/office/drawing/2014/main" id="{61E54F53-4BD9-B603-8D73-9F1298247A1F}"/>
              </a:ext>
            </a:extLst>
          </p:cNvPr>
          <p:cNvSpPr txBox="1"/>
          <p:nvPr/>
        </p:nvSpPr>
        <p:spPr>
          <a:xfrm>
            <a:off x="307150" y="1751726"/>
            <a:ext cx="4342329" cy="400879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Create a thorough AHP application with supporting documentation</a:t>
            </a:r>
          </a:p>
          <a:p>
            <a:pPr marL="285750" indent="-285750">
              <a:spcAft>
                <a:spcPts val="1200"/>
              </a:spcAft>
              <a:buFont typeface="Arial" panose="020B0604020202020204" pitchFamily="34" charset="0"/>
              <a:buChar char="•"/>
            </a:pPr>
            <a:r>
              <a:rPr lang="en-US" dirty="0"/>
              <a:t>Understand AHP compliance requirements</a:t>
            </a:r>
          </a:p>
          <a:p>
            <a:pPr marL="285750" indent="-285750">
              <a:spcAft>
                <a:spcPts val="1200"/>
              </a:spcAft>
              <a:buFont typeface="Arial" panose="020B0604020202020204" pitchFamily="34" charset="0"/>
              <a:buChar char="•"/>
            </a:pPr>
            <a:r>
              <a:rPr lang="en-US" dirty="0"/>
              <a:t>Promptly inform the member and FHLB Dallas of changes to the project </a:t>
            </a:r>
          </a:p>
          <a:p>
            <a:pPr marL="285750" indent="-285750">
              <a:spcAft>
                <a:spcPts val="300"/>
              </a:spcAft>
              <a:buFont typeface="Arial" panose="020B0604020202020204" pitchFamily="34" charset="0"/>
              <a:buChar char="•"/>
            </a:pPr>
            <a:r>
              <a:rPr lang="en-US" dirty="0"/>
              <a:t>Submit documents in a timely manner:</a:t>
            </a:r>
          </a:p>
          <a:p>
            <a:pPr marL="742950" lvl="1" indent="-285750">
              <a:buFont typeface="Arial" panose="020B0604020202020204" pitchFamily="34" charset="0"/>
              <a:buChar char="•"/>
            </a:pPr>
            <a:r>
              <a:rPr lang="en-US" dirty="0"/>
              <a:t>Conditional award requirements</a:t>
            </a:r>
          </a:p>
          <a:p>
            <a:pPr marL="742950" lvl="1" indent="-285750">
              <a:buFont typeface="Arial" panose="020B0604020202020204" pitchFamily="34" charset="0"/>
              <a:buChar char="•"/>
            </a:pPr>
            <a:r>
              <a:rPr lang="en-US" dirty="0"/>
              <a:t>Disbursement requests</a:t>
            </a:r>
          </a:p>
          <a:p>
            <a:pPr marL="742950" lvl="1" indent="-285750">
              <a:buFont typeface="Arial" panose="020B0604020202020204" pitchFamily="34" charset="0"/>
              <a:buChar char="•"/>
            </a:pPr>
            <a:r>
              <a:rPr lang="en-US" dirty="0"/>
              <a:t>Modifications and extensions</a:t>
            </a:r>
          </a:p>
          <a:p>
            <a:pPr marL="742950" lvl="1" indent="-285750">
              <a:buFont typeface="Arial" panose="020B0604020202020204" pitchFamily="34" charset="0"/>
              <a:buChar char="•"/>
            </a:pPr>
            <a:r>
              <a:rPr lang="en-US" dirty="0"/>
              <a:t>Annual progress reports</a:t>
            </a:r>
          </a:p>
          <a:p>
            <a:pPr>
              <a:spcAft>
                <a:spcPts val="1200"/>
              </a:spcAft>
            </a:pPr>
            <a:endParaRPr lang="en-US" sz="2400" b="1" u="sng" dirty="0"/>
          </a:p>
        </p:txBody>
      </p:sp>
      <p:sp>
        <p:nvSpPr>
          <p:cNvPr id="6" name="Rectangle 5">
            <a:extLst>
              <a:ext uri="{FF2B5EF4-FFF2-40B4-BE49-F238E27FC236}">
                <a16:creationId xmlns:a16="http://schemas.microsoft.com/office/drawing/2014/main" id="{3E28E780-9AD5-2369-6292-9C032B456009}"/>
              </a:ext>
            </a:extLst>
          </p:cNvPr>
          <p:cNvSpPr/>
          <p:nvPr/>
        </p:nvSpPr>
        <p:spPr>
          <a:xfrm>
            <a:off x="5043157" y="4181527"/>
            <a:ext cx="3990531" cy="1328352"/>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pPr algn="ctr"/>
            <a:endParaRPr lang="en-US" sz="1400" b="0" i="0" dirty="0">
              <a:solidFill>
                <a:srgbClr val="232A31"/>
              </a:solidFill>
              <a:effectLst/>
              <a:latin typeface="GT America"/>
            </a:endParaRPr>
          </a:p>
          <a:p>
            <a:pPr algn="ctr"/>
            <a:r>
              <a:rPr lang="en-US" sz="1400" b="0" i="0" dirty="0">
                <a:solidFill>
                  <a:srgbClr val="232A31"/>
                </a:solidFill>
                <a:effectLst/>
                <a:latin typeface="GT America"/>
              </a:rPr>
              <a:t>Restore Hope Arkansas received a</a:t>
            </a:r>
            <a:r>
              <a:rPr lang="en-US" sz="1400" dirty="0">
                <a:solidFill>
                  <a:srgbClr val="232A31"/>
                </a:solidFill>
                <a:latin typeface="GT America"/>
              </a:rPr>
              <a:t>n </a:t>
            </a:r>
            <a:r>
              <a:rPr lang="en-US" sz="1400" b="0" i="0" dirty="0">
                <a:solidFill>
                  <a:srgbClr val="232A31"/>
                </a:solidFill>
                <a:effectLst/>
                <a:latin typeface="GT America"/>
              </a:rPr>
              <a:t>$850,000 AHP grant through Arvest Bank for </a:t>
            </a:r>
            <a:r>
              <a:rPr lang="en-US" sz="1400" dirty="0">
                <a:solidFill>
                  <a:srgbClr val="232A31"/>
                </a:solidFill>
                <a:latin typeface="GT America"/>
              </a:rPr>
              <a:t>Cobblestone Farm Community in Fayetteville, Arkansas</a:t>
            </a:r>
            <a:r>
              <a:rPr lang="en-US" sz="1400" b="0" i="0" dirty="0">
                <a:solidFill>
                  <a:srgbClr val="232A31"/>
                </a:solidFill>
                <a:effectLst/>
                <a:latin typeface="GT America"/>
              </a:rPr>
              <a:t>. </a:t>
            </a:r>
            <a:endParaRPr lang="en-US" sz="1300" dirty="0">
              <a:solidFill>
                <a:schemeClr val="tx1"/>
              </a:solidFill>
            </a:endParaRPr>
          </a:p>
        </p:txBody>
      </p:sp>
      <p:pic>
        <p:nvPicPr>
          <p:cNvPr id="8" name="Picture 7">
            <a:extLst>
              <a:ext uri="{FF2B5EF4-FFF2-40B4-BE49-F238E27FC236}">
                <a16:creationId xmlns:a16="http://schemas.microsoft.com/office/drawing/2014/main" id="{BD8B28D4-417D-3F86-94F6-075DAFAD8A1A}"/>
              </a:ext>
            </a:extLst>
          </p:cNvPr>
          <p:cNvPicPr>
            <a:picLocks noChangeAspect="1"/>
          </p:cNvPicPr>
          <p:nvPr/>
        </p:nvPicPr>
        <p:blipFill>
          <a:blip r:embed="rId3"/>
          <a:stretch>
            <a:fillRect/>
          </a:stretch>
        </p:blipFill>
        <p:spPr>
          <a:xfrm>
            <a:off x="5043159" y="1499662"/>
            <a:ext cx="3990531" cy="2660354"/>
          </a:xfrm>
          <a:prstGeom prst="rect">
            <a:avLst/>
          </a:prstGeom>
          <a:ln w="25400">
            <a:solidFill>
              <a:schemeClr val="tx1"/>
            </a:solidFill>
          </a:ln>
        </p:spPr>
      </p:pic>
      <p:pic>
        <p:nvPicPr>
          <p:cNvPr id="13" name="Picture 12" descr="A row of houses next to a pond&#10;&#10;AI-generated content may be incorrect.">
            <a:extLst>
              <a:ext uri="{FF2B5EF4-FFF2-40B4-BE49-F238E27FC236}">
                <a16:creationId xmlns:a16="http://schemas.microsoft.com/office/drawing/2014/main" id="{06F81494-1A09-C83A-3982-24BFDC5C67AC}"/>
              </a:ext>
            </a:extLst>
          </p:cNvPr>
          <p:cNvPicPr>
            <a:picLocks noChangeAspect="1"/>
          </p:cNvPicPr>
          <p:nvPr/>
        </p:nvPicPr>
        <p:blipFill>
          <a:blip r:embed="rId4"/>
          <a:stretch>
            <a:fillRect/>
          </a:stretch>
        </p:blipFill>
        <p:spPr>
          <a:xfrm>
            <a:off x="5043160" y="1508631"/>
            <a:ext cx="3990532" cy="2660354"/>
          </a:xfrm>
          <a:prstGeom prst="rect">
            <a:avLst/>
          </a:prstGeom>
        </p:spPr>
      </p:pic>
    </p:spTree>
    <p:extLst>
      <p:ext uri="{BB962C8B-B14F-4D97-AF65-F5344CB8AC3E}">
        <p14:creationId xmlns:p14="http://schemas.microsoft.com/office/powerpoint/2010/main" val="1547246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420CD1-2C38-F5F1-6037-8647284F0B8A}"/>
              </a:ext>
            </a:extLst>
          </p:cNvPr>
          <p:cNvSpPr>
            <a:spLocks noGrp="1"/>
          </p:cNvSpPr>
          <p:nvPr>
            <p:ph type="body" sz="quarter" idx="12"/>
          </p:nvPr>
        </p:nvSpPr>
        <p:spPr/>
        <p:txBody>
          <a:bodyPr/>
          <a:lstStyle/>
          <a:p>
            <a:pPr marL="0" indent="0">
              <a:buNone/>
            </a:pPr>
            <a:r>
              <a:rPr lang="en-US" dirty="0">
                <a:hlinkClick r:id="rId2"/>
              </a:rPr>
              <a:t>https://vimeo.com/1136662089/efdf3711d6</a:t>
            </a:r>
            <a:endParaRPr lang="en-US" dirty="0"/>
          </a:p>
          <a:p>
            <a:pPr marL="0" indent="0">
              <a:buNone/>
            </a:pPr>
            <a:r>
              <a:rPr lang="en-US" dirty="0"/>
              <a:t>video</a:t>
            </a:r>
          </a:p>
        </p:txBody>
      </p:sp>
    </p:spTree>
    <p:extLst>
      <p:ext uri="{BB962C8B-B14F-4D97-AF65-F5344CB8AC3E}">
        <p14:creationId xmlns:p14="http://schemas.microsoft.com/office/powerpoint/2010/main" val="1305378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865E7-C13C-C948-EFBE-020495218FC3}"/>
              </a:ext>
            </a:extLst>
          </p:cNvPr>
          <p:cNvSpPr>
            <a:spLocks noGrp="1"/>
          </p:cNvSpPr>
          <p:nvPr>
            <p:ph type="title"/>
          </p:nvPr>
        </p:nvSpPr>
        <p:spPr>
          <a:xfrm>
            <a:off x="356260" y="871487"/>
            <a:ext cx="7487260" cy="457200"/>
          </a:xfrm>
        </p:spPr>
        <p:txBody>
          <a:bodyPr/>
          <a:lstStyle/>
          <a:p>
            <a:r>
              <a:rPr lang="en-US" sz="3600" dirty="0"/>
              <a:t>What is Evaluated in the Application</a:t>
            </a:r>
            <a:r>
              <a:rPr lang="en-US" sz="4000" dirty="0">
                <a:highlight>
                  <a:srgbClr val="FFFF00"/>
                </a:highlight>
              </a:rPr>
              <a:t>	</a:t>
            </a:r>
            <a:endParaRPr lang="en-US" sz="4000" dirty="0"/>
          </a:p>
        </p:txBody>
      </p:sp>
      <p:graphicFrame>
        <p:nvGraphicFramePr>
          <p:cNvPr id="4" name="Diagram 3">
            <a:extLst>
              <a:ext uri="{FF2B5EF4-FFF2-40B4-BE49-F238E27FC236}">
                <a16:creationId xmlns:a16="http://schemas.microsoft.com/office/drawing/2014/main" id="{A2098655-F42B-ED01-1BAE-E02B15769D9C}"/>
              </a:ext>
            </a:extLst>
          </p:cNvPr>
          <p:cNvGraphicFramePr/>
          <p:nvPr/>
        </p:nvGraphicFramePr>
        <p:xfrm>
          <a:off x="478997" y="1390148"/>
          <a:ext cx="3713071" cy="528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7405659E-94FA-A4DE-4DFC-B04EB51442AF}"/>
              </a:ext>
            </a:extLst>
          </p:cNvPr>
          <p:cNvPicPr>
            <a:picLocks noChangeAspect="1"/>
          </p:cNvPicPr>
          <p:nvPr/>
        </p:nvPicPr>
        <p:blipFill>
          <a:blip r:embed="rId8"/>
          <a:stretch>
            <a:fillRect/>
          </a:stretch>
        </p:blipFill>
        <p:spPr>
          <a:xfrm>
            <a:off x="4272278" y="1420535"/>
            <a:ext cx="4778197" cy="3984846"/>
          </a:xfrm>
          <a:prstGeom prst="rect">
            <a:avLst/>
          </a:prstGeom>
          <a:ln w="12700">
            <a:solidFill>
              <a:schemeClr val="tx1"/>
            </a:solidFill>
            <a:prstDash val="solid"/>
          </a:ln>
        </p:spPr>
      </p:pic>
      <p:sp>
        <p:nvSpPr>
          <p:cNvPr id="6" name="Rectangle 5">
            <a:extLst>
              <a:ext uri="{FF2B5EF4-FFF2-40B4-BE49-F238E27FC236}">
                <a16:creationId xmlns:a16="http://schemas.microsoft.com/office/drawing/2014/main" id="{1F589D37-E201-7CCD-B0F9-E1A58954AB31}"/>
              </a:ext>
            </a:extLst>
          </p:cNvPr>
          <p:cNvSpPr/>
          <p:nvPr/>
        </p:nvSpPr>
        <p:spPr>
          <a:xfrm>
            <a:off x="4272278" y="4852118"/>
            <a:ext cx="4778198" cy="1345747"/>
          </a:xfrm>
          <a:prstGeom prst="rect">
            <a:avLst/>
          </a:prstGeom>
          <a:solidFill>
            <a:schemeClr val="bg1">
              <a:lumMod val="85000"/>
            </a:schemeClr>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 $250,000 Affordable Housing Program (AHP) subsidy awarded to the Leona Tate Foundation for Change from Home Bank to convert a historical school building in New Orleans, Louisiana’s, lower Ninth Ward into 25 affordable apartments for very low-income seniors and a center for anti-racism training</a:t>
            </a:r>
          </a:p>
        </p:txBody>
      </p:sp>
    </p:spTree>
    <p:extLst>
      <p:ext uri="{BB962C8B-B14F-4D97-AF65-F5344CB8AC3E}">
        <p14:creationId xmlns:p14="http://schemas.microsoft.com/office/powerpoint/2010/main" val="55799410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21792"/>
            <a:ext cx="7622144" cy="445008"/>
          </a:xfrm>
        </p:spPr>
        <p:txBody>
          <a:bodyPr/>
          <a:lstStyle/>
          <a:p>
            <a:r>
              <a:rPr lang="en-US" sz="3200" dirty="0"/>
              <a:t>Project Eligibility</a:t>
            </a:r>
          </a:p>
        </p:txBody>
      </p:sp>
      <p:sp>
        <p:nvSpPr>
          <p:cNvPr id="6" name="Rectangle 5">
            <a:extLst>
              <a:ext uri="{FF2B5EF4-FFF2-40B4-BE49-F238E27FC236}">
                <a16:creationId xmlns:a16="http://schemas.microsoft.com/office/drawing/2014/main" id="{50FA6A1E-DF0F-45EB-BF68-20CB5533F9C1}"/>
              </a:ext>
            </a:extLst>
          </p:cNvPr>
          <p:cNvSpPr/>
          <p:nvPr/>
        </p:nvSpPr>
        <p:spPr>
          <a:xfrm>
            <a:off x="1704974" y="6236208"/>
            <a:ext cx="7238999" cy="507493"/>
          </a:xfrm>
          <a:prstGeom prst="rect">
            <a:avLst/>
          </a:prstGeom>
          <a:solidFill>
            <a:schemeClr val="tx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400" b="1" i="1" dirty="0">
                <a:solidFill>
                  <a:schemeClr val="bg1"/>
                </a:solidFill>
                <a:latin typeface="Calibri" pitchFamily="34" charset="0"/>
              </a:rPr>
              <a:t>Applications can be impacted if there are existing or previous AHP projects not in compliance</a:t>
            </a:r>
          </a:p>
        </p:txBody>
      </p:sp>
      <p:sp>
        <p:nvSpPr>
          <p:cNvPr id="4" name="Callout: Right Arrow 3">
            <a:extLst>
              <a:ext uri="{FF2B5EF4-FFF2-40B4-BE49-F238E27FC236}">
                <a16:creationId xmlns:a16="http://schemas.microsoft.com/office/drawing/2014/main" id="{F2CD7625-2052-46C4-AA08-E2423461DD4D}"/>
              </a:ext>
            </a:extLst>
          </p:cNvPr>
          <p:cNvSpPr/>
          <p:nvPr/>
        </p:nvSpPr>
        <p:spPr>
          <a:xfrm>
            <a:off x="228599" y="6236208"/>
            <a:ext cx="1381126" cy="507493"/>
          </a:xfrm>
          <a:prstGeom prst="rightArrowCallout">
            <a:avLst/>
          </a:prstGeom>
          <a:solidFill>
            <a:schemeClr val="tx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400" b="1" i="1" dirty="0">
                <a:solidFill>
                  <a:schemeClr val="bg1"/>
                </a:solidFill>
                <a:latin typeface="Calibri" pitchFamily="34" charset="0"/>
              </a:rPr>
              <a:t>Helpful Hint</a:t>
            </a:r>
          </a:p>
        </p:txBody>
      </p:sp>
      <p:sp>
        <p:nvSpPr>
          <p:cNvPr id="5" name="Flowchart: Process 4">
            <a:extLst>
              <a:ext uri="{FF2B5EF4-FFF2-40B4-BE49-F238E27FC236}">
                <a16:creationId xmlns:a16="http://schemas.microsoft.com/office/drawing/2014/main" id="{3015749A-BA3A-9DD9-C2EE-31EC83263508}"/>
              </a:ext>
            </a:extLst>
          </p:cNvPr>
          <p:cNvSpPr/>
          <p:nvPr/>
        </p:nvSpPr>
        <p:spPr>
          <a:xfrm>
            <a:off x="228599" y="1269546"/>
            <a:ext cx="8715374" cy="4861833"/>
          </a:xfrm>
          <a:prstGeom prst="flowChartProcess">
            <a:avLst/>
          </a:prstGeom>
          <a:solidFill>
            <a:schemeClr val="tx2">
              <a:lumMod val="20000"/>
              <a:lumOff val="80000"/>
            </a:schemeClr>
          </a:solidFill>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At least 20% of the households must be at or below 50% of area median income - </a:t>
            </a:r>
            <a:r>
              <a:rPr lang="en-US" b="1" dirty="0">
                <a:solidFill>
                  <a:schemeClr val="tx1"/>
                </a:solidFill>
              </a:rPr>
              <a:t>Rental</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Acquisition, construction and/or rehabilitation of affordable housing</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Demonstrate “Need for subsidy” along with developmental and operational feasibility – the gap between the project’s Sources and Uses of Funds</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b="1" i="1" u="sng" dirty="0">
                <a:solidFill>
                  <a:schemeClr val="tx1"/>
                </a:solidFill>
              </a:rPr>
              <a:t>Some or all of the AHP subsidy must be likely to be drawn down by the project or used by the project to procure other funding within 12 months from the date of award approval</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Sponsors must be qualified and have developed similar types of project’s in the past. If not, sponsors must have secured an experienced development team with affordable housing and compliance experience</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15- Year Deed Restriction for rental projects and 5 Years for Owner-Occupied</a:t>
            </a:r>
          </a:p>
        </p:txBody>
      </p:sp>
    </p:spTree>
    <p:extLst>
      <p:ext uri="{BB962C8B-B14F-4D97-AF65-F5344CB8AC3E}">
        <p14:creationId xmlns:p14="http://schemas.microsoft.com/office/powerpoint/2010/main" val="3972480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7BC17-C392-43B9-BCCE-49326E05386E}"/>
              </a:ext>
            </a:extLst>
          </p:cNvPr>
          <p:cNvSpPr>
            <a:spLocks noGrp="1"/>
          </p:cNvSpPr>
          <p:nvPr>
            <p:ph type="title"/>
          </p:nvPr>
        </p:nvSpPr>
        <p:spPr/>
        <p:txBody>
          <a:bodyPr/>
          <a:lstStyle/>
          <a:p>
            <a:r>
              <a:rPr lang="en-US" dirty="0"/>
              <a:t>Types of Eligible Housing</a:t>
            </a:r>
          </a:p>
        </p:txBody>
      </p:sp>
      <p:sp>
        <p:nvSpPr>
          <p:cNvPr id="11" name="Rectangle 10">
            <a:extLst>
              <a:ext uri="{FF2B5EF4-FFF2-40B4-BE49-F238E27FC236}">
                <a16:creationId xmlns:a16="http://schemas.microsoft.com/office/drawing/2014/main" id="{09F70039-A815-43D9-A9A8-BB6B2B8D66EF}"/>
              </a:ext>
            </a:extLst>
          </p:cNvPr>
          <p:cNvSpPr/>
          <p:nvPr/>
        </p:nvSpPr>
        <p:spPr>
          <a:xfrm>
            <a:off x="180975" y="1175657"/>
            <a:ext cx="5186008" cy="462849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en-US" sz="1200" dirty="0"/>
          </a:p>
          <a:p>
            <a:pPr marL="171450" indent="-171450">
              <a:spcAft>
                <a:spcPts val="400"/>
              </a:spcAft>
              <a:buFont typeface="Arial" panose="020B0604020202020204" pitchFamily="34" charset="0"/>
              <a:buChar char="•"/>
            </a:pPr>
            <a:r>
              <a:rPr lang="en-US" sz="2400" dirty="0">
                <a:solidFill>
                  <a:schemeClr val="tx1"/>
                </a:solidFill>
              </a:rPr>
              <a:t>Multifamily</a:t>
            </a:r>
          </a:p>
          <a:p>
            <a:pPr marL="171450" indent="-171450">
              <a:spcAft>
                <a:spcPts val="400"/>
              </a:spcAft>
              <a:buFont typeface="Arial" panose="020B0604020202020204" pitchFamily="34" charset="0"/>
              <a:buChar char="•"/>
            </a:pPr>
            <a:r>
              <a:rPr lang="en-US" sz="2400" dirty="0">
                <a:solidFill>
                  <a:schemeClr val="tx1"/>
                </a:solidFill>
              </a:rPr>
              <a:t>Single-Resident Occupancy (SRO)</a:t>
            </a:r>
          </a:p>
          <a:p>
            <a:pPr marL="171450" indent="-171450">
              <a:spcAft>
                <a:spcPts val="400"/>
              </a:spcAft>
              <a:buFont typeface="Arial" panose="020B0604020202020204" pitchFamily="34" charset="0"/>
              <a:buChar char="•"/>
            </a:pPr>
            <a:r>
              <a:rPr lang="en-US" sz="2400" dirty="0">
                <a:solidFill>
                  <a:schemeClr val="tx1"/>
                </a:solidFill>
              </a:rPr>
              <a:t>Manufactured Homes</a:t>
            </a:r>
          </a:p>
          <a:p>
            <a:pPr marL="171450" indent="-171450">
              <a:spcAft>
                <a:spcPts val="400"/>
              </a:spcAft>
              <a:buFont typeface="Arial" panose="020B0604020202020204" pitchFamily="34" charset="0"/>
              <a:buChar char="•"/>
            </a:pPr>
            <a:r>
              <a:rPr lang="en-US" sz="2400" dirty="0">
                <a:solidFill>
                  <a:schemeClr val="tx1"/>
                </a:solidFill>
              </a:rPr>
              <a:t>Micro Homes</a:t>
            </a:r>
          </a:p>
          <a:p>
            <a:pPr marL="171450" indent="-171450">
              <a:spcAft>
                <a:spcPts val="400"/>
              </a:spcAft>
              <a:buFont typeface="Arial" panose="020B0604020202020204" pitchFamily="34" charset="0"/>
              <a:buChar char="•"/>
            </a:pPr>
            <a:r>
              <a:rPr lang="en-US" sz="2400" dirty="0">
                <a:solidFill>
                  <a:schemeClr val="tx1"/>
                </a:solidFill>
              </a:rPr>
              <a:t>Re-entry Housing</a:t>
            </a:r>
          </a:p>
          <a:p>
            <a:pPr marL="171450" marR="0" lvl="0" indent="-171450" fontAlgn="auto">
              <a:lnSpc>
                <a:spcPct val="100000"/>
              </a:lnSpc>
              <a:spcBef>
                <a:spcPts val="0"/>
              </a:spcBef>
              <a:spcAft>
                <a:spcPts val="400"/>
              </a:spcAft>
              <a:buClrTx/>
              <a:buSzTx/>
              <a:buFont typeface="Arial" panose="020B0604020202020204" pitchFamily="34" charset="0"/>
              <a:buChar char="•"/>
              <a:tabLst/>
              <a:defRPr/>
            </a:pPr>
            <a:r>
              <a:rPr lang="en-US" sz="2400" dirty="0">
                <a:solidFill>
                  <a:schemeClr val="tx1"/>
                </a:solidFill>
              </a:rPr>
              <a:t>Group Homes/Congregate living facilities</a:t>
            </a:r>
          </a:p>
          <a:p>
            <a:pPr marL="171450" indent="-171450">
              <a:spcAft>
                <a:spcPts val="400"/>
              </a:spcAft>
              <a:buFont typeface="Arial" panose="020B0604020202020204" pitchFamily="34" charset="0"/>
              <a:buChar char="•"/>
              <a:defRPr/>
            </a:pPr>
            <a:r>
              <a:rPr lang="en-US" sz="2400" dirty="0">
                <a:solidFill>
                  <a:schemeClr val="tx1"/>
                </a:solidFill>
              </a:rPr>
              <a:t>Permanent Supportive/Transitional Housing</a:t>
            </a:r>
          </a:p>
          <a:p>
            <a:pPr marL="171450" indent="-171450">
              <a:spcAft>
                <a:spcPts val="400"/>
              </a:spcAft>
              <a:buFont typeface="Arial" panose="020B0604020202020204" pitchFamily="34" charset="0"/>
              <a:buChar char="•"/>
              <a:defRPr/>
            </a:pPr>
            <a:r>
              <a:rPr lang="en-US" sz="2400" dirty="0">
                <a:solidFill>
                  <a:schemeClr val="tx1"/>
                </a:solidFill>
              </a:rPr>
              <a:t>Adaptive Reuse</a:t>
            </a:r>
          </a:p>
          <a:p>
            <a:pPr marL="171450" indent="-171450">
              <a:buFont typeface="Arial" panose="020B0604020202020204" pitchFamily="34" charset="0"/>
              <a:buChar char="•"/>
            </a:pPr>
            <a:endParaRPr lang="en-US" sz="1200" dirty="0">
              <a:solidFill>
                <a:schemeClr val="tx1"/>
              </a:solidFill>
            </a:endParaRPr>
          </a:p>
        </p:txBody>
      </p:sp>
      <p:pic>
        <p:nvPicPr>
          <p:cNvPr id="14" name="Picture 13">
            <a:extLst>
              <a:ext uri="{FF2B5EF4-FFF2-40B4-BE49-F238E27FC236}">
                <a16:creationId xmlns:a16="http://schemas.microsoft.com/office/drawing/2014/main" id="{4D83646E-3E59-41CC-A6E0-0B93651080C8}"/>
              </a:ext>
            </a:extLst>
          </p:cNvPr>
          <p:cNvPicPr>
            <a:picLocks noChangeAspect="1"/>
          </p:cNvPicPr>
          <p:nvPr/>
        </p:nvPicPr>
        <p:blipFill>
          <a:blip r:embed="rId3"/>
          <a:stretch>
            <a:fillRect/>
          </a:stretch>
        </p:blipFill>
        <p:spPr>
          <a:xfrm>
            <a:off x="5676900" y="3657347"/>
            <a:ext cx="3108960" cy="2146800"/>
          </a:xfrm>
          <a:prstGeom prst="rect">
            <a:avLst/>
          </a:prstGeom>
          <a:ln w="25400">
            <a:solidFill>
              <a:schemeClr val="tx1"/>
            </a:solidFill>
          </a:ln>
        </p:spPr>
      </p:pic>
      <p:sp>
        <p:nvSpPr>
          <p:cNvPr id="16" name="Rectangle 15">
            <a:extLst>
              <a:ext uri="{FF2B5EF4-FFF2-40B4-BE49-F238E27FC236}">
                <a16:creationId xmlns:a16="http://schemas.microsoft.com/office/drawing/2014/main" id="{3DB42A85-4DB1-4C1E-B363-D815359D0C24}"/>
              </a:ext>
            </a:extLst>
          </p:cNvPr>
          <p:cNvSpPr/>
          <p:nvPr/>
        </p:nvSpPr>
        <p:spPr>
          <a:xfrm>
            <a:off x="180975" y="6032938"/>
            <a:ext cx="8655103" cy="73933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r>
              <a:rPr lang="en-US" sz="1300" dirty="0">
                <a:solidFill>
                  <a:schemeClr val="tx1"/>
                </a:solidFill>
              </a:rPr>
              <a:t>Top </a:t>
            </a:r>
            <a:r>
              <a:rPr lang="en-US" sz="1300">
                <a:solidFill>
                  <a:schemeClr val="tx1"/>
                </a:solidFill>
              </a:rPr>
              <a:t>photo of </a:t>
            </a:r>
            <a:r>
              <a:rPr lang="en-US" sz="1300" dirty="0">
                <a:solidFill>
                  <a:schemeClr val="tx1"/>
                </a:solidFill>
              </a:rPr>
              <a:t>“</a:t>
            </a:r>
            <a:r>
              <a:rPr lang="en-US" sz="1300" dirty="0" err="1">
                <a:solidFill>
                  <a:schemeClr val="tx1"/>
                </a:solidFill>
              </a:rPr>
              <a:t>Spavinaw</a:t>
            </a:r>
            <a:r>
              <a:rPr lang="en-US" sz="1300" dirty="0">
                <a:solidFill>
                  <a:schemeClr val="tx1"/>
                </a:solidFill>
              </a:rPr>
              <a:t> Creek Senior Housing”, Gravette, Arkansas. The project received a $1,000,000 AHP Subsidy to construct 40 senior living homes.  Bottom photo of “New Hope Housing Gray”, Houston, Texas. The project received a $2,000,000 AHP Subsidy to construct 135 senior living homes. </a:t>
            </a:r>
          </a:p>
        </p:txBody>
      </p:sp>
      <p:pic>
        <p:nvPicPr>
          <p:cNvPr id="4" name="Picture 3">
            <a:extLst>
              <a:ext uri="{FF2B5EF4-FFF2-40B4-BE49-F238E27FC236}">
                <a16:creationId xmlns:a16="http://schemas.microsoft.com/office/drawing/2014/main" id="{5D07D6F7-7FFF-9FBD-A46A-FF47B26AB2F2}"/>
              </a:ext>
            </a:extLst>
          </p:cNvPr>
          <p:cNvPicPr>
            <a:picLocks noChangeAspect="1"/>
          </p:cNvPicPr>
          <p:nvPr/>
        </p:nvPicPr>
        <p:blipFill>
          <a:blip r:embed="rId4"/>
          <a:stretch>
            <a:fillRect/>
          </a:stretch>
        </p:blipFill>
        <p:spPr>
          <a:xfrm>
            <a:off x="5676899" y="1123950"/>
            <a:ext cx="3108960" cy="2391037"/>
          </a:xfrm>
          <a:prstGeom prst="rect">
            <a:avLst/>
          </a:prstGeom>
          <a:ln w="25400">
            <a:solidFill>
              <a:schemeClr val="tx1"/>
            </a:solidFill>
          </a:ln>
        </p:spPr>
      </p:pic>
      <p:pic>
        <p:nvPicPr>
          <p:cNvPr id="5" name="Picture 4" descr="A picture containing text, outdoor, building, sky&#10;&#10;AI-generated content may be incorrect.">
            <a:extLst>
              <a:ext uri="{FF2B5EF4-FFF2-40B4-BE49-F238E27FC236}">
                <a16:creationId xmlns:a16="http://schemas.microsoft.com/office/drawing/2014/main" id="{E8E11009-3E96-4967-7AE3-CAE714A83888}"/>
              </a:ext>
            </a:extLst>
          </p:cNvPr>
          <p:cNvPicPr>
            <a:picLocks noChangeAspect="1"/>
          </p:cNvPicPr>
          <p:nvPr/>
        </p:nvPicPr>
        <p:blipFill>
          <a:blip r:embed="rId5"/>
          <a:stretch>
            <a:fillRect/>
          </a:stretch>
        </p:blipFill>
        <p:spPr>
          <a:xfrm>
            <a:off x="5676899" y="1123950"/>
            <a:ext cx="3114728" cy="2391037"/>
          </a:xfrm>
          <a:prstGeom prst="rect">
            <a:avLst/>
          </a:prstGeom>
        </p:spPr>
      </p:pic>
      <p:pic>
        <p:nvPicPr>
          <p:cNvPr id="8" name="Picture 7" descr="A picture containing building, outdoor, sky, road&#10;&#10;AI-generated content may be incorrect.">
            <a:extLst>
              <a:ext uri="{FF2B5EF4-FFF2-40B4-BE49-F238E27FC236}">
                <a16:creationId xmlns:a16="http://schemas.microsoft.com/office/drawing/2014/main" id="{B495D7E6-46D8-9AD3-0C9B-F3347422B283}"/>
              </a:ext>
            </a:extLst>
          </p:cNvPr>
          <p:cNvPicPr>
            <a:picLocks noChangeAspect="1"/>
          </p:cNvPicPr>
          <p:nvPr/>
        </p:nvPicPr>
        <p:blipFill>
          <a:blip r:embed="rId6"/>
          <a:stretch>
            <a:fillRect/>
          </a:stretch>
        </p:blipFill>
        <p:spPr>
          <a:xfrm>
            <a:off x="5676899" y="3657347"/>
            <a:ext cx="3115055" cy="2146800"/>
          </a:xfrm>
          <a:prstGeom prst="rect">
            <a:avLst/>
          </a:prstGeom>
        </p:spPr>
      </p:pic>
      <p:pic>
        <p:nvPicPr>
          <p:cNvPr id="10" name="Picture 9" descr="A picture containing outdoor, sky, grass, building&#10;&#10;AI-generated content may be incorrect.">
            <a:extLst>
              <a:ext uri="{FF2B5EF4-FFF2-40B4-BE49-F238E27FC236}">
                <a16:creationId xmlns:a16="http://schemas.microsoft.com/office/drawing/2014/main" id="{25FB54B3-D203-39C8-DC92-443A494C3DC3}"/>
              </a:ext>
            </a:extLst>
          </p:cNvPr>
          <p:cNvPicPr>
            <a:picLocks noChangeAspect="1"/>
          </p:cNvPicPr>
          <p:nvPr/>
        </p:nvPicPr>
        <p:blipFill>
          <a:blip r:embed="rId7"/>
          <a:stretch>
            <a:fillRect/>
          </a:stretch>
        </p:blipFill>
        <p:spPr>
          <a:xfrm>
            <a:off x="5676899" y="1123949"/>
            <a:ext cx="3108960" cy="2391037"/>
          </a:xfrm>
          <a:prstGeom prst="rect">
            <a:avLst/>
          </a:prstGeom>
        </p:spPr>
      </p:pic>
    </p:spTree>
    <p:extLst>
      <p:ext uri="{BB962C8B-B14F-4D97-AF65-F5344CB8AC3E}">
        <p14:creationId xmlns:p14="http://schemas.microsoft.com/office/powerpoint/2010/main" val="1601099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0D72-E485-DBEA-D5F6-0A9BC7909495}"/>
              </a:ext>
            </a:extLst>
          </p:cNvPr>
          <p:cNvSpPr>
            <a:spLocks noGrp="1"/>
          </p:cNvSpPr>
          <p:nvPr>
            <p:ph type="title"/>
          </p:nvPr>
        </p:nvSpPr>
        <p:spPr/>
        <p:txBody>
          <a:bodyPr/>
          <a:lstStyle/>
          <a:p>
            <a:r>
              <a:rPr lang="en-US" dirty="0"/>
              <a:t>2026 AHP Workshop Agenda</a:t>
            </a:r>
          </a:p>
        </p:txBody>
      </p:sp>
      <p:sp>
        <p:nvSpPr>
          <p:cNvPr id="3" name="Text Placeholder 2">
            <a:extLst>
              <a:ext uri="{FF2B5EF4-FFF2-40B4-BE49-F238E27FC236}">
                <a16:creationId xmlns:a16="http://schemas.microsoft.com/office/drawing/2014/main" id="{2D99BD64-C889-D917-7B8E-223421CCCD31}"/>
              </a:ext>
            </a:extLst>
          </p:cNvPr>
          <p:cNvSpPr>
            <a:spLocks noGrp="1"/>
          </p:cNvSpPr>
          <p:nvPr>
            <p:ph type="body" sz="quarter" idx="12"/>
          </p:nvPr>
        </p:nvSpPr>
        <p:spPr>
          <a:xfrm>
            <a:off x="482600" y="1410105"/>
            <a:ext cx="8178800" cy="4037789"/>
          </a:xfrm>
        </p:spPr>
        <p:txBody>
          <a:bodyPr>
            <a:normAutofit/>
          </a:bodyPr>
          <a:lstStyle/>
          <a:p>
            <a:pPr>
              <a:buFont typeface="Arial" panose="020B0604020202020204" pitchFamily="34" charset="0"/>
              <a:buChar char="•"/>
            </a:pPr>
            <a:r>
              <a:rPr lang="en-US" dirty="0"/>
              <a:t>9:00-11:30  AHP General Fund session</a:t>
            </a:r>
            <a:r>
              <a:rPr lang="en-US" dirty="0">
                <a:latin typeface="Courier New" panose="02070309020205020404" pitchFamily="49" charset="0"/>
              </a:rPr>
              <a:t> </a:t>
            </a:r>
          </a:p>
          <a:p>
            <a:pPr marL="0" indent="0">
              <a:buNone/>
            </a:pPr>
            <a:r>
              <a:rPr lang="en-US" dirty="0">
                <a:latin typeface="Courier New" panose="02070309020205020404" pitchFamily="49" charset="0"/>
              </a:rPr>
              <a:t> </a:t>
            </a:r>
          </a:p>
          <a:p>
            <a:pPr lvl="1"/>
            <a:r>
              <a:rPr lang="en-US" sz="1800" dirty="0"/>
              <a:t>        Updates for 2026</a:t>
            </a:r>
          </a:p>
          <a:p>
            <a:pPr lvl="1"/>
            <a:r>
              <a:rPr lang="en-US" sz="1800" dirty="0"/>
              <a:t>        Preparations for applications</a:t>
            </a:r>
          </a:p>
          <a:p>
            <a:pPr lvl="1"/>
            <a:r>
              <a:rPr lang="en-US" sz="1800" dirty="0"/>
              <a:t>        Requirements for eligibility</a:t>
            </a:r>
          </a:p>
          <a:p>
            <a:pPr lvl="1"/>
            <a:r>
              <a:rPr lang="en-US" sz="1800" dirty="0"/>
              <a:t>        Capacity of sponsors</a:t>
            </a:r>
          </a:p>
          <a:p>
            <a:pPr lvl="1"/>
            <a:r>
              <a:rPr lang="en-US" sz="1800" dirty="0"/>
              <a:t>        Financial feasibility</a:t>
            </a:r>
          </a:p>
          <a:p>
            <a:pPr lvl="1"/>
            <a:r>
              <a:rPr lang="en-US" sz="1800" dirty="0"/>
              <a:t>        Q&amp;A and Break</a:t>
            </a:r>
          </a:p>
          <a:p>
            <a:pPr lvl="1"/>
            <a:r>
              <a:rPr lang="en-US" sz="1800" dirty="0"/>
              <a:t>        Scoring criteria</a:t>
            </a:r>
          </a:p>
          <a:p>
            <a:pPr lvl="1"/>
            <a:r>
              <a:rPr lang="en-US" sz="1800" dirty="0"/>
              <a:t>        Modifications to applications</a:t>
            </a:r>
          </a:p>
          <a:p>
            <a:pPr lvl="1"/>
            <a:r>
              <a:rPr lang="en-US" sz="1800" dirty="0"/>
              <a:t>        GrantConnect Portal access</a:t>
            </a:r>
          </a:p>
          <a:p>
            <a:pPr marL="231775" lvl="1" indent="0">
              <a:buNone/>
            </a:pPr>
            <a:endParaRPr lang="en-US" sz="1800" dirty="0"/>
          </a:p>
        </p:txBody>
      </p:sp>
    </p:spTree>
    <p:extLst>
      <p:ext uri="{BB962C8B-B14F-4D97-AF65-F5344CB8AC3E}">
        <p14:creationId xmlns:p14="http://schemas.microsoft.com/office/powerpoint/2010/main" val="2267031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1C34-3E1E-4F0F-B1EB-EE77DE1116F5}"/>
              </a:ext>
            </a:extLst>
          </p:cNvPr>
          <p:cNvSpPr>
            <a:spLocks noGrp="1"/>
          </p:cNvSpPr>
          <p:nvPr>
            <p:ph type="title"/>
          </p:nvPr>
        </p:nvSpPr>
        <p:spPr/>
        <p:txBody>
          <a:bodyPr/>
          <a:lstStyle/>
          <a:p>
            <a:r>
              <a:rPr lang="en-US" dirty="0"/>
              <a:t>Uses of Funds - Rental</a:t>
            </a:r>
          </a:p>
        </p:txBody>
      </p:sp>
      <p:sp>
        <p:nvSpPr>
          <p:cNvPr id="5" name="Rectangle 4">
            <a:extLst>
              <a:ext uri="{FF2B5EF4-FFF2-40B4-BE49-F238E27FC236}">
                <a16:creationId xmlns:a16="http://schemas.microsoft.com/office/drawing/2014/main" id="{AF1DF801-52B1-4546-9D3F-2EA796950764}"/>
              </a:ext>
            </a:extLst>
          </p:cNvPr>
          <p:cNvSpPr/>
          <p:nvPr/>
        </p:nvSpPr>
        <p:spPr>
          <a:xfrm>
            <a:off x="5646621" y="1713874"/>
            <a:ext cx="3579528" cy="3430251"/>
          </a:xfrm>
          <a:prstGeom prst="rect">
            <a:avLst/>
          </a:prstGeom>
          <a:ln w="12700">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15" name="TextBox 14">
            <a:extLst>
              <a:ext uri="{FF2B5EF4-FFF2-40B4-BE49-F238E27FC236}">
                <a16:creationId xmlns:a16="http://schemas.microsoft.com/office/drawing/2014/main" id="{738AAE6A-E772-44EF-B461-8EF8D63C9DD4}"/>
              </a:ext>
            </a:extLst>
          </p:cNvPr>
          <p:cNvSpPr txBox="1"/>
          <p:nvPr/>
        </p:nvSpPr>
        <p:spPr>
          <a:xfrm>
            <a:off x="5042309" y="1432087"/>
            <a:ext cx="3747239" cy="461665"/>
          </a:xfrm>
          <a:prstGeom prst="rect">
            <a:avLst/>
          </a:prstGeom>
          <a:solidFill>
            <a:schemeClr val="bg1">
              <a:lumMod val="85000"/>
            </a:schemeClr>
          </a:solid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a:solidFill>
                  <a:schemeClr val="tx2"/>
                </a:solidFill>
              </a:rPr>
              <a:t>Ineligible Costs</a:t>
            </a:r>
          </a:p>
        </p:txBody>
      </p:sp>
      <p:sp>
        <p:nvSpPr>
          <p:cNvPr id="3" name="Rectangle 2">
            <a:extLst>
              <a:ext uri="{FF2B5EF4-FFF2-40B4-BE49-F238E27FC236}">
                <a16:creationId xmlns:a16="http://schemas.microsoft.com/office/drawing/2014/main" id="{3C6640E7-10F4-4544-B20F-B04B0C5302A8}"/>
              </a:ext>
            </a:extLst>
          </p:cNvPr>
          <p:cNvSpPr/>
          <p:nvPr/>
        </p:nvSpPr>
        <p:spPr>
          <a:xfrm>
            <a:off x="717418" y="1896362"/>
            <a:ext cx="3854581" cy="4681728"/>
          </a:xfrm>
          <a:prstGeom prst="rect">
            <a:avLst/>
          </a:prstGeom>
          <a:solidFill>
            <a:schemeClr val="bg1">
              <a:lumMod val="95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r>
              <a:rPr lang="en-US" sz="2000" b="1" dirty="0">
                <a:solidFill>
                  <a:schemeClr val="tx1"/>
                </a:solidFill>
              </a:rPr>
              <a:t>	  </a:t>
            </a:r>
            <a:r>
              <a:rPr lang="en-US" sz="2000" b="1" u="sng" dirty="0">
                <a:solidFill>
                  <a:schemeClr val="tx1"/>
                </a:solidFill>
              </a:rPr>
              <a:t>Acquisition</a:t>
            </a:r>
          </a:p>
          <a:p>
            <a:pPr lvl="0"/>
            <a:endParaRPr lang="en-US" sz="2000" b="1" dirty="0">
              <a:solidFill>
                <a:schemeClr val="tx1"/>
              </a:solidFill>
            </a:endParaRPr>
          </a:p>
          <a:p>
            <a:pPr lvl="0" algn="ctr"/>
            <a:r>
              <a:rPr lang="en-US" sz="2000" b="1" u="sng" dirty="0">
                <a:solidFill>
                  <a:schemeClr val="tx1"/>
                </a:solidFill>
              </a:rPr>
              <a:t>Hard Construction Costs </a:t>
            </a:r>
          </a:p>
          <a:p>
            <a:pPr lvl="0" algn="ctr"/>
            <a:endParaRPr lang="en-US" sz="1100" b="1" dirty="0">
              <a:solidFill>
                <a:schemeClr val="tx1"/>
              </a:solidFill>
            </a:endParaRPr>
          </a:p>
          <a:p>
            <a:pPr marL="0" lvl="0" indent="0">
              <a:buNone/>
            </a:pPr>
            <a:r>
              <a:rPr lang="en-US" sz="2000" b="1" dirty="0">
                <a:solidFill>
                  <a:schemeClr val="tx1"/>
                </a:solidFill>
              </a:rPr>
              <a:t>	- New Construction </a:t>
            </a:r>
          </a:p>
          <a:p>
            <a:pPr marL="0" lvl="0" indent="0">
              <a:buNone/>
            </a:pPr>
            <a:r>
              <a:rPr lang="en-US" sz="2000" b="1" dirty="0">
                <a:solidFill>
                  <a:schemeClr val="tx1"/>
                </a:solidFill>
              </a:rPr>
              <a:t>	- Rehabilitation </a:t>
            </a:r>
          </a:p>
          <a:p>
            <a:pPr marL="0" lvl="0" indent="0">
              <a:buNone/>
            </a:pPr>
            <a:r>
              <a:rPr lang="en-US" sz="2000" b="1" dirty="0">
                <a:solidFill>
                  <a:schemeClr val="tx1"/>
                </a:solidFill>
              </a:rPr>
              <a:t>	- Infrastructure and Site Work </a:t>
            </a:r>
          </a:p>
          <a:p>
            <a:pPr lvl="0" algn="ctr"/>
            <a:endParaRPr lang="en-US" sz="2000" b="1" dirty="0">
              <a:solidFill>
                <a:schemeClr val="tx1"/>
              </a:solidFill>
            </a:endParaRPr>
          </a:p>
          <a:p>
            <a:pPr lvl="0"/>
            <a:r>
              <a:rPr lang="en-US" sz="2000" b="1" dirty="0">
                <a:solidFill>
                  <a:schemeClr val="tx1"/>
                </a:solidFill>
              </a:rPr>
              <a:t>          </a:t>
            </a:r>
            <a:r>
              <a:rPr lang="en-US" sz="2000" b="1" u="sng" dirty="0">
                <a:solidFill>
                  <a:schemeClr val="tx1"/>
                </a:solidFill>
              </a:rPr>
              <a:t>Soft Costs</a:t>
            </a:r>
          </a:p>
          <a:p>
            <a:pPr lvl="0" algn="ctr"/>
            <a:endParaRPr lang="en-US" sz="1100" b="1" dirty="0">
              <a:solidFill>
                <a:schemeClr val="tx1"/>
              </a:solidFill>
            </a:endParaRPr>
          </a:p>
          <a:p>
            <a:pPr lvl="0"/>
            <a:r>
              <a:rPr lang="en-US" sz="2000" b="1" dirty="0">
                <a:solidFill>
                  <a:schemeClr val="tx1"/>
                </a:solidFill>
              </a:rPr>
              <a:t>	- Architect/Engineering Fees</a:t>
            </a:r>
          </a:p>
          <a:p>
            <a:pPr lvl="0"/>
            <a:r>
              <a:rPr lang="en-US" sz="2000" b="1" dirty="0">
                <a:solidFill>
                  <a:schemeClr val="tx1"/>
                </a:solidFill>
              </a:rPr>
              <a:t>	- Appraisal/Phase 1</a:t>
            </a:r>
          </a:p>
          <a:p>
            <a:pPr lvl="0"/>
            <a:r>
              <a:rPr lang="en-US" sz="2000" b="1" dirty="0">
                <a:solidFill>
                  <a:schemeClr val="tx1"/>
                </a:solidFill>
              </a:rPr>
              <a:t>	- Developer/Consultant Fees</a:t>
            </a:r>
          </a:p>
        </p:txBody>
      </p:sp>
      <p:sp>
        <p:nvSpPr>
          <p:cNvPr id="4" name="Rectangle 3">
            <a:extLst>
              <a:ext uri="{FF2B5EF4-FFF2-40B4-BE49-F238E27FC236}">
                <a16:creationId xmlns:a16="http://schemas.microsoft.com/office/drawing/2014/main" id="{3F6A13D3-7DA3-4328-A594-08F538AC2EE4}"/>
              </a:ext>
            </a:extLst>
          </p:cNvPr>
          <p:cNvSpPr/>
          <p:nvPr/>
        </p:nvSpPr>
        <p:spPr>
          <a:xfrm>
            <a:off x="5042309" y="1893753"/>
            <a:ext cx="3749040" cy="4684337"/>
          </a:xfrm>
          <a:prstGeom prst="rect">
            <a:avLst/>
          </a:prstGeom>
          <a:solidFill>
            <a:schemeClr val="bg1">
              <a:lumMod val="95000"/>
            </a:schemeClr>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57200" bIns="91440" rtlCol="0" anchor="ctr" anchorCtr="1"/>
          <a:lstStyle/>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Contingency Funds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Operational Funding/Expenses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Administrative Funding</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Supportive Services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Relocation Expenses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Operating Reserves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Replacement Reserves</a:t>
            </a:r>
          </a:p>
        </p:txBody>
      </p:sp>
      <p:sp>
        <p:nvSpPr>
          <p:cNvPr id="16" name="TextBox 15">
            <a:extLst>
              <a:ext uri="{FF2B5EF4-FFF2-40B4-BE49-F238E27FC236}">
                <a16:creationId xmlns:a16="http://schemas.microsoft.com/office/drawing/2014/main" id="{5D3BA8A6-D4F6-4672-8BE7-C86958EA625E}"/>
              </a:ext>
            </a:extLst>
          </p:cNvPr>
          <p:cNvSpPr txBox="1"/>
          <p:nvPr/>
        </p:nvSpPr>
        <p:spPr>
          <a:xfrm>
            <a:off x="717419" y="1432087"/>
            <a:ext cx="3854580" cy="461665"/>
          </a:xfrm>
          <a:prstGeom prst="rect">
            <a:avLst/>
          </a:prstGeom>
          <a:solidFill>
            <a:schemeClr val="tx2">
              <a:lumMod val="20000"/>
              <a:lumOff val="8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a:solidFill>
                  <a:schemeClr val="tx2"/>
                </a:solidFill>
              </a:rPr>
              <a:t>Eligible Costs</a:t>
            </a:r>
          </a:p>
        </p:txBody>
      </p:sp>
    </p:spTree>
    <p:extLst>
      <p:ext uri="{BB962C8B-B14F-4D97-AF65-F5344CB8AC3E}">
        <p14:creationId xmlns:p14="http://schemas.microsoft.com/office/powerpoint/2010/main" val="100446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2DB2-B160-498F-A1BB-81E5A9B1F758}"/>
              </a:ext>
            </a:extLst>
          </p:cNvPr>
          <p:cNvSpPr>
            <a:spLocks noGrp="1"/>
          </p:cNvSpPr>
          <p:nvPr>
            <p:ph type="title"/>
          </p:nvPr>
        </p:nvSpPr>
        <p:spPr/>
        <p:txBody>
          <a:bodyPr/>
          <a:lstStyle/>
          <a:p>
            <a:r>
              <a:rPr lang="en-US" dirty="0"/>
              <a:t> Demand - Rental</a:t>
            </a:r>
          </a:p>
        </p:txBody>
      </p:sp>
      <p:graphicFrame>
        <p:nvGraphicFramePr>
          <p:cNvPr id="6" name="Diagram 5">
            <a:extLst>
              <a:ext uri="{FF2B5EF4-FFF2-40B4-BE49-F238E27FC236}">
                <a16:creationId xmlns:a16="http://schemas.microsoft.com/office/drawing/2014/main" id="{985F1410-3AE3-492E-87E2-67D06715E1E3}"/>
              </a:ext>
            </a:extLst>
          </p:cNvPr>
          <p:cNvGraphicFramePr/>
          <p:nvPr/>
        </p:nvGraphicFramePr>
        <p:xfrm>
          <a:off x="356260" y="4752975"/>
          <a:ext cx="8645850" cy="3141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19D54188-A3DF-4A9F-BE33-A0D013B95F68}"/>
              </a:ext>
            </a:extLst>
          </p:cNvPr>
          <p:cNvSpPr/>
          <p:nvPr/>
        </p:nvSpPr>
        <p:spPr>
          <a:xfrm>
            <a:off x="356260" y="1188720"/>
            <a:ext cx="8645850" cy="4206240"/>
          </a:xfrm>
          <a:prstGeom prst="rect">
            <a:avLst/>
          </a:prstGeom>
          <a:solidFill>
            <a:schemeClr val="bg1">
              <a:lumMod val="95000"/>
            </a:schemeClr>
          </a:solidFill>
          <a:ln w="31750">
            <a:solidFill>
              <a:srgbClr val="0072CE"/>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en-US" sz="1800" dirty="0">
                <a:solidFill>
                  <a:schemeClr val="tx1"/>
                </a:solidFill>
              </a:rPr>
              <a:t>Market study and/or demand data provides information on local housing conditions</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Aft>
                <a:spcPts val="600"/>
              </a:spcAft>
              <a:buFont typeface="Arial" panose="020B0604020202020204" pitchFamily="34" charset="0"/>
              <a:buChar char="•"/>
            </a:pPr>
            <a:r>
              <a:rPr lang="en-US" sz="1800" dirty="0">
                <a:solidFill>
                  <a:schemeClr val="tx1"/>
                </a:solidFill>
              </a:rPr>
              <a:t>Market study and/or demand data analyzes competition by evaluating other affordable rental developments</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Aft>
                <a:spcPts val="600"/>
              </a:spcAft>
              <a:buFont typeface="Arial" panose="020B0604020202020204" pitchFamily="34" charset="0"/>
              <a:buChar char="•"/>
            </a:pPr>
            <a:r>
              <a:rPr lang="en-US" sz="1800" dirty="0">
                <a:solidFill>
                  <a:schemeClr val="tx1"/>
                </a:solidFill>
              </a:rPr>
              <a:t>FHLB Dallas can conclude the proposed rents are affordable and achievable, considering location, design and intended resident population</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Bef>
                <a:spcPts val="0"/>
              </a:spcBef>
              <a:spcAft>
                <a:spcPts val="600"/>
              </a:spcAft>
              <a:buFont typeface="Arial" panose="020B0604020202020204" pitchFamily="34" charset="0"/>
              <a:buChar char="•"/>
            </a:pPr>
            <a:r>
              <a:rPr lang="en-US" sz="1800" dirty="0">
                <a:solidFill>
                  <a:schemeClr val="tx1"/>
                </a:solidFill>
              </a:rPr>
              <a:t>FHLB Dallas is able to determine the project timeline provides adequate absorption/completion period for the proposed project</a:t>
            </a:r>
          </a:p>
        </p:txBody>
      </p:sp>
    </p:spTree>
    <p:extLst>
      <p:ext uri="{BB962C8B-B14F-4D97-AF65-F5344CB8AC3E}">
        <p14:creationId xmlns:p14="http://schemas.microsoft.com/office/powerpoint/2010/main" val="2810729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E713-AF84-33AF-9569-C79F56A26D51}"/>
              </a:ext>
            </a:extLst>
          </p:cNvPr>
          <p:cNvSpPr>
            <a:spLocks noGrp="1"/>
          </p:cNvSpPr>
          <p:nvPr>
            <p:ph type="title"/>
          </p:nvPr>
        </p:nvSpPr>
        <p:spPr/>
        <p:txBody>
          <a:bodyPr/>
          <a:lstStyle/>
          <a:p>
            <a:r>
              <a:rPr lang="en-US" dirty="0"/>
              <a:t>Rental Feasibility – Project Costs</a:t>
            </a:r>
          </a:p>
        </p:txBody>
      </p:sp>
      <p:sp>
        <p:nvSpPr>
          <p:cNvPr id="3" name="Text Placeholder 2">
            <a:extLst>
              <a:ext uri="{FF2B5EF4-FFF2-40B4-BE49-F238E27FC236}">
                <a16:creationId xmlns:a16="http://schemas.microsoft.com/office/drawing/2014/main" id="{D736E8DD-6A70-00D3-8416-D1C8FBF81D38}"/>
              </a:ext>
            </a:extLst>
          </p:cNvPr>
          <p:cNvSpPr>
            <a:spLocks noGrp="1"/>
          </p:cNvSpPr>
          <p:nvPr>
            <p:ph type="body" sz="quarter" idx="12"/>
          </p:nvPr>
        </p:nvSpPr>
        <p:spPr/>
        <p:txBody>
          <a:bodyPr>
            <a:normAutofit fontScale="92500" lnSpcReduction="10000"/>
          </a:bodyPr>
          <a:lstStyle/>
          <a:p>
            <a:pPr marL="0" indent="0">
              <a:buNone/>
            </a:pPr>
            <a:r>
              <a:rPr lang="en-US" dirty="0"/>
              <a:t>The Bank will review the development budget to determine reasonable projects costs. In general, the Qualified Allocation Plan (QAP) in effect for the project state is used as a benchmark.</a:t>
            </a:r>
          </a:p>
          <a:p>
            <a:pPr marL="0" indent="0">
              <a:buNone/>
            </a:pPr>
            <a:endParaRPr lang="en-US" dirty="0"/>
          </a:p>
          <a:p>
            <a:pPr marL="0" indent="0">
              <a:buNone/>
            </a:pPr>
            <a:r>
              <a:rPr lang="en-US" dirty="0"/>
              <a:t>In District:</a:t>
            </a:r>
          </a:p>
          <a:p>
            <a:r>
              <a:rPr lang="en-US" dirty="0"/>
              <a:t>AR, LA, MS, NM: Utilize the State Housing Finance Agencies’ criteria from the QAP</a:t>
            </a:r>
          </a:p>
          <a:p>
            <a:r>
              <a:rPr lang="en-US" dirty="0"/>
              <a:t>TX: Prior year average total development cost for new construction projects from the State Housing Finance Agency</a:t>
            </a:r>
          </a:p>
          <a:p>
            <a:pPr marL="0" indent="0">
              <a:buNone/>
            </a:pPr>
            <a:endParaRPr lang="en-US" dirty="0"/>
          </a:p>
          <a:p>
            <a:pPr marL="0" indent="0">
              <a:buNone/>
            </a:pPr>
            <a:r>
              <a:rPr lang="en-US" dirty="0"/>
              <a:t>Out of District:</a:t>
            </a:r>
          </a:p>
          <a:p>
            <a:r>
              <a:rPr lang="en-US" dirty="0"/>
              <a:t>If a QAP is not available for the project state, then the Bank will utilize the cost guidelines set forth in the implementation plan of the FHLB district which includes the project state</a:t>
            </a:r>
          </a:p>
        </p:txBody>
      </p:sp>
    </p:spTree>
    <p:extLst>
      <p:ext uri="{BB962C8B-B14F-4D97-AF65-F5344CB8AC3E}">
        <p14:creationId xmlns:p14="http://schemas.microsoft.com/office/powerpoint/2010/main" val="3328099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a:t>
            </a:r>
          </a:p>
        </p:txBody>
      </p:sp>
      <p:sp>
        <p:nvSpPr>
          <p:cNvPr id="7" name="TextBox 6">
            <a:extLst>
              <a:ext uri="{FF2B5EF4-FFF2-40B4-BE49-F238E27FC236}">
                <a16:creationId xmlns:a16="http://schemas.microsoft.com/office/drawing/2014/main" id="{76579B10-17CE-4C4E-A084-FAD2B4D4CFB2}"/>
              </a:ext>
            </a:extLst>
          </p:cNvPr>
          <p:cNvSpPr txBox="1"/>
          <p:nvPr/>
        </p:nvSpPr>
        <p:spPr>
          <a:xfrm>
            <a:off x="-191812" y="1279072"/>
            <a:ext cx="9143307" cy="3985706"/>
          </a:xfrm>
          <a:prstGeom prst="rect">
            <a:avLst/>
          </a:prstGeom>
          <a:noFill/>
          <a:scene3d>
            <a:camera prst="orthographicFront"/>
            <a:lightRig rig="threePt" dir="t"/>
          </a:scene3d>
          <a:sp3d>
            <a:bevelT w="165100" prst="coolSlant"/>
          </a:sp3d>
        </p:spPr>
        <p:txBody>
          <a:bodyPr wrap="square">
            <a:spAutoFit/>
          </a:bodyPr>
          <a:lstStyle/>
          <a:p>
            <a:pPr marL="742950" lvl="1" indent="-285750">
              <a:spcAft>
                <a:spcPts val="1800"/>
              </a:spcAft>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ea typeface="+mn-ea"/>
                <a:cs typeface="+mn-cs"/>
              </a:rPr>
              <a:t>FHLB Dallas </a:t>
            </a:r>
            <a:r>
              <a:rPr lang="en-US" sz="2400" dirty="0">
                <a:solidFill>
                  <a:prstClr val="black"/>
                </a:solidFill>
              </a:rPr>
              <a:t>will </a:t>
            </a:r>
            <a:r>
              <a:rPr lang="en-US" sz="2400" dirty="0">
                <a:solidFill>
                  <a:srgbClr val="000000"/>
                </a:solidFill>
              </a:rPr>
              <a:t>review each AHP application, and prior to each AHP subsidy disbursement, for any “covered misconduct” by the project sponsor</a:t>
            </a:r>
            <a:endParaRPr kumimoji="0" lang="en-US" sz="2400" b="0" i="0" u="none" strike="noStrike" kern="1200" cap="none" spc="0" normalizeH="0" baseline="0" noProof="0" dirty="0">
              <a:ln>
                <a:noFill/>
              </a:ln>
              <a:solidFill>
                <a:prstClr val="black"/>
              </a:solidFill>
              <a:effectLst/>
              <a:highlight>
                <a:srgbClr val="FFFF00"/>
              </a:highlight>
              <a:uLnTx/>
              <a:uFillTx/>
              <a:ea typeface="+mn-ea"/>
              <a:cs typeface="+mn-cs"/>
            </a:endParaRPr>
          </a:p>
          <a:p>
            <a:pPr marL="1257300" lvl="2" indent="-342900">
              <a:spcAft>
                <a:spcPts val="1800"/>
              </a:spcAft>
              <a:buFont typeface="Wingdings" panose="05000000000000000000" pitchFamily="2" charset="2"/>
              <a:buChar char="Ø"/>
              <a:defRPr/>
            </a:pPr>
            <a:r>
              <a:rPr lang="en-US" sz="2400" dirty="0">
                <a:solidFill>
                  <a:srgbClr val="000000"/>
                </a:solidFill>
              </a:rPr>
              <a:t>‘‘Covered misconduct’’ is defined in the Federal Housing Finance Agency's (FHFA) Suspended Counterparty Program (SCP) regulation (12 CFR Part 1227) – more information can be </a:t>
            </a:r>
            <a:r>
              <a:rPr lang="en-US" sz="2400" dirty="0"/>
              <a:t>found using one of the two links below</a:t>
            </a:r>
            <a:endParaRPr lang="en-US" sz="2000" dirty="0"/>
          </a:p>
          <a:p>
            <a:pPr marL="742950" marR="0" lvl="1"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000" dirty="0"/>
              <a:t>FHFA Suspended Counterparty Program – </a:t>
            </a:r>
            <a:r>
              <a:rPr lang="en-US" sz="2000" i="1" dirty="0">
                <a:hlinkClick r:id="rId3"/>
              </a:rPr>
              <a:t>Learn more</a:t>
            </a:r>
            <a:endParaRPr lang="en-US" sz="2000" i="1" dirty="0"/>
          </a:p>
          <a:p>
            <a:pPr marL="742950" marR="0" lvl="1"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FHFA Suspended Counterparties – </a:t>
            </a:r>
            <a:r>
              <a:rPr kumimoji="0" lang="en-US" sz="2000" b="0" i="1" u="none" strike="noStrike" kern="1200" cap="none" spc="0" normalizeH="0" baseline="0" noProof="0" dirty="0">
                <a:ln>
                  <a:noFill/>
                </a:ln>
                <a:effectLst/>
                <a:uLnTx/>
                <a:uFillTx/>
                <a:ea typeface="+mn-ea"/>
                <a:cs typeface="+mn-cs"/>
                <a:hlinkClick r:id="rId4"/>
              </a:rPr>
              <a:t>See list</a:t>
            </a:r>
            <a:endParaRPr kumimoji="0" lang="en-US" sz="2400" b="0" i="1" u="none" strike="noStrike" kern="1200" cap="none" spc="0" normalizeH="0" baseline="0" noProof="0" dirty="0">
              <a:ln>
                <a:noFill/>
              </a:ln>
              <a:effectLst/>
              <a:uLnTx/>
              <a:uFillTx/>
              <a:ea typeface="+mn-ea"/>
              <a:cs typeface="+mn-cs"/>
            </a:endParaRPr>
          </a:p>
        </p:txBody>
      </p:sp>
      <p:sp>
        <p:nvSpPr>
          <p:cNvPr id="4" name="Callout: Right Arrow 3">
            <a:extLst>
              <a:ext uri="{FF2B5EF4-FFF2-40B4-BE49-F238E27FC236}">
                <a16:creationId xmlns:a16="http://schemas.microsoft.com/office/drawing/2014/main" id="{6C8810F0-863A-4965-8BCF-949CB89E5846}"/>
              </a:ext>
            </a:extLst>
          </p:cNvPr>
          <p:cNvSpPr/>
          <p:nvPr/>
        </p:nvSpPr>
        <p:spPr>
          <a:xfrm>
            <a:off x="347472" y="5795351"/>
            <a:ext cx="1357503" cy="613541"/>
          </a:xfrm>
          <a:prstGeom prst="rightArrowCallout">
            <a:avLst/>
          </a:prstGeom>
          <a:solidFill>
            <a:schemeClr val="bg1">
              <a:lumMod val="75000"/>
            </a:schemeClr>
          </a:solidFill>
          <a:ln>
            <a:solidFill>
              <a:schemeClr val="tx2">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Helpful Hint</a:t>
            </a:r>
          </a:p>
        </p:txBody>
      </p:sp>
      <p:sp>
        <p:nvSpPr>
          <p:cNvPr id="5" name="Rectangle 4">
            <a:extLst>
              <a:ext uri="{FF2B5EF4-FFF2-40B4-BE49-F238E27FC236}">
                <a16:creationId xmlns:a16="http://schemas.microsoft.com/office/drawing/2014/main" id="{7EED919E-852B-4A7F-B46B-3A712765F2C9}"/>
              </a:ext>
            </a:extLst>
          </p:cNvPr>
          <p:cNvSpPr/>
          <p:nvPr/>
        </p:nvSpPr>
        <p:spPr>
          <a:xfrm>
            <a:off x="1809750" y="5795350"/>
            <a:ext cx="7141745" cy="613541"/>
          </a:xfrm>
          <a:prstGeom prst="rect">
            <a:avLst/>
          </a:prstGeom>
          <a:solidFill>
            <a:schemeClr val="bg1">
              <a:lumMod val="75000"/>
            </a:schemeClr>
          </a:solidFill>
          <a:ln>
            <a:solidFill>
              <a:schemeClr val="tx2">
                <a:lumMod val="60000"/>
                <a:lumOff val="4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dirty="0">
                <a:solidFill>
                  <a:srgbClr val="000000"/>
                </a:solidFill>
              </a:rPr>
              <a:t>A project must continue to demonstrate a need for the AHP subsidy at disbursement</a:t>
            </a:r>
          </a:p>
        </p:txBody>
      </p:sp>
    </p:spTree>
    <p:extLst>
      <p:ext uri="{BB962C8B-B14F-4D97-AF65-F5344CB8AC3E}">
        <p14:creationId xmlns:p14="http://schemas.microsoft.com/office/powerpoint/2010/main" val="421196695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to Complete</a:t>
            </a:r>
          </a:p>
        </p:txBody>
      </p:sp>
      <p:sp>
        <p:nvSpPr>
          <p:cNvPr id="6" name="Rectangle: Rounded Corners 5">
            <a:extLst>
              <a:ext uri="{FF2B5EF4-FFF2-40B4-BE49-F238E27FC236}">
                <a16:creationId xmlns:a16="http://schemas.microsoft.com/office/drawing/2014/main" id="{DED428DA-8CCE-4A05-8E8C-BAF7A3ED5BEC}"/>
              </a:ext>
            </a:extLst>
          </p:cNvPr>
          <p:cNvSpPr/>
          <p:nvPr/>
        </p:nvSpPr>
        <p:spPr>
          <a:xfrm>
            <a:off x="347473" y="2503358"/>
            <a:ext cx="8409958" cy="2916365"/>
          </a:xfrm>
          <a:prstGeom prst="roundRect">
            <a:avLst/>
          </a:prstGeom>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spcAft>
                <a:spcPts val="1200"/>
              </a:spcAft>
            </a:pPr>
            <a:r>
              <a:rPr lang="en-US" sz="2000" b="1" u="sng" dirty="0"/>
              <a:t>Supporting documentation will show</a:t>
            </a:r>
          </a:p>
          <a:p>
            <a:pPr marL="845820" lvl="1" indent="-285750">
              <a:spcAft>
                <a:spcPts val="600"/>
              </a:spcAft>
              <a:buFont typeface="Wingdings" panose="05000000000000000000" pitchFamily="2" charset="2"/>
              <a:buChar char="v"/>
            </a:pPr>
            <a:r>
              <a:rPr lang="en-US" dirty="0"/>
              <a:t>Qualifications of key personnel are provided</a:t>
            </a:r>
          </a:p>
          <a:p>
            <a:pPr marL="845820" lvl="1" indent="-285750">
              <a:spcAft>
                <a:spcPts val="600"/>
              </a:spcAft>
              <a:buFont typeface="Wingdings" panose="05000000000000000000" pitchFamily="2" charset="2"/>
              <a:buChar char="v"/>
            </a:pPr>
            <a:r>
              <a:rPr lang="en-US" dirty="0"/>
              <a:t>Resumes of project leadership and organization fact sheets</a:t>
            </a:r>
          </a:p>
          <a:p>
            <a:pPr marL="845820" lvl="1" indent="-285750">
              <a:spcAft>
                <a:spcPts val="600"/>
              </a:spcAft>
              <a:buFont typeface="Wingdings" panose="05000000000000000000" pitchFamily="2" charset="2"/>
              <a:buChar char="v"/>
            </a:pPr>
            <a:r>
              <a:rPr lang="en-US" dirty="0"/>
              <a:t>Organizational charts if there are multiple entities</a:t>
            </a:r>
          </a:p>
          <a:p>
            <a:pPr marL="845820" lvl="1" indent="-285750">
              <a:spcAft>
                <a:spcPts val="600"/>
              </a:spcAft>
              <a:buFont typeface="Wingdings" panose="05000000000000000000" pitchFamily="2" charset="2"/>
              <a:buChar char="v"/>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Sponsor’s experience with similar developments</a:t>
            </a:r>
          </a:p>
          <a:p>
            <a:pPr marL="845820" lvl="1" indent="-285750">
              <a:spcAft>
                <a:spcPts val="600"/>
              </a:spcAft>
              <a:buFont typeface="Wingdings" panose="05000000000000000000" pitchFamily="2" charset="2"/>
              <a:buChar char="v"/>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 development team was created with experience with similar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project</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a:t>
            </a:r>
          </a:p>
          <a:p>
            <a:pPr marL="845820" lvl="1" indent="-285750">
              <a:spcAft>
                <a:spcPts val="600"/>
              </a:spcAft>
              <a:buFont typeface="Wingdings" panose="05000000000000000000" pitchFamily="2" charset="2"/>
              <a:buChar char="v"/>
            </a:pPr>
            <a:r>
              <a:rPr lang="en-US" dirty="0"/>
              <a:t>Compliance in current AHP projects </a:t>
            </a:r>
          </a:p>
          <a:p>
            <a:pPr marL="845820" lvl="1" indent="-285750">
              <a:spcAft>
                <a:spcPts val="600"/>
              </a:spcAft>
              <a:buFont typeface="Wingdings" panose="05000000000000000000" pitchFamily="2" charset="2"/>
              <a:buChar char="v"/>
            </a:pPr>
            <a:endParaRPr lang="en-US" dirty="0"/>
          </a:p>
        </p:txBody>
      </p:sp>
      <p:sp>
        <p:nvSpPr>
          <p:cNvPr id="3" name="TextBox 2">
            <a:extLst>
              <a:ext uri="{FF2B5EF4-FFF2-40B4-BE49-F238E27FC236}">
                <a16:creationId xmlns:a16="http://schemas.microsoft.com/office/drawing/2014/main" id="{9598C439-D4BE-489D-986B-897B565DB976}"/>
              </a:ext>
            </a:extLst>
          </p:cNvPr>
          <p:cNvSpPr txBox="1"/>
          <p:nvPr/>
        </p:nvSpPr>
        <p:spPr>
          <a:xfrm>
            <a:off x="386570" y="1327569"/>
            <a:ext cx="8599775" cy="1369606"/>
          </a:xfrm>
          <a:prstGeom prst="rect">
            <a:avLst/>
          </a:prstGeom>
          <a:noFill/>
        </p:spPr>
        <p:txBody>
          <a:bodyPr wrap="square" rtlCol="0">
            <a:spAutoFit/>
          </a:bodyPr>
          <a:lstStyle/>
          <a:p>
            <a:r>
              <a:rPr lang="en-US" dirty="0">
                <a:solidFill>
                  <a:srgbClr val="000000"/>
                </a:solidFill>
              </a:rPr>
              <a:t>Qualified and able to perform its responsibilities throughout the 15-year retention period 	– includes compliance and monitoring</a:t>
            </a:r>
          </a:p>
          <a:p>
            <a:endParaRPr lang="en-US" sz="1100" dirty="0">
              <a:solidFill>
                <a:srgbClr val="000000"/>
              </a:solidFill>
            </a:endParaRPr>
          </a:p>
          <a:p>
            <a:r>
              <a:rPr lang="en-US" dirty="0"/>
              <a:t>Demonstrates ability, experience and financial capacity to complete project</a:t>
            </a:r>
          </a:p>
          <a:p>
            <a:endParaRPr lang="en-US" dirty="0">
              <a:solidFill>
                <a:srgbClr val="000000"/>
              </a:solidFill>
            </a:endParaRPr>
          </a:p>
        </p:txBody>
      </p:sp>
      <p:sp>
        <p:nvSpPr>
          <p:cNvPr id="5" name="Callout: Right Arrow 4">
            <a:extLst>
              <a:ext uri="{FF2B5EF4-FFF2-40B4-BE49-F238E27FC236}">
                <a16:creationId xmlns:a16="http://schemas.microsoft.com/office/drawing/2014/main" id="{F2ED3E66-AF5C-4589-B1F5-3859C74F2A0A}"/>
              </a:ext>
            </a:extLst>
          </p:cNvPr>
          <p:cNvSpPr/>
          <p:nvPr/>
        </p:nvSpPr>
        <p:spPr>
          <a:xfrm>
            <a:off x="347472" y="5962650"/>
            <a:ext cx="1500378" cy="776286"/>
          </a:xfrm>
          <a:prstGeom prst="rightArrowCallout">
            <a:avLst/>
          </a:prstGeom>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
        <p:nvSpPr>
          <p:cNvPr id="7" name="TextBox 6">
            <a:extLst>
              <a:ext uri="{FF2B5EF4-FFF2-40B4-BE49-F238E27FC236}">
                <a16:creationId xmlns:a16="http://schemas.microsoft.com/office/drawing/2014/main" id="{E420740A-EA12-4966-B350-39228EA54806}"/>
              </a:ext>
            </a:extLst>
          </p:cNvPr>
          <p:cNvSpPr txBox="1"/>
          <p:nvPr/>
        </p:nvSpPr>
        <p:spPr>
          <a:xfrm>
            <a:off x="1847850" y="5419725"/>
            <a:ext cx="7010400" cy="1061829"/>
          </a:xfrm>
          <a:prstGeom prst="rect">
            <a:avLst/>
          </a:prstGeom>
          <a:noFill/>
        </p:spPr>
        <p:txBody>
          <a:bodyPr wrap="square" rtlCol="0">
            <a:spAutoFit/>
          </a:bodyPr>
          <a:lstStyle/>
          <a:p>
            <a:pPr marL="742950" lvl="1" indent="-285750">
              <a:spcAft>
                <a:spcPts val="1800"/>
              </a:spcAft>
              <a:buFont typeface="Arial" panose="020B0604020202020204" pitchFamily="34" charset="0"/>
              <a:buChar char="•"/>
            </a:pPr>
            <a:endParaRPr lang="en-US" sz="2400" dirty="0"/>
          </a:p>
          <a:p>
            <a:endParaRPr lang="en-US" sz="2400" dirty="0">
              <a:solidFill>
                <a:schemeClr val="tx1">
                  <a:lumMod val="65000"/>
                  <a:lumOff val="35000"/>
                </a:schemeClr>
              </a:solidFill>
            </a:endParaRPr>
          </a:p>
        </p:txBody>
      </p:sp>
      <p:sp>
        <p:nvSpPr>
          <p:cNvPr id="8" name="Rectangle 7">
            <a:extLst>
              <a:ext uri="{FF2B5EF4-FFF2-40B4-BE49-F238E27FC236}">
                <a16:creationId xmlns:a16="http://schemas.microsoft.com/office/drawing/2014/main" id="{9C8BD305-CE63-407A-BD15-0F0737A631FB}"/>
              </a:ext>
            </a:extLst>
          </p:cNvPr>
          <p:cNvSpPr/>
          <p:nvPr/>
        </p:nvSpPr>
        <p:spPr>
          <a:xfrm>
            <a:off x="1847850" y="5962651"/>
            <a:ext cx="6948678" cy="776286"/>
          </a:xfrm>
          <a:prstGeom prst="rect">
            <a:avLst/>
          </a:prstGeom>
          <a:solidFill>
            <a:schemeClr val="bg1">
              <a:lumMod val="95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alibri" panose="020F0502020204030204" pitchFamily="34" charset="0"/>
                <a:cs typeface="Times New Roman" panose="02020603050405020304" pitchFamily="18" charset="0"/>
              </a:rPr>
              <a:t>Contact FHLB Dallas if this is your organization’s first housing project!</a:t>
            </a:r>
          </a:p>
        </p:txBody>
      </p:sp>
    </p:spTree>
    <p:extLst>
      <p:ext uri="{BB962C8B-B14F-4D97-AF65-F5344CB8AC3E}">
        <p14:creationId xmlns:p14="http://schemas.microsoft.com/office/powerpoint/2010/main" val="3156486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to Complete</a:t>
            </a:r>
          </a:p>
        </p:txBody>
      </p:sp>
      <p:sp>
        <p:nvSpPr>
          <p:cNvPr id="12" name="Callout: Down Arrow 11">
            <a:extLst>
              <a:ext uri="{FF2B5EF4-FFF2-40B4-BE49-F238E27FC236}">
                <a16:creationId xmlns:a16="http://schemas.microsoft.com/office/drawing/2014/main" id="{410D15ED-16EA-4C8A-800E-B4664B8CED99}"/>
              </a:ext>
            </a:extLst>
          </p:cNvPr>
          <p:cNvSpPr/>
          <p:nvPr/>
        </p:nvSpPr>
        <p:spPr>
          <a:xfrm>
            <a:off x="235971" y="1205105"/>
            <a:ext cx="8724900" cy="1293749"/>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Below is an example</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of a good </a:t>
            </a: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e</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xhibit to include with supporting documents</a:t>
            </a: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p>
          <a:p>
            <a:pPr algn="ct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Also include resumes, short bios, organizational charts, organizational resumes, etc.</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lang="en-US" sz="1600" b="1" dirty="0">
              <a:solidFill>
                <a:prstClr val="white"/>
              </a:solidFill>
              <a:latin typeface="Calibri" panose="020F0502020204030204" pitchFamily="34" charset="0"/>
              <a:cs typeface="Times New Roman" panose="02020603050405020304" pitchFamily="18" charset="0"/>
            </a:endParaRPr>
          </a:p>
        </p:txBody>
      </p:sp>
      <p:graphicFrame>
        <p:nvGraphicFramePr>
          <p:cNvPr id="16" name="Object 15">
            <a:extLst>
              <a:ext uri="{FF2B5EF4-FFF2-40B4-BE49-F238E27FC236}">
                <a16:creationId xmlns:a16="http://schemas.microsoft.com/office/drawing/2014/main" id="{361FCD31-67C8-4333-B2BE-E9832AB6E350}"/>
              </a:ext>
            </a:extLst>
          </p:cNvPr>
          <p:cNvGraphicFramePr>
            <a:graphicFrameLocks noChangeAspect="1"/>
          </p:cNvGraphicFramePr>
          <p:nvPr/>
        </p:nvGraphicFramePr>
        <p:xfrm>
          <a:off x="226544" y="2686050"/>
          <a:ext cx="8724900" cy="1485900"/>
        </p:xfrm>
        <a:graphic>
          <a:graphicData uri="http://schemas.openxmlformats.org/presentationml/2006/ole">
            <mc:AlternateContent xmlns:mc="http://schemas.openxmlformats.org/markup-compatibility/2006">
              <mc:Choice xmlns:v="urn:schemas-microsoft-com:vml" Requires="v">
                <p:oleObj name="Worksheet" r:id="rId3" imgW="7848649" imgH="1485900" progId="Excel.Sheet.12">
                  <p:embed/>
                </p:oleObj>
              </mc:Choice>
              <mc:Fallback>
                <p:oleObj name="Worksheet" r:id="rId3" imgW="7848649" imgH="1485900" progId="Excel.Sheet.12">
                  <p:embed/>
                  <p:pic>
                    <p:nvPicPr>
                      <p:cNvPr id="16" name="Object 15">
                        <a:extLst>
                          <a:ext uri="{FF2B5EF4-FFF2-40B4-BE49-F238E27FC236}">
                            <a16:creationId xmlns:a16="http://schemas.microsoft.com/office/drawing/2014/main" id="{361FCD31-67C8-4333-B2BE-E9832AB6E350}"/>
                          </a:ext>
                        </a:extLst>
                      </p:cNvPr>
                      <p:cNvPicPr/>
                      <p:nvPr/>
                    </p:nvPicPr>
                    <p:blipFill>
                      <a:blip r:embed="rId4"/>
                      <a:stretch>
                        <a:fillRect/>
                      </a:stretch>
                    </p:blipFill>
                    <p:spPr>
                      <a:xfrm>
                        <a:off x="226544" y="2686050"/>
                        <a:ext cx="8724900" cy="1485900"/>
                      </a:xfrm>
                      <a:prstGeom prst="rect">
                        <a:avLst/>
                      </a:prstGeom>
                      <a:ln w="25400">
                        <a:solidFill>
                          <a:schemeClr val="tx1"/>
                        </a:solidFill>
                      </a:ln>
                    </p:spPr>
                  </p:pic>
                </p:oleObj>
              </mc:Fallback>
            </mc:AlternateContent>
          </a:graphicData>
        </a:graphic>
      </p:graphicFrame>
      <p:graphicFrame>
        <p:nvGraphicFramePr>
          <p:cNvPr id="17" name="Object 16">
            <a:extLst>
              <a:ext uri="{FF2B5EF4-FFF2-40B4-BE49-F238E27FC236}">
                <a16:creationId xmlns:a16="http://schemas.microsoft.com/office/drawing/2014/main" id="{7D15B241-BA39-4956-9D2B-AC73B7DF3B99}"/>
              </a:ext>
            </a:extLst>
          </p:cNvPr>
          <p:cNvGraphicFramePr>
            <a:graphicFrameLocks noChangeAspect="1"/>
          </p:cNvGraphicFramePr>
          <p:nvPr/>
        </p:nvGraphicFramePr>
        <p:xfrm>
          <a:off x="226545" y="4359146"/>
          <a:ext cx="8724899" cy="1149350"/>
        </p:xfrm>
        <a:graphic>
          <a:graphicData uri="http://schemas.openxmlformats.org/presentationml/2006/ole">
            <mc:AlternateContent xmlns:mc="http://schemas.openxmlformats.org/markup-compatibility/2006">
              <mc:Choice xmlns:v="urn:schemas-microsoft-com:vml" Requires="v">
                <p:oleObj name="Worksheet" r:id="rId5" imgW="6623136" imgH="812712" progId="Excel.Sheet.12">
                  <p:embed/>
                </p:oleObj>
              </mc:Choice>
              <mc:Fallback>
                <p:oleObj name="Worksheet" r:id="rId5" imgW="6623136" imgH="812712" progId="Excel.Sheet.12">
                  <p:embed/>
                  <p:pic>
                    <p:nvPicPr>
                      <p:cNvPr id="17" name="Object 16">
                        <a:extLst>
                          <a:ext uri="{FF2B5EF4-FFF2-40B4-BE49-F238E27FC236}">
                            <a16:creationId xmlns:a16="http://schemas.microsoft.com/office/drawing/2014/main" id="{7D15B241-BA39-4956-9D2B-AC73B7DF3B99}"/>
                          </a:ext>
                        </a:extLst>
                      </p:cNvPr>
                      <p:cNvPicPr/>
                      <p:nvPr/>
                    </p:nvPicPr>
                    <p:blipFill>
                      <a:blip r:embed="rId6"/>
                      <a:stretch>
                        <a:fillRect/>
                      </a:stretch>
                    </p:blipFill>
                    <p:spPr>
                      <a:xfrm>
                        <a:off x="226545" y="4359146"/>
                        <a:ext cx="8724899" cy="1149350"/>
                      </a:xfrm>
                      <a:prstGeom prst="rect">
                        <a:avLst/>
                      </a:prstGeom>
                      <a:ln w="25400">
                        <a:solidFill>
                          <a:schemeClr val="tx1"/>
                        </a:solidFill>
                      </a:ln>
                    </p:spPr>
                  </p:pic>
                </p:oleObj>
              </mc:Fallback>
            </mc:AlternateContent>
          </a:graphicData>
        </a:graphic>
      </p:graphicFrame>
      <p:sp>
        <p:nvSpPr>
          <p:cNvPr id="6" name="Callout: Right Arrow 5">
            <a:extLst>
              <a:ext uri="{FF2B5EF4-FFF2-40B4-BE49-F238E27FC236}">
                <a16:creationId xmlns:a16="http://schemas.microsoft.com/office/drawing/2014/main" id="{DAC503D9-67DE-4B48-80D2-8D9F4AC599EB}"/>
              </a:ext>
            </a:extLst>
          </p:cNvPr>
          <p:cNvSpPr/>
          <p:nvPr/>
        </p:nvSpPr>
        <p:spPr>
          <a:xfrm>
            <a:off x="226545" y="5962650"/>
            <a:ext cx="1385439" cy="776286"/>
          </a:xfrm>
          <a:prstGeom prst="rightArrowCallou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
        <p:nvSpPr>
          <p:cNvPr id="7" name="Rectangle 6">
            <a:extLst>
              <a:ext uri="{FF2B5EF4-FFF2-40B4-BE49-F238E27FC236}">
                <a16:creationId xmlns:a16="http://schemas.microsoft.com/office/drawing/2014/main" id="{05D5C37E-1201-4955-8D69-A956CDC1CDDA}"/>
              </a:ext>
            </a:extLst>
          </p:cNvPr>
          <p:cNvSpPr/>
          <p:nvPr/>
        </p:nvSpPr>
        <p:spPr>
          <a:xfrm>
            <a:off x="1611983" y="5962651"/>
            <a:ext cx="7305471" cy="776286"/>
          </a:xfrm>
          <a:prstGeom prst="rect">
            <a:avLst/>
          </a:prstGeom>
          <a:solidFill>
            <a:schemeClr val="bg1">
              <a:lumMod val="95000"/>
            </a:schemeClr>
          </a:solidFill>
          <a:ln>
            <a:solidFill>
              <a:srgbClr val="FF0000"/>
            </a:solidFill>
          </a:ln>
          <a:scene3d>
            <a:camera prst="obliqueTopLef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alibri" panose="020F0502020204030204" pitchFamily="34" charset="0"/>
                <a:cs typeface="Times New Roman" panose="02020603050405020304" pitchFamily="18" charset="0"/>
              </a:rPr>
              <a:t>The charts above </a:t>
            </a:r>
            <a:r>
              <a:rPr lang="en-US" sz="1600" b="1" u="sng" dirty="0">
                <a:solidFill>
                  <a:schemeClr val="tx1"/>
                </a:solidFill>
                <a:latin typeface="Calibri" panose="020F0502020204030204" pitchFamily="34" charset="0"/>
                <a:cs typeface="Times New Roman" panose="02020603050405020304" pitchFamily="18" charset="0"/>
              </a:rPr>
              <a:t>SHOULD NOT </a:t>
            </a:r>
            <a:r>
              <a:rPr lang="en-US" sz="1600" dirty="0">
                <a:solidFill>
                  <a:schemeClr val="tx1"/>
                </a:solidFill>
                <a:latin typeface="Calibri" panose="020F0502020204030204" pitchFamily="34" charset="0"/>
                <a:cs typeface="Times New Roman" panose="02020603050405020304" pitchFamily="18" charset="0"/>
              </a:rPr>
              <a:t>be the only exhibits provided for Sponsor Capacity</a:t>
            </a:r>
          </a:p>
        </p:txBody>
      </p:sp>
    </p:spTree>
    <p:extLst>
      <p:ext uri="{BB962C8B-B14F-4D97-AF65-F5344CB8AC3E}">
        <p14:creationId xmlns:p14="http://schemas.microsoft.com/office/powerpoint/2010/main" val="42377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CD05-7068-4C15-BE6D-E1F1B4AAF5C3}"/>
              </a:ext>
            </a:extLst>
          </p:cNvPr>
          <p:cNvSpPr>
            <a:spLocks noGrp="1"/>
          </p:cNvSpPr>
          <p:nvPr>
            <p:ph type="title"/>
          </p:nvPr>
        </p:nvSpPr>
        <p:spPr/>
        <p:txBody>
          <a:bodyPr/>
          <a:lstStyle/>
          <a:p>
            <a:r>
              <a:rPr lang="en-US" dirty="0"/>
              <a:t>Site Control and Zoning</a:t>
            </a:r>
          </a:p>
        </p:txBody>
      </p:sp>
      <p:graphicFrame>
        <p:nvGraphicFramePr>
          <p:cNvPr id="4" name="Diagram 3">
            <a:extLst>
              <a:ext uri="{FF2B5EF4-FFF2-40B4-BE49-F238E27FC236}">
                <a16:creationId xmlns:a16="http://schemas.microsoft.com/office/drawing/2014/main" id="{29A5B2AA-AB06-4632-BCA0-B0B1FB47D340}"/>
              </a:ext>
            </a:extLst>
          </p:cNvPr>
          <p:cNvGraphicFramePr/>
          <p:nvPr/>
        </p:nvGraphicFramePr>
        <p:xfrm>
          <a:off x="356261" y="1609879"/>
          <a:ext cx="8567022" cy="3431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EF78D3B6-9CE2-4A31-80EC-5A76BCF87EFF}"/>
              </a:ext>
            </a:extLst>
          </p:cNvPr>
          <p:cNvSpPr/>
          <p:nvPr/>
        </p:nvSpPr>
        <p:spPr>
          <a:xfrm>
            <a:off x="356262" y="5118613"/>
            <a:ext cx="8567021" cy="685288"/>
          </a:xfrm>
          <a:prstGeom prst="rect">
            <a:avLst/>
          </a:prstGeom>
          <a:solidFill>
            <a:schemeClr val="tx2">
              <a:lumMod val="20000"/>
              <a:lumOff val="80000"/>
            </a:schemeClr>
          </a:solidFill>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b="1" u="sng" dirty="0">
                <a:solidFill>
                  <a:schemeClr val="tx1"/>
                </a:solidFill>
              </a:rPr>
              <a:t>Site location must be properly zoned</a:t>
            </a:r>
          </a:p>
          <a:p>
            <a:pPr algn="ctr"/>
            <a:r>
              <a:rPr lang="en-US" dirty="0">
                <a:solidFill>
                  <a:schemeClr val="tx1"/>
                </a:solidFill>
              </a:rPr>
              <a:t>-  July 31st deadline to </a:t>
            </a:r>
            <a:r>
              <a:rPr lang="en-US" sz="1700" dirty="0">
                <a:solidFill>
                  <a:schemeClr val="tx1"/>
                </a:solidFill>
              </a:rPr>
              <a:t>submit proper zoning approval </a:t>
            </a:r>
          </a:p>
        </p:txBody>
      </p:sp>
      <p:sp>
        <p:nvSpPr>
          <p:cNvPr id="3" name="TextBox 2">
            <a:extLst>
              <a:ext uri="{FF2B5EF4-FFF2-40B4-BE49-F238E27FC236}">
                <a16:creationId xmlns:a16="http://schemas.microsoft.com/office/drawing/2014/main" id="{4A1B627B-A760-4435-BF76-0165B3847EDF}"/>
              </a:ext>
            </a:extLst>
          </p:cNvPr>
          <p:cNvSpPr txBox="1"/>
          <p:nvPr/>
        </p:nvSpPr>
        <p:spPr>
          <a:xfrm>
            <a:off x="356261" y="1189828"/>
            <a:ext cx="8567022" cy="430887"/>
          </a:xfrm>
          <a:prstGeom prst="rect">
            <a:avLst/>
          </a:prstGeom>
          <a:noFill/>
          <a:ln w="12700">
            <a:solidFill>
              <a:schemeClr val="tx1"/>
            </a:solidFill>
          </a:ln>
          <a:effectLst>
            <a:glow rad="63500">
              <a:schemeClr val="accent1">
                <a:satMod val="175000"/>
                <a:alpha val="40000"/>
              </a:schemeClr>
            </a:glow>
          </a:effectLst>
        </p:spPr>
        <p:txBody>
          <a:bodyPr wrap="square" rtlCol="0">
            <a:spAutoFit/>
          </a:bodyPr>
          <a:lstStyle/>
          <a:p>
            <a:pPr lvl="0" algn="ctr"/>
            <a:r>
              <a:rPr lang="en-US" sz="2000" b="1" dirty="0">
                <a:solidFill>
                  <a:schemeClr val="tx1"/>
                </a:solidFill>
              </a:rPr>
              <a:t>Sponsor or ownership </a:t>
            </a:r>
            <a:r>
              <a:rPr lang="en-US" sz="2200" b="1" dirty="0">
                <a:solidFill>
                  <a:schemeClr val="tx1"/>
                </a:solidFill>
              </a:rPr>
              <a:t>entity</a:t>
            </a:r>
            <a:r>
              <a:rPr lang="en-US" sz="2000" b="1" dirty="0">
                <a:solidFill>
                  <a:schemeClr val="tx1"/>
                </a:solidFill>
              </a:rPr>
              <a:t> must have site control at time of application </a:t>
            </a:r>
          </a:p>
        </p:txBody>
      </p:sp>
    </p:spTree>
    <p:extLst>
      <p:ext uri="{BB962C8B-B14F-4D97-AF65-F5344CB8AC3E}">
        <p14:creationId xmlns:p14="http://schemas.microsoft.com/office/powerpoint/2010/main" val="2972540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solidFill>
                  <a:srgbClr val="0072CE"/>
                </a:solidFill>
              </a:rPr>
              <a:t>2026</a:t>
            </a:r>
            <a:r>
              <a:rPr lang="en-US" sz="3200" dirty="0">
                <a:solidFill>
                  <a:schemeClr val="tx1"/>
                </a:solidFill>
              </a:rPr>
              <a:t> </a:t>
            </a:r>
            <a:r>
              <a:rPr lang="en-US" sz="3200" dirty="0">
                <a:solidFill>
                  <a:srgbClr val="0072CE"/>
                </a:solidFill>
              </a:rPr>
              <a:t>Rental</a:t>
            </a:r>
            <a:r>
              <a:rPr lang="en-US" sz="3200" dirty="0">
                <a:solidFill>
                  <a:schemeClr val="tx1"/>
                </a:solidFill>
              </a:rPr>
              <a:t> </a:t>
            </a:r>
            <a:r>
              <a:rPr lang="en-US" sz="3200" dirty="0">
                <a:solidFill>
                  <a:srgbClr val="0072CE"/>
                </a:solidFill>
              </a:rPr>
              <a:t>Rehab Projects</a:t>
            </a:r>
            <a:endParaRPr lang="en-US" sz="3200" dirty="0"/>
          </a:p>
        </p:txBody>
      </p:sp>
      <p:sp>
        <p:nvSpPr>
          <p:cNvPr id="4" name="Text Placeholder 3"/>
          <p:cNvSpPr>
            <a:spLocks noGrp="1"/>
          </p:cNvSpPr>
          <p:nvPr>
            <p:ph type="body" sz="quarter" idx="12"/>
          </p:nvPr>
        </p:nvSpPr>
        <p:spPr>
          <a:xfrm>
            <a:off x="356616" y="1219200"/>
            <a:ext cx="5434584" cy="4242707"/>
          </a:xfrm>
          <a:ln>
            <a:solidFill>
              <a:schemeClr val="bg1"/>
            </a:solidFill>
            <a:extLst>
              <a:ext uri="{C807C97D-BFC1-408E-A445-0C87EB9F89A2}">
                <ask:lineSketchStyleProps xmlns:ask="http://schemas.microsoft.com/office/drawing/2018/sketchyshapes" sd="1219033472">
                  <a:custGeom>
                    <a:avLst/>
                    <a:gdLst>
                      <a:gd name="connsiteX0" fmla="*/ 0 w 5434584"/>
                      <a:gd name="connsiteY0" fmla="*/ 0 h 3724275"/>
                      <a:gd name="connsiteX1" fmla="*/ 489113 w 5434584"/>
                      <a:gd name="connsiteY1" fmla="*/ 0 h 3724275"/>
                      <a:gd name="connsiteX2" fmla="*/ 1086917 w 5434584"/>
                      <a:gd name="connsiteY2" fmla="*/ 0 h 3724275"/>
                      <a:gd name="connsiteX3" fmla="*/ 1521684 w 5434584"/>
                      <a:gd name="connsiteY3" fmla="*/ 0 h 3724275"/>
                      <a:gd name="connsiteX4" fmla="*/ 2065142 w 5434584"/>
                      <a:gd name="connsiteY4" fmla="*/ 0 h 3724275"/>
                      <a:gd name="connsiteX5" fmla="*/ 2662946 w 5434584"/>
                      <a:gd name="connsiteY5" fmla="*/ 0 h 3724275"/>
                      <a:gd name="connsiteX6" fmla="*/ 3043367 w 5434584"/>
                      <a:gd name="connsiteY6" fmla="*/ 0 h 3724275"/>
                      <a:gd name="connsiteX7" fmla="*/ 3423788 w 5434584"/>
                      <a:gd name="connsiteY7" fmla="*/ 0 h 3724275"/>
                      <a:gd name="connsiteX8" fmla="*/ 4075938 w 5434584"/>
                      <a:gd name="connsiteY8" fmla="*/ 0 h 3724275"/>
                      <a:gd name="connsiteX9" fmla="*/ 4619396 w 5434584"/>
                      <a:gd name="connsiteY9" fmla="*/ 0 h 3724275"/>
                      <a:gd name="connsiteX10" fmla="*/ 5434584 w 5434584"/>
                      <a:gd name="connsiteY10" fmla="*/ 0 h 3724275"/>
                      <a:gd name="connsiteX11" fmla="*/ 5434584 w 5434584"/>
                      <a:gd name="connsiteY11" fmla="*/ 532039 h 3724275"/>
                      <a:gd name="connsiteX12" fmla="*/ 5434584 w 5434584"/>
                      <a:gd name="connsiteY12" fmla="*/ 1101321 h 3724275"/>
                      <a:gd name="connsiteX13" fmla="*/ 5434584 w 5434584"/>
                      <a:gd name="connsiteY13" fmla="*/ 1558875 h 3724275"/>
                      <a:gd name="connsiteX14" fmla="*/ 5434584 w 5434584"/>
                      <a:gd name="connsiteY14" fmla="*/ 2090914 h 3724275"/>
                      <a:gd name="connsiteX15" fmla="*/ 5434584 w 5434584"/>
                      <a:gd name="connsiteY15" fmla="*/ 2511225 h 3724275"/>
                      <a:gd name="connsiteX16" fmla="*/ 5434584 w 5434584"/>
                      <a:gd name="connsiteY16" fmla="*/ 3117750 h 3724275"/>
                      <a:gd name="connsiteX17" fmla="*/ 5434584 w 5434584"/>
                      <a:gd name="connsiteY17" fmla="*/ 3724275 h 3724275"/>
                      <a:gd name="connsiteX18" fmla="*/ 4782434 w 5434584"/>
                      <a:gd name="connsiteY18" fmla="*/ 3724275 h 3724275"/>
                      <a:gd name="connsiteX19" fmla="*/ 4184630 w 5434584"/>
                      <a:gd name="connsiteY19" fmla="*/ 3724275 h 3724275"/>
                      <a:gd name="connsiteX20" fmla="*/ 3749863 w 5434584"/>
                      <a:gd name="connsiteY20" fmla="*/ 3724275 h 3724275"/>
                      <a:gd name="connsiteX21" fmla="*/ 3097713 w 5434584"/>
                      <a:gd name="connsiteY21" fmla="*/ 3724275 h 3724275"/>
                      <a:gd name="connsiteX22" fmla="*/ 2554254 w 5434584"/>
                      <a:gd name="connsiteY22" fmla="*/ 3724275 h 3724275"/>
                      <a:gd name="connsiteX23" fmla="*/ 2173834 w 5434584"/>
                      <a:gd name="connsiteY23" fmla="*/ 3724275 h 3724275"/>
                      <a:gd name="connsiteX24" fmla="*/ 1630375 w 5434584"/>
                      <a:gd name="connsiteY24" fmla="*/ 3724275 h 3724275"/>
                      <a:gd name="connsiteX25" fmla="*/ 1141263 w 5434584"/>
                      <a:gd name="connsiteY25" fmla="*/ 3724275 h 3724275"/>
                      <a:gd name="connsiteX26" fmla="*/ 652150 w 5434584"/>
                      <a:gd name="connsiteY26" fmla="*/ 3724275 h 3724275"/>
                      <a:gd name="connsiteX27" fmla="*/ 0 w 5434584"/>
                      <a:gd name="connsiteY27" fmla="*/ 3724275 h 3724275"/>
                      <a:gd name="connsiteX28" fmla="*/ 0 w 5434584"/>
                      <a:gd name="connsiteY28" fmla="*/ 3229478 h 3724275"/>
                      <a:gd name="connsiteX29" fmla="*/ 0 w 5434584"/>
                      <a:gd name="connsiteY29" fmla="*/ 2660196 h 3724275"/>
                      <a:gd name="connsiteX30" fmla="*/ 0 w 5434584"/>
                      <a:gd name="connsiteY30" fmla="*/ 2165400 h 3724275"/>
                      <a:gd name="connsiteX31" fmla="*/ 0 w 5434584"/>
                      <a:gd name="connsiteY31" fmla="*/ 1745089 h 3724275"/>
                      <a:gd name="connsiteX32" fmla="*/ 0 w 5434584"/>
                      <a:gd name="connsiteY32" fmla="*/ 1250292 h 3724275"/>
                      <a:gd name="connsiteX33" fmla="*/ 0 w 5434584"/>
                      <a:gd name="connsiteY33" fmla="*/ 681010 h 3724275"/>
                      <a:gd name="connsiteX34" fmla="*/ 0 w 5434584"/>
                      <a:gd name="connsiteY34" fmla="*/ 0 h 372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434584" h="3724275" fill="none" extrusionOk="0">
                        <a:moveTo>
                          <a:pt x="0" y="0"/>
                        </a:moveTo>
                        <a:cubicBezTo>
                          <a:pt x="222152" y="-21257"/>
                          <a:pt x="294698" y="31346"/>
                          <a:pt x="489113" y="0"/>
                        </a:cubicBezTo>
                        <a:cubicBezTo>
                          <a:pt x="683528" y="-31346"/>
                          <a:pt x="810023" y="3643"/>
                          <a:pt x="1086917" y="0"/>
                        </a:cubicBezTo>
                        <a:cubicBezTo>
                          <a:pt x="1363811" y="-3643"/>
                          <a:pt x="1429130" y="12441"/>
                          <a:pt x="1521684" y="0"/>
                        </a:cubicBezTo>
                        <a:cubicBezTo>
                          <a:pt x="1614238" y="-12441"/>
                          <a:pt x="1799327" y="59682"/>
                          <a:pt x="2065142" y="0"/>
                        </a:cubicBezTo>
                        <a:cubicBezTo>
                          <a:pt x="2330957" y="-59682"/>
                          <a:pt x="2452362" y="68878"/>
                          <a:pt x="2662946" y="0"/>
                        </a:cubicBezTo>
                        <a:cubicBezTo>
                          <a:pt x="2873530" y="-68878"/>
                          <a:pt x="2920560" y="2782"/>
                          <a:pt x="3043367" y="0"/>
                        </a:cubicBezTo>
                        <a:cubicBezTo>
                          <a:pt x="3166174" y="-2782"/>
                          <a:pt x="3302325" y="40774"/>
                          <a:pt x="3423788" y="0"/>
                        </a:cubicBezTo>
                        <a:cubicBezTo>
                          <a:pt x="3545251" y="-40774"/>
                          <a:pt x="3943026" y="16125"/>
                          <a:pt x="4075938" y="0"/>
                        </a:cubicBezTo>
                        <a:cubicBezTo>
                          <a:pt x="4208850" y="-16125"/>
                          <a:pt x="4463084" y="8618"/>
                          <a:pt x="4619396" y="0"/>
                        </a:cubicBezTo>
                        <a:cubicBezTo>
                          <a:pt x="4775708" y="-8618"/>
                          <a:pt x="5054291" y="86896"/>
                          <a:pt x="5434584" y="0"/>
                        </a:cubicBezTo>
                        <a:cubicBezTo>
                          <a:pt x="5494006" y="237630"/>
                          <a:pt x="5387425" y="280058"/>
                          <a:pt x="5434584" y="532039"/>
                        </a:cubicBezTo>
                        <a:cubicBezTo>
                          <a:pt x="5481743" y="784020"/>
                          <a:pt x="5371873" y="937312"/>
                          <a:pt x="5434584" y="1101321"/>
                        </a:cubicBezTo>
                        <a:cubicBezTo>
                          <a:pt x="5497295" y="1265330"/>
                          <a:pt x="5393637" y="1358164"/>
                          <a:pt x="5434584" y="1558875"/>
                        </a:cubicBezTo>
                        <a:cubicBezTo>
                          <a:pt x="5475531" y="1759586"/>
                          <a:pt x="5394728" y="1906594"/>
                          <a:pt x="5434584" y="2090914"/>
                        </a:cubicBezTo>
                        <a:cubicBezTo>
                          <a:pt x="5474440" y="2275234"/>
                          <a:pt x="5412004" y="2328386"/>
                          <a:pt x="5434584" y="2511225"/>
                        </a:cubicBezTo>
                        <a:cubicBezTo>
                          <a:pt x="5457164" y="2694064"/>
                          <a:pt x="5424673" y="2817505"/>
                          <a:pt x="5434584" y="3117750"/>
                        </a:cubicBezTo>
                        <a:cubicBezTo>
                          <a:pt x="5444495" y="3417995"/>
                          <a:pt x="5389919" y="3450229"/>
                          <a:pt x="5434584" y="3724275"/>
                        </a:cubicBezTo>
                        <a:cubicBezTo>
                          <a:pt x="5128793" y="3769427"/>
                          <a:pt x="5020477" y="3663762"/>
                          <a:pt x="4782434" y="3724275"/>
                        </a:cubicBezTo>
                        <a:cubicBezTo>
                          <a:pt x="4544391" y="3784788"/>
                          <a:pt x="4458705" y="3719865"/>
                          <a:pt x="4184630" y="3724275"/>
                        </a:cubicBezTo>
                        <a:cubicBezTo>
                          <a:pt x="3910555" y="3728685"/>
                          <a:pt x="3911550" y="3675215"/>
                          <a:pt x="3749863" y="3724275"/>
                        </a:cubicBezTo>
                        <a:cubicBezTo>
                          <a:pt x="3588176" y="3773335"/>
                          <a:pt x="3241302" y="3658164"/>
                          <a:pt x="3097713" y="3724275"/>
                        </a:cubicBezTo>
                        <a:cubicBezTo>
                          <a:pt x="2954124" y="3790386"/>
                          <a:pt x="2762780" y="3707920"/>
                          <a:pt x="2554254" y="3724275"/>
                        </a:cubicBezTo>
                        <a:cubicBezTo>
                          <a:pt x="2345728" y="3740630"/>
                          <a:pt x="2288837" y="3681147"/>
                          <a:pt x="2173834" y="3724275"/>
                        </a:cubicBezTo>
                        <a:cubicBezTo>
                          <a:pt x="2058831" y="3767403"/>
                          <a:pt x="1826818" y="3720958"/>
                          <a:pt x="1630375" y="3724275"/>
                        </a:cubicBezTo>
                        <a:cubicBezTo>
                          <a:pt x="1433932" y="3727592"/>
                          <a:pt x="1267799" y="3712953"/>
                          <a:pt x="1141263" y="3724275"/>
                        </a:cubicBezTo>
                        <a:cubicBezTo>
                          <a:pt x="1014727" y="3735597"/>
                          <a:pt x="873874" y="3708993"/>
                          <a:pt x="652150" y="3724275"/>
                        </a:cubicBezTo>
                        <a:cubicBezTo>
                          <a:pt x="430426" y="3739557"/>
                          <a:pt x="192443" y="3652576"/>
                          <a:pt x="0" y="3724275"/>
                        </a:cubicBezTo>
                        <a:cubicBezTo>
                          <a:pt x="-19012" y="3562629"/>
                          <a:pt x="23956" y="3355773"/>
                          <a:pt x="0" y="3229478"/>
                        </a:cubicBezTo>
                        <a:cubicBezTo>
                          <a:pt x="-23956" y="3103183"/>
                          <a:pt x="21848" y="2826940"/>
                          <a:pt x="0" y="2660196"/>
                        </a:cubicBezTo>
                        <a:cubicBezTo>
                          <a:pt x="-21848" y="2493452"/>
                          <a:pt x="42510" y="2357515"/>
                          <a:pt x="0" y="2165400"/>
                        </a:cubicBezTo>
                        <a:cubicBezTo>
                          <a:pt x="-42510" y="1973285"/>
                          <a:pt x="38032" y="1883480"/>
                          <a:pt x="0" y="1745089"/>
                        </a:cubicBezTo>
                        <a:cubicBezTo>
                          <a:pt x="-38032" y="1606698"/>
                          <a:pt x="30830" y="1434908"/>
                          <a:pt x="0" y="1250292"/>
                        </a:cubicBezTo>
                        <a:cubicBezTo>
                          <a:pt x="-30830" y="1065676"/>
                          <a:pt x="36340" y="858491"/>
                          <a:pt x="0" y="681010"/>
                        </a:cubicBezTo>
                        <a:cubicBezTo>
                          <a:pt x="-36340" y="503529"/>
                          <a:pt x="71271" y="158602"/>
                          <a:pt x="0" y="0"/>
                        </a:cubicBezTo>
                        <a:close/>
                      </a:path>
                      <a:path w="5434584" h="3724275" stroke="0" extrusionOk="0">
                        <a:moveTo>
                          <a:pt x="0" y="0"/>
                        </a:moveTo>
                        <a:cubicBezTo>
                          <a:pt x="159613" y="-32444"/>
                          <a:pt x="251356" y="14221"/>
                          <a:pt x="489113" y="0"/>
                        </a:cubicBezTo>
                        <a:cubicBezTo>
                          <a:pt x="726870" y="-14221"/>
                          <a:pt x="737024" y="6235"/>
                          <a:pt x="869533" y="0"/>
                        </a:cubicBezTo>
                        <a:cubicBezTo>
                          <a:pt x="1002042" y="-6235"/>
                          <a:pt x="1370004" y="44917"/>
                          <a:pt x="1521684" y="0"/>
                        </a:cubicBezTo>
                        <a:cubicBezTo>
                          <a:pt x="1673364" y="-44917"/>
                          <a:pt x="1797915" y="7607"/>
                          <a:pt x="2010796" y="0"/>
                        </a:cubicBezTo>
                        <a:cubicBezTo>
                          <a:pt x="2223677" y="-7607"/>
                          <a:pt x="2357969" y="26678"/>
                          <a:pt x="2499909" y="0"/>
                        </a:cubicBezTo>
                        <a:cubicBezTo>
                          <a:pt x="2641849" y="-26678"/>
                          <a:pt x="2944460" y="1669"/>
                          <a:pt x="3152059" y="0"/>
                        </a:cubicBezTo>
                        <a:cubicBezTo>
                          <a:pt x="3359658" y="-1669"/>
                          <a:pt x="3442936" y="3051"/>
                          <a:pt x="3586825" y="0"/>
                        </a:cubicBezTo>
                        <a:cubicBezTo>
                          <a:pt x="3730714" y="-3051"/>
                          <a:pt x="3960521" y="27366"/>
                          <a:pt x="4238976" y="0"/>
                        </a:cubicBezTo>
                        <a:cubicBezTo>
                          <a:pt x="4517431" y="-27366"/>
                          <a:pt x="4586892" y="44053"/>
                          <a:pt x="4891126" y="0"/>
                        </a:cubicBezTo>
                        <a:cubicBezTo>
                          <a:pt x="5195360" y="-44053"/>
                          <a:pt x="5278793" y="5159"/>
                          <a:pt x="5434584" y="0"/>
                        </a:cubicBezTo>
                        <a:cubicBezTo>
                          <a:pt x="5456802" y="144881"/>
                          <a:pt x="5429442" y="411974"/>
                          <a:pt x="5434584" y="606525"/>
                        </a:cubicBezTo>
                        <a:cubicBezTo>
                          <a:pt x="5439726" y="801077"/>
                          <a:pt x="5368751" y="1051168"/>
                          <a:pt x="5434584" y="1175807"/>
                        </a:cubicBezTo>
                        <a:cubicBezTo>
                          <a:pt x="5500417" y="1300446"/>
                          <a:pt x="5406354" y="1447460"/>
                          <a:pt x="5434584" y="1596118"/>
                        </a:cubicBezTo>
                        <a:cubicBezTo>
                          <a:pt x="5462814" y="1744776"/>
                          <a:pt x="5374527" y="1986162"/>
                          <a:pt x="5434584" y="2128157"/>
                        </a:cubicBezTo>
                        <a:cubicBezTo>
                          <a:pt x="5494641" y="2270152"/>
                          <a:pt x="5379499" y="2464971"/>
                          <a:pt x="5434584" y="2660196"/>
                        </a:cubicBezTo>
                        <a:cubicBezTo>
                          <a:pt x="5489669" y="2855421"/>
                          <a:pt x="5396260" y="3078835"/>
                          <a:pt x="5434584" y="3192236"/>
                        </a:cubicBezTo>
                        <a:cubicBezTo>
                          <a:pt x="5472908" y="3305637"/>
                          <a:pt x="5380557" y="3484340"/>
                          <a:pt x="5434584" y="3724275"/>
                        </a:cubicBezTo>
                        <a:cubicBezTo>
                          <a:pt x="5145192" y="3733082"/>
                          <a:pt x="5121604" y="3694458"/>
                          <a:pt x="4836780" y="3724275"/>
                        </a:cubicBezTo>
                        <a:cubicBezTo>
                          <a:pt x="4551956" y="3754092"/>
                          <a:pt x="4542696" y="3683839"/>
                          <a:pt x="4456359" y="3724275"/>
                        </a:cubicBezTo>
                        <a:cubicBezTo>
                          <a:pt x="4370022" y="3764711"/>
                          <a:pt x="4142818" y="3713864"/>
                          <a:pt x="4021592" y="3724275"/>
                        </a:cubicBezTo>
                        <a:cubicBezTo>
                          <a:pt x="3900366" y="3734686"/>
                          <a:pt x="3664429" y="3710851"/>
                          <a:pt x="3369442" y="3724275"/>
                        </a:cubicBezTo>
                        <a:cubicBezTo>
                          <a:pt x="3074455" y="3737699"/>
                          <a:pt x="2946291" y="3717509"/>
                          <a:pt x="2825984" y="3724275"/>
                        </a:cubicBezTo>
                        <a:cubicBezTo>
                          <a:pt x="2705677" y="3731041"/>
                          <a:pt x="2589034" y="3708752"/>
                          <a:pt x="2391217" y="3724275"/>
                        </a:cubicBezTo>
                        <a:cubicBezTo>
                          <a:pt x="2193400" y="3739798"/>
                          <a:pt x="2082847" y="3698927"/>
                          <a:pt x="1847759" y="3724275"/>
                        </a:cubicBezTo>
                        <a:cubicBezTo>
                          <a:pt x="1612671" y="3749623"/>
                          <a:pt x="1628883" y="3681690"/>
                          <a:pt x="1467338" y="3724275"/>
                        </a:cubicBezTo>
                        <a:cubicBezTo>
                          <a:pt x="1305793" y="3766860"/>
                          <a:pt x="1172044" y="3694599"/>
                          <a:pt x="1086917" y="3724275"/>
                        </a:cubicBezTo>
                        <a:cubicBezTo>
                          <a:pt x="1001790" y="3753951"/>
                          <a:pt x="688103" y="3691288"/>
                          <a:pt x="543458" y="3724275"/>
                        </a:cubicBezTo>
                        <a:cubicBezTo>
                          <a:pt x="398813" y="3757262"/>
                          <a:pt x="133234" y="3683303"/>
                          <a:pt x="0" y="3724275"/>
                        </a:cubicBezTo>
                        <a:cubicBezTo>
                          <a:pt x="-33226" y="3547819"/>
                          <a:pt x="47639" y="3404395"/>
                          <a:pt x="0" y="3154993"/>
                        </a:cubicBezTo>
                        <a:cubicBezTo>
                          <a:pt x="-47639" y="2905591"/>
                          <a:pt x="1759" y="2773202"/>
                          <a:pt x="0" y="2660196"/>
                        </a:cubicBezTo>
                        <a:cubicBezTo>
                          <a:pt x="-1759" y="2547190"/>
                          <a:pt x="9986" y="2348182"/>
                          <a:pt x="0" y="2239885"/>
                        </a:cubicBezTo>
                        <a:cubicBezTo>
                          <a:pt x="-9986" y="2131588"/>
                          <a:pt x="32909" y="1809277"/>
                          <a:pt x="0" y="1670603"/>
                        </a:cubicBezTo>
                        <a:cubicBezTo>
                          <a:pt x="-32909" y="1531929"/>
                          <a:pt x="27768" y="1391403"/>
                          <a:pt x="0" y="1213050"/>
                        </a:cubicBezTo>
                        <a:cubicBezTo>
                          <a:pt x="-27768" y="1034697"/>
                          <a:pt x="24863" y="828383"/>
                          <a:pt x="0" y="643768"/>
                        </a:cubicBezTo>
                        <a:cubicBezTo>
                          <a:pt x="-24863" y="459153"/>
                          <a:pt x="41630" y="213300"/>
                          <a:pt x="0" y="0"/>
                        </a:cubicBezTo>
                        <a:close/>
                      </a:path>
                    </a:pathLst>
                  </a:custGeom>
                  <ask:type>
                    <ask:lineSketchNone/>
                  </ask:type>
                </ask:lineSketchStyleProps>
              </a:ext>
            </a:extLst>
          </a:ln>
        </p:spPr>
        <p:txBody>
          <a:bodyPr anchor="ctr" anchorCtr="0">
            <a:noAutofit/>
          </a:bodyPr>
          <a:lstStyle/>
          <a:p>
            <a:pPr marR="0" lvl="0">
              <a:spcBef>
                <a:spcPts val="0"/>
              </a:spcBef>
              <a:spcAft>
                <a:spcPts val="190"/>
              </a:spcAft>
              <a:buClr>
                <a:srgbClr val="0071CE"/>
              </a:buClr>
              <a:buFont typeface="Wingdings" panose="05000000000000000000" pitchFamily="2" charset="2"/>
              <a:buChar char="Ø"/>
            </a:pPr>
            <a:r>
              <a:rPr lang="en-US" sz="1800" dirty="0">
                <a:solidFill>
                  <a:srgbClr val="595959"/>
                </a:solidFill>
                <a:effectLst/>
                <a:ea typeface="MS Mincho" panose="02020609040205080304" pitchFamily="49" charset="-128"/>
                <a:cs typeface="Times New Roman" panose="02020603050405020304" pitchFamily="18" charset="0"/>
              </a:rPr>
              <a:t> One independent bid for rehabilitation cost or a physical </a:t>
            </a:r>
            <a:r>
              <a:rPr lang="en-US" sz="1800" dirty="0">
                <a:solidFill>
                  <a:srgbClr val="595959"/>
                </a:solidFill>
                <a:ea typeface="MS Mincho" panose="02020609040205080304" pitchFamily="49" charset="-128"/>
                <a:cs typeface="Times New Roman" panose="02020603050405020304" pitchFamily="18" charset="0"/>
              </a:rPr>
              <a:t>n</a:t>
            </a:r>
            <a:r>
              <a:rPr lang="en-US" sz="1800" dirty="0">
                <a:solidFill>
                  <a:srgbClr val="595959"/>
                </a:solidFill>
                <a:effectLst/>
                <a:ea typeface="MS Mincho" panose="02020609040205080304" pitchFamily="49" charset="-128"/>
                <a:cs typeface="Times New Roman" panose="02020603050405020304" pitchFamily="18" charset="0"/>
              </a:rPr>
              <a:t>eeds </a:t>
            </a:r>
            <a:r>
              <a:rPr lang="en-US" sz="1800" dirty="0">
                <a:solidFill>
                  <a:srgbClr val="595959"/>
                </a:solidFill>
                <a:ea typeface="MS Mincho" panose="02020609040205080304" pitchFamily="49" charset="-128"/>
                <a:cs typeface="Times New Roman" panose="02020603050405020304" pitchFamily="18" charset="0"/>
              </a:rPr>
              <a:t>a</a:t>
            </a:r>
            <a:r>
              <a:rPr lang="en-US" sz="1800" dirty="0">
                <a:solidFill>
                  <a:srgbClr val="595959"/>
                </a:solidFill>
                <a:effectLst/>
                <a:ea typeface="MS Mincho" panose="02020609040205080304" pitchFamily="49" charset="-128"/>
                <a:cs typeface="Times New Roman" panose="02020603050405020304" pitchFamily="18" charset="0"/>
              </a:rPr>
              <a:t>ssessment</a:t>
            </a:r>
          </a:p>
          <a:p>
            <a:pPr marR="0" lvl="0">
              <a:spcBef>
                <a:spcPts val="0"/>
              </a:spcBef>
              <a:spcAft>
                <a:spcPts val="190"/>
              </a:spcAft>
              <a:buClr>
                <a:srgbClr val="0071CE"/>
              </a:buClr>
              <a:buFont typeface="Wingdings" panose="05000000000000000000" pitchFamily="2" charset="2"/>
              <a:buChar char="Ø"/>
            </a:pPr>
            <a:endParaRPr lang="en-US" sz="1800" dirty="0">
              <a:effectLst/>
              <a:ea typeface="MS Mincho" panose="02020609040205080304" pitchFamily="49" charset="-128"/>
              <a:cs typeface="Times New Roman" panose="02020603050405020304" pitchFamily="18" charset="0"/>
            </a:endParaRPr>
          </a:p>
          <a:p>
            <a:pPr marR="0" lvl="0">
              <a:spcBef>
                <a:spcPts val="0"/>
              </a:spcBef>
              <a:spcAft>
                <a:spcPts val="190"/>
              </a:spcAft>
              <a:buClr>
                <a:srgbClr val="0071CE"/>
              </a:buClr>
              <a:buFont typeface="Wingdings" panose="05000000000000000000" pitchFamily="2" charset="2"/>
              <a:buChar char="Ø"/>
            </a:pPr>
            <a:r>
              <a:rPr lang="en-US" sz="1800" dirty="0">
                <a:solidFill>
                  <a:srgbClr val="595959"/>
                </a:solidFill>
                <a:effectLst/>
                <a:ea typeface="MS Mincho" panose="02020609040205080304" pitchFamily="49" charset="-128"/>
                <a:cs typeface="Times New Roman" panose="02020603050405020304" pitchFamily="18" charset="0"/>
              </a:rPr>
              <a:t> A detailed scope of the rehabilitation with  photos illustrating the project’s condition </a:t>
            </a:r>
          </a:p>
          <a:p>
            <a:pPr marR="0" lvl="0">
              <a:spcBef>
                <a:spcPts val="0"/>
              </a:spcBef>
              <a:spcAft>
                <a:spcPts val="190"/>
              </a:spcAft>
              <a:buClr>
                <a:srgbClr val="0071CE"/>
              </a:buClr>
              <a:buFont typeface="Wingdings" panose="05000000000000000000" pitchFamily="2" charset="2"/>
              <a:buChar char="Ø"/>
            </a:pPr>
            <a:endParaRPr lang="en-US" sz="1800" dirty="0">
              <a:effectLst/>
              <a:ea typeface="MS Mincho" panose="02020609040205080304" pitchFamily="49" charset="-128"/>
              <a:cs typeface="Times New Roman" panose="02020603050405020304" pitchFamily="18" charset="0"/>
            </a:endParaRPr>
          </a:p>
          <a:p>
            <a:pPr>
              <a:spcBef>
                <a:spcPts val="0"/>
              </a:spcBef>
              <a:spcAft>
                <a:spcPts val="190"/>
              </a:spcAft>
              <a:buClr>
                <a:srgbClr val="0071CE"/>
              </a:buClr>
              <a:buFont typeface="Wingdings" panose="05000000000000000000" pitchFamily="2" charset="2"/>
              <a:buChar char="Ø"/>
            </a:pPr>
            <a:r>
              <a:rPr lang="en-US" sz="1800" dirty="0">
                <a:solidFill>
                  <a:srgbClr val="595959"/>
                </a:solidFill>
                <a:ea typeface="MS Mincho" panose="02020609040205080304" pitchFamily="49" charset="-128"/>
                <a:cs typeface="Times New Roman" panose="02020603050405020304" pitchFamily="18" charset="0"/>
              </a:rPr>
              <a:t> </a:t>
            </a:r>
            <a:r>
              <a:rPr lang="en-US" sz="1800" b="1" dirty="0">
                <a:solidFill>
                  <a:srgbClr val="595959"/>
                </a:solidFill>
                <a:ea typeface="MS Mincho" panose="02020609040205080304" pitchFamily="49" charset="-128"/>
                <a:cs typeface="Times New Roman" panose="02020603050405020304" pitchFamily="18" charset="0"/>
              </a:rPr>
              <a:t>If AHP funds represent most of the funding source excluding any owner or charitable contributions than a  </a:t>
            </a:r>
            <a:r>
              <a:rPr lang="en-US" sz="1800" dirty="0">
                <a:solidFill>
                  <a:srgbClr val="595959"/>
                </a:solidFill>
                <a:ea typeface="MS Mincho" panose="02020609040205080304" pitchFamily="49" charset="-128"/>
                <a:cs typeface="Times New Roman" panose="02020603050405020304" pitchFamily="18" charset="0"/>
              </a:rPr>
              <a:t>pre- and post-inspection conducted by a qualified independent third party not related to the owner, sponsor, developer or contractor and </a:t>
            </a:r>
            <a:r>
              <a:rPr lang="en-US" sz="1800" i="1" u="sng" dirty="0">
                <a:solidFill>
                  <a:srgbClr val="595959"/>
                </a:solidFill>
                <a:ea typeface="MS Mincho" panose="02020609040205080304" pitchFamily="49" charset="-128"/>
                <a:cs typeface="Times New Roman" panose="02020603050405020304" pitchFamily="18" charset="0"/>
              </a:rPr>
              <a:t>approved by the member</a:t>
            </a:r>
            <a:r>
              <a:rPr lang="en-US" sz="1800" dirty="0">
                <a:solidFill>
                  <a:srgbClr val="595959"/>
                </a:solidFill>
                <a:ea typeface="MS Mincho" panose="02020609040205080304" pitchFamily="49" charset="-128"/>
                <a:cs typeface="Times New Roman" panose="02020603050405020304" pitchFamily="18" charset="0"/>
              </a:rPr>
              <a:t> </a:t>
            </a:r>
            <a:r>
              <a:rPr lang="en-US" sz="1800" b="1" dirty="0">
                <a:solidFill>
                  <a:srgbClr val="595959"/>
                </a:solidFill>
                <a:ea typeface="MS Mincho" panose="02020609040205080304" pitchFamily="49" charset="-128"/>
                <a:cs typeface="Times New Roman" panose="02020603050405020304" pitchFamily="18" charset="0"/>
              </a:rPr>
              <a:t>is required</a:t>
            </a:r>
          </a:p>
          <a:p>
            <a:pPr>
              <a:spcBef>
                <a:spcPts val="0"/>
              </a:spcBef>
              <a:spcAft>
                <a:spcPts val="190"/>
              </a:spcAft>
              <a:buClr>
                <a:srgbClr val="0071CE"/>
              </a:buClr>
              <a:buFont typeface="Wingdings" panose="05000000000000000000" pitchFamily="2" charset="2"/>
              <a:buChar char="Ø"/>
            </a:pPr>
            <a:endParaRPr lang="en-US" sz="1800" b="1" dirty="0">
              <a:solidFill>
                <a:srgbClr val="595959"/>
              </a:solidFill>
              <a:ea typeface="MS Mincho" panose="02020609040205080304" pitchFamily="49" charset="-128"/>
              <a:cs typeface="Times New Roman" panose="02020603050405020304" pitchFamily="18" charset="0"/>
            </a:endParaRPr>
          </a:p>
        </p:txBody>
      </p:sp>
      <p:sp>
        <p:nvSpPr>
          <p:cNvPr id="6" name="Flowchart: Process 5">
            <a:extLst>
              <a:ext uri="{FF2B5EF4-FFF2-40B4-BE49-F238E27FC236}">
                <a16:creationId xmlns:a16="http://schemas.microsoft.com/office/drawing/2014/main" id="{D7BD05CE-5ECF-4B40-B8C6-591D909D5458}"/>
              </a:ext>
            </a:extLst>
          </p:cNvPr>
          <p:cNvSpPr/>
          <p:nvPr/>
        </p:nvSpPr>
        <p:spPr>
          <a:xfrm>
            <a:off x="5938837" y="2242237"/>
            <a:ext cx="3076575" cy="1365550"/>
          </a:xfrm>
          <a:prstGeom prst="flowChartProcess">
            <a:avLst/>
          </a:prstGeom>
          <a:solidFill>
            <a:schemeClr val="accent1"/>
          </a:solidFill>
          <a:ln>
            <a:solidFill>
              <a:schemeClr val="tx1"/>
            </a:solidFill>
            <a:extLst>
              <a:ext uri="{C807C97D-BFC1-408E-A445-0C87EB9F89A2}">
                <ask:lineSketchStyleProps xmlns:ask="http://schemas.microsoft.com/office/drawing/2018/sketchyshapes" sd="3929964252">
                  <a:custGeom>
                    <a:avLst/>
                    <a:gdLst>
                      <a:gd name="connsiteX0" fmla="*/ 0 w 3076575"/>
                      <a:gd name="connsiteY0" fmla="*/ 0 h 1365550"/>
                      <a:gd name="connsiteX1" fmla="*/ 615315 w 3076575"/>
                      <a:gd name="connsiteY1" fmla="*/ 0 h 1365550"/>
                      <a:gd name="connsiteX2" fmla="*/ 1199864 w 3076575"/>
                      <a:gd name="connsiteY2" fmla="*/ 0 h 1365550"/>
                      <a:gd name="connsiteX3" fmla="*/ 1876711 w 3076575"/>
                      <a:gd name="connsiteY3" fmla="*/ 0 h 1365550"/>
                      <a:gd name="connsiteX4" fmla="*/ 2430494 w 3076575"/>
                      <a:gd name="connsiteY4" fmla="*/ 0 h 1365550"/>
                      <a:gd name="connsiteX5" fmla="*/ 3076575 w 3076575"/>
                      <a:gd name="connsiteY5" fmla="*/ 0 h 1365550"/>
                      <a:gd name="connsiteX6" fmla="*/ 3076575 w 3076575"/>
                      <a:gd name="connsiteY6" fmla="*/ 669120 h 1365550"/>
                      <a:gd name="connsiteX7" fmla="*/ 3076575 w 3076575"/>
                      <a:gd name="connsiteY7" fmla="*/ 1365550 h 1365550"/>
                      <a:gd name="connsiteX8" fmla="*/ 2430494 w 3076575"/>
                      <a:gd name="connsiteY8" fmla="*/ 1365550 h 1365550"/>
                      <a:gd name="connsiteX9" fmla="*/ 1907477 w 3076575"/>
                      <a:gd name="connsiteY9" fmla="*/ 1365550 h 1365550"/>
                      <a:gd name="connsiteX10" fmla="*/ 1292161 w 3076575"/>
                      <a:gd name="connsiteY10" fmla="*/ 1365550 h 1365550"/>
                      <a:gd name="connsiteX11" fmla="*/ 615315 w 3076575"/>
                      <a:gd name="connsiteY11" fmla="*/ 1365550 h 1365550"/>
                      <a:gd name="connsiteX12" fmla="*/ 0 w 3076575"/>
                      <a:gd name="connsiteY12" fmla="*/ 1365550 h 1365550"/>
                      <a:gd name="connsiteX13" fmla="*/ 0 w 3076575"/>
                      <a:gd name="connsiteY13" fmla="*/ 655464 h 1365550"/>
                      <a:gd name="connsiteX14" fmla="*/ 0 w 3076575"/>
                      <a:gd name="connsiteY14" fmla="*/ 0 h 136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5" h="1365550" fill="none" extrusionOk="0">
                        <a:moveTo>
                          <a:pt x="0" y="0"/>
                        </a:moveTo>
                        <a:cubicBezTo>
                          <a:pt x="129446" y="25038"/>
                          <a:pt x="361402" y="-26282"/>
                          <a:pt x="615315" y="0"/>
                        </a:cubicBezTo>
                        <a:cubicBezTo>
                          <a:pt x="869228" y="26282"/>
                          <a:pt x="1066364" y="24431"/>
                          <a:pt x="1199864" y="0"/>
                        </a:cubicBezTo>
                        <a:cubicBezTo>
                          <a:pt x="1333364" y="-24431"/>
                          <a:pt x="1565916" y="8638"/>
                          <a:pt x="1876711" y="0"/>
                        </a:cubicBezTo>
                        <a:cubicBezTo>
                          <a:pt x="2187506" y="-8638"/>
                          <a:pt x="2237902" y="-5573"/>
                          <a:pt x="2430494" y="0"/>
                        </a:cubicBezTo>
                        <a:cubicBezTo>
                          <a:pt x="2623086" y="5573"/>
                          <a:pt x="2770650" y="-21360"/>
                          <a:pt x="3076575" y="0"/>
                        </a:cubicBezTo>
                        <a:cubicBezTo>
                          <a:pt x="3084690" y="182869"/>
                          <a:pt x="3095181" y="382941"/>
                          <a:pt x="3076575" y="669120"/>
                        </a:cubicBezTo>
                        <a:cubicBezTo>
                          <a:pt x="3057969" y="955299"/>
                          <a:pt x="3109119" y="1194543"/>
                          <a:pt x="3076575" y="1365550"/>
                        </a:cubicBezTo>
                        <a:cubicBezTo>
                          <a:pt x="2831651" y="1381058"/>
                          <a:pt x="2745259" y="1336580"/>
                          <a:pt x="2430494" y="1365550"/>
                        </a:cubicBezTo>
                        <a:cubicBezTo>
                          <a:pt x="2115729" y="1394520"/>
                          <a:pt x="2033047" y="1368309"/>
                          <a:pt x="1907477" y="1365550"/>
                        </a:cubicBezTo>
                        <a:cubicBezTo>
                          <a:pt x="1781907" y="1362791"/>
                          <a:pt x="1486610" y="1348059"/>
                          <a:pt x="1292161" y="1365550"/>
                        </a:cubicBezTo>
                        <a:cubicBezTo>
                          <a:pt x="1097712" y="1383041"/>
                          <a:pt x="815502" y="1356585"/>
                          <a:pt x="615315" y="1365550"/>
                        </a:cubicBezTo>
                        <a:cubicBezTo>
                          <a:pt x="415128" y="1374515"/>
                          <a:pt x="300241" y="1362425"/>
                          <a:pt x="0" y="1365550"/>
                        </a:cubicBezTo>
                        <a:cubicBezTo>
                          <a:pt x="-18868" y="1154774"/>
                          <a:pt x="33766" y="870705"/>
                          <a:pt x="0" y="655464"/>
                        </a:cubicBezTo>
                        <a:cubicBezTo>
                          <a:pt x="-33766" y="440223"/>
                          <a:pt x="17091" y="249423"/>
                          <a:pt x="0" y="0"/>
                        </a:cubicBezTo>
                        <a:close/>
                      </a:path>
                      <a:path w="3076575" h="1365550" stroke="0" extrusionOk="0">
                        <a:moveTo>
                          <a:pt x="0" y="0"/>
                        </a:moveTo>
                        <a:cubicBezTo>
                          <a:pt x="201298" y="5759"/>
                          <a:pt x="364421" y="6206"/>
                          <a:pt x="523018" y="0"/>
                        </a:cubicBezTo>
                        <a:cubicBezTo>
                          <a:pt x="681615" y="-6206"/>
                          <a:pt x="875456" y="6222"/>
                          <a:pt x="1076801" y="0"/>
                        </a:cubicBezTo>
                        <a:cubicBezTo>
                          <a:pt x="1278146" y="-6222"/>
                          <a:pt x="1437051" y="19885"/>
                          <a:pt x="1661351" y="0"/>
                        </a:cubicBezTo>
                        <a:cubicBezTo>
                          <a:pt x="1885651" y="-19885"/>
                          <a:pt x="2048336" y="18279"/>
                          <a:pt x="2184368" y="0"/>
                        </a:cubicBezTo>
                        <a:cubicBezTo>
                          <a:pt x="2320400" y="-18279"/>
                          <a:pt x="2794453" y="22481"/>
                          <a:pt x="3076575" y="0"/>
                        </a:cubicBezTo>
                        <a:cubicBezTo>
                          <a:pt x="3072269" y="188344"/>
                          <a:pt x="3066380" y="365010"/>
                          <a:pt x="3076575" y="655464"/>
                        </a:cubicBezTo>
                        <a:cubicBezTo>
                          <a:pt x="3086770" y="945918"/>
                          <a:pt x="3048657" y="1013803"/>
                          <a:pt x="3076575" y="1365550"/>
                        </a:cubicBezTo>
                        <a:cubicBezTo>
                          <a:pt x="2946230" y="1351150"/>
                          <a:pt x="2639968" y="1383494"/>
                          <a:pt x="2461260" y="1365550"/>
                        </a:cubicBezTo>
                        <a:cubicBezTo>
                          <a:pt x="2282553" y="1347606"/>
                          <a:pt x="2087898" y="1346769"/>
                          <a:pt x="1876711" y="1365550"/>
                        </a:cubicBezTo>
                        <a:cubicBezTo>
                          <a:pt x="1665524" y="1384331"/>
                          <a:pt x="1494372" y="1377376"/>
                          <a:pt x="1292161" y="1365550"/>
                        </a:cubicBezTo>
                        <a:cubicBezTo>
                          <a:pt x="1089950" y="1353725"/>
                          <a:pt x="895231" y="1368754"/>
                          <a:pt x="769144" y="1365550"/>
                        </a:cubicBezTo>
                        <a:cubicBezTo>
                          <a:pt x="643057" y="1362346"/>
                          <a:pt x="320942" y="1403027"/>
                          <a:pt x="0" y="1365550"/>
                        </a:cubicBezTo>
                        <a:cubicBezTo>
                          <a:pt x="-6405" y="1130871"/>
                          <a:pt x="14028" y="958091"/>
                          <a:pt x="0" y="655464"/>
                        </a:cubicBezTo>
                        <a:cubicBezTo>
                          <a:pt x="-14028" y="352837"/>
                          <a:pt x="12241" y="23074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t" anchorCtr="0"/>
          <a:lstStyle/>
          <a:p>
            <a:pPr algn="ctr"/>
            <a:endParaRPr lang="en-US" sz="1800" dirty="0"/>
          </a:p>
          <a:p>
            <a:pPr algn="ctr"/>
            <a:r>
              <a:rPr lang="en-US" sz="1600" dirty="0"/>
              <a:t>Please prepare an itemized budget or ledger if you are submitting multiple bids/invoices</a:t>
            </a:r>
          </a:p>
        </p:txBody>
      </p:sp>
      <p:sp>
        <p:nvSpPr>
          <p:cNvPr id="10" name="Callout: Right Arrow 9">
            <a:extLst>
              <a:ext uri="{FF2B5EF4-FFF2-40B4-BE49-F238E27FC236}">
                <a16:creationId xmlns:a16="http://schemas.microsoft.com/office/drawing/2014/main" id="{49FFCCE2-4DFD-4C02-B8AC-29042B1F6513}"/>
              </a:ext>
            </a:extLst>
          </p:cNvPr>
          <p:cNvSpPr/>
          <p:nvPr/>
        </p:nvSpPr>
        <p:spPr>
          <a:xfrm>
            <a:off x="238126" y="5747655"/>
            <a:ext cx="1581150" cy="967469"/>
          </a:xfrm>
          <a:prstGeom prst="rightArrowCallout">
            <a:avLst/>
          </a:prstGeom>
          <a:solidFill>
            <a:schemeClr val="bg1">
              <a:lumMod val="85000"/>
            </a:schemeClr>
          </a:solidFill>
          <a:ln w="22225">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r>
              <a:rPr lang="en-US" sz="1400" b="1" dirty="0">
                <a:solidFill>
                  <a:schemeClr val="tx1"/>
                </a:solidFill>
              </a:rPr>
              <a:t>Helpful Hint</a:t>
            </a:r>
          </a:p>
        </p:txBody>
      </p:sp>
      <p:sp>
        <p:nvSpPr>
          <p:cNvPr id="11" name="Rectangle 10">
            <a:extLst>
              <a:ext uri="{FF2B5EF4-FFF2-40B4-BE49-F238E27FC236}">
                <a16:creationId xmlns:a16="http://schemas.microsoft.com/office/drawing/2014/main" id="{A4C9BB63-F552-4659-99CA-91DFEDC89FEF}"/>
              </a:ext>
            </a:extLst>
          </p:cNvPr>
          <p:cNvSpPr/>
          <p:nvPr/>
        </p:nvSpPr>
        <p:spPr>
          <a:xfrm>
            <a:off x="2047875" y="5747657"/>
            <a:ext cx="6739509" cy="967468"/>
          </a:xfrm>
          <a:prstGeom prst="rect">
            <a:avLst/>
          </a:prstGeom>
          <a:solidFill>
            <a:schemeClr val="bg1">
              <a:lumMod val="85000"/>
            </a:schemeClr>
          </a:solidFill>
          <a:ln>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endParaRPr lang="en-US" sz="1400" dirty="0"/>
          </a:p>
          <a:p>
            <a:pPr algn="ctr"/>
            <a:r>
              <a:rPr lang="en-US" sz="1400" b="1" dirty="0">
                <a:solidFill>
                  <a:schemeClr val="tx1"/>
                </a:solidFill>
              </a:rPr>
              <a:t>Any bid and/or pre-inspection you receive should be detailed enough so a contractor can price out the work required (i.e., good enough to obtain construction cost estimates). </a:t>
            </a:r>
          </a:p>
          <a:p>
            <a:pPr algn="ctr"/>
            <a:endParaRPr lang="en-US" sz="1600" dirty="0"/>
          </a:p>
        </p:txBody>
      </p:sp>
      <p:sp>
        <p:nvSpPr>
          <p:cNvPr id="12" name="Flowchart: Process 11">
            <a:extLst>
              <a:ext uri="{FF2B5EF4-FFF2-40B4-BE49-F238E27FC236}">
                <a16:creationId xmlns:a16="http://schemas.microsoft.com/office/drawing/2014/main" id="{C67F0046-3DD9-46EA-A148-C970E5707921}"/>
              </a:ext>
            </a:extLst>
          </p:cNvPr>
          <p:cNvSpPr/>
          <p:nvPr/>
        </p:nvSpPr>
        <p:spPr>
          <a:xfrm>
            <a:off x="5937884" y="3713850"/>
            <a:ext cx="3076574" cy="1066800"/>
          </a:xfrm>
          <a:prstGeom prst="flowChartProcess">
            <a:avLst/>
          </a:prstGeom>
          <a:solidFill>
            <a:schemeClr val="accent1"/>
          </a:solidFill>
          <a:ln>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r>
              <a:rPr lang="en-US" sz="1600" dirty="0"/>
              <a:t>General Requirements/Builders Overhead/Builders Profit should be listed on bids/cost estimates</a:t>
            </a:r>
          </a:p>
        </p:txBody>
      </p:sp>
      <p:sp>
        <p:nvSpPr>
          <p:cNvPr id="3" name="Callout: Down Arrow 2">
            <a:extLst>
              <a:ext uri="{FF2B5EF4-FFF2-40B4-BE49-F238E27FC236}">
                <a16:creationId xmlns:a16="http://schemas.microsoft.com/office/drawing/2014/main" id="{072E2123-74B3-4A28-8B8A-0E1508CEC0F1}"/>
              </a:ext>
            </a:extLst>
          </p:cNvPr>
          <p:cNvSpPr/>
          <p:nvPr/>
        </p:nvSpPr>
        <p:spPr>
          <a:xfrm>
            <a:off x="5981700" y="1219200"/>
            <a:ext cx="2990850" cy="916974"/>
          </a:xfrm>
          <a:prstGeom prst="downArrowCallout">
            <a:avLst/>
          </a:prstGeom>
          <a:solidFill>
            <a:schemeClr val="accent1">
              <a:lumMod val="20000"/>
              <a:lumOff val="80000"/>
            </a:schemeClr>
          </a:solidFill>
          <a:ln>
            <a:solidFill>
              <a:schemeClr val="tx2"/>
            </a:solidFill>
            <a:extLst>
              <a:ext uri="{C807C97D-BFC1-408E-A445-0C87EB9F89A2}">
                <ask:lineSketchStyleProps xmlns:ask="http://schemas.microsoft.com/office/drawing/2018/sketchyshapes" sd="1219033472">
                  <a:custGeom>
                    <a:avLst/>
                    <a:gdLst>
                      <a:gd name="connsiteX0" fmla="*/ 0 w 2990850"/>
                      <a:gd name="connsiteY0" fmla="*/ 0 h 916974"/>
                      <a:gd name="connsiteX1" fmla="*/ 598170 w 2990850"/>
                      <a:gd name="connsiteY1" fmla="*/ 0 h 916974"/>
                      <a:gd name="connsiteX2" fmla="*/ 1196340 w 2990850"/>
                      <a:gd name="connsiteY2" fmla="*/ 0 h 916974"/>
                      <a:gd name="connsiteX3" fmla="*/ 1734693 w 2990850"/>
                      <a:gd name="connsiteY3" fmla="*/ 0 h 916974"/>
                      <a:gd name="connsiteX4" fmla="*/ 2362772 w 2990850"/>
                      <a:gd name="connsiteY4" fmla="*/ 0 h 916974"/>
                      <a:gd name="connsiteX5" fmla="*/ 2990850 w 2990850"/>
                      <a:gd name="connsiteY5" fmla="*/ 0 h 916974"/>
                      <a:gd name="connsiteX6" fmla="*/ 2990850 w 2990850"/>
                      <a:gd name="connsiteY6" fmla="*/ 595822 h 916974"/>
                      <a:gd name="connsiteX7" fmla="*/ 2516774 w 2990850"/>
                      <a:gd name="connsiteY7" fmla="*/ 595822 h 916974"/>
                      <a:gd name="connsiteX8" fmla="*/ 2070315 w 2990850"/>
                      <a:gd name="connsiteY8" fmla="*/ 595822 h 916974"/>
                      <a:gd name="connsiteX9" fmla="*/ 1610047 w 2990850"/>
                      <a:gd name="connsiteY9" fmla="*/ 595822 h 916974"/>
                      <a:gd name="connsiteX10" fmla="*/ 1610047 w 2990850"/>
                      <a:gd name="connsiteY10" fmla="*/ 687731 h 916974"/>
                      <a:gd name="connsiteX11" fmla="*/ 1724669 w 2990850"/>
                      <a:gd name="connsiteY11" fmla="*/ 687731 h 916974"/>
                      <a:gd name="connsiteX12" fmla="*/ 1495425 w 2990850"/>
                      <a:gd name="connsiteY12" fmla="*/ 916974 h 916974"/>
                      <a:gd name="connsiteX13" fmla="*/ 1266182 w 2990850"/>
                      <a:gd name="connsiteY13" fmla="*/ 687731 h 916974"/>
                      <a:gd name="connsiteX14" fmla="*/ 1380803 w 2990850"/>
                      <a:gd name="connsiteY14" fmla="*/ 687731 h 916974"/>
                      <a:gd name="connsiteX15" fmla="*/ 1380803 w 2990850"/>
                      <a:gd name="connsiteY15" fmla="*/ 595822 h 916974"/>
                      <a:gd name="connsiteX16" fmla="*/ 961959 w 2990850"/>
                      <a:gd name="connsiteY16" fmla="*/ 595822 h 916974"/>
                      <a:gd name="connsiteX17" fmla="*/ 515500 w 2990850"/>
                      <a:gd name="connsiteY17" fmla="*/ 595822 h 916974"/>
                      <a:gd name="connsiteX18" fmla="*/ 0 w 2990850"/>
                      <a:gd name="connsiteY18" fmla="*/ 595822 h 916974"/>
                      <a:gd name="connsiteX19" fmla="*/ 0 w 2990850"/>
                      <a:gd name="connsiteY19" fmla="*/ 0 h 91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90850" h="916974" fill="none" extrusionOk="0">
                        <a:moveTo>
                          <a:pt x="0" y="0"/>
                        </a:moveTo>
                        <a:cubicBezTo>
                          <a:pt x="232982" y="-18229"/>
                          <a:pt x="386778" y="5507"/>
                          <a:pt x="598170" y="0"/>
                        </a:cubicBezTo>
                        <a:cubicBezTo>
                          <a:pt x="809562" y="-5507"/>
                          <a:pt x="1021010" y="17537"/>
                          <a:pt x="1196340" y="0"/>
                        </a:cubicBezTo>
                        <a:cubicBezTo>
                          <a:pt x="1371670" y="-17537"/>
                          <a:pt x="1587168" y="5327"/>
                          <a:pt x="1734693" y="0"/>
                        </a:cubicBezTo>
                        <a:cubicBezTo>
                          <a:pt x="1882218" y="-5327"/>
                          <a:pt x="2132475" y="59459"/>
                          <a:pt x="2362772" y="0"/>
                        </a:cubicBezTo>
                        <a:cubicBezTo>
                          <a:pt x="2593069" y="-59459"/>
                          <a:pt x="2844485" y="71092"/>
                          <a:pt x="2990850" y="0"/>
                        </a:cubicBezTo>
                        <a:cubicBezTo>
                          <a:pt x="3020788" y="268378"/>
                          <a:pt x="2943427" y="325313"/>
                          <a:pt x="2990850" y="595822"/>
                        </a:cubicBezTo>
                        <a:cubicBezTo>
                          <a:pt x="2862846" y="642145"/>
                          <a:pt x="2702086" y="591505"/>
                          <a:pt x="2516774" y="595822"/>
                        </a:cubicBezTo>
                        <a:cubicBezTo>
                          <a:pt x="2331462" y="600139"/>
                          <a:pt x="2225116" y="548766"/>
                          <a:pt x="2070315" y="595822"/>
                        </a:cubicBezTo>
                        <a:cubicBezTo>
                          <a:pt x="1915514" y="642878"/>
                          <a:pt x="1789873" y="590611"/>
                          <a:pt x="1610047" y="595822"/>
                        </a:cubicBezTo>
                        <a:cubicBezTo>
                          <a:pt x="1610743" y="629226"/>
                          <a:pt x="1601334" y="648689"/>
                          <a:pt x="1610047" y="687731"/>
                        </a:cubicBezTo>
                        <a:cubicBezTo>
                          <a:pt x="1645740" y="687294"/>
                          <a:pt x="1675307" y="699584"/>
                          <a:pt x="1724669" y="687731"/>
                        </a:cubicBezTo>
                        <a:cubicBezTo>
                          <a:pt x="1646497" y="789640"/>
                          <a:pt x="1571142" y="804442"/>
                          <a:pt x="1495425" y="916974"/>
                        </a:cubicBezTo>
                        <a:cubicBezTo>
                          <a:pt x="1413721" y="876067"/>
                          <a:pt x="1324760" y="730457"/>
                          <a:pt x="1266182" y="687731"/>
                        </a:cubicBezTo>
                        <a:cubicBezTo>
                          <a:pt x="1314465" y="674487"/>
                          <a:pt x="1326207" y="692711"/>
                          <a:pt x="1380803" y="687731"/>
                        </a:cubicBezTo>
                        <a:cubicBezTo>
                          <a:pt x="1372956" y="643583"/>
                          <a:pt x="1381472" y="626900"/>
                          <a:pt x="1380803" y="595822"/>
                        </a:cubicBezTo>
                        <a:cubicBezTo>
                          <a:pt x="1294580" y="614768"/>
                          <a:pt x="1138332" y="559027"/>
                          <a:pt x="961959" y="595822"/>
                        </a:cubicBezTo>
                        <a:cubicBezTo>
                          <a:pt x="785586" y="632617"/>
                          <a:pt x="647424" y="575305"/>
                          <a:pt x="515500" y="595822"/>
                        </a:cubicBezTo>
                        <a:cubicBezTo>
                          <a:pt x="383576" y="616339"/>
                          <a:pt x="118968" y="577202"/>
                          <a:pt x="0" y="595822"/>
                        </a:cubicBezTo>
                        <a:cubicBezTo>
                          <a:pt x="-22732" y="455405"/>
                          <a:pt x="15558" y="145613"/>
                          <a:pt x="0" y="0"/>
                        </a:cubicBezTo>
                        <a:close/>
                      </a:path>
                      <a:path w="2990850" h="916974" stroke="0" extrusionOk="0">
                        <a:moveTo>
                          <a:pt x="0" y="0"/>
                        </a:moveTo>
                        <a:cubicBezTo>
                          <a:pt x="122105" y="-66764"/>
                          <a:pt x="437780" y="42671"/>
                          <a:pt x="568262" y="0"/>
                        </a:cubicBezTo>
                        <a:cubicBezTo>
                          <a:pt x="698744" y="-42671"/>
                          <a:pt x="908374" y="2523"/>
                          <a:pt x="1076706" y="0"/>
                        </a:cubicBezTo>
                        <a:cubicBezTo>
                          <a:pt x="1245038" y="-2523"/>
                          <a:pt x="1503986" y="63335"/>
                          <a:pt x="1734693" y="0"/>
                        </a:cubicBezTo>
                        <a:cubicBezTo>
                          <a:pt x="1965400" y="-63335"/>
                          <a:pt x="2093113" y="51948"/>
                          <a:pt x="2302955" y="0"/>
                        </a:cubicBezTo>
                        <a:cubicBezTo>
                          <a:pt x="2512797" y="-51948"/>
                          <a:pt x="2701767" y="32716"/>
                          <a:pt x="2990850" y="0"/>
                        </a:cubicBezTo>
                        <a:cubicBezTo>
                          <a:pt x="3018972" y="196205"/>
                          <a:pt x="2948760" y="470443"/>
                          <a:pt x="2990850" y="595822"/>
                        </a:cubicBezTo>
                        <a:cubicBezTo>
                          <a:pt x="2775345" y="624240"/>
                          <a:pt x="2626382" y="575641"/>
                          <a:pt x="2530582" y="595822"/>
                        </a:cubicBezTo>
                        <a:cubicBezTo>
                          <a:pt x="2434782" y="616003"/>
                          <a:pt x="2276615" y="584038"/>
                          <a:pt x="2042699" y="595822"/>
                        </a:cubicBezTo>
                        <a:cubicBezTo>
                          <a:pt x="1808783" y="607606"/>
                          <a:pt x="1751681" y="552115"/>
                          <a:pt x="1610047" y="595822"/>
                        </a:cubicBezTo>
                        <a:cubicBezTo>
                          <a:pt x="1616431" y="627972"/>
                          <a:pt x="1603314" y="663946"/>
                          <a:pt x="1610047" y="687731"/>
                        </a:cubicBezTo>
                        <a:cubicBezTo>
                          <a:pt x="1653697" y="685523"/>
                          <a:pt x="1684595" y="689164"/>
                          <a:pt x="1724669" y="687731"/>
                        </a:cubicBezTo>
                        <a:cubicBezTo>
                          <a:pt x="1657351" y="799752"/>
                          <a:pt x="1564155" y="794470"/>
                          <a:pt x="1495425" y="916974"/>
                        </a:cubicBezTo>
                        <a:cubicBezTo>
                          <a:pt x="1374302" y="838228"/>
                          <a:pt x="1335538" y="710299"/>
                          <a:pt x="1266182" y="687731"/>
                        </a:cubicBezTo>
                        <a:cubicBezTo>
                          <a:pt x="1322933" y="682672"/>
                          <a:pt x="1342320" y="688204"/>
                          <a:pt x="1380803" y="687731"/>
                        </a:cubicBezTo>
                        <a:cubicBezTo>
                          <a:pt x="1369832" y="651710"/>
                          <a:pt x="1390161" y="624559"/>
                          <a:pt x="1380803" y="595822"/>
                        </a:cubicBezTo>
                        <a:cubicBezTo>
                          <a:pt x="1203246" y="634552"/>
                          <a:pt x="1121320" y="562422"/>
                          <a:pt x="948151" y="595822"/>
                        </a:cubicBezTo>
                        <a:cubicBezTo>
                          <a:pt x="774982" y="629222"/>
                          <a:pt x="695392" y="586577"/>
                          <a:pt x="501692" y="595822"/>
                        </a:cubicBezTo>
                        <a:cubicBezTo>
                          <a:pt x="307992" y="605067"/>
                          <a:pt x="112080" y="566925"/>
                          <a:pt x="0" y="595822"/>
                        </a:cubicBezTo>
                        <a:cubicBezTo>
                          <a:pt x="-43235" y="346416"/>
                          <a:pt x="66786" y="18908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tx1"/>
                </a:solidFill>
              </a:rPr>
              <a:t>Important</a:t>
            </a:r>
          </a:p>
        </p:txBody>
      </p:sp>
    </p:spTree>
    <p:extLst>
      <p:ext uri="{BB962C8B-B14F-4D97-AF65-F5344CB8AC3E}">
        <p14:creationId xmlns:p14="http://schemas.microsoft.com/office/powerpoint/2010/main" val="1395999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576072"/>
            <a:ext cx="7702759" cy="537065"/>
          </a:xfrm>
        </p:spPr>
        <p:txBody>
          <a:bodyPr/>
          <a:lstStyle/>
          <a:p>
            <a:pPr lvl="0" defTabSz="457200">
              <a:defRPr/>
            </a:pPr>
            <a:r>
              <a:rPr lang="en-US" dirty="0">
                <a:solidFill>
                  <a:srgbClr val="0072CE"/>
                </a:solidFill>
              </a:rPr>
              <a:t>2026</a:t>
            </a:r>
            <a:r>
              <a:rPr lang="en-US" dirty="0">
                <a:solidFill>
                  <a:schemeClr val="tx1"/>
                </a:solidFill>
              </a:rPr>
              <a:t> </a:t>
            </a:r>
            <a:r>
              <a:rPr lang="en-US" dirty="0">
                <a:solidFill>
                  <a:srgbClr val="0072CE"/>
                </a:solidFill>
              </a:rPr>
              <a:t>Rental Rehab Projects – Relocation Plan</a:t>
            </a:r>
            <a:endParaRPr lang="en-US" dirty="0"/>
          </a:p>
        </p:txBody>
      </p:sp>
      <p:sp>
        <p:nvSpPr>
          <p:cNvPr id="4" name="Text Placeholder 3"/>
          <p:cNvSpPr>
            <a:spLocks noGrp="1"/>
          </p:cNvSpPr>
          <p:nvPr>
            <p:ph type="body" sz="quarter" idx="12"/>
          </p:nvPr>
        </p:nvSpPr>
        <p:spPr>
          <a:xfrm>
            <a:off x="356616" y="1153015"/>
            <a:ext cx="8424777" cy="5462226"/>
          </a:xfrm>
        </p:spPr>
        <p:txBody>
          <a:bodyPr>
            <a:noAutofit/>
          </a:bodyPr>
          <a:lstStyle/>
          <a:p>
            <a:pPr marL="0" marR="0" lvl="0" indent="0">
              <a:spcBef>
                <a:spcPts val="0"/>
              </a:spcBef>
              <a:spcAft>
                <a:spcPts val="190"/>
              </a:spcAft>
              <a:buClr>
                <a:srgbClr val="0071CE"/>
              </a:buClr>
              <a:buNone/>
            </a:pPr>
            <a:r>
              <a:rPr lang="en-US" sz="2000" dirty="0">
                <a:solidFill>
                  <a:srgbClr val="595959"/>
                </a:solidFill>
                <a:ea typeface="MS Mincho" panose="02020609040205080304" pitchFamily="49" charset="-128"/>
                <a:cs typeface="Times New Roman" panose="02020603050405020304" pitchFamily="18" charset="0"/>
              </a:rPr>
              <a:t>For projects occupied at the time of application, a relocation plan is required if there is any displacement (temporary or permanent)</a:t>
            </a: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r>
              <a:rPr lang="en-US" sz="2000" b="1" u="sng" dirty="0">
                <a:solidFill>
                  <a:srgbClr val="595959"/>
                </a:solidFill>
                <a:ea typeface="MS Mincho" panose="02020609040205080304" pitchFamily="49" charset="-128"/>
                <a:cs typeface="Times New Roman" panose="02020603050405020304" pitchFamily="18" charset="0"/>
              </a:rPr>
              <a:t>The relocation plan may be either:</a:t>
            </a:r>
          </a:p>
          <a:p>
            <a:pPr>
              <a:spcBef>
                <a:spcPts val="0"/>
              </a:spcBef>
              <a:spcAft>
                <a:spcPts val="190"/>
              </a:spcAft>
              <a:buClr>
                <a:srgbClr val="0071CE"/>
              </a:buClr>
            </a:pPr>
            <a:r>
              <a:rPr lang="en-US" sz="1800" dirty="0">
                <a:effectLst/>
                <a:ea typeface="MS Mincho" panose="02020609040205080304" pitchFamily="49" charset="-128"/>
                <a:cs typeface="Times New Roman" panose="02020603050405020304" pitchFamily="18" charset="0"/>
              </a:rPr>
              <a:t>Any plan approved by any federal, state or local government funder(s) involved in the financing of the project or</a:t>
            </a:r>
          </a:p>
          <a:p>
            <a:pPr>
              <a:spcBef>
                <a:spcPts val="0"/>
              </a:spcBef>
              <a:spcAft>
                <a:spcPts val="190"/>
              </a:spcAft>
              <a:buClr>
                <a:srgbClr val="0071CE"/>
              </a:buClr>
            </a:pPr>
            <a:r>
              <a:rPr lang="en-US" sz="1800" dirty="0">
                <a:effectLst/>
                <a:ea typeface="MS Mincho" panose="02020609040205080304" pitchFamily="49" charset="-128"/>
                <a:cs typeface="Times New Roman" panose="02020603050405020304" pitchFamily="18" charset="0"/>
              </a:rPr>
              <a:t>A plan approved by FHLB Dallas that at a minimum meets the following:</a:t>
            </a:r>
          </a:p>
          <a:p>
            <a:pPr marL="742950" marR="0" lvl="1" indent="-285750">
              <a:spcBef>
                <a:spcPts val="0"/>
              </a:spcBef>
              <a:spcAft>
                <a:spcPts val="0"/>
              </a:spcAft>
              <a:buSzPts val="1000"/>
              <a:buFont typeface="Symbol" panose="05050102010706020507" pitchFamily="18" charset="2"/>
              <a:buChar char=""/>
              <a:tabLst>
                <a:tab pos="914400" algn="l"/>
              </a:tabLst>
            </a:pPr>
            <a:endParaRPr lang="en-US" sz="1800" dirty="0">
              <a:ea typeface="MS Mincho" panose="02020609040205080304" pitchFamily="49" charset="-128"/>
              <a:cs typeface="Times New Roman" panose="02020603050405020304" pitchFamily="18" charset="0"/>
            </a:endParaRPr>
          </a:p>
          <a:p>
            <a:pPr marL="742950" marR="0" lvl="1" indent="-285750">
              <a:spcBef>
                <a:spcPts val="0"/>
              </a:spcBef>
              <a:spcAft>
                <a:spcPts val="0"/>
              </a:spcAft>
              <a:buSzPts val="1000"/>
              <a:buFont typeface="Symbol" panose="05050102010706020507" pitchFamily="18" charset="2"/>
              <a:buChar char=""/>
              <a:tabLst>
                <a:tab pos="914400" algn="l"/>
              </a:tabLst>
            </a:pPr>
            <a:endParaRPr lang="en-US" sz="1800" dirty="0">
              <a:effectLst/>
              <a:ea typeface="MS Mincho" panose="02020609040205080304" pitchFamily="49" charset="-128"/>
              <a:cs typeface="Times New Roman" panose="02020603050405020304" pitchFamily="18" charset="0"/>
            </a:endParaRPr>
          </a:p>
          <a:p>
            <a:pPr marL="0" indent="0">
              <a:spcBef>
                <a:spcPts val="0"/>
              </a:spcBef>
              <a:spcAft>
                <a:spcPts val="190"/>
              </a:spcAft>
              <a:buClr>
                <a:srgbClr val="0071CE"/>
              </a:buClr>
              <a:buNone/>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p:txBody>
      </p:sp>
      <p:sp>
        <p:nvSpPr>
          <p:cNvPr id="3" name="Rectangle 2">
            <a:extLst>
              <a:ext uri="{FF2B5EF4-FFF2-40B4-BE49-F238E27FC236}">
                <a16:creationId xmlns:a16="http://schemas.microsoft.com/office/drawing/2014/main" id="{C5F887CA-981A-4E9A-908F-5725835D0BD8}"/>
              </a:ext>
            </a:extLst>
          </p:cNvPr>
          <p:cNvSpPr/>
          <p:nvPr/>
        </p:nvSpPr>
        <p:spPr>
          <a:xfrm>
            <a:off x="356616" y="3452680"/>
            <a:ext cx="7573439" cy="427741"/>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ea typeface="MS Mincho" panose="02020609040205080304" pitchFamily="49" charset="-128"/>
                <a:cs typeface="Times New Roman" panose="02020603050405020304" pitchFamily="18" charset="0"/>
              </a:rPr>
              <a:t>Minimizes displacement; articulates a resident notification plan</a:t>
            </a:r>
          </a:p>
        </p:txBody>
      </p:sp>
      <p:sp>
        <p:nvSpPr>
          <p:cNvPr id="5" name="Rectangle 4">
            <a:extLst>
              <a:ext uri="{FF2B5EF4-FFF2-40B4-BE49-F238E27FC236}">
                <a16:creationId xmlns:a16="http://schemas.microsoft.com/office/drawing/2014/main" id="{7D1CE2C4-D597-4A10-9B12-3B3F0B65D4C2}"/>
              </a:ext>
            </a:extLst>
          </p:cNvPr>
          <p:cNvSpPr/>
          <p:nvPr/>
        </p:nvSpPr>
        <p:spPr>
          <a:xfrm>
            <a:off x="356612" y="3878317"/>
            <a:ext cx="7573443" cy="1065780"/>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SzPts val="1000"/>
              <a:tabLst>
                <a:tab pos="914400" algn="l"/>
              </a:tabLst>
            </a:pPr>
            <a:r>
              <a:rPr lang="en-US" dirty="0">
                <a:ea typeface="MS Mincho" panose="02020609040205080304" pitchFamily="49" charset="-128"/>
                <a:cs typeface="Times New Roman" panose="02020603050405020304" pitchFamily="18" charset="0"/>
              </a:rPr>
              <a:t>Provides temporary displacement such as: moving within to a fully renovated unit (permanently or temporarily), storage of personal property onsite, or moving to a hotel for a set period </a:t>
            </a:r>
            <a:r>
              <a:rPr lang="en-US">
                <a:ea typeface="MS Mincho" panose="02020609040205080304" pitchFamily="49" charset="-128"/>
                <a:cs typeface="Times New Roman" panose="02020603050405020304" pitchFamily="18" charset="0"/>
              </a:rPr>
              <a:t>of time</a:t>
            </a:r>
            <a:endParaRPr lang="en-US" dirty="0">
              <a:ea typeface="MS Mincho" panose="02020609040205080304" pitchFamily="49" charset="-128"/>
              <a:cs typeface="Times New Roman" panose="02020603050405020304" pitchFamily="18" charset="0"/>
            </a:endParaRPr>
          </a:p>
        </p:txBody>
      </p:sp>
      <p:sp>
        <p:nvSpPr>
          <p:cNvPr id="6" name="Rectangle 5">
            <a:extLst>
              <a:ext uri="{FF2B5EF4-FFF2-40B4-BE49-F238E27FC236}">
                <a16:creationId xmlns:a16="http://schemas.microsoft.com/office/drawing/2014/main" id="{91A9229C-37DF-41E6-A407-74F23923A719}"/>
              </a:ext>
            </a:extLst>
          </p:cNvPr>
          <p:cNvSpPr/>
          <p:nvPr/>
        </p:nvSpPr>
        <p:spPr>
          <a:xfrm>
            <a:off x="356614" y="4944097"/>
            <a:ext cx="7573441" cy="61725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SzPts val="1000"/>
              <a:tabLst>
                <a:tab pos="914400" algn="l"/>
              </a:tabLst>
            </a:pPr>
            <a:r>
              <a:rPr lang="en-US" dirty="0">
                <a:ea typeface="MS Mincho" panose="02020609040205080304" pitchFamily="49" charset="-128"/>
                <a:cs typeface="Times New Roman" panose="02020603050405020304" pitchFamily="18" charset="0"/>
              </a:rPr>
              <a:t>Detailed accommodations, if any, are planned for those who elect permanent relocation</a:t>
            </a:r>
          </a:p>
        </p:txBody>
      </p:sp>
      <p:sp>
        <p:nvSpPr>
          <p:cNvPr id="7" name="Rectangle 6">
            <a:extLst>
              <a:ext uri="{FF2B5EF4-FFF2-40B4-BE49-F238E27FC236}">
                <a16:creationId xmlns:a16="http://schemas.microsoft.com/office/drawing/2014/main" id="{736CC86C-71EE-4294-BB06-63BDAF2F58DD}"/>
              </a:ext>
            </a:extLst>
          </p:cNvPr>
          <p:cNvSpPr/>
          <p:nvPr/>
        </p:nvSpPr>
        <p:spPr>
          <a:xfrm>
            <a:off x="356616" y="5555084"/>
            <a:ext cx="7573440" cy="910256"/>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1">
              <a:spcBef>
                <a:spcPts val="0"/>
              </a:spcBef>
              <a:spcAft>
                <a:spcPts val="0"/>
              </a:spcAft>
              <a:buSzPts val="1000"/>
              <a:tabLst>
                <a:tab pos="914400" algn="l"/>
              </a:tabLst>
            </a:pPr>
            <a:r>
              <a:rPr lang="en-US" sz="1800" dirty="0">
                <a:effectLst/>
                <a:ea typeface="MS Mincho" panose="02020609040205080304" pitchFamily="49" charset="-128"/>
                <a:cs typeface="Times New Roman" panose="02020603050405020304" pitchFamily="18" charset="0"/>
              </a:rPr>
              <a:t>Provides a payment for actual reasonable moving/related expenses or a fixed payment for moving expenses</a:t>
            </a:r>
            <a:endParaRPr lang="en-US" sz="1800" dirty="0">
              <a:effectLst/>
              <a:highlight>
                <a:srgbClr val="FFFF66"/>
              </a:highlight>
              <a:ea typeface="MS Mincho" panose="02020609040205080304" pitchFamily="49" charset="-128"/>
              <a:cs typeface="Times New Roman" panose="02020603050405020304" pitchFamily="18" charset="0"/>
            </a:endParaRPr>
          </a:p>
        </p:txBody>
      </p:sp>
      <p:sp>
        <p:nvSpPr>
          <p:cNvPr id="9" name="Flowchart: Process 8">
            <a:extLst>
              <a:ext uri="{FF2B5EF4-FFF2-40B4-BE49-F238E27FC236}">
                <a16:creationId xmlns:a16="http://schemas.microsoft.com/office/drawing/2014/main" id="{78D55D10-2DE1-4A4A-8A8F-1AEC20EA58EB}"/>
              </a:ext>
            </a:extLst>
          </p:cNvPr>
          <p:cNvSpPr/>
          <p:nvPr/>
        </p:nvSpPr>
        <p:spPr>
          <a:xfrm>
            <a:off x="7811814" y="3452681"/>
            <a:ext cx="1213945" cy="3012660"/>
          </a:xfrm>
          <a:prstGeom prst="flowChartProcess">
            <a:avLst/>
          </a:prstGeom>
          <a:solidFill>
            <a:schemeClr val="bg1">
              <a:lumMod val="85000"/>
            </a:schemeClr>
          </a:solidFill>
          <a:effectLst>
            <a:outerShdw blurRad="50800" dist="38100" dir="18900000" algn="b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effectLst/>
                <a:ea typeface="MS Mincho" panose="02020609040205080304" pitchFamily="49" charset="-128"/>
                <a:cs typeface="Times New Roman" panose="02020603050405020304" pitchFamily="18" charset="0"/>
              </a:rPr>
              <a:t>Relocation budget is required and should appear in Total Project Budget</a:t>
            </a:r>
            <a:endParaRPr lang="en-US" b="1" dirty="0">
              <a:solidFill>
                <a:srgbClr val="FF0000"/>
              </a:solidFill>
            </a:endParaRPr>
          </a:p>
        </p:txBody>
      </p:sp>
      <p:sp>
        <p:nvSpPr>
          <p:cNvPr id="10" name="Star: 5 Points 9">
            <a:extLst>
              <a:ext uri="{FF2B5EF4-FFF2-40B4-BE49-F238E27FC236}">
                <a16:creationId xmlns:a16="http://schemas.microsoft.com/office/drawing/2014/main" id="{5040C766-6617-FBA8-2A5E-181C6FD16207}"/>
              </a:ext>
            </a:extLst>
          </p:cNvPr>
          <p:cNvSpPr/>
          <p:nvPr/>
        </p:nvSpPr>
        <p:spPr>
          <a:xfrm>
            <a:off x="8191039" y="3146239"/>
            <a:ext cx="475025" cy="51816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162737"/>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solidFill>
                  <a:srgbClr val="0072CE"/>
                </a:solidFill>
              </a:rPr>
              <a:t>2026</a:t>
            </a:r>
            <a:r>
              <a:rPr lang="en-US" sz="3200" dirty="0">
                <a:solidFill>
                  <a:schemeClr val="tx1"/>
                </a:solidFill>
              </a:rPr>
              <a:t> </a:t>
            </a:r>
            <a:r>
              <a:rPr lang="en-US" sz="3200" dirty="0">
                <a:solidFill>
                  <a:srgbClr val="0072CE"/>
                </a:solidFill>
              </a:rPr>
              <a:t>Rental</a:t>
            </a:r>
            <a:r>
              <a:rPr lang="en-US" sz="3200" dirty="0">
                <a:solidFill>
                  <a:schemeClr val="tx1"/>
                </a:solidFill>
              </a:rPr>
              <a:t> </a:t>
            </a:r>
            <a:r>
              <a:rPr lang="en-US" sz="3200" dirty="0">
                <a:solidFill>
                  <a:srgbClr val="0072CE"/>
                </a:solidFill>
              </a:rPr>
              <a:t>Rehab Projects - Rent Roll</a:t>
            </a:r>
            <a:endParaRPr lang="en-US" sz="3200" dirty="0"/>
          </a:p>
        </p:txBody>
      </p:sp>
      <p:graphicFrame>
        <p:nvGraphicFramePr>
          <p:cNvPr id="3" name="Table 2">
            <a:extLst>
              <a:ext uri="{FF2B5EF4-FFF2-40B4-BE49-F238E27FC236}">
                <a16:creationId xmlns:a16="http://schemas.microsoft.com/office/drawing/2014/main" id="{82C6CBF2-6210-4056-AC47-C3A85845D9D3}"/>
              </a:ext>
            </a:extLst>
          </p:cNvPr>
          <p:cNvGraphicFramePr>
            <a:graphicFrameLocks noGrp="1"/>
          </p:cNvGraphicFramePr>
          <p:nvPr/>
        </p:nvGraphicFramePr>
        <p:xfrm>
          <a:off x="438457" y="5186391"/>
          <a:ext cx="8324233" cy="952500"/>
        </p:xfrm>
        <a:graphic>
          <a:graphicData uri="http://schemas.openxmlformats.org/drawingml/2006/table">
            <a:tbl>
              <a:tblPr>
                <a:tableStyleId>{5C22544A-7EE6-4342-B048-85BDC9FD1C3A}</a:tableStyleId>
              </a:tblPr>
              <a:tblGrid>
                <a:gridCol w="560580">
                  <a:extLst>
                    <a:ext uri="{9D8B030D-6E8A-4147-A177-3AD203B41FA5}">
                      <a16:colId xmlns:a16="http://schemas.microsoft.com/office/drawing/2014/main" val="3002010471"/>
                    </a:ext>
                  </a:extLst>
                </a:gridCol>
                <a:gridCol w="914400">
                  <a:extLst>
                    <a:ext uri="{9D8B030D-6E8A-4147-A177-3AD203B41FA5}">
                      <a16:colId xmlns:a16="http://schemas.microsoft.com/office/drawing/2014/main" val="146448434"/>
                    </a:ext>
                  </a:extLst>
                </a:gridCol>
                <a:gridCol w="674558">
                  <a:extLst>
                    <a:ext uri="{9D8B030D-6E8A-4147-A177-3AD203B41FA5}">
                      <a16:colId xmlns:a16="http://schemas.microsoft.com/office/drawing/2014/main" val="1038085215"/>
                    </a:ext>
                  </a:extLst>
                </a:gridCol>
                <a:gridCol w="704538">
                  <a:extLst>
                    <a:ext uri="{9D8B030D-6E8A-4147-A177-3AD203B41FA5}">
                      <a16:colId xmlns:a16="http://schemas.microsoft.com/office/drawing/2014/main" val="211089399"/>
                    </a:ext>
                  </a:extLst>
                </a:gridCol>
                <a:gridCol w="779488">
                  <a:extLst>
                    <a:ext uri="{9D8B030D-6E8A-4147-A177-3AD203B41FA5}">
                      <a16:colId xmlns:a16="http://schemas.microsoft.com/office/drawing/2014/main" val="292718098"/>
                    </a:ext>
                  </a:extLst>
                </a:gridCol>
                <a:gridCol w="839449">
                  <a:extLst>
                    <a:ext uri="{9D8B030D-6E8A-4147-A177-3AD203B41FA5}">
                      <a16:colId xmlns:a16="http://schemas.microsoft.com/office/drawing/2014/main" val="3547159514"/>
                    </a:ext>
                  </a:extLst>
                </a:gridCol>
                <a:gridCol w="1049312">
                  <a:extLst>
                    <a:ext uri="{9D8B030D-6E8A-4147-A177-3AD203B41FA5}">
                      <a16:colId xmlns:a16="http://schemas.microsoft.com/office/drawing/2014/main" val="2628240526"/>
                    </a:ext>
                  </a:extLst>
                </a:gridCol>
                <a:gridCol w="1229193">
                  <a:extLst>
                    <a:ext uri="{9D8B030D-6E8A-4147-A177-3AD203B41FA5}">
                      <a16:colId xmlns:a16="http://schemas.microsoft.com/office/drawing/2014/main" val="4050516605"/>
                    </a:ext>
                  </a:extLst>
                </a:gridCol>
                <a:gridCol w="786561">
                  <a:extLst>
                    <a:ext uri="{9D8B030D-6E8A-4147-A177-3AD203B41FA5}">
                      <a16:colId xmlns:a16="http://schemas.microsoft.com/office/drawing/2014/main" val="2926541295"/>
                    </a:ext>
                  </a:extLst>
                </a:gridCol>
                <a:gridCol w="786154">
                  <a:extLst>
                    <a:ext uri="{9D8B030D-6E8A-4147-A177-3AD203B41FA5}">
                      <a16:colId xmlns:a16="http://schemas.microsoft.com/office/drawing/2014/main" val="510354764"/>
                    </a:ext>
                  </a:extLst>
                </a:gridCol>
              </a:tblGrid>
              <a:tr h="762000">
                <a:tc>
                  <a:txBody>
                    <a:bodyPr/>
                    <a:lstStyle/>
                    <a:p>
                      <a:pPr algn="ctr" fontAlgn="ctr"/>
                      <a:r>
                        <a:rPr lang="en-US" sz="1400" u="none" strike="noStrike" dirty="0">
                          <a:effectLst/>
                        </a:rPr>
                        <a:t>Unit #</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Household Name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Move In Date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Current Income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 of Bedrooms</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Household Size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Tenant Paid Rent</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Federal/State Rental Subsidy</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Total Rent</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Targeting 50/60/80</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702181"/>
                  </a:ext>
                </a:extLst>
              </a:tr>
              <a:tr h="190500">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6986970"/>
                  </a:ext>
                </a:extLst>
              </a:tr>
            </a:tbl>
          </a:graphicData>
        </a:graphic>
      </p:graphicFrame>
      <p:sp>
        <p:nvSpPr>
          <p:cNvPr id="5" name="Speech Bubble: Oval 4">
            <a:extLst>
              <a:ext uri="{FF2B5EF4-FFF2-40B4-BE49-F238E27FC236}">
                <a16:creationId xmlns:a16="http://schemas.microsoft.com/office/drawing/2014/main" id="{8EE3C582-6C8D-4DDC-8F60-13BFF50D4FED}"/>
              </a:ext>
            </a:extLst>
          </p:cNvPr>
          <p:cNvSpPr/>
          <p:nvPr/>
        </p:nvSpPr>
        <p:spPr>
          <a:xfrm>
            <a:off x="4826832" y="4076699"/>
            <a:ext cx="3057994" cy="873115"/>
          </a:xfrm>
          <a:custGeom>
            <a:avLst/>
            <a:gdLst>
              <a:gd name="csX0" fmla="*/ 861957 w 3057994"/>
              <a:gd name="csY0" fmla="*/ 1041853 h 873115"/>
              <a:gd name="csX1" fmla="*/ 800223 w 3057994"/>
              <a:gd name="csY1" fmla="*/ 820336 h 873115"/>
              <a:gd name="csX2" fmla="*/ 1197057 w 3057994"/>
              <a:gd name="csY2" fmla="*/ 10411 h 873115"/>
              <a:gd name="csX3" fmla="*/ 1908934 w 3057994"/>
              <a:gd name="csY3" fmla="*/ 13692 h 873115"/>
              <a:gd name="csX4" fmla="*/ 2168656 w 3057994"/>
              <a:gd name="csY4" fmla="*/ 833077 h 873115"/>
              <a:gd name="csX5" fmla="*/ 1356815 w 3057994"/>
              <a:gd name="csY5" fmla="*/ 870339 h 873115"/>
              <a:gd name="csX6" fmla="*/ 861957 w 3057994"/>
              <a:gd name="csY6" fmla="*/ 1041853 h 87311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057994" h="873115" fill="none" extrusionOk="0">
                <a:moveTo>
                  <a:pt x="861957" y="1041853"/>
                </a:moveTo>
                <a:cubicBezTo>
                  <a:pt x="857970" y="991661"/>
                  <a:pt x="820405" y="910603"/>
                  <a:pt x="800223" y="820336"/>
                </a:cubicBezTo>
                <a:cubicBezTo>
                  <a:pt x="-422083" y="772713"/>
                  <a:pt x="-228050" y="95520"/>
                  <a:pt x="1197057" y="10411"/>
                </a:cubicBezTo>
                <a:cubicBezTo>
                  <a:pt x="1448862" y="-50888"/>
                  <a:pt x="1688251" y="35136"/>
                  <a:pt x="1908934" y="13692"/>
                </a:cubicBezTo>
                <a:cubicBezTo>
                  <a:pt x="3399240" y="20696"/>
                  <a:pt x="3554070" y="610738"/>
                  <a:pt x="2168656" y="833077"/>
                </a:cubicBezTo>
                <a:cubicBezTo>
                  <a:pt x="1903997" y="863606"/>
                  <a:pt x="1668241" y="837144"/>
                  <a:pt x="1356815" y="870339"/>
                </a:cubicBezTo>
                <a:cubicBezTo>
                  <a:pt x="1232183" y="890847"/>
                  <a:pt x="1017729" y="1009786"/>
                  <a:pt x="861957" y="1041853"/>
                </a:cubicBezTo>
                <a:close/>
              </a:path>
              <a:path w="3057994" h="873115" stroke="0" extrusionOk="0">
                <a:moveTo>
                  <a:pt x="861957" y="1041853"/>
                </a:moveTo>
                <a:cubicBezTo>
                  <a:pt x="839001" y="977413"/>
                  <a:pt x="838498" y="915250"/>
                  <a:pt x="800223" y="820336"/>
                </a:cubicBezTo>
                <a:cubicBezTo>
                  <a:pt x="-330279" y="650182"/>
                  <a:pt x="-192419" y="59507"/>
                  <a:pt x="1197057" y="10411"/>
                </a:cubicBezTo>
                <a:cubicBezTo>
                  <a:pt x="1404001" y="-25760"/>
                  <a:pt x="1666996" y="14796"/>
                  <a:pt x="1908934" y="13692"/>
                </a:cubicBezTo>
                <a:cubicBezTo>
                  <a:pt x="3303380" y="145730"/>
                  <a:pt x="3458089" y="603919"/>
                  <a:pt x="2168656" y="833077"/>
                </a:cubicBezTo>
                <a:cubicBezTo>
                  <a:pt x="1917107" y="858765"/>
                  <a:pt x="1614352" y="866258"/>
                  <a:pt x="1356815" y="870339"/>
                </a:cubicBezTo>
                <a:cubicBezTo>
                  <a:pt x="1151247" y="921562"/>
                  <a:pt x="1062574" y="957215"/>
                  <a:pt x="861957" y="1041853"/>
                </a:cubicBezTo>
                <a:close/>
              </a:path>
            </a:pathLst>
          </a:custGeom>
          <a:solidFill>
            <a:schemeClr val="bg1"/>
          </a:solidFill>
          <a:ln>
            <a:extLst>
              <a:ext uri="{C807C97D-BFC1-408E-A445-0C87EB9F89A2}">
                <ask:lineSketchStyleProps xmlns:ask="http://schemas.microsoft.com/office/drawing/2018/sketchyshapes" sd="1219033472">
                  <a:prstGeom prst="wedgeEllipseCallout">
                    <a:avLst>
                      <a:gd name="adj1" fmla="val -21813"/>
                      <a:gd name="adj2" fmla="val 69326"/>
                    </a:avLst>
                  </a:prstGeom>
                  <ask:type>
                    <ask:lineSketchFreehand/>
                  </ask:type>
                </ask:lineSketchStyleProps>
              </a:ext>
            </a:extLst>
          </a:ln>
          <a:scene3d>
            <a:camera prst="obliqueTop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a typeface="MS Mincho" panose="02020609040205080304" pitchFamily="49" charset="-128"/>
              <a:cs typeface="Times New Roman" panose="02020603050405020304" pitchFamily="18" charset="0"/>
            </a:endParaRPr>
          </a:p>
          <a:p>
            <a:pPr algn="ctr"/>
            <a:r>
              <a:rPr lang="en-US" sz="1600" b="1" dirty="0">
                <a:solidFill>
                  <a:schemeClr val="tx1"/>
                </a:solidFill>
                <a:ea typeface="MS Mincho" panose="02020609040205080304" pitchFamily="49" charset="-128"/>
                <a:cs typeface="Times New Roman" panose="02020603050405020304" pitchFamily="18" charset="0"/>
              </a:rPr>
              <a:t>Submit as an Excel file with supporting documents</a:t>
            </a:r>
          </a:p>
          <a:p>
            <a:pPr algn="ctr"/>
            <a:endParaRPr lang="en-US" dirty="0"/>
          </a:p>
        </p:txBody>
      </p:sp>
      <p:graphicFrame>
        <p:nvGraphicFramePr>
          <p:cNvPr id="6" name="Diagram 5">
            <a:extLst>
              <a:ext uri="{FF2B5EF4-FFF2-40B4-BE49-F238E27FC236}">
                <a16:creationId xmlns:a16="http://schemas.microsoft.com/office/drawing/2014/main" id="{C5D4D20E-47CE-4F1C-BA2E-14CBF576B13D}"/>
              </a:ext>
            </a:extLst>
          </p:cNvPr>
          <p:cNvGraphicFramePr/>
          <p:nvPr/>
        </p:nvGraphicFramePr>
        <p:xfrm>
          <a:off x="438457" y="1397000"/>
          <a:ext cx="8324233" cy="2346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9000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a:extLst>
              <a:ext uri="{FF2B5EF4-FFF2-40B4-BE49-F238E27FC236}">
                <a16:creationId xmlns:a16="http://schemas.microsoft.com/office/drawing/2014/main" id="{9A4112FA-FCEB-8431-E80E-D9DA6F9B6DD4}"/>
              </a:ext>
            </a:extLst>
          </p:cNvPr>
          <p:cNvSpPr txBox="1">
            <a:spLocks noChangeArrowheads="1"/>
          </p:cNvSpPr>
          <p:nvPr/>
        </p:nvSpPr>
        <p:spPr bwMode="auto">
          <a:xfrm>
            <a:off x="5727700" y="1640722"/>
            <a:ext cx="3280740" cy="4029408"/>
          </a:xfrm>
          <a:prstGeom prst="rect">
            <a:avLst/>
          </a:prstGeom>
          <a:solidFill>
            <a:srgbClr val="FFFFFF"/>
          </a:solidFill>
          <a:ln w="50800">
            <a:solidFill>
              <a:srgbClr val="1E497C"/>
            </a:solidFill>
            <a:miter lim="800000"/>
            <a:headEnd/>
            <a:tailEnd/>
          </a:ln>
        </p:spPr>
        <p:txBody>
          <a:bodyPr rot="0" vert="horz" wrap="square" lIns="91440" tIns="45720" rIns="91440" bIns="45720" anchor="t" anchorCtr="0" upright="1">
            <a:noAutofit/>
          </a:bodyPr>
          <a:lstStyle/>
          <a:p>
            <a:pPr marL="0" marR="0" algn="ctr">
              <a:spcBef>
                <a:spcPts val="600"/>
              </a:spcBef>
              <a:spcAft>
                <a:spcPts val="600"/>
              </a:spcAft>
              <a:buNone/>
            </a:pPr>
            <a:r>
              <a:rPr lang="en-US" sz="1200" b="1" dirty="0">
                <a:solidFill>
                  <a:srgbClr val="0071CE"/>
                </a:solidFill>
                <a:effectLst/>
                <a:latin typeface="Myriad Pro"/>
                <a:ea typeface="Times New Roman" panose="02020603050405020304" pitchFamily="18" charset="0"/>
              </a:rPr>
              <a:t>FHLB Dallas’ Five-State District </a:t>
            </a:r>
            <a:br>
              <a:rPr lang="en-US" sz="1200" dirty="0">
                <a:solidFill>
                  <a:srgbClr val="000000"/>
                </a:solidFill>
                <a:effectLst/>
                <a:latin typeface="Myriad Pro"/>
                <a:ea typeface="Times New Roman" panose="02020603050405020304" pitchFamily="18" charset="0"/>
              </a:rPr>
            </a:br>
            <a:r>
              <a:rPr lang="en-US" sz="1100" dirty="0">
                <a:solidFill>
                  <a:srgbClr val="808285"/>
                </a:solidFill>
                <a:effectLst/>
                <a:latin typeface="Myriad Pro"/>
                <a:ea typeface="Times New Roman" panose="02020603050405020304" pitchFamily="18" charset="0"/>
              </a:rPr>
              <a:t>Members by State as December 31, 2025</a:t>
            </a:r>
            <a:endParaRPr lang="en-US" sz="1200" dirty="0">
              <a:solidFill>
                <a:srgbClr val="000000"/>
              </a:solidFill>
              <a:effectLst/>
              <a:latin typeface="Arial" panose="020B0604020202020204" pitchFamily="34" charset="0"/>
              <a:ea typeface="Times New Roman" panose="02020603050405020304" pitchFamily="18" charset="0"/>
            </a:endParaRPr>
          </a:p>
          <a:p>
            <a:pPr marL="0" marR="0" algn="ctr">
              <a:spcBef>
                <a:spcPts val="600"/>
              </a:spcBef>
              <a:spcAft>
                <a:spcPts val="600"/>
              </a:spcAft>
              <a:buNone/>
            </a:pPr>
            <a:r>
              <a:rPr lang="en-US" sz="1100" dirty="0">
                <a:solidFill>
                  <a:srgbClr val="808285"/>
                </a:solidFill>
                <a:effectLst/>
                <a:latin typeface="Myriad Pro"/>
                <a:ea typeface="Times New Roman" panose="02020603050405020304" pitchFamily="18" charset="0"/>
              </a:rPr>
              <a:t> </a:t>
            </a:r>
            <a:endParaRPr lang="en-US" sz="1200" dirty="0">
              <a:solidFill>
                <a:srgbClr val="000000"/>
              </a:solidFill>
              <a:effectLst/>
              <a:latin typeface="Arial" panose="020B0604020202020204" pitchFamily="34" charset="0"/>
              <a:ea typeface="Times New Roman" panose="02020603050405020304" pitchFamily="18" charset="0"/>
            </a:endParaRPr>
          </a:p>
          <a:p>
            <a:pPr marL="457200" marR="0">
              <a:buNone/>
            </a:pPr>
            <a:r>
              <a:rPr lang="en-US" sz="800" dirty="0">
                <a:solidFill>
                  <a:srgbClr val="808285"/>
                </a:solidFill>
                <a:effectLst/>
                <a:latin typeface="Myriad Pro"/>
                <a:ea typeface="Times New Roman" panose="02020603050405020304" pitchFamily="18" charset="0"/>
              </a:rPr>
              <a:t> </a:t>
            </a:r>
            <a:endParaRPr lang="en-US" sz="1200" dirty="0">
              <a:solidFill>
                <a:srgbClr val="000000"/>
              </a:solidFill>
              <a:effectLst/>
              <a:latin typeface="Times New Roman" panose="02020603050405020304" pitchFamily="18" charset="0"/>
              <a:ea typeface="Times New Roman" panose="02020603050405020304" pitchFamily="18" charset="0"/>
            </a:endParaRPr>
          </a:p>
          <a:p>
            <a:pPr marL="0" marR="0" algn="ctr">
              <a:buNone/>
            </a:pPr>
            <a:r>
              <a:rPr lang="en-US" sz="1000" b="1" dirty="0">
                <a:solidFill>
                  <a:srgbClr val="808285"/>
                </a:solidFill>
                <a:effectLst/>
                <a:latin typeface="Myriad Pro"/>
                <a:ea typeface="Times New Roman" panose="02020603050405020304" pitchFamily="18" charset="0"/>
              </a:rPr>
              <a:t> </a:t>
            </a:r>
            <a:endParaRPr lang="en-US" sz="1200" dirty="0">
              <a:solidFill>
                <a:srgbClr val="000000"/>
              </a:solidFill>
              <a:effectLst/>
              <a:latin typeface="Arial" panose="020B0604020202020204" pitchFamily="34" charset="0"/>
              <a:ea typeface="Times New Roman" panose="02020603050405020304" pitchFamily="18" charset="0"/>
            </a:endParaRPr>
          </a:p>
          <a:p>
            <a:pPr marL="0" marR="0" algn="ctr">
              <a:buNone/>
            </a:pPr>
            <a:r>
              <a:rPr lang="en-US" sz="1200" dirty="0">
                <a:solidFill>
                  <a:srgbClr val="000000"/>
                </a:solidFill>
                <a:effectLst/>
                <a:latin typeface="Myriad Pro"/>
                <a:ea typeface="Times New Roman" panose="02020603050405020304" pitchFamily="18" charset="0"/>
              </a:rPr>
              <a:t> </a:t>
            </a:r>
            <a:endParaRPr lang="en-US" sz="1200" dirty="0">
              <a:solidFill>
                <a:srgbClr val="000000"/>
              </a:solidFill>
              <a:effectLst/>
              <a:latin typeface="Arial" panose="020B0604020202020204" pitchFamily="34" charset="0"/>
              <a:ea typeface="Times New Roman" panose="02020603050405020304" pitchFamily="18" charset="0"/>
            </a:endParaRPr>
          </a:p>
          <a:p>
            <a:pPr marL="0" marR="0">
              <a:buNone/>
            </a:pPr>
            <a:r>
              <a:rPr lang="en-US" sz="1200" dirty="0">
                <a:solidFill>
                  <a:srgbClr val="000000"/>
                </a:solidFill>
                <a:effectLst/>
                <a:latin typeface="Myriad Pro"/>
                <a:ea typeface="Times New Roman" panose="02020603050405020304" pitchFamily="18" charset="0"/>
              </a:rPr>
              <a:t> </a:t>
            </a:r>
            <a:endParaRPr lang="en-US" sz="1200" dirty="0">
              <a:solidFill>
                <a:srgbClr val="000000"/>
              </a:solidFill>
              <a:effectLst/>
              <a:latin typeface="Arial" panose="020B0604020202020204" pitchFamily="34" charset="0"/>
              <a:ea typeface="Times New Roman" panose="02020603050405020304" pitchFamily="18" charset="0"/>
            </a:endParaRPr>
          </a:p>
          <a:p>
            <a:pPr marL="0" marR="0">
              <a:buNone/>
            </a:pPr>
            <a:r>
              <a:rPr lang="en-US" sz="1200" dirty="0">
                <a:solidFill>
                  <a:srgbClr val="000000"/>
                </a:solidFill>
                <a:effectLst/>
                <a:latin typeface="Myriad Pro"/>
                <a:ea typeface="Times New Roman" panose="02020603050405020304" pitchFamily="18" charset="0"/>
              </a:rPr>
              <a:t> </a:t>
            </a:r>
            <a:endParaRPr lang="en-US" sz="1200" dirty="0">
              <a:solidFill>
                <a:srgbClr val="000000"/>
              </a:solidFill>
              <a:effectLst/>
              <a:latin typeface="Arial" panose="020B0604020202020204" pitchFamily="34" charset="0"/>
              <a:ea typeface="Times New Roman" panose="02020603050405020304" pitchFamily="18" charset="0"/>
            </a:endParaRPr>
          </a:p>
        </p:txBody>
      </p:sp>
      <p:sp>
        <p:nvSpPr>
          <p:cNvPr id="2" name="Title 1">
            <a:extLst>
              <a:ext uri="{FF2B5EF4-FFF2-40B4-BE49-F238E27FC236}">
                <a16:creationId xmlns:a16="http://schemas.microsoft.com/office/drawing/2014/main" id="{669E3308-F280-912F-D70D-699306E07A0F}"/>
              </a:ext>
            </a:extLst>
          </p:cNvPr>
          <p:cNvSpPr>
            <a:spLocks noGrp="1"/>
          </p:cNvSpPr>
          <p:nvPr>
            <p:ph type="title"/>
          </p:nvPr>
        </p:nvSpPr>
        <p:spPr/>
        <p:txBody>
          <a:bodyPr/>
          <a:lstStyle/>
          <a:p>
            <a:r>
              <a:rPr lang="en-US" dirty="0"/>
              <a:t>About FHLB Dallas</a:t>
            </a:r>
          </a:p>
        </p:txBody>
      </p:sp>
      <p:sp>
        <p:nvSpPr>
          <p:cNvPr id="5" name="Text Box 11">
            <a:extLst>
              <a:ext uri="{FF2B5EF4-FFF2-40B4-BE49-F238E27FC236}">
                <a16:creationId xmlns:a16="http://schemas.microsoft.com/office/drawing/2014/main" id="{7B2B0068-2C91-FF80-C189-263CD39988B2}"/>
              </a:ext>
            </a:extLst>
          </p:cNvPr>
          <p:cNvSpPr txBox="1">
            <a:spLocks noChangeArrowheads="1"/>
          </p:cNvSpPr>
          <p:nvPr/>
        </p:nvSpPr>
        <p:spPr bwMode="auto">
          <a:xfrm>
            <a:off x="94755" y="4052961"/>
            <a:ext cx="5747244" cy="2319028"/>
          </a:xfrm>
          <a:prstGeom prst="rect">
            <a:avLst/>
          </a:prstGeom>
          <a:noFill/>
          <a:ln w="6350">
            <a:noFill/>
            <a:miter lim="800000"/>
            <a:headEnd/>
            <a:tailEnd/>
          </a:ln>
        </p:spPr>
        <p:txBody>
          <a:bodyPr rot="0" vert="horz" wrap="square" lIns="91440" tIns="45720" rIns="91440" bIns="45720" anchor="t" anchorCtr="0" upright="1">
            <a:noAutofit/>
          </a:bodyPr>
          <a:lstStyle/>
          <a:p>
            <a:pPr marL="0" marR="0">
              <a:spcBef>
                <a:spcPts val="600"/>
              </a:spcBef>
              <a:buNone/>
            </a:pPr>
            <a:r>
              <a:rPr lang="en-US" sz="2000" b="1" dirty="0">
                <a:solidFill>
                  <a:srgbClr val="0071CE"/>
                </a:solidFill>
                <a:effectLst/>
                <a:ea typeface="Times New Roman" panose="02020603050405020304" pitchFamily="18" charset="0"/>
              </a:rPr>
              <a:t>How we serve our members and their communities</a:t>
            </a:r>
            <a:endParaRPr lang="en-US" sz="2000" dirty="0">
              <a:solidFill>
                <a:srgbClr val="000000"/>
              </a:solidFill>
              <a:effectLst/>
              <a:ea typeface="Times New Roman" panose="02020603050405020304" pitchFamily="18" charset="0"/>
            </a:endParaRPr>
          </a:p>
          <a:p>
            <a:pPr marL="377190" marR="0" indent="-285750">
              <a:spcBef>
                <a:spcPts val="300"/>
              </a:spcBef>
              <a:buFont typeface="Arial" panose="020B0604020202020204" pitchFamily="34" charset="0"/>
              <a:buChar char="•"/>
            </a:pPr>
            <a:r>
              <a:rPr lang="en-US" sz="2000" dirty="0">
                <a:solidFill>
                  <a:srgbClr val="808285"/>
                </a:solidFill>
                <a:ea typeface="Times New Roman" panose="02020603050405020304" pitchFamily="18" charset="0"/>
              </a:rPr>
              <a:t>P</a:t>
            </a:r>
            <a:r>
              <a:rPr lang="en-US" sz="2000" dirty="0">
                <a:solidFill>
                  <a:srgbClr val="808285"/>
                </a:solidFill>
                <a:effectLst/>
                <a:ea typeface="Times New Roman" panose="02020603050405020304" pitchFamily="18" charset="0"/>
              </a:rPr>
              <a:t>roviding a stable source of funding to support residential mortgage lending and related community investment </a:t>
            </a:r>
            <a:endParaRPr lang="en-US" sz="2000" dirty="0">
              <a:solidFill>
                <a:srgbClr val="000000"/>
              </a:solidFill>
              <a:effectLst/>
              <a:ea typeface="Times New Roman" panose="02020603050405020304" pitchFamily="18" charset="0"/>
            </a:endParaRPr>
          </a:p>
          <a:p>
            <a:pPr marL="377190" marR="0" indent="-285750">
              <a:buFont typeface="Arial" panose="020B0604020202020204" pitchFamily="34" charset="0"/>
              <a:buChar char="•"/>
            </a:pPr>
            <a:r>
              <a:rPr lang="en-US" sz="2000" dirty="0">
                <a:solidFill>
                  <a:srgbClr val="808285"/>
                </a:solidFill>
                <a:ea typeface="Times New Roman" panose="02020603050405020304" pitchFamily="18" charset="0"/>
              </a:rPr>
              <a:t>P</a:t>
            </a:r>
            <a:r>
              <a:rPr lang="en-US" sz="2000" dirty="0">
                <a:solidFill>
                  <a:srgbClr val="808285"/>
                </a:solidFill>
                <a:effectLst/>
                <a:ea typeface="Times New Roman" panose="02020603050405020304" pitchFamily="18" charset="0"/>
              </a:rPr>
              <a:t>roviding subsidies and favorably priced advance programs targeted specifically to the needs of low- to moderate-income communities</a:t>
            </a:r>
            <a:endParaRPr lang="en-US" sz="2000" dirty="0">
              <a:solidFill>
                <a:srgbClr val="000000"/>
              </a:solidFill>
              <a:effectLst/>
              <a:ea typeface="Times New Roman" panose="02020603050405020304" pitchFamily="18" charset="0"/>
            </a:endParaRPr>
          </a:p>
          <a:p>
            <a:pPr marL="0" marR="0">
              <a:buNone/>
            </a:pPr>
            <a:r>
              <a:rPr lang="en-US" dirty="0">
                <a:solidFill>
                  <a:srgbClr val="000000"/>
                </a:solidFill>
                <a:effectLst/>
                <a:ea typeface="Times New Roman" panose="02020603050405020304" pitchFamily="18" charset="0"/>
              </a:rPr>
              <a:t> </a:t>
            </a:r>
          </a:p>
        </p:txBody>
      </p:sp>
      <p:sp>
        <p:nvSpPr>
          <p:cNvPr id="8" name="Text Box 11">
            <a:extLst>
              <a:ext uri="{FF2B5EF4-FFF2-40B4-BE49-F238E27FC236}">
                <a16:creationId xmlns:a16="http://schemas.microsoft.com/office/drawing/2014/main" id="{E6AE9138-B76A-7F7F-C59C-39CB953D654C}"/>
              </a:ext>
            </a:extLst>
          </p:cNvPr>
          <p:cNvSpPr txBox="1">
            <a:spLocks noChangeArrowheads="1"/>
          </p:cNvSpPr>
          <p:nvPr/>
        </p:nvSpPr>
        <p:spPr bwMode="auto">
          <a:xfrm>
            <a:off x="135560" y="1208850"/>
            <a:ext cx="5058740" cy="2259362"/>
          </a:xfrm>
          <a:prstGeom prst="rect">
            <a:avLst/>
          </a:prstGeom>
          <a:solidFill>
            <a:srgbClr val="FFFFFF"/>
          </a:solidFill>
          <a:ln w="6350">
            <a:noFill/>
            <a:miter lim="800000"/>
            <a:headEnd/>
            <a:tailEnd/>
          </a:ln>
        </p:spPr>
        <p:txBody>
          <a:bodyPr rot="0" vert="horz" wrap="square" lIns="91440" tIns="45720" rIns="91440" bIns="45720" anchor="t" anchorCtr="0" upright="1">
            <a:noAutofit/>
          </a:bodyPr>
          <a:lstStyle/>
          <a:p>
            <a:pPr marL="0" marR="0">
              <a:spcBef>
                <a:spcPts val="600"/>
              </a:spcBef>
              <a:buNone/>
            </a:pPr>
            <a:r>
              <a:rPr lang="en-US" sz="2000" b="1" dirty="0">
                <a:solidFill>
                  <a:srgbClr val="0071CE"/>
                </a:solidFill>
                <a:effectLst/>
                <a:ea typeface="Times New Roman" panose="02020603050405020304" pitchFamily="18" charset="0"/>
              </a:rPr>
              <a:t>Who we are</a:t>
            </a:r>
            <a:endParaRPr lang="en-US" sz="2000" dirty="0">
              <a:solidFill>
                <a:srgbClr val="000000"/>
              </a:solidFill>
              <a:effectLst/>
              <a:ea typeface="Times New Roman" panose="02020603050405020304" pitchFamily="18" charset="0"/>
            </a:endParaRPr>
          </a:p>
          <a:p>
            <a:pPr marL="434340" marR="0" indent="-342900">
              <a:spcBef>
                <a:spcPts val="300"/>
              </a:spcBef>
              <a:buFont typeface="Arial" panose="020B0604020202020204" pitchFamily="34" charset="0"/>
              <a:buChar char="•"/>
            </a:pPr>
            <a:r>
              <a:rPr lang="en-US" sz="2000" dirty="0">
                <a:solidFill>
                  <a:srgbClr val="808285"/>
                </a:solidFill>
                <a:effectLst/>
                <a:ea typeface="Times New Roman" panose="02020603050405020304" pitchFamily="18" charset="0"/>
              </a:rPr>
              <a:t>One of 11 District banks in the FHLBank System created by Congress in 1932 as a by product of the Great Depression</a:t>
            </a:r>
            <a:endParaRPr lang="en-US" sz="2000" dirty="0">
              <a:solidFill>
                <a:srgbClr val="000000"/>
              </a:solidFill>
              <a:effectLst/>
              <a:ea typeface="Times New Roman" panose="02020603050405020304" pitchFamily="18" charset="0"/>
            </a:endParaRPr>
          </a:p>
          <a:p>
            <a:pPr marL="434340" marR="0" indent="-342900">
              <a:buFont typeface="Arial" panose="020B0604020202020204" pitchFamily="34" charset="0"/>
              <a:buChar char="•"/>
            </a:pPr>
            <a:r>
              <a:rPr lang="en-US" sz="2000" dirty="0">
                <a:solidFill>
                  <a:srgbClr val="808285"/>
                </a:solidFill>
                <a:effectLst/>
                <a:ea typeface="Times New Roman" panose="02020603050405020304" pitchFamily="18" charset="0"/>
              </a:rPr>
              <a:t>A privately held cooperative, composed primarily of Community Financial Institutions located in Arkansas, Louisiana, Mississippi, New Mexico and Texas</a:t>
            </a:r>
            <a:endParaRPr lang="en-US" sz="2000" dirty="0">
              <a:solidFill>
                <a:srgbClr val="000000"/>
              </a:solidFill>
              <a:effectLst/>
              <a:ea typeface="Times New Roman" panose="02020603050405020304" pitchFamily="18" charset="0"/>
            </a:endParaRPr>
          </a:p>
          <a:p>
            <a:pPr marL="434340" marR="0" indent="-342900">
              <a:buFont typeface="Arial" panose="020B0604020202020204" pitchFamily="34" charset="0"/>
              <a:buChar char="•"/>
            </a:pPr>
            <a:r>
              <a:rPr lang="en-US" sz="2000" dirty="0">
                <a:solidFill>
                  <a:srgbClr val="808285"/>
                </a:solidFill>
                <a:effectLst/>
                <a:ea typeface="Times New Roman" panose="02020603050405020304" pitchFamily="18" charset="0"/>
              </a:rPr>
              <a:t>Total assets: </a:t>
            </a:r>
            <a:r>
              <a:rPr lang="en-US" sz="2000" b="1" dirty="0">
                <a:solidFill>
                  <a:srgbClr val="808285"/>
                </a:solidFill>
                <a:effectLst/>
                <a:ea typeface="Times New Roman" panose="02020603050405020304" pitchFamily="18" charset="0"/>
              </a:rPr>
              <a:t>$108.5 billion</a:t>
            </a:r>
            <a:endParaRPr lang="en-US" sz="2000" dirty="0">
              <a:solidFill>
                <a:srgbClr val="000000"/>
              </a:solidFill>
              <a:effectLst/>
              <a:ea typeface="Times New Roman" panose="02020603050405020304" pitchFamily="18" charset="0"/>
            </a:endParaRPr>
          </a:p>
          <a:p>
            <a:pPr marR="0"/>
            <a:r>
              <a:rPr lang="en-US" sz="1200" dirty="0">
                <a:solidFill>
                  <a:srgbClr val="000000"/>
                </a:solidFill>
                <a:effectLst/>
                <a:latin typeface="Arial" panose="020B0604020202020204" pitchFamily="34" charset="0"/>
                <a:ea typeface="Times New Roman" panose="02020603050405020304" pitchFamily="18" charset="0"/>
              </a:rPr>
              <a:t> </a:t>
            </a:r>
          </a:p>
        </p:txBody>
      </p:sp>
      <p:grpSp>
        <p:nvGrpSpPr>
          <p:cNvPr id="10" name="Group 9">
            <a:extLst>
              <a:ext uri="{FF2B5EF4-FFF2-40B4-BE49-F238E27FC236}">
                <a16:creationId xmlns:a16="http://schemas.microsoft.com/office/drawing/2014/main" id="{D981C2EF-B7F8-54B6-47B7-75A2F224F6A2}"/>
              </a:ext>
            </a:extLst>
          </p:cNvPr>
          <p:cNvGrpSpPr/>
          <p:nvPr/>
        </p:nvGrpSpPr>
        <p:grpSpPr>
          <a:xfrm>
            <a:off x="5841999" y="2312888"/>
            <a:ext cx="2910228" cy="2234193"/>
            <a:chOff x="0" y="0"/>
            <a:chExt cx="2852420" cy="1891665"/>
          </a:xfrm>
        </p:grpSpPr>
        <p:pic>
          <p:nvPicPr>
            <p:cNvPr id="13" name="Picture 12">
              <a:extLst>
                <a:ext uri="{FF2B5EF4-FFF2-40B4-BE49-F238E27FC236}">
                  <a16:creationId xmlns:a16="http://schemas.microsoft.com/office/drawing/2014/main" id="{14B774D8-EE80-6B24-41E7-310C8495B93B}"/>
                </a:ext>
              </a:extLst>
            </p:cNvPr>
            <p:cNvPicPr>
              <a:picLocks noChangeAspect="1"/>
            </p:cNvPicPr>
            <p:nvPr/>
          </p:nvPicPr>
          <p:blipFill>
            <a:blip r:embed="rId3" cstate="print"/>
            <a:stretch>
              <a:fillRect/>
            </a:stretch>
          </p:blipFill>
          <p:spPr>
            <a:xfrm>
              <a:off x="0" y="0"/>
              <a:ext cx="2852420" cy="1891665"/>
            </a:xfrm>
            <a:prstGeom prst="rect">
              <a:avLst/>
            </a:prstGeom>
          </p:spPr>
        </p:pic>
        <p:sp>
          <p:nvSpPr>
            <p:cNvPr id="14" name="TextBox 13">
              <a:extLst>
                <a:ext uri="{FF2B5EF4-FFF2-40B4-BE49-F238E27FC236}">
                  <a16:creationId xmlns:a16="http://schemas.microsoft.com/office/drawing/2014/main" id="{6B3F1CCE-553A-302D-BE69-B3D909ADBDBE}"/>
                </a:ext>
              </a:extLst>
            </p:cNvPr>
            <p:cNvSpPr txBox="1"/>
            <p:nvPr/>
          </p:nvSpPr>
          <p:spPr>
            <a:xfrm>
              <a:off x="304799" y="304800"/>
              <a:ext cx="381000" cy="322482"/>
            </a:xfrm>
            <a:prstGeom prst="rect">
              <a:avLst/>
            </a:prstGeom>
            <a:noFill/>
          </p:spPr>
          <p:txBody>
            <a:bodyPr wrap="square" rtlCol="0">
              <a:noAutofit/>
            </a:bodyPr>
            <a:lstStyle/>
            <a:p>
              <a:pPr marL="0" marR="0">
                <a:buNone/>
              </a:pPr>
              <a:r>
                <a:rPr lang="en-US" sz="1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38</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1C558B9C-9295-061A-5A15-083DFED71380}"/>
                </a:ext>
              </a:extLst>
            </p:cNvPr>
            <p:cNvSpPr txBox="1"/>
            <p:nvPr/>
          </p:nvSpPr>
          <p:spPr>
            <a:xfrm>
              <a:off x="1219199" y="838071"/>
              <a:ext cx="541752" cy="274110"/>
            </a:xfrm>
            <a:prstGeom prst="rect">
              <a:avLst/>
            </a:prstGeom>
            <a:noFill/>
          </p:spPr>
          <p:txBody>
            <a:bodyPr wrap="square" rtlCol="0">
              <a:noAutofit/>
            </a:bodyPr>
            <a:lstStyle/>
            <a:p>
              <a:pPr marL="0" marR="0">
                <a:buNone/>
              </a:pPr>
              <a:r>
                <a:rPr lang="en-US" sz="1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466</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06BBD84F-B2BF-FEEB-5207-5104B3A42B50}"/>
                </a:ext>
              </a:extLst>
            </p:cNvPr>
            <p:cNvSpPr txBox="1"/>
            <p:nvPr/>
          </p:nvSpPr>
          <p:spPr>
            <a:xfrm>
              <a:off x="2057401" y="340096"/>
              <a:ext cx="381000" cy="287187"/>
            </a:xfrm>
            <a:prstGeom prst="rect">
              <a:avLst/>
            </a:prstGeom>
            <a:noFill/>
          </p:spPr>
          <p:txBody>
            <a:bodyPr wrap="square" rtlCol="0">
              <a:noAutofit/>
            </a:bodyPr>
            <a:lstStyle/>
            <a:p>
              <a:pPr marL="0" marR="0">
                <a:buNone/>
              </a:pPr>
              <a:r>
                <a:rPr lang="en-US" sz="1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76</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CF5E7364-E719-E97A-5A89-BAB4947D4562}"/>
                </a:ext>
              </a:extLst>
            </p:cNvPr>
            <p:cNvSpPr txBox="1"/>
            <p:nvPr/>
          </p:nvSpPr>
          <p:spPr>
            <a:xfrm>
              <a:off x="2449371" y="572892"/>
              <a:ext cx="381000" cy="246380"/>
            </a:xfrm>
            <a:prstGeom prst="rect">
              <a:avLst/>
            </a:prstGeom>
            <a:noFill/>
          </p:spPr>
          <p:txBody>
            <a:bodyPr wrap="square" rtlCol="0">
              <a:noAutofit/>
            </a:bodyPr>
            <a:lstStyle/>
            <a:p>
              <a:pPr marL="0" marR="0">
                <a:buNone/>
              </a:pPr>
              <a:r>
                <a:rPr lang="en-US"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72</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1D7623F5-1DD8-3F60-DE55-BBC892B16140}"/>
                </a:ext>
              </a:extLst>
            </p:cNvPr>
            <p:cNvSpPr txBox="1"/>
            <p:nvPr/>
          </p:nvSpPr>
          <p:spPr>
            <a:xfrm>
              <a:off x="2015489" y="819150"/>
              <a:ext cx="554321" cy="246380"/>
            </a:xfrm>
            <a:prstGeom prst="rect">
              <a:avLst/>
            </a:prstGeom>
            <a:noFill/>
          </p:spPr>
          <p:txBody>
            <a:bodyPr wrap="square" rtlCol="0">
              <a:noAutofit/>
            </a:bodyPr>
            <a:lstStyle/>
            <a:p>
              <a:pPr marL="0" marR="0">
                <a:buNone/>
              </a:pPr>
              <a:r>
                <a:rPr lang="en-US" sz="1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127</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grpSp>
      <p:sp>
        <p:nvSpPr>
          <p:cNvPr id="11" name="Rectangle 10">
            <a:extLst>
              <a:ext uri="{FF2B5EF4-FFF2-40B4-BE49-F238E27FC236}">
                <a16:creationId xmlns:a16="http://schemas.microsoft.com/office/drawing/2014/main" id="{B9EE565F-B0CF-6DB9-E8B3-DDA0F2857C30}"/>
              </a:ext>
            </a:extLst>
          </p:cNvPr>
          <p:cNvSpPr/>
          <p:nvPr/>
        </p:nvSpPr>
        <p:spPr>
          <a:xfrm>
            <a:off x="5845847" y="4577549"/>
            <a:ext cx="2354342" cy="784830"/>
          </a:xfrm>
          <a:prstGeom prst="rect">
            <a:avLst/>
          </a:prstGeom>
        </p:spPr>
        <p:txBody>
          <a:bodyPr wrap="square">
            <a:spAutoFit/>
          </a:bodyPr>
          <a:lstStyle/>
          <a:p>
            <a:pPr marL="342900" marR="0" lvl="0" indent="-342900">
              <a:buFont typeface="Symbol" panose="05050102010706020507" pitchFamily="18" charset="2"/>
              <a:buChar char=""/>
              <a:tabLst>
                <a:tab pos="457200" algn="l"/>
              </a:tabLst>
            </a:pPr>
            <a:r>
              <a:rPr lang="en-US" sz="900" kern="1200" dirty="0">
                <a:solidFill>
                  <a:srgbClr val="808285"/>
                </a:solidFill>
                <a:effectLst/>
                <a:latin typeface="Calibri" panose="020F0502020204030204" pitchFamily="34" charset="0"/>
                <a:ea typeface="Times New Roman" panose="02020603050405020304" pitchFamily="18" charset="0"/>
              </a:rPr>
              <a:t>Arkansas 76</a:t>
            </a:r>
            <a:endParaRPr lang="en-US" sz="12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tabLst>
                <a:tab pos="457200" algn="l"/>
              </a:tabLst>
            </a:pPr>
            <a:r>
              <a:rPr lang="en-US" sz="900" kern="1200" dirty="0">
                <a:solidFill>
                  <a:srgbClr val="808285"/>
                </a:solidFill>
                <a:effectLst/>
                <a:latin typeface="Calibri" panose="020F0502020204030204" pitchFamily="34" charset="0"/>
                <a:ea typeface="Times New Roman" panose="02020603050405020304" pitchFamily="18" charset="0"/>
              </a:rPr>
              <a:t>Louisiana 127</a:t>
            </a:r>
            <a:endParaRPr lang="en-US" sz="12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tabLst>
                <a:tab pos="457200" algn="l"/>
              </a:tabLst>
            </a:pPr>
            <a:r>
              <a:rPr lang="en-US" sz="900" kern="1200" dirty="0">
                <a:solidFill>
                  <a:srgbClr val="808285"/>
                </a:solidFill>
                <a:effectLst/>
                <a:latin typeface="Calibri" panose="020F0502020204030204" pitchFamily="34" charset="0"/>
                <a:ea typeface="Times New Roman" panose="02020603050405020304" pitchFamily="18" charset="0"/>
              </a:rPr>
              <a:t>Mississippi 72</a:t>
            </a:r>
            <a:endParaRPr lang="en-US" sz="12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tabLst>
                <a:tab pos="457200" algn="l"/>
              </a:tabLst>
            </a:pPr>
            <a:r>
              <a:rPr lang="en-US" sz="900" kern="1200" dirty="0">
                <a:solidFill>
                  <a:srgbClr val="808285"/>
                </a:solidFill>
                <a:effectLst/>
                <a:latin typeface="Calibri" panose="020F0502020204030204" pitchFamily="34" charset="0"/>
                <a:ea typeface="Times New Roman" panose="02020603050405020304" pitchFamily="18" charset="0"/>
              </a:rPr>
              <a:t>New Mexico 38</a:t>
            </a:r>
            <a:endParaRPr lang="en-US" sz="12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tabLst>
                <a:tab pos="457200" algn="l"/>
              </a:tabLst>
            </a:pPr>
            <a:r>
              <a:rPr lang="en-US" sz="900" kern="1200" dirty="0">
                <a:solidFill>
                  <a:srgbClr val="808285"/>
                </a:solidFill>
                <a:effectLst/>
                <a:latin typeface="Calibri" panose="020F0502020204030204" pitchFamily="34" charset="0"/>
                <a:ea typeface="Times New Roman" panose="02020603050405020304" pitchFamily="18" charset="0"/>
              </a:rPr>
              <a:t>Texas 466</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5370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E5C8E-1AC7-BF59-39C8-1C2F28E38DBA}"/>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B41AAF9-8690-ABA2-B7CD-A51001ECBB62}"/>
              </a:ext>
            </a:extLst>
          </p:cNvPr>
          <p:cNvGraphicFramePr/>
          <p:nvPr/>
        </p:nvGraphicFramePr>
        <p:xfrm>
          <a:off x="30480" y="1005840"/>
          <a:ext cx="9083040" cy="6075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6A2BFCD-92DB-FCC1-C75D-4BF3231E5362}"/>
              </a:ext>
            </a:extLst>
          </p:cNvPr>
          <p:cNvSpPr>
            <a:spLocks noGrp="1"/>
          </p:cNvSpPr>
          <p:nvPr>
            <p:ph type="title"/>
          </p:nvPr>
        </p:nvSpPr>
        <p:spPr>
          <a:xfrm>
            <a:off x="356260" y="598773"/>
            <a:ext cx="7487260" cy="457200"/>
          </a:xfrm>
        </p:spPr>
        <p:txBody>
          <a:bodyPr/>
          <a:lstStyle/>
          <a:p>
            <a:pPr lvl="0"/>
            <a:r>
              <a:rPr lang="en-US" dirty="0"/>
              <a:t>2026 Rental Rehab Projects – Rent Roll Cont’d</a:t>
            </a:r>
          </a:p>
        </p:txBody>
      </p:sp>
      <p:grpSp>
        <p:nvGrpSpPr>
          <p:cNvPr id="7" name="Group 6">
            <a:extLst>
              <a:ext uri="{FF2B5EF4-FFF2-40B4-BE49-F238E27FC236}">
                <a16:creationId xmlns:a16="http://schemas.microsoft.com/office/drawing/2014/main" id="{8D23BE9A-52AC-834B-708F-D8C67A009B55}"/>
              </a:ext>
            </a:extLst>
          </p:cNvPr>
          <p:cNvGrpSpPr/>
          <p:nvPr/>
        </p:nvGrpSpPr>
        <p:grpSpPr>
          <a:xfrm>
            <a:off x="409883" y="1726717"/>
            <a:ext cx="8324233" cy="703897"/>
            <a:chOff x="0" y="0"/>
            <a:chExt cx="8324233" cy="703897"/>
          </a:xfrm>
          <a:scene3d>
            <a:camera prst="orthographicFront"/>
            <a:lightRig rig="threePt" dir="t"/>
          </a:scene3d>
        </p:grpSpPr>
        <p:sp>
          <p:nvSpPr>
            <p:cNvPr id="8" name="Rectangle 7">
              <a:extLst>
                <a:ext uri="{FF2B5EF4-FFF2-40B4-BE49-F238E27FC236}">
                  <a16:creationId xmlns:a16="http://schemas.microsoft.com/office/drawing/2014/main" id="{7394AAE6-436D-513F-4B48-A2A04140C0D3}"/>
                </a:ext>
              </a:extLst>
            </p:cNvPr>
            <p:cNvSpPr/>
            <p:nvPr/>
          </p:nvSpPr>
          <p:spPr>
            <a:xfrm>
              <a:off x="0" y="0"/>
              <a:ext cx="8324233" cy="703897"/>
            </a:xfrm>
            <a:prstGeom prst="rect">
              <a:avLst/>
            </a:prstGeom>
            <a:solidFill>
              <a:schemeClr val="tx2">
                <a:lumMod val="40000"/>
                <a:lumOff val="60000"/>
              </a:schemeClr>
            </a:solidFill>
            <a:ln>
              <a:solidFill>
                <a:schemeClr val="tx1"/>
              </a:solidFill>
              <a:prstDash val="sysDash"/>
            </a:ln>
            <a:sp3d>
              <a:bevelT/>
            </a:sp3d>
          </p:spPr>
          <p:style>
            <a:lnRef idx="0">
              <a:scrgbClr r="0" g="0" b="0"/>
            </a:lnRef>
            <a:fillRef idx="1">
              <a:scrgbClr r="0" g="0" b="0"/>
            </a:fillRef>
            <a:effectRef idx="0">
              <a:schemeClr val="accent1">
                <a:shade val="8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B0878C5A-FFE0-CCEF-9C7B-72AD5D9AB7C2}"/>
                </a:ext>
              </a:extLst>
            </p:cNvPr>
            <p:cNvSpPr txBox="1"/>
            <p:nvPr/>
          </p:nvSpPr>
          <p:spPr>
            <a:xfrm>
              <a:off x="0" y="0"/>
              <a:ext cx="8324233" cy="703897"/>
            </a:xfrm>
            <a:prstGeom prst="rect">
              <a:avLst/>
            </a:prstGeom>
            <a:sp3d/>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26670" tIns="26670" rIns="26670" bIns="26670" numCol="1" spcCol="1270" anchor="ctr" anchorCtr="1">
              <a:noAutofit/>
            </a:bodyPr>
            <a:lstStyle/>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tx1"/>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r>
                <a:rPr lang="en-US" sz="1800" kern="1200" dirty="0">
                  <a:solidFill>
                    <a:schemeClr val="tx1"/>
                  </a:solidFill>
                  <a:ea typeface="MS Mincho" panose="02020609040205080304" pitchFamily="49" charset="-128"/>
                  <a:cs typeface="Times New Roman" panose="02020603050405020304" pitchFamily="18" charset="0"/>
                </a:rPr>
                <a:t>All existing tenants in occupied property will need to be recertified as units are completed</a:t>
              </a: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p:txBody>
        </p:sp>
      </p:grpSp>
      <p:sp>
        <p:nvSpPr>
          <p:cNvPr id="10" name="Star: 5 Points 9">
            <a:extLst>
              <a:ext uri="{FF2B5EF4-FFF2-40B4-BE49-F238E27FC236}">
                <a16:creationId xmlns:a16="http://schemas.microsoft.com/office/drawing/2014/main" id="{6C61226F-A148-2D21-FBC9-4DDABCB27F43}"/>
              </a:ext>
            </a:extLst>
          </p:cNvPr>
          <p:cNvSpPr/>
          <p:nvPr/>
        </p:nvSpPr>
        <p:spPr>
          <a:xfrm>
            <a:off x="8301790" y="1369288"/>
            <a:ext cx="612800" cy="472985"/>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llout: Down Arrow 2">
            <a:extLst>
              <a:ext uri="{FF2B5EF4-FFF2-40B4-BE49-F238E27FC236}">
                <a16:creationId xmlns:a16="http://schemas.microsoft.com/office/drawing/2014/main" id="{20302137-D36A-F866-539E-65A0A0144CC9}"/>
              </a:ext>
            </a:extLst>
          </p:cNvPr>
          <p:cNvSpPr/>
          <p:nvPr/>
        </p:nvSpPr>
        <p:spPr>
          <a:xfrm>
            <a:off x="357632" y="2885331"/>
            <a:ext cx="2990850" cy="916974"/>
          </a:xfrm>
          <a:prstGeom prst="downArrowCallout">
            <a:avLst/>
          </a:prstGeom>
          <a:solidFill>
            <a:schemeClr val="accent1">
              <a:lumMod val="20000"/>
              <a:lumOff val="80000"/>
            </a:schemeClr>
          </a:solidFill>
          <a:ln>
            <a:solidFill>
              <a:schemeClr val="tx2"/>
            </a:solidFill>
            <a:extLst>
              <a:ext uri="{C807C97D-BFC1-408E-A445-0C87EB9F89A2}">
                <ask:lineSketchStyleProps xmlns:ask="http://schemas.microsoft.com/office/drawing/2018/sketchyshapes" sd="1219033472">
                  <a:custGeom>
                    <a:avLst/>
                    <a:gdLst>
                      <a:gd name="connsiteX0" fmla="*/ 0 w 2990850"/>
                      <a:gd name="connsiteY0" fmla="*/ 0 h 916974"/>
                      <a:gd name="connsiteX1" fmla="*/ 598170 w 2990850"/>
                      <a:gd name="connsiteY1" fmla="*/ 0 h 916974"/>
                      <a:gd name="connsiteX2" fmla="*/ 1196340 w 2990850"/>
                      <a:gd name="connsiteY2" fmla="*/ 0 h 916974"/>
                      <a:gd name="connsiteX3" fmla="*/ 1734693 w 2990850"/>
                      <a:gd name="connsiteY3" fmla="*/ 0 h 916974"/>
                      <a:gd name="connsiteX4" fmla="*/ 2362772 w 2990850"/>
                      <a:gd name="connsiteY4" fmla="*/ 0 h 916974"/>
                      <a:gd name="connsiteX5" fmla="*/ 2990850 w 2990850"/>
                      <a:gd name="connsiteY5" fmla="*/ 0 h 916974"/>
                      <a:gd name="connsiteX6" fmla="*/ 2990850 w 2990850"/>
                      <a:gd name="connsiteY6" fmla="*/ 595822 h 916974"/>
                      <a:gd name="connsiteX7" fmla="*/ 2516774 w 2990850"/>
                      <a:gd name="connsiteY7" fmla="*/ 595822 h 916974"/>
                      <a:gd name="connsiteX8" fmla="*/ 2070315 w 2990850"/>
                      <a:gd name="connsiteY8" fmla="*/ 595822 h 916974"/>
                      <a:gd name="connsiteX9" fmla="*/ 1610047 w 2990850"/>
                      <a:gd name="connsiteY9" fmla="*/ 595822 h 916974"/>
                      <a:gd name="connsiteX10" fmla="*/ 1610047 w 2990850"/>
                      <a:gd name="connsiteY10" fmla="*/ 687731 h 916974"/>
                      <a:gd name="connsiteX11" fmla="*/ 1724669 w 2990850"/>
                      <a:gd name="connsiteY11" fmla="*/ 687731 h 916974"/>
                      <a:gd name="connsiteX12" fmla="*/ 1495425 w 2990850"/>
                      <a:gd name="connsiteY12" fmla="*/ 916974 h 916974"/>
                      <a:gd name="connsiteX13" fmla="*/ 1266182 w 2990850"/>
                      <a:gd name="connsiteY13" fmla="*/ 687731 h 916974"/>
                      <a:gd name="connsiteX14" fmla="*/ 1380803 w 2990850"/>
                      <a:gd name="connsiteY14" fmla="*/ 687731 h 916974"/>
                      <a:gd name="connsiteX15" fmla="*/ 1380803 w 2990850"/>
                      <a:gd name="connsiteY15" fmla="*/ 595822 h 916974"/>
                      <a:gd name="connsiteX16" fmla="*/ 961959 w 2990850"/>
                      <a:gd name="connsiteY16" fmla="*/ 595822 h 916974"/>
                      <a:gd name="connsiteX17" fmla="*/ 515500 w 2990850"/>
                      <a:gd name="connsiteY17" fmla="*/ 595822 h 916974"/>
                      <a:gd name="connsiteX18" fmla="*/ 0 w 2990850"/>
                      <a:gd name="connsiteY18" fmla="*/ 595822 h 916974"/>
                      <a:gd name="connsiteX19" fmla="*/ 0 w 2990850"/>
                      <a:gd name="connsiteY19" fmla="*/ 0 h 91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90850" h="916974" fill="none" extrusionOk="0">
                        <a:moveTo>
                          <a:pt x="0" y="0"/>
                        </a:moveTo>
                        <a:cubicBezTo>
                          <a:pt x="232982" y="-18229"/>
                          <a:pt x="386778" y="5507"/>
                          <a:pt x="598170" y="0"/>
                        </a:cubicBezTo>
                        <a:cubicBezTo>
                          <a:pt x="809562" y="-5507"/>
                          <a:pt x="1021010" y="17537"/>
                          <a:pt x="1196340" y="0"/>
                        </a:cubicBezTo>
                        <a:cubicBezTo>
                          <a:pt x="1371670" y="-17537"/>
                          <a:pt x="1587168" y="5327"/>
                          <a:pt x="1734693" y="0"/>
                        </a:cubicBezTo>
                        <a:cubicBezTo>
                          <a:pt x="1882218" y="-5327"/>
                          <a:pt x="2132475" y="59459"/>
                          <a:pt x="2362772" y="0"/>
                        </a:cubicBezTo>
                        <a:cubicBezTo>
                          <a:pt x="2593069" y="-59459"/>
                          <a:pt x="2844485" y="71092"/>
                          <a:pt x="2990850" y="0"/>
                        </a:cubicBezTo>
                        <a:cubicBezTo>
                          <a:pt x="3020788" y="268378"/>
                          <a:pt x="2943427" y="325313"/>
                          <a:pt x="2990850" y="595822"/>
                        </a:cubicBezTo>
                        <a:cubicBezTo>
                          <a:pt x="2862846" y="642145"/>
                          <a:pt x="2702086" y="591505"/>
                          <a:pt x="2516774" y="595822"/>
                        </a:cubicBezTo>
                        <a:cubicBezTo>
                          <a:pt x="2331462" y="600139"/>
                          <a:pt x="2225116" y="548766"/>
                          <a:pt x="2070315" y="595822"/>
                        </a:cubicBezTo>
                        <a:cubicBezTo>
                          <a:pt x="1915514" y="642878"/>
                          <a:pt x="1789873" y="590611"/>
                          <a:pt x="1610047" y="595822"/>
                        </a:cubicBezTo>
                        <a:cubicBezTo>
                          <a:pt x="1610743" y="629226"/>
                          <a:pt x="1601334" y="648689"/>
                          <a:pt x="1610047" y="687731"/>
                        </a:cubicBezTo>
                        <a:cubicBezTo>
                          <a:pt x="1645740" y="687294"/>
                          <a:pt x="1675307" y="699584"/>
                          <a:pt x="1724669" y="687731"/>
                        </a:cubicBezTo>
                        <a:cubicBezTo>
                          <a:pt x="1646497" y="789640"/>
                          <a:pt x="1571142" y="804442"/>
                          <a:pt x="1495425" y="916974"/>
                        </a:cubicBezTo>
                        <a:cubicBezTo>
                          <a:pt x="1413721" y="876067"/>
                          <a:pt x="1324760" y="730457"/>
                          <a:pt x="1266182" y="687731"/>
                        </a:cubicBezTo>
                        <a:cubicBezTo>
                          <a:pt x="1314465" y="674487"/>
                          <a:pt x="1326207" y="692711"/>
                          <a:pt x="1380803" y="687731"/>
                        </a:cubicBezTo>
                        <a:cubicBezTo>
                          <a:pt x="1372956" y="643583"/>
                          <a:pt x="1381472" y="626900"/>
                          <a:pt x="1380803" y="595822"/>
                        </a:cubicBezTo>
                        <a:cubicBezTo>
                          <a:pt x="1294580" y="614768"/>
                          <a:pt x="1138332" y="559027"/>
                          <a:pt x="961959" y="595822"/>
                        </a:cubicBezTo>
                        <a:cubicBezTo>
                          <a:pt x="785586" y="632617"/>
                          <a:pt x="647424" y="575305"/>
                          <a:pt x="515500" y="595822"/>
                        </a:cubicBezTo>
                        <a:cubicBezTo>
                          <a:pt x="383576" y="616339"/>
                          <a:pt x="118968" y="577202"/>
                          <a:pt x="0" y="595822"/>
                        </a:cubicBezTo>
                        <a:cubicBezTo>
                          <a:pt x="-22732" y="455405"/>
                          <a:pt x="15558" y="145613"/>
                          <a:pt x="0" y="0"/>
                        </a:cubicBezTo>
                        <a:close/>
                      </a:path>
                      <a:path w="2990850" h="916974" stroke="0" extrusionOk="0">
                        <a:moveTo>
                          <a:pt x="0" y="0"/>
                        </a:moveTo>
                        <a:cubicBezTo>
                          <a:pt x="122105" y="-66764"/>
                          <a:pt x="437780" y="42671"/>
                          <a:pt x="568262" y="0"/>
                        </a:cubicBezTo>
                        <a:cubicBezTo>
                          <a:pt x="698744" y="-42671"/>
                          <a:pt x="908374" y="2523"/>
                          <a:pt x="1076706" y="0"/>
                        </a:cubicBezTo>
                        <a:cubicBezTo>
                          <a:pt x="1245038" y="-2523"/>
                          <a:pt x="1503986" y="63335"/>
                          <a:pt x="1734693" y="0"/>
                        </a:cubicBezTo>
                        <a:cubicBezTo>
                          <a:pt x="1965400" y="-63335"/>
                          <a:pt x="2093113" y="51948"/>
                          <a:pt x="2302955" y="0"/>
                        </a:cubicBezTo>
                        <a:cubicBezTo>
                          <a:pt x="2512797" y="-51948"/>
                          <a:pt x="2701767" y="32716"/>
                          <a:pt x="2990850" y="0"/>
                        </a:cubicBezTo>
                        <a:cubicBezTo>
                          <a:pt x="3018972" y="196205"/>
                          <a:pt x="2948760" y="470443"/>
                          <a:pt x="2990850" y="595822"/>
                        </a:cubicBezTo>
                        <a:cubicBezTo>
                          <a:pt x="2775345" y="624240"/>
                          <a:pt x="2626382" y="575641"/>
                          <a:pt x="2530582" y="595822"/>
                        </a:cubicBezTo>
                        <a:cubicBezTo>
                          <a:pt x="2434782" y="616003"/>
                          <a:pt x="2276615" y="584038"/>
                          <a:pt x="2042699" y="595822"/>
                        </a:cubicBezTo>
                        <a:cubicBezTo>
                          <a:pt x="1808783" y="607606"/>
                          <a:pt x="1751681" y="552115"/>
                          <a:pt x="1610047" y="595822"/>
                        </a:cubicBezTo>
                        <a:cubicBezTo>
                          <a:pt x="1616431" y="627972"/>
                          <a:pt x="1603314" y="663946"/>
                          <a:pt x="1610047" y="687731"/>
                        </a:cubicBezTo>
                        <a:cubicBezTo>
                          <a:pt x="1653697" y="685523"/>
                          <a:pt x="1684595" y="689164"/>
                          <a:pt x="1724669" y="687731"/>
                        </a:cubicBezTo>
                        <a:cubicBezTo>
                          <a:pt x="1657351" y="799752"/>
                          <a:pt x="1564155" y="794470"/>
                          <a:pt x="1495425" y="916974"/>
                        </a:cubicBezTo>
                        <a:cubicBezTo>
                          <a:pt x="1374302" y="838228"/>
                          <a:pt x="1335538" y="710299"/>
                          <a:pt x="1266182" y="687731"/>
                        </a:cubicBezTo>
                        <a:cubicBezTo>
                          <a:pt x="1322933" y="682672"/>
                          <a:pt x="1342320" y="688204"/>
                          <a:pt x="1380803" y="687731"/>
                        </a:cubicBezTo>
                        <a:cubicBezTo>
                          <a:pt x="1369832" y="651710"/>
                          <a:pt x="1390161" y="624559"/>
                          <a:pt x="1380803" y="595822"/>
                        </a:cubicBezTo>
                        <a:cubicBezTo>
                          <a:pt x="1203246" y="634552"/>
                          <a:pt x="1121320" y="562422"/>
                          <a:pt x="948151" y="595822"/>
                        </a:cubicBezTo>
                        <a:cubicBezTo>
                          <a:pt x="774982" y="629222"/>
                          <a:pt x="695392" y="586577"/>
                          <a:pt x="501692" y="595822"/>
                        </a:cubicBezTo>
                        <a:cubicBezTo>
                          <a:pt x="307992" y="605067"/>
                          <a:pt x="112080" y="566925"/>
                          <a:pt x="0" y="595822"/>
                        </a:cubicBezTo>
                        <a:cubicBezTo>
                          <a:pt x="-43235" y="346416"/>
                          <a:pt x="66786" y="18908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dirty="0">
                <a:solidFill>
                  <a:schemeClr val="tx1"/>
                </a:solidFill>
              </a:rPr>
              <a:t>Example</a:t>
            </a:r>
          </a:p>
        </p:txBody>
      </p:sp>
    </p:spTree>
    <p:extLst>
      <p:ext uri="{BB962C8B-B14F-4D97-AF65-F5344CB8AC3E}">
        <p14:creationId xmlns:p14="http://schemas.microsoft.com/office/powerpoint/2010/main" val="37864116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D1921B35-5B4B-4D60-9B6E-BE993D6ACC2A}"/>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E54DEA33-0033-4F0B-AA72-A1D4F5C939C5}"/>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1DE75321-BF15-4CA8-9704-1479A4D57CCC}"/>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7FEA8B06-1121-482D-B9A6-BDF393F0E6A2}"/>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graphicEl>
                                              <a:dgm id="{D39F63ED-DE80-43C4-99A4-93EE3E782CF1}"/>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graphicEl>
                                              <a:dgm id="{D82FF965-8BAD-470E-85DD-814098B7BD0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uiExpand="1" build="allAtOnce"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6D8DF-FE7B-D7E5-3246-5AC48AE85995}"/>
              </a:ext>
            </a:extLst>
          </p:cNvPr>
          <p:cNvSpPr txBox="1">
            <a:spLocks/>
          </p:cNvSpPr>
          <p:nvPr/>
        </p:nvSpPr>
        <p:spPr>
          <a:xfrm>
            <a:off x="114315" y="521678"/>
            <a:ext cx="7487260" cy="457200"/>
          </a:xfrm>
          <a:prstGeom prst="rect">
            <a:avLst/>
          </a:prstGeom>
        </p:spPr>
        <p:txBody>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sz="3200" dirty="0">
                <a:solidFill>
                  <a:srgbClr val="0072CE"/>
                </a:solidFill>
                <a:latin typeface="Calibri" pitchFamily="34" charset="0"/>
              </a:rPr>
              <a:t>Rental Case Study</a:t>
            </a:r>
            <a:endParaRPr lang="en-US" sz="3200" dirty="0"/>
          </a:p>
        </p:txBody>
      </p:sp>
      <p:sp>
        <p:nvSpPr>
          <p:cNvPr id="3" name="Rectangle 2">
            <a:extLst>
              <a:ext uri="{FF2B5EF4-FFF2-40B4-BE49-F238E27FC236}">
                <a16:creationId xmlns:a16="http://schemas.microsoft.com/office/drawing/2014/main" id="{BE77E1B8-E803-A804-44ED-654837A4DAA0}"/>
              </a:ext>
            </a:extLst>
          </p:cNvPr>
          <p:cNvSpPr/>
          <p:nvPr/>
        </p:nvSpPr>
        <p:spPr>
          <a:xfrm>
            <a:off x="106143" y="6336322"/>
            <a:ext cx="8931714" cy="351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latin typeface="Montserrat SemiBold" panose="00000700000000000000" pitchFamily="2" charset="0"/>
            </a:endParaRPr>
          </a:p>
          <a:p>
            <a:pPr algn="ctr"/>
            <a:r>
              <a:rPr lang="en-US" dirty="0" err="1">
                <a:solidFill>
                  <a:prstClr val="white"/>
                </a:solidFill>
                <a:latin typeface="Montserrat SemiBold" panose="00000700000000000000" pitchFamily="2" charset="0"/>
              </a:rPr>
              <a:t>Spavinaw</a:t>
            </a:r>
            <a:r>
              <a:rPr lang="en-US" dirty="0">
                <a:solidFill>
                  <a:prstClr val="white"/>
                </a:solidFill>
                <a:latin typeface="Montserrat SemiBold" panose="00000700000000000000" pitchFamily="2" charset="0"/>
              </a:rPr>
              <a:t> Creek Senior Housing</a:t>
            </a:r>
            <a:endParaRPr lang="en-US" sz="1800" dirty="0">
              <a:solidFill>
                <a:prstClr val="white"/>
              </a:solidFill>
              <a:latin typeface="Montserrat SemiBold" panose="00000700000000000000" pitchFamily="2" charset="0"/>
            </a:endParaRPr>
          </a:p>
          <a:p>
            <a:pPr algn="ctr"/>
            <a:endParaRPr lang="en-US" dirty="0"/>
          </a:p>
        </p:txBody>
      </p:sp>
      <p:pic>
        <p:nvPicPr>
          <p:cNvPr id="10" name="Picture 9" descr="A picture containing outdoor, building, tree, house&#10;&#10;AI-generated content may be incorrect.">
            <a:extLst>
              <a:ext uri="{FF2B5EF4-FFF2-40B4-BE49-F238E27FC236}">
                <a16:creationId xmlns:a16="http://schemas.microsoft.com/office/drawing/2014/main" id="{8C8EED29-93C0-650B-E4C1-972B71C4B1D1}"/>
              </a:ext>
            </a:extLst>
          </p:cNvPr>
          <p:cNvPicPr>
            <a:picLocks noChangeAspect="1"/>
          </p:cNvPicPr>
          <p:nvPr/>
        </p:nvPicPr>
        <p:blipFill>
          <a:blip r:embed="rId3"/>
          <a:stretch>
            <a:fillRect/>
          </a:stretch>
        </p:blipFill>
        <p:spPr>
          <a:xfrm>
            <a:off x="473225" y="1048239"/>
            <a:ext cx="8197550" cy="5218722"/>
          </a:xfrm>
          <a:prstGeom prst="rect">
            <a:avLst/>
          </a:prstGeom>
        </p:spPr>
      </p:pic>
    </p:spTree>
    <p:extLst>
      <p:ext uri="{BB962C8B-B14F-4D97-AF65-F5344CB8AC3E}">
        <p14:creationId xmlns:p14="http://schemas.microsoft.com/office/powerpoint/2010/main" val="2451487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55500" y="1200477"/>
            <a:ext cx="3945680" cy="5453929"/>
          </a:xfrm>
          <a:prstGeom prst="rect">
            <a:avLst/>
          </a:prstGeom>
        </p:spPr>
        <p:txBody>
          <a:bodyPr vert="horz" lIns="91440" tIns="45720" rIns="91440" bIns="45720" rtlCol="0" anchor="ctr">
            <a:noAutofit/>
          </a:bodyPr>
          <a:lstStyle/>
          <a:p>
            <a:pPr lvl="0" defTabSz="914400">
              <a:lnSpc>
                <a:spcPct val="90000"/>
              </a:lnSpc>
              <a:spcBef>
                <a:spcPct val="0"/>
              </a:spcBef>
              <a:spcAft>
                <a:spcPts val="600"/>
              </a:spcAft>
              <a:defRPr/>
            </a:pPr>
            <a:r>
              <a:rPr lang="en-US" b="1" dirty="0">
                <a:solidFill>
                  <a:srgbClr val="0071CE"/>
                </a:solidFill>
                <a:latin typeface="+mj-lt"/>
                <a:ea typeface="+mj-ea"/>
                <a:cs typeface="+mj-cs"/>
              </a:rPr>
              <a:t>— </a:t>
            </a:r>
            <a:r>
              <a:rPr lang="en-US" b="1" dirty="0" err="1">
                <a:solidFill>
                  <a:srgbClr val="0070C0"/>
                </a:solidFill>
                <a:latin typeface="+mj-lt"/>
                <a:ea typeface="+mj-ea"/>
                <a:cs typeface="+mj-cs"/>
              </a:rPr>
              <a:t>Spavinaw</a:t>
            </a:r>
            <a:r>
              <a:rPr lang="en-US" b="1" dirty="0">
                <a:solidFill>
                  <a:srgbClr val="0070C0"/>
                </a:solidFill>
                <a:latin typeface="+mj-lt"/>
                <a:ea typeface="+mj-ea"/>
                <a:cs typeface="+mj-cs"/>
              </a:rPr>
              <a:t> Creek Senior Housing LP </a:t>
            </a:r>
            <a:r>
              <a:rPr lang="en-US" dirty="0">
                <a:solidFill>
                  <a:srgbClr val="0070C0"/>
                </a:solidFill>
                <a:latin typeface="+mj-lt"/>
                <a:ea typeface="+mj-ea"/>
                <a:cs typeface="+mj-cs"/>
              </a:rPr>
              <a:t>was awarded a $1,000,000 AHP subsidy for the $7.3M </a:t>
            </a:r>
            <a:r>
              <a:rPr lang="en-US" dirty="0" err="1">
                <a:solidFill>
                  <a:srgbClr val="0070C0"/>
                </a:solidFill>
                <a:latin typeface="+mj-lt"/>
                <a:ea typeface="+mj-ea"/>
                <a:cs typeface="+mj-cs"/>
              </a:rPr>
              <a:t>Spavinaw</a:t>
            </a:r>
            <a:r>
              <a:rPr lang="en-US" dirty="0">
                <a:solidFill>
                  <a:srgbClr val="0070C0"/>
                </a:solidFill>
                <a:latin typeface="+mj-lt"/>
                <a:ea typeface="+mj-ea"/>
                <a:cs typeface="+mj-cs"/>
              </a:rPr>
              <a:t> Creek Senior Housing project </a:t>
            </a:r>
            <a:r>
              <a:rPr lang="fr-FR" dirty="0">
                <a:solidFill>
                  <a:srgbClr val="0070C0"/>
                </a:solidFill>
                <a:latin typeface="+mj-lt"/>
                <a:ea typeface="+mj-ea"/>
                <a:cs typeface="+mj-cs"/>
              </a:rPr>
              <a:t>in Gravette, AR, Benton County.</a:t>
            </a:r>
            <a:endParaRPr lang="en-US" sz="1000" dirty="0">
              <a:solidFill>
                <a:srgbClr val="0070C0"/>
              </a:solidFill>
              <a:latin typeface="+mj-lt"/>
              <a:ea typeface="+mj-ea"/>
              <a:cs typeface="+mj-cs"/>
            </a:endParaRPr>
          </a:p>
          <a:p>
            <a:pPr lvl="0" defTabSz="914400">
              <a:lnSpc>
                <a:spcPct val="90000"/>
              </a:lnSpc>
              <a:spcBef>
                <a:spcPct val="0"/>
              </a:spcBef>
              <a:spcAft>
                <a:spcPts val="600"/>
              </a:spcAft>
              <a:defRPr/>
            </a:pPr>
            <a:r>
              <a:rPr lang="en-US" dirty="0">
                <a:solidFill>
                  <a:srgbClr val="0070C0"/>
                </a:solidFill>
                <a:latin typeface="+mj-lt"/>
                <a:ea typeface="+mj-ea"/>
                <a:cs typeface="+mj-cs"/>
              </a:rPr>
              <a:t>New construction of 40 single story fourplex Senior affordable rental units targeted to those age 55+ with an on-site Resident Services Coordinator who will link residents to supportive service providers located through the City of </a:t>
            </a:r>
            <a:r>
              <a:rPr lang="fr-FR" dirty="0">
                <a:solidFill>
                  <a:srgbClr val="0070C0"/>
                </a:solidFill>
              </a:rPr>
              <a:t>Gravette</a:t>
            </a:r>
            <a:r>
              <a:rPr lang="en-US" dirty="0">
                <a:solidFill>
                  <a:srgbClr val="0070C0"/>
                </a:solidFill>
                <a:latin typeface="+mj-lt"/>
                <a:ea typeface="+mj-ea"/>
                <a:cs typeface="+mj-cs"/>
              </a:rPr>
              <a:t>. </a:t>
            </a:r>
          </a:p>
        </p:txBody>
      </p:sp>
      <p:sp>
        <p:nvSpPr>
          <p:cNvPr id="12" name="Title 1">
            <a:extLst>
              <a:ext uri="{FF2B5EF4-FFF2-40B4-BE49-F238E27FC236}">
                <a16:creationId xmlns:a16="http://schemas.microsoft.com/office/drawing/2014/main" id="{D7CD3238-95AE-28D1-F87B-6630484FA3E3}"/>
              </a:ext>
            </a:extLst>
          </p:cNvPr>
          <p:cNvSpPr txBox="1">
            <a:spLocks/>
          </p:cNvSpPr>
          <p:nvPr/>
        </p:nvSpPr>
        <p:spPr>
          <a:xfrm>
            <a:off x="114315" y="521678"/>
            <a:ext cx="7487260" cy="457200"/>
          </a:xfrm>
          <a:prstGeom prst="rect">
            <a:avLst/>
          </a:prstGeom>
        </p:spPr>
        <p:txBody>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sz="3200" dirty="0">
                <a:solidFill>
                  <a:srgbClr val="0072CE"/>
                </a:solidFill>
                <a:latin typeface="Calibri" pitchFamily="34" charset="0"/>
              </a:rPr>
              <a:t>Rental Case Study – Cont’d</a:t>
            </a:r>
            <a:endParaRPr lang="en-US" sz="3200" dirty="0"/>
          </a:p>
        </p:txBody>
      </p:sp>
      <p:pic>
        <p:nvPicPr>
          <p:cNvPr id="16" name="Picture 15" descr="A picture containing outdoor, sky, grass, building&#10;&#10;AI-generated content may be incorrect.">
            <a:extLst>
              <a:ext uri="{FF2B5EF4-FFF2-40B4-BE49-F238E27FC236}">
                <a16:creationId xmlns:a16="http://schemas.microsoft.com/office/drawing/2014/main" id="{F30AA34C-9D10-9161-2973-A0E149429339}"/>
              </a:ext>
            </a:extLst>
          </p:cNvPr>
          <p:cNvPicPr>
            <a:picLocks noChangeAspect="1"/>
          </p:cNvPicPr>
          <p:nvPr/>
        </p:nvPicPr>
        <p:blipFill>
          <a:blip r:embed="rId3"/>
          <a:stretch>
            <a:fillRect/>
          </a:stretch>
        </p:blipFill>
        <p:spPr>
          <a:xfrm>
            <a:off x="254783" y="1200477"/>
            <a:ext cx="3894837" cy="2717328"/>
          </a:xfrm>
          <a:prstGeom prst="rect">
            <a:avLst/>
          </a:prstGeom>
        </p:spPr>
      </p:pic>
      <p:pic>
        <p:nvPicPr>
          <p:cNvPr id="18" name="Picture 17" descr="A group of people standing outside a house&#10;&#10;AI-generated content may be incorrect.">
            <a:extLst>
              <a:ext uri="{FF2B5EF4-FFF2-40B4-BE49-F238E27FC236}">
                <a16:creationId xmlns:a16="http://schemas.microsoft.com/office/drawing/2014/main" id="{E5CA4EAC-4335-39A0-3834-56F2332B90C9}"/>
              </a:ext>
            </a:extLst>
          </p:cNvPr>
          <p:cNvPicPr>
            <a:picLocks noChangeAspect="1"/>
          </p:cNvPicPr>
          <p:nvPr/>
        </p:nvPicPr>
        <p:blipFill>
          <a:blip r:embed="rId4"/>
          <a:stretch>
            <a:fillRect/>
          </a:stretch>
        </p:blipFill>
        <p:spPr>
          <a:xfrm>
            <a:off x="247804" y="4056939"/>
            <a:ext cx="4070825" cy="2496261"/>
          </a:xfrm>
          <a:prstGeom prst="rect">
            <a:avLst/>
          </a:prstGeom>
        </p:spPr>
      </p:pic>
    </p:spTree>
    <p:extLst>
      <p:ext uri="{BB962C8B-B14F-4D97-AF65-F5344CB8AC3E}">
        <p14:creationId xmlns:p14="http://schemas.microsoft.com/office/powerpoint/2010/main" val="2863650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45E4-97DB-9D29-DE17-E71C07BA2F8D}"/>
              </a:ext>
            </a:extLst>
          </p:cNvPr>
          <p:cNvSpPr txBox="1">
            <a:spLocks/>
          </p:cNvSpPr>
          <p:nvPr/>
        </p:nvSpPr>
        <p:spPr>
          <a:xfrm>
            <a:off x="114315" y="521678"/>
            <a:ext cx="7487260" cy="457200"/>
          </a:xfrm>
          <a:prstGeom prst="rect">
            <a:avLst/>
          </a:prstGeom>
        </p:spPr>
        <p:txBody>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sz="3200" dirty="0">
                <a:solidFill>
                  <a:srgbClr val="0072CE"/>
                </a:solidFill>
                <a:latin typeface="Calibri" pitchFamily="34" charset="0"/>
              </a:rPr>
              <a:t>Rental Case Study – Cont’d</a:t>
            </a:r>
            <a:endParaRPr lang="en-US" sz="3200" dirty="0"/>
          </a:p>
        </p:txBody>
      </p:sp>
      <p:sp>
        <p:nvSpPr>
          <p:cNvPr id="3" name="Title 1">
            <a:extLst>
              <a:ext uri="{FF2B5EF4-FFF2-40B4-BE49-F238E27FC236}">
                <a16:creationId xmlns:a16="http://schemas.microsoft.com/office/drawing/2014/main" id="{D3F611D3-C096-1983-BEF8-425D65DC39FB}"/>
              </a:ext>
            </a:extLst>
          </p:cNvPr>
          <p:cNvSpPr txBox="1">
            <a:spLocks/>
          </p:cNvSpPr>
          <p:nvPr/>
        </p:nvSpPr>
        <p:spPr>
          <a:xfrm>
            <a:off x="230233" y="1002280"/>
            <a:ext cx="3840085" cy="88634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400" b="1" kern="1200">
                <a:solidFill>
                  <a:srgbClr val="0071CE"/>
                </a:solidFill>
                <a:latin typeface="+mj-lt"/>
                <a:ea typeface="+mj-ea"/>
                <a:cs typeface="+mj-cs"/>
              </a:defRPr>
            </a:lvl1pPr>
          </a:lstStyle>
          <a:p>
            <a:pPr>
              <a:lnSpc>
                <a:spcPct val="90000"/>
              </a:lnSpc>
            </a:pPr>
            <a:endParaRPr lang="en-US" dirty="0">
              <a:solidFill>
                <a:schemeClr val="tx1"/>
              </a:solidFill>
            </a:endParaRPr>
          </a:p>
        </p:txBody>
      </p:sp>
      <p:cxnSp>
        <p:nvCxnSpPr>
          <p:cNvPr id="7" name="Straight Connector 6">
            <a:extLst>
              <a:ext uri="{FF2B5EF4-FFF2-40B4-BE49-F238E27FC236}">
                <a16:creationId xmlns:a16="http://schemas.microsoft.com/office/drawing/2014/main" id="{DE4A0D21-82A1-20AB-24DF-3FD1D7B81EF5}"/>
              </a:ext>
            </a:extLst>
          </p:cNvPr>
          <p:cNvCxnSpPr/>
          <p:nvPr/>
        </p:nvCxnSpPr>
        <p:spPr>
          <a:xfrm>
            <a:off x="230233" y="1722664"/>
            <a:ext cx="3627712"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213F0AE-02FF-5BCA-60F7-12D311193BDF}"/>
              </a:ext>
            </a:extLst>
          </p:cNvPr>
          <p:cNvSpPr/>
          <p:nvPr/>
        </p:nvSpPr>
        <p:spPr>
          <a:xfrm>
            <a:off x="164919" y="1249908"/>
            <a:ext cx="4137660" cy="472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Project Overview</a:t>
            </a:r>
          </a:p>
        </p:txBody>
      </p:sp>
      <p:sp>
        <p:nvSpPr>
          <p:cNvPr id="13" name="TextBox 12">
            <a:extLst>
              <a:ext uri="{FF2B5EF4-FFF2-40B4-BE49-F238E27FC236}">
                <a16:creationId xmlns:a16="http://schemas.microsoft.com/office/drawing/2014/main" id="{1049FD1D-9F04-0DCE-65DD-6DE65876D2C2}"/>
              </a:ext>
            </a:extLst>
          </p:cNvPr>
          <p:cNvSpPr txBox="1"/>
          <p:nvPr/>
        </p:nvSpPr>
        <p:spPr>
          <a:xfrm>
            <a:off x="164919" y="1912026"/>
            <a:ext cx="4049586" cy="4524315"/>
          </a:xfrm>
          <a:prstGeom prst="rect">
            <a:avLst/>
          </a:prstGeom>
          <a:noFill/>
        </p:spPr>
        <p:txBody>
          <a:bodyPr wrap="square" rtlCol="0">
            <a:spAutoFit/>
          </a:bodyPr>
          <a:lstStyle/>
          <a:p>
            <a:pPr algn="ctr">
              <a:lnSpc>
                <a:spcPct val="90000"/>
              </a:lnSpc>
            </a:pPr>
            <a:r>
              <a:rPr lang="en-US" sz="1600" b="1" dirty="0">
                <a:solidFill>
                  <a:schemeClr val="tx1"/>
                </a:solidFill>
              </a:rPr>
              <a:t>Unit mix</a:t>
            </a:r>
            <a:r>
              <a:rPr lang="en-US" sz="1600" dirty="0">
                <a:solidFill>
                  <a:schemeClr val="tx1"/>
                </a:solidFill>
              </a:rPr>
              <a:t>: </a:t>
            </a:r>
          </a:p>
          <a:p>
            <a:pPr algn="ctr">
              <a:lnSpc>
                <a:spcPct val="90000"/>
              </a:lnSpc>
            </a:pPr>
            <a:endParaRPr lang="en-US" sz="1600" dirty="0">
              <a:solidFill>
                <a:schemeClr val="tx1"/>
              </a:solidFill>
            </a:endParaRPr>
          </a:p>
          <a:p>
            <a:pPr marL="285750" indent="-285750" algn="l">
              <a:lnSpc>
                <a:spcPct val="90000"/>
              </a:lnSpc>
              <a:buFont typeface="Arial" panose="020B0604020202020204" pitchFamily="34" charset="0"/>
              <a:buChar char="•"/>
            </a:pPr>
            <a:r>
              <a:rPr lang="en-US" sz="1600" dirty="0">
                <a:solidFill>
                  <a:schemeClr val="tx1"/>
                </a:solidFill>
              </a:rPr>
              <a:t>40-unit senior affordable single story fourplex apartment community with on-site residential services coordinator.</a:t>
            </a:r>
          </a:p>
          <a:p>
            <a:pPr marL="285750" indent="-285750">
              <a:lnSpc>
                <a:spcPct val="90000"/>
              </a:lnSpc>
              <a:buFont typeface="Arial" panose="020B0604020202020204" pitchFamily="34" charset="0"/>
              <a:buChar char="•"/>
            </a:pPr>
            <a:r>
              <a:rPr lang="en-US" sz="1600" dirty="0"/>
              <a:t>Featuring 20 </a:t>
            </a:r>
            <a:r>
              <a:rPr lang="en-US" sz="1600" dirty="0">
                <a:solidFill>
                  <a:schemeClr val="tx1"/>
                </a:solidFill>
              </a:rPr>
              <a:t>one-bedroom units</a:t>
            </a:r>
            <a:r>
              <a:rPr lang="en-US" sz="1600" dirty="0"/>
              <a:t> and</a:t>
            </a:r>
            <a:r>
              <a:rPr lang="en-US" sz="1600" dirty="0">
                <a:solidFill>
                  <a:schemeClr val="tx1"/>
                </a:solidFill>
              </a:rPr>
              <a:t> 20 two-bedroom</a:t>
            </a:r>
            <a:r>
              <a:rPr lang="en-US" sz="1600" dirty="0"/>
              <a:t> units</a:t>
            </a:r>
          </a:p>
          <a:p>
            <a:pPr>
              <a:lnSpc>
                <a:spcPct val="90000"/>
              </a:lnSpc>
            </a:pPr>
            <a:endParaRPr lang="en-US" sz="1600" dirty="0"/>
          </a:p>
          <a:p>
            <a:pPr algn="ctr">
              <a:lnSpc>
                <a:spcPct val="90000"/>
              </a:lnSpc>
            </a:pPr>
            <a:r>
              <a:rPr lang="en-US" sz="1600" b="1" dirty="0"/>
              <a:t>Targeting:</a:t>
            </a:r>
          </a:p>
          <a:p>
            <a:pPr algn="ctr">
              <a:lnSpc>
                <a:spcPct val="90000"/>
              </a:lnSpc>
            </a:pPr>
            <a:endParaRPr lang="en-US" sz="1600" b="1" dirty="0"/>
          </a:p>
          <a:p>
            <a:pPr marL="285750" indent="-285750">
              <a:lnSpc>
                <a:spcPct val="90000"/>
              </a:lnSpc>
              <a:buFont typeface="Arial" panose="020B0604020202020204" pitchFamily="34" charset="0"/>
              <a:buChar char="•"/>
            </a:pPr>
            <a:r>
              <a:rPr lang="en-US" sz="1600" dirty="0">
                <a:solidFill>
                  <a:schemeClr val="tx1"/>
                </a:solidFill>
              </a:rPr>
              <a:t>100% units reserved for Low-Income Senior Households (at or below </a:t>
            </a:r>
            <a:r>
              <a:rPr lang="en-US" sz="1600" dirty="0"/>
              <a:t>6</a:t>
            </a:r>
            <a:r>
              <a:rPr lang="en-US" sz="1600" dirty="0">
                <a:solidFill>
                  <a:schemeClr val="tx1"/>
                </a:solidFill>
              </a:rPr>
              <a:t>0% AMI). </a:t>
            </a:r>
          </a:p>
          <a:p>
            <a:pPr>
              <a:lnSpc>
                <a:spcPct val="90000"/>
              </a:lnSpc>
            </a:pPr>
            <a:endParaRPr lang="en-US" sz="1600" dirty="0">
              <a:solidFill>
                <a:schemeClr val="tx1"/>
              </a:solidFill>
            </a:endParaRPr>
          </a:p>
          <a:p>
            <a:pPr algn="ctr">
              <a:lnSpc>
                <a:spcPct val="90000"/>
              </a:lnSpc>
            </a:pPr>
            <a:r>
              <a:rPr lang="en-US" sz="1600" b="1" dirty="0">
                <a:solidFill>
                  <a:schemeClr val="tx1"/>
                </a:solidFill>
              </a:rPr>
              <a:t>Financing Sources</a:t>
            </a:r>
            <a:r>
              <a:rPr lang="en-US" sz="1600" dirty="0">
                <a:solidFill>
                  <a:schemeClr val="tx1"/>
                </a:solidFill>
              </a:rPr>
              <a:t>: </a:t>
            </a:r>
          </a:p>
          <a:p>
            <a:pPr marL="171450" indent="-171450">
              <a:lnSpc>
                <a:spcPct val="90000"/>
              </a:lnSpc>
              <a:buFontTx/>
              <a:buChar char="-"/>
            </a:pPr>
            <a:endParaRPr lang="en-US" sz="1600" dirty="0">
              <a:solidFill>
                <a:schemeClr val="tx1"/>
              </a:solidFill>
            </a:endParaRPr>
          </a:p>
          <a:p>
            <a:pPr marL="285750" indent="-285750">
              <a:lnSpc>
                <a:spcPct val="90000"/>
              </a:lnSpc>
              <a:buFont typeface="Arial" panose="020B0604020202020204" pitchFamily="34" charset="0"/>
              <a:buChar char="•"/>
            </a:pPr>
            <a:r>
              <a:rPr lang="en-US" sz="1600" dirty="0">
                <a:solidFill>
                  <a:schemeClr val="tx1"/>
                </a:solidFill>
              </a:rPr>
              <a:t>ADFA Funds</a:t>
            </a:r>
          </a:p>
          <a:p>
            <a:pPr marL="285750" indent="-285750">
              <a:lnSpc>
                <a:spcPct val="90000"/>
              </a:lnSpc>
              <a:buFont typeface="Arial" panose="020B0604020202020204" pitchFamily="34" charset="0"/>
              <a:buChar char="•"/>
            </a:pPr>
            <a:r>
              <a:rPr lang="en-US" sz="1600" dirty="0">
                <a:solidFill>
                  <a:schemeClr val="tx1"/>
                </a:solidFill>
              </a:rPr>
              <a:t>AHP Grant</a:t>
            </a:r>
          </a:p>
          <a:p>
            <a:pPr marL="285750" indent="-285750">
              <a:lnSpc>
                <a:spcPct val="90000"/>
              </a:lnSpc>
              <a:buFont typeface="Arial" panose="020B0604020202020204" pitchFamily="34" charset="0"/>
              <a:buChar char="•"/>
            </a:pPr>
            <a:r>
              <a:rPr lang="en-US" sz="1600" dirty="0"/>
              <a:t>Great Southern Bank – Construction Loan</a:t>
            </a:r>
            <a:endParaRPr lang="en-US" sz="1600" dirty="0">
              <a:solidFill>
                <a:schemeClr val="tx1"/>
              </a:solidFill>
            </a:endParaRPr>
          </a:p>
          <a:p>
            <a:pPr marL="285750" indent="-285750">
              <a:lnSpc>
                <a:spcPct val="90000"/>
              </a:lnSpc>
              <a:buFont typeface="Arial" panose="020B0604020202020204" pitchFamily="34" charset="0"/>
              <a:buChar char="•"/>
            </a:pPr>
            <a:r>
              <a:rPr lang="en-US" sz="1600" dirty="0">
                <a:solidFill>
                  <a:schemeClr val="tx1"/>
                </a:solidFill>
              </a:rPr>
              <a:t>LIHTC </a:t>
            </a:r>
          </a:p>
          <a:p>
            <a:pPr marL="285750" indent="-285750">
              <a:lnSpc>
                <a:spcPct val="90000"/>
              </a:lnSpc>
              <a:buFont typeface="Arial" panose="020B0604020202020204" pitchFamily="34" charset="0"/>
              <a:buChar char="•"/>
            </a:pPr>
            <a:r>
              <a:rPr lang="en-US" sz="1600" dirty="0"/>
              <a:t>HOME Funds</a:t>
            </a:r>
            <a:endParaRPr lang="en-US" sz="1600" dirty="0">
              <a:solidFill>
                <a:schemeClr val="tx1"/>
              </a:solidFill>
            </a:endParaRPr>
          </a:p>
        </p:txBody>
      </p:sp>
      <p:pic>
        <p:nvPicPr>
          <p:cNvPr id="11" name="Picture 10" descr="A picture containing outdoor, building, tree, house&#10;&#10;AI-generated content may be incorrect.">
            <a:extLst>
              <a:ext uri="{FF2B5EF4-FFF2-40B4-BE49-F238E27FC236}">
                <a16:creationId xmlns:a16="http://schemas.microsoft.com/office/drawing/2014/main" id="{694E904C-54F6-9618-5982-17D9715C62E8}"/>
              </a:ext>
            </a:extLst>
          </p:cNvPr>
          <p:cNvPicPr>
            <a:picLocks noChangeAspect="1"/>
          </p:cNvPicPr>
          <p:nvPr/>
        </p:nvPicPr>
        <p:blipFill>
          <a:blip r:embed="rId3"/>
          <a:stretch>
            <a:fillRect/>
          </a:stretch>
        </p:blipFill>
        <p:spPr>
          <a:xfrm>
            <a:off x="4341648" y="1249908"/>
            <a:ext cx="4452284" cy="2834412"/>
          </a:xfrm>
          <a:prstGeom prst="rect">
            <a:avLst/>
          </a:prstGeom>
        </p:spPr>
      </p:pic>
      <p:pic>
        <p:nvPicPr>
          <p:cNvPr id="15" name="Picture 14" descr="A picture containing outdoor, sky, grass, building&#10;&#10;AI-generated content may be incorrect.">
            <a:extLst>
              <a:ext uri="{FF2B5EF4-FFF2-40B4-BE49-F238E27FC236}">
                <a16:creationId xmlns:a16="http://schemas.microsoft.com/office/drawing/2014/main" id="{E2858982-8CCA-0213-B36D-BDD992BA5572}"/>
              </a:ext>
            </a:extLst>
          </p:cNvPr>
          <p:cNvPicPr>
            <a:picLocks noChangeAspect="1"/>
          </p:cNvPicPr>
          <p:nvPr/>
        </p:nvPicPr>
        <p:blipFill>
          <a:blip r:embed="rId4"/>
          <a:stretch>
            <a:fillRect/>
          </a:stretch>
        </p:blipFill>
        <p:spPr>
          <a:xfrm>
            <a:off x="4581197" y="4216414"/>
            <a:ext cx="3933676" cy="2499360"/>
          </a:xfrm>
          <a:prstGeom prst="rect">
            <a:avLst/>
          </a:prstGeom>
        </p:spPr>
      </p:pic>
    </p:spTree>
    <p:extLst>
      <p:ext uri="{BB962C8B-B14F-4D97-AF65-F5344CB8AC3E}">
        <p14:creationId xmlns:p14="http://schemas.microsoft.com/office/powerpoint/2010/main" val="3719531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4"/>
            <a:ext cx="7487260" cy="457200"/>
          </a:xfrm>
        </p:spPr>
        <p:txBody>
          <a:bodyPr/>
          <a:lstStyle/>
          <a:p>
            <a:r>
              <a:rPr lang="en-US" sz="3200" dirty="0">
                <a:solidFill>
                  <a:srgbClr val="0072CE"/>
                </a:solidFill>
                <a:latin typeface="Calibri" pitchFamily="34" charset="0"/>
              </a:rPr>
              <a:t>Rental Feasibility</a:t>
            </a:r>
            <a:endParaRPr lang="en-US" sz="3200" dirty="0"/>
          </a:p>
        </p:txBody>
      </p:sp>
      <p:sp>
        <p:nvSpPr>
          <p:cNvPr id="4" name="Text Placeholder 3"/>
          <p:cNvSpPr>
            <a:spLocks noGrp="1"/>
          </p:cNvSpPr>
          <p:nvPr>
            <p:ph type="body" sz="quarter" idx="12"/>
          </p:nvPr>
        </p:nvSpPr>
        <p:spPr>
          <a:xfrm>
            <a:off x="280099" y="1484850"/>
            <a:ext cx="8041780" cy="4915949"/>
          </a:xfrm>
        </p:spPr>
        <p:txBody>
          <a:bodyPr>
            <a:normAutofit/>
          </a:bodyPr>
          <a:lstStyle/>
          <a:p>
            <a:pPr lvl="0"/>
            <a:endParaRPr lang="en-US" dirty="0">
              <a:solidFill>
                <a:schemeClr val="tx1"/>
              </a:solidFill>
            </a:endParaRPr>
          </a:p>
          <a:p>
            <a:pPr algn="ctr"/>
            <a:endParaRPr lang="en-US" sz="2800" dirty="0"/>
          </a:p>
          <a:p>
            <a:pPr lvl="0"/>
            <a:endParaRPr lang="en-US" dirty="0">
              <a:solidFill>
                <a:schemeClr val="tx1"/>
              </a:solidFill>
            </a:endParaRPr>
          </a:p>
          <a:p>
            <a:pPr lvl="0"/>
            <a:endParaRPr lang="en-US" dirty="0">
              <a:solidFill>
                <a:schemeClr val="tx1"/>
              </a:solidFill>
            </a:endParaRPr>
          </a:p>
          <a:p>
            <a:endParaRPr lang="en-US" dirty="0"/>
          </a:p>
        </p:txBody>
      </p:sp>
      <p:graphicFrame>
        <p:nvGraphicFramePr>
          <p:cNvPr id="3" name="Table 2">
            <a:extLst>
              <a:ext uri="{FF2B5EF4-FFF2-40B4-BE49-F238E27FC236}">
                <a16:creationId xmlns:a16="http://schemas.microsoft.com/office/drawing/2014/main" id="{06598B7B-FDAF-99B5-4978-0C404F9FB87D}"/>
              </a:ext>
            </a:extLst>
          </p:cNvPr>
          <p:cNvGraphicFramePr>
            <a:graphicFrameLocks noGrp="1"/>
          </p:cNvGraphicFramePr>
          <p:nvPr>
            <p:extLst>
              <p:ext uri="{D42A27DB-BD31-4B8C-83A1-F6EECF244321}">
                <p14:modId xmlns:p14="http://schemas.microsoft.com/office/powerpoint/2010/main" val="3984282201"/>
              </p:ext>
            </p:extLst>
          </p:nvPr>
        </p:nvGraphicFramePr>
        <p:xfrm>
          <a:off x="356616" y="1339263"/>
          <a:ext cx="8578584" cy="4861555"/>
        </p:xfrm>
        <a:graphic>
          <a:graphicData uri="http://schemas.openxmlformats.org/drawingml/2006/table">
            <a:tbl>
              <a:tblPr firstRow="1" firstCol="1" bandRow="1">
                <a:tableStyleId>{5C22544A-7EE6-4342-B048-85BDC9FD1C3A}</a:tableStyleId>
              </a:tblPr>
              <a:tblGrid>
                <a:gridCol w="2337013">
                  <a:extLst>
                    <a:ext uri="{9D8B030D-6E8A-4147-A177-3AD203B41FA5}">
                      <a16:colId xmlns:a16="http://schemas.microsoft.com/office/drawing/2014/main" val="1024383429"/>
                    </a:ext>
                  </a:extLst>
                </a:gridCol>
                <a:gridCol w="4139171">
                  <a:extLst>
                    <a:ext uri="{9D8B030D-6E8A-4147-A177-3AD203B41FA5}">
                      <a16:colId xmlns:a16="http://schemas.microsoft.com/office/drawing/2014/main" val="2729314398"/>
                    </a:ext>
                  </a:extLst>
                </a:gridCol>
                <a:gridCol w="2102400">
                  <a:extLst>
                    <a:ext uri="{9D8B030D-6E8A-4147-A177-3AD203B41FA5}">
                      <a16:colId xmlns:a16="http://schemas.microsoft.com/office/drawing/2014/main" val="742662883"/>
                    </a:ext>
                  </a:extLst>
                </a:gridCol>
              </a:tblGrid>
              <a:tr h="590337">
                <a:tc>
                  <a:txBody>
                    <a:bodyPr/>
                    <a:lstStyle/>
                    <a:p>
                      <a:pPr algn="ctr" rtl="0" fontAlgn="ctr"/>
                      <a:r>
                        <a:rPr lang="en-US" sz="2400" u="none" strike="noStrike" dirty="0">
                          <a:effectLst/>
                        </a:rPr>
                        <a:t>Criteria</a:t>
                      </a:r>
                      <a:endParaRPr lang="en-US" sz="2400" b="1"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2400" u="none" strike="noStrike" dirty="0">
                          <a:effectLst/>
                        </a:rPr>
                        <a:t>Ranges/Limits</a:t>
                      </a:r>
                      <a:endParaRPr lang="en-US" sz="2400" b="1"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2400" u="none" strike="noStrike" dirty="0">
                          <a:effectLst/>
                        </a:rPr>
                        <a:t>Rental Project</a:t>
                      </a:r>
                      <a:endParaRPr lang="en-US" sz="2400" b="1" i="0" u="none" strike="noStrike" dirty="0">
                        <a:solidFill>
                          <a:srgbClr val="FFFFFF"/>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500263511"/>
                  </a:ext>
                </a:extLst>
              </a:tr>
              <a:tr h="983282">
                <a:tc>
                  <a:txBody>
                    <a:bodyPr/>
                    <a:lstStyle/>
                    <a:p>
                      <a:pPr algn="ctr" rtl="0" fontAlgn="ctr"/>
                      <a:r>
                        <a:rPr lang="en-US" sz="2000" u="none" strike="noStrike" dirty="0">
                          <a:effectLst/>
                        </a:rPr>
                        <a:t>Targeting</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At least 20% of the units targeted below 50% of AMI</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b"/>
                      <a:r>
                        <a:rPr lang="en-US" sz="1800" u="none" strike="noStrike" dirty="0">
                          <a:effectLst/>
                        </a:rPr>
                        <a:t>24 or 60% of units targeted below 50%</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2661460929"/>
                  </a:ext>
                </a:extLst>
              </a:tr>
              <a:tr h="429288">
                <a:tc>
                  <a:txBody>
                    <a:bodyPr/>
                    <a:lstStyle/>
                    <a:p>
                      <a:pPr algn="ctr" rtl="0" fontAlgn="ctr"/>
                      <a:r>
                        <a:rPr lang="en-US" sz="2000" u="none" strike="noStrike" dirty="0">
                          <a:effectLst/>
                        </a:rPr>
                        <a:t>Debt Service Ratio</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1.15 Minimum*</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b="0" i="0" u="none" strike="noStrike" dirty="0">
                          <a:solidFill>
                            <a:srgbClr val="000000"/>
                          </a:solidFill>
                          <a:effectLst/>
                          <a:latin typeface="Calibri" panose="020F0502020204030204" pitchFamily="34" charset="0"/>
                        </a:rPr>
                        <a:t>1.44</a:t>
                      </a:r>
                    </a:p>
                  </a:txBody>
                  <a:tcPr marL="6624" marR="6624" marT="6624" marB="0" anchor="ctr"/>
                </a:tc>
                <a:extLst>
                  <a:ext uri="{0D108BD9-81ED-4DB2-BD59-A6C34878D82A}">
                    <a16:rowId xmlns:a16="http://schemas.microsoft.com/office/drawing/2014/main" val="2047046650"/>
                  </a:ext>
                </a:extLst>
              </a:tr>
              <a:tr h="560972">
                <a:tc rowSpan="2">
                  <a:txBody>
                    <a:bodyPr/>
                    <a:lstStyle/>
                    <a:p>
                      <a:pPr algn="ctr" rtl="0" fontAlgn="ctr"/>
                      <a:r>
                        <a:rPr lang="en-US" sz="2000" u="none" strike="noStrike" dirty="0">
                          <a:effectLst/>
                        </a:rPr>
                        <a:t>Replacement Reserves</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New construction: $400/unit/year</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 $250</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444184199"/>
                  </a:ext>
                </a:extLst>
              </a:tr>
              <a:tr h="443060">
                <a:tc vMerge="1">
                  <a:txBody>
                    <a:bodyPr/>
                    <a:lstStyle/>
                    <a:p>
                      <a:endParaRPr lang="en-US"/>
                    </a:p>
                  </a:txBody>
                  <a:tcPr/>
                </a:tc>
                <a:tc>
                  <a:txBody>
                    <a:bodyPr/>
                    <a:lstStyle/>
                    <a:p>
                      <a:pPr algn="ctr" rtl="0" fontAlgn="ctr"/>
                      <a:r>
                        <a:rPr lang="en-US" sz="1800" u="none" strike="noStrike" dirty="0">
                          <a:effectLst/>
                        </a:rPr>
                        <a:t>Rehabilitation: $500/unit/year </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 NA</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829593235"/>
                  </a:ext>
                </a:extLst>
              </a:tr>
              <a:tr h="927308">
                <a:tc>
                  <a:txBody>
                    <a:bodyPr/>
                    <a:lstStyle/>
                    <a:p>
                      <a:pPr algn="ctr" rtl="0" fontAlgn="ctr"/>
                      <a:r>
                        <a:rPr lang="en-US" sz="2000" u="none" strike="noStrike" dirty="0">
                          <a:effectLst/>
                        </a:rPr>
                        <a:t>Operating Expenses</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$2,500 Minimum</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marL="0" algn="ctr" defTabSz="914400" rtl="0" eaLnBrk="1" fontAlgn="ctr" latinLnBrk="0" hangingPunct="1"/>
                      <a:r>
                        <a:rPr lang="en-US" sz="1800" b="0" u="none" strike="noStrike" kern="1200" dirty="0">
                          <a:solidFill>
                            <a:schemeClr val="tx1"/>
                          </a:solidFill>
                          <a:effectLst/>
                          <a:latin typeface="+mn-lt"/>
                          <a:ea typeface="+mn-ea"/>
                          <a:cs typeface="+mn-cs"/>
                        </a:rPr>
                        <a:t>$4,343.75</a:t>
                      </a:r>
                    </a:p>
                  </a:txBody>
                  <a:tcPr marL="6624" marR="6624" marT="6624" marB="0" anchor="ctr"/>
                </a:tc>
                <a:extLst>
                  <a:ext uri="{0D108BD9-81ED-4DB2-BD59-A6C34878D82A}">
                    <a16:rowId xmlns:a16="http://schemas.microsoft.com/office/drawing/2014/main" val="27398574"/>
                  </a:ext>
                </a:extLst>
              </a:tr>
              <a:tr h="927308">
                <a:tc>
                  <a:txBody>
                    <a:bodyPr/>
                    <a:lstStyle/>
                    <a:p>
                      <a:pPr algn="ctr" rtl="0" fontAlgn="ctr"/>
                      <a:r>
                        <a:rPr lang="en-US" sz="2000" b="1" i="0" u="none" strike="noStrike" dirty="0">
                          <a:solidFill>
                            <a:srgbClr val="FFFFFF"/>
                          </a:solidFill>
                          <a:effectLst/>
                          <a:latin typeface="Calibri" panose="020F0502020204030204" pitchFamily="34" charset="0"/>
                        </a:rPr>
                        <a:t>Operating Reserves</a:t>
                      </a:r>
                    </a:p>
                  </a:txBody>
                  <a:tcPr marL="6624" marR="6624" marT="6624" marB="0" anchor="ctr"/>
                </a:tc>
                <a:tc>
                  <a:txBody>
                    <a:bodyPr/>
                    <a:lstStyle/>
                    <a:p>
                      <a:pPr algn="ctr" rtl="0" fontAlgn="ctr"/>
                      <a:r>
                        <a:rPr lang="en-US" sz="1800" b="0" i="0" u="none" strike="noStrike" dirty="0">
                          <a:solidFill>
                            <a:srgbClr val="000000"/>
                          </a:solidFill>
                          <a:effectLst/>
                          <a:latin typeface="Calibri" panose="020F0502020204030204" pitchFamily="34" charset="0"/>
                        </a:rPr>
                        <a:t>Not to exceed 6 months of projected operating expenses, debt service payments, and replacement reserves</a:t>
                      </a:r>
                    </a:p>
                  </a:txBody>
                  <a:tcPr marL="6624" marR="6624" marT="6624" marB="0" anchor="ctr"/>
                </a:tc>
                <a:tc>
                  <a:txBody>
                    <a:bodyPr/>
                    <a:lstStyle/>
                    <a:p>
                      <a:pPr marL="0" algn="ctr" defTabSz="914400" rtl="0" eaLnBrk="1" fontAlgn="ctr" latinLnBrk="0" hangingPunct="1"/>
                      <a:r>
                        <a:rPr lang="en-US" sz="1800" b="0" u="none" strike="noStrike" kern="1200" dirty="0">
                          <a:solidFill>
                            <a:schemeClr val="tx1"/>
                          </a:solidFill>
                          <a:effectLst/>
                          <a:latin typeface="+mn-lt"/>
                          <a:ea typeface="+mn-ea"/>
                          <a:cs typeface="+mn-cs"/>
                        </a:rPr>
                        <a:t>&lt;=6 months</a:t>
                      </a:r>
                    </a:p>
                  </a:txBody>
                  <a:tcPr marL="6624" marR="6624" marT="6624" marB="0" anchor="ctr"/>
                </a:tc>
                <a:extLst>
                  <a:ext uri="{0D108BD9-81ED-4DB2-BD59-A6C34878D82A}">
                    <a16:rowId xmlns:a16="http://schemas.microsoft.com/office/drawing/2014/main" val="4248376817"/>
                  </a:ext>
                </a:extLst>
              </a:tr>
            </a:tbl>
          </a:graphicData>
        </a:graphic>
      </p:graphicFrame>
      <p:sp>
        <p:nvSpPr>
          <p:cNvPr id="5" name="Rectangle: Rounded Corners 4">
            <a:extLst>
              <a:ext uri="{FF2B5EF4-FFF2-40B4-BE49-F238E27FC236}">
                <a16:creationId xmlns:a16="http://schemas.microsoft.com/office/drawing/2014/main" id="{9B6B77E7-EC1C-74D2-CF86-82AC56ABF629}"/>
              </a:ext>
            </a:extLst>
          </p:cNvPr>
          <p:cNvSpPr/>
          <p:nvPr/>
        </p:nvSpPr>
        <p:spPr>
          <a:xfrm>
            <a:off x="356616" y="6284259"/>
            <a:ext cx="8578584" cy="4751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dirty="0"/>
              <a:t>* No percentage cap for cash flow for projects that are zero-debt</a:t>
            </a:r>
          </a:p>
        </p:txBody>
      </p:sp>
    </p:spTree>
    <p:extLst>
      <p:ext uri="{BB962C8B-B14F-4D97-AF65-F5344CB8AC3E}">
        <p14:creationId xmlns:p14="http://schemas.microsoft.com/office/powerpoint/2010/main" val="4082154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4"/>
            <a:ext cx="7487260" cy="457200"/>
          </a:xfrm>
        </p:spPr>
        <p:txBody>
          <a:bodyPr/>
          <a:lstStyle/>
          <a:p>
            <a:r>
              <a:rPr lang="en-US" sz="3200" dirty="0">
                <a:solidFill>
                  <a:srgbClr val="0072CE"/>
                </a:solidFill>
                <a:latin typeface="Calibri" pitchFamily="34" charset="0"/>
              </a:rPr>
              <a:t>Rental Feasibility</a:t>
            </a:r>
            <a:endParaRPr lang="en-US" sz="3200" dirty="0"/>
          </a:p>
        </p:txBody>
      </p:sp>
      <p:sp>
        <p:nvSpPr>
          <p:cNvPr id="4" name="Text Placeholder 3"/>
          <p:cNvSpPr>
            <a:spLocks noGrp="1"/>
          </p:cNvSpPr>
          <p:nvPr>
            <p:ph type="body" sz="quarter" idx="12"/>
          </p:nvPr>
        </p:nvSpPr>
        <p:spPr>
          <a:xfrm>
            <a:off x="280099" y="1484850"/>
            <a:ext cx="8041780" cy="4915949"/>
          </a:xfrm>
        </p:spPr>
        <p:txBody>
          <a:bodyPr>
            <a:normAutofit/>
          </a:bodyPr>
          <a:lstStyle/>
          <a:p>
            <a:pPr lvl="0"/>
            <a:endParaRPr lang="en-US" dirty="0">
              <a:solidFill>
                <a:schemeClr val="tx1"/>
              </a:solidFill>
            </a:endParaRPr>
          </a:p>
          <a:p>
            <a:pPr algn="ctr"/>
            <a:endParaRPr lang="en-US" sz="2800" dirty="0"/>
          </a:p>
          <a:p>
            <a:pPr lvl="0"/>
            <a:endParaRPr lang="en-US" dirty="0">
              <a:solidFill>
                <a:schemeClr val="tx1"/>
              </a:solidFill>
            </a:endParaRPr>
          </a:p>
          <a:p>
            <a:pPr lvl="0"/>
            <a:endParaRPr lang="en-US" dirty="0">
              <a:solidFill>
                <a:schemeClr val="tx1"/>
              </a:solidFill>
            </a:endParaRP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739722724"/>
              </p:ext>
            </p:extLst>
          </p:nvPr>
        </p:nvGraphicFramePr>
        <p:xfrm>
          <a:off x="296964" y="1159367"/>
          <a:ext cx="8321877" cy="5698633"/>
        </p:xfrm>
        <a:graphic>
          <a:graphicData uri="http://schemas.openxmlformats.org/drawingml/2006/table">
            <a:tbl>
              <a:tblPr firstRow="1" firstCol="1" bandRow="1">
                <a:tableStyleId>{5C22544A-7EE6-4342-B048-85BDC9FD1C3A}</a:tableStyleId>
              </a:tblPr>
              <a:tblGrid>
                <a:gridCol w="2547513">
                  <a:extLst>
                    <a:ext uri="{9D8B030D-6E8A-4147-A177-3AD203B41FA5}">
                      <a16:colId xmlns:a16="http://schemas.microsoft.com/office/drawing/2014/main" val="4047904727"/>
                    </a:ext>
                  </a:extLst>
                </a:gridCol>
                <a:gridCol w="3651436">
                  <a:extLst>
                    <a:ext uri="{9D8B030D-6E8A-4147-A177-3AD203B41FA5}">
                      <a16:colId xmlns:a16="http://schemas.microsoft.com/office/drawing/2014/main" val="1931342461"/>
                    </a:ext>
                  </a:extLst>
                </a:gridCol>
                <a:gridCol w="2122928">
                  <a:extLst>
                    <a:ext uri="{9D8B030D-6E8A-4147-A177-3AD203B41FA5}">
                      <a16:colId xmlns:a16="http://schemas.microsoft.com/office/drawing/2014/main" val="2273129242"/>
                    </a:ext>
                  </a:extLst>
                </a:gridCol>
              </a:tblGrid>
              <a:tr h="637206">
                <a:tc>
                  <a:txBody>
                    <a:bodyPr/>
                    <a:lstStyle/>
                    <a:p>
                      <a:pPr algn="ctr" rtl="0" fontAlgn="ctr"/>
                      <a:r>
                        <a:rPr lang="en-US" sz="2400" u="none" strike="noStrike" dirty="0">
                          <a:effectLst/>
                        </a:rPr>
                        <a:t>Criteria</a:t>
                      </a:r>
                      <a:endParaRPr lang="en-US" sz="2400" b="1" i="0" u="none" strike="noStrike" dirty="0">
                        <a:solidFill>
                          <a:srgbClr val="FFFFFF"/>
                        </a:solidFill>
                        <a:effectLst/>
                        <a:latin typeface="Calibri" panose="020F0502020204030204" pitchFamily="34" charset="0"/>
                      </a:endParaRPr>
                    </a:p>
                  </a:txBody>
                  <a:tcPr marL="6045" marR="6045" marT="6045" marB="0" anchor="ctr"/>
                </a:tc>
                <a:tc>
                  <a:txBody>
                    <a:bodyPr/>
                    <a:lstStyle/>
                    <a:p>
                      <a:pPr algn="ctr" rtl="0" fontAlgn="ctr"/>
                      <a:r>
                        <a:rPr lang="en-US" sz="2400" u="none" strike="noStrike" dirty="0">
                          <a:effectLst/>
                        </a:rPr>
                        <a:t>Ranges/Limits</a:t>
                      </a:r>
                      <a:endParaRPr lang="en-US" sz="2400" b="1" i="0" u="none" strike="noStrike" dirty="0">
                        <a:solidFill>
                          <a:srgbClr val="FFFFFF"/>
                        </a:solidFill>
                        <a:effectLst/>
                        <a:latin typeface="Calibri" panose="020F0502020204030204" pitchFamily="34" charset="0"/>
                      </a:endParaRPr>
                    </a:p>
                  </a:txBody>
                  <a:tcPr marL="6045" marR="6045" marT="6045" marB="0" anchor="ctr"/>
                </a:tc>
                <a:tc>
                  <a:txBody>
                    <a:bodyPr/>
                    <a:lstStyle/>
                    <a:p>
                      <a:pPr algn="ctr" rtl="0" fontAlgn="ctr"/>
                      <a:r>
                        <a:rPr lang="en-US" sz="2400" u="none" strike="noStrike" dirty="0">
                          <a:effectLst/>
                        </a:rPr>
                        <a:t>Rental Project</a:t>
                      </a:r>
                      <a:endParaRPr lang="en-US" sz="2400" b="1" i="0" u="none" strike="noStrike" dirty="0">
                        <a:solidFill>
                          <a:srgbClr val="FFFFFF"/>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2980082327"/>
                  </a:ext>
                </a:extLst>
              </a:tr>
              <a:tr h="458658">
                <a:tc>
                  <a:txBody>
                    <a:bodyPr/>
                    <a:lstStyle/>
                    <a:p>
                      <a:pPr algn="ctr" rtl="0" fontAlgn="ctr"/>
                      <a:r>
                        <a:rPr lang="en-US" sz="2000" b="1" u="none" strike="noStrike" dirty="0">
                          <a:solidFill>
                            <a:schemeClr val="bg1"/>
                          </a:solidFill>
                          <a:effectLst/>
                        </a:rPr>
                        <a:t>Rents</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30% of AMI</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Tenants paying ≤ 30%</a:t>
                      </a:r>
                    </a:p>
                  </a:txBody>
                  <a:tcPr marL="6045" marR="6045" marT="6045" marB="0" anchor="ctr"/>
                </a:tc>
                <a:extLst>
                  <a:ext uri="{0D108BD9-81ED-4DB2-BD59-A6C34878D82A}">
                    <a16:rowId xmlns:a16="http://schemas.microsoft.com/office/drawing/2014/main" val="2308327987"/>
                  </a:ext>
                </a:extLst>
              </a:tr>
              <a:tr h="904556">
                <a:tc>
                  <a:txBody>
                    <a:bodyPr/>
                    <a:lstStyle/>
                    <a:p>
                      <a:pPr algn="ctr" rtl="0" fontAlgn="ctr"/>
                      <a:r>
                        <a:rPr lang="en-US" sz="2000" b="1" u="none" strike="noStrike" dirty="0">
                          <a:solidFill>
                            <a:schemeClr val="bg1"/>
                          </a:solidFill>
                          <a:effectLst/>
                        </a:rPr>
                        <a:t>General Requirements, Builder Overhead and Builder Profit</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14% of total construction cost – </a:t>
                      </a:r>
                      <a:r>
                        <a:rPr lang="en-US" sz="1800" b="1" u="none" strike="noStrike" dirty="0">
                          <a:effectLst/>
                        </a:rPr>
                        <a:t>MUST BE LISTED on Invoices/AIA documents</a:t>
                      </a:r>
                      <a:endParaRPr lang="en-US" sz="1800" b="1"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13.99%</a:t>
                      </a:r>
                      <a:endParaRPr lang="en-US" sz="1800" b="0" i="0" u="none" strike="noStrike" dirty="0">
                        <a:solidFill>
                          <a:srgbClr val="000000"/>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3408696761"/>
                  </a:ext>
                </a:extLst>
              </a:tr>
              <a:tr h="2034414">
                <a:tc>
                  <a:txBody>
                    <a:bodyPr/>
                    <a:lstStyle/>
                    <a:p>
                      <a:pPr algn="ctr" rtl="0" fontAlgn="ctr"/>
                      <a:r>
                        <a:rPr lang="en-US" sz="2000" b="1" u="none" strike="noStrike" dirty="0">
                          <a:solidFill>
                            <a:schemeClr val="bg1"/>
                          </a:solidFill>
                          <a:effectLst/>
                        </a:rPr>
                        <a:t>Developers Fee</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a:r>
                        <a:rPr lang="en-US" sz="1800" b="1" i="0" u="none" strike="noStrike" kern="1200" baseline="0" dirty="0">
                          <a:solidFill>
                            <a:schemeClr val="dk1"/>
                          </a:solidFill>
                          <a:latin typeface="+mn-lt"/>
                          <a:ea typeface="+mn-ea"/>
                          <a:cs typeface="+mn-cs"/>
                        </a:rPr>
                        <a:t>New Construction or Rehab</a:t>
                      </a:r>
                      <a:r>
                        <a:rPr lang="en-US" sz="1800" b="0" i="0" u="none" strike="noStrike" kern="1200" baseline="0" dirty="0">
                          <a:solidFill>
                            <a:schemeClr val="dk1"/>
                          </a:solidFill>
                          <a:latin typeface="+mn-lt"/>
                          <a:ea typeface="+mn-ea"/>
                          <a:cs typeface="+mn-cs"/>
                        </a:rPr>
                        <a:t>: 15% of Total Development Cost net of Developers’ Fee</a:t>
                      </a:r>
                    </a:p>
                    <a:p>
                      <a:pPr algn="ctr" rtl="0" fontAlgn="ctr"/>
                      <a:endParaRPr lang="en-US" sz="1800" b="0" i="0" u="none" strike="noStrike" dirty="0">
                        <a:solidFill>
                          <a:srgbClr val="000000"/>
                        </a:solidFill>
                        <a:effectLst/>
                        <a:latin typeface="Calibri" panose="020F050202020403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Acquisition/Rehabilitation</a:t>
                      </a:r>
                      <a:r>
                        <a:rPr lang="en-US" sz="1800" b="0" i="0" u="none" strike="noStrike" kern="1200" baseline="0" dirty="0">
                          <a:solidFill>
                            <a:schemeClr val="dk1"/>
                          </a:solidFill>
                          <a:latin typeface="+mn-lt"/>
                          <a:ea typeface="+mn-ea"/>
                          <a:cs typeface="+mn-cs"/>
                        </a:rPr>
                        <a:t>: 15% of Total Development Cost net of Developer’s Fee and Acquisition Cost</a:t>
                      </a:r>
                      <a:endParaRPr lang="en-US" sz="1800" b="0" i="0" u="none" strike="noStrike" kern="1200" baseline="0" dirty="0">
                        <a:solidFill>
                          <a:srgbClr val="000000"/>
                        </a:solidFill>
                        <a:effectLst/>
                        <a:latin typeface="Calibri" panose="020F0502020204030204" pitchFamily="34" charset="0"/>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en-US" sz="1200" b="0" i="0" u="none" strike="noStrike" kern="1200" baseline="0" dirty="0">
                        <a:solidFill>
                          <a:schemeClr val="dk1"/>
                        </a:solidFill>
                        <a:latin typeface="+mn-lt"/>
                        <a:ea typeface="+mn-ea"/>
                        <a:cs typeface="+mn-cs"/>
                      </a:endParaRPr>
                    </a:p>
                  </a:txBody>
                  <a:tcPr marL="6045" marR="6045" marT="6045" marB="0" anchor="ctr"/>
                </a:tc>
                <a:tc>
                  <a:txBody>
                    <a:bodyPr/>
                    <a:lstStyle/>
                    <a:p>
                      <a:pPr algn="ctr" rtl="0" fontAlgn="ctr"/>
                      <a:r>
                        <a:rPr lang="en-US" sz="1800" u="none" strike="noStrike" dirty="0">
                          <a:effectLst/>
                        </a:rPr>
                        <a:t>8.71% - New Construction</a:t>
                      </a:r>
                      <a:endParaRPr lang="en-US" sz="1800" b="0" i="0" u="none" strike="noStrike" dirty="0">
                        <a:solidFill>
                          <a:srgbClr val="000000"/>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1771263050"/>
                  </a:ext>
                </a:extLst>
              </a:tr>
              <a:tr h="430419">
                <a:tc>
                  <a:txBody>
                    <a:bodyPr/>
                    <a:lstStyle/>
                    <a:p>
                      <a:pPr algn="ctr" rtl="0" fontAlgn="ctr"/>
                      <a:r>
                        <a:rPr lang="en-US" sz="2000" b="1" u="none" strike="noStrike" dirty="0">
                          <a:solidFill>
                            <a:schemeClr val="bg1"/>
                          </a:solidFill>
                          <a:effectLst/>
                        </a:rPr>
                        <a:t>Hard Cost Contingency</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10% new/15% rehab</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4.68%</a:t>
                      </a:r>
                    </a:p>
                  </a:txBody>
                  <a:tcPr marL="6045" marR="6045" marT="6045" marB="0" anchor="ctr"/>
                </a:tc>
                <a:extLst>
                  <a:ext uri="{0D108BD9-81ED-4DB2-BD59-A6C34878D82A}">
                    <a16:rowId xmlns:a16="http://schemas.microsoft.com/office/drawing/2014/main" val="4035783964"/>
                  </a:ext>
                </a:extLst>
              </a:tr>
              <a:tr h="508678">
                <a:tc>
                  <a:txBody>
                    <a:bodyPr/>
                    <a:lstStyle/>
                    <a:p>
                      <a:pPr algn="ctr" rtl="0" fontAlgn="ctr"/>
                      <a:r>
                        <a:rPr lang="en-US" sz="2000" b="1" u="none" strike="noStrike" dirty="0">
                          <a:solidFill>
                            <a:schemeClr val="bg1"/>
                          </a:solidFill>
                          <a:effectLst/>
                        </a:rPr>
                        <a:t>Soft Construction Cost</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30% of TDC</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marL="0" algn="ctr" defTabSz="914400" rtl="0" eaLnBrk="1" fontAlgn="ctr" latinLnBrk="0" hangingPunct="1"/>
                      <a:r>
                        <a:rPr lang="en-US" sz="1800" b="0" i="0" u="none" strike="noStrike" kern="1200" dirty="0">
                          <a:solidFill>
                            <a:srgbClr val="000000"/>
                          </a:solidFill>
                          <a:effectLst/>
                          <a:latin typeface="Calibri" panose="020F0502020204030204" pitchFamily="34" charset="0"/>
                          <a:ea typeface="+mn-ea"/>
                          <a:cs typeface="+mn-cs"/>
                        </a:rPr>
                        <a:t>22.52%</a:t>
                      </a:r>
                    </a:p>
                  </a:txBody>
                  <a:tcPr marL="6045" marR="6045" marT="6045" marB="0" anchor="ctr"/>
                </a:tc>
                <a:extLst>
                  <a:ext uri="{0D108BD9-81ED-4DB2-BD59-A6C34878D82A}">
                    <a16:rowId xmlns:a16="http://schemas.microsoft.com/office/drawing/2014/main" val="1899513903"/>
                  </a:ext>
                </a:extLst>
              </a:tr>
              <a:tr h="634062">
                <a:tc>
                  <a:txBody>
                    <a:bodyPr/>
                    <a:lstStyle/>
                    <a:p>
                      <a:pPr marL="0" algn="ctr" defTabSz="914400" rtl="0" eaLnBrk="1" fontAlgn="ctr" latinLnBrk="0" hangingPunct="1"/>
                      <a:r>
                        <a:rPr lang="en-US" sz="2000" b="1" u="none" strike="noStrike" kern="1200" dirty="0">
                          <a:solidFill>
                            <a:schemeClr val="bg1"/>
                          </a:solidFill>
                          <a:effectLst/>
                          <a:latin typeface="+mn-lt"/>
                          <a:ea typeface="+mn-ea"/>
                          <a:cs typeface="+mn-cs"/>
                        </a:rPr>
                        <a:t>Vacancy Ratio</a:t>
                      </a: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7.5% (up to 10% for special needs)</a:t>
                      </a:r>
                    </a:p>
                  </a:txBody>
                  <a:tcPr marL="6045" marR="6045" marT="6045" marB="0" anchor="ctr"/>
                </a:tc>
                <a:tc>
                  <a:txBody>
                    <a:bodyPr/>
                    <a:lstStyle/>
                    <a:p>
                      <a:pPr algn="ctr" rtl="0" fontAlgn="ctr"/>
                      <a:r>
                        <a:rPr lang="en-US" sz="1800" b="0" i="0" u="none" strike="noStrike" dirty="0">
                          <a:solidFill>
                            <a:schemeClr val="tx1"/>
                          </a:solidFill>
                          <a:effectLst/>
                          <a:latin typeface="Calibri" panose="020F0502020204030204" pitchFamily="34" charset="0"/>
                        </a:rPr>
                        <a:t>7.00%</a:t>
                      </a:r>
                    </a:p>
                  </a:txBody>
                  <a:tcPr marL="6045" marR="6045" marT="6045" marB="0" anchor="ctr"/>
                </a:tc>
                <a:extLst>
                  <a:ext uri="{0D108BD9-81ED-4DB2-BD59-A6C34878D82A}">
                    <a16:rowId xmlns:a16="http://schemas.microsoft.com/office/drawing/2014/main" val="2500086377"/>
                  </a:ext>
                </a:extLst>
              </a:tr>
            </a:tbl>
          </a:graphicData>
        </a:graphic>
      </p:graphicFrame>
    </p:spTree>
    <p:extLst>
      <p:ext uri="{BB962C8B-B14F-4D97-AF65-F5344CB8AC3E}">
        <p14:creationId xmlns:p14="http://schemas.microsoft.com/office/powerpoint/2010/main" val="2565675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3141226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Competitive AHP Scoring</a:t>
            </a:r>
          </a:p>
        </p:txBody>
      </p:sp>
    </p:spTree>
    <p:extLst>
      <p:ext uri="{BB962C8B-B14F-4D97-AF65-F5344CB8AC3E}">
        <p14:creationId xmlns:p14="http://schemas.microsoft.com/office/powerpoint/2010/main" val="1527556537"/>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576072"/>
            <a:ext cx="7487260" cy="488660"/>
          </a:xfrm>
        </p:spPr>
        <p:txBody>
          <a:bodyPr/>
          <a:lstStyle/>
          <a:p>
            <a:r>
              <a:rPr lang="en-US" sz="3200" dirty="0"/>
              <a:t>2026 AHP General Fund Scoring Overview</a:t>
            </a:r>
          </a:p>
        </p:txBody>
      </p:sp>
      <p:sp>
        <p:nvSpPr>
          <p:cNvPr id="23" name="TextBox 22"/>
          <p:cNvSpPr txBox="1"/>
          <p:nvPr/>
        </p:nvSpPr>
        <p:spPr>
          <a:xfrm>
            <a:off x="258480" y="5217177"/>
            <a:ext cx="7681495" cy="93871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spcAft>
                <a:spcPts val="1800"/>
              </a:spcAft>
              <a:buFont typeface="Arial" panose="020B0604020202020204" pitchFamily="34" charset="0"/>
              <a:buChar char="•"/>
            </a:pPr>
            <a:r>
              <a:rPr lang="en-US" sz="2000" dirty="0"/>
              <a:t>100-point scoring system based on </a:t>
            </a:r>
            <a:r>
              <a:rPr lang="en-US" sz="2000" b="1" dirty="0"/>
              <a:t>7</a:t>
            </a:r>
            <a:r>
              <a:rPr lang="en-US" sz="2000" dirty="0"/>
              <a:t> criteria</a:t>
            </a:r>
          </a:p>
          <a:p>
            <a:pPr marL="342900" indent="-342900">
              <a:spcAft>
                <a:spcPts val="1800"/>
              </a:spcAft>
              <a:buFont typeface="Arial" panose="020B0604020202020204" pitchFamily="34" charset="0"/>
              <a:buChar char="•"/>
            </a:pPr>
            <a:r>
              <a:rPr lang="en-US" sz="2000" dirty="0"/>
              <a:t>Found in Attachment D of the FHLB Dallas </a:t>
            </a:r>
            <a:r>
              <a:rPr lang="en-US" sz="2000" b="1" dirty="0">
                <a:solidFill>
                  <a:srgbClr val="0072CE"/>
                </a:solidFill>
                <a:hlinkClick r:id="rId3"/>
              </a:rPr>
              <a:t>AHP Implementation Plan</a:t>
            </a:r>
            <a:endParaRPr lang="en-US" sz="2000" b="1" dirty="0">
              <a:solidFill>
                <a:srgbClr val="0072CE"/>
              </a:solidFill>
            </a:endParaRPr>
          </a:p>
        </p:txBody>
      </p:sp>
      <p:graphicFrame>
        <p:nvGraphicFramePr>
          <p:cNvPr id="7" name="Table 6">
            <a:extLst>
              <a:ext uri="{FF2B5EF4-FFF2-40B4-BE49-F238E27FC236}">
                <a16:creationId xmlns:a16="http://schemas.microsoft.com/office/drawing/2014/main" id="{FA09B342-1506-4A5F-ADB8-1386E4F94E80}"/>
              </a:ext>
            </a:extLst>
          </p:cNvPr>
          <p:cNvGraphicFramePr>
            <a:graphicFrameLocks noGrp="1"/>
          </p:cNvGraphicFramePr>
          <p:nvPr/>
        </p:nvGraphicFramePr>
        <p:xfrm>
          <a:off x="356137" y="1300151"/>
          <a:ext cx="7486723" cy="3681606"/>
        </p:xfrm>
        <a:graphic>
          <a:graphicData uri="http://schemas.openxmlformats.org/drawingml/2006/table">
            <a:tbl>
              <a:tblPr/>
              <a:tblGrid>
                <a:gridCol w="6110783">
                  <a:extLst>
                    <a:ext uri="{9D8B030D-6E8A-4147-A177-3AD203B41FA5}">
                      <a16:colId xmlns:a16="http://schemas.microsoft.com/office/drawing/2014/main" val="3420993865"/>
                    </a:ext>
                  </a:extLst>
                </a:gridCol>
                <a:gridCol w="1375940">
                  <a:extLst>
                    <a:ext uri="{9D8B030D-6E8A-4147-A177-3AD203B41FA5}">
                      <a16:colId xmlns:a16="http://schemas.microsoft.com/office/drawing/2014/main" val="1682313120"/>
                    </a:ext>
                  </a:extLst>
                </a:gridCol>
              </a:tblGrid>
              <a:tr h="446877">
                <a:tc>
                  <a:txBody>
                    <a:bodyPr/>
                    <a:lstStyle/>
                    <a:p>
                      <a:pPr algn="ctr" rtl="0" fontAlgn="ctr"/>
                      <a:r>
                        <a:rPr lang="en-US" sz="2400" b="1" i="0" u="none" strike="noStrike" dirty="0">
                          <a:solidFill>
                            <a:srgbClr val="FFFFFF"/>
                          </a:solidFill>
                          <a:effectLst/>
                          <a:latin typeface="Calibri" panose="020F0502020204030204" pitchFamily="34" charset="0"/>
                        </a:rPr>
                        <a:t>Scoring Criteria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Points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3247369412"/>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Donated property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99787425"/>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Not-for-profit or government sponsorship</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124990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Targeting - Income groups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chemeClr val="tx1"/>
                          </a:solidFill>
                          <a:effectLst/>
                          <a:latin typeface="Calibri" panose="020F0502020204030204" pitchFamily="34" charset="0"/>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87476853"/>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Underserved communities and populations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7746686"/>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Creating economic opportunity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2036542890"/>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Community stability*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789683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FHLB Dallas District priority*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marL="0" algn="ctr" defTabSz="914400" rtl="0" eaLnBrk="1" fontAlgn="ctr" latinLnBrk="0" hangingPunct="1"/>
                      <a:r>
                        <a:rPr lang="en-US" sz="1800" b="0" i="0" u="none" strike="noStrike" kern="1200" dirty="0">
                          <a:solidFill>
                            <a:schemeClr val="tx1"/>
                          </a:solidFill>
                          <a:effectLst/>
                          <a:latin typeface="Calibri" panose="020F0502020204030204" pitchFamily="34" charset="0"/>
                          <a:ea typeface="+mn-ea"/>
                          <a:cs typeface="+mn-cs"/>
                        </a:rPr>
                        <a:t>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4104895618"/>
                  </a:ext>
                </a:extLst>
              </a:tr>
              <a:tr h="360434">
                <a:tc>
                  <a:txBody>
                    <a:bodyPr/>
                    <a:lstStyle/>
                    <a:p>
                      <a:pPr algn="ctr" rtl="0" fontAlgn="ctr"/>
                      <a:r>
                        <a:rPr lang="en-US" sz="2400" b="1" i="0" u="none" strike="noStrike" dirty="0">
                          <a:solidFill>
                            <a:srgbClr val="FFFFFF"/>
                          </a:solidFill>
                          <a:effectLst/>
                          <a:latin typeface="Calibri" panose="020F0502020204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856149967"/>
                  </a:ext>
                </a:extLst>
              </a:tr>
            </a:tbl>
          </a:graphicData>
        </a:graphic>
      </p:graphicFrame>
      <p:sp>
        <p:nvSpPr>
          <p:cNvPr id="3" name="Rectangle 2">
            <a:extLst>
              <a:ext uri="{FF2B5EF4-FFF2-40B4-BE49-F238E27FC236}">
                <a16:creationId xmlns:a16="http://schemas.microsoft.com/office/drawing/2014/main" id="{E787A4E8-A284-D6F7-1417-3575A40FEAF0}"/>
              </a:ext>
            </a:extLst>
          </p:cNvPr>
          <p:cNvSpPr/>
          <p:nvPr/>
        </p:nvSpPr>
        <p:spPr>
          <a:xfrm>
            <a:off x="355600" y="6266329"/>
            <a:ext cx="7989283" cy="394447"/>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rPr>
              <a:t>* Symbolizes a change from 2026</a:t>
            </a:r>
          </a:p>
        </p:txBody>
      </p:sp>
    </p:spTree>
    <p:extLst>
      <p:ext uri="{BB962C8B-B14F-4D97-AF65-F5344CB8AC3E}">
        <p14:creationId xmlns:p14="http://schemas.microsoft.com/office/powerpoint/2010/main" val="1050290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37" y="577341"/>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sz="2800" b="1" dirty="0">
                <a:solidFill>
                  <a:srgbClr val="0072CE"/>
                </a:solidFill>
                <a:latin typeface="Calibri" pitchFamily="34" charset="0"/>
              </a:rPr>
              <a:t>Donated / Conveyed Property</a:t>
            </a:r>
            <a:endParaRPr lang="en-US" dirty="0">
              <a:solidFill>
                <a:schemeClr val="tx1"/>
              </a:solidFill>
            </a:endParaRPr>
          </a:p>
        </p:txBody>
      </p:sp>
      <p:sp>
        <p:nvSpPr>
          <p:cNvPr id="5" name="Rectangle 4">
            <a:extLst>
              <a:ext uri="{FF2B5EF4-FFF2-40B4-BE49-F238E27FC236}">
                <a16:creationId xmlns:a16="http://schemas.microsoft.com/office/drawing/2014/main" id="{CCB98640-7912-49AD-8009-83F2C43E4669}"/>
              </a:ext>
            </a:extLst>
          </p:cNvPr>
          <p:cNvSpPr/>
          <p:nvPr/>
        </p:nvSpPr>
        <p:spPr>
          <a:xfrm>
            <a:off x="345715" y="1230622"/>
            <a:ext cx="8288146" cy="1739975"/>
          </a:xfrm>
          <a:prstGeom prst="rect">
            <a:avLst/>
          </a:prstGeom>
          <a:solidFill>
            <a:schemeClr val="accent1">
              <a:lumMod val="40000"/>
              <a:lumOff val="6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p>
          <a:p>
            <a:pPr marL="342900" indent="-342900">
              <a:buAutoNum type="arabicParenR"/>
            </a:pPr>
            <a:r>
              <a:rPr lang="en-US" dirty="0">
                <a:solidFill>
                  <a:schemeClr val="tx1"/>
                </a:solidFill>
              </a:rPr>
              <a:t>Units or land donated/conveyed by the federal government instrumentality thereof or unrelated related (at least 20% of units); or </a:t>
            </a:r>
          </a:p>
          <a:p>
            <a:pPr marL="342900" indent="-342900">
              <a:buAutoNum type="arabicParenR"/>
            </a:pPr>
            <a:endParaRPr lang="en-US" sz="1000" dirty="0">
              <a:solidFill>
                <a:schemeClr val="tx1"/>
              </a:solidFill>
            </a:endParaRPr>
          </a:p>
          <a:p>
            <a:pPr marL="342900" indent="-342900">
              <a:buAutoNum type="arabicParenR"/>
            </a:pPr>
            <a:r>
              <a:rPr lang="en-US" dirty="0">
                <a:solidFill>
                  <a:schemeClr val="tx1"/>
                </a:solidFill>
              </a:rPr>
              <a:t>Property conveyed significantly below market value, meaning it is transferred for 50% or less of fair market value, by an unrelated party </a:t>
            </a:r>
          </a:p>
        </p:txBody>
      </p:sp>
      <p:sp>
        <p:nvSpPr>
          <p:cNvPr id="6" name="Rectangle 5">
            <a:extLst>
              <a:ext uri="{FF2B5EF4-FFF2-40B4-BE49-F238E27FC236}">
                <a16:creationId xmlns:a16="http://schemas.microsoft.com/office/drawing/2014/main" id="{B833944D-B564-4950-8923-B7DE20E72D54}"/>
              </a:ext>
            </a:extLst>
          </p:cNvPr>
          <p:cNvSpPr/>
          <p:nvPr/>
        </p:nvSpPr>
        <p:spPr>
          <a:xfrm>
            <a:off x="346842" y="2970596"/>
            <a:ext cx="8287020" cy="3681215"/>
          </a:xfrm>
          <a:prstGeom prst="rect">
            <a:avLst/>
          </a:prstGeom>
          <a:solidFill>
            <a:schemeClr val="bg2">
              <a:lumMod val="90000"/>
            </a:schemeClr>
          </a:solidFill>
          <a:effectLst>
            <a:glow rad="63500">
              <a:schemeClr val="accent1">
                <a:satMod val="175000"/>
                <a:alpha val="40000"/>
              </a:schemeClr>
            </a:glow>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sz="2000" b="1" u="sng" dirty="0">
                <a:solidFill>
                  <a:schemeClr val="tx1"/>
                </a:solidFill>
              </a:rPr>
              <a:t>Key Points:</a:t>
            </a:r>
          </a:p>
          <a:p>
            <a:pPr algn="ctr"/>
            <a:endParaRPr lang="en-US" sz="900" b="1" u="sng" dirty="0"/>
          </a:p>
          <a:p>
            <a:pPr marL="285750" indent="-285750">
              <a:buFont typeface="Arial" panose="020B0604020202020204" pitchFamily="34" charset="0"/>
              <a:buChar char="•"/>
            </a:pPr>
            <a:r>
              <a:rPr lang="en-US" dirty="0">
                <a:solidFill>
                  <a:schemeClr val="tx1"/>
                </a:solidFill>
              </a:rPr>
              <a:t>Donated or conveyed by an entity not related to or affiliated with the member, project sponsor or project owner through ownership or control </a:t>
            </a:r>
            <a:r>
              <a:rPr lang="en-US" b="1" dirty="0">
                <a:solidFill>
                  <a:srgbClr val="FF0000"/>
                </a:solidFill>
              </a:rPr>
              <a:t>with the exception of property owned and donated by a Housing Authority, City or County and meeting all other conditions of this criterion</a:t>
            </a:r>
          </a:p>
          <a:p>
            <a:pPr algn="ctr"/>
            <a:endParaRPr lang="en-US" sz="1200" dirty="0">
              <a:solidFill>
                <a:schemeClr val="tx1"/>
              </a:solidFill>
            </a:endParaRPr>
          </a:p>
          <a:p>
            <a:pPr marL="285750" indent="-285750">
              <a:buFont typeface="Arial" panose="020B0604020202020204" pitchFamily="34" charset="0"/>
              <a:buChar char="•"/>
            </a:pPr>
            <a:r>
              <a:rPr lang="en-US" dirty="0">
                <a:solidFill>
                  <a:schemeClr val="tx1"/>
                </a:solidFill>
              </a:rPr>
              <a:t>Long term leases of 15 years or more with nominal annual rent payment </a:t>
            </a:r>
          </a:p>
          <a:p>
            <a:r>
              <a:rPr lang="en-US" b="1" dirty="0">
                <a:solidFill>
                  <a:schemeClr val="tx1"/>
                </a:solidFill>
              </a:rPr>
              <a:t>		</a:t>
            </a:r>
            <a:r>
              <a:rPr lang="en-US" b="1" dirty="0">
                <a:solidFill>
                  <a:srgbClr val="FF0000"/>
                </a:solidFill>
              </a:rPr>
              <a:t>(no more than $100 annually) - </a:t>
            </a:r>
            <a:r>
              <a:rPr lang="en-US" sz="1600" b="1" dirty="0">
                <a:solidFill>
                  <a:srgbClr val="FF0000"/>
                </a:solidFill>
                <a:effectLst/>
                <a:latin typeface="Arial" panose="020B0604020202020204" pitchFamily="34" charset="0"/>
                <a:ea typeface="Arial" panose="020B0604020202020204" pitchFamily="34" charset="0"/>
              </a:rPr>
              <a:t>No upfront payments or additional rents</a:t>
            </a:r>
          </a:p>
          <a:p>
            <a:pPr marL="285750" indent="-285750">
              <a:buFont typeface="Arial" panose="020B0604020202020204" pitchFamily="34" charset="0"/>
              <a:buChar char="•"/>
            </a:pPr>
            <a:endParaRPr lang="en-US" sz="1200" dirty="0">
              <a:solidFill>
                <a:schemeClr val="tx1"/>
              </a:solidFill>
            </a:endParaRPr>
          </a:p>
          <a:p>
            <a:pPr marL="285750" marR="0" indent="-285750">
              <a:buFont typeface="Arial" panose="020B0604020202020204" pitchFamily="34" charset="0"/>
              <a:buChar char="•"/>
            </a:pPr>
            <a:r>
              <a:rPr lang="en-US" dirty="0">
                <a:solidFill>
                  <a:schemeClr val="tx1"/>
                </a:solidFill>
              </a:rPr>
              <a:t>Evidence of donation should be included with the application (i.e., transfer deed, purchase agreement or letter of intent)</a:t>
            </a:r>
          </a:p>
          <a:p>
            <a:pPr algn="ctr"/>
            <a:endParaRPr lang="en-US" dirty="0"/>
          </a:p>
        </p:txBody>
      </p:sp>
    </p:spTree>
    <p:extLst>
      <p:ext uri="{BB962C8B-B14F-4D97-AF65-F5344CB8AC3E}">
        <p14:creationId xmlns:p14="http://schemas.microsoft.com/office/powerpoint/2010/main" val="2392124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p:cNvSpPr/>
          <p:nvPr/>
        </p:nvSpPr>
        <p:spPr>
          <a:xfrm>
            <a:off x="356258" y="868748"/>
            <a:ext cx="8185475" cy="914711"/>
          </a:xfrm>
          <a:prstGeom prst="rect">
            <a:avLst/>
          </a:prstGeom>
          <a:noFill/>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1CE"/>
                </a:solidFill>
                <a:effectLst/>
                <a:uLnTx/>
                <a:uFillTx/>
                <a:latin typeface="Calibri"/>
                <a:ea typeface="+mn-ea"/>
                <a:cs typeface="+mn-cs"/>
              </a:rPr>
              <a:t>Community Investment Products</a:t>
            </a:r>
          </a:p>
        </p:txBody>
      </p:sp>
      <p:sp>
        <p:nvSpPr>
          <p:cNvPr id="6" name="Rectangle 5"/>
          <p:cNvSpPr/>
          <p:nvPr/>
        </p:nvSpPr>
        <p:spPr>
          <a:xfrm>
            <a:off x="260048" y="2136749"/>
            <a:ext cx="4228826" cy="649904"/>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70AD47">
                    <a:lumMod val="75000"/>
                  </a:srgbClr>
                </a:solidFill>
                <a:latin typeface="Calibri"/>
              </a:rPr>
              <a:t>Grants</a:t>
            </a:r>
          </a:p>
        </p:txBody>
      </p:sp>
      <p:sp>
        <p:nvSpPr>
          <p:cNvPr id="7" name="Rectangle 6"/>
          <p:cNvSpPr/>
          <p:nvPr/>
        </p:nvSpPr>
        <p:spPr>
          <a:xfrm>
            <a:off x="6835495" y="2136749"/>
            <a:ext cx="2117564" cy="649904"/>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0070C0"/>
                </a:solidFill>
                <a:latin typeface="Calibri"/>
              </a:rPr>
              <a:t>Advances</a:t>
            </a:r>
          </a:p>
        </p:txBody>
      </p:sp>
      <p:sp>
        <p:nvSpPr>
          <p:cNvPr id="10" name="Rectangle 9"/>
          <p:cNvSpPr/>
          <p:nvPr/>
        </p:nvSpPr>
        <p:spPr>
          <a:xfrm>
            <a:off x="2976101" y="3256449"/>
            <a:ext cx="1245830" cy="422216"/>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12" name="Rectangle 11"/>
          <p:cNvSpPr/>
          <p:nvPr/>
        </p:nvSpPr>
        <p:spPr>
          <a:xfrm>
            <a:off x="2904268" y="3976891"/>
            <a:ext cx="613756" cy="221204"/>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HAVEN</a:t>
            </a:r>
          </a:p>
        </p:txBody>
      </p:sp>
      <p:sp>
        <p:nvSpPr>
          <p:cNvPr id="13" name="Rectangle 12"/>
          <p:cNvSpPr/>
          <p:nvPr/>
        </p:nvSpPr>
        <p:spPr>
          <a:xfrm>
            <a:off x="3801406" y="3973382"/>
            <a:ext cx="390869" cy="224713"/>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PGP</a:t>
            </a:r>
          </a:p>
        </p:txBody>
      </p:sp>
      <p:sp>
        <p:nvSpPr>
          <p:cNvPr id="15" name="Rectangle 14"/>
          <p:cNvSpPr/>
          <p:nvPr/>
        </p:nvSpPr>
        <p:spPr>
          <a:xfrm>
            <a:off x="2072487" y="5047144"/>
            <a:ext cx="471773" cy="344243"/>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HELP</a:t>
            </a:r>
          </a:p>
        </p:txBody>
      </p:sp>
      <p:sp>
        <p:nvSpPr>
          <p:cNvPr id="16" name="Rectangle 15"/>
          <p:cNvSpPr/>
          <p:nvPr/>
        </p:nvSpPr>
        <p:spPr>
          <a:xfrm>
            <a:off x="2072487" y="5573080"/>
            <a:ext cx="471774" cy="318999"/>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SNAP</a:t>
            </a:r>
          </a:p>
        </p:txBody>
      </p:sp>
      <p:sp>
        <p:nvSpPr>
          <p:cNvPr id="17" name="Rectangle 16"/>
          <p:cNvSpPr/>
          <p:nvPr/>
        </p:nvSpPr>
        <p:spPr>
          <a:xfrm>
            <a:off x="6835494" y="3266300"/>
            <a:ext cx="607372"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EDP</a:t>
            </a:r>
          </a:p>
        </p:txBody>
      </p:sp>
      <p:sp>
        <p:nvSpPr>
          <p:cNvPr id="18" name="Rectangle 17"/>
          <p:cNvSpPr/>
          <p:nvPr/>
        </p:nvSpPr>
        <p:spPr>
          <a:xfrm>
            <a:off x="7507079" y="3266300"/>
            <a:ext cx="493506"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CIP</a:t>
            </a:r>
          </a:p>
        </p:txBody>
      </p:sp>
      <p:sp>
        <p:nvSpPr>
          <p:cNvPr id="19" name="Rectangle 18"/>
          <p:cNvSpPr/>
          <p:nvPr/>
        </p:nvSpPr>
        <p:spPr>
          <a:xfrm>
            <a:off x="260048" y="3256449"/>
            <a:ext cx="2477298" cy="422217"/>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Affordable Housing Program</a:t>
            </a:r>
          </a:p>
        </p:txBody>
      </p:sp>
      <p:cxnSp>
        <p:nvCxnSpPr>
          <p:cNvPr id="20" name="Elbow Connector 19"/>
          <p:cNvCxnSpPr>
            <a:cxnSpLocks/>
            <a:stCxn id="3" idx="2"/>
            <a:endCxn id="6" idx="0"/>
          </p:cNvCxnSpPr>
          <p:nvPr/>
        </p:nvCxnSpPr>
        <p:spPr>
          <a:xfrm rot="5400000">
            <a:off x="3235084" y="922837"/>
            <a:ext cx="353290" cy="2074535"/>
          </a:xfrm>
          <a:prstGeom prst="bentConnector3">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cxnSpLocks/>
            <a:stCxn id="3" idx="2"/>
            <a:endCxn id="7" idx="0"/>
          </p:cNvCxnSpPr>
          <p:nvPr/>
        </p:nvCxnSpPr>
        <p:spPr>
          <a:xfrm rot="16200000" flipH="1">
            <a:off x="5994991" y="237463"/>
            <a:ext cx="353290" cy="3445281"/>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7" idx="2"/>
            <a:endCxn id="18" idx="0"/>
          </p:cNvCxnSpPr>
          <p:nvPr/>
        </p:nvCxnSpPr>
        <p:spPr>
          <a:xfrm rot="5400000">
            <a:off x="7584232" y="2956254"/>
            <a:ext cx="479647" cy="140445"/>
          </a:xfrm>
          <a:prstGeom prst="bentConnector3">
            <a:avLst>
              <a:gd name="adj1" fmla="val 50001"/>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7" idx="2"/>
            <a:endCxn id="17" idx="0"/>
          </p:cNvCxnSpPr>
          <p:nvPr/>
        </p:nvCxnSpPr>
        <p:spPr>
          <a:xfrm rot="5400000">
            <a:off x="7276906" y="2648928"/>
            <a:ext cx="479647" cy="755097"/>
          </a:xfrm>
          <a:prstGeom prst="bentConnector3">
            <a:avLst>
              <a:gd name="adj1" fmla="val 50000"/>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6" idx="2"/>
            <a:endCxn id="19" idx="0"/>
          </p:cNvCxnSpPr>
          <p:nvPr/>
        </p:nvCxnSpPr>
        <p:spPr>
          <a:xfrm rot="5400000">
            <a:off x="1701681" y="2583669"/>
            <a:ext cx="469796" cy="875764"/>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6" idx="2"/>
            <a:endCxn id="10" idx="0"/>
          </p:cNvCxnSpPr>
          <p:nvPr/>
        </p:nvCxnSpPr>
        <p:spPr>
          <a:xfrm rot="16200000" flipH="1">
            <a:off x="2751840" y="2409273"/>
            <a:ext cx="469796" cy="1224555"/>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10" idx="2"/>
            <a:endCxn id="13" idx="0"/>
          </p:cNvCxnSpPr>
          <p:nvPr/>
        </p:nvCxnSpPr>
        <p:spPr>
          <a:xfrm rot="16200000" flipH="1">
            <a:off x="3650570" y="3627110"/>
            <a:ext cx="294717" cy="397825"/>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Elbow Connector 54"/>
          <p:cNvCxnSpPr>
            <a:cxnSpLocks/>
            <a:endCxn id="105" idx="3"/>
          </p:cNvCxnSpPr>
          <p:nvPr/>
        </p:nvCxnSpPr>
        <p:spPr>
          <a:xfrm rot="5400000">
            <a:off x="3137626" y="4094173"/>
            <a:ext cx="798362" cy="121423"/>
          </a:xfrm>
          <a:prstGeom prst="bentConnector2">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10" idx="2"/>
            <a:endCxn id="12" idx="0"/>
          </p:cNvCxnSpPr>
          <p:nvPr/>
        </p:nvCxnSpPr>
        <p:spPr>
          <a:xfrm rot="5400000">
            <a:off x="3255968" y="3633843"/>
            <a:ext cx="298226" cy="387870"/>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Slide Number Placeholder 32"/>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200" b="0" i="0" u="none" strike="noStrike" kern="1200" cap="none" spc="0" normalizeH="0" baseline="0" noProof="0" smtClean="0">
                <a:ln>
                  <a:noFill/>
                </a:ln>
                <a:solidFill>
                  <a:srgbClr val="3F3F3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3F3F3F">
                  <a:tint val="75000"/>
                </a:srgbClr>
              </a:solidFill>
              <a:effectLst/>
              <a:uLnTx/>
              <a:uFillTx/>
              <a:latin typeface="Calibri"/>
              <a:ea typeface="+mn-ea"/>
              <a:cs typeface="+mn-cs"/>
            </a:endParaRPr>
          </a:p>
        </p:txBody>
      </p:sp>
      <p:sp>
        <p:nvSpPr>
          <p:cNvPr id="90" name="Rectangle 89"/>
          <p:cNvSpPr/>
          <p:nvPr/>
        </p:nvSpPr>
        <p:spPr>
          <a:xfrm>
            <a:off x="8082912" y="3266300"/>
            <a:ext cx="870146" cy="426271"/>
          </a:xfrm>
          <a:prstGeom prst="rect">
            <a:avLst/>
          </a:prstGeom>
          <a:noFill/>
          <a:ln>
            <a:solidFill>
              <a:schemeClr val="accent1">
                <a:lumMod val="75000"/>
              </a:schemeClr>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5B9BD5">
                    <a:lumMod val="75000"/>
                  </a:srgbClr>
                </a:solidFill>
                <a:effectLst/>
                <a:uLnTx/>
                <a:uFillTx/>
                <a:latin typeface="Calibri"/>
                <a:ea typeface="+mn-ea"/>
                <a:cs typeface="+mn-cs"/>
              </a:rPr>
              <a:t>Disaster</a:t>
            </a:r>
          </a:p>
        </p:txBody>
      </p:sp>
      <p:cxnSp>
        <p:nvCxnSpPr>
          <p:cNvPr id="91" name="Elbow Connector 90"/>
          <p:cNvCxnSpPr>
            <a:stCxn id="7" idx="2"/>
            <a:endCxn id="90" idx="0"/>
          </p:cNvCxnSpPr>
          <p:nvPr/>
        </p:nvCxnSpPr>
        <p:spPr>
          <a:xfrm rot="16200000" flipH="1">
            <a:off x="7966308" y="2714622"/>
            <a:ext cx="479647" cy="623708"/>
          </a:xfrm>
          <a:prstGeom prst="bentConnector3">
            <a:avLst>
              <a:gd name="adj1" fmla="val 50000"/>
            </a:avLst>
          </a:prstGeom>
          <a:ln w="25400">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99" name="Group 198"/>
          <p:cNvGrpSpPr/>
          <p:nvPr/>
        </p:nvGrpSpPr>
        <p:grpSpPr>
          <a:xfrm>
            <a:off x="2072487" y="4721542"/>
            <a:ext cx="44215" cy="1549284"/>
            <a:chOff x="2072487" y="4384282"/>
            <a:chExt cx="44215" cy="1549284"/>
          </a:xfrm>
        </p:grpSpPr>
        <p:cxnSp>
          <p:nvCxnSpPr>
            <p:cNvPr id="40" name="Elbow Connector 39"/>
            <p:cNvCxnSpPr>
              <a:cxnSpLocks/>
              <a:stCxn id="42" idx="2"/>
              <a:endCxn id="15" idx="1"/>
            </p:cNvCxnSpPr>
            <p:nvPr/>
          </p:nvCxnSpPr>
          <p:spPr>
            <a:xfrm rot="5400000">
              <a:off x="1845733" y="4611037"/>
              <a:ext cx="497723" cy="44214"/>
            </a:xfrm>
            <a:prstGeom prst="bentConnector4">
              <a:avLst>
                <a:gd name="adj1" fmla="val 32709"/>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a:cxnSpLocks/>
              <a:stCxn id="42" idx="2"/>
              <a:endCxn id="16" idx="1"/>
            </p:cNvCxnSpPr>
            <p:nvPr/>
          </p:nvCxnSpPr>
          <p:spPr>
            <a:xfrm rot="5400000">
              <a:off x="1589076" y="4867694"/>
              <a:ext cx="1011037" cy="44214"/>
            </a:xfrm>
            <a:prstGeom prst="bentConnector4">
              <a:avLst>
                <a:gd name="adj1" fmla="val 15425"/>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Elbow Connector 94"/>
            <p:cNvCxnSpPr>
              <a:cxnSpLocks/>
              <a:stCxn id="42" idx="2"/>
              <a:endCxn id="97" idx="1"/>
            </p:cNvCxnSpPr>
            <p:nvPr/>
          </p:nvCxnSpPr>
          <p:spPr>
            <a:xfrm rot="5400000">
              <a:off x="1319953" y="5136817"/>
              <a:ext cx="1549283" cy="44215"/>
            </a:xfrm>
            <a:prstGeom prst="bentConnector4">
              <a:avLst>
                <a:gd name="adj1" fmla="val 10451"/>
                <a:gd name="adj2" fmla="val 617019"/>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7" name="Rectangle 96"/>
          <p:cNvSpPr/>
          <p:nvPr/>
        </p:nvSpPr>
        <p:spPr>
          <a:xfrm>
            <a:off x="2072486" y="6139673"/>
            <a:ext cx="471774" cy="262306"/>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DRA*</a:t>
            </a:r>
          </a:p>
        </p:txBody>
      </p:sp>
      <p:sp>
        <p:nvSpPr>
          <p:cNvPr id="105" name="Rectangle 104"/>
          <p:cNvSpPr/>
          <p:nvPr/>
        </p:nvSpPr>
        <p:spPr>
          <a:xfrm>
            <a:off x="2862339" y="4381943"/>
            <a:ext cx="613756" cy="344243"/>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solidFill>
                  <a:srgbClr val="70AD47">
                    <a:lumMod val="75000"/>
                  </a:srgbClr>
                </a:solidFill>
                <a:effectLst/>
                <a:uLnTx/>
                <a:uFillTx/>
                <a:latin typeface="Calibri"/>
                <a:ea typeface="+mn-ea"/>
                <a:cs typeface="+mn-cs"/>
              </a:rPr>
              <a:t>NAHO</a:t>
            </a:r>
            <a:endParaRPr kumimoji="0" lang="en-US" sz="1200" b="1" u="none" strike="noStrike" kern="1200" cap="none" spc="0" normalizeH="0" baseline="0" noProof="0" dirty="0">
              <a:ln>
                <a:noFill/>
              </a:ln>
              <a:solidFill>
                <a:srgbClr val="70AD47">
                  <a:lumMod val="75000"/>
                </a:srgbClr>
              </a:solidFill>
              <a:effectLst/>
              <a:uLnTx/>
              <a:uFillTx/>
              <a:latin typeface="Calibri"/>
              <a:ea typeface="+mn-ea"/>
              <a:cs typeface="+mn-cs"/>
            </a:endParaRPr>
          </a:p>
        </p:txBody>
      </p:sp>
      <p:sp>
        <p:nvSpPr>
          <p:cNvPr id="41" name="Rectangle 40"/>
          <p:cNvSpPr/>
          <p:nvPr/>
        </p:nvSpPr>
        <p:spPr>
          <a:xfrm>
            <a:off x="84311" y="4312836"/>
            <a:ext cx="1351511" cy="497724"/>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AHP General Fund</a:t>
            </a:r>
          </a:p>
        </p:txBody>
      </p:sp>
      <p:sp>
        <p:nvSpPr>
          <p:cNvPr id="42" name="Rectangle 41"/>
          <p:cNvSpPr/>
          <p:nvPr/>
        </p:nvSpPr>
        <p:spPr>
          <a:xfrm>
            <a:off x="1638211" y="4327318"/>
            <a:ext cx="956980" cy="394225"/>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600" b="1" dirty="0">
                <a:solidFill>
                  <a:srgbClr val="70AD47">
                    <a:lumMod val="75000"/>
                  </a:srgbClr>
                </a:solidFill>
                <a:latin typeface="Calibri"/>
              </a:rPr>
              <a:t>Set-aside</a:t>
            </a:r>
          </a:p>
        </p:txBody>
      </p:sp>
      <p:cxnSp>
        <p:nvCxnSpPr>
          <p:cNvPr id="49" name="Elbow Connector 48"/>
          <p:cNvCxnSpPr>
            <a:cxnSpLocks/>
            <a:stCxn id="19" idx="2"/>
            <a:endCxn id="41" idx="0"/>
          </p:cNvCxnSpPr>
          <p:nvPr/>
        </p:nvCxnSpPr>
        <p:spPr>
          <a:xfrm rot="5400000">
            <a:off x="812297" y="3626436"/>
            <a:ext cx="634170" cy="738630"/>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19" idx="2"/>
            <a:endCxn id="42" idx="0"/>
          </p:cNvCxnSpPr>
          <p:nvPr/>
        </p:nvCxnSpPr>
        <p:spPr>
          <a:xfrm rot="16200000" flipH="1">
            <a:off x="1483373" y="3693990"/>
            <a:ext cx="648652" cy="618004"/>
          </a:xfrm>
          <a:prstGeom prst="bentConnector3">
            <a:avLst>
              <a:gd name="adj1" fmla="val 70799"/>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4715908" y="2136747"/>
            <a:ext cx="1764223" cy="649904"/>
          </a:xfrm>
          <a:prstGeom prst="rect">
            <a:avLst/>
          </a:prstGeom>
          <a:noFill/>
          <a:ln>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libri"/>
                <a:ea typeface="+mn-ea"/>
                <a:cs typeface="+mn-cs"/>
              </a:rPr>
              <a:t>Recoverable Grants</a:t>
            </a:r>
          </a:p>
        </p:txBody>
      </p:sp>
      <p:sp>
        <p:nvSpPr>
          <p:cNvPr id="64" name="Rectangle 63"/>
          <p:cNvSpPr/>
          <p:nvPr/>
        </p:nvSpPr>
        <p:spPr>
          <a:xfrm>
            <a:off x="4715908" y="3256449"/>
            <a:ext cx="1764223" cy="436122"/>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67" name="Rectangle 66"/>
          <p:cNvSpPr/>
          <p:nvPr/>
        </p:nvSpPr>
        <p:spPr>
          <a:xfrm>
            <a:off x="4708007" y="3958215"/>
            <a:ext cx="1780024" cy="37499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Small Business Boost</a:t>
            </a:r>
          </a:p>
        </p:txBody>
      </p:sp>
      <p:cxnSp>
        <p:nvCxnSpPr>
          <p:cNvPr id="103" name="Elbow Connector 20"/>
          <p:cNvCxnSpPr>
            <a:cxnSpLocks/>
            <a:stCxn id="3" idx="2"/>
            <a:endCxn id="63" idx="0"/>
          </p:cNvCxnSpPr>
          <p:nvPr/>
        </p:nvCxnSpPr>
        <p:spPr>
          <a:xfrm rot="16200000" flipH="1">
            <a:off x="4846864" y="1385591"/>
            <a:ext cx="353288" cy="1149024"/>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64" idx="2"/>
            <a:endCxn id="67" idx="0"/>
          </p:cNvCxnSpPr>
          <p:nvPr/>
        </p:nvCxnSpPr>
        <p:spPr>
          <a:xfrm flipH="1">
            <a:off x="5598019" y="3692571"/>
            <a:ext cx="1" cy="265644"/>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63" idx="2"/>
            <a:endCxn id="64" idx="0"/>
          </p:cNvCxnSpPr>
          <p:nvPr/>
        </p:nvCxnSpPr>
        <p:spPr>
          <a:xfrm>
            <a:off x="5598020" y="2786651"/>
            <a:ext cx="0" cy="469798"/>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BBAFCF7-3847-48CE-B74D-9A7BAC414C93}"/>
              </a:ext>
            </a:extLst>
          </p:cNvPr>
          <p:cNvSpPr txBox="1"/>
          <p:nvPr/>
        </p:nvSpPr>
        <p:spPr>
          <a:xfrm>
            <a:off x="4715908" y="4665139"/>
            <a:ext cx="4107295" cy="1815882"/>
          </a:xfrm>
          <a:prstGeom prst="rect">
            <a:avLst/>
          </a:prstGeom>
          <a:noFill/>
          <a:ln>
            <a:solidFill>
              <a:schemeClr val="bg1">
                <a:lumMod val="85000"/>
              </a:schemeClr>
            </a:solidFill>
          </a:ln>
        </p:spPr>
        <p:txBody>
          <a:bodyPr wrap="square" rtlCol="0">
            <a:spAutoFit/>
          </a:bodyPr>
          <a:lstStyle/>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HELP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ome-buyer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quity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L</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everage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a:t>
            </a:r>
          </a:p>
          <a:p>
            <a:pPr marL="0" marR="0" lvl="0" indent="0" algn="l" defTabSz="914400" rtl="0" eaLnBrk="1" fontAlgn="auto" latinLnBrk="0" hangingPunct="1">
              <a:lnSpc>
                <a:spcPct val="100000"/>
              </a:lnSpc>
              <a:spcBef>
                <a:spcPts val="0"/>
              </a:spcBef>
              <a:spcAft>
                <a:spcPts val="0"/>
              </a:spcAft>
              <a:buClrTx/>
              <a:buSzTx/>
              <a:buFontTx/>
              <a:buNone/>
              <a:tabLst>
                <a:tab pos="627063" algn="l"/>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SNAP: </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S</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pecial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eeds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defTabSz="627063">
              <a:defRPr/>
            </a:pPr>
            <a:r>
              <a:rPr lang="en-US" sz="1400" b="1" dirty="0">
                <a:solidFill>
                  <a:srgbClr val="3F3F3F">
                    <a:lumMod val="65000"/>
                    <a:lumOff val="35000"/>
                  </a:srgbClr>
                </a:solidFill>
              </a:rPr>
              <a:t>DRA*:</a:t>
            </a:r>
            <a:r>
              <a:rPr lang="en-US" sz="1400" dirty="0">
                <a:solidFill>
                  <a:srgbClr val="3F3F3F">
                    <a:lumMod val="65000"/>
                    <a:lumOff val="35000"/>
                  </a:srgbClr>
                </a:solidFill>
              </a:rPr>
              <a:t> 	Disaster Rebuilding Assistance</a:t>
            </a:r>
            <a:endPar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endParaRP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HAVEN: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ousing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for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Ve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tera</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PGP: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G</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rant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EDP: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conomic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D</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evelopment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CIP: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C</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ommunity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I</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nvestment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lang="en-US" sz="1400" b="1" dirty="0">
                <a:solidFill>
                  <a:srgbClr val="3F3F3F">
                    <a:lumMod val="65000"/>
                    <a:lumOff val="35000"/>
                  </a:srgbClr>
                </a:solidFill>
                <a:latin typeface="Calibri"/>
              </a:rPr>
              <a:t>NAHO</a:t>
            </a:r>
            <a:r>
              <a:rPr lang="en-US" sz="1400" dirty="0">
                <a:solidFill>
                  <a:srgbClr val="3F3F3F">
                    <a:lumMod val="65000"/>
                    <a:lumOff val="35000"/>
                  </a:srgbClr>
                </a:solidFill>
                <a:latin typeface="Calibri"/>
              </a:rPr>
              <a:t>: 	</a:t>
            </a:r>
            <a:r>
              <a:rPr lang="en-US" sz="1400" b="1" u="sng" dirty="0">
                <a:solidFill>
                  <a:srgbClr val="3F3F3F">
                    <a:lumMod val="65000"/>
                    <a:lumOff val="35000"/>
                  </a:srgbClr>
                </a:solidFill>
                <a:latin typeface="Calibri"/>
              </a:rPr>
              <a:t>N</a:t>
            </a:r>
            <a:r>
              <a:rPr lang="en-US" sz="1400" dirty="0">
                <a:solidFill>
                  <a:srgbClr val="3F3F3F">
                    <a:lumMod val="65000"/>
                    <a:lumOff val="35000"/>
                  </a:srgbClr>
                </a:solidFill>
                <a:latin typeface="Calibri"/>
              </a:rPr>
              <a:t>ative </a:t>
            </a:r>
            <a:r>
              <a:rPr lang="en-US" sz="1400" b="1" u="sng" dirty="0">
                <a:solidFill>
                  <a:srgbClr val="3F3F3F">
                    <a:lumMod val="65000"/>
                    <a:lumOff val="35000"/>
                  </a:srgbClr>
                </a:solidFill>
                <a:latin typeface="Calibri"/>
              </a:rPr>
              <a:t>A</a:t>
            </a:r>
            <a:r>
              <a:rPr lang="en-US" sz="1400" dirty="0">
                <a:solidFill>
                  <a:srgbClr val="3F3F3F">
                    <a:lumMod val="65000"/>
                    <a:lumOff val="35000"/>
                  </a:srgbClr>
                </a:solidFill>
                <a:latin typeface="Calibri"/>
              </a:rPr>
              <a:t>merican </a:t>
            </a:r>
            <a:r>
              <a:rPr lang="en-US" sz="1400" b="1" u="sng" dirty="0">
                <a:solidFill>
                  <a:srgbClr val="3F3F3F">
                    <a:lumMod val="65000"/>
                    <a:lumOff val="35000"/>
                  </a:srgbClr>
                </a:solidFill>
                <a:latin typeface="Calibri"/>
              </a:rPr>
              <a:t>H</a:t>
            </a:r>
            <a:r>
              <a:rPr lang="en-US" sz="1400" dirty="0">
                <a:solidFill>
                  <a:srgbClr val="3F3F3F">
                    <a:lumMod val="65000"/>
                    <a:lumOff val="35000"/>
                  </a:srgbClr>
                </a:solidFill>
                <a:latin typeface="Calibri"/>
              </a:rPr>
              <a:t>ousing </a:t>
            </a:r>
            <a:r>
              <a:rPr lang="en-US" sz="1400" b="1" u="sng" dirty="0">
                <a:solidFill>
                  <a:srgbClr val="3F3F3F">
                    <a:lumMod val="65000"/>
                    <a:lumOff val="35000"/>
                  </a:srgbClr>
                </a:solidFill>
                <a:latin typeface="Calibri"/>
              </a:rPr>
              <a:t>O</a:t>
            </a:r>
            <a:r>
              <a:rPr lang="en-US" sz="1400" dirty="0">
                <a:solidFill>
                  <a:srgbClr val="3F3F3F">
                    <a:lumMod val="65000"/>
                    <a:lumOff val="35000"/>
                  </a:srgbClr>
                </a:solidFill>
                <a:latin typeface="Calibri"/>
              </a:rPr>
              <a:t>pportunities </a:t>
            </a:r>
            <a:r>
              <a:rPr lang="en-US" sz="1400" b="1" u="sng" dirty="0">
                <a:solidFill>
                  <a:srgbClr val="3F3F3F">
                    <a:lumMod val="65000"/>
                    <a:lumOff val="35000"/>
                  </a:srgbClr>
                </a:solidFill>
                <a:latin typeface="Calibri"/>
              </a:rPr>
              <a:t>F</a:t>
            </a:r>
            <a:r>
              <a:rPr lang="en-US" sz="1400" dirty="0">
                <a:solidFill>
                  <a:srgbClr val="3F3F3F">
                    <a:lumMod val="65000"/>
                    <a:lumOff val="35000"/>
                  </a:srgbClr>
                </a:solidFill>
                <a:latin typeface="Calibri"/>
              </a:rPr>
              <a:t>und</a:t>
            </a:r>
            <a:endPar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endParaRPr>
          </a:p>
        </p:txBody>
      </p:sp>
      <p:cxnSp>
        <p:nvCxnSpPr>
          <p:cNvPr id="9" name="Elbow Connector 56">
            <a:extLst>
              <a:ext uri="{FF2B5EF4-FFF2-40B4-BE49-F238E27FC236}">
                <a16:creationId xmlns:a16="http://schemas.microsoft.com/office/drawing/2014/main" id="{B3351F66-DE60-E7BE-66EC-A05B8BFDAE7E}"/>
              </a:ext>
            </a:extLst>
          </p:cNvPr>
          <p:cNvCxnSpPr>
            <a:cxnSpLocks/>
          </p:cNvCxnSpPr>
          <p:nvPr/>
        </p:nvCxnSpPr>
        <p:spPr>
          <a:xfrm>
            <a:off x="3610833" y="4436660"/>
            <a:ext cx="593260" cy="440427"/>
          </a:xfrm>
          <a:prstGeom prst="bentConnector2">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21E1578-F41E-4E9A-F345-F60F69CA0833}"/>
              </a:ext>
            </a:extLst>
          </p:cNvPr>
          <p:cNvSpPr/>
          <p:nvPr/>
        </p:nvSpPr>
        <p:spPr>
          <a:xfrm>
            <a:off x="3875118" y="4865055"/>
            <a:ext cx="613756" cy="344243"/>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solidFill>
                  <a:srgbClr val="70AD47">
                    <a:lumMod val="75000"/>
                  </a:srgbClr>
                </a:solidFill>
                <a:effectLst/>
                <a:uLnTx/>
                <a:uFillTx/>
                <a:latin typeface="Calibri"/>
                <a:ea typeface="+mn-ea"/>
                <a:cs typeface="+mn-cs"/>
              </a:rPr>
              <a:t>Pathway Fund</a:t>
            </a:r>
            <a:endParaRPr kumimoji="0" lang="en-US" sz="1200" b="1" u="none" strike="noStrike" kern="1200" cap="none" spc="0" normalizeH="0" baseline="0" noProof="0" dirty="0">
              <a:ln>
                <a:noFill/>
              </a:ln>
              <a:solidFill>
                <a:srgbClr val="70AD47">
                  <a:lumMod val="75000"/>
                </a:srgbClr>
              </a:solidFill>
              <a:effectLst/>
              <a:uLnTx/>
              <a:uFillTx/>
              <a:latin typeface="Calibri"/>
              <a:ea typeface="+mn-ea"/>
              <a:cs typeface="+mn-cs"/>
            </a:endParaRPr>
          </a:p>
        </p:txBody>
      </p:sp>
      <p:cxnSp>
        <p:nvCxnSpPr>
          <p:cNvPr id="23" name="Elbow Connector 94">
            <a:extLst>
              <a:ext uri="{FF2B5EF4-FFF2-40B4-BE49-F238E27FC236}">
                <a16:creationId xmlns:a16="http://schemas.microsoft.com/office/drawing/2014/main" id="{6438830A-66E6-5D20-0598-46567D566C89}"/>
              </a:ext>
            </a:extLst>
          </p:cNvPr>
          <p:cNvCxnSpPr>
            <a:cxnSpLocks/>
            <a:endCxn id="29" idx="3"/>
          </p:cNvCxnSpPr>
          <p:nvPr/>
        </p:nvCxnSpPr>
        <p:spPr>
          <a:xfrm rot="5400000">
            <a:off x="3219933" y="4740198"/>
            <a:ext cx="672813" cy="80996"/>
          </a:xfrm>
          <a:prstGeom prst="bentConnector2">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0E882A7B-2786-4F2E-758B-49D76C4747F0}"/>
              </a:ext>
            </a:extLst>
          </p:cNvPr>
          <p:cNvSpPr/>
          <p:nvPr/>
        </p:nvSpPr>
        <p:spPr>
          <a:xfrm>
            <a:off x="2826637" y="4944981"/>
            <a:ext cx="689204" cy="344244"/>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solidFill>
                  <a:srgbClr val="70AD47">
                    <a:lumMod val="75000"/>
                  </a:srgbClr>
                </a:solidFill>
                <a:effectLst/>
                <a:uLnTx/>
                <a:uFillTx/>
                <a:latin typeface="Calibri"/>
                <a:ea typeface="+mn-ea"/>
                <a:cs typeface="+mn-cs"/>
              </a:rPr>
              <a:t>FORTIFIED Fund</a:t>
            </a:r>
            <a:endParaRPr kumimoji="0" lang="en-US" sz="1200" b="1" u="none" strike="noStrike" kern="1200" cap="none" spc="0" normalizeH="0" baseline="0" noProof="0" dirty="0">
              <a:ln>
                <a:noFill/>
              </a:ln>
              <a:solidFill>
                <a:srgbClr val="70AD47">
                  <a:lumMod val="75000"/>
                </a:srgbClr>
              </a:solidFill>
              <a:effectLst/>
              <a:uLnTx/>
              <a:uFillTx/>
              <a:latin typeface="Calibri"/>
              <a:ea typeface="+mn-ea"/>
              <a:cs typeface="+mn-cs"/>
            </a:endParaRPr>
          </a:p>
        </p:txBody>
      </p:sp>
    </p:spTree>
    <p:extLst>
      <p:ext uri="{BB962C8B-B14F-4D97-AF65-F5344CB8AC3E}">
        <p14:creationId xmlns:p14="http://schemas.microsoft.com/office/powerpoint/2010/main" val="324564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sz="2800" b="1" dirty="0">
                <a:solidFill>
                  <a:srgbClr val="0072CE"/>
                </a:solidFill>
                <a:latin typeface="Calibri" pitchFamily="34" charset="0"/>
              </a:rPr>
              <a:t>Not-for-Profit/Government Sponsorship</a:t>
            </a:r>
            <a:endParaRPr lang="en-US" dirty="0">
              <a:solidFill>
                <a:schemeClr val="tx1"/>
              </a:solidFill>
            </a:endParaRPr>
          </a:p>
          <a:p>
            <a:endParaRPr lang="en-US" dirty="0"/>
          </a:p>
        </p:txBody>
      </p:sp>
      <p:sp>
        <p:nvSpPr>
          <p:cNvPr id="8" name="TextBox 7">
            <a:extLst>
              <a:ext uri="{FF2B5EF4-FFF2-40B4-BE49-F238E27FC236}">
                <a16:creationId xmlns:a16="http://schemas.microsoft.com/office/drawing/2014/main" id="{6554381D-3144-42DA-A87C-593F3D101E8C}"/>
              </a:ext>
            </a:extLst>
          </p:cNvPr>
          <p:cNvSpPr txBox="1"/>
          <p:nvPr/>
        </p:nvSpPr>
        <p:spPr>
          <a:xfrm>
            <a:off x="403146" y="4851324"/>
            <a:ext cx="8672161" cy="0"/>
          </a:xfrm>
          <a:prstGeom prst="rect">
            <a:avLst/>
          </a:prstGeom>
          <a:solidFill>
            <a:schemeClr val="bg1"/>
          </a:solidFill>
          <a:ln w="28575">
            <a:solidFill>
              <a:schemeClr val="tx1"/>
            </a:solidFill>
          </a:ln>
        </p:spPr>
        <p:txBody>
          <a:bodyPr wrap="square" rtlCol="0">
            <a:spAutoFit/>
          </a:bodyPr>
          <a:lstStyle/>
          <a:p>
            <a:endParaRPr lang="en-US" sz="2400" dirty="0">
              <a:solidFill>
                <a:schemeClr val="tx1">
                  <a:lumMod val="65000"/>
                  <a:lumOff val="35000"/>
                </a:schemeClr>
              </a:solidFill>
            </a:endParaRPr>
          </a:p>
        </p:txBody>
      </p:sp>
      <p:sp>
        <p:nvSpPr>
          <p:cNvPr id="17" name="Rectangle 16">
            <a:extLst>
              <a:ext uri="{FF2B5EF4-FFF2-40B4-BE49-F238E27FC236}">
                <a16:creationId xmlns:a16="http://schemas.microsoft.com/office/drawing/2014/main" id="{1573EBF4-E583-405D-BBCC-71F887E364E2}"/>
              </a:ext>
            </a:extLst>
          </p:cNvPr>
          <p:cNvSpPr/>
          <p:nvPr/>
        </p:nvSpPr>
        <p:spPr>
          <a:xfrm>
            <a:off x="490484" y="2445662"/>
            <a:ext cx="2996575" cy="2207172"/>
          </a:xfrm>
          <a:prstGeom prst="rect">
            <a:avLst/>
          </a:prstGeom>
          <a:ln>
            <a:solidFill>
              <a:schemeClr val="accent1">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0" u="sng" strike="noStrike" baseline="0" dirty="0">
                <a:solidFill>
                  <a:srgbClr val="000030"/>
                </a:solidFill>
                <a:latin typeface="+mj-lt"/>
              </a:rPr>
              <a:t> 5 points – All Projects</a:t>
            </a:r>
          </a:p>
          <a:p>
            <a:pPr algn="l"/>
            <a:endParaRPr lang="en-US" sz="1000" b="0" i="0" u="none" strike="noStrike" baseline="0" dirty="0">
              <a:solidFill>
                <a:srgbClr val="000030"/>
              </a:solidFill>
              <a:latin typeface="+mj-lt"/>
            </a:endParaRPr>
          </a:p>
          <a:p>
            <a:pPr algn="l"/>
            <a:r>
              <a:rPr lang="en-US" sz="2000" dirty="0">
                <a:solidFill>
                  <a:srgbClr val="000030"/>
                </a:solidFill>
                <a:latin typeface="+mj-lt"/>
              </a:rPr>
              <a:t>- </a:t>
            </a:r>
            <a:r>
              <a:rPr lang="en-US" sz="2000" b="0" i="0" u="none" strike="noStrike" baseline="0" dirty="0">
                <a:solidFill>
                  <a:srgbClr val="000030"/>
                </a:solidFill>
              </a:rPr>
              <a:t>Housing finance agencies</a:t>
            </a:r>
          </a:p>
          <a:p>
            <a:pPr algn="l"/>
            <a:r>
              <a:rPr lang="en-US" sz="2000" b="0" i="0" u="none" strike="noStrike" baseline="0" dirty="0">
                <a:solidFill>
                  <a:srgbClr val="000030"/>
                </a:solidFill>
              </a:rPr>
              <a:t>- Housing authorities</a:t>
            </a:r>
          </a:p>
          <a:p>
            <a:pPr algn="l"/>
            <a:r>
              <a:rPr lang="en-US" sz="2000" dirty="0">
                <a:solidFill>
                  <a:srgbClr val="000030"/>
                </a:solidFill>
              </a:rPr>
              <a:t>- Not-for-profit entities</a:t>
            </a:r>
            <a:endParaRPr lang="en-US" sz="2000" b="0" i="0" u="none" strike="noStrike" baseline="0" dirty="0">
              <a:solidFill>
                <a:srgbClr val="000030"/>
              </a:solidFill>
            </a:endParaRPr>
          </a:p>
          <a:p>
            <a:pPr algn="l"/>
            <a:r>
              <a:rPr lang="en-US" sz="2000" b="0" i="0" u="none" strike="noStrike" baseline="0" dirty="0">
                <a:solidFill>
                  <a:srgbClr val="000030"/>
                </a:solidFill>
              </a:rPr>
              <a:t>- Government agencies</a:t>
            </a:r>
          </a:p>
          <a:p>
            <a:pPr algn="l"/>
            <a:r>
              <a:rPr lang="en-US" sz="2000" dirty="0">
                <a:solidFill>
                  <a:srgbClr val="000030"/>
                </a:solidFill>
              </a:rPr>
              <a:t>- Native American Tribe</a:t>
            </a:r>
          </a:p>
        </p:txBody>
      </p:sp>
      <p:sp>
        <p:nvSpPr>
          <p:cNvPr id="18" name="Rectangle 17">
            <a:extLst>
              <a:ext uri="{FF2B5EF4-FFF2-40B4-BE49-F238E27FC236}">
                <a16:creationId xmlns:a16="http://schemas.microsoft.com/office/drawing/2014/main" id="{4C2C6BFA-5EDE-4933-B53C-89EBE8205353}"/>
              </a:ext>
            </a:extLst>
          </p:cNvPr>
          <p:cNvSpPr/>
          <p:nvPr/>
        </p:nvSpPr>
        <p:spPr>
          <a:xfrm>
            <a:off x="3822123" y="2460758"/>
            <a:ext cx="4981350" cy="536026"/>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u="sng" dirty="0">
                <a:solidFill>
                  <a:schemeClr val="tx1"/>
                </a:solidFill>
              </a:rPr>
              <a:t>Rental projects with a Developer Fee</a:t>
            </a:r>
          </a:p>
        </p:txBody>
      </p:sp>
      <p:sp>
        <p:nvSpPr>
          <p:cNvPr id="19" name="Rectangle 18">
            <a:extLst>
              <a:ext uri="{FF2B5EF4-FFF2-40B4-BE49-F238E27FC236}">
                <a16:creationId xmlns:a16="http://schemas.microsoft.com/office/drawing/2014/main" id="{F10D75D5-1489-4B79-AF39-C9B95D4E75BD}"/>
              </a:ext>
            </a:extLst>
          </p:cNvPr>
          <p:cNvSpPr/>
          <p:nvPr/>
        </p:nvSpPr>
        <p:spPr>
          <a:xfrm>
            <a:off x="3822123" y="3005655"/>
            <a:ext cx="2468880" cy="1671145"/>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r>
              <a:rPr lang="en-US" b="1" dirty="0">
                <a:solidFill>
                  <a:schemeClr val="tx1"/>
                </a:solidFill>
              </a:rPr>
              <a:t>2 points </a:t>
            </a:r>
            <a:r>
              <a:rPr lang="en-US" dirty="0">
                <a:solidFill>
                  <a:schemeClr val="tx1"/>
                </a:solidFill>
              </a:rPr>
              <a:t>if the sponsor receives </a:t>
            </a:r>
            <a:r>
              <a:rPr lang="en-US" b="1" dirty="0">
                <a:solidFill>
                  <a:schemeClr val="tx1"/>
                </a:solidFill>
              </a:rPr>
              <a:t>&lt; 25 percent </a:t>
            </a:r>
            <a:r>
              <a:rPr lang="en-US" dirty="0">
                <a:solidFill>
                  <a:schemeClr val="tx1"/>
                </a:solidFill>
              </a:rPr>
              <a:t>of Developer Fee</a:t>
            </a:r>
          </a:p>
          <a:p>
            <a:pPr algn="ctr"/>
            <a:endParaRPr lang="en-US" dirty="0"/>
          </a:p>
        </p:txBody>
      </p:sp>
      <p:sp>
        <p:nvSpPr>
          <p:cNvPr id="20" name="Rectangle 19">
            <a:extLst>
              <a:ext uri="{FF2B5EF4-FFF2-40B4-BE49-F238E27FC236}">
                <a16:creationId xmlns:a16="http://schemas.microsoft.com/office/drawing/2014/main" id="{2047234D-03A9-4C48-902C-1E22C499452B}"/>
              </a:ext>
            </a:extLst>
          </p:cNvPr>
          <p:cNvSpPr/>
          <p:nvPr/>
        </p:nvSpPr>
        <p:spPr>
          <a:xfrm>
            <a:off x="6312798" y="2996784"/>
            <a:ext cx="2553461" cy="1671145"/>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lvl="0" algn="ctr"/>
            <a:r>
              <a:rPr lang="en-US" b="1" dirty="0">
                <a:solidFill>
                  <a:schemeClr val="tx1"/>
                </a:solidFill>
              </a:rPr>
              <a:t>5 points </a:t>
            </a:r>
            <a:r>
              <a:rPr lang="en-US" dirty="0">
                <a:solidFill>
                  <a:schemeClr val="tx1"/>
                </a:solidFill>
              </a:rPr>
              <a:t>if the sponsor receives </a:t>
            </a:r>
            <a:r>
              <a:rPr lang="en-US" b="1" dirty="0">
                <a:solidFill>
                  <a:schemeClr val="tx1"/>
                </a:solidFill>
              </a:rPr>
              <a:t>≥ 25 percent</a:t>
            </a:r>
            <a:r>
              <a:rPr lang="en-US" dirty="0">
                <a:solidFill>
                  <a:schemeClr val="tx1"/>
                </a:solidFill>
              </a:rPr>
              <a:t> of  Developer Fee</a:t>
            </a:r>
          </a:p>
        </p:txBody>
      </p:sp>
      <p:sp>
        <p:nvSpPr>
          <p:cNvPr id="3" name="Rectangle 2">
            <a:extLst>
              <a:ext uri="{FF2B5EF4-FFF2-40B4-BE49-F238E27FC236}">
                <a16:creationId xmlns:a16="http://schemas.microsoft.com/office/drawing/2014/main" id="{F7194D00-F73E-7253-D70A-89F5EAE1C5EF}"/>
              </a:ext>
            </a:extLst>
          </p:cNvPr>
          <p:cNvSpPr/>
          <p:nvPr/>
        </p:nvSpPr>
        <p:spPr>
          <a:xfrm>
            <a:off x="403146" y="1391099"/>
            <a:ext cx="8484702" cy="638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b="1" dirty="0">
                <a:solidFill>
                  <a:schemeClr val="tx1"/>
                </a:solidFill>
                <a:effectLst/>
                <a:latin typeface="+mj-lt"/>
                <a:ea typeface="MS Mincho" panose="02020609040205080304" pitchFamily="49" charset="-128"/>
                <a:cs typeface="Times New Roman" panose="02020603050405020304" pitchFamily="18" charset="0"/>
              </a:rPr>
              <a:t>Project Sponsor </a:t>
            </a:r>
            <a:r>
              <a:rPr lang="en-US" sz="1800" dirty="0">
                <a:solidFill>
                  <a:schemeClr val="tx1"/>
                </a:solidFill>
                <a:effectLst/>
                <a:latin typeface="+mj-lt"/>
                <a:ea typeface="MS Mincho" panose="02020609040205080304" pitchFamily="49" charset="-128"/>
                <a:cs typeface="Times New Roman" panose="02020603050405020304" pitchFamily="18" charset="0"/>
              </a:rPr>
              <a:t>means a not-for-profit or for-profit organization or public entity</a:t>
            </a:r>
            <a:endParaRPr lang="en-US" sz="1800" dirty="0">
              <a:solidFill>
                <a:schemeClr val="tx1"/>
              </a:solidFill>
              <a:latin typeface="+mj-lt"/>
            </a:endParaRPr>
          </a:p>
        </p:txBody>
      </p:sp>
      <p:sp>
        <p:nvSpPr>
          <p:cNvPr id="5" name="Rectangle: Rounded Corners 4">
            <a:extLst>
              <a:ext uri="{FF2B5EF4-FFF2-40B4-BE49-F238E27FC236}">
                <a16:creationId xmlns:a16="http://schemas.microsoft.com/office/drawing/2014/main" id="{A545479A-BA49-D6ED-C6AA-F98D2479BEA3}"/>
              </a:ext>
            </a:extLst>
          </p:cNvPr>
          <p:cNvSpPr/>
          <p:nvPr/>
        </p:nvSpPr>
        <p:spPr>
          <a:xfrm>
            <a:off x="542735" y="4947070"/>
            <a:ext cx="8260738" cy="1805039"/>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b="1" u="sng" dirty="0">
                <a:solidFill>
                  <a:schemeClr val="tx1"/>
                </a:solidFill>
                <a:latin typeface="+mj-lt"/>
                <a:ea typeface="MS Mincho" panose="02020609040205080304" pitchFamily="49" charset="-128"/>
              </a:rPr>
              <a:t>Rental Projects</a:t>
            </a:r>
          </a:p>
          <a:p>
            <a:endParaRPr lang="en-US" sz="1000" b="1" dirty="0">
              <a:solidFill>
                <a:schemeClr val="tx1"/>
              </a:solidFill>
              <a:latin typeface="+mj-lt"/>
              <a:ea typeface="MS Mincho" panose="02020609040205080304" pitchFamily="49" charset="-128"/>
            </a:endParaRPr>
          </a:p>
          <a:p>
            <a:pPr marL="285750" indent="-285750">
              <a:buFont typeface="Arial" panose="020B0604020202020204" pitchFamily="34" charset="0"/>
              <a:buChar char="•"/>
            </a:pPr>
            <a:r>
              <a:rPr lang="en-US" sz="1600" b="1" dirty="0">
                <a:solidFill>
                  <a:schemeClr val="tx1"/>
                </a:solidFill>
                <a:latin typeface="+mj-lt"/>
                <a:ea typeface="MS Mincho" panose="02020609040205080304" pitchFamily="49" charset="-128"/>
              </a:rPr>
              <a:t>T</a:t>
            </a:r>
            <a:r>
              <a:rPr lang="en-US" sz="1600" b="1" dirty="0">
                <a:solidFill>
                  <a:schemeClr val="tx1"/>
                </a:solidFill>
                <a:effectLst/>
                <a:latin typeface="+mj-lt"/>
                <a:ea typeface="MS Mincho" panose="02020609040205080304" pitchFamily="49" charset="-128"/>
              </a:rPr>
              <a:t>he project sponsor is the owner of the rental project </a:t>
            </a:r>
          </a:p>
          <a:p>
            <a:pPr marL="285750" indent="-285750">
              <a:buFont typeface="Arial" panose="020B0604020202020204" pitchFamily="34" charset="0"/>
              <a:buChar char="•"/>
            </a:pPr>
            <a:endParaRPr lang="en-US" sz="1600" b="1" dirty="0">
              <a:solidFill>
                <a:schemeClr val="tx1"/>
              </a:solidFill>
              <a:effectLst/>
              <a:latin typeface="+mj-lt"/>
              <a:ea typeface="MS Mincho" panose="02020609040205080304" pitchFamily="49" charset="-128"/>
            </a:endParaRPr>
          </a:p>
          <a:p>
            <a:pPr marL="285750" indent="-285750">
              <a:buFont typeface="Arial" panose="020B0604020202020204" pitchFamily="34" charset="0"/>
              <a:buChar char="•"/>
            </a:pPr>
            <a:r>
              <a:rPr lang="en-US" sz="1600" b="1" dirty="0">
                <a:solidFill>
                  <a:schemeClr val="tx1"/>
                </a:solidFill>
                <a:latin typeface="+mj-lt"/>
                <a:ea typeface="MS Mincho" panose="02020609040205080304" pitchFamily="49" charset="-128"/>
              </a:rPr>
              <a:t>The project sponsor must have an ownership interest or the ability to control the entity that is the project owner</a:t>
            </a:r>
          </a:p>
        </p:txBody>
      </p:sp>
      <p:sp>
        <p:nvSpPr>
          <p:cNvPr id="6" name="Star: 5 Points 5">
            <a:extLst>
              <a:ext uri="{FF2B5EF4-FFF2-40B4-BE49-F238E27FC236}">
                <a16:creationId xmlns:a16="http://schemas.microsoft.com/office/drawing/2014/main" id="{BBDFFBFB-B20B-2A8E-E82F-7F3DD3559E8D}"/>
              </a:ext>
            </a:extLst>
          </p:cNvPr>
          <p:cNvSpPr/>
          <p:nvPr/>
        </p:nvSpPr>
        <p:spPr>
          <a:xfrm>
            <a:off x="340527" y="2085524"/>
            <a:ext cx="612800" cy="472985"/>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658D869A-0976-31BE-4EE3-5EF12770403F}"/>
              </a:ext>
            </a:extLst>
          </p:cNvPr>
          <p:cNvSpPr/>
          <p:nvPr/>
        </p:nvSpPr>
        <p:spPr>
          <a:xfrm>
            <a:off x="3637016" y="2132568"/>
            <a:ext cx="612800" cy="472985"/>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4822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Income Targeting</a:t>
            </a:r>
            <a:endParaRPr lang="en-US" sz="1800" dirty="0">
              <a:solidFill>
                <a:schemeClr val="tx1"/>
              </a:solidFill>
            </a:endParaRP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graphicFrame>
        <p:nvGraphicFramePr>
          <p:cNvPr id="10" name="Diagram 9"/>
          <p:cNvGraphicFramePr/>
          <p:nvPr/>
        </p:nvGraphicFramePr>
        <p:xfrm>
          <a:off x="6172199" y="1130156"/>
          <a:ext cx="2750419" cy="5099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70AB9BB5-6D1C-4F80-8027-01617D8171B4}"/>
              </a:ext>
            </a:extLst>
          </p:cNvPr>
          <p:cNvSpPr/>
          <p:nvPr/>
        </p:nvSpPr>
        <p:spPr>
          <a:xfrm>
            <a:off x="221381" y="1130156"/>
            <a:ext cx="5950818" cy="5099194"/>
          </a:xfrm>
          <a:prstGeom prst="rect">
            <a:avLst/>
          </a:prstGeom>
          <a:solidFill>
            <a:schemeClr val="bg1">
              <a:lumMod val="95000"/>
            </a:schemeClr>
          </a:solidFill>
          <a:ln>
            <a:solidFill>
              <a:schemeClr val="tx2">
                <a:lumMod val="75000"/>
              </a:schemeClr>
            </a:solidFill>
            <a:extLst>
              <a:ext uri="{C807C97D-BFC1-408E-A445-0C87EB9F89A2}">
                <ask:lineSketchStyleProps xmlns:ask="http://schemas.microsoft.com/office/drawing/2018/sketchyshapes" sd="1219033472">
                  <a:custGeom>
                    <a:avLst/>
                    <a:gdLst>
                      <a:gd name="connsiteX0" fmla="*/ 0 w 4350619"/>
                      <a:gd name="connsiteY0" fmla="*/ 0 h 4320098"/>
                      <a:gd name="connsiteX1" fmla="*/ 708529 w 4350619"/>
                      <a:gd name="connsiteY1" fmla="*/ 0 h 4320098"/>
                      <a:gd name="connsiteX2" fmla="*/ 1417059 w 4350619"/>
                      <a:gd name="connsiteY2" fmla="*/ 0 h 4320098"/>
                      <a:gd name="connsiteX3" fmla="*/ 2038576 w 4350619"/>
                      <a:gd name="connsiteY3" fmla="*/ 0 h 4320098"/>
                      <a:gd name="connsiteX4" fmla="*/ 2703599 w 4350619"/>
                      <a:gd name="connsiteY4" fmla="*/ 0 h 4320098"/>
                      <a:gd name="connsiteX5" fmla="*/ 3281610 w 4350619"/>
                      <a:gd name="connsiteY5" fmla="*/ 0 h 4320098"/>
                      <a:gd name="connsiteX6" fmla="*/ 4350619 w 4350619"/>
                      <a:gd name="connsiteY6" fmla="*/ 0 h 4320098"/>
                      <a:gd name="connsiteX7" fmla="*/ 4350619 w 4350619"/>
                      <a:gd name="connsiteY7" fmla="*/ 703559 h 4320098"/>
                      <a:gd name="connsiteX8" fmla="*/ 4350619 w 4350619"/>
                      <a:gd name="connsiteY8" fmla="*/ 1234314 h 4320098"/>
                      <a:gd name="connsiteX9" fmla="*/ 4350619 w 4350619"/>
                      <a:gd name="connsiteY9" fmla="*/ 1721868 h 4320098"/>
                      <a:gd name="connsiteX10" fmla="*/ 4350619 w 4350619"/>
                      <a:gd name="connsiteY10" fmla="*/ 2252623 h 4320098"/>
                      <a:gd name="connsiteX11" fmla="*/ 4350619 w 4350619"/>
                      <a:gd name="connsiteY11" fmla="*/ 2826578 h 4320098"/>
                      <a:gd name="connsiteX12" fmla="*/ 4350619 w 4350619"/>
                      <a:gd name="connsiteY12" fmla="*/ 3443735 h 4320098"/>
                      <a:gd name="connsiteX13" fmla="*/ 4350619 w 4350619"/>
                      <a:gd name="connsiteY13" fmla="*/ 4320098 h 4320098"/>
                      <a:gd name="connsiteX14" fmla="*/ 3642090 w 4350619"/>
                      <a:gd name="connsiteY14" fmla="*/ 4320098 h 4320098"/>
                      <a:gd name="connsiteX15" fmla="*/ 3020573 w 4350619"/>
                      <a:gd name="connsiteY15" fmla="*/ 4320098 h 4320098"/>
                      <a:gd name="connsiteX16" fmla="*/ 2399056 w 4350619"/>
                      <a:gd name="connsiteY16" fmla="*/ 4320098 h 4320098"/>
                      <a:gd name="connsiteX17" fmla="*/ 1777539 w 4350619"/>
                      <a:gd name="connsiteY17" fmla="*/ 4320098 h 4320098"/>
                      <a:gd name="connsiteX18" fmla="*/ 1156022 w 4350619"/>
                      <a:gd name="connsiteY18" fmla="*/ 4320098 h 4320098"/>
                      <a:gd name="connsiteX19" fmla="*/ 578011 w 4350619"/>
                      <a:gd name="connsiteY19" fmla="*/ 4320098 h 4320098"/>
                      <a:gd name="connsiteX20" fmla="*/ 0 w 4350619"/>
                      <a:gd name="connsiteY20" fmla="*/ 4320098 h 4320098"/>
                      <a:gd name="connsiteX21" fmla="*/ 0 w 4350619"/>
                      <a:gd name="connsiteY21" fmla="*/ 3702941 h 4320098"/>
                      <a:gd name="connsiteX22" fmla="*/ 0 w 4350619"/>
                      <a:gd name="connsiteY22" fmla="*/ 3042583 h 4320098"/>
                      <a:gd name="connsiteX23" fmla="*/ 0 w 4350619"/>
                      <a:gd name="connsiteY23" fmla="*/ 2382225 h 4320098"/>
                      <a:gd name="connsiteX24" fmla="*/ 0 w 4350619"/>
                      <a:gd name="connsiteY24" fmla="*/ 1678667 h 4320098"/>
                      <a:gd name="connsiteX25" fmla="*/ 0 w 4350619"/>
                      <a:gd name="connsiteY25" fmla="*/ 1061510 h 4320098"/>
                      <a:gd name="connsiteX26" fmla="*/ 0 w 4350619"/>
                      <a:gd name="connsiteY26" fmla="*/ 0 h 43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50619" h="4320098" fill="none" extrusionOk="0">
                        <a:moveTo>
                          <a:pt x="0" y="0"/>
                        </a:moveTo>
                        <a:cubicBezTo>
                          <a:pt x="296795" y="32254"/>
                          <a:pt x="395268" y="-7443"/>
                          <a:pt x="708529" y="0"/>
                        </a:cubicBezTo>
                        <a:cubicBezTo>
                          <a:pt x="1021790" y="7443"/>
                          <a:pt x="1200920" y="20435"/>
                          <a:pt x="1417059" y="0"/>
                        </a:cubicBezTo>
                        <a:cubicBezTo>
                          <a:pt x="1633198" y="-20435"/>
                          <a:pt x="1868292" y="8820"/>
                          <a:pt x="2038576" y="0"/>
                        </a:cubicBezTo>
                        <a:cubicBezTo>
                          <a:pt x="2208860" y="-8820"/>
                          <a:pt x="2377888" y="-3459"/>
                          <a:pt x="2703599" y="0"/>
                        </a:cubicBezTo>
                        <a:cubicBezTo>
                          <a:pt x="3029310" y="3459"/>
                          <a:pt x="3151178" y="-1214"/>
                          <a:pt x="3281610" y="0"/>
                        </a:cubicBezTo>
                        <a:cubicBezTo>
                          <a:pt x="3412042" y="1214"/>
                          <a:pt x="4040594" y="36598"/>
                          <a:pt x="4350619" y="0"/>
                        </a:cubicBezTo>
                        <a:cubicBezTo>
                          <a:pt x="4335150" y="311348"/>
                          <a:pt x="4317516" y="354784"/>
                          <a:pt x="4350619" y="703559"/>
                        </a:cubicBezTo>
                        <a:cubicBezTo>
                          <a:pt x="4383722" y="1052334"/>
                          <a:pt x="4364440" y="1014823"/>
                          <a:pt x="4350619" y="1234314"/>
                        </a:cubicBezTo>
                        <a:cubicBezTo>
                          <a:pt x="4336798" y="1453806"/>
                          <a:pt x="4350336" y="1546011"/>
                          <a:pt x="4350619" y="1721868"/>
                        </a:cubicBezTo>
                        <a:cubicBezTo>
                          <a:pt x="4350902" y="1897725"/>
                          <a:pt x="4341342" y="2069898"/>
                          <a:pt x="4350619" y="2252623"/>
                        </a:cubicBezTo>
                        <a:cubicBezTo>
                          <a:pt x="4359896" y="2435348"/>
                          <a:pt x="4363395" y="2616134"/>
                          <a:pt x="4350619" y="2826578"/>
                        </a:cubicBezTo>
                        <a:cubicBezTo>
                          <a:pt x="4337843" y="3037022"/>
                          <a:pt x="4330729" y="3170472"/>
                          <a:pt x="4350619" y="3443735"/>
                        </a:cubicBezTo>
                        <a:cubicBezTo>
                          <a:pt x="4370509" y="3716998"/>
                          <a:pt x="4364287" y="3969560"/>
                          <a:pt x="4350619" y="4320098"/>
                        </a:cubicBezTo>
                        <a:cubicBezTo>
                          <a:pt x="4150249" y="4335056"/>
                          <a:pt x="3788127" y="4338473"/>
                          <a:pt x="3642090" y="4320098"/>
                        </a:cubicBezTo>
                        <a:cubicBezTo>
                          <a:pt x="3496053" y="4301723"/>
                          <a:pt x="3183982" y="4315061"/>
                          <a:pt x="3020573" y="4320098"/>
                        </a:cubicBezTo>
                        <a:cubicBezTo>
                          <a:pt x="2857164" y="4325135"/>
                          <a:pt x="2625259" y="4297277"/>
                          <a:pt x="2399056" y="4320098"/>
                        </a:cubicBezTo>
                        <a:cubicBezTo>
                          <a:pt x="2172853" y="4342919"/>
                          <a:pt x="2017734" y="4315293"/>
                          <a:pt x="1777539" y="4320098"/>
                        </a:cubicBezTo>
                        <a:cubicBezTo>
                          <a:pt x="1537344" y="4324903"/>
                          <a:pt x="1293298" y="4304346"/>
                          <a:pt x="1156022" y="4320098"/>
                        </a:cubicBezTo>
                        <a:cubicBezTo>
                          <a:pt x="1018746" y="4335850"/>
                          <a:pt x="830703" y="4329148"/>
                          <a:pt x="578011" y="4320098"/>
                        </a:cubicBezTo>
                        <a:cubicBezTo>
                          <a:pt x="325319" y="4311048"/>
                          <a:pt x="148744" y="4296744"/>
                          <a:pt x="0" y="4320098"/>
                        </a:cubicBezTo>
                        <a:cubicBezTo>
                          <a:pt x="-3178" y="4172994"/>
                          <a:pt x="22019" y="3981902"/>
                          <a:pt x="0" y="3702941"/>
                        </a:cubicBezTo>
                        <a:cubicBezTo>
                          <a:pt x="-22019" y="3423980"/>
                          <a:pt x="-13899" y="3330309"/>
                          <a:pt x="0" y="3042583"/>
                        </a:cubicBezTo>
                        <a:cubicBezTo>
                          <a:pt x="13899" y="2754857"/>
                          <a:pt x="19222" y="2665690"/>
                          <a:pt x="0" y="2382225"/>
                        </a:cubicBezTo>
                        <a:cubicBezTo>
                          <a:pt x="-19222" y="2098760"/>
                          <a:pt x="-8023" y="1934459"/>
                          <a:pt x="0" y="1678667"/>
                        </a:cubicBezTo>
                        <a:cubicBezTo>
                          <a:pt x="8023" y="1422875"/>
                          <a:pt x="-10438" y="1337795"/>
                          <a:pt x="0" y="1061510"/>
                        </a:cubicBezTo>
                        <a:cubicBezTo>
                          <a:pt x="10438" y="785225"/>
                          <a:pt x="26086" y="443440"/>
                          <a:pt x="0" y="0"/>
                        </a:cubicBezTo>
                        <a:close/>
                      </a:path>
                      <a:path w="4350619" h="4320098" stroke="0" extrusionOk="0">
                        <a:moveTo>
                          <a:pt x="0" y="0"/>
                        </a:moveTo>
                        <a:cubicBezTo>
                          <a:pt x="220309" y="-857"/>
                          <a:pt x="426090" y="17455"/>
                          <a:pt x="578011" y="0"/>
                        </a:cubicBezTo>
                        <a:cubicBezTo>
                          <a:pt x="729932" y="-17455"/>
                          <a:pt x="849361" y="19736"/>
                          <a:pt x="1069009" y="0"/>
                        </a:cubicBezTo>
                        <a:cubicBezTo>
                          <a:pt x="1288657" y="-19736"/>
                          <a:pt x="1494114" y="3500"/>
                          <a:pt x="1777539" y="0"/>
                        </a:cubicBezTo>
                        <a:cubicBezTo>
                          <a:pt x="2060964" y="-3500"/>
                          <a:pt x="2137829" y="25529"/>
                          <a:pt x="2355549" y="0"/>
                        </a:cubicBezTo>
                        <a:cubicBezTo>
                          <a:pt x="2573269" y="-25529"/>
                          <a:pt x="2670748" y="7657"/>
                          <a:pt x="2933560" y="0"/>
                        </a:cubicBezTo>
                        <a:cubicBezTo>
                          <a:pt x="3196372" y="-7657"/>
                          <a:pt x="3293353" y="15511"/>
                          <a:pt x="3642090" y="0"/>
                        </a:cubicBezTo>
                        <a:cubicBezTo>
                          <a:pt x="3990827" y="-15511"/>
                          <a:pt x="4142398" y="8915"/>
                          <a:pt x="4350619" y="0"/>
                        </a:cubicBezTo>
                        <a:cubicBezTo>
                          <a:pt x="4325837" y="285777"/>
                          <a:pt x="4354870" y="553133"/>
                          <a:pt x="4350619" y="703559"/>
                        </a:cubicBezTo>
                        <a:cubicBezTo>
                          <a:pt x="4346368" y="853985"/>
                          <a:pt x="4358571" y="1016778"/>
                          <a:pt x="4350619" y="1234314"/>
                        </a:cubicBezTo>
                        <a:cubicBezTo>
                          <a:pt x="4342667" y="1451850"/>
                          <a:pt x="4332799" y="1627861"/>
                          <a:pt x="4350619" y="1765069"/>
                        </a:cubicBezTo>
                        <a:cubicBezTo>
                          <a:pt x="4368439" y="1902277"/>
                          <a:pt x="4379950" y="2159345"/>
                          <a:pt x="4350619" y="2382225"/>
                        </a:cubicBezTo>
                        <a:cubicBezTo>
                          <a:pt x="4321288" y="2605105"/>
                          <a:pt x="4366771" y="2855060"/>
                          <a:pt x="4350619" y="3042583"/>
                        </a:cubicBezTo>
                        <a:cubicBezTo>
                          <a:pt x="4334467" y="3230106"/>
                          <a:pt x="4370803" y="3363434"/>
                          <a:pt x="4350619" y="3530137"/>
                        </a:cubicBezTo>
                        <a:cubicBezTo>
                          <a:pt x="4330435" y="3696840"/>
                          <a:pt x="4340113" y="4010890"/>
                          <a:pt x="4350619" y="4320098"/>
                        </a:cubicBezTo>
                        <a:cubicBezTo>
                          <a:pt x="4134209" y="4316899"/>
                          <a:pt x="3938663" y="4349489"/>
                          <a:pt x="3729102" y="4320098"/>
                        </a:cubicBezTo>
                        <a:cubicBezTo>
                          <a:pt x="3519541" y="4290707"/>
                          <a:pt x="3300890" y="4343410"/>
                          <a:pt x="3107585" y="4320098"/>
                        </a:cubicBezTo>
                        <a:cubicBezTo>
                          <a:pt x="2914280" y="4296786"/>
                          <a:pt x="2567078" y="4315077"/>
                          <a:pt x="2399056" y="4320098"/>
                        </a:cubicBezTo>
                        <a:cubicBezTo>
                          <a:pt x="2231034" y="4325119"/>
                          <a:pt x="2083741" y="4330214"/>
                          <a:pt x="1777539" y="4320098"/>
                        </a:cubicBezTo>
                        <a:cubicBezTo>
                          <a:pt x="1471337" y="4309982"/>
                          <a:pt x="1463515" y="4331413"/>
                          <a:pt x="1286540" y="4320098"/>
                        </a:cubicBezTo>
                        <a:cubicBezTo>
                          <a:pt x="1109565" y="4308783"/>
                          <a:pt x="917599" y="4331363"/>
                          <a:pt x="752036" y="4320098"/>
                        </a:cubicBezTo>
                        <a:cubicBezTo>
                          <a:pt x="586473" y="4308833"/>
                          <a:pt x="189571" y="4349027"/>
                          <a:pt x="0" y="4320098"/>
                        </a:cubicBezTo>
                        <a:cubicBezTo>
                          <a:pt x="3052" y="4126178"/>
                          <a:pt x="22245" y="3861331"/>
                          <a:pt x="0" y="3702941"/>
                        </a:cubicBezTo>
                        <a:cubicBezTo>
                          <a:pt x="-22245" y="3544551"/>
                          <a:pt x="17529" y="3269610"/>
                          <a:pt x="0" y="3085784"/>
                        </a:cubicBezTo>
                        <a:cubicBezTo>
                          <a:pt x="-17529" y="2901958"/>
                          <a:pt x="-4495" y="2751070"/>
                          <a:pt x="0" y="2511828"/>
                        </a:cubicBezTo>
                        <a:cubicBezTo>
                          <a:pt x="4495" y="2272586"/>
                          <a:pt x="21675" y="2125837"/>
                          <a:pt x="0" y="2024274"/>
                        </a:cubicBezTo>
                        <a:cubicBezTo>
                          <a:pt x="-21675" y="1922711"/>
                          <a:pt x="-9196" y="1746474"/>
                          <a:pt x="0" y="1536721"/>
                        </a:cubicBezTo>
                        <a:cubicBezTo>
                          <a:pt x="9196" y="1326968"/>
                          <a:pt x="-3522" y="1193127"/>
                          <a:pt x="0" y="876363"/>
                        </a:cubicBezTo>
                        <a:cubicBezTo>
                          <a:pt x="3522" y="559599"/>
                          <a:pt x="-34704" y="43366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solidFill>
                <a:schemeClr val="tx1"/>
              </a:solidFill>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rPr>
              <a:t>The extent to which a project creates housing for very low- and low- or moderate-income households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rPr>
              <a:t>For purposes of this scoring criterion, FHLB Dallas will score rental projects and owner-occupied projects separately</a:t>
            </a:r>
          </a:p>
          <a:p>
            <a:pPr algn="ctr">
              <a:defRPr/>
            </a:pPr>
            <a:endParaRPr lang="en-US" sz="1800" b="1" kern="0" dirty="0">
              <a:solidFill>
                <a:srgbClr val="0070C0"/>
              </a:solidFill>
              <a:latin typeface="Calibri" pitchFamily="34" charset="0"/>
            </a:endParaRPr>
          </a:p>
          <a:p>
            <a:pPr algn="ctr">
              <a:defRPr/>
            </a:pPr>
            <a:r>
              <a:rPr lang="en-US" sz="1800" b="1" u="sng" kern="0" dirty="0">
                <a:solidFill>
                  <a:srgbClr val="0070C0"/>
                </a:solidFill>
                <a:latin typeface="Calibri" pitchFamily="34" charset="0"/>
              </a:rPr>
              <a:t>Rental Projects </a:t>
            </a:r>
          </a:p>
          <a:p>
            <a:pPr algn="ctr">
              <a:defRPr/>
            </a:pPr>
            <a:endParaRPr lang="en-US" sz="1200" b="1" u="sng" kern="0" dirty="0">
              <a:solidFill>
                <a:srgbClr val="0070C0"/>
              </a:solidFill>
              <a:latin typeface="Calibri" pitchFamily="34" charset="0"/>
            </a:endParaRPr>
          </a:p>
          <a:p>
            <a:pPr marL="342900" indent="-342900">
              <a:buFont typeface="Wingdings" panose="05000000000000000000" pitchFamily="2" charset="2"/>
              <a:buChar char="Ø"/>
              <a:defRPr/>
            </a:pPr>
            <a:r>
              <a:rPr lang="en-US" sz="1800" kern="0" dirty="0">
                <a:solidFill>
                  <a:srgbClr val="0070C0"/>
                </a:solidFill>
                <a:latin typeface="Calibri" pitchFamily="34" charset="0"/>
              </a:rPr>
              <a:t>If at least </a:t>
            </a:r>
            <a:r>
              <a:rPr lang="en-US" sz="1800" b="1" kern="0" dirty="0">
                <a:solidFill>
                  <a:srgbClr val="0070C0"/>
                </a:solidFill>
                <a:latin typeface="Calibri" pitchFamily="34" charset="0"/>
              </a:rPr>
              <a:t>60%</a:t>
            </a:r>
            <a:r>
              <a:rPr lang="en-US" sz="1800" kern="0" dirty="0">
                <a:solidFill>
                  <a:srgbClr val="0070C0"/>
                </a:solidFill>
                <a:latin typeface="Calibri" pitchFamily="34" charset="0"/>
              </a:rPr>
              <a:t> of units are targeted to families with annual incomes </a:t>
            </a:r>
            <a:r>
              <a:rPr lang="en-US" sz="1800" b="1" u="sng" kern="0" dirty="0">
                <a:solidFill>
                  <a:srgbClr val="0070C0"/>
                </a:solidFill>
                <a:latin typeface="Calibri" pitchFamily="34" charset="0"/>
              </a:rPr>
              <a:t>&lt;</a:t>
            </a:r>
            <a:r>
              <a:rPr lang="en-US" sz="1800" b="1" kern="0" dirty="0">
                <a:solidFill>
                  <a:srgbClr val="0070C0"/>
                </a:solidFill>
                <a:latin typeface="Calibri" pitchFamily="34" charset="0"/>
              </a:rPr>
              <a:t> 50% </a:t>
            </a:r>
            <a:r>
              <a:rPr lang="en-US" sz="1800" kern="0" dirty="0">
                <a:solidFill>
                  <a:srgbClr val="0070C0"/>
                </a:solidFill>
                <a:latin typeface="Calibri" pitchFamily="34" charset="0"/>
              </a:rPr>
              <a:t>of AMI, the project receives </a:t>
            </a:r>
            <a:r>
              <a:rPr lang="en-US" sz="1800" b="1" kern="0" dirty="0">
                <a:solidFill>
                  <a:srgbClr val="0070C0"/>
                </a:solidFill>
                <a:latin typeface="Calibri" pitchFamily="34" charset="0"/>
              </a:rPr>
              <a:t>20</a:t>
            </a:r>
            <a:r>
              <a:rPr lang="en-US" sz="1800" kern="0" dirty="0">
                <a:solidFill>
                  <a:srgbClr val="0070C0"/>
                </a:solidFill>
                <a:latin typeface="Calibri" pitchFamily="34" charset="0"/>
              </a:rPr>
              <a:t> points</a:t>
            </a:r>
          </a:p>
          <a:p>
            <a:pPr>
              <a:defRPr/>
            </a:pPr>
            <a:endParaRPr lang="en-US" sz="1800" kern="0" dirty="0">
              <a:solidFill>
                <a:srgbClr val="0070C0"/>
              </a:solidFill>
              <a:latin typeface="Calibri" pitchFamily="34" charset="0"/>
            </a:endParaRPr>
          </a:p>
          <a:p>
            <a:pPr marL="342900" indent="-342900">
              <a:buFont typeface="Wingdings" panose="05000000000000000000" pitchFamily="2" charset="2"/>
              <a:buChar char="Ø"/>
              <a:defRPr/>
            </a:pPr>
            <a:r>
              <a:rPr lang="en-US" kern="0" dirty="0">
                <a:solidFill>
                  <a:srgbClr val="0070C0"/>
                </a:solidFill>
                <a:latin typeface="Calibri" pitchFamily="34" charset="0"/>
              </a:rPr>
              <a:t>Include any manager’s unit as part of the project’s total number of units.  Be sure to indicate as “</a:t>
            </a:r>
            <a:r>
              <a:rPr lang="en-US" b="1" kern="0" dirty="0">
                <a:solidFill>
                  <a:srgbClr val="0070C0"/>
                </a:solidFill>
                <a:latin typeface="Calibri" pitchFamily="34" charset="0"/>
              </a:rPr>
              <a:t>market-rate</a:t>
            </a:r>
            <a:r>
              <a:rPr lang="en-US" kern="0" dirty="0">
                <a:solidFill>
                  <a:srgbClr val="0070C0"/>
                </a:solidFill>
                <a:latin typeface="Calibri" pitchFamily="34" charset="0"/>
              </a:rPr>
              <a:t>” for above </a:t>
            </a:r>
            <a:r>
              <a:rPr lang="en-US" b="1" kern="0" dirty="0">
                <a:solidFill>
                  <a:srgbClr val="0070C0"/>
                </a:solidFill>
                <a:latin typeface="Calibri" pitchFamily="34" charset="0"/>
              </a:rPr>
              <a:t>80%</a:t>
            </a:r>
            <a:r>
              <a:rPr lang="en-US" kern="0" dirty="0">
                <a:solidFill>
                  <a:srgbClr val="0070C0"/>
                </a:solidFill>
                <a:latin typeface="Calibri" pitchFamily="34" charset="0"/>
              </a:rPr>
              <a:t> of AMI on the income targeting page of the online application</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b="0" i="0" u="none" strike="noStrike" kern="1200" cap="none" spc="0" normalizeH="0" baseline="0" noProof="0" dirty="0">
              <a:ln>
                <a:noFill/>
              </a:ln>
              <a:solidFill>
                <a:schemeClr val="tx1"/>
              </a:solidFill>
              <a:effectLst/>
              <a:uLnTx/>
              <a:uFillTx/>
              <a:cs typeface="Calibri" panose="020F0502020204030204" pitchFamily="34" charset="0"/>
            </a:endParaRPr>
          </a:p>
          <a:p>
            <a:pPr marR="0" lvl="0" algn="l" defTabSz="4572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solidFill>
                <a:schemeClr val="tx1"/>
              </a:solidFill>
              <a:effectLst/>
              <a:uLnTx/>
              <a:uFillTx/>
              <a:cs typeface="Calibri" panose="020F0502020204030204" pitchFamily="34" charset="0"/>
            </a:endParaRPr>
          </a:p>
        </p:txBody>
      </p:sp>
    </p:spTree>
    <p:extLst>
      <p:ext uri="{BB962C8B-B14F-4D97-AF65-F5344CB8AC3E}">
        <p14:creationId xmlns:p14="http://schemas.microsoft.com/office/powerpoint/2010/main" val="3357018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618494"/>
            <a:ext cx="7632029" cy="570451"/>
          </a:xfrm>
        </p:spPr>
        <p:txBody>
          <a:bodyPr anchor="ctr">
            <a:normAutofit fontScale="25000" lnSpcReduction="20000"/>
          </a:bodyPr>
          <a:lstStyle/>
          <a:p>
            <a:pPr marL="0" indent="0" eaLnBrk="0" hangingPunct="0">
              <a:buNone/>
            </a:pPr>
            <a:r>
              <a:rPr lang="en-US" sz="12800" b="1" dirty="0">
                <a:solidFill>
                  <a:srgbClr val="0072CE"/>
                </a:solidFill>
                <a:latin typeface="Calibri" pitchFamily="34" charset="0"/>
              </a:rPr>
              <a:t>Creating Economic Opportunity </a:t>
            </a:r>
            <a:endParaRPr lang="en-US" dirty="0">
              <a:solidFill>
                <a:schemeClr val="tx1"/>
              </a:solidFill>
            </a:endParaRPr>
          </a:p>
        </p:txBody>
      </p:sp>
      <p:sp>
        <p:nvSpPr>
          <p:cNvPr id="9" name="Rectangle 4"/>
          <p:cNvSpPr txBox="1">
            <a:spLocks noChangeArrowheads="1"/>
          </p:cNvSpPr>
          <p:nvPr/>
        </p:nvSpPr>
        <p:spPr bwMode="auto">
          <a:xfrm>
            <a:off x="345715" y="1090764"/>
            <a:ext cx="8798285" cy="1194579"/>
          </a:xfrm>
          <a:prstGeom prst="rect">
            <a:avLst/>
          </a:prstGeom>
          <a:noFill/>
          <a:ln w="9525">
            <a:noFill/>
            <a:miter lim="800000"/>
            <a:headEnd/>
            <a:tailEnd/>
          </a:ln>
          <a:effectLst/>
        </p:spPr>
        <p:txBody>
          <a:bodyPr/>
          <a:lstStyle/>
          <a:p>
            <a:pPr>
              <a:defRPr/>
            </a:pPr>
            <a:r>
              <a:rPr lang="en-US" kern="0" dirty="0">
                <a:latin typeface="Calibri" pitchFamily="34" charset="0"/>
              </a:rPr>
              <a:t>Programs/services assisting residents in attaining life skills or better economic opportunities</a:t>
            </a:r>
          </a:p>
        </p:txBody>
      </p:sp>
      <p:sp>
        <p:nvSpPr>
          <p:cNvPr id="19" name="Arrow: Pentagon 18">
            <a:extLst>
              <a:ext uri="{FF2B5EF4-FFF2-40B4-BE49-F238E27FC236}">
                <a16:creationId xmlns:a16="http://schemas.microsoft.com/office/drawing/2014/main" id="{D3E058E0-5EF8-491B-A8C2-33909EFAD0F8}"/>
              </a:ext>
            </a:extLst>
          </p:cNvPr>
          <p:cNvSpPr/>
          <p:nvPr/>
        </p:nvSpPr>
        <p:spPr>
          <a:xfrm>
            <a:off x="4744857" y="4791044"/>
            <a:ext cx="1201843" cy="7431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Scoring - Rental</a:t>
            </a:r>
          </a:p>
        </p:txBody>
      </p:sp>
      <p:sp>
        <p:nvSpPr>
          <p:cNvPr id="21" name="Flowchart: Process 20">
            <a:extLst>
              <a:ext uri="{FF2B5EF4-FFF2-40B4-BE49-F238E27FC236}">
                <a16:creationId xmlns:a16="http://schemas.microsoft.com/office/drawing/2014/main" id="{F1206085-F588-486B-8405-2CD2DA5D7EB9}"/>
              </a:ext>
            </a:extLst>
          </p:cNvPr>
          <p:cNvSpPr/>
          <p:nvPr/>
        </p:nvSpPr>
        <p:spPr>
          <a:xfrm>
            <a:off x="6079454" y="4784615"/>
            <a:ext cx="1617522" cy="361573"/>
          </a:xfrm>
          <a:prstGeom prst="flowChart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1 service = 4 pts</a:t>
            </a:r>
          </a:p>
          <a:p>
            <a:pPr algn="ctr"/>
            <a:endParaRPr lang="en-US" dirty="0"/>
          </a:p>
        </p:txBody>
      </p:sp>
      <p:sp>
        <p:nvSpPr>
          <p:cNvPr id="23" name="Flowchart: Process 22">
            <a:extLst>
              <a:ext uri="{FF2B5EF4-FFF2-40B4-BE49-F238E27FC236}">
                <a16:creationId xmlns:a16="http://schemas.microsoft.com/office/drawing/2014/main" id="{698A9BFC-674A-460E-9F8D-3CBC76928155}"/>
              </a:ext>
            </a:extLst>
          </p:cNvPr>
          <p:cNvSpPr/>
          <p:nvPr/>
        </p:nvSpPr>
        <p:spPr>
          <a:xfrm>
            <a:off x="6079454" y="5156201"/>
            <a:ext cx="1617522" cy="361573"/>
          </a:xfrm>
          <a:prstGeom prst="flowChart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b="1" kern="0" dirty="0">
              <a:solidFill>
                <a:schemeClr val="tx1"/>
              </a:solidFill>
              <a:latin typeface="Calibri" pitchFamily="34" charset="0"/>
            </a:endParaRPr>
          </a:p>
          <a:p>
            <a:pPr algn="ctr"/>
            <a:r>
              <a:rPr lang="en-US" sz="1400" b="1" kern="0" dirty="0">
                <a:solidFill>
                  <a:schemeClr val="tx1"/>
                </a:solidFill>
                <a:latin typeface="Calibri" pitchFamily="34" charset="0"/>
              </a:rPr>
              <a:t>2 services = 5 pts</a:t>
            </a:r>
          </a:p>
          <a:p>
            <a:pPr algn="ctr"/>
            <a:endParaRPr lang="en-US" sz="1400" b="1" kern="0" dirty="0">
              <a:solidFill>
                <a:schemeClr val="tx1"/>
              </a:solidFill>
              <a:latin typeface="Calibri" pitchFamily="34" charset="0"/>
            </a:endParaRPr>
          </a:p>
        </p:txBody>
      </p:sp>
      <p:sp>
        <p:nvSpPr>
          <p:cNvPr id="3" name="Arrow: Pentagon 2">
            <a:extLst>
              <a:ext uri="{FF2B5EF4-FFF2-40B4-BE49-F238E27FC236}">
                <a16:creationId xmlns:a16="http://schemas.microsoft.com/office/drawing/2014/main" id="{767468F5-96F7-C7CF-43CF-B256498D8ADB}"/>
              </a:ext>
            </a:extLst>
          </p:cNvPr>
          <p:cNvSpPr/>
          <p:nvPr/>
        </p:nvSpPr>
        <p:spPr>
          <a:xfrm>
            <a:off x="354918" y="4784615"/>
            <a:ext cx="1201843" cy="743173"/>
          </a:xfrm>
          <a:prstGeom prst="homePlat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Scoring - Owner</a:t>
            </a:r>
          </a:p>
        </p:txBody>
      </p:sp>
      <p:sp>
        <p:nvSpPr>
          <p:cNvPr id="5" name="Flowchart: Process 4">
            <a:extLst>
              <a:ext uri="{FF2B5EF4-FFF2-40B4-BE49-F238E27FC236}">
                <a16:creationId xmlns:a16="http://schemas.microsoft.com/office/drawing/2014/main" id="{6C0C62E7-E00C-80C2-8A7C-7B250C7A0F66}"/>
              </a:ext>
            </a:extLst>
          </p:cNvPr>
          <p:cNvSpPr/>
          <p:nvPr/>
        </p:nvSpPr>
        <p:spPr>
          <a:xfrm>
            <a:off x="1694700" y="4820474"/>
            <a:ext cx="1617522" cy="361573"/>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1 service = 3 pts</a:t>
            </a:r>
          </a:p>
          <a:p>
            <a:pPr algn="ctr"/>
            <a:endParaRPr lang="en-US" dirty="0"/>
          </a:p>
        </p:txBody>
      </p:sp>
      <p:sp>
        <p:nvSpPr>
          <p:cNvPr id="7" name="Flowchart: Process 6">
            <a:extLst>
              <a:ext uri="{FF2B5EF4-FFF2-40B4-BE49-F238E27FC236}">
                <a16:creationId xmlns:a16="http://schemas.microsoft.com/office/drawing/2014/main" id="{C48D2C84-D2E7-6826-E287-F719DF961E97}"/>
              </a:ext>
            </a:extLst>
          </p:cNvPr>
          <p:cNvSpPr/>
          <p:nvPr/>
        </p:nvSpPr>
        <p:spPr>
          <a:xfrm>
            <a:off x="1694700" y="5182047"/>
            <a:ext cx="1617522" cy="361573"/>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2 service = 5 pts</a:t>
            </a:r>
          </a:p>
          <a:p>
            <a:pPr algn="ctr"/>
            <a:endParaRPr lang="en-US" dirty="0"/>
          </a:p>
        </p:txBody>
      </p:sp>
      <p:sp>
        <p:nvSpPr>
          <p:cNvPr id="8" name="Rectangle 7">
            <a:extLst>
              <a:ext uri="{FF2B5EF4-FFF2-40B4-BE49-F238E27FC236}">
                <a16:creationId xmlns:a16="http://schemas.microsoft.com/office/drawing/2014/main" id="{C8A4B36A-A0C2-B86D-1466-AD46F444264D}"/>
              </a:ext>
            </a:extLst>
          </p:cNvPr>
          <p:cNvSpPr/>
          <p:nvPr/>
        </p:nvSpPr>
        <p:spPr>
          <a:xfrm>
            <a:off x="354918" y="1907301"/>
            <a:ext cx="3168212" cy="263851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L="285750" indent="-285750">
              <a:buFont typeface="Arial" panose="020B0604020202020204" pitchFamily="34" charset="0"/>
              <a:buChar char="•"/>
            </a:pPr>
            <a:r>
              <a:rPr lang="en-US" sz="1600" dirty="0">
                <a:solidFill>
                  <a:schemeClr val="tx1"/>
                </a:solidFill>
              </a:rPr>
              <a:t>Employment	</a:t>
            </a:r>
            <a:r>
              <a:rPr lang="en-US" sz="1600" dirty="0"/>
              <a:t>		</a:t>
            </a:r>
          </a:p>
          <a:p>
            <a:pPr marL="285750" indent="-285750">
              <a:buFont typeface="Arial" panose="020B0604020202020204" pitchFamily="34" charset="0"/>
              <a:buChar char="•"/>
            </a:pPr>
            <a:r>
              <a:rPr lang="en-US" sz="1600" dirty="0">
                <a:solidFill>
                  <a:schemeClr val="tx1"/>
                </a:solidFill>
              </a:rPr>
              <a:t>Onsite daycare services (child or adult)</a:t>
            </a:r>
          </a:p>
          <a:p>
            <a:pPr marL="285750" indent="-285750">
              <a:buFont typeface="Arial" panose="020B0604020202020204" pitchFamily="34" charset="0"/>
              <a:buChar char="•"/>
            </a:pPr>
            <a:r>
              <a:rPr lang="en-US" sz="1600" dirty="0">
                <a:solidFill>
                  <a:schemeClr val="tx1"/>
                </a:solidFill>
              </a:rPr>
              <a:t>After school or out-of-school services 	</a:t>
            </a:r>
          </a:p>
          <a:p>
            <a:pPr marL="285750" indent="-285750">
              <a:buFont typeface="Arial" panose="020B0604020202020204" pitchFamily="34" charset="0"/>
              <a:buChar char="•"/>
            </a:pPr>
            <a:r>
              <a:rPr lang="en-US" sz="1600" dirty="0">
                <a:solidFill>
                  <a:schemeClr val="tx1"/>
                </a:solidFill>
              </a:rPr>
              <a:t>Workforce preparation and integration </a:t>
            </a:r>
          </a:p>
          <a:p>
            <a:pPr marL="285750" indent="-285750">
              <a:buFont typeface="Arial" panose="020B0604020202020204" pitchFamily="34" charset="0"/>
              <a:buChar char="•"/>
            </a:pPr>
            <a:r>
              <a:rPr lang="en-US" sz="1600" dirty="0">
                <a:solidFill>
                  <a:schemeClr val="tx1"/>
                </a:solidFill>
              </a:rPr>
              <a:t>Mental and behavioral health services</a:t>
            </a:r>
            <a:r>
              <a:rPr lang="en-US" dirty="0">
                <a:solidFill>
                  <a:schemeClr val="tx1"/>
                </a:solidFill>
              </a:rPr>
              <a:t>				</a:t>
            </a:r>
          </a:p>
          <a:p>
            <a:pPr algn="ctr"/>
            <a:r>
              <a:rPr lang="en-US" dirty="0">
                <a:solidFill>
                  <a:schemeClr val="tx1"/>
                </a:solidFill>
              </a:rPr>
              <a:t> </a:t>
            </a:r>
          </a:p>
          <a:p>
            <a:pPr algn="ctr"/>
            <a:r>
              <a:rPr lang="en-US" dirty="0"/>
              <a:t> </a:t>
            </a:r>
          </a:p>
          <a:p>
            <a:pPr algn="ctr"/>
            <a:endParaRPr lang="en-US" dirty="0">
              <a:solidFill>
                <a:schemeClr val="tx1"/>
              </a:solidFill>
            </a:endParaRPr>
          </a:p>
        </p:txBody>
      </p:sp>
      <p:sp>
        <p:nvSpPr>
          <p:cNvPr id="10" name="Rectangle 9">
            <a:extLst>
              <a:ext uri="{FF2B5EF4-FFF2-40B4-BE49-F238E27FC236}">
                <a16:creationId xmlns:a16="http://schemas.microsoft.com/office/drawing/2014/main" id="{081F1F2B-8034-69D5-B037-EBF221479841}"/>
              </a:ext>
            </a:extLst>
          </p:cNvPr>
          <p:cNvSpPr/>
          <p:nvPr/>
        </p:nvSpPr>
        <p:spPr>
          <a:xfrm>
            <a:off x="354919" y="1558542"/>
            <a:ext cx="3168212"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All Projects</a:t>
            </a:r>
          </a:p>
        </p:txBody>
      </p:sp>
      <p:sp>
        <p:nvSpPr>
          <p:cNvPr id="11" name="Flowchart: Process 10">
            <a:extLst>
              <a:ext uri="{FF2B5EF4-FFF2-40B4-BE49-F238E27FC236}">
                <a16:creationId xmlns:a16="http://schemas.microsoft.com/office/drawing/2014/main" id="{89F3092F-F20A-420A-91A2-7368899C5DB6}"/>
              </a:ext>
            </a:extLst>
          </p:cNvPr>
          <p:cNvSpPr/>
          <p:nvPr/>
        </p:nvSpPr>
        <p:spPr>
          <a:xfrm>
            <a:off x="3523131" y="1957177"/>
            <a:ext cx="2097742" cy="2588641"/>
          </a:xfrm>
          <a:prstGeom prst="flowChartProcess">
            <a:avLst/>
          </a:prstGeom>
          <a:solidFill>
            <a:schemeClr val="bg2">
              <a:lumMod val="75000"/>
            </a:schemeClr>
          </a:solidFill>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b="1" u="sng" dirty="0"/>
          </a:p>
          <a:p>
            <a:pPr marL="285750" indent="-285750">
              <a:buFont typeface="Arial" panose="020B0604020202020204" pitchFamily="34" charset="0"/>
              <a:buChar char="•"/>
            </a:pPr>
            <a:r>
              <a:rPr lang="en-US" sz="1600" dirty="0">
                <a:solidFill>
                  <a:schemeClr val="tx1"/>
                </a:solidFill>
              </a:rPr>
              <a:t>Financial literacy education</a:t>
            </a:r>
          </a:p>
          <a:p>
            <a:pPr marL="285750" indent="-285750">
              <a:buFont typeface="Arial" panose="020B0604020202020204" pitchFamily="34" charset="0"/>
              <a:buChar char="•"/>
            </a:pPr>
            <a:r>
              <a:rPr lang="en-US" sz="1600" dirty="0">
                <a:solidFill>
                  <a:schemeClr val="tx1"/>
                </a:solidFill>
              </a:rPr>
              <a:t>Residential Services Coordinator</a:t>
            </a:r>
          </a:p>
        </p:txBody>
      </p:sp>
      <p:sp>
        <p:nvSpPr>
          <p:cNvPr id="13" name="Flowchart: Process 12">
            <a:extLst>
              <a:ext uri="{FF2B5EF4-FFF2-40B4-BE49-F238E27FC236}">
                <a16:creationId xmlns:a16="http://schemas.microsoft.com/office/drawing/2014/main" id="{3A3DA1CC-235D-E8EB-1B5B-036236F39AEF}"/>
              </a:ext>
            </a:extLst>
          </p:cNvPr>
          <p:cNvSpPr/>
          <p:nvPr/>
        </p:nvSpPr>
        <p:spPr>
          <a:xfrm>
            <a:off x="5620872" y="1957178"/>
            <a:ext cx="3367734" cy="2588640"/>
          </a:xfrm>
          <a:prstGeom prst="flowChartProcess">
            <a:avLst/>
          </a:prstGeom>
          <a:solidFill>
            <a:schemeClr val="accent4">
              <a:lumMod val="40000"/>
              <a:lumOff val="60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solidFill>
                <a:schemeClr val="tx1"/>
              </a:solidFill>
            </a:endParaRPr>
          </a:p>
          <a:p>
            <a:pPr marL="285750" indent="-285750">
              <a:buFont typeface="Arial" panose="020B0604020202020204" pitchFamily="34" charset="0"/>
              <a:buChar char="•"/>
            </a:pPr>
            <a:r>
              <a:rPr lang="en-US" sz="1600" dirty="0">
                <a:solidFill>
                  <a:schemeClr val="tx1"/>
                </a:solidFill>
              </a:rPr>
              <a:t>Homebuyer Counseling/Education - Purchase/ Construction </a:t>
            </a:r>
          </a:p>
          <a:p>
            <a:pPr marL="285750" indent="-285750">
              <a:buFont typeface="Arial" panose="020B0604020202020204" pitchFamily="34" charset="0"/>
              <a:buChar char="•"/>
            </a:pPr>
            <a:r>
              <a:rPr lang="en-US" sz="1600" dirty="0">
                <a:solidFill>
                  <a:schemeClr val="tx1"/>
                </a:solidFill>
              </a:rPr>
              <a:t>Homeowner Maintenance &amp; Counseling/Education - Rehabilitation Projects only</a:t>
            </a:r>
          </a:p>
          <a:p>
            <a:pPr marL="285750" indent="-285750">
              <a:buFont typeface="Arial" panose="020B0604020202020204" pitchFamily="34" charset="0"/>
              <a:buChar char="•"/>
            </a:pPr>
            <a:r>
              <a:rPr lang="en-US" sz="1600" dirty="0">
                <a:solidFill>
                  <a:schemeClr val="tx1"/>
                </a:solidFill>
              </a:rPr>
              <a:t>Sweat Equity - New Construction Projects only (minimum of 300 hours per home) </a:t>
            </a:r>
          </a:p>
        </p:txBody>
      </p:sp>
      <p:sp>
        <p:nvSpPr>
          <p:cNvPr id="6" name="Rectangle 5">
            <a:extLst>
              <a:ext uri="{FF2B5EF4-FFF2-40B4-BE49-F238E27FC236}">
                <a16:creationId xmlns:a16="http://schemas.microsoft.com/office/drawing/2014/main" id="{15F53809-C42C-3AB2-A93E-6FB9D24F29A7}"/>
              </a:ext>
            </a:extLst>
          </p:cNvPr>
          <p:cNvSpPr/>
          <p:nvPr/>
        </p:nvSpPr>
        <p:spPr>
          <a:xfrm>
            <a:off x="5630072" y="1571267"/>
            <a:ext cx="3358533"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Owner-Occupied</a:t>
            </a:r>
            <a:r>
              <a:rPr lang="en-US" b="1" dirty="0">
                <a:solidFill>
                  <a:schemeClr val="tx1"/>
                </a:solidFill>
              </a:rPr>
              <a:t> Only</a:t>
            </a:r>
          </a:p>
        </p:txBody>
      </p:sp>
      <p:sp>
        <p:nvSpPr>
          <p:cNvPr id="12" name="Rectangle 11">
            <a:extLst>
              <a:ext uri="{FF2B5EF4-FFF2-40B4-BE49-F238E27FC236}">
                <a16:creationId xmlns:a16="http://schemas.microsoft.com/office/drawing/2014/main" id="{C31A646A-B042-CB2F-D877-576AFB2D335B}"/>
              </a:ext>
            </a:extLst>
          </p:cNvPr>
          <p:cNvSpPr/>
          <p:nvPr/>
        </p:nvSpPr>
        <p:spPr>
          <a:xfrm>
            <a:off x="3532333" y="1558542"/>
            <a:ext cx="2088538"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Rental</a:t>
            </a:r>
            <a:r>
              <a:rPr lang="en-US" b="1" dirty="0">
                <a:solidFill>
                  <a:schemeClr val="tx1"/>
                </a:solidFill>
              </a:rPr>
              <a:t> Only</a:t>
            </a:r>
          </a:p>
        </p:txBody>
      </p:sp>
      <p:sp>
        <p:nvSpPr>
          <p:cNvPr id="16" name="Scroll: Horizontal 15">
            <a:extLst>
              <a:ext uri="{FF2B5EF4-FFF2-40B4-BE49-F238E27FC236}">
                <a16:creationId xmlns:a16="http://schemas.microsoft.com/office/drawing/2014/main" id="{ABF1FD7B-FD43-CB50-8912-66FE746CBFDA}"/>
              </a:ext>
            </a:extLst>
          </p:cNvPr>
          <p:cNvSpPr/>
          <p:nvPr/>
        </p:nvSpPr>
        <p:spPr>
          <a:xfrm>
            <a:off x="345715" y="5743558"/>
            <a:ext cx="8574167" cy="989048"/>
          </a:xfrm>
          <a:prstGeom prst="horizontalScroll">
            <a:avLst/>
          </a:prstGeom>
          <a:solidFill>
            <a:schemeClr val="accent1">
              <a:lumMod val="40000"/>
              <a:lumOff val="60000"/>
            </a:schemeClr>
          </a:solidFill>
          <a:effectLst>
            <a:glow rad="228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hlinkClick r:id="rId3"/>
              </a:rPr>
              <a:t>Memorandum of Understanding (MOU) is required for each empowerment service – format located on Bank’s Website</a:t>
            </a:r>
            <a:endParaRPr lang="en-US" b="1" i="1" dirty="0"/>
          </a:p>
        </p:txBody>
      </p:sp>
    </p:spTree>
    <p:extLst>
      <p:ext uri="{BB962C8B-B14F-4D97-AF65-F5344CB8AC3E}">
        <p14:creationId xmlns:p14="http://schemas.microsoft.com/office/powerpoint/2010/main" val="3601068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496DB-30DD-E67C-393C-BB4C347EA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F7707-93DB-3A16-68B3-5214A9447493}"/>
              </a:ext>
            </a:extLst>
          </p:cNvPr>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BC19F045-DB67-5CBA-399F-6EE4A088EDE1}"/>
              </a:ext>
            </a:extLst>
          </p:cNvPr>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Creating Economic Opportunity - MOU </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pic>
        <p:nvPicPr>
          <p:cNvPr id="8" name="Picture 7">
            <a:extLst>
              <a:ext uri="{FF2B5EF4-FFF2-40B4-BE49-F238E27FC236}">
                <a16:creationId xmlns:a16="http://schemas.microsoft.com/office/drawing/2014/main" id="{0B4C59B5-E9DB-4FBA-3D66-F1284F7448AB}"/>
              </a:ext>
            </a:extLst>
          </p:cNvPr>
          <p:cNvPicPr>
            <a:picLocks noChangeAspect="1"/>
          </p:cNvPicPr>
          <p:nvPr/>
        </p:nvPicPr>
        <p:blipFill>
          <a:blip r:embed="rId3"/>
          <a:stretch>
            <a:fillRect/>
          </a:stretch>
        </p:blipFill>
        <p:spPr>
          <a:xfrm>
            <a:off x="128396" y="1425388"/>
            <a:ext cx="4443604" cy="3460377"/>
          </a:xfrm>
          <a:prstGeom prst="rect">
            <a:avLst/>
          </a:prstGeom>
          <a:ln w="38100">
            <a:solidFill>
              <a:schemeClr val="tx1">
                <a:lumMod val="85000"/>
                <a:lumOff val="15000"/>
              </a:schemeClr>
            </a:solidFill>
          </a:ln>
        </p:spPr>
      </p:pic>
      <p:pic>
        <p:nvPicPr>
          <p:cNvPr id="11" name="Picture 10">
            <a:extLst>
              <a:ext uri="{FF2B5EF4-FFF2-40B4-BE49-F238E27FC236}">
                <a16:creationId xmlns:a16="http://schemas.microsoft.com/office/drawing/2014/main" id="{81B32CEC-BEF6-32A6-5A8B-CFF52E57C013}"/>
              </a:ext>
            </a:extLst>
          </p:cNvPr>
          <p:cNvPicPr>
            <a:picLocks noChangeAspect="1"/>
          </p:cNvPicPr>
          <p:nvPr/>
        </p:nvPicPr>
        <p:blipFill>
          <a:blip r:embed="rId4"/>
          <a:stretch>
            <a:fillRect/>
          </a:stretch>
        </p:blipFill>
        <p:spPr>
          <a:xfrm>
            <a:off x="128396" y="5037828"/>
            <a:ext cx="4329952" cy="1419678"/>
          </a:xfrm>
          <a:prstGeom prst="rect">
            <a:avLst/>
          </a:prstGeom>
          <a:ln w="38100">
            <a:solidFill>
              <a:srgbClr val="FFFF00"/>
            </a:solidFill>
          </a:ln>
        </p:spPr>
      </p:pic>
      <p:pic>
        <p:nvPicPr>
          <p:cNvPr id="13" name="Picture 12">
            <a:extLst>
              <a:ext uri="{FF2B5EF4-FFF2-40B4-BE49-F238E27FC236}">
                <a16:creationId xmlns:a16="http://schemas.microsoft.com/office/drawing/2014/main" id="{8ADEE847-FA51-6588-8095-53337A5A65CD}"/>
              </a:ext>
            </a:extLst>
          </p:cNvPr>
          <p:cNvPicPr>
            <a:picLocks noChangeAspect="1"/>
          </p:cNvPicPr>
          <p:nvPr/>
        </p:nvPicPr>
        <p:blipFill>
          <a:blip r:embed="rId5"/>
          <a:stretch>
            <a:fillRect/>
          </a:stretch>
        </p:blipFill>
        <p:spPr>
          <a:xfrm>
            <a:off x="4572000" y="1425388"/>
            <a:ext cx="4329953" cy="5103836"/>
          </a:xfrm>
          <a:prstGeom prst="rect">
            <a:avLst/>
          </a:prstGeom>
          <a:ln w="41275">
            <a:solidFill>
              <a:srgbClr val="FF0000"/>
            </a:solidFill>
          </a:ln>
        </p:spPr>
      </p:pic>
    </p:spTree>
    <p:extLst>
      <p:ext uri="{BB962C8B-B14F-4D97-AF65-F5344CB8AC3E}">
        <p14:creationId xmlns:p14="http://schemas.microsoft.com/office/powerpoint/2010/main" val="621712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19531" y="630936"/>
            <a:ext cx="7658213" cy="778184"/>
          </a:xfrm>
        </p:spPr>
        <p:txBody>
          <a:bodyPr>
            <a:noAutofit/>
          </a:bodyPr>
          <a:lstStyle/>
          <a:p>
            <a:pPr marL="0" indent="0" defTabSz="457200">
              <a:spcBef>
                <a:spcPct val="0"/>
              </a:spcBef>
              <a:buClrTx/>
              <a:buNone/>
              <a:defRPr/>
            </a:pPr>
            <a:r>
              <a:rPr lang="en-US" b="1" dirty="0">
                <a:solidFill>
                  <a:srgbClr val="0072CE"/>
                </a:solidFill>
                <a:latin typeface="Calibri" pitchFamily="34" charset="0"/>
              </a:rPr>
              <a:t>Underserved Communities and Populations </a:t>
            </a:r>
            <a:endParaRPr lang="en-US" dirty="0">
              <a:solidFill>
                <a:schemeClr val="tx1"/>
              </a:solidFill>
            </a:endParaRPr>
          </a:p>
          <a:p>
            <a:pPr marL="0" lvl="0" indent="0">
              <a:buNone/>
            </a:pPr>
            <a:endParaRPr lang="en-US" sz="1800" dirty="0">
              <a:solidFill>
                <a:schemeClr val="tx1"/>
              </a:solidFill>
            </a:endParaRPr>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sp>
        <p:nvSpPr>
          <p:cNvPr id="8" name="Rectangle: Rounded Corners 7">
            <a:extLst>
              <a:ext uri="{FF2B5EF4-FFF2-40B4-BE49-F238E27FC236}">
                <a16:creationId xmlns:a16="http://schemas.microsoft.com/office/drawing/2014/main" id="{E0737D21-CE3D-4B2B-978C-8225EDC11B98}"/>
              </a:ext>
            </a:extLst>
          </p:cNvPr>
          <p:cNvSpPr/>
          <p:nvPr/>
        </p:nvSpPr>
        <p:spPr>
          <a:xfrm>
            <a:off x="129842" y="2311423"/>
            <a:ext cx="5261308" cy="2169302"/>
          </a:xfrm>
          <a:prstGeom prst="roundRect">
            <a:avLst/>
          </a:prstGeom>
          <a:solidFill>
            <a:schemeClr val="bg1">
              <a:lumMod val="95000"/>
            </a:schemeClr>
          </a:solidFill>
          <a:ln w="25400">
            <a:solidFill>
              <a:schemeClr val="accent4">
                <a:lumMod val="75000"/>
              </a:schemeClr>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lIns="0" tIns="0" rIns="0" bIns="0" rtlCol="0" anchor="t"/>
          <a:lstStyle/>
          <a:p>
            <a:pPr algn="ctr">
              <a:spcAft>
                <a:spcPts val="1200"/>
              </a:spcAft>
            </a:pPr>
            <a:r>
              <a:rPr lang="en-US" sz="1400" b="1" u="sng" dirty="0"/>
              <a:t>Special Needs Housing – 5 pts</a:t>
            </a:r>
          </a:p>
          <a:p>
            <a:pPr marL="285750" indent="-285750">
              <a:buFont typeface="Arial" panose="020B0604020202020204" pitchFamily="34" charset="0"/>
              <a:buChar char="•"/>
            </a:pPr>
            <a:r>
              <a:rPr lang="en-US" sz="1400" dirty="0">
                <a:solidFill>
                  <a:schemeClr val="dk1"/>
                </a:solidFill>
              </a:rPr>
              <a:t>Households with elderly</a:t>
            </a:r>
          </a:p>
          <a:p>
            <a:pPr marL="285750" indent="-285750">
              <a:buFont typeface="Arial" panose="020B0604020202020204" pitchFamily="34" charset="0"/>
              <a:buChar char="•"/>
            </a:pPr>
            <a:r>
              <a:rPr lang="en-US" sz="1400" dirty="0"/>
              <a:t>P</a:t>
            </a:r>
            <a:r>
              <a:rPr lang="en-US" sz="1400" dirty="0">
                <a:solidFill>
                  <a:schemeClr val="dk1"/>
                </a:solidFill>
              </a:rPr>
              <a:t>ersons with disabilities</a:t>
            </a:r>
            <a:endParaRPr lang="en-US" sz="1400" dirty="0"/>
          </a:p>
          <a:p>
            <a:pPr marL="285750" indent="-285750">
              <a:buFont typeface="Arial" panose="020B0604020202020204" pitchFamily="34" charset="0"/>
              <a:buChar char="•"/>
            </a:pPr>
            <a:r>
              <a:rPr lang="en-US" sz="1400" dirty="0"/>
              <a:t>P</a:t>
            </a:r>
            <a:r>
              <a:rPr lang="en-US" sz="1400" dirty="0">
                <a:solidFill>
                  <a:schemeClr val="dk1"/>
                </a:solidFill>
              </a:rPr>
              <a:t>ersons recovering from physical/alcohol/drug abuse</a:t>
            </a:r>
          </a:p>
          <a:p>
            <a:pPr marL="285750" indent="-285750">
              <a:buFont typeface="Arial" panose="020B0604020202020204" pitchFamily="34" charset="0"/>
              <a:buChar char="•"/>
            </a:pPr>
            <a:r>
              <a:rPr lang="en-US" sz="1400" dirty="0">
                <a:solidFill>
                  <a:schemeClr val="dk1"/>
                </a:solidFill>
              </a:rPr>
              <a:t>Persons with HIV/AIDS</a:t>
            </a:r>
          </a:p>
          <a:p>
            <a:pPr marL="285750" indent="-285750">
              <a:buFont typeface="Arial" panose="020B0604020202020204" pitchFamily="34" charset="0"/>
              <a:buChar char="•"/>
            </a:pPr>
            <a:r>
              <a:rPr lang="en-US" sz="1400" dirty="0">
                <a:solidFill>
                  <a:schemeClr val="dk1"/>
                </a:solidFill>
              </a:rPr>
              <a:t>Formerly incarcerated persons</a:t>
            </a:r>
          </a:p>
          <a:p>
            <a:pPr marL="285750" indent="-285750">
              <a:buFont typeface="Arial" panose="020B0604020202020204" pitchFamily="34" charset="0"/>
              <a:buChar char="•"/>
            </a:pPr>
            <a:r>
              <a:rPr lang="en-US" sz="1400" dirty="0">
                <a:solidFill>
                  <a:schemeClr val="dk1"/>
                </a:solidFill>
              </a:rPr>
              <a:t>Victims of domestic/dating violence</a:t>
            </a:r>
            <a:r>
              <a:rPr lang="en-US" sz="1400" dirty="0"/>
              <a:t>/</a:t>
            </a:r>
            <a:r>
              <a:rPr lang="en-US" sz="1400" dirty="0">
                <a:solidFill>
                  <a:schemeClr val="dk1"/>
                </a:solidFill>
              </a:rPr>
              <a:t>sexual assault/</a:t>
            </a:r>
          </a:p>
          <a:p>
            <a:pPr marL="285750" indent="-285750">
              <a:buFont typeface="Arial" panose="020B0604020202020204" pitchFamily="34" charset="0"/>
              <a:buChar char="•"/>
            </a:pPr>
            <a:r>
              <a:rPr lang="en-US" sz="1400" dirty="0">
                <a:solidFill>
                  <a:schemeClr val="dk1"/>
                </a:solidFill>
              </a:rPr>
              <a:t>Unaccompanied youth </a:t>
            </a:r>
          </a:p>
        </p:txBody>
      </p:sp>
      <p:sp>
        <p:nvSpPr>
          <p:cNvPr id="13" name="Rectangle: Rounded Corners 5">
            <a:extLst>
              <a:ext uri="{FF2B5EF4-FFF2-40B4-BE49-F238E27FC236}">
                <a16:creationId xmlns:a16="http://schemas.microsoft.com/office/drawing/2014/main" id="{12BB3F18-3281-4420-B177-09079028470D}"/>
              </a:ext>
            </a:extLst>
          </p:cNvPr>
          <p:cNvSpPr/>
          <p:nvPr/>
        </p:nvSpPr>
        <p:spPr>
          <a:xfrm>
            <a:off x="143449" y="1129232"/>
            <a:ext cx="5247701" cy="1181261"/>
          </a:xfrm>
          <a:prstGeom prst="roundRect">
            <a:avLst/>
          </a:prstGeom>
          <a:gradFill>
            <a:gsLst>
              <a:gs pos="0">
                <a:schemeClr val="accent2">
                  <a:lumMod val="20000"/>
                  <a:lumOff val="80000"/>
                </a:schemeClr>
              </a:gs>
              <a:gs pos="0">
                <a:schemeClr val="accent1">
                  <a:tint val="37000"/>
                  <a:satMod val="300000"/>
                </a:schemeClr>
              </a:gs>
              <a:gs pos="1000">
                <a:schemeClr val="accent1">
                  <a:tint val="15000"/>
                  <a:satMod val="350000"/>
                </a:schemeClr>
              </a:gs>
            </a:gsLst>
          </a:gradFill>
          <a:ln w="25400">
            <a:solidFill>
              <a:schemeClr val="bg1">
                <a:lumMod val="50000"/>
              </a:schemeClr>
            </a:solidFill>
          </a:ln>
        </p:spPr>
        <p:style>
          <a:lnRef idx="1">
            <a:schemeClr val="accent1"/>
          </a:lnRef>
          <a:fillRef idx="2">
            <a:schemeClr val="accent1"/>
          </a:fillRef>
          <a:effectRef idx="1">
            <a:schemeClr val="accent1"/>
          </a:effectRef>
          <a:fontRef idx="minor">
            <a:schemeClr val="dk1"/>
          </a:fontRef>
        </p:style>
        <p:txBody>
          <a:bodyPr rtlCol="0" anchor="t"/>
          <a:lstStyle/>
          <a:p>
            <a:pPr algn="ctr">
              <a:spcAft>
                <a:spcPts val="1200"/>
              </a:spcAft>
            </a:pPr>
            <a:r>
              <a:rPr lang="en-US" sz="1600" b="1" u="sng" dirty="0"/>
              <a:t>Homeless Housing – 5 pts</a:t>
            </a:r>
          </a:p>
          <a:p>
            <a:pPr marL="285750" indent="-285750">
              <a:spcAft>
                <a:spcPts val="1200"/>
              </a:spcAft>
              <a:buFont typeface="Arial" panose="020B0604020202020204" pitchFamily="34" charset="0"/>
              <a:buChar char="•"/>
            </a:pPr>
            <a:r>
              <a:rPr lang="en-US" sz="1400" dirty="0"/>
              <a:t>Rental housing reserving at least 20% of the units for homeless</a:t>
            </a:r>
          </a:p>
          <a:p>
            <a:pPr marL="285750" indent="-285750">
              <a:spcAft>
                <a:spcPts val="1200"/>
              </a:spcAft>
              <a:buFont typeface="Arial" panose="020B0604020202020204" pitchFamily="34" charset="0"/>
              <a:buChar char="•"/>
            </a:pPr>
            <a:r>
              <a:rPr lang="en-US" sz="1400" dirty="0"/>
              <a:t>Transitional housing with a minimum six-month stay</a:t>
            </a:r>
          </a:p>
          <a:p>
            <a:pPr marL="285750" indent="-285750">
              <a:spcAft>
                <a:spcPts val="1200"/>
              </a:spcAft>
              <a:buFont typeface="Arial" panose="020B0604020202020204" pitchFamily="34" charset="0"/>
              <a:buChar char="•"/>
            </a:pPr>
            <a:endParaRPr lang="en-US" sz="1600" dirty="0"/>
          </a:p>
        </p:txBody>
      </p:sp>
      <p:sp>
        <p:nvSpPr>
          <p:cNvPr id="7" name="Flowchart: Alternate Process 6">
            <a:extLst>
              <a:ext uri="{FF2B5EF4-FFF2-40B4-BE49-F238E27FC236}">
                <a16:creationId xmlns:a16="http://schemas.microsoft.com/office/drawing/2014/main" id="{8A5ED5BA-EB05-4AAB-8C6B-B92C9CC0503E}"/>
              </a:ext>
            </a:extLst>
          </p:cNvPr>
          <p:cNvSpPr/>
          <p:nvPr/>
        </p:nvSpPr>
        <p:spPr>
          <a:xfrm>
            <a:off x="5738184" y="1133369"/>
            <a:ext cx="3275973" cy="3234524"/>
          </a:xfrm>
          <a:prstGeom prst="flowChartAlternateProcess">
            <a:avLst/>
          </a:prstGeom>
          <a:solidFill>
            <a:schemeClr val="bg1">
              <a:lumMod val="95000"/>
            </a:schemeClr>
          </a:solidFill>
          <a:ln>
            <a:solidFill>
              <a:schemeClr val="tx1"/>
            </a:solidFill>
          </a:ln>
          <a:effectLst>
            <a:glow rad="1016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tIns="0" rtlCol="0" anchor="ctr" anchorCtr="1"/>
          <a:lstStyle/>
          <a:p>
            <a:pPr algn="ctr"/>
            <a:r>
              <a:rPr lang="en-US" sz="1400" b="1" u="sng" dirty="0">
                <a:solidFill>
                  <a:schemeClr val="tx1"/>
                </a:solidFill>
              </a:rPr>
              <a:t>Homeless/Special Needs points</a:t>
            </a:r>
          </a:p>
          <a:p>
            <a:pPr algn="ctr"/>
            <a:endParaRPr lang="en-US" sz="1400" b="1" u="sng" dirty="0">
              <a:solidFill>
                <a:schemeClr val="tx1"/>
              </a:solidFill>
            </a:endParaRPr>
          </a:p>
          <a:p>
            <a:pPr marL="285750" indent="-285750">
              <a:buFont typeface="Arial" panose="020B0604020202020204" pitchFamily="34" charset="0"/>
              <a:buChar char="•"/>
            </a:pPr>
            <a:r>
              <a:rPr lang="en-US" sz="1400" dirty="0">
                <a:solidFill>
                  <a:schemeClr val="tx1"/>
                </a:solidFill>
              </a:rPr>
              <a:t>20% to 29% = </a:t>
            </a:r>
            <a:r>
              <a:rPr lang="en-US" sz="1400" b="1" dirty="0">
                <a:solidFill>
                  <a:schemeClr val="tx1"/>
                </a:solidFill>
              </a:rPr>
              <a:t>1 pt</a:t>
            </a:r>
          </a:p>
          <a:p>
            <a:pPr marL="285750" indent="-285750">
              <a:buFont typeface="Arial" panose="020B0604020202020204" pitchFamily="34" charset="0"/>
              <a:buChar char="•"/>
            </a:pPr>
            <a:r>
              <a:rPr lang="en-US" sz="1400" dirty="0">
                <a:solidFill>
                  <a:schemeClr val="tx1"/>
                </a:solidFill>
              </a:rPr>
              <a:t>30% to 39% = </a:t>
            </a:r>
            <a:r>
              <a:rPr lang="en-US" sz="1400" b="1" dirty="0">
                <a:solidFill>
                  <a:schemeClr val="tx1"/>
                </a:solidFill>
              </a:rPr>
              <a:t>2 pts</a:t>
            </a:r>
          </a:p>
          <a:p>
            <a:pPr marL="285750" indent="-285750">
              <a:buFont typeface="Arial" panose="020B0604020202020204" pitchFamily="34" charset="0"/>
              <a:buChar char="•"/>
            </a:pPr>
            <a:r>
              <a:rPr lang="en-US" sz="1400" dirty="0">
                <a:solidFill>
                  <a:schemeClr val="tx1"/>
                </a:solidFill>
              </a:rPr>
              <a:t>40% to 49% = </a:t>
            </a:r>
            <a:r>
              <a:rPr lang="en-US" sz="1400" b="1" dirty="0">
                <a:solidFill>
                  <a:schemeClr val="tx1"/>
                </a:solidFill>
              </a:rPr>
              <a:t>3 pts</a:t>
            </a:r>
          </a:p>
          <a:p>
            <a:pPr marL="285750" indent="-285750">
              <a:buFont typeface="Arial" panose="020B0604020202020204" pitchFamily="34" charset="0"/>
              <a:buChar char="•"/>
            </a:pPr>
            <a:r>
              <a:rPr lang="en-US" sz="1400" dirty="0">
                <a:solidFill>
                  <a:schemeClr val="tx1"/>
                </a:solidFill>
              </a:rPr>
              <a:t>50% to 59% = </a:t>
            </a:r>
            <a:r>
              <a:rPr lang="en-US" sz="1400" b="1" dirty="0">
                <a:solidFill>
                  <a:schemeClr val="tx1"/>
                </a:solidFill>
              </a:rPr>
              <a:t>4 pts </a:t>
            </a:r>
          </a:p>
          <a:p>
            <a:pPr marL="285750" indent="-285750">
              <a:buFont typeface="Arial" panose="020B0604020202020204" pitchFamily="34" charset="0"/>
              <a:buChar char="•"/>
            </a:pPr>
            <a:r>
              <a:rPr lang="en-US" sz="1400" dirty="0">
                <a:solidFill>
                  <a:schemeClr val="tx1"/>
                </a:solidFill>
              </a:rPr>
              <a:t> &gt; 60%=  </a:t>
            </a:r>
            <a:r>
              <a:rPr lang="en-US" sz="1400" b="1" dirty="0">
                <a:solidFill>
                  <a:schemeClr val="tx1"/>
                </a:solidFill>
              </a:rPr>
              <a:t>5 pts</a:t>
            </a:r>
          </a:p>
        </p:txBody>
      </p:sp>
      <p:sp>
        <p:nvSpPr>
          <p:cNvPr id="6" name="Rectangle 5">
            <a:extLst>
              <a:ext uri="{FF2B5EF4-FFF2-40B4-BE49-F238E27FC236}">
                <a16:creationId xmlns:a16="http://schemas.microsoft.com/office/drawing/2014/main" id="{DB459DF9-6B5D-421A-8B7F-8471F0F3AD2D}"/>
              </a:ext>
            </a:extLst>
          </p:cNvPr>
          <p:cNvSpPr/>
          <p:nvPr/>
        </p:nvSpPr>
        <p:spPr>
          <a:xfrm>
            <a:off x="143449" y="5789368"/>
            <a:ext cx="8800526" cy="1035898"/>
          </a:xfrm>
          <a:prstGeom prst="rect">
            <a:avLst/>
          </a:prstGeom>
          <a:solidFill>
            <a:srgbClr val="C0D6FF"/>
          </a:solidFill>
          <a:ln w="34925">
            <a:solidFill>
              <a:srgbClr val="FF0000"/>
            </a:solidFill>
            <a:extLst>
              <a:ext uri="{C807C97D-BFC1-408E-A445-0C87EB9F89A2}">
                <ask:lineSketchStyleProps xmlns:ask="http://schemas.microsoft.com/office/drawing/2018/sketchyshapes" sd="3027743338">
                  <a:custGeom>
                    <a:avLst/>
                    <a:gdLst>
                      <a:gd name="connsiteX0" fmla="*/ 0 w 7105650"/>
                      <a:gd name="connsiteY0" fmla="*/ 0 h 847725"/>
                      <a:gd name="connsiteX1" fmla="*/ 788081 w 7105650"/>
                      <a:gd name="connsiteY1" fmla="*/ 0 h 847725"/>
                      <a:gd name="connsiteX2" fmla="*/ 1434049 w 7105650"/>
                      <a:gd name="connsiteY2" fmla="*/ 0 h 847725"/>
                      <a:gd name="connsiteX3" fmla="*/ 2222131 w 7105650"/>
                      <a:gd name="connsiteY3" fmla="*/ 0 h 847725"/>
                      <a:gd name="connsiteX4" fmla="*/ 2654929 w 7105650"/>
                      <a:gd name="connsiteY4" fmla="*/ 0 h 847725"/>
                      <a:gd name="connsiteX5" fmla="*/ 3158784 w 7105650"/>
                      <a:gd name="connsiteY5" fmla="*/ 0 h 847725"/>
                      <a:gd name="connsiteX6" fmla="*/ 3804753 w 7105650"/>
                      <a:gd name="connsiteY6" fmla="*/ 0 h 847725"/>
                      <a:gd name="connsiteX7" fmla="*/ 4237551 w 7105650"/>
                      <a:gd name="connsiteY7" fmla="*/ 0 h 847725"/>
                      <a:gd name="connsiteX8" fmla="*/ 4670350 w 7105650"/>
                      <a:gd name="connsiteY8" fmla="*/ 0 h 847725"/>
                      <a:gd name="connsiteX9" fmla="*/ 5174205 w 7105650"/>
                      <a:gd name="connsiteY9" fmla="*/ 0 h 847725"/>
                      <a:gd name="connsiteX10" fmla="*/ 5678060 w 7105650"/>
                      <a:gd name="connsiteY10" fmla="*/ 0 h 847725"/>
                      <a:gd name="connsiteX11" fmla="*/ 6110859 w 7105650"/>
                      <a:gd name="connsiteY11" fmla="*/ 0 h 847725"/>
                      <a:gd name="connsiteX12" fmla="*/ 7105650 w 7105650"/>
                      <a:gd name="connsiteY12" fmla="*/ 0 h 847725"/>
                      <a:gd name="connsiteX13" fmla="*/ 7105650 w 7105650"/>
                      <a:gd name="connsiteY13" fmla="*/ 398431 h 847725"/>
                      <a:gd name="connsiteX14" fmla="*/ 7105650 w 7105650"/>
                      <a:gd name="connsiteY14" fmla="*/ 847725 h 847725"/>
                      <a:gd name="connsiteX15" fmla="*/ 6388625 w 7105650"/>
                      <a:gd name="connsiteY15" fmla="*/ 847725 h 847725"/>
                      <a:gd name="connsiteX16" fmla="*/ 5671601 w 7105650"/>
                      <a:gd name="connsiteY16" fmla="*/ 847725 h 847725"/>
                      <a:gd name="connsiteX17" fmla="*/ 5096689 w 7105650"/>
                      <a:gd name="connsiteY17" fmla="*/ 847725 h 847725"/>
                      <a:gd name="connsiteX18" fmla="*/ 4663890 w 7105650"/>
                      <a:gd name="connsiteY18" fmla="*/ 847725 h 847725"/>
                      <a:gd name="connsiteX19" fmla="*/ 3875809 w 7105650"/>
                      <a:gd name="connsiteY19" fmla="*/ 847725 h 847725"/>
                      <a:gd name="connsiteX20" fmla="*/ 3443010 w 7105650"/>
                      <a:gd name="connsiteY20" fmla="*/ 847725 h 847725"/>
                      <a:gd name="connsiteX21" fmla="*/ 2797042 w 7105650"/>
                      <a:gd name="connsiteY21" fmla="*/ 847725 h 847725"/>
                      <a:gd name="connsiteX22" fmla="*/ 2151074 w 7105650"/>
                      <a:gd name="connsiteY22" fmla="*/ 847725 h 847725"/>
                      <a:gd name="connsiteX23" fmla="*/ 1718275 w 7105650"/>
                      <a:gd name="connsiteY23" fmla="*/ 847725 h 847725"/>
                      <a:gd name="connsiteX24" fmla="*/ 930194 w 7105650"/>
                      <a:gd name="connsiteY24" fmla="*/ 847725 h 847725"/>
                      <a:gd name="connsiteX25" fmla="*/ 0 w 7105650"/>
                      <a:gd name="connsiteY25" fmla="*/ 847725 h 847725"/>
                      <a:gd name="connsiteX26" fmla="*/ 0 w 7105650"/>
                      <a:gd name="connsiteY26" fmla="*/ 432340 h 847725"/>
                      <a:gd name="connsiteX27" fmla="*/ 0 w 7105650"/>
                      <a:gd name="connsiteY27"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05650" h="847725" fill="none" extrusionOk="0">
                        <a:moveTo>
                          <a:pt x="0" y="0"/>
                        </a:moveTo>
                        <a:cubicBezTo>
                          <a:pt x="360010" y="-6541"/>
                          <a:pt x="524156" y="4179"/>
                          <a:pt x="788081" y="0"/>
                        </a:cubicBezTo>
                        <a:cubicBezTo>
                          <a:pt x="1052006" y="-4179"/>
                          <a:pt x="1304277" y="-7412"/>
                          <a:pt x="1434049" y="0"/>
                        </a:cubicBezTo>
                        <a:cubicBezTo>
                          <a:pt x="1563821" y="7412"/>
                          <a:pt x="1848426" y="38900"/>
                          <a:pt x="2222131" y="0"/>
                        </a:cubicBezTo>
                        <a:cubicBezTo>
                          <a:pt x="2595836" y="-38900"/>
                          <a:pt x="2509757" y="10031"/>
                          <a:pt x="2654929" y="0"/>
                        </a:cubicBezTo>
                        <a:cubicBezTo>
                          <a:pt x="2800101" y="-10031"/>
                          <a:pt x="2923343" y="-9873"/>
                          <a:pt x="3158784" y="0"/>
                        </a:cubicBezTo>
                        <a:cubicBezTo>
                          <a:pt x="3394225" y="9873"/>
                          <a:pt x="3573876" y="-19889"/>
                          <a:pt x="3804753" y="0"/>
                        </a:cubicBezTo>
                        <a:cubicBezTo>
                          <a:pt x="4035630" y="19889"/>
                          <a:pt x="4036884" y="110"/>
                          <a:pt x="4237551" y="0"/>
                        </a:cubicBezTo>
                        <a:cubicBezTo>
                          <a:pt x="4438218" y="-110"/>
                          <a:pt x="4554914" y="385"/>
                          <a:pt x="4670350" y="0"/>
                        </a:cubicBezTo>
                        <a:cubicBezTo>
                          <a:pt x="4785786" y="-385"/>
                          <a:pt x="5026087" y="18373"/>
                          <a:pt x="5174205" y="0"/>
                        </a:cubicBezTo>
                        <a:cubicBezTo>
                          <a:pt x="5322323" y="-18373"/>
                          <a:pt x="5526745" y="17595"/>
                          <a:pt x="5678060" y="0"/>
                        </a:cubicBezTo>
                        <a:cubicBezTo>
                          <a:pt x="5829376" y="-17595"/>
                          <a:pt x="5982875" y="14048"/>
                          <a:pt x="6110859" y="0"/>
                        </a:cubicBezTo>
                        <a:cubicBezTo>
                          <a:pt x="6238843" y="-14048"/>
                          <a:pt x="6681639" y="25692"/>
                          <a:pt x="7105650" y="0"/>
                        </a:cubicBezTo>
                        <a:cubicBezTo>
                          <a:pt x="7109806" y="191754"/>
                          <a:pt x="7090438" y="246606"/>
                          <a:pt x="7105650" y="398431"/>
                        </a:cubicBezTo>
                        <a:cubicBezTo>
                          <a:pt x="7120862" y="550256"/>
                          <a:pt x="7093924" y="678536"/>
                          <a:pt x="7105650" y="847725"/>
                        </a:cubicBezTo>
                        <a:cubicBezTo>
                          <a:pt x="6867176" y="826264"/>
                          <a:pt x="6569087" y="860494"/>
                          <a:pt x="6388625" y="847725"/>
                        </a:cubicBezTo>
                        <a:cubicBezTo>
                          <a:pt x="6208163" y="834956"/>
                          <a:pt x="5990889" y="816354"/>
                          <a:pt x="5671601" y="847725"/>
                        </a:cubicBezTo>
                        <a:cubicBezTo>
                          <a:pt x="5352313" y="879096"/>
                          <a:pt x="5376516" y="819810"/>
                          <a:pt x="5096689" y="847725"/>
                        </a:cubicBezTo>
                        <a:cubicBezTo>
                          <a:pt x="4816862" y="875640"/>
                          <a:pt x="4863192" y="828957"/>
                          <a:pt x="4663890" y="847725"/>
                        </a:cubicBezTo>
                        <a:cubicBezTo>
                          <a:pt x="4464588" y="866493"/>
                          <a:pt x="4210461" y="816029"/>
                          <a:pt x="3875809" y="847725"/>
                        </a:cubicBezTo>
                        <a:cubicBezTo>
                          <a:pt x="3541157" y="879421"/>
                          <a:pt x="3573454" y="851010"/>
                          <a:pt x="3443010" y="847725"/>
                        </a:cubicBezTo>
                        <a:cubicBezTo>
                          <a:pt x="3312566" y="844440"/>
                          <a:pt x="2945816" y="818135"/>
                          <a:pt x="2797042" y="847725"/>
                        </a:cubicBezTo>
                        <a:cubicBezTo>
                          <a:pt x="2648268" y="877315"/>
                          <a:pt x="2424021" y="870787"/>
                          <a:pt x="2151074" y="847725"/>
                        </a:cubicBezTo>
                        <a:cubicBezTo>
                          <a:pt x="1878127" y="824663"/>
                          <a:pt x="1922578" y="831934"/>
                          <a:pt x="1718275" y="847725"/>
                        </a:cubicBezTo>
                        <a:cubicBezTo>
                          <a:pt x="1513972" y="863516"/>
                          <a:pt x="1093431" y="882227"/>
                          <a:pt x="930194" y="847725"/>
                        </a:cubicBezTo>
                        <a:cubicBezTo>
                          <a:pt x="766957" y="813223"/>
                          <a:pt x="411790" y="844952"/>
                          <a:pt x="0" y="847725"/>
                        </a:cubicBezTo>
                        <a:cubicBezTo>
                          <a:pt x="-6013" y="718087"/>
                          <a:pt x="-12892" y="544542"/>
                          <a:pt x="0" y="432340"/>
                        </a:cubicBezTo>
                        <a:cubicBezTo>
                          <a:pt x="12892" y="320139"/>
                          <a:pt x="17189" y="133737"/>
                          <a:pt x="0" y="0"/>
                        </a:cubicBezTo>
                        <a:close/>
                      </a:path>
                      <a:path w="7105650" h="847725" stroke="0" extrusionOk="0">
                        <a:moveTo>
                          <a:pt x="0" y="0"/>
                        </a:moveTo>
                        <a:cubicBezTo>
                          <a:pt x="133216" y="19801"/>
                          <a:pt x="250832" y="776"/>
                          <a:pt x="432799" y="0"/>
                        </a:cubicBezTo>
                        <a:cubicBezTo>
                          <a:pt x="614766" y="-776"/>
                          <a:pt x="785605" y="-13276"/>
                          <a:pt x="1007710" y="0"/>
                        </a:cubicBezTo>
                        <a:cubicBezTo>
                          <a:pt x="1229815" y="13276"/>
                          <a:pt x="1515403" y="-26081"/>
                          <a:pt x="1653679" y="0"/>
                        </a:cubicBezTo>
                        <a:cubicBezTo>
                          <a:pt x="1791955" y="26081"/>
                          <a:pt x="2136694" y="-16562"/>
                          <a:pt x="2441760" y="0"/>
                        </a:cubicBezTo>
                        <a:cubicBezTo>
                          <a:pt x="2746826" y="16562"/>
                          <a:pt x="2700044" y="10185"/>
                          <a:pt x="2945615" y="0"/>
                        </a:cubicBezTo>
                        <a:cubicBezTo>
                          <a:pt x="3191186" y="-10185"/>
                          <a:pt x="3363436" y="10446"/>
                          <a:pt x="3591583" y="0"/>
                        </a:cubicBezTo>
                        <a:cubicBezTo>
                          <a:pt x="3819730" y="-10446"/>
                          <a:pt x="3967929" y="21363"/>
                          <a:pt x="4308608" y="0"/>
                        </a:cubicBezTo>
                        <a:cubicBezTo>
                          <a:pt x="4649287" y="-21363"/>
                          <a:pt x="4696079" y="15069"/>
                          <a:pt x="4812463" y="0"/>
                        </a:cubicBezTo>
                        <a:cubicBezTo>
                          <a:pt x="4928848" y="-15069"/>
                          <a:pt x="5220288" y="17817"/>
                          <a:pt x="5529488" y="0"/>
                        </a:cubicBezTo>
                        <a:cubicBezTo>
                          <a:pt x="5838689" y="-17817"/>
                          <a:pt x="5957834" y="34398"/>
                          <a:pt x="6317569" y="0"/>
                        </a:cubicBezTo>
                        <a:cubicBezTo>
                          <a:pt x="6677304" y="-34398"/>
                          <a:pt x="6766011" y="11625"/>
                          <a:pt x="7105650" y="0"/>
                        </a:cubicBezTo>
                        <a:cubicBezTo>
                          <a:pt x="7120922" y="97487"/>
                          <a:pt x="7102824" y="217784"/>
                          <a:pt x="7105650" y="398431"/>
                        </a:cubicBezTo>
                        <a:cubicBezTo>
                          <a:pt x="7108476" y="579078"/>
                          <a:pt x="7098394" y="640309"/>
                          <a:pt x="7105650" y="847725"/>
                        </a:cubicBezTo>
                        <a:cubicBezTo>
                          <a:pt x="6877644" y="853312"/>
                          <a:pt x="6652414" y="857580"/>
                          <a:pt x="6459682" y="847725"/>
                        </a:cubicBezTo>
                        <a:cubicBezTo>
                          <a:pt x="6266950" y="837870"/>
                          <a:pt x="5998658" y="830234"/>
                          <a:pt x="5742657" y="847725"/>
                        </a:cubicBezTo>
                        <a:cubicBezTo>
                          <a:pt x="5486656" y="865216"/>
                          <a:pt x="5318046" y="858549"/>
                          <a:pt x="5096689" y="847725"/>
                        </a:cubicBezTo>
                        <a:cubicBezTo>
                          <a:pt x="4875332" y="836901"/>
                          <a:pt x="4602323" y="875580"/>
                          <a:pt x="4379664" y="847725"/>
                        </a:cubicBezTo>
                        <a:cubicBezTo>
                          <a:pt x="4157005" y="819870"/>
                          <a:pt x="4095919" y="857483"/>
                          <a:pt x="3946866" y="847725"/>
                        </a:cubicBezTo>
                        <a:cubicBezTo>
                          <a:pt x="3797813" y="837967"/>
                          <a:pt x="3614704" y="848981"/>
                          <a:pt x="3514067" y="847725"/>
                        </a:cubicBezTo>
                        <a:cubicBezTo>
                          <a:pt x="3413430" y="846469"/>
                          <a:pt x="3062111" y="826216"/>
                          <a:pt x="2725986" y="847725"/>
                        </a:cubicBezTo>
                        <a:cubicBezTo>
                          <a:pt x="2389861" y="869234"/>
                          <a:pt x="2400597" y="828188"/>
                          <a:pt x="2222131" y="847725"/>
                        </a:cubicBezTo>
                        <a:cubicBezTo>
                          <a:pt x="2043666" y="867262"/>
                          <a:pt x="1707311" y="858683"/>
                          <a:pt x="1434049" y="847725"/>
                        </a:cubicBezTo>
                        <a:cubicBezTo>
                          <a:pt x="1160787" y="836767"/>
                          <a:pt x="919910" y="853469"/>
                          <a:pt x="717025" y="847725"/>
                        </a:cubicBezTo>
                        <a:cubicBezTo>
                          <a:pt x="514140" y="841981"/>
                          <a:pt x="154540" y="838687"/>
                          <a:pt x="0" y="847725"/>
                        </a:cubicBezTo>
                        <a:cubicBezTo>
                          <a:pt x="11153" y="723496"/>
                          <a:pt x="-3488" y="613535"/>
                          <a:pt x="0" y="449294"/>
                        </a:cubicBezTo>
                        <a:cubicBezTo>
                          <a:pt x="3488" y="285053"/>
                          <a:pt x="-2446" y="98186"/>
                          <a:pt x="0" y="0"/>
                        </a:cubicBezTo>
                        <a:close/>
                      </a:path>
                    </a:pathLst>
                  </a:custGeom>
                  <ask:type>
                    <ask:lineSketchNone/>
                  </ask:type>
                </ask:lineSketchStyleProps>
              </a:ext>
            </a:extLst>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For special needs and/or homeless, please ensure your supporting documents </a:t>
            </a:r>
            <a:r>
              <a:rPr lang="en-US" sz="1600" b="1" u="sng" dirty="0">
                <a:solidFill>
                  <a:srgbClr val="FF0000"/>
                </a:solidFill>
              </a:rPr>
              <a:t>show how the project will qualify </a:t>
            </a:r>
            <a:r>
              <a:rPr lang="en-US" sz="1600" b="1" dirty="0">
                <a:solidFill>
                  <a:schemeClr val="tx1"/>
                </a:solidFill>
              </a:rPr>
              <a:t>someone meeting CID’s definition</a:t>
            </a:r>
            <a:endParaRPr lang="en-US" sz="1600" dirty="0">
              <a:solidFill>
                <a:schemeClr val="tx1"/>
              </a:solidFill>
            </a:endParaRPr>
          </a:p>
          <a:p>
            <a:pPr algn="ctr"/>
            <a:endParaRPr lang="en-US" sz="1400" dirty="0">
              <a:solidFill>
                <a:schemeClr val="accent1">
                  <a:lumMod val="75000"/>
                </a:schemeClr>
              </a:solidFill>
              <a:highlight>
                <a:srgbClr val="D0D8E8"/>
              </a:highlight>
            </a:endParaRPr>
          </a:p>
          <a:p>
            <a:pPr algn="ctr"/>
            <a:r>
              <a:rPr lang="en-US" sz="2000" b="1" i="1" dirty="0">
                <a:solidFill>
                  <a:srgbClr val="FFFF00"/>
                </a:solidFill>
                <a:hlinkClick r:id="rId3"/>
              </a:rPr>
              <a:t>FHLB Dallas template now available</a:t>
            </a:r>
            <a:endParaRPr lang="en-US" sz="2000" b="1" i="1" dirty="0">
              <a:solidFill>
                <a:srgbClr val="FFFF00"/>
              </a:solidFill>
            </a:endParaRPr>
          </a:p>
        </p:txBody>
      </p:sp>
      <p:sp>
        <p:nvSpPr>
          <p:cNvPr id="9" name="Rectangle: Rounded Corners 8">
            <a:extLst>
              <a:ext uri="{FF2B5EF4-FFF2-40B4-BE49-F238E27FC236}">
                <a16:creationId xmlns:a16="http://schemas.microsoft.com/office/drawing/2014/main" id="{77E57C58-7418-EF12-5931-5E5F225ADBBF}"/>
              </a:ext>
            </a:extLst>
          </p:cNvPr>
          <p:cNvSpPr/>
          <p:nvPr/>
        </p:nvSpPr>
        <p:spPr>
          <a:xfrm>
            <a:off x="122283" y="4480726"/>
            <a:ext cx="5282473" cy="114911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Rural Housing – 5 pts</a:t>
            </a:r>
          </a:p>
          <a:p>
            <a:pPr algn="ctr"/>
            <a:endParaRPr lang="en-US" sz="1200" u="sng" dirty="0">
              <a:solidFill>
                <a:schemeClr val="tx1"/>
              </a:solidFill>
            </a:endParaRPr>
          </a:p>
          <a:p>
            <a:pPr algn="ctr"/>
            <a:r>
              <a:rPr lang="en-US" sz="1400" dirty="0">
                <a:solidFill>
                  <a:schemeClr val="tx1"/>
                </a:solidFill>
              </a:rPr>
              <a:t>USDA property eligibility can be found </a:t>
            </a:r>
            <a:r>
              <a:rPr lang="en-US" sz="1400" i="1" dirty="0">
                <a:solidFill>
                  <a:schemeClr val="tx1"/>
                </a:solidFill>
                <a:hlinkClick r:id="rId4"/>
              </a:rPr>
              <a:t>here</a:t>
            </a:r>
            <a:endParaRPr lang="en-US" sz="1400" dirty="0">
              <a:solidFill>
                <a:schemeClr val="tx1"/>
              </a:solidFill>
              <a:highlight>
                <a:srgbClr val="FFFF00"/>
              </a:highlight>
            </a:endParaRPr>
          </a:p>
        </p:txBody>
      </p:sp>
      <p:sp>
        <p:nvSpPr>
          <p:cNvPr id="10" name="Flowchart: Alternate Process 9">
            <a:extLst>
              <a:ext uri="{FF2B5EF4-FFF2-40B4-BE49-F238E27FC236}">
                <a16:creationId xmlns:a16="http://schemas.microsoft.com/office/drawing/2014/main" id="{24933568-C961-7292-A78A-F336E4A9E74F}"/>
              </a:ext>
            </a:extLst>
          </p:cNvPr>
          <p:cNvSpPr/>
          <p:nvPr/>
        </p:nvSpPr>
        <p:spPr>
          <a:xfrm>
            <a:off x="5738185" y="4527425"/>
            <a:ext cx="3205790" cy="1102411"/>
          </a:xfrm>
          <a:prstGeom prst="flowChartAlternateProcess">
            <a:avLst/>
          </a:prstGeom>
          <a:solidFill>
            <a:schemeClr val="bg1">
              <a:lumMod val="85000"/>
            </a:schemeClr>
          </a:solidFill>
          <a:ln>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nchorCtr="1"/>
          <a:lstStyle/>
          <a:p>
            <a:pPr algn="ctr"/>
            <a:r>
              <a:rPr lang="en-US" sz="1400" b="1" u="sng" dirty="0">
                <a:solidFill>
                  <a:schemeClr val="tx1"/>
                </a:solidFill>
              </a:rPr>
              <a:t>Rural Points</a:t>
            </a:r>
          </a:p>
          <a:p>
            <a:pPr algn="ctr"/>
            <a:endParaRPr lang="en-US" sz="1400" b="1" u="sng" dirty="0">
              <a:solidFill>
                <a:schemeClr val="tx1"/>
              </a:solidFill>
            </a:endParaRPr>
          </a:p>
          <a:p>
            <a:pPr algn="ctr"/>
            <a:r>
              <a:rPr lang="en-US" sz="1400" b="1" u="sng" dirty="0">
                <a:solidFill>
                  <a:schemeClr val="tx1"/>
                </a:solidFill>
              </a:rPr>
              <a:t>Variable points - number of units located in a rural area divided by total number of units</a:t>
            </a:r>
          </a:p>
        </p:txBody>
      </p:sp>
      <p:sp>
        <p:nvSpPr>
          <p:cNvPr id="11" name="Arrow: Left-Right 10">
            <a:extLst>
              <a:ext uri="{FF2B5EF4-FFF2-40B4-BE49-F238E27FC236}">
                <a16:creationId xmlns:a16="http://schemas.microsoft.com/office/drawing/2014/main" id="{401F70B4-9086-3F35-B0A0-0C0BC8ED63C9}"/>
              </a:ext>
            </a:extLst>
          </p:cNvPr>
          <p:cNvSpPr/>
          <p:nvPr/>
        </p:nvSpPr>
        <p:spPr>
          <a:xfrm>
            <a:off x="5398709" y="1907416"/>
            <a:ext cx="339475" cy="174477"/>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Left-Right 11">
            <a:extLst>
              <a:ext uri="{FF2B5EF4-FFF2-40B4-BE49-F238E27FC236}">
                <a16:creationId xmlns:a16="http://schemas.microsoft.com/office/drawing/2014/main" id="{F7C26841-7E5A-5A57-C0F3-8367D0A870A6}"/>
              </a:ext>
            </a:extLst>
          </p:cNvPr>
          <p:cNvSpPr/>
          <p:nvPr/>
        </p:nvSpPr>
        <p:spPr>
          <a:xfrm>
            <a:off x="5381371" y="3268291"/>
            <a:ext cx="339475" cy="174477"/>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Left-Right 13">
            <a:extLst>
              <a:ext uri="{FF2B5EF4-FFF2-40B4-BE49-F238E27FC236}">
                <a16:creationId xmlns:a16="http://schemas.microsoft.com/office/drawing/2014/main" id="{A5A2319D-ED91-EED8-EC80-8FC79FD05838}"/>
              </a:ext>
            </a:extLst>
          </p:cNvPr>
          <p:cNvSpPr/>
          <p:nvPr/>
        </p:nvSpPr>
        <p:spPr>
          <a:xfrm>
            <a:off x="5398709" y="5200572"/>
            <a:ext cx="339475" cy="174477"/>
          </a:xfrm>
          <a:prstGeom prst="leftRightArrow">
            <a:avLst/>
          </a:prstGeom>
          <a:solidFill>
            <a:srgbClr val="FFFF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779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EE12E-9351-78DC-9FB8-E7A1949D9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94E7B7-6A90-06E3-FECB-D16F4723A47A}"/>
              </a:ext>
            </a:extLst>
          </p:cNvPr>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545AD22E-7C36-72E9-BABB-3175403D7982}"/>
              </a:ext>
            </a:extLst>
          </p:cNvPr>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Homelessness and Special Needs Certifications</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pic>
        <p:nvPicPr>
          <p:cNvPr id="7" name="Picture 6">
            <a:extLst>
              <a:ext uri="{FF2B5EF4-FFF2-40B4-BE49-F238E27FC236}">
                <a16:creationId xmlns:a16="http://schemas.microsoft.com/office/drawing/2014/main" id="{95D90DAC-5AE8-7CF8-55FA-C916113CDC9E}"/>
              </a:ext>
            </a:extLst>
          </p:cNvPr>
          <p:cNvPicPr>
            <a:picLocks noChangeAspect="1"/>
          </p:cNvPicPr>
          <p:nvPr/>
        </p:nvPicPr>
        <p:blipFill>
          <a:blip r:embed="rId3"/>
          <a:srcRect/>
          <a:stretch/>
        </p:blipFill>
        <p:spPr>
          <a:xfrm>
            <a:off x="221381" y="1117015"/>
            <a:ext cx="4394645" cy="5649005"/>
          </a:xfrm>
          <a:prstGeom prst="rect">
            <a:avLst/>
          </a:prstGeom>
          <a:ln w="25400">
            <a:solidFill>
              <a:schemeClr val="tx2">
                <a:lumMod val="60000"/>
                <a:lumOff val="40000"/>
              </a:schemeClr>
            </a:solidFill>
          </a:ln>
        </p:spPr>
      </p:pic>
      <p:pic>
        <p:nvPicPr>
          <p:cNvPr id="10" name="Picture 9">
            <a:extLst>
              <a:ext uri="{FF2B5EF4-FFF2-40B4-BE49-F238E27FC236}">
                <a16:creationId xmlns:a16="http://schemas.microsoft.com/office/drawing/2014/main" id="{305E31AC-7646-E02E-F279-4EAF8C6D18C6}"/>
              </a:ext>
            </a:extLst>
          </p:cNvPr>
          <p:cNvPicPr>
            <a:picLocks noChangeAspect="1"/>
          </p:cNvPicPr>
          <p:nvPr/>
        </p:nvPicPr>
        <p:blipFill>
          <a:blip r:embed="rId4"/>
          <a:srcRect/>
          <a:stretch/>
        </p:blipFill>
        <p:spPr>
          <a:xfrm>
            <a:off x="4646343" y="1117015"/>
            <a:ext cx="4377238" cy="5649005"/>
          </a:xfrm>
          <a:prstGeom prst="rect">
            <a:avLst/>
          </a:prstGeom>
          <a:ln w="25400">
            <a:solidFill>
              <a:schemeClr val="accent1">
                <a:lumMod val="75000"/>
              </a:schemeClr>
            </a:solidFill>
          </a:ln>
        </p:spPr>
      </p:pic>
    </p:spTree>
    <p:extLst>
      <p:ext uri="{BB962C8B-B14F-4D97-AF65-F5344CB8AC3E}">
        <p14:creationId xmlns:p14="http://schemas.microsoft.com/office/powerpoint/2010/main" val="11438342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7987C-3E87-64FE-E8F2-51B0E6A9E7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0F1629-2E1C-85EA-C8BA-09534C41C39C}"/>
              </a:ext>
            </a:extLst>
          </p:cNvPr>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DBCC0FD1-2E25-9063-359C-083CA8C26E82}"/>
              </a:ext>
            </a:extLst>
          </p:cNvPr>
          <p:cNvSpPr>
            <a:spLocks noGrp="1"/>
          </p:cNvSpPr>
          <p:nvPr>
            <p:ph type="body" sz="quarter" idx="12"/>
          </p:nvPr>
        </p:nvSpPr>
        <p:spPr>
          <a:xfrm>
            <a:off x="210747" y="443205"/>
            <a:ext cx="8348462"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AHP Rental Project Requirements for</a:t>
            </a:r>
          </a:p>
          <a:p>
            <a:pPr marL="0" lvl="0" indent="0" defTabSz="457200">
              <a:spcBef>
                <a:spcPct val="0"/>
              </a:spcBef>
              <a:buClrTx/>
              <a:buNone/>
              <a:defRPr/>
            </a:pPr>
            <a:r>
              <a:rPr lang="en-US" sz="2800" b="1" dirty="0">
                <a:solidFill>
                  <a:srgbClr val="0072CE"/>
                </a:solidFill>
                <a:latin typeface="Calibri" pitchFamily="34" charset="0"/>
              </a:rPr>
              <a:t>Homeless Households Attestation</a:t>
            </a:r>
            <a:endParaRPr lang="en-US" sz="2000" dirty="0">
              <a:solidFill>
                <a:schemeClr val="tx1"/>
              </a:solidFill>
            </a:endParaRPr>
          </a:p>
        </p:txBody>
      </p:sp>
      <p:pic>
        <p:nvPicPr>
          <p:cNvPr id="5" name="Picture 4" descr="Graphical user interface, text, application&#10;&#10;AI-generated content may be incorrect.">
            <a:extLst>
              <a:ext uri="{FF2B5EF4-FFF2-40B4-BE49-F238E27FC236}">
                <a16:creationId xmlns:a16="http://schemas.microsoft.com/office/drawing/2014/main" id="{55D14A74-277C-DFFF-277F-78C21DE8B660}"/>
              </a:ext>
            </a:extLst>
          </p:cNvPr>
          <p:cNvPicPr>
            <a:picLocks noChangeAspect="1"/>
          </p:cNvPicPr>
          <p:nvPr/>
        </p:nvPicPr>
        <p:blipFill>
          <a:blip r:embed="rId3"/>
          <a:stretch>
            <a:fillRect/>
          </a:stretch>
        </p:blipFill>
        <p:spPr>
          <a:xfrm>
            <a:off x="2307265" y="1587305"/>
            <a:ext cx="4164950" cy="5054994"/>
          </a:xfrm>
          <a:prstGeom prst="rect">
            <a:avLst/>
          </a:prstGeom>
          <a:ln w="15875">
            <a:solidFill>
              <a:schemeClr val="accent1"/>
            </a:solidFill>
          </a:ln>
        </p:spPr>
      </p:pic>
    </p:spTree>
    <p:extLst>
      <p:ext uri="{BB962C8B-B14F-4D97-AF65-F5344CB8AC3E}">
        <p14:creationId xmlns:p14="http://schemas.microsoft.com/office/powerpoint/2010/main" val="231808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178CB-92A9-EB3C-BC87-CAAAFF719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715355-767E-D224-89AD-524355A6C640}"/>
              </a:ext>
            </a:extLst>
          </p:cNvPr>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25BD6E44-5901-F114-4D0C-627D9B2A1EEF}"/>
              </a:ext>
            </a:extLst>
          </p:cNvPr>
          <p:cNvSpPr>
            <a:spLocks noGrp="1"/>
          </p:cNvSpPr>
          <p:nvPr>
            <p:ph type="body" sz="quarter" idx="12"/>
          </p:nvPr>
        </p:nvSpPr>
        <p:spPr>
          <a:xfrm>
            <a:off x="356616" y="603504"/>
            <a:ext cx="7339901" cy="603607"/>
          </a:xfrm>
        </p:spPr>
        <p:txBody>
          <a:bodyPr>
            <a:noAutofit/>
          </a:bodyPr>
          <a:lstStyle/>
          <a:p>
            <a:pPr marL="0" indent="0" eaLnBrk="0" hangingPunct="0">
              <a:buNone/>
            </a:pPr>
            <a:r>
              <a:rPr lang="en-US" sz="3200" b="1" dirty="0">
                <a:solidFill>
                  <a:srgbClr val="0072CE"/>
                </a:solidFill>
                <a:latin typeface="Calibri" pitchFamily="34" charset="0"/>
              </a:rPr>
              <a:t>Community Stability</a:t>
            </a:r>
          </a:p>
        </p:txBody>
      </p:sp>
      <p:sp>
        <p:nvSpPr>
          <p:cNvPr id="8" name="TextBox 7">
            <a:extLst>
              <a:ext uri="{FF2B5EF4-FFF2-40B4-BE49-F238E27FC236}">
                <a16:creationId xmlns:a16="http://schemas.microsoft.com/office/drawing/2014/main" id="{4A797FC7-A4A7-433D-7E1E-10A36637C2C5}"/>
              </a:ext>
            </a:extLst>
          </p:cNvPr>
          <p:cNvSpPr txBox="1"/>
          <p:nvPr/>
        </p:nvSpPr>
        <p:spPr>
          <a:xfrm>
            <a:off x="120899" y="4431125"/>
            <a:ext cx="9135286" cy="1477328"/>
          </a:xfrm>
          <a:prstGeom prst="rect">
            <a:avLst/>
          </a:prstGeom>
          <a:noFill/>
        </p:spPr>
        <p:txBody>
          <a:bodyPr wrap="square" rtlCol="0" anchor="ctr">
            <a:spAutoFit/>
          </a:bodyPr>
          <a:lstStyle/>
          <a:p>
            <a:pPr algn="ctr" eaLnBrk="0" hangingPunct="0">
              <a:defRPr/>
            </a:pPr>
            <a:r>
              <a:rPr lang="en-US" sz="2000" dirty="0">
                <a:latin typeface="Calibri" pitchFamily="34" charset="0"/>
              </a:rPr>
              <a:t>Projects can receive points for </a:t>
            </a:r>
            <a:r>
              <a:rPr lang="en-US" sz="2000" b="1" dirty="0">
                <a:latin typeface="Calibri" pitchFamily="34" charset="0"/>
              </a:rPr>
              <a:t>3</a:t>
            </a:r>
            <a:r>
              <a:rPr lang="en-US" sz="2000" dirty="0">
                <a:latin typeface="Calibri" pitchFamily="34" charset="0"/>
              </a:rPr>
              <a:t> of the top </a:t>
            </a:r>
            <a:r>
              <a:rPr lang="en-US" sz="2000" b="1" dirty="0">
                <a:latin typeface="Calibri" pitchFamily="34" charset="0"/>
              </a:rPr>
              <a:t>4</a:t>
            </a:r>
            <a:r>
              <a:rPr lang="en-US" sz="2000" dirty="0">
                <a:latin typeface="Calibri" pitchFamily="34" charset="0"/>
              </a:rPr>
              <a:t> categories for </a:t>
            </a:r>
            <a:r>
              <a:rPr lang="en-US" sz="2000" b="1" dirty="0">
                <a:latin typeface="Calibri" pitchFamily="34" charset="0"/>
              </a:rPr>
              <a:t>3</a:t>
            </a:r>
            <a:r>
              <a:rPr lang="en-US" sz="2000" dirty="0">
                <a:latin typeface="Calibri" pitchFamily="34" charset="0"/>
              </a:rPr>
              <a:t> points each (totaling </a:t>
            </a:r>
            <a:r>
              <a:rPr lang="en-US" sz="2000" b="1" dirty="0">
                <a:latin typeface="Calibri" pitchFamily="34" charset="0"/>
              </a:rPr>
              <a:t>9</a:t>
            </a:r>
            <a:r>
              <a:rPr lang="en-US" sz="2000" dirty="0">
                <a:latin typeface="Calibri" pitchFamily="34" charset="0"/>
              </a:rPr>
              <a:t>)</a:t>
            </a:r>
          </a:p>
          <a:p>
            <a:pPr algn="ctr" eaLnBrk="0" hangingPunct="0">
              <a:spcAft>
                <a:spcPts val="1200"/>
              </a:spcAft>
              <a:defRPr/>
            </a:pPr>
            <a:r>
              <a:rPr lang="en-US" sz="2000" dirty="0">
                <a:latin typeface="Calibri" pitchFamily="34" charset="0"/>
              </a:rPr>
              <a:t>Projects can receive an additional </a:t>
            </a:r>
            <a:r>
              <a:rPr lang="en-US" sz="2000" b="1" dirty="0">
                <a:latin typeface="Calibri" pitchFamily="34" charset="0"/>
              </a:rPr>
              <a:t>6</a:t>
            </a:r>
            <a:r>
              <a:rPr lang="en-US" sz="2000" dirty="0">
                <a:latin typeface="Calibri" pitchFamily="34" charset="0"/>
              </a:rPr>
              <a:t> points for preservation </a:t>
            </a:r>
          </a:p>
          <a:p>
            <a:pPr algn="ctr" eaLnBrk="0" hangingPunct="0">
              <a:defRPr/>
            </a:pPr>
            <a:r>
              <a:rPr lang="en-US" sz="2000" b="1" dirty="0">
                <a:solidFill>
                  <a:srgbClr val="00B050"/>
                </a:solidFill>
                <a:latin typeface="Calibri" pitchFamily="34" charset="0"/>
              </a:rPr>
              <a:t>Maximums:</a:t>
            </a:r>
            <a:r>
              <a:rPr lang="en-US" sz="2000" dirty="0">
                <a:latin typeface="Calibri" pitchFamily="34" charset="0"/>
              </a:rPr>
              <a:t> Without Preservation = </a:t>
            </a:r>
            <a:r>
              <a:rPr lang="en-US" sz="2000" b="1" dirty="0">
                <a:latin typeface="Calibri" pitchFamily="34" charset="0"/>
              </a:rPr>
              <a:t>9 points</a:t>
            </a:r>
          </a:p>
          <a:p>
            <a:pPr algn="ctr" eaLnBrk="0" hangingPunct="0">
              <a:defRPr/>
            </a:pPr>
            <a:r>
              <a:rPr lang="en-US" sz="900" dirty="0">
                <a:latin typeface="Calibri" pitchFamily="34" charset="0"/>
              </a:rPr>
              <a:t>		             </a:t>
            </a:r>
            <a:r>
              <a:rPr lang="en-US" sz="2000" dirty="0">
                <a:latin typeface="Calibri" pitchFamily="34" charset="0"/>
              </a:rPr>
              <a:t>With Preservation = </a:t>
            </a:r>
            <a:r>
              <a:rPr lang="en-US" sz="2000" b="1" dirty="0">
                <a:latin typeface="Calibri" pitchFamily="34" charset="0"/>
              </a:rPr>
              <a:t>15 points</a:t>
            </a:r>
          </a:p>
        </p:txBody>
      </p:sp>
      <p:sp>
        <p:nvSpPr>
          <p:cNvPr id="7" name="Rectangle: Rounded Corners 5">
            <a:extLst>
              <a:ext uri="{FF2B5EF4-FFF2-40B4-BE49-F238E27FC236}">
                <a16:creationId xmlns:a16="http://schemas.microsoft.com/office/drawing/2014/main" id="{28C99F65-0C68-DF8F-F167-57B858FCEE85}"/>
              </a:ext>
            </a:extLst>
          </p:cNvPr>
          <p:cNvSpPr/>
          <p:nvPr/>
        </p:nvSpPr>
        <p:spPr>
          <a:xfrm>
            <a:off x="101076" y="1322062"/>
            <a:ext cx="8941847" cy="2810164"/>
          </a:xfrm>
          <a:prstGeom prst="round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t"/>
          <a:lstStyle/>
          <a:p>
            <a:pPr>
              <a:spcAft>
                <a:spcPts val="1200"/>
              </a:spcAft>
            </a:pPr>
            <a:r>
              <a:rPr lang="en-US" b="1" u="sng" dirty="0"/>
              <a:t>Adaptive Reuse </a:t>
            </a:r>
            <a:r>
              <a:rPr lang="en-US" dirty="0"/>
              <a:t> </a:t>
            </a:r>
            <a:r>
              <a:rPr lang="en-US" sz="2000" dirty="0"/>
              <a:t>- </a:t>
            </a:r>
            <a:r>
              <a:rPr lang="en-US" dirty="0"/>
              <a:t>Converting an existing non-housing structure into housing </a:t>
            </a:r>
          </a:p>
          <a:p>
            <a:pPr>
              <a:spcAft>
                <a:spcPts val="1200"/>
              </a:spcAft>
            </a:pPr>
            <a:r>
              <a:rPr lang="en-US" b="1" u="sng" dirty="0"/>
              <a:t>New Construction</a:t>
            </a:r>
            <a:r>
              <a:rPr lang="en-US" dirty="0"/>
              <a:t> - Project is 100% new construction </a:t>
            </a:r>
          </a:p>
          <a:p>
            <a:pPr>
              <a:spcAft>
                <a:spcPts val="1200"/>
              </a:spcAft>
            </a:pPr>
            <a:r>
              <a:rPr lang="en-US" b="1" u="sng" dirty="0"/>
              <a:t>Rehabilitating Properties</a:t>
            </a:r>
            <a:r>
              <a:rPr lang="en-US" dirty="0"/>
              <a:t> </a:t>
            </a:r>
            <a:r>
              <a:rPr lang="en-US" sz="2000" dirty="0"/>
              <a:t>- </a:t>
            </a:r>
            <a:r>
              <a:rPr lang="en-US" b="1" u="sng" dirty="0"/>
              <a:t>50</a:t>
            </a:r>
            <a:r>
              <a:rPr lang="en-US" dirty="0"/>
              <a:t>% of the units or square footage are vacant, abandoned or foreclosed and are being rehabilitated </a:t>
            </a:r>
          </a:p>
          <a:p>
            <a:pPr>
              <a:spcAft>
                <a:spcPts val="1200"/>
              </a:spcAft>
            </a:pPr>
            <a:r>
              <a:rPr lang="en-US" b="1" u="sng" dirty="0"/>
              <a:t>Demo of Properties</a:t>
            </a:r>
            <a:r>
              <a:rPr lang="en-US" dirty="0"/>
              <a:t> </a:t>
            </a:r>
            <a:r>
              <a:rPr lang="en-US" sz="2000" dirty="0"/>
              <a:t>- </a:t>
            </a:r>
            <a:r>
              <a:rPr lang="en-US" b="1" dirty="0"/>
              <a:t>20% </a:t>
            </a:r>
            <a:r>
              <a:rPr lang="en-US" dirty="0"/>
              <a:t>of the units are new construction in place of demolished structures (</a:t>
            </a:r>
            <a:r>
              <a:rPr lang="en-US" b="1" dirty="0"/>
              <a:t>do not include ancillary structures</a:t>
            </a:r>
            <a:r>
              <a:rPr lang="en-US" dirty="0"/>
              <a:t>)</a:t>
            </a:r>
            <a:endParaRPr lang="en-US" dirty="0">
              <a:latin typeface="Calibri" pitchFamily="34" charset="0"/>
            </a:endParaRPr>
          </a:p>
          <a:p>
            <a:pPr algn="ctr">
              <a:spcAft>
                <a:spcPts val="1200"/>
              </a:spcAft>
            </a:pPr>
            <a:endParaRPr lang="en-US" dirty="0"/>
          </a:p>
          <a:p>
            <a:pPr algn="ctr">
              <a:spcAft>
                <a:spcPts val="1200"/>
              </a:spcAft>
            </a:pPr>
            <a:endParaRPr lang="en-US" dirty="0"/>
          </a:p>
          <a:p>
            <a:pPr algn="ctr">
              <a:spcAft>
                <a:spcPts val="1200"/>
              </a:spcAft>
            </a:pPr>
            <a:endParaRPr lang="en-US" dirty="0"/>
          </a:p>
        </p:txBody>
      </p:sp>
      <p:sp>
        <p:nvSpPr>
          <p:cNvPr id="15" name="Rectangle: Rounded Corners 5">
            <a:extLst>
              <a:ext uri="{FF2B5EF4-FFF2-40B4-BE49-F238E27FC236}">
                <a16:creationId xmlns:a16="http://schemas.microsoft.com/office/drawing/2014/main" id="{8E293D9E-0E14-CC0B-084F-07CDD7134626}"/>
              </a:ext>
            </a:extLst>
          </p:cNvPr>
          <p:cNvSpPr/>
          <p:nvPr/>
        </p:nvSpPr>
        <p:spPr>
          <a:xfrm>
            <a:off x="120899" y="5990444"/>
            <a:ext cx="8902202" cy="528103"/>
          </a:xfrm>
          <a:prstGeom prst="roundRect">
            <a:avLst/>
          </a:prstGeom>
          <a:solidFill>
            <a:schemeClr val="tx1"/>
          </a:solidFill>
          <a:ln>
            <a:solidFill>
              <a:schemeClr val="tx1"/>
            </a:soli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t"/>
          <a:lstStyle/>
          <a:p>
            <a:pPr algn="ctr">
              <a:spcAft>
                <a:spcPts val="1200"/>
              </a:spcAft>
            </a:pPr>
            <a:r>
              <a:rPr lang="en-US" sz="2000" b="1" u="sng" dirty="0">
                <a:solidFill>
                  <a:schemeClr val="bg1"/>
                </a:solidFill>
              </a:rPr>
              <a:t>Preservation - 6 pts - </a:t>
            </a:r>
            <a:r>
              <a:rPr lang="en-US" sz="2000" i="1" u="sng" dirty="0">
                <a:solidFill>
                  <a:schemeClr val="bg1"/>
                </a:solidFill>
                <a:latin typeface="Calibri" pitchFamily="34" charset="0"/>
              </a:rPr>
              <a:t>Detailed definition next slide</a:t>
            </a:r>
          </a:p>
          <a:p>
            <a:pPr algn="ctr">
              <a:spcAft>
                <a:spcPts val="1200"/>
              </a:spcAft>
            </a:pPr>
            <a:endParaRPr lang="en-US" sz="2000" b="1" u="sng" dirty="0"/>
          </a:p>
        </p:txBody>
      </p:sp>
    </p:spTree>
    <p:extLst>
      <p:ext uri="{BB962C8B-B14F-4D97-AF65-F5344CB8AC3E}">
        <p14:creationId xmlns:p14="http://schemas.microsoft.com/office/powerpoint/2010/main" val="193604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56616" y="603504"/>
            <a:ext cx="7339901" cy="603607"/>
          </a:xfrm>
        </p:spPr>
        <p:txBody>
          <a:bodyPr>
            <a:noAutofit/>
          </a:bodyPr>
          <a:lstStyle/>
          <a:p>
            <a:pPr marL="0" indent="0" eaLnBrk="0" hangingPunct="0">
              <a:buNone/>
            </a:pPr>
            <a:r>
              <a:rPr lang="en-US" sz="3200" b="1" dirty="0">
                <a:solidFill>
                  <a:srgbClr val="0072CE"/>
                </a:solidFill>
                <a:latin typeface="Calibri" pitchFamily="34" charset="0"/>
              </a:rPr>
              <a:t>Community Stability – Cont’d</a:t>
            </a:r>
          </a:p>
        </p:txBody>
      </p:sp>
      <p:sp>
        <p:nvSpPr>
          <p:cNvPr id="9" name="Rectangle 8">
            <a:extLst>
              <a:ext uri="{FF2B5EF4-FFF2-40B4-BE49-F238E27FC236}">
                <a16:creationId xmlns:a16="http://schemas.microsoft.com/office/drawing/2014/main" id="{A35792BC-C83C-B5C1-B629-03969FD15754}"/>
              </a:ext>
            </a:extLst>
          </p:cNvPr>
          <p:cNvSpPr/>
          <p:nvPr/>
        </p:nvSpPr>
        <p:spPr>
          <a:xfrm>
            <a:off x="170032" y="1692080"/>
            <a:ext cx="3303917" cy="2148507"/>
          </a:xfrm>
          <a:prstGeom prst="rect">
            <a:avLst/>
          </a:prstGeom>
          <a:solidFill>
            <a:schemeClr val="bg1">
              <a:lumMod val="85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Preservation </a:t>
            </a:r>
          </a:p>
          <a:p>
            <a:pPr algn="ctr"/>
            <a:endParaRPr lang="en-US" b="1" dirty="0"/>
          </a:p>
          <a:p>
            <a:pPr algn="ctr"/>
            <a:r>
              <a:rPr lang="en-US" b="1" u="sng" dirty="0">
                <a:solidFill>
                  <a:srgbClr val="FF0000"/>
                </a:solidFill>
              </a:rPr>
              <a:t>April 30</a:t>
            </a:r>
            <a:r>
              <a:rPr lang="en-US" b="1" u="sng" baseline="30000" dirty="0">
                <a:solidFill>
                  <a:srgbClr val="FF0000"/>
                </a:solidFill>
              </a:rPr>
              <a:t>th</a:t>
            </a:r>
            <a:r>
              <a:rPr lang="en-US" b="1" u="sng" dirty="0">
                <a:solidFill>
                  <a:srgbClr val="FF0000"/>
                </a:solidFill>
              </a:rPr>
              <a:t> 2025 - April 30</a:t>
            </a:r>
            <a:r>
              <a:rPr lang="en-US" b="1" u="sng" baseline="30000" dirty="0">
                <a:solidFill>
                  <a:srgbClr val="FF0000"/>
                </a:solidFill>
              </a:rPr>
              <a:t>th</a:t>
            </a:r>
            <a:r>
              <a:rPr lang="en-US" b="1" u="sng" dirty="0">
                <a:solidFill>
                  <a:srgbClr val="FF0000"/>
                </a:solidFill>
              </a:rPr>
              <a:t> 2028</a:t>
            </a:r>
          </a:p>
        </p:txBody>
      </p:sp>
      <p:sp>
        <p:nvSpPr>
          <p:cNvPr id="10" name="Rectangle 9">
            <a:extLst>
              <a:ext uri="{FF2B5EF4-FFF2-40B4-BE49-F238E27FC236}">
                <a16:creationId xmlns:a16="http://schemas.microsoft.com/office/drawing/2014/main" id="{1B9E4CE8-2DFE-EFBF-752C-34E8A3B69FCF}"/>
              </a:ext>
            </a:extLst>
          </p:cNvPr>
          <p:cNvSpPr/>
          <p:nvPr/>
        </p:nvSpPr>
        <p:spPr>
          <a:xfrm>
            <a:off x="3473952" y="1692081"/>
            <a:ext cx="5426014" cy="2148508"/>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400" dirty="0">
                <a:solidFill>
                  <a:srgbClr val="575757"/>
                </a:solidFill>
                <a:effectLst/>
                <a:latin typeface="Arial" panose="020B0604020202020204" pitchFamily="34" charset="0"/>
                <a:ea typeface="Arial" panose="020B0604020202020204" pitchFamily="34" charset="0"/>
              </a:rPr>
              <a:t>1) face</a:t>
            </a:r>
            <a:r>
              <a:rPr lang="en-US" sz="1400" spc="-20" dirty="0">
                <a:solidFill>
                  <a:srgbClr val="575757"/>
                </a:solidFill>
                <a:effectLst/>
                <a:latin typeface="Arial" panose="020B0604020202020204" pitchFamily="34" charset="0"/>
                <a:ea typeface="Arial" panose="020B0604020202020204" pitchFamily="34" charset="0"/>
              </a:rPr>
              <a:t> </a:t>
            </a:r>
            <a:r>
              <a:rPr lang="en-US" sz="1400" b="1" i="1" u="sng" dirty="0">
                <a:solidFill>
                  <a:srgbClr val="575757"/>
                </a:solidFill>
                <a:effectLst/>
                <a:latin typeface="Arial" panose="020B0604020202020204" pitchFamily="34" charset="0"/>
                <a:ea typeface="Arial" panose="020B0604020202020204" pitchFamily="34" charset="0"/>
              </a:rPr>
              <a:t>expiring</a:t>
            </a:r>
            <a:r>
              <a:rPr lang="en-US" sz="1400" spc="-25" dirty="0">
                <a:solidFill>
                  <a:srgbClr val="575757"/>
                </a:solidFill>
                <a:effectLst/>
                <a:latin typeface="Arial" panose="020B0604020202020204" pitchFamily="34" charset="0"/>
                <a:ea typeface="Arial" panose="020B0604020202020204" pitchFamily="34" charset="0"/>
              </a:rPr>
              <a:t> </a:t>
            </a:r>
            <a:r>
              <a:rPr lang="en-US" sz="1400" spc="-25" dirty="0">
                <a:solidFill>
                  <a:srgbClr val="FF0000"/>
                </a:solidFill>
                <a:effectLst/>
                <a:latin typeface="Arial" panose="020B0604020202020204" pitchFamily="34" charset="0"/>
                <a:ea typeface="Arial" panose="020B0604020202020204" pitchFamily="34" charset="0"/>
              </a:rPr>
              <a:t>(within one year prior to or two years after the AHP application deadline) </a:t>
            </a:r>
            <a:r>
              <a:rPr lang="en-US" sz="1400" dirty="0">
                <a:solidFill>
                  <a:srgbClr val="575757"/>
                </a:solidFill>
                <a:effectLst/>
                <a:latin typeface="Arial" panose="020B0604020202020204" pitchFamily="34" charset="0"/>
                <a:ea typeface="Arial" panose="020B0604020202020204" pitchFamily="34" charset="0"/>
              </a:rPr>
              <a:t>HUD</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Section</a:t>
            </a:r>
            <a:r>
              <a:rPr lang="en-US" sz="1400" spc="-1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8</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project-based</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rental</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assistance</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contracts,</a:t>
            </a:r>
            <a:r>
              <a:rPr lang="en-US" sz="1400" spc="-1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reach</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the</a:t>
            </a:r>
            <a:r>
              <a:rPr lang="en-US" sz="1400" spc="-1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end</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of</a:t>
            </a:r>
            <a:r>
              <a:rPr lang="en-US" sz="1400" spc="-13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a tax credit compliance period, or face  expiring USDA-RD 515 rental assistance contracts </a:t>
            </a:r>
          </a:p>
          <a:p>
            <a:pPr algn="ctr">
              <a:spcAft>
                <a:spcPts val="1200"/>
              </a:spcAft>
            </a:pPr>
            <a:r>
              <a:rPr lang="en-US" b="1" u="sng" dirty="0">
                <a:solidFill>
                  <a:srgbClr val="575757"/>
                </a:solidFill>
                <a:effectLst/>
                <a:latin typeface="Arial" panose="020B0604020202020204" pitchFamily="34" charset="0"/>
                <a:ea typeface="Arial" panose="020B0604020202020204" pitchFamily="34" charset="0"/>
              </a:rPr>
              <a:t>and </a:t>
            </a:r>
          </a:p>
          <a:p>
            <a:pPr algn="ctr">
              <a:spcAft>
                <a:spcPts val="1200"/>
              </a:spcAft>
            </a:pPr>
            <a:r>
              <a:rPr lang="en-US" sz="1400" dirty="0">
                <a:solidFill>
                  <a:srgbClr val="575757"/>
                </a:solidFill>
                <a:effectLst/>
                <a:latin typeface="Arial" panose="020B0604020202020204" pitchFamily="34" charset="0"/>
                <a:ea typeface="Arial" panose="020B0604020202020204" pitchFamily="34" charset="0"/>
              </a:rPr>
              <a:t>2) the project </a:t>
            </a:r>
            <a:r>
              <a:rPr lang="en-US" sz="1400" b="1" i="1" u="sng" dirty="0">
                <a:solidFill>
                  <a:srgbClr val="575757"/>
                </a:solidFill>
                <a:effectLst/>
                <a:latin typeface="Arial" panose="020B0604020202020204" pitchFamily="34" charset="0"/>
                <a:ea typeface="Arial" panose="020B0604020202020204" pitchFamily="34" charset="0"/>
              </a:rPr>
              <a:t>commits</a:t>
            </a:r>
            <a:r>
              <a:rPr lang="en-US" sz="1400" dirty="0">
                <a:solidFill>
                  <a:srgbClr val="575757"/>
                </a:solidFill>
                <a:effectLst/>
                <a:latin typeface="Arial" panose="020B0604020202020204" pitchFamily="34" charset="0"/>
                <a:ea typeface="Arial" panose="020B0604020202020204" pitchFamily="34" charset="0"/>
              </a:rPr>
              <a:t> to preserve all of the affordable rental units after the expiration of such contract or the end of the tax credit compliance period </a:t>
            </a:r>
            <a:endParaRPr lang="en-US" sz="1400" dirty="0">
              <a:latin typeface="Calibri" pitchFamily="34" charset="0"/>
            </a:endParaRPr>
          </a:p>
        </p:txBody>
      </p:sp>
      <p:sp>
        <p:nvSpPr>
          <p:cNvPr id="11" name="Rectangle 10">
            <a:extLst>
              <a:ext uri="{FF2B5EF4-FFF2-40B4-BE49-F238E27FC236}">
                <a16:creationId xmlns:a16="http://schemas.microsoft.com/office/drawing/2014/main" id="{702B3E1E-2BC0-0B35-F126-A2A3AD4B82DE}"/>
              </a:ext>
            </a:extLst>
          </p:cNvPr>
          <p:cNvSpPr/>
          <p:nvPr/>
        </p:nvSpPr>
        <p:spPr>
          <a:xfrm>
            <a:off x="170032" y="3939588"/>
            <a:ext cx="3303917" cy="1201106"/>
          </a:xfrm>
          <a:prstGeom prst="rect">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RAD</a:t>
            </a:r>
          </a:p>
        </p:txBody>
      </p:sp>
      <p:sp>
        <p:nvSpPr>
          <p:cNvPr id="12" name="Rectangle 11">
            <a:extLst>
              <a:ext uri="{FF2B5EF4-FFF2-40B4-BE49-F238E27FC236}">
                <a16:creationId xmlns:a16="http://schemas.microsoft.com/office/drawing/2014/main" id="{5FF673D3-CDF7-4925-F7B4-8B729D71A039}"/>
              </a:ext>
            </a:extLst>
          </p:cNvPr>
          <p:cNvSpPr/>
          <p:nvPr/>
        </p:nvSpPr>
        <p:spPr>
          <a:xfrm>
            <a:off x="3473952" y="3939588"/>
            <a:ext cx="5426014" cy="1201107"/>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hangingPunct="0">
              <a:defRPr/>
            </a:pPr>
            <a:r>
              <a:rPr lang="en-US" sz="1400" dirty="0">
                <a:solidFill>
                  <a:schemeClr val="tx1"/>
                </a:solidFill>
                <a:effectLst/>
                <a:latin typeface="Arial" panose="020B0604020202020204" pitchFamily="34" charset="0"/>
                <a:ea typeface="Arial" panose="020B0604020202020204" pitchFamily="34" charset="0"/>
              </a:rPr>
              <a:t>Public Housing Development participating in the Rental Assistance Demonstration (RAD) program where the </a:t>
            </a:r>
            <a:r>
              <a:rPr lang="en-US" sz="1400" b="1" i="1" u="sng" dirty="0">
                <a:solidFill>
                  <a:schemeClr val="tx1"/>
                </a:solidFill>
                <a:effectLst/>
                <a:latin typeface="Arial" panose="020B0604020202020204" pitchFamily="34" charset="0"/>
                <a:ea typeface="Arial" panose="020B0604020202020204" pitchFamily="34" charset="0"/>
              </a:rPr>
              <a:t>project is replacing </a:t>
            </a:r>
            <a:r>
              <a:rPr lang="en-US" sz="1400" dirty="0">
                <a:solidFill>
                  <a:schemeClr val="tx1"/>
                </a:solidFill>
                <a:effectLst/>
                <a:latin typeface="Arial" panose="020B0604020202020204" pitchFamily="34" charset="0"/>
                <a:ea typeface="Arial" panose="020B0604020202020204" pitchFamily="34" charset="0"/>
              </a:rPr>
              <a:t>the functionally obsolete units with new units or substantially renovated units, as determined by the Bank in its sole discretion</a:t>
            </a:r>
            <a:endParaRPr lang="en-US" sz="1400" b="1" dirty="0">
              <a:solidFill>
                <a:schemeClr val="tx1"/>
              </a:solidFill>
              <a:latin typeface="Calibri" pitchFamily="34" charset="0"/>
            </a:endParaRPr>
          </a:p>
        </p:txBody>
      </p:sp>
    </p:spTree>
    <p:extLst>
      <p:ext uri="{BB962C8B-B14F-4D97-AF65-F5344CB8AC3E}">
        <p14:creationId xmlns:p14="http://schemas.microsoft.com/office/powerpoint/2010/main" val="54800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a:t>
            </a:r>
            <a:endParaRPr lang="en-US" sz="3200" dirty="0">
              <a:solidFill>
                <a:schemeClr val="tx1"/>
              </a:solidFill>
            </a:endParaRPr>
          </a:p>
        </p:txBody>
      </p:sp>
      <p:sp>
        <p:nvSpPr>
          <p:cNvPr id="5" name="Flowchart: Process 4">
            <a:extLst>
              <a:ext uri="{FF2B5EF4-FFF2-40B4-BE49-F238E27FC236}">
                <a16:creationId xmlns:a16="http://schemas.microsoft.com/office/drawing/2014/main" id="{69F0EC97-262E-4288-9ACC-C8AF8967BCBC}"/>
              </a:ext>
            </a:extLst>
          </p:cNvPr>
          <p:cNvSpPr/>
          <p:nvPr/>
        </p:nvSpPr>
        <p:spPr>
          <a:xfrm>
            <a:off x="336188" y="5237117"/>
            <a:ext cx="4878048" cy="647162"/>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Subsidy Per Targeted Unit – </a:t>
            </a:r>
            <a:r>
              <a:rPr lang="en-US" sz="2000" b="1" dirty="0">
                <a:solidFill>
                  <a:schemeClr val="tx1"/>
                </a:solidFill>
              </a:rPr>
              <a:t>5 pts</a:t>
            </a:r>
          </a:p>
        </p:txBody>
      </p:sp>
      <p:sp>
        <p:nvSpPr>
          <p:cNvPr id="6" name="Flowchart: Process 5">
            <a:extLst>
              <a:ext uri="{FF2B5EF4-FFF2-40B4-BE49-F238E27FC236}">
                <a16:creationId xmlns:a16="http://schemas.microsoft.com/office/drawing/2014/main" id="{E952C792-4DE8-4BDC-9F04-47EDFD2DAABA}"/>
              </a:ext>
            </a:extLst>
          </p:cNvPr>
          <p:cNvSpPr/>
          <p:nvPr/>
        </p:nvSpPr>
        <p:spPr>
          <a:xfrm>
            <a:off x="336188" y="2976188"/>
            <a:ext cx="4878047" cy="1645979"/>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Number of rental units – </a:t>
            </a:r>
            <a:r>
              <a:rPr lang="en-US" sz="2000" b="1" dirty="0">
                <a:solidFill>
                  <a:schemeClr val="tx1"/>
                </a:solidFill>
              </a:rPr>
              <a:t>5 pts</a:t>
            </a:r>
          </a:p>
          <a:p>
            <a:pPr algn="ctr">
              <a:spcBef>
                <a:spcPts val="600"/>
              </a:spcBef>
            </a:pPr>
            <a:r>
              <a:rPr lang="en-US" sz="2000" dirty="0">
                <a:solidFill>
                  <a:schemeClr val="tx1"/>
                </a:solidFill>
              </a:rPr>
              <a:t>- 10-25 units – 1 pts</a:t>
            </a:r>
          </a:p>
          <a:p>
            <a:pPr algn="ctr">
              <a:spcBef>
                <a:spcPts val="600"/>
              </a:spcBef>
            </a:pPr>
            <a:r>
              <a:rPr lang="en-US" sz="2000" dirty="0">
                <a:solidFill>
                  <a:schemeClr val="tx1"/>
                </a:solidFill>
              </a:rPr>
              <a:t>- 26-75 units – 3 pts</a:t>
            </a:r>
          </a:p>
          <a:p>
            <a:pPr algn="ctr">
              <a:spcBef>
                <a:spcPts val="600"/>
              </a:spcBef>
            </a:pPr>
            <a:r>
              <a:rPr lang="en-US" sz="2000" dirty="0">
                <a:solidFill>
                  <a:schemeClr val="tx1"/>
                </a:solidFill>
              </a:rPr>
              <a:t>- &gt;75 units –  5 pts</a:t>
            </a:r>
          </a:p>
        </p:txBody>
      </p:sp>
      <p:sp>
        <p:nvSpPr>
          <p:cNvPr id="8" name="Flowchart: Process 7">
            <a:extLst>
              <a:ext uri="{FF2B5EF4-FFF2-40B4-BE49-F238E27FC236}">
                <a16:creationId xmlns:a16="http://schemas.microsoft.com/office/drawing/2014/main" id="{D3C20F21-B5C9-4BB7-A2FD-1CC596021C89}"/>
              </a:ext>
            </a:extLst>
          </p:cNvPr>
          <p:cNvSpPr/>
          <p:nvPr/>
        </p:nvSpPr>
        <p:spPr>
          <a:xfrm>
            <a:off x="336185" y="1342069"/>
            <a:ext cx="4878048" cy="993592"/>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R="0" lvl="0" indent="0" algn="ctr" fontAlgn="auto">
              <a:lnSpc>
                <a:spcPct val="100000"/>
              </a:lnSpc>
              <a:spcBef>
                <a:spcPts val="600"/>
              </a:spcBef>
              <a:spcAft>
                <a:spcPts val="0"/>
              </a:spcAft>
              <a:buClrTx/>
              <a:buSzTx/>
              <a:buFontTx/>
              <a:buNone/>
              <a:tabLst/>
              <a:defRPr/>
            </a:pPr>
            <a:endParaRPr lang="en-US" sz="2000" dirty="0"/>
          </a:p>
          <a:p>
            <a:pPr marR="0" lvl="0" indent="0" algn="ctr" fontAlgn="auto">
              <a:lnSpc>
                <a:spcPct val="100000"/>
              </a:lnSpc>
              <a:spcBef>
                <a:spcPts val="600"/>
              </a:spcBef>
              <a:spcAft>
                <a:spcPts val="0"/>
              </a:spcAft>
              <a:buClrTx/>
              <a:buSzTx/>
              <a:buFontTx/>
              <a:buNone/>
              <a:tabLst/>
              <a:defRPr/>
            </a:pPr>
            <a:r>
              <a:rPr lang="en-US" sz="2000" dirty="0">
                <a:solidFill>
                  <a:schemeClr val="tx1"/>
                </a:solidFill>
              </a:rPr>
              <a:t>First-time homebuyers- </a:t>
            </a:r>
            <a:r>
              <a:rPr lang="en-US" sz="2000" b="1" dirty="0">
                <a:solidFill>
                  <a:schemeClr val="tx1"/>
                </a:solidFill>
              </a:rPr>
              <a:t>5 pts</a:t>
            </a:r>
          </a:p>
          <a:p>
            <a:pPr marR="0" lvl="0" algn="ctr" fontAlgn="auto">
              <a:lnSpc>
                <a:spcPct val="100000"/>
              </a:lnSpc>
              <a:spcBef>
                <a:spcPts val="600"/>
              </a:spcBef>
              <a:spcAft>
                <a:spcPts val="0"/>
              </a:spcAft>
              <a:buClrTx/>
              <a:buSzTx/>
              <a:tabLst/>
              <a:defRPr/>
            </a:pPr>
            <a:r>
              <a:rPr lang="en-US" dirty="0">
                <a:solidFill>
                  <a:schemeClr val="tx1"/>
                </a:solidFill>
              </a:rPr>
              <a:t>- 50% - 2.5 pts</a:t>
            </a:r>
          </a:p>
          <a:p>
            <a:pPr marR="0" lvl="0" algn="ctr" fontAlgn="auto">
              <a:lnSpc>
                <a:spcPct val="100000"/>
              </a:lnSpc>
              <a:spcBef>
                <a:spcPts val="600"/>
              </a:spcBef>
              <a:spcAft>
                <a:spcPts val="0"/>
              </a:spcAft>
              <a:buClrTx/>
              <a:buSzTx/>
              <a:tabLst/>
              <a:defRPr/>
            </a:pPr>
            <a:r>
              <a:rPr lang="en-US" dirty="0">
                <a:solidFill>
                  <a:schemeClr val="tx1"/>
                </a:solidFill>
              </a:rPr>
              <a:t>- 100% - 5 pts</a:t>
            </a:r>
          </a:p>
          <a:p>
            <a:pPr algn="ctr">
              <a:spcBef>
                <a:spcPts val="600"/>
              </a:spcBef>
              <a:defRPr/>
            </a:pPr>
            <a:endParaRPr lang="en-US" sz="2000" dirty="0">
              <a:solidFill>
                <a:schemeClr val="tx1"/>
              </a:solidFill>
            </a:endParaRPr>
          </a:p>
        </p:txBody>
      </p:sp>
      <p:sp>
        <p:nvSpPr>
          <p:cNvPr id="2" name="Flowchart: Process 1">
            <a:extLst>
              <a:ext uri="{FF2B5EF4-FFF2-40B4-BE49-F238E27FC236}">
                <a16:creationId xmlns:a16="http://schemas.microsoft.com/office/drawing/2014/main" id="{B9352823-6015-C792-CECB-6CF8FB3FFCD9}"/>
              </a:ext>
            </a:extLst>
          </p:cNvPr>
          <p:cNvSpPr/>
          <p:nvPr/>
        </p:nvSpPr>
        <p:spPr>
          <a:xfrm>
            <a:off x="336187" y="2361238"/>
            <a:ext cx="4878048" cy="58937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endParaRPr lang="en-US" sz="2000" dirty="0"/>
          </a:p>
          <a:p>
            <a:pPr algn="ctr">
              <a:spcBef>
                <a:spcPts val="600"/>
              </a:spcBef>
            </a:pPr>
            <a:r>
              <a:rPr lang="en-US" sz="2000" dirty="0">
                <a:solidFill>
                  <a:schemeClr val="tx1"/>
                </a:solidFill>
              </a:rPr>
              <a:t>Units located within District - </a:t>
            </a:r>
            <a:r>
              <a:rPr lang="en-US" sz="2000" b="1" dirty="0">
                <a:solidFill>
                  <a:schemeClr val="tx1"/>
                </a:solidFill>
              </a:rPr>
              <a:t>8 pts</a:t>
            </a:r>
          </a:p>
          <a:p>
            <a:pPr algn="ctr">
              <a:spcBef>
                <a:spcPts val="600"/>
              </a:spcBef>
            </a:pPr>
            <a:endParaRPr lang="en-US" sz="2000" dirty="0"/>
          </a:p>
        </p:txBody>
      </p:sp>
      <p:sp>
        <p:nvSpPr>
          <p:cNvPr id="3" name="Flowchart: Process 2">
            <a:extLst>
              <a:ext uri="{FF2B5EF4-FFF2-40B4-BE49-F238E27FC236}">
                <a16:creationId xmlns:a16="http://schemas.microsoft.com/office/drawing/2014/main" id="{55FB903D-0B1F-0749-D1BE-A4382A8B7448}"/>
              </a:ext>
            </a:extLst>
          </p:cNvPr>
          <p:cNvSpPr/>
          <p:nvPr/>
        </p:nvSpPr>
        <p:spPr>
          <a:xfrm>
            <a:off x="336188" y="4610636"/>
            <a:ext cx="4878047" cy="647162"/>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endParaRPr lang="en-US" sz="2000" dirty="0"/>
          </a:p>
          <a:p>
            <a:pPr algn="ctr">
              <a:spcBef>
                <a:spcPts val="600"/>
              </a:spcBef>
            </a:pPr>
            <a:r>
              <a:rPr lang="en-US" sz="2000" dirty="0">
                <a:solidFill>
                  <a:schemeClr val="tx1"/>
                </a:solidFill>
              </a:rPr>
              <a:t>Climate resilient building standards- </a:t>
            </a:r>
            <a:r>
              <a:rPr lang="en-US" sz="2000" b="1" dirty="0">
                <a:solidFill>
                  <a:schemeClr val="tx1"/>
                </a:solidFill>
              </a:rPr>
              <a:t>7 pts</a:t>
            </a:r>
          </a:p>
          <a:p>
            <a:pPr algn="ctr">
              <a:spcBef>
                <a:spcPts val="600"/>
              </a:spcBef>
            </a:pPr>
            <a:endParaRPr lang="en-US" sz="2000" dirty="0"/>
          </a:p>
        </p:txBody>
      </p:sp>
      <p:pic>
        <p:nvPicPr>
          <p:cNvPr id="16" name="Picture 15" descr="A row of white buildings&#10;&#10;Description automatically generated with low confidence">
            <a:extLst>
              <a:ext uri="{FF2B5EF4-FFF2-40B4-BE49-F238E27FC236}">
                <a16:creationId xmlns:a16="http://schemas.microsoft.com/office/drawing/2014/main" id="{D008D9A6-B258-F0FD-B2A7-EDC3EC5494D6}"/>
              </a:ext>
            </a:extLst>
          </p:cNvPr>
          <p:cNvPicPr>
            <a:picLocks noChangeAspect="1"/>
          </p:cNvPicPr>
          <p:nvPr/>
        </p:nvPicPr>
        <p:blipFill>
          <a:blip r:embed="rId3"/>
          <a:stretch>
            <a:fillRect/>
          </a:stretch>
        </p:blipFill>
        <p:spPr>
          <a:xfrm>
            <a:off x="5622379" y="1382293"/>
            <a:ext cx="3374661" cy="1931092"/>
          </a:xfrm>
          <a:prstGeom prst="rect">
            <a:avLst/>
          </a:prstGeom>
          <a:ln w="22225">
            <a:solidFill>
              <a:schemeClr val="tx1"/>
            </a:solidFill>
          </a:ln>
        </p:spPr>
      </p:pic>
      <p:pic>
        <p:nvPicPr>
          <p:cNvPr id="18" name="Picture 17" descr="A picture containing building, sky, outdoor, road&#10;&#10;Description automatically generated">
            <a:extLst>
              <a:ext uri="{FF2B5EF4-FFF2-40B4-BE49-F238E27FC236}">
                <a16:creationId xmlns:a16="http://schemas.microsoft.com/office/drawing/2014/main" id="{36FEC080-AEFB-3EAE-442E-585ED41841BD}"/>
              </a:ext>
            </a:extLst>
          </p:cNvPr>
          <p:cNvPicPr>
            <a:picLocks noChangeAspect="1"/>
          </p:cNvPicPr>
          <p:nvPr/>
        </p:nvPicPr>
        <p:blipFill>
          <a:blip r:embed="rId4"/>
          <a:stretch>
            <a:fillRect/>
          </a:stretch>
        </p:blipFill>
        <p:spPr>
          <a:xfrm>
            <a:off x="5622379" y="3428998"/>
            <a:ext cx="3374647" cy="1828800"/>
          </a:xfrm>
          <a:prstGeom prst="rect">
            <a:avLst/>
          </a:prstGeom>
          <a:ln w="22225">
            <a:solidFill>
              <a:schemeClr val="tx1"/>
            </a:solidFill>
          </a:ln>
        </p:spPr>
      </p:pic>
      <p:sp>
        <p:nvSpPr>
          <p:cNvPr id="19" name="Rectangle 18">
            <a:extLst>
              <a:ext uri="{FF2B5EF4-FFF2-40B4-BE49-F238E27FC236}">
                <a16:creationId xmlns:a16="http://schemas.microsoft.com/office/drawing/2014/main" id="{72F4E5C1-5F57-812D-D74C-10B68C2E7383}"/>
              </a:ext>
            </a:extLst>
          </p:cNvPr>
          <p:cNvSpPr/>
          <p:nvPr/>
        </p:nvSpPr>
        <p:spPr>
          <a:xfrm>
            <a:off x="5622379" y="5348918"/>
            <a:ext cx="3374639" cy="117746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New Mexico Inter-Faith Housing received a $650,00 AHP subsidy to construct Siler Yard, a 65-unit project that was New Mexico’s first net-zero energy multi-family project.</a:t>
            </a:r>
          </a:p>
        </p:txBody>
      </p:sp>
      <p:cxnSp>
        <p:nvCxnSpPr>
          <p:cNvPr id="21" name="Straight Connector 20">
            <a:extLst>
              <a:ext uri="{FF2B5EF4-FFF2-40B4-BE49-F238E27FC236}">
                <a16:creationId xmlns:a16="http://schemas.microsoft.com/office/drawing/2014/main" id="{60E0A6EC-348C-1A74-9C12-5188B20102D5}"/>
              </a:ext>
            </a:extLst>
          </p:cNvPr>
          <p:cNvCxnSpPr>
            <a:cxnSpLocks/>
          </p:cNvCxnSpPr>
          <p:nvPr/>
        </p:nvCxnSpPr>
        <p:spPr>
          <a:xfrm>
            <a:off x="5446783" y="1342069"/>
            <a:ext cx="0" cy="5184316"/>
          </a:xfrm>
          <a:prstGeom prst="line">
            <a:avLst/>
          </a:prstGeom>
          <a:ln w="28575"/>
        </p:spPr>
        <p:style>
          <a:lnRef idx="1">
            <a:schemeClr val="dk1"/>
          </a:lnRef>
          <a:fillRef idx="0">
            <a:schemeClr val="dk1"/>
          </a:fillRef>
          <a:effectRef idx="0">
            <a:schemeClr val="dk1"/>
          </a:effectRef>
          <a:fontRef idx="minor">
            <a:schemeClr val="tx1"/>
          </a:fontRef>
        </p:style>
      </p:cxnSp>
      <p:sp>
        <p:nvSpPr>
          <p:cNvPr id="7" name="Flowchart: Process 6">
            <a:extLst>
              <a:ext uri="{FF2B5EF4-FFF2-40B4-BE49-F238E27FC236}">
                <a16:creationId xmlns:a16="http://schemas.microsoft.com/office/drawing/2014/main" id="{23D457E3-D85C-DF34-D5F8-F587435C3BA3}"/>
              </a:ext>
            </a:extLst>
          </p:cNvPr>
          <p:cNvSpPr/>
          <p:nvPr/>
        </p:nvSpPr>
        <p:spPr>
          <a:xfrm>
            <a:off x="336188" y="5884279"/>
            <a:ext cx="4878044" cy="61592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Native housing projects – </a:t>
            </a:r>
            <a:r>
              <a:rPr lang="en-US" sz="2000" b="1" dirty="0">
                <a:solidFill>
                  <a:schemeClr val="tx1"/>
                </a:solidFill>
              </a:rPr>
              <a:t>5 pts</a:t>
            </a:r>
          </a:p>
        </p:txBody>
      </p:sp>
    </p:spTree>
    <p:extLst>
      <p:ext uri="{BB962C8B-B14F-4D97-AF65-F5344CB8AC3E}">
        <p14:creationId xmlns:p14="http://schemas.microsoft.com/office/powerpoint/2010/main" val="2891248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2387" y="3952240"/>
            <a:ext cx="7705213" cy="1158240"/>
          </a:xfrm>
        </p:spPr>
        <p:txBody>
          <a:bodyPr/>
          <a:lstStyle/>
          <a:p>
            <a:endParaRPr lang="en-US" sz="2800" dirty="0"/>
          </a:p>
        </p:txBody>
      </p:sp>
      <p:sp>
        <p:nvSpPr>
          <p:cNvPr id="6" name="TextBox 5">
            <a:extLst>
              <a:ext uri="{FF2B5EF4-FFF2-40B4-BE49-F238E27FC236}">
                <a16:creationId xmlns:a16="http://schemas.microsoft.com/office/drawing/2014/main" id="{DE2C2536-E7D1-2274-51AF-3B5FD37299CC}"/>
              </a:ext>
            </a:extLst>
          </p:cNvPr>
          <p:cNvSpPr txBox="1"/>
          <p:nvPr/>
        </p:nvSpPr>
        <p:spPr>
          <a:xfrm>
            <a:off x="2300748" y="5493463"/>
            <a:ext cx="5987846" cy="400110"/>
          </a:xfrm>
          <a:prstGeom prst="rect">
            <a:avLst/>
          </a:prstGeom>
          <a:noFill/>
        </p:spPr>
        <p:txBody>
          <a:bodyPr wrap="square">
            <a:spAutoFit/>
          </a:bodyPr>
          <a:lstStyle/>
          <a:p>
            <a:r>
              <a:rPr lang="en-US" sz="2000" dirty="0">
                <a:solidFill>
                  <a:schemeClr val="bg1"/>
                </a:solidFill>
              </a:rPr>
              <a:t>2026 AHP General Fund - Rental Project Overview</a:t>
            </a:r>
          </a:p>
        </p:txBody>
      </p:sp>
      <p:sp>
        <p:nvSpPr>
          <p:cNvPr id="9" name="TextBox 8">
            <a:extLst>
              <a:ext uri="{FF2B5EF4-FFF2-40B4-BE49-F238E27FC236}">
                <a16:creationId xmlns:a16="http://schemas.microsoft.com/office/drawing/2014/main" id="{B5496DE2-3C87-837F-35D1-899C13EE80F6}"/>
              </a:ext>
            </a:extLst>
          </p:cNvPr>
          <p:cNvSpPr txBox="1"/>
          <p:nvPr/>
        </p:nvSpPr>
        <p:spPr>
          <a:xfrm>
            <a:off x="2964426" y="6181721"/>
            <a:ext cx="5987846" cy="369332"/>
          </a:xfrm>
          <a:prstGeom prst="rect">
            <a:avLst/>
          </a:prstGeom>
          <a:noFill/>
        </p:spPr>
        <p:txBody>
          <a:bodyPr wrap="square">
            <a:spAutoFit/>
          </a:body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Application Window Opens from March 31–April 30 </a:t>
            </a:r>
          </a:p>
        </p:txBody>
      </p:sp>
      <p:pic>
        <p:nvPicPr>
          <p:cNvPr id="11" name="Picture 10">
            <a:extLst>
              <a:ext uri="{FF2B5EF4-FFF2-40B4-BE49-F238E27FC236}">
                <a16:creationId xmlns:a16="http://schemas.microsoft.com/office/drawing/2014/main" id="{5BD58A35-04B0-53A9-F1CD-C4F3D53B4540}"/>
              </a:ext>
            </a:extLst>
          </p:cNvPr>
          <p:cNvPicPr>
            <a:picLocks noChangeAspect="1"/>
          </p:cNvPicPr>
          <p:nvPr/>
        </p:nvPicPr>
        <p:blipFill>
          <a:blip r:embed="rId3"/>
          <a:stretch>
            <a:fillRect/>
          </a:stretch>
        </p:blipFill>
        <p:spPr>
          <a:xfrm>
            <a:off x="0" y="0"/>
            <a:ext cx="9144000" cy="5205315"/>
          </a:xfrm>
          <a:prstGeom prst="rect">
            <a:avLst/>
          </a:prstGeom>
        </p:spPr>
      </p:pic>
    </p:spTree>
    <p:extLst>
      <p:ext uri="{BB962C8B-B14F-4D97-AF65-F5344CB8AC3E}">
        <p14:creationId xmlns:p14="http://schemas.microsoft.com/office/powerpoint/2010/main" val="1881107393"/>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 – Cont’d</a:t>
            </a:r>
            <a:endParaRPr lang="en-US" sz="3200" dirty="0">
              <a:solidFill>
                <a:schemeClr val="tx1"/>
              </a:solidFill>
            </a:endParaRPr>
          </a:p>
        </p:txBody>
      </p:sp>
      <p:sp>
        <p:nvSpPr>
          <p:cNvPr id="2" name="Flowchart: Process 1">
            <a:extLst>
              <a:ext uri="{FF2B5EF4-FFF2-40B4-BE49-F238E27FC236}">
                <a16:creationId xmlns:a16="http://schemas.microsoft.com/office/drawing/2014/main" id="{B9352823-6015-C792-CECB-6CF8FB3FFCD9}"/>
              </a:ext>
            </a:extLst>
          </p:cNvPr>
          <p:cNvSpPr/>
          <p:nvPr/>
        </p:nvSpPr>
        <p:spPr>
          <a:xfrm>
            <a:off x="356615" y="3486151"/>
            <a:ext cx="8640427" cy="2988128"/>
          </a:xfrm>
          <a:prstGeom prst="flowChartProcess">
            <a:avLst/>
          </a:prstGeom>
          <a:solidFill>
            <a:schemeClr val="tx2">
              <a:lumMod val="40000"/>
              <a:lumOff val="60000"/>
            </a:schemeClr>
          </a:solidFill>
          <a:ln>
            <a:solidFill>
              <a:srgbClr val="FF0000"/>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R="0" lvl="0" indent="0" algn="ctr" fontAlgn="auto">
              <a:lnSpc>
                <a:spcPct val="100000"/>
              </a:lnSpc>
              <a:spcBef>
                <a:spcPts val="600"/>
              </a:spcBef>
              <a:spcAft>
                <a:spcPts val="0"/>
              </a:spcAft>
              <a:buClrTx/>
              <a:buSzTx/>
              <a:buFontTx/>
              <a:buNone/>
              <a:tabLst/>
              <a:defRPr/>
            </a:pPr>
            <a:r>
              <a:rPr lang="en-US" sz="2400" b="1" u="sng" dirty="0">
                <a:solidFill>
                  <a:schemeClr val="tx1"/>
                </a:solidFill>
              </a:rPr>
              <a:t>Points are awarded based on the following formulas: </a:t>
            </a:r>
          </a:p>
          <a:p>
            <a:pPr marR="0" lvl="0" indent="0" algn="ctr" fontAlgn="auto">
              <a:lnSpc>
                <a:spcPct val="100000"/>
              </a:lnSpc>
              <a:spcBef>
                <a:spcPts val="600"/>
              </a:spcBef>
              <a:spcAft>
                <a:spcPts val="0"/>
              </a:spcAft>
              <a:buClrTx/>
              <a:buSzTx/>
              <a:buFontTx/>
              <a:buNone/>
              <a:tabLst/>
              <a:defRPr/>
            </a:pPr>
            <a:endParaRPr lang="en-US" sz="2400" dirty="0">
              <a:solidFill>
                <a:schemeClr val="tx1"/>
              </a:solidFill>
            </a:endParaRPr>
          </a:p>
          <a:p>
            <a:pPr marR="0" lvl="0" indent="0" algn="ctr" fontAlgn="auto">
              <a:lnSpc>
                <a:spcPct val="100000"/>
              </a:lnSpc>
              <a:spcBef>
                <a:spcPts val="600"/>
              </a:spcBef>
              <a:spcAft>
                <a:spcPts val="0"/>
              </a:spcAft>
              <a:buClrTx/>
              <a:buSzTx/>
              <a:buFontTx/>
              <a:buNone/>
              <a:tabLst/>
              <a:defRPr/>
            </a:pPr>
            <a:r>
              <a:rPr lang="en-US" sz="2400" dirty="0">
                <a:solidFill>
                  <a:schemeClr val="tx1"/>
                </a:solidFill>
              </a:rPr>
              <a:t>Louisiana, Mississippi and Texas: Bank’s District units / total units * 5</a:t>
            </a:r>
          </a:p>
          <a:p>
            <a:pPr algn="ctr">
              <a:spcBef>
                <a:spcPts val="600"/>
              </a:spcBef>
              <a:defRPr/>
            </a:pPr>
            <a:r>
              <a:rPr lang="en-US" sz="2400" dirty="0">
                <a:solidFill>
                  <a:schemeClr val="tx1"/>
                </a:solidFill>
              </a:rPr>
              <a:t>Arkansas and New Mexico: Bank’s District units / total units * 8</a:t>
            </a:r>
          </a:p>
          <a:p>
            <a:pPr marR="0" lvl="0" indent="0" algn="ctr" fontAlgn="auto">
              <a:lnSpc>
                <a:spcPct val="100000"/>
              </a:lnSpc>
              <a:spcBef>
                <a:spcPts val="600"/>
              </a:spcBef>
              <a:spcAft>
                <a:spcPts val="0"/>
              </a:spcAft>
              <a:buClrTx/>
              <a:buSzTx/>
              <a:buFontTx/>
              <a:buNone/>
              <a:tabLst/>
              <a:defRPr/>
            </a:pPr>
            <a:r>
              <a:rPr lang="en-US" sz="2400" dirty="0">
                <a:solidFill>
                  <a:schemeClr val="tx1"/>
                </a:solidFill>
              </a:rPr>
              <a:t> </a:t>
            </a:r>
          </a:p>
        </p:txBody>
      </p:sp>
      <p:sp>
        <p:nvSpPr>
          <p:cNvPr id="5" name="Rectangle 4">
            <a:extLst>
              <a:ext uri="{FF2B5EF4-FFF2-40B4-BE49-F238E27FC236}">
                <a16:creationId xmlns:a16="http://schemas.microsoft.com/office/drawing/2014/main" id="{5F76A34C-7572-1DCF-BB74-DDD51FF2E276}"/>
              </a:ext>
            </a:extLst>
          </p:cNvPr>
          <p:cNvSpPr/>
          <p:nvPr/>
        </p:nvSpPr>
        <p:spPr>
          <a:xfrm>
            <a:off x="356615" y="1681843"/>
            <a:ext cx="8640427" cy="180430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600"/>
              </a:spcBef>
              <a:spcAft>
                <a:spcPts val="0"/>
              </a:spcAft>
              <a:buClrTx/>
              <a:buSzTx/>
              <a:buFontTx/>
              <a:buNone/>
              <a:tabLst/>
              <a:defRPr/>
            </a:pPr>
            <a:r>
              <a:rPr lang="en-US" sz="1800" b="1" dirty="0">
                <a:solidFill>
                  <a:schemeClr val="tx1"/>
                </a:solidFill>
              </a:rPr>
              <a:t>A project is located within the states of Arkansas, Louisiana, Mississippi, New Mexico and Texas (the “Bank’s District”). This is a variable point score.</a:t>
            </a:r>
          </a:p>
          <a:p>
            <a:pPr marR="0" lvl="0" indent="0" fontAlgn="auto">
              <a:lnSpc>
                <a:spcPct val="100000"/>
              </a:lnSpc>
              <a:spcBef>
                <a:spcPts val="600"/>
              </a:spcBef>
              <a:spcAft>
                <a:spcPts val="0"/>
              </a:spcAft>
              <a:buClrTx/>
              <a:buSzTx/>
              <a:buFontTx/>
              <a:buNone/>
              <a:tabLst/>
              <a:defRPr/>
            </a:pPr>
            <a:endParaRPr lang="en-US" sz="1800" b="1" dirty="0">
              <a:solidFill>
                <a:schemeClr val="tx1"/>
              </a:solidFill>
            </a:endParaRPr>
          </a:p>
          <a:p>
            <a:pPr marR="0" lvl="0" indent="0" fontAlgn="auto">
              <a:lnSpc>
                <a:spcPct val="100000"/>
              </a:lnSpc>
              <a:spcBef>
                <a:spcPts val="600"/>
              </a:spcBef>
              <a:spcAft>
                <a:spcPts val="0"/>
              </a:spcAft>
              <a:buClrTx/>
              <a:buSzTx/>
              <a:buFontTx/>
              <a:buNone/>
              <a:tabLst/>
              <a:defRPr/>
            </a:pPr>
            <a:r>
              <a:rPr lang="en-US" sz="1800" b="1" dirty="0">
                <a:solidFill>
                  <a:schemeClr val="tx1"/>
                </a:solidFill>
              </a:rPr>
              <a:t> A maximum of eight (8) points is available.</a:t>
            </a:r>
          </a:p>
          <a:p>
            <a:pPr algn="ctr"/>
            <a:endParaRPr lang="en-US" dirty="0"/>
          </a:p>
        </p:txBody>
      </p:sp>
    </p:spTree>
    <p:extLst>
      <p:ext uri="{BB962C8B-B14F-4D97-AF65-F5344CB8AC3E}">
        <p14:creationId xmlns:p14="http://schemas.microsoft.com/office/powerpoint/2010/main" val="33228983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 – Cont’d</a:t>
            </a:r>
            <a:endParaRPr lang="en-US" sz="3200" dirty="0">
              <a:solidFill>
                <a:schemeClr val="tx1"/>
              </a:solidFill>
            </a:endParaRPr>
          </a:p>
        </p:txBody>
      </p:sp>
      <p:sp>
        <p:nvSpPr>
          <p:cNvPr id="25" name="TextBox 24">
            <a:extLst>
              <a:ext uri="{FF2B5EF4-FFF2-40B4-BE49-F238E27FC236}">
                <a16:creationId xmlns:a16="http://schemas.microsoft.com/office/drawing/2014/main" id="{8F86B926-D0E8-46CE-84B2-64AA33F5F8D1}"/>
              </a:ext>
            </a:extLst>
          </p:cNvPr>
          <p:cNvSpPr txBox="1"/>
          <p:nvPr/>
        </p:nvSpPr>
        <p:spPr>
          <a:xfrm>
            <a:off x="4633924" y="1337912"/>
            <a:ext cx="4307945" cy="830997"/>
          </a:xfrm>
          <a:prstGeom prst="rect">
            <a:avLst/>
          </a:prstGeom>
          <a:noFill/>
        </p:spPr>
        <p:txBody>
          <a:bodyPr wrap="square" rtlCol="0">
            <a:spAutoFit/>
          </a:bodyPr>
          <a:lstStyle/>
          <a:p>
            <a:endParaRPr lang="en-US" sz="2400" dirty="0">
              <a:solidFill>
                <a:schemeClr val="tx1">
                  <a:lumMod val="65000"/>
                  <a:lumOff val="35000"/>
                </a:schemeClr>
              </a:solidFill>
              <a:effectLst>
                <a:outerShdw blurRad="38100" dist="38100" dir="2700000" algn="tl">
                  <a:srgbClr val="000000">
                    <a:alpha val="43137"/>
                  </a:srgbClr>
                </a:outerShdw>
              </a:effectLst>
            </a:endParaRPr>
          </a:p>
          <a:p>
            <a:endParaRPr lang="en-US" sz="2400" dirty="0">
              <a:solidFill>
                <a:schemeClr val="tx1">
                  <a:lumMod val="65000"/>
                  <a:lumOff val="35000"/>
                </a:schemeClr>
              </a:solidFill>
            </a:endParaRPr>
          </a:p>
        </p:txBody>
      </p:sp>
      <p:graphicFrame>
        <p:nvGraphicFramePr>
          <p:cNvPr id="10" name="Diagram 9">
            <a:extLst>
              <a:ext uri="{FF2B5EF4-FFF2-40B4-BE49-F238E27FC236}">
                <a16:creationId xmlns:a16="http://schemas.microsoft.com/office/drawing/2014/main" id="{EF5EF7C7-88C8-4E6B-80D9-0A7ADF5F71A4}"/>
              </a:ext>
            </a:extLst>
          </p:cNvPr>
          <p:cNvGraphicFramePr/>
          <p:nvPr/>
        </p:nvGraphicFramePr>
        <p:xfrm>
          <a:off x="4633924" y="2849336"/>
          <a:ext cx="4373217" cy="2848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lowchart: Process 4">
            <a:extLst>
              <a:ext uri="{FF2B5EF4-FFF2-40B4-BE49-F238E27FC236}">
                <a16:creationId xmlns:a16="http://schemas.microsoft.com/office/drawing/2014/main" id="{69F0EC97-262E-4288-9ACC-C8AF8967BCBC}"/>
              </a:ext>
            </a:extLst>
          </p:cNvPr>
          <p:cNvSpPr/>
          <p:nvPr/>
        </p:nvSpPr>
        <p:spPr>
          <a:xfrm>
            <a:off x="260706" y="1337912"/>
            <a:ext cx="8681163" cy="998802"/>
          </a:xfrm>
          <a:prstGeom prst="flowChart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Subsidy Per Targeted Unit </a:t>
            </a:r>
            <a:r>
              <a:rPr lang="en-US" dirty="0">
                <a:solidFill>
                  <a:schemeClr val="tx1"/>
                </a:solidFill>
              </a:rPr>
              <a:t>– </a:t>
            </a:r>
            <a:r>
              <a:rPr lang="en-US" b="1" dirty="0">
                <a:solidFill>
                  <a:srgbClr val="FF0000"/>
                </a:solidFill>
              </a:rPr>
              <a:t>5 pts</a:t>
            </a:r>
          </a:p>
        </p:txBody>
      </p:sp>
      <p:sp>
        <p:nvSpPr>
          <p:cNvPr id="16" name="Flowchart: Process 15">
            <a:extLst>
              <a:ext uri="{FF2B5EF4-FFF2-40B4-BE49-F238E27FC236}">
                <a16:creationId xmlns:a16="http://schemas.microsoft.com/office/drawing/2014/main" id="{0DBC4567-BAD1-4FD1-8DF6-5B5E5E41A4F5}"/>
              </a:ext>
            </a:extLst>
          </p:cNvPr>
          <p:cNvSpPr/>
          <p:nvPr/>
        </p:nvSpPr>
        <p:spPr>
          <a:xfrm>
            <a:off x="4633924" y="5684615"/>
            <a:ext cx="4373217" cy="998802"/>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Every $250 per unit increase over $15,000 decreases score by 0.125 points</a:t>
            </a:r>
            <a:endParaRPr lang="en-US" dirty="0"/>
          </a:p>
        </p:txBody>
      </p:sp>
      <p:graphicFrame>
        <p:nvGraphicFramePr>
          <p:cNvPr id="7" name="Diagram 6">
            <a:extLst>
              <a:ext uri="{FF2B5EF4-FFF2-40B4-BE49-F238E27FC236}">
                <a16:creationId xmlns:a16="http://schemas.microsoft.com/office/drawing/2014/main" id="{AE62E06F-4A5C-A8AE-EBC6-58C89DD29B50}"/>
              </a:ext>
            </a:extLst>
          </p:cNvPr>
          <p:cNvGraphicFramePr/>
          <p:nvPr/>
        </p:nvGraphicFramePr>
        <p:xfrm>
          <a:off x="260707" y="2849336"/>
          <a:ext cx="4373217" cy="28352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Flowchart: Process 10">
            <a:extLst>
              <a:ext uri="{FF2B5EF4-FFF2-40B4-BE49-F238E27FC236}">
                <a16:creationId xmlns:a16="http://schemas.microsoft.com/office/drawing/2014/main" id="{E2EA4150-5D62-FC58-6D59-0E6022D6AAA3}"/>
              </a:ext>
            </a:extLst>
          </p:cNvPr>
          <p:cNvSpPr/>
          <p:nvPr/>
        </p:nvSpPr>
        <p:spPr>
          <a:xfrm>
            <a:off x="260706" y="5684614"/>
            <a:ext cx="4373217" cy="998804"/>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Every $250 per unit increase over $35,000 decreases score by 0.125 points</a:t>
            </a:r>
            <a:endParaRPr lang="en-US" dirty="0"/>
          </a:p>
        </p:txBody>
      </p:sp>
      <p:sp>
        <p:nvSpPr>
          <p:cNvPr id="12" name="Rectangle 11">
            <a:extLst>
              <a:ext uri="{FF2B5EF4-FFF2-40B4-BE49-F238E27FC236}">
                <a16:creationId xmlns:a16="http://schemas.microsoft.com/office/drawing/2014/main" id="{599672B6-4C71-5454-F986-3E39F8817D1A}"/>
              </a:ext>
            </a:extLst>
          </p:cNvPr>
          <p:cNvSpPr/>
          <p:nvPr/>
        </p:nvSpPr>
        <p:spPr>
          <a:xfrm>
            <a:off x="260707" y="2493171"/>
            <a:ext cx="4373217" cy="3561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Rental</a:t>
            </a:r>
          </a:p>
        </p:txBody>
      </p:sp>
      <p:sp>
        <p:nvSpPr>
          <p:cNvPr id="14" name="Flowchart: Process 13">
            <a:extLst>
              <a:ext uri="{FF2B5EF4-FFF2-40B4-BE49-F238E27FC236}">
                <a16:creationId xmlns:a16="http://schemas.microsoft.com/office/drawing/2014/main" id="{3C88E4A3-1157-F82E-B558-76FC14041FF4}"/>
              </a:ext>
            </a:extLst>
          </p:cNvPr>
          <p:cNvSpPr/>
          <p:nvPr/>
        </p:nvSpPr>
        <p:spPr>
          <a:xfrm>
            <a:off x="4633923" y="2493171"/>
            <a:ext cx="4373217" cy="356163"/>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chemeClr val="tx2"/>
                </a:solidFill>
                <a:effectLst/>
                <a:uLnTx/>
                <a:uFillTx/>
              </a:rPr>
              <a:t>Owner-Occupied</a:t>
            </a:r>
            <a:endParaRPr lang="en-US" dirty="0">
              <a:solidFill>
                <a:schemeClr val="tx2"/>
              </a:solidFill>
            </a:endParaRPr>
          </a:p>
        </p:txBody>
      </p:sp>
    </p:spTree>
    <p:extLst>
      <p:ext uri="{BB962C8B-B14F-4D97-AF65-F5344CB8AC3E}">
        <p14:creationId xmlns:p14="http://schemas.microsoft.com/office/powerpoint/2010/main" val="395576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266D5D-39CB-9671-1028-922B04CB043F}"/>
              </a:ext>
            </a:extLst>
          </p:cNvPr>
          <p:cNvSpPr>
            <a:spLocks noGrp="1"/>
          </p:cNvSpPr>
          <p:nvPr>
            <p:ph idx="1"/>
          </p:nvPr>
        </p:nvSpPr>
        <p:spPr>
          <a:xfrm>
            <a:off x="310540" y="1176670"/>
            <a:ext cx="8056220" cy="5516738"/>
          </a:xfrm>
        </p:spPr>
        <p:txBody>
          <a:bodyPr>
            <a:normAutofit/>
          </a:bodyPr>
          <a:lstStyle/>
          <a:p>
            <a:pPr marL="0" indent="0">
              <a:buNone/>
            </a:pPr>
            <a:r>
              <a:rPr lang="en-US" b="1" dirty="0">
                <a:solidFill>
                  <a:srgbClr val="00B050"/>
                </a:solidFill>
              </a:rPr>
              <a:t>Climate Resilient &amp; Green Housing</a:t>
            </a:r>
          </a:p>
          <a:p>
            <a:pPr marL="0" indent="0">
              <a:buNone/>
            </a:pPr>
            <a:r>
              <a:rPr lang="en-US" dirty="0"/>
              <a:t>Scoring based on the type of resilient housing certification achieved.  Emphasis on constructing units that will better withstand potential natural disasters as well as conserve energy and use sustainable materials as required by achieving one of the designations below:</a:t>
            </a:r>
          </a:p>
          <a:p>
            <a:pPr marL="0" indent="0">
              <a:buNone/>
            </a:pPr>
            <a:r>
              <a:rPr lang="en-US" sz="1000" dirty="0"/>
              <a:t>	</a:t>
            </a:r>
          </a:p>
          <a:p>
            <a:pPr marL="744538" indent="0"/>
            <a:r>
              <a:rPr lang="en-US" dirty="0"/>
              <a:t>	</a:t>
            </a:r>
            <a:r>
              <a:rPr lang="en-US" b="1" dirty="0"/>
              <a:t>Fortified: Multifamily, Gold         	            (7 Pts)</a:t>
            </a:r>
          </a:p>
          <a:p>
            <a:pPr marL="744538" indent="0"/>
            <a:r>
              <a:rPr lang="en-US" dirty="0"/>
              <a:t> </a:t>
            </a:r>
            <a:r>
              <a:rPr lang="en-US" b="1" dirty="0"/>
              <a:t>Fortified: Silver</a:t>
            </a:r>
          </a:p>
          <a:p>
            <a:pPr marL="744538" indent="0"/>
            <a:r>
              <a:rPr lang="en-US" dirty="0"/>
              <a:t> Enterprise Green Communities Criteria </a:t>
            </a:r>
          </a:p>
          <a:p>
            <a:pPr marL="744538" indent="0"/>
            <a:r>
              <a:rPr lang="en-US" dirty="0"/>
              <a:t>	Leadership in Energy and Environmental Design (LEED)</a:t>
            </a:r>
          </a:p>
          <a:p>
            <a:pPr marL="744538" indent="0"/>
            <a:r>
              <a:rPr lang="en-US" dirty="0"/>
              <a:t>	ICC/ASHRAE ‐ 700 National Green Building Standard (NGBS)</a:t>
            </a:r>
          </a:p>
          <a:p>
            <a:pPr marL="744538" indent="0"/>
            <a:r>
              <a:rPr lang="en-US" dirty="0"/>
              <a:t> HERS Rating: 65 or less for Rehab; 55 or less for New Construction</a:t>
            </a:r>
          </a:p>
          <a:p>
            <a:pPr marL="744538" indent="0"/>
            <a:r>
              <a:rPr lang="en-US" dirty="0"/>
              <a:t> </a:t>
            </a:r>
            <a:r>
              <a:rPr lang="en-US" b="1" dirty="0"/>
              <a:t>Fortified: Roof</a:t>
            </a:r>
          </a:p>
          <a:p>
            <a:pPr marL="744538" indent="0"/>
            <a:r>
              <a:rPr lang="en-US" dirty="0"/>
              <a:t> Energy Star Certified Home/Building           </a:t>
            </a:r>
            <a:r>
              <a:rPr lang="en-US" b="1" dirty="0"/>
              <a:t>(3 Pts) </a:t>
            </a:r>
            <a:r>
              <a:rPr lang="en-US" dirty="0"/>
              <a:t>		</a:t>
            </a:r>
          </a:p>
        </p:txBody>
      </p:sp>
      <p:sp>
        <p:nvSpPr>
          <p:cNvPr id="3" name="Title 2">
            <a:extLst>
              <a:ext uri="{FF2B5EF4-FFF2-40B4-BE49-F238E27FC236}">
                <a16:creationId xmlns:a16="http://schemas.microsoft.com/office/drawing/2014/main" id="{4AF80D53-5FBE-624A-16AB-E4F15AE964B9}"/>
              </a:ext>
            </a:extLst>
          </p:cNvPr>
          <p:cNvSpPr>
            <a:spLocks noGrp="1"/>
          </p:cNvSpPr>
          <p:nvPr>
            <p:ph type="title"/>
          </p:nvPr>
        </p:nvSpPr>
        <p:spPr>
          <a:xfrm>
            <a:off x="356260" y="644493"/>
            <a:ext cx="7487260" cy="457200"/>
          </a:xfrm>
        </p:spPr>
        <p:txBody>
          <a:bodyPr/>
          <a:lstStyle/>
          <a:p>
            <a:r>
              <a:rPr lang="en-US" sz="3200" b="1" dirty="0">
                <a:solidFill>
                  <a:srgbClr val="0072CE"/>
                </a:solidFill>
                <a:latin typeface="Calibri" pitchFamily="34" charset="0"/>
              </a:rPr>
              <a:t>Bank District Priority – Cont’d</a:t>
            </a:r>
            <a:br>
              <a:rPr lang="en-US" sz="2400" dirty="0">
                <a:solidFill>
                  <a:schemeClr val="tx1"/>
                </a:solidFill>
              </a:rPr>
            </a:br>
            <a:endParaRPr lang="en-US" dirty="0"/>
          </a:p>
        </p:txBody>
      </p:sp>
      <p:sp>
        <p:nvSpPr>
          <p:cNvPr id="4" name="Right Brace 3">
            <a:extLst>
              <a:ext uri="{FF2B5EF4-FFF2-40B4-BE49-F238E27FC236}">
                <a16:creationId xmlns:a16="http://schemas.microsoft.com/office/drawing/2014/main" id="{8A89BABA-2249-B1B5-8F6A-E1370027E25E}"/>
              </a:ext>
            </a:extLst>
          </p:cNvPr>
          <p:cNvSpPr/>
          <p:nvPr/>
        </p:nvSpPr>
        <p:spPr>
          <a:xfrm>
            <a:off x="5018263" y="5301619"/>
            <a:ext cx="523240" cy="759422"/>
          </a:xfrm>
          <a:prstGeom prst="rightBrace">
            <a:avLst>
              <a:gd name="adj1" fmla="val 8333"/>
              <a:gd name="adj2" fmla="val 6235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7B826010-AE27-8064-C961-5A3F14A8D0C5}"/>
              </a:ext>
            </a:extLst>
          </p:cNvPr>
          <p:cNvSpPr txBox="1"/>
          <p:nvPr/>
        </p:nvSpPr>
        <p:spPr>
          <a:xfrm>
            <a:off x="8297600" y="4165254"/>
            <a:ext cx="861390" cy="400110"/>
          </a:xfrm>
          <a:prstGeom prst="rect">
            <a:avLst/>
          </a:prstGeom>
          <a:noFill/>
        </p:spPr>
        <p:txBody>
          <a:bodyPr wrap="none" rtlCol="0">
            <a:spAutoFit/>
          </a:bodyPr>
          <a:lstStyle/>
          <a:p>
            <a:r>
              <a:rPr lang="en-US" sz="2000" b="1" dirty="0">
                <a:solidFill>
                  <a:schemeClr val="tx1">
                    <a:lumMod val="65000"/>
                    <a:lumOff val="35000"/>
                  </a:schemeClr>
                </a:solidFill>
              </a:rPr>
              <a:t>(5 Pts)</a:t>
            </a:r>
          </a:p>
        </p:txBody>
      </p:sp>
      <p:sp>
        <p:nvSpPr>
          <p:cNvPr id="6" name="Right Brace 5">
            <a:extLst>
              <a:ext uri="{FF2B5EF4-FFF2-40B4-BE49-F238E27FC236}">
                <a16:creationId xmlns:a16="http://schemas.microsoft.com/office/drawing/2014/main" id="{FF30348D-0954-5D0A-2464-856640FD0F84}"/>
              </a:ext>
            </a:extLst>
          </p:cNvPr>
          <p:cNvSpPr/>
          <p:nvPr/>
        </p:nvSpPr>
        <p:spPr>
          <a:xfrm>
            <a:off x="7843520" y="3429000"/>
            <a:ext cx="523240" cy="1872619"/>
          </a:xfrm>
          <a:prstGeom prst="rightBrace">
            <a:avLst>
              <a:gd name="adj1" fmla="val 8333"/>
              <a:gd name="adj2" fmla="val 4957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7" name="Right Brace 6">
            <a:extLst>
              <a:ext uri="{FF2B5EF4-FFF2-40B4-BE49-F238E27FC236}">
                <a16:creationId xmlns:a16="http://schemas.microsoft.com/office/drawing/2014/main" id="{9927A9B0-5C19-5C0F-F163-4F2F96BC33A4}"/>
              </a:ext>
            </a:extLst>
          </p:cNvPr>
          <p:cNvSpPr/>
          <p:nvPr/>
        </p:nvSpPr>
        <p:spPr>
          <a:xfrm>
            <a:off x="5018263" y="2997164"/>
            <a:ext cx="523240" cy="3355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2013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4980B6E-C292-660D-6C6E-D4CC4CE29EF3}"/>
              </a:ext>
            </a:extLst>
          </p:cNvPr>
          <p:cNvSpPr txBox="1">
            <a:spLocks/>
          </p:cNvSpPr>
          <p:nvPr/>
        </p:nvSpPr>
        <p:spPr>
          <a:xfrm>
            <a:off x="356260" y="644493"/>
            <a:ext cx="7487260" cy="457200"/>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dirty="0"/>
              <a:t>Climate Resilient &amp; Green Housing</a:t>
            </a:r>
          </a:p>
        </p:txBody>
      </p:sp>
      <p:graphicFrame>
        <p:nvGraphicFramePr>
          <p:cNvPr id="6" name="Table 5">
            <a:extLst>
              <a:ext uri="{FF2B5EF4-FFF2-40B4-BE49-F238E27FC236}">
                <a16:creationId xmlns:a16="http://schemas.microsoft.com/office/drawing/2014/main" id="{FC310178-A468-3D3C-7CEE-88B10ADFABA7}"/>
              </a:ext>
            </a:extLst>
          </p:cNvPr>
          <p:cNvGraphicFramePr>
            <a:graphicFrameLocks noGrp="1"/>
          </p:cNvGraphicFramePr>
          <p:nvPr/>
        </p:nvGraphicFramePr>
        <p:xfrm>
          <a:off x="356260" y="1466850"/>
          <a:ext cx="8526483" cy="3771900"/>
        </p:xfrm>
        <a:graphic>
          <a:graphicData uri="http://schemas.openxmlformats.org/drawingml/2006/table">
            <a:tbl>
              <a:tblPr firstRow="1" bandRow="1"/>
              <a:tblGrid>
                <a:gridCol w="2280804">
                  <a:extLst>
                    <a:ext uri="{9D8B030D-6E8A-4147-A177-3AD203B41FA5}">
                      <a16:colId xmlns:a16="http://schemas.microsoft.com/office/drawing/2014/main" val="3375255795"/>
                    </a:ext>
                  </a:extLst>
                </a:gridCol>
                <a:gridCol w="2169045">
                  <a:extLst>
                    <a:ext uri="{9D8B030D-6E8A-4147-A177-3AD203B41FA5}">
                      <a16:colId xmlns:a16="http://schemas.microsoft.com/office/drawing/2014/main" val="4078150168"/>
                    </a:ext>
                  </a:extLst>
                </a:gridCol>
                <a:gridCol w="889969">
                  <a:extLst>
                    <a:ext uri="{9D8B030D-6E8A-4147-A177-3AD203B41FA5}">
                      <a16:colId xmlns:a16="http://schemas.microsoft.com/office/drawing/2014/main" val="6923704"/>
                    </a:ext>
                  </a:extLst>
                </a:gridCol>
                <a:gridCol w="933032">
                  <a:extLst>
                    <a:ext uri="{9D8B030D-6E8A-4147-A177-3AD203B41FA5}">
                      <a16:colId xmlns:a16="http://schemas.microsoft.com/office/drawing/2014/main" val="2558249634"/>
                    </a:ext>
                  </a:extLst>
                </a:gridCol>
                <a:gridCol w="2253633">
                  <a:extLst>
                    <a:ext uri="{9D8B030D-6E8A-4147-A177-3AD203B41FA5}">
                      <a16:colId xmlns:a16="http://schemas.microsoft.com/office/drawing/2014/main" val="842962403"/>
                    </a:ext>
                  </a:extLst>
                </a:gridCol>
              </a:tblGrid>
              <a:tr h="438150">
                <a:tc>
                  <a:txBody>
                    <a:bodyPr/>
                    <a:lstStyle/>
                    <a:p>
                      <a:pPr algn="ctr" rtl="0" fontAlgn="ctr"/>
                      <a:r>
                        <a:rPr lang="en-US" sz="1400" b="1" i="0" u="none" strike="noStrike" dirty="0">
                          <a:solidFill>
                            <a:srgbClr val="FFFFFF"/>
                          </a:solidFill>
                          <a:effectLst/>
                          <a:latin typeface="Calibri" panose="020F0502020204030204" pitchFamily="34" charset="0"/>
                        </a:rPr>
                        <a:t>Certification Type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Certification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SFO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Rental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Documentation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2268394556"/>
                  </a:ext>
                </a:extLst>
              </a:tr>
              <a:tr h="419100">
                <a:tc>
                  <a:txBody>
                    <a:bodyPr/>
                    <a:lstStyle/>
                    <a:p>
                      <a:pPr algn="ctr" rtl="0" fontAlgn="ctr"/>
                      <a:r>
                        <a:rPr lang="en-US" sz="1200" b="1" i="0" u="none" strike="noStrike" dirty="0">
                          <a:solidFill>
                            <a:srgbClr val="000000"/>
                          </a:solidFill>
                          <a:effectLst/>
                          <a:latin typeface="Calibri" panose="020F0502020204030204" pitchFamily="34" charset="0"/>
                        </a:rPr>
                        <a:t>Enterprise Green Communities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Enterprise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 Pre &amp; Post-Build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025310234"/>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LEED-Leadership in Energy &amp; Environmental Design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 Post-Build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73992299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ICC/ASHRAE- 700 NGBS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Prelim Inspection &amp; Final Certification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967464999"/>
                  </a:ext>
                </a:extLst>
              </a:tr>
              <a:tr h="457200">
                <a:tc>
                  <a:txBody>
                    <a:bodyPr/>
                    <a:lstStyle/>
                    <a:p>
                      <a:pPr algn="ctr" rtl="0" fontAlgn="ctr"/>
                      <a:r>
                        <a:rPr lang="en-US" sz="1200" b="1" i="0" u="none" strike="noStrike" dirty="0">
                          <a:solidFill>
                            <a:srgbClr val="000000"/>
                          </a:solidFill>
                          <a:effectLst/>
                          <a:latin typeface="Calibri" panose="020F0502020204030204" pitchFamily="34" charset="0"/>
                        </a:rPr>
                        <a:t>ENERGY STAR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Signed &amp; Stamped Certification Application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96977474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HERS (Home Energy Rating System)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HERS Rating Certificate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528615706"/>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Roof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18071111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Silver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628926843"/>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Gold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678488879"/>
                  </a:ext>
                </a:extLst>
              </a:tr>
            </a:tbl>
          </a:graphicData>
        </a:graphic>
      </p:graphicFrame>
    </p:spTree>
    <p:extLst>
      <p:ext uri="{BB962C8B-B14F-4D97-AF65-F5344CB8AC3E}">
        <p14:creationId xmlns:p14="http://schemas.microsoft.com/office/powerpoint/2010/main" val="412098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Helpful Hints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3547226796"/>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0F3C-A9B4-40F5-ABDB-2FD848A3735F}"/>
              </a:ext>
            </a:extLst>
          </p:cNvPr>
          <p:cNvSpPr>
            <a:spLocks noGrp="1"/>
          </p:cNvSpPr>
          <p:nvPr>
            <p:ph type="title"/>
          </p:nvPr>
        </p:nvSpPr>
        <p:spPr/>
        <p:txBody>
          <a:bodyPr/>
          <a:lstStyle/>
          <a:p>
            <a:r>
              <a:rPr lang="en-US" dirty="0"/>
              <a:t>AHP Planning Steps for Sponsors</a:t>
            </a:r>
          </a:p>
        </p:txBody>
      </p:sp>
      <p:sp>
        <p:nvSpPr>
          <p:cNvPr id="8" name="Rectangle 7">
            <a:extLst>
              <a:ext uri="{FF2B5EF4-FFF2-40B4-BE49-F238E27FC236}">
                <a16:creationId xmlns:a16="http://schemas.microsoft.com/office/drawing/2014/main" id="{5AAC04A1-D026-4FCD-96B1-E6289E7D331E}"/>
              </a:ext>
            </a:extLst>
          </p:cNvPr>
          <p:cNvSpPr/>
          <p:nvPr/>
        </p:nvSpPr>
        <p:spPr>
          <a:xfrm>
            <a:off x="356260" y="1251651"/>
            <a:ext cx="6789564" cy="4836011"/>
          </a:xfrm>
          <a:prstGeom prst="rect">
            <a:avLst/>
          </a:prstGeom>
          <a:solidFill>
            <a:schemeClr val="bg1">
              <a:lumMod val="85000"/>
              <a:alpha val="50000"/>
            </a:schemeClr>
          </a:solidFill>
          <a:ln w="19050">
            <a:solidFill>
              <a:schemeClr val="tx1"/>
            </a:solidFill>
            <a:extLst>
              <a:ext uri="{C807C97D-BFC1-408E-A445-0C87EB9F89A2}">
                <ask:lineSketchStyleProps xmlns:ask="http://schemas.microsoft.com/office/drawing/2018/sketchyshapes" sd="600740096">
                  <a:custGeom>
                    <a:avLst/>
                    <a:gdLst>
                      <a:gd name="connsiteX0" fmla="*/ 0 w 8567928"/>
                      <a:gd name="connsiteY0" fmla="*/ 0 h 4147368"/>
                      <a:gd name="connsiteX1" fmla="*/ 571195 w 8567928"/>
                      <a:gd name="connsiteY1" fmla="*/ 0 h 4147368"/>
                      <a:gd name="connsiteX2" fmla="*/ 971032 w 8567928"/>
                      <a:gd name="connsiteY2" fmla="*/ 0 h 4147368"/>
                      <a:gd name="connsiteX3" fmla="*/ 1456548 w 8567928"/>
                      <a:gd name="connsiteY3" fmla="*/ 0 h 4147368"/>
                      <a:gd name="connsiteX4" fmla="*/ 1942064 w 8567928"/>
                      <a:gd name="connsiteY4" fmla="*/ 0 h 4147368"/>
                      <a:gd name="connsiteX5" fmla="*/ 2684617 w 8567928"/>
                      <a:gd name="connsiteY5" fmla="*/ 0 h 4147368"/>
                      <a:gd name="connsiteX6" fmla="*/ 3341492 w 8567928"/>
                      <a:gd name="connsiteY6" fmla="*/ 0 h 4147368"/>
                      <a:gd name="connsiteX7" fmla="*/ 3655649 w 8567928"/>
                      <a:gd name="connsiteY7" fmla="*/ 0 h 4147368"/>
                      <a:gd name="connsiteX8" fmla="*/ 4055486 w 8567928"/>
                      <a:gd name="connsiteY8" fmla="*/ 0 h 4147368"/>
                      <a:gd name="connsiteX9" fmla="*/ 4626681 w 8567928"/>
                      <a:gd name="connsiteY9" fmla="*/ 0 h 4147368"/>
                      <a:gd name="connsiteX10" fmla="*/ 5283556 w 8567928"/>
                      <a:gd name="connsiteY10" fmla="*/ 0 h 4147368"/>
                      <a:gd name="connsiteX11" fmla="*/ 5683392 w 8567928"/>
                      <a:gd name="connsiteY11" fmla="*/ 0 h 4147368"/>
                      <a:gd name="connsiteX12" fmla="*/ 6168908 w 8567928"/>
                      <a:gd name="connsiteY12" fmla="*/ 0 h 4147368"/>
                      <a:gd name="connsiteX13" fmla="*/ 6825783 w 8567928"/>
                      <a:gd name="connsiteY13" fmla="*/ 0 h 4147368"/>
                      <a:gd name="connsiteX14" fmla="*/ 7311299 w 8567928"/>
                      <a:gd name="connsiteY14" fmla="*/ 0 h 4147368"/>
                      <a:gd name="connsiteX15" fmla="*/ 7796814 w 8567928"/>
                      <a:gd name="connsiteY15" fmla="*/ 0 h 4147368"/>
                      <a:gd name="connsiteX16" fmla="*/ 8567928 w 8567928"/>
                      <a:gd name="connsiteY16" fmla="*/ 0 h 4147368"/>
                      <a:gd name="connsiteX17" fmla="*/ 8567928 w 8567928"/>
                      <a:gd name="connsiteY17" fmla="*/ 633955 h 4147368"/>
                      <a:gd name="connsiteX18" fmla="*/ 8567928 w 8567928"/>
                      <a:gd name="connsiteY18" fmla="*/ 1267910 h 4147368"/>
                      <a:gd name="connsiteX19" fmla="*/ 8567928 w 8567928"/>
                      <a:gd name="connsiteY19" fmla="*/ 1777443 h 4147368"/>
                      <a:gd name="connsiteX20" fmla="*/ 8567928 w 8567928"/>
                      <a:gd name="connsiteY20" fmla="*/ 2286977 h 4147368"/>
                      <a:gd name="connsiteX21" fmla="*/ 8567928 w 8567928"/>
                      <a:gd name="connsiteY21" fmla="*/ 2920932 h 4147368"/>
                      <a:gd name="connsiteX22" fmla="*/ 8567928 w 8567928"/>
                      <a:gd name="connsiteY22" fmla="*/ 3430466 h 4147368"/>
                      <a:gd name="connsiteX23" fmla="*/ 8567928 w 8567928"/>
                      <a:gd name="connsiteY23" fmla="*/ 4147368 h 4147368"/>
                      <a:gd name="connsiteX24" fmla="*/ 7911054 w 8567928"/>
                      <a:gd name="connsiteY24" fmla="*/ 4147368 h 4147368"/>
                      <a:gd name="connsiteX25" fmla="*/ 7168500 w 8567928"/>
                      <a:gd name="connsiteY25" fmla="*/ 4147368 h 4147368"/>
                      <a:gd name="connsiteX26" fmla="*/ 6425946 w 8567928"/>
                      <a:gd name="connsiteY26" fmla="*/ 4147368 h 4147368"/>
                      <a:gd name="connsiteX27" fmla="*/ 5854751 w 8567928"/>
                      <a:gd name="connsiteY27" fmla="*/ 4147368 h 4147368"/>
                      <a:gd name="connsiteX28" fmla="*/ 5283556 w 8567928"/>
                      <a:gd name="connsiteY28" fmla="*/ 4147368 h 4147368"/>
                      <a:gd name="connsiteX29" fmla="*/ 4969398 w 8567928"/>
                      <a:gd name="connsiteY29" fmla="*/ 4147368 h 4147368"/>
                      <a:gd name="connsiteX30" fmla="*/ 4226844 w 8567928"/>
                      <a:gd name="connsiteY30" fmla="*/ 4147368 h 4147368"/>
                      <a:gd name="connsiteX31" fmla="*/ 3569970 w 8567928"/>
                      <a:gd name="connsiteY31" fmla="*/ 4147368 h 4147368"/>
                      <a:gd name="connsiteX32" fmla="*/ 3170133 w 8567928"/>
                      <a:gd name="connsiteY32" fmla="*/ 4147368 h 4147368"/>
                      <a:gd name="connsiteX33" fmla="*/ 2684617 w 8567928"/>
                      <a:gd name="connsiteY33" fmla="*/ 4147368 h 4147368"/>
                      <a:gd name="connsiteX34" fmla="*/ 2199102 w 8567928"/>
                      <a:gd name="connsiteY34" fmla="*/ 4147368 h 4147368"/>
                      <a:gd name="connsiteX35" fmla="*/ 1799265 w 8567928"/>
                      <a:gd name="connsiteY35" fmla="*/ 4147368 h 4147368"/>
                      <a:gd name="connsiteX36" fmla="*/ 1399428 w 8567928"/>
                      <a:gd name="connsiteY36" fmla="*/ 4147368 h 4147368"/>
                      <a:gd name="connsiteX37" fmla="*/ 913912 w 8567928"/>
                      <a:gd name="connsiteY37" fmla="*/ 4147368 h 4147368"/>
                      <a:gd name="connsiteX38" fmla="*/ 599755 w 8567928"/>
                      <a:gd name="connsiteY38" fmla="*/ 4147368 h 4147368"/>
                      <a:gd name="connsiteX39" fmla="*/ 0 w 8567928"/>
                      <a:gd name="connsiteY39" fmla="*/ 4147368 h 4147368"/>
                      <a:gd name="connsiteX40" fmla="*/ 0 w 8567928"/>
                      <a:gd name="connsiteY40" fmla="*/ 3554887 h 4147368"/>
                      <a:gd name="connsiteX41" fmla="*/ 0 w 8567928"/>
                      <a:gd name="connsiteY41" fmla="*/ 2962406 h 4147368"/>
                      <a:gd name="connsiteX42" fmla="*/ 0 w 8567928"/>
                      <a:gd name="connsiteY42" fmla="*/ 2452872 h 4147368"/>
                      <a:gd name="connsiteX43" fmla="*/ 0 w 8567928"/>
                      <a:gd name="connsiteY43" fmla="*/ 1860391 h 4147368"/>
                      <a:gd name="connsiteX44" fmla="*/ 0 w 8567928"/>
                      <a:gd name="connsiteY44" fmla="*/ 1392331 h 4147368"/>
                      <a:gd name="connsiteX45" fmla="*/ 0 w 8567928"/>
                      <a:gd name="connsiteY45" fmla="*/ 924271 h 4147368"/>
                      <a:gd name="connsiteX46" fmla="*/ 0 w 8567928"/>
                      <a:gd name="connsiteY46" fmla="*/ 0 h 414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567928" h="4147368" fill="none" extrusionOk="0">
                        <a:moveTo>
                          <a:pt x="0" y="0"/>
                        </a:moveTo>
                        <a:cubicBezTo>
                          <a:pt x="148025" y="-34457"/>
                          <a:pt x="305713" y="66889"/>
                          <a:pt x="571195" y="0"/>
                        </a:cubicBezTo>
                        <a:cubicBezTo>
                          <a:pt x="836678" y="-66889"/>
                          <a:pt x="861958" y="32298"/>
                          <a:pt x="971032" y="0"/>
                        </a:cubicBezTo>
                        <a:cubicBezTo>
                          <a:pt x="1080106" y="-32298"/>
                          <a:pt x="1274682" y="30052"/>
                          <a:pt x="1456548" y="0"/>
                        </a:cubicBezTo>
                        <a:cubicBezTo>
                          <a:pt x="1638414" y="-30052"/>
                          <a:pt x="1826711" y="36481"/>
                          <a:pt x="1942064" y="0"/>
                        </a:cubicBezTo>
                        <a:cubicBezTo>
                          <a:pt x="2057417" y="-36481"/>
                          <a:pt x="2478505" y="8562"/>
                          <a:pt x="2684617" y="0"/>
                        </a:cubicBezTo>
                        <a:cubicBezTo>
                          <a:pt x="2890729" y="-8562"/>
                          <a:pt x="3084854" y="16047"/>
                          <a:pt x="3341492" y="0"/>
                        </a:cubicBezTo>
                        <a:cubicBezTo>
                          <a:pt x="3598131" y="-16047"/>
                          <a:pt x="3586474" y="35863"/>
                          <a:pt x="3655649" y="0"/>
                        </a:cubicBezTo>
                        <a:cubicBezTo>
                          <a:pt x="3724824" y="-35863"/>
                          <a:pt x="3940317" y="42238"/>
                          <a:pt x="4055486" y="0"/>
                        </a:cubicBezTo>
                        <a:cubicBezTo>
                          <a:pt x="4170655" y="-42238"/>
                          <a:pt x="4502588" y="36957"/>
                          <a:pt x="4626681" y="0"/>
                        </a:cubicBezTo>
                        <a:cubicBezTo>
                          <a:pt x="4750774" y="-36957"/>
                          <a:pt x="5060240" y="69982"/>
                          <a:pt x="5283556" y="0"/>
                        </a:cubicBezTo>
                        <a:cubicBezTo>
                          <a:pt x="5506872" y="-69982"/>
                          <a:pt x="5491269" y="12094"/>
                          <a:pt x="5683392" y="0"/>
                        </a:cubicBezTo>
                        <a:cubicBezTo>
                          <a:pt x="5875515" y="-12094"/>
                          <a:pt x="5972287" y="26545"/>
                          <a:pt x="6168908" y="0"/>
                        </a:cubicBezTo>
                        <a:cubicBezTo>
                          <a:pt x="6365529" y="-26545"/>
                          <a:pt x="6537233" y="63085"/>
                          <a:pt x="6825783" y="0"/>
                        </a:cubicBezTo>
                        <a:cubicBezTo>
                          <a:pt x="7114334" y="-63085"/>
                          <a:pt x="7142589" y="9423"/>
                          <a:pt x="7311299" y="0"/>
                        </a:cubicBezTo>
                        <a:cubicBezTo>
                          <a:pt x="7480009" y="-9423"/>
                          <a:pt x="7569807" y="42262"/>
                          <a:pt x="7796814" y="0"/>
                        </a:cubicBezTo>
                        <a:cubicBezTo>
                          <a:pt x="8023822" y="-42262"/>
                          <a:pt x="8256978" y="89303"/>
                          <a:pt x="8567928" y="0"/>
                        </a:cubicBezTo>
                        <a:cubicBezTo>
                          <a:pt x="8642104" y="236770"/>
                          <a:pt x="8526697" y="484060"/>
                          <a:pt x="8567928" y="633955"/>
                        </a:cubicBezTo>
                        <a:cubicBezTo>
                          <a:pt x="8609159" y="783850"/>
                          <a:pt x="8552892" y="965938"/>
                          <a:pt x="8567928" y="1267910"/>
                        </a:cubicBezTo>
                        <a:cubicBezTo>
                          <a:pt x="8582964" y="1569882"/>
                          <a:pt x="8526529" y="1671220"/>
                          <a:pt x="8567928" y="1777443"/>
                        </a:cubicBezTo>
                        <a:cubicBezTo>
                          <a:pt x="8609327" y="1883666"/>
                          <a:pt x="8521553" y="2060396"/>
                          <a:pt x="8567928" y="2286977"/>
                        </a:cubicBezTo>
                        <a:cubicBezTo>
                          <a:pt x="8614303" y="2513558"/>
                          <a:pt x="8552462" y="2721111"/>
                          <a:pt x="8567928" y="2920932"/>
                        </a:cubicBezTo>
                        <a:cubicBezTo>
                          <a:pt x="8583394" y="3120754"/>
                          <a:pt x="8547189" y="3244031"/>
                          <a:pt x="8567928" y="3430466"/>
                        </a:cubicBezTo>
                        <a:cubicBezTo>
                          <a:pt x="8588667" y="3616901"/>
                          <a:pt x="8545112" y="3997277"/>
                          <a:pt x="8567928" y="4147368"/>
                        </a:cubicBezTo>
                        <a:cubicBezTo>
                          <a:pt x="8302314" y="4216860"/>
                          <a:pt x="8054741" y="4138192"/>
                          <a:pt x="7911054" y="4147368"/>
                        </a:cubicBezTo>
                        <a:cubicBezTo>
                          <a:pt x="7767367" y="4156544"/>
                          <a:pt x="7416159" y="4107562"/>
                          <a:pt x="7168500" y="4147368"/>
                        </a:cubicBezTo>
                        <a:cubicBezTo>
                          <a:pt x="6920841" y="4187174"/>
                          <a:pt x="6696730" y="4121221"/>
                          <a:pt x="6425946" y="4147368"/>
                        </a:cubicBezTo>
                        <a:cubicBezTo>
                          <a:pt x="6155162" y="4173515"/>
                          <a:pt x="6056205" y="4134054"/>
                          <a:pt x="5854751" y="4147368"/>
                        </a:cubicBezTo>
                        <a:cubicBezTo>
                          <a:pt x="5653298" y="4160682"/>
                          <a:pt x="5523407" y="4098159"/>
                          <a:pt x="5283556" y="4147368"/>
                        </a:cubicBezTo>
                        <a:cubicBezTo>
                          <a:pt x="5043705" y="4196577"/>
                          <a:pt x="5068180" y="4118996"/>
                          <a:pt x="4969398" y="4147368"/>
                        </a:cubicBezTo>
                        <a:cubicBezTo>
                          <a:pt x="4870616" y="4175740"/>
                          <a:pt x="4577907" y="4115420"/>
                          <a:pt x="4226844" y="4147368"/>
                        </a:cubicBezTo>
                        <a:cubicBezTo>
                          <a:pt x="3875781" y="4179316"/>
                          <a:pt x="3883582" y="4102254"/>
                          <a:pt x="3569970" y="4147368"/>
                        </a:cubicBezTo>
                        <a:cubicBezTo>
                          <a:pt x="3256358" y="4192482"/>
                          <a:pt x="3325741" y="4103080"/>
                          <a:pt x="3170133" y="4147368"/>
                        </a:cubicBezTo>
                        <a:cubicBezTo>
                          <a:pt x="3014525" y="4191656"/>
                          <a:pt x="2871714" y="4133445"/>
                          <a:pt x="2684617" y="4147368"/>
                        </a:cubicBezTo>
                        <a:cubicBezTo>
                          <a:pt x="2497520" y="4161291"/>
                          <a:pt x="2353501" y="4117097"/>
                          <a:pt x="2199102" y="4147368"/>
                        </a:cubicBezTo>
                        <a:cubicBezTo>
                          <a:pt x="2044703" y="4177639"/>
                          <a:pt x="1944763" y="4123980"/>
                          <a:pt x="1799265" y="4147368"/>
                        </a:cubicBezTo>
                        <a:cubicBezTo>
                          <a:pt x="1653767" y="4170756"/>
                          <a:pt x="1502399" y="4135435"/>
                          <a:pt x="1399428" y="4147368"/>
                        </a:cubicBezTo>
                        <a:cubicBezTo>
                          <a:pt x="1296457" y="4159301"/>
                          <a:pt x="1031582" y="4143606"/>
                          <a:pt x="913912" y="4147368"/>
                        </a:cubicBezTo>
                        <a:cubicBezTo>
                          <a:pt x="796242" y="4151130"/>
                          <a:pt x="677769" y="4112878"/>
                          <a:pt x="599755" y="4147368"/>
                        </a:cubicBezTo>
                        <a:cubicBezTo>
                          <a:pt x="521741" y="4181858"/>
                          <a:pt x="232404" y="4075658"/>
                          <a:pt x="0" y="4147368"/>
                        </a:cubicBezTo>
                        <a:cubicBezTo>
                          <a:pt x="-66999" y="3984084"/>
                          <a:pt x="63322" y="3758507"/>
                          <a:pt x="0" y="3554887"/>
                        </a:cubicBezTo>
                        <a:cubicBezTo>
                          <a:pt x="-63322" y="3351267"/>
                          <a:pt x="41817" y="3101137"/>
                          <a:pt x="0" y="2962406"/>
                        </a:cubicBezTo>
                        <a:cubicBezTo>
                          <a:pt x="-41817" y="2823675"/>
                          <a:pt x="226" y="2565407"/>
                          <a:pt x="0" y="2452872"/>
                        </a:cubicBezTo>
                        <a:cubicBezTo>
                          <a:pt x="-226" y="2340337"/>
                          <a:pt x="62126" y="2027652"/>
                          <a:pt x="0" y="1860391"/>
                        </a:cubicBezTo>
                        <a:cubicBezTo>
                          <a:pt x="-62126" y="1693130"/>
                          <a:pt x="41123" y="1575650"/>
                          <a:pt x="0" y="1392331"/>
                        </a:cubicBezTo>
                        <a:cubicBezTo>
                          <a:pt x="-41123" y="1209012"/>
                          <a:pt x="1271" y="1109895"/>
                          <a:pt x="0" y="924271"/>
                        </a:cubicBezTo>
                        <a:cubicBezTo>
                          <a:pt x="-1271" y="738647"/>
                          <a:pt x="32985" y="236075"/>
                          <a:pt x="0" y="0"/>
                        </a:cubicBezTo>
                        <a:close/>
                      </a:path>
                      <a:path w="8567928" h="4147368" stroke="0" extrusionOk="0">
                        <a:moveTo>
                          <a:pt x="0" y="0"/>
                        </a:moveTo>
                        <a:cubicBezTo>
                          <a:pt x="158039" y="-68193"/>
                          <a:pt x="324006" y="2404"/>
                          <a:pt x="571195" y="0"/>
                        </a:cubicBezTo>
                        <a:cubicBezTo>
                          <a:pt x="818385" y="-2404"/>
                          <a:pt x="862262" y="23780"/>
                          <a:pt x="971032" y="0"/>
                        </a:cubicBezTo>
                        <a:cubicBezTo>
                          <a:pt x="1079802" y="-23780"/>
                          <a:pt x="1531274" y="52023"/>
                          <a:pt x="1713586" y="0"/>
                        </a:cubicBezTo>
                        <a:cubicBezTo>
                          <a:pt x="1895898" y="-52023"/>
                          <a:pt x="2032112" y="23160"/>
                          <a:pt x="2199102" y="0"/>
                        </a:cubicBezTo>
                        <a:cubicBezTo>
                          <a:pt x="2366092" y="-23160"/>
                          <a:pt x="2447719" y="11480"/>
                          <a:pt x="2684617" y="0"/>
                        </a:cubicBezTo>
                        <a:cubicBezTo>
                          <a:pt x="2921515" y="-11480"/>
                          <a:pt x="3106812" y="20719"/>
                          <a:pt x="3341492" y="0"/>
                        </a:cubicBezTo>
                        <a:cubicBezTo>
                          <a:pt x="3576173" y="-20719"/>
                          <a:pt x="3781229" y="2794"/>
                          <a:pt x="3998366" y="0"/>
                        </a:cubicBezTo>
                        <a:cubicBezTo>
                          <a:pt x="4215503" y="-2794"/>
                          <a:pt x="4212577" y="3366"/>
                          <a:pt x="4398203" y="0"/>
                        </a:cubicBezTo>
                        <a:cubicBezTo>
                          <a:pt x="4583829" y="-3366"/>
                          <a:pt x="4869182" y="60424"/>
                          <a:pt x="5140757" y="0"/>
                        </a:cubicBezTo>
                        <a:cubicBezTo>
                          <a:pt x="5412332" y="-60424"/>
                          <a:pt x="5572705" y="62707"/>
                          <a:pt x="5883311" y="0"/>
                        </a:cubicBezTo>
                        <a:cubicBezTo>
                          <a:pt x="6193917" y="-62707"/>
                          <a:pt x="6234439" y="40535"/>
                          <a:pt x="6454506" y="0"/>
                        </a:cubicBezTo>
                        <a:cubicBezTo>
                          <a:pt x="6674574" y="-40535"/>
                          <a:pt x="6787374" y="57419"/>
                          <a:pt x="7111380" y="0"/>
                        </a:cubicBezTo>
                        <a:cubicBezTo>
                          <a:pt x="7435386" y="-57419"/>
                          <a:pt x="7394161" y="14762"/>
                          <a:pt x="7596896" y="0"/>
                        </a:cubicBezTo>
                        <a:cubicBezTo>
                          <a:pt x="7799631" y="-14762"/>
                          <a:pt x="8207330" y="26844"/>
                          <a:pt x="8567928" y="0"/>
                        </a:cubicBezTo>
                        <a:cubicBezTo>
                          <a:pt x="8620737" y="106742"/>
                          <a:pt x="8562990" y="332999"/>
                          <a:pt x="8567928" y="468060"/>
                        </a:cubicBezTo>
                        <a:cubicBezTo>
                          <a:pt x="8572866" y="603121"/>
                          <a:pt x="8512381" y="759244"/>
                          <a:pt x="8567928" y="1019068"/>
                        </a:cubicBezTo>
                        <a:cubicBezTo>
                          <a:pt x="8623475" y="1278892"/>
                          <a:pt x="8548627" y="1411010"/>
                          <a:pt x="8567928" y="1653022"/>
                        </a:cubicBezTo>
                        <a:cubicBezTo>
                          <a:pt x="8587229" y="1895034"/>
                          <a:pt x="8523122" y="1935644"/>
                          <a:pt x="8567928" y="2162556"/>
                        </a:cubicBezTo>
                        <a:cubicBezTo>
                          <a:pt x="8612734" y="2389468"/>
                          <a:pt x="8510824" y="2603181"/>
                          <a:pt x="8567928" y="2755037"/>
                        </a:cubicBezTo>
                        <a:cubicBezTo>
                          <a:pt x="8625032" y="2906893"/>
                          <a:pt x="8566791" y="3096641"/>
                          <a:pt x="8567928" y="3306045"/>
                        </a:cubicBezTo>
                        <a:cubicBezTo>
                          <a:pt x="8569065" y="3515449"/>
                          <a:pt x="8561064" y="3868108"/>
                          <a:pt x="8567928" y="4147368"/>
                        </a:cubicBezTo>
                        <a:cubicBezTo>
                          <a:pt x="8405328" y="4187053"/>
                          <a:pt x="8268309" y="4116811"/>
                          <a:pt x="8168091" y="4147368"/>
                        </a:cubicBezTo>
                        <a:cubicBezTo>
                          <a:pt x="8067873" y="4177925"/>
                          <a:pt x="7850113" y="4115265"/>
                          <a:pt x="7682575" y="4147368"/>
                        </a:cubicBezTo>
                        <a:cubicBezTo>
                          <a:pt x="7515037" y="4179471"/>
                          <a:pt x="7376443" y="4127482"/>
                          <a:pt x="7197060" y="4147368"/>
                        </a:cubicBezTo>
                        <a:cubicBezTo>
                          <a:pt x="7017677" y="4167254"/>
                          <a:pt x="6885230" y="4079544"/>
                          <a:pt x="6625864" y="4147368"/>
                        </a:cubicBezTo>
                        <a:cubicBezTo>
                          <a:pt x="6366498" y="4215192"/>
                          <a:pt x="6274067" y="4096496"/>
                          <a:pt x="6140348" y="4147368"/>
                        </a:cubicBezTo>
                        <a:cubicBezTo>
                          <a:pt x="6006629" y="4198240"/>
                          <a:pt x="5865474" y="4113463"/>
                          <a:pt x="5740512" y="4147368"/>
                        </a:cubicBezTo>
                        <a:cubicBezTo>
                          <a:pt x="5615550" y="4181273"/>
                          <a:pt x="5407871" y="4133941"/>
                          <a:pt x="5254996" y="4147368"/>
                        </a:cubicBezTo>
                        <a:cubicBezTo>
                          <a:pt x="5102121" y="4160795"/>
                          <a:pt x="4982700" y="4146279"/>
                          <a:pt x="4769480" y="4147368"/>
                        </a:cubicBezTo>
                        <a:cubicBezTo>
                          <a:pt x="4556260" y="4148457"/>
                          <a:pt x="4425672" y="4091625"/>
                          <a:pt x="4198285" y="4147368"/>
                        </a:cubicBezTo>
                        <a:cubicBezTo>
                          <a:pt x="3970898" y="4203111"/>
                          <a:pt x="3637956" y="4124700"/>
                          <a:pt x="3455731" y="4147368"/>
                        </a:cubicBezTo>
                        <a:cubicBezTo>
                          <a:pt x="3273506" y="4170036"/>
                          <a:pt x="3260547" y="4114024"/>
                          <a:pt x="3141574" y="4147368"/>
                        </a:cubicBezTo>
                        <a:cubicBezTo>
                          <a:pt x="3022601" y="4180712"/>
                          <a:pt x="2974527" y="4113492"/>
                          <a:pt x="2827416" y="4147368"/>
                        </a:cubicBezTo>
                        <a:cubicBezTo>
                          <a:pt x="2680305" y="4181244"/>
                          <a:pt x="2611446" y="4135191"/>
                          <a:pt x="2513259" y="4147368"/>
                        </a:cubicBezTo>
                        <a:cubicBezTo>
                          <a:pt x="2415072" y="4159545"/>
                          <a:pt x="2095062" y="4138728"/>
                          <a:pt x="1856384" y="4147368"/>
                        </a:cubicBezTo>
                        <a:cubicBezTo>
                          <a:pt x="1617706" y="4156008"/>
                          <a:pt x="1322629" y="4086182"/>
                          <a:pt x="1113831" y="4147368"/>
                        </a:cubicBezTo>
                        <a:cubicBezTo>
                          <a:pt x="905033" y="4208554"/>
                          <a:pt x="854434" y="4107719"/>
                          <a:pt x="628315" y="4147368"/>
                        </a:cubicBezTo>
                        <a:cubicBezTo>
                          <a:pt x="402196" y="4187017"/>
                          <a:pt x="242272" y="4097972"/>
                          <a:pt x="0" y="4147368"/>
                        </a:cubicBezTo>
                        <a:cubicBezTo>
                          <a:pt x="-63560" y="3961855"/>
                          <a:pt x="23520" y="3812335"/>
                          <a:pt x="0" y="3513413"/>
                        </a:cubicBezTo>
                        <a:cubicBezTo>
                          <a:pt x="-23520" y="3214492"/>
                          <a:pt x="15252" y="3105600"/>
                          <a:pt x="0" y="2879458"/>
                        </a:cubicBezTo>
                        <a:cubicBezTo>
                          <a:pt x="-15252" y="2653316"/>
                          <a:pt x="45957" y="2524031"/>
                          <a:pt x="0" y="2328451"/>
                        </a:cubicBezTo>
                        <a:cubicBezTo>
                          <a:pt x="-45957" y="2132871"/>
                          <a:pt x="27980" y="1952877"/>
                          <a:pt x="0" y="1777443"/>
                        </a:cubicBezTo>
                        <a:cubicBezTo>
                          <a:pt x="-27980" y="1602009"/>
                          <a:pt x="404" y="1422861"/>
                          <a:pt x="0" y="1267910"/>
                        </a:cubicBezTo>
                        <a:cubicBezTo>
                          <a:pt x="-404" y="1112959"/>
                          <a:pt x="50590" y="921535"/>
                          <a:pt x="0" y="758376"/>
                        </a:cubicBezTo>
                        <a:cubicBezTo>
                          <a:pt x="-50590" y="595217"/>
                          <a:pt x="36707" y="294080"/>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D043BAD-87B3-4F87-B67D-E8B7F32D1A12}"/>
              </a:ext>
            </a:extLst>
          </p:cNvPr>
          <p:cNvSpPr txBox="1"/>
          <p:nvPr/>
        </p:nvSpPr>
        <p:spPr>
          <a:xfrm>
            <a:off x="453442" y="1412703"/>
            <a:ext cx="6595200" cy="4739759"/>
          </a:xfrm>
          <a:prstGeom prst="rect">
            <a:avLst/>
          </a:prstGeom>
          <a:noFill/>
        </p:spPr>
        <p:txBody>
          <a:bodyPr wrap="square" rtlCol="0">
            <a:spAutoFit/>
          </a:bodyPr>
          <a:lstStyle/>
          <a:p>
            <a:pPr marL="342900" indent="-342900">
              <a:buFont typeface="Wingdings" panose="05000000000000000000" pitchFamily="2" charset="2"/>
              <a:buChar char="q"/>
            </a:pPr>
            <a:r>
              <a:rPr lang="en-US" b="1" dirty="0">
                <a:solidFill>
                  <a:srgbClr val="FF0000"/>
                </a:solidFill>
                <a:cs typeface="Cavolini" panose="03000502040302020204" pitchFamily="66" charset="0"/>
              </a:rPr>
              <a:t>Find FHLB Member</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Talk with FHLB Dallas</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 Funding sources project (including AHP subsidy)</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Development costs (valid cost estimates)</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b="1" dirty="0">
                <a:solidFill>
                  <a:srgbClr val="FF0000"/>
                </a:solidFill>
                <a:cs typeface="Cavolini" panose="03000502040302020204" pitchFamily="66" charset="0"/>
              </a:rPr>
              <a:t>Organized supporting docs</a:t>
            </a:r>
          </a:p>
          <a:p>
            <a:pPr marL="342900" indent="-342900">
              <a:buFont typeface="Wingdings" panose="05000000000000000000" pitchFamily="2" charset="2"/>
              <a:buChar char="q"/>
            </a:pPr>
            <a:endParaRPr lang="en-US" sz="2000" dirty="0">
              <a:solidFill>
                <a:schemeClr val="tx1">
                  <a:lumMod val="65000"/>
                  <a:lumOff val="35000"/>
                </a:schemeClr>
              </a:solidFill>
            </a:endParaRPr>
          </a:p>
          <a:p>
            <a:pPr marL="342900" indent="-342900">
              <a:buFont typeface="Wingdings" panose="05000000000000000000" pitchFamily="2" charset="2"/>
              <a:buChar char="q"/>
            </a:pPr>
            <a:r>
              <a:rPr lang="en-US" sz="2000" dirty="0">
                <a:cs typeface="Cavolini" panose="03000502040302020204" pitchFamily="66" charset="0"/>
              </a:rPr>
              <a:t>Complete the AHP application </a:t>
            </a:r>
          </a:p>
          <a:p>
            <a:endParaRPr lang="en-US" sz="2000" dirty="0">
              <a:cs typeface="Cavolini" panose="03000502040302020204" pitchFamily="66" charset="0"/>
            </a:endParaRPr>
          </a:p>
          <a:p>
            <a:pPr marL="342900" indent="-342900">
              <a:buFont typeface="Wingdings" panose="05000000000000000000" pitchFamily="2" charset="2"/>
              <a:buChar char="q"/>
            </a:pPr>
            <a:r>
              <a:rPr lang="en-US" sz="2000" b="1" dirty="0">
                <a:solidFill>
                  <a:srgbClr val="FF0000"/>
                </a:solidFill>
                <a:cs typeface="Cavolini" panose="03000502040302020204" pitchFamily="66" charset="0"/>
              </a:rPr>
              <a:t>Enter the correct email address of your member contact</a:t>
            </a:r>
            <a:endParaRPr lang="en-US" sz="2400" b="1" dirty="0">
              <a:solidFill>
                <a:srgbClr val="FF0000"/>
              </a:solidFill>
            </a:endParaRPr>
          </a:p>
          <a:p>
            <a:pPr marL="342900" indent="-342900">
              <a:buFont typeface="Wingdings" panose="05000000000000000000" pitchFamily="2" charset="2"/>
              <a:buChar char="q"/>
            </a:pPr>
            <a:endParaRPr lang="en-US" sz="2000" dirty="0">
              <a:cs typeface="Cavolini" panose="03000502040302020204" pitchFamily="66" charset="0"/>
            </a:endParaRPr>
          </a:p>
          <a:p>
            <a:pPr marL="342900" indent="-342900">
              <a:buFont typeface="Wingdings" panose="05000000000000000000" pitchFamily="2" charset="2"/>
              <a:buChar char="q"/>
            </a:pPr>
            <a:r>
              <a:rPr lang="en-US" sz="2000" b="1" dirty="0">
                <a:solidFill>
                  <a:srgbClr val="FF0000"/>
                </a:solidFill>
                <a:cs typeface="Cavolini" panose="03000502040302020204" pitchFamily="66" charset="0"/>
              </a:rPr>
              <a:t>Call member after submitting application</a:t>
            </a:r>
          </a:p>
          <a:p>
            <a:pPr marL="342900" indent="-342900">
              <a:buFont typeface="Wingdings" panose="05000000000000000000" pitchFamily="2" charset="2"/>
              <a:buChar char="q"/>
            </a:pPr>
            <a:endParaRPr lang="en-US" sz="2000" dirty="0">
              <a:solidFill>
                <a:schemeClr val="tx1">
                  <a:lumMod val="65000"/>
                  <a:lumOff val="35000"/>
                </a:schemeClr>
              </a:solidFill>
            </a:endParaRPr>
          </a:p>
        </p:txBody>
      </p:sp>
      <p:pic>
        <p:nvPicPr>
          <p:cNvPr id="5" name="Picture 4" descr="Cartoon bee with pencil">
            <a:extLst>
              <a:ext uri="{FF2B5EF4-FFF2-40B4-BE49-F238E27FC236}">
                <a16:creationId xmlns:a16="http://schemas.microsoft.com/office/drawing/2014/main" id="{DFE2E266-4570-BAD5-367B-1F8E0BB71A48}"/>
              </a:ext>
            </a:extLst>
          </p:cNvPr>
          <p:cNvPicPr>
            <a:picLocks noChangeAspect="1"/>
          </p:cNvPicPr>
          <p:nvPr/>
        </p:nvPicPr>
        <p:blipFill>
          <a:blip r:embed="rId3"/>
          <a:stretch>
            <a:fillRect/>
          </a:stretch>
        </p:blipFill>
        <p:spPr>
          <a:xfrm>
            <a:off x="6570643" y="1186851"/>
            <a:ext cx="1863277" cy="2331298"/>
          </a:xfrm>
          <a:prstGeom prst="rect">
            <a:avLst/>
          </a:prstGeom>
        </p:spPr>
      </p:pic>
      <p:sp>
        <p:nvSpPr>
          <p:cNvPr id="3" name="Oval 2">
            <a:extLst>
              <a:ext uri="{FF2B5EF4-FFF2-40B4-BE49-F238E27FC236}">
                <a16:creationId xmlns:a16="http://schemas.microsoft.com/office/drawing/2014/main" id="{2A1E4EF1-B35F-9CBE-4923-DD2CB22E71B1}"/>
              </a:ext>
            </a:extLst>
          </p:cNvPr>
          <p:cNvSpPr/>
          <p:nvPr/>
        </p:nvSpPr>
        <p:spPr>
          <a:xfrm>
            <a:off x="356260" y="1317600"/>
            <a:ext cx="3063740" cy="648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Phone Vibration with solid fill">
            <a:extLst>
              <a:ext uri="{FF2B5EF4-FFF2-40B4-BE49-F238E27FC236}">
                <a16:creationId xmlns:a16="http://schemas.microsoft.com/office/drawing/2014/main" id="{A9B7A381-061B-717B-648F-66972AFF2D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95600" y="5261431"/>
            <a:ext cx="914400" cy="914400"/>
          </a:xfrm>
          <a:prstGeom prst="rect">
            <a:avLst/>
          </a:prstGeom>
        </p:spPr>
      </p:pic>
      <p:pic>
        <p:nvPicPr>
          <p:cNvPr id="11" name="Graphic 10" descr="Envelope with solid fill">
            <a:extLst>
              <a:ext uri="{FF2B5EF4-FFF2-40B4-BE49-F238E27FC236}">
                <a16:creationId xmlns:a16="http://schemas.microsoft.com/office/drawing/2014/main" id="{CE6A3FAB-1BC1-13F6-12D4-511731940E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75472" y="4530897"/>
            <a:ext cx="914400" cy="914400"/>
          </a:xfrm>
          <a:prstGeom prst="rect">
            <a:avLst/>
          </a:prstGeom>
        </p:spPr>
      </p:pic>
    </p:spTree>
    <p:extLst>
      <p:ext uri="{BB962C8B-B14F-4D97-AF65-F5344CB8AC3E}">
        <p14:creationId xmlns:p14="http://schemas.microsoft.com/office/powerpoint/2010/main" val="279268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813" y="630936"/>
            <a:ext cx="7445828" cy="457200"/>
          </a:xfrm>
        </p:spPr>
        <p:txBody>
          <a:bodyPr/>
          <a:lstStyle/>
          <a:p>
            <a:pPr lvl="0" defTabSz="457200">
              <a:defRPr/>
            </a:pPr>
            <a:r>
              <a:rPr lang="en-US" sz="3200" dirty="0">
                <a:solidFill>
                  <a:srgbClr val="0072CE"/>
                </a:solidFill>
                <a:latin typeface="Calibri" pitchFamily="34" charset="0"/>
              </a:rPr>
              <a:t>Improving Your Application</a:t>
            </a:r>
          </a:p>
        </p:txBody>
      </p:sp>
      <p:sp>
        <p:nvSpPr>
          <p:cNvPr id="3" name="Flowchart: Process 2">
            <a:extLst>
              <a:ext uri="{FF2B5EF4-FFF2-40B4-BE49-F238E27FC236}">
                <a16:creationId xmlns:a16="http://schemas.microsoft.com/office/drawing/2014/main" id="{89422417-F600-1C77-0292-02BDCB516EBF}"/>
              </a:ext>
            </a:extLst>
          </p:cNvPr>
          <p:cNvSpPr/>
          <p:nvPr/>
        </p:nvSpPr>
        <p:spPr>
          <a:xfrm>
            <a:off x="330653" y="1673536"/>
            <a:ext cx="8482693" cy="3853541"/>
          </a:xfrm>
          <a:prstGeom prst="flowChartProcess">
            <a:avLst/>
          </a:prstGeom>
          <a:solidFill>
            <a:schemeClr val="bg1">
              <a:lumMod val="95000"/>
            </a:schemeClr>
          </a:solidFill>
          <a:ln>
            <a:extLst>
              <a:ext uri="{C807C97D-BFC1-408E-A445-0C87EB9F89A2}">
                <ask:lineSketchStyleProps xmlns:ask="http://schemas.microsoft.com/office/drawing/2018/sketchyshapes">
                  <ask:type>
                    <ask:lineSketchNone/>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t" anchorCtr="1"/>
          <a:lstStyle/>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Provide a detailed “Project Description” and “Financing Summary”</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Numbers, dates and addresses match between the application and supporting documents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Help FHLB Dallas understand your required documents with a summary page describing the contents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Review the Implementation Plan, application guides and application workbooks located at the </a:t>
            </a: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hlinkClick r:id="rId3"/>
              </a:rPr>
              <a:t>AHP webpage </a:t>
            </a:r>
            <a:endPar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Meet with FHLB Dallas staff to discuss your application, supporting documents, development budget, cost estimates, operating proformas and unique project features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Have FHLB Dallas do a scoring and documentation review before submitting the application</a:t>
            </a:r>
          </a:p>
        </p:txBody>
      </p:sp>
      <p:sp>
        <p:nvSpPr>
          <p:cNvPr id="4" name="Rectangle 3">
            <a:extLst>
              <a:ext uri="{FF2B5EF4-FFF2-40B4-BE49-F238E27FC236}">
                <a16:creationId xmlns:a16="http://schemas.microsoft.com/office/drawing/2014/main" id="{1FA28F1D-0F74-9FE2-A112-56634D38F26F}"/>
              </a:ext>
            </a:extLst>
          </p:cNvPr>
          <p:cNvSpPr/>
          <p:nvPr/>
        </p:nvSpPr>
        <p:spPr>
          <a:xfrm>
            <a:off x="2302329" y="5690507"/>
            <a:ext cx="6596742" cy="832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800"/>
              </a:spcAft>
            </a:pPr>
            <a:r>
              <a:rPr lang="en-US" sz="1800" dirty="0">
                <a:ln w="0"/>
                <a:solidFill>
                  <a:schemeClr val="bg1"/>
                </a:solidFill>
                <a:effectLst>
                  <a:outerShdw blurRad="38100" dist="19050" dir="2700000" algn="tl" rotWithShape="0">
                    <a:schemeClr val="dk1">
                      <a:alpha val="40000"/>
                    </a:schemeClr>
                  </a:outerShdw>
                </a:effectLst>
                <a:cs typeface="Cavolini" panose="03000502040302020204" pitchFamily="66" charset="0"/>
              </a:rPr>
              <a:t>Make sure your Member Contact is accessible when submitting the application</a:t>
            </a:r>
          </a:p>
        </p:txBody>
      </p:sp>
      <p:sp>
        <p:nvSpPr>
          <p:cNvPr id="5" name="Arrow: Pentagon 4">
            <a:extLst>
              <a:ext uri="{FF2B5EF4-FFF2-40B4-BE49-F238E27FC236}">
                <a16:creationId xmlns:a16="http://schemas.microsoft.com/office/drawing/2014/main" id="{2EE5A16C-B5D3-386D-5DCE-14EC384BC9A0}"/>
              </a:ext>
            </a:extLst>
          </p:cNvPr>
          <p:cNvSpPr/>
          <p:nvPr/>
        </p:nvSpPr>
        <p:spPr>
          <a:xfrm>
            <a:off x="351063" y="5788479"/>
            <a:ext cx="1600201" cy="6694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Note</a:t>
            </a:r>
          </a:p>
        </p:txBody>
      </p:sp>
      <p:pic>
        <p:nvPicPr>
          <p:cNvPr id="9" name="Graphic 8" descr="Phone Vibration with solid fill">
            <a:extLst>
              <a:ext uri="{FF2B5EF4-FFF2-40B4-BE49-F238E27FC236}">
                <a16:creationId xmlns:a16="http://schemas.microsoft.com/office/drawing/2014/main" id="{846981DF-3DF2-0DE7-CE64-2DD807E683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21722" y="6123214"/>
            <a:ext cx="914400" cy="669999"/>
          </a:xfrm>
          <a:prstGeom prst="rect">
            <a:avLst/>
          </a:prstGeom>
        </p:spPr>
      </p:pic>
      <p:sp>
        <p:nvSpPr>
          <p:cNvPr id="12" name="Oval 11">
            <a:extLst>
              <a:ext uri="{FF2B5EF4-FFF2-40B4-BE49-F238E27FC236}">
                <a16:creationId xmlns:a16="http://schemas.microsoft.com/office/drawing/2014/main" id="{168C4704-2FF4-D590-7F26-E64D6E9817F5}"/>
              </a:ext>
            </a:extLst>
          </p:cNvPr>
          <p:cNvSpPr/>
          <p:nvPr/>
        </p:nvSpPr>
        <p:spPr>
          <a:xfrm>
            <a:off x="272846" y="3849329"/>
            <a:ext cx="8539316" cy="9143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276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3DB3B-EF3E-27E2-1356-9B0A4A535A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C51077-9E7E-1614-39AD-66A0BCB6F823}"/>
              </a:ext>
            </a:extLst>
          </p:cNvPr>
          <p:cNvSpPr>
            <a:spLocks noGrp="1"/>
          </p:cNvSpPr>
          <p:nvPr>
            <p:ph type="title"/>
          </p:nvPr>
        </p:nvSpPr>
        <p:spPr>
          <a:xfrm>
            <a:off x="359813" y="630936"/>
            <a:ext cx="7445828" cy="457200"/>
          </a:xfrm>
        </p:spPr>
        <p:txBody>
          <a:bodyPr/>
          <a:lstStyle/>
          <a:p>
            <a:pPr lvl="0" defTabSz="457200">
              <a:defRPr/>
            </a:pPr>
            <a:r>
              <a:rPr lang="en-US" sz="3200" dirty="0">
                <a:solidFill>
                  <a:srgbClr val="0072CE"/>
                </a:solidFill>
                <a:latin typeface="Calibri" pitchFamily="34" charset="0"/>
              </a:rPr>
              <a:t>Improving Your Application - Continued</a:t>
            </a:r>
          </a:p>
        </p:txBody>
      </p:sp>
      <p:sp>
        <p:nvSpPr>
          <p:cNvPr id="3" name="Flowchart: Process 2">
            <a:extLst>
              <a:ext uri="{FF2B5EF4-FFF2-40B4-BE49-F238E27FC236}">
                <a16:creationId xmlns:a16="http://schemas.microsoft.com/office/drawing/2014/main" id="{4829B0C2-F0B8-AFA5-54B3-FF3AB9D1CC25}"/>
              </a:ext>
            </a:extLst>
          </p:cNvPr>
          <p:cNvSpPr/>
          <p:nvPr/>
        </p:nvSpPr>
        <p:spPr>
          <a:xfrm>
            <a:off x="330653" y="1673536"/>
            <a:ext cx="8482693" cy="4876120"/>
          </a:xfrm>
          <a:prstGeom prst="flowChartProcess">
            <a:avLst/>
          </a:prstGeom>
          <a:solidFill>
            <a:schemeClr val="bg1">
              <a:lumMod val="95000"/>
            </a:schemeClr>
          </a:solidFill>
          <a:ln>
            <a:extLst>
              <a:ext uri="{C807C97D-BFC1-408E-A445-0C87EB9F89A2}">
                <ask:lineSketchStyleProps xmlns:ask="http://schemas.microsoft.com/office/drawing/2018/sketchyshapes">
                  <ask:type>
                    <ask:lineSketchNone/>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t" anchorCtr="1"/>
          <a:lstStyle/>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Double check all contact information for correct spelling (including organization names)</a:t>
            </a:r>
          </a:p>
          <a:p>
            <a:pPr marL="800100" lvl="1" indent="-342900">
              <a:spcAft>
                <a:spcPts val="1800"/>
              </a:spcAft>
              <a:buFont typeface="Wingdings" panose="05000000000000000000" pitchFamily="2" charset="2"/>
              <a:buChar char="ü"/>
            </a:pPr>
            <a:endPar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a:p>
            <a:pPr marL="800100" lvl="1" indent="-342900">
              <a:spcAft>
                <a:spcPts val="1800"/>
              </a:spcAft>
              <a:buFont typeface="Wingdings" panose="05000000000000000000" pitchFamily="2" charset="2"/>
              <a:buChar char="ü"/>
            </a:pPr>
            <a:endPar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Make sure you list the correct corporate secretary for project sponsor and owner secretary as an attachment </a:t>
            </a:r>
          </a:p>
          <a:p>
            <a:pPr marL="800100" lvl="1" indent="-342900">
              <a:spcAft>
                <a:spcPts val="1800"/>
              </a:spcAft>
              <a:buFont typeface="Wingdings" panose="05000000000000000000" pitchFamily="2" charset="2"/>
              <a:buChar char="ü"/>
            </a:pPr>
            <a:endPar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a:p>
            <a:pPr marL="342900" indent="-342900">
              <a:spcAft>
                <a:spcPts val="1800"/>
              </a:spcAft>
              <a:buFont typeface="Wingdings" panose="05000000000000000000" pitchFamily="2" charset="2"/>
              <a:buChar char="ü"/>
            </a:pPr>
            <a:endPar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a:p>
            <a:pPr marL="342900" indent="-342900">
              <a:spcAft>
                <a:spcPts val="1800"/>
              </a:spcAft>
              <a:buFont typeface="Wingdings" panose="05000000000000000000" pitchFamily="2" charset="2"/>
              <a:buChar char="ü"/>
            </a:pPr>
            <a:endPar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a:p>
            <a:pPr marL="342900" indent="-342900">
              <a:spcAft>
                <a:spcPts val="1800"/>
              </a:spcAft>
              <a:buFont typeface="Wingdings" panose="05000000000000000000" pitchFamily="2" charset="2"/>
              <a:buChar char="ü"/>
            </a:pPr>
            <a:endPar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a:p>
            <a:pPr marL="342900" indent="-342900">
              <a:spcAft>
                <a:spcPts val="1800"/>
              </a:spcAft>
              <a:buFont typeface="Wingdings" panose="05000000000000000000" pitchFamily="2" charset="2"/>
              <a:buChar char="ü"/>
            </a:pPr>
            <a:endPar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p:txBody>
      </p:sp>
      <p:pic>
        <p:nvPicPr>
          <p:cNvPr id="11" name="Picture 10">
            <a:extLst>
              <a:ext uri="{FF2B5EF4-FFF2-40B4-BE49-F238E27FC236}">
                <a16:creationId xmlns:a16="http://schemas.microsoft.com/office/drawing/2014/main" id="{CCA7F49B-2665-B30B-4C16-C6DF7F7AD0A9}"/>
              </a:ext>
            </a:extLst>
          </p:cNvPr>
          <p:cNvPicPr>
            <a:picLocks noChangeAspect="1"/>
          </p:cNvPicPr>
          <p:nvPr/>
        </p:nvPicPr>
        <p:blipFill>
          <a:blip r:embed="rId3"/>
          <a:stretch>
            <a:fillRect/>
          </a:stretch>
        </p:blipFill>
        <p:spPr>
          <a:xfrm>
            <a:off x="1322705" y="2043883"/>
            <a:ext cx="6762750" cy="819150"/>
          </a:xfrm>
          <a:prstGeom prst="rect">
            <a:avLst/>
          </a:prstGeom>
        </p:spPr>
      </p:pic>
      <p:pic>
        <p:nvPicPr>
          <p:cNvPr id="17" name="Picture 16">
            <a:extLst>
              <a:ext uri="{FF2B5EF4-FFF2-40B4-BE49-F238E27FC236}">
                <a16:creationId xmlns:a16="http://schemas.microsoft.com/office/drawing/2014/main" id="{29DB4949-BF41-B846-91B6-644DB0776A98}"/>
              </a:ext>
            </a:extLst>
          </p:cNvPr>
          <p:cNvPicPr>
            <a:picLocks noChangeAspect="1"/>
          </p:cNvPicPr>
          <p:nvPr/>
        </p:nvPicPr>
        <p:blipFill>
          <a:blip r:embed="rId4"/>
          <a:stretch>
            <a:fillRect/>
          </a:stretch>
        </p:blipFill>
        <p:spPr>
          <a:xfrm>
            <a:off x="3343072" y="3600833"/>
            <a:ext cx="2722016" cy="2424805"/>
          </a:xfrm>
          <a:prstGeom prst="rect">
            <a:avLst/>
          </a:prstGeom>
        </p:spPr>
      </p:pic>
    </p:spTree>
    <p:extLst>
      <p:ext uri="{BB962C8B-B14F-4D97-AF65-F5344CB8AC3E}">
        <p14:creationId xmlns:p14="http://schemas.microsoft.com/office/powerpoint/2010/main" val="97721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CD91A-F6EF-AF86-907E-79E503CEB0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C9E27-6E2C-CC86-752B-28F5F0E96EC1}"/>
              </a:ext>
            </a:extLst>
          </p:cNvPr>
          <p:cNvSpPr>
            <a:spLocks noGrp="1"/>
          </p:cNvSpPr>
          <p:nvPr>
            <p:ph type="title"/>
          </p:nvPr>
        </p:nvSpPr>
        <p:spPr/>
        <p:txBody>
          <a:bodyPr/>
          <a:lstStyle/>
          <a:p>
            <a:r>
              <a:rPr lang="en-US" dirty="0"/>
              <a:t>Development Budget – Uses of Funds</a:t>
            </a:r>
          </a:p>
        </p:txBody>
      </p:sp>
      <p:sp>
        <p:nvSpPr>
          <p:cNvPr id="3" name="Slide Number Placeholder 2">
            <a:extLst>
              <a:ext uri="{FF2B5EF4-FFF2-40B4-BE49-F238E27FC236}">
                <a16:creationId xmlns:a16="http://schemas.microsoft.com/office/drawing/2014/main" id="{9ACF4E82-6EBA-7428-E148-15DB99CE108D}"/>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58</a:t>
            </a:fld>
            <a:endParaRPr lang="en-US" dirty="0"/>
          </a:p>
        </p:txBody>
      </p:sp>
      <p:sp>
        <p:nvSpPr>
          <p:cNvPr id="16" name="Rectangle 15">
            <a:extLst>
              <a:ext uri="{FF2B5EF4-FFF2-40B4-BE49-F238E27FC236}">
                <a16:creationId xmlns:a16="http://schemas.microsoft.com/office/drawing/2014/main" id="{1073A20B-F9B8-CC34-FB81-1EE9DE5DF474}"/>
              </a:ext>
            </a:extLst>
          </p:cNvPr>
          <p:cNvSpPr/>
          <p:nvPr/>
        </p:nvSpPr>
        <p:spPr>
          <a:xfrm>
            <a:off x="704675" y="6051714"/>
            <a:ext cx="7533313" cy="806286"/>
          </a:xfrm>
          <a:prstGeom prst="rect">
            <a:avLst/>
          </a:prstGeom>
          <a:solidFill>
            <a:schemeClr val="accent1">
              <a:lumMod val="20000"/>
              <a:lumOff val="80000"/>
            </a:schemeClr>
          </a:solidFill>
          <a:ln>
            <a:solidFill>
              <a:srgbClr val="0072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FF0000"/>
                </a:solidFill>
                <a:hlinkClick r:id="rId2"/>
              </a:rPr>
              <a:t>Development Budget template is available online</a:t>
            </a:r>
            <a:endParaRPr lang="en-US" b="1" i="1" dirty="0">
              <a:solidFill>
                <a:srgbClr val="FF0000"/>
              </a:solidFill>
            </a:endParaRPr>
          </a:p>
          <a:p>
            <a:pPr algn="ctr"/>
            <a:endParaRPr lang="en-US" sz="1000" b="1" i="1" dirty="0">
              <a:solidFill>
                <a:srgbClr val="FF0000"/>
              </a:solidFill>
            </a:endParaRPr>
          </a:p>
          <a:p>
            <a:pPr algn="ctr"/>
            <a:r>
              <a:rPr lang="en-US" b="1" i="1" dirty="0">
                <a:solidFill>
                  <a:srgbClr val="FF0000"/>
                </a:solidFill>
              </a:rPr>
              <a:t>Recommend preparing a budget before starting the application</a:t>
            </a:r>
          </a:p>
        </p:txBody>
      </p:sp>
      <p:pic>
        <p:nvPicPr>
          <p:cNvPr id="5" name="Picture 4">
            <a:extLst>
              <a:ext uri="{FF2B5EF4-FFF2-40B4-BE49-F238E27FC236}">
                <a16:creationId xmlns:a16="http://schemas.microsoft.com/office/drawing/2014/main" id="{FC0A2309-F0B1-4B30-BD85-34AA66E88B5C}"/>
              </a:ext>
            </a:extLst>
          </p:cNvPr>
          <p:cNvPicPr>
            <a:picLocks noChangeAspect="1"/>
          </p:cNvPicPr>
          <p:nvPr/>
        </p:nvPicPr>
        <p:blipFill>
          <a:blip r:embed="rId3"/>
          <a:stretch>
            <a:fillRect/>
          </a:stretch>
        </p:blipFill>
        <p:spPr>
          <a:xfrm>
            <a:off x="0" y="1493240"/>
            <a:ext cx="9144000" cy="4429388"/>
          </a:xfrm>
          <a:prstGeom prst="rect">
            <a:avLst/>
          </a:prstGeom>
          <a:ln w="19050">
            <a:solidFill>
              <a:schemeClr val="tx1"/>
            </a:solidFill>
          </a:ln>
        </p:spPr>
      </p:pic>
      <p:sp>
        <p:nvSpPr>
          <p:cNvPr id="7" name="Rectangle 6">
            <a:extLst>
              <a:ext uri="{FF2B5EF4-FFF2-40B4-BE49-F238E27FC236}">
                <a16:creationId xmlns:a16="http://schemas.microsoft.com/office/drawing/2014/main" id="{AACBA09E-DCC4-E0E0-7C48-9FB90A4ED253}"/>
              </a:ext>
            </a:extLst>
          </p:cNvPr>
          <p:cNvSpPr/>
          <p:nvPr/>
        </p:nvSpPr>
        <p:spPr>
          <a:xfrm>
            <a:off x="151002" y="2894201"/>
            <a:ext cx="8330268" cy="130029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97E579-8477-D8A0-656B-25D8046D2132}"/>
              </a:ext>
            </a:extLst>
          </p:cNvPr>
          <p:cNvSpPr/>
          <p:nvPr/>
        </p:nvSpPr>
        <p:spPr>
          <a:xfrm>
            <a:off x="1057168" y="4882926"/>
            <a:ext cx="6786352" cy="76339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rPr>
              <a:t>The 10 check boxes all correspond to the Bank’s budget template</a:t>
            </a:r>
          </a:p>
          <a:p>
            <a:pPr algn="ctr"/>
            <a:r>
              <a:rPr lang="en-US" b="1" dirty="0">
                <a:solidFill>
                  <a:srgbClr val="7030A0"/>
                </a:solidFill>
              </a:rPr>
              <a:t>applicable sub-categories appear once check box selected</a:t>
            </a:r>
          </a:p>
        </p:txBody>
      </p:sp>
      <p:cxnSp>
        <p:nvCxnSpPr>
          <p:cNvPr id="13" name="Straight Arrow Connector 12">
            <a:extLst>
              <a:ext uri="{FF2B5EF4-FFF2-40B4-BE49-F238E27FC236}">
                <a16:creationId xmlns:a16="http://schemas.microsoft.com/office/drawing/2014/main" id="{4B3EAC69-E833-632A-2C81-C383BCE80543}"/>
              </a:ext>
            </a:extLst>
          </p:cNvPr>
          <p:cNvCxnSpPr>
            <a:cxnSpLocks/>
          </p:cNvCxnSpPr>
          <p:nvPr/>
        </p:nvCxnSpPr>
        <p:spPr>
          <a:xfrm flipH="1" flipV="1">
            <a:off x="922789" y="3941387"/>
            <a:ext cx="541090" cy="10165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45196C4-61B1-BA99-39E8-21AC66555C98}"/>
              </a:ext>
            </a:extLst>
          </p:cNvPr>
          <p:cNvCxnSpPr>
            <a:cxnSpLocks/>
          </p:cNvCxnSpPr>
          <p:nvPr/>
        </p:nvCxnSpPr>
        <p:spPr>
          <a:xfrm flipV="1">
            <a:off x="6786770" y="3941387"/>
            <a:ext cx="108981" cy="1063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904E45C-82F7-AED0-46C2-24980FD4A7BD}"/>
              </a:ext>
            </a:extLst>
          </p:cNvPr>
          <p:cNvCxnSpPr>
            <a:cxnSpLocks/>
          </p:cNvCxnSpPr>
          <p:nvPr/>
        </p:nvCxnSpPr>
        <p:spPr>
          <a:xfrm flipH="1" flipV="1">
            <a:off x="3514987" y="3607332"/>
            <a:ext cx="2701255" cy="1397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7CE017A-F1B6-FCA5-25E3-E580F17BE41D}"/>
              </a:ext>
            </a:extLst>
          </p:cNvPr>
          <p:cNvCxnSpPr>
            <a:cxnSpLocks/>
          </p:cNvCxnSpPr>
          <p:nvPr/>
        </p:nvCxnSpPr>
        <p:spPr>
          <a:xfrm flipH="1" flipV="1">
            <a:off x="5620624" y="3707934"/>
            <a:ext cx="947956" cy="1296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0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61121-85CE-3A6B-E90F-4EEC0C757E1C}"/>
              </a:ext>
            </a:extLst>
          </p:cNvPr>
          <p:cNvSpPr>
            <a:spLocks noGrp="1"/>
          </p:cNvSpPr>
          <p:nvPr>
            <p:ph type="title"/>
          </p:nvPr>
        </p:nvSpPr>
        <p:spPr/>
        <p:txBody>
          <a:bodyPr/>
          <a:lstStyle/>
          <a:p>
            <a:r>
              <a:rPr lang="en-US" dirty="0"/>
              <a:t>Development Budget – Uses of Funds</a:t>
            </a:r>
          </a:p>
        </p:txBody>
      </p:sp>
      <p:sp>
        <p:nvSpPr>
          <p:cNvPr id="3" name="Slide Number Placeholder 2">
            <a:extLst>
              <a:ext uri="{FF2B5EF4-FFF2-40B4-BE49-F238E27FC236}">
                <a16:creationId xmlns:a16="http://schemas.microsoft.com/office/drawing/2014/main" id="{9856BF69-A74D-A205-95C6-60E21B426D56}"/>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59</a:t>
            </a:fld>
            <a:endParaRPr lang="en-US" dirty="0"/>
          </a:p>
        </p:txBody>
      </p:sp>
      <p:pic>
        <p:nvPicPr>
          <p:cNvPr id="10" name="Picture 9">
            <a:extLst>
              <a:ext uri="{FF2B5EF4-FFF2-40B4-BE49-F238E27FC236}">
                <a16:creationId xmlns:a16="http://schemas.microsoft.com/office/drawing/2014/main" id="{A93CA238-3176-5C33-577B-10E5E72C49B8}"/>
              </a:ext>
            </a:extLst>
          </p:cNvPr>
          <p:cNvPicPr>
            <a:picLocks noChangeAspect="1"/>
          </p:cNvPicPr>
          <p:nvPr/>
        </p:nvPicPr>
        <p:blipFill>
          <a:blip r:embed="rId2"/>
          <a:stretch>
            <a:fillRect/>
          </a:stretch>
        </p:blipFill>
        <p:spPr>
          <a:xfrm>
            <a:off x="440971" y="1424975"/>
            <a:ext cx="3847992" cy="4055132"/>
          </a:xfrm>
          <a:prstGeom prst="rect">
            <a:avLst/>
          </a:prstGeom>
        </p:spPr>
      </p:pic>
      <p:sp>
        <p:nvSpPr>
          <p:cNvPr id="12" name="Oval 11">
            <a:extLst>
              <a:ext uri="{FF2B5EF4-FFF2-40B4-BE49-F238E27FC236}">
                <a16:creationId xmlns:a16="http://schemas.microsoft.com/office/drawing/2014/main" id="{3F177D00-4640-F2A7-6138-B0A49EF6ACFA}"/>
              </a:ext>
            </a:extLst>
          </p:cNvPr>
          <p:cNvSpPr/>
          <p:nvPr/>
        </p:nvSpPr>
        <p:spPr>
          <a:xfrm>
            <a:off x="143116" y="1292543"/>
            <a:ext cx="4274279" cy="551691"/>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Diagonal Corners Rounded 5">
            <a:extLst>
              <a:ext uri="{FF2B5EF4-FFF2-40B4-BE49-F238E27FC236}">
                <a16:creationId xmlns:a16="http://schemas.microsoft.com/office/drawing/2014/main" id="{66AC430E-8B03-1484-09BA-F398710997C4}"/>
              </a:ext>
            </a:extLst>
          </p:cNvPr>
          <p:cNvSpPr/>
          <p:nvPr/>
        </p:nvSpPr>
        <p:spPr>
          <a:xfrm>
            <a:off x="4726607" y="1405816"/>
            <a:ext cx="4192652" cy="4055132"/>
          </a:xfrm>
          <a:prstGeom prst="round2DiagRect">
            <a:avLst/>
          </a:prstGeom>
          <a:solidFill>
            <a:schemeClr val="bg1">
              <a:lumMod val="95000"/>
            </a:schemeClr>
          </a:solidFill>
          <a:ln>
            <a:solidFill>
              <a:schemeClr val="tx2">
                <a:lumMod val="60000"/>
                <a:lumOff val="40000"/>
              </a:schemeClr>
            </a:solidFill>
          </a:ln>
          <a:effectLst>
            <a:glow rad="101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1400" dirty="0">
                <a:solidFill>
                  <a:schemeClr val="accent4">
                    <a:lumMod val="75000"/>
                  </a:schemeClr>
                </a:solidFill>
              </a:rPr>
              <a:t>The cumulative total shows in the “non-editable” field called “Total Development Budget</a:t>
            </a:r>
          </a:p>
          <a:p>
            <a:endParaRPr lang="en-US" sz="1400" dirty="0">
              <a:solidFill>
                <a:schemeClr val="accent4">
                  <a:lumMod val="75000"/>
                </a:schemeClr>
              </a:solidFill>
            </a:endParaRPr>
          </a:p>
          <a:p>
            <a:r>
              <a:rPr lang="en-US" sz="1400" dirty="0">
                <a:solidFill>
                  <a:schemeClr val="accent4">
                    <a:lumMod val="75000"/>
                  </a:schemeClr>
                </a:solidFill>
              </a:rPr>
              <a:t>Development Budget consists of 10 major cost classifications</a:t>
            </a:r>
          </a:p>
          <a:p>
            <a:endParaRPr lang="en-US" sz="1400" dirty="0">
              <a:solidFill>
                <a:schemeClr val="accent4">
                  <a:lumMod val="75000"/>
                </a:schemeClr>
              </a:solidFill>
            </a:endParaRPr>
          </a:p>
          <a:p>
            <a:r>
              <a:rPr lang="en-US" sz="1400" dirty="0">
                <a:solidFill>
                  <a:schemeClr val="accent4">
                    <a:lumMod val="75000"/>
                  </a:schemeClr>
                </a:solidFill>
              </a:rPr>
              <a:t>Each of the 10 cost categories have their unique categories (next slide)</a:t>
            </a:r>
          </a:p>
          <a:p>
            <a:endParaRPr lang="en-US" sz="1400" dirty="0">
              <a:solidFill>
                <a:schemeClr val="accent4">
                  <a:lumMod val="75000"/>
                </a:schemeClr>
              </a:solidFill>
            </a:endParaRPr>
          </a:p>
          <a:p>
            <a:r>
              <a:rPr lang="en-US" sz="1400" dirty="0">
                <a:solidFill>
                  <a:schemeClr val="accent4">
                    <a:lumMod val="75000"/>
                  </a:schemeClr>
                </a:solidFill>
              </a:rPr>
              <a:t>The “Total” for each category automatic sum based on inputs ”</a:t>
            </a:r>
          </a:p>
          <a:p>
            <a:endParaRPr lang="en-US" sz="1400" dirty="0">
              <a:solidFill>
                <a:schemeClr val="accent4">
                  <a:lumMod val="75000"/>
                </a:schemeClr>
              </a:solidFill>
            </a:endParaRPr>
          </a:p>
          <a:p>
            <a:r>
              <a:rPr lang="en-US" sz="1400" b="1" dirty="0">
                <a:solidFill>
                  <a:schemeClr val="accent4">
                    <a:lumMod val="75000"/>
                  </a:schemeClr>
                </a:solidFill>
              </a:rPr>
              <a:t>Required for every project, no exceptions</a:t>
            </a:r>
          </a:p>
          <a:p>
            <a:endParaRPr lang="en-US" sz="1400" b="1" dirty="0">
              <a:solidFill>
                <a:schemeClr val="tx1">
                  <a:lumMod val="65000"/>
                  <a:lumOff val="35000"/>
                </a:schemeClr>
              </a:solidFill>
            </a:endParaRPr>
          </a:p>
          <a:p>
            <a:r>
              <a:rPr lang="en-US" sz="1400" dirty="0">
                <a:solidFill>
                  <a:schemeClr val="accent4">
                    <a:lumMod val="75000"/>
                  </a:schemeClr>
                </a:solidFill>
              </a:rPr>
              <a:t>Template is post on website</a:t>
            </a:r>
          </a:p>
          <a:p>
            <a:pPr algn="ctr"/>
            <a:endParaRPr lang="en-US" dirty="0"/>
          </a:p>
        </p:txBody>
      </p:sp>
      <p:cxnSp>
        <p:nvCxnSpPr>
          <p:cNvPr id="26" name="Straight Arrow Connector 25">
            <a:extLst>
              <a:ext uri="{FF2B5EF4-FFF2-40B4-BE49-F238E27FC236}">
                <a16:creationId xmlns:a16="http://schemas.microsoft.com/office/drawing/2014/main" id="{66045569-B860-C937-9091-9B48C43EF38C}"/>
              </a:ext>
            </a:extLst>
          </p:cNvPr>
          <p:cNvCxnSpPr>
            <a:cxnSpLocks/>
          </p:cNvCxnSpPr>
          <p:nvPr/>
        </p:nvCxnSpPr>
        <p:spPr>
          <a:xfrm flipH="1" flipV="1">
            <a:off x="4078958" y="1618329"/>
            <a:ext cx="776080" cy="3583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Arrow: Pentagon 8">
            <a:extLst>
              <a:ext uri="{FF2B5EF4-FFF2-40B4-BE49-F238E27FC236}">
                <a16:creationId xmlns:a16="http://schemas.microsoft.com/office/drawing/2014/main" id="{1BC93E55-3AF2-F5B3-BB24-C603218F990C}"/>
              </a:ext>
            </a:extLst>
          </p:cNvPr>
          <p:cNvSpPr/>
          <p:nvPr/>
        </p:nvSpPr>
        <p:spPr>
          <a:xfrm>
            <a:off x="440971" y="5738208"/>
            <a:ext cx="1337429" cy="669471"/>
          </a:xfrm>
          <a:prstGeom prst="homePlate">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Important</a:t>
            </a:r>
          </a:p>
        </p:txBody>
      </p:sp>
      <p:sp>
        <p:nvSpPr>
          <p:cNvPr id="14" name="Star: 5 Points 13">
            <a:extLst>
              <a:ext uri="{FF2B5EF4-FFF2-40B4-BE49-F238E27FC236}">
                <a16:creationId xmlns:a16="http://schemas.microsoft.com/office/drawing/2014/main" id="{5B607DF7-F033-BF6B-5A75-30119D922793}"/>
              </a:ext>
            </a:extLst>
          </p:cNvPr>
          <p:cNvSpPr/>
          <p:nvPr/>
        </p:nvSpPr>
        <p:spPr>
          <a:xfrm>
            <a:off x="4798606" y="4095966"/>
            <a:ext cx="216521" cy="185533"/>
          </a:xfrm>
          <a:prstGeom prst="star5">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476913D-9B55-B51F-CEEF-7A338491E9EB}"/>
              </a:ext>
            </a:extLst>
          </p:cNvPr>
          <p:cNvSpPr/>
          <p:nvPr/>
        </p:nvSpPr>
        <p:spPr>
          <a:xfrm>
            <a:off x="1936800" y="5738208"/>
            <a:ext cx="6982459" cy="729499"/>
          </a:xfrm>
          <a:prstGeom prst="rect">
            <a:avLst/>
          </a:prstGeom>
          <a:solidFill>
            <a:schemeClr val="accent1">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b="1" i="1" dirty="0">
                <a:solidFill>
                  <a:srgbClr val="FF0000"/>
                </a:solidFill>
              </a:rPr>
              <a:t>Development Budget is now located within the Uses of Funds page</a:t>
            </a:r>
          </a:p>
          <a:p>
            <a:pPr marL="285750" indent="-285750" algn="ctr">
              <a:buFont typeface="Arial" panose="020B0604020202020204" pitchFamily="34" charset="0"/>
              <a:buChar char="•"/>
            </a:pPr>
            <a:r>
              <a:rPr lang="en-US" b="1" i="1" dirty="0">
                <a:solidFill>
                  <a:srgbClr val="FF0000"/>
                </a:solidFill>
              </a:rPr>
              <a:t>Template available on website</a:t>
            </a:r>
          </a:p>
        </p:txBody>
      </p:sp>
    </p:spTree>
    <p:extLst>
      <p:ext uri="{BB962C8B-B14F-4D97-AF65-F5344CB8AC3E}">
        <p14:creationId xmlns:p14="http://schemas.microsoft.com/office/powerpoint/2010/main" val="214800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C443A-87A7-417C-93C0-47B434D0A6E1}"/>
              </a:ext>
            </a:extLst>
          </p:cNvPr>
          <p:cNvSpPr>
            <a:spLocks noGrp="1"/>
          </p:cNvSpPr>
          <p:nvPr>
            <p:ph type="title"/>
          </p:nvPr>
        </p:nvSpPr>
        <p:spPr/>
        <p:txBody>
          <a:bodyPr/>
          <a:lstStyle/>
          <a:p>
            <a:r>
              <a:rPr lang="en-US" dirty="0"/>
              <a:t>2026 AHP Key Points</a:t>
            </a:r>
          </a:p>
        </p:txBody>
      </p:sp>
      <p:sp>
        <p:nvSpPr>
          <p:cNvPr id="3" name="TextBox 2">
            <a:extLst>
              <a:ext uri="{FF2B5EF4-FFF2-40B4-BE49-F238E27FC236}">
                <a16:creationId xmlns:a16="http://schemas.microsoft.com/office/drawing/2014/main" id="{721AB967-0EF6-46F2-AE67-804B16C191A6}"/>
              </a:ext>
            </a:extLst>
          </p:cNvPr>
          <p:cNvSpPr txBox="1"/>
          <p:nvPr/>
        </p:nvSpPr>
        <p:spPr>
          <a:xfrm>
            <a:off x="356260" y="1410355"/>
            <a:ext cx="8664026" cy="4401205"/>
          </a:xfrm>
          <a:prstGeom prst="rect">
            <a:avLst/>
          </a:prstGeom>
          <a:noFill/>
        </p:spPr>
        <p:txBody>
          <a:bodyPr wrap="square" rtlCol="0">
            <a:spAutoFit/>
          </a:bodyPr>
          <a:lstStyle/>
          <a:p>
            <a:pPr defTabSz="914400">
              <a:defRPr/>
            </a:pPr>
            <a:r>
              <a:rPr lang="en-US" sz="2000" b="1" dirty="0">
                <a:solidFill>
                  <a:srgbClr val="0071CE"/>
                </a:solidFill>
                <a:latin typeface="Calibri"/>
              </a:rPr>
              <a:t>AHP Subsidy</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Maximum AHP subsidy is </a:t>
            </a:r>
            <a:r>
              <a:rPr lang="en-US" sz="2000" b="1" dirty="0">
                <a:solidFill>
                  <a:prstClr val="black">
                    <a:lumMod val="65000"/>
                    <a:lumOff val="35000"/>
                  </a:prstClr>
                </a:solidFill>
                <a:latin typeface="Calibri"/>
              </a:rPr>
              <a:t>$1,750,000</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Maximum AHP subsidy per AHP unit is </a:t>
            </a:r>
            <a:r>
              <a:rPr lang="en-US" sz="2000" b="1" dirty="0">
                <a:solidFill>
                  <a:prstClr val="black">
                    <a:lumMod val="65000"/>
                    <a:lumOff val="35000"/>
                  </a:prstClr>
                </a:solidFill>
                <a:latin typeface="Calibri"/>
              </a:rPr>
              <a:t>$45,000 </a:t>
            </a:r>
            <a:r>
              <a:rPr lang="en-US" sz="2000" dirty="0">
                <a:solidFill>
                  <a:prstClr val="black">
                    <a:lumMod val="65000"/>
                    <a:lumOff val="35000"/>
                  </a:prstClr>
                </a:solidFill>
                <a:latin typeface="Calibri"/>
              </a:rPr>
              <a:t>to be eligible for the program</a:t>
            </a:r>
          </a:p>
          <a:p>
            <a:pPr defTabSz="914400">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Application Period</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The funding round begins </a:t>
            </a:r>
            <a:r>
              <a:rPr lang="en-US" sz="2000" b="1" dirty="0">
                <a:solidFill>
                  <a:prstClr val="black">
                    <a:lumMod val="65000"/>
                    <a:lumOff val="35000"/>
                  </a:prstClr>
                </a:solidFill>
                <a:latin typeface="Calibri"/>
              </a:rPr>
              <a:t>March 31 </a:t>
            </a:r>
            <a:r>
              <a:rPr lang="en-US" sz="2000" dirty="0">
                <a:solidFill>
                  <a:prstClr val="black">
                    <a:lumMod val="65000"/>
                    <a:lumOff val="35000"/>
                  </a:prstClr>
                </a:solidFill>
                <a:latin typeface="Calibri"/>
              </a:rPr>
              <a:t>and closes on </a:t>
            </a:r>
            <a:r>
              <a:rPr lang="en-US" sz="2000" b="1" dirty="0">
                <a:solidFill>
                  <a:prstClr val="black">
                    <a:lumMod val="65000"/>
                    <a:lumOff val="35000"/>
                  </a:prstClr>
                </a:solidFill>
                <a:latin typeface="Calibri"/>
              </a:rPr>
              <a:t>April 30</a:t>
            </a: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Projects targeting Households Experiencing Homelessness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rPr>
              <a:t>Experienced with working with the target population; or</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rPr>
              <a:t>Provide evidence, such as MOUs/services plan, documenting services, referral sources, and operational subsidies</a:t>
            </a:r>
          </a:p>
          <a:p>
            <a:pPr defTabSz="914400">
              <a:tabLst>
                <a:tab pos="344488" algn="l"/>
              </a:tabLst>
              <a:defRPr/>
            </a:pPr>
            <a:endParaRPr lang="en-US" sz="2000" dirty="0">
              <a:solidFill>
                <a:prstClr val="black">
                  <a:lumMod val="65000"/>
                  <a:lumOff val="35000"/>
                </a:prstClr>
              </a:solidFill>
            </a:endParaRPr>
          </a:p>
          <a:p>
            <a:pPr defTabSz="914400">
              <a:tabLst>
                <a:tab pos="344488" algn="l"/>
              </a:tabLst>
              <a:defRPr/>
            </a:pPr>
            <a:r>
              <a:rPr lang="en-US" sz="2000" b="1" dirty="0">
                <a:solidFill>
                  <a:srgbClr val="0071CE"/>
                </a:solidFill>
              </a:rPr>
              <a:t>Need for Subsidy</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rPr>
              <a:t>Based on the development budget, not the 15-year operating proforma</a:t>
            </a:r>
            <a:endParaRPr lang="en-US" sz="2400" dirty="0"/>
          </a:p>
        </p:txBody>
      </p:sp>
      <p:sp>
        <p:nvSpPr>
          <p:cNvPr id="4" name="Star: 5 Points 3">
            <a:extLst>
              <a:ext uri="{FF2B5EF4-FFF2-40B4-BE49-F238E27FC236}">
                <a16:creationId xmlns:a16="http://schemas.microsoft.com/office/drawing/2014/main" id="{BD06CCFD-6E0B-B8C3-22FA-B927B2C2FC0C}"/>
              </a:ext>
            </a:extLst>
          </p:cNvPr>
          <p:cNvSpPr/>
          <p:nvPr/>
        </p:nvSpPr>
        <p:spPr>
          <a:xfrm>
            <a:off x="5471843" y="1817670"/>
            <a:ext cx="284480" cy="27498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8139240"/>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9D1B6-74DB-9D7C-2C41-33209DA817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199369-00EC-694E-AC0E-C298602D9C45}"/>
              </a:ext>
            </a:extLst>
          </p:cNvPr>
          <p:cNvSpPr>
            <a:spLocks noGrp="1"/>
          </p:cNvSpPr>
          <p:nvPr>
            <p:ph type="title"/>
          </p:nvPr>
        </p:nvSpPr>
        <p:spPr/>
        <p:txBody>
          <a:bodyPr/>
          <a:lstStyle/>
          <a:p>
            <a:r>
              <a:rPr lang="en-US" dirty="0"/>
              <a:t>– Expanded sub-categories</a:t>
            </a:r>
          </a:p>
        </p:txBody>
      </p:sp>
      <p:sp>
        <p:nvSpPr>
          <p:cNvPr id="3" name="Slide Number Placeholder 2">
            <a:extLst>
              <a:ext uri="{FF2B5EF4-FFF2-40B4-BE49-F238E27FC236}">
                <a16:creationId xmlns:a16="http://schemas.microsoft.com/office/drawing/2014/main" id="{1A648DCB-5169-5923-239E-9488A3FFC390}"/>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60</a:t>
            </a:fld>
            <a:endParaRPr lang="en-US" dirty="0"/>
          </a:p>
        </p:txBody>
      </p:sp>
      <p:sp>
        <p:nvSpPr>
          <p:cNvPr id="9" name="TextBox 8">
            <a:extLst>
              <a:ext uri="{FF2B5EF4-FFF2-40B4-BE49-F238E27FC236}">
                <a16:creationId xmlns:a16="http://schemas.microsoft.com/office/drawing/2014/main" id="{6C3F266E-D191-ED42-FB32-90611DEFB487}"/>
              </a:ext>
            </a:extLst>
          </p:cNvPr>
          <p:cNvSpPr txBox="1"/>
          <p:nvPr/>
        </p:nvSpPr>
        <p:spPr>
          <a:xfrm>
            <a:off x="4877412" y="986615"/>
            <a:ext cx="3725223" cy="830997"/>
          </a:xfrm>
          <a:prstGeom prst="rect">
            <a:avLst/>
          </a:prstGeom>
          <a:noFill/>
        </p:spPr>
        <p:txBody>
          <a:bodyPr wrap="square" rtlCol="0">
            <a:spAutoFit/>
          </a:bodyPr>
          <a:lstStyle/>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pic>
        <p:nvPicPr>
          <p:cNvPr id="17" name="Picture 16">
            <a:extLst>
              <a:ext uri="{FF2B5EF4-FFF2-40B4-BE49-F238E27FC236}">
                <a16:creationId xmlns:a16="http://schemas.microsoft.com/office/drawing/2014/main" id="{CFCB067A-C7BB-2A8B-E846-3C353797B987}"/>
              </a:ext>
            </a:extLst>
          </p:cNvPr>
          <p:cNvPicPr>
            <a:picLocks noChangeAspect="1"/>
          </p:cNvPicPr>
          <p:nvPr/>
        </p:nvPicPr>
        <p:blipFill>
          <a:blip r:embed="rId2"/>
          <a:stretch>
            <a:fillRect/>
          </a:stretch>
        </p:blipFill>
        <p:spPr>
          <a:xfrm>
            <a:off x="0" y="1845344"/>
            <a:ext cx="8967831" cy="2747331"/>
          </a:xfrm>
          <a:prstGeom prst="rect">
            <a:avLst/>
          </a:prstGeom>
          <a:ln w="15875">
            <a:solidFill>
              <a:schemeClr val="tx1"/>
            </a:solidFill>
          </a:ln>
        </p:spPr>
      </p:pic>
      <p:sp>
        <p:nvSpPr>
          <p:cNvPr id="4" name="Arrow: Left 3">
            <a:extLst>
              <a:ext uri="{FF2B5EF4-FFF2-40B4-BE49-F238E27FC236}">
                <a16:creationId xmlns:a16="http://schemas.microsoft.com/office/drawing/2014/main" id="{DC32F331-F234-0695-FC51-E7BC7ACD0225}"/>
              </a:ext>
            </a:extLst>
          </p:cNvPr>
          <p:cNvSpPr/>
          <p:nvPr/>
        </p:nvSpPr>
        <p:spPr>
          <a:xfrm rot="20251828">
            <a:off x="3191813" y="1015190"/>
            <a:ext cx="3761718" cy="692558"/>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Total Costs for each category automatically tabulates</a:t>
            </a:r>
          </a:p>
        </p:txBody>
      </p:sp>
      <p:sp>
        <p:nvSpPr>
          <p:cNvPr id="10" name="Arrow: Left 9">
            <a:extLst>
              <a:ext uri="{FF2B5EF4-FFF2-40B4-BE49-F238E27FC236}">
                <a16:creationId xmlns:a16="http://schemas.microsoft.com/office/drawing/2014/main" id="{BAF2887A-D47B-1BD0-8411-A6B5346C129A}"/>
              </a:ext>
            </a:extLst>
          </p:cNvPr>
          <p:cNvSpPr/>
          <p:nvPr/>
        </p:nvSpPr>
        <p:spPr>
          <a:xfrm rot="862935">
            <a:off x="3854756" y="3926894"/>
            <a:ext cx="4092971" cy="665756"/>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Each item with the “cost category” are editable</a:t>
            </a:r>
          </a:p>
        </p:txBody>
      </p:sp>
      <p:sp>
        <p:nvSpPr>
          <p:cNvPr id="18" name="Rectangle 17">
            <a:extLst>
              <a:ext uri="{FF2B5EF4-FFF2-40B4-BE49-F238E27FC236}">
                <a16:creationId xmlns:a16="http://schemas.microsoft.com/office/drawing/2014/main" id="{8845A4B4-5CD9-CD9D-8C3A-6C1647CF3100}"/>
              </a:ext>
            </a:extLst>
          </p:cNvPr>
          <p:cNvSpPr/>
          <p:nvPr/>
        </p:nvSpPr>
        <p:spPr>
          <a:xfrm>
            <a:off x="2541864" y="1845344"/>
            <a:ext cx="660393" cy="6042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FB6BC77-CBA4-F7C6-043D-943700191E69}"/>
              </a:ext>
            </a:extLst>
          </p:cNvPr>
          <p:cNvSpPr/>
          <p:nvPr/>
        </p:nvSpPr>
        <p:spPr>
          <a:xfrm>
            <a:off x="2609344" y="2449585"/>
            <a:ext cx="1159385" cy="2106284"/>
          </a:xfrm>
          <a:prstGeom prst="rect">
            <a:avLst/>
          </a:prstGeom>
          <a:noFill/>
          <a:ln>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A39AF1-1084-0935-2BDF-C890E6BBCC1B}"/>
              </a:ext>
            </a:extLst>
          </p:cNvPr>
          <p:cNvSpPr/>
          <p:nvPr/>
        </p:nvSpPr>
        <p:spPr>
          <a:xfrm>
            <a:off x="5045076" y="1866149"/>
            <a:ext cx="3887548" cy="604241"/>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llout: Up Arrow 20">
            <a:extLst>
              <a:ext uri="{FF2B5EF4-FFF2-40B4-BE49-F238E27FC236}">
                <a16:creationId xmlns:a16="http://schemas.microsoft.com/office/drawing/2014/main" id="{4DFA90F7-3852-41D4-0A5F-B5E3A3FD7612}"/>
              </a:ext>
            </a:extLst>
          </p:cNvPr>
          <p:cNvSpPr/>
          <p:nvPr/>
        </p:nvSpPr>
        <p:spPr>
          <a:xfrm>
            <a:off x="5611548" y="2325713"/>
            <a:ext cx="2886499" cy="1247965"/>
          </a:xfrm>
          <a:prstGeom prst="upArrowCallou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Enter the amount for allocated for </a:t>
            </a:r>
            <a:r>
              <a:rPr lang="en-US" sz="1400" b="1" i="1" u="sng" dirty="0">
                <a:solidFill>
                  <a:schemeClr val="tx1"/>
                </a:solidFill>
              </a:rPr>
              <a:t>AHP</a:t>
            </a:r>
            <a:r>
              <a:rPr lang="en-US" sz="1400" dirty="0">
                <a:solidFill>
                  <a:schemeClr val="tx1"/>
                </a:solidFill>
              </a:rPr>
              <a:t> and </a:t>
            </a:r>
            <a:r>
              <a:rPr lang="en-US" sz="1400" b="1" i="1" u="sng" dirty="0">
                <a:solidFill>
                  <a:schemeClr val="tx1"/>
                </a:solidFill>
              </a:rPr>
              <a:t>Other Sources</a:t>
            </a:r>
          </a:p>
        </p:txBody>
      </p:sp>
      <p:sp>
        <p:nvSpPr>
          <p:cNvPr id="23" name="Scroll: Horizontal 22">
            <a:extLst>
              <a:ext uri="{FF2B5EF4-FFF2-40B4-BE49-F238E27FC236}">
                <a16:creationId xmlns:a16="http://schemas.microsoft.com/office/drawing/2014/main" id="{3A604B03-F65E-2BDD-CBC6-0EB1700ABE0B}"/>
              </a:ext>
            </a:extLst>
          </p:cNvPr>
          <p:cNvSpPr/>
          <p:nvPr/>
        </p:nvSpPr>
        <p:spPr>
          <a:xfrm>
            <a:off x="356259" y="5327009"/>
            <a:ext cx="8246375" cy="575922"/>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66"/>
                </a:solidFill>
              </a:rPr>
              <a:t>Each of the 10 check boxes will display subtotals if selected</a:t>
            </a:r>
          </a:p>
        </p:txBody>
      </p:sp>
    </p:spTree>
    <p:extLst>
      <p:ext uri="{BB962C8B-B14F-4D97-AF65-F5344CB8AC3E}">
        <p14:creationId xmlns:p14="http://schemas.microsoft.com/office/powerpoint/2010/main" val="142606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DD2CA-A968-1685-46C0-117AA59C4D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9F1794-3C16-15B1-9187-7334B95CE0B0}"/>
              </a:ext>
            </a:extLst>
          </p:cNvPr>
          <p:cNvSpPr>
            <a:spLocks noGrp="1"/>
          </p:cNvSpPr>
          <p:nvPr>
            <p:ph type="title"/>
          </p:nvPr>
        </p:nvSpPr>
        <p:spPr/>
        <p:txBody>
          <a:bodyPr/>
          <a:lstStyle/>
          <a:p>
            <a:r>
              <a:rPr lang="en-US" dirty="0"/>
              <a:t>– Expanded sub-categories</a:t>
            </a:r>
          </a:p>
        </p:txBody>
      </p:sp>
      <p:sp>
        <p:nvSpPr>
          <p:cNvPr id="3" name="Slide Number Placeholder 2">
            <a:extLst>
              <a:ext uri="{FF2B5EF4-FFF2-40B4-BE49-F238E27FC236}">
                <a16:creationId xmlns:a16="http://schemas.microsoft.com/office/drawing/2014/main" id="{6FA3A603-4FAC-3B0F-23E8-E6D056E0B5E1}"/>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61</a:t>
            </a:fld>
            <a:endParaRPr lang="en-US" dirty="0"/>
          </a:p>
        </p:txBody>
      </p:sp>
      <p:sp>
        <p:nvSpPr>
          <p:cNvPr id="9" name="TextBox 8">
            <a:extLst>
              <a:ext uri="{FF2B5EF4-FFF2-40B4-BE49-F238E27FC236}">
                <a16:creationId xmlns:a16="http://schemas.microsoft.com/office/drawing/2014/main" id="{05640DFD-5B8C-F80F-E946-8F9BF69B3B7A}"/>
              </a:ext>
            </a:extLst>
          </p:cNvPr>
          <p:cNvSpPr txBox="1"/>
          <p:nvPr/>
        </p:nvSpPr>
        <p:spPr>
          <a:xfrm>
            <a:off x="4877412" y="986615"/>
            <a:ext cx="3725223" cy="830997"/>
          </a:xfrm>
          <a:prstGeom prst="rect">
            <a:avLst/>
          </a:prstGeom>
          <a:noFill/>
        </p:spPr>
        <p:txBody>
          <a:bodyPr wrap="square" rtlCol="0">
            <a:spAutoFit/>
          </a:bodyPr>
          <a:lstStyle/>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
        <p:nvSpPr>
          <p:cNvPr id="18" name="Rectangle 17">
            <a:extLst>
              <a:ext uri="{FF2B5EF4-FFF2-40B4-BE49-F238E27FC236}">
                <a16:creationId xmlns:a16="http://schemas.microsoft.com/office/drawing/2014/main" id="{0525D8FD-B471-0870-B767-39A1103911A9}"/>
              </a:ext>
            </a:extLst>
          </p:cNvPr>
          <p:cNvSpPr/>
          <p:nvPr/>
        </p:nvSpPr>
        <p:spPr>
          <a:xfrm>
            <a:off x="2541864" y="1845344"/>
            <a:ext cx="660393" cy="6042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E534B9D-A9FB-D7A4-B566-11201919EF45}"/>
              </a:ext>
            </a:extLst>
          </p:cNvPr>
          <p:cNvPicPr>
            <a:picLocks noChangeAspect="1"/>
          </p:cNvPicPr>
          <p:nvPr/>
        </p:nvPicPr>
        <p:blipFill>
          <a:blip r:embed="rId2"/>
          <a:stretch>
            <a:fillRect/>
          </a:stretch>
        </p:blipFill>
        <p:spPr>
          <a:xfrm>
            <a:off x="127213" y="1451946"/>
            <a:ext cx="9001387" cy="5259768"/>
          </a:xfrm>
          <a:prstGeom prst="rect">
            <a:avLst/>
          </a:prstGeom>
          <a:ln w="15875">
            <a:solidFill>
              <a:schemeClr val="accent1">
                <a:shade val="15000"/>
              </a:schemeClr>
            </a:solidFill>
          </a:ln>
        </p:spPr>
      </p:pic>
      <p:sp>
        <p:nvSpPr>
          <p:cNvPr id="19" name="Rectangle 18">
            <a:extLst>
              <a:ext uri="{FF2B5EF4-FFF2-40B4-BE49-F238E27FC236}">
                <a16:creationId xmlns:a16="http://schemas.microsoft.com/office/drawing/2014/main" id="{43D51839-FC7A-BC9C-F05D-08FCDAA1B20E}"/>
              </a:ext>
            </a:extLst>
          </p:cNvPr>
          <p:cNvSpPr/>
          <p:nvPr/>
        </p:nvSpPr>
        <p:spPr>
          <a:xfrm>
            <a:off x="126393" y="6400800"/>
            <a:ext cx="9001387" cy="333954"/>
          </a:xfrm>
          <a:prstGeom prst="rect">
            <a:avLst/>
          </a:prstGeom>
          <a:noFill/>
          <a:ln>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llout: Down Arrow 6">
            <a:extLst>
              <a:ext uri="{FF2B5EF4-FFF2-40B4-BE49-F238E27FC236}">
                <a16:creationId xmlns:a16="http://schemas.microsoft.com/office/drawing/2014/main" id="{00D0E63A-26AC-61C3-2490-E3049B476C42}"/>
              </a:ext>
            </a:extLst>
          </p:cNvPr>
          <p:cNvSpPr/>
          <p:nvPr/>
        </p:nvSpPr>
        <p:spPr>
          <a:xfrm>
            <a:off x="1249961" y="5716732"/>
            <a:ext cx="7352674" cy="604241"/>
          </a:xfrm>
          <a:prstGeom prst="downArrowCallout">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65000"/>
                    <a:lumOff val="35000"/>
                  </a:schemeClr>
                </a:solidFill>
              </a:rPr>
              <a:t>Keeps increasing as more information is added</a:t>
            </a:r>
          </a:p>
        </p:txBody>
      </p:sp>
      <p:sp>
        <p:nvSpPr>
          <p:cNvPr id="8" name="Rectangle 7">
            <a:extLst>
              <a:ext uri="{FF2B5EF4-FFF2-40B4-BE49-F238E27FC236}">
                <a16:creationId xmlns:a16="http://schemas.microsoft.com/office/drawing/2014/main" id="{F0333F5A-1D1C-8FBA-C4C8-60133CD9685B}"/>
              </a:ext>
            </a:extLst>
          </p:cNvPr>
          <p:cNvSpPr/>
          <p:nvPr/>
        </p:nvSpPr>
        <p:spPr>
          <a:xfrm>
            <a:off x="5073094" y="6608847"/>
            <a:ext cx="3859530" cy="20573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Informs user if totals disagree with Project Cost</a:t>
            </a:r>
          </a:p>
        </p:txBody>
      </p:sp>
      <p:sp>
        <p:nvSpPr>
          <p:cNvPr id="10" name="Arrow: Left 9">
            <a:extLst>
              <a:ext uri="{FF2B5EF4-FFF2-40B4-BE49-F238E27FC236}">
                <a16:creationId xmlns:a16="http://schemas.microsoft.com/office/drawing/2014/main" id="{D96725B6-73C1-058C-7FB5-61F1F3BD799E}"/>
              </a:ext>
            </a:extLst>
          </p:cNvPr>
          <p:cNvSpPr/>
          <p:nvPr/>
        </p:nvSpPr>
        <p:spPr>
          <a:xfrm>
            <a:off x="3732002" y="4250534"/>
            <a:ext cx="4092971" cy="665756"/>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Each item with the “cost category” are editable</a:t>
            </a:r>
          </a:p>
        </p:txBody>
      </p:sp>
      <p:sp>
        <p:nvSpPr>
          <p:cNvPr id="20" name="Rectangle 19">
            <a:extLst>
              <a:ext uri="{FF2B5EF4-FFF2-40B4-BE49-F238E27FC236}">
                <a16:creationId xmlns:a16="http://schemas.microsoft.com/office/drawing/2014/main" id="{BC82A8CA-4752-7F6C-629C-DF5AAA0F425E}"/>
              </a:ext>
            </a:extLst>
          </p:cNvPr>
          <p:cNvSpPr/>
          <p:nvPr/>
        </p:nvSpPr>
        <p:spPr>
          <a:xfrm>
            <a:off x="4971906" y="2776756"/>
            <a:ext cx="3887548" cy="221568"/>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llout: Up Arrow 20">
            <a:extLst>
              <a:ext uri="{FF2B5EF4-FFF2-40B4-BE49-F238E27FC236}">
                <a16:creationId xmlns:a16="http://schemas.microsoft.com/office/drawing/2014/main" id="{E229DB98-8ACC-5FF7-2073-97DBEFD0BCE5}"/>
              </a:ext>
            </a:extLst>
          </p:cNvPr>
          <p:cNvSpPr/>
          <p:nvPr/>
        </p:nvSpPr>
        <p:spPr>
          <a:xfrm>
            <a:off x="4627086" y="2878670"/>
            <a:ext cx="4444787" cy="830997"/>
          </a:xfrm>
          <a:prstGeom prst="upArrowCallou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Enter the amount for allocated for </a:t>
            </a:r>
            <a:r>
              <a:rPr lang="en-US" sz="1400" b="1" i="1" u="sng" dirty="0">
                <a:solidFill>
                  <a:schemeClr val="tx1"/>
                </a:solidFill>
              </a:rPr>
              <a:t>AHP</a:t>
            </a:r>
            <a:r>
              <a:rPr lang="en-US" sz="1400" dirty="0">
                <a:solidFill>
                  <a:schemeClr val="tx1"/>
                </a:solidFill>
              </a:rPr>
              <a:t> and </a:t>
            </a:r>
            <a:r>
              <a:rPr lang="en-US" sz="1400" b="1" i="1" u="sng" dirty="0">
                <a:solidFill>
                  <a:schemeClr val="tx1"/>
                </a:solidFill>
              </a:rPr>
              <a:t>Other Sources</a:t>
            </a:r>
          </a:p>
        </p:txBody>
      </p:sp>
      <p:sp>
        <p:nvSpPr>
          <p:cNvPr id="4" name="Arrow: Left 3">
            <a:extLst>
              <a:ext uri="{FF2B5EF4-FFF2-40B4-BE49-F238E27FC236}">
                <a16:creationId xmlns:a16="http://schemas.microsoft.com/office/drawing/2014/main" id="{92E3230F-C609-593F-50B0-49CD23F2F6E4}"/>
              </a:ext>
            </a:extLst>
          </p:cNvPr>
          <p:cNvSpPr/>
          <p:nvPr/>
        </p:nvSpPr>
        <p:spPr>
          <a:xfrm rot="20251828">
            <a:off x="3410491" y="1805157"/>
            <a:ext cx="3761718" cy="692558"/>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Total Costs for each category automatically tabulates</a:t>
            </a:r>
          </a:p>
        </p:txBody>
      </p:sp>
      <p:cxnSp>
        <p:nvCxnSpPr>
          <p:cNvPr id="13" name="Straight Arrow Connector 12">
            <a:extLst>
              <a:ext uri="{FF2B5EF4-FFF2-40B4-BE49-F238E27FC236}">
                <a16:creationId xmlns:a16="http://schemas.microsoft.com/office/drawing/2014/main" id="{ABA7E92E-4CFD-EC11-FCF2-CA678B95893A}"/>
              </a:ext>
            </a:extLst>
          </p:cNvPr>
          <p:cNvCxnSpPr>
            <a:cxnSpLocks/>
          </p:cNvCxnSpPr>
          <p:nvPr/>
        </p:nvCxnSpPr>
        <p:spPr>
          <a:xfrm flipH="1" flipV="1">
            <a:off x="3588328" y="6651538"/>
            <a:ext cx="1456748" cy="8728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68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8616-F834-4B1B-BEC4-AD2E51035ACB}"/>
              </a:ext>
            </a:extLst>
          </p:cNvPr>
          <p:cNvSpPr>
            <a:spLocks noGrp="1"/>
          </p:cNvSpPr>
          <p:nvPr>
            <p:ph type="title"/>
          </p:nvPr>
        </p:nvSpPr>
        <p:spPr/>
        <p:txBody>
          <a:bodyPr/>
          <a:lstStyle/>
          <a:p>
            <a:r>
              <a:rPr lang="en-US" dirty="0"/>
              <a:t>Checklists for Errors with Development Budgets</a:t>
            </a:r>
          </a:p>
        </p:txBody>
      </p:sp>
      <p:sp>
        <p:nvSpPr>
          <p:cNvPr id="11" name="TextBox 10">
            <a:extLst>
              <a:ext uri="{FF2B5EF4-FFF2-40B4-BE49-F238E27FC236}">
                <a16:creationId xmlns:a16="http://schemas.microsoft.com/office/drawing/2014/main" id="{5182495E-043C-44B4-A946-B83387EBFE99}"/>
              </a:ext>
            </a:extLst>
          </p:cNvPr>
          <p:cNvSpPr txBox="1"/>
          <p:nvPr/>
        </p:nvSpPr>
        <p:spPr>
          <a:xfrm>
            <a:off x="235961" y="1375712"/>
            <a:ext cx="7850880" cy="4152900"/>
          </a:xfrm>
          <a:prstGeom prst="rect">
            <a:avLst/>
          </a:prstGeom>
          <a:solidFill>
            <a:schemeClr val="accent1">
              <a:lumMod val="20000"/>
              <a:lumOff val="80000"/>
            </a:schemeClr>
          </a:solidFill>
          <a:ln w="25400">
            <a:solidFill>
              <a:schemeClr val="tx1"/>
            </a:solidFill>
            <a:extLst>
              <a:ext uri="{C807C97D-BFC1-408E-A445-0C87EB9F89A2}">
                <ask:lineSketchStyleProps xmlns:ask="http://schemas.microsoft.com/office/drawing/2018/sketchyshapes" sd="1219033472">
                  <a:custGeom>
                    <a:avLst/>
                    <a:gdLst>
                      <a:gd name="connsiteX0" fmla="*/ 0 w 8679440"/>
                      <a:gd name="connsiteY0" fmla="*/ 0 h 4152900"/>
                      <a:gd name="connsiteX1" fmla="*/ 494060 w 8679440"/>
                      <a:gd name="connsiteY1" fmla="*/ 0 h 4152900"/>
                      <a:gd name="connsiteX2" fmla="*/ 1161710 w 8679440"/>
                      <a:gd name="connsiteY2" fmla="*/ 0 h 4152900"/>
                      <a:gd name="connsiteX3" fmla="*/ 1916153 w 8679440"/>
                      <a:gd name="connsiteY3" fmla="*/ 0 h 4152900"/>
                      <a:gd name="connsiteX4" fmla="*/ 2323419 w 8679440"/>
                      <a:gd name="connsiteY4" fmla="*/ 0 h 4152900"/>
                      <a:gd name="connsiteX5" fmla="*/ 2730685 w 8679440"/>
                      <a:gd name="connsiteY5" fmla="*/ 0 h 4152900"/>
                      <a:gd name="connsiteX6" fmla="*/ 3571923 w 8679440"/>
                      <a:gd name="connsiteY6" fmla="*/ 0 h 4152900"/>
                      <a:gd name="connsiteX7" fmla="*/ 4239573 w 8679440"/>
                      <a:gd name="connsiteY7" fmla="*/ 0 h 4152900"/>
                      <a:gd name="connsiteX8" fmla="*/ 4646839 w 8679440"/>
                      <a:gd name="connsiteY8" fmla="*/ 0 h 4152900"/>
                      <a:gd name="connsiteX9" fmla="*/ 5314488 w 8679440"/>
                      <a:gd name="connsiteY9" fmla="*/ 0 h 4152900"/>
                      <a:gd name="connsiteX10" fmla="*/ 6155726 w 8679440"/>
                      <a:gd name="connsiteY10" fmla="*/ 0 h 4152900"/>
                      <a:gd name="connsiteX11" fmla="*/ 6736581 w 8679440"/>
                      <a:gd name="connsiteY11" fmla="*/ 0 h 4152900"/>
                      <a:gd name="connsiteX12" fmla="*/ 7317436 w 8679440"/>
                      <a:gd name="connsiteY12" fmla="*/ 0 h 4152900"/>
                      <a:gd name="connsiteX13" fmla="*/ 7985085 w 8679440"/>
                      <a:gd name="connsiteY13" fmla="*/ 0 h 4152900"/>
                      <a:gd name="connsiteX14" fmla="*/ 8679440 w 8679440"/>
                      <a:gd name="connsiteY14" fmla="*/ 0 h 4152900"/>
                      <a:gd name="connsiteX15" fmla="*/ 8679440 w 8679440"/>
                      <a:gd name="connsiteY15" fmla="*/ 733679 h 4152900"/>
                      <a:gd name="connsiteX16" fmla="*/ 8679440 w 8679440"/>
                      <a:gd name="connsiteY16" fmla="*/ 1508887 h 4152900"/>
                      <a:gd name="connsiteX17" fmla="*/ 8679440 w 8679440"/>
                      <a:gd name="connsiteY17" fmla="*/ 2159508 h 4152900"/>
                      <a:gd name="connsiteX18" fmla="*/ 8679440 w 8679440"/>
                      <a:gd name="connsiteY18" fmla="*/ 2768600 h 4152900"/>
                      <a:gd name="connsiteX19" fmla="*/ 8679440 w 8679440"/>
                      <a:gd name="connsiteY19" fmla="*/ 3460750 h 4152900"/>
                      <a:gd name="connsiteX20" fmla="*/ 8679440 w 8679440"/>
                      <a:gd name="connsiteY20" fmla="*/ 4152900 h 4152900"/>
                      <a:gd name="connsiteX21" fmla="*/ 7838202 w 8679440"/>
                      <a:gd name="connsiteY21" fmla="*/ 4152900 h 4152900"/>
                      <a:gd name="connsiteX22" fmla="*/ 7170553 w 8679440"/>
                      <a:gd name="connsiteY22" fmla="*/ 4152900 h 4152900"/>
                      <a:gd name="connsiteX23" fmla="*/ 6589698 w 8679440"/>
                      <a:gd name="connsiteY23" fmla="*/ 4152900 h 4152900"/>
                      <a:gd name="connsiteX24" fmla="*/ 6008843 w 8679440"/>
                      <a:gd name="connsiteY24" fmla="*/ 4152900 h 4152900"/>
                      <a:gd name="connsiteX25" fmla="*/ 5427988 w 8679440"/>
                      <a:gd name="connsiteY25" fmla="*/ 4152900 h 4152900"/>
                      <a:gd name="connsiteX26" fmla="*/ 4847133 w 8679440"/>
                      <a:gd name="connsiteY26" fmla="*/ 4152900 h 4152900"/>
                      <a:gd name="connsiteX27" fmla="*/ 4092690 w 8679440"/>
                      <a:gd name="connsiteY27" fmla="*/ 4152900 h 4152900"/>
                      <a:gd name="connsiteX28" fmla="*/ 3425041 w 8679440"/>
                      <a:gd name="connsiteY28" fmla="*/ 4152900 h 4152900"/>
                      <a:gd name="connsiteX29" fmla="*/ 3017775 w 8679440"/>
                      <a:gd name="connsiteY29" fmla="*/ 4152900 h 4152900"/>
                      <a:gd name="connsiteX30" fmla="*/ 2436920 w 8679440"/>
                      <a:gd name="connsiteY30" fmla="*/ 4152900 h 4152900"/>
                      <a:gd name="connsiteX31" fmla="*/ 1682476 w 8679440"/>
                      <a:gd name="connsiteY31" fmla="*/ 4152900 h 4152900"/>
                      <a:gd name="connsiteX32" fmla="*/ 1188416 w 8679440"/>
                      <a:gd name="connsiteY32" fmla="*/ 4152900 h 4152900"/>
                      <a:gd name="connsiteX33" fmla="*/ 0 w 8679440"/>
                      <a:gd name="connsiteY33" fmla="*/ 4152900 h 4152900"/>
                      <a:gd name="connsiteX34" fmla="*/ 0 w 8679440"/>
                      <a:gd name="connsiteY34" fmla="*/ 3377692 h 4152900"/>
                      <a:gd name="connsiteX35" fmla="*/ 0 w 8679440"/>
                      <a:gd name="connsiteY35" fmla="*/ 2602484 h 4152900"/>
                      <a:gd name="connsiteX36" fmla="*/ 0 w 8679440"/>
                      <a:gd name="connsiteY36" fmla="*/ 2034921 h 4152900"/>
                      <a:gd name="connsiteX37" fmla="*/ 0 w 8679440"/>
                      <a:gd name="connsiteY37" fmla="*/ 1342771 h 4152900"/>
                      <a:gd name="connsiteX38" fmla="*/ 0 w 8679440"/>
                      <a:gd name="connsiteY38" fmla="*/ 733679 h 4152900"/>
                      <a:gd name="connsiteX39" fmla="*/ 0 w 8679440"/>
                      <a:gd name="connsiteY39" fmla="*/ 0 h 415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679440" h="4152900" fill="none" extrusionOk="0">
                        <a:moveTo>
                          <a:pt x="0" y="0"/>
                        </a:moveTo>
                        <a:cubicBezTo>
                          <a:pt x="121239" y="-18914"/>
                          <a:pt x="280822" y="5430"/>
                          <a:pt x="494060" y="0"/>
                        </a:cubicBezTo>
                        <a:cubicBezTo>
                          <a:pt x="707298" y="-5430"/>
                          <a:pt x="953207" y="-891"/>
                          <a:pt x="1161710" y="0"/>
                        </a:cubicBezTo>
                        <a:cubicBezTo>
                          <a:pt x="1370213" y="891"/>
                          <a:pt x="1613689" y="32573"/>
                          <a:pt x="1916153" y="0"/>
                        </a:cubicBezTo>
                        <a:cubicBezTo>
                          <a:pt x="2218617" y="-32573"/>
                          <a:pt x="2207804" y="7316"/>
                          <a:pt x="2323419" y="0"/>
                        </a:cubicBezTo>
                        <a:cubicBezTo>
                          <a:pt x="2439034" y="-7316"/>
                          <a:pt x="2575452" y="-1103"/>
                          <a:pt x="2730685" y="0"/>
                        </a:cubicBezTo>
                        <a:cubicBezTo>
                          <a:pt x="2885918" y="1103"/>
                          <a:pt x="3179507" y="-22171"/>
                          <a:pt x="3571923" y="0"/>
                        </a:cubicBezTo>
                        <a:cubicBezTo>
                          <a:pt x="3964339" y="22171"/>
                          <a:pt x="4041749" y="-25197"/>
                          <a:pt x="4239573" y="0"/>
                        </a:cubicBezTo>
                        <a:cubicBezTo>
                          <a:pt x="4437397" y="25197"/>
                          <a:pt x="4461857" y="-12007"/>
                          <a:pt x="4646839" y="0"/>
                        </a:cubicBezTo>
                        <a:cubicBezTo>
                          <a:pt x="4831821" y="12007"/>
                          <a:pt x="5160162" y="-21669"/>
                          <a:pt x="5314488" y="0"/>
                        </a:cubicBezTo>
                        <a:cubicBezTo>
                          <a:pt x="5468814" y="21669"/>
                          <a:pt x="5986859" y="12787"/>
                          <a:pt x="6155726" y="0"/>
                        </a:cubicBezTo>
                        <a:cubicBezTo>
                          <a:pt x="6324593" y="-12787"/>
                          <a:pt x="6553776" y="-11840"/>
                          <a:pt x="6736581" y="0"/>
                        </a:cubicBezTo>
                        <a:cubicBezTo>
                          <a:pt x="6919386" y="11840"/>
                          <a:pt x="7115311" y="-17387"/>
                          <a:pt x="7317436" y="0"/>
                        </a:cubicBezTo>
                        <a:cubicBezTo>
                          <a:pt x="7519562" y="17387"/>
                          <a:pt x="7757051" y="-32719"/>
                          <a:pt x="7985085" y="0"/>
                        </a:cubicBezTo>
                        <a:cubicBezTo>
                          <a:pt x="8213119" y="32719"/>
                          <a:pt x="8390659" y="12156"/>
                          <a:pt x="8679440" y="0"/>
                        </a:cubicBezTo>
                        <a:cubicBezTo>
                          <a:pt x="8672086" y="171029"/>
                          <a:pt x="8662304" y="578161"/>
                          <a:pt x="8679440" y="733679"/>
                        </a:cubicBezTo>
                        <a:cubicBezTo>
                          <a:pt x="8696576" y="889197"/>
                          <a:pt x="8678916" y="1286455"/>
                          <a:pt x="8679440" y="1508887"/>
                        </a:cubicBezTo>
                        <a:cubicBezTo>
                          <a:pt x="8679964" y="1731319"/>
                          <a:pt x="8709274" y="1948289"/>
                          <a:pt x="8679440" y="2159508"/>
                        </a:cubicBezTo>
                        <a:cubicBezTo>
                          <a:pt x="8649606" y="2370727"/>
                          <a:pt x="8699567" y="2480631"/>
                          <a:pt x="8679440" y="2768600"/>
                        </a:cubicBezTo>
                        <a:cubicBezTo>
                          <a:pt x="8659313" y="3056569"/>
                          <a:pt x="8655321" y="3307304"/>
                          <a:pt x="8679440" y="3460750"/>
                        </a:cubicBezTo>
                        <a:cubicBezTo>
                          <a:pt x="8703560" y="3614196"/>
                          <a:pt x="8660517" y="3872122"/>
                          <a:pt x="8679440" y="4152900"/>
                        </a:cubicBezTo>
                        <a:cubicBezTo>
                          <a:pt x="8337631" y="4134807"/>
                          <a:pt x="8111603" y="4185794"/>
                          <a:pt x="7838202" y="4152900"/>
                        </a:cubicBezTo>
                        <a:cubicBezTo>
                          <a:pt x="7564801" y="4120006"/>
                          <a:pt x="7380338" y="4131005"/>
                          <a:pt x="7170553" y="4152900"/>
                        </a:cubicBezTo>
                        <a:cubicBezTo>
                          <a:pt x="6960768" y="4174795"/>
                          <a:pt x="6757542" y="4132753"/>
                          <a:pt x="6589698" y="4152900"/>
                        </a:cubicBezTo>
                        <a:cubicBezTo>
                          <a:pt x="6421855" y="4173047"/>
                          <a:pt x="6283714" y="4180054"/>
                          <a:pt x="6008843" y="4152900"/>
                        </a:cubicBezTo>
                        <a:cubicBezTo>
                          <a:pt x="5733972" y="4125746"/>
                          <a:pt x="5716679" y="4136911"/>
                          <a:pt x="5427988" y="4152900"/>
                        </a:cubicBezTo>
                        <a:cubicBezTo>
                          <a:pt x="5139298" y="4168889"/>
                          <a:pt x="4976881" y="4149439"/>
                          <a:pt x="4847133" y="4152900"/>
                        </a:cubicBezTo>
                        <a:cubicBezTo>
                          <a:pt x="4717385" y="4156361"/>
                          <a:pt x="4424036" y="4116042"/>
                          <a:pt x="4092690" y="4152900"/>
                        </a:cubicBezTo>
                        <a:cubicBezTo>
                          <a:pt x="3761344" y="4189758"/>
                          <a:pt x="3735598" y="4181326"/>
                          <a:pt x="3425041" y="4152900"/>
                        </a:cubicBezTo>
                        <a:cubicBezTo>
                          <a:pt x="3114484" y="4124474"/>
                          <a:pt x="3217775" y="4168340"/>
                          <a:pt x="3017775" y="4152900"/>
                        </a:cubicBezTo>
                        <a:cubicBezTo>
                          <a:pt x="2817775" y="4137460"/>
                          <a:pt x="2707999" y="4180065"/>
                          <a:pt x="2436920" y="4152900"/>
                        </a:cubicBezTo>
                        <a:cubicBezTo>
                          <a:pt x="2165842" y="4125735"/>
                          <a:pt x="1862541" y="4137211"/>
                          <a:pt x="1682476" y="4152900"/>
                        </a:cubicBezTo>
                        <a:cubicBezTo>
                          <a:pt x="1502411" y="4168589"/>
                          <a:pt x="1329727" y="4155614"/>
                          <a:pt x="1188416" y="4152900"/>
                        </a:cubicBezTo>
                        <a:cubicBezTo>
                          <a:pt x="1047105" y="4150186"/>
                          <a:pt x="345014" y="4102098"/>
                          <a:pt x="0" y="4152900"/>
                        </a:cubicBezTo>
                        <a:cubicBezTo>
                          <a:pt x="31232" y="3765464"/>
                          <a:pt x="38101" y="3573719"/>
                          <a:pt x="0" y="3377692"/>
                        </a:cubicBezTo>
                        <a:cubicBezTo>
                          <a:pt x="-38101" y="3181665"/>
                          <a:pt x="9789" y="2767400"/>
                          <a:pt x="0" y="2602484"/>
                        </a:cubicBezTo>
                        <a:cubicBezTo>
                          <a:pt x="-9789" y="2437568"/>
                          <a:pt x="18545" y="2283904"/>
                          <a:pt x="0" y="2034921"/>
                        </a:cubicBezTo>
                        <a:cubicBezTo>
                          <a:pt x="-18545" y="1785938"/>
                          <a:pt x="16919" y="1487020"/>
                          <a:pt x="0" y="1342771"/>
                        </a:cubicBezTo>
                        <a:cubicBezTo>
                          <a:pt x="-16919" y="1198522"/>
                          <a:pt x="-29317" y="946689"/>
                          <a:pt x="0" y="733679"/>
                        </a:cubicBezTo>
                        <a:cubicBezTo>
                          <a:pt x="29317" y="520669"/>
                          <a:pt x="-2223" y="338557"/>
                          <a:pt x="0" y="0"/>
                        </a:cubicBezTo>
                        <a:close/>
                      </a:path>
                      <a:path w="8679440" h="4152900" stroke="0" extrusionOk="0">
                        <a:moveTo>
                          <a:pt x="0" y="0"/>
                        </a:moveTo>
                        <a:cubicBezTo>
                          <a:pt x="181116" y="-16686"/>
                          <a:pt x="307037" y="22988"/>
                          <a:pt x="580855" y="0"/>
                        </a:cubicBezTo>
                        <a:cubicBezTo>
                          <a:pt x="854673" y="-22988"/>
                          <a:pt x="877613" y="-1857"/>
                          <a:pt x="988121" y="0"/>
                        </a:cubicBezTo>
                        <a:cubicBezTo>
                          <a:pt x="1098629" y="1857"/>
                          <a:pt x="1485534" y="18286"/>
                          <a:pt x="1829359" y="0"/>
                        </a:cubicBezTo>
                        <a:cubicBezTo>
                          <a:pt x="2173184" y="-18286"/>
                          <a:pt x="2269503" y="-26962"/>
                          <a:pt x="2410214" y="0"/>
                        </a:cubicBezTo>
                        <a:cubicBezTo>
                          <a:pt x="2550926" y="26962"/>
                          <a:pt x="2754954" y="-21073"/>
                          <a:pt x="2991069" y="0"/>
                        </a:cubicBezTo>
                        <a:cubicBezTo>
                          <a:pt x="3227184" y="21073"/>
                          <a:pt x="3630633" y="4889"/>
                          <a:pt x="3832307" y="0"/>
                        </a:cubicBezTo>
                        <a:cubicBezTo>
                          <a:pt x="4033981" y="-4889"/>
                          <a:pt x="4117580" y="-732"/>
                          <a:pt x="4326367" y="0"/>
                        </a:cubicBezTo>
                        <a:cubicBezTo>
                          <a:pt x="4535154" y="732"/>
                          <a:pt x="4980503" y="-30674"/>
                          <a:pt x="5167605" y="0"/>
                        </a:cubicBezTo>
                        <a:cubicBezTo>
                          <a:pt x="5354707" y="30674"/>
                          <a:pt x="5768820" y="40644"/>
                          <a:pt x="6008843" y="0"/>
                        </a:cubicBezTo>
                        <a:cubicBezTo>
                          <a:pt x="6248866" y="-40644"/>
                          <a:pt x="6510578" y="-16385"/>
                          <a:pt x="6676492" y="0"/>
                        </a:cubicBezTo>
                        <a:cubicBezTo>
                          <a:pt x="6842406" y="16385"/>
                          <a:pt x="7323372" y="-8404"/>
                          <a:pt x="7517730" y="0"/>
                        </a:cubicBezTo>
                        <a:cubicBezTo>
                          <a:pt x="7712088" y="8404"/>
                          <a:pt x="7862421" y="-9781"/>
                          <a:pt x="8098585" y="0"/>
                        </a:cubicBezTo>
                        <a:cubicBezTo>
                          <a:pt x="8334749" y="9781"/>
                          <a:pt x="8434484" y="8772"/>
                          <a:pt x="8679440" y="0"/>
                        </a:cubicBezTo>
                        <a:cubicBezTo>
                          <a:pt x="8694861" y="262093"/>
                          <a:pt x="8678685" y="535089"/>
                          <a:pt x="8679440" y="733679"/>
                        </a:cubicBezTo>
                        <a:cubicBezTo>
                          <a:pt x="8680195" y="932269"/>
                          <a:pt x="8713311" y="1116243"/>
                          <a:pt x="8679440" y="1425829"/>
                        </a:cubicBezTo>
                        <a:cubicBezTo>
                          <a:pt x="8645570" y="1735415"/>
                          <a:pt x="8698479" y="1876925"/>
                          <a:pt x="8679440" y="2117979"/>
                        </a:cubicBezTo>
                        <a:cubicBezTo>
                          <a:pt x="8660402" y="2359033"/>
                          <a:pt x="8712414" y="2566850"/>
                          <a:pt x="8679440" y="2851658"/>
                        </a:cubicBezTo>
                        <a:cubicBezTo>
                          <a:pt x="8646466" y="3136466"/>
                          <a:pt x="8657225" y="3815214"/>
                          <a:pt x="8679440" y="4152900"/>
                        </a:cubicBezTo>
                        <a:cubicBezTo>
                          <a:pt x="8422828" y="4176911"/>
                          <a:pt x="8088938" y="4169194"/>
                          <a:pt x="7924996" y="4152900"/>
                        </a:cubicBezTo>
                        <a:cubicBezTo>
                          <a:pt x="7761054" y="4136606"/>
                          <a:pt x="7675403" y="4168752"/>
                          <a:pt x="7430936" y="4152900"/>
                        </a:cubicBezTo>
                        <a:cubicBezTo>
                          <a:pt x="7186469" y="4137048"/>
                          <a:pt x="6976269" y="4147807"/>
                          <a:pt x="6589698" y="4152900"/>
                        </a:cubicBezTo>
                        <a:cubicBezTo>
                          <a:pt x="6203127" y="4157993"/>
                          <a:pt x="6224745" y="4151280"/>
                          <a:pt x="5922049" y="4152900"/>
                        </a:cubicBezTo>
                        <a:cubicBezTo>
                          <a:pt x="5619353" y="4154520"/>
                          <a:pt x="5670466" y="4162932"/>
                          <a:pt x="5427988" y="4152900"/>
                        </a:cubicBezTo>
                        <a:cubicBezTo>
                          <a:pt x="5185510" y="4142868"/>
                          <a:pt x="4953988" y="4128692"/>
                          <a:pt x="4760339" y="4152900"/>
                        </a:cubicBezTo>
                        <a:cubicBezTo>
                          <a:pt x="4566690" y="4177108"/>
                          <a:pt x="4556609" y="4159912"/>
                          <a:pt x="4353073" y="4152900"/>
                        </a:cubicBezTo>
                        <a:cubicBezTo>
                          <a:pt x="4149537" y="4145888"/>
                          <a:pt x="4075932" y="4133153"/>
                          <a:pt x="3945807" y="4152900"/>
                        </a:cubicBezTo>
                        <a:cubicBezTo>
                          <a:pt x="3815682" y="4172647"/>
                          <a:pt x="3456494" y="4145908"/>
                          <a:pt x="3278158" y="4152900"/>
                        </a:cubicBezTo>
                        <a:cubicBezTo>
                          <a:pt x="3099822" y="4159892"/>
                          <a:pt x="2900859" y="4138009"/>
                          <a:pt x="2784097" y="4152900"/>
                        </a:cubicBezTo>
                        <a:cubicBezTo>
                          <a:pt x="2667335" y="4167791"/>
                          <a:pt x="2245624" y="4189017"/>
                          <a:pt x="2029654" y="4152900"/>
                        </a:cubicBezTo>
                        <a:cubicBezTo>
                          <a:pt x="1813684" y="4116783"/>
                          <a:pt x="1680117" y="4169800"/>
                          <a:pt x="1535593" y="4152900"/>
                        </a:cubicBezTo>
                        <a:cubicBezTo>
                          <a:pt x="1391069" y="4136000"/>
                          <a:pt x="1129891" y="4144932"/>
                          <a:pt x="781150" y="4152900"/>
                        </a:cubicBezTo>
                        <a:cubicBezTo>
                          <a:pt x="432409" y="4160868"/>
                          <a:pt x="316402" y="4152145"/>
                          <a:pt x="0" y="4152900"/>
                        </a:cubicBezTo>
                        <a:cubicBezTo>
                          <a:pt x="-32952" y="3975373"/>
                          <a:pt x="23607" y="3712466"/>
                          <a:pt x="0" y="3419221"/>
                        </a:cubicBezTo>
                        <a:cubicBezTo>
                          <a:pt x="-23607" y="3125976"/>
                          <a:pt x="17792" y="2842090"/>
                          <a:pt x="0" y="2685542"/>
                        </a:cubicBezTo>
                        <a:cubicBezTo>
                          <a:pt x="-17792" y="2528994"/>
                          <a:pt x="5717" y="2231610"/>
                          <a:pt x="0" y="1910334"/>
                        </a:cubicBezTo>
                        <a:cubicBezTo>
                          <a:pt x="-5717" y="1589058"/>
                          <a:pt x="19935" y="1479796"/>
                          <a:pt x="0" y="1259713"/>
                        </a:cubicBezTo>
                        <a:cubicBezTo>
                          <a:pt x="-19935" y="1039630"/>
                          <a:pt x="19233" y="514962"/>
                          <a:pt x="0" y="0"/>
                        </a:cubicBezTo>
                        <a:close/>
                      </a:path>
                    </a:pathLst>
                  </a:custGeom>
                  <ask:type>
                    <ask:lineSketchNone/>
                  </ask:type>
                </ask:lineSketchStyleProps>
              </a:ext>
            </a:extLst>
          </a:ln>
        </p:spPr>
        <p:txBody>
          <a:bodyPr wrap="square" tIns="274320" anchor="t" anchorCtr="1">
            <a:noAutofit/>
          </a:bodyPr>
          <a:lstStyle/>
          <a:p>
            <a:r>
              <a:rPr lang="en-US" sz="2400" b="1" u="sng" dirty="0">
                <a:solidFill>
                  <a:srgbClr val="00B050"/>
                </a:solidFill>
                <a:cs typeface="Cavolini" panose="03000502040302020204" pitchFamily="66" charset="0"/>
              </a:rPr>
              <a:t>Before submitting my application, I verified the following:</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“Sources and Uses”  = Total Development Budget</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The Acquisition costs on the Development Budget/Uses of Funds =  supporting documentation</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Total construction/rehabilitation costs on the Uses of Funds  = construction estimates and/or cost documentation provided</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General Requirements/Builders Overhead/Builders profit and contingencies are shown on the development budget/cost estimates</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b="1" i="1" dirty="0">
                <a:cs typeface="Cavolini" panose="03000502040302020204" pitchFamily="66" charset="0"/>
              </a:rPr>
              <a:t>All major costs including acquisition, construction, contingencies, financing, reserves, developer fee and other soft costs are listed</a:t>
            </a:r>
          </a:p>
          <a:p>
            <a:pPr marL="285750" indent="-285750">
              <a:buFont typeface="Wingdings" panose="05000000000000000000" pitchFamily="2" charset="2"/>
              <a:buChar char="q"/>
            </a:pPr>
            <a:endParaRPr lang="en-US" sz="1400" dirty="0">
              <a:latin typeface="Cavolini" panose="03000502040302020204" pitchFamily="66" charset="0"/>
              <a:cs typeface="Cavolini" panose="03000502040302020204" pitchFamily="66" charset="0"/>
            </a:endParaRPr>
          </a:p>
          <a:p>
            <a:pPr marL="285750" indent="-285750">
              <a:buFont typeface="Wingdings" panose="05000000000000000000" pitchFamily="2" charset="2"/>
              <a:buChar char="q"/>
            </a:pPr>
            <a:endParaRPr lang="en-US" sz="1400" dirty="0">
              <a:latin typeface="Cavolini" panose="03000502040302020204" pitchFamily="66" charset="0"/>
              <a:cs typeface="Cavolini" panose="03000502040302020204" pitchFamily="66" charset="0"/>
            </a:endParaRPr>
          </a:p>
        </p:txBody>
      </p:sp>
      <p:sp>
        <p:nvSpPr>
          <p:cNvPr id="9" name="Callout: Right Arrow 8">
            <a:extLst>
              <a:ext uri="{FF2B5EF4-FFF2-40B4-BE49-F238E27FC236}">
                <a16:creationId xmlns:a16="http://schemas.microsoft.com/office/drawing/2014/main" id="{A5527DBC-EE9B-49BF-ABAB-9A60FBD49A08}"/>
              </a:ext>
            </a:extLst>
          </p:cNvPr>
          <p:cNvSpPr/>
          <p:nvPr/>
        </p:nvSpPr>
        <p:spPr>
          <a:xfrm>
            <a:off x="235961" y="5848351"/>
            <a:ext cx="1326139" cy="857250"/>
          </a:xfrm>
          <a:prstGeom prst="rightArrowCallou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cs typeface="Times New Roman" panose="02020603050405020304" pitchFamily="18" charset="0"/>
              </a:rPr>
              <a:t>Helpful Hint</a:t>
            </a:r>
          </a:p>
        </p:txBody>
      </p:sp>
      <p:sp>
        <p:nvSpPr>
          <p:cNvPr id="12" name="Rectangle 11">
            <a:extLst>
              <a:ext uri="{FF2B5EF4-FFF2-40B4-BE49-F238E27FC236}">
                <a16:creationId xmlns:a16="http://schemas.microsoft.com/office/drawing/2014/main" id="{0E9F796E-5FD2-4707-A9A5-6B2837375914}"/>
              </a:ext>
            </a:extLst>
          </p:cNvPr>
          <p:cNvSpPr/>
          <p:nvPr/>
        </p:nvSpPr>
        <p:spPr>
          <a:xfrm>
            <a:off x="1657351" y="5848351"/>
            <a:ext cx="7258050" cy="85724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cs typeface="Times New Roman" panose="02020603050405020304" pitchFamily="18" charset="0"/>
              </a:rPr>
              <a:t>Conceptual design drawings/pre-inspections/Physical Needs Assessments should have sufficient detail to obtain construction cost estimates</a:t>
            </a:r>
          </a:p>
        </p:txBody>
      </p:sp>
      <p:pic>
        <p:nvPicPr>
          <p:cNvPr id="3" name="Picture 2" descr="Cartoon bee with pointer">
            <a:extLst>
              <a:ext uri="{FF2B5EF4-FFF2-40B4-BE49-F238E27FC236}">
                <a16:creationId xmlns:a16="http://schemas.microsoft.com/office/drawing/2014/main" id="{8B883638-6C5A-EE81-6F57-3AFFD2F876DC}"/>
              </a:ext>
            </a:extLst>
          </p:cNvPr>
          <p:cNvPicPr>
            <a:picLocks noChangeAspect="1"/>
          </p:cNvPicPr>
          <p:nvPr/>
        </p:nvPicPr>
        <p:blipFill>
          <a:blip r:embed="rId3"/>
          <a:stretch>
            <a:fillRect/>
          </a:stretch>
        </p:blipFill>
        <p:spPr>
          <a:xfrm>
            <a:off x="7840184" y="1329388"/>
            <a:ext cx="1067855" cy="1627664"/>
          </a:xfrm>
          <a:prstGeom prst="rect">
            <a:avLst/>
          </a:prstGeom>
        </p:spPr>
      </p:pic>
    </p:spTree>
    <p:extLst>
      <p:ext uri="{BB962C8B-B14F-4D97-AF65-F5344CB8AC3E}">
        <p14:creationId xmlns:p14="http://schemas.microsoft.com/office/powerpoint/2010/main" val="94798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10FC-C6A6-4F8C-A446-FC611359A134}"/>
              </a:ext>
            </a:extLst>
          </p:cNvPr>
          <p:cNvSpPr>
            <a:spLocks noGrp="1"/>
          </p:cNvSpPr>
          <p:nvPr>
            <p:ph type="title"/>
          </p:nvPr>
        </p:nvSpPr>
        <p:spPr/>
        <p:txBody>
          <a:bodyPr/>
          <a:lstStyle/>
          <a:p>
            <a:r>
              <a:rPr lang="en-US" dirty="0"/>
              <a:t>Submitting Required Documents – Key Points</a:t>
            </a:r>
          </a:p>
        </p:txBody>
      </p:sp>
      <p:sp>
        <p:nvSpPr>
          <p:cNvPr id="5" name="Rectangle: Rounded Corners 4">
            <a:extLst>
              <a:ext uri="{FF2B5EF4-FFF2-40B4-BE49-F238E27FC236}">
                <a16:creationId xmlns:a16="http://schemas.microsoft.com/office/drawing/2014/main" id="{E2B03CD9-C727-4E70-B8BE-45B6A07F83A3}"/>
              </a:ext>
            </a:extLst>
          </p:cNvPr>
          <p:cNvSpPr/>
          <p:nvPr/>
        </p:nvSpPr>
        <p:spPr>
          <a:xfrm>
            <a:off x="421574" y="5331279"/>
            <a:ext cx="8432140" cy="137976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mj-lt"/>
                <a:ea typeface="+mj-ea"/>
                <a:cs typeface="+mj-cs"/>
              </a:rPr>
              <a:t>Application Technical Assistance Workbooks can be found below:</a:t>
            </a:r>
          </a:p>
          <a:p>
            <a:pPr algn="ctr"/>
            <a:endParaRPr lang="en-US" b="1" i="1" dirty="0">
              <a:solidFill>
                <a:schemeClr val="tx1"/>
              </a:solidFill>
              <a:latin typeface="+mj-lt"/>
              <a:ea typeface="+mj-ea"/>
              <a:cs typeface="+mj-cs"/>
            </a:endParaRPr>
          </a:p>
          <a:p>
            <a:pPr algn="ctr"/>
            <a:r>
              <a:rPr lang="en-US" sz="1600" b="1" i="1" dirty="0">
                <a:solidFill>
                  <a:srgbClr val="0072CE"/>
                </a:solidFill>
                <a:latin typeface="+mj-lt"/>
                <a:ea typeface="+mj-ea"/>
                <a:cs typeface="+mj-cs"/>
                <a:hlinkClick r:id="rId3"/>
              </a:rPr>
              <a:t>AHP Rental Housing Workbook</a:t>
            </a:r>
            <a:endParaRPr lang="en-US" sz="1600" b="1" i="1" dirty="0">
              <a:solidFill>
                <a:srgbClr val="0072CE"/>
              </a:solidFill>
              <a:latin typeface="+mj-lt"/>
              <a:ea typeface="+mj-ea"/>
              <a:cs typeface="+mj-cs"/>
            </a:endParaRPr>
          </a:p>
          <a:p>
            <a:pPr algn="ctr"/>
            <a:r>
              <a:rPr lang="en-US" sz="1600" b="1" i="1" u="sng" dirty="0">
                <a:solidFill>
                  <a:srgbClr val="0070C0"/>
                </a:solidFill>
                <a:latin typeface="+mj-lt"/>
                <a:ea typeface="+mj-ea"/>
                <a:cs typeface="+mj-cs"/>
                <a:hlinkClick r:id="rId3"/>
              </a:rPr>
              <a:t>AHP Owner Workbook</a:t>
            </a:r>
            <a:endParaRPr lang="en-US" sz="1600" b="1" i="1" u="sng" dirty="0">
              <a:solidFill>
                <a:srgbClr val="0070C0"/>
              </a:solidFill>
              <a:latin typeface="+mj-lt"/>
              <a:ea typeface="+mj-ea"/>
              <a:cs typeface="+mj-cs"/>
            </a:endParaRPr>
          </a:p>
        </p:txBody>
      </p:sp>
      <p:sp>
        <p:nvSpPr>
          <p:cNvPr id="7" name="Rectangle: Diagonal Corners Snipped 6">
            <a:extLst>
              <a:ext uri="{FF2B5EF4-FFF2-40B4-BE49-F238E27FC236}">
                <a16:creationId xmlns:a16="http://schemas.microsoft.com/office/drawing/2014/main" id="{4F74121F-EE36-4F99-972D-F48219645FC5}"/>
              </a:ext>
            </a:extLst>
          </p:cNvPr>
          <p:cNvSpPr/>
          <p:nvPr/>
        </p:nvSpPr>
        <p:spPr>
          <a:xfrm>
            <a:off x="356260" y="1055973"/>
            <a:ext cx="8432140" cy="4181147"/>
          </a:xfrm>
          <a:prstGeom prst="snip2DiagRect">
            <a:avLst/>
          </a:prstGeom>
          <a:solidFill>
            <a:schemeClr val="tx2">
              <a:lumMod val="20000"/>
              <a:lumOff val="80000"/>
            </a:schemeClr>
          </a:solidFill>
          <a:ln>
            <a:extLst>
              <a:ext uri="{C807C97D-BFC1-408E-A445-0C87EB9F89A2}">
                <ask:lineSketchStyleProps xmlns:ask="http://schemas.microsoft.com/office/drawing/2018/sketchyshapes" sd="1219033472">
                  <a:custGeom>
                    <a:avLst/>
                    <a:gdLst>
                      <a:gd name="connsiteX0" fmla="*/ 0 w 8432140"/>
                      <a:gd name="connsiteY0" fmla="*/ 0 h 4171950"/>
                      <a:gd name="connsiteX1" fmla="*/ 567365 w 8432140"/>
                      <a:gd name="connsiteY1" fmla="*/ 0 h 4171950"/>
                      <a:gd name="connsiteX2" fmla="*/ 979995 w 8432140"/>
                      <a:gd name="connsiteY2" fmla="*/ 0 h 4171950"/>
                      <a:gd name="connsiteX3" fmla="*/ 1624728 w 8432140"/>
                      <a:gd name="connsiteY3" fmla="*/ 0 h 4171950"/>
                      <a:gd name="connsiteX4" fmla="*/ 2114726 w 8432140"/>
                      <a:gd name="connsiteY4" fmla="*/ 0 h 4171950"/>
                      <a:gd name="connsiteX5" fmla="*/ 2759459 w 8432140"/>
                      <a:gd name="connsiteY5" fmla="*/ 0 h 4171950"/>
                      <a:gd name="connsiteX6" fmla="*/ 3404192 w 8432140"/>
                      <a:gd name="connsiteY6" fmla="*/ 0 h 4171950"/>
                      <a:gd name="connsiteX7" fmla="*/ 4048926 w 8432140"/>
                      <a:gd name="connsiteY7" fmla="*/ 0 h 4171950"/>
                      <a:gd name="connsiteX8" fmla="*/ 4693659 w 8432140"/>
                      <a:gd name="connsiteY8" fmla="*/ 0 h 4171950"/>
                      <a:gd name="connsiteX9" fmla="*/ 5261025 w 8432140"/>
                      <a:gd name="connsiteY9" fmla="*/ 0 h 4171950"/>
                      <a:gd name="connsiteX10" fmla="*/ 5983126 w 8432140"/>
                      <a:gd name="connsiteY10" fmla="*/ 0 h 4171950"/>
                      <a:gd name="connsiteX11" fmla="*/ 6627860 w 8432140"/>
                      <a:gd name="connsiteY11" fmla="*/ 0 h 4171950"/>
                      <a:gd name="connsiteX12" fmla="*/ 7736801 w 8432140"/>
                      <a:gd name="connsiteY12" fmla="*/ 0 h 4171950"/>
                      <a:gd name="connsiteX13" fmla="*/ 8098377 w 8432140"/>
                      <a:gd name="connsiteY13" fmla="*/ 361576 h 4171950"/>
                      <a:gd name="connsiteX14" fmla="*/ 8432140 w 8432140"/>
                      <a:gd name="connsiteY14" fmla="*/ 695339 h 4171950"/>
                      <a:gd name="connsiteX15" fmla="*/ 8432140 w 8432140"/>
                      <a:gd name="connsiteY15" fmla="*/ 1390661 h 4171950"/>
                      <a:gd name="connsiteX16" fmla="*/ 8432140 w 8432140"/>
                      <a:gd name="connsiteY16" fmla="*/ 2085983 h 4171950"/>
                      <a:gd name="connsiteX17" fmla="*/ 8432140 w 8432140"/>
                      <a:gd name="connsiteY17" fmla="*/ 2816072 h 4171950"/>
                      <a:gd name="connsiteX18" fmla="*/ 8432140 w 8432140"/>
                      <a:gd name="connsiteY18" fmla="*/ 4171950 h 4171950"/>
                      <a:gd name="connsiteX19" fmla="*/ 8432140 w 8432140"/>
                      <a:gd name="connsiteY19" fmla="*/ 4171950 h 4171950"/>
                      <a:gd name="connsiteX20" fmla="*/ 7710039 w 8432140"/>
                      <a:gd name="connsiteY20" fmla="*/ 4171950 h 4171950"/>
                      <a:gd name="connsiteX21" fmla="*/ 7142673 w 8432140"/>
                      <a:gd name="connsiteY21" fmla="*/ 4171950 h 4171950"/>
                      <a:gd name="connsiteX22" fmla="*/ 6575308 w 8432140"/>
                      <a:gd name="connsiteY22" fmla="*/ 4171950 h 4171950"/>
                      <a:gd name="connsiteX23" fmla="*/ 6007942 w 8432140"/>
                      <a:gd name="connsiteY23" fmla="*/ 4171950 h 4171950"/>
                      <a:gd name="connsiteX24" fmla="*/ 5440577 w 8432140"/>
                      <a:gd name="connsiteY24" fmla="*/ 4171950 h 4171950"/>
                      <a:gd name="connsiteX25" fmla="*/ 4718476 w 8432140"/>
                      <a:gd name="connsiteY25" fmla="*/ 4171950 h 4171950"/>
                      <a:gd name="connsiteX26" fmla="*/ 4073742 w 8432140"/>
                      <a:gd name="connsiteY26" fmla="*/ 4171950 h 4171950"/>
                      <a:gd name="connsiteX27" fmla="*/ 3661113 w 8432140"/>
                      <a:gd name="connsiteY27" fmla="*/ 4171950 h 4171950"/>
                      <a:gd name="connsiteX28" fmla="*/ 3093747 w 8432140"/>
                      <a:gd name="connsiteY28" fmla="*/ 4171950 h 4171950"/>
                      <a:gd name="connsiteX29" fmla="*/ 2371646 w 8432140"/>
                      <a:gd name="connsiteY29" fmla="*/ 4171950 h 4171950"/>
                      <a:gd name="connsiteX30" fmla="*/ 1881648 w 8432140"/>
                      <a:gd name="connsiteY30" fmla="*/ 4171950 h 4171950"/>
                      <a:gd name="connsiteX31" fmla="*/ 695339 w 8432140"/>
                      <a:gd name="connsiteY31" fmla="*/ 4171950 h 4171950"/>
                      <a:gd name="connsiteX32" fmla="*/ 333763 w 8432140"/>
                      <a:gd name="connsiteY32" fmla="*/ 3810374 h 4171950"/>
                      <a:gd name="connsiteX33" fmla="*/ 0 w 8432140"/>
                      <a:gd name="connsiteY33" fmla="*/ 3476611 h 4171950"/>
                      <a:gd name="connsiteX34" fmla="*/ 0 w 8432140"/>
                      <a:gd name="connsiteY34" fmla="*/ 2885587 h 4171950"/>
                      <a:gd name="connsiteX35" fmla="*/ 0 w 8432140"/>
                      <a:gd name="connsiteY35" fmla="*/ 2155499 h 4171950"/>
                      <a:gd name="connsiteX36" fmla="*/ 0 w 8432140"/>
                      <a:gd name="connsiteY36" fmla="*/ 1390644 h 4171950"/>
                      <a:gd name="connsiteX37" fmla="*/ 0 w 8432140"/>
                      <a:gd name="connsiteY37" fmla="*/ 799621 h 4171950"/>
                      <a:gd name="connsiteX38" fmla="*/ 0 w 8432140"/>
                      <a:gd name="connsiteY38" fmla="*/ 0 h 417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432140" h="4171950" fill="none" extrusionOk="0">
                        <a:moveTo>
                          <a:pt x="0" y="0"/>
                        </a:moveTo>
                        <a:cubicBezTo>
                          <a:pt x="210214" y="-28353"/>
                          <a:pt x="351011" y="-22175"/>
                          <a:pt x="567365" y="0"/>
                        </a:cubicBezTo>
                        <a:cubicBezTo>
                          <a:pt x="783719" y="22175"/>
                          <a:pt x="832883" y="1874"/>
                          <a:pt x="979995" y="0"/>
                        </a:cubicBezTo>
                        <a:cubicBezTo>
                          <a:pt x="1127107" y="-1874"/>
                          <a:pt x="1395036" y="23420"/>
                          <a:pt x="1624728" y="0"/>
                        </a:cubicBezTo>
                        <a:cubicBezTo>
                          <a:pt x="1854420" y="-23420"/>
                          <a:pt x="1943116" y="9904"/>
                          <a:pt x="2114726" y="0"/>
                        </a:cubicBezTo>
                        <a:cubicBezTo>
                          <a:pt x="2286336" y="-9904"/>
                          <a:pt x="2551477" y="-473"/>
                          <a:pt x="2759459" y="0"/>
                        </a:cubicBezTo>
                        <a:cubicBezTo>
                          <a:pt x="2967441" y="473"/>
                          <a:pt x="3136225" y="-27033"/>
                          <a:pt x="3404192" y="0"/>
                        </a:cubicBezTo>
                        <a:cubicBezTo>
                          <a:pt x="3672159" y="27033"/>
                          <a:pt x="3852955" y="-5834"/>
                          <a:pt x="4048926" y="0"/>
                        </a:cubicBezTo>
                        <a:cubicBezTo>
                          <a:pt x="4244897" y="5834"/>
                          <a:pt x="4510945" y="18537"/>
                          <a:pt x="4693659" y="0"/>
                        </a:cubicBezTo>
                        <a:cubicBezTo>
                          <a:pt x="4876373" y="-18537"/>
                          <a:pt x="5120056" y="-2467"/>
                          <a:pt x="5261025" y="0"/>
                        </a:cubicBezTo>
                        <a:cubicBezTo>
                          <a:pt x="5401994" y="2467"/>
                          <a:pt x="5729772" y="-11223"/>
                          <a:pt x="5983126" y="0"/>
                        </a:cubicBezTo>
                        <a:cubicBezTo>
                          <a:pt x="6236480" y="11223"/>
                          <a:pt x="6350369" y="1462"/>
                          <a:pt x="6627860" y="0"/>
                        </a:cubicBezTo>
                        <a:cubicBezTo>
                          <a:pt x="6905351" y="-1462"/>
                          <a:pt x="7317781" y="-36929"/>
                          <a:pt x="7736801" y="0"/>
                        </a:cubicBezTo>
                        <a:cubicBezTo>
                          <a:pt x="7898771" y="188491"/>
                          <a:pt x="7947430" y="245311"/>
                          <a:pt x="8098377" y="361576"/>
                        </a:cubicBezTo>
                        <a:cubicBezTo>
                          <a:pt x="8249324" y="477841"/>
                          <a:pt x="8305800" y="537889"/>
                          <a:pt x="8432140" y="695339"/>
                        </a:cubicBezTo>
                        <a:cubicBezTo>
                          <a:pt x="8458609" y="1035897"/>
                          <a:pt x="8429043" y="1193650"/>
                          <a:pt x="8432140" y="1390661"/>
                        </a:cubicBezTo>
                        <a:cubicBezTo>
                          <a:pt x="8435237" y="1587672"/>
                          <a:pt x="8435475" y="1875579"/>
                          <a:pt x="8432140" y="2085983"/>
                        </a:cubicBezTo>
                        <a:cubicBezTo>
                          <a:pt x="8428805" y="2296387"/>
                          <a:pt x="8429262" y="2610432"/>
                          <a:pt x="8432140" y="2816072"/>
                        </a:cubicBezTo>
                        <a:cubicBezTo>
                          <a:pt x="8435018" y="3021712"/>
                          <a:pt x="8499765" y="3737704"/>
                          <a:pt x="8432140" y="4171950"/>
                        </a:cubicBezTo>
                        <a:lnTo>
                          <a:pt x="8432140" y="4171950"/>
                        </a:lnTo>
                        <a:cubicBezTo>
                          <a:pt x="8275434" y="4138077"/>
                          <a:pt x="8022596" y="4188091"/>
                          <a:pt x="7710039" y="4171950"/>
                        </a:cubicBezTo>
                        <a:cubicBezTo>
                          <a:pt x="7397482" y="4155809"/>
                          <a:pt x="7341094" y="4175234"/>
                          <a:pt x="7142673" y="4171950"/>
                        </a:cubicBezTo>
                        <a:cubicBezTo>
                          <a:pt x="6944252" y="4168666"/>
                          <a:pt x="6822037" y="4199071"/>
                          <a:pt x="6575308" y="4171950"/>
                        </a:cubicBezTo>
                        <a:cubicBezTo>
                          <a:pt x="6328579" y="4144829"/>
                          <a:pt x="6255318" y="4187997"/>
                          <a:pt x="6007942" y="4171950"/>
                        </a:cubicBezTo>
                        <a:cubicBezTo>
                          <a:pt x="5760566" y="4155903"/>
                          <a:pt x="5719256" y="4164193"/>
                          <a:pt x="5440577" y="4171950"/>
                        </a:cubicBezTo>
                        <a:cubicBezTo>
                          <a:pt x="5161898" y="4179707"/>
                          <a:pt x="5062331" y="4197362"/>
                          <a:pt x="4718476" y="4171950"/>
                        </a:cubicBezTo>
                        <a:cubicBezTo>
                          <a:pt x="4374621" y="4146538"/>
                          <a:pt x="4271614" y="4183593"/>
                          <a:pt x="4073742" y="4171950"/>
                        </a:cubicBezTo>
                        <a:cubicBezTo>
                          <a:pt x="3875870" y="4160307"/>
                          <a:pt x="3845516" y="4161339"/>
                          <a:pt x="3661113" y="4171950"/>
                        </a:cubicBezTo>
                        <a:cubicBezTo>
                          <a:pt x="3476710" y="4182561"/>
                          <a:pt x="3297244" y="4155572"/>
                          <a:pt x="3093747" y="4171950"/>
                        </a:cubicBezTo>
                        <a:cubicBezTo>
                          <a:pt x="2890250" y="4188328"/>
                          <a:pt x="2717864" y="4155709"/>
                          <a:pt x="2371646" y="4171950"/>
                        </a:cubicBezTo>
                        <a:cubicBezTo>
                          <a:pt x="2025428" y="4188191"/>
                          <a:pt x="2082414" y="4191312"/>
                          <a:pt x="1881648" y="4171950"/>
                        </a:cubicBezTo>
                        <a:cubicBezTo>
                          <a:pt x="1680882" y="4152588"/>
                          <a:pt x="1269116" y="4152838"/>
                          <a:pt x="695339" y="4171950"/>
                        </a:cubicBezTo>
                        <a:cubicBezTo>
                          <a:pt x="617307" y="4098577"/>
                          <a:pt x="462561" y="3962728"/>
                          <a:pt x="333763" y="3810374"/>
                        </a:cubicBezTo>
                        <a:cubicBezTo>
                          <a:pt x="204965" y="3658020"/>
                          <a:pt x="121857" y="3584954"/>
                          <a:pt x="0" y="3476611"/>
                        </a:cubicBezTo>
                        <a:cubicBezTo>
                          <a:pt x="-26765" y="3233398"/>
                          <a:pt x="-12477" y="3167794"/>
                          <a:pt x="0" y="2885587"/>
                        </a:cubicBezTo>
                        <a:cubicBezTo>
                          <a:pt x="12477" y="2603380"/>
                          <a:pt x="18117" y="2333524"/>
                          <a:pt x="0" y="2155499"/>
                        </a:cubicBezTo>
                        <a:cubicBezTo>
                          <a:pt x="-18117" y="1977474"/>
                          <a:pt x="-15708" y="1655222"/>
                          <a:pt x="0" y="1390644"/>
                        </a:cubicBezTo>
                        <a:cubicBezTo>
                          <a:pt x="15708" y="1126067"/>
                          <a:pt x="-25347" y="988217"/>
                          <a:pt x="0" y="799621"/>
                        </a:cubicBezTo>
                        <a:cubicBezTo>
                          <a:pt x="25347" y="611025"/>
                          <a:pt x="-25512" y="199686"/>
                          <a:pt x="0" y="0"/>
                        </a:cubicBezTo>
                        <a:close/>
                      </a:path>
                      <a:path w="8432140" h="4171950" stroke="0" extrusionOk="0">
                        <a:moveTo>
                          <a:pt x="0" y="0"/>
                        </a:moveTo>
                        <a:cubicBezTo>
                          <a:pt x="219153" y="3946"/>
                          <a:pt x="438471" y="2693"/>
                          <a:pt x="567365" y="0"/>
                        </a:cubicBezTo>
                        <a:cubicBezTo>
                          <a:pt x="696259" y="-2693"/>
                          <a:pt x="799193" y="15117"/>
                          <a:pt x="979995" y="0"/>
                        </a:cubicBezTo>
                        <a:cubicBezTo>
                          <a:pt x="1160797" y="-15117"/>
                          <a:pt x="1425400" y="-24661"/>
                          <a:pt x="1779464" y="0"/>
                        </a:cubicBezTo>
                        <a:cubicBezTo>
                          <a:pt x="2133528" y="24661"/>
                          <a:pt x="2188261" y="-5036"/>
                          <a:pt x="2346830" y="0"/>
                        </a:cubicBezTo>
                        <a:cubicBezTo>
                          <a:pt x="2505399" y="5036"/>
                          <a:pt x="2745033" y="26710"/>
                          <a:pt x="2914195" y="0"/>
                        </a:cubicBezTo>
                        <a:cubicBezTo>
                          <a:pt x="3083358" y="-26710"/>
                          <a:pt x="3379191" y="19633"/>
                          <a:pt x="3713664" y="0"/>
                        </a:cubicBezTo>
                        <a:cubicBezTo>
                          <a:pt x="4048137" y="-19633"/>
                          <a:pt x="3979700" y="-20818"/>
                          <a:pt x="4203662" y="0"/>
                        </a:cubicBezTo>
                        <a:cubicBezTo>
                          <a:pt x="4427624" y="20818"/>
                          <a:pt x="4769597" y="-16998"/>
                          <a:pt x="5003131" y="0"/>
                        </a:cubicBezTo>
                        <a:cubicBezTo>
                          <a:pt x="5236665" y="16998"/>
                          <a:pt x="5415041" y="-15967"/>
                          <a:pt x="5802601" y="0"/>
                        </a:cubicBezTo>
                        <a:cubicBezTo>
                          <a:pt x="6190161" y="15967"/>
                          <a:pt x="6251824" y="-27607"/>
                          <a:pt x="6447334" y="0"/>
                        </a:cubicBezTo>
                        <a:cubicBezTo>
                          <a:pt x="6642844" y="27607"/>
                          <a:pt x="7221808" y="38116"/>
                          <a:pt x="7736801" y="0"/>
                        </a:cubicBezTo>
                        <a:cubicBezTo>
                          <a:pt x="7819047" y="74271"/>
                          <a:pt x="7951724" y="237095"/>
                          <a:pt x="8077517" y="340716"/>
                        </a:cubicBezTo>
                        <a:cubicBezTo>
                          <a:pt x="8203310" y="444337"/>
                          <a:pt x="8316059" y="577529"/>
                          <a:pt x="8432140" y="695339"/>
                        </a:cubicBezTo>
                        <a:cubicBezTo>
                          <a:pt x="8453668" y="863586"/>
                          <a:pt x="8442269" y="1245183"/>
                          <a:pt x="8432140" y="1390661"/>
                        </a:cubicBezTo>
                        <a:cubicBezTo>
                          <a:pt x="8422011" y="1536139"/>
                          <a:pt x="8457090" y="1859617"/>
                          <a:pt x="8432140" y="2016451"/>
                        </a:cubicBezTo>
                        <a:cubicBezTo>
                          <a:pt x="8407191" y="2173285"/>
                          <a:pt x="8466883" y="2462298"/>
                          <a:pt x="8432140" y="2711773"/>
                        </a:cubicBezTo>
                        <a:cubicBezTo>
                          <a:pt x="8397397" y="2961248"/>
                          <a:pt x="8395413" y="3285291"/>
                          <a:pt x="8432140" y="3476628"/>
                        </a:cubicBezTo>
                        <a:cubicBezTo>
                          <a:pt x="8468867" y="3667966"/>
                          <a:pt x="8406876" y="3900809"/>
                          <a:pt x="8432140" y="4171950"/>
                        </a:cubicBezTo>
                        <a:lnTo>
                          <a:pt x="8432140" y="4171950"/>
                        </a:lnTo>
                        <a:cubicBezTo>
                          <a:pt x="8325258" y="4165611"/>
                          <a:pt x="8225453" y="4159510"/>
                          <a:pt x="8019511" y="4171950"/>
                        </a:cubicBezTo>
                        <a:cubicBezTo>
                          <a:pt x="7813569" y="4184390"/>
                          <a:pt x="7732561" y="4162295"/>
                          <a:pt x="7529513" y="4171950"/>
                        </a:cubicBezTo>
                        <a:cubicBezTo>
                          <a:pt x="7326465" y="4181605"/>
                          <a:pt x="7080949" y="4191394"/>
                          <a:pt x="6962148" y="4171950"/>
                        </a:cubicBezTo>
                        <a:cubicBezTo>
                          <a:pt x="6843347" y="4152506"/>
                          <a:pt x="6423842" y="4182721"/>
                          <a:pt x="6162678" y="4171950"/>
                        </a:cubicBezTo>
                        <a:cubicBezTo>
                          <a:pt x="5901514" y="4161180"/>
                          <a:pt x="5718032" y="4163852"/>
                          <a:pt x="5517945" y="4171950"/>
                        </a:cubicBezTo>
                        <a:cubicBezTo>
                          <a:pt x="5317858" y="4180048"/>
                          <a:pt x="5129299" y="4155963"/>
                          <a:pt x="4950580" y="4171950"/>
                        </a:cubicBezTo>
                        <a:cubicBezTo>
                          <a:pt x="4771861" y="4187937"/>
                          <a:pt x="4671481" y="4167250"/>
                          <a:pt x="4537950" y="4171950"/>
                        </a:cubicBezTo>
                        <a:cubicBezTo>
                          <a:pt x="4404419" y="4176651"/>
                          <a:pt x="4322306" y="4173669"/>
                          <a:pt x="4125321" y="4171950"/>
                        </a:cubicBezTo>
                        <a:cubicBezTo>
                          <a:pt x="3928336" y="4170231"/>
                          <a:pt x="3639936" y="4193094"/>
                          <a:pt x="3403219" y="4171950"/>
                        </a:cubicBezTo>
                        <a:cubicBezTo>
                          <a:pt x="3166502" y="4150806"/>
                          <a:pt x="3064400" y="4156951"/>
                          <a:pt x="2913222" y="4171950"/>
                        </a:cubicBezTo>
                        <a:cubicBezTo>
                          <a:pt x="2762044" y="4186949"/>
                          <a:pt x="2450866" y="4147872"/>
                          <a:pt x="2113753" y="4171950"/>
                        </a:cubicBezTo>
                        <a:cubicBezTo>
                          <a:pt x="1776640" y="4196028"/>
                          <a:pt x="1773286" y="4167490"/>
                          <a:pt x="1546387" y="4171950"/>
                        </a:cubicBezTo>
                        <a:cubicBezTo>
                          <a:pt x="1319488" y="4176410"/>
                          <a:pt x="1113695" y="4146227"/>
                          <a:pt x="695339" y="4171950"/>
                        </a:cubicBezTo>
                        <a:cubicBezTo>
                          <a:pt x="633386" y="4079547"/>
                          <a:pt x="428460" y="3923588"/>
                          <a:pt x="340716" y="3817327"/>
                        </a:cubicBezTo>
                        <a:cubicBezTo>
                          <a:pt x="252972" y="3711066"/>
                          <a:pt x="91744" y="3570020"/>
                          <a:pt x="0" y="3476611"/>
                        </a:cubicBezTo>
                        <a:cubicBezTo>
                          <a:pt x="-22911" y="3131861"/>
                          <a:pt x="-5160" y="2983121"/>
                          <a:pt x="0" y="2781289"/>
                        </a:cubicBezTo>
                        <a:cubicBezTo>
                          <a:pt x="5160" y="2579457"/>
                          <a:pt x="6587" y="2223355"/>
                          <a:pt x="0" y="2051200"/>
                        </a:cubicBezTo>
                        <a:cubicBezTo>
                          <a:pt x="-6587" y="1879045"/>
                          <a:pt x="29248" y="1688269"/>
                          <a:pt x="0" y="1425411"/>
                        </a:cubicBezTo>
                        <a:cubicBezTo>
                          <a:pt x="-29248" y="1162553"/>
                          <a:pt x="-16285" y="1025629"/>
                          <a:pt x="0" y="834387"/>
                        </a:cubicBezTo>
                        <a:cubicBezTo>
                          <a:pt x="16285" y="643145"/>
                          <a:pt x="11145" y="224713"/>
                          <a:pt x="0" y="0"/>
                        </a:cubicBezTo>
                        <a:close/>
                      </a:path>
                    </a:pathLst>
                  </a:custGeom>
                  <ask:type>
                    <ask:lineSketchNon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Wingdings" panose="05000000000000000000" pitchFamily="2" charset="2"/>
              <a:buChar char="q"/>
            </a:pPr>
            <a:r>
              <a:rPr lang="en-US" sz="1600" i="0" u="none" strike="noStrike" baseline="0" dirty="0">
                <a:solidFill>
                  <a:schemeClr val="tx1"/>
                </a:solidFill>
                <a:cs typeface="Cavolini" panose="03000502040302020204" pitchFamily="66" charset="0"/>
              </a:rPr>
              <a:t>All required documents must be uploaded prior to submitting the application to the member</a:t>
            </a:r>
          </a:p>
          <a:p>
            <a:pPr marL="171450" indent="-171450" algn="l">
              <a:buFont typeface="Wingdings" panose="05000000000000000000" pitchFamily="2" charset="2"/>
              <a:buChar char="q"/>
            </a:pPr>
            <a:endParaRPr lang="en-US" sz="1600" dirty="0">
              <a:solidFill>
                <a:schemeClr val="tx1"/>
              </a:solidFill>
              <a:cs typeface="Cavolini" panose="03000502040302020204" pitchFamily="66" charset="0"/>
            </a:endParaRPr>
          </a:p>
          <a:p>
            <a:pPr marL="285750" lvl="0" indent="-285750">
              <a:buFont typeface="Wingdings" panose="05000000000000000000" pitchFamily="2" charset="2"/>
              <a:buChar char="q"/>
            </a:pPr>
            <a:r>
              <a:rPr lang="en-US" sz="1600" dirty="0">
                <a:solidFill>
                  <a:schemeClr val="tx1"/>
                </a:solidFill>
                <a:cs typeface="Cavolini" panose="03000502040302020204" pitchFamily="66" charset="0"/>
              </a:rPr>
              <a:t> Documentation will be submitted through GrantConnect as individual PDFs</a:t>
            </a:r>
          </a:p>
          <a:p>
            <a:pPr marL="171450" lvl="0" indent="-171450">
              <a:buFont typeface="Wingdings" panose="05000000000000000000" pitchFamily="2" charset="2"/>
              <a:buChar char="q"/>
            </a:pPr>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dirty="0">
                <a:solidFill>
                  <a:schemeClr val="tx1"/>
                </a:solidFill>
                <a:cs typeface="Cavolini" panose="03000502040302020204" pitchFamily="66" charset="0"/>
              </a:rPr>
              <a:t>Ask the question, “</a:t>
            </a:r>
            <a:r>
              <a:rPr lang="en-US" sz="1600" b="1" i="1" u="sng" dirty="0">
                <a:solidFill>
                  <a:schemeClr val="tx1"/>
                </a:solidFill>
                <a:cs typeface="Cavolini" panose="03000502040302020204" pitchFamily="66" charset="0"/>
              </a:rPr>
              <a:t>Will FHLB Dallas understand the documents I am uploading</a:t>
            </a:r>
            <a:r>
              <a:rPr lang="en-US" sz="1600" dirty="0">
                <a:solidFill>
                  <a:schemeClr val="tx1"/>
                </a:solidFill>
                <a:cs typeface="Cavolini" panose="03000502040302020204" pitchFamily="66" charset="0"/>
              </a:rPr>
              <a:t>?”</a:t>
            </a:r>
          </a:p>
          <a:p>
            <a:pPr marL="171450" indent="-171450">
              <a:buFont typeface="Wingdings" panose="05000000000000000000" pitchFamily="2" charset="2"/>
              <a:buChar char="q"/>
            </a:pPr>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dirty="0">
                <a:solidFill>
                  <a:schemeClr val="tx1"/>
                </a:solidFill>
                <a:cs typeface="Cavolini" panose="03000502040302020204" pitchFamily="66" charset="0"/>
              </a:rPr>
              <a:t>Please include a brief summary page</a:t>
            </a:r>
          </a:p>
          <a:p>
            <a:pPr marL="171450" lvl="0" indent="-171450">
              <a:buFont typeface="Wingdings" panose="05000000000000000000" pitchFamily="2" charset="2"/>
              <a:buChar char="q"/>
            </a:pPr>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i="0" u="none" strike="noStrike" baseline="0" dirty="0">
                <a:solidFill>
                  <a:schemeClr val="tx1"/>
                </a:solidFill>
                <a:cs typeface="Cavolini" panose="03000502040302020204" pitchFamily="66" charset="0"/>
              </a:rPr>
              <a:t>FHLB Dallas should not have to reconcile conflicting information</a:t>
            </a:r>
          </a:p>
          <a:p>
            <a:pPr marL="285750" indent="-285750">
              <a:buFont typeface="Wingdings" panose="05000000000000000000" pitchFamily="2" charset="2"/>
              <a:buChar char="q"/>
            </a:pPr>
            <a:endParaRPr lang="en-US" sz="1600" i="0" u="none" strike="noStrike" baseline="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b="1" i="1" dirty="0">
                <a:solidFill>
                  <a:srgbClr val="FF0000"/>
                </a:solidFill>
                <a:cs typeface="Cavolini" panose="03000502040302020204" pitchFamily="66" charset="0"/>
              </a:rPr>
              <a:t>Sources of funds on application must match supporting documentation</a:t>
            </a:r>
            <a:r>
              <a:rPr lang="en-US" sz="1600" dirty="0">
                <a:solidFill>
                  <a:schemeClr val="tx1"/>
                </a:solidFill>
                <a:cs typeface="Cavolini" panose="03000502040302020204" pitchFamily="66" charset="0"/>
              </a:rPr>
              <a:t>. If not, provide a clarification memo</a:t>
            </a:r>
          </a:p>
          <a:p>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dirty="0">
                <a:solidFill>
                  <a:schemeClr val="tx1"/>
                </a:solidFill>
                <a:cs typeface="Cavolini" panose="03000502040302020204" pitchFamily="66" charset="0"/>
              </a:rPr>
              <a:t>File name and description of supplemental documents are required and need to be accurate and detailed </a:t>
            </a:r>
            <a:r>
              <a:rPr lang="en-US" sz="1600" b="1" dirty="0">
                <a:solidFill>
                  <a:srgbClr val="FF0000"/>
                </a:solidFill>
                <a:cs typeface="Cavolini" panose="03000502040302020204" pitchFamily="66" charset="0"/>
              </a:rPr>
              <a:t>(</a:t>
            </a:r>
            <a:r>
              <a:rPr lang="en-US" sz="1600" b="1" i="1" dirty="0">
                <a:solidFill>
                  <a:srgbClr val="FF0000"/>
                </a:solidFill>
                <a:cs typeface="Cavolini" panose="03000502040302020204" pitchFamily="66" charset="0"/>
              </a:rPr>
              <a:t>provide sufficient time to complete</a:t>
            </a:r>
            <a:r>
              <a:rPr lang="en-US" sz="1600" b="1" dirty="0">
                <a:solidFill>
                  <a:srgbClr val="FF0000"/>
                </a:solidFill>
                <a:cs typeface="Cavolini" panose="03000502040302020204" pitchFamily="66" charset="0"/>
              </a:rPr>
              <a:t>)</a:t>
            </a:r>
          </a:p>
          <a:p>
            <a:pPr marL="285750" indent="-285750">
              <a:buFont typeface="Wingdings" panose="05000000000000000000" pitchFamily="2" charset="2"/>
              <a:buChar char="q"/>
            </a:pPr>
            <a:endParaRPr lang="en-US" sz="1600" i="0" u="none" strike="noStrike" baseline="0" dirty="0">
              <a:solidFill>
                <a:schemeClr val="tx1"/>
              </a:solidFill>
              <a:latin typeface="Cavolini" panose="03000502040302020204" pitchFamily="66" charset="0"/>
              <a:cs typeface="Cavolini" panose="03000502040302020204" pitchFamily="66" charset="0"/>
            </a:endParaRPr>
          </a:p>
        </p:txBody>
      </p:sp>
      <p:sp>
        <p:nvSpPr>
          <p:cNvPr id="3" name="Explosion: 8 Points 2">
            <a:extLst>
              <a:ext uri="{FF2B5EF4-FFF2-40B4-BE49-F238E27FC236}">
                <a16:creationId xmlns:a16="http://schemas.microsoft.com/office/drawing/2014/main" id="{767739F1-6EBF-5204-7963-71EEAA82D06E}"/>
              </a:ext>
            </a:extLst>
          </p:cNvPr>
          <p:cNvSpPr/>
          <p:nvPr/>
        </p:nvSpPr>
        <p:spPr>
          <a:xfrm>
            <a:off x="6150339" y="5887724"/>
            <a:ext cx="644979" cy="555171"/>
          </a:xfrm>
          <a:prstGeom prst="irregularSeal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artoon bee with pointer">
            <a:extLst>
              <a:ext uri="{FF2B5EF4-FFF2-40B4-BE49-F238E27FC236}">
                <a16:creationId xmlns:a16="http://schemas.microsoft.com/office/drawing/2014/main" id="{E71B7D51-9FD0-C704-698E-512991E14157}"/>
              </a:ext>
            </a:extLst>
          </p:cNvPr>
          <p:cNvPicPr>
            <a:picLocks noChangeAspect="1"/>
          </p:cNvPicPr>
          <p:nvPr/>
        </p:nvPicPr>
        <p:blipFill>
          <a:blip r:embed="rId4"/>
          <a:stretch>
            <a:fillRect/>
          </a:stretch>
        </p:blipFill>
        <p:spPr>
          <a:xfrm>
            <a:off x="23367" y="3840144"/>
            <a:ext cx="796413" cy="1601346"/>
          </a:xfrm>
          <a:prstGeom prst="rect">
            <a:avLst/>
          </a:prstGeom>
        </p:spPr>
      </p:pic>
    </p:spTree>
    <p:extLst>
      <p:ext uri="{BB962C8B-B14F-4D97-AF65-F5344CB8AC3E}">
        <p14:creationId xmlns:p14="http://schemas.microsoft.com/office/powerpoint/2010/main" val="337349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11971"/>
            <a:ext cx="7487260" cy="599257"/>
          </a:xfrm>
        </p:spPr>
        <p:txBody>
          <a:bodyPr/>
          <a:lstStyle/>
          <a:p>
            <a:r>
              <a:rPr lang="en-US" sz="3200" dirty="0"/>
              <a:t>Modifications</a:t>
            </a:r>
          </a:p>
        </p:txBody>
      </p:sp>
      <p:sp>
        <p:nvSpPr>
          <p:cNvPr id="11" name="Rectangle 10">
            <a:extLst>
              <a:ext uri="{FF2B5EF4-FFF2-40B4-BE49-F238E27FC236}">
                <a16:creationId xmlns:a16="http://schemas.microsoft.com/office/drawing/2014/main" id="{32C859E6-B7AF-475B-854C-C4594FE0F424}"/>
              </a:ext>
            </a:extLst>
          </p:cNvPr>
          <p:cNvSpPr/>
          <p:nvPr/>
        </p:nvSpPr>
        <p:spPr>
          <a:xfrm>
            <a:off x="174625" y="1409700"/>
            <a:ext cx="8789375" cy="5034300"/>
          </a:xfrm>
          <a:prstGeom prst="rect">
            <a:avLst/>
          </a:prstGeom>
          <a:solidFill>
            <a:schemeClr val="tx2">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3200" b="1" i="0" u="sng" strike="noStrike" baseline="0"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pPr algn="ctr"/>
            <a:r>
              <a:rPr lang="en-US" sz="3200" b="1" i="0" u="sng" strike="noStrike" baseline="0" dirty="0">
                <a:ln w="0"/>
                <a:solidFill>
                  <a:schemeClr val="tx1"/>
                </a:solidFill>
                <a:effectLst>
                  <a:outerShdw blurRad="38100" dist="19050" dir="2700000" algn="tl" rotWithShape="0">
                    <a:schemeClr val="dk1">
                      <a:alpha val="40000"/>
                    </a:schemeClr>
                  </a:outerShdw>
                </a:effectLst>
                <a:latin typeface="Calibri" panose="020F0502020204030204" pitchFamily="34" charset="0"/>
              </a:rPr>
              <a:t>What is a modification?</a:t>
            </a:r>
          </a:p>
          <a:p>
            <a:pPr marL="285750" indent="-285750">
              <a:buFont typeface="Wingdings" panose="05000000000000000000" pitchFamily="2" charset="2"/>
              <a:buChar char="q"/>
            </a:pPr>
            <a:endParaRPr lang="en-US" sz="1400" b="1" u="none"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pPr marL="285750" indent="-285750">
              <a:buFont typeface="Wingdings" panose="05000000000000000000" pitchFamily="2" charset="2"/>
              <a:buChar char="ü"/>
            </a:pPr>
            <a:r>
              <a:rPr lang="en-US" i="0" u="none" strike="noStrike" baseline="0" dirty="0">
                <a:ln w="0"/>
                <a:solidFill>
                  <a:schemeClr val="tx1"/>
                </a:solidFill>
                <a:latin typeface="Calibri" panose="020F0502020204030204" pitchFamily="34" charset="0"/>
              </a:rPr>
              <a:t>A request to change the terms of an approved application and signed agreement</a:t>
            </a:r>
          </a:p>
          <a:p>
            <a:pPr marL="285750" indent="-285750" algn="ctr">
              <a:buFont typeface="Wingdings" panose="05000000000000000000" pitchFamily="2" charset="2"/>
              <a:buChar char="ü"/>
            </a:pPr>
            <a:endParaRPr lang="en-US" dirty="0">
              <a:ln w="0"/>
              <a:solidFill>
                <a:schemeClr val="tx1"/>
              </a:solidFill>
              <a:latin typeface="Calibri" panose="020F0502020204030204" pitchFamily="34" charset="0"/>
            </a:endParaRPr>
          </a:p>
          <a:p>
            <a:pPr marL="285750" indent="-285750">
              <a:buFont typeface="Wingdings" panose="05000000000000000000" pitchFamily="2" charset="2"/>
              <a:buChar char="ü"/>
            </a:pPr>
            <a:r>
              <a:rPr lang="en-US" dirty="0">
                <a:ln w="0"/>
                <a:solidFill>
                  <a:schemeClr val="tx1"/>
                </a:solidFill>
                <a:latin typeface="Calibri" panose="020F0502020204030204" pitchFamily="34" charset="0"/>
              </a:rPr>
              <a:t>More than just changing a score as a project will have to demonstrate “good cause” and justification for the modification in writing</a:t>
            </a:r>
          </a:p>
          <a:p>
            <a:pPr marL="285750" indent="-285750">
              <a:buFont typeface="Wingdings" panose="05000000000000000000" pitchFamily="2" charset="2"/>
              <a:buChar char="ü"/>
            </a:pPr>
            <a:endParaRPr lang="en-US" dirty="0">
              <a:ln w="0"/>
              <a:solidFill>
                <a:schemeClr val="tx1"/>
              </a:solidFill>
              <a:latin typeface="Calibri" panose="020F0502020204030204" pitchFamily="34" charset="0"/>
            </a:endParaRPr>
          </a:p>
          <a:p>
            <a:pPr marL="285750" indent="-285750">
              <a:buFont typeface="Wingdings" panose="05000000000000000000" pitchFamily="2" charset="2"/>
              <a:buChar char="ü"/>
            </a:pPr>
            <a:r>
              <a:rPr lang="en-US" dirty="0">
                <a:ln w="0"/>
                <a:solidFill>
                  <a:schemeClr val="tx1"/>
                </a:solidFill>
                <a:latin typeface="Calibri" panose="020F0502020204030204" pitchFamily="34" charset="0"/>
              </a:rPr>
              <a:t>“Good cause” includes documentation of steps taken by the project sponsor or owner to adhere to its application commitments. Also, explain why these efforts were unsuccessful or attempted</a:t>
            </a:r>
            <a:r>
              <a:rPr lang="en-US" dirty="0">
                <a:ln w="0"/>
                <a:solidFill>
                  <a:schemeClr val="tx1"/>
                </a:solidFill>
                <a:latin typeface="Calibri"/>
              </a:rPr>
              <a:t> – include the emails, correspondence, etc.</a:t>
            </a:r>
          </a:p>
          <a:p>
            <a:pPr marL="285750" indent="-285750">
              <a:buFont typeface="Wingdings" panose="05000000000000000000" pitchFamily="2" charset="2"/>
              <a:buChar char="ü"/>
            </a:pPr>
            <a:endParaRPr lang="en-US" dirty="0">
              <a:ln w="0"/>
              <a:solidFill>
                <a:schemeClr val="tx1"/>
              </a:solidFill>
              <a:latin typeface="Calibri"/>
            </a:endParaRPr>
          </a:p>
          <a:p>
            <a:pPr marL="285750" indent="-285750">
              <a:buFont typeface="Wingdings" panose="05000000000000000000" pitchFamily="2" charset="2"/>
              <a:buChar char="ü"/>
            </a:pPr>
            <a:r>
              <a:rPr lang="en-US" dirty="0">
                <a:ln w="0"/>
                <a:solidFill>
                  <a:schemeClr val="tx1"/>
                </a:solidFill>
                <a:latin typeface="Calibri"/>
              </a:rPr>
              <a:t>Remediation of project noncompliance is NOT in and of itself good cause for a modification</a:t>
            </a:r>
          </a:p>
          <a:p>
            <a:endParaRPr lang="en-US" dirty="0">
              <a:solidFill>
                <a:prstClr val="black">
                  <a:lumMod val="65000"/>
                  <a:lumOff val="35000"/>
                </a:prstClr>
              </a:solidFill>
              <a:latin typeface="Calibri"/>
            </a:endParaRPr>
          </a:p>
        </p:txBody>
      </p:sp>
      <p:pic>
        <p:nvPicPr>
          <p:cNvPr id="4" name="Picture 3" descr="Stop Bee">
            <a:extLst>
              <a:ext uri="{FF2B5EF4-FFF2-40B4-BE49-F238E27FC236}">
                <a16:creationId xmlns:a16="http://schemas.microsoft.com/office/drawing/2014/main" id="{B910999C-894F-CF63-3197-112F87FFD42E}"/>
              </a:ext>
            </a:extLst>
          </p:cNvPr>
          <p:cNvPicPr>
            <a:picLocks noChangeAspect="1"/>
          </p:cNvPicPr>
          <p:nvPr/>
        </p:nvPicPr>
        <p:blipFill>
          <a:blip r:embed="rId3"/>
          <a:stretch>
            <a:fillRect/>
          </a:stretch>
        </p:blipFill>
        <p:spPr>
          <a:xfrm>
            <a:off x="737850" y="1409700"/>
            <a:ext cx="1522950" cy="1254728"/>
          </a:xfrm>
          <a:prstGeom prst="rect">
            <a:avLst/>
          </a:prstGeom>
        </p:spPr>
      </p:pic>
      <p:pic>
        <p:nvPicPr>
          <p:cNvPr id="5" name="Picture 4" descr="Stop Bee">
            <a:extLst>
              <a:ext uri="{FF2B5EF4-FFF2-40B4-BE49-F238E27FC236}">
                <a16:creationId xmlns:a16="http://schemas.microsoft.com/office/drawing/2014/main" id="{627C31CA-519C-C031-E869-0B3CD87F1BB7}"/>
              </a:ext>
            </a:extLst>
          </p:cNvPr>
          <p:cNvPicPr>
            <a:picLocks noChangeAspect="1"/>
          </p:cNvPicPr>
          <p:nvPr/>
        </p:nvPicPr>
        <p:blipFill>
          <a:blip r:embed="rId3"/>
          <a:stretch>
            <a:fillRect/>
          </a:stretch>
        </p:blipFill>
        <p:spPr>
          <a:xfrm>
            <a:off x="6624000" y="1211228"/>
            <a:ext cx="1658710" cy="1453200"/>
          </a:xfrm>
          <a:prstGeom prst="rect">
            <a:avLst/>
          </a:prstGeom>
        </p:spPr>
      </p:pic>
    </p:spTree>
    <p:extLst>
      <p:ext uri="{BB962C8B-B14F-4D97-AF65-F5344CB8AC3E}">
        <p14:creationId xmlns:p14="http://schemas.microsoft.com/office/powerpoint/2010/main" val="790255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11971"/>
            <a:ext cx="7487260" cy="599257"/>
          </a:xfrm>
        </p:spPr>
        <p:txBody>
          <a:bodyPr/>
          <a:lstStyle/>
          <a:p>
            <a:r>
              <a:rPr lang="en-US" sz="3200" dirty="0"/>
              <a:t>Modifications</a:t>
            </a:r>
          </a:p>
        </p:txBody>
      </p:sp>
      <p:sp>
        <p:nvSpPr>
          <p:cNvPr id="18" name="Rectangle 17">
            <a:extLst>
              <a:ext uri="{FF2B5EF4-FFF2-40B4-BE49-F238E27FC236}">
                <a16:creationId xmlns:a16="http://schemas.microsoft.com/office/drawing/2014/main" id="{7A509620-2D39-4531-B52E-FE624F394FB2}"/>
              </a:ext>
            </a:extLst>
          </p:cNvPr>
          <p:cNvSpPr/>
          <p:nvPr/>
        </p:nvSpPr>
        <p:spPr>
          <a:xfrm>
            <a:off x="256350" y="1445198"/>
            <a:ext cx="8218050" cy="1182652"/>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L="285750" indent="-285750">
              <a:buFont typeface="Wingdings" panose="05000000000000000000" pitchFamily="2" charset="2"/>
              <a:buChar char="q"/>
            </a:pPr>
            <a:r>
              <a:rPr lang="en-US" dirty="0">
                <a:solidFill>
                  <a:schemeClr val="tx1"/>
                </a:solidFill>
              </a:rPr>
              <a:t>Are funding sources compatible, or do they have different requirements?</a:t>
            </a:r>
          </a:p>
          <a:p>
            <a:endParaRPr lang="en-US" sz="800" dirty="0">
              <a:solidFill>
                <a:schemeClr val="tx1"/>
              </a:solidFill>
            </a:endParaRPr>
          </a:p>
          <a:p>
            <a:pPr marL="285750" indent="-285750">
              <a:buFont typeface="Wingdings" panose="05000000000000000000" pitchFamily="2" charset="2"/>
              <a:buChar char="q"/>
            </a:pPr>
            <a:r>
              <a:rPr lang="en-US" dirty="0">
                <a:solidFill>
                  <a:schemeClr val="tx1"/>
                </a:solidFill>
              </a:rPr>
              <a:t>Talk about your AHP commitments before you apply with other funders before it goes to underwriting</a:t>
            </a:r>
          </a:p>
        </p:txBody>
      </p:sp>
      <p:pic>
        <p:nvPicPr>
          <p:cNvPr id="10" name="Picture 9">
            <a:extLst>
              <a:ext uri="{FF2B5EF4-FFF2-40B4-BE49-F238E27FC236}">
                <a16:creationId xmlns:a16="http://schemas.microsoft.com/office/drawing/2014/main" id="{3D0E5F43-EA41-DCEE-2520-483D72119E1F}"/>
              </a:ext>
            </a:extLst>
          </p:cNvPr>
          <p:cNvPicPr>
            <a:picLocks noChangeAspect="1"/>
          </p:cNvPicPr>
          <p:nvPr/>
        </p:nvPicPr>
        <p:blipFill>
          <a:blip r:embed="rId3"/>
          <a:stretch>
            <a:fillRect/>
          </a:stretch>
        </p:blipFill>
        <p:spPr>
          <a:xfrm>
            <a:off x="256350" y="3336525"/>
            <a:ext cx="3854811" cy="2823469"/>
          </a:xfrm>
          <a:prstGeom prst="rect">
            <a:avLst/>
          </a:prstGeom>
          <a:ln w="25400">
            <a:solidFill>
              <a:schemeClr val="bg1">
                <a:lumMod val="75000"/>
              </a:schemeClr>
            </a:solidFill>
          </a:ln>
        </p:spPr>
      </p:pic>
      <p:pic>
        <p:nvPicPr>
          <p:cNvPr id="6" name="Picture 5">
            <a:extLst>
              <a:ext uri="{FF2B5EF4-FFF2-40B4-BE49-F238E27FC236}">
                <a16:creationId xmlns:a16="http://schemas.microsoft.com/office/drawing/2014/main" id="{270A30A1-37C1-C509-8BEF-87CC4B3860A1}"/>
              </a:ext>
            </a:extLst>
          </p:cNvPr>
          <p:cNvPicPr>
            <a:picLocks noChangeAspect="1"/>
          </p:cNvPicPr>
          <p:nvPr/>
        </p:nvPicPr>
        <p:blipFill>
          <a:blip r:embed="rId4"/>
          <a:stretch>
            <a:fillRect/>
          </a:stretch>
        </p:blipFill>
        <p:spPr>
          <a:xfrm>
            <a:off x="4442400" y="3348786"/>
            <a:ext cx="3858768" cy="2811208"/>
          </a:xfrm>
          <a:prstGeom prst="rect">
            <a:avLst/>
          </a:prstGeom>
          <a:ln w="25400">
            <a:solidFill>
              <a:schemeClr val="bg1">
                <a:lumMod val="75000"/>
              </a:schemeClr>
            </a:solidFill>
          </a:ln>
        </p:spPr>
      </p:pic>
      <p:sp>
        <p:nvSpPr>
          <p:cNvPr id="7" name="Rectangle 6">
            <a:extLst>
              <a:ext uri="{FF2B5EF4-FFF2-40B4-BE49-F238E27FC236}">
                <a16:creationId xmlns:a16="http://schemas.microsoft.com/office/drawing/2014/main" id="{1E79376B-8525-B653-77E9-075C516E31AB}"/>
              </a:ext>
            </a:extLst>
          </p:cNvPr>
          <p:cNvSpPr/>
          <p:nvPr/>
        </p:nvSpPr>
        <p:spPr>
          <a:xfrm>
            <a:off x="244419" y="2959199"/>
            <a:ext cx="3866742" cy="348525"/>
          </a:xfrm>
          <a:prstGeom prst="rect">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AHP Commitment</a:t>
            </a:r>
          </a:p>
        </p:txBody>
      </p:sp>
      <p:sp>
        <p:nvSpPr>
          <p:cNvPr id="9" name="Rectangle 8">
            <a:extLst>
              <a:ext uri="{FF2B5EF4-FFF2-40B4-BE49-F238E27FC236}">
                <a16:creationId xmlns:a16="http://schemas.microsoft.com/office/drawing/2014/main" id="{09E14370-1C4C-7992-FBF1-C2F9DA2B26E4}"/>
              </a:ext>
            </a:extLst>
          </p:cNvPr>
          <p:cNvSpPr/>
          <p:nvPr/>
        </p:nvSpPr>
        <p:spPr>
          <a:xfrm>
            <a:off x="4417200" y="2966400"/>
            <a:ext cx="3909168" cy="348524"/>
          </a:xfrm>
          <a:prstGeom prst="rect">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Other Funding Commitment</a:t>
            </a:r>
          </a:p>
        </p:txBody>
      </p:sp>
      <p:cxnSp>
        <p:nvCxnSpPr>
          <p:cNvPr id="12" name="Straight Arrow Connector 11">
            <a:extLst>
              <a:ext uri="{FF2B5EF4-FFF2-40B4-BE49-F238E27FC236}">
                <a16:creationId xmlns:a16="http://schemas.microsoft.com/office/drawing/2014/main" id="{4A6FD275-ECFE-8FC8-BD12-8EE5ED217D2E}"/>
              </a:ext>
            </a:extLst>
          </p:cNvPr>
          <p:cNvCxnSpPr/>
          <p:nvPr/>
        </p:nvCxnSpPr>
        <p:spPr>
          <a:xfrm>
            <a:off x="3931200" y="4370400"/>
            <a:ext cx="2289600" cy="164880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5ECB719-A846-561D-6910-7124DE742D60}"/>
              </a:ext>
            </a:extLst>
          </p:cNvPr>
          <p:cNvCxnSpPr>
            <a:cxnSpLocks/>
          </p:cNvCxnSpPr>
          <p:nvPr/>
        </p:nvCxnSpPr>
        <p:spPr>
          <a:xfrm>
            <a:off x="3888041" y="4818000"/>
            <a:ext cx="2663998" cy="1093200"/>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4649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2026 AHP Timeline</a:t>
            </a:r>
          </a:p>
        </p:txBody>
      </p:sp>
      <p:sp>
        <p:nvSpPr>
          <p:cNvPr id="4" name="Text Placeholder 3"/>
          <p:cNvSpPr>
            <a:spLocks noGrp="1"/>
          </p:cNvSpPr>
          <p:nvPr>
            <p:ph type="body" sz="quarter" idx="12"/>
          </p:nvPr>
        </p:nvSpPr>
        <p:spPr>
          <a:xfrm>
            <a:off x="356260" y="1393370"/>
            <a:ext cx="8178800" cy="5047343"/>
          </a:xfrm>
        </p:spPr>
        <p:txBody>
          <a:bodyPr>
            <a:normAutofit/>
          </a:bodyPr>
          <a:lstStyle/>
          <a:p>
            <a:endParaRPr lang="en-US" sz="2000" kern="0" dirty="0">
              <a:latin typeface="Calibri" pitchFamily="34" charset="0"/>
            </a:endParaRPr>
          </a:p>
          <a:p>
            <a:endParaRPr lang="en-US" sz="2000" kern="0" dirty="0">
              <a:latin typeface="Calibri" pitchFamily="34" charset="0"/>
            </a:endParaRPr>
          </a:p>
          <a:p>
            <a:endParaRPr lang="en-US" sz="2000" dirty="0"/>
          </a:p>
        </p:txBody>
      </p:sp>
      <p:graphicFrame>
        <p:nvGraphicFramePr>
          <p:cNvPr id="5" name="Diagram 4">
            <a:extLst>
              <a:ext uri="{FF2B5EF4-FFF2-40B4-BE49-F238E27FC236}">
                <a16:creationId xmlns:a16="http://schemas.microsoft.com/office/drawing/2014/main" id="{6F9A9221-8D10-4372-96F0-2B7B45A2A9B8}"/>
              </a:ext>
            </a:extLst>
          </p:cNvPr>
          <p:cNvGraphicFramePr/>
          <p:nvPr/>
        </p:nvGraphicFramePr>
        <p:xfrm>
          <a:off x="283964" y="1396999"/>
          <a:ext cx="8576073" cy="5381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8A651FDA-3E07-2066-E604-B13C6C50E1B4}"/>
              </a:ext>
            </a:extLst>
          </p:cNvPr>
          <p:cNvSpPr/>
          <p:nvPr/>
        </p:nvSpPr>
        <p:spPr>
          <a:xfrm>
            <a:off x="1342103" y="1393370"/>
            <a:ext cx="4055807" cy="612411"/>
          </a:xfrm>
          <a:prstGeom prst="rect">
            <a:avLst/>
          </a:prstGeom>
          <a:noFill/>
          <a:ln w="349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880033B-332B-A6DF-110A-B5606B5D368C}"/>
              </a:ext>
            </a:extLst>
          </p:cNvPr>
          <p:cNvSpPr/>
          <p:nvPr/>
        </p:nvSpPr>
        <p:spPr>
          <a:xfrm>
            <a:off x="1332676" y="2691581"/>
            <a:ext cx="5793988" cy="405580"/>
          </a:xfrm>
          <a:prstGeom prst="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919604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Where do I Begin?</a:t>
            </a:r>
          </a:p>
        </p:txBody>
      </p:sp>
      <p:grpSp>
        <p:nvGrpSpPr>
          <p:cNvPr id="14" name="Group 13">
            <a:extLst>
              <a:ext uri="{FF2B5EF4-FFF2-40B4-BE49-F238E27FC236}">
                <a16:creationId xmlns:a16="http://schemas.microsoft.com/office/drawing/2014/main" id="{9069CC17-A0A8-4677-9F3A-6D422ADA4E62}"/>
              </a:ext>
            </a:extLst>
          </p:cNvPr>
          <p:cNvGrpSpPr/>
          <p:nvPr/>
        </p:nvGrpSpPr>
        <p:grpSpPr>
          <a:xfrm>
            <a:off x="627535" y="1672505"/>
            <a:ext cx="8395608" cy="5109895"/>
            <a:chOff x="609599" y="1442105"/>
            <a:chExt cx="7958665" cy="4399287"/>
          </a:xfrm>
        </p:grpSpPr>
        <p:sp>
          <p:nvSpPr>
            <p:cNvPr id="4" name="Arrow: Right 3">
              <a:extLst>
                <a:ext uri="{FF2B5EF4-FFF2-40B4-BE49-F238E27FC236}">
                  <a16:creationId xmlns:a16="http://schemas.microsoft.com/office/drawing/2014/main" id="{2ED3A0A7-03A5-42D8-9C69-106489A14FE1}"/>
                </a:ext>
              </a:extLst>
            </p:cNvPr>
            <p:cNvSpPr/>
            <p:nvPr/>
          </p:nvSpPr>
          <p:spPr>
            <a:xfrm>
              <a:off x="609599" y="1624985"/>
              <a:ext cx="1999341" cy="914400"/>
            </a:xfrm>
            <a:prstGeom prst="rightArrow">
              <a:avLst>
                <a:gd name="adj1" fmla="val 100000"/>
                <a:gd name="adj2" fmla="val 3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Utilize FHLB Dallas</a:t>
              </a:r>
            </a:p>
          </p:txBody>
        </p:sp>
        <p:sp>
          <p:nvSpPr>
            <p:cNvPr id="5" name="Rectangle: Rounded Corners 4">
              <a:extLst>
                <a:ext uri="{FF2B5EF4-FFF2-40B4-BE49-F238E27FC236}">
                  <a16:creationId xmlns:a16="http://schemas.microsoft.com/office/drawing/2014/main" id="{2A80637C-5B5C-4845-96FF-46FD41326863}"/>
                </a:ext>
              </a:extLst>
            </p:cNvPr>
            <p:cNvSpPr/>
            <p:nvPr/>
          </p:nvSpPr>
          <p:spPr>
            <a:xfrm>
              <a:off x="2878665" y="1442105"/>
              <a:ext cx="5689599" cy="1280160"/>
            </a:xfrm>
            <a:prstGeom prst="roundRect">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solidFill>
                    <a:sysClr val="windowText" lastClr="000000"/>
                  </a:solidFill>
                </a:rPr>
                <a:t>Attend a training</a:t>
              </a:r>
            </a:p>
            <a:p>
              <a:pPr algn="ctr">
                <a:spcAft>
                  <a:spcPts val="600"/>
                </a:spcAft>
              </a:pPr>
              <a:r>
                <a:rPr lang="en-US" dirty="0">
                  <a:solidFill>
                    <a:sysClr val="windowText" lastClr="000000"/>
                  </a:solidFill>
                </a:rPr>
                <a:t>Call or email CID with questions</a:t>
              </a:r>
            </a:p>
            <a:p>
              <a:pPr algn="ctr">
                <a:spcAft>
                  <a:spcPts val="600"/>
                </a:spcAft>
              </a:pPr>
              <a:r>
                <a:rPr lang="en-US" dirty="0">
                  <a:solidFill>
                    <a:sysClr val="windowText" lastClr="000000"/>
                  </a:solidFill>
                </a:rPr>
                <a:t>Request a scoring review before you submit the application</a:t>
              </a:r>
            </a:p>
          </p:txBody>
        </p:sp>
        <p:sp>
          <p:nvSpPr>
            <p:cNvPr id="7" name="Rectangle: Rounded Corners 6">
              <a:extLst>
                <a:ext uri="{FF2B5EF4-FFF2-40B4-BE49-F238E27FC236}">
                  <a16:creationId xmlns:a16="http://schemas.microsoft.com/office/drawing/2014/main" id="{2E7DDF78-FC24-4369-9F99-C8B5F7D1AC52}"/>
                </a:ext>
              </a:extLst>
            </p:cNvPr>
            <p:cNvSpPr/>
            <p:nvPr/>
          </p:nvSpPr>
          <p:spPr>
            <a:xfrm>
              <a:off x="2878665" y="4926992"/>
              <a:ext cx="5689599" cy="914400"/>
            </a:xfrm>
            <a:prstGeom prst="roundRect">
              <a:avLst/>
            </a:prstGeom>
            <a:solidFill>
              <a:schemeClr val="bg1">
                <a:lumMod val="85000"/>
              </a:schemeClr>
            </a:solidFill>
            <a:ln w="19050">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ysClr val="windowText" lastClr="000000"/>
                  </a:solidFill>
                </a:rPr>
                <a:t>Find an FHLB Dallas member to support your project, and submit your application</a:t>
              </a:r>
            </a:p>
          </p:txBody>
        </p:sp>
        <p:sp>
          <p:nvSpPr>
            <p:cNvPr id="9" name="Rectangle: Rounded Corners 8">
              <a:extLst>
                <a:ext uri="{FF2B5EF4-FFF2-40B4-BE49-F238E27FC236}">
                  <a16:creationId xmlns:a16="http://schemas.microsoft.com/office/drawing/2014/main" id="{CA20F963-AAF7-436E-AA5E-8B9B9991B411}"/>
                </a:ext>
              </a:extLst>
            </p:cNvPr>
            <p:cNvSpPr/>
            <p:nvPr/>
          </p:nvSpPr>
          <p:spPr>
            <a:xfrm>
              <a:off x="2878665" y="2871754"/>
              <a:ext cx="5689599" cy="1920240"/>
            </a:xfrm>
            <a:prstGeom prst="roundRect">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dirty="0">
                  <a:solidFill>
                    <a:sysClr val="windowText" lastClr="000000"/>
                  </a:solidFill>
                </a:rPr>
                <a:t>Review the following documents:</a:t>
              </a:r>
            </a:p>
            <a:p>
              <a:pPr marL="285750" indent="-285750">
                <a:buFont typeface="Arial" panose="020B0604020202020204" pitchFamily="34" charset="0"/>
                <a:buChar char="•"/>
              </a:pPr>
              <a:r>
                <a:rPr lang="en-US" dirty="0">
                  <a:solidFill>
                    <a:sysClr val="windowText" lastClr="000000"/>
                  </a:solidFill>
                </a:rPr>
                <a:t>2026 Implementation Plan</a:t>
              </a:r>
            </a:p>
            <a:p>
              <a:pPr marL="285750" indent="-285750">
                <a:buFont typeface="Arial" panose="020B0604020202020204" pitchFamily="34" charset="0"/>
                <a:buChar char="•"/>
              </a:pPr>
              <a:r>
                <a:rPr lang="en-US" dirty="0">
                  <a:solidFill>
                    <a:sysClr val="windowText" lastClr="000000"/>
                  </a:solidFill>
                </a:rPr>
                <a:t>Review the AHP Owner-Occupied/Rental Housing Books</a:t>
              </a:r>
            </a:p>
            <a:p>
              <a:pPr marL="285750" indent="-285750">
                <a:buFont typeface="Arial" panose="020B0604020202020204" pitchFamily="34" charset="0"/>
                <a:buChar char="•"/>
              </a:pPr>
              <a:endParaRPr lang="en-US" dirty="0">
                <a:solidFill>
                  <a:sysClr val="windowText" lastClr="000000"/>
                </a:solidFill>
              </a:endParaRPr>
            </a:p>
            <a:p>
              <a:pPr algn="ctr"/>
              <a:r>
                <a:rPr lang="en-US" sz="1600" b="1" i="1" dirty="0">
                  <a:solidFill>
                    <a:srgbClr val="0072CE"/>
                  </a:solidFill>
                  <a:latin typeface="+mj-lt"/>
                  <a:ea typeface="+mj-ea"/>
                  <a:cs typeface="+mj-cs"/>
                  <a:hlinkClick r:id="rId2"/>
                </a:rPr>
                <a:t>AHP Rental Housing Workbook</a:t>
              </a:r>
              <a:endParaRPr lang="en-US" sz="1600" b="1" i="1" dirty="0">
                <a:solidFill>
                  <a:srgbClr val="0072CE"/>
                </a:solidFill>
                <a:latin typeface="+mj-lt"/>
                <a:ea typeface="+mj-ea"/>
                <a:cs typeface="+mj-cs"/>
              </a:endParaRPr>
            </a:p>
            <a:p>
              <a:pPr algn="ctr"/>
              <a:r>
                <a:rPr lang="en-US" sz="1600" b="1" i="1" u="sng" dirty="0">
                  <a:solidFill>
                    <a:srgbClr val="0070C0"/>
                  </a:solidFill>
                  <a:latin typeface="+mj-lt"/>
                  <a:ea typeface="+mj-ea"/>
                  <a:cs typeface="+mj-cs"/>
                  <a:hlinkClick r:id="rId3"/>
                </a:rPr>
                <a:t>AHP Owner Workbook</a:t>
              </a:r>
              <a:endParaRPr lang="en-US" sz="1600" b="1" i="1" u="sng" dirty="0">
                <a:solidFill>
                  <a:srgbClr val="0070C0"/>
                </a:solidFill>
                <a:latin typeface="+mj-lt"/>
                <a:ea typeface="+mj-ea"/>
                <a:cs typeface="+mj-cs"/>
              </a:endParaRPr>
            </a:p>
          </p:txBody>
        </p:sp>
        <p:sp>
          <p:nvSpPr>
            <p:cNvPr id="12" name="Arrow: Right 11">
              <a:extLst>
                <a:ext uri="{FF2B5EF4-FFF2-40B4-BE49-F238E27FC236}">
                  <a16:creationId xmlns:a16="http://schemas.microsoft.com/office/drawing/2014/main" id="{A87C4340-2EDB-48DB-BB34-10F149420870}"/>
                </a:ext>
              </a:extLst>
            </p:cNvPr>
            <p:cNvSpPr/>
            <p:nvPr/>
          </p:nvSpPr>
          <p:spPr>
            <a:xfrm>
              <a:off x="609600" y="3374674"/>
              <a:ext cx="2053517" cy="914400"/>
            </a:xfrm>
            <a:prstGeom prst="rightArrow">
              <a:avLst>
                <a:gd name="adj1" fmla="val 100000"/>
                <a:gd name="adj2" fmla="val 3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Study FHLB Dallas Directions</a:t>
              </a:r>
            </a:p>
          </p:txBody>
        </p:sp>
        <p:sp>
          <p:nvSpPr>
            <p:cNvPr id="13" name="Arrow: Right 12">
              <a:extLst>
                <a:ext uri="{FF2B5EF4-FFF2-40B4-BE49-F238E27FC236}">
                  <a16:creationId xmlns:a16="http://schemas.microsoft.com/office/drawing/2014/main" id="{6491AE9D-F72C-4719-AAA8-811626528546}"/>
                </a:ext>
              </a:extLst>
            </p:cNvPr>
            <p:cNvSpPr/>
            <p:nvPr/>
          </p:nvSpPr>
          <p:spPr>
            <a:xfrm>
              <a:off x="609599" y="4926992"/>
              <a:ext cx="2133601" cy="914400"/>
            </a:xfrm>
            <a:prstGeom prst="rightArrow">
              <a:avLst>
                <a:gd name="adj1" fmla="val 100000"/>
                <a:gd name="adj2" fmla="val 33333"/>
              </a:avLst>
            </a:prstGeom>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Secure a Member</a:t>
              </a:r>
            </a:p>
          </p:txBody>
        </p:sp>
      </p:grpSp>
      <p:pic>
        <p:nvPicPr>
          <p:cNvPr id="6" name="Picture 5" descr="Reading cartoon bee">
            <a:extLst>
              <a:ext uri="{FF2B5EF4-FFF2-40B4-BE49-F238E27FC236}">
                <a16:creationId xmlns:a16="http://schemas.microsoft.com/office/drawing/2014/main" id="{8FB3F270-1ED6-C2C1-55D5-7911923CB1B9}"/>
              </a:ext>
            </a:extLst>
          </p:cNvPr>
          <p:cNvPicPr>
            <a:picLocks noChangeAspect="1"/>
          </p:cNvPicPr>
          <p:nvPr/>
        </p:nvPicPr>
        <p:blipFill>
          <a:blip r:embed="rId4"/>
          <a:stretch>
            <a:fillRect/>
          </a:stretch>
        </p:blipFill>
        <p:spPr>
          <a:xfrm>
            <a:off x="7462683" y="1294504"/>
            <a:ext cx="1560459" cy="1279089"/>
          </a:xfrm>
          <a:prstGeom prst="rect">
            <a:avLst/>
          </a:prstGeom>
        </p:spPr>
      </p:pic>
    </p:spTree>
    <p:extLst>
      <p:ext uri="{BB962C8B-B14F-4D97-AF65-F5344CB8AC3E}">
        <p14:creationId xmlns:p14="http://schemas.microsoft.com/office/powerpoint/2010/main" val="390369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Resources</a:t>
            </a:r>
          </a:p>
        </p:txBody>
      </p:sp>
      <p:sp>
        <p:nvSpPr>
          <p:cNvPr id="3" name="TextBox 2">
            <a:extLst>
              <a:ext uri="{FF2B5EF4-FFF2-40B4-BE49-F238E27FC236}">
                <a16:creationId xmlns:a16="http://schemas.microsoft.com/office/drawing/2014/main" id="{48FCE0F7-33CA-D040-09DC-8B8D9D3A18DB}"/>
              </a:ext>
            </a:extLst>
          </p:cNvPr>
          <p:cNvSpPr txBox="1"/>
          <p:nvPr/>
        </p:nvSpPr>
        <p:spPr>
          <a:xfrm>
            <a:off x="356260" y="1240971"/>
            <a:ext cx="8164286" cy="1200329"/>
          </a:xfrm>
          <a:prstGeom prst="rect">
            <a:avLst/>
          </a:prstGeom>
          <a:noFill/>
        </p:spPr>
        <p:txBody>
          <a:bodyPr wrap="square" rtlCol="0">
            <a:spAutoFit/>
          </a:bodyPr>
          <a:lstStyle/>
          <a:p>
            <a:pPr algn="ctr"/>
            <a:r>
              <a:rPr lang="en-US" sz="2400" b="1" dirty="0">
                <a:solidFill>
                  <a:schemeClr val="tx1">
                    <a:lumMod val="65000"/>
                    <a:lumOff val="35000"/>
                  </a:schemeClr>
                </a:solidFill>
              </a:rPr>
              <a:t>Additional Resources are located on the</a:t>
            </a:r>
          </a:p>
          <a:p>
            <a:pPr algn="ctr"/>
            <a:endParaRPr lang="en-US" sz="2400" b="1" dirty="0">
              <a:solidFill>
                <a:schemeClr val="tx1">
                  <a:lumMod val="65000"/>
                  <a:lumOff val="35000"/>
                </a:schemeClr>
              </a:solidFill>
            </a:endParaRPr>
          </a:p>
          <a:p>
            <a:pPr algn="ctr"/>
            <a:r>
              <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hlinkClick r:id="rId2"/>
              </a:rPr>
              <a:t>AHP webpage </a:t>
            </a:r>
            <a:endPar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p:txBody>
      </p:sp>
      <p:pic>
        <p:nvPicPr>
          <p:cNvPr id="6" name="Picture 5">
            <a:extLst>
              <a:ext uri="{FF2B5EF4-FFF2-40B4-BE49-F238E27FC236}">
                <a16:creationId xmlns:a16="http://schemas.microsoft.com/office/drawing/2014/main" id="{D7A7101B-3443-D7E1-75C7-BE59EDC4BAF5}"/>
              </a:ext>
            </a:extLst>
          </p:cNvPr>
          <p:cNvPicPr>
            <a:picLocks noChangeAspect="1"/>
          </p:cNvPicPr>
          <p:nvPr/>
        </p:nvPicPr>
        <p:blipFill>
          <a:blip r:embed="rId3"/>
          <a:stretch>
            <a:fillRect/>
          </a:stretch>
        </p:blipFill>
        <p:spPr>
          <a:xfrm>
            <a:off x="0" y="2528046"/>
            <a:ext cx="9144000" cy="4329953"/>
          </a:xfrm>
          <a:prstGeom prst="rect">
            <a:avLst/>
          </a:prstGeom>
        </p:spPr>
      </p:pic>
    </p:spTree>
    <p:extLst>
      <p:ext uri="{BB962C8B-B14F-4D97-AF65-F5344CB8AC3E}">
        <p14:creationId xmlns:p14="http://schemas.microsoft.com/office/powerpoint/2010/main" val="737563308"/>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91999-B258-5501-5783-5AE2BBA5B30A}"/>
              </a:ext>
            </a:extLst>
          </p:cNvPr>
          <p:cNvSpPr>
            <a:spLocks noGrp="1"/>
          </p:cNvSpPr>
          <p:nvPr>
            <p:ph type="title"/>
          </p:nvPr>
        </p:nvSpPr>
        <p:spPr>
          <a:xfrm>
            <a:off x="355600" y="292540"/>
            <a:ext cx="7487260" cy="457200"/>
          </a:xfrm>
        </p:spPr>
        <p:txBody>
          <a:bodyPr/>
          <a:lstStyle/>
          <a:p>
            <a:r>
              <a:rPr lang="en-US" dirty="0"/>
              <a:t>2026 Scoring Rubric  (Self- Scoring Worksheet)</a:t>
            </a:r>
          </a:p>
        </p:txBody>
      </p:sp>
      <p:pic>
        <p:nvPicPr>
          <p:cNvPr id="5" name="Picture 4">
            <a:extLst>
              <a:ext uri="{FF2B5EF4-FFF2-40B4-BE49-F238E27FC236}">
                <a16:creationId xmlns:a16="http://schemas.microsoft.com/office/drawing/2014/main" id="{0DC8A8BC-D595-14EA-162C-B88595DF6BE2}"/>
              </a:ext>
            </a:extLst>
          </p:cNvPr>
          <p:cNvPicPr>
            <a:picLocks noChangeAspect="1"/>
          </p:cNvPicPr>
          <p:nvPr/>
        </p:nvPicPr>
        <p:blipFill>
          <a:blip r:embed="rId2"/>
          <a:srcRect/>
          <a:stretch/>
        </p:blipFill>
        <p:spPr>
          <a:xfrm>
            <a:off x="126402" y="1175657"/>
            <a:ext cx="8869680" cy="4713416"/>
          </a:xfrm>
          <a:prstGeom prst="rect">
            <a:avLst/>
          </a:prstGeom>
        </p:spPr>
      </p:pic>
      <p:sp>
        <p:nvSpPr>
          <p:cNvPr id="6" name="Rectangle 5">
            <a:extLst>
              <a:ext uri="{FF2B5EF4-FFF2-40B4-BE49-F238E27FC236}">
                <a16:creationId xmlns:a16="http://schemas.microsoft.com/office/drawing/2014/main" id="{6B3B6220-80B9-B518-CA7C-10B3E160F246}"/>
              </a:ext>
            </a:extLst>
          </p:cNvPr>
          <p:cNvSpPr/>
          <p:nvPr/>
        </p:nvSpPr>
        <p:spPr>
          <a:xfrm>
            <a:off x="107576" y="1175656"/>
            <a:ext cx="8907332" cy="5682344"/>
          </a:xfrm>
          <a:prstGeom prst="rect">
            <a:avLst/>
          </a:prstGeom>
          <a:no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D05AD241-A778-24F9-B689-7BAC58B8A47B}"/>
              </a:ext>
            </a:extLst>
          </p:cNvPr>
          <p:cNvSpPr txBox="1"/>
          <p:nvPr/>
        </p:nvSpPr>
        <p:spPr>
          <a:xfrm>
            <a:off x="1367406" y="6157519"/>
            <a:ext cx="5964572" cy="461665"/>
          </a:xfrm>
          <a:prstGeom prst="rect">
            <a:avLst/>
          </a:prstGeom>
          <a:noFill/>
        </p:spPr>
        <p:txBody>
          <a:bodyPr wrap="square" rtlCol="0">
            <a:spAutoFit/>
          </a:bodyPr>
          <a:lstStyle/>
          <a:p>
            <a:pPr algn="ctr"/>
            <a:r>
              <a:rPr lang="en-US" sz="2400" b="1" i="1" u="sng" dirty="0">
                <a:solidFill>
                  <a:srgbClr val="0072CE"/>
                </a:solidFill>
                <a:hlinkClick r:id="rId3"/>
              </a:rPr>
              <a:t>Scoring</a:t>
            </a:r>
            <a:r>
              <a:rPr lang="en-US" sz="2400" i="1" u="sng" dirty="0">
                <a:solidFill>
                  <a:srgbClr val="0072CE"/>
                </a:solidFill>
                <a:hlinkClick r:id="rId3"/>
              </a:rPr>
              <a:t> </a:t>
            </a:r>
            <a:r>
              <a:rPr lang="en-US" sz="2400" b="1" i="1" u="sng" dirty="0">
                <a:solidFill>
                  <a:srgbClr val="0072CE"/>
                </a:solidFill>
                <a:hlinkClick r:id="rId3"/>
              </a:rPr>
              <a:t>Rubric Link</a:t>
            </a:r>
            <a:endParaRPr lang="en-US" sz="2400" b="1" i="1" u="sng" dirty="0">
              <a:solidFill>
                <a:srgbClr val="0072CE"/>
              </a:solidFill>
            </a:endParaRPr>
          </a:p>
        </p:txBody>
      </p:sp>
    </p:spTree>
    <p:extLst>
      <p:ext uri="{BB962C8B-B14F-4D97-AF65-F5344CB8AC3E}">
        <p14:creationId xmlns:p14="http://schemas.microsoft.com/office/powerpoint/2010/main" val="1848600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5BBA-2291-49BC-A795-01D09282BFA7}"/>
              </a:ext>
            </a:extLst>
          </p:cNvPr>
          <p:cNvSpPr>
            <a:spLocks noGrp="1"/>
          </p:cNvSpPr>
          <p:nvPr>
            <p:ph type="title"/>
          </p:nvPr>
        </p:nvSpPr>
        <p:spPr/>
        <p:txBody>
          <a:bodyPr/>
          <a:lstStyle/>
          <a:p>
            <a:r>
              <a:rPr lang="en-US" dirty="0"/>
              <a:t>2026 AHP Key Points</a:t>
            </a:r>
          </a:p>
        </p:txBody>
      </p:sp>
      <p:sp>
        <p:nvSpPr>
          <p:cNvPr id="3" name="TextBox 2">
            <a:extLst>
              <a:ext uri="{FF2B5EF4-FFF2-40B4-BE49-F238E27FC236}">
                <a16:creationId xmlns:a16="http://schemas.microsoft.com/office/drawing/2014/main" id="{F49B9544-F936-4444-A48C-A2375969D24C}"/>
              </a:ext>
            </a:extLst>
          </p:cNvPr>
          <p:cNvSpPr txBox="1"/>
          <p:nvPr/>
        </p:nvSpPr>
        <p:spPr>
          <a:xfrm>
            <a:off x="356260" y="1055973"/>
            <a:ext cx="8109824" cy="5632311"/>
          </a:xfrm>
          <a:prstGeom prst="rect">
            <a:avLst/>
          </a:prstGeom>
          <a:noFill/>
        </p:spPr>
        <p:txBody>
          <a:bodyPr wrap="square" rtlCol="0">
            <a:spAutoFit/>
          </a:bodyPr>
          <a:lstStyle/>
          <a:p>
            <a:pPr defTabSz="914400">
              <a:defRPr/>
            </a:pPr>
            <a:endParaRPr lang="en-US" sz="2000" b="1" dirty="0">
              <a:solidFill>
                <a:srgbClr val="0071CE"/>
              </a:solidFill>
              <a:latin typeface="Calibri"/>
            </a:endParaRPr>
          </a:p>
          <a:p>
            <a:pPr defTabSz="914400">
              <a:tabLst>
                <a:tab pos="344488" algn="l"/>
              </a:tabLst>
              <a:defRPr/>
            </a:pPr>
            <a:r>
              <a:rPr lang="en-US" sz="2000" b="1" dirty="0">
                <a:solidFill>
                  <a:srgbClr val="0071CE"/>
                </a:solidFill>
              </a:rPr>
              <a:t>Creating economic opportunity </a:t>
            </a:r>
            <a:endParaRPr lang="en-US" sz="2000" b="1" dirty="0">
              <a:solidFill>
                <a:prstClr val="black">
                  <a:lumMod val="65000"/>
                  <a:lumOff val="35000"/>
                </a:prstClr>
              </a:solidFill>
            </a:endParaRP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rPr>
              <a:t>Projects must provide MOUs with rental projects</a:t>
            </a:r>
          </a:p>
          <a:p>
            <a:pPr defTabSz="914400">
              <a:tabLst>
                <a:tab pos="344488" algn="l"/>
              </a:tabLst>
              <a:defRPr/>
            </a:pPr>
            <a:endParaRPr lang="en-US" sz="2000" dirty="0">
              <a:solidFill>
                <a:prstClr val="black">
                  <a:lumMod val="65000"/>
                  <a:lumOff val="35000"/>
                </a:prstClr>
              </a:solidFill>
            </a:endParaRPr>
          </a:p>
          <a:p>
            <a:pPr defTabSz="914400">
              <a:tabLst>
                <a:tab pos="344488" algn="l"/>
              </a:tabLst>
              <a:defRPr/>
            </a:pPr>
            <a:r>
              <a:rPr lang="en-US" sz="2000" b="1" dirty="0">
                <a:solidFill>
                  <a:srgbClr val="0071CE"/>
                </a:solidFill>
              </a:rPr>
              <a:t>Project Scope Update</a:t>
            </a:r>
            <a:endParaRPr lang="en-US" sz="2000" dirty="0">
              <a:solidFill>
                <a:prstClr val="black">
                  <a:lumMod val="65000"/>
                  <a:lumOff val="35000"/>
                </a:prstClr>
              </a:solidFill>
            </a:endParaRP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rPr>
              <a:t>“The project scope must be either 100% new construction or 100% rehabilitation”</a:t>
            </a:r>
            <a:endParaRPr lang="en-US" sz="2000" b="1" dirty="0">
              <a:solidFill>
                <a:srgbClr val="0071CE"/>
              </a:solidFill>
              <a:latin typeface="Calibri"/>
            </a:endParaRPr>
          </a:p>
          <a:p>
            <a:pPr defTabSz="914400">
              <a:defRPr/>
            </a:pPr>
            <a:endParaRPr lang="en-US" sz="2000" b="1" dirty="0">
              <a:solidFill>
                <a:srgbClr val="0071CE"/>
              </a:solidFill>
              <a:latin typeface="Calibri"/>
            </a:endParaRPr>
          </a:p>
          <a:p>
            <a:pPr defTabSz="914400">
              <a:defRPr/>
            </a:pPr>
            <a:r>
              <a:rPr lang="en-US" sz="2000" b="1" dirty="0">
                <a:solidFill>
                  <a:srgbClr val="0071CE"/>
                </a:solidFill>
                <a:latin typeface="Calibri"/>
              </a:rPr>
              <a:t>AHP GrantConnect</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Sponsor </a:t>
            </a:r>
            <a:r>
              <a:rPr lang="en-US" sz="2000" dirty="0">
                <a:solidFill>
                  <a:prstClr val="black">
                    <a:lumMod val="65000"/>
                    <a:lumOff val="35000"/>
                  </a:prstClr>
                </a:solidFill>
                <a:latin typeface="Calibri"/>
              </a:rPr>
              <a:t>registration in the GrantConnect portal</a:t>
            </a: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lumMod val="65000"/>
                    <a:lumOff val="35000"/>
                  </a:prstClr>
                </a:solidFill>
                <a:latin typeface="Calibri"/>
              </a:rPr>
              <a:t>User affiliation for sponsors and consultants</a:t>
            </a:r>
            <a:endParaRPr lang="en-US" sz="1000" dirty="0">
              <a:solidFill>
                <a:prstClr val="black">
                  <a:lumMod val="65000"/>
                  <a:lumOff val="35000"/>
                </a:prstClr>
              </a:solidFill>
              <a:latin typeface="Calibri"/>
            </a:endParaRPr>
          </a:p>
          <a:p>
            <a:pPr marR="0" lvl="0" defTabSz="914400" fontAlgn="auto">
              <a:lnSpc>
                <a:spcPct val="100000"/>
              </a:lnSpc>
              <a:spcBef>
                <a:spcPts val="0"/>
              </a:spcBef>
              <a:spcAft>
                <a:spcPts val="0"/>
              </a:spcAft>
              <a:buClrTx/>
              <a:buSzTx/>
              <a:tabLst/>
              <a:defRPr/>
            </a:pPr>
            <a:endParaRPr lang="en-US" sz="2000" b="1" dirty="0">
              <a:solidFill>
                <a:srgbClr val="0071CE"/>
              </a:solidFill>
              <a:latin typeface="Calibri"/>
            </a:endParaRPr>
          </a:p>
          <a:p>
            <a:pPr defTabSz="914400">
              <a:defRPr/>
            </a:pPr>
            <a:r>
              <a:rPr lang="en-US" sz="2000" b="1" dirty="0">
                <a:solidFill>
                  <a:srgbClr val="0071CE"/>
                </a:solidFill>
                <a:latin typeface="Calibri"/>
              </a:rPr>
              <a:t>AHP Application Workbooks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Available on the Bank’s AHP webpage </a:t>
            </a:r>
            <a:r>
              <a:rPr lang="en-US" sz="2000" i="1" dirty="0">
                <a:solidFill>
                  <a:prstClr val="black">
                    <a:lumMod val="65000"/>
                    <a:lumOff val="35000"/>
                  </a:prstClr>
                </a:solidFill>
                <a:latin typeface="Calibri"/>
                <a:hlinkClick r:id="rId3"/>
              </a:rPr>
              <a:t>here</a:t>
            </a:r>
            <a:endParaRPr lang="en-US" sz="2000"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Standardized Development Budget</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Applicants will use a template budget provided by FHLB Dallas as a guide</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Development budget is embedded on the Uses of Funds Page</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4" name="Star: 5 Points 3">
            <a:extLst>
              <a:ext uri="{FF2B5EF4-FFF2-40B4-BE49-F238E27FC236}">
                <a16:creationId xmlns:a16="http://schemas.microsoft.com/office/drawing/2014/main" id="{C2661BBF-7679-6E05-C17E-C233B99FB0B8}"/>
              </a:ext>
            </a:extLst>
          </p:cNvPr>
          <p:cNvSpPr/>
          <p:nvPr/>
        </p:nvSpPr>
        <p:spPr>
          <a:xfrm>
            <a:off x="7559040" y="2356453"/>
            <a:ext cx="284480" cy="27498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34345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p:cNvSpPr>
            <a:spLocks noGrp="1"/>
          </p:cNvSpPr>
          <p:nvPr>
            <p:ph type="title"/>
          </p:nvPr>
        </p:nvSpPr>
        <p:spPr>
          <a:xfrm>
            <a:off x="457200" y="274638"/>
            <a:ext cx="8229600" cy="1143000"/>
          </a:xfrm>
        </p:spPr>
        <p:txBody>
          <a:bodyPr anchor="ctr">
            <a:normAutofit/>
          </a:bodyPr>
          <a:lstStyle/>
          <a:p>
            <a:pPr algn="l"/>
            <a:r>
              <a:rPr lang="en-US" sz="2400" b="1" dirty="0">
                <a:solidFill>
                  <a:srgbClr val="0070C0"/>
                </a:solidFill>
              </a:rPr>
              <a:t>Income Calculations / Training Presentation link</a:t>
            </a:r>
          </a:p>
        </p:txBody>
      </p:sp>
      <p:graphicFrame>
        <p:nvGraphicFramePr>
          <p:cNvPr id="5" name="Diagram 4">
            <a:extLst>
              <a:ext uri="{FF2B5EF4-FFF2-40B4-BE49-F238E27FC236}">
                <a16:creationId xmlns:a16="http://schemas.microsoft.com/office/drawing/2014/main" id="{2914B137-F6C8-474C-B8AD-EE881F1E5BD3}"/>
              </a:ext>
            </a:extLst>
          </p:cNvPr>
          <p:cNvGraphicFramePr/>
          <p:nvPr/>
        </p:nvGraphicFramePr>
        <p:xfrm>
          <a:off x="457200" y="1087446"/>
          <a:ext cx="8032530" cy="157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Pentagon 7">
            <a:extLst>
              <a:ext uri="{FF2B5EF4-FFF2-40B4-BE49-F238E27FC236}">
                <a16:creationId xmlns:a16="http://schemas.microsoft.com/office/drawing/2014/main" id="{9800EF57-443A-46A5-9E68-4C7931C01655}"/>
              </a:ext>
            </a:extLst>
          </p:cNvPr>
          <p:cNvSpPr/>
          <p:nvPr/>
        </p:nvSpPr>
        <p:spPr>
          <a:xfrm>
            <a:off x="133350" y="2925126"/>
            <a:ext cx="2972819" cy="2829663"/>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Access this QR code to review a complete training presentation on income calculation for all our grant programs:</a:t>
            </a:r>
          </a:p>
        </p:txBody>
      </p:sp>
      <p:pic>
        <p:nvPicPr>
          <p:cNvPr id="9" name="Picture 8" descr="Qr code&#10;&#10;Description automatically generated">
            <a:extLst>
              <a:ext uri="{FF2B5EF4-FFF2-40B4-BE49-F238E27FC236}">
                <a16:creationId xmlns:a16="http://schemas.microsoft.com/office/drawing/2014/main" id="{A76A82AB-9C62-A52C-72CE-85CF68A77C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9799" y="3177061"/>
            <a:ext cx="1989596" cy="1989596"/>
          </a:xfrm>
          <a:prstGeom prst="rect">
            <a:avLst/>
          </a:prstGeom>
        </p:spPr>
      </p:pic>
      <p:sp>
        <p:nvSpPr>
          <p:cNvPr id="11" name="TextBox 10">
            <a:extLst>
              <a:ext uri="{FF2B5EF4-FFF2-40B4-BE49-F238E27FC236}">
                <a16:creationId xmlns:a16="http://schemas.microsoft.com/office/drawing/2014/main" id="{EAB93B45-10FE-C0B4-B32E-1D395DE144AD}"/>
              </a:ext>
            </a:extLst>
          </p:cNvPr>
          <p:cNvSpPr txBox="1"/>
          <p:nvPr/>
        </p:nvSpPr>
        <p:spPr>
          <a:xfrm>
            <a:off x="5342649" y="3294695"/>
            <a:ext cx="3517572" cy="17896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Calibri"/>
              </a:rPr>
              <a:t>Or access the video on our website: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Go to FHLB.com</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Resources</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Video Library</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Webinars and Tutorials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Income Calculation Tool</a:t>
            </a:r>
          </a:p>
        </p:txBody>
      </p:sp>
      <p:sp>
        <p:nvSpPr>
          <p:cNvPr id="13" name="Rectangle: Rounded Corners 12">
            <a:extLst>
              <a:ext uri="{FF2B5EF4-FFF2-40B4-BE49-F238E27FC236}">
                <a16:creationId xmlns:a16="http://schemas.microsoft.com/office/drawing/2014/main" id="{C3F0A062-76C9-E8EA-C7E6-25AA353F0B80}"/>
              </a:ext>
            </a:extLst>
          </p:cNvPr>
          <p:cNvSpPr/>
          <p:nvPr/>
        </p:nvSpPr>
        <p:spPr>
          <a:xfrm>
            <a:off x="5299019" y="2967861"/>
            <a:ext cx="3746173" cy="2451538"/>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Graphic 15" descr="Lightbulb and gear outline">
            <a:extLst>
              <a:ext uri="{FF2B5EF4-FFF2-40B4-BE49-F238E27FC236}">
                <a16:creationId xmlns:a16="http://schemas.microsoft.com/office/drawing/2014/main" id="{0EB56978-324B-74E7-F4BC-6F7B4BE469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96250" y="5668962"/>
            <a:ext cx="914400" cy="914400"/>
          </a:xfrm>
          <a:prstGeom prst="rect">
            <a:avLst/>
          </a:prstGeom>
        </p:spPr>
      </p:pic>
      <p:sp>
        <p:nvSpPr>
          <p:cNvPr id="18" name="TextBox 17">
            <a:extLst>
              <a:ext uri="{FF2B5EF4-FFF2-40B4-BE49-F238E27FC236}">
                <a16:creationId xmlns:a16="http://schemas.microsoft.com/office/drawing/2014/main" id="{79F0AF4F-1449-774D-DE7A-C073484E2DED}"/>
              </a:ext>
            </a:extLst>
          </p:cNvPr>
          <p:cNvSpPr txBox="1"/>
          <p:nvPr/>
        </p:nvSpPr>
        <p:spPr>
          <a:xfrm>
            <a:off x="3106169" y="5794512"/>
            <a:ext cx="493227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prstClr val="black"/>
                </a:solidFill>
                <a:latin typeface="Calibri"/>
              </a:rPr>
              <a:t>Understanding AMI calculations is a key element of participation in all grant programs</a:t>
            </a:r>
            <a:endParaRPr lang="en-US" sz="1800" dirty="0">
              <a:solidFill>
                <a:prstClr val="black"/>
              </a:solidFill>
              <a:latin typeface="Calibri"/>
            </a:endParaRPr>
          </a:p>
        </p:txBody>
      </p:sp>
    </p:spTree>
    <p:extLst>
      <p:ext uri="{BB962C8B-B14F-4D97-AF65-F5344CB8AC3E}">
        <p14:creationId xmlns:p14="http://schemas.microsoft.com/office/powerpoint/2010/main" val="22885067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Grant Connect</a:t>
            </a:r>
          </a:p>
        </p:txBody>
      </p:sp>
    </p:spTree>
    <p:extLst>
      <p:ext uri="{BB962C8B-B14F-4D97-AF65-F5344CB8AC3E}">
        <p14:creationId xmlns:p14="http://schemas.microsoft.com/office/powerpoint/2010/main" val="4089732361"/>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GrantConnect</a:t>
            </a:r>
          </a:p>
        </p:txBody>
      </p:sp>
      <p:sp>
        <p:nvSpPr>
          <p:cNvPr id="5" name="TextBox 4">
            <a:extLst>
              <a:ext uri="{FF2B5EF4-FFF2-40B4-BE49-F238E27FC236}">
                <a16:creationId xmlns:a16="http://schemas.microsoft.com/office/drawing/2014/main" id="{78700932-F72A-4DF5-ECA6-01479617B578}"/>
              </a:ext>
            </a:extLst>
          </p:cNvPr>
          <p:cNvSpPr txBox="1"/>
          <p:nvPr/>
        </p:nvSpPr>
        <p:spPr>
          <a:xfrm>
            <a:off x="454536" y="1249136"/>
            <a:ext cx="8183583" cy="4431983"/>
          </a:xfrm>
          <a:prstGeom prst="rect">
            <a:avLst/>
          </a:prstGeom>
          <a:noFill/>
        </p:spPr>
        <p:txBody>
          <a:bodyPr wrap="square" rtlCol="0">
            <a:spAutoFit/>
          </a:bodyPr>
          <a:lstStyle/>
          <a:p>
            <a:r>
              <a:rPr lang="en-US" sz="2400" b="1" dirty="0">
                <a:solidFill>
                  <a:schemeClr val="tx1">
                    <a:lumMod val="65000"/>
                    <a:lumOff val="35000"/>
                  </a:schemeClr>
                </a:solidFill>
              </a:rPr>
              <a:t>What is GrantConnect?</a:t>
            </a:r>
          </a:p>
          <a:p>
            <a:r>
              <a:rPr lang="en-US" sz="2400" dirty="0">
                <a:solidFill>
                  <a:schemeClr val="tx1">
                    <a:lumMod val="65000"/>
                    <a:lumOff val="35000"/>
                  </a:schemeClr>
                </a:solidFill>
              </a:rPr>
              <a:t>The online portal where applications are completed and submitted for consideration for an AHP subsidy</a:t>
            </a:r>
          </a:p>
          <a:p>
            <a:endParaRPr lang="en-US" sz="2400" dirty="0">
              <a:solidFill>
                <a:schemeClr val="tx1">
                  <a:lumMod val="65000"/>
                  <a:lumOff val="35000"/>
                </a:schemeClr>
              </a:solidFill>
            </a:endParaRPr>
          </a:p>
          <a:p>
            <a:r>
              <a:rPr lang="en-US" sz="2400" b="1" dirty="0">
                <a:solidFill>
                  <a:schemeClr val="tx1">
                    <a:lumMod val="65000"/>
                    <a:lumOff val="35000"/>
                  </a:schemeClr>
                </a:solidFill>
              </a:rPr>
              <a:t>Key Points</a:t>
            </a:r>
          </a:p>
          <a:p>
            <a:endParaRPr lang="en-US"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GrantConnect is the place where sponsors/consultants must have a User ID and password.</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It requires first-time users to register before being able to complete an application.</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rgbClr val="4E5054"/>
                </a:solidFill>
                <a:latin typeface="Public Sans"/>
              </a:rPr>
              <a:t>O</a:t>
            </a:r>
            <a:r>
              <a:rPr lang="en-US" sz="2400" b="0" i="0" dirty="0">
                <a:solidFill>
                  <a:srgbClr val="4E5054"/>
                </a:solidFill>
                <a:effectLst/>
                <a:latin typeface="Public Sans"/>
              </a:rPr>
              <a:t>pen from  March 31</a:t>
            </a:r>
            <a:r>
              <a:rPr lang="en-US" sz="2400" dirty="0">
                <a:solidFill>
                  <a:srgbClr val="4E5054"/>
                </a:solidFill>
                <a:latin typeface="Public Sans"/>
              </a:rPr>
              <a:t>-April 30</a:t>
            </a:r>
            <a:r>
              <a:rPr lang="en-US" sz="2400" b="0" i="0" dirty="0">
                <a:solidFill>
                  <a:srgbClr val="4E5054"/>
                </a:solidFill>
                <a:effectLst/>
                <a:latin typeface="Public Sans"/>
              </a:rPr>
              <a:t>.</a:t>
            </a:r>
            <a:endParaRPr lang="en-US" sz="2400" dirty="0">
              <a:solidFill>
                <a:schemeClr val="tx1">
                  <a:lumMod val="65000"/>
                  <a:lumOff val="35000"/>
                </a:schemeClr>
              </a:solidFill>
            </a:endParaRPr>
          </a:p>
        </p:txBody>
      </p:sp>
      <p:sp>
        <p:nvSpPr>
          <p:cNvPr id="3" name="Rectangle: Rounded Corners 2">
            <a:extLst>
              <a:ext uri="{FF2B5EF4-FFF2-40B4-BE49-F238E27FC236}">
                <a16:creationId xmlns:a16="http://schemas.microsoft.com/office/drawing/2014/main" id="{AB732954-EB33-3C33-C918-DD30904F9B43}"/>
              </a:ext>
            </a:extLst>
          </p:cNvPr>
          <p:cNvSpPr/>
          <p:nvPr/>
        </p:nvSpPr>
        <p:spPr>
          <a:xfrm>
            <a:off x="356260" y="5068800"/>
            <a:ext cx="5734940" cy="78618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777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8"/>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p>
            <a:pPr marL="0" indent="0" algn="ctr">
              <a:buNone/>
            </a:pPr>
            <a:r>
              <a:rPr lang="en-US" sz="6000" dirty="0"/>
              <a:t>Registration Key Points</a:t>
            </a:r>
            <a:endParaRPr lang="en-US" sz="4400" dirty="0"/>
          </a:p>
        </p:txBody>
      </p:sp>
    </p:spTree>
    <p:extLst>
      <p:ext uri="{BB962C8B-B14F-4D97-AF65-F5344CB8AC3E}">
        <p14:creationId xmlns:p14="http://schemas.microsoft.com/office/powerpoint/2010/main" val="3616689650"/>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92D7E-C308-CD46-CEF3-3BD08AEE1E70}"/>
              </a:ext>
            </a:extLst>
          </p:cNvPr>
          <p:cNvSpPr>
            <a:spLocks noGrp="1"/>
          </p:cNvSpPr>
          <p:nvPr>
            <p:ph type="title"/>
          </p:nvPr>
        </p:nvSpPr>
        <p:spPr/>
        <p:txBody>
          <a:bodyPr/>
          <a:lstStyle/>
          <a:p>
            <a:r>
              <a:rPr lang="en-US" dirty="0"/>
              <a:t>Registration and Access</a:t>
            </a:r>
          </a:p>
        </p:txBody>
      </p:sp>
      <p:pic>
        <p:nvPicPr>
          <p:cNvPr id="7" name="Picture 6">
            <a:extLst>
              <a:ext uri="{FF2B5EF4-FFF2-40B4-BE49-F238E27FC236}">
                <a16:creationId xmlns:a16="http://schemas.microsoft.com/office/drawing/2014/main" id="{10EB1BC5-66EE-D7D1-F321-CCFEDA78631F}"/>
              </a:ext>
            </a:extLst>
          </p:cNvPr>
          <p:cNvPicPr>
            <a:picLocks noChangeAspect="1"/>
          </p:cNvPicPr>
          <p:nvPr/>
        </p:nvPicPr>
        <p:blipFill>
          <a:blip r:embed="rId2"/>
          <a:stretch>
            <a:fillRect/>
          </a:stretch>
        </p:blipFill>
        <p:spPr>
          <a:xfrm>
            <a:off x="0" y="1546302"/>
            <a:ext cx="9144000" cy="4163122"/>
          </a:xfrm>
          <a:prstGeom prst="rect">
            <a:avLst/>
          </a:prstGeom>
          <a:solidFill>
            <a:schemeClr val="tx1"/>
          </a:solidFill>
          <a:ln w="12700">
            <a:solidFill>
              <a:srgbClr val="FF0000"/>
            </a:solidFill>
          </a:ln>
        </p:spPr>
      </p:pic>
      <p:sp>
        <p:nvSpPr>
          <p:cNvPr id="8" name="Rectangle 7">
            <a:extLst>
              <a:ext uri="{FF2B5EF4-FFF2-40B4-BE49-F238E27FC236}">
                <a16:creationId xmlns:a16="http://schemas.microsoft.com/office/drawing/2014/main" id="{3BEFED11-25C7-45FB-1A38-516A7B2F4639}"/>
              </a:ext>
            </a:extLst>
          </p:cNvPr>
          <p:cNvSpPr/>
          <p:nvPr/>
        </p:nvSpPr>
        <p:spPr>
          <a:xfrm>
            <a:off x="438615" y="3330498"/>
            <a:ext cx="8051180" cy="7880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8D124B42-BE04-D44B-06F3-6744A116142B}"/>
              </a:ext>
            </a:extLst>
          </p:cNvPr>
          <p:cNvSpPr/>
          <p:nvPr/>
        </p:nvSpPr>
        <p:spPr>
          <a:xfrm>
            <a:off x="4464205" y="5140713"/>
            <a:ext cx="1070517" cy="341970"/>
          </a:xfrm>
          <a:prstGeom prst="lef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ABF6086-C5B3-A128-4863-89EEA8ABAC9A}"/>
              </a:ext>
            </a:extLst>
          </p:cNvPr>
          <p:cNvSpPr txBox="1"/>
          <p:nvPr/>
        </p:nvSpPr>
        <p:spPr>
          <a:xfrm>
            <a:off x="2538761" y="6074561"/>
            <a:ext cx="3958683" cy="369332"/>
          </a:xfrm>
          <a:prstGeom prst="rect">
            <a:avLst/>
          </a:prstGeom>
          <a:solidFill>
            <a:schemeClr val="accent1">
              <a:lumMod val="20000"/>
              <a:lumOff val="80000"/>
            </a:schemeClr>
          </a:solidFill>
        </p:spPr>
        <p:txBody>
          <a:bodyPr wrap="square" rtlCol="0">
            <a:spAutoFit/>
          </a:bodyPr>
          <a:lstStyle/>
          <a:p>
            <a:r>
              <a:rPr lang="en-US"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https://app.fhlb.com/grantconnect/</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18851380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Register through GrantConnect – Key Points </a:t>
            </a:r>
          </a:p>
        </p:txBody>
      </p:sp>
      <p:sp>
        <p:nvSpPr>
          <p:cNvPr id="5" name="Rectangle 4">
            <a:extLst>
              <a:ext uri="{FF2B5EF4-FFF2-40B4-BE49-F238E27FC236}">
                <a16:creationId xmlns:a16="http://schemas.microsoft.com/office/drawing/2014/main" id="{91DBE815-D4B2-4E16-84A7-F30376617F16}"/>
              </a:ext>
            </a:extLst>
          </p:cNvPr>
          <p:cNvSpPr/>
          <p:nvPr/>
        </p:nvSpPr>
        <p:spPr>
          <a:xfrm>
            <a:off x="169682" y="3103618"/>
            <a:ext cx="8618059" cy="85748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First time users will create a User ID/Password and affiliate with a new or existing organization</a:t>
            </a: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If you created a User ID or used AHP Online in previous AHP rounds, do not create a new User ID. Call FHLB Dallas first</a:t>
            </a:r>
          </a:p>
        </p:txBody>
      </p:sp>
      <p:sp>
        <p:nvSpPr>
          <p:cNvPr id="12" name="Rectangle 11">
            <a:extLst>
              <a:ext uri="{FF2B5EF4-FFF2-40B4-BE49-F238E27FC236}">
                <a16:creationId xmlns:a16="http://schemas.microsoft.com/office/drawing/2014/main" id="{E9349030-88D3-401B-9ACC-53F19C5470D4}"/>
              </a:ext>
            </a:extLst>
          </p:cNvPr>
          <p:cNvSpPr/>
          <p:nvPr/>
        </p:nvSpPr>
        <p:spPr>
          <a:xfrm>
            <a:off x="169678" y="5969622"/>
            <a:ext cx="8618057" cy="6787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tIns="274320" bIns="457200" rtlCol="0" anchor="ctr"/>
          <a:lstStyle/>
          <a:p>
            <a:pPr marL="285750" indent="-285750">
              <a:buFont typeface="Wingdings" panose="05000000000000000000" pitchFamily="2" charset="2"/>
              <a:buChar char="q"/>
            </a:pPr>
            <a:endParaRPr lang="en-US" sz="14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Must have a user ID and password</a:t>
            </a:r>
          </a:p>
          <a:p>
            <a:pPr marL="285750" indent="-285750">
              <a:buFont typeface="Wingdings" panose="05000000000000000000" pitchFamily="2" charset="2"/>
              <a:buChar char="q"/>
            </a:pPr>
            <a:r>
              <a:rPr lang="en-US" sz="1400" b="1" u="sng" dirty="0">
                <a:solidFill>
                  <a:schemeClr val="tx1"/>
                </a:solidFill>
                <a:latin typeface="Calibri" panose="020F0502020204030204" pitchFamily="34" charset="0"/>
                <a:cs typeface="Calibri" panose="020F0502020204030204" pitchFamily="34" charset="0"/>
              </a:rPr>
              <a:t>Cannot access application without PIN</a:t>
            </a:r>
          </a:p>
        </p:txBody>
      </p:sp>
      <p:sp>
        <p:nvSpPr>
          <p:cNvPr id="17" name="Rectangle 16">
            <a:extLst>
              <a:ext uri="{FF2B5EF4-FFF2-40B4-BE49-F238E27FC236}">
                <a16:creationId xmlns:a16="http://schemas.microsoft.com/office/drawing/2014/main" id="{84836EE6-82BC-4537-9235-4C2B1FF4FC41}"/>
              </a:ext>
            </a:extLst>
          </p:cNvPr>
          <p:cNvSpPr/>
          <p:nvPr/>
        </p:nvSpPr>
        <p:spPr>
          <a:xfrm>
            <a:off x="169678" y="4408501"/>
            <a:ext cx="8618055" cy="120997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400" b="1" dirty="0">
                <a:solidFill>
                  <a:schemeClr val="tx1"/>
                </a:solidFill>
                <a:latin typeface="Calibri" panose="020F0502020204030204" pitchFamily="34" charset="0"/>
                <a:cs typeface="Calibri" panose="020F0502020204030204" pitchFamily="34" charset="0"/>
              </a:rPr>
              <a:t>Non-Sponsor = Consultant</a:t>
            </a: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All first-time non-sponsors users will create a User ID/Password and affiliate with a new or existing organization</a:t>
            </a: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If you created a non-sponsor User ID or used AHP Online in previous AHP rounds, do not create a new User ID. Call FHLB Dallas first</a:t>
            </a: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All non-sponsors need to be affiliated with their own organization distinct from the sponsor</a:t>
            </a:r>
          </a:p>
        </p:txBody>
      </p:sp>
      <p:sp>
        <p:nvSpPr>
          <p:cNvPr id="19" name="Rectangle 18">
            <a:extLst>
              <a:ext uri="{FF2B5EF4-FFF2-40B4-BE49-F238E27FC236}">
                <a16:creationId xmlns:a16="http://schemas.microsoft.com/office/drawing/2014/main" id="{AC0C6E89-BC2F-47ED-88B5-52EDCE9B0F9A}"/>
              </a:ext>
            </a:extLst>
          </p:cNvPr>
          <p:cNvSpPr/>
          <p:nvPr/>
        </p:nvSpPr>
        <p:spPr>
          <a:xfrm>
            <a:off x="169683" y="2708565"/>
            <a:ext cx="8618058" cy="3950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Sponsors</a:t>
            </a:r>
          </a:p>
        </p:txBody>
      </p:sp>
      <p:sp>
        <p:nvSpPr>
          <p:cNvPr id="20" name="Rectangle 19">
            <a:extLst>
              <a:ext uri="{FF2B5EF4-FFF2-40B4-BE49-F238E27FC236}">
                <a16:creationId xmlns:a16="http://schemas.microsoft.com/office/drawing/2014/main" id="{B9BF0B24-8F16-45D9-8EE2-40E81F3712D2}"/>
              </a:ext>
            </a:extLst>
          </p:cNvPr>
          <p:cNvSpPr/>
          <p:nvPr/>
        </p:nvSpPr>
        <p:spPr>
          <a:xfrm>
            <a:off x="169678" y="5695043"/>
            <a:ext cx="8618057" cy="265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Members</a:t>
            </a:r>
          </a:p>
        </p:txBody>
      </p:sp>
      <p:sp>
        <p:nvSpPr>
          <p:cNvPr id="21" name="Rectangle 20">
            <a:extLst>
              <a:ext uri="{FF2B5EF4-FFF2-40B4-BE49-F238E27FC236}">
                <a16:creationId xmlns:a16="http://schemas.microsoft.com/office/drawing/2014/main" id="{20046006-58D6-49B3-8B9D-D9BBB41F3D91}"/>
              </a:ext>
            </a:extLst>
          </p:cNvPr>
          <p:cNvSpPr/>
          <p:nvPr/>
        </p:nvSpPr>
        <p:spPr>
          <a:xfrm>
            <a:off x="169678" y="4032926"/>
            <a:ext cx="8618055" cy="356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Consultant</a:t>
            </a:r>
          </a:p>
        </p:txBody>
      </p:sp>
      <p:sp>
        <p:nvSpPr>
          <p:cNvPr id="7" name="Rectangle 6">
            <a:extLst>
              <a:ext uri="{FF2B5EF4-FFF2-40B4-BE49-F238E27FC236}">
                <a16:creationId xmlns:a16="http://schemas.microsoft.com/office/drawing/2014/main" id="{F4719073-54E5-BAC8-660F-C14AA3C2266B}"/>
              </a:ext>
            </a:extLst>
          </p:cNvPr>
          <p:cNvSpPr/>
          <p:nvPr/>
        </p:nvSpPr>
        <p:spPr>
          <a:xfrm>
            <a:off x="169678" y="1779722"/>
            <a:ext cx="8618055" cy="85748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Need a username/profile</a:t>
            </a: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All users and their profiles need to be affiliated with an organization in our system </a:t>
            </a:r>
          </a:p>
          <a:p>
            <a:pPr marL="742950" lvl="1"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It is imperative that all users are affiliated with the correct organization </a:t>
            </a:r>
          </a:p>
        </p:txBody>
      </p:sp>
      <p:sp>
        <p:nvSpPr>
          <p:cNvPr id="8" name="Rectangle 7">
            <a:extLst>
              <a:ext uri="{FF2B5EF4-FFF2-40B4-BE49-F238E27FC236}">
                <a16:creationId xmlns:a16="http://schemas.microsoft.com/office/drawing/2014/main" id="{934C62B2-2AA2-66DA-4EC6-259E368B0706}"/>
              </a:ext>
            </a:extLst>
          </p:cNvPr>
          <p:cNvSpPr/>
          <p:nvPr/>
        </p:nvSpPr>
        <p:spPr>
          <a:xfrm>
            <a:off x="169678" y="1414307"/>
            <a:ext cx="8618055" cy="356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All Users</a:t>
            </a:r>
          </a:p>
        </p:txBody>
      </p:sp>
      <p:sp>
        <p:nvSpPr>
          <p:cNvPr id="10" name="Star: 5 Points 9">
            <a:extLst>
              <a:ext uri="{FF2B5EF4-FFF2-40B4-BE49-F238E27FC236}">
                <a16:creationId xmlns:a16="http://schemas.microsoft.com/office/drawing/2014/main" id="{0506EEFB-4A74-2681-234F-2FCD81CE46B2}"/>
              </a:ext>
            </a:extLst>
          </p:cNvPr>
          <p:cNvSpPr/>
          <p:nvPr/>
        </p:nvSpPr>
        <p:spPr>
          <a:xfrm>
            <a:off x="6229734" y="2309610"/>
            <a:ext cx="340242" cy="202019"/>
          </a:xfrm>
          <a:prstGeom prst="star5">
            <a:avLst/>
          </a:prstGeom>
          <a:solidFill>
            <a:srgbClr val="FFFF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Star: 5 Points 2">
            <a:extLst>
              <a:ext uri="{FF2B5EF4-FFF2-40B4-BE49-F238E27FC236}">
                <a16:creationId xmlns:a16="http://schemas.microsoft.com/office/drawing/2014/main" id="{3DA5274F-BF79-45CC-6B3D-3B72AAF6CDE9}"/>
              </a:ext>
            </a:extLst>
          </p:cNvPr>
          <p:cNvSpPr/>
          <p:nvPr/>
        </p:nvSpPr>
        <p:spPr>
          <a:xfrm>
            <a:off x="7266054" y="5318483"/>
            <a:ext cx="340242" cy="202019"/>
          </a:xfrm>
          <a:prstGeom prst="star5">
            <a:avLst/>
          </a:prstGeom>
          <a:solidFill>
            <a:srgbClr val="FFFF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81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7">
                                            <p:bg/>
                                          </p:spTgt>
                                        </p:tgtEl>
                                        <p:attrNameLst>
                                          <p:attrName>style.visibility</p:attrName>
                                        </p:attrNameLst>
                                      </p:cBhvr>
                                      <p:to>
                                        <p:strVal val="visible"/>
                                      </p:to>
                                    </p:set>
                                    <p:animEffect transition="in" filter="fade">
                                      <p:cBhvr>
                                        <p:cTn id="36" dur="1000"/>
                                        <p:tgtEl>
                                          <p:spTgt spid="17">
                                            <p:bg/>
                                          </p:spTgt>
                                        </p:tgtEl>
                                      </p:cBhvr>
                                    </p:animEffect>
                                    <p:anim calcmode="lin" valueType="num">
                                      <p:cBhvr>
                                        <p:cTn id="37" dur="1000" fill="hold"/>
                                        <p:tgtEl>
                                          <p:spTgt spid="17">
                                            <p:bg/>
                                          </p:spTgt>
                                        </p:tgtEl>
                                        <p:attrNameLst>
                                          <p:attrName>ppt_x</p:attrName>
                                        </p:attrNameLst>
                                      </p:cBhvr>
                                      <p:tavLst>
                                        <p:tav tm="0">
                                          <p:val>
                                            <p:strVal val="#ppt_x"/>
                                          </p:val>
                                        </p:tav>
                                        <p:tav tm="100000">
                                          <p:val>
                                            <p:strVal val="#ppt_x"/>
                                          </p:val>
                                        </p:tav>
                                      </p:tavLst>
                                    </p:anim>
                                    <p:anim calcmode="lin" valueType="num">
                                      <p:cBhvr>
                                        <p:cTn id="38" dur="1000" fill="hold"/>
                                        <p:tgtEl>
                                          <p:spTgt spid="17">
                                            <p:bg/>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fade">
                                      <p:cBhvr>
                                        <p:cTn id="41" dur="1000"/>
                                        <p:tgtEl>
                                          <p:spTgt spid="17">
                                            <p:txEl>
                                              <p:pRg st="0" end="0"/>
                                            </p:txEl>
                                          </p:spTgt>
                                        </p:tgtEl>
                                      </p:cBhvr>
                                    </p:animEffect>
                                    <p:anim calcmode="lin" valueType="num">
                                      <p:cBhvr>
                                        <p:cTn id="42"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7">
                                            <p:txEl>
                                              <p:pRg st="1" end="1"/>
                                            </p:txEl>
                                          </p:spTgt>
                                        </p:tgtEl>
                                        <p:attrNameLst>
                                          <p:attrName>style.visibility</p:attrName>
                                        </p:attrNameLst>
                                      </p:cBhvr>
                                      <p:to>
                                        <p:strVal val="visible"/>
                                      </p:to>
                                    </p:set>
                                    <p:animEffect transition="in" filter="fade">
                                      <p:cBhvr>
                                        <p:cTn id="46" dur="1000"/>
                                        <p:tgtEl>
                                          <p:spTgt spid="17">
                                            <p:txEl>
                                              <p:pRg st="1" end="1"/>
                                            </p:txEl>
                                          </p:spTgt>
                                        </p:tgtEl>
                                      </p:cBhvr>
                                    </p:animEffect>
                                    <p:anim calcmode="lin" valueType="num">
                                      <p:cBhvr>
                                        <p:cTn id="47"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xEl>
                                              <p:pRg st="2" end="2"/>
                                            </p:txEl>
                                          </p:spTgt>
                                        </p:tgtEl>
                                        <p:attrNameLst>
                                          <p:attrName>style.visibility</p:attrName>
                                        </p:attrNameLst>
                                      </p:cBhvr>
                                      <p:to>
                                        <p:strVal val="visible"/>
                                      </p:to>
                                    </p:set>
                                    <p:animEffect transition="in" filter="fade">
                                      <p:cBhvr>
                                        <p:cTn id="51" dur="1000"/>
                                        <p:tgtEl>
                                          <p:spTgt spid="17">
                                            <p:txEl>
                                              <p:pRg st="2" end="2"/>
                                            </p:txEl>
                                          </p:spTgt>
                                        </p:tgtEl>
                                      </p:cBhvr>
                                    </p:animEffect>
                                    <p:anim calcmode="lin" valueType="num">
                                      <p:cBhvr>
                                        <p:cTn id="52"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53"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7">
                                            <p:txEl>
                                              <p:pRg st="3" end="3"/>
                                            </p:txEl>
                                          </p:spTgt>
                                        </p:tgtEl>
                                        <p:attrNameLst>
                                          <p:attrName>style.visibility</p:attrName>
                                        </p:attrNameLst>
                                      </p:cBhvr>
                                      <p:to>
                                        <p:strVal val="visible"/>
                                      </p:to>
                                    </p:set>
                                    <p:animEffect transition="in" filter="fade">
                                      <p:cBhvr>
                                        <p:cTn id="56" dur="1000"/>
                                        <p:tgtEl>
                                          <p:spTgt spid="17">
                                            <p:txEl>
                                              <p:pRg st="3" end="3"/>
                                            </p:txEl>
                                          </p:spTgt>
                                        </p:tgtEl>
                                      </p:cBhvr>
                                    </p:animEffect>
                                    <p:anim calcmode="lin" valueType="num">
                                      <p:cBhvr>
                                        <p:cTn id="57"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1000"/>
                                        <p:tgtEl>
                                          <p:spTgt spid="3"/>
                                        </p:tgtEl>
                                      </p:cBhvr>
                                    </p:animEffect>
                                    <p:anim calcmode="lin" valueType="num">
                                      <p:cBhvr>
                                        <p:cTn id="76" dur="1000" fill="hold"/>
                                        <p:tgtEl>
                                          <p:spTgt spid="3"/>
                                        </p:tgtEl>
                                        <p:attrNameLst>
                                          <p:attrName>ppt_x</p:attrName>
                                        </p:attrNameLst>
                                      </p:cBhvr>
                                      <p:tavLst>
                                        <p:tav tm="0">
                                          <p:val>
                                            <p:strVal val="#ppt_x"/>
                                          </p:val>
                                        </p:tav>
                                        <p:tav tm="100000">
                                          <p:val>
                                            <p:strVal val="#ppt_x"/>
                                          </p:val>
                                        </p:tav>
                                      </p:tavLst>
                                    </p:anim>
                                    <p:anim calcmode="lin" valueType="num">
                                      <p:cBhvr>
                                        <p:cTn id="77" dur="1000" fill="hold"/>
                                        <p:tgtEl>
                                          <p:spTgt spid="3"/>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1000"/>
                                        <p:tgtEl>
                                          <p:spTgt spid="10"/>
                                        </p:tgtEl>
                                      </p:cBhvr>
                                    </p:animEffect>
                                    <p:anim calcmode="lin" valueType="num">
                                      <p:cBhvr>
                                        <p:cTn id="81" dur="1000" fill="hold"/>
                                        <p:tgtEl>
                                          <p:spTgt spid="10"/>
                                        </p:tgtEl>
                                        <p:attrNameLst>
                                          <p:attrName>ppt_x</p:attrName>
                                        </p:attrNameLst>
                                      </p:cBhvr>
                                      <p:tavLst>
                                        <p:tav tm="0">
                                          <p:val>
                                            <p:strVal val="#ppt_x"/>
                                          </p:val>
                                        </p:tav>
                                        <p:tav tm="100000">
                                          <p:val>
                                            <p:strVal val="#ppt_x"/>
                                          </p:val>
                                        </p:tav>
                                      </p:tavLst>
                                    </p:anim>
                                    <p:anim calcmode="lin" valueType="num">
                                      <p:cBhvr>
                                        <p:cTn id="8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7" grpId="0" build="allAtOnce" animBg="1"/>
      <p:bldP spid="19" grpId="0" animBg="1"/>
      <p:bldP spid="20" grpId="0" animBg="1"/>
      <p:bldP spid="21" grpId="0" animBg="1"/>
      <p:bldP spid="7" grpId="0" animBg="1"/>
      <p:bldP spid="8" grpId="0" animBg="1"/>
      <p:bldP spid="10" grpId="0" animBg="1"/>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12DAD-6E54-E213-4703-D460D7D4B6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FA6694-B89E-A9D5-FAD7-FEB45D4E35D5}"/>
              </a:ext>
            </a:extLst>
          </p:cNvPr>
          <p:cNvSpPr>
            <a:spLocks noGrp="1"/>
          </p:cNvSpPr>
          <p:nvPr>
            <p:ph type="title"/>
          </p:nvPr>
        </p:nvSpPr>
        <p:spPr>
          <a:xfrm>
            <a:off x="356260" y="598772"/>
            <a:ext cx="7487260" cy="887127"/>
          </a:xfrm>
        </p:spPr>
        <p:txBody>
          <a:bodyPr/>
          <a:lstStyle/>
          <a:p>
            <a:r>
              <a:rPr lang="en-US" sz="2400" dirty="0"/>
              <a:t>Register through GrantConnect – Key Points Continued</a:t>
            </a:r>
          </a:p>
        </p:txBody>
      </p:sp>
      <p:graphicFrame>
        <p:nvGraphicFramePr>
          <p:cNvPr id="6" name="Diagram 5">
            <a:extLst>
              <a:ext uri="{FF2B5EF4-FFF2-40B4-BE49-F238E27FC236}">
                <a16:creationId xmlns:a16="http://schemas.microsoft.com/office/drawing/2014/main" id="{2CD7686C-E097-3F4B-896D-00D5E0A0F26B}"/>
              </a:ext>
            </a:extLst>
          </p:cNvPr>
          <p:cNvGraphicFramePr/>
          <p:nvPr/>
        </p:nvGraphicFramePr>
        <p:xfrm>
          <a:off x="0" y="373380"/>
          <a:ext cx="9133840"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Rectangle 22">
            <a:extLst>
              <a:ext uri="{FF2B5EF4-FFF2-40B4-BE49-F238E27FC236}">
                <a16:creationId xmlns:a16="http://schemas.microsoft.com/office/drawing/2014/main" id="{49DA994F-7268-7A2E-9D05-066D706F0D9A}"/>
              </a:ext>
            </a:extLst>
          </p:cNvPr>
          <p:cNvSpPr/>
          <p:nvPr/>
        </p:nvSpPr>
        <p:spPr>
          <a:xfrm>
            <a:off x="262972" y="4923398"/>
            <a:ext cx="8618055" cy="120997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Make sure to select “Sponsor/Consultant” if not a member when creating a new user profile</a:t>
            </a: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Only select “Member” if you are directly employed by one of our member banks when creating a new user profile</a:t>
            </a: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New account registration is not complete until you log in and affiliated yourself with a new or existing organization</a:t>
            </a:r>
          </a:p>
        </p:txBody>
      </p:sp>
      <p:sp>
        <p:nvSpPr>
          <p:cNvPr id="24" name="Rectangle 23">
            <a:extLst>
              <a:ext uri="{FF2B5EF4-FFF2-40B4-BE49-F238E27FC236}">
                <a16:creationId xmlns:a16="http://schemas.microsoft.com/office/drawing/2014/main" id="{DACD2D64-F597-8F26-06D6-5469DC18EA8A}"/>
              </a:ext>
            </a:extLst>
          </p:cNvPr>
          <p:cNvSpPr/>
          <p:nvPr/>
        </p:nvSpPr>
        <p:spPr>
          <a:xfrm>
            <a:off x="262972" y="4547823"/>
            <a:ext cx="8618055" cy="356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Helpful Hints</a:t>
            </a:r>
          </a:p>
        </p:txBody>
      </p:sp>
    </p:spTree>
    <p:extLst>
      <p:ext uri="{BB962C8B-B14F-4D97-AF65-F5344CB8AC3E}">
        <p14:creationId xmlns:p14="http://schemas.microsoft.com/office/powerpoint/2010/main" val="336304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7E33DA45-7813-4F52-B943-2FBA86EF19A1}"/>
                                            </p:graphicEl>
                                          </p:spTgt>
                                        </p:tgtEl>
                                        <p:attrNameLst>
                                          <p:attrName>style.visibility</p:attrName>
                                        </p:attrNameLst>
                                      </p:cBhvr>
                                      <p:to>
                                        <p:strVal val="visible"/>
                                      </p:to>
                                    </p:set>
                                    <p:animEffect transition="in" filter="fade">
                                      <p:cBhvr>
                                        <p:cTn id="7" dur="1000"/>
                                        <p:tgtEl>
                                          <p:spTgt spid="6">
                                            <p:graphicEl>
                                              <a:dgm id="{7E33DA45-7813-4F52-B943-2FBA86EF19A1}"/>
                                            </p:graphicEl>
                                          </p:spTgt>
                                        </p:tgtEl>
                                      </p:cBhvr>
                                    </p:animEffect>
                                    <p:anim calcmode="lin" valueType="num">
                                      <p:cBhvr>
                                        <p:cTn id="8" dur="1000" fill="hold"/>
                                        <p:tgtEl>
                                          <p:spTgt spid="6">
                                            <p:graphicEl>
                                              <a:dgm id="{7E33DA45-7813-4F52-B943-2FBA86EF19A1}"/>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7E33DA45-7813-4F52-B943-2FBA86EF19A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866C72FF-97EA-4EDE-9666-92682755C74D}"/>
                                            </p:graphicEl>
                                          </p:spTgt>
                                        </p:tgtEl>
                                        <p:attrNameLst>
                                          <p:attrName>style.visibility</p:attrName>
                                        </p:attrNameLst>
                                      </p:cBhvr>
                                      <p:to>
                                        <p:strVal val="visible"/>
                                      </p:to>
                                    </p:set>
                                    <p:animEffect transition="in" filter="fade">
                                      <p:cBhvr>
                                        <p:cTn id="14" dur="1000"/>
                                        <p:tgtEl>
                                          <p:spTgt spid="6">
                                            <p:graphicEl>
                                              <a:dgm id="{866C72FF-97EA-4EDE-9666-92682755C74D}"/>
                                            </p:graphicEl>
                                          </p:spTgt>
                                        </p:tgtEl>
                                      </p:cBhvr>
                                    </p:animEffect>
                                    <p:anim calcmode="lin" valueType="num">
                                      <p:cBhvr>
                                        <p:cTn id="15" dur="1000" fill="hold"/>
                                        <p:tgtEl>
                                          <p:spTgt spid="6">
                                            <p:graphicEl>
                                              <a:dgm id="{866C72FF-97EA-4EDE-9666-92682755C74D}"/>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866C72FF-97EA-4EDE-9666-92682755C74D}"/>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8D5E39C0-6581-4B21-9CBF-9BA4CD6E1BA1}"/>
                                            </p:graphicEl>
                                          </p:spTgt>
                                        </p:tgtEl>
                                        <p:attrNameLst>
                                          <p:attrName>style.visibility</p:attrName>
                                        </p:attrNameLst>
                                      </p:cBhvr>
                                      <p:to>
                                        <p:strVal val="visible"/>
                                      </p:to>
                                    </p:set>
                                    <p:animEffect transition="in" filter="fade">
                                      <p:cBhvr>
                                        <p:cTn id="19" dur="1000"/>
                                        <p:tgtEl>
                                          <p:spTgt spid="6">
                                            <p:graphicEl>
                                              <a:dgm id="{8D5E39C0-6581-4B21-9CBF-9BA4CD6E1BA1}"/>
                                            </p:graphicEl>
                                          </p:spTgt>
                                        </p:tgtEl>
                                      </p:cBhvr>
                                    </p:animEffect>
                                    <p:anim calcmode="lin" valueType="num">
                                      <p:cBhvr>
                                        <p:cTn id="20" dur="1000" fill="hold"/>
                                        <p:tgtEl>
                                          <p:spTgt spid="6">
                                            <p:graphicEl>
                                              <a:dgm id="{8D5E39C0-6581-4B21-9CBF-9BA4CD6E1BA1}"/>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8D5E39C0-6581-4B21-9CBF-9BA4CD6E1BA1}"/>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C21215B8-6614-4EC9-B11D-E6CFAB4051EA}"/>
                                            </p:graphicEl>
                                          </p:spTgt>
                                        </p:tgtEl>
                                        <p:attrNameLst>
                                          <p:attrName>style.visibility</p:attrName>
                                        </p:attrNameLst>
                                      </p:cBhvr>
                                      <p:to>
                                        <p:strVal val="visible"/>
                                      </p:to>
                                    </p:set>
                                    <p:animEffect transition="in" filter="fade">
                                      <p:cBhvr>
                                        <p:cTn id="26" dur="1000"/>
                                        <p:tgtEl>
                                          <p:spTgt spid="6">
                                            <p:graphicEl>
                                              <a:dgm id="{C21215B8-6614-4EC9-B11D-E6CFAB4051EA}"/>
                                            </p:graphicEl>
                                          </p:spTgt>
                                        </p:tgtEl>
                                      </p:cBhvr>
                                    </p:animEffect>
                                    <p:anim calcmode="lin" valueType="num">
                                      <p:cBhvr>
                                        <p:cTn id="27" dur="1000" fill="hold"/>
                                        <p:tgtEl>
                                          <p:spTgt spid="6">
                                            <p:graphicEl>
                                              <a:dgm id="{C21215B8-6614-4EC9-B11D-E6CFAB4051E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C21215B8-6614-4EC9-B11D-E6CFAB4051E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E7EFAD51-C389-4EF7-B8D5-9220AD77E0AC}"/>
                                            </p:graphicEl>
                                          </p:spTgt>
                                        </p:tgtEl>
                                        <p:attrNameLst>
                                          <p:attrName>style.visibility</p:attrName>
                                        </p:attrNameLst>
                                      </p:cBhvr>
                                      <p:to>
                                        <p:strVal val="visible"/>
                                      </p:to>
                                    </p:set>
                                    <p:animEffect transition="in" filter="fade">
                                      <p:cBhvr>
                                        <p:cTn id="31" dur="1000"/>
                                        <p:tgtEl>
                                          <p:spTgt spid="6">
                                            <p:graphicEl>
                                              <a:dgm id="{E7EFAD51-C389-4EF7-B8D5-9220AD77E0AC}"/>
                                            </p:graphicEl>
                                          </p:spTgt>
                                        </p:tgtEl>
                                      </p:cBhvr>
                                    </p:animEffect>
                                    <p:anim calcmode="lin" valueType="num">
                                      <p:cBhvr>
                                        <p:cTn id="32" dur="1000" fill="hold"/>
                                        <p:tgtEl>
                                          <p:spTgt spid="6">
                                            <p:graphicEl>
                                              <a:dgm id="{E7EFAD51-C389-4EF7-B8D5-9220AD77E0AC}"/>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E7EFAD51-C389-4EF7-B8D5-9220AD77E0AC}"/>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3">
                                            <p:bg/>
                                          </p:spTgt>
                                        </p:tgtEl>
                                        <p:attrNameLst>
                                          <p:attrName>style.visibility</p:attrName>
                                        </p:attrNameLst>
                                      </p:cBhvr>
                                      <p:to>
                                        <p:strVal val="visible"/>
                                      </p:to>
                                    </p:set>
                                    <p:animEffect transition="in" filter="fade">
                                      <p:cBhvr>
                                        <p:cTn id="43" dur="1000"/>
                                        <p:tgtEl>
                                          <p:spTgt spid="23">
                                            <p:bg/>
                                          </p:spTgt>
                                        </p:tgtEl>
                                      </p:cBhvr>
                                    </p:animEffect>
                                    <p:anim calcmode="lin" valueType="num">
                                      <p:cBhvr>
                                        <p:cTn id="44" dur="1000" fill="hold"/>
                                        <p:tgtEl>
                                          <p:spTgt spid="23">
                                            <p:bg/>
                                          </p:spTgt>
                                        </p:tgtEl>
                                        <p:attrNameLst>
                                          <p:attrName>ppt_x</p:attrName>
                                        </p:attrNameLst>
                                      </p:cBhvr>
                                      <p:tavLst>
                                        <p:tav tm="0">
                                          <p:val>
                                            <p:strVal val="#ppt_x"/>
                                          </p:val>
                                        </p:tav>
                                        <p:tav tm="100000">
                                          <p:val>
                                            <p:strVal val="#ppt_x"/>
                                          </p:val>
                                        </p:tav>
                                      </p:tavLst>
                                    </p:anim>
                                    <p:anim calcmode="lin" valueType="num">
                                      <p:cBhvr>
                                        <p:cTn id="45" dur="1000" fill="hold"/>
                                        <p:tgtEl>
                                          <p:spTgt spid="23">
                                            <p:bg/>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3">
                                            <p:txEl>
                                              <p:pRg st="0" end="0"/>
                                            </p:txEl>
                                          </p:spTgt>
                                        </p:tgtEl>
                                        <p:attrNameLst>
                                          <p:attrName>style.visibility</p:attrName>
                                        </p:attrNameLst>
                                      </p:cBhvr>
                                      <p:to>
                                        <p:strVal val="visible"/>
                                      </p:to>
                                    </p:set>
                                    <p:animEffect transition="in" filter="fade">
                                      <p:cBhvr>
                                        <p:cTn id="48" dur="1000"/>
                                        <p:tgtEl>
                                          <p:spTgt spid="23">
                                            <p:txEl>
                                              <p:pRg st="0" end="0"/>
                                            </p:txEl>
                                          </p:spTgt>
                                        </p:tgtEl>
                                      </p:cBhvr>
                                    </p:animEffect>
                                    <p:anim calcmode="lin" valueType="num">
                                      <p:cBhvr>
                                        <p:cTn id="49"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23">
                                            <p:txEl>
                                              <p:pRg st="0" end="0"/>
                                            </p:tx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
                                            <p:txEl>
                                              <p:pRg st="1" end="1"/>
                                            </p:txEl>
                                          </p:spTgt>
                                        </p:tgtEl>
                                        <p:attrNameLst>
                                          <p:attrName>style.visibility</p:attrName>
                                        </p:attrNameLst>
                                      </p:cBhvr>
                                      <p:to>
                                        <p:strVal val="visible"/>
                                      </p:to>
                                    </p:set>
                                    <p:animEffect transition="in" filter="fade">
                                      <p:cBhvr>
                                        <p:cTn id="53" dur="1000"/>
                                        <p:tgtEl>
                                          <p:spTgt spid="23">
                                            <p:txEl>
                                              <p:pRg st="1" end="1"/>
                                            </p:txEl>
                                          </p:spTgt>
                                        </p:tgtEl>
                                      </p:cBhvr>
                                    </p:animEffect>
                                    <p:anim calcmode="lin" valueType="num">
                                      <p:cBhvr>
                                        <p:cTn id="54"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55" dur="1000" fill="hold"/>
                                        <p:tgtEl>
                                          <p:spTgt spid="23">
                                            <p:txEl>
                                              <p:pRg st="1" end="1"/>
                                            </p:txEl>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3">
                                            <p:txEl>
                                              <p:pRg st="2" end="2"/>
                                            </p:txEl>
                                          </p:spTgt>
                                        </p:tgtEl>
                                        <p:attrNameLst>
                                          <p:attrName>style.visibility</p:attrName>
                                        </p:attrNameLst>
                                      </p:cBhvr>
                                      <p:to>
                                        <p:strVal val="visible"/>
                                      </p:to>
                                    </p:set>
                                    <p:animEffect transition="in" filter="fade">
                                      <p:cBhvr>
                                        <p:cTn id="58" dur="1000"/>
                                        <p:tgtEl>
                                          <p:spTgt spid="23">
                                            <p:txEl>
                                              <p:pRg st="2" end="2"/>
                                            </p:txEl>
                                          </p:spTgt>
                                        </p:tgtEl>
                                      </p:cBhvr>
                                    </p:animEffect>
                                    <p:anim calcmode="lin" valueType="num">
                                      <p:cBhvr>
                                        <p:cTn id="59"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60"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23" grpId="0" build="allAtOnce" animBg="1"/>
      <p:bldP spid="2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9AC67-A95F-6870-2DBE-10A3CF21C2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BA05B1-0ECC-0ABC-8251-BB8D576F8263}"/>
              </a:ext>
            </a:extLst>
          </p:cNvPr>
          <p:cNvSpPr>
            <a:spLocks noGrp="1"/>
          </p:cNvSpPr>
          <p:nvPr>
            <p:ph type="title"/>
          </p:nvPr>
        </p:nvSpPr>
        <p:spPr>
          <a:xfrm>
            <a:off x="356260" y="256108"/>
            <a:ext cx="7487260" cy="887127"/>
          </a:xfrm>
        </p:spPr>
        <p:txBody>
          <a:bodyPr/>
          <a:lstStyle/>
          <a:p>
            <a:r>
              <a:rPr lang="en-US" dirty="0"/>
              <a:t>Application Submission Process– Key Points </a:t>
            </a:r>
          </a:p>
        </p:txBody>
      </p:sp>
      <p:graphicFrame>
        <p:nvGraphicFramePr>
          <p:cNvPr id="7" name="Diagram 6">
            <a:extLst>
              <a:ext uri="{FF2B5EF4-FFF2-40B4-BE49-F238E27FC236}">
                <a16:creationId xmlns:a16="http://schemas.microsoft.com/office/drawing/2014/main" id="{8B075E5B-3B5C-5950-3E0D-748F256A3B37}"/>
              </a:ext>
            </a:extLst>
          </p:cNvPr>
          <p:cNvGraphicFramePr/>
          <p:nvPr/>
        </p:nvGraphicFramePr>
        <p:xfrm>
          <a:off x="1748180" y="1899919"/>
          <a:ext cx="4744060" cy="4876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E8EC853A-3DE9-4D19-2BD9-DEF9AEC29DF7}"/>
              </a:ext>
            </a:extLst>
          </p:cNvPr>
          <p:cNvSpPr/>
          <p:nvPr/>
        </p:nvSpPr>
        <p:spPr>
          <a:xfrm>
            <a:off x="1748180" y="1143235"/>
            <a:ext cx="4744060" cy="55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Non-Sponsor Initiated Application</a:t>
            </a:r>
          </a:p>
        </p:txBody>
      </p:sp>
    </p:spTree>
    <p:extLst>
      <p:ext uri="{BB962C8B-B14F-4D97-AF65-F5344CB8AC3E}">
        <p14:creationId xmlns:p14="http://schemas.microsoft.com/office/powerpoint/2010/main" val="193302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79380BBC-6599-4124-9A35-50CF1F9C482A}"/>
                                            </p:graphicEl>
                                          </p:spTgt>
                                        </p:tgtEl>
                                        <p:attrNameLst>
                                          <p:attrName>style.visibility</p:attrName>
                                        </p:attrNameLst>
                                      </p:cBhvr>
                                      <p:to>
                                        <p:strVal val="visible"/>
                                      </p:to>
                                    </p:set>
                                    <p:animEffect transition="in" filter="fade">
                                      <p:cBhvr>
                                        <p:cTn id="12" dur="500"/>
                                        <p:tgtEl>
                                          <p:spTgt spid="7">
                                            <p:graphicEl>
                                              <a:dgm id="{79380BBC-6599-4124-9A35-50CF1F9C482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A24DF8CB-CEF2-427F-931D-AC707E008D94}"/>
                                            </p:graphicEl>
                                          </p:spTgt>
                                        </p:tgtEl>
                                        <p:attrNameLst>
                                          <p:attrName>style.visibility</p:attrName>
                                        </p:attrNameLst>
                                      </p:cBhvr>
                                      <p:to>
                                        <p:strVal val="visible"/>
                                      </p:to>
                                    </p:set>
                                    <p:animEffect transition="in" filter="fade">
                                      <p:cBhvr>
                                        <p:cTn id="17" dur="500"/>
                                        <p:tgtEl>
                                          <p:spTgt spid="7">
                                            <p:graphicEl>
                                              <a:dgm id="{A24DF8CB-CEF2-427F-931D-AC707E008D9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37CC69E9-D1AE-42B8-8E15-F643FB602D2D}"/>
                                            </p:graphicEl>
                                          </p:spTgt>
                                        </p:tgtEl>
                                        <p:attrNameLst>
                                          <p:attrName>style.visibility</p:attrName>
                                        </p:attrNameLst>
                                      </p:cBhvr>
                                      <p:to>
                                        <p:strVal val="visible"/>
                                      </p:to>
                                    </p:set>
                                    <p:animEffect transition="in" filter="fade">
                                      <p:cBhvr>
                                        <p:cTn id="22" dur="500"/>
                                        <p:tgtEl>
                                          <p:spTgt spid="7">
                                            <p:graphicEl>
                                              <a:dgm id="{37CC69E9-D1AE-42B8-8E15-F643FB602D2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1C265A0E-6966-444B-86CE-DD326C7C586C}"/>
                                            </p:graphicEl>
                                          </p:spTgt>
                                        </p:tgtEl>
                                        <p:attrNameLst>
                                          <p:attrName>style.visibility</p:attrName>
                                        </p:attrNameLst>
                                      </p:cBhvr>
                                      <p:to>
                                        <p:strVal val="visible"/>
                                      </p:to>
                                    </p:set>
                                    <p:animEffect transition="in" filter="fade">
                                      <p:cBhvr>
                                        <p:cTn id="27" dur="500"/>
                                        <p:tgtEl>
                                          <p:spTgt spid="7">
                                            <p:graphicEl>
                                              <a:dgm id="{1C265A0E-6966-444B-86CE-DD326C7C586C}"/>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995189B4-8FED-4F31-A108-B3AFAF395B40}"/>
                                            </p:graphicEl>
                                          </p:spTgt>
                                        </p:tgtEl>
                                        <p:attrNameLst>
                                          <p:attrName>style.visibility</p:attrName>
                                        </p:attrNameLst>
                                      </p:cBhvr>
                                      <p:to>
                                        <p:strVal val="visible"/>
                                      </p:to>
                                    </p:set>
                                    <p:animEffect transition="in" filter="fade">
                                      <p:cBhvr>
                                        <p:cTn id="32" dur="500"/>
                                        <p:tgtEl>
                                          <p:spTgt spid="7">
                                            <p:graphicEl>
                                              <a:dgm id="{995189B4-8FED-4F31-A108-B3AFAF395B40}"/>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graphicEl>
                                              <a:dgm id="{1402D148-9770-467D-A3AF-8589E12D88D4}"/>
                                            </p:graphicEl>
                                          </p:spTgt>
                                        </p:tgtEl>
                                        <p:attrNameLst>
                                          <p:attrName>style.visibility</p:attrName>
                                        </p:attrNameLst>
                                      </p:cBhvr>
                                      <p:to>
                                        <p:strVal val="visible"/>
                                      </p:to>
                                    </p:set>
                                    <p:animEffect transition="in" filter="fade">
                                      <p:cBhvr>
                                        <p:cTn id="37" dur="500"/>
                                        <p:tgtEl>
                                          <p:spTgt spid="7">
                                            <p:graphicEl>
                                              <a:dgm id="{1402D148-9770-467D-A3AF-8589E12D88D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B4546-90B5-5B85-77FD-E291CDEF9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AA0548-679A-0979-224D-22E22BD30039}"/>
              </a:ext>
            </a:extLst>
          </p:cNvPr>
          <p:cNvSpPr>
            <a:spLocks noGrp="1"/>
          </p:cNvSpPr>
          <p:nvPr>
            <p:ph type="title"/>
          </p:nvPr>
        </p:nvSpPr>
        <p:spPr>
          <a:xfrm>
            <a:off x="356260" y="256108"/>
            <a:ext cx="7487260" cy="887127"/>
          </a:xfrm>
        </p:spPr>
        <p:txBody>
          <a:bodyPr/>
          <a:lstStyle/>
          <a:p>
            <a:r>
              <a:rPr lang="en-US" dirty="0"/>
              <a:t>Application Submission Process– Key Points </a:t>
            </a:r>
          </a:p>
        </p:txBody>
      </p:sp>
      <p:sp>
        <p:nvSpPr>
          <p:cNvPr id="11" name="TextBox 10">
            <a:extLst>
              <a:ext uri="{FF2B5EF4-FFF2-40B4-BE49-F238E27FC236}">
                <a16:creationId xmlns:a16="http://schemas.microsoft.com/office/drawing/2014/main" id="{DA84E6FA-D155-C2F6-92A5-F7E25F7DD4FB}"/>
              </a:ext>
            </a:extLst>
          </p:cNvPr>
          <p:cNvSpPr txBox="1"/>
          <p:nvPr/>
        </p:nvSpPr>
        <p:spPr>
          <a:xfrm>
            <a:off x="5090751" y="2005533"/>
            <a:ext cx="3006770" cy="2846933"/>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marL="342900" lvl="0" indent="-342900">
              <a:buFont typeface="+mj-lt"/>
              <a:buAutoNum type="arabicPeriod"/>
            </a:pPr>
            <a:r>
              <a:rPr lang="en-US" sz="1200" b="1" dirty="0">
                <a:solidFill>
                  <a:schemeClr val="accent3">
                    <a:lumMod val="50000"/>
                  </a:schemeClr>
                </a:solidFill>
              </a:rPr>
              <a:t>Register and log in with your user ID and password during the application round</a:t>
            </a:r>
            <a:endParaRPr lang="en-US" sz="1400" dirty="0">
              <a:solidFill>
                <a:schemeClr val="accent3">
                  <a:lumMod val="50000"/>
                </a:schemeClr>
              </a:solidFill>
            </a:endParaRPr>
          </a:p>
          <a:p>
            <a:pPr marL="342900" lvl="0" indent="-342900">
              <a:buFont typeface="+mj-lt"/>
              <a:buAutoNum type="arabicPeriod"/>
            </a:pPr>
            <a:r>
              <a:rPr lang="en-US" sz="1200" b="1" dirty="0">
                <a:solidFill>
                  <a:schemeClr val="accent3">
                    <a:lumMod val="50000"/>
                  </a:schemeClr>
                </a:solidFill>
              </a:rPr>
              <a:t>The initiator creates an application PIN, which must be shared with all parties to:</a:t>
            </a:r>
            <a:endParaRPr lang="en-US" sz="1400" dirty="0">
              <a:solidFill>
                <a:schemeClr val="accent3">
                  <a:lumMod val="50000"/>
                </a:schemeClr>
              </a:solidFill>
            </a:endParaRPr>
          </a:p>
          <a:p>
            <a:pPr marL="800100" lvl="1" indent="-342900">
              <a:buFont typeface="+mj-lt"/>
              <a:buAutoNum type="alphaLcPeriod"/>
            </a:pPr>
            <a:r>
              <a:rPr lang="en-US" sz="1200" b="1" dirty="0">
                <a:solidFill>
                  <a:schemeClr val="accent3">
                    <a:lumMod val="50000"/>
                  </a:schemeClr>
                </a:solidFill>
              </a:rPr>
              <a:t>Complete the application</a:t>
            </a:r>
            <a:r>
              <a:rPr lang="en-US" sz="1200" dirty="0">
                <a:solidFill>
                  <a:schemeClr val="accent3">
                    <a:lumMod val="50000"/>
                  </a:schemeClr>
                </a:solidFill>
              </a:rPr>
              <a:t> </a:t>
            </a:r>
            <a:endParaRPr lang="en-US" sz="1400" dirty="0">
              <a:solidFill>
                <a:schemeClr val="accent3">
                  <a:lumMod val="50000"/>
                </a:schemeClr>
              </a:solidFill>
            </a:endParaRPr>
          </a:p>
          <a:p>
            <a:pPr marL="800100" lvl="1" indent="-342900">
              <a:buFont typeface="+mj-lt"/>
              <a:buAutoNum type="alphaLcPeriod"/>
            </a:pPr>
            <a:r>
              <a:rPr lang="en-US" sz="1200" b="1" dirty="0">
                <a:solidFill>
                  <a:schemeClr val="accent3">
                    <a:lumMod val="50000"/>
                  </a:schemeClr>
                </a:solidFill>
              </a:rPr>
              <a:t>Submit the application</a:t>
            </a:r>
            <a:r>
              <a:rPr lang="en-US" sz="1200" dirty="0">
                <a:solidFill>
                  <a:schemeClr val="accent3">
                    <a:lumMod val="50000"/>
                  </a:schemeClr>
                </a:solidFill>
              </a:rPr>
              <a:t> </a:t>
            </a:r>
            <a:endParaRPr lang="en-US" sz="1400" dirty="0">
              <a:solidFill>
                <a:schemeClr val="accent3">
                  <a:lumMod val="50000"/>
                </a:schemeClr>
              </a:solidFill>
            </a:endParaRPr>
          </a:p>
          <a:p>
            <a:pPr marL="800100" lvl="1" indent="-342900">
              <a:buFont typeface="+mj-lt"/>
              <a:buAutoNum type="alphaLcPeriod"/>
            </a:pPr>
            <a:r>
              <a:rPr lang="en-US" sz="1200" b="1" dirty="0">
                <a:solidFill>
                  <a:schemeClr val="accent3">
                    <a:lumMod val="50000"/>
                  </a:schemeClr>
                </a:solidFill>
              </a:rPr>
              <a:t>Track its status</a:t>
            </a:r>
            <a:endParaRPr lang="en-US" sz="1400" dirty="0">
              <a:solidFill>
                <a:schemeClr val="accent3">
                  <a:lumMod val="50000"/>
                </a:schemeClr>
              </a:solidFill>
            </a:endParaRPr>
          </a:p>
          <a:p>
            <a:pPr marL="342900" lvl="0" indent="-342900">
              <a:buFont typeface="+mj-lt"/>
              <a:buAutoNum type="arabicPeriod"/>
            </a:pPr>
            <a:r>
              <a:rPr lang="en-US" sz="1200" b="1" dirty="0">
                <a:solidFill>
                  <a:schemeClr val="accent3">
                    <a:lumMod val="50000"/>
                  </a:schemeClr>
                </a:solidFill>
              </a:rPr>
              <a:t>The member, sponsor, and FHLB Dallas Community Investment department can view the application simultaneously while it is being completed online</a:t>
            </a:r>
            <a:endParaRPr lang="en-US" sz="1400" dirty="0">
              <a:solidFill>
                <a:schemeClr val="accent3">
                  <a:lumMod val="50000"/>
                </a:schemeClr>
              </a:solidFill>
            </a:endParaRPr>
          </a:p>
          <a:p>
            <a:pPr algn="ctr"/>
            <a:endParaRPr lang="en-US" sz="1100" b="1" dirty="0">
              <a:solidFill>
                <a:srgbClr val="00B050"/>
              </a:solidFill>
              <a:cs typeface="Cavolini" panose="03000502040302020204" pitchFamily="66" charset="0"/>
            </a:endParaRPr>
          </a:p>
        </p:txBody>
      </p:sp>
      <p:graphicFrame>
        <p:nvGraphicFramePr>
          <p:cNvPr id="5" name="Diagram 4">
            <a:extLst>
              <a:ext uri="{FF2B5EF4-FFF2-40B4-BE49-F238E27FC236}">
                <a16:creationId xmlns:a16="http://schemas.microsoft.com/office/drawing/2014/main" id="{FF7A7B44-9D33-8450-E913-D97F637DA0E5}"/>
              </a:ext>
            </a:extLst>
          </p:cNvPr>
          <p:cNvGraphicFramePr/>
          <p:nvPr/>
        </p:nvGraphicFramePr>
        <p:xfrm>
          <a:off x="356260" y="1745366"/>
          <a:ext cx="4215740" cy="4574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93728E17-5F79-A308-924C-CA0838152489}"/>
              </a:ext>
            </a:extLst>
          </p:cNvPr>
          <p:cNvSpPr/>
          <p:nvPr/>
        </p:nvSpPr>
        <p:spPr>
          <a:xfrm>
            <a:off x="356260" y="1043789"/>
            <a:ext cx="4215740" cy="55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Sponsor Initiated Application</a:t>
            </a:r>
          </a:p>
        </p:txBody>
      </p:sp>
      <p:pic>
        <p:nvPicPr>
          <p:cNvPr id="9" name="Picture 8" descr="Cartoon bee with megaphone">
            <a:extLst>
              <a:ext uri="{FF2B5EF4-FFF2-40B4-BE49-F238E27FC236}">
                <a16:creationId xmlns:a16="http://schemas.microsoft.com/office/drawing/2014/main" id="{70671AB9-224A-BD62-F22E-A4A574F4DC9C}"/>
              </a:ext>
            </a:extLst>
          </p:cNvPr>
          <p:cNvPicPr>
            <a:picLocks noChangeAspect="1"/>
          </p:cNvPicPr>
          <p:nvPr/>
        </p:nvPicPr>
        <p:blipFill>
          <a:blip r:embed="rId8"/>
          <a:stretch>
            <a:fillRect/>
          </a:stretch>
        </p:blipFill>
        <p:spPr>
          <a:xfrm rot="1429248" flipH="1">
            <a:off x="7674235" y="4000331"/>
            <a:ext cx="1049772" cy="1437340"/>
          </a:xfrm>
          <a:prstGeom prst="rect">
            <a:avLst/>
          </a:prstGeom>
        </p:spPr>
      </p:pic>
    </p:spTree>
    <p:extLst>
      <p:ext uri="{BB962C8B-B14F-4D97-AF65-F5344CB8AC3E}">
        <p14:creationId xmlns:p14="http://schemas.microsoft.com/office/powerpoint/2010/main" val="240277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37CC69E9-D1AE-42B8-8E15-F643FB602D2D}"/>
                                            </p:graphicEl>
                                          </p:spTgt>
                                        </p:tgtEl>
                                        <p:attrNameLst>
                                          <p:attrName>style.visibility</p:attrName>
                                        </p:attrNameLst>
                                      </p:cBhvr>
                                      <p:to>
                                        <p:strVal val="visible"/>
                                      </p:to>
                                    </p:set>
                                    <p:animEffect transition="in" filter="fade">
                                      <p:cBhvr>
                                        <p:cTn id="12" dur="500"/>
                                        <p:tgtEl>
                                          <p:spTgt spid="5">
                                            <p:graphicEl>
                                              <a:dgm id="{37CC69E9-D1AE-42B8-8E15-F643FB602D2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1C265A0E-6966-444B-86CE-DD326C7C586C}"/>
                                            </p:graphicEl>
                                          </p:spTgt>
                                        </p:tgtEl>
                                        <p:attrNameLst>
                                          <p:attrName>style.visibility</p:attrName>
                                        </p:attrNameLst>
                                      </p:cBhvr>
                                      <p:to>
                                        <p:strVal val="visible"/>
                                      </p:to>
                                    </p:set>
                                    <p:animEffect transition="in" filter="fade">
                                      <p:cBhvr>
                                        <p:cTn id="17" dur="500"/>
                                        <p:tgtEl>
                                          <p:spTgt spid="5">
                                            <p:graphicEl>
                                              <a:dgm id="{1C265A0E-6966-444B-86CE-DD326C7C586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995189B4-8FED-4F31-A108-B3AFAF395B40}"/>
                                            </p:graphicEl>
                                          </p:spTgt>
                                        </p:tgtEl>
                                        <p:attrNameLst>
                                          <p:attrName>style.visibility</p:attrName>
                                        </p:attrNameLst>
                                      </p:cBhvr>
                                      <p:to>
                                        <p:strVal val="visible"/>
                                      </p:to>
                                    </p:set>
                                    <p:animEffect transition="in" filter="fade">
                                      <p:cBhvr>
                                        <p:cTn id="22" dur="500"/>
                                        <p:tgtEl>
                                          <p:spTgt spid="5">
                                            <p:graphicEl>
                                              <a:dgm id="{995189B4-8FED-4F31-A108-B3AFAF395B4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1402D148-9770-467D-A3AF-8589E12D88D4}"/>
                                            </p:graphicEl>
                                          </p:spTgt>
                                        </p:tgtEl>
                                        <p:attrNameLst>
                                          <p:attrName>style.visibility</p:attrName>
                                        </p:attrNameLst>
                                      </p:cBhvr>
                                      <p:to>
                                        <p:strVal val="visible"/>
                                      </p:to>
                                    </p:set>
                                    <p:animEffect transition="in" filter="fade">
                                      <p:cBhvr>
                                        <p:cTn id="27" dur="500"/>
                                        <p:tgtEl>
                                          <p:spTgt spid="5">
                                            <p:graphicEl>
                                              <a:dgm id="{1402D148-9770-467D-A3AF-8589E12D88D4}"/>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Graphic spid="5" grpId="0">
        <p:bldSub>
          <a:bldDgm bld="one"/>
        </p:bldSub>
      </p:bldGraphic>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7"/>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defPPr>
              <a:defRPr lang="en-US"/>
            </a:defPPr>
            <a:lvl1pPr indent="0" algn="ctr">
              <a:buNone/>
              <a:defRPr sz="6000"/>
            </a:lvl1pPr>
          </a:lstStyle>
          <a:p>
            <a:r>
              <a:rPr lang="en-US" dirty="0"/>
              <a:t>GrantConnect Tips</a:t>
            </a:r>
          </a:p>
        </p:txBody>
      </p:sp>
    </p:spTree>
    <p:extLst>
      <p:ext uri="{BB962C8B-B14F-4D97-AF65-F5344CB8AC3E}">
        <p14:creationId xmlns:p14="http://schemas.microsoft.com/office/powerpoint/2010/main" val="130643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5BBA-2291-49BC-A795-01D09282BFA7}"/>
              </a:ext>
            </a:extLst>
          </p:cNvPr>
          <p:cNvSpPr>
            <a:spLocks noGrp="1"/>
          </p:cNvSpPr>
          <p:nvPr>
            <p:ph type="title"/>
          </p:nvPr>
        </p:nvSpPr>
        <p:spPr/>
        <p:txBody>
          <a:bodyPr/>
          <a:lstStyle/>
          <a:p>
            <a:r>
              <a:rPr lang="en-US" dirty="0"/>
              <a:t>2026 AHP Key Points – Scoring Updates</a:t>
            </a:r>
          </a:p>
        </p:txBody>
      </p:sp>
      <p:sp>
        <p:nvSpPr>
          <p:cNvPr id="3" name="TextBox 2">
            <a:extLst>
              <a:ext uri="{FF2B5EF4-FFF2-40B4-BE49-F238E27FC236}">
                <a16:creationId xmlns:a16="http://schemas.microsoft.com/office/drawing/2014/main" id="{F49B9544-F936-4444-A48C-A2375969D24C}"/>
              </a:ext>
            </a:extLst>
          </p:cNvPr>
          <p:cNvSpPr txBox="1"/>
          <p:nvPr/>
        </p:nvSpPr>
        <p:spPr>
          <a:xfrm>
            <a:off x="356259" y="1055973"/>
            <a:ext cx="8109824"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1CE"/>
              </a:solidFill>
              <a:effectLst/>
              <a:uLnTx/>
              <a:uFillTx/>
              <a:latin typeface="Calibri"/>
              <a:ea typeface="+mn-ea"/>
              <a:cs typeface="+mn-cs"/>
            </a:endParaRPr>
          </a:p>
          <a:p>
            <a:pPr marR="0" lvl="0" defTabSz="914400" fontAlgn="auto">
              <a:lnSpc>
                <a:spcPct val="100000"/>
              </a:lnSpc>
              <a:spcBef>
                <a:spcPts val="0"/>
              </a:spcBef>
              <a:spcAft>
                <a:spcPts val="0"/>
              </a:spcAft>
              <a:buClrTx/>
              <a:buSzTx/>
              <a:tabLst/>
              <a:defRPr/>
            </a:pPr>
            <a:r>
              <a:rPr lang="en-US" sz="2000" b="1" dirty="0">
                <a:solidFill>
                  <a:srgbClr val="0071CE"/>
                </a:solidFill>
                <a:latin typeface="Calibri"/>
              </a:rPr>
              <a:t>Scoring Updates</a:t>
            </a:r>
          </a:p>
          <a:p>
            <a:pPr marR="0" lvl="0" defTabSz="914400" fontAlgn="auto">
              <a:lnSpc>
                <a:spcPct val="100000"/>
              </a:lnSpc>
              <a:spcBef>
                <a:spcPts val="0"/>
              </a:spcBef>
              <a:spcAft>
                <a:spcPts val="0"/>
              </a:spcAft>
              <a:buClrTx/>
              <a:buSzTx/>
              <a:tabLst/>
              <a:defRPr/>
            </a:pPr>
            <a:endParaRPr lang="en-US" sz="2000" b="1" dirty="0">
              <a:solidFill>
                <a:srgbClr val="0071CE"/>
              </a:solidFill>
              <a:latin typeface="Calibri"/>
            </a:endParaRP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Community Stability</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Removal of Community Revitalization Plan scoring criteria</a:t>
            </a:r>
          </a:p>
          <a:p>
            <a:pPr marL="800100" lvl="1" indent="-342900" defTabSz="344488">
              <a:buFont typeface="Arial" panose="020B0604020202020204" pitchFamily="34" charset="0"/>
              <a:buChar char="•"/>
              <a:defRPr/>
            </a:pPr>
            <a:endParaRPr lang="en-US" sz="2000" dirty="0">
              <a:solidFill>
                <a:prstClr val="black">
                  <a:lumMod val="65000"/>
                  <a:lumOff val="35000"/>
                </a:prstClr>
              </a:solidFill>
              <a:latin typeface="Calibri"/>
            </a:endParaRP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Update to Preservation Definition to include:</a:t>
            </a:r>
          </a:p>
          <a:p>
            <a:pPr marL="1257300" lvl="2" indent="-342900" defTabSz="344488">
              <a:buFont typeface="Arial" panose="020B0604020202020204" pitchFamily="34" charset="0"/>
              <a:buChar char="•"/>
              <a:defRPr/>
            </a:pPr>
            <a:r>
              <a:rPr lang="en-US" sz="2000" dirty="0">
                <a:solidFill>
                  <a:prstClr val="black">
                    <a:lumMod val="65000"/>
                    <a:lumOff val="35000"/>
                  </a:prstClr>
                </a:solidFill>
                <a:latin typeface="Calibri"/>
              </a:rPr>
              <a:t>“six (6) points if 1) the project will, within </a:t>
            </a:r>
            <a:r>
              <a:rPr lang="en-US" sz="2000" u="sng" dirty="0">
                <a:solidFill>
                  <a:prstClr val="black">
                    <a:lumMod val="65000"/>
                    <a:lumOff val="35000"/>
                  </a:prstClr>
                </a:solidFill>
                <a:latin typeface="Calibri"/>
              </a:rPr>
              <a:t>one year prior</a:t>
            </a:r>
            <a:r>
              <a:rPr lang="en-US" sz="2000" dirty="0">
                <a:solidFill>
                  <a:prstClr val="black">
                    <a:lumMod val="65000"/>
                    <a:lumOff val="35000"/>
                  </a:prstClr>
                </a:solidFill>
                <a:latin typeface="Calibri"/>
              </a:rPr>
              <a:t> or two years after application deadline, face expiring HUD section 8 project-based rental assistance contracts, reach the end of a tax credit compliance period, or face expiring USDA-RD 515 rental assistance contracts….”</a:t>
            </a:r>
          </a:p>
          <a:p>
            <a:pPr marL="342900" indent="-342900" defTabSz="344488">
              <a:buFont typeface="Arial" panose="020B0604020202020204" pitchFamily="34" charset="0"/>
              <a:buChar char="•"/>
              <a:defRPr/>
            </a:pPr>
            <a:endParaRPr lang="en-US" sz="2000" b="1" dirty="0">
              <a:solidFill>
                <a:srgbClr val="0071CE"/>
              </a:solidFill>
              <a:latin typeface="Calibri"/>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Subsidy Per Unit</a:t>
            </a:r>
          </a:p>
          <a:p>
            <a:pPr marL="800100" lvl="1" indent="-342900" defTabSz="344488">
              <a:buFont typeface="Arial" panose="020B0604020202020204" pitchFamily="34" charset="0"/>
              <a:buChar char="•"/>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Rental projects: </a:t>
            </a:r>
            <a:r>
              <a:rPr lang="en-US" sz="2000" dirty="0">
                <a:solidFill>
                  <a:prstClr val="black">
                    <a:lumMod val="65000"/>
                    <a:lumOff val="35000"/>
                  </a:prstClr>
                </a:solidFill>
                <a:latin typeface="Calibri"/>
              </a:rPr>
              <a:t>Maximum</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threshold </a:t>
            </a:r>
            <a:r>
              <a:rPr lang="en-US" sz="2000" dirty="0">
                <a:solidFill>
                  <a:prstClr val="black">
                    <a:lumMod val="65000"/>
                    <a:lumOff val="35000"/>
                  </a:prstClr>
                </a:solidFill>
                <a:latin typeface="Calibri"/>
              </a:rPr>
              <a:t>in</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crease for subsidy per unit from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$25,000 </a:t>
            </a:r>
            <a:r>
              <a:rPr lang="en-US" sz="2000" dirty="0">
                <a:solidFill>
                  <a:prstClr val="black">
                    <a:lumMod val="65000"/>
                    <a:lumOff val="35000"/>
                  </a:prstClr>
                </a:solidFill>
                <a:latin typeface="Calibri"/>
              </a:rPr>
              <a:t>to</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$35,000</a:t>
            </a:r>
          </a:p>
        </p:txBody>
      </p:sp>
      <p:sp>
        <p:nvSpPr>
          <p:cNvPr id="4" name="Star: 5 Points 3">
            <a:extLst>
              <a:ext uri="{FF2B5EF4-FFF2-40B4-BE49-F238E27FC236}">
                <a16:creationId xmlns:a16="http://schemas.microsoft.com/office/drawing/2014/main" id="{1C24A985-BA78-CD45-67AC-D35AAB1E8DE2}"/>
              </a:ext>
            </a:extLst>
          </p:cNvPr>
          <p:cNvSpPr/>
          <p:nvPr/>
        </p:nvSpPr>
        <p:spPr>
          <a:xfrm>
            <a:off x="7142480" y="2092293"/>
            <a:ext cx="284480" cy="27498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a:extLst>
              <a:ext uri="{FF2B5EF4-FFF2-40B4-BE49-F238E27FC236}">
                <a16:creationId xmlns:a16="http://schemas.microsoft.com/office/drawing/2014/main" id="{9F893D1D-91B6-E8C1-6A29-565DC802DE84}"/>
              </a:ext>
            </a:extLst>
          </p:cNvPr>
          <p:cNvSpPr/>
          <p:nvPr/>
        </p:nvSpPr>
        <p:spPr>
          <a:xfrm>
            <a:off x="5923280" y="2966053"/>
            <a:ext cx="284480" cy="27498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9774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Tips</a:t>
            </a:r>
          </a:p>
        </p:txBody>
      </p:sp>
      <p:sp>
        <p:nvSpPr>
          <p:cNvPr id="4" name="Rectangle 3">
            <a:extLst>
              <a:ext uri="{FF2B5EF4-FFF2-40B4-BE49-F238E27FC236}">
                <a16:creationId xmlns:a16="http://schemas.microsoft.com/office/drawing/2014/main" id="{FCBED68A-23BD-4F11-8659-1C41F2B3ABD2}"/>
              </a:ext>
            </a:extLst>
          </p:cNvPr>
          <p:cNvSpPr/>
          <p:nvPr/>
        </p:nvSpPr>
        <p:spPr>
          <a:xfrm>
            <a:off x="347471" y="1533527"/>
            <a:ext cx="8668481" cy="2708536"/>
          </a:xfrm>
          <a:prstGeom prst="rect">
            <a:avLst/>
          </a:prstGeom>
          <a:solidFill>
            <a:schemeClr val="bg1">
              <a:lumMod val="85000"/>
              <a:alpha val="50000"/>
            </a:schemeClr>
          </a:solidFill>
          <a:ln>
            <a:solidFill>
              <a:schemeClr val="accent1">
                <a:shade val="50000"/>
              </a:schemeClr>
            </a:solidFill>
            <a:extLst>
              <a:ext uri="{C807C97D-BFC1-408E-A445-0C87EB9F89A2}">
                <ask:lineSketchStyleProps xmlns:ask="http://schemas.microsoft.com/office/drawing/2018/sketchyshapes" sd="600740096">
                  <a:custGeom>
                    <a:avLst/>
                    <a:gdLst>
                      <a:gd name="connsiteX0" fmla="*/ 0 w 8668481"/>
                      <a:gd name="connsiteY0" fmla="*/ 0 h 2708536"/>
                      <a:gd name="connsiteX1" fmla="*/ 491214 w 8668481"/>
                      <a:gd name="connsiteY1" fmla="*/ 0 h 2708536"/>
                      <a:gd name="connsiteX2" fmla="*/ 895743 w 8668481"/>
                      <a:gd name="connsiteY2" fmla="*/ 0 h 2708536"/>
                      <a:gd name="connsiteX3" fmla="*/ 1300272 w 8668481"/>
                      <a:gd name="connsiteY3" fmla="*/ 0 h 2708536"/>
                      <a:gd name="connsiteX4" fmla="*/ 1878171 w 8668481"/>
                      <a:gd name="connsiteY4" fmla="*/ 0 h 2708536"/>
                      <a:gd name="connsiteX5" fmla="*/ 2542754 w 8668481"/>
                      <a:gd name="connsiteY5" fmla="*/ 0 h 2708536"/>
                      <a:gd name="connsiteX6" fmla="*/ 3294023 w 8668481"/>
                      <a:gd name="connsiteY6" fmla="*/ 0 h 2708536"/>
                      <a:gd name="connsiteX7" fmla="*/ 3698552 w 8668481"/>
                      <a:gd name="connsiteY7" fmla="*/ 0 h 2708536"/>
                      <a:gd name="connsiteX8" fmla="*/ 4189766 w 8668481"/>
                      <a:gd name="connsiteY8" fmla="*/ 0 h 2708536"/>
                      <a:gd name="connsiteX9" fmla="*/ 4680980 w 8668481"/>
                      <a:gd name="connsiteY9" fmla="*/ 0 h 2708536"/>
                      <a:gd name="connsiteX10" fmla="*/ 5432248 w 8668481"/>
                      <a:gd name="connsiteY10" fmla="*/ 0 h 2708536"/>
                      <a:gd name="connsiteX11" fmla="*/ 6096832 w 8668481"/>
                      <a:gd name="connsiteY11" fmla="*/ 0 h 2708536"/>
                      <a:gd name="connsiteX12" fmla="*/ 6414676 w 8668481"/>
                      <a:gd name="connsiteY12" fmla="*/ 0 h 2708536"/>
                      <a:gd name="connsiteX13" fmla="*/ 6819205 w 8668481"/>
                      <a:gd name="connsiteY13" fmla="*/ 0 h 2708536"/>
                      <a:gd name="connsiteX14" fmla="*/ 7397104 w 8668481"/>
                      <a:gd name="connsiteY14" fmla="*/ 0 h 2708536"/>
                      <a:gd name="connsiteX15" fmla="*/ 8061687 w 8668481"/>
                      <a:gd name="connsiteY15" fmla="*/ 0 h 2708536"/>
                      <a:gd name="connsiteX16" fmla="*/ 8668481 w 8668481"/>
                      <a:gd name="connsiteY16" fmla="*/ 0 h 2708536"/>
                      <a:gd name="connsiteX17" fmla="*/ 8668481 w 8668481"/>
                      <a:gd name="connsiteY17" fmla="*/ 514622 h 2708536"/>
                      <a:gd name="connsiteX18" fmla="*/ 8668481 w 8668481"/>
                      <a:gd name="connsiteY18" fmla="*/ 1083414 h 2708536"/>
                      <a:gd name="connsiteX19" fmla="*/ 8668481 w 8668481"/>
                      <a:gd name="connsiteY19" fmla="*/ 1570951 h 2708536"/>
                      <a:gd name="connsiteX20" fmla="*/ 8668481 w 8668481"/>
                      <a:gd name="connsiteY20" fmla="*/ 2085573 h 2708536"/>
                      <a:gd name="connsiteX21" fmla="*/ 8668481 w 8668481"/>
                      <a:gd name="connsiteY21" fmla="*/ 2708536 h 2708536"/>
                      <a:gd name="connsiteX22" fmla="*/ 7917213 w 8668481"/>
                      <a:gd name="connsiteY22" fmla="*/ 2708536 h 2708536"/>
                      <a:gd name="connsiteX23" fmla="*/ 7252629 w 8668481"/>
                      <a:gd name="connsiteY23" fmla="*/ 2708536 h 2708536"/>
                      <a:gd name="connsiteX24" fmla="*/ 6934785 w 8668481"/>
                      <a:gd name="connsiteY24" fmla="*/ 2708536 h 2708536"/>
                      <a:gd name="connsiteX25" fmla="*/ 6270201 w 8668481"/>
                      <a:gd name="connsiteY25" fmla="*/ 2708536 h 2708536"/>
                      <a:gd name="connsiteX26" fmla="*/ 5692303 w 8668481"/>
                      <a:gd name="connsiteY26" fmla="*/ 2708536 h 2708536"/>
                      <a:gd name="connsiteX27" fmla="*/ 5287773 w 8668481"/>
                      <a:gd name="connsiteY27" fmla="*/ 2708536 h 2708536"/>
                      <a:gd name="connsiteX28" fmla="*/ 4796559 w 8668481"/>
                      <a:gd name="connsiteY28" fmla="*/ 2708536 h 2708536"/>
                      <a:gd name="connsiteX29" fmla="*/ 4305346 w 8668481"/>
                      <a:gd name="connsiteY29" fmla="*/ 2708536 h 2708536"/>
                      <a:gd name="connsiteX30" fmla="*/ 3554077 w 8668481"/>
                      <a:gd name="connsiteY30" fmla="*/ 2708536 h 2708536"/>
                      <a:gd name="connsiteX31" fmla="*/ 2802809 w 8668481"/>
                      <a:gd name="connsiteY31" fmla="*/ 2708536 h 2708536"/>
                      <a:gd name="connsiteX32" fmla="*/ 2224910 w 8668481"/>
                      <a:gd name="connsiteY32" fmla="*/ 2708536 h 2708536"/>
                      <a:gd name="connsiteX33" fmla="*/ 1647011 w 8668481"/>
                      <a:gd name="connsiteY33" fmla="*/ 2708536 h 2708536"/>
                      <a:gd name="connsiteX34" fmla="*/ 1329167 w 8668481"/>
                      <a:gd name="connsiteY34" fmla="*/ 2708536 h 2708536"/>
                      <a:gd name="connsiteX35" fmla="*/ 577899 w 8668481"/>
                      <a:gd name="connsiteY35" fmla="*/ 2708536 h 2708536"/>
                      <a:gd name="connsiteX36" fmla="*/ 0 w 8668481"/>
                      <a:gd name="connsiteY36" fmla="*/ 2708536 h 2708536"/>
                      <a:gd name="connsiteX37" fmla="*/ 0 w 8668481"/>
                      <a:gd name="connsiteY37" fmla="*/ 2221000 h 2708536"/>
                      <a:gd name="connsiteX38" fmla="*/ 0 w 8668481"/>
                      <a:gd name="connsiteY38" fmla="*/ 1760548 h 2708536"/>
                      <a:gd name="connsiteX39" fmla="*/ 0 w 8668481"/>
                      <a:gd name="connsiteY39" fmla="*/ 1218841 h 2708536"/>
                      <a:gd name="connsiteX40" fmla="*/ 0 w 8668481"/>
                      <a:gd name="connsiteY40" fmla="*/ 650049 h 2708536"/>
                      <a:gd name="connsiteX41" fmla="*/ 0 w 8668481"/>
                      <a:gd name="connsiteY41" fmla="*/ 0 h 270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68481" h="2708536" fill="none" extrusionOk="0">
                        <a:moveTo>
                          <a:pt x="0" y="0"/>
                        </a:moveTo>
                        <a:cubicBezTo>
                          <a:pt x="116897" y="-50884"/>
                          <a:pt x="249453" y="37863"/>
                          <a:pt x="491214" y="0"/>
                        </a:cubicBezTo>
                        <a:cubicBezTo>
                          <a:pt x="732975" y="-37863"/>
                          <a:pt x="804708" y="23726"/>
                          <a:pt x="895743" y="0"/>
                        </a:cubicBezTo>
                        <a:cubicBezTo>
                          <a:pt x="986778" y="-23726"/>
                          <a:pt x="1155997" y="22831"/>
                          <a:pt x="1300272" y="0"/>
                        </a:cubicBezTo>
                        <a:cubicBezTo>
                          <a:pt x="1444547" y="-22831"/>
                          <a:pt x="1732655" y="815"/>
                          <a:pt x="1878171" y="0"/>
                        </a:cubicBezTo>
                        <a:cubicBezTo>
                          <a:pt x="2023687" y="-815"/>
                          <a:pt x="2219502" y="76417"/>
                          <a:pt x="2542754" y="0"/>
                        </a:cubicBezTo>
                        <a:cubicBezTo>
                          <a:pt x="2866006" y="-76417"/>
                          <a:pt x="3037103" y="40490"/>
                          <a:pt x="3294023" y="0"/>
                        </a:cubicBezTo>
                        <a:cubicBezTo>
                          <a:pt x="3550943" y="-40490"/>
                          <a:pt x="3612322" y="44550"/>
                          <a:pt x="3698552" y="0"/>
                        </a:cubicBezTo>
                        <a:cubicBezTo>
                          <a:pt x="3784782" y="-44550"/>
                          <a:pt x="4031253" y="6757"/>
                          <a:pt x="4189766" y="0"/>
                        </a:cubicBezTo>
                        <a:cubicBezTo>
                          <a:pt x="4348279" y="-6757"/>
                          <a:pt x="4469030" y="15940"/>
                          <a:pt x="4680980" y="0"/>
                        </a:cubicBezTo>
                        <a:cubicBezTo>
                          <a:pt x="4892930" y="-15940"/>
                          <a:pt x="5169702" y="3834"/>
                          <a:pt x="5432248" y="0"/>
                        </a:cubicBezTo>
                        <a:cubicBezTo>
                          <a:pt x="5694794" y="-3834"/>
                          <a:pt x="5821166" y="48887"/>
                          <a:pt x="6096832" y="0"/>
                        </a:cubicBezTo>
                        <a:cubicBezTo>
                          <a:pt x="6372498" y="-48887"/>
                          <a:pt x="6289014" y="17142"/>
                          <a:pt x="6414676" y="0"/>
                        </a:cubicBezTo>
                        <a:cubicBezTo>
                          <a:pt x="6540338" y="-17142"/>
                          <a:pt x="6675771" y="17723"/>
                          <a:pt x="6819205" y="0"/>
                        </a:cubicBezTo>
                        <a:cubicBezTo>
                          <a:pt x="6962639" y="-17723"/>
                          <a:pt x="7279531" y="3193"/>
                          <a:pt x="7397104" y="0"/>
                        </a:cubicBezTo>
                        <a:cubicBezTo>
                          <a:pt x="7514677" y="-3193"/>
                          <a:pt x="7730576" y="65137"/>
                          <a:pt x="8061687" y="0"/>
                        </a:cubicBezTo>
                        <a:cubicBezTo>
                          <a:pt x="8392798" y="-65137"/>
                          <a:pt x="8426717" y="61786"/>
                          <a:pt x="8668481" y="0"/>
                        </a:cubicBezTo>
                        <a:cubicBezTo>
                          <a:pt x="8728780" y="119931"/>
                          <a:pt x="8636613" y="331243"/>
                          <a:pt x="8668481" y="514622"/>
                        </a:cubicBezTo>
                        <a:cubicBezTo>
                          <a:pt x="8700349" y="698001"/>
                          <a:pt x="8626772" y="962918"/>
                          <a:pt x="8668481" y="1083414"/>
                        </a:cubicBezTo>
                        <a:cubicBezTo>
                          <a:pt x="8710190" y="1203910"/>
                          <a:pt x="8628880" y="1415725"/>
                          <a:pt x="8668481" y="1570951"/>
                        </a:cubicBezTo>
                        <a:cubicBezTo>
                          <a:pt x="8708082" y="1726177"/>
                          <a:pt x="8634559" y="1939970"/>
                          <a:pt x="8668481" y="2085573"/>
                        </a:cubicBezTo>
                        <a:cubicBezTo>
                          <a:pt x="8702403" y="2231176"/>
                          <a:pt x="8625454" y="2521350"/>
                          <a:pt x="8668481" y="2708536"/>
                        </a:cubicBezTo>
                        <a:cubicBezTo>
                          <a:pt x="8471454" y="2737017"/>
                          <a:pt x="8277115" y="2687810"/>
                          <a:pt x="7917213" y="2708536"/>
                        </a:cubicBezTo>
                        <a:cubicBezTo>
                          <a:pt x="7557311" y="2729262"/>
                          <a:pt x="7412313" y="2691246"/>
                          <a:pt x="7252629" y="2708536"/>
                        </a:cubicBezTo>
                        <a:cubicBezTo>
                          <a:pt x="7092945" y="2725826"/>
                          <a:pt x="7071867" y="2672036"/>
                          <a:pt x="6934785" y="2708536"/>
                        </a:cubicBezTo>
                        <a:cubicBezTo>
                          <a:pt x="6797703" y="2745036"/>
                          <a:pt x="6472457" y="2659036"/>
                          <a:pt x="6270201" y="2708536"/>
                        </a:cubicBezTo>
                        <a:cubicBezTo>
                          <a:pt x="6067945" y="2758036"/>
                          <a:pt x="5928343" y="2691934"/>
                          <a:pt x="5692303" y="2708536"/>
                        </a:cubicBezTo>
                        <a:cubicBezTo>
                          <a:pt x="5456263" y="2725138"/>
                          <a:pt x="5462049" y="2697179"/>
                          <a:pt x="5287773" y="2708536"/>
                        </a:cubicBezTo>
                        <a:cubicBezTo>
                          <a:pt x="5113497" y="2719893"/>
                          <a:pt x="5028313" y="2700047"/>
                          <a:pt x="4796559" y="2708536"/>
                        </a:cubicBezTo>
                        <a:cubicBezTo>
                          <a:pt x="4564805" y="2717025"/>
                          <a:pt x="4500995" y="2708264"/>
                          <a:pt x="4305346" y="2708536"/>
                        </a:cubicBezTo>
                        <a:cubicBezTo>
                          <a:pt x="4109697" y="2708808"/>
                          <a:pt x="3822499" y="2639596"/>
                          <a:pt x="3554077" y="2708536"/>
                        </a:cubicBezTo>
                        <a:cubicBezTo>
                          <a:pt x="3285655" y="2777476"/>
                          <a:pt x="3106332" y="2681902"/>
                          <a:pt x="2802809" y="2708536"/>
                        </a:cubicBezTo>
                        <a:cubicBezTo>
                          <a:pt x="2499286" y="2735170"/>
                          <a:pt x="2350095" y="2658930"/>
                          <a:pt x="2224910" y="2708536"/>
                        </a:cubicBezTo>
                        <a:cubicBezTo>
                          <a:pt x="2099725" y="2758142"/>
                          <a:pt x="1934565" y="2700035"/>
                          <a:pt x="1647011" y="2708536"/>
                        </a:cubicBezTo>
                        <a:cubicBezTo>
                          <a:pt x="1359457" y="2717037"/>
                          <a:pt x="1425504" y="2689095"/>
                          <a:pt x="1329167" y="2708536"/>
                        </a:cubicBezTo>
                        <a:cubicBezTo>
                          <a:pt x="1232830" y="2727977"/>
                          <a:pt x="901015" y="2697742"/>
                          <a:pt x="577899" y="2708536"/>
                        </a:cubicBezTo>
                        <a:cubicBezTo>
                          <a:pt x="254783" y="2719330"/>
                          <a:pt x="140499" y="2649916"/>
                          <a:pt x="0" y="2708536"/>
                        </a:cubicBezTo>
                        <a:cubicBezTo>
                          <a:pt x="-25506" y="2525956"/>
                          <a:pt x="31763" y="2384017"/>
                          <a:pt x="0" y="2221000"/>
                        </a:cubicBezTo>
                        <a:cubicBezTo>
                          <a:pt x="-31763" y="2057983"/>
                          <a:pt x="51035" y="1936315"/>
                          <a:pt x="0" y="1760548"/>
                        </a:cubicBezTo>
                        <a:cubicBezTo>
                          <a:pt x="-51035" y="1584781"/>
                          <a:pt x="34578" y="1489073"/>
                          <a:pt x="0" y="1218841"/>
                        </a:cubicBezTo>
                        <a:cubicBezTo>
                          <a:pt x="-34578" y="948609"/>
                          <a:pt x="18997" y="920633"/>
                          <a:pt x="0" y="650049"/>
                        </a:cubicBezTo>
                        <a:cubicBezTo>
                          <a:pt x="-18997" y="379465"/>
                          <a:pt x="31373" y="324314"/>
                          <a:pt x="0" y="0"/>
                        </a:cubicBezTo>
                        <a:close/>
                      </a:path>
                      <a:path w="8668481" h="2708536" stroke="0" extrusionOk="0">
                        <a:moveTo>
                          <a:pt x="0" y="0"/>
                        </a:moveTo>
                        <a:cubicBezTo>
                          <a:pt x="148285" y="-45618"/>
                          <a:pt x="433439" y="41254"/>
                          <a:pt x="577899" y="0"/>
                        </a:cubicBezTo>
                        <a:cubicBezTo>
                          <a:pt x="722359" y="-41254"/>
                          <a:pt x="788205" y="46733"/>
                          <a:pt x="982428" y="0"/>
                        </a:cubicBezTo>
                        <a:cubicBezTo>
                          <a:pt x="1176651" y="-46733"/>
                          <a:pt x="1428270" y="22276"/>
                          <a:pt x="1733696" y="0"/>
                        </a:cubicBezTo>
                        <a:cubicBezTo>
                          <a:pt x="2039122" y="-22276"/>
                          <a:pt x="2089596" y="47555"/>
                          <a:pt x="2224910" y="0"/>
                        </a:cubicBezTo>
                        <a:cubicBezTo>
                          <a:pt x="2360224" y="-47555"/>
                          <a:pt x="2595022" y="22807"/>
                          <a:pt x="2716124" y="0"/>
                        </a:cubicBezTo>
                        <a:cubicBezTo>
                          <a:pt x="2837226" y="-22807"/>
                          <a:pt x="3075367" y="55439"/>
                          <a:pt x="3380708" y="0"/>
                        </a:cubicBezTo>
                        <a:cubicBezTo>
                          <a:pt x="3686049" y="-55439"/>
                          <a:pt x="3725216" y="54601"/>
                          <a:pt x="4045291" y="0"/>
                        </a:cubicBezTo>
                        <a:cubicBezTo>
                          <a:pt x="4365366" y="-54601"/>
                          <a:pt x="4335020" y="37953"/>
                          <a:pt x="4449820" y="0"/>
                        </a:cubicBezTo>
                        <a:cubicBezTo>
                          <a:pt x="4564620" y="-37953"/>
                          <a:pt x="4893661" y="63857"/>
                          <a:pt x="5201089" y="0"/>
                        </a:cubicBezTo>
                        <a:cubicBezTo>
                          <a:pt x="5508517" y="-63857"/>
                          <a:pt x="5768667" y="10441"/>
                          <a:pt x="5952357" y="0"/>
                        </a:cubicBezTo>
                        <a:cubicBezTo>
                          <a:pt x="6136047" y="-10441"/>
                          <a:pt x="6375743" y="61747"/>
                          <a:pt x="6530256" y="0"/>
                        </a:cubicBezTo>
                        <a:cubicBezTo>
                          <a:pt x="6684769" y="-61747"/>
                          <a:pt x="6896968" y="7659"/>
                          <a:pt x="7194839" y="0"/>
                        </a:cubicBezTo>
                        <a:cubicBezTo>
                          <a:pt x="7492710" y="-7659"/>
                          <a:pt x="7471727" y="46106"/>
                          <a:pt x="7686053" y="0"/>
                        </a:cubicBezTo>
                        <a:cubicBezTo>
                          <a:pt x="7900379" y="-46106"/>
                          <a:pt x="8286821" y="15452"/>
                          <a:pt x="8668481" y="0"/>
                        </a:cubicBezTo>
                        <a:cubicBezTo>
                          <a:pt x="8680556" y="119222"/>
                          <a:pt x="8665513" y="355868"/>
                          <a:pt x="8668481" y="460451"/>
                        </a:cubicBezTo>
                        <a:cubicBezTo>
                          <a:pt x="8671449" y="565034"/>
                          <a:pt x="8612653" y="770054"/>
                          <a:pt x="8668481" y="975073"/>
                        </a:cubicBezTo>
                        <a:cubicBezTo>
                          <a:pt x="8724309" y="1180092"/>
                          <a:pt x="8613764" y="1306205"/>
                          <a:pt x="8668481" y="1543866"/>
                        </a:cubicBezTo>
                        <a:cubicBezTo>
                          <a:pt x="8723198" y="1781527"/>
                          <a:pt x="8659493" y="1829110"/>
                          <a:pt x="8668481" y="2031402"/>
                        </a:cubicBezTo>
                        <a:cubicBezTo>
                          <a:pt x="8677469" y="2233694"/>
                          <a:pt x="8615360" y="2530259"/>
                          <a:pt x="8668481" y="2708536"/>
                        </a:cubicBezTo>
                        <a:cubicBezTo>
                          <a:pt x="8552338" y="2709719"/>
                          <a:pt x="8420182" y="2678527"/>
                          <a:pt x="8177267" y="2708536"/>
                        </a:cubicBezTo>
                        <a:cubicBezTo>
                          <a:pt x="7934352" y="2738545"/>
                          <a:pt x="7656203" y="2641948"/>
                          <a:pt x="7512684" y="2708536"/>
                        </a:cubicBezTo>
                        <a:cubicBezTo>
                          <a:pt x="7369165" y="2775124"/>
                          <a:pt x="7160022" y="2669891"/>
                          <a:pt x="6848100" y="2708536"/>
                        </a:cubicBezTo>
                        <a:cubicBezTo>
                          <a:pt x="6536178" y="2747181"/>
                          <a:pt x="6516030" y="2665899"/>
                          <a:pt x="6356886" y="2708536"/>
                        </a:cubicBezTo>
                        <a:cubicBezTo>
                          <a:pt x="6197742" y="2751173"/>
                          <a:pt x="6020374" y="2691565"/>
                          <a:pt x="5865672" y="2708536"/>
                        </a:cubicBezTo>
                        <a:cubicBezTo>
                          <a:pt x="5710970" y="2725507"/>
                          <a:pt x="5537444" y="2656620"/>
                          <a:pt x="5287773" y="2708536"/>
                        </a:cubicBezTo>
                        <a:cubicBezTo>
                          <a:pt x="5038102" y="2760452"/>
                          <a:pt x="4935086" y="2663886"/>
                          <a:pt x="4796559" y="2708536"/>
                        </a:cubicBezTo>
                        <a:cubicBezTo>
                          <a:pt x="4658032" y="2753186"/>
                          <a:pt x="4582072" y="2686425"/>
                          <a:pt x="4392030" y="2708536"/>
                        </a:cubicBezTo>
                        <a:cubicBezTo>
                          <a:pt x="4201988" y="2730647"/>
                          <a:pt x="4089538" y="2662889"/>
                          <a:pt x="3900816" y="2708536"/>
                        </a:cubicBezTo>
                        <a:cubicBezTo>
                          <a:pt x="3712094" y="2754183"/>
                          <a:pt x="3515862" y="2679695"/>
                          <a:pt x="3409603" y="2708536"/>
                        </a:cubicBezTo>
                        <a:cubicBezTo>
                          <a:pt x="3303344" y="2737377"/>
                          <a:pt x="3081503" y="2693061"/>
                          <a:pt x="2831704" y="2708536"/>
                        </a:cubicBezTo>
                        <a:cubicBezTo>
                          <a:pt x="2581905" y="2724011"/>
                          <a:pt x="2311590" y="2691763"/>
                          <a:pt x="2080435" y="2708536"/>
                        </a:cubicBezTo>
                        <a:cubicBezTo>
                          <a:pt x="1849280" y="2725309"/>
                          <a:pt x="1853237" y="2685236"/>
                          <a:pt x="1762591" y="2708536"/>
                        </a:cubicBezTo>
                        <a:cubicBezTo>
                          <a:pt x="1671945" y="2731836"/>
                          <a:pt x="1547685" y="2673388"/>
                          <a:pt x="1444747" y="2708536"/>
                        </a:cubicBezTo>
                        <a:cubicBezTo>
                          <a:pt x="1341809" y="2743684"/>
                          <a:pt x="1271370" y="2701170"/>
                          <a:pt x="1126903" y="2708536"/>
                        </a:cubicBezTo>
                        <a:cubicBezTo>
                          <a:pt x="982436" y="2715902"/>
                          <a:pt x="358133" y="2620289"/>
                          <a:pt x="0" y="2708536"/>
                        </a:cubicBezTo>
                        <a:cubicBezTo>
                          <a:pt x="-48131" y="2531260"/>
                          <a:pt x="14156" y="2364726"/>
                          <a:pt x="0" y="2112658"/>
                        </a:cubicBezTo>
                        <a:cubicBezTo>
                          <a:pt x="-14156" y="1860590"/>
                          <a:pt x="44035" y="1694770"/>
                          <a:pt x="0" y="1570951"/>
                        </a:cubicBezTo>
                        <a:cubicBezTo>
                          <a:pt x="-44035" y="1447132"/>
                          <a:pt x="28870" y="1228503"/>
                          <a:pt x="0" y="1110500"/>
                        </a:cubicBezTo>
                        <a:cubicBezTo>
                          <a:pt x="-28870" y="992497"/>
                          <a:pt x="15520" y="801569"/>
                          <a:pt x="0" y="595878"/>
                        </a:cubicBezTo>
                        <a:cubicBezTo>
                          <a:pt x="-15520" y="390187"/>
                          <a:pt x="60245" y="290946"/>
                          <a:pt x="0" y="0"/>
                        </a:cubicBezTo>
                        <a:close/>
                      </a:path>
                    </a:pathLst>
                  </a:custGeom>
                  <ask:type>
                    <ask:lineSketchNone/>
                  </ask:type>
                </ask:lineSketchStyleProps>
              </a:ext>
            </a:extLst>
          </a:ln>
          <a:effectLst>
            <a:outerShdw blurRad="50800" dist="38100" dir="10800000" algn="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06A2B28-F9C3-482A-BBA0-BE9967419E0D}"/>
              </a:ext>
            </a:extLst>
          </p:cNvPr>
          <p:cNvSpPr txBox="1"/>
          <p:nvPr/>
        </p:nvSpPr>
        <p:spPr>
          <a:xfrm>
            <a:off x="550147" y="1771650"/>
            <a:ext cx="8263128" cy="3477875"/>
          </a:xfrm>
          <a:prstGeom prst="rect">
            <a:avLst/>
          </a:prstGeom>
          <a:noFill/>
        </p:spPr>
        <p:txBody>
          <a:bodyPr wrap="square" rtlCol="0">
            <a:spAutoFit/>
          </a:bodyPr>
          <a:lstStyle/>
          <a:p>
            <a:pPr marL="342900" indent="-342900">
              <a:buFont typeface="Wingdings" panose="05000000000000000000" pitchFamily="2" charset="2"/>
              <a:buChar char="q"/>
            </a:pPr>
            <a:r>
              <a:rPr lang="en-US" dirty="0">
                <a:solidFill>
                  <a:schemeClr val="tx1">
                    <a:lumMod val="65000"/>
                    <a:lumOff val="35000"/>
                  </a:schemeClr>
                </a:solidFill>
                <a:latin typeface="Calibri" panose="020F0502020204030204" pitchFamily="34" charset="0"/>
                <a:cs typeface="Calibri" panose="020F0502020204030204" pitchFamily="34" charset="0"/>
              </a:rPr>
              <a:t>GrantConnect location is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https://app.fhlb.com/grantconnect</a:t>
            </a: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q"/>
            </a:pP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q"/>
            </a:pPr>
            <a:r>
              <a:rPr lang="en-US" dirty="0">
                <a:solidFill>
                  <a:schemeClr val="tx1">
                    <a:lumMod val="65000"/>
                    <a:lumOff val="35000"/>
                  </a:schemeClr>
                </a:solidFill>
                <a:latin typeface="Calibri" panose="020F0502020204030204" pitchFamily="34" charset="0"/>
                <a:cs typeface="Calibri" panose="020F0502020204030204" pitchFamily="34" charset="0"/>
              </a:rPr>
              <a:t>GrantConnect has multifactor authentication, you will need  either a direct-dial phone line phone  (cannot be an extension), cell or an authenticator app on your phone</a:t>
            </a:r>
          </a:p>
          <a:p>
            <a:pPr marL="342900" indent="-342900">
              <a:buFont typeface="Wingdings" panose="05000000000000000000" pitchFamily="2" charset="2"/>
              <a:buChar char="q"/>
            </a:pP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en-US" b="1" i="1" dirty="0">
                <a:solidFill>
                  <a:schemeClr val="tx1">
                    <a:lumMod val="65000"/>
                    <a:lumOff val="35000"/>
                  </a:schemeClr>
                </a:solidFill>
                <a:latin typeface="Calibri" panose="020F0502020204030204" pitchFamily="34" charset="0"/>
                <a:cs typeface="Calibri" panose="020F0502020204030204" pitchFamily="34" charset="0"/>
              </a:rPr>
              <a:t>If you wait to register, you might not be able to apply because registration approval can take up to 24 hours</a:t>
            </a: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endParaRPr lang="en-US" dirty="0">
              <a:solidFill>
                <a:schemeClr val="tx1">
                  <a:lumMod val="65000"/>
                  <a:lumOff val="35000"/>
                </a:schemeClr>
              </a:solidFill>
              <a:latin typeface="Cavolini" panose="03000502040302020204" pitchFamily="66" charset="0"/>
              <a:cs typeface="Cavolini" panose="03000502040302020204" pitchFamily="66" charset="0"/>
            </a:endParaRPr>
          </a:p>
          <a:p>
            <a:pPr marL="342900" indent="-342900">
              <a:buFont typeface="Wingdings" panose="05000000000000000000" pitchFamily="2" charset="2"/>
              <a:buChar char="q"/>
            </a:pPr>
            <a:endParaRPr lang="en-US" dirty="0">
              <a:solidFill>
                <a:schemeClr val="tx1">
                  <a:lumMod val="65000"/>
                  <a:lumOff val="35000"/>
                </a:schemeClr>
              </a:solidFill>
              <a:latin typeface="Cavolini" panose="03000502040302020204" pitchFamily="66" charset="0"/>
              <a:cs typeface="Cavolini" panose="03000502040302020204" pitchFamily="66" charset="0"/>
            </a:endParaRPr>
          </a:p>
          <a:p>
            <a:pPr marL="342900" indent="-342900">
              <a:buFont typeface="Wingdings" panose="05000000000000000000" pitchFamily="2" charset="2"/>
              <a:buChar char="q"/>
            </a:pPr>
            <a:endParaRPr lang="en-US" sz="2000" dirty="0">
              <a:solidFill>
                <a:schemeClr val="tx1">
                  <a:lumMod val="65000"/>
                  <a:lumOff val="35000"/>
                </a:schemeClr>
              </a:solidFill>
            </a:endParaRPr>
          </a:p>
          <a:p>
            <a:pPr marL="342900" indent="-342900">
              <a:buFont typeface="Wingdings" panose="05000000000000000000" pitchFamily="2" charset="2"/>
              <a:buChar char="q"/>
            </a:pPr>
            <a:endParaRPr lang="en-US" sz="2000" dirty="0">
              <a:solidFill>
                <a:schemeClr val="tx1">
                  <a:lumMod val="65000"/>
                  <a:lumOff val="35000"/>
                </a:schemeClr>
              </a:solidFill>
            </a:endParaRPr>
          </a:p>
        </p:txBody>
      </p:sp>
      <p:pic>
        <p:nvPicPr>
          <p:cNvPr id="5" name="Picture 4">
            <a:extLst>
              <a:ext uri="{FF2B5EF4-FFF2-40B4-BE49-F238E27FC236}">
                <a16:creationId xmlns:a16="http://schemas.microsoft.com/office/drawing/2014/main" id="{498AA730-0DF0-5271-E88A-E1650549D1C1}"/>
              </a:ext>
            </a:extLst>
          </p:cNvPr>
          <p:cNvPicPr>
            <a:picLocks noChangeAspect="1"/>
          </p:cNvPicPr>
          <p:nvPr/>
        </p:nvPicPr>
        <p:blipFill>
          <a:blip r:embed="rId4"/>
          <a:stretch>
            <a:fillRect/>
          </a:stretch>
        </p:blipFill>
        <p:spPr>
          <a:xfrm>
            <a:off x="4278086" y="4367894"/>
            <a:ext cx="2820546" cy="2490106"/>
          </a:xfrm>
          <a:prstGeom prst="rect">
            <a:avLst/>
          </a:prstGeom>
        </p:spPr>
      </p:pic>
      <p:sp>
        <p:nvSpPr>
          <p:cNvPr id="8" name="Arrow: Striped Right 7">
            <a:extLst>
              <a:ext uri="{FF2B5EF4-FFF2-40B4-BE49-F238E27FC236}">
                <a16:creationId xmlns:a16="http://schemas.microsoft.com/office/drawing/2014/main" id="{DD3E9875-1249-212C-8A15-1950F6F76986}"/>
              </a:ext>
            </a:extLst>
          </p:cNvPr>
          <p:cNvSpPr/>
          <p:nvPr/>
        </p:nvSpPr>
        <p:spPr>
          <a:xfrm>
            <a:off x="330725" y="4822258"/>
            <a:ext cx="3833061" cy="1330779"/>
          </a:xfrm>
          <a:prstGeom prst="stripedRightArrow">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800" b="1" dirty="0">
              <a:solidFill>
                <a:srgbClr val="0070C0"/>
              </a:solidFill>
              <a:latin typeface="Calibri" panose="020F0502020204030204" pitchFamily="34" charset="0"/>
              <a:cs typeface="Calibri" panose="020F0502020204030204" pitchFamily="34" charset="0"/>
            </a:endParaRPr>
          </a:p>
          <a:p>
            <a:pPr algn="ctr"/>
            <a:r>
              <a:rPr lang="en-US" sz="1800" b="1" dirty="0">
                <a:solidFill>
                  <a:schemeClr val="tx1"/>
                </a:solidFill>
                <a:latin typeface="Calibri" panose="020F0502020204030204" pitchFamily="34" charset="0"/>
                <a:cs typeface="Calibri" panose="020F0502020204030204" pitchFamily="34" charset="0"/>
              </a:rPr>
              <a:t>Call 1-800-362-2944 for help</a:t>
            </a:r>
          </a:p>
          <a:p>
            <a:pPr algn="ctr"/>
            <a:endParaRPr lang="en-US" dirty="0"/>
          </a:p>
        </p:txBody>
      </p:sp>
      <p:sp>
        <p:nvSpPr>
          <p:cNvPr id="3" name="Oval 2">
            <a:extLst>
              <a:ext uri="{FF2B5EF4-FFF2-40B4-BE49-F238E27FC236}">
                <a16:creationId xmlns:a16="http://schemas.microsoft.com/office/drawing/2014/main" id="{042C5FEC-2785-BA51-02FA-8A539ACAA28B}"/>
              </a:ext>
            </a:extLst>
          </p:cNvPr>
          <p:cNvSpPr/>
          <p:nvPr/>
        </p:nvSpPr>
        <p:spPr>
          <a:xfrm>
            <a:off x="330725" y="3225600"/>
            <a:ext cx="8143675" cy="1016463"/>
          </a:xfrm>
          <a:prstGeom prst="ellipse">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067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Previous Registrants</a:t>
            </a:r>
          </a:p>
        </p:txBody>
      </p:sp>
      <p:sp>
        <p:nvSpPr>
          <p:cNvPr id="6" name="Rectangle 5">
            <a:extLst>
              <a:ext uri="{FF2B5EF4-FFF2-40B4-BE49-F238E27FC236}">
                <a16:creationId xmlns:a16="http://schemas.microsoft.com/office/drawing/2014/main" id="{D08A5CE8-38DF-439E-B957-7DBC27D7929E}"/>
              </a:ext>
            </a:extLst>
          </p:cNvPr>
          <p:cNvSpPr/>
          <p:nvPr/>
        </p:nvSpPr>
        <p:spPr>
          <a:xfrm>
            <a:off x="176144" y="1289958"/>
            <a:ext cx="8618059" cy="3853542"/>
          </a:xfrm>
          <a:prstGeom prst="rect">
            <a:avLst/>
          </a:prstGeom>
          <a:solidFill>
            <a:schemeClr val="bg1"/>
          </a:solidFill>
          <a:ln>
            <a:solidFill>
              <a:schemeClr val="tx2"/>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cs typeface="Calibri" panose="020F0502020204030204" pitchFamily="34" charset="0"/>
              </a:rPr>
              <a:t>If you created a User ID in the past , do not create a new User ID. Call FHLB Dallas at 800-362-2944.</a:t>
            </a:r>
          </a:p>
          <a:p>
            <a:endParaRPr lang="en-US" dirty="0">
              <a:solidFill>
                <a:schemeClr val="tx1"/>
              </a:solidFill>
              <a:latin typeface="Calibri" panose="020F0502020204030204" pitchFamily="34" charset="0"/>
              <a:cs typeface="Calibri" panose="020F0502020204030204" pitchFamily="34" charset="0"/>
            </a:endParaRP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We will reset your password </a:t>
            </a: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You will receive an email</a:t>
            </a: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You will be given a two-hour window to complete the Multi-Factor Authentication setup</a:t>
            </a:r>
          </a:p>
          <a:p>
            <a:pPr marL="800100" lvl="1" indent="-342900">
              <a:buFont typeface="+mj-lt"/>
              <a:buAutoNum type="arabicParenR"/>
            </a:pPr>
            <a:r>
              <a:rPr lang="en-US" b="1" i="1" u="sng" dirty="0">
                <a:solidFill>
                  <a:schemeClr val="tx1"/>
                </a:solidFill>
                <a:latin typeface="Calibri" panose="020F0502020204030204" pitchFamily="34" charset="0"/>
                <a:cs typeface="Calibri" panose="020F0502020204030204" pitchFamily="34" charset="0"/>
              </a:rPr>
              <a:t>If you do not complete the process within the two-hour window, you will need to call us again to reset your account</a:t>
            </a:r>
            <a:r>
              <a:rPr lang="en-US" dirty="0">
                <a:solidFill>
                  <a:schemeClr val="tx1"/>
                </a:solidFill>
                <a:latin typeface="Calibri" panose="020F0502020204030204" pitchFamily="34" charset="0"/>
                <a:cs typeface="Calibri" panose="020F0502020204030204" pitchFamily="34" charset="0"/>
              </a:rPr>
              <a:t>.</a:t>
            </a:r>
          </a:p>
          <a:p>
            <a:pPr lvl="2"/>
            <a:endParaRPr lang="en-US" dirty="0">
              <a:solidFill>
                <a:schemeClr val="tx1"/>
              </a:solidFill>
              <a:latin typeface="Calibri" panose="020F0502020204030204" pitchFamily="34" charset="0"/>
              <a:cs typeface="Calibri" panose="020F0502020204030204" pitchFamily="34" charset="0"/>
            </a:endParaRPr>
          </a:p>
        </p:txBody>
      </p:sp>
      <p:sp>
        <p:nvSpPr>
          <p:cNvPr id="4" name="Flowchart: Process 3">
            <a:extLst>
              <a:ext uri="{FF2B5EF4-FFF2-40B4-BE49-F238E27FC236}">
                <a16:creationId xmlns:a16="http://schemas.microsoft.com/office/drawing/2014/main" id="{343E33E4-0956-4F45-C57A-9FF6DC85715B}"/>
              </a:ext>
            </a:extLst>
          </p:cNvPr>
          <p:cNvSpPr/>
          <p:nvPr/>
        </p:nvSpPr>
        <p:spPr>
          <a:xfrm>
            <a:off x="1371600" y="5486399"/>
            <a:ext cx="7509429" cy="116749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chemeClr val="tx1">
                  <a:lumMod val="65000"/>
                  <a:lumOff val="35000"/>
                </a:schemeClr>
              </a:solidFill>
              <a:cs typeface="Cavolini" panose="03000502040302020204" pitchFamily="66" charset="0"/>
            </a:endParaRPr>
          </a:p>
          <a:p>
            <a:r>
              <a:rPr lang="en-US" sz="1600" b="1" dirty="0">
                <a:solidFill>
                  <a:schemeClr val="bg1"/>
                </a:solidFill>
                <a:cs typeface="Cavolini" panose="03000502040302020204" pitchFamily="66" charset="0"/>
              </a:rPr>
              <a:t>Chrome browser is suggested</a:t>
            </a:r>
          </a:p>
          <a:p>
            <a:endParaRPr lang="en-US" sz="1600" b="1" dirty="0">
              <a:solidFill>
                <a:schemeClr val="bg1"/>
              </a:solidFill>
              <a:cs typeface="Cavolini" panose="03000502040302020204" pitchFamily="66" charset="0"/>
            </a:endParaRPr>
          </a:p>
          <a:p>
            <a:r>
              <a:rPr lang="en-US" sz="1600" b="1" dirty="0">
                <a:solidFill>
                  <a:schemeClr val="bg1"/>
                </a:solidFill>
                <a:cs typeface="Cavolini" panose="03000502040302020204" pitchFamily="66" charset="0"/>
              </a:rPr>
              <a:t>DO NOT use Safari, Internet Explorer, or Edge – will generate errors in the registration process</a:t>
            </a:r>
            <a:endParaRPr lang="en-US" sz="1600" b="1" dirty="0">
              <a:solidFill>
                <a:schemeClr val="bg1"/>
              </a:solidFill>
            </a:endParaRPr>
          </a:p>
          <a:p>
            <a:pPr algn="ctr"/>
            <a:endParaRPr lang="en-US" dirty="0"/>
          </a:p>
        </p:txBody>
      </p:sp>
      <p:sp>
        <p:nvSpPr>
          <p:cNvPr id="8" name="Arrow: Pentagon 7">
            <a:extLst>
              <a:ext uri="{FF2B5EF4-FFF2-40B4-BE49-F238E27FC236}">
                <a16:creationId xmlns:a16="http://schemas.microsoft.com/office/drawing/2014/main" id="{A0B7DFA1-2530-F958-0CF5-939B901D3378}"/>
              </a:ext>
            </a:extLst>
          </p:cNvPr>
          <p:cNvSpPr/>
          <p:nvPr/>
        </p:nvSpPr>
        <p:spPr>
          <a:xfrm>
            <a:off x="176144" y="5486399"/>
            <a:ext cx="1121977" cy="1069522"/>
          </a:xfrm>
          <a:prstGeom prst="homePlat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Tree>
    <p:extLst>
      <p:ext uri="{BB962C8B-B14F-4D97-AF65-F5344CB8AC3E}">
        <p14:creationId xmlns:p14="http://schemas.microsoft.com/office/powerpoint/2010/main" val="278502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8"/>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p>
            <a:pPr marL="0" indent="0" algn="ctr">
              <a:buNone/>
            </a:pPr>
            <a:r>
              <a:rPr lang="en-US" sz="6000" dirty="0"/>
              <a:t>GrantConnect Recap</a:t>
            </a:r>
            <a:endParaRPr lang="en-US" sz="4400" dirty="0"/>
          </a:p>
        </p:txBody>
      </p:sp>
    </p:spTree>
    <p:extLst>
      <p:ext uri="{BB962C8B-B14F-4D97-AF65-F5344CB8AC3E}">
        <p14:creationId xmlns:p14="http://schemas.microsoft.com/office/powerpoint/2010/main" val="2744845419"/>
      </p:ext>
    </p:extLst>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GrantConnect - Recap</a:t>
            </a:r>
          </a:p>
        </p:txBody>
      </p:sp>
      <p:sp>
        <p:nvSpPr>
          <p:cNvPr id="9" name="Text Placeholder 3">
            <a:extLst>
              <a:ext uri="{FF2B5EF4-FFF2-40B4-BE49-F238E27FC236}">
                <a16:creationId xmlns:a16="http://schemas.microsoft.com/office/drawing/2014/main" id="{01DAF35D-362F-4CAE-825C-9D9C17B5A1C5}"/>
              </a:ext>
            </a:extLst>
          </p:cNvPr>
          <p:cNvSpPr>
            <a:spLocks noGrp="1"/>
          </p:cNvSpPr>
          <p:nvPr>
            <p:ph type="body" sz="quarter" idx="12"/>
          </p:nvPr>
        </p:nvSpPr>
        <p:spPr>
          <a:xfrm>
            <a:off x="1753651" y="2972186"/>
            <a:ext cx="7258051" cy="1047751"/>
          </a:xfr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r>
              <a:rPr lang="en-US" sz="1400" dirty="0"/>
              <a:t>First time users will create a User ID/Password and affiliate with a new or existing organization</a:t>
            </a:r>
          </a:p>
          <a:p>
            <a:endParaRPr lang="en-US" sz="800" dirty="0"/>
          </a:p>
          <a:p>
            <a:r>
              <a:rPr lang="en-US" sz="1400" dirty="0"/>
              <a:t>If you created a User ID or used AHP Online in previous AHP Rounds, do not create a new User ID call us first</a:t>
            </a:r>
          </a:p>
          <a:p>
            <a:pPr marL="0" indent="0">
              <a:buNone/>
            </a:pPr>
            <a:endParaRPr lang="en-US" sz="1200" dirty="0"/>
          </a:p>
          <a:p>
            <a:endParaRPr lang="en-US" sz="1200" dirty="0"/>
          </a:p>
        </p:txBody>
      </p:sp>
      <p:sp>
        <p:nvSpPr>
          <p:cNvPr id="7" name="Rectangle 6">
            <a:extLst>
              <a:ext uri="{FF2B5EF4-FFF2-40B4-BE49-F238E27FC236}">
                <a16:creationId xmlns:a16="http://schemas.microsoft.com/office/drawing/2014/main" id="{AD071690-5C2F-4F8A-BEFB-D6138E439794}"/>
              </a:ext>
            </a:extLst>
          </p:cNvPr>
          <p:cNvSpPr/>
          <p:nvPr/>
        </p:nvSpPr>
        <p:spPr>
          <a:xfrm>
            <a:off x="1750685" y="4323669"/>
            <a:ext cx="7216115" cy="457200"/>
          </a:xfrm>
          <a:prstGeom prst="rect">
            <a:avLst/>
          </a:prstGeom>
          <a:solidFill>
            <a:srgbClr val="C0D6FF"/>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Must have a user ID and password to access the application through the </a:t>
            </a:r>
            <a:r>
              <a:rPr lang="en-US" sz="1400" dirty="0" err="1"/>
              <a:t>GrantConnect</a:t>
            </a:r>
            <a:r>
              <a:rPr lang="en-US" sz="1400" dirty="0"/>
              <a:t> portal </a:t>
            </a:r>
          </a:p>
        </p:txBody>
      </p:sp>
      <p:sp>
        <p:nvSpPr>
          <p:cNvPr id="8" name="Rectangle 7">
            <a:extLst>
              <a:ext uri="{FF2B5EF4-FFF2-40B4-BE49-F238E27FC236}">
                <a16:creationId xmlns:a16="http://schemas.microsoft.com/office/drawing/2014/main" id="{3482ADE2-A7DD-46C2-A6C9-A97156F08087}"/>
              </a:ext>
            </a:extLst>
          </p:cNvPr>
          <p:cNvSpPr/>
          <p:nvPr/>
        </p:nvSpPr>
        <p:spPr>
          <a:xfrm>
            <a:off x="1705784" y="5104169"/>
            <a:ext cx="7305918" cy="865773"/>
          </a:xfrm>
          <a:prstGeom prst="rect">
            <a:avLst/>
          </a:prstGeo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marL="233363" indent="-233363" defTabSz="914400">
              <a:spcBef>
                <a:spcPct val="20000"/>
              </a:spcBef>
              <a:buClr>
                <a:schemeClr val="tx1">
                  <a:lumMod val="85000"/>
                  <a:lumOff val="15000"/>
                </a:schemeClr>
              </a:buClr>
              <a:buFont typeface="Arial" panose="020B0604020202020204" pitchFamily="34" charset="0"/>
              <a:buChar char="•"/>
            </a:pPr>
            <a:r>
              <a:rPr lang="en-US" sz="1400" dirty="0"/>
              <a:t>Once you have registered, log on to the system with your user ID and password during the application round</a:t>
            </a:r>
          </a:p>
          <a:p>
            <a:pPr marL="233363" indent="-233363" defTabSz="914400">
              <a:spcBef>
                <a:spcPct val="20000"/>
              </a:spcBef>
              <a:buClr>
                <a:schemeClr val="tx1">
                  <a:lumMod val="85000"/>
                  <a:lumOff val="15000"/>
                </a:schemeClr>
              </a:buClr>
              <a:buFont typeface="Arial" panose="020B0604020202020204" pitchFamily="34" charset="0"/>
              <a:buChar char="•"/>
            </a:pPr>
            <a:r>
              <a:rPr lang="en-US" sz="1400" dirty="0"/>
              <a:t>You may use the application PIN to complete, submit and track the status of your application</a:t>
            </a:r>
          </a:p>
          <a:p>
            <a:pPr defTabSz="914400">
              <a:spcBef>
                <a:spcPct val="20000"/>
              </a:spcBef>
              <a:buClr>
                <a:schemeClr val="tx1">
                  <a:lumMod val="85000"/>
                  <a:lumOff val="15000"/>
                </a:schemeClr>
              </a:buClr>
            </a:pPr>
            <a:endParaRPr lang="en-US" sz="1400" dirty="0"/>
          </a:p>
        </p:txBody>
      </p:sp>
      <p:sp>
        <p:nvSpPr>
          <p:cNvPr id="11" name="Arrow: Pentagon 10">
            <a:extLst>
              <a:ext uri="{FF2B5EF4-FFF2-40B4-BE49-F238E27FC236}">
                <a16:creationId xmlns:a16="http://schemas.microsoft.com/office/drawing/2014/main" id="{FB33E1E1-77D9-479F-B756-59B58A05B90A}"/>
              </a:ext>
            </a:extLst>
          </p:cNvPr>
          <p:cNvSpPr/>
          <p:nvPr/>
        </p:nvSpPr>
        <p:spPr>
          <a:xfrm>
            <a:off x="210603" y="2972186"/>
            <a:ext cx="1424915" cy="1047751"/>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Sponsors</a:t>
            </a:r>
          </a:p>
        </p:txBody>
      </p:sp>
      <p:sp>
        <p:nvSpPr>
          <p:cNvPr id="13" name="Arrow: Pentagon 12">
            <a:extLst>
              <a:ext uri="{FF2B5EF4-FFF2-40B4-BE49-F238E27FC236}">
                <a16:creationId xmlns:a16="http://schemas.microsoft.com/office/drawing/2014/main" id="{35F291CB-F551-470C-B2BC-53EE0DB26BA2}"/>
              </a:ext>
            </a:extLst>
          </p:cNvPr>
          <p:cNvSpPr/>
          <p:nvPr/>
        </p:nvSpPr>
        <p:spPr>
          <a:xfrm>
            <a:off x="196462" y="4274543"/>
            <a:ext cx="1424915" cy="548121"/>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Members</a:t>
            </a:r>
          </a:p>
        </p:txBody>
      </p:sp>
      <p:sp>
        <p:nvSpPr>
          <p:cNvPr id="14" name="Arrow: Pentagon 13">
            <a:extLst>
              <a:ext uri="{FF2B5EF4-FFF2-40B4-BE49-F238E27FC236}">
                <a16:creationId xmlns:a16="http://schemas.microsoft.com/office/drawing/2014/main" id="{A174F744-AF37-461B-81F8-027B11EE45C2}"/>
              </a:ext>
            </a:extLst>
          </p:cNvPr>
          <p:cNvSpPr/>
          <p:nvPr/>
        </p:nvSpPr>
        <p:spPr>
          <a:xfrm>
            <a:off x="196463" y="1759154"/>
            <a:ext cx="1424915" cy="914399"/>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Consultant</a:t>
            </a:r>
          </a:p>
        </p:txBody>
      </p:sp>
      <p:sp>
        <p:nvSpPr>
          <p:cNvPr id="15" name="Text Placeholder 6">
            <a:extLst>
              <a:ext uri="{FF2B5EF4-FFF2-40B4-BE49-F238E27FC236}">
                <a16:creationId xmlns:a16="http://schemas.microsoft.com/office/drawing/2014/main" id="{BC118BD0-0A37-45BA-8E89-8B9D5FBF343C}"/>
              </a:ext>
            </a:extLst>
          </p:cNvPr>
          <p:cNvSpPr txBox="1">
            <a:spLocks/>
          </p:cNvSpPr>
          <p:nvPr/>
        </p:nvSpPr>
        <p:spPr>
          <a:xfrm>
            <a:off x="1753652" y="1776324"/>
            <a:ext cx="7258050" cy="914399"/>
          </a:xfrm>
          <a:prstGeom prst="rect">
            <a:avLst/>
          </a:prstGeom>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defPPr>
              <a:defRPr lang="en-US"/>
            </a:defPPr>
            <a:lvl1pPr marL="166688" indent="-166688" defTabSz="914400">
              <a:spcBef>
                <a:spcPct val="20000"/>
              </a:spcBef>
              <a:buClr>
                <a:schemeClr val="tx1">
                  <a:lumMod val="85000"/>
                  <a:lumOff val="15000"/>
                </a:schemeClr>
              </a:buClr>
              <a:buFont typeface="Arial"/>
              <a:buChar char="•"/>
              <a:defRPr sz="1200"/>
            </a:lvl1pPr>
            <a:lvl2pPr marL="403225" indent="-171450" defTabSz="914400">
              <a:spcBef>
                <a:spcPct val="20000"/>
              </a:spcBef>
              <a:buClr>
                <a:schemeClr val="tx1">
                  <a:lumMod val="85000"/>
                  <a:lumOff val="15000"/>
                </a:schemeClr>
              </a:buClr>
              <a:buFont typeface="Tw Cen MT" panose="020B0602020104020603" pitchFamily="34" charset="0"/>
              <a:buChar char="–"/>
              <a:defRPr sz="2400"/>
            </a:lvl2pPr>
            <a:lvl3pPr marL="569913" indent="-166688" defTabSz="914400">
              <a:spcBef>
                <a:spcPct val="20000"/>
              </a:spcBef>
              <a:buClr>
                <a:schemeClr val="tx1">
                  <a:lumMod val="85000"/>
                  <a:lumOff val="15000"/>
                </a:schemeClr>
              </a:buClr>
              <a:buSzPct val="90000"/>
              <a:buFont typeface="Calibri" panose="020F0502020204030204" pitchFamily="34" charset="0"/>
              <a:buChar char="˃"/>
              <a:defRPr sz="2400"/>
            </a:lvl3pPr>
            <a:lvl4pPr marL="747713" indent="-177800" defTabSz="914400">
              <a:spcBef>
                <a:spcPct val="20000"/>
              </a:spcBef>
              <a:buClr>
                <a:schemeClr val="tx1">
                  <a:lumMod val="85000"/>
                  <a:lumOff val="15000"/>
                </a:schemeClr>
              </a:buClr>
              <a:buFont typeface="Arial"/>
              <a:buChar char="•"/>
              <a:defRPr sz="2400"/>
            </a:lvl4pPr>
            <a:lvl5pPr marL="973138" indent="-225425" defTabSz="914400">
              <a:spcBef>
                <a:spcPct val="20000"/>
              </a:spcBef>
              <a:buClr>
                <a:schemeClr val="tx1">
                  <a:lumMod val="85000"/>
                  <a:lumOff val="15000"/>
                </a:schemeClr>
              </a:buClr>
              <a:buFont typeface="Tw Cen MT" panose="020B0602020104020603" pitchFamily="34" charset="0"/>
              <a:buChar char="–"/>
              <a:defRPr sz="24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sz="1400" dirty="0">
                <a:solidFill>
                  <a:schemeClr val="tx1"/>
                </a:solidFill>
                <a:latin typeface="Calibri" panose="020F0502020204030204" pitchFamily="34" charset="0"/>
                <a:cs typeface="Calibri" panose="020F0502020204030204" pitchFamily="34" charset="0"/>
              </a:rPr>
              <a:t>Applications created by a consultant will need to be approved by the sponsor</a:t>
            </a:r>
          </a:p>
          <a:p>
            <a:r>
              <a:rPr lang="en-US" sz="1400" dirty="0"/>
              <a:t>Non-Sponsor = Consultant</a:t>
            </a:r>
          </a:p>
          <a:p>
            <a:r>
              <a:rPr lang="en-US" sz="1400" dirty="0"/>
              <a:t>All non-sponsors need to register as well </a:t>
            </a:r>
          </a:p>
          <a:p>
            <a:endParaRPr lang="en-US" dirty="0"/>
          </a:p>
        </p:txBody>
      </p:sp>
      <p:sp>
        <p:nvSpPr>
          <p:cNvPr id="16" name="Arrow: Pentagon 15">
            <a:extLst>
              <a:ext uri="{FF2B5EF4-FFF2-40B4-BE49-F238E27FC236}">
                <a16:creationId xmlns:a16="http://schemas.microsoft.com/office/drawing/2014/main" id="{D14EC534-5BB6-4482-9ABD-F3A11B89CEF3}"/>
              </a:ext>
            </a:extLst>
          </p:cNvPr>
          <p:cNvSpPr/>
          <p:nvPr/>
        </p:nvSpPr>
        <p:spPr>
          <a:xfrm>
            <a:off x="181934" y="5062228"/>
            <a:ext cx="1403948" cy="865773"/>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Everyone</a:t>
            </a:r>
          </a:p>
        </p:txBody>
      </p:sp>
    </p:spTree>
    <p:extLst>
      <p:ext uri="{BB962C8B-B14F-4D97-AF65-F5344CB8AC3E}">
        <p14:creationId xmlns:p14="http://schemas.microsoft.com/office/powerpoint/2010/main" val="128971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animBg="1"/>
      <p:bldP spid="7" grpId="0" animBg="1"/>
      <p:bldP spid="8" grpId="0" build="allAtOnce" animBg="1"/>
      <p:bldP spid="11" grpId="0" build="allAtOnce" animBg="1"/>
      <p:bldP spid="13" grpId="0" animBg="1"/>
      <p:bldP spid="14" grpId="0" animBg="1"/>
      <p:bldP spid="15" grpId="0" animBg="1"/>
      <p:bldP spid="16" grpId="0" build="allAtOnce"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4CC44-DEB2-4A9A-9377-B287C7A46ACB}"/>
              </a:ext>
            </a:extLst>
          </p:cNvPr>
          <p:cNvSpPr>
            <a:spLocks noGrp="1"/>
          </p:cNvSpPr>
          <p:nvPr>
            <p:ph type="title"/>
          </p:nvPr>
        </p:nvSpPr>
        <p:spPr/>
        <p:txBody>
          <a:bodyPr/>
          <a:lstStyle/>
          <a:p>
            <a:r>
              <a:rPr lang="en-US" dirty="0"/>
              <a:t>Ready to Apply?</a:t>
            </a:r>
          </a:p>
        </p:txBody>
      </p:sp>
      <p:sp>
        <p:nvSpPr>
          <p:cNvPr id="4" name="Rectangle 3">
            <a:extLst>
              <a:ext uri="{FF2B5EF4-FFF2-40B4-BE49-F238E27FC236}">
                <a16:creationId xmlns:a16="http://schemas.microsoft.com/office/drawing/2014/main" id="{2B8CE8F4-3F36-8FFF-D444-45683562BC2C}"/>
              </a:ext>
            </a:extLst>
          </p:cNvPr>
          <p:cNvSpPr/>
          <p:nvPr/>
        </p:nvSpPr>
        <p:spPr>
          <a:xfrm>
            <a:off x="318408" y="1167493"/>
            <a:ext cx="1634273" cy="5189838"/>
          </a:xfrm>
          <a:prstGeom prst="rect">
            <a:avLst/>
          </a:prstGeom>
          <a:solidFill>
            <a:schemeClr val="tx2">
              <a:lumMod val="20000"/>
              <a:lumOff val="80000"/>
            </a:schemeClr>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6000" dirty="0">
                <a:solidFill>
                  <a:schemeClr val="tx1"/>
                </a:solidFill>
              </a:rPr>
              <a:t>Next Steps</a:t>
            </a:r>
          </a:p>
        </p:txBody>
      </p:sp>
      <p:sp>
        <p:nvSpPr>
          <p:cNvPr id="5" name="Flowchart: Process 4">
            <a:extLst>
              <a:ext uri="{FF2B5EF4-FFF2-40B4-BE49-F238E27FC236}">
                <a16:creationId xmlns:a16="http://schemas.microsoft.com/office/drawing/2014/main" id="{3A071490-3D32-7EAE-C652-060DB3CA01E3}"/>
              </a:ext>
            </a:extLst>
          </p:cNvPr>
          <p:cNvSpPr/>
          <p:nvPr/>
        </p:nvSpPr>
        <p:spPr>
          <a:xfrm>
            <a:off x="1952681" y="1167493"/>
            <a:ext cx="6898822" cy="1036864"/>
          </a:xfrm>
          <a:prstGeom prst="flowChart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panose="020F0502020204030204" pitchFamily="34" charset="0"/>
                <a:cs typeface="Calibri" panose="020F0502020204030204" pitchFamily="34" charset="0"/>
              </a:rPr>
              <a:t>Have a member who supports application</a:t>
            </a:r>
          </a:p>
        </p:txBody>
      </p:sp>
      <p:sp>
        <p:nvSpPr>
          <p:cNvPr id="6" name="Flowchart: Process 5">
            <a:extLst>
              <a:ext uri="{FF2B5EF4-FFF2-40B4-BE49-F238E27FC236}">
                <a16:creationId xmlns:a16="http://schemas.microsoft.com/office/drawing/2014/main" id="{A72A1EF0-C1E9-20D0-0214-B21AF07BD3AC}"/>
              </a:ext>
            </a:extLst>
          </p:cNvPr>
          <p:cNvSpPr/>
          <p:nvPr/>
        </p:nvSpPr>
        <p:spPr>
          <a:xfrm>
            <a:off x="1965636" y="4278085"/>
            <a:ext cx="6872911" cy="1036864"/>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Calibri" panose="020F0502020204030204" pitchFamily="34" charset="0"/>
                <a:cs typeface="Calibri" panose="020F0502020204030204" pitchFamily="34" charset="0"/>
              </a:rPr>
              <a:t>Call member contact after submitting application</a:t>
            </a:r>
          </a:p>
        </p:txBody>
      </p:sp>
      <p:sp>
        <p:nvSpPr>
          <p:cNvPr id="10" name="Flowchart: Process 9">
            <a:extLst>
              <a:ext uri="{FF2B5EF4-FFF2-40B4-BE49-F238E27FC236}">
                <a16:creationId xmlns:a16="http://schemas.microsoft.com/office/drawing/2014/main" id="{0B61601B-93A8-A5BF-D67E-B1DB1D1FA07C}"/>
              </a:ext>
            </a:extLst>
          </p:cNvPr>
          <p:cNvSpPr/>
          <p:nvPr/>
        </p:nvSpPr>
        <p:spPr>
          <a:xfrm>
            <a:off x="1952681" y="5320467"/>
            <a:ext cx="6898821" cy="1036864"/>
          </a:xfrm>
          <a:prstGeom prst="flowChart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panose="020F0502020204030204" pitchFamily="34" charset="0"/>
                <a:cs typeface="Calibri" panose="020F0502020204030204" pitchFamily="34" charset="0"/>
              </a:rPr>
              <a:t>Member reviews and approves the application in GrantConnect and submits it to FHLB Dallas</a:t>
            </a:r>
          </a:p>
        </p:txBody>
      </p:sp>
      <p:sp>
        <p:nvSpPr>
          <p:cNvPr id="15" name="Flowchart: Process 14">
            <a:extLst>
              <a:ext uri="{FF2B5EF4-FFF2-40B4-BE49-F238E27FC236}">
                <a16:creationId xmlns:a16="http://schemas.microsoft.com/office/drawing/2014/main" id="{2B264787-0440-2715-C000-975372340BA6}"/>
              </a:ext>
            </a:extLst>
          </p:cNvPr>
          <p:cNvSpPr/>
          <p:nvPr/>
        </p:nvSpPr>
        <p:spPr>
          <a:xfrm>
            <a:off x="1978592" y="2209875"/>
            <a:ext cx="6898820" cy="1036864"/>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Sponsor (or consultant) completes the application in GrantConnect and submits it to member</a:t>
            </a:r>
          </a:p>
        </p:txBody>
      </p:sp>
      <p:sp>
        <p:nvSpPr>
          <p:cNvPr id="17" name="Flowchart: Process 16">
            <a:extLst>
              <a:ext uri="{FF2B5EF4-FFF2-40B4-BE49-F238E27FC236}">
                <a16:creationId xmlns:a16="http://schemas.microsoft.com/office/drawing/2014/main" id="{E880B3CC-AE76-EC1F-E713-C1F7F9C1797C}"/>
              </a:ext>
            </a:extLst>
          </p:cNvPr>
          <p:cNvSpPr/>
          <p:nvPr/>
        </p:nvSpPr>
        <p:spPr>
          <a:xfrm>
            <a:off x="1978591" y="3241221"/>
            <a:ext cx="6872911" cy="1036864"/>
          </a:xfrm>
          <a:prstGeom prst="flowChart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bg1"/>
              </a:solidFill>
              <a:latin typeface="Calibri" panose="020F0502020204030204" pitchFamily="34" charset="0"/>
              <a:cs typeface="Calibri" panose="020F0502020204030204" pitchFamily="34" charset="0"/>
            </a:endParaRPr>
          </a:p>
          <a:p>
            <a:pPr algn="ctr"/>
            <a:r>
              <a:rPr lang="en-US" sz="1800" b="1" dirty="0">
                <a:solidFill>
                  <a:schemeClr val="bg1"/>
                </a:solidFill>
                <a:latin typeface="Calibri" panose="020F0502020204030204" pitchFamily="34" charset="0"/>
                <a:cs typeface="Calibri" panose="020F0502020204030204" pitchFamily="34" charset="0"/>
              </a:rPr>
              <a:t>Go to </a:t>
            </a:r>
            <a:r>
              <a:rPr lang="en-US" sz="1800" b="1" u="sng"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https://app.fhlb.com/grantconnect</a:t>
            </a:r>
            <a:endParaRPr lang="en-US" sz="1800" b="1" u="sng" dirty="0">
              <a:solidFill>
                <a:schemeClr val="bg1"/>
              </a:solidFill>
              <a:latin typeface="Calibri" panose="020F0502020204030204" pitchFamily="34" charset="0"/>
              <a:cs typeface="Calibri" panose="020F0502020204030204" pitchFamily="34" charset="0"/>
            </a:endParaRPr>
          </a:p>
          <a:p>
            <a:pPr algn="ctr"/>
            <a:endParaRPr lang="en-US" sz="1800" b="1" u="sng" dirty="0">
              <a:solidFill>
                <a:schemeClr val="bg1"/>
              </a:solidFill>
              <a:latin typeface="Calibri" panose="020F0502020204030204" pitchFamily="34" charset="0"/>
              <a:cs typeface="Calibri" panose="020F0502020204030204" pitchFamily="34" charset="0"/>
            </a:endParaRPr>
          </a:p>
        </p:txBody>
      </p:sp>
      <p:sp>
        <p:nvSpPr>
          <p:cNvPr id="7" name="Star: 5 Points 6">
            <a:extLst>
              <a:ext uri="{FF2B5EF4-FFF2-40B4-BE49-F238E27FC236}">
                <a16:creationId xmlns:a16="http://schemas.microsoft.com/office/drawing/2014/main" id="{8D463634-7674-AC8E-ED8D-D15D40E31857}"/>
              </a:ext>
            </a:extLst>
          </p:cNvPr>
          <p:cNvSpPr/>
          <p:nvPr/>
        </p:nvSpPr>
        <p:spPr>
          <a:xfrm>
            <a:off x="3117600" y="1595774"/>
            <a:ext cx="158400" cy="174784"/>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tar: 5 Points 7">
            <a:extLst>
              <a:ext uri="{FF2B5EF4-FFF2-40B4-BE49-F238E27FC236}">
                <a16:creationId xmlns:a16="http://schemas.microsoft.com/office/drawing/2014/main" id="{3C39A885-A184-7E5B-DC05-865C872CD7FF}"/>
              </a:ext>
            </a:extLst>
          </p:cNvPr>
          <p:cNvSpPr/>
          <p:nvPr/>
        </p:nvSpPr>
        <p:spPr>
          <a:xfrm>
            <a:off x="2859600" y="4658291"/>
            <a:ext cx="158400" cy="174784"/>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35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5" grpId="0" animBg="1"/>
      <p:bldP spid="17" grpId="0" animBg="1"/>
      <p:bldP spid="7" grpId="0" animBg="1"/>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23225229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93610"/>
            <a:ext cx="9144000" cy="768614"/>
          </a:xfrm>
          <a:prstGeom prst="rect">
            <a:avLst/>
          </a:prstGeom>
        </p:spPr>
      </p:pic>
      <p:sp>
        <p:nvSpPr>
          <p:cNvPr id="9" name="Rectangle 7"/>
          <p:cNvSpPr txBox="1">
            <a:spLocks noChangeArrowheads="1"/>
          </p:cNvSpPr>
          <p:nvPr/>
        </p:nvSpPr>
        <p:spPr bwMode="auto">
          <a:xfrm>
            <a:off x="407709" y="5820162"/>
            <a:ext cx="8328581" cy="768614"/>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lang="en-US" b="1" i="1" u="sng" dirty="0">
                <a:solidFill>
                  <a:srgbClr val="0563C1"/>
                </a:solidFill>
                <a:latin typeface="Calibri" panose="020F0502020204030204" pitchFamily="34" charset="0"/>
                <a:hlinkClick r:id="rId4"/>
              </a:rPr>
              <a:t>fhlb.com</a:t>
            </a:r>
            <a:r>
              <a:rPr lang="en-US" sz="1800" b="1" i="1" u="sng" dirty="0">
                <a:solidFill>
                  <a:srgbClr val="0563C1"/>
                </a:solidFill>
                <a:effectLst/>
                <a:latin typeface="Calibri" panose="020F0502020204030204" pitchFamily="34" charset="0"/>
                <a:ea typeface="Calibri" panose="020F0502020204030204" pitchFamily="34" charset="0"/>
                <a:hlinkClick r:id="rId4"/>
              </a:rPr>
              <a:t>/community programs</a:t>
            </a:r>
            <a:endParaRPr kumimoji="0" lang="en-US" sz="1800" b="1"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356260" y="598773"/>
            <a:ext cx="7470570" cy="457200"/>
          </a:xfrm>
        </p:spPr>
        <p:txBody>
          <a:bodyPr>
            <a:normAutofit/>
          </a:bodyPr>
          <a:lstStyle/>
          <a:p>
            <a:pPr algn="l"/>
            <a:r>
              <a:rPr lang="en-US" b="1" dirty="0">
                <a:solidFill>
                  <a:srgbClr val="0070C0"/>
                </a:solidFill>
              </a:rPr>
              <a:t>For More Information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6391-32EA-2B46-BDED-02E66B80CDB0}" type="slidenum">
              <a:rPr kumimoji="0" lang="en-US" sz="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3" name="Diagram 2">
            <a:extLst>
              <a:ext uri="{FF2B5EF4-FFF2-40B4-BE49-F238E27FC236}">
                <a16:creationId xmlns:a16="http://schemas.microsoft.com/office/drawing/2014/main" id="{7C5C5A61-01A8-4325-B4CA-E5191A355130}"/>
              </a:ext>
            </a:extLst>
          </p:cNvPr>
          <p:cNvGraphicFramePr/>
          <p:nvPr/>
        </p:nvGraphicFramePr>
        <p:xfrm>
          <a:off x="2335480" y="1226034"/>
          <a:ext cx="4473040" cy="39501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739174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B0EF8-0484-E96B-7CC9-ACF2FD150AAF}"/>
            </a:ext>
          </a:extLst>
        </p:cNvPr>
        <p:cNvGrpSpPr/>
        <p:nvPr/>
      </p:nvGrpSpPr>
      <p:grpSpPr>
        <a:xfrm>
          <a:off x="0" y="0"/>
          <a:ext cx="0" cy="0"/>
          <a:chOff x="0" y="0"/>
          <a:chExt cx="0" cy="0"/>
        </a:xfrm>
      </p:grpSpPr>
      <p:sp>
        <p:nvSpPr>
          <p:cNvPr id="9" name="Rectangle 7">
            <a:extLst>
              <a:ext uri="{FF2B5EF4-FFF2-40B4-BE49-F238E27FC236}">
                <a16:creationId xmlns:a16="http://schemas.microsoft.com/office/drawing/2014/main" id="{8B38B74F-17F2-DB2D-C6C3-0AB86D34562C}"/>
              </a:ext>
            </a:extLst>
          </p:cNvPr>
          <p:cNvSpPr txBox="1">
            <a:spLocks noChangeArrowheads="1"/>
          </p:cNvSpPr>
          <p:nvPr/>
        </p:nvSpPr>
        <p:spPr bwMode="auto">
          <a:xfrm>
            <a:off x="407709" y="6249002"/>
            <a:ext cx="8328581" cy="706250"/>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kumimoji="0" lang="en-US" sz="1800" b="1" i="1" u="none" strike="noStrike" kern="0" cap="none" spc="0" normalizeH="0" baseline="0" noProof="0" dirty="0">
                <a:ln>
                  <a:noFill/>
                </a:ln>
                <a:solidFill>
                  <a:prstClr val="black"/>
                </a:solidFill>
                <a:effectLst/>
                <a:uLnTx/>
                <a:uFillTx/>
                <a:latin typeface="Calibri"/>
                <a:ea typeface="+mn-ea"/>
                <a:cs typeface="+mn-cs"/>
                <a:hlinkClick r:id="rId2"/>
              </a:rPr>
              <a:t>fhlb.com/community-programs</a:t>
            </a:r>
            <a:endParaRPr kumimoji="0" lang="en-US" sz="1800" b="0"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a:extLst>
              <a:ext uri="{FF2B5EF4-FFF2-40B4-BE49-F238E27FC236}">
                <a16:creationId xmlns:a16="http://schemas.microsoft.com/office/drawing/2014/main" id="{4849F0CC-CFB0-938E-E93F-564BA4C605CC}"/>
              </a:ext>
            </a:extLst>
          </p:cNvPr>
          <p:cNvSpPr>
            <a:spLocks noGrp="1"/>
          </p:cNvSpPr>
          <p:nvPr>
            <p:ph type="title"/>
          </p:nvPr>
        </p:nvSpPr>
        <p:spPr>
          <a:xfrm>
            <a:off x="356260" y="598773"/>
            <a:ext cx="7470570" cy="457200"/>
          </a:xfrm>
        </p:spPr>
        <p:txBody>
          <a:bodyPr>
            <a:noAutofit/>
          </a:bodyPr>
          <a:lstStyle/>
          <a:p>
            <a:pPr algn="l"/>
            <a:r>
              <a:rPr lang="en-US" sz="3200" b="1" dirty="0">
                <a:solidFill>
                  <a:srgbClr val="0070C0"/>
                </a:solidFill>
              </a:rPr>
              <a:t>Community Investment Team</a:t>
            </a:r>
          </a:p>
        </p:txBody>
      </p:sp>
      <p:sp>
        <p:nvSpPr>
          <p:cNvPr id="6" name="Rectangle 7">
            <a:extLst>
              <a:ext uri="{FF2B5EF4-FFF2-40B4-BE49-F238E27FC236}">
                <a16:creationId xmlns:a16="http://schemas.microsoft.com/office/drawing/2014/main" id="{F84A3AC3-656E-3905-006E-AB9A6B04EA9A}"/>
              </a:ext>
            </a:extLst>
          </p:cNvPr>
          <p:cNvSpPr txBox="1">
            <a:spLocks noChangeArrowheads="1"/>
          </p:cNvSpPr>
          <p:nvPr/>
        </p:nvSpPr>
        <p:spPr bwMode="auto">
          <a:xfrm>
            <a:off x="356260" y="1310456"/>
            <a:ext cx="8328581" cy="457200"/>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Please utilize the Community Investment department for assistance.</a:t>
            </a:r>
            <a:endParaRPr kumimoji="0" lang="en-US" sz="1800" b="0" i="1" u="none" strike="noStrike" kern="0" cap="none" spc="0" normalizeH="0" baseline="0" noProof="0" dirty="0">
              <a:ln>
                <a:noFill/>
              </a:ln>
              <a:solidFill>
                <a:prstClr val="black"/>
              </a:solidFill>
              <a:effectLst/>
              <a:uLnTx/>
              <a:uFillTx/>
              <a:latin typeface="Calibri"/>
              <a:ea typeface="+mn-ea"/>
              <a:cs typeface="+mn-cs"/>
            </a:endParaRPr>
          </a:p>
        </p:txBody>
      </p:sp>
      <p:graphicFrame>
        <p:nvGraphicFramePr>
          <p:cNvPr id="7" name="Table 6">
            <a:extLst>
              <a:ext uri="{FF2B5EF4-FFF2-40B4-BE49-F238E27FC236}">
                <a16:creationId xmlns:a16="http://schemas.microsoft.com/office/drawing/2014/main" id="{55F68C72-6913-2C04-0DB5-59E8252CB4D7}"/>
              </a:ext>
            </a:extLst>
          </p:cNvPr>
          <p:cNvGraphicFramePr>
            <a:graphicFrameLocks noGrp="1"/>
          </p:cNvGraphicFramePr>
          <p:nvPr/>
        </p:nvGraphicFramePr>
        <p:xfrm>
          <a:off x="1402795" y="3576200"/>
          <a:ext cx="6515100" cy="1971344"/>
        </p:xfrm>
        <a:graphic>
          <a:graphicData uri="http://schemas.openxmlformats.org/drawingml/2006/table">
            <a:tbl>
              <a:tblPr>
                <a:effectLst/>
              </a:tblPr>
              <a:tblGrid>
                <a:gridCol w="4116450">
                  <a:extLst>
                    <a:ext uri="{9D8B030D-6E8A-4147-A177-3AD203B41FA5}">
                      <a16:colId xmlns:a16="http://schemas.microsoft.com/office/drawing/2014/main" val="3768004542"/>
                    </a:ext>
                  </a:extLst>
                </a:gridCol>
                <a:gridCol w="2398650">
                  <a:extLst>
                    <a:ext uri="{9D8B030D-6E8A-4147-A177-3AD203B41FA5}">
                      <a16:colId xmlns:a16="http://schemas.microsoft.com/office/drawing/2014/main" val="460044239"/>
                    </a:ext>
                  </a:extLst>
                </a:gridCol>
              </a:tblGrid>
              <a:tr h="381600">
                <a:tc gridSpan="2">
                  <a:txBody>
                    <a:bodyPr/>
                    <a:lstStyle/>
                    <a:p>
                      <a:pPr algn="ctr" rtl="0" fontAlgn="ctr"/>
                      <a:r>
                        <a:rPr lang="en-US" sz="1800" b="1" i="0" u="none" strike="noStrike" dirty="0">
                          <a:solidFill>
                            <a:srgbClr val="FFFFFF"/>
                          </a:solidFill>
                          <a:effectLst/>
                          <a:latin typeface="Calibri" panose="020F0502020204030204" pitchFamily="34" charset="0"/>
                        </a:rPr>
                        <a:t>Staff Information</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hMerge="1">
                  <a:txBody>
                    <a:bodyPr/>
                    <a:lstStyle/>
                    <a:p>
                      <a:endParaRPr lang="en-US"/>
                    </a:p>
                  </a:txBody>
                  <a:tcPr/>
                </a:tc>
                <a:extLst>
                  <a:ext uri="{0D108BD9-81ED-4DB2-BD59-A6C34878D82A}">
                    <a16:rowId xmlns:a16="http://schemas.microsoft.com/office/drawing/2014/main" val="279621057"/>
                  </a:ext>
                </a:extLst>
              </a:tr>
              <a:tr h="388661">
                <a:tc>
                  <a:txBody>
                    <a:bodyPr/>
                    <a:lstStyle/>
                    <a:p>
                      <a:pPr algn="ctr" rtl="0" fontAlgn="ctr"/>
                      <a:r>
                        <a:rPr lang="en-US" sz="1800" b="0" i="0" u="none" strike="noStrike" dirty="0">
                          <a:solidFill>
                            <a:srgbClr val="000000"/>
                          </a:solidFill>
                          <a:effectLst/>
                          <a:latin typeface="Calibri" panose="020F0502020204030204" pitchFamily="34" charset="0"/>
                        </a:rPr>
                        <a:t>AHP General Fund Manager</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Steven Matkovich</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204763953"/>
                  </a:ext>
                </a:extLst>
              </a:tr>
              <a:tr h="400361">
                <a:tc>
                  <a:txBody>
                    <a:bodyPr/>
                    <a:lstStyle/>
                    <a:p>
                      <a:pPr algn="ctr" rtl="0" fontAlgn="ctr"/>
                      <a:r>
                        <a:rPr lang="en-US" sz="1800" b="0" i="0" u="none" strike="noStrike" dirty="0">
                          <a:solidFill>
                            <a:srgbClr val="000000"/>
                          </a:solidFill>
                          <a:effectLst/>
                          <a:latin typeface="Calibri" panose="020F0502020204030204" pitchFamily="34" charset="0"/>
                        </a:rPr>
                        <a:t>Sr. Affordable Housing Analyst</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800" b="0" i="0" u="none" strike="noStrike" dirty="0">
                          <a:solidFill>
                            <a:srgbClr val="000000"/>
                          </a:solidFill>
                          <a:effectLst/>
                          <a:latin typeface="Calibri" panose="020F0502020204030204" pitchFamily="34" charset="0"/>
                        </a:rPr>
                        <a:t>Edgar Burciaga </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3960180356"/>
                  </a:ext>
                </a:extLst>
              </a:tr>
              <a:tr h="400361">
                <a:tc>
                  <a:txBody>
                    <a:bodyPr/>
                    <a:lstStyle/>
                    <a:p>
                      <a:pPr algn="ctr" rtl="0" fontAlgn="ctr"/>
                      <a:r>
                        <a:rPr lang="en-US" sz="1800" b="0" i="0" u="none" strike="noStrike">
                          <a:solidFill>
                            <a:srgbClr val="000000"/>
                          </a:solidFill>
                          <a:effectLst/>
                          <a:latin typeface="Calibri" panose="020F0502020204030204" pitchFamily="34" charset="0"/>
                        </a:rPr>
                        <a:t>Sr. Affordable Housing Analyst</a:t>
                      </a:r>
                      <a:endParaRPr lang="en-US" sz="1800" b="0" i="0" u="none" strike="noStrike" dirty="0">
                        <a:solidFill>
                          <a:srgbClr val="000000"/>
                        </a:solidFill>
                        <a:effectLst/>
                        <a:latin typeface="Calibri" panose="020F0502020204030204" pitchFamily="34" charset="0"/>
                      </a:endParaRP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Alex Fitzgerald</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79551538"/>
                  </a:ext>
                </a:extLst>
              </a:tr>
              <a:tr h="400361">
                <a:tc>
                  <a:txBody>
                    <a:bodyPr/>
                    <a:lstStyle/>
                    <a:p>
                      <a:pPr algn="ctr" rtl="0" fontAlgn="ctr"/>
                      <a:r>
                        <a:rPr lang="en-US" sz="1800" b="0" i="0" u="none" strike="noStrike" dirty="0">
                          <a:solidFill>
                            <a:srgbClr val="000000"/>
                          </a:solidFill>
                          <a:effectLst/>
                          <a:latin typeface="Calibri" panose="020F0502020204030204" pitchFamily="34" charset="0"/>
                        </a:rPr>
                        <a:t>Sr. Affordable Housing Analyst</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800" b="0" i="0" u="none" strike="noStrike" dirty="0">
                          <a:solidFill>
                            <a:srgbClr val="000000"/>
                          </a:solidFill>
                          <a:effectLst/>
                          <a:latin typeface="Calibri" panose="020F0502020204030204" pitchFamily="34" charset="0"/>
                        </a:rPr>
                        <a:t>Tangela Davis</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936133867"/>
                  </a:ext>
                </a:extLst>
              </a:tr>
            </a:tbl>
          </a:graphicData>
        </a:graphic>
      </p:graphicFrame>
      <p:graphicFrame>
        <p:nvGraphicFramePr>
          <p:cNvPr id="10" name="Table 9">
            <a:extLst>
              <a:ext uri="{FF2B5EF4-FFF2-40B4-BE49-F238E27FC236}">
                <a16:creationId xmlns:a16="http://schemas.microsoft.com/office/drawing/2014/main" id="{C15676E9-A309-A711-A42B-1DEE393CEC25}"/>
              </a:ext>
            </a:extLst>
          </p:cNvPr>
          <p:cNvGraphicFramePr>
            <a:graphicFrameLocks noGrp="1"/>
          </p:cNvGraphicFramePr>
          <p:nvPr/>
        </p:nvGraphicFramePr>
        <p:xfrm>
          <a:off x="1402795" y="1900800"/>
          <a:ext cx="6515100" cy="1226824"/>
        </p:xfrm>
        <a:graphic>
          <a:graphicData uri="http://schemas.openxmlformats.org/drawingml/2006/table">
            <a:tbl>
              <a:tblPr firstRow="1" bandRow="1">
                <a:tableStyleId>{5C22544A-7EE6-4342-B048-85BDC9FD1C3A}</a:tableStyleId>
              </a:tblPr>
              <a:tblGrid>
                <a:gridCol w="3198005">
                  <a:extLst>
                    <a:ext uri="{9D8B030D-6E8A-4147-A177-3AD203B41FA5}">
                      <a16:colId xmlns:a16="http://schemas.microsoft.com/office/drawing/2014/main" val="3097730320"/>
                    </a:ext>
                  </a:extLst>
                </a:gridCol>
                <a:gridCol w="3317095">
                  <a:extLst>
                    <a:ext uri="{9D8B030D-6E8A-4147-A177-3AD203B41FA5}">
                      <a16:colId xmlns:a16="http://schemas.microsoft.com/office/drawing/2014/main" val="1903787383"/>
                    </a:ext>
                  </a:extLst>
                </a:gridCol>
              </a:tblGrid>
              <a:tr h="392899">
                <a:tc gridSpan="2">
                  <a:txBody>
                    <a:bodyPr/>
                    <a:lstStyle/>
                    <a:p>
                      <a:pPr algn="ctr" rtl="0" fontAlgn="ctr"/>
                      <a:r>
                        <a:rPr lang="en-US" sz="2400" u="none" strike="noStrike" dirty="0">
                          <a:effectLst/>
                        </a:rPr>
                        <a:t>Contact Information</a:t>
                      </a:r>
                      <a:endParaRPr lang="en-US" sz="2400" b="1" i="0" u="none" strike="noStrike" dirty="0">
                        <a:solidFill>
                          <a:srgbClr val="FFFFFF"/>
                        </a:solidFill>
                        <a:effectLst/>
                        <a:latin typeface="Calibri" panose="020F0502020204030204" pitchFamily="34" charset="0"/>
                      </a:endParaRPr>
                    </a:p>
                  </a:txBody>
                  <a:tcPr marL="6350" marR="6350" marT="6350" marB="0" anchor="ctr"/>
                </a:tc>
                <a:tc hMerge="1">
                  <a:txBody>
                    <a:bodyPr/>
                    <a:lstStyle/>
                    <a:p>
                      <a:endParaRPr lang="en-US"/>
                    </a:p>
                  </a:txBody>
                  <a:tcPr/>
                </a:tc>
                <a:extLst>
                  <a:ext uri="{0D108BD9-81ED-4DB2-BD59-A6C34878D82A}">
                    <a16:rowId xmlns:a16="http://schemas.microsoft.com/office/drawing/2014/main" val="3952441433"/>
                  </a:ext>
                </a:extLst>
              </a:tr>
              <a:tr h="396623">
                <a:tc>
                  <a:txBody>
                    <a:bodyPr/>
                    <a:lstStyle/>
                    <a:p>
                      <a:pPr algn="ctr" rtl="0" fontAlgn="ctr"/>
                      <a:r>
                        <a:rPr lang="en-US" sz="2400" u="none" strike="noStrike" dirty="0">
                          <a:effectLst/>
                        </a:rPr>
                        <a:t>AHP Department</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US" sz="2400" u="none" strike="noStrike" dirty="0">
                          <a:effectLst/>
                        </a:rPr>
                        <a:t>800.362.2944</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124021712"/>
                  </a:ext>
                </a:extLst>
              </a:tr>
              <a:tr h="437302">
                <a:tc>
                  <a:txBody>
                    <a:bodyPr/>
                    <a:lstStyle/>
                    <a:p>
                      <a:pPr algn="ctr" rtl="0" fontAlgn="ctr"/>
                      <a:r>
                        <a:rPr lang="en-US" sz="2400" u="none" strike="noStrike" dirty="0">
                          <a:effectLst/>
                        </a:rPr>
                        <a:t>Email</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US" sz="2400" u="none" strike="noStrike" dirty="0">
                          <a:effectLst/>
                        </a:rPr>
                        <a:t>ahp@fhlb.com</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820073936"/>
                  </a:ext>
                </a:extLst>
              </a:tr>
            </a:tbl>
          </a:graphicData>
        </a:graphic>
      </p:graphicFrame>
    </p:spTree>
    <p:extLst>
      <p:ext uri="{BB962C8B-B14F-4D97-AF65-F5344CB8AC3E}">
        <p14:creationId xmlns:p14="http://schemas.microsoft.com/office/powerpoint/2010/main" val="548790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30936"/>
            <a:ext cx="7525657" cy="457200"/>
          </a:xfrm>
        </p:spPr>
        <p:txBody>
          <a:bodyPr/>
          <a:lstStyle/>
          <a:p>
            <a:pPr lvl="0">
              <a:defRPr/>
            </a:pPr>
            <a:r>
              <a:rPr lang="en-US" dirty="0"/>
              <a:t>2025 Highlights</a:t>
            </a:r>
            <a:endParaRPr lang="en-US" dirty="0">
              <a:solidFill>
                <a:schemeClr val="tx1"/>
              </a:solidFill>
              <a:latin typeface="Calibri" pitchFamily="34" charset="0"/>
            </a:endParaRPr>
          </a:p>
        </p:txBody>
      </p:sp>
      <p:sp>
        <p:nvSpPr>
          <p:cNvPr id="6" name="TextBox 5">
            <a:extLst>
              <a:ext uri="{FF2B5EF4-FFF2-40B4-BE49-F238E27FC236}">
                <a16:creationId xmlns:a16="http://schemas.microsoft.com/office/drawing/2014/main" id="{96AF054A-8849-42CD-B786-386CBA6C5897}"/>
              </a:ext>
            </a:extLst>
          </p:cNvPr>
          <p:cNvSpPr txBox="1"/>
          <p:nvPr/>
        </p:nvSpPr>
        <p:spPr>
          <a:xfrm>
            <a:off x="192068" y="1444966"/>
            <a:ext cx="5470501" cy="4832092"/>
          </a:xfrm>
          <a:prstGeom prst="rect">
            <a:avLst/>
          </a:prstGeom>
          <a:noFill/>
        </p:spPr>
        <p:txBody>
          <a:bodyPr wrap="square">
            <a:spAutoFit/>
          </a:bodyPr>
          <a:lstStyle/>
          <a:p>
            <a:pPr marL="342900" indent="-342900">
              <a:buFont typeface="Arial" panose="020B0604020202020204" pitchFamily="34" charset="0"/>
              <a:buChar char="•"/>
            </a:pPr>
            <a:r>
              <a:rPr lang="en-US" sz="2800" dirty="0"/>
              <a:t>Received </a:t>
            </a:r>
            <a:r>
              <a:rPr lang="en-US" sz="2800" b="1" dirty="0"/>
              <a:t>126</a:t>
            </a:r>
            <a:r>
              <a:rPr lang="en-US" sz="2800" dirty="0"/>
              <a:t> applications requesting a total of </a:t>
            </a:r>
            <a:r>
              <a:rPr lang="en-US" sz="2800" b="1" dirty="0"/>
              <a:t>$149 </a:t>
            </a:r>
            <a:r>
              <a:rPr lang="en-US" sz="2800" dirty="0"/>
              <a:t>million in AHP subsidies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b="1" dirty="0"/>
              <a:t>$73.5 </a:t>
            </a:r>
            <a:r>
              <a:rPr lang="en-US" sz="2800" dirty="0"/>
              <a:t>million in AHP subsidies were awarded to </a:t>
            </a:r>
            <a:r>
              <a:rPr lang="en-US" sz="2800" b="1" dirty="0"/>
              <a:t>53</a:t>
            </a:r>
            <a:r>
              <a:rPr lang="en-US" sz="2800" dirty="0"/>
              <a:t> projects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b="1" dirty="0"/>
              <a:t>53</a:t>
            </a:r>
            <a:r>
              <a:rPr lang="en-US" sz="2800" dirty="0"/>
              <a:t> rental projects approved for </a:t>
            </a:r>
            <a:r>
              <a:rPr lang="en-US" sz="2800" b="1" dirty="0"/>
              <a:t>3,777</a:t>
            </a:r>
            <a:r>
              <a:rPr lang="en-US" sz="2800" dirty="0"/>
              <a:t> units of housing</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Approval rate of </a:t>
            </a:r>
            <a:r>
              <a:rPr lang="en-US" sz="2800" b="1" dirty="0"/>
              <a:t>42%</a:t>
            </a:r>
            <a:r>
              <a:rPr lang="en-US" sz="2800" dirty="0"/>
              <a:t> percent </a:t>
            </a:r>
          </a:p>
        </p:txBody>
      </p:sp>
      <p:pic>
        <p:nvPicPr>
          <p:cNvPr id="5" name="Picture 4">
            <a:extLst>
              <a:ext uri="{FF2B5EF4-FFF2-40B4-BE49-F238E27FC236}">
                <a16:creationId xmlns:a16="http://schemas.microsoft.com/office/drawing/2014/main" id="{97088252-E476-F647-F1D6-65C14A5FF7CA}"/>
              </a:ext>
            </a:extLst>
          </p:cNvPr>
          <p:cNvPicPr>
            <a:picLocks noChangeAspect="1"/>
          </p:cNvPicPr>
          <p:nvPr/>
        </p:nvPicPr>
        <p:blipFill>
          <a:blip r:embed="rId3"/>
          <a:stretch>
            <a:fillRect/>
          </a:stretch>
        </p:blipFill>
        <p:spPr>
          <a:xfrm>
            <a:off x="5567681" y="3942080"/>
            <a:ext cx="3441592" cy="2284984"/>
          </a:xfrm>
          <a:prstGeom prst="rect">
            <a:avLst/>
          </a:prstGeom>
          <a:ln w="22225">
            <a:solidFill>
              <a:schemeClr val="accent1">
                <a:shade val="50000"/>
              </a:schemeClr>
            </a:solidFill>
          </a:ln>
        </p:spPr>
      </p:pic>
      <p:pic>
        <p:nvPicPr>
          <p:cNvPr id="9" name="Picture 8">
            <a:extLst>
              <a:ext uri="{FF2B5EF4-FFF2-40B4-BE49-F238E27FC236}">
                <a16:creationId xmlns:a16="http://schemas.microsoft.com/office/drawing/2014/main" id="{1A5444CB-8971-B49F-BD9D-9DC7835B9061}"/>
              </a:ext>
            </a:extLst>
          </p:cNvPr>
          <p:cNvPicPr>
            <a:picLocks noChangeAspect="1"/>
          </p:cNvPicPr>
          <p:nvPr/>
        </p:nvPicPr>
        <p:blipFill>
          <a:blip r:embed="rId4"/>
          <a:stretch>
            <a:fillRect/>
          </a:stretch>
        </p:blipFill>
        <p:spPr>
          <a:xfrm>
            <a:off x="5567680" y="1640860"/>
            <a:ext cx="3441591" cy="2251226"/>
          </a:xfrm>
          <a:prstGeom prst="rect">
            <a:avLst/>
          </a:prstGeom>
          <a:ln w="22225">
            <a:solidFill>
              <a:schemeClr val="accent1">
                <a:shade val="50000"/>
              </a:schemeClr>
            </a:solidFill>
          </a:ln>
        </p:spPr>
      </p:pic>
    </p:spTree>
    <p:extLst>
      <p:ext uri="{BB962C8B-B14F-4D97-AF65-F5344CB8AC3E}">
        <p14:creationId xmlns:p14="http://schemas.microsoft.com/office/powerpoint/2010/main" val="42682831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chemeClr val="tx1">
                <a:lumMod val="65000"/>
                <a:lumOff val="35000"/>
              </a:schemeClr>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20599</TotalTime>
  <Words>7262</Words>
  <Application>Microsoft Office PowerPoint</Application>
  <PresentationFormat>On-screen Show (4:3)</PresentationFormat>
  <Paragraphs>1201</Paragraphs>
  <Slides>87</Slides>
  <Notes>72</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87</vt:i4>
      </vt:variant>
    </vt:vector>
  </HeadingPairs>
  <TitlesOfParts>
    <vt:vector size="106" baseType="lpstr">
      <vt:lpstr>MS Mincho</vt:lpstr>
      <vt:lpstr>Aptos</vt:lpstr>
      <vt:lpstr>Arial</vt:lpstr>
      <vt:lpstr>Calibri</vt:lpstr>
      <vt:lpstr>Cambria</vt:lpstr>
      <vt:lpstr>Cavolini</vt:lpstr>
      <vt:lpstr>Courier New</vt:lpstr>
      <vt:lpstr>GT America</vt:lpstr>
      <vt:lpstr>Montserrat SemiBold</vt:lpstr>
      <vt:lpstr>Myriad Pro</vt:lpstr>
      <vt:lpstr>Public Sans</vt:lpstr>
      <vt:lpstr>Segoe UI</vt:lpstr>
      <vt:lpstr>Symbol</vt:lpstr>
      <vt:lpstr>Times New Roman</vt:lpstr>
      <vt:lpstr>Tw Cen MT</vt:lpstr>
      <vt:lpstr>Verdana</vt:lpstr>
      <vt:lpstr>Wingdings</vt:lpstr>
      <vt:lpstr>Office Theme</vt:lpstr>
      <vt:lpstr>Worksheet</vt:lpstr>
      <vt:lpstr>PowerPoint Presentation</vt:lpstr>
      <vt:lpstr>2026 AHP Workshop Agenda</vt:lpstr>
      <vt:lpstr>About FHLB Dallas</vt:lpstr>
      <vt:lpstr>PowerPoint Presentation</vt:lpstr>
      <vt:lpstr>PowerPoint Presentation</vt:lpstr>
      <vt:lpstr>2026 AHP Key Points</vt:lpstr>
      <vt:lpstr>2026 AHP Key Points</vt:lpstr>
      <vt:lpstr>2026 AHP Key Points – Scoring Updates</vt:lpstr>
      <vt:lpstr>2025 Highlights</vt:lpstr>
      <vt:lpstr>AHP Subsidies by State</vt:lpstr>
      <vt:lpstr>Approved AHP Project Locations</vt:lpstr>
      <vt:lpstr>Benefits of AHP to Members</vt:lpstr>
      <vt:lpstr>Member or Sponsor</vt:lpstr>
      <vt:lpstr>AHP Roles - Members</vt:lpstr>
      <vt:lpstr>AHP Roles - Sponsors</vt:lpstr>
      <vt:lpstr>PowerPoint Presentation</vt:lpstr>
      <vt:lpstr>What is Evaluated in the Application </vt:lpstr>
      <vt:lpstr>Project Eligibility</vt:lpstr>
      <vt:lpstr>Types of Eligible Housing</vt:lpstr>
      <vt:lpstr>Uses of Funds - Rental</vt:lpstr>
      <vt:lpstr> Demand - Rental</vt:lpstr>
      <vt:lpstr>Rental Feasibility – Project Costs</vt:lpstr>
      <vt:lpstr>Sponsor Capacity </vt:lpstr>
      <vt:lpstr>Sponsor Capacity to Complete</vt:lpstr>
      <vt:lpstr>Sponsor Capacity to Complete</vt:lpstr>
      <vt:lpstr>Site Control and Zoning</vt:lpstr>
      <vt:lpstr>2026 Rental Rehab Projects</vt:lpstr>
      <vt:lpstr>2026 Rental Rehab Projects – Relocation Plan</vt:lpstr>
      <vt:lpstr>2026 Rental Rehab Projects - Rent Roll</vt:lpstr>
      <vt:lpstr>2026 Rental Rehab Projects – Rent Roll Cont’d</vt:lpstr>
      <vt:lpstr>PowerPoint Presentation</vt:lpstr>
      <vt:lpstr>PowerPoint Presentation</vt:lpstr>
      <vt:lpstr>PowerPoint Presentation</vt:lpstr>
      <vt:lpstr>Rental Feasibility</vt:lpstr>
      <vt:lpstr>Rental Feasibility</vt:lpstr>
      <vt:lpstr>            </vt:lpstr>
      <vt:lpstr>Competitive AHP Scoring</vt:lpstr>
      <vt:lpstr>2026 AHP General Fund Scoring Overview</vt:lpstr>
      <vt:lpstr>            </vt:lpstr>
      <vt:lpstr>            </vt:lpstr>
      <vt:lpstr>             </vt:lpstr>
      <vt:lpstr>            </vt:lpstr>
      <vt:lpstr>             </vt:lpstr>
      <vt:lpstr>             </vt:lpstr>
      <vt:lpstr>             </vt:lpstr>
      <vt:lpstr>             </vt:lpstr>
      <vt:lpstr>            </vt:lpstr>
      <vt:lpstr>            </vt:lpstr>
      <vt:lpstr>PowerPoint Presentation</vt:lpstr>
      <vt:lpstr>PowerPoint Presentation</vt:lpstr>
      <vt:lpstr>PowerPoint Presentation</vt:lpstr>
      <vt:lpstr>Bank District Priority – Cont’d </vt:lpstr>
      <vt:lpstr>PowerPoint Presentation</vt:lpstr>
      <vt:lpstr>            </vt:lpstr>
      <vt:lpstr>AHP Planning Steps for Sponsors</vt:lpstr>
      <vt:lpstr>Improving Your Application</vt:lpstr>
      <vt:lpstr>Improving Your Application - Continued</vt:lpstr>
      <vt:lpstr>Development Budget – Uses of Funds</vt:lpstr>
      <vt:lpstr>Development Budget – Uses of Funds</vt:lpstr>
      <vt:lpstr>– Expanded sub-categories</vt:lpstr>
      <vt:lpstr>– Expanded sub-categories</vt:lpstr>
      <vt:lpstr>Checklists for Errors with Development Budgets</vt:lpstr>
      <vt:lpstr>Submitting Required Documents – Key Points</vt:lpstr>
      <vt:lpstr>Modifications</vt:lpstr>
      <vt:lpstr>Modifications</vt:lpstr>
      <vt:lpstr>2026 AHP Timeline</vt:lpstr>
      <vt:lpstr>Where do I Begin?</vt:lpstr>
      <vt:lpstr>Resources</vt:lpstr>
      <vt:lpstr>2026 Scoring Rubric  (Self- Scoring Worksheet)</vt:lpstr>
      <vt:lpstr>Income Calculations / Training Presentation link</vt:lpstr>
      <vt:lpstr>Grant Connect</vt:lpstr>
      <vt:lpstr>GrantConnect</vt:lpstr>
      <vt:lpstr>GrantConnect – Registration</vt:lpstr>
      <vt:lpstr>Registration and Access</vt:lpstr>
      <vt:lpstr>Register through GrantConnect – Key Points </vt:lpstr>
      <vt:lpstr>Register through GrantConnect – Key Points Continued</vt:lpstr>
      <vt:lpstr>Application Submission Process– Key Points </vt:lpstr>
      <vt:lpstr>Application Submission Process– Key Points </vt:lpstr>
      <vt:lpstr>GrantConnect – Registration</vt:lpstr>
      <vt:lpstr>GrantConnect - Tips</vt:lpstr>
      <vt:lpstr>GrantConnect - Previous Registrants</vt:lpstr>
      <vt:lpstr>GrantConnect – Registration</vt:lpstr>
      <vt:lpstr>GrantConnect - Recap</vt:lpstr>
      <vt:lpstr>Ready to Apply?</vt:lpstr>
      <vt:lpstr>            </vt:lpstr>
      <vt:lpstr>For More Information</vt:lpstr>
      <vt:lpstr>Community Investment Team</vt:lpstr>
    </vt:vector>
  </TitlesOfParts>
  <Company>olan 9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Clayton Davis</dc:creator>
  <cp:lastModifiedBy>Kerry Curry</cp:lastModifiedBy>
  <cp:revision>338</cp:revision>
  <cp:lastPrinted>2023-01-17T22:07:10Z</cp:lastPrinted>
  <dcterms:created xsi:type="dcterms:W3CDTF">2014-12-10T17:49:59Z</dcterms:created>
  <dcterms:modified xsi:type="dcterms:W3CDTF">2026-03-09T19:48:18Z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cd881d2-cc68-4807-9ce2-53abc3f011db_Enabled">
    <vt:lpwstr>True</vt:lpwstr>
  </property>
  <property fmtid="{D5CDD505-2E9C-101B-9397-08002B2CF9AE}" pid="3" name="MSIP_Label_bcd881d2-cc68-4807-9ce2-53abc3f011db_SiteId">
    <vt:lpwstr>058cb8ca-54fd-43ef-80e0-be1a117c6894</vt:lpwstr>
  </property>
  <property fmtid="{D5CDD505-2E9C-101B-9397-08002B2CF9AE}" pid="4" name="MSIP_Label_bcd881d2-cc68-4807-9ce2-53abc3f011db_Owner">
    <vt:lpwstr>uftmd@fhlb.com</vt:lpwstr>
  </property>
  <property fmtid="{D5CDD505-2E9C-101B-9397-08002B2CF9AE}" pid="5" name="MSIP_Label_bcd881d2-cc68-4807-9ce2-53abc3f011db_SetDate">
    <vt:lpwstr>2020-02-04T17:10:01.9217432Z</vt:lpwstr>
  </property>
  <property fmtid="{D5CDD505-2E9C-101B-9397-08002B2CF9AE}" pid="6" name="MSIP_Label_bcd881d2-cc68-4807-9ce2-53abc3f011db_Name">
    <vt:lpwstr>Private</vt:lpwstr>
  </property>
  <property fmtid="{D5CDD505-2E9C-101B-9397-08002B2CF9AE}" pid="7" name="MSIP_Label_bcd881d2-cc68-4807-9ce2-53abc3f011db_Application">
    <vt:lpwstr>Microsoft Azure Information Protection</vt:lpwstr>
  </property>
  <property fmtid="{D5CDD505-2E9C-101B-9397-08002B2CF9AE}" pid="8" name="MSIP_Label_bcd881d2-cc68-4807-9ce2-53abc3f011db_ActionId">
    <vt:lpwstr>c5bb875a-fd6f-42bc-882a-00b4baf7f899</vt:lpwstr>
  </property>
  <property fmtid="{D5CDD505-2E9C-101B-9397-08002B2CF9AE}" pid="9" name="MSIP_Label_bcd881d2-cc68-4807-9ce2-53abc3f011db_Extended_MSFT_Method">
    <vt:lpwstr>Automatic</vt:lpwstr>
  </property>
  <property fmtid="{D5CDD505-2E9C-101B-9397-08002B2CF9AE}" pid="10" name="MSIP_Label_b7af11e6-bb3e-4e8e-bbbf-c72d3d28961e_Enabled">
    <vt:lpwstr>true</vt:lpwstr>
  </property>
  <property fmtid="{D5CDD505-2E9C-101B-9397-08002B2CF9AE}" pid="11" name="MSIP_Label_b7af11e6-bb3e-4e8e-bbbf-c72d3d28961e_SetDate">
    <vt:lpwstr>2022-01-07T14:01:25Z</vt:lpwstr>
  </property>
  <property fmtid="{D5CDD505-2E9C-101B-9397-08002B2CF9AE}" pid="12" name="MSIP_Label_b7af11e6-bb3e-4e8e-bbbf-c72d3d28961e_Method">
    <vt:lpwstr>Standard</vt:lpwstr>
  </property>
  <property fmtid="{D5CDD505-2E9C-101B-9397-08002B2CF9AE}" pid="13" name="MSIP_Label_b7af11e6-bb3e-4e8e-bbbf-c72d3d28961e_Name">
    <vt:lpwstr>b7af11e6-bb3e-4e8e-bbbf-c72d3d28961e</vt:lpwstr>
  </property>
  <property fmtid="{D5CDD505-2E9C-101B-9397-08002B2CF9AE}" pid="14" name="MSIP_Label_b7af11e6-bb3e-4e8e-bbbf-c72d3d28961e_SiteId">
    <vt:lpwstr>058cb8ca-54fd-43ef-80e0-be1a117c6894</vt:lpwstr>
  </property>
  <property fmtid="{D5CDD505-2E9C-101B-9397-08002B2CF9AE}" pid="15" name="MSIP_Label_b7af11e6-bb3e-4e8e-bbbf-c72d3d28961e_ActionId">
    <vt:lpwstr>c5bb875a-fd6f-42bc-882a-00b4baf7f899</vt:lpwstr>
  </property>
  <property fmtid="{D5CDD505-2E9C-101B-9397-08002B2CF9AE}" pid="16" name="MSIP_Label_b7af11e6-bb3e-4e8e-bbbf-c72d3d28961e_ContentBits">
    <vt:lpwstr>0</vt:lpwstr>
  </property>
</Properties>
</file>