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4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3" r:id="rId3"/>
    <p:sldMasterId id="2147483655" r:id="rId4"/>
  </p:sldMasterIdLst>
  <p:notesMasterIdLst>
    <p:notesMasterId r:id="rId18"/>
  </p:notesMasterIdLst>
  <p:handoutMasterIdLst>
    <p:handoutMasterId r:id="rId19"/>
  </p:handoutMasterIdLst>
  <p:sldIdLst>
    <p:sldId id="256" r:id="rId5"/>
    <p:sldId id="395" r:id="rId6"/>
    <p:sldId id="416" r:id="rId7"/>
    <p:sldId id="401" r:id="rId8"/>
    <p:sldId id="295" r:id="rId9"/>
    <p:sldId id="421" r:id="rId10"/>
    <p:sldId id="424" r:id="rId11"/>
    <p:sldId id="423" r:id="rId12"/>
    <p:sldId id="283" r:id="rId13"/>
    <p:sldId id="284" r:id="rId14"/>
    <p:sldId id="420" r:id="rId15"/>
    <p:sldId id="398" r:id="rId16"/>
    <p:sldId id="259" r:id="rId17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0000FF"/>
    <a:srgbClr val="FF9900"/>
    <a:srgbClr val="FF3300"/>
    <a:srgbClr val="FF0000"/>
    <a:srgbClr val="FF8205"/>
    <a:srgbClr val="339966"/>
    <a:srgbClr val="FF00FF"/>
    <a:srgbClr val="15BB15"/>
    <a:srgbClr val="B8F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0" autoAdjust="0"/>
    <p:restoredTop sz="86928" autoAdjust="0"/>
  </p:normalViewPr>
  <p:slideViewPr>
    <p:cSldViewPr snapToGrid="0" snapToObjects="1">
      <p:cViewPr>
        <p:scale>
          <a:sx n="60" d="100"/>
          <a:sy n="60" d="100"/>
        </p:scale>
        <p:origin x="-1474" y="-379"/>
      </p:cViewPr>
      <p:guideLst>
        <p:guide orient="horz" pos="4205"/>
        <p:guide orient="horz" pos="2160"/>
        <p:guide pos="96"/>
      </p:guideLst>
    </p:cSldViewPr>
  </p:slideViewPr>
  <p:outlineViewPr>
    <p:cViewPr>
      <p:scale>
        <a:sx n="33" d="100"/>
        <a:sy n="33" d="100"/>
      </p:scale>
      <p:origin x="0" y="5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openxmlformats.org/officeDocument/2006/relationships/customXml" Target="../customXml/item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B645C3A4-3821-463C-B3E1-4B9BACFBE7B6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B5F6D00-13A7-43DA-ACA4-59BDA4CA45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213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EC8AA82-2BFF-4499-BD70-026542061DF0}" type="datetimeFigureOut">
              <a:rPr lang="en-US" smtClean="0"/>
              <a:pPr/>
              <a:t>6/29/2017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41F60DB8-73ED-4298-9AD7-AAE77C71E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386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739" y="2548053"/>
            <a:ext cx="7278522" cy="1767456"/>
          </a:xfrm>
        </p:spPr>
        <p:txBody>
          <a:bodyPr lIns="0" tIns="0" rIns="0" bIns="0">
            <a:normAutofit/>
          </a:bodyPr>
          <a:lstStyle>
            <a:lvl1pPr>
              <a:lnSpc>
                <a:spcPts val="33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3841987"/>
            <a:ext cx="2133600" cy="365125"/>
          </a:xfrm>
        </p:spPr>
        <p:txBody>
          <a:bodyPr lIns="0" tIns="0" rIns="0" bIns="0" anchor="t"/>
          <a:lstStyle>
            <a:lvl1pPr algn="ctr">
              <a:defRPr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4277255-6A8E-41BC-BF6F-0506884F1680}" type="datetime4">
              <a:rPr lang="en-US" smtClean="0"/>
              <a:pPr/>
              <a:t>June 29, 2017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73044"/>
            <a:ext cx="8229600" cy="4778269"/>
          </a:xfrm>
        </p:spPr>
        <p:txBody>
          <a:bodyPr lIns="0" tIns="0" rIns="0" bIns="0"/>
          <a:lstStyle>
            <a:lvl1pPr marL="169863" marR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Tx/>
              <a:buFont typeface="Wingdings" charset="2"/>
              <a:buChar char="§"/>
              <a:tabLst/>
              <a:defRPr sz="2000">
                <a:latin typeface="Arial"/>
                <a:cs typeface="Arial"/>
              </a:defRPr>
            </a:lvl1pPr>
            <a:lvl2pPr marL="338138" marR="0" indent="-1682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Tx/>
              <a:buFont typeface="Arial"/>
              <a:buChar char="•"/>
              <a:tabLst/>
              <a:defRPr sz="1800"/>
            </a:lvl2pPr>
            <a:lvl3pPr marL="517525" marR="0" indent="-1793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Pct val="100000"/>
              <a:buFont typeface="Lucida Grande"/>
              <a:buChar char="-"/>
              <a:tabLst/>
              <a:defRPr sz="1600"/>
            </a:lvl3pPr>
            <a:lvl4pPr marL="687388" marR="0" indent="-169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Pct val="65000"/>
              <a:buFont typeface="Wingdings" charset="2"/>
              <a:buChar char=""/>
              <a:tabLst/>
              <a:defRPr sz="1400"/>
            </a:lvl4pPr>
            <a:lvl5pPr marL="800100" marR="0" indent="-1127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8C8E8E"/>
              </a:buClr>
              <a:buSzPct val="65000"/>
              <a:buFont typeface="Wingdings" charset="2"/>
              <a:buChar char=""/>
              <a:tabLst/>
              <a:defRPr sz="1400"/>
            </a:lvl5pPr>
          </a:lstStyle>
          <a:p>
            <a:r>
              <a:rPr lang="en-US" dirty="0" smtClean="0"/>
              <a:t>Body copy goes here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6720" y="6540498"/>
            <a:ext cx="690504" cy="170393"/>
          </a:xfrm>
        </p:spPr>
        <p:txBody>
          <a:bodyPr wrap="square" lIns="640080" rIns="0"/>
          <a:lstStyle/>
          <a:p>
            <a:fld id="{13EAB2C1-56EC-4C32-8C44-F07C9E8FC7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0" tIns="0" rIns="0" bIns="0">
            <a:normAutofit/>
          </a:bodyPr>
          <a:lstStyle>
            <a:lvl1pPr>
              <a:defRPr sz="2400" b="0" i="0">
                <a:solidFill>
                  <a:srgbClr val="FFFFFF"/>
                </a:solidFill>
                <a:latin typeface="Arial Bold"/>
                <a:cs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48053"/>
            <a:ext cx="8400569" cy="1767456"/>
          </a:xfrm>
        </p:spPr>
        <p:txBody>
          <a:bodyPr lIns="0" tIns="0" rIns="0" bIns="0">
            <a:normAutofit/>
          </a:bodyPr>
          <a:lstStyle>
            <a:lvl1pPr>
              <a:lnSpc>
                <a:spcPts val="332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88251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4C09C-121B-4FA3-901F-7E86506CAC26}" type="datetime4">
              <a:rPr lang="en-US" smtClean="0"/>
              <a:pPr/>
              <a:t>June 29,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0EFA-CB25-4766-B1E9-72E8B2C374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89" cy="68575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3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"/>
                <a:cs typeface="Arial"/>
              </a:rPr>
              <a:t>Headline Goes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Body copy goes here</a:t>
            </a:r>
          </a:p>
          <a:p>
            <a:pPr marL="4572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Second level</a:t>
            </a:r>
          </a:p>
          <a:p>
            <a:pPr marL="6858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Third level</a:t>
            </a:r>
          </a:p>
          <a:p>
            <a:pPr marL="914400" marR="0" lvl="3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Fourth level</a:t>
            </a:r>
          </a:p>
          <a:p>
            <a:pPr marL="1092200" marR="0" lvl="4" indent="-177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prstClr val="black"/>
              </a:buClr>
              <a:buSzTx/>
              <a:buFont typeface="Arial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7784" y="6356350"/>
            <a:ext cx="6528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87CE6-2976-46C2-9AF9-A240BAD99121}" type="datetime4">
              <a:rPr lang="en-US" smtClean="0"/>
              <a:pPr/>
              <a:t>June 29,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90658" y="6356350"/>
            <a:ext cx="1372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6720" y="6540498"/>
            <a:ext cx="690504" cy="170393"/>
          </a:xfrm>
          <a:prstGeom prst="rect">
            <a:avLst/>
          </a:prstGeom>
        </p:spPr>
        <p:txBody>
          <a:bodyPr vert="horz" lIns="548640" tIns="0" rIns="0" bIns="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3EAB2C1-56EC-4C32-8C44-F07C9E8FC7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prstClr val="black"/>
        </a:buClr>
        <a:buSzTx/>
        <a:buFont typeface="Arial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prstClr val="black"/>
        </a:buClr>
        <a:buSzTx/>
        <a:buFont typeface="Arial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prstClr val="black"/>
        </a:buClr>
        <a:buSzTx/>
        <a:buFont typeface="Arial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prstClr val="black"/>
        </a:buClr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92200" marR="0" indent="-1778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1200"/>
        </a:spcAft>
        <a:buClr>
          <a:prstClr val="black"/>
        </a:buClr>
        <a:buSzTx/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0EFA-CB25-4766-B1E9-72E8B2C374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0EFA-CB25-4766-B1E9-72E8B2C374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33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7.xls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1.xls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Microsoft_Excel_97-2003_Worksheet2.xls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oleObject" Target="../embeddings/Microsoft_Excel_97-2003_Worksheet3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Microsoft_Excel_97-2003_Worksheet4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Microsoft_Excel_97-2003_Worksheet5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6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371600" y="3886200"/>
            <a:ext cx="6400800" cy="990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 smtClean="0">
                <a:latin typeface="Calibri" pitchFamily="34" charset="0"/>
                <a:cs typeface="Arial" pitchFamily="34" charset="0"/>
              </a:rPr>
              <a:t> Robert A. Dye Ph.D. </a:t>
            </a:r>
            <a:br>
              <a:rPr lang="en-US" i="1" dirty="0" smtClean="0">
                <a:latin typeface="Calibri" pitchFamily="34" charset="0"/>
                <a:cs typeface="Arial" pitchFamily="34" charset="0"/>
              </a:rPr>
            </a:br>
            <a:r>
              <a:rPr lang="en-US" i="1" dirty="0" smtClean="0">
                <a:latin typeface="Calibri" pitchFamily="34" charset="0"/>
                <a:cs typeface="Arial" pitchFamily="34" charset="0"/>
              </a:rPr>
              <a:t>Chief Economist, Comerica Bank</a:t>
            </a:r>
          </a:p>
          <a:p>
            <a:r>
              <a:rPr lang="en-US" i="1" dirty="0" smtClean="0">
                <a:latin typeface="Calibri" pitchFamily="34" charset="0"/>
                <a:cs typeface="Arial" pitchFamily="34" charset="0"/>
              </a:rPr>
              <a:t>June 2017</a:t>
            </a:r>
          </a:p>
          <a:p>
            <a:endParaRPr lang="en-US" i="1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010245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itchFamily="34" charset="0"/>
                <a:cs typeface="Arial" pitchFamily="34" charset="0"/>
              </a:rPr>
              <a:t>                </a:t>
            </a:r>
          </a:p>
          <a:p>
            <a:r>
              <a:rPr lang="en-US" sz="3200" dirty="0" smtClean="0">
                <a:latin typeface="Calibri" pitchFamily="34" charset="0"/>
                <a:cs typeface="Arial" pitchFamily="34" charset="0"/>
              </a:rPr>
              <a:t>                </a:t>
            </a:r>
            <a:r>
              <a:rPr lang="en-US" sz="3200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The Comerica </a:t>
            </a: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U.S. Economic Outlook</a:t>
            </a:r>
            <a:br>
              <a:rPr lang="en-US" sz="3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en-US" sz="3200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 </a:t>
            </a:r>
            <a:r>
              <a:rPr lang="en-US" sz="3200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sz="3200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Reflation, </a:t>
            </a:r>
            <a:r>
              <a:rPr lang="en-US" sz="3200" i="1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T</a:t>
            </a:r>
            <a:r>
              <a:rPr lang="en-US" sz="3200" i="1" dirty="0" smtClean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>he Swerve, Reflexivity and The Budget    </a:t>
            </a:r>
          </a:p>
          <a:p>
            <a:endParaRPr lang="en-US" sz="3200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endParaRPr lang="en-US" sz="3200" i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endParaRPr lang="en-US" sz="3200" i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endParaRPr lang="en-US" sz="3200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endParaRPr lang="en-US" sz="3200" i="1" dirty="0" smtClean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endParaRPr lang="en-US" sz="3200" i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Calibri" pitchFamily="34" charset="0"/>
                <a:cs typeface="Arial" pitchFamily="34" charset="0"/>
              </a:rPr>
            </a:br>
            <a:r>
              <a:rPr lang="en-US" dirty="0">
                <a:latin typeface="Calibri" pitchFamily="34" charset="0"/>
                <a:cs typeface="Arial" pitchFamily="34" charset="0"/>
              </a:rPr>
              <a:t>  </a:t>
            </a:r>
            <a:r>
              <a:rPr lang="en-US" i="1" dirty="0">
                <a:latin typeface="Calibri" pitchFamily="34" charset="0"/>
                <a:cs typeface="Arial" pitchFamily="34" charset="0"/>
              </a:rPr>
              <a:t/>
            </a:r>
            <a:br>
              <a:rPr lang="en-US" i="1" dirty="0">
                <a:latin typeface="Calibri" pitchFamily="34" charset="0"/>
                <a:cs typeface="Arial" pitchFamily="34" charset="0"/>
              </a:rPr>
            </a:b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9224" y="6540498"/>
            <a:ext cx="958000" cy="170393"/>
          </a:xfrm>
        </p:spPr>
        <p:txBody>
          <a:bodyPr/>
          <a:lstStyle/>
          <a:p>
            <a:fld id="{13EAB2C1-56EC-4C32-8C44-F07C9E8FC74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97893" y="13648"/>
            <a:ext cx="4674358" cy="887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dirty="0" smtClean="0">
                <a:solidFill>
                  <a:sysClr val="window" lastClr="FFFFFF"/>
                </a:solidFill>
                <a:latin typeface="Arial"/>
              </a:rPr>
              <a:t>2017 Forecast…The 360 View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7772" y="923498"/>
            <a:ext cx="4564112" cy="5906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Downside Risks</a:t>
            </a:r>
            <a:endParaRPr lang="en-US" sz="1800" dirty="0" smtClean="0">
              <a:solidFill>
                <a:srgbClr val="FF0000"/>
              </a:solidFill>
            </a:endParaRPr>
          </a:p>
          <a:p>
            <a:pPr mar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Failure of the Trump Agenda</a:t>
            </a:r>
          </a:p>
          <a:p>
            <a:pPr mar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Stock market correction</a:t>
            </a:r>
          </a:p>
          <a:p>
            <a:pPr mar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Global </a:t>
            </a:r>
            <a:r>
              <a:rPr lang="en-US" sz="1800" dirty="0">
                <a:solidFill>
                  <a:sysClr val="windowText" lastClr="000000"/>
                </a:solidFill>
              </a:rPr>
              <a:t>volatility, China, Japan,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    	Eurozone/Brexit</a:t>
            </a:r>
            <a:r>
              <a:rPr lang="en-US" sz="1800" dirty="0">
                <a:solidFill>
                  <a:sysClr val="windowText" lastClr="000000"/>
                </a:solidFill>
              </a:rPr>
              <a:t>, Russia,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MENA</a:t>
            </a:r>
          </a:p>
          <a:p>
            <a:pPr mar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 smtClean="0"/>
              <a:t>Higher interest rates </a:t>
            </a:r>
          </a:p>
          <a:p>
            <a:pPr marL="0" lv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Housing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stalls</a:t>
            </a:r>
          </a:p>
          <a:p>
            <a:pPr mar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/>
              <a:t>Pushback from trade </a:t>
            </a:r>
            <a:r>
              <a:rPr lang="en-US" sz="1800" dirty="0" smtClean="0"/>
              <a:t>agreements</a:t>
            </a:r>
          </a:p>
          <a:p>
            <a:pPr mar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Strong dollar/weak trade</a:t>
            </a:r>
            <a:endParaRPr lang="en-US" sz="1800" dirty="0" smtClean="0"/>
          </a:p>
          <a:p>
            <a:pPr mar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Terrorist event </a:t>
            </a:r>
            <a:endParaRPr lang="en-US" sz="1800" dirty="0">
              <a:solidFill>
                <a:sysClr val="windowText" lastClr="000000"/>
              </a:solidFill>
            </a:endParaRPr>
          </a:p>
          <a:p>
            <a:pPr marL="0" lv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Consumer spending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slumps</a:t>
            </a:r>
          </a:p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Content Placeholder 6"/>
          <p:cNvSpPr txBox="1">
            <a:spLocks/>
          </p:cNvSpPr>
          <p:nvPr/>
        </p:nvSpPr>
        <p:spPr>
          <a:xfrm>
            <a:off x="4571884" y="923498"/>
            <a:ext cx="4629150" cy="5249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D6E3F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Upside Risks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15BB15"/>
              </a:solidFill>
              <a:effectLst/>
              <a:uLnTx/>
              <a:uFillTx/>
            </a:endParaRPr>
          </a:p>
          <a:p>
            <a:pPr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/>
              <a:t>Tax reform, personal and </a:t>
            </a:r>
            <a:r>
              <a:rPr lang="en-US" sz="1800" dirty="0" smtClean="0"/>
              <a:t>corporate</a:t>
            </a:r>
          </a:p>
          <a:p>
            <a:pPr lv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/>
              <a:t>Infrastructure program </a:t>
            </a:r>
          </a:p>
          <a:p>
            <a:pPr lvl="0"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Consumer/business confidence</a:t>
            </a:r>
          </a:p>
          <a:p>
            <a:pPr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/>
              <a:t>Business investment </a:t>
            </a:r>
            <a:endParaRPr lang="en-US" sz="1800" dirty="0" smtClean="0">
              <a:solidFill>
                <a:sysClr val="windowText" lastClr="000000"/>
              </a:solidFill>
            </a:endParaRPr>
          </a:p>
          <a:p>
            <a:pPr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Wealth effects</a:t>
            </a:r>
            <a:endParaRPr lang="en-US" sz="1800" dirty="0">
              <a:solidFill>
                <a:sysClr val="windowText" lastClr="00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 smtClean="0"/>
              <a:t>Deregulation, including financial</a:t>
            </a:r>
          </a:p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 smtClean="0"/>
              <a:t>Expansive energy policy w/higher prices</a:t>
            </a:r>
          </a:p>
          <a:p>
            <a:pPr>
              <a:lnSpc>
                <a:spcPts val="3500"/>
              </a:lnSpc>
              <a:buClr>
                <a:schemeClr val="tx2"/>
              </a:buClr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Single-family housing market </a:t>
            </a:r>
            <a:r>
              <a:rPr lang="en-US" sz="1800" noProof="0" dirty="0" smtClean="0">
                <a:solidFill>
                  <a:sysClr val="windowText" lastClr="000000"/>
                </a:solidFill>
              </a:rPr>
              <a:t> </a:t>
            </a:r>
            <a:r>
              <a:rPr lang="en-US" sz="1800" dirty="0" smtClean="0">
                <a:solidFill>
                  <a:sysClr val="windowText" lastClr="000000"/>
                </a:solidFill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Job growth stays strong</a:t>
            </a:r>
          </a:p>
          <a:p>
            <a:pPr marL="342900" marR="0" lvl="0" indent="-342900" algn="just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en-US" sz="1800" dirty="0" smtClean="0">
                <a:solidFill>
                  <a:sysClr val="windowText" lastClr="000000"/>
                </a:solidFill>
              </a:rPr>
              <a:t>Second leg for autos</a:t>
            </a:r>
          </a:p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rgbClr val="DD6E3F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09300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AB2C1-56EC-4C32-8C44-F07C9E8FC74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latin typeface="+mn-lt"/>
              </a:rPr>
              <a:t>Mind the Gap</a:t>
            </a:r>
            <a:endParaRPr lang="en-US" i="1" dirty="0">
              <a:latin typeface="+mn-lt"/>
            </a:endParaRPr>
          </a:p>
        </p:txBody>
      </p:sp>
      <p:pic>
        <p:nvPicPr>
          <p:cNvPr id="91138" name="Picture 2" descr="https://www.cbo.gov/sites/default/files/cbofiles/images/pubs-images/52xxx/52152-MBR-land-figure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54100"/>
            <a:ext cx="74041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1042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38281" y="6540498"/>
            <a:ext cx="998943" cy="170393"/>
          </a:xfrm>
        </p:spPr>
        <p:txBody>
          <a:bodyPr/>
          <a:lstStyle/>
          <a:p>
            <a:fld id="{13EAB2C1-56EC-4C32-8C44-F07C9E8FC74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7454" y="0"/>
            <a:ext cx="8926546" cy="859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noProof="0" dirty="0" smtClean="0">
                <a:solidFill>
                  <a:sysClr val="window" lastClr="FFFFFF"/>
                </a:solidFill>
                <a:latin typeface="Arial"/>
              </a:rPr>
              <a:t>A Dire Prediction by the CBO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290236"/>
              </p:ext>
            </p:extLst>
          </p:nvPr>
        </p:nvGraphicFramePr>
        <p:xfrm>
          <a:off x="138113" y="701675"/>
          <a:ext cx="8786812" cy="590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93" name="Worksheet" r:id="rId4" imgW="6690468" imgH="3962328" progId="Excel.Sheet.8">
                  <p:embed/>
                </p:oleObj>
              </mc:Choice>
              <mc:Fallback>
                <p:oleObj name="Worksheet" r:id="rId4" imgW="6690468" imgH="396232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113" y="701675"/>
                        <a:ext cx="8786812" cy="590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3805" y="6346208"/>
            <a:ext cx="472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Congressional Budget Office 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790448" y="1733088"/>
            <a:ext cx="0" cy="3854912"/>
          </a:xfrm>
          <a:prstGeom prst="line">
            <a:avLst/>
          </a:prstGeom>
          <a:ln w="38100">
            <a:solidFill>
              <a:srgbClr val="00B05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89000" y="2781300"/>
            <a:ext cx="7747000" cy="0"/>
          </a:xfrm>
          <a:prstGeom prst="line">
            <a:avLst/>
          </a:prstGeom>
          <a:ln w="698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 rot="2064396">
            <a:off x="7103280" y="3759200"/>
            <a:ext cx="1270000" cy="3937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125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7467600" cy="3968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Robert A. Dye, Chief Economist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Subscribe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www.comerica.com/economics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Follow on Twitter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</a:rPr>
              <a:t>@Comerica_Econ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7467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38281" y="6540498"/>
            <a:ext cx="998943" cy="170393"/>
          </a:xfrm>
        </p:spPr>
        <p:txBody>
          <a:bodyPr/>
          <a:lstStyle/>
          <a:p>
            <a:fld id="{13EAB2C1-56EC-4C32-8C44-F07C9E8FC74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59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dirty="0" smtClean="0">
                <a:solidFill>
                  <a:sysClr val="window" lastClr="FFFFFF"/>
                </a:solidFill>
                <a:latin typeface="Arial"/>
              </a:rPr>
              <a:t>      Definitions</a:t>
            </a:r>
            <a:r>
              <a:rPr lang="en-US" sz="2400" b="0" i="1" noProof="0" dirty="0" smtClean="0">
                <a:solidFill>
                  <a:sysClr val="window" lastClr="FFFFFF"/>
                </a:solidFill>
                <a:latin typeface="Arial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68526" y="1037857"/>
            <a:ext cx="7815216" cy="1821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i="1" dirty="0" smtClean="0"/>
              <a:t>Reflation</a:t>
            </a:r>
            <a:endParaRPr kumimoji="0" lang="en-US" alt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ts val="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defTabSz="914400" eaLnBrk="0" hangingPunct="0"/>
            <a:r>
              <a:rPr lang="en-US" altLang="en-US" sz="2000" i="1" dirty="0" smtClean="0"/>
              <a:t>Noun</a:t>
            </a:r>
            <a:r>
              <a:rPr lang="en-US" altLang="en-US" sz="2000" dirty="0" smtClean="0"/>
              <a:t>    1. An increase in economic activity and prices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	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2.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 increase in the supply of  money and credit designed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              </a:t>
            </a:r>
            <a:r>
              <a:rPr kumimoji="0" lang="en-US" alt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to cause such an increase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8526" y="2661378"/>
            <a:ext cx="6279283" cy="146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Swerve</a:t>
            </a:r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Verb	</a:t>
            </a:r>
            <a:r>
              <a:rPr lang="en-US" altLang="en-US" sz="2000" dirty="0"/>
              <a:t>C</a:t>
            </a:r>
            <a:r>
              <a:rPr lang="en-US" altLang="en-US" sz="2000" dirty="0" smtClean="0"/>
              <a:t>hange </a:t>
            </a:r>
            <a:r>
              <a:rPr lang="en-US" altLang="en-US" sz="2000" dirty="0"/>
              <a:t>or cause to change direction </a:t>
            </a:r>
            <a:r>
              <a:rPr lang="en-US" altLang="en-US" sz="2000" dirty="0" smtClean="0"/>
              <a:t>abruptly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i="1" dirty="0" smtClean="0"/>
              <a:t>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oun</a:t>
            </a:r>
            <a:r>
              <a:rPr kumimoji="0" lang="en-US" alt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</a:t>
            </a:r>
            <a:r>
              <a:rPr lang="en-US" altLang="en-US" sz="2000" dirty="0"/>
              <a:t>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n abrupt change of direction.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68526" y="4099280"/>
            <a:ext cx="8105574" cy="177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b="1" i="1" dirty="0" smtClean="0"/>
              <a:t>Reflexivity</a:t>
            </a:r>
            <a:endParaRPr lang="en-US" altLang="en-US" sz="2000" dirty="0"/>
          </a:p>
          <a:p>
            <a:pPr marL="0" marR="0" lvl="0" indent="0" algn="l" defTabSz="914400" rtl="0" eaLnBrk="0" fontAlgn="base" latinLnBrk="0" hangingPunct="0">
              <a:lnSpc>
                <a:spcPts val="1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defTabSz="914400" eaLnBrk="0" hangingPunct="0"/>
            <a:r>
              <a:rPr lang="en-US" altLang="en-US" sz="2000" i="1" dirty="0" smtClean="0"/>
              <a:t>N</a:t>
            </a:r>
            <a:r>
              <a:rPr kumimoji="0" lang="en-US" alt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oun</a:t>
            </a:r>
            <a:r>
              <a:rPr kumimoji="0" lang="en-US" altLang="en-US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   </a:t>
            </a:r>
            <a:r>
              <a:rPr lang="en-US" altLang="en-US" sz="2000" dirty="0" smtClean="0"/>
              <a:t>A</a:t>
            </a:r>
            <a:r>
              <a:rPr lang="en-US" altLang="en-US" sz="2000" dirty="0"/>
              <a:t> </a:t>
            </a:r>
            <a:r>
              <a:rPr lang="en-US" sz="2000" dirty="0" smtClean="0"/>
              <a:t>circular relationship </a:t>
            </a:r>
            <a:r>
              <a:rPr lang="en-US" sz="2000" dirty="0"/>
              <a:t>between cause and </a:t>
            </a:r>
            <a:r>
              <a:rPr lang="en-US" sz="2000" dirty="0" smtClean="0"/>
              <a:t>effect, with </a:t>
            </a:r>
            <a:r>
              <a:rPr lang="en-US" sz="2000" dirty="0"/>
              <a:t>the </a:t>
            </a:r>
            <a:r>
              <a:rPr lang="en-US" sz="2000" dirty="0" smtClean="0"/>
              <a:t>	cause </a:t>
            </a:r>
            <a:r>
              <a:rPr lang="en-US" sz="2000" dirty="0"/>
              <a:t>and the effect affecting one another in a relationship in </a:t>
            </a:r>
            <a:r>
              <a:rPr lang="en-US" sz="2000" dirty="0" smtClean="0"/>
              <a:t>	which </a:t>
            </a:r>
            <a:r>
              <a:rPr lang="en-US" sz="2000" dirty="0"/>
              <a:t>neither can be assigned as causes or effects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123494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38281" y="6540498"/>
            <a:ext cx="998943" cy="170393"/>
          </a:xfrm>
        </p:spPr>
        <p:txBody>
          <a:bodyPr/>
          <a:lstStyle/>
          <a:p>
            <a:fld id="{13EAB2C1-56EC-4C32-8C44-F07C9E8FC74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59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dirty="0" smtClean="0">
                <a:solidFill>
                  <a:sysClr val="window" lastClr="FFFFFF"/>
                </a:solidFill>
                <a:latin typeface="Arial"/>
              </a:rPr>
              <a:t>      The Diagram</a:t>
            </a:r>
            <a:r>
              <a:rPr lang="en-US" sz="2400" b="0" i="1" noProof="0" dirty="0" smtClean="0">
                <a:solidFill>
                  <a:sysClr val="window" lastClr="FFFFFF"/>
                </a:solidFill>
                <a:latin typeface="Arial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312166"/>
            <a:ext cx="218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Global Reflation</a:t>
            </a:r>
            <a:endParaRPr lang="en-US" sz="2000" b="1" dirty="0"/>
          </a:p>
        </p:txBody>
      </p:sp>
      <p:sp>
        <p:nvSpPr>
          <p:cNvPr id="4" name="Right Arrow 3"/>
          <p:cNvSpPr/>
          <p:nvPr/>
        </p:nvSpPr>
        <p:spPr>
          <a:xfrm rot="19376990">
            <a:off x="267180" y="4935962"/>
            <a:ext cx="1650040" cy="56653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9908" y="5617168"/>
            <a:ext cx="330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U.S., China, India, Japan</a:t>
            </a:r>
          </a:p>
          <a:p>
            <a:r>
              <a:rPr lang="en-US" dirty="0" smtClean="0"/>
              <a:t>Europe, Commodity Countries</a:t>
            </a:r>
          </a:p>
          <a:p>
            <a:r>
              <a:rPr lang="en-US" dirty="0" smtClean="0"/>
              <a:t>Global Money Surge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98850" y="3944639"/>
            <a:ext cx="250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Trump Swerve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0907" y="4235004"/>
            <a:ext cx="3722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Expectation of:</a:t>
            </a:r>
          </a:p>
          <a:p>
            <a:r>
              <a:rPr lang="en-US" dirty="0" smtClean="0"/>
              <a:t>Deregulation</a:t>
            </a:r>
          </a:p>
          <a:p>
            <a:r>
              <a:rPr lang="en-US" dirty="0" smtClean="0"/>
              <a:t>Business Friendly Environment</a:t>
            </a:r>
          </a:p>
          <a:p>
            <a:r>
              <a:rPr lang="en-US" dirty="0" smtClean="0"/>
              <a:t>Tax Cuts</a:t>
            </a:r>
          </a:p>
          <a:p>
            <a:r>
              <a:rPr lang="en-US" dirty="0" smtClean="0"/>
              <a:t>Infrastructure Spending</a:t>
            </a:r>
          </a:p>
          <a:p>
            <a:r>
              <a:rPr lang="en-US" dirty="0" smtClean="0"/>
              <a:t>Healthcare Policy</a:t>
            </a:r>
          </a:p>
        </p:txBody>
      </p:sp>
      <p:sp>
        <p:nvSpPr>
          <p:cNvPr id="13" name="Circular Arrow 12"/>
          <p:cNvSpPr/>
          <p:nvPr/>
        </p:nvSpPr>
        <p:spPr>
          <a:xfrm rot="19623665" flipV="1">
            <a:off x="1643718" y="3690691"/>
            <a:ext cx="1981200" cy="1825224"/>
          </a:xfrm>
          <a:prstGeom prst="circularArrow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Circular Arrow 13"/>
          <p:cNvSpPr/>
          <p:nvPr/>
        </p:nvSpPr>
        <p:spPr>
          <a:xfrm rot="8663657" flipH="1" flipV="1">
            <a:off x="2912014" y="2422850"/>
            <a:ext cx="1923176" cy="1974543"/>
          </a:xfrm>
          <a:prstGeom prst="circular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52851" y="2037504"/>
            <a:ext cx="250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Reflexivity</a:t>
            </a:r>
            <a:endParaRPr lang="en-US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44999" y="1904826"/>
            <a:ext cx="37220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 Sector </a:t>
            </a:r>
          </a:p>
          <a:p>
            <a:r>
              <a:rPr lang="en-US" dirty="0" smtClean="0"/>
              <a:t>Dollar</a:t>
            </a:r>
          </a:p>
          <a:p>
            <a:r>
              <a:rPr lang="en-US" dirty="0" smtClean="0"/>
              <a:t>Stocks</a:t>
            </a:r>
          </a:p>
          <a:p>
            <a:r>
              <a:rPr lang="en-US" dirty="0" smtClean="0"/>
              <a:t>Oil</a:t>
            </a:r>
          </a:p>
          <a:p>
            <a:r>
              <a:rPr lang="en-US" dirty="0" smtClean="0"/>
              <a:t>Fed Monetary Policy</a:t>
            </a:r>
          </a:p>
          <a:p>
            <a:endParaRPr lang="en-US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6026150" y="3788686"/>
            <a:ext cx="3143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Fed Budget Constraints</a:t>
            </a:r>
            <a:endParaRPr lang="en-US" sz="2000" b="1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5556250" y="4188796"/>
            <a:ext cx="2092325" cy="160202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4749800" y="4172943"/>
            <a:ext cx="2680684" cy="1072157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66342" y="4172943"/>
            <a:ext cx="1649013" cy="135376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12984" y="1021841"/>
            <a:ext cx="37220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Inventories</a:t>
            </a:r>
          </a:p>
          <a:p>
            <a:r>
              <a:rPr lang="en-US" dirty="0" smtClean="0"/>
              <a:t>Bus. </a:t>
            </a:r>
            <a:r>
              <a:rPr lang="en-US" dirty="0"/>
              <a:t>I</a:t>
            </a:r>
            <a:r>
              <a:rPr lang="en-US" dirty="0" smtClean="0"/>
              <a:t>nvestment </a:t>
            </a:r>
          </a:p>
          <a:p>
            <a:r>
              <a:rPr lang="en-US" dirty="0" smtClean="0"/>
              <a:t>Defense Spending</a:t>
            </a:r>
          </a:p>
          <a:p>
            <a:r>
              <a:rPr lang="en-US" dirty="0" smtClean="0"/>
              <a:t>Housing</a:t>
            </a:r>
          </a:p>
          <a:p>
            <a:r>
              <a:rPr lang="en-US" dirty="0" smtClean="0"/>
              <a:t>Consumer</a:t>
            </a:r>
          </a:p>
          <a:p>
            <a:r>
              <a:rPr lang="en-US" dirty="0" smtClean="0"/>
              <a:t>Other Government </a:t>
            </a:r>
          </a:p>
          <a:p>
            <a:r>
              <a:rPr lang="en-US" dirty="0" smtClean="0"/>
              <a:t>Trade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8051800" y="2743200"/>
            <a:ext cx="584200" cy="1045486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ight Arrow 32"/>
          <p:cNvSpPr/>
          <p:nvPr/>
        </p:nvSpPr>
        <p:spPr>
          <a:xfrm rot="20166864">
            <a:off x="6643245" y="1130856"/>
            <a:ext cx="378132" cy="215840"/>
          </a:xfrm>
          <a:prstGeom prst="rightArrow">
            <a:avLst>
              <a:gd name="adj1" fmla="val 50000"/>
              <a:gd name="adj2" fmla="val 6266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 rot="20216863">
            <a:off x="6668358" y="1349062"/>
            <a:ext cx="378132" cy="215840"/>
          </a:xfrm>
          <a:prstGeom prst="rightArrow">
            <a:avLst>
              <a:gd name="adj1" fmla="val 50000"/>
              <a:gd name="adj2" fmla="val 62661"/>
            </a:avLst>
          </a:prstGeom>
          <a:solidFill>
            <a:srgbClr val="FF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ight Arrow 34"/>
          <p:cNvSpPr/>
          <p:nvPr/>
        </p:nvSpPr>
        <p:spPr>
          <a:xfrm rot="20428063">
            <a:off x="6668359" y="1620690"/>
            <a:ext cx="378132" cy="215840"/>
          </a:xfrm>
          <a:prstGeom prst="rightArrow">
            <a:avLst>
              <a:gd name="adj1" fmla="val 50000"/>
              <a:gd name="adj2" fmla="val 62661"/>
            </a:avLst>
          </a:prstGeom>
          <a:solidFill>
            <a:srgbClr val="FF99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 rot="21116005">
            <a:off x="6685670" y="1929583"/>
            <a:ext cx="378132" cy="215840"/>
          </a:xfrm>
          <a:prstGeom prst="rightArrow">
            <a:avLst>
              <a:gd name="adj1" fmla="val 50000"/>
              <a:gd name="adj2" fmla="val 62661"/>
            </a:avLst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ight Arrow 36"/>
          <p:cNvSpPr/>
          <p:nvPr/>
        </p:nvSpPr>
        <p:spPr>
          <a:xfrm rot="21116005">
            <a:off x="6695987" y="2216718"/>
            <a:ext cx="378132" cy="218598"/>
          </a:xfrm>
          <a:prstGeom prst="rightArrow">
            <a:avLst>
              <a:gd name="adj1" fmla="val 50000"/>
              <a:gd name="adj2" fmla="val 62661"/>
            </a:avLst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ight Arrow 37"/>
          <p:cNvSpPr/>
          <p:nvPr/>
        </p:nvSpPr>
        <p:spPr>
          <a:xfrm>
            <a:off x="6732021" y="2478417"/>
            <a:ext cx="378132" cy="218598"/>
          </a:xfrm>
          <a:prstGeom prst="rightArrow">
            <a:avLst>
              <a:gd name="adj1" fmla="val 50000"/>
              <a:gd name="adj2" fmla="val 62661"/>
            </a:avLst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ight Arrow 38"/>
          <p:cNvSpPr/>
          <p:nvPr/>
        </p:nvSpPr>
        <p:spPr>
          <a:xfrm rot="969062">
            <a:off x="6732021" y="2745657"/>
            <a:ext cx="378132" cy="218598"/>
          </a:xfrm>
          <a:prstGeom prst="rightArrow">
            <a:avLst>
              <a:gd name="adj1" fmla="val 50000"/>
              <a:gd name="adj2" fmla="val 62661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933187" y="1231514"/>
            <a:ext cx="1733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The Outlook</a:t>
            </a:r>
            <a:endParaRPr lang="en-US" sz="2000" b="1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815355" y="1904826"/>
            <a:ext cx="820645" cy="184276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992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38281" y="6540498"/>
            <a:ext cx="998943" cy="170393"/>
          </a:xfrm>
        </p:spPr>
        <p:txBody>
          <a:bodyPr/>
          <a:lstStyle/>
          <a:p>
            <a:fld id="{13EAB2C1-56EC-4C32-8C44-F07C9E8FC74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859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noProof="0" dirty="0" smtClean="0">
                <a:solidFill>
                  <a:sysClr val="window" lastClr="FFFFFF"/>
                </a:solidFill>
                <a:latin typeface="Arial"/>
              </a:rPr>
              <a:t>U.S. Reflation Metrics Positively Correlated 2016H2-17Q1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849573"/>
              </p:ext>
            </p:extLst>
          </p:nvPr>
        </p:nvGraphicFramePr>
        <p:xfrm>
          <a:off x="34925" y="798513"/>
          <a:ext cx="9070975" cy="533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539" name="Worksheet" r:id="rId4" imgW="8778240" imgH="5219628" progId="Excel.Sheet.8">
                  <p:embed/>
                </p:oleObj>
              </mc:Choice>
              <mc:Fallback>
                <p:oleObj name="Worksheet" r:id="rId4" imgW="8778240" imgH="521962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798513"/>
                        <a:ext cx="9070975" cy="533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03805" y="6425166"/>
            <a:ext cx="737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BEA, BLS, Federal Reserve, CRB, S&amp;P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36600" y="3843298"/>
            <a:ext cx="3009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 M2 pchya, (R)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 S&amp;P </a:t>
            </a:r>
            <a:r>
              <a:rPr lang="en-US" b="1" dirty="0">
                <a:solidFill>
                  <a:srgbClr val="FF0000"/>
                </a:solidFill>
              </a:rPr>
              <a:t>500 pchya (L)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GDP </a:t>
            </a:r>
            <a:r>
              <a:rPr lang="en-US" b="1" dirty="0">
                <a:solidFill>
                  <a:srgbClr val="0000FF"/>
                </a:solidFill>
              </a:rPr>
              <a:t>pchya (R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CC6600"/>
                </a:solidFill>
              </a:rPr>
              <a:t> CPI </a:t>
            </a:r>
            <a:r>
              <a:rPr lang="en-US" b="1" dirty="0">
                <a:solidFill>
                  <a:srgbClr val="CC6600"/>
                </a:solidFill>
              </a:rPr>
              <a:t>pchya (</a:t>
            </a:r>
            <a:r>
              <a:rPr lang="en-US" b="1" dirty="0" smtClean="0">
                <a:solidFill>
                  <a:srgbClr val="CC6600"/>
                </a:solidFill>
              </a:rPr>
              <a:t>R)</a:t>
            </a:r>
          </a:p>
          <a:p>
            <a:r>
              <a:rPr lang="en-US" b="1" dirty="0" smtClean="0">
                <a:solidFill>
                  <a:srgbClr val="FF00FF"/>
                </a:solidFill>
              </a:rPr>
              <a:t> Credit </a:t>
            </a:r>
            <a:r>
              <a:rPr lang="en-US" b="1" dirty="0">
                <a:solidFill>
                  <a:srgbClr val="FF00FF"/>
                </a:solidFill>
              </a:rPr>
              <a:t>% (L</a:t>
            </a:r>
            <a:r>
              <a:rPr lang="en-US" b="1" dirty="0" smtClean="0">
                <a:solidFill>
                  <a:srgbClr val="FF00FF"/>
                </a:solidFill>
              </a:rPr>
              <a:t>)</a:t>
            </a:r>
            <a:endParaRPr lang="en-US" b="1" dirty="0" smtClean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/>
              <a:t>Commodities pchya (L</a:t>
            </a:r>
            <a:r>
              <a:rPr lang="en-US" b="1" dirty="0" smtClean="0"/>
              <a:t>)</a:t>
            </a:r>
            <a:r>
              <a:rPr lang="en-US" b="1" dirty="0" smtClean="0">
                <a:solidFill>
                  <a:srgbClr val="FF00FF"/>
                </a:solidFill>
              </a:rPr>
              <a:t>	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20416422">
            <a:off x="6636697" y="1071399"/>
            <a:ext cx="1756581" cy="802972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857624" y="1752600"/>
            <a:ext cx="2133976" cy="2705099"/>
          </a:xfrm>
          <a:prstGeom prst="ellipse">
            <a:avLst/>
          </a:prstGeom>
          <a:noFill/>
          <a:ln w="508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28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820167" y="6540498"/>
            <a:ext cx="917057" cy="170393"/>
          </a:xfrm>
        </p:spPr>
        <p:txBody>
          <a:bodyPr/>
          <a:lstStyle/>
          <a:p>
            <a:fld id="{13EAB2C1-56EC-4C32-8C44-F07C9E8FC74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2275"/>
            <a:ext cx="9144000" cy="85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GDP Forecast: Ongoing Moderate Expansion, Weighing</a:t>
            </a:r>
            <a:r>
              <a:rPr kumimoji="0" lang="en-US" sz="2400" b="0" i="1" u="none" strike="noStrike" kern="1200" cap="none" spc="0" normalizeH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 the Trump Bump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758181"/>
              </p:ext>
            </p:extLst>
          </p:nvPr>
        </p:nvGraphicFramePr>
        <p:xfrm>
          <a:off x="358775" y="1020763"/>
          <a:ext cx="8559800" cy="524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502" name="Worksheet" r:id="rId4" imgW="7940148" imgH="4610172" progId="Excel.Sheet.8">
                  <p:embed/>
                </p:oleObj>
              </mc:Choice>
              <mc:Fallback>
                <p:oleObj name="Worksheet" r:id="rId4" imgW="7940148" imgH="4610172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020763"/>
                        <a:ext cx="8559800" cy="5249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955343" y="2693872"/>
            <a:ext cx="7606766" cy="0"/>
          </a:xfrm>
          <a:prstGeom prst="line">
            <a:avLst/>
          </a:prstGeom>
          <a:noFill/>
          <a:ln w="50800" cap="flat" cmpd="sng" algn="ctr">
            <a:solidFill>
              <a:srgbClr val="92D050">
                <a:alpha val="73000"/>
              </a:srgbClr>
            </a:solidFill>
            <a:prstDash val="dash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5940170" y="2076207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History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7058167" y="2062824"/>
            <a:ext cx="990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</a:rPr>
              <a:t>Forecast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498" y="6359856"/>
            <a:ext cx="6551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BEA, Comerica Bank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24501" y="3422134"/>
            <a:ext cx="3130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   2.6      1.6 </a:t>
            </a:r>
            <a:r>
              <a:rPr lang="en-US" b="1" dirty="0" smtClean="0"/>
              <a:t>      </a:t>
            </a:r>
            <a:r>
              <a:rPr lang="en-US" b="1" dirty="0" smtClean="0">
                <a:solidFill>
                  <a:srgbClr val="CC6600"/>
                </a:solidFill>
              </a:rPr>
              <a:t>2.3     2.7    </a:t>
            </a:r>
            <a:endParaRPr lang="en-US" b="1" dirty="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298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10985" y="6540498"/>
            <a:ext cx="1026239" cy="170393"/>
          </a:xfrm>
        </p:spPr>
        <p:txBody>
          <a:bodyPr/>
          <a:lstStyle/>
          <a:p>
            <a:fld id="{13EAB2C1-56EC-4C32-8C44-F07C9E8FC74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478" y="0"/>
            <a:ext cx="8789158" cy="85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dirty="0" smtClean="0">
                <a:solidFill>
                  <a:sysClr val="window" lastClr="FFFFFF"/>
                </a:solidFill>
                <a:latin typeface="Arial"/>
              </a:rPr>
              <a:t>Labor Metrics Remain Solid </a:t>
            </a:r>
            <a:r>
              <a:rPr lang="en-US" sz="2400" b="0" i="1" noProof="0" dirty="0" smtClean="0">
                <a:solidFill>
                  <a:sysClr val="window" lastClr="FFFFFF"/>
                </a:solidFill>
                <a:latin typeface="Arial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5728946"/>
              </p:ext>
            </p:extLst>
          </p:nvPr>
        </p:nvGraphicFramePr>
        <p:xfrm>
          <a:off x="198438" y="857250"/>
          <a:ext cx="8901112" cy="513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39" name="Worksheet" r:id="rId4" imgW="6858000" imgH="3840480" progId="Excel.Sheet.8">
                  <p:embed/>
                </p:oleObj>
              </mc:Choice>
              <mc:Fallback>
                <p:oleObj name="Worksheet" r:id="rId4" imgW="6858000" imgH="384048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857250"/>
                        <a:ext cx="8901112" cy="5133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596185" y="1796350"/>
            <a:ext cx="4114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</a:rPr>
              <a:t>Payroll Employment, avg monthly diff, ths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</a:rPr>
              <a:t>(L)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971107" y="4212572"/>
            <a:ext cx="25343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</a:rPr>
              <a:t>Unemployment Rate, percent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</a:rPr>
              <a:t>(R)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771" y="6359856"/>
            <a:ext cx="552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BLS, Comerica Bank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20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38281" y="6540498"/>
            <a:ext cx="998943" cy="170393"/>
          </a:xfrm>
        </p:spPr>
        <p:txBody>
          <a:bodyPr/>
          <a:lstStyle/>
          <a:p>
            <a:fld id="{13EAB2C1-56EC-4C32-8C44-F07C9E8FC74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7454" y="0"/>
            <a:ext cx="8926546" cy="859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noProof="0" dirty="0" smtClean="0">
                <a:solidFill>
                  <a:sysClr val="window" lastClr="FFFFFF"/>
                </a:solidFill>
                <a:latin typeface="Arial"/>
              </a:rPr>
              <a:t>More Upward Pressure on Wages to Come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035384"/>
              </p:ext>
            </p:extLst>
          </p:nvPr>
        </p:nvGraphicFramePr>
        <p:xfrm>
          <a:off x="0" y="1181100"/>
          <a:ext cx="9028113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4" name="Worksheet" r:id="rId4" imgW="5478834" imgH="2796468" progId="Excel.Sheet.8">
                  <p:embed/>
                </p:oleObj>
              </mc:Choice>
              <mc:Fallback>
                <p:oleObj name="Worksheet" r:id="rId4" imgW="5478834" imgH="279646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81100"/>
                        <a:ext cx="9028113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363120" y="1740454"/>
            <a:ext cx="47503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0000CC"/>
                </a:solidFill>
              </a:rPr>
              <a:t>Unemployment Rate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99154" y="4705225"/>
            <a:ext cx="54873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CC6600"/>
                </a:solidFill>
              </a:rPr>
              <a:t>Average Hourly Earnings, percent change year ago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805" y="6346208"/>
            <a:ext cx="7370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BLS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8724075" y="3327400"/>
            <a:ext cx="253855" cy="711200"/>
          </a:xfrm>
          <a:prstGeom prst="downArrow">
            <a:avLst/>
          </a:prstGeom>
          <a:solidFill>
            <a:srgbClr val="0000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6200000">
            <a:off x="8520730" y="4586579"/>
            <a:ext cx="685800" cy="228600"/>
          </a:xfrm>
          <a:prstGeom prst="rightArrow">
            <a:avLst/>
          </a:prstGeom>
          <a:solidFill>
            <a:srgbClr val="CC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91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10985" y="6540498"/>
            <a:ext cx="1026239" cy="170393"/>
          </a:xfrm>
        </p:spPr>
        <p:txBody>
          <a:bodyPr/>
          <a:lstStyle/>
          <a:p>
            <a:fld id="{13EAB2C1-56EC-4C32-8C44-F07C9E8FC74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6478" y="0"/>
            <a:ext cx="8789158" cy="85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1" dirty="0" smtClean="0">
                <a:solidFill>
                  <a:sysClr val="window" lastClr="FFFFFF"/>
                </a:solidFill>
                <a:latin typeface="Arial"/>
              </a:rPr>
              <a:t>Moderating</a:t>
            </a:r>
            <a:r>
              <a:rPr lang="en-US" sz="2400" b="0" i="1" noProof="0" dirty="0" smtClean="0">
                <a:solidFill>
                  <a:sysClr val="window" lastClr="FFFFFF"/>
                </a:solidFill>
                <a:latin typeface="Arial"/>
              </a:rPr>
              <a:t> Oil  Prices Means Less Inflation Ahead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9243706"/>
              </p:ext>
            </p:extLst>
          </p:nvPr>
        </p:nvGraphicFramePr>
        <p:xfrm>
          <a:off x="163771" y="1060734"/>
          <a:ext cx="8843962" cy="470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85" name="Worksheet" r:id="rId4" imgW="6812388" imgH="3520440" progId="Excel.Sheet.8">
                  <p:embed/>
                </p:oleObj>
              </mc:Choice>
              <mc:Fallback>
                <p:oleObj name="Worksheet" r:id="rId4" imgW="6812388" imgH="3520440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771" y="1060734"/>
                        <a:ext cx="8843962" cy="470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057173" y="2685350"/>
            <a:ext cx="30235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 smtClean="0">
                <a:solidFill>
                  <a:schemeClr val="accent1">
                    <a:lumMod val="50000"/>
                  </a:schemeClr>
                </a:solidFill>
              </a:rPr>
              <a:t>Consumer Price Index, pchya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</a:rPr>
              <a:t>(L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</a:rPr>
              <a:t>)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639838" y="4695352"/>
            <a:ext cx="253435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noProof="0" dirty="0" smtClean="0">
                <a:solidFill>
                  <a:schemeClr val="accent1">
                    <a:lumMod val="50000"/>
                  </a:schemeClr>
                </a:solidFill>
              </a:rPr>
              <a:t>WTI oil price, pchya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</a:rPr>
              <a:t>(R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771" y="6359856"/>
            <a:ext cx="5527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BLS, EIA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995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38281" y="6540498"/>
            <a:ext cx="998943" cy="170393"/>
          </a:xfrm>
        </p:spPr>
        <p:txBody>
          <a:bodyPr/>
          <a:lstStyle/>
          <a:p>
            <a:fld id="{13EAB2C1-56EC-4C32-8C44-F07C9E8FC74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17454" y="0"/>
            <a:ext cx="8926546" cy="859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</a:rPr>
              <a:t>Interest Rate </a:t>
            </a:r>
            <a:r>
              <a:rPr lang="en-US" sz="2400" b="0" i="1" dirty="0" smtClean="0">
                <a:solidFill>
                  <a:sysClr val="window" lastClr="FFFFFF"/>
                </a:solidFill>
                <a:latin typeface="Arial"/>
              </a:rPr>
              <a:t>Outlook, Moderate Increases Through 2018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</a:endParaRPr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68852"/>
              </p:ext>
            </p:extLst>
          </p:nvPr>
        </p:nvGraphicFramePr>
        <p:xfrm>
          <a:off x="122238" y="956646"/>
          <a:ext cx="8786812" cy="538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50" name="Worksheet" r:id="rId4" imgW="6690468" imgH="3413688" progId="Excel.Sheet.8">
                  <p:embed/>
                </p:oleObj>
              </mc:Choice>
              <mc:Fallback>
                <p:oleObj name="Worksheet" r:id="rId4" imgW="6690468" imgH="341368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956646"/>
                        <a:ext cx="8786812" cy="538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5057830" y="5005511"/>
            <a:ext cx="147165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</a:rPr>
              <a:t>Fed Funds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290188" y="4554219"/>
            <a:ext cx="2544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Arial" pitchFamily="34" charset="0"/>
              </a:rPr>
              <a:t>10-Year Treasury Bond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CC66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805" y="6346208"/>
            <a:ext cx="4723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Sources: Federal Reserve, Comerica Bank</a:t>
            </a:r>
            <a:endParaRPr lang="en-US" dirty="0"/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460637" y="2890519"/>
            <a:ext cx="2544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 smtClean="0">
                <a:solidFill>
                  <a:srgbClr val="669900"/>
                </a:solidFill>
              </a:rPr>
              <a:t>30-Year FRM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6699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04091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4 Corporate PPT Template">
  <a:themeElements>
    <a:clrScheme name="cbc-3217-IR">
      <a:dk1>
        <a:srgbClr val="000000"/>
      </a:dk1>
      <a:lt1>
        <a:sysClr val="window" lastClr="FFFFFF"/>
      </a:lt1>
      <a:dk2>
        <a:srgbClr val="002F6C"/>
      </a:dk2>
      <a:lt2>
        <a:srgbClr val="D0D3D4"/>
      </a:lt2>
      <a:accent1>
        <a:srgbClr val="7F9C90"/>
      </a:accent1>
      <a:accent2>
        <a:srgbClr val="8F993E"/>
      </a:accent2>
      <a:accent3>
        <a:srgbClr val="C99700"/>
      </a:accent3>
      <a:accent4>
        <a:srgbClr val="A4493D"/>
      </a:accent4>
      <a:accent5>
        <a:srgbClr val="7E5475"/>
      </a:accent5>
      <a:accent6>
        <a:srgbClr val="9E652E"/>
      </a:accent6>
      <a:hlink>
        <a:srgbClr val="002F6C"/>
      </a:hlink>
      <a:folHlink>
        <a:srgbClr val="7DA1C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R color palette">
      <a:dk1>
        <a:srgbClr val="000000"/>
      </a:dk1>
      <a:lt1>
        <a:sysClr val="window" lastClr="FFFFFF"/>
      </a:lt1>
      <a:dk2>
        <a:srgbClr val="002F6C"/>
      </a:dk2>
      <a:lt2>
        <a:srgbClr val="D0D3D4"/>
      </a:lt2>
      <a:accent1>
        <a:srgbClr val="7F9C90"/>
      </a:accent1>
      <a:accent2>
        <a:srgbClr val="8F993E"/>
      </a:accent2>
      <a:accent3>
        <a:srgbClr val="C99700"/>
      </a:accent3>
      <a:accent4>
        <a:srgbClr val="A4493D"/>
      </a:accent4>
      <a:accent5>
        <a:srgbClr val="7E5475"/>
      </a:accent5>
      <a:accent6>
        <a:srgbClr val="9E652E"/>
      </a:accent6>
      <a:hlink>
        <a:srgbClr val="7DA1C4"/>
      </a:hlink>
      <a:folHlink>
        <a:srgbClr val="A3C7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cbc-3217-IR">
      <a:dk1>
        <a:srgbClr val="000000"/>
      </a:dk1>
      <a:lt1>
        <a:sysClr val="window" lastClr="FFFFFF"/>
      </a:lt1>
      <a:dk2>
        <a:srgbClr val="002F6C"/>
      </a:dk2>
      <a:lt2>
        <a:srgbClr val="D0D3D4"/>
      </a:lt2>
      <a:accent1>
        <a:srgbClr val="7F9C90"/>
      </a:accent1>
      <a:accent2>
        <a:srgbClr val="8F993E"/>
      </a:accent2>
      <a:accent3>
        <a:srgbClr val="C99700"/>
      </a:accent3>
      <a:accent4>
        <a:srgbClr val="A4493D"/>
      </a:accent4>
      <a:accent5>
        <a:srgbClr val="7E5475"/>
      </a:accent5>
      <a:accent6>
        <a:srgbClr val="9E652E"/>
      </a:accent6>
      <a:hlink>
        <a:srgbClr val="002F6C"/>
      </a:hlink>
      <a:folHlink>
        <a:srgbClr val="7DA1C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cbc-3217-IR">
      <a:dk1>
        <a:srgbClr val="000000"/>
      </a:dk1>
      <a:lt1>
        <a:sysClr val="window" lastClr="FFFFFF"/>
      </a:lt1>
      <a:dk2>
        <a:srgbClr val="002F6C"/>
      </a:dk2>
      <a:lt2>
        <a:srgbClr val="D0D3D4"/>
      </a:lt2>
      <a:accent1>
        <a:srgbClr val="7F9C90"/>
      </a:accent1>
      <a:accent2>
        <a:srgbClr val="8F993E"/>
      </a:accent2>
      <a:accent3>
        <a:srgbClr val="C99700"/>
      </a:accent3>
      <a:accent4>
        <a:srgbClr val="A4493D"/>
      </a:accent4>
      <a:accent5>
        <a:srgbClr val="7E5475"/>
      </a:accent5>
      <a:accent6>
        <a:srgbClr val="9E652E"/>
      </a:accent6>
      <a:hlink>
        <a:srgbClr val="002F6C"/>
      </a:hlink>
      <a:folHlink>
        <a:srgbClr val="7DA1C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449A798ECE146B4EB66789A16C770" ma:contentTypeVersion="1" ma:contentTypeDescription="Create a new document." ma:contentTypeScope="" ma:versionID="a5546fa530e632779a81c6a3687e06c2">
  <xsd:schema xmlns:xsd="http://www.w3.org/2001/XMLSchema" xmlns:xs="http://www.w3.org/2001/XMLSchema" xmlns:p="http://schemas.microsoft.com/office/2006/metadata/properties" xmlns:ns1="http://schemas.microsoft.com/sharepoint/v3" xmlns:ns2="e322aa06-b562-4f30-bfd2-f90e7f2cec9d" targetNamespace="http://schemas.microsoft.com/office/2006/metadata/properties" ma:root="true" ma:fieldsID="df6a97c404da36a94d26a1425faf229f" ns1:_="" ns2:_="">
    <xsd:import namespace="http://schemas.microsoft.com/sharepoint/v3"/>
    <xsd:import namespace="e322aa06-b562-4f30-bfd2-f90e7f2cec9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22aa06-b562-4f30-bfd2-f90e7f2cec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322aa06-b562-4f30-bfd2-f90e7f2cec9d">FY44S7ZU3UAQ-23-581</_dlc_DocId>
    <_dlc_DocIdUrl xmlns="e322aa06-b562-4f30-bfd2-f90e7f2cec9d">
      <Url>https://edit.fhlb.com/resourcecenter/_layouts/15/DocIdRedir.aspx?ID=FY44S7ZU3UAQ-23-581</Url>
      <Description>FY44S7ZU3UAQ-23-581</Description>
    </_dlc_DocIdUrl>
  </documentManagement>
</p:properties>
</file>

<file path=customXml/itemProps1.xml><?xml version="1.0" encoding="utf-8"?>
<ds:datastoreItem xmlns:ds="http://schemas.openxmlformats.org/officeDocument/2006/customXml" ds:itemID="{EF8CAC71-C853-48AD-8CF8-F03C23242A1B}"/>
</file>

<file path=customXml/itemProps2.xml><?xml version="1.0" encoding="utf-8"?>
<ds:datastoreItem xmlns:ds="http://schemas.openxmlformats.org/officeDocument/2006/customXml" ds:itemID="{2D227FA9-3446-4887-9304-5F29C6D2748B}"/>
</file>

<file path=customXml/itemProps3.xml><?xml version="1.0" encoding="utf-8"?>
<ds:datastoreItem xmlns:ds="http://schemas.openxmlformats.org/officeDocument/2006/customXml" ds:itemID="{B7F0AE95-EBD8-46DA-8059-208F1243C4BF}"/>
</file>

<file path=customXml/itemProps4.xml><?xml version="1.0" encoding="utf-8"?>
<ds:datastoreItem xmlns:ds="http://schemas.openxmlformats.org/officeDocument/2006/customXml" ds:itemID="{F548C2C2-156B-4A40-9746-EB30B83B5F9C}"/>
</file>

<file path=docProps/app.xml><?xml version="1.0" encoding="utf-8"?>
<Properties xmlns="http://schemas.openxmlformats.org/officeDocument/2006/extended-properties" xmlns:vt="http://schemas.openxmlformats.org/officeDocument/2006/docPropsVTypes">
  <Template>2014 Corporate PPT Template</Template>
  <TotalTime>13444</TotalTime>
  <Words>377</Words>
  <Application>Microsoft Office PowerPoint</Application>
  <PresentationFormat>On-screen Show (4:3)</PresentationFormat>
  <Paragraphs>127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2014 Corporate PPT Template</vt:lpstr>
      <vt:lpstr>Office Theme</vt:lpstr>
      <vt:lpstr>1_Office Theme</vt:lpstr>
      <vt:lpstr>2_Office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Mind the Gap</vt:lpstr>
      <vt:lpstr>PowerPoint Presentation</vt:lpstr>
      <vt:lpstr>PowerPoint Presentation</vt:lpstr>
    </vt:vector>
  </TitlesOfParts>
  <Company>Comerica,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Goes Here</dc:title>
  <dc:creator>Mielke, Wayne J</dc:creator>
  <cp:lastModifiedBy>Windows User</cp:lastModifiedBy>
  <cp:revision>1813</cp:revision>
  <cp:lastPrinted>2017-04-25T19:05:08Z</cp:lastPrinted>
  <dcterms:created xsi:type="dcterms:W3CDTF">2014-02-07T19:30:32Z</dcterms:created>
  <dcterms:modified xsi:type="dcterms:W3CDTF">2017-06-29T21:02:49Z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0x01010090D449A798ECE146B4EB66789A16C770</vt:lpwstr>
  </property>
  <property fmtid="{D5CDD505-2E9C-101B-9397-08002B2CF9AE}" pid="3" name="_dlc_DocIdItemGuid">
    <vt:lpwstr>da8c6c7d-904b-4540-8a58-a5b8a76b3024</vt:lpwstr>
  </property>
</Properties>
</file>