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3701" r:id="rId2"/>
  </p:sldMasterIdLst>
  <p:notesMasterIdLst>
    <p:notesMasterId r:id="rId81"/>
  </p:notesMasterIdLst>
  <p:handoutMasterIdLst>
    <p:handoutMasterId r:id="rId82"/>
  </p:handoutMasterIdLst>
  <p:sldIdLst>
    <p:sldId id="4771" r:id="rId3"/>
    <p:sldId id="801" r:id="rId4"/>
    <p:sldId id="4765" r:id="rId5"/>
    <p:sldId id="4723" r:id="rId6"/>
    <p:sldId id="4737" r:id="rId7"/>
    <p:sldId id="4766" r:id="rId8"/>
    <p:sldId id="4734" r:id="rId9"/>
    <p:sldId id="4733" r:id="rId10"/>
    <p:sldId id="4736" r:id="rId11"/>
    <p:sldId id="835" r:id="rId12"/>
    <p:sldId id="618" r:id="rId13"/>
    <p:sldId id="4745" r:id="rId14"/>
    <p:sldId id="787" r:id="rId15"/>
    <p:sldId id="834" r:id="rId16"/>
    <p:sldId id="4738" r:id="rId17"/>
    <p:sldId id="821" r:id="rId18"/>
    <p:sldId id="819" r:id="rId19"/>
    <p:sldId id="4770" r:id="rId20"/>
    <p:sldId id="803" r:id="rId21"/>
    <p:sldId id="4596" r:id="rId22"/>
    <p:sldId id="778" r:id="rId23"/>
    <p:sldId id="823" r:id="rId24"/>
    <p:sldId id="636" r:id="rId25"/>
    <p:sldId id="814" r:id="rId26"/>
    <p:sldId id="4570" r:id="rId27"/>
    <p:sldId id="4783" r:id="rId28"/>
    <p:sldId id="629" r:id="rId29"/>
    <p:sldId id="649" r:id="rId30"/>
    <p:sldId id="4762" r:id="rId31"/>
    <p:sldId id="779" r:id="rId32"/>
    <p:sldId id="808" r:id="rId33"/>
    <p:sldId id="807" r:id="rId34"/>
    <p:sldId id="552" r:id="rId35"/>
    <p:sldId id="590" r:id="rId36"/>
    <p:sldId id="4739" r:id="rId37"/>
    <p:sldId id="650" r:id="rId38"/>
    <p:sldId id="772" r:id="rId39"/>
    <p:sldId id="593" r:id="rId40"/>
    <p:sldId id="651" r:id="rId41"/>
    <p:sldId id="4767" r:id="rId42"/>
    <p:sldId id="4572" r:id="rId43"/>
    <p:sldId id="4769" r:id="rId44"/>
    <p:sldId id="4768" r:id="rId45"/>
    <p:sldId id="4727" r:id="rId46"/>
    <p:sldId id="653" r:id="rId47"/>
    <p:sldId id="4573" r:id="rId48"/>
    <p:sldId id="4574" r:id="rId49"/>
    <p:sldId id="1142" r:id="rId50"/>
    <p:sldId id="799" r:id="rId51"/>
    <p:sldId id="4747" r:id="rId52"/>
    <p:sldId id="4748" r:id="rId53"/>
    <p:sldId id="4749" r:id="rId54"/>
    <p:sldId id="805" r:id="rId55"/>
    <p:sldId id="827" r:id="rId56"/>
    <p:sldId id="826" r:id="rId57"/>
    <p:sldId id="4780" r:id="rId58"/>
    <p:sldId id="1025" r:id="rId59"/>
    <p:sldId id="4781" r:id="rId60"/>
    <p:sldId id="4782" r:id="rId61"/>
    <p:sldId id="832" r:id="rId62"/>
    <p:sldId id="4728" r:id="rId63"/>
    <p:sldId id="601" r:id="rId64"/>
    <p:sldId id="4577" r:id="rId65"/>
    <p:sldId id="4779" r:id="rId66"/>
    <p:sldId id="344" r:id="rId67"/>
    <p:sldId id="4602" r:id="rId68"/>
    <p:sldId id="4578" r:id="rId69"/>
    <p:sldId id="4590" r:id="rId70"/>
    <p:sldId id="4579" r:id="rId71"/>
    <p:sldId id="828" r:id="rId72"/>
    <p:sldId id="4595" r:id="rId73"/>
    <p:sldId id="833" r:id="rId74"/>
    <p:sldId id="838" r:id="rId75"/>
    <p:sldId id="4603" r:id="rId76"/>
    <p:sldId id="4583" r:id="rId77"/>
    <p:sldId id="602" r:id="rId78"/>
    <p:sldId id="315" r:id="rId79"/>
    <p:sldId id="359" r:id="rId80"/>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581B83-D4E2-B15A-E63D-2BF767F7D2D9}" name="Steven R. Matkovich" initials="SM" userId="S::ufsrm@fhlb.com::2d4db25f-6ac7-4c50-b308-82876fb774d4" providerId="AD"/>
  <p188:author id="{A496919C-9DD3-1FD8-4107-D2A8DCA5285C}" name="Robin Goodpaster" initials="RG" userId="S::urogo2@fhlb.com::3044539f-0b5a-4692-a2a3-e612009e30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ufjxj" initials="u" lastIdx="2" clrIdx="0"/>
  <p:cmAuthor id="7" name="Jaime Jordan" initials="JJ [3]" lastIdx="7" clrIdx="7">
    <p:extLst>
      <p:ext uri="{19B8F6BF-5375-455C-9EA6-DF929625EA0E}">
        <p15:presenceInfo xmlns:p15="http://schemas.microsoft.com/office/powerpoint/2012/main" userId="S::ufjxj@fhlb.com::a91373d0-d353-4fed-98ea-f4e8f7131f0e" providerId="AD"/>
      </p:ext>
    </p:extLst>
  </p:cmAuthor>
  <p:cmAuthor id="1" name="Jaime Jordan" initials="JJ" lastIdx="3" clrIdx="1">
    <p:extLst>
      <p:ext uri="{19B8F6BF-5375-455C-9EA6-DF929625EA0E}">
        <p15:presenceInfo xmlns:p15="http://schemas.microsoft.com/office/powerpoint/2012/main" userId="S-1-5-21-360593358-1066473808-1862565094-19231" providerId="AD"/>
      </p:ext>
    </p:extLst>
  </p:cmAuthor>
  <p:cmAuthor id="8" name="Bruce Hatton" initials="BH" lastIdx="1" clrIdx="8">
    <p:extLst>
      <p:ext uri="{19B8F6BF-5375-455C-9EA6-DF929625EA0E}">
        <p15:presenceInfo xmlns:p15="http://schemas.microsoft.com/office/powerpoint/2012/main" userId="S::ufbeh@fhlb.com::0e8dbf82-8b84-4fe7-91eb-7687a6f64621" providerId="AD"/>
      </p:ext>
    </p:extLst>
  </p:cmAuthor>
  <p:cmAuthor id="2" name="Gregory Hettrick" initials="GH" lastIdx="2" clrIdx="2">
    <p:extLst>
      <p:ext uri="{19B8F6BF-5375-455C-9EA6-DF929625EA0E}">
        <p15:presenceInfo xmlns:p15="http://schemas.microsoft.com/office/powerpoint/2012/main" userId="S::ufgxh@fhlb.com::07e0eabb-c3fe-4fd2-8532-264a6eff11ff" providerId="AD"/>
      </p:ext>
    </p:extLst>
  </p:cmAuthor>
  <p:cmAuthor id="3" name="Jaime Jordan" initials="JJ [2]" lastIdx="8" clrIdx="3">
    <p:extLst>
      <p:ext uri="{19B8F6BF-5375-455C-9EA6-DF929625EA0E}">
        <p15:presenceInfo xmlns:p15="http://schemas.microsoft.com/office/powerpoint/2012/main" userId="S::ufjxj@fhlb.com::0d8f9f76-ad2e-4d82-9ec2-68774da23abf" providerId="AD"/>
      </p:ext>
    </p:extLst>
  </p:cmAuthor>
  <p:cmAuthor id="4" name="Steven R. Matkovich" initials="SRM" lastIdx="5" clrIdx="4">
    <p:extLst>
      <p:ext uri="{19B8F6BF-5375-455C-9EA6-DF929625EA0E}">
        <p15:presenceInfo xmlns:p15="http://schemas.microsoft.com/office/powerpoint/2012/main" userId="S::ufsrm@fhlb.com::2d4db25f-6ac7-4c50-b308-82876fb774d4" providerId="AD"/>
      </p:ext>
    </p:extLst>
  </p:cmAuthor>
  <p:cmAuthor id="5" name="Kerry Curry" initials="KC" lastIdx="132" clrIdx="5">
    <p:extLst>
      <p:ext uri="{19B8F6BF-5375-455C-9EA6-DF929625EA0E}">
        <p15:presenceInfo xmlns:p15="http://schemas.microsoft.com/office/powerpoint/2012/main" userId="S::ukecu@fhlb.com::0af1a034-8c16-48d7-b0e7-532e420b7115" providerId="AD"/>
      </p:ext>
    </p:extLst>
  </p:cmAuthor>
  <p:cmAuthor id="6" name="Stephen Hidalgo" initials="SH" lastIdx="57" clrIdx="6">
    <p:extLst>
      <p:ext uri="{19B8F6BF-5375-455C-9EA6-DF929625EA0E}">
        <p15:presenceInfo xmlns:p15="http://schemas.microsoft.com/office/powerpoint/2012/main" userId="S::usthi@fhlb.com::86ae8560-d3a9-40f3-b87c-48cebaaf44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8000"/>
    <a:srgbClr val="0072CE"/>
    <a:srgbClr val="1E497C"/>
    <a:srgbClr val="CC00FF"/>
    <a:srgbClr val="C0D6FF"/>
    <a:srgbClr val="D0D8E8"/>
    <a:srgbClr val="22518A"/>
    <a:srgbClr val="CC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6" autoAdjust="0"/>
    <p:restoredTop sz="91284" autoAdjust="0"/>
  </p:normalViewPr>
  <p:slideViewPr>
    <p:cSldViewPr snapToGrid="0">
      <p:cViewPr varScale="1">
        <p:scale>
          <a:sx n="71" d="100"/>
          <a:sy n="71" d="100"/>
        </p:scale>
        <p:origin x="1072"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commentAuthors" Target="commentAuthors.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handoutMaster" Target="handoutMasters/handoutMaster1.xml"/></Relationships>
</file>

<file path=ppt/diagrams/_rels/data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77F391-FE10-4F56-BFAA-A3344991B2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5C2135-8900-4566-B18A-F6CCDD6962DB}" type="pres">
      <dgm:prSet presAssocID="{3777F391-FE10-4F56-BFAA-A3344991B2D4}" presName="linear" presStyleCnt="0">
        <dgm:presLayoutVars>
          <dgm:animLvl val="lvl"/>
          <dgm:resizeHandles val="exact"/>
        </dgm:presLayoutVars>
      </dgm:prSet>
      <dgm:spPr/>
    </dgm:pt>
  </dgm:ptLst>
  <dgm:cxnLst>
    <dgm:cxn modelId="{5E4D9CCC-AEB8-4259-BAC2-F97EE936EF5D}" type="presOf" srcId="{3777F391-FE10-4F56-BFAA-A3344991B2D4}" destId="{9A5C2135-8900-4566-B18A-F6CCDD6962DB}" srcOrd="0"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504F3A0-EE04-4404-870A-36D20A7354C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888244F-1806-41EF-B36F-8C04A9666597}">
      <dgm:prSet phldrT="[Text]"/>
      <dgm:spPr/>
      <dgm:t>
        <a:bodyPr/>
        <a:lstStyle/>
        <a:p>
          <a:r>
            <a:rPr lang="en-US" b="1" dirty="0"/>
            <a:t>Application Process</a:t>
          </a:r>
        </a:p>
      </dgm:t>
    </dgm:pt>
    <dgm:pt modelId="{4A9FC282-1749-45B0-9BB2-6B9F5CE685B4}" type="parTrans" cxnId="{069392C9-CC41-491C-B912-39869BC9B22C}">
      <dgm:prSet/>
      <dgm:spPr/>
      <dgm:t>
        <a:bodyPr/>
        <a:lstStyle/>
        <a:p>
          <a:endParaRPr lang="en-US"/>
        </a:p>
      </dgm:t>
    </dgm:pt>
    <dgm:pt modelId="{88820163-D48D-457F-97A7-D0EDBEE0B0C7}" type="sibTrans" cxnId="{069392C9-CC41-491C-B912-39869BC9B22C}">
      <dgm:prSet/>
      <dgm:spPr/>
      <dgm:t>
        <a:bodyPr/>
        <a:lstStyle/>
        <a:p>
          <a:endParaRPr lang="en-US"/>
        </a:p>
      </dgm:t>
    </dgm:pt>
    <dgm:pt modelId="{7CE8FB9F-ED44-4F81-9B0B-ABE3FB3E3F57}">
      <dgm:prSet phldrT="[Text]" custT="1"/>
      <dgm:spPr/>
      <dgm:t>
        <a:bodyPr/>
        <a:lstStyle/>
        <a:p>
          <a:r>
            <a:rPr lang="en-US" sz="1600" dirty="0">
              <a:solidFill>
                <a:srgbClr val="0072CE"/>
              </a:solidFill>
              <a:latin typeface="Calibri" pitchFamily="34" charset="0"/>
            </a:rPr>
            <a:t>April 2:</a:t>
          </a:r>
          <a:r>
            <a:rPr lang="en-US" sz="1600" dirty="0">
              <a:latin typeface="Calibri" pitchFamily="34" charset="0"/>
            </a:rPr>
            <a:t> 2025 AHP application round opens</a:t>
          </a:r>
          <a:endParaRPr lang="en-US" sz="1600" dirty="0"/>
        </a:p>
      </dgm:t>
    </dgm:pt>
    <dgm:pt modelId="{0B4AAEDE-05FE-422E-953C-A8348BEF0154}" type="parTrans" cxnId="{310D6970-6AB6-4251-8B1C-3660264B7A97}">
      <dgm:prSet/>
      <dgm:spPr/>
      <dgm:t>
        <a:bodyPr/>
        <a:lstStyle/>
        <a:p>
          <a:endParaRPr lang="en-US"/>
        </a:p>
      </dgm:t>
    </dgm:pt>
    <dgm:pt modelId="{2D4A911A-E9A5-4059-B056-5AAB57AC8ADC}" type="sibTrans" cxnId="{310D6970-6AB6-4251-8B1C-3660264B7A97}">
      <dgm:prSet/>
      <dgm:spPr/>
      <dgm:t>
        <a:bodyPr/>
        <a:lstStyle/>
        <a:p>
          <a:endParaRPr lang="en-US"/>
        </a:p>
      </dgm:t>
    </dgm:pt>
    <dgm:pt modelId="{F78D5EB9-DC4B-443A-96B3-DE1F6AAD9074}">
      <dgm:prSet phldrT="[Text]"/>
      <dgm:spPr/>
      <dgm:t>
        <a:bodyPr/>
        <a:lstStyle/>
        <a:p>
          <a:r>
            <a:rPr lang="en-US" b="1" dirty="0"/>
            <a:t>Approval</a:t>
          </a:r>
        </a:p>
      </dgm:t>
    </dgm:pt>
    <dgm:pt modelId="{120FFA29-196E-431A-9620-7F39DEBDD169}" type="parTrans" cxnId="{8B54AC64-EE24-4457-9537-B2EBCC1D388A}">
      <dgm:prSet/>
      <dgm:spPr/>
      <dgm:t>
        <a:bodyPr/>
        <a:lstStyle/>
        <a:p>
          <a:endParaRPr lang="en-US"/>
        </a:p>
      </dgm:t>
    </dgm:pt>
    <dgm:pt modelId="{E5D67EE5-ABC3-4522-B865-2A68A6CBC9C6}" type="sibTrans" cxnId="{8B54AC64-EE24-4457-9537-B2EBCC1D388A}">
      <dgm:prSet/>
      <dgm:spPr/>
      <dgm:t>
        <a:bodyPr/>
        <a:lstStyle/>
        <a:p>
          <a:endParaRPr lang="en-US"/>
        </a:p>
      </dgm:t>
    </dgm:pt>
    <dgm:pt modelId="{7A25786C-0858-48EB-B136-A14B714B2B36}">
      <dgm:prSet phldrT="[Text]" custT="1"/>
      <dgm:spPr/>
      <dgm:t>
        <a:bodyPr/>
        <a:lstStyle/>
        <a:p>
          <a:r>
            <a:rPr lang="en-US" sz="1600" dirty="0">
              <a:solidFill>
                <a:srgbClr val="0072CE"/>
              </a:solidFill>
              <a:latin typeface="Calibri" pitchFamily="34" charset="0"/>
            </a:rPr>
            <a:t>Est. October:</a:t>
          </a:r>
          <a:r>
            <a:rPr lang="en-US" sz="1600" dirty="0">
              <a:latin typeface="Calibri" pitchFamily="34" charset="0"/>
            </a:rPr>
            <a:t> FHLB Dallas Board of Directors approves applications</a:t>
          </a:r>
          <a:endParaRPr lang="en-US" sz="1600" dirty="0"/>
        </a:p>
      </dgm:t>
    </dgm:pt>
    <dgm:pt modelId="{4D2EDF5A-1FFB-432C-8B78-B256D83FC24B}" type="parTrans" cxnId="{0E37F989-813A-4723-BBF2-38733AD90A7C}">
      <dgm:prSet/>
      <dgm:spPr/>
      <dgm:t>
        <a:bodyPr/>
        <a:lstStyle/>
        <a:p>
          <a:endParaRPr lang="en-US"/>
        </a:p>
      </dgm:t>
    </dgm:pt>
    <dgm:pt modelId="{DDA3AD2A-A86D-4FBC-90F8-1603AD161B21}" type="sibTrans" cxnId="{0E37F989-813A-4723-BBF2-38733AD90A7C}">
      <dgm:prSet/>
      <dgm:spPr/>
      <dgm:t>
        <a:bodyPr/>
        <a:lstStyle/>
        <a:p>
          <a:endParaRPr lang="en-US"/>
        </a:p>
      </dgm:t>
    </dgm:pt>
    <dgm:pt modelId="{3C415B0D-026C-4A73-BCCE-6EF01C46AEA5}">
      <dgm:prSet phldrT="[Text]"/>
      <dgm:spPr/>
      <dgm:t>
        <a:bodyPr/>
        <a:lstStyle/>
        <a:p>
          <a:r>
            <a:rPr lang="en-US" b="1" dirty="0"/>
            <a:t>Progress</a:t>
          </a:r>
        </a:p>
      </dgm:t>
    </dgm:pt>
    <dgm:pt modelId="{7861C70B-84E2-4741-B861-A6D9CBC55C41}" type="parTrans" cxnId="{5F062161-5A92-4DC6-9043-3A13CBDBB151}">
      <dgm:prSet/>
      <dgm:spPr/>
      <dgm:t>
        <a:bodyPr/>
        <a:lstStyle/>
        <a:p>
          <a:endParaRPr lang="en-US"/>
        </a:p>
      </dgm:t>
    </dgm:pt>
    <dgm:pt modelId="{AF7BA5BC-9573-466D-952C-5A66F763FD26}" type="sibTrans" cxnId="{5F062161-5A92-4DC6-9043-3A13CBDBB151}">
      <dgm:prSet/>
      <dgm:spPr/>
      <dgm:t>
        <a:bodyPr/>
        <a:lstStyle/>
        <a:p>
          <a:endParaRPr lang="en-US"/>
        </a:p>
      </dgm:t>
    </dgm:pt>
    <dgm:pt modelId="{2B47A6B1-3643-4452-A379-FAC57A251464}">
      <dgm:prSet phldrT="[Text]" custT="1"/>
      <dgm:spPr/>
      <dgm:t>
        <a:bodyPr/>
        <a:lstStyle/>
        <a:p>
          <a:r>
            <a:rPr lang="en-US" sz="1600" dirty="0">
              <a:latin typeface="Calibri" pitchFamily="34" charset="0"/>
            </a:rPr>
            <a:t>Annual progress reports (until project completion)</a:t>
          </a:r>
          <a:endParaRPr lang="en-US" sz="1600" dirty="0"/>
        </a:p>
      </dgm:t>
    </dgm:pt>
    <dgm:pt modelId="{B941F2EB-0447-47B2-AA7E-CC89FBBD5E4C}" type="parTrans" cxnId="{6D3D21CA-3544-4689-97F4-C0517C1E5ED7}">
      <dgm:prSet/>
      <dgm:spPr/>
      <dgm:t>
        <a:bodyPr/>
        <a:lstStyle/>
        <a:p>
          <a:endParaRPr lang="en-US"/>
        </a:p>
      </dgm:t>
    </dgm:pt>
    <dgm:pt modelId="{58F23449-C23F-45A4-981F-9928B50BFFF4}" type="sibTrans" cxnId="{6D3D21CA-3544-4689-97F4-C0517C1E5ED7}">
      <dgm:prSet/>
      <dgm:spPr/>
      <dgm:t>
        <a:bodyPr/>
        <a:lstStyle/>
        <a:p>
          <a:endParaRPr lang="en-US"/>
        </a:p>
      </dgm:t>
    </dgm:pt>
    <dgm:pt modelId="{E204A84F-3904-45EF-9CB0-26EFCF5D6EA4}">
      <dgm:prSet custT="1"/>
      <dgm:spPr/>
      <dgm:t>
        <a:bodyPr/>
        <a:lstStyle/>
        <a:p>
          <a:r>
            <a:rPr lang="en-US" sz="1600" dirty="0">
              <a:solidFill>
                <a:srgbClr val="0072CE"/>
              </a:solidFill>
              <a:latin typeface="Calibri" pitchFamily="34" charset="0"/>
            </a:rPr>
            <a:t>May through September: </a:t>
          </a:r>
          <a:r>
            <a:rPr lang="en-US" sz="1600" dirty="0">
              <a:latin typeface="Calibri" pitchFamily="34" charset="0"/>
            </a:rPr>
            <a:t>Community Investment department reviews applications</a:t>
          </a:r>
        </a:p>
      </dgm:t>
    </dgm:pt>
    <dgm:pt modelId="{6C75C1BA-FC96-43BD-A64F-6ABAB11C7946}" type="parTrans" cxnId="{F6083B96-0037-4445-B8E2-4B609AEC4629}">
      <dgm:prSet/>
      <dgm:spPr/>
      <dgm:t>
        <a:bodyPr/>
        <a:lstStyle/>
        <a:p>
          <a:endParaRPr lang="en-US"/>
        </a:p>
      </dgm:t>
    </dgm:pt>
    <dgm:pt modelId="{295BA4BC-27EE-450A-B50D-E0136CC5ECA7}" type="sibTrans" cxnId="{F6083B96-0037-4445-B8E2-4B609AEC4629}">
      <dgm:prSet/>
      <dgm:spPr/>
      <dgm:t>
        <a:bodyPr/>
        <a:lstStyle/>
        <a:p>
          <a:endParaRPr lang="en-US"/>
        </a:p>
      </dgm:t>
    </dgm:pt>
    <dgm:pt modelId="{9161F688-0245-48AB-B810-07F821ACA0F5}">
      <dgm:prSet custT="1"/>
      <dgm:spPr/>
      <dgm:t>
        <a:bodyPr/>
        <a:lstStyle/>
        <a:p>
          <a:r>
            <a:rPr lang="en-US" sz="1600" dirty="0">
              <a:latin typeface="Calibri" pitchFamily="34" charset="0"/>
            </a:rPr>
            <a:t>Award letters are sent </a:t>
          </a:r>
        </a:p>
      </dgm:t>
    </dgm:pt>
    <dgm:pt modelId="{D543BA73-4264-4DC3-B6BC-87BB33837FC2}" type="parTrans" cxnId="{F6183B01-2ECD-44B7-A038-4BD119944980}">
      <dgm:prSet/>
      <dgm:spPr/>
      <dgm:t>
        <a:bodyPr/>
        <a:lstStyle/>
        <a:p>
          <a:endParaRPr lang="en-US"/>
        </a:p>
      </dgm:t>
    </dgm:pt>
    <dgm:pt modelId="{34E836AA-F15D-4793-9118-3C31FB5AF791}" type="sibTrans" cxnId="{F6183B01-2ECD-44B7-A038-4BD119944980}">
      <dgm:prSet/>
      <dgm:spPr/>
      <dgm:t>
        <a:bodyPr/>
        <a:lstStyle/>
        <a:p>
          <a:endParaRPr lang="en-US"/>
        </a:p>
      </dgm:t>
    </dgm:pt>
    <dgm:pt modelId="{B77D065A-1972-4D4E-9D71-B2EC1B5FA931}">
      <dgm:prSet custT="1"/>
      <dgm:spPr/>
      <dgm:t>
        <a:bodyPr/>
        <a:lstStyle/>
        <a:p>
          <a:r>
            <a:rPr lang="en-US" sz="1600" dirty="0">
              <a:latin typeface="Calibri" pitchFamily="34" charset="0"/>
            </a:rPr>
            <a:t>Member/Sponsor/FHLB Dallas AHP Tri-Party Agreement – send in by 12/31/ 2025</a:t>
          </a:r>
        </a:p>
      </dgm:t>
    </dgm:pt>
    <dgm:pt modelId="{F4C64F92-4B9C-4DE7-A4D6-270FEF087B65}" type="parTrans" cxnId="{8FC53161-D858-4240-B29C-1B00E3A47BBC}">
      <dgm:prSet/>
      <dgm:spPr/>
      <dgm:t>
        <a:bodyPr/>
        <a:lstStyle/>
        <a:p>
          <a:endParaRPr lang="en-US"/>
        </a:p>
      </dgm:t>
    </dgm:pt>
    <dgm:pt modelId="{2EECF586-EAE4-4321-87A3-A4882987D2BE}" type="sibTrans" cxnId="{8FC53161-D858-4240-B29C-1B00E3A47BBC}">
      <dgm:prSet/>
      <dgm:spPr/>
      <dgm:t>
        <a:bodyPr/>
        <a:lstStyle/>
        <a:p>
          <a:endParaRPr lang="en-US"/>
        </a:p>
      </dgm:t>
    </dgm:pt>
    <dgm:pt modelId="{2D1E7526-2DF4-48F1-AE99-250ECEF48852}">
      <dgm:prSet custT="1"/>
      <dgm:spPr/>
      <dgm:t>
        <a:bodyPr/>
        <a:lstStyle/>
        <a:p>
          <a:r>
            <a:rPr lang="en-US" sz="1600" dirty="0">
              <a:latin typeface="Calibri" pitchFamily="34" charset="0"/>
            </a:rPr>
            <a:t>AHP disbursement request submitted (need for subsidy exists)</a:t>
          </a:r>
        </a:p>
      </dgm:t>
    </dgm:pt>
    <dgm:pt modelId="{69CE845E-D5C1-4967-9A7D-90AEEBD80556}" type="parTrans" cxnId="{15CD0EFE-F161-4862-888A-26C00526C0CB}">
      <dgm:prSet/>
      <dgm:spPr/>
      <dgm:t>
        <a:bodyPr/>
        <a:lstStyle/>
        <a:p>
          <a:endParaRPr lang="en-US"/>
        </a:p>
      </dgm:t>
    </dgm:pt>
    <dgm:pt modelId="{5B126B15-33D0-445D-9F64-6E1958B02B9F}" type="sibTrans" cxnId="{15CD0EFE-F161-4862-888A-26C00526C0CB}">
      <dgm:prSet/>
      <dgm:spPr/>
      <dgm:t>
        <a:bodyPr/>
        <a:lstStyle/>
        <a:p>
          <a:endParaRPr lang="en-US"/>
        </a:p>
      </dgm:t>
    </dgm:pt>
    <dgm:pt modelId="{03BE78E1-666F-4DA8-9D95-6FDB6FA54B13}">
      <dgm:prSet phldrT="[Text]"/>
      <dgm:spPr/>
      <dgm:t>
        <a:bodyPr/>
        <a:lstStyle/>
        <a:p>
          <a:r>
            <a:rPr lang="en-US" b="1" dirty="0"/>
            <a:t>Monitoring</a:t>
          </a:r>
        </a:p>
      </dgm:t>
    </dgm:pt>
    <dgm:pt modelId="{30F63B4C-E9F8-44D2-BA63-01C93178120D}" type="parTrans" cxnId="{D094E729-B45E-46E5-B7ED-498F1BD29138}">
      <dgm:prSet/>
      <dgm:spPr/>
      <dgm:t>
        <a:bodyPr/>
        <a:lstStyle/>
        <a:p>
          <a:endParaRPr lang="en-US"/>
        </a:p>
      </dgm:t>
    </dgm:pt>
    <dgm:pt modelId="{7BDAC9D1-371F-42C9-827C-2168460933E9}" type="sibTrans" cxnId="{D094E729-B45E-46E5-B7ED-498F1BD29138}">
      <dgm:prSet/>
      <dgm:spPr/>
      <dgm:t>
        <a:bodyPr/>
        <a:lstStyle/>
        <a:p>
          <a:endParaRPr lang="en-US"/>
        </a:p>
      </dgm:t>
    </dgm:pt>
    <dgm:pt modelId="{D8C2A0BB-70CF-4BE5-96A1-118B8C4F2010}">
      <dgm:prSet phldrT="[Text]" custT="1"/>
      <dgm:spPr/>
      <dgm:t>
        <a:bodyPr/>
        <a:lstStyle/>
        <a:p>
          <a:r>
            <a:rPr lang="en-US" sz="1600" dirty="0">
              <a:solidFill>
                <a:srgbClr val="0072CE"/>
              </a:solidFill>
              <a:latin typeface="Calibri" pitchFamily="34" charset="0"/>
            </a:rPr>
            <a:t>Before Nov 2029 (or Nov 2031 for Native): </a:t>
          </a:r>
          <a:r>
            <a:rPr lang="en-US" sz="1600" dirty="0">
              <a:solidFill>
                <a:schemeClr val="tx1"/>
              </a:solidFill>
              <a:latin typeface="Calibri" pitchFamily="34" charset="0"/>
            </a:rPr>
            <a:t>Completion of </a:t>
          </a:r>
          <a:r>
            <a:rPr lang="en-US" sz="1600" dirty="0">
              <a:latin typeface="Calibri" pitchFamily="34" charset="0"/>
            </a:rPr>
            <a:t>construction or rehabilitation </a:t>
          </a:r>
          <a:endParaRPr lang="en-US" sz="1600" dirty="0"/>
        </a:p>
      </dgm:t>
    </dgm:pt>
    <dgm:pt modelId="{EB7C22C6-D185-4343-ADDE-60C760E68A29}" type="parTrans" cxnId="{04556568-244A-4915-AEAE-8AD1A909D996}">
      <dgm:prSet/>
      <dgm:spPr/>
      <dgm:t>
        <a:bodyPr/>
        <a:lstStyle/>
        <a:p>
          <a:endParaRPr lang="en-US"/>
        </a:p>
      </dgm:t>
    </dgm:pt>
    <dgm:pt modelId="{A4BCE305-8C66-4CFD-BF4B-753544CA5002}" type="sibTrans" cxnId="{04556568-244A-4915-AEAE-8AD1A909D996}">
      <dgm:prSet/>
      <dgm:spPr/>
      <dgm:t>
        <a:bodyPr/>
        <a:lstStyle/>
        <a:p>
          <a:endParaRPr lang="en-US"/>
        </a:p>
      </dgm:t>
    </dgm:pt>
    <dgm:pt modelId="{A626B3EE-B602-4A82-B694-6C5D44221D93}">
      <dgm:prSet custT="1"/>
      <dgm:spPr/>
      <dgm:t>
        <a:bodyPr/>
        <a:lstStyle/>
        <a:p>
          <a:r>
            <a:rPr lang="en-US" sz="1600" dirty="0">
              <a:latin typeface="Calibri" pitchFamily="34" charset="0"/>
            </a:rPr>
            <a:t>AHP initial monitoring</a:t>
          </a:r>
        </a:p>
      </dgm:t>
    </dgm:pt>
    <dgm:pt modelId="{8844B702-9631-4B0F-A999-8E9923235715}" type="sibTrans" cxnId="{816F8B6F-5BDF-4C9B-9AC2-B7D6523D19FC}">
      <dgm:prSet/>
      <dgm:spPr/>
      <dgm:t>
        <a:bodyPr/>
        <a:lstStyle/>
        <a:p>
          <a:endParaRPr lang="en-US"/>
        </a:p>
      </dgm:t>
    </dgm:pt>
    <dgm:pt modelId="{4DCBCB55-3BF1-47A2-8D7B-C5FC44497718}" type="parTrans" cxnId="{816F8B6F-5BDF-4C9B-9AC2-B7D6523D19FC}">
      <dgm:prSet/>
      <dgm:spPr/>
      <dgm:t>
        <a:bodyPr/>
        <a:lstStyle/>
        <a:p>
          <a:endParaRPr lang="en-US"/>
        </a:p>
      </dgm:t>
    </dgm:pt>
    <dgm:pt modelId="{A7FA713E-22D3-4CA7-9019-54AB112DA556}">
      <dgm:prSet phldrT="[Text]" custT="1"/>
      <dgm:spPr/>
      <dgm:t>
        <a:bodyPr/>
        <a:lstStyle/>
        <a:p>
          <a:r>
            <a:rPr lang="en-US" sz="1600" dirty="0">
              <a:solidFill>
                <a:srgbClr val="0072CE"/>
              </a:solidFill>
              <a:latin typeface="Calibri" pitchFamily="34" charset="0"/>
            </a:rPr>
            <a:t>May 1: </a:t>
          </a:r>
          <a:r>
            <a:rPr lang="en-US" sz="1600" dirty="0">
              <a:latin typeface="Calibri" pitchFamily="34" charset="0"/>
            </a:rPr>
            <a:t>2025 AHP application round closes</a:t>
          </a:r>
          <a:endParaRPr lang="en-US" sz="1600" dirty="0"/>
        </a:p>
      </dgm:t>
    </dgm:pt>
    <dgm:pt modelId="{880F4927-DC3F-45D4-8833-8E1970B83DD8}" type="parTrans" cxnId="{4203DDA4-92E3-466B-9074-0202E1475CBF}">
      <dgm:prSet/>
      <dgm:spPr/>
      <dgm:t>
        <a:bodyPr/>
        <a:lstStyle/>
        <a:p>
          <a:endParaRPr lang="en-US"/>
        </a:p>
      </dgm:t>
    </dgm:pt>
    <dgm:pt modelId="{3BFEE57A-18AB-425E-A9EB-D6406A3B61E8}" type="sibTrans" cxnId="{4203DDA4-92E3-466B-9074-0202E1475CBF}">
      <dgm:prSet/>
      <dgm:spPr/>
      <dgm:t>
        <a:bodyPr/>
        <a:lstStyle/>
        <a:p>
          <a:endParaRPr lang="en-US"/>
        </a:p>
      </dgm:t>
    </dgm:pt>
    <dgm:pt modelId="{4FEF2657-C491-49FF-94C4-4CB771A39626}">
      <dgm:prSet phldrT="[Text]" custT="1"/>
      <dgm:spPr/>
      <dgm:t>
        <a:bodyPr/>
        <a:lstStyle/>
        <a:p>
          <a:r>
            <a:rPr lang="en-US" sz="1600" dirty="0"/>
            <a:t>Communicate with your assigned analyst</a:t>
          </a:r>
        </a:p>
      </dgm:t>
    </dgm:pt>
    <dgm:pt modelId="{5B25FF89-603B-4D22-8E5A-873E9CC535F9}" type="parTrans" cxnId="{5D623393-4221-4CB6-93C9-09ABF0866DD0}">
      <dgm:prSet/>
      <dgm:spPr/>
      <dgm:t>
        <a:bodyPr/>
        <a:lstStyle/>
        <a:p>
          <a:endParaRPr lang="en-US"/>
        </a:p>
      </dgm:t>
    </dgm:pt>
    <dgm:pt modelId="{410CC0FF-B032-46CC-9CB6-AA8D8114EAD9}" type="sibTrans" cxnId="{5D623393-4221-4CB6-93C9-09ABF0866DD0}">
      <dgm:prSet/>
      <dgm:spPr/>
      <dgm:t>
        <a:bodyPr/>
        <a:lstStyle/>
        <a:p>
          <a:endParaRPr lang="en-US"/>
        </a:p>
      </dgm:t>
    </dgm:pt>
    <dgm:pt modelId="{9B4C046A-EB21-455A-8E3E-4BD23ADECF5E}">
      <dgm:prSet custT="1"/>
      <dgm:spPr/>
      <dgm:t>
        <a:bodyPr/>
        <a:lstStyle/>
        <a:p>
          <a:r>
            <a:rPr lang="en-US" sz="1600" dirty="0">
              <a:latin typeface="Calibri" pitchFamily="34" charset="0"/>
            </a:rPr>
            <a:t>Long-term monitoring</a:t>
          </a:r>
        </a:p>
      </dgm:t>
    </dgm:pt>
    <dgm:pt modelId="{A755DC50-50DA-44A9-B035-F99A404E3020}" type="parTrans" cxnId="{1EA0744A-FB66-4E89-B184-E5DB20706FD5}">
      <dgm:prSet/>
      <dgm:spPr/>
      <dgm:t>
        <a:bodyPr/>
        <a:lstStyle/>
        <a:p>
          <a:endParaRPr lang="en-US"/>
        </a:p>
      </dgm:t>
    </dgm:pt>
    <dgm:pt modelId="{81C8A163-C5D2-4CFA-A93C-52F676492BBF}" type="sibTrans" cxnId="{1EA0744A-FB66-4E89-B184-E5DB20706FD5}">
      <dgm:prSet/>
      <dgm:spPr/>
      <dgm:t>
        <a:bodyPr/>
        <a:lstStyle/>
        <a:p>
          <a:endParaRPr lang="en-US"/>
        </a:p>
      </dgm:t>
    </dgm:pt>
    <dgm:pt modelId="{368DFF83-5057-42E0-B779-279DD7B87703}" type="pres">
      <dgm:prSet presAssocID="{9504F3A0-EE04-4404-870A-36D20A7354CA}" presName="linearFlow" presStyleCnt="0">
        <dgm:presLayoutVars>
          <dgm:dir/>
          <dgm:animLvl val="lvl"/>
          <dgm:resizeHandles val="exact"/>
        </dgm:presLayoutVars>
      </dgm:prSet>
      <dgm:spPr/>
    </dgm:pt>
    <dgm:pt modelId="{25636293-A756-46A4-9288-A3C263C2B124}" type="pres">
      <dgm:prSet presAssocID="{E888244F-1806-41EF-B36F-8C04A9666597}" presName="composite" presStyleCnt="0"/>
      <dgm:spPr/>
    </dgm:pt>
    <dgm:pt modelId="{6F9E048F-0C38-4E16-ACD9-C8972B143F09}" type="pres">
      <dgm:prSet presAssocID="{E888244F-1806-41EF-B36F-8C04A9666597}" presName="parentText" presStyleLbl="alignNode1" presStyleIdx="0" presStyleCnt="4">
        <dgm:presLayoutVars>
          <dgm:chMax val="1"/>
          <dgm:bulletEnabled val="1"/>
        </dgm:presLayoutVars>
      </dgm:prSet>
      <dgm:spPr/>
    </dgm:pt>
    <dgm:pt modelId="{EB20F218-292B-475F-B9A2-BBE526E4EE6F}" type="pres">
      <dgm:prSet presAssocID="{E888244F-1806-41EF-B36F-8C04A9666597}" presName="descendantText" presStyleLbl="alignAcc1" presStyleIdx="0" presStyleCnt="4">
        <dgm:presLayoutVars>
          <dgm:bulletEnabled val="1"/>
        </dgm:presLayoutVars>
      </dgm:prSet>
      <dgm:spPr/>
    </dgm:pt>
    <dgm:pt modelId="{EADC90AE-43E6-430D-A8DF-8ED97F2B3AB0}" type="pres">
      <dgm:prSet presAssocID="{88820163-D48D-457F-97A7-D0EDBEE0B0C7}" presName="sp" presStyleCnt="0"/>
      <dgm:spPr/>
    </dgm:pt>
    <dgm:pt modelId="{8B574007-4A14-4DB3-8E3E-8323529DA031}" type="pres">
      <dgm:prSet presAssocID="{F78D5EB9-DC4B-443A-96B3-DE1F6AAD9074}" presName="composite" presStyleCnt="0"/>
      <dgm:spPr/>
    </dgm:pt>
    <dgm:pt modelId="{BFC78248-A7E4-4C33-9704-7BD4E78AC570}" type="pres">
      <dgm:prSet presAssocID="{F78D5EB9-DC4B-443A-96B3-DE1F6AAD9074}" presName="parentText" presStyleLbl="alignNode1" presStyleIdx="1" presStyleCnt="4" custLinFactNeighborY="0">
        <dgm:presLayoutVars>
          <dgm:chMax val="1"/>
          <dgm:bulletEnabled val="1"/>
        </dgm:presLayoutVars>
      </dgm:prSet>
      <dgm:spPr/>
    </dgm:pt>
    <dgm:pt modelId="{B5C176AE-1CB8-4852-AFB0-B4C63D464D90}" type="pres">
      <dgm:prSet presAssocID="{F78D5EB9-DC4B-443A-96B3-DE1F6AAD9074}" presName="descendantText" presStyleLbl="alignAcc1" presStyleIdx="1" presStyleCnt="4" custLinFactNeighborX="0" custLinFactNeighborY="0">
        <dgm:presLayoutVars>
          <dgm:bulletEnabled val="1"/>
        </dgm:presLayoutVars>
      </dgm:prSet>
      <dgm:spPr/>
    </dgm:pt>
    <dgm:pt modelId="{0836499B-F64E-42B5-9AE3-285C212373BE}" type="pres">
      <dgm:prSet presAssocID="{E5D67EE5-ABC3-4522-B865-2A68A6CBC9C6}" presName="sp" presStyleCnt="0"/>
      <dgm:spPr/>
    </dgm:pt>
    <dgm:pt modelId="{B2DCCD75-EAD9-4D54-A1BC-E77CE2A0BB14}" type="pres">
      <dgm:prSet presAssocID="{3C415B0D-026C-4A73-BCCE-6EF01C46AEA5}" presName="composite" presStyleCnt="0"/>
      <dgm:spPr/>
    </dgm:pt>
    <dgm:pt modelId="{F10E1AA0-A43D-4235-94EA-92BEC7CE64E8}" type="pres">
      <dgm:prSet presAssocID="{3C415B0D-026C-4A73-BCCE-6EF01C46AEA5}" presName="parentText" presStyleLbl="alignNode1" presStyleIdx="2" presStyleCnt="4">
        <dgm:presLayoutVars>
          <dgm:chMax val="1"/>
          <dgm:bulletEnabled val="1"/>
        </dgm:presLayoutVars>
      </dgm:prSet>
      <dgm:spPr/>
    </dgm:pt>
    <dgm:pt modelId="{E985CD85-438E-413B-8488-0720C3DD3225}" type="pres">
      <dgm:prSet presAssocID="{3C415B0D-026C-4A73-BCCE-6EF01C46AEA5}" presName="descendantText" presStyleLbl="alignAcc1" presStyleIdx="2" presStyleCnt="4">
        <dgm:presLayoutVars>
          <dgm:bulletEnabled val="1"/>
        </dgm:presLayoutVars>
      </dgm:prSet>
      <dgm:spPr/>
    </dgm:pt>
    <dgm:pt modelId="{D6066C11-D581-4B79-8F5B-FBC5D52FD2D5}" type="pres">
      <dgm:prSet presAssocID="{AF7BA5BC-9573-466D-952C-5A66F763FD26}" presName="sp" presStyleCnt="0"/>
      <dgm:spPr/>
    </dgm:pt>
    <dgm:pt modelId="{0EA1EE4E-0995-431E-A9C9-914CD04D5095}" type="pres">
      <dgm:prSet presAssocID="{03BE78E1-666F-4DA8-9D95-6FDB6FA54B13}" presName="composite" presStyleCnt="0"/>
      <dgm:spPr/>
    </dgm:pt>
    <dgm:pt modelId="{BE93BC4A-58ED-4240-9046-06999D644D4F}" type="pres">
      <dgm:prSet presAssocID="{03BE78E1-666F-4DA8-9D95-6FDB6FA54B13}" presName="parentText" presStyleLbl="alignNode1" presStyleIdx="3" presStyleCnt="4" custLinFactNeighborY="-2208">
        <dgm:presLayoutVars>
          <dgm:chMax val="1"/>
          <dgm:bulletEnabled val="1"/>
        </dgm:presLayoutVars>
      </dgm:prSet>
      <dgm:spPr/>
    </dgm:pt>
    <dgm:pt modelId="{4887F19F-51EE-48E7-B6BC-2F0C6A40BF20}" type="pres">
      <dgm:prSet presAssocID="{03BE78E1-666F-4DA8-9D95-6FDB6FA54B13}" presName="descendantText" presStyleLbl="alignAcc1" presStyleIdx="3" presStyleCnt="4" custScaleY="95274">
        <dgm:presLayoutVars>
          <dgm:bulletEnabled val="1"/>
        </dgm:presLayoutVars>
      </dgm:prSet>
      <dgm:spPr/>
    </dgm:pt>
  </dgm:ptLst>
  <dgm:cxnLst>
    <dgm:cxn modelId="{F6183B01-2ECD-44B7-A038-4BD119944980}" srcId="{F78D5EB9-DC4B-443A-96B3-DE1F6AAD9074}" destId="{9161F688-0245-48AB-B810-07F821ACA0F5}" srcOrd="1" destOrd="0" parTransId="{D543BA73-4264-4DC3-B6BC-87BB33837FC2}" sibTransId="{34E836AA-F15D-4793-9118-3C31FB5AF791}"/>
    <dgm:cxn modelId="{1081D009-FD9E-4B94-A03B-01F7ED4AC261}" type="presOf" srcId="{A7FA713E-22D3-4CA7-9019-54AB112DA556}" destId="{EB20F218-292B-475F-B9A2-BBE526E4EE6F}" srcOrd="0" destOrd="1" presId="urn:microsoft.com/office/officeart/2005/8/layout/chevron2"/>
    <dgm:cxn modelId="{04E4F415-9DC5-4C7A-848E-DA074F4078E6}" type="presOf" srcId="{7A25786C-0858-48EB-B136-A14B714B2B36}" destId="{B5C176AE-1CB8-4852-AFB0-B4C63D464D90}" srcOrd="0" destOrd="0" presId="urn:microsoft.com/office/officeart/2005/8/layout/chevron2"/>
    <dgm:cxn modelId="{D094E729-B45E-46E5-B7ED-498F1BD29138}" srcId="{9504F3A0-EE04-4404-870A-36D20A7354CA}" destId="{03BE78E1-666F-4DA8-9D95-6FDB6FA54B13}" srcOrd="3" destOrd="0" parTransId="{30F63B4C-E9F8-44D2-BA63-01C93178120D}" sibTransId="{7BDAC9D1-371F-42C9-827C-2168460933E9}"/>
    <dgm:cxn modelId="{E7A3A740-9408-49C3-B686-EFEFE8A7D3C0}" type="presOf" srcId="{E204A84F-3904-45EF-9CB0-26EFCF5D6EA4}" destId="{EB20F218-292B-475F-B9A2-BBE526E4EE6F}" srcOrd="0" destOrd="2" presId="urn:microsoft.com/office/officeart/2005/8/layout/chevron2"/>
    <dgm:cxn modelId="{5F062161-5A92-4DC6-9043-3A13CBDBB151}" srcId="{9504F3A0-EE04-4404-870A-36D20A7354CA}" destId="{3C415B0D-026C-4A73-BCCE-6EF01C46AEA5}" srcOrd="2" destOrd="0" parTransId="{7861C70B-84E2-4741-B861-A6D9CBC55C41}" sibTransId="{AF7BA5BC-9573-466D-952C-5A66F763FD26}"/>
    <dgm:cxn modelId="{8FC53161-D858-4240-B29C-1B00E3A47BBC}" srcId="{F78D5EB9-DC4B-443A-96B3-DE1F6AAD9074}" destId="{B77D065A-1972-4D4E-9D71-B2EC1B5FA931}" srcOrd="2" destOrd="0" parTransId="{F4C64F92-4B9C-4DE7-A4D6-270FEF087B65}" sibTransId="{2EECF586-EAE4-4321-87A3-A4882987D2BE}"/>
    <dgm:cxn modelId="{8B54AC64-EE24-4457-9537-B2EBCC1D388A}" srcId="{9504F3A0-EE04-4404-870A-36D20A7354CA}" destId="{F78D5EB9-DC4B-443A-96B3-DE1F6AAD9074}" srcOrd="1" destOrd="0" parTransId="{120FFA29-196E-431A-9620-7F39DEBDD169}" sibTransId="{E5D67EE5-ABC3-4522-B865-2A68A6CBC9C6}"/>
    <dgm:cxn modelId="{04556568-244A-4915-AEAE-8AD1A909D996}" srcId="{03BE78E1-666F-4DA8-9D95-6FDB6FA54B13}" destId="{D8C2A0BB-70CF-4BE5-96A1-118B8C4F2010}" srcOrd="0" destOrd="0" parTransId="{EB7C22C6-D185-4343-ADDE-60C760E68A29}" sibTransId="{A4BCE305-8C66-4CFD-BF4B-753544CA5002}"/>
    <dgm:cxn modelId="{1EA0744A-FB66-4E89-B184-E5DB20706FD5}" srcId="{03BE78E1-666F-4DA8-9D95-6FDB6FA54B13}" destId="{9B4C046A-EB21-455A-8E3E-4BD23ADECF5E}" srcOrd="2" destOrd="0" parTransId="{A755DC50-50DA-44A9-B035-F99A404E3020}" sibTransId="{81C8A163-C5D2-4CFA-A93C-52F676492BBF}"/>
    <dgm:cxn modelId="{816F8B6F-5BDF-4C9B-9AC2-B7D6523D19FC}" srcId="{03BE78E1-666F-4DA8-9D95-6FDB6FA54B13}" destId="{A626B3EE-B602-4A82-B694-6C5D44221D93}" srcOrd="1" destOrd="0" parTransId="{4DCBCB55-3BF1-47A2-8D7B-C5FC44497718}" sibTransId="{8844B702-9631-4B0F-A999-8E9923235715}"/>
    <dgm:cxn modelId="{310D6970-6AB6-4251-8B1C-3660264B7A97}" srcId="{E888244F-1806-41EF-B36F-8C04A9666597}" destId="{7CE8FB9F-ED44-4F81-9B0B-ABE3FB3E3F57}" srcOrd="0" destOrd="0" parTransId="{0B4AAEDE-05FE-422E-953C-A8348BEF0154}" sibTransId="{2D4A911A-E9A5-4059-B056-5AAB57AC8ADC}"/>
    <dgm:cxn modelId="{00ACD856-7C8E-4FAF-A538-091303ED335F}" type="presOf" srcId="{03BE78E1-666F-4DA8-9D95-6FDB6FA54B13}" destId="{BE93BC4A-58ED-4240-9046-06999D644D4F}" srcOrd="0" destOrd="0" presId="urn:microsoft.com/office/officeart/2005/8/layout/chevron2"/>
    <dgm:cxn modelId="{88FC9A82-66A5-45AA-8CA1-890077D3D4D4}" type="presOf" srcId="{A626B3EE-B602-4A82-B694-6C5D44221D93}" destId="{4887F19F-51EE-48E7-B6BC-2F0C6A40BF20}" srcOrd="0" destOrd="1" presId="urn:microsoft.com/office/officeart/2005/8/layout/chevron2"/>
    <dgm:cxn modelId="{0233F388-40DF-40D7-840F-0E48DD3755FD}" type="presOf" srcId="{7CE8FB9F-ED44-4F81-9B0B-ABE3FB3E3F57}" destId="{EB20F218-292B-475F-B9A2-BBE526E4EE6F}" srcOrd="0" destOrd="0" presId="urn:microsoft.com/office/officeart/2005/8/layout/chevron2"/>
    <dgm:cxn modelId="{0E37F989-813A-4723-BBF2-38733AD90A7C}" srcId="{F78D5EB9-DC4B-443A-96B3-DE1F6AAD9074}" destId="{7A25786C-0858-48EB-B136-A14B714B2B36}" srcOrd="0" destOrd="0" parTransId="{4D2EDF5A-1FFB-432C-8B78-B256D83FC24B}" sibTransId="{DDA3AD2A-A86D-4FBC-90F8-1603AD161B21}"/>
    <dgm:cxn modelId="{5A8B268E-1F6C-4FF3-B0FC-6C104D17E0A1}" type="presOf" srcId="{9B4C046A-EB21-455A-8E3E-4BD23ADECF5E}" destId="{4887F19F-51EE-48E7-B6BC-2F0C6A40BF20}" srcOrd="0" destOrd="2" presId="urn:microsoft.com/office/officeart/2005/8/layout/chevron2"/>
    <dgm:cxn modelId="{35DE668E-8F3A-40DC-97D7-8DEDF7869CAA}" type="presOf" srcId="{9161F688-0245-48AB-B810-07F821ACA0F5}" destId="{B5C176AE-1CB8-4852-AFB0-B4C63D464D90}" srcOrd="0" destOrd="1" presId="urn:microsoft.com/office/officeart/2005/8/layout/chevron2"/>
    <dgm:cxn modelId="{5D623393-4221-4CB6-93C9-09ABF0866DD0}" srcId="{3C415B0D-026C-4A73-BCCE-6EF01C46AEA5}" destId="{4FEF2657-C491-49FF-94C4-4CB771A39626}" srcOrd="1" destOrd="0" parTransId="{5B25FF89-603B-4D22-8E5A-873E9CC535F9}" sibTransId="{410CC0FF-B032-46CC-9CB6-AA8D8114EAD9}"/>
    <dgm:cxn modelId="{F6083B96-0037-4445-B8E2-4B609AEC4629}" srcId="{E888244F-1806-41EF-B36F-8C04A9666597}" destId="{E204A84F-3904-45EF-9CB0-26EFCF5D6EA4}" srcOrd="2" destOrd="0" parTransId="{6C75C1BA-FC96-43BD-A64F-6ABAB11C7946}" sibTransId="{295BA4BC-27EE-450A-B50D-E0136CC5ECA7}"/>
    <dgm:cxn modelId="{CE8B329C-8CA7-4906-9845-139E742CABF5}" type="presOf" srcId="{F78D5EB9-DC4B-443A-96B3-DE1F6AAD9074}" destId="{BFC78248-A7E4-4C33-9704-7BD4E78AC570}" srcOrd="0" destOrd="0" presId="urn:microsoft.com/office/officeart/2005/8/layout/chevron2"/>
    <dgm:cxn modelId="{4203DDA4-92E3-466B-9074-0202E1475CBF}" srcId="{E888244F-1806-41EF-B36F-8C04A9666597}" destId="{A7FA713E-22D3-4CA7-9019-54AB112DA556}" srcOrd="1" destOrd="0" parTransId="{880F4927-DC3F-45D4-8833-8E1970B83DD8}" sibTransId="{3BFEE57A-18AB-425E-A9EB-D6406A3B61E8}"/>
    <dgm:cxn modelId="{069392C9-CC41-491C-B912-39869BC9B22C}" srcId="{9504F3A0-EE04-4404-870A-36D20A7354CA}" destId="{E888244F-1806-41EF-B36F-8C04A9666597}" srcOrd="0" destOrd="0" parTransId="{4A9FC282-1749-45B0-9BB2-6B9F5CE685B4}" sibTransId="{88820163-D48D-457F-97A7-D0EDBEE0B0C7}"/>
    <dgm:cxn modelId="{6D3D21CA-3544-4689-97F4-C0517C1E5ED7}" srcId="{3C415B0D-026C-4A73-BCCE-6EF01C46AEA5}" destId="{2B47A6B1-3643-4452-A379-FAC57A251464}" srcOrd="0" destOrd="0" parTransId="{B941F2EB-0447-47B2-AA7E-CC89FBBD5E4C}" sibTransId="{58F23449-C23F-45A4-981F-9928B50BFFF4}"/>
    <dgm:cxn modelId="{4FBDFBD1-8ED2-4DA7-9275-618DB33EB057}" type="presOf" srcId="{3C415B0D-026C-4A73-BCCE-6EF01C46AEA5}" destId="{F10E1AA0-A43D-4235-94EA-92BEC7CE64E8}" srcOrd="0" destOrd="0" presId="urn:microsoft.com/office/officeart/2005/8/layout/chevron2"/>
    <dgm:cxn modelId="{459AAAD7-E9CB-4D17-AA83-06A8CBA4C5D6}" type="presOf" srcId="{2D1E7526-2DF4-48F1-AE99-250ECEF48852}" destId="{E985CD85-438E-413B-8488-0720C3DD3225}" srcOrd="0" destOrd="2" presId="urn:microsoft.com/office/officeart/2005/8/layout/chevron2"/>
    <dgm:cxn modelId="{13DE32DD-D387-493B-881D-03EA69570835}" type="presOf" srcId="{9504F3A0-EE04-4404-870A-36D20A7354CA}" destId="{368DFF83-5057-42E0-B779-279DD7B87703}" srcOrd="0" destOrd="0" presId="urn:microsoft.com/office/officeart/2005/8/layout/chevron2"/>
    <dgm:cxn modelId="{44AE4CE1-234C-4F90-85A5-C6B0BB1EF13C}" type="presOf" srcId="{D8C2A0BB-70CF-4BE5-96A1-118B8C4F2010}" destId="{4887F19F-51EE-48E7-B6BC-2F0C6A40BF20}" srcOrd="0" destOrd="0" presId="urn:microsoft.com/office/officeart/2005/8/layout/chevron2"/>
    <dgm:cxn modelId="{7DADC4EA-1951-4552-9302-2FF677226B92}" type="presOf" srcId="{E888244F-1806-41EF-B36F-8C04A9666597}" destId="{6F9E048F-0C38-4E16-ACD9-C8972B143F09}" srcOrd="0" destOrd="0" presId="urn:microsoft.com/office/officeart/2005/8/layout/chevron2"/>
    <dgm:cxn modelId="{5F114EED-EB08-45F5-9AD9-2765B6303F4F}" type="presOf" srcId="{B77D065A-1972-4D4E-9D71-B2EC1B5FA931}" destId="{B5C176AE-1CB8-4852-AFB0-B4C63D464D90}" srcOrd="0" destOrd="2" presId="urn:microsoft.com/office/officeart/2005/8/layout/chevron2"/>
    <dgm:cxn modelId="{CA5B40EE-DF0F-40BA-B64C-7E64E773B81A}" type="presOf" srcId="{4FEF2657-C491-49FF-94C4-4CB771A39626}" destId="{E985CD85-438E-413B-8488-0720C3DD3225}" srcOrd="0" destOrd="1" presId="urn:microsoft.com/office/officeart/2005/8/layout/chevron2"/>
    <dgm:cxn modelId="{F814BAF5-63C2-4A3E-AF55-CE341443EF59}" type="presOf" srcId="{2B47A6B1-3643-4452-A379-FAC57A251464}" destId="{E985CD85-438E-413B-8488-0720C3DD3225}" srcOrd="0" destOrd="0" presId="urn:microsoft.com/office/officeart/2005/8/layout/chevron2"/>
    <dgm:cxn modelId="{15CD0EFE-F161-4862-888A-26C00526C0CB}" srcId="{3C415B0D-026C-4A73-BCCE-6EF01C46AEA5}" destId="{2D1E7526-2DF4-48F1-AE99-250ECEF48852}" srcOrd="2" destOrd="0" parTransId="{69CE845E-D5C1-4967-9A7D-90AEEBD80556}" sibTransId="{5B126B15-33D0-445D-9F64-6E1958B02B9F}"/>
    <dgm:cxn modelId="{783026E9-3388-4583-872D-7D456B00C092}" type="presParOf" srcId="{368DFF83-5057-42E0-B779-279DD7B87703}" destId="{25636293-A756-46A4-9288-A3C263C2B124}" srcOrd="0" destOrd="0" presId="urn:microsoft.com/office/officeart/2005/8/layout/chevron2"/>
    <dgm:cxn modelId="{9DC6C578-B14C-4A69-A290-23E137469B36}" type="presParOf" srcId="{25636293-A756-46A4-9288-A3C263C2B124}" destId="{6F9E048F-0C38-4E16-ACD9-C8972B143F09}" srcOrd="0" destOrd="0" presId="urn:microsoft.com/office/officeart/2005/8/layout/chevron2"/>
    <dgm:cxn modelId="{CCC952C1-DDA8-4D01-9996-6F0F88633FD0}" type="presParOf" srcId="{25636293-A756-46A4-9288-A3C263C2B124}" destId="{EB20F218-292B-475F-B9A2-BBE526E4EE6F}" srcOrd="1" destOrd="0" presId="urn:microsoft.com/office/officeart/2005/8/layout/chevron2"/>
    <dgm:cxn modelId="{59088D6F-2C2E-4484-BAEC-8AF56982672C}" type="presParOf" srcId="{368DFF83-5057-42E0-B779-279DD7B87703}" destId="{EADC90AE-43E6-430D-A8DF-8ED97F2B3AB0}" srcOrd="1" destOrd="0" presId="urn:microsoft.com/office/officeart/2005/8/layout/chevron2"/>
    <dgm:cxn modelId="{0265BB11-02E2-48C8-B112-BB2E23495C1F}" type="presParOf" srcId="{368DFF83-5057-42E0-B779-279DD7B87703}" destId="{8B574007-4A14-4DB3-8E3E-8323529DA031}" srcOrd="2" destOrd="0" presId="urn:microsoft.com/office/officeart/2005/8/layout/chevron2"/>
    <dgm:cxn modelId="{84DC0CE6-32C9-4AD4-836C-8900DABCEBFE}" type="presParOf" srcId="{8B574007-4A14-4DB3-8E3E-8323529DA031}" destId="{BFC78248-A7E4-4C33-9704-7BD4E78AC570}" srcOrd="0" destOrd="0" presId="urn:microsoft.com/office/officeart/2005/8/layout/chevron2"/>
    <dgm:cxn modelId="{FEE3F64D-1963-451C-AF69-71C9E2F80BA9}" type="presParOf" srcId="{8B574007-4A14-4DB3-8E3E-8323529DA031}" destId="{B5C176AE-1CB8-4852-AFB0-B4C63D464D90}" srcOrd="1" destOrd="0" presId="urn:microsoft.com/office/officeart/2005/8/layout/chevron2"/>
    <dgm:cxn modelId="{C68FE45D-3746-4CB5-9992-AAD6D19CDA5D}" type="presParOf" srcId="{368DFF83-5057-42E0-B779-279DD7B87703}" destId="{0836499B-F64E-42B5-9AE3-285C212373BE}" srcOrd="3" destOrd="0" presId="urn:microsoft.com/office/officeart/2005/8/layout/chevron2"/>
    <dgm:cxn modelId="{4D797D23-EB0C-47C1-A50B-7784C564C7DD}" type="presParOf" srcId="{368DFF83-5057-42E0-B779-279DD7B87703}" destId="{B2DCCD75-EAD9-4D54-A1BC-E77CE2A0BB14}" srcOrd="4" destOrd="0" presId="urn:microsoft.com/office/officeart/2005/8/layout/chevron2"/>
    <dgm:cxn modelId="{5C80D616-0AB9-4DB1-AA9F-BBC1FDEBE3C8}" type="presParOf" srcId="{B2DCCD75-EAD9-4D54-A1BC-E77CE2A0BB14}" destId="{F10E1AA0-A43D-4235-94EA-92BEC7CE64E8}" srcOrd="0" destOrd="0" presId="urn:microsoft.com/office/officeart/2005/8/layout/chevron2"/>
    <dgm:cxn modelId="{535795FC-3916-45EB-B552-464980144259}" type="presParOf" srcId="{B2DCCD75-EAD9-4D54-A1BC-E77CE2A0BB14}" destId="{E985CD85-438E-413B-8488-0720C3DD3225}" srcOrd="1" destOrd="0" presId="urn:microsoft.com/office/officeart/2005/8/layout/chevron2"/>
    <dgm:cxn modelId="{00F11E43-0E48-482B-B74D-8A29C5387C99}" type="presParOf" srcId="{368DFF83-5057-42E0-B779-279DD7B87703}" destId="{D6066C11-D581-4B79-8F5B-FBC5D52FD2D5}" srcOrd="5" destOrd="0" presId="urn:microsoft.com/office/officeart/2005/8/layout/chevron2"/>
    <dgm:cxn modelId="{59CF2C15-87EC-4321-8672-B60689EFD6E9}" type="presParOf" srcId="{368DFF83-5057-42E0-B779-279DD7B87703}" destId="{0EA1EE4E-0995-431E-A9C9-914CD04D5095}" srcOrd="6" destOrd="0" presId="urn:microsoft.com/office/officeart/2005/8/layout/chevron2"/>
    <dgm:cxn modelId="{D4D82480-9439-4A7B-BE89-26AFCC5228F5}" type="presParOf" srcId="{0EA1EE4E-0995-431E-A9C9-914CD04D5095}" destId="{BE93BC4A-58ED-4240-9046-06999D644D4F}" srcOrd="0" destOrd="0" presId="urn:microsoft.com/office/officeart/2005/8/layout/chevron2"/>
    <dgm:cxn modelId="{AB530A78-6C36-494C-9857-BF9AE2C78692}" type="presParOf" srcId="{0EA1EE4E-0995-431E-A9C9-914CD04D5095}" destId="{4887F19F-51EE-48E7-B6BC-2F0C6A40BF2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B11F216-23FB-4290-AB1F-626CBA687F04}"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7CC966A1-3F46-4FAC-9321-0735C6D5008C}">
      <dgm:prSet phldrT="[Text]"/>
      <dgm:spPr/>
      <dgm:t>
        <a:bodyPr/>
        <a:lstStyle/>
        <a:p>
          <a:pPr>
            <a:lnSpc>
              <a:spcPct val="100000"/>
            </a:lnSpc>
            <a:defRPr cap="all"/>
          </a:pPr>
          <a:r>
            <a:rPr lang="en-US" b="1" dirty="0"/>
            <a:t>1. Obtain current applicable income documentation</a:t>
          </a:r>
        </a:p>
      </dgm:t>
    </dgm:pt>
    <dgm:pt modelId="{A616020C-EB0A-4275-9E59-E1AFDF4E3F24}" type="parTrans" cxnId="{6EF88CCC-0B58-4040-982B-CEFF6CD7FD0C}">
      <dgm:prSet/>
      <dgm:spPr/>
      <dgm:t>
        <a:bodyPr/>
        <a:lstStyle/>
        <a:p>
          <a:endParaRPr lang="en-US"/>
        </a:p>
      </dgm:t>
    </dgm:pt>
    <dgm:pt modelId="{0143A50A-B4C1-4340-A60C-8D43707AFB14}" type="sibTrans" cxnId="{6EF88CCC-0B58-4040-982B-CEFF6CD7FD0C}">
      <dgm:prSet/>
      <dgm:spPr/>
      <dgm:t>
        <a:bodyPr/>
        <a:lstStyle/>
        <a:p>
          <a:endParaRPr lang="en-US"/>
        </a:p>
      </dgm:t>
    </dgm:pt>
    <dgm:pt modelId="{79338276-4DDC-4252-9995-52D5B470CB6D}">
      <dgm:prSet phldrT="[Text]"/>
      <dgm:spPr/>
      <dgm:t>
        <a:bodyPr/>
        <a:lstStyle/>
        <a:p>
          <a:pPr>
            <a:lnSpc>
              <a:spcPct val="100000"/>
            </a:lnSpc>
            <a:defRPr cap="all"/>
          </a:pPr>
          <a:r>
            <a:rPr lang="en-US" b="1" dirty="0"/>
            <a:t>2. Calculate annual household income</a:t>
          </a:r>
        </a:p>
      </dgm:t>
    </dgm:pt>
    <dgm:pt modelId="{4D523401-10C2-4FDA-B8E7-3B47F4366DAF}" type="parTrans" cxnId="{ADCF4383-CF13-4B9C-84D9-A83FD6562AB8}">
      <dgm:prSet/>
      <dgm:spPr/>
      <dgm:t>
        <a:bodyPr/>
        <a:lstStyle/>
        <a:p>
          <a:endParaRPr lang="en-US"/>
        </a:p>
      </dgm:t>
    </dgm:pt>
    <dgm:pt modelId="{C219FDBA-64CB-4AD1-8853-7E487E7D2ACB}" type="sibTrans" cxnId="{ADCF4383-CF13-4B9C-84D9-A83FD6562AB8}">
      <dgm:prSet/>
      <dgm:spPr/>
      <dgm:t>
        <a:bodyPr/>
        <a:lstStyle/>
        <a:p>
          <a:endParaRPr lang="en-US"/>
        </a:p>
      </dgm:t>
    </dgm:pt>
    <dgm:pt modelId="{F41291B6-618F-402C-A31A-5D0B7FD6F0FC}">
      <dgm:prSet phldrT="[Text]"/>
      <dgm:spPr/>
      <dgm:t>
        <a:bodyPr/>
        <a:lstStyle/>
        <a:p>
          <a:pPr>
            <a:lnSpc>
              <a:spcPct val="100000"/>
            </a:lnSpc>
            <a:defRPr cap="all"/>
          </a:pPr>
          <a:r>
            <a:rPr lang="en-US" b="1" dirty="0"/>
            <a:t>3. Validate that the Area median total household income Is = or &lt; 80% AMI</a:t>
          </a:r>
        </a:p>
      </dgm:t>
    </dgm:pt>
    <dgm:pt modelId="{4D2F48A5-3A1D-4121-8D19-9CD696051F9A}" type="parTrans" cxnId="{C8FB7BEA-C29F-482D-B943-F6100CAC6792}">
      <dgm:prSet/>
      <dgm:spPr/>
      <dgm:t>
        <a:bodyPr/>
        <a:lstStyle/>
        <a:p>
          <a:endParaRPr lang="en-US"/>
        </a:p>
      </dgm:t>
    </dgm:pt>
    <dgm:pt modelId="{2F97A3FC-3418-4C47-941E-E4190B78E59A}" type="sibTrans" cxnId="{C8FB7BEA-C29F-482D-B943-F6100CAC6792}">
      <dgm:prSet/>
      <dgm:spPr/>
      <dgm:t>
        <a:bodyPr/>
        <a:lstStyle/>
        <a:p>
          <a:endParaRPr lang="en-US"/>
        </a:p>
      </dgm:t>
    </dgm:pt>
    <dgm:pt modelId="{E627B414-5F21-46B8-ABB9-BC7C437F8B83}" type="pres">
      <dgm:prSet presAssocID="{3B11F216-23FB-4290-AB1F-626CBA687F04}" presName="root" presStyleCnt="0">
        <dgm:presLayoutVars>
          <dgm:dir/>
          <dgm:resizeHandles val="exact"/>
        </dgm:presLayoutVars>
      </dgm:prSet>
      <dgm:spPr/>
    </dgm:pt>
    <dgm:pt modelId="{C2485D98-5630-44AC-A784-0DFBE8A07EE1}" type="pres">
      <dgm:prSet presAssocID="{7CC966A1-3F46-4FAC-9321-0735C6D5008C}" presName="compNode" presStyleCnt="0"/>
      <dgm:spPr/>
    </dgm:pt>
    <dgm:pt modelId="{CF390FD1-DCAA-4927-899E-39014C9F7D1D}" type="pres">
      <dgm:prSet presAssocID="{7CC966A1-3F46-4FAC-9321-0735C6D5008C}" presName="iconBgRect" presStyleLbl="bgShp" presStyleIdx="0" presStyleCnt="3" custLinFactNeighborX="-79617" custLinFactNeighborY="6159"/>
      <dgm:spPr>
        <a:prstGeom prst="round2DiagRect">
          <a:avLst>
            <a:gd name="adj1" fmla="val 29727"/>
            <a:gd name="adj2" fmla="val 0"/>
          </a:avLst>
        </a:prstGeom>
      </dgm:spPr>
    </dgm:pt>
    <dgm:pt modelId="{7C9DA44B-5380-47F3-A0BD-40CCB55F6FE7}" type="pres">
      <dgm:prSet presAssocID="{7CC966A1-3F46-4FAC-9321-0735C6D5008C}" presName="iconRect" presStyleLbl="node1" presStyleIdx="0" presStyleCnt="3" custLinFactX="-38761" custLinFactNeighborX="-100000" custLinFactNeighborY="-108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BC50734C-2409-4D95-8467-ECABA152BDEC}" type="pres">
      <dgm:prSet presAssocID="{7CC966A1-3F46-4FAC-9321-0735C6D5008C}" presName="spaceRect" presStyleCnt="0"/>
      <dgm:spPr/>
    </dgm:pt>
    <dgm:pt modelId="{E5B5E89A-EEA2-473E-9C91-0B8EC9A5858D}" type="pres">
      <dgm:prSet presAssocID="{7CC966A1-3F46-4FAC-9321-0735C6D5008C}" presName="textRect" presStyleLbl="revTx" presStyleIdx="0" presStyleCnt="3" custLinFactNeighborX="-48566" custLinFactNeighborY="-29561">
        <dgm:presLayoutVars>
          <dgm:chMax val="1"/>
          <dgm:chPref val="1"/>
        </dgm:presLayoutVars>
      </dgm:prSet>
      <dgm:spPr/>
    </dgm:pt>
    <dgm:pt modelId="{10163407-83A7-4B2F-BE8C-F32B39652DB8}" type="pres">
      <dgm:prSet presAssocID="{0143A50A-B4C1-4340-A60C-8D43707AFB14}" presName="sibTrans" presStyleCnt="0"/>
      <dgm:spPr/>
    </dgm:pt>
    <dgm:pt modelId="{EAB378AA-7B77-4259-8C15-AF5BFE7E211D}" type="pres">
      <dgm:prSet presAssocID="{79338276-4DDC-4252-9995-52D5B470CB6D}" presName="compNode" presStyleCnt="0"/>
      <dgm:spPr/>
    </dgm:pt>
    <dgm:pt modelId="{385DDED8-58E5-4F45-BDFB-CB09E13F6CC9}" type="pres">
      <dgm:prSet presAssocID="{79338276-4DDC-4252-9995-52D5B470CB6D}" presName="iconBgRect" presStyleLbl="bgShp" presStyleIdx="1" presStyleCnt="3" custLinFactNeighborX="-14176" custLinFactNeighborY="8909"/>
      <dgm:spPr>
        <a:prstGeom prst="round2DiagRect">
          <a:avLst>
            <a:gd name="adj1" fmla="val 29727"/>
            <a:gd name="adj2" fmla="val 0"/>
          </a:avLst>
        </a:prstGeom>
      </dgm:spPr>
    </dgm:pt>
    <dgm:pt modelId="{03D0AD89-9182-4F4F-9431-4763863F0772}" type="pres">
      <dgm:prSet presAssocID="{79338276-4DDC-4252-9995-52D5B470CB6D}" presName="iconRect" presStyleLbl="node1" presStyleIdx="1" presStyleCnt="3" custLinFactNeighborX="-27063" custLinFactNeighborY="-645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A05A4C5-E79E-42BA-A836-901F6B1BBF6E}" type="pres">
      <dgm:prSet presAssocID="{79338276-4DDC-4252-9995-52D5B470CB6D}" presName="spaceRect" presStyleCnt="0"/>
      <dgm:spPr/>
    </dgm:pt>
    <dgm:pt modelId="{2D119962-15A5-4F20-A30D-4696C39EE4DA}" type="pres">
      <dgm:prSet presAssocID="{79338276-4DDC-4252-9995-52D5B470CB6D}" presName="textRect" presStyleLbl="revTx" presStyleIdx="1" presStyleCnt="3" custLinFactNeighborX="-9822" custLinFactNeighborY="-18848">
        <dgm:presLayoutVars>
          <dgm:chMax val="1"/>
          <dgm:chPref val="1"/>
        </dgm:presLayoutVars>
      </dgm:prSet>
      <dgm:spPr/>
    </dgm:pt>
    <dgm:pt modelId="{8452806D-8774-4CCF-8570-60BC5A77FD7B}" type="pres">
      <dgm:prSet presAssocID="{C219FDBA-64CB-4AD1-8853-7E487E7D2ACB}" presName="sibTrans" presStyleCnt="0"/>
      <dgm:spPr/>
    </dgm:pt>
    <dgm:pt modelId="{8D134D04-7570-476D-9695-C26FD8E79AAB}" type="pres">
      <dgm:prSet presAssocID="{F41291B6-618F-402C-A31A-5D0B7FD6F0FC}" presName="compNode" presStyleCnt="0"/>
      <dgm:spPr/>
    </dgm:pt>
    <dgm:pt modelId="{A9036D12-4B9B-43F0-BA92-A4DBFE3164DA}" type="pres">
      <dgm:prSet presAssocID="{F41291B6-618F-402C-A31A-5D0B7FD6F0FC}" presName="iconBgRect" presStyleLbl="bgShp" presStyleIdx="2" presStyleCnt="3" custLinFactNeighborX="42013" custLinFactNeighborY="8909"/>
      <dgm:spPr>
        <a:prstGeom prst="round2DiagRect">
          <a:avLst>
            <a:gd name="adj1" fmla="val 29727"/>
            <a:gd name="adj2" fmla="val 0"/>
          </a:avLst>
        </a:prstGeom>
      </dgm:spPr>
    </dgm:pt>
    <dgm:pt modelId="{A6215B2A-FF9D-489E-9A2F-4EC086330DE7}" type="pres">
      <dgm:prSet presAssocID="{F41291B6-618F-402C-A31A-5D0B7FD6F0FC}" presName="iconRect" presStyleLbl="node1" presStyleIdx="2" presStyleCnt="3" custLinFactNeighborX="72801" custLinFactNeighborY="23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39DBB33A-9B0F-43D5-836C-40CAB383ADA4}" type="pres">
      <dgm:prSet presAssocID="{F41291B6-618F-402C-A31A-5D0B7FD6F0FC}" presName="spaceRect" presStyleCnt="0"/>
      <dgm:spPr/>
    </dgm:pt>
    <dgm:pt modelId="{DC5B593D-3751-4AB6-9579-E992D874AD91}" type="pres">
      <dgm:prSet presAssocID="{F41291B6-618F-402C-A31A-5D0B7FD6F0FC}" presName="textRect" presStyleLbl="revTx" presStyleIdx="2" presStyleCnt="3" custScaleX="131434" custLinFactNeighborX="29928" custLinFactNeighborY="-18760">
        <dgm:presLayoutVars>
          <dgm:chMax val="1"/>
          <dgm:chPref val="1"/>
        </dgm:presLayoutVars>
      </dgm:prSet>
      <dgm:spPr/>
    </dgm:pt>
  </dgm:ptLst>
  <dgm:cxnLst>
    <dgm:cxn modelId="{226AF009-C8F6-4B14-96AD-45B326E389F6}" type="presOf" srcId="{79338276-4DDC-4252-9995-52D5B470CB6D}" destId="{2D119962-15A5-4F20-A30D-4696C39EE4DA}" srcOrd="0" destOrd="0" presId="urn:microsoft.com/office/officeart/2018/5/layout/IconLeafLabelList"/>
    <dgm:cxn modelId="{6674D50E-A228-416E-BF1B-9AD0A36771F9}" type="presOf" srcId="{3B11F216-23FB-4290-AB1F-626CBA687F04}" destId="{E627B414-5F21-46B8-ABB9-BC7C437F8B83}" srcOrd="0" destOrd="0" presId="urn:microsoft.com/office/officeart/2018/5/layout/IconLeafLabelList"/>
    <dgm:cxn modelId="{51324A39-94B2-43BC-918E-F3FC870CAA09}" type="presOf" srcId="{F41291B6-618F-402C-A31A-5D0B7FD6F0FC}" destId="{DC5B593D-3751-4AB6-9579-E992D874AD91}" srcOrd="0" destOrd="0" presId="urn:microsoft.com/office/officeart/2018/5/layout/IconLeafLabelList"/>
    <dgm:cxn modelId="{ADCF4383-CF13-4B9C-84D9-A83FD6562AB8}" srcId="{3B11F216-23FB-4290-AB1F-626CBA687F04}" destId="{79338276-4DDC-4252-9995-52D5B470CB6D}" srcOrd="1" destOrd="0" parTransId="{4D523401-10C2-4FDA-B8E7-3B47F4366DAF}" sibTransId="{C219FDBA-64CB-4AD1-8853-7E487E7D2ACB}"/>
    <dgm:cxn modelId="{6EF88CCC-0B58-4040-982B-CEFF6CD7FD0C}" srcId="{3B11F216-23FB-4290-AB1F-626CBA687F04}" destId="{7CC966A1-3F46-4FAC-9321-0735C6D5008C}" srcOrd="0" destOrd="0" parTransId="{A616020C-EB0A-4275-9E59-E1AFDF4E3F24}" sibTransId="{0143A50A-B4C1-4340-A60C-8D43707AFB14}"/>
    <dgm:cxn modelId="{C8FB7BEA-C29F-482D-B943-F6100CAC6792}" srcId="{3B11F216-23FB-4290-AB1F-626CBA687F04}" destId="{F41291B6-618F-402C-A31A-5D0B7FD6F0FC}" srcOrd="2" destOrd="0" parTransId="{4D2F48A5-3A1D-4121-8D19-9CD696051F9A}" sibTransId="{2F97A3FC-3418-4C47-941E-E4190B78E59A}"/>
    <dgm:cxn modelId="{021B8DFF-1652-4DCF-B29C-1E5CADD75398}" type="presOf" srcId="{7CC966A1-3F46-4FAC-9321-0735C6D5008C}" destId="{E5B5E89A-EEA2-473E-9C91-0B8EC9A5858D}" srcOrd="0" destOrd="0" presId="urn:microsoft.com/office/officeart/2018/5/layout/IconLeafLabelList"/>
    <dgm:cxn modelId="{1DF57218-B03F-4FE0-B4AD-1C3E7086B082}" type="presParOf" srcId="{E627B414-5F21-46B8-ABB9-BC7C437F8B83}" destId="{C2485D98-5630-44AC-A784-0DFBE8A07EE1}" srcOrd="0" destOrd="0" presId="urn:microsoft.com/office/officeart/2018/5/layout/IconLeafLabelList"/>
    <dgm:cxn modelId="{A07505D7-04F7-43C6-8036-EC84FDAF1C4C}" type="presParOf" srcId="{C2485D98-5630-44AC-A784-0DFBE8A07EE1}" destId="{CF390FD1-DCAA-4927-899E-39014C9F7D1D}" srcOrd="0" destOrd="0" presId="urn:microsoft.com/office/officeart/2018/5/layout/IconLeafLabelList"/>
    <dgm:cxn modelId="{15C1C03B-19EF-4CC7-9611-80A42BE4E6D2}" type="presParOf" srcId="{C2485D98-5630-44AC-A784-0DFBE8A07EE1}" destId="{7C9DA44B-5380-47F3-A0BD-40CCB55F6FE7}" srcOrd="1" destOrd="0" presId="urn:microsoft.com/office/officeart/2018/5/layout/IconLeafLabelList"/>
    <dgm:cxn modelId="{F786502D-AA4D-438A-98D4-363FE032C4E3}" type="presParOf" srcId="{C2485D98-5630-44AC-A784-0DFBE8A07EE1}" destId="{BC50734C-2409-4D95-8467-ECABA152BDEC}" srcOrd="2" destOrd="0" presId="urn:microsoft.com/office/officeart/2018/5/layout/IconLeafLabelList"/>
    <dgm:cxn modelId="{F46A5978-EA88-4758-9711-2A3C7BDE9F4F}" type="presParOf" srcId="{C2485D98-5630-44AC-A784-0DFBE8A07EE1}" destId="{E5B5E89A-EEA2-473E-9C91-0B8EC9A5858D}" srcOrd="3" destOrd="0" presId="urn:microsoft.com/office/officeart/2018/5/layout/IconLeafLabelList"/>
    <dgm:cxn modelId="{CD12AE75-8FA2-4DFE-A573-66BF3D6CE64D}" type="presParOf" srcId="{E627B414-5F21-46B8-ABB9-BC7C437F8B83}" destId="{10163407-83A7-4B2F-BE8C-F32B39652DB8}" srcOrd="1" destOrd="0" presId="urn:microsoft.com/office/officeart/2018/5/layout/IconLeafLabelList"/>
    <dgm:cxn modelId="{1430D941-0866-4DB1-949F-C03292F0144D}" type="presParOf" srcId="{E627B414-5F21-46B8-ABB9-BC7C437F8B83}" destId="{EAB378AA-7B77-4259-8C15-AF5BFE7E211D}" srcOrd="2" destOrd="0" presId="urn:microsoft.com/office/officeart/2018/5/layout/IconLeafLabelList"/>
    <dgm:cxn modelId="{68D84B61-0F80-4297-8E49-28F3C389A54F}" type="presParOf" srcId="{EAB378AA-7B77-4259-8C15-AF5BFE7E211D}" destId="{385DDED8-58E5-4F45-BDFB-CB09E13F6CC9}" srcOrd="0" destOrd="0" presId="urn:microsoft.com/office/officeart/2018/5/layout/IconLeafLabelList"/>
    <dgm:cxn modelId="{8B05CABE-6013-464F-889B-A0282CB73D14}" type="presParOf" srcId="{EAB378AA-7B77-4259-8C15-AF5BFE7E211D}" destId="{03D0AD89-9182-4F4F-9431-4763863F0772}" srcOrd="1" destOrd="0" presId="urn:microsoft.com/office/officeart/2018/5/layout/IconLeafLabelList"/>
    <dgm:cxn modelId="{010DC454-C50B-43C4-A854-5289B0BF35A1}" type="presParOf" srcId="{EAB378AA-7B77-4259-8C15-AF5BFE7E211D}" destId="{9A05A4C5-E79E-42BA-A836-901F6B1BBF6E}" srcOrd="2" destOrd="0" presId="urn:microsoft.com/office/officeart/2018/5/layout/IconLeafLabelList"/>
    <dgm:cxn modelId="{588CADFD-0F1F-43FA-9685-90D3EB0FD8E4}" type="presParOf" srcId="{EAB378AA-7B77-4259-8C15-AF5BFE7E211D}" destId="{2D119962-15A5-4F20-A30D-4696C39EE4DA}" srcOrd="3" destOrd="0" presId="urn:microsoft.com/office/officeart/2018/5/layout/IconLeafLabelList"/>
    <dgm:cxn modelId="{93C0A193-A8A7-47E3-B3B7-92125EE89164}" type="presParOf" srcId="{E627B414-5F21-46B8-ABB9-BC7C437F8B83}" destId="{8452806D-8774-4CCF-8570-60BC5A77FD7B}" srcOrd="3" destOrd="0" presId="urn:microsoft.com/office/officeart/2018/5/layout/IconLeafLabelList"/>
    <dgm:cxn modelId="{4C4FC776-F1C2-4B46-A07F-36F2DBC82082}" type="presParOf" srcId="{E627B414-5F21-46B8-ABB9-BC7C437F8B83}" destId="{8D134D04-7570-476D-9695-C26FD8E79AAB}" srcOrd="4" destOrd="0" presId="urn:microsoft.com/office/officeart/2018/5/layout/IconLeafLabelList"/>
    <dgm:cxn modelId="{6DB1840A-95D1-45F3-9FD9-D279868EB5B0}" type="presParOf" srcId="{8D134D04-7570-476D-9695-C26FD8E79AAB}" destId="{A9036D12-4B9B-43F0-BA92-A4DBFE3164DA}" srcOrd="0" destOrd="0" presId="urn:microsoft.com/office/officeart/2018/5/layout/IconLeafLabelList"/>
    <dgm:cxn modelId="{0B49ED6D-1049-446B-9C5A-94FFA1DD9708}" type="presParOf" srcId="{8D134D04-7570-476D-9695-C26FD8E79AAB}" destId="{A6215B2A-FF9D-489E-9A2F-4EC086330DE7}" srcOrd="1" destOrd="0" presId="urn:microsoft.com/office/officeart/2018/5/layout/IconLeafLabelList"/>
    <dgm:cxn modelId="{869E55C7-2E7B-4CD3-89F0-1C4C49ACD09B}" type="presParOf" srcId="{8D134D04-7570-476D-9695-C26FD8E79AAB}" destId="{39DBB33A-9B0F-43D5-836C-40CAB383ADA4}" srcOrd="2" destOrd="0" presId="urn:microsoft.com/office/officeart/2018/5/layout/IconLeafLabelList"/>
    <dgm:cxn modelId="{EB4C28B9-9FC4-47A5-98C2-E63A2257EE0A}" type="presParOf" srcId="{8D134D04-7570-476D-9695-C26FD8E79AAB}" destId="{DC5B593D-3751-4AB6-9579-E992D874AD9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EF9DD5F-E8BB-484D-8B41-203303B6F077}">
      <dgm:prSet phldrT="[Text]"/>
      <dgm:spPr>
        <a:solidFill>
          <a:schemeClr val="bg1">
            <a:alpha val="50000"/>
          </a:schemeClr>
        </a:solidFill>
        <a:ln>
          <a:solidFill>
            <a:schemeClr val="accent1"/>
          </a:solidFill>
        </a:ln>
      </dgm:spPr>
      <dgm:t>
        <a:bodyPr/>
        <a:lstStyle/>
        <a:p>
          <a:r>
            <a:rPr lang="en-US" b="1" u="none" dirty="0">
              <a:solidFill>
                <a:schemeClr val="accent1"/>
              </a:solidFill>
            </a:rPr>
            <a:t>Contact Us!</a:t>
          </a:r>
        </a:p>
        <a:p>
          <a:r>
            <a:rPr lang="en-US" b="1" u="sng" dirty="0">
              <a:solidFill>
                <a:schemeClr val="accent1"/>
              </a:solidFill>
            </a:rPr>
            <a:t>By Phone: </a:t>
          </a:r>
          <a:r>
            <a:rPr lang="en-US" dirty="0"/>
            <a:t>800.362.2944</a:t>
          </a:r>
        </a:p>
        <a:p>
          <a:r>
            <a:rPr lang="en-US" b="1" u="sng" dirty="0">
              <a:solidFill>
                <a:schemeClr val="accent1"/>
              </a:solidFill>
            </a:rPr>
            <a:t>By Email: </a:t>
          </a:r>
          <a:r>
            <a:rPr lang="en-US" dirty="0"/>
            <a:t>ahp@fhlb.com</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LinFactNeighborX="23539" custLinFactNeighborY="292">
        <dgm:presLayoutVars>
          <dgm:bulletEnabled val="1"/>
        </dgm:presLayoutVars>
      </dgm:prSet>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CFBE6A-F70E-423D-BBAE-2376C473983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375E40A-55D2-49AA-8D46-4DB037568D8C}">
      <dgm:prSet phldrT="[Text]" custT="1"/>
      <dgm:spPr/>
      <dgm:t>
        <a:bodyPr/>
        <a:lstStyle/>
        <a:p>
          <a:r>
            <a:rPr lang="en-US" sz="2000" dirty="0"/>
            <a:t>Scoring</a:t>
          </a:r>
          <a:r>
            <a:rPr lang="en-US" sz="2200" dirty="0"/>
            <a:t> </a:t>
          </a:r>
        </a:p>
      </dgm:t>
    </dgm:pt>
    <dgm:pt modelId="{E170F09A-AA4C-450E-AA6C-8FC013314076}" type="parTrans" cxnId="{46F4FB93-1E14-4CB1-9A90-DDBA5C68C452}">
      <dgm:prSet/>
      <dgm:spPr/>
      <dgm:t>
        <a:bodyPr/>
        <a:lstStyle/>
        <a:p>
          <a:endParaRPr lang="en-US"/>
        </a:p>
      </dgm:t>
    </dgm:pt>
    <dgm:pt modelId="{821F7E8D-C4CA-41BD-92ED-1B2D8AFA165E}" type="sibTrans" cxnId="{46F4FB93-1E14-4CB1-9A90-DDBA5C68C452}">
      <dgm:prSet/>
      <dgm:spPr/>
      <dgm:t>
        <a:bodyPr/>
        <a:lstStyle/>
        <a:p>
          <a:endParaRPr lang="en-US"/>
        </a:p>
      </dgm:t>
    </dgm:pt>
    <dgm:pt modelId="{9A75C51C-1F21-42A1-8B6B-908204E6627D}">
      <dgm:prSet phldrT="[Text]"/>
      <dgm:spPr/>
      <dgm:t>
        <a:bodyPr/>
        <a:lstStyle/>
        <a:p>
          <a:r>
            <a:rPr lang="en-US" dirty="0"/>
            <a:t>Criteria</a:t>
          </a:r>
        </a:p>
      </dgm:t>
    </dgm:pt>
    <dgm:pt modelId="{D66338FE-5883-4C8B-8DE0-C85DEF36D42A}" type="parTrans" cxnId="{6B4E912B-89BB-4ED5-B7D3-90E9A262F9C0}">
      <dgm:prSet/>
      <dgm:spPr/>
      <dgm:t>
        <a:bodyPr/>
        <a:lstStyle/>
        <a:p>
          <a:endParaRPr lang="en-US"/>
        </a:p>
      </dgm:t>
    </dgm:pt>
    <dgm:pt modelId="{8634C8A9-BDCF-40C2-970F-CA6AA096D2DA}" type="sibTrans" cxnId="{6B4E912B-89BB-4ED5-B7D3-90E9A262F9C0}">
      <dgm:prSet/>
      <dgm:spPr/>
      <dgm:t>
        <a:bodyPr/>
        <a:lstStyle/>
        <a:p>
          <a:endParaRPr lang="en-US"/>
        </a:p>
      </dgm:t>
    </dgm:pt>
    <dgm:pt modelId="{E2D4F4E5-BFD9-46A7-A8F5-4BD5A92FF58D}">
      <dgm:prSet phldrT="[Text]" custT="1"/>
      <dgm:spPr/>
      <dgm:t>
        <a:bodyPr/>
        <a:lstStyle/>
        <a:p>
          <a:r>
            <a:rPr lang="en-US" sz="2000" dirty="0"/>
            <a:t>Eligibility</a:t>
          </a:r>
          <a:endParaRPr lang="en-US" sz="1800" dirty="0"/>
        </a:p>
      </dgm:t>
    </dgm:pt>
    <dgm:pt modelId="{12008911-4781-41FA-B136-CF12F4C47465}" type="parTrans" cxnId="{96B64075-AFED-486C-81B8-301C541B1FCC}">
      <dgm:prSet/>
      <dgm:spPr/>
      <dgm:t>
        <a:bodyPr/>
        <a:lstStyle/>
        <a:p>
          <a:endParaRPr lang="en-US"/>
        </a:p>
      </dgm:t>
    </dgm:pt>
    <dgm:pt modelId="{C69DC082-BB7C-4D0A-A50B-DE506E7B392C}" type="sibTrans" cxnId="{96B64075-AFED-486C-81B8-301C541B1FCC}">
      <dgm:prSet/>
      <dgm:spPr/>
      <dgm:t>
        <a:bodyPr/>
        <a:lstStyle/>
        <a:p>
          <a:endParaRPr lang="en-US"/>
        </a:p>
      </dgm:t>
    </dgm:pt>
    <dgm:pt modelId="{53A3CA3A-E900-4ECA-B9F0-C3FCF73451FD}">
      <dgm:prSet phldrT="[Text]"/>
      <dgm:spPr/>
      <dgm:t>
        <a:bodyPr/>
        <a:lstStyle/>
        <a:p>
          <a:r>
            <a:rPr lang="en-US" dirty="0"/>
            <a:t>Eligibility Criteria</a:t>
          </a:r>
        </a:p>
      </dgm:t>
    </dgm:pt>
    <dgm:pt modelId="{B67561ED-BB27-4748-9781-9384E1DE32E1}" type="parTrans" cxnId="{117A6917-52FF-4247-8BB6-88BE85334E52}">
      <dgm:prSet/>
      <dgm:spPr/>
      <dgm:t>
        <a:bodyPr/>
        <a:lstStyle/>
        <a:p>
          <a:endParaRPr lang="en-US"/>
        </a:p>
      </dgm:t>
    </dgm:pt>
    <dgm:pt modelId="{2071F5BC-33BC-4B1B-B9CF-FB5E4F678D5C}" type="sibTrans" cxnId="{117A6917-52FF-4247-8BB6-88BE85334E52}">
      <dgm:prSet/>
      <dgm:spPr/>
      <dgm:t>
        <a:bodyPr/>
        <a:lstStyle/>
        <a:p>
          <a:endParaRPr lang="en-US"/>
        </a:p>
      </dgm:t>
    </dgm:pt>
    <dgm:pt modelId="{108F6B44-F3DB-44A3-BA11-221800B355BA}">
      <dgm:prSet phldrT="[Text]" custT="1"/>
      <dgm:spPr/>
      <dgm:t>
        <a:bodyPr/>
        <a:lstStyle/>
        <a:p>
          <a:r>
            <a:rPr lang="en-US" sz="1800" dirty="0"/>
            <a:t>Feasibility</a:t>
          </a:r>
        </a:p>
      </dgm:t>
    </dgm:pt>
    <dgm:pt modelId="{B498B2B5-8546-4C07-8FE3-6F78D7CBE287}" type="parTrans" cxnId="{34903736-705D-498B-9147-FD61933DD8E6}">
      <dgm:prSet/>
      <dgm:spPr/>
      <dgm:t>
        <a:bodyPr/>
        <a:lstStyle/>
        <a:p>
          <a:endParaRPr lang="en-US"/>
        </a:p>
      </dgm:t>
    </dgm:pt>
    <dgm:pt modelId="{F268E3AF-E3F9-4259-B0AC-F8862DDD4BC8}" type="sibTrans" cxnId="{34903736-705D-498B-9147-FD61933DD8E6}">
      <dgm:prSet/>
      <dgm:spPr/>
      <dgm:t>
        <a:bodyPr/>
        <a:lstStyle/>
        <a:p>
          <a:endParaRPr lang="en-US"/>
        </a:p>
      </dgm:t>
    </dgm:pt>
    <dgm:pt modelId="{D2253EA4-1734-4440-90CD-B3766616506C}">
      <dgm:prSet phldrT="[Text]"/>
      <dgm:spPr/>
      <dgm:t>
        <a:bodyPr/>
        <a:lstStyle/>
        <a:p>
          <a:r>
            <a:rPr lang="en-US" dirty="0"/>
            <a:t>Demand</a:t>
          </a:r>
        </a:p>
      </dgm:t>
    </dgm:pt>
    <dgm:pt modelId="{2B38947D-8C0D-4047-9AF3-DF63F7FF279A}" type="parTrans" cxnId="{B62806B3-5C59-4B98-AA38-E65C42B8F5C9}">
      <dgm:prSet/>
      <dgm:spPr/>
      <dgm:t>
        <a:bodyPr/>
        <a:lstStyle/>
        <a:p>
          <a:endParaRPr lang="en-US"/>
        </a:p>
      </dgm:t>
    </dgm:pt>
    <dgm:pt modelId="{6742A1AE-6123-43D9-AAB7-8219CAE59329}" type="sibTrans" cxnId="{B62806B3-5C59-4B98-AA38-E65C42B8F5C9}">
      <dgm:prSet/>
      <dgm:spPr/>
      <dgm:t>
        <a:bodyPr/>
        <a:lstStyle/>
        <a:p>
          <a:endParaRPr lang="en-US"/>
        </a:p>
      </dgm:t>
    </dgm:pt>
    <dgm:pt modelId="{9F09D24B-F8AA-495E-A276-B194FDAA2492}">
      <dgm:prSet phldrT="[Text]" custT="1"/>
      <dgm:spPr/>
      <dgm:t>
        <a:bodyPr/>
        <a:lstStyle/>
        <a:p>
          <a:r>
            <a:rPr lang="en-US" sz="2000" dirty="0"/>
            <a:t>Capacity</a:t>
          </a:r>
        </a:p>
      </dgm:t>
    </dgm:pt>
    <dgm:pt modelId="{F36BAF67-4A81-4ADA-ABA3-15928E8A80B6}" type="parTrans" cxnId="{D8B6AD00-3DEB-473D-A40F-A2024222698F}">
      <dgm:prSet/>
      <dgm:spPr/>
      <dgm:t>
        <a:bodyPr/>
        <a:lstStyle/>
        <a:p>
          <a:endParaRPr lang="en-US"/>
        </a:p>
      </dgm:t>
    </dgm:pt>
    <dgm:pt modelId="{744FFAC6-F536-44AE-8D14-F7194983860C}" type="sibTrans" cxnId="{D8B6AD00-3DEB-473D-A40F-A2024222698F}">
      <dgm:prSet/>
      <dgm:spPr/>
      <dgm:t>
        <a:bodyPr/>
        <a:lstStyle/>
        <a:p>
          <a:endParaRPr lang="en-US"/>
        </a:p>
      </dgm:t>
    </dgm:pt>
    <dgm:pt modelId="{410847F9-9802-4EC5-B9A7-4D051904B9CB}">
      <dgm:prSet phldrT="[Text]"/>
      <dgm:spPr/>
      <dgm:t>
        <a:bodyPr/>
        <a:lstStyle/>
        <a:p>
          <a:r>
            <a:rPr lang="en-US" dirty="0"/>
            <a:t>Sponsor Capacity</a:t>
          </a:r>
        </a:p>
      </dgm:t>
    </dgm:pt>
    <dgm:pt modelId="{52132A87-C00D-4FCB-9D0D-832C259D0814}" type="parTrans" cxnId="{4AF55798-F138-4FC4-BE40-8E4EFA7DEBD1}">
      <dgm:prSet/>
      <dgm:spPr/>
      <dgm:t>
        <a:bodyPr/>
        <a:lstStyle/>
        <a:p>
          <a:endParaRPr lang="en-US"/>
        </a:p>
      </dgm:t>
    </dgm:pt>
    <dgm:pt modelId="{949BDF39-957F-4E6E-9E49-8577271629F3}" type="sibTrans" cxnId="{4AF55798-F138-4FC4-BE40-8E4EFA7DEBD1}">
      <dgm:prSet/>
      <dgm:spPr/>
      <dgm:t>
        <a:bodyPr/>
        <a:lstStyle/>
        <a:p>
          <a:endParaRPr lang="en-US"/>
        </a:p>
      </dgm:t>
    </dgm:pt>
    <dgm:pt modelId="{72514C97-2D3D-469F-AA6E-74BA774E50A1}">
      <dgm:prSet/>
      <dgm:spPr/>
      <dgm:t>
        <a:bodyPr/>
        <a:lstStyle/>
        <a:p>
          <a:r>
            <a:rPr lang="en-US" dirty="0"/>
            <a:t>Site Control and Zoning</a:t>
          </a:r>
        </a:p>
      </dgm:t>
    </dgm:pt>
    <dgm:pt modelId="{3DD54C42-FFFE-496D-96DA-FD627932A0D0}" type="parTrans" cxnId="{5CED9130-80F3-4B2F-B8CD-6B55F1DEEA0E}">
      <dgm:prSet/>
      <dgm:spPr/>
      <dgm:t>
        <a:bodyPr/>
        <a:lstStyle/>
        <a:p>
          <a:endParaRPr lang="en-US"/>
        </a:p>
      </dgm:t>
    </dgm:pt>
    <dgm:pt modelId="{01BE09AC-EE12-48A2-9296-E1DA99260572}" type="sibTrans" cxnId="{5CED9130-80F3-4B2F-B8CD-6B55F1DEEA0E}">
      <dgm:prSet/>
      <dgm:spPr/>
      <dgm:t>
        <a:bodyPr/>
        <a:lstStyle/>
        <a:p>
          <a:endParaRPr lang="en-US"/>
        </a:p>
      </dgm:t>
    </dgm:pt>
    <dgm:pt modelId="{925BB567-BC2F-4865-848C-EF5989A8A62F}">
      <dgm:prSet/>
      <dgm:spPr/>
      <dgm:t>
        <a:bodyPr/>
        <a:lstStyle/>
        <a:p>
          <a:r>
            <a:rPr lang="en-US" dirty="0"/>
            <a:t>Financial Feasibility</a:t>
          </a:r>
        </a:p>
      </dgm:t>
    </dgm:pt>
    <dgm:pt modelId="{95CAE9F1-1631-480C-AA1D-41557573D020}" type="parTrans" cxnId="{F28E84B0-1560-415E-B2B2-D61292DE4C36}">
      <dgm:prSet/>
      <dgm:spPr/>
      <dgm:t>
        <a:bodyPr/>
        <a:lstStyle/>
        <a:p>
          <a:endParaRPr lang="en-US"/>
        </a:p>
      </dgm:t>
    </dgm:pt>
    <dgm:pt modelId="{16CCBC39-D65C-4DE9-89E7-0B6020C42226}" type="sibTrans" cxnId="{F28E84B0-1560-415E-B2B2-D61292DE4C36}">
      <dgm:prSet/>
      <dgm:spPr/>
      <dgm:t>
        <a:bodyPr/>
        <a:lstStyle/>
        <a:p>
          <a:endParaRPr lang="en-US"/>
        </a:p>
      </dgm:t>
    </dgm:pt>
    <dgm:pt modelId="{7C51E731-9F0A-4A82-9AC2-7D1A396FE7E6}">
      <dgm:prSet/>
      <dgm:spPr/>
      <dgm:t>
        <a:bodyPr/>
        <a:lstStyle/>
        <a:p>
          <a:r>
            <a:rPr lang="en-US" dirty="0"/>
            <a:t>Use of Funds</a:t>
          </a:r>
        </a:p>
      </dgm:t>
    </dgm:pt>
    <dgm:pt modelId="{1A927B17-56B0-4F52-94C7-543047493151}" type="parTrans" cxnId="{3774178A-CE38-4A64-A9E7-E35E351F439B}">
      <dgm:prSet/>
      <dgm:spPr/>
      <dgm:t>
        <a:bodyPr/>
        <a:lstStyle/>
        <a:p>
          <a:endParaRPr lang="en-US"/>
        </a:p>
      </dgm:t>
    </dgm:pt>
    <dgm:pt modelId="{D99D8726-EFF7-4D79-874E-E0419AD4B76C}" type="sibTrans" cxnId="{3774178A-CE38-4A64-A9E7-E35E351F439B}">
      <dgm:prSet/>
      <dgm:spPr/>
      <dgm:t>
        <a:bodyPr/>
        <a:lstStyle/>
        <a:p>
          <a:endParaRPr lang="en-US"/>
        </a:p>
      </dgm:t>
    </dgm:pt>
    <dgm:pt modelId="{1D728E41-2C76-4DBF-A44B-32592EAF6193}">
      <dgm:prSet/>
      <dgm:spPr/>
      <dgm:t>
        <a:bodyPr/>
        <a:lstStyle/>
        <a:p>
          <a:r>
            <a:rPr lang="en-US" dirty="0"/>
            <a:t>Need for Subsidy</a:t>
          </a:r>
        </a:p>
      </dgm:t>
    </dgm:pt>
    <dgm:pt modelId="{26A23EEC-76DF-4274-997D-7BD5F596520C}" type="parTrans" cxnId="{5BDA1250-D7A5-4BAF-82C2-0DAF1EE58A63}">
      <dgm:prSet/>
      <dgm:spPr/>
      <dgm:t>
        <a:bodyPr/>
        <a:lstStyle/>
        <a:p>
          <a:endParaRPr lang="en-US"/>
        </a:p>
      </dgm:t>
    </dgm:pt>
    <dgm:pt modelId="{BF6A6547-E073-4797-9827-19762FA21FEB}" type="sibTrans" cxnId="{5BDA1250-D7A5-4BAF-82C2-0DAF1EE58A63}">
      <dgm:prSet/>
      <dgm:spPr/>
      <dgm:t>
        <a:bodyPr/>
        <a:lstStyle/>
        <a:p>
          <a:endParaRPr lang="en-US"/>
        </a:p>
      </dgm:t>
    </dgm:pt>
    <dgm:pt modelId="{C1597323-9246-40D5-83F4-A5EE1CDA5F44}" type="pres">
      <dgm:prSet presAssocID="{A9CFBE6A-F70E-423D-BBAE-2376C473983B}" presName="linearFlow" presStyleCnt="0">
        <dgm:presLayoutVars>
          <dgm:dir/>
          <dgm:animLvl val="lvl"/>
          <dgm:resizeHandles val="exact"/>
        </dgm:presLayoutVars>
      </dgm:prSet>
      <dgm:spPr/>
    </dgm:pt>
    <dgm:pt modelId="{1ED3F14E-35E5-41FE-B406-30408B73A30C}" type="pres">
      <dgm:prSet presAssocID="{C375E40A-55D2-49AA-8D46-4DB037568D8C}" presName="composite" presStyleCnt="0"/>
      <dgm:spPr/>
    </dgm:pt>
    <dgm:pt modelId="{676BA7BE-7111-4604-9FDA-2B3E2B3C7941}" type="pres">
      <dgm:prSet presAssocID="{C375E40A-55D2-49AA-8D46-4DB037568D8C}" presName="parentText" presStyleLbl="alignNode1" presStyleIdx="0" presStyleCnt="4" custScaleX="104945">
        <dgm:presLayoutVars>
          <dgm:chMax val="1"/>
          <dgm:bulletEnabled val="1"/>
        </dgm:presLayoutVars>
      </dgm:prSet>
      <dgm:spPr/>
    </dgm:pt>
    <dgm:pt modelId="{AE165170-7C97-4ED6-AD94-527A93EF827B}" type="pres">
      <dgm:prSet presAssocID="{C375E40A-55D2-49AA-8D46-4DB037568D8C}" presName="descendantText" presStyleLbl="alignAcc1" presStyleIdx="0" presStyleCnt="4">
        <dgm:presLayoutVars>
          <dgm:bulletEnabled val="1"/>
        </dgm:presLayoutVars>
      </dgm:prSet>
      <dgm:spPr/>
    </dgm:pt>
    <dgm:pt modelId="{0B460329-E333-4B29-B4BD-72BF6F729FDB}" type="pres">
      <dgm:prSet presAssocID="{821F7E8D-C4CA-41BD-92ED-1B2D8AFA165E}" presName="sp" presStyleCnt="0"/>
      <dgm:spPr/>
    </dgm:pt>
    <dgm:pt modelId="{6C5429BB-246C-4271-846D-AA553FADCC29}" type="pres">
      <dgm:prSet presAssocID="{E2D4F4E5-BFD9-46A7-A8F5-4BD5A92FF58D}" presName="composite" presStyleCnt="0"/>
      <dgm:spPr/>
    </dgm:pt>
    <dgm:pt modelId="{CE865AD8-5078-46E7-A1DA-162FAAF3F21B}" type="pres">
      <dgm:prSet presAssocID="{E2D4F4E5-BFD9-46A7-A8F5-4BD5A92FF58D}" presName="parentText" presStyleLbl="alignNode1" presStyleIdx="1" presStyleCnt="4">
        <dgm:presLayoutVars>
          <dgm:chMax val="1"/>
          <dgm:bulletEnabled val="1"/>
        </dgm:presLayoutVars>
      </dgm:prSet>
      <dgm:spPr/>
    </dgm:pt>
    <dgm:pt modelId="{A1E7478A-BD58-4445-91F5-9A46C60BDB9B}" type="pres">
      <dgm:prSet presAssocID="{E2D4F4E5-BFD9-46A7-A8F5-4BD5A92FF58D}" presName="descendantText" presStyleLbl="alignAcc1" presStyleIdx="1" presStyleCnt="4">
        <dgm:presLayoutVars>
          <dgm:bulletEnabled val="1"/>
        </dgm:presLayoutVars>
      </dgm:prSet>
      <dgm:spPr/>
    </dgm:pt>
    <dgm:pt modelId="{970C7E94-CCC8-4B4A-8D10-E0F8FA30C42E}" type="pres">
      <dgm:prSet presAssocID="{C69DC082-BB7C-4D0A-A50B-DE506E7B392C}" presName="sp" presStyleCnt="0"/>
      <dgm:spPr/>
    </dgm:pt>
    <dgm:pt modelId="{C06AFAAB-0DCA-40EE-89D8-67FE5764A969}" type="pres">
      <dgm:prSet presAssocID="{108F6B44-F3DB-44A3-BA11-221800B355BA}" presName="composite" presStyleCnt="0"/>
      <dgm:spPr/>
    </dgm:pt>
    <dgm:pt modelId="{FD6E3060-0C92-46FF-8EE6-AB974AD25AF4}" type="pres">
      <dgm:prSet presAssocID="{108F6B44-F3DB-44A3-BA11-221800B355BA}" presName="parentText" presStyleLbl="alignNode1" presStyleIdx="2" presStyleCnt="4">
        <dgm:presLayoutVars>
          <dgm:chMax val="1"/>
          <dgm:bulletEnabled val="1"/>
        </dgm:presLayoutVars>
      </dgm:prSet>
      <dgm:spPr/>
    </dgm:pt>
    <dgm:pt modelId="{9E8DA674-DABC-4E16-858C-FEDA37F2AE7E}" type="pres">
      <dgm:prSet presAssocID="{108F6B44-F3DB-44A3-BA11-221800B355BA}" presName="descendantText" presStyleLbl="alignAcc1" presStyleIdx="2" presStyleCnt="4">
        <dgm:presLayoutVars>
          <dgm:bulletEnabled val="1"/>
        </dgm:presLayoutVars>
      </dgm:prSet>
      <dgm:spPr/>
    </dgm:pt>
    <dgm:pt modelId="{6CD6AD60-B419-4618-832E-07BFAD568EB0}" type="pres">
      <dgm:prSet presAssocID="{F268E3AF-E3F9-4259-B0AC-F8862DDD4BC8}" presName="sp" presStyleCnt="0"/>
      <dgm:spPr/>
    </dgm:pt>
    <dgm:pt modelId="{C8F1430A-ECF5-4C16-B2A3-8F79092B933A}" type="pres">
      <dgm:prSet presAssocID="{9F09D24B-F8AA-495E-A276-B194FDAA2492}" presName="composite" presStyleCnt="0"/>
      <dgm:spPr/>
    </dgm:pt>
    <dgm:pt modelId="{D5D7B6A4-C895-401B-B4AA-5D42B93BC7DC}" type="pres">
      <dgm:prSet presAssocID="{9F09D24B-F8AA-495E-A276-B194FDAA2492}" presName="parentText" presStyleLbl="alignNode1" presStyleIdx="3" presStyleCnt="4">
        <dgm:presLayoutVars>
          <dgm:chMax val="1"/>
          <dgm:bulletEnabled val="1"/>
        </dgm:presLayoutVars>
      </dgm:prSet>
      <dgm:spPr/>
    </dgm:pt>
    <dgm:pt modelId="{B32AC9E2-B9A3-4D04-BF83-FCA8446F9CD8}" type="pres">
      <dgm:prSet presAssocID="{9F09D24B-F8AA-495E-A276-B194FDAA2492}" presName="descendantText" presStyleLbl="alignAcc1" presStyleIdx="3" presStyleCnt="4">
        <dgm:presLayoutVars>
          <dgm:bulletEnabled val="1"/>
        </dgm:presLayoutVars>
      </dgm:prSet>
      <dgm:spPr/>
    </dgm:pt>
  </dgm:ptLst>
  <dgm:cxnLst>
    <dgm:cxn modelId="{D8B6AD00-3DEB-473D-A40F-A2024222698F}" srcId="{A9CFBE6A-F70E-423D-BBAE-2376C473983B}" destId="{9F09D24B-F8AA-495E-A276-B194FDAA2492}" srcOrd="3" destOrd="0" parTransId="{F36BAF67-4A81-4ADA-ABA3-15928E8A80B6}" sibTransId="{744FFAC6-F536-44AE-8D14-F7194983860C}"/>
    <dgm:cxn modelId="{FCBFC913-6501-420C-B760-DCF4A18DE036}" type="presOf" srcId="{53A3CA3A-E900-4ECA-B9F0-C3FCF73451FD}" destId="{A1E7478A-BD58-4445-91F5-9A46C60BDB9B}" srcOrd="0" destOrd="0" presId="urn:microsoft.com/office/officeart/2005/8/layout/chevron2"/>
    <dgm:cxn modelId="{117A6917-52FF-4247-8BB6-88BE85334E52}" srcId="{E2D4F4E5-BFD9-46A7-A8F5-4BD5A92FF58D}" destId="{53A3CA3A-E900-4ECA-B9F0-C3FCF73451FD}" srcOrd="0" destOrd="0" parTransId="{B67561ED-BB27-4748-9781-9384E1DE32E1}" sibTransId="{2071F5BC-33BC-4B1B-B9CF-FB5E4F678D5C}"/>
    <dgm:cxn modelId="{8E59811B-0C88-4851-9159-FE8018324E52}" type="presOf" srcId="{C375E40A-55D2-49AA-8D46-4DB037568D8C}" destId="{676BA7BE-7111-4604-9FDA-2B3E2B3C7941}" srcOrd="0" destOrd="0" presId="urn:microsoft.com/office/officeart/2005/8/layout/chevron2"/>
    <dgm:cxn modelId="{CF6EF226-3B29-403D-BF0D-8419D28B9F0E}" type="presOf" srcId="{E2D4F4E5-BFD9-46A7-A8F5-4BD5A92FF58D}" destId="{CE865AD8-5078-46E7-A1DA-162FAAF3F21B}" srcOrd="0" destOrd="0" presId="urn:microsoft.com/office/officeart/2005/8/layout/chevron2"/>
    <dgm:cxn modelId="{6B4E912B-89BB-4ED5-B7D3-90E9A262F9C0}" srcId="{C375E40A-55D2-49AA-8D46-4DB037568D8C}" destId="{9A75C51C-1F21-42A1-8B6B-908204E6627D}" srcOrd="0" destOrd="0" parTransId="{D66338FE-5883-4C8B-8DE0-C85DEF36D42A}" sibTransId="{8634C8A9-BDCF-40C2-970F-CA6AA096D2DA}"/>
    <dgm:cxn modelId="{5CED9130-80F3-4B2F-B8CD-6B55F1DEEA0E}" srcId="{9F09D24B-F8AA-495E-A276-B194FDAA2492}" destId="{72514C97-2D3D-469F-AA6E-74BA774E50A1}" srcOrd="1" destOrd="0" parTransId="{3DD54C42-FFFE-496D-96DA-FD627932A0D0}" sibTransId="{01BE09AC-EE12-48A2-9296-E1DA99260572}"/>
    <dgm:cxn modelId="{1499AF35-2D91-43CA-A1C4-BEF4A2A96BC7}" type="presOf" srcId="{108F6B44-F3DB-44A3-BA11-221800B355BA}" destId="{FD6E3060-0C92-46FF-8EE6-AB974AD25AF4}" srcOrd="0" destOrd="0" presId="urn:microsoft.com/office/officeart/2005/8/layout/chevron2"/>
    <dgm:cxn modelId="{34903736-705D-498B-9147-FD61933DD8E6}" srcId="{A9CFBE6A-F70E-423D-BBAE-2376C473983B}" destId="{108F6B44-F3DB-44A3-BA11-221800B355BA}" srcOrd="2" destOrd="0" parTransId="{B498B2B5-8546-4C07-8FE3-6F78D7CBE287}" sibTransId="{F268E3AF-E3F9-4259-B0AC-F8862DDD4BC8}"/>
    <dgm:cxn modelId="{A1E8103B-987B-407F-B54B-1ADC2D377FD7}" type="presOf" srcId="{A9CFBE6A-F70E-423D-BBAE-2376C473983B}" destId="{C1597323-9246-40D5-83F4-A5EE1CDA5F44}" srcOrd="0" destOrd="0" presId="urn:microsoft.com/office/officeart/2005/8/layout/chevron2"/>
    <dgm:cxn modelId="{5846DD6E-527D-4C67-B315-DBFB4B037AD9}" type="presOf" srcId="{7C51E731-9F0A-4A82-9AC2-7D1A396FE7E6}" destId="{A1E7478A-BD58-4445-91F5-9A46C60BDB9B}" srcOrd="0" destOrd="1" presId="urn:microsoft.com/office/officeart/2005/8/layout/chevron2"/>
    <dgm:cxn modelId="{5BDA1250-D7A5-4BAF-82C2-0DAF1EE58A63}" srcId="{E2D4F4E5-BFD9-46A7-A8F5-4BD5A92FF58D}" destId="{1D728E41-2C76-4DBF-A44B-32592EAF6193}" srcOrd="2" destOrd="0" parTransId="{26A23EEC-76DF-4274-997D-7BD5F596520C}" sibTransId="{BF6A6547-E073-4797-9827-19762FA21FEB}"/>
    <dgm:cxn modelId="{03476770-F40B-41B3-B324-FE3AC6A68BD9}" type="presOf" srcId="{72514C97-2D3D-469F-AA6E-74BA774E50A1}" destId="{B32AC9E2-B9A3-4D04-BF83-FCA8446F9CD8}" srcOrd="0" destOrd="1" presId="urn:microsoft.com/office/officeart/2005/8/layout/chevron2"/>
    <dgm:cxn modelId="{96B64075-AFED-486C-81B8-301C541B1FCC}" srcId="{A9CFBE6A-F70E-423D-BBAE-2376C473983B}" destId="{E2D4F4E5-BFD9-46A7-A8F5-4BD5A92FF58D}" srcOrd="1" destOrd="0" parTransId="{12008911-4781-41FA-B136-CF12F4C47465}" sibTransId="{C69DC082-BB7C-4D0A-A50B-DE506E7B392C}"/>
    <dgm:cxn modelId="{3E12247F-FCF1-4555-9E15-3325F1FF0E77}" type="presOf" srcId="{410847F9-9802-4EC5-B9A7-4D051904B9CB}" destId="{B32AC9E2-B9A3-4D04-BF83-FCA8446F9CD8}" srcOrd="0" destOrd="0" presId="urn:microsoft.com/office/officeart/2005/8/layout/chevron2"/>
    <dgm:cxn modelId="{52324E7F-6989-4481-8F25-0333213D8E24}" type="presOf" srcId="{D2253EA4-1734-4440-90CD-B3766616506C}" destId="{9E8DA674-DABC-4E16-858C-FEDA37F2AE7E}" srcOrd="0" destOrd="0" presId="urn:microsoft.com/office/officeart/2005/8/layout/chevron2"/>
    <dgm:cxn modelId="{E2FB9782-EEBA-47B6-A548-1C01513CCCA7}" type="presOf" srcId="{1D728E41-2C76-4DBF-A44B-32592EAF6193}" destId="{A1E7478A-BD58-4445-91F5-9A46C60BDB9B}" srcOrd="0" destOrd="2" presId="urn:microsoft.com/office/officeart/2005/8/layout/chevron2"/>
    <dgm:cxn modelId="{3774178A-CE38-4A64-A9E7-E35E351F439B}" srcId="{E2D4F4E5-BFD9-46A7-A8F5-4BD5A92FF58D}" destId="{7C51E731-9F0A-4A82-9AC2-7D1A396FE7E6}" srcOrd="1" destOrd="0" parTransId="{1A927B17-56B0-4F52-94C7-543047493151}" sibTransId="{D99D8726-EFF7-4D79-874E-E0419AD4B76C}"/>
    <dgm:cxn modelId="{46F4FB93-1E14-4CB1-9A90-DDBA5C68C452}" srcId="{A9CFBE6A-F70E-423D-BBAE-2376C473983B}" destId="{C375E40A-55D2-49AA-8D46-4DB037568D8C}" srcOrd="0" destOrd="0" parTransId="{E170F09A-AA4C-450E-AA6C-8FC013314076}" sibTransId="{821F7E8D-C4CA-41BD-92ED-1B2D8AFA165E}"/>
    <dgm:cxn modelId="{4AF55798-F138-4FC4-BE40-8E4EFA7DEBD1}" srcId="{9F09D24B-F8AA-495E-A276-B194FDAA2492}" destId="{410847F9-9802-4EC5-B9A7-4D051904B9CB}" srcOrd="0" destOrd="0" parTransId="{52132A87-C00D-4FCB-9D0D-832C259D0814}" sibTransId="{949BDF39-957F-4E6E-9E49-8577271629F3}"/>
    <dgm:cxn modelId="{FB5BC29A-5ADD-4A60-B276-8C11E549C85F}" type="presOf" srcId="{925BB567-BC2F-4865-848C-EF5989A8A62F}" destId="{9E8DA674-DABC-4E16-858C-FEDA37F2AE7E}" srcOrd="0" destOrd="1" presId="urn:microsoft.com/office/officeart/2005/8/layout/chevron2"/>
    <dgm:cxn modelId="{A0D82E9B-A06F-4467-B255-EB9E4182A344}" type="presOf" srcId="{9F09D24B-F8AA-495E-A276-B194FDAA2492}" destId="{D5D7B6A4-C895-401B-B4AA-5D42B93BC7DC}" srcOrd="0" destOrd="0" presId="urn:microsoft.com/office/officeart/2005/8/layout/chevron2"/>
    <dgm:cxn modelId="{F28E84B0-1560-415E-B2B2-D61292DE4C36}" srcId="{108F6B44-F3DB-44A3-BA11-221800B355BA}" destId="{925BB567-BC2F-4865-848C-EF5989A8A62F}" srcOrd="1" destOrd="0" parTransId="{95CAE9F1-1631-480C-AA1D-41557573D020}" sibTransId="{16CCBC39-D65C-4DE9-89E7-0B6020C42226}"/>
    <dgm:cxn modelId="{B62806B3-5C59-4B98-AA38-E65C42B8F5C9}" srcId="{108F6B44-F3DB-44A3-BA11-221800B355BA}" destId="{D2253EA4-1734-4440-90CD-B3766616506C}" srcOrd="0" destOrd="0" parTransId="{2B38947D-8C0D-4047-9AF3-DF63F7FF279A}" sibTransId="{6742A1AE-6123-43D9-AAB7-8219CAE59329}"/>
    <dgm:cxn modelId="{F26603DA-A89E-479D-8A2E-494CB2A13A98}" type="presOf" srcId="{9A75C51C-1F21-42A1-8B6B-908204E6627D}" destId="{AE165170-7C97-4ED6-AD94-527A93EF827B}" srcOrd="0" destOrd="0" presId="urn:microsoft.com/office/officeart/2005/8/layout/chevron2"/>
    <dgm:cxn modelId="{92F53E9D-965B-44DD-9779-2352BF658538}" type="presParOf" srcId="{C1597323-9246-40D5-83F4-A5EE1CDA5F44}" destId="{1ED3F14E-35E5-41FE-B406-30408B73A30C}" srcOrd="0" destOrd="0" presId="urn:microsoft.com/office/officeart/2005/8/layout/chevron2"/>
    <dgm:cxn modelId="{CFCF276A-4A1B-4B14-BF4F-50876BFA2A6E}" type="presParOf" srcId="{1ED3F14E-35E5-41FE-B406-30408B73A30C}" destId="{676BA7BE-7111-4604-9FDA-2B3E2B3C7941}" srcOrd="0" destOrd="0" presId="urn:microsoft.com/office/officeart/2005/8/layout/chevron2"/>
    <dgm:cxn modelId="{42DC2B28-3561-4389-8C38-49EE2F6F1C54}" type="presParOf" srcId="{1ED3F14E-35E5-41FE-B406-30408B73A30C}" destId="{AE165170-7C97-4ED6-AD94-527A93EF827B}" srcOrd="1" destOrd="0" presId="urn:microsoft.com/office/officeart/2005/8/layout/chevron2"/>
    <dgm:cxn modelId="{6A32C7DA-FD65-4247-803C-EF8F2EFD9D4B}" type="presParOf" srcId="{C1597323-9246-40D5-83F4-A5EE1CDA5F44}" destId="{0B460329-E333-4B29-B4BD-72BF6F729FDB}" srcOrd="1" destOrd="0" presId="urn:microsoft.com/office/officeart/2005/8/layout/chevron2"/>
    <dgm:cxn modelId="{D8076D5A-9131-441F-8333-206A37AA9346}" type="presParOf" srcId="{C1597323-9246-40D5-83F4-A5EE1CDA5F44}" destId="{6C5429BB-246C-4271-846D-AA553FADCC29}" srcOrd="2" destOrd="0" presId="urn:microsoft.com/office/officeart/2005/8/layout/chevron2"/>
    <dgm:cxn modelId="{134E2E39-A988-4111-BC64-D94A063B5B93}" type="presParOf" srcId="{6C5429BB-246C-4271-846D-AA553FADCC29}" destId="{CE865AD8-5078-46E7-A1DA-162FAAF3F21B}" srcOrd="0" destOrd="0" presId="urn:microsoft.com/office/officeart/2005/8/layout/chevron2"/>
    <dgm:cxn modelId="{47B73801-F37E-4543-A1BF-68C1BAA9A870}" type="presParOf" srcId="{6C5429BB-246C-4271-846D-AA553FADCC29}" destId="{A1E7478A-BD58-4445-91F5-9A46C60BDB9B}" srcOrd="1" destOrd="0" presId="urn:microsoft.com/office/officeart/2005/8/layout/chevron2"/>
    <dgm:cxn modelId="{D37716F6-7003-4419-890F-919E8BDB51C4}" type="presParOf" srcId="{C1597323-9246-40D5-83F4-A5EE1CDA5F44}" destId="{970C7E94-CCC8-4B4A-8D10-E0F8FA30C42E}" srcOrd="3" destOrd="0" presId="urn:microsoft.com/office/officeart/2005/8/layout/chevron2"/>
    <dgm:cxn modelId="{9831A8C4-2003-4F37-8780-D227B47C6375}" type="presParOf" srcId="{C1597323-9246-40D5-83F4-A5EE1CDA5F44}" destId="{C06AFAAB-0DCA-40EE-89D8-67FE5764A969}" srcOrd="4" destOrd="0" presId="urn:microsoft.com/office/officeart/2005/8/layout/chevron2"/>
    <dgm:cxn modelId="{48A78AEB-6D9A-4027-BD76-24698C997C98}" type="presParOf" srcId="{C06AFAAB-0DCA-40EE-89D8-67FE5764A969}" destId="{FD6E3060-0C92-46FF-8EE6-AB974AD25AF4}" srcOrd="0" destOrd="0" presId="urn:microsoft.com/office/officeart/2005/8/layout/chevron2"/>
    <dgm:cxn modelId="{0BC40BCF-68E1-4A20-9649-36E25453C7E3}" type="presParOf" srcId="{C06AFAAB-0DCA-40EE-89D8-67FE5764A969}" destId="{9E8DA674-DABC-4E16-858C-FEDA37F2AE7E}" srcOrd="1" destOrd="0" presId="urn:microsoft.com/office/officeart/2005/8/layout/chevron2"/>
    <dgm:cxn modelId="{00A2C963-CD44-4CA7-83D6-CA15A7336EB1}" type="presParOf" srcId="{C1597323-9246-40D5-83F4-A5EE1CDA5F44}" destId="{6CD6AD60-B419-4618-832E-07BFAD568EB0}" srcOrd="5" destOrd="0" presId="urn:microsoft.com/office/officeart/2005/8/layout/chevron2"/>
    <dgm:cxn modelId="{E46CDB95-AE91-4313-949E-23D3AF905A34}" type="presParOf" srcId="{C1597323-9246-40D5-83F4-A5EE1CDA5F44}" destId="{C8F1430A-ECF5-4C16-B2A3-8F79092B933A}" srcOrd="6" destOrd="0" presId="urn:microsoft.com/office/officeart/2005/8/layout/chevron2"/>
    <dgm:cxn modelId="{E090446B-7629-498B-A663-A9DFE356EC52}" type="presParOf" srcId="{C8F1430A-ECF5-4C16-B2A3-8F79092B933A}" destId="{D5D7B6A4-C895-401B-B4AA-5D42B93BC7DC}" srcOrd="0" destOrd="0" presId="urn:microsoft.com/office/officeart/2005/8/layout/chevron2"/>
    <dgm:cxn modelId="{B04592DC-56B7-48EB-B2A4-A59D17A4170C}" type="presParOf" srcId="{C8F1430A-ECF5-4C16-B2A3-8F79092B933A}" destId="{B32AC9E2-B9A3-4D04-BF83-FCA8446F9CD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730D07-A7BA-45D9-8048-9C63FD855A0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D2B7FDC-9B35-4E00-9F0F-8F1B49FE5C9E}">
      <dgm:prSet phldrT="[Text]" custT="1"/>
      <dgm:spPr/>
      <dgm:t>
        <a:bodyPr/>
        <a:lstStyle/>
        <a:p>
          <a:r>
            <a:rPr lang="en-US" sz="2400" b="1" dirty="0"/>
            <a:t>Rehabilitation (accessibility modifications, roofs, etc.)</a:t>
          </a:r>
        </a:p>
      </dgm:t>
    </dgm:pt>
    <dgm:pt modelId="{5F5E2D52-A52D-4D05-B257-9BF535CB9132}" type="parTrans" cxnId="{C993FD75-3A0A-47EE-9AE8-DD08093F4D9D}">
      <dgm:prSet/>
      <dgm:spPr/>
      <dgm:t>
        <a:bodyPr/>
        <a:lstStyle/>
        <a:p>
          <a:endParaRPr lang="en-US" sz="2400" b="1"/>
        </a:p>
      </dgm:t>
    </dgm:pt>
    <dgm:pt modelId="{3F5E0705-37EB-4370-80F7-1174E184B6CA}" type="sibTrans" cxnId="{C993FD75-3A0A-47EE-9AE8-DD08093F4D9D}">
      <dgm:prSet/>
      <dgm:spPr/>
      <dgm:t>
        <a:bodyPr/>
        <a:lstStyle/>
        <a:p>
          <a:endParaRPr lang="en-US" sz="2400" b="1"/>
        </a:p>
      </dgm:t>
    </dgm:pt>
    <dgm:pt modelId="{F2C574DE-3BC5-464E-B9DB-9D70F744D8AC}">
      <dgm:prSet phldrT="[Text]" custT="1"/>
      <dgm:spPr/>
      <dgm:t>
        <a:bodyPr/>
        <a:lstStyle/>
        <a:p>
          <a:r>
            <a:rPr lang="en-US" sz="2400" b="1" dirty="0"/>
            <a:t>Downpayment/Closing Cost Assistance</a:t>
          </a:r>
        </a:p>
      </dgm:t>
    </dgm:pt>
    <dgm:pt modelId="{0E4DDB27-82C4-4078-A904-5D5E082852E6}" type="parTrans" cxnId="{4066DCA8-BB43-42B4-A6D3-5F12A815F041}">
      <dgm:prSet/>
      <dgm:spPr/>
      <dgm:t>
        <a:bodyPr/>
        <a:lstStyle/>
        <a:p>
          <a:endParaRPr lang="en-US" sz="2400" b="1"/>
        </a:p>
      </dgm:t>
    </dgm:pt>
    <dgm:pt modelId="{A23AF0B7-6591-4395-972B-FD8659F657E7}" type="sibTrans" cxnId="{4066DCA8-BB43-42B4-A6D3-5F12A815F041}">
      <dgm:prSet/>
      <dgm:spPr/>
      <dgm:t>
        <a:bodyPr/>
        <a:lstStyle/>
        <a:p>
          <a:endParaRPr lang="en-US" sz="2400" b="1"/>
        </a:p>
      </dgm:t>
    </dgm:pt>
    <dgm:pt modelId="{C36AAA94-A129-4DE9-8233-25C5AD190FDE}">
      <dgm:prSet phldrT="[Text]" custT="1"/>
      <dgm:spPr/>
      <dgm:t>
        <a:bodyPr/>
        <a:lstStyle/>
        <a:p>
          <a:r>
            <a:rPr lang="en-US" sz="2400" b="1" dirty="0"/>
            <a:t>Developer and Inspection Fees (Rehab Projects only)</a:t>
          </a:r>
        </a:p>
      </dgm:t>
    </dgm:pt>
    <dgm:pt modelId="{F7167BE9-8BDB-4BC9-BF34-9FB559299D95}" type="parTrans" cxnId="{745DBF71-C594-4EB1-A3DB-4B892A50EC7C}">
      <dgm:prSet/>
      <dgm:spPr/>
      <dgm:t>
        <a:bodyPr/>
        <a:lstStyle/>
        <a:p>
          <a:endParaRPr lang="en-US" sz="2400" b="1"/>
        </a:p>
      </dgm:t>
    </dgm:pt>
    <dgm:pt modelId="{DF8E7F6D-E1CA-4A6E-9E9C-D2DC05EE79E3}" type="sibTrans" cxnId="{745DBF71-C594-4EB1-A3DB-4B892A50EC7C}">
      <dgm:prSet/>
      <dgm:spPr/>
      <dgm:t>
        <a:bodyPr/>
        <a:lstStyle/>
        <a:p>
          <a:endParaRPr lang="en-US" sz="2400" b="1"/>
        </a:p>
      </dgm:t>
    </dgm:pt>
    <dgm:pt modelId="{852AC3F3-1157-42A5-AB9B-265B7800285A}">
      <dgm:prSet phldrT="[Text]" custT="1"/>
      <dgm:spPr/>
      <dgm:t>
        <a:bodyPr/>
        <a:lstStyle/>
        <a:p>
          <a:r>
            <a:rPr lang="en-US" sz="2400" b="1" dirty="0"/>
            <a:t>Homebuyer Counseling (DPA Projects only)</a:t>
          </a:r>
        </a:p>
      </dgm:t>
    </dgm:pt>
    <dgm:pt modelId="{D7598357-8982-4A8D-B332-6DDF9B52A5F4}" type="parTrans" cxnId="{759A050A-D996-472B-B765-8F10FE0699FA}">
      <dgm:prSet/>
      <dgm:spPr/>
      <dgm:t>
        <a:bodyPr/>
        <a:lstStyle/>
        <a:p>
          <a:endParaRPr lang="en-US" sz="2400" b="1"/>
        </a:p>
      </dgm:t>
    </dgm:pt>
    <dgm:pt modelId="{1ECC75C5-28AB-4CE3-B48B-E5493E7501B9}" type="sibTrans" cxnId="{759A050A-D996-472B-B765-8F10FE0699FA}">
      <dgm:prSet/>
      <dgm:spPr/>
      <dgm:t>
        <a:bodyPr/>
        <a:lstStyle/>
        <a:p>
          <a:endParaRPr lang="en-US" sz="2400" b="1"/>
        </a:p>
      </dgm:t>
    </dgm:pt>
    <dgm:pt modelId="{998A25A2-7028-4892-8A7E-7F53D7F53D5E}" type="pres">
      <dgm:prSet presAssocID="{18730D07-A7BA-45D9-8048-9C63FD855A0D}" presName="linear" presStyleCnt="0">
        <dgm:presLayoutVars>
          <dgm:dir/>
          <dgm:animLvl val="lvl"/>
          <dgm:resizeHandles val="exact"/>
        </dgm:presLayoutVars>
      </dgm:prSet>
      <dgm:spPr/>
    </dgm:pt>
    <dgm:pt modelId="{3F7F7637-9181-4EAB-BB0A-0BA147D10855}" type="pres">
      <dgm:prSet presAssocID="{AD2B7FDC-9B35-4E00-9F0F-8F1B49FE5C9E}" presName="parentLin" presStyleCnt="0"/>
      <dgm:spPr/>
    </dgm:pt>
    <dgm:pt modelId="{9B62BD37-D163-4D44-A016-A89912A9B802}" type="pres">
      <dgm:prSet presAssocID="{AD2B7FDC-9B35-4E00-9F0F-8F1B49FE5C9E}" presName="parentLeftMargin" presStyleLbl="node1" presStyleIdx="0" presStyleCnt="4"/>
      <dgm:spPr/>
    </dgm:pt>
    <dgm:pt modelId="{7B20FFAE-CD19-4667-8053-36DF582BF986}" type="pres">
      <dgm:prSet presAssocID="{AD2B7FDC-9B35-4E00-9F0F-8F1B49FE5C9E}" presName="parentText" presStyleLbl="node1" presStyleIdx="0" presStyleCnt="4" custScaleX="130945">
        <dgm:presLayoutVars>
          <dgm:chMax val="0"/>
          <dgm:bulletEnabled val="1"/>
        </dgm:presLayoutVars>
      </dgm:prSet>
      <dgm:spPr/>
    </dgm:pt>
    <dgm:pt modelId="{AC4A3FC0-ADB9-4605-8689-BF09F3836EC2}" type="pres">
      <dgm:prSet presAssocID="{AD2B7FDC-9B35-4E00-9F0F-8F1B49FE5C9E}" presName="negativeSpace" presStyleCnt="0"/>
      <dgm:spPr/>
    </dgm:pt>
    <dgm:pt modelId="{778A2320-67BD-4AF0-889D-C33617E83BAE}" type="pres">
      <dgm:prSet presAssocID="{AD2B7FDC-9B35-4E00-9F0F-8F1B49FE5C9E}" presName="childText" presStyleLbl="conFgAcc1" presStyleIdx="0" presStyleCnt="4">
        <dgm:presLayoutVars>
          <dgm:bulletEnabled val="1"/>
        </dgm:presLayoutVars>
      </dgm:prSet>
      <dgm:spPr/>
    </dgm:pt>
    <dgm:pt modelId="{D24F882D-3C4E-464E-B986-2FD2C142B3CA}" type="pres">
      <dgm:prSet presAssocID="{3F5E0705-37EB-4370-80F7-1174E184B6CA}" presName="spaceBetweenRectangles" presStyleCnt="0"/>
      <dgm:spPr/>
    </dgm:pt>
    <dgm:pt modelId="{004C72F3-5656-4E99-82D5-C52DD95F9964}" type="pres">
      <dgm:prSet presAssocID="{F2C574DE-3BC5-464E-B9DB-9D70F744D8AC}" presName="parentLin" presStyleCnt="0"/>
      <dgm:spPr/>
    </dgm:pt>
    <dgm:pt modelId="{E3088074-867A-4808-BE32-BE8E14FC2BBB}" type="pres">
      <dgm:prSet presAssocID="{F2C574DE-3BC5-464E-B9DB-9D70F744D8AC}" presName="parentLeftMargin" presStyleLbl="node1" presStyleIdx="0" presStyleCnt="4"/>
      <dgm:spPr/>
    </dgm:pt>
    <dgm:pt modelId="{DB1A1127-F9EC-48CB-91B8-42A82CABC462}" type="pres">
      <dgm:prSet presAssocID="{F2C574DE-3BC5-464E-B9DB-9D70F744D8AC}" presName="parentText" presStyleLbl="node1" presStyleIdx="1" presStyleCnt="4" custScaleX="131887">
        <dgm:presLayoutVars>
          <dgm:chMax val="0"/>
          <dgm:bulletEnabled val="1"/>
        </dgm:presLayoutVars>
      </dgm:prSet>
      <dgm:spPr/>
    </dgm:pt>
    <dgm:pt modelId="{8CB3C84F-65F0-4922-946B-D2D07D3509A7}" type="pres">
      <dgm:prSet presAssocID="{F2C574DE-3BC5-464E-B9DB-9D70F744D8AC}" presName="negativeSpace" presStyleCnt="0"/>
      <dgm:spPr/>
    </dgm:pt>
    <dgm:pt modelId="{261E5023-E3AD-4BAE-A7BC-6634893F236F}" type="pres">
      <dgm:prSet presAssocID="{F2C574DE-3BC5-464E-B9DB-9D70F744D8AC}" presName="childText" presStyleLbl="conFgAcc1" presStyleIdx="1" presStyleCnt="4">
        <dgm:presLayoutVars>
          <dgm:bulletEnabled val="1"/>
        </dgm:presLayoutVars>
      </dgm:prSet>
      <dgm:spPr/>
    </dgm:pt>
    <dgm:pt modelId="{966C51AA-67D0-45E0-8069-97FEB22C30FD}" type="pres">
      <dgm:prSet presAssocID="{A23AF0B7-6591-4395-972B-FD8659F657E7}" presName="spaceBetweenRectangles" presStyleCnt="0"/>
      <dgm:spPr/>
    </dgm:pt>
    <dgm:pt modelId="{A9CD5D3F-B54A-4CB5-8D4C-D47CCA3A4055}" type="pres">
      <dgm:prSet presAssocID="{C36AAA94-A129-4DE9-8233-25C5AD190FDE}" presName="parentLin" presStyleCnt="0"/>
      <dgm:spPr/>
    </dgm:pt>
    <dgm:pt modelId="{7598F75A-6508-4B20-90F1-20C82BA8721B}" type="pres">
      <dgm:prSet presAssocID="{C36AAA94-A129-4DE9-8233-25C5AD190FDE}" presName="parentLeftMargin" presStyleLbl="node1" presStyleIdx="1" presStyleCnt="4"/>
      <dgm:spPr/>
    </dgm:pt>
    <dgm:pt modelId="{F2A9F483-7A98-43E8-8C3E-BFEED0934925}" type="pres">
      <dgm:prSet presAssocID="{C36AAA94-A129-4DE9-8233-25C5AD190FDE}" presName="parentText" presStyleLbl="node1" presStyleIdx="2" presStyleCnt="4" custScaleX="131960">
        <dgm:presLayoutVars>
          <dgm:chMax val="0"/>
          <dgm:bulletEnabled val="1"/>
        </dgm:presLayoutVars>
      </dgm:prSet>
      <dgm:spPr/>
    </dgm:pt>
    <dgm:pt modelId="{BBCF147A-BB22-452C-8F36-5D5730AAEC58}" type="pres">
      <dgm:prSet presAssocID="{C36AAA94-A129-4DE9-8233-25C5AD190FDE}" presName="negativeSpace" presStyleCnt="0"/>
      <dgm:spPr/>
    </dgm:pt>
    <dgm:pt modelId="{5014FB65-4380-4B35-9A1C-7CCB3FF5320E}" type="pres">
      <dgm:prSet presAssocID="{C36AAA94-A129-4DE9-8233-25C5AD190FDE}" presName="childText" presStyleLbl="conFgAcc1" presStyleIdx="2" presStyleCnt="4">
        <dgm:presLayoutVars>
          <dgm:bulletEnabled val="1"/>
        </dgm:presLayoutVars>
      </dgm:prSet>
      <dgm:spPr/>
    </dgm:pt>
    <dgm:pt modelId="{530C6C45-8921-4EDE-B115-166A2458DBAB}" type="pres">
      <dgm:prSet presAssocID="{DF8E7F6D-E1CA-4A6E-9E9C-D2DC05EE79E3}" presName="spaceBetweenRectangles" presStyleCnt="0"/>
      <dgm:spPr/>
    </dgm:pt>
    <dgm:pt modelId="{E31D3B08-4B09-4929-843F-A990247381D8}" type="pres">
      <dgm:prSet presAssocID="{852AC3F3-1157-42A5-AB9B-265B7800285A}" presName="parentLin" presStyleCnt="0"/>
      <dgm:spPr/>
    </dgm:pt>
    <dgm:pt modelId="{0F699056-8F18-44AE-A4C7-5BE17761C94A}" type="pres">
      <dgm:prSet presAssocID="{852AC3F3-1157-42A5-AB9B-265B7800285A}" presName="parentLeftMargin" presStyleLbl="node1" presStyleIdx="2" presStyleCnt="4"/>
      <dgm:spPr/>
    </dgm:pt>
    <dgm:pt modelId="{DF377731-755E-40BE-A532-1F3C00DBA1AD}" type="pres">
      <dgm:prSet presAssocID="{852AC3F3-1157-42A5-AB9B-265B7800285A}" presName="parentText" presStyleLbl="node1" presStyleIdx="3" presStyleCnt="4" custScaleX="132132">
        <dgm:presLayoutVars>
          <dgm:chMax val="0"/>
          <dgm:bulletEnabled val="1"/>
        </dgm:presLayoutVars>
      </dgm:prSet>
      <dgm:spPr/>
    </dgm:pt>
    <dgm:pt modelId="{C1018741-5E39-4C4E-BE18-22912B17450E}" type="pres">
      <dgm:prSet presAssocID="{852AC3F3-1157-42A5-AB9B-265B7800285A}" presName="negativeSpace" presStyleCnt="0"/>
      <dgm:spPr/>
    </dgm:pt>
    <dgm:pt modelId="{37247AB7-0E6F-40A3-A806-87969FFB4738}" type="pres">
      <dgm:prSet presAssocID="{852AC3F3-1157-42A5-AB9B-265B7800285A}" presName="childText" presStyleLbl="conFgAcc1" presStyleIdx="3" presStyleCnt="4">
        <dgm:presLayoutVars>
          <dgm:bulletEnabled val="1"/>
        </dgm:presLayoutVars>
      </dgm:prSet>
      <dgm:spPr/>
    </dgm:pt>
  </dgm:ptLst>
  <dgm:cxnLst>
    <dgm:cxn modelId="{7DADB808-DA3C-4B17-9AEB-DB28AF94317E}" type="presOf" srcId="{C36AAA94-A129-4DE9-8233-25C5AD190FDE}" destId="{7598F75A-6508-4B20-90F1-20C82BA8721B}" srcOrd="0" destOrd="0" presId="urn:microsoft.com/office/officeart/2005/8/layout/list1"/>
    <dgm:cxn modelId="{759A050A-D996-472B-B765-8F10FE0699FA}" srcId="{18730D07-A7BA-45D9-8048-9C63FD855A0D}" destId="{852AC3F3-1157-42A5-AB9B-265B7800285A}" srcOrd="3" destOrd="0" parTransId="{D7598357-8982-4A8D-B332-6DDF9B52A5F4}" sibTransId="{1ECC75C5-28AB-4CE3-B48B-E5493E7501B9}"/>
    <dgm:cxn modelId="{555C902D-56C5-44E0-952A-3BCD013A7BCC}" type="presOf" srcId="{18730D07-A7BA-45D9-8048-9C63FD855A0D}" destId="{998A25A2-7028-4892-8A7E-7F53D7F53D5E}" srcOrd="0" destOrd="0" presId="urn:microsoft.com/office/officeart/2005/8/layout/list1"/>
    <dgm:cxn modelId="{07DB0F3E-1353-433E-B033-D019BB702547}" type="presOf" srcId="{AD2B7FDC-9B35-4E00-9F0F-8F1B49FE5C9E}" destId="{9B62BD37-D163-4D44-A016-A89912A9B802}" srcOrd="0" destOrd="0" presId="urn:microsoft.com/office/officeart/2005/8/layout/list1"/>
    <dgm:cxn modelId="{233D1841-1313-4175-8E8C-A8D30FC9A6A0}" type="presOf" srcId="{F2C574DE-3BC5-464E-B9DB-9D70F744D8AC}" destId="{DB1A1127-F9EC-48CB-91B8-42A82CABC462}" srcOrd="1" destOrd="0" presId="urn:microsoft.com/office/officeart/2005/8/layout/list1"/>
    <dgm:cxn modelId="{5E173348-AB04-4D1B-BF2E-2478DCD0B6C9}" type="presOf" srcId="{F2C574DE-3BC5-464E-B9DB-9D70F744D8AC}" destId="{E3088074-867A-4808-BE32-BE8E14FC2BBB}" srcOrd="0" destOrd="0" presId="urn:microsoft.com/office/officeart/2005/8/layout/list1"/>
    <dgm:cxn modelId="{FD44A86E-E80A-4512-9817-41DAD57413E8}" type="presOf" srcId="{AD2B7FDC-9B35-4E00-9F0F-8F1B49FE5C9E}" destId="{7B20FFAE-CD19-4667-8053-36DF582BF986}" srcOrd="1" destOrd="0" presId="urn:microsoft.com/office/officeart/2005/8/layout/list1"/>
    <dgm:cxn modelId="{745DBF71-C594-4EB1-A3DB-4B892A50EC7C}" srcId="{18730D07-A7BA-45D9-8048-9C63FD855A0D}" destId="{C36AAA94-A129-4DE9-8233-25C5AD190FDE}" srcOrd="2" destOrd="0" parTransId="{F7167BE9-8BDB-4BC9-BF34-9FB559299D95}" sibTransId="{DF8E7F6D-E1CA-4A6E-9E9C-D2DC05EE79E3}"/>
    <dgm:cxn modelId="{C993FD75-3A0A-47EE-9AE8-DD08093F4D9D}" srcId="{18730D07-A7BA-45D9-8048-9C63FD855A0D}" destId="{AD2B7FDC-9B35-4E00-9F0F-8F1B49FE5C9E}" srcOrd="0" destOrd="0" parTransId="{5F5E2D52-A52D-4D05-B257-9BF535CB9132}" sibTransId="{3F5E0705-37EB-4370-80F7-1174E184B6CA}"/>
    <dgm:cxn modelId="{4066DCA8-BB43-42B4-A6D3-5F12A815F041}" srcId="{18730D07-A7BA-45D9-8048-9C63FD855A0D}" destId="{F2C574DE-3BC5-464E-B9DB-9D70F744D8AC}" srcOrd="1" destOrd="0" parTransId="{0E4DDB27-82C4-4078-A904-5D5E082852E6}" sibTransId="{A23AF0B7-6591-4395-972B-FD8659F657E7}"/>
    <dgm:cxn modelId="{5E2970AC-F9E4-4990-9912-886B0DAC88EB}" type="presOf" srcId="{852AC3F3-1157-42A5-AB9B-265B7800285A}" destId="{DF377731-755E-40BE-A532-1F3C00DBA1AD}" srcOrd="1" destOrd="0" presId="urn:microsoft.com/office/officeart/2005/8/layout/list1"/>
    <dgm:cxn modelId="{D9C5CAAE-E87D-4FD5-8299-069B66107095}" type="presOf" srcId="{852AC3F3-1157-42A5-AB9B-265B7800285A}" destId="{0F699056-8F18-44AE-A4C7-5BE17761C94A}" srcOrd="0" destOrd="0" presId="urn:microsoft.com/office/officeart/2005/8/layout/list1"/>
    <dgm:cxn modelId="{0391CBD8-0AE6-49C9-8DDF-E1541C62440C}" type="presOf" srcId="{C36AAA94-A129-4DE9-8233-25C5AD190FDE}" destId="{F2A9F483-7A98-43E8-8C3E-BFEED0934925}" srcOrd="1" destOrd="0" presId="urn:microsoft.com/office/officeart/2005/8/layout/list1"/>
    <dgm:cxn modelId="{5F6127F4-DF69-4E1E-9344-447171C9EC70}" type="presParOf" srcId="{998A25A2-7028-4892-8A7E-7F53D7F53D5E}" destId="{3F7F7637-9181-4EAB-BB0A-0BA147D10855}" srcOrd="0" destOrd="0" presId="urn:microsoft.com/office/officeart/2005/8/layout/list1"/>
    <dgm:cxn modelId="{BDFD1B4A-66E6-4074-ACB0-B261D30A43E3}" type="presParOf" srcId="{3F7F7637-9181-4EAB-BB0A-0BA147D10855}" destId="{9B62BD37-D163-4D44-A016-A89912A9B802}" srcOrd="0" destOrd="0" presId="urn:microsoft.com/office/officeart/2005/8/layout/list1"/>
    <dgm:cxn modelId="{15C569A1-8E24-4A96-A4E5-06389C6BC9C5}" type="presParOf" srcId="{3F7F7637-9181-4EAB-BB0A-0BA147D10855}" destId="{7B20FFAE-CD19-4667-8053-36DF582BF986}" srcOrd="1" destOrd="0" presId="urn:microsoft.com/office/officeart/2005/8/layout/list1"/>
    <dgm:cxn modelId="{AD7F3236-2714-4AE2-B5C4-97B85B72D503}" type="presParOf" srcId="{998A25A2-7028-4892-8A7E-7F53D7F53D5E}" destId="{AC4A3FC0-ADB9-4605-8689-BF09F3836EC2}" srcOrd="1" destOrd="0" presId="urn:microsoft.com/office/officeart/2005/8/layout/list1"/>
    <dgm:cxn modelId="{63C533DE-0611-4231-B463-11ED799178FC}" type="presParOf" srcId="{998A25A2-7028-4892-8A7E-7F53D7F53D5E}" destId="{778A2320-67BD-4AF0-889D-C33617E83BAE}" srcOrd="2" destOrd="0" presId="urn:microsoft.com/office/officeart/2005/8/layout/list1"/>
    <dgm:cxn modelId="{E39C81AC-4BD2-4FAC-9213-D5E249791C44}" type="presParOf" srcId="{998A25A2-7028-4892-8A7E-7F53D7F53D5E}" destId="{D24F882D-3C4E-464E-B986-2FD2C142B3CA}" srcOrd="3" destOrd="0" presId="urn:microsoft.com/office/officeart/2005/8/layout/list1"/>
    <dgm:cxn modelId="{2D1C6A14-680A-4981-B711-31CB05646F8E}" type="presParOf" srcId="{998A25A2-7028-4892-8A7E-7F53D7F53D5E}" destId="{004C72F3-5656-4E99-82D5-C52DD95F9964}" srcOrd="4" destOrd="0" presId="urn:microsoft.com/office/officeart/2005/8/layout/list1"/>
    <dgm:cxn modelId="{5E514A88-45F2-419C-86A2-A8A5376D9888}" type="presParOf" srcId="{004C72F3-5656-4E99-82D5-C52DD95F9964}" destId="{E3088074-867A-4808-BE32-BE8E14FC2BBB}" srcOrd="0" destOrd="0" presId="urn:microsoft.com/office/officeart/2005/8/layout/list1"/>
    <dgm:cxn modelId="{5199FE32-900A-47A7-BC82-98C7B283978C}" type="presParOf" srcId="{004C72F3-5656-4E99-82D5-C52DD95F9964}" destId="{DB1A1127-F9EC-48CB-91B8-42A82CABC462}" srcOrd="1" destOrd="0" presId="urn:microsoft.com/office/officeart/2005/8/layout/list1"/>
    <dgm:cxn modelId="{ECC748B0-2CFE-4A75-9A2C-DC1EACC27B1C}" type="presParOf" srcId="{998A25A2-7028-4892-8A7E-7F53D7F53D5E}" destId="{8CB3C84F-65F0-4922-946B-D2D07D3509A7}" srcOrd="5" destOrd="0" presId="urn:microsoft.com/office/officeart/2005/8/layout/list1"/>
    <dgm:cxn modelId="{2030E7F2-F87A-4C57-BA55-E73A0D52DEAC}" type="presParOf" srcId="{998A25A2-7028-4892-8A7E-7F53D7F53D5E}" destId="{261E5023-E3AD-4BAE-A7BC-6634893F236F}" srcOrd="6" destOrd="0" presId="urn:microsoft.com/office/officeart/2005/8/layout/list1"/>
    <dgm:cxn modelId="{A3962AB3-B492-4798-9EC8-6C6BC6D7BCB6}" type="presParOf" srcId="{998A25A2-7028-4892-8A7E-7F53D7F53D5E}" destId="{966C51AA-67D0-45E0-8069-97FEB22C30FD}" srcOrd="7" destOrd="0" presId="urn:microsoft.com/office/officeart/2005/8/layout/list1"/>
    <dgm:cxn modelId="{3D8914A8-9D5B-474A-A7E0-AF6922BC2DE5}" type="presParOf" srcId="{998A25A2-7028-4892-8A7E-7F53D7F53D5E}" destId="{A9CD5D3F-B54A-4CB5-8D4C-D47CCA3A4055}" srcOrd="8" destOrd="0" presId="urn:microsoft.com/office/officeart/2005/8/layout/list1"/>
    <dgm:cxn modelId="{782F229F-4E95-4449-AD48-8C7FD339994B}" type="presParOf" srcId="{A9CD5D3F-B54A-4CB5-8D4C-D47CCA3A4055}" destId="{7598F75A-6508-4B20-90F1-20C82BA8721B}" srcOrd="0" destOrd="0" presId="urn:microsoft.com/office/officeart/2005/8/layout/list1"/>
    <dgm:cxn modelId="{6C533547-685F-43FA-B067-CD531F7EC134}" type="presParOf" srcId="{A9CD5D3F-B54A-4CB5-8D4C-D47CCA3A4055}" destId="{F2A9F483-7A98-43E8-8C3E-BFEED0934925}" srcOrd="1" destOrd="0" presId="urn:microsoft.com/office/officeart/2005/8/layout/list1"/>
    <dgm:cxn modelId="{E8302277-53CB-48E1-B74E-4C5D06811091}" type="presParOf" srcId="{998A25A2-7028-4892-8A7E-7F53D7F53D5E}" destId="{BBCF147A-BB22-452C-8F36-5D5730AAEC58}" srcOrd="9" destOrd="0" presId="urn:microsoft.com/office/officeart/2005/8/layout/list1"/>
    <dgm:cxn modelId="{91F4FC72-C066-4EE2-9971-24D47DA6F774}" type="presParOf" srcId="{998A25A2-7028-4892-8A7E-7F53D7F53D5E}" destId="{5014FB65-4380-4B35-9A1C-7CCB3FF5320E}" srcOrd="10" destOrd="0" presId="urn:microsoft.com/office/officeart/2005/8/layout/list1"/>
    <dgm:cxn modelId="{1B7E5ADE-3687-49B7-B48A-329C3BE4879C}" type="presParOf" srcId="{998A25A2-7028-4892-8A7E-7F53D7F53D5E}" destId="{530C6C45-8921-4EDE-B115-166A2458DBAB}" srcOrd="11" destOrd="0" presId="urn:microsoft.com/office/officeart/2005/8/layout/list1"/>
    <dgm:cxn modelId="{58697758-7971-46B0-9E0F-94184CB4B868}" type="presParOf" srcId="{998A25A2-7028-4892-8A7E-7F53D7F53D5E}" destId="{E31D3B08-4B09-4929-843F-A990247381D8}" srcOrd="12" destOrd="0" presId="urn:microsoft.com/office/officeart/2005/8/layout/list1"/>
    <dgm:cxn modelId="{A4639D22-BDFA-467F-AA4A-56D701C943AD}" type="presParOf" srcId="{E31D3B08-4B09-4929-843F-A990247381D8}" destId="{0F699056-8F18-44AE-A4C7-5BE17761C94A}" srcOrd="0" destOrd="0" presId="urn:microsoft.com/office/officeart/2005/8/layout/list1"/>
    <dgm:cxn modelId="{EDE0E8D6-529B-404F-9EB2-5BFF4AE7FF66}" type="presParOf" srcId="{E31D3B08-4B09-4929-843F-A990247381D8}" destId="{DF377731-755E-40BE-A532-1F3C00DBA1AD}" srcOrd="1" destOrd="0" presId="urn:microsoft.com/office/officeart/2005/8/layout/list1"/>
    <dgm:cxn modelId="{84FC9416-9C65-4C45-9B50-477FEDE44E4A}" type="presParOf" srcId="{998A25A2-7028-4892-8A7E-7F53D7F53D5E}" destId="{C1018741-5E39-4C4E-BE18-22912B17450E}" srcOrd="13" destOrd="0" presId="urn:microsoft.com/office/officeart/2005/8/layout/list1"/>
    <dgm:cxn modelId="{0AB5AD94-5DE8-4962-B012-7DC6537E72B7}" type="presParOf" srcId="{998A25A2-7028-4892-8A7E-7F53D7F53D5E}" destId="{37247AB7-0E6F-40A3-A806-87969FFB473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F79993-ED9D-47DE-B2F9-E37F40BBFE37}" type="doc">
      <dgm:prSet loTypeId="urn:microsoft.com/office/officeart/2005/8/layout/process1" loCatId="process" qsTypeId="urn:microsoft.com/office/officeart/2005/8/quickstyle/simple1" qsCatId="simple" csTypeId="urn:microsoft.com/office/officeart/2005/8/colors/accent1_2" csCatId="accent1" phldr="1"/>
      <dgm:spPr/>
    </dgm:pt>
    <dgm:pt modelId="{E22A5D57-A1F8-4A7A-98C3-E5D3B87E441D}">
      <dgm:prSet phldrT="[Text]" custT="1"/>
      <dgm:spPr>
        <a:solidFill>
          <a:schemeClr val="accent1">
            <a:lumMod val="60000"/>
            <a:lumOff val="40000"/>
          </a:schemeClr>
        </a:solidFill>
        <a:ln w="25400" cap="flat" cmpd="sng" algn="ctr">
          <a:solidFill>
            <a:schemeClr val="tx1"/>
          </a:solidFill>
          <a:prstDash val="solid"/>
        </a:ln>
        <a:effectLst/>
      </dgm:spPr>
      <dgm:t>
        <a:bodyPr spcFirstLastPara="0" vert="horz" wrap="square" lIns="57150" tIns="57150" rIns="57150" bIns="57150" numCol="1" spcCol="1270" anchor="ctr" anchorCtr="1"/>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gm:t>
    </dgm:pt>
    <dgm:pt modelId="{3AEE259F-6256-4DAE-813A-9904A668FFFA}" type="parTrans" cxnId="{8B7D790A-A7F6-4AC6-ADB3-550CE6550A6F}">
      <dgm:prSet/>
      <dgm:spPr/>
      <dgm:t>
        <a:bodyPr/>
        <a:lstStyle/>
        <a:p>
          <a:endParaRPr lang="en-US"/>
        </a:p>
      </dgm:t>
    </dgm:pt>
    <dgm:pt modelId="{9D82A752-D6FF-462C-ACB7-3706BCF0C998}" type="sibTrans" cxnId="{8B7D790A-A7F6-4AC6-ADB3-550CE6550A6F}">
      <dgm:prSet/>
      <dgm:spPr/>
      <dgm:t>
        <a:bodyPr/>
        <a:lstStyle/>
        <a:p>
          <a:endParaRPr lang="en-US" dirty="0"/>
        </a:p>
      </dgm:t>
    </dgm:pt>
    <dgm:pt modelId="{63BCDFAE-9D04-4C06-889B-79D042748A4F}">
      <dgm:prSet phldrT="[Text]"/>
      <dgm:spPr>
        <a:solidFill>
          <a:schemeClr val="accent1">
            <a:lumMod val="60000"/>
            <a:lumOff val="40000"/>
          </a:schemeClr>
        </a:solidFill>
        <a:ln>
          <a:solidFill>
            <a:schemeClr val="tx1"/>
          </a:solidFill>
        </a:ln>
      </dgm:spPr>
      <dgm:t>
        <a:bodyPr/>
        <a:lstStyle/>
        <a:p>
          <a:r>
            <a:rPr lang="en-US" dirty="0">
              <a:solidFill>
                <a:schemeClr val="tx1"/>
              </a:solidFill>
            </a:rPr>
            <a:t>Local Market Data</a:t>
          </a:r>
        </a:p>
      </dgm:t>
    </dgm:pt>
    <dgm:pt modelId="{FA99BEC3-CFDD-4913-9C32-4153E5481C0F}" type="parTrans" cxnId="{5846DBAC-2E58-4737-9C9F-FEC3FD7494E1}">
      <dgm:prSet/>
      <dgm:spPr/>
      <dgm:t>
        <a:bodyPr/>
        <a:lstStyle/>
        <a:p>
          <a:endParaRPr lang="en-US"/>
        </a:p>
      </dgm:t>
    </dgm:pt>
    <dgm:pt modelId="{EFFEEAC4-F10B-491A-85A4-537690DC2D70}" type="sibTrans" cxnId="{5846DBAC-2E58-4737-9C9F-FEC3FD7494E1}">
      <dgm:prSet/>
      <dgm:spPr/>
      <dgm:t>
        <a:bodyPr/>
        <a:lstStyle/>
        <a:p>
          <a:endParaRPr lang="en-US" dirty="0"/>
        </a:p>
      </dgm:t>
    </dgm:pt>
    <dgm:pt modelId="{3404B63E-6433-4A34-B327-37935501DC55}">
      <dgm:prSet phldrT="[Text]"/>
      <dgm:spPr>
        <a:solidFill>
          <a:schemeClr val="accent1">
            <a:lumMod val="60000"/>
            <a:lumOff val="40000"/>
          </a:schemeClr>
        </a:solidFill>
        <a:ln>
          <a:solidFill>
            <a:schemeClr val="tx1"/>
          </a:solidFill>
        </a:ln>
      </dgm:spPr>
      <dgm:t>
        <a:bodyPr/>
        <a:lstStyle/>
        <a:p>
          <a:r>
            <a:rPr lang="en-US" dirty="0">
              <a:solidFill>
                <a:schemeClr val="tx1"/>
              </a:solidFill>
            </a:rPr>
            <a:t>Absorption Time</a:t>
          </a:r>
        </a:p>
      </dgm:t>
    </dgm:pt>
    <dgm:pt modelId="{C3FE497E-21D5-4EA0-B875-3AA18E8EA4D0}" type="parTrans" cxnId="{AA2D4AA7-45C0-4B5A-BDEC-D87C478693BC}">
      <dgm:prSet/>
      <dgm:spPr/>
      <dgm:t>
        <a:bodyPr/>
        <a:lstStyle/>
        <a:p>
          <a:endParaRPr lang="en-US"/>
        </a:p>
      </dgm:t>
    </dgm:pt>
    <dgm:pt modelId="{D9E5FA65-96CC-4A1C-8FBA-9ABD4DF06A30}" type="sibTrans" cxnId="{AA2D4AA7-45C0-4B5A-BDEC-D87C478693BC}">
      <dgm:prSet/>
      <dgm:spPr/>
      <dgm:t>
        <a:bodyPr/>
        <a:lstStyle/>
        <a:p>
          <a:endParaRPr lang="en-US" dirty="0"/>
        </a:p>
      </dgm:t>
    </dgm:pt>
    <dgm:pt modelId="{80D12638-36B7-45BA-8044-56F518E6A4C1}">
      <dgm:prSet/>
      <dgm:spPr>
        <a:solidFill>
          <a:schemeClr val="accent1">
            <a:lumMod val="60000"/>
            <a:lumOff val="40000"/>
          </a:schemeClr>
        </a:solidFill>
        <a:ln>
          <a:solidFill>
            <a:schemeClr val="tx1"/>
          </a:solidFill>
        </a:ln>
      </dgm:spPr>
      <dgm:t>
        <a:bodyPr/>
        <a:lstStyle/>
        <a:p>
          <a:r>
            <a:rPr lang="en-US" dirty="0">
              <a:solidFill>
                <a:schemeClr val="tx1"/>
              </a:solidFill>
            </a:rPr>
            <a:t>Vacancy Rates of Nearby Properties</a:t>
          </a:r>
        </a:p>
      </dgm:t>
    </dgm:pt>
    <dgm:pt modelId="{CCBC24F1-7EF6-467D-83F0-0706D3629CB5}" type="parTrans" cxnId="{D010156F-A933-4C65-AF03-99AC213EB34B}">
      <dgm:prSet/>
      <dgm:spPr/>
      <dgm:t>
        <a:bodyPr/>
        <a:lstStyle/>
        <a:p>
          <a:endParaRPr lang="en-US"/>
        </a:p>
      </dgm:t>
    </dgm:pt>
    <dgm:pt modelId="{AAABB593-7124-4BF5-9EA4-4636765D4E58}" type="sibTrans" cxnId="{D010156F-A933-4C65-AF03-99AC213EB34B}">
      <dgm:prSet/>
      <dgm:spPr/>
      <dgm:t>
        <a:bodyPr/>
        <a:lstStyle/>
        <a:p>
          <a:endParaRPr lang="en-US" dirty="0"/>
        </a:p>
      </dgm:t>
    </dgm:pt>
    <dgm:pt modelId="{DF1C01A6-76A3-41F6-97B9-5028247E5C0A}">
      <dgm:prSet/>
      <dgm:spPr>
        <a:solidFill>
          <a:schemeClr val="accent1">
            <a:lumMod val="60000"/>
            <a:lumOff val="40000"/>
          </a:schemeClr>
        </a:solidFill>
        <a:ln>
          <a:solidFill>
            <a:schemeClr val="tx1"/>
          </a:solidFill>
        </a:ln>
      </dgm:spPr>
      <dgm:t>
        <a:bodyPr/>
        <a:lstStyle/>
        <a:p>
          <a:r>
            <a:rPr lang="en-US" dirty="0">
              <a:solidFill>
                <a:schemeClr val="tx1"/>
              </a:solidFill>
            </a:rPr>
            <a:t>Documented Unmet Housing Needs</a:t>
          </a:r>
        </a:p>
      </dgm:t>
    </dgm:pt>
    <dgm:pt modelId="{BA27E72A-E5ED-4E99-AE89-FFC7CFC7D94D}" type="parTrans" cxnId="{492D9F24-84A6-4F7C-91FA-6F5994B172A0}">
      <dgm:prSet/>
      <dgm:spPr/>
      <dgm:t>
        <a:bodyPr/>
        <a:lstStyle/>
        <a:p>
          <a:endParaRPr lang="en-US"/>
        </a:p>
      </dgm:t>
    </dgm:pt>
    <dgm:pt modelId="{CE8CFD0D-74E0-4A52-A608-4C4004288339}" type="sibTrans" cxnId="{492D9F24-84A6-4F7C-91FA-6F5994B172A0}">
      <dgm:prSet/>
      <dgm:spPr/>
      <dgm:t>
        <a:bodyPr/>
        <a:lstStyle/>
        <a:p>
          <a:endParaRPr lang="en-US"/>
        </a:p>
      </dgm:t>
    </dgm:pt>
    <dgm:pt modelId="{AAF4D1D8-6480-4157-B3B0-463147EF5C78}" type="pres">
      <dgm:prSet presAssocID="{3EF79993-ED9D-47DE-B2F9-E37F40BBFE37}" presName="Name0" presStyleCnt="0">
        <dgm:presLayoutVars>
          <dgm:dir/>
          <dgm:resizeHandles val="exact"/>
        </dgm:presLayoutVars>
      </dgm:prSet>
      <dgm:spPr/>
    </dgm:pt>
    <dgm:pt modelId="{FCC68595-D3F1-41F6-B435-CECCB977D3E5}" type="pres">
      <dgm:prSet presAssocID="{E22A5D57-A1F8-4A7A-98C3-E5D3B87E441D}" presName="node" presStyleLbl="node1" presStyleIdx="0" presStyleCnt="5" custScaleY="95798" custLinFactNeighborX="-806" custLinFactNeighborY="-23000">
        <dgm:presLayoutVars>
          <dgm:bulletEnabled val="1"/>
        </dgm:presLayoutVars>
      </dgm:prSet>
      <dgm:spPr>
        <a:xfrm>
          <a:off x="3889" y="1112105"/>
          <a:ext cx="1205788" cy="1013851"/>
        </a:xfrm>
        <a:prstGeom prst="roundRect">
          <a:avLst>
            <a:gd name="adj" fmla="val 10000"/>
          </a:avLst>
        </a:prstGeom>
      </dgm:spPr>
    </dgm:pt>
    <dgm:pt modelId="{7735EE23-CAC0-4110-A9B0-34C46FC34EFB}" type="pres">
      <dgm:prSet presAssocID="{9D82A752-D6FF-462C-ACB7-3706BCF0C998}" presName="sibTrans" presStyleLbl="sibTrans2D1" presStyleIdx="0" presStyleCnt="4"/>
      <dgm:spPr/>
    </dgm:pt>
    <dgm:pt modelId="{B25D14F9-0B12-4280-A28F-4A6121129083}" type="pres">
      <dgm:prSet presAssocID="{9D82A752-D6FF-462C-ACB7-3706BCF0C998}" presName="connectorText" presStyleLbl="sibTrans2D1" presStyleIdx="0" presStyleCnt="4"/>
      <dgm:spPr/>
    </dgm:pt>
    <dgm:pt modelId="{0915C7EE-35D4-4D9A-BE5C-B392D9D504CB}" type="pres">
      <dgm:prSet presAssocID="{63BCDFAE-9D04-4C06-889B-79D042748A4F}" presName="node" presStyleLbl="node1" presStyleIdx="1" presStyleCnt="5" custScaleY="94289" custLinFactNeighborX="-2864" custLinFactNeighborY="-23000">
        <dgm:presLayoutVars>
          <dgm:bulletEnabled val="1"/>
        </dgm:presLayoutVars>
      </dgm:prSet>
      <dgm:spPr/>
    </dgm:pt>
    <dgm:pt modelId="{FF369A0E-D0CB-49E6-B0D2-C18EF42F6612}" type="pres">
      <dgm:prSet presAssocID="{EFFEEAC4-F10B-491A-85A4-537690DC2D70}" presName="sibTrans" presStyleLbl="sibTrans2D1" presStyleIdx="1" presStyleCnt="4"/>
      <dgm:spPr/>
    </dgm:pt>
    <dgm:pt modelId="{5BD9E71A-CB06-4E1D-B89A-99CCB141E7C8}" type="pres">
      <dgm:prSet presAssocID="{EFFEEAC4-F10B-491A-85A4-537690DC2D70}" presName="connectorText" presStyleLbl="sibTrans2D1" presStyleIdx="1" presStyleCnt="4"/>
      <dgm:spPr/>
    </dgm:pt>
    <dgm:pt modelId="{9940C0D9-C5D9-4B2F-800B-FD38717CFB2A}" type="pres">
      <dgm:prSet presAssocID="{3404B63E-6433-4A34-B327-37935501DC55}" presName="node" presStyleLbl="node1" presStyleIdx="2" presStyleCnt="5" custScaleY="94289" custLinFactNeighborX="-126" custLinFactNeighborY="-23000">
        <dgm:presLayoutVars>
          <dgm:bulletEnabled val="1"/>
        </dgm:presLayoutVars>
      </dgm:prSet>
      <dgm:spPr/>
    </dgm:pt>
    <dgm:pt modelId="{701CD681-9E89-41D5-BEB5-EE98E3C82238}" type="pres">
      <dgm:prSet presAssocID="{D9E5FA65-96CC-4A1C-8FBA-9ABD4DF06A30}" presName="sibTrans" presStyleLbl="sibTrans2D1" presStyleIdx="2" presStyleCnt="4"/>
      <dgm:spPr/>
    </dgm:pt>
    <dgm:pt modelId="{7AF7F843-A559-4857-93BC-941062541C17}" type="pres">
      <dgm:prSet presAssocID="{D9E5FA65-96CC-4A1C-8FBA-9ABD4DF06A30}" presName="connectorText" presStyleLbl="sibTrans2D1" presStyleIdx="2" presStyleCnt="4"/>
      <dgm:spPr/>
    </dgm:pt>
    <dgm:pt modelId="{92C5B93C-DFED-4745-AD03-AAB2AE9342AB}" type="pres">
      <dgm:prSet presAssocID="{80D12638-36B7-45BA-8044-56F518E6A4C1}" presName="node" presStyleLbl="node1" presStyleIdx="3" presStyleCnt="5" custScaleY="94289" custLinFactNeighborX="-11454" custLinFactNeighborY="-23000">
        <dgm:presLayoutVars>
          <dgm:bulletEnabled val="1"/>
        </dgm:presLayoutVars>
      </dgm:prSet>
      <dgm:spPr/>
    </dgm:pt>
    <dgm:pt modelId="{B9B4C693-7F2C-4179-9E92-FBB770FF3A1D}" type="pres">
      <dgm:prSet presAssocID="{AAABB593-7124-4BF5-9EA4-4636765D4E58}" presName="sibTrans" presStyleLbl="sibTrans2D1" presStyleIdx="3" presStyleCnt="4"/>
      <dgm:spPr/>
    </dgm:pt>
    <dgm:pt modelId="{D654961D-7524-4758-88E7-5676B29E34D5}" type="pres">
      <dgm:prSet presAssocID="{AAABB593-7124-4BF5-9EA4-4636765D4E58}" presName="connectorText" presStyleLbl="sibTrans2D1" presStyleIdx="3" presStyleCnt="4"/>
      <dgm:spPr/>
    </dgm:pt>
    <dgm:pt modelId="{F1087578-BAC2-4F23-BB4B-5EDF60554E9D}" type="pres">
      <dgm:prSet presAssocID="{DF1C01A6-76A3-41F6-97B9-5028247E5C0A}" presName="node" presStyleLbl="node1" presStyleIdx="4" presStyleCnt="5" custScaleY="94289" custLinFactNeighborX="681" custLinFactNeighborY="-23000">
        <dgm:presLayoutVars>
          <dgm:bulletEnabled val="1"/>
        </dgm:presLayoutVars>
      </dgm:prSet>
      <dgm:spPr/>
    </dgm:pt>
  </dgm:ptLst>
  <dgm:cxnLst>
    <dgm:cxn modelId="{28DA7807-8876-4AFA-995D-94096180773A}" type="presOf" srcId="{E22A5D57-A1F8-4A7A-98C3-E5D3B87E441D}" destId="{FCC68595-D3F1-41F6-B435-CECCB977D3E5}" srcOrd="0" destOrd="0" presId="urn:microsoft.com/office/officeart/2005/8/layout/process1"/>
    <dgm:cxn modelId="{8B7D790A-A7F6-4AC6-ADB3-550CE6550A6F}" srcId="{3EF79993-ED9D-47DE-B2F9-E37F40BBFE37}" destId="{E22A5D57-A1F8-4A7A-98C3-E5D3B87E441D}" srcOrd="0" destOrd="0" parTransId="{3AEE259F-6256-4DAE-813A-9904A668FFFA}" sibTransId="{9D82A752-D6FF-462C-ACB7-3706BCF0C998}"/>
    <dgm:cxn modelId="{02FE3715-EF3A-4210-8B94-826BEA20CCE2}" type="presOf" srcId="{9D82A752-D6FF-462C-ACB7-3706BCF0C998}" destId="{7735EE23-CAC0-4110-A9B0-34C46FC34EFB}" srcOrd="0" destOrd="0" presId="urn:microsoft.com/office/officeart/2005/8/layout/process1"/>
    <dgm:cxn modelId="{9BE26619-FC36-4D7D-9309-6781782EF867}" type="presOf" srcId="{3404B63E-6433-4A34-B327-37935501DC55}" destId="{9940C0D9-C5D9-4B2F-800B-FD38717CFB2A}" srcOrd="0" destOrd="0" presId="urn:microsoft.com/office/officeart/2005/8/layout/process1"/>
    <dgm:cxn modelId="{38B6DE1C-F330-4BE8-8F4D-987CFC486C71}" type="presOf" srcId="{EFFEEAC4-F10B-491A-85A4-537690DC2D70}" destId="{5BD9E71A-CB06-4E1D-B89A-99CCB141E7C8}" srcOrd="1" destOrd="0" presId="urn:microsoft.com/office/officeart/2005/8/layout/process1"/>
    <dgm:cxn modelId="{91194F1F-B2A6-4A26-9377-787F8F4EEE00}" type="presOf" srcId="{EFFEEAC4-F10B-491A-85A4-537690DC2D70}" destId="{FF369A0E-D0CB-49E6-B0D2-C18EF42F6612}" srcOrd="0" destOrd="0" presId="urn:microsoft.com/office/officeart/2005/8/layout/process1"/>
    <dgm:cxn modelId="{492D9F24-84A6-4F7C-91FA-6F5994B172A0}" srcId="{3EF79993-ED9D-47DE-B2F9-E37F40BBFE37}" destId="{DF1C01A6-76A3-41F6-97B9-5028247E5C0A}" srcOrd="4" destOrd="0" parTransId="{BA27E72A-E5ED-4E99-AE89-FFC7CFC7D94D}" sibTransId="{CE8CFD0D-74E0-4A52-A608-4C4004288339}"/>
    <dgm:cxn modelId="{508D9F5E-C678-454B-A67D-7A1D28739C31}" type="presOf" srcId="{DF1C01A6-76A3-41F6-97B9-5028247E5C0A}" destId="{F1087578-BAC2-4F23-BB4B-5EDF60554E9D}" srcOrd="0" destOrd="0" presId="urn:microsoft.com/office/officeart/2005/8/layout/process1"/>
    <dgm:cxn modelId="{F219376A-B6E2-4EF6-A001-33104D865FED}" type="presOf" srcId="{AAABB593-7124-4BF5-9EA4-4636765D4E58}" destId="{D654961D-7524-4758-88E7-5676B29E34D5}" srcOrd="1" destOrd="0" presId="urn:microsoft.com/office/officeart/2005/8/layout/process1"/>
    <dgm:cxn modelId="{D010156F-A933-4C65-AF03-99AC213EB34B}" srcId="{3EF79993-ED9D-47DE-B2F9-E37F40BBFE37}" destId="{80D12638-36B7-45BA-8044-56F518E6A4C1}" srcOrd="3" destOrd="0" parTransId="{CCBC24F1-7EF6-467D-83F0-0706D3629CB5}" sibTransId="{AAABB593-7124-4BF5-9EA4-4636765D4E58}"/>
    <dgm:cxn modelId="{3E14A359-D95F-4A1F-AA75-7FA9A18CFCA1}" type="presOf" srcId="{9D82A752-D6FF-462C-ACB7-3706BCF0C998}" destId="{B25D14F9-0B12-4280-A28F-4A6121129083}" srcOrd="1" destOrd="0" presId="urn:microsoft.com/office/officeart/2005/8/layout/process1"/>
    <dgm:cxn modelId="{F2A77F86-BC19-42C2-BFF8-8F7AA912C150}" type="presOf" srcId="{AAABB593-7124-4BF5-9EA4-4636765D4E58}" destId="{B9B4C693-7F2C-4179-9E92-FBB770FF3A1D}" srcOrd="0" destOrd="0" presId="urn:microsoft.com/office/officeart/2005/8/layout/process1"/>
    <dgm:cxn modelId="{E0647793-35A6-4F0E-84E3-FD42860BEA6C}" type="presOf" srcId="{3EF79993-ED9D-47DE-B2F9-E37F40BBFE37}" destId="{AAF4D1D8-6480-4157-B3B0-463147EF5C78}" srcOrd="0" destOrd="0" presId="urn:microsoft.com/office/officeart/2005/8/layout/process1"/>
    <dgm:cxn modelId="{AA2D4AA7-45C0-4B5A-BDEC-D87C478693BC}" srcId="{3EF79993-ED9D-47DE-B2F9-E37F40BBFE37}" destId="{3404B63E-6433-4A34-B327-37935501DC55}" srcOrd="2" destOrd="0" parTransId="{C3FE497E-21D5-4EA0-B875-3AA18E8EA4D0}" sibTransId="{D9E5FA65-96CC-4A1C-8FBA-9ABD4DF06A30}"/>
    <dgm:cxn modelId="{5846DBAC-2E58-4737-9C9F-FEC3FD7494E1}" srcId="{3EF79993-ED9D-47DE-B2F9-E37F40BBFE37}" destId="{63BCDFAE-9D04-4C06-889B-79D042748A4F}" srcOrd="1" destOrd="0" parTransId="{FA99BEC3-CFDD-4913-9C32-4153E5481C0F}" sibTransId="{EFFEEAC4-F10B-491A-85A4-537690DC2D70}"/>
    <dgm:cxn modelId="{E44394B7-577C-457E-BB32-2B544B39C263}" type="presOf" srcId="{63BCDFAE-9D04-4C06-889B-79D042748A4F}" destId="{0915C7EE-35D4-4D9A-BE5C-B392D9D504CB}" srcOrd="0" destOrd="0" presId="urn:microsoft.com/office/officeart/2005/8/layout/process1"/>
    <dgm:cxn modelId="{94A8B2C3-0A28-4CF7-8BDC-72E1F4C8FC27}" type="presOf" srcId="{D9E5FA65-96CC-4A1C-8FBA-9ABD4DF06A30}" destId="{7AF7F843-A559-4857-93BC-941062541C17}" srcOrd="1" destOrd="0" presId="urn:microsoft.com/office/officeart/2005/8/layout/process1"/>
    <dgm:cxn modelId="{1D33EAC7-3A30-4839-ACBD-31CC6529EB44}" type="presOf" srcId="{80D12638-36B7-45BA-8044-56F518E6A4C1}" destId="{92C5B93C-DFED-4745-AD03-AAB2AE9342AB}" srcOrd="0" destOrd="0" presId="urn:microsoft.com/office/officeart/2005/8/layout/process1"/>
    <dgm:cxn modelId="{57587BE6-544E-4DF2-8438-9B7EA77BB423}" type="presOf" srcId="{D9E5FA65-96CC-4A1C-8FBA-9ABD4DF06A30}" destId="{701CD681-9E89-41D5-BEB5-EE98E3C82238}" srcOrd="0" destOrd="0" presId="urn:microsoft.com/office/officeart/2005/8/layout/process1"/>
    <dgm:cxn modelId="{AF3E0BE2-8F75-41D3-A310-CE58EF05E33F}" type="presParOf" srcId="{AAF4D1D8-6480-4157-B3B0-463147EF5C78}" destId="{FCC68595-D3F1-41F6-B435-CECCB977D3E5}" srcOrd="0" destOrd="0" presId="urn:microsoft.com/office/officeart/2005/8/layout/process1"/>
    <dgm:cxn modelId="{0CB16F93-2FBA-4786-8098-8CB6040E714D}" type="presParOf" srcId="{AAF4D1D8-6480-4157-B3B0-463147EF5C78}" destId="{7735EE23-CAC0-4110-A9B0-34C46FC34EFB}" srcOrd="1" destOrd="0" presId="urn:microsoft.com/office/officeart/2005/8/layout/process1"/>
    <dgm:cxn modelId="{E0C212BC-7E27-4F99-9214-D4EE31D67B4F}" type="presParOf" srcId="{7735EE23-CAC0-4110-A9B0-34C46FC34EFB}" destId="{B25D14F9-0B12-4280-A28F-4A6121129083}" srcOrd="0" destOrd="0" presId="urn:microsoft.com/office/officeart/2005/8/layout/process1"/>
    <dgm:cxn modelId="{9C693A42-0528-4AB9-B82C-A05278F8FA8B}" type="presParOf" srcId="{AAF4D1D8-6480-4157-B3B0-463147EF5C78}" destId="{0915C7EE-35D4-4D9A-BE5C-B392D9D504CB}" srcOrd="2" destOrd="0" presId="urn:microsoft.com/office/officeart/2005/8/layout/process1"/>
    <dgm:cxn modelId="{C856C80C-1C72-4878-8265-CD54DB94E392}" type="presParOf" srcId="{AAF4D1D8-6480-4157-B3B0-463147EF5C78}" destId="{FF369A0E-D0CB-49E6-B0D2-C18EF42F6612}" srcOrd="3" destOrd="0" presId="urn:microsoft.com/office/officeart/2005/8/layout/process1"/>
    <dgm:cxn modelId="{3B9805D9-A6D1-4E54-948B-74F08C5F8903}" type="presParOf" srcId="{FF369A0E-D0CB-49E6-B0D2-C18EF42F6612}" destId="{5BD9E71A-CB06-4E1D-B89A-99CCB141E7C8}" srcOrd="0" destOrd="0" presId="urn:microsoft.com/office/officeart/2005/8/layout/process1"/>
    <dgm:cxn modelId="{BDA884AB-1BB1-40BE-A96D-29AD38865F6C}" type="presParOf" srcId="{AAF4D1D8-6480-4157-B3B0-463147EF5C78}" destId="{9940C0D9-C5D9-4B2F-800B-FD38717CFB2A}" srcOrd="4" destOrd="0" presId="urn:microsoft.com/office/officeart/2005/8/layout/process1"/>
    <dgm:cxn modelId="{6B9840DD-DB05-4A6A-9BB9-2BC613893AAA}" type="presParOf" srcId="{AAF4D1D8-6480-4157-B3B0-463147EF5C78}" destId="{701CD681-9E89-41D5-BEB5-EE98E3C82238}" srcOrd="5" destOrd="0" presId="urn:microsoft.com/office/officeart/2005/8/layout/process1"/>
    <dgm:cxn modelId="{6BF6732B-EBE4-4A0E-9403-8C83DE5D4C3F}" type="presParOf" srcId="{701CD681-9E89-41D5-BEB5-EE98E3C82238}" destId="{7AF7F843-A559-4857-93BC-941062541C17}" srcOrd="0" destOrd="0" presId="urn:microsoft.com/office/officeart/2005/8/layout/process1"/>
    <dgm:cxn modelId="{2C5B1D16-3788-4C1F-AE67-B098925AF396}" type="presParOf" srcId="{AAF4D1D8-6480-4157-B3B0-463147EF5C78}" destId="{92C5B93C-DFED-4745-AD03-AAB2AE9342AB}" srcOrd="6" destOrd="0" presId="urn:microsoft.com/office/officeart/2005/8/layout/process1"/>
    <dgm:cxn modelId="{CE2F59BC-8492-4C4F-8939-38E2C1E05C1D}" type="presParOf" srcId="{AAF4D1D8-6480-4157-B3B0-463147EF5C78}" destId="{B9B4C693-7F2C-4179-9E92-FBB770FF3A1D}" srcOrd="7" destOrd="0" presId="urn:microsoft.com/office/officeart/2005/8/layout/process1"/>
    <dgm:cxn modelId="{D5A07C6E-50EA-4653-BF93-E38D749DD959}" type="presParOf" srcId="{B9B4C693-7F2C-4179-9E92-FBB770FF3A1D}" destId="{D654961D-7524-4758-88E7-5676B29E34D5}" srcOrd="0" destOrd="0" presId="urn:microsoft.com/office/officeart/2005/8/layout/process1"/>
    <dgm:cxn modelId="{D504511B-6C87-4658-9253-FA8715F5D37D}" type="presParOf" srcId="{AAF4D1D8-6480-4157-B3B0-463147EF5C78}" destId="{F1087578-BAC2-4F23-BB4B-5EDF60554E9D}"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53C5B9-28A3-4996-BFB1-4F40EC704D8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C1E2EE40-CF0C-48BF-8A9F-8CF03A9390FB}">
      <dgm:prSet phldrT="[Text]" custT="1"/>
      <dgm:spPr>
        <a:solidFill>
          <a:schemeClr val="accent1">
            <a:lumMod val="20000"/>
            <a:lumOff val="80000"/>
          </a:schemeClr>
        </a:solidFill>
        <a:ln>
          <a:solidFill>
            <a:schemeClr val="bg1"/>
          </a:solidFill>
        </a:ln>
      </dgm:spPr>
      <dgm:t>
        <a:bodyPr anchor="b" anchorCtr="0"/>
        <a:lstStyle/>
        <a:p>
          <a:pPr algn="ctr">
            <a:buFont typeface="Wingdings" panose="05000000000000000000" pitchFamily="2" charset="2"/>
            <a:buChar char="Ø"/>
          </a:pPr>
          <a:r>
            <a:rPr lang="en-US" sz="2000" u="sng" dirty="0">
              <a:solidFill>
                <a:schemeClr val="tx1"/>
              </a:solidFill>
            </a:rPr>
            <a:t>Sponsor must provide one of the following items below:</a:t>
          </a:r>
        </a:p>
      </dgm:t>
    </dgm:pt>
    <dgm:pt modelId="{BD9F90F7-EF30-4C8E-8950-B11DDDD1AA27}" type="parTrans" cxnId="{35235467-A0AF-436E-8CE2-BEEEBEFD1CDC}">
      <dgm:prSet/>
      <dgm:spPr/>
      <dgm:t>
        <a:bodyPr/>
        <a:lstStyle/>
        <a:p>
          <a:pPr algn="ctr"/>
          <a:endParaRPr lang="en-US"/>
        </a:p>
      </dgm:t>
    </dgm:pt>
    <dgm:pt modelId="{2641D1C3-2B76-4B0C-BD17-2D71C4283317}" type="sibTrans" cxnId="{35235467-A0AF-436E-8CE2-BEEEBEFD1CDC}">
      <dgm:prSet/>
      <dgm:spPr/>
      <dgm:t>
        <a:bodyPr/>
        <a:lstStyle/>
        <a:p>
          <a:pPr algn="ctr"/>
          <a:endParaRPr lang="en-US"/>
        </a:p>
      </dgm:t>
    </dgm:pt>
    <dgm:pt modelId="{7F34C4D2-D145-4E4B-A785-636766C2F0FD}">
      <dgm:prSet phldrT="[Text]" custT="1"/>
      <dgm:spPr/>
      <dgm:t>
        <a:bodyPr/>
        <a:lstStyle/>
        <a:p>
          <a:pPr algn="ctr"/>
          <a:r>
            <a:rPr lang="en-US" sz="1800" dirty="0"/>
            <a:t>A copy of the executed deed or long-term lease with a term of at least 15 years</a:t>
          </a:r>
        </a:p>
      </dgm:t>
    </dgm:pt>
    <dgm:pt modelId="{A5898B93-7EAF-4E43-A2A9-08B2351234AD}" type="parTrans" cxnId="{08A1D0E4-85A0-4A8B-9049-43D9BAE42C47}">
      <dgm:prSet/>
      <dgm:spPr/>
      <dgm:t>
        <a:bodyPr/>
        <a:lstStyle/>
        <a:p>
          <a:pPr algn="ctr"/>
          <a:endParaRPr lang="en-US"/>
        </a:p>
      </dgm:t>
    </dgm:pt>
    <dgm:pt modelId="{6F87F44C-ED00-4A97-85AA-F733CA21D2DF}" type="sibTrans" cxnId="{08A1D0E4-85A0-4A8B-9049-43D9BAE42C47}">
      <dgm:prSet/>
      <dgm:spPr/>
      <dgm:t>
        <a:bodyPr/>
        <a:lstStyle/>
        <a:p>
          <a:pPr algn="ctr"/>
          <a:endParaRPr lang="en-US"/>
        </a:p>
      </dgm:t>
    </dgm:pt>
    <dgm:pt modelId="{C385C017-C863-435E-B1F7-6F78F098D205}">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gm:t>
    </dgm:pt>
    <dgm:pt modelId="{BFA377D7-EBF2-444D-8528-64CA8D272374}" type="parTrans" cxnId="{6ADC06D1-B3BB-4E3F-8E9C-96E2BFB60BFE}">
      <dgm:prSet/>
      <dgm:spPr/>
      <dgm:t>
        <a:bodyPr/>
        <a:lstStyle/>
        <a:p>
          <a:pPr algn="ctr"/>
          <a:endParaRPr lang="en-US"/>
        </a:p>
      </dgm:t>
    </dgm:pt>
    <dgm:pt modelId="{60DC41EA-000A-404C-9455-736100E55245}" type="sibTrans" cxnId="{6ADC06D1-B3BB-4E3F-8E9C-96E2BFB60BFE}">
      <dgm:prSet/>
      <dgm:spPr/>
      <dgm:t>
        <a:bodyPr/>
        <a:lstStyle/>
        <a:p>
          <a:pPr algn="ctr"/>
          <a:endParaRPr lang="en-US"/>
        </a:p>
      </dgm:t>
    </dgm:pt>
    <dgm:pt modelId="{8491C9CF-39AB-4AFC-99A6-B5D3B8D8E360}">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gm:t>
    </dgm:pt>
    <dgm:pt modelId="{356BB783-6ADB-40EA-AA1C-D48F8BA5BE34}" type="parTrans" cxnId="{799A1E6F-CA07-4520-8338-3C58CFC6C3E7}">
      <dgm:prSet/>
      <dgm:spPr/>
      <dgm:t>
        <a:bodyPr/>
        <a:lstStyle/>
        <a:p>
          <a:pPr algn="ctr"/>
          <a:endParaRPr lang="en-US"/>
        </a:p>
      </dgm:t>
    </dgm:pt>
    <dgm:pt modelId="{81417D25-BA28-4268-B664-1ABD7A308B06}" type="sibTrans" cxnId="{799A1E6F-CA07-4520-8338-3C58CFC6C3E7}">
      <dgm:prSet/>
      <dgm:spPr/>
      <dgm:t>
        <a:bodyPr/>
        <a:lstStyle/>
        <a:p>
          <a:pPr algn="ctr"/>
          <a:endParaRPr lang="en-US"/>
        </a:p>
      </dgm:t>
    </dgm:pt>
    <dgm:pt modelId="{99621EF8-4711-482E-9424-2B3C23381150}">
      <dgm:prSet custT="1"/>
      <dgm:spPr/>
      <dgm:t>
        <a:bodyPr/>
        <a:lstStyle/>
        <a:p>
          <a:r>
            <a:rPr lang="en-US" sz="1800" dirty="0"/>
            <a:t>- Contract for Sale</a:t>
          </a:r>
        </a:p>
        <a:p>
          <a:r>
            <a:rPr lang="en-US" sz="1800" dirty="0"/>
            <a:t>- Warranty Deed</a:t>
          </a:r>
        </a:p>
      </dgm:t>
    </dgm:pt>
    <dgm:pt modelId="{056EC624-ADA8-47EB-A239-0EE301982146}" type="parTrans" cxnId="{61DDFA63-1818-4D35-8431-9CFEEEADAAA2}">
      <dgm:prSet/>
      <dgm:spPr/>
      <dgm:t>
        <a:bodyPr/>
        <a:lstStyle/>
        <a:p>
          <a:endParaRPr lang="en-US"/>
        </a:p>
      </dgm:t>
    </dgm:pt>
    <dgm:pt modelId="{6D5453FA-AFF5-4E84-B13B-07587CB7F899}" type="sibTrans" cxnId="{61DDFA63-1818-4D35-8431-9CFEEEADAAA2}">
      <dgm:prSet/>
      <dgm:spPr/>
      <dgm:t>
        <a:bodyPr/>
        <a:lstStyle/>
        <a:p>
          <a:endParaRPr lang="en-US"/>
        </a:p>
      </dgm:t>
    </dgm:pt>
    <dgm:pt modelId="{E4ECD644-E484-45E0-A905-F0398D0DDEDE}" type="pres">
      <dgm:prSet presAssocID="{2953C5B9-28A3-4996-BFB1-4F40EC704D83}" presName="composite" presStyleCnt="0">
        <dgm:presLayoutVars>
          <dgm:chMax val="1"/>
          <dgm:dir/>
          <dgm:resizeHandles val="exact"/>
        </dgm:presLayoutVars>
      </dgm:prSet>
      <dgm:spPr/>
    </dgm:pt>
    <dgm:pt modelId="{B251012A-8975-4DFB-811F-AFC0F2EBCC88}" type="pres">
      <dgm:prSet presAssocID="{C1E2EE40-CF0C-48BF-8A9F-8CF03A9390FB}" presName="roof" presStyleLbl="dkBgShp" presStyleIdx="0" presStyleCnt="2" custScaleY="54593" custLinFactNeighborY="1456"/>
      <dgm:spPr/>
    </dgm:pt>
    <dgm:pt modelId="{76E76B3D-8237-41C8-B36C-ED05CD389A98}" type="pres">
      <dgm:prSet presAssocID="{C1E2EE40-CF0C-48BF-8A9F-8CF03A9390FB}" presName="pillars" presStyleCnt="0"/>
      <dgm:spPr/>
    </dgm:pt>
    <dgm:pt modelId="{5BBD7744-E5FA-45DF-8245-A7B14D1A81C4}" type="pres">
      <dgm:prSet presAssocID="{C1E2EE40-CF0C-48BF-8A9F-8CF03A9390FB}" presName="pillar1" presStyleLbl="node1" presStyleIdx="0" presStyleCnt="4">
        <dgm:presLayoutVars>
          <dgm:bulletEnabled val="1"/>
        </dgm:presLayoutVars>
      </dgm:prSet>
      <dgm:spPr/>
    </dgm:pt>
    <dgm:pt modelId="{306A91FA-4555-4E2E-B6A7-C1C0371C3DCA}" type="pres">
      <dgm:prSet presAssocID="{C385C017-C863-435E-B1F7-6F78F098D205}" presName="pillarX" presStyleLbl="node1" presStyleIdx="1" presStyleCnt="4">
        <dgm:presLayoutVars>
          <dgm:bulletEnabled val="1"/>
        </dgm:presLayoutVars>
      </dgm:prSet>
      <dgm:spPr/>
    </dgm:pt>
    <dgm:pt modelId="{DAA054E1-9DA1-456E-A826-3496A64955EA}" type="pres">
      <dgm:prSet presAssocID="{8491C9CF-39AB-4AFC-99A6-B5D3B8D8E360}" presName="pillarX" presStyleLbl="node1" presStyleIdx="2" presStyleCnt="4">
        <dgm:presLayoutVars>
          <dgm:bulletEnabled val="1"/>
        </dgm:presLayoutVars>
      </dgm:prSet>
      <dgm:spPr/>
    </dgm:pt>
    <dgm:pt modelId="{A57AC894-B4DA-4A23-8BD1-F2090DDE8187}" type="pres">
      <dgm:prSet presAssocID="{99621EF8-4711-482E-9424-2B3C23381150}" presName="pillarX" presStyleLbl="node1" presStyleIdx="3" presStyleCnt="4">
        <dgm:presLayoutVars>
          <dgm:bulletEnabled val="1"/>
        </dgm:presLayoutVars>
      </dgm:prSet>
      <dgm:spPr/>
    </dgm:pt>
    <dgm:pt modelId="{FF5B51F7-9B89-4E5A-BB0B-062EB0750AC6}" type="pres">
      <dgm:prSet presAssocID="{C1E2EE40-CF0C-48BF-8A9F-8CF03A9390FB}" presName="base" presStyleLbl="dkBgShp" presStyleIdx="1" presStyleCnt="2" custFlipVert="0" custScaleY="37062" custLinFactNeighborY="99781"/>
      <dgm:spPr>
        <a:solidFill>
          <a:schemeClr val="tx2">
            <a:lumMod val="20000"/>
            <a:lumOff val="80000"/>
          </a:schemeClr>
        </a:solidFill>
        <a:ln w="3175">
          <a:solidFill>
            <a:schemeClr val="bg1">
              <a:alpha val="97000"/>
            </a:schemeClr>
          </a:solidFill>
        </a:ln>
      </dgm:spPr>
    </dgm:pt>
  </dgm:ptLst>
  <dgm:cxnLst>
    <dgm:cxn modelId="{93292D18-E0DC-4E41-9A56-502B0ABB61B4}" type="presOf" srcId="{99621EF8-4711-482E-9424-2B3C23381150}" destId="{A57AC894-B4DA-4A23-8BD1-F2090DDE8187}" srcOrd="0" destOrd="0" presId="urn:microsoft.com/office/officeart/2005/8/layout/hList3"/>
    <dgm:cxn modelId="{B2FBDB34-6BCA-4260-8C07-018100695CAB}" type="presOf" srcId="{2953C5B9-28A3-4996-BFB1-4F40EC704D83}" destId="{E4ECD644-E484-45E0-A905-F0398D0DDEDE}" srcOrd="0" destOrd="0" presId="urn:microsoft.com/office/officeart/2005/8/layout/hList3"/>
    <dgm:cxn modelId="{61DDFA63-1818-4D35-8431-9CFEEEADAAA2}" srcId="{C1E2EE40-CF0C-48BF-8A9F-8CF03A9390FB}" destId="{99621EF8-4711-482E-9424-2B3C23381150}" srcOrd="3" destOrd="0" parTransId="{056EC624-ADA8-47EB-A239-0EE301982146}" sibTransId="{6D5453FA-AFF5-4E84-B13B-07587CB7F899}"/>
    <dgm:cxn modelId="{35235467-A0AF-436E-8CE2-BEEEBEFD1CDC}" srcId="{2953C5B9-28A3-4996-BFB1-4F40EC704D83}" destId="{C1E2EE40-CF0C-48BF-8A9F-8CF03A9390FB}" srcOrd="0" destOrd="0" parTransId="{BD9F90F7-EF30-4C8E-8950-B11DDDD1AA27}" sibTransId="{2641D1C3-2B76-4B0C-BD17-2D71C4283317}"/>
    <dgm:cxn modelId="{799A1E6F-CA07-4520-8338-3C58CFC6C3E7}" srcId="{C1E2EE40-CF0C-48BF-8A9F-8CF03A9390FB}" destId="{8491C9CF-39AB-4AFC-99A6-B5D3B8D8E360}" srcOrd="2" destOrd="0" parTransId="{356BB783-6ADB-40EA-AA1C-D48F8BA5BE34}" sibTransId="{81417D25-BA28-4268-B664-1ABD7A308B06}"/>
    <dgm:cxn modelId="{6FEF5D7E-E200-478F-AC2E-C4B1420EE41C}" type="presOf" srcId="{C1E2EE40-CF0C-48BF-8A9F-8CF03A9390FB}" destId="{B251012A-8975-4DFB-811F-AFC0F2EBCC88}" srcOrd="0" destOrd="0" presId="urn:microsoft.com/office/officeart/2005/8/layout/hList3"/>
    <dgm:cxn modelId="{F0D8C483-BBB4-47EF-9236-BC02390152DB}" type="presOf" srcId="{C385C017-C863-435E-B1F7-6F78F098D205}" destId="{306A91FA-4555-4E2E-B6A7-C1C0371C3DCA}" srcOrd="0" destOrd="0" presId="urn:microsoft.com/office/officeart/2005/8/layout/hList3"/>
    <dgm:cxn modelId="{0324D297-C363-46C8-B927-5AC92B1795F5}" type="presOf" srcId="{7F34C4D2-D145-4E4B-A785-636766C2F0FD}" destId="{5BBD7744-E5FA-45DF-8245-A7B14D1A81C4}" srcOrd="0" destOrd="0" presId="urn:microsoft.com/office/officeart/2005/8/layout/hList3"/>
    <dgm:cxn modelId="{26B86DC5-B7E8-46D0-9E45-35350011C747}" type="presOf" srcId="{8491C9CF-39AB-4AFC-99A6-B5D3B8D8E360}" destId="{DAA054E1-9DA1-456E-A826-3496A64955EA}" srcOrd="0" destOrd="0" presId="urn:microsoft.com/office/officeart/2005/8/layout/hList3"/>
    <dgm:cxn modelId="{6ADC06D1-B3BB-4E3F-8E9C-96E2BFB60BFE}" srcId="{C1E2EE40-CF0C-48BF-8A9F-8CF03A9390FB}" destId="{C385C017-C863-435E-B1F7-6F78F098D205}" srcOrd="1" destOrd="0" parTransId="{BFA377D7-EBF2-444D-8528-64CA8D272374}" sibTransId="{60DC41EA-000A-404C-9455-736100E55245}"/>
    <dgm:cxn modelId="{08A1D0E4-85A0-4A8B-9049-43D9BAE42C47}" srcId="{C1E2EE40-CF0C-48BF-8A9F-8CF03A9390FB}" destId="{7F34C4D2-D145-4E4B-A785-636766C2F0FD}" srcOrd="0" destOrd="0" parTransId="{A5898B93-7EAF-4E43-A2A9-08B2351234AD}" sibTransId="{6F87F44C-ED00-4A97-85AA-F733CA21D2DF}"/>
    <dgm:cxn modelId="{44E4A63B-FC0B-4E5B-8CA6-540732E0BA48}" type="presParOf" srcId="{E4ECD644-E484-45E0-A905-F0398D0DDEDE}" destId="{B251012A-8975-4DFB-811F-AFC0F2EBCC88}" srcOrd="0" destOrd="0" presId="urn:microsoft.com/office/officeart/2005/8/layout/hList3"/>
    <dgm:cxn modelId="{C322F42E-A885-4D53-9DA5-64E717FABA81}" type="presParOf" srcId="{E4ECD644-E484-45E0-A905-F0398D0DDEDE}" destId="{76E76B3D-8237-41C8-B36C-ED05CD389A98}" srcOrd="1" destOrd="0" presId="urn:microsoft.com/office/officeart/2005/8/layout/hList3"/>
    <dgm:cxn modelId="{B4020401-D265-4367-B7EB-CF668BD23CD0}" type="presParOf" srcId="{76E76B3D-8237-41C8-B36C-ED05CD389A98}" destId="{5BBD7744-E5FA-45DF-8245-A7B14D1A81C4}" srcOrd="0" destOrd="0" presId="urn:microsoft.com/office/officeart/2005/8/layout/hList3"/>
    <dgm:cxn modelId="{7A7A04CD-8702-4CD1-9194-908AED54E588}" type="presParOf" srcId="{76E76B3D-8237-41C8-B36C-ED05CD389A98}" destId="{306A91FA-4555-4E2E-B6A7-C1C0371C3DCA}" srcOrd="1" destOrd="0" presId="urn:microsoft.com/office/officeart/2005/8/layout/hList3"/>
    <dgm:cxn modelId="{7A68A479-32D1-4929-8E05-C38A2C082EE6}" type="presParOf" srcId="{76E76B3D-8237-41C8-B36C-ED05CD389A98}" destId="{DAA054E1-9DA1-456E-A826-3496A64955EA}" srcOrd="2" destOrd="0" presId="urn:microsoft.com/office/officeart/2005/8/layout/hList3"/>
    <dgm:cxn modelId="{7630A4A6-28AC-4A40-80B2-26ED70DCEC42}" type="presParOf" srcId="{76E76B3D-8237-41C8-B36C-ED05CD389A98}" destId="{A57AC894-B4DA-4A23-8BD1-F2090DDE8187}" srcOrd="3" destOrd="0" presId="urn:microsoft.com/office/officeart/2005/8/layout/hList3"/>
    <dgm:cxn modelId="{DA552DDF-BA08-4EE6-866C-2F16876B7369}" type="presParOf" srcId="{E4ECD644-E484-45E0-A905-F0398D0DDEDE}" destId="{FF5B51F7-9B89-4E5A-BB0B-062EB0750AC6}" srcOrd="2" destOrd="0" presId="urn:microsoft.com/office/officeart/2005/8/layout/hList3"/>
  </dgm:cxnLst>
  <dgm:bg>
    <a:solidFill>
      <a:schemeClr val="accent1">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3728DB-8F32-45FE-A7B7-A8B4EEF1CDA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F0AFCB8E-2FC5-4EBD-B5AA-24F842B0E57E}">
      <dgm:prSet phldrT="[Text]" custT="1"/>
      <dgm:spPr>
        <a:solidFill>
          <a:schemeClr val="tx2">
            <a:lumMod val="40000"/>
            <a:lumOff val="60000"/>
          </a:schemeClr>
        </a:solidFill>
        <a:ln>
          <a:solidFill>
            <a:schemeClr val="tx1"/>
          </a:solidFill>
          <a:prstDash val="sysDash"/>
        </a:ln>
        <a:scene3d>
          <a:camera prst="orthographicFront"/>
          <a:lightRig rig="threePt" dir="t"/>
        </a:scene3d>
        <a:sp3d>
          <a:bevelT/>
        </a:sp3d>
      </dgm:spPr>
      <dgm:t>
        <a:bodyPr anchor="ctr" anchorCtr="1"/>
        <a:lstStyle/>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tx1"/>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r>
            <a:rPr lang="en-US" sz="18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dgm:t>
    </dgm:pt>
    <dgm:pt modelId="{012EC1B2-C83C-428E-99F2-C516715759F5}" type="parTrans" cxnId="{5900F6F3-B4EA-4ABA-B729-04C18D821746}">
      <dgm:prSet/>
      <dgm:spPr/>
      <dgm:t>
        <a:bodyPr/>
        <a:lstStyle/>
        <a:p>
          <a:endParaRPr lang="en-US"/>
        </a:p>
      </dgm:t>
    </dgm:pt>
    <dgm:pt modelId="{FAF5E968-AD31-4082-B41C-5DFD3DBE2367}" type="sibTrans" cxnId="{5900F6F3-B4EA-4ABA-B729-04C18D821746}">
      <dgm:prSet/>
      <dgm:spPr/>
      <dgm:t>
        <a:bodyPr/>
        <a:lstStyle/>
        <a:p>
          <a:endParaRPr lang="en-US"/>
        </a:p>
      </dgm:t>
    </dgm:pt>
    <dgm:pt modelId="{95AD21C4-EECB-47A6-BB22-A7DA294AC8A7}">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dirty="0"/>
        </a:p>
      </dgm:t>
    </dgm:pt>
    <dgm:pt modelId="{FF6486E9-8C05-4E64-A4DF-1C7AC2CB2182}" type="parTrans" cxnId="{BCE56DFD-536A-4DF7-975F-9676E65DDAD4}">
      <dgm:prSet/>
      <dgm:spPr/>
      <dgm:t>
        <a:bodyPr/>
        <a:lstStyle/>
        <a:p>
          <a:endParaRPr lang="en-US"/>
        </a:p>
      </dgm:t>
    </dgm:pt>
    <dgm:pt modelId="{247A1E47-5D91-400F-B004-059DF9D82D43}" type="sibTrans" cxnId="{BCE56DFD-536A-4DF7-975F-9676E65DDAD4}">
      <dgm:prSet/>
      <dgm:spPr/>
      <dgm:t>
        <a:bodyPr/>
        <a:lstStyle/>
        <a:p>
          <a:endParaRPr lang="en-US"/>
        </a:p>
      </dgm:t>
    </dgm:pt>
    <dgm:pt modelId="{F0AD165B-50CD-4F50-BF96-9460DEE101F2}">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Report each tenant’s current income</a:t>
          </a:r>
          <a:endParaRPr lang="en-US" sz="1600" dirty="0"/>
        </a:p>
      </dgm:t>
    </dgm:pt>
    <dgm:pt modelId="{71DAED68-1865-4709-A8CE-8B34299D2924}" type="parTrans" cxnId="{22EEE990-8AF9-42DF-A672-F44330ADDFEA}">
      <dgm:prSet/>
      <dgm:spPr/>
      <dgm:t>
        <a:bodyPr/>
        <a:lstStyle/>
        <a:p>
          <a:endParaRPr lang="en-US"/>
        </a:p>
      </dgm:t>
    </dgm:pt>
    <dgm:pt modelId="{46B22A01-056B-451E-9637-B275763FE235}" type="sibTrans" cxnId="{22EEE990-8AF9-42DF-A672-F44330ADDFEA}">
      <dgm:prSet/>
      <dgm:spPr/>
      <dgm:t>
        <a:bodyPr/>
        <a:lstStyle/>
        <a:p>
          <a:endParaRPr lang="en-US"/>
        </a:p>
      </dgm:t>
    </dgm:pt>
    <dgm:pt modelId="{4F41E01A-8331-4AC4-97DD-D9C240FDC7F5}">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dirty="0">
              <a:solidFill>
                <a:srgbClr val="595959"/>
              </a:solidFill>
              <a:ea typeface="MS Mincho" panose="02020609040205080304" pitchFamily="49" charset="-128"/>
              <a:cs typeface="Times New Roman" panose="02020603050405020304" pitchFamily="18" charset="0"/>
            </a:rPr>
          </a:br>
          <a:r>
            <a:rPr lang="en-US" sz="1600" dirty="0">
              <a:solidFill>
                <a:srgbClr val="595959"/>
              </a:solidFill>
              <a:ea typeface="MS Mincho" panose="02020609040205080304" pitchFamily="49" charset="-128"/>
              <a:cs typeface="Times New Roman" panose="02020603050405020304" pitchFamily="18" charset="0"/>
            </a:rPr>
            <a:t>back-up income documentation</a:t>
          </a:r>
          <a:endParaRPr lang="en-US" sz="1600" dirty="0"/>
        </a:p>
      </dgm:t>
    </dgm:pt>
    <dgm:pt modelId="{3EF731E0-9E27-4F07-8DC7-B12A65054D2E}" type="parTrans" cxnId="{475E6498-2E4D-49C3-9C26-AD40630D1ED4}">
      <dgm:prSet/>
      <dgm:spPr/>
      <dgm:t>
        <a:bodyPr/>
        <a:lstStyle/>
        <a:p>
          <a:endParaRPr lang="en-US"/>
        </a:p>
      </dgm:t>
    </dgm:pt>
    <dgm:pt modelId="{04F7DC7B-B543-402E-B5E3-357C534E2F69}" type="sibTrans" cxnId="{475E6498-2E4D-49C3-9C26-AD40630D1ED4}">
      <dgm:prSet/>
      <dgm:spPr/>
      <dgm:t>
        <a:bodyPr/>
        <a:lstStyle/>
        <a:p>
          <a:endParaRPr lang="en-US"/>
        </a:p>
      </dgm:t>
    </dgm:pt>
    <dgm:pt modelId="{095FA69B-AB9C-45CC-91F2-91D96D51D8B7}" type="pres">
      <dgm:prSet presAssocID="{C03728DB-8F32-45FE-A7B7-A8B4EEF1CDA5}" presName="composite" presStyleCnt="0">
        <dgm:presLayoutVars>
          <dgm:chMax val="1"/>
          <dgm:dir/>
          <dgm:resizeHandles val="exact"/>
        </dgm:presLayoutVars>
      </dgm:prSet>
      <dgm:spPr/>
    </dgm:pt>
    <dgm:pt modelId="{C8EE1458-DBFE-457F-97F1-AFB9CABFF850}" type="pres">
      <dgm:prSet presAssocID="{F0AFCB8E-2FC5-4EBD-B5AA-24F842B0E57E}" presName="roof" presStyleLbl="dkBgShp" presStyleIdx="0" presStyleCnt="2"/>
      <dgm:spPr/>
    </dgm:pt>
    <dgm:pt modelId="{24AA210E-BDB3-410C-B10E-B72E022BEC54}" type="pres">
      <dgm:prSet presAssocID="{F0AFCB8E-2FC5-4EBD-B5AA-24F842B0E57E}" presName="pillars" presStyleCnt="0"/>
      <dgm:spPr/>
    </dgm:pt>
    <dgm:pt modelId="{1AF35C87-8E14-44E9-86A0-15A11DA4362D}" type="pres">
      <dgm:prSet presAssocID="{F0AFCB8E-2FC5-4EBD-B5AA-24F842B0E57E}" presName="pillar1" presStyleLbl="node1" presStyleIdx="0" presStyleCnt="3">
        <dgm:presLayoutVars>
          <dgm:bulletEnabled val="1"/>
        </dgm:presLayoutVars>
      </dgm:prSet>
      <dgm:spPr/>
    </dgm:pt>
    <dgm:pt modelId="{34075F5F-2847-465D-8BD2-9F2FA7C71F93}" type="pres">
      <dgm:prSet presAssocID="{F0AD165B-50CD-4F50-BF96-9460DEE101F2}" presName="pillarX" presStyleLbl="node1" presStyleIdx="1" presStyleCnt="3">
        <dgm:presLayoutVars>
          <dgm:bulletEnabled val="1"/>
        </dgm:presLayoutVars>
      </dgm:prSet>
      <dgm:spPr/>
    </dgm:pt>
    <dgm:pt modelId="{66682FC7-04B5-499F-ABB1-57207D3FBA6E}" type="pres">
      <dgm:prSet presAssocID="{4F41E01A-8331-4AC4-97DD-D9C240FDC7F5}" presName="pillarX" presStyleLbl="node1" presStyleIdx="2" presStyleCnt="3">
        <dgm:presLayoutVars>
          <dgm:bulletEnabled val="1"/>
        </dgm:presLayoutVars>
      </dgm:prSet>
      <dgm:spPr/>
    </dgm:pt>
    <dgm:pt modelId="{94DDEEF5-9032-43E8-9483-B3D5D911772B}" type="pres">
      <dgm:prSet presAssocID="{F0AFCB8E-2FC5-4EBD-B5AA-24F842B0E57E}" presName="base" presStyleLbl="dkBgShp" presStyleIdx="1" presStyleCnt="2"/>
      <dgm:spPr>
        <a:solidFill>
          <a:schemeClr val="accent1">
            <a:lumMod val="60000"/>
            <a:lumOff val="40000"/>
          </a:schemeClr>
        </a:solidFill>
      </dgm:spPr>
    </dgm:pt>
  </dgm:ptLst>
  <dgm:cxnLst>
    <dgm:cxn modelId="{0F2E8D30-4B00-4E59-BC0E-B4489A546DBB}" type="presOf" srcId="{F0AD165B-50CD-4F50-BF96-9460DEE101F2}" destId="{34075F5F-2847-465D-8BD2-9F2FA7C71F93}" srcOrd="0" destOrd="0" presId="urn:microsoft.com/office/officeart/2005/8/layout/hList3"/>
    <dgm:cxn modelId="{283BDF5F-FF5F-428F-BE44-6DF530E83ECF}" type="presOf" srcId="{4F41E01A-8331-4AC4-97DD-D9C240FDC7F5}" destId="{66682FC7-04B5-499F-ABB1-57207D3FBA6E}" srcOrd="0" destOrd="0" presId="urn:microsoft.com/office/officeart/2005/8/layout/hList3"/>
    <dgm:cxn modelId="{22EEE990-8AF9-42DF-A672-F44330ADDFEA}" srcId="{F0AFCB8E-2FC5-4EBD-B5AA-24F842B0E57E}" destId="{F0AD165B-50CD-4F50-BF96-9460DEE101F2}" srcOrd="1" destOrd="0" parTransId="{71DAED68-1865-4709-A8CE-8B34299D2924}" sibTransId="{46B22A01-056B-451E-9637-B275763FE235}"/>
    <dgm:cxn modelId="{5881E295-3DF2-4068-AE50-237AE19A15BC}" type="presOf" srcId="{95AD21C4-EECB-47A6-BB22-A7DA294AC8A7}" destId="{1AF35C87-8E14-44E9-86A0-15A11DA4362D}" srcOrd="0" destOrd="0" presId="urn:microsoft.com/office/officeart/2005/8/layout/hList3"/>
    <dgm:cxn modelId="{475E6498-2E4D-49C3-9C26-AD40630D1ED4}" srcId="{F0AFCB8E-2FC5-4EBD-B5AA-24F842B0E57E}" destId="{4F41E01A-8331-4AC4-97DD-D9C240FDC7F5}" srcOrd="2" destOrd="0" parTransId="{3EF731E0-9E27-4F07-8DC7-B12A65054D2E}" sibTransId="{04F7DC7B-B543-402E-B5E3-357C534E2F69}"/>
    <dgm:cxn modelId="{F4B397BB-E206-4D3A-8BEC-67A420B3E77E}" type="presOf" srcId="{C03728DB-8F32-45FE-A7B7-A8B4EEF1CDA5}" destId="{095FA69B-AB9C-45CC-91F2-91D96D51D8B7}" srcOrd="0" destOrd="0" presId="urn:microsoft.com/office/officeart/2005/8/layout/hList3"/>
    <dgm:cxn modelId="{5900F6F3-B4EA-4ABA-B729-04C18D821746}" srcId="{C03728DB-8F32-45FE-A7B7-A8B4EEF1CDA5}" destId="{F0AFCB8E-2FC5-4EBD-B5AA-24F842B0E57E}" srcOrd="0" destOrd="0" parTransId="{012EC1B2-C83C-428E-99F2-C516715759F5}" sibTransId="{FAF5E968-AD31-4082-B41C-5DFD3DBE2367}"/>
    <dgm:cxn modelId="{BCE56DFD-536A-4DF7-975F-9676E65DDAD4}" srcId="{F0AFCB8E-2FC5-4EBD-B5AA-24F842B0E57E}" destId="{95AD21C4-EECB-47A6-BB22-A7DA294AC8A7}" srcOrd="0" destOrd="0" parTransId="{FF6486E9-8C05-4E64-A4DF-1C7AC2CB2182}" sibTransId="{247A1E47-5D91-400F-B004-059DF9D82D43}"/>
    <dgm:cxn modelId="{02BECFFD-6A4E-45FB-9381-842A572D5901}" type="presOf" srcId="{F0AFCB8E-2FC5-4EBD-B5AA-24F842B0E57E}" destId="{C8EE1458-DBFE-457F-97F1-AFB9CABFF850}" srcOrd="0" destOrd="0" presId="urn:microsoft.com/office/officeart/2005/8/layout/hList3"/>
    <dgm:cxn modelId="{12265B1B-5303-4A7E-8591-39634149FC83}" type="presParOf" srcId="{095FA69B-AB9C-45CC-91F2-91D96D51D8B7}" destId="{C8EE1458-DBFE-457F-97F1-AFB9CABFF850}" srcOrd="0" destOrd="0" presId="urn:microsoft.com/office/officeart/2005/8/layout/hList3"/>
    <dgm:cxn modelId="{2FEB64C3-A78E-4BE2-8F96-95949AC4C603}" type="presParOf" srcId="{095FA69B-AB9C-45CC-91F2-91D96D51D8B7}" destId="{24AA210E-BDB3-410C-B10E-B72E022BEC54}" srcOrd="1" destOrd="0" presId="urn:microsoft.com/office/officeart/2005/8/layout/hList3"/>
    <dgm:cxn modelId="{6BD9C15A-BEB2-436D-86B8-4B80D8AF2E12}" type="presParOf" srcId="{24AA210E-BDB3-410C-B10E-B72E022BEC54}" destId="{1AF35C87-8E14-44E9-86A0-15A11DA4362D}" srcOrd="0" destOrd="0" presId="urn:microsoft.com/office/officeart/2005/8/layout/hList3"/>
    <dgm:cxn modelId="{ECAAC353-B49E-4993-94A7-F2D2D752203D}" type="presParOf" srcId="{24AA210E-BDB3-410C-B10E-B72E022BEC54}" destId="{34075F5F-2847-465D-8BD2-9F2FA7C71F93}" srcOrd="1" destOrd="0" presId="urn:microsoft.com/office/officeart/2005/8/layout/hList3"/>
    <dgm:cxn modelId="{AD7016D2-0B9E-4C3A-9497-892CB73094EA}" type="presParOf" srcId="{24AA210E-BDB3-410C-B10E-B72E022BEC54}" destId="{66682FC7-04B5-499F-ABB1-57207D3FBA6E}" srcOrd="2" destOrd="0" presId="urn:microsoft.com/office/officeart/2005/8/layout/hList3"/>
    <dgm:cxn modelId="{6A8663CF-30DB-4D0C-BEBE-5CCF34EC9BEC}" type="presParOf" srcId="{095FA69B-AB9C-45CC-91F2-91D96D51D8B7}" destId="{94DDEEF5-9032-43E8-9483-B3D5D911772B}"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a:scene3d>
          <a:camera prst="perspectiveBelow"/>
          <a:lightRig rig="threePt" dir="t"/>
        </a:scene3d>
      </dgm:spPr>
      <dgm:t>
        <a:bodyPr/>
        <a:lstStyle/>
        <a:p>
          <a:endParaRPr lang="en-US"/>
        </a:p>
      </dgm:t>
    </dgm:pt>
    <dgm:pt modelId="{2E4612D9-3F68-43D0-BDF4-CCFE9E49D86C}">
      <dgm:prSet phldrT="[Text]" custT="1"/>
      <dgm:spPr>
        <a:ln w="0">
          <a:noFill/>
        </a:ln>
      </dgm:spPr>
      <dgm:t>
        <a:bodyPr/>
        <a:lstStyle/>
        <a:p>
          <a:r>
            <a:rPr lang="en-US" sz="1600" dirty="0"/>
            <a:t>The larger the percentage of VLI households within a project…</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ln w="12700">
          <a:noFill/>
        </a:ln>
      </dgm:spPr>
      <dgm:t>
        <a:bodyPr/>
        <a:lstStyle/>
        <a:p>
          <a:r>
            <a:rPr lang="en-US" sz="1600" dirty="0"/>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dgm:pt>
    <dgm:pt modelId="{83EC32A9-F508-4F92-8CCF-5343D5680542}" type="pres">
      <dgm:prSet presAssocID="{2E4612D9-3F68-43D0-BDF4-CCFE9E49D86C}" presName="downArrow" presStyleLbl="node1" presStyleIdx="0" presStyleCnt="2"/>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bg1"/>
    </a:solidFill>
    <a:effectLst>
      <a:softEdge rad="317500"/>
    </a:effectLst>
  </dgm:bg>
  <dgm:whole>
    <a:ln w="25400">
      <a:solidFill>
        <a:schemeClr val="accent1">
          <a:shade val="50000"/>
        </a:schemeClr>
      </a:solidFill>
      <a:extLst>
        <a:ext uri="{C807C97D-BFC1-408E-A445-0C87EB9F89A2}">
          <ask:lineSketchStyleProps xmlns:ask="http://schemas.microsoft.com/office/drawing/2018/sketchyshapes">
            <ask:type>
              <ask:lineSketchNone/>
            </ask:type>
          </ask:lineSketchStyleProps>
        </a:ext>
      </a:extLst>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$15,000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$25,000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E048F-0C38-4E16-ACD9-C8972B143F09}">
      <dsp:nvSpPr>
        <dsp:cNvPr id="0" name=""/>
        <dsp:cNvSpPr/>
      </dsp:nvSpPr>
      <dsp:spPr>
        <a:xfrm rot="5400000">
          <a:off x="-217950" y="219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Application Process</a:t>
          </a:r>
        </a:p>
      </dsp:txBody>
      <dsp:txXfrm rot="-5400000">
        <a:off x="2" y="510063"/>
        <a:ext cx="1017103" cy="435902"/>
      </dsp:txXfrm>
    </dsp:sp>
    <dsp:sp modelId="{EB20F218-292B-475F-B9A2-BBE526E4EE6F}">
      <dsp:nvSpPr>
        <dsp:cNvPr id="0" name=""/>
        <dsp:cNvSpPr/>
      </dsp:nvSpPr>
      <dsp:spPr>
        <a:xfrm rot="5400000">
          <a:off x="4324361" y="-3305746"/>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April 2:</a:t>
          </a:r>
          <a:r>
            <a:rPr lang="en-US" sz="1600" kern="1200" dirty="0">
              <a:latin typeface="Calibri" pitchFamily="34" charset="0"/>
            </a:rPr>
            <a:t> 2025 AHP application round opens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May 1: </a:t>
          </a:r>
          <a:r>
            <a:rPr lang="en-US" sz="1600" kern="1200" dirty="0">
              <a:latin typeface="Calibri" pitchFamily="34" charset="0"/>
            </a:rPr>
            <a:t>2025 AHP application round closes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May through September: </a:t>
          </a:r>
          <a:r>
            <a:rPr lang="en-US" sz="1600" kern="1200" dirty="0">
              <a:latin typeface="Calibri" pitchFamily="34" charset="0"/>
            </a:rPr>
            <a:t>Community Investment department reviews applications</a:t>
          </a:r>
        </a:p>
      </dsp:txBody>
      <dsp:txXfrm rot="-5400000">
        <a:off x="1017103" y="47616"/>
        <a:ext cx="7512865" cy="852245"/>
      </dsp:txXfrm>
    </dsp:sp>
    <dsp:sp modelId="{BFC78248-A7E4-4C33-9704-7BD4E78AC570}">
      <dsp:nvSpPr>
        <dsp:cNvPr id="0" name=""/>
        <dsp:cNvSpPr/>
      </dsp:nvSpPr>
      <dsp:spPr>
        <a:xfrm rot="5400000">
          <a:off x="-217950" y="1527823"/>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Approval</a:t>
          </a:r>
        </a:p>
      </dsp:txBody>
      <dsp:txXfrm rot="-5400000">
        <a:off x="2" y="1818424"/>
        <a:ext cx="1017103" cy="435902"/>
      </dsp:txXfrm>
    </dsp:sp>
    <dsp:sp modelId="{B5C176AE-1CB8-4852-AFB0-B4C63D464D90}">
      <dsp:nvSpPr>
        <dsp:cNvPr id="0" name=""/>
        <dsp:cNvSpPr/>
      </dsp:nvSpPr>
      <dsp:spPr>
        <a:xfrm rot="5400000">
          <a:off x="4324361" y="-1997385"/>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Est. October:</a:t>
          </a:r>
          <a:r>
            <a:rPr lang="en-US" sz="1600" kern="1200" dirty="0">
              <a:latin typeface="Calibri" pitchFamily="34" charset="0"/>
            </a:rPr>
            <a:t> FHLB Dallas Board of Directors approves applications</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Award letters are sent </a:t>
          </a:r>
        </a:p>
        <a:p>
          <a:pPr marL="171450" lvl="1" indent="-171450" algn="l" defTabSz="711200">
            <a:lnSpc>
              <a:spcPct val="90000"/>
            </a:lnSpc>
            <a:spcBef>
              <a:spcPct val="0"/>
            </a:spcBef>
            <a:spcAft>
              <a:spcPct val="15000"/>
            </a:spcAft>
            <a:buChar char="•"/>
          </a:pPr>
          <a:r>
            <a:rPr lang="en-US" sz="1600" kern="1200" dirty="0">
              <a:latin typeface="Calibri" pitchFamily="34" charset="0"/>
            </a:rPr>
            <a:t>Member/Sponsor/FHLB Dallas AHP Tri-Party Agreement – send in by 12/31/ 2025</a:t>
          </a:r>
        </a:p>
      </dsp:txBody>
      <dsp:txXfrm rot="-5400000">
        <a:off x="1017103" y="1355977"/>
        <a:ext cx="7512865" cy="852245"/>
      </dsp:txXfrm>
    </dsp:sp>
    <dsp:sp modelId="{F10E1AA0-A43D-4235-94EA-92BEC7CE64E8}">
      <dsp:nvSpPr>
        <dsp:cNvPr id="0" name=""/>
        <dsp:cNvSpPr/>
      </dsp:nvSpPr>
      <dsp:spPr>
        <a:xfrm rot="5400000">
          <a:off x="-217950" y="2836184"/>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Progress</a:t>
          </a:r>
        </a:p>
      </dsp:txBody>
      <dsp:txXfrm rot="-5400000">
        <a:off x="2" y="3126785"/>
        <a:ext cx="1017103" cy="435902"/>
      </dsp:txXfrm>
    </dsp:sp>
    <dsp:sp modelId="{E985CD85-438E-413B-8488-0720C3DD3225}">
      <dsp:nvSpPr>
        <dsp:cNvPr id="0" name=""/>
        <dsp:cNvSpPr/>
      </dsp:nvSpPr>
      <dsp:spPr>
        <a:xfrm rot="5400000">
          <a:off x="4324361" y="-689024"/>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Calibri" pitchFamily="34" charset="0"/>
            </a:rPr>
            <a:t>Annual progress reports (until project completion)</a:t>
          </a:r>
          <a:endParaRPr lang="en-US" sz="1600" kern="1200" dirty="0"/>
        </a:p>
        <a:p>
          <a:pPr marL="171450" lvl="1" indent="-171450" algn="l" defTabSz="711200">
            <a:lnSpc>
              <a:spcPct val="90000"/>
            </a:lnSpc>
            <a:spcBef>
              <a:spcPct val="0"/>
            </a:spcBef>
            <a:spcAft>
              <a:spcPct val="15000"/>
            </a:spcAft>
            <a:buChar char="•"/>
          </a:pPr>
          <a:r>
            <a:rPr lang="en-US" sz="1600" kern="1200" dirty="0"/>
            <a:t>Communicate with your assigned analyst</a:t>
          </a:r>
        </a:p>
        <a:p>
          <a:pPr marL="171450" lvl="1" indent="-171450" algn="l" defTabSz="711200">
            <a:lnSpc>
              <a:spcPct val="90000"/>
            </a:lnSpc>
            <a:spcBef>
              <a:spcPct val="0"/>
            </a:spcBef>
            <a:spcAft>
              <a:spcPct val="15000"/>
            </a:spcAft>
            <a:buChar char="•"/>
          </a:pPr>
          <a:r>
            <a:rPr lang="en-US" sz="1600" kern="1200" dirty="0">
              <a:latin typeface="Calibri" pitchFamily="34" charset="0"/>
            </a:rPr>
            <a:t>AHP disbursement request submitted (need for subsidy exists)</a:t>
          </a:r>
        </a:p>
      </dsp:txBody>
      <dsp:txXfrm rot="-5400000">
        <a:off x="1017103" y="2664338"/>
        <a:ext cx="7512865" cy="852245"/>
      </dsp:txXfrm>
    </dsp:sp>
    <dsp:sp modelId="{BE93BC4A-58ED-4240-9046-06999D644D4F}">
      <dsp:nvSpPr>
        <dsp:cNvPr id="0" name=""/>
        <dsp:cNvSpPr/>
      </dsp:nvSpPr>
      <dsp:spPr>
        <a:xfrm rot="5400000">
          <a:off x="-217950" y="4112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Monitoring</a:t>
          </a:r>
        </a:p>
      </dsp:txBody>
      <dsp:txXfrm rot="-5400000">
        <a:off x="2" y="4403063"/>
        <a:ext cx="1017103" cy="435902"/>
      </dsp:txXfrm>
    </dsp:sp>
    <dsp:sp modelId="{4887F19F-51EE-48E7-B6BC-2F0C6A40BF20}">
      <dsp:nvSpPr>
        <dsp:cNvPr id="0" name=""/>
        <dsp:cNvSpPr/>
      </dsp:nvSpPr>
      <dsp:spPr>
        <a:xfrm rot="5400000">
          <a:off x="4346679" y="619336"/>
          <a:ext cx="899818"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Before Nov 2029 (or Nov 2031 for Native): </a:t>
          </a:r>
          <a:r>
            <a:rPr lang="en-US" sz="1600" kern="1200" dirty="0">
              <a:solidFill>
                <a:schemeClr val="tx1"/>
              </a:solidFill>
              <a:latin typeface="Calibri" pitchFamily="34" charset="0"/>
            </a:rPr>
            <a:t>Completion of </a:t>
          </a:r>
          <a:r>
            <a:rPr lang="en-US" sz="1600" kern="1200" dirty="0">
              <a:latin typeface="Calibri" pitchFamily="34" charset="0"/>
            </a:rPr>
            <a:t>construction or rehabilitation </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AHP initial monitoring</a:t>
          </a:r>
        </a:p>
        <a:p>
          <a:pPr marL="171450" lvl="1" indent="-171450" algn="l" defTabSz="711200">
            <a:lnSpc>
              <a:spcPct val="90000"/>
            </a:lnSpc>
            <a:spcBef>
              <a:spcPct val="0"/>
            </a:spcBef>
            <a:spcAft>
              <a:spcPct val="15000"/>
            </a:spcAft>
            <a:buChar char="•"/>
          </a:pPr>
          <a:r>
            <a:rPr lang="en-US" sz="1600" kern="1200" dirty="0">
              <a:latin typeface="Calibri" pitchFamily="34" charset="0"/>
            </a:rPr>
            <a:t>Long-term monitoring</a:t>
          </a:r>
        </a:p>
      </dsp:txBody>
      <dsp:txXfrm rot="-5400000">
        <a:off x="1017104" y="3992837"/>
        <a:ext cx="7515044" cy="8119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90FD1-DCAA-4927-899E-39014C9F7D1D}">
      <dsp:nvSpPr>
        <dsp:cNvPr id="0" name=""/>
        <dsp:cNvSpPr/>
      </dsp:nvSpPr>
      <dsp:spPr>
        <a:xfrm>
          <a:off x="1228801" y="49943"/>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DA44B-5380-47F3-A0BD-40CCB55F6FE7}">
      <dsp:nvSpPr>
        <dsp:cNvPr id="0" name=""/>
        <dsp:cNvSpPr/>
      </dsp:nvSpPr>
      <dsp:spPr>
        <a:xfrm>
          <a:off x="1399503" y="121245"/>
          <a:ext cx="459580" cy="4595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B5E89A-EEA2-473E-9C91-0B8EC9A5858D}">
      <dsp:nvSpPr>
        <dsp:cNvPr id="0" name=""/>
        <dsp:cNvSpPr/>
      </dsp:nvSpPr>
      <dsp:spPr>
        <a:xfrm>
          <a:off x="972755" y="895815"/>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1. Obtain current applicable income documentation</a:t>
          </a:r>
        </a:p>
      </dsp:txBody>
      <dsp:txXfrm>
        <a:off x="972755" y="895815"/>
        <a:ext cx="1313085" cy="525234"/>
      </dsp:txXfrm>
    </dsp:sp>
    <dsp:sp modelId="{385DDED8-58E5-4F45-BDFB-CB09E13F6CC9}">
      <dsp:nvSpPr>
        <dsp:cNvPr id="0" name=""/>
        <dsp:cNvSpPr/>
      </dsp:nvSpPr>
      <dsp:spPr>
        <a:xfrm>
          <a:off x="3295848"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0AD89-9182-4F4F-9431-4763863F0772}">
      <dsp:nvSpPr>
        <dsp:cNvPr id="0" name=""/>
        <dsp:cNvSpPr/>
      </dsp:nvSpPr>
      <dsp:spPr>
        <a:xfrm>
          <a:off x="3455721" y="141669"/>
          <a:ext cx="459580" cy="459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119962-15A5-4F20-A30D-4696C39EE4DA}">
      <dsp:nvSpPr>
        <dsp:cNvPr id="0" name=""/>
        <dsp:cNvSpPr/>
      </dsp:nvSpPr>
      <dsp:spPr>
        <a:xfrm>
          <a:off x="3024373" y="952083"/>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2. Calculate annual household income</a:t>
          </a:r>
        </a:p>
      </dsp:txBody>
      <dsp:txXfrm>
        <a:off x="3024373" y="952083"/>
        <a:ext cx="1313085" cy="525234"/>
      </dsp:txXfrm>
    </dsp:sp>
    <dsp:sp modelId="{A9036D12-4B9B-43F0-BA92-A4DBFE3164DA}">
      <dsp:nvSpPr>
        <dsp:cNvPr id="0" name=""/>
        <dsp:cNvSpPr/>
      </dsp:nvSpPr>
      <dsp:spPr>
        <a:xfrm>
          <a:off x="5495166"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15B2A-FF9D-489E-9A2F-4EC086330DE7}">
      <dsp:nvSpPr>
        <dsp:cNvPr id="0" name=""/>
        <dsp:cNvSpPr/>
      </dsp:nvSpPr>
      <dsp:spPr>
        <a:xfrm>
          <a:off x="5663929" y="182070"/>
          <a:ext cx="459580" cy="4595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5B593D-3751-4AB6-9579-E992D874AD91}">
      <dsp:nvSpPr>
        <dsp:cNvPr id="0" name=""/>
        <dsp:cNvSpPr/>
      </dsp:nvSpPr>
      <dsp:spPr>
        <a:xfrm>
          <a:off x="5089200" y="952545"/>
          <a:ext cx="1725841"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3. Validate that the Area median total household income Is = or &lt; 80% AMI</a:t>
          </a:r>
        </a:p>
      </dsp:txBody>
      <dsp:txXfrm>
        <a:off x="5089200" y="952545"/>
        <a:ext cx="1725841" cy="5252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522916" y="0"/>
          <a:ext cx="3950123" cy="3950123"/>
        </a:xfrm>
        <a:prstGeom prst="ellipse">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u="none" kern="1200" dirty="0">
              <a:solidFill>
                <a:schemeClr val="accent1"/>
              </a:solidFill>
            </a:rPr>
            <a:t>Contact Us!</a:t>
          </a:r>
        </a:p>
        <a:p>
          <a:pPr marL="0" lvl="0" indent="0" algn="ctr" defTabSz="1377950">
            <a:lnSpc>
              <a:spcPct val="90000"/>
            </a:lnSpc>
            <a:spcBef>
              <a:spcPct val="0"/>
            </a:spcBef>
            <a:spcAft>
              <a:spcPct val="35000"/>
            </a:spcAft>
            <a:buNone/>
          </a:pPr>
          <a:r>
            <a:rPr lang="en-US" sz="3100" b="1" u="sng" kern="1200" dirty="0">
              <a:solidFill>
                <a:schemeClr val="accent1"/>
              </a:solidFill>
            </a:rPr>
            <a:t>By Phone: </a:t>
          </a:r>
          <a:r>
            <a:rPr lang="en-US" sz="3100" kern="1200" dirty="0"/>
            <a:t>800.362.2944</a:t>
          </a:r>
        </a:p>
        <a:p>
          <a:pPr marL="0" lvl="0" indent="0" algn="ctr" defTabSz="1377950">
            <a:lnSpc>
              <a:spcPct val="90000"/>
            </a:lnSpc>
            <a:spcBef>
              <a:spcPct val="0"/>
            </a:spcBef>
            <a:spcAft>
              <a:spcPct val="35000"/>
            </a:spcAft>
            <a:buNone/>
          </a:pPr>
          <a:r>
            <a:rPr lang="en-US" sz="3100" b="1" u="sng" kern="1200" dirty="0">
              <a:solidFill>
                <a:schemeClr val="accent1"/>
              </a:solidFill>
            </a:rPr>
            <a:t>By Email: </a:t>
          </a:r>
          <a:r>
            <a:rPr lang="en-US" sz="3100" kern="1200" dirty="0"/>
            <a:t>ahp@fhlb.com</a:t>
          </a:r>
        </a:p>
      </dsp:txBody>
      <dsp:txXfrm>
        <a:off x="1101398" y="578482"/>
        <a:ext cx="2793159" cy="2793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BA7BE-7111-4604-9FDA-2B3E2B3C7941}">
      <dsp:nvSpPr>
        <dsp:cNvPr id="0" name=""/>
        <dsp:cNvSpPr/>
      </dsp:nvSpPr>
      <dsp:spPr>
        <a:xfrm rot="5400000">
          <a:off x="-204913" y="196036"/>
          <a:ext cx="1449726" cy="10649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Scoring</a:t>
          </a:r>
          <a:r>
            <a:rPr lang="en-US" sz="2200" kern="1200" dirty="0"/>
            <a:t> </a:t>
          </a:r>
        </a:p>
      </dsp:txBody>
      <dsp:txXfrm rot="-5400000">
        <a:off x="-12545" y="536163"/>
        <a:ext cx="1064990" cy="384736"/>
      </dsp:txXfrm>
    </dsp:sp>
    <dsp:sp modelId="{AE165170-7C97-4ED6-AD94-527A93EF827B}">
      <dsp:nvSpPr>
        <dsp:cNvPr id="0" name=""/>
        <dsp:cNvSpPr/>
      </dsp:nvSpPr>
      <dsp:spPr>
        <a:xfrm rot="5400000">
          <a:off x="1905324" y="-874301"/>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Criteria</a:t>
          </a:r>
        </a:p>
      </dsp:txBody>
      <dsp:txXfrm rot="-5400000">
        <a:off x="1027354" y="49669"/>
        <a:ext cx="2652262" cy="850322"/>
      </dsp:txXfrm>
    </dsp:sp>
    <dsp:sp modelId="{CE865AD8-5078-46E7-A1DA-162FAAF3F21B}">
      <dsp:nvSpPr>
        <dsp:cNvPr id="0" name=""/>
        <dsp:cNvSpPr/>
      </dsp:nvSpPr>
      <dsp:spPr>
        <a:xfrm rot="5400000">
          <a:off x="-230004" y="1496562"/>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Eligibility</a:t>
          </a:r>
          <a:endParaRPr lang="en-US" sz="1800" kern="1200" dirty="0"/>
        </a:p>
      </dsp:txBody>
      <dsp:txXfrm rot="-5400000">
        <a:off x="-12545" y="1786507"/>
        <a:ext cx="1014808" cy="434918"/>
      </dsp:txXfrm>
    </dsp:sp>
    <dsp:sp modelId="{A1E7478A-BD58-4445-91F5-9A46C60BDB9B}">
      <dsp:nvSpPr>
        <dsp:cNvPr id="0" name=""/>
        <dsp:cNvSpPr/>
      </dsp:nvSpPr>
      <dsp:spPr>
        <a:xfrm rot="5400000">
          <a:off x="1880233" y="401133"/>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Eligibility Criteria</a:t>
          </a:r>
        </a:p>
        <a:p>
          <a:pPr marL="171450" lvl="1" indent="-171450" algn="l" defTabSz="755650">
            <a:lnSpc>
              <a:spcPct val="90000"/>
            </a:lnSpc>
            <a:spcBef>
              <a:spcPct val="0"/>
            </a:spcBef>
            <a:spcAft>
              <a:spcPct val="15000"/>
            </a:spcAft>
            <a:buChar char="•"/>
          </a:pPr>
          <a:r>
            <a:rPr lang="en-US" sz="1700" kern="1200" dirty="0"/>
            <a:t>Use of Funds</a:t>
          </a:r>
        </a:p>
        <a:p>
          <a:pPr marL="171450" lvl="1" indent="-171450" algn="l" defTabSz="755650">
            <a:lnSpc>
              <a:spcPct val="90000"/>
            </a:lnSpc>
            <a:spcBef>
              <a:spcPct val="0"/>
            </a:spcBef>
            <a:spcAft>
              <a:spcPct val="15000"/>
            </a:spcAft>
            <a:buChar char="•"/>
          </a:pPr>
          <a:r>
            <a:rPr lang="en-US" sz="1700" kern="1200" dirty="0"/>
            <a:t>Need for Subsidy</a:t>
          </a:r>
        </a:p>
      </dsp:txBody>
      <dsp:txXfrm rot="-5400000">
        <a:off x="1002263" y="1325103"/>
        <a:ext cx="2652262" cy="850322"/>
      </dsp:txXfrm>
    </dsp:sp>
    <dsp:sp modelId="{FD6E3060-0C92-46FF-8EE6-AB974AD25AF4}">
      <dsp:nvSpPr>
        <dsp:cNvPr id="0" name=""/>
        <dsp:cNvSpPr/>
      </dsp:nvSpPr>
      <dsp:spPr>
        <a:xfrm rot="5400000">
          <a:off x="-230004" y="2771997"/>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Feasibility</a:t>
          </a:r>
        </a:p>
      </dsp:txBody>
      <dsp:txXfrm rot="-5400000">
        <a:off x="-12545" y="3061942"/>
        <a:ext cx="1014808" cy="434918"/>
      </dsp:txXfrm>
    </dsp:sp>
    <dsp:sp modelId="{9E8DA674-DABC-4E16-858C-FEDA37F2AE7E}">
      <dsp:nvSpPr>
        <dsp:cNvPr id="0" name=""/>
        <dsp:cNvSpPr/>
      </dsp:nvSpPr>
      <dsp:spPr>
        <a:xfrm rot="5400000">
          <a:off x="1880233" y="1676567"/>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Demand</a:t>
          </a:r>
        </a:p>
        <a:p>
          <a:pPr marL="171450" lvl="1" indent="-171450" algn="l" defTabSz="755650">
            <a:lnSpc>
              <a:spcPct val="90000"/>
            </a:lnSpc>
            <a:spcBef>
              <a:spcPct val="0"/>
            </a:spcBef>
            <a:spcAft>
              <a:spcPct val="15000"/>
            </a:spcAft>
            <a:buChar char="•"/>
          </a:pPr>
          <a:r>
            <a:rPr lang="en-US" sz="1700" kern="1200" dirty="0"/>
            <a:t>Financial Feasibility</a:t>
          </a:r>
        </a:p>
      </dsp:txBody>
      <dsp:txXfrm rot="-5400000">
        <a:off x="1002263" y="2600537"/>
        <a:ext cx="2652262" cy="850322"/>
      </dsp:txXfrm>
    </dsp:sp>
    <dsp:sp modelId="{D5D7B6A4-C895-401B-B4AA-5D42B93BC7DC}">
      <dsp:nvSpPr>
        <dsp:cNvPr id="0" name=""/>
        <dsp:cNvSpPr/>
      </dsp:nvSpPr>
      <dsp:spPr>
        <a:xfrm rot="5400000">
          <a:off x="-230004" y="4047431"/>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Capacity</a:t>
          </a:r>
        </a:p>
      </dsp:txBody>
      <dsp:txXfrm rot="-5400000">
        <a:off x="-12545" y="4337376"/>
        <a:ext cx="1014808" cy="434918"/>
      </dsp:txXfrm>
    </dsp:sp>
    <dsp:sp modelId="{B32AC9E2-B9A3-4D04-BF83-FCA8446F9CD8}">
      <dsp:nvSpPr>
        <dsp:cNvPr id="0" name=""/>
        <dsp:cNvSpPr/>
      </dsp:nvSpPr>
      <dsp:spPr>
        <a:xfrm rot="5400000">
          <a:off x="1880233" y="2952002"/>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Sponsor Capacity</a:t>
          </a:r>
        </a:p>
        <a:p>
          <a:pPr marL="171450" lvl="1" indent="-171450" algn="l" defTabSz="755650">
            <a:lnSpc>
              <a:spcPct val="90000"/>
            </a:lnSpc>
            <a:spcBef>
              <a:spcPct val="0"/>
            </a:spcBef>
            <a:spcAft>
              <a:spcPct val="15000"/>
            </a:spcAft>
            <a:buChar char="•"/>
          </a:pPr>
          <a:r>
            <a:rPr lang="en-US" sz="1700" kern="1200" dirty="0"/>
            <a:t>Site Control and Zoning</a:t>
          </a:r>
        </a:p>
      </dsp:txBody>
      <dsp:txXfrm rot="-5400000">
        <a:off x="1002263" y="3875972"/>
        <a:ext cx="2652262" cy="8503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A2320-67BD-4AF0-889D-C33617E83BAE}">
      <dsp:nvSpPr>
        <dsp:cNvPr id="0" name=""/>
        <dsp:cNvSpPr/>
      </dsp:nvSpPr>
      <dsp:spPr>
        <a:xfrm>
          <a:off x="0" y="453093"/>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20FFAE-CD19-4667-8053-36DF582BF986}">
      <dsp:nvSpPr>
        <dsp:cNvPr id="0" name=""/>
        <dsp:cNvSpPr/>
      </dsp:nvSpPr>
      <dsp:spPr>
        <a:xfrm>
          <a:off x="422910" y="54573"/>
          <a:ext cx="7752912"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Rehabilitation (accessibility modifications, roofs, etc.)</a:t>
          </a:r>
        </a:p>
      </dsp:txBody>
      <dsp:txXfrm>
        <a:off x="461818" y="93481"/>
        <a:ext cx="7675096" cy="719224"/>
      </dsp:txXfrm>
    </dsp:sp>
    <dsp:sp modelId="{261E5023-E3AD-4BAE-A7BC-6634893F236F}">
      <dsp:nvSpPr>
        <dsp:cNvPr id="0" name=""/>
        <dsp:cNvSpPr/>
      </dsp:nvSpPr>
      <dsp:spPr>
        <a:xfrm>
          <a:off x="0" y="1677813"/>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1A1127-F9EC-48CB-91B8-42A82CABC462}">
      <dsp:nvSpPr>
        <dsp:cNvPr id="0" name=""/>
        <dsp:cNvSpPr/>
      </dsp:nvSpPr>
      <dsp:spPr>
        <a:xfrm>
          <a:off x="422910" y="1279293"/>
          <a:ext cx="7808686"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Downpayment/Closing Cost Assistance</a:t>
          </a:r>
        </a:p>
      </dsp:txBody>
      <dsp:txXfrm>
        <a:off x="461818" y="1318201"/>
        <a:ext cx="7730870" cy="719224"/>
      </dsp:txXfrm>
    </dsp:sp>
    <dsp:sp modelId="{5014FB65-4380-4B35-9A1C-7CCB3FF5320E}">
      <dsp:nvSpPr>
        <dsp:cNvPr id="0" name=""/>
        <dsp:cNvSpPr/>
      </dsp:nvSpPr>
      <dsp:spPr>
        <a:xfrm>
          <a:off x="0" y="2902534"/>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9F483-7A98-43E8-8C3E-BFEED0934925}">
      <dsp:nvSpPr>
        <dsp:cNvPr id="0" name=""/>
        <dsp:cNvSpPr/>
      </dsp:nvSpPr>
      <dsp:spPr>
        <a:xfrm>
          <a:off x="422910" y="2504013"/>
          <a:ext cx="7813008"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Developer and Inspection Fees (Rehab Projects only)</a:t>
          </a:r>
        </a:p>
      </dsp:txBody>
      <dsp:txXfrm>
        <a:off x="461818" y="2542921"/>
        <a:ext cx="7735192" cy="719224"/>
      </dsp:txXfrm>
    </dsp:sp>
    <dsp:sp modelId="{37247AB7-0E6F-40A3-A806-87969FFB4738}">
      <dsp:nvSpPr>
        <dsp:cNvPr id="0" name=""/>
        <dsp:cNvSpPr/>
      </dsp:nvSpPr>
      <dsp:spPr>
        <a:xfrm>
          <a:off x="0" y="4127254"/>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377731-755E-40BE-A532-1F3C00DBA1AD}">
      <dsp:nvSpPr>
        <dsp:cNvPr id="0" name=""/>
        <dsp:cNvSpPr/>
      </dsp:nvSpPr>
      <dsp:spPr>
        <a:xfrm>
          <a:off x="422910" y="3728734"/>
          <a:ext cx="7823192"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Homebuyer Counseling (DPA Projects only)</a:t>
          </a:r>
        </a:p>
      </dsp:txBody>
      <dsp:txXfrm>
        <a:off x="461818" y="3767642"/>
        <a:ext cx="7745376" cy="71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68595-D3F1-41F6-B435-CECCB977D3E5}">
      <dsp:nvSpPr>
        <dsp:cNvPr id="0" name=""/>
        <dsp:cNvSpPr/>
      </dsp:nvSpPr>
      <dsp:spPr>
        <a:xfrm>
          <a:off x="2" y="754683"/>
          <a:ext cx="1308697" cy="1102992"/>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1">
          <a:noAutofit/>
        </a:bodyPr>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sp:txBody>
      <dsp:txXfrm>
        <a:off x="32308" y="786989"/>
        <a:ext cx="1244085" cy="1038380"/>
      </dsp:txXfrm>
    </dsp:sp>
    <dsp:sp modelId="{7735EE23-CAC0-4110-A9B0-34C46FC34EFB}">
      <dsp:nvSpPr>
        <dsp:cNvPr id="0" name=""/>
        <dsp:cNvSpPr/>
      </dsp:nvSpPr>
      <dsp:spPr>
        <a:xfrm>
          <a:off x="1436876" y="1143901"/>
          <a:ext cx="271734"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436876" y="1208812"/>
        <a:ext cx="190214" cy="194735"/>
      </dsp:txXfrm>
    </dsp:sp>
    <dsp:sp modelId="{0915C7EE-35D4-4D9A-BE5C-B392D9D504CB}">
      <dsp:nvSpPr>
        <dsp:cNvPr id="0" name=""/>
        <dsp:cNvSpPr/>
      </dsp:nvSpPr>
      <dsp:spPr>
        <a:xfrm>
          <a:off x="182140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Local Market Data</a:t>
          </a:r>
        </a:p>
      </dsp:txBody>
      <dsp:txXfrm>
        <a:off x="1853203" y="795167"/>
        <a:ext cx="1245103" cy="1022024"/>
      </dsp:txXfrm>
    </dsp:sp>
    <dsp:sp modelId="{FF369A0E-D0CB-49E6-B0D2-C18EF42F6612}">
      <dsp:nvSpPr>
        <dsp:cNvPr id="0" name=""/>
        <dsp:cNvSpPr/>
      </dsp:nvSpPr>
      <dsp:spPr>
        <a:xfrm>
          <a:off x="3264557" y="1143901"/>
          <a:ext cx="285040"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3264557" y="1208812"/>
        <a:ext cx="199528" cy="194735"/>
      </dsp:txXfrm>
    </dsp:sp>
    <dsp:sp modelId="{9940C0D9-C5D9-4B2F-800B-FD38717CFB2A}">
      <dsp:nvSpPr>
        <dsp:cNvPr id="0" name=""/>
        <dsp:cNvSpPr/>
      </dsp:nvSpPr>
      <dsp:spPr>
        <a:xfrm>
          <a:off x="366791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Absorption Time</a:t>
          </a:r>
        </a:p>
      </dsp:txBody>
      <dsp:txXfrm>
        <a:off x="3699713" y="795167"/>
        <a:ext cx="1245103" cy="1022024"/>
      </dsp:txXfrm>
    </dsp:sp>
    <dsp:sp modelId="{701CD681-9E89-41D5-BEB5-EE98E3C82238}">
      <dsp:nvSpPr>
        <dsp:cNvPr id="0" name=""/>
        <dsp:cNvSpPr/>
      </dsp:nvSpPr>
      <dsp:spPr>
        <a:xfrm>
          <a:off x="5092659" y="1143901"/>
          <a:ext cx="246015"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5092659" y="1208812"/>
        <a:ext cx="172211" cy="194735"/>
      </dsp:txXfrm>
    </dsp:sp>
    <dsp:sp modelId="{92C5B93C-DFED-4745-AD03-AAB2AE9342AB}">
      <dsp:nvSpPr>
        <dsp:cNvPr id="0" name=""/>
        <dsp:cNvSpPr/>
      </dsp:nvSpPr>
      <dsp:spPr>
        <a:xfrm>
          <a:off x="5440793"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Vacancy Rates of Nearby Properties</a:t>
          </a:r>
        </a:p>
      </dsp:txBody>
      <dsp:txXfrm>
        <a:off x="5472590" y="795167"/>
        <a:ext cx="1245103" cy="1022024"/>
      </dsp:txXfrm>
    </dsp:sp>
    <dsp:sp modelId="{B9B4C693-7F2C-4179-9E92-FBB770FF3A1D}">
      <dsp:nvSpPr>
        <dsp:cNvPr id="0" name=""/>
        <dsp:cNvSpPr/>
      </dsp:nvSpPr>
      <dsp:spPr>
        <a:xfrm>
          <a:off x="6896242" y="1143901"/>
          <a:ext cx="311111"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6896242" y="1208812"/>
        <a:ext cx="217778" cy="194735"/>
      </dsp:txXfrm>
    </dsp:sp>
    <dsp:sp modelId="{F1087578-BAC2-4F23-BB4B-5EDF60554E9D}">
      <dsp:nvSpPr>
        <dsp:cNvPr id="0" name=""/>
        <dsp:cNvSpPr/>
      </dsp:nvSpPr>
      <dsp:spPr>
        <a:xfrm>
          <a:off x="7336495"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Documented Unmet Housing Needs</a:t>
          </a:r>
        </a:p>
      </dsp:txBody>
      <dsp:txXfrm>
        <a:off x="7368292" y="795167"/>
        <a:ext cx="1245103" cy="10220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1012A-8975-4DFB-811F-AFC0F2EBCC88}">
      <dsp:nvSpPr>
        <dsp:cNvPr id="0" name=""/>
        <dsp:cNvSpPr/>
      </dsp:nvSpPr>
      <dsp:spPr>
        <a:xfrm>
          <a:off x="0" y="169635"/>
          <a:ext cx="8567022" cy="561979"/>
        </a:xfrm>
        <a:prstGeom prst="rect">
          <a:avLst/>
        </a:prstGeom>
        <a:solidFill>
          <a:schemeClr val="accent1">
            <a:lumMod val="20000"/>
            <a:lumOff val="80000"/>
          </a:schemeClr>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US" sz="2000" u="sng" kern="1200" dirty="0">
              <a:solidFill>
                <a:schemeClr val="tx1"/>
              </a:solidFill>
            </a:rPr>
            <a:t>Sponsor must provide one of the following items below:</a:t>
          </a:r>
        </a:p>
      </dsp:txBody>
      <dsp:txXfrm>
        <a:off x="0" y="169635"/>
        <a:ext cx="8567022" cy="561979"/>
      </dsp:txXfrm>
    </dsp:sp>
    <dsp:sp modelId="{5BBD7744-E5FA-45DF-8245-A7B14D1A81C4}">
      <dsp:nvSpPr>
        <dsp:cNvPr id="0" name=""/>
        <dsp:cNvSpPr/>
      </dsp:nvSpPr>
      <dsp:spPr>
        <a:xfrm>
          <a:off x="0"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copy of the executed deed or long-term lease with a term of at least 15 years</a:t>
          </a:r>
        </a:p>
      </dsp:txBody>
      <dsp:txXfrm>
        <a:off x="0" y="950336"/>
        <a:ext cx="2141755" cy="2161736"/>
      </dsp:txXfrm>
    </dsp:sp>
    <dsp:sp modelId="{306A91FA-4555-4E2E-B6A7-C1C0371C3DCA}">
      <dsp:nvSpPr>
        <dsp:cNvPr id="0" name=""/>
        <dsp:cNvSpPr/>
      </dsp:nvSpPr>
      <dsp:spPr>
        <a:xfrm>
          <a:off x="2141755"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sp:txBody>
      <dsp:txXfrm>
        <a:off x="2141755" y="950336"/>
        <a:ext cx="2141755" cy="2161736"/>
      </dsp:txXfrm>
    </dsp:sp>
    <dsp:sp modelId="{DAA054E1-9DA1-456E-A826-3496A64955EA}">
      <dsp:nvSpPr>
        <dsp:cNvPr id="0" name=""/>
        <dsp:cNvSpPr/>
      </dsp:nvSpPr>
      <dsp:spPr>
        <a:xfrm>
          <a:off x="4283511"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sp:txBody>
      <dsp:txXfrm>
        <a:off x="4283511" y="950336"/>
        <a:ext cx="2141755" cy="2161736"/>
      </dsp:txXfrm>
    </dsp:sp>
    <dsp:sp modelId="{A57AC894-B4DA-4A23-8BD1-F2090DDE8187}">
      <dsp:nvSpPr>
        <dsp:cNvPr id="0" name=""/>
        <dsp:cNvSpPr/>
      </dsp:nvSpPr>
      <dsp:spPr>
        <a:xfrm>
          <a:off x="6425266"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Contract for Sale</a:t>
          </a:r>
        </a:p>
        <a:p>
          <a:pPr marL="0" lvl="0" indent="0" algn="ctr" defTabSz="800100">
            <a:lnSpc>
              <a:spcPct val="90000"/>
            </a:lnSpc>
            <a:spcBef>
              <a:spcPct val="0"/>
            </a:spcBef>
            <a:spcAft>
              <a:spcPct val="35000"/>
            </a:spcAft>
            <a:buNone/>
          </a:pPr>
          <a:r>
            <a:rPr lang="en-US" sz="1800" kern="1200" dirty="0"/>
            <a:t>- Warranty Deed</a:t>
          </a:r>
        </a:p>
      </dsp:txBody>
      <dsp:txXfrm>
        <a:off x="6425266" y="950336"/>
        <a:ext cx="2141755" cy="2161736"/>
      </dsp:txXfrm>
    </dsp:sp>
    <dsp:sp modelId="{FF5B51F7-9B89-4E5A-BB0B-062EB0750AC6}">
      <dsp:nvSpPr>
        <dsp:cNvPr id="0" name=""/>
        <dsp:cNvSpPr/>
      </dsp:nvSpPr>
      <dsp:spPr>
        <a:xfrm>
          <a:off x="0" y="3342306"/>
          <a:ext cx="8567022" cy="89020"/>
        </a:xfrm>
        <a:prstGeom prst="rect">
          <a:avLst/>
        </a:prstGeom>
        <a:solidFill>
          <a:schemeClr val="tx2">
            <a:lumMod val="20000"/>
            <a:lumOff val="80000"/>
          </a:schemeClr>
        </a:solidFill>
        <a:ln w="3175">
          <a:solidFill>
            <a:schemeClr val="bg1">
              <a:alpha val="97000"/>
            </a:schemeClr>
          </a:solid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E1458-DBFE-457F-97F1-AFB9CABFF850}">
      <dsp:nvSpPr>
        <dsp:cNvPr id="0" name=""/>
        <dsp:cNvSpPr/>
      </dsp:nvSpPr>
      <dsp:spPr>
        <a:xfrm>
          <a:off x="0" y="0"/>
          <a:ext cx="8324233" cy="703897"/>
        </a:xfrm>
        <a:prstGeom prst="rect">
          <a:avLst/>
        </a:prstGeom>
        <a:solidFill>
          <a:schemeClr val="tx2">
            <a:lumMod val="40000"/>
            <a:lumOff val="60000"/>
          </a:schemeClr>
        </a:solidFill>
        <a:ln>
          <a:solidFill>
            <a:schemeClr val="tx1"/>
          </a:solidFill>
          <a:prstDash val="sysDash"/>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1">
          <a:noAutofit/>
        </a:bodyPr>
        <a:lstStyle/>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tx1"/>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r>
            <a:rPr lang="en-US" sz="1800" kern="12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dsp:txBody>
      <dsp:txXfrm>
        <a:off x="0" y="0"/>
        <a:ext cx="8324233" cy="703897"/>
      </dsp:txXfrm>
    </dsp:sp>
    <dsp:sp modelId="{1AF35C87-8E14-44E9-86A0-15A11DA4362D}">
      <dsp:nvSpPr>
        <dsp:cNvPr id="0" name=""/>
        <dsp:cNvSpPr/>
      </dsp:nvSpPr>
      <dsp:spPr>
        <a:xfrm>
          <a:off x="4064"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kern="1200" dirty="0"/>
        </a:p>
      </dsp:txBody>
      <dsp:txXfrm>
        <a:off x="4064" y="703897"/>
        <a:ext cx="2772034" cy="1478184"/>
      </dsp:txXfrm>
    </dsp:sp>
    <dsp:sp modelId="{34075F5F-2847-465D-8BD2-9F2FA7C71F93}">
      <dsp:nvSpPr>
        <dsp:cNvPr id="0" name=""/>
        <dsp:cNvSpPr/>
      </dsp:nvSpPr>
      <dsp:spPr>
        <a:xfrm>
          <a:off x="2776099"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Report each tenant’s current income</a:t>
          </a:r>
          <a:endParaRPr lang="en-US" sz="1600" kern="1200" dirty="0"/>
        </a:p>
      </dsp:txBody>
      <dsp:txXfrm>
        <a:off x="2776099" y="703897"/>
        <a:ext cx="2772034" cy="1478184"/>
      </dsp:txXfrm>
    </dsp:sp>
    <dsp:sp modelId="{66682FC7-04B5-499F-ABB1-57207D3FBA6E}">
      <dsp:nvSpPr>
        <dsp:cNvPr id="0" name=""/>
        <dsp:cNvSpPr/>
      </dsp:nvSpPr>
      <dsp:spPr>
        <a:xfrm>
          <a:off x="5548133"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kern="1200" dirty="0">
              <a:solidFill>
                <a:srgbClr val="595959"/>
              </a:solidFill>
              <a:ea typeface="MS Mincho" panose="02020609040205080304" pitchFamily="49" charset="-128"/>
              <a:cs typeface="Times New Roman" panose="02020603050405020304" pitchFamily="18" charset="0"/>
            </a:rPr>
          </a:br>
          <a:r>
            <a:rPr lang="en-US" sz="1600" kern="1200" dirty="0">
              <a:solidFill>
                <a:srgbClr val="595959"/>
              </a:solidFill>
              <a:ea typeface="MS Mincho" panose="02020609040205080304" pitchFamily="49" charset="-128"/>
              <a:cs typeface="Times New Roman" panose="02020603050405020304" pitchFamily="18" charset="0"/>
            </a:rPr>
            <a:t>back-up income documentation</a:t>
          </a:r>
          <a:endParaRPr lang="en-US" sz="1600" kern="1200" dirty="0"/>
        </a:p>
      </dsp:txBody>
      <dsp:txXfrm>
        <a:off x="5548133" y="703897"/>
        <a:ext cx="2772034" cy="1478184"/>
      </dsp:txXfrm>
    </dsp:sp>
    <dsp:sp modelId="{94DDEEF5-9032-43E8-9483-B3D5D911772B}">
      <dsp:nvSpPr>
        <dsp:cNvPr id="0" name=""/>
        <dsp:cNvSpPr/>
      </dsp:nvSpPr>
      <dsp:spPr>
        <a:xfrm>
          <a:off x="0" y="2182082"/>
          <a:ext cx="8324233" cy="164242"/>
        </a:xfrm>
        <a:prstGeom prst="rect">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29226" y="2155488"/>
          <a:ext cx="2691965" cy="788217"/>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330050" y="254959"/>
          <a:ext cx="825125" cy="2039677"/>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121123" y="317672"/>
          <a:ext cx="1553331" cy="1506316"/>
        </a:xfrm>
        <a:prstGeom prst="rect">
          <a:avLst/>
        </a:prstGeom>
        <a:noFill/>
        <a:ln w="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larger the percentage of VLI households within a project…</a:t>
          </a:r>
        </a:p>
      </dsp:txBody>
      <dsp:txXfrm>
        <a:off x="1121123" y="317672"/>
        <a:ext cx="1553331" cy="1506316"/>
      </dsp:txXfrm>
    </dsp:sp>
    <dsp:sp modelId="{3EE95DFC-ADDF-4408-B814-5DBD71B91CEC}">
      <dsp:nvSpPr>
        <dsp:cNvPr id="0" name=""/>
        <dsp:cNvSpPr/>
      </dsp:nvSpPr>
      <dsp:spPr>
        <a:xfrm>
          <a:off x="1595243" y="2804556"/>
          <a:ext cx="825125" cy="2039677"/>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315013" y="3457481"/>
          <a:ext cx="1075233" cy="1141762"/>
        </a:xfrm>
        <a:prstGeom prst="rect">
          <a:avLst/>
        </a:prstGeom>
        <a:noFill/>
        <a:ln w="1270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higher the score.</a:t>
          </a:r>
        </a:p>
      </dsp:txBody>
      <dsp:txXfrm>
        <a:off x="315013" y="3457481"/>
        <a:ext cx="1075233" cy="11417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75385"/>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2424"/>
          <a:ext cx="1311965" cy="1139398"/>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7457"/>
          <a:ext cx="2469825" cy="841453"/>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$15,000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7457"/>
        <a:ext cx="2469825" cy="841453"/>
      </dsp:txXfrm>
    </dsp:sp>
    <dsp:sp modelId="{3EE95DFC-ADDF-4408-B814-5DBD71B91CEC}">
      <dsp:nvSpPr>
        <dsp:cNvPr id="0" name=""/>
        <dsp:cNvSpPr/>
      </dsp:nvSpPr>
      <dsp:spPr>
        <a:xfrm>
          <a:off x="2536465" y="1566673"/>
          <a:ext cx="1311965" cy="1139398"/>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31408"/>
          <a:ext cx="1709640" cy="63780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31408"/>
        <a:ext cx="1709640" cy="6378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68776"/>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1763"/>
          <a:ext cx="1311965" cy="1134111"/>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6633"/>
          <a:ext cx="2469825" cy="837549"/>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$25,000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6633"/>
        <a:ext cx="2469825" cy="837549"/>
      </dsp:txXfrm>
    </dsp:sp>
    <dsp:sp modelId="{3EE95DFC-ADDF-4408-B814-5DBD71B91CEC}">
      <dsp:nvSpPr>
        <dsp:cNvPr id="0" name=""/>
        <dsp:cNvSpPr/>
      </dsp:nvSpPr>
      <dsp:spPr>
        <a:xfrm>
          <a:off x="2536465" y="1559402"/>
          <a:ext cx="1311965" cy="1134111"/>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22445"/>
          <a:ext cx="1709640" cy="63484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22445"/>
        <a:ext cx="1709640" cy="6348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67" tIns="45785" rIns="91567" bIns="45785" rtlCol="0"/>
          <a:lstStyle>
            <a:lvl1pPr algn="l">
              <a:defRPr sz="1200"/>
            </a:lvl1pPr>
          </a:lstStyle>
          <a:p>
            <a:endParaRPr lang="en-US" dirty="0"/>
          </a:p>
        </p:txBody>
      </p:sp>
      <p:sp>
        <p:nvSpPr>
          <p:cNvPr id="3" name="Date Placeholder 2"/>
          <p:cNvSpPr>
            <a:spLocks noGrp="1"/>
          </p:cNvSpPr>
          <p:nvPr>
            <p:ph type="dt" sz="quarter" idx="1"/>
          </p:nvPr>
        </p:nvSpPr>
        <p:spPr>
          <a:xfrm>
            <a:off x="3977532" y="1"/>
            <a:ext cx="3043979" cy="467363"/>
          </a:xfrm>
          <a:prstGeom prst="rect">
            <a:avLst/>
          </a:prstGeom>
        </p:spPr>
        <p:txBody>
          <a:bodyPr vert="horz" lIns="91567" tIns="45785" rIns="91567" bIns="45785" rtlCol="0"/>
          <a:lstStyle>
            <a:lvl1pPr algn="r">
              <a:defRPr sz="1200"/>
            </a:lvl1pPr>
          </a:lstStyle>
          <a:p>
            <a:fld id="{05210CCC-9AB3-443D-AC38-4587C4091701}" type="datetimeFigureOut">
              <a:rPr lang="en-US" smtClean="0"/>
              <a:t>3/31/2025</a:t>
            </a:fld>
            <a:endParaRPr lang="en-US" dirty="0"/>
          </a:p>
        </p:txBody>
      </p:sp>
      <p:sp>
        <p:nvSpPr>
          <p:cNvPr id="4" name="Footer Placeholder 3"/>
          <p:cNvSpPr>
            <a:spLocks noGrp="1"/>
          </p:cNvSpPr>
          <p:nvPr>
            <p:ph type="ftr" sz="quarter" idx="2"/>
          </p:nvPr>
        </p:nvSpPr>
        <p:spPr>
          <a:xfrm>
            <a:off x="2" y="8841739"/>
            <a:ext cx="3043979" cy="467363"/>
          </a:xfrm>
          <a:prstGeom prst="rect">
            <a:avLst/>
          </a:prstGeom>
        </p:spPr>
        <p:txBody>
          <a:bodyPr vert="horz" lIns="91567" tIns="45785" rIns="91567" bIns="457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2" y="8841739"/>
            <a:ext cx="3043979" cy="467363"/>
          </a:xfrm>
          <a:prstGeom prst="rect">
            <a:avLst/>
          </a:prstGeom>
        </p:spPr>
        <p:txBody>
          <a:bodyPr vert="horz" lIns="91567" tIns="45785" rIns="91567" bIns="45785" rtlCol="0" anchor="b"/>
          <a:lstStyle>
            <a:lvl1pPr algn="r">
              <a:defRPr sz="1200"/>
            </a:lvl1pPr>
          </a:lstStyle>
          <a:p>
            <a:fld id="{49D5F8BD-D369-4CEF-AF9B-EAE9A5072D2C}" type="slidenum">
              <a:rPr lang="en-US" smtClean="0"/>
              <a:t>‹#›</a:t>
            </a:fld>
            <a:endParaRPr lang="en-US" dirty="0"/>
          </a:p>
        </p:txBody>
      </p:sp>
    </p:spTree>
    <p:extLst>
      <p:ext uri="{BB962C8B-B14F-4D97-AF65-F5344CB8AC3E}">
        <p14:creationId xmlns:p14="http://schemas.microsoft.com/office/powerpoint/2010/main" val="2594553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8" tIns="46654" rIns="93308" bIns="46654" rtlCol="0"/>
          <a:lstStyle>
            <a:lvl1pPr algn="l">
              <a:defRPr sz="1200"/>
            </a:lvl1pPr>
          </a:lstStyle>
          <a:p>
            <a:endParaRPr lang="en-US" dirty="0"/>
          </a:p>
        </p:txBody>
      </p:sp>
      <p:sp>
        <p:nvSpPr>
          <p:cNvPr id="3" name="Date Placeholder 2"/>
          <p:cNvSpPr>
            <a:spLocks noGrp="1"/>
          </p:cNvSpPr>
          <p:nvPr>
            <p:ph type="dt" idx="1"/>
          </p:nvPr>
        </p:nvSpPr>
        <p:spPr>
          <a:xfrm>
            <a:off x="3978133" y="0"/>
            <a:ext cx="3043343" cy="465455"/>
          </a:xfrm>
          <a:prstGeom prst="rect">
            <a:avLst/>
          </a:prstGeom>
        </p:spPr>
        <p:txBody>
          <a:bodyPr vert="horz" lIns="93308" tIns="46654" rIns="93308" bIns="46654" rtlCol="0"/>
          <a:lstStyle>
            <a:lvl1pPr algn="r">
              <a:defRPr sz="1200"/>
            </a:lvl1pPr>
          </a:lstStyle>
          <a:p>
            <a:fld id="{0CDF008A-46F3-4A08-AE24-C243DAAEE311}" type="datetimeFigureOut">
              <a:rPr lang="en-US" smtClean="0"/>
              <a:pPr/>
              <a:t>3/31/2025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8" tIns="46654" rIns="93308" bIns="46654"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8" tIns="46654" rIns="93308" bIns="46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8" tIns="46654" rIns="93308" bIns="4665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8" tIns="46654" rIns="93308" bIns="46654" rtlCol="0" anchor="b"/>
          <a:lstStyle>
            <a:lvl1pPr algn="r">
              <a:defRPr sz="1200"/>
            </a:lvl1pPr>
          </a:lstStyle>
          <a:p>
            <a:fld id="{B66168CD-28A7-45AB-95D3-5E7166BC7C6F}" type="slidenum">
              <a:rPr lang="en-US" smtClean="0"/>
              <a:pPr/>
              <a:t>‹#›</a:t>
            </a:fld>
            <a:endParaRPr lang="en-US" dirty="0"/>
          </a:p>
        </p:txBody>
      </p:sp>
    </p:spTree>
    <p:extLst>
      <p:ext uri="{BB962C8B-B14F-4D97-AF65-F5344CB8AC3E}">
        <p14:creationId xmlns:p14="http://schemas.microsoft.com/office/powerpoint/2010/main" val="215431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a:t>
            </a:fld>
            <a:endParaRPr lang="en-US" dirty="0"/>
          </a:p>
        </p:txBody>
      </p:sp>
    </p:spTree>
    <p:extLst>
      <p:ext uri="{BB962C8B-B14F-4D97-AF65-F5344CB8AC3E}">
        <p14:creationId xmlns:p14="http://schemas.microsoft.com/office/powerpoint/2010/main" val="3335129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10</a:t>
            </a:fld>
            <a:endParaRPr lang="en-US" dirty="0"/>
          </a:p>
        </p:txBody>
      </p:sp>
    </p:spTree>
    <p:extLst>
      <p:ext uri="{BB962C8B-B14F-4D97-AF65-F5344CB8AC3E}">
        <p14:creationId xmlns:p14="http://schemas.microsoft.com/office/powerpoint/2010/main" val="2383905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11</a:t>
            </a:fld>
            <a:endParaRPr lang="en-US" dirty="0"/>
          </a:p>
        </p:txBody>
      </p:sp>
    </p:spTree>
    <p:extLst>
      <p:ext uri="{BB962C8B-B14F-4D97-AF65-F5344CB8AC3E}">
        <p14:creationId xmlns:p14="http://schemas.microsoft.com/office/powerpoint/2010/main" val="2000068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12</a:t>
            </a:fld>
            <a:endParaRPr lang="en-US" dirty="0"/>
          </a:p>
        </p:txBody>
      </p:sp>
    </p:spTree>
    <p:extLst>
      <p:ext uri="{BB962C8B-B14F-4D97-AF65-F5344CB8AC3E}">
        <p14:creationId xmlns:p14="http://schemas.microsoft.com/office/powerpoint/2010/main" val="1221552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13</a:t>
            </a:fld>
            <a:endParaRPr lang="en-US" dirty="0"/>
          </a:p>
        </p:txBody>
      </p:sp>
    </p:spTree>
    <p:extLst>
      <p:ext uri="{BB962C8B-B14F-4D97-AF65-F5344CB8AC3E}">
        <p14:creationId xmlns:p14="http://schemas.microsoft.com/office/powerpoint/2010/main" val="4042777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6168CD-28A7-45AB-95D3-5E7166BC7C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8589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15</a:t>
            </a:fld>
            <a:endParaRPr lang="en-US" dirty="0"/>
          </a:p>
        </p:txBody>
      </p:sp>
    </p:spTree>
    <p:extLst>
      <p:ext uri="{BB962C8B-B14F-4D97-AF65-F5344CB8AC3E}">
        <p14:creationId xmlns:p14="http://schemas.microsoft.com/office/powerpoint/2010/main" val="3238252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b="0" i="0" dirty="0">
              <a:solidFill>
                <a:srgbClr val="333333"/>
              </a:solidFill>
              <a:effectLst/>
              <a:latin typeface="Arial" panose="020B0604020202020204" pitchFamily="34" charset="0"/>
            </a:endParaRPr>
          </a:p>
          <a:p>
            <a:r>
              <a:rPr lang="en-US" dirty="0"/>
              <a:t>This slide highlights eligibility criteria a project must meet when applying for a AHP subsidy,</a:t>
            </a:r>
          </a:p>
          <a:p>
            <a:endParaRPr lang="en-US" dirty="0"/>
          </a:p>
          <a:p>
            <a:r>
              <a:rPr lang="en-US" dirty="0"/>
              <a:t>The 6 criteria include:</a:t>
            </a:r>
          </a:p>
          <a:p>
            <a:endParaRPr lang="en-US" dirty="0"/>
          </a:p>
          <a:p>
            <a:pPr marL="228576" indent="-228576">
              <a:buAutoNum type="arabicParenR"/>
            </a:pPr>
            <a:r>
              <a:rPr lang="en-US" dirty="0"/>
              <a:t>At least 20% of the households must have incomes at or below 50% of AMI. If a project cannot apply if does not meet this requirement.</a:t>
            </a:r>
          </a:p>
          <a:p>
            <a:pPr marL="228576" indent="-228576">
              <a:buAutoNum type="arabicParenR"/>
            </a:pPr>
            <a:r>
              <a:rPr lang="en-US" dirty="0"/>
              <a:t>The AHP subsidy should be used for either acquiring, constructing or rehabilitating affordable housing.</a:t>
            </a:r>
          </a:p>
          <a:p>
            <a:pPr marL="228576" indent="-228576">
              <a:buAutoNum type="arabicParenR"/>
            </a:pPr>
            <a:r>
              <a:rPr lang="en-US" dirty="0"/>
              <a:t>The project needs to show a “need for subsidy”, that is a </a:t>
            </a:r>
            <a:r>
              <a:rPr lang="en-US" b="1" i="1" dirty="0">
                <a:solidFill>
                  <a:prstClr val="black"/>
                </a:solidFill>
                <a:latin typeface="Calibri"/>
              </a:rPr>
              <a:t>gap between its Sources and Uses of Funds.</a:t>
            </a:r>
          </a:p>
          <a:p>
            <a:pPr marL="228576" indent="-228576">
              <a:buAutoNum type="arabicParenR"/>
            </a:pPr>
            <a:r>
              <a:rPr lang="en-US" b="1" i="1" dirty="0">
                <a:solidFill>
                  <a:prstClr val="black"/>
                </a:solidFill>
                <a:latin typeface="Calibri"/>
              </a:rPr>
              <a:t>Project readiness, that is the project should be able to start within one year of application approval. If not, then use the AHP subsidy as leverage to secure the rest of the project’s capital stack</a:t>
            </a:r>
          </a:p>
          <a:p>
            <a:pPr marL="228576" indent="-228576" defTabSz="914306">
              <a:buFontTx/>
              <a:buAutoNum type="arabicParenR"/>
              <a:defRPr/>
            </a:pPr>
            <a:r>
              <a:rPr lang="en-US" dirty="0">
                <a:solidFill>
                  <a:prstClr val="black"/>
                </a:solidFill>
                <a:latin typeface="Calibri"/>
              </a:rPr>
              <a:t>Sponsors must be qualified and have developed similar types of project in past. If not, sponsors must have secured an experienced development team with affordable housing and compliance experience.</a:t>
            </a:r>
          </a:p>
          <a:p>
            <a:pPr marL="228576" indent="-228576">
              <a:buAutoNum type="arabicParenR"/>
            </a:pPr>
            <a:r>
              <a:rPr lang="en-US" b="1" i="1" dirty="0">
                <a:solidFill>
                  <a:prstClr val="black"/>
                </a:solidFill>
                <a:latin typeface="Calibri"/>
              </a:rPr>
              <a:t>All project are subject to a 15-year deed restriction along with a 15-year compliance period</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16</a:t>
            </a:fld>
            <a:endParaRPr lang="en-US" dirty="0"/>
          </a:p>
        </p:txBody>
      </p:sp>
    </p:spTree>
    <p:extLst>
      <p:ext uri="{BB962C8B-B14F-4D97-AF65-F5344CB8AC3E}">
        <p14:creationId xmlns:p14="http://schemas.microsoft.com/office/powerpoint/2010/main" val="50531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eligible and non-eligible uses of an AHP subsidy. </a:t>
            </a:r>
          </a:p>
          <a:p>
            <a:endParaRPr lang="en-US" dirty="0"/>
          </a:p>
          <a:p>
            <a:r>
              <a:rPr lang="en-US" dirty="0"/>
              <a:t>The Bank wants the AHP subsidy to fund primarily “hard construction” costs and will cover some of the “soft costs” shown on the slide.</a:t>
            </a:r>
          </a:p>
          <a:p>
            <a:endParaRPr lang="en-US" dirty="0"/>
          </a:p>
          <a:p>
            <a:r>
              <a:rPr lang="en-US" dirty="0"/>
              <a:t>Note, the AHP subsidy cannot fund contingencies, any operating/replacement reserves and/or pay any operational costs.</a:t>
            </a:r>
          </a:p>
        </p:txBody>
      </p:sp>
      <p:sp>
        <p:nvSpPr>
          <p:cNvPr id="4" name="Slide Number Placeholder 3"/>
          <p:cNvSpPr>
            <a:spLocks noGrp="1"/>
          </p:cNvSpPr>
          <p:nvPr>
            <p:ph type="sldNum" sz="quarter" idx="5"/>
          </p:nvPr>
        </p:nvSpPr>
        <p:spPr/>
        <p:txBody>
          <a:bodyPr/>
          <a:lstStyle/>
          <a:p>
            <a:fld id="{B66168CD-28A7-45AB-95D3-5E7166BC7C6F}" type="slidenum">
              <a:rPr lang="en-US" smtClean="0"/>
              <a:pPr/>
              <a:t>17</a:t>
            </a:fld>
            <a:endParaRPr lang="en-US" dirty="0"/>
          </a:p>
        </p:txBody>
      </p:sp>
    </p:spTree>
    <p:extLst>
      <p:ext uri="{BB962C8B-B14F-4D97-AF65-F5344CB8AC3E}">
        <p14:creationId xmlns:p14="http://schemas.microsoft.com/office/powerpoint/2010/main" val="2585062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Ineligible Uses: Construction Costs, Contingency, Operational, Administrative, Costs for Empowerment services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6168CD-28A7-45AB-95D3-5E7166BC7C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4716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65000"/>
                    <a:lumOff val="35000"/>
                  </a:schemeClr>
                </a:solidFill>
              </a:rPr>
              <a:t>Occupancy Data</a:t>
            </a:r>
          </a:p>
          <a:p>
            <a:r>
              <a:rPr lang="en-US" dirty="0">
                <a:solidFill>
                  <a:schemeClr val="tx1">
                    <a:lumMod val="65000"/>
                    <a:lumOff val="35000"/>
                  </a:schemeClr>
                </a:solidFill>
              </a:rPr>
              <a:t>Waiting Lists</a:t>
            </a:r>
          </a:p>
          <a:p>
            <a:r>
              <a:rPr lang="en-US" dirty="0">
                <a:solidFill>
                  <a:schemeClr val="tx1">
                    <a:lumMod val="65000"/>
                    <a:lumOff val="35000"/>
                  </a:schemeClr>
                </a:solidFill>
              </a:rPr>
              <a:t>Vacancy rates of nearby properties</a:t>
            </a:r>
          </a:p>
          <a:p>
            <a:r>
              <a:rPr lang="en-US" dirty="0">
                <a:solidFill>
                  <a:schemeClr val="tx1">
                    <a:lumMod val="65000"/>
                    <a:lumOff val="35000"/>
                  </a:schemeClr>
                </a:solidFill>
              </a:rPr>
              <a:t>Local market data</a:t>
            </a:r>
          </a:p>
          <a:p>
            <a:r>
              <a:rPr lang="en-US" dirty="0">
                <a:solidFill>
                  <a:schemeClr val="tx1">
                    <a:lumMod val="65000"/>
                    <a:lumOff val="35000"/>
                  </a:schemeClr>
                </a:solidFill>
              </a:rPr>
              <a:t>Explains how long it will take to absorb</a:t>
            </a:r>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19</a:t>
            </a:fld>
            <a:endParaRPr lang="en-US" dirty="0"/>
          </a:p>
        </p:txBody>
      </p:sp>
    </p:spTree>
    <p:extLst>
      <p:ext uri="{BB962C8B-B14F-4D97-AF65-F5344CB8AC3E}">
        <p14:creationId xmlns:p14="http://schemas.microsoft.com/office/powerpoint/2010/main" val="4207182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a:t>
            </a:fld>
            <a:endParaRPr lang="en-US" dirty="0"/>
          </a:p>
        </p:txBody>
      </p:sp>
    </p:spTree>
    <p:extLst>
      <p:ext uri="{BB962C8B-B14F-4D97-AF65-F5344CB8AC3E}">
        <p14:creationId xmlns:p14="http://schemas.microsoft.com/office/powerpoint/2010/main" val="2834064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Control/Zoning - Site control is not required at application for projects involving scattered site ownership</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6168CD-28A7-45AB-95D3-5E7166BC7C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6343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21</a:t>
            </a:fld>
            <a:endParaRPr lang="en-US" dirty="0"/>
          </a:p>
        </p:txBody>
      </p:sp>
    </p:spTree>
    <p:extLst>
      <p:ext uri="{BB962C8B-B14F-4D97-AF65-F5344CB8AC3E}">
        <p14:creationId xmlns:p14="http://schemas.microsoft.com/office/powerpoint/2010/main" val="4282374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22</a:t>
            </a:fld>
            <a:endParaRPr lang="en-US" dirty="0"/>
          </a:p>
        </p:txBody>
      </p:sp>
    </p:spTree>
    <p:extLst>
      <p:ext uri="{BB962C8B-B14F-4D97-AF65-F5344CB8AC3E}">
        <p14:creationId xmlns:p14="http://schemas.microsoft.com/office/powerpoint/2010/main" val="3553356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23</a:t>
            </a:fld>
            <a:endParaRPr lang="en-US" dirty="0"/>
          </a:p>
        </p:txBody>
      </p:sp>
    </p:spTree>
    <p:extLst>
      <p:ext uri="{BB962C8B-B14F-4D97-AF65-F5344CB8AC3E}">
        <p14:creationId xmlns:p14="http://schemas.microsoft.com/office/powerpoint/2010/main" val="2136013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t> </a:t>
            </a:r>
          </a:p>
          <a:p>
            <a:r>
              <a:rPr lang="en-US" dirty="0"/>
              <a:t>	-. </a:t>
            </a:r>
          </a:p>
          <a:p>
            <a:r>
              <a:rPr lang="en-US" dirty="0"/>
              <a:t>	- 	  AHP award date. </a:t>
            </a:r>
          </a:p>
          <a:p>
            <a:r>
              <a:rPr lang="en-US" dirty="0"/>
              <a:t>	-</a:t>
            </a:r>
          </a:p>
          <a:p>
            <a:r>
              <a:rPr lang="en-US" dirty="0"/>
              <a:t>	-</a:t>
            </a:r>
          </a:p>
        </p:txBody>
      </p:sp>
      <p:sp>
        <p:nvSpPr>
          <p:cNvPr id="4" name="Slide Number Placeholder 3"/>
          <p:cNvSpPr>
            <a:spLocks noGrp="1"/>
          </p:cNvSpPr>
          <p:nvPr>
            <p:ph type="sldNum" sz="quarter" idx="5"/>
          </p:nvPr>
        </p:nvSpPr>
        <p:spPr/>
        <p:txBody>
          <a:bodyPr/>
          <a:lstStyle/>
          <a:p>
            <a:fld id="{B66168CD-28A7-45AB-95D3-5E7166BC7C6F}" type="slidenum">
              <a:rPr lang="en-US" smtClean="0"/>
              <a:pPr/>
              <a:t>24</a:t>
            </a:fld>
            <a:endParaRPr lang="en-US" dirty="0"/>
          </a:p>
        </p:txBody>
      </p:sp>
    </p:spTree>
    <p:extLst>
      <p:ext uri="{BB962C8B-B14F-4D97-AF65-F5344CB8AC3E}">
        <p14:creationId xmlns:p14="http://schemas.microsoft.com/office/powerpoint/2010/main" val="3053362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56C5DE4D-FF5B-044D-B399-621886580E6F}" type="slidenum">
              <a:rPr lang="en-US" smtClean="0"/>
              <a:t>25</a:t>
            </a:fld>
            <a:endParaRPr lang="en-US"/>
          </a:p>
        </p:txBody>
      </p:sp>
    </p:spTree>
    <p:extLst>
      <p:ext uri="{BB962C8B-B14F-4D97-AF65-F5344CB8AC3E}">
        <p14:creationId xmlns:p14="http://schemas.microsoft.com/office/powerpoint/2010/main" val="282034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53">
              <a:defRPr/>
            </a:pPr>
            <a:fld id="{B66168CD-28A7-45AB-95D3-5E7166BC7C6F}" type="slidenum">
              <a:rPr lang="en-US">
                <a:solidFill>
                  <a:prstClr val="black"/>
                </a:solidFill>
                <a:latin typeface="Calibri"/>
              </a:rPr>
              <a:pPr defTabSz="457153">
                <a:defRPr/>
              </a:pPr>
              <a:t>26</a:t>
            </a:fld>
            <a:endParaRPr lang="en-US" dirty="0">
              <a:solidFill>
                <a:prstClr val="black"/>
              </a:solidFill>
              <a:latin typeface="Calibri"/>
            </a:endParaRPr>
          </a:p>
        </p:txBody>
      </p:sp>
    </p:spTree>
    <p:extLst>
      <p:ext uri="{BB962C8B-B14F-4D97-AF65-F5344CB8AC3E}">
        <p14:creationId xmlns:p14="http://schemas.microsoft.com/office/powerpoint/2010/main" val="3843649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27</a:t>
            </a:fld>
            <a:endParaRPr lang="en-US" dirty="0">
              <a:solidFill>
                <a:prstClr val="black"/>
              </a:solidFill>
              <a:latin typeface="Calibri"/>
            </a:endParaRPr>
          </a:p>
        </p:txBody>
      </p:sp>
    </p:spTree>
    <p:extLst>
      <p:ext uri="{BB962C8B-B14F-4D97-AF65-F5344CB8AC3E}">
        <p14:creationId xmlns:p14="http://schemas.microsoft.com/office/powerpoint/2010/main" val="679110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28</a:t>
            </a:fld>
            <a:endParaRPr lang="en-US" dirty="0">
              <a:solidFill>
                <a:prstClr val="black"/>
              </a:solidFill>
              <a:latin typeface="Calibri"/>
            </a:endParaRPr>
          </a:p>
        </p:txBody>
      </p:sp>
    </p:spTree>
    <p:extLst>
      <p:ext uri="{BB962C8B-B14F-4D97-AF65-F5344CB8AC3E}">
        <p14:creationId xmlns:p14="http://schemas.microsoft.com/office/powerpoint/2010/main" val="449180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6168CD-28A7-45AB-95D3-5E7166BC7C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4885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DDF02-6EF7-BB9D-A8C7-D3D0B8F19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BD44B-6D11-518B-2FC3-A19C910322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D00AB6-6083-6DCB-209C-BD2B12B324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1F29EB-DDDC-8B3F-51AE-475ABB3CAB21}"/>
              </a:ext>
            </a:extLst>
          </p:cNvPr>
          <p:cNvSpPr>
            <a:spLocks noGrp="1"/>
          </p:cNvSpPr>
          <p:nvPr>
            <p:ph type="sldNum" sz="quarter" idx="5"/>
          </p:nvPr>
        </p:nvSpPr>
        <p:spPr/>
        <p:txBody>
          <a:bodyPr/>
          <a:lstStyle/>
          <a:p>
            <a:fld id="{B66168CD-28A7-45AB-95D3-5E7166BC7C6F}" type="slidenum">
              <a:rPr lang="en-US" smtClean="0"/>
              <a:pPr/>
              <a:t>3</a:t>
            </a:fld>
            <a:endParaRPr lang="en-US" dirty="0"/>
          </a:p>
        </p:txBody>
      </p:sp>
    </p:spTree>
    <p:extLst>
      <p:ext uri="{BB962C8B-B14F-4D97-AF65-F5344CB8AC3E}">
        <p14:creationId xmlns:p14="http://schemas.microsoft.com/office/powerpoint/2010/main" val="1969158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30</a:t>
            </a:fld>
            <a:endParaRPr lang="en-US" dirty="0"/>
          </a:p>
        </p:txBody>
      </p:sp>
    </p:spTree>
    <p:extLst>
      <p:ext uri="{BB962C8B-B14F-4D97-AF65-F5344CB8AC3E}">
        <p14:creationId xmlns:p14="http://schemas.microsoft.com/office/powerpoint/2010/main" val="675750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306">
              <a:defRPr/>
            </a:pPr>
            <a:r>
              <a:rPr lang="en-US" dirty="0">
                <a:latin typeface="Arial" panose="020B0604020202020204" pitchFamily="34" charset="0"/>
                <a:ea typeface="MS Mincho" panose="02020609040205080304" pitchFamily="49" charset="-128"/>
                <a:cs typeface="Times New Roman" panose="02020603050405020304" pitchFamily="18" charset="0"/>
              </a:rPr>
              <a:t>Regardless of the type of relocation plan submitted, a relocation budget categorizing the line item relocation costs in total and an anticipated average cost per household is required. In addition, general assumptions articulating how the relocation cost estimates were determined should be narrated within the relocation plan.</a:t>
            </a:r>
          </a:p>
          <a:p>
            <a:pPr defTabSz="914306">
              <a:defRPr/>
            </a:pPr>
            <a:endParaRPr lang="en-US" dirty="0">
              <a:latin typeface="Arial" panose="020B0604020202020204" pitchFamily="34" charset="0"/>
              <a:ea typeface="MS Mincho" panose="02020609040205080304" pitchFamily="49" charset="-128"/>
              <a:cs typeface="Times New Roman" panose="02020603050405020304" pitchFamily="18" charset="0"/>
            </a:endParaRPr>
          </a:p>
          <a:p>
            <a:pPr>
              <a:spcAft>
                <a:spcPts val="190"/>
              </a:spcAft>
              <a:buClr>
                <a:srgbClr val="0071CE"/>
              </a:buClr>
            </a:pPr>
            <a:endParaRPr lang="en-US" sz="1800" dirty="0">
              <a:ea typeface="MS Mincho" panose="02020609040205080304" pitchFamily="49" charset="-128"/>
              <a:cs typeface="Times New Roman" panose="02020603050405020304" pitchFamily="18" charset="0"/>
            </a:endParaRP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minimizes displacement; articulates a resident notification plan;</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temporary displacement planning, if applicable, such as: moving within to a fully renovated unit (permanently or temporarily), storage of personal property on-site, or moving to a hotel for a designated period of time,</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Details accommodations, if any, are planned for those who elects permanent relocation; and</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a payment for actual reasonable moving/related expenses or a fixed payment for moving expenses. </a:t>
            </a:r>
          </a:p>
          <a:p>
            <a:pPr defTabSz="914306">
              <a:defRPr/>
            </a:pPr>
            <a:endParaRPr lang="en-US"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31</a:t>
            </a:fld>
            <a:endParaRPr lang="en-US" dirty="0"/>
          </a:p>
        </p:txBody>
      </p:sp>
    </p:spTree>
    <p:extLst>
      <p:ext uri="{BB962C8B-B14F-4D97-AF65-F5344CB8AC3E}">
        <p14:creationId xmlns:p14="http://schemas.microsoft.com/office/powerpoint/2010/main" val="2180268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32</a:t>
            </a:fld>
            <a:endParaRPr lang="en-US" dirty="0"/>
          </a:p>
        </p:txBody>
      </p:sp>
    </p:spTree>
    <p:extLst>
      <p:ext uri="{BB962C8B-B14F-4D97-AF65-F5344CB8AC3E}">
        <p14:creationId xmlns:p14="http://schemas.microsoft.com/office/powerpoint/2010/main" val="9544637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33</a:t>
            </a:fld>
            <a:endParaRPr lang="en-US" dirty="0"/>
          </a:p>
        </p:txBody>
      </p:sp>
    </p:spTree>
    <p:extLst>
      <p:ext uri="{BB962C8B-B14F-4D97-AF65-F5344CB8AC3E}">
        <p14:creationId xmlns:p14="http://schemas.microsoft.com/office/powerpoint/2010/main" val="3997383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34</a:t>
            </a:fld>
            <a:endParaRPr lang="en-US" dirty="0"/>
          </a:p>
        </p:txBody>
      </p:sp>
    </p:spTree>
    <p:extLst>
      <p:ext uri="{BB962C8B-B14F-4D97-AF65-F5344CB8AC3E}">
        <p14:creationId xmlns:p14="http://schemas.microsoft.com/office/powerpoint/2010/main" val="259827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35</a:t>
            </a:fld>
            <a:endParaRPr lang="en-US" dirty="0"/>
          </a:p>
        </p:txBody>
      </p:sp>
    </p:spTree>
    <p:extLst>
      <p:ext uri="{BB962C8B-B14F-4D97-AF65-F5344CB8AC3E}">
        <p14:creationId xmlns:p14="http://schemas.microsoft.com/office/powerpoint/2010/main" val="1605787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36</a:t>
            </a:fld>
            <a:endParaRPr lang="en-US" dirty="0"/>
          </a:p>
        </p:txBody>
      </p:sp>
    </p:spTree>
    <p:extLst>
      <p:ext uri="{BB962C8B-B14F-4D97-AF65-F5344CB8AC3E}">
        <p14:creationId xmlns:p14="http://schemas.microsoft.com/office/powerpoint/2010/main" val="3334085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rgbClr val="000030"/>
              </a:solidFill>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37</a:t>
            </a:fld>
            <a:endParaRPr lang="en-US" dirty="0"/>
          </a:p>
        </p:txBody>
      </p:sp>
    </p:spTree>
    <p:extLst>
      <p:ext uri="{BB962C8B-B14F-4D97-AF65-F5344CB8AC3E}">
        <p14:creationId xmlns:p14="http://schemas.microsoft.com/office/powerpoint/2010/main" val="3997728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38</a:t>
            </a:fld>
            <a:endParaRPr lang="en-US" dirty="0"/>
          </a:p>
        </p:txBody>
      </p:sp>
    </p:spTree>
    <p:extLst>
      <p:ext uri="{BB962C8B-B14F-4D97-AF65-F5344CB8AC3E}">
        <p14:creationId xmlns:p14="http://schemas.microsoft.com/office/powerpoint/2010/main" val="311859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accent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39</a:t>
            </a:fld>
            <a:endParaRPr lang="en-US" dirty="0"/>
          </a:p>
        </p:txBody>
      </p:sp>
    </p:spTree>
    <p:extLst>
      <p:ext uri="{BB962C8B-B14F-4D97-AF65-F5344CB8AC3E}">
        <p14:creationId xmlns:p14="http://schemas.microsoft.com/office/powerpoint/2010/main" val="398788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4</a:t>
            </a:fld>
            <a:endParaRPr lang="en-US" dirty="0"/>
          </a:p>
        </p:txBody>
      </p:sp>
    </p:spTree>
    <p:extLst>
      <p:ext uri="{BB962C8B-B14F-4D97-AF65-F5344CB8AC3E}">
        <p14:creationId xmlns:p14="http://schemas.microsoft.com/office/powerpoint/2010/main" val="2285109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31802-268F-81FB-A3DE-57839845D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5B6A9-0838-7345-1203-0F95E2CD4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52373-EE42-56D7-ED59-A4C53F74116C}"/>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AE0F687D-0DE3-8392-63B0-E2FFAD9F427C}"/>
              </a:ext>
            </a:extLst>
          </p:cNvPr>
          <p:cNvSpPr>
            <a:spLocks noGrp="1"/>
          </p:cNvSpPr>
          <p:nvPr>
            <p:ph type="sldNum" sz="quarter" idx="10"/>
          </p:nvPr>
        </p:nvSpPr>
        <p:spPr/>
        <p:txBody>
          <a:bodyPr/>
          <a:lstStyle/>
          <a:p>
            <a:fld id="{B66168CD-28A7-45AB-95D3-5E7166BC7C6F}" type="slidenum">
              <a:rPr lang="en-US" smtClean="0"/>
              <a:pPr/>
              <a:t>40</a:t>
            </a:fld>
            <a:endParaRPr lang="en-US" dirty="0"/>
          </a:p>
        </p:txBody>
      </p:sp>
    </p:spTree>
    <p:extLst>
      <p:ext uri="{BB962C8B-B14F-4D97-AF65-F5344CB8AC3E}">
        <p14:creationId xmlns:p14="http://schemas.microsoft.com/office/powerpoint/2010/main" val="3557908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Verdana" panose="020B0604030504040204" pitchFamily="34" charset="0"/>
              </a:rPr>
              <a:t>Six-month occupancy required to qualify for this category. </a:t>
            </a:r>
            <a:r>
              <a:rPr lang="en-US" sz="1800" dirty="0">
                <a:solidFill>
                  <a:srgbClr val="000000"/>
                </a:solidFill>
                <a:latin typeface="Arial" panose="020B0604020202020204" pitchFamily="34" charset="0"/>
              </a:rPr>
              <a:t>• </a:t>
            </a:r>
            <a:r>
              <a:rPr lang="en-US" sz="1800" dirty="0">
                <a:solidFill>
                  <a:srgbClr val="000000"/>
                </a:solidFill>
                <a:latin typeface="Verdana" panose="020B0604030504040204" pitchFamily="34" charset="0"/>
              </a:rPr>
              <a:t>Overnight shelters are eligible for AHP funding, but do not qualify for points in this category. </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41</a:t>
            </a:fld>
            <a:endParaRPr lang="en-US" dirty="0"/>
          </a:p>
        </p:txBody>
      </p:sp>
    </p:spTree>
    <p:extLst>
      <p:ext uri="{BB962C8B-B14F-4D97-AF65-F5344CB8AC3E}">
        <p14:creationId xmlns:p14="http://schemas.microsoft.com/office/powerpoint/2010/main" val="2168112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6A8A5-7812-9E55-AEFD-4667AADAD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9458C-43C0-5898-0E74-F2C37A9353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9208D-3566-B7E2-9BFE-9E3FDF54CBFE}"/>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E11DF380-9548-4B51-9A9F-5103853692AC}"/>
              </a:ext>
            </a:extLst>
          </p:cNvPr>
          <p:cNvSpPr>
            <a:spLocks noGrp="1"/>
          </p:cNvSpPr>
          <p:nvPr>
            <p:ph type="sldNum" sz="quarter" idx="10"/>
          </p:nvPr>
        </p:nvSpPr>
        <p:spPr/>
        <p:txBody>
          <a:bodyPr/>
          <a:lstStyle/>
          <a:p>
            <a:fld id="{B66168CD-28A7-45AB-95D3-5E7166BC7C6F}" type="slidenum">
              <a:rPr lang="en-US" smtClean="0"/>
              <a:pPr/>
              <a:t>42</a:t>
            </a:fld>
            <a:endParaRPr lang="en-US" dirty="0"/>
          </a:p>
        </p:txBody>
      </p:sp>
    </p:spTree>
    <p:extLst>
      <p:ext uri="{BB962C8B-B14F-4D97-AF65-F5344CB8AC3E}">
        <p14:creationId xmlns:p14="http://schemas.microsoft.com/office/powerpoint/2010/main" val="478368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30B9-36B1-597F-1625-438DDB173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AD4A9-DB07-1B9C-CA2D-759E07A02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4E4CF-7726-3BF4-92A5-D9CCF5457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F40EF-4B34-E16A-D8D0-08C1D7B71082}"/>
              </a:ext>
            </a:extLst>
          </p:cNvPr>
          <p:cNvSpPr>
            <a:spLocks noGrp="1"/>
          </p:cNvSpPr>
          <p:nvPr>
            <p:ph type="sldNum" sz="quarter" idx="10"/>
          </p:nvPr>
        </p:nvSpPr>
        <p:spPr/>
        <p:txBody>
          <a:bodyPr/>
          <a:lstStyle/>
          <a:p>
            <a:fld id="{B66168CD-28A7-45AB-95D3-5E7166BC7C6F}" type="slidenum">
              <a:rPr lang="en-US" smtClean="0"/>
              <a:pPr/>
              <a:t>43</a:t>
            </a:fld>
            <a:endParaRPr lang="en-US" dirty="0"/>
          </a:p>
        </p:txBody>
      </p:sp>
    </p:spTree>
    <p:extLst>
      <p:ext uri="{BB962C8B-B14F-4D97-AF65-F5344CB8AC3E}">
        <p14:creationId xmlns:p14="http://schemas.microsoft.com/office/powerpoint/2010/main" val="1975096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 the “no less than 1:1 exchange with the new project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44</a:t>
            </a:fld>
            <a:endParaRPr lang="en-US" dirty="0"/>
          </a:p>
        </p:txBody>
      </p:sp>
    </p:spTree>
    <p:extLst>
      <p:ext uri="{BB962C8B-B14F-4D97-AF65-F5344CB8AC3E}">
        <p14:creationId xmlns:p14="http://schemas.microsoft.com/office/powerpoint/2010/main" val="2724831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45</a:t>
            </a:fld>
            <a:endParaRPr lang="en-US" dirty="0"/>
          </a:p>
        </p:txBody>
      </p:sp>
    </p:spTree>
    <p:extLst>
      <p:ext uri="{BB962C8B-B14F-4D97-AF65-F5344CB8AC3E}">
        <p14:creationId xmlns:p14="http://schemas.microsoft.com/office/powerpoint/2010/main" val="1804322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46</a:t>
            </a:fld>
            <a:endParaRPr lang="en-US" dirty="0"/>
          </a:p>
        </p:txBody>
      </p:sp>
    </p:spTree>
    <p:extLst>
      <p:ext uri="{BB962C8B-B14F-4D97-AF65-F5344CB8AC3E}">
        <p14:creationId xmlns:p14="http://schemas.microsoft.com/office/powerpoint/2010/main" val="1105888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47</a:t>
            </a:fld>
            <a:endParaRPr lang="en-US" dirty="0"/>
          </a:p>
        </p:txBody>
      </p:sp>
    </p:spTree>
    <p:extLst>
      <p:ext uri="{BB962C8B-B14F-4D97-AF65-F5344CB8AC3E}">
        <p14:creationId xmlns:p14="http://schemas.microsoft.com/office/powerpoint/2010/main" val="1986083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49</a:t>
            </a:fld>
            <a:endParaRPr lang="en-US" dirty="0"/>
          </a:p>
        </p:txBody>
      </p:sp>
    </p:spTree>
    <p:extLst>
      <p:ext uri="{BB962C8B-B14F-4D97-AF65-F5344CB8AC3E}">
        <p14:creationId xmlns:p14="http://schemas.microsoft.com/office/powerpoint/2010/main" val="29447558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50</a:t>
            </a:fld>
            <a:endParaRPr lang="en-US" dirty="0"/>
          </a:p>
        </p:txBody>
      </p:sp>
    </p:spTree>
    <p:extLst>
      <p:ext uri="{BB962C8B-B14F-4D97-AF65-F5344CB8AC3E}">
        <p14:creationId xmlns:p14="http://schemas.microsoft.com/office/powerpoint/2010/main" val="3444963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5</a:t>
            </a:fld>
            <a:endParaRPr lang="en-US" dirty="0"/>
          </a:p>
        </p:txBody>
      </p:sp>
    </p:spTree>
    <p:extLst>
      <p:ext uri="{BB962C8B-B14F-4D97-AF65-F5344CB8AC3E}">
        <p14:creationId xmlns:p14="http://schemas.microsoft.com/office/powerpoint/2010/main" val="20066488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51</a:t>
            </a:fld>
            <a:endParaRPr lang="en-US" dirty="0"/>
          </a:p>
        </p:txBody>
      </p:sp>
    </p:spTree>
    <p:extLst>
      <p:ext uri="{BB962C8B-B14F-4D97-AF65-F5344CB8AC3E}">
        <p14:creationId xmlns:p14="http://schemas.microsoft.com/office/powerpoint/2010/main" val="14966042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52</a:t>
            </a:fld>
            <a:endParaRPr lang="en-US" dirty="0"/>
          </a:p>
        </p:txBody>
      </p:sp>
    </p:spTree>
    <p:extLst>
      <p:ext uri="{BB962C8B-B14F-4D97-AF65-F5344CB8AC3E}">
        <p14:creationId xmlns:p14="http://schemas.microsoft.com/office/powerpoint/2010/main" val="2939739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53">
              <a:defRPr/>
            </a:pPr>
            <a:fld id="{B66168CD-28A7-45AB-95D3-5E7166BC7C6F}" type="slidenum">
              <a:rPr lang="en-US">
                <a:solidFill>
                  <a:prstClr val="black"/>
                </a:solidFill>
                <a:latin typeface="Calibri"/>
              </a:rPr>
              <a:pPr defTabSz="457153">
                <a:defRPr/>
              </a:pPr>
              <a:t>53</a:t>
            </a:fld>
            <a:endParaRPr lang="en-US" dirty="0">
              <a:solidFill>
                <a:prstClr val="black"/>
              </a:solidFill>
              <a:latin typeface="Calibri"/>
            </a:endParaRPr>
          </a:p>
        </p:txBody>
      </p:sp>
    </p:spTree>
    <p:extLst>
      <p:ext uri="{BB962C8B-B14F-4D97-AF65-F5344CB8AC3E}">
        <p14:creationId xmlns:p14="http://schemas.microsoft.com/office/powerpoint/2010/main" val="17085935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before reaching out the member. Have these completed before meeting with a member</a:t>
            </a:r>
          </a:p>
        </p:txBody>
      </p:sp>
      <p:sp>
        <p:nvSpPr>
          <p:cNvPr id="4" name="Slide Number Placeholder 3"/>
          <p:cNvSpPr>
            <a:spLocks noGrp="1"/>
          </p:cNvSpPr>
          <p:nvPr>
            <p:ph type="sldNum" sz="quarter" idx="5"/>
          </p:nvPr>
        </p:nvSpPr>
        <p:spPr/>
        <p:txBody>
          <a:bodyPr/>
          <a:lstStyle/>
          <a:p>
            <a:fld id="{B66168CD-28A7-45AB-95D3-5E7166BC7C6F}" type="slidenum">
              <a:rPr lang="en-US" smtClean="0"/>
              <a:pPr/>
              <a:t>54</a:t>
            </a:fld>
            <a:endParaRPr lang="en-US" dirty="0"/>
          </a:p>
        </p:txBody>
      </p:sp>
    </p:spTree>
    <p:extLst>
      <p:ext uri="{BB962C8B-B14F-4D97-AF65-F5344CB8AC3E}">
        <p14:creationId xmlns:p14="http://schemas.microsoft.com/office/powerpoint/2010/main" val="28712820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55</a:t>
            </a:fld>
            <a:endParaRPr lang="en-US" dirty="0"/>
          </a:p>
        </p:txBody>
      </p:sp>
    </p:spTree>
    <p:extLst>
      <p:ext uri="{BB962C8B-B14F-4D97-AF65-F5344CB8AC3E}">
        <p14:creationId xmlns:p14="http://schemas.microsoft.com/office/powerpoint/2010/main" val="1960253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60</a:t>
            </a:fld>
            <a:endParaRPr lang="en-US" dirty="0"/>
          </a:p>
        </p:txBody>
      </p:sp>
    </p:spTree>
    <p:extLst>
      <p:ext uri="{BB962C8B-B14F-4D97-AF65-F5344CB8AC3E}">
        <p14:creationId xmlns:p14="http://schemas.microsoft.com/office/powerpoint/2010/main" val="34059476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61</a:t>
            </a:fld>
            <a:endParaRPr lang="en-US" dirty="0"/>
          </a:p>
        </p:txBody>
      </p:sp>
    </p:spTree>
    <p:extLst>
      <p:ext uri="{BB962C8B-B14F-4D97-AF65-F5344CB8AC3E}">
        <p14:creationId xmlns:p14="http://schemas.microsoft.com/office/powerpoint/2010/main" val="14211777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62</a:t>
            </a:fld>
            <a:endParaRPr lang="en-US" dirty="0"/>
          </a:p>
        </p:txBody>
      </p:sp>
    </p:spTree>
    <p:extLst>
      <p:ext uri="{BB962C8B-B14F-4D97-AF65-F5344CB8AC3E}">
        <p14:creationId xmlns:p14="http://schemas.microsoft.com/office/powerpoint/2010/main" val="11246046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65</a:t>
            </a:fld>
            <a:endParaRPr lang="en-US" dirty="0"/>
          </a:p>
        </p:txBody>
      </p:sp>
    </p:spTree>
    <p:extLst>
      <p:ext uri="{BB962C8B-B14F-4D97-AF65-F5344CB8AC3E}">
        <p14:creationId xmlns:p14="http://schemas.microsoft.com/office/powerpoint/2010/main" val="6089752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66</a:t>
            </a:fld>
            <a:endParaRPr lang="en-US" dirty="0"/>
          </a:p>
        </p:txBody>
      </p:sp>
    </p:spTree>
    <p:extLst>
      <p:ext uri="{BB962C8B-B14F-4D97-AF65-F5344CB8AC3E}">
        <p14:creationId xmlns:p14="http://schemas.microsoft.com/office/powerpoint/2010/main" val="1566297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A1803-A46F-06DB-1A24-426D8B094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B8EED-7669-7D82-35F8-37B789FB3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5D71FB-4437-C064-D34D-AC455DC030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37590F-F928-0D35-3032-C14F5C2AD5C4}"/>
              </a:ext>
            </a:extLst>
          </p:cNvPr>
          <p:cNvSpPr>
            <a:spLocks noGrp="1"/>
          </p:cNvSpPr>
          <p:nvPr>
            <p:ph type="sldNum" sz="quarter" idx="5"/>
          </p:nvPr>
        </p:nvSpPr>
        <p:spPr/>
        <p:txBody>
          <a:bodyPr/>
          <a:lstStyle/>
          <a:p>
            <a:fld id="{B66168CD-28A7-45AB-95D3-5E7166BC7C6F}" type="slidenum">
              <a:rPr lang="en-US" smtClean="0"/>
              <a:pPr/>
              <a:t>6</a:t>
            </a:fld>
            <a:endParaRPr lang="en-US" dirty="0"/>
          </a:p>
        </p:txBody>
      </p:sp>
    </p:spTree>
    <p:extLst>
      <p:ext uri="{BB962C8B-B14F-4D97-AF65-F5344CB8AC3E}">
        <p14:creationId xmlns:p14="http://schemas.microsoft.com/office/powerpoint/2010/main" val="12162273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68</a:t>
            </a:fld>
            <a:endParaRPr lang="en-US" dirty="0"/>
          </a:p>
        </p:txBody>
      </p:sp>
    </p:spTree>
    <p:extLst>
      <p:ext uri="{BB962C8B-B14F-4D97-AF65-F5344CB8AC3E}">
        <p14:creationId xmlns:p14="http://schemas.microsoft.com/office/powerpoint/2010/main" val="27663478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70</a:t>
            </a:fld>
            <a:endParaRPr lang="en-US" dirty="0"/>
          </a:p>
        </p:txBody>
      </p:sp>
    </p:spTree>
    <p:extLst>
      <p:ext uri="{BB962C8B-B14F-4D97-AF65-F5344CB8AC3E}">
        <p14:creationId xmlns:p14="http://schemas.microsoft.com/office/powerpoint/2010/main" val="18121426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71</a:t>
            </a:fld>
            <a:endParaRPr lang="en-US" dirty="0"/>
          </a:p>
        </p:txBody>
      </p:sp>
    </p:spTree>
    <p:extLst>
      <p:ext uri="{BB962C8B-B14F-4D97-AF65-F5344CB8AC3E}">
        <p14:creationId xmlns:p14="http://schemas.microsoft.com/office/powerpoint/2010/main" val="34692138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72</a:t>
            </a:fld>
            <a:endParaRPr lang="en-US" dirty="0"/>
          </a:p>
        </p:txBody>
      </p:sp>
    </p:spTree>
    <p:extLst>
      <p:ext uri="{BB962C8B-B14F-4D97-AF65-F5344CB8AC3E}">
        <p14:creationId xmlns:p14="http://schemas.microsoft.com/office/powerpoint/2010/main" val="28324241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73</a:t>
            </a:fld>
            <a:endParaRPr lang="en-US" dirty="0"/>
          </a:p>
        </p:txBody>
      </p:sp>
    </p:spTree>
    <p:extLst>
      <p:ext uri="{BB962C8B-B14F-4D97-AF65-F5344CB8AC3E}">
        <p14:creationId xmlns:p14="http://schemas.microsoft.com/office/powerpoint/2010/main" val="29269158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74</a:t>
            </a:fld>
            <a:endParaRPr lang="en-US" dirty="0"/>
          </a:p>
        </p:txBody>
      </p:sp>
    </p:spTree>
    <p:extLst>
      <p:ext uri="{BB962C8B-B14F-4D97-AF65-F5344CB8AC3E}">
        <p14:creationId xmlns:p14="http://schemas.microsoft.com/office/powerpoint/2010/main" val="25159597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76</a:t>
            </a:fld>
            <a:endParaRPr lang="en-US" dirty="0"/>
          </a:p>
        </p:txBody>
      </p:sp>
    </p:spTree>
    <p:extLst>
      <p:ext uri="{BB962C8B-B14F-4D97-AF65-F5344CB8AC3E}">
        <p14:creationId xmlns:p14="http://schemas.microsoft.com/office/powerpoint/2010/main" val="5851309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utilize the Community Investment department analysts.</a:t>
            </a:r>
          </a:p>
          <a:p>
            <a:r>
              <a:rPr lang="en-US" dirty="0"/>
              <a:t>We can see your application as soon as it is in the online portal.</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77</a:t>
            </a:fld>
            <a:endParaRPr lang="en-US" dirty="0"/>
          </a:p>
        </p:txBody>
      </p:sp>
    </p:spTree>
    <p:extLst>
      <p:ext uri="{BB962C8B-B14F-4D97-AF65-F5344CB8AC3E}">
        <p14:creationId xmlns:p14="http://schemas.microsoft.com/office/powerpoint/2010/main" val="1773540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of 2023 impact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a:t>
            </a:fld>
            <a:endParaRPr lang="en-US" dirty="0"/>
          </a:p>
        </p:txBody>
      </p:sp>
    </p:spTree>
    <p:extLst>
      <p:ext uri="{BB962C8B-B14F-4D97-AF65-F5344CB8AC3E}">
        <p14:creationId xmlns:p14="http://schemas.microsoft.com/office/powerpoint/2010/main" val="1003915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a:t>
            </a:fld>
            <a:endParaRPr lang="en-US" dirty="0"/>
          </a:p>
        </p:txBody>
      </p:sp>
    </p:spTree>
    <p:extLst>
      <p:ext uri="{BB962C8B-B14F-4D97-AF65-F5344CB8AC3E}">
        <p14:creationId xmlns:p14="http://schemas.microsoft.com/office/powerpoint/2010/main" val="3985364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Reputational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your institution’s profile and reputation in the community</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dirty="0">
                <a:solidFill>
                  <a:schemeClr val="tx1">
                    <a:lumMod val="95000"/>
                    <a:lumOff val="5000"/>
                  </a:schemeClr>
                </a:solidFill>
                <a:latin typeface="Calibri" pitchFamily="34" charset="0"/>
              </a:rPr>
              <a:t>Positive public relations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b="0" dirty="0">
                <a:solidFill>
                  <a:schemeClr val="tx1">
                    <a:lumMod val="95000"/>
                    <a:lumOff val="5000"/>
                  </a:schemeClr>
                </a:solidFill>
                <a:latin typeface="Calibri" pitchFamily="34" charset="0"/>
              </a:rPr>
              <a:t>Community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Provides critical funding for affordable housing projects/ rehabilitate existing housing</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dirty="0">
                <a:solidFill>
                  <a:schemeClr val="tx1">
                    <a:lumMod val="95000"/>
                    <a:lumOff val="5000"/>
                  </a:schemeClr>
                </a:solidFill>
                <a:latin typeface="Calibri" pitchFamily="34" charset="0"/>
              </a:rPr>
              <a:t>Achieve Community Reinvestment Act (CRA) outcomes</a:t>
            </a:r>
            <a:endParaRPr lang="en-US" sz="1200" dirty="0">
              <a:solidFill>
                <a:schemeClr val="tx1">
                  <a:lumMod val="95000"/>
                  <a:lumOff val="5000"/>
                </a:schemeClr>
              </a:solidFill>
              <a:latin typeface="Calibri" pitchFamily="34" charset="0"/>
            </a:endParaRP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Business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Construction loans, lines of credit, permanent financing and new consumer/business accounts</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000" dirty="0">
                <a:solidFill>
                  <a:schemeClr val="tx1">
                    <a:lumMod val="95000"/>
                    <a:lumOff val="5000"/>
                  </a:schemeClr>
                </a:solidFill>
                <a:latin typeface="Calibri" pitchFamily="34" charset="0"/>
              </a:rPr>
              <a:t>Achieve Community Reinvestment Act (CRA) outcomes</a:t>
            </a: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Relationship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relationships with housing developers, nonprofit groups and community groups</a:t>
            </a:r>
          </a:p>
          <a:p>
            <a:pPr marL="800100" lvl="1" indent="-34290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Create business relationships in your market</a:t>
            </a: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9</a:t>
            </a:fld>
            <a:endParaRPr lang="en-US" dirty="0"/>
          </a:p>
        </p:txBody>
      </p:sp>
    </p:spTree>
    <p:extLst>
      <p:ext uri="{BB962C8B-B14F-4D97-AF65-F5344CB8AC3E}">
        <p14:creationId xmlns:p14="http://schemas.microsoft.com/office/powerpoint/2010/main" val="3242879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1178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687308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662727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3/31/2025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dirty="0"/>
          </a:p>
        </p:txBody>
      </p:sp>
    </p:spTree>
    <p:extLst>
      <p:ext uri="{BB962C8B-B14F-4D97-AF65-F5344CB8AC3E}">
        <p14:creationId xmlns:p14="http://schemas.microsoft.com/office/powerpoint/2010/main" val="4277360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0C7221-47ED-EB4C-8D31-E86B352D6052}"/>
              </a:ext>
            </a:extLst>
          </p:cNvPr>
          <p:cNvSpPr>
            <a:spLocks noGrp="1"/>
          </p:cNvSpPr>
          <p:nvPr>
            <p:ph type="dt" sz="half" idx="10"/>
          </p:nvPr>
        </p:nvSpPr>
        <p:spPr/>
        <p:txBody>
          <a:bodyPr/>
          <a:lstStyle/>
          <a:p>
            <a:fld id="{2F4E4393-68C4-CF4C-8D42-93D39FC99B66}" type="datetimeFigureOut">
              <a:rPr lang="en-US" smtClean="0"/>
              <a:t>3/31/2025</a:t>
            </a:fld>
            <a:endParaRPr lang="en-US" dirty="0"/>
          </a:p>
        </p:txBody>
      </p:sp>
      <p:sp>
        <p:nvSpPr>
          <p:cNvPr id="3" name="Footer Placeholder 2">
            <a:extLst>
              <a:ext uri="{FF2B5EF4-FFF2-40B4-BE49-F238E27FC236}">
                <a16:creationId xmlns:a16="http://schemas.microsoft.com/office/drawing/2014/main" id="{05DBF8A7-8B73-4242-A941-DDB5B0AC36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9E4F95-F433-2D4C-8DF2-CB69BFB73958}"/>
              </a:ext>
            </a:extLst>
          </p:cNvPr>
          <p:cNvSpPr>
            <a:spLocks noGrp="1"/>
          </p:cNvSpPr>
          <p:nvPr>
            <p:ph type="sldNum" sz="quarter" idx="12"/>
          </p:nvPr>
        </p:nvSpPr>
        <p:spPr/>
        <p:txBody>
          <a:bodyPr/>
          <a:lstStyle/>
          <a:p>
            <a:fld id="{46B96144-A336-BA41-85A8-8A0F2FF998B2}" type="slidenum">
              <a:rPr lang="en-US" smtClean="0"/>
              <a:t>‹#›</a:t>
            </a:fld>
            <a:endParaRPr lang="en-US" dirty="0"/>
          </a:p>
        </p:txBody>
      </p:sp>
    </p:spTree>
    <p:extLst>
      <p:ext uri="{BB962C8B-B14F-4D97-AF65-F5344CB8AC3E}">
        <p14:creationId xmlns:p14="http://schemas.microsoft.com/office/powerpoint/2010/main" val="11799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dirty="0">
                <a:solidFill>
                  <a:schemeClr val="tx1">
                    <a:lumMod val="75000"/>
                    <a:lumOff val="25000"/>
                  </a:schemeClr>
                </a:solidFill>
              </a:rPr>
              <a:t>Click to edit Master title style</a:t>
            </a:r>
          </a:p>
        </p:txBody>
      </p:sp>
    </p:spTree>
    <p:extLst>
      <p:ext uri="{BB962C8B-B14F-4D97-AF65-F5344CB8AC3E}">
        <p14:creationId xmlns:p14="http://schemas.microsoft.com/office/powerpoint/2010/main" val="2589320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118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069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127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080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51091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765821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269913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786570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38395962"/>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825430276"/>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4400843"/>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2384619728"/>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825760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195153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59317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391451283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5378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a:solidFill>
                  <a:srgbClr val="0071CE"/>
                </a:solidFill>
                <a:latin typeface="+mj-lt"/>
                <a:ea typeface="+mj-ea"/>
                <a:cs typeface="+mj-cs"/>
              </a:rPr>
              <a:t>Agenda</a:t>
            </a:r>
          </a:p>
        </p:txBody>
      </p:sp>
    </p:spTree>
    <p:extLst>
      <p:ext uri="{BB962C8B-B14F-4D97-AF65-F5344CB8AC3E}">
        <p14:creationId xmlns:p14="http://schemas.microsoft.com/office/powerpoint/2010/main" val="2309337736"/>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138818309"/>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3/31/2025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a:p>
        </p:txBody>
      </p:sp>
    </p:spTree>
    <p:extLst>
      <p:ext uri="{BB962C8B-B14F-4D97-AF65-F5344CB8AC3E}">
        <p14:creationId xmlns:p14="http://schemas.microsoft.com/office/powerpoint/2010/main" val="692622440"/>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a:solidFill>
                  <a:schemeClr val="tx1">
                    <a:lumMod val="75000"/>
                    <a:lumOff val="25000"/>
                  </a:schemeClr>
                </a:solidFill>
              </a:rPr>
              <a:t>Click to edit Master title style</a:t>
            </a:r>
          </a:p>
        </p:txBody>
      </p:sp>
    </p:spTree>
    <p:extLst>
      <p:ext uri="{BB962C8B-B14F-4D97-AF65-F5344CB8AC3E}">
        <p14:creationId xmlns:p14="http://schemas.microsoft.com/office/powerpoint/2010/main" val="3347442547"/>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1419145"/>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970570"/>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4787942"/>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2080396"/>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a:solidFill>
                  <a:srgbClr val="0071CE"/>
                </a:solidFill>
                <a:latin typeface="+mj-lt"/>
                <a:ea typeface="+mj-ea"/>
                <a:cs typeface="+mj-cs"/>
              </a:rPr>
              <a:t>Agenda</a:t>
            </a:r>
          </a:p>
        </p:txBody>
      </p:sp>
    </p:spTree>
    <p:extLst>
      <p:ext uri="{BB962C8B-B14F-4D97-AF65-F5344CB8AC3E}">
        <p14:creationId xmlns:p14="http://schemas.microsoft.com/office/powerpoint/2010/main" val="1560949629"/>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73656950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449398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352745413"/>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42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903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722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1777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8926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dirty="0"/>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42140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620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41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18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279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66528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3439967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image" Target="../media/image1.jpe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7354409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3" r:id="rId10"/>
    <p:sldLayoutId id="2147483694" r:id="rId11"/>
    <p:sldLayoutId id="2147483698" r:id="rId12"/>
    <p:sldLayoutId id="2147483699" r:id="rId13"/>
    <p:sldLayoutId id="2147483674" r:id="rId14"/>
    <p:sldLayoutId id="2147483675" r:id="rId15"/>
    <p:sldLayoutId id="2147483676" r:id="rId16"/>
    <p:sldLayoutId id="2147483677" r:id="rId17"/>
    <p:sldLayoutId id="2147483678" r:id="rId18"/>
    <p:sldLayoutId id="2147483679" r:id="rId19"/>
    <p:sldLayoutId id="2147483695" r:id="rId20"/>
    <p:sldLayoutId id="2147483697" r:id="rId21"/>
  </p:sldLayoutIdLst>
  <p:hf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241533937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Lst>
  <p:hf sldNum="0"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hyperlink" Target="https://www.federalregister.gov/documents/2015/12/23/2015-32183/suspended-counterparty-program"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fhfa.gov/SupervisionRegulation/LegalDocuments/Pages/SuspendedCounterpartyProgram.aspx"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package" Target="../embeddings/Microsoft_Excel_Worksheet1.xlsx"/><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fhlb.com/getmedia/7a625580-6200-43e9-ae0e-8ee06aae97d2/ahp-implementation-plan_1.pdf"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fhlb.com/getmedia/0f069751-ba96-4ce6-b17b-7e2f3b107c24/MOU-Form.pdf"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fhlb.com/getmedia/dbed4b40-914e-4d70-857b-5d11f14c1bcd/fhlbd-ahp-rental-workbook.pdf"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hyperlink" Target="https://www.fhlb.com/community-programs/affordable-housing-program-general-fund#resources"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s://eligibility.sc.egov.usda.gov/eligibility/welcomeAction.do?pageAction=sfp"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hyperlink" Target="https://www.energystar.gov/about/how-energy-star-works/energy-star-certificatio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hyperlink" Target="https://www.nahb.org/advocacy/industry-issues/sustainability-and-green-building/national-green-building-standard-certificatio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hyperlink" Target="https://fortifiedhome.org/wp-content/uploads/MF-flowchart-1-2022.pdf"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hyperlink" Target="https://www.fhlb.com/community-programs/affordable-housing-program"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40.svg"/><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www.fhlb.com/getmedia/7196e498-7940-4310-ad2f-2ebd44917cff/2025-Scoring-Rubric.pdf" TargetMode="External"/><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58.svg"/><Relationship Id="rId4" Type="http://schemas.openxmlformats.org/officeDocument/2006/relationships/diagramLayout" Target="../diagrams/layout11.xml"/><Relationship Id="rId9" Type="http://schemas.openxmlformats.org/officeDocument/2006/relationships/image" Target="../media/image5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62.png"/><Relationship Id="rId7" Type="http://schemas.openxmlformats.org/officeDocument/2006/relationships/diagramQuickStyle" Target="../diagrams/quickStyle12.xml"/><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hyperlink" Target="https://www.fhlb.com/community-programs/community-programs" TargetMode="External"/><Relationship Id="rId9" Type="http://schemas.microsoft.com/office/2007/relationships/diagramDrawing" Target="../diagrams/drawing12.xml"/></Relationships>
</file>

<file path=ppt/slides/_rels/slide78.xml.rels><?xml version="1.0" encoding="UTF-8" standalone="yes"?>
<Relationships xmlns="http://schemas.openxmlformats.org/package/2006/relationships"><Relationship Id="rId2" Type="http://schemas.openxmlformats.org/officeDocument/2006/relationships/hyperlink" Target="https://www.fhlb.com/community-programs/affordable-housing-program-general-fund"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2387" y="3952240"/>
            <a:ext cx="7705213" cy="1158240"/>
          </a:xfrm>
        </p:spPr>
        <p:txBody>
          <a:bodyPr/>
          <a:lstStyle/>
          <a:p>
            <a:endParaRPr lang="en-US" sz="2800" dirty="0"/>
          </a:p>
        </p:txBody>
      </p:sp>
      <p:sp>
        <p:nvSpPr>
          <p:cNvPr id="6" name="TextBox 5">
            <a:extLst>
              <a:ext uri="{FF2B5EF4-FFF2-40B4-BE49-F238E27FC236}">
                <a16:creationId xmlns:a16="http://schemas.microsoft.com/office/drawing/2014/main" id="{DE2C2536-E7D1-2274-51AF-3B5FD37299CC}"/>
              </a:ext>
            </a:extLst>
          </p:cNvPr>
          <p:cNvSpPr txBox="1"/>
          <p:nvPr/>
        </p:nvSpPr>
        <p:spPr>
          <a:xfrm>
            <a:off x="2300748" y="5493463"/>
            <a:ext cx="5987846" cy="400110"/>
          </a:xfrm>
          <a:prstGeom prst="rect">
            <a:avLst/>
          </a:prstGeom>
          <a:noFill/>
        </p:spPr>
        <p:txBody>
          <a:bodyPr wrap="square">
            <a:spAutoFit/>
          </a:bodyPr>
          <a:lstStyle/>
          <a:p>
            <a:r>
              <a:rPr lang="en-US" sz="2000" dirty="0">
                <a:solidFill>
                  <a:schemeClr val="bg1"/>
                </a:solidFill>
              </a:rPr>
              <a:t>2025 AHP General Fund </a:t>
            </a:r>
          </a:p>
        </p:txBody>
      </p:sp>
      <p:sp>
        <p:nvSpPr>
          <p:cNvPr id="9" name="TextBox 8">
            <a:extLst>
              <a:ext uri="{FF2B5EF4-FFF2-40B4-BE49-F238E27FC236}">
                <a16:creationId xmlns:a16="http://schemas.microsoft.com/office/drawing/2014/main" id="{B5496DE2-3C87-837F-35D1-899C13EE80F6}"/>
              </a:ext>
            </a:extLst>
          </p:cNvPr>
          <p:cNvSpPr txBox="1"/>
          <p:nvPr/>
        </p:nvSpPr>
        <p:spPr>
          <a:xfrm>
            <a:off x="2964426" y="6181721"/>
            <a:ext cx="5422490" cy="369332"/>
          </a:xfrm>
          <a:prstGeom prst="rect">
            <a:avLst/>
          </a:prstGeom>
          <a:noFill/>
        </p:spPr>
        <p:txBody>
          <a:bodyPr wrap="square">
            <a:sp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Opened from April 2 – May 1,2025</a:t>
            </a:r>
          </a:p>
        </p:txBody>
      </p:sp>
      <p:pic>
        <p:nvPicPr>
          <p:cNvPr id="11" name="Picture 10">
            <a:extLst>
              <a:ext uri="{FF2B5EF4-FFF2-40B4-BE49-F238E27FC236}">
                <a16:creationId xmlns:a16="http://schemas.microsoft.com/office/drawing/2014/main" id="{5BD58A35-04B0-53A9-F1CD-C4F3D53B4540}"/>
              </a:ext>
            </a:extLst>
          </p:cNvPr>
          <p:cNvPicPr>
            <a:picLocks noChangeAspect="1"/>
          </p:cNvPicPr>
          <p:nvPr/>
        </p:nvPicPr>
        <p:blipFill>
          <a:blip r:embed="rId3"/>
          <a:stretch>
            <a:fillRect/>
          </a:stretch>
        </p:blipFill>
        <p:spPr>
          <a:xfrm>
            <a:off x="0" y="0"/>
            <a:ext cx="9144000" cy="5205315"/>
          </a:xfrm>
          <a:prstGeom prst="rect">
            <a:avLst/>
          </a:prstGeom>
        </p:spPr>
      </p:pic>
    </p:spTree>
    <p:extLst>
      <p:ext uri="{BB962C8B-B14F-4D97-AF65-F5344CB8AC3E}">
        <p14:creationId xmlns:p14="http://schemas.microsoft.com/office/powerpoint/2010/main" val="188110739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DA2D-E301-49DE-881F-338676CAFB7D}"/>
              </a:ext>
            </a:extLst>
          </p:cNvPr>
          <p:cNvSpPr>
            <a:spLocks noGrp="1"/>
          </p:cNvSpPr>
          <p:nvPr>
            <p:ph type="title"/>
          </p:nvPr>
        </p:nvSpPr>
        <p:spPr/>
        <p:txBody>
          <a:bodyPr/>
          <a:lstStyle/>
          <a:p>
            <a:r>
              <a:rPr lang="en-US" dirty="0"/>
              <a:t>Member or Sponsor</a:t>
            </a:r>
          </a:p>
        </p:txBody>
      </p:sp>
      <p:sp>
        <p:nvSpPr>
          <p:cNvPr id="3" name="Text Placeholder 2">
            <a:extLst>
              <a:ext uri="{FF2B5EF4-FFF2-40B4-BE49-F238E27FC236}">
                <a16:creationId xmlns:a16="http://schemas.microsoft.com/office/drawing/2014/main" id="{7FB6FBC0-B5A7-4486-93BA-47590866440D}"/>
              </a:ext>
            </a:extLst>
          </p:cNvPr>
          <p:cNvSpPr>
            <a:spLocks noGrp="1"/>
          </p:cNvSpPr>
          <p:nvPr>
            <p:ph type="body" sz="quarter" idx="12"/>
          </p:nvPr>
        </p:nvSpPr>
        <p:spPr/>
        <p:txBody>
          <a:bodyPr>
            <a:normAutofit/>
          </a:bodyPr>
          <a:lstStyle/>
          <a:p>
            <a:pPr marL="0" indent="0" algn="ctr">
              <a:buNone/>
            </a:pPr>
            <a:endParaRPr lang="en-US" sz="2400" b="1" u="sng"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Member</a:t>
            </a:r>
            <a:r>
              <a:rPr lang="en-US" sz="2400" dirty="0">
                <a:solidFill>
                  <a:srgbClr val="434343"/>
                </a:solidFill>
                <a:effectLst/>
                <a:ea typeface="Calibri" panose="020F0502020204030204" pitchFamily="34" charset="0"/>
                <a:cs typeface="Times New Roman" panose="02020603050405020304" pitchFamily="18" charset="0"/>
              </a:rPr>
              <a:t>" is willing to apply for AHP funds on behalf of a project sponsor.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is the owner of a rental project or the overseer of an ownership project that will put together the application or coordinate the application and project’s completion.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Although a "Member" might be said to "sponsor" an application by submitting it, be sure to understand these terms, because </a:t>
            </a:r>
            <a:r>
              <a:rPr lang="en-US" sz="2400" i="1" dirty="0">
                <a:solidFill>
                  <a:srgbClr val="434343"/>
                </a:solidFill>
                <a:effectLst/>
                <a:ea typeface="Calibri" panose="020F0502020204030204" pitchFamily="34" charset="0"/>
                <a:cs typeface="Times New Roman" panose="02020603050405020304" pitchFamily="18" charset="0"/>
              </a:rPr>
              <a:t>a </a:t>
            </a:r>
            <a:r>
              <a:rPr lang="en-US" sz="2400" i="1" dirty="0">
                <a:solidFill>
                  <a:srgbClr val="0072CE"/>
                </a:solidFill>
                <a:effectLst/>
                <a:ea typeface="Calibri" panose="020F0502020204030204" pitchFamily="34" charset="0"/>
                <a:cs typeface="Times New Roman" panose="02020603050405020304" pitchFamily="18" charset="0"/>
              </a:rPr>
              <a:t>"Sponsor" and a "Member" play two different roles in an AHP application.</a:t>
            </a:r>
          </a:p>
          <a:p>
            <a:endParaRPr lang="en-US" dirty="0"/>
          </a:p>
        </p:txBody>
      </p:sp>
      <p:sp>
        <p:nvSpPr>
          <p:cNvPr id="4" name="Scroll: Horizontal 3">
            <a:extLst>
              <a:ext uri="{FF2B5EF4-FFF2-40B4-BE49-F238E27FC236}">
                <a16:creationId xmlns:a16="http://schemas.microsoft.com/office/drawing/2014/main" id="{1B5F4CDF-5EC4-8D89-CE55-AA6374D48089}"/>
              </a:ext>
            </a:extLst>
          </p:cNvPr>
          <p:cNvSpPr/>
          <p:nvPr/>
        </p:nvSpPr>
        <p:spPr>
          <a:xfrm>
            <a:off x="879566" y="5930538"/>
            <a:ext cx="7532914" cy="766354"/>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0000"/>
                </a:solidFill>
              </a:rPr>
              <a:t>A sponsor cannot apply without a member</a:t>
            </a:r>
          </a:p>
        </p:txBody>
      </p:sp>
    </p:spTree>
    <p:extLst>
      <p:ext uri="{BB962C8B-B14F-4D97-AF65-F5344CB8AC3E}">
        <p14:creationId xmlns:p14="http://schemas.microsoft.com/office/powerpoint/2010/main" val="22715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DF686D0-7F94-BCE2-8C32-C786FABEFA99}"/>
              </a:ext>
            </a:extLst>
          </p:cNvPr>
          <p:cNvSpPr/>
          <p:nvPr/>
        </p:nvSpPr>
        <p:spPr>
          <a:xfrm>
            <a:off x="127835" y="1288461"/>
            <a:ext cx="5190786" cy="4466387"/>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endParaRPr lang="en-US" dirty="0"/>
          </a:p>
        </p:txBody>
      </p:sp>
      <p:sp>
        <p:nvSpPr>
          <p:cNvPr id="2" name="Title 1"/>
          <p:cNvSpPr>
            <a:spLocks noGrp="1"/>
          </p:cNvSpPr>
          <p:nvPr>
            <p:ph type="title"/>
          </p:nvPr>
        </p:nvSpPr>
        <p:spPr>
          <a:xfrm>
            <a:off x="356260" y="598773"/>
            <a:ext cx="7487260" cy="457200"/>
          </a:xfrm>
        </p:spPr>
        <p:txBody>
          <a:bodyPr vert="horz" lIns="91440" tIns="45720" rIns="91440" bIns="45720" rtlCol="0" anchor="ctr">
            <a:noAutofit/>
          </a:bodyPr>
          <a:lstStyle/>
          <a:p>
            <a:pPr lvl="0">
              <a:defRPr/>
            </a:pPr>
            <a:r>
              <a:rPr lang="en-US" sz="2800" b="1" kern="1200" dirty="0">
                <a:latin typeface="+mj-lt"/>
                <a:ea typeface="+mj-ea"/>
                <a:cs typeface="+mj-cs"/>
              </a:rPr>
              <a:t>AHP Roles - Members</a:t>
            </a:r>
          </a:p>
        </p:txBody>
      </p:sp>
      <p:sp>
        <p:nvSpPr>
          <p:cNvPr id="5" name="TextBox 4">
            <a:extLst>
              <a:ext uri="{FF2B5EF4-FFF2-40B4-BE49-F238E27FC236}">
                <a16:creationId xmlns:a16="http://schemas.microsoft.com/office/drawing/2014/main" id="{CE18151F-7F63-B986-033E-5F1C06E4BF74}"/>
              </a:ext>
            </a:extLst>
          </p:cNvPr>
          <p:cNvSpPr txBox="1"/>
          <p:nvPr/>
        </p:nvSpPr>
        <p:spPr>
          <a:xfrm>
            <a:off x="291091" y="1662061"/>
            <a:ext cx="5027530" cy="4327338"/>
          </a:xfrm>
          <a:prstGeom prst="rect">
            <a:avLst/>
          </a:prstGeom>
          <a:noFill/>
        </p:spPr>
        <p:txBody>
          <a:bodyPr wrap="square" rtlCol="0">
            <a:spAutoFit/>
          </a:bodyPr>
          <a:lstStyle/>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Evaluate the sponsor and project concept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Set deadline to receive online application to gain necessary approvals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 and approve applications before submitting to FHLB Dallas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Review/approve compliance reports, disbursement requests and extensions</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Maintain project oversight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Discuss expectations for program compliance with sponsors</a:t>
            </a:r>
          </a:p>
          <a:p>
            <a:pPr defTabSz="914400">
              <a:lnSpc>
                <a:spcPct val="90000"/>
              </a:lnSpc>
              <a:spcBef>
                <a:spcPct val="20000"/>
              </a:spcBef>
              <a:spcAft>
                <a:spcPts val="1200"/>
              </a:spcAft>
              <a:buClr>
                <a:schemeClr val="tx1">
                  <a:lumMod val="85000"/>
                  <a:lumOff val="15000"/>
                </a:schemeClr>
              </a:buClr>
            </a:pPr>
            <a:endParaRPr lang="en-US" sz="3200" b="1" u="sng" dirty="0">
              <a:solidFill>
                <a:schemeClr val="tx1">
                  <a:lumMod val="75000"/>
                  <a:lumOff val="25000"/>
                </a:schemeClr>
              </a:solidFill>
            </a:endParaRPr>
          </a:p>
        </p:txBody>
      </p:sp>
      <p:sp>
        <p:nvSpPr>
          <p:cNvPr id="3" name="TextBox 2"/>
          <p:cNvSpPr txBox="1"/>
          <p:nvPr/>
        </p:nvSpPr>
        <p:spPr>
          <a:xfrm>
            <a:off x="5481878" y="5092117"/>
            <a:ext cx="3534288" cy="1270884"/>
          </a:xfrm>
          <a:prstGeom prst="rect">
            <a:avLst/>
          </a:prstGeom>
          <a:ln w="22225">
            <a:solidFill>
              <a:schemeClr val="accent1">
                <a:shade val="50000"/>
              </a:schemeClr>
            </a:solidFill>
          </a:ln>
        </p:spPr>
        <p:txBody>
          <a:bodyPr vert="horz" lIns="91440" tIns="45720" rIns="91440" bIns="45720" rtlCol="0" anchor="ctr">
            <a:noAutofit/>
          </a:bodyPr>
          <a:lstStyle/>
          <a:p>
            <a:pPr lvl="0" defTabSz="914400">
              <a:lnSpc>
                <a:spcPct val="90000"/>
              </a:lnSpc>
              <a:spcBef>
                <a:spcPct val="0"/>
              </a:spcBef>
              <a:spcAft>
                <a:spcPts val="600"/>
              </a:spcAft>
              <a:defRPr/>
            </a:pPr>
            <a:r>
              <a:rPr lang="en-US" sz="1400" dirty="0">
                <a:solidFill>
                  <a:srgbClr val="4E5054"/>
                </a:solidFill>
                <a:latin typeface="Public Sans"/>
              </a:rPr>
              <a:t>C</a:t>
            </a:r>
            <a:r>
              <a:rPr lang="en-US" sz="1400" b="0" i="0" dirty="0">
                <a:solidFill>
                  <a:srgbClr val="4E5054"/>
                </a:solidFill>
                <a:effectLst/>
                <a:latin typeface="Public Sans"/>
              </a:rPr>
              <a:t>C Housing, a subsidiary of Catholic Charities Felician Villa Apartments, a senior housing complex in Rio Rancho, was awarded a $750,000 AHP grant to assist with construction through Wells Fargo.</a:t>
            </a:r>
            <a:endParaRPr lang="en-US" sz="1400" dirty="0">
              <a:solidFill>
                <a:srgbClr val="0070C0"/>
              </a:solidFill>
              <a:latin typeface="+mj-lt"/>
              <a:ea typeface="+mj-ea"/>
              <a:cs typeface="+mj-cs"/>
            </a:endParaRPr>
          </a:p>
        </p:txBody>
      </p:sp>
      <p:pic>
        <p:nvPicPr>
          <p:cNvPr id="7" name="Picture 6">
            <a:extLst>
              <a:ext uri="{FF2B5EF4-FFF2-40B4-BE49-F238E27FC236}">
                <a16:creationId xmlns:a16="http://schemas.microsoft.com/office/drawing/2014/main" id="{914412D3-456A-E199-FEB3-241B8D27E877}"/>
              </a:ext>
            </a:extLst>
          </p:cNvPr>
          <p:cNvPicPr>
            <a:picLocks noChangeAspect="1"/>
          </p:cNvPicPr>
          <p:nvPr/>
        </p:nvPicPr>
        <p:blipFill>
          <a:blip r:embed="rId3"/>
          <a:stretch>
            <a:fillRect/>
          </a:stretch>
        </p:blipFill>
        <p:spPr>
          <a:xfrm>
            <a:off x="5481878" y="1390921"/>
            <a:ext cx="3534288" cy="3701196"/>
          </a:xfrm>
          <a:prstGeom prst="rect">
            <a:avLst/>
          </a:prstGeom>
          <a:ln w="22225">
            <a:solidFill>
              <a:schemeClr val="accent1">
                <a:shade val="50000"/>
              </a:schemeClr>
            </a:solidFill>
          </a:ln>
        </p:spPr>
      </p:pic>
    </p:spTree>
    <p:extLst>
      <p:ext uri="{BB962C8B-B14F-4D97-AF65-F5344CB8AC3E}">
        <p14:creationId xmlns:p14="http://schemas.microsoft.com/office/powerpoint/2010/main" val="2640372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C1A11AD-A8FD-177D-F6CF-DF9C8D0042A2}"/>
              </a:ext>
            </a:extLst>
          </p:cNvPr>
          <p:cNvSpPr/>
          <p:nvPr/>
        </p:nvSpPr>
        <p:spPr>
          <a:xfrm>
            <a:off x="110311" y="1181953"/>
            <a:ext cx="5353897" cy="4749064"/>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spcAft>
                <a:spcPts val="1200"/>
              </a:spcAft>
            </a:pPr>
            <a:endParaRPr lang="en-US" dirty="0"/>
          </a:p>
        </p:txBody>
      </p:sp>
      <p:sp>
        <p:nvSpPr>
          <p:cNvPr id="2" name="Title 1"/>
          <p:cNvSpPr>
            <a:spLocks noGrp="1"/>
          </p:cNvSpPr>
          <p:nvPr>
            <p:ph type="title"/>
          </p:nvPr>
        </p:nvSpPr>
        <p:spPr>
          <a:xfrm>
            <a:off x="347472" y="472966"/>
            <a:ext cx="7579327" cy="615170"/>
          </a:xfrm>
        </p:spPr>
        <p:txBody>
          <a:bodyPr/>
          <a:lstStyle/>
          <a:p>
            <a:pPr lvl="0" defTabSz="457200">
              <a:defRPr/>
            </a:pPr>
            <a:r>
              <a:rPr lang="en-US" dirty="0">
                <a:solidFill>
                  <a:srgbClr val="0072CE"/>
                </a:solidFill>
                <a:latin typeface="Calibri" pitchFamily="34" charset="0"/>
              </a:rPr>
              <a:t>AHP Roles - Sponsors</a:t>
            </a:r>
          </a:p>
        </p:txBody>
      </p:sp>
      <p:sp>
        <p:nvSpPr>
          <p:cNvPr id="12" name="TextBox 11">
            <a:extLst>
              <a:ext uri="{FF2B5EF4-FFF2-40B4-BE49-F238E27FC236}">
                <a16:creationId xmlns:a16="http://schemas.microsoft.com/office/drawing/2014/main" id="{61E54F53-4BD9-B603-8D73-9F1298247A1F}"/>
              </a:ext>
            </a:extLst>
          </p:cNvPr>
          <p:cNvSpPr txBox="1"/>
          <p:nvPr/>
        </p:nvSpPr>
        <p:spPr>
          <a:xfrm>
            <a:off x="361751" y="1853326"/>
            <a:ext cx="4851016" cy="373179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Create a thorough AHP application with supporting documentation</a:t>
            </a:r>
          </a:p>
          <a:p>
            <a:pPr marL="285750" indent="-285750">
              <a:spcAft>
                <a:spcPts val="1200"/>
              </a:spcAft>
              <a:buFont typeface="Arial" panose="020B0604020202020204" pitchFamily="34" charset="0"/>
              <a:buChar char="•"/>
            </a:pPr>
            <a:r>
              <a:rPr lang="en-US" dirty="0"/>
              <a:t>Understand AHP compliance requirements</a:t>
            </a:r>
          </a:p>
          <a:p>
            <a:pPr marL="285750" indent="-285750">
              <a:spcAft>
                <a:spcPts val="1200"/>
              </a:spcAft>
              <a:buFont typeface="Arial" panose="020B0604020202020204" pitchFamily="34" charset="0"/>
              <a:buChar char="•"/>
            </a:pPr>
            <a:r>
              <a:rPr lang="en-US" dirty="0"/>
              <a:t>Promptly inform the member and FHLB Dallas of changes to the project </a:t>
            </a:r>
          </a:p>
          <a:p>
            <a:pPr marL="285750" indent="-285750">
              <a:spcAft>
                <a:spcPts val="300"/>
              </a:spcAft>
              <a:buFont typeface="Arial" panose="020B0604020202020204" pitchFamily="34" charset="0"/>
              <a:buChar char="•"/>
            </a:pPr>
            <a:r>
              <a:rPr lang="en-US" dirty="0"/>
              <a:t>Submit documents in a timely manner:</a:t>
            </a:r>
          </a:p>
          <a:p>
            <a:pPr marL="742950" lvl="1" indent="-285750">
              <a:buFont typeface="Arial" panose="020B0604020202020204" pitchFamily="34" charset="0"/>
              <a:buChar char="•"/>
            </a:pPr>
            <a:r>
              <a:rPr lang="en-US" dirty="0"/>
              <a:t>Conditional award requirements</a:t>
            </a:r>
          </a:p>
          <a:p>
            <a:pPr marL="742950" lvl="1" indent="-285750">
              <a:buFont typeface="Arial" panose="020B0604020202020204" pitchFamily="34" charset="0"/>
              <a:buChar char="•"/>
            </a:pPr>
            <a:r>
              <a:rPr lang="en-US" dirty="0"/>
              <a:t>Disbursement requests</a:t>
            </a:r>
          </a:p>
          <a:p>
            <a:pPr marL="742950" lvl="1" indent="-285750">
              <a:buFont typeface="Arial" panose="020B0604020202020204" pitchFamily="34" charset="0"/>
              <a:buChar char="•"/>
            </a:pPr>
            <a:r>
              <a:rPr lang="en-US" dirty="0"/>
              <a:t>Modifications and extensions</a:t>
            </a:r>
          </a:p>
          <a:p>
            <a:pPr marL="742950" lvl="1" indent="-285750">
              <a:buFont typeface="Arial" panose="020B0604020202020204" pitchFamily="34" charset="0"/>
              <a:buChar char="•"/>
            </a:pPr>
            <a:r>
              <a:rPr lang="en-US" dirty="0"/>
              <a:t>Annual progress reports</a:t>
            </a:r>
          </a:p>
          <a:p>
            <a:pPr>
              <a:spcAft>
                <a:spcPts val="1200"/>
              </a:spcAft>
            </a:pPr>
            <a:endParaRPr lang="en-US" sz="2400" b="1" u="sng" dirty="0"/>
          </a:p>
        </p:txBody>
      </p:sp>
      <p:sp>
        <p:nvSpPr>
          <p:cNvPr id="6" name="Rectangle 5">
            <a:extLst>
              <a:ext uri="{FF2B5EF4-FFF2-40B4-BE49-F238E27FC236}">
                <a16:creationId xmlns:a16="http://schemas.microsoft.com/office/drawing/2014/main" id="{3E28E780-9AD5-2369-6292-9C032B456009}"/>
              </a:ext>
            </a:extLst>
          </p:cNvPr>
          <p:cNvSpPr/>
          <p:nvPr/>
        </p:nvSpPr>
        <p:spPr>
          <a:xfrm>
            <a:off x="5629014" y="4679910"/>
            <a:ext cx="3404676" cy="1183995"/>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algn="ctr"/>
            <a:r>
              <a:rPr lang="en-US" sz="1400" b="0" i="0" dirty="0">
                <a:solidFill>
                  <a:srgbClr val="232A31"/>
                </a:solidFill>
                <a:effectLst/>
                <a:latin typeface="GT America"/>
              </a:rPr>
              <a:t>Resource Center of Dallas received a $750,000 AHP grant for Oak Lawn Place in Dallas, Texas. The grant was awarded through </a:t>
            </a:r>
            <a:r>
              <a:rPr lang="en-US" sz="1400" b="0" i="0" dirty="0" err="1">
                <a:solidFill>
                  <a:srgbClr val="232A31"/>
                </a:solidFill>
                <a:effectLst/>
                <a:latin typeface="GT America"/>
              </a:rPr>
              <a:t>Veritex</a:t>
            </a:r>
            <a:r>
              <a:rPr lang="en-US" sz="1400" b="0" i="0" dirty="0">
                <a:solidFill>
                  <a:srgbClr val="232A31"/>
                </a:solidFill>
                <a:effectLst/>
                <a:latin typeface="GT America"/>
              </a:rPr>
              <a:t> Community Bank.</a:t>
            </a:r>
            <a:endParaRPr lang="en-US" sz="1300" dirty="0">
              <a:solidFill>
                <a:schemeClr val="tx1"/>
              </a:solidFill>
            </a:endParaRPr>
          </a:p>
        </p:txBody>
      </p:sp>
      <p:pic>
        <p:nvPicPr>
          <p:cNvPr id="8" name="Picture 7">
            <a:extLst>
              <a:ext uri="{FF2B5EF4-FFF2-40B4-BE49-F238E27FC236}">
                <a16:creationId xmlns:a16="http://schemas.microsoft.com/office/drawing/2014/main" id="{BD8B28D4-417D-3F86-94F6-075DAFAD8A1A}"/>
              </a:ext>
            </a:extLst>
          </p:cNvPr>
          <p:cNvPicPr>
            <a:picLocks noChangeAspect="1"/>
          </p:cNvPicPr>
          <p:nvPr/>
        </p:nvPicPr>
        <p:blipFill>
          <a:blip r:embed="rId3"/>
          <a:stretch>
            <a:fillRect/>
          </a:stretch>
        </p:blipFill>
        <p:spPr>
          <a:xfrm>
            <a:off x="5629014" y="1293303"/>
            <a:ext cx="3404676" cy="3387754"/>
          </a:xfrm>
          <a:prstGeom prst="rect">
            <a:avLst/>
          </a:prstGeom>
          <a:ln w="25400">
            <a:solidFill>
              <a:schemeClr val="tx1"/>
            </a:solidFill>
          </a:ln>
        </p:spPr>
      </p:pic>
    </p:spTree>
    <p:extLst>
      <p:ext uri="{BB962C8B-B14F-4D97-AF65-F5344CB8AC3E}">
        <p14:creationId xmlns:p14="http://schemas.microsoft.com/office/powerpoint/2010/main" val="1547246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7BC17-C392-43B9-BCCE-49326E05386E}"/>
              </a:ext>
            </a:extLst>
          </p:cNvPr>
          <p:cNvSpPr>
            <a:spLocks noGrp="1"/>
          </p:cNvSpPr>
          <p:nvPr>
            <p:ph type="title"/>
          </p:nvPr>
        </p:nvSpPr>
        <p:spPr/>
        <p:txBody>
          <a:bodyPr/>
          <a:lstStyle/>
          <a:p>
            <a:r>
              <a:rPr lang="en-US" dirty="0"/>
              <a:t>Types of Eligible Housing</a:t>
            </a:r>
          </a:p>
        </p:txBody>
      </p:sp>
      <p:sp>
        <p:nvSpPr>
          <p:cNvPr id="6" name="Text Placeholder 5">
            <a:extLst>
              <a:ext uri="{FF2B5EF4-FFF2-40B4-BE49-F238E27FC236}">
                <a16:creationId xmlns:a16="http://schemas.microsoft.com/office/drawing/2014/main" id="{296F80C0-8D85-4B59-ACBB-C191ABD04E84}"/>
              </a:ext>
            </a:extLst>
          </p:cNvPr>
          <p:cNvSpPr>
            <a:spLocks noGrp="1"/>
          </p:cNvSpPr>
          <p:nvPr>
            <p:ph type="body" sz="quarter" idx="12"/>
          </p:nvPr>
        </p:nvSpPr>
        <p:spPr>
          <a:xfrm>
            <a:off x="355600" y="1175656"/>
            <a:ext cx="4959350" cy="5047343"/>
          </a:xfrm>
        </p:spPr>
        <p:txBody>
          <a:bodyPr/>
          <a:lstStyle/>
          <a:p>
            <a:endParaRPr lang="en-US" dirty="0"/>
          </a:p>
        </p:txBody>
      </p:sp>
      <p:sp>
        <p:nvSpPr>
          <p:cNvPr id="11" name="Rectangle 10">
            <a:extLst>
              <a:ext uri="{FF2B5EF4-FFF2-40B4-BE49-F238E27FC236}">
                <a16:creationId xmlns:a16="http://schemas.microsoft.com/office/drawing/2014/main" id="{09F70039-A815-43D9-A9A8-BB6B2B8D66EF}"/>
              </a:ext>
            </a:extLst>
          </p:cNvPr>
          <p:cNvSpPr/>
          <p:nvPr/>
        </p:nvSpPr>
        <p:spPr>
          <a:xfrm>
            <a:off x="180975" y="1175657"/>
            <a:ext cx="5186008" cy="462849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en-US" sz="1200" dirty="0"/>
          </a:p>
          <a:p>
            <a:pPr marL="171450" indent="-171450">
              <a:spcAft>
                <a:spcPts val="400"/>
              </a:spcAft>
              <a:buFont typeface="Arial" panose="020B0604020202020204" pitchFamily="34" charset="0"/>
              <a:buChar char="•"/>
            </a:pPr>
            <a:r>
              <a:rPr lang="en-US" sz="2400" dirty="0">
                <a:solidFill>
                  <a:schemeClr val="tx1"/>
                </a:solidFill>
              </a:rPr>
              <a:t>Multifamily</a:t>
            </a:r>
          </a:p>
          <a:p>
            <a:pPr marL="171450" indent="-171450">
              <a:spcAft>
                <a:spcPts val="400"/>
              </a:spcAft>
              <a:buFont typeface="Arial" panose="020B0604020202020204" pitchFamily="34" charset="0"/>
              <a:buChar char="•"/>
            </a:pPr>
            <a:r>
              <a:rPr lang="en-US" sz="2400" dirty="0">
                <a:solidFill>
                  <a:schemeClr val="tx1"/>
                </a:solidFill>
              </a:rPr>
              <a:t>Single-Resident Occupancy (SRO)</a:t>
            </a:r>
          </a:p>
          <a:p>
            <a:pPr marL="171450" indent="-171450">
              <a:spcAft>
                <a:spcPts val="400"/>
              </a:spcAft>
              <a:buFont typeface="Arial" panose="020B0604020202020204" pitchFamily="34" charset="0"/>
              <a:buChar char="•"/>
            </a:pPr>
            <a:r>
              <a:rPr lang="en-US" sz="2400" dirty="0">
                <a:solidFill>
                  <a:schemeClr val="tx1"/>
                </a:solidFill>
              </a:rPr>
              <a:t>Manufactured Homes</a:t>
            </a:r>
          </a:p>
          <a:p>
            <a:pPr marL="171450" indent="-171450">
              <a:spcAft>
                <a:spcPts val="400"/>
              </a:spcAft>
              <a:buFont typeface="Arial" panose="020B0604020202020204" pitchFamily="34" charset="0"/>
              <a:buChar char="•"/>
            </a:pPr>
            <a:r>
              <a:rPr lang="en-US" sz="2400" dirty="0">
                <a:solidFill>
                  <a:schemeClr val="tx1"/>
                </a:solidFill>
              </a:rPr>
              <a:t>Micro Homes</a:t>
            </a:r>
          </a:p>
          <a:p>
            <a:pPr marL="171450" indent="-171450">
              <a:spcAft>
                <a:spcPts val="400"/>
              </a:spcAft>
              <a:buFont typeface="Arial" panose="020B0604020202020204" pitchFamily="34" charset="0"/>
              <a:buChar char="•"/>
            </a:pPr>
            <a:r>
              <a:rPr lang="en-US" sz="2400" dirty="0">
                <a:solidFill>
                  <a:schemeClr val="tx1"/>
                </a:solidFill>
              </a:rPr>
              <a:t>Re-entry Housing</a:t>
            </a:r>
          </a:p>
          <a:p>
            <a:pPr marL="171450" marR="0" lvl="0" indent="-171450" fontAlgn="auto">
              <a:lnSpc>
                <a:spcPct val="100000"/>
              </a:lnSpc>
              <a:spcBef>
                <a:spcPts val="0"/>
              </a:spcBef>
              <a:spcAft>
                <a:spcPts val="400"/>
              </a:spcAft>
              <a:buClrTx/>
              <a:buSzTx/>
              <a:buFont typeface="Arial" panose="020B0604020202020204" pitchFamily="34" charset="0"/>
              <a:buChar char="•"/>
              <a:tabLst/>
              <a:defRPr/>
            </a:pPr>
            <a:r>
              <a:rPr lang="en-US" sz="2400" dirty="0">
                <a:solidFill>
                  <a:schemeClr val="tx1"/>
                </a:solidFill>
              </a:rPr>
              <a:t>Group Homes/Congregate living facilities</a:t>
            </a:r>
          </a:p>
          <a:p>
            <a:pPr marL="171450" indent="-171450">
              <a:spcAft>
                <a:spcPts val="400"/>
              </a:spcAft>
              <a:buFont typeface="Arial" panose="020B0604020202020204" pitchFamily="34" charset="0"/>
              <a:buChar char="•"/>
              <a:defRPr/>
            </a:pPr>
            <a:r>
              <a:rPr lang="en-US" sz="2400" dirty="0">
                <a:solidFill>
                  <a:schemeClr val="tx1"/>
                </a:solidFill>
              </a:rPr>
              <a:t>Permanent Supportive/Transitional Housing</a:t>
            </a:r>
          </a:p>
          <a:p>
            <a:pPr marL="171450" indent="-171450">
              <a:spcAft>
                <a:spcPts val="400"/>
              </a:spcAft>
              <a:buFont typeface="Arial" panose="020B0604020202020204" pitchFamily="34" charset="0"/>
              <a:buChar char="•"/>
              <a:defRPr/>
            </a:pPr>
            <a:r>
              <a:rPr lang="en-US" sz="2400" dirty="0">
                <a:solidFill>
                  <a:schemeClr val="tx1"/>
                </a:solidFill>
              </a:rPr>
              <a:t>Adaptive Reuse</a:t>
            </a:r>
          </a:p>
          <a:p>
            <a:pPr marL="171450" indent="-171450">
              <a:buFont typeface="Arial" panose="020B0604020202020204" pitchFamily="34" charset="0"/>
              <a:buChar char="•"/>
            </a:pPr>
            <a:endParaRPr lang="en-US" sz="1200" dirty="0">
              <a:solidFill>
                <a:schemeClr val="tx1"/>
              </a:solidFill>
            </a:endParaRPr>
          </a:p>
        </p:txBody>
      </p:sp>
      <p:pic>
        <p:nvPicPr>
          <p:cNvPr id="14" name="Picture 13">
            <a:extLst>
              <a:ext uri="{FF2B5EF4-FFF2-40B4-BE49-F238E27FC236}">
                <a16:creationId xmlns:a16="http://schemas.microsoft.com/office/drawing/2014/main" id="{4D83646E-3E59-41CC-A6E0-0B93651080C8}"/>
              </a:ext>
            </a:extLst>
          </p:cNvPr>
          <p:cNvPicPr>
            <a:picLocks noChangeAspect="1"/>
          </p:cNvPicPr>
          <p:nvPr/>
        </p:nvPicPr>
        <p:blipFill>
          <a:blip r:embed="rId3"/>
          <a:stretch>
            <a:fillRect/>
          </a:stretch>
        </p:blipFill>
        <p:spPr>
          <a:xfrm>
            <a:off x="5676900" y="3657347"/>
            <a:ext cx="3108960" cy="2146800"/>
          </a:xfrm>
          <a:prstGeom prst="rect">
            <a:avLst/>
          </a:prstGeom>
          <a:ln w="25400">
            <a:solidFill>
              <a:schemeClr val="tx1"/>
            </a:solidFill>
          </a:ln>
        </p:spPr>
      </p:pic>
      <p:sp>
        <p:nvSpPr>
          <p:cNvPr id="16" name="Rectangle 15">
            <a:extLst>
              <a:ext uri="{FF2B5EF4-FFF2-40B4-BE49-F238E27FC236}">
                <a16:creationId xmlns:a16="http://schemas.microsoft.com/office/drawing/2014/main" id="{3DB42A85-4DB1-4C1E-B363-D815359D0C24}"/>
              </a:ext>
            </a:extLst>
          </p:cNvPr>
          <p:cNvSpPr/>
          <p:nvPr/>
        </p:nvSpPr>
        <p:spPr>
          <a:xfrm>
            <a:off x="180975" y="6124574"/>
            <a:ext cx="8655103" cy="64770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r>
              <a:rPr lang="en-US" sz="1300" i="1" dirty="0">
                <a:solidFill>
                  <a:schemeClr val="tx1"/>
                </a:solidFill>
              </a:rPr>
              <a:t>Photos above from “Community First Village Phase One”, Austin, Texas. The project received a $750,000 AHP Subsidy to construct 76  micro-homes to serve homeless individuals with a special need through Frost Bank</a:t>
            </a:r>
          </a:p>
        </p:txBody>
      </p:sp>
      <p:pic>
        <p:nvPicPr>
          <p:cNvPr id="4" name="Picture 3">
            <a:extLst>
              <a:ext uri="{FF2B5EF4-FFF2-40B4-BE49-F238E27FC236}">
                <a16:creationId xmlns:a16="http://schemas.microsoft.com/office/drawing/2014/main" id="{5D07D6F7-7FFF-9FBD-A46A-FF47B26AB2F2}"/>
              </a:ext>
            </a:extLst>
          </p:cNvPr>
          <p:cNvPicPr>
            <a:picLocks noChangeAspect="1"/>
          </p:cNvPicPr>
          <p:nvPr/>
        </p:nvPicPr>
        <p:blipFill>
          <a:blip r:embed="rId4"/>
          <a:stretch>
            <a:fillRect/>
          </a:stretch>
        </p:blipFill>
        <p:spPr>
          <a:xfrm>
            <a:off x="5676899" y="1123950"/>
            <a:ext cx="3108960" cy="2391037"/>
          </a:xfrm>
          <a:prstGeom prst="rect">
            <a:avLst/>
          </a:prstGeom>
          <a:ln w="25400">
            <a:solidFill>
              <a:schemeClr val="tx1"/>
            </a:solidFill>
          </a:ln>
        </p:spPr>
      </p:pic>
    </p:spTree>
    <p:extLst>
      <p:ext uri="{BB962C8B-B14F-4D97-AF65-F5344CB8AC3E}">
        <p14:creationId xmlns:p14="http://schemas.microsoft.com/office/powerpoint/2010/main" val="1601099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922E-86E1-49A3-A799-2B1D016980E5}"/>
              </a:ext>
            </a:extLst>
          </p:cNvPr>
          <p:cNvSpPr>
            <a:spLocks noGrp="1"/>
          </p:cNvSpPr>
          <p:nvPr>
            <p:ph type="title"/>
          </p:nvPr>
        </p:nvSpPr>
        <p:spPr/>
        <p:txBody>
          <a:bodyPr/>
          <a:lstStyle/>
          <a:p>
            <a:r>
              <a:rPr lang="en-US" sz="2800" b="1" dirty="0">
                <a:solidFill>
                  <a:srgbClr val="0070C0"/>
                </a:solidFill>
              </a:rPr>
              <a:t>Owner-Occupied Overview</a:t>
            </a:r>
            <a:endParaRPr lang="en-US" dirty="0"/>
          </a:p>
        </p:txBody>
      </p:sp>
      <p:sp>
        <p:nvSpPr>
          <p:cNvPr id="6" name="TextBox 5">
            <a:extLst>
              <a:ext uri="{FF2B5EF4-FFF2-40B4-BE49-F238E27FC236}">
                <a16:creationId xmlns:a16="http://schemas.microsoft.com/office/drawing/2014/main" id="{B677916F-2F5B-469E-9EA4-DE8B22439E9D}"/>
              </a:ext>
            </a:extLst>
          </p:cNvPr>
          <p:cNvSpPr txBox="1"/>
          <p:nvPr/>
        </p:nvSpPr>
        <p:spPr>
          <a:xfrm>
            <a:off x="194310" y="1410475"/>
            <a:ext cx="8606789" cy="461665"/>
          </a:xfrm>
          <a:prstGeom prst="rect">
            <a:avLst/>
          </a:prstGeom>
          <a:solidFill>
            <a:schemeClr val="bg1">
              <a:lumMod val="95000"/>
            </a:schemeClr>
          </a:solidFill>
          <a:ln w="38100" cmpd="dbl">
            <a:solidFill>
              <a:schemeClr val="tx1"/>
            </a:solidFill>
            <a:extLst>
              <a:ext uri="{C807C97D-BFC1-408E-A445-0C87EB9F89A2}">
                <ask:lineSketchStyleProps xmlns:ask="http://schemas.microsoft.com/office/drawing/2018/sketchyshapes" sd="981765707">
                  <a:custGeom>
                    <a:avLst/>
                    <a:gdLst>
                      <a:gd name="connsiteX0" fmla="*/ 0 w 8606789"/>
                      <a:gd name="connsiteY0" fmla="*/ 0 h 461665"/>
                      <a:gd name="connsiteX1" fmla="*/ 8606789 w 8606789"/>
                      <a:gd name="connsiteY1" fmla="*/ 0 h 461665"/>
                      <a:gd name="connsiteX2" fmla="*/ 8606789 w 8606789"/>
                      <a:gd name="connsiteY2" fmla="*/ 461665 h 461665"/>
                      <a:gd name="connsiteX3" fmla="*/ 0 w 8606789"/>
                      <a:gd name="connsiteY3" fmla="*/ 461665 h 461665"/>
                      <a:gd name="connsiteX4" fmla="*/ 0 w 8606789"/>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789" h="461665" fill="none" extrusionOk="0">
                        <a:moveTo>
                          <a:pt x="0" y="0"/>
                        </a:moveTo>
                        <a:cubicBezTo>
                          <a:pt x="3852261" y="-33775"/>
                          <a:pt x="7563568" y="138873"/>
                          <a:pt x="8606789" y="0"/>
                        </a:cubicBezTo>
                        <a:cubicBezTo>
                          <a:pt x="8601567" y="59951"/>
                          <a:pt x="8572810" y="386447"/>
                          <a:pt x="8606789" y="461665"/>
                        </a:cubicBezTo>
                        <a:cubicBezTo>
                          <a:pt x="5246694" y="324335"/>
                          <a:pt x="2230258" y="323809"/>
                          <a:pt x="0" y="461665"/>
                        </a:cubicBezTo>
                        <a:cubicBezTo>
                          <a:pt x="-25199" y="354901"/>
                          <a:pt x="26467" y="134939"/>
                          <a:pt x="0" y="0"/>
                        </a:cubicBezTo>
                        <a:close/>
                      </a:path>
                      <a:path w="8606789" h="461665" stroke="0" extrusionOk="0">
                        <a:moveTo>
                          <a:pt x="0" y="0"/>
                        </a:moveTo>
                        <a:cubicBezTo>
                          <a:pt x="1587696" y="-101487"/>
                          <a:pt x="5836714" y="-162162"/>
                          <a:pt x="8606789" y="0"/>
                        </a:cubicBezTo>
                        <a:cubicBezTo>
                          <a:pt x="8572636" y="170338"/>
                          <a:pt x="8640067" y="325037"/>
                          <a:pt x="8606789" y="461665"/>
                        </a:cubicBezTo>
                        <a:cubicBezTo>
                          <a:pt x="7073802" y="511730"/>
                          <a:pt x="3890587" y="303216"/>
                          <a:pt x="0" y="461665"/>
                        </a:cubicBezTo>
                        <a:cubicBezTo>
                          <a:pt x="-30818" y="254334"/>
                          <a:pt x="-20465" y="210249"/>
                          <a:pt x="0" y="0"/>
                        </a:cubicBezTo>
                        <a:close/>
                      </a:path>
                    </a:pathLst>
                  </a:custGeom>
                  <ask:type>
                    <ask:lineSketchNone/>
                  </ask:type>
                </ask:lineSketchStyleProps>
              </a:ext>
            </a:extLst>
          </a:ln>
        </p:spPr>
        <p:txBody>
          <a:bodyPr wrap="square" rtlCol="0">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pitchFamily="34" charset="0"/>
                <a:ea typeface="+mn-ea"/>
                <a:cs typeface="+mn-cs"/>
              </a:rPr>
              <a:t>Project Types</a:t>
            </a:r>
            <a:r>
              <a:rPr kumimoji="0" lang="en-US" sz="2000" b="1" i="0" u="none" strike="noStrike" kern="1200" cap="none" spc="0" normalizeH="0" baseline="0" noProof="0" dirty="0">
                <a:ln>
                  <a:noFill/>
                </a:ln>
                <a:solidFill>
                  <a:srgbClr val="0071CE"/>
                </a:solidFill>
                <a:effectLst/>
                <a:uLnTx/>
                <a:uFillTx/>
                <a:latin typeface="Calibri"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Calibri"/>
                <a:ea typeface="+mn-ea"/>
                <a:cs typeface="+mn-cs"/>
              </a:rPr>
              <a:t>Rehabilitation, down payment/closing cost assistance</a:t>
            </a:r>
          </a:p>
        </p:txBody>
      </p:sp>
      <p:graphicFrame>
        <p:nvGraphicFramePr>
          <p:cNvPr id="7" name="Diagram 6">
            <a:extLst>
              <a:ext uri="{FF2B5EF4-FFF2-40B4-BE49-F238E27FC236}">
                <a16:creationId xmlns:a16="http://schemas.microsoft.com/office/drawing/2014/main" id="{41646965-DF9C-45A3-83C5-EAEB4BE8D2FA}"/>
              </a:ext>
            </a:extLst>
          </p:cNvPr>
          <p:cNvGraphicFramePr/>
          <p:nvPr/>
        </p:nvGraphicFramePr>
        <p:xfrm>
          <a:off x="194310" y="3943350"/>
          <a:ext cx="8698230" cy="2315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96DBA64D-55F4-4872-A9C5-1146548B1439}"/>
              </a:ext>
            </a:extLst>
          </p:cNvPr>
          <p:cNvSpPr/>
          <p:nvPr/>
        </p:nvSpPr>
        <p:spPr>
          <a:xfrm>
            <a:off x="194310" y="3574305"/>
            <a:ext cx="5760722" cy="8889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Sponsor Capacity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Demonstrated track record with related experience</a:t>
            </a:r>
          </a:p>
        </p:txBody>
      </p:sp>
      <p:sp>
        <p:nvSpPr>
          <p:cNvPr id="13" name="Rectangle 12">
            <a:extLst>
              <a:ext uri="{FF2B5EF4-FFF2-40B4-BE49-F238E27FC236}">
                <a16:creationId xmlns:a16="http://schemas.microsoft.com/office/drawing/2014/main" id="{47106D58-5558-4C05-BB1C-0E83DD0BD707}"/>
              </a:ext>
            </a:extLst>
          </p:cNvPr>
          <p:cNvSpPr/>
          <p:nvPr/>
        </p:nvSpPr>
        <p:spPr>
          <a:xfrm>
            <a:off x="194311" y="2070287"/>
            <a:ext cx="5760720" cy="149198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Project Progress and Completion</a:t>
            </a:r>
            <a:endParaRPr kumimoji="0" lang="en-US" sz="3200" b="1" i="0" u="none" strike="noStrike" kern="1200" cap="none" spc="0" normalizeH="0" baseline="0" noProof="0" dirty="0">
              <a:ln>
                <a:noFill/>
              </a:ln>
              <a:solidFill>
                <a:srgbClr val="1F497D"/>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Courier MonoThai" panose="02070309020205020404" pitchFamily="49" charset="0"/>
              </a:rPr>
              <a:t>Four-year completion timeframe (six years for Native American related projects). Progress should be made within the first year.</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CD814FA-E2D7-4375-B034-FD95BA1BFF27}"/>
              </a:ext>
            </a:extLst>
          </p:cNvPr>
          <p:cNvSpPr/>
          <p:nvPr/>
        </p:nvSpPr>
        <p:spPr>
          <a:xfrm>
            <a:off x="194311" y="4475747"/>
            <a:ext cx="5760722" cy="117519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F497D"/>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Disbursement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Completed on a unit-by-unit basis with final documents required for each transaction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Callout: Right Arrow 8">
            <a:extLst>
              <a:ext uri="{FF2B5EF4-FFF2-40B4-BE49-F238E27FC236}">
                <a16:creationId xmlns:a16="http://schemas.microsoft.com/office/drawing/2014/main" id="{E8C401C7-8B91-4CB4-B2BB-491D9FC2FA43}"/>
              </a:ext>
            </a:extLst>
          </p:cNvPr>
          <p:cNvSpPr/>
          <p:nvPr/>
        </p:nvSpPr>
        <p:spPr>
          <a:xfrm>
            <a:off x="194310" y="5814731"/>
            <a:ext cx="1885950" cy="88899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Helpful Hint</a:t>
            </a:r>
          </a:p>
        </p:txBody>
      </p:sp>
      <p:sp>
        <p:nvSpPr>
          <p:cNvPr id="15" name="Rectangle 14">
            <a:extLst>
              <a:ext uri="{FF2B5EF4-FFF2-40B4-BE49-F238E27FC236}">
                <a16:creationId xmlns:a16="http://schemas.microsoft.com/office/drawing/2014/main" id="{49717A1E-2ACD-4DD6-BF56-B0CB5E73DFCB}"/>
              </a:ext>
            </a:extLst>
          </p:cNvPr>
          <p:cNvSpPr/>
          <p:nvPr/>
        </p:nvSpPr>
        <p:spPr>
          <a:xfrm>
            <a:off x="2251711" y="5857966"/>
            <a:ext cx="6469378" cy="809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Contact the Community Investment department to discuss your owner-occupied project</a:t>
            </a:r>
          </a:p>
        </p:txBody>
      </p:sp>
      <p:pic>
        <p:nvPicPr>
          <p:cNvPr id="4" name="Picture 3">
            <a:extLst>
              <a:ext uri="{FF2B5EF4-FFF2-40B4-BE49-F238E27FC236}">
                <a16:creationId xmlns:a16="http://schemas.microsoft.com/office/drawing/2014/main" id="{C97C4C21-2C98-4C90-9B85-84766A6CBFCF}"/>
              </a:ext>
            </a:extLst>
          </p:cNvPr>
          <p:cNvPicPr>
            <a:picLocks noChangeAspect="1"/>
          </p:cNvPicPr>
          <p:nvPr/>
        </p:nvPicPr>
        <p:blipFill>
          <a:blip r:embed="rId8"/>
          <a:stretch>
            <a:fillRect/>
          </a:stretch>
        </p:blipFill>
        <p:spPr>
          <a:xfrm>
            <a:off x="6299833" y="2066741"/>
            <a:ext cx="2501265" cy="1876609"/>
          </a:xfrm>
          <a:prstGeom prst="rect">
            <a:avLst/>
          </a:prstGeom>
          <a:ln w="25400">
            <a:solidFill>
              <a:schemeClr val="tx1"/>
            </a:solidFill>
          </a:ln>
        </p:spPr>
      </p:pic>
      <p:pic>
        <p:nvPicPr>
          <p:cNvPr id="8" name="Picture 7">
            <a:extLst>
              <a:ext uri="{FF2B5EF4-FFF2-40B4-BE49-F238E27FC236}">
                <a16:creationId xmlns:a16="http://schemas.microsoft.com/office/drawing/2014/main" id="{BA729921-9AB7-4C81-8B84-7577882C5045}"/>
              </a:ext>
            </a:extLst>
          </p:cNvPr>
          <p:cNvPicPr>
            <a:picLocks noChangeAspect="1"/>
          </p:cNvPicPr>
          <p:nvPr/>
        </p:nvPicPr>
        <p:blipFill>
          <a:blip r:embed="rId9"/>
          <a:stretch>
            <a:fillRect/>
          </a:stretch>
        </p:blipFill>
        <p:spPr>
          <a:xfrm>
            <a:off x="6299833" y="4054391"/>
            <a:ext cx="2505456" cy="1599227"/>
          </a:xfrm>
          <a:prstGeom prst="rect">
            <a:avLst/>
          </a:prstGeom>
          <a:ln w="25400">
            <a:solidFill>
              <a:schemeClr val="tx1"/>
            </a:solidFill>
          </a:ln>
        </p:spPr>
      </p:pic>
    </p:spTree>
    <p:extLst>
      <p:ext uri="{BB962C8B-B14F-4D97-AF65-F5344CB8AC3E}">
        <p14:creationId xmlns:p14="http://schemas.microsoft.com/office/powerpoint/2010/main" val="112605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65E7-C13C-C948-EFBE-020495218FC3}"/>
              </a:ext>
            </a:extLst>
          </p:cNvPr>
          <p:cNvSpPr>
            <a:spLocks noGrp="1"/>
          </p:cNvSpPr>
          <p:nvPr>
            <p:ph type="title"/>
          </p:nvPr>
        </p:nvSpPr>
        <p:spPr>
          <a:xfrm>
            <a:off x="356260" y="871487"/>
            <a:ext cx="7487260" cy="457200"/>
          </a:xfrm>
        </p:spPr>
        <p:txBody>
          <a:bodyPr/>
          <a:lstStyle/>
          <a:p>
            <a:r>
              <a:rPr lang="en-US" sz="3600" dirty="0"/>
              <a:t>What is Evaluated in the Application</a:t>
            </a:r>
            <a:r>
              <a:rPr lang="en-US" sz="4000" dirty="0">
                <a:highlight>
                  <a:srgbClr val="FFFF00"/>
                </a:highlight>
              </a:rPr>
              <a:t>	</a:t>
            </a:r>
            <a:endParaRPr lang="en-US" sz="4000" dirty="0"/>
          </a:p>
        </p:txBody>
      </p:sp>
      <p:graphicFrame>
        <p:nvGraphicFramePr>
          <p:cNvPr id="4" name="Diagram 3">
            <a:extLst>
              <a:ext uri="{FF2B5EF4-FFF2-40B4-BE49-F238E27FC236}">
                <a16:creationId xmlns:a16="http://schemas.microsoft.com/office/drawing/2014/main" id="{A2098655-F42B-ED01-1BAE-E02B15769D9C}"/>
              </a:ext>
            </a:extLst>
          </p:cNvPr>
          <p:cNvGraphicFramePr/>
          <p:nvPr>
            <p:extLst>
              <p:ext uri="{D42A27DB-BD31-4B8C-83A1-F6EECF244321}">
                <p14:modId xmlns:p14="http://schemas.microsoft.com/office/powerpoint/2010/main" val="4047072535"/>
              </p:ext>
            </p:extLst>
          </p:nvPr>
        </p:nvGraphicFramePr>
        <p:xfrm>
          <a:off x="478997" y="1390148"/>
          <a:ext cx="3713071" cy="528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7405659E-94FA-A4DE-4DFC-B04EB51442AF}"/>
              </a:ext>
            </a:extLst>
          </p:cNvPr>
          <p:cNvPicPr>
            <a:picLocks noChangeAspect="1"/>
          </p:cNvPicPr>
          <p:nvPr/>
        </p:nvPicPr>
        <p:blipFill>
          <a:blip r:embed="rId8"/>
          <a:stretch>
            <a:fillRect/>
          </a:stretch>
        </p:blipFill>
        <p:spPr>
          <a:xfrm>
            <a:off x="4272278" y="1420535"/>
            <a:ext cx="4778197" cy="3984846"/>
          </a:xfrm>
          <a:prstGeom prst="rect">
            <a:avLst/>
          </a:prstGeom>
          <a:ln w="12700">
            <a:solidFill>
              <a:schemeClr val="tx1"/>
            </a:solidFill>
            <a:prstDash val="solid"/>
          </a:ln>
        </p:spPr>
      </p:pic>
      <p:sp>
        <p:nvSpPr>
          <p:cNvPr id="6" name="Rectangle 5">
            <a:extLst>
              <a:ext uri="{FF2B5EF4-FFF2-40B4-BE49-F238E27FC236}">
                <a16:creationId xmlns:a16="http://schemas.microsoft.com/office/drawing/2014/main" id="{1F589D37-E201-7CCD-B0F9-E1A58954AB31}"/>
              </a:ext>
            </a:extLst>
          </p:cNvPr>
          <p:cNvSpPr/>
          <p:nvPr/>
        </p:nvSpPr>
        <p:spPr>
          <a:xfrm>
            <a:off x="4272278" y="4852118"/>
            <a:ext cx="4778198" cy="1345747"/>
          </a:xfrm>
          <a:prstGeom prst="rect">
            <a:avLst/>
          </a:prstGeom>
          <a:solidFill>
            <a:schemeClr val="bg1">
              <a:lumMod val="85000"/>
            </a:schemeClr>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 $250,000 Affordable Housing Program (AHP) subsidy awarded to the Leona Tate Foundation for Change from Home Bank to convert a historical school building in New Orleans, Louisiana’s, lower Ninth Ward into 25 affordable apartments for very low-income seniors and a center for anti-racism training</a:t>
            </a:r>
          </a:p>
        </p:txBody>
      </p:sp>
    </p:spTree>
    <p:extLst>
      <p:ext uri="{BB962C8B-B14F-4D97-AF65-F5344CB8AC3E}">
        <p14:creationId xmlns:p14="http://schemas.microsoft.com/office/powerpoint/2010/main" val="55799410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21792"/>
            <a:ext cx="7622144" cy="445008"/>
          </a:xfrm>
        </p:spPr>
        <p:txBody>
          <a:bodyPr/>
          <a:lstStyle/>
          <a:p>
            <a:r>
              <a:rPr lang="en-US" sz="3200" dirty="0"/>
              <a:t>Project Eligibility</a:t>
            </a:r>
          </a:p>
        </p:txBody>
      </p:sp>
      <p:sp>
        <p:nvSpPr>
          <p:cNvPr id="6" name="Rectangle 5">
            <a:extLst>
              <a:ext uri="{FF2B5EF4-FFF2-40B4-BE49-F238E27FC236}">
                <a16:creationId xmlns:a16="http://schemas.microsoft.com/office/drawing/2014/main" id="{50FA6A1E-DF0F-45EB-BF68-20CB5533F9C1}"/>
              </a:ext>
            </a:extLst>
          </p:cNvPr>
          <p:cNvSpPr/>
          <p:nvPr/>
        </p:nvSpPr>
        <p:spPr>
          <a:xfrm>
            <a:off x="1704974" y="6236208"/>
            <a:ext cx="7238999" cy="507493"/>
          </a:xfrm>
          <a:prstGeom prst="rec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Applications can be impacted if there are existing or previous AHP projects not in compliance</a:t>
            </a:r>
          </a:p>
        </p:txBody>
      </p:sp>
      <p:sp>
        <p:nvSpPr>
          <p:cNvPr id="4" name="Callout: Right Arrow 3">
            <a:extLst>
              <a:ext uri="{FF2B5EF4-FFF2-40B4-BE49-F238E27FC236}">
                <a16:creationId xmlns:a16="http://schemas.microsoft.com/office/drawing/2014/main" id="{F2CD7625-2052-46C4-AA08-E2423461DD4D}"/>
              </a:ext>
            </a:extLst>
          </p:cNvPr>
          <p:cNvSpPr/>
          <p:nvPr/>
        </p:nvSpPr>
        <p:spPr>
          <a:xfrm>
            <a:off x="228599" y="6236208"/>
            <a:ext cx="1381126" cy="507493"/>
          </a:xfrm>
          <a:prstGeom prst="rightArrowCallou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Helpful Hint</a:t>
            </a:r>
          </a:p>
        </p:txBody>
      </p:sp>
      <p:sp>
        <p:nvSpPr>
          <p:cNvPr id="5" name="Flowchart: Process 4">
            <a:extLst>
              <a:ext uri="{FF2B5EF4-FFF2-40B4-BE49-F238E27FC236}">
                <a16:creationId xmlns:a16="http://schemas.microsoft.com/office/drawing/2014/main" id="{3015749A-BA3A-9DD9-C2EE-31EC83263508}"/>
              </a:ext>
            </a:extLst>
          </p:cNvPr>
          <p:cNvSpPr/>
          <p:nvPr/>
        </p:nvSpPr>
        <p:spPr>
          <a:xfrm>
            <a:off x="228599" y="1269546"/>
            <a:ext cx="8715374" cy="4861833"/>
          </a:xfrm>
          <a:prstGeom prst="flowChartProcess">
            <a:avLst/>
          </a:prstGeom>
          <a:solidFill>
            <a:schemeClr val="tx2">
              <a:lumMod val="20000"/>
              <a:lumOff val="80000"/>
            </a:schemeClr>
          </a:solidFill>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At least 20% of the households must be at or below 50% of area median income - </a:t>
            </a:r>
            <a:r>
              <a:rPr lang="en-US" b="1" dirty="0">
                <a:solidFill>
                  <a:schemeClr val="tx1"/>
                </a:solidFill>
              </a:rPr>
              <a:t>Rental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Acquisition, construction and/or rehabilitation of affordable housing</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Demonstrate “Need for subsidy” along with developmental and operational feasibility – the gap between the project’s Sources and Uses of Funds</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b="1" i="1" u="sng" dirty="0">
                <a:solidFill>
                  <a:schemeClr val="tx1"/>
                </a:solidFill>
              </a:rPr>
              <a:t>Some or all of the AHP subsidy must be likely to be drawn down by the project or used by the project to procure other funding within 12 months from the date of award approval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Sponsors must be qualified and have developed similar types of project’s in the past. If not, sponsors must have secured an experienced development team with affordable housing and compliance experience</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15- Year Deed Restriction for rental projects and 5 Years for Owner-Occupied</a:t>
            </a:r>
          </a:p>
        </p:txBody>
      </p:sp>
    </p:spTree>
    <p:extLst>
      <p:ext uri="{BB962C8B-B14F-4D97-AF65-F5344CB8AC3E}">
        <p14:creationId xmlns:p14="http://schemas.microsoft.com/office/powerpoint/2010/main" val="397248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1C34-3E1E-4F0F-B1EB-EE77DE1116F5}"/>
              </a:ext>
            </a:extLst>
          </p:cNvPr>
          <p:cNvSpPr>
            <a:spLocks noGrp="1"/>
          </p:cNvSpPr>
          <p:nvPr>
            <p:ph type="title"/>
          </p:nvPr>
        </p:nvSpPr>
        <p:spPr/>
        <p:txBody>
          <a:bodyPr/>
          <a:lstStyle/>
          <a:p>
            <a:r>
              <a:rPr lang="en-US" dirty="0"/>
              <a:t>Uses of Funds - Rental</a:t>
            </a:r>
          </a:p>
        </p:txBody>
      </p:sp>
      <p:sp>
        <p:nvSpPr>
          <p:cNvPr id="5" name="Rectangle 4">
            <a:extLst>
              <a:ext uri="{FF2B5EF4-FFF2-40B4-BE49-F238E27FC236}">
                <a16:creationId xmlns:a16="http://schemas.microsoft.com/office/drawing/2014/main" id="{AF1DF801-52B1-4546-9D3F-2EA796950764}"/>
              </a:ext>
            </a:extLst>
          </p:cNvPr>
          <p:cNvSpPr/>
          <p:nvPr/>
        </p:nvSpPr>
        <p:spPr>
          <a:xfrm>
            <a:off x="5646621" y="1713874"/>
            <a:ext cx="3579528" cy="3430251"/>
          </a:xfrm>
          <a:prstGeom prst="rect">
            <a:avLst/>
          </a:prstGeom>
          <a:ln w="12700">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5" name="TextBox 14">
            <a:extLst>
              <a:ext uri="{FF2B5EF4-FFF2-40B4-BE49-F238E27FC236}">
                <a16:creationId xmlns:a16="http://schemas.microsoft.com/office/drawing/2014/main" id="{738AAE6A-E772-44EF-B461-8EF8D63C9DD4}"/>
              </a:ext>
            </a:extLst>
          </p:cNvPr>
          <p:cNvSpPr txBox="1"/>
          <p:nvPr/>
        </p:nvSpPr>
        <p:spPr>
          <a:xfrm>
            <a:off x="5042309" y="1432087"/>
            <a:ext cx="3747239" cy="461665"/>
          </a:xfrm>
          <a:prstGeom prst="rect">
            <a:avLst/>
          </a:prstGeom>
          <a:solidFill>
            <a:schemeClr val="bg1">
              <a:lumMod val="85000"/>
            </a:schemeClr>
          </a:solid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Ineligible Costs</a:t>
            </a:r>
          </a:p>
        </p:txBody>
      </p:sp>
      <p:sp>
        <p:nvSpPr>
          <p:cNvPr id="3" name="Rectangle 2">
            <a:extLst>
              <a:ext uri="{FF2B5EF4-FFF2-40B4-BE49-F238E27FC236}">
                <a16:creationId xmlns:a16="http://schemas.microsoft.com/office/drawing/2014/main" id="{3C6640E7-10F4-4544-B20F-B04B0C5302A8}"/>
              </a:ext>
            </a:extLst>
          </p:cNvPr>
          <p:cNvSpPr/>
          <p:nvPr/>
        </p:nvSpPr>
        <p:spPr>
          <a:xfrm>
            <a:off x="717418" y="1896362"/>
            <a:ext cx="3854581" cy="4681728"/>
          </a:xfrm>
          <a:prstGeom prst="rect">
            <a:avLst/>
          </a:prstGeom>
          <a:solidFill>
            <a:schemeClr val="bg1">
              <a:lumMod val="95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sz="2000" b="1" dirty="0">
                <a:solidFill>
                  <a:schemeClr val="tx1"/>
                </a:solidFill>
              </a:rPr>
              <a:t>          </a:t>
            </a:r>
            <a:r>
              <a:rPr lang="en-US" sz="2000" b="1" u="sng" dirty="0">
                <a:solidFill>
                  <a:schemeClr val="tx1"/>
                </a:solidFill>
              </a:rPr>
              <a:t>Acquisition</a:t>
            </a:r>
          </a:p>
          <a:p>
            <a:pPr lvl="0" algn="ctr">
              <a:buFont typeface="Wingdings" panose="05000000000000000000" pitchFamily="2" charset="2"/>
              <a:buChar char="§"/>
            </a:pPr>
            <a:endParaRPr lang="en-US" sz="2000" b="1" dirty="0">
              <a:solidFill>
                <a:schemeClr val="tx1"/>
              </a:solidFill>
            </a:endParaRPr>
          </a:p>
          <a:p>
            <a:pPr lvl="0" algn="ctr"/>
            <a:r>
              <a:rPr lang="en-US" sz="2000" b="1" u="sng" dirty="0">
                <a:solidFill>
                  <a:schemeClr val="tx1"/>
                </a:solidFill>
              </a:rPr>
              <a:t>Hard Construction Costs </a:t>
            </a:r>
          </a:p>
          <a:p>
            <a:pPr lvl="0" algn="ctr"/>
            <a:endParaRPr lang="en-US" sz="1100" b="1" dirty="0">
              <a:solidFill>
                <a:schemeClr val="tx1"/>
              </a:solidFill>
            </a:endParaRPr>
          </a:p>
          <a:p>
            <a:pPr marL="0" lvl="0" indent="0">
              <a:buNone/>
            </a:pPr>
            <a:r>
              <a:rPr lang="en-US" sz="2000" b="1" dirty="0">
                <a:solidFill>
                  <a:schemeClr val="tx1"/>
                </a:solidFill>
              </a:rPr>
              <a:t>	- New Construction </a:t>
            </a:r>
          </a:p>
          <a:p>
            <a:pPr marL="0" lvl="0" indent="0">
              <a:buNone/>
            </a:pPr>
            <a:r>
              <a:rPr lang="en-US" sz="2000" b="1" dirty="0">
                <a:solidFill>
                  <a:schemeClr val="tx1"/>
                </a:solidFill>
              </a:rPr>
              <a:t>	- Rehabilitation </a:t>
            </a:r>
          </a:p>
          <a:p>
            <a:pPr marL="0" lvl="0" indent="0">
              <a:buNone/>
            </a:pPr>
            <a:r>
              <a:rPr lang="en-US" sz="2000" b="1" dirty="0">
                <a:solidFill>
                  <a:schemeClr val="tx1"/>
                </a:solidFill>
              </a:rPr>
              <a:t>	- Infrastructure and Site Work </a:t>
            </a:r>
          </a:p>
          <a:p>
            <a:pPr lvl="0" algn="ctr"/>
            <a:endParaRPr lang="en-US" sz="2000" b="1" dirty="0">
              <a:solidFill>
                <a:schemeClr val="tx1"/>
              </a:solidFill>
            </a:endParaRPr>
          </a:p>
          <a:p>
            <a:pPr lvl="0"/>
            <a:r>
              <a:rPr lang="en-US" sz="2000" b="1" dirty="0">
                <a:solidFill>
                  <a:schemeClr val="tx1"/>
                </a:solidFill>
              </a:rPr>
              <a:t>          </a:t>
            </a:r>
            <a:r>
              <a:rPr lang="en-US" sz="2000" b="1" u="sng" dirty="0">
                <a:solidFill>
                  <a:schemeClr val="tx1"/>
                </a:solidFill>
              </a:rPr>
              <a:t>Soft Costs</a:t>
            </a:r>
          </a:p>
          <a:p>
            <a:pPr lvl="0" algn="ctr"/>
            <a:endParaRPr lang="en-US" sz="1100" b="1" dirty="0">
              <a:solidFill>
                <a:schemeClr val="tx1"/>
              </a:solidFill>
            </a:endParaRPr>
          </a:p>
          <a:p>
            <a:pPr lvl="0"/>
            <a:r>
              <a:rPr lang="en-US" sz="2000" b="1" dirty="0">
                <a:solidFill>
                  <a:schemeClr val="tx1"/>
                </a:solidFill>
              </a:rPr>
              <a:t>	- Architect/Engineering Fees</a:t>
            </a:r>
          </a:p>
          <a:p>
            <a:pPr lvl="0"/>
            <a:r>
              <a:rPr lang="en-US" sz="2000" b="1" dirty="0">
                <a:solidFill>
                  <a:schemeClr val="tx1"/>
                </a:solidFill>
              </a:rPr>
              <a:t>	- Appraisal/Phase 1</a:t>
            </a:r>
          </a:p>
          <a:p>
            <a:pPr lvl="0"/>
            <a:r>
              <a:rPr lang="en-US" sz="2000" b="1" dirty="0">
                <a:solidFill>
                  <a:schemeClr val="tx1"/>
                </a:solidFill>
              </a:rPr>
              <a:t>	- Developer/Consultant Fees</a:t>
            </a:r>
          </a:p>
        </p:txBody>
      </p:sp>
      <p:sp>
        <p:nvSpPr>
          <p:cNvPr id="4" name="Rectangle 3">
            <a:extLst>
              <a:ext uri="{FF2B5EF4-FFF2-40B4-BE49-F238E27FC236}">
                <a16:creationId xmlns:a16="http://schemas.microsoft.com/office/drawing/2014/main" id="{3F6A13D3-7DA3-4328-A594-08F538AC2EE4}"/>
              </a:ext>
            </a:extLst>
          </p:cNvPr>
          <p:cNvSpPr/>
          <p:nvPr/>
        </p:nvSpPr>
        <p:spPr>
          <a:xfrm>
            <a:off x="5042309" y="1893753"/>
            <a:ext cx="3749040" cy="4684337"/>
          </a:xfrm>
          <a:prstGeom prst="rect">
            <a:avLst/>
          </a:prstGeom>
          <a:solidFill>
            <a:schemeClr val="bg1">
              <a:lumMod val="95000"/>
            </a:schemeClr>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0" bIns="91440" rtlCol="0" anchor="ctr" anchorCtr="1"/>
          <a:lstStyle/>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Contingency Funds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Operational Funding/Expenses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Administrative Funding</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Supportive Services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Relocation 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Operating Reserves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Replacement Reserves</a:t>
            </a:r>
          </a:p>
        </p:txBody>
      </p:sp>
      <p:sp>
        <p:nvSpPr>
          <p:cNvPr id="16" name="TextBox 15">
            <a:extLst>
              <a:ext uri="{FF2B5EF4-FFF2-40B4-BE49-F238E27FC236}">
                <a16:creationId xmlns:a16="http://schemas.microsoft.com/office/drawing/2014/main" id="{5D3BA8A6-D4F6-4672-8BE7-C86958EA625E}"/>
              </a:ext>
            </a:extLst>
          </p:cNvPr>
          <p:cNvSpPr txBox="1"/>
          <p:nvPr/>
        </p:nvSpPr>
        <p:spPr>
          <a:xfrm>
            <a:off x="717419" y="1432087"/>
            <a:ext cx="3854580" cy="461665"/>
          </a:xfrm>
          <a:prstGeom prst="rect">
            <a:avLst/>
          </a:prstGeom>
          <a:solidFill>
            <a:schemeClr val="tx2">
              <a:lumMod val="20000"/>
              <a:lumOff val="8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Eligible Costs</a:t>
            </a:r>
          </a:p>
        </p:txBody>
      </p:sp>
    </p:spTree>
    <p:extLst>
      <p:ext uri="{BB962C8B-B14F-4D97-AF65-F5344CB8AC3E}">
        <p14:creationId xmlns:p14="http://schemas.microsoft.com/office/powerpoint/2010/main" val="1004463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9700F-4CED-FFCB-5813-64E6E2011675}"/>
              </a:ext>
            </a:extLst>
          </p:cNvPr>
          <p:cNvSpPr>
            <a:spLocks noGrp="1"/>
          </p:cNvSpPr>
          <p:nvPr>
            <p:ph type="title"/>
          </p:nvPr>
        </p:nvSpPr>
        <p:spPr/>
        <p:txBody>
          <a:bodyPr/>
          <a:lstStyle/>
          <a:p>
            <a:r>
              <a:rPr lang="en-US" dirty="0"/>
              <a:t>Owner Occupied AHP Eligible Uses of Funds</a:t>
            </a:r>
          </a:p>
        </p:txBody>
      </p:sp>
      <p:graphicFrame>
        <p:nvGraphicFramePr>
          <p:cNvPr id="4" name="Diagram 3">
            <a:extLst>
              <a:ext uri="{FF2B5EF4-FFF2-40B4-BE49-F238E27FC236}">
                <a16:creationId xmlns:a16="http://schemas.microsoft.com/office/drawing/2014/main" id="{47E982A3-072C-C278-B15B-44450FCC059A}"/>
              </a:ext>
            </a:extLst>
          </p:cNvPr>
          <p:cNvGraphicFramePr/>
          <p:nvPr/>
        </p:nvGraphicFramePr>
        <p:xfrm>
          <a:off x="356260" y="1396999"/>
          <a:ext cx="8458200" cy="4862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6272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2DB2-B160-498F-A1BB-81E5A9B1F758}"/>
              </a:ext>
            </a:extLst>
          </p:cNvPr>
          <p:cNvSpPr>
            <a:spLocks noGrp="1"/>
          </p:cNvSpPr>
          <p:nvPr>
            <p:ph type="title"/>
          </p:nvPr>
        </p:nvSpPr>
        <p:spPr/>
        <p:txBody>
          <a:bodyPr/>
          <a:lstStyle/>
          <a:p>
            <a:r>
              <a:rPr lang="en-US" dirty="0"/>
              <a:t> Demand - Rental</a:t>
            </a:r>
          </a:p>
        </p:txBody>
      </p:sp>
      <p:graphicFrame>
        <p:nvGraphicFramePr>
          <p:cNvPr id="6" name="Diagram 5">
            <a:extLst>
              <a:ext uri="{FF2B5EF4-FFF2-40B4-BE49-F238E27FC236}">
                <a16:creationId xmlns:a16="http://schemas.microsoft.com/office/drawing/2014/main" id="{985F1410-3AE3-492E-87E2-67D06715E1E3}"/>
              </a:ext>
            </a:extLst>
          </p:cNvPr>
          <p:cNvGraphicFramePr/>
          <p:nvPr>
            <p:extLst>
              <p:ext uri="{D42A27DB-BD31-4B8C-83A1-F6EECF244321}">
                <p14:modId xmlns:p14="http://schemas.microsoft.com/office/powerpoint/2010/main" val="3559708623"/>
              </p:ext>
            </p:extLst>
          </p:nvPr>
        </p:nvGraphicFramePr>
        <p:xfrm>
          <a:off x="356260" y="4752975"/>
          <a:ext cx="8645850" cy="3141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19D54188-A3DF-4A9F-BE33-A0D013B95F68}"/>
              </a:ext>
            </a:extLst>
          </p:cNvPr>
          <p:cNvSpPr/>
          <p:nvPr/>
        </p:nvSpPr>
        <p:spPr>
          <a:xfrm>
            <a:off x="356260" y="1188720"/>
            <a:ext cx="8645850" cy="4206240"/>
          </a:xfrm>
          <a:prstGeom prst="rect">
            <a:avLst/>
          </a:prstGeom>
          <a:solidFill>
            <a:schemeClr val="bg1">
              <a:lumMod val="95000"/>
            </a:schemeClr>
          </a:solidFill>
          <a:ln w="31750">
            <a:solidFill>
              <a:srgbClr val="0072CE"/>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1800" dirty="0">
                <a:solidFill>
                  <a:schemeClr val="tx1"/>
                </a:solidFill>
              </a:rPr>
              <a:t>Market study and/or demand data provides information on local housing conditions.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Market study and/or demand data analyzes competition by evaluating other affordable rental developments.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FHLB Dallas can conclude the proposed rents are affordable and achievable, considering location, design and intended resident population.</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Bef>
                <a:spcPts val="0"/>
              </a:spcBef>
              <a:spcAft>
                <a:spcPts val="600"/>
              </a:spcAft>
              <a:buFont typeface="Arial" panose="020B0604020202020204" pitchFamily="34" charset="0"/>
              <a:buChar char="•"/>
            </a:pPr>
            <a:r>
              <a:rPr lang="en-US" sz="1800" dirty="0">
                <a:solidFill>
                  <a:schemeClr val="tx1"/>
                </a:solidFill>
              </a:rPr>
              <a:t>FHLB Dallas is able to determine the project timeline provides adequate absorption/completion period for the proposed project. </a:t>
            </a:r>
          </a:p>
        </p:txBody>
      </p:sp>
    </p:spTree>
    <p:extLst>
      <p:ext uri="{BB962C8B-B14F-4D97-AF65-F5344CB8AC3E}">
        <p14:creationId xmlns:p14="http://schemas.microsoft.com/office/powerpoint/2010/main" val="2810729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443A-87A7-417C-93C0-47B434D0A6E1}"/>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721AB967-0EF6-46F2-AE67-804B16C191A6}"/>
              </a:ext>
            </a:extLst>
          </p:cNvPr>
          <p:cNvSpPr txBox="1"/>
          <p:nvPr/>
        </p:nvSpPr>
        <p:spPr>
          <a:xfrm>
            <a:off x="375199" y="1410355"/>
            <a:ext cx="8664026" cy="5201424"/>
          </a:xfrm>
          <a:prstGeom prst="rect">
            <a:avLst/>
          </a:prstGeom>
          <a:noFill/>
        </p:spPr>
        <p:txBody>
          <a:bodyPr wrap="square" rtlCol="0">
            <a:spAutoFit/>
          </a:bodyPr>
          <a:lstStyle/>
          <a:p>
            <a:pPr defTabSz="914400">
              <a:defRPr/>
            </a:pPr>
            <a:r>
              <a:rPr lang="en-US" sz="2000" b="1" dirty="0">
                <a:solidFill>
                  <a:srgbClr val="0071CE"/>
                </a:solidFill>
                <a:latin typeface="Calibri"/>
              </a:rPr>
              <a:t>AHP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is </a:t>
            </a:r>
            <a:r>
              <a:rPr lang="en-US" sz="2000" b="1" dirty="0">
                <a:solidFill>
                  <a:prstClr val="black">
                    <a:lumMod val="65000"/>
                    <a:lumOff val="35000"/>
                  </a:prstClr>
                </a:solidFill>
                <a:latin typeface="Calibri"/>
              </a:rPr>
              <a:t>$1,750,000</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per AHP unit is </a:t>
            </a:r>
            <a:r>
              <a:rPr lang="en-US" sz="2000" b="1" dirty="0">
                <a:solidFill>
                  <a:prstClr val="black">
                    <a:lumMod val="65000"/>
                    <a:lumOff val="35000"/>
                  </a:prstClr>
                </a:solidFill>
                <a:latin typeface="Calibri"/>
              </a:rPr>
              <a:t>$45,000</a:t>
            </a:r>
          </a:p>
          <a:p>
            <a:pPr defTabSz="914400">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Application Period</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The funding round begins </a:t>
            </a:r>
            <a:r>
              <a:rPr lang="en-US" sz="2000" b="1" dirty="0">
                <a:solidFill>
                  <a:prstClr val="black">
                    <a:lumMod val="65000"/>
                    <a:lumOff val="35000"/>
                  </a:prstClr>
                </a:solidFill>
                <a:latin typeface="Calibri"/>
              </a:rPr>
              <a:t>April 2nd </a:t>
            </a:r>
            <a:r>
              <a:rPr lang="en-US" sz="2000" dirty="0">
                <a:solidFill>
                  <a:prstClr val="black">
                    <a:lumMod val="65000"/>
                    <a:lumOff val="35000"/>
                  </a:prstClr>
                </a:solidFill>
                <a:latin typeface="Calibri"/>
              </a:rPr>
              <a:t>and closes on </a:t>
            </a:r>
            <a:r>
              <a:rPr lang="en-US" sz="2000" b="1" dirty="0">
                <a:solidFill>
                  <a:prstClr val="black">
                    <a:lumMod val="65000"/>
                    <a:lumOff val="35000"/>
                  </a:prstClr>
                </a:solidFill>
                <a:latin typeface="Calibri"/>
              </a:rPr>
              <a:t>May 1st</a:t>
            </a: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Feasibility Thresholds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maximum DSCR or Cash Flow percentage</a:t>
            </a:r>
            <a:endParaRPr lang="en-US" sz="2000" b="1" dirty="0">
              <a:solidFill>
                <a:prstClr val="black">
                  <a:lumMod val="65000"/>
                  <a:lumOff val="35000"/>
                </a:prstClr>
              </a:solidFill>
              <a:latin typeface="Calibri"/>
            </a:endParaRPr>
          </a:p>
          <a:p>
            <a:pPr marL="342900" marR="0" lvl="3" indent="-342900" defTabSz="914400" fontAlgn="auto">
              <a:lnSpc>
                <a:spcPct val="100000"/>
              </a:lnSpc>
              <a:spcBef>
                <a:spcPct val="20000"/>
              </a:spcBef>
              <a:spcAft>
                <a:spcPts val="0"/>
              </a:spcAft>
              <a:buClr>
                <a:prstClr val="black">
                  <a:lumMod val="85000"/>
                  <a:lumOff val="15000"/>
                </a:prstClr>
              </a:buClr>
              <a:buSzTx/>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maximum operating expense limit</a:t>
            </a:r>
          </a:p>
          <a:p>
            <a:pPr marL="342900" marR="0" lvl="3" indent="-342900" defTabSz="914400" fontAlgn="auto">
              <a:lnSpc>
                <a:spcPct val="100000"/>
              </a:lnSpc>
              <a:spcBef>
                <a:spcPct val="20000"/>
              </a:spcBef>
              <a:spcAft>
                <a:spcPts val="0"/>
              </a:spcAft>
              <a:buClr>
                <a:prstClr val="black">
                  <a:lumMod val="85000"/>
                  <a:lumOff val="15000"/>
                </a:prstClr>
              </a:buClr>
              <a:buSzTx/>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management fee limit</a:t>
            </a: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Scattered Site - </a:t>
            </a:r>
            <a:r>
              <a:rPr lang="en-US" sz="2000" dirty="0">
                <a:solidFill>
                  <a:prstClr val="black">
                    <a:lumMod val="65000"/>
                    <a:lumOff val="35000"/>
                  </a:prstClr>
                </a:solidFill>
                <a:latin typeface="Calibri"/>
              </a:rPr>
              <a:t>must be in the same county or parish</a:t>
            </a:r>
          </a:p>
          <a:p>
            <a:pPr defTabSz="914400">
              <a:tabLst>
                <a:tab pos="344488" algn="l"/>
              </a:tabLst>
              <a:defRPr/>
            </a:pPr>
            <a:endParaRPr lang="en-US" sz="2000" b="1" dirty="0">
              <a:solidFill>
                <a:srgbClr val="0071CE"/>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endParaRPr lang="en-US" sz="2400" dirty="0"/>
          </a:p>
        </p:txBody>
      </p:sp>
    </p:spTree>
    <p:extLst>
      <p:ext uri="{BB962C8B-B14F-4D97-AF65-F5344CB8AC3E}">
        <p14:creationId xmlns:p14="http://schemas.microsoft.com/office/powerpoint/2010/main" val="189813924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21792"/>
            <a:ext cx="7622144" cy="445008"/>
          </a:xfrm>
        </p:spPr>
        <p:txBody>
          <a:bodyPr/>
          <a:lstStyle/>
          <a:p>
            <a:r>
              <a:rPr lang="en-US" sz="3200" dirty="0"/>
              <a:t>Demand – Owner Occupied</a:t>
            </a:r>
          </a:p>
        </p:txBody>
      </p:sp>
      <p:sp>
        <p:nvSpPr>
          <p:cNvPr id="30" name="TextBox 29">
            <a:extLst>
              <a:ext uri="{FF2B5EF4-FFF2-40B4-BE49-F238E27FC236}">
                <a16:creationId xmlns:a16="http://schemas.microsoft.com/office/drawing/2014/main" id="{D963A412-5CA7-E6E0-B398-9C8DE0055363}"/>
              </a:ext>
            </a:extLst>
          </p:cNvPr>
          <p:cNvSpPr txBox="1"/>
          <p:nvPr/>
        </p:nvSpPr>
        <p:spPr>
          <a:xfrm>
            <a:off x="401183" y="1867437"/>
            <a:ext cx="8469992" cy="147732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Provide the number of eligible households that meet application requirements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Provide wait lists of interested households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List size should be 1.5 to 2 times the requested number of units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Describe the relationship of the characteristics of the housing stock to the proposed homeownership program.</a:t>
            </a:r>
          </a:p>
        </p:txBody>
      </p:sp>
      <p:sp>
        <p:nvSpPr>
          <p:cNvPr id="3" name="Rectangle 2">
            <a:extLst>
              <a:ext uri="{FF2B5EF4-FFF2-40B4-BE49-F238E27FC236}">
                <a16:creationId xmlns:a16="http://schemas.microsoft.com/office/drawing/2014/main" id="{4FD55246-885B-FCA5-7DCB-55255415C65C}"/>
              </a:ext>
            </a:extLst>
          </p:cNvPr>
          <p:cNvSpPr/>
          <p:nvPr/>
        </p:nvSpPr>
        <p:spPr>
          <a:xfrm>
            <a:off x="355601" y="1427389"/>
            <a:ext cx="8576128" cy="423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Owner-Occupied Waitlist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AA2A0A84-17EE-E1DF-527E-D71BA812D8EC}"/>
              </a:ext>
            </a:extLst>
          </p:cNvPr>
          <p:cNvSpPr/>
          <p:nvPr/>
        </p:nvSpPr>
        <p:spPr>
          <a:xfrm>
            <a:off x="355600" y="3832460"/>
            <a:ext cx="8576128" cy="318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Demand for AHP Subsidy requested</a:t>
            </a:r>
          </a:p>
        </p:txBody>
      </p:sp>
      <p:sp>
        <p:nvSpPr>
          <p:cNvPr id="9" name="TextBox 8">
            <a:extLst>
              <a:ext uri="{FF2B5EF4-FFF2-40B4-BE49-F238E27FC236}">
                <a16:creationId xmlns:a16="http://schemas.microsoft.com/office/drawing/2014/main" id="{582B1F90-5262-9F08-F86A-DB426E50BD44}"/>
              </a:ext>
            </a:extLst>
          </p:cNvPr>
          <p:cNvSpPr txBox="1"/>
          <p:nvPr/>
        </p:nvSpPr>
        <p:spPr>
          <a:xfrm>
            <a:off x="1463673" y="5362643"/>
            <a:ext cx="7468055" cy="769441"/>
          </a:xfrm>
          <a:prstGeom prst="rect">
            <a:avLst/>
          </a:prstGeom>
          <a:solidFill>
            <a:schemeClr val="bg1"/>
          </a:solidFill>
          <a:ln w="19050">
            <a:solidFill>
              <a:schemeClr val="accent1"/>
            </a:solidFill>
          </a:ln>
          <a:effectLst>
            <a:outerShdw blurRad="50800" dist="38100" dir="18900000" algn="bl" rotWithShape="0">
              <a:prstClr val="black">
                <a:alpha val="40000"/>
              </a:prstClr>
            </a:outerShdw>
          </a:effectLst>
        </p:spPr>
        <p:txBody>
          <a:bodyPr wrap="square" anchor="ctr" anchorCtr="1">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How the project arrived at a budget of $15,517 per home?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How project determined that $10,000 in AHP funds are needed per home?</a:t>
            </a:r>
          </a:p>
        </p:txBody>
      </p:sp>
      <p:sp>
        <p:nvSpPr>
          <p:cNvPr id="10" name="Callout: Right Arrow 9">
            <a:extLst>
              <a:ext uri="{FF2B5EF4-FFF2-40B4-BE49-F238E27FC236}">
                <a16:creationId xmlns:a16="http://schemas.microsoft.com/office/drawing/2014/main" id="{E64B90C9-061A-1474-F78F-9E5441EA3EF2}"/>
              </a:ext>
            </a:extLst>
          </p:cNvPr>
          <p:cNvSpPr/>
          <p:nvPr/>
        </p:nvSpPr>
        <p:spPr>
          <a:xfrm>
            <a:off x="165552" y="5322996"/>
            <a:ext cx="1273629" cy="769441"/>
          </a:xfrm>
          <a:prstGeom prst="rightArrowCallout">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Example Questions</a:t>
            </a:r>
          </a:p>
        </p:txBody>
      </p:sp>
      <p:sp>
        <p:nvSpPr>
          <p:cNvPr id="4" name="TextBox 3">
            <a:extLst>
              <a:ext uri="{FF2B5EF4-FFF2-40B4-BE49-F238E27FC236}">
                <a16:creationId xmlns:a16="http://schemas.microsoft.com/office/drawing/2014/main" id="{3459CB87-0B38-1656-1CFB-345C83A8A044}"/>
              </a:ext>
            </a:extLst>
          </p:cNvPr>
          <p:cNvSpPr txBox="1"/>
          <p:nvPr/>
        </p:nvSpPr>
        <p:spPr>
          <a:xfrm>
            <a:off x="355600" y="4229100"/>
            <a:ext cx="8576128" cy="101566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How is the project determining the level of subsidy requested at a per unit level?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How the need for rehabilitation proposed in this application was determined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394200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a:t>
            </a:r>
          </a:p>
        </p:txBody>
      </p:sp>
      <p:sp>
        <p:nvSpPr>
          <p:cNvPr id="7" name="TextBox 6">
            <a:extLst>
              <a:ext uri="{FF2B5EF4-FFF2-40B4-BE49-F238E27FC236}">
                <a16:creationId xmlns:a16="http://schemas.microsoft.com/office/drawing/2014/main" id="{76579B10-17CE-4C4E-A084-FAD2B4D4CFB2}"/>
              </a:ext>
            </a:extLst>
          </p:cNvPr>
          <p:cNvSpPr txBox="1"/>
          <p:nvPr/>
        </p:nvSpPr>
        <p:spPr>
          <a:xfrm>
            <a:off x="-191812" y="1279072"/>
            <a:ext cx="9143307" cy="3985706"/>
          </a:xfrm>
          <a:prstGeom prst="rect">
            <a:avLst/>
          </a:prstGeom>
          <a:noFill/>
          <a:scene3d>
            <a:camera prst="orthographicFront"/>
            <a:lightRig rig="threePt" dir="t"/>
          </a:scene3d>
          <a:sp3d>
            <a:bevelT w="165100" prst="coolSlant"/>
          </a:sp3d>
        </p:spPr>
        <p:txBody>
          <a:bodyPr wrap="square">
            <a:spAutoFit/>
          </a:bodyPr>
          <a:lstStyle/>
          <a:p>
            <a:pPr marL="742950" lvl="1" indent="-285750">
              <a:spcAft>
                <a:spcPts val="1800"/>
              </a:spcAft>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ea typeface="+mn-ea"/>
                <a:cs typeface="+mn-cs"/>
              </a:rPr>
              <a:t>FHLB Dallas </a:t>
            </a:r>
            <a:r>
              <a:rPr lang="en-US" sz="2400" dirty="0">
                <a:solidFill>
                  <a:prstClr val="black"/>
                </a:solidFill>
              </a:rPr>
              <a:t>will </a:t>
            </a:r>
            <a:r>
              <a:rPr lang="en-US" sz="2400" dirty="0">
                <a:solidFill>
                  <a:srgbClr val="000000"/>
                </a:solidFill>
              </a:rPr>
              <a:t>review each AHP application, and prior to each AHP subsidy disbursement, for any “covered misconduct” by the project sponsor</a:t>
            </a:r>
            <a:endParaRPr kumimoji="0" lang="en-US" sz="2400" b="0" i="0" u="none" strike="noStrike" kern="1200" cap="none" spc="0" normalizeH="0" baseline="0" noProof="0" dirty="0">
              <a:ln>
                <a:noFill/>
              </a:ln>
              <a:solidFill>
                <a:prstClr val="black"/>
              </a:solidFill>
              <a:effectLst/>
              <a:highlight>
                <a:srgbClr val="FFFF00"/>
              </a:highlight>
              <a:uLnTx/>
              <a:uFillTx/>
              <a:ea typeface="+mn-ea"/>
              <a:cs typeface="+mn-cs"/>
            </a:endParaRPr>
          </a:p>
          <a:p>
            <a:pPr marL="1257300" lvl="2" indent="-342900">
              <a:spcAft>
                <a:spcPts val="1800"/>
              </a:spcAft>
              <a:buFont typeface="Wingdings" panose="05000000000000000000" pitchFamily="2" charset="2"/>
              <a:buChar char="Ø"/>
              <a:defRPr/>
            </a:pPr>
            <a:r>
              <a:rPr lang="en-US" sz="2400" dirty="0">
                <a:solidFill>
                  <a:srgbClr val="000000"/>
                </a:solidFill>
              </a:rPr>
              <a:t>‘‘Covered misconduct’’ is defined in the Federal Housing Finance Agency's (FHFA) Suspended Counterparty Program (SCP) regulation (12 CFR Part 1227) – more information can be </a:t>
            </a:r>
            <a:r>
              <a:rPr lang="en-US" sz="2400" dirty="0"/>
              <a:t>found using one of the two links below</a:t>
            </a:r>
            <a:endParaRPr lang="en-US" sz="2000"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000" dirty="0"/>
              <a:t>FHFA Suspended Counterparty Program – </a:t>
            </a:r>
            <a:r>
              <a:rPr lang="en-US" sz="2000" i="1" dirty="0">
                <a:hlinkClick r:id="rId3"/>
              </a:rPr>
              <a:t>Learn more</a:t>
            </a:r>
            <a:endParaRPr lang="en-US" sz="2000" i="1"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FHFA Suspended Counterparties – </a:t>
            </a:r>
            <a:r>
              <a:rPr kumimoji="0" lang="en-US" sz="2000" b="0" i="1" u="none" strike="noStrike" kern="1200" cap="none" spc="0" normalizeH="0" baseline="0" noProof="0" dirty="0">
                <a:ln>
                  <a:noFill/>
                </a:ln>
                <a:effectLst/>
                <a:uLnTx/>
                <a:uFillTx/>
                <a:ea typeface="+mn-ea"/>
                <a:cs typeface="+mn-cs"/>
                <a:hlinkClick r:id="rId4"/>
              </a:rPr>
              <a:t>See list</a:t>
            </a:r>
            <a:endParaRPr kumimoji="0" lang="en-US" sz="2400" b="0" i="1" u="none" strike="noStrike" kern="1200" cap="none" spc="0" normalizeH="0" baseline="0" noProof="0" dirty="0">
              <a:ln>
                <a:noFill/>
              </a:ln>
              <a:effectLst/>
              <a:uLnTx/>
              <a:uFillTx/>
              <a:ea typeface="+mn-ea"/>
              <a:cs typeface="+mn-cs"/>
            </a:endParaRPr>
          </a:p>
        </p:txBody>
      </p:sp>
      <p:sp>
        <p:nvSpPr>
          <p:cNvPr id="4" name="Callout: Right Arrow 3">
            <a:extLst>
              <a:ext uri="{FF2B5EF4-FFF2-40B4-BE49-F238E27FC236}">
                <a16:creationId xmlns:a16="http://schemas.microsoft.com/office/drawing/2014/main" id="{6C8810F0-863A-4965-8BCF-949CB89E5846}"/>
              </a:ext>
            </a:extLst>
          </p:cNvPr>
          <p:cNvSpPr/>
          <p:nvPr/>
        </p:nvSpPr>
        <p:spPr>
          <a:xfrm>
            <a:off x="347472" y="5795351"/>
            <a:ext cx="1357503" cy="613541"/>
          </a:xfrm>
          <a:prstGeom prst="rightArrowCallout">
            <a:avLst/>
          </a:prstGeom>
          <a:solidFill>
            <a:schemeClr val="bg1">
              <a:lumMod val="75000"/>
            </a:schemeClr>
          </a:solidFill>
          <a:ln>
            <a:solidFill>
              <a:schemeClr val="tx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Helpful Hint</a:t>
            </a:r>
          </a:p>
        </p:txBody>
      </p:sp>
      <p:sp>
        <p:nvSpPr>
          <p:cNvPr id="5" name="Rectangle 4">
            <a:extLst>
              <a:ext uri="{FF2B5EF4-FFF2-40B4-BE49-F238E27FC236}">
                <a16:creationId xmlns:a16="http://schemas.microsoft.com/office/drawing/2014/main" id="{7EED919E-852B-4A7F-B46B-3A712765F2C9}"/>
              </a:ext>
            </a:extLst>
          </p:cNvPr>
          <p:cNvSpPr/>
          <p:nvPr/>
        </p:nvSpPr>
        <p:spPr>
          <a:xfrm>
            <a:off x="1809750" y="5795350"/>
            <a:ext cx="7141745" cy="613541"/>
          </a:xfrm>
          <a:prstGeom prst="rect">
            <a:avLst/>
          </a:prstGeom>
          <a:solidFill>
            <a:schemeClr val="bg1">
              <a:lumMod val="75000"/>
            </a:schemeClr>
          </a:solidFill>
          <a:ln>
            <a:solidFill>
              <a:schemeClr val="tx2">
                <a:lumMod val="60000"/>
                <a:lumOff val="4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a:solidFill>
                  <a:srgbClr val="000000"/>
                </a:solidFill>
              </a:rPr>
              <a:t>A project must continue to demonstrate a need for the AHP subsidy at disbursement</a:t>
            </a:r>
          </a:p>
        </p:txBody>
      </p:sp>
    </p:spTree>
    <p:extLst>
      <p:ext uri="{BB962C8B-B14F-4D97-AF65-F5344CB8AC3E}">
        <p14:creationId xmlns:p14="http://schemas.microsoft.com/office/powerpoint/2010/main" val="4211966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6" name="Rectangle: Rounded Corners 5">
            <a:extLst>
              <a:ext uri="{FF2B5EF4-FFF2-40B4-BE49-F238E27FC236}">
                <a16:creationId xmlns:a16="http://schemas.microsoft.com/office/drawing/2014/main" id="{DED428DA-8CCE-4A05-8E8C-BAF7A3ED5BEC}"/>
              </a:ext>
            </a:extLst>
          </p:cNvPr>
          <p:cNvSpPr/>
          <p:nvPr/>
        </p:nvSpPr>
        <p:spPr>
          <a:xfrm>
            <a:off x="347473" y="2503358"/>
            <a:ext cx="8409958" cy="2916365"/>
          </a:xfrm>
          <a:prstGeom prst="roundRect">
            <a:avLst/>
          </a:prstGeom>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2000" b="1" u="sng" dirty="0"/>
              <a:t>Supporting documentation will show</a:t>
            </a:r>
          </a:p>
          <a:p>
            <a:pPr marL="845820" lvl="1" indent="-285750">
              <a:spcAft>
                <a:spcPts val="600"/>
              </a:spcAft>
              <a:buFont typeface="Wingdings" panose="05000000000000000000" pitchFamily="2" charset="2"/>
              <a:buChar char="v"/>
            </a:pPr>
            <a:r>
              <a:rPr lang="en-US" dirty="0"/>
              <a:t>Qualifications of key personnel are provided</a:t>
            </a:r>
          </a:p>
          <a:p>
            <a:pPr marL="845820" lvl="1" indent="-285750">
              <a:spcAft>
                <a:spcPts val="600"/>
              </a:spcAft>
              <a:buFont typeface="Wingdings" panose="05000000000000000000" pitchFamily="2" charset="2"/>
              <a:buChar char="v"/>
            </a:pPr>
            <a:r>
              <a:rPr lang="en-US" dirty="0"/>
              <a:t>Resumes of project leadership and organization fact sheets</a:t>
            </a:r>
          </a:p>
          <a:p>
            <a:pPr marL="845820" lvl="1" indent="-285750">
              <a:spcAft>
                <a:spcPts val="600"/>
              </a:spcAft>
              <a:buFont typeface="Wingdings" panose="05000000000000000000" pitchFamily="2" charset="2"/>
              <a:buChar char="v"/>
            </a:pPr>
            <a:r>
              <a:rPr lang="en-US" dirty="0"/>
              <a:t>Organizational charts if there are multiple entities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Sponsor’s experience with similar developments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 development team was created with experience with similar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project</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a:t>
            </a:r>
          </a:p>
          <a:p>
            <a:pPr marL="845820" lvl="1" indent="-285750">
              <a:spcAft>
                <a:spcPts val="600"/>
              </a:spcAft>
              <a:buFont typeface="Wingdings" panose="05000000000000000000" pitchFamily="2" charset="2"/>
              <a:buChar char="v"/>
            </a:pPr>
            <a:r>
              <a:rPr lang="en-US" dirty="0"/>
              <a:t>Compliance in current AHP projects </a:t>
            </a:r>
          </a:p>
          <a:p>
            <a:pPr marL="845820" lvl="1" indent="-285750">
              <a:spcAft>
                <a:spcPts val="600"/>
              </a:spcAft>
              <a:buFont typeface="Wingdings" panose="05000000000000000000" pitchFamily="2" charset="2"/>
              <a:buChar char="v"/>
            </a:pPr>
            <a:endParaRPr lang="en-US" dirty="0"/>
          </a:p>
        </p:txBody>
      </p:sp>
      <p:sp>
        <p:nvSpPr>
          <p:cNvPr id="3" name="TextBox 2">
            <a:extLst>
              <a:ext uri="{FF2B5EF4-FFF2-40B4-BE49-F238E27FC236}">
                <a16:creationId xmlns:a16="http://schemas.microsoft.com/office/drawing/2014/main" id="{9598C439-D4BE-489D-986B-897B565DB976}"/>
              </a:ext>
            </a:extLst>
          </p:cNvPr>
          <p:cNvSpPr txBox="1"/>
          <p:nvPr/>
        </p:nvSpPr>
        <p:spPr>
          <a:xfrm>
            <a:off x="386570" y="1327569"/>
            <a:ext cx="8599775" cy="1369606"/>
          </a:xfrm>
          <a:prstGeom prst="rect">
            <a:avLst/>
          </a:prstGeom>
          <a:noFill/>
        </p:spPr>
        <p:txBody>
          <a:bodyPr wrap="square" rtlCol="0">
            <a:spAutoFit/>
          </a:bodyPr>
          <a:lstStyle/>
          <a:p>
            <a:r>
              <a:rPr lang="en-US" dirty="0">
                <a:solidFill>
                  <a:srgbClr val="000000"/>
                </a:solidFill>
              </a:rPr>
              <a:t>Qualified and able to perform its responsibilities throughout the 15-year retention period 	– includes compliance and monitoring</a:t>
            </a:r>
          </a:p>
          <a:p>
            <a:endParaRPr lang="en-US" sz="1100" dirty="0">
              <a:solidFill>
                <a:srgbClr val="000000"/>
              </a:solidFill>
            </a:endParaRPr>
          </a:p>
          <a:p>
            <a:r>
              <a:rPr lang="en-US" dirty="0"/>
              <a:t>Demonstrates ability, experience and financial capacity to complete project</a:t>
            </a:r>
          </a:p>
          <a:p>
            <a:endParaRPr lang="en-US" dirty="0">
              <a:solidFill>
                <a:srgbClr val="000000"/>
              </a:solidFill>
            </a:endParaRPr>
          </a:p>
        </p:txBody>
      </p:sp>
      <p:sp>
        <p:nvSpPr>
          <p:cNvPr id="5" name="Callout: Right Arrow 4">
            <a:extLst>
              <a:ext uri="{FF2B5EF4-FFF2-40B4-BE49-F238E27FC236}">
                <a16:creationId xmlns:a16="http://schemas.microsoft.com/office/drawing/2014/main" id="{F2ED3E66-AF5C-4589-B1F5-3859C74F2A0A}"/>
              </a:ext>
            </a:extLst>
          </p:cNvPr>
          <p:cNvSpPr/>
          <p:nvPr/>
        </p:nvSpPr>
        <p:spPr>
          <a:xfrm>
            <a:off x="347472" y="5962650"/>
            <a:ext cx="1500378" cy="776286"/>
          </a:xfrm>
          <a:prstGeom prst="rightArrowCallout">
            <a:avLst/>
          </a:prstGeom>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TextBox 6">
            <a:extLst>
              <a:ext uri="{FF2B5EF4-FFF2-40B4-BE49-F238E27FC236}">
                <a16:creationId xmlns:a16="http://schemas.microsoft.com/office/drawing/2014/main" id="{E420740A-EA12-4966-B350-39228EA54806}"/>
              </a:ext>
            </a:extLst>
          </p:cNvPr>
          <p:cNvSpPr txBox="1"/>
          <p:nvPr/>
        </p:nvSpPr>
        <p:spPr>
          <a:xfrm>
            <a:off x="1847850" y="5419725"/>
            <a:ext cx="7010400" cy="1061829"/>
          </a:xfrm>
          <a:prstGeom prst="rect">
            <a:avLst/>
          </a:prstGeom>
          <a:noFill/>
        </p:spPr>
        <p:txBody>
          <a:bodyPr wrap="square" rtlCol="0">
            <a:spAutoFit/>
          </a:bodyPr>
          <a:lstStyle/>
          <a:p>
            <a:pPr marL="742950" lvl="1" indent="-285750">
              <a:spcAft>
                <a:spcPts val="1800"/>
              </a:spcAft>
              <a:buFont typeface="Arial" panose="020B0604020202020204" pitchFamily="34" charset="0"/>
              <a:buChar char="•"/>
            </a:pPr>
            <a:endParaRPr lang="en-US" sz="2400" dirty="0"/>
          </a:p>
          <a:p>
            <a:endParaRPr lang="en-US" sz="2400" dirty="0">
              <a:solidFill>
                <a:schemeClr val="tx1">
                  <a:lumMod val="65000"/>
                  <a:lumOff val="35000"/>
                </a:schemeClr>
              </a:solidFill>
            </a:endParaRPr>
          </a:p>
        </p:txBody>
      </p:sp>
      <p:sp>
        <p:nvSpPr>
          <p:cNvPr id="8" name="Rectangle 7">
            <a:extLst>
              <a:ext uri="{FF2B5EF4-FFF2-40B4-BE49-F238E27FC236}">
                <a16:creationId xmlns:a16="http://schemas.microsoft.com/office/drawing/2014/main" id="{9C8BD305-CE63-407A-BD15-0F0737A631FB}"/>
              </a:ext>
            </a:extLst>
          </p:cNvPr>
          <p:cNvSpPr/>
          <p:nvPr/>
        </p:nvSpPr>
        <p:spPr>
          <a:xfrm>
            <a:off x="1847850" y="5962651"/>
            <a:ext cx="6948678" cy="776286"/>
          </a:xfrm>
          <a:prstGeom prst="rect">
            <a:avLst/>
          </a:prstGeom>
          <a:solidFill>
            <a:schemeClr val="bg1">
              <a:lumMod val="9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Contact FHLB Dallas if this is your organization’s first housing project!</a:t>
            </a:r>
          </a:p>
        </p:txBody>
      </p:sp>
    </p:spTree>
    <p:extLst>
      <p:ext uri="{BB962C8B-B14F-4D97-AF65-F5344CB8AC3E}">
        <p14:creationId xmlns:p14="http://schemas.microsoft.com/office/powerpoint/2010/main" val="315648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12" name="Callout: Down Arrow 11">
            <a:extLst>
              <a:ext uri="{FF2B5EF4-FFF2-40B4-BE49-F238E27FC236}">
                <a16:creationId xmlns:a16="http://schemas.microsoft.com/office/drawing/2014/main" id="{410D15ED-16EA-4C8A-800E-B4664B8CED99}"/>
              </a:ext>
            </a:extLst>
          </p:cNvPr>
          <p:cNvSpPr/>
          <p:nvPr/>
        </p:nvSpPr>
        <p:spPr>
          <a:xfrm>
            <a:off x="235971" y="1205105"/>
            <a:ext cx="8724900" cy="1293749"/>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Below is an example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of a good </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xhibit to include with supporting documents</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Also include resumes, short bios, organizational charts, organizational resumes, etc.</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lang="en-US" sz="1600" b="1" dirty="0">
              <a:solidFill>
                <a:prstClr val="white"/>
              </a:solidFill>
              <a:latin typeface="Calibri" panose="020F0502020204030204" pitchFamily="34"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361FCD31-67C8-4333-B2BE-E9832AB6E350}"/>
              </a:ext>
            </a:extLst>
          </p:cNvPr>
          <p:cNvGraphicFramePr>
            <a:graphicFrameLocks noChangeAspect="1"/>
          </p:cNvGraphicFramePr>
          <p:nvPr>
            <p:extLst>
              <p:ext uri="{D42A27DB-BD31-4B8C-83A1-F6EECF244321}">
                <p14:modId xmlns:p14="http://schemas.microsoft.com/office/powerpoint/2010/main" val="3276245122"/>
              </p:ext>
            </p:extLst>
          </p:nvPr>
        </p:nvGraphicFramePr>
        <p:xfrm>
          <a:off x="226544" y="2686050"/>
          <a:ext cx="8724900" cy="1485900"/>
        </p:xfrm>
        <a:graphic>
          <a:graphicData uri="http://schemas.openxmlformats.org/presentationml/2006/ole">
            <mc:AlternateContent xmlns:mc="http://schemas.openxmlformats.org/markup-compatibility/2006">
              <mc:Choice xmlns:v="urn:schemas-microsoft-com:vml" Requires="v">
                <p:oleObj name="Worksheet" r:id="rId3" imgW="7848649" imgH="1485900" progId="Excel.Sheet.12">
                  <p:embed/>
                </p:oleObj>
              </mc:Choice>
              <mc:Fallback>
                <p:oleObj name="Worksheet" r:id="rId3" imgW="7848649" imgH="1485900" progId="Excel.Sheet.12">
                  <p:embed/>
                  <p:pic>
                    <p:nvPicPr>
                      <p:cNvPr id="16" name="Object 15">
                        <a:extLst>
                          <a:ext uri="{FF2B5EF4-FFF2-40B4-BE49-F238E27FC236}">
                            <a16:creationId xmlns:a16="http://schemas.microsoft.com/office/drawing/2014/main" id="{361FCD31-67C8-4333-B2BE-E9832AB6E350}"/>
                          </a:ext>
                        </a:extLst>
                      </p:cNvPr>
                      <p:cNvPicPr/>
                      <p:nvPr/>
                    </p:nvPicPr>
                    <p:blipFill>
                      <a:blip r:embed="rId4"/>
                      <a:stretch>
                        <a:fillRect/>
                      </a:stretch>
                    </p:blipFill>
                    <p:spPr>
                      <a:xfrm>
                        <a:off x="226544" y="2686050"/>
                        <a:ext cx="8724900" cy="1485900"/>
                      </a:xfrm>
                      <a:prstGeom prst="rect">
                        <a:avLst/>
                      </a:prstGeom>
                      <a:ln w="25400">
                        <a:solidFill>
                          <a:schemeClr val="tx1"/>
                        </a:solidFill>
                      </a:ln>
                    </p:spPr>
                  </p:pic>
                </p:oleObj>
              </mc:Fallback>
            </mc:AlternateContent>
          </a:graphicData>
        </a:graphic>
      </p:graphicFrame>
      <p:graphicFrame>
        <p:nvGraphicFramePr>
          <p:cNvPr id="17" name="Object 16">
            <a:extLst>
              <a:ext uri="{FF2B5EF4-FFF2-40B4-BE49-F238E27FC236}">
                <a16:creationId xmlns:a16="http://schemas.microsoft.com/office/drawing/2014/main" id="{7D15B241-BA39-4956-9D2B-AC73B7DF3B99}"/>
              </a:ext>
            </a:extLst>
          </p:cNvPr>
          <p:cNvGraphicFramePr>
            <a:graphicFrameLocks noChangeAspect="1"/>
          </p:cNvGraphicFramePr>
          <p:nvPr>
            <p:extLst>
              <p:ext uri="{D42A27DB-BD31-4B8C-83A1-F6EECF244321}">
                <p14:modId xmlns:p14="http://schemas.microsoft.com/office/powerpoint/2010/main" val="2726210388"/>
              </p:ext>
            </p:extLst>
          </p:nvPr>
        </p:nvGraphicFramePr>
        <p:xfrm>
          <a:off x="226545" y="4359146"/>
          <a:ext cx="8724899" cy="1149350"/>
        </p:xfrm>
        <a:graphic>
          <a:graphicData uri="http://schemas.openxmlformats.org/presentationml/2006/ole">
            <mc:AlternateContent xmlns:mc="http://schemas.openxmlformats.org/markup-compatibility/2006">
              <mc:Choice xmlns:v="urn:schemas-microsoft-com:vml" Requires="v">
                <p:oleObj name="Worksheet" r:id="rId5" imgW="6623136" imgH="812712" progId="Excel.Sheet.12">
                  <p:embed/>
                </p:oleObj>
              </mc:Choice>
              <mc:Fallback>
                <p:oleObj name="Worksheet" r:id="rId5" imgW="6623136" imgH="812712" progId="Excel.Sheet.12">
                  <p:embed/>
                  <p:pic>
                    <p:nvPicPr>
                      <p:cNvPr id="17" name="Object 16">
                        <a:extLst>
                          <a:ext uri="{FF2B5EF4-FFF2-40B4-BE49-F238E27FC236}">
                            <a16:creationId xmlns:a16="http://schemas.microsoft.com/office/drawing/2014/main" id="{7D15B241-BA39-4956-9D2B-AC73B7DF3B99}"/>
                          </a:ext>
                        </a:extLst>
                      </p:cNvPr>
                      <p:cNvPicPr/>
                      <p:nvPr/>
                    </p:nvPicPr>
                    <p:blipFill>
                      <a:blip r:embed="rId6"/>
                      <a:stretch>
                        <a:fillRect/>
                      </a:stretch>
                    </p:blipFill>
                    <p:spPr>
                      <a:xfrm>
                        <a:off x="226545" y="4359146"/>
                        <a:ext cx="8724899" cy="1149350"/>
                      </a:xfrm>
                      <a:prstGeom prst="rect">
                        <a:avLst/>
                      </a:prstGeom>
                      <a:ln w="25400">
                        <a:solidFill>
                          <a:schemeClr val="tx1"/>
                        </a:solidFill>
                      </a:ln>
                    </p:spPr>
                  </p:pic>
                </p:oleObj>
              </mc:Fallback>
            </mc:AlternateContent>
          </a:graphicData>
        </a:graphic>
      </p:graphicFrame>
      <p:sp>
        <p:nvSpPr>
          <p:cNvPr id="6" name="Callout: Right Arrow 5">
            <a:extLst>
              <a:ext uri="{FF2B5EF4-FFF2-40B4-BE49-F238E27FC236}">
                <a16:creationId xmlns:a16="http://schemas.microsoft.com/office/drawing/2014/main" id="{DAC503D9-67DE-4B48-80D2-8D9F4AC599EB}"/>
              </a:ext>
            </a:extLst>
          </p:cNvPr>
          <p:cNvSpPr/>
          <p:nvPr/>
        </p:nvSpPr>
        <p:spPr>
          <a:xfrm>
            <a:off x="226545" y="5962650"/>
            <a:ext cx="1385439" cy="776286"/>
          </a:xfrm>
          <a:prstGeom prst="rightArrowCallou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Rectangle 6">
            <a:extLst>
              <a:ext uri="{FF2B5EF4-FFF2-40B4-BE49-F238E27FC236}">
                <a16:creationId xmlns:a16="http://schemas.microsoft.com/office/drawing/2014/main" id="{05D5C37E-1201-4955-8D69-A956CDC1CDDA}"/>
              </a:ext>
            </a:extLst>
          </p:cNvPr>
          <p:cNvSpPr/>
          <p:nvPr/>
        </p:nvSpPr>
        <p:spPr>
          <a:xfrm>
            <a:off x="1611983" y="5962651"/>
            <a:ext cx="7305471" cy="776286"/>
          </a:xfrm>
          <a:prstGeom prst="rect">
            <a:avLst/>
          </a:prstGeom>
          <a:solidFill>
            <a:schemeClr val="bg1">
              <a:lumMod val="95000"/>
            </a:schemeClr>
          </a:solidFill>
          <a:ln>
            <a:solidFill>
              <a:srgbClr val="FF0000"/>
            </a:solidFill>
          </a:ln>
          <a:scene3d>
            <a:camera prst="obliqueTopLef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The charts above </a:t>
            </a:r>
            <a:r>
              <a:rPr lang="en-US" sz="1600" b="1" u="sng" dirty="0">
                <a:solidFill>
                  <a:schemeClr val="tx1"/>
                </a:solidFill>
                <a:latin typeface="Calibri" panose="020F0502020204030204" pitchFamily="34" charset="0"/>
                <a:cs typeface="Times New Roman" panose="02020603050405020304" pitchFamily="18" charset="0"/>
              </a:rPr>
              <a:t>SHOULD NOT </a:t>
            </a:r>
            <a:r>
              <a:rPr lang="en-US" sz="1600" dirty="0">
                <a:solidFill>
                  <a:schemeClr val="tx1"/>
                </a:solidFill>
                <a:latin typeface="Calibri" panose="020F0502020204030204" pitchFamily="34" charset="0"/>
                <a:cs typeface="Times New Roman" panose="02020603050405020304" pitchFamily="18" charset="0"/>
              </a:rPr>
              <a:t>be the only exhibits provided for Sponsor Capacity</a:t>
            </a:r>
          </a:p>
        </p:txBody>
      </p:sp>
    </p:spTree>
    <p:extLst>
      <p:ext uri="{BB962C8B-B14F-4D97-AF65-F5344CB8AC3E}">
        <p14:creationId xmlns:p14="http://schemas.microsoft.com/office/powerpoint/2010/main" val="4237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CD05-7068-4C15-BE6D-E1F1B4AAF5C3}"/>
              </a:ext>
            </a:extLst>
          </p:cNvPr>
          <p:cNvSpPr>
            <a:spLocks noGrp="1"/>
          </p:cNvSpPr>
          <p:nvPr>
            <p:ph type="title"/>
          </p:nvPr>
        </p:nvSpPr>
        <p:spPr/>
        <p:txBody>
          <a:bodyPr/>
          <a:lstStyle/>
          <a:p>
            <a:r>
              <a:rPr lang="en-US" dirty="0"/>
              <a:t>Site Control and Zoning</a:t>
            </a:r>
          </a:p>
        </p:txBody>
      </p:sp>
      <p:graphicFrame>
        <p:nvGraphicFramePr>
          <p:cNvPr id="4" name="Diagram 3">
            <a:extLst>
              <a:ext uri="{FF2B5EF4-FFF2-40B4-BE49-F238E27FC236}">
                <a16:creationId xmlns:a16="http://schemas.microsoft.com/office/drawing/2014/main" id="{29A5B2AA-AB06-4632-BCA0-B0B1FB47D340}"/>
              </a:ext>
            </a:extLst>
          </p:cNvPr>
          <p:cNvGraphicFramePr/>
          <p:nvPr>
            <p:extLst>
              <p:ext uri="{D42A27DB-BD31-4B8C-83A1-F6EECF244321}">
                <p14:modId xmlns:p14="http://schemas.microsoft.com/office/powerpoint/2010/main" val="3665684676"/>
              </p:ext>
            </p:extLst>
          </p:nvPr>
        </p:nvGraphicFramePr>
        <p:xfrm>
          <a:off x="356261" y="1609879"/>
          <a:ext cx="8567022" cy="3431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EF78D3B6-9CE2-4A31-80EC-5A76BCF87EFF}"/>
              </a:ext>
            </a:extLst>
          </p:cNvPr>
          <p:cNvSpPr/>
          <p:nvPr/>
        </p:nvSpPr>
        <p:spPr>
          <a:xfrm>
            <a:off x="356262" y="5118613"/>
            <a:ext cx="8567021" cy="685288"/>
          </a:xfrm>
          <a:prstGeom prst="rect">
            <a:avLst/>
          </a:prstGeom>
          <a:solidFill>
            <a:schemeClr val="tx2">
              <a:lumMod val="20000"/>
              <a:lumOff val="80000"/>
            </a:schemeClr>
          </a:solidFill>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b="1" u="sng" dirty="0">
                <a:solidFill>
                  <a:schemeClr val="tx1"/>
                </a:solidFill>
              </a:rPr>
              <a:t>Site location must be properly zoned</a:t>
            </a:r>
          </a:p>
          <a:p>
            <a:pPr algn="ctr"/>
            <a:r>
              <a:rPr lang="en-US" dirty="0">
                <a:solidFill>
                  <a:schemeClr val="tx1"/>
                </a:solidFill>
              </a:rPr>
              <a:t>-  July 31st deadline to </a:t>
            </a:r>
            <a:r>
              <a:rPr lang="en-US" sz="1700" dirty="0">
                <a:solidFill>
                  <a:schemeClr val="tx1"/>
                </a:solidFill>
              </a:rPr>
              <a:t>submit proper zoning approval </a:t>
            </a:r>
          </a:p>
        </p:txBody>
      </p:sp>
      <p:sp>
        <p:nvSpPr>
          <p:cNvPr id="3" name="TextBox 2">
            <a:extLst>
              <a:ext uri="{FF2B5EF4-FFF2-40B4-BE49-F238E27FC236}">
                <a16:creationId xmlns:a16="http://schemas.microsoft.com/office/drawing/2014/main" id="{4A1B627B-A760-4435-BF76-0165B3847EDF}"/>
              </a:ext>
            </a:extLst>
          </p:cNvPr>
          <p:cNvSpPr txBox="1"/>
          <p:nvPr/>
        </p:nvSpPr>
        <p:spPr>
          <a:xfrm>
            <a:off x="356261" y="1189828"/>
            <a:ext cx="8567022" cy="430887"/>
          </a:xfrm>
          <a:prstGeom prst="rect">
            <a:avLst/>
          </a:prstGeom>
          <a:noFill/>
          <a:ln w="12700">
            <a:solidFill>
              <a:schemeClr val="tx1"/>
            </a:solidFill>
          </a:ln>
          <a:effectLst>
            <a:glow rad="63500">
              <a:schemeClr val="accent1">
                <a:satMod val="175000"/>
                <a:alpha val="40000"/>
              </a:schemeClr>
            </a:glow>
          </a:effectLst>
        </p:spPr>
        <p:txBody>
          <a:bodyPr wrap="square" rtlCol="0">
            <a:spAutoFit/>
          </a:bodyPr>
          <a:lstStyle/>
          <a:p>
            <a:pPr lvl="0" algn="ctr"/>
            <a:r>
              <a:rPr lang="en-US" sz="2000" b="1" dirty="0">
                <a:solidFill>
                  <a:schemeClr val="tx1"/>
                </a:solidFill>
              </a:rPr>
              <a:t>Sponsor or ownership </a:t>
            </a:r>
            <a:r>
              <a:rPr lang="en-US" sz="2200" b="1" dirty="0">
                <a:solidFill>
                  <a:schemeClr val="tx1"/>
                </a:solidFill>
              </a:rPr>
              <a:t>entity</a:t>
            </a:r>
            <a:r>
              <a:rPr lang="en-US" sz="2000" b="1" dirty="0">
                <a:solidFill>
                  <a:schemeClr val="tx1"/>
                </a:solidFill>
              </a:rPr>
              <a:t> must have site control at time of application </a:t>
            </a:r>
          </a:p>
        </p:txBody>
      </p:sp>
    </p:spTree>
    <p:extLst>
      <p:ext uri="{BB962C8B-B14F-4D97-AF65-F5344CB8AC3E}">
        <p14:creationId xmlns:p14="http://schemas.microsoft.com/office/powerpoint/2010/main" val="297254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D8DF-FE7B-D7E5-3246-5AC48AE85995}"/>
              </a:ext>
            </a:extLst>
          </p:cNvPr>
          <p:cNvSpPr txBox="1">
            <a:spLocks/>
          </p:cNvSpPr>
          <p:nvPr/>
        </p:nvSpPr>
        <p:spPr>
          <a:xfrm>
            <a:off x="545204" y="625748"/>
            <a:ext cx="7328797" cy="387453"/>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a:t>
            </a:r>
            <a:endParaRPr lang="en-US" sz="3200" dirty="0"/>
          </a:p>
        </p:txBody>
      </p:sp>
      <p:pic>
        <p:nvPicPr>
          <p:cNvPr id="5" name="Picture 4">
            <a:extLst>
              <a:ext uri="{FF2B5EF4-FFF2-40B4-BE49-F238E27FC236}">
                <a16:creationId xmlns:a16="http://schemas.microsoft.com/office/drawing/2014/main" id="{D50E6C17-C388-1ECA-CC4B-9359FDF1DC47}"/>
              </a:ext>
            </a:extLst>
          </p:cNvPr>
          <p:cNvPicPr>
            <a:picLocks noChangeAspect="1"/>
          </p:cNvPicPr>
          <p:nvPr/>
        </p:nvPicPr>
        <p:blipFill>
          <a:blip r:embed="rId3"/>
          <a:stretch>
            <a:fillRect/>
          </a:stretch>
        </p:blipFill>
        <p:spPr>
          <a:xfrm>
            <a:off x="545204" y="1230720"/>
            <a:ext cx="8181830" cy="3788372"/>
          </a:xfrm>
          <a:prstGeom prst="rect">
            <a:avLst/>
          </a:prstGeom>
        </p:spPr>
      </p:pic>
      <p:sp>
        <p:nvSpPr>
          <p:cNvPr id="8" name="TextBox 7">
            <a:extLst>
              <a:ext uri="{FF2B5EF4-FFF2-40B4-BE49-F238E27FC236}">
                <a16:creationId xmlns:a16="http://schemas.microsoft.com/office/drawing/2014/main" id="{F4BE7D04-C000-43D3-6B51-20E2D951128D}"/>
              </a:ext>
            </a:extLst>
          </p:cNvPr>
          <p:cNvSpPr txBox="1"/>
          <p:nvPr/>
        </p:nvSpPr>
        <p:spPr>
          <a:xfrm>
            <a:off x="545204" y="5165229"/>
            <a:ext cx="11227927" cy="2246769"/>
          </a:xfrm>
          <a:prstGeom prst="rect">
            <a:avLst/>
          </a:prstGeom>
          <a:noFill/>
        </p:spPr>
        <p:txBody>
          <a:bodyPr wrap="square" rtlCol="0">
            <a:spAutoFit/>
          </a:bodyPr>
          <a:lstStyle/>
          <a:p>
            <a:r>
              <a:rPr lang="en-US" sz="2000" b="1" dirty="0">
                <a:solidFill>
                  <a:srgbClr val="0072CE"/>
                </a:solidFill>
                <a:latin typeface="Calibri" pitchFamily="34" charset="0"/>
                <a:ea typeface="+mj-ea"/>
                <a:cs typeface="+mj-cs"/>
              </a:rPr>
              <a:t>SEARCY, ARKANSAS</a:t>
            </a:r>
            <a:r>
              <a:rPr lang="en-US" sz="1200" b="0" i="0" dirty="0">
                <a:solidFill>
                  <a:srgbClr val="4E5054"/>
                </a:solidFill>
                <a:effectLst/>
                <a:latin typeface="Public Sans"/>
              </a:rPr>
              <a:t> </a:t>
            </a:r>
            <a:r>
              <a:rPr lang="en-US" b="0" i="0" dirty="0">
                <a:solidFill>
                  <a:srgbClr val="4E5054"/>
                </a:solidFill>
                <a:effectLst/>
              </a:rPr>
              <a:t>– </a:t>
            </a:r>
            <a:r>
              <a:rPr lang="en-US" dirty="0">
                <a:solidFill>
                  <a:srgbClr val="4E5054"/>
                </a:solidFill>
                <a:effectLst/>
              </a:rPr>
              <a:t>Searcy Housing Authority/Searcy Housing Solutions was awarded a</a:t>
            </a:r>
          </a:p>
          <a:p>
            <a:r>
              <a:rPr lang="en-US" dirty="0">
                <a:solidFill>
                  <a:srgbClr val="4E5054"/>
                </a:solidFill>
                <a:effectLst/>
              </a:rPr>
              <a:t> $750,000 AHP subsidy for </a:t>
            </a:r>
            <a:r>
              <a:rPr lang="en-US" dirty="0">
                <a:solidFill>
                  <a:srgbClr val="4E5054"/>
                </a:solidFill>
              </a:rPr>
              <a:t>“</a:t>
            </a:r>
            <a:r>
              <a:rPr lang="en-US" b="1" i="1" dirty="0">
                <a:solidFill>
                  <a:srgbClr val="4E5054"/>
                </a:solidFill>
              </a:rPr>
              <a:t>The South Grove</a:t>
            </a:r>
            <a:r>
              <a:rPr lang="en-US" dirty="0">
                <a:solidFill>
                  <a:srgbClr val="4E5054"/>
                </a:solidFill>
              </a:rPr>
              <a:t>” project, a $12M development.</a:t>
            </a:r>
          </a:p>
          <a:p>
            <a:endParaRPr lang="en-US" dirty="0">
              <a:solidFill>
                <a:srgbClr val="4E5054"/>
              </a:solidFill>
            </a:endParaRPr>
          </a:p>
          <a:p>
            <a:r>
              <a:rPr lang="en-US" dirty="0">
                <a:solidFill>
                  <a:srgbClr val="4E5054"/>
                </a:solidFill>
              </a:rPr>
              <a:t>The project scope involved the demolition of </a:t>
            </a:r>
            <a:r>
              <a:rPr lang="en-US" dirty="0">
                <a:solidFill>
                  <a:srgbClr val="4E5054"/>
                </a:solidFill>
                <a:effectLst/>
              </a:rPr>
              <a:t>28 outdated homes to rebuild 60 </a:t>
            </a:r>
          </a:p>
          <a:p>
            <a:r>
              <a:rPr lang="en-US" dirty="0">
                <a:solidFill>
                  <a:srgbClr val="4E5054"/>
                </a:solidFill>
                <a:effectLst/>
              </a:rPr>
              <a:t>modernized affordable housing rental units. </a:t>
            </a:r>
            <a:br>
              <a:rPr lang="en-US" sz="1200" dirty="0"/>
            </a:br>
            <a:br>
              <a:rPr lang="en-US" sz="1200" dirty="0"/>
            </a:br>
            <a:br>
              <a:rPr lang="en-US" sz="1200" dirty="0"/>
            </a:br>
            <a:br>
              <a:rPr lang="en-US" sz="1200" dirty="0"/>
            </a:br>
            <a:endParaRPr lang="en-US" sz="1200" dirty="0">
              <a:solidFill>
                <a:schemeClr val="tx1">
                  <a:lumMod val="65000"/>
                  <a:lumOff val="35000"/>
                </a:schemeClr>
              </a:solidFill>
            </a:endParaRPr>
          </a:p>
        </p:txBody>
      </p:sp>
    </p:spTree>
    <p:extLst>
      <p:ext uri="{BB962C8B-B14F-4D97-AF65-F5344CB8AC3E}">
        <p14:creationId xmlns:p14="http://schemas.microsoft.com/office/powerpoint/2010/main" val="1235423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8736" y="1812199"/>
            <a:ext cx="3279762" cy="3940901"/>
          </a:xfrm>
          <a:prstGeom prst="rect">
            <a:avLst/>
          </a:prstGeom>
        </p:spPr>
        <p:txBody>
          <a:bodyPr vert="horz" lIns="68580" tIns="34290" rIns="68580" bIns="34290" rtlCol="0" anchor="ctr">
            <a:noAutofit/>
          </a:bodyPr>
          <a:lstStyle/>
          <a:p>
            <a:pPr marL="257175" indent="-257175">
              <a:lnSpc>
                <a:spcPct val="90000"/>
              </a:lnSpc>
              <a:spcBef>
                <a:spcPct val="0"/>
              </a:spcBef>
              <a:spcAft>
                <a:spcPts val="450"/>
              </a:spcAft>
              <a:buFont typeface="Arial" panose="020B0604020202020204" pitchFamily="34" charset="0"/>
              <a:buChar char="•"/>
              <a:defRPr/>
            </a:pPr>
            <a:r>
              <a:rPr lang="en-US" sz="1500" dirty="0">
                <a:solidFill>
                  <a:schemeClr val="bg1"/>
                </a:solidFill>
                <a:latin typeface="+mj-lt"/>
                <a:ea typeface="+mj-ea"/>
                <a:cs typeface="+mj-cs"/>
              </a:rPr>
              <a:t>AHP subsidy for Avenue J.</a:t>
            </a:r>
          </a:p>
          <a:p>
            <a:pPr marL="257175" indent="-257175">
              <a:lnSpc>
                <a:spcPct val="90000"/>
              </a:lnSpc>
              <a:spcBef>
                <a:spcPct val="0"/>
              </a:spcBef>
              <a:spcAft>
                <a:spcPts val="450"/>
              </a:spcAft>
              <a:buFont typeface="Arial" panose="020B0604020202020204" pitchFamily="34" charset="0"/>
              <a:buChar char="•"/>
              <a:defRPr/>
            </a:pPr>
            <a:endParaRPr lang="en-US" sz="1500" dirty="0">
              <a:solidFill>
                <a:schemeClr val="bg1"/>
              </a:solidFill>
              <a:latin typeface="+mj-lt"/>
              <a:ea typeface="+mj-ea"/>
              <a:cs typeface="+mj-cs"/>
            </a:endParaRPr>
          </a:p>
          <a:p>
            <a:pPr marL="257175" indent="-257175">
              <a:lnSpc>
                <a:spcPct val="90000"/>
              </a:lnSpc>
              <a:spcBef>
                <a:spcPct val="0"/>
              </a:spcBef>
              <a:spcAft>
                <a:spcPts val="450"/>
              </a:spcAft>
              <a:buFont typeface="Arial" panose="020B0604020202020204" pitchFamily="34" charset="0"/>
              <a:buChar char="•"/>
              <a:defRPr/>
            </a:pPr>
            <a:r>
              <a:rPr lang="en-US" sz="1500" dirty="0">
                <a:solidFill>
                  <a:schemeClr val="bg1"/>
                </a:solidFill>
                <a:latin typeface="+mj-lt"/>
                <a:ea typeface="+mj-ea"/>
                <a:cs typeface="+mj-cs"/>
              </a:rPr>
              <a:t> $35M project located</a:t>
            </a:r>
            <a:r>
              <a:rPr lang="fr-FR" sz="1500" dirty="0">
                <a:solidFill>
                  <a:schemeClr val="bg1"/>
                </a:solidFill>
                <a:latin typeface="+mj-lt"/>
                <a:ea typeface="+mj-ea"/>
                <a:cs typeface="+mj-cs"/>
              </a:rPr>
              <a:t> </a:t>
            </a:r>
            <a:r>
              <a:rPr lang="en-US" sz="1500" dirty="0">
                <a:solidFill>
                  <a:schemeClr val="bg1"/>
                </a:solidFill>
                <a:latin typeface="+mj-lt"/>
                <a:ea typeface="+mj-ea"/>
                <a:cs typeface="+mj-cs"/>
              </a:rPr>
              <a:t>in the heart of Houston’s Historic East End neighborhood</a:t>
            </a:r>
            <a:endParaRPr lang="fr-FR" sz="750" dirty="0">
              <a:solidFill>
                <a:srgbClr val="0070C0"/>
              </a:solidFill>
              <a:latin typeface="+mj-lt"/>
              <a:ea typeface="+mj-ea"/>
              <a:cs typeface="+mj-cs"/>
            </a:endParaRPr>
          </a:p>
          <a:p>
            <a:pPr marL="128588" indent="-128588">
              <a:lnSpc>
                <a:spcPct val="90000"/>
              </a:lnSpc>
              <a:spcBef>
                <a:spcPct val="0"/>
              </a:spcBef>
              <a:spcAft>
                <a:spcPts val="450"/>
              </a:spcAft>
              <a:buFont typeface="Arial" panose="020B0604020202020204" pitchFamily="34" charset="0"/>
              <a:buChar char="•"/>
              <a:defRPr/>
            </a:pPr>
            <a:endParaRPr lang="en-US" sz="750" dirty="0">
              <a:solidFill>
                <a:srgbClr val="0070C0"/>
              </a:solidFill>
              <a:latin typeface="+mj-lt"/>
              <a:ea typeface="+mj-ea"/>
              <a:cs typeface="+mj-cs"/>
            </a:endParaRPr>
          </a:p>
          <a:p>
            <a:pPr marL="257175" indent="-257175">
              <a:lnSpc>
                <a:spcPct val="90000"/>
              </a:lnSpc>
              <a:spcBef>
                <a:spcPct val="0"/>
              </a:spcBef>
              <a:spcAft>
                <a:spcPts val="450"/>
              </a:spcAft>
              <a:buFont typeface="Arial" panose="020B0604020202020204" pitchFamily="34" charset="0"/>
              <a:buChar char="•"/>
              <a:defRPr/>
            </a:pPr>
            <a:r>
              <a:rPr lang="en-US" sz="1500" dirty="0">
                <a:solidFill>
                  <a:schemeClr val="bg1"/>
                </a:solidFill>
                <a:latin typeface="+mj-lt"/>
                <a:ea typeface="+mj-ea"/>
                <a:cs typeface="+mj-cs"/>
              </a:rPr>
              <a:t>New construction  of 100 rental units targeting families below 80% of AMI</a:t>
            </a:r>
          </a:p>
          <a:p>
            <a:pPr marL="257175" indent="-257175">
              <a:lnSpc>
                <a:spcPct val="90000"/>
              </a:lnSpc>
              <a:spcBef>
                <a:spcPct val="0"/>
              </a:spcBef>
              <a:spcAft>
                <a:spcPts val="450"/>
              </a:spcAft>
              <a:buFont typeface="Arial" panose="020B0604020202020204" pitchFamily="34" charset="0"/>
              <a:buChar char="•"/>
              <a:defRPr/>
            </a:pPr>
            <a:endParaRPr lang="en-US" sz="1500" dirty="0">
              <a:solidFill>
                <a:schemeClr val="bg1"/>
              </a:solidFill>
              <a:latin typeface="+mj-lt"/>
              <a:ea typeface="+mj-ea"/>
              <a:cs typeface="+mj-cs"/>
            </a:endParaRPr>
          </a:p>
          <a:p>
            <a:pPr marL="257175" indent="-257175">
              <a:lnSpc>
                <a:spcPct val="90000"/>
              </a:lnSpc>
              <a:spcBef>
                <a:spcPct val="0"/>
              </a:spcBef>
              <a:spcAft>
                <a:spcPts val="450"/>
              </a:spcAft>
              <a:buFont typeface="Arial" panose="020B0604020202020204" pitchFamily="34" charset="0"/>
              <a:buChar char="•"/>
              <a:defRPr/>
            </a:pPr>
            <a:r>
              <a:rPr lang="en-US" sz="1500" dirty="0">
                <a:solidFill>
                  <a:schemeClr val="bg1"/>
                </a:solidFill>
                <a:latin typeface="+mj-lt"/>
                <a:ea typeface="+mj-ea"/>
                <a:cs typeface="+mj-cs"/>
              </a:rPr>
              <a:t>Project had no annual debt</a:t>
            </a:r>
          </a:p>
        </p:txBody>
      </p:sp>
      <p:sp>
        <p:nvSpPr>
          <p:cNvPr id="12" name="Title 1">
            <a:extLst>
              <a:ext uri="{FF2B5EF4-FFF2-40B4-BE49-F238E27FC236}">
                <a16:creationId xmlns:a16="http://schemas.microsoft.com/office/drawing/2014/main" id="{D7CD3238-95AE-28D1-F87B-6630484FA3E3}"/>
              </a:ext>
            </a:extLst>
          </p:cNvPr>
          <p:cNvSpPr txBox="1">
            <a:spLocks/>
          </p:cNvSpPr>
          <p:nvPr/>
        </p:nvSpPr>
        <p:spPr>
          <a:xfrm>
            <a:off x="776063" y="605713"/>
            <a:ext cx="5615445" cy="3429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 – Cont’d</a:t>
            </a:r>
            <a:endParaRPr lang="en-US" sz="3200" dirty="0"/>
          </a:p>
        </p:txBody>
      </p:sp>
      <p:sp>
        <p:nvSpPr>
          <p:cNvPr id="2" name="TextBox 1">
            <a:extLst>
              <a:ext uri="{FF2B5EF4-FFF2-40B4-BE49-F238E27FC236}">
                <a16:creationId xmlns:a16="http://schemas.microsoft.com/office/drawing/2014/main" id="{63EE825A-8019-2EB7-EC01-41E9E6F740EA}"/>
              </a:ext>
            </a:extLst>
          </p:cNvPr>
          <p:cNvSpPr txBox="1"/>
          <p:nvPr/>
        </p:nvSpPr>
        <p:spPr>
          <a:xfrm>
            <a:off x="321869" y="1448410"/>
            <a:ext cx="4410686" cy="5409590"/>
          </a:xfrm>
          <a:prstGeom prst="rect">
            <a:avLst/>
          </a:prstGeom>
        </p:spPr>
        <p:txBody>
          <a:bodyPr vert="horz" lIns="68580" tIns="34290" rIns="68580" bIns="34290" rtlCol="0" anchor="ctr">
            <a:noAutofit/>
          </a:bodyPr>
          <a:lstStyle/>
          <a:p>
            <a:pPr marL="285750" indent="-285750">
              <a:lnSpc>
                <a:spcPct val="90000"/>
              </a:lnSpc>
              <a:spcBef>
                <a:spcPct val="0"/>
              </a:spcBef>
              <a:spcAft>
                <a:spcPts val="450"/>
              </a:spcAft>
              <a:buFont typeface="Arial" panose="020B0604020202020204" pitchFamily="34" charset="0"/>
              <a:buChar char="•"/>
              <a:defRPr/>
            </a:pPr>
            <a:endParaRPr lang="fr-FR" sz="1600" dirty="0">
              <a:ea typeface="+mj-ea"/>
              <a:cs typeface="+mj-cs"/>
            </a:endParaRPr>
          </a:p>
          <a:p>
            <a:pPr marL="285750" indent="-285750" defTabSz="685800">
              <a:lnSpc>
                <a:spcPct val="90000"/>
              </a:lnSpc>
              <a:spcBef>
                <a:spcPct val="0"/>
              </a:spcBef>
              <a:spcAft>
                <a:spcPts val="450"/>
              </a:spcAft>
              <a:buFont typeface="Arial" panose="020B0604020202020204" pitchFamily="34" charset="0"/>
              <a:buChar char="•"/>
              <a:defRPr/>
            </a:pPr>
            <a:r>
              <a:rPr lang="en-US" sz="1400" b="1" dirty="0">
                <a:solidFill>
                  <a:srgbClr val="4E5054"/>
                </a:solidFill>
                <a:latin typeface="Public Sans"/>
              </a:rPr>
              <a:t>Income Targeting</a:t>
            </a:r>
          </a:p>
          <a:p>
            <a:pPr marL="742950" lvl="1" indent="-285750">
              <a:lnSpc>
                <a:spcPct val="90000"/>
              </a:lnSpc>
              <a:spcBef>
                <a:spcPct val="0"/>
              </a:spcBef>
              <a:spcAft>
                <a:spcPts val="450"/>
              </a:spcAft>
              <a:buFont typeface="Arial" panose="020B0604020202020204" pitchFamily="34" charset="0"/>
              <a:buChar char="•"/>
              <a:defRPr/>
            </a:pPr>
            <a:r>
              <a:rPr lang="en-US" sz="1400" dirty="0">
                <a:solidFill>
                  <a:srgbClr val="4E5054"/>
                </a:solidFill>
                <a:latin typeface="Public Sans"/>
              </a:rPr>
              <a:t>50 units for households below 50% of AMI</a:t>
            </a:r>
          </a:p>
          <a:p>
            <a:pPr marL="742950" lvl="1" indent="-285750">
              <a:lnSpc>
                <a:spcPct val="90000"/>
              </a:lnSpc>
              <a:spcBef>
                <a:spcPct val="0"/>
              </a:spcBef>
              <a:spcAft>
                <a:spcPts val="450"/>
              </a:spcAft>
              <a:buFont typeface="Arial" panose="020B0604020202020204" pitchFamily="34" charset="0"/>
              <a:buChar char="•"/>
              <a:defRPr/>
            </a:pPr>
            <a:r>
              <a:rPr lang="en-US" sz="1400" dirty="0">
                <a:solidFill>
                  <a:srgbClr val="4E5054"/>
                </a:solidFill>
                <a:latin typeface="Public Sans"/>
              </a:rPr>
              <a:t>10 units for households between 51-60% of AMI</a:t>
            </a:r>
          </a:p>
          <a:p>
            <a:pPr marL="742950" lvl="1" indent="-285750">
              <a:lnSpc>
                <a:spcPct val="90000"/>
              </a:lnSpc>
              <a:spcBef>
                <a:spcPct val="0"/>
              </a:spcBef>
              <a:spcAft>
                <a:spcPts val="450"/>
              </a:spcAft>
              <a:buFont typeface="Arial" panose="020B0604020202020204" pitchFamily="34" charset="0"/>
              <a:buChar char="•"/>
              <a:defRPr/>
            </a:pPr>
            <a:r>
              <a:rPr lang="en-US" sz="1400" dirty="0">
                <a:solidFill>
                  <a:srgbClr val="4E5054"/>
                </a:solidFill>
                <a:latin typeface="Public Sans"/>
              </a:rPr>
              <a:t>Project has a Section 8 Housing Assistance Payments (</a:t>
            </a:r>
            <a:r>
              <a:rPr lang="en-US" sz="1400" b="1" dirty="0">
                <a:solidFill>
                  <a:srgbClr val="4E5054"/>
                </a:solidFill>
                <a:latin typeface="Public Sans"/>
              </a:rPr>
              <a:t>HAP</a:t>
            </a:r>
            <a:r>
              <a:rPr lang="en-US" sz="1400" dirty="0">
                <a:solidFill>
                  <a:srgbClr val="4E5054"/>
                </a:solidFill>
                <a:latin typeface="Public Sans"/>
              </a:rPr>
              <a:t>) Contract for 12 of the units</a:t>
            </a:r>
          </a:p>
          <a:p>
            <a:pPr marL="742950" lvl="1" indent="-285750">
              <a:lnSpc>
                <a:spcPct val="90000"/>
              </a:lnSpc>
              <a:spcBef>
                <a:spcPct val="0"/>
              </a:spcBef>
              <a:spcAft>
                <a:spcPts val="450"/>
              </a:spcAft>
              <a:buFont typeface="Arial" panose="020B0604020202020204" pitchFamily="34" charset="0"/>
              <a:buChar char="•"/>
              <a:defRPr/>
            </a:pPr>
            <a:endParaRPr lang="en-US" sz="1400" dirty="0">
              <a:solidFill>
                <a:srgbClr val="4E5054"/>
              </a:solidFill>
              <a:latin typeface="Public Sans"/>
            </a:endParaRPr>
          </a:p>
          <a:p>
            <a:pPr marL="285750" indent="-285750" defTabSz="685800">
              <a:lnSpc>
                <a:spcPct val="90000"/>
              </a:lnSpc>
              <a:spcBef>
                <a:spcPct val="0"/>
              </a:spcBef>
              <a:spcAft>
                <a:spcPts val="450"/>
              </a:spcAft>
              <a:buFont typeface="Arial" panose="020B0604020202020204" pitchFamily="34" charset="0"/>
              <a:buChar char="•"/>
              <a:defRPr/>
            </a:pPr>
            <a:r>
              <a:rPr lang="en-US" sz="1400" b="1" dirty="0">
                <a:solidFill>
                  <a:srgbClr val="4E5054"/>
                </a:solidFill>
                <a:latin typeface="Public Sans"/>
              </a:rPr>
              <a:t>Unit Mix</a:t>
            </a:r>
          </a:p>
          <a:p>
            <a:pPr marL="742950" lvl="1" indent="-285750">
              <a:lnSpc>
                <a:spcPct val="90000"/>
              </a:lnSpc>
              <a:spcBef>
                <a:spcPct val="0"/>
              </a:spcBef>
              <a:spcAft>
                <a:spcPts val="450"/>
              </a:spcAft>
              <a:buFont typeface="Arial" panose="020B0604020202020204" pitchFamily="34" charset="0"/>
              <a:buChar char="•"/>
              <a:defRPr/>
            </a:pPr>
            <a:r>
              <a:rPr lang="en-US" sz="1400" dirty="0">
                <a:solidFill>
                  <a:srgbClr val="4E5054"/>
                </a:solidFill>
                <a:latin typeface="Public Sans"/>
              </a:rPr>
              <a:t>All 60 units are designed to serve family households with floorplans containing 1-, 2-, and 3-bedroom units</a:t>
            </a:r>
          </a:p>
          <a:p>
            <a:pPr marL="742950" lvl="1" indent="-285750">
              <a:lnSpc>
                <a:spcPct val="90000"/>
              </a:lnSpc>
              <a:spcBef>
                <a:spcPct val="0"/>
              </a:spcBef>
              <a:spcAft>
                <a:spcPts val="450"/>
              </a:spcAft>
              <a:buFont typeface="Arial" panose="020B0604020202020204" pitchFamily="34" charset="0"/>
              <a:buChar char="•"/>
              <a:defRPr/>
            </a:pPr>
            <a:r>
              <a:rPr lang="en-US" sz="1400" dirty="0">
                <a:solidFill>
                  <a:srgbClr val="4E5054"/>
                </a:solidFill>
                <a:latin typeface="Public Sans"/>
              </a:rPr>
              <a:t>The Project was designed with larger numbers of bedrooms to target low-income families (or individuals with children). </a:t>
            </a:r>
          </a:p>
          <a:p>
            <a:pPr marL="285750" indent="-285750">
              <a:lnSpc>
                <a:spcPct val="90000"/>
              </a:lnSpc>
              <a:spcBef>
                <a:spcPct val="0"/>
              </a:spcBef>
              <a:spcAft>
                <a:spcPts val="450"/>
              </a:spcAft>
              <a:buFont typeface="Arial" panose="020B0604020202020204" pitchFamily="34" charset="0"/>
              <a:buChar char="•"/>
              <a:defRPr/>
            </a:pPr>
            <a:endParaRPr lang="en-US" sz="1600" dirty="0">
              <a:ea typeface="+mj-ea"/>
              <a:cs typeface="+mj-cs"/>
            </a:endParaRPr>
          </a:p>
          <a:p>
            <a:pPr marL="285750" indent="-285750">
              <a:lnSpc>
                <a:spcPct val="90000"/>
              </a:lnSpc>
              <a:spcBef>
                <a:spcPct val="0"/>
              </a:spcBef>
              <a:spcAft>
                <a:spcPts val="450"/>
              </a:spcAft>
              <a:buFont typeface="Arial" panose="020B0604020202020204" pitchFamily="34" charset="0"/>
              <a:buChar char="•"/>
              <a:defRPr/>
            </a:pPr>
            <a:r>
              <a:rPr lang="en-US" sz="1400" b="1" i="0" dirty="0">
                <a:solidFill>
                  <a:srgbClr val="4E5054"/>
                </a:solidFill>
                <a:effectLst/>
                <a:latin typeface="Public Sans"/>
              </a:rPr>
              <a:t>Funding Sources</a:t>
            </a:r>
            <a:r>
              <a:rPr lang="en-US" sz="1400" b="0" i="0" dirty="0">
                <a:solidFill>
                  <a:srgbClr val="4E5054"/>
                </a:solidFill>
                <a:effectLst/>
                <a:latin typeface="Public Sans"/>
              </a:rPr>
              <a:t>:</a:t>
            </a:r>
          </a:p>
          <a:p>
            <a:pPr marL="742950" lvl="1" indent="-285750">
              <a:lnSpc>
                <a:spcPct val="90000"/>
              </a:lnSpc>
              <a:spcBef>
                <a:spcPct val="0"/>
              </a:spcBef>
              <a:spcAft>
                <a:spcPts val="450"/>
              </a:spcAft>
              <a:buFont typeface="Arial" panose="020B0604020202020204" pitchFamily="34" charset="0"/>
              <a:buChar char="•"/>
              <a:defRPr/>
            </a:pPr>
            <a:r>
              <a:rPr lang="en-US" sz="1400" dirty="0">
                <a:solidFill>
                  <a:srgbClr val="4E5054"/>
                </a:solidFill>
                <a:latin typeface="Public Sans"/>
              </a:rPr>
              <a:t>9% LIHTCs</a:t>
            </a:r>
          </a:p>
          <a:p>
            <a:pPr marL="742950" lvl="1" indent="-285750">
              <a:lnSpc>
                <a:spcPct val="90000"/>
              </a:lnSpc>
              <a:spcBef>
                <a:spcPct val="0"/>
              </a:spcBef>
              <a:spcAft>
                <a:spcPts val="450"/>
              </a:spcAft>
              <a:buFont typeface="Arial" panose="020B0604020202020204" pitchFamily="34" charset="0"/>
              <a:buChar char="•"/>
              <a:defRPr/>
            </a:pPr>
            <a:r>
              <a:rPr lang="en-US" sz="1400" dirty="0"/>
              <a:t>HOME Investment Partnerships Program (</a:t>
            </a:r>
            <a:r>
              <a:rPr lang="en-US" sz="1400" b="1" dirty="0"/>
              <a:t>HOME</a:t>
            </a:r>
            <a:r>
              <a:rPr lang="en-US" sz="1400" dirty="0"/>
              <a:t>)</a:t>
            </a:r>
          </a:p>
          <a:p>
            <a:pPr marL="742950" lvl="1" indent="-285750">
              <a:lnSpc>
                <a:spcPct val="90000"/>
              </a:lnSpc>
              <a:spcBef>
                <a:spcPct val="0"/>
              </a:spcBef>
              <a:spcAft>
                <a:spcPts val="450"/>
              </a:spcAft>
              <a:buFont typeface="Arial" panose="020B0604020202020204" pitchFamily="34" charset="0"/>
              <a:buChar char="•"/>
              <a:defRPr/>
            </a:pPr>
            <a:r>
              <a:rPr lang="en-US" sz="1400" dirty="0"/>
              <a:t>National Housing Trust Fund (</a:t>
            </a:r>
            <a:r>
              <a:rPr lang="en-US" sz="1400" b="1" dirty="0"/>
              <a:t>NHTF</a:t>
            </a:r>
            <a:r>
              <a:rPr lang="en-US" sz="1400" dirty="0"/>
              <a:t>) from the Arkansas Development Finance Authority (</a:t>
            </a:r>
            <a:r>
              <a:rPr lang="en-US" sz="1400" b="1" dirty="0"/>
              <a:t>ADFA</a:t>
            </a:r>
            <a:r>
              <a:rPr lang="en-US" sz="1400" dirty="0"/>
              <a:t>).</a:t>
            </a:r>
          </a:p>
          <a:p>
            <a:pPr marL="742950" lvl="1" indent="-285750">
              <a:lnSpc>
                <a:spcPct val="90000"/>
              </a:lnSpc>
              <a:spcBef>
                <a:spcPct val="0"/>
              </a:spcBef>
              <a:spcAft>
                <a:spcPts val="450"/>
              </a:spcAft>
              <a:buFont typeface="Arial" panose="020B0604020202020204" pitchFamily="34" charset="0"/>
              <a:buChar char="•"/>
              <a:defRPr/>
            </a:pPr>
            <a:r>
              <a:rPr lang="en-US" sz="1400" dirty="0"/>
              <a:t>United States Department of Agriculture (</a:t>
            </a:r>
            <a:r>
              <a:rPr lang="en-US" sz="1400" b="1" dirty="0"/>
              <a:t>USDA</a:t>
            </a:r>
            <a:r>
              <a:rPr lang="en-US" sz="1400" dirty="0"/>
              <a:t>) 538 Loan</a:t>
            </a:r>
          </a:p>
          <a:p>
            <a:pPr lvl="1">
              <a:lnSpc>
                <a:spcPct val="90000"/>
              </a:lnSpc>
              <a:spcBef>
                <a:spcPct val="0"/>
              </a:spcBef>
              <a:spcAft>
                <a:spcPts val="450"/>
              </a:spcAft>
              <a:defRPr/>
            </a:pPr>
            <a:br>
              <a:rPr lang="en-US" sz="1400" dirty="0"/>
            </a:br>
            <a:endParaRPr lang="en-US" sz="1400" dirty="0">
              <a:ea typeface="+mj-ea"/>
              <a:cs typeface="+mj-cs"/>
            </a:endParaRPr>
          </a:p>
        </p:txBody>
      </p:sp>
      <p:sp>
        <p:nvSpPr>
          <p:cNvPr id="8" name="TextBox 7">
            <a:extLst>
              <a:ext uri="{FF2B5EF4-FFF2-40B4-BE49-F238E27FC236}">
                <a16:creationId xmlns:a16="http://schemas.microsoft.com/office/drawing/2014/main" id="{A17C6CA4-AD12-C843-4A54-53EB7D29983B}"/>
              </a:ext>
            </a:extLst>
          </p:cNvPr>
          <p:cNvSpPr txBox="1"/>
          <p:nvPr/>
        </p:nvSpPr>
        <p:spPr>
          <a:xfrm>
            <a:off x="5286375" y="5753100"/>
            <a:ext cx="4572000" cy="230832"/>
          </a:xfrm>
          <a:prstGeom prst="rect">
            <a:avLst/>
          </a:prstGeom>
          <a:noFill/>
        </p:spPr>
        <p:txBody>
          <a:bodyPr wrap="square">
            <a:spAutoFit/>
          </a:bodyPr>
          <a:lstStyle/>
          <a:p>
            <a:r>
              <a:rPr lang="en-US" sz="900" dirty="0"/>
              <a:t>http://www.gchp.net/projects/detail/Village_at_the_Beverly</a:t>
            </a:r>
          </a:p>
        </p:txBody>
      </p:sp>
      <p:pic>
        <p:nvPicPr>
          <p:cNvPr id="7" name="Picture 6">
            <a:extLst>
              <a:ext uri="{FF2B5EF4-FFF2-40B4-BE49-F238E27FC236}">
                <a16:creationId xmlns:a16="http://schemas.microsoft.com/office/drawing/2014/main" id="{472A0EEB-DD87-EB43-8F62-9C334151553D}"/>
              </a:ext>
            </a:extLst>
          </p:cNvPr>
          <p:cNvPicPr>
            <a:picLocks noChangeAspect="1"/>
          </p:cNvPicPr>
          <p:nvPr/>
        </p:nvPicPr>
        <p:blipFill>
          <a:blip r:embed="rId3"/>
          <a:stretch>
            <a:fillRect/>
          </a:stretch>
        </p:blipFill>
        <p:spPr>
          <a:xfrm>
            <a:off x="5128987" y="1318708"/>
            <a:ext cx="2225632" cy="2265740"/>
          </a:xfrm>
          <a:prstGeom prst="rect">
            <a:avLst/>
          </a:prstGeom>
          <a:ln w="34925">
            <a:noFill/>
          </a:ln>
        </p:spPr>
      </p:pic>
      <p:pic>
        <p:nvPicPr>
          <p:cNvPr id="10" name="Picture 9">
            <a:extLst>
              <a:ext uri="{FF2B5EF4-FFF2-40B4-BE49-F238E27FC236}">
                <a16:creationId xmlns:a16="http://schemas.microsoft.com/office/drawing/2014/main" id="{36FE2930-2904-1476-B581-6AE53B57405B}"/>
              </a:ext>
            </a:extLst>
          </p:cNvPr>
          <p:cNvPicPr>
            <a:picLocks noChangeAspect="1"/>
          </p:cNvPicPr>
          <p:nvPr/>
        </p:nvPicPr>
        <p:blipFill>
          <a:blip r:embed="rId4"/>
          <a:stretch>
            <a:fillRect/>
          </a:stretch>
        </p:blipFill>
        <p:spPr>
          <a:xfrm>
            <a:off x="5128987" y="3635655"/>
            <a:ext cx="3956492" cy="2948714"/>
          </a:xfrm>
          <a:prstGeom prst="rect">
            <a:avLst/>
          </a:prstGeom>
          <a:ln w="34925">
            <a:noFill/>
          </a:ln>
        </p:spPr>
      </p:pic>
      <p:pic>
        <p:nvPicPr>
          <p:cNvPr id="15" name="Picture 14">
            <a:extLst>
              <a:ext uri="{FF2B5EF4-FFF2-40B4-BE49-F238E27FC236}">
                <a16:creationId xmlns:a16="http://schemas.microsoft.com/office/drawing/2014/main" id="{E89075A7-5A2E-090F-381C-F49193721AD2}"/>
              </a:ext>
            </a:extLst>
          </p:cNvPr>
          <p:cNvPicPr>
            <a:picLocks noChangeAspect="1"/>
          </p:cNvPicPr>
          <p:nvPr/>
        </p:nvPicPr>
        <p:blipFill>
          <a:blip r:embed="rId5"/>
          <a:stretch>
            <a:fillRect/>
          </a:stretch>
        </p:blipFill>
        <p:spPr>
          <a:xfrm>
            <a:off x="7419809" y="1448409"/>
            <a:ext cx="1665670" cy="2055571"/>
          </a:xfrm>
          <a:prstGeom prst="rect">
            <a:avLst/>
          </a:prstGeom>
          <a:ln w="34925">
            <a:noFill/>
          </a:ln>
        </p:spPr>
      </p:pic>
    </p:spTree>
    <p:extLst>
      <p:ext uri="{BB962C8B-B14F-4D97-AF65-F5344CB8AC3E}">
        <p14:creationId xmlns:p14="http://schemas.microsoft.com/office/powerpoint/2010/main" val="20629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3" name="Table 2">
            <a:extLst>
              <a:ext uri="{FF2B5EF4-FFF2-40B4-BE49-F238E27FC236}">
                <a16:creationId xmlns:a16="http://schemas.microsoft.com/office/drawing/2014/main" id="{06598B7B-FDAF-99B5-4978-0C404F9FB87D}"/>
              </a:ext>
            </a:extLst>
          </p:cNvPr>
          <p:cNvGraphicFramePr>
            <a:graphicFrameLocks noGrp="1"/>
          </p:cNvGraphicFramePr>
          <p:nvPr>
            <p:extLst>
              <p:ext uri="{D42A27DB-BD31-4B8C-83A1-F6EECF244321}">
                <p14:modId xmlns:p14="http://schemas.microsoft.com/office/powerpoint/2010/main" val="1059380891"/>
              </p:ext>
            </p:extLst>
          </p:nvPr>
        </p:nvGraphicFramePr>
        <p:xfrm>
          <a:off x="356616" y="1339263"/>
          <a:ext cx="8578584" cy="4861555"/>
        </p:xfrm>
        <a:graphic>
          <a:graphicData uri="http://schemas.openxmlformats.org/drawingml/2006/table">
            <a:tbl>
              <a:tblPr firstRow="1" firstCol="1" bandRow="1">
                <a:tableStyleId>{5C22544A-7EE6-4342-B048-85BDC9FD1C3A}</a:tableStyleId>
              </a:tblPr>
              <a:tblGrid>
                <a:gridCol w="2337013">
                  <a:extLst>
                    <a:ext uri="{9D8B030D-6E8A-4147-A177-3AD203B41FA5}">
                      <a16:colId xmlns:a16="http://schemas.microsoft.com/office/drawing/2014/main" val="1024383429"/>
                    </a:ext>
                  </a:extLst>
                </a:gridCol>
                <a:gridCol w="4139171">
                  <a:extLst>
                    <a:ext uri="{9D8B030D-6E8A-4147-A177-3AD203B41FA5}">
                      <a16:colId xmlns:a16="http://schemas.microsoft.com/office/drawing/2014/main" val="2729314398"/>
                    </a:ext>
                  </a:extLst>
                </a:gridCol>
                <a:gridCol w="2102400">
                  <a:extLst>
                    <a:ext uri="{9D8B030D-6E8A-4147-A177-3AD203B41FA5}">
                      <a16:colId xmlns:a16="http://schemas.microsoft.com/office/drawing/2014/main" val="742662883"/>
                    </a:ext>
                  </a:extLst>
                </a:gridCol>
              </a:tblGrid>
              <a:tr h="590337">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500263511"/>
                  </a:ext>
                </a:extLst>
              </a:tr>
              <a:tr h="983282">
                <a:tc>
                  <a:txBody>
                    <a:bodyPr/>
                    <a:lstStyle/>
                    <a:p>
                      <a:pPr algn="ctr" rtl="0" fontAlgn="ctr"/>
                      <a:r>
                        <a:rPr lang="en-US" sz="2000" u="none" strike="noStrike" dirty="0">
                          <a:effectLst/>
                        </a:rPr>
                        <a:t>Targeting</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At least 20% of the units targeted below 50% of AMI</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b"/>
                      <a:r>
                        <a:rPr lang="en-US" sz="1800" u="none" strike="noStrike" dirty="0">
                          <a:effectLst/>
                        </a:rPr>
                        <a:t>50 or 83% of units targeted below 50%</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661460929"/>
                  </a:ext>
                </a:extLst>
              </a:tr>
              <a:tr h="429288">
                <a:tc>
                  <a:txBody>
                    <a:bodyPr/>
                    <a:lstStyle/>
                    <a:p>
                      <a:pPr algn="ctr" rtl="0" fontAlgn="ctr"/>
                      <a:r>
                        <a:rPr lang="en-US" sz="2000" u="none" strike="noStrike" dirty="0">
                          <a:effectLst/>
                        </a:rPr>
                        <a:t>Debt Service Ratio</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1.15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b="0" i="0" u="none" strike="noStrike" dirty="0">
                          <a:solidFill>
                            <a:srgbClr val="000000"/>
                          </a:solidFill>
                          <a:effectLst/>
                          <a:latin typeface="Calibri" panose="020F0502020204030204" pitchFamily="34" charset="0"/>
                        </a:rPr>
                        <a:t>1.23</a:t>
                      </a:r>
                    </a:p>
                  </a:txBody>
                  <a:tcPr marL="6624" marR="6624" marT="6624" marB="0" anchor="ctr"/>
                </a:tc>
                <a:extLst>
                  <a:ext uri="{0D108BD9-81ED-4DB2-BD59-A6C34878D82A}">
                    <a16:rowId xmlns:a16="http://schemas.microsoft.com/office/drawing/2014/main" val="2047046650"/>
                  </a:ext>
                </a:extLst>
              </a:tr>
              <a:tr h="560972">
                <a:tc rowSpan="2">
                  <a:txBody>
                    <a:bodyPr/>
                    <a:lstStyle/>
                    <a:p>
                      <a:pPr algn="ctr" rtl="0" fontAlgn="ctr"/>
                      <a:r>
                        <a:rPr lang="en-US" sz="2000" u="none" strike="noStrike" dirty="0">
                          <a:effectLst/>
                        </a:rPr>
                        <a:t>Replacement Reserves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New construction: $400/unit/year</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 $250</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444184199"/>
                  </a:ext>
                </a:extLst>
              </a:tr>
              <a:tr h="443060">
                <a:tc vMerge="1">
                  <a:txBody>
                    <a:bodyPr/>
                    <a:lstStyle/>
                    <a:p>
                      <a:endParaRPr lang="en-US"/>
                    </a:p>
                  </a:txBody>
                  <a:tcPr/>
                </a:tc>
                <a:tc>
                  <a:txBody>
                    <a:bodyPr/>
                    <a:lstStyle/>
                    <a:p>
                      <a:pPr algn="ctr" rtl="0" fontAlgn="ctr"/>
                      <a:r>
                        <a:rPr lang="en-US" sz="1800" u="none" strike="noStrike" dirty="0">
                          <a:effectLst/>
                        </a:rPr>
                        <a:t>Rehabilitation: $500/unit/year </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 NA</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829593235"/>
                  </a:ext>
                </a:extLst>
              </a:tr>
              <a:tr h="927308">
                <a:tc>
                  <a:txBody>
                    <a:bodyPr/>
                    <a:lstStyle/>
                    <a:p>
                      <a:pPr algn="ctr" rtl="0" fontAlgn="ctr"/>
                      <a:r>
                        <a:rPr lang="en-US" sz="2000" u="none" strike="noStrike" dirty="0">
                          <a:effectLst/>
                        </a:rPr>
                        <a:t>Operating Expenses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$2,500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marL="0" algn="ctr" defTabSz="914400" rtl="0" eaLnBrk="1" fontAlgn="ctr" latinLnBrk="0" hangingPunct="1"/>
                      <a:r>
                        <a:rPr lang="en-US" sz="1800" b="0" u="none" strike="noStrike" kern="1200" dirty="0">
                          <a:solidFill>
                            <a:schemeClr val="tx1"/>
                          </a:solidFill>
                          <a:effectLst/>
                          <a:latin typeface="+mn-lt"/>
                          <a:ea typeface="+mn-ea"/>
                          <a:cs typeface="+mn-cs"/>
                        </a:rPr>
                        <a:t>$4,382.07</a:t>
                      </a:r>
                    </a:p>
                  </a:txBody>
                  <a:tcPr marL="6624" marR="6624" marT="6624" marB="0" anchor="ctr"/>
                </a:tc>
                <a:extLst>
                  <a:ext uri="{0D108BD9-81ED-4DB2-BD59-A6C34878D82A}">
                    <a16:rowId xmlns:a16="http://schemas.microsoft.com/office/drawing/2014/main" val="27398574"/>
                  </a:ext>
                </a:extLst>
              </a:tr>
              <a:tr h="927308">
                <a:tc>
                  <a:txBody>
                    <a:bodyPr/>
                    <a:lstStyle/>
                    <a:p>
                      <a:pPr algn="ctr" rtl="0" fontAlgn="ctr"/>
                      <a:r>
                        <a:rPr lang="en-US" sz="2000" b="1" i="0" u="none" strike="noStrike" dirty="0">
                          <a:solidFill>
                            <a:srgbClr val="FFFFFF"/>
                          </a:solidFill>
                          <a:effectLst/>
                          <a:latin typeface="Calibri" panose="020F0502020204030204" pitchFamily="34" charset="0"/>
                        </a:rPr>
                        <a:t>Operating Reserves</a:t>
                      </a:r>
                    </a:p>
                  </a:txBody>
                  <a:tcPr marL="6624" marR="6624" marT="6624" marB="0" anchor="ctr"/>
                </a:tc>
                <a:tc>
                  <a:txBody>
                    <a:bodyPr/>
                    <a:lstStyle/>
                    <a:p>
                      <a:pPr algn="ctr" rtl="0" fontAlgn="ctr"/>
                      <a:r>
                        <a:rPr lang="en-US" sz="1800" b="0" i="0" u="none" strike="noStrike" dirty="0">
                          <a:solidFill>
                            <a:srgbClr val="000000"/>
                          </a:solidFill>
                          <a:effectLst/>
                          <a:latin typeface="Calibri" panose="020F0502020204030204" pitchFamily="34" charset="0"/>
                        </a:rPr>
                        <a:t>Not to exceed 6 months of projected operating expenses, debt service payments, and replacement reserves</a:t>
                      </a:r>
                    </a:p>
                  </a:txBody>
                  <a:tcPr marL="6624" marR="6624" marT="6624" marB="0" anchor="ctr"/>
                </a:tc>
                <a:tc>
                  <a:txBody>
                    <a:bodyPr/>
                    <a:lstStyle/>
                    <a:p>
                      <a:pPr marL="0" algn="ctr" defTabSz="914400" rtl="0" eaLnBrk="1" fontAlgn="ctr" latinLnBrk="0" hangingPunct="1"/>
                      <a:r>
                        <a:rPr lang="en-US" sz="1800" b="0" u="none" strike="noStrike" kern="1200" dirty="0">
                          <a:solidFill>
                            <a:srgbClr val="FF0000"/>
                          </a:solidFill>
                          <a:effectLst/>
                          <a:latin typeface="+mn-lt"/>
                          <a:ea typeface="+mn-ea"/>
                          <a:cs typeface="+mn-cs"/>
                        </a:rPr>
                        <a:t>&gt;=6 months</a:t>
                      </a:r>
                    </a:p>
                  </a:txBody>
                  <a:tcPr marL="6624" marR="6624" marT="6624" marB="0" anchor="ctr"/>
                </a:tc>
                <a:extLst>
                  <a:ext uri="{0D108BD9-81ED-4DB2-BD59-A6C34878D82A}">
                    <a16:rowId xmlns:a16="http://schemas.microsoft.com/office/drawing/2014/main" val="4248376817"/>
                  </a:ext>
                </a:extLst>
              </a:tr>
            </a:tbl>
          </a:graphicData>
        </a:graphic>
      </p:graphicFrame>
      <p:sp>
        <p:nvSpPr>
          <p:cNvPr id="5" name="Rectangle: Rounded Corners 4">
            <a:extLst>
              <a:ext uri="{FF2B5EF4-FFF2-40B4-BE49-F238E27FC236}">
                <a16:creationId xmlns:a16="http://schemas.microsoft.com/office/drawing/2014/main" id="{9B6B77E7-EC1C-74D2-CF86-82AC56ABF629}"/>
              </a:ext>
            </a:extLst>
          </p:cNvPr>
          <p:cNvSpPr/>
          <p:nvPr/>
        </p:nvSpPr>
        <p:spPr>
          <a:xfrm>
            <a:off x="356616" y="6284259"/>
            <a:ext cx="8578584" cy="4751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t>* No percentage cap for cash flow for projects that are zero-debt</a:t>
            </a:r>
          </a:p>
        </p:txBody>
      </p:sp>
    </p:spTree>
    <p:extLst>
      <p:ext uri="{BB962C8B-B14F-4D97-AF65-F5344CB8AC3E}">
        <p14:creationId xmlns:p14="http://schemas.microsoft.com/office/powerpoint/2010/main" val="4082154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263186076"/>
              </p:ext>
            </p:extLst>
          </p:nvPr>
        </p:nvGraphicFramePr>
        <p:xfrm>
          <a:off x="296964" y="1159367"/>
          <a:ext cx="8321877" cy="5698633"/>
        </p:xfrm>
        <a:graphic>
          <a:graphicData uri="http://schemas.openxmlformats.org/drawingml/2006/table">
            <a:tbl>
              <a:tblPr firstRow="1" firstCol="1" bandRow="1">
                <a:tableStyleId>{5C22544A-7EE6-4342-B048-85BDC9FD1C3A}</a:tableStyleId>
              </a:tblPr>
              <a:tblGrid>
                <a:gridCol w="2547513">
                  <a:extLst>
                    <a:ext uri="{9D8B030D-6E8A-4147-A177-3AD203B41FA5}">
                      <a16:colId xmlns:a16="http://schemas.microsoft.com/office/drawing/2014/main" val="4047904727"/>
                    </a:ext>
                  </a:extLst>
                </a:gridCol>
                <a:gridCol w="3651436">
                  <a:extLst>
                    <a:ext uri="{9D8B030D-6E8A-4147-A177-3AD203B41FA5}">
                      <a16:colId xmlns:a16="http://schemas.microsoft.com/office/drawing/2014/main" val="1931342461"/>
                    </a:ext>
                  </a:extLst>
                </a:gridCol>
                <a:gridCol w="2122928">
                  <a:extLst>
                    <a:ext uri="{9D8B030D-6E8A-4147-A177-3AD203B41FA5}">
                      <a16:colId xmlns:a16="http://schemas.microsoft.com/office/drawing/2014/main" val="2273129242"/>
                    </a:ext>
                  </a:extLst>
                </a:gridCol>
              </a:tblGrid>
              <a:tr h="637206">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2980082327"/>
                  </a:ext>
                </a:extLst>
              </a:tr>
              <a:tr h="458658">
                <a:tc>
                  <a:txBody>
                    <a:bodyPr/>
                    <a:lstStyle/>
                    <a:p>
                      <a:pPr algn="ctr" rtl="0" fontAlgn="ctr"/>
                      <a:r>
                        <a:rPr lang="en-US" sz="2000" b="1" u="none" strike="noStrike" dirty="0">
                          <a:solidFill>
                            <a:schemeClr val="bg1"/>
                          </a:solidFill>
                          <a:effectLst/>
                        </a:rPr>
                        <a:t>Rents</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AMI</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Tenants paying ≤ 30%</a:t>
                      </a:r>
                    </a:p>
                  </a:txBody>
                  <a:tcPr marL="6045" marR="6045" marT="6045" marB="0" anchor="ctr"/>
                </a:tc>
                <a:extLst>
                  <a:ext uri="{0D108BD9-81ED-4DB2-BD59-A6C34878D82A}">
                    <a16:rowId xmlns:a16="http://schemas.microsoft.com/office/drawing/2014/main" val="2308327987"/>
                  </a:ext>
                </a:extLst>
              </a:tr>
              <a:tr h="904556">
                <a:tc>
                  <a:txBody>
                    <a:bodyPr/>
                    <a:lstStyle/>
                    <a:p>
                      <a:pPr algn="ctr" rtl="0" fontAlgn="ctr"/>
                      <a:r>
                        <a:rPr lang="en-US" sz="2000" b="1" u="none" strike="noStrike" dirty="0">
                          <a:solidFill>
                            <a:schemeClr val="bg1"/>
                          </a:solidFill>
                          <a:effectLst/>
                        </a:rPr>
                        <a:t>General Requirements, Builder Overhead and Builder Profit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14% of total construction cost – </a:t>
                      </a:r>
                      <a:r>
                        <a:rPr lang="en-US" sz="1800" b="1" u="none" strike="noStrike" dirty="0">
                          <a:effectLst/>
                        </a:rPr>
                        <a:t>MUST BE LISTED on Invoices/AIA documents</a:t>
                      </a:r>
                      <a:endParaRPr lang="en-US" sz="1800" b="1"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13.85%</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3408696761"/>
                  </a:ext>
                </a:extLst>
              </a:tr>
              <a:tr h="2034414">
                <a:tc>
                  <a:txBody>
                    <a:bodyPr/>
                    <a:lstStyle/>
                    <a:p>
                      <a:pPr algn="ctr" rtl="0" fontAlgn="ctr"/>
                      <a:r>
                        <a:rPr lang="en-US" sz="2000" b="1" u="none" strike="noStrike" dirty="0">
                          <a:solidFill>
                            <a:schemeClr val="bg1"/>
                          </a:solidFill>
                          <a:effectLst/>
                        </a:rPr>
                        <a:t>Developers Fee</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a:r>
                        <a:rPr lang="en-US" sz="1800" b="1" i="0" u="none" strike="noStrike" kern="1200" baseline="0" dirty="0">
                          <a:solidFill>
                            <a:schemeClr val="dk1"/>
                          </a:solidFill>
                          <a:latin typeface="+mn-lt"/>
                          <a:ea typeface="+mn-ea"/>
                          <a:cs typeface="+mn-cs"/>
                        </a:rPr>
                        <a:t>New Construction or Rehab</a:t>
                      </a:r>
                      <a:r>
                        <a:rPr lang="en-US" sz="1800" b="0" i="0" u="none" strike="noStrike" kern="1200" baseline="0" dirty="0">
                          <a:solidFill>
                            <a:schemeClr val="dk1"/>
                          </a:solidFill>
                          <a:latin typeface="+mn-lt"/>
                          <a:ea typeface="+mn-ea"/>
                          <a:cs typeface="+mn-cs"/>
                        </a:rPr>
                        <a:t>: 15% of Total Development Cost net of Developers’ Fee</a:t>
                      </a:r>
                    </a:p>
                    <a:p>
                      <a:pPr algn="ctr" rtl="0" fontAlgn="ctr"/>
                      <a:endParaRPr lang="en-US" sz="1800" b="0" i="0" u="none" strike="noStrike" dirty="0">
                        <a:solidFill>
                          <a:srgbClr val="000000"/>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Acquisition/Rehabilitation</a:t>
                      </a:r>
                      <a:r>
                        <a:rPr lang="en-US" sz="1800" b="0" i="0" u="none" strike="noStrike" kern="1200" baseline="0" dirty="0">
                          <a:solidFill>
                            <a:schemeClr val="dk1"/>
                          </a:solidFill>
                          <a:latin typeface="+mn-lt"/>
                          <a:ea typeface="+mn-ea"/>
                          <a:cs typeface="+mn-cs"/>
                        </a:rPr>
                        <a:t>: 15% of Total Development Cost net of Developer’s Fee and Acquisition Cost</a:t>
                      </a:r>
                      <a:endParaRPr lang="en-US" sz="1800" b="0" i="0" u="none" strike="noStrike" kern="1200" baseline="0" dirty="0">
                        <a:solidFill>
                          <a:srgbClr val="000000"/>
                        </a:solidFill>
                        <a:effectLst/>
                        <a:latin typeface="Calibri" panose="020F0502020204030204" pitchFamily="34" charset="0"/>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mn-lt"/>
                        <a:ea typeface="+mn-ea"/>
                        <a:cs typeface="+mn-cs"/>
                      </a:endParaRPr>
                    </a:p>
                  </a:txBody>
                  <a:tcPr marL="6045" marR="6045" marT="6045" marB="0" anchor="ctr"/>
                </a:tc>
                <a:tc>
                  <a:txBody>
                    <a:bodyPr/>
                    <a:lstStyle/>
                    <a:p>
                      <a:pPr algn="ctr" rtl="0" fontAlgn="ctr"/>
                      <a:r>
                        <a:rPr lang="en-US" sz="1800" u="none" strike="noStrike" dirty="0">
                          <a:effectLst/>
                        </a:rPr>
                        <a:t>6.94% - New Construction</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1771263050"/>
                  </a:ext>
                </a:extLst>
              </a:tr>
              <a:tr h="430419">
                <a:tc>
                  <a:txBody>
                    <a:bodyPr/>
                    <a:lstStyle/>
                    <a:p>
                      <a:pPr algn="ctr" rtl="0" fontAlgn="ctr"/>
                      <a:r>
                        <a:rPr lang="en-US" sz="2000" b="1" u="none" strike="noStrike" dirty="0">
                          <a:solidFill>
                            <a:schemeClr val="bg1"/>
                          </a:solidFill>
                          <a:effectLst/>
                        </a:rPr>
                        <a:t>Hard Cost Contingency</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10% new/15% rehab</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5.00%</a:t>
                      </a:r>
                    </a:p>
                  </a:txBody>
                  <a:tcPr marL="6045" marR="6045" marT="6045" marB="0" anchor="ctr"/>
                </a:tc>
                <a:extLst>
                  <a:ext uri="{0D108BD9-81ED-4DB2-BD59-A6C34878D82A}">
                    <a16:rowId xmlns:a16="http://schemas.microsoft.com/office/drawing/2014/main" val="4035783964"/>
                  </a:ext>
                </a:extLst>
              </a:tr>
              <a:tr h="508678">
                <a:tc>
                  <a:txBody>
                    <a:bodyPr/>
                    <a:lstStyle/>
                    <a:p>
                      <a:pPr algn="ctr" rtl="0" fontAlgn="ctr"/>
                      <a:r>
                        <a:rPr lang="en-US" sz="2000" b="1" u="none" strike="noStrike" dirty="0">
                          <a:solidFill>
                            <a:schemeClr val="bg1"/>
                          </a:solidFill>
                          <a:effectLst/>
                        </a:rPr>
                        <a:t>Soft Construction Cost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TDC</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marL="0" algn="ctr" defTabSz="914400" rtl="0" eaLnBrk="1" fontAlgn="ctr" latinLnBrk="0" hangingPunct="1"/>
                      <a:r>
                        <a:rPr lang="en-US" sz="1800" b="0" i="0" u="none" strike="noStrike" kern="1200" dirty="0">
                          <a:solidFill>
                            <a:srgbClr val="000000"/>
                          </a:solidFill>
                          <a:effectLst/>
                          <a:latin typeface="Calibri" panose="020F0502020204030204" pitchFamily="34" charset="0"/>
                          <a:ea typeface="+mn-ea"/>
                          <a:cs typeface="+mn-cs"/>
                        </a:rPr>
                        <a:t>27.81%</a:t>
                      </a:r>
                    </a:p>
                  </a:txBody>
                  <a:tcPr marL="6045" marR="6045" marT="6045" marB="0" anchor="ctr"/>
                </a:tc>
                <a:extLst>
                  <a:ext uri="{0D108BD9-81ED-4DB2-BD59-A6C34878D82A}">
                    <a16:rowId xmlns:a16="http://schemas.microsoft.com/office/drawing/2014/main" val="1899513903"/>
                  </a:ext>
                </a:extLst>
              </a:tr>
              <a:tr h="634062">
                <a:tc>
                  <a:txBody>
                    <a:bodyPr/>
                    <a:lstStyle/>
                    <a:p>
                      <a:pPr marL="0" algn="ctr" defTabSz="914400" rtl="0" eaLnBrk="1" fontAlgn="ctr" latinLnBrk="0" hangingPunct="1"/>
                      <a:r>
                        <a:rPr lang="en-US" sz="2000" b="1" u="none" strike="noStrike" kern="1200" dirty="0">
                          <a:solidFill>
                            <a:schemeClr val="bg1"/>
                          </a:solidFill>
                          <a:effectLst/>
                          <a:latin typeface="+mn-lt"/>
                          <a:ea typeface="+mn-ea"/>
                          <a:cs typeface="+mn-cs"/>
                        </a:rPr>
                        <a:t>Vacancy Ratio</a:t>
                      </a: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7.5% (up to 10% for special needs)</a:t>
                      </a:r>
                    </a:p>
                  </a:txBody>
                  <a:tcPr marL="6045" marR="6045" marT="6045" marB="0" anchor="ctr"/>
                </a:tc>
                <a:tc>
                  <a:txBody>
                    <a:bodyPr/>
                    <a:lstStyle/>
                    <a:p>
                      <a:pPr algn="ctr" rtl="0" fontAlgn="ctr"/>
                      <a:r>
                        <a:rPr lang="en-US" sz="1800" b="0" i="0" u="none" strike="noStrike" dirty="0">
                          <a:solidFill>
                            <a:schemeClr val="tx1"/>
                          </a:solidFill>
                          <a:effectLst/>
                          <a:latin typeface="Calibri" panose="020F0502020204030204" pitchFamily="34" charset="0"/>
                        </a:rPr>
                        <a:t>7.00%</a:t>
                      </a:r>
                    </a:p>
                  </a:txBody>
                  <a:tcPr marL="6045" marR="6045" marT="6045" marB="0" anchor="ctr"/>
                </a:tc>
                <a:extLst>
                  <a:ext uri="{0D108BD9-81ED-4DB2-BD59-A6C34878D82A}">
                    <a16:rowId xmlns:a16="http://schemas.microsoft.com/office/drawing/2014/main" val="2500086377"/>
                  </a:ext>
                </a:extLst>
              </a:tr>
            </a:tbl>
          </a:graphicData>
        </a:graphic>
      </p:graphicFrame>
    </p:spTree>
    <p:extLst>
      <p:ext uri="{BB962C8B-B14F-4D97-AF65-F5344CB8AC3E}">
        <p14:creationId xmlns:p14="http://schemas.microsoft.com/office/powerpoint/2010/main" val="2565675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99" y="749384"/>
            <a:ext cx="7487260" cy="457200"/>
          </a:xfrm>
        </p:spPr>
        <p:txBody>
          <a:bodyPr/>
          <a:lstStyle/>
          <a:p>
            <a:br>
              <a:rPr lang="en-US" sz="3200" dirty="0">
                <a:solidFill>
                  <a:schemeClr val="tx1"/>
                </a:solidFill>
              </a:rPr>
            </a:br>
            <a:br>
              <a:rPr lang="en-US" sz="3200" dirty="0">
                <a:solidFill>
                  <a:schemeClr val="tx1"/>
                </a:solidFill>
              </a:rPr>
            </a:br>
            <a:br>
              <a:rPr lang="en-US" sz="3200" dirty="0">
                <a:solidFill>
                  <a:schemeClr val="tx1"/>
                </a:solidFill>
              </a:rPr>
            </a:br>
            <a:br>
              <a:rPr lang="en-US" sz="3200" dirty="0">
                <a:solidFill>
                  <a:schemeClr val="tx1"/>
                </a:solidFill>
              </a:rPr>
            </a:br>
            <a:r>
              <a:rPr lang="en-US" sz="3200" dirty="0">
                <a:solidFill>
                  <a:srgbClr val="0072CE"/>
                </a:solidFill>
              </a:rPr>
              <a:t>Owner-Occupied Feasibility</a:t>
            </a:r>
            <a:br>
              <a:rPr lang="en-US" sz="3200" dirty="0">
                <a:solidFill>
                  <a:srgbClr val="0072CE"/>
                </a:solidFill>
              </a:rPr>
            </a:br>
            <a:br>
              <a:rPr lang="en-US" sz="3200" dirty="0">
                <a:solidFill>
                  <a:srgbClr val="0072CE"/>
                </a:solidFill>
                <a:latin typeface="Calibri" pitchFamily="34" charset="0"/>
              </a:rPr>
            </a:br>
            <a:br>
              <a:rPr lang="en-US" sz="3200" dirty="0">
                <a:solidFill>
                  <a:srgbClr val="0072CE"/>
                </a:solidFill>
                <a:latin typeface="Calibri" pitchFamily="34" charset="0"/>
              </a:rPr>
            </a:br>
            <a:br>
              <a:rPr lang="en-US" sz="3200" dirty="0">
                <a:solidFill>
                  <a:srgbClr val="0072CE"/>
                </a:solidFill>
                <a:latin typeface="Calibri" pitchFamily="34" charset="0"/>
              </a:rPr>
            </a:br>
            <a:br>
              <a:rPr lang="en-US" sz="3200" dirty="0">
                <a:solidFill>
                  <a:srgbClr val="0072CE"/>
                </a:solidFill>
              </a:rPr>
            </a:br>
            <a:endParaRPr lang="en-US" sz="3200" dirty="0"/>
          </a:p>
        </p:txBody>
      </p:sp>
      <p:sp>
        <p:nvSpPr>
          <p:cNvPr id="4" name="Text Placeholder 3"/>
          <p:cNvSpPr>
            <a:spLocks noGrp="1"/>
          </p:cNvSpPr>
          <p:nvPr>
            <p:ph type="body" sz="quarter" idx="12"/>
          </p:nvPr>
        </p:nvSpPr>
        <p:spPr>
          <a:xfrm>
            <a:off x="280099" y="1484850"/>
            <a:ext cx="2907718"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5" name="Table 4"/>
          <p:cNvGraphicFramePr>
            <a:graphicFrameLocks noGrp="1"/>
          </p:cNvGraphicFramePr>
          <p:nvPr/>
        </p:nvGraphicFramePr>
        <p:xfrm>
          <a:off x="179615" y="1306286"/>
          <a:ext cx="8573374" cy="4802330"/>
        </p:xfrm>
        <a:graphic>
          <a:graphicData uri="http://schemas.openxmlformats.org/drawingml/2006/table">
            <a:tbl>
              <a:tblPr firstRow="1" bandRow="1">
                <a:tableStyleId>{5C22544A-7EE6-4342-B048-85BDC9FD1C3A}</a:tableStyleId>
              </a:tblPr>
              <a:tblGrid>
                <a:gridCol w="2012550">
                  <a:extLst>
                    <a:ext uri="{9D8B030D-6E8A-4147-A177-3AD203B41FA5}">
                      <a16:colId xmlns:a16="http://schemas.microsoft.com/office/drawing/2014/main" val="20000"/>
                    </a:ext>
                  </a:extLst>
                </a:gridCol>
                <a:gridCol w="3551444">
                  <a:extLst>
                    <a:ext uri="{9D8B030D-6E8A-4147-A177-3AD203B41FA5}">
                      <a16:colId xmlns:a16="http://schemas.microsoft.com/office/drawing/2014/main" val="20001"/>
                    </a:ext>
                  </a:extLst>
                </a:gridCol>
                <a:gridCol w="3009380">
                  <a:extLst>
                    <a:ext uri="{9D8B030D-6E8A-4147-A177-3AD203B41FA5}">
                      <a16:colId xmlns:a16="http://schemas.microsoft.com/office/drawing/2014/main" val="20002"/>
                    </a:ext>
                  </a:extLst>
                </a:gridCol>
              </a:tblGrid>
              <a:tr h="429171">
                <a:tc>
                  <a:txBody>
                    <a:bodyPr/>
                    <a:lstStyle/>
                    <a:p>
                      <a:pPr algn="ctr" fontAlgn="b"/>
                      <a:r>
                        <a:rPr lang="en-US" sz="2400" u="none" strike="noStrike" dirty="0">
                          <a:effectLst/>
                        </a:rPr>
                        <a:t>Criteria</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tx2">
                        <a:lumMod val="60000"/>
                        <a:lumOff val="40000"/>
                      </a:schemeClr>
                    </a:solidFill>
                  </a:tcPr>
                </a:tc>
                <a:tc>
                  <a:txBody>
                    <a:bodyPr/>
                    <a:lstStyle/>
                    <a:p>
                      <a:pPr marL="0" algn="ctr" defTabSz="457200" rtl="0" eaLnBrk="1" fontAlgn="b" latinLnBrk="0" hangingPunct="1"/>
                      <a:r>
                        <a:rPr lang="en-US" sz="2400" b="1" u="none" strike="noStrike" kern="1200" dirty="0">
                          <a:solidFill>
                            <a:schemeClr val="lt1"/>
                          </a:solidFill>
                          <a:effectLst/>
                          <a:latin typeface="+mn-lt"/>
                          <a:ea typeface="+mn-ea"/>
                          <a:cs typeface="+mn-cs"/>
                        </a:rPr>
                        <a:t>Ranges/Limits</a:t>
                      </a:r>
                    </a:p>
                  </a:txBody>
                  <a:tcPr marL="7620" marR="7620" marT="7620" marB="0" anchor="b">
                    <a:solidFill>
                      <a:schemeClr val="tx2">
                        <a:lumMod val="60000"/>
                        <a:lumOff val="40000"/>
                      </a:schemeClr>
                    </a:solidFill>
                  </a:tcPr>
                </a:tc>
                <a:tc>
                  <a:txBody>
                    <a:bodyPr/>
                    <a:lstStyle/>
                    <a:p>
                      <a:pPr marL="0" algn="ctr" defTabSz="457200" rtl="0" eaLnBrk="1" fontAlgn="b" latinLnBrk="0" hangingPunct="1"/>
                      <a:r>
                        <a:rPr lang="en-US" sz="2400" b="1" u="none" strike="noStrike" kern="1200" dirty="0">
                          <a:solidFill>
                            <a:schemeClr val="lt1"/>
                          </a:solidFill>
                          <a:effectLst/>
                          <a:latin typeface="+mn-lt"/>
                          <a:ea typeface="+mn-ea"/>
                          <a:cs typeface="+mn-cs"/>
                        </a:rPr>
                        <a:t>Project Examples</a:t>
                      </a:r>
                    </a:p>
                  </a:txBody>
                  <a:tcPr marL="7620" marR="7620" marT="7620" marB="0" anchor="b">
                    <a:solidFill>
                      <a:schemeClr val="tx2">
                        <a:lumMod val="60000"/>
                        <a:lumOff val="40000"/>
                      </a:schemeClr>
                    </a:solidFill>
                  </a:tcPr>
                </a:tc>
                <a:extLst>
                  <a:ext uri="{0D108BD9-81ED-4DB2-BD59-A6C34878D82A}">
                    <a16:rowId xmlns:a16="http://schemas.microsoft.com/office/drawing/2014/main" val="10000"/>
                  </a:ext>
                </a:extLst>
              </a:tr>
              <a:tr h="735835">
                <a:tc>
                  <a:txBody>
                    <a:bodyPr/>
                    <a:lstStyle/>
                    <a:p>
                      <a:pPr algn="ctr" fontAlgn="b"/>
                      <a:r>
                        <a:rPr lang="en-US" sz="1800" b="1" u="none" strike="noStrike" dirty="0">
                          <a:solidFill>
                            <a:schemeClr val="bg1">
                              <a:lumMod val="95000"/>
                            </a:schemeClr>
                          </a:solidFill>
                          <a:effectLst/>
                        </a:rPr>
                        <a:t>Targeting</a:t>
                      </a:r>
                      <a:endParaRPr lang="en-US" sz="1800" b="1" i="0" u="none" strike="noStrike" dirty="0">
                        <a:solidFill>
                          <a:schemeClr val="bg1">
                            <a:lumMod val="95000"/>
                          </a:schemeClr>
                        </a:solidFill>
                        <a:effectLst/>
                        <a:latin typeface="Calibri" panose="020F0502020204030204" pitchFamily="34" charset="0"/>
                      </a:endParaRP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Less than 80</a:t>
                      </a:r>
                      <a:r>
                        <a:rPr lang="en-US" sz="1600" b="0" baseline="0" dirty="0">
                          <a:solidFill>
                            <a:schemeClr val="tx1"/>
                          </a:solidFill>
                          <a:latin typeface="Calibri" pitchFamily="34" charset="0"/>
                        </a:rPr>
                        <a:t> percent of AMI</a:t>
                      </a:r>
                      <a:endParaRPr lang="en-US" sz="1600" b="0" dirty="0">
                        <a:solidFill>
                          <a:schemeClr val="tx1"/>
                        </a:solidFill>
                        <a:latin typeface="Calibri" pitchFamily="34" charset="0"/>
                      </a:endParaRPr>
                    </a:p>
                  </a:txBody>
                  <a:tcPr marL="7620" marR="7620" marT="7620" marB="0" anchor="ctr"/>
                </a:tc>
                <a:tc>
                  <a:txBody>
                    <a:bodyPr/>
                    <a:lstStyle/>
                    <a:p>
                      <a:pPr algn="ctr" fontAlgn="b"/>
                      <a:r>
                        <a:rPr lang="en-US" sz="1600" b="0" u="none" strike="noStrike" dirty="0">
                          <a:effectLst/>
                        </a:rPr>
                        <a:t>100 percent of homes targeted to households </a:t>
                      </a:r>
                      <a:r>
                        <a:rPr lang="en-US" sz="1600" b="0" u="none" strike="noStrike" baseline="0" dirty="0">
                          <a:effectLst/>
                        </a:rPr>
                        <a:t>&lt; 50 percent of AMI</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1136994">
                <a:tc>
                  <a:txBody>
                    <a:bodyPr/>
                    <a:lstStyle/>
                    <a:p>
                      <a:pPr marL="0" algn="ctr" defTabSz="457200" rtl="0" eaLnBrk="1" latinLnBrk="0" hangingPunct="1"/>
                      <a:r>
                        <a:rPr lang="en-US" sz="1800" b="1" kern="1200" dirty="0">
                          <a:solidFill>
                            <a:schemeClr val="bg1">
                              <a:lumMod val="95000"/>
                            </a:schemeClr>
                          </a:solidFill>
                          <a:latin typeface="Calibri" pitchFamily="34" charset="0"/>
                          <a:ea typeface="+mn-ea"/>
                          <a:cs typeface="+mn-cs"/>
                        </a:rPr>
                        <a:t> Subsidy Pass-Through</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Clearly demonstrated to homebuyer/homeowner</a:t>
                      </a:r>
                    </a:p>
                  </a:txBody>
                  <a:tcPr marL="7620" marR="7620" marT="7620" marB="0" anchor="ctr"/>
                </a:tc>
                <a:tc>
                  <a:txBody>
                    <a:bodyPr/>
                    <a:lstStyle/>
                    <a:p>
                      <a:pPr algn="ctr" fontAlgn="b"/>
                      <a:r>
                        <a:rPr lang="en-US" sz="1600" b="0" u="none" strike="noStrike" dirty="0">
                          <a:effectLst/>
                        </a:rPr>
                        <a:t>Loan Estimate and</a:t>
                      </a:r>
                      <a:r>
                        <a:rPr lang="en-US" sz="1600" b="0" u="none" strike="noStrike" baseline="0" dirty="0">
                          <a:effectLst/>
                        </a:rPr>
                        <a:t> Closing Disclosure</a:t>
                      </a:r>
                      <a:r>
                        <a:rPr lang="en-US" sz="1600" b="0" u="none" strike="noStrike" dirty="0">
                          <a:effectLst/>
                        </a:rPr>
                        <a:t> to be provided on a home-by-home basis with disbursement</a:t>
                      </a:r>
                      <a:r>
                        <a:rPr lang="en-US" sz="1600" b="0" u="none" strike="noStrike" baseline="0" dirty="0">
                          <a:effectLst/>
                        </a:rPr>
                        <a:t> requests</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938816">
                <a:tc>
                  <a:txBody>
                    <a:bodyPr/>
                    <a:lstStyle/>
                    <a:p>
                      <a:pPr algn="ctr"/>
                      <a:r>
                        <a:rPr lang="en-US" sz="1800" b="1" dirty="0">
                          <a:solidFill>
                            <a:schemeClr val="bg1">
                              <a:lumMod val="95000"/>
                            </a:schemeClr>
                          </a:solidFill>
                          <a:latin typeface="Calibri" pitchFamily="34" charset="0"/>
                        </a:rPr>
                        <a:t>Mortgage Term and Amortization Term</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Not less than 5 years and 15 years respectively</a:t>
                      </a:r>
                    </a:p>
                  </a:txBody>
                  <a:tcPr marL="7620" marR="7620" marT="7620" marB="0" anchor="ctr"/>
                </a:tc>
                <a:tc>
                  <a:txBody>
                    <a:bodyPr/>
                    <a:lstStyle/>
                    <a:p>
                      <a:pPr algn="ctr" fontAlgn="b"/>
                      <a:r>
                        <a:rPr lang="en-US" sz="1600" b="0" u="none" strike="noStrike" dirty="0">
                          <a:effectLst/>
                        </a:rPr>
                        <a:t>Homebuyers are applying for 30-year fixed rate mortgages</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748166">
                <a:tc>
                  <a:txBody>
                    <a:bodyPr/>
                    <a:lstStyle/>
                    <a:p>
                      <a:pPr algn="ctr"/>
                      <a:r>
                        <a:rPr lang="en-US" sz="1800" b="1" dirty="0">
                          <a:solidFill>
                            <a:schemeClr val="bg1">
                              <a:lumMod val="95000"/>
                            </a:schemeClr>
                          </a:solidFill>
                          <a:latin typeface="Calibri" pitchFamily="34" charset="0"/>
                        </a:rPr>
                        <a:t>Developer Fee</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Not to</a:t>
                      </a:r>
                      <a:r>
                        <a:rPr lang="en-US" sz="1600" b="0" baseline="0" dirty="0">
                          <a:solidFill>
                            <a:schemeClr val="tx1"/>
                          </a:solidFill>
                          <a:latin typeface="Calibri" pitchFamily="34" charset="0"/>
                        </a:rPr>
                        <a:t> exceed 10 percent of the FHLB subsidy amount</a:t>
                      </a:r>
                      <a:endParaRPr lang="en-US" sz="1600" b="0" dirty="0">
                        <a:solidFill>
                          <a:schemeClr val="tx1"/>
                        </a:solidFill>
                        <a:latin typeface="Calibri" pitchFamily="34" charset="0"/>
                      </a:endParaRPr>
                    </a:p>
                  </a:txBody>
                  <a:tcPr marL="7620" marR="7620" marT="7620" marB="0" anchor="ctr"/>
                </a:tc>
                <a:tc>
                  <a:txBody>
                    <a:bodyPr/>
                    <a:lstStyle/>
                    <a:p>
                      <a:pPr algn="ctr" fontAlgn="b"/>
                      <a:r>
                        <a:rPr lang="en-US" sz="1600" b="0" u="none" strike="noStrike" dirty="0">
                          <a:effectLst/>
                        </a:rPr>
                        <a:t>Project’s fee was</a:t>
                      </a:r>
                      <a:r>
                        <a:rPr lang="en-US" sz="1600" b="0" u="none" strike="noStrike" baseline="0" dirty="0">
                          <a:effectLst/>
                        </a:rPr>
                        <a:t> </a:t>
                      </a:r>
                      <a:r>
                        <a:rPr lang="en-US" sz="1600" b="0" u="none" strike="noStrike" dirty="0">
                          <a:effectLst/>
                        </a:rPr>
                        <a:t>10 percent</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813348">
                <a:tc>
                  <a:txBody>
                    <a:bodyPr/>
                    <a:lstStyle/>
                    <a:p>
                      <a:pPr algn="ctr"/>
                      <a:r>
                        <a:rPr lang="en-US" sz="1800" b="1" dirty="0">
                          <a:solidFill>
                            <a:schemeClr val="bg1">
                              <a:lumMod val="95000"/>
                            </a:schemeClr>
                          </a:solidFill>
                          <a:latin typeface="Calibri" pitchFamily="34" charset="0"/>
                        </a:rPr>
                        <a:t>Cash Back</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Cash back</a:t>
                      </a:r>
                      <a:r>
                        <a:rPr lang="en-US" sz="1600" b="0" baseline="0" dirty="0">
                          <a:solidFill>
                            <a:schemeClr val="tx1"/>
                          </a:solidFill>
                          <a:latin typeface="Calibri" pitchFamily="34" charset="0"/>
                        </a:rPr>
                        <a:t> to homebuyer at closing, or as part of the rehab cost, is</a:t>
                      </a:r>
                      <a:r>
                        <a:rPr lang="en-US" sz="1600" b="0" baseline="0" dirty="0">
                          <a:solidFill>
                            <a:schemeClr val="tx1"/>
                          </a:solidFill>
                          <a:highlight>
                            <a:srgbClr val="FFFF00"/>
                          </a:highlight>
                          <a:latin typeface="Calibri" pitchFamily="34" charset="0"/>
                        </a:rPr>
                        <a:t> </a:t>
                      </a:r>
                      <a:r>
                        <a:rPr lang="en-US" sz="1600" b="1" u="sng" baseline="0" dirty="0">
                          <a:solidFill>
                            <a:schemeClr val="tx1"/>
                          </a:solidFill>
                          <a:highlight>
                            <a:srgbClr val="FFFF00"/>
                          </a:highlight>
                          <a:latin typeface="Calibri" pitchFamily="34" charset="0"/>
                        </a:rPr>
                        <a:t>NOT</a:t>
                      </a:r>
                      <a:r>
                        <a:rPr lang="en-US" sz="1600" b="0" baseline="0" dirty="0">
                          <a:solidFill>
                            <a:schemeClr val="tx1"/>
                          </a:solidFill>
                          <a:highlight>
                            <a:srgbClr val="FFFF00"/>
                          </a:highlight>
                          <a:latin typeface="Calibri" pitchFamily="34" charset="0"/>
                        </a:rPr>
                        <a:t> </a:t>
                      </a:r>
                      <a:r>
                        <a:rPr lang="en-US" sz="1600" b="0" baseline="0" dirty="0">
                          <a:solidFill>
                            <a:schemeClr val="tx1"/>
                          </a:solidFill>
                          <a:latin typeface="Calibri" pitchFamily="34" charset="0"/>
                        </a:rPr>
                        <a:t>allowed</a:t>
                      </a:r>
                      <a:endParaRPr lang="en-US" sz="1600" b="0" dirty="0">
                        <a:solidFill>
                          <a:schemeClr val="tx1"/>
                        </a:solidFill>
                        <a:latin typeface="Calibri" pitchFamily="34" charset="0"/>
                      </a:endParaRPr>
                    </a:p>
                  </a:txBody>
                  <a:tcPr marL="7620" marR="7620" marT="7620" marB="0" anchor="ctr"/>
                </a:tc>
                <a:tc>
                  <a:txBody>
                    <a:bodyPr/>
                    <a:lstStyle/>
                    <a:p>
                      <a:pPr algn="ctr" fontAlgn="b"/>
                      <a:r>
                        <a:rPr lang="en-US" sz="1600" b="0" i="0" u="none" strike="noStrike" dirty="0">
                          <a:solidFill>
                            <a:schemeClr val="dk1"/>
                          </a:solidFill>
                          <a:effectLst/>
                          <a:latin typeface="+mn-lt"/>
                        </a:rPr>
                        <a:t>Subsidy is based on need and will not result</a:t>
                      </a:r>
                      <a:r>
                        <a:rPr lang="en-US" sz="1600" b="0" i="0" u="none" strike="noStrike" baseline="0" dirty="0">
                          <a:solidFill>
                            <a:schemeClr val="dk1"/>
                          </a:solidFill>
                          <a:effectLst/>
                          <a:latin typeface="+mn-lt"/>
                        </a:rPr>
                        <a:t> in cash back</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89040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37D2B-BA0F-764A-F1C1-701027BD0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35B208-993C-4545-C46E-DFEACF29F87B}"/>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A1D3A4B7-6748-8BFA-8132-49E3B3F522D8}"/>
              </a:ext>
            </a:extLst>
          </p:cNvPr>
          <p:cNvSpPr txBox="1"/>
          <p:nvPr/>
        </p:nvSpPr>
        <p:spPr>
          <a:xfrm>
            <a:off x="375199" y="1410355"/>
            <a:ext cx="8664026" cy="4916218"/>
          </a:xfrm>
          <a:prstGeom prst="rect">
            <a:avLst/>
          </a:prstGeom>
          <a:noFill/>
        </p:spPr>
        <p:txBody>
          <a:bodyPr wrap="square" rtlCol="0">
            <a:spAutoFit/>
          </a:bodyPr>
          <a:lstStyle/>
          <a:p>
            <a:pPr defTabSz="914400">
              <a:defRPr/>
            </a:pPr>
            <a:r>
              <a:rPr lang="en-US" sz="2000" b="1" dirty="0">
                <a:solidFill>
                  <a:srgbClr val="0071CE"/>
                </a:solidFill>
                <a:latin typeface="Calibri"/>
              </a:rPr>
              <a:t>Developer/Contractor Affiliation</a:t>
            </a:r>
          </a:p>
          <a:p>
            <a:pPr marL="342900" marR="0" indent="-342900" defTabSz="914400">
              <a:lnSpc>
                <a:spcPct val="107000"/>
              </a:lnSpc>
              <a:spcAft>
                <a:spcPts val="800"/>
              </a:spcAft>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New calculation: (Developer Fees + Builder’s Profit) / (Total Development Cost – Developer Fees – Builder’s Profit)</a:t>
            </a:r>
          </a:p>
          <a:p>
            <a:pPr defTabSz="914400">
              <a:tabLst>
                <a:tab pos="344488" algn="l"/>
              </a:tabLst>
              <a:defRPr/>
            </a:pPr>
            <a:r>
              <a:rPr lang="en-US" sz="2000" b="1" dirty="0">
                <a:solidFill>
                  <a:srgbClr val="0071CE"/>
                </a:solidFill>
                <a:latin typeface="Calibri"/>
              </a:rPr>
              <a:t>Need for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Based on the development budget, not the 15-year operating proforma</a:t>
            </a: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Development Budget</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Do not have split residential and social service space into separate development budgets</a:t>
            </a:r>
          </a:p>
          <a:p>
            <a:pPr defTabSz="914400">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Creating economic opportunity </a:t>
            </a: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projects must provide MOUs with rental projects.</a:t>
            </a:r>
          </a:p>
          <a:p>
            <a:pPr defTabSz="914400">
              <a:tabLst>
                <a:tab pos="344488" algn="l"/>
              </a:tabLst>
              <a:defRPr/>
            </a:pPr>
            <a:endParaRPr lang="en-US" sz="2000" b="1" dirty="0">
              <a:solidFill>
                <a:srgbClr val="0071CE"/>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endParaRPr lang="en-US" sz="2400" dirty="0"/>
          </a:p>
        </p:txBody>
      </p:sp>
    </p:spTree>
    <p:extLst>
      <p:ext uri="{BB962C8B-B14F-4D97-AF65-F5344CB8AC3E}">
        <p14:creationId xmlns:p14="http://schemas.microsoft.com/office/powerpoint/2010/main" val="95225895"/>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2025</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a:t>
            </a:r>
            <a:endParaRPr lang="en-US" sz="3200" dirty="0"/>
          </a:p>
        </p:txBody>
      </p:sp>
      <p:sp>
        <p:nvSpPr>
          <p:cNvPr id="4" name="Text Placeholder 3"/>
          <p:cNvSpPr>
            <a:spLocks noGrp="1"/>
          </p:cNvSpPr>
          <p:nvPr>
            <p:ph type="body" sz="quarter" idx="12"/>
          </p:nvPr>
        </p:nvSpPr>
        <p:spPr>
          <a:xfrm>
            <a:off x="356616" y="1219200"/>
            <a:ext cx="5434584" cy="4242707"/>
          </a:xfrm>
          <a:ln>
            <a:solidFill>
              <a:schemeClr val="bg1"/>
            </a:solidFill>
            <a:extLst>
              <a:ext uri="{C807C97D-BFC1-408E-A445-0C87EB9F89A2}">
                <ask:lineSketchStyleProps xmlns:ask="http://schemas.microsoft.com/office/drawing/2018/sketchyshapes" sd="1219033472">
                  <a:custGeom>
                    <a:avLst/>
                    <a:gdLst>
                      <a:gd name="connsiteX0" fmla="*/ 0 w 5434584"/>
                      <a:gd name="connsiteY0" fmla="*/ 0 h 3724275"/>
                      <a:gd name="connsiteX1" fmla="*/ 489113 w 5434584"/>
                      <a:gd name="connsiteY1" fmla="*/ 0 h 3724275"/>
                      <a:gd name="connsiteX2" fmla="*/ 1086917 w 5434584"/>
                      <a:gd name="connsiteY2" fmla="*/ 0 h 3724275"/>
                      <a:gd name="connsiteX3" fmla="*/ 1521684 w 5434584"/>
                      <a:gd name="connsiteY3" fmla="*/ 0 h 3724275"/>
                      <a:gd name="connsiteX4" fmla="*/ 2065142 w 5434584"/>
                      <a:gd name="connsiteY4" fmla="*/ 0 h 3724275"/>
                      <a:gd name="connsiteX5" fmla="*/ 2662946 w 5434584"/>
                      <a:gd name="connsiteY5" fmla="*/ 0 h 3724275"/>
                      <a:gd name="connsiteX6" fmla="*/ 3043367 w 5434584"/>
                      <a:gd name="connsiteY6" fmla="*/ 0 h 3724275"/>
                      <a:gd name="connsiteX7" fmla="*/ 3423788 w 5434584"/>
                      <a:gd name="connsiteY7" fmla="*/ 0 h 3724275"/>
                      <a:gd name="connsiteX8" fmla="*/ 4075938 w 5434584"/>
                      <a:gd name="connsiteY8" fmla="*/ 0 h 3724275"/>
                      <a:gd name="connsiteX9" fmla="*/ 4619396 w 5434584"/>
                      <a:gd name="connsiteY9" fmla="*/ 0 h 3724275"/>
                      <a:gd name="connsiteX10" fmla="*/ 5434584 w 5434584"/>
                      <a:gd name="connsiteY10" fmla="*/ 0 h 3724275"/>
                      <a:gd name="connsiteX11" fmla="*/ 5434584 w 5434584"/>
                      <a:gd name="connsiteY11" fmla="*/ 532039 h 3724275"/>
                      <a:gd name="connsiteX12" fmla="*/ 5434584 w 5434584"/>
                      <a:gd name="connsiteY12" fmla="*/ 1101321 h 3724275"/>
                      <a:gd name="connsiteX13" fmla="*/ 5434584 w 5434584"/>
                      <a:gd name="connsiteY13" fmla="*/ 1558875 h 3724275"/>
                      <a:gd name="connsiteX14" fmla="*/ 5434584 w 5434584"/>
                      <a:gd name="connsiteY14" fmla="*/ 2090914 h 3724275"/>
                      <a:gd name="connsiteX15" fmla="*/ 5434584 w 5434584"/>
                      <a:gd name="connsiteY15" fmla="*/ 2511225 h 3724275"/>
                      <a:gd name="connsiteX16" fmla="*/ 5434584 w 5434584"/>
                      <a:gd name="connsiteY16" fmla="*/ 3117750 h 3724275"/>
                      <a:gd name="connsiteX17" fmla="*/ 5434584 w 5434584"/>
                      <a:gd name="connsiteY17" fmla="*/ 3724275 h 3724275"/>
                      <a:gd name="connsiteX18" fmla="*/ 4782434 w 5434584"/>
                      <a:gd name="connsiteY18" fmla="*/ 3724275 h 3724275"/>
                      <a:gd name="connsiteX19" fmla="*/ 4184630 w 5434584"/>
                      <a:gd name="connsiteY19" fmla="*/ 3724275 h 3724275"/>
                      <a:gd name="connsiteX20" fmla="*/ 3749863 w 5434584"/>
                      <a:gd name="connsiteY20" fmla="*/ 3724275 h 3724275"/>
                      <a:gd name="connsiteX21" fmla="*/ 3097713 w 5434584"/>
                      <a:gd name="connsiteY21" fmla="*/ 3724275 h 3724275"/>
                      <a:gd name="connsiteX22" fmla="*/ 2554254 w 5434584"/>
                      <a:gd name="connsiteY22" fmla="*/ 3724275 h 3724275"/>
                      <a:gd name="connsiteX23" fmla="*/ 2173834 w 5434584"/>
                      <a:gd name="connsiteY23" fmla="*/ 3724275 h 3724275"/>
                      <a:gd name="connsiteX24" fmla="*/ 1630375 w 5434584"/>
                      <a:gd name="connsiteY24" fmla="*/ 3724275 h 3724275"/>
                      <a:gd name="connsiteX25" fmla="*/ 1141263 w 5434584"/>
                      <a:gd name="connsiteY25" fmla="*/ 3724275 h 3724275"/>
                      <a:gd name="connsiteX26" fmla="*/ 652150 w 5434584"/>
                      <a:gd name="connsiteY26" fmla="*/ 3724275 h 3724275"/>
                      <a:gd name="connsiteX27" fmla="*/ 0 w 5434584"/>
                      <a:gd name="connsiteY27" fmla="*/ 3724275 h 3724275"/>
                      <a:gd name="connsiteX28" fmla="*/ 0 w 5434584"/>
                      <a:gd name="connsiteY28" fmla="*/ 3229478 h 3724275"/>
                      <a:gd name="connsiteX29" fmla="*/ 0 w 5434584"/>
                      <a:gd name="connsiteY29" fmla="*/ 2660196 h 3724275"/>
                      <a:gd name="connsiteX30" fmla="*/ 0 w 5434584"/>
                      <a:gd name="connsiteY30" fmla="*/ 2165400 h 3724275"/>
                      <a:gd name="connsiteX31" fmla="*/ 0 w 5434584"/>
                      <a:gd name="connsiteY31" fmla="*/ 1745089 h 3724275"/>
                      <a:gd name="connsiteX32" fmla="*/ 0 w 5434584"/>
                      <a:gd name="connsiteY32" fmla="*/ 1250292 h 3724275"/>
                      <a:gd name="connsiteX33" fmla="*/ 0 w 5434584"/>
                      <a:gd name="connsiteY33" fmla="*/ 681010 h 3724275"/>
                      <a:gd name="connsiteX34" fmla="*/ 0 w 5434584"/>
                      <a:gd name="connsiteY34" fmla="*/ 0 h 372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34584" h="3724275" fill="none" extrusionOk="0">
                        <a:moveTo>
                          <a:pt x="0" y="0"/>
                        </a:moveTo>
                        <a:cubicBezTo>
                          <a:pt x="222152" y="-21257"/>
                          <a:pt x="294698" y="31346"/>
                          <a:pt x="489113" y="0"/>
                        </a:cubicBezTo>
                        <a:cubicBezTo>
                          <a:pt x="683528" y="-31346"/>
                          <a:pt x="810023" y="3643"/>
                          <a:pt x="1086917" y="0"/>
                        </a:cubicBezTo>
                        <a:cubicBezTo>
                          <a:pt x="1363811" y="-3643"/>
                          <a:pt x="1429130" y="12441"/>
                          <a:pt x="1521684" y="0"/>
                        </a:cubicBezTo>
                        <a:cubicBezTo>
                          <a:pt x="1614238" y="-12441"/>
                          <a:pt x="1799327" y="59682"/>
                          <a:pt x="2065142" y="0"/>
                        </a:cubicBezTo>
                        <a:cubicBezTo>
                          <a:pt x="2330957" y="-59682"/>
                          <a:pt x="2452362" y="68878"/>
                          <a:pt x="2662946" y="0"/>
                        </a:cubicBezTo>
                        <a:cubicBezTo>
                          <a:pt x="2873530" y="-68878"/>
                          <a:pt x="2920560" y="2782"/>
                          <a:pt x="3043367" y="0"/>
                        </a:cubicBezTo>
                        <a:cubicBezTo>
                          <a:pt x="3166174" y="-2782"/>
                          <a:pt x="3302325" y="40774"/>
                          <a:pt x="3423788" y="0"/>
                        </a:cubicBezTo>
                        <a:cubicBezTo>
                          <a:pt x="3545251" y="-40774"/>
                          <a:pt x="3943026" y="16125"/>
                          <a:pt x="4075938" y="0"/>
                        </a:cubicBezTo>
                        <a:cubicBezTo>
                          <a:pt x="4208850" y="-16125"/>
                          <a:pt x="4463084" y="8618"/>
                          <a:pt x="4619396" y="0"/>
                        </a:cubicBezTo>
                        <a:cubicBezTo>
                          <a:pt x="4775708" y="-8618"/>
                          <a:pt x="5054291" y="86896"/>
                          <a:pt x="5434584" y="0"/>
                        </a:cubicBezTo>
                        <a:cubicBezTo>
                          <a:pt x="5494006" y="237630"/>
                          <a:pt x="5387425" y="280058"/>
                          <a:pt x="5434584" y="532039"/>
                        </a:cubicBezTo>
                        <a:cubicBezTo>
                          <a:pt x="5481743" y="784020"/>
                          <a:pt x="5371873" y="937312"/>
                          <a:pt x="5434584" y="1101321"/>
                        </a:cubicBezTo>
                        <a:cubicBezTo>
                          <a:pt x="5497295" y="1265330"/>
                          <a:pt x="5393637" y="1358164"/>
                          <a:pt x="5434584" y="1558875"/>
                        </a:cubicBezTo>
                        <a:cubicBezTo>
                          <a:pt x="5475531" y="1759586"/>
                          <a:pt x="5394728" y="1906594"/>
                          <a:pt x="5434584" y="2090914"/>
                        </a:cubicBezTo>
                        <a:cubicBezTo>
                          <a:pt x="5474440" y="2275234"/>
                          <a:pt x="5412004" y="2328386"/>
                          <a:pt x="5434584" y="2511225"/>
                        </a:cubicBezTo>
                        <a:cubicBezTo>
                          <a:pt x="5457164" y="2694064"/>
                          <a:pt x="5424673" y="2817505"/>
                          <a:pt x="5434584" y="3117750"/>
                        </a:cubicBezTo>
                        <a:cubicBezTo>
                          <a:pt x="5444495" y="3417995"/>
                          <a:pt x="5389919" y="3450229"/>
                          <a:pt x="5434584" y="3724275"/>
                        </a:cubicBezTo>
                        <a:cubicBezTo>
                          <a:pt x="5128793" y="3769427"/>
                          <a:pt x="5020477" y="3663762"/>
                          <a:pt x="4782434" y="3724275"/>
                        </a:cubicBezTo>
                        <a:cubicBezTo>
                          <a:pt x="4544391" y="3784788"/>
                          <a:pt x="4458705" y="3719865"/>
                          <a:pt x="4184630" y="3724275"/>
                        </a:cubicBezTo>
                        <a:cubicBezTo>
                          <a:pt x="3910555" y="3728685"/>
                          <a:pt x="3911550" y="3675215"/>
                          <a:pt x="3749863" y="3724275"/>
                        </a:cubicBezTo>
                        <a:cubicBezTo>
                          <a:pt x="3588176" y="3773335"/>
                          <a:pt x="3241302" y="3658164"/>
                          <a:pt x="3097713" y="3724275"/>
                        </a:cubicBezTo>
                        <a:cubicBezTo>
                          <a:pt x="2954124" y="3790386"/>
                          <a:pt x="2762780" y="3707920"/>
                          <a:pt x="2554254" y="3724275"/>
                        </a:cubicBezTo>
                        <a:cubicBezTo>
                          <a:pt x="2345728" y="3740630"/>
                          <a:pt x="2288837" y="3681147"/>
                          <a:pt x="2173834" y="3724275"/>
                        </a:cubicBezTo>
                        <a:cubicBezTo>
                          <a:pt x="2058831" y="3767403"/>
                          <a:pt x="1826818" y="3720958"/>
                          <a:pt x="1630375" y="3724275"/>
                        </a:cubicBezTo>
                        <a:cubicBezTo>
                          <a:pt x="1433932" y="3727592"/>
                          <a:pt x="1267799" y="3712953"/>
                          <a:pt x="1141263" y="3724275"/>
                        </a:cubicBezTo>
                        <a:cubicBezTo>
                          <a:pt x="1014727" y="3735597"/>
                          <a:pt x="873874" y="3708993"/>
                          <a:pt x="652150" y="3724275"/>
                        </a:cubicBezTo>
                        <a:cubicBezTo>
                          <a:pt x="430426" y="3739557"/>
                          <a:pt x="192443" y="3652576"/>
                          <a:pt x="0" y="3724275"/>
                        </a:cubicBezTo>
                        <a:cubicBezTo>
                          <a:pt x="-19012" y="3562629"/>
                          <a:pt x="23956" y="3355773"/>
                          <a:pt x="0" y="3229478"/>
                        </a:cubicBezTo>
                        <a:cubicBezTo>
                          <a:pt x="-23956" y="3103183"/>
                          <a:pt x="21848" y="2826940"/>
                          <a:pt x="0" y="2660196"/>
                        </a:cubicBezTo>
                        <a:cubicBezTo>
                          <a:pt x="-21848" y="2493452"/>
                          <a:pt x="42510" y="2357515"/>
                          <a:pt x="0" y="2165400"/>
                        </a:cubicBezTo>
                        <a:cubicBezTo>
                          <a:pt x="-42510" y="1973285"/>
                          <a:pt x="38032" y="1883480"/>
                          <a:pt x="0" y="1745089"/>
                        </a:cubicBezTo>
                        <a:cubicBezTo>
                          <a:pt x="-38032" y="1606698"/>
                          <a:pt x="30830" y="1434908"/>
                          <a:pt x="0" y="1250292"/>
                        </a:cubicBezTo>
                        <a:cubicBezTo>
                          <a:pt x="-30830" y="1065676"/>
                          <a:pt x="36340" y="858491"/>
                          <a:pt x="0" y="681010"/>
                        </a:cubicBezTo>
                        <a:cubicBezTo>
                          <a:pt x="-36340" y="503529"/>
                          <a:pt x="71271" y="158602"/>
                          <a:pt x="0" y="0"/>
                        </a:cubicBezTo>
                        <a:close/>
                      </a:path>
                      <a:path w="5434584" h="3724275" stroke="0" extrusionOk="0">
                        <a:moveTo>
                          <a:pt x="0" y="0"/>
                        </a:moveTo>
                        <a:cubicBezTo>
                          <a:pt x="159613" y="-32444"/>
                          <a:pt x="251356" y="14221"/>
                          <a:pt x="489113" y="0"/>
                        </a:cubicBezTo>
                        <a:cubicBezTo>
                          <a:pt x="726870" y="-14221"/>
                          <a:pt x="737024" y="6235"/>
                          <a:pt x="869533" y="0"/>
                        </a:cubicBezTo>
                        <a:cubicBezTo>
                          <a:pt x="1002042" y="-6235"/>
                          <a:pt x="1370004" y="44917"/>
                          <a:pt x="1521684" y="0"/>
                        </a:cubicBezTo>
                        <a:cubicBezTo>
                          <a:pt x="1673364" y="-44917"/>
                          <a:pt x="1797915" y="7607"/>
                          <a:pt x="2010796" y="0"/>
                        </a:cubicBezTo>
                        <a:cubicBezTo>
                          <a:pt x="2223677" y="-7607"/>
                          <a:pt x="2357969" y="26678"/>
                          <a:pt x="2499909" y="0"/>
                        </a:cubicBezTo>
                        <a:cubicBezTo>
                          <a:pt x="2641849" y="-26678"/>
                          <a:pt x="2944460" y="1669"/>
                          <a:pt x="3152059" y="0"/>
                        </a:cubicBezTo>
                        <a:cubicBezTo>
                          <a:pt x="3359658" y="-1669"/>
                          <a:pt x="3442936" y="3051"/>
                          <a:pt x="3586825" y="0"/>
                        </a:cubicBezTo>
                        <a:cubicBezTo>
                          <a:pt x="3730714" y="-3051"/>
                          <a:pt x="3960521" y="27366"/>
                          <a:pt x="4238976" y="0"/>
                        </a:cubicBezTo>
                        <a:cubicBezTo>
                          <a:pt x="4517431" y="-27366"/>
                          <a:pt x="4586892" y="44053"/>
                          <a:pt x="4891126" y="0"/>
                        </a:cubicBezTo>
                        <a:cubicBezTo>
                          <a:pt x="5195360" y="-44053"/>
                          <a:pt x="5278793" y="5159"/>
                          <a:pt x="5434584" y="0"/>
                        </a:cubicBezTo>
                        <a:cubicBezTo>
                          <a:pt x="5456802" y="144881"/>
                          <a:pt x="5429442" y="411974"/>
                          <a:pt x="5434584" y="606525"/>
                        </a:cubicBezTo>
                        <a:cubicBezTo>
                          <a:pt x="5439726" y="801077"/>
                          <a:pt x="5368751" y="1051168"/>
                          <a:pt x="5434584" y="1175807"/>
                        </a:cubicBezTo>
                        <a:cubicBezTo>
                          <a:pt x="5500417" y="1300446"/>
                          <a:pt x="5406354" y="1447460"/>
                          <a:pt x="5434584" y="1596118"/>
                        </a:cubicBezTo>
                        <a:cubicBezTo>
                          <a:pt x="5462814" y="1744776"/>
                          <a:pt x="5374527" y="1986162"/>
                          <a:pt x="5434584" y="2128157"/>
                        </a:cubicBezTo>
                        <a:cubicBezTo>
                          <a:pt x="5494641" y="2270152"/>
                          <a:pt x="5379499" y="2464971"/>
                          <a:pt x="5434584" y="2660196"/>
                        </a:cubicBezTo>
                        <a:cubicBezTo>
                          <a:pt x="5489669" y="2855421"/>
                          <a:pt x="5396260" y="3078835"/>
                          <a:pt x="5434584" y="3192236"/>
                        </a:cubicBezTo>
                        <a:cubicBezTo>
                          <a:pt x="5472908" y="3305637"/>
                          <a:pt x="5380557" y="3484340"/>
                          <a:pt x="5434584" y="3724275"/>
                        </a:cubicBezTo>
                        <a:cubicBezTo>
                          <a:pt x="5145192" y="3733082"/>
                          <a:pt x="5121604" y="3694458"/>
                          <a:pt x="4836780" y="3724275"/>
                        </a:cubicBezTo>
                        <a:cubicBezTo>
                          <a:pt x="4551956" y="3754092"/>
                          <a:pt x="4542696" y="3683839"/>
                          <a:pt x="4456359" y="3724275"/>
                        </a:cubicBezTo>
                        <a:cubicBezTo>
                          <a:pt x="4370022" y="3764711"/>
                          <a:pt x="4142818" y="3713864"/>
                          <a:pt x="4021592" y="3724275"/>
                        </a:cubicBezTo>
                        <a:cubicBezTo>
                          <a:pt x="3900366" y="3734686"/>
                          <a:pt x="3664429" y="3710851"/>
                          <a:pt x="3369442" y="3724275"/>
                        </a:cubicBezTo>
                        <a:cubicBezTo>
                          <a:pt x="3074455" y="3737699"/>
                          <a:pt x="2946291" y="3717509"/>
                          <a:pt x="2825984" y="3724275"/>
                        </a:cubicBezTo>
                        <a:cubicBezTo>
                          <a:pt x="2705677" y="3731041"/>
                          <a:pt x="2589034" y="3708752"/>
                          <a:pt x="2391217" y="3724275"/>
                        </a:cubicBezTo>
                        <a:cubicBezTo>
                          <a:pt x="2193400" y="3739798"/>
                          <a:pt x="2082847" y="3698927"/>
                          <a:pt x="1847759" y="3724275"/>
                        </a:cubicBezTo>
                        <a:cubicBezTo>
                          <a:pt x="1612671" y="3749623"/>
                          <a:pt x="1628883" y="3681690"/>
                          <a:pt x="1467338" y="3724275"/>
                        </a:cubicBezTo>
                        <a:cubicBezTo>
                          <a:pt x="1305793" y="3766860"/>
                          <a:pt x="1172044" y="3694599"/>
                          <a:pt x="1086917" y="3724275"/>
                        </a:cubicBezTo>
                        <a:cubicBezTo>
                          <a:pt x="1001790" y="3753951"/>
                          <a:pt x="688103" y="3691288"/>
                          <a:pt x="543458" y="3724275"/>
                        </a:cubicBezTo>
                        <a:cubicBezTo>
                          <a:pt x="398813" y="3757262"/>
                          <a:pt x="133234" y="3683303"/>
                          <a:pt x="0" y="3724275"/>
                        </a:cubicBezTo>
                        <a:cubicBezTo>
                          <a:pt x="-33226" y="3547819"/>
                          <a:pt x="47639" y="3404395"/>
                          <a:pt x="0" y="3154993"/>
                        </a:cubicBezTo>
                        <a:cubicBezTo>
                          <a:pt x="-47639" y="2905591"/>
                          <a:pt x="1759" y="2773202"/>
                          <a:pt x="0" y="2660196"/>
                        </a:cubicBezTo>
                        <a:cubicBezTo>
                          <a:pt x="-1759" y="2547190"/>
                          <a:pt x="9986" y="2348182"/>
                          <a:pt x="0" y="2239885"/>
                        </a:cubicBezTo>
                        <a:cubicBezTo>
                          <a:pt x="-9986" y="2131588"/>
                          <a:pt x="32909" y="1809277"/>
                          <a:pt x="0" y="1670603"/>
                        </a:cubicBezTo>
                        <a:cubicBezTo>
                          <a:pt x="-32909" y="1531929"/>
                          <a:pt x="27768" y="1391403"/>
                          <a:pt x="0" y="1213050"/>
                        </a:cubicBezTo>
                        <a:cubicBezTo>
                          <a:pt x="-27768" y="1034697"/>
                          <a:pt x="24863" y="828383"/>
                          <a:pt x="0" y="643768"/>
                        </a:cubicBezTo>
                        <a:cubicBezTo>
                          <a:pt x="-24863" y="459153"/>
                          <a:pt x="41630" y="213300"/>
                          <a:pt x="0" y="0"/>
                        </a:cubicBezTo>
                        <a:close/>
                      </a:path>
                    </a:pathLst>
                  </a:custGeom>
                  <ask:type>
                    <ask:lineSketchNone/>
                  </ask:type>
                </ask:lineSketchStyleProps>
              </a:ext>
            </a:extLst>
          </a:ln>
        </p:spPr>
        <p:txBody>
          <a:bodyPr anchor="ctr" anchorCtr="0">
            <a:noAutofit/>
          </a:bodyPr>
          <a:lstStyle/>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One independent bid for rehabilitation cost or a physical </a:t>
            </a:r>
            <a:r>
              <a:rPr lang="en-US" sz="1800" dirty="0">
                <a:solidFill>
                  <a:srgbClr val="595959"/>
                </a:solidFill>
                <a:ea typeface="MS Mincho" panose="02020609040205080304" pitchFamily="49" charset="-128"/>
                <a:cs typeface="Times New Roman" panose="02020603050405020304" pitchFamily="18" charset="0"/>
              </a:rPr>
              <a:t>n</a:t>
            </a:r>
            <a:r>
              <a:rPr lang="en-US" sz="1800" dirty="0">
                <a:solidFill>
                  <a:srgbClr val="595959"/>
                </a:solidFill>
                <a:effectLst/>
                <a:ea typeface="MS Mincho" panose="02020609040205080304" pitchFamily="49" charset="-128"/>
                <a:cs typeface="Times New Roman" panose="02020603050405020304" pitchFamily="18" charset="0"/>
              </a:rPr>
              <a:t>eeds </a:t>
            </a:r>
            <a:r>
              <a:rPr lang="en-US" sz="1800" dirty="0">
                <a:solidFill>
                  <a:srgbClr val="595959"/>
                </a:solidFill>
                <a:ea typeface="MS Mincho" panose="02020609040205080304" pitchFamily="49" charset="-128"/>
                <a:cs typeface="Times New Roman" panose="02020603050405020304" pitchFamily="18" charset="0"/>
              </a:rPr>
              <a:t>a</a:t>
            </a:r>
            <a:r>
              <a:rPr lang="en-US" sz="1800" dirty="0">
                <a:solidFill>
                  <a:srgbClr val="595959"/>
                </a:solidFill>
                <a:effectLst/>
                <a:ea typeface="MS Mincho" panose="02020609040205080304" pitchFamily="49" charset="-128"/>
                <a:cs typeface="Times New Roman" panose="02020603050405020304" pitchFamily="18" charset="0"/>
              </a:rPr>
              <a:t>ssessment</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A detailed scope of the rehabilitation with  photos illustrating the project’s condition </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a:spcBef>
                <a:spcPts val="0"/>
              </a:spcBef>
              <a:spcAft>
                <a:spcPts val="190"/>
              </a:spcAft>
              <a:buClr>
                <a:srgbClr val="0071CE"/>
              </a:buClr>
              <a:buFont typeface="Wingdings" panose="05000000000000000000" pitchFamily="2" charset="2"/>
              <a:buChar char="Ø"/>
            </a:pP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If AHP funds represent most of the funding source excluding any owner or charitable contributions than a  </a:t>
            </a:r>
            <a:r>
              <a:rPr lang="en-US" sz="1800" dirty="0">
                <a:solidFill>
                  <a:srgbClr val="595959"/>
                </a:solidFill>
                <a:ea typeface="MS Mincho" panose="02020609040205080304" pitchFamily="49" charset="-128"/>
                <a:cs typeface="Times New Roman" panose="02020603050405020304" pitchFamily="18" charset="0"/>
              </a:rPr>
              <a:t>pre- and post-inspection conducted by a qualified independent third party not related to the owner, sponsor, developer or contractor and </a:t>
            </a:r>
            <a:r>
              <a:rPr lang="en-US" sz="1800" i="1" u="sng" dirty="0">
                <a:solidFill>
                  <a:srgbClr val="595959"/>
                </a:solidFill>
                <a:ea typeface="MS Mincho" panose="02020609040205080304" pitchFamily="49" charset="-128"/>
                <a:cs typeface="Times New Roman" panose="02020603050405020304" pitchFamily="18" charset="0"/>
              </a:rPr>
              <a:t>approved by the member</a:t>
            </a: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is required</a:t>
            </a:r>
          </a:p>
          <a:p>
            <a:pPr>
              <a:spcBef>
                <a:spcPts val="0"/>
              </a:spcBef>
              <a:spcAft>
                <a:spcPts val="190"/>
              </a:spcAft>
              <a:buClr>
                <a:srgbClr val="0071CE"/>
              </a:buClr>
              <a:buFont typeface="Wingdings" panose="05000000000000000000" pitchFamily="2" charset="2"/>
              <a:buChar char="Ø"/>
            </a:pPr>
            <a:endParaRPr lang="en-US" sz="1800" b="1" dirty="0">
              <a:solidFill>
                <a:srgbClr val="595959"/>
              </a:solidFill>
              <a:ea typeface="MS Mincho" panose="02020609040205080304" pitchFamily="49" charset="-128"/>
              <a:cs typeface="Times New Roman" panose="02020603050405020304" pitchFamily="18" charset="0"/>
            </a:endParaRPr>
          </a:p>
        </p:txBody>
      </p:sp>
      <p:sp>
        <p:nvSpPr>
          <p:cNvPr id="6" name="Flowchart: Process 5">
            <a:extLst>
              <a:ext uri="{FF2B5EF4-FFF2-40B4-BE49-F238E27FC236}">
                <a16:creationId xmlns:a16="http://schemas.microsoft.com/office/drawing/2014/main" id="{D7BD05CE-5ECF-4B40-B8C6-591D909D5458}"/>
              </a:ext>
            </a:extLst>
          </p:cNvPr>
          <p:cNvSpPr/>
          <p:nvPr/>
        </p:nvSpPr>
        <p:spPr>
          <a:xfrm>
            <a:off x="5938837" y="2242237"/>
            <a:ext cx="3076575" cy="136555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5"/>
                      <a:gd name="connsiteY0" fmla="*/ 0 h 1365550"/>
                      <a:gd name="connsiteX1" fmla="*/ 615315 w 3076575"/>
                      <a:gd name="connsiteY1" fmla="*/ 0 h 1365550"/>
                      <a:gd name="connsiteX2" fmla="*/ 1199864 w 3076575"/>
                      <a:gd name="connsiteY2" fmla="*/ 0 h 1365550"/>
                      <a:gd name="connsiteX3" fmla="*/ 1876711 w 3076575"/>
                      <a:gd name="connsiteY3" fmla="*/ 0 h 1365550"/>
                      <a:gd name="connsiteX4" fmla="*/ 2430494 w 3076575"/>
                      <a:gd name="connsiteY4" fmla="*/ 0 h 1365550"/>
                      <a:gd name="connsiteX5" fmla="*/ 3076575 w 3076575"/>
                      <a:gd name="connsiteY5" fmla="*/ 0 h 1365550"/>
                      <a:gd name="connsiteX6" fmla="*/ 3076575 w 3076575"/>
                      <a:gd name="connsiteY6" fmla="*/ 669120 h 1365550"/>
                      <a:gd name="connsiteX7" fmla="*/ 3076575 w 3076575"/>
                      <a:gd name="connsiteY7" fmla="*/ 1365550 h 1365550"/>
                      <a:gd name="connsiteX8" fmla="*/ 2430494 w 3076575"/>
                      <a:gd name="connsiteY8" fmla="*/ 1365550 h 1365550"/>
                      <a:gd name="connsiteX9" fmla="*/ 1907477 w 3076575"/>
                      <a:gd name="connsiteY9" fmla="*/ 1365550 h 1365550"/>
                      <a:gd name="connsiteX10" fmla="*/ 1292161 w 3076575"/>
                      <a:gd name="connsiteY10" fmla="*/ 1365550 h 1365550"/>
                      <a:gd name="connsiteX11" fmla="*/ 615315 w 3076575"/>
                      <a:gd name="connsiteY11" fmla="*/ 1365550 h 1365550"/>
                      <a:gd name="connsiteX12" fmla="*/ 0 w 3076575"/>
                      <a:gd name="connsiteY12" fmla="*/ 1365550 h 1365550"/>
                      <a:gd name="connsiteX13" fmla="*/ 0 w 3076575"/>
                      <a:gd name="connsiteY13" fmla="*/ 655464 h 1365550"/>
                      <a:gd name="connsiteX14" fmla="*/ 0 w 3076575"/>
                      <a:gd name="connsiteY14" fmla="*/ 0 h 136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365550" fill="none" extrusionOk="0">
                        <a:moveTo>
                          <a:pt x="0" y="0"/>
                        </a:moveTo>
                        <a:cubicBezTo>
                          <a:pt x="129446" y="25038"/>
                          <a:pt x="361402" y="-26282"/>
                          <a:pt x="615315" y="0"/>
                        </a:cubicBezTo>
                        <a:cubicBezTo>
                          <a:pt x="869228" y="26282"/>
                          <a:pt x="1066364" y="24431"/>
                          <a:pt x="1199864" y="0"/>
                        </a:cubicBezTo>
                        <a:cubicBezTo>
                          <a:pt x="1333364" y="-24431"/>
                          <a:pt x="1565916" y="8638"/>
                          <a:pt x="1876711" y="0"/>
                        </a:cubicBezTo>
                        <a:cubicBezTo>
                          <a:pt x="2187506" y="-8638"/>
                          <a:pt x="2237902" y="-5573"/>
                          <a:pt x="2430494" y="0"/>
                        </a:cubicBezTo>
                        <a:cubicBezTo>
                          <a:pt x="2623086" y="5573"/>
                          <a:pt x="2770650" y="-21360"/>
                          <a:pt x="3076575" y="0"/>
                        </a:cubicBezTo>
                        <a:cubicBezTo>
                          <a:pt x="3084690" y="182869"/>
                          <a:pt x="3095181" y="382941"/>
                          <a:pt x="3076575" y="669120"/>
                        </a:cubicBezTo>
                        <a:cubicBezTo>
                          <a:pt x="3057969" y="955299"/>
                          <a:pt x="3109119" y="1194543"/>
                          <a:pt x="3076575" y="1365550"/>
                        </a:cubicBezTo>
                        <a:cubicBezTo>
                          <a:pt x="2831651" y="1381058"/>
                          <a:pt x="2745259" y="1336580"/>
                          <a:pt x="2430494" y="1365550"/>
                        </a:cubicBezTo>
                        <a:cubicBezTo>
                          <a:pt x="2115729" y="1394520"/>
                          <a:pt x="2033047" y="1368309"/>
                          <a:pt x="1907477" y="1365550"/>
                        </a:cubicBezTo>
                        <a:cubicBezTo>
                          <a:pt x="1781907" y="1362791"/>
                          <a:pt x="1486610" y="1348059"/>
                          <a:pt x="1292161" y="1365550"/>
                        </a:cubicBezTo>
                        <a:cubicBezTo>
                          <a:pt x="1097712" y="1383041"/>
                          <a:pt x="815502" y="1356585"/>
                          <a:pt x="615315" y="1365550"/>
                        </a:cubicBezTo>
                        <a:cubicBezTo>
                          <a:pt x="415128" y="1374515"/>
                          <a:pt x="300241" y="1362425"/>
                          <a:pt x="0" y="1365550"/>
                        </a:cubicBezTo>
                        <a:cubicBezTo>
                          <a:pt x="-18868" y="1154774"/>
                          <a:pt x="33766" y="870705"/>
                          <a:pt x="0" y="655464"/>
                        </a:cubicBezTo>
                        <a:cubicBezTo>
                          <a:pt x="-33766" y="440223"/>
                          <a:pt x="17091" y="249423"/>
                          <a:pt x="0" y="0"/>
                        </a:cubicBezTo>
                        <a:close/>
                      </a:path>
                      <a:path w="3076575" h="1365550" stroke="0" extrusionOk="0">
                        <a:moveTo>
                          <a:pt x="0" y="0"/>
                        </a:moveTo>
                        <a:cubicBezTo>
                          <a:pt x="201298" y="5759"/>
                          <a:pt x="364421" y="6206"/>
                          <a:pt x="523018" y="0"/>
                        </a:cubicBezTo>
                        <a:cubicBezTo>
                          <a:pt x="681615" y="-6206"/>
                          <a:pt x="875456" y="6222"/>
                          <a:pt x="1076801" y="0"/>
                        </a:cubicBezTo>
                        <a:cubicBezTo>
                          <a:pt x="1278146" y="-6222"/>
                          <a:pt x="1437051" y="19885"/>
                          <a:pt x="1661351" y="0"/>
                        </a:cubicBezTo>
                        <a:cubicBezTo>
                          <a:pt x="1885651" y="-19885"/>
                          <a:pt x="2048336" y="18279"/>
                          <a:pt x="2184368" y="0"/>
                        </a:cubicBezTo>
                        <a:cubicBezTo>
                          <a:pt x="2320400" y="-18279"/>
                          <a:pt x="2794453" y="22481"/>
                          <a:pt x="3076575" y="0"/>
                        </a:cubicBezTo>
                        <a:cubicBezTo>
                          <a:pt x="3072269" y="188344"/>
                          <a:pt x="3066380" y="365010"/>
                          <a:pt x="3076575" y="655464"/>
                        </a:cubicBezTo>
                        <a:cubicBezTo>
                          <a:pt x="3086770" y="945918"/>
                          <a:pt x="3048657" y="1013803"/>
                          <a:pt x="3076575" y="1365550"/>
                        </a:cubicBezTo>
                        <a:cubicBezTo>
                          <a:pt x="2946230" y="1351150"/>
                          <a:pt x="2639968" y="1383494"/>
                          <a:pt x="2461260" y="1365550"/>
                        </a:cubicBezTo>
                        <a:cubicBezTo>
                          <a:pt x="2282553" y="1347606"/>
                          <a:pt x="2087898" y="1346769"/>
                          <a:pt x="1876711" y="1365550"/>
                        </a:cubicBezTo>
                        <a:cubicBezTo>
                          <a:pt x="1665524" y="1384331"/>
                          <a:pt x="1494372" y="1377376"/>
                          <a:pt x="1292161" y="1365550"/>
                        </a:cubicBezTo>
                        <a:cubicBezTo>
                          <a:pt x="1089950" y="1353725"/>
                          <a:pt x="895231" y="1368754"/>
                          <a:pt x="769144" y="1365550"/>
                        </a:cubicBezTo>
                        <a:cubicBezTo>
                          <a:pt x="643057" y="1362346"/>
                          <a:pt x="320942" y="1403027"/>
                          <a:pt x="0" y="1365550"/>
                        </a:cubicBezTo>
                        <a:cubicBezTo>
                          <a:pt x="-6405" y="1130871"/>
                          <a:pt x="14028" y="958091"/>
                          <a:pt x="0" y="655464"/>
                        </a:cubicBezTo>
                        <a:cubicBezTo>
                          <a:pt x="-14028" y="352837"/>
                          <a:pt x="12241" y="23074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t" anchorCtr="0"/>
          <a:lstStyle/>
          <a:p>
            <a:pPr algn="ctr"/>
            <a:endParaRPr lang="en-US" sz="1800" dirty="0"/>
          </a:p>
          <a:p>
            <a:pPr algn="ctr"/>
            <a:r>
              <a:rPr lang="en-US" sz="1600" dirty="0"/>
              <a:t>Please prepare an itemized budget or ledger if you are submitting multiple bids/invoices</a:t>
            </a:r>
          </a:p>
        </p:txBody>
      </p:sp>
      <p:sp>
        <p:nvSpPr>
          <p:cNvPr id="10" name="Callout: Right Arrow 9">
            <a:extLst>
              <a:ext uri="{FF2B5EF4-FFF2-40B4-BE49-F238E27FC236}">
                <a16:creationId xmlns:a16="http://schemas.microsoft.com/office/drawing/2014/main" id="{49FFCCE2-4DFD-4C02-B8AC-29042B1F6513}"/>
              </a:ext>
            </a:extLst>
          </p:cNvPr>
          <p:cNvSpPr/>
          <p:nvPr/>
        </p:nvSpPr>
        <p:spPr>
          <a:xfrm>
            <a:off x="238126" y="5747655"/>
            <a:ext cx="1581150" cy="967469"/>
          </a:xfrm>
          <a:prstGeom prst="rightArrowCallout">
            <a:avLst/>
          </a:prstGeom>
          <a:solidFill>
            <a:schemeClr val="bg1">
              <a:lumMod val="85000"/>
            </a:schemeClr>
          </a:solidFill>
          <a:ln w="22225">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400" b="1" dirty="0">
                <a:solidFill>
                  <a:schemeClr val="tx1"/>
                </a:solidFill>
              </a:rPr>
              <a:t>Helpful Hint</a:t>
            </a:r>
          </a:p>
        </p:txBody>
      </p:sp>
      <p:sp>
        <p:nvSpPr>
          <p:cNvPr id="11" name="Rectangle 10">
            <a:extLst>
              <a:ext uri="{FF2B5EF4-FFF2-40B4-BE49-F238E27FC236}">
                <a16:creationId xmlns:a16="http://schemas.microsoft.com/office/drawing/2014/main" id="{A4C9BB63-F552-4659-99CA-91DFEDC89FEF}"/>
              </a:ext>
            </a:extLst>
          </p:cNvPr>
          <p:cNvSpPr/>
          <p:nvPr/>
        </p:nvSpPr>
        <p:spPr>
          <a:xfrm>
            <a:off x="2047875" y="5747657"/>
            <a:ext cx="6739509" cy="967468"/>
          </a:xfrm>
          <a:prstGeom prst="rect">
            <a:avLst/>
          </a:prstGeom>
          <a:solidFill>
            <a:schemeClr val="bg1">
              <a:lumMod val="85000"/>
            </a:schemeClr>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endParaRPr lang="en-US" sz="1400" dirty="0"/>
          </a:p>
          <a:p>
            <a:pPr algn="ctr"/>
            <a:r>
              <a:rPr lang="en-US" sz="1400" b="1" dirty="0">
                <a:solidFill>
                  <a:schemeClr val="tx1"/>
                </a:solidFill>
              </a:rPr>
              <a:t>Any bid and/or pre-inspection you receive should be detailed enough so a contractor can price out the work required (i.e., good enough to obtain construction cost estimates). </a:t>
            </a:r>
          </a:p>
          <a:p>
            <a:pPr algn="ctr"/>
            <a:endParaRPr lang="en-US" sz="1600" dirty="0"/>
          </a:p>
        </p:txBody>
      </p:sp>
      <p:sp>
        <p:nvSpPr>
          <p:cNvPr id="12" name="Flowchart: Process 11">
            <a:extLst>
              <a:ext uri="{FF2B5EF4-FFF2-40B4-BE49-F238E27FC236}">
                <a16:creationId xmlns:a16="http://schemas.microsoft.com/office/drawing/2014/main" id="{C67F0046-3DD9-46EA-A148-C970E5707921}"/>
              </a:ext>
            </a:extLst>
          </p:cNvPr>
          <p:cNvSpPr/>
          <p:nvPr/>
        </p:nvSpPr>
        <p:spPr>
          <a:xfrm>
            <a:off x="5937884" y="3713850"/>
            <a:ext cx="3076574" cy="106680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600" dirty="0"/>
              <a:t>General Requirements/Builders Overhead/Builders Profit should be listed on bids/cost estimates</a:t>
            </a:r>
          </a:p>
        </p:txBody>
      </p:sp>
      <p:sp>
        <p:nvSpPr>
          <p:cNvPr id="3" name="Callout: Down Arrow 2">
            <a:extLst>
              <a:ext uri="{FF2B5EF4-FFF2-40B4-BE49-F238E27FC236}">
                <a16:creationId xmlns:a16="http://schemas.microsoft.com/office/drawing/2014/main" id="{072E2123-74B3-4A28-8B8A-0E1508CEC0F1}"/>
              </a:ext>
            </a:extLst>
          </p:cNvPr>
          <p:cNvSpPr/>
          <p:nvPr/>
        </p:nvSpPr>
        <p:spPr>
          <a:xfrm>
            <a:off x="5981700" y="1219200"/>
            <a:ext cx="2990850" cy="916974"/>
          </a:xfrm>
          <a:prstGeom prst="downArrowCallout">
            <a:avLst/>
          </a:prstGeom>
          <a:solidFill>
            <a:schemeClr val="accent1">
              <a:lumMod val="20000"/>
              <a:lumOff val="80000"/>
            </a:schemeClr>
          </a:solidFill>
          <a:ln>
            <a:solidFill>
              <a:schemeClr val="tx2"/>
            </a:solidFill>
            <a:extLst>
              <a:ext uri="{C807C97D-BFC1-408E-A445-0C87EB9F89A2}">
                <ask:lineSketchStyleProps xmlns:ask="http://schemas.microsoft.com/office/drawing/2018/sketchyshapes" sd="1219033472">
                  <a:custGeom>
                    <a:avLst/>
                    <a:gdLst>
                      <a:gd name="connsiteX0" fmla="*/ 0 w 2990850"/>
                      <a:gd name="connsiteY0" fmla="*/ 0 h 916974"/>
                      <a:gd name="connsiteX1" fmla="*/ 598170 w 2990850"/>
                      <a:gd name="connsiteY1" fmla="*/ 0 h 916974"/>
                      <a:gd name="connsiteX2" fmla="*/ 1196340 w 2990850"/>
                      <a:gd name="connsiteY2" fmla="*/ 0 h 916974"/>
                      <a:gd name="connsiteX3" fmla="*/ 1734693 w 2990850"/>
                      <a:gd name="connsiteY3" fmla="*/ 0 h 916974"/>
                      <a:gd name="connsiteX4" fmla="*/ 2362772 w 2990850"/>
                      <a:gd name="connsiteY4" fmla="*/ 0 h 916974"/>
                      <a:gd name="connsiteX5" fmla="*/ 2990850 w 2990850"/>
                      <a:gd name="connsiteY5" fmla="*/ 0 h 916974"/>
                      <a:gd name="connsiteX6" fmla="*/ 2990850 w 2990850"/>
                      <a:gd name="connsiteY6" fmla="*/ 595822 h 916974"/>
                      <a:gd name="connsiteX7" fmla="*/ 2516774 w 2990850"/>
                      <a:gd name="connsiteY7" fmla="*/ 595822 h 916974"/>
                      <a:gd name="connsiteX8" fmla="*/ 2070315 w 2990850"/>
                      <a:gd name="connsiteY8" fmla="*/ 595822 h 916974"/>
                      <a:gd name="connsiteX9" fmla="*/ 1610047 w 2990850"/>
                      <a:gd name="connsiteY9" fmla="*/ 595822 h 916974"/>
                      <a:gd name="connsiteX10" fmla="*/ 1610047 w 2990850"/>
                      <a:gd name="connsiteY10" fmla="*/ 687731 h 916974"/>
                      <a:gd name="connsiteX11" fmla="*/ 1724669 w 2990850"/>
                      <a:gd name="connsiteY11" fmla="*/ 687731 h 916974"/>
                      <a:gd name="connsiteX12" fmla="*/ 1495425 w 2990850"/>
                      <a:gd name="connsiteY12" fmla="*/ 916974 h 916974"/>
                      <a:gd name="connsiteX13" fmla="*/ 1266182 w 2990850"/>
                      <a:gd name="connsiteY13" fmla="*/ 687731 h 916974"/>
                      <a:gd name="connsiteX14" fmla="*/ 1380803 w 2990850"/>
                      <a:gd name="connsiteY14" fmla="*/ 687731 h 916974"/>
                      <a:gd name="connsiteX15" fmla="*/ 1380803 w 2990850"/>
                      <a:gd name="connsiteY15" fmla="*/ 595822 h 916974"/>
                      <a:gd name="connsiteX16" fmla="*/ 961959 w 2990850"/>
                      <a:gd name="connsiteY16" fmla="*/ 595822 h 916974"/>
                      <a:gd name="connsiteX17" fmla="*/ 515500 w 2990850"/>
                      <a:gd name="connsiteY17" fmla="*/ 595822 h 916974"/>
                      <a:gd name="connsiteX18" fmla="*/ 0 w 2990850"/>
                      <a:gd name="connsiteY18" fmla="*/ 595822 h 916974"/>
                      <a:gd name="connsiteX19" fmla="*/ 0 w 2990850"/>
                      <a:gd name="connsiteY19" fmla="*/ 0 h 91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90850" h="916974" fill="none" extrusionOk="0">
                        <a:moveTo>
                          <a:pt x="0" y="0"/>
                        </a:moveTo>
                        <a:cubicBezTo>
                          <a:pt x="232982" y="-18229"/>
                          <a:pt x="386778" y="5507"/>
                          <a:pt x="598170" y="0"/>
                        </a:cubicBezTo>
                        <a:cubicBezTo>
                          <a:pt x="809562" y="-5507"/>
                          <a:pt x="1021010" y="17537"/>
                          <a:pt x="1196340" y="0"/>
                        </a:cubicBezTo>
                        <a:cubicBezTo>
                          <a:pt x="1371670" y="-17537"/>
                          <a:pt x="1587168" y="5327"/>
                          <a:pt x="1734693" y="0"/>
                        </a:cubicBezTo>
                        <a:cubicBezTo>
                          <a:pt x="1882218" y="-5327"/>
                          <a:pt x="2132475" y="59459"/>
                          <a:pt x="2362772" y="0"/>
                        </a:cubicBezTo>
                        <a:cubicBezTo>
                          <a:pt x="2593069" y="-59459"/>
                          <a:pt x="2844485" y="71092"/>
                          <a:pt x="2990850" y="0"/>
                        </a:cubicBezTo>
                        <a:cubicBezTo>
                          <a:pt x="3020788" y="268378"/>
                          <a:pt x="2943427" y="325313"/>
                          <a:pt x="2990850" y="595822"/>
                        </a:cubicBezTo>
                        <a:cubicBezTo>
                          <a:pt x="2862846" y="642145"/>
                          <a:pt x="2702086" y="591505"/>
                          <a:pt x="2516774" y="595822"/>
                        </a:cubicBezTo>
                        <a:cubicBezTo>
                          <a:pt x="2331462" y="600139"/>
                          <a:pt x="2225116" y="548766"/>
                          <a:pt x="2070315" y="595822"/>
                        </a:cubicBezTo>
                        <a:cubicBezTo>
                          <a:pt x="1915514" y="642878"/>
                          <a:pt x="1789873" y="590611"/>
                          <a:pt x="1610047" y="595822"/>
                        </a:cubicBezTo>
                        <a:cubicBezTo>
                          <a:pt x="1610743" y="629226"/>
                          <a:pt x="1601334" y="648689"/>
                          <a:pt x="1610047" y="687731"/>
                        </a:cubicBezTo>
                        <a:cubicBezTo>
                          <a:pt x="1645740" y="687294"/>
                          <a:pt x="1675307" y="699584"/>
                          <a:pt x="1724669" y="687731"/>
                        </a:cubicBezTo>
                        <a:cubicBezTo>
                          <a:pt x="1646497" y="789640"/>
                          <a:pt x="1571142" y="804442"/>
                          <a:pt x="1495425" y="916974"/>
                        </a:cubicBezTo>
                        <a:cubicBezTo>
                          <a:pt x="1413721" y="876067"/>
                          <a:pt x="1324760" y="730457"/>
                          <a:pt x="1266182" y="687731"/>
                        </a:cubicBezTo>
                        <a:cubicBezTo>
                          <a:pt x="1314465" y="674487"/>
                          <a:pt x="1326207" y="692711"/>
                          <a:pt x="1380803" y="687731"/>
                        </a:cubicBezTo>
                        <a:cubicBezTo>
                          <a:pt x="1372956" y="643583"/>
                          <a:pt x="1381472" y="626900"/>
                          <a:pt x="1380803" y="595822"/>
                        </a:cubicBezTo>
                        <a:cubicBezTo>
                          <a:pt x="1294580" y="614768"/>
                          <a:pt x="1138332" y="559027"/>
                          <a:pt x="961959" y="595822"/>
                        </a:cubicBezTo>
                        <a:cubicBezTo>
                          <a:pt x="785586" y="632617"/>
                          <a:pt x="647424" y="575305"/>
                          <a:pt x="515500" y="595822"/>
                        </a:cubicBezTo>
                        <a:cubicBezTo>
                          <a:pt x="383576" y="616339"/>
                          <a:pt x="118968" y="577202"/>
                          <a:pt x="0" y="595822"/>
                        </a:cubicBezTo>
                        <a:cubicBezTo>
                          <a:pt x="-22732" y="455405"/>
                          <a:pt x="15558" y="145613"/>
                          <a:pt x="0" y="0"/>
                        </a:cubicBezTo>
                        <a:close/>
                      </a:path>
                      <a:path w="2990850" h="916974" stroke="0" extrusionOk="0">
                        <a:moveTo>
                          <a:pt x="0" y="0"/>
                        </a:moveTo>
                        <a:cubicBezTo>
                          <a:pt x="122105" y="-66764"/>
                          <a:pt x="437780" y="42671"/>
                          <a:pt x="568262" y="0"/>
                        </a:cubicBezTo>
                        <a:cubicBezTo>
                          <a:pt x="698744" y="-42671"/>
                          <a:pt x="908374" y="2523"/>
                          <a:pt x="1076706" y="0"/>
                        </a:cubicBezTo>
                        <a:cubicBezTo>
                          <a:pt x="1245038" y="-2523"/>
                          <a:pt x="1503986" y="63335"/>
                          <a:pt x="1734693" y="0"/>
                        </a:cubicBezTo>
                        <a:cubicBezTo>
                          <a:pt x="1965400" y="-63335"/>
                          <a:pt x="2093113" y="51948"/>
                          <a:pt x="2302955" y="0"/>
                        </a:cubicBezTo>
                        <a:cubicBezTo>
                          <a:pt x="2512797" y="-51948"/>
                          <a:pt x="2701767" y="32716"/>
                          <a:pt x="2990850" y="0"/>
                        </a:cubicBezTo>
                        <a:cubicBezTo>
                          <a:pt x="3018972" y="196205"/>
                          <a:pt x="2948760" y="470443"/>
                          <a:pt x="2990850" y="595822"/>
                        </a:cubicBezTo>
                        <a:cubicBezTo>
                          <a:pt x="2775345" y="624240"/>
                          <a:pt x="2626382" y="575641"/>
                          <a:pt x="2530582" y="595822"/>
                        </a:cubicBezTo>
                        <a:cubicBezTo>
                          <a:pt x="2434782" y="616003"/>
                          <a:pt x="2276615" y="584038"/>
                          <a:pt x="2042699" y="595822"/>
                        </a:cubicBezTo>
                        <a:cubicBezTo>
                          <a:pt x="1808783" y="607606"/>
                          <a:pt x="1751681" y="552115"/>
                          <a:pt x="1610047" y="595822"/>
                        </a:cubicBezTo>
                        <a:cubicBezTo>
                          <a:pt x="1616431" y="627972"/>
                          <a:pt x="1603314" y="663946"/>
                          <a:pt x="1610047" y="687731"/>
                        </a:cubicBezTo>
                        <a:cubicBezTo>
                          <a:pt x="1653697" y="685523"/>
                          <a:pt x="1684595" y="689164"/>
                          <a:pt x="1724669" y="687731"/>
                        </a:cubicBezTo>
                        <a:cubicBezTo>
                          <a:pt x="1657351" y="799752"/>
                          <a:pt x="1564155" y="794470"/>
                          <a:pt x="1495425" y="916974"/>
                        </a:cubicBezTo>
                        <a:cubicBezTo>
                          <a:pt x="1374302" y="838228"/>
                          <a:pt x="1335538" y="710299"/>
                          <a:pt x="1266182" y="687731"/>
                        </a:cubicBezTo>
                        <a:cubicBezTo>
                          <a:pt x="1322933" y="682672"/>
                          <a:pt x="1342320" y="688204"/>
                          <a:pt x="1380803" y="687731"/>
                        </a:cubicBezTo>
                        <a:cubicBezTo>
                          <a:pt x="1369832" y="651710"/>
                          <a:pt x="1390161" y="624559"/>
                          <a:pt x="1380803" y="595822"/>
                        </a:cubicBezTo>
                        <a:cubicBezTo>
                          <a:pt x="1203246" y="634552"/>
                          <a:pt x="1121320" y="562422"/>
                          <a:pt x="948151" y="595822"/>
                        </a:cubicBezTo>
                        <a:cubicBezTo>
                          <a:pt x="774982" y="629222"/>
                          <a:pt x="695392" y="586577"/>
                          <a:pt x="501692" y="595822"/>
                        </a:cubicBezTo>
                        <a:cubicBezTo>
                          <a:pt x="307992" y="605067"/>
                          <a:pt x="112080" y="566925"/>
                          <a:pt x="0" y="595822"/>
                        </a:cubicBezTo>
                        <a:cubicBezTo>
                          <a:pt x="-43235" y="346416"/>
                          <a:pt x="66786" y="18908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rPr>
              <a:t>Important</a:t>
            </a:r>
          </a:p>
        </p:txBody>
      </p:sp>
    </p:spTree>
    <p:extLst>
      <p:ext uri="{BB962C8B-B14F-4D97-AF65-F5344CB8AC3E}">
        <p14:creationId xmlns:p14="http://schemas.microsoft.com/office/powerpoint/2010/main" val="1395999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576072"/>
            <a:ext cx="7702759" cy="537065"/>
          </a:xfrm>
        </p:spPr>
        <p:txBody>
          <a:bodyPr/>
          <a:lstStyle/>
          <a:p>
            <a:pPr lvl="0" defTabSz="457200">
              <a:defRPr/>
            </a:pPr>
            <a:r>
              <a:rPr lang="en-US" dirty="0">
                <a:solidFill>
                  <a:srgbClr val="0072CE"/>
                </a:solidFill>
              </a:rPr>
              <a:t>2025</a:t>
            </a:r>
            <a:r>
              <a:rPr lang="en-US" dirty="0">
                <a:solidFill>
                  <a:schemeClr val="tx1"/>
                </a:solidFill>
              </a:rPr>
              <a:t> </a:t>
            </a:r>
            <a:r>
              <a:rPr lang="en-US" dirty="0">
                <a:solidFill>
                  <a:srgbClr val="0072CE"/>
                </a:solidFill>
              </a:rPr>
              <a:t>Rental Rehab Projects – Relocation Plan</a:t>
            </a:r>
            <a:endParaRPr lang="en-US" dirty="0"/>
          </a:p>
        </p:txBody>
      </p:sp>
      <p:sp>
        <p:nvSpPr>
          <p:cNvPr id="4" name="Text Placeholder 3"/>
          <p:cNvSpPr>
            <a:spLocks noGrp="1"/>
          </p:cNvSpPr>
          <p:nvPr>
            <p:ph type="body" sz="quarter" idx="12"/>
          </p:nvPr>
        </p:nvSpPr>
        <p:spPr>
          <a:xfrm>
            <a:off x="356616" y="1153015"/>
            <a:ext cx="8424777" cy="5462226"/>
          </a:xfrm>
        </p:spPr>
        <p:txBody>
          <a:bodyPr>
            <a:noAutofit/>
          </a:bodyPr>
          <a:lstStyle/>
          <a:p>
            <a:pPr marL="0" marR="0" lvl="0" indent="0">
              <a:spcBef>
                <a:spcPts val="0"/>
              </a:spcBef>
              <a:spcAft>
                <a:spcPts val="190"/>
              </a:spcAft>
              <a:buClr>
                <a:srgbClr val="0071CE"/>
              </a:buClr>
              <a:buNone/>
            </a:pPr>
            <a:r>
              <a:rPr lang="en-US" sz="2000" dirty="0">
                <a:solidFill>
                  <a:srgbClr val="595959"/>
                </a:solidFill>
                <a:ea typeface="MS Mincho" panose="02020609040205080304" pitchFamily="49" charset="-128"/>
                <a:cs typeface="Times New Roman" panose="02020603050405020304" pitchFamily="18" charset="0"/>
              </a:rPr>
              <a:t>For projects occupied at the time of application, a relocation plan is required if there is any displacement (temporary or permanent).</a:t>
            </a: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r>
              <a:rPr lang="en-US" sz="2000" b="1" u="sng" dirty="0">
                <a:solidFill>
                  <a:srgbClr val="595959"/>
                </a:solidFill>
                <a:ea typeface="MS Mincho" panose="02020609040205080304" pitchFamily="49" charset="-128"/>
                <a:cs typeface="Times New Roman" panose="02020603050405020304" pitchFamily="18" charset="0"/>
              </a:rPr>
              <a:t>The relocation plan may be either: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Any plan approved by any federal, state or local government funder(s) involved in the financing of the project or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 plan approved by FHLB Dallas that at a minimum meets the following:</a:t>
            </a: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a typeface="MS Mincho" panose="02020609040205080304" pitchFamily="49" charset="-128"/>
              <a:cs typeface="Times New Roman" panose="02020603050405020304" pitchFamily="18" charset="0"/>
            </a:endParaRP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ffectLst/>
              <a:ea typeface="MS Mincho" panose="02020609040205080304" pitchFamily="49" charset="-128"/>
              <a:cs typeface="Times New Roman" panose="02020603050405020304" pitchFamily="18" charset="0"/>
            </a:endParaRPr>
          </a:p>
          <a:p>
            <a:pPr marL="0" indent="0">
              <a:spcBef>
                <a:spcPts val="0"/>
              </a:spcBef>
              <a:spcAft>
                <a:spcPts val="190"/>
              </a:spcAft>
              <a:buClr>
                <a:srgbClr val="0071CE"/>
              </a:buClr>
              <a:buNone/>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p:txBody>
      </p:sp>
      <p:sp>
        <p:nvSpPr>
          <p:cNvPr id="3" name="Rectangle 2">
            <a:extLst>
              <a:ext uri="{FF2B5EF4-FFF2-40B4-BE49-F238E27FC236}">
                <a16:creationId xmlns:a16="http://schemas.microsoft.com/office/drawing/2014/main" id="{C5F887CA-981A-4E9A-908F-5725835D0BD8}"/>
              </a:ext>
            </a:extLst>
          </p:cNvPr>
          <p:cNvSpPr/>
          <p:nvPr/>
        </p:nvSpPr>
        <p:spPr>
          <a:xfrm>
            <a:off x="356616" y="3452680"/>
            <a:ext cx="7573439" cy="427741"/>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ea typeface="MS Mincho" panose="02020609040205080304" pitchFamily="49" charset="-128"/>
                <a:cs typeface="Times New Roman" panose="02020603050405020304" pitchFamily="18" charset="0"/>
              </a:rPr>
              <a:t>Minimizes displacement; articulates a resident notification plan</a:t>
            </a:r>
          </a:p>
        </p:txBody>
      </p:sp>
      <p:sp>
        <p:nvSpPr>
          <p:cNvPr id="5" name="Rectangle 4">
            <a:extLst>
              <a:ext uri="{FF2B5EF4-FFF2-40B4-BE49-F238E27FC236}">
                <a16:creationId xmlns:a16="http://schemas.microsoft.com/office/drawing/2014/main" id="{7D1CE2C4-D597-4A10-9B12-3B3F0B65D4C2}"/>
              </a:ext>
            </a:extLst>
          </p:cNvPr>
          <p:cNvSpPr/>
          <p:nvPr/>
        </p:nvSpPr>
        <p:spPr>
          <a:xfrm>
            <a:off x="356612" y="3878317"/>
            <a:ext cx="7573443" cy="1065780"/>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Provides temporary displacement such as: moving within to a fully renovated unit (permanently or temporarily), storage of personal property onsite, or moving to a hotel for a set period </a:t>
            </a:r>
            <a:r>
              <a:rPr lang="en-US">
                <a:ea typeface="MS Mincho" panose="02020609040205080304" pitchFamily="49" charset="-128"/>
                <a:cs typeface="Times New Roman" panose="02020603050405020304" pitchFamily="18" charset="0"/>
              </a:rPr>
              <a:t>of time</a:t>
            </a:r>
            <a:endParaRPr lang="en-US" dirty="0">
              <a:ea typeface="MS Mincho" panose="02020609040205080304" pitchFamily="49" charset="-128"/>
              <a:cs typeface="Times New Roman" panose="02020603050405020304" pitchFamily="18" charset="0"/>
            </a:endParaRPr>
          </a:p>
        </p:txBody>
      </p:sp>
      <p:sp>
        <p:nvSpPr>
          <p:cNvPr id="6" name="Rectangle 5">
            <a:extLst>
              <a:ext uri="{FF2B5EF4-FFF2-40B4-BE49-F238E27FC236}">
                <a16:creationId xmlns:a16="http://schemas.microsoft.com/office/drawing/2014/main" id="{91A9229C-37DF-41E6-A407-74F23923A719}"/>
              </a:ext>
            </a:extLst>
          </p:cNvPr>
          <p:cNvSpPr/>
          <p:nvPr/>
        </p:nvSpPr>
        <p:spPr>
          <a:xfrm>
            <a:off x="356614" y="4944097"/>
            <a:ext cx="7573441" cy="61725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Detailed accommodations, if any, are planned for those who elect permanent relocation</a:t>
            </a:r>
          </a:p>
        </p:txBody>
      </p:sp>
      <p:sp>
        <p:nvSpPr>
          <p:cNvPr id="7" name="Rectangle 6">
            <a:extLst>
              <a:ext uri="{FF2B5EF4-FFF2-40B4-BE49-F238E27FC236}">
                <a16:creationId xmlns:a16="http://schemas.microsoft.com/office/drawing/2014/main" id="{736CC86C-71EE-4294-BB06-63BDAF2F58DD}"/>
              </a:ext>
            </a:extLst>
          </p:cNvPr>
          <p:cNvSpPr/>
          <p:nvPr/>
        </p:nvSpPr>
        <p:spPr>
          <a:xfrm>
            <a:off x="356616" y="5555084"/>
            <a:ext cx="7573440" cy="91025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1">
              <a:spcBef>
                <a:spcPts val="0"/>
              </a:spcBef>
              <a:spcAft>
                <a:spcPts val="0"/>
              </a:spcAft>
              <a:buSzPts val="1000"/>
              <a:tabLst>
                <a:tab pos="914400" algn="l"/>
              </a:tabLst>
            </a:pPr>
            <a:r>
              <a:rPr lang="en-US" sz="1800" dirty="0">
                <a:effectLst/>
                <a:ea typeface="MS Mincho" panose="02020609040205080304" pitchFamily="49" charset="-128"/>
                <a:cs typeface="Times New Roman" panose="02020603050405020304" pitchFamily="18" charset="0"/>
              </a:rPr>
              <a:t>Provides a payment for actual reasonable moving/related expenses or a fixed payment for moving expenses</a:t>
            </a:r>
            <a:endParaRPr lang="en-US" sz="1800" dirty="0">
              <a:effectLst/>
              <a:highlight>
                <a:srgbClr val="FFFF66"/>
              </a:highlight>
              <a:ea typeface="MS Mincho" panose="02020609040205080304" pitchFamily="49" charset="-128"/>
              <a:cs typeface="Times New Roman" panose="02020603050405020304" pitchFamily="18" charset="0"/>
            </a:endParaRPr>
          </a:p>
        </p:txBody>
      </p:sp>
      <p:sp>
        <p:nvSpPr>
          <p:cNvPr id="9" name="Flowchart: Process 8">
            <a:extLst>
              <a:ext uri="{FF2B5EF4-FFF2-40B4-BE49-F238E27FC236}">
                <a16:creationId xmlns:a16="http://schemas.microsoft.com/office/drawing/2014/main" id="{78D55D10-2DE1-4A4A-8A8F-1AEC20EA58EB}"/>
              </a:ext>
            </a:extLst>
          </p:cNvPr>
          <p:cNvSpPr/>
          <p:nvPr/>
        </p:nvSpPr>
        <p:spPr>
          <a:xfrm>
            <a:off x="7811814" y="3452681"/>
            <a:ext cx="1213945" cy="3012660"/>
          </a:xfrm>
          <a:prstGeom prst="flowChartProcess">
            <a:avLst/>
          </a:prstGeom>
          <a:solidFill>
            <a:schemeClr val="bg1">
              <a:lumMod val="85000"/>
            </a:schemeClr>
          </a:solidFill>
          <a:effectLst>
            <a:outerShdw blurRad="50800" dist="38100" dir="18900000" algn="b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effectLst/>
                <a:ea typeface="MS Mincho" panose="02020609040205080304" pitchFamily="49" charset="-128"/>
                <a:cs typeface="Times New Roman" panose="02020603050405020304" pitchFamily="18" charset="0"/>
              </a:rPr>
              <a:t>Relocation budget is required and should appear in Total Project Budget</a:t>
            </a:r>
            <a:endParaRPr lang="en-US" b="1" dirty="0">
              <a:solidFill>
                <a:srgbClr val="FF0000"/>
              </a:solidFill>
            </a:endParaRPr>
          </a:p>
        </p:txBody>
      </p:sp>
      <p:sp>
        <p:nvSpPr>
          <p:cNvPr id="8" name="Explosion: 8 Points 7">
            <a:extLst>
              <a:ext uri="{FF2B5EF4-FFF2-40B4-BE49-F238E27FC236}">
                <a16:creationId xmlns:a16="http://schemas.microsoft.com/office/drawing/2014/main" id="{04A698DE-2BE4-349E-45FB-EDBAB8F9A2EF}"/>
              </a:ext>
            </a:extLst>
          </p:cNvPr>
          <p:cNvSpPr/>
          <p:nvPr/>
        </p:nvSpPr>
        <p:spPr>
          <a:xfrm>
            <a:off x="8498606" y="3167743"/>
            <a:ext cx="472304" cy="427741"/>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16273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2025</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 – Cont’d</a:t>
            </a:r>
            <a:endParaRPr lang="en-US" sz="3200" dirty="0"/>
          </a:p>
        </p:txBody>
      </p:sp>
      <p:graphicFrame>
        <p:nvGraphicFramePr>
          <p:cNvPr id="3" name="Table 2">
            <a:extLst>
              <a:ext uri="{FF2B5EF4-FFF2-40B4-BE49-F238E27FC236}">
                <a16:creationId xmlns:a16="http://schemas.microsoft.com/office/drawing/2014/main" id="{82C6CBF2-6210-4056-AC47-C3A85845D9D3}"/>
              </a:ext>
            </a:extLst>
          </p:cNvPr>
          <p:cNvGraphicFramePr>
            <a:graphicFrameLocks noGrp="1"/>
          </p:cNvGraphicFramePr>
          <p:nvPr>
            <p:extLst>
              <p:ext uri="{D42A27DB-BD31-4B8C-83A1-F6EECF244321}">
                <p14:modId xmlns:p14="http://schemas.microsoft.com/office/powerpoint/2010/main" val="1461376120"/>
              </p:ext>
            </p:extLst>
          </p:nvPr>
        </p:nvGraphicFramePr>
        <p:xfrm>
          <a:off x="438457" y="5186391"/>
          <a:ext cx="8324233" cy="952500"/>
        </p:xfrm>
        <a:graphic>
          <a:graphicData uri="http://schemas.openxmlformats.org/drawingml/2006/table">
            <a:tbl>
              <a:tblPr>
                <a:tableStyleId>{5C22544A-7EE6-4342-B048-85BDC9FD1C3A}</a:tableStyleId>
              </a:tblPr>
              <a:tblGrid>
                <a:gridCol w="560580">
                  <a:extLst>
                    <a:ext uri="{9D8B030D-6E8A-4147-A177-3AD203B41FA5}">
                      <a16:colId xmlns:a16="http://schemas.microsoft.com/office/drawing/2014/main" val="3002010471"/>
                    </a:ext>
                  </a:extLst>
                </a:gridCol>
                <a:gridCol w="914400">
                  <a:extLst>
                    <a:ext uri="{9D8B030D-6E8A-4147-A177-3AD203B41FA5}">
                      <a16:colId xmlns:a16="http://schemas.microsoft.com/office/drawing/2014/main" val="146448434"/>
                    </a:ext>
                  </a:extLst>
                </a:gridCol>
                <a:gridCol w="674558">
                  <a:extLst>
                    <a:ext uri="{9D8B030D-6E8A-4147-A177-3AD203B41FA5}">
                      <a16:colId xmlns:a16="http://schemas.microsoft.com/office/drawing/2014/main" val="1038085215"/>
                    </a:ext>
                  </a:extLst>
                </a:gridCol>
                <a:gridCol w="704538">
                  <a:extLst>
                    <a:ext uri="{9D8B030D-6E8A-4147-A177-3AD203B41FA5}">
                      <a16:colId xmlns:a16="http://schemas.microsoft.com/office/drawing/2014/main" val="211089399"/>
                    </a:ext>
                  </a:extLst>
                </a:gridCol>
                <a:gridCol w="779488">
                  <a:extLst>
                    <a:ext uri="{9D8B030D-6E8A-4147-A177-3AD203B41FA5}">
                      <a16:colId xmlns:a16="http://schemas.microsoft.com/office/drawing/2014/main" val="292718098"/>
                    </a:ext>
                  </a:extLst>
                </a:gridCol>
                <a:gridCol w="839449">
                  <a:extLst>
                    <a:ext uri="{9D8B030D-6E8A-4147-A177-3AD203B41FA5}">
                      <a16:colId xmlns:a16="http://schemas.microsoft.com/office/drawing/2014/main" val="3547159514"/>
                    </a:ext>
                  </a:extLst>
                </a:gridCol>
                <a:gridCol w="1049312">
                  <a:extLst>
                    <a:ext uri="{9D8B030D-6E8A-4147-A177-3AD203B41FA5}">
                      <a16:colId xmlns:a16="http://schemas.microsoft.com/office/drawing/2014/main" val="2628240526"/>
                    </a:ext>
                  </a:extLst>
                </a:gridCol>
                <a:gridCol w="1229193">
                  <a:extLst>
                    <a:ext uri="{9D8B030D-6E8A-4147-A177-3AD203B41FA5}">
                      <a16:colId xmlns:a16="http://schemas.microsoft.com/office/drawing/2014/main" val="4050516605"/>
                    </a:ext>
                  </a:extLst>
                </a:gridCol>
                <a:gridCol w="786561">
                  <a:extLst>
                    <a:ext uri="{9D8B030D-6E8A-4147-A177-3AD203B41FA5}">
                      <a16:colId xmlns:a16="http://schemas.microsoft.com/office/drawing/2014/main" val="2926541295"/>
                    </a:ext>
                  </a:extLst>
                </a:gridCol>
                <a:gridCol w="786154">
                  <a:extLst>
                    <a:ext uri="{9D8B030D-6E8A-4147-A177-3AD203B41FA5}">
                      <a16:colId xmlns:a16="http://schemas.microsoft.com/office/drawing/2014/main" val="510354764"/>
                    </a:ext>
                  </a:extLst>
                </a:gridCol>
              </a:tblGrid>
              <a:tr h="762000">
                <a:tc>
                  <a:txBody>
                    <a:bodyPr/>
                    <a:lstStyle/>
                    <a:p>
                      <a:pPr algn="ctr" fontAlgn="ctr"/>
                      <a:r>
                        <a:rPr lang="en-US" sz="1400" u="none" strike="noStrike" dirty="0">
                          <a:effectLst/>
                        </a:rPr>
                        <a:t>Unit #</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Name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Move In Date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Current Income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 of Bedrooms</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Size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Tenant Paid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Federal/State Rental Subsidy</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Total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Targeting 50/60/80</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702181"/>
                  </a:ext>
                </a:extLst>
              </a:tr>
              <a:tr h="190500">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6986970"/>
                  </a:ext>
                </a:extLst>
              </a:tr>
            </a:tbl>
          </a:graphicData>
        </a:graphic>
      </p:graphicFrame>
      <p:sp>
        <p:nvSpPr>
          <p:cNvPr id="5" name="Speech Bubble: Oval 4">
            <a:extLst>
              <a:ext uri="{FF2B5EF4-FFF2-40B4-BE49-F238E27FC236}">
                <a16:creationId xmlns:a16="http://schemas.microsoft.com/office/drawing/2014/main" id="{8EE3C582-6C8D-4DDC-8F60-13BFF50D4FED}"/>
              </a:ext>
            </a:extLst>
          </p:cNvPr>
          <p:cNvSpPr/>
          <p:nvPr/>
        </p:nvSpPr>
        <p:spPr>
          <a:xfrm>
            <a:off x="4826832" y="4076699"/>
            <a:ext cx="3057994" cy="873115"/>
          </a:xfrm>
          <a:custGeom>
            <a:avLst/>
            <a:gdLst>
              <a:gd name="connsiteX0" fmla="*/ 861957 w 3057994"/>
              <a:gd name="connsiteY0" fmla="*/ 1041853 h 873115"/>
              <a:gd name="connsiteX1" fmla="*/ 800223 w 3057994"/>
              <a:gd name="connsiteY1" fmla="*/ 820336 h 873115"/>
              <a:gd name="connsiteX2" fmla="*/ 1197057 w 3057994"/>
              <a:gd name="connsiteY2" fmla="*/ 10411 h 873115"/>
              <a:gd name="connsiteX3" fmla="*/ 1908934 w 3057994"/>
              <a:gd name="connsiteY3" fmla="*/ 13692 h 873115"/>
              <a:gd name="connsiteX4" fmla="*/ 2168656 w 3057994"/>
              <a:gd name="connsiteY4" fmla="*/ 833077 h 873115"/>
              <a:gd name="connsiteX5" fmla="*/ 1356815 w 3057994"/>
              <a:gd name="connsiteY5" fmla="*/ 870339 h 873115"/>
              <a:gd name="connsiteX6" fmla="*/ 861957 w 3057994"/>
              <a:gd name="connsiteY6" fmla="*/ 1041853 h 87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7994" h="873115" fill="none" extrusionOk="0">
                <a:moveTo>
                  <a:pt x="861957" y="1041853"/>
                </a:moveTo>
                <a:cubicBezTo>
                  <a:pt x="857970" y="991661"/>
                  <a:pt x="820405" y="910603"/>
                  <a:pt x="800223" y="820336"/>
                </a:cubicBezTo>
                <a:cubicBezTo>
                  <a:pt x="-422083" y="772713"/>
                  <a:pt x="-228050" y="95520"/>
                  <a:pt x="1197057" y="10411"/>
                </a:cubicBezTo>
                <a:cubicBezTo>
                  <a:pt x="1448862" y="-50888"/>
                  <a:pt x="1688251" y="35136"/>
                  <a:pt x="1908934" y="13692"/>
                </a:cubicBezTo>
                <a:cubicBezTo>
                  <a:pt x="3399240" y="20696"/>
                  <a:pt x="3554070" y="610738"/>
                  <a:pt x="2168656" y="833077"/>
                </a:cubicBezTo>
                <a:cubicBezTo>
                  <a:pt x="1903997" y="863606"/>
                  <a:pt x="1668241" y="837144"/>
                  <a:pt x="1356815" y="870339"/>
                </a:cubicBezTo>
                <a:cubicBezTo>
                  <a:pt x="1232183" y="890847"/>
                  <a:pt x="1017729" y="1009786"/>
                  <a:pt x="861957" y="1041853"/>
                </a:cubicBezTo>
                <a:close/>
              </a:path>
              <a:path w="3057994" h="873115" stroke="0" extrusionOk="0">
                <a:moveTo>
                  <a:pt x="861957" y="1041853"/>
                </a:moveTo>
                <a:cubicBezTo>
                  <a:pt x="839001" y="977413"/>
                  <a:pt x="838498" y="915250"/>
                  <a:pt x="800223" y="820336"/>
                </a:cubicBezTo>
                <a:cubicBezTo>
                  <a:pt x="-330279" y="650182"/>
                  <a:pt x="-192419" y="59507"/>
                  <a:pt x="1197057" y="10411"/>
                </a:cubicBezTo>
                <a:cubicBezTo>
                  <a:pt x="1404001" y="-25760"/>
                  <a:pt x="1666996" y="14796"/>
                  <a:pt x="1908934" y="13692"/>
                </a:cubicBezTo>
                <a:cubicBezTo>
                  <a:pt x="3303380" y="145730"/>
                  <a:pt x="3458089" y="603919"/>
                  <a:pt x="2168656" y="833077"/>
                </a:cubicBezTo>
                <a:cubicBezTo>
                  <a:pt x="1917107" y="858765"/>
                  <a:pt x="1614352" y="866258"/>
                  <a:pt x="1356815" y="870339"/>
                </a:cubicBezTo>
                <a:cubicBezTo>
                  <a:pt x="1151247" y="921562"/>
                  <a:pt x="1062574" y="957215"/>
                  <a:pt x="861957" y="1041853"/>
                </a:cubicBezTo>
                <a:close/>
              </a:path>
            </a:pathLst>
          </a:custGeom>
          <a:solidFill>
            <a:schemeClr val="bg1"/>
          </a:solidFill>
          <a:ln>
            <a:extLst>
              <a:ext uri="{C807C97D-BFC1-408E-A445-0C87EB9F89A2}">
                <ask:lineSketchStyleProps xmlns:ask="http://schemas.microsoft.com/office/drawing/2018/sketchyshapes" sd="1219033472">
                  <a:prstGeom prst="wedgeEllipseCallout">
                    <a:avLst>
                      <a:gd name="adj1" fmla="val -21813"/>
                      <a:gd name="adj2" fmla="val 69326"/>
                    </a:avLst>
                  </a:prstGeom>
                  <ask:type>
                    <ask:lineSketchFreehand/>
                  </ask:type>
                </ask:lineSketchStyleProps>
              </a:ext>
            </a:extLst>
          </a:ln>
          <a:scene3d>
            <a:camera prst="obliqueTop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a typeface="MS Mincho" panose="02020609040205080304" pitchFamily="49" charset="-128"/>
              <a:cs typeface="Times New Roman" panose="02020603050405020304" pitchFamily="18" charset="0"/>
            </a:endParaRPr>
          </a:p>
          <a:p>
            <a:pPr algn="ctr"/>
            <a:r>
              <a:rPr lang="en-US" sz="1600" b="1" dirty="0">
                <a:solidFill>
                  <a:schemeClr val="tx1"/>
                </a:solidFill>
                <a:ea typeface="MS Mincho" panose="02020609040205080304" pitchFamily="49" charset="-128"/>
                <a:cs typeface="Times New Roman" panose="02020603050405020304" pitchFamily="18" charset="0"/>
              </a:rPr>
              <a:t>Submit as an Excel file with supporting documents</a:t>
            </a:r>
          </a:p>
          <a:p>
            <a:pPr algn="ctr"/>
            <a:endParaRPr lang="en-US" dirty="0"/>
          </a:p>
        </p:txBody>
      </p:sp>
      <p:graphicFrame>
        <p:nvGraphicFramePr>
          <p:cNvPr id="6" name="Diagram 5">
            <a:extLst>
              <a:ext uri="{FF2B5EF4-FFF2-40B4-BE49-F238E27FC236}">
                <a16:creationId xmlns:a16="http://schemas.microsoft.com/office/drawing/2014/main" id="{C5D4D20E-47CE-4F1C-BA2E-14CBF576B13D}"/>
              </a:ext>
            </a:extLst>
          </p:cNvPr>
          <p:cNvGraphicFramePr/>
          <p:nvPr>
            <p:extLst>
              <p:ext uri="{D42A27DB-BD31-4B8C-83A1-F6EECF244321}">
                <p14:modId xmlns:p14="http://schemas.microsoft.com/office/powerpoint/2010/main" val="2493696312"/>
              </p:ext>
            </p:extLst>
          </p:nvPr>
        </p:nvGraphicFramePr>
        <p:xfrm>
          <a:off x="438457" y="1397000"/>
          <a:ext cx="8324233" cy="2346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9000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141226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Competitive AHP Scoring</a:t>
            </a:r>
          </a:p>
        </p:txBody>
      </p:sp>
    </p:spTree>
    <p:extLst>
      <p:ext uri="{BB962C8B-B14F-4D97-AF65-F5344CB8AC3E}">
        <p14:creationId xmlns:p14="http://schemas.microsoft.com/office/powerpoint/2010/main" val="152755653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76072"/>
            <a:ext cx="7487260" cy="488660"/>
          </a:xfrm>
        </p:spPr>
        <p:txBody>
          <a:bodyPr/>
          <a:lstStyle/>
          <a:p>
            <a:r>
              <a:rPr lang="en-US" sz="3200" dirty="0"/>
              <a:t>2025 AHP General Fund Scoring Overview</a:t>
            </a:r>
          </a:p>
        </p:txBody>
      </p:sp>
      <p:sp>
        <p:nvSpPr>
          <p:cNvPr id="23" name="TextBox 22"/>
          <p:cNvSpPr txBox="1"/>
          <p:nvPr/>
        </p:nvSpPr>
        <p:spPr>
          <a:xfrm>
            <a:off x="258480" y="5217177"/>
            <a:ext cx="7681495" cy="93871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spcAft>
                <a:spcPts val="1800"/>
              </a:spcAft>
              <a:buFont typeface="Arial" panose="020B0604020202020204" pitchFamily="34" charset="0"/>
              <a:buChar char="•"/>
            </a:pPr>
            <a:r>
              <a:rPr lang="en-US" sz="2000" dirty="0"/>
              <a:t>100-point scoring system based on </a:t>
            </a:r>
            <a:r>
              <a:rPr lang="en-US" sz="2000" b="1" dirty="0"/>
              <a:t>7</a:t>
            </a:r>
            <a:r>
              <a:rPr lang="en-US" sz="2000" dirty="0"/>
              <a:t> criteria</a:t>
            </a:r>
          </a:p>
          <a:p>
            <a:pPr marL="342900" indent="-342900">
              <a:spcAft>
                <a:spcPts val="1800"/>
              </a:spcAft>
              <a:buFont typeface="Arial" panose="020B0604020202020204" pitchFamily="34" charset="0"/>
              <a:buChar char="•"/>
            </a:pPr>
            <a:r>
              <a:rPr lang="en-US" sz="2000" dirty="0"/>
              <a:t>Found in Attachment D of the FHLB Dallas </a:t>
            </a:r>
            <a:r>
              <a:rPr lang="en-US" sz="2000" b="1" dirty="0">
                <a:solidFill>
                  <a:srgbClr val="0072CE"/>
                </a:solidFill>
                <a:hlinkClick r:id="rId3"/>
              </a:rPr>
              <a:t>AHP Implementation Plan</a:t>
            </a:r>
            <a:endParaRPr lang="en-US" sz="2000" b="1" dirty="0">
              <a:solidFill>
                <a:srgbClr val="0072CE"/>
              </a:solidFill>
            </a:endParaRPr>
          </a:p>
        </p:txBody>
      </p:sp>
      <p:graphicFrame>
        <p:nvGraphicFramePr>
          <p:cNvPr id="7" name="Table 6">
            <a:extLst>
              <a:ext uri="{FF2B5EF4-FFF2-40B4-BE49-F238E27FC236}">
                <a16:creationId xmlns:a16="http://schemas.microsoft.com/office/drawing/2014/main" id="{FA09B342-1506-4A5F-ADB8-1386E4F94E80}"/>
              </a:ext>
            </a:extLst>
          </p:cNvPr>
          <p:cNvGraphicFramePr>
            <a:graphicFrameLocks noGrp="1"/>
          </p:cNvGraphicFramePr>
          <p:nvPr>
            <p:extLst>
              <p:ext uri="{D42A27DB-BD31-4B8C-83A1-F6EECF244321}">
                <p14:modId xmlns:p14="http://schemas.microsoft.com/office/powerpoint/2010/main" val="3468067894"/>
              </p:ext>
            </p:extLst>
          </p:nvPr>
        </p:nvGraphicFramePr>
        <p:xfrm>
          <a:off x="356137" y="1300151"/>
          <a:ext cx="7486723" cy="3681606"/>
        </p:xfrm>
        <a:graphic>
          <a:graphicData uri="http://schemas.openxmlformats.org/drawingml/2006/table">
            <a:tbl>
              <a:tblPr/>
              <a:tblGrid>
                <a:gridCol w="6110783">
                  <a:extLst>
                    <a:ext uri="{9D8B030D-6E8A-4147-A177-3AD203B41FA5}">
                      <a16:colId xmlns:a16="http://schemas.microsoft.com/office/drawing/2014/main" val="3420993865"/>
                    </a:ext>
                  </a:extLst>
                </a:gridCol>
                <a:gridCol w="1375940">
                  <a:extLst>
                    <a:ext uri="{9D8B030D-6E8A-4147-A177-3AD203B41FA5}">
                      <a16:colId xmlns:a16="http://schemas.microsoft.com/office/drawing/2014/main" val="1682313120"/>
                    </a:ext>
                  </a:extLst>
                </a:gridCol>
              </a:tblGrid>
              <a:tr h="446877">
                <a:tc>
                  <a:txBody>
                    <a:bodyPr/>
                    <a:lstStyle/>
                    <a:p>
                      <a:pPr algn="ctr" rtl="0" fontAlgn="ctr"/>
                      <a:r>
                        <a:rPr lang="en-US" sz="2400" b="1" i="0" u="none" strike="noStrike" dirty="0">
                          <a:solidFill>
                            <a:srgbClr val="FFFFFF"/>
                          </a:solidFill>
                          <a:effectLst/>
                          <a:latin typeface="Calibri" panose="020F0502020204030204" pitchFamily="34" charset="0"/>
                        </a:rPr>
                        <a:t>Scoring Criteria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Points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3247369412"/>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Donated property*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99787425"/>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Not-for-profit or government sponsorship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24990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Targeting - Income groups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chemeClr val="tx1"/>
                          </a:solidFill>
                          <a:effectLst/>
                          <a:latin typeface="Calibri" panose="020F0502020204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87476853"/>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Underserved communities and populations*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7746686"/>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Creating economic opportunity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2036542890"/>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Community stability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89683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FHLB Dallas District priority*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0" algn="ctr" defTabSz="914400" rtl="0" eaLnBrk="1" fontAlgn="ctr" latinLnBrk="0" hangingPunct="1"/>
                      <a:r>
                        <a:rPr lang="en-US" sz="1800" b="0" i="0" u="none" strike="noStrike" kern="1200" dirty="0">
                          <a:solidFill>
                            <a:schemeClr val="tx1"/>
                          </a:solidFill>
                          <a:effectLst/>
                          <a:latin typeface="Calibri" panose="020F0502020204030204" pitchFamily="34" charset="0"/>
                          <a:ea typeface="+mn-ea"/>
                          <a:cs typeface="+mn-cs"/>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4104895618"/>
                  </a:ext>
                </a:extLst>
              </a:tr>
              <a:tr h="360434">
                <a:tc>
                  <a:txBody>
                    <a:bodyPr/>
                    <a:lstStyle/>
                    <a:p>
                      <a:pPr algn="ctr" rtl="0" fontAlgn="ctr"/>
                      <a:r>
                        <a:rPr lang="en-US" sz="2400" b="1" i="0" u="none" strike="noStrike" dirty="0">
                          <a:solidFill>
                            <a:srgbClr val="FFFFFF"/>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856149967"/>
                  </a:ext>
                </a:extLst>
              </a:tr>
            </a:tbl>
          </a:graphicData>
        </a:graphic>
      </p:graphicFrame>
      <p:sp>
        <p:nvSpPr>
          <p:cNvPr id="3" name="Rectangle 2">
            <a:extLst>
              <a:ext uri="{FF2B5EF4-FFF2-40B4-BE49-F238E27FC236}">
                <a16:creationId xmlns:a16="http://schemas.microsoft.com/office/drawing/2014/main" id="{E787A4E8-A284-D6F7-1417-3575A40FEAF0}"/>
              </a:ext>
            </a:extLst>
          </p:cNvPr>
          <p:cNvSpPr/>
          <p:nvPr/>
        </p:nvSpPr>
        <p:spPr>
          <a:xfrm>
            <a:off x="355600" y="6266329"/>
            <a:ext cx="7989283" cy="394447"/>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rPr>
              <a:t>* Symbolizes a change from 2025</a:t>
            </a:r>
          </a:p>
        </p:txBody>
      </p:sp>
    </p:spTree>
    <p:extLst>
      <p:ext uri="{BB962C8B-B14F-4D97-AF65-F5344CB8AC3E}">
        <p14:creationId xmlns:p14="http://schemas.microsoft.com/office/powerpoint/2010/main" val="1050290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337" y="577341"/>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Donated / Conveyed Property</a:t>
            </a:r>
            <a:endParaRPr lang="en-US" dirty="0">
              <a:solidFill>
                <a:schemeClr val="tx1"/>
              </a:solidFill>
            </a:endParaRPr>
          </a:p>
        </p:txBody>
      </p:sp>
      <p:sp>
        <p:nvSpPr>
          <p:cNvPr id="5" name="Rectangle 4">
            <a:extLst>
              <a:ext uri="{FF2B5EF4-FFF2-40B4-BE49-F238E27FC236}">
                <a16:creationId xmlns:a16="http://schemas.microsoft.com/office/drawing/2014/main" id="{CCB98640-7912-49AD-8009-83F2C43E4669}"/>
              </a:ext>
            </a:extLst>
          </p:cNvPr>
          <p:cNvSpPr/>
          <p:nvPr/>
        </p:nvSpPr>
        <p:spPr>
          <a:xfrm>
            <a:off x="345715" y="1230622"/>
            <a:ext cx="8288146" cy="1739975"/>
          </a:xfrm>
          <a:prstGeom prst="rect">
            <a:avLst/>
          </a:prstGeom>
          <a:solidFill>
            <a:schemeClr val="accent1">
              <a:lumMod val="40000"/>
              <a:lumOff val="6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p>
          <a:p>
            <a:pPr marL="342900" indent="-342900">
              <a:buAutoNum type="arabicParenR"/>
            </a:pPr>
            <a:r>
              <a:rPr lang="en-US" dirty="0">
                <a:solidFill>
                  <a:schemeClr val="tx1"/>
                </a:solidFill>
              </a:rPr>
              <a:t>Units or land donated/conveyed by the federal government instrumentality thereof or unrelated related (at least 20% of units); or </a:t>
            </a:r>
          </a:p>
          <a:p>
            <a:pPr marL="342900" indent="-342900">
              <a:buAutoNum type="arabicParenR"/>
            </a:pPr>
            <a:endParaRPr lang="en-US" sz="1000" dirty="0">
              <a:solidFill>
                <a:schemeClr val="tx1"/>
              </a:solidFill>
            </a:endParaRPr>
          </a:p>
          <a:p>
            <a:pPr marL="342900" indent="-342900">
              <a:buAutoNum type="arabicParenR"/>
            </a:pPr>
            <a:r>
              <a:rPr lang="en-US" dirty="0">
                <a:solidFill>
                  <a:schemeClr val="tx1"/>
                </a:solidFill>
              </a:rPr>
              <a:t>Property conveyed significantly below market value, meaning it is transferred for 50% or less of fair market value, by an unrelated party </a:t>
            </a:r>
          </a:p>
        </p:txBody>
      </p:sp>
      <p:sp>
        <p:nvSpPr>
          <p:cNvPr id="6" name="Rectangle 5">
            <a:extLst>
              <a:ext uri="{FF2B5EF4-FFF2-40B4-BE49-F238E27FC236}">
                <a16:creationId xmlns:a16="http://schemas.microsoft.com/office/drawing/2014/main" id="{B833944D-B564-4950-8923-B7DE20E72D54}"/>
              </a:ext>
            </a:extLst>
          </p:cNvPr>
          <p:cNvSpPr/>
          <p:nvPr/>
        </p:nvSpPr>
        <p:spPr>
          <a:xfrm>
            <a:off x="346842" y="2970596"/>
            <a:ext cx="8287020" cy="3681215"/>
          </a:xfrm>
          <a:prstGeom prst="rect">
            <a:avLst/>
          </a:prstGeom>
          <a:solidFill>
            <a:schemeClr val="bg2">
              <a:lumMod val="90000"/>
            </a:schemeClr>
          </a:solidFill>
          <a:effectLst>
            <a:glow rad="63500">
              <a:schemeClr val="accent1">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000" b="1" u="sng" dirty="0">
                <a:solidFill>
                  <a:schemeClr val="tx1"/>
                </a:solidFill>
              </a:rPr>
              <a:t>Key Points:</a:t>
            </a:r>
          </a:p>
          <a:p>
            <a:pPr algn="ctr"/>
            <a:endParaRPr lang="en-US" sz="900" b="1" u="sng" dirty="0"/>
          </a:p>
          <a:p>
            <a:pPr marL="285750" indent="-285750">
              <a:buFont typeface="Arial" panose="020B0604020202020204" pitchFamily="34" charset="0"/>
              <a:buChar char="•"/>
            </a:pPr>
            <a:r>
              <a:rPr lang="en-US" dirty="0">
                <a:solidFill>
                  <a:schemeClr val="tx1"/>
                </a:solidFill>
              </a:rPr>
              <a:t>Donated or conveyed by an entity not related to or affiliated with the member, project sponsor or project owner through ownership or control </a:t>
            </a:r>
            <a:r>
              <a:rPr lang="en-US" b="1" dirty="0">
                <a:solidFill>
                  <a:srgbClr val="FF0000"/>
                </a:solidFill>
              </a:rPr>
              <a:t>with the exception of property owned and donated by a Housing Authority, City or County and meeting all other conditions of this criterion.</a:t>
            </a:r>
          </a:p>
          <a:p>
            <a:pPr algn="ctr"/>
            <a:endParaRPr lang="en-US" sz="1200" dirty="0">
              <a:solidFill>
                <a:schemeClr val="tx1"/>
              </a:solidFill>
            </a:endParaRPr>
          </a:p>
          <a:p>
            <a:pPr marL="285750" indent="-285750">
              <a:buFont typeface="Arial" panose="020B0604020202020204" pitchFamily="34" charset="0"/>
              <a:buChar char="•"/>
            </a:pPr>
            <a:r>
              <a:rPr lang="en-US" dirty="0">
                <a:solidFill>
                  <a:schemeClr val="tx1"/>
                </a:solidFill>
              </a:rPr>
              <a:t>Long term leases of 15 years or more with nominal annual rent payment </a:t>
            </a:r>
          </a:p>
          <a:p>
            <a:r>
              <a:rPr lang="en-US" b="1" dirty="0">
                <a:solidFill>
                  <a:schemeClr val="tx1"/>
                </a:solidFill>
              </a:rPr>
              <a:t>		</a:t>
            </a:r>
            <a:r>
              <a:rPr lang="en-US" b="1" dirty="0">
                <a:solidFill>
                  <a:srgbClr val="FF0000"/>
                </a:solidFill>
              </a:rPr>
              <a:t>(no more than $100 annually) - </a:t>
            </a:r>
            <a:r>
              <a:rPr lang="en-US" sz="1600" b="1" dirty="0">
                <a:solidFill>
                  <a:srgbClr val="FF0000"/>
                </a:solidFill>
                <a:effectLst/>
                <a:latin typeface="Arial" panose="020B0604020202020204" pitchFamily="34" charset="0"/>
                <a:ea typeface="Arial" panose="020B0604020202020204" pitchFamily="34" charset="0"/>
              </a:rPr>
              <a:t>No upfront payments or additional rents</a:t>
            </a:r>
          </a:p>
          <a:p>
            <a:pPr marL="285750" indent="-285750">
              <a:buFont typeface="Arial" panose="020B0604020202020204" pitchFamily="34" charset="0"/>
              <a:buChar char="•"/>
            </a:pPr>
            <a:endParaRPr lang="en-US" sz="1200" dirty="0">
              <a:solidFill>
                <a:schemeClr val="tx1"/>
              </a:solidFill>
            </a:endParaRPr>
          </a:p>
          <a:p>
            <a:pPr marL="285750" marR="0" indent="-285750">
              <a:buFont typeface="Arial" panose="020B0604020202020204" pitchFamily="34" charset="0"/>
              <a:buChar char="•"/>
            </a:pPr>
            <a:r>
              <a:rPr lang="en-US" dirty="0">
                <a:solidFill>
                  <a:schemeClr val="tx1"/>
                </a:solidFill>
              </a:rPr>
              <a:t>Evidence of donation should be included with the application (i.e., transfer deed, purchase agreement or letter of intent)</a:t>
            </a:r>
          </a:p>
          <a:p>
            <a:pPr algn="ctr"/>
            <a:endParaRPr lang="en-US" dirty="0"/>
          </a:p>
        </p:txBody>
      </p:sp>
    </p:spTree>
    <p:extLst>
      <p:ext uri="{BB962C8B-B14F-4D97-AF65-F5344CB8AC3E}">
        <p14:creationId xmlns:p14="http://schemas.microsoft.com/office/powerpoint/2010/main" val="2392124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Not-for-Profit/Government Sponsorship</a:t>
            </a:r>
            <a:endParaRPr lang="en-US" dirty="0">
              <a:solidFill>
                <a:schemeClr val="tx1"/>
              </a:solidFill>
            </a:endParaRPr>
          </a:p>
          <a:p>
            <a:endParaRPr lang="en-US" dirty="0"/>
          </a:p>
        </p:txBody>
      </p:sp>
      <p:sp>
        <p:nvSpPr>
          <p:cNvPr id="8" name="TextBox 7">
            <a:extLst>
              <a:ext uri="{FF2B5EF4-FFF2-40B4-BE49-F238E27FC236}">
                <a16:creationId xmlns:a16="http://schemas.microsoft.com/office/drawing/2014/main" id="{6554381D-3144-42DA-A87C-593F3D101E8C}"/>
              </a:ext>
            </a:extLst>
          </p:cNvPr>
          <p:cNvSpPr txBox="1"/>
          <p:nvPr/>
        </p:nvSpPr>
        <p:spPr>
          <a:xfrm>
            <a:off x="403146" y="4973244"/>
            <a:ext cx="8672161" cy="0"/>
          </a:xfrm>
          <a:prstGeom prst="rect">
            <a:avLst/>
          </a:prstGeom>
          <a:solidFill>
            <a:schemeClr val="bg1"/>
          </a:solidFill>
          <a:ln w="28575">
            <a:solidFill>
              <a:schemeClr val="tx1"/>
            </a:solidFill>
          </a:ln>
        </p:spPr>
        <p:txBody>
          <a:bodyPr wrap="square" rtlCol="0">
            <a:spAutoFit/>
          </a:bodyPr>
          <a:lstStyle/>
          <a:p>
            <a:endParaRPr lang="en-US" sz="2400" dirty="0">
              <a:solidFill>
                <a:schemeClr val="tx1">
                  <a:lumMod val="65000"/>
                  <a:lumOff val="35000"/>
                </a:schemeClr>
              </a:solidFill>
            </a:endParaRPr>
          </a:p>
        </p:txBody>
      </p:sp>
      <p:sp>
        <p:nvSpPr>
          <p:cNvPr id="17" name="Rectangle 16">
            <a:extLst>
              <a:ext uri="{FF2B5EF4-FFF2-40B4-BE49-F238E27FC236}">
                <a16:creationId xmlns:a16="http://schemas.microsoft.com/office/drawing/2014/main" id="{1573EBF4-E583-405D-BBCC-71F887E364E2}"/>
              </a:ext>
            </a:extLst>
          </p:cNvPr>
          <p:cNvSpPr/>
          <p:nvPr/>
        </p:nvSpPr>
        <p:spPr>
          <a:xfrm>
            <a:off x="490484" y="2445662"/>
            <a:ext cx="2996575" cy="2207172"/>
          </a:xfrm>
          <a:prstGeom prst="rect">
            <a:avLst/>
          </a:prstGeom>
          <a:ln>
            <a:solidFill>
              <a:schemeClr val="accent1">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u="sng" strike="noStrike" baseline="0" dirty="0">
                <a:solidFill>
                  <a:srgbClr val="000030"/>
                </a:solidFill>
                <a:latin typeface="+mj-lt"/>
              </a:rPr>
              <a:t> 5 points – All Projects</a:t>
            </a:r>
          </a:p>
          <a:p>
            <a:pPr algn="l"/>
            <a:endParaRPr lang="en-US" sz="1000" b="0" i="0" u="none" strike="noStrike" baseline="0" dirty="0">
              <a:solidFill>
                <a:srgbClr val="000030"/>
              </a:solidFill>
              <a:latin typeface="+mj-lt"/>
            </a:endParaRPr>
          </a:p>
          <a:p>
            <a:pPr algn="l"/>
            <a:r>
              <a:rPr lang="en-US" sz="2000" dirty="0">
                <a:solidFill>
                  <a:srgbClr val="000030"/>
                </a:solidFill>
                <a:latin typeface="+mj-lt"/>
              </a:rPr>
              <a:t>- </a:t>
            </a:r>
            <a:r>
              <a:rPr lang="en-US" sz="2000" b="0" i="0" u="none" strike="noStrike" baseline="0" dirty="0">
                <a:solidFill>
                  <a:srgbClr val="000030"/>
                </a:solidFill>
              </a:rPr>
              <a:t>Housing finance agencies</a:t>
            </a:r>
          </a:p>
          <a:p>
            <a:pPr algn="l"/>
            <a:r>
              <a:rPr lang="en-US" sz="2000" b="0" i="0" u="none" strike="noStrike" baseline="0" dirty="0">
                <a:solidFill>
                  <a:srgbClr val="000030"/>
                </a:solidFill>
              </a:rPr>
              <a:t>- Housing authorities</a:t>
            </a:r>
          </a:p>
          <a:p>
            <a:pPr algn="l"/>
            <a:r>
              <a:rPr lang="en-US" sz="2000" dirty="0">
                <a:solidFill>
                  <a:srgbClr val="000030"/>
                </a:solidFill>
              </a:rPr>
              <a:t>- Not-for-profit entities</a:t>
            </a:r>
            <a:endParaRPr lang="en-US" sz="2000" b="0" i="0" u="none" strike="noStrike" baseline="0" dirty="0">
              <a:solidFill>
                <a:srgbClr val="000030"/>
              </a:solidFill>
            </a:endParaRPr>
          </a:p>
          <a:p>
            <a:pPr algn="l"/>
            <a:r>
              <a:rPr lang="en-US" sz="2000" b="0" i="0" u="none" strike="noStrike" baseline="0" dirty="0">
                <a:solidFill>
                  <a:srgbClr val="000030"/>
                </a:solidFill>
              </a:rPr>
              <a:t>- Government agencies</a:t>
            </a:r>
          </a:p>
          <a:p>
            <a:pPr algn="l"/>
            <a:r>
              <a:rPr lang="en-US" sz="2000" dirty="0">
                <a:solidFill>
                  <a:srgbClr val="000030"/>
                </a:solidFill>
              </a:rPr>
              <a:t>- Native American Tribe</a:t>
            </a:r>
          </a:p>
        </p:txBody>
      </p:sp>
      <p:sp>
        <p:nvSpPr>
          <p:cNvPr id="18" name="Rectangle 17">
            <a:extLst>
              <a:ext uri="{FF2B5EF4-FFF2-40B4-BE49-F238E27FC236}">
                <a16:creationId xmlns:a16="http://schemas.microsoft.com/office/drawing/2014/main" id="{4C2C6BFA-5EDE-4933-B53C-89EBE8205353}"/>
              </a:ext>
            </a:extLst>
          </p:cNvPr>
          <p:cNvSpPr/>
          <p:nvPr/>
        </p:nvSpPr>
        <p:spPr>
          <a:xfrm>
            <a:off x="3822123" y="2460758"/>
            <a:ext cx="4981350" cy="536026"/>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u="sng" dirty="0">
                <a:solidFill>
                  <a:schemeClr val="tx1"/>
                </a:solidFill>
              </a:rPr>
              <a:t>Rental projects with a Developer Fee</a:t>
            </a:r>
          </a:p>
        </p:txBody>
      </p:sp>
      <p:sp>
        <p:nvSpPr>
          <p:cNvPr id="19" name="Rectangle 18">
            <a:extLst>
              <a:ext uri="{FF2B5EF4-FFF2-40B4-BE49-F238E27FC236}">
                <a16:creationId xmlns:a16="http://schemas.microsoft.com/office/drawing/2014/main" id="{F10D75D5-1489-4B79-AF39-C9B95D4E75BD}"/>
              </a:ext>
            </a:extLst>
          </p:cNvPr>
          <p:cNvSpPr/>
          <p:nvPr/>
        </p:nvSpPr>
        <p:spPr>
          <a:xfrm>
            <a:off x="3822123" y="3005655"/>
            <a:ext cx="2468880"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r>
              <a:rPr lang="en-US" b="1" dirty="0">
                <a:solidFill>
                  <a:schemeClr val="tx1"/>
                </a:solidFill>
              </a:rPr>
              <a:t>2 points </a:t>
            </a:r>
            <a:r>
              <a:rPr lang="en-US" dirty="0">
                <a:solidFill>
                  <a:schemeClr val="tx1"/>
                </a:solidFill>
              </a:rPr>
              <a:t>if the sponsor receives </a:t>
            </a:r>
            <a:r>
              <a:rPr lang="en-US" b="1" dirty="0">
                <a:solidFill>
                  <a:schemeClr val="tx1"/>
                </a:solidFill>
              </a:rPr>
              <a:t>&lt; 25 percent </a:t>
            </a:r>
            <a:r>
              <a:rPr lang="en-US" dirty="0">
                <a:solidFill>
                  <a:schemeClr val="tx1"/>
                </a:solidFill>
              </a:rPr>
              <a:t>of Developer Fee</a:t>
            </a:r>
          </a:p>
          <a:p>
            <a:pPr algn="ctr"/>
            <a:endParaRPr lang="en-US" dirty="0"/>
          </a:p>
        </p:txBody>
      </p:sp>
      <p:sp>
        <p:nvSpPr>
          <p:cNvPr id="20" name="Rectangle 19">
            <a:extLst>
              <a:ext uri="{FF2B5EF4-FFF2-40B4-BE49-F238E27FC236}">
                <a16:creationId xmlns:a16="http://schemas.microsoft.com/office/drawing/2014/main" id="{2047234D-03A9-4C48-902C-1E22C499452B}"/>
              </a:ext>
            </a:extLst>
          </p:cNvPr>
          <p:cNvSpPr/>
          <p:nvPr/>
        </p:nvSpPr>
        <p:spPr>
          <a:xfrm>
            <a:off x="6312798" y="2996784"/>
            <a:ext cx="2553461"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lvl="0" algn="ctr"/>
            <a:r>
              <a:rPr lang="en-US" b="1" dirty="0">
                <a:solidFill>
                  <a:schemeClr val="tx1"/>
                </a:solidFill>
              </a:rPr>
              <a:t>5 points </a:t>
            </a:r>
            <a:r>
              <a:rPr lang="en-US" dirty="0">
                <a:solidFill>
                  <a:schemeClr val="tx1"/>
                </a:solidFill>
              </a:rPr>
              <a:t>if the sponsor receives </a:t>
            </a:r>
            <a:r>
              <a:rPr lang="en-US" b="1" dirty="0">
                <a:solidFill>
                  <a:schemeClr val="tx1"/>
                </a:solidFill>
              </a:rPr>
              <a:t>≥ 25 percent</a:t>
            </a:r>
            <a:r>
              <a:rPr lang="en-US" dirty="0">
                <a:solidFill>
                  <a:schemeClr val="tx1"/>
                </a:solidFill>
              </a:rPr>
              <a:t> of  Developer Fee</a:t>
            </a:r>
          </a:p>
        </p:txBody>
      </p:sp>
      <p:sp>
        <p:nvSpPr>
          <p:cNvPr id="21" name="Explosion: 8 Points 20">
            <a:extLst>
              <a:ext uri="{FF2B5EF4-FFF2-40B4-BE49-F238E27FC236}">
                <a16:creationId xmlns:a16="http://schemas.microsoft.com/office/drawing/2014/main" id="{BCF217D4-4109-4A77-88B1-595EF8F77842}"/>
              </a:ext>
            </a:extLst>
          </p:cNvPr>
          <p:cNvSpPr/>
          <p:nvPr/>
        </p:nvSpPr>
        <p:spPr>
          <a:xfrm>
            <a:off x="85535" y="2092552"/>
            <a:ext cx="914400" cy="803779"/>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Explosion: 8 Points 21">
            <a:extLst>
              <a:ext uri="{FF2B5EF4-FFF2-40B4-BE49-F238E27FC236}">
                <a16:creationId xmlns:a16="http://schemas.microsoft.com/office/drawing/2014/main" id="{E86A5959-A32D-4633-8276-8E81EDE451CB}"/>
              </a:ext>
            </a:extLst>
          </p:cNvPr>
          <p:cNvSpPr/>
          <p:nvPr/>
        </p:nvSpPr>
        <p:spPr>
          <a:xfrm>
            <a:off x="3553921" y="2166522"/>
            <a:ext cx="914400" cy="803779"/>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7194D00-F73E-7253-D70A-89F5EAE1C5EF}"/>
              </a:ext>
            </a:extLst>
          </p:cNvPr>
          <p:cNvSpPr/>
          <p:nvPr/>
        </p:nvSpPr>
        <p:spPr>
          <a:xfrm>
            <a:off x="403146" y="1391099"/>
            <a:ext cx="8484702" cy="638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effectLst/>
                <a:latin typeface="+mj-lt"/>
                <a:ea typeface="MS Mincho" panose="02020609040205080304" pitchFamily="49" charset="-128"/>
                <a:cs typeface="Times New Roman" panose="02020603050405020304" pitchFamily="18" charset="0"/>
              </a:rPr>
              <a:t>Project Sponsor </a:t>
            </a:r>
            <a:r>
              <a:rPr lang="en-US" sz="1800" dirty="0">
                <a:solidFill>
                  <a:schemeClr val="tx1"/>
                </a:solidFill>
                <a:effectLst/>
                <a:latin typeface="+mj-lt"/>
                <a:ea typeface="MS Mincho" panose="02020609040205080304" pitchFamily="49" charset="-128"/>
                <a:cs typeface="Times New Roman" panose="02020603050405020304" pitchFamily="18" charset="0"/>
              </a:rPr>
              <a:t>means a not-for-profit or for-profit organization or public entity</a:t>
            </a:r>
            <a:endParaRPr lang="en-US" sz="1800" dirty="0">
              <a:solidFill>
                <a:schemeClr val="tx1"/>
              </a:solidFill>
              <a:latin typeface="+mj-lt"/>
            </a:endParaRPr>
          </a:p>
        </p:txBody>
      </p:sp>
      <p:sp>
        <p:nvSpPr>
          <p:cNvPr id="5" name="Rectangle: Rounded Corners 4">
            <a:extLst>
              <a:ext uri="{FF2B5EF4-FFF2-40B4-BE49-F238E27FC236}">
                <a16:creationId xmlns:a16="http://schemas.microsoft.com/office/drawing/2014/main" id="{A545479A-BA49-D6ED-C6AA-F98D2479BEA3}"/>
              </a:ext>
            </a:extLst>
          </p:cNvPr>
          <p:cNvSpPr/>
          <p:nvPr/>
        </p:nvSpPr>
        <p:spPr>
          <a:xfrm>
            <a:off x="542735" y="5083705"/>
            <a:ext cx="8260738" cy="1646042"/>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b="1" u="sng" dirty="0">
                <a:solidFill>
                  <a:schemeClr val="tx1"/>
                </a:solidFill>
                <a:latin typeface="+mj-lt"/>
                <a:ea typeface="MS Mincho" panose="02020609040205080304" pitchFamily="49" charset="-128"/>
              </a:rPr>
              <a:t>Rental Projects</a:t>
            </a:r>
          </a:p>
          <a:p>
            <a:endParaRPr lang="en-US" sz="1000" b="1" dirty="0">
              <a:solidFill>
                <a:schemeClr val="tx1"/>
              </a:solidFill>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a:t>
            </a:r>
            <a:r>
              <a:rPr lang="en-US" sz="1600" b="1" dirty="0">
                <a:solidFill>
                  <a:schemeClr val="tx1"/>
                </a:solidFill>
                <a:effectLst/>
                <a:latin typeface="+mj-lt"/>
                <a:ea typeface="MS Mincho" panose="02020609040205080304" pitchFamily="49" charset="-128"/>
              </a:rPr>
              <a:t>he project sponsor is the owner of the rental project </a:t>
            </a:r>
          </a:p>
          <a:p>
            <a:pPr marL="285750" indent="-285750">
              <a:buFont typeface="Arial" panose="020B0604020202020204" pitchFamily="34" charset="0"/>
              <a:buChar char="•"/>
            </a:pPr>
            <a:endParaRPr lang="en-US" sz="1600" b="1" dirty="0">
              <a:solidFill>
                <a:schemeClr val="tx1"/>
              </a:solidFill>
              <a:effectLst/>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The project sponsor must have an ownership interest or the ability to control the entity that is the project owner</a:t>
            </a:r>
          </a:p>
        </p:txBody>
      </p:sp>
    </p:spTree>
    <p:extLst>
      <p:ext uri="{BB962C8B-B14F-4D97-AF65-F5344CB8AC3E}">
        <p14:creationId xmlns:p14="http://schemas.microsoft.com/office/powerpoint/2010/main" val="2014822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Income Targeting</a:t>
            </a:r>
            <a:endParaRPr lang="en-US" sz="1800" dirty="0">
              <a:solidFill>
                <a:schemeClr val="tx1"/>
              </a:solidFill>
            </a:endParaRP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graphicFrame>
        <p:nvGraphicFramePr>
          <p:cNvPr id="10" name="Diagram 9"/>
          <p:cNvGraphicFramePr/>
          <p:nvPr>
            <p:extLst>
              <p:ext uri="{D42A27DB-BD31-4B8C-83A1-F6EECF244321}">
                <p14:modId xmlns:p14="http://schemas.microsoft.com/office/powerpoint/2010/main" val="4047104539"/>
              </p:ext>
            </p:extLst>
          </p:nvPr>
        </p:nvGraphicFramePr>
        <p:xfrm>
          <a:off x="6172199" y="1130156"/>
          <a:ext cx="2750419" cy="5099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70AB9BB5-6D1C-4F80-8027-01617D8171B4}"/>
              </a:ext>
            </a:extLst>
          </p:cNvPr>
          <p:cNvSpPr/>
          <p:nvPr/>
        </p:nvSpPr>
        <p:spPr>
          <a:xfrm>
            <a:off x="221381" y="1130156"/>
            <a:ext cx="5950818" cy="5099194"/>
          </a:xfrm>
          <a:prstGeom prst="rect">
            <a:avLst/>
          </a:prstGeom>
          <a:solidFill>
            <a:schemeClr val="bg1">
              <a:lumMod val="95000"/>
            </a:schemeClr>
          </a:solidFill>
          <a:ln>
            <a:solidFill>
              <a:schemeClr val="tx2">
                <a:lumMod val="75000"/>
              </a:schemeClr>
            </a:solidFill>
            <a:extLst>
              <a:ext uri="{C807C97D-BFC1-408E-A445-0C87EB9F89A2}">
                <ask:lineSketchStyleProps xmlns:ask="http://schemas.microsoft.com/office/drawing/2018/sketchyshapes" sd="1219033472">
                  <a:custGeom>
                    <a:avLst/>
                    <a:gdLst>
                      <a:gd name="connsiteX0" fmla="*/ 0 w 4350619"/>
                      <a:gd name="connsiteY0" fmla="*/ 0 h 4320098"/>
                      <a:gd name="connsiteX1" fmla="*/ 708529 w 4350619"/>
                      <a:gd name="connsiteY1" fmla="*/ 0 h 4320098"/>
                      <a:gd name="connsiteX2" fmla="*/ 1417059 w 4350619"/>
                      <a:gd name="connsiteY2" fmla="*/ 0 h 4320098"/>
                      <a:gd name="connsiteX3" fmla="*/ 2038576 w 4350619"/>
                      <a:gd name="connsiteY3" fmla="*/ 0 h 4320098"/>
                      <a:gd name="connsiteX4" fmla="*/ 2703599 w 4350619"/>
                      <a:gd name="connsiteY4" fmla="*/ 0 h 4320098"/>
                      <a:gd name="connsiteX5" fmla="*/ 3281610 w 4350619"/>
                      <a:gd name="connsiteY5" fmla="*/ 0 h 4320098"/>
                      <a:gd name="connsiteX6" fmla="*/ 4350619 w 4350619"/>
                      <a:gd name="connsiteY6" fmla="*/ 0 h 4320098"/>
                      <a:gd name="connsiteX7" fmla="*/ 4350619 w 4350619"/>
                      <a:gd name="connsiteY7" fmla="*/ 703559 h 4320098"/>
                      <a:gd name="connsiteX8" fmla="*/ 4350619 w 4350619"/>
                      <a:gd name="connsiteY8" fmla="*/ 1234314 h 4320098"/>
                      <a:gd name="connsiteX9" fmla="*/ 4350619 w 4350619"/>
                      <a:gd name="connsiteY9" fmla="*/ 1721868 h 4320098"/>
                      <a:gd name="connsiteX10" fmla="*/ 4350619 w 4350619"/>
                      <a:gd name="connsiteY10" fmla="*/ 2252623 h 4320098"/>
                      <a:gd name="connsiteX11" fmla="*/ 4350619 w 4350619"/>
                      <a:gd name="connsiteY11" fmla="*/ 2826578 h 4320098"/>
                      <a:gd name="connsiteX12" fmla="*/ 4350619 w 4350619"/>
                      <a:gd name="connsiteY12" fmla="*/ 3443735 h 4320098"/>
                      <a:gd name="connsiteX13" fmla="*/ 4350619 w 4350619"/>
                      <a:gd name="connsiteY13" fmla="*/ 4320098 h 4320098"/>
                      <a:gd name="connsiteX14" fmla="*/ 3642090 w 4350619"/>
                      <a:gd name="connsiteY14" fmla="*/ 4320098 h 4320098"/>
                      <a:gd name="connsiteX15" fmla="*/ 3020573 w 4350619"/>
                      <a:gd name="connsiteY15" fmla="*/ 4320098 h 4320098"/>
                      <a:gd name="connsiteX16" fmla="*/ 2399056 w 4350619"/>
                      <a:gd name="connsiteY16" fmla="*/ 4320098 h 4320098"/>
                      <a:gd name="connsiteX17" fmla="*/ 1777539 w 4350619"/>
                      <a:gd name="connsiteY17" fmla="*/ 4320098 h 4320098"/>
                      <a:gd name="connsiteX18" fmla="*/ 1156022 w 4350619"/>
                      <a:gd name="connsiteY18" fmla="*/ 4320098 h 4320098"/>
                      <a:gd name="connsiteX19" fmla="*/ 578011 w 4350619"/>
                      <a:gd name="connsiteY19" fmla="*/ 4320098 h 4320098"/>
                      <a:gd name="connsiteX20" fmla="*/ 0 w 4350619"/>
                      <a:gd name="connsiteY20" fmla="*/ 4320098 h 4320098"/>
                      <a:gd name="connsiteX21" fmla="*/ 0 w 4350619"/>
                      <a:gd name="connsiteY21" fmla="*/ 3702941 h 4320098"/>
                      <a:gd name="connsiteX22" fmla="*/ 0 w 4350619"/>
                      <a:gd name="connsiteY22" fmla="*/ 3042583 h 4320098"/>
                      <a:gd name="connsiteX23" fmla="*/ 0 w 4350619"/>
                      <a:gd name="connsiteY23" fmla="*/ 2382225 h 4320098"/>
                      <a:gd name="connsiteX24" fmla="*/ 0 w 4350619"/>
                      <a:gd name="connsiteY24" fmla="*/ 1678667 h 4320098"/>
                      <a:gd name="connsiteX25" fmla="*/ 0 w 4350619"/>
                      <a:gd name="connsiteY25" fmla="*/ 1061510 h 4320098"/>
                      <a:gd name="connsiteX26" fmla="*/ 0 w 4350619"/>
                      <a:gd name="connsiteY26" fmla="*/ 0 h 43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50619" h="4320098" fill="none" extrusionOk="0">
                        <a:moveTo>
                          <a:pt x="0" y="0"/>
                        </a:moveTo>
                        <a:cubicBezTo>
                          <a:pt x="296795" y="32254"/>
                          <a:pt x="395268" y="-7443"/>
                          <a:pt x="708529" y="0"/>
                        </a:cubicBezTo>
                        <a:cubicBezTo>
                          <a:pt x="1021790" y="7443"/>
                          <a:pt x="1200920" y="20435"/>
                          <a:pt x="1417059" y="0"/>
                        </a:cubicBezTo>
                        <a:cubicBezTo>
                          <a:pt x="1633198" y="-20435"/>
                          <a:pt x="1868292" y="8820"/>
                          <a:pt x="2038576" y="0"/>
                        </a:cubicBezTo>
                        <a:cubicBezTo>
                          <a:pt x="2208860" y="-8820"/>
                          <a:pt x="2377888" y="-3459"/>
                          <a:pt x="2703599" y="0"/>
                        </a:cubicBezTo>
                        <a:cubicBezTo>
                          <a:pt x="3029310" y="3459"/>
                          <a:pt x="3151178" y="-1214"/>
                          <a:pt x="3281610" y="0"/>
                        </a:cubicBezTo>
                        <a:cubicBezTo>
                          <a:pt x="3412042" y="1214"/>
                          <a:pt x="4040594" y="36598"/>
                          <a:pt x="4350619" y="0"/>
                        </a:cubicBezTo>
                        <a:cubicBezTo>
                          <a:pt x="4335150" y="311348"/>
                          <a:pt x="4317516" y="354784"/>
                          <a:pt x="4350619" y="703559"/>
                        </a:cubicBezTo>
                        <a:cubicBezTo>
                          <a:pt x="4383722" y="1052334"/>
                          <a:pt x="4364440" y="1014823"/>
                          <a:pt x="4350619" y="1234314"/>
                        </a:cubicBezTo>
                        <a:cubicBezTo>
                          <a:pt x="4336798" y="1453806"/>
                          <a:pt x="4350336" y="1546011"/>
                          <a:pt x="4350619" y="1721868"/>
                        </a:cubicBezTo>
                        <a:cubicBezTo>
                          <a:pt x="4350902" y="1897725"/>
                          <a:pt x="4341342" y="2069898"/>
                          <a:pt x="4350619" y="2252623"/>
                        </a:cubicBezTo>
                        <a:cubicBezTo>
                          <a:pt x="4359896" y="2435348"/>
                          <a:pt x="4363395" y="2616134"/>
                          <a:pt x="4350619" y="2826578"/>
                        </a:cubicBezTo>
                        <a:cubicBezTo>
                          <a:pt x="4337843" y="3037022"/>
                          <a:pt x="4330729" y="3170472"/>
                          <a:pt x="4350619" y="3443735"/>
                        </a:cubicBezTo>
                        <a:cubicBezTo>
                          <a:pt x="4370509" y="3716998"/>
                          <a:pt x="4364287" y="3969560"/>
                          <a:pt x="4350619" y="4320098"/>
                        </a:cubicBezTo>
                        <a:cubicBezTo>
                          <a:pt x="4150249" y="4335056"/>
                          <a:pt x="3788127" y="4338473"/>
                          <a:pt x="3642090" y="4320098"/>
                        </a:cubicBezTo>
                        <a:cubicBezTo>
                          <a:pt x="3496053" y="4301723"/>
                          <a:pt x="3183982" y="4315061"/>
                          <a:pt x="3020573" y="4320098"/>
                        </a:cubicBezTo>
                        <a:cubicBezTo>
                          <a:pt x="2857164" y="4325135"/>
                          <a:pt x="2625259" y="4297277"/>
                          <a:pt x="2399056" y="4320098"/>
                        </a:cubicBezTo>
                        <a:cubicBezTo>
                          <a:pt x="2172853" y="4342919"/>
                          <a:pt x="2017734" y="4315293"/>
                          <a:pt x="1777539" y="4320098"/>
                        </a:cubicBezTo>
                        <a:cubicBezTo>
                          <a:pt x="1537344" y="4324903"/>
                          <a:pt x="1293298" y="4304346"/>
                          <a:pt x="1156022" y="4320098"/>
                        </a:cubicBezTo>
                        <a:cubicBezTo>
                          <a:pt x="1018746" y="4335850"/>
                          <a:pt x="830703" y="4329148"/>
                          <a:pt x="578011" y="4320098"/>
                        </a:cubicBezTo>
                        <a:cubicBezTo>
                          <a:pt x="325319" y="4311048"/>
                          <a:pt x="148744" y="4296744"/>
                          <a:pt x="0" y="4320098"/>
                        </a:cubicBezTo>
                        <a:cubicBezTo>
                          <a:pt x="-3178" y="4172994"/>
                          <a:pt x="22019" y="3981902"/>
                          <a:pt x="0" y="3702941"/>
                        </a:cubicBezTo>
                        <a:cubicBezTo>
                          <a:pt x="-22019" y="3423980"/>
                          <a:pt x="-13899" y="3330309"/>
                          <a:pt x="0" y="3042583"/>
                        </a:cubicBezTo>
                        <a:cubicBezTo>
                          <a:pt x="13899" y="2754857"/>
                          <a:pt x="19222" y="2665690"/>
                          <a:pt x="0" y="2382225"/>
                        </a:cubicBezTo>
                        <a:cubicBezTo>
                          <a:pt x="-19222" y="2098760"/>
                          <a:pt x="-8023" y="1934459"/>
                          <a:pt x="0" y="1678667"/>
                        </a:cubicBezTo>
                        <a:cubicBezTo>
                          <a:pt x="8023" y="1422875"/>
                          <a:pt x="-10438" y="1337795"/>
                          <a:pt x="0" y="1061510"/>
                        </a:cubicBezTo>
                        <a:cubicBezTo>
                          <a:pt x="10438" y="785225"/>
                          <a:pt x="26086" y="443440"/>
                          <a:pt x="0" y="0"/>
                        </a:cubicBezTo>
                        <a:close/>
                      </a:path>
                      <a:path w="4350619" h="4320098" stroke="0" extrusionOk="0">
                        <a:moveTo>
                          <a:pt x="0" y="0"/>
                        </a:moveTo>
                        <a:cubicBezTo>
                          <a:pt x="220309" y="-857"/>
                          <a:pt x="426090" y="17455"/>
                          <a:pt x="578011" y="0"/>
                        </a:cubicBezTo>
                        <a:cubicBezTo>
                          <a:pt x="729932" y="-17455"/>
                          <a:pt x="849361" y="19736"/>
                          <a:pt x="1069009" y="0"/>
                        </a:cubicBezTo>
                        <a:cubicBezTo>
                          <a:pt x="1288657" y="-19736"/>
                          <a:pt x="1494114" y="3500"/>
                          <a:pt x="1777539" y="0"/>
                        </a:cubicBezTo>
                        <a:cubicBezTo>
                          <a:pt x="2060964" y="-3500"/>
                          <a:pt x="2137829" y="25529"/>
                          <a:pt x="2355549" y="0"/>
                        </a:cubicBezTo>
                        <a:cubicBezTo>
                          <a:pt x="2573269" y="-25529"/>
                          <a:pt x="2670748" y="7657"/>
                          <a:pt x="2933560" y="0"/>
                        </a:cubicBezTo>
                        <a:cubicBezTo>
                          <a:pt x="3196372" y="-7657"/>
                          <a:pt x="3293353" y="15511"/>
                          <a:pt x="3642090" y="0"/>
                        </a:cubicBezTo>
                        <a:cubicBezTo>
                          <a:pt x="3990827" y="-15511"/>
                          <a:pt x="4142398" y="8915"/>
                          <a:pt x="4350619" y="0"/>
                        </a:cubicBezTo>
                        <a:cubicBezTo>
                          <a:pt x="4325837" y="285777"/>
                          <a:pt x="4354870" y="553133"/>
                          <a:pt x="4350619" y="703559"/>
                        </a:cubicBezTo>
                        <a:cubicBezTo>
                          <a:pt x="4346368" y="853985"/>
                          <a:pt x="4358571" y="1016778"/>
                          <a:pt x="4350619" y="1234314"/>
                        </a:cubicBezTo>
                        <a:cubicBezTo>
                          <a:pt x="4342667" y="1451850"/>
                          <a:pt x="4332799" y="1627861"/>
                          <a:pt x="4350619" y="1765069"/>
                        </a:cubicBezTo>
                        <a:cubicBezTo>
                          <a:pt x="4368439" y="1902277"/>
                          <a:pt x="4379950" y="2159345"/>
                          <a:pt x="4350619" y="2382225"/>
                        </a:cubicBezTo>
                        <a:cubicBezTo>
                          <a:pt x="4321288" y="2605105"/>
                          <a:pt x="4366771" y="2855060"/>
                          <a:pt x="4350619" y="3042583"/>
                        </a:cubicBezTo>
                        <a:cubicBezTo>
                          <a:pt x="4334467" y="3230106"/>
                          <a:pt x="4370803" y="3363434"/>
                          <a:pt x="4350619" y="3530137"/>
                        </a:cubicBezTo>
                        <a:cubicBezTo>
                          <a:pt x="4330435" y="3696840"/>
                          <a:pt x="4340113" y="4010890"/>
                          <a:pt x="4350619" y="4320098"/>
                        </a:cubicBezTo>
                        <a:cubicBezTo>
                          <a:pt x="4134209" y="4316899"/>
                          <a:pt x="3938663" y="4349489"/>
                          <a:pt x="3729102" y="4320098"/>
                        </a:cubicBezTo>
                        <a:cubicBezTo>
                          <a:pt x="3519541" y="4290707"/>
                          <a:pt x="3300890" y="4343410"/>
                          <a:pt x="3107585" y="4320098"/>
                        </a:cubicBezTo>
                        <a:cubicBezTo>
                          <a:pt x="2914280" y="4296786"/>
                          <a:pt x="2567078" y="4315077"/>
                          <a:pt x="2399056" y="4320098"/>
                        </a:cubicBezTo>
                        <a:cubicBezTo>
                          <a:pt x="2231034" y="4325119"/>
                          <a:pt x="2083741" y="4330214"/>
                          <a:pt x="1777539" y="4320098"/>
                        </a:cubicBezTo>
                        <a:cubicBezTo>
                          <a:pt x="1471337" y="4309982"/>
                          <a:pt x="1463515" y="4331413"/>
                          <a:pt x="1286540" y="4320098"/>
                        </a:cubicBezTo>
                        <a:cubicBezTo>
                          <a:pt x="1109565" y="4308783"/>
                          <a:pt x="917599" y="4331363"/>
                          <a:pt x="752036" y="4320098"/>
                        </a:cubicBezTo>
                        <a:cubicBezTo>
                          <a:pt x="586473" y="4308833"/>
                          <a:pt x="189571" y="4349027"/>
                          <a:pt x="0" y="4320098"/>
                        </a:cubicBezTo>
                        <a:cubicBezTo>
                          <a:pt x="3052" y="4126178"/>
                          <a:pt x="22245" y="3861331"/>
                          <a:pt x="0" y="3702941"/>
                        </a:cubicBezTo>
                        <a:cubicBezTo>
                          <a:pt x="-22245" y="3544551"/>
                          <a:pt x="17529" y="3269610"/>
                          <a:pt x="0" y="3085784"/>
                        </a:cubicBezTo>
                        <a:cubicBezTo>
                          <a:pt x="-17529" y="2901958"/>
                          <a:pt x="-4495" y="2751070"/>
                          <a:pt x="0" y="2511828"/>
                        </a:cubicBezTo>
                        <a:cubicBezTo>
                          <a:pt x="4495" y="2272586"/>
                          <a:pt x="21675" y="2125837"/>
                          <a:pt x="0" y="2024274"/>
                        </a:cubicBezTo>
                        <a:cubicBezTo>
                          <a:pt x="-21675" y="1922711"/>
                          <a:pt x="-9196" y="1746474"/>
                          <a:pt x="0" y="1536721"/>
                        </a:cubicBezTo>
                        <a:cubicBezTo>
                          <a:pt x="9196" y="1326968"/>
                          <a:pt x="-3522" y="1193127"/>
                          <a:pt x="0" y="876363"/>
                        </a:cubicBezTo>
                        <a:cubicBezTo>
                          <a:pt x="3522" y="559599"/>
                          <a:pt x="-34704" y="43366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chemeClr val="tx1"/>
              </a:solidFill>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The extent to which a project creates housing for very low- and low- or moderate-income households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For purposes of this scoring criterion, FHLB Dallas will score rental projects and owner-occupied projects separately</a:t>
            </a:r>
          </a:p>
          <a:p>
            <a:pPr algn="ctr">
              <a:defRPr/>
            </a:pPr>
            <a:endParaRPr lang="en-US" sz="1800" b="1" kern="0" dirty="0">
              <a:solidFill>
                <a:srgbClr val="0070C0"/>
              </a:solidFill>
              <a:latin typeface="Calibri" pitchFamily="34" charset="0"/>
            </a:endParaRPr>
          </a:p>
          <a:p>
            <a:pPr algn="ctr">
              <a:defRPr/>
            </a:pPr>
            <a:r>
              <a:rPr lang="en-US" sz="1800" b="1" u="sng" kern="0" dirty="0">
                <a:solidFill>
                  <a:srgbClr val="0070C0"/>
                </a:solidFill>
                <a:latin typeface="Calibri" pitchFamily="34" charset="0"/>
              </a:rPr>
              <a:t>Rental Projects </a:t>
            </a:r>
          </a:p>
          <a:p>
            <a:pPr algn="ctr">
              <a:defRPr/>
            </a:pPr>
            <a:endParaRPr lang="en-US" sz="1200" b="1" u="sng" kern="0" dirty="0">
              <a:solidFill>
                <a:srgbClr val="0070C0"/>
              </a:solidFill>
              <a:latin typeface="Calibri" pitchFamily="34" charset="0"/>
            </a:endParaRPr>
          </a:p>
          <a:p>
            <a:pPr marL="342900" indent="-342900">
              <a:buFont typeface="Wingdings" panose="05000000000000000000" pitchFamily="2" charset="2"/>
              <a:buChar char="Ø"/>
              <a:defRPr/>
            </a:pPr>
            <a:r>
              <a:rPr lang="en-US" sz="1800" kern="0" dirty="0">
                <a:solidFill>
                  <a:srgbClr val="0070C0"/>
                </a:solidFill>
                <a:latin typeface="Calibri" pitchFamily="34" charset="0"/>
              </a:rPr>
              <a:t>If at least </a:t>
            </a:r>
            <a:r>
              <a:rPr lang="en-US" sz="1800" b="1" kern="0" dirty="0">
                <a:solidFill>
                  <a:srgbClr val="0070C0"/>
                </a:solidFill>
                <a:latin typeface="Calibri" pitchFamily="34" charset="0"/>
              </a:rPr>
              <a:t>60%</a:t>
            </a:r>
            <a:r>
              <a:rPr lang="en-US" sz="1800" kern="0" dirty="0">
                <a:solidFill>
                  <a:srgbClr val="0070C0"/>
                </a:solidFill>
                <a:latin typeface="Calibri" pitchFamily="34" charset="0"/>
              </a:rPr>
              <a:t> of units are targeted to families with annual incomes </a:t>
            </a:r>
            <a:r>
              <a:rPr lang="en-US" sz="1800" b="1" u="sng" kern="0" dirty="0">
                <a:solidFill>
                  <a:srgbClr val="0070C0"/>
                </a:solidFill>
                <a:latin typeface="Calibri" pitchFamily="34" charset="0"/>
              </a:rPr>
              <a:t>&lt;</a:t>
            </a:r>
            <a:r>
              <a:rPr lang="en-US" sz="1800" b="1" kern="0" dirty="0">
                <a:solidFill>
                  <a:srgbClr val="0070C0"/>
                </a:solidFill>
                <a:latin typeface="Calibri" pitchFamily="34" charset="0"/>
              </a:rPr>
              <a:t> 50% </a:t>
            </a:r>
            <a:r>
              <a:rPr lang="en-US" sz="1800" kern="0" dirty="0">
                <a:solidFill>
                  <a:srgbClr val="0070C0"/>
                </a:solidFill>
                <a:latin typeface="Calibri" pitchFamily="34" charset="0"/>
              </a:rPr>
              <a:t>of AMI, the project receives </a:t>
            </a:r>
            <a:r>
              <a:rPr lang="en-US" sz="1800" b="1" kern="0" dirty="0">
                <a:solidFill>
                  <a:srgbClr val="0070C0"/>
                </a:solidFill>
                <a:latin typeface="Calibri" pitchFamily="34" charset="0"/>
              </a:rPr>
              <a:t>20</a:t>
            </a:r>
            <a:r>
              <a:rPr lang="en-US" sz="1800" kern="0" dirty="0">
                <a:solidFill>
                  <a:srgbClr val="0070C0"/>
                </a:solidFill>
                <a:latin typeface="Calibri" pitchFamily="34" charset="0"/>
              </a:rPr>
              <a:t> points</a:t>
            </a:r>
          </a:p>
          <a:p>
            <a:pPr>
              <a:defRPr/>
            </a:pPr>
            <a:endParaRPr lang="en-US" sz="1800" kern="0" dirty="0">
              <a:solidFill>
                <a:srgbClr val="0070C0"/>
              </a:solidFill>
              <a:latin typeface="Calibri" pitchFamily="34" charset="0"/>
            </a:endParaRPr>
          </a:p>
          <a:p>
            <a:pPr marL="342900" indent="-342900">
              <a:buFont typeface="Wingdings" panose="05000000000000000000" pitchFamily="2" charset="2"/>
              <a:buChar char="Ø"/>
              <a:defRPr/>
            </a:pPr>
            <a:r>
              <a:rPr lang="en-US" kern="0" dirty="0">
                <a:solidFill>
                  <a:srgbClr val="0070C0"/>
                </a:solidFill>
                <a:latin typeface="Calibri" pitchFamily="34" charset="0"/>
              </a:rPr>
              <a:t>Include any manager’s unit as part of the project’s total number of units.  Be sure to indicate as “</a:t>
            </a:r>
            <a:r>
              <a:rPr lang="en-US" b="1" kern="0" dirty="0">
                <a:solidFill>
                  <a:srgbClr val="0070C0"/>
                </a:solidFill>
                <a:latin typeface="Calibri" pitchFamily="34" charset="0"/>
              </a:rPr>
              <a:t>market-rate</a:t>
            </a:r>
            <a:r>
              <a:rPr lang="en-US" kern="0" dirty="0">
                <a:solidFill>
                  <a:srgbClr val="0070C0"/>
                </a:solidFill>
                <a:latin typeface="Calibri" pitchFamily="34" charset="0"/>
              </a:rPr>
              <a:t>” for above </a:t>
            </a:r>
            <a:r>
              <a:rPr lang="en-US" b="1" kern="0" dirty="0">
                <a:solidFill>
                  <a:srgbClr val="0070C0"/>
                </a:solidFill>
                <a:latin typeface="Calibri" pitchFamily="34" charset="0"/>
              </a:rPr>
              <a:t>80%</a:t>
            </a:r>
            <a:r>
              <a:rPr lang="en-US" kern="0" dirty="0">
                <a:solidFill>
                  <a:srgbClr val="0070C0"/>
                </a:solidFill>
                <a:latin typeface="Calibri" pitchFamily="34" charset="0"/>
              </a:rPr>
              <a:t> of AMI on the income targeting page of the online application</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chemeClr val="tx1"/>
              </a:solidFill>
              <a:effectLst/>
              <a:uLnTx/>
              <a:uFillTx/>
              <a:cs typeface="Calibri" panose="020F050202020403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solidFill>
                <a:schemeClr val="tx1"/>
              </a:solidFill>
              <a:effectLst/>
              <a:uLnTx/>
              <a:uFillTx/>
              <a:cs typeface="Calibri" panose="020F0502020204030204" pitchFamily="34" charset="0"/>
            </a:endParaRPr>
          </a:p>
        </p:txBody>
      </p:sp>
    </p:spTree>
    <p:extLst>
      <p:ext uri="{BB962C8B-B14F-4D97-AF65-F5344CB8AC3E}">
        <p14:creationId xmlns:p14="http://schemas.microsoft.com/office/powerpoint/2010/main" val="3357018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618494"/>
            <a:ext cx="7632029" cy="570451"/>
          </a:xfrm>
        </p:spPr>
        <p:txBody>
          <a:bodyPr anchor="ctr">
            <a:normAutofit fontScale="25000" lnSpcReduction="20000"/>
          </a:bodyPr>
          <a:lstStyle/>
          <a:p>
            <a:pPr marL="0" indent="0" eaLnBrk="0" hangingPunct="0">
              <a:buNone/>
            </a:pPr>
            <a:r>
              <a:rPr lang="en-US" sz="12800" b="1" dirty="0">
                <a:solidFill>
                  <a:srgbClr val="0072CE"/>
                </a:solidFill>
                <a:latin typeface="Calibri" pitchFamily="34" charset="0"/>
              </a:rPr>
              <a:t>Creating Economic Opportunity </a:t>
            </a:r>
            <a:endParaRPr lang="en-US" dirty="0">
              <a:solidFill>
                <a:schemeClr val="tx1"/>
              </a:solidFill>
            </a:endParaRPr>
          </a:p>
        </p:txBody>
      </p:sp>
      <p:sp>
        <p:nvSpPr>
          <p:cNvPr id="9" name="Rectangle 4"/>
          <p:cNvSpPr txBox="1">
            <a:spLocks noChangeArrowheads="1"/>
          </p:cNvSpPr>
          <p:nvPr/>
        </p:nvSpPr>
        <p:spPr bwMode="auto">
          <a:xfrm>
            <a:off x="345715" y="1090764"/>
            <a:ext cx="8798285" cy="1194579"/>
          </a:xfrm>
          <a:prstGeom prst="rect">
            <a:avLst/>
          </a:prstGeom>
          <a:noFill/>
          <a:ln w="9525">
            <a:noFill/>
            <a:miter lim="800000"/>
            <a:headEnd/>
            <a:tailEnd/>
          </a:ln>
          <a:effectLst/>
        </p:spPr>
        <p:txBody>
          <a:bodyPr/>
          <a:lstStyle/>
          <a:p>
            <a:pPr>
              <a:defRPr/>
            </a:pPr>
            <a:r>
              <a:rPr lang="en-US" kern="0" dirty="0">
                <a:latin typeface="Calibri" pitchFamily="34" charset="0"/>
              </a:rPr>
              <a:t>Programs/services assisting residents in attaining life skills or better economic opportunities</a:t>
            </a:r>
          </a:p>
        </p:txBody>
      </p:sp>
      <p:sp>
        <p:nvSpPr>
          <p:cNvPr id="19" name="Arrow: Pentagon 18">
            <a:extLst>
              <a:ext uri="{FF2B5EF4-FFF2-40B4-BE49-F238E27FC236}">
                <a16:creationId xmlns:a16="http://schemas.microsoft.com/office/drawing/2014/main" id="{D3E058E0-5EF8-491B-A8C2-33909EFAD0F8}"/>
              </a:ext>
            </a:extLst>
          </p:cNvPr>
          <p:cNvSpPr/>
          <p:nvPr/>
        </p:nvSpPr>
        <p:spPr>
          <a:xfrm>
            <a:off x="4744857" y="4791044"/>
            <a:ext cx="1201843" cy="7431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Scoring - Rental</a:t>
            </a:r>
          </a:p>
        </p:txBody>
      </p:sp>
      <p:sp>
        <p:nvSpPr>
          <p:cNvPr id="21" name="Flowchart: Process 20">
            <a:extLst>
              <a:ext uri="{FF2B5EF4-FFF2-40B4-BE49-F238E27FC236}">
                <a16:creationId xmlns:a16="http://schemas.microsoft.com/office/drawing/2014/main" id="{F1206085-F588-486B-8405-2CD2DA5D7EB9}"/>
              </a:ext>
            </a:extLst>
          </p:cNvPr>
          <p:cNvSpPr/>
          <p:nvPr/>
        </p:nvSpPr>
        <p:spPr>
          <a:xfrm>
            <a:off x="6079454" y="4784615"/>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4 pts</a:t>
            </a:r>
          </a:p>
          <a:p>
            <a:pPr algn="ctr"/>
            <a:endParaRPr lang="en-US" dirty="0"/>
          </a:p>
        </p:txBody>
      </p:sp>
      <p:sp>
        <p:nvSpPr>
          <p:cNvPr id="23" name="Flowchart: Process 22">
            <a:extLst>
              <a:ext uri="{FF2B5EF4-FFF2-40B4-BE49-F238E27FC236}">
                <a16:creationId xmlns:a16="http://schemas.microsoft.com/office/drawing/2014/main" id="{698A9BFC-674A-460E-9F8D-3CBC76928155}"/>
              </a:ext>
            </a:extLst>
          </p:cNvPr>
          <p:cNvSpPr/>
          <p:nvPr/>
        </p:nvSpPr>
        <p:spPr>
          <a:xfrm>
            <a:off x="6079454" y="5156201"/>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b="1" kern="0" dirty="0">
              <a:solidFill>
                <a:schemeClr val="tx1"/>
              </a:solidFill>
              <a:latin typeface="Calibri" pitchFamily="34" charset="0"/>
            </a:endParaRPr>
          </a:p>
          <a:p>
            <a:pPr algn="ctr"/>
            <a:r>
              <a:rPr lang="en-US" sz="1400" b="1" kern="0" dirty="0">
                <a:solidFill>
                  <a:schemeClr val="tx1"/>
                </a:solidFill>
                <a:latin typeface="Calibri" pitchFamily="34" charset="0"/>
              </a:rPr>
              <a:t>2 services = 5 pts</a:t>
            </a:r>
          </a:p>
          <a:p>
            <a:pPr algn="ctr"/>
            <a:endParaRPr lang="en-US" sz="1400" b="1" kern="0" dirty="0">
              <a:solidFill>
                <a:schemeClr val="tx1"/>
              </a:solidFill>
              <a:latin typeface="Calibri" pitchFamily="34" charset="0"/>
            </a:endParaRPr>
          </a:p>
        </p:txBody>
      </p:sp>
      <p:sp>
        <p:nvSpPr>
          <p:cNvPr id="3" name="Arrow: Pentagon 2">
            <a:extLst>
              <a:ext uri="{FF2B5EF4-FFF2-40B4-BE49-F238E27FC236}">
                <a16:creationId xmlns:a16="http://schemas.microsoft.com/office/drawing/2014/main" id="{767468F5-96F7-C7CF-43CF-B256498D8ADB}"/>
              </a:ext>
            </a:extLst>
          </p:cNvPr>
          <p:cNvSpPr/>
          <p:nvPr/>
        </p:nvSpPr>
        <p:spPr>
          <a:xfrm>
            <a:off x="354918" y="4784615"/>
            <a:ext cx="1201843" cy="743173"/>
          </a:xfrm>
          <a:prstGeom prst="homePlat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Scoring - Owner</a:t>
            </a:r>
          </a:p>
        </p:txBody>
      </p:sp>
      <p:sp>
        <p:nvSpPr>
          <p:cNvPr id="5" name="Flowchart: Process 4">
            <a:extLst>
              <a:ext uri="{FF2B5EF4-FFF2-40B4-BE49-F238E27FC236}">
                <a16:creationId xmlns:a16="http://schemas.microsoft.com/office/drawing/2014/main" id="{6C0C62E7-E00C-80C2-8A7C-7B250C7A0F66}"/>
              </a:ext>
            </a:extLst>
          </p:cNvPr>
          <p:cNvSpPr/>
          <p:nvPr/>
        </p:nvSpPr>
        <p:spPr>
          <a:xfrm>
            <a:off x="1694700" y="4820474"/>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3 pts</a:t>
            </a:r>
          </a:p>
          <a:p>
            <a:pPr algn="ctr"/>
            <a:endParaRPr lang="en-US" dirty="0"/>
          </a:p>
        </p:txBody>
      </p:sp>
      <p:sp>
        <p:nvSpPr>
          <p:cNvPr id="7" name="Flowchart: Process 6">
            <a:extLst>
              <a:ext uri="{FF2B5EF4-FFF2-40B4-BE49-F238E27FC236}">
                <a16:creationId xmlns:a16="http://schemas.microsoft.com/office/drawing/2014/main" id="{C48D2C84-D2E7-6826-E287-F719DF961E97}"/>
              </a:ext>
            </a:extLst>
          </p:cNvPr>
          <p:cNvSpPr/>
          <p:nvPr/>
        </p:nvSpPr>
        <p:spPr>
          <a:xfrm>
            <a:off x="1694700" y="5182047"/>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2 service = 5 pts</a:t>
            </a:r>
          </a:p>
          <a:p>
            <a:pPr algn="ctr"/>
            <a:endParaRPr lang="en-US" dirty="0"/>
          </a:p>
        </p:txBody>
      </p:sp>
      <p:sp>
        <p:nvSpPr>
          <p:cNvPr id="8" name="Rectangle 7">
            <a:extLst>
              <a:ext uri="{FF2B5EF4-FFF2-40B4-BE49-F238E27FC236}">
                <a16:creationId xmlns:a16="http://schemas.microsoft.com/office/drawing/2014/main" id="{C8A4B36A-A0C2-B86D-1466-AD46F444264D}"/>
              </a:ext>
            </a:extLst>
          </p:cNvPr>
          <p:cNvSpPr/>
          <p:nvPr/>
        </p:nvSpPr>
        <p:spPr>
          <a:xfrm>
            <a:off x="354918" y="1907301"/>
            <a:ext cx="3168212" cy="263851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Arial" panose="020B0604020202020204" pitchFamily="34" charset="0"/>
              <a:buChar char="•"/>
            </a:pPr>
            <a:r>
              <a:rPr lang="en-US" sz="1600" dirty="0">
                <a:solidFill>
                  <a:schemeClr val="tx1"/>
                </a:solidFill>
              </a:rPr>
              <a:t>Employment	</a:t>
            </a:r>
            <a:r>
              <a:rPr lang="en-US" sz="1600" dirty="0"/>
              <a:t>		</a:t>
            </a:r>
          </a:p>
          <a:p>
            <a:pPr marL="285750" indent="-285750">
              <a:buFont typeface="Arial" panose="020B0604020202020204" pitchFamily="34" charset="0"/>
              <a:buChar char="•"/>
            </a:pPr>
            <a:r>
              <a:rPr lang="en-US" sz="1600" dirty="0">
                <a:solidFill>
                  <a:schemeClr val="tx1"/>
                </a:solidFill>
              </a:rPr>
              <a:t>Onsite daycare services (child or adult)</a:t>
            </a:r>
          </a:p>
          <a:p>
            <a:pPr marL="285750" indent="-285750">
              <a:buFont typeface="Arial" panose="020B0604020202020204" pitchFamily="34" charset="0"/>
              <a:buChar char="•"/>
            </a:pPr>
            <a:r>
              <a:rPr lang="en-US" sz="1600" dirty="0">
                <a:solidFill>
                  <a:schemeClr val="tx1"/>
                </a:solidFill>
              </a:rPr>
              <a:t>After school or out-of-school services 	</a:t>
            </a:r>
          </a:p>
          <a:p>
            <a:pPr marL="285750" indent="-285750">
              <a:buFont typeface="Arial" panose="020B0604020202020204" pitchFamily="34" charset="0"/>
              <a:buChar char="•"/>
            </a:pPr>
            <a:r>
              <a:rPr lang="en-US" sz="1600" dirty="0">
                <a:solidFill>
                  <a:schemeClr val="tx1"/>
                </a:solidFill>
              </a:rPr>
              <a:t>Workforce preparation and integration </a:t>
            </a:r>
          </a:p>
          <a:p>
            <a:pPr marL="285750" indent="-285750">
              <a:buFont typeface="Arial" panose="020B0604020202020204" pitchFamily="34" charset="0"/>
              <a:buChar char="•"/>
            </a:pPr>
            <a:r>
              <a:rPr lang="en-US" sz="1600" dirty="0">
                <a:solidFill>
                  <a:schemeClr val="tx1"/>
                </a:solidFill>
              </a:rPr>
              <a:t>Mental and behavioral health services</a:t>
            </a:r>
            <a:r>
              <a:rPr lang="en-US" dirty="0">
                <a:solidFill>
                  <a:schemeClr val="tx1"/>
                </a:solidFill>
              </a:rPr>
              <a:t>				</a:t>
            </a:r>
          </a:p>
          <a:p>
            <a:pPr algn="ctr"/>
            <a:r>
              <a:rPr lang="en-US" dirty="0">
                <a:solidFill>
                  <a:schemeClr val="tx1"/>
                </a:solidFill>
              </a:rPr>
              <a:t> </a:t>
            </a:r>
          </a:p>
          <a:p>
            <a:pPr algn="ctr"/>
            <a:r>
              <a:rPr lang="en-US" dirty="0"/>
              <a:t> </a:t>
            </a:r>
          </a:p>
          <a:p>
            <a:pPr algn="ctr"/>
            <a:endParaRPr lang="en-US" dirty="0">
              <a:solidFill>
                <a:schemeClr val="tx1"/>
              </a:solidFill>
            </a:endParaRPr>
          </a:p>
        </p:txBody>
      </p:sp>
      <p:sp>
        <p:nvSpPr>
          <p:cNvPr id="10" name="Rectangle 9">
            <a:extLst>
              <a:ext uri="{FF2B5EF4-FFF2-40B4-BE49-F238E27FC236}">
                <a16:creationId xmlns:a16="http://schemas.microsoft.com/office/drawing/2014/main" id="{081F1F2B-8034-69D5-B037-EBF221479841}"/>
              </a:ext>
            </a:extLst>
          </p:cNvPr>
          <p:cNvSpPr/>
          <p:nvPr/>
        </p:nvSpPr>
        <p:spPr>
          <a:xfrm>
            <a:off x="354919" y="1558542"/>
            <a:ext cx="3168212"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All Projects</a:t>
            </a:r>
          </a:p>
        </p:txBody>
      </p:sp>
      <p:sp>
        <p:nvSpPr>
          <p:cNvPr id="11" name="Flowchart: Process 10">
            <a:extLst>
              <a:ext uri="{FF2B5EF4-FFF2-40B4-BE49-F238E27FC236}">
                <a16:creationId xmlns:a16="http://schemas.microsoft.com/office/drawing/2014/main" id="{89F3092F-F20A-420A-91A2-7368899C5DB6}"/>
              </a:ext>
            </a:extLst>
          </p:cNvPr>
          <p:cNvSpPr/>
          <p:nvPr/>
        </p:nvSpPr>
        <p:spPr>
          <a:xfrm>
            <a:off x="3523131" y="1957177"/>
            <a:ext cx="2097742" cy="2588641"/>
          </a:xfrm>
          <a:prstGeom prst="flowChartProcess">
            <a:avLst/>
          </a:prstGeom>
          <a:solidFill>
            <a:schemeClr val="bg2">
              <a:lumMod val="75000"/>
            </a:schemeClr>
          </a:solidFill>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b="1" u="sng" dirty="0"/>
          </a:p>
          <a:p>
            <a:pPr marL="285750" indent="-285750">
              <a:buFont typeface="Arial" panose="020B0604020202020204" pitchFamily="34" charset="0"/>
              <a:buChar char="•"/>
            </a:pPr>
            <a:r>
              <a:rPr lang="en-US" sz="1600" dirty="0">
                <a:solidFill>
                  <a:schemeClr val="tx1"/>
                </a:solidFill>
              </a:rPr>
              <a:t>Financial literacy education</a:t>
            </a:r>
          </a:p>
          <a:p>
            <a:pPr marL="285750" indent="-285750">
              <a:buFont typeface="Arial" panose="020B0604020202020204" pitchFamily="34" charset="0"/>
              <a:buChar char="•"/>
            </a:pPr>
            <a:r>
              <a:rPr lang="en-US" sz="1600" dirty="0">
                <a:solidFill>
                  <a:schemeClr val="tx1"/>
                </a:solidFill>
              </a:rPr>
              <a:t>Residential Services Coordinator</a:t>
            </a:r>
          </a:p>
        </p:txBody>
      </p:sp>
      <p:sp>
        <p:nvSpPr>
          <p:cNvPr id="13" name="Flowchart: Process 12">
            <a:extLst>
              <a:ext uri="{FF2B5EF4-FFF2-40B4-BE49-F238E27FC236}">
                <a16:creationId xmlns:a16="http://schemas.microsoft.com/office/drawing/2014/main" id="{3A3DA1CC-235D-E8EB-1B5B-036236F39AEF}"/>
              </a:ext>
            </a:extLst>
          </p:cNvPr>
          <p:cNvSpPr/>
          <p:nvPr/>
        </p:nvSpPr>
        <p:spPr>
          <a:xfrm>
            <a:off x="5620872" y="1957178"/>
            <a:ext cx="3367734" cy="2588640"/>
          </a:xfrm>
          <a:prstGeom prst="flowChartProcess">
            <a:avLst/>
          </a:prstGeom>
          <a:solidFill>
            <a:schemeClr val="accent4">
              <a:lumMod val="40000"/>
              <a:lumOff val="60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solidFill>
                <a:schemeClr val="tx1"/>
              </a:solidFill>
            </a:endParaRPr>
          </a:p>
          <a:p>
            <a:pPr marL="285750" indent="-285750">
              <a:buFont typeface="Arial" panose="020B0604020202020204" pitchFamily="34" charset="0"/>
              <a:buChar char="•"/>
            </a:pPr>
            <a:r>
              <a:rPr lang="en-US" sz="1600" dirty="0">
                <a:solidFill>
                  <a:schemeClr val="tx1"/>
                </a:solidFill>
              </a:rPr>
              <a:t>Homebuyer Counseling/Education - Purchase/ Construction </a:t>
            </a:r>
          </a:p>
          <a:p>
            <a:pPr marL="285750" indent="-285750">
              <a:buFont typeface="Arial" panose="020B0604020202020204" pitchFamily="34" charset="0"/>
              <a:buChar char="•"/>
            </a:pPr>
            <a:r>
              <a:rPr lang="en-US" sz="1600" dirty="0">
                <a:solidFill>
                  <a:schemeClr val="tx1"/>
                </a:solidFill>
              </a:rPr>
              <a:t>Homeowner Maintenance &amp; Counseling/Education - Rehabilitation Projects only</a:t>
            </a:r>
          </a:p>
          <a:p>
            <a:pPr marL="285750" indent="-285750">
              <a:buFont typeface="Arial" panose="020B0604020202020204" pitchFamily="34" charset="0"/>
              <a:buChar char="•"/>
            </a:pPr>
            <a:r>
              <a:rPr lang="en-US" sz="1600" dirty="0">
                <a:solidFill>
                  <a:schemeClr val="tx1"/>
                </a:solidFill>
              </a:rPr>
              <a:t>Sweat Equity - New Construction Projects only (minimum of 300 hours per home) </a:t>
            </a:r>
          </a:p>
        </p:txBody>
      </p:sp>
      <p:sp>
        <p:nvSpPr>
          <p:cNvPr id="6" name="Rectangle 5">
            <a:extLst>
              <a:ext uri="{FF2B5EF4-FFF2-40B4-BE49-F238E27FC236}">
                <a16:creationId xmlns:a16="http://schemas.microsoft.com/office/drawing/2014/main" id="{15F53809-C42C-3AB2-A93E-6FB9D24F29A7}"/>
              </a:ext>
            </a:extLst>
          </p:cNvPr>
          <p:cNvSpPr/>
          <p:nvPr/>
        </p:nvSpPr>
        <p:spPr>
          <a:xfrm>
            <a:off x="5630072" y="1571267"/>
            <a:ext cx="3358533"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Owner-Occupied</a:t>
            </a:r>
            <a:r>
              <a:rPr lang="en-US" b="1" dirty="0">
                <a:solidFill>
                  <a:schemeClr val="tx1"/>
                </a:solidFill>
              </a:rPr>
              <a:t> Only</a:t>
            </a:r>
          </a:p>
        </p:txBody>
      </p:sp>
      <p:sp>
        <p:nvSpPr>
          <p:cNvPr id="12" name="Rectangle 11">
            <a:extLst>
              <a:ext uri="{FF2B5EF4-FFF2-40B4-BE49-F238E27FC236}">
                <a16:creationId xmlns:a16="http://schemas.microsoft.com/office/drawing/2014/main" id="{C31A646A-B042-CB2F-D877-576AFB2D335B}"/>
              </a:ext>
            </a:extLst>
          </p:cNvPr>
          <p:cNvSpPr/>
          <p:nvPr/>
        </p:nvSpPr>
        <p:spPr>
          <a:xfrm>
            <a:off x="3532333" y="1558542"/>
            <a:ext cx="2088538"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Rental</a:t>
            </a:r>
            <a:r>
              <a:rPr lang="en-US" b="1" dirty="0">
                <a:solidFill>
                  <a:schemeClr val="tx1"/>
                </a:solidFill>
              </a:rPr>
              <a:t> Only</a:t>
            </a:r>
          </a:p>
        </p:txBody>
      </p:sp>
      <p:sp>
        <p:nvSpPr>
          <p:cNvPr id="16" name="Scroll: Horizontal 15">
            <a:extLst>
              <a:ext uri="{FF2B5EF4-FFF2-40B4-BE49-F238E27FC236}">
                <a16:creationId xmlns:a16="http://schemas.microsoft.com/office/drawing/2014/main" id="{ABF1FD7B-FD43-CB50-8912-66FE746CBFDA}"/>
              </a:ext>
            </a:extLst>
          </p:cNvPr>
          <p:cNvSpPr/>
          <p:nvPr/>
        </p:nvSpPr>
        <p:spPr>
          <a:xfrm>
            <a:off x="345715" y="5743558"/>
            <a:ext cx="8574167" cy="989048"/>
          </a:xfrm>
          <a:prstGeom prst="horizontalScroll">
            <a:avLst/>
          </a:prstGeom>
          <a:solidFill>
            <a:schemeClr val="accent1">
              <a:lumMod val="40000"/>
              <a:lumOff val="60000"/>
            </a:schemeClr>
          </a:solidFill>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hlinkClick r:id="rId3"/>
              </a:rPr>
              <a:t>Memorandum of Understanding (MOU) is required for each empowerment service – format located on Bank’s Website</a:t>
            </a:r>
            <a:endParaRPr lang="en-US" b="1" i="1" dirty="0"/>
          </a:p>
        </p:txBody>
      </p:sp>
    </p:spTree>
    <p:extLst>
      <p:ext uri="{BB962C8B-B14F-4D97-AF65-F5344CB8AC3E}">
        <p14:creationId xmlns:p14="http://schemas.microsoft.com/office/powerpoint/2010/main" val="3601068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59" y="1259169"/>
            <a:ext cx="8109824" cy="6555641"/>
          </a:xfrm>
          <a:prstGeom prst="rect">
            <a:avLst/>
          </a:prstGeom>
          <a:noFill/>
        </p:spPr>
        <p:txBody>
          <a:bodyPr wrap="square" rtlCol="0">
            <a:spAutoFit/>
          </a:bodyPr>
          <a:lstStyle/>
          <a:p>
            <a:pPr defTabSz="914400">
              <a:defRPr/>
            </a:pPr>
            <a:r>
              <a:rPr lang="en-US" sz="2000" b="1" dirty="0">
                <a:solidFill>
                  <a:srgbClr val="0071CE"/>
                </a:solidFill>
                <a:latin typeface="Calibri"/>
              </a:rPr>
              <a:t>AHP GrantConnect</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Sponsor </a:t>
            </a:r>
            <a:r>
              <a:rPr lang="en-US" sz="2000" dirty="0">
                <a:solidFill>
                  <a:prstClr val="black">
                    <a:lumMod val="65000"/>
                    <a:lumOff val="35000"/>
                  </a:prstClr>
                </a:solidFill>
                <a:latin typeface="Calibri"/>
              </a:rPr>
              <a:t>registration in the GrantConnect portal</a:t>
            </a: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lumMod val="65000"/>
                    <a:lumOff val="35000"/>
                  </a:prstClr>
                </a:solidFill>
                <a:latin typeface="Calibri"/>
              </a:rPr>
              <a:t>User affiliation for sponsors and consultants</a:t>
            </a:r>
            <a:endParaRPr lang="en-US" sz="1000" dirty="0">
              <a:solidFill>
                <a:prstClr val="black">
                  <a:lumMod val="65000"/>
                  <a:lumOff val="35000"/>
                </a:prstClr>
              </a:solidFill>
              <a:latin typeface="Calibri"/>
            </a:endParaRPr>
          </a:p>
          <a:p>
            <a:pPr marR="0" lvl="0" defTabSz="914400" fontAlgn="auto">
              <a:lnSpc>
                <a:spcPct val="100000"/>
              </a:lnSpc>
              <a:spcBef>
                <a:spcPts val="0"/>
              </a:spcBef>
              <a:spcAft>
                <a:spcPts val="0"/>
              </a:spcAft>
              <a:buClrTx/>
              <a:buSzTx/>
              <a:tabLst/>
              <a:defRPr/>
            </a:pPr>
            <a:endParaRPr lang="en-US" sz="2000" b="1" dirty="0">
              <a:solidFill>
                <a:srgbClr val="0071CE"/>
              </a:solidFill>
              <a:latin typeface="Calibri"/>
            </a:endParaRPr>
          </a:p>
          <a:p>
            <a:pPr defTabSz="914400">
              <a:defRPr/>
            </a:pPr>
            <a:r>
              <a:rPr lang="en-US" sz="2000" b="1" dirty="0">
                <a:solidFill>
                  <a:srgbClr val="0071CE"/>
                </a:solidFill>
                <a:latin typeface="Calibri"/>
              </a:rPr>
              <a:t>AHP Application Workbooks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Available on the Bank’s AHP webpage </a:t>
            </a:r>
            <a:r>
              <a:rPr lang="en-US" sz="2000" i="1" dirty="0">
                <a:solidFill>
                  <a:prstClr val="black">
                    <a:lumMod val="65000"/>
                    <a:lumOff val="35000"/>
                  </a:prstClr>
                </a:solidFill>
                <a:latin typeface="Calibri"/>
                <a:hlinkClick r:id="rId3"/>
              </a:rPr>
              <a:t>here</a:t>
            </a:r>
            <a:endParaRPr lang="en-US" sz="2000" i="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defRPr/>
            </a:pPr>
            <a:r>
              <a:rPr lang="en-US" sz="2000" b="1" dirty="0">
                <a:solidFill>
                  <a:srgbClr val="0071CE"/>
                </a:solidFill>
                <a:latin typeface="Calibri"/>
              </a:rPr>
              <a:t>Modifications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Project will be held to </a:t>
            </a:r>
            <a:r>
              <a:rPr lang="en-US" sz="2000" u="sng" dirty="0">
                <a:solidFill>
                  <a:prstClr val="black">
                    <a:lumMod val="65000"/>
                    <a:lumOff val="35000"/>
                  </a:prstClr>
                </a:solidFill>
                <a:latin typeface="Calibri"/>
              </a:rPr>
              <a:t>application commitments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Must attempt to cure/stay in compliance with application commitments</a:t>
            </a: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Standardized Development Budget</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Applicants will use a template budget provided by as a guide</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Development budget will appear on the Uses of Funds Page</a:t>
            </a:r>
          </a:p>
          <a:p>
            <a:pPr defTabSz="914400">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dirty="0">
              <a:solidFill>
                <a:prstClr val="black">
                  <a:lumMod val="65000"/>
                  <a:lumOff val="35000"/>
                </a:prstClr>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753434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496DB-30DD-E67C-393C-BB4C347EA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F7707-93DB-3A16-68B3-5214A9447493}"/>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BC19F045-DB67-5CBA-399F-6EE4A088EDE1}"/>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Creating Economic Opportunity - MOU </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8" name="Picture 7">
            <a:extLst>
              <a:ext uri="{FF2B5EF4-FFF2-40B4-BE49-F238E27FC236}">
                <a16:creationId xmlns:a16="http://schemas.microsoft.com/office/drawing/2014/main" id="{0B4C59B5-E9DB-4FBA-3D66-F1284F7448AB}"/>
              </a:ext>
            </a:extLst>
          </p:cNvPr>
          <p:cNvPicPr>
            <a:picLocks noChangeAspect="1"/>
          </p:cNvPicPr>
          <p:nvPr/>
        </p:nvPicPr>
        <p:blipFill>
          <a:blip r:embed="rId3"/>
          <a:stretch>
            <a:fillRect/>
          </a:stretch>
        </p:blipFill>
        <p:spPr>
          <a:xfrm>
            <a:off x="128396" y="1425388"/>
            <a:ext cx="4443604" cy="3460377"/>
          </a:xfrm>
          <a:prstGeom prst="rect">
            <a:avLst/>
          </a:prstGeom>
          <a:ln w="38100">
            <a:solidFill>
              <a:schemeClr val="tx1">
                <a:lumMod val="85000"/>
                <a:lumOff val="15000"/>
              </a:schemeClr>
            </a:solidFill>
          </a:ln>
        </p:spPr>
      </p:pic>
      <p:pic>
        <p:nvPicPr>
          <p:cNvPr id="11" name="Picture 10">
            <a:extLst>
              <a:ext uri="{FF2B5EF4-FFF2-40B4-BE49-F238E27FC236}">
                <a16:creationId xmlns:a16="http://schemas.microsoft.com/office/drawing/2014/main" id="{81B32CEC-BEF6-32A6-5A8B-CFF52E57C013}"/>
              </a:ext>
            </a:extLst>
          </p:cNvPr>
          <p:cNvPicPr>
            <a:picLocks noChangeAspect="1"/>
          </p:cNvPicPr>
          <p:nvPr/>
        </p:nvPicPr>
        <p:blipFill>
          <a:blip r:embed="rId4"/>
          <a:stretch>
            <a:fillRect/>
          </a:stretch>
        </p:blipFill>
        <p:spPr>
          <a:xfrm>
            <a:off x="128396" y="5037828"/>
            <a:ext cx="4329952" cy="1419678"/>
          </a:xfrm>
          <a:prstGeom prst="rect">
            <a:avLst/>
          </a:prstGeom>
          <a:ln w="38100">
            <a:solidFill>
              <a:srgbClr val="FFFF00"/>
            </a:solidFill>
          </a:ln>
        </p:spPr>
      </p:pic>
      <p:pic>
        <p:nvPicPr>
          <p:cNvPr id="13" name="Picture 12">
            <a:extLst>
              <a:ext uri="{FF2B5EF4-FFF2-40B4-BE49-F238E27FC236}">
                <a16:creationId xmlns:a16="http://schemas.microsoft.com/office/drawing/2014/main" id="{8ADEE847-FA51-6588-8095-53337A5A65CD}"/>
              </a:ext>
            </a:extLst>
          </p:cNvPr>
          <p:cNvPicPr>
            <a:picLocks noChangeAspect="1"/>
          </p:cNvPicPr>
          <p:nvPr/>
        </p:nvPicPr>
        <p:blipFill>
          <a:blip r:embed="rId5"/>
          <a:stretch>
            <a:fillRect/>
          </a:stretch>
        </p:blipFill>
        <p:spPr>
          <a:xfrm>
            <a:off x="4572000" y="1425388"/>
            <a:ext cx="4329953" cy="5103836"/>
          </a:xfrm>
          <a:prstGeom prst="rect">
            <a:avLst/>
          </a:prstGeom>
          <a:ln w="41275">
            <a:solidFill>
              <a:srgbClr val="FF0000"/>
            </a:solidFill>
          </a:ln>
        </p:spPr>
      </p:pic>
    </p:spTree>
    <p:extLst>
      <p:ext uri="{BB962C8B-B14F-4D97-AF65-F5344CB8AC3E}">
        <p14:creationId xmlns:p14="http://schemas.microsoft.com/office/powerpoint/2010/main" val="621712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19531" y="630936"/>
            <a:ext cx="7658213" cy="778184"/>
          </a:xfrm>
        </p:spPr>
        <p:txBody>
          <a:bodyPr>
            <a:noAutofit/>
          </a:bodyPr>
          <a:lstStyle/>
          <a:p>
            <a:pPr marL="0" indent="0" defTabSz="457200">
              <a:spcBef>
                <a:spcPct val="0"/>
              </a:spcBef>
              <a:buClrTx/>
              <a:buNone/>
              <a:defRPr/>
            </a:pPr>
            <a:r>
              <a:rPr lang="en-US" b="1" dirty="0">
                <a:solidFill>
                  <a:srgbClr val="0072CE"/>
                </a:solidFill>
                <a:latin typeface="Calibri" pitchFamily="34" charset="0"/>
              </a:rPr>
              <a:t>Underserved Communities and Populations </a:t>
            </a:r>
            <a:endParaRPr lang="en-US" dirty="0">
              <a:solidFill>
                <a:schemeClr val="tx1"/>
              </a:solidFill>
            </a:endParaRPr>
          </a:p>
          <a:p>
            <a:pPr marL="0" lvl="0" indent="0">
              <a:buNone/>
            </a:pPr>
            <a:endParaRPr lang="en-US" sz="1800" dirty="0">
              <a:solidFill>
                <a:schemeClr val="tx1"/>
              </a:solidFill>
            </a:endParaRPr>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sp>
        <p:nvSpPr>
          <p:cNvPr id="8" name="Rectangle: Rounded Corners 7">
            <a:extLst>
              <a:ext uri="{FF2B5EF4-FFF2-40B4-BE49-F238E27FC236}">
                <a16:creationId xmlns:a16="http://schemas.microsoft.com/office/drawing/2014/main" id="{E0737D21-CE3D-4B2B-978C-8225EDC11B98}"/>
              </a:ext>
            </a:extLst>
          </p:cNvPr>
          <p:cNvSpPr/>
          <p:nvPr/>
        </p:nvSpPr>
        <p:spPr>
          <a:xfrm>
            <a:off x="129842" y="2311423"/>
            <a:ext cx="5261308" cy="2169302"/>
          </a:xfrm>
          <a:prstGeom prst="roundRect">
            <a:avLst/>
          </a:prstGeom>
          <a:solidFill>
            <a:schemeClr val="bg1">
              <a:lumMod val="95000"/>
            </a:schemeClr>
          </a:solidFill>
          <a:ln w="25400">
            <a:solidFill>
              <a:schemeClr val="accent4">
                <a:lumMod val="75000"/>
              </a:schemeClr>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r>
              <a:rPr lang="en-US" sz="1400" b="1" u="sng" dirty="0"/>
              <a:t>Special Needs Housing – 5 pts</a:t>
            </a:r>
          </a:p>
          <a:p>
            <a:pPr marL="285750" indent="-285750">
              <a:buFont typeface="Arial" panose="020B0604020202020204" pitchFamily="34" charset="0"/>
              <a:buChar char="•"/>
            </a:pPr>
            <a:r>
              <a:rPr lang="en-US" sz="1400" dirty="0">
                <a:solidFill>
                  <a:schemeClr val="dk1"/>
                </a:solidFill>
              </a:rPr>
              <a:t>Households with elderly</a:t>
            </a:r>
          </a:p>
          <a:p>
            <a:pPr marL="285750" indent="-285750">
              <a:buFont typeface="Arial" panose="020B0604020202020204" pitchFamily="34" charset="0"/>
              <a:buChar char="•"/>
            </a:pPr>
            <a:r>
              <a:rPr lang="en-US" sz="1400" dirty="0"/>
              <a:t>P</a:t>
            </a:r>
            <a:r>
              <a:rPr lang="en-US" sz="1400" dirty="0">
                <a:solidFill>
                  <a:schemeClr val="dk1"/>
                </a:solidFill>
              </a:rPr>
              <a:t>ersons with disabilities</a:t>
            </a:r>
            <a:endParaRPr lang="en-US" sz="1400" dirty="0"/>
          </a:p>
          <a:p>
            <a:pPr marL="285750" indent="-285750">
              <a:buFont typeface="Arial" panose="020B0604020202020204" pitchFamily="34" charset="0"/>
              <a:buChar char="•"/>
            </a:pPr>
            <a:r>
              <a:rPr lang="en-US" sz="1400" dirty="0"/>
              <a:t>P</a:t>
            </a:r>
            <a:r>
              <a:rPr lang="en-US" sz="1400" dirty="0">
                <a:solidFill>
                  <a:schemeClr val="dk1"/>
                </a:solidFill>
              </a:rPr>
              <a:t>ersons recovering from physical/alcohol/drug abuse</a:t>
            </a:r>
          </a:p>
          <a:p>
            <a:pPr marL="285750" indent="-285750">
              <a:buFont typeface="Arial" panose="020B0604020202020204" pitchFamily="34" charset="0"/>
              <a:buChar char="•"/>
            </a:pPr>
            <a:r>
              <a:rPr lang="en-US" sz="1400" dirty="0">
                <a:solidFill>
                  <a:schemeClr val="dk1"/>
                </a:solidFill>
              </a:rPr>
              <a:t>Persons with HIV/AIDS</a:t>
            </a:r>
          </a:p>
          <a:p>
            <a:pPr marL="285750" indent="-285750">
              <a:buFont typeface="Arial" panose="020B0604020202020204" pitchFamily="34" charset="0"/>
              <a:buChar char="•"/>
            </a:pPr>
            <a:r>
              <a:rPr lang="en-US" sz="1400" dirty="0">
                <a:solidFill>
                  <a:schemeClr val="dk1"/>
                </a:solidFill>
              </a:rPr>
              <a:t>Formerly incarcerated persons</a:t>
            </a:r>
          </a:p>
          <a:p>
            <a:pPr marL="285750" indent="-285750">
              <a:buFont typeface="Arial" panose="020B0604020202020204" pitchFamily="34" charset="0"/>
              <a:buChar char="•"/>
            </a:pPr>
            <a:r>
              <a:rPr lang="en-US" sz="1400" dirty="0">
                <a:solidFill>
                  <a:schemeClr val="dk1"/>
                </a:solidFill>
              </a:rPr>
              <a:t>Victims of domestic/dating violence</a:t>
            </a:r>
            <a:r>
              <a:rPr lang="en-US" sz="1400" dirty="0"/>
              <a:t>/</a:t>
            </a:r>
            <a:r>
              <a:rPr lang="en-US" sz="1400" dirty="0">
                <a:solidFill>
                  <a:schemeClr val="dk1"/>
                </a:solidFill>
              </a:rPr>
              <a:t>sexual assault/</a:t>
            </a:r>
          </a:p>
          <a:p>
            <a:pPr marL="285750" indent="-285750">
              <a:buFont typeface="Arial" panose="020B0604020202020204" pitchFamily="34" charset="0"/>
              <a:buChar char="•"/>
            </a:pPr>
            <a:r>
              <a:rPr lang="en-US" sz="1400" dirty="0">
                <a:solidFill>
                  <a:schemeClr val="dk1"/>
                </a:solidFill>
              </a:rPr>
              <a:t>Unaccompanied youth </a:t>
            </a:r>
          </a:p>
        </p:txBody>
      </p:sp>
      <p:sp>
        <p:nvSpPr>
          <p:cNvPr id="13" name="Rectangle: Rounded Corners 5">
            <a:extLst>
              <a:ext uri="{FF2B5EF4-FFF2-40B4-BE49-F238E27FC236}">
                <a16:creationId xmlns:a16="http://schemas.microsoft.com/office/drawing/2014/main" id="{12BB3F18-3281-4420-B177-09079028470D}"/>
              </a:ext>
            </a:extLst>
          </p:cNvPr>
          <p:cNvSpPr/>
          <p:nvPr/>
        </p:nvSpPr>
        <p:spPr>
          <a:xfrm>
            <a:off x="143449" y="1129232"/>
            <a:ext cx="5247701" cy="1181261"/>
          </a:xfrm>
          <a:prstGeom prst="roundRect">
            <a:avLst/>
          </a:prstGeom>
          <a:gradFill>
            <a:gsLst>
              <a:gs pos="0">
                <a:schemeClr val="accent2">
                  <a:lumMod val="20000"/>
                  <a:lumOff val="80000"/>
                </a:schemeClr>
              </a:gs>
              <a:gs pos="0">
                <a:schemeClr val="accent1">
                  <a:tint val="37000"/>
                  <a:satMod val="300000"/>
                </a:schemeClr>
              </a:gs>
              <a:gs pos="1000">
                <a:schemeClr val="accent1">
                  <a:tint val="15000"/>
                  <a:satMod val="350000"/>
                </a:schemeClr>
              </a:gs>
            </a:gsLst>
          </a:gradFill>
          <a:ln w="25400">
            <a:solidFill>
              <a:schemeClr val="bg1">
                <a:lumMod val="50000"/>
              </a:schemeClr>
            </a:solidFill>
          </a:ln>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1600" b="1" u="sng" dirty="0"/>
              <a:t>Homeless Housing – 5 pts</a:t>
            </a:r>
          </a:p>
          <a:p>
            <a:pPr marL="285750" indent="-285750">
              <a:spcAft>
                <a:spcPts val="1200"/>
              </a:spcAft>
              <a:buFont typeface="Arial" panose="020B0604020202020204" pitchFamily="34" charset="0"/>
              <a:buChar char="•"/>
            </a:pPr>
            <a:r>
              <a:rPr lang="en-US" sz="1400" dirty="0"/>
              <a:t>Rental housing reserving at least 20% of the units for homeless</a:t>
            </a:r>
          </a:p>
          <a:p>
            <a:pPr marL="285750" indent="-285750">
              <a:spcAft>
                <a:spcPts val="1200"/>
              </a:spcAft>
              <a:buFont typeface="Arial" panose="020B0604020202020204" pitchFamily="34" charset="0"/>
              <a:buChar char="•"/>
            </a:pPr>
            <a:r>
              <a:rPr lang="en-US" sz="1400" dirty="0"/>
              <a:t>Transitional housing with a minimum six-month stay</a:t>
            </a:r>
          </a:p>
          <a:p>
            <a:pPr marL="285750" indent="-285750">
              <a:spcAft>
                <a:spcPts val="1200"/>
              </a:spcAft>
              <a:buFont typeface="Arial" panose="020B0604020202020204" pitchFamily="34" charset="0"/>
              <a:buChar char="•"/>
            </a:pPr>
            <a:endParaRPr lang="en-US" sz="1600" dirty="0"/>
          </a:p>
        </p:txBody>
      </p:sp>
      <p:sp>
        <p:nvSpPr>
          <p:cNvPr id="7" name="Flowchart: Alternate Process 6">
            <a:extLst>
              <a:ext uri="{FF2B5EF4-FFF2-40B4-BE49-F238E27FC236}">
                <a16:creationId xmlns:a16="http://schemas.microsoft.com/office/drawing/2014/main" id="{8A5ED5BA-EB05-4AAB-8C6B-B92C9CC0503E}"/>
              </a:ext>
            </a:extLst>
          </p:cNvPr>
          <p:cNvSpPr/>
          <p:nvPr/>
        </p:nvSpPr>
        <p:spPr>
          <a:xfrm>
            <a:off x="5738184" y="1133369"/>
            <a:ext cx="3275973" cy="3234524"/>
          </a:xfrm>
          <a:prstGeom prst="flowChartAlternateProcess">
            <a:avLst/>
          </a:prstGeom>
          <a:solidFill>
            <a:schemeClr val="bg1">
              <a:lumMod val="95000"/>
            </a:schemeClr>
          </a:solidFill>
          <a:ln>
            <a:solidFill>
              <a:schemeClr val="tx1"/>
            </a:solidFill>
          </a:ln>
          <a:effectLst>
            <a:glow rad="1016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Homeless/Special Needs points</a:t>
            </a:r>
          </a:p>
          <a:p>
            <a:pPr algn="ctr"/>
            <a:endParaRPr lang="en-US" sz="1400" b="1" u="sng" dirty="0">
              <a:solidFill>
                <a:schemeClr val="tx1"/>
              </a:solidFill>
            </a:endParaRPr>
          </a:p>
          <a:p>
            <a:pPr marL="285750" indent="-285750">
              <a:buFont typeface="Arial" panose="020B0604020202020204" pitchFamily="34" charset="0"/>
              <a:buChar char="•"/>
            </a:pPr>
            <a:r>
              <a:rPr lang="en-US" sz="1400" dirty="0">
                <a:solidFill>
                  <a:schemeClr val="tx1"/>
                </a:solidFill>
              </a:rPr>
              <a:t>20% to 29% = </a:t>
            </a:r>
            <a:r>
              <a:rPr lang="en-US" sz="1400" b="1" dirty="0">
                <a:solidFill>
                  <a:schemeClr val="tx1"/>
                </a:solidFill>
              </a:rPr>
              <a:t>1 pt</a:t>
            </a:r>
          </a:p>
          <a:p>
            <a:pPr marL="285750" indent="-285750">
              <a:buFont typeface="Arial" panose="020B0604020202020204" pitchFamily="34" charset="0"/>
              <a:buChar char="•"/>
            </a:pPr>
            <a:r>
              <a:rPr lang="en-US" sz="1400" dirty="0">
                <a:solidFill>
                  <a:schemeClr val="tx1"/>
                </a:solidFill>
              </a:rPr>
              <a:t>30% to 39% = </a:t>
            </a:r>
            <a:r>
              <a:rPr lang="en-US" sz="1400" b="1" dirty="0">
                <a:solidFill>
                  <a:schemeClr val="tx1"/>
                </a:solidFill>
              </a:rPr>
              <a:t>2 pts</a:t>
            </a:r>
          </a:p>
          <a:p>
            <a:pPr marL="285750" indent="-285750">
              <a:buFont typeface="Arial" panose="020B0604020202020204" pitchFamily="34" charset="0"/>
              <a:buChar char="•"/>
            </a:pPr>
            <a:r>
              <a:rPr lang="en-US" sz="1400" dirty="0">
                <a:solidFill>
                  <a:schemeClr val="tx1"/>
                </a:solidFill>
              </a:rPr>
              <a:t>40% to 49% = </a:t>
            </a:r>
            <a:r>
              <a:rPr lang="en-US" sz="1400" b="1" dirty="0">
                <a:solidFill>
                  <a:schemeClr val="tx1"/>
                </a:solidFill>
              </a:rPr>
              <a:t>3 pts</a:t>
            </a:r>
          </a:p>
          <a:p>
            <a:pPr marL="285750" indent="-285750">
              <a:buFont typeface="Arial" panose="020B0604020202020204" pitchFamily="34" charset="0"/>
              <a:buChar char="•"/>
            </a:pPr>
            <a:r>
              <a:rPr lang="en-US" sz="1400" dirty="0">
                <a:solidFill>
                  <a:schemeClr val="tx1"/>
                </a:solidFill>
              </a:rPr>
              <a:t>50% to 59% = </a:t>
            </a:r>
            <a:r>
              <a:rPr lang="en-US" sz="1400" b="1" dirty="0">
                <a:solidFill>
                  <a:schemeClr val="tx1"/>
                </a:solidFill>
              </a:rPr>
              <a:t>4 pts </a:t>
            </a:r>
          </a:p>
          <a:p>
            <a:pPr marL="285750" indent="-285750">
              <a:buFont typeface="Arial" panose="020B0604020202020204" pitchFamily="34" charset="0"/>
              <a:buChar char="•"/>
            </a:pPr>
            <a:r>
              <a:rPr lang="en-US" sz="1400" dirty="0">
                <a:solidFill>
                  <a:schemeClr val="tx1"/>
                </a:solidFill>
              </a:rPr>
              <a:t> &gt; 60%=  </a:t>
            </a:r>
            <a:r>
              <a:rPr lang="en-US" sz="1400" b="1" dirty="0">
                <a:solidFill>
                  <a:schemeClr val="tx1"/>
                </a:solidFill>
              </a:rPr>
              <a:t>5 pts</a:t>
            </a:r>
          </a:p>
        </p:txBody>
      </p:sp>
      <p:sp>
        <p:nvSpPr>
          <p:cNvPr id="6" name="Rectangle 5">
            <a:extLst>
              <a:ext uri="{FF2B5EF4-FFF2-40B4-BE49-F238E27FC236}">
                <a16:creationId xmlns:a16="http://schemas.microsoft.com/office/drawing/2014/main" id="{DB459DF9-6B5D-421A-8B7F-8471F0F3AD2D}"/>
              </a:ext>
            </a:extLst>
          </p:cNvPr>
          <p:cNvSpPr/>
          <p:nvPr/>
        </p:nvSpPr>
        <p:spPr>
          <a:xfrm>
            <a:off x="143449" y="5789368"/>
            <a:ext cx="8800526" cy="1035898"/>
          </a:xfrm>
          <a:prstGeom prst="rect">
            <a:avLst/>
          </a:prstGeom>
          <a:solidFill>
            <a:schemeClr val="tx1"/>
          </a:solidFill>
          <a:ln w="34925">
            <a:solidFill>
              <a:srgbClr val="FF0000"/>
            </a:solidFill>
            <a:extLst>
              <a:ext uri="{C807C97D-BFC1-408E-A445-0C87EB9F89A2}">
                <ask:lineSketchStyleProps xmlns:ask="http://schemas.microsoft.com/office/drawing/2018/sketchyshapes" sd="3027743338">
                  <a:custGeom>
                    <a:avLst/>
                    <a:gdLst>
                      <a:gd name="connsiteX0" fmla="*/ 0 w 7105650"/>
                      <a:gd name="connsiteY0" fmla="*/ 0 h 847725"/>
                      <a:gd name="connsiteX1" fmla="*/ 788081 w 7105650"/>
                      <a:gd name="connsiteY1" fmla="*/ 0 h 847725"/>
                      <a:gd name="connsiteX2" fmla="*/ 1434049 w 7105650"/>
                      <a:gd name="connsiteY2" fmla="*/ 0 h 847725"/>
                      <a:gd name="connsiteX3" fmla="*/ 2222131 w 7105650"/>
                      <a:gd name="connsiteY3" fmla="*/ 0 h 847725"/>
                      <a:gd name="connsiteX4" fmla="*/ 2654929 w 7105650"/>
                      <a:gd name="connsiteY4" fmla="*/ 0 h 847725"/>
                      <a:gd name="connsiteX5" fmla="*/ 3158784 w 7105650"/>
                      <a:gd name="connsiteY5" fmla="*/ 0 h 847725"/>
                      <a:gd name="connsiteX6" fmla="*/ 3804753 w 7105650"/>
                      <a:gd name="connsiteY6" fmla="*/ 0 h 847725"/>
                      <a:gd name="connsiteX7" fmla="*/ 4237551 w 7105650"/>
                      <a:gd name="connsiteY7" fmla="*/ 0 h 847725"/>
                      <a:gd name="connsiteX8" fmla="*/ 4670350 w 7105650"/>
                      <a:gd name="connsiteY8" fmla="*/ 0 h 847725"/>
                      <a:gd name="connsiteX9" fmla="*/ 5174205 w 7105650"/>
                      <a:gd name="connsiteY9" fmla="*/ 0 h 847725"/>
                      <a:gd name="connsiteX10" fmla="*/ 5678060 w 7105650"/>
                      <a:gd name="connsiteY10" fmla="*/ 0 h 847725"/>
                      <a:gd name="connsiteX11" fmla="*/ 6110859 w 7105650"/>
                      <a:gd name="connsiteY11" fmla="*/ 0 h 847725"/>
                      <a:gd name="connsiteX12" fmla="*/ 7105650 w 7105650"/>
                      <a:gd name="connsiteY12" fmla="*/ 0 h 847725"/>
                      <a:gd name="connsiteX13" fmla="*/ 7105650 w 7105650"/>
                      <a:gd name="connsiteY13" fmla="*/ 398431 h 847725"/>
                      <a:gd name="connsiteX14" fmla="*/ 7105650 w 7105650"/>
                      <a:gd name="connsiteY14" fmla="*/ 847725 h 847725"/>
                      <a:gd name="connsiteX15" fmla="*/ 6388625 w 7105650"/>
                      <a:gd name="connsiteY15" fmla="*/ 847725 h 847725"/>
                      <a:gd name="connsiteX16" fmla="*/ 5671601 w 7105650"/>
                      <a:gd name="connsiteY16" fmla="*/ 847725 h 847725"/>
                      <a:gd name="connsiteX17" fmla="*/ 5096689 w 7105650"/>
                      <a:gd name="connsiteY17" fmla="*/ 847725 h 847725"/>
                      <a:gd name="connsiteX18" fmla="*/ 4663890 w 7105650"/>
                      <a:gd name="connsiteY18" fmla="*/ 847725 h 847725"/>
                      <a:gd name="connsiteX19" fmla="*/ 3875809 w 7105650"/>
                      <a:gd name="connsiteY19" fmla="*/ 847725 h 847725"/>
                      <a:gd name="connsiteX20" fmla="*/ 3443010 w 7105650"/>
                      <a:gd name="connsiteY20" fmla="*/ 847725 h 847725"/>
                      <a:gd name="connsiteX21" fmla="*/ 2797042 w 7105650"/>
                      <a:gd name="connsiteY21" fmla="*/ 847725 h 847725"/>
                      <a:gd name="connsiteX22" fmla="*/ 2151074 w 7105650"/>
                      <a:gd name="connsiteY22" fmla="*/ 847725 h 847725"/>
                      <a:gd name="connsiteX23" fmla="*/ 1718275 w 7105650"/>
                      <a:gd name="connsiteY23" fmla="*/ 847725 h 847725"/>
                      <a:gd name="connsiteX24" fmla="*/ 930194 w 7105650"/>
                      <a:gd name="connsiteY24" fmla="*/ 847725 h 847725"/>
                      <a:gd name="connsiteX25" fmla="*/ 0 w 7105650"/>
                      <a:gd name="connsiteY25" fmla="*/ 847725 h 847725"/>
                      <a:gd name="connsiteX26" fmla="*/ 0 w 7105650"/>
                      <a:gd name="connsiteY26" fmla="*/ 432340 h 847725"/>
                      <a:gd name="connsiteX27" fmla="*/ 0 w 7105650"/>
                      <a:gd name="connsiteY27"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05650" h="847725" fill="none" extrusionOk="0">
                        <a:moveTo>
                          <a:pt x="0" y="0"/>
                        </a:moveTo>
                        <a:cubicBezTo>
                          <a:pt x="360010" y="-6541"/>
                          <a:pt x="524156" y="4179"/>
                          <a:pt x="788081" y="0"/>
                        </a:cubicBezTo>
                        <a:cubicBezTo>
                          <a:pt x="1052006" y="-4179"/>
                          <a:pt x="1304277" y="-7412"/>
                          <a:pt x="1434049" y="0"/>
                        </a:cubicBezTo>
                        <a:cubicBezTo>
                          <a:pt x="1563821" y="7412"/>
                          <a:pt x="1848426" y="38900"/>
                          <a:pt x="2222131" y="0"/>
                        </a:cubicBezTo>
                        <a:cubicBezTo>
                          <a:pt x="2595836" y="-38900"/>
                          <a:pt x="2509757" y="10031"/>
                          <a:pt x="2654929" y="0"/>
                        </a:cubicBezTo>
                        <a:cubicBezTo>
                          <a:pt x="2800101" y="-10031"/>
                          <a:pt x="2923343" y="-9873"/>
                          <a:pt x="3158784" y="0"/>
                        </a:cubicBezTo>
                        <a:cubicBezTo>
                          <a:pt x="3394225" y="9873"/>
                          <a:pt x="3573876" y="-19889"/>
                          <a:pt x="3804753" y="0"/>
                        </a:cubicBezTo>
                        <a:cubicBezTo>
                          <a:pt x="4035630" y="19889"/>
                          <a:pt x="4036884" y="110"/>
                          <a:pt x="4237551" y="0"/>
                        </a:cubicBezTo>
                        <a:cubicBezTo>
                          <a:pt x="4438218" y="-110"/>
                          <a:pt x="4554914" y="385"/>
                          <a:pt x="4670350" y="0"/>
                        </a:cubicBezTo>
                        <a:cubicBezTo>
                          <a:pt x="4785786" y="-385"/>
                          <a:pt x="5026087" y="18373"/>
                          <a:pt x="5174205" y="0"/>
                        </a:cubicBezTo>
                        <a:cubicBezTo>
                          <a:pt x="5322323" y="-18373"/>
                          <a:pt x="5526745" y="17595"/>
                          <a:pt x="5678060" y="0"/>
                        </a:cubicBezTo>
                        <a:cubicBezTo>
                          <a:pt x="5829376" y="-17595"/>
                          <a:pt x="5982875" y="14048"/>
                          <a:pt x="6110859" y="0"/>
                        </a:cubicBezTo>
                        <a:cubicBezTo>
                          <a:pt x="6238843" y="-14048"/>
                          <a:pt x="6681639" y="25692"/>
                          <a:pt x="7105650" y="0"/>
                        </a:cubicBezTo>
                        <a:cubicBezTo>
                          <a:pt x="7109806" y="191754"/>
                          <a:pt x="7090438" y="246606"/>
                          <a:pt x="7105650" y="398431"/>
                        </a:cubicBezTo>
                        <a:cubicBezTo>
                          <a:pt x="7120862" y="550256"/>
                          <a:pt x="7093924" y="678536"/>
                          <a:pt x="7105650" y="847725"/>
                        </a:cubicBezTo>
                        <a:cubicBezTo>
                          <a:pt x="6867176" y="826264"/>
                          <a:pt x="6569087" y="860494"/>
                          <a:pt x="6388625" y="847725"/>
                        </a:cubicBezTo>
                        <a:cubicBezTo>
                          <a:pt x="6208163" y="834956"/>
                          <a:pt x="5990889" y="816354"/>
                          <a:pt x="5671601" y="847725"/>
                        </a:cubicBezTo>
                        <a:cubicBezTo>
                          <a:pt x="5352313" y="879096"/>
                          <a:pt x="5376516" y="819810"/>
                          <a:pt x="5096689" y="847725"/>
                        </a:cubicBezTo>
                        <a:cubicBezTo>
                          <a:pt x="4816862" y="875640"/>
                          <a:pt x="4863192" y="828957"/>
                          <a:pt x="4663890" y="847725"/>
                        </a:cubicBezTo>
                        <a:cubicBezTo>
                          <a:pt x="4464588" y="866493"/>
                          <a:pt x="4210461" y="816029"/>
                          <a:pt x="3875809" y="847725"/>
                        </a:cubicBezTo>
                        <a:cubicBezTo>
                          <a:pt x="3541157" y="879421"/>
                          <a:pt x="3573454" y="851010"/>
                          <a:pt x="3443010" y="847725"/>
                        </a:cubicBezTo>
                        <a:cubicBezTo>
                          <a:pt x="3312566" y="844440"/>
                          <a:pt x="2945816" y="818135"/>
                          <a:pt x="2797042" y="847725"/>
                        </a:cubicBezTo>
                        <a:cubicBezTo>
                          <a:pt x="2648268" y="877315"/>
                          <a:pt x="2424021" y="870787"/>
                          <a:pt x="2151074" y="847725"/>
                        </a:cubicBezTo>
                        <a:cubicBezTo>
                          <a:pt x="1878127" y="824663"/>
                          <a:pt x="1922578" y="831934"/>
                          <a:pt x="1718275" y="847725"/>
                        </a:cubicBezTo>
                        <a:cubicBezTo>
                          <a:pt x="1513972" y="863516"/>
                          <a:pt x="1093431" y="882227"/>
                          <a:pt x="930194" y="847725"/>
                        </a:cubicBezTo>
                        <a:cubicBezTo>
                          <a:pt x="766957" y="813223"/>
                          <a:pt x="411790" y="844952"/>
                          <a:pt x="0" y="847725"/>
                        </a:cubicBezTo>
                        <a:cubicBezTo>
                          <a:pt x="-6013" y="718087"/>
                          <a:pt x="-12892" y="544542"/>
                          <a:pt x="0" y="432340"/>
                        </a:cubicBezTo>
                        <a:cubicBezTo>
                          <a:pt x="12892" y="320139"/>
                          <a:pt x="17189" y="133737"/>
                          <a:pt x="0" y="0"/>
                        </a:cubicBezTo>
                        <a:close/>
                      </a:path>
                      <a:path w="7105650" h="847725" stroke="0" extrusionOk="0">
                        <a:moveTo>
                          <a:pt x="0" y="0"/>
                        </a:moveTo>
                        <a:cubicBezTo>
                          <a:pt x="133216" y="19801"/>
                          <a:pt x="250832" y="776"/>
                          <a:pt x="432799" y="0"/>
                        </a:cubicBezTo>
                        <a:cubicBezTo>
                          <a:pt x="614766" y="-776"/>
                          <a:pt x="785605" y="-13276"/>
                          <a:pt x="1007710" y="0"/>
                        </a:cubicBezTo>
                        <a:cubicBezTo>
                          <a:pt x="1229815" y="13276"/>
                          <a:pt x="1515403" y="-26081"/>
                          <a:pt x="1653679" y="0"/>
                        </a:cubicBezTo>
                        <a:cubicBezTo>
                          <a:pt x="1791955" y="26081"/>
                          <a:pt x="2136694" y="-16562"/>
                          <a:pt x="2441760" y="0"/>
                        </a:cubicBezTo>
                        <a:cubicBezTo>
                          <a:pt x="2746826" y="16562"/>
                          <a:pt x="2700044" y="10185"/>
                          <a:pt x="2945615" y="0"/>
                        </a:cubicBezTo>
                        <a:cubicBezTo>
                          <a:pt x="3191186" y="-10185"/>
                          <a:pt x="3363436" y="10446"/>
                          <a:pt x="3591583" y="0"/>
                        </a:cubicBezTo>
                        <a:cubicBezTo>
                          <a:pt x="3819730" y="-10446"/>
                          <a:pt x="3967929" y="21363"/>
                          <a:pt x="4308608" y="0"/>
                        </a:cubicBezTo>
                        <a:cubicBezTo>
                          <a:pt x="4649287" y="-21363"/>
                          <a:pt x="4696079" y="15069"/>
                          <a:pt x="4812463" y="0"/>
                        </a:cubicBezTo>
                        <a:cubicBezTo>
                          <a:pt x="4928848" y="-15069"/>
                          <a:pt x="5220288" y="17817"/>
                          <a:pt x="5529488" y="0"/>
                        </a:cubicBezTo>
                        <a:cubicBezTo>
                          <a:pt x="5838689" y="-17817"/>
                          <a:pt x="5957834" y="34398"/>
                          <a:pt x="6317569" y="0"/>
                        </a:cubicBezTo>
                        <a:cubicBezTo>
                          <a:pt x="6677304" y="-34398"/>
                          <a:pt x="6766011" y="11625"/>
                          <a:pt x="7105650" y="0"/>
                        </a:cubicBezTo>
                        <a:cubicBezTo>
                          <a:pt x="7120922" y="97487"/>
                          <a:pt x="7102824" y="217784"/>
                          <a:pt x="7105650" y="398431"/>
                        </a:cubicBezTo>
                        <a:cubicBezTo>
                          <a:pt x="7108476" y="579078"/>
                          <a:pt x="7098394" y="640309"/>
                          <a:pt x="7105650" y="847725"/>
                        </a:cubicBezTo>
                        <a:cubicBezTo>
                          <a:pt x="6877644" y="853312"/>
                          <a:pt x="6652414" y="857580"/>
                          <a:pt x="6459682" y="847725"/>
                        </a:cubicBezTo>
                        <a:cubicBezTo>
                          <a:pt x="6266950" y="837870"/>
                          <a:pt x="5998658" y="830234"/>
                          <a:pt x="5742657" y="847725"/>
                        </a:cubicBezTo>
                        <a:cubicBezTo>
                          <a:pt x="5486656" y="865216"/>
                          <a:pt x="5318046" y="858549"/>
                          <a:pt x="5096689" y="847725"/>
                        </a:cubicBezTo>
                        <a:cubicBezTo>
                          <a:pt x="4875332" y="836901"/>
                          <a:pt x="4602323" y="875580"/>
                          <a:pt x="4379664" y="847725"/>
                        </a:cubicBezTo>
                        <a:cubicBezTo>
                          <a:pt x="4157005" y="819870"/>
                          <a:pt x="4095919" y="857483"/>
                          <a:pt x="3946866" y="847725"/>
                        </a:cubicBezTo>
                        <a:cubicBezTo>
                          <a:pt x="3797813" y="837967"/>
                          <a:pt x="3614704" y="848981"/>
                          <a:pt x="3514067" y="847725"/>
                        </a:cubicBezTo>
                        <a:cubicBezTo>
                          <a:pt x="3413430" y="846469"/>
                          <a:pt x="3062111" y="826216"/>
                          <a:pt x="2725986" y="847725"/>
                        </a:cubicBezTo>
                        <a:cubicBezTo>
                          <a:pt x="2389861" y="869234"/>
                          <a:pt x="2400597" y="828188"/>
                          <a:pt x="2222131" y="847725"/>
                        </a:cubicBezTo>
                        <a:cubicBezTo>
                          <a:pt x="2043666" y="867262"/>
                          <a:pt x="1707311" y="858683"/>
                          <a:pt x="1434049" y="847725"/>
                        </a:cubicBezTo>
                        <a:cubicBezTo>
                          <a:pt x="1160787" y="836767"/>
                          <a:pt x="919910" y="853469"/>
                          <a:pt x="717025" y="847725"/>
                        </a:cubicBezTo>
                        <a:cubicBezTo>
                          <a:pt x="514140" y="841981"/>
                          <a:pt x="154540" y="838687"/>
                          <a:pt x="0" y="847725"/>
                        </a:cubicBezTo>
                        <a:cubicBezTo>
                          <a:pt x="11153" y="723496"/>
                          <a:pt x="-3488" y="613535"/>
                          <a:pt x="0" y="449294"/>
                        </a:cubicBezTo>
                        <a:cubicBezTo>
                          <a:pt x="3488" y="285053"/>
                          <a:pt x="-2446" y="98186"/>
                          <a:pt x="0" y="0"/>
                        </a:cubicBezTo>
                        <a:close/>
                      </a:path>
                    </a:pathLst>
                  </a:custGeom>
                  <ask:type>
                    <ask:lineSketchNone/>
                  </ask:type>
                </ask:lineSketchStyleProps>
              </a:ext>
            </a:extLst>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For special needs and/or homeless, please ensure your supporting documents</a:t>
            </a:r>
            <a:r>
              <a:rPr lang="en-US" sz="1600" b="1" dirty="0">
                <a:solidFill>
                  <a:schemeClr val="accent1">
                    <a:lumMod val="75000"/>
                  </a:schemeClr>
                </a:solidFill>
              </a:rPr>
              <a:t> </a:t>
            </a:r>
            <a:r>
              <a:rPr lang="en-US" sz="1600" b="1" u="sng" dirty="0">
                <a:solidFill>
                  <a:srgbClr val="FFFF00"/>
                </a:solidFill>
              </a:rPr>
              <a:t>show how the project will qualify</a:t>
            </a:r>
            <a:r>
              <a:rPr lang="en-US" sz="1600" b="1" u="sng" dirty="0">
                <a:solidFill>
                  <a:srgbClr val="C00000"/>
                </a:solidFill>
              </a:rPr>
              <a:t> </a:t>
            </a:r>
            <a:r>
              <a:rPr lang="en-US" sz="1600" b="1" dirty="0">
                <a:solidFill>
                  <a:schemeClr val="bg1"/>
                </a:solidFill>
              </a:rPr>
              <a:t>someone meeting CID’s definition</a:t>
            </a:r>
            <a:r>
              <a:rPr lang="en-US" sz="1600" dirty="0">
                <a:solidFill>
                  <a:schemeClr val="bg1"/>
                </a:solidFill>
              </a:rPr>
              <a:t>.</a:t>
            </a:r>
          </a:p>
          <a:p>
            <a:pPr algn="ctr"/>
            <a:endParaRPr lang="en-US" sz="1400" dirty="0">
              <a:solidFill>
                <a:schemeClr val="accent1">
                  <a:lumMod val="75000"/>
                </a:schemeClr>
              </a:solidFill>
            </a:endParaRPr>
          </a:p>
          <a:p>
            <a:pPr algn="ctr"/>
            <a:r>
              <a:rPr lang="en-US" sz="2000" b="1" i="1" dirty="0">
                <a:solidFill>
                  <a:srgbClr val="FFFF00"/>
                </a:solidFill>
                <a:hlinkClick r:id="rId3"/>
              </a:rPr>
              <a:t>FHLB Dallas template now available</a:t>
            </a:r>
            <a:endParaRPr lang="en-US" sz="2000" b="1" i="1" dirty="0">
              <a:solidFill>
                <a:srgbClr val="FFFF00"/>
              </a:solidFill>
            </a:endParaRPr>
          </a:p>
        </p:txBody>
      </p:sp>
      <p:sp>
        <p:nvSpPr>
          <p:cNvPr id="9" name="Rectangle: Rounded Corners 8">
            <a:extLst>
              <a:ext uri="{FF2B5EF4-FFF2-40B4-BE49-F238E27FC236}">
                <a16:creationId xmlns:a16="http://schemas.microsoft.com/office/drawing/2014/main" id="{77E57C58-7418-EF12-5931-5E5F225ADBBF}"/>
              </a:ext>
            </a:extLst>
          </p:cNvPr>
          <p:cNvSpPr/>
          <p:nvPr/>
        </p:nvSpPr>
        <p:spPr>
          <a:xfrm>
            <a:off x="122283" y="4480726"/>
            <a:ext cx="5282473" cy="114911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Rural Housing – 5 pts</a:t>
            </a:r>
          </a:p>
          <a:p>
            <a:pPr algn="ctr"/>
            <a:endParaRPr lang="en-US" sz="1200" u="sng" dirty="0">
              <a:solidFill>
                <a:schemeClr val="tx1"/>
              </a:solidFill>
            </a:endParaRPr>
          </a:p>
          <a:p>
            <a:pPr algn="ctr"/>
            <a:r>
              <a:rPr lang="en-US" sz="1400" dirty="0">
                <a:solidFill>
                  <a:schemeClr val="tx1"/>
                </a:solidFill>
              </a:rPr>
              <a:t>USDA property eligibility can be found </a:t>
            </a:r>
            <a:r>
              <a:rPr lang="en-US" sz="1400" i="1" dirty="0">
                <a:solidFill>
                  <a:schemeClr val="tx1"/>
                </a:solidFill>
                <a:hlinkClick r:id="rId4"/>
              </a:rPr>
              <a:t>here</a:t>
            </a:r>
            <a:endParaRPr lang="en-US" sz="1400" dirty="0">
              <a:solidFill>
                <a:schemeClr val="tx1"/>
              </a:solidFill>
              <a:highlight>
                <a:srgbClr val="FFFF00"/>
              </a:highlight>
            </a:endParaRPr>
          </a:p>
        </p:txBody>
      </p:sp>
      <p:sp>
        <p:nvSpPr>
          <p:cNvPr id="10" name="Flowchart: Alternate Process 9">
            <a:extLst>
              <a:ext uri="{FF2B5EF4-FFF2-40B4-BE49-F238E27FC236}">
                <a16:creationId xmlns:a16="http://schemas.microsoft.com/office/drawing/2014/main" id="{24933568-C961-7292-A78A-F336E4A9E74F}"/>
              </a:ext>
            </a:extLst>
          </p:cNvPr>
          <p:cNvSpPr/>
          <p:nvPr/>
        </p:nvSpPr>
        <p:spPr>
          <a:xfrm>
            <a:off x="5738185" y="4527425"/>
            <a:ext cx="3205790" cy="1102411"/>
          </a:xfrm>
          <a:prstGeom prst="flowChartAlternateProcess">
            <a:avLst/>
          </a:prstGeom>
          <a:solidFill>
            <a:schemeClr val="bg1">
              <a:lumMod val="85000"/>
            </a:schemeClr>
          </a:solidFill>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Rural Points</a:t>
            </a:r>
          </a:p>
          <a:p>
            <a:pPr algn="ctr"/>
            <a:endParaRPr lang="en-US" sz="1400" b="1" u="sng" dirty="0">
              <a:solidFill>
                <a:schemeClr val="tx1"/>
              </a:solidFill>
            </a:endParaRPr>
          </a:p>
          <a:p>
            <a:pPr algn="ctr"/>
            <a:r>
              <a:rPr lang="en-US" sz="1400" b="1" u="sng" dirty="0">
                <a:solidFill>
                  <a:schemeClr val="tx1"/>
                </a:solidFill>
              </a:rPr>
              <a:t>Variable points - number of units located in a rural area divided by total number of units</a:t>
            </a:r>
          </a:p>
        </p:txBody>
      </p:sp>
      <p:sp>
        <p:nvSpPr>
          <p:cNvPr id="11" name="Arrow: Left-Right 10">
            <a:extLst>
              <a:ext uri="{FF2B5EF4-FFF2-40B4-BE49-F238E27FC236}">
                <a16:creationId xmlns:a16="http://schemas.microsoft.com/office/drawing/2014/main" id="{401F70B4-9086-3F35-B0A0-0C0BC8ED63C9}"/>
              </a:ext>
            </a:extLst>
          </p:cNvPr>
          <p:cNvSpPr/>
          <p:nvPr/>
        </p:nvSpPr>
        <p:spPr>
          <a:xfrm>
            <a:off x="5398709" y="1907416"/>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Left-Right 11">
            <a:extLst>
              <a:ext uri="{FF2B5EF4-FFF2-40B4-BE49-F238E27FC236}">
                <a16:creationId xmlns:a16="http://schemas.microsoft.com/office/drawing/2014/main" id="{F7C26841-7E5A-5A57-C0F3-8367D0A870A6}"/>
              </a:ext>
            </a:extLst>
          </p:cNvPr>
          <p:cNvSpPr/>
          <p:nvPr/>
        </p:nvSpPr>
        <p:spPr>
          <a:xfrm>
            <a:off x="5381371" y="3268291"/>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Left-Right 13">
            <a:extLst>
              <a:ext uri="{FF2B5EF4-FFF2-40B4-BE49-F238E27FC236}">
                <a16:creationId xmlns:a16="http://schemas.microsoft.com/office/drawing/2014/main" id="{A5A2319D-ED91-EED8-EC80-8FC79FD05838}"/>
              </a:ext>
            </a:extLst>
          </p:cNvPr>
          <p:cNvSpPr/>
          <p:nvPr/>
        </p:nvSpPr>
        <p:spPr>
          <a:xfrm>
            <a:off x="5398709" y="5200572"/>
            <a:ext cx="339475" cy="174477"/>
          </a:xfrm>
          <a:prstGeom prst="leftRightArrow">
            <a:avLst/>
          </a:prstGeom>
          <a:solidFill>
            <a:srgbClr val="FFFF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779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EE12E-9351-78DC-9FB8-E7A1949D9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4E7B7-6A90-06E3-FECB-D16F4723A47A}"/>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545AD22E-7C36-72E9-BABB-3175403D7982}"/>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Homelessness and Special Needs Certifications</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7" name="Picture 6">
            <a:extLst>
              <a:ext uri="{FF2B5EF4-FFF2-40B4-BE49-F238E27FC236}">
                <a16:creationId xmlns:a16="http://schemas.microsoft.com/office/drawing/2014/main" id="{95D90DAC-5AE8-7CF8-55FA-C916113CDC9E}"/>
              </a:ext>
            </a:extLst>
          </p:cNvPr>
          <p:cNvPicPr>
            <a:picLocks noChangeAspect="1"/>
          </p:cNvPicPr>
          <p:nvPr/>
        </p:nvPicPr>
        <p:blipFill>
          <a:blip r:embed="rId3"/>
          <a:stretch>
            <a:fillRect/>
          </a:stretch>
        </p:blipFill>
        <p:spPr>
          <a:xfrm>
            <a:off x="309679" y="1109580"/>
            <a:ext cx="4187980" cy="5649005"/>
          </a:xfrm>
          <a:prstGeom prst="rect">
            <a:avLst/>
          </a:prstGeom>
          <a:ln w="25400">
            <a:solidFill>
              <a:schemeClr val="tx2">
                <a:lumMod val="60000"/>
                <a:lumOff val="40000"/>
              </a:schemeClr>
            </a:solidFill>
          </a:ln>
        </p:spPr>
      </p:pic>
      <p:pic>
        <p:nvPicPr>
          <p:cNvPr id="10" name="Picture 9">
            <a:extLst>
              <a:ext uri="{FF2B5EF4-FFF2-40B4-BE49-F238E27FC236}">
                <a16:creationId xmlns:a16="http://schemas.microsoft.com/office/drawing/2014/main" id="{305E31AC-7646-E02E-F279-4EAF8C6D18C6}"/>
              </a:ext>
            </a:extLst>
          </p:cNvPr>
          <p:cNvPicPr>
            <a:picLocks noChangeAspect="1"/>
          </p:cNvPicPr>
          <p:nvPr/>
        </p:nvPicPr>
        <p:blipFill>
          <a:blip r:embed="rId4"/>
          <a:stretch>
            <a:fillRect/>
          </a:stretch>
        </p:blipFill>
        <p:spPr>
          <a:xfrm>
            <a:off x="4646343" y="1117015"/>
            <a:ext cx="4377238" cy="5649005"/>
          </a:xfrm>
          <a:prstGeom prst="rect">
            <a:avLst/>
          </a:prstGeom>
          <a:ln w="25400">
            <a:solidFill>
              <a:schemeClr val="accent1">
                <a:lumMod val="75000"/>
              </a:schemeClr>
            </a:solidFill>
          </a:ln>
        </p:spPr>
      </p:pic>
      <p:sp>
        <p:nvSpPr>
          <p:cNvPr id="15" name="Rectangle 14">
            <a:extLst>
              <a:ext uri="{FF2B5EF4-FFF2-40B4-BE49-F238E27FC236}">
                <a16:creationId xmlns:a16="http://schemas.microsoft.com/office/drawing/2014/main" id="{83C1A942-9AE6-7757-98F8-4FB6BE7873DF}"/>
              </a:ext>
            </a:extLst>
          </p:cNvPr>
          <p:cNvSpPr/>
          <p:nvPr/>
        </p:nvSpPr>
        <p:spPr>
          <a:xfrm>
            <a:off x="1382751" y="1672682"/>
            <a:ext cx="2217755" cy="47578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F30834-E8FD-80C5-F3B0-F37A374119BC}"/>
              </a:ext>
            </a:extLst>
          </p:cNvPr>
          <p:cNvSpPr/>
          <p:nvPr/>
        </p:nvSpPr>
        <p:spPr>
          <a:xfrm>
            <a:off x="5642517" y="1672683"/>
            <a:ext cx="2516032" cy="49808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A09B0E-A55F-78B2-A386-923D6865A777}"/>
              </a:ext>
            </a:extLst>
          </p:cNvPr>
          <p:cNvSpPr/>
          <p:nvPr/>
        </p:nvSpPr>
        <p:spPr>
          <a:xfrm>
            <a:off x="309679" y="3018263"/>
            <a:ext cx="2351745" cy="1576039"/>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2698378-57AF-9A72-99B5-E6D861733AE9}"/>
              </a:ext>
            </a:extLst>
          </p:cNvPr>
          <p:cNvSpPr/>
          <p:nvPr/>
        </p:nvSpPr>
        <p:spPr>
          <a:xfrm>
            <a:off x="4706977" y="3007112"/>
            <a:ext cx="4316604" cy="149798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834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78CB-92A9-EB3C-BC87-CAAAFF719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15355-767E-D224-89AD-524355A6C640}"/>
              </a:ext>
            </a:extLst>
          </p:cNvPr>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25BD6E44-5901-F114-4D0C-627D9B2A1EEF}"/>
              </a:ext>
            </a:extLst>
          </p:cNvPr>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a:t>
            </a:r>
          </a:p>
        </p:txBody>
      </p:sp>
      <p:sp>
        <p:nvSpPr>
          <p:cNvPr id="8" name="TextBox 7">
            <a:extLst>
              <a:ext uri="{FF2B5EF4-FFF2-40B4-BE49-F238E27FC236}">
                <a16:creationId xmlns:a16="http://schemas.microsoft.com/office/drawing/2014/main" id="{4A797FC7-A4A7-433D-7E1E-10A36637C2C5}"/>
              </a:ext>
            </a:extLst>
          </p:cNvPr>
          <p:cNvSpPr txBox="1"/>
          <p:nvPr/>
        </p:nvSpPr>
        <p:spPr>
          <a:xfrm>
            <a:off x="120899" y="4502245"/>
            <a:ext cx="9135286" cy="1477328"/>
          </a:xfrm>
          <a:prstGeom prst="rect">
            <a:avLst/>
          </a:prstGeom>
          <a:noFill/>
        </p:spPr>
        <p:txBody>
          <a:bodyPr wrap="square" rtlCol="0" anchor="ctr">
            <a:spAutoFit/>
          </a:bodyPr>
          <a:lstStyle/>
          <a:p>
            <a:pPr algn="ctr" eaLnBrk="0" hangingPunct="0">
              <a:defRPr/>
            </a:pPr>
            <a:r>
              <a:rPr lang="en-US" sz="2000" dirty="0">
                <a:latin typeface="Calibri" pitchFamily="34" charset="0"/>
              </a:rPr>
              <a:t>Projects can receive points for </a:t>
            </a:r>
            <a:r>
              <a:rPr lang="en-US" sz="2000" b="1" dirty="0">
                <a:latin typeface="Calibri" pitchFamily="34" charset="0"/>
              </a:rPr>
              <a:t>3</a:t>
            </a:r>
            <a:r>
              <a:rPr lang="en-US" sz="2000" dirty="0">
                <a:latin typeface="Calibri" pitchFamily="34" charset="0"/>
              </a:rPr>
              <a:t> of the top </a:t>
            </a:r>
            <a:r>
              <a:rPr lang="en-US" sz="2000" b="1" dirty="0">
                <a:latin typeface="Calibri" pitchFamily="34" charset="0"/>
              </a:rPr>
              <a:t>5</a:t>
            </a:r>
            <a:r>
              <a:rPr lang="en-US" sz="2000" dirty="0">
                <a:latin typeface="Calibri" pitchFamily="34" charset="0"/>
              </a:rPr>
              <a:t> categories for </a:t>
            </a:r>
            <a:r>
              <a:rPr lang="en-US" sz="2000" b="1" dirty="0">
                <a:latin typeface="Calibri" pitchFamily="34" charset="0"/>
              </a:rPr>
              <a:t>3</a:t>
            </a:r>
            <a:r>
              <a:rPr lang="en-US" sz="2000" dirty="0">
                <a:latin typeface="Calibri" pitchFamily="34" charset="0"/>
              </a:rPr>
              <a:t> points each (totaling </a:t>
            </a:r>
            <a:r>
              <a:rPr lang="en-US" sz="2000" b="1" dirty="0">
                <a:latin typeface="Calibri" pitchFamily="34" charset="0"/>
              </a:rPr>
              <a:t>9</a:t>
            </a:r>
            <a:r>
              <a:rPr lang="en-US" sz="2000" dirty="0">
                <a:latin typeface="Calibri" pitchFamily="34" charset="0"/>
              </a:rPr>
              <a:t>)</a:t>
            </a:r>
          </a:p>
          <a:p>
            <a:pPr algn="ctr" eaLnBrk="0" hangingPunct="0">
              <a:spcAft>
                <a:spcPts val="1200"/>
              </a:spcAft>
              <a:defRPr/>
            </a:pPr>
            <a:r>
              <a:rPr lang="en-US" sz="2000" dirty="0">
                <a:latin typeface="Calibri" pitchFamily="34" charset="0"/>
              </a:rPr>
              <a:t>Projects can receive an additional </a:t>
            </a:r>
            <a:r>
              <a:rPr lang="en-US" sz="2000" b="1" dirty="0">
                <a:latin typeface="Calibri" pitchFamily="34" charset="0"/>
              </a:rPr>
              <a:t>6</a:t>
            </a:r>
            <a:r>
              <a:rPr lang="en-US" sz="2000" dirty="0">
                <a:latin typeface="Calibri" pitchFamily="34" charset="0"/>
              </a:rPr>
              <a:t> points for preservation </a:t>
            </a:r>
          </a:p>
          <a:p>
            <a:pPr algn="ctr" eaLnBrk="0" hangingPunct="0">
              <a:defRPr/>
            </a:pPr>
            <a:r>
              <a:rPr lang="en-US" sz="2000" b="1" dirty="0">
                <a:solidFill>
                  <a:srgbClr val="00B050"/>
                </a:solidFill>
                <a:latin typeface="Calibri" pitchFamily="34" charset="0"/>
              </a:rPr>
              <a:t>Maximums:</a:t>
            </a:r>
            <a:r>
              <a:rPr lang="en-US" sz="2000" dirty="0">
                <a:latin typeface="Calibri" pitchFamily="34" charset="0"/>
              </a:rPr>
              <a:t> Without Preservation = </a:t>
            </a:r>
            <a:r>
              <a:rPr lang="en-US" sz="2000" b="1" dirty="0">
                <a:latin typeface="Calibri" pitchFamily="34" charset="0"/>
              </a:rPr>
              <a:t>9 points</a:t>
            </a:r>
          </a:p>
          <a:p>
            <a:pPr algn="ctr" eaLnBrk="0" hangingPunct="0">
              <a:defRPr/>
            </a:pPr>
            <a:r>
              <a:rPr lang="en-US" sz="900" dirty="0">
                <a:latin typeface="Calibri" pitchFamily="34" charset="0"/>
              </a:rPr>
              <a:t>		             </a:t>
            </a:r>
            <a:r>
              <a:rPr lang="en-US" sz="2000" dirty="0">
                <a:latin typeface="Calibri" pitchFamily="34" charset="0"/>
              </a:rPr>
              <a:t>With Preservation = </a:t>
            </a:r>
            <a:r>
              <a:rPr lang="en-US" sz="2000" b="1" dirty="0">
                <a:latin typeface="Calibri" pitchFamily="34" charset="0"/>
              </a:rPr>
              <a:t>15 points</a:t>
            </a:r>
          </a:p>
        </p:txBody>
      </p:sp>
      <p:sp>
        <p:nvSpPr>
          <p:cNvPr id="7" name="Rectangle: Rounded Corners 5">
            <a:extLst>
              <a:ext uri="{FF2B5EF4-FFF2-40B4-BE49-F238E27FC236}">
                <a16:creationId xmlns:a16="http://schemas.microsoft.com/office/drawing/2014/main" id="{28C99F65-0C68-DF8F-F167-57B858FCEE85}"/>
              </a:ext>
            </a:extLst>
          </p:cNvPr>
          <p:cNvSpPr/>
          <p:nvPr/>
        </p:nvSpPr>
        <p:spPr>
          <a:xfrm>
            <a:off x="101076" y="1322062"/>
            <a:ext cx="8941847" cy="3150594"/>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t"/>
          <a:lstStyle/>
          <a:p>
            <a:pPr>
              <a:spcAft>
                <a:spcPts val="1200"/>
              </a:spcAft>
            </a:pPr>
            <a:r>
              <a:rPr lang="en-US" b="1" u="sng" dirty="0"/>
              <a:t>Adaptive Reuse </a:t>
            </a:r>
            <a:r>
              <a:rPr lang="en-US" dirty="0"/>
              <a:t> </a:t>
            </a:r>
            <a:r>
              <a:rPr lang="en-US" sz="2000" dirty="0"/>
              <a:t>- </a:t>
            </a:r>
            <a:r>
              <a:rPr lang="en-US" dirty="0"/>
              <a:t>Converting an existing </a:t>
            </a:r>
            <a:r>
              <a:rPr lang="en-US" dirty="0" err="1"/>
              <a:t>nonhousing</a:t>
            </a:r>
            <a:r>
              <a:rPr lang="en-US" dirty="0"/>
              <a:t> structure into housing </a:t>
            </a:r>
          </a:p>
          <a:p>
            <a:pPr>
              <a:spcAft>
                <a:spcPts val="1200"/>
              </a:spcAft>
            </a:pPr>
            <a:r>
              <a:rPr lang="en-US" b="1" u="sng" dirty="0"/>
              <a:t>New Construction</a:t>
            </a:r>
            <a:r>
              <a:rPr lang="en-US" dirty="0"/>
              <a:t> - Project is 100% new construction </a:t>
            </a:r>
          </a:p>
          <a:p>
            <a:pPr>
              <a:spcAft>
                <a:spcPts val="1200"/>
              </a:spcAft>
            </a:pPr>
            <a:r>
              <a:rPr lang="en-US" b="1" u="sng" dirty="0"/>
              <a:t>Rehabilitating Properties</a:t>
            </a:r>
            <a:r>
              <a:rPr lang="en-US" dirty="0"/>
              <a:t> </a:t>
            </a:r>
            <a:r>
              <a:rPr lang="en-US" sz="2000" dirty="0"/>
              <a:t>- </a:t>
            </a:r>
            <a:r>
              <a:rPr lang="en-US" b="1" u="sng" dirty="0"/>
              <a:t>50</a:t>
            </a:r>
            <a:r>
              <a:rPr lang="en-US" dirty="0"/>
              <a:t>% of the units or square footage are vacant, abandoned or foreclosed and are being rehabilitated </a:t>
            </a:r>
          </a:p>
          <a:p>
            <a:pPr>
              <a:spcAft>
                <a:spcPts val="1200"/>
              </a:spcAft>
            </a:pPr>
            <a:r>
              <a:rPr lang="en-US" sz="1800" b="1" u="sng" dirty="0"/>
              <a:t>Community/Revitalization Area</a:t>
            </a:r>
            <a:r>
              <a:rPr lang="en-US" sz="1800" dirty="0"/>
              <a:t> - </a:t>
            </a:r>
            <a:r>
              <a:rPr lang="en-US" dirty="0">
                <a:latin typeface="Calibri" pitchFamily="34" charset="0"/>
              </a:rPr>
              <a:t>Located within geographic boundaries </a:t>
            </a:r>
          </a:p>
          <a:p>
            <a:pPr>
              <a:spcAft>
                <a:spcPts val="1200"/>
              </a:spcAft>
            </a:pPr>
            <a:r>
              <a:rPr lang="en-US" b="1" u="sng" dirty="0"/>
              <a:t>Demo of Properties</a:t>
            </a:r>
            <a:r>
              <a:rPr lang="en-US" dirty="0"/>
              <a:t> </a:t>
            </a:r>
            <a:r>
              <a:rPr lang="en-US" sz="2000" dirty="0"/>
              <a:t>- </a:t>
            </a:r>
            <a:r>
              <a:rPr lang="en-US" b="1" dirty="0"/>
              <a:t>20% </a:t>
            </a:r>
            <a:r>
              <a:rPr lang="en-US" dirty="0"/>
              <a:t>of the units are new construction in place of demolished structures (</a:t>
            </a:r>
            <a:r>
              <a:rPr lang="en-US" b="1" dirty="0"/>
              <a:t>do not include ancillary structures</a:t>
            </a:r>
            <a:r>
              <a:rPr lang="en-US" dirty="0"/>
              <a:t>)</a:t>
            </a:r>
            <a:endParaRPr lang="en-US" dirty="0">
              <a:latin typeface="Calibri" pitchFamily="34" charset="0"/>
            </a:endParaRPr>
          </a:p>
          <a:p>
            <a:pPr algn="ctr">
              <a:spcAft>
                <a:spcPts val="1200"/>
              </a:spcAft>
            </a:pPr>
            <a:endParaRPr lang="en-US" dirty="0"/>
          </a:p>
          <a:p>
            <a:pPr algn="ctr">
              <a:spcAft>
                <a:spcPts val="1200"/>
              </a:spcAft>
            </a:pPr>
            <a:endParaRPr lang="en-US" dirty="0"/>
          </a:p>
          <a:p>
            <a:pPr algn="ctr">
              <a:spcAft>
                <a:spcPts val="1200"/>
              </a:spcAft>
            </a:pPr>
            <a:endParaRPr lang="en-US" dirty="0"/>
          </a:p>
        </p:txBody>
      </p:sp>
      <p:sp>
        <p:nvSpPr>
          <p:cNvPr id="15" name="Rectangle: Rounded Corners 5">
            <a:extLst>
              <a:ext uri="{FF2B5EF4-FFF2-40B4-BE49-F238E27FC236}">
                <a16:creationId xmlns:a16="http://schemas.microsoft.com/office/drawing/2014/main" id="{8E293D9E-0E14-CC0B-084F-07CDD7134626}"/>
              </a:ext>
            </a:extLst>
          </p:cNvPr>
          <p:cNvSpPr/>
          <p:nvPr/>
        </p:nvSpPr>
        <p:spPr>
          <a:xfrm>
            <a:off x="120899" y="6254495"/>
            <a:ext cx="8902202" cy="528103"/>
          </a:xfrm>
          <a:prstGeom prst="roundRect">
            <a:avLst/>
          </a:prstGeom>
          <a:solidFill>
            <a:schemeClr val="tx1"/>
          </a:solidFill>
          <a:ln>
            <a:solidFill>
              <a:schemeClr val="tx1"/>
            </a:soli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t"/>
          <a:lstStyle/>
          <a:p>
            <a:pPr algn="ctr">
              <a:spcAft>
                <a:spcPts val="1200"/>
              </a:spcAft>
            </a:pPr>
            <a:r>
              <a:rPr lang="en-US" sz="2000" b="1" u="sng" dirty="0">
                <a:solidFill>
                  <a:schemeClr val="bg1"/>
                </a:solidFill>
              </a:rPr>
              <a:t>Preservation - 6 pts - </a:t>
            </a:r>
            <a:r>
              <a:rPr lang="en-US" sz="2000" i="1" u="sng" dirty="0">
                <a:solidFill>
                  <a:schemeClr val="bg1"/>
                </a:solidFill>
                <a:latin typeface="Calibri" pitchFamily="34" charset="0"/>
              </a:rPr>
              <a:t>Detailed definition next slide</a:t>
            </a:r>
          </a:p>
          <a:p>
            <a:pPr algn="ctr">
              <a:spcAft>
                <a:spcPts val="1200"/>
              </a:spcAft>
            </a:pPr>
            <a:endParaRPr lang="en-US" sz="2000" b="1" u="sng" dirty="0"/>
          </a:p>
        </p:txBody>
      </p:sp>
    </p:spTree>
    <p:extLst>
      <p:ext uri="{BB962C8B-B14F-4D97-AF65-F5344CB8AC3E}">
        <p14:creationId xmlns:p14="http://schemas.microsoft.com/office/powerpoint/2010/main" val="193604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 – Cont’d</a:t>
            </a:r>
          </a:p>
        </p:txBody>
      </p:sp>
      <p:sp>
        <p:nvSpPr>
          <p:cNvPr id="3" name="Rectangle 2">
            <a:extLst>
              <a:ext uri="{FF2B5EF4-FFF2-40B4-BE49-F238E27FC236}">
                <a16:creationId xmlns:a16="http://schemas.microsoft.com/office/drawing/2014/main" id="{0EA13ACB-00DE-9167-DA74-72F745338E04}"/>
              </a:ext>
            </a:extLst>
          </p:cNvPr>
          <p:cNvSpPr/>
          <p:nvPr/>
        </p:nvSpPr>
        <p:spPr>
          <a:xfrm>
            <a:off x="129395" y="1414732"/>
            <a:ext cx="3303917" cy="1930919"/>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Community/Revitalization Points Project choose from two options</a:t>
            </a:r>
          </a:p>
        </p:txBody>
      </p:sp>
      <p:sp>
        <p:nvSpPr>
          <p:cNvPr id="5" name="Rectangle 4">
            <a:extLst>
              <a:ext uri="{FF2B5EF4-FFF2-40B4-BE49-F238E27FC236}">
                <a16:creationId xmlns:a16="http://schemas.microsoft.com/office/drawing/2014/main" id="{08A0100D-03A7-43BE-C565-A9CB1D52AE14}"/>
              </a:ext>
            </a:extLst>
          </p:cNvPr>
          <p:cNvSpPr/>
          <p:nvPr/>
        </p:nvSpPr>
        <p:spPr>
          <a:xfrm>
            <a:off x="3433312" y="1414732"/>
            <a:ext cx="5426014" cy="94323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0" i="0" u="none" strike="noStrike" baseline="0" dirty="0">
                <a:solidFill>
                  <a:schemeClr val="tx1"/>
                </a:solidFill>
                <a:latin typeface="Arial" panose="020B0604020202020204" pitchFamily="34" charset="0"/>
              </a:rPr>
              <a:t>located within the geographic boundaries </a:t>
            </a:r>
            <a:r>
              <a:rPr lang="en-US" sz="1400" b="1" i="1" u="sng" dirty="0">
                <a:solidFill>
                  <a:srgbClr val="575757"/>
                </a:solidFill>
                <a:latin typeface="Arial" panose="020B0604020202020204" pitchFamily="34" charset="0"/>
              </a:rPr>
              <a:t>defined by a community revitalization plan</a:t>
            </a:r>
            <a:r>
              <a:rPr lang="en-US" sz="1400" b="0" i="0" u="none" strike="noStrike" baseline="0" dirty="0">
                <a:solidFill>
                  <a:schemeClr val="tx1"/>
                </a:solidFill>
                <a:latin typeface="Arial" panose="020B0604020202020204" pitchFamily="34" charset="0"/>
              </a:rPr>
              <a:t> adopted by the municipality, county or parish in which the project is located; note</a:t>
            </a:r>
            <a:r>
              <a:rPr lang="en-US" sz="1400" b="1" i="0" u="none" strike="noStrike" baseline="0" dirty="0">
                <a:solidFill>
                  <a:schemeClr val="tx1"/>
                </a:solidFill>
                <a:highlight>
                  <a:srgbClr val="FFFF00"/>
                </a:highlight>
                <a:latin typeface="Arial" panose="020B0604020202020204" pitchFamily="34" charset="0"/>
              </a:rPr>
              <a:t>, </a:t>
            </a:r>
            <a:r>
              <a:rPr lang="en-US" sz="1400" b="1" i="1" u="none" strike="noStrike" baseline="0" dirty="0">
                <a:solidFill>
                  <a:schemeClr val="tx1"/>
                </a:solidFill>
                <a:highlight>
                  <a:srgbClr val="FFFF00"/>
                </a:highlight>
                <a:latin typeface="Arial" panose="020B0604020202020204" pitchFamily="34" charset="0"/>
              </a:rPr>
              <a:t>does not include City/Local </a:t>
            </a:r>
            <a:r>
              <a:rPr lang="en-US" sz="1400" b="1" i="1" u="none" strike="noStrike" dirty="0">
                <a:solidFill>
                  <a:schemeClr val="tx1"/>
                </a:solidFill>
                <a:highlight>
                  <a:srgbClr val="FFFF00"/>
                </a:highlight>
                <a:latin typeface="Arial" panose="020B0604020202020204" pitchFamily="34" charset="0"/>
              </a:rPr>
              <a:t>plans stating the need for affordable</a:t>
            </a:r>
            <a:r>
              <a:rPr lang="en-US" sz="1400" b="0" i="0" u="none" strike="noStrike" baseline="0" dirty="0">
                <a:solidFill>
                  <a:schemeClr val="bg1"/>
                </a:solidFill>
                <a:latin typeface="Arial" panose="020B0604020202020204" pitchFamily="34" charset="0"/>
              </a:rPr>
              <a:t>	</a:t>
            </a:r>
          </a:p>
        </p:txBody>
      </p:sp>
      <p:sp>
        <p:nvSpPr>
          <p:cNvPr id="6" name="Rectangle 5">
            <a:extLst>
              <a:ext uri="{FF2B5EF4-FFF2-40B4-BE49-F238E27FC236}">
                <a16:creationId xmlns:a16="http://schemas.microsoft.com/office/drawing/2014/main" id="{59256AE3-6DDC-A54A-C600-AD9A32618802}"/>
              </a:ext>
            </a:extLst>
          </p:cNvPr>
          <p:cNvSpPr/>
          <p:nvPr/>
        </p:nvSpPr>
        <p:spPr>
          <a:xfrm>
            <a:off x="3433312" y="2357962"/>
            <a:ext cx="5426014" cy="987692"/>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0" i="0" u="none" strike="noStrike" baseline="0" dirty="0">
                <a:solidFill>
                  <a:srgbClr val="565656"/>
                </a:solidFill>
                <a:latin typeface="Arial" panose="020B0604020202020204" pitchFamily="34" charset="0"/>
              </a:rPr>
              <a:t>part of an </a:t>
            </a:r>
            <a:r>
              <a:rPr lang="en-US" sz="1400" b="1" i="1" u="sng" dirty="0">
                <a:solidFill>
                  <a:srgbClr val="575757"/>
                </a:solidFill>
                <a:latin typeface="Arial" panose="020B0604020202020204" pitchFamily="34" charset="0"/>
              </a:rPr>
              <a:t>approved resolution </a:t>
            </a:r>
            <a:r>
              <a:rPr lang="en-US" sz="1400" b="0" i="0" u="none" strike="noStrike" baseline="0" dirty="0">
                <a:solidFill>
                  <a:srgbClr val="565656"/>
                </a:solidFill>
                <a:latin typeface="Arial" panose="020B0604020202020204" pitchFamily="34" charset="0"/>
              </a:rPr>
              <a:t>from the Governing Body of the municipality, county or </a:t>
            </a:r>
            <a:r>
              <a:rPr lang="en-US" sz="1400" b="0" i="0" u="none" strike="noStrike" baseline="0" dirty="0">
                <a:solidFill>
                  <a:srgbClr val="000000"/>
                </a:solidFill>
                <a:latin typeface="Arial" panose="020B0604020202020204" pitchFamily="34" charset="0"/>
              </a:rPr>
              <a:t>	</a:t>
            </a:r>
            <a:r>
              <a:rPr lang="en-US" sz="1400" b="0" i="0" u="none" strike="noStrike" baseline="0" dirty="0">
                <a:solidFill>
                  <a:srgbClr val="565656"/>
                </a:solidFill>
                <a:latin typeface="Arial" panose="020B0604020202020204" pitchFamily="34" charset="0"/>
              </a:rPr>
              <a:t>parish expressly setting forth that the Governing Body supports the AHP application</a:t>
            </a:r>
            <a:endParaRPr lang="en-US" sz="1800" b="0" i="0" u="none" strike="noStrike" baseline="0" dirty="0">
              <a:solidFill>
                <a:srgbClr val="000000"/>
              </a:solidFill>
              <a:latin typeface="Arial" panose="020B0604020202020204" pitchFamily="34" charset="0"/>
            </a:endParaRPr>
          </a:p>
        </p:txBody>
      </p:sp>
      <p:sp>
        <p:nvSpPr>
          <p:cNvPr id="9" name="Rectangle 8">
            <a:extLst>
              <a:ext uri="{FF2B5EF4-FFF2-40B4-BE49-F238E27FC236}">
                <a16:creationId xmlns:a16="http://schemas.microsoft.com/office/drawing/2014/main" id="{A35792BC-C83C-B5C1-B629-03969FD15754}"/>
              </a:ext>
            </a:extLst>
          </p:cNvPr>
          <p:cNvSpPr/>
          <p:nvPr/>
        </p:nvSpPr>
        <p:spPr>
          <a:xfrm>
            <a:off x="129392" y="3444652"/>
            <a:ext cx="3303917" cy="1899615"/>
          </a:xfrm>
          <a:prstGeom prst="rect">
            <a:avLst/>
          </a:prstGeom>
          <a:solidFill>
            <a:schemeClr val="bg1">
              <a:lumMod val="8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Preservation – </a:t>
            </a:r>
            <a:r>
              <a:rPr lang="en-US" b="1" u="sng" dirty="0">
                <a:solidFill>
                  <a:schemeClr val="tx1"/>
                </a:solidFill>
              </a:rPr>
              <a:t>within two years </a:t>
            </a:r>
            <a:r>
              <a:rPr lang="en-US" b="1" dirty="0">
                <a:solidFill>
                  <a:schemeClr val="tx1"/>
                </a:solidFill>
              </a:rPr>
              <a:t>after AHP application deadline</a:t>
            </a:r>
          </a:p>
          <a:p>
            <a:pPr algn="ctr"/>
            <a:endParaRPr lang="en-US" b="1" dirty="0"/>
          </a:p>
          <a:p>
            <a:pPr algn="ctr"/>
            <a:r>
              <a:rPr lang="en-US" b="1" u="sng" dirty="0">
                <a:solidFill>
                  <a:srgbClr val="FF0000"/>
                </a:solidFill>
              </a:rPr>
              <a:t>May 1</a:t>
            </a:r>
            <a:r>
              <a:rPr lang="en-US" b="1" u="sng" baseline="30000" dirty="0">
                <a:solidFill>
                  <a:srgbClr val="FF0000"/>
                </a:solidFill>
              </a:rPr>
              <a:t>st</a:t>
            </a:r>
            <a:r>
              <a:rPr lang="en-US" b="1" u="sng" dirty="0">
                <a:solidFill>
                  <a:srgbClr val="FF0000"/>
                </a:solidFill>
              </a:rPr>
              <a:t>, 2027</a:t>
            </a:r>
          </a:p>
        </p:txBody>
      </p:sp>
      <p:sp>
        <p:nvSpPr>
          <p:cNvPr id="10" name="Rectangle 9">
            <a:extLst>
              <a:ext uri="{FF2B5EF4-FFF2-40B4-BE49-F238E27FC236}">
                <a16:creationId xmlns:a16="http://schemas.microsoft.com/office/drawing/2014/main" id="{1B9E4CE8-2DFE-EFBF-752C-34E8A3B69FCF}"/>
              </a:ext>
            </a:extLst>
          </p:cNvPr>
          <p:cNvSpPr/>
          <p:nvPr/>
        </p:nvSpPr>
        <p:spPr>
          <a:xfrm>
            <a:off x="3433312" y="3413347"/>
            <a:ext cx="5426014" cy="193092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1) face</a:t>
            </a:r>
            <a:r>
              <a:rPr lang="en-US" sz="1400" spc="-20" dirty="0">
                <a:solidFill>
                  <a:srgbClr val="575757"/>
                </a:solidFill>
                <a:effectLst/>
                <a:latin typeface="Arial" panose="020B0604020202020204" pitchFamily="34" charset="0"/>
                <a:ea typeface="Arial" panose="020B0604020202020204" pitchFamily="34" charset="0"/>
              </a:rPr>
              <a:t> </a:t>
            </a:r>
            <a:r>
              <a:rPr lang="en-US" sz="1400" b="1" i="1" u="sng" dirty="0">
                <a:solidFill>
                  <a:srgbClr val="575757"/>
                </a:solidFill>
                <a:effectLst/>
                <a:latin typeface="Arial" panose="020B0604020202020204" pitchFamily="34" charset="0"/>
                <a:ea typeface="Arial" panose="020B0604020202020204" pitchFamily="34" charset="0"/>
              </a:rPr>
              <a:t>expiring</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HUD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Section</a:t>
            </a:r>
            <a:r>
              <a:rPr lang="en-US" sz="1400" spc="-1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8</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project-based</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rental</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assistance</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contracts,</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reach</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the</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end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of</a:t>
            </a:r>
            <a:r>
              <a:rPr lang="en-US" sz="1400" spc="-13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 tax credit compliance period, or face  expiring USDA-RD 515 rental assistance contracts </a:t>
            </a:r>
          </a:p>
          <a:p>
            <a:pPr algn="ctr">
              <a:spcAft>
                <a:spcPts val="1200"/>
              </a:spcAft>
            </a:pPr>
            <a:r>
              <a:rPr lang="en-US" b="1" u="sng" dirty="0">
                <a:solidFill>
                  <a:srgbClr val="575757"/>
                </a:solidFill>
                <a:effectLst/>
                <a:latin typeface="Arial" panose="020B0604020202020204" pitchFamily="34" charset="0"/>
                <a:ea typeface="Arial" panose="020B0604020202020204" pitchFamily="34" charset="0"/>
              </a:rPr>
              <a:t>and </a:t>
            </a:r>
          </a:p>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2) the project </a:t>
            </a:r>
            <a:r>
              <a:rPr lang="en-US" sz="1400" b="1" i="1" u="sng" dirty="0">
                <a:solidFill>
                  <a:srgbClr val="575757"/>
                </a:solidFill>
                <a:effectLst/>
                <a:latin typeface="Arial" panose="020B0604020202020204" pitchFamily="34" charset="0"/>
                <a:ea typeface="Arial" panose="020B0604020202020204" pitchFamily="34" charset="0"/>
              </a:rPr>
              <a:t>commits</a:t>
            </a:r>
            <a:r>
              <a:rPr lang="en-US" sz="1400" dirty="0">
                <a:solidFill>
                  <a:srgbClr val="575757"/>
                </a:solidFill>
                <a:effectLst/>
                <a:latin typeface="Arial" panose="020B0604020202020204" pitchFamily="34" charset="0"/>
                <a:ea typeface="Arial" panose="020B0604020202020204" pitchFamily="34" charset="0"/>
              </a:rPr>
              <a:t> to preserve all of the affordable rental units after the expiration of such contract or the end of the tax credit compliance period. </a:t>
            </a:r>
            <a:endParaRPr lang="en-US" sz="1400" dirty="0">
              <a:latin typeface="Calibri" pitchFamily="34" charset="0"/>
            </a:endParaRPr>
          </a:p>
        </p:txBody>
      </p:sp>
      <p:sp>
        <p:nvSpPr>
          <p:cNvPr id="11" name="Rectangle 10">
            <a:extLst>
              <a:ext uri="{FF2B5EF4-FFF2-40B4-BE49-F238E27FC236}">
                <a16:creationId xmlns:a16="http://schemas.microsoft.com/office/drawing/2014/main" id="{702B3E1E-2BC0-0B35-F126-A2A3AD4B82DE}"/>
              </a:ext>
            </a:extLst>
          </p:cNvPr>
          <p:cNvSpPr/>
          <p:nvPr/>
        </p:nvSpPr>
        <p:spPr>
          <a:xfrm>
            <a:off x="129392" y="5443268"/>
            <a:ext cx="3303917" cy="1201106"/>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RAD</a:t>
            </a:r>
          </a:p>
        </p:txBody>
      </p:sp>
      <p:sp>
        <p:nvSpPr>
          <p:cNvPr id="12" name="Rectangle 11">
            <a:extLst>
              <a:ext uri="{FF2B5EF4-FFF2-40B4-BE49-F238E27FC236}">
                <a16:creationId xmlns:a16="http://schemas.microsoft.com/office/drawing/2014/main" id="{5FF673D3-CDF7-4925-F7B4-8B729D71A039}"/>
              </a:ext>
            </a:extLst>
          </p:cNvPr>
          <p:cNvSpPr/>
          <p:nvPr/>
        </p:nvSpPr>
        <p:spPr>
          <a:xfrm>
            <a:off x="3433312" y="5443268"/>
            <a:ext cx="5426014" cy="120110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sz="1400" dirty="0">
                <a:solidFill>
                  <a:schemeClr val="tx1"/>
                </a:solidFill>
                <a:effectLst/>
                <a:latin typeface="Arial" panose="020B0604020202020204" pitchFamily="34" charset="0"/>
                <a:ea typeface="Arial" panose="020B0604020202020204" pitchFamily="34" charset="0"/>
              </a:rPr>
              <a:t>Public Housing Development participating in the Rental Assistance Demonstration (RAD) program where the </a:t>
            </a:r>
            <a:r>
              <a:rPr lang="en-US" sz="1400" b="1" i="1" u="sng" dirty="0">
                <a:solidFill>
                  <a:schemeClr val="tx1"/>
                </a:solidFill>
                <a:effectLst/>
                <a:latin typeface="Arial" panose="020B0604020202020204" pitchFamily="34" charset="0"/>
                <a:ea typeface="Arial" panose="020B0604020202020204" pitchFamily="34" charset="0"/>
              </a:rPr>
              <a:t>project is replacing </a:t>
            </a:r>
            <a:r>
              <a:rPr lang="en-US" sz="1400" dirty="0">
                <a:solidFill>
                  <a:schemeClr val="tx1"/>
                </a:solidFill>
                <a:effectLst/>
                <a:latin typeface="Arial" panose="020B0604020202020204" pitchFamily="34" charset="0"/>
                <a:ea typeface="Arial" panose="020B0604020202020204" pitchFamily="34" charset="0"/>
              </a:rPr>
              <a:t>the functionally obsolete units with new units or substantially renovated units, as determined by the Bank in its sole discretion.</a:t>
            </a:r>
            <a:endParaRPr lang="en-US" sz="1400" b="1" dirty="0">
              <a:solidFill>
                <a:schemeClr val="tx1"/>
              </a:solidFill>
              <a:latin typeface="Calibri" pitchFamily="34" charset="0"/>
            </a:endParaRPr>
          </a:p>
        </p:txBody>
      </p:sp>
    </p:spTree>
    <p:extLst>
      <p:ext uri="{BB962C8B-B14F-4D97-AF65-F5344CB8AC3E}">
        <p14:creationId xmlns:p14="http://schemas.microsoft.com/office/powerpoint/2010/main" val="54800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0" grpId="0" animBg="1"/>
      <p:bldP spid="11"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a:t>
            </a:r>
            <a:endParaRPr lang="en-US" sz="3200" dirty="0">
              <a:solidFill>
                <a:schemeClr val="tx1"/>
              </a:solidFill>
            </a:endParaRPr>
          </a:p>
        </p:txBody>
      </p:sp>
      <p:sp>
        <p:nvSpPr>
          <p:cNvPr id="5" name="Flowchart: Process 4">
            <a:extLst>
              <a:ext uri="{FF2B5EF4-FFF2-40B4-BE49-F238E27FC236}">
                <a16:creationId xmlns:a16="http://schemas.microsoft.com/office/drawing/2014/main" id="{69F0EC97-262E-4288-9ACC-C8AF8967BCBC}"/>
              </a:ext>
            </a:extLst>
          </p:cNvPr>
          <p:cNvSpPr/>
          <p:nvPr/>
        </p:nvSpPr>
        <p:spPr>
          <a:xfrm>
            <a:off x="336188" y="5237117"/>
            <a:ext cx="4878048" cy="64716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Subsidy Per Targeted Unit – </a:t>
            </a:r>
            <a:r>
              <a:rPr lang="en-US" sz="2000" b="1" dirty="0">
                <a:solidFill>
                  <a:schemeClr val="tx1"/>
                </a:solidFill>
              </a:rPr>
              <a:t>5 pts</a:t>
            </a:r>
          </a:p>
        </p:txBody>
      </p:sp>
      <p:sp>
        <p:nvSpPr>
          <p:cNvPr id="6" name="Flowchart: Process 5">
            <a:extLst>
              <a:ext uri="{FF2B5EF4-FFF2-40B4-BE49-F238E27FC236}">
                <a16:creationId xmlns:a16="http://schemas.microsoft.com/office/drawing/2014/main" id="{E952C792-4DE8-4BDC-9F04-47EDFD2DAABA}"/>
              </a:ext>
            </a:extLst>
          </p:cNvPr>
          <p:cNvSpPr/>
          <p:nvPr/>
        </p:nvSpPr>
        <p:spPr>
          <a:xfrm>
            <a:off x="336188" y="2976188"/>
            <a:ext cx="4878047" cy="1645979"/>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Number of rental units – </a:t>
            </a:r>
            <a:r>
              <a:rPr lang="en-US" sz="2000" b="1" dirty="0">
                <a:solidFill>
                  <a:schemeClr val="tx1"/>
                </a:solidFill>
              </a:rPr>
              <a:t>5 pts</a:t>
            </a:r>
          </a:p>
          <a:p>
            <a:pPr algn="ctr">
              <a:spcBef>
                <a:spcPts val="600"/>
              </a:spcBef>
            </a:pPr>
            <a:r>
              <a:rPr lang="en-US" sz="2000" dirty="0">
                <a:solidFill>
                  <a:schemeClr val="tx1"/>
                </a:solidFill>
              </a:rPr>
              <a:t>- 10-25 units – 1 pts</a:t>
            </a:r>
          </a:p>
          <a:p>
            <a:pPr algn="ctr">
              <a:spcBef>
                <a:spcPts val="600"/>
              </a:spcBef>
            </a:pPr>
            <a:r>
              <a:rPr lang="en-US" sz="2000" dirty="0">
                <a:solidFill>
                  <a:schemeClr val="tx1"/>
                </a:solidFill>
              </a:rPr>
              <a:t>- 26-75 units – 3 pts</a:t>
            </a:r>
          </a:p>
          <a:p>
            <a:pPr algn="ctr">
              <a:spcBef>
                <a:spcPts val="600"/>
              </a:spcBef>
            </a:pPr>
            <a:r>
              <a:rPr lang="en-US" sz="2000" dirty="0">
                <a:solidFill>
                  <a:schemeClr val="tx1"/>
                </a:solidFill>
              </a:rPr>
              <a:t>- &gt;75 units –  5 pts</a:t>
            </a:r>
          </a:p>
        </p:txBody>
      </p:sp>
      <p:sp>
        <p:nvSpPr>
          <p:cNvPr id="8" name="Flowchart: Process 7">
            <a:extLst>
              <a:ext uri="{FF2B5EF4-FFF2-40B4-BE49-F238E27FC236}">
                <a16:creationId xmlns:a16="http://schemas.microsoft.com/office/drawing/2014/main" id="{D3C20F21-B5C9-4BB7-A2FD-1CC596021C89}"/>
              </a:ext>
            </a:extLst>
          </p:cNvPr>
          <p:cNvSpPr/>
          <p:nvPr/>
        </p:nvSpPr>
        <p:spPr>
          <a:xfrm>
            <a:off x="336185" y="1342069"/>
            <a:ext cx="4878048" cy="99359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R="0" lvl="0" indent="0" algn="ctr" fontAlgn="auto">
              <a:lnSpc>
                <a:spcPct val="100000"/>
              </a:lnSpc>
              <a:spcBef>
                <a:spcPts val="600"/>
              </a:spcBef>
              <a:spcAft>
                <a:spcPts val="0"/>
              </a:spcAft>
              <a:buClrTx/>
              <a:buSzTx/>
              <a:buFontTx/>
              <a:buNone/>
              <a:tabLst/>
              <a:defRPr/>
            </a:pPr>
            <a:endParaRPr lang="en-US" sz="2000" dirty="0"/>
          </a:p>
          <a:p>
            <a:pPr marR="0" lvl="0" indent="0" algn="ctr" fontAlgn="auto">
              <a:lnSpc>
                <a:spcPct val="100000"/>
              </a:lnSpc>
              <a:spcBef>
                <a:spcPts val="600"/>
              </a:spcBef>
              <a:spcAft>
                <a:spcPts val="0"/>
              </a:spcAft>
              <a:buClrTx/>
              <a:buSzTx/>
              <a:buFontTx/>
              <a:buNone/>
              <a:tabLst/>
              <a:defRPr/>
            </a:pPr>
            <a:r>
              <a:rPr lang="en-US" sz="2000" dirty="0">
                <a:solidFill>
                  <a:schemeClr val="tx1"/>
                </a:solidFill>
              </a:rPr>
              <a:t>First-time homebuyers- </a:t>
            </a:r>
            <a:r>
              <a:rPr lang="en-US" sz="2000" b="1" dirty="0">
                <a:solidFill>
                  <a:schemeClr val="tx1"/>
                </a:solidFill>
              </a:rPr>
              <a:t>5 pts</a:t>
            </a:r>
          </a:p>
          <a:p>
            <a:pPr marR="0" lvl="0" algn="ctr" fontAlgn="auto">
              <a:lnSpc>
                <a:spcPct val="100000"/>
              </a:lnSpc>
              <a:spcBef>
                <a:spcPts val="600"/>
              </a:spcBef>
              <a:spcAft>
                <a:spcPts val="0"/>
              </a:spcAft>
              <a:buClrTx/>
              <a:buSzTx/>
              <a:tabLst/>
              <a:defRPr/>
            </a:pPr>
            <a:r>
              <a:rPr lang="en-US" dirty="0">
                <a:solidFill>
                  <a:schemeClr val="tx1"/>
                </a:solidFill>
              </a:rPr>
              <a:t>- 50% - 2.5 pts</a:t>
            </a:r>
          </a:p>
          <a:p>
            <a:pPr marR="0" lvl="0" algn="ctr" fontAlgn="auto">
              <a:lnSpc>
                <a:spcPct val="100000"/>
              </a:lnSpc>
              <a:spcBef>
                <a:spcPts val="600"/>
              </a:spcBef>
              <a:spcAft>
                <a:spcPts val="0"/>
              </a:spcAft>
              <a:buClrTx/>
              <a:buSzTx/>
              <a:tabLst/>
              <a:defRPr/>
            </a:pPr>
            <a:r>
              <a:rPr lang="en-US" dirty="0">
                <a:solidFill>
                  <a:schemeClr val="tx1"/>
                </a:solidFill>
              </a:rPr>
              <a:t>- 100% - 5 pts</a:t>
            </a:r>
          </a:p>
          <a:p>
            <a:pPr algn="ctr">
              <a:spcBef>
                <a:spcPts val="600"/>
              </a:spcBef>
              <a:defRPr/>
            </a:pPr>
            <a:endParaRPr lang="en-US" sz="20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36187" y="2361238"/>
            <a:ext cx="4878048" cy="58937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Units located within District - </a:t>
            </a:r>
            <a:r>
              <a:rPr lang="en-US" sz="2000" b="1" dirty="0">
                <a:solidFill>
                  <a:schemeClr val="tx1"/>
                </a:solidFill>
              </a:rPr>
              <a:t>8 pts</a:t>
            </a:r>
          </a:p>
          <a:p>
            <a:pPr algn="ctr">
              <a:spcBef>
                <a:spcPts val="600"/>
              </a:spcBef>
            </a:pPr>
            <a:endParaRPr lang="en-US" sz="2000" dirty="0"/>
          </a:p>
        </p:txBody>
      </p:sp>
      <p:sp>
        <p:nvSpPr>
          <p:cNvPr id="3" name="Flowchart: Process 2">
            <a:extLst>
              <a:ext uri="{FF2B5EF4-FFF2-40B4-BE49-F238E27FC236}">
                <a16:creationId xmlns:a16="http://schemas.microsoft.com/office/drawing/2014/main" id="{55FB903D-0B1F-0749-D1BE-A4382A8B7448}"/>
              </a:ext>
            </a:extLst>
          </p:cNvPr>
          <p:cNvSpPr/>
          <p:nvPr/>
        </p:nvSpPr>
        <p:spPr>
          <a:xfrm>
            <a:off x="336188" y="4610636"/>
            <a:ext cx="4878047" cy="647162"/>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Climate resilient building standards- </a:t>
            </a:r>
            <a:r>
              <a:rPr lang="en-US" sz="2000" b="1" dirty="0">
                <a:solidFill>
                  <a:schemeClr val="tx1"/>
                </a:solidFill>
              </a:rPr>
              <a:t>7 pts</a:t>
            </a:r>
          </a:p>
          <a:p>
            <a:pPr algn="ctr">
              <a:spcBef>
                <a:spcPts val="600"/>
              </a:spcBef>
            </a:pPr>
            <a:endParaRPr lang="en-US" sz="2000" dirty="0"/>
          </a:p>
        </p:txBody>
      </p:sp>
      <p:pic>
        <p:nvPicPr>
          <p:cNvPr id="16" name="Picture 15" descr="A row of white buildings&#10;&#10;Description automatically generated with low confidence">
            <a:extLst>
              <a:ext uri="{FF2B5EF4-FFF2-40B4-BE49-F238E27FC236}">
                <a16:creationId xmlns:a16="http://schemas.microsoft.com/office/drawing/2014/main" id="{D008D9A6-B258-F0FD-B2A7-EDC3EC5494D6}"/>
              </a:ext>
            </a:extLst>
          </p:cNvPr>
          <p:cNvPicPr>
            <a:picLocks noChangeAspect="1"/>
          </p:cNvPicPr>
          <p:nvPr/>
        </p:nvPicPr>
        <p:blipFill>
          <a:blip r:embed="rId3"/>
          <a:stretch>
            <a:fillRect/>
          </a:stretch>
        </p:blipFill>
        <p:spPr>
          <a:xfrm>
            <a:off x="5622379" y="1382293"/>
            <a:ext cx="3374661" cy="1931092"/>
          </a:xfrm>
          <a:prstGeom prst="rect">
            <a:avLst/>
          </a:prstGeom>
          <a:ln w="22225">
            <a:solidFill>
              <a:schemeClr val="tx1"/>
            </a:solidFill>
          </a:ln>
        </p:spPr>
      </p:pic>
      <p:pic>
        <p:nvPicPr>
          <p:cNvPr id="18" name="Picture 17" descr="A picture containing building, sky, outdoor, road&#10;&#10;Description automatically generated">
            <a:extLst>
              <a:ext uri="{FF2B5EF4-FFF2-40B4-BE49-F238E27FC236}">
                <a16:creationId xmlns:a16="http://schemas.microsoft.com/office/drawing/2014/main" id="{36FEC080-AEFB-3EAE-442E-585ED41841BD}"/>
              </a:ext>
            </a:extLst>
          </p:cNvPr>
          <p:cNvPicPr>
            <a:picLocks noChangeAspect="1"/>
          </p:cNvPicPr>
          <p:nvPr/>
        </p:nvPicPr>
        <p:blipFill>
          <a:blip r:embed="rId4"/>
          <a:stretch>
            <a:fillRect/>
          </a:stretch>
        </p:blipFill>
        <p:spPr>
          <a:xfrm>
            <a:off x="5622379" y="3428998"/>
            <a:ext cx="3374647" cy="1828800"/>
          </a:xfrm>
          <a:prstGeom prst="rect">
            <a:avLst/>
          </a:prstGeom>
          <a:ln w="22225">
            <a:solidFill>
              <a:schemeClr val="tx1"/>
            </a:solidFill>
          </a:ln>
        </p:spPr>
      </p:pic>
      <p:sp>
        <p:nvSpPr>
          <p:cNvPr id="19" name="Rectangle 18">
            <a:extLst>
              <a:ext uri="{FF2B5EF4-FFF2-40B4-BE49-F238E27FC236}">
                <a16:creationId xmlns:a16="http://schemas.microsoft.com/office/drawing/2014/main" id="{72F4E5C1-5F57-812D-D74C-10B68C2E7383}"/>
              </a:ext>
            </a:extLst>
          </p:cNvPr>
          <p:cNvSpPr/>
          <p:nvPr/>
        </p:nvSpPr>
        <p:spPr>
          <a:xfrm>
            <a:off x="5622379" y="5348918"/>
            <a:ext cx="3374639" cy="117746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tx1"/>
                </a:solidFill>
              </a:rPr>
              <a:t>New Mexico Inter-Faith Housing received a $650,00 AHP subsidy to construct Siler Yard, a 65-unit project that was New Mexico’s first net-zero energy multi-family project.</a:t>
            </a:r>
          </a:p>
        </p:txBody>
      </p:sp>
      <p:cxnSp>
        <p:nvCxnSpPr>
          <p:cNvPr id="21" name="Straight Connector 20">
            <a:extLst>
              <a:ext uri="{FF2B5EF4-FFF2-40B4-BE49-F238E27FC236}">
                <a16:creationId xmlns:a16="http://schemas.microsoft.com/office/drawing/2014/main" id="{60E0A6EC-348C-1A74-9C12-5188B20102D5}"/>
              </a:ext>
            </a:extLst>
          </p:cNvPr>
          <p:cNvCxnSpPr>
            <a:cxnSpLocks/>
          </p:cNvCxnSpPr>
          <p:nvPr/>
        </p:nvCxnSpPr>
        <p:spPr>
          <a:xfrm>
            <a:off x="5446783" y="1342069"/>
            <a:ext cx="0" cy="5184316"/>
          </a:xfrm>
          <a:prstGeom prst="line">
            <a:avLst/>
          </a:prstGeom>
          <a:ln w="28575"/>
        </p:spPr>
        <p:style>
          <a:lnRef idx="1">
            <a:schemeClr val="dk1"/>
          </a:lnRef>
          <a:fillRef idx="0">
            <a:schemeClr val="dk1"/>
          </a:fillRef>
          <a:effectRef idx="0">
            <a:schemeClr val="dk1"/>
          </a:effectRef>
          <a:fontRef idx="minor">
            <a:schemeClr val="tx1"/>
          </a:fontRef>
        </p:style>
      </p:cxnSp>
      <p:sp>
        <p:nvSpPr>
          <p:cNvPr id="7" name="Flowchart: Process 6">
            <a:extLst>
              <a:ext uri="{FF2B5EF4-FFF2-40B4-BE49-F238E27FC236}">
                <a16:creationId xmlns:a16="http://schemas.microsoft.com/office/drawing/2014/main" id="{23D457E3-D85C-DF34-D5F8-F587435C3BA3}"/>
              </a:ext>
            </a:extLst>
          </p:cNvPr>
          <p:cNvSpPr/>
          <p:nvPr/>
        </p:nvSpPr>
        <p:spPr>
          <a:xfrm>
            <a:off x="336188" y="5884279"/>
            <a:ext cx="4878044" cy="61592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Native housing projects – </a:t>
            </a:r>
            <a:r>
              <a:rPr lang="en-US" sz="2000" b="1" dirty="0">
                <a:solidFill>
                  <a:schemeClr val="tx1"/>
                </a:solidFill>
              </a:rPr>
              <a:t>5 pts</a:t>
            </a:r>
          </a:p>
        </p:txBody>
      </p:sp>
    </p:spTree>
    <p:extLst>
      <p:ext uri="{BB962C8B-B14F-4D97-AF65-F5344CB8AC3E}">
        <p14:creationId xmlns:p14="http://schemas.microsoft.com/office/powerpoint/2010/main" val="28912489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56615" y="3486151"/>
            <a:ext cx="8640427" cy="2988128"/>
          </a:xfrm>
          <a:prstGeom prst="flowChartProcess">
            <a:avLst/>
          </a:prstGeom>
          <a:solidFill>
            <a:schemeClr val="tx2">
              <a:lumMod val="40000"/>
              <a:lumOff val="60000"/>
            </a:schemeClr>
          </a:solidFill>
          <a:ln>
            <a:solidFill>
              <a:srgbClr val="FF0000"/>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R="0" lvl="0" indent="0" algn="ctr" fontAlgn="auto">
              <a:lnSpc>
                <a:spcPct val="100000"/>
              </a:lnSpc>
              <a:spcBef>
                <a:spcPts val="600"/>
              </a:spcBef>
              <a:spcAft>
                <a:spcPts val="0"/>
              </a:spcAft>
              <a:buClrTx/>
              <a:buSzTx/>
              <a:buFontTx/>
              <a:buNone/>
              <a:tabLst/>
              <a:defRPr/>
            </a:pPr>
            <a:r>
              <a:rPr lang="en-US" sz="2400" b="1" u="sng" dirty="0">
                <a:solidFill>
                  <a:schemeClr val="tx1"/>
                </a:solidFill>
              </a:rPr>
              <a:t>Points are awarded based on the following formulas: </a:t>
            </a:r>
          </a:p>
          <a:p>
            <a:pPr marR="0" lvl="0" indent="0" algn="ctr" fontAlgn="auto">
              <a:lnSpc>
                <a:spcPct val="100000"/>
              </a:lnSpc>
              <a:spcBef>
                <a:spcPts val="600"/>
              </a:spcBef>
              <a:spcAft>
                <a:spcPts val="0"/>
              </a:spcAft>
              <a:buClrTx/>
              <a:buSzTx/>
              <a:buFontTx/>
              <a:buNone/>
              <a:tabLst/>
              <a:defRPr/>
            </a:pPr>
            <a:endParaRPr lang="en-US" sz="2400" dirty="0">
              <a:solidFill>
                <a:schemeClr val="tx1"/>
              </a:solidFill>
            </a:endParaRPr>
          </a:p>
          <a:p>
            <a:pPr marR="0" lvl="0" indent="0" algn="ctr" fontAlgn="auto">
              <a:lnSpc>
                <a:spcPct val="100000"/>
              </a:lnSpc>
              <a:spcBef>
                <a:spcPts val="600"/>
              </a:spcBef>
              <a:spcAft>
                <a:spcPts val="0"/>
              </a:spcAft>
              <a:buClrTx/>
              <a:buSzTx/>
              <a:buFontTx/>
              <a:buNone/>
              <a:tabLst/>
              <a:defRPr/>
            </a:pPr>
            <a:r>
              <a:rPr lang="en-US" sz="2400" dirty="0">
                <a:solidFill>
                  <a:schemeClr val="tx1"/>
                </a:solidFill>
              </a:rPr>
              <a:t>Louisiana, Mississippi and Texas: Bank’s District units / total units * 5</a:t>
            </a:r>
          </a:p>
          <a:p>
            <a:pPr algn="ctr">
              <a:spcBef>
                <a:spcPts val="600"/>
              </a:spcBef>
              <a:defRPr/>
            </a:pPr>
            <a:r>
              <a:rPr lang="en-US" sz="2400" dirty="0">
                <a:solidFill>
                  <a:schemeClr val="tx1"/>
                </a:solidFill>
              </a:rPr>
              <a:t>Arkansas and New Mexico: Bank’s District units / total units * 8</a:t>
            </a:r>
          </a:p>
          <a:p>
            <a:pPr marR="0" lvl="0" indent="0" algn="ctr" fontAlgn="auto">
              <a:lnSpc>
                <a:spcPct val="100000"/>
              </a:lnSpc>
              <a:spcBef>
                <a:spcPts val="600"/>
              </a:spcBef>
              <a:spcAft>
                <a:spcPts val="0"/>
              </a:spcAft>
              <a:buClrTx/>
              <a:buSzTx/>
              <a:buFontTx/>
              <a:buNone/>
              <a:tabLst/>
              <a:defRPr/>
            </a:pPr>
            <a:r>
              <a:rPr lang="en-US" sz="2400" dirty="0">
                <a:solidFill>
                  <a:schemeClr val="tx1"/>
                </a:solidFill>
              </a:rPr>
              <a:t> </a:t>
            </a:r>
          </a:p>
        </p:txBody>
      </p:sp>
      <p:sp>
        <p:nvSpPr>
          <p:cNvPr id="5" name="Rectangle 4">
            <a:extLst>
              <a:ext uri="{FF2B5EF4-FFF2-40B4-BE49-F238E27FC236}">
                <a16:creationId xmlns:a16="http://schemas.microsoft.com/office/drawing/2014/main" id="{5F76A34C-7572-1DCF-BB74-DDD51FF2E276}"/>
              </a:ext>
            </a:extLst>
          </p:cNvPr>
          <p:cNvSpPr/>
          <p:nvPr/>
        </p:nvSpPr>
        <p:spPr>
          <a:xfrm>
            <a:off x="356615" y="1681843"/>
            <a:ext cx="8640427" cy="180430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600"/>
              </a:spcBef>
              <a:spcAft>
                <a:spcPts val="0"/>
              </a:spcAft>
              <a:buClrTx/>
              <a:buSzTx/>
              <a:buFontTx/>
              <a:buNone/>
              <a:tabLst/>
              <a:defRPr/>
            </a:pPr>
            <a:r>
              <a:rPr lang="en-US" sz="1800" b="1" dirty="0">
                <a:solidFill>
                  <a:schemeClr val="tx1"/>
                </a:solidFill>
              </a:rPr>
              <a:t>A project is located within the states of Arkansas, Louisiana, Mississippi, New Mexico and Texas (the “Bank’s District”). This is a variable point score.</a:t>
            </a:r>
          </a:p>
          <a:p>
            <a:pPr marR="0" lvl="0" indent="0" fontAlgn="auto">
              <a:lnSpc>
                <a:spcPct val="100000"/>
              </a:lnSpc>
              <a:spcBef>
                <a:spcPts val="600"/>
              </a:spcBef>
              <a:spcAft>
                <a:spcPts val="0"/>
              </a:spcAft>
              <a:buClrTx/>
              <a:buSzTx/>
              <a:buFontTx/>
              <a:buNone/>
              <a:tabLst/>
              <a:defRPr/>
            </a:pPr>
            <a:endParaRPr lang="en-US" sz="1800" b="1" dirty="0">
              <a:solidFill>
                <a:schemeClr val="tx1"/>
              </a:solidFill>
            </a:endParaRPr>
          </a:p>
          <a:p>
            <a:pPr marR="0" lvl="0" indent="0" fontAlgn="auto">
              <a:lnSpc>
                <a:spcPct val="100000"/>
              </a:lnSpc>
              <a:spcBef>
                <a:spcPts val="600"/>
              </a:spcBef>
              <a:spcAft>
                <a:spcPts val="0"/>
              </a:spcAft>
              <a:buClrTx/>
              <a:buSzTx/>
              <a:buFontTx/>
              <a:buNone/>
              <a:tabLst/>
              <a:defRPr/>
            </a:pPr>
            <a:r>
              <a:rPr lang="en-US" sz="1800" b="1" dirty="0">
                <a:solidFill>
                  <a:schemeClr val="tx1"/>
                </a:solidFill>
              </a:rPr>
              <a:t> A maximum of eight (8) points is available. </a:t>
            </a:r>
          </a:p>
          <a:p>
            <a:pPr algn="ctr"/>
            <a:endParaRPr lang="en-US" dirty="0"/>
          </a:p>
        </p:txBody>
      </p:sp>
    </p:spTree>
    <p:extLst>
      <p:ext uri="{BB962C8B-B14F-4D97-AF65-F5344CB8AC3E}">
        <p14:creationId xmlns:p14="http://schemas.microsoft.com/office/powerpoint/2010/main" val="3322898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5" name="TextBox 24">
            <a:extLst>
              <a:ext uri="{FF2B5EF4-FFF2-40B4-BE49-F238E27FC236}">
                <a16:creationId xmlns:a16="http://schemas.microsoft.com/office/drawing/2014/main" id="{8F86B926-D0E8-46CE-84B2-64AA33F5F8D1}"/>
              </a:ext>
            </a:extLst>
          </p:cNvPr>
          <p:cNvSpPr txBox="1"/>
          <p:nvPr/>
        </p:nvSpPr>
        <p:spPr>
          <a:xfrm>
            <a:off x="4633924" y="1337912"/>
            <a:ext cx="4307945" cy="830997"/>
          </a:xfrm>
          <a:prstGeom prst="rect">
            <a:avLst/>
          </a:prstGeom>
          <a:noFill/>
        </p:spPr>
        <p:txBody>
          <a:bodyPr wrap="square" rtlCol="0">
            <a:spAutoFit/>
          </a:bodyPr>
          <a:lstStyle/>
          <a:p>
            <a:endParaRPr lang="en-US" sz="2400" dirty="0">
              <a:solidFill>
                <a:schemeClr val="tx1">
                  <a:lumMod val="65000"/>
                  <a:lumOff val="35000"/>
                </a:schemeClr>
              </a:solidFill>
              <a:effectLst>
                <a:outerShdw blurRad="38100" dist="38100" dir="2700000" algn="tl">
                  <a:srgbClr val="000000">
                    <a:alpha val="43137"/>
                  </a:srgbClr>
                </a:outerShdw>
              </a:effectLst>
            </a:endParaRPr>
          </a:p>
          <a:p>
            <a:endParaRPr lang="en-US" sz="2400" dirty="0">
              <a:solidFill>
                <a:schemeClr val="tx1">
                  <a:lumMod val="65000"/>
                  <a:lumOff val="35000"/>
                </a:schemeClr>
              </a:solidFill>
            </a:endParaRPr>
          </a:p>
        </p:txBody>
      </p:sp>
      <p:graphicFrame>
        <p:nvGraphicFramePr>
          <p:cNvPr id="10" name="Diagram 9">
            <a:extLst>
              <a:ext uri="{FF2B5EF4-FFF2-40B4-BE49-F238E27FC236}">
                <a16:creationId xmlns:a16="http://schemas.microsoft.com/office/drawing/2014/main" id="{EF5EF7C7-88C8-4E6B-80D9-0A7ADF5F71A4}"/>
              </a:ext>
            </a:extLst>
          </p:cNvPr>
          <p:cNvGraphicFramePr/>
          <p:nvPr>
            <p:extLst>
              <p:ext uri="{D42A27DB-BD31-4B8C-83A1-F6EECF244321}">
                <p14:modId xmlns:p14="http://schemas.microsoft.com/office/powerpoint/2010/main" val="2407733978"/>
              </p:ext>
            </p:extLst>
          </p:nvPr>
        </p:nvGraphicFramePr>
        <p:xfrm>
          <a:off x="4633924" y="2849336"/>
          <a:ext cx="4373217" cy="2848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lowchart: Process 4">
            <a:extLst>
              <a:ext uri="{FF2B5EF4-FFF2-40B4-BE49-F238E27FC236}">
                <a16:creationId xmlns:a16="http://schemas.microsoft.com/office/drawing/2014/main" id="{69F0EC97-262E-4288-9ACC-C8AF8967BCBC}"/>
              </a:ext>
            </a:extLst>
          </p:cNvPr>
          <p:cNvSpPr/>
          <p:nvPr/>
        </p:nvSpPr>
        <p:spPr>
          <a:xfrm>
            <a:off x="260706" y="1337912"/>
            <a:ext cx="8681163" cy="998802"/>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Subsidy Per Targeted Unit </a:t>
            </a:r>
            <a:r>
              <a:rPr lang="en-US" dirty="0">
                <a:solidFill>
                  <a:schemeClr val="tx1"/>
                </a:solidFill>
              </a:rPr>
              <a:t>– </a:t>
            </a:r>
            <a:r>
              <a:rPr lang="en-US" b="1" dirty="0">
                <a:solidFill>
                  <a:srgbClr val="FF0000"/>
                </a:solidFill>
              </a:rPr>
              <a:t>5 pts</a:t>
            </a:r>
          </a:p>
        </p:txBody>
      </p:sp>
      <p:sp>
        <p:nvSpPr>
          <p:cNvPr id="16" name="Flowchart: Process 15">
            <a:extLst>
              <a:ext uri="{FF2B5EF4-FFF2-40B4-BE49-F238E27FC236}">
                <a16:creationId xmlns:a16="http://schemas.microsoft.com/office/drawing/2014/main" id="{0DBC4567-BAD1-4FD1-8DF6-5B5E5E41A4F5}"/>
              </a:ext>
            </a:extLst>
          </p:cNvPr>
          <p:cNvSpPr/>
          <p:nvPr/>
        </p:nvSpPr>
        <p:spPr>
          <a:xfrm>
            <a:off x="4633924" y="5684615"/>
            <a:ext cx="4373217" cy="998802"/>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$10,000 decreases score by 0.125 points</a:t>
            </a:r>
            <a:endParaRPr lang="en-US" dirty="0"/>
          </a:p>
        </p:txBody>
      </p:sp>
      <p:graphicFrame>
        <p:nvGraphicFramePr>
          <p:cNvPr id="7" name="Diagram 6">
            <a:extLst>
              <a:ext uri="{FF2B5EF4-FFF2-40B4-BE49-F238E27FC236}">
                <a16:creationId xmlns:a16="http://schemas.microsoft.com/office/drawing/2014/main" id="{AE62E06F-4A5C-A8AE-EBC6-58C89DD29B50}"/>
              </a:ext>
            </a:extLst>
          </p:cNvPr>
          <p:cNvGraphicFramePr/>
          <p:nvPr>
            <p:extLst>
              <p:ext uri="{D42A27DB-BD31-4B8C-83A1-F6EECF244321}">
                <p14:modId xmlns:p14="http://schemas.microsoft.com/office/powerpoint/2010/main" val="843911320"/>
              </p:ext>
            </p:extLst>
          </p:nvPr>
        </p:nvGraphicFramePr>
        <p:xfrm>
          <a:off x="260707" y="2849336"/>
          <a:ext cx="4373217" cy="28352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Flowchart: Process 10">
            <a:extLst>
              <a:ext uri="{FF2B5EF4-FFF2-40B4-BE49-F238E27FC236}">
                <a16:creationId xmlns:a16="http://schemas.microsoft.com/office/drawing/2014/main" id="{E2EA4150-5D62-FC58-6D59-0E6022D6AAA3}"/>
              </a:ext>
            </a:extLst>
          </p:cNvPr>
          <p:cNvSpPr/>
          <p:nvPr/>
        </p:nvSpPr>
        <p:spPr>
          <a:xfrm>
            <a:off x="260706" y="5684614"/>
            <a:ext cx="4373217" cy="998804"/>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$25,000 decreases score by 0.125 points</a:t>
            </a:r>
            <a:endParaRPr lang="en-US" dirty="0"/>
          </a:p>
        </p:txBody>
      </p:sp>
      <p:sp>
        <p:nvSpPr>
          <p:cNvPr id="12" name="Rectangle 11">
            <a:extLst>
              <a:ext uri="{FF2B5EF4-FFF2-40B4-BE49-F238E27FC236}">
                <a16:creationId xmlns:a16="http://schemas.microsoft.com/office/drawing/2014/main" id="{599672B6-4C71-5454-F986-3E39F8817D1A}"/>
              </a:ext>
            </a:extLst>
          </p:cNvPr>
          <p:cNvSpPr/>
          <p:nvPr/>
        </p:nvSpPr>
        <p:spPr>
          <a:xfrm>
            <a:off x="260707" y="2493171"/>
            <a:ext cx="4373217" cy="356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Rental</a:t>
            </a:r>
          </a:p>
        </p:txBody>
      </p:sp>
      <p:sp>
        <p:nvSpPr>
          <p:cNvPr id="14" name="Flowchart: Process 13">
            <a:extLst>
              <a:ext uri="{FF2B5EF4-FFF2-40B4-BE49-F238E27FC236}">
                <a16:creationId xmlns:a16="http://schemas.microsoft.com/office/drawing/2014/main" id="{3C88E4A3-1157-F82E-B558-76FC14041FF4}"/>
              </a:ext>
            </a:extLst>
          </p:cNvPr>
          <p:cNvSpPr/>
          <p:nvPr/>
        </p:nvSpPr>
        <p:spPr>
          <a:xfrm>
            <a:off x="4633923" y="2493171"/>
            <a:ext cx="4373217" cy="356163"/>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Owner-Occupied</a:t>
            </a:r>
            <a:endParaRPr lang="en-US" dirty="0"/>
          </a:p>
        </p:txBody>
      </p:sp>
    </p:spTree>
    <p:extLst>
      <p:ext uri="{BB962C8B-B14F-4D97-AF65-F5344CB8AC3E}">
        <p14:creationId xmlns:p14="http://schemas.microsoft.com/office/powerpoint/2010/main" val="395576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66D5D-39CB-9671-1028-922B04CB043F}"/>
              </a:ext>
            </a:extLst>
          </p:cNvPr>
          <p:cNvSpPr>
            <a:spLocks noGrp="1"/>
          </p:cNvSpPr>
          <p:nvPr>
            <p:ph idx="1"/>
          </p:nvPr>
        </p:nvSpPr>
        <p:spPr>
          <a:xfrm>
            <a:off x="310540" y="1176670"/>
            <a:ext cx="8056220" cy="5516738"/>
          </a:xfrm>
        </p:spPr>
        <p:txBody>
          <a:bodyPr>
            <a:normAutofit/>
          </a:bodyPr>
          <a:lstStyle/>
          <a:p>
            <a:pPr marL="0" indent="0">
              <a:buNone/>
            </a:pPr>
            <a:r>
              <a:rPr lang="en-US" b="1" dirty="0">
                <a:solidFill>
                  <a:srgbClr val="00B050"/>
                </a:solidFill>
              </a:rPr>
              <a:t>Climate Resilient &amp; Green Housing</a:t>
            </a:r>
          </a:p>
          <a:p>
            <a:pPr marL="0" indent="0">
              <a:buNone/>
            </a:pPr>
            <a:r>
              <a:rPr lang="en-US" dirty="0"/>
              <a:t>Scoring based on the type of resilient housing certification achieved.  Emphasis on constructing units that will better withstand potential natural disasters as well as conserve energy and use sustainable materials as required by achieving one of the designations below:</a:t>
            </a:r>
          </a:p>
          <a:p>
            <a:pPr marL="0" indent="0">
              <a:buNone/>
            </a:pPr>
            <a:r>
              <a:rPr lang="en-US" sz="1000" dirty="0"/>
              <a:t>	</a:t>
            </a:r>
          </a:p>
          <a:p>
            <a:pPr marL="744538" indent="0"/>
            <a:r>
              <a:rPr lang="en-US" dirty="0"/>
              <a:t>	</a:t>
            </a:r>
            <a:r>
              <a:rPr lang="en-US" b="1" dirty="0"/>
              <a:t>Fortified: Multifamily, Gold         	            (7 Pts)</a:t>
            </a:r>
          </a:p>
          <a:p>
            <a:pPr marL="744538" indent="0"/>
            <a:r>
              <a:rPr lang="en-US" dirty="0"/>
              <a:t> </a:t>
            </a:r>
            <a:r>
              <a:rPr lang="en-US" b="1" dirty="0"/>
              <a:t>Fortified: Silver</a:t>
            </a:r>
          </a:p>
          <a:p>
            <a:pPr marL="744538" indent="0"/>
            <a:r>
              <a:rPr lang="en-US" dirty="0"/>
              <a:t> Enterprise Green Communities Criteria </a:t>
            </a:r>
          </a:p>
          <a:p>
            <a:pPr marL="744538" indent="0"/>
            <a:r>
              <a:rPr lang="en-US" dirty="0"/>
              <a:t>	Leadership in Energy and Environmental Design (LEED)</a:t>
            </a:r>
          </a:p>
          <a:p>
            <a:pPr marL="744538" indent="0"/>
            <a:r>
              <a:rPr lang="en-US" dirty="0"/>
              <a:t>	ICC/ASHRAE ‐ 700 National Green Building Standard (NGBS)</a:t>
            </a:r>
          </a:p>
          <a:p>
            <a:pPr marL="744538" indent="0"/>
            <a:r>
              <a:rPr lang="en-US" dirty="0"/>
              <a:t> HERS Rating: 65 or less for Rehab; 55 or less for New Construction</a:t>
            </a:r>
          </a:p>
          <a:p>
            <a:pPr marL="744538" indent="0"/>
            <a:r>
              <a:rPr lang="en-US" dirty="0"/>
              <a:t> </a:t>
            </a:r>
            <a:r>
              <a:rPr lang="en-US" b="1" dirty="0"/>
              <a:t>Fortified: Roof</a:t>
            </a:r>
          </a:p>
          <a:p>
            <a:pPr marL="744538" indent="0"/>
            <a:r>
              <a:rPr lang="en-US" dirty="0"/>
              <a:t> Energy Star Certified Home/Building           </a:t>
            </a:r>
            <a:r>
              <a:rPr lang="en-US" b="1" dirty="0"/>
              <a:t>(3 Pts) </a:t>
            </a:r>
            <a:r>
              <a:rPr lang="en-US" dirty="0"/>
              <a:t>		</a:t>
            </a:r>
          </a:p>
        </p:txBody>
      </p:sp>
      <p:sp>
        <p:nvSpPr>
          <p:cNvPr id="3" name="Title 2">
            <a:extLst>
              <a:ext uri="{FF2B5EF4-FFF2-40B4-BE49-F238E27FC236}">
                <a16:creationId xmlns:a16="http://schemas.microsoft.com/office/drawing/2014/main" id="{4AF80D53-5FBE-624A-16AB-E4F15AE964B9}"/>
              </a:ext>
            </a:extLst>
          </p:cNvPr>
          <p:cNvSpPr>
            <a:spLocks noGrp="1"/>
          </p:cNvSpPr>
          <p:nvPr>
            <p:ph type="title"/>
          </p:nvPr>
        </p:nvSpPr>
        <p:spPr>
          <a:xfrm>
            <a:off x="356260" y="644493"/>
            <a:ext cx="7487260" cy="457200"/>
          </a:xfrm>
        </p:spPr>
        <p:txBody>
          <a:bodyPr/>
          <a:lstStyle/>
          <a:p>
            <a:r>
              <a:rPr lang="en-US" sz="3200" b="1" dirty="0">
                <a:solidFill>
                  <a:srgbClr val="0072CE"/>
                </a:solidFill>
                <a:latin typeface="Calibri" pitchFamily="34" charset="0"/>
              </a:rPr>
              <a:t>Bank District Priority – Cont’d</a:t>
            </a:r>
            <a:br>
              <a:rPr lang="en-US" sz="2400" dirty="0">
                <a:solidFill>
                  <a:schemeClr val="tx1"/>
                </a:solidFill>
              </a:rPr>
            </a:br>
            <a:endParaRPr lang="en-US" dirty="0"/>
          </a:p>
        </p:txBody>
      </p:sp>
      <p:sp>
        <p:nvSpPr>
          <p:cNvPr id="4" name="Right Brace 3">
            <a:extLst>
              <a:ext uri="{FF2B5EF4-FFF2-40B4-BE49-F238E27FC236}">
                <a16:creationId xmlns:a16="http://schemas.microsoft.com/office/drawing/2014/main" id="{8A89BABA-2249-B1B5-8F6A-E1370027E25E}"/>
              </a:ext>
            </a:extLst>
          </p:cNvPr>
          <p:cNvSpPr/>
          <p:nvPr/>
        </p:nvSpPr>
        <p:spPr>
          <a:xfrm>
            <a:off x="5018263" y="5301619"/>
            <a:ext cx="523240" cy="759422"/>
          </a:xfrm>
          <a:prstGeom prst="rightBrace">
            <a:avLst>
              <a:gd name="adj1" fmla="val 8333"/>
              <a:gd name="adj2" fmla="val 623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B826010-AE27-8064-C961-5A3F14A8D0C5}"/>
              </a:ext>
            </a:extLst>
          </p:cNvPr>
          <p:cNvSpPr txBox="1"/>
          <p:nvPr/>
        </p:nvSpPr>
        <p:spPr>
          <a:xfrm>
            <a:off x="8297600" y="4165254"/>
            <a:ext cx="861390" cy="400110"/>
          </a:xfrm>
          <a:prstGeom prst="rect">
            <a:avLst/>
          </a:prstGeom>
          <a:noFill/>
        </p:spPr>
        <p:txBody>
          <a:bodyPr wrap="none" rtlCol="0">
            <a:spAutoFit/>
          </a:bodyPr>
          <a:lstStyle/>
          <a:p>
            <a:r>
              <a:rPr lang="en-US" sz="2000" b="1" dirty="0">
                <a:solidFill>
                  <a:schemeClr val="tx1">
                    <a:lumMod val="65000"/>
                    <a:lumOff val="35000"/>
                  </a:schemeClr>
                </a:solidFill>
              </a:rPr>
              <a:t>(5 Pts)</a:t>
            </a:r>
          </a:p>
        </p:txBody>
      </p:sp>
      <p:sp>
        <p:nvSpPr>
          <p:cNvPr id="6" name="Right Brace 5">
            <a:extLst>
              <a:ext uri="{FF2B5EF4-FFF2-40B4-BE49-F238E27FC236}">
                <a16:creationId xmlns:a16="http://schemas.microsoft.com/office/drawing/2014/main" id="{FF30348D-0954-5D0A-2464-856640FD0F84}"/>
              </a:ext>
            </a:extLst>
          </p:cNvPr>
          <p:cNvSpPr/>
          <p:nvPr/>
        </p:nvSpPr>
        <p:spPr>
          <a:xfrm>
            <a:off x="7843520" y="3429000"/>
            <a:ext cx="523240" cy="1872619"/>
          </a:xfrm>
          <a:prstGeom prst="rightBrace">
            <a:avLst>
              <a:gd name="adj1" fmla="val 8333"/>
              <a:gd name="adj2" fmla="val 495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7" name="Right Brace 6">
            <a:extLst>
              <a:ext uri="{FF2B5EF4-FFF2-40B4-BE49-F238E27FC236}">
                <a16:creationId xmlns:a16="http://schemas.microsoft.com/office/drawing/2014/main" id="{9927A9B0-5C19-5C0F-F163-4F2F96BC33A4}"/>
              </a:ext>
            </a:extLst>
          </p:cNvPr>
          <p:cNvSpPr/>
          <p:nvPr/>
        </p:nvSpPr>
        <p:spPr>
          <a:xfrm>
            <a:off x="5018263" y="2997164"/>
            <a:ext cx="523240" cy="3355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013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4980B6E-C292-660D-6C6E-D4CC4CE29EF3}"/>
              </a:ext>
            </a:extLst>
          </p:cNvPr>
          <p:cNvSpPr txBox="1">
            <a:spLocks/>
          </p:cNvSpPr>
          <p:nvPr/>
        </p:nvSpPr>
        <p:spPr>
          <a:xfrm>
            <a:off x="356260" y="644493"/>
            <a:ext cx="7487260" cy="4572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dirty="0"/>
              <a:t>Climate Resilient &amp; Green Housing</a:t>
            </a:r>
          </a:p>
        </p:txBody>
      </p:sp>
      <p:graphicFrame>
        <p:nvGraphicFramePr>
          <p:cNvPr id="6" name="Table 5">
            <a:extLst>
              <a:ext uri="{FF2B5EF4-FFF2-40B4-BE49-F238E27FC236}">
                <a16:creationId xmlns:a16="http://schemas.microsoft.com/office/drawing/2014/main" id="{FC310178-A468-3D3C-7CEE-88B10ADFABA7}"/>
              </a:ext>
            </a:extLst>
          </p:cNvPr>
          <p:cNvGraphicFramePr>
            <a:graphicFrameLocks noGrp="1"/>
          </p:cNvGraphicFramePr>
          <p:nvPr>
            <p:extLst>
              <p:ext uri="{D42A27DB-BD31-4B8C-83A1-F6EECF244321}">
                <p14:modId xmlns:p14="http://schemas.microsoft.com/office/powerpoint/2010/main" val="2907033297"/>
              </p:ext>
            </p:extLst>
          </p:nvPr>
        </p:nvGraphicFramePr>
        <p:xfrm>
          <a:off x="356260" y="1466850"/>
          <a:ext cx="8526483" cy="3771900"/>
        </p:xfrm>
        <a:graphic>
          <a:graphicData uri="http://schemas.openxmlformats.org/drawingml/2006/table">
            <a:tbl>
              <a:tblPr firstRow="1" bandRow="1"/>
              <a:tblGrid>
                <a:gridCol w="2280804">
                  <a:extLst>
                    <a:ext uri="{9D8B030D-6E8A-4147-A177-3AD203B41FA5}">
                      <a16:colId xmlns:a16="http://schemas.microsoft.com/office/drawing/2014/main" val="3375255795"/>
                    </a:ext>
                  </a:extLst>
                </a:gridCol>
                <a:gridCol w="2169045">
                  <a:extLst>
                    <a:ext uri="{9D8B030D-6E8A-4147-A177-3AD203B41FA5}">
                      <a16:colId xmlns:a16="http://schemas.microsoft.com/office/drawing/2014/main" val="4078150168"/>
                    </a:ext>
                  </a:extLst>
                </a:gridCol>
                <a:gridCol w="889969">
                  <a:extLst>
                    <a:ext uri="{9D8B030D-6E8A-4147-A177-3AD203B41FA5}">
                      <a16:colId xmlns:a16="http://schemas.microsoft.com/office/drawing/2014/main" val="6923704"/>
                    </a:ext>
                  </a:extLst>
                </a:gridCol>
                <a:gridCol w="933032">
                  <a:extLst>
                    <a:ext uri="{9D8B030D-6E8A-4147-A177-3AD203B41FA5}">
                      <a16:colId xmlns:a16="http://schemas.microsoft.com/office/drawing/2014/main" val="2558249634"/>
                    </a:ext>
                  </a:extLst>
                </a:gridCol>
                <a:gridCol w="2253633">
                  <a:extLst>
                    <a:ext uri="{9D8B030D-6E8A-4147-A177-3AD203B41FA5}">
                      <a16:colId xmlns:a16="http://schemas.microsoft.com/office/drawing/2014/main" val="842962403"/>
                    </a:ext>
                  </a:extLst>
                </a:gridCol>
              </a:tblGrid>
              <a:tr h="438150">
                <a:tc>
                  <a:txBody>
                    <a:bodyPr/>
                    <a:lstStyle/>
                    <a:p>
                      <a:pPr algn="ctr" rtl="0" fontAlgn="ctr"/>
                      <a:r>
                        <a:rPr lang="en-US" sz="1400" b="1" i="0" u="none" strike="noStrike" dirty="0">
                          <a:solidFill>
                            <a:srgbClr val="FFFFFF"/>
                          </a:solidFill>
                          <a:effectLst/>
                          <a:latin typeface="Calibri" panose="020F0502020204030204" pitchFamily="34" charset="0"/>
                        </a:rPr>
                        <a:t>Certification Type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SFO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Rental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Documentation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2268394556"/>
                  </a:ext>
                </a:extLst>
              </a:tr>
              <a:tr h="419100">
                <a:tc>
                  <a:txBody>
                    <a:bodyPr/>
                    <a:lstStyle/>
                    <a:p>
                      <a:pPr algn="ctr" rtl="0" fontAlgn="ctr"/>
                      <a:r>
                        <a:rPr lang="en-US" sz="1200" b="1" i="0" u="none" strike="noStrike" dirty="0">
                          <a:solidFill>
                            <a:srgbClr val="000000"/>
                          </a:solidFill>
                          <a:effectLst/>
                          <a:latin typeface="Calibri" panose="020F0502020204030204" pitchFamily="34" charset="0"/>
                        </a:rPr>
                        <a:t>Enterprise Green Communities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Enterprise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Pre &amp;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025310234"/>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LEED-Leadership in Energy &amp; Environmental Design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73992299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ICC/ASHRAE- 700 NGBS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Prelim Inspection &amp; Final 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7464999"/>
                  </a:ext>
                </a:extLst>
              </a:tr>
              <a:tr h="457200">
                <a:tc>
                  <a:txBody>
                    <a:bodyPr/>
                    <a:lstStyle/>
                    <a:p>
                      <a:pPr algn="ctr" rtl="0" fontAlgn="ctr"/>
                      <a:r>
                        <a:rPr lang="en-US" sz="1200" b="1" i="0" u="none" strike="noStrike" dirty="0">
                          <a:solidFill>
                            <a:srgbClr val="000000"/>
                          </a:solidFill>
                          <a:effectLst/>
                          <a:latin typeface="Calibri" panose="020F0502020204030204" pitchFamily="34" charset="0"/>
                        </a:rPr>
                        <a:t>ENERGY STAR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Signed &amp; Stamped Certification Application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977474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HERS (Home Energy Rating System)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HERS Rating Certificate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528615706"/>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Roof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18071111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Silver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628926843"/>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Gold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678488879"/>
                  </a:ext>
                </a:extLst>
              </a:tr>
            </a:tbl>
          </a:graphicData>
        </a:graphic>
      </p:graphicFrame>
    </p:spTree>
    <p:extLst>
      <p:ext uri="{BB962C8B-B14F-4D97-AF65-F5344CB8AC3E}">
        <p14:creationId xmlns:p14="http://schemas.microsoft.com/office/powerpoint/2010/main" val="41209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2025 AHP Key Points – Scoring Updates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59" y="1055973"/>
            <a:ext cx="8109824"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1CE"/>
              </a:solidFill>
              <a:effectLst/>
              <a:uLnTx/>
              <a:uFillTx/>
              <a:latin typeface="Calibri"/>
              <a:ea typeface="+mn-ea"/>
              <a:cs typeface="+mn-cs"/>
            </a:endParaRPr>
          </a:p>
          <a:p>
            <a:pPr marR="0" lvl="0" defTabSz="914400" fontAlgn="auto">
              <a:lnSpc>
                <a:spcPct val="100000"/>
              </a:lnSpc>
              <a:spcBef>
                <a:spcPts val="0"/>
              </a:spcBef>
              <a:spcAft>
                <a:spcPts val="0"/>
              </a:spcAft>
              <a:buClrTx/>
              <a:buSzTx/>
              <a:tabLst/>
              <a:defRPr/>
            </a:pPr>
            <a:r>
              <a:rPr lang="en-US" sz="2000" b="1" dirty="0">
                <a:solidFill>
                  <a:srgbClr val="0071CE"/>
                </a:solidFill>
                <a:latin typeface="Calibri"/>
              </a:rPr>
              <a:t>Scoring Updates</a:t>
            </a: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Donated Property </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 upfront payments and/or “additional rents”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 subleases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Nominal annual rent payment of $100</a:t>
            </a:r>
          </a:p>
          <a:p>
            <a:pPr marL="342900" indent="-342900" defTabSz="344488">
              <a:buFont typeface="Arial" panose="020B0604020202020204" pitchFamily="34" charset="0"/>
              <a:buChar char="•"/>
              <a:defRPr/>
            </a:pPr>
            <a:endParaRPr lang="en-US" sz="2000" b="1" dirty="0">
              <a:solidFill>
                <a:srgbClr val="0071CE"/>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Subsidy Per Unit</a:t>
            </a:r>
          </a:p>
          <a:p>
            <a:pPr marL="800100" lvl="1" indent="-342900" defTabSz="344488">
              <a:buFont typeface="Arial" panose="020B0604020202020204" pitchFamily="34" charset="0"/>
              <a:buChar char="•"/>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Rental projects: </a:t>
            </a:r>
            <a:r>
              <a:rPr lang="en-US" sz="2000" dirty="0">
                <a:solidFill>
                  <a:prstClr val="black">
                    <a:lumMod val="65000"/>
                    <a:lumOff val="35000"/>
                  </a:prstClr>
                </a:solidFill>
                <a:latin typeface="Calibri"/>
              </a:rPr>
              <a:t>M</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aximum</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threshold decrease for subsidy per unit from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$35,000 </a:t>
            </a:r>
            <a:r>
              <a:rPr lang="en-US" sz="2000" dirty="0">
                <a:solidFill>
                  <a:prstClr val="black">
                    <a:lumMod val="65000"/>
                    <a:lumOff val="35000"/>
                  </a:prstClr>
                </a:solidFill>
                <a:latin typeface="Calibri"/>
              </a:rPr>
              <a:t>to</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$25,000</a:t>
            </a:r>
          </a:p>
          <a:p>
            <a:pPr marL="800100" lvl="1" indent="-342900" defTabSz="344488">
              <a:buFont typeface="Arial" panose="020B0604020202020204" pitchFamily="34" charset="0"/>
              <a:buChar char="•"/>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Native housing projects </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Tribal Government, an agency of a Tribal Government, a Tribally Designated Housing Entity, or an entity incorporated under or otherwise created in accordance with Tribal Law; or</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Located in a Native American Service Area or HUD-designated Indian Housing Block Grant (IHBG) Area.</a:t>
            </a:r>
          </a:p>
          <a:p>
            <a:pPr marL="800100" lvl="1" indent="-342900" defTabSz="344488">
              <a:buFont typeface="Arial" panose="020B0604020202020204" pitchFamily="34" charset="0"/>
              <a:buChar char="•"/>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2944977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51BDB8-1816-AC6C-8B8E-517A1399640F}"/>
              </a:ext>
            </a:extLst>
          </p:cNvPr>
          <p:cNvPicPr>
            <a:picLocks noChangeAspect="1"/>
          </p:cNvPicPr>
          <p:nvPr/>
        </p:nvPicPr>
        <p:blipFill>
          <a:blip r:embed="rId3"/>
          <a:stretch>
            <a:fillRect/>
          </a:stretch>
        </p:blipFill>
        <p:spPr>
          <a:xfrm>
            <a:off x="2764696" y="1421958"/>
            <a:ext cx="6277134" cy="5266845"/>
          </a:xfrm>
          <a:prstGeom prst="rect">
            <a:avLst/>
          </a:prstGeom>
        </p:spPr>
      </p:pic>
      <p:sp>
        <p:nvSpPr>
          <p:cNvPr id="4" name="Rectangle: Rounded Corners 3">
            <a:extLst>
              <a:ext uri="{FF2B5EF4-FFF2-40B4-BE49-F238E27FC236}">
                <a16:creationId xmlns:a16="http://schemas.microsoft.com/office/drawing/2014/main" id="{B9FC6F60-07E2-B662-8387-EC03A2E7637D}"/>
              </a:ext>
            </a:extLst>
          </p:cNvPr>
          <p:cNvSpPr/>
          <p:nvPr/>
        </p:nvSpPr>
        <p:spPr>
          <a:xfrm>
            <a:off x="2729552" y="1241945"/>
            <a:ext cx="6058188" cy="5487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Energy Star Certified </a:t>
            </a:r>
          </a:p>
        </p:txBody>
      </p:sp>
      <p:sp>
        <p:nvSpPr>
          <p:cNvPr id="2" name="TextBox 1">
            <a:extLst>
              <a:ext uri="{FF2B5EF4-FFF2-40B4-BE49-F238E27FC236}">
                <a16:creationId xmlns:a16="http://schemas.microsoft.com/office/drawing/2014/main" id="{50C47767-C0F7-957F-3A07-2CA8A988E6E5}"/>
              </a:ext>
            </a:extLst>
          </p:cNvPr>
          <p:cNvSpPr txBox="1"/>
          <p:nvPr/>
        </p:nvSpPr>
        <p:spPr>
          <a:xfrm>
            <a:off x="243110" y="2644170"/>
            <a:ext cx="2373292"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4149434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NGBS Certification</a:t>
            </a:r>
            <a:endParaRPr lang="en-US" sz="2400" b="1" dirty="0">
              <a:solidFill>
                <a:srgbClr val="0070C0"/>
              </a:solidFill>
            </a:endParaRPr>
          </a:p>
        </p:txBody>
      </p:sp>
      <p:sp>
        <p:nvSpPr>
          <p:cNvPr id="14" name="TextBox 13">
            <a:extLst>
              <a:ext uri="{FF2B5EF4-FFF2-40B4-BE49-F238E27FC236}">
                <a16:creationId xmlns:a16="http://schemas.microsoft.com/office/drawing/2014/main" id="{32B76B96-9A99-4ED0-BECC-C32EC67C96C2}"/>
              </a:ext>
            </a:extLst>
          </p:cNvPr>
          <p:cNvSpPr txBox="1"/>
          <p:nvPr/>
        </p:nvSpPr>
        <p:spPr>
          <a:xfrm>
            <a:off x="1026543" y="1612764"/>
            <a:ext cx="7206662" cy="646331"/>
          </a:xfrm>
          <a:prstGeom prst="rect">
            <a:avLst/>
          </a:prstGeom>
          <a:noFill/>
        </p:spPr>
        <p:txBody>
          <a:bodyPr wrap="square">
            <a:spAutoFit/>
          </a:bodyPr>
          <a:lstStyle/>
          <a:p>
            <a:pPr marR="0" lvl="0" algn="ctr" defTabSz="342900" rtl="0" eaLnBrk="1" fontAlgn="auto" latinLnBrk="0" hangingPunct="1">
              <a:lnSpc>
                <a:spcPct val="90000"/>
              </a:lnSpc>
              <a:spcAft>
                <a:spcPts val="2400"/>
              </a:spcAft>
              <a:buClrTx/>
              <a:buSzTx/>
              <a:tabLst/>
              <a:defRPr/>
            </a:pPr>
            <a:r>
              <a:rPr kumimoji="0" lang="en-US" sz="2000" b="1" i="0" u="none" strike="noStrike" kern="0" cap="none" spc="0" normalizeH="0" baseline="0" noProof="0" dirty="0">
                <a:ln>
                  <a:noFill/>
                </a:ln>
                <a:solidFill>
                  <a:schemeClr val="bg1"/>
                </a:solidFill>
                <a:effectLst/>
                <a:uLnTx/>
                <a:uFillTx/>
                <a:latin typeface="Calibri"/>
                <a:ea typeface="+mn-ea"/>
                <a:cs typeface="+mn-cs"/>
              </a:rPr>
              <a:t>Provides grant funds for the repair and rehabilitation of special needs owner-occupied households</a:t>
            </a:r>
          </a:p>
        </p:txBody>
      </p:sp>
      <p:pic>
        <p:nvPicPr>
          <p:cNvPr id="9" name="Picture 8">
            <a:extLst>
              <a:ext uri="{FF2B5EF4-FFF2-40B4-BE49-F238E27FC236}">
                <a16:creationId xmlns:a16="http://schemas.microsoft.com/office/drawing/2014/main" id="{9ED42D1B-CF2A-D9DC-CB7B-7FE3CFF7BFB2}"/>
              </a:ext>
            </a:extLst>
          </p:cNvPr>
          <p:cNvPicPr>
            <a:picLocks noChangeAspect="1"/>
          </p:cNvPicPr>
          <p:nvPr/>
        </p:nvPicPr>
        <p:blipFill>
          <a:blip r:embed="rId3"/>
          <a:stretch>
            <a:fillRect/>
          </a:stretch>
        </p:blipFill>
        <p:spPr>
          <a:xfrm>
            <a:off x="2729552" y="1405719"/>
            <a:ext cx="6119796" cy="5158854"/>
          </a:xfrm>
          <a:prstGeom prst="rect">
            <a:avLst/>
          </a:prstGeom>
        </p:spPr>
      </p:pic>
      <p:sp>
        <p:nvSpPr>
          <p:cNvPr id="3" name="TextBox 2">
            <a:extLst>
              <a:ext uri="{FF2B5EF4-FFF2-40B4-BE49-F238E27FC236}">
                <a16:creationId xmlns:a16="http://schemas.microsoft.com/office/drawing/2014/main" id="{4308EF89-8C67-BF3F-19DB-14F6421DA62B}"/>
              </a:ext>
            </a:extLst>
          </p:cNvPr>
          <p:cNvSpPr txBox="1"/>
          <p:nvPr/>
        </p:nvSpPr>
        <p:spPr>
          <a:xfrm>
            <a:off x="381944" y="2644170"/>
            <a:ext cx="2286000" cy="1569660"/>
          </a:xfrm>
          <a:prstGeom prst="rect">
            <a:avLst/>
          </a:prstGeom>
          <a:noFill/>
        </p:spPr>
        <p:txBody>
          <a:bodyPr wrap="square">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
        <p:nvSpPr>
          <p:cNvPr id="4" name="Rectangle: Rounded Corners 3">
            <a:extLst>
              <a:ext uri="{FF2B5EF4-FFF2-40B4-BE49-F238E27FC236}">
                <a16:creationId xmlns:a16="http://schemas.microsoft.com/office/drawing/2014/main" id="{1D671F2F-7EB9-A391-4F7C-07835062F265}"/>
              </a:ext>
            </a:extLst>
          </p:cNvPr>
          <p:cNvSpPr/>
          <p:nvPr/>
        </p:nvSpPr>
        <p:spPr>
          <a:xfrm>
            <a:off x="2729552" y="1241945"/>
            <a:ext cx="6058188" cy="5487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Tree>
    <p:extLst>
      <p:ext uri="{BB962C8B-B14F-4D97-AF65-F5344CB8AC3E}">
        <p14:creationId xmlns:p14="http://schemas.microsoft.com/office/powerpoint/2010/main" val="27433124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Fortified Certification</a:t>
            </a:r>
            <a:endParaRPr lang="en-US" sz="2400" b="1" dirty="0">
              <a:solidFill>
                <a:srgbClr val="0070C0"/>
              </a:solidFill>
            </a:endParaRPr>
          </a:p>
        </p:txBody>
      </p:sp>
      <p:sp>
        <p:nvSpPr>
          <p:cNvPr id="14" name="TextBox 13">
            <a:extLst>
              <a:ext uri="{FF2B5EF4-FFF2-40B4-BE49-F238E27FC236}">
                <a16:creationId xmlns:a16="http://schemas.microsoft.com/office/drawing/2014/main" id="{32B76B96-9A99-4ED0-BECC-C32EC67C96C2}"/>
              </a:ext>
            </a:extLst>
          </p:cNvPr>
          <p:cNvSpPr txBox="1"/>
          <p:nvPr/>
        </p:nvSpPr>
        <p:spPr>
          <a:xfrm>
            <a:off x="1026543" y="1612764"/>
            <a:ext cx="7206662" cy="646331"/>
          </a:xfrm>
          <a:prstGeom prst="rect">
            <a:avLst/>
          </a:prstGeom>
          <a:noFill/>
        </p:spPr>
        <p:txBody>
          <a:bodyPr wrap="square">
            <a:spAutoFit/>
          </a:bodyPr>
          <a:lstStyle/>
          <a:p>
            <a:pPr marR="0" lvl="0" algn="ctr" defTabSz="342900" rtl="0" eaLnBrk="1" fontAlgn="auto" latinLnBrk="0" hangingPunct="1">
              <a:lnSpc>
                <a:spcPct val="90000"/>
              </a:lnSpc>
              <a:spcAft>
                <a:spcPts val="2400"/>
              </a:spcAft>
              <a:buClrTx/>
              <a:buSzTx/>
              <a:tabLst/>
              <a:defRPr/>
            </a:pPr>
            <a:r>
              <a:rPr kumimoji="0" lang="en-US" sz="2000" b="1" i="0" u="none" strike="noStrike" kern="0" cap="none" spc="0" normalizeH="0" baseline="0" noProof="0" dirty="0">
                <a:ln>
                  <a:noFill/>
                </a:ln>
                <a:solidFill>
                  <a:schemeClr val="bg1"/>
                </a:solidFill>
                <a:effectLst/>
                <a:uLnTx/>
                <a:uFillTx/>
                <a:latin typeface="Calibri"/>
                <a:ea typeface="+mn-ea"/>
                <a:cs typeface="+mn-cs"/>
              </a:rPr>
              <a:t>Provides grant funds for the repair and rehabilitation of special needs owner-occupied households</a:t>
            </a:r>
          </a:p>
        </p:txBody>
      </p:sp>
      <p:pic>
        <p:nvPicPr>
          <p:cNvPr id="3" name="Picture 2">
            <a:extLst>
              <a:ext uri="{FF2B5EF4-FFF2-40B4-BE49-F238E27FC236}">
                <a16:creationId xmlns:a16="http://schemas.microsoft.com/office/drawing/2014/main" id="{5B9AF9F1-6850-846B-76D5-FBE6FB1DDBF1}"/>
              </a:ext>
            </a:extLst>
          </p:cNvPr>
          <p:cNvPicPr>
            <a:picLocks noChangeAspect="1"/>
          </p:cNvPicPr>
          <p:nvPr/>
        </p:nvPicPr>
        <p:blipFill>
          <a:blip r:embed="rId3"/>
          <a:stretch>
            <a:fillRect/>
          </a:stretch>
        </p:blipFill>
        <p:spPr>
          <a:xfrm>
            <a:off x="356260" y="1612765"/>
            <a:ext cx="8740132" cy="2605597"/>
          </a:xfrm>
          <a:prstGeom prst="rect">
            <a:avLst/>
          </a:prstGeom>
        </p:spPr>
      </p:pic>
      <p:sp>
        <p:nvSpPr>
          <p:cNvPr id="2" name="TextBox 1">
            <a:extLst>
              <a:ext uri="{FF2B5EF4-FFF2-40B4-BE49-F238E27FC236}">
                <a16:creationId xmlns:a16="http://schemas.microsoft.com/office/drawing/2014/main" id="{79C35365-B436-4FBF-B479-CBA8382B8B9E}"/>
              </a:ext>
            </a:extLst>
          </p:cNvPr>
          <p:cNvSpPr txBox="1"/>
          <p:nvPr/>
        </p:nvSpPr>
        <p:spPr>
          <a:xfrm>
            <a:off x="721609" y="4466101"/>
            <a:ext cx="6466271" cy="830997"/>
          </a:xfrm>
          <a:prstGeom prst="rect">
            <a:avLst/>
          </a:prstGeom>
          <a:noFill/>
        </p:spPr>
        <p:txBody>
          <a:bodyPr wrap="square">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
        <p:nvSpPr>
          <p:cNvPr id="4" name="Rectangle: Rounded Corners 3">
            <a:extLst>
              <a:ext uri="{FF2B5EF4-FFF2-40B4-BE49-F238E27FC236}">
                <a16:creationId xmlns:a16="http://schemas.microsoft.com/office/drawing/2014/main" id="{5091F2A7-5405-9147-07DC-B7F9E9FB49FC}"/>
              </a:ext>
            </a:extLst>
          </p:cNvPr>
          <p:cNvSpPr/>
          <p:nvPr/>
        </p:nvSpPr>
        <p:spPr>
          <a:xfrm>
            <a:off x="356260" y="1407416"/>
            <a:ext cx="8431480" cy="26055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
        <p:nvSpPr>
          <p:cNvPr id="5" name="Rectangle 4">
            <a:extLst>
              <a:ext uri="{FF2B5EF4-FFF2-40B4-BE49-F238E27FC236}">
                <a16:creationId xmlns:a16="http://schemas.microsoft.com/office/drawing/2014/main" id="{2C790D2D-A386-5A3D-CB92-C2A66E1C4C34}"/>
              </a:ext>
            </a:extLst>
          </p:cNvPr>
          <p:cNvSpPr/>
          <p:nvPr/>
        </p:nvSpPr>
        <p:spPr>
          <a:xfrm>
            <a:off x="2048806" y="3138097"/>
            <a:ext cx="302400" cy="187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07880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Helpful Hints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547226796"/>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0F3C-A9B4-40F5-ABDB-2FD848A3735F}"/>
              </a:ext>
            </a:extLst>
          </p:cNvPr>
          <p:cNvSpPr>
            <a:spLocks noGrp="1"/>
          </p:cNvSpPr>
          <p:nvPr>
            <p:ph type="title"/>
          </p:nvPr>
        </p:nvSpPr>
        <p:spPr/>
        <p:txBody>
          <a:bodyPr/>
          <a:lstStyle/>
          <a:p>
            <a:r>
              <a:rPr lang="en-US" dirty="0"/>
              <a:t>AHP Planning Steps for Sponsors</a:t>
            </a:r>
          </a:p>
        </p:txBody>
      </p:sp>
      <p:sp>
        <p:nvSpPr>
          <p:cNvPr id="8" name="Rectangle 7">
            <a:extLst>
              <a:ext uri="{FF2B5EF4-FFF2-40B4-BE49-F238E27FC236}">
                <a16:creationId xmlns:a16="http://schemas.microsoft.com/office/drawing/2014/main" id="{5AAC04A1-D026-4FCD-96B1-E6289E7D331E}"/>
              </a:ext>
            </a:extLst>
          </p:cNvPr>
          <p:cNvSpPr/>
          <p:nvPr/>
        </p:nvSpPr>
        <p:spPr>
          <a:xfrm>
            <a:off x="356260" y="1251651"/>
            <a:ext cx="6789564" cy="4836011"/>
          </a:xfrm>
          <a:prstGeom prst="rect">
            <a:avLst/>
          </a:prstGeom>
          <a:solidFill>
            <a:schemeClr val="bg1">
              <a:lumMod val="85000"/>
              <a:alpha val="50000"/>
            </a:schemeClr>
          </a:solidFill>
          <a:ln w="19050">
            <a:solidFill>
              <a:schemeClr val="tx1"/>
            </a:solidFill>
            <a:extLst>
              <a:ext uri="{C807C97D-BFC1-408E-A445-0C87EB9F89A2}">
                <ask:lineSketchStyleProps xmlns:ask="http://schemas.microsoft.com/office/drawing/2018/sketchyshapes" sd="600740096">
                  <a:custGeom>
                    <a:avLst/>
                    <a:gdLst>
                      <a:gd name="connsiteX0" fmla="*/ 0 w 8567928"/>
                      <a:gd name="connsiteY0" fmla="*/ 0 h 4147368"/>
                      <a:gd name="connsiteX1" fmla="*/ 571195 w 8567928"/>
                      <a:gd name="connsiteY1" fmla="*/ 0 h 4147368"/>
                      <a:gd name="connsiteX2" fmla="*/ 971032 w 8567928"/>
                      <a:gd name="connsiteY2" fmla="*/ 0 h 4147368"/>
                      <a:gd name="connsiteX3" fmla="*/ 1456548 w 8567928"/>
                      <a:gd name="connsiteY3" fmla="*/ 0 h 4147368"/>
                      <a:gd name="connsiteX4" fmla="*/ 1942064 w 8567928"/>
                      <a:gd name="connsiteY4" fmla="*/ 0 h 4147368"/>
                      <a:gd name="connsiteX5" fmla="*/ 2684617 w 8567928"/>
                      <a:gd name="connsiteY5" fmla="*/ 0 h 4147368"/>
                      <a:gd name="connsiteX6" fmla="*/ 3341492 w 8567928"/>
                      <a:gd name="connsiteY6" fmla="*/ 0 h 4147368"/>
                      <a:gd name="connsiteX7" fmla="*/ 3655649 w 8567928"/>
                      <a:gd name="connsiteY7" fmla="*/ 0 h 4147368"/>
                      <a:gd name="connsiteX8" fmla="*/ 4055486 w 8567928"/>
                      <a:gd name="connsiteY8" fmla="*/ 0 h 4147368"/>
                      <a:gd name="connsiteX9" fmla="*/ 4626681 w 8567928"/>
                      <a:gd name="connsiteY9" fmla="*/ 0 h 4147368"/>
                      <a:gd name="connsiteX10" fmla="*/ 5283556 w 8567928"/>
                      <a:gd name="connsiteY10" fmla="*/ 0 h 4147368"/>
                      <a:gd name="connsiteX11" fmla="*/ 5683392 w 8567928"/>
                      <a:gd name="connsiteY11" fmla="*/ 0 h 4147368"/>
                      <a:gd name="connsiteX12" fmla="*/ 6168908 w 8567928"/>
                      <a:gd name="connsiteY12" fmla="*/ 0 h 4147368"/>
                      <a:gd name="connsiteX13" fmla="*/ 6825783 w 8567928"/>
                      <a:gd name="connsiteY13" fmla="*/ 0 h 4147368"/>
                      <a:gd name="connsiteX14" fmla="*/ 7311299 w 8567928"/>
                      <a:gd name="connsiteY14" fmla="*/ 0 h 4147368"/>
                      <a:gd name="connsiteX15" fmla="*/ 7796814 w 8567928"/>
                      <a:gd name="connsiteY15" fmla="*/ 0 h 4147368"/>
                      <a:gd name="connsiteX16" fmla="*/ 8567928 w 8567928"/>
                      <a:gd name="connsiteY16" fmla="*/ 0 h 4147368"/>
                      <a:gd name="connsiteX17" fmla="*/ 8567928 w 8567928"/>
                      <a:gd name="connsiteY17" fmla="*/ 633955 h 4147368"/>
                      <a:gd name="connsiteX18" fmla="*/ 8567928 w 8567928"/>
                      <a:gd name="connsiteY18" fmla="*/ 1267910 h 4147368"/>
                      <a:gd name="connsiteX19" fmla="*/ 8567928 w 8567928"/>
                      <a:gd name="connsiteY19" fmla="*/ 1777443 h 4147368"/>
                      <a:gd name="connsiteX20" fmla="*/ 8567928 w 8567928"/>
                      <a:gd name="connsiteY20" fmla="*/ 2286977 h 4147368"/>
                      <a:gd name="connsiteX21" fmla="*/ 8567928 w 8567928"/>
                      <a:gd name="connsiteY21" fmla="*/ 2920932 h 4147368"/>
                      <a:gd name="connsiteX22" fmla="*/ 8567928 w 8567928"/>
                      <a:gd name="connsiteY22" fmla="*/ 3430466 h 4147368"/>
                      <a:gd name="connsiteX23" fmla="*/ 8567928 w 8567928"/>
                      <a:gd name="connsiteY23" fmla="*/ 4147368 h 4147368"/>
                      <a:gd name="connsiteX24" fmla="*/ 7911054 w 8567928"/>
                      <a:gd name="connsiteY24" fmla="*/ 4147368 h 4147368"/>
                      <a:gd name="connsiteX25" fmla="*/ 7168500 w 8567928"/>
                      <a:gd name="connsiteY25" fmla="*/ 4147368 h 4147368"/>
                      <a:gd name="connsiteX26" fmla="*/ 6425946 w 8567928"/>
                      <a:gd name="connsiteY26" fmla="*/ 4147368 h 4147368"/>
                      <a:gd name="connsiteX27" fmla="*/ 5854751 w 8567928"/>
                      <a:gd name="connsiteY27" fmla="*/ 4147368 h 4147368"/>
                      <a:gd name="connsiteX28" fmla="*/ 5283556 w 8567928"/>
                      <a:gd name="connsiteY28" fmla="*/ 4147368 h 4147368"/>
                      <a:gd name="connsiteX29" fmla="*/ 4969398 w 8567928"/>
                      <a:gd name="connsiteY29" fmla="*/ 4147368 h 4147368"/>
                      <a:gd name="connsiteX30" fmla="*/ 4226844 w 8567928"/>
                      <a:gd name="connsiteY30" fmla="*/ 4147368 h 4147368"/>
                      <a:gd name="connsiteX31" fmla="*/ 3569970 w 8567928"/>
                      <a:gd name="connsiteY31" fmla="*/ 4147368 h 4147368"/>
                      <a:gd name="connsiteX32" fmla="*/ 3170133 w 8567928"/>
                      <a:gd name="connsiteY32" fmla="*/ 4147368 h 4147368"/>
                      <a:gd name="connsiteX33" fmla="*/ 2684617 w 8567928"/>
                      <a:gd name="connsiteY33" fmla="*/ 4147368 h 4147368"/>
                      <a:gd name="connsiteX34" fmla="*/ 2199102 w 8567928"/>
                      <a:gd name="connsiteY34" fmla="*/ 4147368 h 4147368"/>
                      <a:gd name="connsiteX35" fmla="*/ 1799265 w 8567928"/>
                      <a:gd name="connsiteY35" fmla="*/ 4147368 h 4147368"/>
                      <a:gd name="connsiteX36" fmla="*/ 1399428 w 8567928"/>
                      <a:gd name="connsiteY36" fmla="*/ 4147368 h 4147368"/>
                      <a:gd name="connsiteX37" fmla="*/ 913912 w 8567928"/>
                      <a:gd name="connsiteY37" fmla="*/ 4147368 h 4147368"/>
                      <a:gd name="connsiteX38" fmla="*/ 599755 w 8567928"/>
                      <a:gd name="connsiteY38" fmla="*/ 4147368 h 4147368"/>
                      <a:gd name="connsiteX39" fmla="*/ 0 w 8567928"/>
                      <a:gd name="connsiteY39" fmla="*/ 4147368 h 4147368"/>
                      <a:gd name="connsiteX40" fmla="*/ 0 w 8567928"/>
                      <a:gd name="connsiteY40" fmla="*/ 3554887 h 4147368"/>
                      <a:gd name="connsiteX41" fmla="*/ 0 w 8567928"/>
                      <a:gd name="connsiteY41" fmla="*/ 2962406 h 4147368"/>
                      <a:gd name="connsiteX42" fmla="*/ 0 w 8567928"/>
                      <a:gd name="connsiteY42" fmla="*/ 2452872 h 4147368"/>
                      <a:gd name="connsiteX43" fmla="*/ 0 w 8567928"/>
                      <a:gd name="connsiteY43" fmla="*/ 1860391 h 4147368"/>
                      <a:gd name="connsiteX44" fmla="*/ 0 w 8567928"/>
                      <a:gd name="connsiteY44" fmla="*/ 1392331 h 4147368"/>
                      <a:gd name="connsiteX45" fmla="*/ 0 w 8567928"/>
                      <a:gd name="connsiteY45" fmla="*/ 924271 h 4147368"/>
                      <a:gd name="connsiteX46" fmla="*/ 0 w 8567928"/>
                      <a:gd name="connsiteY46" fmla="*/ 0 h 414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67928" h="4147368" fill="none" extrusionOk="0">
                        <a:moveTo>
                          <a:pt x="0" y="0"/>
                        </a:moveTo>
                        <a:cubicBezTo>
                          <a:pt x="148025" y="-34457"/>
                          <a:pt x="305713" y="66889"/>
                          <a:pt x="571195" y="0"/>
                        </a:cubicBezTo>
                        <a:cubicBezTo>
                          <a:pt x="836678" y="-66889"/>
                          <a:pt x="861958" y="32298"/>
                          <a:pt x="971032" y="0"/>
                        </a:cubicBezTo>
                        <a:cubicBezTo>
                          <a:pt x="1080106" y="-32298"/>
                          <a:pt x="1274682" y="30052"/>
                          <a:pt x="1456548" y="0"/>
                        </a:cubicBezTo>
                        <a:cubicBezTo>
                          <a:pt x="1638414" y="-30052"/>
                          <a:pt x="1826711" y="36481"/>
                          <a:pt x="1942064" y="0"/>
                        </a:cubicBezTo>
                        <a:cubicBezTo>
                          <a:pt x="2057417" y="-36481"/>
                          <a:pt x="2478505" y="8562"/>
                          <a:pt x="2684617" y="0"/>
                        </a:cubicBezTo>
                        <a:cubicBezTo>
                          <a:pt x="2890729" y="-8562"/>
                          <a:pt x="3084854" y="16047"/>
                          <a:pt x="3341492" y="0"/>
                        </a:cubicBezTo>
                        <a:cubicBezTo>
                          <a:pt x="3598131" y="-16047"/>
                          <a:pt x="3586474" y="35863"/>
                          <a:pt x="3655649" y="0"/>
                        </a:cubicBezTo>
                        <a:cubicBezTo>
                          <a:pt x="3724824" y="-35863"/>
                          <a:pt x="3940317" y="42238"/>
                          <a:pt x="4055486" y="0"/>
                        </a:cubicBezTo>
                        <a:cubicBezTo>
                          <a:pt x="4170655" y="-42238"/>
                          <a:pt x="4502588" y="36957"/>
                          <a:pt x="4626681" y="0"/>
                        </a:cubicBezTo>
                        <a:cubicBezTo>
                          <a:pt x="4750774" y="-36957"/>
                          <a:pt x="5060240" y="69982"/>
                          <a:pt x="5283556" y="0"/>
                        </a:cubicBezTo>
                        <a:cubicBezTo>
                          <a:pt x="5506872" y="-69982"/>
                          <a:pt x="5491269" y="12094"/>
                          <a:pt x="5683392" y="0"/>
                        </a:cubicBezTo>
                        <a:cubicBezTo>
                          <a:pt x="5875515" y="-12094"/>
                          <a:pt x="5972287" y="26545"/>
                          <a:pt x="6168908" y="0"/>
                        </a:cubicBezTo>
                        <a:cubicBezTo>
                          <a:pt x="6365529" y="-26545"/>
                          <a:pt x="6537233" y="63085"/>
                          <a:pt x="6825783" y="0"/>
                        </a:cubicBezTo>
                        <a:cubicBezTo>
                          <a:pt x="7114334" y="-63085"/>
                          <a:pt x="7142589" y="9423"/>
                          <a:pt x="7311299" y="0"/>
                        </a:cubicBezTo>
                        <a:cubicBezTo>
                          <a:pt x="7480009" y="-9423"/>
                          <a:pt x="7569807" y="42262"/>
                          <a:pt x="7796814" y="0"/>
                        </a:cubicBezTo>
                        <a:cubicBezTo>
                          <a:pt x="8023822" y="-42262"/>
                          <a:pt x="8256978" y="89303"/>
                          <a:pt x="8567928" y="0"/>
                        </a:cubicBezTo>
                        <a:cubicBezTo>
                          <a:pt x="8642104" y="236770"/>
                          <a:pt x="8526697" y="484060"/>
                          <a:pt x="8567928" y="633955"/>
                        </a:cubicBezTo>
                        <a:cubicBezTo>
                          <a:pt x="8609159" y="783850"/>
                          <a:pt x="8552892" y="965938"/>
                          <a:pt x="8567928" y="1267910"/>
                        </a:cubicBezTo>
                        <a:cubicBezTo>
                          <a:pt x="8582964" y="1569882"/>
                          <a:pt x="8526529" y="1671220"/>
                          <a:pt x="8567928" y="1777443"/>
                        </a:cubicBezTo>
                        <a:cubicBezTo>
                          <a:pt x="8609327" y="1883666"/>
                          <a:pt x="8521553" y="2060396"/>
                          <a:pt x="8567928" y="2286977"/>
                        </a:cubicBezTo>
                        <a:cubicBezTo>
                          <a:pt x="8614303" y="2513558"/>
                          <a:pt x="8552462" y="2721111"/>
                          <a:pt x="8567928" y="2920932"/>
                        </a:cubicBezTo>
                        <a:cubicBezTo>
                          <a:pt x="8583394" y="3120754"/>
                          <a:pt x="8547189" y="3244031"/>
                          <a:pt x="8567928" y="3430466"/>
                        </a:cubicBezTo>
                        <a:cubicBezTo>
                          <a:pt x="8588667" y="3616901"/>
                          <a:pt x="8545112" y="3997277"/>
                          <a:pt x="8567928" y="4147368"/>
                        </a:cubicBezTo>
                        <a:cubicBezTo>
                          <a:pt x="8302314" y="4216860"/>
                          <a:pt x="8054741" y="4138192"/>
                          <a:pt x="7911054" y="4147368"/>
                        </a:cubicBezTo>
                        <a:cubicBezTo>
                          <a:pt x="7767367" y="4156544"/>
                          <a:pt x="7416159" y="4107562"/>
                          <a:pt x="7168500" y="4147368"/>
                        </a:cubicBezTo>
                        <a:cubicBezTo>
                          <a:pt x="6920841" y="4187174"/>
                          <a:pt x="6696730" y="4121221"/>
                          <a:pt x="6425946" y="4147368"/>
                        </a:cubicBezTo>
                        <a:cubicBezTo>
                          <a:pt x="6155162" y="4173515"/>
                          <a:pt x="6056205" y="4134054"/>
                          <a:pt x="5854751" y="4147368"/>
                        </a:cubicBezTo>
                        <a:cubicBezTo>
                          <a:pt x="5653298" y="4160682"/>
                          <a:pt x="5523407" y="4098159"/>
                          <a:pt x="5283556" y="4147368"/>
                        </a:cubicBezTo>
                        <a:cubicBezTo>
                          <a:pt x="5043705" y="4196577"/>
                          <a:pt x="5068180" y="4118996"/>
                          <a:pt x="4969398" y="4147368"/>
                        </a:cubicBezTo>
                        <a:cubicBezTo>
                          <a:pt x="4870616" y="4175740"/>
                          <a:pt x="4577907" y="4115420"/>
                          <a:pt x="4226844" y="4147368"/>
                        </a:cubicBezTo>
                        <a:cubicBezTo>
                          <a:pt x="3875781" y="4179316"/>
                          <a:pt x="3883582" y="4102254"/>
                          <a:pt x="3569970" y="4147368"/>
                        </a:cubicBezTo>
                        <a:cubicBezTo>
                          <a:pt x="3256358" y="4192482"/>
                          <a:pt x="3325741" y="4103080"/>
                          <a:pt x="3170133" y="4147368"/>
                        </a:cubicBezTo>
                        <a:cubicBezTo>
                          <a:pt x="3014525" y="4191656"/>
                          <a:pt x="2871714" y="4133445"/>
                          <a:pt x="2684617" y="4147368"/>
                        </a:cubicBezTo>
                        <a:cubicBezTo>
                          <a:pt x="2497520" y="4161291"/>
                          <a:pt x="2353501" y="4117097"/>
                          <a:pt x="2199102" y="4147368"/>
                        </a:cubicBezTo>
                        <a:cubicBezTo>
                          <a:pt x="2044703" y="4177639"/>
                          <a:pt x="1944763" y="4123980"/>
                          <a:pt x="1799265" y="4147368"/>
                        </a:cubicBezTo>
                        <a:cubicBezTo>
                          <a:pt x="1653767" y="4170756"/>
                          <a:pt x="1502399" y="4135435"/>
                          <a:pt x="1399428" y="4147368"/>
                        </a:cubicBezTo>
                        <a:cubicBezTo>
                          <a:pt x="1296457" y="4159301"/>
                          <a:pt x="1031582" y="4143606"/>
                          <a:pt x="913912" y="4147368"/>
                        </a:cubicBezTo>
                        <a:cubicBezTo>
                          <a:pt x="796242" y="4151130"/>
                          <a:pt x="677769" y="4112878"/>
                          <a:pt x="599755" y="4147368"/>
                        </a:cubicBezTo>
                        <a:cubicBezTo>
                          <a:pt x="521741" y="4181858"/>
                          <a:pt x="232404" y="4075658"/>
                          <a:pt x="0" y="4147368"/>
                        </a:cubicBezTo>
                        <a:cubicBezTo>
                          <a:pt x="-66999" y="3984084"/>
                          <a:pt x="63322" y="3758507"/>
                          <a:pt x="0" y="3554887"/>
                        </a:cubicBezTo>
                        <a:cubicBezTo>
                          <a:pt x="-63322" y="3351267"/>
                          <a:pt x="41817" y="3101137"/>
                          <a:pt x="0" y="2962406"/>
                        </a:cubicBezTo>
                        <a:cubicBezTo>
                          <a:pt x="-41817" y="2823675"/>
                          <a:pt x="226" y="2565407"/>
                          <a:pt x="0" y="2452872"/>
                        </a:cubicBezTo>
                        <a:cubicBezTo>
                          <a:pt x="-226" y="2340337"/>
                          <a:pt x="62126" y="2027652"/>
                          <a:pt x="0" y="1860391"/>
                        </a:cubicBezTo>
                        <a:cubicBezTo>
                          <a:pt x="-62126" y="1693130"/>
                          <a:pt x="41123" y="1575650"/>
                          <a:pt x="0" y="1392331"/>
                        </a:cubicBezTo>
                        <a:cubicBezTo>
                          <a:pt x="-41123" y="1209012"/>
                          <a:pt x="1271" y="1109895"/>
                          <a:pt x="0" y="924271"/>
                        </a:cubicBezTo>
                        <a:cubicBezTo>
                          <a:pt x="-1271" y="738647"/>
                          <a:pt x="32985" y="236075"/>
                          <a:pt x="0" y="0"/>
                        </a:cubicBezTo>
                        <a:close/>
                      </a:path>
                      <a:path w="8567928" h="4147368" stroke="0" extrusionOk="0">
                        <a:moveTo>
                          <a:pt x="0" y="0"/>
                        </a:moveTo>
                        <a:cubicBezTo>
                          <a:pt x="158039" y="-68193"/>
                          <a:pt x="324006" y="2404"/>
                          <a:pt x="571195" y="0"/>
                        </a:cubicBezTo>
                        <a:cubicBezTo>
                          <a:pt x="818385" y="-2404"/>
                          <a:pt x="862262" y="23780"/>
                          <a:pt x="971032" y="0"/>
                        </a:cubicBezTo>
                        <a:cubicBezTo>
                          <a:pt x="1079802" y="-23780"/>
                          <a:pt x="1531274" y="52023"/>
                          <a:pt x="1713586" y="0"/>
                        </a:cubicBezTo>
                        <a:cubicBezTo>
                          <a:pt x="1895898" y="-52023"/>
                          <a:pt x="2032112" y="23160"/>
                          <a:pt x="2199102" y="0"/>
                        </a:cubicBezTo>
                        <a:cubicBezTo>
                          <a:pt x="2366092" y="-23160"/>
                          <a:pt x="2447719" y="11480"/>
                          <a:pt x="2684617" y="0"/>
                        </a:cubicBezTo>
                        <a:cubicBezTo>
                          <a:pt x="2921515" y="-11480"/>
                          <a:pt x="3106812" y="20719"/>
                          <a:pt x="3341492" y="0"/>
                        </a:cubicBezTo>
                        <a:cubicBezTo>
                          <a:pt x="3576173" y="-20719"/>
                          <a:pt x="3781229" y="2794"/>
                          <a:pt x="3998366" y="0"/>
                        </a:cubicBezTo>
                        <a:cubicBezTo>
                          <a:pt x="4215503" y="-2794"/>
                          <a:pt x="4212577" y="3366"/>
                          <a:pt x="4398203" y="0"/>
                        </a:cubicBezTo>
                        <a:cubicBezTo>
                          <a:pt x="4583829" y="-3366"/>
                          <a:pt x="4869182" y="60424"/>
                          <a:pt x="5140757" y="0"/>
                        </a:cubicBezTo>
                        <a:cubicBezTo>
                          <a:pt x="5412332" y="-60424"/>
                          <a:pt x="5572705" y="62707"/>
                          <a:pt x="5883311" y="0"/>
                        </a:cubicBezTo>
                        <a:cubicBezTo>
                          <a:pt x="6193917" y="-62707"/>
                          <a:pt x="6234439" y="40535"/>
                          <a:pt x="6454506" y="0"/>
                        </a:cubicBezTo>
                        <a:cubicBezTo>
                          <a:pt x="6674574" y="-40535"/>
                          <a:pt x="6787374" y="57419"/>
                          <a:pt x="7111380" y="0"/>
                        </a:cubicBezTo>
                        <a:cubicBezTo>
                          <a:pt x="7435386" y="-57419"/>
                          <a:pt x="7394161" y="14762"/>
                          <a:pt x="7596896" y="0"/>
                        </a:cubicBezTo>
                        <a:cubicBezTo>
                          <a:pt x="7799631" y="-14762"/>
                          <a:pt x="8207330" y="26844"/>
                          <a:pt x="8567928" y="0"/>
                        </a:cubicBezTo>
                        <a:cubicBezTo>
                          <a:pt x="8620737" y="106742"/>
                          <a:pt x="8562990" y="332999"/>
                          <a:pt x="8567928" y="468060"/>
                        </a:cubicBezTo>
                        <a:cubicBezTo>
                          <a:pt x="8572866" y="603121"/>
                          <a:pt x="8512381" y="759244"/>
                          <a:pt x="8567928" y="1019068"/>
                        </a:cubicBezTo>
                        <a:cubicBezTo>
                          <a:pt x="8623475" y="1278892"/>
                          <a:pt x="8548627" y="1411010"/>
                          <a:pt x="8567928" y="1653022"/>
                        </a:cubicBezTo>
                        <a:cubicBezTo>
                          <a:pt x="8587229" y="1895034"/>
                          <a:pt x="8523122" y="1935644"/>
                          <a:pt x="8567928" y="2162556"/>
                        </a:cubicBezTo>
                        <a:cubicBezTo>
                          <a:pt x="8612734" y="2389468"/>
                          <a:pt x="8510824" y="2603181"/>
                          <a:pt x="8567928" y="2755037"/>
                        </a:cubicBezTo>
                        <a:cubicBezTo>
                          <a:pt x="8625032" y="2906893"/>
                          <a:pt x="8566791" y="3096641"/>
                          <a:pt x="8567928" y="3306045"/>
                        </a:cubicBezTo>
                        <a:cubicBezTo>
                          <a:pt x="8569065" y="3515449"/>
                          <a:pt x="8561064" y="3868108"/>
                          <a:pt x="8567928" y="4147368"/>
                        </a:cubicBezTo>
                        <a:cubicBezTo>
                          <a:pt x="8405328" y="4187053"/>
                          <a:pt x="8268309" y="4116811"/>
                          <a:pt x="8168091" y="4147368"/>
                        </a:cubicBezTo>
                        <a:cubicBezTo>
                          <a:pt x="8067873" y="4177925"/>
                          <a:pt x="7850113" y="4115265"/>
                          <a:pt x="7682575" y="4147368"/>
                        </a:cubicBezTo>
                        <a:cubicBezTo>
                          <a:pt x="7515037" y="4179471"/>
                          <a:pt x="7376443" y="4127482"/>
                          <a:pt x="7197060" y="4147368"/>
                        </a:cubicBezTo>
                        <a:cubicBezTo>
                          <a:pt x="7017677" y="4167254"/>
                          <a:pt x="6885230" y="4079544"/>
                          <a:pt x="6625864" y="4147368"/>
                        </a:cubicBezTo>
                        <a:cubicBezTo>
                          <a:pt x="6366498" y="4215192"/>
                          <a:pt x="6274067" y="4096496"/>
                          <a:pt x="6140348" y="4147368"/>
                        </a:cubicBezTo>
                        <a:cubicBezTo>
                          <a:pt x="6006629" y="4198240"/>
                          <a:pt x="5865474" y="4113463"/>
                          <a:pt x="5740512" y="4147368"/>
                        </a:cubicBezTo>
                        <a:cubicBezTo>
                          <a:pt x="5615550" y="4181273"/>
                          <a:pt x="5407871" y="4133941"/>
                          <a:pt x="5254996" y="4147368"/>
                        </a:cubicBezTo>
                        <a:cubicBezTo>
                          <a:pt x="5102121" y="4160795"/>
                          <a:pt x="4982700" y="4146279"/>
                          <a:pt x="4769480" y="4147368"/>
                        </a:cubicBezTo>
                        <a:cubicBezTo>
                          <a:pt x="4556260" y="4148457"/>
                          <a:pt x="4425672" y="4091625"/>
                          <a:pt x="4198285" y="4147368"/>
                        </a:cubicBezTo>
                        <a:cubicBezTo>
                          <a:pt x="3970898" y="4203111"/>
                          <a:pt x="3637956" y="4124700"/>
                          <a:pt x="3455731" y="4147368"/>
                        </a:cubicBezTo>
                        <a:cubicBezTo>
                          <a:pt x="3273506" y="4170036"/>
                          <a:pt x="3260547" y="4114024"/>
                          <a:pt x="3141574" y="4147368"/>
                        </a:cubicBezTo>
                        <a:cubicBezTo>
                          <a:pt x="3022601" y="4180712"/>
                          <a:pt x="2974527" y="4113492"/>
                          <a:pt x="2827416" y="4147368"/>
                        </a:cubicBezTo>
                        <a:cubicBezTo>
                          <a:pt x="2680305" y="4181244"/>
                          <a:pt x="2611446" y="4135191"/>
                          <a:pt x="2513259" y="4147368"/>
                        </a:cubicBezTo>
                        <a:cubicBezTo>
                          <a:pt x="2415072" y="4159545"/>
                          <a:pt x="2095062" y="4138728"/>
                          <a:pt x="1856384" y="4147368"/>
                        </a:cubicBezTo>
                        <a:cubicBezTo>
                          <a:pt x="1617706" y="4156008"/>
                          <a:pt x="1322629" y="4086182"/>
                          <a:pt x="1113831" y="4147368"/>
                        </a:cubicBezTo>
                        <a:cubicBezTo>
                          <a:pt x="905033" y="4208554"/>
                          <a:pt x="854434" y="4107719"/>
                          <a:pt x="628315" y="4147368"/>
                        </a:cubicBezTo>
                        <a:cubicBezTo>
                          <a:pt x="402196" y="4187017"/>
                          <a:pt x="242272" y="4097972"/>
                          <a:pt x="0" y="4147368"/>
                        </a:cubicBezTo>
                        <a:cubicBezTo>
                          <a:pt x="-63560" y="3961855"/>
                          <a:pt x="23520" y="3812335"/>
                          <a:pt x="0" y="3513413"/>
                        </a:cubicBezTo>
                        <a:cubicBezTo>
                          <a:pt x="-23520" y="3214492"/>
                          <a:pt x="15252" y="3105600"/>
                          <a:pt x="0" y="2879458"/>
                        </a:cubicBezTo>
                        <a:cubicBezTo>
                          <a:pt x="-15252" y="2653316"/>
                          <a:pt x="45957" y="2524031"/>
                          <a:pt x="0" y="2328451"/>
                        </a:cubicBezTo>
                        <a:cubicBezTo>
                          <a:pt x="-45957" y="2132871"/>
                          <a:pt x="27980" y="1952877"/>
                          <a:pt x="0" y="1777443"/>
                        </a:cubicBezTo>
                        <a:cubicBezTo>
                          <a:pt x="-27980" y="1602009"/>
                          <a:pt x="404" y="1422861"/>
                          <a:pt x="0" y="1267910"/>
                        </a:cubicBezTo>
                        <a:cubicBezTo>
                          <a:pt x="-404" y="1112959"/>
                          <a:pt x="50590" y="921535"/>
                          <a:pt x="0" y="758376"/>
                        </a:cubicBezTo>
                        <a:cubicBezTo>
                          <a:pt x="-50590" y="595217"/>
                          <a:pt x="36707" y="29408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D043BAD-87B3-4F87-B67D-E8B7F32D1A12}"/>
              </a:ext>
            </a:extLst>
          </p:cNvPr>
          <p:cNvSpPr txBox="1"/>
          <p:nvPr/>
        </p:nvSpPr>
        <p:spPr>
          <a:xfrm>
            <a:off x="453442" y="1412703"/>
            <a:ext cx="6595200" cy="4739759"/>
          </a:xfrm>
          <a:prstGeom prst="rect">
            <a:avLst/>
          </a:prstGeom>
          <a:noFill/>
        </p:spPr>
        <p:txBody>
          <a:bodyPr wrap="square" rtlCol="0">
            <a:spAutoFit/>
          </a:bodyPr>
          <a:lstStyle/>
          <a:p>
            <a:pPr marL="342900" indent="-342900">
              <a:buFont typeface="Wingdings" panose="05000000000000000000" pitchFamily="2" charset="2"/>
              <a:buChar char="q"/>
            </a:pPr>
            <a:r>
              <a:rPr lang="en-US" b="1" dirty="0">
                <a:solidFill>
                  <a:srgbClr val="FF0000"/>
                </a:solidFill>
                <a:cs typeface="Cavolini" panose="03000502040302020204" pitchFamily="66" charset="0"/>
              </a:rPr>
              <a:t>Find FHLB Member</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Talk with FHLB Dallas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 Funding sources project (including AHP subsidy)</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Development costs (valid cost estimates)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Organized supporting docs</a:t>
            </a: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r>
              <a:rPr lang="en-US" sz="2000" dirty="0">
                <a:cs typeface="Cavolini" panose="03000502040302020204" pitchFamily="66" charset="0"/>
              </a:rPr>
              <a:t>Complete the AHP application </a:t>
            </a:r>
          </a:p>
          <a:p>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Enter the correct email address of your member contact</a:t>
            </a:r>
            <a:endParaRPr lang="en-US" sz="2400" b="1" dirty="0">
              <a:solidFill>
                <a:srgbClr val="FF0000"/>
              </a:solidFill>
            </a:endParaRPr>
          </a:p>
          <a:p>
            <a:pPr marL="342900" indent="-342900">
              <a:buFont typeface="Wingdings" panose="05000000000000000000" pitchFamily="2" charset="2"/>
              <a:buChar char="q"/>
            </a:pPr>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Call member after submitting application</a:t>
            </a: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descr="Cartoon bee with pencil">
            <a:extLst>
              <a:ext uri="{FF2B5EF4-FFF2-40B4-BE49-F238E27FC236}">
                <a16:creationId xmlns:a16="http://schemas.microsoft.com/office/drawing/2014/main" id="{DFE2E266-4570-BAD5-367B-1F8E0BB71A48}"/>
              </a:ext>
            </a:extLst>
          </p:cNvPr>
          <p:cNvPicPr>
            <a:picLocks noChangeAspect="1"/>
          </p:cNvPicPr>
          <p:nvPr/>
        </p:nvPicPr>
        <p:blipFill>
          <a:blip r:embed="rId3"/>
          <a:stretch>
            <a:fillRect/>
          </a:stretch>
        </p:blipFill>
        <p:spPr>
          <a:xfrm>
            <a:off x="6570643" y="1186851"/>
            <a:ext cx="1863277" cy="2331298"/>
          </a:xfrm>
          <a:prstGeom prst="rect">
            <a:avLst/>
          </a:prstGeom>
        </p:spPr>
      </p:pic>
      <p:sp>
        <p:nvSpPr>
          <p:cNvPr id="3" name="Oval 2">
            <a:extLst>
              <a:ext uri="{FF2B5EF4-FFF2-40B4-BE49-F238E27FC236}">
                <a16:creationId xmlns:a16="http://schemas.microsoft.com/office/drawing/2014/main" id="{2A1E4EF1-B35F-9CBE-4923-DD2CB22E71B1}"/>
              </a:ext>
            </a:extLst>
          </p:cNvPr>
          <p:cNvSpPr/>
          <p:nvPr/>
        </p:nvSpPr>
        <p:spPr>
          <a:xfrm>
            <a:off x="356260" y="1317600"/>
            <a:ext cx="3063740" cy="648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Phone Vibration with solid fill">
            <a:extLst>
              <a:ext uri="{FF2B5EF4-FFF2-40B4-BE49-F238E27FC236}">
                <a16:creationId xmlns:a16="http://schemas.microsoft.com/office/drawing/2014/main" id="{A9B7A381-061B-717B-648F-66972AFF2D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5600" y="5261431"/>
            <a:ext cx="914400" cy="914400"/>
          </a:xfrm>
          <a:prstGeom prst="rect">
            <a:avLst/>
          </a:prstGeom>
        </p:spPr>
      </p:pic>
      <p:pic>
        <p:nvPicPr>
          <p:cNvPr id="11" name="Graphic 10" descr="Envelope with solid fill">
            <a:extLst>
              <a:ext uri="{FF2B5EF4-FFF2-40B4-BE49-F238E27FC236}">
                <a16:creationId xmlns:a16="http://schemas.microsoft.com/office/drawing/2014/main" id="{CE6A3FAB-1BC1-13F6-12D4-511731940E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75472" y="4530897"/>
            <a:ext cx="914400" cy="914400"/>
          </a:xfrm>
          <a:prstGeom prst="rect">
            <a:avLst/>
          </a:prstGeom>
        </p:spPr>
      </p:pic>
    </p:spTree>
    <p:extLst>
      <p:ext uri="{BB962C8B-B14F-4D97-AF65-F5344CB8AC3E}">
        <p14:creationId xmlns:p14="http://schemas.microsoft.com/office/powerpoint/2010/main" val="279268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13" y="630936"/>
            <a:ext cx="7445828" cy="457200"/>
          </a:xfrm>
        </p:spPr>
        <p:txBody>
          <a:bodyPr/>
          <a:lstStyle/>
          <a:p>
            <a:pPr lvl="0" defTabSz="457200">
              <a:defRPr/>
            </a:pPr>
            <a:r>
              <a:rPr lang="en-US" sz="3200" dirty="0">
                <a:solidFill>
                  <a:srgbClr val="0072CE"/>
                </a:solidFill>
                <a:latin typeface="Calibri" pitchFamily="34" charset="0"/>
              </a:rPr>
              <a:t>Improving Your Application</a:t>
            </a:r>
          </a:p>
        </p:txBody>
      </p:sp>
      <p:sp>
        <p:nvSpPr>
          <p:cNvPr id="3" name="Flowchart: Process 2">
            <a:extLst>
              <a:ext uri="{FF2B5EF4-FFF2-40B4-BE49-F238E27FC236}">
                <a16:creationId xmlns:a16="http://schemas.microsoft.com/office/drawing/2014/main" id="{89422417-F600-1C77-0292-02BDCB516EBF}"/>
              </a:ext>
            </a:extLst>
          </p:cNvPr>
          <p:cNvSpPr/>
          <p:nvPr/>
        </p:nvSpPr>
        <p:spPr>
          <a:xfrm>
            <a:off x="330653" y="1673536"/>
            <a:ext cx="8482693" cy="3853541"/>
          </a:xfrm>
          <a:prstGeom prst="flowChartProcess">
            <a:avLst/>
          </a:prstGeom>
          <a:solidFill>
            <a:schemeClr val="bg1">
              <a:lumMod val="95000"/>
            </a:schemeClr>
          </a:solidFill>
          <a:ln>
            <a:extLst>
              <a:ext uri="{C807C97D-BFC1-408E-A445-0C87EB9F89A2}">
                <ask:lineSketchStyleProps xmlns:ask="http://schemas.microsoft.com/office/drawing/2018/sketchyshapes">
                  <ask:type>
                    <ask:lineSketchNone/>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t" anchorCtr="1"/>
          <a:lstStyle/>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Provide a detailed “Project Description” and “Financing Summary”</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Numbers, dates and addresses match between the application and supporting documents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Help FHLB Dallas understand your required documents with a summary page describing the contents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Review the Implementation Plan, application guides and application workbooks located at the </a:t>
            </a: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3"/>
              </a:rPr>
              <a:t>AHP webpage </a:t>
            </a: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Meet with FHLB Dallas staff to discuss your application, supporting documents, development budget, cost estimates, operating proformas and unique project features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Have FHLB Dallas do a scoring and documentation review before submitting the application</a:t>
            </a:r>
          </a:p>
        </p:txBody>
      </p:sp>
      <p:sp>
        <p:nvSpPr>
          <p:cNvPr id="4" name="Rectangle 3">
            <a:extLst>
              <a:ext uri="{FF2B5EF4-FFF2-40B4-BE49-F238E27FC236}">
                <a16:creationId xmlns:a16="http://schemas.microsoft.com/office/drawing/2014/main" id="{1FA28F1D-0F74-9FE2-A112-56634D38F26F}"/>
              </a:ext>
            </a:extLst>
          </p:cNvPr>
          <p:cNvSpPr/>
          <p:nvPr/>
        </p:nvSpPr>
        <p:spPr>
          <a:xfrm>
            <a:off x="2302329" y="5690507"/>
            <a:ext cx="6596742" cy="832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800"/>
              </a:spcAft>
            </a:pPr>
            <a:r>
              <a:rPr lang="en-US" sz="1800" dirty="0">
                <a:ln w="0"/>
                <a:solidFill>
                  <a:schemeClr val="bg1"/>
                </a:solidFill>
                <a:effectLst>
                  <a:outerShdw blurRad="38100" dist="19050" dir="2700000" algn="tl" rotWithShape="0">
                    <a:schemeClr val="dk1">
                      <a:alpha val="40000"/>
                    </a:schemeClr>
                  </a:outerShdw>
                </a:effectLst>
                <a:cs typeface="Cavolini" panose="03000502040302020204" pitchFamily="66" charset="0"/>
              </a:rPr>
              <a:t>Make sure your Member Contact is accessible when submitting the application</a:t>
            </a:r>
          </a:p>
        </p:txBody>
      </p:sp>
      <p:sp>
        <p:nvSpPr>
          <p:cNvPr id="5" name="Arrow: Pentagon 4">
            <a:extLst>
              <a:ext uri="{FF2B5EF4-FFF2-40B4-BE49-F238E27FC236}">
                <a16:creationId xmlns:a16="http://schemas.microsoft.com/office/drawing/2014/main" id="{2EE5A16C-B5D3-386D-5DCE-14EC384BC9A0}"/>
              </a:ext>
            </a:extLst>
          </p:cNvPr>
          <p:cNvSpPr/>
          <p:nvPr/>
        </p:nvSpPr>
        <p:spPr>
          <a:xfrm>
            <a:off x="351063" y="5788479"/>
            <a:ext cx="1600201" cy="6694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a:t>
            </a:r>
          </a:p>
        </p:txBody>
      </p:sp>
      <p:pic>
        <p:nvPicPr>
          <p:cNvPr id="9" name="Graphic 8" descr="Phone Vibration with solid fill">
            <a:extLst>
              <a:ext uri="{FF2B5EF4-FFF2-40B4-BE49-F238E27FC236}">
                <a16:creationId xmlns:a16="http://schemas.microsoft.com/office/drawing/2014/main" id="{846981DF-3DF2-0DE7-CE64-2DD807E683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21722" y="6123214"/>
            <a:ext cx="914400" cy="669999"/>
          </a:xfrm>
          <a:prstGeom prst="rect">
            <a:avLst/>
          </a:prstGeom>
        </p:spPr>
      </p:pic>
      <p:sp>
        <p:nvSpPr>
          <p:cNvPr id="12" name="Oval 11">
            <a:extLst>
              <a:ext uri="{FF2B5EF4-FFF2-40B4-BE49-F238E27FC236}">
                <a16:creationId xmlns:a16="http://schemas.microsoft.com/office/drawing/2014/main" id="{168C4704-2FF4-D590-7F26-E64D6E9817F5}"/>
              </a:ext>
            </a:extLst>
          </p:cNvPr>
          <p:cNvSpPr/>
          <p:nvPr/>
        </p:nvSpPr>
        <p:spPr>
          <a:xfrm>
            <a:off x="272846" y="3849329"/>
            <a:ext cx="8539316" cy="9143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276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CD91A-F6EF-AF86-907E-79E503CEB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C9E27-6E2C-CC86-752B-28F5F0E96EC1}"/>
              </a:ext>
            </a:extLst>
          </p:cNvPr>
          <p:cNvSpPr>
            <a:spLocks noGrp="1"/>
          </p:cNvSpPr>
          <p:nvPr>
            <p:ph type="title"/>
          </p:nvPr>
        </p:nvSpPr>
        <p:spPr/>
        <p:txBody>
          <a:bodyPr/>
          <a:lstStyle/>
          <a:p>
            <a:r>
              <a:rPr lang="en-US" dirty="0"/>
              <a:t>Development Budget – Uses of Funds</a:t>
            </a:r>
          </a:p>
        </p:txBody>
      </p:sp>
      <p:sp>
        <p:nvSpPr>
          <p:cNvPr id="3" name="Slide Number Placeholder 2">
            <a:extLst>
              <a:ext uri="{FF2B5EF4-FFF2-40B4-BE49-F238E27FC236}">
                <a16:creationId xmlns:a16="http://schemas.microsoft.com/office/drawing/2014/main" id="{9ACF4E82-6EBA-7428-E148-15DB99CE108D}"/>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56</a:t>
            </a:fld>
            <a:endParaRPr lang="en-US" dirty="0"/>
          </a:p>
        </p:txBody>
      </p:sp>
      <p:sp>
        <p:nvSpPr>
          <p:cNvPr id="16" name="Rectangle 15">
            <a:extLst>
              <a:ext uri="{FF2B5EF4-FFF2-40B4-BE49-F238E27FC236}">
                <a16:creationId xmlns:a16="http://schemas.microsoft.com/office/drawing/2014/main" id="{1073A20B-F9B8-CC34-FB81-1EE9DE5DF474}"/>
              </a:ext>
            </a:extLst>
          </p:cNvPr>
          <p:cNvSpPr/>
          <p:nvPr/>
        </p:nvSpPr>
        <p:spPr>
          <a:xfrm>
            <a:off x="704675" y="6051714"/>
            <a:ext cx="7533313" cy="806286"/>
          </a:xfrm>
          <a:prstGeom prst="rect">
            <a:avLst/>
          </a:prstGeom>
          <a:solidFill>
            <a:schemeClr val="accent1">
              <a:lumMod val="20000"/>
              <a:lumOff val="80000"/>
            </a:schemeClr>
          </a:solidFill>
          <a:ln>
            <a:solidFill>
              <a:srgbClr val="0072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FF0000"/>
                </a:solidFill>
                <a:hlinkClick r:id="rId2"/>
              </a:rPr>
              <a:t>Development Budget template is available online</a:t>
            </a:r>
            <a:endParaRPr lang="en-US" b="1" i="1" dirty="0">
              <a:solidFill>
                <a:srgbClr val="FF0000"/>
              </a:solidFill>
            </a:endParaRPr>
          </a:p>
          <a:p>
            <a:pPr algn="ctr"/>
            <a:endParaRPr lang="en-US" sz="1000" b="1" i="1" dirty="0">
              <a:solidFill>
                <a:srgbClr val="FF0000"/>
              </a:solidFill>
            </a:endParaRPr>
          </a:p>
          <a:p>
            <a:pPr algn="ctr"/>
            <a:r>
              <a:rPr lang="en-US" b="1" i="1" dirty="0">
                <a:solidFill>
                  <a:srgbClr val="FF0000"/>
                </a:solidFill>
              </a:rPr>
              <a:t>Recommend preparing a budget before starting the application</a:t>
            </a:r>
          </a:p>
        </p:txBody>
      </p:sp>
      <p:pic>
        <p:nvPicPr>
          <p:cNvPr id="5" name="Picture 4">
            <a:extLst>
              <a:ext uri="{FF2B5EF4-FFF2-40B4-BE49-F238E27FC236}">
                <a16:creationId xmlns:a16="http://schemas.microsoft.com/office/drawing/2014/main" id="{FC0A2309-F0B1-4B30-BD85-34AA66E88B5C}"/>
              </a:ext>
            </a:extLst>
          </p:cNvPr>
          <p:cNvPicPr>
            <a:picLocks noChangeAspect="1"/>
          </p:cNvPicPr>
          <p:nvPr/>
        </p:nvPicPr>
        <p:blipFill>
          <a:blip r:embed="rId3"/>
          <a:stretch>
            <a:fillRect/>
          </a:stretch>
        </p:blipFill>
        <p:spPr>
          <a:xfrm>
            <a:off x="0" y="1493240"/>
            <a:ext cx="9144000" cy="4429388"/>
          </a:xfrm>
          <a:prstGeom prst="rect">
            <a:avLst/>
          </a:prstGeom>
          <a:ln w="19050">
            <a:solidFill>
              <a:schemeClr val="tx1"/>
            </a:solidFill>
          </a:ln>
        </p:spPr>
      </p:pic>
      <p:sp>
        <p:nvSpPr>
          <p:cNvPr id="7" name="Rectangle 6">
            <a:extLst>
              <a:ext uri="{FF2B5EF4-FFF2-40B4-BE49-F238E27FC236}">
                <a16:creationId xmlns:a16="http://schemas.microsoft.com/office/drawing/2014/main" id="{AACBA09E-DCC4-E0E0-7C48-9FB90A4ED253}"/>
              </a:ext>
            </a:extLst>
          </p:cNvPr>
          <p:cNvSpPr/>
          <p:nvPr/>
        </p:nvSpPr>
        <p:spPr>
          <a:xfrm>
            <a:off x="151002" y="2894201"/>
            <a:ext cx="8330268" cy="13002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97E579-8477-D8A0-656B-25D8046D2132}"/>
              </a:ext>
            </a:extLst>
          </p:cNvPr>
          <p:cNvSpPr/>
          <p:nvPr/>
        </p:nvSpPr>
        <p:spPr>
          <a:xfrm>
            <a:off x="1057168" y="4882926"/>
            <a:ext cx="6786352" cy="76339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rPr>
              <a:t>The 11 check boxes all correspond to the Bank’s budget template</a:t>
            </a:r>
          </a:p>
          <a:p>
            <a:pPr algn="ctr"/>
            <a:r>
              <a:rPr lang="en-US" b="1" dirty="0">
                <a:solidFill>
                  <a:srgbClr val="7030A0"/>
                </a:solidFill>
              </a:rPr>
              <a:t>applicable sub-</a:t>
            </a:r>
            <a:r>
              <a:rPr lang="en-US" b="1" dirty="0" err="1">
                <a:solidFill>
                  <a:srgbClr val="7030A0"/>
                </a:solidFill>
              </a:rPr>
              <a:t>cagatories</a:t>
            </a:r>
            <a:r>
              <a:rPr lang="en-US" b="1" dirty="0">
                <a:solidFill>
                  <a:srgbClr val="7030A0"/>
                </a:solidFill>
              </a:rPr>
              <a:t> appear once check box selected</a:t>
            </a:r>
          </a:p>
        </p:txBody>
      </p:sp>
      <p:cxnSp>
        <p:nvCxnSpPr>
          <p:cNvPr id="13" name="Straight Arrow Connector 12">
            <a:extLst>
              <a:ext uri="{FF2B5EF4-FFF2-40B4-BE49-F238E27FC236}">
                <a16:creationId xmlns:a16="http://schemas.microsoft.com/office/drawing/2014/main" id="{4B3EAC69-E833-632A-2C81-C383BCE80543}"/>
              </a:ext>
            </a:extLst>
          </p:cNvPr>
          <p:cNvCxnSpPr>
            <a:cxnSpLocks/>
          </p:cNvCxnSpPr>
          <p:nvPr/>
        </p:nvCxnSpPr>
        <p:spPr>
          <a:xfrm flipH="1" flipV="1">
            <a:off x="922789" y="3941387"/>
            <a:ext cx="541090" cy="1016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45196C4-61B1-BA99-39E8-21AC66555C98}"/>
              </a:ext>
            </a:extLst>
          </p:cNvPr>
          <p:cNvCxnSpPr>
            <a:cxnSpLocks/>
          </p:cNvCxnSpPr>
          <p:nvPr/>
        </p:nvCxnSpPr>
        <p:spPr>
          <a:xfrm flipV="1">
            <a:off x="6786770" y="3941387"/>
            <a:ext cx="108981" cy="1063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04E45C-82F7-AED0-46C2-24980FD4A7BD}"/>
              </a:ext>
            </a:extLst>
          </p:cNvPr>
          <p:cNvCxnSpPr>
            <a:cxnSpLocks/>
          </p:cNvCxnSpPr>
          <p:nvPr/>
        </p:nvCxnSpPr>
        <p:spPr>
          <a:xfrm flipH="1" flipV="1">
            <a:off x="3514987" y="3607332"/>
            <a:ext cx="2701255" cy="1397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7CE017A-F1B6-FCA5-25E3-E580F17BE41D}"/>
              </a:ext>
            </a:extLst>
          </p:cNvPr>
          <p:cNvCxnSpPr>
            <a:cxnSpLocks/>
          </p:cNvCxnSpPr>
          <p:nvPr/>
        </p:nvCxnSpPr>
        <p:spPr>
          <a:xfrm flipH="1" flipV="1">
            <a:off x="5620624" y="3707934"/>
            <a:ext cx="947956" cy="1296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0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1121-85CE-3A6B-E90F-4EEC0C757E1C}"/>
              </a:ext>
            </a:extLst>
          </p:cNvPr>
          <p:cNvSpPr>
            <a:spLocks noGrp="1"/>
          </p:cNvSpPr>
          <p:nvPr>
            <p:ph type="title"/>
          </p:nvPr>
        </p:nvSpPr>
        <p:spPr/>
        <p:txBody>
          <a:bodyPr/>
          <a:lstStyle/>
          <a:p>
            <a:r>
              <a:rPr lang="en-US" dirty="0"/>
              <a:t>Development Budget – Uses of Funds</a:t>
            </a:r>
          </a:p>
        </p:txBody>
      </p:sp>
      <p:sp>
        <p:nvSpPr>
          <p:cNvPr id="3" name="Slide Number Placeholder 2">
            <a:extLst>
              <a:ext uri="{FF2B5EF4-FFF2-40B4-BE49-F238E27FC236}">
                <a16:creationId xmlns:a16="http://schemas.microsoft.com/office/drawing/2014/main" id="{9856BF69-A74D-A205-95C6-60E21B426D56}"/>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57</a:t>
            </a:fld>
            <a:endParaRPr lang="en-US" dirty="0"/>
          </a:p>
        </p:txBody>
      </p:sp>
      <p:pic>
        <p:nvPicPr>
          <p:cNvPr id="10" name="Picture 9">
            <a:extLst>
              <a:ext uri="{FF2B5EF4-FFF2-40B4-BE49-F238E27FC236}">
                <a16:creationId xmlns:a16="http://schemas.microsoft.com/office/drawing/2014/main" id="{A93CA238-3176-5C33-577B-10E5E72C49B8}"/>
              </a:ext>
            </a:extLst>
          </p:cNvPr>
          <p:cNvPicPr>
            <a:picLocks noChangeAspect="1"/>
          </p:cNvPicPr>
          <p:nvPr/>
        </p:nvPicPr>
        <p:blipFill>
          <a:blip r:embed="rId2"/>
          <a:stretch>
            <a:fillRect/>
          </a:stretch>
        </p:blipFill>
        <p:spPr>
          <a:xfrm>
            <a:off x="440971" y="1424975"/>
            <a:ext cx="3847992" cy="4055132"/>
          </a:xfrm>
          <a:prstGeom prst="rect">
            <a:avLst/>
          </a:prstGeom>
        </p:spPr>
      </p:pic>
      <p:sp>
        <p:nvSpPr>
          <p:cNvPr id="12" name="Oval 11">
            <a:extLst>
              <a:ext uri="{FF2B5EF4-FFF2-40B4-BE49-F238E27FC236}">
                <a16:creationId xmlns:a16="http://schemas.microsoft.com/office/drawing/2014/main" id="{3F177D00-4640-F2A7-6138-B0A49EF6ACFA}"/>
              </a:ext>
            </a:extLst>
          </p:cNvPr>
          <p:cNvSpPr/>
          <p:nvPr/>
        </p:nvSpPr>
        <p:spPr>
          <a:xfrm>
            <a:off x="143116" y="1292543"/>
            <a:ext cx="4274279" cy="551691"/>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Diagonal Corners Rounded 5">
            <a:extLst>
              <a:ext uri="{FF2B5EF4-FFF2-40B4-BE49-F238E27FC236}">
                <a16:creationId xmlns:a16="http://schemas.microsoft.com/office/drawing/2014/main" id="{66AC430E-8B03-1484-09BA-F398710997C4}"/>
              </a:ext>
            </a:extLst>
          </p:cNvPr>
          <p:cNvSpPr/>
          <p:nvPr/>
        </p:nvSpPr>
        <p:spPr>
          <a:xfrm>
            <a:off x="4726607" y="1405816"/>
            <a:ext cx="4192652" cy="4055132"/>
          </a:xfrm>
          <a:prstGeom prst="round2DiagRect">
            <a:avLst/>
          </a:prstGeom>
          <a:solidFill>
            <a:schemeClr val="bg1">
              <a:lumMod val="95000"/>
            </a:schemeClr>
          </a:solidFill>
          <a:ln>
            <a:solidFill>
              <a:schemeClr val="tx2">
                <a:lumMod val="60000"/>
                <a:lumOff val="40000"/>
              </a:schemeClr>
            </a:solidFill>
          </a:ln>
          <a:effectLst>
            <a:glow rad="101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400" dirty="0">
                <a:solidFill>
                  <a:schemeClr val="accent4">
                    <a:lumMod val="75000"/>
                  </a:schemeClr>
                </a:solidFill>
              </a:rPr>
              <a:t>The cumulative total shows in the “non-editable” field called “Total Development Budget</a:t>
            </a:r>
          </a:p>
          <a:p>
            <a:endParaRPr lang="en-US" sz="1400" dirty="0">
              <a:solidFill>
                <a:schemeClr val="accent4">
                  <a:lumMod val="75000"/>
                </a:schemeClr>
              </a:solidFill>
            </a:endParaRPr>
          </a:p>
          <a:p>
            <a:r>
              <a:rPr lang="en-US" sz="1400" dirty="0">
                <a:solidFill>
                  <a:schemeClr val="accent4">
                    <a:lumMod val="75000"/>
                  </a:schemeClr>
                </a:solidFill>
              </a:rPr>
              <a:t>Development Budget consists of 10 major cost classifications</a:t>
            </a:r>
          </a:p>
          <a:p>
            <a:endParaRPr lang="en-US" sz="1400" dirty="0">
              <a:solidFill>
                <a:schemeClr val="accent4">
                  <a:lumMod val="75000"/>
                </a:schemeClr>
              </a:solidFill>
            </a:endParaRPr>
          </a:p>
          <a:p>
            <a:r>
              <a:rPr lang="en-US" sz="1400" dirty="0">
                <a:solidFill>
                  <a:schemeClr val="accent4">
                    <a:lumMod val="75000"/>
                  </a:schemeClr>
                </a:solidFill>
              </a:rPr>
              <a:t>Each of the 10 cost categories have their unique categories (next slide)</a:t>
            </a:r>
          </a:p>
          <a:p>
            <a:endParaRPr lang="en-US" sz="1400" dirty="0">
              <a:solidFill>
                <a:schemeClr val="accent4">
                  <a:lumMod val="75000"/>
                </a:schemeClr>
              </a:solidFill>
            </a:endParaRPr>
          </a:p>
          <a:p>
            <a:r>
              <a:rPr lang="en-US" sz="1400" dirty="0">
                <a:solidFill>
                  <a:schemeClr val="accent4">
                    <a:lumMod val="75000"/>
                  </a:schemeClr>
                </a:solidFill>
              </a:rPr>
              <a:t>The “Total” for each category automatic sum based on inputs ”</a:t>
            </a:r>
          </a:p>
          <a:p>
            <a:endParaRPr lang="en-US" sz="1400" dirty="0">
              <a:solidFill>
                <a:schemeClr val="accent4">
                  <a:lumMod val="75000"/>
                </a:schemeClr>
              </a:solidFill>
            </a:endParaRPr>
          </a:p>
          <a:p>
            <a:r>
              <a:rPr lang="en-US" sz="1400" b="1" dirty="0">
                <a:solidFill>
                  <a:schemeClr val="accent4">
                    <a:lumMod val="75000"/>
                  </a:schemeClr>
                </a:solidFill>
              </a:rPr>
              <a:t>Required for every project, no exceptions</a:t>
            </a:r>
          </a:p>
          <a:p>
            <a:endParaRPr lang="en-US" sz="1400" b="1" dirty="0">
              <a:solidFill>
                <a:schemeClr val="tx1">
                  <a:lumMod val="65000"/>
                  <a:lumOff val="35000"/>
                </a:schemeClr>
              </a:solidFill>
            </a:endParaRPr>
          </a:p>
          <a:p>
            <a:r>
              <a:rPr lang="en-US" sz="1400" dirty="0">
                <a:solidFill>
                  <a:schemeClr val="accent4">
                    <a:lumMod val="75000"/>
                  </a:schemeClr>
                </a:solidFill>
              </a:rPr>
              <a:t>Template is post on website</a:t>
            </a:r>
          </a:p>
          <a:p>
            <a:pPr algn="ctr"/>
            <a:endParaRPr lang="en-US" dirty="0"/>
          </a:p>
        </p:txBody>
      </p:sp>
      <p:cxnSp>
        <p:nvCxnSpPr>
          <p:cNvPr id="26" name="Straight Arrow Connector 25">
            <a:extLst>
              <a:ext uri="{FF2B5EF4-FFF2-40B4-BE49-F238E27FC236}">
                <a16:creationId xmlns:a16="http://schemas.microsoft.com/office/drawing/2014/main" id="{66045569-B860-C937-9091-9B48C43EF38C}"/>
              </a:ext>
            </a:extLst>
          </p:cNvPr>
          <p:cNvCxnSpPr>
            <a:cxnSpLocks/>
          </p:cNvCxnSpPr>
          <p:nvPr/>
        </p:nvCxnSpPr>
        <p:spPr>
          <a:xfrm flipH="1" flipV="1">
            <a:off x="4078958" y="1618329"/>
            <a:ext cx="776080" cy="3583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Arrow: Pentagon 8">
            <a:extLst>
              <a:ext uri="{FF2B5EF4-FFF2-40B4-BE49-F238E27FC236}">
                <a16:creationId xmlns:a16="http://schemas.microsoft.com/office/drawing/2014/main" id="{1BC93E55-3AF2-F5B3-BB24-C603218F990C}"/>
              </a:ext>
            </a:extLst>
          </p:cNvPr>
          <p:cNvSpPr/>
          <p:nvPr/>
        </p:nvSpPr>
        <p:spPr>
          <a:xfrm>
            <a:off x="440971" y="5738208"/>
            <a:ext cx="1337429" cy="669471"/>
          </a:xfrm>
          <a:prstGeom prst="homePlate">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Important</a:t>
            </a:r>
          </a:p>
        </p:txBody>
      </p:sp>
      <p:sp>
        <p:nvSpPr>
          <p:cNvPr id="14" name="Star: 5 Points 13">
            <a:extLst>
              <a:ext uri="{FF2B5EF4-FFF2-40B4-BE49-F238E27FC236}">
                <a16:creationId xmlns:a16="http://schemas.microsoft.com/office/drawing/2014/main" id="{5B607DF7-F033-BF6B-5A75-30119D922793}"/>
              </a:ext>
            </a:extLst>
          </p:cNvPr>
          <p:cNvSpPr/>
          <p:nvPr/>
        </p:nvSpPr>
        <p:spPr>
          <a:xfrm>
            <a:off x="4798606" y="4095966"/>
            <a:ext cx="216521" cy="185533"/>
          </a:xfrm>
          <a:prstGeom prst="star5">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476913D-9B55-B51F-CEEF-7A338491E9EB}"/>
              </a:ext>
            </a:extLst>
          </p:cNvPr>
          <p:cNvSpPr/>
          <p:nvPr/>
        </p:nvSpPr>
        <p:spPr>
          <a:xfrm>
            <a:off x="1936800" y="5738208"/>
            <a:ext cx="6982459" cy="729499"/>
          </a:xfrm>
          <a:prstGeom prst="rect">
            <a:avLst/>
          </a:prstGeom>
          <a:solidFill>
            <a:schemeClr val="accent1">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b="1" i="1" dirty="0">
                <a:solidFill>
                  <a:srgbClr val="FF0000"/>
                </a:solidFill>
              </a:rPr>
              <a:t>Development Budget is now located within the Uses of Funds page</a:t>
            </a:r>
          </a:p>
          <a:p>
            <a:pPr marL="285750" indent="-285750" algn="ctr">
              <a:buFont typeface="Arial" panose="020B0604020202020204" pitchFamily="34" charset="0"/>
              <a:buChar char="•"/>
            </a:pPr>
            <a:r>
              <a:rPr lang="en-US" b="1" i="1" dirty="0">
                <a:solidFill>
                  <a:srgbClr val="FF0000"/>
                </a:solidFill>
              </a:rPr>
              <a:t>Template available on website</a:t>
            </a:r>
          </a:p>
        </p:txBody>
      </p:sp>
    </p:spTree>
    <p:extLst>
      <p:ext uri="{BB962C8B-B14F-4D97-AF65-F5344CB8AC3E}">
        <p14:creationId xmlns:p14="http://schemas.microsoft.com/office/powerpoint/2010/main" val="214800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9D1B6-74DB-9D7C-2C41-33209DA81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199369-00EC-694E-AC0E-C298602D9C45}"/>
              </a:ext>
            </a:extLst>
          </p:cNvPr>
          <p:cNvSpPr>
            <a:spLocks noGrp="1"/>
          </p:cNvSpPr>
          <p:nvPr>
            <p:ph type="title"/>
          </p:nvPr>
        </p:nvSpPr>
        <p:spPr/>
        <p:txBody>
          <a:bodyPr/>
          <a:lstStyle/>
          <a:p>
            <a:r>
              <a:rPr lang="en-US" dirty="0"/>
              <a:t>– Expanded sub-categories</a:t>
            </a:r>
          </a:p>
        </p:txBody>
      </p:sp>
      <p:sp>
        <p:nvSpPr>
          <p:cNvPr id="3" name="Slide Number Placeholder 2">
            <a:extLst>
              <a:ext uri="{FF2B5EF4-FFF2-40B4-BE49-F238E27FC236}">
                <a16:creationId xmlns:a16="http://schemas.microsoft.com/office/drawing/2014/main" id="{1A648DCB-5169-5923-239E-9488A3FFC390}"/>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58</a:t>
            </a:fld>
            <a:endParaRPr lang="en-US" dirty="0"/>
          </a:p>
        </p:txBody>
      </p:sp>
      <p:sp>
        <p:nvSpPr>
          <p:cNvPr id="9" name="TextBox 8">
            <a:extLst>
              <a:ext uri="{FF2B5EF4-FFF2-40B4-BE49-F238E27FC236}">
                <a16:creationId xmlns:a16="http://schemas.microsoft.com/office/drawing/2014/main" id="{6C3F266E-D191-ED42-FB32-90611DEFB487}"/>
              </a:ext>
            </a:extLst>
          </p:cNvPr>
          <p:cNvSpPr txBox="1"/>
          <p:nvPr/>
        </p:nvSpPr>
        <p:spPr>
          <a:xfrm>
            <a:off x="4877412" y="986615"/>
            <a:ext cx="3725223" cy="830997"/>
          </a:xfrm>
          <a:prstGeom prst="rect">
            <a:avLst/>
          </a:prstGeom>
          <a:noFill/>
        </p:spPr>
        <p:txBody>
          <a:bodyPr wrap="square" rtlCol="0">
            <a:spAutoFit/>
          </a:bodyPr>
          <a:lstStyle/>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pic>
        <p:nvPicPr>
          <p:cNvPr id="17" name="Picture 16">
            <a:extLst>
              <a:ext uri="{FF2B5EF4-FFF2-40B4-BE49-F238E27FC236}">
                <a16:creationId xmlns:a16="http://schemas.microsoft.com/office/drawing/2014/main" id="{CFCB067A-C7BB-2A8B-E846-3C353797B987}"/>
              </a:ext>
            </a:extLst>
          </p:cNvPr>
          <p:cNvPicPr>
            <a:picLocks noChangeAspect="1"/>
          </p:cNvPicPr>
          <p:nvPr/>
        </p:nvPicPr>
        <p:blipFill>
          <a:blip r:embed="rId2"/>
          <a:stretch>
            <a:fillRect/>
          </a:stretch>
        </p:blipFill>
        <p:spPr>
          <a:xfrm>
            <a:off x="0" y="1845344"/>
            <a:ext cx="8967831" cy="2747331"/>
          </a:xfrm>
          <a:prstGeom prst="rect">
            <a:avLst/>
          </a:prstGeom>
          <a:ln w="15875">
            <a:solidFill>
              <a:schemeClr val="tx1"/>
            </a:solidFill>
          </a:ln>
        </p:spPr>
      </p:pic>
      <p:sp>
        <p:nvSpPr>
          <p:cNvPr id="4" name="Arrow: Left 3">
            <a:extLst>
              <a:ext uri="{FF2B5EF4-FFF2-40B4-BE49-F238E27FC236}">
                <a16:creationId xmlns:a16="http://schemas.microsoft.com/office/drawing/2014/main" id="{DC32F331-F234-0695-FC51-E7BC7ACD0225}"/>
              </a:ext>
            </a:extLst>
          </p:cNvPr>
          <p:cNvSpPr/>
          <p:nvPr/>
        </p:nvSpPr>
        <p:spPr>
          <a:xfrm rot="20251828">
            <a:off x="3191813" y="1015190"/>
            <a:ext cx="3761718" cy="692558"/>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Total Costs for each category automatically tabulates</a:t>
            </a:r>
          </a:p>
        </p:txBody>
      </p:sp>
      <p:sp>
        <p:nvSpPr>
          <p:cNvPr id="10" name="Arrow: Left 9">
            <a:extLst>
              <a:ext uri="{FF2B5EF4-FFF2-40B4-BE49-F238E27FC236}">
                <a16:creationId xmlns:a16="http://schemas.microsoft.com/office/drawing/2014/main" id="{BAF2887A-D47B-1BD0-8411-A6B5346C129A}"/>
              </a:ext>
            </a:extLst>
          </p:cNvPr>
          <p:cNvSpPr/>
          <p:nvPr/>
        </p:nvSpPr>
        <p:spPr>
          <a:xfrm rot="862935">
            <a:off x="3854756" y="3926894"/>
            <a:ext cx="4092971" cy="665756"/>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Each item with the “cost category” are editable</a:t>
            </a:r>
          </a:p>
        </p:txBody>
      </p:sp>
      <p:sp>
        <p:nvSpPr>
          <p:cNvPr id="18" name="Rectangle 17">
            <a:extLst>
              <a:ext uri="{FF2B5EF4-FFF2-40B4-BE49-F238E27FC236}">
                <a16:creationId xmlns:a16="http://schemas.microsoft.com/office/drawing/2014/main" id="{8845A4B4-5CD9-CD9D-8C3A-6C1647CF3100}"/>
              </a:ext>
            </a:extLst>
          </p:cNvPr>
          <p:cNvSpPr/>
          <p:nvPr/>
        </p:nvSpPr>
        <p:spPr>
          <a:xfrm>
            <a:off x="2541864" y="1845344"/>
            <a:ext cx="660393" cy="604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B6BC77-CBA4-F7C6-043D-943700191E69}"/>
              </a:ext>
            </a:extLst>
          </p:cNvPr>
          <p:cNvSpPr/>
          <p:nvPr/>
        </p:nvSpPr>
        <p:spPr>
          <a:xfrm>
            <a:off x="2609344" y="2449585"/>
            <a:ext cx="1159385" cy="2106284"/>
          </a:xfrm>
          <a:prstGeom prst="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A39AF1-1084-0935-2BDF-C890E6BBCC1B}"/>
              </a:ext>
            </a:extLst>
          </p:cNvPr>
          <p:cNvSpPr/>
          <p:nvPr/>
        </p:nvSpPr>
        <p:spPr>
          <a:xfrm>
            <a:off x="5045076" y="1866149"/>
            <a:ext cx="3887548" cy="604241"/>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Up Arrow 20">
            <a:extLst>
              <a:ext uri="{FF2B5EF4-FFF2-40B4-BE49-F238E27FC236}">
                <a16:creationId xmlns:a16="http://schemas.microsoft.com/office/drawing/2014/main" id="{4DFA90F7-3852-41D4-0A5F-B5E3A3FD7612}"/>
              </a:ext>
            </a:extLst>
          </p:cNvPr>
          <p:cNvSpPr/>
          <p:nvPr/>
        </p:nvSpPr>
        <p:spPr>
          <a:xfrm>
            <a:off x="5611548" y="2325713"/>
            <a:ext cx="2886499" cy="1247965"/>
          </a:xfrm>
          <a:prstGeom prst="upArrowCallou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Enter the amount for allocated for </a:t>
            </a:r>
            <a:r>
              <a:rPr lang="en-US" sz="1400" b="1" i="1" u="sng" dirty="0">
                <a:solidFill>
                  <a:schemeClr val="tx1"/>
                </a:solidFill>
              </a:rPr>
              <a:t>AHP</a:t>
            </a:r>
            <a:r>
              <a:rPr lang="en-US" sz="1400" dirty="0">
                <a:solidFill>
                  <a:schemeClr val="tx1"/>
                </a:solidFill>
              </a:rPr>
              <a:t> and </a:t>
            </a:r>
            <a:r>
              <a:rPr lang="en-US" sz="1400" b="1" i="1" u="sng" dirty="0">
                <a:solidFill>
                  <a:schemeClr val="tx1"/>
                </a:solidFill>
              </a:rPr>
              <a:t>Other Sources</a:t>
            </a:r>
          </a:p>
        </p:txBody>
      </p:sp>
      <p:sp>
        <p:nvSpPr>
          <p:cNvPr id="23" name="Scroll: Horizontal 22">
            <a:extLst>
              <a:ext uri="{FF2B5EF4-FFF2-40B4-BE49-F238E27FC236}">
                <a16:creationId xmlns:a16="http://schemas.microsoft.com/office/drawing/2014/main" id="{3A604B03-F65E-2BDD-CBC6-0EB1700ABE0B}"/>
              </a:ext>
            </a:extLst>
          </p:cNvPr>
          <p:cNvSpPr/>
          <p:nvPr/>
        </p:nvSpPr>
        <p:spPr>
          <a:xfrm>
            <a:off x="356259" y="5327009"/>
            <a:ext cx="8246375" cy="575922"/>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66"/>
                </a:solidFill>
              </a:rPr>
              <a:t>Each of the 11 check boxes will display subtotals if selected</a:t>
            </a:r>
          </a:p>
        </p:txBody>
      </p:sp>
    </p:spTree>
    <p:extLst>
      <p:ext uri="{BB962C8B-B14F-4D97-AF65-F5344CB8AC3E}">
        <p14:creationId xmlns:p14="http://schemas.microsoft.com/office/powerpoint/2010/main" val="142606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DD2CA-A968-1685-46C0-117AA59C4D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9F1794-3C16-15B1-9187-7334B95CE0B0}"/>
              </a:ext>
            </a:extLst>
          </p:cNvPr>
          <p:cNvSpPr>
            <a:spLocks noGrp="1"/>
          </p:cNvSpPr>
          <p:nvPr>
            <p:ph type="title"/>
          </p:nvPr>
        </p:nvSpPr>
        <p:spPr/>
        <p:txBody>
          <a:bodyPr/>
          <a:lstStyle/>
          <a:p>
            <a:r>
              <a:rPr lang="en-US" dirty="0"/>
              <a:t>– Expanded sub-categories</a:t>
            </a:r>
          </a:p>
        </p:txBody>
      </p:sp>
      <p:sp>
        <p:nvSpPr>
          <p:cNvPr id="3" name="Slide Number Placeholder 2">
            <a:extLst>
              <a:ext uri="{FF2B5EF4-FFF2-40B4-BE49-F238E27FC236}">
                <a16:creationId xmlns:a16="http://schemas.microsoft.com/office/drawing/2014/main" id="{6FA3A603-4FAC-3B0F-23E8-E6D056E0B5E1}"/>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59</a:t>
            </a:fld>
            <a:endParaRPr lang="en-US" dirty="0"/>
          </a:p>
        </p:txBody>
      </p:sp>
      <p:sp>
        <p:nvSpPr>
          <p:cNvPr id="9" name="TextBox 8">
            <a:extLst>
              <a:ext uri="{FF2B5EF4-FFF2-40B4-BE49-F238E27FC236}">
                <a16:creationId xmlns:a16="http://schemas.microsoft.com/office/drawing/2014/main" id="{05640DFD-5B8C-F80F-E946-8F9BF69B3B7A}"/>
              </a:ext>
            </a:extLst>
          </p:cNvPr>
          <p:cNvSpPr txBox="1"/>
          <p:nvPr/>
        </p:nvSpPr>
        <p:spPr>
          <a:xfrm>
            <a:off x="4877412" y="986615"/>
            <a:ext cx="3725223" cy="830997"/>
          </a:xfrm>
          <a:prstGeom prst="rect">
            <a:avLst/>
          </a:prstGeom>
          <a:noFill/>
        </p:spPr>
        <p:txBody>
          <a:bodyPr wrap="square" rtlCol="0">
            <a:spAutoFit/>
          </a:bodyPr>
          <a:lstStyle/>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
        <p:nvSpPr>
          <p:cNvPr id="18" name="Rectangle 17">
            <a:extLst>
              <a:ext uri="{FF2B5EF4-FFF2-40B4-BE49-F238E27FC236}">
                <a16:creationId xmlns:a16="http://schemas.microsoft.com/office/drawing/2014/main" id="{0525D8FD-B471-0870-B767-39A1103911A9}"/>
              </a:ext>
            </a:extLst>
          </p:cNvPr>
          <p:cNvSpPr/>
          <p:nvPr/>
        </p:nvSpPr>
        <p:spPr>
          <a:xfrm>
            <a:off x="2541864" y="1845344"/>
            <a:ext cx="660393" cy="604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E534B9D-A9FB-D7A4-B566-11201919EF45}"/>
              </a:ext>
            </a:extLst>
          </p:cNvPr>
          <p:cNvPicPr>
            <a:picLocks noChangeAspect="1"/>
          </p:cNvPicPr>
          <p:nvPr/>
        </p:nvPicPr>
        <p:blipFill>
          <a:blip r:embed="rId2"/>
          <a:stretch>
            <a:fillRect/>
          </a:stretch>
        </p:blipFill>
        <p:spPr>
          <a:xfrm>
            <a:off x="127213" y="1451946"/>
            <a:ext cx="9001387" cy="5259768"/>
          </a:xfrm>
          <a:prstGeom prst="rect">
            <a:avLst/>
          </a:prstGeom>
          <a:ln w="15875">
            <a:solidFill>
              <a:schemeClr val="accent1">
                <a:shade val="15000"/>
              </a:schemeClr>
            </a:solidFill>
          </a:ln>
        </p:spPr>
      </p:pic>
      <p:sp>
        <p:nvSpPr>
          <p:cNvPr id="19" name="Rectangle 18">
            <a:extLst>
              <a:ext uri="{FF2B5EF4-FFF2-40B4-BE49-F238E27FC236}">
                <a16:creationId xmlns:a16="http://schemas.microsoft.com/office/drawing/2014/main" id="{43D51839-FC7A-BC9C-F05D-08FCDAA1B20E}"/>
              </a:ext>
            </a:extLst>
          </p:cNvPr>
          <p:cNvSpPr/>
          <p:nvPr/>
        </p:nvSpPr>
        <p:spPr>
          <a:xfrm>
            <a:off x="126393" y="6400800"/>
            <a:ext cx="9001387" cy="333954"/>
          </a:xfrm>
          <a:prstGeom prst="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llout: Down Arrow 6">
            <a:extLst>
              <a:ext uri="{FF2B5EF4-FFF2-40B4-BE49-F238E27FC236}">
                <a16:creationId xmlns:a16="http://schemas.microsoft.com/office/drawing/2014/main" id="{00D0E63A-26AC-61C3-2490-E3049B476C42}"/>
              </a:ext>
            </a:extLst>
          </p:cNvPr>
          <p:cNvSpPr/>
          <p:nvPr/>
        </p:nvSpPr>
        <p:spPr>
          <a:xfrm>
            <a:off x="1249961" y="5716732"/>
            <a:ext cx="7352674" cy="604241"/>
          </a:xfrm>
          <a:prstGeom prst="downArrowCallout">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Keeps increasing as more information is added</a:t>
            </a:r>
          </a:p>
        </p:txBody>
      </p:sp>
      <p:sp>
        <p:nvSpPr>
          <p:cNvPr id="8" name="Rectangle 7">
            <a:extLst>
              <a:ext uri="{FF2B5EF4-FFF2-40B4-BE49-F238E27FC236}">
                <a16:creationId xmlns:a16="http://schemas.microsoft.com/office/drawing/2014/main" id="{F0333F5A-1D1C-8FBA-C4C8-60133CD9685B}"/>
              </a:ext>
            </a:extLst>
          </p:cNvPr>
          <p:cNvSpPr/>
          <p:nvPr/>
        </p:nvSpPr>
        <p:spPr>
          <a:xfrm>
            <a:off x="5073094" y="6608847"/>
            <a:ext cx="3859530" cy="20573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Informs user if totals disagree with Project Cost</a:t>
            </a:r>
          </a:p>
        </p:txBody>
      </p:sp>
      <p:sp>
        <p:nvSpPr>
          <p:cNvPr id="10" name="Arrow: Left 9">
            <a:extLst>
              <a:ext uri="{FF2B5EF4-FFF2-40B4-BE49-F238E27FC236}">
                <a16:creationId xmlns:a16="http://schemas.microsoft.com/office/drawing/2014/main" id="{D96725B6-73C1-058C-7FB5-61F1F3BD799E}"/>
              </a:ext>
            </a:extLst>
          </p:cNvPr>
          <p:cNvSpPr/>
          <p:nvPr/>
        </p:nvSpPr>
        <p:spPr>
          <a:xfrm>
            <a:off x="3732002" y="4250534"/>
            <a:ext cx="4092971" cy="665756"/>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Each item with the “cost category” are editable</a:t>
            </a:r>
          </a:p>
        </p:txBody>
      </p:sp>
      <p:sp>
        <p:nvSpPr>
          <p:cNvPr id="20" name="Rectangle 19">
            <a:extLst>
              <a:ext uri="{FF2B5EF4-FFF2-40B4-BE49-F238E27FC236}">
                <a16:creationId xmlns:a16="http://schemas.microsoft.com/office/drawing/2014/main" id="{BC82A8CA-4752-7F6C-629C-DF5AAA0F425E}"/>
              </a:ext>
            </a:extLst>
          </p:cNvPr>
          <p:cNvSpPr/>
          <p:nvPr/>
        </p:nvSpPr>
        <p:spPr>
          <a:xfrm>
            <a:off x="4971906" y="2776756"/>
            <a:ext cx="3887548" cy="221568"/>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Up Arrow 20">
            <a:extLst>
              <a:ext uri="{FF2B5EF4-FFF2-40B4-BE49-F238E27FC236}">
                <a16:creationId xmlns:a16="http://schemas.microsoft.com/office/drawing/2014/main" id="{E229DB98-8ACC-5FF7-2073-97DBEFD0BCE5}"/>
              </a:ext>
            </a:extLst>
          </p:cNvPr>
          <p:cNvSpPr/>
          <p:nvPr/>
        </p:nvSpPr>
        <p:spPr>
          <a:xfrm>
            <a:off x="4627086" y="2878670"/>
            <a:ext cx="4444787" cy="830997"/>
          </a:xfrm>
          <a:prstGeom prst="upArrowCallou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Enter the amount for allocated for </a:t>
            </a:r>
            <a:r>
              <a:rPr lang="en-US" sz="1400" b="1" i="1" u="sng" dirty="0">
                <a:solidFill>
                  <a:schemeClr val="tx1"/>
                </a:solidFill>
              </a:rPr>
              <a:t>AHP</a:t>
            </a:r>
            <a:r>
              <a:rPr lang="en-US" sz="1400" dirty="0">
                <a:solidFill>
                  <a:schemeClr val="tx1"/>
                </a:solidFill>
              </a:rPr>
              <a:t> and </a:t>
            </a:r>
            <a:r>
              <a:rPr lang="en-US" sz="1400" b="1" i="1" u="sng" dirty="0">
                <a:solidFill>
                  <a:schemeClr val="tx1"/>
                </a:solidFill>
              </a:rPr>
              <a:t>Other Sources</a:t>
            </a:r>
          </a:p>
        </p:txBody>
      </p:sp>
      <p:sp>
        <p:nvSpPr>
          <p:cNvPr id="4" name="Arrow: Left 3">
            <a:extLst>
              <a:ext uri="{FF2B5EF4-FFF2-40B4-BE49-F238E27FC236}">
                <a16:creationId xmlns:a16="http://schemas.microsoft.com/office/drawing/2014/main" id="{92E3230F-C609-593F-50B0-49CD23F2F6E4}"/>
              </a:ext>
            </a:extLst>
          </p:cNvPr>
          <p:cNvSpPr/>
          <p:nvPr/>
        </p:nvSpPr>
        <p:spPr>
          <a:xfrm rot="20251828">
            <a:off x="3410491" y="1805157"/>
            <a:ext cx="3761718" cy="692558"/>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Total Costs for each category automatically tabulates</a:t>
            </a:r>
          </a:p>
        </p:txBody>
      </p:sp>
      <p:cxnSp>
        <p:nvCxnSpPr>
          <p:cNvPr id="13" name="Straight Arrow Connector 12">
            <a:extLst>
              <a:ext uri="{FF2B5EF4-FFF2-40B4-BE49-F238E27FC236}">
                <a16:creationId xmlns:a16="http://schemas.microsoft.com/office/drawing/2014/main" id="{ABA7E92E-4CFD-EC11-FCF2-CA678B95893A}"/>
              </a:ext>
            </a:extLst>
          </p:cNvPr>
          <p:cNvCxnSpPr>
            <a:cxnSpLocks/>
          </p:cNvCxnSpPr>
          <p:nvPr/>
        </p:nvCxnSpPr>
        <p:spPr>
          <a:xfrm flipH="1" flipV="1">
            <a:off x="3588328" y="6651538"/>
            <a:ext cx="1456748" cy="8728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68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E6833-1253-FD34-BCE5-F3992F28F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AE0F7-949D-7118-383B-30336B4BF66C}"/>
              </a:ext>
            </a:extLst>
          </p:cNvPr>
          <p:cNvSpPr>
            <a:spLocks noGrp="1"/>
          </p:cNvSpPr>
          <p:nvPr>
            <p:ph type="title"/>
          </p:nvPr>
        </p:nvSpPr>
        <p:spPr/>
        <p:txBody>
          <a:bodyPr/>
          <a:lstStyle/>
          <a:p>
            <a:br>
              <a:rPr lang="en-US" dirty="0"/>
            </a:br>
            <a:r>
              <a:rPr lang="en-US" dirty="0"/>
              <a:t>2025 AHP Key Points - </a:t>
            </a:r>
            <a:r>
              <a:rPr lang="en-US" sz="2800" b="1" dirty="0">
                <a:solidFill>
                  <a:srgbClr val="0071CE"/>
                </a:solidFill>
                <a:latin typeface="Calibri"/>
              </a:rPr>
              <a:t>Scoring Updates</a:t>
            </a:r>
            <a:br>
              <a:rPr lang="en-US" sz="2800" b="1" dirty="0">
                <a:solidFill>
                  <a:srgbClr val="0071CE"/>
                </a:solidFill>
                <a:latin typeface="Calibri"/>
              </a:rPr>
            </a:br>
            <a:endParaRPr lang="en-US" dirty="0"/>
          </a:p>
        </p:txBody>
      </p:sp>
      <p:sp>
        <p:nvSpPr>
          <p:cNvPr id="3" name="TextBox 2">
            <a:extLst>
              <a:ext uri="{FF2B5EF4-FFF2-40B4-BE49-F238E27FC236}">
                <a16:creationId xmlns:a16="http://schemas.microsoft.com/office/drawing/2014/main" id="{709C5BD7-2FA0-763D-3B41-ECA0F1764E79}"/>
              </a:ext>
            </a:extLst>
          </p:cNvPr>
          <p:cNvSpPr txBox="1"/>
          <p:nvPr/>
        </p:nvSpPr>
        <p:spPr>
          <a:xfrm>
            <a:off x="356259" y="1055973"/>
            <a:ext cx="810982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1CE"/>
              </a:solidFill>
              <a:effectLst/>
              <a:uLnTx/>
              <a:uFillTx/>
              <a:latin typeface="Calibri"/>
              <a:ea typeface="+mn-ea"/>
              <a:cs typeface="+mn-cs"/>
            </a:endParaRP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Rental Properties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10 to 25 units – points decreased from 3 to 1</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26 to 75 units – points decreased from 7 to 3</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&gt; 75 units – points decreased from 10 to 5</a:t>
            </a:r>
          </a:p>
          <a:p>
            <a:pPr marL="342900" indent="-342900" defTabSz="344488">
              <a:buFont typeface="Arial" panose="020B0604020202020204" pitchFamily="34" charset="0"/>
              <a:buChar char="•"/>
              <a:defRPr/>
            </a:pPr>
            <a:endParaRPr lang="en-US" sz="2000" b="1" dirty="0">
              <a:solidFill>
                <a:srgbClr val="0071CE"/>
              </a:solidFill>
              <a:latin typeface="Calibri"/>
            </a:endParaRP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r>
              <a:rPr lang="en-US" sz="2000" b="1" dirty="0">
                <a:solidFill>
                  <a:prstClr val="black">
                    <a:lumMod val="65000"/>
                    <a:lumOff val="35000"/>
                  </a:prstClr>
                </a:solidFill>
                <a:latin typeface="Calibri"/>
              </a:rPr>
              <a:t>Demolition </a:t>
            </a:r>
            <a:r>
              <a:rPr lang="en-US" sz="2000" dirty="0">
                <a:solidFill>
                  <a:prstClr val="black">
                    <a:lumMod val="65000"/>
                    <a:lumOff val="35000"/>
                  </a:prstClr>
                </a:solidFill>
                <a:latin typeface="Calibri"/>
              </a:rPr>
              <a:t>– ancillary structures such as barns, sheds, perimeter walls, etc. – do not qualify for points</a:t>
            </a: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dirty="0">
              <a:solidFill>
                <a:prstClr val="black">
                  <a:lumMod val="65000"/>
                  <a:lumOff val="35000"/>
                </a:prstClr>
              </a:solidFill>
              <a:latin typeface="Calibri"/>
            </a:endParaRPr>
          </a:p>
          <a:p>
            <a:pPr marL="342900" indent="-342900" defTabSz="344488">
              <a:buFont typeface="Arial" panose="020B0604020202020204" pitchFamily="34" charset="0"/>
              <a:buChar char="•"/>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Homeless Household </a:t>
            </a:r>
            <a:r>
              <a:rPr kumimoji="0" lang="en-US" sz="200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lang="en-US" sz="2000" dirty="0">
                <a:solidFill>
                  <a:prstClr val="black">
                    <a:lumMod val="65000"/>
                    <a:lumOff val="35000"/>
                  </a:prstClr>
                </a:solidFill>
                <a:latin typeface="Calibri"/>
              </a:rPr>
              <a:t>now includes victims fleeing or attempting to flee domestic violence, dating violence, sexual assault, stalking, or other dangerous situations</a:t>
            </a: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b="1" dirty="0">
              <a:solidFill>
                <a:srgbClr val="0071CE"/>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Bank District Priority </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lang="en-US" sz="2000" dirty="0">
                <a:solidFill>
                  <a:prstClr val="black">
                    <a:lumMod val="65000"/>
                    <a:lumOff val="35000"/>
                  </a:prstClr>
                </a:solidFill>
                <a:latin typeface="Calibri"/>
              </a:rPr>
              <a:t>P</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oints</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for Arkansas increased from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6</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to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8</a:t>
            </a: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4279861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1" name="Rectangle 10">
            <a:extLst>
              <a:ext uri="{FF2B5EF4-FFF2-40B4-BE49-F238E27FC236}">
                <a16:creationId xmlns:a16="http://schemas.microsoft.com/office/drawing/2014/main" id="{32C859E6-B7AF-475B-854C-C4594FE0F424}"/>
              </a:ext>
            </a:extLst>
          </p:cNvPr>
          <p:cNvSpPr/>
          <p:nvPr/>
        </p:nvSpPr>
        <p:spPr>
          <a:xfrm>
            <a:off x="174625" y="1409700"/>
            <a:ext cx="8789375" cy="5034300"/>
          </a:xfrm>
          <a:prstGeom prst="rect">
            <a:avLst/>
          </a:prstGeom>
          <a:solidFill>
            <a:schemeClr val="tx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algn="ctr"/>
            <a:r>
              <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rPr>
              <a:t>What is a modification?</a:t>
            </a:r>
          </a:p>
          <a:p>
            <a:pPr marL="285750" indent="-285750">
              <a:buFont typeface="Wingdings" panose="05000000000000000000" pitchFamily="2" charset="2"/>
              <a:buChar char="q"/>
            </a:pPr>
            <a:endParaRPr lang="en-US" sz="1400" b="1" u="none"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marL="285750" indent="-285750">
              <a:buFont typeface="Wingdings" panose="05000000000000000000" pitchFamily="2" charset="2"/>
              <a:buChar char="ü"/>
            </a:pPr>
            <a:r>
              <a:rPr lang="en-US" i="0" u="none" strike="noStrike" baseline="0" dirty="0">
                <a:ln w="0"/>
                <a:solidFill>
                  <a:schemeClr val="tx1"/>
                </a:solidFill>
                <a:latin typeface="Calibri" panose="020F0502020204030204" pitchFamily="34" charset="0"/>
              </a:rPr>
              <a:t>A request to change the terms of an approved application and signed agreement</a:t>
            </a:r>
          </a:p>
          <a:p>
            <a:pPr marL="285750" indent="-285750" algn="ctr">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More than just changing a score as a project will have to demonstrate “good cause” and justification for the modification in writing</a:t>
            </a:r>
          </a:p>
          <a:p>
            <a:pPr marL="285750" indent="-285750">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“Good cause” includes documentation of steps taken by the project sponsor or owner to adhere to its application commitments. Also, explain why these efforts were unsuccessful or attempted</a:t>
            </a:r>
            <a:r>
              <a:rPr lang="en-US" dirty="0">
                <a:ln w="0"/>
                <a:solidFill>
                  <a:schemeClr val="tx1"/>
                </a:solidFill>
                <a:latin typeface="Calibri"/>
              </a:rPr>
              <a:t> – include the emails, correspondence, etc.</a:t>
            </a:r>
          </a:p>
          <a:p>
            <a:pPr marL="285750" indent="-285750">
              <a:buFont typeface="Wingdings" panose="05000000000000000000" pitchFamily="2" charset="2"/>
              <a:buChar char="ü"/>
            </a:pPr>
            <a:endParaRPr lang="en-US" dirty="0">
              <a:ln w="0"/>
              <a:solidFill>
                <a:schemeClr val="tx1"/>
              </a:solidFill>
              <a:latin typeface="Calibri"/>
            </a:endParaRPr>
          </a:p>
          <a:p>
            <a:pPr marL="285750" indent="-285750">
              <a:buFont typeface="Wingdings" panose="05000000000000000000" pitchFamily="2" charset="2"/>
              <a:buChar char="ü"/>
            </a:pPr>
            <a:r>
              <a:rPr lang="en-US" dirty="0">
                <a:ln w="0"/>
                <a:solidFill>
                  <a:schemeClr val="tx1"/>
                </a:solidFill>
                <a:latin typeface="Calibri"/>
              </a:rPr>
              <a:t>Remediation of project noncompliance is NOT in and of itself good cause for a modification</a:t>
            </a:r>
          </a:p>
          <a:p>
            <a:endParaRPr lang="en-US" dirty="0">
              <a:solidFill>
                <a:prstClr val="black">
                  <a:lumMod val="65000"/>
                  <a:lumOff val="35000"/>
                </a:prstClr>
              </a:solidFill>
              <a:latin typeface="Calibri"/>
            </a:endParaRPr>
          </a:p>
        </p:txBody>
      </p:sp>
      <p:pic>
        <p:nvPicPr>
          <p:cNvPr id="4" name="Picture 3" descr="Stop Bee">
            <a:extLst>
              <a:ext uri="{FF2B5EF4-FFF2-40B4-BE49-F238E27FC236}">
                <a16:creationId xmlns:a16="http://schemas.microsoft.com/office/drawing/2014/main" id="{B910999C-894F-CF63-3197-112F87FFD42E}"/>
              </a:ext>
            </a:extLst>
          </p:cNvPr>
          <p:cNvPicPr>
            <a:picLocks noChangeAspect="1"/>
          </p:cNvPicPr>
          <p:nvPr/>
        </p:nvPicPr>
        <p:blipFill>
          <a:blip r:embed="rId3"/>
          <a:stretch>
            <a:fillRect/>
          </a:stretch>
        </p:blipFill>
        <p:spPr>
          <a:xfrm>
            <a:off x="737850" y="1409700"/>
            <a:ext cx="1522950" cy="1254728"/>
          </a:xfrm>
          <a:prstGeom prst="rect">
            <a:avLst/>
          </a:prstGeom>
        </p:spPr>
      </p:pic>
      <p:pic>
        <p:nvPicPr>
          <p:cNvPr id="5" name="Picture 4" descr="Stop Bee">
            <a:extLst>
              <a:ext uri="{FF2B5EF4-FFF2-40B4-BE49-F238E27FC236}">
                <a16:creationId xmlns:a16="http://schemas.microsoft.com/office/drawing/2014/main" id="{627C31CA-519C-C031-E869-0B3CD87F1BB7}"/>
              </a:ext>
            </a:extLst>
          </p:cNvPr>
          <p:cNvPicPr>
            <a:picLocks noChangeAspect="1"/>
          </p:cNvPicPr>
          <p:nvPr/>
        </p:nvPicPr>
        <p:blipFill>
          <a:blip r:embed="rId3"/>
          <a:stretch>
            <a:fillRect/>
          </a:stretch>
        </p:blipFill>
        <p:spPr>
          <a:xfrm>
            <a:off x="6624000" y="1211228"/>
            <a:ext cx="1658710" cy="1453200"/>
          </a:xfrm>
          <a:prstGeom prst="rect">
            <a:avLst/>
          </a:prstGeom>
        </p:spPr>
      </p:pic>
    </p:spTree>
    <p:extLst>
      <p:ext uri="{BB962C8B-B14F-4D97-AF65-F5344CB8AC3E}">
        <p14:creationId xmlns:p14="http://schemas.microsoft.com/office/powerpoint/2010/main" val="790255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8" name="Rectangle 17">
            <a:extLst>
              <a:ext uri="{FF2B5EF4-FFF2-40B4-BE49-F238E27FC236}">
                <a16:creationId xmlns:a16="http://schemas.microsoft.com/office/drawing/2014/main" id="{7A509620-2D39-4531-B52E-FE624F394FB2}"/>
              </a:ext>
            </a:extLst>
          </p:cNvPr>
          <p:cNvSpPr/>
          <p:nvPr/>
        </p:nvSpPr>
        <p:spPr>
          <a:xfrm>
            <a:off x="256350" y="1445198"/>
            <a:ext cx="8218050" cy="118265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Wingdings" panose="05000000000000000000" pitchFamily="2" charset="2"/>
              <a:buChar char="q"/>
            </a:pPr>
            <a:r>
              <a:rPr lang="en-US" dirty="0">
                <a:solidFill>
                  <a:schemeClr val="tx1"/>
                </a:solidFill>
              </a:rPr>
              <a:t>Are funding sources compatible, or do they have different requirements?</a:t>
            </a:r>
          </a:p>
          <a:p>
            <a:endParaRPr lang="en-US" sz="800" dirty="0">
              <a:solidFill>
                <a:schemeClr val="tx1"/>
              </a:solidFill>
            </a:endParaRPr>
          </a:p>
          <a:p>
            <a:pPr marL="285750" indent="-285750">
              <a:buFont typeface="Wingdings" panose="05000000000000000000" pitchFamily="2" charset="2"/>
              <a:buChar char="q"/>
            </a:pPr>
            <a:r>
              <a:rPr lang="en-US" dirty="0">
                <a:solidFill>
                  <a:schemeClr val="tx1"/>
                </a:solidFill>
              </a:rPr>
              <a:t>Talk about your AHP commitments before you apply with other funders before it goes to underwriting</a:t>
            </a:r>
          </a:p>
        </p:txBody>
      </p:sp>
      <p:pic>
        <p:nvPicPr>
          <p:cNvPr id="10" name="Picture 9">
            <a:extLst>
              <a:ext uri="{FF2B5EF4-FFF2-40B4-BE49-F238E27FC236}">
                <a16:creationId xmlns:a16="http://schemas.microsoft.com/office/drawing/2014/main" id="{3D0E5F43-EA41-DCEE-2520-483D72119E1F}"/>
              </a:ext>
            </a:extLst>
          </p:cNvPr>
          <p:cNvPicPr>
            <a:picLocks noChangeAspect="1"/>
          </p:cNvPicPr>
          <p:nvPr/>
        </p:nvPicPr>
        <p:blipFill>
          <a:blip r:embed="rId3"/>
          <a:stretch>
            <a:fillRect/>
          </a:stretch>
        </p:blipFill>
        <p:spPr>
          <a:xfrm>
            <a:off x="256350" y="3336525"/>
            <a:ext cx="3854811" cy="2823469"/>
          </a:xfrm>
          <a:prstGeom prst="rect">
            <a:avLst/>
          </a:prstGeom>
          <a:ln w="25400">
            <a:solidFill>
              <a:schemeClr val="bg1">
                <a:lumMod val="75000"/>
              </a:schemeClr>
            </a:solidFill>
          </a:ln>
        </p:spPr>
      </p:pic>
      <p:pic>
        <p:nvPicPr>
          <p:cNvPr id="6" name="Picture 5">
            <a:extLst>
              <a:ext uri="{FF2B5EF4-FFF2-40B4-BE49-F238E27FC236}">
                <a16:creationId xmlns:a16="http://schemas.microsoft.com/office/drawing/2014/main" id="{270A30A1-37C1-C509-8BEF-87CC4B3860A1}"/>
              </a:ext>
            </a:extLst>
          </p:cNvPr>
          <p:cNvPicPr>
            <a:picLocks noChangeAspect="1"/>
          </p:cNvPicPr>
          <p:nvPr/>
        </p:nvPicPr>
        <p:blipFill>
          <a:blip r:embed="rId4"/>
          <a:stretch>
            <a:fillRect/>
          </a:stretch>
        </p:blipFill>
        <p:spPr>
          <a:xfrm>
            <a:off x="4442400" y="3348786"/>
            <a:ext cx="3858768" cy="2811208"/>
          </a:xfrm>
          <a:prstGeom prst="rect">
            <a:avLst/>
          </a:prstGeom>
          <a:ln w="25400">
            <a:solidFill>
              <a:schemeClr val="bg1">
                <a:lumMod val="75000"/>
              </a:schemeClr>
            </a:solidFill>
          </a:ln>
        </p:spPr>
      </p:pic>
      <p:sp>
        <p:nvSpPr>
          <p:cNvPr id="7" name="Rectangle 6">
            <a:extLst>
              <a:ext uri="{FF2B5EF4-FFF2-40B4-BE49-F238E27FC236}">
                <a16:creationId xmlns:a16="http://schemas.microsoft.com/office/drawing/2014/main" id="{1E79376B-8525-B653-77E9-075C516E31AB}"/>
              </a:ext>
            </a:extLst>
          </p:cNvPr>
          <p:cNvSpPr/>
          <p:nvPr/>
        </p:nvSpPr>
        <p:spPr>
          <a:xfrm>
            <a:off x="244419" y="2959199"/>
            <a:ext cx="3866742" cy="348525"/>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AHP Commitment</a:t>
            </a:r>
          </a:p>
        </p:txBody>
      </p:sp>
      <p:sp>
        <p:nvSpPr>
          <p:cNvPr id="9" name="Rectangle 8">
            <a:extLst>
              <a:ext uri="{FF2B5EF4-FFF2-40B4-BE49-F238E27FC236}">
                <a16:creationId xmlns:a16="http://schemas.microsoft.com/office/drawing/2014/main" id="{09E14370-1C4C-7992-FBF1-C2F9DA2B26E4}"/>
              </a:ext>
            </a:extLst>
          </p:cNvPr>
          <p:cNvSpPr/>
          <p:nvPr/>
        </p:nvSpPr>
        <p:spPr>
          <a:xfrm>
            <a:off x="4417200" y="2966400"/>
            <a:ext cx="3909168" cy="348524"/>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Other Funding Commitment</a:t>
            </a:r>
          </a:p>
        </p:txBody>
      </p:sp>
      <p:cxnSp>
        <p:nvCxnSpPr>
          <p:cNvPr id="12" name="Straight Arrow Connector 11">
            <a:extLst>
              <a:ext uri="{FF2B5EF4-FFF2-40B4-BE49-F238E27FC236}">
                <a16:creationId xmlns:a16="http://schemas.microsoft.com/office/drawing/2014/main" id="{4A6FD275-ECFE-8FC8-BD12-8EE5ED217D2E}"/>
              </a:ext>
            </a:extLst>
          </p:cNvPr>
          <p:cNvCxnSpPr/>
          <p:nvPr/>
        </p:nvCxnSpPr>
        <p:spPr>
          <a:xfrm>
            <a:off x="3931200" y="4370400"/>
            <a:ext cx="2289600" cy="164880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ECB719-A846-561D-6910-7124DE742D60}"/>
              </a:ext>
            </a:extLst>
          </p:cNvPr>
          <p:cNvCxnSpPr>
            <a:cxnSpLocks/>
          </p:cNvCxnSpPr>
          <p:nvPr/>
        </p:nvCxnSpPr>
        <p:spPr>
          <a:xfrm>
            <a:off x="3888041" y="4818000"/>
            <a:ext cx="2663998" cy="109320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4649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2025 AHP Timeline</a:t>
            </a:r>
          </a:p>
        </p:txBody>
      </p:sp>
      <p:sp>
        <p:nvSpPr>
          <p:cNvPr id="4" name="Text Placeholder 3"/>
          <p:cNvSpPr>
            <a:spLocks noGrp="1"/>
          </p:cNvSpPr>
          <p:nvPr>
            <p:ph type="body" sz="quarter" idx="12"/>
          </p:nvPr>
        </p:nvSpPr>
        <p:spPr>
          <a:xfrm>
            <a:off x="356260" y="1393370"/>
            <a:ext cx="8178800" cy="5047343"/>
          </a:xfrm>
        </p:spPr>
        <p:txBody>
          <a:bodyPr>
            <a:normAutofit/>
          </a:bodyPr>
          <a:lstStyle/>
          <a:p>
            <a:endParaRPr lang="en-US" sz="2000" kern="0" dirty="0">
              <a:latin typeface="Calibri" pitchFamily="34" charset="0"/>
            </a:endParaRPr>
          </a:p>
          <a:p>
            <a:endParaRPr lang="en-US" sz="2000" kern="0" dirty="0">
              <a:latin typeface="Calibri" pitchFamily="34" charset="0"/>
            </a:endParaRPr>
          </a:p>
          <a:p>
            <a:endParaRPr lang="en-US" sz="2000" dirty="0"/>
          </a:p>
        </p:txBody>
      </p:sp>
      <p:graphicFrame>
        <p:nvGraphicFramePr>
          <p:cNvPr id="5" name="Diagram 4">
            <a:extLst>
              <a:ext uri="{FF2B5EF4-FFF2-40B4-BE49-F238E27FC236}">
                <a16:creationId xmlns:a16="http://schemas.microsoft.com/office/drawing/2014/main" id="{6F9A9221-8D10-4372-96F0-2B7B45A2A9B8}"/>
              </a:ext>
            </a:extLst>
          </p:cNvPr>
          <p:cNvGraphicFramePr/>
          <p:nvPr>
            <p:extLst>
              <p:ext uri="{D42A27DB-BD31-4B8C-83A1-F6EECF244321}">
                <p14:modId xmlns:p14="http://schemas.microsoft.com/office/powerpoint/2010/main" val="3787402900"/>
              </p:ext>
            </p:extLst>
          </p:nvPr>
        </p:nvGraphicFramePr>
        <p:xfrm>
          <a:off x="283964" y="1396999"/>
          <a:ext cx="8576073" cy="5381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8A651FDA-3E07-2066-E604-B13C6C50E1B4}"/>
              </a:ext>
            </a:extLst>
          </p:cNvPr>
          <p:cNvSpPr/>
          <p:nvPr/>
        </p:nvSpPr>
        <p:spPr>
          <a:xfrm>
            <a:off x="1342103" y="1393370"/>
            <a:ext cx="4055807" cy="612411"/>
          </a:xfrm>
          <a:prstGeom prst="rect">
            <a:avLst/>
          </a:prstGeom>
          <a:noFill/>
          <a:ln w="349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880033B-332B-A6DF-110A-B5606B5D368C}"/>
              </a:ext>
            </a:extLst>
          </p:cNvPr>
          <p:cNvSpPr/>
          <p:nvPr/>
        </p:nvSpPr>
        <p:spPr>
          <a:xfrm>
            <a:off x="1332676" y="2691581"/>
            <a:ext cx="5793988" cy="405580"/>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1960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Resources</a:t>
            </a:r>
          </a:p>
        </p:txBody>
      </p:sp>
      <p:sp>
        <p:nvSpPr>
          <p:cNvPr id="3" name="TextBox 2">
            <a:extLst>
              <a:ext uri="{FF2B5EF4-FFF2-40B4-BE49-F238E27FC236}">
                <a16:creationId xmlns:a16="http://schemas.microsoft.com/office/drawing/2014/main" id="{48FCE0F7-33CA-D040-09DC-8B8D9D3A18DB}"/>
              </a:ext>
            </a:extLst>
          </p:cNvPr>
          <p:cNvSpPr txBox="1"/>
          <p:nvPr/>
        </p:nvSpPr>
        <p:spPr>
          <a:xfrm>
            <a:off x="356260" y="1240971"/>
            <a:ext cx="8164286" cy="1200329"/>
          </a:xfrm>
          <a:prstGeom prst="rect">
            <a:avLst/>
          </a:prstGeom>
          <a:noFill/>
        </p:spPr>
        <p:txBody>
          <a:bodyPr wrap="square" rtlCol="0">
            <a:spAutoFit/>
          </a:bodyPr>
          <a:lstStyle/>
          <a:p>
            <a:pPr algn="ctr"/>
            <a:r>
              <a:rPr lang="en-US" sz="2400" b="1" dirty="0">
                <a:solidFill>
                  <a:schemeClr val="tx1">
                    <a:lumMod val="65000"/>
                    <a:lumOff val="35000"/>
                  </a:schemeClr>
                </a:solidFill>
              </a:rPr>
              <a:t>Additional Resources are located on the</a:t>
            </a:r>
          </a:p>
          <a:p>
            <a:pPr algn="ctr"/>
            <a:endParaRPr lang="en-US" sz="2400" b="1" dirty="0">
              <a:solidFill>
                <a:schemeClr val="tx1">
                  <a:lumMod val="65000"/>
                  <a:lumOff val="35000"/>
                </a:schemeClr>
              </a:solidFill>
            </a:endParaRPr>
          </a:p>
          <a:p>
            <a:pPr algn="ctr"/>
            <a:r>
              <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2"/>
              </a:rPr>
              <a:t>AHP webpage </a:t>
            </a:r>
            <a:endPar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p:txBody>
      </p:sp>
      <p:pic>
        <p:nvPicPr>
          <p:cNvPr id="6" name="Picture 5">
            <a:extLst>
              <a:ext uri="{FF2B5EF4-FFF2-40B4-BE49-F238E27FC236}">
                <a16:creationId xmlns:a16="http://schemas.microsoft.com/office/drawing/2014/main" id="{D7A7101B-3443-D7E1-75C7-BE59EDC4BAF5}"/>
              </a:ext>
            </a:extLst>
          </p:cNvPr>
          <p:cNvPicPr>
            <a:picLocks noChangeAspect="1"/>
          </p:cNvPicPr>
          <p:nvPr/>
        </p:nvPicPr>
        <p:blipFill>
          <a:blip r:embed="rId3"/>
          <a:stretch>
            <a:fillRect/>
          </a:stretch>
        </p:blipFill>
        <p:spPr>
          <a:xfrm>
            <a:off x="0" y="2528046"/>
            <a:ext cx="9144000" cy="4329953"/>
          </a:xfrm>
          <a:prstGeom prst="rect">
            <a:avLst/>
          </a:prstGeom>
        </p:spPr>
      </p:pic>
    </p:spTree>
    <p:extLst>
      <p:ext uri="{BB962C8B-B14F-4D97-AF65-F5344CB8AC3E}">
        <p14:creationId xmlns:p14="http://schemas.microsoft.com/office/powerpoint/2010/main" val="737563308"/>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1999-B258-5501-5783-5AE2BBA5B30A}"/>
              </a:ext>
            </a:extLst>
          </p:cNvPr>
          <p:cNvSpPr>
            <a:spLocks noGrp="1"/>
          </p:cNvSpPr>
          <p:nvPr>
            <p:ph type="title"/>
          </p:nvPr>
        </p:nvSpPr>
        <p:spPr>
          <a:xfrm>
            <a:off x="355600" y="292540"/>
            <a:ext cx="7487260" cy="457200"/>
          </a:xfrm>
        </p:spPr>
        <p:txBody>
          <a:bodyPr/>
          <a:lstStyle/>
          <a:p>
            <a:r>
              <a:rPr lang="en-US" dirty="0"/>
              <a:t>2025 Scoring Rubric  (Self- Scoring Worksheet)</a:t>
            </a:r>
          </a:p>
        </p:txBody>
      </p:sp>
      <p:sp>
        <p:nvSpPr>
          <p:cNvPr id="3" name="Text Placeholder 2">
            <a:extLst>
              <a:ext uri="{FF2B5EF4-FFF2-40B4-BE49-F238E27FC236}">
                <a16:creationId xmlns:a16="http://schemas.microsoft.com/office/drawing/2014/main" id="{1131520D-6397-71DC-7A2A-24B5803519BF}"/>
              </a:ext>
            </a:extLst>
          </p:cNvPr>
          <p:cNvSpPr>
            <a:spLocks noGrp="1"/>
          </p:cNvSpPr>
          <p:nvPr>
            <p:ph type="body" sz="quarter" idx="12"/>
          </p:nvPr>
        </p:nvSpPr>
        <p:spPr/>
        <p:txBody>
          <a:bodyPr/>
          <a:lstStyle/>
          <a:p>
            <a:endParaRPr lang="en-US" dirty="0"/>
          </a:p>
        </p:txBody>
      </p:sp>
      <p:pic>
        <p:nvPicPr>
          <p:cNvPr id="5" name="Picture 4">
            <a:extLst>
              <a:ext uri="{FF2B5EF4-FFF2-40B4-BE49-F238E27FC236}">
                <a16:creationId xmlns:a16="http://schemas.microsoft.com/office/drawing/2014/main" id="{0DC8A8BC-D595-14EA-162C-B88595DF6BE2}"/>
              </a:ext>
            </a:extLst>
          </p:cNvPr>
          <p:cNvPicPr>
            <a:picLocks noChangeAspect="1"/>
          </p:cNvPicPr>
          <p:nvPr/>
        </p:nvPicPr>
        <p:blipFill>
          <a:blip r:embed="rId2"/>
          <a:srcRect/>
          <a:stretch/>
        </p:blipFill>
        <p:spPr>
          <a:xfrm>
            <a:off x="126402" y="1175657"/>
            <a:ext cx="8869680" cy="4713416"/>
          </a:xfrm>
          <a:prstGeom prst="rect">
            <a:avLst/>
          </a:prstGeom>
        </p:spPr>
      </p:pic>
      <p:sp>
        <p:nvSpPr>
          <p:cNvPr id="6" name="Rectangle 5">
            <a:extLst>
              <a:ext uri="{FF2B5EF4-FFF2-40B4-BE49-F238E27FC236}">
                <a16:creationId xmlns:a16="http://schemas.microsoft.com/office/drawing/2014/main" id="{6B3B6220-80B9-B518-CA7C-10B3E160F246}"/>
              </a:ext>
            </a:extLst>
          </p:cNvPr>
          <p:cNvSpPr/>
          <p:nvPr/>
        </p:nvSpPr>
        <p:spPr>
          <a:xfrm>
            <a:off x="107576" y="1175656"/>
            <a:ext cx="8907332" cy="5682344"/>
          </a:xfrm>
          <a:prstGeom prst="rect">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D05AD241-A778-24F9-B689-7BAC58B8A47B}"/>
              </a:ext>
            </a:extLst>
          </p:cNvPr>
          <p:cNvSpPr txBox="1"/>
          <p:nvPr/>
        </p:nvSpPr>
        <p:spPr>
          <a:xfrm>
            <a:off x="1367406" y="6157519"/>
            <a:ext cx="5964572" cy="461665"/>
          </a:xfrm>
          <a:prstGeom prst="rect">
            <a:avLst/>
          </a:prstGeom>
          <a:noFill/>
        </p:spPr>
        <p:txBody>
          <a:bodyPr wrap="square" rtlCol="0">
            <a:spAutoFit/>
          </a:bodyPr>
          <a:lstStyle/>
          <a:p>
            <a:pPr algn="ctr"/>
            <a:r>
              <a:rPr lang="en-US" sz="2400" b="1" i="1" u="sng" dirty="0">
                <a:solidFill>
                  <a:srgbClr val="0072CE"/>
                </a:solidFill>
                <a:hlinkClick r:id="rId3"/>
              </a:rPr>
              <a:t>Scoring</a:t>
            </a:r>
            <a:r>
              <a:rPr lang="en-US" sz="2400" i="1" u="sng" dirty="0">
                <a:solidFill>
                  <a:srgbClr val="0072CE"/>
                </a:solidFill>
                <a:hlinkClick r:id="rId3"/>
              </a:rPr>
              <a:t> </a:t>
            </a:r>
            <a:r>
              <a:rPr lang="en-US" sz="2400" b="1" i="1" u="sng" dirty="0">
                <a:solidFill>
                  <a:srgbClr val="0072CE"/>
                </a:solidFill>
                <a:hlinkClick r:id="rId3"/>
              </a:rPr>
              <a:t>Rubric Link</a:t>
            </a:r>
            <a:endParaRPr lang="en-US" sz="2400" b="1" i="1" u="sng" dirty="0">
              <a:solidFill>
                <a:srgbClr val="0072CE"/>
              </a:solidFill>
            </a:endParaRPr>
          </a:p>
        </p:txBody>
      </p:sp>
    </p:spTree>
    <p:extLst>
      <p:ext uri="{BB962C8B-B14F-4D97-AF65-F5344CB8AC3E}">
        <p14:creationId xmlns:p14="http://schemas.microsoft.com/office/powerpoint/2010/main" val="18486007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57200" y="274638"/>
            <a:ext cx="8229600" cy="1143000"/>
          </a:xfrm>
        </p:spPr>
        <p:txBody>
          <a:bodyPr anchor="ctr">
            <a:normAutofit/>
          </a:bodyPr>
          <a:lstStyle/>
          <a:p>
            <a:pPr algn="l"/>
            <a:r>
              <a:rPr lang="en-US" sz="2400" b="1" dirty="0">
                <a:solidFill>
                  <a:srgbClr val="0070C0"/>
                </a:solidFill>
              </a:rPr>
              <a:t>Income Calculations / Training Presentation link</a:t>
            </a:r>
          </a:p>
        </p:txBody>
      </p:sp>
      <p:graphicFrame>
        <p:nvGraphicFramePr>
          <p:cNvPr id="5" name="Diagram 4">
            <a:extLst>
              <a:ext uri="{FF2B5EF4-FFF2-40B4-BE49-F238E27FC236}">
                <a16:creationId xmlns:a16="http://schemas.microsoft.com/office/drawing/2014/main" id="{2914B137-F6C8-474C-B8AD-EE881F1E5BD3}"/>
              </a:ext>
            </a:extLst>
          </p:cNvPr>
          <p:cNvGraphicFramePr/>
          <p:nvPr/>
        </p:nvGraphicFramePr>
        <p:xfrm>
          <a:off x="457200" y="1087446"/>
          <a:ext cx="8032530" cy="157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Pentagon 7">
            <a:extLst>
              <a:ext uri="{FF2B5EF4-FFF2-40B4-BE49-F238E27FC236}">
                <a16:creationId xmlns:a16="http://schemas.microsoft.com/office/drawing/2014/main" id="{9800EF57-443A-46A5-9E68-4C7931C01655}"/>
              </a:ext>
            </a:extLst>
          </p:cNvPr>
          <p:cNvSpPr/>
          <p:nvPr/>
        </p:nvSpPr>
        <p:spPr>
          <a:xfrm>
            <a:off x="133350" y="2925126"/>
            <a:ext cx="2972819" cy="282966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Access this QR code to review a complete training presentation on income calculation for all our grant programs:</a:t>
            </a:r>
          </a:p>
        </p:txBody>
      </p:sp>
      <p:pic>
        <p:nvPicPr>
          <p:cNvPr id="9" name="Picture 8" descr="Qr code&#10;&#10;Description automatically generated">
            <a:extLst>
              <a:ext uri="{FF2B5EF4-FFF2-40B4-BE49-F238E27FC236}">
                <a16:creationId xmlns:a16="http://schemas.microsoft.com/office/drawing/2014/main" id="{A76A82AB-9C62-A52C-72CE-85CF68A77C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799" y="3177061"/>
            <a:ext cx="1989596" cy="1989596"/>
          </a:xfrm>
          <a:prstGeom prst="rect">
            <a:avLst/>
          </a:prstGeom>
        </p:spPr>
      </p:pic>
      <p:sp>
        <p:nvSpPr>
          <p:cNvPr id="11" name="TextBox 10">
            <a:extLst>
              <a:ext uri="{FF2B5EF4-FFF2-40B4-BE49-F238E27FC236}">
                <a16:creationId xmlns:a16="http://schemas.microsoft.com/office/drawing/2014/main" id="{EAB93B45-10FE-C0B4-B32E-1D395DE144AD}"/>
              </a:ext>
            </a:extLst>
          </p:cNvPr>
          <p:cNvSpPr txBox="1"/>
          <p:nvPr/>
        </p:nvSpPr>
        <p:spPr>
          <a:xfrm>
            <a:off x="5342649" y="3294695"/>
            <a:ext cx="3517572" cy="17896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a:rPr>
              <a:t>Or access the video on our website: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Go to FHLB.com</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Resources</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Video Library</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Webinars and Tutorials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Income Calculation Tool</a:t>
            </a:r>
          </a:p>
        </p:txBody>
      </p:sp>
      <p:sp>
        <p:nvSpPr>
          <p:cNvPr id="13" name="Rectangle: Rounded Corners 12">
            <a:extLst>
              <a:ext uri="{FF2B5EF4-FFF2-40B4-BE49-F238E27FC236}">
                <a16:creationId xmlns:a16="http://schemas.microsoft.com/office/drawing/2014/main" id="{C3F0A062-76C9-E8EA-C7E6-25AA353F0B80}"/>
              </a:ext>
            </a:extLst>
          </p:cNvPr>
          <p:cNvSpPr/>
          <p:nvPr/>
        </p:nvSpPr>
        <p:spPr>
          <a:xfrm>
            <a:off x="5299019" y="2967861"/>
            <a:ext cx="3746173" cy="2451538"/>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descr="Lightbulb and gear outline">
            <a:extLst>
              <a:ext uri="{FF2B5EF4-FFF2-40B4-BE49-F238E27FC236}">
                <a16:creationId xmlns:a16="http://schemas.microsoft.com/office/drawing/2014/main" id="{0EB56978-324B-74E7-F4BC-6F7B4BE469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6250" y="5668962"/>
            <a:ext cx="914400" cy="914400"/>
          </a:xfrm>
          <a:prstGeom prst="rect">
            <a:avLst/>
          </a:prstGeom>
        </p:spPr>
      </p:pic>
      <p:sp>
        <p:nvSpPr>
          <p:cNvPr id="18" name="TextBox 17">
            <a:extLst>
              <a:ext uri="{FF2B5EF4-FFF2-40B4-BE49-F238E27FC236}">
                <a16:creationId xmlns:a16="http://schemas.microsoft.com/office/drawing/2014/main" id="{79F0AF4F-1449-774D-DE7A-C073484E2DED}"/>
              </a:ext>
            </a:extLst>
          </p:cNvPr>
          <p:cNvSpPr txBox="1"/>
          <p:nvPr/>
        </p:nvSpPr>
        <p:spPr>
          <a:xfrm>
            <a:off x="3106169" y="5794512"/>
            <a:ext cx="49322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prstClr val="black"/>
                </a:solidFill>
                <a:latin typeface="Calibri"/>
              </a:rPr>
              <a:t>Understanding AMI calculations is a key element of participation in all grant programs</a:t>
            </a:r>
            <a:r>
              <a:rPr lang="en-US" sz="1800" dirty="0">
                <a:solidFill>
                  <a:prstClr val="black"/>
                </a:solidFill>
                <a:latin typeface="Calibri"/>
              </a:rPr>
              <a:t>.</a:t>
            </a:r>
          </a:p>
        </p:txBody>
      </p:sp>
    </p:spTree>
    <p:extLst>
      <p:ext uri="{BB962C8B-B14F-4D97-AF65-F5344CB8AC3E}">
        <p14:creationId xmlns:p14="http://schemas.microsoft.com/office/powerpoint/2010/main" val="22885067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Grant Connect</a:t>
            </a:r>
          </a:p>
        </p:txBody>
      </p:sp>
    </p:spTree>
    <p:extLst>
      <p:ext uri="{BB962C8B-B14F-4D97-AF65-F5344CB8AC3E}">
        <p14:creationId xmlns:p14="http://schemas.microsoft.com/office/powerpoint/2010/main" val="4089732361"/>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GrantConnect</a:t>
            </a:r>
          </a:p>
        </p:txBody>
      </p:sp>
      <p:sp>
        <p:nvSpPr>
          <p:cNvPr id="5" name="TextBox 4">
            <a:extLst>
              <a:ext uri="{FF2B5EF4-FFF2-40B4-BE49-F238E27FC236}">
                <a16:creationId xmlns:a16="http://schemas.microsoft.com/office/drawing/2014/main" id="{78700932-F72A-4DF5-ECA6-01479617B578}"/>
              </a:ext>
            </a:extLst>
          </p:cNvPr>
          <p:cNvSpPr txBox="1"/>
          <p:nvPr/>
        </p:nvSpPr>
        <p:spPr>
          <a:xfrm>
            <a:off x="454536" y="1249136"/>
            <a:ext cx="8183583" cy="4431983"/>
          </a:xfrm>
          <a:prstGeom prst="rect">
            <a:avLst/>
          </a:prstGeom>
          <a:noFill/>
        </p:spPr>
        <p:txBody>
          <a:bodyPr wrap="square" rtlCol="0">
            <a:spAutoFit/>
          </a:bodyPr>
          <a:lstStyle/>
          <a:p>
            <a:r>
              <a:rPr lang="en-US" sz="2400" b="1" dirty="0">
                <a:solidFill>
                  <a:schemeClr val="tx1">
                    <a:lumMod val="65000"/>
                    <a:lumOff val="35000"/>
                  </a:schemeClr>
                </a:solidFill>
              </a:rPr>
              <a:t>What is GrantConnect?</a:t>
            </a:r>
          </a:p>
          <a:p>
            <a:r>
              <a:rPr lang="en-US" sz="2400" dirty="0">
                <a:solidFill>
                  <a:schemeClr val="tx1">
                    <a:lumMod val="65000"/>
                    <a:lumOff val="35000"/>
                  </a:schemeClr>
                </a:solidFill>
              </a:rPr>
              <a:t>The online portal where applications are completed and submitted for consideration for an AHP subsidy</a:t>
            </a:r>
          </a:p>
          <a:p>
            <a:endParaRPr lang="en-US" sz="2400" dirty="0">
              <a:solidFill>
                <a:schemeClr val="tx1">
                  <a:lumMod val="65000"/>
                  <a:lumOff val="35000"/>
                </a:schemeClr>
              </a:solidFill>
            </a:endParaRPr>
          </a:p>
          <a:p>
            <a:r>
              <a:rPr lang="en-US" sz="2400" b="1" dirty="0">
                <a:solidFill>
                  <a:schemeClr val="tx1">
                    <a:lumMod val="65000"/>
                    <a:lumOff val="35000"/>
                  </a:schemeClr>
                </a:solidFill>
              </a:rPr>
              <a:t>Key Points</a:t>
            </a:r>
          </a:p>
          <a:p>
            <a:endParaRPr lang="en-US"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GrantConnect is the place where sponsors/consultants must have a User ID and password.</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It requires first-time users to register before being able to complete an application.</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rgbClr val="4E5054"/>
                </a:solidFill>
                <a:latin typeface="Public Sans"/>
              </a:rPr>
              <a:t>O</a:t>
            </a:r>
            <a:r>
              <a:rPr lang="en-US" sz="2400" b="0" i="0" dirty="0">
                <a:solidFill>
                  <a:srgbClr val="4E5054"/>
                </a:solidFill>
                <a:effectLst/>
                <a:latin typeface="Public Sans"/>
              </a:rPr>
              <a:t>pen from  April </a:t>
            </a:r>
            <a:r>
              <a:rPr lang="en-US" sz="2400" dirty="0">
                <a:solidFill>
                  <a:srgbClr val="4E5054"/>
                </a:solidFill>
                <a:latin typeface="Public Sans"/>
              </a:rPr>
              <a:t>2-</a:t>
            </a:r>
            <a:r>
              <a:rPr lang="en-US" sz="2400" b="0" i="0" dirty="0">
                <a:solidFill>
                  <a:srgbClr val="4E5054"/>
                </a:solidFill>
                <a:effectLst/>
                <a:latin typeface="Public Sans"/>
              </a:rPr>
              <a:t>May 1.</a:t>
            </a:r>
            <a:endParaRPr lang="en-US" sz="2400" dirty="0">
              <a:solidFill>
                <a:schemeClr val="tx1">
                  <a:lumMod val="65000"/>
                  <a:lumOff val="35000"/>
                </a:schemeClr>
              </a:solidFill>
            </a:endParaRPr>
          </a:p>
        </p:txBody>
      </p:sp>
      <p:sp>
        <p:nvSpPr>
          <p:cNvPr id="3" name="Rectangle: Rounded Corners 2">
            <a:extLst>
              <a:ext uri="{FF2B5EF4-FFF2-40B4-BE49-F238E27FC236}">
                <a16:creationId xmlns:a16="http://schemas.microsoft.com/office/drawing/2014/main" id="{AB732954-EB33-3C33-C918-DD30904F9B43}"/>
              </a:ext>
            </a:extLst>
          </p:cNvPr>
          <p:cNvSpPr/>
          <p:nvPr/>
        </p:nvSpPr>
        <p:spPr>
          <a:xfrm>
            <a:off x="356260" y="5068800"/>
            <a:ext cx="5734940" cy="7861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77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Registration Key Points</a:t>
            </a:r>
            <a:endParaRPr lang="en-US" sz="4400" dirty="0"/>
          </a:p>
        </p:txBody>
      </p:sp>
    </p:spTree>
    <p:extLst>
      <p:ext uri="{BB962C8B-B14F-4D97-AF65-F5344CB8AC3E}">
        <p14:creationId xmlns:p14="http://schemas.microsoft.com/office/powerpoint/2010/main" val="3616689650"/>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2D7E-C308-CD46-CEF3-3BD08AEE1E70}"/>
              </a:ext>
            </a:extLst>
          </p:cNvPr>
          <p:cNvSpPr>
            <a:spLocks noGrp="1"/>
          </p:cNvSpPr>
          <p:nvPr>
            <p:ph type="title"/>
          </p:nvPr>
        </p:nvSpPr>
        <p:spPr/>
        <p:txBody>
          <a:bodyPr/>
          <a:lstStyle/>
          <a:p>
            <a:r>
              <a:rPr lang="en-US" dirty="0"/>
              <a:t>Registration and Access</a:t>
            </a:r>
          </a:p>
        </p:txBody>
      </p:sp>
      <p:pic>
        <p:nvPicPr>
          <p:cNvPr id="7" name="Picture 6">
            <a:extLst>
              <a:ext uri="{FF2B5EF4-FFF2-40B4-BE49-F238E27FC236}">
                <a16:creationId xmlns:a16="http://schemas.microsoft.com/office/drawing/2014/main" id="{10EB1BC5-66EE-D7D1-F321-CCFEDA78631F}"/>
              </a:ext>
            </a:extLst>
          </p:cNvPr>
          <p:cNvPicPr>
            <a:picLocks noChangeAspect="1"/>
          </p:cNvPicPr>
          <p:nvPr/>
        </p:nvPicPr>
        <p:blipFill>
          <a:blip r:embed="rId2"/>
          <a:stretch>
            <a:fillRect/>
          </a:stretch>
        </p:blipFill>
        <p:spPr>
          <a:xfrm>
            <a:off x="0" y="1546302"/>
            <a:ext cx="9144000" cy="4163122"/>
          </a:xfrm>
          <a:prstGeom prst="rect">
            <a:avLst/>
          </a:prstGeom>
          <a:solidFill>
            <a:schemeClr val="tx1"/>
          </a:solidFill>
          <a:ln w="12700">
            <a:solidFill>
              <a:srgbClr val="FF0000"/>
            </a:solidFill>
          </a:ln>
        </p:spPr>
      </p:pic>
      <p:sp>
        <p:nvSpPr>
          <p:cNvPr id="8" name="Rectangle 7">
            <a:extLst>
              <a:ext uri="{FF2B5EF4-FFF2-40B4-BE49-F238E27FC236}">
                <a16:creationId xmlns:a16="http://schemas.microsoft.com/office/drawing/2014/main" id="{3BEFED11-25C7-45FB-1A38-516A7B2F4639}"/>
              </a:ext>
            </a:extLst>
          </p:cNvPr>
          <p:cNvSpPr/>
          <p:nvPr/>
        </p:nvSpPr>
        <p:spPr>
          <a:xfrm>
            <a:off x="438615" y="3330498"/>
            <a:ext cx="8051180" cy="7880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8D124B42-BE04-D44B-06F3-6744A116142B}"/>
              </a:ext>
            </a:extLst>
          </p:cNvPr>
          <p:cNvSpPr/>
          <p:nvPr/>
        </p:nvSpPr>
        <p:spPr>
          <a:xfrm>
            <a:off x="4464205" y="5140713"/>
            <a:ext cx="1070517" cy="341970"/>
          </a:xfrm>
          <a:prstGeom prst="lef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BF6086-C5B3-A128-4863-89EEA8ABAC9A}"/>
              </a:ext>
            </a:extLst>
          </p:cNvPr>
          <p:cNvSpPr txBox="1"/>
          <p:nvPr/>
        </p:nvSpPr>
        <p:spPr>
          <a:xfrm>
            <a:off x="2538761" y="6074561"/>
            <a:ext cx="3958683" cy="369332"/>
          </a:xfrm>
          <a:prstGeom prst="rect">
            <a:avLst/>
          </a:prstGeom>
          <a:solidFill>
            <a:schemeClr val="accent1">
              <a:lumMod val="20000"/>
              <a:lumOff val="80000"/>
            </a:schemeClr>
          </a:solidFill>
        </p:spPr>
        <p:txBody>
          <a:bodyPr wrap="square" rtlCol="0">
            <a:spAutoFit/>
          </a:bodyPr>
          <a:lstStyle/>
          <a:p>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https://app.fhlb.com/grantconnect/</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1885138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30936"/>
            <a:ext cx="7525657" cy="457200"/>
          </a:xfrm>
        </p:spPr>
        <p:txBody>
          <a:bodyPr/>
          <a:lstStyle/>
          <a:p>
            <a:pPr lvl="0">
              <a:defRPr/>
            </a:pPr>
            <a:r>
              <a:rPr lang="en-US" dirty="0"/>
              <a:t>2024 Highlights</a:t>
            </a:r>
            <a:endParaRPr lang="en-US" dirty="0">
              <a:solidFill>
                <a:schemeClr val="tx1"/>
              </a:solidFill>
              <a:latin typeface="Calibri" pitchFamily="34" charset="0"/>
            </a:endParaRPr>
          </a:p>
        </p:txBody>
      </p:sp>
      <p:sp>
        <p:nvSpPr>
          <p:cNvPr id="6" name="TextBox 5">
            <a:extLst>
              <a:ext uri="{FF2B5EF4-FFF2-40B4-BE49-F238E27FC236}">
                <a16:creationId xmlns:a16="http://schemas.microsoft.com/office/drawing/2014/main" id="{96AF054A-8849-42CD-B786-386CBA6C5897}"/>
              </a:ext>
            </a:extLst>
          </p:cNvPr>
          <p:cNvSpPr txBox="1"/>
          <p:nvPr/>
        </p:nvSpPr>
        <p:spPr>
          <a:xfrm>
            <a:off x="192068" y="1444966"/>
            <a:ext cx="5470501" cy="4832092"/>
          </a:xfrm>
          <a:prstGeom prst="rect">
            <a:avLst/>
          </a:prstGeom>
          <a:noFill/>
        </p:spPr>
        <p:txBody>
          <a:bodyPr wrap="square">
            <a:spAutoFit/>
          </a:bodyPr>
          <a:lstStyle/>
          <a:p>
            <a:pPr marL="342900" indent="-342900">
              <a:buFont typeface="Arial" panose="020B0604020202020204" pitchFamily="34" charset="0"/>
              <a:buChar char="•"/>
            </a:pPr>
            <a:r>
              <a:rPr lang="en-US" sz="2800" dirty="0"/>
              <a:t>Received </a:t>
            </a:r>
            <a:r>
              <a:rPr lang="en-US" sz="2800" b="1" dirty="0"/>
              <a:t>266</a:t>
            </a:r>
            <a:r>
              <a:rPr lang="en-US" sz="2800" dirty="0"/>
              <a:t> applications requesting a total of </a:t>
            </a:r>
            <a:r>
              <a:rPr lang="en-US" sz="2800" b="1" dirty="0"/>
              <a:t>$396 </a:t>
            </a:r>
            <a:r>
              <a:rPr lang="en-US" sz="2800" dirty="0"/>
              <a:t>million in AHP subsidies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$78.9 </a:t>
            </a:r>
            <a:r>
              <a:rPr lang="en-US" sz="2800" dirty="0"/>
              <a:t>million in AHP subsidies were awarded to </a:t>
            </a:r>
            <a:r>
              <a:rPr lang="en-US" sz="2800" b="1" dirty="0"/>
              <a:t>41</a:t>
            </a:r>
            <a:r>
              <a:rPr lang="en-US" sz="2800" dirty="0"/>
              <a:t> projects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41</a:t>
            </a:r>
            <a:r>
              <a:rPr lang="en-US" sz="2800" dirty="0"/>
              <a:t> rental projects approved for </a:t>
            </a:r>
            <a:r>
              <a:rPr lang="en-US" sz="2800" b="1" dirty="0"/>
              <a:t>3,571</a:t>
            </a:r>
            <a:r>
              <a:rPr lang="en-US" sz="2800" dirty="0"/>
              <a:t> units of housing</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Approval rate of </a:t>
            </a:r>
            <a:r>
              <a:rPr lang="en-US" sz="2800" b="1" dirty="0"/>
              <a:t>15%</a:t>
            </a:r>
            <a:r>
              <a:rPr lang="en-US" sz="2800" dirty="0"/>
              <a:t> percent </a:t>
            </a:r>
          </a:p>
        </p:txBody>
      </p:sp>
      <p:pic>
        <p:nvPicPr>
          <p:cNvPr id="4" name="Picture 3">
            <a:extLst>
              <a:ext uri="{FF2B5EF4-FFF2-40B4-BE49-F238E27FC236}">
                <a16:creationId xmlns:a16="http://schemas.microsoft.com/office/drawing/2014/main" id="{A60A078E-3C6E-5EC9-55AB-660DC81322DA}"/>
              </a:ext>
            </a:extLst>
          </p:cNvPr>
          <p:cNvPicPr>
            <a:picLocks noChangeAspect="1"/>
          </p:cNvPicPr>
          <p:nvPr/>
        </p:nvPicPr>
        <p:blipFill>
          <a:blip r:embed="rId3"/>
          <a:stretch>
            <a:fillRect/>
          </a:stretch>
        </p:blipFill>
        <p:spPr>
          <a:xfrm>
            <a:off x="5662569" y="1444966"/>
            <a:ext cx="3346704" cy="2381927"/>
          </a:xfrm>
          <a:prstGeom prst="rect">
            <a:avLst/>
          </a:prstGeom>
          <a:ln w="22225">
            <a:solidFill>
              <a:schemeClr val="accent1">
                <a:shade val="50000"/>
              </a:schemeClr>
            </a:solidFill>
          </a:ln>
        </p:spPr>
      </p:pic>
      <p:pic>
        <p:nvPicPr>
          <p:cNvPr id="7" name="Picture 6">
            <a:extLst>
              <a:ext uri="{FF2B5EF4-FFF2-40B4-BE49-F238E27FC236}">
                <a16:creationId xmlns:a16="http://schemas.microsoft.com/office/drawing/2014/main" id="{19BF8288-AEFB-F036-2850-7F20EF4A4A00}"/>
              </a:ext>
            </a:extLst>
          </p:cNvPr>
          <p:cNvPicPr>
            <a:picLocks noChangeAspect="1"/>
          </p:cNvPicPr>
          <p:nvPr/>
        </p:nvPicPr>
        <p:blipFill>
          <a:blip r:embed="rId4"/>
          <a:stretch>
            <a:fillRect/>
          </a:stretch>
        </p:blipFill>
        <p:spPr>
          <a:xfrm>
            <a:off x="5665396" y="3963626"/>
            <a:ext cx="3343877" cy="2313432"/>
          </a:xfrm>
          <a:prstGeom prst="rect">
            <a:avLst/>
          </a:prstGeom>
          <a:ln w="22225">
            <a:solidFill>
              <a:schemeClr val="accent1">
                <a:shade val="50000"/>
              </a:schemeClr>
            </a:solidFill>
          </a:ln>
        </p:spPr>
      </p:pic>
    </p:spTree>
    <p:extLst>
      <p:ext uri="{BB962C8B-B14F-4D97-AF65-F5344CB8AC3E}">
        <p14:creationId xmlns:p14="http://schemas.microsoft.com/office/powerpoint/2010/main" val="42682831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Register through GrantConnect – Key Points </a:t>
            </a:r>
          </a:p>
        </p:txBody>
      </p:sp>
      <p:sp>
        <p:nvSpPr>
          <p:cNvPr id="5" name="Rectangle 4">
            <a:extLst>
              <a:ext uri="{FF2B5EF4-FFF2-40B4-BE49-F238E27FC236}">
                <a16:creationId xmlns:a16="http://schemas.microsoft.com/office/drawing/2014/main" id="{91DBE815-D4B2-4E16-84A7-F30376617F16}"/>
              </a:ext>
            </a:extLst>
          </p:cNvPr>
          <p:cNvSpPr/>
          <p:nvPr/>
        </p:nvSpPr>
        <p:spPr>
          <a:xfrm>
            <a:off x="169682" y="1851314"/>
            <a:ext cx="8618059" cy="10479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First time users will create a User ID/Password and affiliate with a new or existing organization</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If you created a User ID or used AHP Online in previous AHP rounds, do not create a new User ID. Call FHLB Dallas first</a:t>
            </a:r>
          </a:p>
        </p:txBody>
      </p:sp>
      <p:sp>
        <p:nvSpPr>
          <p:cNvPr id="12" name="Rectangle 11">
            <a:extLst>
              <a:ext uri="{FF2B5EF4-FFF2-40B4-BE49-F238E27FC236}">
                <a16:creationId xmlns:a16="http://schemas.microsoft.com/office/drawing/2014/main" id="{E9349030-88D3-401B-9ACC-53F19C5470D4}"/>
              </a:ext>
            </a:extLst>
          </p:cNvPr>
          <p:cNvSpPr/>
          <p:nvPr/>
        </p:nvSpPr>
        <p:spPr>
          <a:xfrm>
            <a:off x="4928258" y="3615361"/>
            <a:ext cx="4046060"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274320" bIns="457200"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Must have a user ID and password</a:t>
            </a:r>
          </a:p>
          <a:p>
            <a:pPr marL="285750" indent="-285750">
              <a:buFont typeface="Wingdings" panose="05000000000000000000" pitchFamily="2" charset="2"/>
              <a:buChar char="q"/>
            </a:pPr>
            <a:r>
              <a:rPr lang="en-US" sz="1600" b="1" u="sng" dirty="0">
                <a:solidFill>
                  <a:schemeClr val="tx1"/>
                </a:solidFill>
                <a:latin typeface="Calibri" panose="020F0502020204030204" pitchFamily="34" charset="0"/>
                <a:cs typeface="Calibri" panose="020F0502020204030204" pitchFamily="34" charset="0"/>
              </a:rPr>
              <a:t>Cannot access application without PIN</a:t>
            </a:r>
          </a:p>
        </p:txBody>
      </p:sp>
      <p:sp>
        <p:nvSpPr>
          <p:cNvPr id="17" name="Rectangle 16">
            <a:extLst>
              <a:ext uri="{FF2B5EF4-FFF2-40B4-BE49-F238E27FC236}">
                <a16:creationId xmlns:a16="http://schemas.microsoft.com/office/drawing/2014/main" id="{84836EE6-82BC-4537-9235-4C2B1FF4FC41}"/>
              </a:ext>
            </a:extLst>
          </p:cNvPr>
          <p:cNvSpPr/>
          <p:nvPr/>
        </p:nvSpPr>
        <p:spPr>
          <a:xfrm>
            <a:off x="169683" y="3615361"/>
            <a:ext cx="4758575"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Non-Sponsor = Consultant</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All non-sponsors need to register as well </a:t>
            </a:r>
          </a:p>
        </p:txBody>
      </p:sp>
      <p:sp>
        <p:nvSpPr>
          <p:cNvPr id="19" name="Rectangle 18">
            <a:extLst>
              <a:ext uri="{FF2B5EF4-FFF2-40B4-BE49-F238E27FC236}">
                <a16:creationId xmlns:a16="http://schemas.microsoft.com/office/drawing/2014/main" id="{AC0C6E89-BC2F-47ED-88B5-52EDCE9B0F9A}"/>
              </a:ext>
            </a:extLst>
          </p:cNvPr>
          <p:cNvSpPr/>
          <p:nvPr/>
        </p:nvSpPr>
        <p:spPr>
          <a:xfrm>
            <a:off x="169683" y="1456261"/>
            <a:ext cx="8618058" cy="414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Sponsors</a:t>
            </a:r>
          </a:p>
        </p:txBody>
      </p:sp>
      <p:sp>
        <p:nvSpPr>
          <p:cNvPr id="20" name="Rectangle 19">
            <a:extLst>
              <a:ext uri="{FF2B5EF4-FFF2-40B4-BE49-F238E27FC236}">
                <a16:creationId xmlns:a16="http://schemas.microsoft.com/office/drawing/2014/main" id="{B9BF0B24-8F16-45D9-8EE2-40E81F3712D2}"/>
              </a:ext>
            </a:extLst>
          </p:cNvPr>
          <p:cNvSpPr/>
          <p:nvPr/>
        </p:nvSpPr>
        <p:spPr>
          <a:xfrm>
            <a:off x="4928258" y="3171294"/>
            <a:ext cx="4046060"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Members</a:t>
            </a:r>
          </a:p>
        </p:txBody>
      </p:sp>
      <p:sp>
        <p:nvSpPr>
          <p:cNvPr id="21" name="Rectangle 20">
            <a:extLst>
              <a:ext uri="{FF2B5EF4-FFF2-40B4-BE49-F238E27FC236}">
                <a16:creationId xmlns:a16="http://schemas.microsoft.com/office/drawing/2014/main" id="{20046006-58D6-49B3-8B9D-D9BBB41F3D91}"/>
              </a:ext>
            </a:extLst>
          </p:cNvPr>
          <p:cNvSpPr/>
          <p:nvPr/>
        </p:nvSpPr>
        <p:spPr>
          <a:xfrm>
            <a:off x="169683" y="3171294"/>
            <a:ext cx="4758575"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Consultant</a:t>
            </a:r>
          </a:p>
        </p:txBody>
      </p:sp>
      <p:sp>
        <p:nvSpPr>
          <p:cNvPr id="4" name="Rectangle 3">
            <a:extLst>
              <a:ext uri="{FF2B5EF4-FFF2-40B4-BE49-F238E27FC236}">
                <a16:creationId xmlns:a16="http://schemas.microsoft.com/office/drawing/2014/main" id="{239C66D1-8F47-9EF4-42E9-E00F0841BC67}"/>
              </a:ext>
            </a:extLst>
          </p:cNvPr>
          <p:cNvSpPr/>
          <p:nvPr/>
        </p:nvSpPr>
        <p:spPr>
          <a:xfrm>
            <a:off x="1690007" y="4874079"/>
            <a:ext cx="7284311" cy="190227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latin typeface="+mj-lt"/>
                <a:cs typeface="Cavolini" panose="03000502040302020204" pitchFamily="66" charset="0"/>
              </a:rPr>
              <a:t>After registering, log in to the system with your user ID and password during the application round. </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The initiator will create the application PIN. The application PIN will need to be shared with each party to complete, submit and track the status of the application.</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   The member, sponsor and FHLB Dallas’ Community Investment department can view an application at the same time while it is being completed online.</a:t>
            </a:r>
          </a:p>
        </p:txBody>
      </p:sp>
      <p:pic>
        <p:nvPicPr>
          <p:cNvPr id="6" name="Picture 5" descr="Cartoon bee with megaphone">
            <a:extLst>
              <a:ext uri="{FF2B5EF4-FFF2-40B4-BE49-F238E27FC236}">
                <a16:creationId xmlns:a16="http://schemas.microsoft.com/office/drawing/2014/main" id="{F9478310-1592-0215-8350-3304CD77BFEB}"/>
              </a:ext>
            </a:extLst>
          </p:cNvPr>
          <p:cNvPicPr>
            <a:picLocks noChangeAspect="1"/>
          </p:cNvPicPr>
          <p:nvPr/>
        </p:nvPicPr>
        <p:blipFill>
          <a:blip r:embed="rId3"/>
          <a:stretch>
            <a:fillRect/>
          </a:stretch>
        </p:blipFill>
        <p:spPr>
          <a:xfrm>
            <a:off x="60000" y="4793722"/>
            <a:ext cx="1630007" cy="1902278"/>
          </a:xfrm>
          <a:prstGeom prst="rect">
            <a:avLst/>
          </a:prstGeom>
        </p:spPr>
      </p:pic>
    </p:spTree>
    <p:extLst>
      <p:ext uri="{BB962C8B-B14F-4D97-AF65-F5344CB8AC3E}">
        <p14:creationId xmlns:p14="http://schemas.microsoft.com/office/powerpoint/2010/main" val="7581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7"/>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defPPr>
              <a:defRPr lang="en-US"/>
            </a:defPPr>
            <a:lvl1pPr indent="0" algn="ctr">
              <a:buNone/>
              <a:defRPr sz="6000"/>
            </a:lvl1pPr>
          </a:lstStyle>
          <a:p>
            <a:r>
              <a:rPr lang="en-US" dirty="0"/>
              <a:t>GrantConnect Tips</a:t>
            </a:r>
          </a:p>
        </p:txBody>
      </p:sp>
    </p:spTree>
    <p:extLst>
      <p:ext uri="{BB962C8B-B14F-4D97-AF65-F5344CB8AC3E}">
        <p14:creationId xmlns:p14="http://schemas.microsoft.com/office/powerpoint/2010/main" val="130643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Tips</a:t>
            </a:r>
          </a:p>
        </p:txBody>
      </p:sp>
      <p:sp>
        <p:nvSpPr>
          <p:cNvPr id="4" name="Rectangle 3">
            <a:extLst>
              <a:ext uri="{FF2B5EF4-FFF2-40B4-BE49-F238E27FC236}">
                <a16:creationId xmlns:a16="http://schemas.microsoft.com/office/drawing/2014/main" id="{FCBED68A-23BD-4F11-8659-1C41F2B3ABD2}"/>
              </a:ext>
            </a:extLst>
          </p:cNvPr>
          <p:cNvSpPr/>
          <p:nvPr/>
        </p:nvSpPr>
        <p:spPr>
          <a:xfrm>
            <a:off x="347471" y="1533527"/>
            <a:ext cx="8668481" cy="2708536"/>
          </a:xfrm>
          <a:prstGeom prst="rect">
            <a:avLst/>
          </a:prstGeom>
          <a:solidFill>
            <a:schemeClr val="bg1">
              <a:lumMod val="85000"/>
              <a:alpha val="50000"/>
            </a:schemeClr>
          </a:solidFill>
          <a:ln>
            <a:solidFill>
              <a:schemeClr val="accent1">
                <a:shade val="50000"/>
              </a:schemeClr>
            </a:solidFill>
            <a:extLst>
              <a:ext uri="{C807C97D-BFC1-408E-A445-0C87EB9F89A2}">
                <ask:lineSketchStyleProps xmlns:ask="http://schemas.microsoft.com/office/drawing/2018/sketchyshapes" sd="600740096">
                  <a:custGeom>
                    <a:avLst/>
                    <a:gdLst>
                      <a:gd name="connsiteX0" fmla="*/ 0 w 8668481"/>
                      <a:gd name="connsiteY0" fmla="*/ 0 h 2708536"/>
                      <a:gd name="connsiteX1" fmla="*/ 491214 w 8668481"/>
                      <a:gd name="connsiteY1" fmla="*/ 0 h 2708536"/>
                      <a:gd name="connsiteX2" fmla="*/ 895743 w 8668481"/>
                      <a:gd name="connsiteY2" fmla="*/ 0 h 2708536"/>
                      <a:gd name="connsiteX3" fmla="*/ 1300272 w 8668481"/>
                      <a:gd name="connsiteY3" fmla="*/ 0 h 2708536"/>
                      <a:gd name="connsiteX4" fmla="*/ 1878171 w 8668481"/>
                      <a:gd name="connsiteY4" fmla="*/ 0 h 2708536"/>
                      <a:gd name="connsiteX5" fmla="*/ 2542754 w 8668481"/>
                      <a:gd name="connsiteY5" fmla="*/ 0 h 2708536"/>
                      <a:gd name="connsiteX6" fmla="*/ 3294023 w 8668481"/>
                      <a:gd name="connsiteY6" fmla="*/ 0 h 2708536"/>
                      <a:gd name="connsiteX7" fmla="*/ 3698552 w 8668481"/>
                      <a:gd name="connsiteY7" fmla="*/ 0 h 2708536"/>
                      <a:gd name="connsiteX8" fmla="*/ 4189766 w 8668481"/>
                      <a:gd name="connsiteY8" fmla="*/ 0 h 2708536"/>
                      <a:gd name="connsiteX9" fmla="*/ 4680980 w 8668481"/>
                      <a:gd name="connsiteY9" fmla="*/ 0 h 2708536"/>
                      <a:gd name="connsiteX10" fmla="*/ 5432248 w 8668481"/>
                      <a:gd name="connsiteY10" fmla="*/ 0 h 2708536"/>
                      <a:gd name="connsiteX11" fmla="*/ 6096832 w 8668481"/>
                      <a:gd name="connsiteY11" fmla="*/ 0 h 2708536"/>
                      <a:gd name="connsiteX12" fmla="*/ 6414676 w 8668481"/>
                      <a:gd name="connsiteY12" fmla="*/ 0 h 2708536"/>
                      <a:gd name="connsiteX13" fmla="*/ 6819205 w 8668481"/>
                      <a:gd name="connsiteY13" fmla="*/ 0 h 2708536"/>
                      <a:gd name="connsiteX14" fmla="*/ 7397104 w 8668481"/>
                      <a:gd name="connsiteY14" fmla="*/ 0 h 2708536"/>
                      <a:gd name="connsiteX15" fmla="*/ 8061687 w 8668481"/>
                      <a:gd name="connsiteY15" fmla="*/ 0 h 2708536"/>
                      <a:gd name="connsiteX16" fmla="*/ 8668481 w 8668481"/>
                      <a:gd name="connsiteY16" fmla="*/ 0 h 2708536"/>
                      <a:gd name="connsiteX17" fmla="*/ 8668481 w 8668481"/>
                      <a:gd name="connsiteY17" fmla="*/ 514622 h 2708536"/>
                      <a:gd name="connsiteX18" fmla="*/ 8668481 w 8668481"/>
                      <a:gd name="connsiteY18" fmla="*/ 1083414 h 2708536"/>
                      <a:gd name="connsiteX19" fmla="*/ 8668481 w 8668481"/>
                      <a:gd name="connsiteY19" fmla="*/ 1570951 h 2708536"/>
                      <a:gd name="connsiteX20" fmla="*/ 8668481 w 8668481"/>
                      <a:gd name="connsiteY20" fmla="*/ 2085573 h 2708536"/>
                      <a:gd name="connsiteX21" fmla="*/ 8668481 w 8668481"/>
                      <a:gd name="connsiteY21" fmla="*/ 2708536 h 2708536"/>
                      <a:gd name="connsiteX22" fmla="*/ 7917213 w 8668481"/>
                      <a:gd name="connsiteY22" fmla="*/ 2708536 h 2708536"/>
                      <a:gd name="connsiteX23" fmla="*/ 7252629 w 8668481"/>
                      <a:gd name="connsiteY23" fmla="*/ 2708536 h 2708536"/>
                      <a:gd name="connsiteX24" fmla="*/ 6934785 w 8668481"/>
                      <a:gd name="connsiteY24" fmla="*/ 2708536 h 2708536"/>
                      <a:gd name="connsiteX25" fmla="*/ 6270201 w 8668481"/>
                      <a:gd name="connsiteY25" fmla="*/ 2708536 h 2708536"/>
                      <a:gd name="connsiteX26" fmla="*/ 5692303 w 8668481"/>
                      <a:gd name="connsiteY26" fmla="*/ 2708536 h 2708536"/>
                      <a:gd name="connsiteX27" fmla="*/ 5287773 w 8668481"/>
                      <a:gd name="connsiteY27" fmla="*/ 2708536 h 2708536"/>
                      <a:gd name="connsiteX28" fmla="*/ 4796559 w 8668481"/>
                      <a:gd name="connsiteY28" fmla="*/ 2708536 h 2708536"/>
                      <a:gd name="connsiteX29" fmla="*/ 4305346 w 8668481"/>
                      <a:gd name="connsiteY29" fmla="*/ 2708536 h 2708536"/>
                      <a:gd name="connsiteX30" fmla="*/ 3554077 w 8668481"/>
                      <a:gd name="connsiteY30" fmla="*/ 2708536 h 2708536"/>
                      <a:gd name="connsiteX31" fmla="*/ 2802809 w 8668481"/>
                      <a:gd name="connsiteY31" fmla="*/ 2708536 h 2708536"/>
                      <a:gd name="connsiteX32" fmla="*/ 2224910 w 8668481"/>
                      <a:gd name="connsiteY32" fmla="*/ 2708536 h 2708536"/>
                      <a:gd name="connsiteX33" fmla="*/ 1647011 w 8668481"/>
                      <a:gd name="connsiteY33" fmla="*/ 2708536 h 2708536"/>
                      <a:gd name="connsiteX34" fmla="*/ 1329167 w 8668481"/>
                      <a:gd name="connsiteY34" fmla="*/ 2708536 h 2708536"/>
                      <a:gd name="connsiteX35" fmla="*/ 577899 w 8668481"/>
                      <a:gd name="connsiteY35" fmla="*/ 2708536 h 2708536"/>
                      <a:gd name="connsiteX36" fmla="*/ 0 w 8668481"/>
                      <a:gd name="connsiteY36" fmla="*/ 2708536 h 2708536"/>
                      <a:gd name="connsiteX37" fmla="*/ 0 w 8668481"/>
                      <a:gd name="connsiteY37" fmla="*/ 2221000 h 2708536"/>
                      <a:gd name="connsiteX38" fmla="*/ 0 w 8668481"/>
                      <a:gd name="connsiteY38" fmla="*/ 1760548 h 2708536"/>
                      <a:gd name="connsiteX39" fmla="*/ 0 w 8668481"/>
                      <a:gd name="connsiteY39" fmla="*/ 1218841 h 2708536"/>
                      <a:gd name="connsiteX40" fmla="*/ 0 w 8668481"/>
                      <a:gd name="connsiteY40" fmla="*/ 650049 h 2708536"/>
                      <a:gd name="connsiteX41" fmla="*/ 0 w 8668481"/>
                      <a:gd name="connsiteY41" fmla="*/ 0 h 270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68481" h="2708536" fill="none" extrusionOk="0">
                        <a:moveTo>
                          <a:pt x="0" y="0"/>
                        </a:moveTo>
                        <a:cubicBezTo>
                          <a:pt x="116897" y="-50884"/>
                          <a:pt x="249453" y="37863"/>
                          <a:pt x="491214" y="0"/>
                        </a:cubicBezTo>
                        <a:cubicBezTo>
                          <a:pt x="732975" y="-37863"/>
                          <a:pt x="804708" y="23726"/>
                          <a:pt x="895743" y="0"/>
                        </a:cubicBezTo>
                        <a:cubicBezTo>
                          <a:pt x="986778" y="-23726"/>
                          <a:pt x="1155997" y="22831"/>
                          <a:pt x="1300272" y="0"/>
                        </a:cubicBezTo>
                        <a:cubicBezTo>
                          <a:pt x="1444547" y="-22831"/>
                          <a:pt x="1732655" y="815"/>
                          <a:pt x="1878171" y="0"/>
                        </a:cubicBezTo>
                        <a:cubicBezTo>
                          <a:pt x="2023687" y="-815"/>
                          <a:pt x="2219502" y="76417"/>
                          <a:pt x="2542754" y="0"/>
                        </a:cubicBezTo>
                        <a:cubicBezTo>
                          <a:pt x="2866006" y="-76417"/>
                          <a:pt x="3037103" y="40490"/>
                          <a:pt x="3294023" y="0"/>
                        </a:cubicBezTo>
                        <a:cubicBezTo>
                          <a:pt x="3550943" y="-40490"/>
                          <a:pt x="3612322" y="44550"/>
                          <a:pt x="3698552" y="0"/>
                        </a:cubicBezTo>
                        <a:cubicBezTo>
                          <a:pt x="3784782" y="-44550"/>
                          <a:pt x="4031253" y="6757"/>
                          <a:pt x="4189766" y="0"/>
                        </a:cubicBezTo>
                        <a:cubicBezTo>
                          <a:pt x="4348279" y="-6757"/>
                          <a:pt x="4469030" y="15940"/>
                          <a:pt x="4680980" y="0"/>
                        </a:cubicBezTo>
                        <a:cubicBezTo>
                          <a:pt x="4892930" y="-15940"/>
                          <a:pt x="5169702" y="3834"/>
                          <a:pt x="5432248" y="0"/>
                        </a:cubicBezTo>
                        <a:cubicBezTo>
                          <a:pt x="5694794" y="-3834"/>
                          <a:pt x="5821166" y="48887"/>
                          <a:pt x="6096832" y="0"/>
                        </a:cubicBezTo>
                        <a:cubicBezTo>
                          <a:pt x="6372498" y="-48887"/>
                          <a:pt x="6289014" y="17142"/>
                          <a:pt x="6414676" y="0"/>
                        </a:cubicBezTo>
                        <a:cubicBezTo>
                          <a:pt x="6540338" y="-17142"/>
                          <a:pt x="6675771" y="17723"/>
                          <a:pt x="6819205" y="0"/>
                        </a:cubicBezTo>
                        <a:cubicBezTo>
                          <a:pt x="6962639" y="-17723"/>
                          <a:pt x="7279531" y="3193"/>
                          <a:pt x="7397104" y="0"/>
                        </a:cubicBezTo>
                        <a:cubicBezTo>
                          <a:pt x="7514677" y="-3193"/>
                          <a:pt x="7730576" y="65137"/>
                          <a:pt x="8061687" y="0"/>
                        </a:cubicBezTo>
                        <a:cubicBezTo>
                          <a:pt x="8392798" y="-65137"/>
                          <a:pt x="8426717" y="61786"/>
                          <a:pt x="8668481" y="0"/>
                        </a:cubicBezTo>
                        <a:cubicBezTo>
                          <a:pt x="8728780" y="119931"/>
                          <a:pt x="8636613" y="331243"/>
                          <a:pt x="8668481" y="514622"/>
                        </a:cubicBezTo>
                        <a:cubicBezTo>
                          <a:pt x="8700349" y="698001"/>
                          <a:pt x="8626772" y="962918"/>
                          <a:pt x="8668481" y="1083414"/>
                        </a:cubicBezTo>
                        <a:cubicBezTo>
                          <a:pt x="8710190" y="1203910"/>
                          <a:pt x="8628880" y="1415725"/>
                          <a:pt x="8668481" y="1570951"/>
                        </a:cubicBezTo>
                        <a:cubicBezTo>
                          <a:pt x="8708082" y="1726177"/>
                          <a:pt x="8634559" y="1939970"/>
                          <a:pt x="8668481" y="2085573"/>
                        </a:cubicBezTo>
                        <a:cubicBezTo>
                          <a:pt x="8702403" y="2231176"/>
                          <a:pt x="8625454" y="2521350"/>
                          <a:pt x="8668481" y="2708536"/>
                        </a:cubicBezTo>
                        <a:cubicBezTo>
                          <a:pt x="8471454" y="2737017"/>
                          <a:pt x="8277115" y="2687810"/>
                          <a:pt x="7917213" y="2708536"/>
                        </a:cubicBezTo>
                        <a:cubicBezTo>
                          <a:pt x="7557311" y="2729262"/>
                          <a:pt x="7412313" y="2691246"/>
                          <a:pt x="7252629" y="2708536"/>
                        </a:cubicBezTo>
                        <a:cubicBezTo>
                          <a:pt x="7092945" y="2725826"/>
                          <a:pt x="7071867" y="2672036"/>
                          <a:pt x="6934785" y="2708536"/>
                        </a:cubicBezTo>
                        <a:cubicBezTo>
                          <a:pt x="6797703" y="2745036"/>
                          <a:pt x="6472457" y="2659036"/>
                          <a:pt x="6270201" y="2708536"/>
                        </a:cubicBezTo>
                        <a:cubicBezTo>
                          <a:pt x="6067945" y="2758036"/>
                          <a:pt x="5928343" y="2691934"/>
                          <a:pt x="5692303" y="2708536"/>
                        </a:cubicBezTo>
                        <a:cubicBezTo>
                          <a:pt x="5456263" y="2725138"/>
                          <a:pt x="5462049" y="2697179"/>
                          <a:pt x="5287773" y="2708536"/>
                        </a:cubicBezTo>
                        <a:cubicBezTo>
                          <a:pt x="5113497" y="2719893"/>
                          <a:pt x="5028313" y="2700047"/>
                          <a:pt x="4796559" y="2708536"/>
                        </a:cubicBezTo>
                        <a:cubicBezTo>
                          <a:pt x="4564805" y="2717025"/>
                          <a:pt x="4500995" y="2708264"/>
                          <a:pt x="4305346" y="2708536"/>
                        </a:cubicBezTo>
                        <a:cubicBezTo>
                          <a:pt x="4109697" y="2708808"/>
                          <a:pt x="3822499" y="2639596"/>
                          <a:pt x="3554077" y="2708536"/>
                        </a:cubicBezTo>
                        <a:cubicBezTo>
                          <a:pt x="3285655" y="2777476"/>
                          <a:pt x="3106332" y="2681902"/>
                          <a:pt x="2802809" y="2708536"/>
                        </a:cubicBezTo>
                        <a:cubicBezTo>
                          <a:pt x="2499286" y="2735170"/>
                          <a:pt x="2350095" y="2658930"/>
                          <a:pt x="2224910" y="2708536"/>
                        </a:cubicBezTo>
                        <a:cubicBezTo>
                          <a:pt x="2099725" y="2758142"/>
                          <a:pt x="1934565" y="2700035"/>
                          <a:pt x="1647011" y="2708536"/>
                        </a:cubicBezTo>
                        <a:cubicBezTo>
                          <a:pt x="1359457" y="2717037"/>
                          <a:pt x="1425504" y="2689095"/>
                          <a:pt x="1329167" y="2708536"/>
                        </a:cubicBezTo>
                        <a:cubicBezTo>
                          <a:pt x="1232830" y="2727977"/>
                          <a:pt x="901015" y="2697742"/>
                          <a:pt x="577899" y="2708536"/>
                        </a:cubicBezTo>
                        <a:cubicBezTo>
                          <a:pt x="254783" y="2719330"/>
                          <a:pt x="140499" y="2649916"/>
                          <a:pt x="0" y="2708536"/>
                        </a:cubicBezTo>
                        <a:cubicBezTo>
                          <a:pt x="-25506" y="2525956"/>
                          <a:pt x="31763" y="2384017"/>
                          <a:pt x="0" y="2221000"/>
                        </a:cubicBezTo>
                        <a:cubicBezTo>
                          <a:pt x="-31763" y="2057983"/>
                          <a:pt x="51035" y="1936315"/>
                          <a:pt x="0" y="1760548"/>
                        </a:cubicBezTo>
                        <a:cubicBezTo>
                          <a:pt x="-51035" y="1584781"/>
                          <a:pt x="34578" y="1489073"/>
                          <a:pt x="0" y="1218841"/>
                        </a:cubicBezTo>
                        <a:cubicBezTo>
                          <a:pt x="-34578" y="948609"/>
                          <a:pt x="18997" y="920633"/>
                          <a:pt x="0" y="650049"/>
                        </a:cubicBezTo>
                        <a:cubicBezTo>
                          <a:pt x="-18997" y="379465"/>
                          <a:pt x="31373" y="324314"/>
                          <a:pt x="0" y="0"/>
                        </a:cubicBezTo>
                        <a:close/>
                      </a:path>
                      <a:path w="8668481" h="2708536" stroke="0" extrusionOk="0">
                        <a:moveTo>
                          <a:pt x="0" y="0"/>
                        </a:moveTo>
                        <a:cubicBezTo>
                          <a:pt x="148285" y="-45618"/>
                          <a:pt x="433439" y="41254"/>
                          <a:pt x="577899" y="0"/>
                        </a:cubicBezTo>
                        <a:cubicBezTo>
                          <a:pt x="722359" y="-41254"/>
                          <a:pt x="788205" y="46733"/>
                          <a:pt x="982428" y="0"/>
                        </a:cubicBezTo>
                        <a:cubicBezTo>
                          <a:pt x="1176651" y="-46733"/>
                          <a:pt x="1428270" y="22276"/>
                          <a:pt x="1733696" y="0"/>
                        </a:cubicBezTo>
                        <a:cubicBezTo>
                          <a:pt x="2039122" y="-22276"/>
                          <a:pt x="2089596" y="47555"/>
                          <a:pt x="2224910" y="0"/>
                        </a:cubicBezTo>
                        <a:cubicBezTo>
                          <a:pt x="2360224" y="-47555"/>
                          <a:pt x="2595022" y="22807"/>
                          <a:pt x="2716124" y="0"/>
                        </a:cubicBezTo>
                        <a:cubicBezTo>
                          <a:pt x="2837226" y="-22807"/>
                          <a:pt x="3075367" y="55439"/>
                          <a:pt x="3380708" y="0"/>
                        </a:cubicBezTo>
                        <a:cubicBezTo>
                          <a:pt x="3686049" y="-55439"/>
                          <a:pt x="3725216" y="54601"/>
                          <a:pt x="4045291" y="0"/>
                        </a:cubicBezTo>
                        <a:cubicBezTo>
                          <a:pt x="4365366" y="-54601"/>
                          <a:pt x="4335020" y="37953"/>
                          <a:pt x="4449820" y="0"/>
                        </a:cubicBezTo>
                        <a:cubicBezTo>
                          <a:pt x="4564620" y="-37953"/>
                          <a:pt x="4893661" y="63857"/>
                          <a:pt x="5201089" y="0"/>
                        </a:cubicBezTo>
                        <a:cubicBezTo>
                          <a:pt x="5508517" y="-63857"/>
                          <a:pt x="5768667" y="10441"/>
                          <a:pt x="5952357" y="0"/>
                        </a:cubicBezTo>
                        <a:cubicBezTo>
                          <a:pt x="6136047" y="-10441"/>
                          <a:pt x="6375743" y="61747"/>
                          <a:pt x="6530256" y="0"/>
                        </a:cubicBezTo>
                        <a:cubicBezTo>
                          <a:pt x="6684769" y="-61747"/>
                          <a:pt x="6896968" y="7659"/>
                          <a:pt x="7194839" y="0"/>
                        </a:cubicBezTo>
                        <a:cubicBezTo>
                          <a:pt x="7492710" y="-7659"/>
                          <a:pt x="7471727" y="46106"/>
                          <a:pt x="7686053" y="0"/>
                        </a:cubicBezTo>
                        <a:cubicBezTo>
                          <a:pt x="7900379" y="-46106"/>
                          <a:pt x="8286821" y="15452"/>
                          <a:pt x="8668481" y="0"/>
                        </a:cubicBezTo>
                        <a:cubicBezTo>
                          <a:pt x="8680556" y="119222"/>
                          <a:pt x="8665513" y="355868"/>
                          <a:pt x="8668481" y="460451"/>
                        </a:cubicBezTo>
                        <a:cubicBezTo>
                          <a:pt x="8671449" y="565034"/>
                          <a:pt x="8612653" y="770054"/>
                          <a:pt x="8668481" y="975073"/>
                        </a:cubicBezTo>
                        <a:cubicBezTo>
                          <a:pt x="8724309" y="1180092"/>
                          <a:pt x="8613764" y="1306205"/>
                          <a:pt x="8668481" y="1543866"/>
                        </a:cubicBezTo>
                        <a:cubicBezTo>
                          <a:pt x="8723198" y="1781527"/>
                          <a:pt x="8659493" y="1829110"/>
                          <a:pt x="8668481" y="2031402"/>
                        </a:cubicBezTo>
                        <a:cubicBezTo>
                          <a:pt x="8677469" y="2233694"/>
                          <a:pt x="8615360" y="2530259"/>
                          <a:pt x="8668481" y="2708536"/>
                        </a:cubicBezTo>
                        <a:cubicBezTo>
                          <a:pt x="8552338" y="2709719"/>
                          <a:pt x="8420182" y="2678527"/>
                          <a:pt x="8177267" y="2708536"/>
                        </a:cubicBezTo>
                        <a:cubicBezTo>
                          <a:pt x="7934352" y="2738545"/>
                          <a:pt x="7656203" y="2641948"/>
                          <a:pt x="7512684" y="2708536"/>
                        </a:cubicBezTo>
                        <a:cubicBezTo>
                          <a:pt x="7369165" y="2775124"/>
                          <a:pt x="7160022" y="2669891"/>
                          <a:pt x="6848100" y="2708536"/>
                        </a:cubicBezTo>
                        <a:cubicBezTo>
                          <a:pt x="6536178" y="2747181"/>
                          <a:pt x="6516030" y="2665899"/>
                          <a:pt x="6356886" y="2708536"/>
                        </a:cubicBezTo>
                        <a:cubicBezTo>
                          <a:pt x="6197742" y="2751173"/>
                          <a:pt x="6020374" y="2691565"/>
                          <a:pt x="5865672" y="2708536"/>
                        </a:cubicBezTo>
                        <a:cubicBezTo>
                          <a:pt x="5710970" y="2725507"/>
                          <a:pt x="5537444" y="2656620"/>
                          <a:pt x="5287773" y="2708536"/>
                        </a:cubicBezTo>
                        <a:cubicBezTo>
                          <a:pt x="5038102" y="2760452"/>
                          <a:pt x="4935086" y="2663886"/>
                          <a:pt x="4796559" y="2708536"/>
                        </a:cubicBezTo>
                        <a:cubicBezTo>
                          <a:pt x="4658032" y="2753186"/>
                          <a:pt x="4582072" y="2686425"/>
                          <a:pt x="4392030" y="2708536"/>
                        </a:cubicBezTo>
                        <a:cubicBezTo>
                          <a:pt x="4201988" y="2730647"/>
                          <a:pt x="4089538" y="2662889"/>
                          <a:pt x="3900816" y="2708536"/>
                        </a:cubicBezTo>
                        <a:cubicBezTo>
                          <a:pt x="3712094" y="2754183"/>
                          <a:pt x="3515862" y="2679695"/>
                          <a:pt x="3409603" y="2708536"/>
                        </a:cubicBezTo>
                        <a:cubicBezTo>
                          <a:pt x="3303344" y="2737377"/>
                          <a:pt x="3081503" y="2693061"/>
                          <a:pt x="2831704" y="2708536"/>
                        </a:cubicBezTo>
                        <a:cubicBezTo>
                          <a:pt x="2581905" y="2724011"/>
                          <a:pt x="2311590" y="2691763"/>
                          <a:pt x="2080435" y="2708536"/>
                        </a:cubicBezTo>
                        <a:cubicBezTo>
                          <a:pt x="1849280" y="2725309"/>
                          <a:pt x="1853237" y="2685236"/>
                          <a:pt x="1762591" y="2708536"/>
                        </a:cubicBezTo>
                        <a:cubicBezTo>
                          <a:pt x="1671945" y="2731836"/>
                          <a:pt x="1547685" y="2673388"/>
                          <a:pt x="1444747" y="2708536"/>
                        </a:cubicBezTo>
                        <a:cubicBezTo>
                          <a:pt x="1341809" y="2743684"/>
                          <a:pt x="1271370" y="2701170"/>
                          <a:pt x="1126903" y="2708536"/>
                        </a:cubicBezTo>
                        <a:cubicBezTo>
                          <a:pt x="982436" y="2715902"/>
                          <a:pt x="358133" y="2620289"/>
                          <a:pt x="0" y="2708536"/>
                        </a:cubicBezTo>
                        <a:cubicBezTo>
                          <a:pt x="-48131" y="2531260"/>
                          <a:pt x="14156" y="2364726"/>
                          <a:pt x="0" y="2112658"/>
                        </a:cubicBezTo>
                        <a:cubicBezTo>
                          <a:pt x="-14156" y="1860590"/>
                          <a:pt x="44035" y="1694770"/>
                          <a:pt x="0" y="1570951"/>
                        </a:cubicBezTo>
                        <a:cubicBezTo>
                          <a:pt x="-44035" y="1447132"/>
                          <a:pt x="28870" y="1228503"/>
                          <a:pt x="0" y="1110500"/>
                        </a:cubicBezTo>
                        <a:cubicBezTo>
                          <a:pt x="-28870" y="992497"/>
                          <a:pt x="15520" y="801569"/>
                          <a:pt x="0" y="595878"/>
                        </a:cubicBezTo>
                        <a:cubicBezTo>
                          <a:pt x="-15520" y="390187"/>
                          <a:pt x="60245" y="290946"/>
                          <a:pt x="0" y="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06A2B28-F9C3-482A-BBA0-BE9967419E0D}"/>
              </a:ext>
            </a:extLst>
          </p:cNvPr>
          <p:cNvSpPr txBox="1"/>
          <p:nvPr/>
        </p:nvSpPr>
        <p:spPr>
          <a:xfrm>
            <a:off x="550147" y="1771650"/>
            <a:ext cx="8263128" cy="3477875"/>
          </a:xfrm>
          <a:prstGeom prst="rect">
            <a:avLst/>
          </a:prstGeom>
          <a:noFill/>
        </p:spPr>
        <p:txBody>
          <a:bodyPr wrap="square" rtlCol="0">
            <a:spAutoFit/>
          </a:bodyPr>
          <a:lstStyle/>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location is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https://app.fhlb.com/grantconnect</a:t>
            </a: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has multifactor authentication, you will need  either a direct-dial phone line phone  (cannot be an extension), cell or an authenticator app on your phone.</a:t>
            </a: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b="1" i="1" dirty="0">
                <a:solidFill>
                  <a:schemeClr val="tx1">
                    <a:lumMod val="65000"/>
                    <a:lumOff val="35000"/>
                  </a:schemeClr>
                </a:solidFill>
                <a:latin typeface="Calibri" panose="020F0502020204030204" pitchFamily="34" charset="0"/>
                <a:cs typeface="Calibri" panose="020F0502020204030204" pitchFamily="34" charset="0"/>
              </a:rPr>
              <a:t>If you wait to register, you might not be able to apply because registration approval can take up to 24 hours</a:t>
            </a:r>
            <a:r>
              <a:rPr lang="en-US" dirty="0">
                <a:solidFill>
                  <a:schemeClr val="tx1">
                    <a:lumMod val="65000"/>
                    <a:lumOff val="35000"/>
                  </a:schemeClr>
                </a:solidFill>
                <a:latin typeface="Calibri" panose="020F0502020204030204" pitchFamily="34" charset="0"/>
                <a:cs typeface="Calibri" panose="020F0502020204030204" pitchFamily="34" charset="0"/>
              </a:rPr>
              <a:t>.</a:t>
            </a:r>
          </a:p>
          <a:p>
            <a:pPr marL="285750" indent="-28575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a:extLst>
              <a:ext uri="{FF2B5EF4-FFF2-40B4-BE49-F238E27FC236}">
                <a16:creationId xmlns:a16="http://schemas.microsoft.com/office/drawing/2014/main" id="{498AA730-0DF0-5271-E88A-E1650549D1C1}"/>
              </a:ext>
            </a:extLst>
          </p:cNvPr>
          <p:cNvPicPr>
            <a:picLocks noChangeAspect="1"/>
          </p:cNvPicPr>
          <p:nvPr/>
        </p:nvPicPr>
        <p:blipFill>
          <a:blip r:embed="rId4"/>
          <a:stretch>
            <a:fillRect/>
          </a:stretch>
        </p:blipFill>
        <p:spPr>
          <a:xfrm>
            <a:off x="4278086" y="4367894"/>
            <a:ext cx="2820546" cy="2490106"/>
          </a:xfrm>
          <a:prstGeom prst="rect">
            <a:avLst/>
          </a:prstGeom>
        </p:spPr>
      </p:pic>
      <p:sp>
        <p:nvSpPr>
          <p:cNvPr id="8" name="Arrow: Striped Right 7">
            <a:extLst>
              <a:ext uri="{FF2B5EF4-FFF2-40B4-BE49-F238E27FC236}">
                <a16:creationId xmlns:a16="http://schemas.microsoft.com/office/drawing/2014/main" id="{DD3E9875-1249-212C-8A15-1950F6F76986}"/>
              </a:ext>
            </a:extLst>
          </p:cNvPr>
          <p:cNvSpPr/>
          <p:nvPr/>
        </p:nvSpPr>
        <p:spPr>
          <a:xfrm>
            <a:off x="330725" y="4822258"/>
            <a:ext cx="3833061" cy="1330779"/>
          </a:xfrm>
          <a:prstGeom prst="stripedRightArrow">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800" b="1" dirty="0">
              <a:solidFill>
                <a:srgbClr val="0070C0"/>
              </a:solidFill>
              <a:latin typeface="Calibri" panose="020F0502020204030204" pitchFamily="34" charset="0"/>
              <a:cs typeface="Calibri" panose="020F0502020204030204" pitchFamily="34" charset="0"/>
            </a:endParaRPr>
          </a:p>
          <a:p>
            <a:pPr algn="ctr"/>
            <a:r>
              <a:rPr lang="en-US" sz="1800" b="1" dirty="0">
                <a:solidFill>
                  <a:schemeClr val="tx1"/>
                </a:solidFill>
                <a:latin typeface="Calibri" panose="020F0502020204030204" pitchFamily="34" charset="0"/>
                <a:cs typeface="Calibri" panose="020F0502020204030204" pitchFamily="34" charset="0"/>
              </a:rPr>
              <a:t>Call 1-800-362-2944 for help</a:t>
            </a:r>
          </a:p>
          <a:p>
            <a:pPr algn="ctr"/>
            <a:endParaRPr lang="en-US" dirty="0"/>
          </a:p>
        </p:txBody>
      </p:sp>
      <p:sp>
        <p:nvSpPr>
          <p:cNvPr id="3" name="Oval 2">
            <a:extLst>
              <a:ext uri="{FF2B5EF4-FFF2-40B4-BE49-F238E27FC236}">
                <a16:creationId xmlns:a16="http://schemas.microsoft.com/office/drawing/2014/main" id="{042C5FEC-2785-BA51-02FA-8A539ACAA28B}"/>
              </a:ext>
            </a:extLst>
          </p:cNvPr>
          <p:cNvSpPr/>
          <p:nvPr/>
        </p:nvSpPr>
        <p:spPr>
          <a:xfrm>
            <a:off x="330725" y="3225600"/>
            <a:ext cx="8143675" cy="1016463"/>
          </a:xfrm>
          <a:prstGeom prst="ellipse">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067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Previous Registrants</a:t>
            </a:r>
          </a:p>
        </p:txBody>
      </p:sp>
      <p:sp>
        <p:nvSpPr>
          <p:cNvPr id="6" name="Rectangle 5">
            <a:extLst>
              <a:ext uri="{FF2B5EF4-FFF2-40B4-BE49-F238E27FC236}">
                <a16:creationId xmlns:a16="http://schemas.microsoft.com/office/drawing/2014/main" id="{D08A5CE8-38DF-439E-B957-7DBC27D7929E}"/>
              </a:ext>
            </a:extLst>
          </p:cNvPr>
          <p:cNvSpPr/>
          <p:nvPr/>
        </p:nvSpPr>
        <p:spPr>
          <a:xfrm>
            <a:off x="176144" y="1289958"/>
            <a:ext cx="8618059" cy="3853542"/>
          </a:xfrm>
          <a:prstGeom prst="rect">
            <a:avLst/>
          </a:prstGeom>
          <a:solidFill>
            <a:schemeClr val="bg1"/>
          </a:solidFill>
          <a:ln>
            <a:solidFill>
              <a:schemeClr val="tx2"/>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cs typeface="Calibri" panose="020F0502020204030204" pitchFamily="34" charset="0"/>
              </a:rPr>
              <a:t>If you created a User ID in the past , do not create a new User ID. Call FHLB Dallas at 800-362-2944.</a:t>
            </a:r>
          </a:p>
          <a:p>
            <a:endParaRPr lang="en-US" dirty="0">
              <a:solidFill>
                <a:schemeClr val="tx1"/>
              </a:solidFill>
              <a:latin typeface="Calibri" panose="020F0502020204030204" pitchFamily="34" charset="0"/>
              <a:cs typeface="Calibri" panose="020F0502020204030204" pitchFamily="34" charset="0"/>
            </a:endParaRP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We will reset your password </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receive an email</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be given a two-hour window to complete the Multi-Factor Authentication setup</a:t>
            </a:r>
          </a:p>
          <a:p>
            <a:pPr marL="800100" lvl="1" indent="-342900">
              <a:buFont typeface="+mj-lt"/>
              <a:buAutoNum type="arabicParenR"/>
            </a:pPr>
            <a:r>
              <a:rPr lang="en-US" b="1" i="1" u="sng" dirty="0">
                <a:solidFill>
                  <a:schemeClr val="tx1"/>
                </a:solidFill>
                <a:latin typeface="Calibri" panose="020F0502020204030204" pitchFamily="34" charset="0"/>
                <a:cs typeface="Calibri" panose="020F0502020204030204" pitchFamily="34" charset="0"/>
              </a:rPr>
              <a:t>If you do not complete the process within the two-hour window, you will need to call us again to reset your account</a:t>
            </a:r>
            <a:r>
              <a:rPr lang="en-US" dirty="0">
                <a:solidFill>
                  <a:schemeClr val="tx1"/>
                </a:solidFill>
                <a:latin typeface="Calibri" panose="020F0502020204030204" pitchFamily="34" charset="0"/>
                <a:cs typeface="Calibri" panose="020F0502020204030204" pitchFamily="34" charset="0"/>
              </a:rPr>
              <a:t>.</a:t>
            </a:r>
          </a:p>
          <a:p>
            <a:pPr lvl="2"/>
            <a:endParaRPr lang="en-US" dirty="0">
              <a:solidFill>
                <a:schemeClr val="tx1"/>
              </a:solidFill>
              <a:latin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cs typeface="Calibri" panose="020F0502020204030204" pitchFamily="34" charset="0"/>
              </a:rPr>
              <a:t>If you registered prior to 2021, please go through the self-registration process at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https://app.fhlb.com/grantconnect</a:t>
            </a:r>
            <a:endParaRPr lang="en-US"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 name="Flowchart: Process 3">
            <a:extLst>
              <a:ext uri="{FF2B5EF4-FFF2-40B4-BE49-F238E27FC236}">
                <a16:creationId xmlns:a16="http://schemas.microsoft.com/office/drawing/2014/main" id="{343E33E4-0956-4F45-C57A-9FF6DC85715B}"/>
              </a:ext>
            </a:extLst>
          </p:cNvPr>
          <p:cNvSpPr/>
          <p:nvPr/>
        </p:nvSpPr>
        <p:spPr>
          <a:xfrm>
            <a:off x="1371600" y="5486399"/>
            <a:ext cx="7509429" cy="116749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tx1">
                  <a:lumMod val="65000"/>
                  <a:lumOff val="35000"/>
                </a:schemeClr>
              </a:solidFill>
              <a:cs typeface="Cavolini" panose="03000502040302020204" pitchFamily="66" charset="0"/>
            </a:endParaRPr>
          </a:p>
          <a:p>
            <a:r>
              <a:rPr lang="en-US" sz="1600" b="1" dirty="0">
                <a:solidFill>
                  <a:schemeClr val="bg1"/>
                </a:solidFill>
                <a:cs typeface="Cavolini" panose="03000502040302020204" pitchFamily="66" charset="0"/>
              </a:rPr>
              <a:t>Chrome browser is suggested</a:t>
            </a:r>
          </a:p>
          <a:p>
            <a:endParaRPr lang="en-US" sz="1600" b="1" dirty="0">
              <a:solidFill>
                <a:schemeClr val="bg1"/>
              </a:solidFill>
              <a:cs typeface="Cavolini" panose="03000502040302020204" pitchFamily="66" charset="0"/>
            </a:endParaRPr>
          </a:p>
          <a:p>
            <a:r>
              <a:rPr lang="en-US" sz="1600" b="1" dirty="0">
                <a:solidFill>
                  <a:schemeClr val="bg1"/>
                </a:solidFill>
                <a:cs typeface="Cavolini" panose="03000502040302020204" pitchFamily="66" charset="0"/>
              </a:rPr>
              <a:t>DO NOT use Safari, Internet Explorer, or Edge – will generate errors in the registration process</a:t>
            </a:r>
            <a:endParaRPr lang="en-US" sz="1600" b="1" dirty="0">
              <a:solidFill>
                <a:schemeClr val="bg1"/>
              </a:solidFill>
            </a:endParaRPr>
          </a:p>
          <a:p>
            <a:pPr algn="ctr"/>
            <a:endParaRPr lang="en-US" dirty="0"/>
          </a:p>
        </p:txBody>
      </p:sp>
      <p:sp>
        <p:nvSpPr>
          <p:cNvPr id="8" name="Arrow: Pentagon 7">
            <a:extLst>
              <a:ext uri="{FF2B5EF4-FFF2-40B4-BE49-F238E27FC236}">
                <a16:creationId xmlns:a16="http://schemas.microsoft.com/office/drawing/2014/main" id="{A0B7DFA1-2530-F958-0CF5-939B901D3378}"/>
              </a:ext>
            </a:extLst>
          </p:cNvPr>
          <p:cNvSpPr/>
          <p:nvPr/>
        </p:nvSpPr>
        <p:spPr>
          <a:xfrm>
            <a:off x="176144" y="5486399"/>
            <a:ext cx="1121977" cy="1069522"/>
          </a:xfrm>
          <a:prstGeom prst="homePlat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Tree>
    <p:extLst>
      <p:ext uri="{BB962C8B-B14F-4D97-AF65-F5344CB8AC3E}">
        <p14:creationId xmlns:p14="http://schemas.microsoft.com/office/powerpoint/2010/main" val="27850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GrantConnect Recap</a:t>
            </a:r>
            <a:endParaRPr lang="en-US" sz="4400" dirty="0"/>
          </a:p>
        </p:txBody>
      </p:sp>
    </p:spTree>
    <p:extLst>
      <p:ext uri="{BB962C8B-B14F-4D97-AF65-F5344CB8AC3E}">
        <p14:creationId xmlns:p14="http://schemas.microsoft.com/office/powerpoint/2010/main" val="2744845419"/>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GrantConnect - Recap</a:t>
            </a:r>
          </a:p>
        </p:txBody>
      </p:sp>
      <p:sp>
        <p:nvSpPr>
          <p:cNvPr id="9" name="Text Placeholder 3">
            <a:extLst>
              <a:ext uri="{FF2B5EF4-FFF2-40B4-BE49-F238E27FC236}">
                <a16:creationId xmlns:a16="http://schemas.microsoft.com/office/drawing/2014/main" id="{01DAF35D-362F-4CAE-825C-9D9C17B5A1C5}"/>
              </a:ext>
            </a:extLst>
          </p:cNvPr>
          <p:cNvSpPr>
            <a:spLocks noGrp="1"/>
          </p:cNvSpPr>
          <p:nvPr>
            <p:ph type="body" sz="quarter" idx="12"/>
          </p:nvPr>
        </p:nvSpPr>
        <p:spPr>
          <a:xfrm>
            <a:off x="1753651" y="2972186"/>
            <a:ext cx="7258051" cy="1047751"/>
          </a:xfr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r>
              <a:rPr lang="en-US" sz="1400" dirty="0"/>
              <a:t>First time users will create a User ID/Password and affiliate with a new or existing organization</a:t>
            </a:r>
          </a:p>
          <a:p>
            <a:endParaRPr lang="en-US" sz="800" dirty="0"/>
          </a:p>
          <a:p>
            <a:r>
              <a:rPr lang="en-US" sz="1400" dirty="0"/>
              <a:t>If you created a User ID or used AHP Online in previous AHP Rounds, do not create a new User ID call us first</a:t>
            </a:r>
          </a:p>
          <a:p>
            <a:endParaRPr lang="en-US" sz="1200" dirty="0"/>
          </a:p>
          <a:p>
            <a:endParaRPr lang="en-US" sz="1200" dirty="0"/>
          </a:p>
        </p:txBody>
      </p:sp>
      <p:sp>
        <p:nvSpPr>
          <p:cNvPr id="7" name="Rectangle 6">
            <a:extLst>
              <a:ext uri="{FF2B5EF4-FFF2-40B4-BE49-F238E27FC236}">
                <a16:creationId xmlns:a16="http://schemas.microsoft.com/office/drawing/2014/main" id="{AD071690-5C2F-4F8A-BEFB-D6138E439794}"/>
              </a:ext>
            </a:extLst>
          </p:cNvPr>
          <p:cNvSpPr/>
          <p:nvPr/>
        </p:nvSpPr>
        <p:spPr>
          <a:xfrm>
            <a:off x="1750685" y="4323669"/>
            <a:ext cx="7216115" cy="457200"/>
          </a:xfrm>
          <a:prstGeom prst="rect">
            <a:avLst/>
          </a:prstGeom>
          <a:solidFill>
            <a:srgbClr val="C0D6FF"/>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Must have a user ID and password to access the application through the GrantConnect portal. </a:t>
            </a:r>
          </a:p>
        </p:txBody>
      </p:sp>
      <p:sp>
        <p:nvSpPr>
          <p:cNvPr id="8" name="Rectangle 7">
            <a:extLst>
              <a:ext uri="{FF2B5EF4-FFF2-40B4-BE49-F238E27FC236}">
                <a16:creationId xmlns:a16="http://schemas.microsoft.com/office/drawing/2014/main" id="{3482ADE2-A7DD-46C2-A6C9-A97156F08087}"/>
              </a:ext>
            </a:extLst>
          </p:cNvPr>
          <p:cNvSpPr/>
          <p:nvPr/>
        </p:nvSpPr>
        <p:spPr>
          <a:xfrm>
            <a:off x="1705784" y="5104169"/>
            <a:ext cx="7305918" cy="865773"/>
          </a:xfrm>
          <a:prstGeom prst="rect">
            <a:avLst/>
          </a:prstGeo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Once you have registered, log on to the system with your user ID and password during the application round. You may use the application PIN to complete, submit and track the status of your application. </a:t>
            </a:r>
          </a:p>
          <a:p>
            <a:pPr defTabSz="914400">
              <a:spcBef>
                <a:spcPct val="20000"/>
              </a:spcBef>
              <a:buClr>
                <a:schemeClr val="tx1">
                  <a:lumMod val="85000"/>
                  <a:lumOff val="15000"/>
                </a:schemeClr>
              </a:buClr>
            </a:pPr>
            <a:endParaRPr lang="en-US" sz="1400" dirty="0"/>
          </a:p>
        </p:txBody>
      </p:sp>
      <p:sp>
        <p:nvSpPr>
          <p:cNvPr id="11" name="Arrow: Pentagon 10">
            <a:extLst>
              <a:ext uri="{FF2B5EF4-FFF2-40B4-BE49-F238E27FC236}">
                <a16:creationId xmlns:a16="http://schemas.microsoft.com/office/drawing/2014/main" id="{FB33E1E1-77D9-479F-B756-59B58A05B90A}"/>
              </a:ext>
            </a:extLst>
          </p:cNvPr>
          <p:cNvSpPr/>
          <p:nvPr/>
        </p:nvSpPr>
        <p:spPr>
          <a:xfrm>
            <a:off x="210603" y="2972186"/>
            <a:ext cx="1424915" cy="1047751"/>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Sponsors</a:t>
            </a:r>
          </a:p>
        </p:txBody>
      </p:sp>
      <p:sp>
        <p:nvSpPr>
          <p:cNvPr id="13" name="Arrow: Pentagon 12">
            <a:extLst>
              <a:ext uri="{FF2B5EF4-FFF2-40B4-BE49-F238E27FC236}">
                <a16:creationId xmlns:a16="http://schemas.microsoft.com/office/drawing/2014/main" id="{35F291CB-F551-470C-B2BC-53EE0DB26BA2}"/>
              </a:ext>
            </a:extLst>
          </p:cNvPr>
          <p:cNvSpPr/>
          <p:nvPr/>
        </p:nvSpPr>
        <p:spPr>
          <a:xfrm>
            <a:off x="196462" y="4274543"/>
            <a:ext cx="1424915" cy="548121"/>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Members</a:t>
            </a:r>
          </a:p>
        </p:txBody>
      </p:sp>
      <p:sp>
        <p:nvSpPr>
          <p:cNvPr id="14" name="Arrow: Pentagon 13">
            <a:extLst>
              <a:ext uri="{FF2B5EF4-FFF2-40B4-BE49-F238E27FC236}">
                <a16:creationId xmlns:a16="http://schemas.microsoft.com/office/drawing/2014/main" id="{A174F744-AF37-461B-81F8-027B11EE45C2}"/>
              </a:ext>
            </a:extLst>
          </p:cNvPr>
          <p:cNvSpPr/>
          <p:nvPr/>
        </p:nvSpPr>
        <p:spPr>
          <a:xfrm>
            <a:off x="196463" y="1759154"/>
            <a:ext cx="1424915" cy="914399"/>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Consultant</a:t>
            </a:r>
          </a:p>
        </p:txBody>
      </p:sp>
      <p:sp>
        <p:nvSpPr>
          <p:cNvPr id="15" name="Text Placeholder 6">
            <a:extLst>
              <a:ext uri="{FF2B5EF4-FFF2-40B4-BE49-F238E27FC236}">
                <a16:creationId xmlns:a16="http://schemas.microsoft.com/office/drawing/2014/main" id="{BC118BD0-0A37-45BA-8E89-8B9D5FBF343C}"/>
              </a:ext>
            </a:extLst>
          </p:cNvPr>
          <p:cNvSpPr txBox="1">
            <a:spLocks/>
          </p:cNvSpPr>
          <p:nvPr/>
        </p:nvSpPr>
        <p:spPr>
          <a:xfrm>
            <a:off x="1753652" y="1776324"/>
            <a:ext cx="7258050" cy="914399"/>
          </a:xfrm>
          <a:prstGeom prst="rect">
            <a:avLst/>
          </a:prstGeom>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defPPr>
              <a:defRPr lang="en-US"/>
            </a:defPPr>
            <a:lvl1pPr marL="166688" indent="-166688" defTabSz="914400">
              <a:spcBef>
                <a:spcPct val="20000"/>
              </a:spcBef>
              <a:buClr>
                <a:schemeClr val="tx1">
                  <a:lumMod val="85000"/>
                  <a:lumOff val="15000"/>
                </a:schemeClr>
              </a:buClr>
              <a:buFont typeface="Arial"/>
              <a:buChar char="•"/>
              <a:defRPr sz="1200"/>
            </a:lvl1pPr>
            <a:lvl2pPr marL="403225" indent="-171450" defTabSz="914400">
              <a:spcBef>
                <a:spcPct val="20000"/>
              </a:spcBef>
              <a:buClr>
                <a:schemeClr val="tx1">
                  <a:lumMod val="85000"/>
                  <a:lumOff val="15000"/>
                </a:schemeClr>
              </a:buClr>
              <a:buFont typeface="Tw Cen MT" panose="020B0602020104020603" pitchFamily="34" charset="0"/>
              <a:buChar char="–"/>
              <a:defRPr sz="2400"/>
            </a:lvl2pPr>
            <a:lvl3pPr marL="569913" indent="-166688" defTabSz="914400">
              <a:spcBef>
                <a:spcPct val="20000"/>
              </a:spcBef>
              <a:buClr>
                <a:schemeClr val="tx1">
                  <a:lumMod val="85000"/>
                  <a:lumOff val="15000"/>
                </a:schemeClr>
              </a:buClr>
              <a:buSzPct val="90000"/>
              <a:buFont typeface="Calibri" panose="020F0502020204030204" pitchFamily="34" charset="0"/>
              <a:buChar char="˃"/>
              <a:defRPr sz="2400"/>
            </a:lvl3pPr>
            <a:lvl4pPr marL="747713" indent="-177800" defTabSz="914400">
              <a:spcBef>
                <a:spcPct val="20000"/>
              </a:spcBef>
              <a:buClr>
                <a:schemeClr val="tx1">
                  <a:lumMod val="85000"/>
                  <a:lumOff val="15000"/>
                </a:schemeClr>
              </a:buClr>
              <a:buFont typeface="Arial"/>
              <a:buChar char="•"/>
              <a:defRPr sz="2400"/>
            </a:lvl4pPr>
            <a:lvl5pPr marL="973138" indent="-225425" defTabSz="914400">
              <a:spcBef>
                <a:spcPct val="20000"/>
              </a:spcBef>
              <a:buClr>
                <a:schemeClr val="tx1">
                  <a:lumMod val="85000"/>
                  <a:lumOff val="15000"/>
                </a:schemeClr>
              </a:buClr>
              <a:buFont typeface="Tw Cen MT" panose="020B0602020104020603" pitchFamily="34" charset="0"/>
              <a:buChar char="–"/>
              <a:defRPr sz="24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4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r>
              <a:rPr lang="en-US" sz="1400" dirty="0"/>
              <a:t>Non-Sponsor = Consultant</a:t>
            </a:r>
          </a:p>
          <a:p>
            <a:r>
              <a:rPr lang="en-US" sz="1400" dirty="0"/>
              <a:t>All non-sponsors need to register as well </a:t>
            </a:r>
          </a:p>
          <a:p>
            <a:endParaRPr lang="en-US" dirty="0"/>
          </a:p>
        </p:txBody>
      </p:sp>
      <p:sp>
        <p:nvSpPr>
          <p:cNvPr id="16" name="Arrow: Pentagon 15">
            <a:extLst>
              <a:ext uri="{FF2B5EF4-FFF2-40B4-BE49-F238E27FC236}">
                <a16:creationId xmlns:a16="http://schemas.microsoft.com/office/drawing/2014/main" id="{D14EC534-5BB6-4482-9ABD-F3A11B89CEF3}"/>
              </a:ext>
            </a:extLst>
          </p:cNvPr>
          <p:cNvSpPr/>
          <p:nvPr/>
        </p:nvSpPr>
        <p:spPr>
          <a:xfrm>
            <a:off x="181934" y="5062228"/>
            <a:ext cx="1403948" cy="865773"/>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Everyone</a:t>
            </a:r>
          </a:p>
        </p:txBody>
      </p:sp>
    </p:spTree>
    <p:extLst>
      <p:ext uri="{BB962C8B-B14F-4D97-AF65-F5344CB8AC3E}">
        <p14:creationId xmlns:p14="http://schemas.microsoft.com/office/powerpoint/2010/main" val="12897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anim calcmode="lin" valueType="num">
                                      <p:cBhvr additive="base">
                                        <p:cTn id="21" dur="500" fill="hold"/>
                                        <p:tgtEl>
                                          <p:spTgt spid="9">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7" grpId="0" animBg="1"/>
      <p:bldP spid="8" grpId="0" animBg="1"/>
      <p:bldP spid="11" grpId="0" animBg="1"/>
      <p:bldP spid="13" grpId="0" animBg="1"/>
      <p:bldP spid="14" grpId="0" animBg="1"/>
      <p:bldP spid="15" grpId="0" animBg="1"/>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23225229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610"/>
            <a:ext cx="9144000" cy="768614"/>
          </a:xfrm>
          <a:prstGeom prst="rect">
            <a:avLst/>
          </a:prstGeom>
        </p:spPr>
      </p:pic>
      <p:sp>
        <p:nvSpPr>
          <p:cNvPr id="9" name="Rectangle 7"/>
          <p:cNvSpPr txBox="1">
            <a:spLocks noChangeArrowheads="1"/>
          </p:cNvSpPr>
          <p:nvPr/>
        </p:nvSpPr>
        <p:spPr bwMode="auto">
          <a:xfrm>
            <a:off x="407709" y="5820162"/>
            <a:ext cx="8328581"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lang="en-US" b="1" i="1" u="sng" dirty="0">
                <a:solidFill>
                  <a:srgbClr val="0563C1"/>
                </a:solidFill>
                <a:latin typeface="Calibri" panose="020F0502020204030204" pitchFamily="34" charset="0"/>
                <a:hlinkClick r:id="rId4"/>
              </a:rPr>
              <a:t>fhlb.com</a:t>
            </a:r>
            <a:r>
              <a:rPr lang="en-US" sz="1800" b="1" i="1" u="sng" dirty="0">
                <a:solidFill>
                  <a:srgbClr val="0563C1"/>
                </a:solidFill>
                <a:effectLst/>
                <a:latin typeface="Calibri" panose="020F0502020204030204" pitchFamily="34" charset="0"/>
                <a:ea typeface="Calibri" panose="020F0502020204030204" pitchFamily="34" charset="0"/>
                <a:hlinkClick r:id="rId4"/>
              </a:rPr>
              <a:t>/community programs</a:t>
            </a:r>
            <a:endParaRPr kumimoji="0" lang="en-US" sz="1800" b="1"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356260" y="598773"/>
            <a:ext cx="7470570" cy="457200"/>
          </a:xfrm>
        </p:spPr>
        <p:txBody>
          <a:bodyPr>
            <a:normAutofit/>
          </a:bodyPr>
          <a:lstStyle/>
          <a:p>
            <a:pPr algn="l"/>
            <a:r>
              <a:rPr lang="en-US" b="1" dirty="0">
                <a:solidFill>
                  <a:srgbClr val="0070C0"/>
                </a:solidFill>
              </a:rPr>
              <a:t>For More Information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6391-32EA-2B46-BDED-02E66B80CDB0}" type="slidenum">
              <a:rPr kumimoji="0" lang="en-US" sz="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 name="Diagram 2">
            <a:extLst>
              <a:ext uri="{FF2B5EF4-FFF2-40B4-BE49-F238E27FC236}">
                <a16:creationId xmlns:a16="http://schemas.microsoft.com/office/drawing/2014/main" id="{7C5C5A61-01A8-4325-B4CA-E5191A355130}"/>
              </a:ext>
            </a:extLst>
          </p:cNvPr>
          <p:cNvGraphicFramePr/>
          <p:nvPr>
            <p:extLst>
              <p:ext uri="{D42A27DB-BD31-4B8C-83A1-F6EECF244321}">
                <p14:modId xmlns:p14="http://schemas.microsoft.com/office/powerpoint/2010/main" val="2744433500"/>
              </p:ext>
            </p:extLst>
          </p:nvPr>
        </p:nvGraphicFramePr>
        <p:xfrm>
          <a:off x="2335480" y="1226034"/>
          <a:ext cx="4473040" cy="39501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739174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407709" y="6249002"/>
            <a:ext cx="8328581" cy="70625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kumimoji="0" lang="en-US" sz="1800" b="1" i="1" u="none" strike="noStrike" kern="0" cap="none" spc="0" normalizeH="0" baseline="0" noProof="0" dirty="0">
                <a:ln>
                  <a:noFill/>
                </a:ln>
                <a:solidFill>
                  <a:prstClr val="black"/>
                </a:solidFill>
                <a:effectLst/>
                <a:uLnTx/>
                <a:uFillTx/>
                <a:latin typeface="Calibri"/>
                <a:ea typeface="+mn-ea"/>
                <a:cs typeface="+mn-cs"/>
                <a:hlinkClick r:id="rId2"/>
              </a:rPr>
              <a:t>fhlb.com/community-programs</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356260" y="598773"/>
            <a:ext cx="7470570" cy="457200"/>
          </a:xfrm>
        </p:spPr>
        <p:txBody>
          <a:bodyPr>
            <a:noAutofit/>
          </a:bodyPr>
          <a:lstStyle/>
          <a:p>
            <a:pPr algn="l"/>
            <a:r>
              <a:rPr lang="en-US" sz="3200" b="1" dirty="0">
                <a:solidFill>
                  <a:srgbClr val="0070C0"/>
                </a:solidFill>
              </a:rPr>
              <a:t>Community Investment Team</a:t>
            </a:r>
          </a:p>
        </p:txBody>
      </p:sp>
      <p:sp>
        <p:nvSpPr>
          <p:cNvPr id="6" name="Rectangle 7">
            <a:extLst>
              <a:ext uri="{FF2B5EF4-FFF2-40B4-BE49-F238E27FC236}">
                <a16:creationId xmlns:a16="http://schemas.microsoft.com/office/drawing/2014/main" id="{C1985C5B-CC9C-42F5-8884-C1BE60D0EEB2}"/>
              </a:ext>
            </a:extLst>
          </p:cNvPr>
          <p:cNvSpPr txBox="1">
            <a:spLocks noChangeArrowheads="1"/>
          </p:cNvSpPr>
          <p:nvPr/>
        </p:nvSpPr>
        <p:spPr bwMode="auto">
          <a:xfrm>
            <a:off x="356260" y="1310456"/>
            <a:ext cx="8328581" cy="45720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Please utilize the Community Investment department for assistance.</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CE18120F-FF26-3464-44EE-F3D1F1C12A29}"/>
              </a:ext>
            </a:extLst>
          </p:cNvPr>
          <p:cNvGraphicFramePr>
            <a:graphicFrameLocks noGrp="1"/>
          </p:cNvGraphicFramePr>
          <p:nvPr>
            <p:extLst>
              <p:ext uri="{D42A27DB-BD31-4B8C-83A1-F6EECF244321}">
                <p14:modId xmlns:p14="http://schemas.microsoft.com/office/powerpoint/2010/main" val="2037363071"/>
              </p:ext>
            </p:extLst>
          </p:nvPr>
        </p:nvGraphicFramePr>
        <p:xfrm>
          <a:off x="1335741" y="3649339"/>
          <a:ext cx="7135906" cy="1570983"/>
        </p:xfrm>
        <a:graphic>
          <a:graphicData uri="http://schemas.openxmlformats.org/drawingml/2006/table">
            <a:tbl>
              <a:tblPr/>
              <a:tblGrid>
                <a:gridCol w="4508695">
                  <a:extLst>
                    <a:ext uri="{9D8B030D-6E8A-4147-A177-3AD203B41FA5}">
                      <a16:colId xmlns:a16="http://schemas.microsoft.com/office/drawing/2014/main" val="3768004542"/>
                    </a:ext>
                  </a:extLst>
                </a:gridCol>
                <a:gridCol w="2627211">
                  <a:extLst>
                    <a:ext uri="{9D8B030D-6E8A-4147-A177-3AD203B41FA5}">
                      <a16:colId xmlns:a16="http://schemas.microsoft.com/office/drawing/2014/main" val="460044239"/>
                    </a:ext>
                  </a:extLst>
                </a:gridCol>
              </a:tblGrid>
              <a:tr h="381600">
                <a:tc gridSpan="2">
                  <a:txBody>
                    <a:bodyPr/>
                    <a:lstStyle/>
                    <a:p>
                      <a:pPr algn="ctr" rtl="0" fontAlgn="ctr"/>
                      <a:r>
                        <a:rPr lang="en-US" sz="1800" b="1" i="0" u="none" strike="noStrike" dirty="0">
                          <a:solidFill>
                            <a:srgbClr val="FFFFFF"/>
                          </a:solidFill>
                          <a:effectLst/>
                          <a:latin typeface="Calibri" panose="020F0502020204030204" pitchFamily="34" charset="0"/>
                        </a:rPr>
                        <a:t>Staff Information</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hMerge="1">
                  <a:txBody>
                    <a:bodyPr/>
                    <a:lstStyle/>
                    <a:p>
                      <a:endParaRPr lang="en-US"/>
                    </a:p>
                  </a:txBody>
                  <a:tcPr/>
                </a:tc>
                <a:extLst>
                  <a:ext uri="{0D108BD9-81ED-4DB2-BD59-A6C34878D82A}">
                    <a16:rowId xmlns:a16="http://schemas.microsoft.com/office/drawing/2014/main" val="279621057"/>
                  </a:ext>
                </a:extLst>
              </a:tr>
              <a:tr h="388661">
                <a:tc>
                  <a:txBody>
                    <a:bodyPr/>
                    <a:lstStyle/>
                    <a:p>
                      <a:pPr algn="ctr" rtl="0" fontAlgn="ctr"/>
                      <a:r>
                        <a:rPr lang="en-US" sz="1800" b="0" i="0" u="none" strike="noStrike" dirty="0">
                          <a:solidFill>
                            <a:srgbClr val="000000"/>
                          </a:solidFill>
                          <a:effectLst/>
                          <a:latin typeface="Calibri" panose="020F0502020204030204" pitchFamily="34" charset="0"/>
                        </a:rPr>
                        <a:t>AHP General Fund Manager</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Steven Matkovich</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204763953"/>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800" b="0" i="0" u="none" strike="noStrike" dirty="0">
                          <a:solidFill>
                            <a:srgbClr val="000000"/>
                          </a:solidFill>
                          <a:effectLst/>
                          <a:latin typeface="Calibri" panose="020F0502020204030204" pitchFamily="34" charset="0"/>
                        </a:rPr>
                        <a:t>Edgar Burciaga </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960180356"/>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Alex Fitzgerald</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79551538"/>
                  </a:ext>
                </a:extLst>
              </a:tr>
            </a:tbl>
          </a:graphicData>
        </a:graphic>
      </p:graphicFrame>
      <p:graphicFrame>
        <p:nvGraphicFramePr>
          <p:cNvPr id="10" name="Table 9">
            <a:extLst>
              <a:ext uri="{FF2B5EF4-FFF2-40B4-BE49-F238E27FC236}">
                <a16:creationId xmlns:a16="http://schemas.microsoft.com/office/drawing/2014/main" id="{58C6CEC3-503F-7CD1-FFE2-B06B624385A7}"/>
              </a:ext>
            </a:extLst>
          </p:cNvPr>
          <p:cNvGraphicFramePr>
            <a:graphicFrameLocks noGrp="1"/>
          </p:cNvGraphicFramePr>
          <p:nvPr>
            <p:extLst>
              <p:ext uri="{D42A27DB-BD31-4B8C-83A1-F6EECF244321}">
                <p14:modId xmlns:p14="http://schemas.microsoft.com/office/powerpoint/2010/main" val="2298632755"/>
              </p:ext>
            </p:extLst>
          </p:nvPr>
        </p:nvGraphicFramePr>
        <p:xfrm>
          <a:off x="1402795" y="1900800"/>
          <a:ext cx="6515100" cy="1226824"/>
        </p:xfrm>
        <a:graphic>
          <a:graphicData uri="http://schemas.openxmlformats.org/drawingml/2006/table">
            <a:tbl>
              <a:tblPr firstRow="1" bandRow="1">
                <a:tableStyleId>{5C22544A-7EE6-4342-B048-85BDC9FD1C3A}</a:tableStyleId>
              </a:tblPr>
              <a:tblGrid>
                <a:gridCol w="3198005">
                  <a:extLst>
                    <a:ext uri="{9D8B030D-6E8A-4147-A177-3AD203B41FA5}">
                      <a16:colId xmlns:a16="http://schemas.microsoft.com/office/drawing/2014/main" val="3097730320"/>
                    </a:ext>
                  </a:extLst>
                </a:gridCol>
                <a:gridCol w="3317095">
                  <a:extLst>
                    <a:ext uri="{9D8B030D-6E8A-4147-A177-3AD203B41FA5}">
                      <a16:colId xmlns:a16="http://schemas.microsoft.com/office/drawing/2014/main" val="1903787383"/>
                    </a:ext>
                  </a:extLst>
                </a:gridCol>
              </a:tblGrid>
              <a:tr h="392899">
                <a:tc gridSpan="2">
                  <a:txBody>
                    <a:bodyPr/>
                    <a:lstStyle/>
                    <a:p>
                      <a:pPr algn="ctr" rtl="0" fontAlgn="ctr"/>
                      <a:r>
                        <a:rPr lang="en-US" sz="2400" u="none" strike="noStrike" dirty="0">
                          <a:effectLst/>
                        </a:rPr>
                        <a:t>Contact Information</a:t>
                      </a:r>
                      <a:endParaRPr lang="en-US" sz="2400" b="1" i="0" u="none" strike="noStrike" dirty="0">
                        <a:solidFill>
                          <a:srgbClr val="FFFFFF"/>
                        </a:solidFill>
                        <a:effectLst/>
                        <a:latin typeface="Calibri" panose="020F0502020204030204" pitchFamily="34" charset="0"/>
                      </a:endParaRPr>
                    </a:p>
                  </a:txBody>
                  <a:tcPr marL="6350" marR="6350" marT="6350" marB="0" anchor="ctr"/>
                </a:tc>
                <a:tc hMerge="1">
                  <a:txBody>
                    <a:bodyPr/>
                    <a:lstStyle/>
                    <a:p>
                      <a:endParaRPr lang="en-US"/>
                    </a:p>
                  </a:txBody>
                  <a:tcPr/>
                </a:tc>
                <a:extLst>
                  <a:ext uri="{0D108BD9-81ED-4DB2-BD59-A6C34878D82A}">
                    <a16:rowId xmlns:a16="http://schemas.microsoft.com/office/drawing/2014/main" val="3952441433"/>
                  </a:ext>
                </a:extLst>
              </a:tr>
              <a:tr h="396623">
                <a:tc>
                  <a:txBody>
                    <a:bodyPr/>
                    <a:lstStyle/>
                    <a:p>
                      <a:pPr algn="ctr" rtl="0" fontAlgn="ctr"/>
                      <a:r>
                        <a:rPr lang="en-US" sz="2400" u="none" strike="noStrike" dirty="0">
                          <a:effectLst/>
                        </a:rPr>
                        <a:t>AHP Department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800.362.2944</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24021712"/>
                  </a:ext>
                </a:extLst>
              </a:tr>
              <a:tr h="437302">
                <a:tc>
                  <a:txBody>
                    <a:bodyPr/>
                    <a:lstStyle/>
                    <a:p>
                      <a:pPr algn="ctr" rtl="0" fontAlgn="ctr"/>
                      <a:r>
                        <a:rPr lang="en-US" sz="2400" u="none" strike="noStrike" dirty="0">
                          <a:effectLst/>
                        </a:rPr>
                        <a:t>Email</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ahp@fhlb.com</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20073936"/>
                  </a:ext>
                </a:extLst>
              </a:tr>
            </a:tbl>
          </a:graphicData>
        </a:graphic>
      </p:graphicFrame>
    </p:spTree>
    <p:extLst>
      <p:ext uri="{BB962C8B-B14F-4D97-AF65-F5344CB8AC3E}">
        <p14:creationId xmlns:p14="http://schemas.microsoft.com/office/powerpoint/2010/main" val="2588972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2036664F-55E1-4A6B-8691-8115EA06480C}"/>
              </a:ext>
            </a:extLst>
          </p:cNvPr>
          <p:cNvSpPr>
            <a:spLocks noGrp="1"/>
          </p:cNvSpPr>
          <p:nvPr>
            <p:ph type="title"/>
          </p:nvPr>
        </p:nvSpPr>
        <p:spPr>
          <a:xfrm>
            <a:off x="356260" y="598773"/>
            <a:ext cx="7487260" cy="457200"/>
          </a:xfrm>
        </p:spPr>
        <p:txBody>
          <a:bodyPr anchor="ctr">
            <a:normAutofit/>
          </a:bodyPr>
          <a:lstStyle/>
          <a:p>
            <a:r>
              <a:rPr lang="en-US" dirty="0"/>
              <a:t>AHP Subsidies by State</a:t>
            </a:r>
          </a:p>
        </p:txBody>
      </p:sp>
      <p:graphicFrame>
        <p:nvGraphicFramePr>
          <p:cNvPr id="5" name="Table 4">
            <a:extLst>
              <a:ext uri="{FF2B5EF4-FFF2-40B4-BE49-F238E27FC236}">
                <a16:creationId xmlns:a16="http://schemas.microsoft.com/office/drawing/2014/main" id="{25175A1E-AF2E-A136-CAE0-EED26583A9E0}"/>
              </a:ext>
            </a:extLst>
          </p:cNvPr>
          <p:cNvGraphicFramePr>
            <a:graphicFrameLocks noGrp="1"/>
          </p:cNvGraphicFramePr>
          <p:nvPr>
            <p:extLst>
              <p:ext uri="{D42A27DB-BD31-4B8C-83A1-F6EECF244321}">
                <p14:modId xmlns:p14="http://schemas.microsoft.com/office/powerpoint/2010/main" val="1302687193"/>
              </p:ext>
            </p:extLst>
          </p:nvPr>
        </p:nvGraphicFramePr>
        <p:xfrm>
          <a:off x="170329" y="1479176"/>
          <a:ext cx="8579224" cy="5199531"/>
        </p:xfrm>
        <a:graphic>
          <a:graphicData uri="http://schemas.openxmlformats.org/drawingml/2006/table">
            <a:tbl>
              <a:tblPr firstRow="1" bandRow="1"/>
              <a:tblGrid>
                <a:gridCol w="1470153">
                  <a:extLst>
                    <a:ext uri="{9D8B030D-6E8A-4147-A177-3AD203B41FA5}">
                      <a16:colId xmlns:a16="http://schemas.microsoft.com/office/drawing/2014/main" val="2031199646"/>
                    </a:ext>
                  </a:extLst>
                </a:gridCol>
                <a:gridCol w="1730223">
                  <a:extLst>
                    <a:ext uri="{9D8B030D-6E8A-4147-A177-3AD203B41FA5}">
                      <a16:colId xmlns:a16="http://schemas.microsoft.com/office/drawing/2014/main" val="3516782961"/>
                    </a:ext>
                  </a:extLst>
                </a:gridCol>
                <a:gridCol w="1878916">
                  <a:extLst>
                    <a:ext uri="{9D8B030D-6E8A-4147-A177-3AD203B41FA5}">
                      <a16:colId xmlns:a16="http://schemas.microsoft.com/office/drawing/2014/main" val="2751456821"/>
                    </a:ext>
                  </a:extLst>
                </a:gridCol>
                <a:gridCol w="160510">
                  <a:extLst>
                    <a:ext uri="{9D8B030D-6E8A-4147-A177-3AD203B41FA5}">
                      <a16:colId xmlns:a16="http://schemas.microsoft.com/office/drawing/2014/main" val="1466577373"/>
                    </a:ext>
                  </a:extLst>
                </a:gridCol>
                <a:gridCol w="1779563">
                  <a:extLst>
                    <a:ext uri="{9D8B030D-6E8A-4147-A177-3AD203B41FA5}">
                      <a16:colId xmlns:a16="http://schemas.microsoft.com/office/drawing/2014/main" val="832472417"/>
                    </a:ext>
                  </a:extLst>
                </a:gridCol>
                <a:gridCol w="1559859">
                  <a:extLst>
                    <a:ext uri="{9D8B030D-6E8A-4147-A177-3AD203B41FA5}">
                      <a16:colId xmlns:a16="http://schemas.microsoft.com/office/drawing/2014/main" val="70785102"/>
                    </a:ext>
                  </a:extLst>
                </a:gridCol>
              </a:tblGrid>
              <a:tr h="875432">
                <a:tc>
                  <a:txBody>
                    <a:bodyPr/>
                    <a:lstStyle/>
                    <a:p>
                      <a:pPr algn="ctr" rtl="0" fontAlgn="ctr"/>
                      <a:r>
                        <a:rPr lang="en-US" sz="2100" b="1" i="0" u="none" strike="noStrike">
                          <a:solidFill>
                            <a:srgbClr val="FFFFFF"/>
                          </a:solidFill>
                          <a:effectLst/>
                          <a:latin typeface="Arial" panose="020B0604020202020204" pitchFamily="34" charset="0"/>
                        </a:rPr>
                        <a:t>Project Location</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a:solidFill>
                            <a:srgbClr val="FFFFFF"/>
                          </a:solidFill>
                          <a:effectLst/>
                          <a:latin typeface="Segoe UI" panose="020B0502040204020203" pitchFamily="34" charset="0"/>
                        </a:rPr>
                        <a:t>Applications Received</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gridSpan="2">
                  <a:txBody>
                    <a:bodyPr/>
                    <a:lstStyle/>
                    <a:p>
                      <a:pPr algn="ctr" rtl="0" fontAlgn="ctr"/>
                      <a:r>
                        <a:rPr lang="en-US" sz="2100" b="1" i="0" u="none" strike="noStrike">
                          <a:solidFill>
                            <a:srgbClr val="FFFFFF"/>
                          </a:solidFill>
                          <a:effectLst/>
                          <a:latin typeface="Segoe UI" panose="020B0502040204020203" pitchFamily="34" charset="0"/>
                        </a:rPr>
                        <a:t>Applications Approved</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hMerge="1">
                  <a:txBody>
                    <a:bodyPr/>
                    <a:lstStyle/>
                    <a:p>
                      <a:endParaRPr lang="en-US"/>
                    </a:p>
                  </a:txBody>
                  <a:tcPr/>
                </a:tc>
                <a:tc>
                  <a:txBody>
                    <a:bodyPr/>
                    <a:lstStyle/>
                    <a:p>
                      <a:pPr algn="ctr" rtl="0" fontAlgn="ctr"/>
                      <a:r>
                        <a:rPr lang="en-US" sz="2100" b="1" i="0" u="none" strike="noStrike">
                          <a:solidFill>
                            <a:srgbClr val="FFFFFF"/>
                          </a:solidFill>
                          <a:effectLst/>
                          <a:latin typeface="Arial" panose="020B0604020202020204" pitchFamily="34" charset="0"/>
                        </a:rPr>
                        <a:t>Subsidy Awarded</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a:solidFill>
                            <a:srgbClr val="FFFFFF"/>
                          </a:solidFill>
                          <a:effectLst/>
                          <a:latin typeface="Arial" panose="020B0604020202020204" pitchFamily="34" charset="0"/>
                        </a:rPr>
                        <a:t>Units</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extLst>
                  <a:ext uri="{0D108BD9-81ED-4DB2-BD59-A6C34878D82A}">
                    <a16:rowId xmlns:a16="http://schemas.microsoft.com/office/drawing/2014/main" val="1854508300"/>
                  </a:ext>
                </a:extLst>
              </a:tr>
              <a:tr h="532933">
                <a:tc>
                  <a:txBody>
                    <a:bodyPr/>
                    <a:lstStyle/>
                    <a:p>
                      <a:pPr algn="ctr" rtl="0" fontAlgn="t"/>
                      <a:r>
                        <a:rPr lang="en-US" sz="2100" b="0" i="0" u="none" strike="noStrike">
                          <a:solidFill>
                            <a:srgbClr val="000000"/>
                          </a:solidFill>
                          <a:effectLst/>
                          <a:latin typeface="Segoe UI" panose="020B0502040204020203" pitchFamily="34" charset="0"/>
                        </a:rPr>
                        <a:t>AR</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27</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$1,000,000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40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534002833"/>
                  </a:ext>
                </a:extLst>
              </a:tr>
              <a:tr h="532933">
                <a:tc>
                  <a:txBody>
                    <a:bodyPr/>
                    <a:lstStyle/>
                    <a:p>
                      <a:pPr algn="ctr" rtl="0" fontAlgn="t"/>
                      <a:r>
                        <a:rPr lang="en-US" sz="2100" b="0" i="0" u="none" strike="noStrike">
                          <a:solidFill>
                            <a:srgbClr val="000000"/>
                          </a:solidFill>
                          <a:effectLst/>
                          <a:latin typeface="Segoe UI" panose="020B0502040204020203" pitchFamily="34" charset="0"/>
                        </a:rPr>
                        <a:t>CO</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3</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0</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863998896"/>
                  </a:ext>
                </a:extLst>
              </a:tr>
              <a:tr h="532933">
                <a:tc>
                  <a:txBody>
                    <a:bodyPr/>
                    <a:lstStyle/>
                    <a:p>
                      <a:pPr algn="ctr" rtl="0" fontAlgn="t"/>
                      <a:r>
                        <a:rPr lang="en-US" sz="2100" b="0" i="0" u="none" strike="noStrike">
                          <a:solidFill>
                            <a:srgbClr val="000000"/>
                          </a:solidFill>
                          <a:effectLst/>
                          <a:latin typeface="Segoe UI" panose="020B0502040204020203" pitchFamily="34" charset="0"/>
                        </a:rPr>
                        <a:t>LA</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57</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11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$21,699,844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684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2836997550"/>
                  </a:ext>
                </a:extLst>
              </a:tr>
              <a:tr h="532933">
                <a:tc>
                  <a:txBody>
                    <a:bodyPr/>
                    <a:lstStyle/>
                    <a:p>
                      <a:pPr algn="ctr" rtl="0" fontAlgn="t"/>
                      <a:r>
                        <a:rPr lang="en-US" sz="2100" b="0" i="0" u="none" strike="noStrike">
                          <a:solidFill>
                            <a:srgbClr val="000000"/>
                          </a:solidFill>
                          <a:effectLst/>
                          <a:latin typeface="Segoe UI" panose="020B0502040204020203" pitchFamily="34" charset="0"/>
                        </a:rPr>
                        <a:t>MS</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24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4</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$7,600,000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280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193697826"/>
                  </a:ext>
                </a:extLst>
              </a:tr>
              <a:tr h="532933">
                <a:tc>
                  <a:txBody>
                    <a:bodyPr/>
                    <a:lstStyle/>
                    <a:p>
                      <a:pPr algn="ctr" rtl="0" fontAlgn="t"/>
                      <a:r>
                        <a:rPr lang="en-US" sz="2100" b="0" i="0" u="none" strike="noStrike">
                          <a:solidFill>
                            <a:srgbClr val="000000"/>
                          </a:solidFill>
                          <a:effectLst/>
                          <a:latin typeface="Segoe UI" panose="020B0502040204020203" pitchFamily="34" charset="0"/>
                        </a:rPr>
                        <a:t>NM</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12</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2</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$3,855,000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158</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1470111349"/>
                  </a:ext>
                </a:extLst>
              </a:tr>
              <a:tr h="532933">
                <a:tc>
                  <a:txBody>
                    <a:bodyPr/>
                    <a:lstStyle/>
                    <a:p>
                      <a:pPr algn="ctr" rtl="0" fontAlgn="t"/>
                      <a:r>
                        <a:rPr lang="en-US" sz="2100" b="0" i="0" u="none" strike="noStrike">
                          <a:solidFill>
                            <a:srgbClr val="000000"/>
                          </a:solidFill>
                          <a:effectLst/>
                          <a:latin typeface="Segoe UI" panose="020B0502040204020203" pitchFamily="34" charset="0"/>
                        </a:rPr>
                        <a:t>TX</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143</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23</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$44,703,572</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2,409</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713221776"/>
                  </a:ext>
                </a:extLst>
              </a:tr>
              <a:tr h="532933">
                <a:tc>
                  <a:txBody>
                    <a:bodyPr/>
                    <a:lstStyle/>
                    <a:p>
                      <a:pPr algn="ctr" rtl="0" fontAlgn="t"/>
                      <a:r>
                        <a:rPr lang="en-US" sz="2100" b="1" i="0" u="none" strike="noStrike">
                          <a:solidFill>
                            <a:srgbClr val="000000"/>
                          </a:solidFill>
                          <a:effectLst/>
                          <a:latin typeface="Arial" panose="020B0604020202020204" pitchFamily="34" charset="0"/>
                        </a:rPr>
                        <a:t>Totals</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a:solidFill>
                            <a:srgbClr val="000000"/>
                          </a:solidFill>
                          <a:effectLst/>
                          <a:latin typeface="Arial" panose="020B0604020202020204" pitchFamily="34" charset="0"/>
                        </a:rPr>
                        <a:t>266</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1" i="0" u="none" strike="noStrike">
                          <a:solidFill>
                            <a:srgbClr val="000000"/>
                          </a:solidFill>
                          <a:effectLst/>
                          <a:latin typeface="Segoe UI" panose="020B0502040204020203" pitchFamily="34" charset="0"/>
                        </a:rPr>
                        <a:t>41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1" i="0" u="none" strike="noStrike">
                          <a:solidFill>
                            <a:srgbClr val="000000"/>
                          </a:solidFill>
                          <a:effectLst/>
                          <a:latin typeface="Arial" panose="020B0604020202020204" pitchFamily="34" charset="0"/>
                        </a:rPr>
                        <a:t>$78,858,416</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a:solidFill>
                            <a:srgbClr val="000000"/>
                          </a:solidFill>
                          <a:effectLst/>
                          <a:latin typeface="Arial" panose="020B0604020202020204" pitchFamily="34" charset="0"/>
                        </a:rPr>
                        <a:t>3,571</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909234593"/>
                  </a:ext>
                </a:extLst>
              </a:tr>
              <a:tr h="593568">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extLst>
                  <a:ext uri="{0D108BD9-81ED-4DB2-BD59-A6C34878D82A}">
                    <a16:rowId xmlns:a16="http://schemas.microsoft.com/office/drawing/2014/main" val="2748802450"/>
                  </a:ext>
                </a:extLst>
              </a:tr>
            </a:tbl>
          </a:graphicData>
        </a:graphic>
      </p:graphicFrame>
    </p:spTree>
    <p:extLst>
      <p:ext uri="{BB962C8B-B14F-4D97-AF65-F5344CB8AC3E}">
        <p14:creationId xmlns:p14="http://schemas.microsoft.com/office/powerpoint/2010/main" val="1235180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5"/>
            <a:ext cx="7445828" cy="539496"/>
          </a:xfrm>
        </p:spPr>
        <p:txBody>
          <a:bodyPr/>
          <a:lstStyle/>
          <a:p>
            <a:pPr lvl="0" defTabSz="457200">
              <a:defRPr/>
            </a:pPr>
            <a:r>
              <a:rPr lang="en-US" sz="3200" dirty="0">
                <a:solidFill>
                  <a:srgbClr val="0072CE"/>
                </a:solidFill>
                <a:latin typeface="Calibri" pitchFamily="34" charset="0"/>
              </a:rPr>
              <a:t>Benefits of AHP to Members</a:t>
            </a:r>
          </a:p>
        </p:txBody>
      </p:sp>
      <p:sp>
        <p:nvSpPr>
          <p:cNvPr id="3" name="Rectangle 2">
            <a:extLst>
              <a:ext uri="{FF2B5EF4-FFF2-40B4-BE49-F238E27FC236}">
                <a16:creationId xmlns:a16="http://schemas.microsoft.com/office/drawing/2014/main" id="{EF11A445-9564-467C-A1D2-577F3BDA9B1D}"/>
              </a:ext>
            </a:extLst>
          </p:cNvPr>
          <p:cNvSpPr/>
          <p:nvPr/>
        </p:nvSpPr>
        <p:spPr>
          <a:xfrm>
            <a:off x="238125" y="1152468"/>
            <a:ext cx="5198746" cy="26314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1">
            <a:spAutoFit/>
          </a:bodyPr>
          <a:lstStyle/>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Reputational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CRA/Community Investment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New Business/Loan Opportunities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Customer Relationship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Critical funding for affordable housing</a:t>
            </a:r>
          </a:p>
        </p:txBody>
      </p:sp>
      <p:pic>
        <p:nvPicPr>
          <p:cNvPr id="9" name="Picture 8">
            <a:extLst>
              <a:ext uri="{FF2B5EF4-FFF2-40B4-BE49-F238E27FC236}">
                <a16:creationId xmlns:a16="http://schemas.microsoft.com/office/drawing/2014/main" id="{A5D521D2-EF59-4A4E-7CD9-A3F6B32EF5FB}"/>
              </a:ext>
            </a:extLst>
          </p:cNvPr>
          <p:cNvPicPr>
            <a:picLocks noChangeAspect="1"/>
          </p:cNvPicPr>
          <p:nvPr/>
        </p:nvPicPr>
        <p:blipFill>
          <a:blip r:embed="rId3"/>
          <a:stretch>
            <a:fillRect/>
          </a:stretch>
        </p:blipFill>
        <p:spPr>
          <a:xfrm>
            <a:off x="5545488" y="1152469"/>
            <a:ext cx="3456501" cy="2631490"/>
          </a:xfrm>
          <a:prstGeom prst="rect">
            <a:avLst/>
          </a:prstGeom>
          <a:ln w="25400">
            <a:solidFill>
              <a:schemeClr val="tx1"/>
            </a:solidFill>
          </a:ln>
        </p:spPr>
      </p:pic>
      <p:pic>
        <p:nvPicPr>
          <p:cNvPr id="15" name="Picture 14">
            <a:extLst>
              <a:ext uri="{FF2B5EF4-FFF2-40B4-BE49-F238E27FC236}">
                <a16:creationId xmlns:a16="http://schemas.microsoft.com/office/drawing/2014/main" id="{8CCF73A7-B735-F380-F51F-AB72638FA72C}"/>
              </a:ext>
            </a:extLst>
          </p:cNvPr>
          <p:cNvPicPr>
            <a:picLocks noChangeAspect="1"/>
          </p:cNvPicPr>
          <p:nvPr/>
        </p:nvPicPr>
        <p:blipFill>
          <a:blip r:embed="rId4"/>
          <a:stretch>
            <a:fillRect/>
          </a:stretch>
        </p:blipFill>
        <p:spPr>
          <a:xfrm>
            <a:off x="5545488" y="3910664"/>
            <a:ext cx="3456501" cy="2607581"/>
          </a:xfrm>
          <a:prstGeom prst="rect">
            <a:avLst/>
          </a:prstGeom>
          <a:ln w="25400">
            <a:solidFill>
              <a:schemeClr val="tx1"/>
            </a:solidFill>
          </a:ln>
        </p:spPr>
      </p:pic>
      <p:pic>
        <p:nvPicPr>
          <p:cNvPr id="17" name="Picture 16">
            <a:extLst>
              <a:ext uri="{FF2B5EF4-FFF2-40B4-BE49-F238E27FC236}">
                <a16:creationId xmlns:a16="http://schemas.microsoft.com/office/drawing/2014/main" id="{CAA5B78C-5F3B-1D2F-CEDA-12E3FC083907}"/>
              </a:ext>
            </a:extLst>
          </p:cNvPr>
          <p:cNvPicPr>
            <a:picLocks noChangeAspect="1"/>
          </p:cNvPicPr>
          <p:nvPr/>
        </p:nvPicPr>
        <p:blipFill>
          <a:blip r:embed="rId5"/>
          <a:stretch>
            <a:fillRect/>
          </a:stretch>
        </p:blipFill>
        <p:spPr>
          <a:xfrm>
            <a:off x="238126" y="3889408"/>
            <a:ext cx="5198746" cy="2631490"/>
          </a:xfrm>
          <a:prstGeom prst="rect">
            <a:avLst/>
          </a:prstGeom>
          <a:ln w="25400">
            <a:solidFill>
              <a:schemeClr val="tx1"/>
            </a:solidFill>
          </a:ln>
        </p:spPr>
      </p:pic>
    </p:spTree>
    <p:extLst>
      <p:ext uri="{BB962C8B-B14F-4D97-AF65-F5344CB8AC3E}">
        <p14:creationId xmlns:p14="http://schemas.microsoft.com/office/powerpoint/2010/main" val="9076374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16120</TotalTime>
  <Words>6785</Words>
  <Application>Microsoft Office PowerPoint</Application>
  <PresentationFormat>On-screen Show (4:3)</PresentationFormat>
  <Paragraphs>1088</Paragraphs>
  <Slides>78</Slides>
  <Notes>67</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78</vt:i4>
      </vt:variant>
    </vt:vector>
  </HeadingPairs>
  <TitlesOfParts>
    <vt:vector size="94" baseType="lpstr">
      <vt:lpstr>MS Mincho</vt:lpstr>
      <vt:lpstr>Aptos</vt:lpstr>
      <vt:lpstr>Arial</vt:lpstr>
      <vt:lpstr>Calibri</vt:lpstr>
      <vt:lpstr>Cambria</vt:lpstr>
      <vt:lpstr>Cavolini</vt:lpstr>
      <vt:lpstr>GT America</vt:lpstr>
      <vt:lpstr>Public Sans</vt:lpstr>
      <vt:lpstr>Segoe UI</vt:lpstr>
      <vt:lpstr>Symbol</vt:lpstr>
      <vt:lpstr>Tw Cen MT</vt:lpstr>
      <vt:lpstr>Verdana</vt:lpstr>
      <vt:lpstr>Wingdings</vt:lpstr>
      <vt:lpstr>Office Theme</vt:lpstr>
      <vt:lpstr>1_Office Theme</vt:lpstr>
      <vt:lpstr>Worksheet</vt:lpstr>
      <vt:lpstr>PowerPoint Presentation</vt:lpstr>
      <vt:lpstr>2025 AHP Key Points</vt:lpstr>
      <vt:lpstr>2025 AHP Key Points</vt:lpstr>
      <vt:lpstr>2025 AHP Key Points</vt:lpstr>
      <vt:lpstr>2025 AHP Key Points – Scoring Updates</vt:lpstr>
      <vt:lpstr> 2025 AHP Key Points - Scoring Updates </vt:lpstr>
      <vt:lpstr>2024 Highlights</vt:lpstr>
      <vt:lpstr>AHP Subsidies by State</vt:lpstr>
      <vt:lpstr>Benefits of AHP to Members</vt:lpstr>
      <vt:lpstr>Member or Sponsor</vt:lpstr>
      <vt:lpstr>AHP Roles - Members</vt:lpstr>
      <vt:lpstr>AHP Roles - Sponsors</vt:lpstr>
      <vt:lpstr>Types of Eligible Housing</vt:lpstr>
      <vt:lpstr>Owner-Occupied Overview</vt:lpstr>
      <vt:lpstr>What is Evaluated in the Application </vt:lpstr>
      <vt:lpstr>Project Eligibility</vt:lpstr>
      <vt:lpstr>Uses of Funds - Rental</vt:lpstr>
      <vt:lpstr>Owner Occupied AHP Eligible Uses of Funds</vt:lpstr>
      <vt:lpstr> Demand - Rental</vt:lpstr>
      <vt:lpstr>Demand – Owner Occupied</vt:lpstr>
      <vt:lpstr>Sponsor Capacity </vt:lpstr>
      <vt:lpstr>Sponsor Capacity to Complete</vt:lpstr>
      <vt:lpstr>Sponsor Capacity to Complete</vt:lpstr>
      <vt:lpstr>Site Control and Zoning</vt:lpstr>
      <vt:lpstr>PowerPoint Presentation</vt:lpstr>
      <vt:lpstr>PowerPoint Presentation</vt:lpstr>
      <vt:lpstr>Rental Feasibility</vt:lpstr>
      <vt:lpstr>Rental Feasibility</vt:lpstr>
      <vt:lpstr>    Owner-Occupied Feasibility     </vt:lpstr>
      <vt:lpstr>2025 Rental Rehab Projects</vt:lpstr>
      <vt:lpstr>2025 Rental Rehab Projects – Relocation Plan</vt:lpstr>
      <vt:lpstr>2025 Rental Rehab Projects – Cont’d</vt:lpstr>
      <vt:lpstr>            </vt:lpstr>
      <vt:lpstr>Competitive AHP Scoring</vt:lpstr>
      <vt:lpstr>2025 AHP General Fund Scoring Overview</vt:lpstr>
      <vt:lpstr>            </vt:lpstr>
      <vt:lpstr>            </vt:lpstr>
      <vt:lpstr>             </vt:lpstr>
      <vt:lpstr>            </vt:lpstr>
      <vt:lpstr>             </vt:lpstr>
      <vt:lpstr>             </vt:lpstr>
      <vt:lpstr>             </vt:lpstr>
      <vt:lpstr>            </vt:lpstr>
      <vt:lpstr>            </vt:lpstr>
      <vt:lpstr>PowerPoint Presentation</vt:lpstr>
      <vt:lpstr>PowerPoint Presentation</vt:lpstr>
      <vt:lpstr>PowerPoint Presentation</vt:lpstr>
      <vt:lpstr>Bank District Priority – Cont’d </vt:lpstr>
      <vt:lpstr>PowerPoint Presentation</vt:lpstr>
      <vt:lpstr>Application Documentation of Energy Star Certified </vt:lpstr>
      <vt:lpstr>Application Documentation of NGBS Certification</vt:lpstr>
      <vt:lpstr>Application Documentation of Fortified Certification</vt:lpstr>
      <vt:lpstr>            </vt:lpstr>
      <vt:lpstr>AHP Planning Steps for Sponsors</vt:lpstr>
      <vt:lpstr>Improving Your Application</vt:lpstr>
      <vt:lpstr>Development Budget – Uses of Funds</vt:lpstr>
      <vt:lpstr>Development Budget – Uses of Funds</vt:lpstr>
      <vt:lpstr>– Expanded sub-categories</vt:lpstr>
      <vt:lpstr>– Expanded sub-categories</vt:lpstr>
      <vt:lpstr>Modifications</vt:lpstr>
      <vt:lpstr>Modifications</vt:lpstr>
      <vt:lpstr>2025 AHP Timeline</vt:lpstr>
      <vt:lpstr>Resources</vt:lpstr>
      <vt:lpstr>2025 Scoring Rubric  (Self- Scoring Worksheet)</vt:lpstr>
      <vt:lpstr>Income Calculations / Training Presentation link</vt:lpstr>
      <vt:lpstr>Grant Connect</vt:lpstr>
      <vt:lpstr>GrantConnect</vt:lpstr>
      <vt:lpstr>GrantConnect – Registration</vt:lpstr>
      <vt:lpstr>Registration and Access</vt:lpstr>
      <vt:lpstr>Register through GrantConnect – Key Points </vt:lpstr>
      <vt:lpstr>GrantConnect – Registration</vt:lpstr>
      <vt:lpstr>GrantConnect - Tips</vt:lpstr>
      <vt:lpstr>GrantConnect - Previous Registrants</vt:lpstr>
      <vt:lpstr>GrantConnect – Registration</vt:lpstr>
      <vt:lpstr>GrantConnect - Recap</vt:lpstr>
      <vt:lpstr>            </vt:lpstr>
      <vt:lpstr>For More Information</vt:lpstr>
      <vt:lpstr>Community Investment Team</vt:lpstr>
    </vt:vector>
  </TitlesOfParts>
  <Company>olan 9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Davis</dc:creator>
  <cp:lastModifiedBy>Steven R. Matkovich</cp:lastModifiedBy>
  <cp:revision>288</cp:revision>
  <cp:lastPrinted>2023-01-17T22:07:10Z</cp:lastPrinted>
  <dcterms:created xsi:type="dcterms:W3CDTF">2014-12-10T17:49:59Z</dcterms:created>
  <dcterms:modified xsi:type="dcterms:W3CDTF">2025-03-31T21:56:57Z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cd881d2-cc68-4807-9ce2-53abc3f011db_Enabled">
    <vt:lpwstr>True</vt:lpwstr>
  </property>
  <property fmtid="{D5CDD505-2E9C-101B-9397-08002B2CF9AE}" pid="3" name="MSIP_Label_bcd881d2-cc68-4807-9ce2-53abc3f011db_SiteId">
    <vt:lpwstr>058cb8ca-54fd-43ef-80e0-be1a117c6894</vt:lpwstr>
  </property>
  <property fmtid="{D5CDD505-2E9C-101B-9397-08002B2CF9AE}" pid="4" name="MSIP_Label_bcd881d2-cc68-4807-9ce2-53abc3f011db_Owner">
    <vt:lpwstr>uftmd@fhlb.com</vt:lpwstr>
  </property>
  <property fmtid="{D5CDD505-2E9C-101B-9397-08002B2CF9AE}" pid="5" name="MSIP_Label_bcd881d2-cc68-4807-9ce2-53abc3f011db_SetDate">
    <vt:lpwstr>2020-02-04T17:10:01.9217432Z</vt:lpwstr>
  </property>
  <property fmtid="{D5CDD505-2E9C-101B-9397-08002B2CF9AE}" pid="6" name="MSIP_Label_bcd881d2-cc68-4807-9ce2-53abc3f011db_Name">
    <vt:lpwstr>Private</vt:lpwstr>
  </property>
  <property fmtid="{D5CDD505-2E9C-101B-9397-08002B2CF9AE}" pid="7" name="MSIP_Label_bcd881d2-cc68-4807-9ce2-53abc3f011db_Application">
    <vt:lpwstr>Microsoft Azure Information Protection</vt:lpwstr>
  </property>
  <property fmtid="{D5CDD505-2E9C-101B-9397-08002B2CF9AE}" pid="8" name="MSIP_Label_bcd881d2-cc68-4807-9ce2-53abc3f011db_ActionId">
    <vt:lpwstr>c5bb875a-fd6f-42bc-882a-00b4baf7f899</vt:lpwstr>
  </property>
  <property fmtid="{D5CDD505-2E9C-101B-9397-08002B2CF9AE}" pid="9" name="MSIP_Label_bcd881d2-cc68-4807-9ce2-53abc3f011db_Extended_MSFT_Method">
    <vt:lpwstr>Automatic</vt:lpwstr>
  </property>
  <property fmtid="{D5CDD505-2E9C-101B-9397-08002B2CF9AE}" pid="10" name="MSIP_Label_b7af11e6-bb3e-4e8e-bbbf-c72d3d28961e_Enabled">
    <vt:lpwstr>true</vt:lpwstr>
  </property>
  <property fmtid="{D5CDD505-2E9C-101B-9397-08002B2CF9AE}" pid="11" name="MSIP_Label_b7af11e6-bb3e-4e8e-bbbf-c72d3d28961e_SetDate">
    <vt:lpwstr>2022-01-07T14:01:25Z</vt:lpwstr>
  </property>
  <property fmtid="{D5CDD505-2E9C-101B-9397-08002B2CF9AE}" pid="12" name="MSIP_Label_b7af11e6-bb3e-4e8e-bbbf-c72d3d28961e_Method">
    <vt:lpwstr>Standard</vt:lpwstr>
  </property>
  <property fmtid="{D5CDD505-2E9C-101B-9397-08002B2CF9AE}" pid="13" name="MSIP_Label_b7af11e6-bb3e-4e8e-bbbf-c72d3d28961e_Name">
    <vt:lpwstr>b7af11e6-bb3e-4e8e-bbbf-c72d3d28961e</vt:lpwstr>
  </property>
  <property fmtid="{D5CDD505-2E9C-101B-9397-08002B2CF9AE}" pid="14" name="MSIP_Label_b7af11e6-bb3e-4e8e-bbbf-c72d3d28961e_SiteId">
    <vt:lpwstr>058cb8ca-54fd-43ef-80e0-be1a117c6894</vt:lpwstr>
  </property>
  <property fmtid="{D5CDD505-2E9C-101B-9397-08002B2CF9AE}" pid="15" name="MSIP_Label_b7af11e6-bb3e-4e8e-bbbf-c72d3d28961e_ActionId">
    <vt:lpwstr>c5bb875a-fd6f-42bc-882a-00b4baf7f899</vt:lpwstr>
  </property>
  <property fmtid="{D5CDD505-2E9C-101B-9397-08002B2CF9AE}" pid="16" name="MSIP_Label_b7af11e6-bb3e-4e8e-bbbf-c72d3d28961e_ContentBits">
    <vt:lpwstr>0</vt:lpwstr>
  </property>
</Properties>
</file>