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87"/>
  </p:notesMasterIdLst>
  <p:handoutMasterIdLst>
    <p:handoutMasterId r:id="rId88"/>
  </p:handoutMasterIdLst>
  <p:sldIdLst>
    <p:sldId id="582" r:id="rId2"/>
    <p:sldId id="4750" r:id="rId3"/>
    <p:sldId id="4732" r:id="rId4"/>
    <p:sldId id="1693" r:id="rId5"/>
    <p:sldId id="4771" r:id="rId6"/>
    <p:sldId id="801" r:id="rId7"/>
    <p:sldId id="4765" r:id="rId8"/>
    <p:sldId id="4723" r:id="rId9"/>
    <p:sldId id="4737" r:id="rId10"/>
    <p:sldId id="4766" r:id="rId11"/>
    <p:sldId id="4734" r:id="rId12"/>
    <p:sldId id="4733" r:id="rId13"/>
    <p:sldId id="743" r:id="rId14"/>
    <p:sldId id="4736" r:id="rId15"/>
    <p:sldId id="835" r:id="rId16"/>
    <p:sldId id="618" r:id="rId17"/>
    <p:sldId id="4745" r:id="rId18"/>
    <p:sldId id="4738" r:id="rId19"/>
    <p:sldId id="787" r:id="rId20"/>
    <p:sldId id="821" r:id="rId21"/>
    <p:sldId id="819" r:id="rId22"/>
    <p:sldId id="803" r:id="rId23"/>
    <p:sldId id="778" r:id="rId24"/>
    <p:sldId id="823" r:id="rId25"/>
    <p:sldId id="636" r:id="rId26"/>
    <p:sldId id="814" r:id="rId27"/>
    <p:sldId id="4764" r:id="rId28"/>
    <p:sldId id="575" r:id="rId29"/>
    <p:sldId id="4770" r:id="rId30"/>
    <p:sldId id="629" r:id="rId31"/>
    <p:sldId id="649" r:id="rId32"/>
    <p:sldId id="4754" r:id="rId33"/>
    <p:sldId id="779" r:id="rId34"/>
    <p:sldId id="808" r:id="rId35"/>
    <p:sldId id="807" r:id="rId36"/>
    <p:sldId id="552" r:id="rId37"/>
    <p:sldId id="590" r:id="rId38"/>
    <p:sldId id="4739" r:id="rId39"/>
    <p:sldId id="650" r:id="rId40"/>
    <p:sldId id="772" r:id="rId41"/>
    <p:sldId id="593" r:id="rId42"/>
    <p:sldId id="651" r:id="rId43"/>
    <p:sldId id="4767" r:id="rId44"/>
    <p:sldId id="4572" r:id="rId45"/>
    <p:sldId id="4769" r:id="rId46"/>
    <p:sldId id="4768" r:id="rId47"/>
    <p:sldId id="4727" r:id="rId48"/>
    <p:sldId id="653" r:id="rId49"/>
    <p:sldId id="4573" r:id="rId50"/>
    <p:sldId id="4574" r:id="rId51"/>
    <p:sldId id="1142" r:id="rId52"/>
    <p:sldId id="799" r:id="rId53"/>
    <p:sldId id="4747" r:id="rId54"/>
    <p:sldId id="4748" r:id="rId55"/>
    <p:sldId id="4749" r:id="rId56"/>
    <p:sldId id="805" r:id="rId57"/>
    <p:sldId id="827" r:id="rId58"/>
    <p:sldId id="826" r:id="rId59"/>
    <p:sldId id="4780" r:id="rId60"/>
    <p:sldId id="4781" r:id="rId61"/>
    <p:sldId id="4782" r:id="rId62"/>
    <p:sldId id="4783" r:id="rId63"/>
    <p:sldId id="781" r:id="rId64"/>
    <p:sldId id="794" r:id="rId65"/>
    <p:sldId id="832" r:id="rId66"/>
    <p:sldId id="4728" r:id="rId67"/>
    <p:sldId id="601" r:id="rId68"/>
    <p:sldId id="4576" r:id="rId69"/>
    <p:sldId id="4577" r:id="rId70"/>
    <p:sldId id="344" r:id="rId71"/>
    <p:sldId id="4602" r:id="rId72"/>
    <p:sldId id="4578" r:id="rId73"/>
    <p:sldId id="4590" r:id="rId74"/>
    <p:sldId id="4579" r:id="rId75"/>
    <p:sldId id="828" r:id="rId76"/>
    <p:sldId id="4595" r:id="rId77"/>
    <p:sldId id="833" r:id="rId78"/>
    <p:sldId id="838" r:id="rId79"/>
    <p:sldId id="4603" r:id="rId80"/>
    <p:sldId id="4583" r:id="rId81"/>
    <p:sldId id="793" r:id="rId82"/>
    <p:sldId id="602" r:id="rId83"/>
    <p:sldId id="315" r:id="rId84"/>
    <p:sldId id="359" r:id="rId85"/>
    <p:sldId id="4772" r:id="rId86"/>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66"/>
    <a:srgbClr val="1E497C"/>
    <a:srgbClr val="CC00FF"/>
    <a:srgbClr val="C0D6FF"/>
    <a:srgbClr val="0072CE"/>
    <a:srgbClr val="D0D8E8"/>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1284" autoAdjust="0"/>
  </p:normalViewPr>
  <p:slideViewPr>
    <p:cSldViewPr snapToGrid="0">
      <p:cViewPr varScale="1">
        <p:scale>
          <a:sx n="114" d="100"/>
          <a:sy n="114" d="100"/>
        </p:scale>
        <p:origin x="142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2"/>
          <c:tx>
            <c:strRef>
              <c:f>Summary!$D$1</c:f>
              <c:strCache>
                <c:ptCount val="1"/>
                <c:pt idx="0">
                  <c:v>General Fund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Summary!$D$2:$D$15</c:f>
              <c:numCache>
                <c:formatCode>_("$"* #,##0_);_("$"* \(#,##0\);_("$"* "-"??_);_(@_)</c:formatCode>
                <c:ptCount val="14"/>
                <c:pt idx="0">
                  <c:v>8296375</c:v>
                </c:pt>
                <c:pt idx="1">
                  <c:v>11318757</c:v>
                </c:pt>
                <c:pt idx="2">
                  <c:v>9808226</c:v>
                </c:pt>
                <c:pt idx="3">
                  <c:v>8068052</c:v>
                </c:pt>
                <c:pt idx="4">
                  <c:v>7793500</c:v>
                </c:pt>
                <c:pt idx="5">
                  <c:v>7007684</c:v>
                </c:pt>
                <c:pt idx="6">
                  <c:v>14145060</c:v>
                </c:pt>
                <c:pt idx="7">
                  <c:v>17003966</c:v>
                </c:pt>
                <c:pt idx="8">
                  <c:v>19387706</c:v>
                </c:pt>
                <c:pt idx="9">
                  <c:v>18500000</c:v>
                </c:pt>
                <c:pt idx="10">
                  <c:v>17184788</c:v>
                </c:pt>
                <c:pt idx="11">
                  <c:v>28425280</c:v>
                </c:pt>
                <c:pt idx="12">
                  <c:v>78858416</c:v>
                </c:pt>
              </c:numCache>
            </c:numRef>
          </c:val>
          <c:smooth val="0"/>
          <c:extLst>
            <c:ext xmlns:c16="http://schemas.microsoft.com/office/drawing/2014/chart" uri="{C3380CC4-5D6E-409C-BE32-E72D297353CC}">
              <c16:uniqueId val="{00000001-7FEC-4267-9323-26868C236BFF}"/>
            </c:ext>
          </c:extLst>
        </c:ser>
        <c:ser>
          <c:idx val="2"/>
          <c:order val="3"/>
          <c:tx>
            <c:strRef>
              <c:f>Summary!$E$1</c:f>
              <c:strCache>
                <c:ptCount val="1"/>
                <c:pt idx="0">
                  <c:v>Set-Aside Total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Summary!$E$2:$E$15</c:f>
              <c:numCache>
                <c:formatCode>_("$"* #,##0_);_("$"* \(#,##0\);_("$"* "-"??_);_(@_)</c:formatCode>
                <c:ptCount val="14"/>
                <c:pt idx="0">
                  <c:v>2350000</c:v>
                </c:pt>
                <c:pt idx="1">
                  <c:v>2020000</c:v>
                </c:pt>
                <c:pt idx="2">
                  <c:v>2850000</c:v>
                </c:pt>
                <c:pt idx="3">
                  <c:v>2500000</c:v>
                </c:pt>
                <c:pt idx="4">
                  <c:v>2000000</c:v>
                </c:pt>
                <c:pt idx="5">
                  <c:v>2000000</c:v>
                </c:pt>
                <c:pt idx="6">
                  <c:v>4500000</c:v>
                </c:pt>
                <c:pt idx="7">
                  <c:v>7156905</c:v>
                </c:pt>
                <c:pt idx="8">
                  <c:v>7400000</c:v>
                </c:pt>
                <c:pt idx="9">
                  <c:v>8250000</c:v>
                </c:pt>
                <c:pt idx="10">
                  <c:v>6500000</c:v>
                </c:pt>
                <c:pt idx="11">
                  <c:v>10765710.879999999</c:v>
                </c:pt>
                <c:pt idx="12">
                  <c:v>20000000</c:v>
                </c:pt>
              </c:numCache>
            </c:numRef>
          </c:val>
          <c:smooth val="0"/>
          <c:extLst>
            <c:ext xmlns:c16="http://schemas.microsoft.com/office/drawing/2014/chart" uri="{C3380CC4-5D6E-409C-BE32-E72D297353CC}">
              <c16:uniqueId val="{00000002-3F99-4500-AE19-E035503E4E8F}"/>
            </c:ext>
          </c:extLst>
        </c:ser>
        <c:ser>
          <c:idx val="3"/>
          <c:order val="4"/>
          <c:tx>
            <c:strRef>
              <c:f>Summary!$F$1</c:f>
              <c:strCache>
                <c:ptCount val="1"/>
                <c:pt idx="0">
                  <c:v>Voluntary Programs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Summary!$F$2:$F$15</c:f>
              <c:numCache>
                <c:formatCode>_("$"* #,##0_);_("$"* \(#,##0\);_("$"* "-"??_);_(@_)</c:formatCode>
                <c:ptCount val="14"/>
                <c:pt idx="0">
                  <c:v>0</c:v>
                </c:pt>
                <c:pt idx="1">
                  <c:v>0</c:v>
                </c:pt>
                <c:pt idx="2">
                  <c:v>1225000</c:v>
                </c:pt>
                <c:pt idx="3">
                  <c:v>1225000</c:v>
                </c:pt>
                <c:pt idx="4">
                  <c:v>1225000</c:v>
                </c:pt>
                <c:pt idx="5">
                  <c:v>1225000</c:v>
                </c:pt>
                <c:pt idx="6">
                  <c:v>1300000</c:v>
                </c:pt>
                <c:pt idx="7">
                  <c:v>1140000</c:v>
                </c:pt>
                <c:pt idx="8">
                  <c:v>1140000</c:v>
                </c:pt>
                <c:pt idx="9">
                  <c:v>3615000</c:v>
                </c:pt>
                <c:pt idx="10">
                  <c:v>5600000</c:v>
                </c:pt>
                <c:pt idx="11">
                  <c:v>3700000</c:v>
                </c:pt>
                <c:pt idx="12">
                  <c:v>50808368</c:v>
                </c:pt>
              </c:numCache>
            </c:numRef>
          </c:val>
          <c:smooth val="0"/>
          <c:extLst>
            <c:ext xmlns:c16="http://schemas.microsoft.com/office/drawing/2014/chart" uri="{C3380CC4-5D6E-409C-BE32-E72D297353CC}">
              <c16:uniqueId val="{00000003-3F99-4500-AE19-E035503E4E8F}"/>
            </c:ext>
          </c:extLst>
        </c:ser>
        <c:dLbls>
          <c:showLegendKey val="0"/>
          <c:showVal val="0"/>
          <c:showCatName val="0"/>
          <c:showSerName val="0"/>
          <c:showPercent val="0"/>
          <c:showBubbleSize val="0"/>
        </c:dLbls>
        <c:marker val="1"/>
        <c:smooth val="0"/>
        <c:axId val="2101564560"/>
        <c:axId val="2101485104"/>
        <c:extLst>
          <c:ext xmlns:c15="http://schemas.microsoft.com/office/drawing/2012/chart" uri="{02D57815-91ED-43cb-92C2-25804820EDAC}">
            <c15:filteredLineSeries>
              <c15:ser>
                <c:idx val="0"/>
                <c:order val="0"/>
                <c:tx>
                  <c:strRef>
                    <c:extLst>
                      <c:ext uri="{02D57815-91ED-43cb-92C2-25804820EDAC}">
                        <c15:formulaRef>
                          <c15:sqref>Summary!$B$1</c15:sqref>
                        </c15:formulaRef>
                      </c:ext>
                    </c:extLst>
                    <c:strCache>
                      <c:ptCount val="1"/>
                      <c:pt idx="0">
                        <c:v>AHP Owner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c:ext uri="{02D57815-91ED-43cb-92C2-25804820EDAC}">
                        <c15:formulaRef>
                          <c15:sqref>Summary!$B$2:$B$15</c15:sqref>
                        </c15:formulaRef>
                      </c:ext>
                    </c:extLst>
                    <c:numCache>
                      <c:formatCode>_("$"* #,##0_);_("$"* \(#,##0\);_("$"* "-"??_);_(@_)</c:formatCode>
                      <c:ptCount val="14"/>
                      <c:pt idx="0">
                        <c:v>3594375</c:v>
                      </c:pt>
                      <c:pt idx="1">
                        <c:v>1936129</c:v>
                      </c:pt>
                      <c:pt idx="2">
                        <c:v>1824226</c:v>
                      </c:pt>
                      <c:pt idx="3">
                        <c:v>2641052</c:v>
                      </c:pt>
                      <c:pt idx="4">
                        <c:v>876000</c:v>
                      </c:pt>
                      <c:pt idx="5">
                        <c:v>1072876</c:v>
                      </c:pt>
                      <c:pt idx="6">
                        <c:v>2382050</c:v>
                      </c:pt>
                      <c:pt idx="7">
                        <c:v>1885000</c:v>
                      </c:pt>
                      <c:pt idx="8">
                        <c:v>2306560</c:v>
                      </c:pt>
                      <c:pt idx="9">
                        <c:v>300000</c:v>
                      </c:pt>
                      <c:pt idx="10">
                        <c:v>0</c:v>
                      </c:pt>
                      <c:pt idx="11">
                        <c:v>0</c:v>
                      </c:pt>
                    </c:numCache>
                  </c:numRef>
                </c:val>
                <c:smooth val="0"/>
                <c:extLst>
                  <c:ext xmlns:c16="http://schemas.microsoft.com/office/drawing/2014/chart" uri="{C3380CC4-5D6E-409C-BE32-E72D297353CC}">
                    <c16:uniqueId val="{00000000-3F99-4500-AE19-E035503E4E8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Summary!$C$1</c15:sqref>
                        </c15:formulaRef>
                      </c:ext>
                    </c:extLst>
                    <c:strCache>
                      <c:ptCount val="1"/>
                      <c:pt idx="0">
                        <c:v>AHP Rental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xmlns:c15="http://schemas.microsoft.com/office/drawing/2012/chart">
                      <c:ext xmlns:c15="http://schemas.microsoft.com/office/drawing/2012/chart" uri="{02D57815-91ED-43cb-92C2-25804820EDAC}">
                        <c15:formulaRef>
                          <c15:sqref>Summary!$C$2:$C$15</c15:sqref>
                        </c15:formulaRef>
                      </c:ext>
                    </c:extLst>
                    <c:numCache>
                      <c:formatCode>_("$"* #,##0_);_("$"* \(#,##0\);_("$"* "-"??_);_(@_)</c:formatCode>
                      <c:ptCount val="14"/>
                      <c:pt idx="0">
                        <c:v>4702000</c:v>
                      </c:pt>
                      <c:pt idx="1">
                        <c:v>9382628</c:v>
                      </c:pt>
                      <c:pt idx="2">
                        <c:v>7984000</c:v>
                      </c:pt>
                      <c:pt idx="3">
                        <c:v>5427000</c:v>
                      </c:pt>
                      <c:pt idx="4">
                        <c:v>6917500</c:v>
                      </c:pt>
                      <c:pt idx="5">
                        <c:v>5934808</c:v>
                      </c:pt>
                      <c:pt idx="6">
                        <c:v>11763010</c:v>
                      </c:pt>
                      <c:pt idx="7">
                        <c:v>15118966</c:v>
                      </c:pt>
                      <c:pt idx="8">
                        <c:v>17081146</c:v>
                      </c:pt>
                      <c:pt idx="9">
                        <c:v>18200000</c:v>
                      </c:pt>
                      <c:pt idx="10">
                        <c:v>17184788</c:v>
                      </c:pt>
                      <c:pt idx="11">
                        <c:v>28425280</c:v>
                      </c:pt>
                      <c:pt idx="12">
                        <c:v>78858416</c:v>
                      </c:pt>
                    </c:numCache>
                  </c:numRef>
                </c:val>
                <c:smooth val="0"/>
                <c:extLst xmlns:c15="http://schemas.microsoft.com/office/drawing/2012/chart">
                  <c:ext xmlns:c16="http://schemas.microsoft.com/office/drawing/2014/chart" uri="{C3380CC4-5D6E-409C-BE32-E72D297353CC}">
                    <c16:uniqueId val="{00000001-3F99-4500-AE19-E035503E4E8F}"/>
                  </c:ext>
                </c:extLst>
              </c15:ser>
            </c15:filteredLineSeries>
          </c:ext>
        </c:extLst>
      </c:lineChart>
      <c:catAx>
        <c:axId val="21015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485104"/>
        <c:crosses val="autoZero"/>
        <c:auto val="1"/>
        <c:lblAlgn val="ctr"/>
        <c:lblOffset val="100"/>
        <c:noMultiLvlLbl val="0"/>
      </c:catAx>
      <c:valAx>
        <c:axId val="2101485104"/>
        <c:scaling>
          <c:orientation val="minMax"/>
          <c:max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64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$25,000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April 2:</a:t>
          </a:r>
          <a:r>
            <a:rPr lang="en-US" sz="1600" dirty="0">
              <a:latin typeface="Calibri" pitchFamily="34" charset="0"/>
            </a:rPr>
            <a:t> 2025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 2025</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2029 (or Nov 2031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May 1: </a:t>
          </a:r>
          <a:r>
            <a:rPr lang="en-US" sz="1600" dirty="0">
              <a:latin typeface="Calibri" pitchFamily="34" charset="0"/>
            </a:rPr>
            <a:t>2025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Funds</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$25,000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2:</a:t>
          </a:r>
          <a:r>
            <a:rPr lang="en-US" sz="1600" kern="1200" dirty="0">
              <a:latin typeface="Calibri" pitchFamily="34" charset="0"/>
            </a:rPr>
            <a:t> 2025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1: </a:t>
          </a:r>
          <a:r>
            <a:rPr lang="en-US" sz="1600" kern="1200" dirty="0">
              <a:latin typeface="Calibri" pitchFamily="34" charset="0"/>
            </a:rPr>
            <a:t>2025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 2025</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2029 (or Nov 2031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2/18/2025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2/18/2025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8536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02957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16</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If a project cannot apply if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772">
              <a:defRPr/>
            </a:pPr>
            <a:r>
              <a:rPr lang="en-US" sz="1800" dirty="0">
                <a:latin typeface="Calibri" panose="020F0502020204030204" pitchFamily="34" charset="0"/>
                <a:ea typeface="Yu Mincho" panose="02020400000000000000" pitchFamily="18" charset="-128"/>
                <a:cs typeface="Calibri" panose="020F0502020204030204" pitchFamily="34" charset="0"/>
              </a:rPr>
              <a:t>Siler Yard is a highly unique project that will be the first net-zero energy, affordable live/work rental development in New Mexico. </a:t>
            </a:r>
          </a:p>
          <a:p>
            <a:endParaRPr lang="en-US" dirty="0"/>
          </a:p>
          <a:p>
            <a:r>
              <a:rPr lang="en-US" dirty="0"/>
              <a:t>It combines 65 affordable live/work rental units with on-site economic development support programming. </a:t>
            </a:r>
          </a:p>
          <a:p>
            <a:endParaRPr lang="en-US" dirty="0"/>
          </a:p>
          <a:p>
            <a:r>
              <a:rPr lang="en-US" dirty="0"/>
              <a:t>The design of the project supports energy efficiency goals and effective use of resources. The project is 100% electric and will have a 100% net-zero solar array that offsets the total consumption of the project</a:t>
            </a:r>
          </a:p>
        </p:txBody>
      </p:sp>
      <p:sp>
        <p:nvSpPr>
          <p:cNvPr id="4" name="Slide Number Placeholder 3"/>
          <p:cNvSpPr>
            <a:spLocks noGrp="1"/>
          </p:cNvSpPr>
          <p:nvPr>
            <p:ph type="sldNum" sz="quarter" idx="5"/>
          </p:nvPr>
        </p:nvSpPr>
        <p:spPr/>
        <p:txBody>
          <a:bodyPr/>
          <a:lstStyle/>
          <a:p>
            <a:fld id="{56C5DE4D-FF5B-044D-B399-621886580E6F}" type="slidenum">
              <a:rPr lang="en-US" smtClean="0"/>
              <a:t>27</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28</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29</a:t>
            </a:fld>
            <a:endParaRPr lang="en-US" dirty="0"/>
          </a:p>
        </p:txBody>
      </p:sp>
    </p:spTree>
    <p:extLst>
      <p:ext uri="{BB962C8B-B14F-4D97-AF65-F5344CB8AC3E}">
        <p14:creationId xmlns:p14="http://schemas.microsoft.com/office/powerpoint/2010/main" val="3897720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30</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31</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32</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34</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35</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F02-6EF7-BB9D-A8C7-D3D0B8F1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D44B-6D11-518B-2FC3-A19C9103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00AB6-6083-6DCB-209C-BD2B12B32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29EB-DDDC-8B3F-51AE-475ABB3CAB21}"/>
              </a:ext>
            </a:extLst>
          </p:cNvPr>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196915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344496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dirty="0"/>
          </a:p>
        </p:txBody>
      </p:sp>
    </p:spTree>
    <p:extLst>
      <p:ext uri="{BB962C8B-B14F-4D97-AF65-F5344CB8AC3E}">
        <p14:creationId xmlns:p14="http://schemas.microsoft.com/office/powerpoint/2010/main" val="1496604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55</a:t>
            </a:fld>
            <a:endParaRPr lang="en-US" dirty="0"/>
          </a:p>
        </p:txBody>
      </p:sp>
    </p:spTree>
    <p:extLst>
      <p:ext uri="{BB962C8B-B14F-4D97-AF65-F5344CB8AC3E}">
        <p14:creationId xmlns:p14="http://schemas.microsoft.com/office/powerpoint/2010/main" val="2939739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56</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58</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67</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70</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71</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73</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75</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78</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81</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82</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83</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1803-A46F-06DB-1A24-426D8B09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B8EED-7669-7D82-35F8-37B789FB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71FB-4437-C064-D34D-AC455DC0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7590F-F928-0D35-3032-C14F5C2AD5C4}"/>
              </a:ext>
            </a:extLst>
          </p:cNvPr>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121622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2023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100391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8730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6627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2/18/2025</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8657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8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8" r:id="rId12"/>
    <p:sldLayoutId id="2147483699" r:id="rId13"/>
    <p:sldLayoutId id="2147483674" r:id="rId14"/>
    <p:sldLayoutId id="2147483675" r:id="rId15"/>
    <p:sldLayoutId id="2147483676" r:id="rId16"/>
    <p:sldLayoutId id="2147483677" r:id="rId17"/>
    <p:sldLayoutId id="2147483678" r:id="rId18"/>
    <p:sldLayoutId id="2147483679" r:id="rId19"/>
    <p:sldLayoutId id="2147483695" r:id="rId20"/>
    <p:sldLayoutId id="2147483697" r:id="rId21"/>
    <p:sldLayoutId id="2147483700"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package" Target="../embeddings/Microsoft_Excel_Worksheet2.xlsx"/><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www.energystar.gov/about/how-energy-star-works/energy-star-certifica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www.nahb.org/advocacy/industry-issues/sustainability-and-green-building/national-green-building-standard-certificatio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fortifiedhome.org/wp-content/uploads/MF-flowchart-1-2022.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59.svg"/><Relationship Id="rId4" Type="http://schemas.openxmlformats.org/officeDocument/2006/relationships/diagramLayout" Target="../diagrams/layout9.xml"/><Relationship Id="rId9" Type="http://schemas.openxmlformats.org/officeDocument/2006/relationships/image" Target="../media/image5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3.png"/><Relationship Id="rId7" Type="http://schemas.openxmlformats.org/officeDocument/2006/relationships/diagramQuickStyle" Target="../diagrams/quickStyle10.xml"/><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hyperlink" Target="https://www.fhlb.com/community-programs/affordable-housing-program-general-fund" TargetMode="External"/><Relationship Id="rId9" Type="http://schemas.microsoft.com/office/2007/relationships/diagramDrawing" Target="../diagrams/drawing10.xml"/></Relationships>
</file>

<file path=ppt/slides/_rels/slide84.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6833-1253-FD34-BCE5-F3992F28F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E0F7-949D-7118-383B-30336B4BF66C}"/>
              </a:ext>
            </a:extLst>
          </p:cNvPr>
          <p:cNvSpPr>
            <a:spLocks noGrp="1"/>
          </p:cNvSpPr>
          <p:nvPr>
            <p:ph type="title"/>
          </p:nvPr>
        </p:nvSpPr>
        <p:spPr/>
        <p:txBody>
          <a:bodyPr/>
          <a:lstStyle/>
          <a:p>
            <a:br>
              <a:rPr lang="en-US" dirty="0"/>
            </a:br>
            <a:r>
              <a:rPr lang="en-US" dirty="0"/>
              <a:t>2025 AHP Key Points - </a:t>
            </a:r>
            <a:r>
              <a:rPr lang="en-US" sz="2800" b="1" dirty="0">
                <a:solidFill>
                  <a:srgbClr val="0071CE"/>
                </a:solidFill>
                <a:latin typeface="Calibri"/>
              </a:rPr>
              <a:t>Scoring Updates</a:t>
            </a:r>
            <a:br>
              <a:rPr lang="en-US" sz="2800" b="1" dirty="0">
                <a:solidFill>
                  <a:srgbClr val="0071CE"/>
                </a:solidFill>
                <a:latin typeface="Calibri"/>
              </a:rPr>
            </a:br>
            <a:endParaRPr lang="en-US" dirty="0"/>
          </a:p>
        </p:txBody>
      </p:sp>
      <p:sp>
        <p:nvSpPr>
          <p:cNvPr id="3" name="TextBox 2">
            <a:extLst>
              <a:ext uri="{FF2B5EF4-FFF2-40B4-BE49-F238E27FC236}">
                <a16:creationId xmlns:a16="http://schemas.microsoft.com/office/drawing/2014/main" id="{709C5BD7-2FA0-763D-3B41-ECA0F1764E79}"/>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Rental Properties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10 to 25 units – points decreased from 3 to 1</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26 to 75 units – points decreased from 7 to 3</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&gt; 75 units – points decreased from 10 to 5</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r>
              <a:rPr lang="en-US" sz="2000" b="1" dirty="0">
                <a:solidFill>
                  <a:prstClr val="black">
                    <a:lumMod val="65000"/>
                    <a:lumOff val="35000"/>
                  </a:prstClr>
                </a:solidFill>
                <a:latin typeface="Calibri"/>
              </a:rPr>
              <a:t>Demolition </a:t>
            </a:r>
            <a:r>
              <a:rPr lang="en-US" sz="2000" dirty="0">
                <a:solidFill>
                  <a:prstClr val="black">
                    <a:lumMod val="65000"/>
                    <a:lumOff val="35000"/>
                  </a:prstClr>
                </a:solidFill>
                <a:latin typeface="Calibri"/>
              </a:rPr>
              <a:t>– ancillary structures such as barns, sheds, perimeter walls, etc. – do not qualify for points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indent="-342900" defTabSz="344488">
              <a:buFont typeface="Arial" panose="020B0604020202020204" pitchFamily="34" charset="0"/>
              <a:buChar char="•"/>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Homeless Household </a:t>
            </a:r>
            <a:r>
              <a:rPr kumimoji="0" lang="en-US" sz="200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now includes victims fleeing or attempting to flee domestic violence, dating violence, sexual assault, stalking, or other dangerous situations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Bank District Priority </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P</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oints</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for Arkansas increased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6</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8</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427986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2025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266</a:t>
            </a:r>
            <a:r>
              <a:rPr lang="en-US" sz="2800" dirty="0"/>
              <a:t> applications requesting a total of </a:t>
            </a:r>
            <a:r>
              <a:rPr lang="en-US" sz="2800" b="1" dirty="0"/>
              <a:t>$396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$78.9 </a:t>
            </a:r>
            <a:r>
              <a:rPr lang="en-US" sz="2800" dirty="0"/>
              <a:t>million in AHP subsidies were awarded to </a:t>
            </a:r>
            <a:r>
              <a:rPr lang="en-US" sz="2800" b="1" dirty="0"/>
              <a:t>41</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41</a:t>
            </a:r>
            <a:r>
              <a:rPr lang="en-US" sz="2800" dirty="0"/>
              <a:t> rental projects approved for </a:t>
            </a:r>
            <a:r>
              <a:rPr lang="en-US" sz="2800" b="1" dirty="0"/>
              <a:t>3,571</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15%</a:t>
            </a:r>
            <a:r>
              <a:rPr lang="en-US" sz="2800" dirty="0"/>
              <a:t> percent </a:t>
            </a:r>
          </a:p>
        </p:txBody>
      </p:sp>
      <p:pic>
        <p:nvPicPr>
          <p:cNvPr id="4" name="Picture 3">
            <a:extLst>
              <a:ext uri="{FF2B5EF4-FFF2-40B4-BE49-F238E27FC236}">
                <a16:creationId xmlns:a16="http://schemas.microsoft.com/office/drawing/2014/main" id="{A60A078E-3C6E-5EC9-55AB-660DC81322DA}"/>
              </a:ext>
            </a:extLst>
          </p:cNvPr>
          <p:cNvPicPr>
            <a:picLocks noChangeAspect="1"/>
          </p:cNvPicPr>
          <p:nvPr/>
        </p:nvPicPr>
        <p:blipFill>
          <a:blip r:embed="rId3"/>
          <a:stretch>
            <a:fillRect/>
          </a:stretch>
        </p:blipFill>
        <p:spPr>
          <a:xfrm>
            <a:off x="5662569" y="1444966"/>
            <a:ext cx="3346704" cy="2381927"/>
          </a:xfrm>
          <a:prstGeom prst="rect">
            <a:avLst/>
          </a:prstGeom>
          <a:ln w="22225">
            <a:solidFill>
              <a:schemeClr val="accent1">
                <a:shade val="50000"/>
              </a:schemeClr>
            </a:solidFill>
          </a:ln>
        </p:spPr>
      </p:pic>
      <p:pic>
        <p:nvPicPr>
          <p:cNvPr id="7" name="Picture 6">
            <a:extLst>
              <a:ext uri="{FF2B5EF4-FFF2-40B4-BE49-F238E27FC236}">
                <a16:creationId xmlns:a16="http://schemas.microsoft.com/office/drawing/2014/main" id="{19BF8288-AEFB-F036-2850-7F20EF4A4A00}"/>
              </a:ext>
            </a:extLst>
          </p:cNvPr>
          <p:cNvPicPr>
            <a:picLocks noChangeAspect="1"/>
          </p:cNvPicPr>
          <p:nvPr/>
        </p:nvPicPr>
        <p:blipFill>
          <a:blip r:embed="rId4"/>
          <a:stretch>
            <a:fillRect/>
          </a:stretch>
        </p:blipFill>
        <p:spPr>
          <a:xfrm>
            <a:off x="5665396" y="3963626"/>
            <a:ext cx="3343877" cy="2313432"/>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extLst>
              <p:ext uri="{D42A27DB-BD31-4B8C-83A1-F6EECF244321}">
                <p14:modId xmlns:p14="http://schemas.microsoft.com/office/powerpoint/2010/main" val="1302687193"/>
              </p:ext>
            </p:extLst>
          </p:nvPr>
        </p:nvGraphicFramePr>
        <p:xfrm>
          <a:off x="170329" y="1479176"/>
          <a:ext cx="8579224" cy="5199531"/>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Arial" panose="020B0604020202020204" pitchFamily="34" charset="0"/>
                        </a:rPr>
                        <a:t>Project Location</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rPr>
                        <a:t>Applications Received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a:solidFill>
                            <a:srgbClr val="FFFFFF"/>
                          </a:solidFill>
                          <a:effectLst/>
                          <a:latin typeface="Segoe UI" panose="020B0502040204020203" pitchFamily="34" charset="0"/>
                        </a:rPr>
                        <a:t>Applications Approved</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Arial" panose="020B0604020202020204" pitchFamily="34" charset="0"/>
                        </a:rPr>
                        <a:t>Subsidy Awarded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Arial" panose="020B0604020202020204" pitchFamily="34" charset="0"/>
                        </a:rPr>
                        <a:t>Units</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rPr>
                        <a:t>AR</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27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$1,000,000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40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rPr>
                        <a:t>CO</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0</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a:solidFill>
                            <a:srgbClr val="000000"/>
                          </a:solidFill>
                          <a:effectLst/>
                          <a:latin typeface="Segoe UI" panose="020B0502040204020203" pitchFamily="34" charset="0"/>
                        </a:rPr>
                        <a:t>LA</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57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$21,699,844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684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rPr>
                        <a:t>MS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24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4</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$7,600,000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280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rPr>
                        <a:t>NM</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12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2</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$3,855,000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158</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2933">
                <a:tc>
                  <a:txBody>
                    <a:bodyPr/>
                    <a:lstStyle/>
                    <a:p>
                      <a:pPr algn="ctr" rtl="0" fontAlgn="t"/>
                      <a:r>
                        <a:rPr lang="en-US" sz="2100" b="0" i="0" u="none" strike="noStrike">
                          <a:solidFill>
                            <a:srgbClr val="000000"/>
                          </a:solidFill>
                          <a:effectLst/>
                          <a:latin typeface="Segoe UI" panose="020B0502040204020203" pitchFamily="34" charset="0"/>
                        </a:rPr>
                        <a:t>TX</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143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23</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$44,703,572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2,409</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a:solidFill>
                            <a:srgbClr val="000000"/>
                          </a:solidFill>
                          <a:effectLst/>
                          <a:latin typeface="Arial" panose="020B0604020202020204" pitchFamily="34" charset="0"/>
                        </a:rPr>
                        <a:t>Totals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266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a:solidFill>
                            <a:srgbClr val="000000"/>
                          </a:solidFill>
                          <a:effectLst/>
                          <a:latin typeface="Segoe UI" panose="020B0502040204020203" pitchFamily="34" charset="0"/>
                        </a:rPr>
                        <a:t>41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a:solidFill>
                            <a:srgbClr val="000000"/>
                          </a:solidFill>
                          <a:effectLst/>
                          <a:latin typeface="Arial" panose="020B0604020202020204" pitchFamily="34" charset="0"/>
                        </a:rPr>
                        <a:t>$78,858,416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3,571</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CID Subsidy Summary</a:t>
            </a:r>
          </a:p>
        </p:txBody>
      </p:sp>
      <p:graphicFrame>
        <p:nvGraphicFramePr>
          <p:cNvPr id="4" name="Chart 3">
            <a:extLst>
              <a:ext uri="{FF2B5EF4-FFF2-40B4-BE49-F238E27FC236}">
                <a16:creationId xmlns:a16="http://schemas.microsoft.com/office/drawing/2014/main" id="{A4B930A6-C9C3-46F4-8914-25DEF9C0CB23}"/>
              </a:ext>
            </a:extLst>
          </p:cNvPr>
          <p:cNvGraphicFramePr>
            <a:graphicFrameLocks/>
          </p:cNvGraphicFramePr>
          <p:nvPr>
            <p:extLst>
              <p:ext uri="{D42A27DB-BD31-4B8C-83A1-F6EECF244321}">
                <p14:modId xmlns:p14="http://schemas.microsoft.com/office/powerpoint/2010/main" val="1149098592"/>
              </p:ext>
            </p:extLst>
          </p:nvPr>
        </p:nvGraphicFramePr>
        <p:xfrm>
          <a:off x="510380" y="1477962"/>
          <a:ext cx="8123240" cy="461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13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8" y="5092117"/>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8" y="1390921"/>
            <a:ext cx="3534288" cy="3701196"/>
          </a:xfrm>
          <a:prstGeom prst="rect">
            <a:avLst/>
          </a:prstGeom>
          <a:ln w="22225">
            <a:solidFill>
              <a:schemeClr val="accent1">
                <a:shade val="50000"/>
              </a:schemeClr>
            </a:solidFill>
          </a:ln>
        </p:spPr>
      </p:pic>
    </p:spTree>
    <p:extLst>
      <p:ext uri="{BB962C8B-B14F-4D97-AF65-F5344CB8AC3E}">
        <p14:creationId xmlns:p14="http://schemas.microsoft.com/office/powerpoint/2010/main" val="264037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5353897"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61751" y="1853326"/>
            <a:ext cx="4851016" cy="37317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629014" y="4679910"/>
            <a:ext cx="3404676" cy="1183995"/>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0" i="0" dirty="0">
                <a:solidFill>
                  <a:srgbClr val="232A31"/>
                </a:solidFill>
                <a:effectLst/>
                <a:latin typeface="GT America"/>
              </a:rPr>
              <a:t>Resource Center of Dallas received a $750,000 AHP grant for Oak Lawn Place in Dallas, Texas. The grant was awarded through </a:t>
            </a:r>
            <a:r>
              <a:rPr lang="en-US" sz="1400" b="0" i="0" dirty="0" err="1">
                <a:solidFill>
                  <a:srgbClr val="232A31"/>
                </a:solidFill>
                <a:effectLst/>
                <a:latin typeface="GT America"/>
              </a:rPr>
              <a:t>Veritex</a:t>
            </a:r>
            <a:r>
              <a:rPr lang="en-US" sz="1400" b="0" i="0" dirty="0">
                <a:solidFill>
                  <a:srgbClr val="232A31"/>
                </a:solidFill>
                <a:effectLst/>
                <a:latin typeface="GT America"/>
              </a:rPr>
              <a:t> Community Bank.</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629014" y="1293303"/>
            <a:ext cx="3404676" cy="3387754"/>
          </a:xfrm>
          <a:prstGeom prst="rect">
            <a:avLst/>
          </a:prstGeom>
          <a:ln w="25400">
            <a:solidFill>
              <a:schemeClr val="tx1"/>
            </a:solidFill>
          </a:ln>
        </p:spPr>
      </p:pic>
    </p:spTree>
    <p:extLst>
      <p:ext uri="{BB962C8B-B14F-4D97-AF65-F5344CB8AC3E}">
        <p14:creationId xmlns:p14="http://schemas.microsoft.com/office/powerpoint/2010/main" val="154724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40470725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6" name="Text Placeholder 5">
            <a:extLst>
              <a:ext uri="{FF2B5EF4-FFF2-40B4-BE49-F238E27FC236}">
                <a16:creationId xmlns:a16="http://schemas.microsoft.com/office/drawing/2014/main" id="{296F80C0-8D85-4B59-ACBB-C191ABD04E84}"/>
              </a:ext>
            </a:extLst>
          </p:cNvPr>
          <p:cNvSpPr>
            <a:spLocks noGrp="1"/>
          </p:cNvSpPr>
          <p:nvPr>
            <p:ph type="body" sz="quarter" idx="12"/>
          </p:nvPr>
        </p:nvSpPr>
        <p:spPr>
          <a:xfrm>
            <a:off x="355600" y="1175656"/>
            <a:ext cx="4959350" cy="5047343"/>
          </a:xfrm>
        </p:spPr>
        <p:txBody>
          <a:bodyPr/>
          <a:lstStyle/>
          <a:p>
            <a:endParaRPr lang="en-US" dirty="0"/>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124574"/>
            <a:ext cx="8655103" cy="6477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i="1" dirty="0">
                <a:solidFill>
                  <a:schemeClr val="tx1"/>
                </a:solidFill>
              </a:rPr>
              <a:t>Photos above from “Community First Village Phase One”, Austin, Texas. The project received a $750,000 AHP Subsidy to construct 76  micro-homes to serve homeless individuals with a special need through Frost Bank</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2025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355600" y="1175656"/>
            <a:ext cx="8178800" cy="5291132"/>
          </a:xfrm>
        </p:spPr>
        <p:txBody>
          <a:bodyPr>
            <a:normAutofit/>
          </a:bodyPr>
          <a:lstStyle/>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8:00-9:00		Morning registration and breakfast</a:t>
            </a:r>
          </a:p>
          <a:p>
            <a:pPr marL="0" marR="0">
              <a:lnSpc>
                <a:spcPct val="107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9:00</a:t>
            </a:r>
            <a:r>
              <a:rPr lang="en-US" kern="100" dirty="0">
                <a:effectLst/>
                <a:latin typeface="Aptos" panose="020B0004020202020204" pitchFamily="34" charset="0"/>
                <a:ea typeface="Aptos" panose="020B0004020202020204" pitchFamily="34" charset="0"/>
                <a:cs typeface="Times New Roman" panose="02020603050405020304" pitchFamily="18" charset="0"/>
              </a:rPr>
              <a:t>-11:30		AHP General Fund</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202</a:t>
            </a:r>
            <a:r>
              <a:rPr lang="en-US" sz="1700" kern="100" dirty="0">
                <a:latin typeface="Aptos" panose="020B0004020202020204" pitchFamily="34" charset="0"/>
                <a:ea typeface="Aptos" panose="020B0004020202020204" pitchFamily="34" charset="0"/>
                <a:cs typeface="Times New Roman" panose="02020603050405020304" pitchFamily="18" charset="0"/>
              </a:rPr>
              <a:t>5</a:t>
            </a:r>
            <a:r>
              <a:rPr lang="en-US" sz="1700" kern="100" dirty="0">
                <a:effectLst/>
                <a:latin typeface="Aptos" panose="020B0004020202020204" pitchFamily="34" charset="0"/>
                <a:ea typeface="Aptos" panose="020B0004020202020204" pitchFamily="34" charset="0"/>
                <a:cs typeface="Times New Roman" panose="02020603050405020304" pitchFamily="18" charset="0"/>
              </a:rPr>
              <a:t> Updates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Application Preparation</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Eligibility Requirements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Sponsor Capacity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Financial Feasibility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Scoring</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Modifications</a:t>
            </a:r>
          </a:p>
          <a:p>
            <a:pPr marL="3605212" lvl="7" indent="-342900">
              <a:lnSpc>
                <a:spcPct val="107000"/>
              </a:lnSpc>
              <a:spcBef>
                <a:spcPts val="0"/>
              </a:spcBef>
              <a:spcAft>
                <a:spcPts val="800"/>
              </a:spcAft>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GrantConnect Portal</a:t>
            </a: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Light refreshments will be provided. Lunch will not be served.</a:t>
            </a:r>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lgn="ctr">
              <a:buFont typeface="Wingdings" panose="05000000000000000000" pitchFamily="2" charset="2"/>
              <a:buChar char="§"/>
            </a:pPr>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extLst>
              <p:ext uri="{D42A27DB-BD31-4B8C-83A1-F6EECF244321}">
                <p14:modId xmlns:p14="http://schemas.microsoft.com/office/powerpoint/2010/main" val="3559708623"/>
              </p:ext>
            </p:extLst>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 </a:t>
            </a:r>
          </a:p>
        </p:txBody>
      </p:sp>
    </p:spTree>
    <p:extLst>
      <p:ext uri="{BB962C8B-B14F-4D97-AF65-F5344CB8AC3E}">
        <p14:creationId xmlns:p14="http://schemas.microsoft.com/office/powerpoint/2010/main" val="281072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extLst>
              <p:ext uri="{D42A27DB-BD31-4B8C-83A1-F6EECF244321}">
                <p14:modId xmlns:p14="http://schemas.microsoft.com/office/powerpoint/2010/main" val="3276245122"/>
              </p:ext>
            </p:extLst>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extLst>
              <p:ext uri="{D42A27DB-BD31-4B8C-83A1-F6EECF244321}">
                <p14:modId xmlns:p14="http://schemas.microsoft.com/office/powerpoint/2010/main" val="2726210388"/>
              </p:ext>
            </p:extLst>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extLst>
              <p:ext uri="{D42A27DB-BD31-4B8C-83A1-F6EECF244321}">
                <p14:modId xmlns:p14="http://schemas.microsoft.com/office/powerpoint/2010/main" val="3665684676"/>
              </p:ext>
            </p:extLst>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sp>
        <p:nvSpPr>
          <p:cNvPr id="3" name="Rectangle 2">
            <a:extLst>
              <a:ext uri="{FF2B5EF4-FFF2-40B4-BE49-F238E27FC236}">
                <a16:creationId xmlns:a16="http://schemas.microsoft.com/office/drawing/2014/main" id="{BE77E1B8-E803-A804-44ED-654837A4DAA0}"/>
              </a:ext>
            </a:extLst>
          </p:cNvPr>
          <p:cNvSpPr/>
          <p:nvPr/>
        </p:nvSpPr>
        <p:spPr>
          <a:xfrm>
            <a:off x="106143" y="6336322"/>
            <a:ext cx="8931714" cy="35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Montserrat SemiBold" panose="00000700000000000000" pitchFamily="2" charset="0"/>
            </a:endParaRPr>
          </a:p>
          <a:p>
            <a:pPr algn="ctr"/>
            <a:r>
              <a:rPr lang="en-US" sz="1800" dirty="0">
                <a:solidFill>
                  <a:prstClr val="white"/>
                </a:solidFill>
                <a:latin typeface="Montserrat SemiBold" panose="00000700000000000000" pitchFamily="2" charset="0"/>
              </a:rPr>
              <a:t>The Pearl Senior Living Community</a:t>
            </a:r>
          </a:p>
          <a:p>
            <a:pPr algn="ctr"/>
            <a:endParaRPr lang="en-US" dirty="0"/>
          </a:p>
        </p:txBody>
      </p:sp>
      <p:pic>
        <p:nvPicPr>
          <p:cNvPr id="12" name="Picture 11" descr="A picture containing grass, outdoor, building, house&#10;&#10;Description automatically generated">
            <a:extLst>
              <a:ext uri="{FF2B5EF4-FFF2-40B4-BE49-F238E27FC236}">
                <a16:creationId xmlns:a16="http://schemas.microsoft.com/office/drawing/2014/main" id="{CCFD435E-C7A5-CC59-B20A-2847F1DC01F4}"/>
              </a:ext>
            </a:extLst>
          </p:cNvPr>
          <p:cNvPicPr>
            <a:picLocks noChangeAspect="1"/>
          </p:cNvPicPr>
          <p:nvPr/>
        </p:nvPicPr>
        <p:blipFill>
          <a:blip r:embed="rId3"/>
          <a:stretch>
            <a:fillRect/>
          </a:stretch>
        </p:blipFill>
        <p:spPr>
          <a:xfrm>
            <a:off x="989351" y="1146905"/>
            <a:ext cx="7165298" cy="5021389"/>
          </a:xfrm>
          <a:prstGeom prst="rect">
            <a:avLst/>
          </a:prstGeom>
        </p:spPr>
      </p:pic>
    </p:spTree>
    <p:extLst>
      <p:ext uri="{BB962C8B-B14F-4D97-AF65-F5344CB8AC3E}">
        <p14:creationId xmlns:p14="http://schemas.microsoft.com/office/powerpoint/2010/main" val="245148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185" y="104929"/>
            <a:ext cx="8139632" cy="3874957"/>
          </a:xfrm>
          <a:prstGeom prst="rect">
            <a:avLst/>
          </a:prstGeom>
        </p:spPr>
        <p:txBody>
          <a:bodyPr vert="horz" lIns="91440" tIns="45720" rIns="91440" bIns="45720" rtlCol="0" anchor="ctr">
            <a:noAutofit/>
          </a:bodyPr>
          <a:lstStyle/>
          <a:p>
            <a:pPr lvl="0" defTabSz="914400">
              <a:lnSpc>
                <a:spcPct val="90000"/>
              </a:lnSpc>
              <a:spcBef>
                <a:spcPct val="0"/>
              </a:spcBef>
              <a:spcAft>
                <a:spcPts val="600"/>
              </a:spcAft>
              <a:defRPr/>
            </a:pPr>
            <a:r>
              <a:rPr lang="en-US" b="1" dirty="0">
                <a:solidFill>
                  <a:srgbClr val="0071CE"/>
                </a:solidFill>
                <a:latin typeface="+mj-lt"/>
                <a:ea typeface="+mj-ea"/>
                <a:cs typeface="+mj-cs"/>
              </a:rPr>
              <a:t>— </a:t>
            </a:r>
            <a:r>
              <a:rPr lang="en-US" b="1" dirty="0">
                <a:solidFill>
                  <a:srgbClr val="0070C0"/>
                </a:solidFill>
                <a:latin typeface="+mj-lt"/>
                <a:ea typeface="+mj-ea"/>
                <a:cs typeface="+mj-cs"/>
              </a:rPr>
              <a:t>Gulf Coast Housing Partnership </a:t>
            </a:r>
            <a:r>
              <a:rPr lang="en-US" dirty="0">
                <a:solidFill>
                  <a:srgbClr val="0070C0"/>
                </a:solidFill>
                <a:latin typeface="+mj-lt"/>
                <a:ea typeface="+mj-ea"/>
                <a:cs typeface="+mj-cs"/>
              </a:rPr>
              <a:t>was awarded a $750,000 AHP subsidy for the $14.5M Pearl Senior Living Community in Jackson, MS</a:t>
            </a:r>
            <a:r>
              <a:rPr lang="fr-FR" dirty="0">
                <a:solidFill>
                  <a:srgbClr val="0070C0"/>
                </a:solidFill>
                <a:latin typeface="+mj-lt"/>
                <a:ea typeface="+mj-ea"/>
                <a:cs typeface="+mj-cs"/>
              </a:rPr>
              <a:t>.</a:t>
            </a:r>
            <a:endParaRPr lang="en-US" sz="1000" dirty="0">
              <a:solidFill>
                <a:srgbClr val="0070C0"/>
              </a:solidFill>
              <a:latin typeface="+mj-lt"/>
              <a:ea typeface="+mj-ea"/>
              <a:cs typeface="+mj-cs"/>
            </a:endParaRPr>
          </a:p>
          <a:p>
            <a:pPr lvl="0" defTabSz="914400">
              <a:lnSpc>
                <a:spcPct val="90000"/>
              </a:lnSpc>
              <a:spcBef>
                <a:spcPct val="0"/>
              </a:spcBef>
              <a:spcAft>
                <a:spcPts val="600"/>
              </a:spcAft>
              <a:defRPr/>
            </a:pPr>
            <a:r>
              <a:rPr lang="en-US" dirty="0">
                <a:solidFill>
                  <a:srgbClr val="0070C0"/>
                </a:solidFill>
                <a:latin typeface="+mj-lt"/>
                <a:ea typeface="+mj-ea"/>
                <a:cs typeface="+mj-cs"/>
              </a:rPr>
              <a:t>The project is a renovation of a historic hotel complex into a 75-unit affordable senior housing development with an on-site Health Care Clinic.</a:t>
            </a:r>
          </a:p>
        </p:txBody>
      </p:sp>
      <p:sp>
        <p:nvSpPr>
          <p:cNvPr id="12" name="Title 1">
            <a:extLst>
              <a:ext uri="{FF2B5EF4-FFF2-40B4-BE49-F238E27FC236}">
                <a16:creationId xmlns:a16="http://schemas.microsoft.com/office/drawing/2014/main" id="{D7CD3238-95AE-28D1-F87B-6630484FA3E3}"/>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pic>
        <p:nvPicPr>
          <p:cNvPr id="10" name="Picture 9">
            <a:extLst>
              <a:ext uri="{FF2B5EF4-FFF2-40B4-BE49-F238E27FC236}">
                <a16:creationId xmlns:a16="http://schemas.microsoft.com/office/drawing/2014/main" id="{2C962816-F62E-FC4F-4F7B-7AFFF013FF49}"/>
              </a:ext>
            </a:extLst>
          </p:cNvPr>
          <p:cNvPicPr>
            <a:picLocks noChangeAspect="1"/>
          </p:cNvPicPr>
          <p:nvPr/>
        </p:nvPicPr>
        <p:blipFill>
          <a:blip r:embed="rId3"/>
          <a:srcRect b="31860"/>
          <a:stretch/>
        </p:blipFill>
        <p:spPr>
          <a:xfrm>
            <a:off x="502184" y="2735710"/>
            <a:ext cx="8139632" cy="3657600"/>
          </a:xfrm>
          <a:prstGeom prst="rect">
            <a:avLst/>
          </a:prstGeom>
          <a:ln w="19050">
            <a:solidFill>
              <a:schemeClr val="accent1">
                <a:shade val="50000"/>
              </a:schemeClr>
            </a:solidFill>
          </a:ln>
        </p:spPr>
      </p:pic>
    </p:spTree>
    <p:extLst>
      <p:ext uri="{BB962C8B-B14F-4D97-AF65-F5344CB8AC3E}">
        <p14:creationId xmlns:p14="http://schemas.microsoft.com/office/powerpoint/2010/main" val="2863650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45E4-97DB-9D29-DE17-E71C07BA2F8D}"/>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3" name="Title 1">
            <a:extLst>
              <a:ext uri="{FF2B5EF4-FFF2-40B4-BE49-F238E27FC236}">
                <a16:creationId xmlns:a16="http://schemas.microsoft.com/office/drawing/2014/main" id="{D3F611D3-C096-1983-BEF8-425D65DC39FB}"/>
              </a:ext>
            </a:extLst>
          </p:cNvPr>
          <p:cNvSpPr txBox="1">
            <a:spLocks/>
          </p:cNvSpPr>
          <p:nvPr/>
        </p:nvSpPr>
        <p:spPr>
          <a:xfrm>
            <a:off x="230233" y="1002280"/>
            <a:ext cx="3840085" cy="8863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pPr>
              <a:lnSpc>
                <a:spcPct val="90000"/>
              </a:lnSpc>
            </a:pPr>
            <a:endParaRPr lang="en-US" dirty="0">
              <a:solidFill>
                <a:schemeClr val="tx1"/>
              </a:solidFill>
            </a:endParaRPr>
          </a:p>
        </p:txBody>
      </p:sp>
      <p:cxnSp>
        <p:nvCxnSpPr>
          <p:cNvPr id="7" name="Straight Connector 6">
            <a:extLst>
              <a:ext uri="{FF2B5EF4-FFF2-40B4-BE49-F238E27FC236}">
                <a16:creationId xmlns:a16="http://schemas.microsoft.com/office/drawing/2014/main" id="{DE4A0D21-82A1-20AB-24DF-3FD1D7B81EF5}"/>
              </a:ext>
            </a:extLst>
          </p:cNvPr>
          <p:cNvCxnSpPr>
            <a:cxnSpLocks/>
          </p:cNvCxnSpPr>
          <p:nvPr/>
        </p:nvCxnSpPr>
        <p:spPr>
          <a:xfrm>
            <a:off x="230233" y="1722664"/>
            <a:ext cx="276237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213F0AE-02FF-5BCA-60F7-12D311193BDF}"/>
              </a:ext>
            </a:extLst>
          </p:cNvPr>
          <p:cNvSpPr/>
          <p:nvPr/>
        </p:nvSpPr>
        <p:spPr>
          <a:xfrm>
            <a:off x="164919" y="1249908"/>
            <a:ext cx="3905399" cy="47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Overview</a:t>
            </a:r>
          </a:p>
        </p:txBody>
      </p:sp>
      <p:sp>
        <p:nvSpPr>
          <p:cNvPr id="13" name="TextBox 12">
            <a:extLst>
              <a:ext uri="{FF2B5EF4-FFF2-40B4-BE49-F238E27FC236}">
                <a16:creationId xmlns:a16="http://schemas.microsoft.com/office/drawing/2014/main" id="{1049FD1D-9F04-0DCE-65DD-6DE65876D2C2}"/>
              </a:ext>
            </a:extLst>
          </p:cNvPr>
          <p:cNvSpPr txBox="1"/>
          <p:nvPr/>
        </p:nvSpPr>
        <p:spPr>
          <a:xfrm>
            <a:off x="164919" y="1831474"/>
            <a:ext cx="4197219" cy="4893647"/>
          </a:xfrm>
          <a:prstGeom prst="rect">
            <a:avLst/>
          </a:prstGeom>
          <a:noFill/>
        </p:spPr>
        <p:txBody>
          <a:bodyPr wrap="square" rtlCol="0">
            <a:spAutoFit/>
          </a:bodyPr>
          <a:lstStyle/>
          <a:p>
            <a:pPr algn="ctr">
              <a:lnSpc>
                <a:spcPct val="90000"/>
              </a:lnSpc>
            </a:pPr>
            <a:r>
              <a:rPr lang="en-US" sz="1600" b="1" dirty="0">
                <a:solidFill>
                  <a:schemeClr val="tx1"/>
                </a:solidFill>
              </a:rPr>
              <a:t>Unit mix</a:t>
            </a:r>
            <a:r>
              <a:rPr lang="en-US" sz="1600" dirty="0">
                <a:solidFill>
                  <a:schemeClr val="tx1"/>
                </a:solidFill>
              </a:rPr>
              <a:t>: </a:t>
            </a:r>
          </a:p>
          <a:p>
            <a:pPr algn="ctr">
              <a:lnSpc>
                <a:spcPct val="90000"/>
              </a:lnSpc>
            </a:pPr>
            <a:endParaRPr lang="en-US" sz="1600" dirty="0">
              <a:solidFill>
                <a:schemeClr val="tx1"/>
              </a:solidFill>
            </a:endParaRPr>
          </a:p>
          <a:p>
            <a:pPr marL="285750" indent="-285750" algn="l">
              <a:lnSpc>
                <a:spcPct val="90000"/>
              </a:lnSpc>
              <a:buFont typeface="Arial" panose="020B0604020202020204" pitchFamily="34" charset="0"/>
              <a:buChar char="•"/>
            </a:pPr>
            <a:r>
              <a:rPr lang="en-US" sz="1600" dirty="0"/>
              <a:t>75</a:t>
            </a:r>
            <a:r>
              <a:rPr lang="en-US" sz="1600" dirty="0">
                <a:solidFill>
                  <a:schemeClr val="tx1"/>
                </a:solidFill>
              </a:rPr>
              <a:t> affordable rental units for seniors with manager's on-site health care clinic.</a:t>
            </a:r>
          </a:p>
          <a:p>
            <a:pPr marL="285750" indent="-285750" algn="l">
              <a:lnSpc>
                <a:spcPct val="90000"/>
              </a:lnSpc>
              <a:buFont typeface="Arial" panose="020B0604020202020204" pitchFamily="34" charset="0"/>
              <a:buChar char="•"/>
            </a:pPr>
            <a:r>
              <a:rPr lang="en-US" sz="1600" dirty="0"/>
              <a:t>M</a:t>
            </a:r>
            <a:r>
              <a:rPr lang="en-US" sz="1600" dirty="0">
                <a:solidFill>
                  <a:schemeClr val="tx1"/>
                </a:solidFill>
              </a:rPr>
              <a:t>ix of one- and two-bedroom units.</a:t>
            </a:r>
          </a:p>
          <a:p>
            <a:pPr>
              <a:lnSpc>
                <a:spcPct val="90000"/>
              </a:lnSpc>
            </a:pPr>
            <a:endParaRPr lang="en-US" sz="1600" dirty="0">
              <a:solidFill>
                <a:schemeClr val="tx1"/>
              </a:solidFill>
            </a:endParaRPr>
          </a:p>
          <a:p>
            <a:pPr algn="ctr">
              <a:lnSpc>
                <a:spcPct val="90000"/>
              </a:lnSpc>
            </a:pPr>
            <a:r>
              <a:rPr lang="en-US" sz="1600" b="1" dirty="0"/>
              <a:t>Targeting:</a:t>
            </a:r>
          </a:p>
          <a:p>
            <a:pPr algn="ctr">
              <a:lnSpc>
                <a:spcPct val="90000"/>
              </a:lnSpc>
            </a:pPr>
            <a:endParaRPr lang="en-US" sz="1600" b="1" dirty="0"/>
          </a:p>
          <a:p>
            <a:pPr marL="285750" indent="-285750">
              <a:lnSpc>
                <a:spcPct val="90000"/>
              </a:lnSpc>
              <a:buFont typeface="Arial" panose="020B0604020202020204" pitchFamily="34" charset="0"/>
              <a:buChar char="•"/>
            </a:pPr>
            <a:r>
              <a:rPr lang="en-US" sz="1600" dirty="0"/>
              <a:t>74 of the</a:t>
            </a:r>
            <a:r>
              <a:rPr lang="en-US" sz="1600" dirty="0">
                <a:solidFill>
                  <a:schemeClr val="tx1"/>
                </a:solidFill>
              </a:rPr>
              <a:t> units are targeted at low- and very low- income households.</a:t>
            </a:r>
          </a:p>
          <a:p>
            <a:pPr marL="285750" indent="-285750">
              <a:lnSpc>
                <a:spcPct val="90000"/>
              </a:lnSpc>
              <a:buFont typeface="Arial" panose="020B0604020202020204" pitchFamily="34" charset="0"/>
              <a:buChar char="•"/>
            </a:pPr>
            <a:r>
              <a:rPr lang="en-US" sz="1600" dirty="0"/>
              <a:t>1 unit is reserved for market rate, which will serve as a manager’s unit. </a:t>
            </a:r>
            <a:endParaRPr lang="en-US" sz="1600" dirty="0">
              <a:solidFill>
                <a:schemeClr val="tx1"/>
              </a:solidFill>
            </a:endParaRPr>
          </a:p>
          <a:p>
            <a:pPr>
              <a:lnSpc>
                <a:spcPct val="90000"/>
              </a:lnSpc>
            </a:pPr>
            <a:endParaRPr lang="en-US" sz="1600" dirty="0">
              <a:solidFill>
                <a:schemeClr val="tx1"/>
              </a:solidFill>
            </a:endParaRPr>
          </a:p>
          <a:p>
            <a:pPr algn="ctr">
              <a:lnSpc>
                <a:spcPct val="90000"/>
              </a:lnSpc>
            </a:pPr>
            <a:r>
              <a:rPr lang="en-US" sz="1600" b="1" dirty="0">
                <a:solidFill>
                  <a:schemeClr val="tx1"/>
                </a:solidFill>
              </a:rPr>
              <a:t>Financing Sources</a:t>
            </a:r>
            <a:r>
              <a:rPr lang="en-US" sz="1600" dirty="0">
                <a:solidFill>
                  <a:schemeClr val="tx1"/>
                </a:solidFill>
              </a:rPr>
              <a:t>: </a:t>
            </a:r>
          </a:p>
          <a:p>
            <a:pPr marL="171450" indent="-171450">
              <a:lnSpc>
                <a:spcPct val="90000"/>
              </a:lnSpc>
              <a:buFontTx/>
              <a:buChar char="-"/>
            </a:pP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4% LIHTCs</a:t>
            </a:r>
          </a:p>
          <a:p>
            <a:pPr marL="285750" indent="-285750">
              <a:lnSpc>
                <a:spcPct val="90000"/>
              </a:lnSpc>
              <a:buFont typeface="Arial" panose="020B0604020202020204" pitchFamily="34" charset="0"/>
              <a:buChar char="•"/>
            </a:pPr>
            <a:r>
              <a:rPr lang="en-US" sz="1600" dirty="0">
                <a:solidFill>
                  <a:schemeClr val="tx1"/>
                </a:solidFill>
              </a:rPr>
              <a:t>Permanent Loan</a:t>
            </a:r>
          </a:p>
          <a:p>
            <a:pPr marL="285750" indent="-285750">
              <a:lnSpc>
                <a:spcPct val="90000"/>
              </a:lnSpc>
              <a:buFont typeface="Arial" panose="020B0604020202020204" pitchFamily="34" charset="0"/>
              <a:buChar char="•"/>
            </a:pPr>
            <a:r>
              <a:rPr lang="en-US" sz="1600" dirty="0">
                <a:solidFill>
                  <a:schemeClr val="tx1"/>
                </a:solidFill>
              </a:rPr>
              <a:t>AHP Grant</a:t>
            </a:r>
          </a:p>
          <a:p>
            <a:pPr marL="285750" indent="-285750">
              <a:lnSpc>
                <a:spcPct val="90000"/>
              </a:lnSpc>
              <a:buFont typeface="Arial" panose="020B0604020202020204" pitchFamily="34" charset="0"/>
              <a:buChar char="•"/>
            </a:pPr>
            <a:r>
              <a:rPr lang="en-US" sz="1600" dirty="0"/>
              <a:t>Federal and State Historic Tax Credits</a:t>
            </a: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Sponsor Loan</a:t>
            </a:r>
          </a:p>
          <a:p>
            <a:endParaRPr lang="en-US" sz="2400" dirty="0">
              <a:solidFill>
                <a:schemeClr val="tx1">
                  <a:lumMod val="65000"/>
                  <a:lumOff val="35000"/>
                </a:schemeClr>
              </a:solidFill>
            </a:endParaRPr>
          </a:p>
        </p:txBody>
      </p:sp>
      <p:pic>
        <p:nvPicPr>
          <p:cNvPr id="6" name="Picture 5" descr="A picture containing indoor, tiled&#10;&#10;Description automatically generated">
            <a:extLst>
              <a:ext uri="{FF2B5EF4-FFF2-40B4-BE49-F238E27FC236}">
                <a16:creationId xmlns:a16="http://schemas.microsoft.com/office/drawing/2014/main" id="{8B5C146C-19E0-1622-488B-CC3EDE1A5B28}"/>
              </a:ext>
            </a:extLst>
          </p:cNvPr>
          <p:cNvPicPr>
            <a:picLocks noChangeAspect="1"/>
          </p:cNvPicPr>
          <p:nvPr/>
        </p:nvPicPr>
        <p:blipFill>
          <a:blip r:embed="rId3"/>
          <a:stretch>
            <a:fillRect/>
          </a:stretch>
        </p:blipFill>
        <p:spPr>
          <a:xfrm>
            <a:off x="4588553" y="3970017"/>
            <a:ext cx="4180668" cy="2720110"/>
          </a:xfrm>
          <a:prstGeom prst="rect">
            <a:avLst/>
          </a:prstGeom>
        </p:spPr>
      </p:pic>
      <p:pic>
        <p:nvPicPr>
          <p:cNvPr id="9" name="Picture 8" descr="A picture containing outdoor, grass, sky, building&#10;&#10;Description automatically generated">
            <a:extLst>
              <a:ext uri="{FF2B5EF4-FFF2-40B4-BE49-F238E27FC236}">
                <a16:creationId xmlns:a16="http://schemas.microsoft.com/office/drawing/2014/main" id="{67F784AA-CA6D-0700-B238-27F724C90CF3}"/>
              </a:ext>
            </a:extLst>
          </p:cNvPr>
          <p:cNvPicPr>
            <a:picLocks noChangeAspect="1"/>
          </p:cNvPicPr>
          <p:nvPr/>
        </p:nvPicPr>
        <p:blipFill>
          <a:blip r:embed="rId4"/>
          <a:stretch>
            <a:fillRect/>
          </a:stretch>
        </p:blipFill>
        <p:spPr>
          <a:xfrm>
            <a:off x="4572000" y="1249908"/>
            <a:ext cx="4197220" cy="2575932"/>
          </a:xfrm>
          <a:prstGeom prst="rect">
            <a:avLst/>
          </a:prstGeom>
        </p:spPr>
      </p:pic>
    </p:spTree>
    <p:extLst>
      <p:ext uri="{BB962C8B-B14F-4D97-AF65-F5344CB8AC3E}">
        <p14:creationId xmlns:p14="http://schemas.microsoft.com/office/powerpoint/2010/main" val="371953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6" name="Picture 15">
            <a:extLst>
              <a:ext uri="{FF2B5EF4-FFF2-40B4-BE49-F238E27FC236}">
                <a16:creationId xmlns:a16="http://schemas.microsoft.com/office/drawing/2014/main" id="{DC4EBA42-3D69-19B1-89D3-529F0EFC24CF}"/>
              </a:ext>
            </a:extLst>
          </p:cNvPr>
          <p:cNvPicPr>
            <a:picLocks noChangeAspect="1"/>
          </p:cNvPicPr>
          <p:nvPr/>
        </p:nvPicPr>
        <p:blipFill>
          <a:blip r:embed="rId3"/>
          <a:stretch>
            <a:fillRect/>
          </a:stretch>
        </p:blipFill>
        <p:spPr>
          <a:xfrm>
            <a:off x="5450183" y="1678257"/>
            <a:ext cx="3605402" cy="3978472"/>
          </a:xfrm>
          <a:prstGeom prst="rect">
            <a:avLst/>
          </a:prstGeom>
          <a:ln w="34925">
            <a:solidFill>
              <a:srgbClr val="1E497C"/>
            </a:solidFill>
          </a:ln>
        </p:spPr>
      </p:pic>
      <p:sp>
        <p:nvSpPr>
          <p:cNvPr id="2" name="TextBox 1">
            <a:extLst>
              <a:ext uri="{FF2B5EF4-FFF2-40B4-BE49-F238E27FC236}">
                <a16:creationId xmlns:a16="http://schemas.microsoft.com/office/drawing/2014/main" id="{F3FC9E5B-CF56-3DBC-D8CC-AA23D5DD5173}"/>
              </a:ext>
            </a:extLst>
          </p:cNvPr>
          <p:cNvSpPr txBox="1"/>
          <p:nvPr/>
        </p:nvSpPr>
        <p:spPr>
          <a:xfrm>
            <a:off x="80682" y="1420232"/>
            <a:ext cx="5253318" cy="5432256"/>
          </a:xfrm>
          <a:prstGeom prst="rect">
            <a:avLst/>
          </a:prstGeom>
          <a:noFill/>
        </p:spPr>
        <p:txBody>
          <a:bodyPr wrap="square" rtlCol="0">
            <a:spAutoFit/>
          </a:bodyPr>
          <a:lstStyle/>
          <a:p>
            <a:pPr>
              <a:spcBef>
                <a:spcPts val="600"/>
              </a:spcBef>
            </a:pPr>
            <a:r>
              <a:rPr lang="en-US" sz="2000" b="1" dirty="0">
                <a:solidFill>
                  <a:srgbClr val="0071CE"/>
                </a:solidFill>
                <a:latin typeface="+mj-lt"/>
              </a:rPr>
              <a:t>Who we are</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One of 11 District Banks in the FHLBank System created by Congress in 1932</a:t>
            </a:r>
          </a:p>
          <a:p>
            <a:pPr marL="285750" indent="-285750">
              <a:spcBef>
                <a:spcPts val="600"/>
              </a:spcBef>
              <a:buFont typeface="Arial" panose="020B0604020202020204" pitchFamily="34" charset="0"/>
              <a:buChar char="•"/>
            </a:pPr>
            <a:r>
              <a:rPr lang="en-US" sz="1600" dirty="0">
                <a:latin typeface="+mj-lt"/>
              </a:rPr>
              <a:t>A privately held cooperative, composed primarily of Community Financial Institutions located in Arkansas, Louisiana, Mississippi, New Mexico and Texas</a:t>
            </a:r>
          </a:p>
          <a:p>
            <a:pPr marL="285750" indent="-285750">
              <a:spcBef>
                <a:spcPts val="600"/>
              </a:spcBef>
              <a:buFont typeface="Arial" panose="020B0604020202020204" pitchFamily="34" charset="0"/>
              <a:buChar char="•"/>
            </a:pPr>
            <a:r>
              <a:rPr lang="en-US" sz="1600" dirty="0">
                <a:latin typeface="+mj-lt"/>
              </a:rPr>
              <a:t>Total assets: </a:t>
            </a:r>
            <a:r>
              <a:rPr lang="en-US" sz="1600" b="1" dirty="0">
                <a:latin typeface="+mj-lt"/>
              </a:rPr>
              <a:t>$124.9 billion</a:t>
            </a:r>
          </a:p>
          <a:p>
            <a:pPr marL="285750" indent="-285750">
              <a:spcBef>
                <a:spcPts val="600"/>
              </a:spcBef>
              <a:buFont typeface="Arial" panose="020B0604020202020204" pitchFamily="34" charset="0"/>
              <a:buChar char="•"/>
            </a:pPr>
            <a:endParaRPr lang="en-US" sz="1600" b="1" dirty="0">
              <a:latin typeface="+mj-lt"/>
            </a:endParaRPr>
          </a:p>
          <a:p>
            <a:pPr>
              <a:spcBef>
                <a:spcPts val="600"/>
              </a:spcBef>
            </a:pPr>
            <a:r>
              <a:rPr lang="en-US" sz="2000" b="1" dirty="0">
                <a:solidFill>
                  <a:srgbClr val="0071CE"/>
                </a:solidFill>
                <a:latin typeface="+mj-lt"/>
              </a:rPr>
              <a:t>How we serve members and their communities</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Providing a stable source of funding to support residential mortgage lending and related community investment </a:t>
            </a:r>
          </a:p>
          <a:p>
            <a:pPr marL="285750" indent="-285750">
              <a:spcBef>
                <a:spcPts val="600"/>
              </a:spcBef>
              <a:buFont typeface="Arial" panose="020B0604020202020204" pitchFamily="34" charset="0"/>
              <a:buChar char="•"/>
            </a:pPr>
            <a:r>
              <a:rPr lang="en-US" sz="1600" dirty="0">
                <a:latin typeface="+mj-lt"/>
              </a:rPr>
              <a:t>Providing subsidies and favorably priced advance </a:t>
            </a:r>
            <a:br>
              <a:rPr lang="en-US" sz="1600" dirty="0">
                <a:latin typeface="+mj-lt"/>
              </a:rPr>
            </a:br>
            <a:r>
              <a:rPr lang="en-US" sz="1600" dirty="0">
                <a:latin typeface="+mj-lt"/>
              </a:rPr>
              <a:t>programs targeted specifically to the needs of low- to moderate-income communities</a:t>
            </a:r>
          </a:p>
          <a:p>
            <a:pPr>
              <a:spcBef>
                <a:spcPts val="600"/>
              </a:spcBef>
            </a:pPr>
            <a:endParaRPr lang="en-US" sz="2000" b="1" dirty="0">
              <a:solidFill>
                <a:srgbClr val="0071CE"/>
              </a:solidFill>
              <a:latin typeface="+mj-lt"/>
            </a:endParaRPr>
          </a:p>
          <a:p>
            <a:pPr>
              <a:spcBef>
                <a:spcPts val="600"/>
              </a:spcBef>
            </a:pPr>
            <a:endParaRPr lang="en-US" sz="2000" b="1" dirty="0">
              <a:solidFill>
                <a:srgbClr val="0071CE"/>
              </a:solidFill>
              <a:latin typeface="+mj-lt"/>
            </a:endParaRPr>
          </a:p>
        </p:txBody>
      </p:sp>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3101363796"/>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46 or 60.5%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$300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$4,230.93</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&lt;6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915122906"/>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12.89%</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11.42% - Rehabilitation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4.38%</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latin typeface="Calibri" panose="020F0502020204030204" pitchFamily="34" charset="0"/>
                          <a:ea typeface="+mn-ea"/>
                          <a:cs typeface="+mn-cs"/>
                        </a:rPr>
                        <a:t>25.12%</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7.00%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2025</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8" name="Explosion: 8 Points 7">
            <a:extLst>
              <a:ext uri="{FF2B5EF4-FFF2-40B4-BE49-F238E27FC236}">
                <a16:creationId xmlns:a16="http://schemas.microsoft.com/office/drawing/2014/main" id="{04A698DE-2BE4-349E-45FB-EDBAB8F9A2EF}"/>
              </a:ext>
            </a:extLst>
          </p:cNvPr>
          <p:cNvSpPr/>
          <p:nvPr/>
        </p:nvSpPr>
        <p:spPr>
          <a:xfrm>
            <a:off x="8498606" y="3167743"/>
            <a:ext cx="472304" cy="42774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Cont’d</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extLst>
              <p:ext uri="{D42A27DB-BD31-4B8C-83A1-F6EECF244321}">
                <p14:modId xmlns:p14="http://schemas.microsoft.com/office/powerpoint/2010/main" val="1461376120"/>
              </p:ext>
            </p:extLst>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onnsiteX0" fmla="*/ 861957 w 3057994"/>
              <a:gd name="connsiteY0" fmla="*/ 1041853 h 873115"/>
              <a:gd name="connsiteX1" fmla="*/ 800223 w 3057994"/>
              <a:gd name="connsiteY1" fmla="*/ 820336 h 873115"/>
              <a:gd name="connsiteX2" fmla="*/ 1197057 w 3057994"/>
              <a:gd name="connsiteY2" fmla="*/ 10411 h 873115"/>
              <a:gd name="connsiteX3" fmla="*/ 1908934 w 3057994"/>
              <a:gd name="connsiteY3" fmla="*/ 13692 h 873115"/>
              <a:gd name="connsiteX4" fmla="*/ 2168656 w 3057994"/>
              <a:gd name="connsiteY4" fmla="*/ 833077 h 873115"/>
              <a:gd name="connsiteX5" fmla="*/ 1356815 w 3057994"/>
              <a:gd name="connsiteY5" fmla="*/ 870339 h 873115"/>
              <a:gd name="connsiteX6" fmla="*/ 861957 w 3057994"/>
              <a:gd name="connsiteY6" fmla="*/ 1041853 h 8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extLst>
              <p:ext uri="{D42A27DB-BD31-4B8C-83A1-F6EECF244321}">
                <p14:modId xmlns:p14="http://schemas.microsoft.com/office/powerpoint/2010/main" val="2493696312"/>
              </p:ext>
            </p:extLst>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3468067894"/>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2025</a:t>
            </a:r>
          </a:p>
        </p:txBody>
      </p:sp>
    </p:spTree>
    <p:extLst>
      <p:ext uri="{BB962C8B-B14F-4D97-AF65-F5344CB8AC3E}">
        <p14:creationId xmlns:p14="http://schemas.microsoft.com/office/powerpoint/2010/main" val="105029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Care Awards</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ysDot"/>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Disaster</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97324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21" name="Explosion: 8 Points 20">
            <a:extLst>
              <a:ext uri="{FF2B5EF4-FFF2-40B4-BE49-F238E27FC236}">
                <a16:creationId xmlns:a16="http://schemas.microsoft.com/office/drawing/2014/main" id="{BCF217D4-4109-4A77-88B1-595EF8F77842}"/>
              </a:ext>
            </a:extLst>
          </p:cNvPr>
          <p:cNvSpPr/>
          <p:nvPr/>
        </p:nvSpPr>
        <p:spPr>
          <a:xfrm>
            <a:off x="85535" y="209255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E86A5959-A32D-4633-8276-8E81EDE451CB}"/>
              </a:ext>
            </a:extLst>
          </p:cNvPr>
          <p:cNvSpPr/>
          <p:nvPr/>
        </p:nvSpPr>
        <p:spPr>
          <a:xfrm>
            <a:off x="3553921" y="216652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5083705"/>
            <a:ext cx="8260738" cy="16460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Tree>
    <p:extLst>
      <p:ext uri="{BB962C8B-B14F-4D97-AF65-F5344CB8AC3E}">
        <p14:creationId xmlns:p14="http://schemas.microsoft.com/office/powerpoint/2010/main" val="201482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4047104539"/>
              </p:ext>
            </p:extLst>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chemeClr val="tx1"/>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special needs and/or homeless, please ensure your supporting documents</a:t>
            </a:r>
            <a:r>
              <a:rPr lang="en-US" sz="1600" b="1" dirty="0">
                <a:solidFill>
                  <a:schemeClr val="accent1">
                    <a:lumMod val="75000"/>
                  </a:schemeClr>
                </a:solidFill>
              </a:rPr>
              <a:t> </a:t>
            </a:r>
            <a:r>
              <a:rPr lang="en-US" sz="1600" b="1" u="sng" dirty="0">
                <a:solidFill>
                  <a:srgbClr val="FFFF00"/>
                </a:solidFill>
              </a:rPr>
              <a:t>show how the project will qualify</a:t>
            </a:r>
            <a:r>
              <a:rPr lang="en-US" sz="1600" b="1" u="sng" dirty="0">
                <a:solidFill>
                  <a:srgbClr val="C00000"/>
                </a:solidFill>
              </a:rPr>
              <a:t> </a:t>
            </a:r>
            <a:r>
              <a:rPr lang="en-US" sz="1600" b="1" dirty="0">
                <a:solidFill>
                  <a:schemeClr val="bg1"/>
                </a:solidFill>
              </a:rPr>
              <a:t>someone meeting CID’s definition</a:t>
            </a:r>
            <a:r>
              <a:rPr lang="en-US" sz="1600" dirty="0">
                <a:solidFill>
                  <a:schemeClr val="bg1"/>
                </a:solidFill>
              </a:rPr>
              <a:t>.</a:t>
            </a:r>
          </a:p>
          <a:p>
            <a:pPr algn="ctr"/>
            <a:endParaRPr lang="en-US" sz="1400" dirty="0">
              <a:solidFill>
                <a:schemeClr val="accent1">
                  <a:lumMod val="75000"/>
                </a:schemeClr>
              </a:solidFill>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tretch>
            <a:fillRect/>
          </a:stretch>
        </p:blipFill>
        <p:spPr>
          <a:xfrm>
            <a:off x="309679" y="1109580"/>
            <a:ext cx="4187980"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tretch>
            <a:fillRect/>
          </a:stretch>
        </p:blipFill>
        <p:spPr>
          <a:xfrm>
            <a:off x="4646343" y="1117015"/>
            <a:ext cx="4377238" cy="5649005"/>
          </a:xfrm>
          <a:prstGeom prst="rect">
            <a:avLst/>
          </a:prstGeom>
          <a:ln w="25400">
            <a:solidFill>
              <a:schemeClr val="accent1">
                <a:lumMod val="75000"/>
              </a:schemeClr>
            </a:solidFill>
          </a:ln>
        </p:spPr>
      </p:pic>
      <p:sp>
        <p:nvSpPr>
          <p:cNvPr id="15" name="Rectangle 14">
            <a:extLst>
              <a:ext uri="{FF2B5EF4-FFF2-40B4-BE49-F238E27FC236}">
                <a16:creationId xmlns:a16="http://schemas.microsoft.com/office/drawing/2014/main" id="{83C1A942-9AE6-7757-98F8-4FB6BE7873DF}"/>
              </a:ext>
            </a:extLst>
          </p:cNvPr>
          <p:cNvSpPr/>
          <p:nvPr/>
        </p:nvSpPr>
        <p:spPr>
          <a:xfrm>
            <a:off x="1382751" y="1672682"/>
            <a:ext cx="2217755" cy="47578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30834-E8FD-80C5-F3B0-F37A374119BC}"/>
              </a:ext>
            </a:extLst>
          </p:cNvPr>
          <p:cNvSpPr/>
          <p:nvPr/>
        </p:nvSpPr>
        <p:spPr>
          <a:xfrm>
            <a:off x="5642517" y="1672683"/>
            <a:ext cx="2516032" cy="4980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A09B0E-A55F-78B2-A386-923D6865A777}"/>
              </a:ext>
            </a:extLst>
          </p:cNvPr>
          <p:cNvSpPr/>
          <p:nvPr/>
        </p:nvSpPr>
        <p:spPr>
          <a:xfrm>
            <a:off x="309679" y="3018263"/>
            <a:ext cx="2351745" cy="15760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698378-57AF-9A72-99B5-E6D861733AE9}"/>
              </a:ext>
            </a:extLst>
          </p:cNvPr>
          <p:cNvSpPr/>
          <p:nvPr/>
        </p:nvSpPr>
        <p:spPr>
          <a:xfrm>
            <a:off x="4706977" y="3007112"/>
            <a:ext cx="4316604" cy="149798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3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50224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315059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a:t>
            </a:r>
            <a:r>
              <a:rPr lang="en-US" dirty="0" err="1"/>
              <a:t>nonhousing</a:t>
            </a:r>
            <a:r>
              <a:rPr lang="en-US" dirty="0"/>
              <a:t>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geographic boundaries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6254495"/>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3" name="Rectangle 2">
            <a:extLst>
              <a:ext uri="{FF2B5EF4-FFF2-40B4-BE49-F238E27FC236}">
                <a16:creationId xmlns:a16="http://schemas.microsoft.com/office/drawing/2014/main" id="{0EA13ACB-00DE-9167-DA74-72F745338E04}"/>
              </a:ext>
            </a:extLst>
          </p:cNvPr>
          <p:cNvSpPr/>
          <p:nvPr/>
        </p:nvSpPr>
        <p:spPr>
          <a:xfrm>
            <a:off x="129395" y="1414732"/>
            <a:ext cx="3303917" cy="1930919"/>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Community/Revitalization Points Project choose from two options</a:t>
            </a:r>
          </a:p>
        </p:txBody>
      </p:sp>
      <p:sp>
        <p:nvSpPr>
          <p:cNvPr id="5" name="Rectangle 4">
            <a:extLst>
              <a:ext uri="{FF2B5EF4-FFF2-40B4-BE49-F238E27FC236}">
                <a16:creationId xmlns:a16="http://schemas.microsoft.com/office/drawing/2014/main" id="{08A0100D-03A7-43BE-C565-A9CB1D52AE14}"/>
              </a:ext>
            </a:extLst>
          </p:cNvPr>
          <p:cNvSpPr/>
          <p:nvPr/>
        </p:nvSpPr>
        <p:spPr>
          <a:xfrm>
            <a:off x="3433312" y="1414732"/>
            <a:ext cx="5426014" cy="94323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chemeClr val="tx1"/>
                </a:solidFill>
                <a:latin typeface="Arial" panose="020B0604020202020204" pitchFamily="34" charset="0"/>
              </a:rPr>
              <a:t>located within the geographic boundaries </a:t>
            </a:r>
            <a:r>
              <a:rPr lang="en-US" sz="1400" b="1" i="1" u="sng" dirty="0">
                <a:solidFill>
                  <a:srgbClr val="575757"/>
                </a:solidFill>
                <a:latin typeface="Arial" panose="020B0604020202020204" pitchFamily="34" charset="0"/>
              </a:rPr>
              <a:t>defined by a community revitalization plan</a:t>
            </a:r>
            <a:r>
              <a:rPr lang="en-US" sz="1400" b="0" i="0" u="none" strike="noStrike" baseline="0" dirty="0">
                <a:solidFill>
                  <a:schemeClr val="tx1"/>
                </a:solidFill>
                <a:latin typeface="Arial" panose="020B0604020202020204" pitchFamily="34" charset="0"/>
              </a:rPr>
              <a:t> adopted by the municipality, county or parish in which the project is located; note</a:t>
            </a:r>
            <a:r>
              <a:rPr lang="en-US" sz="1400" b="1" i="0" u="none" strike="noStrike" baseline="0" dirty="0">
                <a:solidFill>
                  <a:schemeClr val="tx1"/>
                </a:solidFill>
                <a:highlight>
                  <a:srgbClr val="FFFF00"/>
                </a:highlight>
                <a:latin typeface="Arial" panose="020B0604020202020204" pitchFamily="34" charset="0"/>
              </a:rPr>
              <a:t>, </a:t>
            </a:r>
            <a:r>
              <a:rPr lang="en-US" sz="1400" b="1" i="1" u="none" strike="noStrike" baseline="0" dirty="0">
                <a:solidFill>
                  <a:schemeClr val="tx1"/>
                </a:solidFill>
                <a:highlight>
                  <a:srgbClr val="FFFF00"/>
                </a:highlight>
                <a:latin typeface="Arial" panose="020B0604020202020204" pitchFamily="34" charset="0"/>
              </a:rPr>
              <a:t>does not include City/Local </a:t>
            </a:r>
            <a:r>
              <a:rPr lang="en-US" sz="1400" b="1" i="1" u="none" strike="noStrike" dirty="0">
                <a:solidFill>
                  <a:schemeClr val="tx1"/>
                </a:solidFill>
                <a:highlight>
                  <a:srgbClr val="FFFF00"/>
                </a:highlight>
                <a:latin typeface="Arial" panose="020B0604020202020204" pitchFamily="34" charset="0"/>
              </a:rPr>
              <a:t>plans stating the need for affordable</a:t>
            </a:r>
            <a:r>
              <a:rPr lang="en-US" sz="1400" b="0" i="0" u="none" strike="noStrike" baseline="0" dirty="0">
                <a:solidFill>
                  <a:schemeClr val="bg1"/>
                </a:solidFill>
                <a:latin typeface="Arial" panose="020B0604020202020204" pitchFamily="34" charset="0"/>
              </a:rPr>
              <a:t>	</a:t>
            </a:r>
          </a:p>
        </p:txBody>
      </p:sp>
      <p:sp>
        <p:nvSpPr>
          <p:cNvPr id="6" name="Rectangle 5">
            <a:extLst>
              <a:ext uri="{FF2B5EF4-FFF2-40B4-BE49-F238E27FC236}">
                <a16:creationId xmlns:a16="http://schemas.microsoft.com/office/drawing/2014/main" id="{59256AE3-6DDC-A54A-C600-AD9A32618802}"/>
              </a:ext>
            </a:extLst>
          </p:cNvPr>
          <p:cNvSpPr/>
          <p:nvPr/>
        </p:nvSpPr>
        <p:spPr>
          <a:xfrm>
            <a:off x="3433312" y="2357962"/>
            <a:ext cx="5426014" cy="9876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rgbClr val="565656"/>
                </a:solidFill>
                <a:latin typeface="Arial" panose="020B0604020202020204" pitchFamily="34" charset="0"/>
              </a:rPr>
              <a:t>part of an </a:t>
            </a:r>
            <a:r>
              <a:rPr lang="en-US" sz="1400" b="1" i="1" u="sng" dirty="0">
                <a:solidFill>
                  <a:srgbClr val="575757"/>
                </a:solidFill>
                <a:latin typeface="Arial" panose="020B0604020202020204" pitchFamily="34" charset="0"/>
              </a:rPr>
              <a:t>approved resolution </a:t>
            </a:r>
            <a:r>
              <a:rPr lang="en-US" sz="1400" b="0" i="0" u="none" strike="noStrike" baseline="0" dirty="0">
                <a:solidFill>
                  <a:srgbClr val="565656"/>
                </a:solidFill>
                <a:latin typeface="Arial" panose="020B0604020202020204" pitchFamily="34" charset="0"/>
              </a:rPr>
              <a:t>from the Governing Body of the municipality, county or </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565656"/>
                </a:solidFill>
                <a:latin typeface="Arial" panose="020B0604020202020204" pitchFamily="34" charset="0"/>
              </a:rPr>
              <a:t>parish expressly setting forth that the Governing Body supports the AHP application</a:t>
            </a:r>
            <a:endParaRPr lang="en-US" sz="1800" b="0" i="0" u="none" strike="noStrike" baseline="0" dirty="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A35792BC-C83C-B5C1-B629-03969FD15754}"/>
              </a:ext>
            </a:extLst>
          </p:cNvPr>
          <p:cNvSpPr/>
          <p:nvPr/>
        </p:nvSpPr>
        <p:spPr>
          <a:xfrm>
            <a:off x="129392" y="3444652"/>
            <a:ext cx="3303917" cy="1899615"/>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 </a:t>
            </a:r>
            <a:r>
              <a:rPr lang="en-US" b="1" u="sng" dirty="0">
                <a:solidFill>
                  <a:schemeClr val="tx1"/>
                </a:solidFill>
              </a:rPr>
              <a:t>within two years </a:t>
            </a:r>
            <a:r>
              <a:rPr lang="en-US" b="1" dirty="0">
                <a:solidFill>
                  <a:schemeClr val="tx1"/>
                </a:solidFill>
              </a:rPr>
              <a:t>after AHP application deadline</a:t>
            </a:r>
          </a:p>
          <a:p>
            <a:pPr algn="ctr"/>
            <a:endParaRPr lang="en-US" b="1" dirty="0"/>
          </a:p>
          <a:p>
            <a:pPr algn="ctr"/>
            <a:r>
              <a:rPr lang="en-US" b="1" u="sng" dirty="0">
                <a:solidFill>
                  <a:srgbClr val="FF0000"/>
                </a:solidFill>
              </a:rPr>
              <a:t>May 1</a:t>
            </a:r>
            <a:r>
              <a:rPr lang="en-US" b="1" u="sng" baseline="30000" dirty="0">
                <a:solidFill>
                  <a:srgbClr val="FF0000"/>
                </a:solidFill>
              </a:rPr>
              <a:t>st</a:t>
            </a:r>
            <a:r>
              <a:rPr lang="en-US" b="1" u="sng" dirty="0">
                <a:solidFill>
                  <a:srgbClr val="FF0000"/>
                </a:solidFill>
              </a:rPr>
              <a:t>, 2027</a:t>
            </a:r>
          </a:p>
        </p:txBody>
      </p:sp>
      <p:sp>
        <p:nvSpPr>
          <p:cNvPr id="10" name="Rectangle 9">
            <a:extLst>
              <a:ext uri="{FF2B5EF4-FFF2-40B4-BE49-F238E27FC236}">
                <a16:creationId xmlns:a16="http://schemas.microsoft.com/office/drawing/2014/main" id="{1B9E4CE8-2DFE-EFBF-752C-34E8A3B69FCF}"/>
              </a:ext>
            </a:extLst>
          </p:cNvPr>
          <p:cNvSpPr/>
          <p:nvPr/>
        </p:nvSpPr>
        <p:spPr>
          <a:xfrm>
            <a:off x="3433312" y="3413347"/>
            <a:ext cx="5426014" cy="19309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29392" y="544326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33312" y="544326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 </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from April 2 – May 1,2025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extLst>
              <p:ext uri="{D42A27DB-BD31-4B8C-83A1-F6EECF244321}">
                <p14:modId xmlns:p14="http://schemas.microsoft.com/office/powerpoint/2010/main" val="2407733978"/>
              </p:ext>
            </p:extLst>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$10,000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extLst>
              <p:ext uri="{D42A27DB-BD31-4B8C-83A1-F6EECF244321}">
                <p14:modId xmlns:p14="http://schemas.microsoft.com/office/powerpoint/2010/main" val="843911320"/>
              </p:ext>
            </p:extLst>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$25,000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Owner-Occupied</a:t>
            </a:r>
            <a:endParaRPr lang="en-US" dirty="0"/>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extLst>
              <p:ext uri="{D42A27DB-BD31-4B8C-83A1-F6EECF244321}">
                <p14:modId xmlns:p14="http://schemas.microsoft.com/office/powerpoint/2010/main" val="2907033297"/>
              </p:ext>
            </p:extLst>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1BDB8-1816-AC6C-8B8E-517A1399640F}"/>
              </a:ext>
            </a:extLst>
          </p:cNvPr>
          <p:cNvPicPr>
            <a:picLocks noChangeAspect="1"/>
          </p:cNvPicPr>
          <p:nvPr/>
        </p:nvPicPr>
        <p:blipFill>
          <a:blip r:embed="rId3"/>
          <a:stretch>
            <a:fillRect/>
          </a:stretch>
        </p:blipFill>
        <p:spPr>
          <a:xfrm>
            <a:off x="2764696" y="1421958"/>
            <a:ext cx="6277134" cy="5266845"/>
          </a:xfrm>
          <a:prstGeom prst="rect">
            <a:avLst/>
          </a:prstGeom>
        </p:spPr>
      </p:pic>
      <p:sp>
        <p:nvSpPr>
          <p:cNvPr id="4" name="Rectangle: Rounded Corners 3">
            <a:extLst>
              <a:ext uri="{FF2B5EF4-FFF2-40B4-BE49-F238E27FC236}">
                <a16:creationId xmlns:a16="http://schemas.microsoft.com/office/drawing/2014/main" id="{B9FC6F60-07E2-B662-8387-EC03A2E7637D}"/>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Energy Star Certified </a:t>
            </a:r>
          </a:p>
        </p:txBody>
      </p:sp>
      <p:sp>
        <p:nvSpPr>
          <p:cNvPr id="2" name="TextBox 1">
            <a:extLst>
              <a:ext uri="{FF2B5EF4-FFF2-40B4-BE49-F238E27FC236}">
                <a16:creationId xmlns:a16="http://schemas.microsoft.com/office/drawing/2014/main" id="{50C47767-C0F7-957F-3A07-2CA8A988E6E5}"/>
              </a:ext>
            </a:extLst>
          </p:cNvPr>
          <p:cNvSpPr txBox="1"/>
          <p:nvPr/>
        </p:nvSpPr>
        <p:spPr>
          <a:xfrm>
            <a:off x="243110" y="2644170"/>
            <a:ext cx="23732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14943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NGBS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9" name="Picture 8">
            <a:extLst>
              <a:ext uri="{FF2B5EF4-FFF2-40B4-BE49-F238E27FC236}">
                <a16:creationId xmlns:a16="http://schemas.microsoft.com/office/drawing/2014/main" id="{9ED42D1B-CF2A-D9DC-CB7B-7FE3CFF7BFB2}"/>
              </a:ext>
            </a:extLst>
          </p:cNvPr>
          <p:cNvPicPr>
            <a:picLocks noChangeAspect="1"/>
          </p:cNvPicPr>
          <p:nvPr/>
        </p:nvPicPr>
        <p:blipFill>
          <a:blip r:embed="rId3"/>
          <a:stretch>
            <a:fillRect/>
          </a:stretch>
        </p:blipFill>
        <p:spPr>
          <a:xfrm>
            <a:off x="2729552" y="1405719"/>
            <a:ext cx="6119796" cy="5158854"/>
          </a:xfrm>
          <a:prstGeom prst="rect">
            <a:avLst/>
          </a:prstGeom>
        </p:spPr>
      </p:pic>
      <p:sp>
        <p:nvSpPr>
          <p:cNvPr id="3" name="TextBox 2">
            <a:extLst>
              <a:ext uri="{FF2B5EF4-FFF2-40B4-BE49-F238E27FC236}">
                <a16:creationId xmlns:a16="http://schemas.microsoft.com/office/drawing/2014/main" id="{4308EF89-8C67-BF3F-19DB-14F6421DA62B}"/>
              </a:ext>
            </a:extLst>
          </p:cNvPr>
          <p:cNvSpPr txBox="1"/>
          <p:nvPr/>
        </p:nvSpPr>
        <p:spPr>
          <a:xfrm>
            <a:off x="381944" y="2644170"/>
            <a:ext cx="228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1D671F2F-7EB9-A391-4F7C-07835062F265}"/>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Tree>
    <p:extLst>
      <p:ext uri="{BB962C8B-B14F-4D97-AF65-F5344CB8AC3E}">
        <p14:creationId xmlns:p14="http://schemas.microsoft.com/office/powerpoint/2010/main" val="2743312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Fortified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3" name="Picture 2">
            <a:extLst>
              <a:ext uri="{FF2B5EF4-FFF2-40B4-BE49-F238E27FC236}">
                <a16:creationId xmlns:a16="http://schemas.microsoft.com/office/drawing/2014/main" id="{5B9AF9F1-6850-846B-76D5-FBE6FB1DDBF1}"/>
              </a:ext>
            </a:extLst>
          </p:cNvPr>
          <p:cNvPicPr>
            <a:picLocks noChangeAspect="1"/>
          </p:cNvPicPr>
          <p:nvPr/>
        </p:nvPicPr>
        <p:blipFill>
          <a:blip r:embed="rId3"/>
          <a:stretch>
            <a:fillRect/>
          </a:stretch>
        </p:blipFill>
        <p:spPr>
          <a:xfrm>
            <a:off x="356260" y="1612765"/>
            <a:ext cx="8740132" cy="2605597"/>
          </a:xfrm>
          <a:prstGeom prst="rect">
            <a:avLst/>
          </a:prstGeom>
        </p:spPr>
      </p:pic>
      <p:sp>
        <p:nvSpPr>
          <p:cNvPr id="2" name="TextBox 1">
            <a:extLst>
              <a:ext uri="{FF2B5EF4-FFF2-40B4-BE49-F238E27FC236}">
                <a16:creationId xmlns:a16="http://schemas.microsoft.com/office/drawing/2014/main" id="{79C35365-B436-4FBF-B479-CBA8382B8B9E}"/>
              </a:ext>
            </a:extLst>
          </p:cNvPr>
          <p:cNvSpPr txBox="1"/>
          <p:nvPr/>
        </p:nvSpPr>
        <p:spPr>
          <a:xfrm>
            <a:off x="721609" y="4466101"/>
            <a:ext cx="6466271" cy="830997"/>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5091F2A7-5405-9147-07DC-B7F9E9FB49FC}"/>
              </a:ext>
            </a:extLst>
          </p:cNvPr>
          <p:cNvSpPr/>
          <p:nvPr/>
        </p:nvSpPr>
        <p:spPr>
          <a:xfrm>
            <a:off x="356260" y="1407416"/>
            <a:ext cx="8431480" cy="2605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5" name="Rectangle 4">
            <a:extLst>
              <a:ext uri="{FF2B5EF4-FFF2-40B4-BE49-F238E27FC236}">
                <a16:creationId xmlns:a16="http://schemas.microsoft.com/office/drawing/2014/main" id="{2C790D2D-A386-5A3D-CB92-C2A66E1C4C34}"/>
              </a:ext>
            </a:extLst>
          </p:cNvPr>
          <p:cNvSpPr/>
          <p:nvPr/>
        </p:nvSpPr>
        <p:spPr>
          <a:xfrm>
            <a:off x="2048806" y="3138097"/>
            <a:ext cx="302400" cy="187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788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11 check boxes all correspond to the Bank’s budget template</a:t>
            </a:r>
          </a:p>
          <a:p>
            <a:pPr algn="ctr"/>
            <a:r>
              <a:rPr lang="en-US" b="1" dirty="0">
                <a:solidFill>
                  <a:srgbClr val="7030A0"/>
                </a:solidFill>
              </a:rPr>
              <a:t>applicable sub-</a:t>
            </a:r>
            <a:r>
              <a:rPr lang="en-US" b="1" dirty="0" err="1">
                <a:solidFill>
                  <a:srgbClr val="7030A0"/>
                </a:solidFill>
              </a:rPr>
              <a:t>cagatories</a:t>
            </a:r>
            <a:r>
              <a:rPr lang="en-US" b="1" dirty="0">
                <a:solidFill>
                  <a:srgbClr val="7030A0"/>
                </a:solidFill>
              </a:rPr>
              <a:t>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75199" y="1410355"/>
            <a:ext cx="8664026" cy="5201424"/>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Feasibility Thresholds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DSCR or Cash Flow percentage</a:t>
            </a:r>
            <a:endParaRPr lang="en-US" sz="2000" b="1" dirty="0">
              <a:solidFill>
                <a:prstClr val="black">
                  <a:lumMod val="65000"/>
                  <a:lumOff val="35000"/>
                </a:prstClr>
              </a:solidFill>
              <a:latin typeface="Calibri"/>
            </a:endParaRP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operating expense limit</a:t>
            </a: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management fee limit</a:t>
            </a: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Scattered Site - </a:t>
            </a:r>
            <a:r>
              <a:rPr lang="en-US" sz="2000" dirty="0">
                <a:solidFill>
                  <a:prstClr val="black">
                    <a:lumMod val="65000"/>
                    <a:lumOff val="35000"/>
                  </a:prstClr>
                </a:solidFill>
                <a:latin typeface="Calibri"/>
              </a:rPr>
              <a:t>must be in the same county or parish</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91469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61</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11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62</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311459"/>
            <a:ext cx="8432140" cy="3925661"/>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2025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extLst>
              <p:ext uri="{D42A27DB-BD31-4B8C-83A1-F6EECF244321}">
                <p14:modId xmlns:p14="http://schemas.microsoft.com/office/powerpoint/2010/main" val="3787402900"/>
              </p:ext>
            </p:extLst>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2025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7D2B-BA0F-764A-F1C1-701027BD0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B208-993C-4545-C46E-DFEACF29F87B}"/>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A1D3A4B7-6748-8BFA-8132-49E3B3F522D8}"/>
              </a:ext>
            </a:extLst>
          </p:cNvPr>
          <p:cNvSpPr txBox="1"/>
          <p:nvPr/>
        </p:nvSpPr>
        <p:spPr>
          <a:xfrm>
            <a:off x="375199" y="1410355"/>
            <a:ext cx="8664026" cy="4916218"/>
          </a:xfrm>
          <a:prstGeom prst="rect">
            <a:avLst/>
          </a:prstGeom>
          <a:noFill/>
        </p:spPr>
        <p:txBody>
          <a:bodyPr wrap="square" rtlCol="0">
            <a:spAutoFit/>
          </a:bodyPr>
          <a:lstStyle/>
          <a:p>
            <a:pPr defTabSz="914400">
              <a:defRPr/>
            </a:pPr>
            <a:r>
              <a:rPr lang="en-US" sz="2000" b="1" dirty="0">
                <a:solidFill>
                  <a:srgbClr val="0071CE"/>
                </a:solidFill>
                <a:latin typeface="Calibri"/>
              </a:rPr>
              <a:t>Developer/Contractor Affiliation</a:t>
            </a:r>
          </a:p>
          <a:p>
            <a:pPr marL="342900" marR="0" indent="-342900" defTabSz="914400">
              <a:lnSpc>
                <a:spcPct val="107000"/>
              </a:lnSpc>
              <a:spcAft>
                <a:spcPts val="800"/>
              </a:spcAft>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New calculation: (Developer Fees + Builder’s Profit) / (Total Development Cost – Developer Fees – Builder’s Profit)</a:t>
            </a:r>
          </a:p>
          <a:p>
            <a:pPr defTabSz="914400">
              <a:tabLst>
                <a:tab pos="344488" algn="l"/>
              </a:tabLst>
              <a:defRPr/>
            </a:pPr>
            <a:r>
              <a:rPr lang="en-US" sz="2000" b="1" dirty="0">
                <a:solidFill>
                  <a:srgbClr val="0071CE"/>
                </a:solidFill>
                <a:latin typeface="Calibri"/>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Based on the development budget, not the 15-year operating proforma</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Do not have split residential and social service space into separate development budgets</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Creating economic opportunity </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projects must provide MOUs with rental projects.</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95225895"/>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615361"/>
            <a:ext cx="4046060"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3" y="3615361"/>
            <a:ext cx="4758575"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171294"/>
            <a:ext cx="4046060"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3" y="3171294"/>
            <a:ext cx="4758575"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690007" y="4874079"/>
            <a:ext cx="7284311" cy="19022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pic>
        <p:nvPicPr>
          <p:cNvPr id="6" name="Picture 5" descr="Cartoon bee with megaphone">
            <a:extLst>
              <a:ext uri="{FF2B5EF4-FFF2-40B4-BE49-F238E27FC236}">
                <a16:creationId xmlns:a16="http://schemas.microsoft.com/office/drawing/2014/main" id="{F9478310-1592-0215-8350-3304CD77BFEB}"/>
              </a:ext>
            </a:extLst>
          </p:cNvPr>
          <p:cNvPicPr>
            <a:picLocks noChangeAspect="1"/>
          </p:cNvPicPr>
          <p:nvPr/>
        </p:nvPicPr>
        <p:blipFill>
          <a:blip r:embed="rId3"/>
          <a:stretch>
            <a:fillRect/>
          </a:stretch>
        </p:blipFill>
        <p:spPr>
          <a:xfrm>
            <a:off x="60000" y="4793722"/>
            <a:ext cx="1630007" cy="1902278"/>
          </a:xfrm>
          <a:prstGeom prst="rect">
            <a:avLst/>
          </a:prstGeom>
        </p:spPr>
      </p:pic>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r>
              <a:rPr lang="en-US" dirty="0">
                <a:solidFill>
                  <a:schemeClr val="tx1">
                    <a:lumMod val="65000"/>
                    <a:lumOff val="35000"/>
                  </a:schemeClr>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you registered prior to 2021, please go through the self-registration process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259169"/>
            <a:ext cx="8109824" cy="6555641"/>
          </a:xfrm>
          <a:prstGeom prst="rect">
            <a:avLst/>
          </a:prstGeom>
          <a:noFill/>
        </p:spPr>
        <p:txBody>
          <a:bodyPr wrap="square" rtlCol="0">
            <a:spAutoFit/>
          </a:bodyPr>
          <a:lstStyle/>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i="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defRPr/>
            </a:pPr>
            <a:r>
              <a:rPr lang="en-US" sz="2000" b="1" dirty="0">
                <a:solidFill>
                  <a:srgbClr val="0071CE"/>
                </a:solidFill>
                <a:latin typeface="Calibri"/>
              </a:rPr>
              <a:t>Modifications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 will be held to </a:t>
            </a:r>
            <a:r>
              <a:rPr lang="en-US" sz="2000" u="sng" dirty="0">
                <a:solidFill>
                  <a:prstClr val="black">
                    <a:lumMod val="65000"/>
                    <a:lumOff val="35000"/>
                  </a:prstClr>
                </a:solidFill>
                <a:latin typeface="Calibri"/>
              </a:rPr>
              <a:t>application commitments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Must attempt to cure/stay in compliance with application commitments</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will appear on the Uses of Funds Page</a:t>
            </a:r>
          </a:p>
          <a:p>
            <a:pPr defTabSz="914400">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75343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rPr>
              <a:t>fhlb.</a:t>
            </a:r>
            <a:r>
              <a:rPr lang="en-US" b="1" i="1" u="sng" dirty="0">
                <a:solidFill>
                  <a:srgbClr val="0563C1"/>
                </a:solidFill>
                <a:latin typeface="Calibri" panose="020F0502020204030204" pitchFamily="34" charset="0"/>
                <a:hlinkClick r:id="rId4">
                  <a:extLst>
                    <a:ext uri="{A12FA001-AC4F-418D-AE19-62706E023703}">
                      <ahyp:hlinkClr xmlns:ahyp="http://schemas.microsoft.com/office/drawing/2018/hyperlinkcolor" val="tx"/>
                    </a:ext>
                  </a:extLst>
                </a:hlinkClick>
              </a:rPr>
              <a:t>com</a:t>
            </a:r>
            <a:r>
              <a:rPr lang="en-US" sz="1800" b="1" i="1" u="sng" dirty="0">
                <a:solidFill>
                  <a:srgbClr val="0563C1"/>
                </a:solidFill>
                <a:effectLst/>
                <a:latin typeface="Calibri" panose="020F0502020204030204" pitchFamily="34" charset="0"/>
                <a:ea typeface="Calibri" panose="020F0502020204030204" pitchFamily="34" charset="0"/>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2744433500"/>
              </p:ext>
            </p:extLst>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C1985C5B-CC9C-42F5-8884-C1BE60D0EEB2}"/>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E18120F-FF26-3464-44EE-F3D1F1C12A29}"/>
              </a:ext>
            </a:extLst>
          </p:cNvPr>
          <p:cNvGraphicFramePr>
            <a:graphicFrameLocks noGrp="1"/>
          </p:cNvGraphicFramePr>
          <p:nvPr>
            <p:extLst>
              <p:ext uri="{D42A27DB-BD31-4B8C-83A1-F6EECF244321}">
                <p14:modId xmlns:p14="http://schemas.microsoft.com/office/powerpoint/2010/main" val="2037363071"/>
              </p:ext>
            </p:extLst>
          </p:nvPr>
        </p:nvGraphicFramePr>
        <p:xfrm>
          <a:off x="1335741" y="3649339"/>
          <a:ext cx="7135906" cy="1570983"/>
        </p:xfrm>
        <a:graphic>
          <a:graphicData uri="http://schemas.openxmlformats.org/drawingml/2006/table">
            <a:tbl>
              <a:tblPr/>
              <a:tblGrid>
                <a:gridCol w="4508695">
                  <a:extLst>
                    <a:ext uri="{9D8B030D-6E8A-4147-A177-3AD203B41FA5}">
                      <a16:colId xmlns:a16="http://schemas.microsoft.com/office/drawing/2014/main" val="3768004542"/>
                    </a:ext>
                  </a:extLst>
                </a:gridCol>
                <a:gridCol w="2627211">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bl>
          </a:graphicData>
        </a:graphic>
      </p:graphicFrame>
      <p:graphicFrame>
        <p:nvGraphicFramePr>
          <p:cNvPr id="10" name="Table 9">
            <a:extLst>
              <a:ext uri="{FF2B5EF4-FFF2-40B4-BE49-F238E27FC236}">
                <a16:creationId xmlns:a16="http://schemas.microsoft.com/office/drawing/2014/main" id="{58C6CEC3-503F-7CD1-FFE2-B06B624385A7}"/>
              </a:ext>
            </a:extLst>
          </p:cNvPr>
          <p:cNvGraphicFramePr>
            <a:graphicFrameLocks noGrp="1"/>
          </p:cNvGraphicFramePr>
          <p:nvPr>
            <p:extLst>
              <p:ext uri="{D42A27DB-BD31-4B8C-83A1-F6EECF244321}">
                <p14:modId xmlns:p14="http://schemas.microsoft.com/office/powerpoint/2010/main" val="2298632755"/>
              </p:ext>
            </p:extLst>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2588972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392-610A-510A-BC38-C25D3957E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41F6C2-C415-D215-267E-C493BD30D2C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C25E2C-6830-BAE4-684F-989C96F0331E}"/>
              </a:ext>
            </a:extLst>
          </p:cNvPr>
          <p:cNvSpPr>
            <a:spLocks noGrp="1"/>
          </p:cNvSpPr>
          <p:nvPr>
            <p:ph type="sldNum" sz="quarter" idx="12"/>
          </p:nvPr>
        </p:nvSpPr>
        <p:spPr/>
        <p:txBody>
          <a:bodyPr/>
          <a:lstStyle/>
          <a:p>
            <a:fld id="{10C4F195-123C-4AEE-96D6-BBF55DBF0B06}" type="slidenum">
              <a:rPr lang="en-US" smtClean="0"/>
              <a:pPr/>
              <a:t>85</a:t>
            </a:fld>
            <a:endParaRPr lang="en-US" dirty="0"/>
          </a:p>
        </p:txBody>
      </p:sp>
    </p:spTree>
    <p:extLst>
      <p:ext uri="{BB962C8B-B14F-4D97-AF65-F5344CB8AC3E}">
        <p14:creationId xmlns:p14="http://schemas.microsoft.com/office/powerpoint/2010/main" val="38421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Donated Property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upfront payments and/or “additional rents”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subleases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Nominal annual rent payment of $100</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decrease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Native housing projects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Tribal Government, an agency of a Tribal Government, a Tribally Designated Housing Entity, or an entity incorporated under or otherwise created in accordance with Tribal Law; or</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Located in a Native American Service Area or HUD-designated Indian Housing Block Grant (IHBG) Area.</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15755</TotalTime>
  <Words>7214</Words>
  <Application>Microsoft Office PowerPoint</Application>
  <PresentationFormat>On-screen Show (4:3)</PresentationFormat>
  <Paragraphs>1165</Paragraphs>
  <Slides>85</Slides>
  <Notes>71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3" baseType="lpstr">
      <vt:lpstr>MS Mincho</vt:lpstr>
      <vt:lpstr>Aptos</vt:lpstr>
      <vt:lpstr>Arial</vt:lpstr>
      <vt:lpstr>Calibri</vt:lpstr>
      <vt:lpstr>Cambria</vt:lpstr>
      <vt:lpstr>Cavolini</vt:lpstr>
      <vt:lpstr>GT America</vt:lpstr>
      <vt:lpstr>Montserrat SemiBold</vt:lpstr>
      <vt:lpstr>Public Sans</vt:lpstr>
      <vt:lpstr>Segoe UI</vt:lpstr>
      <vt:lpstr>Symbol</vt:lpstr>
      <vt:lpstr>Times New Roman</vt:lpstr>
      <vt:lpstr>TimesNewRomanPSMT</vt:lpstr>
      <vt:lpstr>Tw Cen MT</vt:lpstr>
      <vt:lpstr>Verdana</vt:lpstr>
      <vt:lpstr>Wingdings</vt:lpstr>
      <vt:lpstr>Office Theme</vt:lpstr>
      <vt:lpstr>Worksheet</vt:lpstr>
      <vt:lpstr>PowerPoint Presentation</vt:lpstr>
      <vt:lpstr>2025 AHP Workshop Agenda</vt:lpstr>
      <vt:lpstr>About FHLB Dallas</vt:lpstr>
      <vt:lpstr>PowerPoint Presentation</vt:lpstr>
      <vt:lpstr>PowerPoint Presentation</vt:lpstr>
      <vt:lpstr>2025 AHP Key Points</vt:lpstr>
      <vt:lpstr>2025 AHP Key Points</vt:lpstr>
      <vt:lpstr>2025 AHP Key Points</vt:lpstr>
      <vt:lpstr>2025 AHP Key Points – Scoring Updates</vt:lpstr>
      <vt:lpstr> 2025 AHP Key Points - Scoring Updates </vt:lpstr>
      <vt:lpstr>2025 Highlights</vt:lpstr>
      <vt:lpstr>AHP Subsidies by State</vt:lpstr>
      <vt:lpstr>CID Subsidy Summary</vt:lpstr>
      <vt:lpstr>Benefits of AHP to Members</vt:lpstr>
      <vt:lpstr>Member or Sponsor</vt:lpstr>
      <vt:lpstr>AHP Roles - Members</vt:lpstr>
      <vt:lpstr>AHP Roles - Sponsors</vt:lpstr>
      <vt:lpstr>What is Evaluated in the Application </vt:lpstr>
      <vt:lpstr>Types of Eligible Housing</vt:lpstr>
      <vt:lpstr>Project Eligibility</vt:lpstr>
      <vt:lpstr>Uses of Funds - Rental</vt:lpstr>
      <vt:lpstr> Demand - Rental</vt:lpstr>
      <vt:lpstr>Sponsor Capacity </vt:lpstr>
      <vt:lpstr>Sponsor Capacity to Complete</vt:lpstr>
      <vt:lpstr>Sponsor Capacity to Complete</vt:lpstr>
      <vt:lpstr>Site Control and Zoning</vt:lpstr>
      <vt:lpstr>PowerPoint Presentation</vt:lpstr>
      <vt:lpstr>PowerPoint Presentation</vt:lpstr>
      <vt:lpstr>PowerPoint Presentation</vt:lpstr>
      <vt:lpstr>Rental Feasibility</vt:lpstr>
      <vt:lpstr>Rental Feasibility</vt:lpstr>
      <vt:lpstr>Rental Feasibility – Project Costs</vt:lpstr>
      <vt:lpstr>2025 Rental Rehab Projects</vt:lpstr>
      <vt:lpstr>2025 Rental Rehab Projects – Relocation Plan</vt:lpstr>
      <vt:lpstr>2025 Rental Rehab Projects – Cont’d</vt:lpstr>
      <vt:lpstr>            </vt:lpstr>
      <vt:lpstr>Competitive AHP Scoring</vt:lpstr>
      <vt:lpstr>2025 AHP General Fund Scoring Overview</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Application Documentation of Energy Star Certified </vt:lpstr>
      <vt:lpstr>Application Documentation of NGBS Certification</vt:lpstr>
      <vt:lpstr>Application Documentation of Fortified Certification</vt:lpstr>
      <vt:lpstr>            </vt:lpstr>
      <vt:lpstr>AHP Planning Steps for Sponsors</vt:lpstr>
      <vt:lpstr>Improving Your Application</vt:lpstr>
      <vt:lpstr>Development Budget – Uses of Funds</vt:lpstr>
      <vt:lpstr>Development Budget – Uses of Funds</vt:lpstr>
      <vt:lpstr>– Expanded sub-categories</vt:lpstr>
      <vt:lpstr>– Expanded sub-categories</vt:lpstr>
      <vt:lpstr>Checklists for Errors with Development Budgets</vt:lpstr>
      <vt:lpstr>Submitting Required Documents – Key Points</vt:lpstr>
      <vt:lpstr>Modifications</vt:lpstr>
      <vt:lpstr>Modifications</vt:lpstr>
      <vt:lpstr>2025 AHP Timeline</vt:lpstr>
      <vt:lpstr>Where do I Begin?</vt:lpstr>
      <vt:lpstr>Resources</vt:lpstr>
      <vt:lpstr>Income Calculations / Training Presentation link</vt:lpstr>
      <vt:lpstr>Grant Connect</vt:lpstr>
      <vt:lpstr>GrantConnect</vt:lpstr>
      <vt:lpstr>GrantConnect – Registration</vt:lpstr>
      <vt:lpstr>Registration and Access</vt:lpstr>
      <vt:lpstr>Register through GrantConnect –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lpstr>PowerPoint Presentation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Steven R. Matkovich</cp:lastModifiedBy>
  <cp:revision>278</cp:revision>
  <cp:lastPrinted>2023-01-17T22:07:10Z</cp:lastPrinted>
  <dcterms:created xsi:type="dcterms:W3CDTF">2014-12-10T17:49:59Z</dcterms:created>
  <dcterms:modified xsi:type="dcterms:W3CDTF">2025-02-18T21:36:32Z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