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1.xml" ContentType="application/inkml+xml"/>
  <Override PartName="/ppt/ink/ink2.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65" r:id="rId2"/>
  </p:sldMasterIdLst>
  <p:notesMasterIdLst>
    <p:notesMasterId r:id="rId131"/>
  </p:notesMasterIdLst>
  <p:handoutMasterIdLst>
    <p:handoutMasterId r:id="rId132"/>
  </p:handoutMasterIdLst>
  <p:sldIdLst>
    <p:sldId id="582" r:id="rId3"/>
    <p:sldId id="4769" r:id="rId4"/>
    <p:sldId id="4732" r:id="rId5"/>
    <p:sldId id="1693" r:id="rId6"/>
    <p:sldId id="583" r:id="rId7"/>
    <p:sldId id="4764" r:id="rId8"/>
    <p:sldId id="4737" r:id="rId9"/>
    <p:sldId id="4738" r:id="rId10"/>
    <p:sldId id="835" r:id="rId11"/>
    <p:sldId id="4765" r:id="rId12"/>
    <p:sldId id="834" r:id="rId13"/>
    <p:sldId id="4770" r:id="rId14"/>
    <p:sldId id="4762" r:id="rId15"/>
    <p:sldId id="4596" r:id="rId16"/>
    <p:sldId id="4739" r:id="rId17"/>
    <p:sldId id="4577" r:id="rId18"/>
    <p:sldId id="4779" r:id="rId19"/>
    <p:sldId id="650" r:id="rId20"/>
    <p:sldId id="772" r:id="rId21"/>
    <p:sldId id="593" r:id="rId22"/>
    <p:sldId id="651" r:id="rId23"/>
    <p:sldId id="4767" r:id="rId24"/>
    <p:sldId id="4572" r:id="rId25"/>
    <p:sldId id="4768" r:id="rId26"/>
    <p:sldId id="4771" r:id="rId27"/>
    <p:sldId id="1142" r:id="rId28"/>
    <p:sldId id="4602" r:id="rId29"/>
    <p:sldId id="4578" r:id="rId30"/>
    <p:sldId id="4579" r:id="rId31"/>
    <p:sldId id="289" r:id="rId32"/>
    <p:sldId id="4773" r:id="rId33"/>
    <p:sldId id="4775" r:id="rId34"/>
    <p:sldId id="4776" r:id="rId35"/>
    <p:sldId id="4778" r:id="rId36"/>
    <p:sldId id="258" r:id="rId37"/>
    <p:sldId id="4583" r:id="rId38"/>
    <p:sldId id="256" r:id="rId39"/>
    <p:sldId id="642" r:id="rId40"/>
    <p:sldId id="4668" r:id="rId41"/>
    <p:sldId id="266" r:id="rId42"/>
    <p:sldId id="4623" r:id="rId43"/>
    <p:sldId id="4624" r:id="rId44"/>
    <p:sldId id="4625" r:id="rId45"/>
    <p:sldId id="4626" r:id="rId46"/>
    <p:sldId id="349" r:id="rId47"/>
    <p:sldId id="257" r:id="rId48"/>
    <p:sldId id="259" r:id="rId49"/>
    <p:sldId id="283" r:id="rId50"/>
    <p:sldId id="630" r:id="rId51"/>
    <p:sldId id="260" r:id="rId52"/>
    <p:sldId id="261" r:id="rId53"/>
    <p:sldId id="339" r:id="rId54"/>
    <p:sldId id="4675" r:id="rId55"/>
    <p:sldId id="4734" r:id="rId56"/>
    <p:sldId id="262" r:id="rId57"/>
    <p:sldId id="653" r:id="rId58"/>
    <p:sldId id="344" r:id="rId59"/>
    <p:sldId id="552" r:id="rId60"/>
    <p:sldId id="4722" r:id="rId61"/>
    <p:sldId id="269" r:id="rId62"/>
    <p:sldId id="280" r:id="rId63"/>
    <p:sldId id="281" r:id="rId64"/>
    <p:sldId id="4712" r:id="rId65"/>
    <p:sldId id="282" r:id="rId66"/>
    <p:sldId id="290" r:id="rId67"/>
    <p:sldId id="4784" r:id="rId68"/>
    <p:sldId id="4803" r:id="rId69"/>
    <p:sldId id="4813" r:id="rId70"/>
    <p:sldId id="284" r:id="rId71"/>
    <p:sldId id="291" r:id="rId72"/>
    <p:sldId id="279" r:id="rId73"/>
    <p:sldId id="285" r:id="rId74"/>
    <p:sldId id="321" r:id="rId75"/>
    <p:sldId id="319" r:id="rId76"/>
    <p:sldId id="286" r:id="rId77"/>
    <p:sldId id="287" r:id="rId78"/>
    <p:sldId id="292" r:id="rId79"/>
    <p:sldId id="288" r:id="rId80"/>
    <p:sldId id="2147483647" r:id="rId81"/>
    <p:sldId id="263" r:id="rId82"/>
    <p:sldId id="264" r:id="rId83"/>
    <p:sldId id="4805" r:id="rId84"/>
    <p:sldId id="669" r:id="rId85"/>
    <p:sldId id="277" r:id="rId86"/>
    <p:sldId id="4757" r:id="rId87"/>
    <p:sldId id="265" r:id="rId88"/>
    <p:sldId id="676" r:id="rId89"/>
    <p:sldId id="4783" r:id="rId90"/>
    <p:sldId id="4653" r:id="rId91"/>
    <p:sldId id="267" r:id="rId92"/>
    <p:sldId id="678" r:id="rId93"/>
    <p:sldId id="268" r:id="rId94"/>
    <p:sldId id="666" r:id="rId95"/>
    <p:sldId id="4638" r:id="rId96"/>
    <p:sldId id="4647" r:id="rId97"/>
    <p:sldId id="4646" r:id="rId98"/>
    <p:sldId id="4728" r:id="rId99"/>
    <p:sldId id="4645" r:id="rId100"/>
    <p:sldId id="271" r:id="rId101"/>
    <p:sldId id="272" r:id="rId102"/>
    <p:sldId id="4774" r:id="rId103"/>
    <p:sldId id="4671" r:id="rId104"/>
    <p:sldId id="4692" r:id="rId105"/>
    <p:sldId id="665" r:id="rId106"/>
    <p:sldId id="4674" r:id="rId107"/>
    <p:sldId id="273" r:id="rId108"/>
    <p:sldId id="274" r:id="rId109"/>
    <p:sldId id="619" r:id="rId110"/>
    <p:sldId id="4731" r:id="rId111"/>
    <p:sldId id="4676" r:id="rId112"/>
    <p:sldId id="4780" r:id="rId113"/>
    <p:sldId id="4781" r:id="rId114"/>
    <p:sldId id="4666" r:id="rId115"/>
    <p:sldId id="677" r:id="rId116"/>
    <p:sldId id="4673" r:id="rId117"/>
    <p:sldId id="278" r:id="rId118"/>
    <p:sldId id="4670" r:id="rId119"/>
    <p:sldId id="4672" r:id="rId120"/>
    <p:sldId id="4787" r:id="rId121"/>
    <p:sldId id="1020" r:id="rId122"/>
    <p:sldId id="270" r:id="rId123"/>
    <p:sldId id="275" r:id="rId124"/>
    <p:sldId id="276" r:id="rId125"/>
    <p:sldId id="293" r:id="rId126"/>
    <p:sldId id="294" r:id="rId127"/>
    <p:sldId id="295" r:id="rId128"/>
    <p:sldId id="296" r:id="rId129"/>
    <p:sldId id="297" r:id="rId13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BF91B-CC45-B6D2-2950-168919572FBE}" name="Diane Sell" initials="DS" userId="S::ufdxs@fhlb.com::24d2c111-6533-4350-91fa-8c0aacfcdd18" providerId="AD"/>
  <p188:author id="{D597FF38-5967-A13B-774D-C3F21FCA8063}" name="Jill Droge" initials="JD" userId="S::u4513@fhlb.com::faf3b73a-1180-41cc-8c8e-e12d2b8f9248" providerId="AD"/>
  <p188:author id="{B418746A-E6B5-5FAC-207C-E0A5C2038853}" name="Rene Singleton" initials="RS" userId="S::rhall@fhlb.com::3fa22358-6b0a-469e-81fe-e717b8dc259c"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E"/>
    <a:srgbClr val="000000"/>
    <a:srgbClr val="2C6AB6"/>
    <a:srgbClr val="4F81BD"/>
    <a:srgbClr val="245590"/>
    <a:srgbClr val="E46C0A"/>
    <a:srgbClr val="193D69"/>
    <a:srgbClr val="6EA0DC"/>
    <a:srgbClr val="5E95D8"/>
    <a:srgbClr val="83AE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1727" autoAdjust="0"/>
  </p:normalViewPr>
  <p:slideViewPr>
    <p:cSldViewPr snapToGrid="0">
      <p:cViewPr varScale="1">
        <p:scale>
          <a:sx n="94" d="100"/>
          <a:sy n="94" d="100"/>
        </p:scale>
        <p:origin x="2028" y="3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microsoft.com/office/2018/10/relationships/authors" Targe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commentAuthors" Target="commentAuthors.xml"/></Relationships>
</file>

<file path=ppt/diagrams/_rels/data11.xml.rels><?xml version="1.0" encoding="UTF-8" standalone="yes"?>
<Relationships xmlns="http://schemas.openxmlformats.org/package/2006/relationships"><Relationship Id="rId2" Type="http://schemas.openxmlformats.org/officeDocument/2006/relationships/hyperlink" Target="mailto:pgp@fhlb.com" TargetMode="External"/><Relationship Id="rId1" Type="http://schemas.openxmlformats.org/officeDocument/2006/relationships/hyperlink" Target="mailto:fortifiedfund@fhlb.com"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1.xml.rels><?xml version="1.0" encoding="UTF-8" standalone="yes"?>
<Relationships xmlns="http://schemas.openxmlformats.org/package/2006/relationships"><Relationship Id="rId2" Type="http://schemas.openxmlformats.org/officeDocument/2006/relationships/hyperlink" Target="mailto:pgp@fhlb.com" TargetMode="External"/><Relationship Id="rId1" Type="http://schemas.openxmlformats.org/officeDocument/2006/relationships/hyperlink" Target="mailto:fortifiedfund@fhlb.com"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custT="1"/>
      <dgm:spPr/>
      <dgm:t>
        <a:bodyPr/>
        <a:lstStyle/>
        <a:p>
          <a:r>
            <a:rPr lang="en-US" sz="1700" kern="1200" dirty="0">
              <a:solidFill>
                <a:prstClr val="black">
                  <a:hueOff val="0"/>
                  <a:satOff val="0"/>
                  <a:lumOff val="0"/>
                  <a:alphaOff val="0"/>
                </a:prstClr>
              </a:solidFill>
              <a:latin typeface="Calibri"/>
              <a:ea typeface="+mn-ea"/>
              <a:cs typeface="+mn-cs"/>
            </a:rPr>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custT="1"/>
      <dgm:spPr/>
      <dgm:t>
        <a:bodyPr/>
        <a:lstStyle/>
        <a:p>
          <a:r>
            <a:rPr lang="en-US" sz="1600"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custT="1"/>
      <dgm:spPr/>
      <dgm:t>
        <a:bodyPr/>
        <a:lstStyle/>
        <a:p>
          <a:r>
            <a:rPr lang="en-US" sz="1600" dirty="0"/>
            <a:t>Financial/Developmental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96CF0A-5877-42DD-B2A8-7CDF9C493B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867F54-6AE2-48A3-ABE6-EA03BBA90DDD}">
      <dgm:prSet phldrT="[Text]"/>
      <dgm:spPr/>
      <dgm:t>
        <a:bodyPr/>
        <a:lstStyle/>
        <a:p>
          <a:pPr algn="l"/>
          <a:r>
            <a:rPr lang="en-US" b="1" dirty="0"/>
            <a:t>Nonprofit Organizations or Native American Tribes</a:t>
          </a:r>
        </a:p>
      </dgm:t>
    </dgm:pt>
    <dgm:pt modelId="{DB53E24D-D48F-41E1-A991-64F158EE4E24}" type="parTrans" cxnId="{31B3DD27-FD4C-41A1-94B8-C013897289FE}">
      <dgm:prSet/>
      <dgm:spPr/>
      <dgm:t>
        <a:bodyPr/>
        <a:lstStyle/>
        <a:p>
          <a:endParaRPr lang="en-US"/>
        </a:p>
      </dgm:t>
    </dgm:pt>
    <dgm:pt modelId="{3B24AF3A-7D5E-4138-8558-3796A06EC1FE}" type="sibTrans" cxnId="{31B3DD27-FD4C-41A1-94B8-C013897289FE}">
      <dgm:prSet/>
      <dgm:spPr/>
      <dgm:t>
        <a:bodyPr/>
        <a:lstStyle/>
        <a:p>
          <a:endParaRPr lang="en-US"/>
        </a:p>
      </dgm:t>
    </dgm:pt>
    <dgm:pt modelId="{1EBFC276-0A3B-455E-8E2B-5AB2627CA8C6}">
      <dgm:prSet phldrT="[Text]"/>
      <dgm:spPr/>
      <dgm:t>
        <a:bodyPr/>
        <a:lstStyle/>
        <a:p>
          <a:r>
            <a:rPr lang="en-US" dirty="0"/>
            <a:t>Demonstrated through an IRS 501 (c)(3) designation</a:t>
          </a:r>
        </a:p>
      </dgm:t>
    </dgm:pt>
    <dgm:pt modelId="{5A3FA72B-A7ED-446F-88A4-35977C0E38B5}" type="parTrans" cxnId="{A4AD06F3-8497-48FA-B62E-B2322BCA8F80}">
      <dgm:prSet/>
      <dgm:spPr/>
      <dgm:t>
        <a:bodyPr/>
        <a:lstStyle/>
        <a:p>
          <a:endParaRPr lang="en-US"/>
        </a:p>
      </dgm:t>
    </dgm:pt>
    <dgm:pt modelId="{D0BB263A-652B-4E0F-9775-F258DDEAAD00}" type="sibTrans" cxnId="{A4AD06F3-8497-48FA-B62E-B2322BCA8F80}">
      <dgm:prSet/>
      <dgm:spPr/>
      <dgm:t>
        <a:bodyPr/>
        <a:lstStyle/>
        <a:p>
          <a:endParaRPr lang="en-US"/>
        </a:p>
      </dgm:t>
    </dgm:pt>
    <dgm:pt modelId="{0B0D49F3-7412-4916-AF40-5EFB2EA1535D}">
      <dgm:prSet phldrT="[Tex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1440" tIns="91440" rIns="91440" bIns="91440" numCol="1" spcCol="1270" anchor="ctr" anchorCtr="0"/>
        <a:lstStyle/>
        <a:p>
          <a:pPr marL="0" lvl="0" indent="0" algn="l" defTabSz="1066800">
            <a:lnSpc>
              <a:spcPct val="90000"/>
            </a:lnSpc>
            <a:spcBef>
              <a:spcPct val="0"/>
            </a:spcBef>
            <a:spcAft>
              <a:spcPct val="35000"/>
            </a:spcAft>
            <a:buNone/>
          </a:pPr>
          <a:r>
            <a:rPr lang="en-US" sz="2200" b="1" kern="1200" dirty="0">
              <a:solidFill>
                <a:prstClr val="white"/>
              </a:solidFill>
              <a:latin typeface="Calibri"/>
              <a:ea typeface="+mn-ea"/>
              <a:cs typeface="+mn-cs"/>
            </a:rPr>
            <a:t>Located in the FHLB Dallas District</a:t>
          </a:r>
        </a:p>
      </dgm:t>
    </dgm:pt>
    <dgm:pt modelId="{D4F09FFE-EAB1-4C00-8B65-A47EFDE2B6DD}" type="parTrans" cxnId="{155C56A4-BD48-4CA9-9806-AA642021B3CA}">
      <dgm:prSet/>
      <dgm:spPr/>
      <dgm:t>
        <a:bodyPr/>
        <a:lstStyle/>
        <a:p>
          <a:endParaRPr lang="en-US"/>
        </a:p>
      </dgm:t>
    </dgm:pt>
    <dgm:pt modelId="{4E0501A7-38BD-4ADD-9C2F-69758ADBB452}" type="sibTrans" cxnId="{155C56A4-BD48-4CA9-9806-AA642021B3CA}">
      <dgm:prSet/>
      <dgm:spPr/>
      <dgm:t>
        <a:bodyPr/>
        <a:lstStyle/>
        <a:p>
          <a:endParaRPr lang="en-US"/>
        </a:p>
      </dgm:t>
    </dgm:pt>
    <dgm:pt modelId="{E4BF8169-EF67-4493-9D7F-300CE43DBEED}">
      <dgm:prSet phldrT="[Text]"/>
      <dgm:spPr/>
      <dgm:t>
        <a:bodyPr/>
        <a:lstStyle/>
        <a:p>
          <a:r>
            <a:rPr lang="en-US" dirty="0"/>
            <a:t>For federally recognized tribes (TDHEs), demonstrated via an IRS determination letter that your organization is a tribal government entity or Tribal Resolution</a:t>
          </a:r>
        </a:p>
      </dgm:t>
    </dgm:pt>
    <dgm:pt modelId="{952B75F3-74B1-40F0-87DF-0EE0C695F5D5}" type="parTrans" cxnId="{F7E543ED-A110-4AE3-83D6-0BF976753EDA}">
      <dgm:prSet/>
      <dgm:spPr/>
      <dgm:t>
        <a:bodyPr/>
        <a:lstStyle/>
        <a:p>
          <a:endParaRPr lang="en-US"/>
        </a:p>
      </dgm:t>
    </dgm:pt>
    <dgm:pt modelId="{ACCE5395-EEB4-4A0F-9CDF-95F51003F2D2}" type="sibTrans" cxnId="{F7E543ED-A110-4AE3-83D6-0BF976753EDA}">
      <dgm:prSet/>
      <dgm:spPr/>
      <dgm:t>
        <a:bodyPr/>
        <a:lstStyle/>
        <a:p>
          <a:endParaRPr lang="en-US"/>
        </a:p>
      </dgm:t>
    </dgm:pt>
    <dgm:pt modelId="{4498CED8-F66A-4423-8DF2-64462D2AFD12}">
      <dgm:prSet phldrT="[Text]"/>
      <dgm:spPr/>
      <dgm:t>
        <a:bodyPr/>
        <a:lstStyle/>
        <a:p>
          <a:pPr algn="l"/>
          <a:r>
            <a:rPr lang="en-US" b="1" dirty="0"/>
            <a:t>Involved with Affordable Housing or Economic Development</a:t>
          </a:r>
        </a:p>
      </dgm:t>
    </dgm:pt>
    <dgm:pt modelId="{B762D512-FED4-4C7F-99EE-06FB9D633F8E}" type="parTrans" cxnId="{64B75F3C-2682-4161-8584-60741DA8A6CD}">
      <dgm:prSet/>
      <dgm:spPr/>
      <dgm:t>
        <a:bodyPr/>
        <a:lstStyle/>
        <a:p>
          <a:endParaRPr lang="en-US"/>
        </a:p>
      </dgm:t>
    </dgm:pt>
    <dgm:pt modelId="{577D211A-104C-4571-979A-60EE8DBE6861}" type="sibTrans" cxnId="{64B75F3C-2682-4161-8584-60741DA8A6CD}">
      <dgm:prSet/>
      <dgm:spPr/>
      <dgm:t>
        <a:bodyPr/>
        <a:lstStyle/>
        <a:p>
          <a:endParaRPr lang="en-US"/>
        </a:p>
      </dgm:t>
    </dgm:pt>
    <dgm:pt modelId="{E4429B52-1F35-4F0C-B425-4CAFE587A8C0}">
      <dgm:prSet phldrT="[Text]"/>
      <dgm:spPr/>
      <dgm:t>
        <a:bodyPr/>
        <a:lstStyle/>
        <a:p>
          <a:r>
            <a:rPr lang="en-US" dirty="0"/>
            <a:t>The CBO must be involved in affordable housing, stimulating small business development or providing small business technical assistance</a:t>
          </a:r>
        </a:p>
      </dgm:t>
    </dgm:pt>
    <dgm:pt modelId="{D56FBC74-CF3E-4E3C-8E61-24139DA2E21C}" type="parTrans" cxnId="{A62732D9-E26D-404E-9E4E-DC6041AF3655}">
      <dgm:prSet/>
      <dgm:spPr/>
      <dgm:t>
        <a:bodyPr/>
        <a:lstStyle/>
        <a:p>
          <a:endParaRPr lang="en-US"/>
        </a:p>
      </dgm:t>
    </dgm:pt>
    <dgm:pt modelId="{D71A0082-FFC0-44C3-8580-7CE6264E4363}" type="sibTrans" cxnId="{A62732D9-E26D-404E-9E4E-DC6041AF3655}">
      <dgm:prSet/>
      <dgm:spPr/>
      <dgm:t>
        <a:bodyPr/>
        <a:lstStyle/>
        <a:p>
          <a:endParaRPr lang="en-US"/>
        </a:p>
      </dgm:t>
    </dgm:pt>
    <dgm:pt modelId="{9A6700B8-8DFE-4444-AD11-4ED860AF0041}">
      <dgm:prSet phldrT="[Text]"/>
      <dgm:spPr>
        <a:solidFill>
          <a:schemeClr val="bg1"/>
        </a:solidFill>
        <a:ln>
          <a:noFill/>
        </a:ln>
      </dgm:spPr>
      <dgm:t>
        <a:bodyPr/>
        <a:lstStyle/>
        <a:p>
          <a:pPr algn="l"/>
          <a:r>
            <a:rPr lang="en-US" b="0" u="none" dirty="0">
              <a:solidFill>
                <a:schemeClr val="tx1"/>
              </a:solidFill>
            </a:rPr>
            <a:t>AR, LA, MS, NM, or TX</a:t>
          </a:r>
        </a:p>
      </dgm:t>
    </dgm:pt>
    <dgm:pt modelId="{CE72D84E-1872-49C1-9F6E-929EB1FEE0B1}" type="parTrans" cxnId="{8AEF70CE-87AF-411A-AE0D-B6D01EFD3CFE}">
      <dgm:prSet/>
      <dgm:spPr/>
      <dgm:t>
        <a:bodyPr/>
        <a:lstStyle/>
        <a:p>
          <a:endParaRPr lang="en-US"/>
        </a:p>
      </dgm:t>
    </dgm:pt>
    <dgm:pt modelId="{F805DD78-4804-4BFE-945B-7A8B963A90A7}" type="sibTrans" cxnId="{8AEF70CE-87AF-411A-AE0D-B6D01EFD3CFE}">
      <dgm:prSet/>
      <dgm:spPr/>
      <dgm:t>
        <a:bodyPr/>
        <a:lstStyle/>
        <a:p>
          <a:endParaRPr lang="en-US"/>
        </a:p>
      </dgm:t>
    </dgm:pt>
    <dgm:pt modelId="{5B04D76D-6CE2-45D3-BB29-C1CA0CB1FFF0}">
      <dgm:prSet phldrT="[Text]"/>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91440" tIns="91440" rIns="91440" bIns="91440" numCol="1" spcCol="1270" anchor="ctr" anchorCtr="0"/>
        <a:lstStyle/>
        <a:p>
          <a:r>
            <a:rPr lang="en-US" b="1" dirty="0">
              <a:solidFill>
                <a:schemeClr val="bg1"/>
              </a:solidFill>
            </a:rPr>
            <a:t>Total Revenue </a:t>
          </a:r>
          <a:r>
            <a:rPr lang="en-US" b="1" u="sng" dirty="0">
              <a:solidFill>
                <a:schemeClr val="bg1"/>
              </a:solidFill>
            </a:rPr>
            <a:t>&lt;</a:t>
          </a:r>
          <a:r>
            <a:rPr lang="en-US" b="1" u="none" dirty="0">
              <a:solidFill>
                <a:schemeClr val="bg1"/>
              </a:solidFill>
            </a:rPr>
            <a:t> $1,000,000</a:t>
          </a:r>
          <a:endParaRPr lang="en-US" dirty="0"/>
        </a:p>
      </dgm:t>
    </dgm:pt>
    <dgm:pt modelId="{FAFCD873-DCA8-4ED3-9F21-B86C6B74DC0A}" type="parTrans" cxnId="{890EF72C-0FED-4936-95D6-CF57D428D05F}">
      <dgm:prSet/>
      <dgm:spPr/>
      <dgm:t>
        <a:bodyPr/>
        <a:lstStyle/>
        <a:p>
          <a:endParaRPr lang="en-US"/>
        </a:p>
      </dgm:t>
    </dgm:pt>
    <dgm:pt modelId="{B093D43C-9B98-4949-81BE-618799DE70DE}" type="sibTrans" cxnId="{890EF72C-0FED-4936-95D6-CF57D428D05F}">
      <dgm:prSet/>
      <dgm:spPr/>
      <dgm:t>
        <a:bodyPr/>
        <a:lstStyle/>
        <a:p>
          <a:endParaRPr lang="en-US"/>
        </a:p>
      </dgm:t>
    </dgm:pt>
    <dgm:pt modelId="{0712E760-CEA0-4E91-8D34-D51486F04BAD}">
      <dgm:prSet phldrT="[Text]"/>
      <dgm:spPr/>
      <dgm:t>
        <a:bodyPr/>
        <a:lstStyle/>
        <a:p>
          <a:r>
            <a:rPr lang="en-US" dirty="0"/>
            <a:t>FY2025 tax return (990) preferred</a:t>
          </a:r>
        </a:p>
      </dgm:t>
    </dgm:pt>
    <dgm:pt modelId="{F05B7D5A-759B-49FD-95FB-321BCCA99FE0}" type="parTrans" cxnId="{5526F487-88A1-43BB-9DAF-7720306F0561}">
      <dgm:prSet/>
      <dgm:spPr/>
      <dgm:t>
        <a:bodyPr/>
        <a:lstStyle/>
        <a:p>
          <a:endParaRPr lang="en-US"/>
        </a:p>
      </dgm:t>
    </dgm:pt>
    <dgm:pt modelId="{DE420305-4CF4-47F3-B8F2-B137D264832E}" type="sibTrans" cxnId="{5526F487-88A1-43BB-9DAF-7720306F0561}">
      <dgm:prSet/>
      <dgm:spPr/>
      <dgm:t>
        <a:bodyPr/>
        <a:lstStyle/>
        <a:p>
          <a:endParaRPr lang="en-US"/>
        </a:p>
      </dgm:t>
    </dgm:pt>
    <dgm:pt modelId="{51E1EA37-DB48-423A-852D-92C068BCAA25}">
      <dgm:prSet phldrT="[Text]"/>
      <dgm:spPr/>
      <dgm:t>
        <a:bodyPr/>
        <a:lstStyle/>
        <a:p>
          <a:r>
            <a:rPr lang="en-US" dirty="0"/>
            <a:t>If they have not filed their FY2025 tax return, then we will accept audited financials or a compilation of revenue</a:t>
          </a:r>
        </a:p>
      </dgm:t>
    </dgm:pt>
    <dgm:pt modelId="{CC21297B-D87C-4929-8D67-DB72F72D4AE8}" type="parTrans" cxnId="{B5C2DA14-E8E9-4A24-9543-03586D0C1D69}">
      <dgm:prSet/>
      <dgm:spPr/>
      <dgm:t>
        <a:bodyPr/>
        <a:lstStyle/>
        <a:p>
          <a:endParaRPr lang="en-US"/>
        </a:p>
      </dgm:t>
    </dgm:pt>
    <dgm:pt modelId="{C41DFF6A-D760-48F8-873F-A444741DDF33}" type="sibTrans" cxnId="{B5C2DA14-E8E9-4A24-9543-03586D0C1D69}">
      <dgm:prSet/>
      <dgm:spPr/>
      <dgm:t>
        <a:bodyPr/>
        <a:lstStyle/>
        <a:p>
          <a:endParaRPr lang="en-US"/>
        </a:p>
      </dgm:t>
    </dgm:pt>
    <dgm:pt modelId="{F03322EA-0B0E-4ACF-AA2D-B603EC8B912A}">
      <dgm:prSet phldrT="[Text]"/>
      <dgm:spPr/>
      <dgm:t>
        <a:bodyPr/>
        <a:lstStyle/>
        <a:p>
          <a:r>
            <a:rPr lang="en-US" dirty="0"/>
            <a:t>Projected revenues for 2026 should not exceed this threshold</a:t>
          </a:r>
        </a:p>
      </dgm:t>
    </dgm:pt>
    <dgm:pt modelId="{D7E35552-3F2A-4079-BFED-CF19B84BAA79}" type="parTrans" cxnId="{A631C00E-EB0A-4266-A8CD-C008BF155B6A}">
      <dgm:prSet/>
      <dgm:spPr/>
      <dgm:t>
        <a:bodyPr/>
        <a:lstStyle/>
        <a:p>
          <a:endParaRPr lang="en-US"/>
        </a:p>
      </dgm:t>
    </dgm:pt>
    <dgm:pt modelId="{ECA2AAB3-ADFC-4883-8F94-C62C6665A22D}" type="sibTrans" cxnId="{A631C00E-EB0A-4266-A8CD-C008BF155B6A}">
      <dgm:prSet/>
      <dgm:spPr/>
      <dgm:t>
        <a:bodyPr/>
        <a:lstStyle/>
        <a:p>
          <a:endParaRPr lang="en-US"/>
        </a:p>
      </dgm:t>
    </dgm:pt>
    <dgm:pt modelId="{724FE303-B6D5-46E7-9B21-B24F65636DC7}" type="pres">
      <dgm:prSet presAssocID="{AB96CF0A-5877-42DD-B2A8-7CDF9C493BB2}" presName="linear" presStyleCnt="0">
        <dgm:presLayoutVars>
          <dgm:animLvl val="lvl"/>
          <dgm:resizeHandles val="exact"/>
        </dgm:presLayoutVars>
      </dgm:prSet>
      <dgm:spPr/>
    </dgm:pt>
    <dgm:pt modelId="{7F4EB58B-3F81-44C6-B711-154DAE5D6EC6}" type="pres">
      <dgm:prSet presAssocID="{66867F54-6AE2-48A3-ABE6-EA03BBA90DDD}" presName="parentText" presStyleLbl="node1" presStyleIdx="0" presStyleCnt="4">
        <dgm:presLayoutVars>
          <dgm:chMax val="0"/>
          <dgm:bulletEnabled val="1"/>
        </dgm:presLayoutVars>
      </dgm:prSet>
      <dgm:spPr/>
    </dgm:pt>
    <dgm:pt modelId="{4F3BFFD2-CA44-40CD-B459-F35A6B7D196E}" type="pres">
      <dgm:prSet presAssocID="{66867F54-6AE2-48A3-ABE6-EA03BBA90DDD}" presName="childText" presStyleLbl="revTx" presStyleIdx="0" presStyleCnt="4">
        <dgm:presLayoutVars>
          <dgm:bulletEnabled val="1"/>
        </dgm:presLayoutVars>
      </dgm:prSet>
      <dgm:spPr/>
    </dgm:pt>
    <dgm:pt modelId="{AFE87E51-52E0-4684-8D38-D7DBD295B65B}" type="pres">
      <dgm:prSet presAssocID="{0B0D49F3-7412-4916-AF40-5EFB2EA1535D}" presName="parentText" presStyleLbl="node1" presStyleIdx="1" presStyleCnt="4">
        <dgm:presLayoutVars>
          <dgm:chMax val="0"/>
          <dgm:bulletEnabled val="1"/>
        </dgm:presLayoutVars>
      </dgm:prSet>
      <dgm:spPr>
        <a:xfrm>
          <a:off x="0" y="1862976"/>
          <a:ext cx="8046523" cy="575639"/>
        </a:xfrm>
        <a:prstGeom prst="roundRect">
          <a:avLst/>
        </a:prstGeom>
      </dgm:spPr>
    </dgm:pt>
    <dgm:pt modelId="{E5D33E6E-178C-4BA8-A428-F3C0E8BE60BB}" type="pres">
      <dgm:prSet presAssocID="{0B0D49F3-7412-4916-AF40-5EFB2EA1535D}" presName="childText" presStyleLbl="revTx" presStyleIdx="1" presStyleCnt="4" custLinFactNeighborX="20105" custLinFactNeighborY="-2715">
        <dgm:presLayoutVars>
          <dgm:bulletEnabled val="1"/>
        </dgm:presLayoutVars>
      </dgm:prSet>
      <dgm:spPr/>
    </dgm:pt>
    <dgm:pt modelId="{DA40FB53-562E-49C6-855C-7282C4481C43}" type="pres">
      <dgm:prSet presAssocID="{4498CED8-F66A-4423-8DF2-64462D2AFD12}" presName="parentText" presStyleLbl="node1" presStyleIdx="2" presStyleCnt="4">
        <dgm:presLayoutVars>
          <dgm:chMax val="0"/>
          <dgm:bulletEnabled val="1"/>
        </dgm:presLayoutVars>
      </dgm:prSet>
      <dgm:spPr/>
    </dgm:pt>
    <dgm:pt modelId="{42F2C201-4FC6-4B4E-B1C2-E7901A5DFCC6}" type="pres">
      <dgm:prSet presAssocID="{4498CED8-F66A-4423-8DF2-64462D2AFD12}" presName="childText" presStyleLbl="revTx" presStyleIdx="2" presStyleCnt="4">
        <dgm:presLayoutVars>
          <dgm:bulletEnabled val="1"/>
        </dgm:presLayoutVars>
      </dgm:prSet>
      <dgm:spPr/>
    </dgm:pt>
    <dgm:pt modelId="{D0F5DF43-C9DC-4991-91D1-275F2F59A9C8}" type="pres">
      <dgm:prSet presAssocID="{5B04D76D-6CE2-45D3-BB29-C1CA0CB1FFF0}" presName="parentText" presStyleLbl="node1" presStyleIdx="3" presStyleCnt="4">
        <dgm:presLayoutVars>
          <dgm:chMax val="0"/>
          <dgm:bulletEnabled val="1"/>
        </dgm:presLayoutVars>
      </dgm:prSet>
      <dgm:spPr>
        <a:prstGeom prst="roundRect">
          <a:avLst/>
        </a:prstGeom>
      </dgm:spPr>
    </dgm:pt>
    <dgm:pt modelId="{0DCC0734-C823-44E5-A483-F62FC503FBB8}" type="pres">
      <dgm:prSet presAssocID="{5B04D76D-6CE2-45D3-BB29-C1CA0CB1FFF0}" presName="childText" presStyleLbl="revTx" presStyleIdx="3" presStyleCnt="4">
        <dgm:presLayoutVars>
          <dgm:bulletEnabled val="1"/>
        </dgm:presLayoutVars>
      </dgm:prSet>
      <dgm:spPr/>
    </dgm:pt>
  </dgm:ptLst>
  <dgm:cxnLst>
    <dgm:cxn modelId="{82215E06-3001-437E-9993-D8B1DFC11B62}" type="presOf" srcId="{0712E760-CEA0-4E91-8D34-D51486F04BAD}" destId="{0DCC0734-C823-44E5-A483-F62FC503FBB8}" srcOrd="0" destOrd="0" presId="urn:microsoft.com/office/officeart/2005/8/layout/vList2"/>
    <dgm:cxn modelId="{A631C00E-EB0A-4266-A8CD-C008BF155B6A}" srcId="{5B04D76D-6CE2-45D3-BB29-C1CA0CB1FFF0}" destId="{F03322EA-0B0E-4ACF-AA2D-B603EC8B912A}" srcOrd="1" destOrd="0" parTransId="{D7E35552-3F2A-4079-BFED-CF19B84BAA79}" sibTransId="{ECA2AAB3-ADFC-4883-8F94-C62C6665A22D}"/>
    <dgm:cxn modelId="{B5C2DA14-E8E9-4A24-9543-03586D0C1D69}" srcId="{0712E760-CEA0-4E91-8D34-D51486F04BAD}" destId="{51E1EA37-DB48-423A-852D-92C068BCAA25}" srcOrd="0" destOrd="0" parTransId="{CC21297B-D87C-4929-8D67-DB72F72D4AE8}" sibTransId="{C41DFF6A-D760-48F8-873F-A444741DDF33}"/>
    <dgm:cxn modelId="{D3421F27-19B7-438F-9206-92630DD70737}" type="presOf" srcId="{1EBFC276-0A3B-455E-8E2B-5AB2627CA8C6}" destId="{4F3BFFD2-CA44-40CD-B459-F35A6B7D196E}" srcOrd="0" destOrd="0" presId="urn:microsoft.com/office/officeart/2005/8/layout/vList2"/>
    <dgm:cxn modelId="{31B3DD27-FD4C-41A1-94B8-C013897289FE}" srcId="{AB96CF0A-5877-42DD-B2A8-7CDF9C493BB2}" destId="{66867F54-6AE2-48A3-ABE6-EA03BBA90DDD}" srcOrd="0" destOrd="0" parTransId="{DB53E24D-D48F-41E1-A991-64F158EE4E24}" sibTransId="{3B24AF3A-7D5E-4138-8558-3796A06EC1FE}"/>
    <dgm:cxn modelId="{890EF72C-0FED-4936-95D6-CF57D428D05F}" srcId="{AB96CF0A-5877-42DD-B2A8-7CDF9C493BB2}" destId="{5B04D76D-6CE2-45D3-BB29-C1CA0CB1FFF0}" srcOrd="3" destOrd="0" parTransId="{FAFCD873-DCA8-4ED3-9F21-B86C6B74DC0A}" sibTransId="{B093D43C-9B98-4949-81BE-618799DE70DE}"/>
    <dgm:cxn modelId="{911D4236-2E92-4021-A02B-AF65B63CDD39}" type="presOf" srcId="{E4429B52-1F35-4F0C-B425-4CAFE587A8C0}" destId="{42F2C201-4FC6-4B4E-B1C2-E7901A5DFCC6}" srcOrd="0" destOrd="0" presId="urn:microsoft.com/office/officeart/2005/8/layout/vList2"/>
    <dgm:cxn modelId="{64B75F3C-2682-4161-8584-60741DA8A6CD}" srcId="{AB96CF0A-5877-42DD-B2A8-7CDF9C493BB2}" destId="{4498CED8-F66A-4423-8DF2-64462D2AFD12}" srcOrd="2" destOrd="0" parTransId="{B762D512-FED4-4C7F-99EE-06FB9D633F8E}" sibTransId="{577D211A-104C-4571-979A-60EE8DBE6861}"/>
    <dgm:cxn modelId="{DB2D315D-E7FB-4532-85DF-EB958FA091B4}" type="presOf" srcId="{66867F54-6AE2-48A3-ABE6-EA03BBA90DDD}" destId="{7F4EB58B-3F81-44C6-B711-154DAE5D6EC6}" srcOrd="0" destOrd="0" presId="urn:microsoft.com/office/officeart/2005/8/layout/vList2"/>
    <dgm:cxn modelId="{D3125561-BA9E-4F99-9A0F-CC1F085CA164}" type="presOf" srcId="{AB96CF0A-5877-42DD-B2A8-7CDF9C493BB2}" destId="{724FE303-B6D5-46E7-9B21-B24F65636DC7}" srcOrd="0" destOrd="0" presId="urn:microsoft.com/office/officeart/2005/8/layout/vList2"/>
    <dgm:cxn modelId="{52FC6C45-9C48-4871-9DF6-D5BC9B8CD6DC}" type="presOf" srcId="{0B0D49F3-7412-4916-AF40-5EFB2EA1535D}" destId="{AFE87E51-52E0-4684-8D38-D7DBD295B65B}" srcOrd="0" destOrd="0" presId="urn:microsoft.com/office/officeart/2005/8/layout/vList2"/>
    <dgm:cxn modelId="{CC24E56E-7E06-4386-A5F5-B1268F080398}" type="presOf" srcId="{5B04D76D-6CE2-45D3-BB29-C1CA0CB1FFF0}" destId="{D0F5DF43-C9DC-4991-91D1-275F2F59A9C8}" srcOrd="0" destOrd="0" presId="urn:microsoft.com/office/officeart/2005/8/layout/vList2"/>
    <dgm:cxn modelId="{02C63E70-1EC0-43EE-AA6F-7C154E19DDA3}" type="presOf" srcId="{E4BF8169-EF67-4493-9D7F-300CE43DBEED}" destId="{4F3BFFD2-CA44-40CD-B459-F35A6B7D196E}" srcOrd="0" destOrd="1" presId="urn:microsoft.com/office/officeart/2005/8/layout/vList2"/>
    <dgm:cxn modelId="{E1AAAA50-B97C-47E7-84F9-BC9BBDF256A6}" type="presOf" srcId="{9A6700B8-8DFE-4444-AD11-4ED860AF0041}" destId="{E5D33E6E-178C-4BA8-A428-F3C0E8BE60BB}" srcOrd="0" destOrd="0" presId="urn:microsoft.com/office/officeart/2005/8/layout/vList2"/>
    <dgm:cxn modelId="{475EC172-394D-461A-A77F-6063E2264C65}" type="presOf" srcId="{4498CED8-F66A-4423-8DF2-64462D2AFD12}" destId="{DA40FB53-562E-49C6-855C-7282C4481C43}" srcOrd="0" destOrd="0" presId="urn:microsoft.com/office/officeart/2005/8/layout/vList2"/>
    <dgm:cxn modelId="{BAD4EF86-CF02-45F4-8D67-F0B9F2D4FDD3}" type="presOf" srcId="{F03322EA-0B0E-4ACF-AA2D-B603EC8B912A}" destId="{0DCC0734-C823-44E5-A483-F62FC503FBB8}" srcOrd="0" destOrd="2" presId="urn:microsoft.com/office/officeart/2005/8/layout/vList2"/>
    <dgm:cxn modelId="{5526F487-88A1-43BB-9DAF-7720306F0561}" srcId="{5B04D76D-6CE2-45D3-BB29-C1CA0CB1FFF0}" destId="{0712E760-CEA0-4E91-8D34-D51486F04BAD}" srcOrd="0" destOrd="0" parTransId="{F05B7D5A-759B-49FD-95FB-321BCCA99FE0}" sibTransId="{DE420305-4CF4-47F3-B8F2-B137D264832E}"/>
    <dgm:cxn modelId="{155C56A4-BD48-4CA9-9806-AA642021B3CA}" srcId="{AB96CF0A-5877-42DD-B2A8-7CDF9C493BB2}" destId="{0B0D49F3-7412-4916-AF40-5EFB2EA1535D}" srcOrd="1" destOrd="0" parTransId="{D4F09FFE-EAB1-4C00-8B65-A47EFDE2B6DD}" sibTransId="{4E0501A7-38BD-4ADD-9C2F-69758ADBB452}"/>
    <dgm:cxn modelId="{A14553A7-9A5F-441C-A1B7-84CACB18A075}" type="presOf" srcId="{51E1EA37-DB48-423A-852D-92C068BCAA25}" destId="{0DCC0734-C823-44E5-A483-F62FC503FBB8}" srcOrd="0" destOrd="1" presId="urn:microsoft.com/office/officeart/2005/8/layout/vList2"/>
    <dgm:cxn modelId="{8AEF70CE-87AF-411A-AE0D-B6D01EFD3CFE}" srcId="{0B0D49F3-7412-4916-AF40-5EFB2EA1535D}" destId="{9A6700B8-8DFE-4444-AD11-4ED860AF0041}" srcOrd="0" destOrd="0" parTransId="{CE72D84E-1872-49C1-9F6E-929EB1FEE0B1}" sibTransId="{F805DD78-4804-4BFE-945B-7A8B963A90A7}"/>
    <dgm:cxn modelId="{A62732D9-E26D-404E-9E4E-DC6041AF3655}" srcId="{4498CED8-F66A-4423-8DF2-64462D2AFD12}" destId="{E4429B52-1F35-4F0C-B425-4CAFE587A8C0}" srcOrd="0" destOrd="0" parTransId="{D56FBC74-CF3E-4E3C-8E61-24139DA2E21C}" sibTransId="{D71A0082-FFC0-44C3-8580-7CE6264E4363}"/>
    <dgm:cxn modelId="{F7E543ED-A110-4AE3-83D6-0BF976753EDA}" srcId="{66867F54-6AE2-48A3-ABE6-EA03BBA90DDD}" destId="{E4BF8169-EF67-4493-9D7F-300CE43DBEED}" srcOrd="1" destOrd="0" parTransId="{952B75F3-74B1-40F0-87DF-0EE0C695F5D5}" sibTransId="{ACCE5395-EEB4-4A0F-9CDF-95F51003F2D2}"/>
    <dgm:cxn modelId="{A4AD06F3-8497-48FA-B62E-B2322BCA8F80}" srcId="{66867F54-6AE2-48A3-ABE6-EA03BBA90DDD}" destId="{1EBFC276-0A3B-455E-8E2B-5AB2627CA8C6}" srcOrd="0" destOrd="0" parTransId="{5A3FA72B-A7ED-446F-88A4-35977C0E38B5}" sibTransId="{D0BB263A-652B-4E0F-9775-F258DDEAAD00}"/>
    <dgm:cxn modelId="{3C8C18AE-6498-47A7-88B3-6EB8FF3D805B}" type="presParOf" srcId="{724FE303-B6D5-46E7-9B21-B24F65636DC7}" destId="{7F4EB58B-3F81-44C6-B711-154DAE5D6EC6}" srcOrd="0" destOrd="0" presId="urn:microsoft.com/office/officeart/2005/8/layout/vList2"/>
    <dgm:cxn modelId="{A530636B-EB82-40FF-AEAC-6BB0C77F2C0B}" type="presParOf" srcId="{724FE303-B6D5-46E7-9B21-B24F65636DC7}" destId="{4F3BFFD2-CA44-40CD-B459-F35A6B7D196E}" srcOrd="1" destOrd="0" presId="urn:microsoft.com/office/officeart/2005/8/layout/vList2"/>
    <dgm:cxn modelId="{B3DC6620-E6E2-4E48-9F66-9D6848AFB2D2}" type="presParOf" srcId="{724FE303-B6D5-46E7-9B21-B24F65636DC7}" destId="{AFE87E51-52E0-4684-8D38-D7DBD295B65B}" srcOrd="2" destOrd="0" presId="urn:microsoft.com/office/officeart/2005/8/layout/vList2"/>
    <dgm:cxn modelId="{8D8993A0-BF61-47C9-A265-AE882E2C1D75}" type="presParOf" srcId="{724FE303-B6D5-46E7-9B21-B24F65636DC7}" destId="{E5D33E6E-178C-4BA8-A428-F3C0E8BE60BB}" srcOrd="3" destOrd="0" presId="urn:microsoft.com/office/officeart/2005/8/layout/vList2"/>
    <dgm:cxn modelId="{E502A438-4CC6-4124-8998-8C6D11515A3A}" type="presParOf" srcId="{724FE303-B6D5-46E7-9B21-B24F65636DC7}" destId="{DA40FB53-562E-49C6-855C-7282C4481C43}" srcOrd="4" destOrd="0" presId="urn:microsoft.com/office/officeart/2005/8/layout/vList2"/>
    <dgm:cxn modelId="{2A353E9E-2813-42CC-94C8-43176832EC00}" type="presParOf" srcId="{724FE303-B6D5-46E7-9B21-B24F65636DC7}" destId="{42F2C201-4FC6-4B4E-B1C2-E7901A5DFCC6}" srcOrd="5" destOrd="0" presId="urn:microsoft.com/office/officeart/2005/8/layout/vList2"/>
    <dgm:cxn modelId="{CFDEEAA5-8FF4-4ECE-9B21-4D915B16ECEB}" type="presParOf" srcId="{724FE303-B6D5-46E7-9B21-B24F65636DC7}" destId="{D0F5DF43-C9DC-4991-91D1-275F2F59A9C8}" srcOrd="6" destOrd="0" presId="urn:microsoft.com/office/officeart/2005/8/layout/vList2"/>
    <dgm:cxn modelId="{8457B98B-845E-460F-89BC-EFCC95F686C8}" type="presParOf" srcId="{724FE303-B6D5-46E7-9B21-B24F65636DC7}" destId="{0DCC0734-C823-44E5-A483-F62FC503FBB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8EF9DD5F-E8BB-484D-8B41-203303B6F077}">
      <dgm:prSet phldrT="[Text]" custT="1"/>
      <dgm:spPr>
        <a:solidFill>
          <a:schemeClr val="bg1">
            <a:alpha val="50000"/>
          </a:schemeClr>
        </a:solidFill>
        <a:ln>
          <a:solidFill>
            <a:schemeClr val="accent1"/>
          </a:solidFill>
        </a:ln>
      </dgm:spPr>
      <dgm:t>
        <a:bodyPr/>
        <a:lstStyle/>
        <a:p>
          <a:r>
            <a:rPr lang="en-US" sz="2800" b="1" u="none" kern="1200" dirty="0">
              <a:solidFill>
                <a:schemeClr val="accent1"/>
              </a:solidFill>
            </a:rPr>
            <a:t>Contact Us!</a:t>
          </a:r>
        </a:p>
        <a:p>
          <a:r>
            <a:rPr lang="en-US" sz="2800" b="1" u="sng" kern="1200" dirty="0">
              <a:solidFill>
                <a:schemeClr val="accent1"/>
              </a:solidFill>
            </a:rPr>
            <a:t>By Phone: </a:t>
          </a:r>
          <a:r>
            <a:rPr lang="en-US" sz="2800" kern="1200" dirty="0"/>
            <a:t>800.362.2944</a:t>
          </a:r>
        </a:p>
        <a:p>
          <a:r>
            <a:rPr lang="en-US" sz="2800" b="1" u="sng" kern="1200" dirty="0">
              <a:solidFill>
                <a:schemeClr val="accent1"/>
              </a:solidFill>
            </a:rPr>
            <a:t>By Email: </a:t>
          </a:r>
          <a:r>
            <a:rPr lang="en-US" sz="2300" b="0" u="none" kern="1200" dirty="0">
              <a:solidFill>
                <a:schemeClr val="tx1"/>
              </a:solidFill>
              <a:hlinkClick xmlns:r="http://schemas.openxmlformats.org/officeDocument/2006/relationships" r:id="rId1"/>
            </a:rPr>
            <a:t>fortifiedfund</a:t>
          </a:r>
          <a:r>
            <a:rPr lang="en-US" sz="2300" kern="1200" dirty="0">
              <a:hlinkClick xmlns:r="http://schemas.openxmlformats.org/officeDocument/2006/relationships" r:id="rId1"/>
            </a:rPr>
            <a:t>@fhlb.com</a:t>
          </a:r>
          <a:endParaRPr lang="en-US" sz="2300" kern="1200" dirty="0"/>
        </a:p>
        <a:p>
          <a:r>
            <a:rPr lang="en-US" sz="2300" kern="1200" dirty="0">
              <a:hlinkClick xmlns:r="http://schemas.openxmlformats.org/officeDocument/2006/relationships" r:id="rId2"/>
            </a:rPr>
            <a:t>pgp@fhlb.com</a:t>
          </a:r>
          <a:r>
            <a:rPr lang="en-US" sz="2300" kern="1200" dirty="0"/>
            <a:t> </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ScaleX="110059"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CA4E3510-4B4C-4F21-8EB6-FAFB6A31FB0A}" type="pres">
      <dgm:prSet presAssocID="{05A05CFB-01FB-42DA-85D3-CF9711B2B5CB}" presName="Name0" presStyleCnt="0">
        <dgm:presLayoutVars>
          <dgm:chMax val="7"/>
          <dgm:dir/>
          <dgm:resizeHandles val="exact"/>
        </dgm:presLayoutVars>
      </dgm:prSet>
      <dgm:spPr/>
    </dgm:pt>
  </dgm:ptLst>
  <dgm:cxnLst>
    <dgm:cxn modelId="{6218C303-7EC6-4D08-B1DA-03F523C7E74E}" type="presOf" srcId="{05A05CFB-01FB-42DA-85D3-CF9711B2B5CB}" destId="{CA4E3510-4B4C-4F21-8EB6-FAFB6A31FB0A}" srcOrd="0"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custT="1"/>
      <dgm:spPr>
        <a:solidFill>
          <a:schemeClr val="bg1">
            <a:alpha val="50000"/>
          </a:schemeClr>
        </a:solidFill>
        <a:ln>
          <a:solidFill>
            <a:schemeClr val="accent1"/>
          </a:solidFill>
        </a:ln>
      </dgm:spPr>
      <dgm:t>
        <a:bodyPr/>
        <a:lstStyle/>
        <a:p>
          <a:pPr algn="ctr" defTabSz="342900" rtl="0" eaLnBrk="1" latinLnBrk="0" hangingPunct="1">
            <a:spcBef>
              <a:spcPct val="0"/>
            </a:spcBef>
            <a:buNone/>
          </a:pPr>
          <a:r>
            <a:rPr lang="en-US" sz="4400" b="1" kern="1200" dirty="0">
              <a:solidFill>
                <a:srgbClr val="0070C0"/>
              </a:solidFill>
              <a:latin typeface="+mj-lt"/>
              <a:ea typeface="+mj-ea"/>
              <a:cs typeface="+mj-cs"/>
            </a:rPr>
            <a:t>Contact Us!</a:t>
          </a:r>
        </a:p>
        <a:p>
          <a:pPr algn="ctr" defTabSz="2222500">
            <a:spcBef>
              <a:spcPct val="0"/>
            </a:spcBef>
            <a:buNone/>
          </a:pPr>
          <a:r>
            <a:rPr lang="en-US" sz="4400" b="1" u="sng" kern="1200" dirty="0">
              <a:solidFill>
                <a:srgbClr val="0070C0"/>
              </a:solidFill>
              <a:latin typeface="Calibri"/>
              <a:ea typeface="+mn-ea"/>
              <a:cs typeface="+mn-cs"/>
            </a:rPr>
            <a:t>By Phone: </a:t>
          </a:r>
          <a:r>
            <a:rPr lang="en-US" sz="4400" kern="1200" dirty="0"/>
            <a:t>800.362.2944</a:t>
          </a:r>
        </a:p>
        <a:p>
          <a:pPr algn="ctr" defTabSz="2222500">
            <a:spcBef>
              <a:spcPct val="0"/>
            </a:spcBef>
            <a:buNone/>
          </a:pPr>
          <a:r>
            <a:rPr lang="en-US" sz="4400" b="1" u="sng" kern="1200" dirty="0">
              <a:solidFill>
                <a:srgbClr val="0070C0"/>
              </a:solidFill>
              <a:latin typeface="Calibri"/>
              <a:ea typeface="+mn-ea"/>
              <a:cs typeface="+mn-cs"/>
            </a:rPr>
            <a:t>By Email: </a:t>
          </a:r>
          <a:r>
            <a:rPr lang="en-US" sz="4400" kern="1200"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ScaleY="113247" custLinFactNeighborX="0" custLinFactNeighborY="-205">
        <dgm:presLayoutVars>
          <dgm:bulletEnabled val="1"/>
        </dgm:presLayoutVars>
      </dgm:prSet>
      <dgm:spPr>
        <a:prstGeom prst="wedgeRectCallout">
          <a:avLst/>
        </a:prstGeom>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a:ln w="57150"/>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7F391-FE10-4F56-BFAA-A3344991B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C2135-8900-4566-B18A-F6CCDD6962DB}" type="pres">
      <dgm:prSet presAssocID="{3777F391-FE10-4F56-BFAA-A3344991B2D4}" presName="linear" presStyleCnt="0">
        <dgm:presLayoutVars>
          <dgm:animLvl val="lvl"/>
          <dgm:resizeHandles val="exact"/>
        </dgm:presLayoutVars>
      </dgm:prSet>
      <dgm:spPr/>
    </dgm:pt>
  </dgm:ptLst>
  <dgm:cxnLst>
    <dgm:cxn modelId="{5E4D9CCC-AEB8-4259-BAC2-F97EE936EF5D}" type="presOf" srcId="{3777F391-FE10-4F56-BFAA-A3344991B2D4}" destId="{9A5C2135-8900-4566-B18A-F6CCDD6962DB}"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30D07-A7BA-45D9-8048-9C63FD855A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2B7FDC-9B35-4E00-9F0F-8F1B49FE5C9E}">
      <dgm:prSet phldrT="[Text]" custT="1"/>
      <dgm:spPr/>
      <dgm:t>
        <a:bodyPr/>
        <a:lstStyle/>
        <a:p>
          <a:r>
            <a:rPr lang="en-US" sz="2400" b="1" dirty="0"/>
            <a:t>Rehabilitation (accessibility modifications, roofs, etc.)</a:t>
          </a:r>
        </a:p>
      </dgm:t>
    </dgm:pt>
    <dgm:pt modelId="{5F5E2D52-A52D-4D05-B257-9BF535CB9132}" type="parTrans" cxnId="{C993FD75-3A0A-47EE-9AE8-DD08093F4D9D}">
      <dgm:prSet/>
      <dgm:spPr/>
      <dgm:t>
        <a:bodyPr/>
        <a:lstStyle/>
        <a:p>
          <a:endParaRPr lang="en-US" sz="2400" b="1"/>
        </a:p>
      </dgm:t>
    </dgm:pt>
    <dgm:pt modelId="{3F5E0705-37EB-4370-80F7-1174E184B6CA}" type="sibTrans" cxnId="{C993FD75-3A0A-47EE-9AE8-DD08093F4D9D}">
      <dgm:prSet/>
      <dgm:spPr/>
      <dgm:t>
        <a:bodyPr/>
        <a:lstStyle/>
        <a:p>
          <a:endParaRPr lang="en-US" sz="2400" b="1"/>
        </a:p>
      </dgm:t>
    </dgm:pt>
    <dgm:pt modelId="{F2C574DE-3BC5-464E-B9DB-9D70F744D8AC}">
      <dgm:prSet phldrT="[Text]" custT="1"/>
      <dgm:spPr/>
      <dgm:t>
        <a:bodyPr/>
        <a:lstStyle/>
        <a:p>
          <a:r>
            <a:rPr lang="en-US" sz="2400" b="1" dirty="0"/>
            <a:t>Downpayment/Closing Cost Assistance</a:t>
          </a:r>
        </a:p>
      </dgm:t>
    </dgm:pt>
    <dgm:pt modelId="{0E4DDB27-82C4-4078-A904-5D5E082852E6}" type="parTrans" cxnId="{4066DCA8-BB43-42B4-A6D3-5F12A815F041}">
      <dgm:prSet/>
      <dgm:spPr/>
      <dgm:t>
        <a:bodyPr/>
        <a:lstStyle/>
        <a:p>
          <a:endParaRPr lang="en-US" sz="2400" b="1"/>
        </a:p>
      </dgm:t>
    </dgm:pt>
    <dgm:pt modelId="{A23AF0B7-6591-4395-972B-FD8659F657E7}" type="sibTrans" cxnId="{4066DCA8-BB43-42B4-A6D3-5F12A815F041}">
      <dgm:prSet/>
      <dgm:spPr/>
      <dgm:t>
        <a:bodyPr/>
        <a:lstStyle/>
        <a:p>
          <a:endParaRPr lang="en-US" sz="2400" b="1"/>
        </a:p>
      </dgm:t>
    </dgm:pt>
    <dgm:pt modelId="{C36AAA94-A129-4DE9-8233-25C5AD190FDE}">
      <dgm:prSet phldrT="[Text]" custT="1"/>
      <dgm:spPr/>
      <dgm:t>
        <a:bodyPr/>
        <a:lstStyle/>
        <a:p>
          <a:r>
            <a:rPr lang="en-US" sz="2400" b="1" dirty="0"/>
            <a:t>Developer and Inspection Fees (Rehab Projects only)</a:t>
          </a:r>
        </a:p>
      </dgm:t>
    </dgm:pt>
    <dgm:pt modelId="{F7167BE9-8BDB-4BC9-BF34-9FB559299D95}" type="parTrans" cxnId="{745DBF71-C594-4EB1-A3DB-4B892A50EC7C}">
      <dgm:prSet/>
      <dgm:spPr/>
      <dgm:t>
        <a:bodyPr/>
        <a:lstStyle/>
        <a:p>
          <a:endParaRPr lang="en-US" sz="2400" b="1"/>
        </a:p>
      </dgm:t>
    </dgm:pt>
    <dgm:pt modelId="{DF8E7F6D-E1CA-4A6E-9E9C-D2DC05EE79E3}" type="sibTrans" cxnId="{745DBF71-C594-4EB1-A3DB-4B892A50EC7C}">
      <dgm:prSet/>
      <dgm:spPr/>
      <dgm:t>
        <a:bodyPr/>
        <a:lstStyle/>
        <a:p>
          <a:endParaRPr lang="en-US" sz="2400" b="1"/>
        </a:p>
      </dgm:t>
    </dgm:pt>
    <dgm:pt modelId="{852AC3F3-1157-42A5-AB9B-265B7800285A}">
      <dgm:prSet phldrT="[Text]" custT="1"/>
      <dgm:spPr/>
      <dgm:t>
        <a:bodyPr/>
        <a:lstStyle/>
        <a:p>
          <a:r>
            <a:rPr lang="en-US" sz="2400" b="1" dirty="0"/>
            <a:t>Homebuyer Counseling (DPA Projects only)</a:t>
          </a:r>
        </a:p>
      </dgm:t>
    </dgm:pt>
    <dgm:pt modelId="{D7598357-8982-4A8D-B332-6DDF9B52A5F4}" type="parTrans" cxnId="{759A050A-D996-472B-B765-8F10FE0699FA}">
      <dgm:prSet/>
      <dgm:spPr/>
      <dgm:t>
        <a:bodyPr/>
        <a:lstStyle/>
        <a:p>
          <a:endParaRPr lang="en-US" sz="2400" b="1"/>
        </a:p>
      </dgm:t>
    </dgm:pt>
    <dgm:pt modelId="{1ECC75C5-28AB-4CE3-B48B-E5493E7501B9}" type="sibTrans" cxnId="{759A050A-D996-472B-B765-8F10FE0699FA}">
      <dgm:prSet/>
      <dgm:spPr/>
      <dgm:t>
        <a:bodyPr/>
        <a:lstStyle/>
        <a:p>
          <a:endParaRPr lang="en-US" sz="2400" b="1"/>
        </a:p>
      </dgm:t>
    </dgm:pt>
    <dgm:pt modelId="{998A25A2-7028-4892-8A7E-7F53D7F53D5E}" type="pres">
      <dgm:prSet presAssocID="{18730D07-A7BA-45D9-8048-9C63FD855A0D}" presName="linear" presStyleCnt="0">
        <dgm:presLayoutVars>
          <dgm:dir/>
          <dgm:animLvl val="lvl"/>
          <dgm:resizeHandles val="exact"/>
        </dgm:presLayoutVars>
      </dgm:prSet>
      <dgm:spPr/>
    </dgm:pt>
    <dgm:pt modelId="{3F7F7637-9181-4EAB-BB0A-0BA147D10855}" type="pres">
      <dgm:prSet presAssocID="{AD2B7FDC-9B35-4E00-9F0F-8F1B49FE5C9E}" presName="parentLin" presStyleCnt="0"/>
      <dgm:spPr/>
    </dgm:pt>
    <dgm:pt modelId="{9B62BD37-D163-4D44-A016-A89912A9B802}" type="pres">
      <dgm:prSet presAssocID="{AD2B7FDC-9B35-4E00-9F0F-8F1B49FE5C9E}" presName="parentLeftMargin" presStyleLbl="node1" presStyleIdx="0" presStyleCnt="4"/>
      <dgm:spPr/>
    </dgm:pt>
    <dgm:pt modelId="{7B20FFAE-CD19-4667-8053-36DF582BF986}" type="pres">
      <dgm:prSet presAssocID="{AD2B7FDC-9B35-4E00-9F0F-8F1B49FE5C9E}" presName="parentText" presStyleLbl="node1" presStyleIdx="0" presStyleCnt="4" custScaleX="130945">
        <dgm:presLayoutVars>
          <dgm:chMax val="0"/>
          <dgm:bulletEnabled val="1"/>
        </dgm:presLayoutVars>
      </dgm:prSet>
      <dgm:spPr/>
    </dgm:pt>
    <dgm:pt modelId="{AC4A3FC0-ADB9-4605-8689-BF09F3836EC2}" type="pres">
      <dgm:prSet presAssocID="{AD2B7FDC-9B35-4E00-9F0F-8F1B49FE5C9E}" presName="negativeSpace" presStyleCnt="0"/>
      <dgm:spPr/>
    </dgm:pt>
    <dgm:pt modelId="{778A2320-67BD-4AF0-889D-C33617E83BAE}" type="pres">
      <dgm:prSet presAssocID="{AD2B7FDC-9B35-4E00-9F0F-8F1B49FE5C9E}" presName="childText" presStyleLbl="conFgAcc1" presStyleIdx="0" presStyleCnt="4">
        <dgm:presLayoutVars>
          <dgm:bulletEnabled val="1"/>
        </dgm:presLayoutVars>
      </dgm:prSet>
      <dgm:spPr/>
    </dgm:pt>
    <dgm:pt modelId="{D24F882D-3C4E-464E-B986-2FD2C142B3CA}" type="pres">
      <dgm:prSet presAssocID="{3F5E0705-37EB-4370-80F7-1174E184B6CA}" presName="spaceBetweenRectangles" presStyleCnt="0"/>
      <dgm:spPr/>
    </dgm:pt>
    <dgm:pt modelId="{004C72F3-5656-4E99-82D5-C52DD95F9964}" type="pres">
      <dgm:prSet presAssocID="{F2C574DE-3BC5-464E-B9DB-9D70F744D8AC}" presName="parentLin" presStyleCnt="0"/>
      <dgm:spPr/>
    </dgm:pt>
    <dgm:pt modelId="{E3088074-867A-4808-BE32-BE8E14FC2BBB}" type="pres">
      <dgm:prSet presAssocID="{F2C574DE-3BC5-464E-B9DB-9D70F744D8AC}" presName="parentLeftMargin" presStyleLbl="node1" presStyleIdx="0" presStyleCnt="4"/>
      <dgm:spPr/>
    </dgm:pt>
    <dgm:pt modelId="{DB1A1127-F9EC-48CB-91B8-42A82CABC462}" type="pres">
      <dgm:prSet presAssocID="{F2C574DE-3BC5-464E-B9DB-9D70F744D8AC}" presName="parentText" presStyleLbl="node1" presStyleIdx="1" presStyleCnt="4" custScaleX="131887">
        <dgm:presLayoutVars>
          <dgm:chMax val="0"/>
          <dgm:bulletEnabled val="1"/>
        </dgm:presLayoutVars>
      </dgm:prSet>
      <dgm:spPr/>
    </dgm:pt>
    <dgm:pt modelId="{8CB3C84F-65F0-4922-946B-D2D07D3509A7}" type="pres">
      <dgm:prSet presAssocID="{F2C574DE-3BC5-464E-B9DB-9D70F744D8AC}" presName="negativeSpace" presStyleCnt="0"/>
      <dgm:spPr/>
    </dgm:pt>
    <dgm:pt modelId="{261E5023-E3AD-4BAE-A7BC-6634893F236F}" type="pres">
      <dgm:prSet presAssocID="{F2C574DE-3BC5-464E-B9DB-9D70F744D8AC}" presName="childText" presStyleLbl="conFgAcc1" presStyleIdx="1" presStyleCnt="4">
        <dgm:presLayoutVars>
          <dgm:bulletEnabled val="1"/>
        </dgm:presLayoutVars>
      </dgm:prSet>
      <dgm:spPr/>
    </dgm:pt>
    <dgm:pt modelId="{966C51AA-67D0-45E0-8069-97FEB22C30FD}" type="pres">
      <dgm:prSet presAssocID="{A23AF0B7-6591-4395-972B-FD8659F657E7}" presName="spaceBetweenRectangles" presStyleCnt="0"/>
      <dgm:spPr/>
    </dgm:pt>
    <dgm:pt modelId="{A9CD5D3F-B54A-4CB5-8D4C-D47CCA3A4055}" type="pres">
      <dgm:prSet presAssocID="{C36AAA94-A129-4DE9-8233-25C5AD190FDE}" presName="parentLin" presStyleCnt="0"/>
      <dgm:spPr/>
    </dgm:pt>
    <dgm:pt modelId="{7598F75A-6508-4B20-90F1-20C82BA8721B}" type="pres">
      <dgm:prSet presAssocID="{C36AAA94-A129-4DE9-8233-25C5AD190FDE}" presName="parentLeftMargin" presStyleLbl="node1" presStyleIdx="1" presStyleCnt="4"/>
      <dgm:spPr/>
    </dgm:pt>
    <dgm:pt modelId="{F2A9F483-7A98-43E8-8C3E-BFEED0934925}" type="pres">
      <dgm:prSet presAssocID="{C36AAA94-A129-4DE9-8233-25C5AD190FDE}" presName="parentText" presStyleLbl="node1" presStyleIdx="2" presStyleCnt="4" custScaleX="131960">
        <dgm:presLayoutVars>
          <dgm:chMax val="0"/>
          <dgm:bulletEnabled val="1"/>
        </dgm:presLayoutVars>
      </dgm:prSet>
      <dgm:spPr/>
    </dgm:pt>
    <dgm:pt modelId="{BBCF147A-BB22-452C-8F36-5D5730AAEC58}" type="pres">
      <dgm:prSet presAssocID="{C36AAA94-A129-4DE9-8233-25C5AD190FDE}" presName="negativeSpace" presStyleCnt="0"/>
      <dgm:spPr/>
    </dgm:pt>
    <dgm:pt modelId="{5014FB65-4380-4B35-9A1C-7CCB3FF5320E}" type="pres">
      <dgm:prSet presAssocID="{C36AAA94-A129-4DE9-8233-25C5AD190FDE}" presName="childText" presStyleLbl="conFgAcc1" presStyleIdx="2" presStyleCnt="4">
        <dgm:presLayoutVars>
          <dgm:bulletEnabled val="1"/>
        </dgm:presLayoutVars>
      </dgm:prSet>
      <dgm:spPr/>
    </dgm:pt>
    <dgm:pt modelId="{530C6C45-8921-4EDE-B115-166A2458DBAB}" type="pres">
      <dgm:prSet presAssocID="{DF8E7F6D-E1CA-4A6E-9E9C-D2DC05EE79E3}" presName="spaceBetweenRectangles" presStyleCnt="0"/>
      <dgm:spPr/>
    </dgm:pt>
    <dgm:pt modelId="{E31D3B08-4B09-4929-843F-A990247381D8}" type="pres">
      <dgm:prSet presAssocID="{852AC3F3-1157-42A5-AB9B-265B7800285A}" presName="parentLin" presStyleCnt="0"/>
      <dgm:spPr/>
    </dgm:pt>
    <dgm:pt modelId="{0F699056-8F18-44AE-A4C7-5BE17761C94A}" type="pres">
      <dgm:prSet presAssocID="{852AC3F3-1157-42A5-AB9B-265B7800285A}" presName="parentLeftMargin" presStyleLbl="node1" presStyleIdx="2" presStyleCnt="4"/>
      <dgm:spPr/>
    </dgm:pt>
    <dgm:pt modelId="{DF377731-755E-40BE-A532-1F3C00DBA1AD}" type="pres">
      <dgm:prSet presAssocID="{852AC3F3-1157-42A5-AB9B-265B7800285A}" presName="parentText" presStyleLbl="node1" presStyleIdx="3" presStyleCnt="4" custScaleX="132132">
        <dgm:presLayoutVars>
          <dgm:chMax val="0"/>
          <dgm:bulletEnabled val="1"/>
        </dgm:presLayoutVars>
      </dgm:prSet>
      <dgm:spPr/>
    </dgm:pt>
    <dgm:pt modelId="{C1018741-5E39-4C4E-BE18-22912B17450E}" type="pres">
      <dgm:prSet presAssocID="{852AC3F3-1157-42A5-AB9B-265B7800285A}" presName="negativeSpace" presStyleCnt="0"/>
      <dgm:spPr/>
    </dgm:pt>
    <dgm:pt modelId="{37247AB7-0E6F-40A3-A806-87969FFB4738}" type="pres">
      <dgm:prSet presAssocID="{852AC3F3-1157-42A5-AB9B-265B7800285A}" presName="childText" presStyleLbl="conFgAcc1" presStyleIdx="3" presStyleCnt="4">
        <dgm:presLayoutVars>
          <dgm:bulletEnabled val="1"/>
        </dgm:presLayoutVars>
      </dgm:prSet>
      <dgm:spPr/>
    </dgm:pt>
  </dgm:ptLst>
  <dgm:cxnLst>
    <dgm:cxn modelId="{7DADB808-DA3C-4B17-9AEB-DB28AF94317E}" type="presOf" srcId="{C36AAA94-A129-4DE9-8233-25C5AD190FDE}" destId="{7598F75A-6508-4B20-90F1-20C82BA8721B}" srcOrd="0" destOrd="0" presId="urn:microsoft.com/office/officeart/2005/8/layout/list1"/>
    <dgm:cxn modelId="{759A050A-D996-472B-B765-8F10FE0699FA}" srcId="{18730D07-A7BA-45D9-8048-9C63FD855A0D}" destId="{852AC3F3-1157-42A5-AB9B-265B7800285A}" srcOrd="3" destOrd="0" parTransId="{D7598357-8982-4A8D-B332-6DDF9B52A5F4}" sibTransId="{1ECC75C5-28AB-4CE3-B48B-E5493E7501B9}"/>
    <dgm:cxn modelId="{555C902D-56C5-44E0-952A-3BCD013A7BCC}" type="presOf" srcId="{18730D07-A7BA-45D9-8048-9C63FD855A0D}" destId="{998A25A2-7028-4892-8A7E-7F53D7F53D5E}" srcOrd="0" destOrd="0" presId="urn:microsoft.com/office/officeart/2005/8/layout/list1"/>
    <dgm:cxn modelId="{07DB0F3E-1353-433E-B033-D019BB702547}" type="presOf" srcId="{AD2B7FDC-9B35-4E00-9F0F-8F1B49FE5C9E}" destId="{9B62BD37-D163-4D44-A016-A89912A9B802}" srcOrd="0" destOrd="0" presId="urn:microsoft.com/office/officeart/2005/8/layout/list1"/>
    <dgm:cxn modelId="{233D1841-1313-4175-8E8C-A8D30FC9A6A0}" type="presOf" srcId="{F2C574DE-3BC5-464E-B9DB-9D70F744D8AC}" destId="{DB1A1127-F9EC-48CB-91B8-42A82CABC462}" srcOrd="1" destOrd="0" presId="urn:microsoft.com/office/officeart/2005/8/layout/list1"/>
    <dgm:cxn modelId="{5E173348-AB04-4D1B-BF2E-2478DCD0B6C9}" type="presOf" srcId="{F2C574DE-3BC5-464E-B9DB-9D70F744D8AC}" destId="{E3088074-867A-4808-BE32-BE8E14FC2BBB}" srcOrd="0" destOrd="0" presId="urn:microsoft.com/office/officeart/2005/8/layout/list1"/>
    <dgm:cxn modelId="{FD44A86E-E80A-4512-9817-41DAD57413E8}" type="presOf" srcId="{AD2B7FDC-9B35-4E00-9F0F-8F1B49FE5C9E}" destId="{7B20FFAE-CD19-4667-8053-36DF582BF986}" srcOrd="1" destOrd="0" presId="urn:microsoft.com/office/officeart/2005/8/layout/list1"/>
    <dgm:cxn modelId="{745DBF71-C594-4EB1-A3DB-4B892A50EC7C}" srcId="{18730D07-A7BA-45D9-8048-9C63FD855A0D}" destId="{C36AAA94-A129-4DE9-8233-25C5AD190FDE}" srcOrd="2" destOrd="0" parTransId="{F7167BE9-8BDB-4BC9-BF34-9FB559299D95}" sibTransId="{DF8E7F6D-E1CA-4A6E-9E9C-D2DC05EE79E3}"/>
    <dgm:cxn modelId="{C993FD75-3A0A-47EE-9AE8-DD08093F4D9D}" srcId="{18730D07-A7BA-45D9-8048-9C63FD855A0D}" destId="{AD2B7FDC-9B35-4E00-9F0F-8F1B49FE5C9E}" srcOrd="0" destOrd="0" parTransId="{5F5E2D52-A52D-4D05-B257-9BF535CB9132}" sibTransId="{3F5E0705-37EB-4370-80F7-1174E184B6CA}"/>
    <dgm:cxn modelId="{4066DCA8-BB43-42B4-A6D3-5F12A815F041}" srcId="{18730D07-A7BA-45D9-8048-9C63FD855A0D}" destId="{F2C574DE-3BC5-464E-B9DB-9D70F744D8AC}" srcOrd="1" destOrd="0" parTransId="{0E4DDB27-82C4-4078-A904-5D5E082852E6}" sibTransId="{A23AF0B7-6591-4395-972B-FD8659F657E7}"/>
    <dgm:cxn modelId="{5E2970AC-F9E4-4990-9912-886B0DAC88EB}" type="presOf" srcId="{852AC3F3-1157-42A5-AB9B-265B7800285A}" destId="{DF377731-755E-40BE-A532-1F3C00DBA1AD}" srcOrd="1" destOrd="0" presId="urn:microsoft.com/office/officeart/2005/8/layout/list1"/>
    <dgm:cxn modelId="{D9C5CAAE-E87D-4FD5-8299-069B66107095}" type="presOf" srcId="{852AC3F3-1157-42A5-AB9B-265B7800285A}" destId="{0F699056-8F18-44AE-A4C7-5BE17761C94A}" srcOrd="0" destOrd="0" presId="urn:microsoft.com/office/officeart/2005/8/layout/list1"/>
    <dgm:cxn modelId="{0391CBD8-0AE6-49C9-8DDF-E1541C62440C}" type="presOf" srcId="{C36AAA94-A129-4DE9-8233-25C5AD190FDE}" destId="{F2A9F483-7A98-43E8-8C3E-BFEED0934925}" srcOrd="1" destOrd="0" presId="urn:microsoft.com/office/officeart/2005/8/layout/list1"/>
    <dgm:cxn modelId="{5F6127F4-DF69-4E1E-9344-447171C9EC70}" type="presParOf" srcId="{998A25A2-7028-4892-8A7E-7F53D7F53D5E}" destId="{3F7F7637-9181-4EAB-BB0A-0BA147D10855}" srcOrd="0" destOrd="0" presId="urn:microsoft.com/office/officeart/2005/8/layout/list1"/>
    <dgm:cxn modelId="{BDFD1B4A-66E6-4074-ACB0-B261D30A43E3}" type="presParOf" srcId="{3F7F7637-9181-4EAB-BB0A-0BA147D10855}" destId="{9B62BD37-D163-4D44-A016-A89912A9B802}" srcOrd="0" destOrd="0" presId="urn:microsoft.com/office/officeart/2005/8/layout/list1"/>
    <dgm:cxn modelId="{15C569A1-8E24-4A96-A4E5-06389C6BC9C5}" type="presParOf" srcId="{3F7F7637-9181-4EAB-BB0A-0BA147D10855}" destId="{7B20FFAE-CD19-4667-8053-36DF582BF986}" srcOrd="1" destOrd="0" presId="urn:microsoft.com/office/officeart/2005/8/layout/list1"/>
    <dgm:cxn modelId="{AD7F3236-2714-4AE2-B5C4-97B85B72D503}" type="presParOf" srcId="{998A25A2-7028-4892-8A7E-7F53D7F53D5E}" destId="{AC4A3FC0-ADB9-4605-8689-BF09F3836EC2}" srcOrd="1" destOrd="0" presId="urn:microsoft.com/office/officeart/2005/8/layout/list1"/>
    <dgm:cxn modelId="{63C533DE-0611-4231-B463-11ED799178FC}" type="presParOf" srcId="{998A25A2-7028-4892-8A7E-7F53D7F53D5E}" destId="{778A2320-67BD-4AF0-889D-C33617E83BAE}" srcOrd="2" destOrd="0" presId="urn:microsoft.com/office/officeart/2005/8/layout/list1"/>
    <dgm:cxn modelId="{E39C81AC-4BD2-4FAC-9213-D5E249791C44}" type="presParOf" srcId="{998A25A2-7028-4892-8A7E-7F53D7F53D5E}" destId="{D24F882D-3C4E-464E-B986-2FD2C142B3CA}" srcOrd="3" destOrd="0" presId="urn:microsoft.com/office/officeart/2005/8/layout/list1"/>
    <dgm:cxn modelId="{2D1C6A14-680A-4981-B711-31CB05646F8E}" type="presParOf" srcId="{998A25A2-7028-4892-8A7E-7F53D7F53D5E}" destId="{004C72F3-5656-4E99-82D5-C52DD95F9964}" srcOrd="4" destOrd="0" presId="urn:microsoft.com/office/officeart/2005/8/layout/list1"/>
    <dgm:cxn modelId="{5E514A88-45F2-419C-86A2-A8A5376D9888}" type="presParOf" srcId="{004C72F3-5656-4E99-82D5-C52DD95F9964}" destId="{E3088074-867A-4808-BE32-BE8E14FC2BBB}" srcOrd="0" destOrd="0" presId="urn:microsoft.com/office/officeart/2005/8/layout/list1"/>
    <dgm:cxn modelId="{5199FE32-900A-47A7-BC82-98C7B283978C}" type="presParOf" srcId="{004C72F3-5656-4E99-82D5-C52DD95F9964}" destId="{DB1A1127-F9EC-48CB-91B8-42A82CABC462}" srcOrd="1" destOrd="0" presId="urn:microsoft.com/office/officeart/2005/8/layout/list1"/>
    <dgm:cxn modelId="{ECC748B0-2CFE-4A75-9A2C-DC1EACC27B1C}" type="presParOf" srcId="{998A25A2-7028-4892-8A7E-7F53D7F53D5E}" destId="{8CB3C84F-65F0-4922-946B-D2D07D3509A7}" srcOrd="5" destOrd="0" presId="urn:microsoft.com/office/officeart/2005/8/layout/list1"/>
    <dgm:cxn modelId="{2030E7F2-F87A-4C57-BA55-E73A0D52DEAC}" type="presParOf" srcId="{998A25A2-7028-4892-8A7E-7F53D7F53D5E}" destId="{261E5023-E3AD-4BAE-A7BC-6634893F236F}" srcOrd="6" destOrd="0" presId="urn:microsoft.com/office/officeart/2005/8/layout/list1"/>
    <dgm:cxn modelId="{A3962AB3-B492-4798-9EC8-6C6BC6D7BCB6}" type="presParOf" srcId="{998A25A2-7028-4892-8A7E-7F53D7F53D5E}" destId="{966C51AA-67D0-45E0-8069-97FEB22C30FD}" srcOrd="7" destOrd="0" presId="urn:microsoft.com/office/officeart/2005/8/layout/list1"/>
    <dgm:cxn modelId="{3D8914A8-9D5B-474A-A7E0-AF6922BC2DE5}" type="presParOf" srcId="{998A25A2-7028-4892-8A7E-7F53D7F53D5E}" destId="{A9CD5D3F-B54A-4CB5-8D4C-D47CCA3A4055}" srcOrd="8" destOrd="0" presId="urn:microsoft.com/office/officeart/2005/8/layout/list1"/>
    <dgm:cxn modelId="{782F229F-4E95-4449-AD48-8C7FD339994B}" type="presParOf" srcId="{A9CD5D3F-B54A-4CB5-8D4C-D47CCA3A4055}" destId="{7598F75A-6508-4B20-90F1-20C82BA8721B}" srcOrd="0" destOrd="0" presId="urn:microsoft.com/office/officeart/2005/8/layout/list1"/>
    <dgm:cxn modelId="{6C533547-685F-43FA-B067-CD531F7EC134}" type="presParOf" srcId="{A9CD5D3F-B54A-4CB5-8D4C-D47CCA3A4055}" destId="{F2A9F483-7A98-43E8-8C3E-BFEED0934925}" srcOrd="1" destOrd="0" presId="urn:microsoft.com/office/officeart/2005/8/layout/list1"/>
    <dgm:cxn modelId="{E8302277-53CB-48E1-B74E-4C5D06811091}" type="presParOf" srcId="{998A25A2-7028-4892-8A7E-7F53D7F53D5E}" destId="{BBCF147A-BB22-452C-8F36-5D5730AAEC58}" srcOrd="9" destOrd="0" presId="urn:microsoft.com/office/officeart/2005/8/layout/list1"/>
    <dgm:cxn modelId="{91F4FC72-C066-4EE2-9971-24D47DA6F774}" type="presParOf" srcId="{998A25A2-7028-4892-8A7E-7F53D7F53D5E}" destId="{5014FB65-4380-4B35-9A1C-7CCB3FF5320E}" srcOrd="10" destOrd="0" presId="urn:microsoft.com/office/officeart/2005/8/layout/list1"/>
    <dgm:cxn modelId="{1B7E5ADE-3687-49B7-B48A-329C3BE4879C}" type="presParOf" srcId="{998A25A2-7028-4892-8A7E-7F53D7F53D5E}" destId="{530C6C45-8921-4EDE-B115-166A2458DBAB}" srcOrd="11" destOrd="0" presId="urn:microsoft.com/office/officeart/2005/8/layout/list1"/>
    <dgm:cxn modelId="{58697758-7971-46B0-9E0F-94184CB4B868}" type="presParOf" srcId="{998A25A2-7028-4892-8A7E-7F53D7F53D5E}" destId="{E31D3B08-4B09-4929-843F-A990247381D8}" srcOrd="12" destOrd="0" presId="urn:microsoft.com/office/officeart/2005/8/layout/list1"/>
    <dgm:cxn modelId="{A4639D22-BDFA-467F-AA4A-56D701C943AD}" type="presParOf" srcId="{E31D3B08-4B09-4929-843F-A990247381D8}" destId="{0F699056-8F18-44AE-A4C7-5BE17761C94A}" srcOrd="0" destOrd="0" presId="urn:microsoft.com/office/officeart/2005/8/layout/list1"/>
    <dgm:cxn modelId="{EDE0E8D6-529B-404F-9EB2-5BFF4AE7FF66}" type="presParOf" srcId="{E31D3B08-4B09-4929-843F-A990247381D8}" destId="{DF377731-755E-40BE-A532-1F3C00DBA1AD}" srcOrd="1" destOrd="0" presId="urn:microsoft.com/office/officeart/2005/8/layout/list1"/>
    <dgm:cxn modelId="{84FC9416-9C65-4C45-9B50-477FEDE44E4A}" type="presParOf" srcId="{998A25A2-7028-4892-8A7E-7F53D7F53D5E}" destId="{C1018741-5E39-4C4E-BE18-22912B17450E}" srcOrd="13" destOrd="0" presId="urn:microsoft.com/office/officeart/2005/8/layout/list1"/>
    <dgm:cxn modelId="{0AB5AD94-5DE8-4962-B012-7DC6537E72B7}" type="presParOf" srcId="{998A25A2-7028-4892-8A7E-7F53D7F53D5E}" destId="{37247AB7-0E6F-40A3-A806-87969FFB47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14DE3786-36F7-459D-A678-81E240B52178}">
      <dgm:prSet/>
      <dgm:spPr/>
      <dgm:t>
        <a:bodyPr/>
        <a:lstStyle/>
        <a:p>
          <a:endParaRPr lang="en-US"/>
        </a:p>
      </dgm:t>
    </dgm:pt>
    <dgm:pt modelId="{564ED530-70E3-420D-9FC2-C8404AE9B3CF}" type="parTrans" cxnId="{83018245-12B1-4009-A810-3487B423C3CC}">
      <dgm:prSet/>
      <dgm:spPr/>
      <dgm:t>
        <a:bodyPr/>
        <a:lstStyle/>
        <a:p>
          <a:endParaRPr lang="en-US"/>
        </a:p>
      </dgm:t>
    </dgm:pt>
    <dgm:pt modelId="{867809D0-5404-4842-8511-D569E7709BFD}" type="sibTrans" cxnId="{83018245-12B1-4009-A810-3487B423C3CC}">
      <dgm:prSet/>
      <dgm:spPr/>
      <dgm:t>
        <a:bodyPr/>
        <a:lstStyle/>
        <a:p>
          <a:endParaRPr lang="en-US"/>
        </a:p>
      </dgm:t>
    </dgm:pt>
    <dgm:pt modelId="{11EB127A-6E57-4A85-92D2-3C531048BF4B}">
      <dgm:prSet/>
      <dgm:spPr/>
      <dgm:t>
        <a:bodyPr/>
        <a:lstStyle/>
        <a:p>
          <a:endParaRPr lang="en-US"/>
        </a:p>
      </dgm:t>
    </dgm:pt>
    <dgm:pt modelId="{329E14E0-4B00-435A-A23E-48296B63CE20}" type="parTrans" cxnId="{A67D48C4-CD31-40EF-BC26-EBC55AE38F6C}">
      <dgm:prSet/>
      <dgm:spPr/>
      <dgm:t>
        <a:bodyPr/>
        <a:lstStyle/>
        <a:p>
          <a:endParaRPr lang="en-US"/>
        </a:p>
      </dgm:t>
    </dgm:pt>
    <dgm:pt modelId="{D61CCB63-4D62-40F6-8963-41480A1CC583}" type="sibTrans" cxnId="{A67D48C4-CD31-40EF-BC26-EBC55AE38F6C}">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83018245-12B1-4009-A810-3487B423C3CC}" srcId="{E68A1861-676E-4607-83CD-9906C0A769DB}" destId="{14DE3786-36F7-459D-A678-81E240B52178}" srcOrd="2" destOrd="0" parTransId="{564ED530-70E3-420D-9FC2-C8404AE9B3CF}" sibTransId="{867809D0-5404-4842-8511-D569E7709BFD}"/>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A67D48C4-CD31-40EF-BC26-EBC55AE38F6C}" srcId="{E68A1861-676E-4607-83CD-9906C0A769DB}" destId="{11EB127A-6E57-4A85-92D2-3C531048BF4B}" srcOrd="3" destOrd="0" parTransId="{329E14E0-4B00-435A-A23E-48296B63CE20}" sibTransId="{D61CCB63-4D62-40F6-8963-41480A1CC58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D7AFB31-9C31-4EE7-8438-B6349FF0DCF5}">
      <dgm:prSet phldrT="[Text]"/>
      <dgm:spPr/>
      <dgm:t>
        <a:bodyPr/>
        <a:lstStyle/>
        <a:p>
          <a:r>
            <a:rPr lang="en-US" dirty="0"/>
            <a:t>Members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dgm:spPr/>
      <dgm:t>
        <a:bodyPr/>
        <a:lstStyle/>
        <a:p>
          <a:r>
            <a:rPr lang="en-US"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9E608BA9-390B-47EB-B240-32CD8090853E}" type="asst">
      <dgm:prSet phldrT="[Text]"/>
      <dgm:spPr/>
      <dgm:t>
        <a:bodyPr/>
        <a:lstStyle/>
        <a:p>
          <a:r>
            <a:rPr lang="en-US" dirty="0"/>
            <a:t>HELP</a:t>
          </a:r>
        </a:p>
      </dgm:t>
    </dgm:pt>
    <dgm:pt modelId="{8D8BF37F-20E8-4E74-B2E9-3716263F3820}" type="parTrans" cxnId="{0FBF8AE6-C1D4-4192-ACDB-3FA4707DF67E}">
      <dgm:prSet/>
      <dgm:spPr/>
      <dgm:t>
        <a:bodyPr/>
        <a:lstStyle/>
        <a:p>
          <a:endParaRPr lang="en-US"/>
        </a:p>
      </dgm:t>
    </dgm:pt>
    <dgm:pt modelId="{18B4EDB0-0F30-48CF-AC43-9CC6FB866F2A}" type="sibTrans" cxnId="{0FBF8AE6-C1D4-4192-ACDB-3FA4707DF67E}">
      <dgm:prSet/>
      <dgm:spPr/>
      <dgm:t>
        <a:bodyPr/>
        <a:lstStyle/>
        <a:p>
          <a:endParaRPr lang="en-US"/>
        </a:p>
      </dgm:t>
    </dgm:pt>
    <dgm:pt modelId="{2C0CB87C-E5E1-4B43-B1C3-D64F76A69FA9}" type="asst">
      <dgm:prSet phldrT="[Text]"/>
      <dgm:spPr/>
      <dgm:t>
        <a:bodyPr/>
        <a:lstStyle/>
        <a:p>
          <a:r>
            <a:rPr lang="en-US" dirty="0"/>
            <a:t>SNAP</a:t>
          </a:r>
        </a:p>
      </dgm:t>
    </dgm:pt>
    <dgm:pt modelId="{16AAA3CE-6874-415C-A67B-A00483D803C7}" type="parTrans" cxnId="{A16A199B-00BD-434A-88BF-E6ED7720F75F}">
      <dgm:prSet/>
      <dgm:spPr/>
      <dgm:t>
        <a:bodyPr/>
        <a:lstStyle/>
        <a:p>
          <a:endParaRPr lang="en-US"/>
        </a:p>
      </dgm:t>
    </dgm:pt>
    <dgm:pt modelId="{56A101CD-BC70-4189-8AAA-AB507CE34926}" type="sibTrans" cxnId="{A16A199B-00BD-434A-88BF-E6ED7720F75F}">
      <dgm:prSet/>
      <dgm:spPr/>
      <dgm:t>
        <a:bodyPr/>
        <a:lstStyle/>
        <a:p>
          <a:endParaRPr lang="en-US"/>
        </a:p>
      </dgm:t>
    </dgm:pt>
    <dgm:pt modelId="{ADFA8921-C0BB-452B-B1E0-1EE41D02AB5B}" type="asst">
      <dgm:prSet phldrT="[Text]"/>
      <dgm:spPr/>
      <dgm:t>
        <a:bodyPr/>
        <a:lstStyle/>
        <a:p>
          <a:r>
            <a:rPr lang="en-US" dirty="0"/>
            <a:t>DRA</a:t>
          </a:r>
        </a:p>
      </dgm:t>
    </dgm:pt>
    <dgm:pt modelId="{69939AE1-8607-4158-8F77-68CE43D5D487}" type="parTrans" cxnId="{1D27814D-F72E-4A38-830C-8ACC59A22011}">
      <dgm:prSet/>
      <dgm:spPr/>
      <dgm:t>
        <a:bodyPr/>
        <a:lstStyle/>
        <a:p>
          <a:endParaRPr lang="en-US"/>
        </a:p>
      </dgm:t>
    </dgm:pt>
    <dgm:pt modelId="{5C4B6F6D-8EDE-4848-8771-D1A82303D04F}" type="sibTrans" cxnId="{1D27814D-F72E-4A38-830C-8ACC59A22011}">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4"/>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4">
        <dgm:presLayoutVars>
          <dgm:chPref val="3"/>
        </dgm:presLayoutVars>
      </dgm:prSet>
      <dgm:spPr/>
    </dgm:pt>
    <dgm:pt modelId="{F382B0C6-A374-4FB6-939C-AE9F33D976D6}" type="pres">
      <dgm:prSet presAssocID="{8AC70119-169D-4FB7-A8D8-E078B773439F}" presName="rootConnector3" presStyleLbl="asst1" presStyleIdx="0" presStyleCnt="4"/>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 modelId="{441AA72B-B2A5-4566-A74E-20F504E66638}" type="pres">
      <dgm:prSet presAssocID="{8D8BF37F-20E8-4E74-B2E9-3716263F3820}" presName="Name111" presStyleLbl="parChTrans1D2" presStyleIdx="1" presStyleCnt="4"/>
      <dgm:spPr/>
    </dgm:pt>
    <dgm:pt modelId="{C44185C5-98CD-4933-9E27-6DB46771FC8A}" type="pres">
      <dgm:prSet presAssocID="{9E608BA9-390B-47EB-B240-32CD8090853E}" presName="hierRoot3" presStyleCnt="0">
        <dgm:presLayoutVars>
          <dgm:hierBranch val="init"/>
        </dgm:presLayoutVars>
      </dgm:prSet>
      <dgm:spPr/>
    </dgm:pt>
    <dgm:pt modelId="{AC210834-5BFE-4CB4-8F3E-25B89ECC529E}" type="pres">
      <dgm:prSet presAssocID="{9E608BA9-390B-47EB-B240-32CD8090853E}" presName="rootComposite3" presStyleCnt="0"/>
      <dgm:spPr/>
    </dgm:pt>
    <dgm:pt modelId="{DD2AAF64-7BC4-4A91-B41E-85FD220CB02E}" type="pres">
      <dgm:prSet presAssocID="{9E608BA9-390B-47EB-B240-32CD8090853E}" presName="rootText3" presStyleLbl="asst1" presStyleIdx="1" presStyleCnt="4">
        <dgm:presLayoutVars>
          <dgm:chPref val="3"/>
        </dgm:presLayoutVars>
      </dgm:prSet>
      <dgm:spPr/>
    </dgm:pt>
    <dgm:pt modelId="{B36BA4B8-0DD3-4D51-B5BF-E011E8381B36}" type="pres">
      <dgm:prSet presAssocID="{9E608BA9-390B-47EB-B240-32CD8090853E}" presName="rootConnector3" presStyleLbl="asst1" presStyleIdx="1" presStyleCnt="4"/>
      <dgm:spPr/>
    </dgm:pt>
    <dgm:pt modelId="{04E5F647-D4B4-401E-853A-A0EABA7DA6A0}" type="pres">
      <dgm:prSet presAssocID="{9E608BA9-390B-47EB-B240-32CD8090853E}" presName="hierChild6" presStyleCnt="0"/>
      <dgm:spPr/>
    </dgm:pt>
    <dgm:pt modelId="{6EAA36E0-4596-4D9A-92FA-E8B007B8E54C}" type="pres">
      <dgm:prSet presAssocID="{9E608BA9-390B-47EB-B240-32CD8090853E}" presName="hierChild7" presStyleCnt="0"/>
      <dgm:spPr/>
    </dgm:pt>
    <dgm:pt modelId="{1C6E7E7C-B406-42A2-9F31-346E832DF260}" type="pres">
      <dgm:prSet presAssocID="{16AAA3CE-6874-415C-A67B-A00483D803C7}" presName="Name111" presStyleLbl="parChTrans1D2" presStyleIdx="2" presStyleCnt="4"/>
      <dgm:spPr/>
    </dgm:pt>
    <dgm:pt modelId="{120CB1D1-3CB4-42E6-ACCF-8C1C0731ED1A}" type="pres">
      <dgm:prSet presAssocID="{2C0CB87C-E5E1-4B43-B1C3-D64F76A69FA9}" presName="hierRoot3" presStyleCnt="0">
        <dgm:presLayoutVars>
          <dgm:hierBranch val="init"/>
        </dgm:presLayoutVars>
      </dgm:prSet>
      <dgm:spPr/>
    </dgm:pt>
    <dgm:pt modelId="{5F9A5892-4C7E-4FC0-9B0A-0BA048F0AF15}" type="pres">
      <dgm:prSet presAssocID="{2C0CB87C-E5E1-4B43-B1C3-D64F76A69FA9}" presName="rootComposite3" presStyleCnt="0"/>
      <dgm:spPr/>
    </dgm:pt>
    <dgm:pt modelId="{EBFB8484-813D-40A2-A827-6D69C870BE02}" type="pres">
      <dgm:prSet presAssocID="{2C0CB87C-E5E1-4B43-B1C3-D64F76A69FA9}" presName="rootText3" presStyleLbl="asst1" presStyleIdx="2" presStyleCnt="4">
        <dgm:presLayoutVars>
          <dgm:chPref val="3"/>
        </dgm:presLayoutVars>
      </dgm:prSet>
      <dgm:spPr/>
    </dgm:pt>
    <dgm:pt modelId="{D1969260-9F70-4A84-B2AD-7D5D4E020435}" type="pres">
      <dgm:prSet presAssocID="{2C0CB87C-E5E1-4B43-B1C3-D64F76A69FA9}" presName="rootConnector3" presStyleLbl="asst1" presStyleIdx="2" presStyleCnt="4"/>
      <dgm:spPr/>
    </dgm:pt>
    <dgm:pt modelId="{66DE5702-4BDC-4ED5-8E09-4F6CF3A3DD92}" type="pres">
      <dgm:prSet presAssocID="{2C0CB87C-E5E1-4B43-B1C3-D64F76A69FA9}" presName="hierChild6" presStyleCnt="0"/>
      <dgm:spPr/>
    </dgm:pt>
    <dgm:pt modelId="{A1391E22-F0BF-42AA-A889-0D44751F261F}" type="pres">
      <dgm:prSet presAssocID="{2C0CB87C-E5E1-4B43-B1C3-D64F76A69FA9}" presName="hierChild7" presStyleCnt="0"/>
      <dgm:spPr/>
    </dgm:pt>
    <dgm:pt modelId="{DF3CCE57-96D0-49E7-BB65-39D2E93DA446}" type="pres">
      <dgm:prSet presAssocID="{69939AE1-8607-4158-8F77-68CE43D5D487}" presName="Name111" presStyleLbl="parChTrans1D2" presStyleIdx="3" presStyleCnt="4"/>
      <dgm:spPr/>
    </dgm:pt>
    <dgm:pt modelId="{EDBBA27F-5A28-4530-9779-26461DAE6F84}" type="pres">
      <dgm:prSet presAssocID="{ADFA8921-C0BB-452B-B1E0-1EE41D02AB5B}" presName="hierRoot3" presStyleCnt="0">
        <dgm:presLayoutVars>
          <dgm:hierBranch val="init"/>
        </dgm:presLayoutVars>
      </dgm:prSet>
      <dgm:spPr/>
    </dgm:pt>
    <dgm:pt modelId="{7E98E9C0-2668-4D77-93F5-F2F5D5C0FDB8}" type="pres">
      <dgm:prSet presAssocID="{ADFA8921-C0BB-452B-B1E0-1EE41D02AB5B}" presName="rootComposite3" presStyleCnt="0"/>
      <dgm:spPr/>
    </dgm:pt>
    <dgm:pt modelId="{A279640F-C5BE-41E6-9D18-5C3A0E78824D}" type="pres">
      <dgm:prSet presAssocID="{ADFA8921-C0BB-452B-B1E0-1EE41D02AB5B}" presName="rootText3" presStyleLbl="asst1" presStyleIdx="3" presStyleCnt="4">
        <dgm:presLayoutVars>
          <dgm:chPref val="3"/>
        </dgm:presLayoutVars>
      </dgm:prSet>
      <dgm:spPr/>
    </dgm:pt>
    <dgm:pt modelId="{85DA0CA7-D100-4DE2-8380-FE8ED454FE1C}" type="pres">
      <dgm:prSet presAssocID="{ADFA8921-C0BB-452B-B1E0-1EE41D02AB5B}" presName="rootConnector3" presStyleLbl="asst1" presStyleIdx="3" presStyleCnt="4"/>
      <dgm:spPr/>
    </dgm:pt>
    <dgm:pt modelId="{2C434C71-95BA-4E25-98C0-C1AE10AC0226}" type="pres">
      <dgm:prSet presAssocID="{ADFA8921-C0BB-452B-B1E0-1EE41D02AB5B}" presName="hierChild6" presStyleCnt="0"/>
      <dgm:spPr/>
    </dgm:pt>
    <dgm:pt modelId="{9F4B0714-A23F-4911-8533-F6EF46240509}" type="pres">
      <dgm:prSet presAssocID="{ADFA8921-C0BB-452B-B1E0-1EE41D02AB5B}" presName="hierChild7" presStyleCnt="0"/>
      <dgm:spPr/>
    </dgm:pt>
  </dgm:ptLst>
  <dgm:cxnLst>
    <dgm:cxn modelId="{10E61C0B-DAA5-4391-894B-91B4C888929B}" type="presOf" srcId="{9E608BA9-390B-47EB-B240-32CD8090853E}" destId="{DD2AAF64-7BC4-4A91-B41E-85FD220CB02E}" srcOrd="0" destOrd="0" presId="urn:microsoft.com/office/officeart/2005/8/layout/orgChart1"/>
    <dgm:cxn modelId="{873E9015-E9C1-4DB0-B92F-6929E8048604}" type="presOf" srcId="{ADFA8921-C0BB-452B-B1E0-1EE41D02AB5B}" destId="{A279640F-C5BE-41E6-9D18-5C3A0E78824D}" srcOrd="0" destOrd="0" presId="urn:microsoft.com/office/officeart/2005/8/layout/orgChart1"/>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B2EA5639-82DF-4B2D-A9EF-5EB13174EA38}" type="presOf" srcId="{16AAA3CE-6874-415C-A67B-A00483D803C7}" destId="{1C6E7E7C-B406-42A2-9F31-346E832DF260}"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237C973F-DE10-4034-9802-3FD2F430BFBA}" type="presOf" srcId="{2C0CB87C-E5E1-4B43-B1C3-D64F76A69FA9}" destId="{D1969260-9F70-4A84-B2AD-7D5D4E020435}" srcOrd="1"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ED6CAB68-00B6-482E-A38E-FD92660A02F9}" type="presOf" srcId="{69939AE1-8607-4158-8F77-68CE43D5D487}" destId="{DF3CCE57-96D0-49E7-BB65-39D2E93DA446}" srcOrd="0" destOrd="0" presId="urn:microsoft.com/office/officeart/2005/8/layout/orgChart1"/>
    <dgm:cxn modelId="{6ACFC448-15C9-4F42-8975-89D92A7ECFD8}" type="presOf" srcId="{2C0CB87C-E5E1-4B43-B1C3-D64F76A69FA9}" destId="{EBFB8484-813D-40A2-A827-6D69C870BE02}" srcOrd="0" destOrd="0" presId="urn:microsoft.com/office/officeart/2005/8/layout/orgChart1"/>
    <dgm:cxn modelId="{AEB0044A-55EE-4149-B3F3-AB979647613B}" type="presOf" srcId="{9E608BA9-390B-47EB-B240-32CD8090853E}" destId="{B36BA4B8-0DD3-4D51-B5BF-E011E8381B36}" srcOrd="1" destOrd="0" presId="urn:microsoft.com/office/officeart/2005/8/layout/orgChart1"/>
    <dgm:cxn modelId="{1D27814D-F72E-4A38-830C-8ACC59A22011}" srcId="{8D7AFB31-9C31-4EE7-8438-B6349FF0DCF5}" destId="{ADFA8921-C0BB-452B-B1E0-1EE41D02AB5B}" srcOrd="3" destOrd="0" parTransId="{69939AE1-8607-4158-8F77-68CE43D5D487}" sibTransId="{5C4B6F6D-8EDE-4848-8771-D1A82303D04F}"/>
    <dgm:cxn modelId="{7C13EB78-C7C8-421A-AA70-7D4A3ADBF651}" type="presOf" srcId="{8D8BF37F-20E8-4E74-B2E9-3716263F3820}" destId="{441AA72B-B2A5-4566-A74E-20F504E66638}" srcOrd="0" destOrd="0" presId="urn:microsoft.com/office/officeart/2005/8/layout/orgChart1"/>
    <dgm:cxn modelId="{281D627E-F6BC-4A34-8D44-73F4E5D01142}" type="presOf" srcId="{8D7AFB31-9C31-4EE7-8438-B6349FF0DCF5}" destId="{89620900-BAD6-4A6A-B6BA-3E38666C4B47}" srcOrd="0" destOrd="0" presId="urn:microsoft.com/office/officeart/2005/8/layout/orgChart1"/>
    <dgm:cxn modelId="{A16A199B-00BD-434A-88BF-E6ED7720F75F}" srcId="{8D7AFB31-9C31-4EE7-8438-B6349FF0DCF5}" destId="{2C0CB87C-E5E1-4B43-B1C3-D64F76A69FA9}" srcOrd="2" destOrd="0" parTransId="{16AAA3CE-6874-415C-A67B-A00483D803C7}" sibTransId="{56A101CD-BC70-4189-8AAA-AB507CE34926}"/>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0FBF8AE6-C1D4-4192-ACDB-3FA4707DF67E}" srcId="{8D7AFB31-9C31-4EE7-8438-B6349FF0DCF5}" destId="{9E608BA9-390B-47EB-B240-32CD8090853E}" srcOrd="1" destOrd="0" parTransId="{8D8BF37F-20E8-4E74-B2E9-3716263F3820}" sibTransId="{18B4EDB0-0F30-48CF-AC43-9CC6FB866F2A}"/>
    <dgm:cxn modelId="{3CD9CEF3-D8E1-4F8C-A54A-6282D6B320E2}" srcId="{8D936DFD-DDD7-43F0-B5C2-D2250A5D62FF}" destId="{8D7AFB31-9C31-4EE7-8438-B6349FF0DCF5}" srcOrd="0" destOrd="0" parTransId="{97AC7942-C6BA-422F-B32F-B06E955F50CF}" sibTransId="{A6E92144-0349-4573-B9A9-C78B60813EB6}"/>
    <dgm:cxn modelId="{7189C6FB-7D2F-4C37-BDD8-7BBB89C4E859}" type="presOf" srcId="{ADFA8921-C0BB-452B-B1E0-1EE41D02AB5B}" destId="{85DA0CA7-D100-4DE2-8380-FE8ED454FE1C}" srcOrd="1" destOrd="0" presId="urn:microsoft.com/office/officeart/2005/8/layout/orgChart1"/>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 modelId="{5FDFB80C-5748-44EB-B42B-CF0939BE8642}" type="presParOf" srcId="{423E7D2D-A3E0-4708-8510-CB1EA0CEE828}" destId="{441AA72B-B2A5-4566-A74E-20F504E66638}" srcOrd="2" destOrd="0" presId="urn:microsoft.com/office/officeart/2005/8/layout/orgChart1"/>
    <dgm:cxn modelId="{6B2B2E66-33F3-449B-A37A-E858FA9380A0}" type="presParOf" srcId="{423E7D2D-A3E0-4708-8510-CB1EA0CEE828}" destId="{C44185C5-98CD-4933-9E27-6DB46771FC8A}" srcOrd="3" destOrd="0" presId="urn:microsoft.com/office/officeart/2005/8/layout/orgChart1"/>
    <dgm:cxn modelId="{47293A04-D8CF-4634-976D-21B313384668}" type="presParOf" srcId="{C44185C5-98CD-4933-9E27-6DB46771FC8A}" destId="{AC210834-5BFE-4CB4-8F3E-25B89ECC529E}" srcOrd="0" destOrd="0" presId="urn:microsoft.com/office/officeart/2005/8/layout/orgChart1"/>
    <dgm:cxn modelId="{78F588DE-A314-4D72-B2F4-77507F81F056}" type="presParOf" srcId="{AC210834-5BFE-4CB4-8F3E-25B89ECC529E}" destId="{DD2AAF64-7BC4-4A91-B41E-85FD220CB02E}" srcOrd="0" destOrd="0" presId="urn:microsoft.com/office/officeart/2005/8/layout/orgChart1"/>
    <dgm:cxn modelId="{75B95291-0D85-43F5-A72F-1C85E05E3E30}" type="presParOf" srcId="{AC210834-5BFE-4CB4-8F3E-25B89ECC529E}" destId="{B36BA4B8-0DD3-4D51-B5BF-E011E8381B36}" srcOrd="1" destOrd="0" presId="urn:microsoft.com/office/officeart/2005/8/layout/orgChart1"/>
    <dgm:cxn modelId="{6832200A-1BDC-44AD-8311-46F7444E4CC8}" type="presParOf" srcId="{C44185C5-98CD-4933-9E27-6DB46771FC8A}" destId="{04E5F647-D4B4-401E-853A-A0EABA7DA6A0}" srcOrd="1" destOrd="0" presId="urn:microsoft.com/office/officeart/2005/8/layout/orgChart1"/>
    <dgm:cxn modelId="{3C12B30E-2B0C-4AD4-9EE6-0357F6D2E452}" type="presParOf" srcId="{C44185C5-98CD-4933-9E27-6DB46771FC8A}" destId="{6EAA36E0-4596-4D9A-92FA-E8B007B8E54C}" srcOrd="2" destOrd="0" presId="urn:microsoft.com/office/officeart/2005/8/layout/orgChart1"/>
    <dgm:cxn modelId="{05EE94DD-EA2E-484C-980B-72B4188BAC1D}" type="presParOf" srcId="{423E7D2D-A3E0-4708-8510-CB1EA0CEE828}" destId="{1C6E7E7C-B406-42A2-9F31-346E832DF260}" srcOrd="4" destOrd="0" presId="urn:microsoft.com/office/officeart/2005/8/layout/orgChart1"/>
    <dgm:cxn modelId="{3118CEE7-D5CA-4E31-A5A9-3B49BF7166F9}" type="presParOf" srcId="{423E7D2D-A3E0-4708-8510-CB1EA0CEE828}" destId="{120CB1D1-3CB4-42E6-ACCF-8C1C0731ED1A}" srcOrd="5" destOrd="0" presId="urn:microsoft.com/office/officeart/2005/8/layout/orgChart1"/>
    <dgm:cxn modelId="{99E748E3-9A37-420C-B70D-95E35EF2169E}" type="presParOf" srcId="{120CB1D1-3CB4-42E6-ACCF-8C1C0731ED1A}" destId="{5F9A5892-4C7E-4FC0-9B0A-0BA048F0AF15}" srcOrd="0" destOrd="0" presId="urn:microsoft.com/office/officeart/2005/8/layout/orgChart1"/>
    <dgm:cxn modelId="{34B6DC91-85A4-4BE0-BC39-071D3FAA011F}" type="presParOf" srcId="{5F9A5892-4C7E-4FC0-9B0A-0BA048F0AF15}" destId="{EBFB8484-813D-40A2-A827-6D69C870BE02}" srcOrd="0" destOrd="0" presId="urn:microsoft.com/office/officeart/2005/8/layout/orgChart1"/>
    <dgm:cxn modelId="{9B1F1984-F4B6-4632-92DA-E9B79FC42F90}" type="presParOf" srcId="{5F9A5892-4C7E-4FC0-9B0A-0BA048F0AF15}" destId="{D1969260-9F70-4A84-B2AD-7D5D4E020435}" srcOrd="1" destOrd="0" presId="urn:microsoft.com/office/officeart/2005/8/layout/orgChart1"/>
    <dgm:cxn modelId="{3D215D93-B693-4D3F-A6DA-59086001277E}" type="presParOf" srcId="{120CB1D1-3CB4-42E6-ACCF-8C1C0731ED1A}" destId="{66DE5702-4BDC-4ED5-8E09-4F6CF3A3DD92}" srcOrd="1" destOrd="0" presId="urn:microsoft.com/office/officeart/2005/8/layout/orgChart1"/>
    <dgm:cxn modelId="{93CDB214-8594-45B5-92C9-064CE244F1EA}" type="presParOf" srcId="{120CB1D1-3CB4-42E6-ACCF-8C1C0731ED1A}" destId="{A1391E22-F0BF-42AA-A889-0D44751F261F}" srcOrd="2" destOrd="0" presId="urn:microsoft.com/office/officeart/2005/8/layout/orgChart1"/>
    <dgm:cxn modelId="{3D6EC0E1-5F4B-426A-8DCD-25F26C8BE51B}" type="presParOf" srcId="{423E7D2D-A3E0-4708-8510-CB1EA0CEE828}" destId="{DF3CCE57-96D0-49E7-BB65-39D2E93DA446}" srcOrd="6" destOrd="0" presId="urn:microsoft.com/office/officeart/2005/8/layout/orgChart1"/>
    <dgm:cxn modelId="{C94B3832-4DA9-4CEA-B0A3-28E17121696C}" type="presParOf" srcId="{423E7D2D-A3E0-4708-8510-CB1EA0CEE828}" destId="{EDBBA27F-5A28-4530-9779-26461DAE6F84}" srcOrd="7" destOrd="0" presId="urn:microsoft.com/office/officeart/2005/8/layout/orgChart1"/>
    <dgm:cxn modelId="{C7F3AF7B-03F8-4C6D-8141-BE4CECE65CD4}" type="presParOf" srcId="{EDBBA27F-5A28-4530-9779-26461DAE6F84}" destId="{7E98E9C0-2668-4D77-93F5-F2F5D5C0FDB8}" srcOrd="0" destOrd="0" presId="urn:microsoft.com/office/officeart/2005/8/layout/orgChart1"/>
    <dgm:cxn modelId="{F94B076F-6100-4BE6-88EC-9F1D80A76AD2}" type="presParOf" srcId="{7E98E9C0-2668-4D77-93F5-F2F5D5C0FDB8}" destId="{A279640F-C5BE-41E6-9D18-5C3A0E78824D}" srcOrd="0" destOrd="0" presId="urn:microsoft.com/office/officeart/2005/8/layout/orgChart1"/>
    <dgm:cxn modelId="{34163333-526D-4265-8ED1-2C2A52EBC37E}" type="presParOf" srcId="{7E98E9C0-2668-4D77-93F5-F2F5D5C0FDB8}" destId="{85DA0CA7-D100-4DE2-8380-FE8ED454FE1C}" srcOrd="1" destOrd="0" presId="urn:microsoft.com/office/officeart/2005/8/layout/orgChart1"/>
    <dgm:cxn modelId="{1F6524EE-C44D-4CBD-B820-42115644BC9A}" type="presParOf" srcId="{EDBBA27F-5A28-4530-9779-26461DAE6F84}" destId="{2C434C71-95BA-4E25-98C0-C1AE10AC0226}" srcOrd="1" destOrd="0" presId="urn:microsoft.com/office/officeart/2005/8/layout/orgChart1"/>
    <dgm:cxn modelId="{5D75C640-A6CE-424D-8ED1-F0D0D04B06FD}" type="presParOf" srcId="{EDBBA27F-5A28-4530-9779-26461DAE6F84}" destId="{9F4B0714-A23F-4911-8533-F6EF462405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D7AFB31-9C31-4EE7-8438-B6349FF0DCF5}">
      <dgm:prSet phldrT="[Text]" custT="1"/>
      <dgm:spPr/>
      <dgm:t>
        <a:bodyPr/>
        <a:lstStyle/>
        <a:p>
          <a:r>
            <a:rPr lang="en-US" sz="2000" dirty="0"/>
            <a:t>Sponsors, Consultants, Intermediaries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custT="1"/>
      <dgm:spPr/>
      <dgm:t>
        <a:bodyPr/>
        <a:lstStyle/>
        <a:p>
          <a:r>
            <a:rPr lang="en-US" sz="2700"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custScaleX="91249" custScaleY="77924" custLinFactNeighborX="-45296" custLinFactNeighborY="-48025">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1"/>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1" custScaleX="79670" custScaleY="68872" custLinFactNeighborX="51675" custLinFactNeighborY="-84850">
        <dgm:presLayoutVars>
          <dgm:chPref val="3"/>
        </dgm:presLayoutVars>
      </dgm:prSet>
      <dgm:spPr/>
    </dgm:pt>
    <dgm:pt modelId="{F382B0C6-A374-4FB6-939C-AE9F33D976D6}" type="pres">
      <dgm:prSet presAssocID="{8AC70119-169D-4FB7-A8D8-E078B773439F}" presName="rootConnector3" presStyleLbl="asst1" presStyleIdx="0" presStyleCnt="1"/>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Lst>
  <dgm:cxnLst>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281D627E-F6BC-4A34-8D44-73F4E5D01142}" type="presOf" srcId="{8D7AFB31-9C31-4EE7-8438-B6349FF0DCF5}" destId="{89620900-BAD6-4A6A-B6BA-3E38666C4B47}" srcOrd="0" destOrd="0" presId="urn:microsoft.com/office/officeart/2005/8/layout/orgChart1"/>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3CD9CEF3-D8E1-4F8C-A54A-6282D6B320E2}" srcId="{8D936DFD-DDD7-43F0-B5C2-D2250A5D62FF}" destId="{8D7AFB31-9C31-4EE7-8438-B6349FF0DCF5}" srcOrd="0" destOrd="0" parTransId="{97AC7942-C6BA-422F-B32F-B06E955F50CF}" sibTransId="{A6E92144-0349-4573-B9A9-C78B60813EB6}"/>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F0D32A-E4E2-4C4C-A97C-63BC827A49D2}" type="doc">
      <dgm:prSet loTypeId="urn:microsoft.com/office/officeart/2005/8/layout/hProcess9" loCatId="process" qsTypeId="urn:microsoft.com/office/officeart/2005/8/quickstyle/simple1" qsCatId="simple" csTypeId="urn:microsoft.com/office/officeart/2005/8/colors/accent1_2" csCatId="accent1" phldr="1"/>
      <dgm:spPr/>
    </dgm:pt>
    <dgm:pt modelId="{53213200-EBA2-4F1C-B038-790F306B1D32}">
      <dgm:prSet custT="1"/>
      <dgm:spPr>
        <a:solidFill>
          <a:srgbClr val="0372CE"/>
        </a:solidFill>
      </dgm:spPr>
      <dgm:t>
        <a:bodyPr/>
        <a:lstStyle/>
        <a:p>
          <a:r>
            <a:rPr lang="en-US" sz="2000" b="1" dirty="0"/>
            <a:t>First-Time Homebuyer</a:t>
          </a:r>
        </a:p>
      </dgm:t>
    </dgm:pt>
    <dgm:pt modelId="{5A66156A-33FD-4107-A99C-1D5910D3DB3F}" type="parTrans" cxnId="{EC16BC73-23CF-4435-B550-8951392D65CF}">
      <dgm:prSet/>
      <dgm:spPr/>
      <dgm:t>
        <a:bodyPr/>
        <a:lstStyle/>
        <a:p>
          <a:endParaRPr lang="en-US"/>
        </a:p>
      </dgm:t>
    </dgm:pt>
    <dgm:pt modelId="{2CC50C02-C2F4-42C3-B268-5432D5315E5B}" type="sibTrans" cxnId="{EC16BC73-23CF-4435-B550-8951392D65CF}">
      <dgm:prSet/>
      <dgm:spPr/>
      <dgm:t>
        <a:bodyPr/>
        <a:lstStyle/>
        <a:p>
          <a:endParaRPr lang="en-US"/>
        </a:p>
      </dgm:t>
    </dgm:pt>
    <dgm:pt modelId="{37C0AD13-CCF9-44AA-9768-F9123112970D}">
      <dgm:prSet/>
      <dgm:spPr>
        <a:solidFill>
          <a:srgbClr val="0372CE"/>
        </a:solidFill>
      </dgm:spPr>
      <dgm:t>
        <a:bodyPr/>
        <a:lstStyle/>
        <a:p>
          <a:r>
            <a:rPr lang="en-US" b="1" dirty="0"/>
            <a:t>Household gross Income is below 80% Area Median Income</a:t>
          </a:r>
        </a:p>
      </dgm:t>
    </dgm:pt>
    <dgm:pt modelId="{F5A85BDD-2D57-4F11-AE64-5FBC20F093F4}" type="parTrans" cxnId="{BB7613B4-2360-4E10-A3F4-72328DAF1463}">
      <dgm:prSet/>
      <dgm:spPr/>
      <dgm:t>
        <a:bodyPr/>
        <a:lstStyle/>
        <a:p>
          <a:endParaRPr lang="en-US"/>
        </a:p>
      </dgm:t>
    </dgm:pt>
    <dgm:pt modelId="{6AE1EA1F-5ABF-468C-9618-9E496C2D4AFF}" type="sibTrans" cxnId="{BB7613B4-2360-4E10-A3F4-72328DAF1463}">
      <dgm:prSet/>
      <dgm:spPr/>
      <dgm:t>
        <a:bodyPr/>
        <a:lstStyle/>
        <a:p>
          <a:endParaRPr lang="en-US"/>
        </a:p>
      </dgm:t>
    </dgm:pt>
    <dgm:pt modelId="{EA21C0DB-CCFD-4D90-8A1E-1BE7C65078E6}">
      <dgm:prSet custT="1"/>
      <dgm:spPr>
        <a:solidFill>
          <a:srgbClr val="0372CE"/>
        </a:solidFill>
      </dgm:spPr>
      <dgm:t>
        <a:bodyPr/>
        <a:lstStyle/>
        <a:p>
          <a:r>
            <a:rPr lang="en-US" sz="1900" b="1" dirty="0"/>
            <a:t>At Least </a:t>
          </a:r>
          <a:r>
            <a:rPr lang="en-US" sz="1900" b="1" dirty="0">
              <a:highlight>
                <a:srgbClr val="0372CE"/>
              </a:highlight>
            </a:rPr>
            <a:t>$500 </a:t>
          </a:r>
          <a:r>
            <a:rPr lang="en-US" sz="2000" b="1" dirty="0"/>
            <a:t>Homebuyer</a:t>
          </a:r>
          <a:r>
            <a:rPr lang="en-US" sz="1900" b="1" dirty="0"/>
            <a:t> Contribution</a:t>
          </a:r>
        </a:p>
      </dgm:t>
    </dgm:pt>
    <dgm:pt modelId="{E1E32EF8-48D2-4986-B307-5F62ED63CB44}" type="parTrans" cxnId="{4E305440-5483-4AA5-8B5B-20878E8CD98D}">
      <dgm:prSet/>
      <dgm:spPr/>
      <dgm:t>
        <a:bodyPr/>
        <a:lstStyle/>
        <a:p>
          <a:endParaRPr lang="en-US"/>
        </a:p>
      </dgm:t>
    </dgm:pt>
    <dgm:pt modelId="{98D535A7-88A0-47FB-B188-3C430F0C9292}" type="sibTrans" cxnId="{4E305440-5483-4AA5-8B5B-20878E8CD98D}">
      <dgm:prSet/>
      <dgm:spPr/>
      <dgm:t>
        <a:bodyPr/>
        <a:lstStyle/>
        <a:p>
          <a:endParaRPr lang="en-US"/>
        </a:p>
      </dgm:t>
    </dgm:pt>
    <dgm:pt modelId="{4BA505CC-19E6-45E7-94DB-02E41D9A6A0F}">
      <dgm:prSet/>
      <dgm:spPr>
        <a:solidFill>
          <a:srgbClr val="0372CE"/>
        </a:solidFill>
      </dgm:spPr>
      <dgm:t>
        <a:bodyPr/>
        <a:lstStyle/>
        <a:p>
          <a:r>
            <a:rPr lang="en-US" b="1"/>
            <a:t>Completed Homebuyer Counseling Course</a:t>
          </a:r>
          <a:endParaRPr lang="en-US" b="1" dirty="0"/>
        </a:p>
      </dgm:t>
    </dgm:pt>
    <dgm:pt modelId="{7F5EC7CA-3479-4954-AD8D-F0F982CF09B9}" type="parTrans" cxnId="{26ADB7B9-B227-4490-9379-6EF0BE148037}">
      <dgm:prSet/>
      <dgm:spPr/>
      <dgm:t>
        <a:bodyPr/>
        <a:lstStyle/>
        <a:p>
          <a:endParaRPr lang="en-US"/>
        </a:p>
      </dgm:t>
    </dgm:pt>
    <dgm:pt modelId="{8A6FC2C8-AC0A-47D5-9B57-DD6133B223BA}" type="sibTrans" cxnId="{26ADB7B9-B227-4490-9379-6EF0BE148037}">
      <dgm:prSet/>
      <dgm:spPr/>
      <dgm:t>
        <a:bodyPr/>
        <a:lstStyle/>
        <a:p>
          <a:endParaRPr lang="en-US"/>
        </a:p>
      </dgm:t>
    </dgm:pt>
    <dgm:pt modelId="{45C274C4-8EA5-481C-8266-AA930EC67E09}" type="pres">
      <dgm:prSet presAssocID="{5FF0D32A-E4E2-4C4C-A97C-63BC827A49D2}" presName="CompostProcess" presStyleCnt="0">
        <dgm:presLayoutVars>
          <dgm:dir/>
          <dgm:resizeHandles val="exact"/>
        </dgm:presLayoutVars>
      </dgm:prSet>
      <dgm:spPr/>
    </dgm:pt>
    <dgm:pt modelId="{3CB1009A-9C37-4B66-B785-4512EA96418C}" type="pres">
      <dgm:prSet presAssocID="{5FF0D32A-E4E2-4C4C-A97C-63BC827A49D2}" presName="arrow" presStyleLbl="bgShp" presStyleIdx="0" presStyleCnt="1"/>
      <dgm:spPr/>
    </dgm:pt>
    <dgm:pt modelId="{1B5A35A2-C8EE-47BE-9577-9621EEF0FD30}" type="pres">
      <dgm:prSet presAssocID="{5FF0D32A-E4E2-4C4C-A97C-63BC827A49D2}" presName="linearProcess" presStyleCnt="0"/>
      <dgm:spPr/>
    </dgm:pt>
    <dgm:pt modelId="{35172AAA-1E7A-451D-8F02-CAFDD3D9559C}" type="pres">
      <dgm:prSet presAssocID="{37C0AD13-CCF9-44AA-9768-F9123112970D}" presName="textNode" presStyleLbl="node1" presStyleIdx="0" presStyleCnt="4" custLinFactX="97578" custLinFactNeighborX="100000" custLinFactNeighborY="-3792">
        <dgm:presLayoutVars>
          <dgm:bulletEnabled val="1"/>
        </dgm:presLayoutVars>
      </dgm:prSet>
      <dgm:spPr/>
    </dgm:pt>
    <dgm:pt modelId="{C1AC4B1B-25C7-489A-A49D-22261E28F231}" type="pres">
      <dgm:prSet presAssocID="{6AE1EA1F-5ABF-468C-9618-9E496C2D4AFF}" presName="sibTrans" presStyleCnt="0"/>
      <dgm:spPr/>
    </dgm:pt>
    <dgm:pt modelId="{1F1F1EE9-76D4-4678-A759-6DB61B886C55}" type="pres">
      <dgm:prSet presAssocID="{53213200-EBA2-4F1C-B038-790F306B1D32}" presName="textNode" presStyleLbl="node1" presStyleIdx="1" presStyleCnt="4" custLinFactX="-98784" custLinFactNeighborX="-100000" custLinFactNeighborY="-4359">
        <dgm:presLayoutVars>
          <dgm:bulletEnabled val="1"/>
        </dgm:presLayoutVars>
      </dgm:prSet>
      <dgm:spPr/>
    </dgm:pt>
    <dgm:pt modelId="{BB6AC4F9-5D6F-4CFC-BBF7-803BC4AD3B44}" type="pres">
      <dgm:prSet presAssocID="{2CC50C02-C2F4-42C3-B268-5432D5315E5B}" presName="sibTrans" presStyleCnt="0"/>
      <dgm:spPr/>
    </dgm:pt>
    <dgm:pt modelId="{E0154614-AB72-4797-B8F9-BB868220BFB8}" type="pres">
      <dgm:prSet presAssocID="{EA21C0DB-CCFD-4D90-8A1E-1BE7C65078E6}" presName="textNode" presStyleLbl="node1" presStyleIdx="2" presStyleCnt="4" custLinFactNeighborX="-21358" custLinFactNeighborY="-3401">
        <dgm:presLayoutVars>
          <dgm:bulletEnabled val="1"/>
        </dgm:presLayoutVars>
      </dgm:prSet>
      <dgm:spPr/>
    </dgm:pt>
    <dgm:pt modelId="{99242C7D-7B1E-4583-812F-9C19334EB356}" type="pres">
      <dgm:prSet presAssocID="{98D535A7-88A0-47FB-B188-3C430F0C9292}" presName="sibTrans" presStyleCnt="0"/>
      <dgm:spPr/>
    </dgm:pt>
    <dgm:pt modelId="{4DC13FBE-DD51-473C-A8FA-C98FE7BADE01}" type="pres">
      <dgm:prSet presAssocID="{4BA505CC-19E6-45E7-94DB-02E41D9A6A0F}" presName="textNode" presStyleLbl="node1" presStyleIdx="3" presStyleCnt="4" custLinFactNeighborX="-21358" custLinFactNeighborY="-2834">
        <dgm:presLayoutVars>
          <dgm:bulletEnabled val="1"/>
        </dgm:presLayoutVars>
      </dgm:prSet>
      <dgm:spPr/>
    </dgm:pt>
  </dgm:ptLst>
  <dgm:cxnLst>
    <dgm:cxn modelId="{4E305440-5483-4AA5-8B5B-20878E8CD98D}" srcId="{5FF0D32A-E4E2-4C4C-A97C-63BC827A49D2}" destId="{EA21C0DB-CCFD-4D90-8A1E-1BE7C65078E6}" srcOrd="2" destOrd="0" parTransId="{E1E32EF8-48D2-4986-B307-5F62ED63CB44}" sibTransId="{98D535A7-88A0-47FB-B188-3C430F0C9292}"/>
    <dgm:cxn modelId="{EC16BC73-23CF-4435-B550-8951392D65CF}" srcId="{5FF0D32A-E4E2-4C4C-A97C-63BC827A49D2}" destId="{53213200-EBA2-4F1C-B038-790F306B1D32}" srcOrd="1" destOrd="0" parTransId="{5A66156A-33FD-4107-A99C-1D5910D3DB3F}" sibTransId="{2CC50C02-C2F4-42C3-B268-5432D5315E5B}"/>
    <dgm:cxn modelId="{9E008382-A929-40EA-9CBC-76DDF1E0B124}" type="presOf" srcId="{5FF0D32A-E4E2-4C4C-A97C-63BC827A49D2}" destId="{45C274C4-8EA5-481C-8266-AA930EC67E09}" srcOrd="0" destOrd="0" presId="urn:microsoft.com/office/officeart/2005/8/layout/hProcess9"/>
    <dgm:cxn modelId="{84F31CA0-35B5-479F-947E-F61959F652EC}" type="presOf" srcId="{EA21C0DB-CCFD-4D90-8A1E-1BE7C65078E6}" destId="{E0154614-AB72-4797-B8F9-BB868220BFB8}" srcOrd="0" destOrd="0" presId="urn:microsoft.com/office/officeart/2005/8/layout/hProcess9"/>
    <dgm:cxn modelId="{92B67CA7-C04C-456D-A746-274582E88BB9}" type="presOf" srcId="{37C0AD13-CCF9-44AA-9768-F9123112970D}" destId="{35172AAA-1E7A-451D-8F02-CAFDD3D9559C}" srcOrd="0" destOrd="0" presId="urn:microsoft.com/office/officeart/2005/8/layout/hProcess9"/>
    <dgm:cxn modelId="{BB7613B4-2360-4E10-A3F4-72328DAF1463}" srcId="{5FF0D32A-E4E2-4C4C-A97C-63BC827A49D2}" destId="{37C0AD13-CCF9-44AA-9768-F9123112970D}" srcOrd="0" destOrd="0" parTransId="{F5A85BDD-2D57-4F11-AE64-5FBC20F093F4}" sibTransId="{6AE1EA1F-5ABF-468C-9618-9E496C2D4AFF}"/>
    <dgm:cxn modelId="{26ADB7B9-B227-4490-9379-6EF0BE148037}" srcId="{5FF0D32A-E4E2-4C4C-A97C-63BC827A49D2}" destId="{4BA505CC-19E6-45E7-94DB-02E41D9A6A0F}" srcOrd="3" destOrd="0" parTransId="{7F5EC7CA-3479-4954-AD8D-F0F982CF09B9}" sibTransId="{8A6FC2C8-AC0A-47D5-9B57-DD6133B223BA}"/>
    <dgm:cxn modelId="{597363BB-F326-406A-8078-D3426C97F92D}" type="presOf" srcId="{53213200-EBA2-4F1C-B038-790F306B1D32}" destId="{1F1F1EE9-76D4-4678-A759-6DB61B886C55}" srcOrd="0" destOrd="0" presId="urn:microsoft.com/office/officeart/2005/8/layout/hProcess9"/>
    <dgm:cxn modelId="{310712C0-013D-4CBE-8E11-E62CDF00FBC1}" type="presOf" srcId="{4BA505CC-19E6-45E7-94DB-02E41D9A6A0F}" destId="{4DC13FBE-DD51-473C-A8FA-C98FE7BADE01}" srcOrd="0" destOrd="0" presId="urn:microsoft.com/office/officeart/2005/8/layout/hProcess9"/>
    <dgm:cxn modelId="{457D72AC-F92F-4318-95AC-D0C563FBD8F2}" type="presParOf" srcId="{45C274C4-8EA5-481C-8266-AA930EC67E09}" destId="{3CB1009A-9C37-4B66-B785-4512EA96418C}" srcOrd="0" destOrd="0" presId="urn:microsoft.com/office/officeart/2005/8/layout/hProcess9"/>
    <dgm:cxn modelId="{F39EDFC6-7356-4A83-B831-97AF06EE8290}" type="presParOf" srcId="{45C274C4-8EA5-481C-8266-AA930EC67E09}" destId="{1B5A35A2-C8EE-47BE-9577-9621EEF0FD30}" srcOrd="1" destOrd="0" presId="urn:microsoft.com/office/officeart/2005/8/layout/hProcess9"/>
    <dgm:cxn modelId="{D107C201-27A0-4C68-B25D-760503C8F0F5}" type="presParOf" srcId="{1B5A35A2-C8EE-47BE-9577-9621EEF0FD30}" destId="{35172AAA-1E7A-451D-8F02-CAFDD3D9559C}" srcOrd="0" destOrd="0" presId="urn:microsoft.com/office/officeart/2005/8/layout/hProcess9"/>
    <dgm:cxn modelId="{39FADFE9-3867-415B-99B7-E389E71481BF}" type="presParOf" srcId="{1B5A35A2-C8EE-47BE-9577-9621EEF0FD30}" destId="{C1AC4B1B-25C7-489A-A49D-22261E28F231}" srcOrd="1" destOrd="0" presId="urn:microsoft.com/office/officeart/2005/8/layout/hProcess9"/>
    <dgm:cxn modelId="{75F308B8-788E-4BC5-937F-B958852BD058}" type="presParOf" srcId="{1B5A35A2-C8EE-47BE-9577-9621EEF0FD30}" destId="{1F1F1EE9-76D4-4678-A759-6DB61B886C55}" srcOrd="2" destOrd="0" presId="urn:microsoft.com/office/officeart/2005/8/layout/hProcess9"/>
    <dgm:cxn modelId="{55D7331A-1BBA-4492-8A3A-DBAADCDC5B6E}" type="presParOf" srcId="{1B5A35A2-C8EE-47BE-9577-9621EEF0FD30}" destId="{BB6AC4F9-5D6F-4CFC-BBF7-803BC4AD3B44}" srcOrd="3" destOrd="0" presId="urn:microsoft.com/office/officeart/2005/8/layout/hProcess9"/>
    <dgm:cxn modelId="{6AF61F3B-5676-47A2-8A0A-22D2CDB9A820}" type="presParOf" srcId="{1B5A35A2-C8EE-47BE-9577-9621EEF0FD30}" destId="{E0154614-AB72-4797-B8F9-BB868220BFB8}" srcOrd="4" destOrd="0" presId="urn:microsoft.com/office/officeart/2005/8/layout/hProcess9"/>
    <dgm:cxn modelId="{6E93FBD0-F973-4AB6-90D7-16900CE4D17F}" type="presParOf" srcId="{1B5A35A2-C8EE-47BE-9577-9621EEF0FD30}" destId="{99242C7D-7B1E-4583-812F-9C19334EB356}" srcOrd="5" destOrd="0" presId="urn:microsoft.com/office/officeart/2005/8/layout/hProcess9"/>
    <dgm:cxn modelId="{C79EFAAF-FBF4-4B0A-888D-8051D9DFD085}" type="presParOf" srcId="{1B5A35A2-C8EE-47BE-9577-9621EEF0FD30}" destId="{4DC13FBE-DD51-473C-A8FA-C98FE7BADE0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6FF192-2E42-48BF-9171-0F3EC6856A3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0C4E173-BAA1-4DE4-BC67-634794BBF5B1}">
      <dgm:prSet phldrT="[Text]" custT="1"/>
      <dgm:spPr/>
      <dgm:t>
        <a:bodyPr/>
        <a:lstStyle/>
        <a:p>
          <a:r>
            <a:rPr lang="en-US" sz="1800" b="1" dirty="0"/>
            <a:t>Developed in 1996 to provide funding for the operational needs of community-based organizations (CBOs) in our five-state District of Arkansas, Louisiana, Mississippi, New Mexico and Texas</a:t>
          </a:r>
        </a:p>
      </dgm:t>
    </dgm:pt>
    <dgm:pt modelId="{DB55D772-AD23-431E-9355-4525A9D942F6}" type="parTrans" cxnId="{A7C97C12-E9F4-4DE8-94AC-CB84CC0ACA58}">
      <dgm:prSet/>
      <dgm:spPr/>
      <dgm:t>
        <a:bodyPr/>
        <a:lstStyle/>
        <a:p>
          <a:endParaRPr lang="en-US"/>
        </a:p>
      </dgm:t>
    </dgm:pt>
    <dgm:pt modelId="{AE44681E-4C39-4EB8-91F9-CE3EA8CC6EFD}" type="sibTrans" cxnId="{A7C97C12-E9F4-4DE8-94AC-CB84CC0ACA58}">
      <dgm:prSet/>
      <dgm:spPr/>
      <dgm:t>
        <a:bodyPr/>
        <a:lstStyle/>
        <a:p>
          <a:endParaRPr lang="en-US"/>
        </a:p>
      </dgm:t>
    </dgm:pt>
    <dgm:pt modelId="{E73104A8-D1DF-4232-B593-188CB9C0DA44}">
      <dgm:prSet phldrT="[Text]" custT="1"/>
      <dgm:spPr/>
      <dgm:t>
        <a:bodyPr/>
        <a:lstStyle/>
        <a:p>
          <a:r>
            <a:rPr lang="en-US" sz="1800" b="1" dirty="0"/>
            <a:t>Designed to complement the development activities currently fostered by the Affordable Housing Program (AHP), Community Investment Program (CIP) and Economic Development Program (EDP)</a:t>
          </a:r>
        </a:p>
      </dgm:t>
    </dgm:pt>
    <dgm:pt modelId="{B004F610-222D-414D-B406-2AE7F103743C}" type="parTrans" cxnId="{35378068-BBA5-405F-8FAF-C703894C3787}">
      <dgm:prSet/>
      <dgm:spPr/>
      <dgm:t>
        <a:bodyPr/>
        <a:lstStyle/>
        <a:p>
          <a:endParaRPr lang="en-US"/>
        </a:p>
      </dgm:t>
    </dgm:pt>
    <dgm:pt modelId="{CC58CDD3-DE2A-4B1B-9DFA-F7964E136738}" type="sibTrans" cxnId="{35378068-BBA5-405F-8FAF-C703894C3787}">
      <dgm:prSet/>
      <dgm:spPr/>
      <dgm:t>
        <a:bodyPr/>
        <a:lstStyle/>
        <a:p>
          <a:endParaRPr lang="en-US"/>
        </a:p>
      </dgm:t>
    </dgm:pt>
    <dgm:pt modelId="{4F740AB9-C0CA-4C38-A907-ADC5DA0EB2C4}">
      <dgm:prSet phldrT="[Text]"/>
      <dgm:spPr/>
      <dgm:t>
        <a:bodyPr/>
        <a:lstStyle/>
        <a:p>
          <a:r>
            <a:rPr lang="en-US" b="1" dirty="0"/>
            <a:t>CBOs must be involved with affordable housing, stimulating small business development or providing small business technical assistance</a:t>
          </a:r>
        </a:p>
      </dgm:t>
    </dgm:pt>
    <dgm:pt modelId="{64B22DDB-D3EC-4A8E-AE35-193594146D03}" type="parTrans" cxnId="{CA8B25B1-45D8-445C-9EBE-2D51080B27CB}">
      <dgm:prSet/>
      <dgm:spPr/>
      <dgm:t>
        <a:bodyPr/>
        <a:lstStyle/>
        <a:p>
          <a:endParaRPr lang="en-US"/>
        </a:p>
      </dgm:t>
    </dgm:pt>
    <dgm:pt modelId="{24F6FD36-FBC5-4B93-8A00-CC7DDB1F029C}" type="sibTrans" cxnId="{CA8B25B1-45D8-445C-9EBE-2D51080B27CB}">
      <dgm:prSet/>
      <dgm:spPr/>
      <dgm:t>
        <a:bodyPr/>
        <a:lstStyle/>
        <a:p>
          <a:endParaRPr lang="en-US"/>
        </a:p>
      </dgm:t>
    </dgm:pt>
    <dgm:pt modelId="{6993A76E-B484-4E16-93D4-2498CE81F607}">
      <dgm:prSet custT="1"/>
      <dgm:spPr>
        <a:solidFill>
          <a:srgbClr val="4F81BD">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636195" tIns="43180" rIns="43180" bIns="43180" numCol="1" spcCol="1270" anchor="ctr" anchorCtr="0"/>
        <a:lstStyle/>
        <a:p>
          <a:pPr marL="0" lvl="0" indent="0" algn="l" defTabSz="755650">
            <a:lnSpc>
              <a:spcPct val="90000"/>
            </a:lnSpc>
            <a:spcBef>
              <a:spcPct val="0"/>
            </a:spcBef>
            <a:spcAft>
              <a:spcPct val="35000"/>
            </a:spcAft>
            <a:buNone/>
          </a:pPr>
          <a:r>
            <a:rPr lang="en-US" sz="1800" b="1" kern="1200" dirty="0">
              <a:solidFill>
                <a:prstClr val="white"/>
              </a:solidFill>
              <a:latin typeface="Calibri"/>
              <a:ea typeface="+mn-ea"/>
              <a:cs typeface="+mn-cs"/>
            </a:rPr>
            <a:t>$1,500,000 has been allocated for the 30-year anniversary (2026) of the Partnership Grant Program.</a:t>
          </a:r>
        </a:p>
      </dgm:t>
    </dgm:pt>
    <dgm:pt modelId="{739313EA-D8C6-4016-9FFD-BAFAE4864A3F}" type="parTrans" cxnId="{0785EEB9-E620-4298-85D7-9EE7D06DAFB3}">
      <dgm:prSet/>
      <dgm:spPr/>
      <dgm:t>
        <a:bodyPr/>
        <a:lstStyle/>
        <a:p>
          <a:endParaRPr lang="en-US"/>
        </a:p>
      </dgm:t>
    </dgm:pt>
    <dgm:pt modelId="{95521D9B-71EE-416A-80B0-80BAFC774DB5}" type="sibTrans" cxnId="{0785EEB9-E620-4298-85D7-9EE7D06DAFB3}">
      <dgm:prSet/>
      <dgm:spPr/>
      <dgm:t>
        <a:bodyPr/>
        <a:lstStyle/>
        <a:p>
          <a:endParaRPr lang="en-US"/>
        </a:p>
      </dgm:t>
    </dgm:pt>
    <dgm:pt modelId="{73F2D5BB-75D4-4BEF-9C81-84784B1A2D50}" type="pres">
      <dgm:prSet presAssocID="{2D6FF192-2E42-48BF-9171-0F3EC6856A39}" presName="Name0" presStyleCnt="0">
        <dgm:presLayoutVars>
          <dgm:chMax val="7"/>
          <dgm:chPref val="7"/>
          <dgm:dir/>
        </dgm:presLayoutVars>
      </dgm:prSet>
      <dgm:spPr/>
    </dgm:pt>
    <dgm:pt modelId="{634C9F5B-A8AF-4C4D-8259-47145F178C0D}" type="pres">
      <dgm:prSet presAssocID="{2D6FF192-2E42-48BF-9171-0F3EC6856A39}" presName="Name1" presStyleCnt="0"/>
      <dgm:spPr/>
    </dgm:pt>
    <dgm:pt modelId="{D507D9F0-0D1E-42F8-8AF0-B8D1BA2C8191}" type="pres">
      <dgm:prSet presAssocID="{2D6FF192-2E42-48BF-9171-0F3EC6856A39}" presName="cycle" presStyleCnt="0"/>
      <dgm:spPr/>
    </dgm:pt>
    <dgm:pt modelId="{F23AE21F-BD9C-49AA-BFAF-1DCC77031776}" type="pres">
      <dgm:prSet presAssocID="{2D6FF192-2E42-48BF-9171-0F3EC6856A39}" presName="srcNode" presStyleLbl="node1" presStyleIdx="0" presStyleCnt="4"/>
      <dgm:spPr/>
    </dgm:pt>
    <dgm:pt modelId="{03DCD1BC-06C2-46BB-A332-16BF9AFCE7F1}" type="pres">
      <dgm:prSet presAssocID="{2D6FF192-2E42-48BF-9171-0F3EC6856A39}" presName="conn" presStyleLbl="parChTrans1D2" presStyleIdx="0" presStyleCnt="1"/>
      <dgm:spPr/>
    </dgm:pt>
    <dgm:pt modelId="{877DBF80-E092-4AB5-9AFA-742411AA80EF}" type="pres">
      <dgm:prSet presAssocID="{2D6FF192-2E42-48BF-9171-0F3EC6856A39}" presName="extraNode" presStyleLbl="node1" presStyleIdx="0" presStyleCnt="4"/>
      <dgm:spPr/>
    </dgm:pt>
    <dgm:pt modelId="{C52A4BB1-5F31-4BEC-91EE-F26EEC8DA53D}" type="pres">
      <dgm:prSet presAssocID="{2D6FF192-2E42-48BF-9171-0F3EC6856A39}" presName="dstNode" presStyleLbl="node1" presStyleIdx="0" presStyleCnt="4"/>
      <dgm:spPr/>
    </dgm:pt>
    <dgm:pt modelId="{8ECC284C-66D6-4CBB-8378-6472F6E7B166}" type="pres">
      <dgm:prSet presAssocID="{20C4E173-BAA1-4DE4-BC67-634794BBF5B1}" presName="text_1" presStyleLbl="node1" presStyleIdx="0" presStyleCnt="4">
        <dgm:presLayoutVars>
          <dgm:bulletEnabled val="1"/>
        </dgm:presLayoutVars>
      </dgm:prSet>
      <dgm:spPr/>
    </dgm:pt>
    <dgm:pt modelId="{011B0DAA-AA66-4B73-A048-565B49B38D13}" type="pres">
      <dgm:prSet presAssocID="{20C4E173-BAA1-4DE4-BC67-634794BBF5B1}" presName="accent_1" presStyleCnt="0"/>
      <dgm:spPr/>
    </dgm:pt>
    <dgm:pt modelId="{264FB293-B91C-4220-8818-C4AEFD5DCDD2}" type="pres">
      <dgm:prSet presAssocID="{20C4E173-BAA1-4DE4-BC67-634794BBF5B1}" presName="accentRepeatNode" presStyleLbl="solidFgAcc1" presStyleIdx="0" presStyleCnt="4"/>
      <dgm:spPr/>
    </dgm:pt>
    <dgm:pt modelId="{42515F53-ACAD-4B29-8D81-74EF2027E5B6}" type="pres">
      <dgm:prSet presAssocID="{E73104A8-D1DF-4232-B593-188CB9C0DA44}" presName="text_2" presStyleLbl="node1" presStyleIdx="1" presStyleCnt="4">
        <dgm:presLayoutVars>
          <dgm:bulletEnabled val="1"/>
        </dgm:presLayoutVars>
      </dgm:prSet>
      <dgm:spPr/>
    </dgm:pt>
    <dgm:pt modelId="{D04842CD-9BA3-4DA8-9167-8F3C23FE6CED}" type="pres">
      <dgm:prSet presAssocID="{E73104A8-D1DF-4232-B593-188CB9C0DA44}" presName="accent_2" presStyleCnt="0"/>
      <dgm:spPr/>
    </dgm:pt>
    <dgm:pt modelId="{F65DA8BD-C33C-4650-90B7-3E7B859F7FD1}" type="pres">
      <dgm:prSet presAssocID="{E73104A8-D1DF-4232-B593-188CB9C0DA44}" presName="accentRepeatNode" presStyleLbl="solidFgAcc1" presStyleIdx="1" presStyleCnt="4"/>
      <dgm:spPr/>
    </dgm:pt>
    <dgm:pt modelId="{CD7E6E93-0378-4C56-83B4-1C20614F23F6}" type="pres">
      <dgm:prSet presAssocID="{4F740AB9-C0CA-4C38-A907-ADC5DA0EB2C4}" presName="text_3" presStyleLbl="node1" presStyleIdx="2" presStyleCnt="4">
        <dgm:presLayoutVars>
          <dgm:bulletEnabled val="1"/>
        </dgm:presLayoutVars>
      </dgm:prSet>
      <dgm:spPr/>
    </dgm:pt>
    <dgm:pt modelId="{01A0B5C0-D1C6-48EF-AF89-2EA2B92BBA74}" type="pres">
      <dgm:prSet presAssocID="{4F740AB9-C0CA-4C38-A907-ADC5DA0EB2C4}" presName="accent_3" presStyleCnt="0"/>
      <dgm:spPr/>
    </dgm:pt>
    <dgm:pt modelId="{7FEAA192-74B6-4E76-892A-23A3614F24DD}" type="pres">
      <dgm:prSet presAssocID="{4F740AB9-C0CA-4C38-A907-ADC5DA0EB2C4}" presName="accentRepeatNode" presStyleLbl="solidFgAcc1" presStyleIdx="2" presStyleCnt="4"/>
      <dgm:spPr/>
    </dgm:pt>
    <dgm:pt modelId="{9C23B334-A5B5-4591-B78F-E40834C07CDD}" type="pres">
      <dgm:prSet presAssocID="{6993A76E-B484-4E16-93D4-2498CE81F607}" presName="text_4" presStyleLbl="node1" presStyleIdx="3" presStyleCnt="4">
        <dgm:presLayoutVars>
          <dgm:bulletEnabled val="1"/>
        </dgm:presLayoutVars>
      </dgm:prSet>
      <dgm:spPr>
        <a:xfrm>
          <a:off x="587341" y="4007947"/>
          <a:ext cx="7824291" cy="801506"/>
        </a:xfrm>
        <a:prstGeom prst="rect">
          <a:avLst/>
        </a:prstGeom>
      </dgm:spPr>
    </dgm:pt>
    <dgm:pt modelId="{DF082ACE-8DD1-48F6-9D75-92D1BC31F128}" type="pres">
      <dgm:prSet presAssocID="{6993A76E-B484-4E16-93D4-2498CE81F607}" presName="accent_4" presStyleCnt="0"/>
      <dgm:spPr/>
    </dgm:pt>
    <dgm:pt modelId="{96905117-1F26-4E33-933C-6549D0A6DD09}" type="pres">
      <dgm:prSet presAssocID="{6993A76E-B484-4E16-93D4-2498CE81F607}" presName="accentRepeatNode" presStyleLbl="solidFgAcc1" presStyleIdx="3" presStyleCnt="4"/>
      <dgm:spPr/>
    </dgm:pt>
  </dgm:ptLst>
  <dgm:cxnLst>
    <dgm:cxn modelId="{A7C97C12-E9F4-4DE8-94AC-CB84CC0ACA58}" srcId="{2D6FF192-2E42-48BF-9171-0F3EC6856A39}" destId="{20C4E173-BAA1-4DE4-BC67-634794BBF5B1}" srcOrd="0" destOrd="0" parTransId="{DB55D772-AD23-431E-9355-4525A9D942F6}" sibTransId="{AE44681E-4C39-4EB8-91F9-CE3EA8CC6EFD}"/>
    <dgm:cxn modelId="{9F1EFD34-1245-439C-B383-0B5BD8CE8CC0}" type="presOf" srcId="{6993A76E-B484-4E16-93D4-2498CE81F607}" destId="{9C23B334-A5B5-4591-B78F-E40834C07CDD}" srcOrd="0" destOrd="0" presId="urn:microsoft.com/office/officeart/2008/layout/VerticalCurvedList"/>
    <dgm:cxn modelId="{35378068-BBA5-405F-8FAF-C703894C3787}" srcId="{2D6FF192-2E42-48BF-9171-0F3EC6856A39}" destId="{E73104A8-D1DF-4232-B593-188CB9C0DA44}" srcOrd="1" destOrd="0" parTransId="{B004F610-222D-414D-B406-2AE7F103743C}" sibTransId="{CC58CDD3-DE2A-4B1B-9DFA-F7964E136738}"/>
    <dgm:cxn modelId="{E7264D71-0BAF-4200-A0BE-22C4E9F83C51}" type="presOf" srcId="{AE44681E-4C39-4EB8-91F9-CE3EA8CC6EFD}" destId="{03DCD1BC-06C2-46BB-A332-16BF9AFCE7F1}" srcOrd="0" destOrd="0" presId="urn:microsoft.com/office/officeart/2008/layout/VerticalCurvedList"/>
    <dgm:cxn modelId="{739E968E-F3FA-4397-A10E-62DBFC6D9FB3}" type="presOf" srcId="{20C4E173-BAA1-4DE4-BC67-634794BBF5B1}" destId="{8ECC284C-66D6-4CBB-8378-6472F6E7B166}" srcOrd="0" destOrd="0" presId="urn:microsoft.com/office/officeart/2008/layout/VerticalCurvedList"/>
    <dgm:cxn modelId="{C05F298F-0B0F-416C-BE30-D17B70A6C942}" type="presOf" srcId="{E73104A8-D1DF-4232-B593-188CB9C0DA44}" destId="{42515F53-ACAD-4B29-8D81-74EF2027E5B6}" srcOrd="0" destOrd="0" presId="urn:microsoft.com/office/officeart/2008/layout/VerticalCurvedList"/>
    <dgm:cxn modelId="{7F4DD3A4-A1C0-46F3-ABAB-9B1AC220982B}" type="presOf" srcId="{4F740AB9-C0CA-4C38-A907-ADC5DA0EB2C4}" destId="{CD7E6E93-0378-4C56-83B4-1C20614F23F6}" srcOrd="0" destOrd="0" presId="urn:microsoft.com/office/officeart/2008/layout/VerticalCurvedList"/>
    <dgm:cxn modelId="{CA8B25B1-45D8-445C-9EBE-2D51080B27CB}" srcId="{2D6FF192-2E42-48BF-9171-0F3EC6856A39}" destId="{4F740AB9-C0CA-4C38-A907-ADC5DA0EB2C4}" srcOrd="2" destOrd="0" parTransId="{64B22DDB-D3EC-4A8E-AE35-193594146D03}" sibTransId="{24F6FD36-FBC5-4B93-8A00-CC7DDB1F029C}"/>
    <dgm:cxn modelId="{2F742CB5-B454-4A76-B317-69818642CF55}" type="presOf" srcId="{2D6FF192-2E42-48BF-9171-0F3EC6856A39}" destId="{73F2D5BB-75D4-4BEF-9C81-84784B1A2D50}" srcOrd="0" destOrd="0" presId="urn:microsoft.com/office/officeart/2008/layout/VerticalCurvedList"/>
    <dgm:cxn modelId="{0785EEB9-E620-4298-85D7-9EE7D06DAFB3}" srcId="{2D6FF192-2E42-48BF-9171-0F3EC6856A39}" destId="{6993A76E-B484-4E16-93D4-2498CE81F607}" srcOrd="3" destOrd="0" parTransId="{739313EA-D8C6-4016-9FFD-BAFAE4864A3F}" sibTransId="{95521D9B-71EE-416A-80B0-80BAFC774DB5}"/>
    <dgm:cxn modelId="{03777A44-CD2A-4CA5-A392-317703009A7C}" type="presParOf" srcId="{73F2D5BB-75D4-4BEF-9C81-84784B1A2D50}" destId="{634C9F5B-A8AF-4C4D-8259-47145F178C0D}" srcOrd="0" destOrd="0" presId="urn:microsoft.com/office/officeart/2008/layout/VerticalCurvedList"/>
    <dgm:cxn modelId="{F2A86CD9-7848-4E55-A57C-4021416AB9C9}" type="presParOf" srcId="{634C9F5B-A8AF-4C4D-8259-47145F178C0D}" destId="{D507D9F0-0D1E-42F8-8AF0-B8D1BA2C8191}" srcOrd="0" destOrd="0" presId="urn:microsoft.com/office/officeart/2008/layout/VerticalCurvedList"/>
    <dgm:cxn modelId="{46542425-62BD-4A20-8C3C-C7FBE74D19AA}" type="presParOf" srcId="{D507D9F0-0D1E-42F8-8AF0-B8D1BA2C8191}" destId="{F23AE21F-BD9C-49AA-BFAF-1DCC77031776}" srcOrd="0" destOrd="0" presId="urn:microsoft.com/office/officeart/2008/layout/VerticalCurvedList"/>
    <dgm:cxn modelId="{EC3A5AD9-FA0C-4054-9982-F402DE8D969F}" type="presParOf" srcId="{D507D9F0-0D1E-42F8-8AF0-B8D1BA2C8191}" destId="{03DCD1BC-06C2-46BB-A332-16BF9AFCE7F1}" srcOrd="1" destOrd="0" presId="urn:microsoft.com/office/officeart/2008/layout/VerticalCurvedList"/>
    <dgm:cxn modelId="{087C42B4-29CE-4AD0-AB46-01F9FBB21A49}" type="presParOf" srcId="{D507D9F0-0D1E-42F8-8AF0-B8D1BA2C8191}" destId="{877DBF80-E092-4AB5-9AFA-742411AA80EF}" srcOrd="2" destOrd="0" presId="urn:microsoft.com/office/officeart/2008/layout/VerticalCurvedList"/>
    <dgm:cxn modelId="{94020BFB-93DD-42C8-96BE-E31BB8077C1F}" type="presParOf" srcId="{D507D9F0-0D1E-42F8-8AF0-B8D1BA2C8191}" destId="{C52A4BB1-5F31-4BEC-91EE-F26EEC8DA53D}" srcOrd="3" destOrd="0" presId="urn:microsoft.com/office/officeart/2008/layout/VerticalCurvedList"/>
    <dgm:cxn modelId="{37FE32E8-ECA2-4EB0-AD26-B8B182370527}" type="presParOf" srcId="{634C9F5B-A8AF-4C4D-8259-47145F178C0D}" destId="{8ECC284C-66D6-4CBB-8378-6472F6E7B166}" srcOrd="1" destOrd="0" presId="urn:microsoft.com/office/officeart/2008/layout/VerticalCurvedList"/>
    <dgm:cxn modelId="{021DF1A2-7166-4B5A-9BB6-8F0FF814F2F8}" type="presParOf" srcId="{634C9F5B-A8AF-4C4D-8259-47145F178C0D}" destId="{011B0DAA-AA66-4B73-A048-565B49B38D13}" srcOrd="2" destOrd="0" presId="urn:microsoft.com/office/officeart/2008/layout/VerticalCurvedList"/>
    <dgm:cxn modelId="{DDD1C1DE-422E-4372-A52F-AC9487B9139F}" type="presParOf" srcId="{011B0DAA-AA66-4B73-A048-565B49B38D13}" destId="{264FB293-B91C-4220-8818-C4AEFD5DCDD2}" srcOrd="0" destOrd="0" presId="urn:microsoft.com/office/officeart/2008/layout/VerticalCurvedList"/>
    <dgm:cxn modelId="{F73CFD1F-987B-4B9D-A05C-259BA0C4BE3B}" type="presParOf" srcId="{634C9F5B-A8AF-4C4D-8259-47145F178C0D}" destId="{42515F53-ACAD-4B29-8D81-74EF2027E5B6}" srcOrd="3" destOrd="0" presId="urn:microsoft.com/office/officeart/2008/layout/VerticalCurvedList"/>
    <dgm:cxn modelId="{554BF18A-D512-4048-B9DF-6EF3609D1389}" type="presParOf" srcId="{634C9F5B-A8AF-4C4D-8259-47145F178C0D}" destId="{D04842CD-9BA3-4DA8-9167-8F3C23FE6CED}" srcOrd="4" destOrd="0" presId="urn:microsoft.com/office/officeart/2008/layout/VerticalCurvedList"/>
    <dgm:cxn modelId="{52380163-A8A9-404B-9A16-0F1EA06B7464}" type="presParOf" srcId="{D04842CD-9BA3-4DA8-9167-8F3C23FE6CED}" destId="{F65DA8BD-C33C-4650-90B7-3E7B859F7FD1}" srcOrd="0" destOrd="0" presId="urn:microsoft.com/office/officeart/2008/layout/VerticalCurvedList"/>
    <dgm:cxn modelId="{59492330-3B65-47C9-8B7A-4DA262D873D4}" type="presParOf" srcId="{634C9F5B-A8AF-4C4D-8259-47145F178C0D}" destId="{CD7E6E93-0378-4C56-83B4-1C20614F23F6}" srcOrd="5" destOrd="0" presId="urn:microsoft.com/office/officeart/2008/layout/VerticalCurvedList"/>
    <dgm:cxn modelId="{328E62B5-A2E7-438E-A783-90579C895955}" type="presParOf" srcId="{634C9F5B-A8AF-4C4D-8259-47145F178C0D}" destId="{01A0B5C0-D1C6-48EF-AF89-2EA2B92BBA74}" srcOrd="6" destOrd="0" presId="urn:microsoft.com/office/officeart/2008/layout/VerticalCurvedList"/>
    <dgm:cxn modelId="{CDFCFBCB-1B9B-41B1-B0BC-19508B1830D5}" type="presParOf" srcId="{01A0B5C0-D1C6-48EF-AF89-2EA2B92BBA74}" destId="{7FEAA192-74B6-4E76-892A-23A3614F24DD}" srcOrd="0" destOrd="0" presId="urn:microsoft.com/office/officeart/2008/layout/VerticalCurvedList"/>
    <dgm:cxn modelId="{7D1A099B-1792-4B53-B51D-E245487C53B8}" type="presParOf" srcId="{634C9F5B-A8AF-4C4D-8259-47145F178C0D}" destId="{9C23B334-A5B5-4591-B78F-E40834C07CDD}" srcOrd="7" destOrd="0" presId="urn:microsoft.com/office/officeart/2008/layout/VerticalCurvedList"/>
    <dgm:cxn modelId="{1E76560D-A579-44F3-BE60-5B581F09B35D}" type="presParOf" srcId="{634C9F5B-A8AF-4C4D-8259-47145F178C0D}" destId="{DF082ACE-8DD1-48F6-9D75-92D1BC31F128}" srcOrd="8" destOrd="0" presId="urn:microsoft.com/office/officeart/2008/layout/VerticalCurvedList"/>
    <dgm:cxn modelId="{4CC5706B-B622-445E-8310-8AD2ED52BA09}" type="presParOf" srcId="{DF082ACE-8DD1-48F6-9D75-92D1BC31F128}" destId="{96905117-1F26-4E33-933C-6549D0A6DD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prstClr val="black">
                  <a:hueOff val="0"/>
                  <a:satOff val="0"/>
                  <a:lumOff val="0"/>
                  <a:alphaOff val="0"/>
                </a:prstClr>
              </a:solidFill>
              <a:latin typeface="Calibri"/>
              <a:ea typeface="+mn-ea"/>
              <a:cs typeface="+mn-cs"/>
            </a:rPr>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Demand</a:t>
          </a:r>
        </a:p>
        <a:p>
          <a:pPr marL="171450" lvl="1" indent="-171450" algn="l" defTabSz="711200">
            <a:lnSpc>
              <a:spcPct val="90000"/>
            </a:lnSpc>
            <a:spcBef>
              <a:spcPct val="0"/>
            </a:spcBef>
            <a:spcAft>
              <a:spcPct val="15000"/>
            </a:spcAft>
            <a:buChar char="•"/>
          </a:pPr>
          <a:r>
            <a:rPr lang="en-US" sz="1600" kern="1200" dirty="0"/>
            <a:t>Financial/Developmental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EB58B-3F81-44C6-B711-154DAE5D6EC6}">
      <dsp:nvSpPr>
        <dsp:cNvPr id="0" name=""/>
        <dsp:cNvSpPr/>
      </dsp:nvSpPr>
      <dsp:spPr>
        <a:xfrm>
          <a:off x="0" y="5726"/>
          <a:ext cx="7998210" cy="544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Nonprofit Organizations or Native American Tribes</a:t>
          </a:r>
        </a:p>
      </dsp:txBody>
      <dsp:txXfrm>
        <a:off x="26564" y="32290"/>
        <a:ext cx="7945082" cy="491031"/>
      </dsp:txXfrm>
    </dsp:sp>
    <dsp:sp modelId="{4F3BFFD2-CA44-40CD-B459-F35A6B7D196E}">
      <dsp:nvSpPr>
        <dsp:cNvPr id="0" name=""/>
        <dsp:cNvSpPr/>
      </dsp:nvSpPr>
      <dsp:spPr>
        <a:xfrm>
          <a:off x="0" y="549885"/>
          <a:ext cx="799821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Demonstrated through an IRS 501 (c)(3) designation</a:t>
          </a:r>
        </a:p>
        <a:p>
          <a:pPr marL="171450" lvl="1" indent="-171450" algn="l" defTabSz="755650">
            <a:lnSpc>
              <a:spcPct val="90000"/>
            </a:lnSpc>
            <a:spcBef>
              <a:spcPct val="0"/>
            </a:spcBef>
            <a:spcAft>
              <a:spcPct val="20000"/>
            </a:spcAft>
            <a:buChar char="•"/>
          </a:pPr>
          <a:r>
            <a:rPr lang="en-US" sz="1700" kern="1200" dirty="0"/>
            <a:t>For federally recognized tribes (TDHEs), demonstrated via an IRS determination letter that your organization is a tribal government entity or Tribal Resolution</a:t>
          </a:r>
        </a:p>
      </dsp:txBody>
      <dsp:txXfrm>
        <a:off x="0" y="549885"/>
        <a:ext cx="7998210" cy="842490"/>
      </dsp:txXfrm>
    </dsp:sp>
    <dsp:sp modelId="{AFE87E51-52E0-4684-8D38-D7DBD295B65B}">
      <dsp:nvSpPr>
        <dsp:cNvPr id="0" name=""/>
        <dsp:cNvSpPr/>
      </dsp:nvSpPr>
      <dsp:spPr>
        <a:xfrm>
          <a:off x="0" y="1392375"/>
          <a:ext cx="7998210" cy="544159"/>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200" b="1" kern="1200" dirty="0">
              <a:solidFill>
                <a:prstClr val="white"/>
              </a:solidFill>
              <a:latin typeface="Calibri"/>
              <a:ea typeface="+mn-ea"/>
              <a:cs typeface="+mn-cs"/>
            </a:rPr>
            <a:t>Located in the FHLB Dallas District</a:t>
          </a:r>
        </a:p>
      </dsp:txBody>
      <dsp:txXfrm>
        <a:off x="26564" y="1418939"/>
        <a:ext cx="7945082" cy="491031"/>
      </dsp:txXfrm>
    </dsp:sp>
    <dsp:sp modelId="{E5D33E6E-178C-4BA8-A428-F3C0E8BE60BB}">
      <dsp:nvSpPr>
        <dsp:cNvPr id="0" name=""/>
        <dsp:cNvSpPr/>
      </dsp:nvSpPr>
      <dsp:spPr>
        <a:xfrm>
          <a:off x="0" y="1921761"/>
          <a:ext cx="7998210" cy="36432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u="none" kern="1200" dirty="0">
              <a:solidFill>
                <a:schemeClr val="tx1"/>
              </a:solidFill>
            </a:rPr>
            <a:t>AR, LA, MS, NM, or TX</a:t>
          </a:r>
        </a:p>
      </dsp:txBody>
      <dsp:txXfrm>
        <a:off x="0" y="1921761"/>
        <a:ext cx="7998210" cy="364320"/>
      </dsp:txXfrm>
    </dsp:sp>
    <dsp:sp modelId="{DA40FB53-562E-49C6-855C-7282C4481C43}">
      <dsp:nvSpPr>
        <dsp:cNvPr id="0" name=""/>
        <dsp:cNvSpPr/>
      </dsp:nvSpPr>
      <dsp:spPr>
        <a:xfrm>
          <a:off x="0" y="2300855"/>
          <a:ext cx="7998210" cy="544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Involved with Affordable Housing or Economic Development</a:t>
          </a:r>
        </a:p>
      </dsp:txBody>
      <dsp:txXfrm>
        <a:off x="26564" y="2327419"/>
        <a:ext cx="7945082" cy="491031"/>
      </dsp:txXfrm>
    </dsp:sp>
    <dsp:sp modelId="{42F2C201-4FC6-4B4E-B1C2-E7901A5DFCC6}">
      <dsp:nvSpPr>
        <dsp:cNvPr id="0" name=""/>
        <dsp:cNvSpPr/>
      </dsp:nvSpPr>
      <dsp:spPr>
        <a:xfrm>
          <a:off x="0" y="2845015"/>
          <a:ext cx="799821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The CBO must be involved in affordable housing, stimulating small business development or providing small business technical assistance</a:t>
          </a:r>
        </a:p>
      </dsp:txBody>
      <dsp:txXfrm>
        <a:off x="0" y="2845015"/>
        <a:ext cx="7998210" cy="535095"/>
      </dsp:txXfrm>
    </dsp:sp>
    <dsp:sp modelId="{D0F5DF43-C9DC-4991-91D1-275F2F59A9C8}">
      <dsp:nvSpPr>
        <dsp:cNvPr id="0" name=""/>
        <dsp:cNvSpPr/>
      </dsp:nvSpPr>
      <dsp:spPr>
        <a:xfrm>
          <a:off x="0" y="3380110"/>
          <a:ext cx="7998210" cy="544159"/>
        </a:xfrm>
        <a:prstGeom prst="round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Total Revenue </a:t>
          </a:r>
          <a:r>
            <a:rPr lang="en-US" sz="2200" b="1" u="sng" kern="1200" dirty="0">
              <a:solidFill>
                <a:schemeClr val="bg1"/>
              </a:solidFill>
            </a:rPr>
            <a:t>&lt;</a:t>
          </a:r>
          <a:r>
            <a:rPr lang="en-US" sz="2200" b="1" u="none" kern="1200" dirty="0">
              <a:solidFill>
                <a:schemeClr val="bg1"/>
              </a:solidFill>
            </a:rPr>
            <a:t> $1,000,000</a:t>
          </a:r>
          <a:endParaRPr lang="en-US" sz="2200" kern="1200" dirty="0"/>
        </a:p>
      </dsp:txBody>
      <dsp:txXfrm>
        <a:off x="26564" y="3406674"/>
        <a:ext cx="7945082" cy="491031"/>
      </dsp:txXfrm>
    </dsp:sp>
    <dsp:sp modelId="{0DCC0734-C823-44E5-A483-F62FC503FBB8}">
      <dsp:nvSpPr>
        <dsp:cNvPr id="0" name=""/>
        <dsp:cNvSpPr/>
      </dsp:nvSpPr>
      <dsp:spPr>
        <a:xfrm>
          <a:off x="0" y="3924269"/>
          <a:ext cx="799821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FY2025 tax return (990) preferred</a:t>
          </a:r>
        </a:p>
        <a:p>
          <a:pPr marL="342900" lvl="2" indent="-171450" algn="l" defTabSz="755650">
            <a:lnSpc>
              <a:spcPct val="90000"/>
            </a:lnSpc>
            <a:spcBef>
              <a:spcPct val="0"/>
            </a:spcBef>
            <a:spcAft>
              <a:spcPct val="20000"/>
            </a:spcAft>
            <a:buChar char="•"/>
          </a:pPr>
          <a:r>
            <a:rPr lang="en-US" sz="1700" kern="1200" dirty="0"/>
            <a:t>If they have not filed their FY2025 tax return, then we will accept audited financials or a compilation of revenue</a:t>
          </a:r>
        </a:p>
        <a:p>
          <a:pPr marL="171450" lvl="1" indent="-171450" algn="l" defTabSz="755650">
            <a:lnSpc>
              <a:spcPct val="90000"/>
            </a:lnSpc>
            <a:spcBef>
              <a:spcPct val="0"/>
            </a:spcBef>
            <a:spcAft>
              <a:spcPct val="20000"/>
            </a:spcAft>
            <a:buChar char="•"/>
          </a:pPr>
          <a:r>
            <a:rPr lang="en-US" sz="1700" kern="1200" dirty="0"/>
            <a:t>Projected revenues for 2026 should not exceed this threshold</a:t>
          </a:r>
        </a:p>
      </dsp:txBody>
      <dsp:txXfrm>
        <a:off x="0" y="3924269"/>
        <a:ext cx="7998210" cy="11157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310768" y="0"/>
          <a:ext cx="4397038" cy="3995165"/>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accent1"/>
              </a:solidFill>
            </a:rPr>
            <a:t>Contact Us!</a:t>
          </a:r>
        </a:p>
        <a:p>
          <a:pPr marL="0" lvl="0" indent="0" algn="ctr" defTabSz="1244600">
            <a:lnSpc>
              <a:spcPct val="90000"/>
            </a:lnSpc>
            <a:spcBef>
              <a:spcPct val="0"/>
            </a:spcBef>
            <a:spcAft>
              <a:spcPct val="35000"/>
            </a:spcAft>
            <a:buNone/>
          </a:pPr>
          <a:r>
            <a:rPr lang="en-US" sz="2800" b="1" u="sng" kern="1200" dirty="0">
              <a:solidFill>
                <a:schemeClr val="accent1"/>
              </a:solidFill>
            </a:rPr>
            <a:t>By Phone: </a:t>
          </a:r>
          <a:r>
            <a:rPr lang="en-US" sz="2800" kern="1200" dirty="0"/>
            <a:t>800.362.2944</a:t>
          </a:r>
        </a:p>
        <a:p>
          <a:pPr marL="0" lvl="0" indent="0" algn="ctr" defTabSz="1244600">
            <a:lnSpc>
              <a:spcPct val="90000"/>
            </a:lnSpc>
            <a:spcBef>
              <a:spcPct val="0"/>
            </a:spcBef>
            <a:spcAft>
              <a:spcPct val="35000"/>
            </a:spcAft>
            <a:buNone/>
          </a:pPr>
          <a:r>
            <a:rPr lang="en-US" sz="2800" b="1" u="sng" kern="1200" dirty="0">
              <a:solidFill>
                <a:schemeClr val="accent1"/>
              </a:solidFill>
            </a:rPr>
            <a:t>By Email: </a:t>
          </a:r>
          <a:r>
            <a:rPr lang="en-US" sz="2300" b="0" u="none" kern="1200" dirty="0">
              <a:solidFill>
                <a:schemeClr val="tx1"/>
              </a:solidFill>
              <a:hlinkClick xmlns:r="http://schemas.openxmlformats.org/officeDocument/2006/relationships" r:id="rId1"/>
            </a:rPr>
            <a:t>fortifiedfund</a:t>
          </a:r>
          <a:r>
            <a:rPr lang="en-US" sz="2300" kern="1200" dirty="0">
              <a:hlinkClick xmlns:r="http://schemas.openxmlformats.org/officeDocument/2006/relationships" r:id="rId1"/>
            </a:rPr>
            <a:t>@fhlb.com</a:t>
          </a:r>
          <a:endParaRPr lang="en-US" sz="2300" kern="1200" dirty="0"/>
        </a:p>
        <a:p>
          <a:pPr marL="0" lvl="0" indent="0" algn="ctr" defTabSz="1244600">
            <a:lnSpc>
              <a:spcPct val="90000"/>
            </a:lnSpc>
            <a:spcBef>
              <a:spcPct val="0"/>
            </a:spcBef>
            <a:spcAft>
              <a:spcPct val="35000"/>
            </a:spcAft>
            <a:buNone/>
          </a:pPr>
          <a:r>
            <a:rPr lang="en-US" sz="2300" kern="1200" dirty="0">
              <a:hlinkClick xmlns:r="http://schemas.openxmlformats.org/officeDocument/2006/relationships" r:id="rId2"/>
            </a:rPr>
            <a:t>pgp@fhlb.com</a:t>
          </a:r>
          <a:r>
            <a:rPr lang="en-US" sz="2300" kern="1200" dirty="0"/>
            <a:t> </a:t>
          </a:r>
        </a:p>
      </dsp:txBody>
      <dsp:txXfrm>
        <a:off x="954699" y="585078"/>
        <a:ext cx="3109176" cy="28250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0" y="0"/>
          <a:ext cx="3904130" cy="4421310"/>
        </a:xfrm>
        <a:prstGeom prst="wedgeRectCallout">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marL="0" lvl="0" indent="0" algn="ctr" defTabSz="342900" rtl="0" eaLnBrk="1" latinLnBrk="0" hangingPunct="1">
            <a:lnSpc>
              <a:spcPct val="90000"/>
            </a:lnSpc>
            <a:spcBef>
              <a:spcPct val="0"/>
            </a:spcBef>
            <a:spcAft>
              <a:spcPct val="35000"/>
            </a:spcAft>
            <a:buNone/>
          </a:pPr>
          <a:r>
            <a:rPr lang="en-US" sz="4400" b="1" kern="1200" dirty="0">
              <a:solidFill>
                <a:srgbClr val="0070C0"/>
              </a:solidFill>
              <a:latin typeface="+mj-lt"/>
              <a:ea typeface="+mj-ea"/>
              <a:cs typeface="+mj-cs"/>
            </a:rPr>
            <a:t>Contact Us!</a:t>
          </a:r>
        </a:p>
        <a:p>
          <a:pPr marL="0" lvl="0" indent="0" algn="ctr" defTabSz="2222500">
            <a:lnSpc>
              <a:spcPct val="90000"/>
            </a:lnSpc>
            <a:spcBef>
              <a:spcPct val="0"/>
            </a:spcBef>
            <a:spcAft>
              <a:spcPct val="35000"/>
            </a:spcAft>
            <a:buNone/>
          </a:pPr>
          <a:r>
            <a:rPr lang="en-US" sz="4400" b="1" u="sng" kern="1200" dirty="0">
              <a:solidFill>
                <a:srgbClr val="0070C0"/>
              </a:solidFill>
              <a:latin typeface="Calibri"/>
              <a:ea typeface="+mn-ea"/>
              <a:cs typeface="+mn-cs"/>
            </a:rPr>
            <a:t>By Phone: </a:t>
          </a:r>
          <a:r>
            <a:rPr lang="en-US" sz="4400" kern="1200" dirty="0"/>
            <a:t>800.362.2944</a:t>
          </a:r>
        </a:p>
        <a:p>
          <a:pPr marL="0" lvl="0" indent="0" algn="ctr" defTabSz="2222500">
            <a:lnSpc>
              <a:spcPct val="90000"/>
            </a:lnSpc>
            <a:spcBef>
              <a:spcPct val="0"/>
            </a:spcBef>
            <a:spcAft>
              <a:spcPct val="35000"/>
            </a:spcAft>
            <a:buNone/>
          </a:pPr>
          <a:r>
            <a:rPr lang="en-US" sz="4400" b="1" u="sng" kern="1200" dirty="0">
              <a:solidFill>
                <a:srgbClr val="0070C0"/>
              </a:solidFill>
              <a:latin typeface="Calibri"/>
              <a:ea typeface="+mn-ea"/>
              <a:cs typeface="+mn-cs"/>
            </a:rPr>
            <a:t>By Email: </a:t>
          </a:r>
          <a:r>
            <a:rPr lang="en-US" sz="4400" kern="1200" dirty="0"/>
            <a:t>ahp@fhlb.com</a:t>
          </a:r>
        </a:p>
      </dsp:txBody>
      <dsp:txXfrm>
        <a:off x="0" y="0"/>
        <a:ext cx="3904130" cy="4421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A2320-67BD-4AF0-889D-C33617E83BAE}">
      <dsp:nvSpPr>
        <dsp:cNvPr id="0" name=""/>
        <dsp:cNvSpPr/>
      </dsp:nvSpPr>
      <dsp:spPr>
        <a:xfrm>
          <a:off x="0" y="45309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20FFAE-CD19-4667-8053-36DF582BF986}">
      <dsp:nvSpPr>
        <dsp:cNvPr id="0" name=""/>
        <dsp:cNvSpPr/>
      </dsp:nvSpPr>
      <dsp:spPr>
        <a:xfrm>
          <a:off x="422910" y="54573"/>
          <a:ext cx="775291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Rehabilitation (accessibility modifications, roofs, etc.)</a:t>
          </a:r>
        </a:p>
      </dsp:txBody>
      <dsp:txXfrm>
        <a:off x="461818" y="93481"/>
        <a:ext cx="7675096" cy="719224"/>
      </dsp:txXfrm>
    </dsp:sp>
    <dsp:sp modelId="{261E5023-E3AD-4BAE-A7BC-6634893F236F}">
      <dsp:nvSpPr>
        <dsp:cNvPr id="0" name=""/>
        <dsp:cNvSpPr/>
      </dsp:nvSpPr>
      <dsp:spPr>
        <a:xfrm>
          <a:off x="0" y="167781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A1127-F9EC-48CB-91B8-42A82CABC462}">
      <dsp:nvSpPr>
        <dsp:cNvPr id="0" name=""/>
        <dsp:cNvSpPr/>
      </dsp:nvSpPr>
      <dsp:spPr>
        <a:xfrm>
          <a:off x="422910" y="1279293"/>
          <a:ext cx="780868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Downpayment/Closing Cost Assistance</a:t>
          </a:r>
        </a:p>
      </dsp:txBody>
      <dsp:txXfrm>
        <a:off x="461818" y="1318201"/>
        <a:ext cx="7730870" cy="719224"/>
      </dsp:txXfrm>
    </dsp:sp>
    <dsp:sp modelId="{5014FB65-4380-4B35-9A1C-7CCB3FF5320E}">
      <dsp:nvSpPr>
        <dsp:cNvPr id="0" name=""/>
        <dsp:cNvSpPr/>
      </dsp:nvSpPr>
      <dsp:spPr>
        <a:xfrm>
          <a:off x="0" y="290253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F483-7A98-43E8-8C3E-BFEED0934925}">
      <dsp:nvSpPr>
        <dsp:cNvPr id="0" name=""/>
        <dsp:cNvSpPr/>
      </dsp:nvSpPr>
      <dsp:spPr>
        <a:xfrm>
          <a:off x="422910" y="2504013"/>
          <a:ext cx="7813008"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Developer and Inspection Fees (Rehab Projects only)</a:t>
          </a:r>
        </a:p>
      </dsp:txBody>
      <dsp:txXfrm>
        <a:off x="461818" y="2542921"/>
        <a:ext cx="7735192" cy="719224"/>
      </dsp:txXfrm>
    </dsp:sp>
    <dsp:sp modelId="{37247AB7-0E6F-40A3-A806-87969FFB4738}">
      <dsp:nvSpPr>
        <dsp:cNvPr id="0" name=""/>
        <dsp:cNvSpPr/>
      </dsp:nvSpPr>
      <dsp:spPr>
        <a:xfrm>
          <a:off x="0" y="412725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77731-755E-40BE-A532-1F3C00DBA1AD}">
      <dsp:nvSpPr>
        <dsp:cNvPr id="0" name=""/>
        <dsp:cNvSpPr/>
      </dsp:nvSpPr>
      <dsp:spPr>
        <a:xfrm>
          <a:off x="422910" y="3728734"/>
          <a:ext cx="782319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Homebuyer Counseling (DPA Projects only)</a:t>
          </a:r>
        </a:p>
      </dsp:txBody>
      <dsp:txXfrm>
        <a:off x="461818" y="3767642"/>
        <a:ext cx="7745376"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7677" y="2085666"/>
          <a:ext cx="2695063" cy="752801"/>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46206"/>
          <a:ext cx="825125" cy="1969653"/>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06766"/>
          <a:ext cx="1553331" cy="1454602"/>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06766"/>
        <a:ext cx="1553331" cy="1454602"/>
      </dsp:txXfrm>
    </dsp:sp>
    <dsp:sp modelId="{3EE95DFC-ADDF-4408-B814-5DBD71B91CEC}">
      <dsp:nvSpPr>
        <dsp:cNvPr id="0" name=""/>
        <dsp:cNvSpPr/>
      </dsp:nvSpPr>
      <dsp:spPr>
        <a:xfrm>
          <a:off x="1595243" y="2708273"/>
          <a:ext cx="825125" cy="1969653"/>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338783"/>
          <a:ext cx="1075233" cy="1102564"/>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338783"/>
        <a:ext cx="1075233" cy="1102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CE57-96D0-49E7-BB65-39D2E93DA446}">
      <dsp:nvSpPr>
        <dsp:cNvPr id="0" name=""/>
        <dsp:cNvSpPr/>
      </dsp:nvSpPr>
      <dsp:spPr>
        <a:xfrm>
          <a:off x="2041358" y="1529523"/>
          <a:ext cx="193881" cy="2160395"/>
        </a:xfrm>
        <a:custGeom>
          <a:avLst/>
          <a:gdLst/>
          <a:ahLst/>
          <a:cxnLst/>
          <a:rect l="0" t="0" r="0" b="0"/>
          <a:pathLst>
            <a:path>
              <a:moveTo>
                <a:pt x="0" y="0"/>
              </a:moveTo>
              <a:lnTo>
                <a:pt x="0" y="2160395"/>
              </a:lnTo>
              <a:lnTo>
                <a:pt x="193881"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E7E7C-B406-42A2-9F31-346E832DF260}">
      <dsp:nvSpPr>
        <dsp:cNvPr id="0" name=""/>
        <dsp:cNvSpPr/>
      </dsp:nvSpPr>
      <dsp:spPr>
        <a:xfrm>
          <a:off x="1847476" y="1529523"/>
          <a:ext cx="193881" cy="2160395"/>
        </a:xfrm>
        <a:custGeom>
          <a:avLst/>
          <a:gdLst/>
          <a:ahLst/>
          <a:cxnLst/>
          <a:rect l="0" t="0" r="0" b="0"/>
          <a:pathLst>
            <a:path>
              <a:moveTo>
                <a:pt x="193881" y="0"/>
              </a:moveTo>
              <a:lnTo>
                <a:pt x="193881" y="2160395"/>
              </a:lnTo>
              <a:lnTo>
                <a:pt x="0"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AA72B-B2A5-4566-A74E-20F504E66638}">
      <dsp:nvSpPr>
        <dsp:cNvPr id="0" name=""/>
        <dsp:cNvSpPr/>
      </dsp:nvSpPr>
      <dsp:spPr>
        <a:xfrm>
          <a:off x="2041358" y="1529523"/>
          <a:ext cx="193881" cy="849386"/>
        </a:xfrm>
        <a:custGeom>
          <a:avLst/>
          <a:gdLst/>
          <a:ahLst/>
          <a:cxnLst/>
          <a:rect l="0" t="0" r="0" b="0"/>
          <a:pathLst>
            <a:path>
              <a:moveTo>
                <a:pt x="0" y="0"/>
              </a:moveTo>
              <a:lnTo>
                <a:pt x="0" y="849386"/>
              </a:lnTo>
              <a:lnTo>
                <a:pt x="193881"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6BDA4-34BB-4B90-BCEA-9D52569E72D3}">
      <dsp:nvSpPr>
        <dsp:cNvPr id="0" name=""/>
        <dsp:cNvSpPr/>
      </dsp:nvSpPr>
      <dsp:spPr>
        <a:xfrm>
          <a:off x="1847476" y="1529523"/>
          <a:ext cx="193881" cy="849386"/>
        </a:xfrm>
        <a:custGeom>
          <a:avLst/>
          <a:gdLst/>
          <a:ahLst/>
          <a:cxnLst/>
          <a:rect l="0" t="0" r="0" b="0"/>
          <a:pathLst>
            <a:path>
              <a:moveTo>
                <a:pt x="193881" y="0"/>
              </a:moveTo>
              <a:lnTo>
                <a:pt x="193881" y="849386"/>
              </a:lnTo>
              <a:lnTo>
                <a:pt x="0"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1118111" y="606277"/>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Members</a:t>
          </a:r>
        </a:p>
      </dsp:txBody>
      <dsp:txXfrm>
        <a:off x="1118111" y="606277"/>
        <a:ext cx="1846492" cy="923246"/>
      </dsp:txXfrm>
    </dsp:sp>
    <dsp:sp modelId="{6E195206-96FE-4960-8D3F-B8AA9372B8FA}">
      <dsp:nvSpPr>
        <dsp:cNvPr id="0" name=""/>
        <dsp:cNvSpPr/>
      </dsp:nvSpPr>
      <dsp:spPr>
        <a:xfrm>
          <a:off x="984"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984" y="1917286"/>
        <a:ext cx="1846492" cy="923246"/>
      </dsp:txXfrm>
    </dsp:sp>
    <dsp:sp modelId="{DD2AAF64-7BC4-4A91-B41E-85FD220CB02E}">
      <dsp:nvSpPr>
        <dsp:cNvPr id="0" name=""/>
        <dsp:cNvSpPr/>
      </dsp:nvSpPr>
      <dsp:spPr>
        <a:xfrm>
          <a:off x="2235239"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HELP</a:t>
          </a:r>
        </a:p>
      </dsp:txBody>
      <dsp:txXfrm>
        <a:off x="2235239" y="1917286"/>
        <a:ext cx="1846492" cy="923246"/>
      </dsp:txXfrm>
    </dsp:sp>
    <dsp:sp modelId="{EBFB8484-813D-40A2-A827-6D69C870BE02}">
      <dsp:nvSpPr>
        <dsp:cNvPr id="0" name=""/>
        <dsp:cNvSpPr/>
      </dsp:nvSpPr>
      <dsp:spPr>
        <a:xfrm>
          <a:off x="984"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SNAP</a:t>
          </a:r>
        </a:p>
      </dsp:txBody>
      <dsp:txXfrm>
        <a:off x="984" y="3228296"/>
        <a:ext cx="1846492" cy="923246"/>
      </dsp:txXfrm>
    </dsp:sp>
    <dsp:sp modelId="{A279640F-C5BE-41E6-9D18-5C3A0E78824D}">
      <dsp:nvSpPr>
        <dsp:cNvPr id="0" name=""/>
        <dsp:cNvSpPr/>
      </dsp:nvSpPr>
      <dsp:spPr>
        <a:xfrm>
          <a:off x="2235239"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DRA</a:t>
          </a:r>
        </a:p>
      </dsp:txBody>
      <dsp:txXfrm>
        <a:off x="2235239" y="3228296"/>
        <a:ext cx="1846492" cy="923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BDA4-34BB-4B90-BCEA-9D52569E72D3}">
      <dsp:nvSpPr>
        <dsp:cNvPr id="0" name=""/>
        <dsp:cNvSpPr/>
      </dsp:nvSpPr>
      <dsp:spPr>
        <a:xfrm>
          <a:off x="1335560" y="1459696"/>
          <a:ext cx="164932" cy="669032"/>
        </a:xfrm>
        <a:custGeom>
          <a:avLst/>
          <a:gdLst/>
          <a:ahLst/>
          <a:cxnLst/>
          <a:rect l="0" t="0" r="0" b="0"/>
          <a:pathLst>
            <a:path>
              <a:moveTo>
                <a:pt x="0" y="0"/>
              </a:moveTo>
              <a:lnTo>
                <a:pt x="0" y="669032"/>
              </a:lnTo>
              <a:lnTo>
                <a:pt x="164932" y="66903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229107" y="514817"/>
          <a:ext cx="2212905" cy="94487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Sponsors, Consultants, Intermediaries</a:t>
          </a:r>
        </a:p>
      </dsp:txBody>
      <dsp:txXfrm>
        <a:off x="229107" y="514817"/>
        <a:ext cx="2212905" cy="944878"/>
      </dsp:txXfrm>
    </dsp:sp>
    <dsp:sp modelId="{6E195206-96FE-4960-8D3F-B8AA9372B8FA}">
      <dsp:nvSpPr>
        <dsp:cNvPr id="0" name=""/>
        <dsp:cNvSpPr/>
      </dsp:nvSpPr>
      <dsp:spPr>
        <a:xfrm>
          <a:off x="1500493" y="1711169"/>
          <a:ext cx="1932099" cy="83511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1500493" y="1711169"/>
        <a:ext cx="1932099" cy="8351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1009A-9C37-4B66-B785-4512EA96418C}">
      <dsp:nvSpPr>
        <dsp:cNvPr id="0" name=""/>
        <dsp:cNvSpPr/>
      </dsp:nvSpPr>
      <dsp:spPr>
        <a:xfrm>
          <a:off x="666940" y="0"/>
          <a:ext cx="7558659" cy="336042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72AAA-1E7A-451D-8F02-CAFDD3D9559C}">
      <dsp:nvSpPr>
        <dsp:cNvPr id="0" name=""/>
        <dsp:cNvSpPr/>
      </dsp:nvSpPr>
      <dsp:spPr>
        <a:xfrm>
          <a:off x="2200272" y="957155"/>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Household gross Income is below 80% Area Median Income</a:t>
          </a:r>
        </a:p>
      </dsp:txBody>
      <dsp:txXfrm>
        <a:off x="2265889" y="1022772"/>
        <a:ext cx="2009401" cy="1212934"/>
      </dsp:txXfrm>
    </dsp:sp>
    <dsp:sp modelId="{1F1F1EE9-76D4-4678-A759-6DB61B886C55}">
      <dsp:nvSpPr>
        <dsp:cNvPr id="0" name=""/>
        <dsp:cNvSpPr/>
      </dsp:nvSpPr>
      <dsp:spPr>
        <a:xfrm>
          <a:off x="30480" y="949533"/>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First-Time Homebuyer</a:t>
          </a:r>
        </a:p>
      </dsp:txBody>
      <dsp:txXfrm>
        <a:off x="96097" y="1015150"/>
        <a:ext cx="2009401" cy="1212934"/>
      </dsp:txXfrm>
    </dsp:sp>
    <dsp:sp modelId="{E0154614-AB72-4797-B8F9-BB868220BFB8}">
      <dsp:nvSpPr>
        <dsp:cNvPr id="0" name=""/>
        <dsp:cNvSpPr/>
      </dsp:nvSpPr>
      <dsp:spPr>
        <a:xfrm>
          <a:off x="4476926" y="962410"/>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At Least </a:t>
          </a:r>
          <a:r>
            <a:rPr lang="en-US" sz="1900" b="1" kern="1200" dirty="0">
              <a:highlight>
                <a:srgbClr val="0372CE"/>
              </a:highlight>
            </a:rPr>
            <a:t>$500 </a:t>
          </a:r>
          <a:r>
            <a:rPr lang="en-US" sz="2000" b="1" kern="1200" dirty="0"/>
            <a:t>Homebuyer</a:t>
          </a:r>
          <a:r>
            <a:rPr lang="en-US" sz="1900" b="1" kern="1200" dirty="0"/>
            <a:t> Contribution</a:t>
          </a:r>
        </a:p>
      </dsp:txBody>
      <dsp:txXfrm>
        <a:off x="4542543" y="1028027"/>
        <a:ext cx="2009401" cy="1212934"/>
      </dsp:txXfrm>
    </dsp:sp>
    <dsp:sp modelId="{4DC13FBE-DD51-473C-A8FA-C98FE7BADE01}">
      <dsp:nvSpPr>
        <dsp:cNvPr id="0" name=""/>
        <dsp:cNvSpPr/>
      </dsp:nvSpPr>
      <dsp:spPr>
        <a:xfrm>
          <a:off x="6724593" y="970032"/>
          <a:ext cx="2140635" cy="1344168"/>
        </a:xfrm>
        <a:prstGeom prst="roundRect">
          <a:avLst/>
        </a:prstGeom>
        <a:solidFill>
          <a:srgbClr val="037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Completed Homebuyer Counseling Course</a:t>
          </a:r>
          <a:endParaRPr lang="en-US" sz="1900" b="1" kern="1200" dirty="0"/>
        </a:p>
      </dsp:txBody>
      <dsp:txXfrm>
        <a:off x="6790210" y="1035649"/>
        <a:ext cx="2009401" cy="12129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CD1BC-06C2-46BB-A332-16BF9AFCE7F1}">
      <dsp:nvSpPr>
        <dsp:cNvPr id="0" name=""/>
        <dsp:cNvSpPr/>
      </dsp:nvSpPr>
      <dsp:spPr>
        <a:xfrm>
          <a:off x="-6091434" y="-932006"/>
          <a:ext cx="7251261" cy="7251261"/>
        </a:xfrm>
        <a:prstGeom prst="blockArc">
          <a:avLst>
            <a:gd name="adj1" fmla="val 18900000"/>
            <a:gd name="adj2" fmla="val 2700000"/>
            <a:gd name="adj3" fmla="val 2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CC284C-66D6-4CBB-8378-6472F6E7B166}">
      <dsp:nvSpPr>
        <dsp:cNvPr id="0" name=""/>
        <dsp:cNvSpPr/>
      </dsp:nvSpPr>
      <dsp:spPr>
        <a:xfrm>
          <a:off x="607017" y="414171"/>
          <a:ext cx="7910016" cy="828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8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Developed in 1996 to provide funding for the operational needs of community-based organizations (CBOs) in our five-state District of Arkansas, Louisiana, Mississippi, New Mexico and Texas</a:t>
          </a:r>
        </a:p>
      </dsp:txBody>
      <dsp:txXfrm>
        <a:off x="607017" y="414171"/>
        <a:ext cx="7910016" cy="828774"/>
      </dsp:txXfrm>
    </dsp:sp>
    <dsp:sp modelId="{264FB293-B91C-4220-8818-C4AEFD5DCDD2}">
      <dsp:nvSpPr>
        <dsp:cNvPr id="0" name=""/>
        <dsp:cNvSpPr/>
      </dsp:nvSpPr>
      <dsp:spPr>
        <a:xfrm>
          <a:off x="89033" y="310574"/>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515F53-ACAD-4B29-8D81-74EF2027E5B6}">
      <dsp:nvSpPr>
        <dsp:cNvPr id="0" name=""/>
        <dsp:cNvSpPr/>
      </dsp:nvSpPr>
      <dsp:spPr>
        <a:xfrm>
          <a:off x="1082172" y="1657548"/>
          <a:ext cx="7434861" cy="828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8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Designed to complement the development activities currently fostered by the Affordable Housing Program (AHP), Community Investment Program (CIP) and Economic Development Program (EDP)</a:t>
          </a:r>
        </a:p>
      </dsp:txBody>
      <dsp:txXfrm>
        <a:off x="1082172" y="1657548"/>
        <a:ext cx="7434861" cy="828774"/>
      </dsp:txXfrm>
    </dsp:sp>
    <dsp:sp modelId="{F65DA8BD-C33C-4650-90B7-3E7B859F7FD1}">
      <dsp:nvSpPr>
        <dsp:cNvPr id="0" name=""/>
        <dsp:cNvSpPr/>
      </dsp:nvSpPr>
      <dsp:spPr>
        <a:xfrm>
          <a:off x="564188" y="1553951"/>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E6E93-0378-4C56-83B4-1C20614F23F6}">
      <dsp:nvSpPr>
        <dsp:cNvPr id="0" name=""/>
        <dsp:cNvSpPr/>
      </dsp:nvSpPr>
      <dsp:spPr>
        <a:xfrm>
          <a:off x="1082172" y="2900925"/>
          <a:ext cx="7434861" cy="828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84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CBOs must be involved with affordable housing, stimulating small business development or providing small business technical assistance</a:t>
          </a:r>
        </a:p>
      </dsp:txBody>
      <dsp:txXfrm>
        <a:off x="1082172" y="2900925"/>
        <a:ext cx="7434861" cy="828774"/>
      </dsp:txXfrm>
    </dsp:sp>
    <dsp:sp modelId="{7FEAA192-74B6-4E76-892A-23A3614F24DD}">
      <dsp:nvSpPr>
        <dsp:cNvPr id="0" name=""/>
        <dsp:cNvSpPr/>
      </dsp:nvSpPr>
      <dsp:spPr>
        <a:xfrm>
          <a:off x="564188" y="2797328"/>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23B334-A5B5-4591-B78F-E40834C07CDD}">
      <dsp:nvSpPr>
        <dsp:cNvPr id="0" name=""/>
        <dsp:cNvSpPr/>
      </dsp:nvSpPr>
      <dsp:spPr>
        <a:xfrm>
          <a:off x="607017" y="4144302"/>
          <a:ext cx="7910016" cy="828774"/>
        </a:xfrm>
        <a:prstGeom prst="rect">
          <a:avLst/>
        </a:prstGeom>
        <a:solidFill>
          <a:srgbClr val="4F81BD">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6195" tIns="43180" rIns="43180" bIns="43180" numCol="1" spcCol="1270" anchor="ctr" anchorCtr="0">
          <a:noAutofit/>
        </a:bodyPr>
        <a:lstStyle/>
        <a:p>
          <a:pPr marL="0" lvl="0" indent="0" algn="l" defTabSz="755650">
            <a:lnSpc>
              <a:spcPct val="90000"/>
            </a:lnSpc>
            <a:spcBef>
              <a:spcPct val="0"/>
            </a:spcBef>
            <a:spcAft>
              <a:spcPct val="35000"/>
            </a:spcAft>
            <a:buNone/>
          </a:pPr>
          <a:r>
            <a:rPr lang="en-US" sz="1800" b="1" kern="1200" dirty="0">
              <a:solidFill>
                <a:prstClr val="white"/>
              </a:solidFill>
              <a:latin typeface="Calibri"/>
              <a:ea typeface="+mn-ea"/>
              <a:cs typeface="+mn-cs"/>
            </a:rPr>
            <a:t>$1,500,000 has been allocated for the 30-year anniversary (2026) of the Partnership Grant Program.</a:t>
          </a:r>
        </a:p>
      </dsp:txBody>
      <dsp:txXfrm>
        <a:off x="607017" y="4144302"/>
        <a:ext cx="7910016" cy="828774"/>
      </dsp:txXfrm>
    </dsp:sp>
    <dsp:sp modelId="{96905117-1F26-4E33-933C-6549D0A6DD09}">
      <dsp:nvSpPr>
        <dsp:cNvPr id="0" name=""/>
        <dsp:cNvSpPr/>
      </dsp:nvSpPr>
      <dsp:spPr>
        <a:xfrm>
          <a:off x="89033" y="4040705"/>
          <a:ext cx="1035967" cy="10359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2/17/2026</a:t>
            </a:fld>
            <a:endParaRPr lang="en-US"/>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6T00:36:07.407"/>
    </inkml:context>
    <inkml:brush xml:id="br0">
      <inkml:brushProperty name="width" value="0.3" units="cm"/>
      <inkml:brushProperty name="height" value="0.6" units="cm"/>
      <inkml:brushProperty name="color" value="#0087E2"/>
      <inkml:brushProperty name="tip" value="rectangle"/>
      <inkml:brushProperty name="rasterOp" value="maskPen"/>
      <inkml:brushProperty name="ignorePressure" value="1"/>
    </inkml:brush>
  </inkml:definitions>
  <inkml:trace contextRef="#ctx0" brushRef="#br0">1 0,'5'4,"0"-1,0 0,0-1,1 1,0-1,-1 0,1 0,0-1,0 0,0 0,0 0,0-1,7 0,17 3,131 13,299-10,-247-9,892 3,-1079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6T00:36:13.119"/>
    </inkml:context>
    <inkml:brush xml:id="br0">
      <inkml:brushProperty name="width" value="0.3" units="cm"/>
      <inkml:brushProperty name="height" value="0.6" units="cm"/>
      <inkml:brushProperty name="color" value="#0087E2"/>
      <inkml:brushProperty name="tip" value="rectangle"/>
      <inkml:brushProperty name="rasterOp" value="maskPen"/>
      <inkml:brushProperty name="ignorePressure" value="1"/>
    </inkml:brush>
  </inkml:definitions>
  <inkml:trace contextRef="#ctx0" brushRef="#br0">0 0,'4'0,"14"0,15 0,6 0,1 0,-3 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2/17/2026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hlb.com/community-programs/disaster-recovery-assistance-programs/disaster-rebuilding-assistance" TargetMode="External"/><Relationship Id="rId5" Type="http://schemas.openxmlformats.org/officeDocument/2006/relationships/hyperlink" Target="https://www.fhlb.com/community-programs/homeownership-and-homebuyer-programs/special-needs-assistance-program" TargetMode="External"/><Relationship Id="rId4" Type="http://schemas.openxmlformats.org/officeDocument/2006/relationships/hyperlink" Target="https://www.fhlb.com/community-programs/homeownership-and-homebuyer-programs/homebuyer-equity-leverage-partnership"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311858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Uses: Construction Costs, Contingency, Operational, Administrative, Costs for Empowerment services</a:t>
            </a:r>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a:p>
        </p:txBody>
      </p:sp>
    </p:spTree>
    <p:extLst>
      <p:ext uri="{BB962C8B-B14F-4D97-AF65-F5344CB8AC3E}">
        <p14:creationId xmlns:p14="http://schemas.microsoft.com/office/powerpoint/2010/main" val="119471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96488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277634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2</a:t>
            </a:fld>
            <a:endParaRPr lang="en-US"/>
          </a:p>
        </p:txBody>
      </p:sp>
    </p:spTree>
    <p:extLst>
      <p:ext uri="{BB962C8B-B14F-4D97-AF65-F5344CB8AC3E}">
        <p14:creationId xmlns:p14="http://schemas.microsoft.com/office/powerpoint/2010/main" val="78139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27</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30</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0DE7E-0599-9E1E-9975-CD87561E5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F8D7-4733-2DA5-B242-2190AD68C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93514-8D78-EA68-0002-F9E72BA2761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Good Morning, my name is Diane Sell with Federal Home Loan Banks Community Investment Dept. </a:t>
            </a:r>
          </a:p>
          <a:p>
            <a:r>
              <a:rPr lang="en-US" sz="1200" b="1" kern="1200" dirty="0">
                <a:solidFill>
                  <a:schemeClr val="tx1"/>
                </a:solidFill>
                <a:effectLst/>
                <a:latin typeface="+mn-lt"/>
                <a:ea typeface="+mn-ea"/>
                <a:cs typeface="+mn-cs"/>
              </a:rPr>
              <a:t>I would like to thank you for joining our 2026 Homebuyer Equity Leverage Partnership webinar today. </a:t>
            </a:r>
          </a:p>
          <a:p>
            <a:r>
              <a:rPr lang="en-US" sz="1200" b="1" kern="1200" dirty="0">
                <a:solidFill>
                  <a:schemeClr val="tx1"/>
                </a:solidFill>
                <a:effectLst/>
                <a:latin typeface="+mn-lt"/>
                <a:ea typeface="+mn-ea"/>
                <a:cs typeface="+mn-cs"/>
              </a:rPr>
              <a:t>As we go through this presentation, we will offer you the opportunity to place your questions in the chat. We have staff on hand to answers these questions as they come up.</a:t>
            </a:r>
          </a:p>
          <a:p>
            <a:r>
              <a:rPr lang="en-US" sz="1200" b="1" kern="1200" dirty="0">
                <a:solidFill>
                  <a:schemeClr val="tx1"/>
                </a:solidFill>
                <a:effectLst/>
                <a:latin typeface="+mn-lt"/>
                <a:ea typeface="+mn-ea"/>
                <a:cs typeface="+mn-cs"/>
              </a:rPr>
              <a:t>We will also be offering these slides upon request, so please send us an email at ahp@fhlb.com requesting a copy to be emailed to you.</a:t>
            </a:r>
          </a:p>
          <a:p>
            <a:r>
              <a:rPr lang="en-US" sz="1200" b="1" kern="1200" dirty="0">
                <a:solidFill>
                  <a:schemeClr val="tx1"/>
                </a:solidFill>
                <a:effectLst/>
                <a:latin typeface="+mn-lt"/>
                <a:ea typeface="+mn-ea"/>
                <a:cs typeface="+mn-cs"/>
              </a:rPr>
              <a:t>This recorded presentation will also be available to you on our website in the upcoming weeks. </a:t>
            </a:r>
          </a:p>
          <a:p>
            <a:endParaRPr lang="en-US" dirty="0"/>
          </a:p>
        </p:txBody>
      </p:sp>
      <p:sp>
        <p:nvSpPr>
          <p:cNvPr id="4" name="Slide Number Placeholder 3">
            <a:extLst>
              <a:ext uri="{FF2B5EF4-FFF2-40B4-BE49-F238E27FC236}">
                <a16:creationId xmlns:a16="http://schemas.microsoft.com/office/drawing/2014/main" id="{6AC5ABDD-EC25-2380-85B9-8470AECE7F83}"/>
              </a:ext>
            </a:extLst>
          </p:cNvPr>
          <p:cNvSpPr>
            <a:spLocks noGrp="1"/>
          </p:cNvSpPr>
          <p:nvPr>
            <p:ph type="sldNum" sz="quarter" idx="5"/>
          </p:nvPr>
        </p:nvSpPr>
        <p:spPr/>
        <p:txBody>
          <a:bodyPr/>
          <a:lstStyle/>
          <a:p>
            <a:fld id="{323D1ED5-3755-44AF-9CFE-70E51077C209}" type="slidenum">
              <a:rPr lang="en-US" smtClean="0"/>
              <a:pPr/>
              <a:t>37</a:t>
            </a:fld>
            <a:endParaRPr lang="en-US" dirty="0"/>
          </a:p>
        </p:txBody>
      </p:sp>
    </p:spTree>
    <p:extLst>
      <p:ext uri="{BB962C8B-B14F-4D97-AF65-F5344CB8AC3E}">
        <p14:creationId xmlns:p14="http://schemas.microsoft.com/office/powerpoint/2010/main" val="2176658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Member cap will be </a:t>
            </a:r>
            <a:r>
              <a:rPr lang="en-US" dirty="0" err="1"/>
              <a:t>150K</a:t>
            </a:r>
            <a:r>
              <a:rPr lang="en-US" dirty="0"/>
              <a:t> per offering and it will not roll over into subsequent offerings. </a:t>
            </a:r>
          </a:p>
          <a:p>
            <a:r>
              <a:rPr lang="en-US" dirty="0"/>
              <a:t>Funding will be available on a first-come, first-served basis at the beginning of each allocation offering,. </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38</a:t>
            </a:fld>
            <a:endParaRPr lang="en-US" dirty="0"/>
          </a:p>
        </p:txBody>
      </p:sp>
    </p:spTree>
    <p:extLst>
      <p:ext uri="{BB962C8B-B14F-4D97-AF65-F5344CB8AC3E}">
        <p14:creationId xmlns:p14="http://schemas.microsoft.com/office/powerpoint/2010/main" val="3915335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949C-3782-9BB8-8E75-1DCB2B4B7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12771-ED45-F2A3-C6A0-59B4172E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C25EC-6116-4E04-B019-429E8EDF86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536D28-BA39-8215-682A-9198CADA9953}"/>
              </a:ext>
            </a:extLst>
          </p:cNvPr>
          <p:cNvSpPr>
            <a:spLocks noGrp="1"/>
          </p:cNvSpPr>
          <p:nvPr>
            <p:ph type="sldNum" sz="quarter" idx="10"/>
          </p:nvPr>
        </p:nvSpPr>
        <p:spPr/>
        <p:txBody>
          <a:bodyPr/>
          <a:lstStyle/>
          <a:p>
            <a:pPr defTabSz="914307">
              <a:defRPr/>
            </a:pPr>
            <a:fld id="{76937A20-C687-4A2A-9993-AAF792036E99}" type="slidenum">
              <a:rPr lang="en-US">
                <a:solidFill>
                  <a:prstClr val="black"/>
                </a:solidFill>
                <a:latin typeface="Calibri"/>
              </a:rPr>
              <a:pPr defTabSz="914307">
                <a:defRPr/>
              </a:pPr>
              <a:t>39</a:t>
            </a:fld>
            <a:endParaRPr lang="en-US" dirty="0">
              <a:solidFill>
                <a:prstClr val="black"/>
              </a:solidFill>
              <a:latin typeface="Calibri"/>
            </a:endParaRPr>
          </a:p>
        </p:txBody>
      </p:sp>
    </p:spTree>
    <p:extLst>
      <p:ext uri="{BB962C8B-B14F-4D97-AF65-F5344CB8AC3E}">
        <p14:creationId xmlns:p14="http://schemas.microsoft.com/office/powerpoint/2010/main" val="2534710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6168CD-28A7-45AB-95D3-5E7166BC7C6F}" type="slidenum">
              <a:rPr lang="en-US" smtClean="0"/>
              <a:pPr/>
              <a:t>41</a:t>
            </a:fld>
            <a:endParaRPr lang="en-US"/>
          </a:p>
        </p:txBody>
      </p:sp>
    </p:spTree>
    <p:extLst>
      <p:ext uri="{BB962C8B-B14F-4D97-AF65-F5344CB8AC3E}">
        <p14:creationId xmlns:p14="http://schemas.microsoft.com/office/powerpoint/2010/main" val="989848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45</a:t>
            </a:fld>
            <a:endParaRPr lang="en-US" dirty="0"/>
          </a:p>
        </p:txBody>
      </p:sp>
    </p:spTree>
    <p:extLst>
      <p:ext uri="{BB962C8B-B14F-4D97-AF65-F5344CB8AC3E}">
        <p14:creationId xmlns:p14="http://schemas.microsoft.com/office/powerpoint/2010/main" val="191831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or the 2026 funding cycle, the program is using AI technology to assist with reading and reviewing application documents. This update introduced a new compliance requirement:</a:t>
            </a:r>
          </a:p>
          <a:p>
            <a:pPr fontAlgn="t"/>
            <a:r>
              <a:rPr lang="en-US" sz="1200" b="1" i="0" kern="1200" dirty="0">
                <a:solidFill>
                  <a:schemeClr val="tx1"/>
                </a:solidFill>
                <a:effectLst/>
                <a:latin typeface="+mn-lt"/>
                <a:ea typeface="+mn-ea"/>
                <a:cs typeface="+mn-cs"/>
              </a:rPr>
              <a:t>AI Acknowledgment and Consent Form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Each HELP application must include a signed </a:t>
            </a:r>
            <a:r>
              <a:rPr lang="en-US" sz="1200" b="1" i="0" kern="1200" dirty="0">
                <a:solidFill>
                  <a:schemeClr val="tx1"/>
                </a:solidFill>
                <a:effectLst/>
                <a:latin typeface="+mn-lt"/>
                <a:ea typeface="+mn-ea"/>
                <a:cs typeface="+mn-cs"/>
              </a:rPr>
              <a:t>Artificial Intelligence (AI) Acknowledgment and Consent Form</a:t>
            </a:r>
            <a:r>
              <a:rPr lang="en-US" sz="1200" b="0" i="0" kern="1200" dirty="0">
                <a:solidFill>
                  <a:schemeClr val="tx1"/>
                </a:solidFill>
                <a:effectLst/>
                <a:latin typeface="+mn-lt"/>
                <a:ea typeface="+mn-ea"/>
                <a:cs typeface="+mn-cs"/>
              </a:rPr>
              <a:t> from all adult household members. This form authorizes the use of AI in pr</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46</a:t>
            </a:fld>
            <a:endParaRPr lang="en-US" dirty="0"/>
          </a:p>
        </p:txBody>
      </p:sp>
    </p:spTree>
    <p:extLst>
      <p:ext uri="{BB962C8B-B14F-4D97-AF65-F5344CB8AC3E}">
        <p14:creationId xmlns:p14="http://schemas.microsoft.com/office/powerpoint/2010/main" val="3416145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47</a:t>
            </a:fld>
            <a:endParaRPr lang="en-US" dirty="0"/>
          </a:p>
        </p:txBody>
      </p:sp>
    </p:spTree>
    <p:extLst>
      <p:ext uri="{BB962C8B-B14F-4D97-AF65-F5344CB8AC3E}">
        <p14:creationId xmlns:p14="http://schemas.microsoft.com/office/powerpoint/2010/main" val="3789684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48</a:t>
            </a:fld>
            <a:endParaRPr lang="en-US"/>
          </a:p>
        </p:txBody>
      </p:sp>
    </p:spTree>
    <p:extLst>
      <p:ext uri="{BB962C8B-B14F-4D97-AF65-F5344CB8AC3E}">
        <p14:creationId xmlns:p14="http://schemas.microsoft.com/office/powerpoint/2010/main" val="423146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kern="0" dirty="0"/>
              <a:t>prior to closing. </a:t>
            </a:r>
          </a:p>
        </p:txBody>
      </p:sp>
      <p:sp>
        <p:nvSpPr>
          <p:cNvPr id="4" name="Slide Number Placeholder 3"/>
          <p:cNvSpPr>
            <a:spLocks noGrp="1"/>
          </p:cNvSpPr>
          <p:nvPr>
            <p:ph type="sldNum" sz="quarter" idx="5"/>
          </p:nvPr>
        </p:nvSpPr>
        <p:spPr/>
        <p:txBody>
          <a:bodyPr/>
          <a:lstStyle/>
          <a:p>
            <a:fld id="{323D1ED5-3755-44AF-9CFE-70E51077C209}" type="slidenum">
              <a:rPr lang="en-US" smtClean="0"/>
              <a:pPr/>
              <a:t>49</a:t>
            </a:fld>
            <a:endParaRPr lang="en-US" dirty="0"/>
          </a:p>
        </p:txBody>
      </p:sp>
    </p:spTree>
    <p:extLst>
      <p:ext uri="{BB962C8B-B14F-4D97-AF65-F5344CB8AC3E}">
        <p14:creationId xmlns:p14="http://schemas.microsoft.com/office/powerpoint/2010/main" val="867594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802459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037877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sure if you are enrolled, please email us at ahp@fhlb.com to confirm</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381957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57</a:t>
            </a:fld>
            <a:endParaRPr lang="en-US" dirty="0"/>
          </a:p>
        </p:txBody>
      </p:sp>
    </p:spTree>
    <p:extLst>
      <p:ext uri="{BB962C8B-B14F-4D97-AF65-F5344CB8AC3E}">
        <p14:creationId xmlns:p14="http://schemas.microsoft.com/office/powerpoint/2010/main" val="347158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5A24-7207-49F0-A7D7-2E83B410D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92D6C-3105-DB1E-DE3B-DD73009EE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AECAD-A757-7A90-EE9B-EA2AE2A82F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B1F3E4-F5A6-9390-BDAC-1659CF66AA09}"/>
              </a:ext>
            </a:extLst>
          </p:cNvPr>
          <p:cNvSpPr>
            <a:spLocks noGrp="1"/>
          </p:cNvSpPr>
          <p:nvPr>
            <p:ph type="sldNum" sz="quarter" idx="5"/>
          </p:nvPr>
        </p:nvSpPr>
        <p:spPr/>
        <p:txBody>
          <a:bodyPr/>
          <a:lstStyle/>
          <a:p>
            <a:fld id="{8341E19E-F150-40E5-9C32-8A23990FA56E}" type="slidenum">
              <a:rPr lang="en-US" smtClean="0"/>
              <a:t>61</a:t>
            </a:fld>
            <a:endParaRPr lang="en-US"/>
          </a:p>
        </p:txBody>
      </p:sp>
    </p:spTree>
    <p:extLst>
      <p:ext uri="{BB962C8B-B14F-4D97-AF65-F5344CB8AC3E}">
        <p14:creationId xmlns:p14="http://schemas.microsoft.com/office/powerpoint/2010/main" val="2670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morning, we are going to focus on the Set-Aside programs which are HELP, SNAP, and DRA. I encourage you to explore our website, fhlb.com, to look through other programs you may find value in.</a:t>
            </a:r>
          </a:p>
          <a:p>
            <a:pPr algn="l">
              <a:buFont typeface="Arial" panose="020B0604020202020204" pitchFamily="34" charset="0"/>
              <a:buChar char="•"/>
            </a:pPr>
            <a:r>
              <a:rPr lang="en-US" b="1" i="0" u="sng" dirty="0">
                <a:solidFill>
                  <a:srgbClr val="0971CE"/>
                </a:solidFill>
                <a:effectLst/>
                <a:latin typeface="Public Sans"/>
                <a:hlinkClick r:id="rId3"/>
              </a:rPr>
              <a:t>AHP General Fund</a:t>
            </a:r>
            <a:r>
              <a:rPr lang="en-US" b="0" i="0" dirty="0">
                <a:solidFill>
                  <a:srgbClr val="4E5054"/>
                </a:solidFill>
                <a:effectLst/>
                <a:latin typeface="Public Sans"/>
              </a:rPr>
              <a:t> provides grants to help finance the purchase, rehabilitation or construction of affordable housing, including owner-occupied and rental housing and housing for homeless individuals and families. Funds are awarded on an annual basis through a competitive application process.</a:t>
            </a:r>
          </a:p>
          <a:p>
            <a:pPr algn="l">
              <a:buFont typeface="Arial" panose="020B0604020202020204" pitchFamily="34" charset="0"/>
              <a:buChar char="•"/>
            </a:pPr>
            <a:r>
              <a:rPr lang="en-US" b="1" i="0" u="sng" dirty="0">
                <a:solidFill>
                  <a:srgbClr val="0971CE"/>
                </a:solidFill>
                <a:effectLst/>
                <a:latin typeface="Public Sans"/>
                <a:hlinkClick r:id="rId4"/>
              </a:rPr>
              <a:t>HELP</a:t>
            </a:r>
            <a:r>
              <a:rPr lang="en-US" b="0" i="0" dirty="0">
                <a:solidFill>
                  <a:srgbClr val="4E5054"/>
                </a:solidFill>
                <a:effectLst/>
                <a:latin typeface="Public Sans"/>
              </a:rPr>
              <a:t> provides down payment and closing cost assistance to first-time homebuyers. </a:t>
            </a:r>
          </a:p>
          <a:p>
            <a:pPr algn="l">
              <a:buFont typeface="Arial" panose="020B0604020202020204" pitchFamily="34" charset="0"/>
              <a:buChar char="•"/>
            </a:pPr>
            <a:r>
              <a:rPr lang="en-US" b="1" i="0" u="sng" dirty="0">
                <a:solidFill>
                  <a:srgbClr val="0971CE"/>
                </a:solidFill>
                <a:effectLst/>
                <a:latin typeface="Public Sans"/>
                <a:hlinkClick r:id="rId5"/>
              </a:rPr>
              <a:t>SNAP</a:t>
            </a:r>
            <a:r>
              <a:rPr lang="en-US" b="0" i="0" dirty="0">
                <a:solidFill>
                  <a:srgbClr val="4E5054"/>
                </a:solidFill>
                <a:effectLst/>
                <a:latin typeface="Public Sans"/>
              </a:rPr>
              <a:t> provides grants to modify or rehabilitate homes for those with special needs. </a:t>
            </a:r>
          </a:p>
          <a:p>
            <a:pPr algn="l">
              <a:buFont typeface="Arial" panose="020B0604020202020204" pitchFamily="34" charset="0"/>
              <a:buChar char="•"/>
            </a:pPr>
            <a:r>
              <a:rPr lang="en-US" b="1" i="0" u="sng" dirty="0">
                <a:solidFill>
                  <a:srgbClr val="0971CE"/>
                </a:solidFill>
                <a:effectLst/>
                <a:latin typeface="Public Sans"/>
                <a:hlinkClick r:id="rId6"/>
              </a:rPr>
              <a:t>DRA</a:t>
            </a:r>
            <a:r>
              <a:rPr lang="en-US" b="0" i="0" dirty="0">
                <a:solidFill>
                  <a:srgbClr val="4E5054"/>
                </a:solidFill>
                <a:effectLst/>
                <a:latin typeface="Public Sans"/>
              </a:rPr>
              <a:t> provides grants to help homeowners repair or rebuild after disasters.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4</a:t>
            </a:fld>
            <a:endParaRPr lang="en-US"/>
          </a:p>
        </p:txBody>
      </p:sp>
    </p:spTree>
    <p:extLst>
      <p:ext uri="{BB962C8B-B14F-4D97-AF65-F5344CB8AC3E}">
        <p14:creationId xmlns:p14="http://schemas.microsoft.com/office/powerpoint/2010/main" val="4025596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146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341E19E-F150-40E5-9C32-8A23990FA56E}" type="slidenum">
              <a:rPr lang="en-US" smtClean="0"/>
              <a:t>65</a:t>
            </a:fld>
            <a:endParaRPr lang="en-US"/>
          </a:p>
        </p:txBody>
      </p:sp>
    </p:spTree>
    <p:extLst>
      <p:ext uri="{BB962C8B-B14F-4D97-AF65-F5344CB8AC3E}">
        <p14:creationId xmlns:p14="http://schemas.microsoft.com/office/powerpoint/2010/main" val="672957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6072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years ago,  FHLB Dallas created the Partnership Grant Program to support community-based organizations in our district. The FHLB Dallas district includes the states of Arkansas, Louisiana, Mississippi, New Mexico and Texas. The Partnership grant program is intended to complement the types of activities supported by the Bank’s Affordable Housing Program and community advance programs. Through the bank’s affordable housing program or AHP, we subsidize the costs for the acquisition, rehabilitation, or construction of housing for low-to-moderate income households. However, the AHP cannot be used to pay for the </a:t>
            </a:r>
            <a:r>
              <a:rPr lang="en-US" i="1" dirty="0"/>
              <a:t>operational needs </a:t>
            </a:r>
            <a:r>
              <a:rPr lang="en-US" dirty="0"/>
              <a:t>of community-based organizations that develop such housing or provide related services. Instead of the AHP, members can apply for these organizations to receive assistance for their operating and administrative needs through the Partnership Grant program. To qualify, the organization must be involved with affordable housing or economic development, like stimulating small businesses or providing small businesses technical assistance. The Bank has allocated $400,000 for the program this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307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FHLB will triple member contributions up to $12,000 per application. For example, a member contribution of $1,000 can be matched up to $3,000 which would provide a total of $4,000 to the CBO. If the member contributes MORE than $4,000, just know that the maximum FHLB can contribute is $12,000 per member/</a:t>
            </a:r>
            <a:r>
              <a:rPr lang="en-US" dirty="0" err="1"/>
              <a:t>cbo</a:t>
            </a:r>
            <a:r>
              <a:rPr lang="en-US" dirty="0"/>
              <a:t> application. Sometimes multiple members will contribute to the same organization. We welcome this and love to see multiple members come together through this program to support an organization in their community. The maximum any single CBO can receive when multiple members submit applications on their behalf is $24,000. In all cases, the most a single CBO can receive through the Partnership Grant is $60,000. Some of you may recall that we did a special PGP offering in response to the COVID-19 pandemic in 2020. Any Partnership grants that the CBO received during 2020 will not count towards this lifetime cap. If you aren’t sure about how much an organization has received, then please reach out to us and we’ll be happy to research that for you. All contributions must be made in the 2023 calendar year. Commitments from the member are acceptable at the time of application if the contribution has not been made yet.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557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provides many benefits to members. At the center, it helps to strengthen the member’s relationship with partner non-profit organizations in the community. The PGP is a matching grant program, so it provides a way for members to multiply their charitable contributions to make a larger impact and do good. This is great for community relations of course. If your application is selected for the grant, then our communications group can work with you and your marketing team to get the word out. This is achieved through press releases, check presentations, and media advisories, among other means of advertisement. These activities help to deepen the connection between your institution, the CBO and community. By financially supporting CBOs through the PGP, your institution will help to expand services and economic opportunity to underserved communities. Participation in the PGP can be used to achieve your institution’s CRA objectives. In short, please use this opportunity to maximize your membership with FHLB Dallas and support eligible CBOs.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826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qualify, the organization must be legally recognized as a 501(c)3 or tribal entity located in the Dallas district. The services that they provide must be involved with affordable housing or economic development. For example, organizations that rehabilitate homes for the low-income or elderly qualify. Organizations that provide supportive services to the homeless qualify. Organizations that provide first time home buyer education or financial literacy services qualify. Organizations that support Main Street revitalization efforts qualify. Organizations that provide training and business planning services to entrepreneurs qualify. The types of organizations that do not qualify would include food banks, athletic teams or other recreational groups, rotary clubs, girl or boy scouts, and so on. You get the idea. In addition, the total revenues for the organization cannot exceed $600,000. This is evaluated using a combination of the organization’s 2022 actual information and the proposed budget for 2023. We need to see evidence of their 2022 actual revenues. In </a:t>
            </a:r>
            <a:r>
              <a:rPr lang="en-US" dirty="0" err="1"/>
              <a:t>leiu</a:t>
            </a:r>
            <a:r>
              <a:rPr lang="en-US" dirty="0"/>
              <a:t> of the tax return, we can accept audited financials or an unaudited compilation of revenue for 2022. Additionally, projected revenues for 2023 should not exceed the $600,000 threshold.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688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2900">
              <a:lnSpc>
                <a:spcPct val="90000"/>
              </a:lnSpc>
              <a:spcBef>
                <a:spcPct val="20000"/>
              </a:spcBef>
              <a:defRPr/>
            </a:pPr>
            <a:r>
              <a:rPr lang="en-US" kern="0" dirty="0">
                <a:latin typeface="Calibri" pitchFamily="34" charset="0"/>
              </a:rPr>
              <a:t>Note: PGP funds may not be used to purchase land or pay for construction materials or construction labor costs.</a:t>
            </a:r>
            <a:endParaRPr lang="en-US" kern="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419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Applications from the community-based organization will not be accepted.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4259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utilize the Community Investment department analysts.</a:t>
            </a:r>
          </a:p>
          <a:p>
            <a:r>
              <a:rPr lang="en-US"/>
              <a:t>We can see your application as soon as it is in the online portal.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90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464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81</a:t>
            </a:fld>
            <a:endParaRPr lang="en-US"/>
          </a:p>
        </p:txBody>
      </p:sp>
    </p:spTree>
    <p:extLst>
      <p:ext uri="{BB962C8B-B14F-4D97-AF65-F5344CB8AC3E}">
        <p14:creationId xmlns:p14="http://schemas.microsoft.com/office/powerpoint/2010/main" val="3112648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5A24-7207-49F0-A7D7-2E83B410D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92D6C-3105-DB1E-DE3B-DD73009EE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AECAD-A757-7A90-EE9B-EA2AE2A82F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B1F3E4-F5A6-9390-BDAC-1659CF66AA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1E19E-F150-40E5-9C32-8A23990FA5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4917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2784-8EE0-7AF3-5793-BB687FD44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AF61A-1A8A-8DCF-06F0-7DD71CBD2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CB562-EA31-D6B2-1927-752DB2CA11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C5F4D6-851D-0065-D60B-42957DB53D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103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if the owner occupied property is located in a FEMA Declared disaster area. You can go to FEMAS Website. Fema.gov/disaster/declarations</a:t>
            </a:r>
          </a:p>
          <a:p>
            <a:r>
              <a:rPr lang="en-US" dirty="0"/>
              <a:t>Choose major disaster declaration and then under declaration type, select the state where the property is located and then select the search and filer disasters button</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84</a:t>
            </a:fld>
            <a:endParaRPr lang="en-US"/>
          </a:p>
        </p:txBody>
      </p:sp>
    </p:spTree>
    <p:extLst>
      <p:ext uri="{BB962C8B-B14F-4D97-AF65-F5344CB8AC3E}">
        <p14:creationId xmlns:p14="http://schemas.microsoft.com/office/powerpoint/2010/main" val="2554730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then select the disaster that caused the damage- then select the designated areas tab to the left</a:t>
            </a:r>
          </a:p>
        </p:txBody>
      </p:sp>
      <p:sp>
        <p:nvSpPr>
          <p:cNvPr id="4" name="Slide Number Placeholder 3"/>
          <p:cNvSpPr>
            <a:spLocks noGrp="1"/>
          </p:cNvSpPr>
          <p:nvPr>
            <p:ph type="sldNum" sz="quarter" idx="5"/>
          </p:nvPr>
        </p:nvSpPr>
        <p:spPr/>
        <p:txBody>
          <a:bodyPr/>
          <a:lstStyle/>
          <a:p>
            <a:fld id="{B66168CD-28A7-45AB-95D3-5E7166BC7C6F}" type="slidenum">
              <a:rPr lang="en-US" smtClean="0"/>
              <a:pPr/>
              <a:t>85</a:t>
            </a:fld>
            <a:endParaRPr lang="en-US"/>
          </a:p>
        </p:txBody>
      </p:sp>
    </p:spTree>
    <p:extLst>
      <p:ext uri="{BB962C8B-B14F-4D97-AF65-F5344CB8AC3E}">
        <p14:creationId xmlns:p14="http://schemas.microsoft.com/office/powerpoint/2010/main" val="3410741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owner-occupied properties that are located in the counties designated for ‘Individual Assistance are eligible under our DRA Program!</a:t>
            </a:r>
          </a:p>
          <a:p>
            <a:r>
              <a:rPr lang="en-US" dirty="0"/>
              <a:t>Please NOTE the requested repairs must be related to damages that are caused by the disaster!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4501F-15B5-4927-BB0A-11AFAAC186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233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fully executed DRA request for the disbursement of funds form is needed- This form will include a few more items than the HELP Disbursement request.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disbursement request form is also a checklist for the documents necessary to complete the submission.</a:t>
            </a:r>
          </a:p>
          <a:p>
            <a:pPr marL="285750" indent="-285750">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includes date/member bank/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include the intermediary if applicable /Member Contact/who it was prepared by/ The applicant’s name and FEMA disaster ID. </a:t>
            </a:r>
          </a:p>
          <a:p>
            <a:pPr marL="285750" indent="-285750">
              <a:buFontTx/>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If there is developer fee included in this request, there will need to be an intermediary.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Cunty or parish must have been designated for individual assistance by FEMA no earlier than January 1, 2019. You can locate the FEMA ID at fema.gov.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disaster amount requested is only the amount requested by us- The bottom of the form can be utilized as a checklist when submitting the application</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Maximum of $15,000</a:t>
            </a:r>
          </a:p>
          <a:p>
            <a:pPr marL="285750" indent="-285750">
              <a:buFontTx/>
              <a:buChar char="-"/>
            </a:pPr>
            <a:endParaRPr lang="en-US" sz="1800" dirty="0">
              <a:effectLst/>
              <a:latin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Please do not include copies of social security cards and/or numbers on the documentation you submit. </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do not require that confidential information</a:t>
            </a:r>
            <a:r>
              <a:rPr lang="en-US" sz="1800" dirty="0">
                <a:effectLst/>
                <a:latin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88</a:t>
            </a:fld>
            <a:endParaRPr lang="en-US"/>
          </a:p>
        </p:txBody>
      </p:sp>
    </p:spTree>
    <p:extLst>
      <p:ext uri="{BB962C8B-B14F-4D97-AF65-F5344CB8AC3E}">
        <p14:creationId xmlns:p14="http://schemas.microsoft.com/office/powerpoint/2010/main" val="763384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90</a:t>
            </a:fld>
            <a:endParaRPr lang="en-US"/>
          </a:p>
        </p:txBody>
      </p:sp>
    </p:spTree>
    <p:extLst>
      <p:ext uri="{BB962C8B-B14F-4D97-AF65-F5344CB8AC3E}">
        <p14:creationId xmlns:p14="http://schemas.microsoft.com/office/powerpoint/2010/main" val="891110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85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a:p>
        </p:txBody>
      </p:sp>
    </p:spTree>
    <p:extLst>
      <p:ext uri="{BB962C8B-B14F-4D97-AF65-F5344CB8AC3E}">
        <p14:creationId xmlns:p14="http://schemas.microsoft.com/office/powerpoint/2010/main" val="32558073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F1A1-4C5E-9489-B304-1C365D5BB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0ADF6-BFB0-9E7A-FAC7-B8E6A6F3E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8A5F8-E1B6-48FA-16C4-C6C4285CAA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27F996-A8BC-AB6D-17C8-5B79164A50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651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97</a:t>
            </a:fld>
            <a:endParaRPr lang="en-US"/>
          </a:p>
        </p:txBody>
      </p:sp>
    </p:spTree>
    <p:extLst>
      <p:ext uri="{BB962C8B-B14F-4D97-AF65-F5344CB8AC3E}">
        <p14:creationId xmlns:p14="http://schemas.microsoft.com/office/powerpoint/2010/main" val="3399354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102</a:t>
            </a:fld>
            <a:endParaRPr lang="en-US"/>
          </a:p>
        </p:txBody>
      </p:sp>
    </p:spTree>
    <p:extLst>
      <p:ext uri="{BB962C8B-B14F-4D97-AF65-F5344CB8AC3E}">
        <p14:creationId xmlns:p14="http://schemas.microsoft.com/office/powerpoint/2010/main" val="298921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265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multiple contractors, an invoice is required for each one.</a:t>
            </a:r>
          </a:p>
        </p:txBody>
      </p:sp>
      <p:sp>
        <p:nvSpPr>
          <p:cNvPr id="4" name="Slide Number Placeholder 3"/>
          <p:cNvSpPr>
            <a:spLocks noGrp="1"/>
          </p:cNvSpPr>
          <p:nvPr>
            <p:ph type="sldNum" sz="quarter" idx="10"/>
          </p:nvPr>
        </p:nvSpPr>
        <p:spPr/>
        <p:txBody>
          <a:bodyPr/>
          <a:lstStyle/>
          <a:p>
            <a:fld id="{76937A20-C687-4A2A-9993-AAF792036E99}" type="slidenum">
              <a:rPr lang="en-US" smtClean="0"/>
              <a:pPr/>
              <a:t>105</a:t>
            </a:fld>
            <a:endParaRPr lang="en-US"/>
          </a:p>
        </p:txBody>
      </p:sp>
    </p:spTree>
    <p:extLst>
      <p:ext uri="{BB962C8B-B14F-4D97-AF65-F5344CB8AC3E}">
        <p14:creationId xmlns:p14="http://schemas.microsoft.com/office/powerpoint/2010/main" val="1198483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37A20-C687-4A2A-9993-AAF792036E99}" type="slidenum">
              <a:rPr lang="en-US" smtClean="0"/>
              <a:pPr/>
              <a:t>106</a:t>
            </a:fld>
            <a:endParaRPr lang="en-US" dirty="0"/>
          </a:p>
        </p:txBody>
      </p:sp>
    </p:spTree>
    <p:extLst>
      <p:ext uri="{BB962C8B-B14F-4D97-AF65-F5344CB8AC3E}">
        <p14:creationId xmlns:p14="http://schemas.microsoft.com/office/powerpoint/2010/main" val="80642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108</a:t>
            </a:fld>
            <a:endParaRPr lang="en-US" dirty="0"/>
          </a:p>
        </p:txBody>
      </p:sp>
    </p:spTree>
    <p:extLst>
      <p:ext uri="{BB962C8B-B14F-4D97-AF65-F5344CB8AC3E}">
        <p14:creationId xmlns:p14="http://schemas.microsoft.com/office/powerpoint/2010/main" val="28205908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109</a:t>
            </a:fld>
            <a:endParaRPr lang="en-US" dirty="0"/>
          </a:p>
        </p:txBody>
      </p:sp>
    </p:spTree>
    <p:extLst>
      <p:ext uri="{BB962C8B-B14F-4D97-AF65-F5344CB8AC3E}">
        <p14:creationId xmlns:p14="http://schemas.microsoft.com/office/powerpoint/2010/main" val="22996094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3116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 have a “how to” document that we can email the new user. I</a:t>
            </a:r>
            <a:r>
              <a:rPr lang="en-US" sz="1200" kern="1200" dirty="0">
                <a:solidFill>
                  <a:schemeClr val="tx1"/>
                </a:solidFill>
                <a:effectLst/>
                <a:latin typeface="+mn-lt"/>
                <a:ea typeface="+mn-ea"/>
                <a:cs typeface="+mn-cs"/>
              </a:rPr>
              <a:t>mportant notation (i.e. </a:t>
            </a:r>
            <a:r>
              <a:rPr lang="en-US" sz="1200" b="1" kern="1200" dirty="0">
                <a:solidFill>
                  <a:schemeClr val="tx1"/>
                </a:solidFill>
                <a:effectLst/>
                <a:latin typeface="+mn-lt"/>
                <a:ea typeface="+mn-ea"/>
                <a:cs typeface="+mn-cs"/>
              </a:rPr>
              <a:t>When registering, please make sure to select the "Member" option. This is crucial as it will prevent any potential access issues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112</a:t>
            </a:fld>
            <a:endParaRPr lang="en-US" dirty="0"/>
          </a:p>
        </p:txBody>
      </p:sp>
    </p:spTree>
    <p:extLst>
      <p:ext uri="{BB962C8B-B14F-4D97-AF65-F5344CB8AC3E}">
        <p14:creationId xmlns:p14="http://schemas.microsoft.com/office/powerpoint/2010/main" val="310672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application is uploaded, it can’t be deleted or edited by any user with Advances or </a:t>
            </a:r>
            <a:r>
              <a:rPr lang="en-US" dirty="0" err="1"/>
              <a:t>AHP</a:t>
            </a:r>
            <a:endParaRPr lang="en-US" dirty="0"/>
          </a:p>
          <a:p>
            <a:r>
              <a:rPr lang="en-US" dirty="0"/>
              <a:t>.</a:t>
            </a:r>
          </a:p>
          <a:p>
            <a:r>
              <a:rPr lang="en-US" dirty="0"/>
              <a:t>Advances authority can view. edit, upload or delete applications submitted from their organization</a:t>
            </a:r>
          </a:p>
          <a:p>
            <a:r>
              <a:rPr lang="en-US" dirty="0" err="1"/>
              <a:t>AHP</a:t>
            </a:r>
            <a:r>
              <a:rPr lang="en-US" dirty="0"/>
              <a:t> authority will only be able to see, edit, upload or delete applications that they only initiate, pending and submission in Grant Connect.</a:t>
            </a:r>
          </a:p>
          <a:p>
            <a:endParaRPr lang="en-US" dirty="0"/>
          </a:p>
          <a:p>
            <a:r>
              <a:rPr lang="en-US" dirty="0"/>
              <a:t>If you have a user in your organization that you would like to be assigned the </a:t>
            </a:r>
            <a:r>
              <a:rPr lang="en-US" dirty="0" err="1"/>
              <a:t>AHP</a:t>
            </a:r>
            <a:r>
              <a:rPr lang="en-US" dirty="0"/>
              <a:t> usage code (column 2) a person with advances authority can request that via email to ahp@fhlb.com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69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9C40-ADD9-85F4-5309-A90F913ED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DA2F-76B6-4BED-D827-45E9A6991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828F9-7B65-2458-7DEE-22D094C1A301}"/>
              </a:ext>
            </a:extLst>
          </p:cNvPr>
          <p:cNvSpPr>
            <a:spLocks noGrp="1"/>
          </p:cNvSpPr>
          <p:nvPr>
            <p:ph type="body" idx="1"/>
          </p:nvPr>
        </p:nvSpPr>
        <p:spPr/>
        <p:txBody>
          <a:bodyPr/>
          <a:lstStyle/>
          <a:p>
            <a:r>
              <a:rPr lang="en-US" dirty="0"/>
              <a:t>Once an application is uploaded, it can’t be deleted or edited by any user with Advances or </a:t>
            </a:r>
            <a:r>
              <a:rPr lang="en-US" dirty="0" err="1"/>
              <a:t>AHP</a:t>
            </a:r>
            <a:endParaRPr lang="en-US" dirty="0"/>
          </a:p>
          <a:p>
            <a:r>
              <a:rPr lang="en-US" dirty="0"/>
              <a:t>.</a:t>
            </a:r>
          </a:p>
          <a:p>
            <a:r>
              <a:rPr lang="en-US" dirty="0"/>
              <a:t>Advances authority can view. edit, upload or delete applications submitted from their organization</a:t>
            </a:r>
          </a:p>
          <a:p>
            <a:r>
              <a:rPr lang="en-US" dirty="0" err="1"/>
              <a:t>AHP</a:t>
            </a:r>
            <a:r>
              <a:rPr lang="en-US" dirty="0"/>
              <a:t> authority will only be able to see, edit, upload or delete applications that they only initiate, pending and submission in Grant Connect.</a:t>
            </a:r>
          </a:p>
          <a:p>
            <a:endParaRPr lang="en-US" dirty="0"/>
          </a:p>
          <a:p>
            <a:r>
              <a:rPr lang="en-US" dirty="0"/>
              <a:t>If you have a user in your organization that you would like to be assigned the </a:t>
            </a:r>
            <a:r>
              <a:rPr lang="en-US" dirty="0" err="1"/>
              <a:t>AHP</a:t>
            </a:r>
            <a:r>
              <a:rPr lang="en-US" dirty="0"/>
              <a:t> usage code (column 2) a person with advances authority can request that via email to ahp@fhlb.com</a:t>
            </a:r>
          </a:p>
          <a:p>
            <a:endParaRPr lang="en-US" dirty="0"/>
          </a:p>
        </p:txBody>
      </p:sp>
      <p:sp>
        <p:nvSpPr>
          <p:cNvPr id="4" name="Slide Number Placeholder 3">
            <a:extLst>
              <a:ext uri="{FF2B5EF4-FFF2-40B4-BE49-F238E27FC236}">
                <a16:creationId xmlns:a16="http://schemas.microsoft.com/office/drawing/2014/main" id="{942A950C-5D0F-2E9D-924B-C5B5DBEEA6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85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3EAD-5098-41B2-FBE9-E7A523AF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69F70-7354-5DB3-5C65-1E66559F9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B8B13-E368-048A-F35C-2B04E89449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9DBFF0-6ABE-9D11-4F7E-1EBE8DD39C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883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3EAD-5098-41B2-FBE9-E7A523AF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69F70-7354-5DB3-5C65-1E66559F9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B8B13-E368-048A-F35C-2B04E89449D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019DBFF0-6ABE-9D11-4F7E-1EBE8DD39C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8835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7027-323E-D873-86CA-63BCD22EE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13C78-BEED-DC5F-4662-EE264C424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F944A-093A-5A16-69D7-A0DD69396C71}"/>
              </a:ext>
            </a:extLst>
          </p:cNvPr>
          <p:cNvSpPr>
            <a:spLocks noGrp="1"/>
          </p:cNvSpPr>
          <p:nvPr>
            <p:ph type="body" idx="1"/>
          </p:nvPr>
        </p:nvSpPr>
        <p:spPr/>
        <p:txBody>
          <a:bodyPr/>
          <a:lstStyle/>
          <a:p>
            <a:r>
              <a:rPr lang="en-US" dirty="0"/>
              <a:t>Once an application is uploaded, it can’t be deleted or edited by any user with Advances or </a:t>
            </a:r>
            <a:r>
              <a:rPr lang="en-US" dirty="0" err="1"/>
              <a:t>AHP</a:t>
            </a:r>
            <a:endParaRPr lang="en-US" dirty="0"/>
          </a:p>
          <a:p>
            <a:r>
              <a:rPr lang="en-US" dirty="0"/>
              <a:t>.</a:t>
            </a:r>
          </a:p>
        </p:txBody>
      </p:sp>
      <p:sp>
        <p:nvSpPr>
          <p:cNvPr id="4" name="Slide Number Placeholder 3">
            <a:extLst>
              <a:ext uri="{FF2B5EF4-FFF2-40B4-BE49-F238E27FC236}">
                <a16:creationId xmlns:a16="http://schemas.microsoft.com/office/drawing/2014/main" id="{706C826C-FB31-0460-EB9B-7C9FD6BAB3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9590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B2FC-20FC-72C0-2B7F-FBBAE2B59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026C1-213A-0724-8EC0-0B8581402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3C6BE-FA29-9256-978F-3E6B432404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70D0DC-E8BF-1D17-409F-38ED6791A68E}"/>
              </a:ext>
            </a:extLst>
          </p:cNvPr>
          <p:cNvSpPr>
            <a:spLocks noGrp="1"/>
          </p:cNvSpPr>
          <p:nvPr>
            <p:ph type="sldNum" sz="quarter" idx="10"/>
          </p:nvPr>
        </p:nvSpPr>
        <p:spPr/>
        <p:txBody>
          <a:bodyPr/>
          <a:lstStyle/>
          <a:p>
            <a:fld id="{B66168CD-28A7-45AB-95D3-5E7166BC7C6F}" type="slidenum">
              <a:rPr lang="en-US" smtClean="0"/>
              <a:pPr/>
              <a:t>127</a:t>
            </a:fld>
            <a:endParaRPr lang="en-US" dirty="0"/>
          </a:p>
        </p:txBody>
      </p:sp>
    </p:spTree>
    <p:extLst>
      <p:ext uri="{BB962C8B-B14F-4D97-AF65-F5344CB8AC3E}">
        <p14:creationId xmlns:p14="http://schemas.microsoft.com/office/powerpoint/2010/main" val="47635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383905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5909266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42773609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86570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023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27621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52205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13067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083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924266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310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760228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459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801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55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84159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4922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32815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3133673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2/17/2026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1689807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2/17/2026</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3487207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1644732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815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10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3128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931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2772322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65858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41037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45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8" r:id="rId11"/>
    <p:sldLayoutId id="2147483674" r:id="rId12"/>
    <p:sldLayoutId id="2147483675" r:id="rId13"/>
    <p:sldLayoutId id="2147483676" r:id="rId14"/>
    <p:sldLayoutId id="2147483677" r:id="rId15"/>
    <p:sldLayoutId id="2147483678" r:id="rId16"/>
    <p:sldLayoutId id="2147483679" r:id="rId17"/>
    <p:sldLayoutId id="2147483695" r:id="rId18"/>
    <p:sldLayoutId id="2147483697" r:id="rId19"/>
    <p:sldLayoutId id="2147483699" r:id="rId20"/>
    <p:sldLayoutId id="2147483700" r:id="rId21"/>
    <p:sldLayoutId id="2147483701" r:id="rId22"/>
    <p:sldLayoutId id="2147483702" r:id="rId23"/>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41047694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mailto:AHP@fhlb.com"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96.png"/><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60.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50.png"/></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1.xml"/><Relationship Id="rId5" Type="http://schemas.openxmlformats.org/officeDocument/2006/relationships/image" Target="../media/image104.png"/><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image" Target="../media/image105.png"/><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hyperlink" Target="fhlb.com" TargetMode="External"/><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s://eligibility.sc.egov.usda.gov/eligibility/welcomeAction.do?pageAction=sfp"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fhlb.com/community-programs/affordable-housing-program-general-fund#resourc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fhlb.com" TargetMode="External"/><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59.svg"/><Relationship Id="rId4" Type="http://schemas.openxmlformats.org/officeDocument/2006/relationships/diagramLayout" Target="../diagrams/layout8.xml"/><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fhlb.com/"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hyperlink" Target="mailto:fortifiedfund@fhlb.com"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hyperlink" Target="fhlb.com" TargetMode="External"/><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8.png"/><Relationship Id="rId7" Type="http://schemas.openxmlformats.org/officeDocument/2006/relationships/diagramColors" Target="../diagrams/colors11.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3.png"/></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15827"/>
          </a:xfrm>
          <a:prstGeom prst="rect">
            <a:avLst/>
          </a:prstGeom>
          <a:solidFill>
            <a:srgbClr val="0070C0"/>
          </a:solidFill>
        </p:spPr>
        <p:txBody>
          <a:bodyPr wrap="square" lIns="91440" tIns="45720" rIns="91440" bIns="45720" rtlCol="0" anchor="t">
            <a:spAutoFit/>
          </a:bodyPr>
          <a:lstStyle/>
          <a:p>
            <a:pPr algn="ctr"/>
            <a:endParaRPr lang="en-US" sz="1100" b="1" dirty="0">
              <a:solidFill>
                <a:schemeClr val="bg1"/>
              </a:solidFill>
            </a:endParaRPr>
          </a:p>
          <a:p>
            <a:pPr algn="ctr"/>
            <a:r>
              <a:rPr lang="en-US" sz="3600" b="1" dirty="0">
                <a:solidFill>
                  <a:schemeClr val="bg1"/>
                </a:solidFill>
              </a:rPr>
              <a:t>2026 Affordable Housing Program Workshop</a:t>
            </a:r>
            <a:endParaRPr lang="en-US" sz="3600" b="1" dirty="0">
              <a:solidFill>
                <a:schemeClr val="bg1"/>
              </a:solidFill>
              <a:cs typeface="Calibri"/>
            </a:endParaRPr>
          </a:p>
          <a:p>
            <a:pPr algn="ctr"/>
            <a:r>
              <a:rPr lang="en-US" sz="3600" dirty="0">
                <a:solidFill>
                  <a:schemeClr val="bg1"/>
                </a:solidFill>
              </a:rPr>
              <a:t>Homeownership and Homebuyer Programs</a:t>
            </a:r>
            <a:endParaRPr lang="en-US" sz="3600" dirty="0">
              <a:solidFill>
                <a:schemeClr val="bg1"/>
              </a:solidFill>
              <a:cs typeface="Calibri"/>
            </a:endParaRP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3D59-CC66-B9F8-25DB-F212AFE917EF}"/>
              </a:ext>
            </a:extLst>
          </p:cNvPr>
          <p:cNvSpPr>
            <a:spLocks noGrp="1"/>
          </p:cNvSpPr>
          <p:nvPr>
            <p:ph type="title"/>
          </p:nvPr>
        </p:nvSpPr>
        <p:spPr/>
        <p:txBody>
          <a:bodyPr/>
          <a:lstStyle/>
          <a:p>
            <a:r>
              <a:rPr lang="en-US" dirty="0"/>
              <a:t>AHP Process</a:t>
            </a:r>
          </a:p>
        </p:txBody>
      </p:sp>
      <p:sp>
        <p:nvSpPr>
          <p:cNvPr id="3" name="Content Placeholder 2">
            <a:extLst>
              <a:ext uri="{FF2B5EF4-FFF2-40B4-BE49-F238E27FC236}">
                <a16:creationId xmlns:a16="http://schemas.microsoft.com/office/drawing/2014/main" id="{62F06986-F265-D1E8-EF7C-A8D288A7E3DD}"/>
              </a:ext>
            </a:extLst>
          </p:cNvPr>
          <p:cNvSpPr>
            <a:spLocks noGrp="1"/>
          </p:cNvSpPr>
          <p:nvPr>
            <p:ph idx="1"/>
          </p:nvPr>
        </p:nvSpPr>
        <p:spPr>
          <a:xfrm>
            <a:off x="356260" y="1120177"/>
            <a:ext cx="8330540" cy="5445149"/>
          </a:xfrm>
          <a:ln w="12700">
            <a:solidFill>
              <a:srgbClr val="0071CE"/>
            </a:solidFill>
          </a:ln>
        </p:spPr>
        <p:txBody>
          <a:bodyPr>
            <a:noAutofit/>
          </a:bodyPr>
          <a:lstStyle/>
          <a:p>
            <a:pPr>
              <a:buFont typeface="Wingdings" panose="05000000000000000000" pitchFamily="2" charset="2"/>
              <a:buChar char="v"/>
            </a:pPr>
            <a:r>
              <a:rPr lang="en-US" sz="2000" b="0" i="0" u="sng" dirty="0">
                <a:solidFill>
                  <a:srgbClr val="4E5054"/>
                </a:solidFill>
                <a:effectLst/>
                <a:latin typeface="Public Sans"/>
              </a:rPr>
              <a:t>Pre-Application Process </a:t>
            </a:r>
          </a:p>
          <a:p>
            <a:pPr marL="0" indent="0">
              <a:buNone/>
            </a:pPr>
            <a:r>
              <a:rPr lang="en-US" sz="2000" b="0" i="0" dirty="0">
                <a:solidFill>
                  <a:srgbClr val="4E5054"/>
                </a:solidFill>
                <a:effectLst/>
                <a:latin typeface="Public Sans"/>
              </a:rPr>
              <a:t>    The member and project sponsor meet to discuss the project</a:t>
            </a:r>
          </a:p>
          <a:p>
            <a:pPr>
              <a:buFont typeface="Wingdings" panose="05000000000000000000" pitchFamily="2" charset="2"/>
              <a:buChar char="v"/>
            </a:pPr>
            <a:r>
              <a:rPr lang="en-US" sz="2000" b="0" i="0" u="sng" dirty="0">
                <a:solidFill>
                  <a:srgbClr val="4E5054"/>
                </a:solidFill>
                <a:effectLst/>
                <a:latin typeface="Public Sans"/>
              </a:rPr>
              <a:t>Application Process </a:t>
            </a:r>
          </a:p>
          <a:p>
            <a:pPr marL="236537" lvl="1" indent="0">
              <a:buNone/>
            </a:pPr>
            <a:r>
              <a:rPr lang="en-US" sz="2000" b="0" i="0" dirty="0">
                <a:solidFill>
                  <a:srgbClr val="4E5054"/>
                </a:solidFill>
                <a:effectLst/>
                <a:latin typeface="Public Sans"/>
              </a:rPr>
              <a:t>The project sponsor completes the application for funding during the annual application period </a:t>
            </a:r>
          </a:p>
          <a:p>
            <a:pPr>
              <a:buFont typeface="Wingdings" panose="05000000000000000000" pitchFamily="2" charset="2"/>
              <a:buChar char="v"/>
            </a:pPr>
            <a:r>
              <a:rPr lang="en-US" sz="2000" b="0" i="0" u="sng" dirty="0">
                <a:solidFill>
                  <a:srgbClr val="4E5054"/>
                </a:solidFill>
                <a:effectLst/>
                <a:latin typeface="Public Sans"/>
              </a:rPr>
              <a:t>Approval</a:t>
            </a:r>
            <a:r>
              <a:rPr lang="en-US" sz="2000" b="0" i="0" dirty="0">
                <a:solidFill>
                  <a:srgbClr val="4E5054"/>
                </a:solidFill>
                <a:effectLst/>
                <a:latin typeface="Public Sans"/>
              </a:rPr>
              <a:t> </a:t>
            </a:r>
          </a:p>
          <a:p>
            <a:pPr marL="236537" lvl="1" indent="0">
              <a:buNone/>
            </a:pPr>
            <a:r>
              <a:rPr lang="en-US" sz="2000" b="0" i="0" dirty="0">
                <a:solidFill>
                  <a:srgbClr val="4E5054"/>
                </a:solidFill>
                <a:effectLst/>
                <a:latin typeface="Public Sans"/>
              </a:rPr>
              <a:t>FHLB Dallas scores the applications and recommends projects to receive funding</a:t>
            </a:r>
            <a:endParaRPr lang="en-US" sz="2000" dirty="0">
              <a:solidFill>
                <a:srgbClr val="4E5054"/>
              </a:solidFill>
              <a:latin typeface="Public Sans"/>
            </a:endParaRPr>
          </a:p>
          <a:p>
            <a:pPr>
              <a:buFont typeface="Wingdings" panose="05000000000000000000" pitchFamily="2" charset="2"/>
              <a:buChar char="v"/>
            </a:pPr>
            <a:r>
              <a:rPr lang="en-US" sz="2000" b="0" i="0" u="sng" dirty="0">
                <a:solidFill>
                  <a:srgbClr val="4E5054"/>
                </a:solidFill>
                <a:effectLst/>
                <a:latin typeface="Public Sans"/>
              </a:rPr>
              <a:t>Funds Disbursement</a:t>
            </a:r>
          </a:p>
          <a:p>
            <a:pPr marL="0" indent="0">
              <a:buNone/>
            </a:pPr>
            <a:r>
              <a:rPr lang="en-US" sz="2000" dirty="0">
                <a:solidFill>
                  <a:srgbClr val="4E5054"/>
                </a:solidFill>
                <a:latin typeface="Public Sans"/>
              </a:rPr>
              <a:t>    </a:t>
            </a:r>
            <a:r>
              <a:rPr lang="en-US" sz="2000" b="0" i="0" dirty="0">
                <a:solidFill>
                  <a:srgbClr val="4E5054"/>
                </a:solidFill>
                <a:effectLst/>
                <a:latin typeface="Public Sans"/>
              </a:rPr>
              <a:t>AHP funds are disbursed as a direct grant to the member institution</a:t>
            </a:r>
          </a:p>
          <a:p>
            <a:pPr>
              <a:buFont typeface="Wingdings" panose="05000000000000000000" pitchFamily="2" charset="2"/>
              <a:buChar char="v"/>
            </a:pPr>
            <a:r>
              <a:rPr lang="en-US" sz="2000" b="0" i="0" u="sng" dirty="0">
                <a:solidFill>
                  <a:srgbClr val="4E5054"/>
                </a:solidFill>
                <a:effectLst/>
                <a:latin typeface="Public Sans"/>
              </a:rPr>
              <a:t>Progress Reporting </a:t>
            </a:r>
          </a:p>
          <a:p>
            <a:pPr marL="0" indent="0">
              <a:buNone/>
            </a:pPr>
            <a:r>
              <a:rPr lang="en-US" sz="2000" b="0" i="0" dirty="0">
                <a:solidFill>
                  <a:srgbClr val="4E5054"/>
                </a:solidFill>
                <a:effectLst/>
                <a:latin typeface="Public Sans"/>
              </a:rPr>
              <a:t>    Sponsors submit annual progress reports until project completion</a:t>
            </a:r>
          </a:p>
          <a:p>
            <a:pPr>
              <a:buFont typeface="Wingdings" panose="05000000000000000000" pitchFamily="2" charset="2"/>
              <a:buChar char="v"/>
            </a:pPr>
            <a:r>
              <a:rPr lang="en-US" sz="2000" b="0" i="0" u="sng" dirty="0">
                <a:solidFill>
                  <a:srgbClr val="4E5054"/>
                </a:solidFill>
                <a:effectLst/>
                <a:latin typeface="Public Sans"/>
              </a:rPr>
              <a:t>Monitoring</a:t>
            </a:r>
          </a:p>
          <a:p>
            <a:pPr marL="236537" lvl="1" indent="0">
              <a:buNone/>
            </a:pPr>
            <a:r>
              <a:rPr lang="en-US" sz="2000" b="0" i="0" dirty="0">
                <a:solidFill>
                  <a:srgbClr val="4E5054"/>
                </a:solidFill>
                <a:effectLst/>
                <a:latin typeface="Public Sans"/>
              </a:rPr>
              <a:t>Upon completion of the construction or rehabilitation</a:t>
            </a:r>
            <a:endParaRPr lang="en-US" sz="2000" dirty="0">
              <a:solidFill>
                <a:srgbClr val="4E5054"/>
              </a:solidFill>
              <a:latin typeface="Public Sans"/>
            </a:endParaRPr>
          </a:p>
          <a:p>
            <a:pPr>
              <a:buFont typeface="Wingdings" panose="05000000000000000000" pitchFamily="2" charset="2"/>
              <a:buChar char="v"/>
            </a:pPr>
            <a:r>
              <a:rPr lang="en-US" sz="2000" u="sng" dirty="0">
                <a:solidFill>
                  <a:srgbClr val="4E5054"/>
                </a:solidFill>
                <a:latin typeface="Public Sans"/>
              </a:rPr>
              <a:t>Five-year Retention for Owner Occupied Downpayment Assistance</a:t>
            </a:r>
            <a:endParaRPr lang="en-US" sz="2000" u="sng" dirty="0"/>
          </a:p>
        </p:txBody>
      </p:sp>
    </p:spTree>
    <p:extLst>
      <p:ext uri="{BB962C8B-B14F-4D97-AF65-F5344CB8AC3E}">
        <p14:creationId xmlns:p14="http://schemas.microsoft.com/office/powerpoint/2010/main" val="24242648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BB2AA-5FA7-AB52-B82C-97E267CC88B3}"/>
              </a:ext>
            </a:extLst>
          </p:cNvPr>
          <p:cNvPicPr>
            <a:picLocks noChangeAspect="1"/>
          </p:cNvPicPr>
          <p:nvPr/>
        </p:nvPicPr>
        <p:blipFill rotWithShape="1">
          <a:blip r:embed="rId2">
            <a:extLst>
              <a:ext uri="{28A0092B-C50C-407E-A947-70E740481C1C}">
                <a14:useLocalDpi xmlns:a14="http://schemas.microsoft.com/office/drawing/2010/main" val="0"/>
              </a:ext>
            </a:extLst>
          </a:blip>
          <a:srcRect l="1959" r="1959"/>
          <a:stretch/>
        </p:blipFill>
        <p:spPr>
          <a:xfrm>
            <a:off x="0" y="951717"/>
            <a:ext cx="5098937" cy="5726098"/>
          </a:xfrm>
          <a:prstGeom prst="rect">
            <a:avLst/>
          </a:prstGeom>
        </p:spPr>
      </p:pic>
      <p:sp>
        <p:nvSpPr>
          <p:cNvPr id="4" name="Title 1">
            <a:extLst>
              <a:ext uri="{FF2B5EF4-FFF2-40B4-BE49-F238E27FC236}">
                <a16:creationId xmlns:a16="http://schemas.microsoft.com/office/drawing/2014/main" id="{CA069833-80AD-644B-0E20-0A89B8C81970}"/>
              </a:ext>
            </a:extLst>
          </p:cNvPr>
          <p:cNvSpPr>
            <a:spLocks noGrp="1"/>
          </p:cNvSpPr>
          <p:nvPr>
            <p:ph type="title"/>
          </p:nvPr>
        </p:nvSpPr>
        <p:spPr>
          <a:xfrm>
            <a:off x="134974" y="328574"/>
            <a:ext cx="7487260" cy="457200"/>
          </a:xfrm>
        </p:spPr>
        <p:txBody>
          <a:bodyPr/>
          <a:lstStyle/>
          <a:p>
            <a:r>
              <a:rPr lang="en-US" sz="2000" dirty="0"/>
              <a:t>Home Repair Estimate</a:t>
            </a:r>
          </a:p>
        </p:txBody>
      </p:sp>
      <p:sp>
        <p:nvSpPr>
          <p:cNvPr id="7" name="TextBox 6">
            <a:extLst>
              <a:ext uri="{FF2B5EF4-FFF2-40B4-BE49-F238E27FC236}">
                <a16:creationId xmlns:a16="http://schemas.microsoft.com/office/drawing/2014/main" id="{625D18D0-9904-4D06-687E-914F727AB640}"/>
              </a:ext>
            </a:extLst>
          </p:cNvPr>
          <p:cNvSpPr txBox="1"/>
          <p:nvPr/>
        </p:nvSpPr>
        <p:spPr>
          <a:xfrm>
            <a:off x="1250311" y="47210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Contractor Signature</a:t>
            </a:r>
          </a:p>
        </p:txBody>
      </p:sp>
      <p:sp>
        <p:nvSpPr>
          <p:cNvPr id="11" name="TextBox 10">
            <a:extLst>
              <a:ext uri="{FF2B5EF4-FFF2-40B4-BE49-F238E27FC236}">
                <a16:creationId xmlns:a16="http://schemas.microsoft.com/office/drawing/2014/main" id="{AE800E81-F238-9D85-BC15-7A4FD5991505}"/>
              </a:ext>
            </a:extLst>
          </p:cNvPr>
          <p:cNvSpPr txBox="1"/>
          <p:nvPr/>
        </p:nvSpPr>
        <p:spPr>
          <a:xfrm>
            <a:off x="1444716" y="585839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Homeowner Signature</a:t>
            </a:r>
          </a:p>
        </p:txBody>
      </p:sp>
      <p:sp>
        <p:nvSpPr>
          <p:cNvPr id="13" name="TextBox 12">
            <a:extLst>
              <a:ext uri="{FF2B5EF4-FFF2-40B4-BE49-F238E27FC236}">
                <a16:creationId xmlns:a16="http://schemas.microsoft.com/office/drawing/2014/main" id="{2C99C031-9BB6-3818-2F62-A0B842967188}"/>
              </a:ext>
            </a:extLst>
          </p:cNvPr>
          <p:cNvSpPr txBox="1"/>
          <p:nvPr/>
        </p:nvSpPr>
        <p:spPr>
          <a:xfrm>
            <a:off x="1333177" y="621710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Member Signature</a:t>
            </a:r>
          </a:p>
        </p:txBody>
      </p:sp>
      <p:sp>
        <p:nvSpPr>
          <p:cNvPr id="14" name="TextBox 13">
            <a:extLst>
              <a:ext uri="{FF2B5EF4-FFF2-40B4-BE49-F238E27FC236}">
                <a16:creationId xmlns:a16="http://schemas.microsoft.com/office/drawing/2014/main" id="{E20604D1-B809-11E9-C556-75413E428A39}"/>
              </a:ext>
            </a:extLst>
          </p:cNvPr>
          <p:cNvSpPr txBox="1"/>
          <p:nvPr/>
        </p:nvSpPr>
        <p:spPr>
          <a:xfrm>
            <a:off x="4098414" y="5955279"/>
            <a:ext cx="11601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2/15/2026</a:t>
            </a:r>
          </a:p>
        </p:txBody>
      </p:sp>
      <p:sp>
        <p:nvSpPr>
          <p:cNvPr id="15" name="TextBox 14">
            <a:extLst>
              <a:ext uri="{FF2B5EF4-FFF2-40B4-BE49-F238E27FC236}">
                <a16:creationId xmlns:a16="http://schemas.microsoft.com/office/drawing/2014/main" id="{DB573A3B-E3F5-0232-ECF4-804A0B4D7BA0}"/>
              </a:ext>
            </a:extLst>
          </p:cNvPr>
          <p:cNvSpPr txBox="1"/>
          <p:nvPr/>
        </p:nvSpPr>
        <p:spPr>
          <a:xfrm>
            <a:off x="4076377" y="6267816"/>
            <a:ext cx="10950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2/15/2026</a:t>
            </a:r>
          </a:p>
        </p:txBody>
      </p:sp>
      <p:sp>
        <p:nvSpPr>
          <p:cNvPr id="3" name="Rectangle 2">
            <a:extLst>
              <a:ext uri="{FF2B5EF4-FFF2-40B4-BE49-F238E27FC236}">
                <a16:creationId xmlns:a16="http://schemas.microsoft.com/office/drawing/2014/main" id="{FBC8ACB7-8CA6-F0A9-4BD3-18D532064FF1}"/>
              </a:ext>
            </a:extLst>
          </p:cNvPr>
          <p:cNvSpPr/>
          <p:nvPr/>
        </p:nvSpPr>
        <p:spPr>
          <a:xfrm>
            <a:off x="3785839" y="4767175"/>
            <a:ext cx="1254474" cy="261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93E01B-CBE6-F43B-19E1-2F8F7B71E590}"/>
              </a:ext>
            </a:extLst>
          </p:cNvPr>
          <p:cNvSpPr txBox="1"/>
          <p:nvPr/>
        </p:nvSpPr>
        <p:spPr>
          <a:xfrm>
            <a:off x="5348373" y="1153965"/>
            <a:ext cx="3671301" cy="4801314"/>
          </a:xfrm>
          <a:prstGeom prst="rect">
            <a:avLst/>
          </a:prstGeom>
          <a:noFill/>
        </p:spPr>
        <p:txBody>
          <a:bodyPr wrap="square">
            <a:spAutoFit/>
          </a:bodyPr>
          <a:lstStyle/>
          <a:p>
            <a:pPr marL="2834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Frequent problems that cause delays include:</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Ensure that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 parties have signed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 the designated areas</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Cost must correspond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with the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rehab cost in the Sources &amp; Uses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document</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Specify the units or quantities of materials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roof replacement, detail the quantity of shingles (squares, bundles, rolls, sheets, etc.)</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Separate costs for materials and labor</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Allow ample time before the bid expires to facilitate review and for FHLB Dallas to process disbursement</a:t>
            </a:r>
          </a:p>
          <a:p>
            <a:pPr marL="740664" marR="0" lvl="0" indent="-2834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9" name="TextBox 18">
            <a:extLst>
              <a:ext uri="{FF2B5EF4-FFF2-40B4-BE49-F238E27FC236}">
                <a16:creationId xmlns:a16="http://schemas.microsoft.com/office/drawing/2014/main" id="{830CE8DF-799A-3BE4-590A-551D9B74EBC5}"/>
              </a:ext>
            </a:extLst>
          </p:cNvPr>
          <p:cNvSpPr txBox="1"/>
          <p:nvPr/>
        </p:nvSpPr>
        <p:spPr>
          <a:xfrm>
            <a:off x="5098937" y="5805382"/>
            <a:ext cx="4023026" cy="461665"/>
          </a:xfrm>
          <a:prstGeom prst="rect">
            <a:avLst/>
          </a:prstGeom>
          <a:noFill/>
        </p:spPr>
        <p:txBody>
          <a:bodyPr wrap="square">
            <a:spAutoFit/>
          </a:bodyPr>
          <a:lstStyle/>
          <a:p>
            <a:r>
              <a:rPr lang="en-US" sz="1200" b="1" i="1" dirty="0">
                <a:solidFill>
                  <a:srgbClr val="C00000"/>
                </a:solidFill>
              </a:rPr>
              <a:t>*When multiple contractors are involved, an executed Home Repair Estimate is required for each contractor.*</a:t>
            </a:r>
          </a:p>
        </p:txBody>
      </p:sp>
    </p:spTree>
    <p:extLst>
      <p:ext uri="{BB962C8B-B14F-4D97-AF65-F5344CB8AC3E}">
        <p14:creationId xmlns:p14="http://schemas.microsoft.com/office/powerpoint/2010/main" val="3646527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9BA-B4F2-1E13-4A98-310F4AA2760B}"/>
              </a:ext>
            </a:extLst>
          </p:cNvPr>
          <p:cNvSpPr>
            <a:spLocks noGrp="1"/>
          </p:cNvSpPr>
          <p:nvPr>
            <p:ph type="title"/>
          </p:nvPr>
        </p:nvSpPr>
        <p:spPr>
          <a:xfrm>
            <a:off x="179987" y="268284"/>
            <a:ext cx="7487260" cy="457200"/>
          </a:xfrm>
        </p:spPr>
        <p:txBody>
          <a:bodyPr/>
          <a:lstStyle/>
          <a:p>
            <a:r>
              <a:rPr lang="en-US" sz="2400" dirty="0">
                <a:solidFill>
                  <a:srgbClr val="0070C0"/>
                </a:solidFill>
                <a:cs typeface="Calibri"/>
              </a:rPr>
              <a:t>Pre-Inspections</a:t>
            </a:r>
            <a:endParaRPr lang="en-US" sz="2400" dirty="0"/>
          </a:p>
        </p:txBody>
      </p:sp>
      <p:sp>
        <p:nvSpPr>
          <p:cNvPr id="4" name="Rectangle 7">
            <a:extLst>
              <a:ext uri="{FF2B5EF4-FFF2-40B4-BE49-F238E27FC236}">
                <a16:creationId xmlns:a16="http://schemas.microsoft.com/office/drawing/2014/main" id="{4731C571-3A39-5AF0-3081-1B0A0D23B6A9}"/>
              </a:ext>
            </a:extLst>
          </p:cNvPr>
          <p:cNvSpPr txBox="1">
            <a:spLocks noChangeArrowheads="1"/>
          </p:cNvSpPr>
          <p:nvPr/>
        </p:nvSpPr>
        <p:spPr bwMode="auto">
          <a:xfrm>
            <a:off x="111893" y="800285"/>
            <a:ext cx="7809699" cy="464022"/>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lgn="ctr" defTabSz="342900">
              <a:spcAft>
                <a:spcPts val="1800"/>
              </a:spcAft>
            </a:pPr>
            <a:r>
              <a:rPr lang="en-US" b="1" kern="0" dirty="0"/>
              <a:t>Pre-rehab inspections and “before” photos are required to disburse funds</a:t>
            </a:r>
          </a:p>
        </p:txBody>
      </p:sp>
      <p:sp>
        <p:nvSpPr>
          <p:cNvPr id="5" name="Rectangle 7">
            <a:extLst>
              <a:ext uri="{FF2B5EF4-FFF2-40B4-BE49-F238E27FC236}">
                <a16:creationId xmlns:a16="http://schemas.microsoft.com/office/drawing/2014/main" id="{2B81456C-A114-C810-B935-24068332C32D}"/>
              </a:ext>
            </a:extLst>
          </p:cNvPr>
          <p:cNvSpPr txBox="1">
            <a:spLocks noChangeArrowheads="1"/>
          </p:cNvSpPr>
          <p:nvPr/>
        </p:nvSpPr>
        <p:spPr bwMode="auto">
          <a:xfrm>
            <a:off x="111893" y="1295040"/>
            <a:ext cx="8732659" cy="55092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Inspection report must specify eligible items requiring modification/rehab</a:t>
            </a:r>
          </a:p>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Photos must show the need for rehabilitation (SNAP) and/or damages as a result of the natural disaster (DRA)</a:t>
            </a:r>
          </a:p>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If applicable, inspection invoice should be included, and the amount listed  on the Uses of Funds should be supported by the invoice</a:t>
            </a:r>
            <a:endParaRPr lang="en-US" sz="1600" b="1" dirty="0">
              <a:latin typeface="Calibri" panose="020F0502020204030204" pitchFamily="34" charset="0"/>
              <a:cs typeface="Calibri" panose="020F0502020204030204" pitchFamily="34" charset="0"/>
            </a:endParaRPr>
          </a:p>
          <a:p>
            <a:pPr marL="342900" indent="-342900" defTabSz="342900">
              <a:spcAft>
                <a:spcPts val="600"/>
              </a:spcAft>
              <a:buFont typeface="Wingdings" panose="05000000000000000000" pitchFamily="2" charset="2"/>
              <a:buChar char="ü"/>
            </a:pPr>
            <a:r>
              <a:rPr lang="en-US" sz="1600" b="1" kern="0" dirty="0">
                <a:latin typeface="Calibri" panose="020F0502020204030204" pitchFamily="34" charset="0"/>
                <a:cs typeface="Calibri" panose="020F0502020204030204" pitchFamily="34" charset="0"/>
              </a:rPr>
              <a:t>Inspections to be conducted by an independent 3</a:t>
            </a:r>
            <a:r>
              <a:rPr lang="en-US" sz="1600" b="1" kern="0" baseline="30000" dirty="0">
                <a:latin typeface="Calibri" panose="020F0502020204030204" pitchFamily="34" charset="0"/>
                <a:cs typeface="Calibri" panose="020F0502020204030204" pitchFamily="34" charset="0"/>
              </a:rPr>
              <a:t>rd</a:t>
            </a:r>
            <a:r>
              <a:rPr lang="en-US" sz="1600" b="1" kern="0" dirty="0">
                <a:latin typeface="Calibri" panose="020F0502020204030204" pitchFamily="34" charset="0"/>
                <a:cs typeface="Calibri" panose="020F0502020204030204" pitchFamily="34" charset="0"/>
              </a:rPr>
              <a:t> party </a:t>
            </a:r>
          </a:p>
          <a:p>
            <a:pPr marL="800100" lvl="1" indent="-342900" defTabSz="342900">
              <a:spcAft>
                <a:spcPts val="600"/>
              </a:spcAft>
              <a:buFont typeface="Wingdings" panose="05000000000000000000" pitchFamily="2" charset="2"/>
              <a:buChar char="§"/>
              <a:defRPr/>
            </a:pPr>
            <a:r>
              <a:rPr lang="en-US" sz="1600" b="1" kern="0" dirty="0">
                <a:solidFill>
                  <a:prstClr val="black"/>
                </a:solidFill>
                <a:latin typeface="Calibri" panose="020F0502020204030204" pitchFamily="34" charset="0"/>
                <a:cs typeface="Calibri" panose="020F0502020204030204" pitchFamily="34" charset="0"/>
              </a:rPr>
              <a:t>Approved by member institution</a:t>
            </a:r>
          </a:p>
          <a:p>
            <a:pPr marL="800100" lvl="1" indent="-342900" defTabSz="342900">
              <a:spcAft>
                <a:spcPts val="600"/>
              </a:spcAft>
              <a:buFont typeface="Wingdings" panose="05000000000000000000" pitchFamily="2" charset="2"/>
              <a:buChar char="§"/>
              <a:defRPr/>
            </a:pPr>
            <a:r>
              <a:rPr lang="en-US" sz="1600" b="1" kern="0" dirty="0">
                <a:solidFill>
                  <a:prstClr val="black"/>
                </a:solidFill>
                <a:latin typeface="Calibri" panose="020F0502020204030204" pitchFamily="34" charset="0"/>
                <a:cs typeface="Calibri" panose="020F0502020204030204" pitchFamily="34" charset="0"/>
              </a:rPr>
              <a:t>Must not be related to intermediary, unless the intermediary is a governmental entity </a:t>
            </a:r>
          </a:p>
          <a:p>
            <a:pPr marL="342900" indent="-342900" defTabSz="342900">
              <a:spcAft>
                <a:spcPts val="600"/>
              </a:spcAft>
              <a:buFont typeface="Wingdings" panose="05000000000000000000" pitchFamily="2" charset="2"/>
              <a:buChar char="ü"/>
              <a:defRPr/>
            </a:pPr>
            <a:r>
              <a:rPr lang="en-US" sz="1600" b="1" u="sng" kern="0" dirty="0">
                <a:solidFill>
                  <a:prstClr val="black"/>
                </a:solidFill>
                <a:latin typeface="Calibri" panose="020F0502020204030204" pitchFamily="34" charset="0"/>
                <a:cs typeface="Calibri" panose="020F0502020204030204" pitchFamily="34" charset="0"/>
              </a:rPr>
              <a:t>For SNAP: If not submitted in the original request, pre-inspections are due 45 days after the close of the SNAP window</a:t>
            </a:r>
          </a:p>
          <a:p>
            <a:pPr marL="342900" marR="0" lvl="0" indent="-342900" algn="l" defTabSz="3429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sz="1600" b="1" u="sng" kern="0" dirty="0">
                <a:solidFill>
                  <a:prstClr val="black"/>
                </a:solidFill>
                <a:latin typeface="Calibri" panose="020F0502020204030204" pitchFamily="34" charset="0"/>
                <a:cs typeface="Calibri" panose="020F0502020204030204" pitchFamily="34" charset="0"/>
              </a:rPr>
              <a:t>For DRA</a:t>
            </a:r>
            <a:r>
              <a:rPr lang="en-US" sz="1600" b="1" kern="0" dirty="0">
                <a:solidFill>
                  <a:prstClr val="black"/>
                </a:solidFill>
                <a:latin typeface="Calibri" panose="020F0502020204030204" pitchFamily="34" charset="0"/>
                <a:cs typeface="Calibri" panose="020F0502020204030204" pitchFamily="34" charset="0"/>
              </a:rPr>
              <a:t>: Pre-inspections and photos are due prior to disbursement</a:t>
            </a:r>
          </a:p>
          <a:p>
            <a:pPr marL="342900" lvl="0" indent="-342900" defTabSz="342900">
              <a:spcAft>
                <a:spcPts val="600"/>
              </a:spcAft>
              <a:buFont typeface="Wingdings" panose="05000000000000000000" pitchFamily="2" charset="2"/>
              <a:buChar char="ü"/>
              <a:defRPr/>
            </a:pPr>
            <a:r>
              <a:rPr lang="en-US" sz="1600" b="1" kern="0" dirty="0">
                <a:latin typeface="Calibri" panose="020F0502020204030204" pitchFamily="34" charset="0"/>
                <a:cs typeface="Calibri" panose="020F0502020204030204" pitchFamily="34" charset="0"/>
              </a:rPr>
              <a:t>If the DRA request is for roof replacement, the new roof must be a FORTIFIED Roof unless the structure of the home cannot support a FORTIFIED Roof. Evidence will need to be provided if the structure cannot support a FORTIFIED Roof. </a:t>
            </a:r>
          </a:p>
          <a:p>
            <a:pPr lvl="0" defTabSz="342900">
              <a:spcAft>
                <a:spcPts val="600"/>
              </a:spcAft>
              <a:defRPr/>
            </a:pPr>
            <a:r>
              <a:rPr lang="en-US" sz="1600" b="1" u="sng" kern="0" dirty="0">
                <a:latin typeface="Calibri" panose="020F0502020204030204" pitchFamily="34" charset="0"/>
                <a:cs typeface="Calibri" panose="020F0502020204030204" pitchFamily="34" charset="0"/>
              </a:rPr>
              <a:t>Items required for a FORTIFIED Roof: </a:t>
            </a:r>
          </a:p>
          <a:p>
            <a:pPr marL="285750" lvl="0" indent="-285750" defTabSz="342900">
              <a:spcAft>
                <a:spcPts val="600"/>
              </a:spcAft>
              <a:buFont typeface="Wingdings" panose="05000000000000000000" pitchFamily="2" charset="2"/>
              <a:buChar char="§"/>
              <a:defRPr/>
            </a:pPr>
            <a:r>
              <a:rPr lang="en-US" sz="1600" b="1" kern="0" dirty="0">
                <a:latin typeface="Calibri" panose="020F0502020204030204" pitchFamily="34" charset="0"/>
                <a:cs typeface="Calibri" panose="020F0502020204030204" pitchFamily="34" charset="0"/>
              </a:rPr>
              <a:t>Evaluation Affidavit (included in the Funding Manual) </a:t>
            </a:r>
          </a:p>
          <a:p>
            <a:pPr marL="285750" lvl="0" indent="-285750" defTabSz="342900">
              <a:spcAft>
                <a:spcPts val="600"/>
              </a:spcAft>
              <a:buFont typeface="Wingdings" panose="05000000000000000000" pitchFamily="2" charset="2"/>
              <a:buChar char="§"/>
              <a:defRPr/>
            </a:pPr>
            <a:r>
              <a:rPr lang="en-US" sz="1600" b="1" kern="0" dirty="0">
                <a:latin typeface="Calibri" panose="020F0502020204030204" pitchFamily="34" charset="0"/>
                <a:cs typeface="Calibri" panose="020F0502020204030204" pitchFamily="34" charset="0"/>
              </a:rPr>
              <a:t>Evidence the Contractor is FORTIFIED certified</a:t>
            </a:r>
          </a:p>
          <a:p>
            <a:pPr marL="285750" lvl="0" indent="-285750" defTabSz="342900">
              <a:spcAft>
                <a:spcPts val="600"/>
              </a:spcAft>
              <a:buFont typeface="Wingdings" panose="05000000000000000000" pitchFamily="2" charset="2"/>
              <a:buChar char="§"/>
              <a:defRPr/>
            </a:pPr>
            <a:r>
              <a:rPr lang="en-US" sz="1600" b="1" kern="0" dirty="0">
                <a:latin typeface="Calibri" panose="020F0502020204030204" pitchFamily="34" charset="0"/>
                <a:cs typeface="Calibri" panose="020F0502020204030204" pitchFamily="34" charset="0"/>
              </a:rPr>
              <a:t>Final FORTIFIED Certificate issued by IBHS must be submitted with the final documents </a:t>
            </a:r>
          </a:p>
          <a:p>
            <a:pPr marL="714375" lvl="1" indent="-257175" defTabSz="342900">
              <a:spcAft>
                <a:spcPts val="1400"/>
              </a:spcAft>
              <a:buFont typeface="Arial" panose="020B0604020202020204" pitchFamily="34" charset="0"/>
              <a:buChar char="•"/>
            </a:pPr>
            <a:endParaRPr lang="en-US" sz="2000" kern="0" dirty="0"/>
          </a:p>
        </p:txBody>
      </p:sp>
    </p:spTree>
    <p:extLst>
      <p:ext uri="{BB962C8B-B14F-4D97-AF65-F5344CB8AC3E}">
        <p14:creationId xmlns:p14="http://schemas.microsoft.com/office/powerpoint/2010/main" val="3832052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Final Documentation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78314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E2E8-B6B7-BC34-5E28-3112E1176D6B}"/>
              </a:ext>
            </a:extLst>
          </p:cNvPr>
          <p:cNvSpPr>
            <a:spLocks noGrp="1"/>
          </p:cNvSpPr>
          <p:nvPr>
            <p:ph type="title"/>
          </p:nvPr>
        </p:nvSpPr>
        <p:spPr>
          <a:xfrm>
            <a:off x="352653" y="581033"/>
            <a:ext cx="7487260" cy="457200"/>
          </a:xfrm>
        </p:spPr>
        <p:txBody>
          <a:bodyPr/>
          <a:lstStyle/>
          <a:p>
            <a:r>
              <a:rPr lang="en-US" sz="2400" dirty="0">
                <a:cs typeface="Calibri"/>
              </a:rPr>
              <a:t>Inspection and Pass-Through Documentation</a:t>
            </a:r>
          </a:p>
        </p:txBody>
      </p:sp>
      <p:sp>
        <p:nvSpPr>
          <p:cNvPr id="3" name="Text Placeholder 2">
            <a:extLst>
              <a:ext uri="{FF2B5EF4-FFF2-40B4-BE49-F238E27FC236}">
                <a16:creationId xmlns:a16="http://schemas.microsoft.com/office/drawing/2014/main" id="{4DB17CD8-867E-BA83-4B10-491E2322987B}"/>
              </a:ext>
            </a:extLst>
          </p:cNvPr>
          <p:cNvSpPr>
            <a:spLocks noGrp="1"/>
          </p:cNvSpPr>
          <p:nvPr>
            <p:ph type="body" sz="quarter" idx="12"/>
          </p:nvPr>
        </p:nvSpPr>
        <p:spPr>
          <a:xfrm>
            <a:off x="352653" y="1129517"/>
            <a:ext cx="8178800" cy="435688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sz="2100" dirty="0">
                <a:cs typeface="Calibri"/>
              </a:rPr>
              <a:t>Required evidence of the subsidy passing through from the Member for the benefit of the household. </a:t>
            </a:r>
          </a:p>
          <a:p>
            <a:pPr marL="0" indent="0">
              <a:buNone/>
            </a:pPr>
            <a:endParaRPr lang="en-US" sz="2100" b="1" dirty="0">
              <a:cs typeface="Calibri"/>
            </a:endParaRPr>
          </a:p>
          <a:p>
            <a:pPr marL="0" indent="0">
              <a:buNone/>
            </a:pPr>
            <a:r>
              <a:rPr lang="en-US" sz="2100" b="1" dirty="0">
                <a:cs typeface="Calibri"/>
              </a:rPr>
              <a:t>SNAP/DRA final documentation is required 60 days post-disbursement</a:t>
            </a:r>
            <a:r>
              <a:rPr lang="en-US" sz="2100" dirty="0">
                <a:cs typeface="Calibri"/>
              </a:rPr>
              <a:t>.</a:t>
            </a:r>
          </a:p>
          <a:p>
            <a:pPr marL="0" indent="0">
              <a:buClr>
                <a:srgbClr val="262626"/>
              </a:buClr>
              <a:buNone/>
            </a:pPr>
            <a:endParaRPr lang="en-US" sz="1800" dirty="0">
              <a:cs typeface="Calibri"/>
            </a:endParaRPr>
          </a:p>
          <a:p>
            <a:pPr marL="0" indent="0">
              <a:buClr>
                <a:srgbClr val="262626"/>
              </a:buClr>
              <a:buNone/>
            </a:pPr>
            <a:r>
              <a:rPr lang="en-US" sz="2000" b="1" u="sng" dirty="0">
                <a:cs typeface="Calibri"/>
              </a:rPr>
              <a:t>Post Rehabilitation Documentation:</a:t>
            </a:r>
          </a:p>
          <a:p>
            <a:pPr marL="166370" indent="-166370">
              <a:buClr>
                <a:srgbClr val="262626"/>
              </a:buClr>
            </a:pPr>
            <a:r>
              <a:rPr lang="en-US" sz="1800" dirty="0">
                <a:cs typeface="Calibri"/>
              </a:rPr>
              <a:t>Fully Executed Final Cost Certification(s) - signed and dated by all three parties</a:t>
            </a:r>
          </a:p>
          <a:p>
            <a:pPr marL="166370" indent="-166370">
              <a:buClr>
                <a:srgbClr val="262626"/>
              </a:buClr>
            </a:pPr>
            <a:r>
              <a:rPr lang="en-US" sz="1800" dirty="0">
                <a:cs typeface="Calibri"/>
              </a:rPr>
              <a:t>Final Rehab work Invoice(s) - listing final cost, date and homeowner address</a:t>
            </a:r>
          </a:p>
          <a:p>
            <a:pPr marL="166370" indent="-166370">
              <a:buClr>
                <a:srgbClr val="262626"/>
              </a:buClr>
            </a:pPr>
            <a:r>
              <a:rPr lang="en-US" sz="1800" dirty="0">
                <a:cs typeface="Calibri"/>
              </a:rPr>
              <a:t>Post-Rehabilitation Inspection Report with “After” Photos and final invoice </a:t>
            </a:r>
          </a:p>
          <a:p>
            <a:pPr marL="522287" lvl="1" indent="-285750">
              <a:buClr>
                <a:srgbClr val="262626"/>
              </a:buClr>
              <a:buFont typeface="Courier New" panose="02070309020205020404" pitchFamily="49" charset="0"/>
              <a:buChar char="o"/>
            </a:pPr>
            <a:r>
              <a:rPr lang="en-US" sz="1800" dirty="0">
                <a:cs typeface="Calibri"/>
              </a:rPr>
              <a:t>If a pre-inspection invoice was included with the original request and a cost for inspections was included on the Uses of Funds, a post-inspection invoice is required.</a:t>
            </a:r>
          </a:p>
          <a:p>
            <a:pPr marL="166370" indent="-166370">
              <a:buClr>
                <a:srgbClr val="262626"/>
              </a:buClr>
            </a:pPr>
            <a:endParaRPr lang="en-US" sz="1800" dirty="0">
              <a:cs typeface="Calibri"/>
            </a:endParaRPr>
          </a:p>
        </p:txBody>
      </p:sp>
      <p:sp>
        <p:nvSpPr>
          <p:cNvPr id="5" name="TextBox 4">
            <a:extLst>
              <a:ext uri="{FF2B5EF4-FFF2-40B4-BE49-F238E27FC236}">
                <a16:creationId xmlns:a16="http://schemas.microsoft.com/office/drawing/2014/main" id="{DB3821BC-5BB1-07F1-C971-8A6B3BD84D8F}"/>
              </a:ext>
            </a:extLst>
          </p:cNvPr>
          <p:cNvSpPr txBox="1"/>
          <p:nvPr/>
        </p:nvSpPr>
        <p:spPr>
          <a:xfrm>
            <a:off x="352654" y="5830333"/>
            <a:ext cx="8178800" cy="646331"/>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**Contractor/Dates/Address/Costs should match with the original request unless a change order was requested and approved by FHLB Dallas**</a:t>
            </a:r>
          </a:p>
        </p:txBody>
      </p:sp>
    </p:spTree>
    <p:extLst>
      <p:ext uri="{BB962C8B-B14F-4D97-AF65-F5344CB8AC3E}">
        <p14:creationId xmlns:p14="http://schemas.microsoft.com/office/powerpoint/2010/main" val="3394816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Final Cost Certification</a:t>
            </a:r>
          </a:p>
        </p:txBody>
      </p:sp>
      <p:sp>
        <p:nvSpPr>
          <p:cNvPr id="13" name="TextBox 12">
            <a:extLst>
              <a:ext uri="{FF2B5EF4-FFF2-40B4-BE49-F238E27FC236}">
                <a16:creationId xmlns:a16="http://schemas.microsoft.com/office/drawing/2014/main" id="{93DBDEC7-8FB4-281E-569E-4B13CFA2A64A}"/>
              </a:ext>
            </a:extLst>
          </p:cNvPr>
          <p:cNvSpPr txBox="1"/>
          <p:nvPr/>
        </p:nvSpPr>
        <p:spPr>
          <a:xfrm>
            <a:off x="472638" y="1148306"/>
            <a:ext cx="4157551" cy="584775"/>
          </a:xfrm>
          <a:prstGeom prst="rect">
            <a:avLst/>
          </a:prstGeom>
          <a:noFill/>
        </p:spPr>
        <p:txBody>
          <a:bodyPr wrap="square" rtlCol="0">
            <a:spAutoFit/>
          </a:bodyPr>
          <a:lstStyle/>
          <a:p>
            <a:r>
              <a:rPr lang="en-US" sz="1600" dirty="0"/>
              <a:t>Final documents are due within 60 days of the disbursement of funds</a:t>
            </a:r>
          </a:p>
        </p:txBody>
      </p:sp>
      <p:sp>
        <p:nvSpPr>
          <p:cNvPr id="6" name="TextBox 5">
            <a:extLst>
              <a:ext uri="{FF2B5EF4-FFF2-40B4-BE49-F238E27FC236}">
                <a16:creationId xmlns:a16="http://schemas.microsoft.com/office/drawing/2014/main" id="{1CC77377-3987-95C1-0262-70B01C98C80B}"/>
              </a:ext>
            </a:extLst>
          </p:cNvPr>
          <p:cNvSpPr txBox="1"/>
          <p:nvPr/>
        </p:nvSpPr>
        <p:spPr>
          <a:xfrm>
            <a:off x="472637" y="1799377"/>
            <a:ext cx="4298868" cy="1477328"/>
          </a:xfrm>
          <a:prstGeom prst="rect">
            <a:avLst/>
          </a:prstGeom>
          <a:noFill/>
        </p:spPr>
        <p:txBody>
          <a:bodyPr wrap="square" rtlCol="0">
            <a:spAutoFit/>
          </a:bodyPr>
          <a:lstStyle/>
          <a:p>
            <a:r>
              <a:rPr lang="en-US" sz="1500" b="1" dirty="0"/>
              <a:t>1) Final Cost Certification:</a:t>
            </a:r>
          </a:p>
          <a:p>
            <a:pPr marL="285750" indent="-285750">
              <a:buFont typeface="Arial" panose="020B0604020202020204" pitchFamily="34" charset="0"/>
              <a:buChar char="•"/>
            </a:pPr>
            <a:r>
              <a:rPr lang="en-US" sz="1500" dirty="0"/>
              <a:t>Various signatures required</a:t>
            </a:r>
          </a:p>
          <a:p>
            <a:pPr marL="285750" indent="-285750">
              <a:buFont typeface="Arial" panose="020B0604020202020204" pitchFamily="34" charset="0"/>
              <a:buChar char="•"/>
            </a:pPr>
            <a:r>
              <a:rPr lang="en-US" sz="1500" dirty="0"/>
              <a:t>The rehabilitation completion date will be compared to dates on other final documents</a:t>
            </a:r>
          </a:p>
          <a:p>
            <a:pPr marL="285750" indent="-285750">
              <a:buFont typeface="Arial" panose="020B0604020202020204" pitchFamily="34" charset="0"/>
              <a:buChar char="•"/>
            </a:pPr>
            <a:r>
              <a:rPr lang="en-US" sz="1500" dirty="0"/>
              <a:t>The Cost of Rehab will be compared to final invoices</a:t>
            </a:r>
          </a:p>
        </p:txBody>
      </p:sp>
      <p:sp>
        <p:nvSpPr>
          <p:cNvPr id="7" name="TextBox 6">
            <a:extLst>
              <a:ext uri="{FF2B5EF4-FFF2-40B4-BE49-F238E27FC236}">
                <a16:creationId xmlns:a16="http://schemas.microsoft.com/office/drawing/2014/main" id="{91C3DC34-2505-39EE-1F4B-913C22894F4F}"/>
              </a:ext>
            </a:extLst>
          </p:cNvPr>
          <p:cNvSpPr txBox="1"/>
          <p:nvPr/>
        </p:nvSpPr>
        <p:spPr>
          <a:xfrm>
            <a:off x="472637" y="3253051"/>
            <a:ext cx="4298868" cy="1708160"/>
          </a:xfrm>
          <a:prstGeom prst="rect">
            <a:avLst/>
          </a:prstGeom>
          <a:noFill/>
        </p:spPr>
        <p:txBody>
          <a:bodyPr wrap="square" rtlCol="0">
            <a:spAutoFit/>
          </a:bodyPr>
          <a:lstStyle/>
          <a:p>
            <a:r>
              <a:rPr lang="en-US" sz="1500" b="1" dirty="0"/>
              <a:t>2) Final Invoice from Contractor:</a:t>
            </a:r>
          </a:p>
          <a:p>
            <a:pPr marL="285750" indent="-285750">
              <a:buFont typeface="Arial" panose="020B0604020202020204" pitchFamily="34" charset="0"/>
              <a:buChar char="•"/>
            </a:pPr>
            <a:r>
              <a:rPr lang="en-US" sz="1500" dirty="0"/>
              <a:t>Include:</a:t>
            </a:r>
          </a:p>
          <a:p>
            <a:pPr marL="742950" lvl="1" indent="-285750">
              <a:buFont typeface="Courier New" panose="02070309020205020404" pitchFamily="49" charset="0"/>
              <a:buChar char="o"/>
            </a:pPr>
            <a:r>
              <a:rPr lang="en-US" sz="1500" dirty="0"/>
              <a:t>Home address</a:t>
            </a:r>
          </a:p>
          <a:p>
            <a:pPr marL="742950" lvl="1" indent="-285750">
              <a:buFont typeface="Courier New" panose="02070309020205020404" pitchFamily="49" charset="0"/>
              <a:buChar char="o"/>
            </a:pPr>
            <a:r>
              <a:rPr lang="en-US" sz="1500" dirty="0"/>
              <a:t>Date (on or after the final cost cert completion date) </a:t>
            </a:r>
          </a:p>
          <a:p>
            <a:pPr marL="742950" lvl="1" indent="-285750">
              <a:buFont typeface="Courier New" panose="02070309020205020404" pitchFamily="49" charset="0"/>
              <a:buChar char="o"/>
            </a:pPr>
            <a:r>
              <a:rPr lang="en-US" sz="1500" dirty="0"/>
              <a:t>Total cost that aligns with Final Cost Certification</a:t>
            </a:r>
          </a:p>
        </p:txBody>
      </p:sp>
      <p:sp>
        <p:nvSpPr>
          <p:cNvPr id="8" name="TextBox 7">
            <a:extLst>
              <a:ext uri="{FF2B5EF4-FFF2-40B4-BE49-F238E27FC236}">
                <a16:creationId xmlns:a16="http://schemas.microsoft.com/office/drawing/2014/main" id="{CD3C5A8C-02A4-AACE-5A59-EBDFBEB751EC}"/>
              </a:ext>
            </a:extLst>
          </p:cNvPr>
          <p:cNvSpPr txBox="1"/>
          <p:nvPr/>
        </p:nvSpPr>
        <p:spPr>
          <a:xfrm>
            <a:off x="472637" y="4961211"/>
            <a:ext cx="4298868" cy="1708160"/>
          </a:xfrm>
          <a:prstGeom prst="rect">
            <a:avLst/>
          </a:prstGeom>
          <a:noFill/>
        </p:spPr>
        <p:txBody>
          <a:bodyPr wrap="square" rtlCol="0">
            <a:spAutoFit/>
          </a:bodyPr>
          <a:lstStyle/>
          <a:p>
            <a:r>
              <a:rPr lang="en-US" sz="1500" b="1" dirty="0"/>
              <a:t>3) Final Inspection:</a:t>
            </a:r>
          </a:p>
          <a:p>
            <a:pPr marL="285750" indent="-285750">
              <a:buFont typeface="Arial" panose="020B0604020202020204" pitchFamily="34" charset="0"/>
              <a:buChar char="•"/>
            </a:pPr>
            <a:r>
              <a:rPr lang="en-US" sz="1500" dirty="0"/>
              <a:t>Include:</a:t>
            </a:r>
          </a:p>
          <a:p>
            <a:pPr marL="742950" lvl="1" indent="-285750">
              <a:buFont typeface="Courier New" panose="02070309020205020404" pitchFamily="49" charset="0"/>
              <a:buChar char="o"/>
            </a:pPr>
            <a:r>
              <a:rPr lang="en-US" sz="1500" dirty="0"/>
              <a:t>Home address</a:t>
            </a:r>
          </a:p>
          <a:p>
            <a:pPr marL="742950" lvl="1" indent="-285750">
              <a:buFont typeface="Courier New" panose="02070309020205020404" pitchFamily="49" charset="0"/>
              <a:buChar char="o"/>
            </a:pPr>
            <a:r>
              <a:rPr lang="en-US" sz="1500" dirty="0"/>
              <a:t>Date (on or after the final cost cert completion date)</a:t>
            </a:r>
          </a:p>
          <a:p>
            <a:pPr marL="742950" lvl="1" indent="-285750">
              <a:buFont typeface="Courier New" panose="02070309020205020404" pitchFamily="49" charset="0"/>
              <a:buChar char="o"/>
            </a:pPr>
            <a:r>
              <a:rPr lang="en-US" sz="1500" dirty="0"/>
              <a:t>Images of completed repair items</a:t>
            </a:r>
          </a:p>
          <a:p>
            <a:pPr marL="742950" lvl="1" indent="-285750">
              <a:buFont typeface="Courier New" panose="02070309020205020404" pitchFamily="49" charset="0"/>
              <a:buChar char="o"/>
            </a:pPr>
            <a:r>
              <a:rPr lang="en-US" sz="1500" dirty="0"/>
              <a:t>Inspection invoice, if applicable</a:t>
            </a:r>
          </a:p>
        </p:txBody>
      </p:sp>
      <p:pic>
        <p:nvPicPr>
          <p:cNvPr id="9" name="Picture 8">
            <a:extLst>
              <a:ext uri="{FF2B5EF4-FFF2-40B4-BE49-F238E27FC236}">
                <a16:creationId xmlns:a16="http://schemas.microsoft.com/office/drawing/2014/main" id="{842F04A5-9698-EEE5-EA2C-738BDCCD19B5}"/>
              </a:ext>
            </a:extLst>
          </p:cNvPr>
          <p:cNvPicPr>
            <a:picLocks noChangeAspect="1"/>
          </p:cNvPicPr>
          <p:nvPr/>
        </p:nvPicPr>
        <p:blipFill>
          <a:blip r:embed="rId3"/>
          <a:stretch>
            <a:fillRect/>
          </a:stretch>
        </p:blipFill>
        <p:spPr>
          <a:xfrm>
            <a:off x="4664392" y="1106127"/>
            <a:ext cx="4479608" cy="4709164"/>
          </a:xfrm>
          <a:prstGeom prst="rect">
            <a:avLst/>
          </a:prstGeom>
        </p:spPr>
      </p:pic>
      <p:sp>
        <p:nvSpPr>
          <p:cNvPr id="3" name="TextBox 2">
            <a:extLst>
              <a:ext uri="{FF2B5EF4-FFF2-40B4-BE49-F238E27FC236}">
                <a16:creationId xmlns:a16="http://schemas.microsoft.com/office/drawing/2014/main" id="{D3774C76-3BED-153C-F5B8-028808F8A4AD}"/>
              </a:ext>
            </a:extLst>
          </p:cNvPr>
          <p:cNvSpPr txBox="1"/>
          <p:nvPr/>
        </p:nvSpPr>
        <p:spPr>
          <a:xfrm>
            <a:off x="4664392" y="5732885"/>
            <a:ext cx="4172121"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t>*All repairs, contractors, amounts, and other information must match initial application unless a change order was requested &amp; approved by FHLB Dallas*</a:t>
            </a:r>
          </a:p>
        </p:txBody>
      </p:sp>
    </p:spTree>
    <p:extLst>
      <p:ext uri="{BB962C8B-B14F-4D97-AF65-F5344CB8AC3E}">
        <p14:creationId xmlns:p14="http://schemas.microsoft.com/office/powerpoint/2010/main" val="26272607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299571" y="1113798"/>
            <a:ext cx="3941185" cy="484291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lnSpc>
                <a:spcPct val="80000"/>
              </a:lnSpc>
              <a:spcAft>
                <a:spcPts val="1800"/>
              </a:spcAft>
              <a:defRPr/>
            </a:pPr>
            <a:r>
              <a:rPr lang="en-US" b="1" kern="0" dirty="0">
                <a:latin typeface="Calibri" pitchFamily="34" charset="0"/>
              </a:rPr>
              <a:t>A final invoice is required upon completion of the repairs.</a:t>
            </a:r>
          </a:p>
          <a:p>
            <a:pPr marL="285750" indent="-285750">
              <a:lnSpc>
                <a:spcPct val="80000"/>
              </a:lnSpc>
              <a:spcAft>
                <a:spcPts val="600"/>
              </a:spcAft>
              <a:buFont typeface="Arial" panose="020B0604020202020204" pitchFamily="34" charset="0"/>
              <a:buChar char="•"/>
              <a:defRPr/>
            </a:pPr>
            <a:r>
              <a:rPr lang="en-US" b="1" kern="0" dirty="0">
                <a:latin typeface="Calibri" pitchFamily="34" charset="0"/>
              </a:rPr>
              <a:t>The invoice should include:</a:t>
            </a:r>
          </a:p>
          <a:p>
            <a:pPr marL="800100" lvl="1" indent="-342900">
              <a:lnSpc>
                <a:spcPct val="80000"/>
              </a:lnSpc>
              <a:spcAft>
                <a:spcPts val="600"/>
              </a:spcAft>
              <a:buFont typeface="+mj-lt"/>
              <a:buAutoNum type="arabicPeriod"/>
              <a:defRPr/>
            </a:pPr>
            <a:r>
              <a:rPr lang="en-US" b="1" kern="0" dirty="0">
                <a:latin typeface="Calibri" pitchFamily="34" charset="0"/>
              </a:rPr>
              <a:t>Date</a:t>
            </a:r>
          </a:p>
          <a:p>
            <a:pPr marL="800100" lvl="1" indent="-342900">
              <a:lnSpc>
                <a:spcPct val="80000"/>
              </a:lnSpc>
              <a:spcAft>
                <a:spcPts val="600"/>
              </a:spcAft>
              <a:buFont typeface="+mj-lt"/>
              <a:buAutoNum type="arabicPeriod"/>
              <a:defRPr/>
            </a:pPr>
            <a:r>
              <a:rPr lang="en-US" b="1" kern="0" dirty="0">
                <a:latin typeface="Calibri" pitchFamily="34" charset="0"/>
              </a:rPr>
              <a:t>Contractor information</a:t>
            </a:r>
          </a:p>
          <a:p>
            <a:pPr marL="800100" lvl="1" indent="-342900">
              <a:lnSpc>
                <a:spcPct val="80000"/>
              </a:lnSpc>
              <a:spcAft>
                <a:spcPts val="600"/>
              </a:spcAft>
              <a:buFont typeface="+mj-lt"/>
              <a:buAutoNum type="arabicPeriod"/>
              <a:defRPr/>
            </a:pPr>
            <a:r>
              <a:rPr lang="en-US" b="1" kern="0" dirty="0">
                <a:latin typeface="Calibri" pitchFamily="34" charset="0"/>
              </a:rPr>
              <a:t>Homeowner name and address</a:t>
            </a:r>
          </a:p>
          <a:p>
            <a:pPr marL="800100" lvl="1" indent="-342900">
              <a:lnSpc>
                <a:spcPct val="80000"/>
              </a:lnSpc>
              <a:spcAft>
                <a:spcPts val="600"/>
              </a:spcAft>
              <a:buFont typeface="+mj-lt"/>
              <a:buAutoNum type="arabicPeriod"/>
              <a:defRPr/>
            </a:pPr>
            <a:r>
              <a:rPr lang="en-US" b="1" kern="0" dirty="0">
                <a:latin typeface="Calibri" pitchFamily="34" charset="0"/>
              </a:rPr>
              <a:t>Listing of modifications/repairs</a:t>
            </a:r>
          </a:p>
          <a:p>
            <a:pPr lvl="1">
              <a:lnSpc>
                <a:spcPct val="80000"/>
              </a:lnSpc>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Multiple contractors requires multiple invoices/Multiple Final Cost Certifications</a:t>
            </a:r>
          </a:p>
          <a:p>
            <a:pPr marL="285750" lvl="1" indent="-285750">
              <a:lnSpc>
                <a:spcPct val="80000"/>
              </a:lnSpc>
              <a:buFont typeface="Arial" panose="020B0604020202020204" pitchFamily="34" charset="0"/>
              <a:buChar char="•"/>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Final amount should equal or exceed the SNAP/DRA rehab amount as listed on the Sources and Uses of Funds </a:t>
            </a:r>
            <a:r>
              <a:rPr lang="en-US" b="1" u="sng" kern="0" dirty="0">
                <a:latin typeface="Calibri" pitchFamily="34" charset="0"/>
              </a:rPr>
              <a:t>and</a:t>
            </a:r>
            <a:r>
              <a:rPr lang="en-US" b="1" kern="0" dirty="0">
                <a:latin typeface="Calibri" pitchFamily="34" charset="0"/>
              </a:rPr>
              <a:t> match the Final Cost Certification</a:t>
            </a:r>
          </a:p>
          <a:p>
            <a:pPr marL="257175" indent="-257175">
              <a:lnSpc>
                <a:spcPct val="80000"/>
              </a:lnSpc>
              <a:buFont typeface="Arial" panose="020B0604020202020204" pitchFamily="34" charset="0"/>
              <a:buChar char="•"/>
              <a:defRPr/>
            </a:pPr>
            <a:endParaRPr lang="en-US" b="1" kern="0" dirty="0">
              <a:latin typeface="Calibri" pitchFamily="34" charset="0"/>
            </a:endParaRPr>
          </a:p>
        </p:txBody>
      </p:sp>
      <p:sp>
        <p:nvSpPr>
          <p:cNvPr id="12" name="Title 6"/>
          <p:cNvSpPr>
            <a:spLocks noGrp="1"/>
          </p:cNvSpPr>
          <p:nvPr>
            <p:ph type="title"/>
          </p:nvPr>
        </p:nvSpPr>
        <p:spPr>
          <a:xfrm>
            <a:off x="356260" y="598773"/>
            <a:ext cx="7470570" cy="457200"/>
          </a:xfrm>
        </p:spPr>
        <p:txBody>
          <a:bodyPr>
            <a:normAutofit/>
          </a:bodyPr>
          <a:lstStyle/>
          <a:p>
            <a:pPr algn="l"/>
            <a:r>
              <a:rPr lang="en-US" dirty="0">
                <a:solidFill>
                  <a:srgbClr val="0070C0"/>
                </a:solidFill>
              </a:rPr>
              <a:t>Final</a:t>
            </a:r>
            <a:r>
              <a:rPr lang="en-US" b="1" dirty="0">
                <a:solidFill>
                  <a:srgbClr val="0070C0"/>
                </a:solidFill>
              </a:rPr>
              <a:t> Invoice</a:t>
            </a:r>
          </a:p>
        </p:txBody>
      </p:sp>
      <p:pic>
        <p:nvPicPr>
          <p:cNvPr id="4" name="Picture 3">
            <a:extLst>
              <a:ext uri="{FF2B5EF4-FFF2-40B4-BE49-F238E27FC236}">
                <a16:creationId xmlns:a16="http://schemas.microsoft.com/office/drawing/2014/main" id="{62FCCC5E-A040-4120-8427-5A4B6C38EE43}"/>
              </a:ext>
            </a:extLst>
          </p:cNvPr>
          <p:cNvPicPr>
            <a:picLocks noChangeAspect="1"/>
          </p:cNvPicPr>
          <p:nvPr/>
        </p:nvPicPr>
        <p:blipFill>
          <a:blip r:embed="rId3"/>
          <a:srcRect/>
          <a:stretch/>
        </p:blipFill>
        <p:spPr>
          <a:xfrm>
            <a:off x="4451162" y="1191328"/>
            <a:ext cx="4568945" cy="5416362"/>
          </a:xfrm>
          <a:prstGeom prst="rect">
            <a:avLst/>
          </a:prstGeom>
          <a:ln>
            <a:solidFill>
              <a:schemeClr val="tx1"/>
            </a:solidFill>
          </a:ln>
        </p:spPr>
      </p:pic>
      <p:sp>
        <p:nvSpPr>
          <p:cNvPr id="5" name="TextBox 4">
            <a:extLst>
              <a:ext uri="{FF2B5EF4-FFF2-40B4-BE49-F238E27FC236}">
                <a16:creationId xmlns:a16="http://schemas.microsoft.com/office/drawing/2014/main" id="{D3E283B7-0DAF-4A1C-A196-5223B53E432E}"/>
              </a:ext>
            </a:extLst>
          </p:cNvPr>
          <p:cNvSpPr txBox="1"/>
          <p:nvPr/>
        </p:nvSpPr>
        <p:spPr>
          <a:xfrm rot="19677896">
            <a:off x="6184490" y="1458329"/>
            <a:ext cx="737419" cy="3834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0000"/>
                </a:solidFill>
              </a:rPr>
              <a:t>FINAL</a:t>
            </a:r>
          </a:p>
        </p:txBody>
      </p:sp>
      <p:sp>
        <p:nvSpPr>
          <p:cNvPr id="6" name="TextBox 5">
            <a:extLst>
              <a:ext uri="{FF2B5EF4-FFF2-40B4-BE49-F238E27FC236}">
                <a16:creationId xmlns:a16="http://schemas.microsoft.com/office/drawing/2014/main" id="{92F22015-2B7B-4219-B191-7BB7FC2D436B}"/>
              </a:ext>
            </a:extLst>
          </p:cNvPr>
          <p:cNvSpPr txBox="1"/>
          <p:nvPr/>
        </p:nvSpPr>
        <p:spPr>
          <a:xfrm>
            <a:off x="4451162" y="5831074"/>
            <a:ext cx="184731" cy="276999"/>
          </a:xfrm>
          <a:prstGeom prst="rect">
            <a:avLst/>
          </a:prstGeom>
          <a:solidFill>
            <a:schemeClr val="bg1"/>
          </a:solidFill>
        </p:spPr>
        <p:txBody>
          <a:bodyPr wrap="none" rtlCol="0">
            <a:spAutoFit/>
          </a:bodyPr>
          <a:lstStyle/>
          <a:p>
            <a:endParaRPr lang="en-US" sz="1200" dirty="0"/>
          </a:p>
        </p:txBody>
      </p:sp>
      <p:sp>
        <p:nvSpPr>
          <p:cNvPr id="10" name="TextBox 9">
            <a:extLst>
              <a:ext uri="{FF2B5EF4-FFF2-40B4-BE49-F238E27FC236}">
                <a16:creationId xmlns:a16="http://schemas.microsoft.com/office/drawing/2014/main" id="{E0BA5A3C-8656-4508-BB7A-27FF1969DA75}"/>
              </a:ext>
            </a:extLst>
          </p:cNvPr>
          <p:cNvSpPr txBox="1"/>
          <p:nvPr/>
        </p:nvSpPr>
        <p:spPr>
          <a:xfrm>
            <a:off x="7751562" y="2255426"/>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2</a:t>
            </a:r>
          </a:p>
        </p:txBody>
      </p:sp>
      <p:cxnSp>
        <p:nvCxnSpPr>
          <p:cNvPr id="19" name="Straight Arrow Connector 18">
            <a:extLst>
              <a:ext uri="{FF2B5EF4-FFF2-40B4-BE49-F238E27FC236}">
                <a16:creationId xmlns:a16="http://schemas.microsoft.com/office/drawing/2014/main" id="{8EC92206-6A04-4958-BF02-13CA15AF304F}"/>
              </a:ext>
            </a:extLst>
          </p:cNvPr>
          <p:cNvCxnSpPr>
            <a:cxnSpLocks/>
          </p:cNvCxnSpPr>
          <p:nvPr/>
        </p:nvCxnSpPr>
        <p:spPr>
          <a:xfrm flipV="1">
            <a:off x="7841669" y="6040821"/>
            <a:ext cx="151999" cy="39267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F4A7B95A-F0D1-424E-8127-BB0BB061F8C6}"/>
              </a:ext>
            </a:extLst>
          </p:cNvPr>
          <p:cNvSpPr txBox="1"/>
          <p:nvPr/>
        </p:nvSpPr>
        <p:spPr>
          <a:xfrm>
            <a:off x="7046376" y="6382095"/>
            <a:ext cx="1684692" cy="276999"/>
          </a:xfrm>
          <a:prstGeom prst="rect">
            <a:avLst/>
          </a:prstGeom>
          <a:noFill/>
        </p:spPr>
        <p:txBody>
          <a:bodyPr wrap="none" lIns="91440" tIns="45720" rIns="91440" bIns="45720" rtlCol="0" anchor="t">
            <a:spAutoFit/>
          </a:bodyPr>
          <a:lstStyle/>
          <a:p>
            <a:r>
              <a:rPr lang="en-US" sz="1200" b="1" dirty="0">
                <a:solidFill>
                  <a:srgbClr val="C00000"/>
                </a:solidFill>
              </a:rPr>
              <a:t>Matches Final Cost Cert</a:t>
            </a:r>
          </a:p>
        </p:txBody>
      </p:sp>
      <p:sp>
        <p:nvSpPr>
          <p:cNvPr id="16" name="TextBox 15">
            <a:extLst>
              <a:ext uri="{FF2B5EF4-FFF2-40B4-BE49-F238E27FC236}">
                <a16:creationId xmlns:a16="http://schemas.microsoft.com/office/drawing/2014/main" id="{F3E4AC05-512B-490D-AEF3-5CFF93F99622}"/>
              </a:ext>
            </a:extLst>
          </p:cNvPr>
          <p:cNvSpPr txBox="1"/>
          <p:nvPr/>
        </p:nvSpPr>
        <p:spPr>
          <a:xfrm flipH="1">
            <a:off x="7704509" y="1568447"/>
            <a:ext cx="274320"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1</a:t>
            </a:r>
          </a:p>
        </p:txBody>
      </p:sp>
      <p:sp>
        <p:nvSpPr>
          <p:cNvPr id="17" name="TextBox 16">
            <a:extLst>
              <a:ext uri="{FF2B5EF4-FFF2-40B4-BE49-F238E27FC236}">
                <a16:creationId xmlns:a16="http://schemas.microsoft.com/office/drawing/2014/main" id="{FD8E64E5-EA46-4E42-BB37-7DE6CC3493C2}"/>
              </a:ext>
            </a:extLst>
          </p:cNvPr>
          <p:cNvSpPr txBox="1"/>
          <p:nvPr/>
        </p:nvSpPr>
        <p:spPr>
          <a:xfrm>
            <a:off x="6104096" y="2820791"/>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3</a:t>
            </a:r>
          </a:p>
        </p:txBody>
      </p:sp>
      <p:sp>
        <p:nvSpPr>
          <p:cNvPr id="21" name="TextBox 20">
            <a:extLst>
              <a:ext uri="{FF2B5EF4-FFF2-40B4-BE49-F238E27FC236}">
                <a16:creationId xmlns:a16="http://schemas.microsoft.com/office/drawing/2014/main" id="{DF4B532D-6EEE-466C-9748-FF9FA74C1F83}"/>
              </a:ext>
            </a:extLst>
          </p:cNvPr>
          <p:cNvSpPr txBox="1"/>
          <p:nvPr/>
        </p:nvSpPr>
        <p:spPr>
          <a:xfrm>
            <a:off x="4790115" y="3934437"/>
            <a:ext cx="293614"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4</a:t>
            </a:r>
          </a:p>
        </p:txBody>
      </p:sp>
      <p:sp>
        <p:nvSpPr>
          <p:cNvPr id="22" name="Left Brace 21">
            <a:extLst>
              <a:ext uri="{FF2B5EF4-FFF2-40B4-BE49-F238E27FC236}">
                <a16:creationId xmlns:a16="http://schemas.microsoft.com/office/drawing/2014/main" id="{C6142B96-E4F5-43B4-906A-D8A0B5212864}"/>
              </a:ext>
            </a:extLst>
          </p:cNvPr>
          <p:cNvSpPr/>
          <p:nvPr/>
        </p:nvSpPr>
        <p:spPr>
          <a:xfrm>
            <a:off x="5108553" y="3674378"/>
            <a:ext cx="371164" cy="119123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54A4BAB1-983D-2CE0-4996-F3FE1F90CEFC}"/>
              </a:ext>
            </a:extLst>
          </p:cNvPr>
          <p:cNvSpPr/>
          <p:nvPr/>
        </p:nvSpPr>
        <p:spPr>
          <a:xfrm>
            <a:off x="7930029" y="5322723"/>
            <a:ext cx="643520" cy="3439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189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499664"/>
            <a:ext cx="7470570" cy="457200"/>
          </a:xfrm>
        </p:spPr>
        <p:txBody>
          <a:bodyPr>
            <a:normAutofit/>
          </a:bodyPr>
          <a:lstStyle/>
          <a:p>
            <a:pPr algn="l"/>
            <a:r>
              <a:rPr lang="en-US" b="1" dirty="0">
                <a:solidFill>
                  <a:srgbClr val="0070C0"/>
                </a:solidFill>
              </a:rPr>
              <a:t>Post-Rehab Inspection Report and Invoice</a:t>
            </a:r>
          </a:p>
        </p:txBody>
      </p:sp>
      <p:sp>
        <p:nvSpPr>
          <p:cNvPr id="4" name="TextBox 3">
            <a:extLst>
              <a:ext uri="{FF2B5EF4-FFF2-40B4-BE49-F238E27FC236}">
                <a16:creationId xmlns:a16="http://schemas.microsoft.com/office/drawing/2014/main" id="{A962160C-41EF-473B-B061-41A1E96E238E}"/>
              </a:ext>
            </a:extLst>
          </p:cNvPr>
          <p:cNvSpPr txBox="1"/>
          <p:nvPr/>
        </p:nvSpPr>
        <p:spPr>
          <a:xfrm>
            <a:off x="356260" y="1045736"/>
            <a:ext cx="8040379" cy="5410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80000"/>
              </a:lnSpc>
              <a:spcAft>
                <a:spcPts val="1800"/>
              </a:spcAft>
              <a:defRPr/>
            </a:pPr>
            <a:r>
              <a:rPr lang="en-US" b="1" dirty="0">
                <a:latin typeface="Calibri" pitchFamily="34" charset="0"/>
                <a:cs typeface="Calibri" pitchFamily="34" charset="0"/>
              </a:rPr>
              <a:t>The final inspection should occur </a:t>
            </a:r>
            <a:r>
              <a:rPr lang="en-US" b="1" u="sng" dirty="0">
                <a:latin typeface="Calibri" pitchFamily="34" charset="0"/>
                <a:cs typeface="Calibri" pitchFamily="34" charset="0"/>
              </a:rPr>
              <a:t>after</a:t>
            </a:r>
            <a:r>
              <a:rPr lang="en-US" b="1" dirty="0">
                <a:latin typeface="Calibri" pitchFamily="34" charset="0"/>
                <a:cs typeface="Calibri" pitchFamily="34" charset="0"/>
              </a:rPr>
              <a:t> all rehab work is completed and must confirm that the original scope of work was completed in an acceptable manner.</a:t>
            </a:r>
          </a:p>
        </p:txBody>
      </p:sp>
      <p:sp>
        <p:nvSpPr>
          <p:cNvPr id="9" name="Rectangle 7"/>
          <p:cNvSpPr txBox="1">
            <a:spLocks noChangeArrowheads="1"/>
          </p:cNvSpPr>
          <p:nvPr/>
        </p:nvSpPr>
        <p:spPr bwMode="auto">
          <a:xfrm>
            <a:off x="466730" y="2069962"/>
            <a:ext cx="2515009" cy="33411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nSpc>
                <a:spcPct val="80000"/>
              </a:lnSpc>
              <a:defRPr/>
            </a:pPr>
            <a:r>
              <a:rPr lang="en-US" b="1" u="sng" kern="0" dirty="0">
                <a:latin typeface="Calibri" pitchFamily="34" charset="0"/>
              </a:rPr>
              <a:t>The report should include: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Confirmation that the work/original scope was completed</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Homeowner name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Property address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Photos of completed repairs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Invoice (if applicable)</a:t>
            </a:r>
          </a:p>
          <a:p>
            <a:pPr marL="285750" indent="-285750">
              <a:lnSpc>
                <a:spcPct val="80000"/>
              </a:lnSpc>
              <a:buFont typeface="Wingdings" panose="05000000000000000000" pitchFamily="2" charset="2"/>
              <a:buChar char="ü"/>
              <a:defRPr/>
            </a:pPr>
            <a:endParaRPr lang="en-US" b="1" kern="0" dirty="0">
              <a:latin typeface="Calibri" pitchFamily="34" charset="0"/>
            </a:endParaRPr>
          </a:p>
        </p:txBody>
      </p:sp>
      <p:grpSp>
        <p:nvGrpSpPr>
          <p:cNvPr id="22" name="Group 21">
            <a:extLst>
              <a:ext uri="{FF2B5EF4-FFF2-40B4-BE49-F238E27FC236}">
                <a16:creationId xmlns:a16="http://schemas.microsoft.com/office/drawing/2014/main" id="{59A0BBD8-7B14-99F6-62C2-1A4483F05EE3}"/>
              </a:ext>
            </a:extLst>
          </p:cNvPr>
          <p:cNvGrpSpPr/>
          <p:nvPr/>
        </p:nvGrpSpPr>
        <p:grpSpPr>
          <a:xfrm>
            <a:off x="3733307" y="1907566"/>
            <a:ext cx="3246595" cy="3996089"/>
            <a:chOff x="117888" y="1318004"/>
            <a:chExt cx="2741226" cy="3669738"/>
          </a:xfrm>
        </p:grpSpPr>
        <p:pic>
          <p:nvPicPr>
            <p:cNvPr id="23" name="Picture 22">
              <a:extLst>
                <a:ext uri="{FF2B5EF4-FFF2-40B4-BE49-F238E27FC236}">
                  <a16:creationId xmlns:a16="http://schemas.microsoft.com/office/drawing/2014/main" id="{27E98D53-6AE7-06B5-1340-8DD0F138C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888" y="1318004"/>
              <a:ext cx="2741226" cy="3669738"/>
            </a:xfrm>
            <a:prstGeom prst="rect">
              <a:avLst/>
            </a:prstGeom>
            <a:ln>
              <a:solidFill>
                <a:schemeClr val="tx1"/>
              </a:solidFill>
            </a:ln>
          </p:spPr>
        </p:pic>
        <p:sp>
          <p:nvSpPr>
            <p:cNvPr id="24" name="TextBox 23">
              <a:extLst>
                <a:ext uri="{FF2B5EF4-FFF2-40B4-BE49-F238E27FC236}">
                  <a16:creationId xmlns:a16="http://schemas.microsoft.com/office/drawing/2014/main" id="{57C153F2-36EA-988B-8C65-3F9B1447BC7F}"/>
                </a:ext>
              </a:extLst>
            </p:cNvPr>
            <p:cNvSpPr txBox="1"/>
            <p:nvPr/>
          </p:nvSpPr>
          <p:spPr>
            <a:xfrm>
              <a:off x="401620" y="1651102"/>
              <a:ext cx="761340" cy="253916"/>
            </a:xfrm>
            <a:prstGeom prst="rect">
              <a:avLst/>
            </a:prstGeom>
            <a:solidFill>
              <a:schemeClr val="bg1"/>
            </a:solidFill>
          </p:spPr>
          <p:txBody>
            <a:bodyPr wrap="square" rtlCol="0">
              <a:spAutoFit/>
            </a:bodyPr>
            <a:lstStyle/>
            <a:p>
              <a:endParaRPr lang="en-US" sz="1050" b="1" dirty="0"/>
            </a:p>
          </p:txBody>
        </p:sp>
      </p:grpSp>
      <p:pic>
        <p:nvPicPr>
          <p:cNvPr id="25" name="Picture 24">
            <a:extLst>
              <a:ext uri="{FF2B5EF4-FFF2-40B4-BE49-F238E27FC236}">
                <a16:creationId xmlns:a16="http://schemas.microsoft.com/office/drawing/2014/main" id="{8BF2F6B0-97AE-CDCE-66CD-7E9D810634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03091" y="3309261"/>
            <a:ext cx="3062813" cy="3464606"/>
          </a:xfrm>
          <a:prstGeom prst="rect">
            <a:avLst/>
          </a:prstGeom>
          <a:ln>
            <a:solidFill>
              <a:schemeClr val="tx1"/>
            </a:solidFill>
          </a:ln>
        </p:spPr>
      </p:pic>
      <p:sp>
        <p:nvSpPr>
          <p:cNvPr id="26" name="TextBox 25">
            <a:extLst>
              <a:ext uri="{FF2B5EF4-FFF2-40B4-BE49-F238E27FC236}">
                <a16:creationId xmlns:a16="http://schemas.microsoft.com/office/drawing/2014/main" id="{B502AD9B-3578-277C-3D7E-92D538C89F55}"/>
              </a:ext>
            </a:extLst>
          </p:cNvPr>
          <p:cNvSpPr txBox="1"/>
          <p:nvPr/>
        </p:nvSpPr>
        <p:spPr>
          <a:xfrm>
            <a:off x="150573" y="5573538"/>
            <a:ext cx="56486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Pre and Post Inspections should be completed by the same inspector/company to the greatest extent possible. If the Post-Inspection cannot be completed by the same inspector, contact FHLB to request approval of change.</a:t>
            </a:r>
          </a:p>
        </p:txBody>
      </p:sp>
      <p:sp>
        <p:nvSpPr>
          <p:cNvPr id="27" name="Rectangle 26">
            <a:extLst>
              <a:ext uri="{FF2B5EF4-FFF2-40B4-BE49-F238E27FC236}">
                <a16:creationId xmlns:a16="http://schemas.microsoft.com/office/drawing/2014/main" id="{F345F838-E68D-77FD-98CE-EC683D4717EC}"/>
              </a:ext>
            </a:extLst>
          </p:cNvPr>
          <p:cNvSpPr/>
          <p:nvPr/>
        </p:nvSpPr>
        <p:spPr>
          <a:xfrm>
            <a:off x="3927498" y="2811138"/>
            <a:ext cx="708607" cy="1008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04/01/2026</a:t>
            </a:r>
          </a:p>
        </p:txBody>
      </p:sp>
      <p:sp>
        <p:nvSpPr>
          <p:cNvPr id="29" name="Rectangle 28">
            <a:extLst>
              <a:ext uri="{FF2B5EF4-FFF2-40B4-BE49-F238E27FC236}">
                <a16:creationId xmlns:a16="http://schemas.microsoft.com/office/drawing/2014/main" id="{269C6B33-5785-6FC0-E168-723834BA399E}"/>
              </a:ext>
            </a:extLst>
          </p:cNvPr>
          <p:cNvSpPr/>
          <p:nvPr/>
        </p:nvSpPr>
        <p:spPr>
          <a:xfrm>
            <a:off x="7878417" y="3107635"/>
            <a:ext cx="291548"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431978F-C9B0-8A19-B98C-09311E81FC8B}"/>
              </a:ext>
            </a:extLst>
          </p:cNvPr>
          <p:cNvSpPr txBox="1"/>
          <p:nvPr/>
        </p:nvSpPr>
        <p:spPr>
          <a:xfrm>
            <a:off x="4112644" y="2422688"/>
            <a:ext cx="901700" cy="276497"/>
          </a:xfrm>
          <a:prstGeom prst="rect">
            <a:avLst/>
          </a:prstGeom>
          <a:solidFill>
            <a:schemeClr val="bg1"/>
          </a:solidFill>
        </p:spPr>
        <p:txBody>
          <a:bodyPr wrap="square" rtlCol="0">
            <a:spAutoFit/>
          </a:bodyPr>
          <a:lstStyle/>
          <a:p>
            <a:endParaRPr lang="en-US" sz="1050" b="1" dirty="0"/>
          </a:p>
        </p:txBody>
      </p:sp>
      <p:sp>
        <p:nvSpPr>
          <p:cNvPr id="35" name="Rectangle 34">
            <a:extLst>
              <a:ext uri="{FF2B5EF4-FFF2-40B4-BE49-F238E27FC236}">
                <a16:creationId xmlns:a16="http://schemas.microsoft.com/office/drawing/2014/main" id="{9B60D3F4-16CB-C305-52F4-73C758D54507}"/>
              </a:ext>
            </a:extLst>
          </p:cNvPr>
          <p:cNvSpPr/>
          <p:nvPr/>
        </p:nvSpPr>
        <p:spPr>
          <a:xfrm>
            <a:off x="8156713" y="3905611"/>
            <a:ext cx="653079" cy="9276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4/01/2026</a:t>
            </a:r>
          </a:p>
        </p:txBody>
      </p:sp>
    </p:spTree>
    <p:extLst>
      <p:ext uri="{BB962C8B-B14F-4D97-AF65-F5344CB8AC3E}">
        <p14:creationId xmlns:p14="http://schemas.microsoft.com/office/powerpoint/2010/main" val="2021403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7D75-0D7F-44A6-A0F2-B84BE268F533}"/>
              </a:ext>
            </a:extLst>
          </p:cNvPr>
          <p:cNvSpPr>
            <a:spLocks noGrp="1"/>
          </p:cNvSpPr>
          <p:nvPr>
            <p:ph type="title"/>
          </p:nvPr>
        </p:nvSpPr>
        <p:spPr/>
        <p:txBody>
          <a:bodyPr/>
          <a:lstStyle/>
          <a:p>
            <a:r>
              <a:rPr lang="en-US" sz="2400" dirty="0">
                <a:cs typeface="Calibri"/>
              </a:rPr>
              <a:t>Pre and Post Inspection Photos</a:t>
            </a:r>
            <a:endParaRPr lang="en-US" sz="2400" dirty="0"/>
          </a:p>
        </p:txBody>
      </p:sp>
      <p:sp>
        <p:nvSpPr>
          <p:cNvPr id="3" name="Text Placeholder 2">
            <a:extLst>
              <a:ext uri="{FF2B5EF4-FFF2-40B4-BE49-F238E27FC236}">
                <a16:creationId xmlns:a16="http://schemas.microsoft.com/office/drawing/2014/main" id="{1C637672-223F-F319-CE2C-5A6A2BA3CE57}"/>
              </a:ext>
            </a:extLst>
          </p:cNvPr>
          <p:cNvSpPr>
            <a:spLocks noGrp="1"/>
          </p:cNvSpPr>
          <p:nvPr>
            <p:ph type="body" sz="quarter" idx="12"/>
          </p:nvPr>
        </p:nvSpPr>
        <p:spPr>
          <a:xfrm>
            <a:off x="4229499" y="1525779"/>
            <a:ext cx="4035592" cy="181915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b="1" u="sng" dirty="0">
                <a:cs typeface="Calibri"/>
              </a:rPr>
              <a:t>Pre-inspection photos:</a:t>
            </a:r>
          </a:p>
          <a:p>
            <a:pPr>
              <a:buFont typeface="Wingdings" panose="05000000000000000000" pitchFamily="2" charset="2"/>
              <a:buChar char="ü"/>
            </a:pPr>
            <a:r>
              <a:rPr lang="en-US" sz="1600" dirty="0">
                <a:cs typeface="Calibri"/>
              </a:rPr>
              <a:t>Capture clear photos of specific items that require modifications or rehab work to be completed. </a:t>
            </a:r>
          </a:p>
          <a:p>
            <a:pPr>
              <a:buFont typeface="Wingdings" panose="05000000000000000000" pitchFamily="2" charset="2"/>
              <a:buChar char="ü"/>
            </a:pPr>
            <a:r>
              <a:rPr lang="en-US" sz="1600" dirty="0">
                <a:cs typeface="Calibri"/>
              </a:rPr>
              <a:t>Photos should align with the Home Repair Estimate and Pre-Inspection Report.</a:t>
            </a:r>
          </a:p>
          <a:p>
            <a:pPr marL="166370" indent="-166370">
              <a:buClr>
                <a:srgbClr val="262626"/>
              </a:buClr>
            </a:pPr>
            <a:endParaRPr lang="en-US" sz="1600" b="1" dirty="0">
              <a:cs typeface="Calibri"/>
            </a:endParaRPr>
          </a:p>
        </p:txBody>
      </p:sp>
      <p:sp>
        <p:nvSpPr>
          <p:cNvPr id="9" name="Text Placeholder 2">
            <a:extLst>
              <a:ext uri="{FF2B5EF4-FFF2-40B4-BE49-F238E27FC236}">
                <a16:creationId xmlns:a16="http://schemas.microsoft.com/office/drawing/2014/main" id="{6D59A8B2-FBC1-AF17-DDD5-2D1F1CD5263B}"/>
              </a:ext>
            </a:extLst>
          </p:cNvPr>
          <p:cNvSpPr txBox="1">
            <a:spLocks/>
          </p:cNvSpPr>
          <p:nvPr/>
        </p:nvSpPr>
        <p:spPr>
          <a:xfrm>
            <a:off x="764428" y="4070841"/>
            <a:ext cx="3807572" cy="204003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tx1"/>
                </a:solidFill>
                <a:cs typeface="Calibri"/>
              </a:rPr>
              <a:t>Post-inspection photos:</a:t>
            </a:r>
          </a:p>
          <a:p>
            <a:pPr>
              <a:buFont typeface="Wingdings" panose="05000000000000000000" pitchFamily="2" charset="2"/>
              <a:buChar char="ü"/>
            </a:pPr>
            <a:r>
              <a:rPr lang="en-US" sz="1600" dirty="0">
                <a:solidFill>
                  <a:schemeClr val="tx1"/>
                </a:solidFill>
                <a:cs typeface="Calibri"/>
              </a:rPr>
              <a:t>Photos of work completed validating that the repairs have been made as noted on the Home Repair Estimate/Final Invoice and Post-Inspection Report.</a:t>
            </a:r>
          </a:p>
          <a:p>
            <a:pPr>
              <a:buFont typeface="Wingdings" panose="05000000000000000000" pitchFamily="2" charset="2"/>
              <a:buChar char="ü"/>
            </a:pPr>
            <a:r>
              <a:rPr lang="en-US" sz="1600" dirty="0">
                <a:solidFill>
                  <a:schemeClr val="tx1"/>
                </a:solidFill>
                <a:cs typeface="Calibri"/>
              </a:rPr>
              <a:t>“After” photos should align with “Before” photos. </a:t>
            </a:r>
            <a:endParaRPr lang="en-US" dirty="0">
              <a:solidFill>
                <a:schemeClr val="tx1"/>
              </a:solidFill>
              <a:cs typeface="Calibri"/>
            </a:endParaRPr>
          </a:p>
          <a:p>
            <a:pPr marL="166370" indent="-166370">
              <a:buClr>
                <a:srgbClr val="262626"/>
              </a:buClr>
            </a:pPr>
            <a:endParaRPr lang="en-US" sz="1600" b="1" dirty="0">
              <a:solidFill>
                <a:schemeClr val="tx1"/>
              </a:solidFill>
              <a:cs typeface="Calibri"/>
            </a:endParaRPr>
          </a:p>
          <a:p>
            <a:pPr marL="166370" indent="-166370"/>
            <a:endParaRPr lang="en-US" dirty="0">
              <a:solidFill>
                <a:schemeClr val="tx1"/>
              </a:solidFill>
              <a:cs typeface="Calibri"/>
            </a:endParaRPr>
          </a:p>
        </p:txBody>
      </p:sp>
      <p:pic>
        <p:nvPicPr>
          <p:cNvPr id="8" name="Picture 7">
            <a:extLst>
              <a:ext uri="{FF2B5EF4-FFF2-40B4-BE49-F238E27FC236}">
                <a16:creationId xmlns:a16="http://schemas.microsoft.com/office/drawing/2014/main" id="{27AEA224-C3BF-8AAE-3AD0-04FE9CA915FC}"/>
              </a:ext>
            </a:extLst>
          </p:cNvPr>
          <p:cNvPicPr>
            <a:picLocks noChangeAspect="1"/>
          </p:cNvPicPr>
          <p:nvPr/>
        </p:nvPicPr>
        <p:blipFill>
          <a:blip r:embed="rId2"/>
          <a:stretch>
            <a:fillRect/>
          </a:stretch>
        </p:blipFill>
        <p:spPr>
          <a:xfrm>
            <a:off x="878909" y="1292355"/>
            <a:ext cx="2952750" cy="2286000"/>
          </a:xfrm>
          <a:prstGeom prst="rect">
            <a:avLst/>
          </a:prstGeom>
        </p:spPr>
      </p:pic>
      <p:pic>
        <p:nvPicPr>
          <p:cNvPr id="10" name="Picture 9">
            <a:extLst>
              <a:ext uri="{FF2B5EF4-FFF2-40B4-BE49-F238E27FC236}">
                <a16:creationId xmlns:a16="http://schemas.microsoft.com/office/drawing/2014/main" id="{AF956605-1368-D54E-1891-4DC4520B61D6}"/>
              </a:ext>
            </a:extLst>
          </p:cNvPr>
          <p:cNvPicPr>
            <a:picLocks noChangeAspect="1"/>
          </p:cNvPicPr>
          <p:nvPr/>
        </p:nvPicPr>
        <p:blipFill>
          <a:blip r:embed="rId3"/>
          <a:stretch>
            <a:fillRect/>
          </a:stretch>
        </p:blipFill>
        <p:spPr>
          <a:xfrm>
            <a:off x="5004747" y="3965944"/>
            <a:ext cx="3012202" cy="2331362"/>
          </a:xfrm>
          <a:prstGeom prst="rect">
            <a:avLst/>
          </a:prstGeom>
        </p:spPr>
      </p:pic>
    </p:spTree>
    <p:extLst>
      <p:ext uri="{BB962C8B-B14F-4D97-AF65-F5344CB8AC3E}">
        <p14:creationId xmlns:p14="http://schemas.microsoft.com/office/powerpoint/2010/main" val="19769451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32435" y="361488"/>
            <a:ext cx="7470570" cy="457200"/>
          </a:xfrm>
        </p:spPr>
        <p:txBody>
          <a:bodyPr>
            <a:normAutofit/>
          </a:bodyPr>
          <a:lstStyle/>
          <a:p>
            <a:pPr algn="l"/>
            <a:r>
              <a:rPr lang="en-US" b="1" dirty="0">
                <a:solidFill>
                  <a:srgbClr val="0070C0"/>
                </a:solidFill>
              </a:rPr>
              <a:t>Funding Process</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304853" y="1030505"/>
            <a:ext cx="8534293" cy="934326"/>
            <a:chOff x="1266791" y="1108498"/>
            <a:chExt cx="6515071"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270723" y="1108498"/>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5183ED96-9D4D-4070-8256-8B5469AF1636}"/>
                </a:ext>
              </a:extLst>
            </p:cNvPr>
            <p:cNvSpPr txBox="1"/>
            <p:nvPr/>
          </p:nvSpPr>
          <p:spPr>
            <a:xfrm>
              <a:off x="1266791" y="1215964"/>
              <a:ext cx="6511139" cy="834199"/>
            </a:xfrm>
            <a:prstGeom prst="rect">
              <a:avLst/>
            </a:prstGeom>
            <a:noFill/>
          </p:spPr>
          <p:txBody>
            <a:bodyPr wrap="square" rtlCol="0">
              <a:spAutoFit/>
            </a:bodyPr>
            <a:lstStyle/>
            <a:p>
              <a:pPr algn="ctr"/>
              <a:r>
                <a:rPr lang="en-US" sz="1900" b="1" dirty="0"/>
                <a:t>Complete requests must be submitted through the member institution via GrantConnect</a:t>
              </a:r>
              <a:endParaRPr lang="en-US" sz="1900" b="1" u="sng" dirty="0">
                <a:solidFill>
                  <a:srgbClr val="0071CE"/>
                </a:solidFill>
              </a:endParaRPr>
            </a:p>
          </p:txBody>
        </p:sp>
      </p:grpSp>
      <p:grpSp>
        <p:nvGrpSpPr>
          <p:cNvPr id="4" name="Group 3">
            <a:extLst>
              <a:ext uri="{FF2B5EF4-FFF2-40B4-BE49-F238E27FC236}">
                <a16:creationId xmlns:a16="http://schemas.microsoft.com/office/drawing/2014/main" id="{05239671-A3AD-8D11-02B3-AB3A885D2C74}"/>
              </a:ext>
            </a:extLst>
          </p:cNvPr>
          <p:cNvGrpSpPr/>
          <p:nvPr/>
        </p:nvGrpSpPr>
        <p:grpSpPr>
          <a:xfrm>
            <a:off x="197138" y="2093888"/>
            <a:ext cx="8642008" cy="1033817"/>
            <a:chOff x="687512" y="3139071"/>
            <a:chExt cx="7743370" cy="1151093"/>
          </a:xfrm>
        </p:grpSpPr>
        <p:sp>
          <p:nvSpPr>
            <p:cNvPr id="32" name="TextBox 31">
              <a:extLst>
                <a:ext uri="{FF2B5EF4-FFF2-40B4-BE49-F238E27FC236}">
                  <a16:creationId xmlns:a16="http://schemas.microsoft.com/office/drawing/2014/main" id="{1E01F57E-FE8E-420B-9884-7C22EF938855}"/>
                </a:ext>
              </a:extLst>
            </p:cNvPr>
            <p:cNvSpPr txBox="1"/>
            <p:nvPr/>
          </p:nvSpPr>
          <p:spPr>
            <a:xfrm>
              <a:off x="687512" y="3308118"/>
              <a:ext cx="7743370" cy="6771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900" b="1" dirty="0"/>
                <a:t>HELP &amp; DRA: 7-10 business days to review and fund requests</a:t>
              </a:r>
            </a:p>
            <a:p>
              <a:pPr algn="ctr"/>
              <a:r>
                <a:rPr lang="en-US" sz="1900" b="1" dirty="0"/>
                <a:t>SNAP: Variable - most within 3 months from the close of the window</a:t>
              </a:r>
            </a:p>
          </p:txBody>
        </p:sp>
        <p:sp>
          <p:nvSpPr>
            <p:cNvPr id="30" name="Rectangle 29">
              <a:extLst>
                <a:ext uri="{FF2B5EF4-FFF2-40B4-BE49-F238E27FC236}">
                  <a16:creationId xmlns:a16="http://schemas.microsoft.com/office/drawing/2014/main" id="{F452D591-AF0E-46D4-92DF-08CA019B33C5}"/>
                </a:ext>
              </a:extLst>
            </p:cNvPr>
            <p:cNvSpPr/>
            <p:nvPr/>
          </p:nvSpPr>
          <p:spPr>
            <a:xfrm>
              <a:off x="784027" y="3139071"/>
              <a:ext cx="7637638"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3F19970-CE3B-4872-99B5-FAC95F58C2B3}"/>
              </a:ext>
            </a:extLst>
          </p:cNvPr>
          <p:cNvGrpSpPr/>
          <p:nvPr/>
        </p:nvGrpSpPr>
        <p:grpSpPr>
          <a:xfrm>
            <a:off x="315142" y="3356754"/>
            <a:ext cx="8549019" cy="843771"/>
            <a:chOff x="1166984" y="4700089"/>
            <a:chExt cx="7012865" cy="1151093"/>
          </a:xfrm>
        </p:grpSpPr>
        <p:sp>
          <p:nvSpPr>
            <p:cNvPr id="35" name="Rectangle 34">
              <a:extLst>
                <a:ext uri="{FF2B5EF4-FFF2-40B4-BE49-F238E27FC236}">
                  <a16:creationId xmlns:a16="http://schemas.microsoft.com/office/drawing/2014/main" id="{4E1710CE-7B33-4CFC-86CE-B3DF39825681}"/>
                </a:ext>
              </a:extLst>
            </p:cNvPr>
            <p:cNvSpPr/>
            <p:nvPr/>
          </p:nvSpPr>
          <p:spPr>
            <a:xfrm>
              <a:off x="1166984" y="4700089"/>
              <a:ext cx="6992346"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51CB26F-3BA7-4C83-A607-81EDB6B773B4}"/>
                </a:ext>
              </a:extLst>
            </p:cNvPr>
            <p:cNvSpPr txBox="1"/>
            <p:nvPr/>
          </p:nvSpPr>
          <p:spPr>
            <a:xfrm>
              <a:off x="1191725" y="5083274"/>
              <a:ext cx="6988124" cy="384721"/>
            </a:xfrm>
            <a:prstGeom prst="rect">
              <a:avLst/>
            </a:prstGeom>
            <a:noFill/>
          </p:spPr>
          <p:txBody>
            <a:bodyPr wrap="square" rtlCol="0">
              <a:spAutoFit/>
            </a:bodyPr>
            <a:lstStyle/>
            <a:p>
              <a:pPr algn="ctr"/>
              <a:r>
                <a:rPr lang="en-US" sz="1900" b="1" dirty="0"/>
                <a:t>Funding is disbursed to the member institution’s account with FHLB</a:t>
              </a:r>
              <a:endParaRPr lang="en-US" sz="1900" b="1" dirty="0">
                <a:solidFill>
                  <a:srgbClr val="0071CE"/>
                </a:solidFill>
              </a:endParaRPr>
            </a:p>
          </p:txBody>
        </p:sp>
      </p:grpSp>
      <p:grpSp>
        <p:nvGrpSpPr>
          <p:cNvPr id="6" name="Group 5">
            <a:extLst>
              <a:ext uri="{FF2B5EF4-FFF2-40B4-BE49-F238E27FC236}">
                <a16:creationId xmlns:a16="http://schemas.microsoft.com/office/drawing/2014/main" id="{79DD11B3-E189-46D2-0F4F-D9F434B2FBC4}"/>
              </a:ext>
            </a:extLst>
          </p:cNvPr>
          <p:cNvGrpSpPr/>
          <p:nvPr/>
        </p:nvGrpSpPr>
        <p:grpSpPr>
          <a:xfrm>
            <a:off x="314466" y="4394951"/>
            <a:ext cx="8518859" cy="1151093"/>
            <a:chOff x="881899" y="5509144"/>
            <a:chExt cx="7303490" cy="1151093"/>
          </a:xfrm>
        </p:grpSpPr>
        <p:sp>
          <p:nvSpPr>
            <p:cNvPr id="3" name="Rectangle 2">
              <a:extLst>
                <a:ext uri="{FF2B5EF4-FFF2-40B4-BE49-F238E27FC236}">
                  <a16:creationId xmlns:a16="http://schemas.microsoft.com/office/drawing/2014/main" id="{D9B0223B-5A63-7416-EE0C-72909B86F154}"/>
                </a:ext>
              </a:extLst>
            </p:cNvPr>
            <p:cNvSpPr/>
            <p:nvPr/>
          </p:nvSpPr>
          <p:spPr>
            <a:xfrm>
              <a:off x="881899" y="5509144"/>
              <a:ext cx="7303490"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BDCACAF-794E-8535-4E0D-5FF595CE1888}"/>
                </a:ext>
              </a:extLst>
            </p:cNvPr>
            <p:cNvSpPr txBox="1"/>
            <p:nvPr/>
          </p:nvSpPr>
          <p:spPr>
            <a:xfrm>
              <a:off x="911039" y="5607183"/>
              <a:ext cx="7252899" cy="969496"/>
            </a:xfrm>
            <a:prstGeom prst="rect">
              <a:avLst/>
            </a:prstGeom>
            <a:noFill/>
          </p:spPr>
          <p:txBody>
            <a:bodyPr wrap="square" rtlCol="0">
              <a:spAutoFit/>
            </a:bodyPr>
            <a:lstStyle/>
            <a:p>
              <a:pPr algn="ctr"/>
              <a:r>
                <a:rPr lang="en-US" sz="1900" b="1" dirty="0"/>
                <a:t>Member uploads final documentation via GrantConnect</a:t>
              </a:r>
            </a:p>
            <a:p>
              <a:pPr algn="ctr"/>
              <a:r>
                <a:rPr lang="en-US" sz="1900" b="1" dirty="0"/>
                <a:t>HELP: Final CD – 30 days, Recorded Deed – 60 days</a:t>
              </a:r>
            </a:p>
            <a:p>
              <a:pPr algn="ctr"/>
              <a:r>
                <a:rPr lang="en-US" sz="1900" b="1" dirty="0"/>
                <a:t>SNAP &amp; DRA: 60 days </a:t>
              </a:r>
              <a:endParaRPr lang="en-US" sz="1900" b="1" dirty="0">
                <a:solidFill>
                  <a:srgbClr val="0071CE"/>
                </a:solidFill>
              </a:endParaRPr>
            </a:p>
          </p:txBody>
        </p:sp>
      </p:grpSp>
      <p:sp>
        <p:nvSpPr>
          <p:cNvPr id="8" name="Rectangle 7">
            <a:extLst>
              <a:ext uri="{FF2B5EF4-FFF2-40B4-BE49-F238E27FC236}">
                <a16:creationId xmlns:a16="http://schemas.microsoft.com/office/drawing/2014/main" id="{BCBB8197-B5D6-C1E7-B097-0A78A702E931}"/>
              </a:ext>
            </a:extLst>
          </p:cNvPr>
          <p:cNvSpPr/>
          <p:nvPr/>
        </p:nvSpPr>
        <p:spPr>
          <a:xfrm>
            <a:off x="314461" y="5740266"/>
            <a:ext cx="8493843" cy="855175"/>
          </a:xfrm>
          <a:prstGeom prst="rect">
            <a:avLst/>
          </a:prstGeom>
          <a:noFill/>
          <a:ln w="25400">
            <a:solidFill>
              <a:schemeClr val="accent6">
                <a:lumMod val="75000"/>
              </a:schemeClr>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15" name="TextBox 14">
            <a:extLst>
              <a:ext uri="{FF2B5EF4-FFF2-40B4-BE49-F238E27FC236}">
                <a16:creationId xmlns:a16="http://schemas.microsoft.com/office/drawing/2014/main" id="{47315C02-B06E-056F-D202-17A32FC29B8F}"/>
              </a:ext>
            </a:extLst>
          </p:cNvPr>
          <p:cNvSpPr txBox="1"/>
          <p:nvPr/>
        </p:nvSpPr>
        <p:spPr>
          <a:xfrm>
            <a:off x="1131616" y="5827495"/>
            <a:ext cx="6762749" cy="646331"/>
          </a:xfrm>
          <a:prstGeom prst="rect">
            <a:avLst/>
          </a:prstGeom>
          <a:noFill/>
        </p:spPr>
        <p:txBody>
          <a:bodyPr wrap="square">
            <a:spAutoFit/>
          </a:bodyPr>
          <a:lstStyle/>
          <a:p>
            <a:pPr algn="ctr"/>
            <a:r>
              <a:rPr lang="en-US" b="1" dirty="0"/>
              <a:t>HELP: It's recommended to schedule closings at least 15-30 days after submissions to avoid any potential closing delays.</a:t>
            </a:r>
            <a:endParaRPr lang="en-US" sz="1800" b="1" dirty="0"/>
          </a:p>
        </p:txBody>
      </p:sp>
      <p:sp>
        <p:nvSpPr>
          <p:cNvPr id="16" name="Star: 5 Points 15">
            <a:extLst>
              <a:ext uri="{FF2B5EF4-FFF2-40B4-BE49-F238E27FC236}">
                <a16:creationId xmlns:a16="http://schemas.microsoft.com/office/drawing/2014/main" id="{47F95B44-FAE2-6B7F-36B4-9AE8F687463E}"/>
              </a:ext>
            </a:extLst>
          </p:cNvPr>
          <p:cNvSpPr/>
          <p:nvPr/>
        </p:nvSpPr>
        <p:spPr>
          <a:xfrm>
            <a:off x="462958" y="5740266"/>
            <a:ext cx="682199" cy="502486"/>
          </a:xfrm>
          <a:prstGeom prst="star5">
            <a:avLst/>
          </a:prstGeom>
          <a:solidFill>
            <a:srgbClr val="C0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773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551110" y="2045709"/>
            <a:ext cx="8041780" cy="2273418"/>
          </a:xfrm>
          <a:ln w="28575">
            <a:solidFill>
              <a:srgbClr val="0071CE"/>
            </a:solidFill>
          </a:ln>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95988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2E-86E1-49A3-A799-2B1D016980E5}"/>
              </a:ext>
            </a:extLst>
          </p:cNvPr>
          <p:cNvSpPr>
            <a:spLocks noGrp="1"/>
          </p:cNvSpPr>
          <p:nvPr>
            <p:ph type="title"/>
          </p:nvPr>
        </p:nvSpPr>
        <p:spPr/>
        <p:txBody>
          <a:bodyPr/>
          <a:lstStyle/>
          <a:p>
            <a:r>
              <a:rPr lang="en-US" sz="2400" b="1" dirty="0">
                <a:solidFill>
                  <a:srgbClr val="0070C0"/>
                </a:solidFill>
              </a:rPr>
              <a:t>Owner-Occupied Overview</a:t>
            </a:r>
            <a:endParaRPr lang="en-US" sz="2400" dirty="0"/>
          </a:p>
        </p:txBody>
      </p:sp>
      <p:sp>
        <p:nvSpPr>
          <p:cNvPr id="6" name="TextBox 5">
            <a:extLst>
              <a:ext uri="{FF2B5EF4-FFF2-40B4-BE49-F238E27FC236}">
                <a16:creationId xmlns:a16="http://schemas.microsoft.com/office/drawing/2014/main" id="{B677916F-2F5B-469E-9EA4-DE8B22439E9D}"/>
              </a:ext>
            </a:extLst>
          </p:cNvPr>
          <p:cNvSpPr txBox="1"/>
          <p:nvPr/>
        </p:nvSpPr>
        <p:spPr>
          <a:xfrm>
            <a:off x="194310" y="1410475"/>
            <a:ext cx="8606789" cy="461665"/>
          </a:xfrm>
          <a:prstGeom prst="rect">
            <a:avLst/>
          </a:prstGeom>
          <a:solidFill>
            <a:schemeClr val="bg1">
              <a:lumMod val="95000"/>
            </a:schemeClr>
          </a:solidFill>
          <a:ln w="38100" cmpd="dbl">
            <a:solidFill>
              <a:schemeClr val="tx1"/>
            </a:solidFill>
            <a:extLst>
              <a:ext uri="{C807C97D-BFC1-408E-A445-0C87EB9F89A2}">
                <ask:lineSketchStyleProps xmlns:ask="http://schemas.microsoft.com/office/drawing/2018/sketchyshapes" sd="981765707">
                  <a:custGeom>
                    <a:avLst/>
                    <a:gdLst>
                      <a:gd name="connsiteX0" fmla="*/ 0 w 8606789"/>
                      <a:gd name="connsiteY0" fmla="*/ 0 h 461665"/>
                      <a:gd name="connsiteX1" fmla="*/ 8606789 w 8606789"/>
                      <a:gd name="connsiteY1" fmla="*/ 0 h 461665"/>
                      <a:gd name="connsiteX2" fmla="*/ 8606789 w 8606789"/>
                      <a:gd name="connsiteY2" fmla="*/ 461665 h 461665"/>
                      <a:gd name="connsiteX3" fmla="*/ 0 w 8606789"/>
                      <a:gd name="connsiteY3" fmla="*/ 461665 h 461665"/>
                      <a:gd name="connsiteX4" fmla="*/ 0 w 86067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789" h="461665" fill="none" extrusionOk="0">
                        <a:moveTo>
                          <a:pt x="0" y="0"/>
                        </a:moveTo>
                        <a:cubicBezTo>
                          <a:pt x="3852261" y="-33775"/>
                          <a:pt x="7563568" y="138873"/>
                          <a:pt x="8606789" y="0"/>
                        </a:cubicBezTo>
                        <a:cubicBezTo>
                          <a:pt x="8601567" y="59951"/>
                          <a:pt x="8572810" y="386447"/>
                          <a:pt x="8606789" y="461665"/>
                        </a:cubicBezTo>
                        <a:cubicBezTo>
                          <a:pt x="5246694" y="324335"/>
                          <a:pt x="2230258" y="323809"/>
                          <a:pt x="0" y="461665"/>
                        </a:cubicBezTo>
                        <a:cubicBezTo>
                          <a:pt x="-25199" y="354901"/>
                          <a:pt x="26467" y="134939"/>
                          <a:pt x="0" y="0"/>
                        </a:cubicBezTo>
                        <a:close/>
                      </a:path>
                      <a:path w="8606789" h="461665" stroke="0" extrusionOk="0">
                        <a:moveTo>
                          <a:pt x="0" y="0"/>
                        </a:moveTo>
                        <a:cubicBezTo>
                          <a:pt x="1587696" y="-101487"/>
                          <a:pt x="5836714" y="-162162"/>
                          <a:pt x="8606789" y="0"/>
                        </a:cubicBezTo>
                        <a:cubicBezTo>
                          <a:pt x="8572636" y="170338"/>
                          <a:pt x="8640067" y="325037"/>
                          <a:pt x="8606789" y="461665"/>
                        </a:cubicBezTo>
                        <a:cubicBezTo>
                          <a:pt x="7073802" y="511730"/>
                          <a:pt x="3890587" y="303216"/>
                          <a:pt x="0" y="461665"/>
                        </a:cubicBezTo>
                        <a:cubicBezTo>
                          <a:pt x="-30818" y="254334"/>
                          <a:pt x="-20465" y="210249"/>
                          <a:pt x="0" y="0"/>
                        </a:cubicBezTo>
                        <a:close/>
                      </a:path>
                    </a:pathLst>
                  </a:custGeom>
                  <ask:type>
                    <ask:lineSketchNone/>
                  </ask:type>
                </ask:lineSketchStyleProps>
              </a:ext>
            </a:extLst>
          </a:ln>
        </p:spPr>
        <p:txBody>
          <a:bodyPr wrap="square" rtlCol="0">
            <a:spAutoFit/>
          </a:bodyPr>
          <a:lstStyle/>
          <a:p>
            <a:pPr algn="ctr" eaLnBrk="0" hangingPunct="0">
              <a:spcBef>
                <a:spcPct val="50000"/>
              </a:spcBef>
            </a:pPr>
            <a:r>
              <a:rPr lang="en-US" sz="2400" b="1" dirty="0">
                <a:solidFill>
                  <a:schemeClr val="tx2"/>
                </a:solidFill>
                <a:latin typeface="Calibri" pitchFamily="34" charset="0"/>
              </a:rPr>
              <a:t>Project Types</a:t>
            </a:r>
            <a:r>
              <a:rPr lang="en-US" sz="2000" b="1" dirty="0">
                <a:solidFill>
                  <a:srgbClr val="0071CE"/>
                </a:solidFill>
                <a:latin typeface="Calibri" pitchFamily="34" charset="0"/>
              </a:rPr>
              <a:t>: </a:t>
            </a:r>
            <a:r>
              <a:rPr lang="en-US" sz="2000" dirty="0"/>
              <a:t>Rehabilitation, down payment/closing cost assistance</a:t>
            </a:r>
          </a:p>
        </p:txBody>
      </p:sp>
      <p:graphicFrame>
        <p:nvGraphicFramePr>
          <p:cNvPr id="7" name="Diagram 6">
            <a:extLst>
              <a:ext uri="{FF2B5EF4-FFF2-40B4-BE49-F238E27FC236}">
                <a16:creationId xmlns:a16="http://schemas.microsoft.com/office/drawing/2014/main" id="{41646965-DF9C-45A3-83C5-EAEB4BE8D2FA}"/>
              </a:ext>
            </a:extLst>
          </p:cNvPr>
          <p:cNvGraphicFramePr/>
          <p:nvPr/>
        </p:nvGraphicFramePr>
        <p:xfrm>
          <a:off x="194310" y="3943350"/>
          <a:ext cx="8698230" cy="231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6DBA64D-55F4-4872-A9C5-1146548B1439}"/>
              </a:ext>
            </a:extLst>
          </p:cNvPr>
          <p:cNvSpPr/>
          <p:nvPr/>
        </p:nvSpPr>
        <p:spPr>
          <a:xfrm>
            <a:off x="194310" y="3574305"/>
            <a:ext cx="5760722" cy="8889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Sponsor Capacity</a:t>
            </a:r>
          </a:p>
          <a:p>
            <a:pPr lvl="0" algn="ctr"/>
            <a:r>
              <a:rPr lang="en-US" sz="2000" b="0" dirty="0">
                <a:solidFill>
                  <a:schemeClr val="tx1"/>
                </a:solidFill>
                <a:latin typeface="+mn-lt"/>
              </a:rPr>
              <a:t>Demonstrated track record with related experience</a:t>
            </a:r>
          </a:p>
        </p:txBody>
      </p:sp>
      <p:sp>
        <p:nvSpPr>
          <p:cNvPr id="13" name="Rectangle 12">
            <a:extLst>
              <a:ext uri="{FF2B5EF4-FFF2-40B4-BE49-F238E27FC236}">
                <a16:creationId xmlns:a16="http://schemas.microsoft.com/office/drawing/2014/main" id="{47106D58-5558-4C05-BB1C-0E83DD0BD707}"/>
              </a:ext>
            </a:extLst>
          </p:cNvPr>
          <p:cNvSpPr/>
          <p:nvPr/>
        </p:nvSpPr>
        <p:spPr>
          <a:xfrm>
            <a:off x="194311" y="2070287"/>
            <a:ext cx="5760720" cy="149198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Project Progress and Completion</a:t>
            </a:r>
            <a:endParaRPr lang="en-US" sz="3200" b="1" dirty="0">
              <a:solidFill>
                <a:schemeClr val="tx2"/>
              </a:solidFill>
            </a:endParaRPr>
          </a:p>
          <a:p>
            <a:pPr lvl="0" algn="ctr"/>
            <a:r>
              <a:rPr lang="en-US" sz="2000" b="0" dirty="0">
                <a:solidFill>
                  <a:schemeClr val="tx1"/>
                </a:solidFill>
                <a:latin typeface="+mn-lt"/>
                <a:cs typeface="Courier MonoThai" panose="02070309020205020404" pitchFamily="49" charset="0"/>
              </a:rPr>
              <a:t>Four-year completion timeframe (six years for Native American related projects). Progress should be made within the first year.</a:t>
            </a:r>
            <a:endParaRPr lang="en-US" sz="2000" dirty="0">
              <a:solidFill>
                <a:schemeClr val="tx1"/>
              </a:solidFill>
            </a:endParaRPr>
          </a:p>
        </p:txBody>
      </p:sp>
      <p:sp>
        <p:nvSpPr>
          <p:cNvPr id="14" name="Rectangle 13">
            <a:extLst>
              <a:ext uri="{FF2B5EF4-FFF2-40B4-BE49-F238E27FC236}">
                <a16:creationId xmlns:a16="http://schemas.microsoft.com/office/drawing/2014/main" id="{DCD814FA-E2D7-4375-B034-FD95BA1BFF27}"/>
              </a:ext>
            </a:extLst>
          </p:cNvPr>
          <p:cNvSpPr/>
          <p:nvPr/>
        </p:nvSpPr>
        <p:spPr>
          <a:xfrm>
            <a:off x="194311" y="4475747"/>
            <a:ext cx="5760722" cy="11751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kern="1200" dirty="0">
              <a:solidFill>
                <a:schemeClr val="tx2"/>
              </a:solidFill>
            </a:endParaRPr>
          </a:p>
          <a:p>
            <a:pPr lvl="0" algn="ctr"/>
            <a:r>
              <a:rPr lang="en-US" sz="2400" b="1" kern="1200" dirty="0">
                <a:solidFill>
                  <a:schemeClr val="tx2"/>
                </a:solidFill>
              </a:rPr>
              <a:t>Disbursement </a:t>
            </a:r>
          </a:p>
          <a:p>
            <a:pPr lvl="0" algn="ctr"/>
            <a:r>
              <a:rPr lang="en-US" sz="2000" kern="1200" dirty="0">
                <a:solidFill>
                  <a:schemeClr val="tx1"/>
                </a:solidFill>
                <a:latin typeface="Calibri"/>
                <a:ea typeface="+mn-ea"/>
                <a:cs typeface="+mn-cs"/>
              </a:rPr>
              <a:t>C</a:t>
            </a:r>
            <a:r>
              <a:rPr lang="en-US" sz="2000" kern="1200" dirty="0">
                <a:solidFill>
                  <a:schemeClr val="tx1"/>
                </a:solidFill>
              </a:rPr>
              <a:t>ompleted on a unit-by-unit basis with final documents required for each transaction</a:t>
            </a:r>
          </a:p>
          <a:p>
            <a:pPr lvl="0" algn="ctr"/>
            <a:endParaRPr lang="en-US" sz="2000" b="0" dirty="0">
              <a:solidFill>
                <a:schemeClr val="tx1"/>
              </a:solidFill>
              <a:latin typeface="+mn-lt"/>
            </a:endParaRPr>
          </a:p>
        </p:txBody>
      </p:sp>
      <p:sp>
        <p:nvSpPr>
          <p:cNvPr id="9" name="Callout: Right Arrow 8">
            <a:extLst>
              <a:ext uri="{FF2B5EF4-FFF2-40B4-BE49-F238E27FC236}">
                <a16:creationId xmlns:a16="http://schemas.microsoft.com/office/drawing/2014/main" id="{E8C401C7-8B91-4CB4-B2BB-491D9FC2FA43}"/>
              </a:ext>
            </a:extLst>
          </p:cNvPr>
          <p:cNvSpPr/>
          <p:nvPr/>
        </p:nvSpPr>
        <p:spPr>
          <a:xfrm>
            <a:off x="194310" y="5814731"/>
            <a:ext cx="1885950" cy="88899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15" name="Rectangle 14">
            <a:extLst>
              <a:ext uri="{FF2B5EF4-FFF2-40B4-BE49-F238E27FC236}">
                <a16:creationId xmlns:a16="http://schemas.microsoft.com/office/drawing/2014/main" id="{49717A1E-2ACD-4DD6-BF56-B0CB5E73DFCB}"/>
              </a:ext>
            </a:extLst>
          </p:cNvPr>
          <p:cNvSpPr/>
          <p:nvPr/>
        </p:nvSpPr>
        <p:spPr>
          <a:xfrm>
            <a:off x="2251711" y="5857966"/>
            <a:ext cx="6469378" cy="80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Contact the Community Investment department to discuss your owner-occupied project</a:t>
            </a:r>
          </a:p>
        </p:txBody>
      </p:sp>
      <p:pic>
        <p:nvPicPr>
          <p:cNvPr id="4" name="Picture 3">
            <a:extLst>
              <a:ext uri="{FF2B5EF4-FFF2-40B4-BE49-F238E27FC236}">
                <a16:creationId xmlns:a16="http://schemas.microsoft.com/office/drawing/2014/main" id="{C97C4C21-2C98-4C90-9B85-84766A6CBFCF}"/>
              </a:ext>
            </a:extLst>
          </p:cNvPr>
          <p:cNvPicPr>
            <a:picLocks noChangeAspect="1"/>
          </p:cNvPicPr>
          <p:nvPr/>
        </p:nvPicPr>
        <p:blipFill>
          <a:blip r:embed="rId8"/>
          <a:stretch>
            <a:fillRect/>
          </a:stretch>
        </p:blipFill>
        <p:spPr>
          <a:xfrm>
            <a:off x="6299833" y="2066741"/>
            <a:ext cx="2501265" cy="1876609"/>
          </a:xfrm>
          <a:prstGeom prst="rect">
            <a:avLst/>
          </a:prstGeom>
          <a:ln w="25400">
            <a:solidFill>
              <a:schemeClr val="tx1"/>
            </a:solidFill>
          </a:ln>
        </p:spPr>
      </p:pic>
      <p:pic>
        <p:nvPicPr>
          <p:cNvPr id="8" name="Picture 7">
            <a:extLst>
              <a:ext uri="{FF2B5EF4-FFF2-40B4-BE49-F238E27FC236}">
                <a16:creationId xmlns:a16="http://schemas.microsoft.com/office/drawing/2014/main" id="{BA729921-9AB7-4C81-8B84-7577882C5045}"/>
              </a:ext>
            </a:extLst>
          </p:cNvPr>
          <p:cNvPicPr>
            <a:picLocks noChangeAspect="1"/>
          </p:cNvPicPr>
          <p:nvPr/>
        </p:nvPicPr>
        <p:blipFill>
          <a:blip r:embed="rId9"/>
          <a:stretch>
            <a:fillRect/>
          </a:stretch>
        </p:blipFill>
        <p:spPr>
          <a:xfrm>
            <a:off x="6299833" y="4054391"/>
            <a:ext cx="2505456" cy="1599227"/>
          </a:xfrm>
          <a:prstGeom prst="rect">
            <a:avLst/>
          </a:prstGeom>
          <a:ln w="25400">
            <a:solidFill>
              <a:schemeClr val="tx1"/>
            </a:solidFill>
          </a:ln>
        </p:spPr>
      </p:pic>
    </p:spTree>
    <p:extLst>
      <p:ext uri="{BB962C8B-B14F-4D97-AF65-F5344CB8AC3E}">
        <p14:creationId xmlns:p14="http://schemas.microsoft.com/office/powerpoint/2010/main" val="1126052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7121-5EC7-10C3-621F-685D46856C0C}"/>
              </a:ext>
            </a:extLst>
          </p:cNvPr>
          <p:cNvSpPr>
            <a:spLocks noGrp="1"/>
          </p:cNvSpPr>
          <p:nvPr>
            <p:ph type="title"/>
          </p:nvPr>
        </p:nvSpPr>
        <p:spPr/>
        <p:txBody>
          <a:bodyPr/>
          <a:lstStyle/>
          <a:p>
            <a:r>
              <a:rPr lang="en-US" sz="2000" dirty="0">
                <a:cs typeface="Calibri"/>
              </a:rPr>
              <a:t>Program Enrollment and Application Submission Process</a:t>
            </a:r>
            <a:endParaRPr lang="en-US" sz="2000" dirty="0"/>
          </a:p>
        </p:txBody>
      </p:sp>
    </p:spTree>
    <p:extLst>
      <p:ext uri="{BB962C8B-B14F-4D97-AF65-F5344CB8AC3E}">
        <p14:creationId xmlns:p14="http://schemas.microsoft.com/office/powerpoint/2010/main" val="17207157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Member Enrollment Agreement</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576688" y="1350281"/>
            <a:ext cx="7990622" cy="757130"/>
            <a:chOff x="572313" y="1362556"/>
            <a:chExt cx="7990622" cy="1705658"/>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705658"/>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487359"/>
              <a:ext cx="7990621" cy="1580855"/>
            </a:xfrm>
            <a:prstGeom prst="rect">
              <a:avLst/>
            </a:prstGeom>
            <a:grpFill/>
            <a:ln>
              <a:noFill/>
            </a:ln>
          </p:spPr>
          <p:txBody>
            <a:bodyPr wrap="square">
              <a:spAutoFit/>
            </a:bodyPr>
            <a:lstStyle/>
            <a:p>
              <a:pPr marL="0" marR="0" lvl="0" indent="0" algn="ctr" defTabSz="342900" rtl="0" eaLnBrk="1" fontAlgn="auto" latinLnBrk="0" hangingPunct="1">
                <a:lnSpc>
                  <a:spcPct val="90000"/>
                </a:lnSpc>
                <a:spcBef>
                  <a:spcPts val="0"/>
                </a:spcBef>
                <a:spcAft>
                  <a:spcPts val="180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Calibri"/>
                  <a:ea typeface="+mn-ea"/>
                  <a:cs typeface="+mn-cs"/>
                </a:rPr>
                <a:t>HELP/SNAP/DRA participation requires a </a:t>
              </a:r>
              <a:r>
                <a:rPr kumimoji="0" lang="en-US" sz="2200" b="1" i="0" u="sng" strike="noStrike" kern="0" cap="none" spc="0" normalizeH="0" baseline="0" noProof="0" dirty="0">
                  <a:ln>
                    <a:noFill/>
                  </a:ln>
                  <a:solidFill>
                    <a:prstClr val="white"/>
                  </a:solidFill>
                  <a:effectLst/>
                  <a:uLnTx/>
                  <a:uFillTx/>
                  <a:latin typeface="Calibri"/>
                  <a:ea typeface="+mn-ea"/>
                  <a:cs typeface="+mn-cs"/>
                </a:rPr>
                <a:t>one-time</a:t>
              </a:r>
              <a:r>
                <a:rPr kumimoji="0" lang="en-US" sz="2200" b="1" i="0" u="none" strike="noStrike" kern="0" cap="none" spc="0" normalizeH="0" baseline="0" noProof="0" dirty="0">
                  <a:ln>
                    <a:noFill/>
                  </a:ln>
                  <a:solidFill>
                    <a:prstClr val="white"/>
                  </a:solidFill>
                  <a:effectLst/>
                  <a:uLnTx/>
                  <a:uFillTx/>
                  <a:latin typeface="Calibri"/>
                  <a:ea typeface="+mn-ea"/>
                  <a:cs typeface="+mn-cs"/>
                </a:rPr>
                <a:t> enrollment for member financial institutions to participate</a:t>
              </a:r>
            </a:p>
          </p:txBody>
        </p:sp>
      </p:grpSp>
      <p:sp>
        <p:nvSpPr>
          <p:cNvPr id="7" name="TextBox 6">
            <a:extLst>
              <a:ext uri="{FF2B5EF4-FFF2-40B4-BE49-F238E27FC236}">
                <a16:creationId xmlns:a16="http://schemas.microsoft.com/office/drawing/2014/main" id="{FDB3AFBF-7691-DC30-26FB-D9AEDADD39B2}"/>
              </a:ext>
            </a:extLst>
          </p:cNvPr>
          <p:cNvSpPr txBox="1"/>
          <p:nvPr/>
        </p:nvSpPr>
        <p:spPr>
          <a:xfrm>
            <a:off x="119754" y="2763837"/>
            <a:ext cx="4586932"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Member enrollment must be completed prior to submitting applications</a:t>
            </a:r>
          </a:p>
          <a:p>
            <a:pPr marL="285750" indent="-285750">
              <a:buFont typeface="Arial" panose="020B0604020202020204" pitchFamily="34" charset="0"/>
              <a:buChar char="•"/>
            </a:pPr>
            <a:r>
              <a:rPr lang="en-US" sz="2000" dirty="0"/>
              <a:t>Request enrollment documents via email: </a:t>
            </a:r>
            <a:r>
              <a:rPr lang="en-US" sz="2000" dirty="0">
                <a:hlinkClick r:id="rId3"/>
              </a:rPr>
              <a:t>AHP@fhlb.com</a:t>
            </a:r>
            <a:endParaRPr lang="en-US" sz="2000" dirty="0"/>
          </a:p>
          <a:p>
            <a:pPr marL="285750" indent="-285750">
              <a:buFont typeface="Arial" panose="020B0604020202020204" pitchFamily="34" charset="0"/>
              <a:buChar char="•"/>
            </a:pPr>
            <a:r>
              <a:rPr lang="en-US" sz="2000" dirty="0"/>
              <a:t>The enrollment package will be sent via </a:t>
            </a:r>
            <a:r>
              <a:rPr lang="en-US" sz="2000" dirty="0" err="1"/>
              <a:t>AdobeSign</a:t>
            </a:r>
            <a:endParaRPr lang="en-US" sz="2000" dirty="0"/>
          </a:p>
          <a:p>
            <a:pPr marL="285750" indent="-285750">
              <a:buFont typeface="Arial" panose="020B0604020202020204" pitchFamily="34" charset="0"/>
              <a:buChar char="•"/>
            </a:pPr>
            <a:r>
              <a:rPr lang="en-US" sz="2000" dirty="0"/>
              <a:t>The enrollment package must be completed by a member representative with Advances Authorization</a:t>
            </a:r>
          </a:p>
        </p:txBody>
      </p:sp>
      <p:sp>
        <p:nvSpPr>
          <p:cNvPr id="3" name="TextBox 2">
            <a:extLst>
              <a:ext uri="{FF2B5EF4-FFF2-40B4-BE49-F238E27FC236}">
                <a16:creationId xmlns:a16="http://schemas.microsoft.com/office/drawing/2014/main" id="{1650BD2F-2041-49CC-0A76-D769605C7374}"/>
              </a:ext>
            </a:extLst>
          </p:cNvPr>
          <p:cNvSpPr txBox="1"/>
          <p:nvPr/>
        </p:nvSpPr>
        <p:spPr>
          <a:xfrm>
            <a:off x="989214" y="2401719"/>
            <a:ext cx="2388026" cy="369332"/>
          </a:xfrm>
          <a:prstGeom prst="rect">
            <a:avLst/>
          </a:prstGeom>
          <a:noFill/>
        </p:spPr>
        <p:txBody>
          <a:bodyPr wrap="none" rtlCol="0">
            <a:spAutoFit/>
          </a:bodyPr>
          <a:lstStyle/>
          <a:p>
            <a:r>
              <a:rPr lang="en-US" b="1" dirty="0">
                <a:solidFill>
                  <a:schemeClr val="accent1">
                    <a:lumMod val="75000"/>
                  </a:schemeClr>
                </a:solidFill>
              </a:rPr>
              <a:t>First-Time Participants:</a:t>
            </a:r>
          </a:p>
        </p:txBody>
      </p:sp>
      <p:sp>
        <p:nvSpPr>
          <p:cNvPr id="4" name="TextBox 3">
            <a:extLst>
              <a:ext uri="{FF2B5EF4-FFF2-40B4-BE49-F238E27FC236}">
                <a16:creationId xmlns:a16="http://schemas.microsoft.com/office/drawing/2014/main" id="{C21F3E69-712C-4B59-950E-F366EB17D2D8}"/>
              </a:ext>
            </a:extLst>
          </p:cNvPr>
          <p:cNvSpPr txBox="1"/>
          <p:nvPr/>
        </p:nvSpPr>
        <p:spPr>
          <a:xfrm>
            <a:off x="5638984" y="2394505"/>
            <a:ext cx="2372381" cy="369332"/>
          </a:xfrm>
          <a:prstGeom prst="rect">
            <a:avLst/>
          </a:prstGeom>
          <a:noFill/>
        </p:spPr>
        <p:txBody>
          <a:bodyPr wrap="none" rtlCol="0">
            <a:spAutoFit/>
          </a:bodyPr>
          <a:lstStyle/>
          <a:p>
            <a:r>
              <a:rPr lang="en-US" b="1" dirty="0">
                <a:solidFill>
                  <a:schemeClr val="accent1">
                    <a:lumMod val="75000"/>
                  </a:schemeClr>
                </a:solidFill>
              </a:rPr>
              <a:t>Returning Participants:</a:t>
            </a:r>
          </a:p>
        </p:txBody>
      </p:sp>
      <p:cxnSp>
        <p:nvCxnSpPr>
          <p:cNvPr id="8" name="Straight Connector 7">
            <a:extLst>
              <a:ext uri="{FF2B5EF4-FFF2-40B4-BE49-F238E27FC236}">
                <a16:creationId xmlns:a16="http://schemas.microsoft.com/office/drawing/2014/main" id="{9192BD40-E301-C8B4-5C94-266AD9306D49}"/>
              </a:ext>
            </a:extLst>
          </p:cNvPr>
          <p:cNvCxnSpPr>
            <a:cxnSpLocks/>
          </p:cNvCxnSpPr>
          <p:nvPr/>
        </p:nvCxnSpPr>
        <p:spPr>
          <a:xfrm>
            <a:off x="4706686" y="2297904"/>
            <a:ext cx="0" cy="349965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D7A65C5-4306-3428-22FD-C86BD638CDAE}"/>
              </a:ext>
            </a:extLst>
          </p:cNvPr>
          <p:cNvSpPr txBox="1"/>
          <p:nvPr/>
        </p:nvSpPr>
        <p:spPr>
          <a:xfrm>
            <a:off x="4929945" y="2706804"/>
            <a:ext cx="4302625"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Member enrollments are valid indefinitely; re-enrollment is not required for 2026</a:t>
            </a:r>
          </a:p>
          <a:p>
            <a:pPr marL="285750" indent="-285750">
              <a:buFont typeface="Arial" panose="020B0604020202020204" pitchFamily="34" charset="0"/>
              <a:buChar char="•"/>
            </a:pPr>
            <a:r>
              <a:rPr lang="en-US" sz="2000" dirty="0"/>
              <a:t>To check your institution’s enrollment status, you can email </a:t>
            </a:r>
            <a:r>
              <a:rPr lang="en-US" sz="2000" dirty="0">
                <a:hlinkClick r:id="rId3"/>
              </a:rPr>
              <a:t>AHP@fhlb.com</a:t>
            </a:r>
            <a:endParaRPr lang="en-US" sz="2000" dirty="0"/>
          </a:p>
          <a:p>
            <a:endParaRPr lang="en-US" sz="2000" dirty="0"/>
          </a:p>
        </p:txBody>
      </p:sp>
      <p:sp>
        <p:nvSpPr>
          <p:cNvPr id="14" name="TextBox 13">
            <a:extLst>
              <a:ext uri="{FF2B5EF4-FFF2-40B4-BE49-F238E27FC236}">
                <a16:creationId xmlns:a16="http://schemas.microsoft.com/office/drawing/2014/main" id="{44D28768-A35F-FE10-3D24-5F828651098D}"/>
              </a:ext>
            </a:extLst>
          </p:cNvPr>
          <p:cNvSpPr txBox="1"/>
          <p:nvPr/>
        </p:nvSpPr>
        <p:spPr>
          <a:xfrm>
            <a:off x="3673318" y="5834389"/>
            <a:ext cx="5350928" cy="923330"/>
          </a:xfrm>
          <a:prstGeom prst="rect">
            <a:avLst/>
          </a:prstGeom>
          <a:noFill/>
          <a:ln>
            <a:solidFill>
              <a:srgbClr val="0071CE"/>
            </a:solidFill>
          </a:ln>
        </p:spPr>
        <p:txBody>
          <a:bodyPr wrap="square">
            <a:spAutoFit/>
          </a:bodyPr>
          <a:lstStyle/>
          <a:p>
            <a:pPr lvl="0"/>
            <a:r>
              <a:rPr lang="en-US" sz="1800" dirty="0">
                <a:solidFill>
                  <a:prstClr val="black"/>
                </a:solidFill>
              </a:rPr>
              <a:t>Members may opt to be added to a participating Member list accessible on our website by potential homeowners and intermediary organizations</a:t>
            </a:r>
            <a:endParaRPr lang="en-US" dirty="0"/>
          </a:p>
        </p:txBody>
      </p:sp>
    </p:spTree>
    <p:extLst>
      <p:ext uri="{BB962C8B-B14F-4D97-AF65-F5344CB8AC3E}">
        <p14:creationId xmlns:p14="http://schemas.microsoft.com/office/powerpoint/2010/main" val="2938342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9AE1-693C-4E8D-FFB1-181DDF810AFF}"/>
              </a:ext>
            </a:extLst>
          </p:cNvPr>
          <p:cNvSpPr>
            <a:spLocks noGrp="1"/>
          </p:cNvSpPr>
          <p:nvPr>
            <p:ph type="title"/>
          </p:nvPr>
        </p:nvSpPr>
        <p:spPr>
          <a:xfrm>
            <a:off x="297914" y="257544"/>
            <a:ext cx="7075055" cy="600698"/>
          </a:xfrm>
        </p:spPr>
        <p:txBody>
          <a:bodyPr>
            <a:noAutofit/>
          </a:bodyPr>
          <a:lstStyle/>
          <a:p>
            <a:pPr algn="l"/>
            <a:r>
              <a:rPr lang="en-US" sz="2400" b="1" dirty="0">
                <a:solidFill>
                  <a:srgbClr val="0070C0"/>
                </a:solidFill>
                <a:cs typeface="Calibri"/>
              </a:rPr>
              <a:t>Submitting Request and Documents via GrantConnect</a:t>
            </a:r>
          </a:p>
        </p:txBody>
      </p:sp>
      <p:sp>
        <p:nvSpPr>
          <p:cNvPr id="6" name="TextBox 5">
            <a:extLst>
              <a:ext uri="{FF2B5EF4-FFF2-40B4-BE49-F238E27FC236}">
                <a16:creationId xmlns:a16="http://schemas.microsoft.com/office/drawing/2014/main" id="{91BD29A7-9B33-B587-1D8B-C53BFB977F40}"/>
              </a:ext>
            </a:extLst>
          </p:cNvPr>
          <p:cNvSpPr txBox="1"/>
          <p:nvPr/>
        </p:nvSpPr>
        <p:spPr>
          <a:xfrm>
            <a:off x="297914" y="870737"/>
            <a:ext cx="7843551" cy="1708160"/>
          </a:xfrm>
          <a:prstGeom prst="rect">
            <a:avLst/>
          </a:prstGeom>
          <a:solidFill>
            <a:srgbClr val="0071CE"/>
          </a:solidFill>
          <a:ln>
            <a:noFill/>
          </a:ln>
        </p:spPr>
        <p:txBody>
          <a:bodyPr wrap="square" lIns="91440" tIns="45720" rIns="91440" bIns="45720" anchor="t">
            <a:spAutoFit/>
          </a:bodyPr>
          <a:lstStyle/>
          <a:p>
            <a:pPr defTabSz="342900">
              <a:lnSpc>
                <a:spcPct val="90000"/>
              </a:lnSpc>
              <a:spcAft>
                <a:spcPts val="1800"/>
              </a:spcAft>
              <a:defRPr/>
            </a:pPr>
            <a:r>
              <a:rPr lang="en-US" sz="2000" kern="0" dirty="0">
                <a:solidFill>
                  <a:schemeClr val="bg1"/>
                </a:solidFill>
                <a:cs typeface="Calibri"/>
              </a:rPr>
              <a:t>GrantConnect is the system used to accept and process </a:t>
            </a:r>
            <a:r>
              <a:rPr lang="en-US" sz="2000" b="1" kern="0" dirty="0">
                <a:solidFill>
                  <a:schemeClr val="bg1"/>
                </a:solidFill>
                <a:cs typeface="Calibri"/>
              </a:rPr>
              <a:t>HELP/SNAP/DRA</a:t>
            </a:r>
            <a:r>
              <a:rPr lang="en-US" sz="2000" kern="0" dirty="0">
                <a:solidFill>
                  <a:schemeClr val="bg1"/>
                </a:solidFill>
                <a:cs typeface="Calibri"/>
              </a:rPr>
              <a:t> applications </a:t>
            </a:r>
            <a:r>
              <a:rPr lang="en-US" sz="2000" b="1" u="sng" kern="0" dirty="0">
                <a:solidFill>
                  <a:schemeClr val="bg1"/>
                </a:solidFill>
                <a:cs typeface="Calibri"/>
              </a:rPr>
              <a:t>from members. </a:t>
            </a:r>
          </a:p>
          <a:p>
            <a:pPr defTabSz="342900">
              <a:lnSpc>
                <a:spcPct val="90000"/>
              </a:lnSpc>
              <a:spcAft>
                <a:spcPts val="1800"/>
              </a:spcAft>
              <a:defRPr/>
            </a:pPr>
            <a:r>
              <a:rPr lang="en-US" sz="2000" u="sng" kern="0" dirty="0">
                <a:solidFill>
                  <a:schemeClr val="bg1"/>
                </a:solidFill>
                <a:cs typeface="Calibri"/>
              </a:rPr>
              <a:t>Registration Required</a:t>
            </a:r>
            <a:r>
              <a:rPr lang="en-US" sz="2000" kern="0" dirty="0">
                <a:solidFill>
                  <a:schemeClr val="bg1"/>
                </a:solidFill>
                <a:cs typeface="Calibri"/>
              </a:rPr>
              <a:t>: User registration for portal access is restricted to individuals employed by member institutions; only applicants meeting this criterion will be approved</a:t>
            </a:r>
            <a:r>
              <a:rPr lang="en-US" kern="0" dirty="0">
                <a:solidFill>
                  <a:schemeClr val="bg1"/>
                </a:solidFill>
                <a:cs typeface="Calibri"/>
              </a:rPr>
              <a:t>.</a:t>
            </a:r>
          </a:p>
        </p:txBody>
      </p:sp>
      <p:sp>
        <p:nvSpPr>
          <p:cNvPr id="9" name="Rectangle: Rounded Corners 8">
            <a:extLst>
              <a:ext uri="{FF2B5EF4-FFF2-40B4-BE49-F238E27FC236}">
                <a16:creationId xmlns:a16="http://schemas.microsoft.com/office/drawing/2014/main" id="{8D99D9CB-FE4D-FCEA-6771-4F84AB1740F6}"/>
              </a:ext>
            </a:extLst>
          </p:cNvPr>
          <p:cNvSpPr/>
          <p:nvPr/>
        </p:nvSpPr>
        <p:spPr>
          <a:xfrm>
            <a:off x="1413027" y="3085250"/>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60519-0083-9500-0D16-7F526396A9C3}"/>
              </a:ext>
            </a:extLst>
          </p:cNvPr>
          <p:cNvSpPr txBox="1"/>
          <p:nvPr/>
        </p:nvSpPr>
        <p:spPr>
          <a:xfrm>
            <a:off x="598888" y="261402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65000"/>
                    <a:lumOff val="35000"/>
                  </a:schemeClr>
                </a:solidFill>
                <a:cs typeface="Calibri"/>
              </a:rPr>
              <a:t>How to Register:</a:t>
            </a:r>
          </a:p>
        </p:txBody>
      </p:sp>
      <p:sp>
        <p:nvSpPr>
          <p:cNvPr id="12" name="TextBox 11">
            <a:extLst>
              <a:ext uri="{FF2B5EF4-FFF2-40B4-BE49-F238E27FC236}">
                <a16:creationId xmlns:a16="http://schemas.microsoft.com/office/drawing/2014/main" id="{901D763A-8EFA-ECFA-CFE4-2D556CD91156}"/>
              </a:ext>
            </a:extLst>
          </p:cNvPr>
          <p:cNvSpPr txBox="1"/>
          <p:nvPr/>
        </p:nvSpPr>
        <p:spPr>
          <a:xfrm>
            <a:off x="1413027" y="3067827"/>
            <a:ext cx="6513336" cy="400110"/>
          </a:xfrm>
          <a:prstGeom prst="rect">
            <a:avLst/>
          </a:prstGeom>
          <a:noFill/>
        </p:spPr>
        <p:txBody>
          <a:bodyPr wrap="square" lIns="91440" tIns="45720" rIns="91440" bIns="45720" rtlCol="0" anchor="t">
            <a:spAutoFit/>
          </a:bodyPr>
          <a:lstStyle/>
          <a:p>
            <a:pPr algn="ctr"/>
            <a:r>
              <a:rPr lang="en-US" sz="2000" dirty="0"/>
              <a:t>Go to https://app.fhlb.com/GrantConnect</a:t>
            </a:r>
            <a:endParaRPr lang="en-US" dirty="0"/>
          </a:p>
        </p:txBody>
      </p:sp>
      <p:sp>
        <p:nvSpPr>
          <p:cNvPr id="3" name="TextBox 2">
            <a:extLst>
              <a:ext uri="{FF2B5EF4-FFF2-40B4-BE49-F238E27FC236}">
                <a16:creationId xmlns:a16="http://schemas.microsoft.com/office/drawing/2014/main" id="{5C762411-3C01-39F3-CFD0-982789D00BD7}"/>
              </a:ext>
            </a:extLst>
          </p:cNvPr>
          <p:cNvSpPr txBox="1"/>
          <p:nvPr/>
        </p:nvSpPr>
        <p:spPr>
          <a:xfrm>
            <a:off x="1415703" y="3672610"/>
            <a:ext cx="6615585" cy="707886"/>
          </a:xfrm>
          <a:prstGeom prst="rect">
            <a:avLst/>
          </a:prstGeom>
          <a:noFill/>
        </p:spPr>
        <p:txBody>
          <a:bodyPr wrap="square" lIns="91440" tIns="45720" rIns="91440" bIns="45720" rtlCol="0" anchor="t">
            <a:spAutoFit/>
          </a:bodyPr>
          <a:lstStyle/>
          <a:p>
            <a:pPr algn="ctr"/>
            <a:r>
              <a:rPr lang="en-US" sz="2000" dirty="0"/>
              <a:t>You can create an account by choosing "Sign up now" under the "Sign in" Button</a:t>
            </a:r>
            <a:endParaRPr lang="en-US" sz="2000" dirty="0">
              <a:cs typeface="Calibri"/>
            </a:endParaRPr>
          </a:p>
        </p:txBody>
      </p:sp>
      <p:sp>
        <p:nvSpPr>
          <p:cNvPr id="11" name="Rectangle: Rounded Corners 10">
            <a:extLst>
              <a:ext uri="{FF2B5EF4-FFF2-40B4-BE49-F238E27FC236}">
                <a16:creationId xmlns:a16="http://schemas.microsoft.com/office/drawing/2014/main" id="{26997936-24E6-EE5A-03FF-CADB36859561}"/>
              </a:ext>
            </a:extLst>
          </p:cNvPr>
          <p:cNvSpPr/>
          <p:nvPr/>
        </p:nvSpPr>
        <p:spPr>
          <a:xfrm>
            <a:off x="1413027" y="3669531"/>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00B25FD-6611-4C38-8832-94CD6F58839B}"/>
              </a:ext>
            </a:extLst>
          </p:cNvPr>
          <p:cNvSpPr/>
          <p:nvPr/>
        </p:nvSpPr>
        <p:spPr>
          <a:xfrm>
            <a:off x="1413027" y="4545952"/>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D4D5479-22FA-BFEC-4817-18AA3650A1E1}"/>
              </a:ext>
            </a:extLst>
          </p:cNvPr>
          <p:cNvSpPr txBox="1"/>
          <p:nvPr/>
        </p:nvSpPr>
        <p:spPr>
          <a:xfrm>
            <a:off x="1466827" y="4549031"/>
            <a:ext cx="6513336" cy="707886"/>
          </a:xfrm>
          <a:prstGeom prst="rect">
            <a:avLst/>
          </a:prstGeom>
          <a:noFill/>
        </p:spPr>
        <p:txBody>
          <a:bodyPr wrap="square" lIns="91440" tIns="45720" rIns="91440" bIns="45720" rtlCol="0" anchor="t">
            <a:spAutoFit/>
          </a:bodyPr>
          <a:lstStyle/>
          <a:p>
            <a:pPr algn="ctr"/>
            <a:r>
              <a:rPr lang="en-US" sz="2000" dirty="0">
                <a:cs typeface="Calibri"/>
              </a:rPr>
              <a:t>Follow the prompts to create a Login ID</a:t>
            </a:r>
            <a:r>
              <a:rPr lang="en-US" sz="2000" dirty="0">
                <a:solidFill>
                  <a:srgbClr val="C00000"/>
                </a:solidFill>
                <a:cs typeface="Calibri"/>
              </a:rPr>
              <a:t>*</a:t>
            </a:r>
            <a:r>
              <a:rPr lang="en-US" sz="2000" dirty="0">
                <a:cs typeface="Calibri"/>
              </a:rPr>
              <a:t> and provide other details we need. Register </a:t>
            </a:r>
            <a:r>
              <a:rPr lang="en-US" sz="2000" b="1" u="sng" dirty="0">
                <a:cs typeface="Calibri"/>
              </a:rPr>
              <a:t>as a member</a:t>
            </a:r>
            <a:r>
              <a:rPr lang="en-US" sz="2000" dirty="0">
                <a:solidFill>
                  <a:srgbClr val="C00000"/>
                </a:solidFill>
                <a:cs typeface="Calibri"/>
              </a:rPr>
              <a:t>*</a:t>
            </a:r>
            <a:endParaRPr lang="en-US" sz="2000" b="1" dirty="0">
              <a:solidFill>
                <a:srgbClr val="FF0000"/>
              </a:solidFill>
              <a:cs typeface="Calibri"/>
            </a:endParaRPr>
          </a:p>
        </p:txBody>
      </p:sp>
      <p:sp>
        <p:nvSpPr>
          <p:cNvPr id="16" name="Rectangle: Rounded Corners 15">
            <a:extLst>
              <a:ext uri="{FF2B5EF4-FFF2-40B4-BE49-F238E27FC236}">
                <a16:creationId xmlns:a16="http://schemas.microsoft.com/office/drawing/2014/main" id="{907EEAA6-ACAD-C347-E460-33AB16406B15}"/>
              </a:ext>
            </a:extLst>
          </p:cNvPr>
          <p:cNvSpPr/>
          <p:nvPr/>
        </p:nvSpPr>
        <p:spPr>
          <a:xfrm>
            <a:off x="1413027" y="540046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03BD5C-7876-A26F-3C78-D5BBE3E88D2D}"/>
              </a:ext>
            </a:extLst>
          </p:cNvPr>
          <p:cNvSpPr txBox="1"/>
          <p:nvPr/>
        </p:nvSpPr>
        <p:spPr>
          <a:xfrm>
            <a:off x="1466827" y="5425453"/>
            <a:ext cx="6513336" cy="400110"/>
          </a:xfrm>
          <a:prstGeom prst="rect">
            <a:avLst/>
          </a:prstGeom>
          <a:noFill/>
        </p:spPr>
        <p:txBody>
          <a:bodyPr wrap="square" lIns="91440" tIns="45720" rIns="91440" bIns="45720" rtlCol="0" anchor="t">
            <a:spAutoFit/>
          </a:bodyPr>
          <a:lstStyle/>
          <a:p>
            <a:pPr algn="ctr"/>
            <a:r>
              <a:rPr lang="en-US" sz="2000" dirty="0">
                <a:cs typeface="Calibri"/>
              </a:rPr>
              <a:t>Connect your account to your organization &amp; submit</a:t>
            </a:r>
            <a:endParaRPr lang="en-US" dirty="0"/>
          </a:p>
        </p:txBody>
      </p:sp>
      <p:sp>
        <p:nvSpPr>
          <p:cNvPr id="18" name="Rectangle: Rounded Corners 17">
            <a:extLst>
              <a:ext uri="{FF2B5EF4-FFF2-40B4-BE49-F238E27FC236}">
                <a16:creationId xmlns:a16="http://schemas.microsoft.com/office/drawing/2014/main" id="{CCE16D09-7890-6E11-A570-FECEF3E8EB2F}"/>
              </a:ext>
            </a:extLst>
          </p:cNvPr>
          <p:cNvSpPr/>
          <p:nvPr/>
        </p:nvSpPr>
        <p:spPr>
          <a:xfrm>
            <a:off x="1420331" y="598474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D3BB0B7-0938-1A2C-B0C0-F9C2C6A86F2D}"/>
              </a:ext>
            </a:extLst>
          </p:cNvPr>
          <p:cNvSpPr txBox="1"/>
          <p:nvPr/>
        </p:nvSpPr>
        <p:spPr>
          <a:xfrm>
            <a:off x="1474131" y="6009733"/>
            <a:ext cx="6513336" cy="400110"/>
          </a:xfrm>
          <a:prstGeom prst="rect">
            <a:avLst/>
          </a:prstGeom>
          <a:noFill/>
        </p:spPr>
        <p:txBody>
          <a:bodyPr wrap="square" lIns="91440" tIns="45720" rIns="91440" bIns="45720" rtlCol="0" anchor="t">
            <a:spAutoFit/>
          </a:bodyPr>
          <a:lstStyle/>
          <a:p>
            <a:pPr algn="ctr"/>
            <a:r>
              <a:rPr lang="en-US" sz="2000" dirty="0">
                <a:cs typeface="Calibri"/>
              </a:rPr>
              <a:t>FHLB will review and send an approval email to new user</a:t>
            </a:r>
            <a:endParaRPr lang="en-US" dirty="0"/>
          </a:p>
        </p:txBody>
      </p:sp>
      <p:sp>
        <p:nvSpPr>
          <p:cNvPr id="20" name="TextBox 19">
            <a:extLst>
              <a:ext uri="{FF2B5EF4-FFF2-40B4-BE49-F238E27FC236}">
                <a16:creationId xmlns:a16="http://schemas.microsoft.com/office/drawing/2014/main" id="{E915DE4E-5B8D-6A2B-E5B6-CB7D9930F5FE}"/>
              </a:ext>
            </a:extLst>
          </p:cNvPr>
          <p:cNvSpPr txBox="1"/>
          <p:nvPr/>
        </p:nvSpPr>
        <p:spPr>
          <a:xfrm>
            <a:off x="810690" y="3056608"/>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1.</a:t>
            </a:r>
          </a:p>
        </p:txBody>
      </p:sp>
      <p:sp>
        <p:nvSpPr>
          <p:cNvPr id="21" name="TextBox 20">
            <a:extLst>
              <a:ext uri="{FF2B5EF4-FFF2-40B4-BE49-F238E27FC236}">
                <a16:creationId xmlns:a16="http://schemas.microsoft.com/office/drawing/2014/main" id="{8E2837F6-0475-17E6-57F6-121A973A7237}"/>
              </a:ext>
            </a:extLst>
          </p:cNvPr>
          <p:cNvSpPr txBox="1"/>
          <p:nvPr/>
        </p:nvSpPr>
        <p:spPr>
          <a:xfrm>
            <a:off x="810689" y="3794262"/>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45590"/>
                </a:solidFill>
                <a:cs typeface="Calibri"/>
              </a:rPr>
              <a:t>2.</a:t>
            </a:r>
          </a:p>
        </p:txBody>
      </p:sp>
      <p:sp>
        <p:nvSpPr>
          <p:cNvPr id="22" name="TextBox 21">
            <a:extLst>
              <a:ext uri="{FF2B5EF4-FFF2-40B4-BE49-F238E27FC236}">
                <a16:creationId xmlns:a16="http://schemas.microsoft.com/office/drawing/2014/main" id="{0411596B-3690-7313-EC18-7407BB9FA679}"/>
              </a:ext>
            </a:extLst>
          </p:cNvPr>
          <p:cNvSpPr txBox="1"/>
          <p:nvPr/>
        </p:nvSpPr>
        <p:spPr>
          <a:xfrm>
            <a:off x="810689" y="4670684"/>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3.</a:t>
            </a:r>
          </a:p>
        </p:txBody>
      </p:sp>
      <p:sp>
        <p:nvSpPr>
          <p:cNvPr id="23" name="TextBox 22">
            <a:extLst>
              <a:ext uri="{FF2B5EF4-FFF2-40B4-BE49-F238E27FC236}">
                <a16:creationId xmlns:a16="http://schemas.microsoft.com/office/drawing/2014/main" id="{3CFD0F48-57B6-D2B4-026E-ED7FC70DA8E7}"/>
              </a:ext>
            </a:extLst>
          </p:cNvPr>
          <p:cNvSpPr txBox="1"/>
          <p:nvPr/>
        </p:nvSpPr>
        <p:spPr>
          <a:xfrm>
            <a:off x="810689" y="53645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4.</a:t>
            </a:r>
          </a:p>
        </p:txBody>
      </p:sp>
      <p:sp>
        <p:nvSpPr>
          <p:cNvPr id="24" name="TextBox 23">
            <a:extLst>
              <a:ext uri="{FF2B5EF4-FFF2-40B4-BE49-F238E27FC236}">
                <a16:creationId xmlns:a16="http://schemas.microsoft.com/office/drawing/2014/main" id="{B9E84D4C-4A6D-0D63-C66B-45E1327C649D}"/>
              </a:ext>
            </a:extLst>
          </p:cNvPr>
          <p:cNvSpPr txBox="1"/>
          <p:nvPr/>
        </p:nvSpPr>
        <p:spPr>
          <a:xfrm>
            <a:off x="810690" y="59853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5.</a:t>
            </a:r>
          </a:p>
        </p:txBody>
      </p:sp>
      <p:sp>
        <p:nvSpPr>
          <p:cNvPr id="4" name="TextBox 3">
            <a:extLst>
              <a:ext uri="{FF2B5EF4-FFF2-40B4-BE49-F238E27FC236}">
                <a16:creationId xmlns:a16="http://schemas.microsoft.com/office/drawing/2014/main" id="{F7966B9F-BB37-DA07-281A-6CAC49D5AF41}"/>
              </a:ext>
            </a:extLst>
          </p:cNvPr>
          <p:cNvSpPr txBox="1"/>
          <p:nvPr/>
        </p:nvSpPr>
        <p:spPr>
          <a:xfrm>
            <a:off x="5465868" y="6499805"/>
            <a:ext cx="3587072" cy="276999"/>
          </a:xfrm>
          <a:prstGeom prst="rect">
            <a:avLst/>
          </a:prstGeom>
          <a:noFill/>
        </p:spPr>
        <p:txBody>
          <a:bodyPr wrap="none" rtlCol="0">
            <a:spAutoFit/>
          </a:bodyPr>
          <a:lstStyle/>
          <a:p>
            <a:r>
              <a:rPr lang="en-US" sz="1200" b="1" dirty="0">
                <a:solidFill>
                  <a:srgbClr val="C00000"/>
                </a:solidFill>
              </a:rPr>
              <a:t>*Please do not use special characters in your Login ID</a:t>
            </a:r>
          </a:p>
        </p:txBody>
      </p:sp>
    </p:spTree>
    <p:extLst>
      <p:ext uri="{BB962C8B-B14F-4D97-AF65-F5344CB8AC3E}">
        <p14:creationId xmlns:p14="http://schemas.microsoft.com/office/powerpoint/2010/main" val="23610118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2367" y="420053"/>
            <a:ext cx="7470570" cy="457200"/>
          </a:xfrm>
        </p:spPr>
        <p:txBody>
          <a:bodyPr>
            <a:normAutofit/>
          </a:bodyPr>
          <a:lstStyle/>
          <a:p>
            <a:pPr algn="l"/>
            <a:r>
              <a:rPr lang="en-US" b="1" dirty="0" err="1">
                <a:solidFill>
                  <a:srgbClr val="0070C0"/>
                </a:solidFill>
              </a:rPr>
              <a:t>GrantConnect</a:t>
            </a:r>
            <a:r>
              <a:rPr lang="en-US" b="1" dirty="0">
                <a:solidFill>
                  <a:srgbClr val="0070C0"/>
                </a:solidFill>
              </a:rPr>
              <a:t> &amp; Authorizations</a:t>
            </a:r>
          </a:p>
        </p:txBody>
      </p:sp>
      <p:grpSp>
        <p:nvGrpSpPr>
          <p:cNvPr id="3" name="Group 2">
            <a:extLst>
              <a:ext uri="{FF2B5EF4-FFF2-40B4-BE49-F238E27FC236}">
                <a16:creationId xmlns:a16="http://schemas.microsoft.com/office/drawing/2014/main" id="{45A90639-5508-3140-6AD9-AC72413A327E}"/>
              </a:ext>
            </a:extLst>
          </p:cNvPr>
          <p:cNvGrpSpPr/>
          <p:nvPr/>
        </p:nvGrpSpPr>
        <p:grpSpPr>
          <a:xfrm>
            <a:off x="1030740" y="1510376"/>
            <a:ext cx="6515464" cy="2930940"/>
            <a:chOff x="3590410" y="3988101"/>
            <a:chExt cx="4442980" cy="2029009"/>
          </a:xfrm>
        </p:grpSpPr>
        <p:grpSp>
          <p:nvGrpSpPr>
            <p:cNvPr id="4" name="Group 3">
              <a:extLst>
                <a:ext uri="{FF2B5EF4-FFF2-40B4-BE49-F238E27FC236}">
                  <a16:creationId xmlns:a16="http://schemas.microsoft.com/office/drawing/2014/main" id="{81CFDE2B-39EC-BA4E-60B0-2EB791FC097E}"/>
                </a:ext>
              </a:extLst>
            </p:cNvPr>
            <p:cNvGrpSpPr/>
            <p:nvPr/>
          </p:nvGrpSpPr>
          <p:grpSpPr>
            <a:xfrm>
              <a:off x="3590410" y="4415146"/>
              <a:ext cx="4252076" cy="1601964"/>
              <a:chOff x="4310661" y="3414620"/>
              <a:chExt cx="4252076" cy="1601964"/>
            </a:xfrm>
          </p:grpSpPr>
          <p:grpSp>
            <p:nvGrpSpPr>
              <p:cNvPr id="9" name="Group 8">
                <a:extLst>
                  <a:ext uri="{FF2B5EF4-FFF2-40B4-BE49-F238E27FC236}">
                    <a16:creationId xmlns:a16="http://schemas.microsoft.com/office/drawing/2014/main" id="{35FB8564-F5D4-213D-E5D3-7DF194E5E496}"/>
                  </a:ext>
                </a:extLst>
              </p:cNvPr>
              <p:cNvGrpSpPr/>
              <p:nvPr/>
            </p:nvGrpSpPr>
            <p:grpSpPr>
              <a:xfrm>
                <a:off x="4310661" y="3414620"/>
                <a:ext cx="4252076" cy="1601964"/>
                <a:chOff x="4310661" y="3414620"/>
                <a:chExt cx="4252076" cy="1601964"/>
              </a:xfrm>
            </p:grpSpPr>
            <p:pic>
              <p:nvPicPr>
                <p:cNvPr id="14" name="Picture 13">
                  <a:extLst>
                    <a:ext uri="{FF2B5EF4-FFF2-40B4-BE49-F238E27FC236}">
                      <a16:creationId xmlns:a16="http://schemas.microsoft.com/office/drawing/2014/main" id="{FE416278-E428-5149-9646-FF76B2EB9E3A}"/>
                    </a:ext>
                  </a:extLst>
                </p:cNvPr>
                <p:cNvPicPr>
                  <a:picLocks noChangeAspect="1"/>
                </p:cNvPicPr>
                <p:nvPr/>
              </p:nvPicPr>
              <p:blipFill rotWithShape="1">
                <a:blip r:embed="rId3"/>
                <a:srcRect l="58195" t="31381" r="8257" b="9460"/>
                <a:stretch/>
              </p:blipFill>
              <p:spPr>
                <a:xfrm>
                  <a:off x="5432777" y="3414620"/>
                  <a:ext cx="1561963" cy="1601963"/>
                </a:xfrm>
                <a:prstGeom prst="rect">
                  <a:avLst/>
                </a:prstGeom>
                <a:ln>
                  <a:solidFill>
                    <a:schemeClr val="tx1"/>
                  </a:solidFill>
                </a:ln>
              </p:spPr>
            </p:pic>
            <p:pic>
              <p:nvPicPr>
                <p:cNvPr id="15" name="Picture 14">
                  <a:extLst>
                    <a:ext uri="{FF2B5EF4-FFF2-40B4-BE49-F238E27FC236}">
                      <a16:creationId xmlns:a16="http://schemas.microsoft.com/office/drawing/2014/main" id="{A4A8E5BF-99C1-368E-210A-E125EE5FA37B}"/>
                    </a:ext>
                  </a:extLst>
                </p:cNvPr>
                <p:cNvPicPr>
                  <a:picLocks noChangeAspect="1"/>
                </p:cNvPicPr>
                <p:nvPr/>
              </p:nvPicPr>
              <p:blipFill rotWithShape="1">
                <a:blip r:embed="rId3"/>
                <a:srcRect l="57974" t="31381" r="8348" b="9460"/>
                <a:stretch/>
              </p:blipFill>
              <p:spPr>
                <a:xfrm>
                  <a:off x="6994744" y="3414621"/>
                  <a:ext cx="1567993" cy="1601963"/>
                </a:xfrm>
                <a:prstGeom prst="rect">
                  <a:avLst/>
                </a:prstGeom>
                <a:ln>
                  <a:solidFill>
                    <a:schemeClr val="tx1"/>
                  </a:solidFill>
                </a:ln>
              </p:spPr>
            </p:pic>
            <p:sp>
              <p:nvSpPr>
                <p:cNvPr id="16" name="Rectangle 15">
                  <a:extLst>
                    <a:ext uri="{FF2B5EF4-FFF2-40B4-BE49-F238E27FC236}">
                      <a16:creationId xmlns:a16="http://schemas.microsoft.com/office/drawing/2014/main" id="{1F3A9F8E-1E20-D514-AA73-B98D0D8A4ACA}"/>
                    </a:ext>
                  </a:extLst>
                </p:cNvPr>
                <p:cNvSpPr/>
                <p:nvPr/>
              </p:nvSpPr>
              <p:spPr>
                <a:xfrm>
                  <a:off x="7143461" y="3740679"/>
                  <a:ext cx="1270558" cy="1683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037CEE-69E4-401F-0B00-51F060F50F61}"/>
                    </a:ext>
                  </a:extLst>
                </p:cNvPr>
                <p:cNvSpPr/>
                <p:nvPr/>
              </p:nvSpPr>
              <p:spPr>
                <a:xfrm>
                  <a:off x="7272253" y="4811110"/>
                  <a:ext cx="1197509" cy="152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737C9F9-C65C-5342-EA9D-EC0AB0FB1A2D}"/>
                    </a:ext>
                  </a:extLst>
                </p:cNvPr>
                <p:cNvPicPr>
                  <a:picLocks noChangeAspect="1"/>
                </p:cNvPicPr>
                <p:nvPr/>
              </p:nvPicPr>
              <p:blipFill>
                <a:blip r:embed="rId4"/>
                <a:stretch>
                  <a:fillRect/>
                </a:stretch>
              </p:blipFill>
              <p:spPr>
                <a:xfrm>
                  <a:off x="4310661" y="3414620"/>
                  <a:ext cx="1122112" cy="1601963"/>
                </a:xfrm>
                <a:prstGeom prst="rect">
                  <a:avLst/>
                </a:prstGeom>
                <a:ln>
                  <a:solidFill>
                    <a:schemeClr val="tx1"/>
                  </a:solidFill>
                </a:ln>
              </p:spPr>
            </p:pic>
          </p:grpSp>
          <p:pic>
            <p:nvPicPr>
              <p:cNvPr id="11" name="Picture 10">
                <a:extLst>
                  <a:ext uri="{FF2B5EF4-FFF2-40B4-BE49-F238E27FC236}">
                    <a16:creationId xmlns:a16="http://schemas.microsoft.com/office/drawing/2014/main" id="{F7C3059F-F40D-E378-26DE-AF95F46F9CAE}"/>
                  </a:ext>
                </a:extLst>
              </p:cNvPr>
              <p:cNvPicPr>
                <a:picLocks noChangeAspect="1"/>
              </p:cNvPicPr>
              <p:nvPr/>
            </p:nvPicPr>
            <p:blipFill>
              <a:blip r:embed="rId5"/>
              <a:stretch>
                <a:fillRect/>
              </a:stretch>
            </p:blipFill>
            <p:spPr>
              <a:xfrm>
                <a:off x="5984681" y="4265013"/>
                <a:ext cx="494622" cy="203668"/>
              </a:xfrm>
              <a:prstGeom prst="rect">
                <a:avLst/>
              </a:prstGeom>
            </p:spPr>
          </p:pic>
        </p:grpSp>
        <p:sp>
          <p:nvSpPr>
            <p:cNvPr id="6" name="TextBox 5">
              <a:extLst>
                <a:ext uri="{FF2B5EF4-FFF2-40B4-BE49-F238E27FC236}">
                  <a16:creationId xmlns:a16="http://schemas.microsoft.com/office/drawing/2014/main" id="{3D5161C0-98A7-C86A-52D9-8F9B01C48025}"/>
                </a:ext>
              </a:extLst>
            </p:cNvPr>
            <p:cNvSpPr txBox="1"/>
            <p:nvPr/>
          </p:nvSpPr>
          <p:spPr>
            <a:xfrm>
              <a:off x="4600936" y="4135392"/>
              <a:ext cx="1613977" cy="237277"/>
            </a:xfrm>
            <a:prstGeom prst="rect">
              <a:avLst/>
            </a:prstGeom>
            <a:noFill/>
          </p:spPr>
          <p:txBody>
            <a:bodyPr wrap="square" rtlCol="0">
              <a:spAutoFit/>
            </a:bodyPr>
            <a:lstStyle/>
            <a:p>
              <a:pPr algn="ctr"/>
              <a:r>
                <a:rPr lang="en-US" sz="1400" b="1" dirty="0"/>
                <a:t>AHP/Advances</a:t>
              </a:r>
            </a:p>
          </p:txBody>
        </p:sp>
        <p:sp>
          <p:nvSpPr>
            <p:cNvPr id="8" name="TextBox 7">
              <a:extLst>
                <a:ext uri="{FF2B5EF4-FFF2-40B4-BE49-F238E27FC236}">
                  <a16:creationId xmlns:a16="http://schemas.microsoft.com/office/drawing/2014/main" id="{9B2EA65E-9551-4816-D087-45511BA3E59B}"/>
                </a:ext>
              </a:extLst>
            </p:cNvPr>
            <p:cNvSpPr txBox="1"/>
            <p:nvPr/>
          </p:nvSpPr>
          <p:spPr>
            <a:xfrm>
              <a:off x="5899790" y="3988101"/>
              <a:ext cx="2133600" cy="362211"/>
            </a:xfrm>
            <a:prstGeom prst="rect">
              <a:avLst/>
            </a:prstGeom>
            <a:noFill/>
          </p:spPr>
          <p:txBody>
            <a:bodyPr wrap="square" rtlCol="0">
              <a:spAutoFit/>
            </a:bodyPr>
            <a:lstStyle/>
            <a:p>
              <a:pPr algn="ctr"/>
              <a:r>
                <a:rPr lang="en-US" sz="1400" b="1" dirty="0"/>
                <a:t>Non-AHP/Non-Advances</a:t>
              </a:r>
            </a:p>
            <a:p>
              <a:pPr algn="ctr"/>
              <a:r>
                <a:rPr lang="en-US" sz="1400" b="1" dirty="0" err="1"/>
                <a:t>GrantConnect</a:t>
              </a:r>
              <a:r>
                <a:rPr lang="en-US" sz="1400" b="1" dirty="0"/>
                <a:t> Access Only</a:t>
              </a:r>
              <a:r>
                <a:rPr lang="en-US" sz="1400" b="1" dirty="0">
                  <a:solidFill>
                    <a:srgbClr val="C00000"/>
                  </a:solidFill>
                </a:rPr>
                <a:t>*</a:t>
              </a:r>
            </a:p>
          </p:txBody>
        </p:sp>
      </p:grpSp>
      <p:sp>
        <p:nvSpPr>
          <p:cNvPr id="34" name="TextBox 33">
            <a:extLst>
              <a:ext uri="{FF2B5EF4-FFF2-40B4-BE49-F238E27FC236}">
                <a16:creationId xmlns:a16="http://schemas.microsoft.com/office/drawing/2014/main" id="{EDAF3BBD-C9F5-F245-D3B0-9000EBA71AE9}"/>
              </a:ext>
            </a:extLst>
          </p:cNvPr>
          <p:cNvSpPr txBox="1"/>
          <p:nvPr/>
        </p:nvSpPr>
        <p:spPr>
          <a:xfrm>
            <a:off x="282367" y="885046"/>
            <a:ext cx="7263837" cy="1754326"/>
          </a:xfrm>
          <a:prstGeom prst="rect">
            <a:avLst/>
          </a:prstGeom>
          <a:noFill/>
        </p:spPr>
        <p:txBody>
          <a:bodyPr wrap="square" rtlCol="0">
            <a:spAutoFit/>
          </a:bodyPr>
          <a:lstStyle/>
          <a:p>
            <a:r>
              <a:rPr lang="en-US" b="1" dirty="0"/>
              <a:t>Usage and visibility in </a:t>
            </a:r>
            <a:r>
              <a:rPr lang="en-US" b="1" dirty="0" err="1"/>
              <a:t>GrantConnect</a:t>
            </a:r>
            <a:r>
              <a:rPr lang="en-US" b="1" dirty="0"/>
              <a:t> varies by level of “authorization”</a:t>
            </a:r>
          </a:p>
          <a:p>
            <a:endParaRPr lang="en-US" b="1" dirty="0"/>
          </a:p>
          <a:p>
            <a:endParaRPr lang="en-US" b="1" dirty="0"/>
          </a:p>
          <a:p>
            <a:endParaRPr lang="en-US" b="1" dirty="0"/>
          </a:p>
          <a:p>
            <a:endParaRPr lang="en-US" b="1" dirty="0"/>
          </a:p>
          <a:p>
            <a:endParaRPr lang="en-US" b="1" dirty="0"/>
          </a:p>
        </p:txBody>
      </p:sp>
      <p:sp>
        <p:nvSpPr>
          <p:cNvPr id="35" name="TextBox 34">
            <a:extLst>
              <a:ext uri="{FF2B5EF4-FFF2-40B4-BE49-F238E27FC236}">
                <a16:creationId xmlns:a16="http://schemas.microsoft.com/office/drawing/2014/main" id="{407FC2FA-A504-679F-BB2D-F2F9391BB1BC}"/>
              </a:ext>
            </a:extLst>
          </p:cNvPr>
          <p:cNvSpPr txBox="1"/>
          <p:nvPr/>
        </p:nvSpPr>
        <p:spPr>
          <a:xfrm>
            <a:off x="4938892" y="5014891"/>
            <a:ext cx="390417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Obtained via email from someone at the organization with Advances Authorization</a:t>
            </a:r>
          </a:p>
          <a:p>
            <a:pPr marL="285750" indent="-285750">
              <a:buFont typeface="Arial" panose="020B0604020202020204" pitchFamily="34" charset="0"/>
              <a:buChar char="•"/>
            </a:pPr>
            <a:r>
              <a:rPr lang="en-US" dirty="0"/>
              <a:t>Allows the individual to sign off on the Member Certification document</a:t>
            </a:r>
          </a:p>
        </p:txBody>
      </p:sp>
      <p:sp>
        <p:nvSpPr>
          <p:cNvPr id="5" name="TextBox 4">
            <a:extLst>
              <a:ext uri="{FF2B5EF4-FFF2-40B4-BE49-F238E27FC236}">
                <a16:creationId xmlns:a16="http://schemas.microsoft.com/office/drawing/2014/main" id="{AAC8A49E-CAB8-E732-D930-638BB43C6309}"/>
              </a:ext>
            </a:extLst>
          </p:cNvPr>
          <p:cNvSpPr txBox="1"/>
          <p:nvPr/>
        </p:nvSpPr>
        <p:spPr>
          <a:xfrm>
            <a:off x="785644" y="4625982"/>
            <a:ext cx="2648481" cy="369332"/>
          </a:xfrm>
          <a:prstGeom prst="rect">
            <a:avLst/>
          </a:prstGeom>
          <a:noFill/>
        </p:spPr>
        <p:txBody>
          <a:bodyPr wrap="square" rtlCol="0">
            <a:spAutoFit/>
          </a:bodyPr>
          <a:lstStyle/>
          <a:p>
            <a:pPr algn="ctr"/>
            <a:r>
              <a:rPr lang="en-US" b="1" dirty="0"/>
              <a:t>Advances Authorization:</a:t>
            </a:r>
          </a:p>
        </p:txBody>
      </p:sp>
      <p:sp>
        <p:nvSpPr>
          <p:cNvPr id="7" name="TextBox 6">
            <a:extLst>
              <a:ext uri="{FF2B5EF4-FFF2-40B4-BE49-F238E27FC236}">
                <a16:creationId xmlns:a16="http://schemas.microsoft.com/office/drawing/2014/main" id="{D8690C60-A4F3-9058-D96F-EF012572428F}"/>
              </a:ext>
            </a:extLst>
          </p:cNvPr>
          <p:cNvSpPr txBox="1"/>
          <p:nvPr/>
        </p:nvSpPr>
        <p:spPr>
          <a:xfrm>
            <a:off x="5192269" y="4625982"/>
            <a:ext cx="3443351" cy="369332"/>
          </a:xfrm>
          <a:prstGeom prst="rect">
            <a:avLst/>
          </a:prstGeom>
          <a:noFill/>
        </p:spPr>
        <p:txBody>
          <a:bodyPr wrap="square" rtlCol="0">
            <a:spAutoFit/>
          </a:bodyPr>
          <a:lstStyle/>
          <a:p>
            <a:pPr algn="ctr"/>
            <a:r>
              <a:rPr lang="en-US" b="1" dirty="0" err="1"/>
              <a:t>AHP</a:t>
            </a:r>
            <a:r>
              <a:rPr lang="en-US" b="1" dirty="0"/>
              <a:t> Usage code Authorization:</a:t>
            </a:r>
          </a:p>
        </p:txBody>
      </p:sp>
      <p:cxnSp>
        <p:nvCxnSpPr>
          <p:cNvPr id="10" name="Straight Connector 9">
            <a:extLst>
              <a:ext uri="{FF2B5EF4-FFF2-40B4-BE49-F238E27FC236}">
                <a16:creationId xmlns:a16="http://schemas.microsoft.com/office/drawing/2014/main" id="{78CBE503-0CAE-6F13-5884-8CAF77A5483D}"/>
              </a:ext>
            </a:extLst>
          </p:cNvPr>
          <p:cNvCxnSpPr>
            <a:cxnSpLocks/>
          </p:cNvCxnSpPr>
          <p:nvPr/>
        </p:nvCxnSpPr>
        <p:spPr>
          <a:xfrm>
            <a:off x="4577838" y="4882087"/>
            <a:ext cx="0" cy="1474265"/>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F44E2A7-C5BA-13F8-F92A-8DAA82B3D229}"/>
              </a:ext>
            </a:extLst>
          </p:cNvPr>
          <p:cNvSpPr txBox="1"/>
          <p:nvPr/>
        </p:nvSpPr>
        <p:spPr>
          <a:xfrm>
            <a:off x="429406" y="4995314"/>
            <a:ext cx="39679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Provides access to all FHLB financial products outside of Community Investment</a:t>
            </a:r>
          </a:p>
          <a:p>
            <a:pPr marL="285750" indent="-285750">
              <a:buFont typeface="Arial" panose="020B0604020202020204" pitchFamily="34" charset="0"/>
              <a:buChar char="•"/>
            </a:pPr>
            <a:r>
              <a:rPr lang="en-US" dirty="0"/>
              <a:t>Aside from the one-time program enrollment, Advances is not required in the DRA process</a:t>
            </a:r>
          </a:p>
        </p:txBody>
      </p:sp>
      <p:sp>
        <p:nvSpPr>
          <p:cNvPr id="2" name="Oval 1">
            <a:extLst>
              <a:ext uri="{FF2B5EF4-FFF2-40B4-BE49-F238E27FC236}">
                <a16:creationId xmlns:a16="http://schemas.microsoft.com/office/drawing/2014/main" id="{6B15765E-552E-56F4-11E8-025250C0E257}"/>
              </a:ext>
            </a:extLst>
          </p:cNvPr>
          <p:cNvSpPr/>
          <p:nvPr/>
        </p:nvSpPr>
        <p:spPr>
          <a:xfrm>
            <a:off x="7417558" y="2304567"/>
            <a:ext cx="1498017" cy="10818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C00000"/>
                </a:solidFill>
              </a:rPr>
              <a:t>*</a:t>
            </a:r>
            <a:r>
              <a:rPr lang="en-US" dirty="0"/>
              <a:t>Limited Access</a:t>
            </a:r>
          </a:p>
        </p:txBody>
      </p:sp>
    </p:spTree>
    <p:extLst>
      <p:ext uri="{BB962C8B-B14F-4D97-AF65-F5344CB8AC3E}">
        <p14:creationId xmlns:p14="http://schemas.microsoft.com/office/powerpoint/2010/main" val="990584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FD2AE5F-81E6-018E-1D00-FD11660AC755}"/>
              </a:ext>
            </a:extLst>
          </p:cNvPr>
          <p:cNvSpPr>
            <a:spLocks noGrp="1"/>
          </p:cNvSpPr>
          <p:nvPr>
            <p:ph type="title"/>
          </p:nvPr>
        </p:nvSpPr>
        <p:spPr>
          <a:xfrm>
            <a:off x="222214" y="188389"/>
            <a:ext cx="5940886" cy="457200"/>
          </a:xfrm>
        </p:spPr>
        <p:txBody>
          <a:bodyPr>
            <a:noAutofit/>
          </a:bodyPr>
          <a:lstStyle/>
          <a:p>
            <a:pPr algn="l"/>
            <a:r>
              <a:rPr lang="en-US" sz="2000" dirty="0">
                <a:solidFill>
                  <a:srgbClr val="0070C0"/>
                </a:solidFill>
              </a:rPr>
              <a:t>GrantConnect - Create New Disbursement Request</a:t>
            </a:r>
            <a:endParaRPr lang="en-US" sz="2000" dirty="0"/>
          </a:p>
        </p:txBody>
      </p:sp>
      <p:sp>
        <p:nvSpPr>
          <p:cNvPr id="2" name="TextBox 1">
            <a:extLst>
              <a:ext uri="{FF2B5EF4-FFF2-40B4-BE49-F238E27FC236}">
                <a16:creationId xmlns:a16="http://schemas.microsoft.com/office/drawing/2014/main" id="{7B1335E6-8EAD-1BA6-01C7-3F612B1BA413}"/>
              </a:ext>
            </a:extLst>
          </p:cNvPr>
          <p:cNvSpPr txBox="1"/>
          <p:nvPr/>
        </p:nvSpPr>
        <p:spPr>
          <a:xfrm>
            <a:off x="222215" y="600751"/>
            <a:ext cx="7379855" cy="369332"/>
          </a:xfrm>
          <a:prstGeom prst="rect">
            <a:avLst/>
          </a:prstGeom>
          <a:solidFill>
            <a:schemeClr val="tx2">
              <a:lumMod val="20000"/>
              <a:lumOff val="80000"/>
            </a:schemeClr>
          </a:solidFill>
        </p:spPr>
        <p:txBody>
          <a:bodyPr wrap="square" rtlCol="0">
            <a:spAutoFit/>
          </a:bodyPr>
          <a:lstStyle/>
          <a:p>
            <a:r>
              <a:rPr lang="en-US" b="1" dirty="0"/>
              <a:t>Log in, select current round and new request</a:t>
            </a:r>
          </a:p>
        </p:txBody>
      </p:sp>
      <p:pic>
        <p:nvPicPr>
          <p:cNvPr id="7" name="Picture 6">
            <a:extLst>
              <a:ext uri="{FF2B5EF4-FFF2-40B4-BE49-F238E27FC236}">
                <a16:creationId xmlns:a16="http://schemas.microsoft.com/office/drawing/2014/main" id="{8CE2C39A-27DF-9AFA-D413-8C38F98BB7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214" y="1071239"/>
            <a:ext cx="8244054" cy="5272411"/>
          </a:xfrm>
          <a:prstGeom prst="rect">
            <a:avLst/>
          </a:prstGeom>
        </p:spPr>
      </p:pic>
      <p:sp>
        <p:nvSpPr>
          <p:cNvPr id="8" name="Rectangle 7">
            <a:extLst>
              <a:ext uri="{FF2B5EF4-FFF2-40B4-BE49-F238E27FC236}">
                <a16:creationId xmlns:a16="http://schemas.microsoft.com/office/drawing/2014/main" id="{E841C42D-3EC9-DDF5-6E0A-D2608F046E14}"/>
              </a:ext>
            </a:extLst>
          </p:cNvPr>
          <p:cNvSpPr/>
          <p:nvPr/>
        </p:nvSpPr>
        <p:spPr>
          <a:xfrm>
            <a:off x="7666947" y="4185484"/>
            <a:ext cx="810491" cy="410022"/>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9FCA68DF-3B0C-8C59-555E-019A60CA30D5}"/>
                  </a:ext>
                </a:extLst>
              </p14:cNvPr>
              <p14:cNvContentPartPr/>
              <p14:nvPr/>
            </p14:nvContentPartPr>
            <p14:xfrm>
              <a:off x="7670547" y="1760760"/>
              <a:ext cx="749520" cy="18360"/>
            </p14:xfrm>
          </p:contentPart>
        </mc:Choice>
        <mc:Fallback xmlns="">
          <p:pic>
            <p:nvPicPr>
              <p:cNvPr id="30" name="Ink 29">
                <a:extLst>
                  <a:ext uri="{FF2B5EF4-FFF2-40B4-BE49-F238E27FC236}">
                    <a16:creationId xmlns:a16="http://schemas.microsoft.com/office/drawing/2014/main" id="{9FCA68DF-3B0C-8C59-555E-019A60CA30D5}"/>
                  </a:ext>
                </a:extLst>
              </p:cNvPr>
              <p:cNvPicPr/>
              <p:nvPr/>
            </p:nvPicPr>
            <p:blipFill>
              <a:blip r:embed="rId5"/>
              <a:stretch>
                <a:fillRect/>
              </a:stretch>
            </p:blipFill>
            <p:spPr>
              <a:xfrm>
                <a:off x="7616907" y="1652760"/>
                <a:ext cx="85716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1" name="Ink 30">
                <a:extLst>
                  <a:ext uri="{FF2B5EF4-FFF2-40B4-BE49-F238E27FC236}">
                    <a16:creationId xmlns:a16="http://schemas.microsoft.com/office/drawing/2014/main" id="{ED47D837-5376-0E4E-E3F2-DE1F0CB7A7A2}"/>
                  </a:ext>
                </a:extLst>
              </p14:cNvPr>
              <p14:cNvContentPartPr/>
              <p14:nvPr/>
            </p14:nvContentPartPr>
            <p14:xfrm>
              <a:off x="7594227" y="1777680"/>
              <a:ext cx="72720" cy="360"/>
            </p14:xfrm>
          </p:contentPart>
        </mc:Choice>
        <mc:Fallback xmlns="">
          <p:pic>
            <p:nvPicPr>
              <p:cNvPr id="31" name="Ink 30">
                <a:extLst>
                  <a:ext uri="{FF2B5EF4-FFF2-40B4-BE49-F238E27FC236}">
                    <a16:creationId xmlns:a16="http://schemas.microsoft.com/office/drawing/2014/main" id="{ED47D837-5376-0E4E-E3F2-DE1F0CB7A7A2}"/>
                  </a:ext>
                </a:extLst>
              </p:cNvPr>
              <p:cNvPicPr/>
              <p:nvPr/>
            </p:nvPicPr>
            <p:blipFill>
              <a:blip r:embed="rId7"/>
              <a:stretch>
                <a:fillRect/>
              </a:stretch>
            </p:blipFill>
            <p:spPr>
              <a:xfrm>
                <a:off x="7540227" y="1669680"/>
                <a:ext cx="180360" cy="216000"/>
              </a:xfrm>
              <a:prstGeom prst="rect">
                <a:avLst/>
              </a:prstGeom>
            </p:spPr>
          </p:pic>
        </mc:Fallback>
      </mc:AlternateContent>
      <p:sp>
        <p:nvSpPr>
          <p:cNvPr id="3" name="Rectangle 2">
            <a:extLst>
              <a:ext uri="{FF2B5EF4-FFF2-40B4-BE49-F238E27FC236}">
                <a16:creationId xmlns:a16="http://schemas.microsoft.com/office/drawing/2014/main" id="{D5B5BE1C-97E7-909F-F77D-0C1B7D3ACF4A}"/>
              </a:ext>
            </a:extLst>
          </p:cNvPr>
          <p:cNvSpPr/>
          <p:nvPr/>
        </p:nvSpPr>
        <p:spPr>
          <a:xfrm>
            <a:off x="7666947" y="5044215"/>
            <a:ext cx="810491" cy="410022"/>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2D9C6C-9113-BFB8-2908-5550C819C7CC}"/>
              </a:ext>
            </a:extLst>
          </p:cNvPr>
          <p:cNvSpPr/>
          <p:nvPr/>
        </p:nvSpPr>
        <p:spPr>
          <a:xfrm>
            <a:off x="7666947" y="5786761"/>
            <a:ext cx="810491" cy="410022"/>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62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00D7-E947-8A35-3549-62CB63BB57CA}"/>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4F8C2542-9ED6-1D47-35BE-FB6FDA8A3936}"/>
              </a:ext>
            </a:extLst>
          </p:cNvPr>
          <p:cNvSpPr>
            <a:spLocks noGrp="1"/>
          </p:cNvSpPr>
          <p:nvPr>
            <p:ph type="title"/>
          </p:nvPr>
        </p:nvSpPr>
        <p:spPr>
          <a:xfrm>
            <a:off x="312717" y="338475"/>
            <a:ext cx="7470570" cy="457200"/>
          </a:xfrm>
        </p:spPr>
        <p:txBody>
          <a:bodyPr>
            <a:normAutofit/>
          </a:bodyPr>
          <a:lstStyle/>
          <a:p>
            <a:pPr algn="l"/>
            <a:r>
              <a:rPr lang="en-US" sz="2400" b="1" dirty="0">
                <a:solidFill>
                  <a:srgbClr val="0070C0"/>
                </a:solidFill>
              </a:rPr>
              <a:t>GrantConnect - Upload Management</a:t>
            </a:r>
          </a:p>
        </p:txBody>
      </p:sp>
      <p:pic>
        <p:nvPicPr>
          <p:cNvPr id="16" name="Picture 15">
            <a:extLst>
              <a:ext uri="{FF2B5EF4-FFF2-40B4-BE49-F238E27FC236}">
                <a16:creationId xmlns:a16="http://schemas.microsoft.com/office/drawing/2014/main" id="{34F62190-5629-67E2-AFC8-0037CC2BCD28}"/>
              </a:ext>
            </a:extLst>
          </p:cNvPr>
          <p:cNvPicPr>
            <a:picLocks noChangeAspect="1"/>
          </p:cNvPicPr>
          <p:nvPr/>
        </p:nvPicPr>
        <p:blipFill>
          <a:blip r:embed="rId3"/>
          <a:srcRect t="2794"/>
          <a:stretch>
            <a:fillRect/>
          </a:stretch>
        </p:blipFill>
        <p:spPr>
          <a:xfrm>
            <a:off x="76200" y="2304765"/>
            <a:ext cx="8991600" cy="2396669"/>
          </a:xfrm>
          <a:prstGeom prst="rect">
            <a:avLst/>
          </a:prstGeom>
        </p:spPr>
      </p:pic>
      <p:sp>
        <p:nvSpPr>
          <p:cNvPr id="19" name="TextBox 18">
            <a:extLst>
              <a:ext uri="{FF2B5EF4-FFF2-40B4-BE49-F238E27FC236}">
                <a16:creationId xmlns:a16="http://schemas.microsoft.com/office/drawing/2014/main" id="{8D5B12A8-E4F2-667F-EEAE-2797EC31E5F0}"/>
              </a:ext>
            </a:extLst>
          </p:cNvPr>
          <p:cNvSpPr txBox="1"/>
          <p:nvPr/>
        </p:nvSpPr>
        <p:spPr>
          <a:xfrm>
            <a:off x="697016" y="1160683"/>
            <a:ext cx="5137727" cy="830997"/>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600" b="1" dirty="0"/>
              <a:t>Log in</a:t>
            </a:r>
          </a:p>
          <a:p>
            <a:pPr marL="285750" indent="-285750">
              <a:buFont typeface="Arial" panose="020B0604020202020204" pitchFamily="34" charset="0"/>
              <a:buChar char="•"/>
            </a:pPr>
            <a:r>
              <a:rPr lang="en-US" sz="1600" b="1" dirty="0"/>
              <a:t>Select Round</a:t>
            </a:r>
          </a:p>
          <a:p>
            <a:pPr marL="285750" indent="-285750">
              <a:buFont typeface="Arial" panose="020B0604020202020204" pitchFamily="34" charset="0"/>
              <a:buChar char="•"/>
            </a:pPr>
            <a:r>
              <a:rPr lang="en-US" sz="1600" b="1" dirty="0"/>
              <a:t>Able to review a summary of all file status information</a:t>
            </a:r>
          </a:p>
        </p:txBody>
      </p:sp>
      <p:sp>
        <p:nvSpPr>
          <p:cNvPr id="20" name="TextBox 19">
            <a:extLst>
              <a:ext uri="{FF2B5EF4-FFF2-40B4-BE49-F238E27FC236}">
                <a16:creationId xmlns:a16="http://schemas.microsoft.com/office/drawing/2014/main" id="{C7E145A2-816C-C55E-C89B-785C97E1C72B}"/>
              </a:ext>
            </a:extLst>
          </p:cNvPr>
          <p:cNvSpPr txBox="1"/>
          <p:nvPr/>
        </p:nvSpPr>
        <p:spPr>
          <a:xfrm>
            <a:off x="7366001" y="1365246"/>
            <a:ext cx="1480456" cy="607546"/>
          </a:xfrm>
          <a:prstGeom prst="rect">
            <a:avLst/>
          </a:prstGeom>
          <a:solidFill>
            <a:schemeClr val="tx2">
              <a:lumMod val="20000"/>
              <a:lumOff val="80000"/>
            </a:schemeClr>
          </a:solidFill>
        </p:spPr>
        <p:txBody>
          <a:bodyPr wrap="square" rtlCol="0">
            <a:spAutoFit/>
          </a:bodyPr>
          <a:lstStyle/>
          <a:p>
            <a:pPr algn="ctr"/>
            <a:r>
              <a:rPr lang="en-US" sz="1600" b="1" dirty="0"/>
              <a:t>Upload New Request</a:t>
            </a:r>
          </a:p>
        </p:txBody>
      </p:sp>
      <p:sp>
        <p:nvSpPr>
          <p:cNvPr id="21" name="TextBox 20">
            <a:extLst>
              <a:ext uri="{FF2B5EF4-FFF2-40B4-BE49-F238E27FC236}">
                <a16:creationId xmlns:a16="http://schemas.microsoft.com/office/drawing/2014/main" id="{B840AC45-B806-6C3E-EAF3-B28039E2FE53}"/>
              </a:ext>
            </a:extLst>
          </p:cNvPr>
          <p:cNvSpPr txBox="1"/>
          <p:nvPr/>
        </p:nvSpPr>
        <p:spPr>
          <a:xfrm>
            <a:off x="6633030" y="5249465"/>
            <a:ext cx="2119085" cy="1077218"/>
          </a:xfrm>
          <a:prstGeom prst="rect">
            <a:avLst/>
          </a:prstGeom>
          <a:solidFill>
            <a:schemeClr val="tx2">
              <a:lumMod val="20000"/>
              <a:lumOff val="80000"/>
            </a:schemeClr>
          </a:solidFill>
        </p:spPr>
        <p:txBody>
          <a:bodyPr wrap="square" rtlCol="0">
            <a:spAutoFit/>
          </a:bodyPr>
          <a:lstStyle/>
          <a:p>
            <a:pPr algn="ctr"/>
            <a:r>
              <a:rPr lang="en-US" sz="1600" b="1" dirty="0"/>
              <a:t>Depending on the application status, different actions will be available</a:t>
            </a:r>
          </a:p>
        </p:txBody>
      </p:sp>
      <p:cxnSp>
        <p:nvCxnSpPr>
          <p:cNvPr id="24" name="Straight Arrow Connector 23">
            <a:extLst>
              <a:ext uri="{FF2B5EF4-FFF2-40B4-BE49-F238E27FC236}">
                <a16:creationId xmlns:a16="http://schemas.microsoft.com/office/drawing/2014/main" id="{68354AA9-AB1B-4D60-902B-30AE1063BA6E}"/>
              </a:ext>
            </a:extLst>
          </p:cNvPr>
          <p:cNvCxnSpPr>
            <a:cxnSpLocks/>
          </p:cNvCxnSpPr>
          <p:nvPr/>
        </p:nvCxnSpPr>
        <p:spPr>
          <a:xfrm>
            <a:off x="8164286" y="2046514"/>
            <a:ext cx="355599" cy="1052286"/>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38" name="Arrow: Left-Up 37">
            <a:extLst>
              <a:ext uri="{FF2B5EF4-FFF2-40B4-BE49-F238E27FC236}">
                <a16:creationId xmlns:a16="http://schemas.microsoft.com/office/drawing/2014/main" id="{21917CA3-1891-0DF9-0DA6-7624AB34324A}"/>
              </a:ext>
            </a:extLst>
          </p:cNvPr>
          <p:cNvSpPr/>
          <p:nvPr/>
        </p:nvSpPr>
        <p:spPr>
          <a:xfrm rot="2575665">
            <a:off x="7262514" y="4336117"/>
            <a:ext cx="860115" cy="822964"/>
          </a:xfrm>
          <a:prstGeom prst="leftUpArrow">
            <a:avLst>
              <a:gd name="adj1" fmla="val 22147"/>
              <a:gd name="adj2" fmla="val 20593"/>
              <a:gd name="adj3" fmla="val 25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CA00058-51D3-355C-C547-EE761C6A3E1F}"/>
              </a:ext>
            </a:extLst>
          </p:cNvPr>
          <p:cNvSpPr txBox="1"/>
          <p:nvPr/>
        </p:nvSpPr>
        <p:spPr>
          <a:xfrm>
            <a:off x="205087" y="4880133"/>
            <a:ext cx="6121584" cy="1815882"/>
          </a:xfrm>
          <a:prstGeom prst="rect">
            <a:avLst/>
          </a:prstGeom>
          <a:solidFill>
            <a:schemeClr val="tx2">
              <a:lumMod val="20000"/>
              <a:lumOff val="80000"/>
            </a:schemeClr>
          </a:solidFill>
        </p:spPr>
        <p:txBody>
          <a:bodyPr wrap="square" rtlCol="0">
            <a:spAutoFit/>
          </a:bodyPr>
          <a:lstStyle/>
          <a:p>
            <a:pPr algn="ctr"/>
            <a:r>
              <a:rPr lang="en-US" sz="1600" b="1" dirty="0"/>
              <a:t>Permission Levels: </a:t>
            </a:r>
          </a:p>
          <a:p>
            <a:r>
              <a:rPr lang="en-US" sz="1600" b="1" dirty="0"/>
              <a:t>View and upload for all applications</a:t>
            </a:r>
          </a:p>
          <a:p>
            <a:pPr marL="285750" indent="-285750">
              <a:buFont typeface="Arial" panose="020B0604020202020204" pitchFamily="34" charset="0"/>
              <a:buChar char="•"/>
            </a:pPr>
            <a:r>
              <a:rPr lang="en-US" sz="1600" b="1" dirty="0"/>
              <a:t>Advances signature card authority </a:t>
            </a:r>
          </a:p>
          <a:p>
            <a:pPr marL="285750" indent="-285750">
              <a:buFont typeface="Arial" panose="020B0604020202020204" pitchFamily="34" charset="0"/>
              <a:buChar char="•"/>
            </a:pPr>
            <a:r>
              <a:rPr lang="en-US" sz="1600" b="1" dirty="0"/>
              <a:t>AHP Usage Code</a:t>
            </a:r>
          </a:p>
          <a:p>
            <a:r>
              <a:rPr lang="en-US" sz="1600" b="1" dirty="0"/>
              <a:t>Limited Access</a:t>
            </a:r>
          </a:p>
          <a:p>
            <a:pPr marL="285750" indent="-285750">
              <a:buFont typeface="Arial" panose="020B0604020202020204" pitchFamily="34" charset="0"/>
              <a:buChar char="•"/>
            </a:pPr>
            <a:r>
              <a:rPr lang="en-US" sz="1600" b="1" dirty="0" err="1"/>
              <a:t>GrantConnect</a:t>
            </a:r>
            <a:r>
              <a:rPr lang="en-US" sz="1600" b="1" dirty="0"/>
              <a:t> - Can only view their submitted applications to FHLB</a:t>
            </a:r>
          </a:p>
          <a:p>
            <a:pPr marL="285750" indent="-285750">
              <a:buFont typeface="Arial" panose="020B0604020202020204" pitchFamily="34" charset="0"/>
              <a:buChar char="•"/>
            </a:pPr>
            <a:endParaRPr lang="en-US" sz="1600" b="1" dirty="0"/>
          </a:p>
        </p:txBody>
      </p:sp>
      <p:sp>
        <p:nvSpPr>
          <p:cNvPr id="5" name="Rectangle 4">
            <a:extLst>
              <a:ext uri="{FF2B5EF4-FFF2-40B4-BE49-F238E27FC236}">
                <a16:creationId xmlns:a16="http://schemas.microsoft.com/office/drawing/2014/main" id="{2E42C1E7-FD2B-7A55-7D8B-D985240F3E15}"/>
              </a:ext>
            </a:extLst>
          </p:cNvPr>
          <p:cNvSpPr/>
          <p:nvPr/>
        </p:nvSpPr>
        <p:spPr>
          <a:xfrm>
            <a:off x="6778171" y="2926139"/>
            <a:ext cx="914400" cy="1726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$750,000</a:t>
            </a:r>
          </a:p>
        </p:txBody>
      </p:sp>
    </p:spTree>
    <p:extLst>
      <p:ext uri="{BB962C8B-B14F-4D97-AF65-F5344CB8AC3E}">
        <p14:creationId xmlns:p14="http://schemas.microsoft.com/office/powerpoint/2010/main" val="1209985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4E41-DEB0-42F3-2E41-F9BD17D70917}"/>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1A30CAEA-2D11-6031-7473-4FF667ACC6C9}"/>
              </a:ext>
            </a:extLst>
          </p:cNvPr>
          <p:cNvSpPr>
            <a:spLocks noGrp="1"/>
          </p:cNvSpPr>
          <p:nvPr>
            <p:ph type="title"/>
          </p:nvPr>
        </p:nvSpPr>
        <p:spPr>
          <a:xfrm>
            <a:off x="254660" y="400629"/>
            <a:ext cx="7470570" cy="457200"/>
          </a:xfrm>
        </p:spPr>
        <p:txBody>
          <a:bodyPr>
            <a:normAutofit/>
          </a:bodyPr>
          <a:lstStyle/>
          <a:p>
            <a:pPr algn="l"/>
            <a:r>
              <a:rPr lang="en-US" sz="2400" b="1" dirty="0" err="1">
                <a:solidFill>
                  <a:srgbClr val="0070C0"/>
                </a:solidFill>
              </a:rPr>
              <a:t>GrantConnect</a:t>
            </a:r>
            <a:r>
              <a:rPr lang="en-US" sz="2400" b="1" dirty="0">
                <a:solidFill>
                  <a:srgbClr val="0070C0"/>
                </a:solidFill>
              </a:rPr>
              <a:t>- Create New Disbursement Request</a:t>
            </a:r>
          </a:p>
        </p:txBody>
      </p:sp>
      <p:sp>
        <p:nvSpPr>
          <p:cNvPr id="34" name="TextBox 33">
            <a:extLst>
              <a:ext uri="{FF2B5EF4-FFF2-40B4-BE49-F238E27FC236}">
                <a16:creationId xmlns:a16="http://schemas.microsoft.com/office/drawing/2014/main" id="{702F838D-CE00-936A-2578-C0CEA5D16E6B}"/>
              </a:ext>
            </a:extLst>
          </p:cNvPr>
          <p:cNvSpPr txBox="1"/>
          <p:nvPr/>
        </p:nvSpPr>
        <p:spPr>
          <a:xfrm>
            <a:off x="254659" y="902135"/>
            <a:ext cx="7379855" cy="369332"/>
          </a:xfrm>
          <a:prstGeom prst="rect">
            <a:avLst/>
          </a:prstGeom>
          <a:solidFill>
            <a:schemeClr val="tx2">
              <a:lumMod val="20000"/>
              <a:lumOff val="80000"/>
            </a:schemeClr>
          </a:solidFill>
        </p:spPr>
        <p:txBody>
          <a:bodyPr wrap="square" rtlCol="0">
            <a:spAutoFit/>
          </a:bodyPr>
          <a:lstStyle/>
          <a:p>
            <a:r>
              <a:rPr lang="en-US" b="1" dirty="0"/>
              <a:t>Log in, select current round and new request.</a:t>
            </a:r>
          </a:p>
        </p:txBody>
      </p:sp>
      <p:sp>
        <p:nvSpPr>
          <p:cNvPr id="5" name="TextBox 4">
            <a:extLst>
              <a:ext uri="{FF2B5EF4-FFF2-40B4-BE49-F238E27FC236}">
                <a16:creationId xmlns:a16="http://schemas.microsoft.com/office/drawing/2014/main" id="{5877990E-5D72-5CAF-CFC3-3436E6C98335}"/>
              </a:ext>
            </a:extLst>
          </p:cNvPr>
          <p:cNvSpPr txBox="1"/>
          <p:nvPr/>
        </p:nvSpPr>
        <p:spPr>
          <a:xfrm>
            <a:off x="254659" y="2358345"/>
            <a:ext cx="3321590" cy="369332"/>
          </a:xfrm>
          <a:prstGeom prst="rect">
            <a:avLst/>
          </a:prstGeom>
          <a:solidFill>
            <a:schemeClr val="tx2">
              <a:lumMod val="20000"/>
              <a:lumOff val="80000"/>
            </a:schemeClr>
          </a:solidFill>
        </p:spPr>
        <p:txBody>
          <a:bodyPr wrap="square" rtlCol="0">
            <a:spAutoFit/>
          </a:bodyPr>
          <a:lstStyle/>
          <a:p>
            <a:pPr algn="ctr"/>
            <a:r>
              <a:rPr lang="en-US" b="1" dirty="0"/>
              <a:t>Create Disbursement Request :</a:t>
            </a:r>
          </a:p>
        </p:txBody>
      </p:sp>
      <p:pic>
        <p:nvPicPr>
          <p:cNvPr id="13" name="Picture 12">
            <a:extLst>
              <a:ext uri="{FF2B5EF4-FFF2-40B4-BE49-F238E27FC236}">
                <a16:creationId xmlns:a16="http://schemas.microsoft.com/office/drawing/2014/main" id="{E9BA74CD-7DBE-6198-1A98-C506AB0742AD}"/>
              </a:ext>
            </a:extLst>
          </p:cNvPr>
          <p:cNvPicPr>
            <a:picLocks noChangeAspect="1"/>
          </p:cNvPicPr>
          <p:nvPr/>
        </p:nvPicPr>
        <p:blipFill>
          <a:blip r:embed="rId3"/>
          <a:srcRect t="6133" b="8474"/>
          <a:stretch>
            <a:fillRect/>
          </a:stretch>
        </p:blipFill>
        <p:spPr>
          <a:xfrm>
            <a:off x="254659" y="1271467"/>
            <a:ext cx="8361440" cy="1042572"/>
          </a:xfrm>
          <a:prstGeom prst="rect">
            <a:avLst/>
          </a:prstGeom>
        </p:spPr>
      </p:pic>
      <p:sp>
        <p:nvSpPr>
          <p:cNvPr id="28" name="TextBox 27">
            <a:extLst>
              <a:ext uri="{FF2B5EF4-FFF2-40B4-BE49-F238E27FC236}">
                <a16:creationId xmlns:a16="http://schemas.microsoft.com/office/drawing/2014/main" id="{B01827EF-D936-F8CF-5749-FB83CD407D1D}"/>
              </a:ext>
            </a:extLst>
          </p:cNvPr>
          <p:cNvSpPr txBox="1"/>
          <p:nvPr/>
        </p:nvSpPr>
        <p:spPr>
          <a:xfrm>
            <a:off x="5542240" y="3512456"/>
            <a:ext cx="3430889" cy="2369880"/>
          </a:xfrm>
          <a:prstGeom prst="rect">
            <a:avLst/>
          </a:prstGeom>
          <a:solidFill>
            <a:schemeClr val="tx2">
              <a:lumMod val="20000"/>
              <a:lumOff val="80000"/>
            </a:schemeClr>
          </a:solidFill>
        </p:spPr>
        <p:txBody>
          <a:bodyPr wrap="square" rtlCol="0">
            <a:spAutoFit/>
          </a:bodyPr>
          <a:lstStyle/>
          <a:p>
            <a:pPr marL="285750" indent="-285750">
              <a:buFont typeface="Wingdings" panose="05000000000000000000" pitchFamily="2" charset="2"/>
              <a:buChar char="v"/>
            </a:pPr>
            <a:endParaRPr lang="en-US" sz="1600" b="1" dirty="0"/>
          </a:p>
          <a:p>
            <a:pPr marL="285750" indent="-285750">
              <a:buFont typeface="Wingdings" panose="05000000000000000000" pitchFamily="2" charset="2"/>
              <a:buChar char="v"/>
            </a:pPr>
            <a:r>
              <a:rPr lang="en-US" sz="1600" b="1" dirty="0"/>
              <a:t>Able to verify total submitted to date to measure Member Cap</a:t>
            </a:r>
          </a:p>
          <a:p>
            <a:pPr marL="285750" indent="-285750">
              <a:buFont typeface="Wingdings" panose="05000000000000000000" pitchFamily="2" charset="2"/>
              <a:buChar char="v"/>
            </a:pPr>
            <a:r>
              <a:rPr lang="en-US" sz="1600" b="1" dirty="0"/>
              <a:t>Project ID and Member will auto populate</a:t>
            </a:r>
          </a:p>
          <a:p>
            <a:pPr marL="285750" indent="-285750">
              <a:buFont typeface="Wingdings" panose="05000000000000000000" pitchFamily="2" charset="2"/>
              <a:buChar char="v"/>
            </a:pPr>
            <a:r>
              <a:rPr lang="en-US" sz="1600" b="1" dirty="0"/>
              <a:t>Enter data in all required fields</a:t>
            </a:r>
          </a:p>
          <a:p>
            <a:pPr marL="285750" indent="-285750">
              <a:buFont typeface="Wingdings" panose="05000000000000000000" pitchFamily="2" charset="2"/>
              <a:buChar char="v"/>
            </a:pPr>
            <a:r>
              <a:rPr lang="en-US" sz="1600" b="1" dirty="0"/>
              <a:t>Click Save to move to next screen</a:t>
            </a:r>
          </a:p>
          <a:p>
            <a:pPr marL="285750" indent="-285750">
              <a:buFont typeface="Wingdings" panose="05000000000000000000" pitchFamily="2" charset="2"/>
              <a:buChar char="v"/>
            </a:pPr>
            <a:endParaRPr lang="en-US" b="1" dirty="0"/>
          </a:p>
          <a:p>
            <a:pPr marL="285750" indent="-285750">
              <a:buFont typeface="Arial" panose="020B0604020202020204" pitchFamily="34" charset="0"/>
              <a:buChar char="•"/>
            </a:pPr>
            <a:endParaRPr lang="en-US" b="1" dirty="0"/>
          </a:p>
        </p:txBody>
      </p:sp>
      <p:pic>
        <p:nvPicPr>
          <p:cNvPr id="30" name="Picture 29">
            <a:extLst>
              <a:ext uri="{FF2B5EF4-FFF2-40B4-BE49-F238E27FC236}">
                <a16:creationId xmlns:a16="http://schemas.microsoft.com/office/drawing/2014/main" id="{BB4ECE1C-2AC8-01FE-5302-C2A28C8DFF40}"/>
              </a:ext>
            </a:extLst>
          </p:cNvPr>
          <p:cNvPicPr>
            <a:picLocks noChangeAspect="1"/>
          </p:cNvPicPr>
          <p:nvPr/>
        </p:nvPicPr>
        <p:blipFill>
          <a:blip r:embed="rId4"/>
          <a:stretch>
            <a:fillRect/>
          </a:stretch>
        </p:blipFill>
        <p:spPr>
          <a:xfrm>
            <a:off x="71047" y="2872593"/>
            <a:ext cx="5408096" cy="3834138"/>
          </a:xfrm>
          <a:prstGeom prst="rect">
            <a:avLst/>
          </a:prstGeom>
        </p:spPr>
      </p:pic>
    </p:spTree>
    <p:extLst>
      <p:ext uri="{BB962C8B-B14F-4D97-AF65-F5344CB8AC3E}">
        <p14:creationId xmlns:p14="http://schemas.microsoft.com/office/powerpoint/2010/main" val="2716746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4E41-DEB0-42F3-2E41-F9BD17D70917}"/>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1A30CAEA-2D11-6031-7473-4FF667ACC6C9}"/>
              </a:ext>
            </a:extLst>
          </p:cNvPr>
          <p:cNvSpPr>
            <a:spLocks noGrp="1"/>
          </p:cNvSpPr>
          <p:nvPr>
            <p:ph type="title"/>
          </p:nvPr>
        </p:nvSpPr>
        <p:spPr>
          <a:xfrm>
            <a:off x="254659" y="330291"/>
            <a:ext cx="7470570" cy="457200"/>
          </a:xfrm>
        </p:spPr>
        <p:txBody>
          <a:bodyPr>
            <a:noAutofit/>
          </a:bodyPr>
          <a:lstStyle/>
          <a:p>
            <a:pPr algn="l"/>
            <a:r>
              <a:rPr lang="en-US" b="1" dirty="0">
                <a:solidFill>
                  <a:srgbClr val="0070C0"/>
                </a:solidFill>
              </a:rPr>
              <a:t>Create New Disbursement</a:t>
            </a:r>
          </a:p>
        </p:txBody>
      </p:sp>
      <p:sp>
        <p:nvSpPr>
          <p:cNvPr id="34" name="TextBox 33">
            <a:extLst>
              <a:ext uri="{FF2B5EF4-FFF2-40B4-BE49-F238E27FC236}">
                <a16:creationId xmlns:a16="http://schemas.microsoft.com/office/drawing/2014/main" id="{702F838D-CE00-936A-2578-C0CEA5D16E6B}"/>
              </a:ext>
            </a:extLst>
          </p:cNvPr>
          <p:cNvSpPr txBox="1"/>
          <p:nvPr/>
        </p:nvSpPr>
        <p:spPr>
          <a:xfrm>
            <a:off x="0" y="888906"/>
            <a:ext cx="7379855" cy="461665"/>
          </a:xfrm>
          <a:prstGeom prst="rect">
            <a:avLst/>
          </a:prstGeom>
          <a:solidFill>
            <a:schemeClr val="tx2">
              <a:lumMod val="20000"/>
              <a:lumOff val="80000"/>
            </a:schemeClr>
          </a:solidFill>
        </p:spPr>
        <p:txBody>
          <a:bodyPr wrap="square" rtlCol="0">
            <a:spAutoFit/>
          </a:bodyPr>
          <a:lstStyle/>
          <a:p>
            <a:r>
              <a:rPr lang="en-US" sz="2400" b="1" dirty="0"/>
              <a:t>Enter applicant information</a:t>
            </a:r>
          </a:p>
        </p:txBody>
      </p:sp>
      <p:sp>
        <p:nvSpPr>
          <p:cNvPr id="28" name="TextBox 27">
            <a:extLst>
              <a:ext uri="{FF2B5EF4-FFF2-40B4-BE49-F238E27FC236}">
                <a16:creationId xmlns:a16="http://schemas.microsoft.com/office/drawing/2014/main" id="{B01827EF-D936-F8CF-5749-FB83CD407D1D}"/>
              </a:ext>
            </a:extLst>
          </p:cNvPr>
          <p:cNvSpPr txBox="1"/>
          <p:nvPr/>
        </p:nvSpPr>
        <p:spPr>
          <a:xfrm>
            <a:off x="5766865" y="2756568"/>
            <a:ext cx="3290212" cy="2369880"/>
          </a:xfrm>
          <a:prstGeom prst="rect">
            <a:avLst/>
          </a:prstGeom>
          <a:solidFill>
            <a:schemeClr val="tx2">
              <a:lumMod val="20000"/>
              <a:lumOff val="80000"/>
            </a:schemeClr>
          </a:solidFill>
        </p:spPr>
        <p:txBody>
          <a:bodyPr wrap="square" rtlCol="0">
            <a:spAutoFit/>
          </a:bodyPr>
          <a:lstStyle/>
          <a:p>
            <a:pPr marL="285750" indent="-285750">
              <a:buFont typeface="Wingdings" panose="05000000000000000000" pitchFamily="2" charset="2"/>
              <a:buChar char="v"/>
            </a:pPr>
            <a:endParaRPr lang="en-US" sz="1600" b="1" dirty="0"/>
          </a:p>
          <a:p>
            <a:pPr marL="285750" indent="-285750">
              <a:buFont typeface="Wingdings" panose="05000000000000000000" pitchFamily="2" charset="2"/>
              <a:buChar char="v"/>
            </a:pPr>
            <a:r>
              <a:rPr lang="en-US" sz="1600" b="1" dirty="0"/>
              <a:t>Able to verify total submitted to date to measure Member Cap</a:t>
            </a:r>
          </a:p>
          <a:p>
            <a:pPr marL="285750" indent="-285750">
              <a:buFont typeface="Wingdings" panose="05000000000000000000" pitchFamily="2" charset="2"/>
              <a:buChar char="v"/>
            </a:pPr>
            <a:r>
              <a:rPr lang="en-US" sz="1600" b="1" dirty="0"/>
              <a:t>Project ID and Member will auto populate</a:t>
            </a:r>
          </a:p>
          <a:p>
            <a:pPr marL="285750" indent="-285750">
              <a:buFont typeface="Wingdings" panose="05000000000000000000" pitchFamily="2" charset="2"/>
              <a:buChar char="v"/>
            </a:pPr>
            <a:r>
              <a:rPr lang="en-US" sz="1600" b="1" dirty="0"/>
              <a:t>Enter data in all required fields</a:t>
            </a:r>
          </a:p>
          <a:p>
            <a:pPr marL="285750" indent="-285750">
              <a:buFont typeface="Wingdings" panose="05000000000000000000" pitchFamily="2" charset="2"/>
              <a:buChar char="v"/>
            </a:pPr>
            <a:r>
              <a:rPr lang="en-US" sz="1600" b="1" dirty="0"/>
              <a:t>Click Save to move to next screen</a:t>
            </a:r>
          </a:p>
          <a:p>
            <a:pPr marL="285750" indent="-285750">
              <a:buFont typeface="Wingdings" panose="05000000000000000000" pitchFamily="2" charset="2"/>
              <a:buChar char="v"/>
            </a:pPr>
            <a:endParaRPr lang="en-US" b="1" dirty="0"/>
          </a:p>
          <a:p>
            <a:pPr marL="285750" indent="-285750">
              <a:buFont typeface="Arial" panose="020B0604020202020204" pitchFamily="34" charset="0"/>
              <a:buChar char="•"/>
            </a:pPr>
            <a:endParaRPr lang="en-US" b="1" dirty="0"/>
          </a:p>
        </p:txBody>
      </p:sp>
      <p:pic>
        <p:nvPicPr>
          <p:cNvPr id="3" name="Picture 2">
            <a:extLst>
              <a:ext uri="{FF2B5EF4-FFF2-40B4-BE49-F238E27FC236}">
                <a16:creationId xmlns:a16="http://schemas.microsoft.com/office/drawing/2014/main" id="{B4EA7CA1-4C72-113C-EFEE-724A2AB2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923" y="1350571"/>
            <a:ext cx="5452533" cy="5439696"/>
          </a:xfrm>
          <a:prstGeom prst="rect">
            <a:avLst/>
          </a:prstGeom>
        </p:spPr>
      </p:pic>
      <p:sp>
        <p:nvSpPr>
          <p:cNvPr id="2" name="Rectangle 1">
            <a:extLst>
              <a:ext uri="{FF2B5EF4-FFF2-40B4-BE49-F238E27FC236}">
                <a16:creationId xmlns:a16="http://schemas.microsoft.com/office/drawing/2014/main" id="{FC6B83A7-9099-9399-6C94-C26596BD0054}"/>
              </a:ext>
            </a:extLst>
          </p:cNvPr>
          <p:cNvSpPr/>
          <p:nvPr/>
        </p:nvSpPr>
        <p:spPr>
          <a:xfrm>
            <a:off x="2153237" y="1745468"/>
            <a:ext cx="768868" cy="1335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26DR12345</a:t>
            </a:r>
          </a:p>
        </p:txBody>
      </p:sp>
      <p:sp>
        <p:nvSpPr>
          <p:cNvPr id="4" name="Rectangle 3">
            <a:extLst>
              <a:ext uri="{FF2B5EF4-FFF2-40B4-BE49-F238E27FC236}">
                <a16:creationId xmlns:a16="http://schemas.microsoft.com/office/drawing/2014/main" id="{091F06FD-5537-49C4-09C0-88AC022303DE}"/>
              </a:ext>
            </a:extLst>
          </p:cNvPr>
          <p:cNvSpPr/>
          <p:nvPr/>
        </p:nvSpPr>
        <p:spPr>
          <a:xfrm>
            <a:off x="2030775" y="1925396"/>
            <a:ext cx="1013792" cy="1335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12345- ABC Bank</a:t>
            </a:r>
          </a:p>
        </p:txBody>
      </p:sp>
      <p:sp>
        <p:nvSpPr>
          <p:cNvPr id="5" name="TextBox 4">
            <a:extLst>
              <a:ext uri="{FF2B5EF4-FFF2-40B4-BE49-F238E27FC236}">
                <a16:creationId xmlns:a16="http://schemas.microsoft.com/office/drawing/2014/main" id="{8513FB47-EEDB-DA88-1A81-498BB9B7C1E0}"/>
              </a:ext>
            </a:extLst>
          </p:cNvPr>
          <p:cNvSpPr txBox="1"/>
          <p:nvPr/>
        </p:nvSpPr>
        <p:spPr>
          <a:xfrm>
            <a:off x="6024583" y="5230430"/>
            <a:ext cx="2710544" cy="1477328"/>
          </a:xfrm>
          <a:prstGeom prst="rect">
            <a:avLst/>
          </a:prstGeom>
          <a:noFill/>
        </p:spPr>
        <p:txBody>
          <a:bodyPr wrap="square" rtlCol="0">
            <a:spAutoFit/>
          </a:bodyPr>
          <a:lstStyle/>
          <a:p>
            <a:pPr algn="ctr"/>
            <a:r>
              <a:rPr lang="en-US" b="1" dirty="0"/>
              <a:t>The appearance of GrantConnect has been updated for 2026, all functionality remains the same.</a:t>
            </a:r>
          </a:p>
        </p:txBody>
      </p:sp>
      <p:cxnSp>
        <p:nvCxnSpPr>
          <p:cNvPr id="8" name="Straight Arrow Connector 7">
            <a:extLst>
              <a:ext uri="{FF2B5EF4-FFF2-40B4-BE49-F238E27FC236}">
                <a16:creationId xmlns:a16="http://schemas.microsoft.com/office/drawing/2014/main" id="{E60F1B01-73FC-4B68-9B11-6BB409ED6403}"/>
              </a:ext>
            </a:extLst>
          </p:cNvPr>
          <p:cNvCxnSpPr>
            <a:cxnSpLocks/>
          </p:cNvCxnSpPr>
          <p:nvPr/>
        </p:nvCxnSpPr>
        <p:spPr>
          <a:xfrm flipH="1">
            <a:off x="4707931" y="2373273"/>
            <a:ext cx="1846105" cy="714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0008ACDE-5074-C68B-E5D5-F05164820E76}"/>
              </a:ext>
            </a:extLst>
          </p:cNvPr>
          <p:cNvSpPr/>
          <p:nvPr/>
        </p:nvSpPr>
        <p:spPr>
          <a:xfrm>
            <a:off x="6554036" y="1649077"/>
            <a:ext cx="2223077" cy="91440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B2C6DD-D3E9-FF1A-86C0-547395837A21}"/>
              </a:ext>
            </a:extLst>
          </p:cNvPr>
          <p:cNvSpPr txBox="1"/>
          <p:nvPr/>
        </p:nvSpPr>
        <p:spPr>
          <a:xfrm>
            <a:off x="6563120" y="1783111"/>
            <a:ext cx="2213993" cy="646331"/>
          </a:xfrm>
          <a:prstGeom prst="rect">
            <a:avLst/>
          </a:prstGeom>
          <a:noFill/>
        </p:spPr>
        <p:txBody>
          <a:bodyPr wrap="square" rtlCol="0">
            <a:spAutoFit/>
          </a:bodyPr>
          <a:lstStyle/>
          <a:p>
            <a:pPr algn="ctr"/>
            <a:r>
              <a:rPr lang="en-US" dirty="0"/>
              <a:t>homeowner’s</a:t>
            </a:r>
          </a:p>
          <a:p>
            <a:pPr algn="ctr"/>
            <a:r>
              <a:rPr lang="en-US" dirty="0"/>
              <a:t>physical address</a:t>
            </a:r>
          </a:p>
        </p:txBody>
      </p:sp>
    </p:spTree>
    <p:extLst>
      <p:ext uri="{BB962C8B-B14F-4D97-AF65-F5344CB8AC3E}">
        <p14:creationId xmlns:p14="http://schemas.microsoft.com/office/powerpoint/2010/main" val="15976589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DED4-20E5-3CAE-46A4-82E9E0E69A00}"/>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7BACC807-8660-458E-268D-F9AA7D5B6695}"/>
              </a:ext>
            </a:extLst>
          </p:cNvPr>
          <p:cNvSpPr>
            <a:spLocks noGrp="1"/>
          </p:cNvSpPr>
          <p:nvPr>
            <p:ph type="title"/>
          </p:nvPr>
        </p:nvSpPr>
        <p:spPr>
          <a:xfrm>
            <a:off x="312717" y="338475"/>
            <a:ext cx="7470570" cy="457200"/>
          </a:xfrm>
        </p:spPr>
        <p:txBody>
          <a:bodyPr>
            <a:normAutofit/>
          </a:bodyPr>
          <a:lstStyle/>
          <a:p>
            <a:pPr algn="l"/>
            <a:r>
              <a:rPr lang="en-US" sz="2400" b="1" dirty="0" err="1">
                <a:solidFill>
                  <a:srgbClr val="0070C0"/>
                </a:solidFill>
              </a:rPr>
              <a:t>GrantConnect</a:t>
            </a:r>
            <a:r>
              <a:rPr lang="en-US" sz="2400" b="1" dirty="0">
                <a:solidFill>
                  <a:srgbClr val="0070C0"/>
                </a:solidFill>
              </a:rPr>
              <a:t>- Document Upload and Submit Request</a:t>
            </a:r>
          </a:p>
        </p:txBody>
      </p:sp>
      <p:sp>
        <p:nvSpPr>
          <p:cNvPr id="7" name="TextBox 6">
            <a:extLst>
              <a:ext uri="{FF2B5EF4-FFF2-40B4-BE49-F238E27FC236}">
                <a16:creationId xmlns:a16="http://schemas.microsoft.com/office/drawing/2014/main" id="{05C65191-E0EA-A792-9137-5B4C3F535FF5}"/>
              </a:ext>
            </a:extLst>
          </p:cNvPr>
          <p:cNvSpPr txBox="1"/>
          <p:nvPr/>
        </p:nvSpPr>
        <p:spPr>
          <a:xfrm>
            <a:off x="798197" y="795675"/>
            <a:ext cx="7167451" cy="1600438"/>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600" b="1" dirty="0"/>
              <a:t>Choose the documents to upload from your saved file location.</a:t>
            </a:r>
          </a:p>
          <a:p>
            <a:pPr marL="285750" indent="-285750">
              <a:buFont typeface="Arial" panose="020B0604020202020204" pitchFamily="34" charset="0"/>
              <a:buChar char="•"/>
            </a:pPr>
            <a:r>
              <a:rPr lang="en-US" sz="1600" b="1" dirty="0"/>
              <a:t>Click on the “Upload”</a:t>
            </a:r>
            <a:r>
              <a:rPr lang="en-US" dirty="0"/>
              <a:t> button</a:t>
            </a:r>
            <a:r>
              <a:rPr lang="en-US" sz="1600" b="1" dirty="0"/>
              <a:t>.</a:t>
            </a:r>
          </a:p>
          <a:p>
            <a:pPr marL="285750" indent="-285750">
              <a:buFont typeface="Arial" panose="020B0604020202020204" pitchFamily="34" charset="0"/>
              <a:buChar char="•"/>
            </a:pPr>
            <a:r>
              <a:rPr lang="en-US" sz="1600" b="1" dirty="0"/>
              <a:t>Uploaded documents, will be displayed in document list box.</a:t>
            </a:r>
          </a:p>
          <a:p>
            <a:pPr marL="285750" indent="-285750">
              <a:buFont typeface="Arial" panose="020B0604020202020204" pitchFamily="34" charset="0"/>
              <a:buChar char="•"/>
            </a:pPr>
            <a:r>
              <a:rPr lang="en-US" sz="1600" b="1" dirty="0"/>
              <a:t>Click the “Submit Request” button to submit the request to FHLB</a:t>
            </a:r>
          </a:p>
          <a:p>
            <a:pPr marL="285750" indent="-285750">
              <a:buFont typeface="Arial" panose="020B0604020202020204" pitchFamily="34" charset="0"/>
              <a:buChar char="•"/>
            </a:pPr>
            <a:r>
              <a:rPr lang="en-US" sz="1600" b="1" dirty="0"/>
              <a:t>Once submitted, you will not be able to delete the request. </a:t>
            </a:r>
          </a:p>
          <a:p>
            <a:pPr marL="285750" indent="-285750">
              <a:buClr>
                <a:srgbClr val="C00000"/>
              </a:buClr>
              <a:buFont typeface="Wingdings" panose="05000000000000000000" pitchFamily="2" charset="2"/>
              <a:buChar char="Ø"/>
            </a:pPr>
            <a:r>
              <a:rPr lang="en-US" sz="1600" b="1" u="sng" dirty="0"/>
              <a:t>Please contact FHLB if you need to withdraw or cancel any request.</a:t>
            </a:r>
            <a:endParaRPr lang="en-US" b="1" u="sng" dirty="0"/>
          </a:p>
        </p:txBody>
      </p:sp>
      <p:pic>
        <p:nvPicPr>
          <p:cNvPr id="3" name="Picture 2">
            <a:extLst>
              <a:ext uri="{FF2B5EF4-FFF2-40B4-BE49-F238E27FC236}">
                <a16:creationId xmlns:a16="http://schemas.microsoft.com/office/drawing/2014/main" id="{8960506C-AEE3-8321-02BE-A9EF3F70E873}"/>
              </a:ext>
            </a:extLst>
          </p:cNvPr>
          <p:cNvPicPr>
            <a:picLocks noChangeAspect="1"/>
          </p:cNvPicPr>
          <p:nvPr/>
        </p:nvPicPr>
        <p:blipFill>
          <a:blip r:embed="rId3"/>
          <a:srcRect b="7174"/>
          <a:stretch>
            <a:fillRect/>
          </a:stretch>
        </p:blipFill>
        <p:spPr>
          <a:xfrm>
            <a:off x="91844" y="2535611"/>
            <a:ext cx="9075461" cy="4322387"/>
          </a:xfrm>
          <a:prstGeom prst="rect">
            <a:avLst/>
          </a:prstGeom>
          <a:noFill/>
        </p:spPr>
      </p:pic>
      <p:sp>
        <p:nvSpPr>
          <p:cNvPr id="2" name="Rectangle 1">
            <a:extLst>
              <a:ext uri="{FF2B5EF4-FFF2-40B4-BE49-F238E27FC236}">
                <a16:creationId xmlns:a16="http://schemas.microsoft.com/office/drawing/2014/main" id="{1A11EDD6-AA6F-1350-F430-537BEC65F27B}"/>
              </a:ext>
            </a:extLst>
          </p:cNvPr>
          <p:cNvSpPr/>
          <p:nvPr/>
        </p:nvSpPr>
        <p:spPr>
          <a:xfrm>
            <a:off x="7305773" y="3723588"/>
            <a:ext cx="961534" cy="3205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61D536A-528A-2A9C-3032-0389D3A368FE}"/>
              </a:ext>
            </a:extLst>
          </p:cNvPr>
          <p:cNvSpPr/>
          <p:nvPr/>
        </p:nvSpPr>
        <p:spPr>
          <a:xfrm>
            <a:off x="6868887" y="3177048"/>
            <a:ext cx="914400" cy="172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$750,000</a:t>
            </a:r>
          </a:p>
        </p:txBody>
      </p:sp>
      <p:sp>
        <p:nvSpPr>
          <p:cNvPr id="5" name="Rectangle 4">
            <a:extLst>
              <a:ext uri="{FF2B5EF4-FFF2-40B4-BE49-F238E27FC236}">
                <a16:creationId xmlns:a16="http://schemas.microsoft.com/office/drawing/2014/main" id="{271FA4C8-6C88-5C13-6DEE-F8A2F7819E1A}"/>
              </a:ext>
            </a:extLst>
          </p:cNvPr>
          <p:cNvSpPr/>
          <p:nvPr/>
        </p:nvSpPr>
        <p:spPr>
          <a:xfrm>
            <a:off x="6601524" y="4844862"/>
            <a:ext cx="761135" cy="172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Don T Miller</a:t>
            </a:r>
          </a:p>
        </p:txBody>
      </p:sp>
      <p:sp>
        <p:nvSpPr>
          <p:cNvPr id="6" name="Rectangle 5">
            <a:extLst>
              <a:ext uri="{FF2B5EF4-FFF2-40B4-BE49-F238E27FC236}">
                <a16:creationId xmlns:a16="http://schemas.microsoft.com/office/drawing/2014/main" id="{BDE3645A-073E-66AC-9B1B-34373EEF4D93}"/>
              </a:ext>
            </a:extLst>
          </p:cNvPr>
          <p:cNvSpPr/>
          <p:nvPr/>
        </p:nvSpPr>
        <p:spPr>
          <a:xfrm>
            <a:off x="7305773" y="3723588"/>
            <a:ext cx="1057391" cy="407056"/>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1BDE26B-09A0-3A55-D6AB-A69D3A4CD603}"/>
              </a:ext>
            </a:extLst>
          </p:cNvPr>
          <p:cNvPicPr>
            <a:picLocks noChangeAspect="1"/>
          </p:cNvPicPr>
          <p:nvPr/>
        </p:nvPicPr>
        <p:blipFill>
          <a:blip r:embed="rId4"/>
          <a:stretch>
            <a:fillRect/>
          </a:stretch>
        </p:blipFill>
        <p:spPr>
          <a:xfrm>
            <a:off x="7118581" y="3629782"/>
            <a:ext cx="1933575" cy="520690"/>
          </a:xfrm>
          <a:prstGeom prst="rect">
            <a:avLst/>
          </a:prstGeom>
        </p:spPr>
      </p:pic>
      <p:sp>
        <p:nvSpPr>
          <p:cNvPr id="13" name="Rectangle 12">
            <a:extLst>
              <a:ext uri="{FF2B5EF4-FFF2-40B4-BE49-F238E27FC236}">
                <a16:creationId xmlns:a16="http://schemas.microsoft.com/office/drawing/2014/main" id="{F60436A4-20DA-111F-261B-E1F2A4F28E3C}"/>
              </a:ext>
            </a:extLst>
          </p:cNvPr>
          <p:cNvSpPr/>
          <p:nvPr/>
        </p:nvSpPr>
        <p:spPr>
          <a:xfrm>
            <a:off x="7510410" y="3784685"/>
            <a:ext cx="756898" cy="312600"/>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711477F-09CC-E8CD-F962-820B224B55B8}"/>
              </a:ext>
            </a:extLst>
          </p:cNvPr>
          <p:cNvPicPr>
            <a:picLocks noChangeAspect="1"/>
          </p:cNvPicPr>
          <p:nvPr/>
        </p:nvPicPr>
        <p:blipFill>
          <a:blip r:embed="rId5"/>
          <a:stretch>
            <a:fillRect/>
          </a:stretch>
        </p:blipFill>
        <p:spPr>
          <a:xfrm>
            <a:off x="312717" y="4315147"/>
            <a:ext cx="1855342" cy="410966"/>
          </a:xfrm>
          <a:prstGeom prst="rect">
            <a:avLst/>
          </a:prstGeom>
        </p:spPr>
      </p:pic>
      <p:sp>
        <p:nvSpPr>
          <p:cNvPr id="16" name="Rectangle 15">
            <a:extLst>
              <a:ext uri="{FF2B5EF4-FFF2-40B4-BE49-F238E27FC236}">
                <a16:creationId xmlns:a16="http://schemas.microsoft.com/office/drawing/2014/main" id="{6FE23C44-C2AA-A7EE-DC2F-13C88053415D}"/>
              </a:ext>
            </a:extLst>
          </p:cNvPr>
          <p:cNvSpPr/>
          <p:nvPr/>
        </p:nvSpPr>
        <p:spPr>
          <a:xfrm>
            <a:off x="390418" y="4291895"/>
            <a:ext cx="523982" cy="407056"/>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746E4D-9BCB-D86D-D6CF-25965504050F}"/>
              </a:ext>
            </a:extLst>
          </p:cNvPr>
          <p:cNvSpPr txBox="1"/>
          <p:nvPr/>
        </p:nvSpPr>
        <p:spPr>
          <a:xfrm>
            <a:off x="5170715" y="5589346"/>
            <a:ext cx="3396343" cy="923330"/>
          </a:xfrm>
          <a:prstGeom prst="rect">
            <a:avLst/>
          </a:prstGeom>
          <a:noFill/>
        </p:spPr>
        <p:txBody>
          <a:bodyPr wrap="square" rtlCol="0">
            <a:spAutoFit/>
          </a:bodyPr>
          <a:lstStyle/>
          <a:p>
            <a:pPr algn="ctr"/>
            <a:r>
              <a:rPr lang="en-US" b="1" dirty="0"/>
              <a:t>The appearance of GrantConnect has been updated for 2026, all functionality remains the same.</a:t>
            </a:r>
          </a:p>
        </p:txBody>
      </p:sp>
    </p:spTree>
    <p:extLst>
      <p:ext uri="{BB962C8B-B14F-4D97-AF65-F5344CB8AC3E}">
        <p14:creationId xmlns:p14="http://schemas.microsoft.com/office/powerpoint/2010/main" val="17323789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6" y="5959289"/>
            <a:ext cx="8328581" cy="720145"/>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lang="en-US" sz="2000" b="1" i="1" kern="0" dirty="0">
                <a:solidFill>
                  <a:prstClr val="black"/>
                </a:solidFill>
                <a:latin typeface="Calibri"/>
              </a:rPr>
              <a:t>Thank you for being a valued member of FHLBank Dallas!</a:t>
            </a:r>
          </a:p>
        </p:txBody>
      </p:sp>
      <p:sp>
        <p:nvSpPr>
          <p:cNvPr id="13" name="Title 6"/>
          <p:cNvSpPr>
            <a:spLocks noGrp="1"/>
          </p:cNvSpPr>
          <p:nvPr>
            <p:ph type="title"/>
          </p:nvPr>
        </p:nvSpPr>
        <p:spPr>
          <a:xfrm>
            <a:off x="81299" y="496361"/>
            <a:ext cx="3309257" cy="457200"/>
          </a:xfrm>
        </p:spPr>
        <p:txBody>
          <a:bodyPr>
            <a:noAutofit/>
          </a:bodyPr>
          <a:lstStyle/>
          <a:p>
            <a:r>
              <a:rPr lang="en-US" sz="4500" b="1" dirty="0">
                <a:solidFill>
                  <a:srgbClr val="0070C0"/>
                </a:solidFill>
              </a:rPr>
              <a:t>Questions?</a:t>
            </a: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3259279" y="2180087"/>
          <a:ext cx="2625437" cy="2339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2D56A344-179A-1311-DBFE-54EC1F91CD11}"/>
              </a:ext>
            </a:extLst>
          </p:cNvPr>
          <p:cNvGraphicFramePr/>
          <p:nvPr/>
        </p:nvGraphicFramePr>
        <p:xfrm>
          <a:off x="3390556" y="740097"/>
          <a:ext cx="3904130" cy="44240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extLst>
              <a:ext uri="{FF2B5EF4-FFF2-40B4-BE49-F238E27FC236}">
                <a16:creationId xmlns:a16="http://schemas.microsoft.com/office/drawing/2014/main" id="{53357F8F-3B67-3F97-4F1D-CF6042DA6F2A}"/>
              </a:ext>
            </a:extLst>
          </p:cNvPr>
          <p:cNvPicPr>
            <a:picLocks noChangeAspect="1"/>
          </p:cNvPicPr>
          <p:nvPr/>
        </p:nvPicPr>
        <p:blipFill>
          <a:blip r:embed="rId12"/>
          <a:stretch>
            <a:fillRect/>
          </a:stretch>
        </p:blipFill>
        <p:spPr>
          <a:xfrm>
            <a:off x="158437" y="1847156"/>
            <a:ext cx="2657500" cy="1446623"/>
          </a:xfrm>
          <a:prstGeom prst="rect">
            <a:avLst/>
          </a:prstGeom>
        </p:spPr>
      </p:pic>
    </p:spTree>
    <p:extLst>
      <p:ext uri="{BB962C8B-B14F-4D97-AF65-F5344CB8AC3E}">
        <p14:creationId xmlns:p14="http://schemas.microsoft.com/office/powerpoint/2010/main" val="222779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700F-4CED-FFCB-5813-64E6E2011675}"/>
              </a:ext>
            </a:extLst>
          </p:cNvPr>
          <p:cNvSpPr>
            <a:spLocks noGrp="1"/>
          </p:cNvSpPr>
          <p:nvPr>
            <p:ph type="title"/>
          </p:nvPr>
        </p:nvSpPr>
        <p:spPr/>
        <p:txBody>
          <a:bodyPr/>
          <a:lstStyle/>
          <a:p>
            <a:r>
              <a:rPr lang="en-US" sz="2000" dirty="0"/>
              <a:t>Owner-Occupied AHP Eligible Uses of Funds</a:t>
            </a:r>
          </a:p>
        </p:txBody>
      </p:sp>
      <p:graphicFrame>
        <p:nvGraphicFramePr>
          <p:cNvPr id="4" name="Diagram 3">
            <a:extLst>
              <a:ext uri="{FF2B5EF4-FFF2-40B4-BE49-F238E27FC236}">
                <a16:creationId xmlns:a16="http://schemas.microsoft.com/office/drawing/2014/main" id="{47E982A3-072C-C278-B15B-44450FCC059A}"/>
              </a:ext>
            </a:extLst>
          </p:cNvPr>
          <p:cNvGraphicFramePr/>
          <p:nvPr>
            <p:extLst>
              <p:ext uri="{D42A27DB-BD31-4B8C-83A1-F6EECF244321}">
                <p14:modId xmlns:p14="http://schemas.microsoft.com/office/powerpoint/2010/main" val="2353085146"/>
              </p:ext>
            </p:extLst>
          </p:nvPr>
        </p:nvGraphicFramePr>
        <p:xfrm>
          <a:off x="356260" y="1396999"/>
          <a:ext cx="8458200" cy="48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2726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68463C-C2AE-B81A-D04E-45C42ADEE13F}"/>
              </a:ext>
            </a:extLst>
          </p:cNvPr>
          <p:cNvSpPr>
            <a:spLocks noGrp="1"/>
          </p:cNvSpPr>
          <p:nvPr>
            <p:ph type="subTitle" idx="1"/>
          </p:nvPr>
        </p:nvSpPr>
        <p:spPr>
          <a:xfrm>
            <a:off x="2555423" y="4841424"/>
            <a:ext cx="5674178" cy="342900"/>
          </a:xfrm>
        </p:spPr>
        <p:txBody>
          <a:bodyPr/>
          <a:lstStyle/>
          <a:p>
            <a:r>
              <a:rPr lang="en-US" sz="2100" dirty="0"/>
              <a:t>Native American Housing Opportunities Fund</a:t>
            </a:r>
          </a:p>
        </p:txBody>
      </p:sp>
      <p:sp>
        <p:nvSpPr>
          <p:cNvPr id="2" name="Subtitle 2">
            <a:extLst>
              <a:ext uri="{FF2B5EF4-FFF2-40B4-BE49-F238E27FC236}">
                <a16:creationId xmlns:a16="http://schemas.microsoft.com/office/drawing/2014/main" id="{C6E86D4B-A6CD-742E-390B-F974291386EC}"/>
              </a:ext>
            </a:extLst>
          </p:cNvPr>
          <p:cNvSpPr txBox="1">
            <a:spLocks/>
          </p:cNvSpPr>
          <p:nvPr/>
        </p:nvSpPr>
        <p:spPr>
          <a:xfrm>
            <a:off x="1908041" y="5322864"/>
            <a:ext cx="7129634"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tx1">
                  <a:lumMod val="85000"/>
                  <a:lumOff val="15000"/>
                </a:schemeClr>
              </a:buClr>
              <a:buFont typeface="Arial"/>
              <a:buNone/>
              <a:defRPr sz="3200" kern="1200">
                <a:solidFill>
                  <a:schemeClr val="bg1"/>
                </a:solidFill>
                <a:latin typeface="+mn-lt"/>
                <a:ea typeface="+mn-ea"/>
                <a:cs typeface="+mn-cs"/>
              </a:defRPr>
            </a:lvl1pPr>
            <a:lvl2pPr marL="457200" indent="0" algn="ctr" defTabSz="914400" rtl="0" eaLnBrk="1" latinLnBrk="0" hangingPunct="1">
              <a:spcBef>
                <a:spcPct val="20000"/>
              </a:spcBef>
              <a:buClr>
                <a:schemeClr val="tx1">
                  <a:lumMod val="85000"/>
                  <a:lumOff val="15000"/>
                </a:schemeClr>
              </a:buClr>
              <a:buFont typeface="Tw Cen MT" panose="020B0602020104020603"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85000"/>
                  <a:lumOff val="15000"/>
                </a:schemeClr>
              </a:buClr>
              <a:buSzPct val="90000"/>
              <a:buFont typeface="Calibri" panose="020F050202020403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85000"/>
                  <a:lumOff val="15000"/>
                </a:schemeClr>
              </a:buClr>
              <a:buFont typeface="Arial"/>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85000"/>
                  <a:lumOff val="15000"/>
                </a:schemeClr>
              </a:buClr>
              <a:buFont typeface="Tw Cen MT" panose="020B0602020104020603" pitchFamily="34" charset="0"/>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a:t>Native American Housing Opportunities Fund</a:t>
            </a:r>
            <a:endParaRPr lang="en-US" sz="2800" dirty="0"/>
          </a:p>
        </p:txBody>
      </p:sp>
    </p:spTree>
    <p:extLst>
      <p:ext uri="{BB962C8B-B14F-4D97-AF65-F5344CB8AC3E}">
        <p14:creationId xmlns:p14="http://schemas.microsoft.com/office/powerpoint/2010/main" val="5924707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C53C-CA40-64E9-A7CF-927E856AC8CC}"/>
              </a:ext>
            </a:extLst>
          </p:cNvPr>
          <p:cNvSpPr>
            <a:spLocks noGrp="1"/>
          </p:cNvSpPr>
          <p:nvPr>
            <p:ph type="title"/>
          </p:nvPr>
        </p:nvSpPr>
        <p:spPr/>
        <p:txBody>
          <a:bodyPr/>
          <a:lstStyle/>
          <a:p>
            <a:r>
              <a:rPr kumimoji="0" lang="en-US" sz="2800" b="1" i="0" u="none" strike="noStrike" kern="1200" cap="none" spc="0" normalizeH="0" baseline="0" noProof="0" dirty="0">
                <a:ln>
                  <a:noFill/>
                </a:ln>
                <a:solidFill>
                  <a:srgbClr val="0071CE"/>
                </a:solidFill>
                <a:effectLst/>
                <a:uLnTx/>
                <a:uFillTx/>
                <a:latin typeface="Calibri"/>
                <a:ea typeface="+mj-ea"/>
                <a:cs typeface="+mj-cs"/>
              </a:rPr>
              <a:t>Native American Housing Opportunities Fund</a:t>
            </a:r>
            <a:endParaRPr lang="en-US" dirty="0"/>
          </a:p>
        </p:txBody>
      </p:sp>
      <p:sp>
        <p:nvSpPr>
          <p:cNvPr id="4" name="Text Placeholder 3">
            <a:extLst>
              <a:ext uri="{FF2B5EF4-FFF2-40B4-BE49-F238E27FC236}">
                <a16:creationId xmlns:a16="http://schemas.microsoft.com/office/drawing/2014/main" id="{5D3BCAE2-901F-602B-96DB-6A29EF76239F}"/>
              </a:ext>
            </a:extLst>
          </p:cNvPr>
          <p:cNvSpPr>
            <a:spLocks noGrp="1"/>
          </p:cNvSpPr>
          <p:nvPr>
            <p:ph type="body" sz="quarter" idx="12"/>
          </p:nvPr>
        </p:nvSpPr>
        <p:spPr/>
        <p:txBody>
          <a:bodyPr/>
          <a:lstStyle/>
          <a:p>
            <a:pPr marL="0" marR="0" lvl="0" indent="0" algn="l" defTabSz="914400" rtl="0" eaLnBrk="1" fontAlgn="auto" latinLnBrk="0" hangingPunct="1">
              <a:lnSpc>
                <a:spcPct val="100000"/>
              </a:lnSpc>
              <a:spcBef>
                <a:spcPct val="20000"/>
              </a:spcBef>
              <a:spcAft>
                <a:spcPts val="0"/>
              </a:spcAft>
              <a:buClr>
                <a:srgbClr val="3F3F3F">
                  <a:lumMod val="85000"/>
                  <a:lumOff val="15000"/>
                </a:srgbClr>
              </a:buClr>
              <a:buSzTx/>
              <a:buFont typeface="Arial"/>
              <a:buNone/>
              <a:tabLst/>
              <a:defRPr/>
            </a:pPr>
            <a:r>
              <a:rPr kumimoji="0" lang="en-US" sz="1800" b="1" i="0" u="none" strike="noStrike" kern="1200" cap="none" spc="0" normalizeH="0" baseline="0" noProof="0" dirty="0">
                <a:ln>
                  <a:noFill/>
                </a:ln>
                <a:solidFill>
                  <a:srgbClr val="3F3F3F"/>
                </a:solidFill>
                <a:effectLst/>
                <a:uLnTx/>
                <a:uFillTx/>
                <a:latin typeface="Calibri"/>
                <a:ea typeface="+mn-ea"/>
                <a:cs typeface="+mn-cs"/>
              </a:rPr>
              <a:t>Purpose</a:t>
            </a:r>
            <a:r>
              <a:rPr kumimoji="0" lang="en-US" sz="1800" b="0" i="0" u="none" strike="noStrike" kern="1200" cap="none" spc="0" normalizeH="0" baseline="0" noProof="0" dirty="0">
                <a:ln>
                  <a:noFill/>
                </a:ln>
                <a:solidFill>
                  <a:srgbClr val="3F3F3F"/>
                </a:solidFill>
                <a:effectLst/>
                <a:uLnTx/>
                <a:uFillTx/>
                <a:latin typeface="Calibri"/>
                <a:ea typeface="+mn-ea"/>
                <a:cs typeface="+mn-cs"/>
              </a:rPr>
              <a:t>:</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The Native American Housing Opportunities (NAHO) Fund is designed to provide grants to Native American tribal nations, Pueblos, Native American Housing Entities and to support housing of tribal members.</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endParaRPr kumimoji="0" lang="en-US" sz="1800" b="0" i="0" u="none" strike="noStrike" kern="1200" cap="none" spc="0" normalizeH="0" baseline="0" noProof="0" dirty="0">
              <a:ln>
                <a:noFill/>
              </a:ln>
              <a:solidFill>
                <a:srgbClr val="3F3F3F"/>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srgbClr val="3F3F3F">
                  <a:lumMod val="85000"/>
                  <a:lumOff val="15000"/>
                </a:srgbClr>
              </a:buClr>
              <a:buSzTx/>
              <a:buFont typeface="Arial"/>
              <a:buNone/>
              <a:tabLst/>
              <a:defRPr/>
            </a:pPr>
            <a:r>
              <a:rPr kumimoji="0" lang="en-US" sz="1800" b="1" i="0" u="none" strike="noStrike" kern="1200" cap="none" spc="0" normalizeH="0" baseline="0" noProof="0" dirty="0">
                <a:ln>
                  <a:noFill/>
                </a:ln>
                <a:solidFill>
                  <a:srgbClr val="3F3F3F"/>
                </a:solidFill>
                <a:effectLst/>
                <a:uLnTx/>
                <a:uFillTx/>
                <a:latin typeface="Calibri"/>
                <a:ea typeface="+mn-ea"/>
                <a:cs typeface="+mn-cs"/>
              </a:rPr>
              <a:t>Uses</a:t>
            </a:r>
            <a:r>
              <a:rPr kumimoji="0" lang="en-US" sz="1800" b="0" i="0" u="none" strike="noStrike" kern="1200" cap="none" spc="0" normalizeH="0" baseline="0" noProof="0" dirty="0">
                <a:ln>
                  <a:noFill/>
                </a:ln>
                <a:solidFill>
                  <a:srgbClr val="3F3F3F"/>
                </a:solidFill>
                <a:effectLst/>
                <a:uLnTx/>
                <a:uFillTx/>
                <a:latin typeface="Calibri"/>
                <a:ea typeface="+mn-ea"/>
                <a:cs typeface="+mn-cs"/>
              </a:rPr>
              <a:t>:</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Provide grants of </a:t>
            </a:r>
            <a:r>
              <a:rPr kumimoji="0" lang="en-US" sz="1800" b="1" i="0" u="none" strike="noStrike" kern="1200" cap="none" spc="0" normalizeH="0" baseline="0" noProof="0" dirty="0">
                <a:ln>
                  <a:noFill/>
                </a:ln>
                <a:solidFill>
                  <a:srgbClr val="3F3F3F"/>
                </a:solidFill>
                <a:effectLst/>
                <a:uLnTx/>
                <a:uFillTx/>
                <a:latin typeface="Calibri"/>
                <a:ea typeface="+mn-ea"/>
                <a:cs typeface="+mn-cs"/>
              </a:rPr>
              <a:t>$50,000-$200,000</a:t>
            </a:r>
            <a:r>
              <a:rPr kumimoji="0" lang="en-US" sz="1800" b="0" i="0" u="none" strike="noStrike" kern="1200" cap="none" spc="0" normalizeH="0" baseline="0" noProof="0" dirty="0">
                <a:ln>
                  <a:noFill/>
                </a:ln>
                <a:solidFill>
                  <a:srgbClr val="3F3F3F"/>
                </a:solidFill>
                <a:effectLst/>
                <a:uLnTx/>
                <a:uFillTx/>
                <a:latin typeface="Calibri"/>
                <a:ea typeface="+mn-ea"/>
                <a:cs typeface="+mn-cs"/>
              </a:rPr>
              <a:t> to the organizations listed above to help meet the housing needs of their populations.</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endParaRPr kumimoji="0" lang="en-US" sz="1800" b="0" i="0" u="none" strike="noStrike" kern="1200" cap="none" spc="0" normalizeH="0" baseline="0" noProof="0" dirty="0">
              <a:ln>
                <a:noFill/>
              </a:ln>
              <a:solidFill>
                <a:srgbClr val="3F3F3F"/>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
                <a:srgbClr val="3F3F3F">
                  <a:lumMod val="85000"/>
                  <a:lumOff val="15000"/>
                </a:srgbClr>
              </a:buClr>
              <a:buSzTx/>
              <a:buFont typeface="Arial"/>
              <a:buNone/>
              <a:tabLst/>
              <a:defRPr/>
            </a:pPr>
            <a:r>
              <a:rPr kumimoji="0" lang="en-US" sz="1800" b="1" i="0" u="none" strike="noStrike" kern="1200" cap="none" spc="0" normalizeH="0" baseline="0" noProof="0" dirty="0">
                <a:ln>
                  <a:noFill/>
                </a:ln>
                <a:solidFill>
                  <a:srgbClr val="3F3F3F"/>
                </a:solidFill>
                <a:effectLst/>
                <a:uLnTx/>
                <a:uFillTx/>
                <a:latin typeface="Calibri"/>
                <a:ea typeface="+mn-ea"/>
                <a:cs typeface="+mn-cs"/>
              </a:rPr>
              <a:t>Advantages</a:t>
            </a:r>
            <a:r>
              <a:rPr kumimoji="0" lang="en-US" sz="1800" b="0" i="0" u="none" strike="noStrike" kern="1200" cap="none" spc="0" normalizeH="0" baseline="0" noProof="0" dirty="0">
                <a:ln>
                  <a:noFill/>
                </a:ln>
                <a:solidFill>
                  <a:srgbClr val="3F3F3F"/>
                </a:solidFill>
                <a:effectLst/>
                <a:uLnTx/>
                <a:uFillTx/>
                <a:latin typeface="Calibri"/>
                <a:ea typeface="+mn-ea"/>
                <a:cs typeface="+mn-cs"/>
              </a:rPr>
              <a:t>:</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Grants will serve the needs of tribal organizations to meet the housing needs of their underserved population.   </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This will be a dedicated source of funds for tribal housing needs offered by the Bank</a:t>
            </a:r>
          </a:p>
          <a:p>
            <a:pPr marL="231775" marR="0" lvl="0" indent="-231775" algn="l" defTabSz="914400" rtl="0" eaLnBrk="1" fontAlgn="auto" latinLnBrk="0" hangingPunct="1">
              <a:lnSpc>
                <a:spcPct val="100000"/>
              </a:lnSpc>
              <a:spcBef>
                <a:spcPct val="20000"/>
              </a:spcBef>
              <a:spcAft>
                <a:spcPts val="0"/>
              </a:spcAft>
              <a:buClr>
                <a:srgbClr val="3F3F3F">
                  <a:lumMod val="85000"/>
                  <a:lumOff val="15000"/>
                </a:srgbClr>
              </a:buClr>
              <a:buSzTx/>
              <a:buFont typeface="Arial"/>
              <a:buChar char="•"/>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Provide members with an additional avenue to support the needs of tribal populations</a:t>
            </a:r>
            <a:endParaRPr kumimoji="0" lang="en-US" sz="2000" b="0" i="0" u="none" strike="noStrike" kern="1200" cap="none" spc="0" normalizeH="0" baseline="0" noProof="0" dirty="0">
              <a:ln>
                <a:noFill/>
              </a:ln>
              <a:solidFill>
                <a:srgbClr val="3F3F3F"/>
              </a:solidFill>
              <a:effectLst/>
              <a:uLnTx/>
              <a:uFillTx/>
              <a:latin typeface="Calibri"/>
              <a:ea typeface="+mn-ea"/>
              <a:cs typeface="+mn-cs"/>
            </a:endParaRPr>
          </a:p>
          <a:p>
            <a:endParaRPr lang="en-US" dirty="0"/>
          </a:p>
        </p:txBody>
      </p:sp>
      <p:sp>
        <p:nvSpPr>
          <p:cNvPr id="5" name="TextBox 4">
            <a:extLst>
              <a:ext uri="{FF2B5EF4-FFF2-40B4-BE49-F238E27FC236}">
                <a16:creationId xmlns:a16="http://schemas.microsoft.com/office/drawing/2014/main" id="{C60A388C-F1F0-FF3A-78D0-195513E169D3}"/>
              </a:ext>
            </a:extLst>
          </p:cNvPr>
          <p:cNvSpPr txBox="1"/>
          <p:nvPr/>
        </p:nvSpPr>
        <p:spPr>
          <a:xfrm>
            <a:off x="2924337" y="6209017"/>
            <a:ext cx="3041325"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dirty="0">
                <a:solidFill>
                  <a:srgbClr val="3F3F3F"/>
                </a:solidFill>
                <a:latin typeface="Calibri"/>
              </a:rPr>
              <a:t>$1.5 million available in 2026</a:t>
            </a:r>
          </a:p>
        </p:txBody>
      </p:sp>
    </p:spTree>
    <p:extLst>
      <p:ext uri="{BB962C8B-B14F-4D97-AF65-F5344CB8AC3E}">
        <p14:creationId xmlns:p14="http://schemas.microsoft.com/office/powerpoint/2010/main" val="11141983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796A-FCC4-4219-D20D-C8603CA8A5BC}"/>
              </a:ext>
            </a:extLst>
          </p:cNvPr>
          <p:cNvSpPr>
            <a:spLocks noGrp="1"/>
          </p:cNvSpPr>
          <p:nvPr>
            <p:ph type="title"/>
          </p:nvPr>
        </p:nvSpPr>
        <p:spPr/>
        <p:txBody>
          <a:bodyPr/>
          <a:lstStyle/>
          <a:p>
            <a:r>
              <a:rPr lang="en-US" dirty="0"/>
              <a:t>Native American Housing Opportunities Fund</a:t>
            </a:r>
          </a:p>
        </p:txBody>
      </p:sp>
      <p:sp>
        <p:nvSpPr>
          <p:cNvPr id="4" name="Text Placeholder 3">
            <a:extLst>
              <a:ext uri="{FF2B5EF4-FFF2-40B4-BE49-F238E27FC236}">
                <a16:creationId xmlns:a16="http://schemas.microsoft.com/office/drawing/2014/main" id="{00450A32-690B-B492-38E5-8FB54C6F3157}"/>
              </a:ext>
            </a:extLst>
          </p:cNvPr>
          <p:cNvSpPr>
            <a:spLocks noGrp="1"/>
          </p:cNvSpPr>
          <p:nvPr>
            <p:ph type="body" sz="quarter" idx="12"/>
          </p:nvPr>
        </p:nvSpPr>
        <p:spPr>
          <a:xfrm>
            <a:off x="361372" y="1365802"/>
            <a:ext cx="8477357" cy="493667"/>
          </a:xfrm>
        </p:spPr>
        <p:txBody>
          <a:bodyPr>
            <a:noAutofit/>
          </a:bodyPr>
          <a:lstStyle/>
          <a:p>
            <a:pPr marL="0" indent="0">
              <a:buNone/>
            </a:pPr>
            <a:r>
              <a:rPr lang="en-US" sz="2000" b="1" dirty="0">
                <a:solidFill>
                  <a:schemeClr val="tx1"/>
                </a:solidFill>
              </a:rPr>
              <a:t>Uses for these funds include housing-related activities such as:</a:t>
            </a:r>
            <a:r>
              <a:rPr lang="en-US" sz="2000" dirty="0">
                <a:solidFill>
                  <a:schemeClr val="tx1"/>
                </a:solidFill>
              </a:rPr>
              <a:t>  </a:t>
            </a:r>
            <a:endParaRPr lang="en-US" sz="2000" b="1" dirty="0">
              <a:solidFill>
                <a:schemeClr val="tx1"/>
              </a:solidFill>
            </a:endParaRPr>
          </a:p>
          <a:p>
            <a:endParaRPr lang="en-US" sz="2000" b="1" dirty="0">
              <a:solidFill>
                <a:schemeClr val="tx1"/>
              </a:solidFill>
            </a:endParaRPr>
          </a:p>
          <a:p>
            <a:pPr marL="747713" lvl="4" indent="0">
              <a:buNone/>
            </a:pPr>
            <a:endParaRPr lang="en-US" sz="2000" dirty="0"/>
          </a:p>
        </p:txBody>
      </p:sp>
      <p:sp>
        <p:nvSpPr>
          <p:cNvPr id="5" name="TextBox 4">
            <a:extLst>
              <a:ext uri="{FF2B5EF4-FFF2-40B4-BE49-F238E27FC236}">
                <a16:creationId xmlns:a16="http://schemas.microsoft.com/office/drawing/2014/main" id="{98060672-638A-3A0F-B472-DB23E32D014E}"/>
              </a:ext>
            </a:extLst>
          </p:cNvPr>
          <p:cNvSpPr txBox="1"/>
          <p:nvPr/>
        </p:nvSpPr>
        <p:spPr>
          <a:xfrm>
            <a:off x="361373" y="2052872"/>
            <a:ext cx="8477356" cy="2011680"/>
          </a:xfrm>
          <a:prstGeom prst="rect">
            <a:avLst/>
          </a:prstGeom>
        </p:spPr>
        <p:style>
          <a:lnRef idx="2">
            <a:schemeClr val="accent1"/>
          </a:lnRef>
          <a:fillRef idx="1">
            <a:schemeClr val="lt1"/>
          </a:fillRef>
          <a:effectRef idx="0">
            <a:schemeClr val="accent1"/>
          </a:effectRef>
          <a:fontRef idx="minor">
            <a:schemeClr val="dk1"/>
          </a:fontRef>
        </p:style>
        <p:txBody>
          <a:bodyPr wrap="square" numCol="2">
            <a:spAutoFit/>
          </a:bodyPr>
          <a:lstStyle/>
          <a:p>
            <a:pPr marL="285750" indent="-285750">
              <a:buFont typeface="Arial" panose="020B0604020202020204" pitchFamily="34" charset="0"/>
              <a:buChar char="•"/>
            </a:pPr>
            <a:r>
              <a:rPr lang="en-US" dirty="0">
                <a:solidFill>
                  <a:srgbClr val="3F3F3F"/>
                </a:solidFill>
                <a:latin typeface="Calibri"/>
              </a:rPr>
              <a:t>Down payment/closing cost assistance for home purchases by tribal members</a:t>
            </a:r>
          </a:p>
          <a:p>
            <a:pPr marL="285750" indent="-285750">
              <a:buFont typeface="Arial" panose="020B0604020202020204" pitchFamily="34" charset="0"/>
              <a:buChar char="•"/>
            </a:pPr>
            <a:r>
              <a:rPr lang="en-US" dirty="0">
                <a:solidFill>
                  <a:srgbClr val="3F3F3F"/>
                </a:solidFill>
                <a:latin typeface="Calibri"/>
              </a:rPr>
              <a:t>Repairs to owner-occupied homes for tribal members</a:t>
            </a:r>
          </a:p>
          <a:p>
            <a:pPr marL="285750" indent="-285750">
              <a:buFont typeface="Arial" panose="020B0604020202020204" pitchFamily="34" charset="0"/>
              <a:buChar char="•"/>
            </a:pPr>
            <a:r>
              <a:rPr lang="en-US" dirty="0">
                <a:solidFill>
                  <a:srgbClr val="3F3F3F"/>
                </a:solidFill>
                <a:latin typeface="Calibri"/>
              </a:rPr>
              <a:t>Rental assistance for tenants </a:t>
            </a:r>
          </a:p>
          <a:p>
            <a:pPr marL="285750" indent="-285750">
              <a:buFont typeface="Arial" panose="020B0604020202020204" pitchFamily="34" charset="0"/>
              <a:buChar char="•"/>
            </a:pPr>
            <a:r>
              <a:rPr lang="en-US" dirty="0">
                <a:solidFill>
                  <a:srgbClr val="3F3F3F"/>
                </a:solidFill>
                <a:latin typeface="Calibri"/>
              </a:rPr>
              <a:t>New construction or rehabilitation of existing housing for tribal members</a:t>
            </a:r>
          </a:p>
          <a:p>
            <a:pPr marL="285750" indent="-285750">
              <a:buFont typeface="Arial" panose="020B0604020202020204" pitchFamily="34" charset="0"/>
              <a:buChar char="•"/>
            </a:pPr>
            <a:r>
              <a:rPr lang="en-US" dirty="0">
                <a:solidFill>
                  <a:srgbClr val="3F3F3F"/>
                </a:solidFill>
                <a:latin typeface="Calibri"/>
              </a:rPr>
              <a:t>New program or product development</a:t>
            </a:r>
          </a:p>
          <a:p>
            <a:pPr marL="285750" indent="-285750">
              <a:buFont typeface="Arial" panose="020B0604020202020204" pitchFamily="34" charset="0"/>
              <a:buChar char="•"/>
            </a:pPr>
            <a:r>
              <a:rPr lang="en-US" dirty="0">
                <a:solidFill>
                  <a:srgbClr val="3F3F3F"/>
                </a:solidFill>
                <a:latin typeface="Calibri"/>
              </a:rPr>
              <a:t>Enhancements to information technology and systems used for housing programs</a:t>
            </a:r>
          </a:p>
          <a:p>
            <a:pPr marL="285750" indent="-285750">
              <a:buFont typeface="Arial" panose="020B0604020202020204" pitchFamily="34" charset="0"/>
              <a:buChar char="•"/>
            </a:pPr>
            <a:r>
              <a:rPr lang="en-US" dirty="0">
                <a:solidFill>
                  <a:srgbClr val="3F3F3F"/>
                </a:solidFill>
                <a:latin typeface="Calibri"/>
              </a:rPr>
              <a:t>Consultant cost (non-employees, separately invoiced)</a:t>
            </a:r>
          </a:p>
          <a:p>
            <a:pPr marL="285750" indent="-285750">
              <a:buFont typeface="Arial" panose="020B0604020202020204" pitchFamily="34" charset="0"/>
              <a:buChar char="•"/>
            </a:pPr>
            <a:r>
              <a:rPr lang="en-US" dirty="0">
                <a:solidFill>
                  <a:srgbClr val="3F3F3F"/>
                </a:solidFill>
                <a:latin typeface="Calibri"/>
              </a:rPr>
              <a:t>Predevelopment costs</a:t>
            </a:r>
          </a:p>
        </p:txBody>
      </p:sp>
      <p:sp>
        <p:nvSpPr>
          <p:cNvPr id="6" name="Text Placeholder 3">
            <a:extLst>
              <a:ext uri="{FF2B5EF4-FFF2-40B4-BE49-F238E27FC236}">
                <a16:creationId xmlns:a16="http://schemas.microsoft.com/office/drawing/2014/main" id="{EAE5D834-A4E4-95BD-8E0E-3CBCF62DC436}"/>
              </a:ext>
            </a:extLst>
          </p:cNvPr>
          <p:cNvSpPr txBox="1">
            <a:spLocks/>
          </p:cNvSpPr>
          <p:nvPr/>
        </p:nvSpPr>
        <p:spPr>
          <a:xfrm>
            <a:off x="361371" y="4353013"/>
            <a:ext cx="8521986" cy="493667"/>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61963" indent="-230188"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682625" indent="-220663"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914400" indent="-231775"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1146175" indent="-23177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3F3F3F">
                  <a:lumMod val="85000"/>
                  <a:lumOff val="15000"/>
                </a:srgbClr>
              </a:buClr>
              <a:buNone/>
            </a:pPr>
            <a:r>
              <a:rPr lang="en-US" sz="2000" dirty="0">
                <a:solidFill>
                  <a:srgbClr val="3F3F3F"/>
                </a:solidFill>
                <a:latin typeface="Calibri"/>
              </a:rPr>
              <a:t>Ineligible uses include</a:t>
            </a:r>
            <a:endParaRPr lang="en-US" sz="2000" dirty="0">
              <a:solidFill>
                <a:srgbClr val="3F3F3F">
                  <a:lumMod val="75000"/>
                  <a:lumOff val="25000"/>
                </a:srgbClr>
              </a:solidFill>
              <a:latin typeface="Calibri"/>
            </a:endParaRPr>
          </a:p>
        </p:txBody>
      </p:sp>
      <p:sp>
        <p:nvSpPr>
          <p:cNvPr id="7" name="TextBox 6">
            <a:extLst>
              <a:ext uri="{FF2B5EF4-FFF2-40B4-BE49-F238E27FC236}">
                <a16:creationId xmlns:a16="http://schemas.microsoft.com/office/drawing/2014/main" id="{F66E5AD8-91C1-587B-BB24-0D9B9392E283}"/>
              </a:ext>
            </a:extLst>
          </p:cNvPr>
          <p:cNvSpPr txBox="1"/>
          <p:nvPr/>
        </p:nvSpPr>
        <p:spPr>
          <a:xfrm>
            <a:off x="361371" y="4760825"/>
            <a:ext cx="8477358" cy="646331"/>
          </a:xfrm>
          <a:prstGeom prst="rect">
            <a:avLst/>
          </a:prstGeom>
          <a:noFill/>
        </p:spPr>
        <p:txBody>
          <a:bodyPr wrap="square" numCol="2">
            <a:spAutoFit/>
          </a:bodyPr>
          <a:lstStyle/>
          <a:p>
            <a:pPr marL="285750" indent="-285750">
              <a:buFont typeface="Arial" panose="020B0604020202020204" pitchFamily="34" charset="0"/>
              <a:buChar char="•"/>
            </a:pPr>
            <a:r>
              <a:rPr lang="en-US" dirty="0">
                <a:solidFill>
                  <a:srgbClr val="3F3F3F"/>
                </a:solidFill>
                <a:latin typeface="Calibri"/>
              </a:rPr>
              <a:t>Any non-housing related expenses or programs</a:t>
            </a:r>
          </a:p>
          <a:p>
            <a:pPr marL="285750" indent="-285750">
              <a:buFont typeface="Arial" panose="020B0604020202020204" pitchFamily="34" charset="0"/>
              <a:buChar char="•"/>
            </a:pPr>
            <a:r>
              <a:rPr lang="en-US" dirty="0">
                <a:solidFill>
                  <a:srgbClr val="3F3F3F"/>
                </a:solidFill>
                <a:latin typeface="Calibri"/>
              </a:rPr>
              <a:t>Litigation costs/expenses</a:t>
            </a:r>
          </a:p>
          <a:p>
            <a:pPr marL="285750" indent="-285750">
              <a:buFont typeface="Arial" panose="020B0604020202020204" pitchFamily="34" charset="0"/>
              <a:buChar char="•"/>
            </a:pPr>
            <a:r>
              <a:rPr lang="en-US" dirty="0">
                <a:solidFill>
                  <a:srgbClr val="3F3F3F"/>
                </a:solidFill>
                <a:latin typeface="Calibri"/>
              </a:rPr>
              <a:t>Lobbying </a:t>
            </a:r>
          </a:p>
        </p:txBody>
      </p:sp>
    </p:spTree>
    <p:extLst>
      <p:ext uri="{BB962C8B-B14F-4D97-AF65-F5344CB8AC3E}">
        <p14:creationId xmlns:p14="http://schemas.microsoft.com/office/powerpoint/2010/main" val="19944605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7C04-F572-8AEE-3D04-2303536ABA60}"/>
              </a:ext>
            </a:extLst>
          </p:cNvPr>
          <p:cNvSpPr>
            <a:spLocks noGrp="1"/>
          </p:cNvSpPr>
          <p:nvPr>
            <p:ph type="title"/>
          </p:nvPr>
        </p:nvSpPr>
        <p:spPr/>
        <p:txBody>
          <a:bodyPr/>
          <a:lstStyle/>
          <a:p>
            <a:r>
              <a:rPr lang="en-US" dirty="0"/>
              <a:t>Navigate to the NAHO page</a:t>
            </a:r>
          </a:p>
        </p:txBody>
      </p:sp>
      <p:pic>
        <p:nvPicPr>
          <p:cNvPr id="4" name="Picture 3" descr="Graphical user interface, application, website&#10;&#10;AI-generated content may be incorrect.">
            <a:extLst>
              <a:ext uri="{FF2B5EF4-FFF2-40B4-BE49-F238E27FC236}">
                <a16:creationId xmlns:a16="http://schemas.microsoft.com/office/drawing/2014/main" id="{9956A99C-7AF4-4BE6-E9A9-E7703F6D1B30}"/>
              </a:ext>
            </a:extLst>
          </p:cNvPr>
          <p:cNvPicPr>
            <a:picLocks noChangeAspect="1"/>
          </p:cNvPicPr>
          <p:nvPr/>
        </p:nvPicPr>
        <p:blipFill>
          <a:blip r:embed="rId2"/>
          <a:srcRect b="9791"/>
          <a:stretch>
            <a:fillRect/>
          </a:stretch>
        </p:blipFill>
        <p:spPr>
          <a:xfrm>
            <a:off x="1670089" y="1163271"/>
            <a:ext cx="7146843" cy="5436207"/>
          </a:xfrm>
          <a:prstGeom prst="rect">
            <a:avLst/>
          </a:prstGeom>
        </p:spPr>
      </p:pic>
      <p:sp>
        <p:nvSpPr>
          <p:cNvPr id="5" name="Rectangle 4">
            <a:extLst>
              <a:ext uri="{FF2B5EF4-FFF2-40B4-BE49-F238E27FC236}">
                <a16:creationId xmlns:a16="http://schemas.microsoft.com/office/drawing/2014/main" id="{1904E983-522B-AB65-317B-06BDA1E0568E}"/>
              </a:ext>
            </a:extLst>
          </p:cNvPr>
          <p:cNvSpPr/>
          <p:nvPr/>
        </p:nvSpPr>
        <p:spPr>
          <a:xfrm>
            <a:off x="6053854" y="1506870"/>
            <a:ext cx="947503" cy="234798"/>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CDB006A-688C-81E9-783D-2707E5A86875}"/>
              </a:ext>
            </a:extLst>
          </p:cNvPr>
          <p:cNvSpPr/>
          <p:nvPr/>
        </p:nvSpPr>
        <p:spPr>
          <a:xfrm>
            <a:off x="1670089" y="3685519"/>
            <a:ext cx="1336528" cy="242758"/>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1754524-1F1C-55C3-7812-A9149DC0335F}"/>
              </a:ext>
            </a:extLst>
          </p:cNvPr>
          <p:cNvSpPr/>
          <p:nvPr/>
        </p:nvSpPr>
        <p:spPr>
          <a:xfrm>
            <a:off x="1742195" y="5015382"/>
            <a:ext cx="1498885" cy="242758"/>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EFC271F-4184-BCBD-9D58-38FE12E24248}"/>
              </a:ext>
            </a:extLst>
          </p:cNvPr>
          <p:cNvSpPr/>
          <p:nvPr/>
        </p:nvSpPr>
        <p:spPr>
          <a:xfrm>
            <a:off x="5703498" y="2828773"/>
            <a:ext cx="569017" cy="234798"/>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7">
            <a:extLst>
              <a:ext uri="{FF2B5EF4-FFF2-40B4-BE49-F238E27FC236}">
                <a16:creationId xmlns:a16="http://schemas.microsoft.com/office/drawing/2014/main" id="{80BB4820-5426-0B72-6DC6-C25E32835C86}"/>
              </a:ext>
            </a:extLst>
          </p:cNvPr>
          <p:cNvSpPr txBox="1">
            <a:spLocks noChangeArrowheads="1"/>
          </p:cNvSpPr>
          <p:nvPr/>
        </p:nvSpPr>
        <p:spPr bwMode="auto">
          <a:xfrm>
            <a:off x="247091" y="2039715"/>
            <a:ext cx="1920803" cy="1201878"/>
          </a:xfrm>
          <a:prstGeom prst="rect">
            <a:avLst/>
          </a:prstGeom>
          <a:solidFill>
            <a:sysClr val="window" lastClr="FFFFFF"/>
          </a:solidFill>
          <a:ln w="25400" cap="flat" cmpd="sng" algn="ctr">
            <a:solidFill>
              <a:srgbClr val="4F81BD"/>
            </a:solidFill>
            <a:prstDash val="solid"/>
            <a:headEnd/>
            <a:tailEnd/>
          </a:ln>
          <a:effectLst/>
        </p:spPr>
        <p:txBody>
          <a:bodyPr anchor="ctr"/>
          <a:lstStyle/>
          <a:p>
            <a:pPr marL="0" marR="0" lvl="0" indent="0" algn="ctr" defTabSz="342900" eaLnBrk="1" fontAlgn="auto" latinLnBrk="0" hangingPunct="1">
              <a:lnSpc>
                <a:spcPct val="100000"/>
              </a:lnSpc>
              <a:spcBef>
                <a:spcPts val="0"/>
              </a:spcBef>
              <a:spcAft>
                <a:spcPts val="18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The 2026 </a:t>
            </a:r>
            <a:r>
              <a:rPr lang="en-US" b="1" kern="0" dirty="0">
                <a:solidFill>
                  <a:prstClr val="black"/>
                </a:solidFill>
                <a:latin typeface="Calibri"/>
              </a:rPr>
              <a:t>NAHO</a:t>
            </a:r>
            <a:r>
              <a:rPr kumimoji="0" lang="en-US" sz="1800" b="1" i="0" u="none" strike="noStrike" kern="0" cap="none" spc="0" normalizeH="0" baseline="0" noProof="0" dirty="0">
                <a:ln>
                  <a:noFill/>
                </a:ln>
                <a:solidFill>
                  <a:prstClr val="black"/>
                </a:solidFill>
                <a:effectLst/>
                <a:uLnTx/>
                <a:uFillTx/>
                <a:latin typeface="Calibri"/>
                <a:ea typeface="+mn-ea"/>
                <a:cs typeface="+mn-cs"/>
              </a:rPr>
              <a:t> Application </a:t>
            </a:r>
            <a:r>
              <a:rPr lang="en-US" b="1" kern="0" dirty="0">
                <a:solidFill>
                  <a:prstClr val="black"/>
                </a:solidFill>
                <a:latin typeface="Calibri"/>
              </a:rPr>
              <a:t>will</a:t>
            </a:r>
            <a:r>
              <a:rPr kumimoji="0" lang="en-US" sz="1800" b="1" i="0" u="none" strike="noStrike" kern="0" cap="none" spc="0" normalizeH="0" baseline="0" noProof="0" dirty="0">
                <a:ln>
                  <a:noFill/>
                </a:ln>
                <a:solidFill>
                  <a:prstClr val="black"/>
                </a:solidFill>
                <a:effectLst/>
                <a:uLnTx/>
                <a:uFillTx/>
                <a:latin typeface="Calibri"/>
                <a:ea typeface="+mn-ea"/>
                <a:cs typeface="+mn-cs"/>
              </a:rPr>
              <a:t> be </a:t>
            </a:r>
            <a:r>
              <a:rPr lang="en-US" b="1" kern="0" dirty="0">
                <a:solidFill>
                  <a:prstClr val="black"/>
                </a:solidFill>
                <a:latin typeface="Calibri"/>
              </a:rPr>
              <a:t>posted</a:t>
            </a:r>
            <a:r>
              <a:rPr kumimoji="0" lang="en-US" sz="1800" b="1" i="0" u="none" strike="noStrike" kern="0" cap="none" spc="0" normalizeH="0" baseline="0" noProof="0" dirty="0">
                <a:ln>
                  <a:noFill/>
                </a:ln>
                <a:solidFill>
                  <a:prstClr val="black"/>
                </a:solidFill>
                <a:effectLst/>
                <a:uLnTx/>
                <a:uFillTx/>
                <a:latin typeface="Calibri"/>
                <a:ea typeface="+mn-ea"/>
                <a:cs typeface="+mn-cs"/>
              </a:rPr>
              <a:t> on </a:t>
            </a:r>
            <a:r>
              <a:rPr kumimoji="0" lang="en-US" sz="1800" b="1" i="0" u="none" strike="noStrike" kern="0" cap="none" spc="0" normalizeH="0" baseline="0" noProof="0" dirty="0">
                <a:ln>
                  <a:noFill/>
                </a:ln>
                <a:solidFill>
                  <a:prstClr val="black"/>
                </a:solidFill>
                <a:effectLst/>
                <a:uLnTx/>
                <a:uFillTx/>
                <a:latin typeface="Calibri"/>
                <a:ea typeface="+mn-ea"/>
                <a:cs typeface="+mn-cs"/>
                <a:hlinkClick r:id="rId3" action="ppaction://hlinkfile"/>
              </a:rPr>
              <a:t>fhlb.com</a:t>
            </a: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29485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40CC-BC14-C1A3-7F7E-27DA10ED0632}"/>
              </a:ext>
            </a:extLst>
          </p:cNvPr>
          <p:cNvSpPr>
            <a:spLocks noGrp="1"/>
          </p:cNvSpPr>
          <p:nvPr>
            <p:ph type="title"/>
          </p:nvPr>
        </p:nvSpPr>
        <p:spPr>
          <a:xfrm>
            <a:off x="239301" y="534978"/>
            <a:ext cx="7862707" cy="457200"/>
          </a:xfrm>
        </p:spPr>
        <p:txBody>
          <a:bodyPr/>
          <a:lstStyle/>
          <a:p>
            <a:r>
              <a:rPr lang="en-US" dirty="0"/>
              <a:t>Narrative about the organization and grant request</a:t>
            </a:r>
          </a:p>
        </p:txBody>
      </p:sp>
      <p:sp>
        <p:nvSpPr>
          <p:cNvPr id="4" name="Text Placeholder 2">
            <a:extLst>
              <a:ext uri="{FF2B5EF4-FFF2-40B4-BE49-F238E27FC236}">
                <a16:creationId xmlns:a16="http://schemas.microsoft.com/office/drawing/2014/main" id="{38EC7F35-8E90-2C8F-28B8-7A19984FBB8F}"/>
              </a:ext>
            </a:extLst>
          </p:cNvPr>
          <p:cNvSpPr txBox="1">
            <a:spLocks/>
          </p:cNvSpPr>
          <p:nvPr/>
        </p:nvSpPr>
        <p:spPr>
          <a:xfrm>
            <a:off x="349742" y="1184475"/>
            <a:ext cx="8444515" cy="5226958"/>
          </a:xfrm>
          <a:prstGeom prst="rect">
            <a:avLst/>
          </a:prstGeom>
        </p:spPr>
        <p:txBody>
          <a:bodyPr>
            <a:normAutofit fontScale="92500" lnSpcReduction="20000"/>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t>Describe the applicant’s housing-related mission, a brief history, and notable accomplishments.</a:t>
            </a:r>
          </a:p>
          <a:p>
            <a:pPr marL="457200" indent="-457200">
              <a:buFont typeface="+mj-lt"/>
              <a:buAutoNum type="arabicPeriod"/>
            </a:pPr>
            <a:r>
              <a:rPr lang="en-US"/>
              <a:t>Describe the applicant’s existing tribal housing programs. Description should include previous funding for the applicant’s program and any challenges for future funding.</a:t>
            </a:r>
          </a:p>
          <a:p>
            <a:pPr marL="457200" indent="-457200">
              <a:buFont typeface="+mj-lt"/>
              <a:buAutoNum type="arabicPeriod"/>
            </a:pPr>
            <a:r>
              <a:rPr lang="en-US"/>
              <a:t>Describe the applicant’s geographic footprint, including the location(s) to benefit from the proposed funding.</a:t>
            </a:r>
          </a:p>
          <a:p>
            <a:pPr marL="457200" indent="-457200">
              <a:buFont typeface="+mj-lt"/>
              <a:buAutoNum type="arabicPeriod"/>
            </a:pPr>
            <a:r>
              <a:rPr lang="en-US"/>
              <a:t>Describe the applicant’s strategy to increase and/or strengthen housing for tribal members in FHLB Dallas’ District (AR, LA, MS, NM, TX).</a:t>
            </a:r>
          </a:p>
          <a:p>
            <a:pPr marL="457200" indent="-457200">
              <a:buFont typeface="+mj-lt"/>
              <a:buAutoNum type="arabicPeriod"/>
            </a:pPr>
            <a:r>
              <a:rPr lang="en-US"/>
              <a:t>Describe the applicant’s proposed use of grant funds to achieve the strategy identified above.</a:t>
            </a:r>
          </a:p>
          <a:p>
            <a:pPr marL="457200" indent="-457200">
              <a:buFont typeface="+mj-lt"/>
              <a:buAutoNum type="arabicPeriod"/>
            </a:pPr>
            <a:r>
              <a:rPr lang="en-US"/>
              <a:t>Describe the applicant’s expected outcomes or impact related to housing for tribal members.</a:t>
            </a:r>
          </a:p>
          <a:p>
            <a:pPr marL="457200" indent="-457200">
              <a:buFont typeface="+mj-lt"/>
              <a:buAutoNum type="arabicPeriod"/>
            </a:pPr>
            <a:endParaRPr lang="en-US"/>
          </a:p>
          <a:p>
            <a:pPr marL="0" indent="0">
              <a:buFont typeface="Arial"/>
              <a:buNone/>
            </a:pPr>
            <a:r>
              <a:rPr lang="en-US" sz="1600">
                <a:solidFill>
                  <a:srgbClr val="0071CE"/>
                </a:solidFill>
              </a:rPr>
              <a:t>Must be able to show how the proposed use of funds will be used to support housing developments or programs for tribal members AND quantify the impact to be accomplished with the grant funds.</a:t>
            </a:r>
            <a:endParaRPr lang="en-US" sz="1600" dirty="0">
              <a:solidFill>
                <a:srgbClr val="0071CE"/>
              </a:solidFill>
            </a:endParaRPr>
          </a:p>
        </p:txBody>
      </p:sp>
    </p:spTree>
    <p:extLst>
      <p:ext uri="{BB962C8B-B14F-4D97-AF65-F5344CB8AC3E}">
        <p14:creationId xmlns:p14="http://schemas.microsoft.com/office/powerpoint/2010/main" val="22735109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A857-9C62-430F-D1C8-0F3052D07B60}"/>
              </a:ext>
            </a:extLst>
          </p:cNvPr>
          <p:cNvSpPr>
            <a:spLocks noGrp="1"/>
          </p:cNvSpPr>
          <p:nvPr>
            <p:ph type="title"/>
          </p:nvPr>
        </p:nvSpPr>
        <p:spPr/>
        <p:txBody>
          <a:bodyPr/>
          <a:lstStyle/>
          <a:p>
            <a:r>
              <a:rPr lang="en-US" dirty="0"/>
              <a:t>Application Process Summary</a:t>
            </a:r>
          </a:p>
        </p:txBody>
      </p:sp>
      <p:sp>
        <p:nvSpPr>
          <p:cNvPr id="4" name="Text Placeholder 2">
            <a:extLst>
              <a:ext uri="{FF2B5EF4-FFF2-40B4-BE49-F238E27FC236}">
                <a16:creationId xmlns:a16="http://schemas.microsoft.com/office/drawing/2014/main" id="{A99E6867-B5C3-5F74-4353-2E802D16C97E}"/>
              </a:ext>
            </a:extLst>
          </p:cNvPr>
          <p:cNvSpPr>
            <a:spLocks noGrp="1"/>
          </p:cNvSpPr>
          <p:nvPr>
            <p:ph type="body" sz="quarter" idx="12"/>
          </p:nvPr>
        </p:nvSpPr>
        <p:spPr>
          <a:xfrm>
            <a:off x="356260" y="1211884"/>
            <a:ext cx="8138239" cy="5047343"/>
          </a:xfrm>
        </p:spPr>
        <p:txBody>
          <a:bodyPr>
            <a:normAutofit/>
          </a:bodyPr>
          <a:lstStyle/>
          <a:p>
            <a:r>
              <a:rPr lang="en-US" dirty="0"/>
              <a:t>Application submission period will be </a:t>
            </a:r>
            <a:r>
              <a:rPr lang="en-US" dirty="0">
                <a:solidFill>
                  <a:srgbClr val="0071CE"/>
                </a:solidFill>
              </a:rPr>
              <a:t>May 1 – May 29, 2026.</a:t>
            </a:r>
          </a:p>
          <a:p>
            <a:endParaRPr lang="en-US" dirty="0"/>
          </a:p>
          <a:p>
            <a:r>
              <a:rPr lang="en-US" dirty="0"/>
              <a:t>Application(s) must be signed by a member contact with </a:t>
            </a:r>
            <a:r>
              <a:rPr lang="en-US" dirty="0">
                <a:solidFill>
                  <a:srgbClr val="0071CE"/>
                </a:solidFill>
              </a:rPr>
              <a:t>AHP or Advances authority</a:t>
            </a:r>
            <a:r>
              <a:rPr lang="en-US" dirty="0"/>
              <a:t>.</a:t>
            </a:r>
          </a:p>
          <a:p>
            <a:pPr marL="0" indent="0">
              <a:buNone/>
            </a:pPr>
            <a:endParaRPr lang="en-US" dirty="0"/>
          </a:p>
          <a:p>
            <a:r>
              <a:rPr lang="en-US" dirty="0"/>
              <a:t>Completed application(s) and supporting documentation should be </a:t>
            </a:r>
            <a:r>
              <a:rPr lang="en-US" dirty="0">
                <a:solidFill>
                  <a:srgbClr val="0071CE"/>
                </a:solidFill>
              </a:rPr>
              <a:t>emailed to NAHO@fhlb.com </a:t>
            </a:r>
            <a:r>
              <a:rPr lang="en-US" dirty="0"/>
              <a:t>by the </a:t>
            </a:r>
            <a:r>
              <a:rPr lang="en-US" b="1" dirty="0"/>
              <a:t>FHLB Dallas member</a:t>
            </a:r>
            <a:r>
              <a:rPr lang="en-US" dirty="0"/>
              <a:t>.</a:t>
            </a:r>
          </a:p>
          <a:p>
            <a:pPr lvl="1"/>
            <a:r>
              <a:rPr lang="en-US" dirty="0"/>
              <a:t>Applications received from the organization will not be accepted.</a:t>
            </a:r>
          </a:p>
          <a:p>
            <a:endParaRPr lang="en-US" dirty="0"/>
          </a:p>
          <a:p>
            <a:r>
              <a:rPr lang="en-US" dirty="0"/>
              <a:t>Applications will be reviewed </a:t>
            </a:r>
            <a:r>
              <a:rPr lang="en-US" dirty="0">
                <a:solidFill>
                  <a:srgbClr val="0071CE"/>
                </a:solidFill>
              </a:rPr>
              <a:t>in the order received.</a:t>
            </a:r>
            <a:endParaRPr lang="en-US" dirty="0"/>
          </a:p>
        </p:txBody>
      </p:sp>
    </p:spTree>
    <p:extLst>
      <p:ext uri="{BB962C8B-B14F-4D97-AF65-F5344CB8AC3E}">
        <p14:creationId xmlns:p14="http://schemas.microsoft.com/office/powerpoint/2010/main" val="30377646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B8C2-BB4F-5724-9E00-921499B1F6E2}"/>
              </a:ext>
            </a:extLst>
          </p:cNvPr>
          <p:cNvSpPr>
            <a:spLocks noGrp="1"/>
          </p:cNvSpPr>
          <p:nvPr>
            <p:ph type="title"/>
          </p:nvPr>
        </p:nvSpPr>
        <p:spPr/>
        <p:txBody>
          <a:bodyPr/>
          <a:lstStyle/>
          <a:p>
            <a:r>
              <a:rPr lang="en-US" dirty="0"/>
              <a:t>Checklist for Success</a:t>
            </a:r>
          </a:p>
        </p:txBody>
      </p:sp>
      <p:sp>
        <p:nvSpPr>
          <p:cNvPr id="4" name="Text Placeholder 3">
            <a:extLst>
              <a:ext uri="{FF2B5EF4-FFF2-40B4-BE49-F238E27FC236}">
                <a16:creationId xmlns:a16="http://schemas.microsoft.com/office/drawing/2014/main" id="{A4F742D8-A220-C5C5-B54A-0A73ABE7681B}"/>
              </a:ext>
            </a:extLst>
          </p:cNvPr>
          <p:cNvSpPr txBox="1">
            <a:spLocks/>
          </p:cNvSpPr>
          <p:nvPr/>
        </p:nvSpPr>
        <p:spPr>
          <a:xfrm>
            <a:off x="752621" y="1360967"/>
            <a:ext cx="7638757" cy="467832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31775" indent="-231775" algn="l" defTabSz="914400" rtl="0" eaLnBrk="1" latinLnBrk="0" hangingPunct="1">
              <a:spcBef>
                <a:spcPct val="20000"/>
              </a:spcBef>
              <a:buClr>
                <a:schemeClr val="tx1">
                  <a:lumMod val="85000"/>
                  <a:lumOff val="15000"/>
                </a:schemeClr>
              </a:buClr>
              <a:buFont typeface="Arial"/>
              <a:buChar char="•"/>
              <a:defRPr sz="2400" kern="1200">
                <a:solidFill>
                  <a:schemeClr val="dk1"/>
                </a:solidFill>
                <a:latin typeface="+mn-lt"/>
                <a:ea typeface="+mn-ea"/>
                <a:cs typeface="+mn-cs"/>
              </a:defRPr>
            </a:lvl1pPr>
            <a:lvl2pPr marL="461963" indent="-230188"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dk1"/>
                </a:solidFill>
                <a:latin typeface="+mn-lt"/>
                <a:ea typeface="+mn-ea"/>
                <a:cs typeface="+mn-cs"/>
              </a:defRPr>
            </a:lvl2pPr>
            <a:lvl3pPr marL="682625" indent="-220663"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dk1"/>
                </a:solidFill>
                <a:latin typeface="+mn-lt"/>
                <a:ea typeface="+mn-ea"/>
                <a:cs typeface="+mn-cs"/>
              </a:defRPr>
            </a:lvl3pPr>
            <a:lvl4pPr marL="914400" indent="-231775" algn="l" defTabSz="914400" rtl="0" eaLnBrk="1" latinLnBrk="0" hangingPunct="1">
              <a:spcBef>
                <a:spcPct val="20000"/>
              </a:spcBef>
              <a:buClr>
                <a:schemeClr val="tx1">
                  <a:lumMod val="85000"/>
                  <a:lumOff val="15000"/>
                </a:schemeClr>
              </a:buClr>
              <a:buFont typeface="Arial"/>
              <a:buChar char="•"/>
              <a:defRPr sz="2400" kern="1200">
                <a:solidFill>
                  <a:schemeClr val="dk1"/>
                </a:solidFill>
                <a:latin typeface="+mn-lt"/>
                <a:ea typeface="+mn-ea"/>
                <a:cs typeface="+mn-cs"/>
              </a:defRPr>
            </a:lvl4pPr>
            <a:lvl5pPr marL="1146175" indent="-23177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Clr>
                <a:srgbClr val="3F3F3F">
                  <a:lumMod val="85000"/>
                  <a:lumOff val="15000"/>
                </a:srgbClr>
              </a:buClr>
              <a:buFont typeface="Wingdings" panose="05000000000000000000" pitchFamily="2" charset="2"/>
              <a:buChar char="ü"/>
            </a:pPr>
            <a:endParaRPr lang="en-US" sz="800" b="1" dirty="0">
              <a:solidFill>
                <a:srgbClr val="3F3F3F"/>
              </a:solidFill>
              <a:latin typeface="Calibri"/>
            </a:endParaRP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Verify all supporting documentation is attached to the application as one PDF</a:t>
            </a: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Confirm that the member signer has AHP or Advances authorization with FHLB Dallas</a:t>
            </a: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Provide documentation evidencing that the organization is a federally </a:t>
            </a:r>
          </a:p>
          <a:p>
            <a:pPr marL="0" indent="0">
              <a:buClr>
                <a:srgbClr val="3F3F3F">
                  <a:lumMod val="85000"/>
                  <a:lumOff val="15000"/>
                </a:srgbClr>
              </a:buClr>
              <a:buNone/>
            </a:pPr>
            <a:r>
              <a:rPr lang="en-US" sz="2000" b="1" dirty="0">
                <a:solidFill>
                  <a:srgbClr val="3F3F3F"/>
                </a:solidFill>
                <a:latin typeface="Calibri"/>
              </a:rPr>
              <a:t>     recognized tribe or TDHE</a:t>
            </a: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Provide financials and operating/project budgets</a:t>
            </a: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Provide staff information and relevant experience</a:t>
            </a: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Explain how the proposed use of funds will be used to support housing developments or programs</a:t>
            </a:r>
          </a:p>
          <a:p>
            <a:pPr>
              <a:buClr>
                <a:srgbClr val="3F3F3F">
                  <a:lumMod val="85000"/>
                  <a:lumOff val="15000"/>
                </a:srgbClr>
              </a:buClr>
              <a:buFont typeface="Wingdings" panose="05000000000000000000" pitchFamily="2" charset="2"/>
              <a:buChar char="ü"/>
            </a:pPr>
            <a:r>
              <a:rPr lang="en-US" sz="2000" b="1" dirty="0">
                <a:solidFill>
                  <a:srgbClr val="3F3F3F"/>
                </a:solidFill>
                <a:latin typeface="Calibri"/>
              </a:rPr>
              <a:t>Quantify the impact to be accomplished with the grant funds</a:t>
            </a:r>
          </a:p>
          <a:p>
            <a:pPr>
              <a:buClr>
                <a:srgbClr val="3F3F3F">
                  <a:lumMod val="85000"/>
                  <a:lumOff val="15000"/>
                </a:srgbClr>
              </a:buClr>
              <a:buFont typeface="Wingdings" panose="05000000000000000000" pitchFamily="2" charset="2"/>
              <a:buChar char="ü"/>
            </a:pPr>
            <a:endParaRPr lang="en-US" sz="1800" b="1" dirty="0">
              <a:solidFill>
                <a:srgbClr val="3F3F3F"/>
              </a:solidFill>
              <a:latin typeface="Calibri"/>
            </a:endParaRPr>
          </a:p>
          <a:p>
            <a:pPr>
              <a:buClr>
                <a:srgbClr val="3F3F3F">
                  <a:lumMod val="85000"/>
                  <a:lumOff val="15000"/>
                </a:srgbClr>
              </a:buClr>
              <a:buFont typeface="Wingdings" panose="05000000000000000000" pitchFamily="2" charset="2"/>
              <a:buChar char="ü"/>
            </a:pPr>
            <a:endParaRPr lang="en-US" sz="2200" b="1" dirty="0">
              <a:solidFill>
                <a:srgbClr val="3F3F3F"/>
              </a:solidFill>
              <a:latin typeface="Calibri"/>
            </a:endParaRPr>
          </a:p>
        </p:txBody>
      </p:sp>
    </p:spTree>
    <p:extLst>
      <p:ext uri="{BB962C8B-B14F-4D97-AF65-F5344CB8AC3E}">
        <p14:creationId xmlns:p14="http://schemas.microsoft.com/office/powerpoint/2010/main" val="37672662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35D6-97D5-5309-438C-F9516BCEC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9F5B1-3655-E6FD-FDC3-7BC8EF8B86F1}"/>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979DDAC0-C87B-9D67-554A-320D5E4B53F7}"/>
              </a:ext>
            </a:extLst>
          </p:cNvPr>
          <p:cNvSpPr>
            <a:spLocks noGrp="1"/>
          </p:cNvSpPr>
          <p:nvPr>
            <p:ph type="body" sz="quarter" idx="12"/>
          </p:nvPr>
        </p:nvSpPr>
        <p:spPr>
          <a:xfrm>
            <a:off x="551110" y="2147936"/>
            <a:ext cx="8041780" cy="2273418"/>
          </a:xfrm>
          <a:ln w="28575">
            <a:solidFill>
              <a:schemeClr val="tx1"/>
            </a:solidFill>
          </a:ln>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6566945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D0620A33-8EDA-256B-84EA-A0DBA0E0EB8E}"/>
              </a:ext>
            </a:extLst>
          </p:cNvPr>
          <p:cNvSpPr>
            <a:spLocks noGrp="1"/>
          </p:cNvSpPr>
          <p:nvPr>
            <p:ph type="title"/>
          </p:nvPr>
        </p:nvSpPr>
        <p:spPr>
          <a:xfrm>
            <a:off x="355600" y="598488"/>
            <a:ext cx="7488238" cy="457200"/>
          </a:xfrm>
        </p:spPr>
        <p:txBody>
          <a:bodyPr>
            <a:normAutofit fontScale="90000"/>
          </a:bodyPr>
          <a:lstStyle/>
          <a:p>
            <a:pPr algn="l"/>
            <a:r>
              <a:rPr lang="en-US" b="1" dirty="0">
                <a:solidFill>
                  <a:srgbClr val="0070C0"/>
                </a:solidFill>
              </a:rPr>
              <a:t>For More Information</a:t>
            </a:r>
          </a:p>
        </p:txBody>
      </p:sp>
      <p:grpSp>
        <p:nvGrpSpPr>
          <p:cNvPr id="5" name="Group 4">
            <a:extLst>
              <a:ext uri="{FF2B5EF4-FFF2-40B4-BE49-F238E27FC236}">
                <a16:creationId xmlns:a16="http://schemas.microsoft.com/office/drawing/2014/main" id="{57ACF82B-A2B4-2DA0-4C6B-81E789FBA583}"/>
              </a:ext>
            </a:extLst>
          </p:cNvPr>
          <p:cNvGrpSpPr/>
          <p:nvPr/>
        </p:nvGrpSpPr>
        <p:grpSpPr>
          <a:xfrm>
            <a:off x="2596938" y="1315715"/>
            <a:ext cx="3950123" cy="3950123"/>
            <a:chOff x="522916" y="0"/>
            <a:chExt cx="3950123" cy="3950123"/>
          </a:xfrm>
        </p:grpSpPr>
        <p:sp>
          <p:nvSpPr>
            <p:cNvPr id="6" name="Oval 5">
              <a:extLst>
                <a:ext uri="{FF2B5EF4-FFF2-40B4-BE49-F238E27FC236}">
                  <a16:creationId xmlns:a16="http://schemas.microsoft.com/office/drawing/2014/main" id="{E5F731CE-BC87-A44E-77C6-2A50BD3AAF4A}"/>
                </a:ext>
              </a:extLst>
            </p:cNvPr>
            <p:cNvSpPr/>
            <p:nvPr/>
          </p:nvSpPr>
          <p:spPr>
            <a:xfrm>
              <a:off x="522916" y="0"/>
              <a:ext cx="3950123" cy="3950123"/>
            </a:xfrm>
            <a:prstGeom prst="ellipse">
              <a:avLst/>
            </a:prstGeom>
            <a:solidFill>
              <a:schemeClr val="bg1">
                <a:alpha val="50000"/>
              </a:schemeClr>
            </a:solidFill>
            <a:ln>
              <a:solidFill>
                <a:schemeClr val="accent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7" name="Oval 4">
              <a:extLst>
                <a:ext uri="{FF2B5EF4-FFF2-40B4-BE49-F238E27FC236}">
                  <a16:creationId xmlns:a16="http://schemas.microsoft.com/office/drawing/2014/main" id="{F6422150-25E7-0BF1-FA52-A67A7A3EF565}"/>
                </a:ext>
              </a:extLst>
            </p:cNvPr>
            <p:cNvSpPr txBox="1"/>
            <p:nvPr/>
          </p:nvSpPr>
          <p:spPr>
            <a:xfrm>
              <a:off x="1101398" y="578482"/>
              <a:ext cx="2793159" cy="27931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accent1"/>
                  </a:solidFill>
                </a:rPr>
                <a:t>Contact Us!</a:t>
              </a:r>
            </a:p>
            <a:p>
              <a:pPr marL="0" lvl="0" indent="0" algn="ctr" defTabSz="1244600">
                <a:lnSpc>
                  <a:spcPct val="90000"/>
                </a:lnSpc>
                <a:spcBef>
                  <a:spcPct val="0"/>
                </a:spcBef>
                <a:spcAft>
                  <a:spcPct val="35000"/>
                </a:spcAft>
                <a:buNone/>
              </a:pPr>
              <a:r>
                <a:rPr lang="en-US" sz="2800" b="1" u="sng" kern="1200" dirty="0">
                  <a:solidFill>
                    <a:schemeClr val="accent1"/>
                  </a:solidFill>
                </a:rPr>
                <a:t>By Phone: </a:t>
              </a:r>
              <a:r>
                <a:rPr lang="en-US" sz="2800" kern="1200" dirty="0"/>
                <a:t>800.362.2944</a:t>
              </a:r>
            </a:p>
            <a:p>
              <a:pPr marL="0" lvl="0" indent="0" algn="ctr" defTabSz="1244600">
                <a:lnSpc>
                  <a:spcPct val="90000"/>
                </a:lnSpc>
                <a:spcBef>
                  <a:spcPct val="0"/>
                </a:spcBef>
                <a:spcAft>
                  <a:spcPct val="35000"/>
                </a:spcAft>
                <a:buNone/>
              </a:pPr>
              <a:r>
                <a:rPr lang="en-US" sz="2800" b="1" u="sng" kern="1200" dirty="0">
                  <a:solidFill>
                    <a:schemeClr val="accent1"/>
                  </a:solidFill>
                </a:rPr>
                <a:t>By Email: </a:t>
              </a:r>
              <a:r>
                <a:rPr lang="en-US" sz="2800" kern="1200" dirty="0">
                  <a:solidFill>
                    <a:srgbClr val="3F3F3F"/>
                  </a:solidFill>
                  <a:latin typeface="Calibri"/>
                  <a:ea typeface="+mn-ea"/>
                  <a:cs typeface="+mn-cs"/>
                </a:rPr>
                <a:t>NAHO</a:t>
              </a:r>
              <a:r>
                <a:rPr lang="en-US" sz="2800" kern="1200" dirty="0"/>
                <a:t>@fhlb.com</a:t>
              </a:r>
            </a:p>
          </p:txBody>
        </p:sp>
      </p:grpSp>
      <p:sp>
        <p:nvSpPr>
          <p:cNvPr id="8" name="Rectangle 7">
            <a:extLst>
              <a:ext uri="{FF2B5EF4-FFF2-40B4-BE49-F238E27FC236}">
                <a16:creationId xmlns:a16="http://schemas.microsoft.com/office/drawing/2014/main" id="{DB17CF94-2762-04A2-6920-A6BBD024673B}"/>
              </a:ext>
            </a:extLst>
          </p:cNvPr>
          <p:cNvSpPr txBox="1">
            <a:spLocks noChangeArrowheads="1"/>
          </p:cNvSpPr>
          <p:nvPr/>
        </p:nvSpPr>
        <p:spPr bwMode="auto">
          <a:xfrm>
            <a:off x="407708" y="5660674"/>
            <a:ext cx="8328581" cy="768614"/>
          </a:xfrm>
          <a:prstGeom prst="rect">
            <a:avLst/>
          </a:prstGeom>
          <a:noFill/>
          <a:ln w="9525">
            <a:noFill/>
            <a:miter lim="800000"/>
            <a:headEnd/>
            <a:tailEnd/>
          </a:ln>
          <a:effectLst/>
        </p:spPr>
        <p:txBody>
          <a:bodyPr/>
          <a:lstStyle/>
          <a:p>
            <a:pPr marL="257175" indent="-257175" algn="ctr" defTabSz="342900">
              <a:spcBef>
                <a:spcPct val="20000"/>
              </a:spcBef>
              <a:spcAft>
                <a:spcPct val="15000"/>
              </a:spcAft>
              <a:defRPr/>
            </a:pPr>
            <a:r>
              <a:rPr lang="en-US" kern="0" dirty="0">
                <a:solidFill>
                  <a:prstClr val="black"/>
                </a:solidFill>
                <a:latin typeface="Calibri"/>
              </a:rPr>
              <a:t>Additional information is available online at </a:t>
            </a:r>
            <a:r>
              <a:rPr lang="en-US" b="1" i="1" u="sng" dirty="0">
                <a:solidFill>
                  <a:srgbClr val="0563C1"/>
                </a:solidFill>
                <a:latin typeface="Calibri" panose="020F0502020204030204" pitchFamily="34" charset="0"/>
                <a:ea typeface="Calibri" panose="020F0502020204030204" pitchFamily="34" charset="0"/>
              </a:rPr>
              <a:t>fhlb.com</a:t>
            </a:r>
            <a:endParaRPr lang="en-US" b="1" i="1" kern="0" dirty="0">
              <a:solidFill>
                <a:prstClr val="black"/>
              </a:solidFill>
              <a:latin typeface="Calibri"/>
            </a:endParaRPr>
          </a:p>
        </p:txBody>
      </p:sp>
    </p:spTree>
    <p:extLst>
      <p:ext uri="{BB962C8B-B14F-4D97-AF65-F5344CB8AC3E}">
        <p14:creationId xmlns:p14="http://schemas.microsoft.com/office/powerpoint/2010/main" val="293232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99" y="1106847"/>
            <a:ext cx="7487260" cy="192481"/>
          </a:xfrm>
        </p:spPr>
        <p:txBody>
          <a:bodyPr/>
          <a:lstStyle/>
          <a:p>
            <a:br>
              <a:rPr lang="en-US" sz="2400" dirty="0">
                <a:solidFill>
                  <a:schemeClr val="tx1"/>
                </a:solidFill>
              </a:rPr>
            </a:br>
            <a:br>
              <a:rPr lang="en-US" sz="2400" dirty="0">
                <a:solidFill>
                  <a:schemeClr val="tx1"/>
                </a:solidFill>
              </a:rPr>
            </a:br>
            <a:r>
              <a:rPr lang="en-US" sz="2400" dirty="0">
                <a:solidFill>
                  <a:srgbClr val="0072CE"/>
                </a:solidFill>
              </a:rPr>
              <a:t>Owner-Occupied Feasibility</a:t>
            </a:r>
            <a:br>
              <a:rPr lang="en-US" sz="2400" dirty="0">
                <a:solidFill>
                  <a:srgbClr val="0072CE"/>
                </a:solidFill>
              </a:rPr>
            </a:br>
            <a:br>
              <a:rPr lang="en-US" sz="2400" dirty="0">
                <a:solidFill>
                  <a:srgbClr val="0072CE"/>
                </a:solidFill>
                <a:latin typeface="Calibri" pitchFamily="34" charset="0"/>
              </a:rPr>
            </a:br>
            <a:br>
              <a:rPr lang="en-US" sz="2400" dirty="0">
                <a:solidFill>
                  <a:srgbClr val="0072CE"/>
                </a:solidFill>
                <a:latin typeface="Calibri" pitchFamily="34" charset="0"/>
              </a:rPr>
            </a:br>
            <a:br>
              <a:rPr lang="en-US" sz="2400" dirty="0">
                <a:solidFill>
                  <a:srgbClr val="0072CE"/>
                </a:solidFill>
                <a:latin typeface="Calibri" pitchFamily="34" charset="0"/>
              </a:rPr>
            </a:br>
            <a:br>
              <a:rPr lang="en-US" sz="2400" dirty="0">
                <a:solidFill>
                  <a:srgbClr val="0072CE"/>
                </a:solidFill>
              </a:rPr>
            </a:br>
            <a:endParaRPr lang="en-US" sz="2400" dirty="0"/>
          </a:p>
        </p:txBody>
      </p:sp>
      <p:sp>
        <p:nvSpPr>
          <p:cNvPr id="4" name="Text Placeholder 3"/>
          <p:cNvSpPr>
            <a:spLocks noGrp="1"/>
          </p:cNvSpPr>
          <p:nvPr>
            <p:ph type="body" sz="quarter" idx="12"/>
          </p:nvPr>
        </p:nvSpPr>
        <p:spPr>
          <a:xfrm>
            <a:off x="280099" y="1484850"/>
            <a:ext cx="2907718"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80323271"/>
              </p:ext>
            </p:extLst>
          </p:nvPr>
        </p:nvGraphicFramePr>
        <p:xfrm>
          <a:off x="179615" y="1306286"/>
          <a:ext cx="8573374" cy="4802330"/>
        </p:xfrm>
        <a:graphic>
          <a:graphicData uri="http://schemas.openxmlformats.org/drawingml/2006/table">
            <a:tbl>
              <a:tblPr firstRow="1" bandRow="1">
                <a:tableStyleId>{5C22544A-7EE6-4342-B048-85BDC9FD1C3A}</a:tableStyleId>
              </a:tblPr>
              <a:tblGrid>
                <a:gridCol w="2012550">
                  <a:extLst>
                    <a:ext uri="{9D8B030D-6E8A-4147-A177-3AD203B41FA5}">
                      <a16:colId xmlns:a16="http://schemas.microsoft.com/office/drawing/2014/main" val="20000"/>
                    </a:ext>
                  </a:extLst>
                </a:gridCol>
                <a:gridCol w="3551444">
                  <a:extLst>
                    <a:ext uri="{9D8B030D-6E8A-4147-A177-3AD203B41FA5}">
                      <a16:colId xmlns:a16="http://schemas.microsoft.com/office/drawing/2014/main" val="20001"/>
                    </a:ext>
                  </a:extLst>
                </a:gridCol>
                <a:gridCol w="3009380">
                  <a:extLst>
                    <a:ext uri="{9D8B030D-6E8A-4147-A177-3AD203B41FA5}">
                      <a16:colId xmlns:a16="http://schemas.microsoft.com/office/drawing/2014/main" val="20002"/>
                    </a:ext>
                  </a:extLst>
                </a:gridCol>
              </a:tblGrid>
              <a:tr h="429171">
                <a:tc>
                  <a:txBody>
                    <a:bodyPr/>
                    <a:lstStyle/>
                    <a:p>
                      <a:pPr algn="ctr" fontAlgn="b"/>
                      <a:r>
                        <a:rPr lang="en-US" sz="2400" u="none" strike="noStrike" dirty="0">
                          <a:effectLst/>
                        </a:rPr>
                        <a:t>Criteria</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Ranges/Limits</a:t>
                      </a: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Project Examples</a:t>
                      </a:r>
                    </a:p>
                  </a:txBody>
                  <a:tcPr marL="7620" marR="7620" marT="7620" marB="0" anchor="b">
                    <a:solidFill>
                      <a:schemeClr val="tx2">
                        <a:lumMod val="60000"/>
                        <a:lumOff val="40000"/>
                      </a:schemeClr>
                    </a:solidFill>
                  </a:tcPr>
                </a:tc>
                <a:extLst>
                  <a:ext uri="{0D108BD9-81ED-4DB2-BD59-A6C34878D82A}">
                    <a16:rowId xmlns:a16="http://schemas.microsoft.com/office/drawing/2014/main" val="10000"/>
                  </a:ext>
                </a:extLst>
              </a:tr>
              <a:tr h="735835">
                <a:tc>
                  <a:txBody>
                    <a:bodyPr/>
                    <a:lstStyle/>
                    <a:p>
                      <a:pPr algn="ctr" fontAlgn="b"/>
                      <a:r>
                        <a:rPr lang="en-US" sz="1800" b="1" u="none" strike="noStrike" dirty="0">
                          <a:solidFill>
                            <a:schemeClr val="bg1">
                              <a:lumMod val="95000"/>
                            </a:schemeClr>
                          </a:solidFill>
                          <a:effectLst/>
                        </a:rPr>
                        <a:t>Targeting</a:t>
                      </a:r>
                      <a:endParaRPr lang="en-US" sz="1800" b="1" i="0" u="none" strike="noStrike" dirty="0">
                        <a:solidFill>
                          <a:schemeClr val="bg1">
                            <a:lumMod val="95000"/>
                          </a:schemeClr>
                        </a:solidFill>
                        <a:effectLst/>
                        <a:latin typeface="Calibri" panose="020F0502020204030204" pitchFamily="34" charset="0"/>
                      </a:endParaRP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Less than 80</a:t>
                      </a:r>
                      <a:r>
                        <a:rPr lang="en-US" sz="1600" b="0" baseline="0" dirty="0">
                          <a:solidFill>
                            <a:schemeClr val="tx1"/>
                          </a:solidFill>
                          <a:latin typeface="Calibri" pitchFamily="34" charset="0"/>
                        </a:rPr>
                        <a:t> percent of AMI</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100 percent of homes targeted to households </a:t>
                      </a:r>
                      <a:r>
                        <a:rPr lang="en-US" sz="1600" b="0" u="none" strike="noStrike" baseline="0" dirty="0">
                          <a:effectLst/>
                        </a:rPr>
                        <a:t>&lt; 50 percent of AMI</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136994">
                <a:tc>
                  <a:txBody>
                    <a:bodyPr/>
                    <a:lstStyle/>
                    <a:p>
                      <a:pPr marL="0" algn="ctr" defTabSz="457200" rtl="0" eaLnBrk="1" latinLnBrk="0" hangingPunct="1"/>
                      <a:r>
                        <a:rPr lang="en-US" sz="1800" b="1" kern="1200" dirty="0">
                          <a:solidFill>
                            <a:schemeClr val="bg1">
                              <a:lumMod val="95000"/>
                            </a:schemeClr>
                          </a:solidFill>
                          <a:latin typeface="Calibri" pitchFamily="34" charset="0"/>
                          <a:ea typeface="+mn-ea"/>
                          <a:cs typeface="+mn-cs"/>
                        </a:rPr>
                        <a:t> Subsidy Pass-Through</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Clearly demonstrated to homebuyer/homeowner</a:t>
                      </a:r>
                    </a:p>
                  </a:txBody>
                  <a:tcPr marL="7620" marR="7620" marT="7620" marB="0" anchor="ctr"/>
                </a:tc>
                <a:tc>
                  <a:txBody>
                    <a:bodyPr/>
                    <a:lstStyle/>
                    <a:p>
                      <a:pPr algn="ctr" fontAlgn="b"/>
                      <a:r>
                        <a:rPr lang="en-US" sz="1600" b="0" u="none" strike="noStrike" dirty="0">
                          <a:effectLst/>
                        </a:rPr>
                        <a:t>Loan Estimate and</a:t>
                      </a:r>
                      <a:r>
                        <a:rPr lang="en-US" sz="1600" b="0" u="none" strike="noStrike" baseline="0" dirty="0">
                          <a:effectLst/>
                        </a:rPr>
                        <a:t> Closing Disclosure</a:t>
                      </a:r>
                      <a:r>
                        <a:rPr lang="en-US" sz="1600" b="0" u="none" strike="noStrike" dirty="0">
                          <a:effectLst/>
                        </a:rPr>
                        <a:t> to be provided on a home-by-home basis with disbursement</a:t>
                      </a:r>
                      <a:r>
                        <a:rPr lang="en-US" sz="1600" b="0" u="none" strike="noStrike" baseline="0" dirty="0">
                          <a:effectLst/>
                        </a:rPr>
                        <a:t> requests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938816">
                <a:tc>
                  <a:txBody>
                    <a:bodyPr/>
                    <a:lstStyle/>
                    <a:p>
                      <a:pPr algn="ctr"/>
                      <a:r>
                        <a:rPr lang="en-US" sz="1800" b="1" dirty="0">
                          <a:solidFill>
                            <a:schemeClr val="bg1">
                              <a:lumMod val="95000"/>
                            </a:schemeClr>
                          </a:solidFill>
                          <a:latin typeface="Calibri" pitchFamily="34" charset="0"/>
                        </a:rPr>
                        <a:t>Mortgage Term and Amortization Term</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less than 5 years and 15 years respectively</a:t>
                      </a:r>
                    </a:p>
                  </a:txBody>
                  <a:tcPr marL="7620" marR="7620" marT="7620" marB="0" anchor="ctr"/>
                </a:tc>
                <a:tc>
                  <a:txBody>
                    <a:bodyPr/>
                    <a:lstStyle/>
                    <a:p>
                      <a:pPr algn="ctr" fontAlgn="b"/>
                      <a:r>
                        <a:rPr lang="en-US" sz="1600" b="0" u="none" strike="noStrike" dirty="0">
                          <a:effectLst/>
                        </a:rPr>
                        <a:t>Homebuyers are applying for 30-year fixed-rate mortgages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748166">
                <a:tc>
                  <a:txBody>
                    <a:bodyPr/>
                    <a:lstStyle/>
                    <a:p>
                      <a:pPr algn="ctr"/>
                      <a:r>
                        <a:rPr lang="en-US" sz="1800" b="1" dirty="0">
                          <a:solidFill>
                            <a:schemeClr val="bg1">
                              <a:lumMod val="95000"/>
                            </a:schemeClr>
                          </a:solidFill>
                          <a:latin typeface="Calibri" pitchFamily="34" charset="0"/>
                        </a:rPr>
                        <a:t>Developer Fee</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May not exceed 10% of the FHLB Subsidy</a:t>
                      </a:r>
                    </a:p>
                  </a:txBody>
                  <a:tcPr marL="7620" marR="7620" marT="7620" marB="0" anchor="ctr"/>
                </a:tc>
                <a:tc>
                  <a:txBody>
                    <a:bodyPr/>
                    <a:lstStyle/>
                    <a:p>
                      <a:pPr algn="ctr" fontAlgn="b"/>
                      <a:r>
                        <a:rPr lang="en-US" sz="1600" b="0" u="none" strike="noStrike" dirty="0">
                          <a:effectLst/>
                        </a:rPr>
                        <a:t>Project’s fee was</a:t>
                      </a:r>
                      <a:r>
                        <a:rPr lang="en-US" sz="1600" b="0" u="none" strike="noStrike" baseline="0" dirty="0">
                          <a:effectLst/>
                        </a:rPr>
                        <a:t> 8 percent</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13348">
                <a:tc>
                  <a:txBody>
                    <a:bodyPr/>
                    <a:lstStyle/>
                    <a:p>
                      <a:pPr algn="ctr"/>
                      <a:r>
                        <a:rPr lang="en-US" sz="1800" b="1" dirty="0">
                          <a:solidFill>
                            <a:schemeClr val="bg1">
                              <a:lumMod val="95000"/>
                            </a:schemeClr>
                          </a:solidFill>
                          <a:latin typeface="Calibri" pitchFamily="34" charset="0"/>
                        </a:rPr>
                        <a:t>Cash Back</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Cash back</a:t>
                      </a:r>
                      <a:r>
                        <a:rPr lang="en-US" sz="1600" b="0" baseline="0" dirty="0">
                          <a:solidFill>
                            <a:schemeClr val="tx1"/>
                          </a:solidFill>
                          <a:latin typeface="Calibri" pitchFamily="34" charset="0"/>
                        </a:rPr>
                        <a:t> to homebuyer at closing, or as part of the rehab cost, is</a:t>
                      </a:r>
                      <a:r>
                        <a:rPr lang="en-US" sz="1600" b="0" baseline="0" dirty="0">
                          <a:solidFill>
                            <a:schemeClr val="tx1"/>
                          </a:solidFill>
                          <a:highlight>
                            <a:srgbClr val="FFFF00"/>
                          </a:highlight>
                          <a:latin typeface="Calibri" pitchFamily="34" charset="0"/>
                        </a:rPr>
                        <a:t> </a:t>
                      </a:r>
                      <a:r>
                        <a:rPr lang="en-US" sz="1600" b="1" u="sng" baseline="0" dirty="0">
                          <a:solidFill>
                            <a:schemeClr val="tx1"/>
                          </a:solidFill>
                          <a:highlight>
                            <a:srgbClr val="FFFF00"/>
                          </a:highlight>
                          <a:latin typeface="Calibri" pitchFamily="34" charset="0"/>
                        </a:rPr>
                        <a:t>NOT</a:t>
                      </a:r>
                      <a:r>
                        <a:rPr lang="en-US" sz="1600" b="0" baseline="0" dirty="0">
                          <a:solidFill>
                            <a:schemeClr val="tx1"/>
                          </a:solidFill>
                          <a:highlight>
                            <a:srgbClr val="FFFF00"/>
                          </a:highlight>
                          <a:latin typeface="Calibri" pitchFamily="34" charset="0"/>
                        </a:rPr>
                        <a:t> </a:t>
                      </a:r>
                      <a:r>
                        <a:rPr lang="en-US" sz="1600" b="0" baseline="0" dirty="0">
                          <a:solidFill>
                            <a:schemeClr val="tx1"/>
                          </a:solidFill>
                          <a:latin typeface="Calibri" pitchFamily="34" charset="0"/>
                        </a:rPr>
                        <a:t>allowed</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i="0" u="none" strike="noStrike" dirty="0">
                          <a:solidFill>
                            <a:schemeClr val="dk1"/>
                          </a:solidFill>
                          <a:effectLst/>
                          <a:latin typeface="+mn-lt"/>
                        </a:rPr>
                        <a:t>Subsidy is based on need and will not result</a:t>
                      </a:r>
                      <a:r>
                        <a:rPr lang="en-US" sz="1600" b="0" i="0" u="none" strike="noStrike" baseline="0" dirty="0">
                          <a:solidFill>
                            <a:schemeClr val="dk1"/>
                          </a:solidFill>
                          <a:effectLst/>
                          <a:latin typeface="+mn-lt"/>
                        </a:rPr>
                        <a:t> in cash back</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9040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2400" dirty="0"/>
              <a:t>Demand – Owner Occupied</a:t>
            </a:r>
          </a:p>
        </p:txBody>
      </p:sp>
      <p:sp>
        <p:nvSpPr>
          <p:cNvPr id="30" name="TextBox 29">
            <a:extLst>
              <a:ext uri="{FF2B5EF4-FFF2-40B4-BE49-F238E27FC236}">
                <a16:creationId xmlns:a16="http://schemas.microsoft.com/office/drawing/2014/main" id="{D963A412-5CA7-E6E0-B398-9C8DE0055363}"/>
              </a:ext>
            </a:extLst>
          </p:cNvPr>
          <p:cNvSpPr txBox="1"/>
          <p:nvPr/>
        </p:nvSpPr>
        <p:spPr>
          <a:xfrm>
            <a:off x="401183" y="1867437"/>
            <a:ext cx="84699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Provide the number of eligible households that meet application requirements</a:t>
            </a:r>
          </a:p>
          <a:p>
            <a:pPr marL="285750" indent="-285750">
              <a:buFont typeface="Arial" panose="020B0604020202020204" pitchFamily="34" charset="0"/>
              <a:buChar char="•"/>
            </a:pPr>
            <a:r>
              <a:rPr lang="en-US" dirty="0"/>
              <a:t>Provide waitlists of interested households</a:t>
            </a:r>
          </a:p>
          <a:p>
            <a:pPr marL="285750" indent="-285750">
              <a:buFont typeface="Arial" panose="020B0604020202020204" pitchFamily="34" charset="0"/>
              <a:buChar char="•"/>
            </a:pPr>
            <a:r>
              <a:rPr lang="en-US" dirty="0"/>
              <a:t>List size should be 1.5 to 2 times the requested number of units</a:t>
            </a:r>
          </a:p>
          <a:p>
            <a:pPr marL="285750" indent="-285750">
              <a:buFont typeface="Arial" panose="020B0604020202020204" pitchFamily="34" charset="0"/>
              <a:buChar char="•"/>
            </a:pPr>
            <a:r>
              <a:rPr lang="en-US" dirty="0">
                <a:effectLst/>
                <a:ea typeface="Times New Roman" panose="02020603050405020304" pitchFamily="18" charset="0"/>
              </a:rPr>
              <a:t>Describe the relationship of the characteristics of the housing stock to the proposed homeownership program.</a:t>
            </a:r>
          </a:p>
        </p:txBody>
      </p:sp>
      <p:sp>
        <p:nvSpPr>
          <p:cNvPr id="3" name="Rectangle 2">
            <a:extLst>
              <a:ext uri="{FF2B5EF4-FFF2-40B4-BE49-F238E27FC236}">
                <a16:creationId xmlns:a16="http://schemas.microsoft.com/office/drawing/2014/main" id="{4FD55246-885B-FCA5-7DCB-55255415C65C}"/>
              </a:ext>
            </a:extLst>
          </p:cNvPr>
          <p:cNvSpPr/>
          <p:nvPr/>
        </p:nvSpPr>
        <p:spPr>
          <a:xfrm>
            <a:off x="355601" y="1427389"/>
            <a:ext cx="8576128" cy="423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a:p>
            <a:pPr algn="ctr"/>
            <a:r>
              <a:rPr lang="en-US" b="1" dirty="0"/>
              <a:t>Owner-Occupied Waitlist</a:t>
            </a:r>
          </a:p>
          <a:p>
            <a:pPr algn="ctr"/>
            <a:endParaRPr lang="en-US" dirty="0"/>
          </a:p>
        </p:txBody>
      </p:sp>
      <p:sp>
        <p:nvSpPr>
          <p:cNvPr id="5" name="Rectangle 4">
            <a:extLst>
              <a:ext uri="{FF2B5EF4-FFF2-40B4-BE49-F238E27FC236}">
                <a16:creationId xmlns:a16="http://schemas.microsoft.com/office/drawing/2014/main" id="{AA2A0A84-17EE-E1DF-527E-D71BA812D8EC}"/>
              </a:ext>
            </a:extLst>
          </p:cNvPr>
          <p:cNvSpPr/>
          <p:nvPr/>
        </p:nvSpPr>
        <p:spPr>
          <a:xfrm>
            <a:off x="355600" y="3832460"/>
            <a:ext cx="8576128" cy="318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Demand for AHP Subsidy requested</a:t>
            </a:r>
          </a:p>
        </p:txBody>
      </p:sp>
      <p:sp>
        <p:nvSpPr>
          <p:cNvPr id="9" name="TextBox 8">
            <a:extLst>
              <a:ext uri="{FF2B5EF4-FFF2-40B4-BE49-F238E27FC236}">
                <a16:creationId xmlns:a16="http://schemas.microsoft.com/office/drawing/2014/main" id="{582B1F90-5262-9F08-F86A-DB426E50BD44}"/>
              </a:ext>
            </a:extLst>
          </p:cNvPr>
          <p:cNvSpPr txBox="1"/>
          <p:nvPr/>
        </p:nvSpPr>
        <p:spPr>
          <a:xfrm>
            <a:off x="1463673" y="5362643"/>
            <a:ext cx="7468055" cy="769441"/>
          </a:xfrm>
          <a:prstGeom prst="rect">
            <a:avLst/>
          </a:prstGeom>
          <a:solidFill>
            <a:schemeClr val="bg1"/>
          </a:solidFill>
          <a:ln w="19050">
            <a:solidFill>
              <a:schemeClr val="accent1"/>
            </a:solidFill>
          </a:ln>
          <a:effectLst>
            <a:outerShdw blurRad="50800" dist="38100" dir="18900000" algn="bl" rotWithShape="0">
              <a:prstClr val="black">
                <a:alpha val="40000"/>
              </a:prstClr>
            </a:outerShdw>
          </a:effectLst>
        </p:spPr>
        <p:txBody>
          <a:bodyPr wrap="square" anchor="ctr" anchorCtr="1">
            <a:spAutoFit/>
          </a:bodyPr>
          <a:lstStyle/>
          <a:p>
            <a:pPr marL="285750" marR="0" lvl="0" indent="-285750">
              <a:spcBef>
                <a:spcPts val="0"/>
              </a:spcBef>
              <a:spcAft>
                <a:spcPts val="0"/>
              </a:spcAft>
              <a:buFont typeface="Arial" panose="020B0604020202020204" pitchFamily="34" charset="0"/>
              <a:buChar char="•"/>
              <a:tabLst>
                <a:tab pos="457200" algn="l"/>
              </a:tabLst>
            </a:pPr>
            <a:r>
              <a:rPr lang="en-US" dirty="0"/>
              <a:t>How the project arrived at a budget of $15,517 per home? </a:t>
            </a:r>
          </a:p>
          <a:p>
            <a:pPr marL="285750" marR="0" lvl="0" indent="-285750">
              <a:spcBef>
                <a:spcPts val="0"/>
              </a:spcBef>
              <a:spcAft>
                <a:spcPts val="0"/>
              </a:spcAft>
              <a:buFont typeface="Arial" panose="020B0604020202020204" pitchFamily="34" charset="0"/>
              <a:buChar char="•"/>
              <a:tabLst>
                <a:tab pos="457200" algn="l"/>
              </a:tabLst>
            </a:pPr>
            <a:endParaRPr lang="en-US" sz="800" dirty="0"/>
          </a:p>
          <a:p>
            <a:pPr marL="285750" marR="0" lvl="0" indent="-285750">
              <a:spcBef>
                <a:spcPts val="0"/>
              </a:spcBef>
              <a:spcAft>
                <a:spcPts val="0"/>
              </a:spcAft>
              <a:buFont typeface="Arial" panose="020B0604020202020204" pitchFamily="34" charset="0"/>
              <a:buChar char="•"/>
              <a:tabLst>
                <a:tab pos="457200" algn="l"/>
              </a:tabLst>
            </a:pPr>
            <a:r>
              <a:rPr lang="en-US" dirty="0"/>
              <a:t>How project determined that $10,000 in AHP funds are needed per home?</a:t>
            </a:r>
          </a:p>
        </p:txBody>
      </p:sp>
      <p:sp>
        <p:nvSpPr>
          <p:cNvPr id="10" name="Callout: Right Arrow 9">
            <a:extLst>
              <a:ext uri="{FF2B5EF4-FFF2-40B4-BE49-F238E27FC236}">
                <a16:creationId xmlns:a16="http://schemas.microsoft.com/office/drawing/2014/main" id="{E64B90C9-061A-1474-F78F-9E5441EA3EF2}"/>
              </a:ext>
            </a:extLst>
          </p:cNvPr>
          <p:cNvSpPr/>
          <p:nvPr/>
        </p:nvSpPr>
        <p:spPr>
          <a:xfrm>
            <a:off x="165552" y="5322996"/>
            <a:ext cx="1273629" cy="769441"/>
          </a:xfrm>
          <a:prstGeom prst="rightArrowCallou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Example Questions</a:t>
            </a:r>
          </a:p>
        </p:txBody>
      </p:sp>
      <p:sp>
        <p:nvSpPr>
          <p:cNvPr id="4" name="TextBox 3">
            <a:extLst>
              <a:ext uri="{FF2B5EF4-FFF2-40B4-BE49-F238E27FC236}">
                <a16:creationId xmlns:a16="http://schemas.microsoft.com/office/drawing/2014/main" id="{3459CB87-0B38-1656-1CFB-345C83A8A044}"/>
              </a:ext>
            </a:extLst>
          </p:cNvPr>
          <p:cNvSpPr txBox="1"/>
          <p:nvPr/>
        </p:nvSpPr>
        <p:spPr>
          <a:xfrm>
            <a:off x="355600" y="4229100"/>
            <a:ext cx="8576128" cy="1015663"/>
          </a:xfrm>
          <a:prstGeom prst="rect">
            <a:avLst/>
          </a:prstGeom>
          <a:noFill/>
        </p:spPr>
        <p:txBody>
          <a:bodyPr wrap="square" rtlCol="0">
            <a:spAutoFit/>
          </a:bodyPr>
          <a:lstStyle/>
          <a:p>
            <a:pPr marL="285750" indent="-285750">
              <a:buFont typeface="Arial" panose="020B0604020202020204" pitchFamily="34" charset="0"/>
              <a:buChar char="•"/>
            </a:pPr>
            <a:r>
              <a:rPr lang="en-US" dirty="0">
                <a:effectLst/>
                <a:ea typeface="Times New Roman" panose="02020603050405020304" pitchFamily="18" charset="0"/>
              </a:rPr>
              <a:t>How is the project determining the level of subsidy requested at a per unit level? </a:t>
            </a:r>
          </a:p>
          <a:p>
            <a:pPr marL="285750" indent="-285750">
              <a:buFont typeface="Arial" panose="020B0604020202020204" pitchFamily="34" charset="0"/>
              <a:buChar char="•"/>
            </a:pPr>
            <a:r>
              <a:rPr lang="en-US" dirty="0"/>
              <a:t>How the need for rehabilitation proposed in this application was determined</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9420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2400" dirty="0"/>
              <a:t>2026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rPr>
              <a:t>AHP Implementation Plan</a:t>
            </a: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2043041971"/>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Tree>
    <p:extLst>
      <p:ext uri="{BB962C8B-B14F-4D97-AF65-F5344CB8AC3E}">
        <p14:creationId xmlns:p14="http://schemas.microsoft.com/office/powerpoint/2010/main" val="1050290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415892"/>
            <a:ext cx="7487260" cy="476495"/>
          </a:xfrm>
        </p:spPr>
        <p:txBody>
          <a:bodyPr/>
          <a:lstStyle/>
          <a:p>
            <a:r>
              <a:rPr lang="en-US" sz="24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913405"/>
            <a:ext cx="8164286" cy="830997"/>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rcRect/>
          <a:stretch/>
        </p:blipFill>
        <p:spPr>
          <a:xfrm>
            <a:off x="-1" y="1870746"/>
            <a:ext cx="8967831" cy="4987254"/>
          </a:xfrm>
          <a:prstGeom prst="rect">
            <a:avLst/>
          </a:prstGeom>
        </p:spPr>
      </p:pic>
      <p:sp>
        <p:nvSpPr>
          <p:cNvPr id="4" name="Rectangle 3">
            <a:extLst>
              <a:ext uri="{FF2B5EF4-FFF2-40B4-BE49-F238E27FC236}">
                <a16:creationId xmlns:a16="http://schemas.microsoft.com/office/drawing/2014/main" id="{EA69CBBC-1D6F-879C-00E7-42E6AC6BFEC2}"/>
              </a:ext>
            </a:extLst>
          </p:cNvPr>
          <p:cNvSpPr/>
          <p:nvPr/>
        </p:nvSpPr>
        <p:spPr>
          <a:xfrm>
            <a:off x="7105880" y="2930487"/>
            <a:ext cx="1778062" cy="1018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933D4F-7DCC-AED6-B28A-9886029E47F4}"/>
              </a:ext>
            </a:extLst>
          </p:cNvPr>
          <p:cNvSpPr/>
          <p:nvPr/>
        </p:nvSpPr>
        <p:spPr>
          <a:xfrm>
            <a:off x="33051" y="1881762"/>
            <a:ext cx="1814884" cy="10156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56330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256448" y="540656"/>
            <a:ext cx="7487260" cy="457200"/>
          </a:xfrm>
        </p:spPr>
        <p:txBody>
          <a:bodyPr/>
          <a:lstStyle/>
          <a:p>
            <a:r>
              <a:rPr lang="en-US" sz="2400" dirty="0"/>
              <a:t>2026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213684"/>
            <a:ext cx="9032732" cy="5644315"/>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60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436016"/>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b="1" dirty="0">
                <a:solidFill>
                  <a:schemeClr val="tx1"/>
                </a:solidFill>
              </a:rPr>
              <a:t>Units or land donated/conveyed by the federal government instrumentality or unrelated entity (at least 20% of units); or </a:t>
            </a:r>
          </a:p>
          <a:p>
            <a:pPr marL="342900" indent="-342900">
              <a:buAutoNum type="arabicParenR"/>
            </a:pPr>
            <a:endParaRPr lang="en-US" sz="1000" b="1" dirty="0">
              <a:solidFill>
                <a:schemeClr val="tx1"/>
              </a:solidFill>
            </a:endParaRPr>
          </a:p>
          <a:p>
            <a:pPr marL="342900" indent="-342900">
              <a:buAutoNum type="arabicParenR"/>
            </a:pPr>
            <a:r>
              <a:rPr lang="en-US" b="1" dirty="0">
                <a:solidFill>
                  <a:schemeClr val="tx1"/>
                </a:solidFill>
              </a:rPr>
              <a:t>Property conveyed significantly below market value, meaning it is transferred for 50% or less of fair market value, by an unrelated party </a:t>
            </a:r>
          </a:p>
        </p:txBody>
      </p:sp>
      <p:sp>
        <p:nvSpPr>
          <p:cNvPr id="3" name="Rectangle 2">
            <a:extLst>
              <a:ext uri="{FF2B5EF4-FFF2-40B4-BE49-F238E27FC236}">
                <a16:creationId xmlns:a16="http://schemas.microsoft.com/office/drawing/2014/main" id="{7367F09C-4F20-319E-6C45-264C32DE6980}"/>
              </a:ext>
            </a:extLst>
          </p:cNvPr>
          <p:cNvSpPr/>
          <p:nvPr/>
        </p:nvSpPr>
        <p:spPr>
          <a:xfrm>
            <a:off x="345715" y="3175991"/>
            <a:ext cx="8288146" cy="2958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a:p>
            <a:pPr algn="ctr"/>
            <a:r>
              <a:rPr lang="en-US" sz="2000" b="1" u="sng" dirty="0">
                <a:solidFill>
                  <a:schemeClr val="bg1"/>
                </a:solidFill>
              </a:rPr>
              <a:t>Key Points:</a:t>
            </a:r>
          </a:p>
          <a:p>
            <a:pPr algn="ctr"/>
            <a:endParaRPr lang="en-US" b="1" u="sng" dirty="0">
              <a:solidFill>
                <a:schemeClr val="bg1"/>
              </a:solidFill>
            </a:endParaRPr>
          </a:p>
          <a:p>
            <a:pPr marL="285750" indent="-285750">
              <a:buFont typeface="Arial" panose="020B0604020202020204" pitchFamily="34" charset="0"/>
              <a:buChar char="•"/>
            </a:pPr>
            <a:r>
              <a:rPr lang="en-US" b="1" dirty="0">
                <a:solidFill>
                  <a:schemeClr val="bg1"/>
                </a:solidFill>
              </a:rPr>
              <a:t>Donated or conveyed by an entity not related to or affiliated with the member, project sponsor or project owner through ownership or control with the exception of property owned and donated by a Housing Authority, City or County and meeting all other conditions of this criterion.</a:t>
            </a:r>
          </a:p>
          <a:p>
            <a:pPr algn="ctr"/>
            <a:endParaRPr lang="en-US" b="1" dirty="0">
              <a:solidFill>
                <a:schemeClr val="bg1"/>
              </a:solidFill>
            </a:endParaRPr>
          </a:p>
          <a:p>
            <a:pPr marL="285750" marR="0" indent="-285750">
              <a:buFont typeface="Arial" panose="020B0604020202020204" pitchFamily="34" charset="0"/>
              <a:buChar char="•"/>
            </a:pPr>
            <a:r>
              <a:rPr lang="en-US" b="1" dirty="0">
                <a:solidFill>
                  <a:schemeClr val="bg1"/>
                </a:solidFill>
              </a:rPr>
              <a:t>Evidence of donation should be included with application (i.e., transfer deed, purchase agreement or letter of intent)</a:t>
            </a:r>
          </a:p>
          <a:p>
            <a:pPr algn="ctr"/>
            <a:endParaRPr lang="en-US" b="1" dirty="0">
              <a:solidFill>
                <a:schemeClr val="bg1"/>
              </a:solidFill>
            </a:endParaRPr>
          </a:p>
        </p:txBody>
      </p:sp>
    </p:spTree>
    <p:extLst>
      <p:ext uri="{BB962C8B-B14F-4D97-AF65-F5344CB8AC3E}">
        <p14:creationId xmlns:p14="http://schemas.microsoft.com/office/powerpoint/2010/main" val="239212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17" name="Rectangle 16">
            <a:extLst>
              <a:ext uri="{FF2B5EF4-FFF2-40B4-BE49-F238E27FC236}">
                <a16:creationId xmlns:a16="http://schemas.microsoft.com/office/drawing/2014/main" id="{1573EBF4-E583-405D-BBCC-71F887E364E2}"/>
              </a:ext>
            </a:extLst>
          </p:cNvPr>
          <p:cNvSpPr/>
          <p:nvPr/>
        </p:nvSpPr>
        <p:spPr>
          <a:xfrm>
            <a:off x="345715" y="2552925"/>
            <a:ext cx="8484702" cy="2856057"/>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sng" strike="noStrike" baseline="0" dirty="0">
                <a:solidFill>
                  <a:schemeClr val="bg1"/>
                </a:solidFill>
                <a:latin typeface="+mj-lt"/>
              </a:rPr>
              <a:t> 5 points – All Projects</a:t>
            </a:r>
          </a:p>
          <a:p>
            <a:pPr algn="ctr"/>
            <a:endParaRPr lang="en-US" sz="2400" b="1" i="0" u="none" strike="noStrike" baseline="0" dirty="0">
              <a:solidFill>
                <a:schemeClr val="bg1"/>
              </a:solidFill>
              <a:latin typeface="+mj-lt"/>
            </a:endParaRPr>
          </a:p>
          <a:p>
            <a:pPr marL="342900" indent="-342900" algn="ctr">
              <a:buFont typeface="Wingdings" panose="05000000000000000000" pitchFamily="2" charset="2"/>
              <a:buChar char="ü"/>
            </a:pPr>
            <a:r>
              <a:rPr lang="en-US" sz="2400" b="1" i="0" u="none" strike="noStrike" baseline="0" dirty="0">
                <a:solidFill>
                  <a:schemeClr val="bg1"/>
                </a:solidFill>
              </a:rPr>
              <a:t>Housing finance agencies</a:t>
            </a:r>
          </a:p>
          <a:p>
            <a:pPr marL="342900" indent="-342900" algn="ctr">
              <a:buFont typeface="Wingdings" panose="05000000000000000000" pitchFamily="2" charset="2"/>
              <a:buChar char="ü"/>
            </a:pPr>
            <a:r>
              <a:rPr lang="en-US" sz="2400" b="1" i="0" u="none" strike="noStrike" baseline="0" dirty="0">
                <a:solidFill>
                  <a:schemeClr val="bg1"/>
                </a:solidFill>
              </a:rPr>
              <a:t>Housing authorities</a:t>
            </a:r>
          </a:p>
          <a:p>
            <a:pPr marL="342900" indent="-342900" algn="ctr">
              <a:buFont typeface="Wingdings" panose="05000000000000000000" pitchFamily="2" charset="2"/>
              <a:buChar char="ü"/>
            </a:pPr>
            <a:r>
              <a:rPr lang="en-US" sz="2400" b="1" dirty="0">
                <a:solidFill>
                  <a:schemeClr val="bg1"/>
                </a:solidFill>
              </a:rPr>
              <a:t>Not-for-profit entities</a:t>
            </a:r>
            <a:endParaRPr lang="en-US" sz="2400" b="1" i="0" u="none" strike="noStrike" baseline="0" dirty="0">
              <a:solidFill>
                <a:schemeClr val="bg1"/>
              </a:solidFill>
            </a:endParaRPr>
          </a:p>
          <a:p>
            <a:pPr marL="342900" indent="-342900" algn="ctr">
              <a:buFont typeface="Wingdings" panose="05000000000000000000" pitchFamily="2" charset="2"/>
              <a:buChar char="ü"/>
            </a:pPr>
            <a:r>
              <a:rPr lang="en-US" sz="2400" b="1" i="0" u="none" strike="noStrike" baseline="0" dirty="0">
                <a:solidFill>
                  <a:schemeClr val="bg1"/>
                </a:solidFill>
              </a:rPr>
              <a:t>Government agencies</a:t>
            </a:r>
          </a:p>
          <a:p>
            <a:pPr marL="342900" indent="-342900" algn="ctr">
              <a:buFont typeface="Wingdings" panose="05000000000000000000" pitchFamily="2" charset="2"/>
              <a:buChar char="ü"/>
            </a:pPr>
            <a:r>
              <a:rPr lang="en-US" sz="2400" b="1" dirty="0">
                <a:solidFill>
                  <a:schemeClr val="bg1"/>
                </a:solidFill>
              </a:rPr>
              <a:t>Native American Tribes</a:t>
            </a:r>
          </a:p>
        </p:txBody>
      </p:sp>
      <p:sp>
        <p:nvSpPr>
          <p:cNvPr id="3" name="Rectangle 2">
            <a:extLst>
              <a:ext uri="{FF2B5EF4-FFF2-40B4-BE49-F238E27FC236}">
                <a16:creationId xmlns:a16="http://schemas.microsoft.com/office/drawing/2014/main" id="{F7194D00-F73E-7253-D70A-89F5EAE1C5EF}"/>
              </a:ext>
            </a:extLst>
          </p:cNvPr>
          <p:cNvSpPr/>
          <p:nvPr/>
        </p:nvSpPr>
        <p:spPr>
          <a:xfrm>
            <a:off x="329649" y="1530964"/>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effectLst/>
                <a:latin typeface="+mj-lt"/>
                <a:ea typeface="MS Mincho" panose="02020609040205080304" pitchFamily="49" charset="-128"/>
                <a:cs typeface="Times New Roman" panose="02020603050405020304" pitchFamily="18" charset="0"/>
              </a:rPr>
              <a:t>Project Sponsor </a:t>
            </a:r>
            <a:r>
              <a:rPr lang="en-US" sz="2000" dirty="0">
                <a:solidFill>
                  <a:schemeClr val="bg1"/>
                </a:solidFill>
                <a:effectLst/>
                <a:latin typeface="+mj-lt"/>
                <a:ea typeface="MS Mincho" panose="02020609040205080304" pitchFamily="49" charset="-128"/>
                <a:cs typeface="Times New Roman" panose="02020603050405020304" pitchFamily="18" charset="0"/>
              </a:rPr>
              <a:t>means a not-for-profit or for-profit organization or public entity that is integrally involved in an owner-occupied project.</a:t>
            </a:r>
            <a:endParaRPr lang="en-US" sz="2000" dirty="0">
              <a:solidFill>
                <a:schemeClr val="bg1"/>
              </a:solidFill>
              <a:latin typeface="+mj-lt"/>
            </a:endParaRPr>
          </a:p>
        </p:txBody>
      </p:sp>
    </p:spTree>
    <p:extLst>
      <p:ext uri="{BB962C8B-B14F-4D97-AF65-F5344CB8AC3E}">
        <p14:creationId xmlns:p14="http://schemas.microsoft.com/office/powerpoint/2010/main" val="201482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286540" y="1508631"/>
            <a:ext cx="7274957" cy="4793946"/>
          </a:xfrm>
          <a:prstGeom prst="rect">
            <a:avLst/>
          </a:prstGeom>
          <a:noFill/>
          <a:ln w="9525">
            <a:noFill/>
            <a:miter lim="800000"/>
            <a:headEnd/>
            <a:tailEnd/>
          </a:ln>
          <a:effectLst/>
        </p:spPr>
        <p:txBody>
          <a:bodyPr lIns="91440" tIns="45720" rIns="91440" bIns="45720" anchor="t"/>
          <a:lstStyle/>
          <a:p>
            <a:pPr defTabSz="342900">
              <a:lnSpc>
                <a:spcPct val="90000"/>
              </a:lnSpc>
              <a:spcAft>
                <a:spcPts val="1800"/>
              </a:spcAft>
              <a:defRPr/>
            </a:pPr>
            <a:r>
              <a:rPr lang="en-US" sz="2400" kern="0" dirty="0"/>
              <a:t>Affordable Housing Program (Owner-Occupied)</a:t>
            </a:r>
          </a:p>
          <a:p>
            <a:pPr defTabSz="342900">
              <a:lnSpc>
                <a:spcPct val="90000"/>
              </a:lnSpc>
              <a:spcAft>
                <a:spcPts val="1800"/>
              </a:spcAft>
              <a:defRPr/>
            </a:pPr>
            <a:r>
              <a:rPr lang="en-US" sz="2400" kern="0" dirty="0"/>
              <a:t>Homebuyer Equity Leverage Partnership (HELP)</a:t>
            </a:r>
            <a:endParaRPr lang="en-US" sz="2400" kern="0" dirty="0">
              <a:cs typeface="Calibri"/>
            </a:endParaRPr>
          </a:p>
          <a:p>
            <a:pPr defTabSz="342900">
              <a:lnSpc>
                <a:spcPct val="90000"/>
              </a:lnSpc>
              <a:spcAft>
                <a:spcPts val="1800"/>
              </a:spcAft>
              <a:defRPr/>
            </a:pPr>
            <a:r>
              <a:rPr lang="en-US" sz="2400" kern="0" dirty="0"/>
              <a:t>Income Calculation</a:t>
            </a:r>
          </a:p>
          <a:p>
            <a:pPr defTabSz="342900">
              <a:lnSpc>
                <a:spcPct val="90000"/>
              </a:lnSpc>
              <a:spcAft>
                <a:spcPts val="1800"/>
              </a:spcAft>
              <a:defRPr/>
            </a:pPr>
            <a:r>
              <a:rPr lang="en-US" sz="2400" kern="0" dirty="0"/>
              <a:t>FHLB Dallas FORTIFIED Fund</a:t>
            </a:r>
          </a:p>
          <a:p>
            <a:pPr defTabSz="342900">
              <a:lnSpc>
                <a:spcPct val="90000"/>
              </a:lnSpc>
              <a:spcAft>
                <a:spcPts val="1800"/>
              </a:spcAft>
              <a:defRPr/>
            </a:pPr>
            <a:r>
              <a:rPr lang="en-US" sz="2400" kern="0" dirty="0"/>
              <a:t>Partnership Grant Program (PGP)</a:t>
            </a:r>
          </a:p>
          <a:p>
            <a:pPr defTabSz="342900">
              <a:lnSpc>
                <a:spcPct val="90000"/>
              </a:lnSpc>
              <a:spcAft>
                <a:spcPts val="1800"/>
              </a:spcAft>
              <a:defRPr/>
            </a:pPr>
            <a:r>
              <a:rPr lang="en-US" sz="2400" kern="0" dirty="0"/>
              <a:t>Disaster Rebuilding Assistance (DRA)</a:t>
            </a:r>
          </a:p>
          <a:p>
            <a:pPr defTabSz="342900">
              <a:lnSpc>
                <a:spcPct val="90000"/>
              </a:lnSpc>
              <a:spcAft>
                <a:spcPts val="1800"/>
              </a:spcAft>
              <a:defRPr/>
            </a:pPr>
            <a:r>
              <a:rPr lang="en-US" sz="2400" kern="0" dirty="0"/>
              <a:t>Special Needs Assistance Program (SNAP)</a:t>
            </a:r>
          </a:p>
          <a:p>
            <a:pPr defTabSz="342900">
              <a:lnSpc>
                <a:spcPct val="90000"/>
              </a:lnSpc>
              <a:spcAft>
                <a:spcPts val="1800"/>
              </a:spcAft>
              <a:defRPr/>
            </a:pPr>
            <a:r>
              <a:rPr lang="en-US" sz="2400" kern="0" dirty="0"/>
              <a:t>Program Enrollment and Application Submission Process</a:t>
            </a:r>
          </a:p>
          <a:p>
            <a:pPr defTabSz="342900">
              <a:lnSpc>
                <a:spcPct val="90000"/>
              </a:lnSpc>
              <a:spcAft>
                <a:spcPts val="1800"/>
              </a:spcAft>
              <a:defRPr/>
            </a:pPr>
            <a:r>
              <a:rPr lang="en-US" sz="2400" kern="0" dirty="0"/>
              <a:t>NAHO Fund</a:t>
            </a:r>
            <a:endParaRPr lang="en-US" kern="0" dirty="0"/>
          </a:p>
          <a:p>
            <a:pPr defTabSz="342900">
              <a:lnSpc>
                <a:spcPct val="90000"/>
              </a:lnSpc>
              <a:spcAft>
                <a:spcPts val="1800"/>
              </a:spcAft>
              <a:defRPr/>
            </a:pPr>
            <a:endParaRPr lang="en-US" sz="2400" kern="0" dirty="0">
              <a:cs typeface="Calibri"/>
            </a:endParaRPr>
          </a:p>
          <a:p>
            <a:pPr defTabSz="342900">
              <a:lnSpc>
                <a:spcPct val="90000"/>
              </a:lnSpc>
              <a:spcAft>
                <a:spcPts val="1800"/>
              </a:spcAft>
              <a:defRPr/>
            </a:pPr>
            <a:endParaRPr lang="en-US" sz="2400" kern="0" dirty="0">
              <a:cs typeface="Calibri"/>
            </a:endParaRPr>
          </a:p>
          <a:p>
            <a:pPr marL="257175" indent="-257175" defTabSz="342900">
              <a:lnSpc>
                <a:spcPct val="90000"/>
              </a:lnSpc>
              <a:spcBef>
                <a:spcPct val="20000"/>
              </a:spcBef>
              <a:buFont typeface="Arial" panose="020B0604020202020204" pitchFamily="34" charset="0"/>
              <a:buChar char="•"/>
              <a:defRPr/>
            </a:pPr>
            <a:endParaRPr lang="en-US" kern="0" dirty="0">
              <a:cs typeface="Calibri"/>
            </a:endParaRPr>
          </a:p>
          <a:p>
            <a:pPr marL="257175" indent="-257175" defTabSz="342900">
              <a:lnSpc>
                <a:spcPct val="90000"/>
              </a:lnSpc>
              <a:spcBef>
                <a:spcPct val="20000"/>
              </a:spcBef>
              <a:defRPr/>
            </a:pPr>
            <a:endParaRPr lang="en-US" sz="900" kern="0" dirty="0">
              <a:cs typeface="Calibri"/>
            </a:endParaRPr>
          </a:p>
          <a:p>
            <a:pPr marL="257175" indent="-257175" defTabSz="342900">
              <a:lnSpc>
                <a:spcPct val="90000"/>
              </a:lnSpc>
              <a:spcBef>
                <a:spcPct val="20000"/>
              </a:spcBef>
              <a:buFontTx/>
              <a:buChar char="•"/>
              <a:defRPr/>
            </a:pPr>
            <a:endParaRPr lang="en-US" sz="1650" kern="0" dirty="0">
              <a:cs typeface="Calibri"/>
            </a:endParaRPr>
          </a:p>
        </p:txBody>
      </p:sp>
      <p:sp>
        <p:nvSpPr>
          <p:cNvPr id="14" name="Title 6"/>
          <p:cNvSpPr>
            <a:spLocks noGrp="1"/>
          </p:cNvSpPr>
          <p:nvPr>
            <p:ph type="title"/>
          </p:nvPr>
        </p:nvSpPr>
        <p:spPr>
          <a:xfrm>
            <a:off x="356260" y="598773"/>
            <a:ext cx="7470570" cy="457200"/>
          </a:xfrm>
        </p:spPr>
        <p:txBody>
          <a:bodyPr>
            <a:noAutofit/>
          </a:bodyPr>
          <a:lstStyle/>
          <a:p>
            <a:pPr algn="l"/>
            <a:r>
              <a:rPr lang="en-US" sz="3600" dirty="0">
                <a:solidFill>
                  <a:srgbClr val="0070C0"/>
                </a:solidFill>
              </a:rPr>
              <a:t>Learning Objectives</a:t>
            </a:r>
            <a:endParaRPr lang="en-US" sz="3600" b="1" dirty="0">
              <a:solidFill>
                <a:srgbClr val="0070C0"/>
              </a:solidFill>
            </a:endParaRPr>
          </a:p>
        </p:txBody>
      </p:sp>
      <p:sp>
        <p:nvSpPr>
          <p:cNvPr id="3" name="Arrow: Pentagon 2">
            <a:extLst>
              <a:ext uri="{FF2B5EF4-FFF2-40B4-BE49-F238E27FC236}">
                <a16:creationId xmlns:a16="http://schemas.microsoft.com/office/drawing/2014/main" id="{C257ABFF-B9C0-9289-60AD-09491A4509FC}"/>
              </a:ext>
            </a:extLst>
          </p:cNvPr>
          <p:cNvSpPr/>
          <p:nvPr/>
        </p:nvSpPr>
        <p:spPr>
          <a:xfrm>
            <a:off x="448339" y="1531890"/>
            <a:ext cx="616689" cy="382772"/>
          </a:xfrm>
          <a:prstGeom prst="homePlate">
            <a:avLst/>
          </a:prstGeom>
          <a:solidFill>
            <a:srgbClr val="1C457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1</a:t>
            </a:r>
          </a:p>
        </p:txBody>
      </p:sp>
      <p:sp>
        <p:nvSpPr>
          <p:cNvPr id="4" name="Arrow: Pentagon 3">
            <a:extLst>
              <a:ext uri="{FF2B5EF4-FFF2-40B4-BE49-F238E27FC236}">
                <a16:creationId xmlns:a16="http://schemas.microsoft.com/office/drawing/2014/main" id="{A1290AA8-E473-C531-FC65-3629176E31F5}"/>
              </a:ext>
            </a:extLst>
          </p:cNvPr>
          <p:cNvSpPr/>
          <p:nvPr/>
        </p:nvSpPr>
        <p:spPr>
          <a:xfrm>
            <a:off x="448339" y="2105943"/>
            <a:ext cx="616689" cy="382772"/>
          </a:xfrm>
          <a:prstGeom prst="homePlate">
            <a:avLst/>
          </a:prstGeom>
          <a:solidFill>
            <a:srgbClr val="24559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2</a:t>
            </a:r>
          </a:p>
        </p:txBody>
      </p:sp>
      <p:sp>
        <p:nvSpPr>
          <p:cNvPr id="5" name="Arrow: Pentagon 4">
            <a:extLst>
              <a:ext uri="{FF2B5EF4-FFF2-40B4-BE49-F238E27FC236}">
                <a16:creationId xmlns:a16="http://schemas.microsoft.com/office/drawing/2014/main" id="{F7EDACAA-9AED-955E-94C8-CB962ABE951C}"/>
              </a:ext>
            </a:extLst>
          </p:cNvPr>
          <p:cNvSpPr/>
          <p:nvPr/>
        </p:nvSpPr>
        <p:spPr>
          <a:xfrm>
            <a:off x="448339" y="2683654"/>
            <a:ext cx="616689" cy="382772"/>
          </a:xfrm>
          <a:prstGeom prst="homePlate">
            <a:avLst/>
          </a:prstGeom>
          <a:solidFill>
            <a:srgbClr val="2C6AB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3</a:t>
            </a:r>
          </a:p>
        </p:txBody>
      </p:sp>
      <p:sp>
        <p:nvSpPr>
          <p:cNvPr id="6" name="Arrow: Pentagon 5">
            <a:extLst>
              <a:ext uri="{FF2B5EF4-FFF2-40B4-BE49-F238E27FC236}">
                <a16:creationId xmlns:a16="http://schemas.microsoft.com/office/drawing/2014/main" id="{C4553A01-1405-41DA-F7DA-31D143DD72B1}"/>
              </a:ext>
            </a:extLst>
          </p:cNvPr>
          <p:cNvSpPr/>
          <p:nvPr/>
        </p:nvSpPr>
        <p:spPr>
          <a:xfrm>
            <a:off x="448339" y="3216450"/>
            <a:ext cx="616689" cy="382772"/>
          </a:xfrm>
          <a:prstGeom prst="homePlate">
            <a:avLst/>
          </a:prstGeom>
          <a:solidFill>
            <a:srgbClr val="3D7FC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4</a:t>
            </a:r>
          </a:p>
        </p:txBody>
      </p:sp>
      <p:sp>
        <p:nvSpPr>
          <p:cNvPr id="7" name="Arrow: Pentagon 6">
            <a:extLst>
              <a:ext uri="{FF2B5EF4-FFF2-40B4-BE49-F238E27FC236}">
                <a16:creationId xmlns:a16="http://schemas.microsoft.com/office/drawing/2014/main" id="{E0FDBB20-BA84-6AB5-8007-F488FBE3FC4B}"/>
              </a:ext>
            </a:extLst>
          </p:cNvPr>
          <p:cNvSpPr/>
          <p:nvPr/>
        </p:nvSpPr>
        <p:spPr>
          <a:xfrm>
            <a:off x="448339" y="3791778"/>
            <a:ext cx="616689" cy="382772"/>
          </a:xfrm>
          <a:prstGeom prst="homePlate">
            <a:avLst/>
          </a:prstGeom>
          <a:solidFill>
            <a:srgbClr val="5B93D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5</a:t>
            </a:r>
          </a:p>
        </p:txBody>
      </p:sp>
      <p:sp>
        <p:nvSpPr>
          <p:cNvPr id="2" name="Arrow: Pentagon 1">
            <a:extLst>
              <a:ext uri="{FF2B5EF4-FFF2-40B4-BE49-F238E27FC236}">
                <a16:creationId xmlns:a16="http://schemas.microsoft.com/office/drawing/2014/main" id="{CA2D0283-6E66-2E78-CF09-44DE13A08E7B}"/>
              </a:ext>
            </a:extLst>
          </p:cNvPr>
          <p:cNvSpPr/>
          <p:nvPr/>
        </p:nvSpPr>
        <p:spPr>
          <a:xfrm>
            <a:off x="444270" y="4353163"/>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6</a:t>
            </a:r>
            <a:endParaRPr lang="en-US" dirty="0"/>
          </a:p>
        </p:txBody>
      </p:sp>
      <p:sp>
        <p:nvSpPr>
          <p:cNvPr id="8" name="Arrow: Pentagon 7">
            <a:extLst>
              <a:ext uri="{FF2B5EF4-FFF2-40B4-BE49-F238E27FC236}">
                <a16:creationId xmlns:a16="http://schemas.microsoft.com/office/drawing/2014/main" id="{294A47E1-2230-E1C0-BA8A-F06389B28AAD}"/>
              </a:ext>
            </a:extLst>
          </p:cNvPr>
          <p:cNvSpPr/>
          <p:nvPr/>
        </p:nvSpPr>
        <p:spPr>
          <a:xfrm>
            <a:off x="454886" y="4881048"/>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7</a:t>
            </a:r>
            <a:endParaRPr lang="en-US" dirty="0"/>
          </a:p>
        </p:txBody>
      </p:sp>
      <p:sp>
        <p:nvSpPr>
          <p:cNvPr id="10" name="Arrow: Pentagon 9">
            <a:extLst>
              <a:ext uri="{FF2B5EF4-FFF2-40B4-BE49-F238E27FC236}">
                <a16:creationId xmlns:a16="http://schemas.microsoft.com/office/drawing/2014/main" id="{665DDB5B-184D-A27D-50E1-1843799920AF}"/>
              </a:ext>
            </a:extLst>
          </p:cNvPr>
          <p:cNvSpPr/>
          <p:nvPr/>
        </p:nvSpPr>
        <p:spPr>
          <a:xfrm>
            <a:off x="454886" y="5395771"/>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8</a:t>
            </a:r>
            <a:endParaRPr lang="en-US" dirty="0"/>
          </a:p>
        </p:txBody>
      </p:sp>
      <p:sp>
        <p:nvSpPr>
          <p:cNvPr id="11" name="Arrow: Pentagon 10">
            <a:extLst>
              <a:ext uri="{FF2B5EF4-FFF2-40B4-BE49-F238E27FC236}">
                <a16:creationId xmlns:a16="http://schemas.microsoft.com/office/drawing/2014/main" id="{4FDCD938-EA43-72F1-7C0C-78AF91FE713B}"/>
              </a:ext>
            </a:extLst>
          </p:cNvPr>
          <p:cNvSpPr/>
          <p:nvPr/>
        </p:nvSpPr>
        <p:spPr>
          <a:xfrm>
            <a:off x="454886" y="5920222"/>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9</a:t>
            </a:r>
            <a:endParaRPr lang="en-US" dirty="0"/>
          </a:p>
        </p:txBody>
      </p:sp>
    </p:spTree>
    <p:extLst>
      <p:ext uri="{BB962C8B-B14F-4D97-AF65-F5344CB8AC3E}">
        <p14:creationId xmlns:p14="http://schemas.microsoft.com/office/powerpoint/2010/main" val="238836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14345"/>
            <a:ext cx="7617890" cy="550497"/>
          </a:xfrm>
        </p:spPr>
        <p:txBody>
          <a:bodyPr>
            <a:noAutofit/>
          </a:bodyPr>
          <a:lstStyle/>
          <a:p>
            <a:pPr marL="0" lvl="0" indent="0" defTabSz="457200">
              <a:spcBef>
                <a:spcPct val="0"/>
              </a:spcBef>
              <a:buClrTx/>
              <a:buNone/>
              <a:defRPr/>
            </a:pPr>
            <a:r>
              <a:rPr lang="en-US" b="1" dirty="0">
                <a:solidFill>
                  <a:srgbClr val="0072CE"/>
                </a:solidFill>
                <a:latin typeface="Calibri" pitchFamily="34" charset="0"/>
              </a:rPr>
              <a:t>Income Targeting</a:t>
            </a:r>
            <a:endParaRPr lang="en-US"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7394433"/>
              </p:ext>
            </p:extLst>
          </p:nvPr>
        </p:nvGraphicFramePr>
        <p:xfrm>
          <a:off x="6172199" y="1130156"/>
          <a:ext cx="2750419" cy="4924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5"/>
            <a:ext cx="5950818" cy="4924135"/>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algn="ctr">
              <a:defRPr/>
            </a:pPr>
            <a:endParaRPr lang="en-US" sz="1800" b="1" kern="0" dirty="0">
              <a:solidFill>
                <a:srgbClr val="0070C0"/>
              </a:solidFill>
              <a:latin typeface="Calibri" pitchFamily="34" charset="0"/>
            </a:endParaRPr>
          </a:p>
          <a:p>
            <a:pPr marL="800100" lvl="1" indent="-342900">
              <a:buFont typeface="Arial" panose="020B0604020202020204" pitchFamily="34" charset="0"/>
              <a:buChar char="•"/>
              <a:defRPr/>
            </a:pPr>
            <a:r>
              <a:rPr lang="en-US" dirty="0">
                <a:solidFill>
                  <a:schemeClr val="tx1"/>
                </a:solidFill>
              </a:rPr>
              <a:t>Very low-income (VLI) units (i.e., less than or equal to 50% of the area median income or AMI) will be weighted at five (5) points. </a:t>
            </a:r>
          </a:p>
          <a:p>
            <a:pPr lvl="1">
              <a:defRPr/>
            </a:pPr>
            <a:endParaRPr lang="en-US" dirty="0">
              <a:solidFill>
                <a:schemeClr val="tx1"/>
              </a:solidFill>
            </a:endParaRPr>
          </a:p>
          <a:p>
            <a:pPr marL="800100" lvl="1" indent="-342900">
              <a:buFont typeface="Arial" panose="020B0604020202020204" pitchFamily="34" charset="0"/>
              <a:buChar char="•"/>
              <a:defRPr/>
            </a:pPr>
            <a:r>
              <a:rPr lang="en-US" dirty="0">
                <a:solidFill>
                  <a:schemeClr val="tx1"/>
                </a:solidFill>
              </a:rPr>
              <a:t>Low-income (LI) unit (greater than 50% but less than or equal to 60% AMI) will be weighted at three (3) points.</a:t>
            </a:r>
          </a:p>
          <a:p>
            <a:pPr lvl="1">
              <a:defRPr/>
            </a:pPr>
            <a:r>
              <a:rPr lang="en-US" dirty="0">
                <a:solidFill>
                  <a:schemeClr val="tx1"/>
                </a:solidFill>
              </a:rPr>
              <a:t> </a:t>
            </a:r>
          </a:p>
          <a:p>
            <a:pPr marL="800100" lvl="1" indent="-342900">
              <a:buFont typeface="Arial" panose="020B0604020202020204" pitchFamily="34" charset="0"/>
              <a:buChar char="•"/>
              <a:defRPr/>
            </a:pPr>
            <a:r>
              <a:rPr lang="en-US" dirty="0">
                <a:solidFill>
                  <a:schemeClr val="tx1"/>
                </a:solidFill>
              </a:rPr>
              <a:t>Moderate-income (MOD) unit (greater than 60% but less than or equal to 80% AMI) will be weighted at one (1) point.</a:t>
            </a:r>
          </a:p>
          <a:p>
            <a:pPr lvl="1">
              <a:defRPr/>
            </a:pPr>
            <a:endParaRPr lang="en-US" dirty="0">
              <a:solidFill>
                <a:schemeClr val="tx1"/>
              </a:solidFill>
            </a:endParaRPr>
          </a:p>
          <a:p>
            <a:pPr marL="800100" lvl="1" indent="-342900">
              <a:buFont typeface="Arial" panose="020B0604020202020204" pitchFamily="34" charset="0"/>
              <a:buChar char="•"/>
              <a:defRPr/>
            </a:pPr>
            <a:r>
              <a:rPr kumimoji="0" lang="en-US" b="1" i="0" u="none" strike="noStrike" kern="1200" cap="none" spc="0" normalizeH="0" baseline="0" noProof="0" dirty="0">
                <a:ln>
                  <a:noFill/>
                </a:ln>
                <a:solidFill>
                  <a:schemeClr val="tx1"/>
                </a:solidFill>
                <a:effectLst/>
                <a:uLnTx/>
                <a:uFillTx/>
                <a:cs typeface="Calibri" panose="020F0502020204030204" pitchFamily="34" charset="0"/>
              </a:rPr>
              <a:t>Maximum = 20 points</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
        <p:nvSpPr>
          <p:cNvPr id="5" name="TextBox 4">
            <a:extLst>
              <a:ext uri="{FF2B5EF4-FFF2-40B4-BE49-F238E27FC236}">
                <a16:creationId xmlns:a16="http://schemas.microsoft.com/office/drawing/2014/main" id="{A40B20B4-BCF7-0389-B53E-791B61B30328}"/>
              </a:ext>
            </a:extLst>
          </p:cNvPr>
          <p:cNvSpPr txBox="1"/>
          <p:nvPr/>
        </p:nvSpPr>
        <p:spPr>
          <a:xfrm>
            <a:off x="779646" y="6241870"/>
            <a:ext cx="7931216" cy="400110"/>
          </a:xfrm>
          <a:prstGeom prst="rect">
            <a:avLst/>
          </a:prstGeom>
          <a:noFill/>
          <a:ln w="28575">
            <a:solidFill>
              <a:srgbClr val="000000"/>
            </a:solidFill>
          </a:ln>
        </p:spPr>
        <p:txBody>
          <a:bodyPr wrap="square">
            <a:spAutoFit/>
          </a:bodyPr>
          <a:lstStyle/>
          <a:p>
            <a:pPr algn="ctr"/>
            <a:r>
              <a:rPr kumimoji="0" lang="en-US" sz="2000" b="0" i="0" u="none" strike="noStrike" cap="none" spc="0" normalizeH="0" baseline="0" noProof="0" dirty="0">
                <a:ln>
                  <a:noFill/>
                </a:ln>
                <a:solidFill>
                  <a:srgbClr val="0072CE"/>
                </a:solidFill>
                <a:effectLst/>
                <a:uLnTx/>
                <a:uFillTx/>
              </a:rPr>
              <a:t>Every $250 per unit increase over $15,000 decreases score by 0.125 points</a:t>
            </a:r>
            <a:endParaRPr lang="en-US" sz="2000" dirty="0"/>
          </a:p>
        </p:txBody>
      </p:sp>
    </p:spTree>
    <p:extLst>
      <p:ext uri="{BB962C8B-B14F-4D97-AF65-F5344CB8AC3E}">
        <p14:creationId xmlns:p14="http://schemas.microsoft.com/office/powerpoint/2010/main" val="335701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00393" y="433229"/>
            <a:ext cx="7632029" cy="570451"/>
          </a:xfrm>
        </p:spPr>
        <p:txBody>
          <a:bodyPr anchor="ctr">
            <a:normAutofit/>
          </a:bodyPr>
          <a:lstStyle/>
          <a:p>
            <a:pPr marL="0" indent="0" eaLnBrk="0" hangingPunct="0">
              <a:buNone/>
            </a:pPr>
            <a:r>
              <a:rPr lang="en-US"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172857" y="1147792"/>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8" name="Rectangle 7">
            <a:extLst>
              <a:ext uri="{FF2B5EF4-FFF2-40B4-BE49-F238E27FC236}">
                <a16:creationId xmlns:a16="http://schemas.microsoft.com/office/drawing/2014/main" id="{C8A4B36A-A0C2-B86D-1466-AD46F444264D}"/>
              </a:ext>
            </a:extLst>
          </p:cNvPr>
          <p:cNvSpPr/>
          <p:nvPr/>
        </p:nvSpPr>
        <p:spPr>
          <a:xfrm>
            <a:off x="300393" y="2144305"/>
            <a:ext cx="8443366" cy="2982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2000" b="1" dirty="0">
                <a:solidFill>
                  <a:schemeClr val="tx1"/>
                </a:solidFill>
              </a:rPr>
              <a:t>Employment</a:t>
            </a:r>
          </a:p>
          <a:p>
            <a:pPr marL="285750" indent="-285750">
              <a:buFont typeface="Arial" panose="020B0604020202020204" pitchFamily="34" charset="0"/>
              <a:buChar char="•"/>
            </a:pPr>
            <a:r>
              <a:rPr lang="en-US" sz="2000" b="1" dirty="0">
                <a:solidFill>
                  <a:schemeClr val="tx1"/>
                </a:solidFill>
              </a:rPr>
              <a:t>Homebuyer Counseling/Education (DPA Projects)</a:t>
            </a:r>
          </a:p>
          <a:p>
            <a:pPr marL="285750" indent="-285750">
              <a:buFont typeface="Arial" panose="020B0604020202020204" pitchFamily="34" charset="0"/>
              <a:buChar char="•"/>
            </a:pPr>
            <a:r>
              <a:rPr lang="en-US" sz="2000" b="1" dirty="0">
                <a:solidFill>
                  <a:schemeClr val="tx1"/>
                </a:solidFill>
              </a:rPr>
              <a:t>Homeowner Maintenance &amp; Counseling/Education (Rehab projects)</a:t>
            </a:r>
          </a:p>
          <a:p>
            <a:pPr marL="285750" indent="-285750">
              <a:buFont typeface="Arial" panose="020B0604020202020204" pitchFamily="34" charset="0"/>
              <a:buChar char="•"/>
            </a:pPr>
            <a:r>
              <a:rPr lang="en-US" sz="2000" b="1" dirty="0">
                <a:solidFill>
                  <a:schemeClr val="tx1"/>
                </a:solidFill>
              </a:rPr>
              <a:t>Onsite daycare services (child or adult)</a:t>
            </a:r>
          </a:p>
          <a:p>
            <a:pPr marL="285750" indent="-285750">
              <a:buFont typeface="Arial" panose="020B0604020202020204" pitchFamily="34" charset="0"/>
              <a:buChar char="•"/>
            </a:pPr>
            <a:r>
              <a:rPr lang="en-US" sz="2000" b="1" dirty="0">
                <a:solidFill>
                  <a:schemeClr val="tx1"/>
                </a:solidFill>
              </a:rPr>
              <a:t>Sweat Equity - New Construction Projects only (minimum of 300 hours per home)</a:t>
            </a:r>
          </a:p>
          <a:p>
            <a:pPr marL="285750" indent="-285750">
              <a:buFont typeface="Arial" panose="020B0604020202020204" pitchFamily="34" charset="0"/>
              <a:buChar char="•"/>
            </a:pPr>
            <a:r>
              <a:rPr lang="en-US" sz="2000" b="1" dirty="0">
                <a:solidFill>
                  <a:schemeClr val="tx1"/>
                </a:solidFill>
              </a:rPr>
              <a:t>After school or out-of-school services 	</a:t>
            </a:r>
          </a:p>
          <a:p>
            <a:pPr marL="285750" indent="-285750">
              <a:buFont typeface="Arial" panose="020B0604020202020204" pitchFamily="34" charset="0"/>
              <a:buChar char="•"/>
            </a:pPr>
            <a:r>
              <a:rPr lang="en-US" sz="2000" b="1" dirty="0">
                <a:solidFill>
                  <a:schemeClr val="tx1"/>
                </a:solidFill>
              </a:rPr>
              <a:t>Workforce preparation and integration </a:t>
            </a:r>
          </a:p>
          <a:p>
            <a:pPr marL="285750" indent="-285750">
              <a:buFont typeface="Arial" panose="020B0604020202020204" pitchFamily="34" charset="0"/>
              <a:buChar char="•"/>
            </a:pPr>
            <a:r>
              <a:rPr lang="en-US" sz="2000" b="1" dirty="0">
                <a:solidFill>
                  <a:schemeClr val="tx1"/>
                </a:solidFill>
              </a:rPr>
              <a:t>Mental and behavioral health services	</a:t>
            </a:r>
            <a:r>
              <a:rPr lang="en-US" sz="2000" dirty="0">
                <a:solidFill>
                  <a:schemeClr val="tx1"/>
                </a:solidFill>
              </a:rPr>
              <a:t>	</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00393" y="1728468"/>
            <a:ext cx="8443366"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Empowerment Services</a:t>
            </a:r>
          </a:p>
        </p:txBody>
      </p:sp>
      <p:sp>
        <p:nvSpPr>
          <p:cNvPr id="11" name="Scroll: Horizontal 10">
            <a:extLst>
              <a:ext uri="{FF2B5EF4-FFF2-40B4-BE49-F238E27FC236}">
                <a16:creationId xmlns:a16="http://schemas.microsoft.com/office/drawing/2014/main" id="{B5F53AA4-A205-C28C-169B-433F671EECB9}"/>
              </a:ext>
            </a:extLst>
          </p:cNvPr>
          <p:cNvSpPr/>
          <p:nvPr/>
        </p:nvSpPr>
        <p:spPr>
          <a:xfrm>
            <a:off x="284915" y="5251778"/>
            <a:ext cx="8574167" cy="916859"/>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
        <p:nvSpPr>
          <p:cNvPr id="12" name="Rectangle: Rounded Corners 11">
            <a:extLst>
              <a:ext uri="{FF2B5EF4-FFF2-40B4-BE49-F238E27FC236}">
                <a16:creationId xmlns:a16="http://schemas.microsoft.com/office/drawing/2014/main" id="{DE559EC5-3410-9A10-745C-CD3BB5E1C065}"/>
              </a:ext>
            </a:extLst>
          </p:cNvPr>
          <p:cNvSpPr/>
          <p:nvPr/>
        </p:nvSpPr>
        <p:spPr>
          <a:xfrm>
            <a:off x="5267627" y="3781957"/>
            <a:ext cx="3089709" cy="1194579"/>
          </a:xfrm>
          <a:prstGeom prst="round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rPr>
              <a:t>Scoring</a:t>
            </a:r>
          </a:p>
          <a:p>
            <a:pPr algn="ctr"/>
            <a:r>
              <a:rPr lang="en-US" sz="2400" b="1" dirty="0">
                <a:solidFill>
                  <a:schemeClr val="bg1"/>
                </a:solidFill>
              </a:rPr>
              <a:t>1 service = 3 pts</a:t>
            </a:r>
          </a:p>
          <a:p>
            <a:pPr algn="ctr"/>
            <a:r>
              <a:rPr lang="en-US" sz="2400" b="1" dirty="0">
                <a:solidFill>
                  <a:schemeClr val="bg1"/>
                </a:solidFill>
              </a:rPr>
              <a:t>2 services = 5 pts</a:t>
            </a:r>
          </a:p>
        </p:txBody>
      </p:sp>
    </p:spTree>
    <p:extLst>
      <p:ext uri="{BB962C8B-B14F-4D97-AF65-F5344CB8AC3E}">
        <p14:creationId xmlns:p14="http://schemas.microsoft.com/office/powerpoint/2010/main" val="3601068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140780" y="443205"/>
            <a:ext cx="7617890" cy="550497"/>
          </a:xfrm>
        </p:spPr>
        <p:txBody>
          <a:bodyPr>
            <a:noAutofit/>
          </a:bodyPr>
          <a:lstStyle/>
          <a:p>
            <a:pPr marL="0" lvl="0" indent="0" defTabSz="457200">
              <a:spcBef>
                <a:spcPct val="0"/>
              </a:spcBef>
              <a:buClrTx/>
              <a:buNone/>
              <a:defRPr/>
            </a:pPr>
            <a:r>
              <a:rPr lang="en-US"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rcRect/>
          <a:stretch/>
        </p:blipFill>
        <p:spPr>
          <a:xfrm>
            <a:off x="140780" y="1101201"/>
            <a:ext cx="4027797" cy="4290528"/>
          </a:xfrm>
          <a:prstGeom prst="rect">
            <a:avLst/>
          </a:prstGeom>
          <a:ln w="38100">
            <a:solidFill>
              <a:schemeClr val="tx1">
                <a:lumMod val="85000"/>
                <a:lumOff val="15000"/>
              </a:schemeClr>
            </a:solidFill>
          </a:ln>
        </p:spPr>
      </p:pic>
      <p:pic>
        <p:nvPicPr>
          <p:cNvPr id="3" name="Picture 2">
            <a:extLst>
              <a:ext uri="{FF2B5EF4-FFF2-40B4-BE49-F238E27FC236}">
                <a16:creationId xmlns:a16="http://schemas.microsoft.com/office/drawing/2014/main" id="{1DD2D1BC-0BFA-1899-FC61-18B796F5A37D}"/>
              </a:ext>
            </a:extLst>
          </p:cNvPr>
          <p:cNvPicPr>
            <a:picLocks noChangeAspect="1"/>
          </p:cNvPicPr>
          <p:nvPr/>
        </p:nvPicPr>
        <p:blipFill>
          <a:blip r:embed="rId4"/>
          <a:srcRect/>
          <a:stretch/>
        </p:blipFill>
        <p:spPr>
          <a:xfrm>
            <a:off x="4518281" y="1101200"/>
            <a:ext cx="4207378" cy="4203111"/>
          </a:xfrm>
          <a:prstGeom prst="rect">
            <a:avLst/>
          </a:prstGeom>
          <a:ln w="38100">
            <a:solidFill>
              <a:schemeClr val="tx1">
                <a:lumMod val="85000"/>
                <a:lumOff val="15000"/>
              </a:schemeClr>
            </a:solidFill>
          </a:ln>
        </p:spPr>
      </p:pic>
      <p:pic>
        <p:nvPicPr>
          <p:cNvPr id="26" name="Picture 25">
            <a:extLst>
              <a:ext uri="{FF2B5EF4-FFF2-40B4-BE49-F238E27FC236}">
                <a16:creationId xmlns:a16="http://schemas.microsoft.com/office/drawing/2014/main" id="{078AE67E-5CF3-B830-CEA6-E78CC7014BC6}"/>
              </a:ext>
            </a:extLst>
          </p:cNvPr>
          <p:cNvPicPr>
            <a:picLocks noChangeAspect="1"/>
          </p:cNvPicPr>
          <p:nvPr/>
        </p:nvPicPr>
        <p:blipFill>
          <a:blip r:embed="rId5"/>
          <a:stretch>
            <a:fillRect/>
          </a:stretch>
        </p:blipFill>
        <p:spPr>
          <a:xfrm>
            <a:off x="1860806" y="4889773"/>
            <a:ext cx="5314950" cy="1904429"/>
          </a:xfrm>
          <a:prstGeom prst="rect">
            <a:avLst/>
          </a:prstGeom>
          <a:ln w="28575">
            <a:solidFill>
              <a:srgbClr val="000000"/>
            </a:solidFill>
          </a:ln>
        </p:spPr>
      </p:pic>
    </p:spTree>
    <p:extLst>
      <p:ext uri="{BB962C8B-B14F-4D97-AF65-F5344CB8AC3E}">
        <p14:creationId xmlns:p14="http://schemas.microsoft.com/office/powerpoint/2010/main" val="62171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382713"/>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46487" y="1057673"/>
            <a:ext cx="5591801" cy="2553936"/>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b="1" u="sng" dirty="0"/>
              <a:t>Special Needs Housing- 5 pts</a:t>
            </a:r>
          </a:p>
          <a:p>
            <a:pPr marL="285750" indent="-285750">
              <a:buFont typeface="Arial" panose="020B0604020202020204" pitchFamily="34" charset="0"/>
              <a:buChar char="•"/>
            </a:pPr>
            <a:r>
              <a:rPr lang="en-US" dirty="0">
                <a:solidFill>
                  <a:schemeClr val="dk1"/>
                </a:solidFill>
              </a:rPr>
              <a:t>Households with elderly</a:t>
            </a:r>
          </a:p>
          <a:p>
            <a:pPr marL="285750" indent="-285750">
              <a:buFont typeface="Arial" panose="020B0604020202020204" pitchFamily="34" charset="0"/>
              <a:buChar char="•"/>
            </a:pPr>
            <a:r>
              <a:rPr lang="en-US" dirty="0"/>
              <a:t>P</a:t>
            </a:r>
            <a:r>
              <a:rPr lang="en-US" dirty="0">
                <a:solidFill>
                  <a:schemeClr val="dk1"/>
                </a:solidFill>
              </a:rPr>
              <a:t>ersons with disabilities</a:t>
            </a:r>
            <a:endParaRPr lang="en-US" dirty="0"/>
          </a:p>
          <a:p>
            <a:pPr marL="285750" indent="-285750">
              <a:buFont typeface="Arial" panose="020B0604020202020204" pitchFamily="34" charset="0"/>
              <a:buChar char="•"/>
            </a:pPr>
            <a:r>
              <a:rPr lang="en-US" dirty="0"/>
              <a:t>P</a:t>
            </a:r>
            <a:r>
              <a:rPr lang="en-US" dirty="0">
                <a:solidFill>
                  <a:schemeClr val="dk1"/>
                </a:solidFill>
              </a:rPr>
              <a:t>ersons recovering from physical/alcohol/drug abuse</a:t>
            </a:r>
          </a:p>
          <a:p>
            <a:pPr marL="285750" indent="-285750">
              <a:buFont typeface="Arial" panose="020B0604020202020204" pitchFamily="34" charset="0"/>
              <a:buChar char="•"/>
            </a:pPr>
            <a:r>
              <a:rPr lang="en-US" dirty="0">
                <a:solidFill>
                  <a:schemeClr val="dk1"/>
                </a:solidFill>
              </a:rPr>
              <a:t>Persons with HIV/AIDS</a:t>
            </a:r>
          </a:p>
          <a:p>
            <a:pPr marL="285750" indent="-285750">
              <a:buFont typeface="Arial" panose="020B0604020202020204" pitchFamily="34" charset="0"/>
              <a:buChar char="•"/>
            </a:pPr>
            <a:r>
              <a:rPr lang="en-US" dirty="0">
                <a:solidFill>
                  <a:schemeClr val="dk1"/>
                </a:solidFill>
              </a:rPr>
              <a:t>Formerly incarcerated persons</a:t>
            </a:r>
          </a:p>
          <a:p>
            <a:pPr marL="285750" indent="-285750">
              <a:buFont typeface="Arial" panose="020B0604020202020204" pitchFamily="34" charset="0"/>
              <a:buChar char="•"/>
            </a:pPr>
            <a:r>
              <a:rPr lang="en-US" dirty="0">
                <a:solidFill>
                  <a:schemeClr val="dk1"/>
                </a:solidFill>
              </a:rPr>
              <a:t>Victims of domestic/dating violence</a:t>
            </a:r>
            <a:r>
              <a:rPr lang="en-US" dirty="0"/>
              <a:t>/</a:t>
            </a:r>
            <a:r>
              <a:rPr lang="en-US" dirty="0">
                <a:solidFill>
                  <a:schemeClr val="dk1"/>
                </a:solidFill>
              </a:rPr>
              <a:t>sexual assault</a:t>
            </a:r>
          </a:p>
          <a:p>
            <a:pPr marL="285750" indent="-285750">
              <a:buFont typeface="Arial" panose="020B0604020202020204" pitchFamily="34" charset="0"/>
              <a:buChar char="•"/>
            </a:pPr>
            <a:r>
              <a:rPr lang="en-US" dirty="0">
                <a:solidFill>
                  <a:schemeClr val="dk1"/>
                </a:solidFill>
              </a:rPr>
              <a:t>Unaccompanied youth </a:t>
            </a:r>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6354582" y="1165459"/>
            <a:ext cx="2642931" cy="23210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Special Needs points</a:t>
            </a:r>
          </a:p>
          <a:p>
            <a:pPr algn="ctr"/>
            <a:endParaRPr lang="en-US" sz="1600" b="1" u="sng" dirty="0">
              <a:solidFill>
                <a:schemeClr val="tx1"/>
              </a:solidFill>
            </a:endParaRPr>
          </a:p>
          <a:p>
            <a:pPr marL="285750" indent="-285750" algn="ctr">
              <a:buFont typeface="Arial" panose="020B0604020202020204" pitchFamily="34" charset="0"/>
              <a:buChar char="•"/>
            </a:pPr>
            <a:r>
              <a:rPr lang="en-US" sz="1600" dirty="0">
                <a:solidFill>
                  <a:schemeClr val="tx1"/>
                </a:solidFill>
              </a:rPr>
              <a:t>20% to 29% = </a:t>
            </a:r>
            <a:r>
              <a:rPr lang="en-US" sz="1600" b="1" dirty="0">
                <a:solidFill>
                  <a:schemeClr val="tx1"/>
                </a:solidFill>
              </a:rPr>
              <a:t>1 pt.</a:t>
            </a:r>
          </a:p>
          <a:p>
            <a:pPr marL="285750" indent="-285750" algn="ctr">
              <a:buFont typeface="Arial" panose="020B0604020202020204" pitchFamily="34" charset="0"/>
              <a:buChar char="•"/>
            </a:pPr>
            <a:r>
              <a:rPr lang="en-US" sz="1600" dirty="0">
                <a:solidFill>
                  <a:schemeClr val="tx1"/>
                </a:solidFill>
              </a:rPr>
              <a:t>30% to 39% = </a:t>
            </a:r>
            <a:r>
              <a:rPr lang="en-US" sz="1600" b="1" dirty="0">
                <a:solidFill>
                  <a:schemeClr val="tx1"/>
                </a:solidFill>
              </a:rPr>
              <a:t>2 pts</a:t>
            </a:r>
          </a:p>
          <a:p>
            <a:pPr marL="285750" indent="-285750" algn="ctr">
              <a:buFont typeface="Arial" panose="020B0604020202020204" pitchFamily="34" charset="0"/>
              <a:buChar char="•"/>
            </a:pPr>
            <a:r>
              <a:rPr lang="en-US" sz="1600" dirty="0">
                <a:solidFill>
                  <a:schemeClr val="tx1"/>
                </a:solidFill>
              </a:rPr>
              <a:t>40% to 49% = </a:t>
            </a:r>
            <a:r>
              <a:rPr lang="en-US" sz="1600" b="1" dirty="0">
                <a:solidFill>
                  <a:schemeClr val="tx1"/>
                </a:solidFill>
              </a:rPr>
              <a:t>3 pts</a:t>
            </a:r>
          </a:p>
          <a:p>
            <a:pPr marL="285750" indent="-285750" algn="ctr">
              <a:buFont typeface="Arial" panose="020B0604020202020204" pitchFamily="34" charset="0"/>
              <a:buChar char="•"/>
            </a:pPr>
            <a:r>
              <a:rPr lang="en-US" sz="1600" dirty="0">
                <a:solidFill>
                  <a:schemeClr val="tx1"/>
                </a:solidFill>
              </a:rPr>
              <a:t>50% to 59% = </a:t>
            </a:r>
            <a:r>
              <a:rPr lang="en-US" sz="1600" b="1" dirty="0">
                <a:solidFill>
                  <a:schemeClr val="tx1"/>
                </a:solidFill>
              </a:rPr>
              <a:t>4 pts </a:t>
            </a:r>
          </a:p>
          <a:p>
            <a:pPr marL="285750" indent="-285750" algn="ctr">
              <a:buFont typeface="Arial" panose="020B0604020202020204" pitchFamily="34" charset="0"/>
              <a:buChar char="•"/>
            </a:pPr>
            <a:r>
              <a:rPr lang="en-US" sz="1600" dirty="0">
                <a:solidFill>
                  <a:schemeClr val="tx1"/>
                </a:solidFill>
              </a:rPr>
              <a:t> &gt; 60%=  </a:t>
            </a:r>
            <a:r>
              <a:rPr lang="en-US" sz="1600" b="1" dirty="0">
                <a:solidFill>
                  <a:schemeClr val="tx1"/>
                </a:solidFill>
              </a:rPr>
              <a:t>5 pts</a:t>
            </a: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46487" y="3883650"/>
            <a:ext cx="5243970" cy="1445681"/>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Rural Housing – 5 pts</a:t>
            </a:r>
          </a:p>
          <a:p>
            <a:pPr algn="ctr"/>
            <a:endParaRPr lang="en-US" u="sng" dirty="0">
              <a:solidFill>
                <a:schemeClr val="tx1"/>
              </a:solidFill>
            </a:endParaRPr>
          </a:p>
          <a:p>
            <a:pPr algn="ctr"/>
            <a:r>
              <a:rPr lang="en-US" dirty="0">
                <a:solidFill>
                  <a:schemeClr val="tx1"/>
                </a:solidFill>
              </a:rPr>
              <a:t>An area eligible for USDA Rural Development housing programs. </a:t>
            </a:r>
          </a:p>
          <a:p>
            <a:pPr algn="ctr"/>
            <a:r>
              <a:rPr lang="en-US" dirty="0">
                <a:solidFill>
                  <a:schemeClr val="tx1"/>
                </a:solidFill>
              </a:rPr>
              <a:t>USDA property eligibility can be found </a:t>
            </a:r>
            <a:r>
              <a:rPr lang="en-US" i="1" dirty="0">
                <a:solidFill>
                  <a:schemeClr val="tx1"/>
                </a:solidFill>
                <a:hlinkClick r:id="rId3"/>
              </a:rPr>
              <a:t>here</a:t>
            </a:r>
            <a:endParaRPr lang="en-US"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918253" y="3821076"/>
            <a:ext cx="3154978" cy="1445681"/>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Rural Points</a:t>
            </a:r>
          </a:p>
          <a:p>
            <a:pPr algn="ctr"/>
            <a:endParaRPr lang="en-US" sz="1600" b="1" u="sng" dirty="0">
              <a:solidFill>
                <a:schemeClr val="tx1"/>
              </a:solidFill>
            </a:endParaRPr>
          </a:p>
          <a:p>
            <a:pPr algn="ctr"/>
            <a:r>
              <a:rPr lang="en-US" sz="16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738288" y="2243336"/>
            <a:ext cx="623130" cy="172605"/>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Left-Right 2">
            <a:extLst>
              <a:ext uri="{FF2B5EF4-FFF2-40B4-BE49-F238E27FC236}">
                <a16:creationId xmlns:a16="http://schemas.microsoft.com/office/drawing/2014/main" id="{3928F3EE-6E3D-7795-F199-53E3B50C5097}"/>
              </a:ext>
            </a:extLst>
          </p:cNvPr>
          <p:cNvSpPr/>
          <p:nvPr/>
        </p:nvSpPr>
        <p:spPr>
          <a:xfrm>
            <a:off x="5390457" y="4236308"/>
            <a:ext cx="527796" cy="162438"/>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08E0B63-0062-BE68-7278-109C4D07762C}"/>
              </a:ext>
            </a:extLst>
          </p:cNvPr>
          <p:cNvSpPr/>
          <p:nvPr/>
        </p:nvSpPr>
        <p:spPr>
          <a:xfrm>
            <a:off x="351151" y="5449294"/>
            <a:ext cx="8441697" cy="12085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For special needs please ensure your supporting documents</a:t>
            </a:r>
            <a:r>
              <a:rPr lang="en-US" b="1" dirty="0">
                <a:solidFill>
                  <a:schemeClr val="accent1">
                    <a:lumMod val="75000"/>
                  </a:schemeClr>
                </a:solidFill>
              </a:rPr>
              <a:t> </a:t>
            </a:r>
            <a:r>
              <a:rPr lang="en-US" b="1" u="sng" dirty="0">
                <a:solidFill>
                  <a:srgbClr val="FFFF00"/>
                </a:solidFill>
              </a:rPr>
              <a:t>show how the project will qualify</a:t>
            </a:r>
            <a:r>
              <a:rPr lang="en-US" b="1" u="sng" dirty="0">
                <a:solidFill>
                  <a:srgbClr val="C00000"/>
                </a:solidFill>
              </a:rPr>
              <a:t> </a:t>
            </a:r>
            <a:r>
              <a:rPr lang="en-US" b="1" dirty="0">
                <a:solidFill>
                  <a:schemeClr val="bg1"/>
                </a:solidFill>
              </a:rPr>
              <a:t>someone meeting CID’s definition</a:t>
            </a:r>
            <a:r>
              <a:rPr lang="en-US" dirty="0">
                <a:solidFill>
                  <a:schemeClr val="bg1"/>
                </a:solidFill>
              </a:rPr>
              <a:t>.</a:t>
            </a:r>
          </a:p>
          <a:p>
            <a:pPr algn="ctr"/>
            <a:endParaRPr lang="en-US" sz="1600" dirty="0">
              <a:solidFill>
                <a:schemeClr val="accent1">
                  <a:lumMod val="75000"/>
                </a:schemeClr>
              </a:solidFill>
            </a:endParaRPr>
          </a:p>
          <a:p>
            <a:pPr algn="ctr"/>
            <a:r>
              <a:rPr lang="en-US" sz="2400" b="1" i="1" dirty="0">
                <a:solidFill>
                  <a:srgbClr val="FFFF00"/>
                </a:solidFill>
                <a:hlinkClick r:id="rId4"/>
              </a:rPr>
              <a:t>FHLB Dallas template now available</a:t>
            </a:r>
            <a:endParaRPr lang="en-US" sz="2400" b="1" i="1" dirty="0">
              <a:solidFill>
                <a:srgbClr val="FFFF00"/>
              </a:solidFill>
            </a:endParaRPr>
          </a:p>
        </p:txBody>
      </p:sp>
    </p:spTree>
    <p:extLst>
      <p:ext uri="{BB962C8B-B14F-4D97-AF65-F5344CB8AC3E}">
        <p14:creationId xmlns:p14="http://schemas.microsoft.com/office/powerpoint/2010/main" val="238779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b="1" dirty="0">
                <a:solidFill>
                  <a:srgbClr val="0072CE"/>
                </a:solidFill>
                <a:latin typeface="Calibri" pitchFamily="34" charset="0"/>
              </a:rPr>
              <a:t>Community Stability</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380147" y="1577130"/>
            <a:ext cx="8383705" cy="2665261"/>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p>
          <a:p>
            <a:pPr algn="ctr">
              <a:spcAft>
                <a:spcPts val="1200"/>
              </a:spcAft>
            </a:pPr>
            <a:endParaRPr lang="en-US" dirty="0"/>
          </a:p>
          <a:p>
            <a:pPr algn="ctr">
              <a:spcAft>
                <a:spcPts val="1200"/>
              </a:spcAft>
            </a:pPr>
            <a:endParaRPr lang="en-US" dirty="0"/>
          </a:p>
        </p:txBody>
      </p:sp>
      <p:sp>
        <p:nvSpPr>
          <p:cNvPr id="5" name="TextBox 4">
            <a:extLst>
              <a:ext uri="{FF2B5EF4-FFF2-40B4-BE49-F238E27FC236}">
                <a16:creationId xmlns:a16="http://schemas.microsoft.com/office/drawing/2014/main" id="{4178E2F6-5CC1-1F19-6590-34C8C9A56503}"/>
              </a:ext>
            </a:extLst>
          </p:cNvPr>
          <p:cNvSpPr txBox="1"/>
          <p:nvPr/>
        </p:nvSpPr>
        <p:spPr>
          <a:xfrm>
            <a:off x="423856" y="4427744"/>
            <a:ext cx="8296287" cy="369332"/>
          </a:xfrm>
          <a:prstGeom prst="rect">
            <a:avLst/>
          </a:prstGeom>
          <a:noFill/>
        </p:spPr>
        <p:txBody>
          <a:bodyPr wrap="square">
            <a:spAutoFit/>
          </a:bodyPr>
          <a:lstStyle/>
          <a:p>
            <a:pPr algn="ctr" eaLnBrk="0" hangingPunct="0">
              <a:defRPr/>
            </a:pPr>
            <a:r>
              <a:rPr lang="en-US" sz="1800" b="1" dirty="0">
                <a:latin typeface="Calibri" pitchFamily="34" charset="0"/>
              </a:rPr>
              <a:t>Projects can receive points for 3 of the top 4 categories for 3 points each (totaling 9)</a:t>
            </a:r>
          </a:p>
        </p:txBody>
      </p:sp>
    </p:spTree>
    <p:extLst>
      <p:ext uri="{BB962C8B-B14F-4D97-AF65-F5344CB8AC3E}">
        <p14:creationId xmlns:p14="http://schemas.microsoft.com/office/powerpoint/2010/main" val="193604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36167" y="348583"/>
            <a:ext cx="7487259" cy="577951"/>
          </a:xfrm>
        </p:spPr>
        <p:txBody>
          <a:bodyPr>
            <a:noAutofit/>
          </a:bodyPr>
          <a:lstStyle/>
          <a:p>
            <a:pPr marL="0" indent="0" eaLnBrk="0" hangingPunct="0">
              <a:buNone/>
            </a:pPr>
            <a:r>
              <a:rPr lang="en-US" b="1" dirty="0">
                <a:solidFill>
                  <a:srgbClr val="0072CE"/>
                </a:solidFill>
                <a:latin typeface="Calibri" pitchFamily="34" charset="0"/>
              </a:rPr>
              <a:t>Bank District Priority</a:t>
            </a:r>
            <a:endParaRPr lang="en-US"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139786" y="5513896"/>
            <a:ext cx="5215593"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139807" y="1020523"/>
            <a:ext cx="5215602" cy="1154206"/>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u="sng" dirty="0">
                <a:solidFill>
                  <a:schemeClr val="tx1"/>
                </a:solidFill>
              </a:rPr>
              <a:t>First-time homebuyers</a:t>
            </a:r>
            <a:r>
              <a:rPr lang="en-US" sz="2000" dirty="0">
                <a:solidFill>
                  <a:schemeClr val="tx1"/>
                </a:solidFill>
              </a:rPr>
              <a:t> - </a:t>
            </a:r>
            <a:r>
              <a:rPr lang="en-US" sz="2000" b="1" dirty="0">
                <a:solidFill>
                  <a:schemeClr val="tx1"/>
                </a:solidFill>
              </a:rPr>
              <a:t>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50% - 2.5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100% - 5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139807" y="2174730"/>
            <a:ext cx="5215572" cy="260258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u="sng" dirty="0">
                <a:solidFill>
                  <a:schemeClr val="tx1"/>
                </a:solidFill>
              </a:rPr>
              <a:t>Units located within District</a:t>
            </a:r>
            <a:r>
              <a:rPr lang="en-US" sz="2000" dirty="0">
                <a:solidFill>
                  <a:schemeClr val="tx1"/>
                </a:solidFill>
              </a:rPr>
              <a:t> - </a:t>
            </a:r>
            <a:r>
              <a:rPr lang="en-US" sz="2000" b="1" dirty="0">
                <a:solidFill>
                  <a:schemeClr val="tx1"/>
                </a:solidFill>
              </a:rPr>
              <a:t>8 pts</a:t>
            </a:r>
          </a:p>
          <a:p>
            <a:pPr marL="342900" indent="-342900">
              <a:spcBef>
                <a:spcPts val="600"/>
              </a:spcBef>
              <a:buFont typeface="Arial" panose="020B0604020202020204" pitchFamily="34" charset="0"/>
              <a:buChar char="•"/>
            </a:pPr>
            <a:r>
              <a:rPr lang="en-US" sz="1700" dirty="0">
                <a:solidFill>
                  <a:schemeClr val="tx1"/>
                </a:solidFill>
              </a:rPr>
              <a:t>Units located in Arkansas/New Mexico – 8 pts</a:t>
            </a:r>
          </a:p>
          <a:p>
            <a:pPr marL="342900" indent="-342900">
              <a:spcBef>
                <a:spcPts val="600"/>
              </a:spcBef>
              <a:buFont typeface="Arial" panose="020B0604020202020204" pitchFamily="34" charset="0"/>
              <a:buChar char="•"/>
            </a:pPr>
            <a:r>
              <a:rPr lang="en-US" sz="1650" dirty="0">
                <a:solidFill>
                  <a:schemeClr val="tx1"/>
                </a:solidFill>
              </a:rPr>
              <a:t>Units located in Louisiana/Mississippi/Texas – 5 pts</a:t>
            </a:r>
          </a:p>
          <a:p>
            <a:pPr marL="342900" indent="-342900">
              <a:spcBef>
                <a:spcPts val="600"/>
              </a:spcBef>
              <a:buFont typeface="Arial" panose="020B0604020202020204" pitchFamily="34" charset="0"/>
              <a:buChar char="•"/>
            </a:pPr>
            <a:r>
              <a:rPr lang="en-US" sz="1700" dirty="0">
                <a:solidFill>
                  <a:schemeClr val="tx1"/>
                </a:solidFill>
              </a:rPr>
              <a:t>Units located out of district – 0 pts</a:t>
            </a:r>
          </a:p>
          <a:p>
            <a:pPr>
              <a:spcBef>
                <a:spcPts val="600"/>
              </a:spcBef>
            </a:pPr>
            <a:r>
              <a:rPr lang="en-US" sz="1700" u="sng" dirty="0">
                <a:solidFill>
                  <a:schemeClr val="tx1"/>
                </a:solidFill>
              </a:rPr>
              <a:t>For multi-state scattered site projects</a:t>
            </a:r>
            <a:r>
              <a:rPr lang="en-US" sz="1700" dirty="0">
                <a:solidFill>
                  <a:schemeClr val="tx1"/>
                </a:solidFill>
              </a:rPr>
              <a:t>:</a:t>
            </a:r>
          </a:p>
          <a:p>
            <a:pPr>
              <a:spcBef>
                <a:spcPts val="600"/>
              </a:spcBef>
            </a:pPr>
            <a:r>
              <a:rPr lang="en-US" sz="1700" dirty="0">
                <a:solidFill>
                  <a:schemeClr val="tx1"/>
                </a:solidFill>
              </a:rPr>
              <a:t>(Louisiana units + Mississippi units + Texas units/total units * </a:t>
            </a:r>
            <a:r>
              <a:rPr lang="en-US" sz="1700" b="1" u="sng" dirty="0">
                <a:solidFill>
                  <a:schemeClr val="tx1"/>
                </a:solidFill>
              </a:rPr>
              <a:t>5</a:t>
            </a:r>
            <a:r>
              <a:rPr lang="en-US" sz="1700" dirty="0">
                <a:solidFill>
                  <a:schemeClr val="tx1"/>
                </a:solidFill>
              </a:rPr>
              <a:t>) + (Arkansas + New Mexico units/total units)* </a:t>
            </a:r>
            <a:r>
              <a:rPr lang="en-US" sz="1700" b="1" u="sng" dirty="0">
                <a:solidFill>
                  <a:schemeClr val="tx1"/>
                </a:solidFill>
              </a:rPr>
              <a:t>8</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139778" y="4817709"/>
            <a:ext cx="5215601" cy="647162"/>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538158" y="1663854"/>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538158" y="3812478"/>
            <a:ext cx="3374647" cy="1828800"/>
          </a:xfrm>
          <a:prstGeom prst="rect">
            <a:avLst/>
          </a:prstGeom>
          <a:ln w="22225">
            <a:solidFill>
              <a:schemeClr val="tx1"/>
            </a:solidFill>
          </a:ln>
        </p:spPr>
      </p:pic>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54101"/>
            <a:ext cx="0" cy="4965150"/>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139797" y="6201455"/>
            <a:ext cx="5215590"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b="1" dirty="0">
                <a:solidFill>
                  <a:srgbClr val="0072CE"/>
                </a:solidFill>
                <a:latin typeface="Calibri" pitchFamily="34" charset="0"/>
              </a:rPr>
              <a:t>Bank District Priority – Cont’d</a:t>
            </a:r>
            <a:br>
              <a:rPr lang="en-US"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GrantConnect</a:t>
            </a:r>
          </a:p>
        </p:txBody>
      </p:sp>
      <p:sp>
        <p:nvSpPr>
          <p:cNvPr id="6" name="TextBox 5">
            <a:extLst>
              <a:ext uri="{FF2B5EF4-FFF2-40B4-BE49-F238E27FC236}">
                <a16:creationId xmlns:a16="http://schemas.microsoft.com/office/drawing/2014/main" id="{02F276B0-EDA7-D7A4-42B5-2F8D7E6D6669}"/>
              </a:ext>
            </a:extLst>
          </p:cNvPr>
          <p:cNvSpPr txBox="1"/>
          <p:nvPr/>
        </p:nvSpPr>
        <p:spPr>
          <a:xfrm>
            <a:off x="2286000" y="5335357"/>
            <a:ext cx="5749962" cy="400110"/>
          </a:xfrm>
          <a:prstGeom prst="rect">
            <a:avLst/>
          </a:prstGeom>
          <a:noFill/>
        </p:spPr>
        <p:txBody>
          <a:bodyPr wrap="square">
            <a:spAutoFit/>
          </a:bodyPr>
          <a:lstStyle/>
          <a:p>
            <a:pPr marR="0" algn="l"/>
            <a:r>
              <a:rPr lang="en-US" sz="2000" b="0" i="0" u="none" strike="noStrike" baseline="0" dirty="0">
                <a:solidFill>
                  <a:schemeClr val="bg1"/>
                </a:solidFill>
                <a:latin typeface="Calibri" panose="020F0502020204030204" pitchFamily="34" charset="0"/>
              </a:rPr>
              <a:t>GrantConnect is the home of the AHP application</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24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110907"/>
            <a:ext cx="8183583" cy="4801314"/>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 as well as HELP, SNAP and DRA request.</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AHP Application O</a:t>
            </a:r>
            <a:r>
              <a:rPr lang="en-US" sz="2400" b="0" i="0" dirty="0">
                <a:solidFill>
                  <a:srgbClr val="4E5054"/>
                </a:solidFill>
                <a:effectLst/>
                <a:latin typeface="Public Sans"/>
              </a:rPr>
              <a:t>pen from March 31-April 30</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416420" y="5292089"/>
            <a:ext cx="6850654"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sz="2400"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642946"/>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45081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215144"/>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864DEF-F7BD-D2A6-BF78-073FAB414D5C}"/>
              </a:ext>
            </a:extLst>
          </p:cNvPr>
          <p:cNvSpPr txBox="1"/>
          <p:nvPr/>
        </p:nvSpPr>
        <p:spPr>
          <a:xfrm>
            <a:off x="0" y="5337173"/>
            <a:ext cx="6895652" cy="1477328"/>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 </a:t>
            </a:r>
          </a:p>
          <a:p>
            <a:pPr marR="0" algn="l"/>
            <a:r>
              <a:rPr lang="en-US" sz="1800" b="0" i="0" u="none" strike="noStrike" baseline="0" dirty="0">
                <a:solidFill>
                  <a:srgbClr val="404040"/>
                </a:solidFill>
                <a:latin typeface="Calibri" panose="020F0502020204030204" pitchFamily="34" charset="0"/>
              </a:rPr>
              <a:t>*GrantConnect is the home of the AHP application</a:t>
            </a:r>
          </a:p>
          <a:p>
            <a:pPr marR="0" algn="l"/>
            <a:r>
              <a:rPr lang="en-US" dirty="0">
                <a:solidFill>
                  <a:srgbClr val="252525"/>
                </a:solidFill>
                <a:latin typeface="Arial" panose="020B0604020202020204" pitchFamily="34" charset="0"/>
              </a:rPr>
              <a:t>*</a:t>
            </a:r>
            <a:r>
              <a:rPr lang="en-US" sz="1800" b="0" i="0" u="none" strike="noStrike" baseline="0" dirty="0">
                <a:solidFill>
                  <a:srgbClr val="404040"/>
                </a:solidFill>
                <a:latin typeface="Calibri" panose="020F0502020204030204" pitchFamily="34" charset="0"/>
              </a:rPr>
              <a:t>Go to </a:t>
            </a:r>
            <a:r>
              <a:rPr lang="en-US" sz="1800" b="0" i="0" u="none" strike="noStrike" baseline="0" dirty="0">
                <a:solidFill>
                  <a:srgbClr val="0000FF"/>
                </a:solidFill>
                <a:latin typeface="Calibri" panose="020F0502020204030204" pitchFamily="34" charset="0"/>
                <a:hlinkClick r:id="rId3"/>
              </a:rPr>
              <a:t>https://app.fhlb.com/grantconnect</a:t>
            </a:r>
            <a:r>
              <a:rPr lang="en-US" sz="1800" b="0" i="0" u="none" strike="noStrike" baseline="0" dirty="0">
                <a:solidFill>
                  <a:srgbClr val="0000FF"/>
                </a:solidFill>
                <a:latin typeface="Calibri" panose="020F0502020204030204" pitchFamily="34" charset="0"/>
              </a:rPr>
              <a:t> </a:t>
            </a:r>
            <a:r>
              <a:rPr lang="en-US" sz="1800" b="0" i="0" u="none" strike="noStrike" baseline="0" dirty="0">
                <a:solidFill>
                  <a:srgbClr val="404040"/>
                </a:solidFill>
                <a:latin typeface="Calibri" panose="020F0502020204030204" pitchFamily="34" charset="0"/>
              </a:rPr>
              <a:t>to begin</a:t>
            </a:r>
          </a:p>
        </p:txBody>
      </p:sp>
    </p:spTree>
    <p:extLst>
      <p:ext uri="{BB962C8B-B14F-4D97-AF65-F5344CB8AC3E}">
        <p14:creationId xmlns:p14="http://schemas.microsoft.com/office/powerpoint/2010/main" val="188513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2364" y="482191"/>
            <a:ext cx="7470570" cy="457200"/>
          </a:xfrm>
        </p:spPr>
        <p:txBody>
          <a:bodyPr/>
          <a:lstStyle/>
          <a:p>
            <a:r>
              <a:rPr lang="en-US" dirty="0"/>
              <a:t>About FHLB Dallas</a:t>
            </a:r>
          </a:p>
        </p:txBody>
      </p:sp>
      <p:sp>
        <p:nvSpPr>
          <p:cNvPr id="4" name="Text Placeholder 3"/>
          <p:cNvSpPr>
            <a:spLocks noGrp="1"/>
          </p:cNvSpPr>
          <p:nvPr>
            <p:ph type="body" sz="quarter" idx="12"/>
          </p:nvPr>
        </p:nvSpPr>
        <p:spPr>
          <a:xfrm>
            <a:off x="252733" y="994261"/>
            <a:ext cx="5552203" cy="5792132"/>
          </a:xfrm>
        </p:spPr>
        <p:txBody>
          <a:bodyPr>
            <a:noAutofit/>
          </a:bodyPr>
          <a:lstStyle/>
          <a:p>
            <a:pPr marL="0" indent="0">
              <a:spcBef>
                <a:spcPts val="0"/>
              </a:spcBef>
              <a:spcAft>
                <a:spcPts val="600"/>
              </a:spcAft>
              <a:buNone/>
            </a:pPr>
            <a:r>
              <a:rPr lang="en-US" b="1" dirty="0"/>
              <a:t>Who we are</a:t>
            </a:r>
          </a:p>
          <a:p>
            <a:pPr marL="434340" indent="-342900">
              <a:spcBef>
                <a:spcPts val="300"/>
              </a:spcBef>
              <a:buFont typeface="Wingdings" panose="05000000000000000000" pitchFamily="2" charset="2"/>
              <a:buChar char="§"/>
            </a:pPr>
            <a:r>
              <a:rPr lang="en-US" sz="1800" dirty="0"/>
              <a:t>One of 11 District banks in the FHLBank System created by Congress in 1932. </a:t>
            </a:r>
          </a:p>
          <a:p>
            <a:pPr marL="434340" indent="-342900">
              <a:buFont typeface="Wingdings" panose="05000000000000000000" pitchFamily="2" charset="2"/>
              <a:buChar char="§"/>
            </a:pPr>
            <a:r>
              <a:rPr lang="en-US" sz="1800" dirty="0"/>
              <a:t>A privately held cooperative, composed primarily of Community Financial Institutions located in Arkansas, Louisiana, Mississippi, New Mexico and Texas.</a:t>
            </a:r>
          </a:p>
          <a:p>
            <a:pPr marL="434340" indent="-342900">
              <a:buFont typeface="Wingdings" panose="05000000000000000000" pitchFamily="2" charset="2"/>
              <a:buChar char="§"/>
            </a:pPr>
            <a:endParaRPr lang="en-US" sz="1800" dirty="0"/>
          </a:p>
          <a:p>
            <a:pPr marL="0" indent="0">
              <a:spcBef>
                <a:spcPts val="0"/>
              </a:spcBef>
              <a:spcAft>
                <a:spcPts val="600"/>
              </a:spcAft>
              <a:buNone/>
            </a:pPr>
            <a:r>
              <a:rPr lang="en-US" b="1" dirty="0"/>
              <a:t>What we do </a:t>
            </a:r>
          </a:p>
          <a:p>
            <a:pPr lvl="1">
              <a:spcBef>
                <a:spcPts val="0"/>
              </a:spcBef>
              <a:spcAft>
                <a:spcPts val="1800"/>
              </a:spcAft>
              <a:buFont typeface="Wingdings" panose="05000000000000000000" pitchFamily="2" charset="2"/>
              <a:buChar char="§"/>
            </a:pPr>
            <a:r>
              <a:rPr lang="en-US" sz="1800" dirty="0"/>
              <a:t>We provide members with wholesale lending, credit and related financial services.</a:t>
            </a:r>
          </a:p>
          <a:p>
            <a:pPr lvl="1">
              <a:spcBef>
                <a:spcPts val="0"/>
              </a:spcBef>
              <a:spcAft>
                <a:spcPts val="1800"/>
              </a:spcAft>
              <a:buFont typeface="Wingdings" panose="05000000000000000000" pitchFamily="2" charset="2"/>
              <a:buChar char="§"/>
            </a:pPr>
            <a:r>
              <a:rPr lang="en-US" sz="1800" dirty="0"/>
              <a:t>At least 10 percent of income from the prior year goes to affordable housing.</a:t>
            </a:r>
          </a:p>
          <a:p>
            <a:pPr marL="0" indent="0">
              <a:spcBef>
                <a:spcPts val="0"/>
              </a:spcBef>
              <a:spcAft>
                <a:spcPts val="600"/>
              </a:spcAft>
              <a:buNone/>
            </a:pPr>
            <a:r>
              <a:rPr lang="en-US" b="1" dirty="0"/>
              <a:t>Why we were created</a:t>
            </a:r>
          </a:p>
          <a:p>
            <a:pPr lvl="1">
              <a:spcBef>
                <a:spcPts val="0"/>
              </a:spcBef>
              <a:spcAft>
                <a:spcPts val="1800"/>
              </a:spcAft>
              <a:buFont typeface="Wingdings" panose="05000000000000000000" pitchFamily="2" charset="2"/>
              <a:buChar char="§"/>
            </a:pPr>
            <a:r>
              <a:rPr lang="en-US" sz="1800" dirty="0"/>
              <a:t>To provide capital for mortgage funding during the Great Depression.</a:t>
            </a:r>
            <a:endParaRPr lang="en-US" sz="1800" b="1" dirty="0"/>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extBox 1">
            <a:extLst>
              <a:ext uri="{FF2B5EF4-FFF2-40B4-BE49-F238E27FC236}">
                <a16:creationId xmlns:a16="http://schemas.microsoft.com/office/drawing/2014/main" id="{443987A4-CF9C-507E-296C-E8E7A9B8D824}"/>
              </a:ext>
            </a:extLst>
          </p:cNvPr>
          <p:cNvSpPr txBox="1"/>
          <p:nvPr/>
        </p:nvSpPr>
        <p:spPr>
          <a:xfrm>
            <a:off x="5960125" y="1509311"/>
            <a:ext cx="2732183" cy="457200"/>
          </a:xfrm>
          <a:prstGeom prst="rect">
            <a:avLst/>
          </a:prstGeom>
          <a:noFill/>
        </p:spPr>
        <p:txBody>
          <a:bodyPr wrap="square" rtlCol="0">
            <a:spAutoFit/>
          </a:bodyPr>
          <a:lstStyle/>
          <a:p>
            <a:endParaRPr lang="en-US" sz="2400" dirty="0">
              <a:solidFill>
                <a:schemeClr val="tx1">
                  <a:lumMod val="65000"/>
                  <a:lumOff val="35000"/>
                </a:schemeClr>
              </a:solidFill>
            </a:endParaRPr>
          </a:p>
        </p:txBody>
      </p:sp>
      <p:sp>
        <p:nvSpPr>
          <p:cNvPr id="3" name="Text Box 6">
            <a:extLst>
              <a:ext uri="{FF2B5EF4-FFF2-40B4-BE49-F238E27FC236}">
                <a16:creationId xmlns:a16="http://schemas.microsoft.com/office/drawing/2014/main" id="{B9C14651-A1CE-6C52-B4D2-A395E57B9D6E}"/>
              </a:ext>
            </a:extLst>
          </p:cNvPr>
          <p:cNvSpPr txBox="1">
            <a:spLocks noChangeArrowheads="1"/>
          </p:cNvSpPr>
          <p:nvPr/>
        </p:nvSpPr>
        <p:spPr bwMode="auto">
          <a:xfrm>
            <a:off x="5727700" y="1640722"/>
            <a:ext cx="3280740" cy="4029408"/>
          </a:xfrm>
          <a:prstGeom prst="rect">
            <a:avLst/>
          </a:prstGeom>
          <a:solidFill>
            <a:srgbClr val="FFFFFF"/>
          </a:solidFill>
          <a:ln w="50800">
            <a:solidFill>
              <a:srgbClr val="1E497C"/>
            </a:solidFill>
            <a:miter lim="800000"/>
            <a:headEnd/>
            <a:tailEnd/>
          </a:ln>
        </p:spPr>
        <p:txBody>
          <a:bodyPr rot="0" vert="horz" wrap="square" lIns="91440" tIns="45720" rIns="91440" bIns="45720" anchor="t" anchorCtr="0" upright="1">
            <a:noAutofit/>
          </a:bodyPr>
          <a:lstStyle/>
          <a:p>
            <a:pPr marL="0" marR="0" algn="ctr">
              <a:spcBef>
                <a:spcPts val="600"/>
              </a:spcBef>
              <a:spcAft>
                <a:spcPts val="600"/>
              </a:spcAft>
              <a:buNone/>
            </a:pPr>
            <a:r>
              <a:rPr lang="en-US" sz="1200" b="1" dirty="0">
                <a:solidFill>
                  <a:srgbClr val="0071CE"/>
                </a:solidFill>
                <a:effectLst/>
                <a:latin typeface="Myriad Pro"/>
                <a:ea typeface="Times New Roman" panose="02020603050405020304" pitchFamily="18" charset="0"/>
              </a:rPr>
              <a:t>FHLB Dallas’ Five-State District </a:t>
            </a:r>
            <a:br>
              <a:rPr lang="en-US" sz="1200" dirty="0">
                <a:solidFill>
                  <a:srgbClr val="000000"/>
                </a:solidFill>
                <a:effectLst/>
                <a:latin typeface="Myriad Pro"/>
                <a:ea typeface="Times New Roman" panose="02020603050405020304" pitchFamily="18" charset="0"/>
              </a:rPr>
            </a:br>
            <a:r>
              <a:rPr lang="en-US" sz="1100" dirty="0">
                <a:solidFill>
                  <a:srgbClr val="808285"/>
                </a:solidFill>
                <a:effectLst/>
                <a:latin typeface="Myriad Pro"/>
                <a:ea typeface="Times New Roman" panose="02020603050405020304" pitchFamily="18" charset="0"/>
              </a:rPr>
              <a:t>Members by State as of September 30, 2025</a:t>
            </a:r>
            <a:endParaRPr lang="en-US" sz="1200" dirty="0">
              <a:solidFill>
                <a:srgbClr val="000000"/>
              </a:solidFill>
              <a:effectLst/>
              <a:latin typeface="Arial" panose="020B0604020202020204" pitchFamily="34" charset="0"/>
              <a:ea typeface="Times New Roman" panose="02020603050405020304" pitchFamily="18" charset="0"/>
            </a:endParaRPr>
          </a:p>
          <a:p>
            <a:pPr marL="0" marR="0" algn="ctr">
              <a:spcBef>
                <a:spcPts val="600"/>
              </a:spcBef>
              <a:spcAft>
                <a:spcPts val="600"/>
              </a:spcAft>
              <a:buNone/>
            </a:pPr>
            <a:r>
              <a:rPr lang="en-US" sz="1100"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457200" marR="0">
              <a:buNone/>
            </a:pPr>
            <a:r>
              <a:rPr lang="en-US" sz="800"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lgn="ctr">
              <a:buNone/>
            </a:pPr>
            <a:r>
              <a:rPr lang="en-US" sz="1000" b="1"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lgn="ctr">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p:txBody>
      </p:sp>
      <p:grpSp>
        <p:nvGrpSpPr>
          <p:cNvPr id="6" name="Group 5">
            <a:extLst>
              <a:ext uri="{FF2B5EF4-FFF2-40B4-BE49-F238E27FC236}">
                <a16:creationId xmlns:a16="http://schemas.microsoft.com/office/drawing/2014/main" id="{370BF41E-767F-73C7-D4D9-D1CB2C18F6D7}"/>
              </a:ext>
            </a:extLst>
          </p:cNvPr>
          <p:cNvGrpSpPr/>
          <p:nvPr/>
        </p:nvGrpSpPr>
        <p:grpSpPr>
          <a:xfrm>
            <a:off x="5841999" y="2312888"/>
            <a:ext cx="2910228" cy="2234193"/>
            <a:chOff x="0" y="0"/>
            <a:chExt cx="2852420" cy="1891665"/>
          </a:xfrm>
        </p:grpSpPr>
        <p:pic>
          <p:nvPicPr>
            <p:cNvPr id="11" name="Picture 10">
              <a:extLst>
                <a:ext uri="{FF2B5EF4-FFF2-40B4-BE49-F238E27FC236}">
                  <a16:creationId xmlns:a16="http://schemas.microsoft.com/office/drawing/2014/main" id="{75B3F14B-5C6A-F4C0-3E87-7464C356FFE7}"/>
                </a:ext>
              </a:extLst>
            </p:cNvPr>
            <p:cNvPicPr>
              <a:picLocks noChangeAspect="1"/>
            </p:cNvPicPr>
            <p:nvPr/>
          </p:nvPicPr>
          <p:blipFill>
            <a:blip r:embed="rId3" cstate="print"/>
            <a:stretch>
              <a:fillRect/>
            </a:stretch>
          </p:blipFill>
          <p:spPr>
            <a:xfrm>
              <a:off x="0" y="0"/>
              <a:ext cx="2852420" cy="1891665"/>
            </a:xfrm>
            <a:prstGeom prst="rect">
              <a:avLst/>
            </a:prstGeom>
          </p:spPr>
        </p:pic>
        <p:sp>
          <p:nvSpPr>
            <p:cNvPr id="12" name="TextBox 11">
              <a:extLst>
                <a:ext uri="{FF2B5EF4-FFF2-40B4-BE49-F238E27FC236}">
                  <a16:creationId xmlns:a16="http://schemas.microsoft.com/office/drawing/2014/main" id="{3300FB1D-B3FD-9149-EF5E-0B0A6C15248A}"/>
                </a:ext>
              </a:extLst>
            </p:cNvPr>
            <p:cNvSpPr txBox="1"/>
            <p:nvPr/>
          </p:nvSpPr>
          <p:spPr>
            <a:xfrm>
              <a:off x="304799" y="304800"/>
              <a:ext cx="381000" cy="322482"/>
            </a:xfrm>
            <a:prstGeom prst="rect">
              <a:avLst/>
            </a:prstGeom>
            <a:noFill/>
          </p:spPr>
          <p:txBody>
            <a:bodyPr wrap="square" rtlCol="0">
              <a:noAutofit/>
            </a:bodyPr>
            <a:lstStyle/>
            <a:p>
              <a:pPr marL="0" marR="0">
                <a:buNone/>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a:t>
              </a:r>
              <a:endParaRPr lang="en-US" sz="1200">
                <a:solidFill>
                  <a:srgbClr val="000000"/>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0C728FBD-5D60-8AA9-7C7A-7010E5712384}"/>
                </a:ext>
              </a:extLst>
            </p:cNvPr>
            <p:cNvSpPr txBox="1"/>
            <p:nvPr/>
          </p:nvSpPr>
          <p:spPr>
            <a:xfrm>
              <a:off x="1219199" y="838071"/>
              <a:ext cx="541752" cy="274110"/>
            </a:xfrm>
            <a:prstGeom prst="rect">
              <a:avLst/>
            </a:prstGeom>
            <a:noFill/>
          </p:spPr>
          <p:txBody>
            <a:bodyPr wrap="square" rtlCol="0">
              <a:noAutofit/>
            </a:bodyPr>
            <a:lstStyle/>
            <a:p>
              <a:pPr marL="0" marR="0">
                <a:buNone/>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472</a:t>
              </a:r>
              <a:endParaRPr lang="en-US" sz="1200">
                <a:solidFill>
                  <a:srgbClr val="000000"/>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495FCBF1-A02A-5D7E-3E91-700F544537E8}"/>
                </a:ext>
              </a:extLst>
            </p:cNvPr>
            <p:cNvSpPr txBox="1"/>
            <p:nvPr/>
          </p:nvSpPr>
          <p:spPr>
            <a:xfrm>
              <a:off x="2057401" y="340096"/>
              <a:ext cx="381000" cy="287187"/>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64F84BA0-6CBF-3659-63A6-C6B1FEAE35D8}"/>
                </a:ext>
              </a:extLst>
            </p:cNvPr>
            <p:cNvSpPr txBox="1"/>
            <p:nvPr/>
          </p:nvSpPr>
          <p:spPr>
            <a:xfrm>
              <a:off x="2449371" y="572892"/>
              <a:ext cx="381000" cy="246380"/>
            </a:xfrm>
            <a:prstGeom prst="rect">
              <a:avLst/>
            </a:prstGeom>
            <a:noFill/>
          </p:spPr>
          <p:txBody>
            <a:bodyPr wrap="square" rtlCol="0">
              <a:noAutofit/>
            </a:bodyPr>
            <a:lstStyle/>
            <a:p>
              <a:pPr marL="0" marR="0">
                <a:buNone/>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74</a:t>
              </a:r>
              <a:endParaRPr lang="en-US" sz="1200">
                <a:solidFill>
                  <a:srgbClr val="00000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44990F72-E719-6422-B66B-434C2D159082}"/>
                </a:ext>
              </a:extLst>
            </p:cNvPr>
            <p:cNvSpPr txBox="1"/>
            <p:nvPr/>
          </p:nvSpPr>
          <p:spPr>
            <a:xfrm>
              <a:off x="2015489" y="819150"/>
              <a:ext cx="554321" cy="246380"/>
            </a:xfrm>
            <a:prstGeom prst="rect">
              <a:avLst/>
            </a:prstGeom>
            <a:noFill/>
          </p:spPr>
          <p:txBody>
            <a:bodyPr wrap="square" rtlCol="0">
              <a:noAutofit/>
            </a:bodyPr>
            <a:lstStyle/>
            <a:p>
              <a:pPr marL="0" marR="0">
                <a:buNone/>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a:t>
              </a:r>
              <a:endParaRPr lang="en-US" sz="1200">
                <a:solidFill>
                  <a:srgbClr val="000000"/>
                </a:solidFill>
                <a:effectLst/>
                <a:latin typeface="Times New Roman" panose="02020603050405020304" pitchFamily="18" charset="0"/>
                <a:ea typeface="Times New Roman" panose="02020603050405020304" pitchFamily="18" charset="0"/>
              </a:endParaRPr>
            </a:p>
          </p:txBody>
        </p:sp>
      </p:grpSp>
      <p:sp>
        <p:nvSpPr>
          <p:cNvPr id="17" name="Rectangle 16">
            <a:extLst>
              <a:ext uri="{FF2B5EF4-FFF2-40B4-BE49-F238E27FC236}">
                <a16:creationId xmlns:a16="http://schemas.microsoft.com/office/drawing/2014/main" id="{AC9783BE-B1EC-873B-904A-EC82E38A7018}"/>
              </a:ext>
            </a:extLst>
          </p:cNvPr>
          <p:cNvSpPr/>
          <p:nvPr/>
        </p:nvSpPr>
        <p:spPr>
          <a:xfrm>
            <a:off x="5845847" y="4577549"/>
            <a:ext cx="2354342" cy="784830"/>
          </a:xfrm>
          <a:prstGeom prst="rect">
            <a:avLst/>
          </a:prstGeom>
        </p:spPr>
        <p:txBody>
          <a:bodyPr wrap="square">
            <a:spAutoFit/>
          </a:bodyPr>
          <a:lstStyle/>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Arkansas 77</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Louisiana 130</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Mississippi 74</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New Mexico 39</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Texas 472</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262962" y="100736"/>
            <a:ext cx="7487260" cy="688134"/>
          </a:xfrm>
        </p:spPr>
        <p:txBody>
          <a:bodyPr/>
          <a:lstStyle/>
          <a:p>
            <a:r>
              <a:rPr lang="en-US" sz="2400"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262964" y="2377702"/>
            <a:ext cx="8618059" cy="78225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262962" y="5039802"/>
            <a:ext cx="8618057" cy="5802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endParaRPr lang="en-US" sz="14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400" b="1" u="sng" dirty="0">
                <a:solidFill>
                  <a:schemeClr val="tx1"/>
                </a:solidFill>
                <a:latin typeface="Calibri" panose="020F0502020204030204" pitchFamily="34" charset="0"/>
                <a:cs typeface="Calibri" panose="020F0502020204030204" pitchFamily="34" charset="0"/>
              </a:rPr>
              <a:t>Cannot access application without PIN</a:t>
            </a:r>
          </a:p>
          <a:p>
            <a:pPr marL="285750" indent="-285750">
              <a:buFont typeface="Wingdings" panose="05000000000000000000" pitchFamily="2" charset="2"/>
              <a:buChar char="q"/>
            </a:pPr>
            <a:endParaRPr lang="en-US" sz="1400" b="1" u="sng" dirty="0">
              <a:solidFill>
                <a:schemeClr val="tx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4836EE6-82BC-4537-9235-4C2B1FF4FC41}"/>
              </a:ext>
            </a:extLst>
          </p:cNvPr>
          <p:cNvSpPr/>
          <p:nvPr/>
        </p:nvSpPr>
        <p:spPr>
          <a:xfrm>
            <a:off x="262969" y="3531204"/>
            <a:ext cx="8618055" cy="12099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b="1"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first-time non-sponsors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non-sponsor User ID or used AHP Online in previous AHP rounds, do not create a new User ID. Call FHLB Dallas first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non-sponsors need to be affiliated with their own organization distinct from the sponsor</a:t>
            </a:r>
          </a:p>
        </p:txBody>
      </p:sp>
      <p:sp>
        <p:nvSpPr>
          <p:cNvPr id="19" name="Rectangle 18">
            <a:extLst>
              <a:ext uri="{FF2B5EF4-FFF2-40B4-BE49-F238E27FC236}">
                <a16:creationId xmlns:a16="http://schemas.microsoft.com/office/drawing/2014/main" id="{AC0C6E89-BC2F-47ED-88B5-52EDCE9B0F9A}"/>
              </a:ext>
            </a:extLst>
          </p:cNvPr>
          <p:cNvSpPr/>
          <p:nvPr/>
        </p:nvSpPr>
        <p:spPr>
          <a:xfrm>
            <a:off x="262964" y="1989583"/>
            <a:ext cx="8618058" cy="395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262962" y="4749458"/>
            <a:ext cx="8618057" cy="265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262968" y="3159954"/>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Consultant</a:t>
            </a:r>
          </a:p>
        </p:txBody>
      </p:sp>
      <p:sp>
        <p:nvSpPr>
          <p:cNvPr id="7" name="Rectangle 6">
            <a:extLst>
              <a:ext uri="{FF2B5EF4-FFF2-40B4-BE49-F238E27FC236}">
                <a16:creationId xmlns:a16="http://schemas.microsoft.com/office/drawing/2014/main" id="{F4719073-54E5-BAC8-660F-C14AA3C2266B}"/>
              </a:ext>
            </a:extLst>
          </p:cNvPr>
          <p:cNvSpPr/>
          <p:nvPr/>
        </p:nvSpPr>
        <p:spPr>
          <a:xfrm>
            <a:off x="262964" y="1122100"/>
            <a:ext cx="8618055" cy="85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Need a username/profile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users and their profiles need to be affiliated with an organization in our system </a:t>
            </a:r>
          </a:p>
          <a:p>
            <a:pPr marL="742950" lvl="1"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It is imperative that all users are affiliated with the correct organization </a:t>
            </a:r>
          </a:p>
        </p:txBody>
      </p:sp>
      <p:sp>
        <p:nvSpPr>
          <p:cNvPr id="8" name="Rectangle 7">
            <a:extLst>
              <a:ext uri="{FF2B5EF4-FFF2-40B4-BE49-F238E27FC236}">
                <a16:creationId xmlns:a16="http://schemas.microsoft.com/office/drawing/2014/main" id="{934C62B2-2AA2-66DA-4EC6-259E368B0706}"/>
              </a:ext>
            </a:extLst>
          </p:cNvPr>
          <p:cNvSpPr/>
          <p:nvPr/>
        </p:nvSpPr>
        <p:spPr>
          <a:xfrm>
            <a:off x="472828" y="731295"/>
            <a:ext cx="7487260"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All Users</a:t>
            </a:r>
          </a:p>
        </p:txBody>
      </p:sp>
      <p:sp>
        <p:nvSpPr>
          <p:cNvPr id="10" name="Star: 5 Points 9">
            <a:extLst>
              <a:ext uri="{FF2B5EF4-FFF2-40B4-BE49-F238E27FC236}">
                <a16:creationId xmlns:a16="http://schemas.microsoft.com/office/drawing/2014/main" id="{0506EEFB-4A74-2681-234F-2FCD81CE46B2}"/>
              </a:ext>
            </a:extLst>
          </p:cNvPr>
          <p:cNvSpPr/>
          <p:nvPr/>
        </p:nvSpPr>
        <p:spPr>
          <a:xfrm>
            <a:off x="6316361" y="1624736"/>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3DA5274F-BF79-45CC-6B3D-3B72AAF6CDE9}"/>
              </a:ext>
            </a:extLst>
          </p:cNvPr>
          <p:cNvSpPr/>
          <p:nvPr/>
        </p:nvSpPr>
        <p:spPr>
          <a:xfrm>
            <a:off x="7275680" y="4388374"/>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B154B1-436F-BD7A-14BC-2599EDFB617E}"/>
              </a:ext>
            </a:extLst>
          </p:cNvPr>
          <p:cNvSpPr/>
          <p:nvPr/>
        </p:nvSpPr>
        <p:spPr>
          <a:xfrm>
            <a:off x="-10" y="5513091"/>
            <a:ext cx="9143999" cy="11634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b="1" dirty="0">
                <a:solidFill>
                  <a:schemeClr val="bg1"/>
                </a:solidFill>
                <a:latin typeface="Calibri" panose="020F0502020204030204" pitchFamily="34" charset="0"/>
                <a:cs typeface="Calibri" panose="020F0502020204030204" pitchFamily="34" charset="0"/>
              </a:rPr>
              <a:t>After registering, log in to the system with your user ID and password during the application round. </a:t>
            </a:r>
          </a:p>
          <a:p>
            <a:pPr algn="just"/>
            <a:r>
              <a:rPr lang="en-US" sz="1400" b="1" dirty="0">
                <a:solidFill>
                  <a:schemeClr val="bg1"/>
                </a:solidFill>
                <a:latin typeface="Calibri" panose="020F0502020204030204" pitchFamily="34" charset="0"/>
                <a:cs typeface="Calibri" panose="020F0502020204030204" pitchFamily="34" charset="0"/>
              </a:rPr>
              <a:t>The initiator will create the application PIN.</a:t>
            </a:r>
          </a:p>
          <a:p>
            <a:pPr algn="just"/>
            <a:r>
              <a:rPr lang="en-US" sz="1400" b="1" dirty="0">
                <a:solidFill>
                  <a:schemeClr val="bg1"/>
                </a:solidFill>
                <a:latin typeface="Calibri" panose="020F0502020204030204" pitchFamily="34" charset="0"/>
                <a:cs typeface="Calibri" panose="020F0502020204030204" pitchFamily="34" charset="0"/>
              </a:rPr>
              <a:t>The application PIN will need to be shared with each party to complete, submit and track the status of the application.</a:t>
            </a:r>
          </a:p>
          <a:p>
            <a:pPr algn="just"/>
            <a:r>
              <a:rPr lang="en-US" sz="1400" b="1" dirty="0">
                <a:solidFill>
                  <a:schemeClr val="bg1"/>
                </a:solidFill>
                <a:latin typeface="Calibri" panose="020F0502020204030204" pitchFamily="34" charset="0"/>
                <a:cs typeface="Calibri" panose="020F0502020204030204" pitchFamily="34" charset="0"/>
              </a:rPr>
              <a:t>The member, sponsor and FHLB Dallas’ Community Investment department can view an application at the same time while it is being completed online.</a:t>
            </a:r>
          </a:p>
        </p:txBody>
      </p:sp>
    </p:spTree>
    <p:extLst>
      <p:ext uri="{BB962C8B-B14F-4D97-AF65-F5344CB8AC3E}">
        <p14:creationId xmlns:p14="http://schemas.microsoft.com/office/powerpoint/2010/main" val="4800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1000"/>
                                        <p:tgtEl>
                                          <p:spTgt spid="17">
                                            <p:bg/>
                                          </p:spTgt>
                                        </p:tgtEl>
                                      </p:cBhvr>
                                    </p:animEffect>
                                    <p:anim calcmode="lin" valueType="num">
                                      <p:cBhvr>
                                        <p:cTn id="37" dur="1000" fill="hold"/>
                                        <p:tgtEl>
                                          <p:spTgt spid="17">
                                            <p:bg/>
                                          </p:spTgt>
                                        </p:tgtEl>
                                        <p:attrNameLst>
                                          <p:attrName>ppt_x</p:attrName>
                                        </p:attrNameLst>
                                      </p:cBhvr>
                                      <p:tavLst>
                                        <p:tav tm="0">
                                          <p:val>
                                            <p:strVal val="#ppt_x"/>
                                          </p:val>
                                        </p:tav>
                                        <p:tav tm="100000">
                                          <p:val>
                                            <p:strVal val="#ppt_x"/>
                                          </p:val>
                                        </p:tav>
                                      </p:tavLst>
                                    </p:anim>
                                    <p:anim calcmode="lin" valueType="num">
                                      <p:cBhvr>
                                        <p:cTn id="38" dur="1000" fill="hold"/>
                                        <p:tgtEl>
                                          <p:spTgt spid="17">
                                            <p:bg/>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1000"/>
                                        <p:tgtEl>
                                          <p:spTgt spid="17">
                                            <p:txEl>
                                              <p:pRg st="0" end="0"/>
                                            </p:txEl>
                                          </p:spTgt>
                                        </p:tgtEl>
                                      </p:cBhvr>
                                    </p:animEffect>
                                    <p:anim calcmode="lin" valueType="num">
                                      <p:cBhvr>
                                        <p:cTn id="4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fade">
                                      <p:cBhvr>
                                        <p:cTn id="46" dur="1000"/>
                                        <p:tgtEl>
                                          <p:spTgt spid="17">
                                            <p:txEl>
                                              <p:pRg st="1" end="1"/>
                                            </p:txEl>
                                          </p:spTgt>
                                        </p:tgtEl>
                                      </p:cBhvr>
                                    </p:animEffect>
                                    <p:anim calcmode="lin" valueType="num">
                                      <p:cBhvr>
                                        <p:cTn id="4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Effect transition="in" filter="fade">
                                      <p:cBhvr>
                                        <p:cTn id="51" dur="1000"/>
                                        <p:tgtEl>
                                          <p:spTgt spid="17">
                                            <p:txEl>
                                              <p:pRg st="2" end="2"/>
                                            </p:txEl>
                                          </p:spTgt>
                                        </p:tgtEl>
                                      </p:cBhvr>
                                    </p:animEffect>
                                    <p:anim calcmode="lin" valueType="num">
                                      <p:cBhvr>
                                        <p:cTn id="5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Effect transition="in" filter="fade">
                                      <p:cBhvr>
                                        <p:cTn id="56" dur="1000"/>
                                        <p:tgtEl>
                                          <p:spTgt spid="17">
                                            <p:txEl>
                                              <p:pRg st="3" end="3"/>
                                            </p:txEl>
                                          </p:spTgt>
                                        </p:tgtEl>
                                      </p:cBhvr>
                                    </p:animEffect>
                                    <p:anim calcmode="lin" valueType="num">
                                      <p:cBhvr>
                                        <p:cTn id="5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7" grpId="0" build="allAtOnce" animBg="1"/>
      <p:bldP spid="19" grpId="0" animBg="1"/>
      <p:bldP spid="20" grpId="0" animBg="1"/>
      <p:bldP spid="21" grpId="0" animBg="1"/>
      <p:bldP spid="7" grpId="0" animBg="1"/>
      <p:bldP spid="8" grpId="0" animBg="1"/>
      <p:bldP spid="10"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FA56-C2D1-42AB-03E2-402342C617EC}"/>
              </a:ext>
            </a:extLst>
          </p:cNvPr>
          <p:cNvSpPr>
            <a:spLocks noGrp="1"/>
          </p:cNvSpPr>
          <p:nvPr>
            <p:ph type="title"/>
          </p:nvPr>
        </p:nvSpPr>
        <p:spPr>
          <a:xfrm>
            <a:off x="355600" y="195760"/>
            <a:ext cx="7487260" cy="562562"/>
          </a:xfrm>
          <a:ln w="19050">
            <a:noFill/>
          </a:ln>
        </p:spPr>
        <p:txBody>
          <a:bodyPr/>
          <a:lstStyle/>
          <a:p>
            <a:pPr algn="l"/>
            <a:br>
              <a:rPr lang="en-US" sz="24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A67CF58E-C20F-4BA1-9933-31A889B3C6D9}"/>
              </a:ext>
            </a:extLst>
          </p:cNvPr>
          <p:cNvSpPr>
            <a:spLocks noGrp="1"/>
          </p:cNvSpPr>
          <p:nvPr>
            <p:ph type="body" sz="quarter" idx="12"/>
          </p:nvPr>
        </p:nvSpPr>
        <p:spPr>
          <a:xfrm>
            <a:off x="75304" y="863684"/>
            <a:ext cx="9068696" cy="5693194"/>
          </a:xfrm>
        </p:spPr>
        <p:txBody>
          <a:bodyPr>
            <a:normAutofit/>
          </a:bodyPr>
          <a:lstStyle/>
          <a:p>
            <a:r>
              <a:rPr lang="en-US" sz="1800" b="1" dirty="0">
                <a:latin typeface="Calibri"/>
                <a:cs typeface="Calibri"/>
              </a:rPr>
              <a:t>Use Chrome or Edge Browser</a:t>
            </a:r>
          </a:p>
          <a:p>
            <a:r>
              <a:rPr lang="en-US" sz="1800" b="1" dirty="0" err="1">
                <a:latin typeface="Calibri"/>
                <a:cs typeface="Calibri"/>
              </a:rPr>
              <a:t>GrantConnect</a:t>
            </a:r>
            <a:r>
              <a:rPr lang="en-US" sz="1800" b="1" dirty="0">
                <a:latin typeface="Calibri"/>
                <a:cs typeface="Calibri"/>
              </a:rPr>
              <a:t> requires multifactor authentication using either a direct-dial phone line phone (cannot be an extension), cell or an authenticator app on your phone.</a:t>
            </a:r>
          </a:p>
          <a:p>
            <a:r>
              <a:rPr lang="en-US" sz="1800" b="1" dirty="0">
                <a:latin typeface="Calibri"/>
                <a:cs typeface="Calibri"/>
              </a:rPr>
              <a:t>Registration approval can take up to 24 hours</a:t>
            </a:r>
          </a:p>
          <a:p>
            <a:endParaRPr lang="en-US" sz="1200" dirty="0"/>
          </a:p>
        </p:txBody>
      </p:sp>
      <p:pic>
        <p:nvPicPr>
          <p:cNvPr id="19" name="Picture 18">
            <a:extLst>
              <a:ext uri="{FF2B5EF4-FFF2-40B4-BE49-F238E27FC236}">
                <a16:creationId xmlns:a16="http://schemas.microsoft.com/office/drawing/2014/main" id="{3130EAC9-CDED-B486-334F-5A59E67B428D}"/>
              </a:ext>
            </a:extLst>
          </p:cNvPr>
          <p:cNvPicPr>
            <a:picLocks noChangeAspect="1"/>
          </p:cNvPicPr>
          <p:nvPr/>
        </p:nvPicPr>
        <p:blipFill>
          <a:blip r:embed="rId2"/>
          <a:stretch>
            <a:fillRect/>
          </a:stretch>
        </p:blipFill>
        <p:spPr>
          <a:xfrm>
            <a:off x="-47176" y="2227603"/>
            <a:ext cx="2844879" cy="3647619"/>
          </a:xfrm>
          <a:prstGeom prst="rect">
            <a:avLst/>
          </a:prstGeom>
        </p:spPr>
      </p:pic>
      <p:pic>
        <p:nvPicPr>
          <p:cNvPr id="21" name="Picture 20">
            <a:extLst>
              <a:ext uri="{FF2B5EF4-FFF2-40B4-BE49-F238E27FC236}">
                <a16:creationId xmlns:a16="http://schemas.microsoft.com/office/drawing/2014/main" id="{5A5161FA-D4A2-CCB3-D030-EECA988D233C}"/>
              </a:ext>
            </a:extLst>
          </p:cNvPr>
          <p:cNvPicPr>
            <a:picLocks noChangeAspect="1"/>
          </p:cNvPicPr>
          <p:nvPr/>
        </p:nvPicPr>
        <p:blipFill>
          <a:blip r:embed="rId3"/>
          <a:stretch>
            <a:fillRect/>
          </a:stretch>
        </p:blipFill>
        <p:spPr>
          <a:xfrm>
            <a:off x="4562476" y="3424238"/>
            <a:ext cx="19048" cy="9524"/>
          </a:xfrm>
          <a:prstGeom prst="rect">
            <a:avLst/>
          </a:prstGeom>
        </p:spPr>
      </p:pic>
      <p:pic>
        <p:nvPicPr>
          <p:cNvPr id="23" name="Picture 22">
            <a:extLst>
              <a:ext uri="{FF2B5EF4-FFF2-40B4-BE49-F238E27FC236}">
                <a16:creationId xmlns:a16="http://schemas.microsoft.com/office/drawing/2014/main" id="{C4AA3BD4-5AEF-3BEF-C615-B89713040892}"/>
              </a:ext>
            </a:extLst>
          </p:cNvPr>
          <p:cNvPicPr>
            <a:picLocks noChangeAspect="1"/>
          </p:cNvPicPr>
          <p:nvPr/>
        </p:nvPicPr>
        <p:blipFill>
          <a:blip r:embed="rId4"/>
          <a:stretch>
            <a:fillRect/>
          </a:stretch>
        </p:blipFill>
        <p:spPr>
          <a:xfrm>
            <a:off x="4567238" y="3424238"/>
            <a:ext cx="9524" cy="9524"/>
          </a:xfrm>
          <a:prstGeom prst="rect">
            <a:avLst/>
          </a:prstGeom>
        </p:spPr>
      </p:pic>
      <p:pic>
        <p:nvPicPr>
          <p:cNvPr id="25" name="Picture 24">
            <a:extLst>
              <a:ext uri="{FF2B5EF4-FFF2-40B4-BE49-F238E27FC236}">
                <a16:creationId xmlns:a16="http://schemas.microsoft.com/office/drawing/2014/main" id="{FCDF1495-3C62-ECEB-AA5D-DFE1316F63D9}"/>
              </a:ext>
            </a:extLst>
          </p:cNvPr>
          <p:cNvPicPr>
            <a:picLocks noChangeAspect="1"/>
          </p:cNvPicPr>
          <p:nvPr/>
        </p:nvPicPr>
        <p:blipFill>
          <a:blip r:embed="rId5"/>
          <a:stretch>
            <a:fillRect/>
          </a:stretch>
        </p:blipFill>
        <p:spPr>
          <a:xfrm>
            <a:off x="2797703" y="3293948"/>
            <a:ext cx="6368528" cy="3454353"/>
          </a:xfrm>
          <a:prstGeom prst="rect">
            <a:avLst/>
          </a:prstGeom>
        </p:spPr>
      </p:pic>
      <p:sp>
        <p:nvSpPr>
          <p:cNvPr id="26" name="Arrow: Left 25">
            <a:extLst>
              <a:ext uri="{FF2B5EF4-FFF2-40B4-BE49-F238E27FC236}">
                <a16:creationId xmlns:a16="http://schemas.microsoft.com/office/drawing/2014/main" id="{C114FCD7-B919-2E6E-2BF5-2790273B291F}"/>
              </a:ext>
            </a:extLst>
          </p:cNvPr>
          <p:cNvSpPr/>
          <p:nvPr/>
        </p:nvSpPr>
        <p:spPr>
          <a:xfrm>
            <a:off x="5647765" y="2671446"/>
            <a:ext cx="2463501" cy="867820"/>
          </a:xfrm>
          <a:prstGeom prst="left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Call 1-800-362-2944</a:t>
            </a:r>
          </a:p>
        </p:txBody>
      </p:sp>
    </p:spTree>
    <p:extLst>
      <p:ext uri="{BB962C8B-B14F-4D97-AF65-F5344CB8AC3E}">
        <p14:creationId xmlns:p14="http://schemas.microsoft.com/office/powerpoint/2010/main" val="345188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C91B-CE1F-6B5B-D058-7C2F12D1ADEF}"/>
              </a:ext>
            </a:extLst>
          </p:cNvPr>
          <p:cNvSpPr>
            <a:spLocks noGrp="1"/>
          </p:cNvSpPr>
          <p:nvPr>
            <p:ph type="title"/>
          </p:nvPr>
        </p:nvSpPr>
        <p:spPr/>
        <p:txBody>
          <a:bodyPr/>
          <a:lstStyle/>
          <a:p>
            <a:r>
              <a:rPr lang="en-US" sz="2400" dirty="0" err="1"/>
              <a:t>GrantConnect</a:t>
            </a:r>
            <a:r>
              <a:rPr lang="en-US" sz="2400" dirty="0"/>
              <a:t> Registration -</a:t>
            </a:r>
          </a:p>
        </p:txBody>
      </p:sp>
      <p:sp>
        <p:nvSpPr>
          <p:cNvPr id="3" name="Text Placeholder 2">
            <a:extLst>
              <a:ext uri="{FF2B5EF4-FFF2-40B4-BE49-F238E27FC236}">
                <a16:creationId xmlns:a16="http://schemas.microsoft.com/office/drawing/2014/main" id="{9E287F82-BBF4-1CD3-EA98-2285927E5DEB}"/>
              </a:ext>
            </a:extLst>
          </p:cNvPr>
          <p:cNvSpPr>
            <a:spLocks noGrp="1"/>
          </p:cNvSpPr>
          <p:nvPr>
            <p:ph type="body" sz="quarter" idx="12"/>
          </p:nvPr>
        </p:nvSpPr>
        <p:spPr>
          <a:xfrm>
            <a:off x="355600" y="1175656"/>
            <a:ext cx="8540974" cy="5047343"/>
          </a:xfrm>
        </p:spPr>
        <p:txBody>
          <a:bodyPr/>
          <a:lstStyle/>
          <a:p>
            <a:endParaRPr lang="en-US" dirty="0">
              <a:solidFill>
                <a:srgbClr val="C00000"/>
              </a:solidFill>
            </a:endParaRPr>
          </a:p>
        </p:txBody>
      </p:sp>
      <p:pic>
        <p:nvPicPr>
          <p:cNvPr id="5" name="Picture 4">
            <a:extLst>
              <a:ext uri="{FF2B5EF4-FFF2-40B4-BE49-F238E27FC236}">
                <a16:creationId xmlns:a16="http://schemas.microsoft.com/office/drawing/2014/main" id="{9B488C38-EC2E-E88B-360A-4F5E337D0E69}"/>
              </a:ext>
            </a:extLst>
          </p:cNvPr>
          <p:cNvPicPr>
            <a:picLocks noChangeAspect="1"/>
          </p:cNvPicPr>
          <p:nvPr/>
        </p:nvPicPr>
        <p:blipFill>
          <a:blip r:embed="rId2"/>
          <a:stretch>
            <a:fillRect/>
          </a:stretch>
        </p:blipFill>
        <p:spPr>
          <a:xfrm>
            <a:off x="4448190" y="3329000"/>
            <a:ext cx="247619" cy="200000"/>
          </a:xfrm>
          <a:prstGeom prst="rect">
            <a:avLst/>
          </a:prstGeom>
        </p:spPr>
      </p:pic>
      <p:pic>
        <p:nvPicPr>
          <p:cNvPr id="9" name="Picture 8">
            <a:extLst>
              <a:ext uri="{FF2B5EF4-FFF2-40B4-BE49-F238E27FC236}">
                <a16:creationId xmlns:a16="http://schemas.microsoft.com/office/drawing/2014/main" id="{80D222F0-3891-5258-D5AB-518331183E27}"/>
              </a:ext>
            </a:extLst>
          </p:cNvPr>
          <p:cNvPicPr>
            <a:picLocks noChangeAspect="1"/>
          </p:cNvPicPr>
          <p:nvPr/>
        </p:nvPicPr>
        <p:blipFill>
          <a:blip r:embed="rId3"/>
          <a:stretch>
            <a:fillRect/>
          </a:stretch>
        </p:blipFill>
        <p:spPr>
          <a:xfrm>
            <a:off x="312472" y="1139429"/>
            <a:ext cx="3097702" cy="4276190"/>
          </a:xfrm>
          <a:prstGeom prst="rect">
            <a:avLst/>
          </a:prstGeom>
        </p:spPr>
      </p:pic>
      <p:pic>
        <p:nvPicPr>
          <p:cNvPr id="16" name="Picture 15">
            <a:extLst>
              <a:ext uri="{FF2B5EF4-FFF2-40B4-BE49-F238E27FC236}">
                <a16:creationId xmlns:a16="http://schemas.microsoft.com/office/drawing/2014/main" id="{8F24A427-A92B-6288-1141-88CC7A199F9F}"/>
              </a:ext>
            </a:extLst>
          </p:cNvPr>
          <p:cNvPicPr>
            <a:picLocks noChangeAspect="1"/>
          </p:cNvPicPr>
          <p:nvPr/>
        </p:nvPicPr>
        <p:blipFill>
          <a:blip r:embed="rId4"/>
          <a:stretch>
            <a:fillRect/>
          </a:stretch>
        </p:blipFill>
        <p:spPr>
          <a:xfrm>
            <a:off x="5510856" y="1251679"/>
            <a:ext cx="3399416" cy="4127864"/>
          </a:xfrm>
          <a:prstGeom prst="rect">
            <a:avLst/>
          </a:prstGeom>
        </p:spPr>
      </p:pic>
      <p:sp>
        <p:nvSpPr>
          <p:cNvPr id="18" name="Rectangle 17">
            <a:extLst>
              <a:ext uri="{FF2B5EF4-FFF2-40B4-BE49-F238E27FC236}">
                <a16:creationId xmlns:a16="http://schemas.microsoft.com/office/drawing/2014/main" id="{CABB23E5-4200-9FB2-4381-3600F749834C}"/>
              </a:ext>
            </a:extLst>
          </p:cNvPr>
          <p:cNvSpPr/>
          <p:nvPr/>
        </p:nvSpPr>
        <p:spPr>
          <a:xfrm>
            <a:off x="5615492" y="1235347"/>
            <a:ext cx="3281082" cy="40843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CD859EE8-BF7B-A3EF-CAC5-D0D6C170CF6E}"/>
              </a:ext>
            </a:extLst>
          </p:cNvPr>
          <p:cNvSpPr/>
          <p:nvPr/>
        </p:nvSpPr>
        <p:spPr>
          <a:xfrm>
            <a:off x="3755016" y="2589905"/>
            <a:ext cx="1290320" cy="379206"/>
          </a:xfrm>
          <a:prstGeom prst="leftRightArrow">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0647CE7-188B-0157-75FA-E8CB09A9190A}"/>
              </a:ext>
            </a:extLst>
          </p:cNvPr>
          <p:cNvPicPr>
            <a:picLocks noChangeAspect="1"/>
          </p:cNvPicPr>
          <p:nvPr/>
        </p:nvPicPr>
        <p:blipFill>
          <a:blip r:embed="rId5"/>
          <a:stretch>
            <a:fillRect/>
          </a:stretch>
        </p:blipFill>
        <p:spPr>
          <a:xfrm>
            <a:off x="2054710" y="3529000"/>
            <a:ext cx="5948965" cy="2723920"/>
          </a:xfrm>
          <a:prstGeom prst="rect">
            <a:avLst/>
          </a:prstGeom>
        </p:spPr>
      </p:pic>
      <p:sp>
        <p:nvSpPr>
          <p:cNvPr id="22" name="Rectangle 21">
            <a:extLst>
              <a:ext uri="{FF2B5EF4-FFF2-40B4-BE49-F238E27FC236}">
                <a16:creationId xmlns:a16="http://schemas.microsoft.com/office/drawing/2014/main" id="{F6B5382A-E178-9DBF-16CC-D14A7BFC7642}"/>
              </a:ext>
            </a:extLst>
          </p:cNvPr>
          <p:cNvSpPr/>
          <p:nvPr/>
        </p:nvSpPr>
        <p:spPr>
          <a:xfrm>
            <a:off x="2054710" y="3529000"/>
            <a:ext cx="5970495" cy="27536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C413EB-70E8-BB6F-695A-8CAE2E6096B5}"/>
              </a:ext>
            </a:extLst>
          </p:cNvPr>
          <p:cNvSpPr/>
          <p:nvPr/>
        </p:nvSpPr>
        <p:spPr>
          <a:xfrm>
            <a:off x="355600" y="1175656"/>
            <a:ext cx="3064256" cy="42833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26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FD8-CFC8-CF76-B339-E58BDF17E827}"/>
              </a:ext>
            </a:extLst>
          </p:cNvPr>
          <p:cNvSpPr>
            <a:spLocks noGrp="1"/>
          </p:cNvSpPr>
          <p:nvPr>
            <p:ph type="title"/>
          </p:nvPr>
        </p:nvSpPr>
        <p:spPr>
          <a:xfrm>
            <a:off x="249622" y="214431"/>
            <a:ext cx="7487260" cy="303719"/>
          </a:xfrm>
        </p:spPr>
        <p:txBody>
          <a:bodyPr/>
          <a:lstStyle/>
          <a:p>
            <a:br>
              <a:rPr lang="en-US" sz="24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7AD9BCCF-5073-EDC6-EA25-C271CA06894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7" name="Picture 6">
            <a:extLst>
              <a:ext uri="{FF2B5EF4-FFF2-40B4-BE49-F238E27FC236}">
                <a16:creationId xmlns:a16="http://schemas.microsoft.com/office/drawing/2014/main" id="{3E697B18-B8B5-6739-A458-F96B0BBF78B8}"/>
              </a:ext>
            </a:extLst>
          </p:cNvPr>
          <p:cNvPicPr>
            <a:picLocks noChangeAspect="1"/>
          </p:cNvPicPr>
          <p:nvPr/>
        </p:nvPicPr>
        <p:blipFill>
          <a:blip r:embed="rId2"/>
          <a:stretch>
            <a:fillRect/>
          </a:stretch>
        </p:blipFill>
        <p:spPr>
          <a:xfrm>
            <a:off x="346110" y="1201346"/>
            <a:ext cx="3174312" cy="1513187"/>
          </a:xfrm>
          <a:prstGeom prst="rect">
            <a:avLst/>
          </a:prstGeom>
        </p:spPr>
      </p:pic>
      <p:pic>
        <p:nvPicPr>
          <p:cNvPr id="9" name="Picture 8">
            <a:extLst>
              <a:ext uri="{FF2B5EF4-FFF2-40B4-BE49-F238E27FC236}">
                <a16:creationId xmlns:a16="http://schemas.microsoft.com/office/drawing/2014/main" id="{510C56B8-6C22-1115-FCE4-AC15C2FE8493}"/>
              </a:ext>
            </a:extLst>
          </p:cNvPr>
          <p:cNvPicPr>
            <a:picLocks noChangeAspect="1"/>
          </p:cNvPicPr>
          <p:nvPr/>
        </p:nvPicPr>
        <p:blipFill>
          <a:blip r:embed="rId3"/>
          <a:srcRect t="21275"/>
          <a:stretch>
            <a:fillRect/>
          </a:stretch>
        </p:blipFill>
        <p:spPr>
          <a:xfrm>
            <a:off x="127296" y="731520"/>
            <a:ext cx="1710647" cy="462933"/>
          </a:xfrm>
          <a:prstGeom prst="rect">
            <a:avLst/>
          </a:prstGeom>
        </p:spPr>
      </p:pic>
      <p:pic>
        <p:nvPicPr>
          <p:cNvPr id="11" name="Picture 10">
            <a:extLst>
              <a:ext uri="{FF2B5EF4-FFF2-40B4-BE49-F238E27FC236}">
                <a16:creationId xmlns:a16="http://schemas.microsoft.com/office/drawing/2014/main" id="{062EA0B4-9022-62FE-3905-EB8C1B6B876C}"/>
              </a:ext>
            </a:extLst>
          </p:cNvPr>
          <p:cNvPicPr>
            <a:picLocks noChangeAspect="1"/>
          </p:cNvPicPr>
          <p:nvPr/>
        </p:nvPicPr>
        <p:blipFill>
          <a:blip r:embed="rId4"/>
          <a:srcRect/>
          <a:stretch/>
        </p:blipFill>
        <p:spPr>
          <a:xfrm>
            <a:off x="3830714" y="1874157"/>
            <a:ext cx="4707337" cy="2090596"/>
          </a:xfrm>
          <a:prstGeom prst="rect">
            <a:avLst/>
          </a:prstGeom>
        </p:spPr>
      </p:pic>
      <p:sp>
        <p:nvSpPr>
          <p:cNvPr id="14" name="Rectangle 13">
            <a:extLst>
              <a:ext uri="{FF2B5EF4-FFF2-40B4-BE49-F238E27FC236}">
                <a16:creationId xmlns:a16="http://schemas.microsoft.com/office/drawing/2014/main" id="{5EBA2067-D2B0-05B2-204E-880761658F9C}"/>
              </a:ext>
            </a:extLst>
          </p:cNvPr>
          <p:cNvSpPr/>
          <p:nvPr/>
        </p:nvSpPr>
        <p:spPr>
          <a:xfrm>
            <a:off x="355600" y="1292815"/>
            <a:ext cx="3210636" cy="13698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435C7E-C897-6BE9-5FF6-40E594997B9F}"/>
              </a:ext>
            </a:extLst>
          </p:cNvPr>
          <p:cNvSpPr/>
          <p:nvPr/>
        </p:nvSpPr>
        <p:spPr>
          <a:xfrm>
            <a:off x="0" y="4031730"/>
            <a:ext cx="7543800"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C9D70-FD1E-9733-E0A4-F09BDCE61B7F}"/>
              </a:ext>
            </a:extLst>
          </p:cNvPr>
          <p:cNvSpPr/>
          <p:nvPr/>
        </p:nvSpPr>
        <p:spPr>
          <a:xfrm>
            <a:off x="3819261" y="1936245"/>
            <a:ext cx="4730244" cy="19985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8F9149E4-44FA-E57E-E104-63D37106FC75}"/>
              </a:ext>
            </a:extLst>
          </p:cNvPr>
          <p:cNvCxnSpPr>
            <a:cxnSpLocks/>
          </p:cNvCxnSpPr>
          <p:nvPr/>
        </p:nvCxnSpPr>
        <p:spPr>
          <a:xfrm>
            <a:off x="1837943" y="940820"/>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448888F-95B5-AAF6-A619-AF3867048C4D}"/>
              </a:ext>
            </a:extLst>
          </p:cNvPr>
          <p:cNvCxnSpPr>
            <a:cxnSpLocks/>
          </p:cNvCxnSpPr>
          <p:nvPr/>
        </p:nvCxnSpPr>
        <p:spPr>
          <a:xfrm>
            <a:off x="3566236" y="1577891"/>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B08445D-64A3-55CE-000D-A32D1AC4593B}"/>
              </a:ext>
            </a:extLst>
          </p:cNvPr>
          <p:cNvPicPr>
            <a:picLocks noChangeAspect="1"/>
          </p:cNvPicPr>
          <p:nvPr/>
        </p:nvPicPr>
        <p:blipFill>
          <a:blip r:embed="rId5"/>
          <a:stretch>
            <a:fillRect/>
          </a:stretch>
        </p:blipFill>
        <p:spPr>
          <a:xfrm>
            <a:off x="0" y="4071190"/>
            <a:ext cx="7515618" cy="2681062"/>
          </a:xfrm>
          <a:prstGeom prst="rect">
            <a:avLst/>
          </a:prstGeom>
        </p:spPr>
      </p:pic>
      <p:cxnSp>
        <p:nvCxnSpPr>
          <p:cNvPr id="25" name="Connector: Elbow 24">
            <a:extLst>
              <a:ext uri="{FF2B5EF4-FFF2-40B4-BE49-F238E27FC236}">
                <a16:creationId xmlns:a16="http://schemas.microsoft.com/office/drawing/2014/main" id="{FF349AD6-7708-B7DF-019E-738DA453FFAF}"/>
              </a:ext>
            </a:extLst>
          </p:cNvPr>
          <p:cNvCxnSpPr>
            <a:cxnSpLocks/>
          </p:cNvCxnSpPr>
          <p:nvPr/>
        </p:nvCxnSpPr>
        <p:spPr>
          <a:xfrm rot="5400000">
            <a:off x="3372978" y="3549527"/>
            <a:ext cx="491030" cy="41714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Star: 6 Points 28">
            <a:extLst>
              <a:ext uri="{FF2B5EF4-FFF2-40B4-BE49-F238E27FC236}">
                <a16:creationId xmlns:a16="http://schemas.microsoft.com/office/drawing/2014/main" id="{2DE54518-9599-731F-073F-D168E43B72FD}"/>
              </a:ext>
            </a:extLst>
          </p:cNvPr>
          <p:cNvSpPr/>
          <p:nvPr/>
        </p:nvSpPr>
        <p:spPr>
          <a:xfrm>
            <a:off x="6528066" y="3982032"/>
            <a:ext cx="2587752" cy="2703243"/>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3817424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2E4C-B548-E0FC-0FE3-161487E10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8C36-C98D-A5DC-26AC-BDFD1CB51BBB}"/>
              </a:ext>
            </a:extLst>
          </p:cNvPr>
          <p:cNvSpPr>
            <a:spLocks noGrp="1"/>
          </p:cNvSpPr>
          <p:nvPr>
            <p:ph type="title"/>
          </p:nvPr>
        </p:nvSpPr>
        <p:spPr>
          <a:xfrm>
            <a:off x="271668" y="300035"/>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Member Registration</a:t>
            </a:r>
            <a:endParaRPr lang="en-US" sz="2400" dirty="0"/>
          </a:p>
        </p:txBody>
      </p:sp>
      <p:sp>
        <p:nvSpPr>
          <p:cNvPr id="3" name="Text Placeholder 2">
            <a:extLst>
              <a:ext uri="{FF2B5EF4-FFF2-40B4-BE49-F238E27FC236}">
                <a16:creationId xmlns:a16="http://schemas.microsoft.com/office/drawing/2014/main" id="{7EF2D3BC-3178-DA2E-1600-9DB93B73997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9" name="Picture 8">
            <a:extLst>
              <a:ext uri="{FF2B5EF4-FFF2-40B4-BE49-F238E27FC236}">
                <a16:creationId xmlns:a16="http://schemas.microsoft.com/office/drawing/2014/main" id="{635E91EB-1620-DB4F-08C0-12A3EE288230}"/>
              </a:ext>
            </a:extLst>
          </p:cNvPr>
          <p:cNvPicPr>
            <a:picLocks noChangeAspect="1"/>
          </p:cNvPicPr>
          <p:nvPr/>
        </p:nvPicPr>
        <p:blipFill>
          <a:blip r:embed="rId2"/>
          <a:srcRect t="34610"/>
          <a:stretch>
            <a:fillRect/>
          </a:stretch>
        </p:blipFill>
        <p:spPr>
          <a:xfrm>
            <a:off x="127296" y="799359"/>
            <a:ext cx="1710647" cy="384520"/>
          </a:xfrm>
          <a:prstGeom prst="rect">
            <a:avLst/>
          </a:prstGeom>
        </p:spPr>
      </p:pic>
      <p:sp>
        <p:nvSpPr>
          <p:cNvPr id="14" name="Rectangle 13">
            <a:extLst>
              <a:ext uri="{FF2B5EF4-FFF2-40B4-BE49-F238E27FC236}">
                <a16:creationId xmlns:a16="http://schemas.microsoft.com/office/drawing/2014/main" id="{E1EDE3C0-F52F-F899-8FBD-29EFFAF23AD3}"/>
              </a:ext>
            </a:extLst>
          </p:cNvPr>
          <p:cNvSpPr/>
          <p:nvPr/>
        </p:nvSpPr>
        <p:spPr>
          <a:xfrm>
            <a:off x="244511" y="1225919"/>
            <a:ext cx="3401696" cy="42338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D8ED64-64DA-9485-702D-664752E11A7A}"/>
              </a:ext>
            </a:extLst>
          </p:cNvPr>
          <p:cNvSpPr/>
          <p:nvPr/>
        </p:nvSpPr>
        <p:spPr>
          <a:xfrm>
            <a:off x="3994275" y="1731410"/>
            <a:ext cx="2708805" cy="38326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F0EA17CE-46CE-4968-5045-97B96736B802}"/>
              </a:ext>
            </a:extLst>
          </p:cNvPr>
          <p:cNvCxnSpPr>
            <a:cxnSpLocks/>
          </p:cNvCxnSpPr>
          <p:nvPr/>
        </p:nvCxnSpPr>
        <p:spPr>
          <a:xfrm>
            <a:off x="1837943" y="859144"/>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ED15CE8-F14B-3FB0-458E-98FD76A60BC6}"/>
              </a:ext>
            </a:extLst>
          </p:cNvPr>
          <p:cNvCxnSpPr>
            <a:cxnSpLocks/>
          </p:cNvCxnSpPr>
          <p:nvPr/>
        </p:nvCxnSpPr>
        <p:spPr>
          <a:xfrm rot="5400000">
            <a:off x="3635131" y="3112049"/>
            <a:ext cx="442207" cy="36576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23B987-6C81-7920-F8F2-8A8C126D8EC1}"/>
              </a:ext>
            </a:extLst>
          </p:cNvPr>
          <p:cNvPicPr>
            <a:picLocks noChangeAspect="1"/>
          </p:cNvPicPr>
          <p:nvPr/>
        </p:nvPicPr>
        <p:blipFill>
          <a:blip r:embed="rId3"/>
          <a:stretch>
            <a:fillRect/>
          </a:stretch>
        </p:blipFill>
        <p:spPr>
          <a:xfrm>
            <a:off x="305353" y="1272145"/>
            <a:ext cx="3307156" cy="4127865"/>
          </a:xfrm>
          <a:prstGeom prst="rect">
            <a:avLst/>
          </a:prstGeom>
        </p:spPr>
      </p:pic>
      <p:pic>
        <p:nvPicPr>
          <p:cNvPr id="17" name="Picture 16">
            <a:extLst>
              <a:ext uri="{FF2B5EF4-FFF2-40B4-BE49-F238E27FC236}">
                <a16:creationId xmlns:a16="http://schemas.microsoft.com/office/drawing/2014/main" id="{8CFE025F-393F-04D6-9E08-97EDA421C70D}"/>
              </a:ext>
            </a:extLst>
          </p:cNvPr>
          <p:cNvPicPr>
            <a:picLocks noChangeAspect="1"/>
          </p:cNvPicPr>
          <p:nvPr/>
        </p:nvPicPr>
        <p:blipFill>
          <a:blip r:embed="rId4"/>
          <a:stretch>
            <a:fillRect/>
          </a:stretch>
        </p:blipFill>
        <p:spPr>
          <a:xfrm>
            <a:off x="4066263" y="1787247"/>
            <a:ext cx="2587752" cy="3457575"/>
          </a:xfrm>
          <a:prstGeom prst="rect">
            <a:avLst/>
          </a:prstGeom>
        </p:spPr>
      </p:pic>
      <p:sp>
        <p:nvSpPr>
          <p:cNvPr id="18" name="Rectangle 17">
            <a:extLst>
              <a:ext uri="{FF2B5EF4-FFF2-40B4-BE49-F238E27FC236}">
                <a16:creationId xmlns:a16="http://schemas.microsoft.com/office/drawing/2014/main" id="{BEFE8D62-F873-5550-3C4B-D4EF33FEE8D1}"/>
              </a:ext>
            </a:extLst>
          </p:cNvPr>
          <p:cNvSpPr/>
          <p:nvPr/>
        </p:nvSpPr>
        <p:spPr>
          <a:xfrm>
            <a:off x="127296" y="3984225"/>
            <a:ext cx="7447453"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DBA33B-C6BB-86DC-6F82-B438A7081B8D}"/>
              </a:ext>
            </a:extLst>
          </p:cNvPr>
          <p:cNvPicPr>
            <a:picLocks noChangeAspect="1"/>
          </p:cNvPicPr>
          <p:nvPr/>
        </p:nvPicPr>
        <p:blipFill>
          <a:blip r:embed="rId5"/>
          <a:stretch>
            <a:fillRect/>
          </a:stretch>
        </p:blipFill>
        <p:spPr>
          <a:xfrm>
            <a:off x="164054" y="3992578"/>
            <a:ext cx="7410695" cy="2683229"/>
          </a:xfrm>
          <a:prstGeom prst="rect">
            <a:avLst/>
          </a:prstGeom>
        </p:spPr>
      </p:pic>
      <p:sp>
        <p:nvSpPr>
          <p:cNvPr id="26" name="Star: 6 Points 25">
            <a:extLst>
              <a:ext uri="{FF2B5EF4-FFF2-40B4-BE49-F238E27FC236}">
                <a16:creationId xmlns:a16="http://schemas.microsoft.com/office/drawing/2014/main" id="{AB5FFC73-A355-0C7C-FAFE-C71F5A6EFAEE}"/>
              </a:ext>
            </a:extLst>
          </p:cNvPr>
          <p:cNvSpPr/>
          <p:nvPr/>
        </p:nvSpPr>
        <p:spPr>
          <a:xfrm>
            <a:off x="6874135" y="3020469"/>
            <a:ext cx="2257593" cy="268322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1203243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DBCD-CC16-FB58-1D69-BAC6F36B40A9}"/>
              </a:ext>
            </a:extLst>
          </p:cNvPr>
          <p:cNvSpPr>
            <a:spLocks noGrp="1"/>
          </p:cNvSpPr>
          <p:nvPr>
            <p:ph type="title"/>
          </p:nvPr>
        </p:nvSpPr>
        <p:spPr/>
        <p:txBody>
          <a:bodyPr/>
          <a:lstStyle/>
          <a:p>
            <a:r>
              <a:rPr lang="en-US" dirty="0"/>
              <a:t>GrantConnect Program Access</a:t>
            </a:r>
          </a:p>
        </p:txBody>
      </p:sp>
      <p:graphicFrame>
        <p:nvGraphicFramePr>
          <p:cNvPr id="4" name="Diagram 3">
            <a:extLst>
              <a:ext uri="{FF2B5EF4-FFF2-40B4-BE49-F238E27FC236}">
                <a16:creationId xmlns:a16="http://schemas.microsoft.com/office/drawing/2014/main" id="{204A8E0D-C19F-F938-7C0A-2129571A8B8B}"/>
              </a:ext>
            </a:extLst>
          </p:cNvPr>
          <p:cNvGraphicFramePr/>
          <p:nvPr>
            <p:extLst>
              <p:ext uri="{D42A27DB-BD31-4B8C-83A1-F6EECF244321}">
                <p14:modId xmlns:p14="http://schemas.microsoft.com/office/powerpoint/2010/main" val="1800889096"/>
              </p:ext>
            </p:extLst>
          </p:nvPr>
        </p:nvGraphicFramePr>
        <p:xfrm>
          <a:off x="489284" y="1342456"/>
          <a:ext cx="4082716" cy="475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D117149D-C5EE-5DA4-80C6-B61EE7031C15}"/>
              </a:ext>
            </a:extLst>
          </p:cNvPr>
          <p:cNvGraphicFramePr/>
          <p:nvPr>
            <p:extLst>
              <p:ext uri="{D42A27DB-BD31-4B8C-83A1-F6EECF244321}">
                <p14:modId xmlns:p14="http://schemas.microsoft.com/office/powerpoint/2010/main" val="2721464657"/>
              </p:ext>
            </p:extLst>
          </p:nvPr>
        </p:nvGraphicFramePr>
        <p:xfrm>
          <a:off x="5113424" y="1460231"/>
          <a:ext cx="3541293" cy="4861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Straight Connector 6">
            <a:extLst>
              <a:ext uri="{FF2B5EF4-FFF2-40B4-BE49-F238E27FC236}">
                <a16:creationId xmlns:a16="http://schemas.microsoft.com/office/drawing/2014/main" id="{E4A4761C-CA52-2889-6ABD-5AC6DB3A444C}"/>
              </a:ext>
            </a:extLst>
          </p:cNvPr>
          <p:cNvCxnSpPr>
            <a:cxnSpLocks/>
          </p:cNvCxnSpPr>
          <p:nvPr/>
        </p:nvCxnSpPr>
        <p:spPr>
          <a:xfrm>
            <a:off x="4860758" y="1612232"/>
            <a:ext cx="0" cy="433136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52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AHP 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A4BE-4319-1DA3-41E7-727F5A6EE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7BF7A-653F-9B32-F0FC-AB9DC25843B0}"/>
              </a:ext>
            </a:extLst>
          </p:cNvPr>
          <p:cNvSpPr>
            <a:spLocks noGrp="1"/>
          </p:cNvSpPr>
          <p:nvPr>
            <p:ph type="title"/>
          </p:nvPr>
        </p:nvSpPr>
        <p:spPr>
          <a:xfrm>
            <a:off x="2080259" y="5245086"/>
            <a:ext cx="6869611" cy="800661"/>
          </a:xfrm>
        </p:spPr>
        <p:txBody>
          <a:bodyPr>
            <a:normAutofit/>
          </a:bodyPr>
          <a:lstStyle/>
          <a:p>
            <a:r>
              <a:rPr lang="en-US" sz="2400" dirty="0"/>
              <a:t>2026 Homebuyer Equity Leverage Partnership (HELP)</a:t>
            </a:r>
          </a:p>
        </p:txBody>
      </p:sp>
      <p:pic>
        <p:nvPicPr>
          <p:cNvPr id="2052" name="Picture 4" descr="Homebuyer Dream Program">
            <a:extLst>
              <a:ext uri="{FF2B5EF4-FFF2-40B4-BE49-F238E27FC236}">
                <a16:creationId xmlns:a16="http://schemas.microsoft.com/office/drawing/2014/main" id="{D6F4C66D-D038-2A07-7624-73B0E38A8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2328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A98C42-3A6D-5CAF-CDD5-EF6E9DF716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494" y="0"/>
            <a:ext cx="2121098" cy="992514"/>
          </a:xfrm>
          <a:prstGeom prst="rect">
            <a:avLst/>
          </a:prstGeom>
        </p:spPr>
      </p:pic>
      <p:sp>
        <p:nvSpPr>
          <p:cNvPr id="5" name="TextBox 4">
            <a:extLst>
              <a:ext uri="{FF2B5EF4-FFF2-40B4-BE49-F238E27FC236}">
                <a16:creationId xmlns:a16="http://schemas.microsoft.com/office/drawing/2014/main" id="{D8F14381-C837-09CA-7D52-95BD4EDDF617}"/>
              </a:ext>
            </a:extLst>
          </p:cNvPr>
          <p:cNvSpPr txBox="1"/>
          <p:nvPr/>
        </p:nvSpPr>
        <p:spPr>
          <a:xfrm>
            <a:off x="2918178" y="6142756"/>
            <a:ext cx="457200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Opens January 2, 2026</a:t>
            </a:r>
          </a:p>
        </p:txBody>
      </p:sp>
    </p:spTree>
    <p:extLst>
      <p:ext uri="{BB962C8B-B14F-4D97-AF65-F5344CB8AC3E}">
        <p14:creationId xmlns:p14="http://schemas.microsoft.com/office/powerpoint/2010/main" val="157960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80111" y="506142"/>
            <a:ext cx="7470570" cy="457200"/>
          </a:xfrm>
        </p:spPr>
        <p:txBody>
          <a:bodyPr>
            <a:normAutofit/>
          </a:bodyPr>
          <a:lstStyle/>
          <a:p>
            <a:pPr algn="l"/>
            <a:r>
              <a:rPr lang="en-US" sz="2000" b="1" dirty="0">
                <a:solidFill>
                  <a:srgbClr val="0070C0"/>
                </a:solidFill>
              </a:rPr>
              <a:t>2026 Program Specifics</a:t>
            </a:r>
            <a:endParaRPr lang="en-US" sz="2000" b="1" dirty="0">
              <a:solidFill>
                <a:srgbClr val="0070C0"/>
              </a:solidFill>
              <a:highlight>
                <a:srgbClr val="FFFF00"/>
              </a:highlight>
            </a:endParaRPr>
          </a:p>
        </p:txBody>
      </p:sp>
      <p:sp>
        <p:nvSpPr>
          <p:cNvPr id="13" name="TextBox 12">
            <a:extLst>
              <a:ext uri="{FF2B5EF4-FFF2-40B4-BE49-F238E27FC236}">
                <a16:creationId xmlns:a16="http://schemas.microsoft.com/office/drawing/2014/main" id="{D1393754-6DC7-4DDE-A880-B697F84007CA}"/>
              </a:ext>
            </a:extLst>
          </p:cNvPr>
          <p:cNvSpPr txBox="1"/>
          <p:nvPr/>
        </p:nvSpPr>
        <p:spPr>
          <a:xfrm>
            <a:off x="277141" y="1057384"/>
            <a:ext cx="8589717" cy="923330"/>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Provides down payment &amp; closing cost assistance for qualified, first-time homebuyers on a first-come, first-served basis. All U.S. property locations are eligible.</a:t>
            </a:r>
          </a:p>
        </p:txBody>
      </p:sp>
      <p:grpSp>
        <p:nvGrpSpPr>
          <p:cNvPr id="9" name="Group 8">
            <a:extLst>
              <a:ext uri="{FF2B5EF4-FFF2-40B4-BE49-F238E27FC236}">
                <a16:creationId xmlns:a16="http://schemas.microsoft.com/office/drawing/2014/main" id="{F04265BF-0950-54C9-9FC3-A73AE643B9A4}"/>
              </a:ext>
            </a:extLst>
          </p:cNvPr>
          <p:cNvGrpSpPr/>
          <p:nvPr/>
        </p:nvGrpSpPr>
        <p:grpSpPr>
          <a:xfrm>
            <a:off x="187039" y="3429000"/>
            <a:ext cx="4319167" cy="1700703"/>
            <a:chOff x="228529" y="3775199"/>
            <a:chExt cx="4343471" cy="1754326"/>
          </a:xfrm>
        </p:grpSpPr>
        <p:sp>
          <p:nvSpPr>
            <p:cNvPr id="14" name="TextBox 13">
              <a:extLst>
                <a:ext uri="{FF2B5EF4-FFF2-40B4-BE49-F238E27FC236}">
                  <a16:creationId xmlns:a16="http://schemas.microsoft.com/office/drawing/2014/main" id="{EE9E4ACE-58BB-D17A-DF7C-8CCF806AE3AF}"/>
                </a:ext>
              </a:extLst>
            </p:cNvPr>
            <p:cNvSpPr txBox="1"/>
            <p:nvPr/>
          </p:nvSpPr>
          <p:spPr>
            <a:xfrm>
              <a:off x="277141" y="3775199"/>
              <a:ext cx="4294859" cy="1754326"/>
            </a:xfrm>
            <a:prstGeom prst="rect">
              <a:avLst/>
            </a:prstGeom>
            <a:noFill/>
          </p:spPr>
          <p:txBody>
            <a:bodyPr wrap="square" rtlCol="0">
              <a:spAutoFit/>
            </a:bodyPr>
            <a:lstStyle/>
            <a:p>
              <a:pPr algn="ctr"/>
              <a:r>
                <a:rPr lang="en-US" sz="2000" b="1" u="sng" dirty="0"/>
                <a:t>Individual Caps:</a:t>
              </a:r>
            </a:p>
            <a:p>
              <a:pPr marL="285750" indent="-285750" algn="ctr">
                <a:buFont typeface="Arial" panose="020B0604020202020204" pitchFamily="34" charset="0"/>
                <a:buChar char="•"/>
              </a:pPr>
              <a:r>
                <a:rPr lang="en-US" dirty="0"/>
                <a:t>$20,000 per household - AR, LA, MS and outside FHLB Dallas District</a:t>
              </a:r>
            </a:p>
            <a:p>
              <a:pPr marL="285750" indent="-285750" algn="ctr">
                <a:buFont typeface="Arial" panose="020B0604020202020204" pitchFamily="34" charset="0"/>
                <a:buChar char="•"/>
              </a:pPr>
              <a:r>
                <a:rPr lang="en-US" dirty="0"/>
                <a:t>$25,000 per household - NM and Texas</a:t>
              </a:r>
            </a:p>
            <a:p>
              <a:endParaRPr lang="en-US" sz="1400" dirty="0"/>
            </a:p>
            <a:p>
              <a:endParaRPr lang="en-US" sz="2000" b="1" dirty="0"/>
            </a:p>
          </p:txBody>
        </p:sp>
        <p:sp>
          <p:nvSpPr>
            <p:cNvPr id="18" name="Rectangle: Rounded Corners 17">
              <a:extLst>
                <a:ext uri="{FF2B5EF4-FFF2-40B4-BE49-F238E27FC236}">
                  <a16:creationId xmlns:a16="http://schemas.microsoft.com/office/drawing/2014/main" id="{242F87C8-41FE-CE51-EC2E-B106C0CDE972}"/>
                </a:ext>
              </a:extLst>
            </p:cNvPr>
            <p:cNvSpPr/>
            <p:nvPr/>
          </p:nvSpPr>
          <p:spPr>
            <a:xfrm>
              <a:off x="228529" y="3775200"/>
              <a:ext cx="4343471" cy="1308817"/>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101BE341-B9B0-FB95-E174-204C7A4B760A}"/>
              </a:ext>
            </a:extLst>
          </p:cNvPr>
          <p:cNvGrpSpPr/>
          <p:nvPr/>
        </p:nvGrpSpPr>
        <p:grpSpPr>
          <a:xfrm>
            <a:off x="212986" y="2173375"/>
            <a:ext cx="4267271" cy="1040383"/>
            <a:chOff x="605686" y="2126290"/>
            <a:chExt cx="3028178" cy="1040383"/>
          </a:xfrm>
        </p:grpSpPr>
        <p:sp>
          <p:nvSpPr>
            <p:cNvPr id="2" name="Rectangle: Rounded Corners 1">
              <a:extLst>
                <a:ext uri="{FF2B5EF4-FFF2-40B4-BE49-F238E27FC236}">
                  <a16:creationId xmlns:a16="http://schemas.microsoft.com/office/drawing/2014/main" id="{310D14AF-2E4F-F2AC-60A8-0221C57BA3F0}"/>
                </a:ext>
              </a:extLst>
            </p:cNvPr>
            <p:cNvSpPr/>
            <p:nvPr/>
          </p:nvSpPr>
          <p:spPr>
            <a:xfrm>
              <a:off x="605686" y="2126290"/>
              <a:ext cx="3028178" cy="104038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CCA9421-EBDA-E76B-4298-B22E038848F6}"/>
                </a:ext>
              </a:extLst>
            </p:cNvPr>
            <p:cNvSpPr txBox="1"/>
            <p:nvPr/>
          </p:nvSpPr>
          <p:spPr>
            <a:xfrm>
              <a:off x="621577" y="2148305"/>
              <a:ext cx="2892285" cy="954107"/>
            </a:xfrm>
            <a:prstGeom prst="rect">
              <a:avLst/>
            </a:prstGeom>
            <a:noFill/>
          </p:spPr>
          <p:txBody>
            <a:bodyPr wrap="square">
              <a:spAutoFit/>
            </a:bodyPr>
            <a:lstStyle/>
            <a:p>
              <a:pPr algn="ctr"/>
              <a:r>
                <a:rPr lang="en-US" sz="2000" b="1" u="sng" dirty="0"/>
                <a:t>Program Allocations:</a:t>
              </a:r>
              <a:endParaRPr lang="en-US" sz="900" dirty="0"/>
            </a:p>
            <a:p>
              <a:pPr marL="285750" indent="-285750" algn="ctr">
                <a:buFont typeface="Arial" panose="020B0604020202020204" pitchFamily="34" charset="0"/>
                <a:buChar char="•"/>
              </a:pPr>
              <a:r>
                <a:rPr lang="en-US" dirty="0"/>
                <a:t>2026 Allocation: $17 Million available</a:t>
              </a:r>
            </a:p>
            <a:p>
              <a:pPr algn="ctr"/>
              <a:r>
                <a:rPr lang="en-US" dirty="0"/>
                <a:t>Until exhausted or December 31, 2026</a:t>
              </a:r>
            </a:p>
          </p:txBody>
        </p:sp>
      </p:grpSp>
      <p:sp>
        <p:nvSpPr>
          <p:cNvPr id="8" name="Rectangle 7">
            <a:extLst>
              <a:ext uri="{FF2B5EF4-FFF2-40B4-BE49-F238E27FC236}">
                <a16:creationId xmlns:a16="http://schemas.microsoft.com/office/drawing/2014/main" id="{59D3470B-7062-CE59-85F6-92110FDA1814}"/>
              </a:ext>
            </a:extLst>
          </p:cNvPr>
          <p:cNvSpPr/>
          <p:nvPr/>
        </p:nvSpPr>
        <p:spPr>
          <a:xfrm>
            <a:off x="4572000" y="2243041"/>
            <a:ext cx="4397829" cy="259597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u="sng" dirty="0"/>
              <a:t>2026 Allocation Offerings</a:t>
            </a:r>
          </a:p>
          <a:p>
            <a:pPr algn="ctr"/>
            <a:r>
              <a:rPr lang="en-US" dirty="0"/>
              <a:t>20% of the allocation available per offering:</a:t>
            </a:r>
          </a:p>
          <a:p>
            <a:pPr marL="285750" indent="-285750" algn="ctr">
              <a:buFont typeface="Arial" panose="020B0604020202020204" pitchFamily="34" charset="0"/>
              <a:buChar char="•"/>
            </a:pPr>
            <a:r>
              <a:rPr lang="en-US" dirty="0"/>
              <a:t>January 2</a:t>
            </a:r>
            <a:r>
              <a:rPr lang="en-US" baseline="30000" dirty="0"/>
              <a:t>nd</a:t>
            </a:r>
            <a:endParaRPr lang="en-US" dirty="0"/>
          </a:p>
          <a:p>
            <a:pPr marL="285750" indent="-285750" algn="ctr">
              <a:buFont typeface="Arial" panose="020B0604020202020204" pitchFamily="34" charset="0"/>
              <a:buChar char="•"/>
            </a:pPr>
            <a:r>
              <a:rPr lang="en-US" dirty="0"/>
              <a:t>April 6</a:t>
            </a:r>
            <a:r>
              <a:rPr lang="en-US" baseline="30000" dirty="0"/>
              <a:t>th</a:t>
            </a:r>
            <a:endParaRPr lang="en-US" dirty="0"/>
          </a:p>
          <a:p>
            <a:pPr marL="285750" indent="-285750" algn="ctr">
              <a:buFont typeface="Arial" panose="020B0604020202020204" pitchFamily="34" charset="0"/>
              <a:buChar char="•"/>
            </a:pPr>
            <a:r>
              <a:rPr lang="en-US" dirty="0"/>
              <a:t>May 4</a:t>
            </a:r>
            <a:r>
              <a:rPr lang="en-US" baseline="30000" dirty="0"/>
              <a:t>th</a:t>
            </a:r>
            <a:endParaRPr lang="en-US" dirty="0"/>
          </a:p>
          <a:p>
            <a:pPr marL="285750" indent="-285750" algn="ctr">
              <a:buFont typeface="Arial" panose="020B0604020202020204" pitchFamily="34" charset="0"/>
              <a:buChar char="•"/>
            </a:pPr>
            <a:r>
              <a:rPr lang="en-US" dirty="0"/>
              <a:t>June 15</a:t>
            </a:r>
            <a:r>
              <a:rPr lang="en-US" baseline="30000" dirty="0"/>
              <a:t>th</a:t>
            </a:r>
            <a:endParaRPr lang="en-US" dirty="0"/>
          </a:p>
          <a:p>
            <a:pPr marL="285750" indent="-285750" algn="ctr">
              <a:buFont typeface="Arial" panose="020B0604020202020204" pitchFamily="34" charset="0"/>
              <a:buChar char="•"/>
            </a:pPr>
            <a:r>
              <a:rPr lang="en-US" dirty="0"/>
              <a:t>September 8</a:t>
            </a:r>
            <a:r>
              <a:rPr lang="en-US" baseline="30000" dirty="0"/>
              <a:t>th</a:t>
            </a:r>
            <a:r>
              <a:rPr lang="en-US" dirty="0"/>
              <a:t> </a:t>
            </a:r>
          </a:p>
          <a:p>
            <a:pPr algn="ctr"/>
            <a:endParaRPr lang="en-US" dirty="0"/>
          </a:p>
        </p:txBody>
      </p:sp>
      <p:grpSp>
        <p:nvGrpSpPr>
          <p:cNvPr id="16" name="Group 15">
            <a:extLst>
              <a:ext uri="{FF2B5EF4-FFF2-40B4-BE49-F238E27FC236}">
                <a16:creationId xmlns:a16="http://schemas.microsoft.com/office/drawing/2014/main" id="{A6C1CED0-24CA-BC30-5135-2A182DAFD2E4}"/>
              </a:ext>
            </a:extLst>
          </p:cNvPr>
          <p:cNvGrpSpPr/>
          <p:nvPr/>
        </p:nvGrpSpPr>
        <p:grpSpPr>
          <a:xfrm>
            <a:off x="174170" y="4942114"/>
            <a:ext cx="4397829" cy="1356097"/>
            <a:chOff x="80788" y="5266788"/>
            <a:chExt cx="4426447" cy="1356097"/>
          </a:xfrm>
        </p:grpSpPr>
        <p:sp>
          <p:nvSpPr>
            <p:cNvPr id="3" name="TextBox 2">
              <a:extLst>
                <a:ext uri="{FF2B5EF4-FFF2-40B4-BE49-F238E27FC236}">
                  <a16:creationId xmlns:a16="http://schemas.microsoft.com/office/drawing/2014/main" id="{DFC96DC6-BCF9-F8BD-65BA-A245A136C7D2}"/>
                </a:ext>
              </a:extLst>
            </p:cNvPr>
            <p:cNvSpPr txBox="1"/>
            <p:nvPr/>
          </p:nvSpPr>
          <p:spPr>
            <a:xfrm>
              <a:off x="80788" y="5299446"/>
              <a:ext cx="4426447" cy="1323439"/>
            </a:xfrm>
            <a:prstGeom prst="rect">
              <a:avLst/>
            </a:prstGeom>
            <a:noFill/>
          </p:spPr>
          <p:txBody>
            <a:bodyPr wrap="square" rtlCol="0">
              <a:spAutoFit/>
            </a:bodyPr>
            <a:lstStyle/>
            <a:p>
              <a:pPr algn="ctr"/>
              <a:r>
                <a:rPr lang="en-US" sz="2000" b="1" u="sng" dirty="0"/>
                <a:t>Member Caps:</a:t>
              </a:r>
            </a:p>
            <a:p>
              <a:pPr marL="342900" indent="-342900">
                <a:buFont typeface="Arial" panose="020B0604020202020204" pitchFamily="34" charset="0"/>
                <a:buChar char="•"/>
              </a:pPr>
              <a:r>
                <a:rPr lang="en-US" sz="2000" dirty="0"/>
                <a:t>Member Cap: </a:t>
              </a:r>
              <a:r>
                <a:rPr lang="en-US" sz="2000" u="sng" dirty="0"/>
                <a:t>$150,000 per offering</a:t>
              </a:r>
            </a:p>
            <a:p>
              <a:pPr marL="342900" indent="-342900">
                <a:buFont typeface="Arial" panose="020B0604020202020204" pitchFamily="34" charset="0"/>
                <a:buChar char="•"/>
              </a:pPr>
              <a:r>
                <a:rPr lang="en-US" sz="2000" dirty="0"/>
                <a:t>Annual out of district cap: $375,000</a:t>
              </a:r>
            </a:p>
            <a:p>
              <a:endParaRPr lang="en-US" sz="2000" b="1" dirty="0"/>
            </a:p>
          </p:txBody>
        </p:sp>
        <p:sp>
          <p:nvSpPr>
            <p:cNvPr id="6" name="Rectangle: Rounded Corners 5">
              <a:extLst>
                <a:ext uri="{FF2B5EF4-FFF2-40B4-BE49-F238E27FC236}">
                  <a16:creationId xmlns:a16="http://schemas.microsoft.com/office/drawing/2014/main" id="{633B386D-5BD8-99D3-061C-466EDFFB014C}"/>
                </a:ext>
              </a:extLst>
            </p:cNvPr>
            <p:cNvSpPr/>
            <p:nvPr/>
          </p:nvSpPr>
          <p:spPr>
            <a:xfrm>
              <a:off x="97971" y="5266788"/>
              <a:ext cx="4343471" cy="1140855"/>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68B2256-BD26-9572-05E6-90EEE3F8F3FD}"/>
              </a:ext>
            </a:extLst>
          </p:cNvPr>
          <p:cNvSpPr txBox="1"/>
          <p:nvPr/>
        </p:nvSpPr>
        <p:spPr>
          <a:xfrm>
            <a:off x="4806557" y="4974772"/>
            <a:ext cx="4060301" cy="1477328"/>
          </a:xfrm>
          <a:prstGeom prst="rect">
            <a:avLst/>
          </a:prstGeom>
          <a:noFill/>
        </p:spPr>
        <p:txBody>
          <a:bodyPr wrap="square" rtlCol="0">
            <a:spAutoFit/>
          </a:bodyPr>
          <a:lstStyle/>
          <a:p>
            <a:r>
              <a:rPr lang="en-US" u="sng" dirty="0"/>
              <a:t>New in 2026:</a:t>
            </a:r>
            <a:r>
              <a:rPr lang="en-US" dirty="0"/>
              <a:t> First Mortgage must be originated by member institution, wholly-owned subsidiary of member, a government entity, or 501c3 Non-profit organization (Habitat, etc.).</a:t>
            </a:r>
          </a:p>
        </p:txBody>
      </p:sp>
    </p:spTree>
    <p:extLst>
      <p:ext uri="{BB962C8B-B14F-4D97-AF65-F5344CB8AC3E}">
        <p14:creationId xmlns:p14="http://schemas.microsoft.com/office/powerpoint/2010/main" val="979948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A853-DC16-2131-271B-D83187BEBB67}"/>
            </a:ext>
          </a:extLst>
        </p:cNvPr>
        <p:cNvGrpSpPr/>
        <p:nvPr/>
      </p:nvGrpSpPr>
      <p:grpSpPr>
        <a:xfrm>
          <a:off x="0" y="0"/>
          <a:ext cx="0" cy="0"/>
          <a:chOff x="0" y="0"/>
          <a:chExt cx="0" cy="0"/>
        </a:xfrm>
      </p:grpSpPr>
      <p:sp>
        <p:nvSpPr>
          <p:cNvPr id="12" name="Title 6">
            <a:extLst>
              <a:ext uri="{FF2B5EF4-FFF2-40B4-BE49-F238E27FC236}">
                <a16:creationId xmlns:a16="http://schemas.microsoft.com/office/drawing/2014/main" id="{8F9F8A56-253A-FC7D-E571-097BFE6484F0}"/>
              </a:ext>
            </a:extLst>
          </p:cNvPr>
          <p:cNvSpPr>
            <a:spLocks noGrp="1"/>
          </p:cNvSpPr>
          <p:nvPr>
            <p:ph type="title"/>
          </p:nvPr>
        </p:nvSpPr>
        <p:spPr>
          <a:xfrm>
            <a:off x="419179" y="373894"/>
            <a:ext cx="7470570" cy="457200"/>
          </a:xfrm>
        </p:spPr>
        <p:txBody>
          <a:bodyPr>
            <a:normAutofit/>
          </a:bodyPr>
          <a:lstStyle/>
          <a:p>
            <a:pPr algn="l"/>
            <a:r>
              <a:rPr lang="en-US" b="1" dirty="0">
                <a:solidFill>
                  <a:srgbClr val="0070C0"/>
                </a:solidFill>
              </a:rPr>
              <a:t>Borrower Eligibility Requirements:</a:t>
            </a:r>
          </a:p>
        </p:txBody>
      </p:sp>
      <p:graphicFrame>
        <p:nvGraphicFramePr>
          <p:cNvPr id="11" name="Diagram 10">
            <a:extLst>
              <a:ext uri="{FF2B5EF4-FFF2-40B4-BE49-F238E27FC236}">
                <a16:creationId xmlns:a16="http://schemas.microsoft.com/office/drawing/2014/main" id="{52580633-7AC6-EEC3-7774-D3400C612619}"/>
              </a:ext>
            </a:extLst>
          </p:cNvPr>
          <p:cNvGraphicFramePr/>
          <p:nvPr/>
        </p:nvGraphicFramePr>
        <p:xfrm>
          <a:off x="160020" y="914400"/>
          <a:ext cx="8892540" cy="336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F01DA697-7ED3-20F5-D338-469E33C88C05}"/>
              </a:ext>
            </a:extLst>
          </p:cNvPr>
          <p:cNvSpPr/>
          <p:nvPr/>
        </p:nvSpPr>
        <p:spPr>
          <a:xfrm>
            <a:off x="419179" y="4441432"/>
            <a:ext cx="8366681" cy="1684020"/>
          </a:xfrm>
          <a:prstGeom prst="rect">
            <a:avLst/>
          </a:prstGeom>
          <a:solidFill>
            <a:srgbClr val="0372CE"/>
          </a:solidFill>
          <a:ln w="762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t>Applies to and must be signed by all borrowers listed on closing disclosure</a:t>
            </a:r>
          </a:p>
          <a:p>
            <a:pPr marL="285750" indent="-285750">
              <a:buFont typeface="Arial" panose="020B0604020202020204" pitchFamily="34" charset="0"/>
              <a:buChar char="•"/>
            </a:pPr>
            <a:r>
              <a:rPr lang="en-US" sz="2000" dirty="0"/>
              <a:t>Homebuyers $500 Contribution must come from borrowers own funds.</a:t>
            </a:r>
          </a:p>
          <a:p>
            <a:pPr marL="285750" indent="-285750">
              <a:buFont typeface="Arial" panose="020B0604020202020204" pitchFamily="34" charset="0"/>
              <a:buChar char="•"/>
            </a:pPr>
            <a:r>
              <a:rPr lang="en-US" sz="2000" dirty="0"/>
              <a:t>Homebuyer is not allowed to receive “cash back” at closing.</a:t>
            </a:r>
          </a:p>
          <a:p>
            <a:pPr marL="285750" indent="-285750">
              <a:buFont typeface="Arial" panose="020B0604020202020204" pitchFamily="34" charset="0"/>
              <a:buChar char="•"/>
            </a:pPr>
            <a:r>
              <a:rPr lang="en-US" sz="2000" dirty="0"/>
              <a:t>HELP Funds cannot be used to pay down debts. </a:t>
            </a:r>
          </a:p>
        </p:txBody>
      </p:sp>
    </p:spTree>
    <p:extLst>
      <p:ext uri="{BB962C8B-B14F-4D97-AF65-F5344CB8AC3E}">
        <p14:creationId xmlns:p14="http://schemas.microsoft.com/office/powerpoint/2010/main" val="186239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623170" y="961332"/>
            <a:ext cx="8185475" cy="534406"/>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729301" y="3976891"/>
            <a:ext cx="788724" cy="262898"/>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724287" y="3973382"/>
            <a:ext cx="854791" cy="266407"/>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70AD47">
                    <a:lumMod val="75000"/>
                  </a:srgbClr>
                </a:solidFill>
                <a:latin typeface="Calibri"/>
              </a:rPr>
              <a:t>PGP</a:t>
            </a:r>
          </a:p>
        </p:txBody>
      </p:sp>
      <p:sp>
        <p:nvSpPr>
          <p:cNvPr id="15" name="Rectangle 14"/>
          <p:cNvSpPr/>
          <p:nvPr/>
        </p:nvSpPr>
        <p:spPr>
          <a:xfrm>
            <a:off x="2072487" y="5047144"/>
            <a:ext cx="471773" cy="34424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7" y="3256449"/>
            <a:ext cx="2595735" cy="422217"/>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9" idx="0"/>
          </p:cNvCxnSpPr>
          <p:nvPr/>
        </p:nvCxnSpPr>
        <p:spPr>
          <a:xfrm rot="5400000">
            <a:off x="1731290" y="2613278"/>
            <a:ext cx="469796" cy="81654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cxnSpLocks/>
            <a:stCxn id="10" idx="2"/>
            <a:endCxn id="13" idx="0"/>
          </p:cNvCxnSpPr>
          <p:nvPr/>
        </p:nvCxnSpPr>
        <p:spPr>
          <a:xfrm rot="16200000" flipH="1">
            <a:off x="3727991" y="3549689"/>
            <a:ext cx="294717" cy="552667"/>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p:cNvCxnSpPr>
          <p:nvPr/>
        </p:nvCxnSpPr>
        <p:spPr>
          <a:xfrm rot="5400000">
            <a:off x="2717721" y="4057706"/>
            <a:ext cx="1260337" cy="502255"/>
          </a:xfrm>
          <a:prstGeom prst="bentConnector3">
            <a:avLst>
              <a:gd name="adj1" fmla="val 1006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a:stCxn id="10" idx="2"/>
            <a:endCxn id="12" idx="0"/>
          </p:cNvCxnSpPr>
          <p:nvPr/>
        </p:nvCxnSpPr>
        <p:spPr>
          <a:xfrm rot="5400000">
            <a:off x="3212227" y="3590102"/>
            <a:ext cx="298226" cy="475353"/>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729301" y="4948178"/>
            <a:ext cx="796056" cy="401121"/>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70AD47">
                    <a:lumMod val="75000"/>
                  </a:srgbClr>
                </a:solidFill>
                <a:effectLst/>
                <a:uLnTx/>
                <a:uFillTx/>
                <a:latin typeface="Calibri"/>
                <a:ea typeface="+mn-ea"/>
                <a:cs typeface="+mn-cs"/>
              </a:rPr>
              <a:t>Care Award</a:t>
            </a:r>
          </a:p>
        </p:txBody>
      </p:sp>
      <p:sp>
        <p:nvSpPr>
          <p:cNvPr id="41" name="Rectangle 40"/>
          <p:cNvSpPr/>
          <p:nvPr/>
        </p:nvSpPr>
        <p:spPr>
          <a:xfrm>
            <a:off x="260048" y="4312836"/>
            <a:ext cx="1075706" cy="42319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Competitive</a:t>
            </a:r>
          </a:p>
        </p:txBody>
      </p:sp>
      <p:sp>
        <p:nvSpPr>
          <p:cNvPr id="42" name="Rectangle 41"/>
          <p:cNvSpPr/>
          <p:nvPr/>
        </p:nvSpPr>
        <p:spPr>
          <a:xfrm>
            <a:off x="1638211" y="4327318"/>
            <a:ext cx="956980" cy="394225"/>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60823" y="3615744"/>
            <a:ext cx="634170" cy="76001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cxnSpLocks/>
            <a:stCxn id="19" idx="2"/>
            <a:endCxn id="42" idx="0"/>
          </p:cNvCxnSpPr>
          <p:nvPr/>
        </p:nvCxnSpPr>
        <p:spPr>
          <a:xfrm rot="16200000" flipH="1">
            <a:off x="1512982" y="3723599"/>
            <a:ext cx="648652" cy="55878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38888" y="3728501"/>
            <a:ext cx="811153" cy="430887"/>
          </a:xfrm>
          <a:prstGeom prst="rect">
            <a:avLst/>
          </a:prstGeom>
          <a:solidFill>
            <a:schemeClr val="bg1">
              <a:alpha val="50000"/>
            </a:schemeClr>
          </a:solid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1200" b="1" i="1" u="none" strike="noStrike" cap="none" spc="0" normalizeH="0" baseline="0">
                <a:ln>
                  <a:noFill/>
                </a:ln>
                <a:effectLst/>
                <a:uLnTx/>
                <a:uFillTx/>
                <a:latin typeface="Calibri"/>
              </a:defRPr>
            </a:lvl1pPr>
          </a:lstStyle>
          <a:p>
            <a:r>
              <a:rPr lang="en-US" sz="1100" dirty="0"/>
              <a:t>10 percent of Income</a:t>
            </a:r>
          </a:p>
        </p:txBody>
      </p: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690605" y="4960256"/>
            <a:ext cx="910078" cy="424782"/>
          </a:xfrm>
          <a:prstGeom prst="rect">
            <a:avLst/>
          </a:prstGeom>
          <a:noFill/>
          <a:ln>
            <a:prstDash val="solid"/>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70AD47">
                    <a:lumMod val="75000"/>
                  </a:srgbClr>
                </a:solidFill>
                <a:effectLst/>
                <a:uLnTx/>
                <a:uFillTx/>
                <a:latin typeface="Calibri"/>
                <a:ea typeface="+mn-ea"/>
                <a:cs typeface="+mn-cs"/>
              </a:rPr>
              <a:t>NAHO Fund</a:t>
            </a:r>
          </a:p>
        </p:txBody>
      </p:sp>
      <p:cxnSp>
        <p:nvCxnSpPr>
          <p:cNvPr id="61" name="Elbow Connector 54">
            <a:extLst>
              <a:ext uri="{FF2B5EF4-FFF2-40B4-BE49-F238E27FC236}">
                <a16:creationId xmlns:a16="http://schemas.microsoft.com/office/drawing/2014/main" id="{129A89AC-4A1C-4A70-B4DF-69D92FB5E36F}"/>
              </a:ext>
            </a:extLst>
          </p:cNvPr>
          <p:cNvCxnSpPr>
            <a:cxnSpLocks/>
          </p:cNvCxnSpPr>
          <p:nvPr/>
        </p:nvCxnSpPr>
        <p:spPr>
          <a:xfrm rot="16200000" flipH="1">
            <a:off x="3190505" y="4098192"/>
            <a:ext cx="1281591" cy="464569"/>
          </a:xfrm>
          <a:prstGeom prst="bentConnector3">
            <a:avLst>
              <a:gd name="adj1" fmla="val 98139"/>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34012" y="4864135"/>
            <a:ext cx="4209988" cy="1815882"/>
          </a:xfrm>
          <a:prstGeom prst="rect">
            <a:avLst/>
          </a:prstGeom>
          <a:noFill/>
          <a:ln w="19050">
            <a:solidFill>
              <a:srgbClr val="0071CE"/>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lvl="0" defTabSz="627063">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NAHO:   </a:t>
            </a:r>
            <a:r>
              <a:rPr lang="en-US" sz="1400" b="1" u="sng" dirty="0">
                <a:solidFill>
                  <a:srgbClr val="3F3F3F">
                    <a:lumMod val="65000"/>
                    <a:lumOff val="35000"/>
                  </a:srgbClr>
                </a:solidFill>
              </a:rPr>
              <a:t>N</a:t>
            </a:r>
            <a:r>
              <a:rPr lang="en-US" sz="1400" dirty="0">
                <a:solidFill>
                  <a:srgbClr val="3F3F3F">
                    <a:lumMod val="65000"/>
                    <a:lumOff val="35000"/>
                  </a:srgbClr>
                </a:solidFill>
              </a:rPr>
              <a:t>ative </a:t>
            </a:r>
            <a:r>
              <a:rPr lang="en-US" sz="1400" b="1" u="sng" dirty="0">
                <a:solidFill>
                  <a:srgbClr val="3F3F3F">
                    <a:lumMod val="65000"/>
                    <a:lumOff val="35000"/>
                  </a:srgbClr>
                </a:solidFill>
              </a:rPr>
              <a:t>A</a:t>
            </a:r>
            <a:r>
              <a:rPr lang="en-US" sz="1400" dirty="0">
                <a:solidFill>
                  <a:srgbClr val="3F3F3F">
                    <a:lumMod val="65000"/>
                    <a:lumOff val="35000"/>
                  </a:srgbClr>
                </a:solidFill>
              </a:rPr>
              <a:t>merican </a:t>
            </a:r>
            <a:r>
              <a:rPr lang="en-US" sz="1400" b="1" u="sng" dirty="0">
                <a:solidFill>
                  <a:srgbClr val="3F3F3F">
                    <a:lumMod val="65000"/>
                    <a:lumOff val="35000"/>
                  </a:srgbClr>
                </a:solidFill>
              </a:rPr>
              <a:t>H</a:t>
            </a:r>
            <a:r>
              <a:rPr lang="en-US" sz="1400" dirty="0">
                <a:solidFill>
                  <a:srgbClr val="3F3F3F">
                    <a:lumMod val="65000"/>
                    <a:lumOff val="35000"/>
                  </a:srgbClr>
                </a:solidFill>
              </a:rPr>
              <a:t>ousing </a:t>
            </a:r>
            <a:r>
              <a:rPr lang="en-US" sz="1400" b="1" u="sng" dirty="0">
                <a:solidFill>
                  <a:srgbClr val="3F3F3F">
                    <a:lumMod val="65000"/>
                    <a:lumOff val="35000"/>
                  </a:srgbClr>
                </a:solidFill>
              </a:rPr>
              <a:t>O</a:t>
            </a:r>
            <a:r>
              <a:rPr lang="en-US" sz="1400" dirty="0">
                <a:solidFill>
                  <a:srgbClr val="3F3F3F">
                    <a:lumMod val="65000"/>
                    <a:lumOff val="35000"/>
                  </a:srgbClr>
                </a:solidFill>
              </a:rPr>
              <a:t>pportunities </a:t>
            </a:r>
            <a:r>
              <a:rPr lang="en-US" sz="1400" b="1" u="sng" dirty="0">
                <a:solidFill>
                  <a:srgbClr val="3F3F3F">
                    <a:lumMod val="65000"/>
                    <a:lumOff val="35000"/>
                  </a:srgbClr>
                </a:solidFill>
              </a:rPr>
              <a:t>F</a:t>
            </a:r>
            <a:r>
              <a:rPr lang="en-US" sz="1400" dirty="0">
                <a:solidFill>
                  <a:srgbClr val="3F3F3F">
                    <a:lumMod val="65000"/>
                    <a:lumOff val="35000"/>
                  </a:srgbClr>
                </a:solidFill>
              </a:rPr>
              <a:t>und</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
        <p:nvSpPr>
          <p:cNvPr id="14" name="TextBox 13">
            <a:extLst>
              <a:ext uri="{FF2B5EF4-FFF2-40B4-BE49-F238E27FC236}">
                <a16:creationId xmlns:a16="http://schemas.microsoft.com/office/drawing/2014/main" id="{3500318C-FC93-5341-CC1C-E7FB63900F74}"/>
              </a:ext>
            </a:extLst>
          </p:cNvPr>
          <p:cNvSpPr txBox="1"/>
          <p:nvPr/>
        </p:nvSpPr>
        <p:spPr>
          <a:xfrm>
            <a:off x="404591" y="6506591"/>
            <a:ext cx="3775663" cy="430887"/>
          </a:xfrm>
          <a:prstGeom prst="rect">
            <a:avLst/>
          </a:prstGeom>
          <a:noFill/>
          <a:ln w="19050">
            <a:solidFill>
              <a:srgbClr val="0071CE"/>
            </a:solidFill>
          </a:ln>
        </p:spPr>
        <p:txBody>
          <a:bodyPr wrap="square">
            <a:spAutoFit/>
          </a:bodyPr>
          <a:lstStyle/>
          <a:p>
            <a:pPr algn="ctr"/>
            <a:r>
              <a:rPr lang="en-US" sz="1100" dirty="0"/>
              <a:t>*These programs require recipients to be at or below 80 percent AMI</a:t>
            </a:r>
          </a:p>
        </p:txBody>
      </p:sp>
      <p:sp>
        <p:nvSpPr>
          <p:cNvPr id="2" name="Rectangle 1">
            <a:extLst>
              <a:ext uri="{FF2B5EF4-FFF2-40B4-BE49-F238E27FC236}">
                <a16:creationId xmlns:a16="http://schemas.microsoft.com/office/drawing/2014/main" id="{6E08D3D2-1E11-15F3-A765-A4177A95D2DA}"/>
              </a:ext>
            </a:extLst>
          </p:cNvPr>
          <p:cNvSpPr/>
          <p:nvPr/>
        </p:nvSpPr>
        <p:spPr>
          <a:xfrm>
            <a:off x="2729300" y="4411486"/>
            <a:ext cx="781987" cy="401121"/>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FORTIFIED</a:t>
            </a:r>
          </a:p>
        </p:txBody>
      </p:sp>
      <p:sp>
        <p:nvSpPr>
          <p:cNvPr id="5" name="Rectangle 4">
            <a:extLst>
              <a:ext uri="{FF2B5EF4-FFF2-40B4-BE49-F238E27FC236}">
                <a16:creationId xmlns:a16="http://schemas.microsoft.com/office/drawing/2014/main" id="{63C318DB-175C-66B7-936F-920459D1F06C}"/>
              </a:ext>
            </a:extLst>
          </p:cNvPr>
          <p:cNvSpPr/>
          <p:nvPr/>
        </p:nvSpPr>
        <p:spPr>
          <a:xfrm>
            <a:off x="3685257" y="4403248"/>
            <a:ext cx="910079" cy="42221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Pathway Fund</a:t>
            </a:r>
          </a:p>
        </p:txBody>
      </p:sp>
      <p:cxnSp>
        <p:nvCxnSpPr>
          <p:cNvPr id="28" name="Elbow Connector 54">
            <a:extLst>
              <a:ext uri="{FF2B5EF4-FFF2-40B4-BE49-F238E27FC236}">
                <a16:creationId xmlns:a16="http://schemas.microsoft.com/office/drawing/2014/main" id="{B084F726-82A7-8223-BCCE-2375278E32A1}"/>
              </a:ext>
            </a:extLst>
          </p:cNvPr>
          <p:cNvCxnSpPr>
            <a:cxnSpLocks/>
          </p:cNvCxnSpPr>
          <p:nvPr/>
        </p:nvCxnSpPr>
        <p:spPr>
          <a:xfrm rot="5400000">
            <a:off x="3113368" y="3931449"/>
            <a:ext cx="570117" cy="394471"/>
          </a:xfrm>
          <a:prstGeom prst="bentConnector3">
            <a:avLst>
              <a:gd name="adj1" fmla="val 9831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Elbow Connector 54">
            <a:extLst>
              <a:ext uri="{FF2B5EF4-FFF2-40B4-BE49-F238E27FC236}">
                <a16:creationId xmlns:a16="http://schemas.microsoft.com/office/drawing/2014/main" id="{3A4D8ADE-7FBB-E171-641F-D7512708B249}"/>
              </a:ext>
            </a:extLst>
          </p:cNvPr>
          <p:cNvCxnSpPr>
            <a:cxnSpLocks/>
          </p:cNvCxnSpPr>
          <p:nvPr/>
        </p:nvCxnSpPr>
        <p:spPr>
          <a:xfrm rot="16200000" flipH="1">
            <a:off x="3405583" y="3961002"/>
            <a:ext cx="607274" cy="233351"/>
          </a:xfrm>
          <a:prstGeom prst="bentConnector3">
            <a:avLst>
              <a:gd name="adj1" fmla="val 10261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Elbow Connector 54">
            <a:extLst>
              <a:ext uri="{FF2B5EF4-FFF2-40B4-BE49-F238E27FC236}">
                <a16:creationId xmlns:a16="http://schemas.microsoft.com/office/drawing/2014/main" id="{3235EAF4-CA6A-987E-083B-DDD0703F3B0D}"/>
              </a:ext>
            </a:extLst>
          </p:cNvPr>
          <p:cNvCxnSpPr>
            <a:cxnSpLocks/>
          </p:cNvCxnSpPr>
          <p:nvPr/>
        </p:nvCxnSpPr>
        <p:spPr>
          <a:xfrm rot="16200000" flipH="1">
            <a:off x="3199202" y="4701797"/>
            <a:ext cx="1281591" cy="464569"/>
          </a:xfrm>
          <a:prstGeom prst="bentConnector3">
            <a:avLst>
              <a:gd name="adj1" fmla="val 98139"/>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317765A-8E37-C268-980D-574A7B4404A4}"/>
              </a:ext>
            </a:extLst>
          </p:cNvPr>
          <p:cNvSpPr/>
          <p:nvPr/>
        </p:nvSpPr>
        <p:spPr>
          <a:xfrm>
            <a:off x="3685256" y="5548497"/>
            <a:ext cx="910079" cy="667244"/>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State HFA Education Grant</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5D21-6D13-156F-D7BC-F03FD0136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FA4B5-06D4-38A9-8AEF-4C54A7C8B156}"/>
              </a:ext>
            </a:extLst>
          </p:cNvPr>
          <p:cNvSpPr>
            <a:spLocks noGrp="1"/>
          </p:cNvSpPr>
          <p:nvPr>
            <p:ph type="title"/>
          </p:nvPr>
        </p:nvSpPr>
        <p:spPr/>
        <p:txBody>
          <a:bodyPr>
            <a:normAutofit fontScale="90000"/>
          </a:bodyPr>
          <a:lstStyle/>
          <a:p>
            <a:r>
              <a:rPr lang="en-US" dirty="0"/>
              <a:t>Required Documents and Review Process</a:t>
            </a:r>
          </a:p>
        </p:txBody>
      </p:sp>
      <p:sp>
        <p:nvSpPr>
          <p:cNvPr id="3" name="Slide Number Placeholder 2">
            <a:extLst>
              <a:ext uri="{FF2B5EF4-FFF2-40B4-BE49-F238E27FC236}">
                <a16:creationId xmlns:a16="http://schemas.microsoft.com/office/drawing/2014/main" id="{260ABBA5-583C-5A2F-DE8E-0F7F88A78F21}"/>
              </a:ext>
            </a:extLst>
          </p:cNvPr>
          <p:cNvSpPr>
            <a:spLocks noGrp="1"/>
          </p:cNvSpPr>
          <p:nvPr>
            <p:ph type="sldNum" sz="quarter" idx="11"/>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40</a:t>
            </a:fld>
            <a:endParaRPr lang="en-US" dirty="0"/>
          </a:p>
        </p:txBody>
      </p:sp>
    </p:spTree>
    <p:extLst>
      <p:ext uri="{BB962C8B-B14F-4D97-AF65-F5344CB8AC3E}">
        <p14:creationId xmlns:p14="http://schemas.microsoft.com/office/powerpoint/2010/main" val="2995416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50CB9-7922-FD0E-F3DA-643436333E59}"/>
              </a:ext>
            </a:extLst>
          </p:cNvPr>
          <p:cNvSpPr txBox="1"/>
          <p:nvPr/>
        </p:nvSpPr>
        <p:spPr>
          <a:xfrm>
            <a:off x="6119547" y="1092259"/>
            <a:ext cx="29062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Requested amount must match the amount listed on the Loan Estimate or Closing Disclosure</a:t>
            </a:r>
          </a:p>
        </p:txBody>
      </p:sp>
      <p:cxnSp>
        <p:nvCxnSpPr>
          <p:cNvPr id="6" name="Straight Arrow Connector 5">
            <a:extLst>
              <a:ext uri="{FF2B5EF4-FFF2-40B4-BE49-F238E27FC236}">
                <a16:creationId xmlns:a16="http://schemas.microsoft.com/office/drawing/2014/main" id="{ECD64CC4-4690-893C-4675-2D1AF338035F}"/>
              </a:ext>
            </a:extLst>
          </p:cNvPr>
          <p:cNvCxnSpPr>
            <a:cxnSpLocks/>
          </p:cNvCxnSpPr>
          <p:nvPr/>
        </p:nvCxnSpPr>
        <p:spPr>
          <a:xfrm flipH="1">
            <a:off x="5141762" y="2207913"/>
            <a:ext cx="965273" cy="6026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43F16C-8BDD-2F89-19EC-A6777F4F3D58}"/>
              </a:ext>
            </a:extLst>
          </p:cNvPr>
          <p:cNvSpPr txBox="1"/>
          <p:nvPr/>
        </p:nvSpPr>
        <p:spPr>
          <a:xfrm>
            <a:off x="5454665" y="2754762"/>
            <a:ext cx="3571159" cy="258532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t>Please Note:</a:t>
            </a:r>
          </a:p>
          <a:p>
            <a:pPr marL="342900" indent="-342900">
              <a:buFont typeface="Arial" panose="020B0604020202020204" pitchFamily="34" charset="0"/>
              <a:buChar char="•"/>
            </a:pPr>
            <a:r>
              <a:rPr lang="en-US" b="1" dirty="0"/>
              <a:t>The 7-10 business day review times depend on completeness of request. </a:t>
            </a:r>
          </a:p>
          <a:p>
            <a:pPr marL="342900" indent="-342900">
              <a:buFont typeface="Arial" panose="020B0604020202020204" pitchFamily="34" charset="0"/>
              <a:buChar char="•"/>
            </a:pPr>
            <a:r>
              <a:rPr lang="en-US" b="1" dirty="0"/>
              <a:t>We cannot guarantee the turnaround time if the request is missing required documentation or has significant deficiencies.</a:t>
            </a:r>
          </a:p>
        </p:txBody>
      </p:sp>
      <p:sp>
        <p:nvSpPr>
          <p:cNvPr id="8" name="Star: 5 Points 7">
            <a:extLst>
              <a:ext uri="{FF2B5EF4-FFF2-40B4-BE49-F238E27FC236}">
                <a16:creationId xmlns:a16="http://schemas.microsoft.com/office/drawing/2014/main" id="{D67AE605-FB4E-4C24-F70E-A696A80B4A3D}"/>
              </a:ext>
            </a:extLst>
          </p:cNvPr>
          <p:cNvSpPr/>
          <p:nvPr/>
        </p:nvSpPr>
        <p:spPr>
          <a:xfrm>
            <a:off x="2626827" y="47643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60D09A8-C502-BFDC-1FE3-1CDC229AAE6A}"/>
              </a:ext>
            </a:extLst>
          </p:cNvPr>
          <p:cNvPicPr>
            <a:picLocks noChangeAspect="1"/>
          </p:cNvPicPr>
          <p:nvPr/>
        </p:nvPicPr>
        <p:blipFill>
          <a:blip r:embed="rId3"/>
          <a:srcRect/>
          <a:stretch/>
        </p:blipFill>
        <p:spPr>
          <a:xfrm>
            <a:off x="49998" y="86627"/>
            <a:ext cx="5041766" cy="6708785"/>
          </a:xfrm>
          <a:prstGeom prst="rect">
            <a:avLst/>
          </a:prstGeom>
        </p:spPr>
      </p:pic>
      <p:sp>
        <p:nvSpPr>
          <p:cNvPr id="12" name="Rectangle 11">
            <a:extLst>
              <a:ext uri="{FF2B5EF4-FFF2-40B4-BE49-F238E27FC236}">
                <a16:creationId xmlns:a16="http://schemas.microsoft.com/office/drawing/2014/main" id="{635FC260-3FA2-7CE6-5FEB-CA824F37AD0B}"/>
              </a:ext>
            </a:extLst>
          </p:cNvPr>
          <p:cNvSpPr/>
          <p:nvPr/>
        </p:nvSpPr>
        <p:spPr>
          <a:xfrm>
            <a:off x="297214" y="3486501"/>
            <a:ext cx="4794550" cy="26148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91A2271-C07F-738A-94B6-A2E4ECD69F4F}"/>
              </a:ext>
            </a:extLst>
          </p:cNvPr>
          <p:cNvSpPr/>
          <p:nvPr/>
        </p:nvSpPr>
        <p:spPr>
          <a:xfrm>
            <a:off x="60087" y="3450156"/>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8A8496-CFCC-BA79-3BED-DF0F308BAF21}"/>
              </a:ext>
            </a:extLst>
          </p:cNvPr>
          <p:cNvSpPr txBox="1"/>
          <p:nvPr/>
        </p:nvSpPr>
        <p:spPr>
          <a:xfrm>
            <a:off x="273242" y="3003590"/>
            <a:ext cx="4818522" cy="44090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1400" dirty="0">
              <a:solidFill>
                <a:schemeClr val="tx1">
                  <a:lumMod val="65000"/>
                  <a:lumOff val="35000"/>
                </a:schemeClr>
              </a:solidFill>
            </a:endParaRPr>
          </a:p>
        </p:txBody>
      </p:sp>
      <p:sp>
        <p:nvSpPr>
          <p:cNvPr id="26" name="TextBox 25">
            <a:extLst>
              <a:ext uri="{FF2B5EF4-FFF2-40B4-BE49-F238E27FC236}">
                <a16:creationId xmlns:a16="http://schemas.microsoft.com/office/drawing/2014/main" id="{B1B1DDBB-D663-27BC-859B-97FF99B15092}"/>
              </a:ext>
            </a:extLst>
          </p:cNvPr>
          <p:cNvSpPr txBox="1"/>
          <p:nvPr/>
        </p:nvSpPr>
        <p:spPr>
          <a:xfrm>
            <a:off x="5091764" y="5680850"/>
            <a:ext cx="3871932" cy="923330"/>
          </a:xfrm>
          <a:prstGeom prst="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1"/>
                </a:solidFill>
              </a:rPr>
              <a:t>Required</a:t>
            </a:r>
          </a:p>
          <a:p>
            <a:r>
              <a:rPr lang="en-US" b="1" dirty="0">
                <a:solidFill>
                  <a:schemeClr val="tx1"/>
                </a:solidFill>
              </a:rPr>
              <a:t>Artificial Intelligence (AI) Acknowledgment and Consent Form</a:t>
            </a:r>
          </a:p>
        </p:txBody>
      </p:sp>
      <p:sp>
        <p:nvSpPr>
          <p:cNvPr id="29" name="Rectangle 28">
            <a:extLst>
              <a:ext uri="{FF2B5EF4-FFF2-40B4-BE49-F238E27FC236}">
                <a16:creationId xmlns:a16="http://schemas.microsoft.com/office/drawing/2014/main" id="{8954CFA3-D03F-14D8-85A5-83AE60DE1E4F}"/>
              </a:ext>
            </a:extLst>
          </p:cNvPr>
          <p:cNvSpPr/>
          <p:nvPr/>
        </p:nvSpPr>
        <p:spPr>
          <a:xfrm>
            <a:off x="471638" y="6021399"/>
            <a:ext cx="2310063" cy="17727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521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3312CF-B5F4-675E-4138-169943E27E18}"/>
              </a:ext>
            </a:extLst>
          </p:cNvPr>
          <p:cNvSpPr txBox="1"/>
          <p:nvPr/>
        </p:nvSpPr>
        <p:spPr>
          <a:xfrm>
            <a:off x="6991348" y="5302910"/>
            <a:ext cx="1783080" cy="1200329"/>
          </a:xfrm>
          <a:prstGeom prst="rect">
            <a:avLst/>
          </a:prstGeom>
          <a:noFill/>
          <a:ln w="28575">
            <a:solidFill>
              <a:srgbClr val="0070C0"/>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7" name="Arrow: Right 6">
            <a:extLst>
              <a:ext uri="{FF2B5EF4-FFF2-40B4-BE49-F238E27FC236}">
                <a16:creationId xmlns:a16="http://schemas.microsoft.com/office/drawing/2014/main" id="{94874387-D0C8-AD51-8C2F-5A01C1DAEE7D}"/>
              </a:ext>
            </a:extLst>
          </p:cNvPr>
          <p:cNvSpPr/>
          <p:nvPr/>
        </p:nvSpPr>
        <p:spPr>
          <a:xfrm flipH="1">
            <a:off x="6048383" y="5782162"/>
            <a:ext cx="78867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1981E9-95E3-3459-EEC8-2A528C529933}"/>
              </a:ext>
            </a:extLst>
          </p:cNvPr>
          <p:cNvPicPr>
            <a:picLocks noChangeAspect="1"/>
          </p:cNvPicPr>
          <p:nvPr/>
        </p:nvPicPr>
        <p:blipFill>
          <a:blip r:embed="rId2"/>
          <a:srcRect/>
          <a:stretch/>
        </p:blipFill>
        <p:spPr>
          <a:xfrm>
            <a:off x="168708" y="51954"/>
            <a:ext cx="5696375" cy="6754091"/>
          </a:xfrm>
          <a:prstGeom prst="rect">
            <a:avLst/>
          </a:prstGeom>
        </p:spPr>
      </p:pic>
    </p:spTree>
    <p:extLst>
      <p:ext uri="{BB962C8B-B14F-4D97-AF65-F5344CB8AC3E}">
        <p14:creationId xmlns:p14="http://schemas.microsoft.com/office/powerpoint/2010/main" val="677546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872533-C4CE-D8BD-6ECF-A5AEC8365F28}"/>
              </a:ext>
            </a:extLst>
          </p:cNvPr>
          <p:cNvSpPr txBox="1"/>
          <p:nvPr/>
        </p:nvSpPr>
        <p:spPr>
          <a:xfrm>
            <a:off x="5761737" y="1119255"/>
            <a:ext cx="3320179" cy="1754326"/>
          </a:xfrm>
          <a:prstGeom prst="rect">
            <a:avLst/>
          </a:prstGeom>
          <a:noFill/>
          <a:ln w="28575">
            <a:solidFill>
              <a:srgbClr val="245590"/>
            </a:solidFill>
          </a:ln>
        </p:spPr>
        <p:txBody>
          <a:bodyPr wrap="square" lIns="91440" tIns="45720" rIns="91440" bIns="45720" rtlCol="0" anchor="t">
            <a:spAutoFit/>
          </a:bodyPr>
          <a:lstStyle/>
          <a:p>
            <a:pPr marL="285750" indent="-285750">
              <a:buFont typeface="Arial" panose="020B0604020202020204" pitchFamily="34" charset="0"/>
              <a:buChar char="•"/>
            </a:pPr>
            <a:r>
              <a:rPr lang="en-US" b="1" dirty="0"/>
              <a:t>All individuals who will be permanent residents of the household must be included on this form</a:t>
            </a:r>
          </a:p>
          <a:p>
            <a:pPr marL="285750" indent="-285750">
              <a:buFont typeface="Arial" panose="020B0604020202020204" pitchFamily="34" charset="0"/>
              <a:buChar char="•"/>
            </a:pPr>
            <a:r>
              <a:rPr lang="en-US" b="1" dirty="0">
                <a:cs typeface="Calibri"/>
              </a:rPr>
              <a:t>(AI) Acknowledgement and Consent form adults (18+)</a:t>
            </a:r>
          </a:p>
        </p:txBody>
      </p:sp>
      <p:sp>
        <p:nvSpPr>
          <p:cNvPr id="7" name="TextBox 6">
            <a:extLst>
              <a:ext uri="{FF2B5EF4-FFF2-40B4-BE49-F238E27FC236}">
                <a16:creationId xmlns:a16="http://schemas.microsoft.com/office/drawing/2014/main" id="{89237EAF-8EFE-1F6E-D78E-F2FA7727AC44}"/>
              </a:ext>
            </a:extLst>
          </p:cNvPr>
          <p:cNvSpPr txBox="1"/>
          <p:nvPr/>
        </p:nvSpPr>
        <p:spPr>
          <a:xfrm>
            <a:off x="5867346" y="3277790"/>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There must be income documents supporting all adults (18+) listed who are not full-time students</a:t>
            </a:r>
            <a:endParaRPr lang="en-US" b="1" dirty="0">
              <a:cs typeface="Calibri"/>
            </a:endParaRPr>
          </a:p>
        </p:txBody>
      </p:sp>
      <p:pic>
        <p:nvPicPr>
          <p:cNvPr id="2" name="Picture 1">
            <a:extLst>
              <a:ext uri="{FF2B5EF4-FFF2-40B4-BE49-F238E27FC236}">
                <a16:creationId xmlns:a16="http://schemas.microsoft.com/office/drawing/2014/main" id="{60DE9110-DDD6-5EFF-0780-2582DD48B1B5}"/>
              </a:ext>
            </a:extLst>
          </p:cNvPr>
          <p:cNvPicPr>
            <a:picLocks noChangeAspect="1"/>
          </p:cNvPicPr>
          <p:nvPr/>
        </p:nvPicPr>
        <p:blipFill>
          <a:blip r:embed="rId2"/>
          <a:srcRect/>
          <a:stretch/>
        </p:blipFill>
        <p:spPr>
          <a:xfrm>
            <a:off x="62083" y="277115"/>
            <a:ext cx="5197964" cy="6580885"/>
          </a:xfrm>
          <a:prstGeom prst="rect">
            <a:avLst/>
          </a:prstGeom>
        </p:spPr>
      </p:pic>
      <p:sp>
        <p:nvSpPr>
          <p:cNvPr id="5" name="TextBox 4">
            <a:extLst>
              <a:ext uri="{FF2B5EF4-FFF2-40B4-BE49-F238E27FC236}">
                <a16:creationId xmlns:a16="http://schemas.microsoft.com/office/drawing/2014/main" id="{2E2ED677-77D7-A4A9-32D4-24CAFB57CA7D}"/>
              </a:ext>
            </a:extLst>
          </p:cNvPr>
          <p:cNvSpPr txBox="1"/>
          <p:nvPr/>
        </p:nvSpPr>
        <p:spPr>
          <a:xfrm>
            <a:off x="5761737" y="5087166"/>
            <a:ext cx="3108960" cy="1477328"/>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Household Income Certification Form is a required document for all FHLB Owner Occupied related programs</a:t>
            </a:r>
          </a:p>
        </p:txBody>
      </p:sp>
      <p:cxnSp>
        <p:nvCxnSpPr>
          <p:cNvPr id="8" name="Straight Arrow Connector 7">
            <a:extLst>
              <a:ext uri="{FF2B5EF4-FFF2-40B4-BE49-F238E27FC236}">
                <a16:creationId xmlns:a16="http://schemas.microsoft.com/office/drawing/2014/main" id="{A8EEB996-3BC1-687D-81AB-9D3016F10A86}"/>
              </a:ext>
            </a:extLst>
          </p:cNvPr>
          <p:cNvCxnSpPr>
            <a:cxnSpLocks/>
          </p:cNvCxnSpPr>
          <p:nvPr/>
        </p:nvCxnSpPr>
        <p:spPr>
          <a:xfrm>
            <a:off x="4976261" y="3118585"/>
            <a:ext cx="891085" cy="569342"/>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527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65D21C-1755-E1F3-8CB7-EB4D78A20307}"/>
              </a:ext>
            </a:extLst>
          </p:cNvPr>
          <p:cNvPicPr>
            <a:picLocks noChangeAspect="1"/>
          </p:cNvPicPr>
          <p:nvPr/>
        </p:nvPicPr>
        <p:blipFill rotWithShape="1">
          <a:blip r:embed="rId2"/>
          <a:srcRect t="1185" b="1185"/>
          <a:stretch/>
        </p:blipFill>
        <p:spPr>
          <a:xfrm>
            <a:off x="141884" y="250939"/>
            <a:ext cx="5366427" cy="6607061"/>
          </a:xfrm>
          <a:prstGeom prst="rect">
            <a:avLst/>
          </a:prstGeom>
        </p:spPr>
      </p:pic>
      <p:sp>
        <p:nvSpPr>
          <p:cNvPr id="6" name="TextBox 5">
            <a:extLst>
              <a:ext uri="{FF2B5EF4-FFF2-40B4-BE49-F238E27FC236}">
                <a16:creationId xmlns:a16="http://schemas.microsoft.com/office/drawing/2014/main" id="{3F258D4C-5E51-802A-946C-FC1F38B2FDAA}"/>
              </a:ext>
            </a:extLst>
          </p:cNvPr>
          <p:cNvSpPr txBox="1"/>
          <p:nvPr/>
        </p:nvSpPr>
        <p:spPr>
          <a:xfrm>
            <a:off x="5722620" y="1923861"/>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This form highlights the income documentation for each person living in the home</a:t>
            </a:r>
            <a:endParaRPr lang="en-US" b="1" dirty="0">
              <a:cs typeface="Calibri"/>
            </a:endParaRPr>
          </a:p>
        </p:txBody>
      </p:sp>
      <p:sp>
        <p:nvSpPr>
          <p:cNvPr id="7" name="TextBox 6">
            <a:extLst>
              <a:ext uri="{FF2B5EF4-FFF2-40B4-BE49-F238E27FC236}">
                <a16:creationId xmlns:a16="http://schemas.microsoft.com/office/drawing/2014/main" id="{44D149E5-1350-6307-56D7-DD48C24D80E8}"/>
              </a:ext>
            </a:extLst>
          </p:cNvPr>
          <p:cNvSpPr txBox="1"/>
          <p:nvPr/>
        </p:nvSpPr>
        <p:spPr>
          <a:xfrm>
            <a:off x="5722620" y="3199538"/>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Submit the associated income documentation for us to cross-reference</a:t>
            </a:r>
            <a:endParaRPr lang="en-US" b="1" dirty="0">
              <a:cs typeface="Calibri"/>
            </a:endParaRPr>
          </a:p>
        </p:txBody>
      </p:sp>
      <p:sp>
        <p:nvSpPr>
          <p:cNvPr id="9" name="TextBox 8">
            <a:extLst>
              <a:ext uri="{FF2B5EF4-FFF2-40B4-BE49-F238E27FC236}">
                <a16:creationId xmlns:a16="http://schemas.microsoft.com/office/drawing/2014/main" id="{5D251119-7F2B-60FD-D6E3-313408C025FA}"/>
              </a:ext>
            </a:extLst>
          </p:cNvPr>
          <p:cNvSpPr txBox="1"/>
          <p:nvPr/>
        </p:nvSpPr>
        <p:spPr>
          <a:xfrm>
            <a:off x="5722620" y="447521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Income Documentation Worksheet is a required document for all FHLB Owner Occupied related programs</a:t>
            </a:r>
          </a:p>
        </p:txBody>
      </p:sp>
    </p:spTree>
    <p:extLst>
      <p:ext uri="{BB962C8B-B14F-4D97-AF65-F5344CB8AC3E}">
        <p14:creationId xmlns:p14="http://schemas.microsoft.com/office/powerpoint/2010/main" val="303295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Autofit/>
          </a:bodyPr>
          <a:lstStyle/>
          <a:p>
            <a:pPr algn="l"/>
            <a:r>
              <a:rPr lang="en-US" sz="2800" b="1" dirty="0">
                <a:solidFill>
                  <a:srgbClr val="0070C0"/>
                </a:solidFill>
              </a:rPr>
              <a:t>Certification of Zero Income</a:t>
            </a:r>
          </a:p>
        </p:txBody>
      </p:sp>
      <p:sp>
        <p:nvSpPr>
          <p:cNvPr id="3" name="TextBox 2">
            <a:extLst>
              <a:ext uri="{FF2B5EF4-FFF2-40B4-BE49-F238E27FC236}">
                <a16:creationId xmlns:a16="http://schemas.microsoft.com/office/drawing/2014/main" id="{FDF4B327-8219-BE44-458B-D2BC1A2411AF}"/>
              </a:ext>
            </a:extLst>
          </p:cNvPr>
          <p:cNvSpPr txBox="1"/>
          <p:nvPr/>
        </p:nvSpPr>
        <p:spPr>
          <a:xfrm>
            <a:off x="4904456" y="1797993"/>
            <a:ext cx="3982073" cy="923330"/>
          </a:xfrm>
          <a:prstGeom prst="rect">
            <a:avLst/>
          </a:prstGeom>
          <a:solidFill>
            <a:srgbClr val="0372CE"/>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Submit the fully completed document for each household member with zero income as outlined below:</a:t>
            </a:r>
          </a:p>
        </p:txBody>
      </p:sp>
      <p:pic>
        <p:nvPicPr>
          <p:cNvPr id="4" name="Picture 3">
            <a:extLst>
              <a:ext uri="{FF2B5EF4-FFF2-40B4-BE49-F238E27FC236}">
                <a16:creationId xmlns:a16="http://schemas.microsoft.com/office/drawing/2014/main" id="{D88BA810-C886-6CDA-E9AF-922165185E98}"/>
              </a:ext>
            </a:extLst>
          </p:cNvPr>
          <p:cNvPicPr>
            <a:picLocks noChangeAspect="1"/>
          </p:cNvPicPr>
          <p:nvPr/>
        </p:nvPicPr>
        <p:blipFill>
          <a:blip r:embed="rId3"/>
          <a:stretch>
            <a:fillRect/>
          </a:stretch>
        </p:blipFill>
        <p:spPr>
          <a:xfrm>
            <a:off x="57740" y="1145839"/>
            <a:ext cx="4543425" cy="5438775"/>
          </a:xfrm>
          <a:prstGeom prst="rect">
            <a:avLst/>
          </a:prstGeom>
        </p:spPr>
      </p:pic>
      <p:sp>
        <p:nvSpPr>
          <p:cNvPr id="7" name="Rectangle 7">
            <a:extLst>
              <a:ext uri="{FF2B5EF4-FFF2-40B4-BE49-F238E27FC236}">
                <a16:creationId xmlns:a16="http://schemas.microsoft.com/office/drawing/2014/main" id="{5CF81206-9915-1A0F-B8BF-FF65FF0949F8}"/>
              </a:ext>
            </a:extLst>
          </p:cNvPr>
          <p:cNvSpPr txBox="1">
            <a:spLocks noChangeArrowheads="1"/>
          </p:cNvSpPr>
          <p:nvPr/>
        </p:nvSpPr>
        <p:spPr bwMode="auto">
          <a:xfrm>
            <a:off x="4835936" y="3043394"/>
            <a:ext cx="4250324" cy="3068647"/>
          </a:xfrm>
          <a:prstGeom prst="rect">
            <a:avLst/>
          </a:prstGeom>
          <a:noFill/>
          <a:ln w="28575">
            <a:solidFill>
              <a:srgbClr val="004F8A"/>
            </a:solidFill>
            <a:miter lim="800000"/>
            <a:headEnd/>
            <a:tailEnd/>
          </a:ln>
          <a:effectLst/>
        </p:spPr>
        <p:txBody>
          <a:bodyPr/>
          <a:lstStyle/>
          <a:p>
            <a:pPr marR="0" lvl="0" defTabSz="914400" rtl="0" eaLnBrk="1" fontAlgn="auto" latinLnBrk="0" hangingPunct="1">
              <a:spcBef>
                <a:spcPts val="0"/>
              </a:spcBef>
              <a:spcAft>
                <a:spcPts val="0"/>
              </a:spcAft>
              <a:buClrTx/>
              <a:buSzTx/>
              <a:tabLst/>
              <a:defRPr/>
            </a:pPr>
            <a:r>
              <a:rPr lang="en-US" sz="2000" b="1" dirty="0"/>
              <a:t>Individuals of the household:</a:t>
            </a:r>
          </a:p>
          <a:p>
            <a:pPr marR="0" lvl="0" defTabSz="914400" rtl="0" eaLnBrk="1" fontAlgn="auto" latinLnBrk="0" hangingPunct="1">
              <a:spcBef>
                <a:spcPts val="0"/>
              </a:spcBef>
              <a:spcAft>
                <a:spcPts val="0"/>
              </a:spcAft>
              <a:buClrTx/>
              <a:buSzTx/>
              <a:tabLst/>
              <a:defRPr/>
            </a:pPr>
            <a:endParaRPr lang="en-US" sz="2000" b="1" dirty="0"/>
          </a:p>
          <a:p>
            <a:pPr marL="342900" marR="0" lvl="0" indent="-342900" defTabSz="914400" rtl="0" eaLnBrk="1" fontAlgn="auto" latinLnBrk="0" hangingPunct="1">
              <a:spcBef>
                <a:spcPts val="0"/>
              </a:spcBef>
              <a:spcAft>
                <a:spcPts val="0"/>
              </a:spcAft>
              <a:buClrTx/>
              <a:buSzTx/>
              <a:buFont typeface="Wingdings" panose="05000000000000000000" pitchFamily="2" charset="2"/>
              <a:buChar char="ü"/>
              <a:tabLst/>
              <a:defRPr/>
            </a:pPr>
            <a:r>
              <a:rPr lang="en-US" sz="2000" b="1" dirty="0"/>
              <a:t>18 years and older who are not a full-time student.</a:t>
            </a:r>
          </a:p>
          <a:p>
            <a:pPr marL="342900" marR="0" lvl="0" indent="-342900" defTabSz="914400" rtl="0" eaLnBrk="1" fontAlgn="auto" latinLnBrk="0" hangingPunct="1">
              <a:spcBef>
                <a:spcPts val="0"/>
              </a:spcBef>
              <a:spcAft>
                <a:spcPts val="1200"/>
              </a:spcAft>
              <a:buClrTx/>
              <a:buSzTx/>
              <a:buFont typeface="Wingdings" panose="05000000000000000000" pitchFamily="2" charset="2"/>
              <a:buChar char="ü"/>
              <a:tabLst/>
              <a:defRPr/>
            </a:pPr>
            <a:r>
              <a:rPr lang="en-US" sz="2000" b="1" dirty="0"/>
              <a:t>That have no source of income as outlined on form.</a:t>
            </a:r>
          </a:p>
          <a:p>
            <a:pPr marL="342900" marR="0" lvl="0" indent="-342900" defTabSz="914400" rtl="0" eaLnBrk="1" fontAlgn="auto" latinLnBrk="0" hangingPunct="1">
              <a:spcBef>
                <a:spcPts val="0"/>
              </a:spcBef>
              <a:spcAft>
                <a:spcPts val="0"/>
              </a:spcAft>
              <a:buClrTx/>
              <a:buSzTx/>
              <a:buFont typeface="Wingdings" panose="05000000000000000000" pitchFamily="2" charset="2"/>
              <a:buChar char="ü"/>
              <a:tabLst/>
              <a:defRPr/>
            </a:pPr>
            <a:r>
              <a:rPr lang="en-US" sz="2000" b="1" dirty="0"/>
              <a:t>Funding Manual includes a version of the document in Spanish</a:t>
            </a:r>
          </a:p>
          <a:p>
            <a:pPr marL="285750" marR="0" lvl="0" indent="-285750"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448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C9B7DCC2-0DFA-758D-968A-8A44AEE5D98C}"/>
              </a:ext>
            </a:extLst>
          </p:cNvPr>
          <p:cNvSpPr/>
          <p:nvPr/>
        </p:nvSpPr>
        <p:spPr>
          <a:xfrm>
            <a:off x="6251533" y="861238"/>
            <a:ext cx="1998921" cy="1544518"/>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1716F3B3-3ECA-8893-F60F-C2E46D6EA8BE}"/>
              </a:ext>
            </a:extLst>
          </p:cNvPr>
          <p:cNvPicPr>
            <a:picLocks noChangeAspect="1"/>
          </p:cNvPicPr>
          <p:nvPr/>
        </p:nvPicPr>
        <p:blipFill>
          <a:blip r:embed="rId3"/>
          <a:stretch>
            <a:fillRect/>
          </a:stretch>
        </p:blipFill>
        <p:spPr>
          <a:xfrm>
            <a:off x="74634" y="0"/>
            <a:ext cx="6029325" cy="6785811"/>
          </a:xfrm>
          <a:prstGeom prst="rect">
            <a:avLst/>
          </a:prstGeom>
        </p:spPr>
      </p:pic>
      <p:sp>
        <p:nvSpPr>
          <p:cNvPr id="11" name="TextBox 10">
            <a:extLst>
              <a:ext uri="{FF2B5EF4-FFF2-40B4-BE49-F238E27FC236}">
                <a16:creationId xmlns:a16="http://schemas.microsoft.com/office/drawing/2014/main" id="{B2D3B38C-4BA0-1110-03CD-33A5D374881D}"/>
              </a:ext>
            </a:extLst>
          </p:cNvPr>
          <p:cNvSpPr txBox="1"/>
          <p:nvPr/>
        </p:nvSpPr>
        <p:spPr>
          <a:xfrm>
            <a:off x="6544005" y="1348542"/>
            <a:ext cx="1541572" cy="430887"/>
          </a:xfrm>
          <a:prstGeom prst="rect">
            <a:avLst/>
          </a:prstGeom>
          <a:noFill/>
        </p:spPr>
        <p:txBody>
          <a:bodyPr wrap="square" rtlCol="0">
            <a:spAutoFit/>
          </a:bodyPr>
          <a:lstStyle/>
          <a:p>
            <a:r>
              <a:rPr lang="en-US" sz="2200" b="1" dirty="0">
                <a:solidFill>
                  <a:srgbClr val="FF0000"/>
                </a:solidFill>
              </a:rPr>
              <a:t>REQUIRED</a:t>
            </a:r>
          </a:p>
        </p:txBody>
      </p:sp>
      <p:sp>
        <p:nvSpPr>
          <p:cNvPr id="13" name="Rectangle 7">
            <a:extLst>
              <a:ext uri="{FF2B5EF4-FFF2-40B4-BE49-F238E27FC236}">
                <a16:creationId xmlns:a16="http://schemas.microsoft.com/office/drawing/2014/main" id="{1FAFCDBB-BAC2-C0CA-A332-3562672CBC34}"/>
              </a:ext>
            </a:extLst>
          </p:cNvPr>
          <p:cNvSpPr txBox="1">
            <a:spLocks noChangeArrowheads="1"/>
          </p:cNvSpPr>
          <p:nvPr/>
        </p:nvSpPr>
        <p:spPr bwMode="auto">
          <a:xfrm>
            <a:off x="6066261" y="2533347"/>
            <a:ext cx="2800720" cy="3463416"/>
          </a:xfrm>
          <a:prstGeom prst="rect">
            <a:avLst/>
          </a:prstGeom>
          <a:noFill/>
          <a:ln w="28575">
            <a:solidFill>
              <a:srgbClr val="004F8A"/>
            </a:solidFill>
            <a:miter lim="800000"/>
            <a:headEnd/>
            <a:tailEnd/>
          </a:ln>
          <a:effectLst/>
        </p:spPr>
        <p:txBody>
          <a:bodyPr/>
          <a:lstStyle/>
          <a:p>
            <a:pPr marL="342900" indent="-342900" defTabSz="914400">
              <a:buFont typeface="Wingdings" panose="05000000000000000000" pitchFamily="2" charset="2"/>
              <a:buChar char="ü"/>
              <a:defRPr/>
            </a:pPr>
            <a:r>
              <a:rPr lang="en-US" sz="2000" b="1" dirty="0"/>
              <a:t>Authorizes AI in the processing of applications</a:t>
            </a:r>
          </a:p>
          <a:p>
            <a:pPr marL="342900" indent="-342900" defTabSz="914400">
              <a:buFont typeface="Wingdings" panose="05000000000000000000" pitchFamily="2" charset="2"/>
              <a:buChar char="ü"/>
              <a:defRPr/>
            </a:pPr>
            <a:r>
              <a:rPr lang="en-US" sz="2000" b="1" dirty="0"/>
              <a:t>Unable to review until received  </a:t>
            </a:r>
          </a:p>
          <a:p>
            <a:pPr marL="342900" indent="-342900" defTabSz="914400">
              <a:spcAft>
                <a:spcPts val="0"/>
              </a:spcAft>
              <a:buFont typeface="Wingdings" panose="05000000000000000000" pitchFamily="2" charset="2"/>
              <a:buChar char="ü"/>
              <a:defRPr/>
            </a:pPr>
            <a:r>
              <a:rPr lang="en-US" sz="2000" b="1" dirty="0"/>
              <a:t>All Individuals listed on HIC and who will provide documents pertaining to the submission</a:t>
            </a:r>
          </a:p>
          <a:p>
            <a:pPr marL="342900" indent="-342900" defTabSz="914400">
              <a:spcAft>
                <a:spcPts val="0"/>
              </a:spcAft>
              <a:buFont typeface="Wingdings" panose="05000000000000000000" pitchFamily="2" charset="2"/>
              <a:buChar char="ü"/>
              <a:defRPr/>
            </a:pPr>
            <a:r>
              <a:rPr lang="en-US" sz="2000" b="1" dirty="0"/>
              <a:t>Adults 18+</a:t>
            </a:r>
            <a:endParaRPr lang="en-US" sz="2000" dirty="0"/>
          </a:p>
          <a:p>
            <a:pPr marL="342900" marR="0" lvl="0" indent="-342900" defTabSz="914400" rtl="0" eaLnBrk="1" fontAlgn="auto" latinLnBrk="0" hangingPunct="1">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913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CDE908-EB59-3CB4-0BF3-CEBA035ADADC}"/>
              </a:ext>
            </a:extLst>
          </p:cNvPr>
          <p:cNvSpPr txBox="1"/>
          <p:nvPr/>
        </p:nvSpPr>
        <p:spPr>
          <a:xfrm>
            <a:off x="5558887" y="3266281"/>
            <a:ext cx="3291840" cy="584775"/>
          </a:xfrm>
          <a:prstGeom prst="rect">
            <a:avLst/>
          </a:prstGeom>
          <a:noFill/>
          <a:ln w="28575">
            <a:solidFill>
              <a:srgbClr val="245590"/>
            </a:solidFill>
          </a:ln>
        </p:spPr>
        <p:txBody>
          <a:bodyPr wrap="square" lIns="91440" tIns="45720" rIns="91440" bIns="45720" rtlCol="0" anchor="t">
            <a:spAutoFit/>
          </a:bodyPr>
          <a:lstStyle/>
          <a:p>
            <a:r>
              <a:rPr lang="en-US" sz="1600" b="1" dirty="0"/>
              <a:t>Please read each line and check the appropriate boxes.</a:t>
            </a:r>
          </a:p>
        </p:txBody>
      </p:sp>
      <p:sp>
        <p:nvSpPr>
          <p:cNvPr id="2" name="TextBox 1">
            <a:extLst>
              <a:ext uri="{FF2B5EF4-FFF2-40B4-BE49-F238E27FC236}">
                <a16:creationId xmlns:a16="http://schemas.microsoft.com/office/drawing/2014/main" id="{BD16E369-F29D-F7B5-129D-7601946815A3}"/>
              </a:ext>
            </a:extLst>
          </p:cNvPr>
          <p:cNvSpPr txBox="1"/>
          <p:nvPr/>
        </p:nvSpPr>
        <p:spPr>
          <a:xfrm>
            <a:off x="5119784" y="1090829"/>
            <a:ext cx="3946374" cy="2062103"/>
          </a:xfrm>
          <a:prstGeom prst="rect">
            <a:avLst/>
          </a:prstGeom>
          <a:noFill/>
          <a:ln w="28575">
            <a:solidFill>
              <a:srgbClr val="245590"/>
            </a:solidFill>
          </a:ln>
        </p:spPr>
        <p:txBody>
          <a:bodyPr wrap="square" lIns="91440" tIns="45720" rIns="91440" bIns="45720" rtlCol="0" anchor="t">
            <a:spAutoFit/>
          </a:bodyPr>
          <a:lstStyle/>
          <a:p>
            <a:r>
              <a:rPr lang="en-US" sz="1600" b="1" dirty="0"/>
              <a:t>This form should be filled out and signed by a representative from the originating institution.</a:t>
            </a:r>
          </a:p>
          <a:p>
            <a:pPr marL="285750" indent="-285750">
              <a:buFont typeface="Wingdings" panose="05000000000000000000" pitchFamily="2" charset="2"/>
              <a:buChar char="Ø"/>
            </a:pPr>
            <a:r>
              <a:rPr lang="en-US" sz="1500" b="1" dirty="0"/>
              <a:t>First Mortgage must be originated by member institution, wholly-owned subsidiary of member, or 501c3 Non-profit organization (Habitat, etc.)</a:t>
            </a:r>
          </a:p>
          <a:p>
            <a:pPr marL="285750" indent="-285750">
              <a:buFont typeface="Wingdings" panose="05000000000000000000" pitchFamily="2" charset="2"/>
              <a:buChar char="Ø"/>
            </a:pPr>
            <a:r>
              <a:rPr lang="en-US" sz="1500" b="1" dirty="0"/>
              <a:t>Discount Points shall not exceed </a:t>
            </a:r>
            <a:r>
              <a:rPr lang="en-US" sz="1600" dirty="0"/>
              <a:t>(</a:t>
            </a:r>
            <a:r>
              <a:rPr lang="en-US" sz="1600" b="1" dirty="0"/>
              <a:t>3%</a:t>
            </a:r>
            <a:r>
              <a:rPr lang="en-US" sz="1600" dirty="0"/>
              <a:t>)</a:t>
            </a:r>
            <a:endParaRPr lang="en-US" sz="1600" dirty="0">
              <a:cs typeface="Calibri"/>
            </a:endParaRPr>
          </a:p>
        </p:txBody>
      </p:sp>
      <p:sp>
        <p:nvSpPr>
          <p:cNvPr id="3" name="TextBox 2">
            <a:extLst>
              <a:ext uri="{FF2B5EF4-FFF2-40B4-BE49-F238E27FC236}">
                <a16:creationId xmlns:a16="http://schemas.microsoft.com/office/drawing/2014/main" id="{0B537A17-4825-40BA-00F6-4571A6006BA0}"/>
              </a:ext>
            </a:extLst>
          </p:cNvPr>
          <p:cNvSpPr txBox="1"/>
          <p:nvPr/>
        </p:nvSpPr>
        <p:spPr>
          <a:xfrm>
            <a:off x="5558887" y="4062443"/>
            <a:ext cx="3291840" cy="1246495"/>
          </a:xfrm>
          <a:prstGeom prst="rect">
            <a:avLst/>
          </a:prstGeom>
          <a:noFill/>
          <a:ln w="28575">
            <a:solidFill>
              <a:srgbClr val="245590"/>
            </a:solidFill>
          </a:ln>
        </p:spPr>
        <p:txBody>
          <a:bodyPr wrap="square" lIns="91440" tIns="45720" rIns="91440" bIns="45720" rtlCol="0" anchor="t">
            <a:spAutoFit/>
          </a:bodyPr>
          <a:lstStyle/>
          <a:p>
            <a:r>
              <a:rPr lang="en-US" sz="1500" b="1" dirty="0"/>
              <a:t>Check “Yes” and fill out the applicable information related to a second mortgage </a:t>
            </a:r>
            <a:r>
              <a:rPr lang="en-US" sz="1500" b="1" u="sng" dirty="0"/>
              <a:t>only if</a:t>
            </a:r>
            <a:r>
              <a:rPr lang="en-US" sz="1500" b="1" dirty="0"/>
              <a:t> the second mortgage has a monthly payment in addition to the first mortgage payment.</a:t>
            </a:r>
            <a:endParaRPr lang="en-US" sz="1500" b="1" dirty="0">
              <a:cs typeface="Calibri"/>
            </a:endParaRPr>
          </a:p>
        </p:txBody>
      </p:sp>
      <p:sp>
        <p:nvSpPr>
          <p:cNvPr id="8" name="TextBox 7">
            <a:extLst>
              <a:ext uri="{FF2B5EF4-FFF2-40B4-BE49-F238E27FC236}">
                <a16:creationId xmlns:a16="http://schemas.microsoft.com/office/drawing/2014/main" id="{39A192D9-2896-097E-5AE5-EC951FD4B217}"/>
              </a:ext>
            </a:extLst>
          </p:cNvPr>
          <p:cNvSpPr txBox="1"/>
          <p:nvPr/>
        </p:nvSpPr>
        <p:spPr>
          <a:xfrm>
            <a:off x="5508099" y="5597238"/>
            <a:ext cx="3393416" cy="615553"/>
          </a:xfrm>
          <a:prstGeom prst="rect">
            <a:avLst/>
          </a:prstGeom>
          <a:noFill/>
          <a:ln w="28575">
            <a:solidFill>
              <a:srgbClr val="005DA2"/>
            </a:solidFill>
          </a:ln>
        </p:spPr>
        <p:txBody>
          <a:bodyPr wrap="square">
            <a:spAutoFit/>
          </a:bodyPr>
          <a:lstStyle/>
          <a:p>
            <a:r>
              <a:rPr lang="en-US" sz="1600" b="1" dirty="0"/>
              <a:t>Ensure the lender initials are filled out and signed below.</a:t>
            </a:r>
            <a:r>
              <a:rPr lang="en-US" dirty="0"/>
              <a:t> </a:t>
            </a:r>
          </a:p>
        </p:txBody>
      </p:sp>
      <p:sp>
        <p:nvSpPr>
          <p:cNvPr id="14" name="Arrow: Left 13">
            <a:extLst>
              <a:ext uri="{FF2B5EF4-FFF2-40B4-BE49-F238E27FC236}">
                <a16:creationId xmlns:a16="http://schemas.microsoft.com/office/drawing/2014/main" id="{3B4EA8CF-F4D1-C8F9-6D29-D27981707732}"/>
              </a:ext>
            </a:extLst>
          </p:cNvPr>
          <p:cNvSpPr/>
          <p:nvPr/>
        </p:nvSpPr>
        <p:spPr>
          <a:xfrm>
            <a:off x="4943856" y="4158296"/>
            <a:ext cx="402268" cy="184935"/>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DDA730D9-AA53-C650-1E6D-184B27F2DE26}"/>
              </a:ext>
            </a:extLst>
          </p:cNvPr>
          <p:cNvCxnSpPr>
            <a:cxnSpLocks/>
          </p:cNvCxnSpPr>
          <p:nvPr/>
        </p:nvCxnSpPr>
        <p:spPr>
          <a:xfrm flipH="1">
            <a:off x="4818083" y="6102225"/>
            <a:ext cx="4727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8E3DCCE-6A61-DD2E-E879-B09C3E11C957}"/>
              </a:ext>
            </a:extLst>
          </p:cNvPr>
          <p:cNvPicPr>
            <a:picLocks noChangeAspect="1"/>
          </p:cNvPicPr>
          <p:nvPr/>
        </p:nvPicPr>
        <p:blipFill>
          <a:blip r:embed="rId3"/>
          <a:stretch>
            <a:fillRect/>
          </a:stretch>
        </p:blipFill>
        <p:spPr>
          <a:xfrm>
            <a:off x="-55724" y="0"/>
            <a:ext cx="4840487" cy="6857999"/>
          </a:xfrm>
          <a:prstGeom prst="rect">
            <a:avLst/>
          </a:prstGeom>
        </p:spPr>
      </p:pic>
      <p:sp>
        <p:nvSpPr>
          <p:cNvPr id="12" name="Rectangle 11">
            <a:extLst>
              <a:ext uri="{FF2B5EF4-FFF2-40B4-BE49-F238E27FC236}">
                <a16:creationId xmlns:a16="http://schemas.microsoft.com/office/drawing/2014/main" id="{4B84C60F-2966-C8C7-D579-A2EE437BA3F0}"/>
              </a:ext>
            </a:extLst>
          </p:cNvPr>
          <p:cNvSpPr/>
          <p:nvPr/>
        </p:nvSpPr>
        <p:spPr>
          <a:xfrm>
            <a:off x="1794" y="3826968"/>
            <a:ext cx="4570206" cy="467210"/>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C348109-3286-1E08-2B35-4DA47965D6B6}"/>
              </a:ext>
            </a:extLst>
          </p:cNvPr>
          <p:cNvSpPr/>
          <p:nvPr/>
        </p:nvSpPr>
        <p:spPr>
          <a:xfrm>
            <a:off x="3894142" y="441782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AFE2C282-2C78-8671-D213-FDECD2686C9D}"/>
              </a:ext>
            </a:extLst>
          </p:cNvPr>
          <p:cNvCxnSpPr>
            <a:cxnSpLocks/>
          </p:cNvCxnSpPr>
          <p:nvPr/>
        </p:nvCxnSpPr>
        <p:spPr>
          <a:xfrm>
            <a:off x="4489102" y="4765582"/>
            <a:ext cx="959663" cy="915517"/>
          </a:xfrm>
          <a:prstGeom prst="bentConnector3">
            <a:avLst>
              <a:gd name="adj1" fmla="val 50000"/>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37DF1C0-8E84-2C75-C14E-4B96FE5FEC30}"/>
              </a:ext>
            </a:extLst>
          </p:cNvPr>
          <p:cNvSpPr/>
          <p:nvPr/>
        </p:nvSpPr>
        <p:spPr>
          <a:xfrm>
            <a:off x="79416" y="4932293"/>
            <a:ext cx="4570206" cy="369332"/>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DE95E60F-F442-B2D6-893D-C7EA8DFB8816}"/>
              </a:ext>
            </a:extLst>
          </p:cNvPr>
          <p:cNvSpPr/>
          <p:nvPr/>
        </p:nvSpPr>
        <p:spPr>
          <a:xfrm>
            <a:off x="4554667" y="2610705"/>
            <a:ext cx="402268" cy="184935"/>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786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9616" y="344585"/>
            <a:ext cx="7470570" cy="457200"/>
          </a:xfrm>
        </p:spPr>
        <p:txBody>
          <a:bodyPr>
            <a:normAutofit/>
          </a:bodyPr>
          <a:lstStyle/>
          <a:p>
            <a:pPr algn="l"/>
            <a:r>
              <a:rPr lang="en-US" b="1" dirty="0">
                <a:solidFill>
                  <a:srgbClr val="0070C0"/>
                </a:solidFill>
              </a:rPr>
              <a:t>Draft Closing Disclosure/Loan Estimate</a:t>
            </a:r>
          </a:p>
        </p:txBody>
      </p:sp>
      <p:grpSp>
        <p:nvGrpSpPr>
          <p:cNvPr id="43" name="Group 42">
            <a:extLst>
              <a:ext uri="{FF2B5EF4-FFF2-40B4-BE49-F238E27FC236}">
                <a16:creationId xmlns:a16="http://schemas.microsoft.com/office/drawing/2014/main" id="{D11FA056-53B7-4279-AEC3-473F6046BBFF}"/>
              </a:ext>
            </a:extLst>
          </p:cNvPr>
          <p:cNvGrpSpPr/>
          <p:nvPr/>
        </p:nvGrpSpPr>
        <p:grpSpPr>
          <a:xfrm>
            <a:off x="4851824" y="1504341"/>
            <a:ext cx="3647824" cy="3918189"/>
            <a:chOff x="4652115" y="2582664"/>
            <a:chExt cx="3503657" cy="3752850"/>
          </a:xfrm>
        </p:grpSpPr>
        <p:grpSp>
          <p:nvGrpSpPr>
            <p:cNvPr id="34" name="Group 33">
              <a:extLst>
                <a:ext uri="{FF2B5EF4-FFF2-40B4-BE49-F238E27FC236}">
                  <a16:creationId xmlns:a16="http://schemas.microsoft.com/office/drawing/2014/main" id="{7B349849-A3A0-40BC-A257-67EF20090F48}"/>
                </a:ext>
              </a:extLst>
            </p:cNvPr>
            <p:cNvGrpSpPr/>
            <p:nvPr/>
          </p:nvGrpSpPr>
          <p:grpSpPr>
            <a:xfrm>
              <a:off x="4652115" y="2582664"/>
              <a:ext cx="3503657" cy="3752850"/>
              <a:chOff x="4810125" y="2603502"/>
              <a:chExt cx="3503657" cy="3752850"/>
            </a:xfrm>
          </p:grpSpPr>
          <p:grpSp>
            <p:nvGrpSpPr>
              <p:cNvPr id="32" name="Group 31">
                <a:extLst>
                  <a:ext uri="{FF2B5EF4-FFF2-40B4-BE49-F238E27FC236}">
                    <a16:creationId xmlns:a16="http://schemas.microsoft.com/office/drawing/2014/main" id="{3D53632A-5945-438A-A605-BC2E127FC7E0}"/>
                  </a:ext>
                </a:extLst>
              </p:cNvPr>
              <p:cNvGrpSpPr/>
              <p:nvPr/>
            </p:nvGrpSpPr>
            <p:grpSpPr>
              <a:xfrm>
                <a:off x="4810125" y="2603502"/>
                <a:ext cx="3503657" cy="3752850"/>
                <a:chOff x="4810125" y="2603502"/>
                <a:chExt cx="3503657" cy="3752850"/>
              </a:xfrm>
            </p:grpSpPr>
            <p:grpSp>
              <p:nvGrpSpPr>
                <p:cNvPr id="30" name="Group 29">
                  <a:extLst>
                    <a:ext uri="{FF2B5EF4-FFF2-40B4-BE49-F238E27FC236}">
                      <a16:creationId xmlns:a16="http://schemas.microsoft.com/office/drawing/2014/main" id="{131AA13C-602B-4B17-B0EA-DCCABDB2C8D5}"/>
                    </a:ext>
                  </a:extLst>
                </p:cNvPr>
                <p:cNvGrpSpPr/>
                <p:nvPr/>
              </p:nvGrpSpPr>
              <p:grpSpPr>
                <a:xfrm>
                  <a:off x="4810125" y="2603502"/>
                  <a:ext cx="3498989" cy="3752850"/>
                  <a:chOff x="4810125" y="2603502"/>
                  <a:chExt cx="3498989" cy="3752850"/>
                </a:xfrm>
              </p:grpSpPr>
              <p:grpSp>
                <p:nvGrpSpPr>
                  <p:cNvPr id="27" name="Group 26">
                    <a:extLst>
                      <a:ext uri="{FF2B5EF4-FFF2-40B4-BE49-F238E27FC236}">
                        <a16:creationId xmlns:a16="http://schemas.microsoft.com/office/drawing/2014/main" id="{4C7CF564-6DC1-4054-8200-6A01C72CE204}"/>
                      </a:ext>
                    </a:extLst>
                  </p:cNvPr>
                  <p:cNvGrpSpPr/>
                  <p:nvPr/>
                </p:nvGrpSpPr>
                <p:grpSpPr>
                  <a:xfrm>
                    <a:off x="4810125" y="2603502"/>
                    <a:ext cx="3486150" cy="3752850"/>
                    <a:chOff x="4810125" y="2603502"/>
                    <a:chExt cx="3486150" cy="3752850"/>
                  </a:xfrm>
                </p:grpSpPr>
                <p:grpSp>
                  <p:nvGrpSpPr>
                    <p:cNvPr id="25" name="Group 24">
                      <a:extLst>
                        <a:ext uri="{FF2B5EF4-FFF2-40B4-BE49-F238E27FC236}">
                          <a16:creationId xmlns:a16="http://schemas.microsoft.com/office/drawing/2014/main" id="{E8EB504D-B49F-47EE-9571-6ADB795CF3C3}"/>
                        </a:ext>
                      </a:extLst>
                    </p:cNvPr>
                    <p:cNvGrpSpPr/>
                    <p:nvPr/>
                  </p:nvGrpSpPr>
                  <p:grpSpPr>
                    <a:xfrm>
                      <a:off x="4810125" y="2603502"/>
                      <a:ext cx="3486150" cy="3752850"/>
                      <a:chOff x="4810125" y="2603502"/>
                      <a:chExt cx="3486150" cy="3752850"/>
                    </a:xfrm>
                  </p:grpSpPr>
                  <p:grpSp>
                    <p:nvGrpSpPr>
                      <p:cNvPr id="23" name="Group 22">
                        <a:extLst>
                          <a:ext uri="{FF2B5EF4-FFF2-40B4-BE49-F238E27FC236}">
                            <a16:creationId xmlns:a16="http://schemas.microsoft.com/office/drawing/2014/main" id="{304514E3-DCE2-44EC-8D30-3CC12803E1D4}"/>
                          </a:ext>
                        </a:extLst>
                      </p:cNvPr>
                      <p:cNvGrpSpPr/>
                      <p:nvPr/>
                    </p:nvGrpSpPr>
                    <p:grpSpPr>
                      <a:xfrm>
                        <a:off x="4810125" y="2603502"/>
                        <a:ext cx="3486150" cy="3752850"/>
                        <a:chOff x="4810125" y="2603502"/>
                        <a:chExt cx="3486150" cy="3752850"/>
                      </a:xfrm>
                    </p:grpSpPr>
                    <p:grpSp>
                      <p:nvGrpSpPr>
                        <p:cNvPr id="20" name="Group 19">
                          <a:extLst>
                            <a:ext uri="{FF2B5EF4-FFF2-40B4-BE49-F238E27FC236}">
                              <a16:creationId xmlns:a16="http://schemas.microsoft.com/office/drawing/2014/main" id="{C7F0EF25-EF46-48A2-A292-0BA280545060}"/>
                            </a:ext>
                          </a:extLst>
                        </p:cNvPr>
                        <p:cNvGrpSpPr/>
                        <p:nvPr/>
                      </p:nvGrpSpPr>
                      <p:grpSpPr>
                        <a:xfrm>
                          <a:off x="4810125" y="2603502"/>
                          <a:ext cx="3486150" cy="3752850"/>
                          <a:chOff x="4810125" y="2603502"/>
                          <a:chExt cx="3486150" cy="3752850"/>
                        </a:xfrm>
                      </p:grpSpPr>
                      <p:grpSp>
                        <p:nvGrpSpPr>
                          <p:cNvPr id="18" name="Group 17">
                            <a:extLst>
                              <a:ext uri="{FF2B5EF4-FFF2-40B4-BE49-F238E27FC236}">
                                <a16:creationId xmlns:a16="http://schemas.microsoft.com/office/drawing/2014/main" id="{328E4FEF-3114-42EE-B2DF-B2D38D2305A4}"/>
                              </a:ext>
                            </a:extLst>
                          </p:cNvPr>
                          <p:cNvGrpSpPr/>
                          <p:nvPr/>
                        </p:nvGrpSpPr>
                        <p:grpSpPr>
                          <a:xfrm>
                            <a:off x="4810125" y="2603502"/>
                            <a:ext cx="3486150" cy="3752850"/>
                            <a:chOff x="4810125" y="2603502"/>
                            <a:chExt cx="3486150" cy="3752850"/>
                          </a:xfrm>
                        </p:grpSpPr>
                        <p:pic>
                          <p:nvPicPr>
                            <p:cNvPr id="7" name="Picture 6">
                              <a:extLst>
                                <a:ext uri="{FF2B5EF4-FFF2-40B4-BE49-F238E27FC236}">
                                  <a16:creationId xmlns:a16="http://schemas.microsoft.com/office/drawing/2014/main" id="{7FC6F91C-CCC0-4237-8CCF-07A3D289C028}"/>
                                </a:ext>
                              </a:extLst>
                            </p:cNvPr>
                            <p:cNvPicPr>
                              <a:picLocks noChangeAspect="1"/>
                            </p:cNvPicPr>
                            <p:nvPr/>
                          </p:nvPicPr>
                          <p:blipFill>
                            <a:blip r:embed="rId3"/>
                            <a:stretch>
                              <a:fillRect/>
                            </a:stretch>
                          </p:blipFill>
                          <p:spPr>
                            <a:xfrm>
                              <a:off x="4810125" y="2603502"/>
                              <a:ext cx="3486150" cy="3752850"/>
                            </a:xfrm>
                            <a:prstGeom prst="rect">
                              <a:avLst/>
                            </a:prstGeom>
                          </p:spPr>
                        </p:pic>
                        <p:sp>
                          <p:nvSpPr>
                            <p:cNvPr id="11" name="TextBox 10">
                              <a:extLst>
                                <a:ext uri="{FF2B5EF4-FFF2-40B4-BE49-F238E27FC236}">
                                  <a16:creationId xmlns:a16="http://schemas.microsoft.com/office/drawing/2014/main" id="{C375CC8B-7001-4024-9937-04EA1A14A7A4}"/>
                                </a:ext>
                              </a:extLst>
                            </p:cNvPr>
                            <p:cNvSpPr txBox="1"/>
                            <p:nvPr/>
                          </p:nvSpPr>
                          <p:spPr>
                            <a:xfrm>
                              <a:off x="7561721" y="4021557"/>
                              <a:ext cx="707634" cy="261610"/>
                            </a:xfrm>
                            <a:prstGeom prst="rect">
                              <a:avLst/>
                            </a:prstGeom>
                            <a:noFill/>
                          </p:spPr>
                          <p:txBody>
                            <a:bodyPr wrap="square" rtlCol="0">
                              <a:spAutoFit/>
                            </a:bodyPr>
                            <a:lstStyle/>
                            <a:p>
                              <a:r>
                                <a:rPr lang="en-US" sz="1100"/>
                                <a:t>$10,000</a:t>
                              </a:r>
                            </a:p>
                          </p:txBody>
                        </p:sp>
                      </p:grpSp>
                      <p:sp>
                        <p:nvSpPr>
                          <p:cNvPr id="19" name="TextBox 18">
                            <a:extLst>
                              <a:ext uri="{FF2B5EF4-FFF2-40B4-BE49-F238E27FC236}">
                                <a16:creationId xmlns:a16="http://schemas.microsoft.com/office/drawing/2014/main" id="{1347671E-BF87-4456-8526-C480CBE9077C}"/>
                              </a:ext>
                            </a:extLst>
                          </p:cNvPr>
                          <p:cNvSpPr txBox="1"/>
                          <p:nvPr/>
                        </p:nvSpPr>
                        <p:spPr>
                          <a:xfrm>
                            <a:off x="4970922" y="4021557"/>
                            <a:ext cx="1179443" cy="261610"/>
                          </a:xfrm>
                          <a:prstGeom prst="rect">
                            <a:avLst/>
                          </a:prstGeom>
                          <a:noFill/>
                        </p:spPr>
                        <p:txBody>
                          <a:bodyPr wrap="square" rtlCol="0">
                            <a:spAutoFit/>
                          </a:bodyPr>
                          <a:lstStyle/>
                          <a:p>
                            <a:r>
                              <a:rPr lang="en-US" sz="1100"/>
                              <a:t>FHLB HELP Grant</a:t>
                            </a:r>
                          </a:p>
                        </p:txBody>
                      </p:sp>
                    </p:grpSp>
                    <p:sp>
                      <p:nvSpPr>
                        <p:cNvPr id="21" name="TextBox 20">
                          <a:extLst>
                            <a:ext uri="{FF2B5EF4-FFF2-40B4-BE49-F238E27FC236}">
                              <a16:creationId xmlns:a16="http://schemas.microsoft.com/office/drawing/2014/main" id="{8DD35239-9122-42C4-9A81-3FF55D6664C0}"/>
                            </a:ext>
                          </a:extLst>
                        </p:cNvPr>
                        <p:cNvSpPr txBox="1"/>
                        <p:nvPr/>
                      </p:nvSpPr>
                      <p:spPr>
                        <a:xfrm>
                          <a:off x="7301951" y="2623931"/>
                          <a:ext cx="959421" cy="261610"/>
                        </a:xfrm>
                        <a:prstGeom prst="rect">
                          <a:avLst/>
                        </a:prstGeom>
                        <a:noFill/>
                      </p:spPr>
                      <p:txBody>
                        <a:bodyPr wrap="square" rtlCol="0">
                          <a:spAutoFit/>
                        </a:bodyPr>
                        <a:lstStyle/>
                        <a:p>
                          <a:r>
                            <a:rPr lang="en-US" sz="1100" b="1"/>
                            <a:t>$107,925.99</a:t>
                          </a:r>
                        </a:p>
                      </p:txBody>
                    </p:sp>
                    <p:sp>
                      <p:nvSpPr>
                        <p:cNvPr id="22" name="TextBox 21">
                          <a:extLst>
                            <a:ext uri="{FF2B5EF4-FFF2-40B4-BE49-F238E27FC236}">
                              <a16:creationId xmlns:a16="http://schemas.microsoft.com/office/drawing/2014/main" id="{984B42F6-60C0-4552-8AD2-4734C78FC5F7}"/>
                            </a:ext>
                          </a:extLst>
                        </p:cNvPr>
                        <p:cNvSpPr txBox="1"/>
                        <p:nvPr/>
                      </p:nvSpPr>
                      <p:spPr>
                        <a:xfrm>
                          <a:off x="7553738" y="2898793"/>
                          <a:ext cx="707634" cy="261610"/>
                        </a:xfrm>
                        <a:prstGeom prst="rect">
                          <a:avLst/>
                        </a:prstGeom>
                        <a:noFill/>
                      </p:spPr>
                      <p:txBody>
                        <a:bodyPr wrap="square" rtlCol="0">
                          <a:spAutoFit/>
                        </a:bodyPr>
                        <a:lstStyle/>
                        <a:p>
                          <a:r>
                            <a:rPr lang="en-US" sz="1100"/>
                            <a:t>$97,700</a:t>
                          </a:r>
                        </a:p>
                      </p:txBody>
                    </p:sp>
                  </p:grpSp>
                  <p:sp>
                    <p:nvSpPr>
                      <p:cNvPr id="24" name="TextBox 23">
                        <a:extLst>
                          <a:ext uri="{FF2B5EF4-FFF2-40B4-BE49-F238E27FC236}">
                            <a16:creationId xmlns:a16="http://schemas.microsoft.com/office/drawing/2014/main" id="{66184CEB-6EF4-4566-8457-DF82EE5D0F36}"/>
                          </a:ext>
                        </a:extLst>
                      </p:cNvPr>
                      <p:cNvSpPr txBox="1"/>
                      <p:nvPr/>
                    </p:nvSpPr>
                    <p:spPr>
                      <a:xfrm>
                        <a:off x="7553737" y="4863548"/>
                        <a:ext cx="707635" cy="261610"/>
                      </a:xfrm>
                      <a:prstGeom prst="rect">
                        <a:avLst/>
                      </a:prstGeom>
                      <a:noFill/>
                    </p:spPr>
                    <p:txBody>
                      <a:bodyPr wrap="square" rtlCol="0">
                        <a:spAutoFit/>
                      </a:bodyPr>
                      <a:lstStyle/>
                      <a:p>
                        <a:r>
                          <a:rPr lang="en-US" sz="1100"/>
                          <a:t>$225.99</a:t>
                        </a:r>
                      </a:p>
                    </p:txBody>
                  </p:sp>
                </p:grpSp>
                <p:sp>
                  <p:nvSpPr>
                    <p:cNvPr id="26" name="TextBox 25">
                      <a:extLst>
                        <a:ext uri="{FF2B5EF4-FFF2-40B4-BE49-F238E27FC236}">
                          <a16:creationId xmlns:a16="http://schemas.microsoft.com/office/drawing/2014/main" id="{4F04AFF6-04A2-4344-9635-A14DFEF666CB}"/>
                        </a:ext>
                      </a:extLst>
                    </p:cNvPr>
                    <p:cNvSpPr txBox="1"/>
                    <p:nvPr/>
                  </p:nvSpPr>
                  <p:spPr>
                    <a:xfrm>
                      <a:off x="5737145" y="4867211"/>
                      <a:ext cx="1285916" cy="243201"/>
                    </a:xfrm>
                    <a:prstGeom prst="rect">
                      <a:avLst/>
                    </a:prstGeom>
                    <a:noFill/>
                  </p:spPr>
                  <p:txBody>
                    <a:bodyPr wrap="none" rtlCol="0">
                      <a:spAutoFit/>
                    </a:bodyPr>
                    <a:lstStyle/>
                    <a:p>
                      <a:r>
                        <a:rPr lang="en-US" sz="1050"/>
                        <a:t>01/01/23    08/31/23</a:t>
                      </a:r>
                    </a:p>
                  </p:txBody>
                </p:sp>
              </p:grpSp>
              <p:sp>
                <p:nvSpPr>
                  <p:cNvPr id="28" name="TextBox 27">
                    <a:extLst>
                      <a:ext uri="{FF2B5EF4-FFF2-40B4-BE49-F238E27FC236}">
                        <a16:creationId xmlns:a16="http://schemas.microsoft.com/office/drawing/2014/main" id="{59D081E4-BD98-49A0-A2DF-2661FC63DE62}"/>
                      </a:ext>
                    </a:extLst>
                  </p:cNvPr>
                  <p:cNvSpPr txBox="1"/>
                  <p:nvPr/>
                </p:nvSpPr>
                <p:spPr>
                  <a:xfrm>
                    <a:off x="7328454" y="5766217"/>
                    <a:ext cx="980660" cy="261610"/>
                  </a:xfrm>
                  <a:prstGeom prst="rect">
                    <a:avLst/>
                  </a:prstGeom>
                  <a:noFill/>
                </p:spPr>
                <p:txBody>
                  <a:bodyPr wrap="square" rtlCol="0">
                    <a:spAutoFit/>
                  </a:bodyPr>
                  <a:lstStyle/>
                  <a:p>
                    <a:r>
                      <a:rPr lang="en-US" sz="1100"/>
                      <a:t>$108,597.80</a:t>
                    </a:r>
                  </a:p>
                </p:txBody>
              </p:sp>
              <p:sp>
                <p:nvSpPr>
                  <p:cNvPr id="29" name="TextBox 28">
                    <a:extLst>
                      <a:ext uri="{FF2B5EF4-FFF2-40B4-BE49-F238E27FC236}">
                        <a16:creationId xmlns:a16="http://schemas.microsoft.com/office/drawing/2014/main" id="{69FC8396-420F-47B3-8198-66C363A39DE0}"/>
                      </a:ext>
                    </a:extLst>
                  </p:cNvPr>
                  <p:cNvSpPr txBox="1"/>
                  <p:nvPr/>
                </p:nvSpPr>
                <p:spPr>
                  <a:xfrm>
                    <a:off x="7323781" y="5917227"/>
                    <a:ext cx="980660" cy="261610"/>
                  </a:xfrm>
                  <a:prstGeom prst="rect">
                    <a:avLst/>
                  </a:prstGeom>
                  <a:noFill/>
                </p:spPr>
                <p:txBody>
                  <a:bodyPr wrap="square" rtlCol="0">
                    <a:spAutoFit/>
                  </a:bodyPr>
                  <a:lstStyle/>
                  <a:p>
                    <a:r>
                      <a:rPr lang="en-US" sz="1100"/>
                      <a:t>$107,925.99</a:t>
                    </a:r>
                  </a:p>
                </p:txBody>
              </p:sp>
            </p:grpSp>
            <p:sp>
              <p:nvSpPr>
                <p:cNvPr id="31" name="TextBox 30">
                  <a:extLst>
                    <a:ext uri="{FF2B5EF4-FFF2-40B4-BE49-F238E27FC236}">
                      <a16:creationId xmlns:a16="http://schemas.microsoft.com/office/drawing/2014/main" id="{F6068B3B-7217-40A1-9DE6-C63138847992}"/>
                    </a:ext>
                  </a:extLst>
                </p:cNvPr>
                <p:cNvSpPr txBox="1"/>
                <p:nvPr/>
              </p:nvSpPr>
              <p:spPr>
                <a:xfrm>
                  <a:off x="7553737" y="6082748"/>
                  <a:ext cx="760045" cy="261610"/>
                </a:xfrm>
                <a:prstGeom prst="rect">
                  <a:avLst/>
                </a:prstGeom>
                <a:noFill/>
              </p:spPr>
              <p:txBody>
                <a:bodyPr wrap="square" rtlCol="0">
                  <a:spAutoFit/>
                </a:bodyPr>
                <a:lstStyle/>
                <a:p>
                  <a:r>
                    <a:rPr lang="en-US" sz="1100" b="1"/>
                    <a:t>$671.81</a:t>
                  </a:r>
                </a:p>
              </p:txBody>
            </p:sp>
          </p:grpSp>
          <p:sp>
            <p:nvSpPr>
              <p:cNvPr id="33" name="TextBox 32">
                <a:extLst>
                  <a:ext uri="{FF2B5EF4-FFF2-40B4-BE49-F238E27FC236}">
                    <a16:creationId xmlns:a16="http://schemas.microsoft.com/office/drawing/2014/main" id="{BE30BAA2-433F-4756-BF35-60F7ADF55BC1}"/>
                  </a:ext>
                </a:extLst>
              </p:cNvPr>
              <p:cNvSpPr txBox="1"/>
              <p:nvPr/>
            </p:nvSpPr>
            <p:spPr>
              <a:xfrm>
                <a:off x="5572354" y="6098137"/>
                <a:ext cx="281393" cy="230832"/>
              </a:xfrm>
              <a:prstGeom prst="rect">
                <a:avLst/>
              </a:prstGeom>
              <a:noFill/>
            </p:spPr>
            <p:txBody>
              <a:bodyPr wrap="square" rtlCol="0">
                <a:spAutoFit/>
              </a:bodyPr>
              <a:lstStyle/>
              <a:p>
                <a:r>
                  <a:rPr lang="en-US" sz="900" b="1"/>
                  <a:t>X</a:t>
                </a:r>
              </a:p>
            </p:txBody>
          </p:sp>
        </p:grpSp>
        <p:sp>
          <p:nvSpPr>
            <p:cNvPr id="40" name="Rectangle 39">
              <a:extLst>
                <a:ext uri="{FF2B5EF4-FFF2-40B4-BE49-F238E27FC236}">
                  <a16:creationId xmlns:a16="http://schemas.microsoft.com/office/drawing/2014/main" id="{2678A0DE-383E-4717-8084-45BD603D7F0A}"/>
                </a:ext>
              </a:extLst>
            </p:cNvPr>
            <p:cNvSpPr/>
            <p:nvPr/>
          </p:nvSpPr>
          <p:spPr>
            <a:xfrm>
              <a:off x="4691871" y="4040475"/>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1" name="Rectangle 40">
              <a:extLst>
                <a:ext uri="{FF2B5EF4-FFF2-40B4-BE49-F238E27FC236}">
                  <a16:creationId xmlns:a16="http://schemas.microsoft.com/office/drawing/2014/main" id="{DD2E9AEB-8E16-4EFC-818E-7CADF10DF8FC}"/>
                </a:ext>
              </a:extLst>
            </p:cNvPr>
            <p:cNvSpPr/>
            <p:nvPr/>
          </p:nvSpPr>
          <p:spPr>
            <a:xfrm>
              <a:off x="4679633" y="6088142"/>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DCD0E49-A6CD-4107-9C9D-47E4C9A671B1}"/>
              </a:ext>
            </a:extLst>
          </p:cNvPr>
          <p:cNvGrpSpPr/>
          <p:nvPr/>
        </p:nvGrpSpPr>
        <p:grpSpPr>
          <a:xfrm>
            <a:off x="628000" y="1504341"/>
            <a:ext cx="3647825" cy="2631218"/>
            <a:chOff x="514160" y="2977567"/>
            <a:chExt cx="3647825" cy="2631218"/>
          </a:xfrm>
        </p:grpSpPr>
        <p:grpSp>
          <p:nvGrpSpPr>
            <p:cNvPr id="46" name="Group 45">
              <a:extLst>
                <a:ext uri="{FF2B5EF4-FFF2-40B4-BE49-F238E27FC236}">
                  <a16:creationId xmlns:a16="http://schemas.microsoft.com/office/drawing/2014/main" id="{988F6DB8-618D-4431-978E-7A529F8F4D8C}"/>
                </a:ext>
              </a:extLst>
            </p:cNvPr>
            <p:cNvGrpSpPr/>
            <p:nvPr/>
          </p:nvGrpSpPr>
          <p:grpSpPr>
            <a:xfrm>
              <a:off x="514160" y="2977567"/>
              <a:ext cx="3647825" cy="2631218"/>
              <a:chOff x="553508" y="2582664"/>
              <a:chExt cx="3647825" cy="2631218"/>
            </a:xfrm>
          </p:grpSpPr>
          <p:pic>
            <p:nvPicPr>
              <p:cNvPr id="5" name="Picture 4">
                <a:extLst>
                  <a:ext uri="{FF2B5EF4-FFF2-40B4-BE49-F238E27FC236}">
                    <a16:creationId xmlns:a16="http://schemas.microsoft.com/office/drawing/2014/main" id="{A363E1FA-F421-4D93-9956-8946197CF094}"/>
                  </a:ext>
                </a:extLst>
              </p:cNvPr>
              <p:cNvPicPr>
                <a:picLocks noChangeAspect="1"/>
              </p:cNvPicPr>
              <p:nvPr/>
            </p:nvPicPr>
            <p:blipFill>
              <a:blip r:embed="rId4"/>
              <a:stretch>
                <a:fillRect/>
              </a:stretch>
            </p:blipFill>
            <p:spPr>
              <a:xfrm>
                <a:off x="553508" y="2582664"/>
                <a:ext cx="3647825" cy="2631218"/>
              </a:xfrm>
              <a:prstGeom prst="rect">
                <a:avLst/>
              </a:prstGeom>
            </p:spPr>
          </p:pic>
          <p:sp>
            <p:nvSpPr>
              <p:cNvPr id="44" name="Rectangle 43">
                <a:extLst>
                  <a:ext uri="{FF2B5EF4-FFF2-40B4-BE49-F238E27FC236}">
                    <a16:creationId xmlns:a16="http://schemas.microsoft.com/office/drawing/2014/main" id="{502AAB26-1ECC-4AFB-92AC-B724175FB34F}"/>
                  </a:ext>
                </a:extLst>
              </p:cNvPr>
              <p:cNvSpPr/>
              <p:nvPr/>
            </p:nvSpPr>
            <p:spPr>
              <a:xfrm>
                <a:off x="622852" y="4691001"/>
                <a:ext cx="3509825"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A83F4E6F-84BA-4423-BBCF-0717655DE217}"/>
                </a:ext>
              </a:extLst>
            </p:cNvPr>
            <p:cNvSpPr/>
            <p:nvPr/>
          </p:nvSpPr>
          <p:spPr>
            <a:xfrm>
              <a:off x="576880" y="5291312"/>
              <a:ext cx="3516449"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8" name="TextBox 57">
            <a:extLst>
              <a:ext uri="{FF2B5EF4-FFF2-40B4-BE49-F238E27FC236}">
                <a16:creationId xmlns:a16="http://schemas.microsoft.com/office/drawing/2014/main" id="{32781661-B6F6-467C-A2D1-8AA5EB923B04}"/>
              </a:ext>
            </a:extLst>
          </p:cNvPr>
          <p:cNvSpPr txBox="1"/>
          <p:nvPr/>
        </p:nvSpPr>
        <p:spPr>
          <a:xfrm>
            <a:off x="1545190" y="950909"/>
            <a:ext cx="1590261"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Loan Estimate</a:t>
            </a:r>
          </a:p>
        </p:txBody>
      </p:sp>
      <p:sp>
        <p:nvSpPr>
          <p:cNvPr id="59" name="TextBox 58">
            <a:extLst>
              <a:ext uri="{FF2B5EF4-FFF2-40B4-BE49-F238E27FC236}">
                <a16:creationId xmlns:a16="http://schemas.microsoft.com/office/drawing/2014/main" id="{34E0D262-29DD-4C3A-92FF-FF13E576DE86}"/>
              </a:ext>
            </a:extLst>
          </p:cNvPr>
          <p:cNvSpPr txBox="1"/>
          <p:nvPr/>
        </p:nvSpPr>
        <p:spPr>
          <a:xfrm>
            <a:off x="5685878" y="951020"/>
            <a:ext cx="1947330"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Closing Disclosure</a:t>
            </a:r>
          </a:p>
        </p:txBody>
      </p:sp>
      <p:sp>
        <p:nvSpPr>
          <p:cNvPr id="2" name="TextBox 1">
            <a:extLst>
              <a:ext uri="{FF2B5EF4-FFF2-40B4-BE49-F238E27FC236}">
                <a16:creationId xmlns:a16="http://schemas.microsoft.com/office/drawing/2014/main" id="{EA3420C3-B42B-BDFD-AC80-260E211D746C}"/>
              </a:ext>
            </a:extLst>
          </p:cNvPr>
          <p:cNvSpPr txBox="1"/>
          <p:nvPr/>
        </p:nvSpPr>
        <p:spPr>
          <a:xfrm>
            <a:off x="802398" y="413555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The FHLB HELP Grant and amount must be clearly labeled</a:t>
            </a:r>
            <a:endParaRPr lang="en-US" b="1" dirty="0">
              <a:cs typeface="Calibri"/>
            </a:endParaRPr>
          </a:p>
        </p:txBody>
      </p:sp>
      <p:sp>
        <p:nvSpPr>
          <p:cNvPr id="4" name="TextBox 3">
            <a:extLst>
              <a:ext uri="{FF2B5EF4-FFF2-40B4-BE49-F238E27FC236}">
                <a16:creationId xmlns:a16="http://schemas.microsoft.com/office/drawing/2014/main" id="{F9B3B0FB-E165-0D5A-32DA-183DAB609C6A}"/>
              </a:ext>
            </a:extLst>
          </p:cNvPr>
          <p:cNvSpPr txBox="1"/>
          <p:nvPr/>
        </p:nvSpPr>
        <p:spPr>
          <a:xfrm>
            <a:off x="794723" y="4934402"/>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Include all other grants and loans (terms of loans must be included on Loan Certification)</a:t>
            </a:r>
            <a:endParaRPr lang="en-US" b="1" dirty="0">
              <a:cs typeface="Calibri"/>
            </a:endParaRPr>
          </a:p>
        </p:txBody>
      </p:sp>
      <p:sp>
        <p:nvSpPr>
          <p:cNvPr id="6" name="TextBox 5">
            <a:extLst>
              <a:ext uri="{FF2B5EF4-FFF2-40B4-BE49-F238E27FC236}">
                <a16:creationId xmlns:a16="http://schemas.microsoft.com/office/drawing/2014/main" id="{D91A6259-A65A-C3E2-56BD-39A174D8998B}"/>
              </a:ext>
            </a:extLst>
          </p:cNvPr>
          <p:cNvSpPr txBox="1"/>
          <p:nvPr/>
        </p:nvSpPr>
        <p:spPr>
          <a:xfrm>
            <a:off x="802398" y="600968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contribution must be at least $500</a:t>
            </a:r>
            <a:endParaRPr lang="en-US" b="1" dirty="0">
              <a:cs typeface="Calibri"/>
            </a:endParaRPr>
          </a:p>
        </p:txBody>
      </p:sp>
      <p:sp>
        <p:nvSpPr>
          <p:cNvPr id="8" name="TextBox 7">
            <a:extLst>
              <a:ext uri="{FF2B5EF4-FFF2-40B4-BE49-F238E27FC236}">
                <a16:creationId xmlns:a16="http://schemas.microsoft.com/office/drawing/2014/main" id="{04315FBA-38F6-EBA8-7836-099ADB43F7D4}"/>
              </a:ext>
            </a:extLst>
          </p:cNvPr>
          <p:cNvSpPr txBox="1"/>
          <p:nvPr/>
        </p:nvSpPr>
        <p:spPr>
          <a:xfrm>
            <a:off x="4975513" y="5756577"/>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cannot receive cashback at closing</a:t>
            </a:r>
            <a:endParaRPr lang="en-US" b="1" dirty="0">
              <a:cs typeface="Calibri"/>
            </a:endParaRPr>
          </a:p>
        </p:txBody>
      </p:sp>
      <p:cxnSp>
        <p:nvCxnSpPr>
          <p:cNvPr id="10" name="Straight Arrow Connector 9">
            <a:extLst>
              <a:ext uri="{FF2B5EF4-FFF2-40B4-BE49-F238E27FC236}">
                <a16:creationId xmlns:a16="http://schemas.microsoft.com/office/drawing/2014/main" id="{AF9C3AAD-0C1C-E220-A3D3-7DB4CB0E9195}"/>
              </a:ext>
            </a:extLst>
          </p:cNvPr>
          <p:cNvCxnSpPr>
            <a:cxnSpLocks/>
          </p:cNvCxnSpPr>
          <p:nvPr/>
        </p:nvCxnSpPr>
        <p:spPr>
          <a:xfrm flipV="1">
            <a:off x="5791903" y="5393941"/>
            <a:ext cx="0" cy="362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88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CD016C8-5F09-41ED-BEA0-ACF5C47CFF54}"/>
              </a:ext>
            </a:extLst>
          </p:cNvPr>
          <p:cNvGrpSpPr/>
          <p:nvPr/>
        </p:nvGrpSpPr>
        <p:grpSpPr>
          <a:xfrm>
            <a:off x="-728496" y="5520356"/>
            <a:ext cx="5117729" cy="1665510"/>
            <a:chOff x="4803317" y="3091234"/>
            <a:chExt cx="5082228" cy="2020462"/>
          </a:xfrm>
        </p:grpSpPr>
        <p:pic>
          <p:nvPicPr>
            <p:cNvPr id="13" name="Picture 12">
              <a:extLst>
                <a:ext uri="{FF2B5EF4-FFF2-40B4-BE49-F238E27FC236}">
                  <a16:creationId xmlns:a16="http://schemas.microsoft.com/office/drawing/2014/main" id="{94C8ED30-15EB-458F-A685-ADC06DAF7E5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49416" y="3091234"/>
              <a:ext cx="3536129" cy="1592992"/>
            </a:xfrm>
            <a:prstGeom prst="rect">
              <a:avLst/>
            </a:prstGeom>
          </p:spPr>
        </p:pic>
        <p:sp>
          <p:nvSpPr>
            <p:cNvPr id="14" name="TextBox 13">
              <a:extLst>
                <a:ext uri="{FF2B5EF4-FFF2-40B4-BE49-F238E27FC236}">
                  <a16:creationId xmlns:a16="http://schemas.microsoft.com/office/drawing/2014/main" id="{2FFF527C-225B-4003-8276-9157E3F67340}"/>
                </a:ext>
              </a:extLst>
            </p:cNvPr>
            <p:cNvSpPr txBox="1"/>
            <p:nvPr/>
          </p:nvSpPr>
          <p:spPr>
            <a:xfrm>
              <a:off x="4803317" y="4818936"/>
              <a:ext cx="3956745" cy="292760"/>
            </a:xfrm>
            <a:prstGeom prst="rect">
              <a:avLst/>
            </a:prstGeom>
            <a:noFill/>
          </p:spPr>
          <p:txBody>
            <a:bodyPr wrap="square" rtlCol="0">
              <a:spAutoFit/>
            </a:bodyPr>
            <a:lstStyle/>
            <a:p>
              <a:pPr algn="ctr"/>
              <a:endParaRPr lang="en-US" sz="1200" dirty="0"/>
            </a:p>
          </p:txBody>
        </p:sp>
      </p:grpSp>
      <p:sp>
        <p:nvSpPr>
          <p:cNvPr id="9" name="TextBox 8">
            <a:extLst>
              <a:ext uri="{FF2B5EF4-FFF2-40B4-BE49-F238E27FC236}">
                <a16:creationId xmlns:a16="http://schemas.microsoft.com/office/drawing/2014/main" id="{E569135F-4B58-45A2-837E-4D976D189D08}"/>
              </a:ext>
            </a:extLst>
          </p:cNvPr>
          <p:cNvSpPr txBox="1"/>
          <p:nvPr/>
        </p:nvSpPr>
        <p:spPr>
          <a:xfrm>
            <a:off x="5449125" y="5357586"/>
            <a:ext cx="3466516" cy="123110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Households should maintain all documentation of any capital home improvements during the length of the retention period</a:t>
            </a:r>
            <a:r>
              <a:rPr lang="en-US" sz="2000" dirty="0"/>
              <a:t>. </a:t>
            </a:r>
          </a:p>
        </p:txBody>
      </p:sp>
      <p:sp>
        <p:nvSpPr>
          <p:cNvPr id="18" name="TextBox 17">
            <a:extLst>
              <a:ext uri="{FF2B5EF4-FFF2-40B4-BE49-F238E27FC236}">
                <a16:creationId xmlns:a16="http://schemas.microsoft.com/office/drawing/2014/main" id="{EDC022E0-E602-4EF9-B6F0-E9A146EEA848}"/>
              </a:ext>
            </a:extLst>
          </p:cNvPr>
          <p:cNvSpPr txBox="1"/>
          <p:nvPr/>
        </p:nvSpPr>
        <p:spPr>
          <a:xfrm>
            <a:off x="5449125" y="1087170"/>
            <a:ext cx="360858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Arial" panose="020B0604020202020204" pitchFamily="34" charset="0"/>
              <a:buChar char="•"/>
            </a:pPr>
            <a:r>
              <a:rPr lang="en-US" dirty="0"/>
              <a:t>Please use the current year deed restriction document.</a:t>
            </a:r>
          </a:p>
          <a:p>
            <a:pPr marL="342900" indent="-342900">
              <a:buFont typeface="Arial" panose="020B0604020202020204" pitchFamily="34" charset="0"/>
              <a:buChar char="•"/>
            </a:pPr>
            <a:r>
              <a:rPr lang="en-US" dirty="0"/>
              <a:t>All fields </a:t>
            </a:r>
            <a:r>
              <a:rPr lang="en-US" b="1" u="sng" dirty="0"/>
              <a:t>and</a:t>
            </a:r>
            <a:r>
              <a:rPr lang="en-US" dirty="0"/>
              <a:t> the Exhibit A should be filled in at the time of request. </a:t>
            </a:r>
          </a:p>
          <a:p>
            <a:pPr marL="342900" indent="-342900">
              <a:buFont typeface="Arial" panose="020B0604020202020204" pitchFamily="34" charset="0"/>
              <a:buChar char="•"/>
            </a:pPr>
            <a:r>
              <a:rPr lang="en-US" dirty="0"/>
              <a:t>The retention period will begin on the loan disbursement date of the purchased property.</a:t>
            </a:r>
          </a:p>
          <a:p>
            <a:pPr marL="342900" indent="-342900">
              <a:buFont typeface="Arial" panose="020B0604020202020204" pitchFamily="34" charset="0"/>
              <a:buChar char="•"/>
            </a:pPr>
            <a:r>
              <a:rPr lang="en-US" dirty="0"/>
              <a:t>Do not record prior to receiving the grant</a:t>
            </a:r>
          </a:p>
        </p:txBody>
      </p:sp>
      <p:sp>
        <p:nvSpPr>
          <p:cNvPr id="4" name="Title 3">
            <a:extLst>
              <a:ext uri="{FF2B5EF4-FFF2-40B4-BE49-F238E27FC236}">
                <a16:creationId xmlns:a16="http://schemas.microsoft.com/office/drawing/2014/main" id="{DB1BCD55-BAD9-477F-8910-BAC5E54331AB}"/>
              </a:ext>
            </a:extLst>
          </p:cNvPr>
          <p:cNvSpPr>
            <a:spLocks noGrp="1"/>
          </p:cNvSpPr>
          <p:nvPr>
            <p:ph type="title"/>
          </p:nvPr>
        </p:nvSpPr>
        <p:spPr>
          <a:xfrm>
            <a:off x="457200" y="274638"/>
            <a:ext cx="2060713" cy="923330"/>
          </a:xfrm>
        </p:spPr>
        <p:txBody>
          <a:bodyPr>
            <a:normAutofit/>
          </a:bodyPr>
          <a:lstStyle/>
          <a:p>
            <a:pPr algn="l"/>
            <a:endParaRPr lang="en-US" sz="2000" b="1" dirty="0">
              <a:solidFill>
                <a:srgbClr val="0070C0"/>
              </a:solidFill>
            </a:endParaRPr>
          </a:p>
        </p:txBody>
      </p:sp>
      <p:sp>
        <p:nvSpPr>
          <p:cNvPr id="2" name="Oval 1">
            <a:extLst>
              <a:ext uri="{FF2B5EF4-FFF2-40B4-BE49-F238E27FC236}">
                <a16:creationId xmlns:a16="http://schemas.microsoft.com/office/drawing/2014/main" id="{131F6A99-6528-77F3-44BD-ED23C11E0FA3}"/>
              </a:ext>
            </a:extLst>
          </p:cNvPr>
          <p:cNvSpPr/>
          <p:nvPr/>
        </p:nvSpPr>
        <p:spPr>
          <a:xfrm>
            <a:off x="5694029" y="4143915"/>
            <a:ext cx="3132160" cy="1019247"/>
          </a:xfrm>
          <a:prstGeom prst="ellipse">
            <a:avLst/>
          </a:prstGeom>
          <a:solidFill>
            <a:srgbClr val="0071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***Submit the </a:t>
            </a:r>
            <a:r>
              <a:rPr lang="en-US" sz="1400" u="sng" dirty="0">
                <a:solidFill>
                  <a:schemeClr val="bg1"/>
                </a:solidFill>
              </a:rPr>
              <a:t>Draft</a:t>
            </a:r>
            <a:r>
              <a:rPr lang="en-US" sz="1400" dirty="0">
                <a:solidFill>
                  <a:schemeClr val="bg1"/>
                </a:solidFill>
              </a:rPr>
              <a:t> with the funding request***</a:t>
            </a:r>
          </a:p>
        </p:txBody>
      </p:sp>
      <p:pic>
        <p:nvPicPr>
          <p:cNvPr id="5" name="Picture 4">
            <a:extLst>
              <a:ext uri="{FF2B5EF4-FFF2-40B4-BE49-F238E27FC236}">
                <a16:creationId xmlns:a16="http://schemas.microsoft.com/office/drawing/2014/main" id="{65A50705-CEA4-81FE-DE6E-D52EF93CF7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873" y="0"/>
            <a:ext cx="5092332" cy="5631068"/>
          </a:xfrm>
          <a:prstGeom prst="rect">
            <a:avLst/>
          </a:prstGeom>
        </p:spPr>
      </p:pic>
      <p:sp>
        <p:nvSpPr>
          <p:cNvPr id="6" name="Rectangle 5">
            <a:extLst>
              <a:ext uri="{FF2B5EF4-FFF2-40B4-BE49-F238E27FC236}">
                <a16:creationId xmlns:a16="http://schemas.microsoft.com/office/drawing/2014/main" id="{04F2DB8A-D05D-F18A-C470-0B7305FE85CD}"/>
              </a:ext>
            </a:extLst>
          </p:cNvPr>
          <p:cNvSpPr/>
          <p:nvPr/>
        </p:nvSpPr>
        <p:spPr>
          <a:xfrm>
            <a:off x="457199" y="3648382"/>
            <a:ext cx="4388177" cy="25431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0B57CEB-4148-1E7C-4C6F-F265B94A0224}"/>
              </a:ext>
            </a:extLst>
          </p:cNvPr>
          <p:cNvPicPr>
            <a:picLocks noChangeAspect="1"/>
          </p:cNvPicPr>
          <p:nvPr/>
        </p:nvPicPr>
        <p:blipFill>
          <a:blip r:embed="rId6"/>
          <a:stretch>
            <a:fillRect/>
          </a:stretch>
        </p:blipFill>
        <p:spPr>
          <a:xfrm>
            <a:off x="1564916" y="583706"/>
            <a:ext cx="2133600" cy="171450"/>
          </a:xfrm>
          <a:prstGeom prst="rect">
            <a:avLst/>
          </a:prstGeom>
        </p:spPr>
      </p:pic>
      <p:sp>
        <p:nvSpPr>
          <p:cNvPr id="11" name="Star: 5 Points 10">
            <a:extLst>
              <a:ext uri="{FF2B5EF4-FFF2-40B4-BE49-F238E27FC236}">
                <a16:creationId xmlns:a16="http://schemas.microsoft.com/office/drawing/2014/main" id="{E8F41195-5CB1-254A-76D6-0D21058D03E7}"/>
              </a:ext>
            </a:extLst>
          </p:cNvPr>
          <p:cNvSpPr/>
          <p:nvPr/>
        </p:nvSpPr>
        <p:spPr>
          <a:xfrm>
            <a:off x="5610131" y="2528964"/>
            <a:ext cx="284136" cy="18913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3B1FA00-CA27-B9F8-D776-2269309F0C38}"/>
              </a:ext>
            </a:extLst>
          </p:cNvPr>
          <p:cNvSpPr/>
          <p:nvPr/>
        </p:nvSpPr>
        <p:spPr>
          <a:xfrm>
            <a:off x="1283614" y="533321"/>
            <a:ext cx="284136" cy="18913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2026 AHP General Fund Owner-Occupied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6179574" cy="369332"/>
          </a:xfrm>
          <a:prstGeom prst="rect">
            <a:avLst/>
          </a:prstGeom>
          <a:noFill/>
        </p:spPr>
        <p:txBody>
          <a:bodyPr wrap="square">
            <a:spAutoFit/>
          </a:bodyPr>
          <a:lstStyle/>
          <a:p>
            <a:pPr lvl="0" defTabSz="342900">
              <a:spcBef>
                <a:spcPct val="0"/>
              </a:spcBef>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a:t>
            </a:r>
            <a:r>
              <a:rPr lang="en-US" dirty="0">
                <a:solidFill>
                  <a:srgbClr val="0071CE"/>
                </a:solidFill>
                <a:latin typeface="Calibri" panose="020F0502020204030204" pitchFamily="34" charset="0"/>
                <a:cs typeface="Calibri" panose="020F0502020204030204" pitchFamily="34" charset="0"/>
              </a:rPr>
              <a:t>from March 31–April 30 </a:t>
            </a:r>
            <a:endPar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endParaRP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205501756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80AC0-4982-F451-99B6-A5D969AA4169}"/>
              </a:ext>
            </a:extLst>
          </p:cNvPr>
          <p:cNvPicPr>
            <a:picLocks noChangeAspect="1"/>
          </p:cNvPicPr>
          <p:nvPr/>
        </p:nvPicPr>
        <p:blipFill>
          <a:blip r:embed="rId2"/>
          <a:stretch>
            <a:fillRect/>
          </a:stretch>
        </p:blipFill>
        <p:spPr>
          <a:xfrm>
            <a:off x="230307" y="140055"/>
            <a:ext cx="5163630" cy="6364515"/>
          </a:xfrm>
          <a:prstGeom prst="rect">
            <a:avLst/>
          </a:prstGeom>
        </p:spPr>
      </p:pic>
      <p:sp>
        <p:nvSpPr>
          <p:cNvPr id="6" name="TextBox 5">
            <a:extLst>
              <a:ext uri="{FF2B5EF4-FFF2-40B4-BE49-F238E27FC236}">
                <a16:creationId xmlns:a16="http://schemas.microsoft.com/office/drawing/2014/main" id="{6D41BF93-BB81-6D10-219B-0509443AB41B}"/>
              </a:ext>
            </a:extLst>
          </p:cNvPr>
          <p:cNvSpPr txBox="1"/>
          <p:nvPr/>
        </p:nvSpPr>
        <p:spPr>
          <a:xfrm>
            <a:off x="5393937" y="1433147"/>
            <a:ext cx="3467714" cy="923330"/>
          </a:xfrm>
          <a:prstGeom prst="rect">
            <a:avLst/>
          </a:prstGeom>
          <a:solidFill>
            <a:srgbClr val="0372CE"/>
          </a:solidFill>
          <a:ln>
            <a:solidFill>
              <a:schemeClr val="bg1">
                <a:lumMod val="65000"/>
              </a:schemeClr>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b="1" dirty="0"/>
              <a:t>If any criteria are applicable, please provide an explanation with the submitted request.</a:t>
            </a:r>
            <a:endParaRPr lang="en-US" b="1" dirty="0">
              <a:cs typeface="Calibri"/>
            </a:endParaRPr>
          </a:p>
        </p:txBody>
      </p:sp>
      <p:sp>
        <p:nvSpPr>
          <p:cNvPr id="7" name="Callout: Left Arrow 6">
            <a:extLst>
              <a:ext uri="{FF2B5EF4-FFF2-40B4-BE49-F238E27FC236}">
                <a16:creationId xmlns:a16="http://schemas.microsoft.com/office/drawing/2014/main" id="{AB95A82E-836B-B9F3-35F3-F383C9F57740}"/>
              </a:ext>
            </a:extLst>
          </p:cNvPr>
          <p:cNvSpPr/>
          <p:nvPr/>
        </p:nvSpPr>
        <p:spPr>
          <a:xfrm>
            <a:off x="5414550" y="3783688"/>
            <a:ext cx="3574189" cy="914400"/>
          </a:xfrm>
          <a:prstGeom prst="leftArrowCallout">
            <a:avLst>
              <a:gd name="adj1" fmla="val 26923"/>
              <a:gd name="adj2" fmla="val 25000"/>
              <a:gd name="adj3" fmla="val 25000"/>
              <a:gd name="adj4" fmla="val 88592"/>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Primary Mortgage Market Survey can be found at </a:t>
            </a:r>
            <a:r>
              <a:rPr lang="en-US" dirty="0"/>
              <a:t>www.freddiemac.com/pmms</a:t>
            </a:r>
            <a:endParaRPr lang="en-US" dirty="0">
              <a:cs typeface="Calibri"/>
            </a:endParaRPr>
          </a:p>
        </p:txBody>
      </p:sp>
      <p:sp>
        <p:nvSpPr>
          <p:cNvPr id="12" name="Callout: Left Arrow 11">
            <a:extLst>
              <a:ext uri="{FF2B5EF4-FFF2-40B4-BE49-F238E27FC236}">
                <a16:creationId xmlns:a16="http://schemas.microsoft.com/office/drawing/2014/main" id="{E26FFDF3-E487-DCBC-691A-66DCB056F3B6}"/>
              </a:ext>
            </a:extLst>
          </p:cNvPr>
          <p:cNvSpPr/>
          <p:nvPr/>
        </p:nvSpPr>
        <p:spPr>
          <a:xfrm>
            <a:off x="5447196" y="5250917"/>
            <a:ext cx="3541544" cy="1115412"/>
          </a:xfrm>
          <a:prstGeom prst="leftArrowCallout">
            <a:avLst>
              <a:gd name="adj1" fmla="val 26923"/>
              <a:gd name="adj2" fmla="val 25000"/>
              <a:gd name="adj3" fmla="val 25000"/>
              <a:gd name="adj4" fmla="val 88592"/>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cs typeface="Calibri"/>
              </a:rPr>
              <a:t>“Cash to Close” greater than $15,000 and not paid by another source</a:t>
            </a:r>
            <a:endParaRPr lang="en-US" dirty="0">
              <a:cs typeface="Calibri"/>
            </a:endParaRPr>
          </a:p>
        </p:txBody>
      </p:sp>
      <p:sp>
        <p:nvSpPr>
          <p:cNvPr id="4" name="TextBox 3">
            <a:extLst>
              <a:ext uri="{FF2B5EF4-FFF2-40B4-BE49-F238E27FC236}">
                <a16:creationId xmlns:a16="http://schemas.microsoft.com/office/drawing/2014/main" id="{E8F260D5-28FD-48D0-A692-525509836FB0}"/>
              </a:ext>
            </a:extLst>
          </p:cNvPr>
          <p:cNvSpPr txBox="1"/>
          <p:nvPr/>
        </p:nvSpPr>
        <p:spPr>
          <a:xfrm>
            <a:off x="461730" y="2290471"/>
            <a:ext cx="5943600" cy="861774"/>
          </a:xfrm>
          <a:prstGeom prst="rect">
            <a:avLst/>
          </a:prstGeom>
          <a:noFill/>
        </p:spPr>
        <p:txBody>
          <a:bodyPr wrap="square">
            <a:spAutoFit/>
          </a:bodyPr>
          <a:lstStyle/>
          <a:p>
            <a:pPr marL="342900" indent="-342900">
              <a:spcBef>
                <a:spcPts val="600"/>
              </a:spcBef>
              <a:spcAft>
                <a:spcPts val="600"/>
              </a:spcAft>
              <a:buFont typeface="Wingdings" panose="05000000000000000000" pitchFamily="2" charset="2"/>
              <a:buChar char="Ø"/>
            </a:pPr>
            <a:r>
              <a:rPr lang="en-US" sz="1000" b="1" dirty="0">
                <a:solidFill>
                  <a:schemeClr val="tx1"/>
                </a:solidFill>
              </a:rPr>
              <a:t>“They are currently paying a similar amount in rent” </a:t>
            </a:r>
          </a:p>
          <a:p>
            <a:pPr marL="342900" indent="-342900">
              <a:spcBef>
                <a:spcPts val="600"/>
              </a:spcBef>
              <a:spcAft>
                <a:spcPts val="600"/>
              </a:spcAft>
              <a:buFont typeface="Wingdings" panose="05000000000000000000" pitchFamily="2" charset="2"/>
              <a:buChar char="Ø"/>
            </a:pPr>
            <a:r>
              <a:rPr lang="en-US" sz="1000" b="1" dirty="0">
                <a:solidFill>
                  <a:schemeClr val="tx1"/>
                </a:solidFill>
              </a:rPr>
              <a:t>“They have no debt, and the homebuyer is comfortable with the amount”</a:t>
            </a:r>
          </a:p>
          <a:p>
            <a:pPr marL="342900" indent="-342900">
              <a:spcBef>
                <a:spcPts val="600"/>
              </a:spcBef>
              <a:spcAft>
                <a:spcPts val="600"/>
              </a:spcAft>
              <a:buFont typeface="Wingdings" panose="05000000000000000000" pitchFamily="2" charset="2"/>
              <a:buChar char="Ø"/>
            </a:pPr>
            <a:r>
              <a:rPr lang="en-US" sz="1000" b="1" dirty="0">
                <a:solidFill>
                  <a:schemeClr val="tx1"/>
                </a:solidFill>
              </a:rPr>
              <a:t>“The homebuyer has been saving specifically for this purchase</a:t>
            </a:r>
            <a:endParaRPr lang="en-US" sz="1000" dirty="0"/>
          </a:p>
        </p:txBody>
      </p:sp>
      <p:sp>
        <p:nvSpPr>
          <p:cNvPr id="5" name="TextBox 4">
            <a:extLst>
              <a:ext uri="{FF2B5EF4-FFF2-40B4-BE49-F238E27FC236}">
                <a16:creationId xmlns:a16="http://schemas.microsoft.com/office/drawing/2014/main" id="{553FDDA1-A215-2DA2-95A9-A9231A1E209F}"/>
              </a:ext>
            </a:extLst>
          </p:cNvPr>
          <p:cNvSpPr txBox="1"/>
          <p:nvPr/>
        </p:nvSpPr>
        <p:spPr>
          <a:xfrm>
            <a:off x="461730" y="3871556"/>
            <a:ext cx="3695307" cy="246221"/>
          </a:xfrm>
          <a:prstGeom prst="rect">
            <a:avLst/>
          </a:prstGeom>
          <a:noFill/>
        </p:spPr>
        <p:txBody>
          <a:bodyPr wrap="square" rtlCol="0">
            <a:spAutoFit/>
          </a:bodyPr>
          <a:lstStyle/>
          <a:p>
            <a:pPr marL="171450" indent="-171450">
              <a:buFont typeface="Wingdings" panose="05000000000000000000" pitchFamily="2" charset="2"/>
              <a:buChar char="Ø"/>
            </a:pPr>
            <a:r>
              <a:rPr lang="en-US" sz="1000" b="1" dirty="0"/>
              <a:t>Higher rate due to borrower credit score</a:t>
            </a:r>
          </a:p>
        </p:txBody>
      </p:sp>
      <p:sp>
        <p:nvSpPr>
          <p:cNvPr id="8" name="TextBox 7">
            <a:extLst>
              <a:ext uri="{FF2B5EF4-FFF2-40B4-BE49-F238E27FC236}">
                <a16:creationId xmlns:a16="http://schemas.microsoft.com/office/drawing/2014/main" id="{74726A23-D3F8-C9A3-D2EE-58CC346C6693}"/>
              </a:ext>
            </a:extLst>
          </p:cNvPr>
          <p:cNvSpPr txBox="1"/>
          <p:nvPr/>
        </p:nvSpPr>
        <p:spPr>
          <a:xfrm>
            <a:off x="461730" y="5439291"/>
            <a:ext cx="3695307" cy="246221"/>
          </a:xfrm>
          <a:prstGeom prst="rect">
            <a:avLst/>
          </a:prstGeom>
          <a:noFill/>
        </p:spPr>
        <p:txBody>
          <a:bodyPr wrap="square" rtlCol="0">
            <a:spAutoFit/>
          </a:bodyPr>
          <a:lstStyle/>
          <a:p>
            <a:pPr marL="171450" indent="-171450">
              <a:buFont typeface="Wingdings" panose="05000000000000000000" pitchFamily="2" charset="2"/>
              <a:buChar char="Ø"/>
            </a:pPr>
            <a:r>
              <a:rPr lang="en-US" sz="1000" b="1" dirty="0"/>
              <a:t>Borrower savings</a:t>
            </a:r>
          </a:p>
        </p:txBody>
      </p:sp>
    </p:spTree>
    <p:extLst>
      <p:ext uri="{BB962C8B-B14F-4D97-AF65-F5344CB8AC3E}">
        <p14:creationId xmlns:p14="http://schemas.microsoft.com/office/powerpoint/2010/main" val="4145277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2AE9ADA-3CD1-F442-55B4-99C7CE790043}"/>
              </a:ext>
            </a:extLst>
          </p:cNvPr>
          <p:cNvPicPr>
            <a:picLocks noChangeAspect="1"/>
          </p:cNvPicPr>
          <p:nvPr/>
        </p:nvPicPr>
        <p:blipFill rotWithShape="1">
          <a:blip r:embed="rId2"/>
          <a:srcRect l="36666" t="14827" r="22083"/>
          <a:stretch/>
        </p:blipFill>
        <p:spPr>
          <a:xfrm>
            <a:off x="190500" y="116243"/>
            <a:ext cx="5311140" cy="6625513"/>
          </a:xfrm>
          <a:prstGeom prst="rect">
            <a:avLst/>
          </a:prstGeom>
        </p:spPr>
      </p:pic>
      <p:sp>
        <p:nvSpPr>
          <p:cNvPr id="6" name="TextBox 5">
            <a:extLst>
              <a:ext uri="{FF2B5EF4-FFF2-40B4-BE49-F238E27FC236}">
                <a16:creationId xmlns:a16="http://schemas.microsoft.com/office/drawing/2014/main" id="{73A9827F-B0B8-3D8C-D300-9691A362E66F}"/>
              </a:ext>
            </a:extLst>
          </p:cNvPr>
          <p:cNvSpPr txBox="1"/>
          <p:nvPr/>
        </p:nvSpPr>
        <p:spPr>
          <a:xfrm>
            <a:off x="5501640" y="1561421"/>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Please ensure </a:t>
            </a:r>
            <a:r>
              <a:rPr lang="en-US" b="1" u="sng" dirty="0"/>
              <a:t>at least one </a:t>
            </a:r>
            <a:r>
              <a:rPr lang="en-US" b="1" dirty="0"/>
              <a:t>of the applicable criteria is checked, and the form is </a:t>
            </a:r>
            <a:r>
              <a:rPr lang="en-US" b="1" u="sng" dirty="0"/>
              <a:t>signed and dated</a:t>
            </a:r>
            <a:r>
              <a:rPr lang="en-US" b="1" dirty="0"/>
              <a:t>.</a:t>
            </a:r>
            <a:endParaRPr lang="en-US" b="1" dirty="0">
              <a:cs typeface="Calibri"/>
            </a:endParaRPr>
          </a:p>
        </p:txBody>
      </p:sp>
      <p:sp>
        <p:nvSpPr>
          <p:cNvPr id="2" name="TextBox 1">
            <a:extLst>
              <a:ext uri="{FF2B5EF4-FFF2-40B4-BE49-F238E27FC236}">
                <a16:creationId xmlns:a16="http://schemas.microsoft.com/office/drawing/2014/main" id="{157E4B3C-2A2A-AD03-7213-FEDB763DEFB6}"/>
              </a:ext>
            </a:extLst>
          </p:cNvPr>
          <p:cNvSpPr txBox="1"/>
          <p:nvPr/>
        </p:nvSpPr>
        <p:spPr>
          <a:xfrm>
            <a:off x="5501640" y="4558575"/>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Spanish version also available. You can submit the version the borrower is most comfortable with.</a:t>
            </a:r>
            <a:endParaRPr lang="en-US" b="1" dirty="0">
              <a:cs typeface="Calibri"/>
            </a:endParaRPr>
          </a:p>
        </p:txBody>
      </p:sp>
      <p:sp>
        <p:nvSpPr>
          <p:cNvPr id="3" name="TextBox 2">
            <a:extLst>
              <a:ext uri="{FF2B5EF4-FFF2-40B4-BE49-F238E27FC236}">
                <a16:creationId xmlns:a16="http://schemas.microsoft.com/office/drawing/2014/main" id="{01787230-6A85-245C-EB7C-1E8FAC18EB45}"/>
              </a:ext>
            </a:extLst>
          </p:cNvPr>
          <p:cNvSpPr txBox="1"/>
          <p:nvPr/>
        </p:nvSpPr>
        <p:spPr>
          <a:xfrm>
            <a:off x="5501640" y="3059998"/>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All applicants who are listed on the Closing Disclosure must meet at least one of the criteria and sign this document.</a:t>
            </a:r>
            <a:endParaRPr lang="en-US" b="1" dirty="0">
              <a:cs typeface="Calibri"/>
            </a:endParaRPr>
          </a:p>
        </p:txBody>
      </p:sp>
    </p:spTree>
    <p:extLst>
      <p:ext uri="{BB962C8B-B14F-4D97-AF65-F5344CB8AC3E}">
        <p14:creationId xmlns:p14="http://schemas.microsoft.com/office/powerpoint/2010/main" val="3498502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615421" y="1409487"/>
            <a:ext cx="7913158" cy="1206122"/>
          </a:xfrm>
          <a:prstGeom prst="rect">
            <a:avLst/>
          </a:prstGeom>
          <a:ln>
            <a:solidFill>
              <a:srgbClr val="245590"/>
            </a:solidFill>
            <a:headEnd/>
            <a:tailEnd/>
          </a:ln>
        </p:spPr>
        <p:style>
          <a:lnRef idx="2">
            <a:schemeClr val="dk1"/>
          </a:lnRef>
          <a:fillRef idx="1">
            <a:schemeClr val="lt1"/>
          </a:fillRef>
          <a:effectRef idx="0">
            <a:schemeClr val="dk1"/>
          </a:effectRef>
          <a:fontRef idx="minor">
            <a:schemeClr val="dk1"/>
          </a:fontRef>
        </p:style>
        <p:txBody>
          <a:bodyPr/>
          <a:lstStyle/>
          <a:p>
            <a:pPr defTabSz="342900">
              <a:lnSpc>
                <a:spcPts val="0"/>
              </a:lnSpc>
              <a:spcAft>
                <a:spcPts val="1800"/>
              </a:spcAft>
            </a:pPr>
            <a:endParaRPr lang="en-US" b="1" kern="0" dirty="0"/>
          </a:p>
          <a:p>
            <a:pPr marL="285750" indent="-285750" defTabSz="342900">
              <a:lnSpc>
                <a:spcPts val="0"/>
              </a:lnSpc>
              <a:spcAft>
                <a:spcPts val="1800"/>
              </a:spcAft>
              <a:buFont typeface="Arial" panose="020B0604020202020204" pitchFamily="34" charset="0"/>
              <a:buChar char="•"/>
            </a:pPr>
            <a:r>
              <a:rPr lang="en-US" b="1" kern="0" dirty="0"/>
              <a:t>Must provide a copy of a homeowner counseling completion certificate from </a:t>
            </a:r>
          </a:p>
          <a:p>
            <a:pPr defTabSz="342900">
              <a:lnSpc>
                <a:spcPts val="0"/>
              </a:lnSpc>
              <a:spcAft>
                <a:spcPts val="1800"/>
              </a:spcAft>
            </a:pPr>
            <a:r>
              <a:rPr lang="en-US" b="1" kern="0" dirty="0"/>
              <a:t>      an industry- accepted curriculum provider</a:t>
            </a:r>
          </a:p>
          <a:p>
            <a:pPr marL="285750" indent="-285750" defTabSz="342900">
              <a:lnSpc>
                <a:spcPts val="0"/>
              </a:lnSpc>
              <a:spcAft>
                <a:spcPts val="1800"/>
              </a:spcAft>
              <a:buFont typeface="Arial" panose="020B0604020202020204" pitchFamily="34" charset="0"/>
              <a:buChar char="•"/>
            </a:pPr>
            <a:r>
              <a:rPr lang="en-US" b="1" kern="0" dirty="0"/>
              <a:t>FHLB does not have a preferred counseling program </a:t>
            </a:r>
          </a:p>
          <a:p>
            <a:pPr marL="285750" indent="-285750" defTabSz="342900">
              <a:lnSpc>
                <a:spcPts val="0"/>
              </a:lnSpc>
              <a:spcAft>
                <a:spcPts val="1800"/>
              </a:spcAft>
              <a:buFont typeface="Arial" panose="020B0604020202020204" pitchFamily="34" charset="0"/>
              <a:buChar char="•"/>
            </a:pPr>
            <a:r>
              <a:rPr lang="en-US" b="1" kern="0" dirty="0"/>
              <a:t>Please refer to HUD’s approved listing of courses for guidance</a:t>
            </a:r>
          </a:p>
        </p:txBody>
      </p:sp>
      <p:sp>
        <p:nvSpPr>
          <p:cNvPr id="17" name="Title 6"/>
          <p:cNvSpPr>
            <a:spLocks noGrp="1"/>
          </p:cNvSpPr>
          <p:nvPr>
            <p:ph type="title"/>
          </p:nvPr>
        </p:nvSpPr>
        <p:spPr>
          <a:xfrm>
            <a:off x="356260" y="678723"/>
            <a:ext cx="7470570" cy="457200"/>
          </a:xfrm>
        </p:spPr>
        <p:txBody>
          <a:bodyPr>
            <a:normAutofit/>
          </a:bodyPr>
          <a:lstStyle/>
          <a:p>
            <a:pPr algn="l"/>
            <a:r>
              <a:rPr lang="en-US" b="1" dirty="0">
                <a:solidFill>
                  <a:srgbClr val="0070C0"/>
                </a:solidFill>
              </a:rPr>
              <a:t>Homeownership Counseling Certificate</a:t>
            </a:r>
          </a:p>
        </p:txBody>
      </p:sp>
      <p:sp>
        <p:nvSpPr>
          <p:cNvPr id="11" name="TextBox 10">
            <a:extLst>
              <a:ext uri="{FF2B5EF4-FFF2-40B4-BE49-F238E27FC236}">
                <a16:creationId xmlns:a16="http://schemas.microsoft.com/office/drawing/2014/main" id="{8FD62814-3754-4110-A13F-D999EE1EE0BF}"/>
              </a:ext>
            </a:extLst>
          </p:cNvPr>
          <p:cNvSpPr txBox="1"/>
          <p:nvPr/>
        </p:nvSpPr>
        <p:spPr>
          <a:xfrm>
            <a:off x="5453521" y="3160207"/>
            <a:ext cx="3574770" cy="2862322"/>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$500 of HELP funds may be used for counseling cost</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nvGrpSpPr>
          <p:cNvPr id="3" name="Group 2">
            <a:extLst>
              <a:ext uri="{FF2B5EF4-FFF2-40B4-BE49-F238E27FC236}">
                <a16:creationId xmlns:a16="http://schemas.microsoft.com/office/drawing/2014/main" id="{A8E0941D-D27A-4925-8EC1-F727E430B929}"/>
              </a:ext>
            </a:extLst>
          </p:cNvPr>
          <p:cNvGrpSpPr/>
          <p:nvPr/>
        </p:nvGrpSpPr>
        <p:grpSpPr>
          <a:xfrm>
            <a:off x="275509" y="2985385"/>
            <a:ext cx="4290646" cy="3037144"/>
            <a:chOff x="4373879" y="2431553"/>
            <a:chExt cx="4726687" cy="3540381"/>
          </a:xfrm>
        </p:grpSpPr>
        <p:pic>
          <p:nvPicPr>
            <p:cNvPr id="8" name="Picture 7">
              <a:extLst>
                <a:ext uri="{FF2B5EF4-FFF2-40B4-BE49-F238E27FC236}">
                  <a16:creationId xmlns:a16="http://schemas.microsoft.com/office/drawing/2014/main" id="{4AC96A65-331D-4884-B2CC-5A39DD14E074}"/>
                </a:ext>
              </a:extLst>
            </p:cNvPr>
            <p:cNvPicPr>
              <a:picLocks noChangeAspect="1"/>
            </p:cNvPicPr>
            <p:nvPr/>
          </p:nvPicPr>
          <p:blipFill>
            <a:blip r:embed="rId3"/>
            <a:stretch>
              <a:fillRect/>
            </a:stretch>
          </p:blipFill>
          <p:spPr>
            <a:xfrm>
              <a:off x="4373879" y="2431553"/>
              <a:ext cx="4726687" cy="3540381"/>
            </a:xfrm>
            <a:prstGeom prst="rect">
              <a:avLst/>
            </a:prstGeom>
          </p:spPr>
        </p:pic>
        <p:sp>
          <p:nvSpPr>
            <p:cNvPr id="10" name="TextBox 9">
              <a:extLst>
                <a:ext uri="{FF2B5EF4-FFF2-40B4-BE49-F238E27FC236}">
                  <a16:creationId xmlns:a16="http://schemas.microsoft.com/office/drawing/2014/main" id="{0B344044-E03A-495D-8497-5FE210F705F8}"/>
                </a:ext>
              </a:extLst>
            </p:cNvPr>
            <p:cNvSpPr txBox="1"/>
            <p:nvPr/>
          </p:nvSpPr>
          <p:spPr>
            <a:xfrm>
              <a:off x="5276139" y="3913357"/>
              <a:ext cx="2922165" cy="1041058"/>
            </a:xfrm>
            <a:prstGeom prst="rect">
              <a:avLst/>
            </a:prstGeom>
            <a:solidFill>
              <a:schemeClr val="bg1"/>
            </a:solidFill>
          </p:spPr>
          <p:txBody>
            <a:bodyPr wrap="square" rtlCol="0">
              <a:spAutoFit/>
            </a:bodyPr>
            <a:lstStyle/>
            <a:p>
              <a:pPr algn="ctr">
                <a:spcAft>
                  <a:spcPts val="600"/>
                </a:spcAft>
              </a:pPr>
              <a:r>
                <a:rPr lang="en-US" sz="1600" dirty="0">
                  <a:latin typeface="Times New Roman" panose="02020603050405020304" pitchFamily="18" charset="0"/>
                  <a:cs typeface="Times New Roman" panose="02020603050405020304" pitchFamily="18" charset="0"/>
                </a:rPr>
                <a:t>Billy Thompson</a:t>
              </a:r>
              <a:endParaRPr lang="en-US" sz="1000" dirty="0">
                <a:latin typeface="Times New Roman" panose="02020603050405020304" pitchFamily="18" charset="0"/>
                <a:cs typeface="Times New Roman" panose="02020603050405020304" pitchFamily="18" charset="0"/>
              </a:endParaRPr>
            </a:p>
            <a:p>
              <a:pPr algn="ctr">
                <a:spcAft>
                  <a:spcPts val="600"/>
                </a:spcAft>
              </a:pPr>
              <a:r>
                <a:rPr lang="en-US" sz="900" dirty="0">
                  <a:latin typeface="Times New Roman" panose="02020603050405020304" pitchFamily="18" charset="0"/>
                  <a:cs typeface="Times New Roman" panose="02020603050405020304" pitchFamily="18" charset="0"/>
                </a:rPr>
                <a:t>HAS SUCCESSFULLY COMPLETED HOMEOWNERSHIP EDUCATION</a:t>
              </a:r>
            </a:p>
          </p:txBody>
        </p:sp>
      </p:grpSp>
      <p:grpSp>
        <p:nvGrpSpPr>
          <p:cNvPr id="2" name="Group 1">
            <a:extLst>
              <a:ext uri="{FF2B5EF4-FFF2-40B4-BE49-F238E27FC236}">
                <a16:creationId xmlns:a16="http://schemas.microsoft.com/office/drawing/2014/main" id="{1B261604-3A57-062B-962B-01B58F9EEE8E}"/>
              </a:ext>
            </a:extLst>
          </p:cNvPr>
          <p:cNvGrpSpPr/>
          <p:nvPr/>
        </p:nvGrpSpPr>
        <p:grpSpPr>
          <a:xfrm>
            <a:off x="4010004" y="3151957"/>
            <a:ext cx="5018287" cy="2870572"/>
            <a:chOff x="3694247" y="2858238"/>
            <a:chExt cx="4817168" cy="2899273"/>
          </a:xfrm>
        </p:grpSpPr>
        <p:sp>
          <p:nvSpPr>
            <p:cNvPr id="5" name="Arrow: Pentagon 4">
              <a:extLst>
                <a:ext uri="{FF2B5EF4-FFF2-40B4-BE49-F238E27FC236}">
                  <a16:creationId xmlns:a16="http://schemas.microsoft.com/office/drawing/2014/main" id="{518863F3-A36A-B7D8-B37D-F151E1ACFB05}"/>
                </a:ext>
              </a:extLst>
            </p:cNvPr>
            <p:cNvSpPr/>
            <p:nvPr/>
          </p:nvSpPr>
          <p:spPr>
            <a:xfrm rot="10800000">
              <a:off x="3694247" y="2858238"/>
              <a:ext cx="4817167" cy="2899273"/>
            </a:xfrm>
            <a:prstGeom prst="homePlate">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53DD2A-4253-CEE1-BDD6-1BB23D2F515E}"/>
                </a:ext>
              </a:extLst>
            </p:cNvPr>
            <p:cNvSpPr txBox="1"/>
            <p:nvPr/>
          </p:nvSpPr>
          <p:spPr>
            <a:xfrm>
              <a:off x="4761971" y="3104854"/>
              <a:ext cx="3749444" cy="2580086"/>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a:t>
              </a:r>
              <a:r>
                <a:rPr lang="en-US" sz="2000" b="1" dirty="0">
                  <a:solidFill>
                    <a:schemeClr val="bg1"/>
                  </a:solidFill>
                  <a:highlight>
                    <a:srgbClr val="0372CE"/>
                  </a:highlight>
                </a:rPr>
                <a:t>$500 </a:t>
              </a:r>
              <a:r>
                <a:rPr lang="en-US" sz="2000" b="1" dirty="0">
                  <a:solidFill>
                    <a:schemeClr val="bg1"/>
                  </a:solidFill>
                </a:rPr>
                <a:t>of HELP funds may be used for counseling costs</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spTree>
    <p:extLst>
      <p:ext uri="{BB962C8B-B14F-4D97-AF65-F5344CB8AC3E}">
        <p14:creationId xmlns:p14="http://schemas.microsoft.com/office/powerpoint/2010/main" val="460822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6C91-EAFC-3340-329E-8B2CEBEF1035}"/>
              </a:ext>
            </a:extLst>
          </p:cNvPr>
          <p:cNvSpPr>
            <a:spLocks noGrp="1"/>
          </p:cNvSpPr>
          <p:nvPr>
            <p:ph type="title"/>
          </p:nvPr>
        </p:nvSpPr>
        <p:spPr/>
        <p:txBody>
          <a:bodyPr/>
          <a:lstStyle/>
          <a:p>
            <a:pPr algn="l"/>
            <a:r>
              <a:rPr lang="en-US" b="1" dirty="0">
                <a:solidFill>
                  <a:srgbClr val="0070C0"/>
                </a:solidFill>
              </a:rPr>
              <a:t>HELP Final Documents</a:t>
            </a:r>
          </a:p>
        </p:txBody>
      </p:sp>
      <p:sp>
        <p:nvSpPr>
          <p:cNvPr id="6" name="TextBox 5">
            <a:extLst>
              <a:ext uri="{FF2B5EF4-FFF2-40B4-BE49-F238E27FC236}">
                <a16:creationId xmlns:a16="http://schemas.microsoft.com/office/drawing/2014/main" id="{B9563C5A-7B1E-B857-04B1-2A4BEB991090}"/>
              </a:ext>
            </a:extLst>
          </p:cNvPr>
          <p:cNvSpPr txBox="1"/>
          <p:nvPr/>
        </p:nvSpPr>
        <p:spPr>
          <a:xfrm>
            <a:off x="1030919" y="1092884"/>
            <a:ext cx="7082162" cy="646331"/>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We require two documents to be submitted after the disbursement of funds and closing of the home</a:t>
            </a:r>
          </a:p>
        </p:txBody>
      </p:sp>
      <p:sp>
        <p:nvSpPr>
          <p:cNvPr id="7" name="TextBox 6">
            <a:extLst>
              <a:ext uri="{FF2B5EF4-FFF2-40B4-BE49-F238E27FC236}">
                <a16:creationId xmlns:a16="http://schemas.microsoft.com/office/drawing/2014/main" id="{88811A42-6E33-C963-9A23-64777CA5CB41}"/>
              </a:ext>
            </a:extLst>
          </p:cNvPr>
          <p:cNvSpPr txBox="1"/>
          <p:nvPr/>
        </p:nvSpPr>
        <p:spPr>
          <a:xfrm>
            <a:off x="732344" y="2030608"/>
            <a:ext cx="3419180" cy="369332"/>
          </a:xfrm>
          <a:prstGeom prst="rect">
            <a:avLst/>
          </a:prstGeom>
          <a:noFill/>
          <a:ln w="28575">
            <a:solidFill>
              <a:srgbClr val="C00000"/>
            </a:solidFill>
          </a:ln>
        </p:spPr>
        <p:txBody>
          <a:bodyPr wrap="square" lIns="91440" tIns="45720" rIns="91440" bIns="45720" rtlCol="0" anchor="t">
            <a:spAutoFit/>
          </a:bodyPr>
          <a:lstStyle/>
          <a:p>
            <a:r>
              <a:rPr lang="en-US" b="1" dirty="0"/>
              <a:t>Signed Final Closing Disclosure:</a:t>
            </a:r>
            <a:endParaRPr lang="en-US" b="1" dirty="0">
              <a:cs typeface="Calibri"/>
            </a:endParaRPr>
          </a:p>
        </p:txBody>
      </p:sp>
      <p:sp>
        <p:nvSpPr>
          <p:cNvPr id="9" name="TextBox 8">
            <a:extLst>
              <a:ext uri="{FF2B5EF4-FFF2-40B4-BE49-F238E27FC236}">
                <a16:creationId xmlns:a16="http://schemas.microsoft.com/office/drawing/2014/main" id="{9A0C7931-1303-E141-4B81-D85BDA1B5CB0}"/>
              </a:ext>
            </a:extLst>
          </p:cNvPr>
          <p:cNvSpPr txBox="1"/>
          <p:nvPr/>
        </p:nvSpPr>
        <p:spPr>
          <a:xfrm>
            <a:off x="461239" y="3429000"/>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The HELP Grant and amount must be clearly labeled</a:t>
            </a:r>
            <a:endParaRPr lang="en-US" sz="1400" dirty="0">
              <a:cs typeface="Calibri"/>
            </a:endParaRPr>
          </a:p>
        </p:txBody>
      </p:sp>
      <p:sp>
        <p:nvSpPr>
          <p:cNvPr id="11" name="TextBox 10">
            <a:extLst>
              <a:ext uri="{FF2B5EF4-FFF2-40B4-BE49-F238E27FC236}">
                <a16:creationId xmlns:a16="http://schemas.microsoft.com/office/drawing/2014/main" id="{D3B1D1E0-916A-0674-D4AA-6C524A349C3B}"/>
              </a:ext>
            </a:extLst>
          </p:cNvPr>
          <p:cNvSpPr txBox="1"/>
          <p:nvPr/>
        </p:nvSpPr>
        <p:spPr>
          <a:xfrm>
            <a:off x="446903" y="5130534"/>
            <a:ext cx="3974571" cy="738664"/>
          </a:xfrm>
          <a:prstGeom prst="rect">
            <a:avLst/>
          </a:prstGeom>
          <a:noFill/>
          <a:ln w="19050">
            <a:solidFill>
              <a:srgbClr val="245590"/>
            </a:solidFill>
          </a:ln>
        </p:spPr>
        <p:txBody>
          <a:bodyPr wrap="square" lIns="91440" tIns="45720" rIns="91440" bIns="45720" rtlCol="0" anchor="t">
            <a:spAutoFit/>
          </a:bodyPr>
          <a:lstStyle/>
          <a:p>
            <a:r>
              <a:rPr lang="en-US" sz="1400" dirty="0"/>
              <a:t>Homebuyer contribution must be </a:t>
            </a:r>
            <a:r>
              <a:rPr lang="en-US" sz="1400" b="1" dirty="0"/>
              <a:t>at least $500 </a:t>
            </a:r>
            <a:r>
              <a:rPr lang="en-US" sz="1400" dirty="0"/>
              <a:t>(cash to close, as a deposit or buyers closing cost POCs)</a:t>
            </a:r>
            <a:endParaRPr lang="en-US" sz="1400" dirty="0">
              <a:cs typeface="Calibri"/>
            </a:endParaRPr>
          </a:p>
        </p:txBody>
      </p:sp>
      <p:sp>
        <p:nvSpPr>
          <p:cNvPr id="12" name="TextBox 11">
            <a:extLst>
              <a:ext uri="{FF2B5EF4-FFF2-40B4-BE49-F238E27FC236}">
                <a16:creationId xmlns:a16="http://schemas.microsoft.com/office/drawing/2014/main" id="{57BFCDA6-5CF7-DED8-B81A-8266359ECE72}"/>
              </a:ext>
            </a:extLst>
          </p:cNvPr>
          <p:cNvSpPr txBox="1"/>
          <p:nvPr/>
        </p:nvSpPr>
        <p:spPr>
          <a:xfrm>
            <a:off x="446902" y="3960751"/>
            <a:ext cx="3974571" cy="307777"/>
          </a:xfrm>
          <a:prstGeom prst="rect">
            <a:avLst/>
          </a:prstGeom>
          <a:noFill/>
          <a:ln w="19050">
            <a:solidFill>
              <a:srgbClr val="245590"/>
            </a:solidFill>
          </a:ln>
        </p:spPr>
        <p:txBody>
          <a:bodyPr wrap="square" lIns="91440" tIns="45720" rIns="91440" bIns="45720" rtlCol="0" anchor="t">
            <a:spAutoFit/>
          </a:bodyPr>
          <a:lstStyle/>
          <a:p>
            <a:r>
              <a:rPr lang="en-US" sz="1400" b="1" dirty="0"/>
              <a:t>No cash back </a:t>
            </a:r>
            <a:r>
              <a:rPr lang="en-US" sz="1400" dirty="0"/>
              <a:t>to the borrower(s)</a:t>
            </a:r>
            <a:endParaRPr lang="en-US" sz="1400" dirty="0">
              <a:cs typeface="Calibri"/>
            </a:endParaRPr>
          </a:p>
        </p:txBody>
      </p:sp>
      <p:sp>
        <p:nvSpPr>
          <p:cNvPr id="13" name="TextBox 12">
            <a:extLst>
              <a:ext uri="{FF2B5EF4-FFF2-40B4-BE49-F238E27FC236}">
                <a16:creationId xmlns:a16="http://schemas.microsoft.com/office/drawing/2014/main" id="{016CC3A8-633C-D680-E4B7-99C249CAF6C0}"/>
              </a:ext>
            </a:extLst>
          </p:cNvPr>
          <p:cNvSpPr txBox="1"/>
          <p:nvPr/>
        </p:nvSpPr>
        <p:spPr>
          <a:xfrm>
            <a:off x="5315953" y="2051218"/>
            <a:ext cx="2797128" cy="369332"/>
          </a:xfrm>
          <a:prstGeom prst="rect">
            <a:avLst/>
          </a:prstGeom>
          <a:noFill/>
          <a:ln w="28575">
            <a:solidFill>
              <a:srgbClr val="C00000"/>
            </a:solidFill>
          </a:ln>
        </p:spPr>
        <p:txBody>
          <a:bodyPr wrap="square" lIns="91440" tIns="45720" rIns="91440" bIns="45720" rtlCol="0" anchor="t">
            <a:spAutoFit/>
          </a:bodyPr>
          <a:lstStyle/>
          <a:p>
            <a:r>
              <a:rPr lang="en-US" b="1" dirty="0"/>
              <a:t>Recorded Deed Restriction:</a:t>
            </a:r>
            <a:endParaRPr lang="en-US" b="1" dirty="0">
              <a:cs typeface="Calibri"/>
            </a:endParaRPr>
          </a:p>
        </p:txBody>
      </p:sp>
      <p:sp>
        <p:nvSpPr>
          <p:cNvPr id="14" name="TextBox 13">
            <a:extLst>
              <a:ext uri="{FF2B5EF4-FFF2-40B4-BE49-F238E27FC236}">
                <a16:creationId xmlns:a16="http://schemas.microsoft.com/office/drawing/2014/main" id="{E0558292-76C3-ECA8-E321-50F9CEDA350C}"/>
              </a:ext>
            </a:extLst>
          </p:cNvPr>
          <p:cNvSpPr txBox="1"/>
          <p:nvPr/>
        </p:nvSpPr>
        <p:spPr>
          <a:xfrm>
            <a:off x="5075398" y="3338570"/>
            <a:ext cx="3621699" cy="738664"/>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a:t>
            </a:r>
            <a:r>
              <a:rPr lang="en-US" sz="1400" b="1" dirty="0"/>
              <a:t>entirely filled out, including the Legal Description of the property.</a:t>
            </a:r>
            <a:endParaRPr lang="en-US" sz="1400" b="1" dirty="0">
              <a:cs typeface="Calibri"/>
            </a:endParaRPr>
          </a:p>
        </p:txBody>
      </p:sp>
      <p:sp>
        <p:nvSpPr>
          <p:cNvPr id="15" name="TextBox 14">
            <a:extLst>
              <a:ext uri="{FF2B5EF4-FFF2-40B4-BE49-F238E27FC236}">
                <a16:creationId xmlns:a16="http://schemas.microsoft.com/office/drawing/2014/main" id="{6C2A1A42-8AEC-B6FB-D9BA-147A6C399C4A}"/>
              </a:ext>
            </a:extLst>
          </p:cNvPr>
          <p:cNvSpPr txBox="1"/>
          <p:nvPr/>
        </p:nvSpPr>
        <p:spPr>
          <a:xfrm>
            <a:off x="5075398" y="4211469"/>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recorded with the county officials where the property is located</a:t>
            </a:r>
            <a:endParaRPr lang="en-US" sz="1400" dirty="0">
              <a:cs typeface="Calibri"/>
            </a:endParaRPr>
          </a:p>
        </p:txBody>
      </p:sp>
      <p:sp>
        <p:nvSpPr>
          <p:cNvPr id="16" name="TextBox 15">
            <a:extLst>
              <a:ext uri="{FF2B5EF4-FFF2-40B4-BE49-F238E27FC236}">
                <a16:creationId xmlns:a16="http://schemas.microsoft.com/office/drawing/2014/main" id="{9C4D3E43-0F2E-D5BB-46ED-966CD421467D}"/>
              </a:ext>
            </a:extLst>
          </p:cNvPr>
          <p:cNvSpPr txBox="1"/>
          <p:nvPr/>
        </p:nvSpPr>
        <p:spPr>
          <a:xfrm>
            <a:off x="5075398" y="486892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Evidence of recording </a:t>
            </a:r>
            <a:r>
              <a:rPr lang="en-US" sz="1400" dirty="0"/>
              <a:t>must be included on the submitted document</a:t>
            </a:r>
            <a:endParaRPr lang="en-US" sz="1400" dirty="0">
              <a:cs typeface="Calibri"/>
            </a:endParaRPr>
          </a:p>
        </p:txBody>
      </p:sp>
      <p:sp>
        <p:nvSpPr>
          <p:cNvPr id="3" name="TextBox 2">
            <a:extLst>
              <a:ext uri="{FF2B5EF4-FFF2-40B4-BE49-F238E27FC236}">
                <a16:creationId xmlns:a16="http://schemas.microsoft.com/office/drawing/2014/main" id="{DCF3F2D5-9F6F-4C73-AE3C-FED1959F0A9C}"/>
              </a:ext>
            </a:extLst>
          </p:cNvPr>
          <p:cNvSpPr txBox="1"/>
          <p:nvPr/>
        </p:nvSpPr>
        <p:spPr>
          <a:xfrm>
            <a:off x="461239" y="604267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Must include Disbursement Date of the loan</a:t>
            </a:r>
            <a:endParaRPr lang="en-US" dirty="0">
              <a:cs typeface="Calibri"/>
            </a:endParaRPr>
          </a:p>
        </p:txBody>
      </p:sp>
      <p:sp>
        <p:nvSpPr>
          <p:cNvPr id="8" name="TextBox 7">
            <a:extLst>
              <a:ext uri="{FF2B5EF4-FFF2-40B4-BE49-F238E27FC236}">
                <a16:creationId xmlns:a16="http://schemas.microsoft.com/office/drawing/2014/main" id="{3540CA8D-76EF-FA12-58F3-0C2F94052C18}"/>
              </a:ext>
            </a:extLst>
          </p:cNvPr>
          <p:cNvSpPr txBox="1"/>
          <p:nvPr/>
        </p:nvSpPr>
        <p:spPr>
          <a:xfrm>
            <a:off x="461239" y="2668719"/>
            <a:ext cx="3974571"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30 days </a:t>
            </a:r>
            <a:r>
              <a:rPr lang="en-US" sz="1400" dirty="0"/>
              <a:t>of the disbursement of HELP funds to the member's DDA</a:t>
            </a:r>
            <a:endParaRPr lang="en-US" dirty="0">
              <a:cs typeface="Calibri"/>
            </a:endParaRPr>
          </a:p>
        </p:txBody>
      </p:sp>
      <p:sp>
        <p:nvSpPr>
          <p:cNvPr id="18" name="TextBox 17">
            <a:extLst>
              <a:ext uri="{FF2B5EF4-FFF2-40B4-BE49-F238E27FC236}">
                <a16:creationId xmlns:a16="http://schemas.microsoft.com/office/drawing/2014/main" id="{E00947D6-5D0B-058F-B3AC-598CE485BBE6}"/>
              </a:ext>
            </a:extLst>
          </p:cNvPr>
          <p:cNvSpPr txBox="1"/>
          <p:nvPr/>
        </p:nvSpPr>
        <p:spPr>
          <a:xfrm>
            <a:off x="5075398" y="264187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60 days </a:t>
            </a:r>
            <a:r>
              <a:rPr lang="en-US" sz="1400" dirty="0"/>
              <a:t>of the disbursement of HELP funds to the member's DDA</a:t>
            </a:r>
            <a:endParaRPr lang="en-US" dirty="0">
              <a:cs typeface="Calibri"/>
            </a:endParaRPr>
          </a:p>
        </p:txBody>
      </p:sp>
      <p:sp>
        <p:nvSpPr>
          <p:cNvPr id="10" name="TextBox 9">
            <a:extLst>
              <a:ext uri="{FF2B5EF4-FFF2-40B4-BE49-F238E27FC236}">
                <a16:creationId xmlns:a16="http://schemas.microsoft.com/office/drawing/2014/main" id="{B6FFAFFF-FBD8-BE6E-2D1E-0ADF9F58DC11}"/>
              </a:ext>
            </a:extLst>
          </p:cNvPr>
          <p:cNvSpPr txBox="1"/>
          <p:nvPr/>
        </p:nvSpPr>
        <p:spPr>
          <a:xfrm>
            <a:off x="5075398" y="5565620"/>
            <a:ext cx="3621699" cy="954107"/>
          </a:xfrm>
          <a:prstGeom prst="rect">
            <a:avLst/>
          </a:prstGeom>
          <a:noFill/>
          <a:ln w="19050">
            <a:solidFill>
              <a:srgbClr val="245590"/>
            </a:solidFill>
          </a:ln>
        </p:spPr>
        <p:txBody>
          <a:bodyPr wrap="square" lIns="91440" tIns="45720" rIns="91440" bIns="45720" rtlCol="0" anchor="t">
            <a:spAutoFit/>
          </a:bodyPr>
          <a:lstStyle/>
          <a:p>
            <a:r>
              <a:rPr lang="en-US" sz="1400" b="1" dirty="0"/>
              <a:t>Any errors included on the recorded document will require correction where additional cost will be incurred by the member or responsible party.</a:t>
            </a:r>
            <a:endParaRPr lang="en-US" sz="1400" b="1" dirty="0">
              <a:cs typeface="Calibri"/>
            </a:endParaRPr>
          </a:p>
        </p:txBody>
      </p:sp>
      <p:sp>
        <p:nvSpPr>
          <p:cNvPr id="4" name="TextBox 3">
            <a:extLst>
              <a:ext uri="{FF2B5EF4-FFF2-40B4-BE49-F238E27FC236}">
                <a16:creationId xmlns:a16="http://schemas.microsoft.com/office/drawing/2014/main" id="{5750B04E-636A-692E-6EC1-AE36A8A836F4}"/>
              </a:ext>
            </a:extLst>
          </p:cNvPr>
          <p:cNvSpPr txBox="1"/>
          <p:nvPr/>
        </p:nvSpPr>
        <p:spPr>
          <a:xfrm>
            <a:off x="461239" y="4430269"/>
            <a:ext cx="3974571" cy="523220"/>
          </a:xfrm>
          <a:prstGeom prst="rect">
            <a:avLst/>
          </a:prstGeom>
          <a:noFill/>
          <a:ln w="19050">
            <a:solidFill>
              <a:srgbClr val="245590"/>
            </a:solidFill>
          </a:ln>
        </p:spPr>
        <p:txBody>
          <a:bodyPr wrap="square" lIns="91440" tIns="45720" rIns="91440" bIns="45720" rtlCol="0" anchor="t">
            <a:spAutoFit/>
          </a:bodyPr>
          <a:lstStyle/>
          <a:p>
            <a:r>
              <a:rPr lang="en-US" sz="1400" dirty="0">
                <a:cs typeface="Calibri"/>
              </a:rPr>
              <a:t>Grant funds cannot be used to paydown or payoff any outside debts. </a:t>
            </a:r>
            <a:endParaRPr lang="en-US" dirty="0">
              <a:cs typeface="Calibri"/>
            </a:endParaRPr>
          </a:p>
        </p:txBody>
      </p:sp>
    </p:spTree>
    <p:extLst>
      <p:ext uri="{BB962C8B-B14F-4D97-AF65-F5344CB8AC3E}">
        <p14:creationId xmlns:p14="http://schemas.microsoft.com/office/powerpoint/2010/main" val="4090590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8DD-6496-6871-C937-08462DC2E37D}"/>
              </a:ext>
            </a:extLst>
          </p:cNvPr>
          <p:cNvSpPr>
            <a:spLocks noGrp="1"/>
          </p:cNvSpPr>
          <p:nvPr>
            <p:ph type="title"/>
          </p:nvPr>
        </p:nvSpPr>
        <p:spPr>
          <a:xfrm>
            <a:off x="101009" y="373314"/>
            <a:ext cx="7470570" cy="457200"/>
          </a:xfrm>
        </p:spPr>
        <p:txBody>
          <a:bodyPr/>
          <a:lstStyle/>
          <a:p>
            <a:r>
              <a:rPr lang="en-US" dirty="0"/>
              <a:t>2026 Key Documents and Resources</a:t>
            </a:r>
          </a:p>
        </p:txBody>
      </p:sp>
      <p:sp>
        <p:nvSpPr>
          <p:cNvPr id="3" name="Text Placeholder 2">
            <a:extLst>
              <a:ext uri="{FF2B5EF4-FFF2-40B4-BE49-F238E27FC236}">
                <a16:creationId xmlns:a16="http://schemas.microsoft.com/office/drawing/2014/main" id="{3A0208B5-4FD4-0FBF-0E0E-D6E1B78D5735}"/>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18BA7AAB-5519-AFD8-C83A-F046EB679176}"/>
              </a:ext>
            </a:extLst>
          </p:cNvPr>
          <p:cNvPicPr>
            <a:picLocks noChangeAspect="1"/>
          </p:cNvPicPr>
          <p:nvPr/>
        </p:nvPicPr>
        <p:blipFill>
          <a:blip r:embed="rId2"/>
          <a:srcRect/>
          <a:stretch/>
        </p:blipFill>
        <p:spPr>
          <a:xfrm>
            <a:off x="2770907" y="1078029"/>
            <a:ext cx="6373091" cy="5779971"/>
          </a:xfrm>
          <a:prstGeom prst="rect">
            <a:avLst/>
          </a:prstGeom>
        </p:spPr>
      </p:pic>
      <p:sp>
        <p:nvSpPr>
          <p:cNvPr id="6" name="TextBox 5">
            <a:extLst>
              <a:ext uri="{FF2B5EF4-FFF2-40B4-BE49-F238E27FC236}">
                <a16:creationId xmlns:a16="http://schemas.microsoft.com/office/drawing/2014/main" id="{B84E4E62-7F88-48D9-C3AD-4BC3C6B47AA1}"/>
              </a:ext>
            </a:extLst>
          </p:cNvPr>
          <p:cNvSpPr txBox="1"/>
          <p:nvPr/>
        </p:nvSpPr>
        <p:spPr>
          <a:xfrm>
            <a:off x="411920" y="1120442"/>
            <a:ext cx="2152908"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The 2026 Funding Manuals can be found on </a:t>
            </a:r>
            <a:r>
              <a:rPr lang="en-US" sz="2000" b="1" kern="0" dirty="0">
                <a:hlinkClick r:id="rId3"/>
              </a:rPr>
              <a:t>fhlb.com</a:t>
            </a:r>
            <a:endParaRPr lang="en-US" sz="2000" b="1" dirty="0"/>
          </a:p>
        </p:txBody>
      </p:sp>
      <p:sp>
        <p:nvSpPr>
          <p:cNvPr id="7" name="Rectangle 6">
            <a:extLst>
              <a:ext uri="{FF2B5EF4-FFF2-40B4-BE49-F238E27FC236}">
                <a16:creationId xmlns:a16="http://schemas.microsoft.com/office/drawing/2014/main" id="{92849069-AE39-FFD5-A90B-15883166A559}"/>
              </a:ext>
            </a:extLst>
          </p:cNvPr>
          <p:cNvSpPr/>
          <p:nvPr/>
        </p:nvSpPr>
        <p:spPr>
          <a:xfrm>
            <a:off x="7018421" y="1443789"/>
            <a:ext cx="922421" cy="18448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8769C1-5DBF-296F-3D74-6D789ED65D09}"/>
              </a:ext>
            </a:extLst>
          </p:cNvPr>
          <p:cNvSpPr/>
          <p:nvPr/>
        </p:nvSpPr>
        <p:spPr>
          <a:xfrm>
            <a:off x="7126913" y="2382253"/>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BDBD50-F742-250A-A84B-B4E310C63CB2}"/>
              </a:ext>
            </a:extLst>
          </p:cNvPr>
          <p:cNvSpPr/>
          <p:nvPr/>
        </p:nvSpPr>
        <p:spPr>
          <a:xfrm>
            <a:off x="6759549" y="2907322"/>
            <a:ext cx="367364" cy="18448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57208F-6FFE-5CED-F3F6-65D92D0685EC}"/>
              </a:ext>
            </a:extLst>
          </p:cNvPr>
          <p:cNvSpPr/>
          <p:nvPr/>
        </p:nvSpPr>
        <p:spPr>
          <a:xfrm>
            <a:off x="2770907" y="4094463"/>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5E45EC-8DE3-8D66-9112-AB71FE6ED982}"/>
              </a:ext>
            </a:extLst>
          </p:cNvPr>
          <p:cNvSpPr/>
          <p:nvPr/>
        </p:nvSpPr>
        <p:spPr>
          <a:xfrm>
            <a:off x="6391175" y="3858436"/>
            <a:ext cx="938463" cy="9193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E4A15F-B418-43DD-DAA0-B0E1CE66E4A7}"/>
              </a:ext>
            </a:extLst>
          </p:cNvPr>
          <p:cNvSpPr/>
          <p:nvPr/>
        </p:nvSpPr>
        <p:spPr>
          <a:xfrm>
            <a:off x="6391175" y="4819411"/>
            <a:ext cx="938463" cy="91931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47958E-CA6A-DE4D-3A74-3517DA1D889D}"/>
              </a:ext>
            </a:extLst>
          </p:cNvPr>
          <p:cNvSpPr/>
          <p:nvPr/>
        </p:nvSpPr>
        <p:spPr>
          <a:xfrm>
            <a:off x="411920" y="2392883"/>
            <a:ext cx="2152908"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Frequently Asked Questions</a:t>
            </a:r>
          </a:p>
          <a:p>
            <a:pPr algn="ctr"/>
            <a:r>
              <a:rPr lang="en-US" b="1" dirty="0"/>
              <a:t>Q&amp;A</a:t>
            </a:r>
          </a:p>
        </p:txBody>
      </p:sp>
      <p:sp>
        <p:nvSpPr>
          <p:cNvPr id="14" name="Star: 5 Points 13">
            <a:extLst>
              <a:ext uri="{FF2B5EF4-FFF2-40B4-BE49-F238E27FC236}">
                <a16:creationId xmlns:a16="http://schemas.microsoft.com/office/drawing/2014/main" id="{6D2DE679-59A2-4ADD-BE78-A99192B34B89}"/>
              </a:ext>
            </a:extLst>
          </p:cNvPr>
          <p:cNvSpPr/>
          <p:nvPr/>
        </p:nvSpPr>
        <p:spPr>
          <a:xfrm>
            <a:off x="7151445" y="4915704"/>
            <a:ext cx="375659" cy="359096"/>
          </a:xfrm>
          <a:prstGeom prst="star5">
            <a:avLst>
              <a:gd name="adj" fmla="val 15378"/>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5" name="Star: 5 Points 14">
            <a:extLst>
              <a:ext uri="{FF2B5EF4-FFF2-40B4-BE49-F238E27FC236}">
                <a16:creationId xmlns:a16="http://schemas.microsoft.com/office/drawing/2014/main" id="{20A0523E-73EE-51D7-3768-B26F42B23A4E}"/>
              </a:ext>
            </a:extLst>
          </p:cNvPr>
          <p:cNvSpPr/>
          <p:nvPr/>
        </p:nvSpPr>
        <p:spPr>
          <a:xfrm>
            <a:off x="233956" y="2257118"/>
            <a:ext cx="355928" cy="359096"/>
          </a:xfrm>
          <a:prstGeom prst="star5">
            <a:avLst>
              <a:gd name="adj" fmla="val 16429"/>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94D7FB44-BB45-A9BF-E8CD-DA94436A207F}"/>
              </a:ext>
            </a:extLst>
          </p:cNvPr>
          <p:cNvSpPr/>
          <p:nvPr/>
        </p:nvSpPr>
        <p:spPr>
          <a:xfrm>
            <a:off x="2784986" y="4747499"/>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E40480-CEA7-7635-779A-4C2A972657A4}"/>
              </a:ext>
            </a:extLst>
          </p:cNvPr>
          <p:cNvSpPr/>
          <p:nvPr/>
        </p:nvSpPr>
        <p:spPr>
          <a:xfrm>
            <a:off x="2770906" y="6348361"/>
            <a:ext cx="1627857" cy="2443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3DF65E-26AA-872C-054E-AFDE83EF83AE}"/>
              </a:ext>
            </a:extLst>
          </p:cNvPr>
          <p:cNvSpPr txBox="1"/>
          <p:nvPr/>
        </p:nvSpPr>
        <p:spPr>
          <a:xfrm>
            <a:off x="1372168" y="3968014"/>
            <a:ext cx="89849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HELP</a:t>
            </a:r>
          </a:p>
        </p:txBody>
      </p:sp>
      <p:sp>
        <p:nvSpPr>
          <p:cNvPr id="18" name="TextBox 17">
            <a:extLst>
              <a:ext uri="{FF2B5EF4-FFF2-40B4-BE49-F238E27FC236}">
                <a16:creationId xmlns:a16="http://schemas.microsoft.com/office/drawing/2014/main" id="{F95614D3-EA43-BE58-CE4A-71540C14256B}"/>
              </a:ext>
            </a:extLst>
          </p:cNvPr>
          <p:cNvSpPr txBox="1"/>
          <p:nvPr/>
        </p:nvSpPr>
        <p:spPr>
          <a:xfrm>
            <a:off x="1372168" y="4588578"/>
            <a:ext cx="89849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SNAP</a:t>
            </a:r>
          </a:p>
        </p:txBody>
      </p:sp>
      <p:sp>
        <p:nvSpPr>
          <p:cNvPr id="19" name="TextBox 18">
            <a:extLst>
              <a:ext uri="{FF2B5EF4-FFF2-40B4-BE49-F238E27FC236}">
                <a16:creationId xmlns:a16="http://schemas.microsoft.com/office/drawing/2014/main" id="{9D280D0D-8C5B-6567-02AC-B337EB905E44}"/>
              </a:ext>
            </a:extLst>
          </p:cNvPr>
          <p:cNvSpPr txBox="1"/>
          <p:nvPr/>
        </p:nvSpPr>
        <p:spPr>
          <a:xfrm>
            <a:off x="1372168" y="6215319"/>
            <a:ext cx="89849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DRA</a:t>
            </a:r>
          </a:p>
        </p:txBody>
      </p:sp>
      <p:sp>
        <p:nvSpPr>
          <p:cNvPr id="20" name="Arrow: Right 19">
            <a:extLst>
              <a:ext uri="{FF2B5EF4-FFF2-40B4-BE49-F238E27FC236}">
                <a16:creationId xmlns:a16="http://schemas.microsoft.com/office/drawing/2014/main" id="{D340A92F-0722-D97C-EAA2-22B13F3281D4}"/>
              </a:ext>
            </a:extLst>
          </p:cNvPr>
          <p:cNvSpPr/>
          <p:nvPr/>
        </p:nvSpPr>
        <p:spPr>
          <a:xfrm>
            <a:off x="2310347" y="4108558"/>
            <a:ext cx="420872" cy="2735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E747C7A0-71B1-9BB3-0AF1-30048F23F6FA}"/>
              </a:ext>
            </a:extLst>
          </p:cNvPr>
          <p:cNvSpPr/>
          <p:nvPr/>
        </p:nvSpPr>
        <p:spPr>
          <a:xfrm>
            <a:off x="2311840" y="4732895"/>
            <a:ext cx="420872" cy="2735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35121197-8E2A-16B7-2BA4-5682421F0612}"/>
              </a:ext>
            </a:extLst>
          </p:cNvPr>
          <p:cNvSpPr/>
          <p:nvPr/>
        </p:nvSpPr>
        <p:spPr>
          <a:xfrm>
            <a:off x="2310347" y="6348361"/>
            <a:ext cx="420872" cy="27351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B953E23-C245-BEF4-42E0-DA8243360D31}"/>
              </a:ext>
            </a:extLst>
          </p:cNvPr>
          <p:cNvSpPr txBox="1"/>
          <p:nvPr/>
        </p:nvSpPr>
        <p:spPr>
          <a:xfrm>
            <a:off x="233955" y="5277805"/>
            <a:ext cx="370009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Full recorded webinars available on each program page</a:t>
            </a:r>
          </a:p>
        </p:txBody>
      </p:sp>
    </p:spTree>
    <p:extLst>
      <p:ext uri="{BB962C8B-B14F-4D97-AF65-F5344CB8AC3E}">
        <p14:creationId xmlns:p14="http://schemas.microsoft.com/office/powerpoint/2010/main" val="3778502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8A28-6E58-4D17-BB3B-80F5BEB693A1}"/>
              </a:ext>
            </a:extLst>
          </p:cNvPr>
          <p:cNvSpPr>
            <a:spLocks noGrp="1"/>
          </p:cNvSpPr>
          <p:nvPr>
            <p:ph type="title"/>
          </p:nvPr>
        </p:nvSpPr>
        <p:spPr>
          <a:xfrm>
            <a:off x="457200" y="526430"/>
            <a:ext cx="8229600" cy="732527"/>
          </a:xfrm>
        </p:spPr>
        <p:txBody>
          <a:bodyPr>
            <a:normAutofit/>
          </a:bodyPr>
          <a:lstStyle/>
          <a:p>
            <a:pPr algn="l"/>
            <a:r>
              <a:rPr lang="en-US" b="1" dirty="0">
                <a:solidFill>
                  <a:srgbClr val="0070C0"/>
                </a:solidFill>
              </a:rPr>
              <a:t>HELP Summary on Successful File Submissions</a:t>
            </a:r>
          </a:p>
        </p:txBody>
      </p:sp>
      <p:sp>
        <p:nvSpPr>
          <p:cNvPr id="3" name="Content Placeholder 2">
            <a:extLst>
              <a:ext uri="{FF2B5EF4-FFF2-40B4-BE49-F238E27FC236}">
                <a16:creationId xmlns:a16="http://schemas.microsoft.com/office/drawing/2014/main" id="{120AADDE-7B99-48ED-8037-8064C8C652DA}"/>
              </a:ext>
            </a:extLst>
          </p:cNvPr>
          <p:cNvSpPr>
            <a:spLocks noGrp="1"/>
          </p:cNvSpPr>
          <p:nvPr>
            <p:ph idx="1"/>
          </p:nvPr>
        </p:nvSpPr>
        <p:spPr>
          <a:xfrm>
            <a:off x="457200" y="1146630"/>
            <a:ext cx="8229600" cy="518494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buFont typeface="Wingdings" panose="05000000000000000000" pitchFamily="2" charset="2"/>
              <a:buChar char="Ø"/>
            </a:pPr>
            <a:endParaRPr lang="en-US" sz="800" b="1" dirty="0"/>
          </a:p>
          <a:p>
            <a:pPr>
              <a:buFont typeface="Wingdings" panose="05000000000000000000" pitchFamily="2" charset="2"/>
              <a:buChar char="ü"/>
            </a:pPr>
            <a:r>
              <a:rPr lang="en-US" b="1" dirty="0"/>
              <a:t>Funding available January, April, May, June, September </a:t>
            </a:r>
          </a:p>
          <a:p>
            <a:pPr>
              <a:buFont typeface="Wingdings" panose="05000000000000000000" pitchFamily="2" charset="2"/>
              <a:buChar char="ü"/>
            </a:pPr>
            <a:r>
              <a:rPr lang="en-US" b="1" kern="0" dirty="0">
                <a:latin typeface="Calibri" pitchFamily="34" charset="0"/>
              </a:rPr>
              <a:t>Conduct an internal 2</a:t>
            </a:r>
            <a:r>
              <a:rPr lang="en-US" b="1" kern="0" baseline="30000" dirty="0">
                <a:latin typeface="Calibri" pitchFamily="34" charset="0"/>
              </a:rPr>
              <a:t>nd</a:t>
            </a:r>
            <a:r>
              <a:rPr lang="en-US" b="1" kern="0" dirty="0">
                <a:latin typeface="Calibri" pitchFamily="34" charset="0"/>
              </a:rPr>
              <a:t> reviewer of a completed funding request prior to submitting. Ensure the </a:t>
            </a:r>
            <a:r>
              <a:rPr lang="en-US" b="1" kern="0" dirty="0">
                <a:solidFill>
                  <a:srgbClr val="C00000"/>
                </a:solidFill>
                <a:latin typeface="Calibri" pitchFamily="34" charset="0"/>
              </a:rPr>
              <a:t>checklist</a:t>
            </a:r>
            <a:r>
              <a:rPr lang="en-US" b="1" kern="0" dirty="0">
                <a:latin typeface="Calibri" pitchFamily="34" charset="0"/>
              </a:rPr>
              <a:t> found on page 9 is utilized</a:t>
            </a:r>
          </a:p>
          <a:p>
            <a:pPr>
              <a:buFont typeface="Wingdings" panose="05000000000000000000" pitchFamily="2" charset="2"/>
              <a:buChar char="ü"/>
            </a:pPr>
            <a:r>
              <a:rPr lang="en-US" b="1" dirty="0"/>
              <a:t>Upload fully executed Funding Manual with all supporting documentation to </a:t>
            </a:r>
            <a:r>
              <a:rPr lang="en-US" b="1" dirty="0" err="1"/>
              <a:t>GrantConnect</a:t>
            </a:r>
            <a:r>
              <a:rPr lang="en-US" b="1" dirty="0"/>
              <a:t> </a:t>
            </a:r>
          </a:p>
          <a:p>
            <a:pPr>
              <a:buFont typeface="Wingdings" panose="05000000000000000000" pitchFamily="2" charset="2"/>
              <a:buChar char="ü"/>
            </a:pPr>
            <a:r>
              <a:rPr lang="en-US" b="1" dirty="0">
                <a:solidFill>
                  <a:srgbClr val="0071CE"/>
                </a:solidFill>
              </a:rPr>
              <a:t>Executed Use of Artificial Intelligence (AI) Acknowledgment and Consent Form (18+)</a:t>
            </a:r>
          </a:p>
          <a:p>
            <a:pPr>
              <a:buFont typeface="Wingdings" panose="05000000000000000000" pitchFamily="2" charset="2"/>
              <a:buChar char="ü"/>
            </a:pPr>
            <a:r>
              <a:rPr lang="en-US" b="1" dirty="0"/>
              <a:t>Funds get disbursed to the Member’s DDA with FHLB Dallas</a:t>
            </a:r>
          </a:p>
          <a:p>
            <a:pPr>
              <a:buFont typeface="Wingdings" panose="05000000000000000000" pitchFamily="2" charset="2"/>
              <a:buChar char="ü"/>
            </a:pPr>
            <a:r>
              <a:rPr lang="en-US" b="1" dirty="0"/>
              <a:t>Within 30 days post-funding, upload the Final CD**</a:t>
            </a:r>
          </a:p>
          <a:p>
            <a:pPr>
              <a:buFont typeface="Wingdings" panose="05000000000000000000" pitchFamily="2" charset="2"/>
              <a:buChar char="ü"/>
            </a:pPr>
            <a:r>
              <a:rPr lang="en-US" b="1" dirty="0"/>
              <a:t>Within 60 days post-funding, upload a copy of recorded Deed Restriction with legal description**</a:t>
            </a:r>
          </a:p>
          <a:p>
            <a:pPr>
              <a:buFont typeface="Wingdings" panose="05000000000000000000" pitchFamily="2" charset="2"/>
              <a:buChar char="ü"/>
            </a:pPr>
            <a:endParaRPr lang="en-US" b="1" dirty="0"/>
          </a:p>
          <a:p>
            <a:pPr>
              <a:buFont typeface="Wingdings" panose="05000000000000000000" pitchFamily="2" charset="2"/>
              <a:buChar char="ü"/>
            </a:pPr>
            <a:r>
              <a:rPr lang="en-US" b="1" u="sng" dirty="0"/>
              <a:t>Record the Deed Restriction as a separate &amp; single document</a:t>
            </a:r>
            <a:r>
              <a:rPr lang="en-US" b="1" dirty="0"/>
              <a:t>.  If not, the document will need to be corrected, and additional fees will incur. </a:t>
            </a:r>
          </a:p>
          <a:p>
            <a:pPr>
              <a:buFont typeface="Wingdings" panose="05000000000000000000" pitchFamily="2" charset="2"/>
              <a:buChar char="Ø"/>
            </a:pPr>
            <a:endParaRPr lang="en-US" b="1" dirty="0"/>
          </a:p>
          <a:p>
            <a:pPr marL="0" indent="0" algn="ctr">
              <a:buNone/>
            </a:pPr>
            <a:r>
              <a:rPr lang="en-US" b="1" dirty="0"/>
              <a:t>**Failure to provide final documents within approximately 30 and 60 days may delay future funding requests.</a:t>
            </a:r>
          </a:p>
          <a:p>
            <a:pPr algn="ctr">
              <a:buFont typeface="Wingdings" panose="05000000000000000000" pitchFamily="2" charset="2"/>
              <a:buChar char="Ø"/>
            </a:pPr>
            <a:endParaRPr lang="en-US" b="1" dirty="0"/>
          </a:p>
          <a:p>
            <a:pPr>
              <a:buFont typeface="Wingdings" panose="05000000000000000000" pitchFamily="2" charset="2"/>
              <a:buChar char="Ø"/>
            </a:pPr>
            <a:endParaRPr lang="en-US" b="1" dirty="0"/>
          </a:p>
          <a:p>
            <a:pPr>
              <a:buFont typeface="Wingdings" panose="05000000000000000000" pitchFamily="2" charset="2"/>
              <a:buChar char="Ø"/>
            </a:pPr>
            <a:endParaRPr lang="en-US" b="1" dirty="0"/>
          </a:p>
        </p:txBody>
      </p:sp>
    </p:spTree>
    <p:extLst>
      <p:ext uri="{BB962C8B-B14F-4D97-AF65-F5344CB8AC3E}">
        <p14:creationId xmlns:p14="http://schemas.microsoft.com/office/powerpoint/2010/main" val="1858919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202-F927-613F-DBF9-C6EA9ECB4292}"/>
              </a:ext>
            </a:extLst>
          </p:cNvPr>
          <p:cNvSpPr>
            <a:spLocks noGrp="1"/>
          </p:cNvSpPr>
          <p:nvPr>
            <p:ph type="title"/>
          </p:nvPr>
        </p:nvSpPr>
        <p:spPr/>
        <p:txBody>
          <a:bodyPr>
            <a:normAutofit/>
          </a:bodyPr>
          <a:lstStyle/>
          <a:p>
            <a:r>
              <a:rPr lang="en-US" dirty="0"/>
              <a:t>Income Calculation</a:t>
            </a:r>
          </a:p>
        </p:txBody>
      </p:sp>
    </p:spTree>
    <p:extLst>
      <p:ext uri="{BB962C8B-B14F-4D97-AF65-F5344CB8AC3E}">
        <p14:creationId xmlns:p14="http://schemas.microsoft.com/office/powerpoint/2010/main" val="3720690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614138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551110" y="2147936"/>
            <a:ext cx="8041780" cy="2273418"/>
          </a:xfrm>
          <a:ln w="28575">
            <a:solidFill>
              <a:schemeClr val="tx1"/>
            </a:solidFill>
          </a:ln>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BF398B-BFCA-FC47-D8E9-DF03D1D97F21}"/>
              </a:ext>
            </a:extLst>
          </p:cNvPr>
          <p:cNvSpPr>
            <a:spLocks noGrp="1"/>
          </p:cNvSpPr>
          <p:nvPr>
            <p:ph type="subTitle" idx="1"/>
          </p:nvPr>
        </p:nvSpPr>
        <p:spPr/>
        <p:txBody>
          <a:bodyPr/>
          <a:lstStyle/>
          <a:p>
            <a:r>
              <a:rPr lang="en-US" dirty="0"/>
              <a:t>FORTIFIED Fund 2026 Grant Program</a:t>
            </a:r>
          </a:p>
        </p:txBody>
      </p:sp>
    </p:spTree>
    <p:extLst>
      <p:ext uri="{BB962C8B-B14F-4D97-AF65-F5344CB8AC3E}">
        <p14:creationId xmlns:p14="http://schemas.microsoft.com/office/powerpoint/2010/main" val="243459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A428-B2ED-962C-CB65-5E0FB1DF2299}"/>
              </a:ext>
            </a:extLst>
          </p:cNvPr>
          <p:cNvSpPr>
            <a:spLocks noGrp="1"/>
          </p:cNvSpPr>
          <p:nvPr>
            <p:ph type="title"/>
          </p:nvPr>
        </p:nvSpPr>
        <p:spPr>
          <a:xfrm>
            <a:off x="223524" y="518861"/>
            <a:ext cx="7581390" cy="1442374"/>
          </a:xfrm>
          <a:ln w="28575">
            <a:solidFill>
              <a:srgbClr val="2C6AB6"/>
            </a:solidFill>
          </a:ln>
        </p:spPr>
        <p:txBody>
          <a:bodyPr/>
          <a:lstStyle/>
          <a:p>
            <a:r>
              <a:rPr lang="en-US" sz="2000" dirty="0"/>
              <a:t>AHP General Fund (Purpose)</a:t>
            </a:r>
            <a:r>
              <a:rPr lang="en-US" sz="2000" b="0" i="0" dirty="0">
                <a:solidFill>
                  <a:srgbClr val="4E5054"/>
                </a:solidFill>
                <a:effectLst/>
                <a:latin typeface="Public Sans"/>
              </a:rPr>
              <a:t> </a:t>
            </a:r>
            <a:br>
              <a:rPr lang="en-US" sz="2000" b="0" i="0" dirty="0">
                <a:solidFill>
                  <a:srgbClr val="4E5054"/>
                </a:solidFill>
                <a:effectLst/>
                <a:latin typeface="Public Sans"/>
              </a:rPr>
            </a:br>
            <a:br>
              <a:rPr lang="en-US" sz="2000" b="0" i="0" dirty="0">
                <a:solidFill>
                  <a:srgbClr val="4E5054"/>
                </a:solidFill>
                <a:effectLst/>
                <a:latin typeface="Public Sans"/>
              </a:rPr>
            </a:br>
            <a:r>
              <a:rPr lang="en-US" sz="1800" b="0" dirty="0">
                <a:solidFill>
                  <a:srgbClr val="4E5054"/>
                </a:solidFill>
                <a:latin typeface="Public Sans"/>
                <a:ea typeface="+mn-ea"/>
                <a:cs typeface="+mn-cs"/>
              </a:rPr>
              <a:t>These funds strengthen communities by providing funding to members for affordable housing finance that benefits households at or below 80 percent of their area median income.</a:t>
            </a:r>
          </a:p>
        </p:txBody>
      </p:sp>
      <p:sp>
        <p:nvSpPr>
          <p:cNvPr id="3" name="Content Placeholder 2">
            <a:extLst>
              <a:ext uri="{FF2B5EF4-FFF2-40B4-BE49-F238E27FC236}">
                <a16:creationId xmlns:a16="http://schemas.microsoft.com/office/drawing/2014/main" id="{40496EC5-CF4D-5BF6-BB25-D0975FDD7A0E}"/>
              </a:ext>
            </a:extLst>
          </p:cNvPr>
          <p:cNvSpPr>
            <a:spLocks noGrp="1"/>
          </p:cNvSpPr>
          <p:nvPr>
            <p:ph idx="1"/>
          </p:nvPr>
        </p:nvSpPr>
        <p:spPr>
          <a:xfrm>
            <a:off x="145318" y="2137537"/>
            <a:ext cx="8853364" cy="3994485"/>
          </a:xfrm>
          <a:ln w="28575">
            <a:solidFill>
              <a:srgbClr val="2C6AB6"/>
            </a:solidFill>
          </a:ln>
        </p:spPr>
        <p:txBody>
          <a:bodyPr>
            <a:normAutofit/>
          </a:bodyPr>
          <a:lstStyle/>
          <a:p>
            <a:pPr>
              <a:spcBef>
                <a:spcPts val="1200"/>
              </a:spcBef>
            </a:pPr>
            <a:r>
              <a:rPr lang="en-US" sz="2000" dirty="0">
                <a:solidFill>
                  <a:srgbClr val="4E5054"/>
                </a:solidFill>
                <a:latin typeface="Public Sans"/>
              </a:rPr>
              <a:t>A funding source to nudge Affordable Housing p</a:t>
            </a:r>
            <a:r>
              <a:rPr lang="en-US" sz="2000" b="0" i="0" dirty="0">
                <a:solidFill>
                  <a:srgbClr val="4E5054"/>
                </a:solidFill>
                <a:effectLst/>
                <a:latin typeface="Public Sans"/>
              </a:rPr>
              <a:t>rojects over the finish line with final funding, as a gap funding source to leverage additional grant money or for overall financing needs.</a:t>
            </a:r>
          </a:p>
          <a:p>
            <a:r>
              <a:rPr lang="en-US" sz="2000" dirty="0">
                <a:solidFill>
                  <a:srgbClr val="4E5054"/>
                </a:solidFill>
                <a:latin typeface="Public Sans"/>
              </a:rPr>
              <a:t>I</a:t>
            </a:r>
            <a:r>
              <a:rPr lang="en-US" sz="2000" b="0" i="0" dirty="0">
                <a:solidFill>
                  <a:srgbClr val="4E5054"/>
                </a:solidFill>
                <a:effectLst/>
                <a:latin typeface="Public Sans"/>
              </a:rPr>
              <a:t>f a project remains in compliance with program requirements for specified terms, all funds are forgiven, depending on project type.</a:t>
            </a:r>
          </a:p>
          <a:p>
            <a:r>
              <a:rPr lang="en-US" sz="2000" b="0" i="0" dirty="0">
                <a:solidFill>
                  <a:srgbClr val="4E5054"/>
                </a:solidFill>
                <a:effectLst/>
                <a:latin typeface="Public Sans"/>
              </a:rPr>
              <a:t>Project sponsors must work with an FHLB Dallas member financial institution to submit an application for funding.</a:t>
            </a:r>
          </a:p>
          <a:p>
            <a:pPr>
              <a:tabLst>
                <a:tab pos="344488" algn="l"/>
              </a:tabLst>
              <a:defRPr/>
            </a:pPr>
            <a:r>
              <a:rPr lang="en-US" sz="2000" dirty="0">
                <a:solidFill>
                  <a:prstClr val="black">
                    <a:lumMod val="65000"/>
                    <a:lumOff val="35000"/>
                  </a:prstClr>
                </a:solidFill>
                <a:latin typeface="Calibri"/>
              </a:rPr>
              <a:t>2026 Maximum AHP subsidy is </a:t>
            </a:r>
            <a:r>
              <a:rPr lang="en-US" sz="2000" b="1" dirty="0">
                <a:solidFill>
                  <a:prstClr val="black">
                    <a:lumMod val="65000"/>
                    <a:lumOff val="35000"/>
                  </a:prstClr>
                </a:solidFill>
                <a:latin typeface="Calibri"/>
              </a:rPr>
              <a:t>$1,750,000 </a:t>
            </a:r>
            <a:r>
              <a:rPr lang="en-US" sz="2000" dirty="0">
                <a:solidFill>
                  <a:prstClr val="black">
                    <a:lumMod val="65000"/>
                    <a:lumOff val="35000"/>
                  </a:prstClr>
                </a:solidFill>
                <a:latin typeface="Calibri"/>
              </a:rPr>
              <a:t>per project.</a:t>
            </a:r>
          </a:p>
          <a:p>
            <a:pPr>
              <a:tabLst>
                <a:tab pos="344488" algn="l"/>
              </a:tabLst>
              <a:defRPr/>
            </a:pPr>
            <a:r>
              <a:rPr lang="en-US" sz="2000" dirty="0">
                <a:solidFill>
                  <a:prstClr val="black">
                    <a:lumMod val="65000"/>
                    <a:lumOff val="35000"/>
                  </a:prstClr>
                </a:solidFill>
                <a:latin typeface="Calibri"/>
              </a:rPr>
              <a:t>2026 Maximum AHP subsidy per AHP unit is $45,000.</a:t>
            </a:r>
          </a:p>
          <a:p>
            <a:pPr>
              <a:tabLst>
                <a:tab pos="344488" algn="l"/>
              </a:tabLst>
              <a:defRPr/>
            </a:pPr>
            <a:r>
              <a:rPr lang="en-US" sz="2000" dirty="0">
                <a:solidFill>
                  <a:prstClr val="black">
                    <a:lumMod val="65000"/>
                    <a:lumOff val="35000"/>
                  </a:prstClr>
                </a:solidFill>
                <a:latin typeface="Calibri"/>
              </a:rPr>
              <a:t>Application Period-The funding round begins </a:t>
            </a:r>
            <a:r>
              <a:rPr lang="en-US" sz="2000" b="1" dirty="0">
                <a:solidFill>
                  <a:prstClr val="black">
                    <a:lumMod val="65000"/>
                    <a:lumOff val="35000"/>
                  </a:prstClr>
                </a:solidFill>
                <a:latin typeface="Calibri"/>
              </a:rPr>
              <a:t>March 31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April 30.</a:t>
            </a:r>
          </a:p>
          <a:p>
            <a:endParaRPr lang="en-US" sz="2000" dirty="0"/>
          </a:p>
        </p:txBody>
      </p:sp>
      <p:sp>
        <p:nvSpPr>
          <p:cNvPr id="8" name="TextBox 7">
            <a:extLst>
              <a:ext uri="{FF2B5EF4-FFF2-40B4-BE49-F238E27FC236}">
                <a16:creationId xmlns:a16="http://schemas.microsoft.com/office/drawing/2014/main" id="{2DC74CAA-35A2-F01F-9A76-CC0D8A5FF581}"/>
              </a:ext>
            </a:extLst>
          </p:cNvPr>
          <p:cNvSpPr txBox="1"/>
          <p:nvPr/>
        </p:nvSpPr>
        <p:spPr>
          <a:xfrm>
            <a:off x="223524" y="6374427"/>
            <a:ext cx="8596011" cy="369332"/>
          </a:xfrm>
          <a:prstGeom prst="rect">
            <a:avLst/>
          </a:prstGeom>
          <a:noFill/>
        </p:spPr>
        <p:txBody>
          <a:bodyPr wrap="square">
            <a:spAutoFit/>
          </a:bodyPr>
          <a:lstStyle/>
          <a:p>
            <a:r>
              <a:rPr lang="en-US" b="0" i="0" dirty="0">
                <a:solidFill>
                  <a:srgbClr val="4E5054"/>
                </a:solidFill>
                <a:effectLst/>
                <a:latin typeface="Public Sans"/>
              </a:rPr>
              <a:t> </a:t>
            </a:r>
            <a:r>
              <a:rPr lang="en-US" sz="1400" b="0" i="0" dirty="0">
                <a:solidFill>
                  <a:srgbClr val="4E5054"/>
                </a:solidFill>
                <a:effectLst/>
                <a:latin typeface="Public Sans"/>
              </a:rPr>
              <a:t>*NOTE: FHLB Dallas does not provide grants directly to project sponsors or to consumers</a:t>
            </a:r>
            <a:r>
              <a:rPr lang="en-US" b="0" i="0" dirty="0">
                <a:solidFill>
                  <a:srgbClr val="4E5054"/>
                </a:solidFill>
                <a:effectLst/>
                <a:latin typeface="Public Sans"/>
              </a:rPr>
              <a:t> </a:t>
            </a:r>
            <a:endParaRPr lang="en-US" dirty="0"/>
          </a:p>
        </p:txBody>
      </p:sp>
    </p:spTree>
    <p:extLst>
      <p:ext uri="{BB962C8B-B14F-4D97-AF65-F5344CB8AC3E}">
        <p14:creationId xmlns:p14="http://schemas.microsoft.com/office/powerpoint/2010/main" val="4158200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Program Overview</a:t>
            </a:r>
          </a:p>
        </p:txBody>
      </p:sp>
      <p:sp>
        <p:nvSpPr>
          <p:cNvPr id="4" name="Text Placeholder 3"/>
          <p:cNvSpPr>
            <a:spLocks noGrp="1"/>
          </p:cNvSpPr>
          <p:nvPr>
            <p:ph type="body" sz="quarter" idx="12"/>
          </p:nvPr>
        </p:nvSpPr>
        <p:spPr>
          <a:xfrm>
            <a:off x="338959" y="2323632"/>
            <a:ext cx="4800369" cy="4077168"/>
          </a:xfrm>
        </p:spPr>
        <p:txBody>
          <a:bodyPr vert="horz" lIns="91440" tIns="45720" rIns="91440" bIns="45720" rtlCol="0" anchor="t">
            <a:normAutofit/>
          </a:bodyPr>
          <a:lstStyle/>
          <a:p>
            <a:pPr marL="166370" indent="-166370">
              <a:spcBef>
                <a:spcPts val="1200"/>
              </a:spcBef>
            </a:pPr>
            <a:r>
              <a:rPr lang="en-US" sz="1800" b="1" dirty="0">
                <a:solidFill>
                  <a:srgbClr val="0070C0"/>
                </a:solidFill>
              </a:rPr>
              <a:t>FORTIFIED Standards</a:t>
            </a:r>
            <a:r>
              <a:rPr lang="en-US" sz="1800" dirty="0">
                <a:solidFill>
                  <a:srgbClr val="0070C0"/>
                </a:solidFill>
              </a:rPr>
              <a:t> </a:t>
            </a:r>
            <a:r>
              <a:rPr lang="en-US" sz="1800" dirty="0"/>
              <a:t>are resilient building codes developed by the Insurance Institute for Business &amp; Home Safety (IBHS)</a:t>
            </a:r>
            <a:endParaRPr lang="en-US" dirty="0"/>
          </a:p>
          <a:p>
            <a:pPr marL="166370" indent="-166370">
              <a:spcBef>
                <a:spcPts val="1200"/>
              </a:spcBef>
            </a:pPr>
            <a:r>
              <a:rPr lang="en-US" sz="1800" b="1" dirty="0">
                <a:solidFill>
                  <a:srgbClr val="0070C0"/>
                </a:solidFill>
              </a:rPr>
              <a:t>Grant amounts (maximum)</a:t>
            </a:r>
            <a:r>
              <a:rPr lang="en-US" sz="1800" dirty="0">
                <a:solidFill>
                  <a:srgbClr val="0070C0"/>
                </a:solidFill>
              </a:rPr>
              <a:t>: </a:t>
            </a:r>
            <a:endParaRPr lang="en-US" sz="1800" dirty="0">
              <a:solidFill>
                <a:srgbClr val="0070C0"/>
              </a:solidFill>
              <a:ea typeface="Calibri"/>
              <a:cs typeface="Calibri"/>
            </a:endParaRPr>
          </a:p>
          <a:p>
            <a:pPr lvl="1">
              <a:spcBef>
                <a:spcPts val="1200"/>
              </a:spcBef>
            </a:pPr>
            <a:r>
              <a:rPr lang="en-US" sz="1800" b="1" dirty="0">
                <a:solidFill>
                  <a:srgbClr val="0070C0"/>
                </a:solidFill>
              </a:rPr>
              <a:t>$17,000</a:t>
            </a:r>
            <a:r>
              <a:rPr lang="en-US" sz="1800" dirty="0"/>
              <a:t>/household for existing roof replacements </a:t>
            </a:r>
          </a:p>
          <a:p>
            <a:pPr marL="166370" indent="-166370">
              <a:spcBef>
                <a:spcPts val="1200"/>
              </a:spcBef>
            </a:pPr>
            <a:r>
              <a:rPr lang="en-US" sz="1800" b="1" dirty="0">
                <a:solidFill>
                  <a:srgbClr val="0070C0"/>
                </a:solidFill>
              </a:rPr>
              <a:t>Household requirements</a:t>
            </a:r>
            <a:r>
              <a:rPr lang="en-US" sz="1800" dirty="0">
                <a:solidFill>
                  <a:srgbClr val="0070C0"/>
                </a:solidFill>
              </a:rPr>
              <a:t>:</a:t>
            </a:r>
            <a:endParaRPr lang="en-US" sz="1800" dirty="0">
              <a:solidFill>
                <a:srgbClr val="0070C0"/>
              </a:solidFill>
              <a:ea typeface="Calibri"/>
              <a:cs typeface="Calibri"/>
            </a:endParaRPr>
          </a:p>
          <a:p>
            <a:pPr lvl="1">
              <a:spcBef>
                <a:spcPts val="1200"/>
              </a:spcBef>
            </a:pPr>
            <a:r>
              <a:rPr lang="en-US" sz="1800" dirty="0"/>
              <a:t>Owner-occupied</a:t>
            </a:r>
          </a:p>
          <a:p>
            <a:pPr lvl="1">
              <a:spcBef>
                <a:spcPts val="1200"/>
              </a:spcBef>
            </a:pPr>
            <a:r>
              <a:rPr lang="en-US" sz="1800" dirty="0"/>
              <a:t>At or below 120% of the Area Median Income</a:t>
            </a:r>
          </a:p>
          <a:p>
            <a:pPr lvl="1">
              <a:spcBef>
                <a:spcPts val="1200"/>
              </a:spcBef>
            </a:pPr>
            <a:r>
              <a:rPr lang="en-US" sz="1800" dirty="0"/>
              <a:t>In FHLB Dallas’ District: AR, LA, NM, MS, TX</a:t>
            </a:r>
          </a:p>
          <a:p>
            <a:pPr marL="166370" indent="-166370"/>
            <a:endParaRPr lang="en-US" sz="1800" dirty="0">
              <a:ea typeface="Calibri"/>
              <a:cs typeface="Calibri"/>
            </a:endParaRPr>
          </a:p>
        </p:txBody>
      </p:sp>
      <p:pic>
        <p:nvPicPr>
          <p:cNvPr id="5" name="Picture 2">
            <a:extLst>
              <a:ext uri="{FF2B5EF4-FFF2-40B4-BE49-F238E27FC236}">
                <a16:creationId xmlns:a16="http://schemas.microsoft.com/office/drawing/2014/main" id="{6E8AC484-AC30-5919-578A-823A07893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328" y="2537029"/>
            <a:ext cx="3489713" cy="3489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A9EBB7C-F037-749D-4236-9EB22EA19B4A}"/>
              </a:ext>
            </a:extLst>
          </p:cNvPr>
          <p:cNvSpPr/>
          <p:nvPr/>
        </p:nvSpPr>
        <p:spPr>
          <a:xfrm>
            <a:off x="265460" y="1271343"/>
            <a:ext cx="8539581" cy="8369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FHLB Dallas supports the replacement of FORTIFIED Roofs through a $10,000,000 allocation to the FORTIFIED Fund</a:t>
            </a:r>
          </a:p>
        </p:txBody>
      </p:sp>
      <p:cxnSp>
        <p:nvCxnSpPr>
          <p:cNvPr id="8" name="Straight Connector 7">
            <a:extLst>
              <a:ext uri="{FF2B5EF4-FFF2-40B4-BE49-F238E27FC236}">
                <a16:creationId xmlns:a16="http://schemas.microsoft.com/office/drawing/2014/main" id="{D6563391-7CD9-1DCD-2C5C-6E3036EABEB8}"/>
              </a:ext>
            </a:extLst>
          </p:cNvPr>
          <p:cNvCxnSpPr>
            <a:cxnSpLocks/>
          </p:cNvCxnSpPr>
          <p:nvPr/>
        </p:nvCxnSpPr>
        <p:spPr>
          <a:xfrm>
            <a:off x="5082844" y="2435379"/>
            <a:ext cx="0" cy="387816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2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05F2-EA26-EC73-B481-86007B2CF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B26B-6162-B681-B209-F9CD40822D06}"/>
              </a:ext>
            </a:extLst>
          </p:cNvPr>
          <p:cNvSpPr>
            <a:spLocks noGrp="1"/>
          </p:cNvSpPr>
          <p:nvPr>
            <p:ph type="title"/>
          </p:nvPr>
        </p:nvSpPr>
        <p:spPr/>
        <p:txBody>
          <a:bodyPr/>
          <a:lstStyle/>
          <a:p>
            <a:r>
              <a:rPr lang="en-US" sz="2400" dirty="0"/>
              <a:t>Program Updates for 2026</a:t>
            </a:r>
          </a:p>
        </p:txBody>
      </p:sp>
      <p:sp>
        <p:nvSpPr>
          <p:cNvPr id="5" name="Rectangle: Rounded Corners 4">
            <a:extLst>
              <a:ext uri="{FF2B5EF4-FFF2-40B4-BE49-F238E27FC236}">
                <a16:creationId xmlns:a16="http://schemas.microsoft.com/office/drawing/2014/main" id="{677DC6FA-32ED-4514-404C-B745A44D1B17}"/>
              </a:ext>
            </a:extLst>
          </p:cNvPr>
          <p:cNvSpPr/>
          <p:nvPr/>
        </p:nvSpPr>
        <p:spPr>
          <a:xfrm>
            <a:off x="559394" y="1463527"/>
            <a:ext cx="8025210" cy="614325"/>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endParaRPr lang="en-US" sz="2000" b="1" dirty="0"/>
          </a:p>
          <a:p>
            <a:pPr algn="ctr"/>
            <a:r>
              <a:rPr lang="en-US" sz="2000" b="1" dirty="0">
                <a:solidFill>
                  <a:schemeClr val="bg1"/>
                </a:solidFill>
              </a:rPr>
              <a:t>Application size: </a:t>
            </a:r>
            <a:r>
              <a:rPr lang="en-US" sz="2000" dirty="0">
                <a:solidFill>
                  <a:schemeClr val="bg1"/>
                </a:solidFill>
              </a:rPr>
              <a:t>Requests of up to $500,000 for </a:t>
            </a:r>
            <a:r>
              <a:rPr lang="en-US" sz="2000" u="sng" dirty="0">
                <a:solidFill>
                  <a:schemeClr val="bg1"/>
                </a:solidFill>
              </a:rPr>
              <a:t>a minimum of 5</a:t>
            </a:r>
            <a:r>
              <a:rPr lang="en-US" sz="2000" dirty="0">
                <a:solidFill>
                  <a:schemeClr val="bg1"/>
                </a:solidFill>
              </a:rPr>
              <a:t> up to 50 households per application</a:t>
            </a:r>
            <a:endParaRPr lang="en-US" sz="2000" dirty="0">
              <a:solidFill>
                <a:schemeClr val="bg1"/>
              </a:solidFill>
              <a:ea typeface="Calibri"/>
              <a:cs typeface="Calibri"/>
            </a:endParaRPr>
          </a:p>
          <a:p>
            <a:pPr algn="ctr"/>
            <a:endParaRPr lang="en-US" sz="2000" dirty="0"/>
          </a:p>
        </p:txBody>
      </p:sp>
      <p:sp>
        <p:nvSpPr>
          <p:cNvPr id="6" name="Rectangle: Rounded Corners 5">
            <a:extLst>
              <a:ext uri="{FF2B5EF4-FFF2-40B4-BE49-F238E27FC236}">
                <a16:creationId xmlns:a16="http://schemas.microsoft.com/office/drawing/2014/main" id="{9D38C2C1-FF90-545D-DBD6-09929C3B7299}"/>
              </a:ext>
            </a:extLst>
          </p:cNvPr>
          <p:cNvSpPr/>
          <p:nvPr/>
        </p:nvSpPr>
        <p:spPr>
          <a:xfrm>
            <a:off x="556803" y="2309409"/>
            <a:ext cx="8025210" cy="1113368"/>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Contractors: </a:t>
            </a:r>
            <a:r>
              <a:rPr lang="en-US" sz="2000" dirty="0"/>
              <a:t>As of November 1, 2025, IBHS requires contractors be FORTIFIED certified. Evidence of the contractor certification will be required as part of the disbursement request.</a:t>
            </a:r>
          </a:p>
        </p:txBody>
      </p:sp>
      <p:sp>
        <p:nvSpPr>
          <p:cNvPr id="7" name="Rectangle: Rounded Corners 6">
            <a:extLst>
              <a:ext uri="{FF2B5EF4-FFF2-40B4-BE49-F238E27FC236}">
                <a16:creationId xmlns:a16="http://schemas.microsoft.com/office/drawing/2014/main" id="{B40CFF8A-DABA-A76D-9652-B7488A4CA313}"/>
              </a:ext>
            </a:extLst>
          </p:cNvPr>
          <p:cNvSpPr/>
          <p:nvPr/>
        </p:nvSpPr>
        <p:spPr>
          <a:xfrm>
            <a:off x="556803" y="3654335"/>
            <a:ext cx="8025210" cy="81466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rPr>
              <a:t>Intermediaries: </a:t>
            </a:r>
            <a:r>
              <a:rPr lang="en-US" sz="2000" dirty="0">
                <a:solidFill>
                  <a:schemeClr val="bg1"/>
                </a:solidFill>
              </a:rPr>
              <a:t>Definition has been updated for 2026.  </a:t>
            </a:r>
          </a:p>
        </p:txBody>
      </p:sp>
      <p:sp>
        <p:nvSpPr>
          <p:cNvPr id="4" name="Rectangle: Rounded Corners 3">
            <a:extLst>
              <a:ext uri="{FF2B5EF4-FFF2-40B4-BE49-F238E27FC236}">
                <a16:creationId xmlns:a16="http://schemas.microsoft.com/office/drawing/2014/main" id="{9601E450-3C44-D89D-1D94-7BE2A88B2578}"/>
              </a:ext>
            </a:extLst>
          </p:cNvPr>
          <p:cNvSpPr/>
          <p:nvPr/>
        </p:nvSpPr>
        <p:spPr>
          <a:xfrm>
            <a:off x="556803" y="4776481"/>
            <a:ext cx="8025210" cy="814660"/>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rPr>
              <a:t>Household: </a:t>
            </a:r>
            <a:r>
              <a:rPr lang="en-US" sz="2000" dirty="0">
                <a:solidFill>
                  <a:schemeClr val="bg1"/>
                </a:solidFill>
              </a:rPr>
              <a:t>Rehab of existing roofs only in 2026, amount available per household increased to $17,000.</a:t>
            </a:r>
          </a:p>
        </p:txBody>
      </p:sp>
    </p:spTree>
    <p:extLst>
      <p:ext uri="{BB962C8B-B14F-4D97-AF65-F5344CB8AC3E}">
        <p14:creationId xmlns:p14="http://schemas.microsoft.com/office/powerpoint/2010/main" val="67632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5437D-01D5-5A95-9FE2-3A5514F99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D528B-0274-B317-F64D-740512E024E9}"/>
              </a:ext>
            </a:extLst>
          </p:cNvPr>
          <p:cNvSpPr>
            <a:spLocks noGrp="1"/>
          </p:cNvSpPr>
          <p:nvPr>
            <p:ph type="title"/>
          </p:nvPr>
        </p:nvSpPr>
        <p:spPr/>
        <p:txBody>
          <a:bodyPr/>
          <a:lstStyle/>
          <a:p>
            <a:r>
              <a:rPr lang="en-US" sz="2400" dirty="0"/>
              <a:t>Intermediaries</a:t>
            </a:r>
          </a:p>
        </p:txBody>
      </p:sp>
      <p:sp>
        <p:nvSpPr>
          <p:cNvPr id="4" name="Text Placeholder 3">
            <a:extLst>
              <a:ext uri="{FF2B5EF4-FFF2-40B4-BE49-F238E27FC236}">
                <a16:creationId xmlns:a16="http://schemas.microsoft.com/office/drawing/2014/main" id="{22335CED-64F6-711B-8B6F-5AB03441A6D5}"/>
              </a:ext>
            </a:extLst>
          </p:cNvPr>
          <p:cNvSpPr>
            <a:spLocks noGrp="1"/>
          </p:cNvSpPr>
          <p:nvPr>
            <p:ph type="body" sz="quarter" idx="12"/>
          </p:nvPr>
        </p:nvSpPr>
        <p:spPr>
          <a:xfrm>
            <a:off x="355600" y="1140490"/>
            <a:ext cx="8254246" cy="4150556"/>
          </a:xfrm>
        </p:spPr>
        <p:txBody>
          <a:bodyPr>
            <a:normAutofit fontScale="92500" lnSpcReduction="10000"/>
          </a:bodyPr>
          <a:lstStyle/>
          <a:p>
            <a:pPr marL="0" indent="0">
              <a:buNone/>
            </a:pPr>
            <a:r>
              <a:rPr lang="en-US" sz="2000" dirty="0">
                <a:solidFill>
                  <a:schemeClr val="tx1"/>
                </a:solidFill>
              </a:rPr>
              <a:t>Intermediary organizations can assist Members in the sourcing &amp; coordination of applications.</a:t>
            </a:r>
          </a:p>
          <a:p>
            <a:pPr marL="0" indent="0">
              <a:buNone/>
            </a:pPr>
            <a:endParaRPr lang="en-US" dirty="0">
              <a:solidFill>
                <a:schemeClr val="tx1"/>
              </a:solidFill>
            </a:endParaRPr>
          </a:p>
          <a:p>
            <a:pPr marL="0" indent="0">
              <a:buNone/>
            </a:pPr>
            <a:r>
              <a:rPr lang="en-US" sz="2000" b="1" dirty="0">
                <a:solidFill>
                  <a:srgbClr val="0070C0"/>
                </a:solidFill>
              </a:rPr>
              <a:t>Intermediary</a:t>
            </a:r>
            <a:r>
              <a:rPr lang="en-US" sz="2000" b="1" dirty="0">
                <a:solidFill>
                  <a:schemeClr val="tx1"/>
                </a:solidFill>
              </a:rPr>
              <a:t> </a:t>
            </a:r>
            <a:r>
              <a:rPr lang="en-US" sz="2000" dirty="0">
                <a:solidFill>
                  <a:schemeClr val="tx1"/>
                </a:solidFill>
              </a:rPr>
              <a:t>means an IRS-established 501(c)(3) nonprofit organization, government entity, or tribal entity that works with a member institution to facilitate grant applications for the Bank’s Homeownership Set-Aside programs and applicable Voluntary programs. The Intermediary must be current on filing and paid all tax obligations to participate in any program. </a:t>
            </a:r>
          </a:p>
          <a:p>
            <a:pPr>
              <a:buFont typeface="Wingdings" panose="05000000000000000000" pitchFamily="2" charset="2"/>
              <a:buChar char="Ø"/>
            </a:pPr>
            <a:r>
              <a:rPr lang="en-US" sz="2100" dirty="0">
                <a:solidFill>
                  <a:schemeClr val="tx1"/>
                </a:solidFill>
              </a:rPr>
              <a:t> FHLB Dallas reserves the right to request a copy of the 501c3 letter and/or additional supporting documentation related to the intermediary.</a:t>
            </a:r>
          </a:p>
          <a:p>
            <a:pPr marL="0" indent="0">
              <a:buNone/>
            </a:pPr>
            <a:endParaRPr lang="en-US" sz="2000" dirty="0">
              <a:solidFill>
                <a:schemeClr val="tx1"/>
              </a:solidFill>
            </a:endParaRPr>
          </a:p>
          <a:p>
            <a:r>
              <a:rPr lang="en-US" sz="2000" dirty="0">
                <a:solidFill>
                  <a:schemeClr val="tx1"/>
                </a:solidFill>
              </a:rPr>
              <a:t>Intermediaries can receive a maximum fee of $1,000/household</a:t>
            </a:r>
          </a:p>
          <a:p>
            <a:pPr lvl="1"/>
            <a:r>
              <a:rPr lang="en-US" sz="2000" dirty="0">
                <a:solidFill>
                  <a:schemeClr val="tx1"/>
                </a:solidFill>
              </a:rPr>
              <a:t>$1,000 counts towards the $17,000/household maximum</a:t>
            </a:r>
          </a:p>
        </p:txBody>
      </p:sp>
      <p:sp>
        <p:nvSpPr>
          <p:cNvPr id="5" name="Rectangle 4">
            <a:extLst>
              <a:ext uri="{FF2B5EF4-FFF2-40B4-BE49-F238E27FC236}">
                <a16:creationId xmlns:a16="http://schemas.microsoft.com/office/drawing/2014/main" id="{C49F0BBA-29D8-BB04-C868-B055649F4B95}"/>
              </a:ext>
            </a:extLst>
          </p:cNvPr>
          <p:cNvSpPr/>
          <p:nvPr/>
        </p:nvSpPr>
        <p:spPr>
          <a:xfrm>
            <a:off x="265753" y="5333305"/>
            <a:ext cx="8433940" cy="1025236"/>
          </a:xfrm>
          <a:prstGeom prst="rect">
            <a:avLst/>
          </a:prstGeom>
          <a:solidFill>
            <a:schemeClr val="accent1">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t>
            </a:r>
            <a:r>
              <a:rPr lang="en-US" dirty="0">
                <a:solidFill>
                  <a:schemeClr val="tx2">
                    <a:lumMod val="75000"/>
                  </a:schemeClr>
                </a:solidFill>
              </a:rPr>
              <a:t>All information required for the application must be verified by the Member Institution. Members are responsible for ensuring intermediaries follow program guidelines</a:t>
            </a:r>
            <a:r>
              <a:rPr lang="en-US" dirty="0">
                <a:solidFill>
                  <a:srgbClr val="FF0000"/>
                </a:solidFill>
              </a:rPr>
              <a:t>*</a:t>
            </a:r>
          </a:p>
        </p:txBody>
      </p:sp>
    </p:spTree>
    <p:extLst>
      <p:ext uri="{BB962C8B-B14F-4D97-AF65-F5344CB8AC3E}">
        <p14:creationId xmlns:p14="http://schemas.microsoft.com/office/powerpoint/2010/main" val="1764093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F8DC-C176-445F-DAAF-350D4FCDB121}"/>
              </a:ext>
            </a:extLst>
          </p:cNvPr>
          <p:cNvSpPr>
            <a:spLocks noGrp="1"/>
          </p:cNvSpPr>
          <p:nvPr>
            <p:ph type="title"/>
          </p:nvPr>
        </p:nvSpPr>
        <p:spPr/>
        <p:txBody>
          <a:bodyPr/>
          <a:lstStyle/>
          <a:p>
            <a:r>
              <a:rPr lang="en-US" sz="2400" dirty="0"/>
              <a:t>FORTIFIED Fund Grant Programs – Evaluators</a:t>
            </a:r>
          </a:p>
        </p:txBody>
      </p:sp>
      <p:sp>
        <p:nvSpPr>
          <p:cNvPr id="3" name="Text Placeholder 2">
            <a:extLst>
              <a:ext uri="{FF2B5EF4-FFF2-40B4-BE49-F238E27FC236}">
                <a16:creationId xmlns:a16="http://schemas.microsoft.com/office/drawing/2014/main" id="{5B987CF9-1ACF-CE2F-AE6E-C8626BF7A887}"/>
              </a:ext>
            </a:extLst>
          </p:cNvPr>
          <p:cNvSpPr>
            <a:spLocks noGrp="1"/>
          </p:cNvSpPr>
          <p:nvPr>
            <p:ph type="body" sz="quarter" idx="12"/>
          </p:nvPr>
        </p:nvSpPr>
        <p:spPr>
          <a:xfrm>
            <a:off x="356261" y="1167788"/>
            <a:ext cx="8137743" cy="5277079"/>
          </a:xfrm>
        </p:spPr>
        <p:txBody>
          <a:bodyPr>
            <a:noAutofit/>
          </a:bodyPr>
          <a:lstStyle/>
          <a:p>
            <a:pPr marL="0" indent="0" algn="ctr">
              <a:buNone/>
            </a:pPr>
            <a:r>
              <a:rPr lang="en-US" dirty="0"/>
              <a:t>FORTIFIED Evaluators are trained and certified professionals that submit required documentation to IBHS to obtain a FORTIFIED designation.</a:t>
            </a:r>
          </a:p>
          <a:p>
            <a:pPr marL="0" indent="0">
              <a:buNone/>
            </a:pPr>
            <a:endParaRPr lang="en-US" sz="1500" b="1" dirty="0"/>
          </a:p>
          <a:p>
            <a:pPr marL="0" indent="0">
              <a:buNone/>
            </a:pPr>
            <a:endParaRPr lang="en-US" sz="1500" b="1" dirty="0"/>
          </a:p>
          <a:p>
            <a:pPr marL="0" indent="0">
              <a:buNone/>
            </a:pPr>
            <a:endParaRPr lang="en-US" sz="1500" b="1" dirty="0"/>
          </a:p>
          <a:p>
            <a:pPr marL="0" indent="0">
              <a:buNone/>
            </a:pPr>
            <a:endParaRPr lang="en-US" sz="1500" b="1" dirty="0"/>
          </a:p>
          <a:p>
            <a:pPr marL="0" indent="0">
              <a:buNone/>
            </a:pPr>
            <a:endParaRPr lang="en-US" sz="1500" b="1" dirty="0"/>
          </a:p>
          <a:p>
            <a:pPr marL="0" indent="0">
              <a:buNone/>
            </a:pPr>
            <a:endParaRPr lang="en-US" sz="1500" b="1" dirty="0"/>
          </a:p>
          <a:p>
            <a:pPr marL="0" indent="0">
              <a:buNone/>
            </a:pPr>
            <a:r>
              <a:rPr lang="en-US" sz="2000" b="1" dirty="0"/>
              <a:t>Evaluator/Inspection Fees</a:t>
            </a:r>
            <a:endParaRPr lang="en-US" sz="2000" dirty="0"/>
          </a:p>
          <a:p>
            <a:r>
              <a:rPr lang="en-US" sz="2000" dirty="0"/>
              <a:t>Fees vary based on home size, scope of work, and factors like travel costs</a:t>
            </a:r>
          </a:p>
          <a:p>
            <a:r>
              <a:rPr lang="en-US" sz="2000" dirty="0"/>
              <a:t>A portion of </a:t>
            </a:r>
            <a:r>
              <a:rPr lang="en-US" sz="2000" dirty="0">
                <a:solidFill>
                  <a:srgbClr val="0071CE"/>
                </a:solidFill>
              </a:rPr>
              <a:t>the grant may be used to pay for these fees</a:t>
            </a:r>
          </a:p>
          <a:p>
            <a:pPr marL="0" indent="0">
              <a:buNone/>
            </a:pPr>
            <a:endParaRPr lang="en-US" sz="2000" dirty="0"/>
          </a:p>
          <a:p>
            <a:pPr marL="0" indent="0">
              <a:buNone/>
            </a:pPr>
            <a:r>
              <a:rPr lang="en-US" sz="2000" dirty="0"/>
              <a:t>Evaluators can be found by googling “Fortified Evaluators” or by visiting this direct link: </a:t>
            </a:r>
            <a:r>
              <a:rPr lang="en-US" sz="2000" dirty="0">
                <a:solidFill>
                  <a:srgbClr val="0071CE"/>
                </a:solidFill>
              </a:rPr>
              <a:t>https://ibhs.my.site.com/s/find-a-provider</a:t>
            </a:r>
          </a:p>
        </p:txBody>
      </p:sp>
      <p:pic>
        <p:nvPicPr>
          <p:cNvPr id="5" name="Picture 4" descr="Cartoon checklist and pencil">
            <a:extLst>
              <a:ext uri="{FF2B5EF4-FFF2-40B4-BE49-F238E27FC236}">
                <a16:creationId xmlns:a16="http://schemas.microsoft.com/office/drawing/2014/main" id="{D1F82393-C61F-FFD8-D2F1-C7B17658D099}"/>
              </a:ext>
            </a:extLst>
          </p:cNvPr>
          <p:cNvPicPr>
            <a:picLocks noChangeAspect="1"/>
          </p:cNvPicPr>
          <p:nvPr/>
        </p:nvPicPr>
        <p:blipFill>
          <a:blip r:embed="rId3"/>
          <a:stretch>
            <a:fillRect/>
          </a:stretch>
        </p:blipFill>
        <p:spPr>
          <a:xfrm>
            <a:off x="3473861" y="2484321"/>
            <a:ext cx="1902541" cy="1426906"/>
          </a:xfrm>
          <a:prstGeom prst="rect">
            <a:avLst/>
          </a:prstGeom>
        </p:spPr>
      </p:pic>
    </p:spTree>
    <p:extLst>
      <p:ext uri="{BB962C8B-B14F-4D97-AF65-F5344CB8AC3E}">
        <p14:creationId xmlns:p14="http://schemas.microsoft.com/office/powerpoint/2010/main" val="2663970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6A97-67F3-7D37-769C-FA729E143D01}"/>
              </a:ext>
            </a:extLst>
          </p:cNvPr>
          <p:cNvSpPr>
            <a:spLocks noGrp="1"/>
          </p:cNvSpPr>
          <p:nvPr>
            <p:ph type="title"/>
          </p:nvPr>
        </p:nvSpPr>
        <p:spPr/>
        <p:txBody>
          <a:bodyPr/>
          <a:lstStyle/>
          <a:p>
            <a:r>
              <a:rPr lang="en-US" sz="2400" dirty="0"/>
              <a:t>Offerings &amp; Application Size</a:t>
            </a:r>
          </a:p>
        </p:txBody>
      </p:sp>
      <p:sp>
        <p:nvSpPr>
          <p:cNvPr id="4" name="Text Placeholder 3">
            <a:extLst>
              <a:ext uri="{FF2B5EF4-FFF2-40B4-BE49-F238E27FC236}">
                <a16:creationId xmlns:a16="http://schemas.microsoft.com/office/drawing/2014/main" id="{28768205-9911-1F1D-18D9-C9DD6AB7A5CF}"/>
              </a:ext>
            </a:extLst>
          </p:cNvPr>
          <p:cNvSpPr>
            <a:spLocks noGrp="1"/>
          </p:cNvSpPr>
          <p:nvPr>
            <p:ph type="body" sz="quarter" idx="12"/>
          </p:nvPr>
        </p:nvSpPr>
        <p:spPr>
          <a:xfrm>
            <a:off x="482600" y="1307860"/>
            <a:ext cx="8178800" cy="5047343"/>
          </a:xfrm>
        </p:spPr>
        <p:txBody>
          <a:bodyPr>
            <a:normAutofit/>
          </a:bodyPr>
          <a:lstStyle/>
          <a:p>
            <a:r>
              <a:rPr lang="en-US" dirty="0"/>
              <a:t>Applications will be accepted over </a:t>
            </a:r>
            <a:r>
              <a:rPr lang="en-US" u="sng" dirty="0"/>
              <a:t>two offerings</a:t>
            </a:r>
            <a:r>
              <a:rPr lang="en-US" dirty="0"/>
              <a:t> in 2026 with $5 million available per offering:</a:t>
            </a:r>
          </a:p>
          <a:p>
            <a:pPr lvl="1"/>
            <a:r>
              <a:rPr lang="en-US" b="1" dirty="0">
                <a:solidFill>
                  <a:schemeClr val="tx1">
                    <a:lumMod val="65000"/>
                    <a:lumOff val="35000"/>
                  </a:schemeClr>
                </a:solidFill>
              </a:rPr>
              <a:t> </a:t>
            </a:r>
            <a:r>
              <a:rPr lang="en-US" b="1" dirty="0">
                <a:solidFill>
                  <a:srgbClr val="0070C0"/>
                </a:solidFill>
              </a:rPr>
              <a:t>January 26 (first offering funding is exhausted)</a:t>
            </a:r>
          </a:p>
          <a:p>
            <a:pPr lvl="1"/>
            <a:r>
              <a:rPr lang="en-US" b="1" dirty="0">
                <a:solidFill>
                  <a:schemeClr val="tx1">
                    <a:lumMod val="65000"/>
                    <a:lumOff val="35000"/>
                  </a:schemeClr>
                </a:solidFill>
              </a:rPr>
              <a:t> </a:t>
            </a:r>
            <a:r>
              <a:rPr lang="en-US" b="1" dirty="0">
                <a:solidFill>
                  <a:srgbClr val="0070C0"/>
                </a:solidFill>
              </a:rPr>
              <a:t>July 1 through December 31</a:t>
            </a:r>
          </a:p>
          <a:p>
            <a:pPr lvl="2">
              <a:buFont typeface="Wingdings" panose="05000000000000000000" pitchFamily="2" charset="2"/>
              <a:buChar char="v"/>
            </a:pPr>
            <a:r>
              <a:rPr lang="en-US" dirty="0"/>
              <a:t> Or until funds are exhausted</a:t>
            </a:r>
          </a:p>
          <a:p>
            <a:pPr marL="231775" lvl="1" indent="0">
              <a:buNone/>
            </a:pPr>
            <a:endParaRPr lang="en-US" dirty="0"/>
          </a:p>
          <a:p>
            <a:r>
              <a:rPr lang="en-US" dirty="0"/>
              <a:t>Application size:</a:t>
            </a:r>
          </a:p>
          <a:p>
            <a:pPr lvl="1"/>
            <a:r>
              <a:rPr lang="en-US" b="1" dirty="0">
                <a:solidFill>
                  <a:schemeClr val="tx1">
                    <a:lumMod val="65000"/>
                    <a:lumOff val="35000"/>
                  </a:schemeClr>
                </a:solidFill>
              </a:rPr>
              <a:t> </a:t>
            </a:r>
            <a:r>
              <a:rPr lang="en-US" b="1" dirty="0">
                <a:solidFill>
                  <a:srgbClr val="0070C0"/>
                </a:solidFill>
              </a:rPr>
              <a:t>Up to $500,000 </a:t>
            </a:r>
            <a:r>
              <a:rPr lang="en-US" dirty="0"/>
              <a:t>of requested funds</a:t>
            </a:r>
          </a:p>
          <a:p>
            <a:pPr lvl="1"/>
            <a:r>
              <a:rPr lang="en-US" b="1" dirty="0">
                <a:solidFill>
                  <a:schemeClr val="tx1">
                    <a:lumMod val="65000"/>
                    <a:lumOff val="35000"/>
                  </a:schemeClr>
                </a:solidFill>
              </a:rPr>
              <a:t> </a:t>
            </a:r>
            <a:r>
              <a:rPr lang="en-US" dirty="0">
                <a:solidFill>
                  <a:schemeClr val="tx1">
                    <a:lumMod val="65000"/>
                    <a:lumOff val="35000"/>
                  </a:schemeClr>
                </a:solidFill>
              </a:rPr>
              <a:t>Minimum of </a:t>
            </a:r>
            <a:r>
              <a:rPr lang="en-US" b="1" dirty="0">
                <a:solidFill>
                  <a:srgbClr val="0070C0"/>
                </a:solidFill>
              </a:rPr>
              <a:t>5</a:t>
            </a:r>
            <a:r>
              <a:rPr lang="en-US" dirty="0">
                <a:solidFill>
                  <a:schemeClr val="tx1">
                    <a:lumMod val="65000"/>
                    <a:lumOff val="35000"/>
                  </a:schemeClr>
                </a:solidFill>
              </a:rPr>
              <a:t>,</a:t>
            </a:r>
            <a:r>
              <a:rPr lang="en-US" b="1" dirty="0">
                <a:solidFill>
                  <a:schemeClr val="tx1">
                    <a:lumMod val="65000"/>
                    <a:lumOff val="35000"/>
                  </a:schemeClr>
                </a:solidFill>
              </a:rPr>
              <a:t> </a:t>
            </a:r>
            <a:r>
              <a:rPr lang="en-US" dirty="0">
                <a:solidFill>
                  <a:schemeClr val="tx1">
                    <a:lumMod val="65000"/>
                    <a:lumOff val="35000"/>
                  </a:schemeClr>
                </a:solidFill>
              </a:rPr>
              <a:t>up to maximum of </a:t>
            </a:r>
            <a:r>
              <a:rPr lang="en-US" b="1" dirty="0">
                <a:solidFill>
                  <a:srgbClr val="0070C0"/>
                </a:solidFill>
              </a:rPr>
              <a:t>50</a:t>
            </a:r>
            <a:r>
              <a:rPr lang="en-US" dirty="0">
                <a:solidFill>
                  <a:schemeClr val="tx1">
                    <a:lumMod val="65000"/>
                    <a:lumOff val="35000"/>
                  </a:schemeClr>
                </a:solidFill>
              </a:rPr>
              <a:t> households</a:t>
            </a:r>
          </a:p>
        </p:txBody>
      </p:sp>
      <p:pic>
        <p:nvPicPr>
          <p:cNvPr id="6" name="Picture 5" descr="Icon">
            <a:extLst>
              <a:ext uri="{FF2B5EF4-FFF2-40B4-BE49-F238E27FC236}">
                <a16:creationId xmlns:a16="http://schemas.microsoft.com/office/drawing/2014/main" id="{4F5C33DF-A532-8AC4-39D2-F38DC791688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67881" y="3069935"/>
            <a:ext cx="2966519" cy="3071714"/>
          </a:xfrm>
          <a:prstGeom prst="rect">
            <a:avLst/>
          </a:prstGeom>
        </p:spPr>
      </p:pic>
    </p:spTree>
    <p:extLst>
      <p:ext uri="{BB962C8B-B14F-4D97-AF65-F5344CB8AC3E}">
        <p14:creationId xmlns:p14="http://schemas.microsoft.com/office/powerpoint/2010/main" val="623764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0A12-2251-021C-3D6D-6072BD1A4BF7}"/>
              </a:ext>
            </a:extLst>
          </p:cNvPr>
          <p:cNvSpPr>
            <a:spLocks noGrp="1"/>
          </p:cNvSpPr>
          <p:nvPr>
            <p:ph type="title"/>
          </p:nvPr>
        </p:nvSpPr>
        <p:spPr/>
        <p:txBody>
          <a:bodyPr/>
          <a:lstStyle/>
          <a:p>
            <a:r>
              <a:rPr lang="en-US" sz="2400" dirty="0"/>
              <a:t>Caps</a:t>
            </a:r>
          </a:p>
        </p:txBody>
      </p:sp>
      <p:sp>
        <p:nvSpPr>
          <p:cNvPr id="5" name="Rectangle 4">
            <a:extLst>
              <a:ext uri="{FF2B5EF4-FFF2-40B4-BE49-F238E27FC236}">
                <a16:creationId xmlns:a16="http://schemas.microsoft.com/office/drawing/2014/main" id="{86022E89-C035-CB9D-D332-245E9A8590A2}"/>
              </a:ext>
            </a:extLst>
          </p:cNvPr>
          <p:cNvSpPr/>
          <p:nvPr/>
        </p:nvSpPr>
        <p:spPr>
          <a:xfrm>
            <a:off x="331496" y="3328591"/>
            <a:ext cx="8471418" cy="1575184"/>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285750" indent="-285750">
              <a:buFont typeface="Wingdings" panose="05000000000000000000" pitchFamily="2" charset="2"/>
              <a:buChar char="v"/>
            </a:pPr>
            <a:r>
              <a:rPr lang="en-US" sz="1600" b="1" dirty="0">
                <a:solidFill>
                  <a:schemeClr val="tx1"/>
                </a:solidFill>
              </a:rPr>
              <a:t>2026 </a:t>
            </a:r>
            <a:r>
              <a:rPr lang="en-US" sz="1600" b="1" u="sng" dirty="0">
                <a:solidFill>
                  <a:schemeClr val="tx1"/>
                </a:solidFill>
              </a:rPr>
              <a:t>annual</a:t>
            </a:r>
            <a:r>
              <a:rPr lang="en-US" sz="1600" b="1" dirty="0">
                <a:solidFill>
                  <a:schemeClr val="tx1"/>
                </a:solidFill>
              </a:rPr>
              <a:t> limit per Intermediary: $1,000,000</a:t>
            </a:r>
          </a:p>
          <a:p>
            <a:pPr marL="742950" lvl="1" indent="-285750">
              <a:buFont typeface="Wingdings" panose="05000000000000000000" pitchFamily="2" charset="2"/>
              <a:buChar char="v"/>
            </a:pPr>
            <a:r>
              <a:rPr lang="en-US" sz="1600" dirty="0">
                <a:solidFill>
                  <a:schemeClr val="tx1"/>
                </a:solidFill>
              </a:rPr>
              <a:t>Intermediaries may only have one “active” application at a time. Each application must be completed with all FORTIFIED Certificates received before submitting a new application.</a:t>
            </a:r>
          </a:p>
          <a:p>
            <a:pPr marL="742950" lvl="1" indent="-285750">
              <a:buFont typeface="Wingdings" panose="05000000000000000000" pitchFamily="2" charset="2"/>
              <a:buChar char="v"/>
            </a:pPr>
            <a:r>
              <a:rPr lang="en-US" sz="1600" dirty="0">
                <a:solidFill>
                  <a:schemeClr val="tx1"/>
                </a:solidFill>
              </a:rPr>
              <a:t>An intermediary may work with multiple members but, may only have one “active” application at a time – an application through one member must be completed with all certificates received before submitting a new application through a different member.</a:t>
            </a:r>
          </a:p>
        </p:txBody>
      </p:sp>
      <p:sp>
        <p:nvSpPr>
          <p:cNvPr id="4" name="Rectangle 3">
            <a:extLst>
              <a:ext uri="{FF2B5EF4-FFF2-40B4-BE49-F238E27FC236}">
                <a16:creationId xmlns:a16="http://schemas.microsoft.com/office/drawing/2014/main" id="{60289294-C28A-4E8B-E442-2793C76BCAD2}"/>
              </a:ext>
            </a:extLst>
          </p:cNvPr>
          <p:cNvSpPr/>
          <p:nvPr/>
        </p:nvSpPr>
        <p:spPr>
          <a:xfrm>
            <a:off x="331496" y="1297229"/>
            <a:ext cx="8471418" cy="1575184"/>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285750" indent="-285750">
              <a:buFont typeface="Wingdings" panose="05000000000000000000" pitchFamily="2" charset="2"/>
              <a:buChar char="v"/>
            </a:pPr>
            <a:r>
              <a:rPr lang="en-US" sz="1600" b="1" dirty="0">
                <a:solidFill>
                  <a:schemeClr val="tx1"/>
                </a:solidFill>
              </a:rPr>
              <a:t>2026 </a:t>
            </a:r>
            <a:r>
              <a:rPr lang="en-US" sz="1600" b="1" u="sng" dirty="0">
                <a:solidFill>
                  <a:schemeClr val="tx1"/>
                </a:solidFill>
              </a:rPr>
              <a:t>annual</a:t>
            </a:r>
            <a:r>
              <a:rPr lang="en-US" sz="1600" b="1" dirty="0">
                <a:solidFill>
                  <a:schemeClr val="tx1"/>
                </a:solidFill>
              </a:rPr>
              <a:t> limit per Member: $1,000,000</a:t>
            </a:r>
          </a:p>
          <a:p>
            <a:pPr marL="742950" lvl="1" indent="-285750">
              <a:buFont typeface="Wingdings" panose="05000000000000000000" pitchFamily="2" charset="2"/>
              <a:buChar char="v"/>
            </a:pPr>
            <a:r>
              <a:rPr lang="en-US" sz="1600" dirty="0">
                <a:solidFill>
                  <a:schemeClr val="tx1"/>
                </a:solidFill>
              </a:rPr>
              <a:t>If a Member self-facilitates an application with no Intermediary, the Member may only have one “active” application at a time. Each application must be completed with all FORTIFIED Certificates received before submitting a new application. </a:t>
            </a:r>
          </a:p>
          <a:p>
            <a:pPr marL="742950" lvl="1" indent="-285750">
              <a:buFont typeface="Wingdings" panose="05000000000000000000" pitchFamily="2" charset="2"/>
              <a:buChar char="v"/>
            </a:pPr>
            <a:r>
              <a:rPr lang="en-US" sz="1600" dirty="0">
                <a:solidFill>
                  <a:schemeClr val="tx1"/>
                </a:solidFill>
              </a:rPr>
              <a:t>If a member is working with multiple Intermediaries, the member may have multiple Intermediary-facilitated applications at the same time.</a:t>
            </a:r>
          </a:p>
        </p:txBody>
      </p:sp>
      <p:sp>
        <p:nvSpPr>
          <p:cNvPr id="7" name="TextBox 6">
            <a:extLst>
              <a:ext uri="{FF2B5EF4-FFF2-40B4-BE49-F238E27FC236}">
                <a16:creationId xmlns:a16="http://schemas.microsoft.com/office/drawing/2014/main" id="{622D2E57-8893-08A3-41E3-450BE8257BE9}"/>
              </a:ext>
            </a:extLst>
          </p:cNvPr>
          <p:cNvSpPr txBox="1"/>
          <p:nvPr/>
        </p:nvSpPr>
        <p:spPr>
          <a:xfrm>
            <a:off x="331496" y="5391494"/>
            <a:ext cx="8471418"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1600" b="1" u="sng" dirty="0">
                <a:solidFill>
                  <a:schemeClr val="bg1"/>
                </a:solidFill>
              </a:rPr>
              <a:t>Key Takeaway: The facilitator of the application may only have one active application at a time.</a:t>
            </a:r>
          </a:p>
        </p:txBody>
      </p:sp>
    </p:spTree>
    <p:extLst>
      <p:ext uri="{BB962C8B-B14F-4D97-AF65-F5344CB8AC3E}">
        <p14:creationId xmlns:p14="http://schemas.microsoft.com/office/powerpoint/2010/main" val="2165171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3BF5-5D71-3161-98AE-A32BF91E6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DE413-147D-E0C7-487B-CC5EF01F1A43}"/>
              </a:ext>
            </a:extLst>
          </p:cNvPr>
          <p:cNvSpPr>
            <a:spLocks noGrp="1"/>
          </p:cNvSpPr>
          <p:nvPr>
            <p:ph type="title"/>
          </p:nvPr>
        </p:nvSpPr>
        <p:spPr/>
        <p:txBody>
          <a:bodyPr/>
          <a:lstStyle/>
          <a:p>
            <a:r>
              <a:rPr lang="en-US" sz="2400" dirty="0"/>
              <a:t>Application Materials</a:t>
            </a:r>
          </a:p>
        </p:txBody>
      </p:sp>
      <p:sp>
        <p:nvSpPr>
          <p:cNvPr id="4" name="Text Placeholder 3">
            <a:extLst>
              <a:ext uri="{FF2B5EF4-FFF2-40B4-BE49-F238E27FC236}">
                <a16:creationId xmlns:a16="http://schemas.microsoft.com/office/drawing/2014/main" id="{CE9F51D5-83FC-B215-6D95-151AAFCC2B06}"/>
              </a:ext>
            </a:extLst>
          </p:cNvPr>
          <p:cNvSpPr>
            <a:spLocks noGrp="1"/>
          </p:cNvSpPr>
          <p:nvPr>
            <p:ph type="body" sz="quarter" idx="12"/>
          </p:nvPr>
        </p:nvSpPr>
        <p:spPr>
          <a:xfrm>
            <a:off x="355599" y="1175657"/>
            <a:ext cx="8326673" cy="1703346"/>
          </a:xfrm>
        </p:spPr>
        <p:txBody>
          <a:bodyPr vert="horz" lIns="91440" tIns="45720" rIns="91440" bIns="45720" rtlCol="0" anchor="t">
            <a:normAutofit/>
          </a:bodyPr>
          <a:lstStyle/>
          <a:p>
            <a:pPr marL="166370" indent="-166370"/>
            <a:r>
              <a:rPr lang="en-US" dirty="0"/>
              <a:t>Materials can be found on </a:t>
            </a:r>
            <a:r>
              <a:rPr lang="en-US" dirty="0">
                <a:hlinkClick r:id="rId2" action="ppaction://hlinkfile"/>
              </a:rPr>
              <a:t>FHLB.com</a:t>
            </a:r>
            <a:endParaRPr lang="en-US" dirty="0">
              <a:ea typeface="Calibri"/>
              <a:cs typeface="Calibri"/>
              <a:hlinkClick r:id="rId2" action="ppaction://hlinkfile"/>
            </a:endParaRPr>
          </a:p>
          <a:p>
            <a:pPr marL="166370" indent="-166370"/>
            <a:r>
              <a:rPr lang="en-US" dirty="0"/>
              <a:t>Select Community Programs &gt; Homeownership and Homebuyer Programs &gt; FHLB Dallas FORTIFIED Fund &gt; Resources</a:t>
            </a:r>
            <a:endParaRPr lang="en-US" dirty="0">
              <a:ea typeface="Calibri"/>
              <a:cs typeface="Calibri"/>
            </a:endParaRPr>
          </a:p>
          <a:p>
            <a:pPr marL="166370" indent="-166370"/>
            <a:endParaRPr lang="en-US" dirty="0">
              <a:ea typeface="Calibri"/>
              <a:cs typeface="Calibri"/>
            </a:endParaRPr>
          </a:p>
        </p:txBody>
      </p:sp>
      <p:grpSp>
        <p:nvGrpSpPr>
          <p:cNvPr id="5" name="Group 4">
            <a:extLst>
              <a:ext uri="{FF2B5EF4-FFF2-40B4-BE49-F238E27FC236}">
                <a16:creationId xmlns:a16="http://schemas.microsoft.com/office/drawing/2014/main" id="{09EB3BB8-7BFC-30B5-5159-EBEC58CA4AAF}"/>
              </a:ext>
            </a:extLst>
          </p:cNvPr>
          <p:cNvGrpSpPr/>
          <p:nvPr/>
        </p:nvGrpSpPr>
        <p:grpSpPr>
          <a:xfrm>
            <a:off x="1013625" y="2426638"/>
            <a:ext cx="7116749" cy="3974162"/>
            <a:chOff x="1140011" y="2787669"/>
            <a:chExt cx="6863977" cy="3712410"/>
          </a:xfrm>
        </p:grpSpPr>
        <p:pic>
          <p:nvPicPr>
            <p:cNvPr id="7" name="Picture 6" descr="Graphical user interface, website&#10;&#10;AI-generated content may be incorrect.">
              <a:extLst>
                <a:ext uri="{FF2B5EF4-FFF2-40B4-BE49-F238E27FC236}">
                  <a16:creationId xmlns:a16="http://schemas.microsoft.com/office/drawing/2014/main" id="{E2D39CBF-0897-B3C8-177A-B1FEB0035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011" y="2787669"/>
              <a:ext cx="6863977" cy="3712410"/>
            </a:xfrm>
            <a:prstGeom prst="rect">
              <a:avLst/>
            </a:prstGeom>
          </p:spPr>
        </p:pic>
        <p:sp>
          <p:nvSpPr>
            <p:cNvPr id="8" name="Rectangle 7">
              <a:extLst>
                <a:ext uri="{FF2B5EF4-FFF2-40B4-BE49-F238E27FC236}">
                  <a16:creationId xmlns:a16="http://schemas.microsoft.com/office/drawing/2014/main" id="{83ABACEB-938C-02C1-6B3A-BC5ABE5A32C9}"/>
                </a:ext>
              </a:extLst>
            </p:cNvPr>
            <p:cNvSpPr/>
            <p:nvPr/>
          </p:nvSpPr>
          <p:spPr>
            <a:xfrm>
              <a:off x="5350598" y="2998687"/>
              <a:ext cx="769545" cy="262550"/>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F541DE-6CAC-5E8D-416A-BB05F93F231A}"/>
                </a:ext>
              </a:extLst>
            </p:cNvPr>
            <p:cNvSpPr/>
            <p:nvPr/>
          </p:nvSpPr>
          <p:spPr>
            <a:xfrm>
              <a:off x="5375503" y="3739082"/>
              <a:ext cx="1385180" cy="126749"/>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D84E8D-F159-6983-FC3A-0D50F9CC624F}"/>
                </a:ext>
              </a:extLst>
            </p:cNvPr>
            <p:cNvSpPr/>
            <p:nvPr/>
          </p:nvSpPr>
          <p:spPr>
            <a:xfrm>
              <a:off x="2062679" y="5513561"/>
              <a:ext cx="1006443" cy="158222"/>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76E10-41DA-110C-7848-B7C3BDA0D6D4}"/>
                </a:ext>
              </a:extLst>
            </p:cNvPr>
            <p:cNvSpPr/>
            <p:nvPr/>
          </p:nvSpPr>
          <p:spPr>
            <a:xfrm>
              <a:off x="4535787" y="4065007"/>
              <a:ext cx="443621" cy="113014"/>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8482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FF6C-4C3A-54DE-B50F-441ADC6A67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D024F8-2C7C-1B9E-0403-DA1BA37A044E}"/>
              </a:ext>
            </a:extLst>
          </p:cNvPr>
          <p:cNvPicPr>
            <a:picLocks noChangeAspect="1"/>
          </p:cNvPicPr>
          <p:nvPr/>
        </p:nvPicPr>
        <p:blipFill>
          <a:blip r:embed="rId2"/>
          <a:stretch>
            <a:fillRect/>
          </a:stretch>
        </p:blipFill>
        <p:spPr>
          <a:xfrm>
            <a:off x="665912" y="698288"/>
            <a:ext cx="6562520" cy="5702512"/>
          </a:xfrm>
          <a:prstGeom prst="rect">
            <a:avLst/>
          </a:prstGeom>
        </p:spPr>
      </p:pic>
    </p:spTree>
    <p:extLst>
      <p:ext uri="{BB962C8B-B14F-4D97-AF65-F5344CB8AC3E}">
        <p14:creationId xmlns:p14="http://schemas.microsoft.com/office/powerpoint/2010/main" val="1247252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070F-B593-EC2A-4A2B-4161C26DFDEA}"/>
              </a:ext>
            </a:extLst>
          </p:cNvPr>
          <p:cNvSpPr>
            <a:spLocks noGrp="1"/>
          </p:cNvSpPr>
          <p:nvPr>
            <p:ph type="title"/>
          </p:nvPr>
        </p:nvSpPr>
        <p:spPr/>
        <p:txBody>
          <a:bodyPr/>
          <a:lstStyle/>
          <a:p>
            <a:r>
              <a:rPr lang="en-US" sz="2400" dirty="0">
                <a:solidFill>
                  <a:srgbClr val="0070C0"/>
                </a:solidFill>
                <a:ea typeface="Calibri"/>
                <a:cs typeface="Calibri"/>
              </a:rPr>
              <a:t>Filling Out the User Guide</a:t>
            </a:r>
            <a:endParaRPr lang="en-US" sz="2400" dirty="0"/>
          </a:p>
        </p:txBody>
      </p:sp>
      <p:pic>
        <p:nvPicPr>
          <p:cNvPr id="7" name="Picture 6">
            <a:extLst>
              <a:ext uri="{FF2B5EF4-FFF2-40B4-BE49-F238E27FC236}">
                <a16:creationId xmlns:a16="http://schemas.microsoft.com/office/drawing/2014/main" id="{7B04D223-8808-0414-E685-D2E1429FDFD2}"/>
              </a:ext>
            </a:extLst>
          </p:cNvPr>
          <p:cNvPicPr>
            <a:picLocks noChangeAspect="1"/>
          </p:cNvPicPr>
          <p:nvPr/>
        </p:nvPicPr>
        <p:blipFill>
          <a:blip r:embed="rId2"/>
          <a:stretch>
            <a:fillRect/>
          </a:stretch>
        </p:blipFill>
        <p:spPr>
          <a:xfrm>
            <a:off x="5025863" y="1339268"/>
            <a:ext cx="3854170" cy="4672707"/>
          </a:xfrm>
          <a:prstGeom prst="rect">
            <a:avLst/>
          </a:prstGeom>
        </p:spPr>
      </p:pic>
      <p:sp>
        <p:nvSpPr>
          <p:cNvPr id="3" name="TextBox 2">
            <a:extLst>
              <a:ext uri="{FF2B5EF4-FFF2-40B4-BE49-F238E27FC236}">
                <a16:creationId xmlns:a16="http://schemas.microsoft.com/office/drawing/2014/main" id="{C04265EA-B8F7-6408-95D5-C5C1547DA17F}"/>
              </a:ext>
            </a:extLst>
          </p:cNvPr>
          <p:cNvSpPr txBox="1"/>
          <p:nvPr/>
        </p:nvSpPr>
        <p:spPr>
          <a:xfrm>
            <a:off x="1183892" y="4381460"/>
            <a:ext cx="3554969" cy="1477328"/>
          </a:xfrm>
          <a:prstGeom prst="rect">
            <a:avLst/>
          </a:prstGeom>
          <a:noFill/>
        </p:spPr>
        <p:txBody>
          <a:bodyPr wrap="square" rtlCol="0">
            <a:spAutoFit/>
          </a:bodyPr>
          <a:lstStyle/>
          <a:p>
            <a:r>
              <a:rPr lang="en-US" b="1" dirty="0"/>
              <a:t>Intake Assistance Checklist:</a:t>
            </a:r>
          </a:p>
          <a:p>
            <a:pPr marL="342900" indent="-342900">
              <a:buFont typeface="Wingdings" panose="05000000000000000000" pitchFamily="2" charset="2"/>
              <a:buChar char="ü"/>
            </a:pPr>
            <a:r>
              <a:rPr lang="en-US" dirty="0"/>
              <a:t>This document provides a snapshot of key information</a:t>
            </a:r>
          </a:p>
          <a:p>
            <a:pPr marL="342900" indent="-342900">
              <a:buFont typeface="Wingdings" panose="05000000000000000000" pitchFamily="2" charset="2"/>
              <a:buChar char="ü"/>
            </a:pPr>
            <a:r>
              <a:rPr lang="en-US" dirty="0"/>
              <a:t>Use the checklist items to ensure application completion</a:t>
            </a:r>
          </a:p>
        </p:txBody>
      </p:sp>
      <p:sp>
        <p:nvSpPr>
          <p:cNvPr id="4" name="TextBox 3">
            <a:extLst>
              <a:ext uri="{FF2B5EF4-FFF2-40B4-BE49-F238E27FC236}">
                <a16:creationId xmlns:a16="http://schemas.microsoft.com/office/drawing/2014/main" id="{66BC7623-5C0A-7488-7064-3ACF978639A2}"/>
              </a:ext>
            </a:extLst>
          </p:cNvPr>
          <p:cNvSpPr txBox="1"/>
          <p:nvPr/>
        </p:nvSpPr>
        <p:spPr>
          <a:xfrm>
            <a:off x="423359" y="1352610"/>
            <a:ext cx="4602504" cy="28623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dirty="0">
                <a:solidFill>
                  <a:schemeClr val="bg1"/>
                </a:solidFill>
              </a:rPr>
              <a:t>The User Guide must be filled out for each household and documentation must be retained by the member </a:t>
            </a:r>
            <a:r>
              <a:rPr lang="en-US" sz="2000" u="sng" dirty="0">
                <a:solidFill>
                  <a:schemeClr val="bg1"/>
                </a:solidFill>
              </a:rPr>
              <a:t>for two years</a:t>
            </a:r>
            <a:r>
              <a:rPr lang="en-US" sz="2000" dirty="0">
                <a:solidFill>
                  <a:schemeClr val="bg1"/>
                </a:solidFill>
              </a:rPr>
              <a:t>. Please do not submit the User Guides with the application spreadsheet. FHLB Dallas will request a sample of households from the spreadsheet. Completed User Guides for the sampled households will be submitted at that time. </a:t>
            </a:r>
          </a:p>
        </p:txBody>
      </p:sp>
    </p:spTree>
    <p:extLst>
      <p:ext uri="{BB962C8B-B14F-4D97-AF65-F5344CB8AC3E}">
        <p14:creationId xmlns:p14="http://schemas.microsoft.com/office/powerpoint/2010/main" val="1979656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CED2E-4482-29A2-19A9-F6E0AD2A1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8DC1B-3B38-702F-8328-633D240268D0}"/>
              </a:ext>
            </a:extLst>
          </p:cNvPr>
          <p:cNvSpPr>
            <a:spLocks noGrp="1"/>
          </p:cNvSpPr>
          <p:nvPr>
            <p:ph type="title"/>
          </p:nvPr>
        </p:nvSpPr>
        <p:spPr/>
        <p:txBody>
          <a:bodyPr/>
          <a:lstStyle/>
          <a:p>
            <a:r>
              <a:rPr lang="en-US" sz="2400" dirty="0"/>
              <a:t>Program Process</a:t>
            </a:r>
          </a:p>
        </p:txBody>
      </p:sp>
      <p:sp>
        <p:nvSpPr>
          <p:cNvPr id="4" name="Text Placeholder 3">
            <a:extLst>
              <a:ext uri="{FF2B5EF4-FFF2-40B4-BE49-F238E27FC236}">
                <a16:creationId xmlns:a16="http://schemas.microsoft.com/office/drawing/2014/main" id="{CE8049FA-34F7-7746-9530-0C034585DA45}"/>
              </a:ext>
            </a:extLst>
          </p:cNvPr>
          <p:cNvSpPr>
            <a:spLocks noGrp="1"/>
          </p:cNvSpPr>
          <p:nvPr>
            <p:ph type="body" sz="quarter" idx="12"/>
          </p:nvPr>
        </p:nvSpPr>
        <p:spPr>
          <a:xfrm>
            <a:off x="514787" y="1252775"/>
            <a:ext cx="5399544" cy="5225143"/>
          </a:xfrm>
        </p:spPr>
        <p:txBody>
          <a:bodyPr>
            <a:normAutofit/>
          </a:bodyPr>
          <a:lstStyle/>
          <a:p>
            <a:pPr marL="457200" indent="-457200">
              <a:buFont typeface="+mj-lt"/>
              <a:buAutoNum type="arabicPeriod"/>
            </a:pPr>
            <a:r>
              <a:rPr lang="en-US" sz="2000" dirty="0">
                <a:solidFill>
                  <a:schemeClr val="tx1"/>
                </a:solidFill>
              </a:rPr>
              <a:t>Identify and verify applicants</a:t>
            </a:r>
          </a:p>
          <a:p>
            <a:pPr marL="457200" indent="-457200">
              <a:buFont typeface="+mj-lt"/>
              <a:buAutoNum type="arabicPeriod"/>
            </a:pPr>
            <a:r>
              <a:rPr lang="en-US" sz="2000" dirty="0">
                <a:solidFill>
                  <a:schemeClr val="tx1"/>
                </a:solidFill>
              </a:rPr>
              <a:t>Collect documentation</a:t>
            </a:r>
          </a:p>
          <a:p>
            <a:pPr marL="457200" indent="-457200">
              <a:buFont typeface="+mj-lt"/>
              <a:buAutoNum type="arabicPeriod"/>
            </a:pPr>
            <a:r>
              <a:rPr lang="en-US" sz="2000" dirty="0">
                <a:solidFill>
                  <a:schemeClr val="tx1"/>
                </a:solidFill>
              </a:rPr>
              <a:t>Fill out and submit the FORTIFIED Fund Application Spreadsheet</a:t>
            </a:r>
            <a:endParaRPr lang="en-US" sz="2000" dirty="0">
              <a:solidFill>
                <a:schemeClr val="tx1"/>
              </a:solidFill>
              <a:highlight>
                <a:srgbClr val="FFFF00"/>
              </a:highlight>
            </a:endParaRPr>
          </a:p>
          <a:p>
            <a:pPr marL="457200" indent="-457200">
              <a:buFont typeface="+mj-lt"/>
              <a:buAutoNum type="arabicPeriod"/>
            </a:pPr>
            <a:r>
              <a:rPr lang="en-US" sz="2000" dirty="0">
                <a:solidFill>
                  <a:schemeClr val="tx1"/>
                </a:solidFill>
              </a:rPr>
              <a:t>Review &amp; fund</a:t>
            </a:r>
          </a:p>
          <a:p>
            <a:pPr marL="693737" marR="0" lvl="1" indent="-457200" algn="l" defTabSz="685800" rtl="0" eaLnBrk="1" fontAlgn="auto" latinLnBrk="0" hangingPunct="1">
              <a:lnSpc>
                <a:spcPct val="100000"/>
              </a:lnSpc>
              <a:spcBef>
                <a:spcPct val="20000"/>
              </a:spcBef>
              <a:spcAft>
                <a:spcPts val="0"/>
              </a:spcAft>
              <a:buClr>
                <a:prstClr val="black">
                  <a:lumMod val="85000"/>
                  <a:lumOff val="15000"/>
                </a:prstClr>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FHLB Dallas will send an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AdobeSign</a:t>
            </a:r>
            <a:r>
              <a:rPr kumimoji="0" lang="en-US" sz="2000" b="0" i="0" u="none" strike="noStrike" kern="1200" cap="none" spc="0" normalizeH="0" baseline="0" noProof="0" dirty="0">
                <a:ln>
                  <a:noFill/>
                </a:ln>
                <a:solidFill>
                  <a:prstClr val="black"/>
                </a:solidFill>
                <a:effectLst/>
                <a:uLnTx/>
                <a:uFillTx/>
                <a:latin typeface="Calibri"/>
                <a:ea typeface="+mn-ea"/>
                <a:cs typeface="+mn-cs"/>
              </a:rPr>
              <a:t> agreement and request a sample of households to review</a:t>
            </a:r>
            <a:endParaRPr lang="en-US" sz="2000" dirty="0">
              <a:solidFill>
                <a:schemeClr val="tx1"/>
              </a:solidFill>
            </a:endParaRPr>
          </a:p>
          <a:p>
            <a:pPr marL="457200" indent="-457200">
              <a:buFont typeface="+mj-lt"/>
              <a:buAutoNum type="arabicPeriod"/>
            </a:pPr>
            <a:r>
              <a:rPr lang="en-US" sz="2000" dirty="0">
                <a:solidFill>
                  <a:schemeClr val="tx1"/>
                </a:solidFill>
              </a:rPr>
              <a:t>Facilitate renovation</a:t>
            </a:r>
          </a:p>
          <a:p>
            <a:pPr marL="457200" indent="-457200">
              <a:buFont typeface="+mj-lt"/>
              <a:buAutoNum type="arabicPeriod"/>
            </a:pPr>
            <a:r>
              <a:rPr lang="en-US" sz="2000" dirty="0">
                <a:solidFill>
                  <a:schemeClr val="tx1"/>
                </a:solidFill>
              </a:rPr>
              <a:t>Collect FORTIFIED Certifications</a:t>
            </a:r>
          </a:p>
          <a:p>
            <a:pPr marL="457200" indent="-457200">
              <a:buFont typeface="+mj-lt"/>
              <a:buAutoNum type="arabicPeriod"/>
            </a:pPr>
            <a:r>
              <a:rPr lang="en-US" sz="2000" dirty="0">
                <a:solidFill>
                  <a:schemeClr val="tx1"/>
                </a:solidFill>
              </a:rPr>
              <a:t>Submit final documents upon project  completion</a:t>
            </a:r>
          </a:p>
          <a:p>
            <a:pPr marL="457200" indent="-457200">
              <a:buFont typeface="+mj-lt"/>
              <a:buAutoNum type="arabicPeriod"/>
            </a:pPr>
            <a:r>
              <a:rPr lang="en-US" sz="2000" dirty="0">
                <a:solidFill>
                  <a:schemeClr val="tx1"/>
                </a:solidFill>
              </a:rPr>
              <a:t>Review &amp; close out application</a:t>
            </a:r>
          </a:p>
        </p:txBody>
      </p:sp>
      <p:pic>
        <p:nvPicPr>
          <p:cNvPr id="7" name="Picture 6">
            <a:extLst>
              <a:ext uri="{FF2B5EF4-FFF2-40B4-BE49-F238E27FC236}">
                <a16:creationId xmlns:a16="http://schemas.microsoft.com/office/drawing/2014/main" id="{BC330C20-8F7D-BA55-72C5-960F92EC7CCE}"/>
              </a:ext>
            </a:extLst>
          </p:cNvPr>
          <p:cNvPicPr>
            <a:picLocks noChangeAspect="1"/>
          </p:cNvPicPr>
          <p:nvPr/>
        </p:nvPicPr>
        <p:blipFill>
          <a:blip r:embed="rId2"/>
          <a:stretch>
            <a:fillRect/>
          </a:stretch>
        </p:blipFill>
        <p:spPr>
          <a:xfrm>
            <a:off x="5156975" y="2415813"/>
            <a:ext cx="3560373" cy="2700762"/>
          </a:xfrm>
          <a:prstGeom prst="rect">
            <a:avLst/>
          </a:prstGeom>
        </p:spPr>
      </p:pic>
    </p:spTree>
    <p:extLst>
      <p:ext uri="{BB962C8B-B14F-4D97-AF65-F5344CB8AC3E}">
        <p14:creationId xmlns:p14="http://schemas.microsoft.com/office/powerpoint/2010/main" val="302392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a:xfrm>
            <a:off x="260007" y="496975"/>
            <a:ext cx="7487260" cy="457200"/>
          </a:xfrm>
        </p:spPr>
        <p:txBody>
          <a:bodyPr/>
          <a:lstStyle/>
          <a:p>
            <a:r>
              <a:rPr lang="en-US" sz="2400" dirty="0"/>
              <a:t>2026 AHP Key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260007" y="954175"/>
            <a:ext cx="8640114" cy="5632311"/>
          </a:xfrm>
          <a:prstGeom prst="rect">
            <a:avLst/>
          </a:prstGeom>
          <a:noFill/>
        </p:spPr>
        <p:txBody>
          <a:bodyPr wrap="square" rtlCol="0">
            <a:spAutoFit/>
          </a:bodyPr>
          <a:lstStyle/>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Community Stability</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Removal of Community Revitalization Plan scoring criteria (Owner and Rental projects)</a:t>
            </a:r>
          </a:p>
          <a:p>
            <a:pPr lvl="1" defTabSz="344488">
              <a:defRPr/>
            </a:pPr>
            <a:endParaRPr lang="en-US" sz="2000" dirty="0">
              <a:solidFill>
                <a:prstClr val="black">
                  <a:lumMod val="65000"/>
                  <a:lumOff val="35000"/>
                </a:prstClr>
              </a:solidFill>
              <a:latin typeface="Calibri"/>
            </a:endParaRP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Update to Preservation Definition to include (Rental projects):</a:t>
            </a:r>
          </a:p>
          <a:p>
            <a:pPr marL="800100" lvl="1" indent="-342900" defTabSz="344488">
              <a:buFont typeface="Arial" panose="020B0604020202020204" pitchFamily="34" charset="0"/>
              <a:buChar char="•"/>
              <a:defRPr/>
            </a:pPr>
            <a:endParaRPr lang="en-US" sz="2000" dirty="0">
              <a:solidFill>
                <a:prstClr val="black">
                  <a:lumMod val="65000"/>
                  <a:lumOff val="35000"/>
                </a:prstClr>
              </a:solidFill>
              <a:latin typeface="Calibri"/>
            </a:endParaRPr>
          </a:p>
          <a:p>
            <a:pPr marL="1257300" lvl="2" indent="-342900" defTabSz="344488">
              <a:buFont typeface="Arial" panose="020B0604020202020204" pitchFamily="34" charset="0"/>
              <a:buChar char="•"/>
              <a:defRPr/>
            </a:pPr>
            <a:r>
              <a:rPr lang="en-US" sz="2000" dirty="0">
                <a:solidFill>
                  <a:prstClr val="black">
                    <a:lumMod val="65000"/>
                    <a:lumOff val="35000"/>
                  </a:prstClr>
                </a:solidFill>
                <a:latin typeface="Calibri"/>
              </a:rPr>
              <a:t>“six (6) points if 1) the project will, within </a:t>
            </a:r>
            <a:r>
              <a:rPr lang="en-US" sz="2000" u="sng" dirty="0">
                <a:solidFill>
                  <a:prstClr val="black">
                    <a:lumMod val="65000"/>
                    <a:lumOff val="35000"/>
                  </a:prstClr>
                </a:solidFill>
                <a:latin typeface="Calibri"/>
              </a:rPr>
              <a:t>one year prior</a:t>
            </a:r>
            <a:r>
              <a:rPr lang="en-US" sz="2000" dirty="0">
                <a:solidFill>
                  <a:prstClr val="black">
                    <a:lumMod val="65000"/>
                    <a:lumOff val="35000"/>
                  </a:prstClr>
                </a:solidFill>
                <a:latin typeface="Calibri"/>
              </a:rPr>
              <a:t> or two years after application deadline, face expiring HUD section 8 project-based rental assistance contracts, reach the end of a tax credit compliance period or face expiring USDA-RD 515 rental assistance contracts….”</a:t>
            </a:r>
          </a:p>
          <a:p>
            <a:pPr marL="342900" indent="-342900" defTabSz="344488">
              <a:buFont typeface="Arial" panose="020B0604020202020204" pitchFamily="34" charset="0"/>
              <a:buChar char="•"/>
              <a:defRPr/>
            </a:pPr>
            <a:endParaRPr lang="en-US" sz="2000" b="1" dirty="0">
              <a:solidFill>
                <a:srgbClr val="0071CE"/>
              </a:solidFill>
              <a:latin typeface="Calibri"/>
            </a:endParaRPr>
          </a:p>
          <a:p>
            <a:pPr defTabSz="914400">
              <a:defRPr/>
            </a:pPr>
            <a:r>
              <a:rPr lang="en-US" sz="2000" b="1" dirty="0">
                <a:solidFill>
                  <a:srgbClr val="0071CE"/>
                </a:solidFill>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Available on the Bank’s AHP webpage</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endParaRPr>
          </a:p>
          <a:p>
            <a:pPr defTabSz="914400">
              <a:tabLst>
                <a:tab pos="344488" algn="l"/>
              </a:tabLst>
              <a:defRPr/>
            </a:pPr>
            <a:r>
              <a:rPr lang="en-US" sz="2000" b="1" dirty="0">
                <a:solidFill>
                  <a:srgbClr val="0071CE"/>
                </a:solidFill>
              </a:rPr>
              <a:t>Standardized Development Budget (Rental projects)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Applicants will use a template budget provided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Development budget will appear on the Uses of Funds Page</a:t>
            </a: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507039" y="1756134"/>
            <a:ext cx="5918899"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You can find additional information &amp; grant programs at </a:t>
            </a:r>
            <a:r>
              <a:rPr kumimoji="0" lang="en-US" sz="1800" b="1" i="1"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2253113" y="1047181"/>
            <a:ext cx="4637771" cy="457200"/>
          </a:xfrm>
        </p:spPr>
        <p:txBody>
          <a:bodyPr>
            <a:noAutofit/>
          </a:bodyPr>
          <a:lstStyle/>
          <a:p>
            <a:pPr algn="ctr"/>
            <a:r>
              <a:rPr lang="en-US" sz="4400" b="1">
                <a:solidFill>
                  <a:srgbClr val="0070C0"/>
                </a:solidFill>
              </a:rPr>
              <a:t>Questions?</a:t>
            </a:r>
          </a:p>
        </p:txBody>
      </p:sp>
      <p:sp>
        <p:nvSpPr>
          <p:cNvPr id="2" name="TextBox 1">
            <a:extLst>
              <a:ext uri="{FF2B5EF4-FFF2-40B4-BE49-F238E27FC236}">
                <a16:creationId xmlns:a16="http://schemas.microsoft.com/office/drawing/2014/main" id="{501E4931-23E3-E3BE-A712-3B9337E93916}"/>
              </a:ext>
            </a:extLst>
          </p:cNvPr>
          <p:cNvSpPr txBox="1"/>
          <p:nvPr/>
        </p:nvSpPr>
        <p:spPr>
          <a:xfrm>
            <a:off x="1915318" y="2993519"/>
            <a:ext cx="5313359" cy="2985433"/>
          </a:xfrm>
          <a:prstGeom prst="rect">
            <a:avLst/>
          </a:prstGeom>
          <a:noFill/>
        </p:spPr>
        <p:txBody>
          <a:bodyPr wrap="square" rtlCol="0" anchor="ctr">
            <a:spAutoFit/>
          </a:bodyPr>
          <a:lstStyle/>
          <a:p>
            <a:pPr marL="0" lvl="0" algn="ctr">
              <a:buNone/>
            </a:pPr>
            <a:r>
              <a:rPr lang="en-US" sz="2400" b="1" u="none">
                <a:solidFill>
                  <a:schemeClr val="accent1"/>
                </a:solidFill>
              </a:rPr>
              <a:t>Contact Us!</a:t>
            </a:r>
          </a:p>
          <a:p>
            <a:pPr marL="0" lvl="0" algn="ctr">
              <a:buNone/>
            </a:pPr>
            <a:endParaRPr lang="en-US" sz="2400" b="1" u="none">
              <a:solidFill>
                <a:schemeClr val="accent1"/>
              </a:solidFill>
            </a:endParaRPr>
          </a:p>
          <a:p>
            <a:pPr marL="0" lvl="0" algn="ctr">
              <a:buNone/>
            </a:pPr>
            <a:r>
              <a:rPr lang="en-US" sz="2400" b="1" u="sng">
                <a:solidFill>
                  <a:schemeClr val="accent1"/>
                </a:solidFill>
              </a:rPr>
              <a:t>By Email: </a:t>
            </a:r>
          </a:p>
          <a:p>
            <a:pPr marL="0" lvl="0" algn="ctr">
              <a:buNone/>
            </a:pPr>
            <a:r>
              <a:rPr lang="en-US" sz="2000">
                <a:hlinkClick r:id="rId3"/>
              </a:rPr>
              <a:t>fortifiedfund@fhlb.com</a:t>
            </a:r>
            <a:endParaRPr lang="en-US" sz="2400"/>
          </a:p>
          <a:p>
            <a:pPr marL="0" lvl="0" algn="ctr">
              <a:buNone/>
            </a:pPr>
            <a:endParaRPr lang="en-US" sz="2400" b="1" u="sng">
              <a:solidFill>
                <a:schemeClr val="accent1"/>
              </a:solidFill>
            </a:endParaRPr>
          </a:p>
          <a:p>
            <a:pPr marL="0" lvl="0" algn="ctr">
              <a:buNone/>
            </a:pPr>
            <a:r>
              <a:rPr lang="en-US" sz="2400" b="1" u="sng">
                <a:solidFill>
                  <a:schemeClr val="accent1"/>
                </a:solidFill>
              </a:rPr>
              <a:t>By Phone: </a:t>
            </a:r>
          </a:p>
          <a:p>
            <a:pPr marL="0" lvl="0" algn="ctr">
              <a:buNone/>
            </a:pPr>
            <a:r>
              <a:rPr lang="en-US" sz="2400"/>
              <a:t>800.362.2944</a:t>
            </a:r>
          </a:p>
          <a:p>
            <a:endParaRPr lang="en-US" sz="2400">
              <a:solidFill>
                <a:schemeClr val="tx1">
                  <a:lumMod val="65000"/>
                  <a:lumOff val="35000"/>
                </a:schemeClr>
              </a:solidFill>
            </a:endParaRPr>
          </a:p>
        </p:txBody>
      </p:sp>
    </p:spTree>
    <p:extLst>
      <p:ext uri="{BB962C8B-B14F-4D97-AF65-F5344CB8AC3E}">
        <p14:creationId xmlns:p14="http://schemas.microsoft.com/office/powerpoint/2010/main" val="169289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9BC6-A714-577B-731C-295B6AE0A2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62488F-2F4C-75C1-6835-9C4463D0220B}"/>
              </a:ext>
            </a:extLst>
          </p:cNvPr>
          <p:cNvSpPr>
            <a:spLocks noGrp="1"/>
          </p:cNvSpPr>
          <p:nvPr>
            <p:ph type="subTitle" idx="1"/>
          </p:nvPr>
        </p:nvSpPr>
        <p:spPr/>
        <p:txBody>
          <a:bodyPr/>
          <a:lstStyle/>
          <a:p>
            <a:r>
              <a:rPr lang="en-US" dirty="0"/>
              <a:t>2026 Partnership Grant Program</a:t>
            </a:r>
          </a:p>
        </p:txBody>
      </p:sp>
    </p:spTree>
    <p:extLst>
      <p:ext uri="{BB962C8B-B14F-4D97-AF65-F5344CB8AC3E}">
        <p14:creationId xmlns:p14="http://schemas.microsoft.com/office/powerpoint/2010/main" val="1017597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550880" y="586638"/>
            <a:ext cx="5602928" cy="342900"/>
          </a:xfrm>
        </p:spPr>
        <p:txBody>
          <a:bodyPr>
            <a:noAutofit/>
          </a:bodyPr>
          <a:lstStyle/>
          <a:p>
            <a:pPr algn="l"/>
            <a:r>
              <a:rPr lang="en-US" sz="2400" b="1" dirty="0">
                <a:solidFill>
                  <a:srgbClr val="0070C0"/>
                </a:solidFill>
              </a:rPr>
              <a:t>Program Overview</a:t>
            </a:r>
          </a:p>
        </p:txBody>
      </p:sp>
      <p:graphicFrame>
        <p:nvGraphicFramePr>
          <p:cNvPr id="5" name="Diagram 4">
            <a:extLst>
              <a:ext uri="{FF2B5EF4-FFF2-40B4-BE49-F238E27FC236}">
                <a16:creationId xmlns:a16="http://schemas.microsoft.com/office/drawing/2014/main" id="{666784DE-7C0F-43C4-905A-AE7F489024B9}"/>
              </a:ext>
            </a:extLst>
          </p:cNvPr>
          <p:cNvGraphicFramePr/>
          <p:nvPr/>
        </p:nvGraphicFramePr>
        <p:xfrm>
          <a:off x="275440" y="929538"/>
          <a:ext cx="8593120" cy="5387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5958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137920" y="3805354"/>
            <a:ext cx="6868157" cy="239579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lstStyle/>
          <a:p>
            <a:pPr marL="257175" indent="-257175" defTabSz="685800" eaLnBrk="0" hangingPunct="0">
              <a:spcBef>
                <a:spcPct val="50000"/>
              </a:spcBef>
              <a:buFont typeface="Wingdings" panose="05000000000000000000" pitchFamily="2" charset="2"/>
              <a:buChar char="ü"/>
            </a:pPr>
            <a:r>
              <a:rPr lang="en-US" sz="2000" dirty="0">
                <a:solidFill>
                  <a:prstClr val="black"/>
                </a:solidFill>
                <a:latin typeface="Calibri" pitchFamily="34" charset="0"/>
              </a:rPr>
              <a:t>CBOs may partner with multiple members and members are allowed to support multiple CBOs. </a:t>
            </a:r>
          </a:p>
          <a:p>
            <a:pPr marL="257175" indent="-257175" defTabSz="685800" eaLnBrk="0" hangingPunct="0">
              <a:spcBef>
                <a:spcPct val="50000"/>
              </a:spcBef>
              <a:buFont typeface="Wingdings" panose="05000000000000000000" pitchFamily="2" charset="2"/>
              <a:buChar char="ü"/>
            </a:pPr>
            <a:r>
              <a:rPr lang="en-US" sz="2000" dirty="0">
                <a:solidFill>
                  <a:prstClr val="black"/>
                </a:solidFill>
                <a:latin typeface="Calibri" pitchFamily="34" charset="0"/>
              </a:rPr>
              <a:t>2026 PGP Allocation is $1,500,000</a:t>
            </a:r>
            <a:endParaRPr lang="en-US" sz="2000" b="1" dirty="0">
              <a:solidFill>
                <a:srgbClr val="0071CE"/>
              </a:solidFill>
              <a:latin typeface="Calibri" pitchFamily="34" charset="0"/>
            </a:endParaRPr>
          </a:p>
          <a:p>
            <a:pPr marL="257175" indent="-257175" defTabSz="685800" eaLnBrk="0" hangingPunct="0">
              <a:spcBef>
                <a:spcPct val="50000"/>
              </a:spcBef>
              <a:buFont typeface="Wingdings" panose="05000000000000000000" pitchFamily="2" charset="2"/>
              <a:buChar char="ü"/>
            </a:pPr>
            <a:r>
              <a:rPr lang="en-US" sz="2000" u="sng" dirty="0">
                <a:solidFill>
                  <a:prstClr val="black"/>
                </a:solidFill>
                <a:latin typeface="Calibri" pitchFamily="34" charset="0"/>
              </a:rPr>
              <a:t>Member contribution must be made in 2026</a:t>
            </a:r>
            <a:r>
              <a:rPr lang="en-US" sz="2000" dirty="0">
                <a:solidFill>
                  <a:prstClr val="black"/>
                </a:solidFill>
                <a:latin typeface="Calibri" pitchFamily="34" charset="0"/>
              </a:rPr>
              <a:t>. At the time of application, FHLB Dallas will accept a commitment from the member.</a:t>
            </a:r>
          </a:p>
          <a:p>
            <a:pPr marL="192881" indent="-192881" defTabSz="257175">
              <a:lnSpc>
                <a:spcPct val="90000"/>
              </a:lnSpc>
              <a:spcBef>
                <a:spcPct val="20000"/>
              </a:spcBef>
              <a:buFontTx/>
              <a:buChar char="•"/>
              <a:defRPr/>
            </a:pPr>
            <a:endParaRPr lang="en-US" sz="2000" kern="0" dirty="0">
              <a:solidFill>
                <a:prstClr val="black"/>
              </a:solidFill>
              <a:latin typeface="Calibri"/>
            </a:endParaRPr>
          </a:p>
          <a:p>
            <a:pPr marL="450056" lvl="1" indent="-192881" defTabSz="257175">
              <a:lnSpc>
                <a:spcPct val="90000"/>
              </a:lnSpc>
              <a:spcBef>
                <a:spcPct val="20000"/>
              </a:spcBef>
              <a:buFontTx/>
              <a:buChar char="•"/>
              <a:defRPr/>
            </a:pPr>
            <a:endParaRPr lang="en-US" sz="2000" kern="0" dirty="0">
              <a:solidFill>
                <a:prstClr val="black"/>
              </a:solidFill>
              <a:latin typeface="Calibri"/>
            </a:endParaRPr>
          </a:p>
        </p:txBody>
      </p:sp>
      <p:sp>
        <p:nvSpPr>
          <p:cNvPr id="12" name="Title 6"/>
          <p:cNvSpPr>
            <a:spLocks noGrp="1"/>
          </p:cNvSpPr>
          <p:nvPr>
            <p:ph type="title"/>
          </p:nvPr>
        </p:nvSpPr>
        <p:spPr>
          <a:xfrm>
            <a:off x="605964" y="656849"/>
            <a:ext cx="5602928" cy="342900"/>
          </a:xfrm>
        </p:spPr>
        <p:txBody>
          <a:bodyPr>
            <a:noAutofit/>
          </a:bodyPr>
          <a:lstStyle/>
          <a:p>
            <a:pPr algn="l"/>
            <a:r>
              <a:rPr lang="en-US" sz="2400" b="1" dirty="0">
                <a:solidFill>
                  <a:srgbClr val="0070C0"/>
                </a:solidFill>
              </a:rPr>
              <a:t>Grant Amount</a:t>
            </a:r>
          </a:p>
        </p:txBody>
      </p:sp>
      <p:grpSp>
        <p:nvGrpSpPr>
          <p:cNvPr id="5" name="Group 4">
            <a:extLst>
              <a:ext uri="{FF2B5EF4-FFF2-40B4-BE49-F238E27FC236}">
                <a16:creationId xmlns:a16="http://schemas.microsoft.com/office/drawing/2014/main" id="{8C3393E6-A330-458E-B808-A0BC6ABDD578}"/>
              </a:ext>
            </a:extLst>
          </p:cNvPr>
          <p:cNvGrpSpPr/>
          <p:nvPr/>
        </p:nvGrpSpPr>
        <p:grpSpPr>
          <a:xfrm>
            <a:off x="537503" y="1327229"/>
            <a:ext cx="8068994" cy="778831"/>
            <a:chOff x="526493" y="1193719"/>
            <a:chExt cx="7635834" cy="1275988"/>
          </a:xfrm>
        </p:grpSpPr>
        <p:sp>
          <p:nvSpPr>
            <p:cNvPr id="3" name="Rectangle 2">
              <a:extLst>
                <a:ext uri="{FF2B5EF4-FFF2-40B4-BE49-F238E27FC236}">
                  <a16:creationId xmlns:a16="http://schemas.microsoft.com/office/drawing/2014/main" id="{D8F1656C-A18F-4CAA-9AF5-85F37BCBF0BC}"/>
                </a:ext>
              </a:extLst>
            </p:cNvPr>
            <p:cNvSpPr/>
            <p:nvPr/>
          </p:nvSpPr>
          <p:spPr>
            <a:xfrm>
              <a:off x="526493" y="1193719"/>
              <a:ext cx="7635834" cy="92627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4DDD2C57-6A05-4000-B8DA-410D4EFB092B}"/>
                </a:ext>
              </a:extLst>
            </p:cNvPr>
            <p:cNvSpPr txBox="1"/>
            <p:nvPr/>
          </p:nvSpPr>
          <p:spPr>
            <a:xfrm>
              <a:off x="597951" y="1309951"/>
              <a:ext cx="7492916" cy="1159756"/>
            </a:xfrm>
            <a:prstGeom prst="rect">
              <a:avLst/>
            </a:prstGeom>
            <a:noFill/>
          </p:spPr>
          <p:txBody>
            <a:bodyPr wrap="square" rtlCol="0">
              <a:spAutoFit/>
            </a:bodyPr>
            <a:lstStyle/>
            <a:p>
              <a:pPr algn="ctr" defTabSz="685800" eaLnBrk="0" hangingPunct="0">
                <a:spcBef>
                  <a:spcPct val="50000"/>
                </a:spcBef>
              </a:pPr>
              <a:r>
                <a:rPr lang="en-US" sz="2000" b="1" dirty="0">
                  <a:solidFill>
                    <a:srgbClr val="0071CE"/>
                  </a:solidFill>
                  <a:latin typeface="Calibri" pitchFamily="34" charset="0"/>
                </a:rPr>
                <a:t>5:1 match </a:t>
              </a:r>
              <a:r>
                <a:rPr lang="en-US" sz="2000" dirty="0">
                  <a:solidFill>
                    <a:prstClr val="black"/>
                  </a:solidFill>
                  <a:latin typeface="Calibri" pitchFamily="34" charset="0"/>
                </a:rPr>
                <a:t>of the member’s cash contribution of </a:t>
              </a:r>
              <a:r>
                <a:rPr lang="en-US" sz="2000" b="1" dirty="0">
                  <a:solidFill>
                    <a:srgbClr val="0071CE"/>
                  </a:solidFill>
                  <a:latin typeface="Calibri" pitchFamily="34" charset="0"/>
                </a:rPr>
                <a:t>$500 - $5,000 </a:t>
              </a:r>
              <a:r>
                <a:rPr lang="en-US" sz="2000" dirty="0">
                  <a:solidFill>
                    <a:prstClr val="black"/>
                  </a:solidFill>
                  <a:latin typeface="Calibri" pitchFamily="34" charset="0"/>
                </a:rPr>
                <a:t>to the CBO. </a:t>
              </a:r>
            </a:p>
          </p:txBody>
        </p:sp>
      </p:grpSp>
      <p:grpSp>
        <p:nvGrpSpPr>
          <p:cNvPr id="10" name="Group 9">
            <a:extLst>
              <a:ext uri="{FF2B5EF4-FFF2-40B4-BE49-F238E27FC236}">
                <a16:creationId xmlns:a16="http://schemas.microsoft.com/office/drawing/2014/main" id="{F74E995A-F6B3-4852-B88B-10BAB345CC57}"/>
              </a:ext>
            </a:extLst>
          </p:cNvPr>
          <p:cNvGrpSpPr/>
          <p:nvPr/>
        </p:nvGrpSpPr>
        <p:grpSpPr>
          <a:xfrm>
            <a:off x="537503" y="2200825"/>
            <a:ext cx="8068993" cy="565376"/>
            <a:chOff x="526493" y="1193719"/>
            <a:chExt cx="7635834" cy="926276"/>
          </a:xfrm>
        </p:grpSpPr>
        <p:sp>
          <p:nvSpPr>
            <p:cNvPr id="11" name="Rectangle 10">
              <a:extLst>
                <a:ext uri="{FF2B5EF4-FFF2-40B4-BE49-F238E27FC236}">
                  <a16:creationId xmlns:a16="http://schemas.microsoft.com/office/drawing/2014/main" id="{BE172BA4-69FA-4752-9CC8-A210A3B94646}"/>
                </a:ext>
              </a:extLst>
            </p:cNvPr>
            <p:cNvSpPr/>
            <p:nvPr/>
          </p:nvSpPr>
          <p:spPr>
            <a:xfrm>
              <a:off x="526493" y="1193719"/>
              <a:ext cx="7635834" cy="92627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3" name="TextBox 12">
              <a:extLst>
                <a:ext uri="{FF2B5EF4-FFF2-40B4-BE49-F238E27FC236}">
                  <a16:creationId xmlns:a16="http://schemas.microsoft.com/office/drawing/2014/main" id="{80520FAC-8769-4FFE-A7E3-5E5D5E42E920}"/>
                </a:ext>
              </a:extLst>
            </p:cNvPr>
            <p:cNvSpPr txBox="1"/>
            <p:nvPr/>
          </p:nvSpPr>
          <p:spPr>
            <a:xfrm>
              <a:off x="597952" y="1321632"/>
              <a:ext cx="7492916" cy="655515"/>
            </a:xfrm>
            <a:prstGeom prst="rect">
              <a:avLst/>
            </a:prstGeom>
            <a:noFill/>
          </p:spPr>
          <p:txBody>
            <a:bodyPr wrap="square" rtlCol="0">
              <a:spAutoFit/>
            </a:bodyPr>
            <a:lstStyle/>
            <a:p>
              <a:pPr algn="ctr" defTabSz="685800" eaLnBrk="0" hangingPunct="0">
                <a:spcBef>
                  <a:spcPct val="50000"/>
                </a:spcBef>
              </a:pPr>
              <a:r>
                <a:rPr lang="en-US" sz="2000" dirty="0">
                  <a:solidFill>
                    <a:prstClr val="black"/>
                  </a:solidFill>
                  <a:latin typeface="Calibri" pitchFamily="34" charset="0"/>
                </a:rPr>
                <a:t>FHLB Dallas will grant up to</a:t>
              </a:r>
              <a:r>
                <a:rPr lang="en-US" sz="2000" b="1" dirty="0">
                  <a:solidFill>
                    <a:prstClr val="black"/>
                  </a:solidFill>
                  <a:latin typeface="Calibri" pitchFamily="34" charset="0"/>
                </a:rPr>
                <a:t> </a:t>
              </a:r>
              <a:r>
                <a:rPr lang="en-US" sz="2000" b="1" dirty="0">
                  <a:solidFill>
                    <a:srgbClr val="0070C0"/>
                  </a:solidFill>
                  <a:latin typeface="Calibri" pitchFamily="34" charset="0"/>
                </a:rPr>
                <a:t>$25,000 </a:t>
              </a:r>
              <a:r>
                <a:rPr lang="en-US" sz="2000" dirty="0">
                  <a:solidFill>
                    <a:prstClr val="black"/>
                  </a:solidFill>
                  <a:latin typeface="Calibri" pitchFamily="34" charset="0"/>
                </a:rPr>
                <a:t>to any one member/CBO application.</a:t>
              </a:r>
            </a:p>
          </p:txBody>
        </p:sp>
      </p:grpSp>
      <p:grpSp>
        <p:nvGrpSpPr>
          <p:cNvPr id="14" name="Group 13">
            <a:extLst>
              <a:ext uri="{FF2B5EF4-FFF2-40B4-BE49-F238E27FC236}">
                <a16:creationId xmlns:a16="http://schemas.microsoft.com/office/drawing/2014/main" id="{100D719D-A660-44E8-B933-7DD3F4B16BF6}"/>
              </a:ext>
            </a:extLst>
          </p:cNvPr>
          <p:cNvGrpSpPr/>
          <p:nvPr/>
        </p:nvGrpSpPr>
        <p:grpSpPr>
          <a:xfrm>
            <a:off x="537503" y="3074421"/>
            <a:ext cx="8068993" cy="565376"/>
            <a:chOff x="526493" y="1193719"/>
            <a:chExt cx="7635834" cy="926276"/>
          </a:xfrm>
        </p:grpSpPr>
        <p:sp>
          <p:nvSpPr>
            <p:cNvPr id="15" name="Rectangle 14">
              <a:extLst>
                <a:ext uri="{FF2B5EF4-FFF2-40B4-BE49-F238E27FC236}">
                  <a16:creationId xmlns:a16="http://schemas.microsoft.com/office/drawing/2014/main" id="{2B81A363-43C8-41B0-8EB1-C887DDA74EDD}"/>
                </a:ext>
              </a:extLst>
            </p:cNvPr>
            <p:cNvSpPr/>
            <p:nvPr/>
          </p:nvSpPr>
          <p:spPr>
            <a:xfrm>
              <a:off x="526493" y="1193719"/>
              <a:ext cx="7635834" cy="92627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6" name="TextBox 15">
              <a:extLst>
                <a:ext uri="{FF2B5EF4-FFF2-40B4-BE49-F238E27FC236}">
                  <a16:creationId xmlns:a16="http://schemas.microsoft.com/office/drawing/2014/main" id="{6B3AAFC2-44F0-44FE-A165-B234BE7F4627}"/>
                </a:ext>
              </a:extLst>
            </p:cNvPr>
            <p:cNvSpPr txBox="1"/>
            <p:nvPr/>
          </p:nvSpPr>
          <p:spPr>
            <a:xfrm>
              <a:off x="526493" y="1329100"/>
              <a:ext cx="7492917" cy="655515"/>
            </a:xfrm>
            <a:prstGeom prst="rect">
              <a:avLst/>
            </a:prstGeom>
            <a:noFill/>
          </p:spPr>
          <p:txBody>
            <a:bodyPr wrap="square" rtlCol="0">
              <a:spAutoFit/>
            </a:bodyPr>
            <a:lstStyle/>
            <a:p>
              <a:pPr algn="ctr" defTabSz="685800" eaLnBrk="0" hangingPunct="0">
                <a:spcBef>
                  <a:spcPct val="50000"/>
                </a:spcBef>
              </a:pPr>
              <a:r>
                <a:rPr lang="en-US" sz="2000" dirty="0">
                  <a:solidFill>
                    <a:prstClr val="black"/>
                  </a:solidFill>
                  <a:latin typeface="Calibri" pitchFamily="34" charset="0"/>
                </a:rPr>
                <a:t>The maximum FHLB Dallas</a:t>
              </a:r>
              <a:r>
                <a:rPr lang="en-US" sz="2000" dirty="0">
                  <a:solidFill>
                    <a:srgbClr val="FF0000"/>
                  </a:solidFill>
                  <a:latin typeface="Calibri" pitchFamily="34" charset="0"/>
                </a:rPr>
                <a:t> </a:t>
              </a:r>
              <a:r>
                <a:rPr lang="en-US" sz="2000" dirty="0">
                  <a:solidFill>
                    <a:prstClr val="black"/>
                  </a:solidFill>
                  <a:latin typeface="Calibri" pitchFamily="34" charset="0"/>
                </a:rPr>
                <a:t>contribution to any one CBO is </a:t>
              </a:r>
              <a:r>
                <a:rPr lang="en-US" sz="2000" b="1" dirty="0">
                  <a:solidFill>
                    <a:srgbClr val="0070C0"/>
                  </a:solidFill>
                  <a:latin typeface="Calibri" pitchFamily="34" charset="0"/>
                </a:rPr>
                <a:t>$50,000</a:t>
              </a:r>
              <a:r>
                <a:rPr lang="en-US" sz="2000" dirty="0">
                  <a:solidFill>
                    <a:prstClr val="black"/>
                  </a:solidFill>
                  <a:latin typeface="Calibri" pitchFamily="34" charset="0"/>
                </a:rPr>
                <a:t>. </a:t>
              </a:r>
            </a:p>
          </p:txBody>
        </p:sp>
      </p:grpSp>
    </p:spTree>
    <p:extLst>
      <p:ext uri="{BB962C8B-B14F-4D97-AF65-F5344CB8AC3E}">
        <p14:creationId xmlns:p14="http://schemas.microsoft.com/office/powerpoint/2010/main" val="3446538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302009" y="2950234"/>
            <a:ext cx="6246436" cy="2589603"/>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lstStyle/>
          <a:p>
            <a:pPr marL="214313" indent="-214313" defTabSz="257175">
              <a:lnSpc>
                <a:spcPct val="90000"/>
              </a:lnSpc>
              <a:spcBef>
                <a:spcPct val="20000"/>
              </a:spcBef>
              <a:buFont typeface="Wingdings" panose="05000000000000000000" pitchFamily="2" charset="2"/>
              <a:buChar char="Ø"/>
              <a:defRPr/>
            </a:pPr>
            <a:endParaRPr lang="en-US" sz="1500" kern="0" dirty="0">
              <a:solidFill>
                <a:prstClr val="black"/>
              </a:solidFill>
              <a:latin typeface="Calibri"/>
            </a:endParaRPr>
          </a:p>
          <a:p>
            <a:pPr marL="192881" indent="-192881" defTabSz="257175">
              <a:lnSpc>
                <a:spcPct val="90000"/>
              </a:lnSpc>
              <a:spcBef>
                <a:spcPct val="20000"/>
              </a:spcBef>
              <a:buFontTx/>
              <a:buChar char="•"/>
              <a:defRPr/>
            </a:pPr>
            <a:endParaRPr lang="en-US" sz="1238" kern="0" dirty="0">
              <a:solidFill>
                <a:prstClr val="black"/>
              </a:solidFill>
              <a:latin typeface="Calibri"/>
            </a:endParaRPr>
          </a:p>
        </p:txBody>
      </p:sp>
      <p:sp>
        <p:nvSpPr>
          <p:cNvPr id="12" name="Title 6"/>
          <p:cNvSpPr>
            <a:spLocks noGrp="1"/>
          </p:cNvSpPr>
          <p:nvPr>
            <p:ph type="title"/>
          </p:nvPr>
        </p:nvSpPr>
        <p:spPr>
          <a:xfrm>
            <a:off x="694099" y="671113"/>
            <a:ext cx="5602928" cy="342900"/>
          </a:xfrm>
        </p:spPr>
        <p:txBody>
          <a:bodyPr>
            <a:noAutofit/>
          </a:bodyPr>
          <a:lstStyle/>
          <a:p>
            <a:pPr algn="l"/>
            <a:r>
              <a:rPr lang="en-US" sz="2400" b="1" dirty="0">
                <a:solidFill>
                  <a:srgbClr val="0070C0"/>
                </a:solidFill>
              </a:rPr>
              <a:t>Benefits to Members</a:t>
            </a:r>
          </a:p>
        </p:txBody>
      </p:sp>
      <p:grpSp>
        <p:nvGrpSpPr>
          <p:cNvPr id="7" name="Group 6">
            <a:extLst>
              <a:ext uri="{FF2B5EF4-FFF2-40B4-BE49-F238E27FC236}">
                <a16:creationId xmlns:a16="http://schemas.microsoft.com/office/drawing/2014/main" id="{A23614D9-3D42-4F87-9982-67374875F81D}"/>
              </a:ext>
            </a:extLst>
          </p:cNvPr>
          <p:cNvGrpSpPr/>
          <p:nvPr/>
        </p:nvGrpSpPr>
        <p:grpSpPr>
          <a:xfrm>
            <a:off x="908891" y="1222872"/>
            <a:ext cx="7326217" cy="4964015"/>
            <a:chOff x="1592362" y="1974298"/>
            <a:chExt cx="5807660" cy="4335999"/>
          </a:xfrm>
        </p:grpSpPr>
        <p:sp>
          <p:nvSpPr>
            <p:cNvPr id="8" name="Freeform: Shape 7">
              <a:extLst>
                <a:ext uri="{FF2B5EF4-FFF2-40B4-BE49-F238E27FC236}">
                  <a16:creationId xmlns:a16="http://schemas.microsoft.com/office/drawing/2014/main" id="{6968C97E-83A0-43B1-B635-ECCB44F84143}"/>
                </a:ext>
              </a:extLst>
            </p:cNvPr>
            <p:cNvSpPr/>
            <p:nvPr/>
          </p:nvSpPr>
          <p:spPr>
            <a:xfrm>
              <a:off x="4615097" y="1974298"/>
              <a:ext cx="2746494" cy="1336847"/>
            </a:xfrm>
            <a:custGeom>
              <a:avLst/>
              <a:gdLst>
                <a:gd name="connsiteX0" fmla="*/ 0 w 2746494"/>
                <a:gd name="connsiteY0" fmla="*/ 0 h 1383240"/>
                <a:gd name="connsiteX1" fmla="*/ 2746494 w 2746494"/>
                <a:gd name="connsiteY1" fmla="*/ 0 h 1383240"/>
                <a:gd name="connsiteX2" fmla="*/ 2746494 w 2746494"/>
                <a:gd name="connsiteY2" fmla="*/ 1383240 h 1383240"/>
                <a:gd name="connsiteX3" fmla="*/ 0 w 2746494"/>
                <a:gd name="connsiteY3" fmla="*/ 1383240 h 1383240"/>
                <a:gd name="connsiteX4" fmla="*/ 0 w 2746494"/>
                <a:gd name="connsiteY4" fmla="*/ 0 h 138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494" h="1383240">
                  <a:moveTo>
                    <a:pt x="0" y="0"/>
                  </a:moveTo>
                  <a:lnTo>
                    <a:pt x="2746494" y="0"/>
                  </a:lnTo>
                  <a:lnTo>
                    <a:pt x="2746494" y="1383240"/>
                  </a:lnTo>
                  <a:lnTo>
                    <a:pt x="0" y="1383240"/>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Achieve Community Investment Goals &amp; CRA Outcomes</a:t>
              </a:r>
            </a:p>
          </p:txBody>
        </p:sp>
        <p:sp>
          <p:nvSpPr>
            <p:cNvPr id="10" name="Freeform: Shape 9">
              <a:extLst>
                <a:ext uri="{FF2B5EF4-FFF2-40B4-BE49-F238E27FC236}">
                  <a16:creationId xmlns:a16="http://schemas.microsoft.com/office/drawing/2014/main" id="{AD65016B-BB77-40B0-9786-10AC3F5161C8}"/>
                </a:ext>
              </a:extLst>
            </p:cNvPr>
            <p:cNvSpPr/>
            <p:nvPr/>
          </p:nvSpPr>
          <p:spPr>
            <a:xfrm>
              <a:off x="1604599" y="1976380"/>
              <a:ext cx="2746494" cy="1336847"/>
            </a:xfrm>
            <a:custGeom>
              <a:avLst/>
              <a:gdLst>
                <a:gd name="connsiteX0" fmla="*/ 0 w 2731094"/>
                <a:gd name="connsiteY0" fmla="*/ 0 h 1354288"/>
                <a:gd name="connsiteX1" fmla="*/ 2731094 w 2731094"/>
                <a:gd name="connsiteY1" fmla="*/ 0 h 1354288"/>
                <a:gd name="connsiteX2" fmla="*/ 2731094 w 2731094"/>
                <a:gd name="connsiteY2" fmla="*/ 1354288 h 1354288"/>
                <a:gd name="connsiteX3" fmla="*/ 0 w 2731094"/>
                <a:gd name="connsiteY3" fmla="*/ 1354288 h 1354288"/>
                <a:gd name="connsiteX4" fmla="*/ 0 w 2731094"/>
                <a:gd name="connsiteY4" fmla="*/ 0 h 135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094" h="1354288">
                  <a:moveTo>
                    <a:pt x="0" y="0"/>
                  </a:moveTo>
                  <a:lnTo>
                    <a:pt x="2731094" y="0"/>
                  </a:lnTo>
                  <a:lnTo>
                    <a:pt x="2731094" y="1354288"/>
                  </a:lnTo>
                  <a:lnTo>
                    <a:pt x="0" y="1354288"/>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Positive Community Relations</a:t>
              </a:r>
            </a:p>
          </p:txBody>
        </p:sp>
        <p:sp>
          <p:nvSpPr>
            <p:cNvPr id="11" name="Freeform: Shape 10">
              <a:extLst>
                <a:ext uri="{FF2B5EF4-FFF2-40B4-BE49-F238E27FC236}">
                  <a16:creationId xmlns:a16="http://schemas.microsoft.com/office/drawing/2014/main" id="{BE1937C3-46FE-4FAA-8D88-934D07B7E3D6}"/>
                </a:ext>
              </a:extLst>
            </p:cNvPr>
            <p:cNvSpPr/>
            <p:nvPr/>
          </p:nvSpPr>
          <p:spPr>
            <a:xfrm>
              <a:off x="1592362" y="4973450"/>
              <a:ext cx="2758731" cy="1336847"/>
            </a:xfrm>
            <a:custGeom>
              <a:avLst/>
              <a:gdLst>
                <a:gd name="connsiteX0" fmla="*/ 0 w 3606358"/>
                <a:gd name="connsiteY0" fmla="*/ 0 h 2163814"/>
                <a:gd name="connsiteX1" fmla="*/ 3606358 w 3606358"/>
                <a:gd name="connsiteY1" fmla="*/ 0 h 2163814"/>
                <a:gd name="connsiteX2" fmla="*/ 3606358 w 3606358"/>
                <a:gd name="connsiteY2" fmla="*/ 2163814 h 2163814"/>
                <a:gd name="connsiteX3" fmla="*/ 0 w 3606358"/>
                <a:gd name="connsiteY3" fmla="*/ 2163814 h 2163814"/>
                <a:gd name="connsiteX4" fmla="*/ 0 w 3606358"/>
                <a:gd name="connsiteY4" fmla="*/ 0 h 216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358" h="2163814">
                  <a:moveTo>
                    <a:pt x="0" y="0"/>
                  </a:moveTo>
                  <a:lnTo>
                    <a:pt x="3606358" y="0"/>
                  </a:lnTo>
                  <a:lnTo>
                    <a:pt x="3606358" y="2163814"/>
                  </a:lnTo>
                  <a:lnTo>
                    <a:pt x="0" y="2163814"/>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Assist Underserved Communities</a:t>
              </a:r>
            </a:p>
          </p:txBody>
        </p:sp>
        <p:sp>
          <p:nvSpPr>
            <p:cNvPr id="13" name="Freeform: Shape 12">
              <a:extLst>
                <a:ext uri="{FF2B5EF4-FFF2-40B4-BE49-F238E27FC236}">
                  <a16:creationId xmlns:a16="http://schemas.microsoft.com/office/drawing/2014/main" id="{691E678D-2D34-4EFF-A32D-03898539BA72}"/>
                </a:ext>
              </a:extLst>
            </p:cNvPr>
            <p:cNvSpPr/>
            <p:nvPr/>
          </p:nvSpPr>
          <p:spPr>
            <a:xfrm>
              <a:off x="3116978" y="3465945"/>
              <a:ext cx="2758731" cy="1336847"/>
            </a:xfrm>
            <a:custGeom>
              <a:avLst/>
              <a:gdLst>
                <a:gd name="connsiteX0" fmla="*/ 0 w 3218818"/>
                <a:gd name="connsiteY0" fmla="*/ 0 h 1786813"/>
                <a:gd name="connsiteX1" fmla="*/ 3218818 w 3218818"/>
                <a:gd name="connsiteY1" fmla="*/ 0 h 1786813"/>
                <a:gd name="connsiteX2" fmla="*/ 3218818 w 3218818"/>
                <a:gd name="connsiteY2" fmla="*/ 1786813 h 1786813"/>
                <a:gd name="connsiteX3" fmla="*/ 0 w 3218818"/>
                <a:gd name="connsiteY3" fmla="*/ 1786813 h 1786813"/>
                <a:gd name="connsiteX4" fmla="*/ 0 w 3218818"/>
                <a:gd name="connsiteY4" fmla="*/ 0 h 178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18" h="1786813">
                  <a:moveTo>
                    <a:pt x="0" y="0"/>
                  </a:moveTo>
                  <a:lnTo>
                    <a:pt x="3218818" y="0"/>
                  </a:lnTo>
                  <a:lnTo>
                    <a:pt x="3218818" y="1786813"/>
                  </a:lnTo>
                  <a:lnTo>
                    <a:pt x="0" y="178681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prstClr val="white"/>
                  </a:solidFill>
                  <a:latin typeface="Calibri"/>
                </a:rPr>
                <a:t>Strengthen the Relationship with Partner CBOs</a:t>
              </a:r>
            </a:p>
          </p:txBody>
        </p:sp>
        <p:sp>
          <p:nvSpPr>
            <p:cNvPr id="14" name="Freeform: Shape 13">
              <a:extLst>
                <a:ext uri="{FF2B5EF4-FFF2-40B4-BE49-F238E27FC236}">
                  <a16:creationId xmlns:a16="http://schemas.microsoft.com/office/drawing/2014/main" id="{27B64848-0887-4D18-A1DA-8732492EC835}"/>
                </a:ext>
              </a:extLst>
            </p:cNvPr>
            <p:cNvSpPr/>
            <p:nvPr/>
          </p:nvSpPr>
          <p:spPr>
            <a:xfrm>
              <a:off x="4641291" y="4973450"/>
              <a:ext cx="2758731" cy="1336847"/>
            </a:xfrm>
            <a:custGeom>
              <a:avLst/>
              <a:gdLst>
                <a:gd name="connsiteX0" fmla="*/ 0 w 3606358"/>
                <a:gd name="connsiteY0" fmla="*/ 0 h 2163814"/>
                <a:gd name="connsiteX1" fmla="*/ 3606358 w 3606358"/>
                <a:gd name="connsiteY1" fmla="*/ 0 h 2163814"/>
                <a:gd name="connsiteX2" fmla="*/ 3606358 w 3606358"/>
                <a:gd name="connsiteY2" fmla="*/ 2163814 h 2163814"/>
                <a:gd name="connsiteX3" fmla="*/ 0 w 3606358"/>
                <a:gd name="connsiteY3" fmla="*/ 2163814 h 2163814"/>
                <a:gd name="connsiteX4" fmla="*/ 0 w 3606358"/>
                <a:gd name="connsiteY4" fmla="*/ 0 h 216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358" h="2163814">
                  <a:moveTo>
                    <a:pt x="0" y="0"/>
                  </a:moveTo>
                  <a:lnTo>
                    <a:pt x="3606358" y="0"/>
                  </a:lnTo>
                  <a:lnTo>
                    <a:pt x="3606358" y="2163814"/>
                  </a:lnTo>
                  <a:lnTo>
                    <a:pt x="0" y="2163814"/>
                  </a:lnTo>
                  <a:lnTo>
                    <a:pt x="0" y="0"/>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400" b="1" dirty="0">
                  <a:solidFill>
                    <a:srgbClr val="4F81BD"/>
                  </a:solidFill>
                  <a:latin typeface="Calibri"/>
                </a:rPr>
                <a:t>Maximize FHLB Dallas Membership</a:t>
              </a:r>
            </a:p>
          </p:txBody>
        </p:sp>
      </p:grpSp>
    </p:spTree>
    <p:extLst>
      <p:ext uri="{BB962C8B-B14F-4D97-AF65-F5344CB8AC3E}">
        <p14:creationId xmlns:p14="http://schemas.microsoft.com/office/powerpoint/2010/main" val="607197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627997" y="678368"/>
            <a:ext cx="5602928" cy="342900"/>
          </a:xfrm>
        </p:spPr>
        <p:txBody>
          <a:bodyPr>
            <a:noAutofit/>
          </a:bodyPr>
          <a:lstStyle/>
          <a:p>
            <a:pPr algn="l"/>
            <a:r>
              <a:rPr lang="en-US" sz="2400" b="1" dirty="0">
                <a:solidFill>
                  <a:srgbClr val="0070C0"/>
                </a:solidFill>
              </a:rPr>
              <a:t>CBO Eligibility Requirements</a:t>
            </a:r>
          </a:p>
        </p:txBody>
      </p:sp>
      <p:graphicFrame>
        <p:nvGraphicFramePr>
          <p:cNvPr id="3" name="Diagram 2">
            <a:extLst>
              <a:ext uri="{FF2B5EF4-FFF2-40B4-BE49-F238E27FC236}">
                <a16:creationId xmlns:a16="http://schemas.microsoft.com/office/drawing/2014/main" id="{9DBD6AE6-9C1D-42DF-8869-A19E3BF37B47}"/>
              </a:ext>
            </a:extLst>
          </p:cNvPr>
          <p:cNvGraphicFramePr/>
          <p:nvPr/>
        </p:nvGraphicFramePr>
        <p:xfrm>
          <a:off x="572895" y="1133906"/>
          <a:ext cx="7998210" cy="5045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5AA56E7-B8DC-51F8-E4F4-E14EEF1504B2}"/>
              </a:ext>
            </a:extLst>
          </p:cNvPr>
          <p:cNvSpPr txBox="1"/>
          <p:nvPr/>
        </p:nvSpPr>
        <p:spPr>
          <a:xfrm>
            <a:off x="721614" y="6292270"/>
            <a:ext cx="7700771"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t>Some examples of ineligible CBOs: Food Pantries, Animal Shelters, Municipalities, etc.</a:t>
            </a:r>
          </a:p>
        </p:txBody>
      </p:sp>
    </p:spTree>
    <p:extLst>
      <p:ext uri="{BB962C8B-B14F-4D97-AF65-F5344CB8AC3E}">
        <p14:creationId xmlns:p14="http://schemas.microsoft.com/office/powerpoint/2010/main" val="2167774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545353" y="1376277"/>
            <a:ext cx="8053294" cy="4726236"/>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lstStyle/>
          <a:p>
            <a:pPr defTabSz="685800" eaLnBrk="0" hangingPunct="0">
              <a:spcBef>
                <a:spcPct val="50000"/>
              </a:spcBef>
            </a:pPr>
            <a:r>
              <a:rPr lang="en-US" sz="2000" b="1" u="sng" dirty="0">
                <a:solidFill>
                  <a:srgbClr val="0070C0"/>
                </a:solidFill>
                <a:latin typeface="Calibri" pitchFamily="34" charset="0"/>
              </a:rPr>
              <a:t>Organizational Capacity Building </a:t>
            </a:r>
            <a:r>
              <a:rPr lang="en-US" sz="2000" dirty="0">
                <a:solidFill>
                  <a:prstClr val="black"/>
                </a:solidFill>
                <a:latin typeface="Calibri" pitchFamily="34" charset="0"/>
              </a:rPr>
              <a:t>– to offset operation and administration expenses</a:t>
            </a:r>
          </a:p>
          <a:p>
            <a:pPr defTabSz="685800" eaLnBrk="0" hangingPunct="0"/>
            <a:endParaRPr lang="en-US" sz="2000" dirty="0">
              <a:solidFill>
                <a:prstClr val="black"/>
              </a:solidFill>
              <a:latin typeface="Calibri" pitchFamily="34" charset="0"/>
            </a:endParaRPr>
          </a:p>
          <a:p>
            <a:pPr defTabSz="685800" eaLnBrk="0" hangingPunct="0"/>
            <a:r>
              <a:rPr lang="en-US" sz="2000" b="1" u="sng" dirty="0">
                <a:solidFill>
                  <a:srgbClr val="0070C0"/>
                </a:solidFill>
                <a:latin typeface="Calibri" pitchFamily="34" charset="0"/>
              </a:rPr>
              <a:t>Assistance in Applying for Grants or other Funding Sources </a:t>
            </a:r>
          </a:p>
          <a:p>
            <a:pPr defTabSz="685800" eaLnBrk="0" hangingPunct="0"/>
            <a:endParaRPr lang="en-US" sz="2000" dirty="0">
              <a:solidFill>
                <a:prstClr val="black"/>
              </a:solidFill>
              <a:latin typeface="Calibri" pitchFamily="34" charset="0"/>
            </a:endParaRPr>
          </a:p>
          <a:p>
            <a:pPr defTabSz="685800" eaLnBrk="0" hangingPunct="0"/>
            <a:r>
              <a:rPr lang="en-US" sz="2000" b="1" u="sng" dirty="0">
                <a:solidFill>
                  <a:srgbClr val="0070C0"/>
                </a:solidFill>
                <a:latin typeface="Calibri" pitchFamily="34" charset="0"/>
              </a:rPr>
              <a:t>Research and Studies </a:t>
            </a:r>
            <a:r>
              <a:rPr lang="en-US" sz="2000" dirty="0">
                <a:solidFill>
                  <a:prstClr val="black"/>
                </a:solidFill>
                <a:latin typeface="Calibri" pitchFamily="34" charset="0"/>
              </a:rPr>
              <a:t>– for marketing, feasibility and planning studies for affordable housing projects and economic development</a:t>
            </a:r>
          </a:p>
          <a:p>
            <a:pPr defTabSz="685800" eaLnBrk="0" hangingPunct="0"/>
            <a:endParaRPr lang="en-US" sz="2000" dirty="0">
              <a:solidFill>
                <a:prstClr val="black"/>
              </a:solidFill>
              <a:latin typeface="Calibri" pitchFamily="34" charset="0"/>
            </a:endParaRPr>
          </a:p>
          <a:p>
            <a:pPr defTabSz="685800" eaLnBrk="0" hangingPunct="0"/>
            <a:r>
              <a:rPr lang="en-US" sz="2000" b="1" u="sng" dirty="0">
                <a:solidFill>
                  <a:srgbClr val="0070C0"/>
                </a:solidFill>
                <a:latin typeface="Calibri" pitchFamily="34" charset="0"/>
              </a:rPr>
              <a:t>Contractual Services </a:t>
            </a:r>
            <a:r>
              <a:rPr lang="en-US" sz="2000" dirty="0">
                <a:solidFill>
                  <a:prstClr val="black"/>
                </a:solidFill>
                <a:latin typeface="Calibri" pitchFamily="34" charset="0"/>
              </a:rPr>
              <a:t>– A&amp;E (pre-development costs); legal, accounting and administrative costs (program operating expenses.)  </a:t>
            </a:r>
          </a:p>
          <a:p>
            <a:pPr defTabSz="257175">
              <a:lnSpc>
                <a:spcPct val="90000"/>
              </a:lnSpc>
              <a:spcBef>
                <a:spcPct val="20000"/>
              </a:spcBef>
              <a:defRPr/>
            </a:pPr>
            <a:endParaRPr lang="en-US" sz="2000" kern="0" dirty="0">
              <a:solidFill>
                <a:prstClr val="black"/>
              </a:solidFill>
              <a:latin typeface="Calibri"/>
            </a:endParaRPr>
          </a:p>
          <a:p>
            <a:pPr defTabSz="257175">
              <a:lnSpc>
                <a:spcPct val="90000"/>
              </a:lnSpc>
              <a:spcBef>
                <a:spcPct val="20000"/>
              </a:spcBef>
              <a:defRPr/>
            </a:pPr>
            <a:r>
              <a:rPr lang="en-US" sz="2000" b="1" u="sng" dirty="0">
                <a:solidFill>
                  <a:srgbClr val="0070C0"/>
                </a:solidFill>
                <a:latin typeface="Calibri" pitchFamily="34" charset="0"/>
              </a:rPr>
              <a:t>Social Services </a:t>
            </a:r>
            <a:r>
              <a:rPr lang="en-US" sz="2000" dirty="0">
                <a:solidFill>
                  <a:prstClr val="black"/>
                </a:solidFill>
                <a:latin typeface="Calibri" pitchFamily="34" charset="0"/>
              </a:rPr>
              <a:t>– to offset costs associated with providing aid and meeting needs of the community such as economic and rental assistance, temporary shelter and housing, and job training.</a:t>
            </a:r>
          </a:p>
        </p:txBody>
      </p:sp>
      <p:sp>
        <p:nvSpPr>
          <p:cNvPr id="12" name="Title 6"/>
          <p:cNvSpPr>
            <a:spLocks noGrp="1"/>
          </p:cNvSpPr>
          <p:nvPr>
            <p:ph type="title"/>
          </p:nvPr>
        </p:nvSpPr>
        <p:spPr>
          <a:xfrm>
            <a:off x="545353" y="654959"/>
            <a:ext cx="5602928" cy="342900"/>
          </a:xfrm>
        </p:spPr>
        <p:txBody>
          <a:bodyPr>
            <a:noAutofit/>
          </a:bodyPr>
          <a:lstStyle/>
          <a:p>
            <a:pPr algn="l"/>
            <a:r>
              <a:rPr lang="en-US" sz="2400" b="1" dirty="0">
                <a:solidFill>
                  <a:srgbClr val="0070C0"/>
                </a:solidFill>
              </a:rPr>
              <a:t>Use of Funds</a:t>
            </a:r>
          </a:p>
        </p:txBody>
      </p:sp>
    </p:spTree>
    <p:extLst>
      <p:ext uri="{BB962C8B-B14F-4D97-AF65-F5344CB8AC3E}">
        <p14:creationId xmlns:p14="http://schemas.microsoft.com/office/powerpoint/2010/main" val="3275548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AI-generated content may be incorrect.">
            <a:extLst>
              <a:ext uri="{FF2B5EF4-FFF2-40B4-BE49-F238E27FC236}">
                <a16:creationId xmlns:a16="http://schemas.microsoft.com/office/drawing/2014/main" id="{1368C72D-CE7F-4244-F955-27710E0E7056}"/>
              </a:ext>
            </a:extLst>
          </p:cNvPr>
          <p:cNvPicPr>
            <a:picLocks noChangeAspect="1"/>
          </p:cNvPicPr>
          <p:nvPr/>
        </p:nvPicPr>
        <p:blipFill>
          <a:blip r:embed="rId2"/>
          <a:stretch>
            <a:fillRect/>
          </a:stretch>
        </p:blipFill>
        <p:spPr>
          <a:xfrm>
            <a:off x="1229899" y="1046602"/>
            <a:ext cx="7572578" cy="5456405"/>
          </a:xfrm>
          <a:prstGeom prst="rect">
            <a:avLst/>
          </a:prstGeom>
        </p:spPr>
      </p:pic>
      <p:sp>
        <p:nvSpPr>
          <p:cNvPr id="7" name="Rectangle 6">
            <a:extLst>
              <a:ext uri="{FF2B5EF4-FFF2-40B4-BE49-F238E27FC236}">
                <a16:creationId xmlns:a16="http://schemas.microsoft.com/office/drawing/2014/main" id="{358B9F70-8132-4A5E-D750-073E577FAAC9}"/>
              </a:ext>
            </a:extLst>
          </p:cNvPr>
          <p:cNvSpPr/>
          <p:nvPr/>
        </p:nvSpPr>
        <p:spPr>
          <a:xfrm>
            <a:off x="5634053" y="2811643"/>
            <a:ext cx="656578" cy="16625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966D18-AD75-90A1-BB17-1E15167CE404}"/>
              </a:ext>
            </a:extLst>
          </p:cNvPr>
          <p:cNvSpPr/>
          <p:nvPr/>
        </p:nvSpPr>
        <p:spPr>
          <a:xfrm>
            <a:off x="6174781" y="1367611"/>
            <a:ext cx="1032051" cy="16625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F14937D2-2158-D63D-CFB5-49EBD1D7A7B4}"/>
              </a:ext>
            </a:extLst>
          </p:cNvPr>
          <p:cNvSpPr>
            <a:spLocks noGrp="1"/>
          </p:cNvSpPr>
          <p:nvPr>
            <p:ph type="title"/>
          </p:nvPr>
        </p:nvSpPr>
        <p:spPr>
          <a:xfrm>
            <a:off x="501286" y="637600"/>
            <a:ext cx="5602928" cy="342900"/>
          </a:xfrm>
        </p:spPr>
        <p:txBody>
          <a:bodyPr>
            <a:noAutofit/>
          </a:bodyPr>
          <a:lstStyle/>
          <a:p>
            <a:pPr algn="l"/>
            <a:r>
              <a:rPr lang="en-US" sz="2400" b="1" dirty="0">
                <a:solidFill>
                  <a:srgbClr val="0070C0"/>
                </a:solidFill>
              </a:rPr>
              <a:t>2026 Application</a:t>
            </a:r>
          </a:p>
        </p:txBody>
      </p:sp>
      <p:sp>
        <p:nvSpPr>
          <p:cNvPr id="10" name="Rectangle 9">
            <a:extLst>
              <a:ext uri="{FF2B5EF4-FFF2-40B4-BE49-F238E27FC236}">
                <a16:creationId xmlns:a16="http://schemas.microsoft.com/office/drawing/2014/main" id="{64C8265B-A8F1-1312-931D-089F8A9704A0}"/>
              </a:ext>
            </a:extLst>
          </p:cNvPr>
          <p:cNvSpPr/>
          <p:nvPr/>
        </p:nvSpPr>
        <p:spPr>
          <a:xfrm>
            <a:off x="1413658" y="4384396"/>
            <a:ext cx="1726149" cy="286756"/>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AD33E4-DC96-F6E5-99C6-BC157BF520AF}"/>
              </a:ext>
            </a:extLst>
          </p:cNvPr>
          <p:cNvSpPr/>
          <p:nvPr/>
        </p:nvSpPr>
        <p:spPr>
          <a:xfrm>
            <a:off x="1512810" y="5717253"/>
            <a:ext cx="1285475" cy="19880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B8720DBC-F48A-8DB6-8471-B0812E1C2B18}"/>
              </a:ext>
            </a:extLst>
          </p:cNvPr>
          <p:cNvSpPr txBox="1">
            <a:spLocks noChangeArrowheads="1"/>
          </p:cNvSpPr>
          <p:nvPr/>
        </p:nvSpPr>
        <p:spPr bwMode="auto">
          <a:xfrm>
            <a:off x="341523" y="2659468"/>
            <a:ext cx="1920803" cy="1201878"/>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The 2026 PGP Application can be found on </a:t>
            </a:r>
            <a:r>
              <a:rPr lang="en-US" b="1" kern="0" dirty="0">
                <a:hlinkClick r:id="rId3" action="ppaction://hlinkfile"/>
              </a:rPr>
              <a:t>fhlb.com</a:t>
            </a:r>
            <a:endParaRPr lang="en-US" b="1" kern="0" dirty="0"/>
          </a:p>
        </p:txBody>
      </p:sp>
    </p:spTree>
    <p:extLst>
      <p:ext uri="{BB962C8B-B14F-4D97-AF65-F5344CB8AC3E}">
        <p14:creationId xmlns:p14="http://schemas.microsoft.com/office/powerpoint/2010/main" val="8880057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705115" y="715086"/>
            <a:ext cx="5602928" cy="342900"/>
          </a:xfrm>
        </p:spPr>
        <p:txBody>
          <a:bodyPr>
            <a:noAutofit/>
          </a:bodyPr>
          <a:lstStyle/>
          <a:p>
            <a:pPr algn="l"/>
            <a:r>
              <a:rPr lang="en-US" sz="2400" b="1" dirty="0">
                <a:solidFill>
                  <a:srgbClr val="0070C0"/>
                </a:solidFill>
              </a:rPr>
              <a:t>Application Process</a:t>
            </a:r>
          </a:p>
        </p:txBody>
      </p:sp>
      <p:sp>
        <p:nvSpPr>
          <p:cNvPr id="32" name="TextBox 31">
            <a:extLst>
              <a:ext uri="{FF2B5EF4-FFF2-40B4-BE49-F238E27FC236}">
                <a16:creationId xmlns:a16="http://schemas.microsoft.com/office/drawing/2014/main" id="{1E01F57E-FE8E-420B-9884-7C22EF938855}"/>
              </a:ext>
            </a:extLst>
          </p:cNvPr>
          <p:cNvSpPr txBox="1"/>
          <p:nvPr/>
        </p:nvSpPr>
        <p:spPr>
          <a:xfrm>
            <a:off x="997368" y="3209490"/>
            <a:ext cx="7545885"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defTabSz="685800"/>
            <a:r>
              <a:rPr lang="en-US" sz="2200" dirty="0">
                <a:solidFill>
                  <a:prstClr val="black"/>
                </a:solidFill>
                <a:latin typeface="Calibri"/>
              </a:rPr>
              <a:t>Applications submitted after April 24th will not be considered</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528819" y="1551986"/>
            <a:ext cx="8086362" cy="863320"/>
            <a:chOff x="1195947" y="1460665"/>
            <a:chExt cx="6511139"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195947" y="1460665"/>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prstClr val="black"/>
                </a:solidFill>
                <a:latin typeface="Calibri"/>
              </a:endParaRPr>
            </a:p>
          </p:txBody>
        </p:sp>
        <p:sp>
          <p:nvSpPr>
            <p:cNvPr id="27" name="TextBox 26">
              <a:extLst>
                <a:ext uri="{FF2B5EF4-FFF2-40B4-BE49-F238E27FC236}">
                  <a16:creationId xmlns:a16="http://schemas.microsoft.com/office/drawing/2014/main" id="{5183ED96-9D4D-4070-8256-8B5469AF1636}"/>
                </a:ext>
              </a:extLst>
            </p:cNvPr>
            <p:cNvSpPr txBox="1"/>
            <p:nvPr/>
          </p:nvSpPr>
          <p:spPr>
            <a:xfrm>
              <a:off x="1345378" y="1748953"/>
              <a:ext cx="6212275" cy="574516"/>
            </a:xfrm>
            <a:prstGeom prst="rect">
              <a:avLst/>
            </a:prstGeom>
            <a:noFill/>
          </p:spPr>
          <p:txBody>
            <a:bodyPr wrap="square" rtlCol="0">
              <a:spAutoFit/>
            </a:bodyPr>
            <a:lstStyle/>
            <a:p>
              <a:pPr algn="ctr" defTabSz="685800"/>
              <a:r>
                <a:rPr lang="en-US" sz="2200" dirty="0">
                  <a:solidFill>
                    <a:prstClr val="black"/>
                  </a:solidFill>
                  <a:latin typeface="Calibri"/>
                </a:rPr>
                <a:t>Application submission window: </a:t>
              </a:r>
              <a:r>
                <a:rPr lang="en-US" sz="2200" b="1" u="sng" dirty="0">
                  <a:solidFill>
                    <a:srgbClr val="0071CE"/>
                  </a:solidFill>
                  <a:latin typeface="Calibri"/>
                </a:rPr>
                <a:t>April 1 – April 24, 2026</a:t>
              </a:r>
            </a:p>
          </p:txBody>
        </p:sp>
      </p:grpSp>
      <p:sp>
        <p:nvSpPr>
          <p:cNvPr id="30" name="Rectangle 29">
            <a:extLst>
              <a:ext uri="{FF2B5EF4-FFF2-40B4-BE49-F238E27FC236}">
                <a16:creationId xmlns:a16="http://schemas.microsoft.com/office/drawing/2014/main" id="{F452D591-AF0E-46D4-92DF-08CA019B33C5}"/>
              </a:ext>
            </a:extLst>
          </p:cNvPr>
          <p:cNvSpPr/>
          <p:nvPr/>
        </p:nvSpPr>
        <p:spPr>
          <a:xfrm>
            <a:off x="528816" y="2993274"/>
            <a:ext cx="8086363" cy="863320"/>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defTabSz="685800"/>
            <a:endParaRPr lang="en-US" sz="1350">
              <a:solidFill>
                <a:prstClr val="black"/>
              </a:solidFill>
              <a:latin typeface="Calibri"/>
            </a:endParaRPr>
          </a:p>
        </p:txBody>
      </p:sp>
      <p:grpSp>
        <p:nvGrpSpPr>
          <p:cNvPr id="38" name="Group 37">
            <a:extLst>
              <a:ext uri="{FF2B5EF4-FFF2-40B4-BE49-F238E27FC236}">
                <a16:creationId xmlns:a16="http://schemas.microsoft.com/office/drawing/2014/main" id="{B3F19970-CE3B-4872-99B5-FAC95F58C2B3}"/>
              </a:ext>
            </a:extLst>
          </p:cNvPr>
          <p:cNvGrpSpPr/>
          <p:nvPr/>
        </p:nvGrpSpPr>
        <p:grpSpPr>
          <a:xfrm>
            <a:off x="528815" y="4375735"/>
            <a:ext cx="8174510" cy="863320"/>
            <a:chOff x="-508785" y="4700089"/>
            <a:chExt cx="9537013" cy="1151093"/>
          </a:xfrm>
        </p:grpSpPr>
        <p:sp>
          <p:nvSpPr>
            <p:cNvPr id="35" name="Rectangle 34">
              <a:extLst>
                <a:ext uri="{FF2B5EF4-FFF2-40B4-BE49-F238E27FC236}">
                  <a16:creationId xmlns:a16="http://schemas.microsoft.com/office/drawing/2014/main" id="{4E1710CE-7B33-4CFC-86CE-B3DF39825681}"/>
                </a:ext>
              </a:extLst>
            </p:cNvPr>
            <p:cNvSpPr/>
            <p:nvPr/>
          </p:nvSpPr>
          <p:spPr>
            <a:xfrm>
              <a:off x="-508785" y="4700089"/>
              <a:ext cx="9434175"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prstClr val="black"/>
                </a:solidFill>
                <a:latin typeface="Calibri"/>
              </a:endParaRPr>
            </a:p>
          </p:txBody>
        </p:sp>
        <p:sp>
          <p:nvSpPr>
            <p:cNvPr id="37" name="TextBox 36">
              <a:extLst>
                <a:ext uri="{FF2B5EF4-FFF2-40B4-BE49-F238E27FC236}">
                  <a16:creationId xmlns:a16="http://schemas.microsoft.com/office/drawing/2014/main" id="{151CB26F-3BA7-4C83-A607-81EDB6B773B4}"/>
                </a:ext>
              </a:extLst>
            </p:cNvPr>
            <p:cNvSpPr txBox="1"/>
            <p:nvPr/>
          </p:nvSpPr>
          <p:spPr>
            <a:xfrm>
              <a:off x="-405946" y="4988377"/>
              <a:ext cx="9434174" cy="574516"/>
            </a:xfrm>
            <a:prstGeom prst="rect">
              <a:avLst/>
            </a:prstGeom>
            <a:noFill/>
          </p:spPr>
          <p:txBody>
            <a:bodyPr wrap="square" rtlCol="0">
              <a:spAutoFit/>
            </a:bodyPr>
            <a:lstStyle/>
            <a:p>
              <a:pPr defTabSz="685800"/>
              <a:r>
                <a:rPr lang="en-US" sz="2200" u="sng" dirty="0">
                  <a:solidFill>
                    <a:prstClr val="black"/>
                  </a:solidFill>
                  <a:latin typeface="Calibri"/>
                </a:rPr>
                <a:t>Members</a:t>
              </a:r>
              <a:r>
                <a:rPr lang="en-US" sz="2200" dirty="0">
                  <a:solidFill>
                    <a:prstClr val="black"/>
                  </a:solidFill>
                  <a:latin typeface="Calibri"/>
                </a:rPr>
                <a:t> must submit the application(s) via email to </a:t>
              </a:r>
              <a:r>
                <a:rPr lang="en-US" sz="2200" b="1" dirty="0">
                  <a:solidFill>
                    <a:prstClr val="black"/>
                  </a:solidFill>
                  <a:latin typeface="Calibri"/>
                </a:rPr>
                <a:t>pgp@fhlb.com</a:t>
              </a:r>
              <a:endParaRPr lang="en-US" sz="2200" b="1" u="sng" dirty="0">
                <a:solidFill>
                  <a:srgbClr val="0071CE"/>
                </a:solidFill>
                <a:latin typeface="Calibri"/>
              </a:endParaRPr>
            </a:p>
          </p:txBody>
        </p:sp>
      </p:grpSp>
      <p:sp>
        <p:nvSpPr>
          <p:cNvPr id="3" name="TextBox 2">
            <a:extLst>
              <a:ext uri="{FF2B5EF4-FFF2-40B4-BE49-F238E27FC236}">
                <a16:creationId xmlns:a16="http://schemas.microsoft.com/office/drawing/2014/main" id="{D8FE49F3-2FF7-A825-DB62-FF956D47F6DC}"/>
              </a:ext>
            </a:extLst>
          </p:cNvPr>
          <p:cNvSpPr txBox="1"/>
          <p:nvPr/>
        </p:nvSpPr>
        <p:spPr>
          <a:xfrm>
            <a:off x="2093202" y="5632356"/>
            <a:ext cx="4957590" cy="369332"/>
          </a:xfrm>
          <a:prstGeom prst="rect">
            <a:avLst/>
          </a:prstGeom>
          <a:noFill/>
        </p:spPr>
        <p:txBody>
          <a:bodyPr wrap="square" rtlCol="0">
            <a:spAutoFit/>
          </a:bodyPr>
          <a:lstStyle/>
          <a:p>
            <a:pPr algn="ctr"/>
            <a:r>
              <a:rPr lang="en-US" b="1" dirty="0"/>
              <a:t>Attend our PGP webinar: March 10, 2026</a:t>
            </a:r>
          </a:p>
        </p:txBody>
      </p:sp>
    </p:spTree>
    <p:extLst>
      <p:ext uri="{BB962C8B-B14F-4D97-AF65-F5344CB8AC3E}">
        <p14:creationId xmlns:p14="http://schemas.microsoft.com/office/powerpoint/2010/main" val="2866354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356260" y="6089386"/>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785265" y="993610"/>
            <a:ext cx="7470570" cy="457200"/>
          </a:xfrm>
        </p:spPr>
        <p:txBody>
          <a:bodyPr>
            <a:normAutofit fontScale="90000"/>
          </a:bodyPr>
          <a:lstStyle/>
          <a:p>
            <a:pPr algn="ctr"/>
            <a:br>
              <a:rPr lang="en-US" sz="2400" b="1" dirty="0"/>
            </a:br>
            <a:r>
              <a:rPr lang="en-US" b="1" dirty="0">
                <a:solidFill>
                  <a:srgbClr val="0070C0"/>
                </a:solidFill>
              </a:rPr>
              <a:t>For More Information</a:t>
            </a:r>
            <a:br>
              <a:rPr lang="en-US" b="1" dirty="0">
                <a:solidFill>
                  <a:srgbClr val="0070C0"/>
                </a:solidFill>
              </a:rPr>
            </a:br>
            <a:endParaRPr lang="en-US" b="1" u="sng" dirty="0">
              <a:solidFill>
                <a:schemeClr val="tx1"/>
              </a:solidFill>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1969719" y="1905701"/>
          <a:ext cx="4707807" cy="3995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21D7750-24FD-49EA-13C1-021AAE45C9D2}"/>
              </a:ext>
            </a:extLst>
          </p:cNvPr>
          <p:cNvSpPr txBox="1"/>
          <p:nvPr/>
        </p:nvSpPr>
        <p:spPr>
          <a:xfrm>
            <a:off x="256032" y="347279"/>
            <a:ext cx="4572000" cy="646331"/>
          </a:xfrm>
          <a:prstGeom prst="rect">
            <a:avLst/>
          </a:prstGeom>
          <a:noFill/>
        </p:spPr>
        <p:txBody>
          <a:bodyPr wrap="square">
            <a:spAutoFit/>
          </a:bodyPr>
          <a:lstStyle/>
          <a:p>
            <a:r>
              <a:rPr lang="en-US" sz="3600" b="1" dirty="0">
                <a:solidFill>
                  <a:srgbClr val="0072CE"/>
                </a:solidFill>
              </a:rPr>
              <a:t>Questions?</a:t>
            </a:r>
            <a:endParaRPr lang="en-US" sz="3600" dirty="0"/>
          </a:p>
        </p:txBody>
      </p:sp>
    </p:spTree>
    <p:extLst>
      <p:ext uri="{BB962C8B-B14F-4D97-AF65-F5344CB8AC3E}">
        <p14:creationId xmlns:p14="http://schemas.microsoft.com/office/powerpoint/2010/main" val="249097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551843" y="364246"/>
            <a:ext cx="7487260" cy="641427"/>
          </a:xfrm>
        </p:spPr>
        <p:txBody>
          <a:bodyPr/>
          <a:lstStyle/>
          <a:p>
            <a:br>
              <a:rPr lang="en-US" sz="2400" dirty="0"/>
            </a:br>
            <a:br>
              <a:rPr lang="en-US" sz="2400" dirty="0"/>
            </a:br>
            <a:r>
              <a:rPr lang="en-US" sz="2400" dirty="0"/>
              <a:t>Application Evaluation and Eligible Housing</a:t>
            </a:r>
            <a:br>
              <a:rPr lang="en-US" sz="2400" dirty="0"/>
            </a:br>
            <a:r>
              <a:rPr lang="en-US" sz="2400" dirty="0">
                <a:highlight>
                  <a:srgbClr val="FFFF00"/>
                </a:highlight>
              </a:rPr>
              <a:t>	</a:t>
            </a:r>
            <a:endParaRPr lang="en-US" sz="24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27818104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6643DAA-06A9-95EE-A4DD-9A0DB03DBB4A}"/>
              </a:ext>
            </a:extLst>
          </p:cNvPr>
          <p:cNvSpPr txBox="1"/>
          <p:nvPr/>
        </p:nvSpPr>
        <p:spPr>
          <a:xfrm>
            <a:off x="4714567" y="2180249"/>
            <a:ext cx="4193459" cy="1682512"/>
          </a:xfrm>
          <a:prstGeom prst="rect">
            <a:avLst/>
          </a:prstGeom>
          <a:noFill/>
          <a:ln w="19050">
            <a:solidFill>
              <a:srgbClr val="0071CE"/>
            </a:solidFill>
          </a:ln>
        </p:spPr>
        <p:txBody>
          <a:bodyPr wrap="square">
            <a:spAutoFit/>
          </a:bodyPr>
          <a:lstStyle/>
          <a:p>
            <a:pPr marL="171450" indent="-171450">
              <a:spcAft>
                <a:spcPts val="400"/>
              </a:spcAft>
              <a:buFont typeface="Arial" panose="020B0604020202020204" pitchFamily="34" charset="0"/>
              <a:buChar char="•"/>
            </a:pPr>
            <a:r>
              <a:rPr lang="en-US" b="1" dirty="0">
                <a:solidFill>
                  <a:schemeClr val="tx1"/>
                </a:solidFill>
              </a:rPr>
              <a:t>First Time Homebuyer Programs</a:t>
            </a:r>
          </a:p>
          <a:p>
            <a:pPr marL="171450" indent="-171450">
              <a:spcAft>
                <a:spcPts val="400"/>
              </a:spcAft>
              <a:buFont typeface="Arial" panose="020B0604020202020204" pitchFamily="34" charset="0"/>
              <a:buChar char="•"/>
            </a:pPr>
            <a:r>
              <a:rPr lang="en-US" b="1" dirty="0">
                <a:solidFill>
                  <a:schemeClr val="tx1"/>
                </a:solidFill>
              </a:rPr>
              <a:t>Single Family Home (1 to 4 dwelling)</a:t>
            </a:r>
          </a:p>
          <a:p>
            <a:pPr marL="171450" indent="-171450">
              <a:spcAft>
                <a:spcPts val="400"/>
              </a:spcAft>
              <a:buFont typeface="Arial" panose="020B0604020202020204" pitchFamily="34" charset="0"/>
              <a:buChar char="•"/>
            </a:pPr>
            <a:r>
              <a:rPr lang="en-US" b="1" dirty="0">
                <a:solidFill>
                  <a:schemeClr val="tx1"/>
                </a:solidFill>
              </a:rPr>
              <a:t>Manufactured Homes</a:t>
            </a:r>
          </a:p>
          <a:p>
            <a:pPr marL="171450" indent="-171450">
              <a:spcAft>
                <a:spcPts val="400"/>
              </a:spcAft>
              <a:buFont typeface="Arial" panose="020B0604020202020204" pitchFamily="34" charset="0"/>
              <a:buChar char="•"/>
            </a:pPr>
            <a:r>
              <a:rPr lang="en-US" b="1" dirty="0">
                <a:solidFill>
                  <a:schemeClr val="tx1"/>
                </a:solidFill>
              </a:rPr>
              <a:t>Owner-Occupied Rehabilitation</a:t>
            </a:r>
          </a:p>
          <a:p>
            <a:pPr marL="171450" indent="-171450">
              <a:spcAft>
                <a:spcPts val="400"/>
              </a:spcAft>
              <a:buFont typeface="Arial" panose="020B0604020202020204" pitchFamily="34" charset="0"/>
              <a:buChar char="•"/>
              <a:defRPr/>
            </a:pPr>
            <a:r>
              <a:rPr lang="en-US" b="1" dirty="0">
                <a:solidFill>
                  <a:schemeClr val="tx1"/>
                </a:solidFill>
              </a:rPr>
              <a:t>Owner-Occupied New Construction</a:t>
            </a:r>
          </a:p>
        </p:txBody>
      </p:sp>
      <p:sp>
        <p:nvSpPr>
          <p:cNvPr id="10" name="TextBox 9">
            <a:extLst>
              <a:ext uri="{FF2B5EF4-FFF2-40B4-BE49-F238E27FC236}">
                <a16:creationId xmlns:a16="http://schemas.microsoft.com/office/drawing/2014/main" id="{71311CD5-272A-33E0-10E2-493B21CA51DA}"/>
              </a:ext>
            </a:extLst>
          </p:cNvPr>
          <p:cNvSpPr txBox="1"/>
          <p:nvPr/>
        </p:nvSpPr>
        <p:spPr>
          <a:xfrm>
            <a:off x="5442154" y="1664311"/>
            <a:ext cx="4572000" cy="461665"/>
          </a:xfrm>
          <a:prstGeom prst="rect">
            <a:avLst/>
          </a:prstGeom>
          <a:noFill/>
        </p:spPr>
        <p:txBody>
          <a:bodyPr wrap="square">
            <a:spAutoFit/>
          </a:bodyPr>
          <a:lstStyle/>
          <a:p>
            <a:pPr>
              <a:spcAft>
                <a:spcPts val="400"/>
              </a:spcAft>
            </a:pPr>
            <a:r>
              <a:rPr lang="en-US" sz="2400" b="1" dirty="0">
                <a:solidFill>
                  <a:srgbClr val="0071CE"/>
                </a:solidFill>
              </a:rPr>
              <a:t>Types of Eligible Housing</a:t>
            </a:r>
          </a:p>
        </p:txBody>
      </p:sp>
      <p:sp>
        <p:nvSpPr>
          <p:cNvPr id="3" name="Oval 2">
            <a:extLst>
              <a:ext uri="{FF2B5EF4-FFF2-40B4-BE49-F238E27FC236}">
                <a16:creationId xmlns:a16="http://schemas.microsoft.com/office/drawing/2014/main" id="{85812E39-81AA-C540-F305-E4AFC3ADCD64}"/>
              </a:ext>
            </a:extLst>
          </p:cNvPr>
          <p:cNvSpPr/>
          <p:nvPr/>
        </p:nvSpPr>
        <p:spPr>
          <a:xfrm>
            <a:off x="4714567" y="4639691"/>
            <a:ext cx="3355095" cy="1533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9F66C9-9039-7163-04CE-F724DAC73FC0}"/>
              </a:ext>
            </a:extLst>
          </p:cNvPr>
          <p:cNvSpPr txBox="1"/>
          <p:nvPr/>
        </p:nvSpPr>
        <p:spPr>
          <a:xfrm>
            <a:off x="4660473" y="4152152"/>
            <a:ext cx="3463282" cy="1754326"/>
          </a:xfrm>
          <a:prstGeom prst="rect">
            <a:avLst/>
          </a:prstGeom>
          <a:noFill/>
        </p:spPr>
        <p:txBody>
          <a:bodyPr wrap="square" rtlCol="0">
            <a:spAutoFit/>
          </a:bodyPr>
          <a:lstStyle/>
          <a:p>
            <a:pPr algn="ctr"/>
            <a:endParaRPr lang="en-US" sz="2400" dirty="0">
              <a:solidFill>
                <a:schemeClr val="bg1"/>
              </a:solidFill>
            </a:endParaRPr>
          </a:p>
          <a:p>
            <a:pPr algn="ctr"/>
            <a:endParaRPr lang="en-US" dirty="0">
              <a:solidFill>
                <a:schemeClr val="tx1"/>
              </a:solidFill>
            </a:endParaRPr>
          </a:p>
          <a:p>
            <a:pPr algn="ctr"/>
            <a:endParaRPr lang="en-US" dirty="0">
              <a:solidFill>
                <a:schemeClr val="tx1"/>
              </a:solidFill>
            </a:endParaRPr>
          </a:p>
          <a:p>
            <a:pPr algn="ctr"/>
            <a:r>
              <a:rPr lang="en-US" sz="1600" dirty="0">
                <a:solidFill>
                  <a:schemeClr val="bg1"/>
                </a:solidFill>
              </a:rPr>
              <a:t>Five Year Deed Restriction for Owner-Occupied AHP Subsidy units involving down payment assistance</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411340"/>
            <a:ext cx="7850459" cy="745575"/>
          </a:xfrm>
          <a:prstGeom prst="rect">
            <a:avLst/>
          </a:prstGeom>
        </p:spPr>
      </p:pic>
      <p:sp>
        <p:nvSpPr>
          <p:cNvPr id="6" name="Title 5"/>
          <p:cNvSpPr>
            <a:spLocks noGrp="1"/>
          </p:cNvSpPr>
          <p:nvPr>
            <p:ph type="title"/>
          </p:nvPr>
        </p:nvSpPr>
        <p:spPr>
          <a:xfrm>
            <a:off x="1878149" y="5366177"/>
            <a:ext cx="6930571" cy="800661"/>
          </a:xfrm>
          <a:ln>
            <a:noFill/>
          </a:ln>
        </p:spPr>
        <p:txBody>
          <a:bodyPr>
            <a:no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b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t>Disaster Rebuilding Assistance</a:t>
            </a:r>
            <a:r>
              <a:rPr lang="en-US" sz="27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(DRA)</a:t>
            </a:r>
            <a:br>
              <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br>
            <a:endPar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endParaRPr>
          </a:p>
        </p:txBody>
      </p:sp>
      <p:pic>
        <p:nvPicPr>
          <p:cNvPr id="2" name="Picture 1">
            <a:extLst>
              <a:ext uri="{FF2B5EF4-FFF2-40B4-BE49-F238E27FC236}">
                <a16:creationId xmlns:a16="http://schemas.microsoft.com/office/drawing/2014/main" id="{9894BAA6-D549-4FA7-8119-B5A2A9480D13}"/>
              </a:ext>
            </a:extLst>
          </p:cNvPr>
          <p:cNvPicPr>
            <a:picLocks noChangeAspect="1"/>
          </p:cNvPicPr>
          <p:nvPr/>
        </p:nvPicPr>
        <p:blipFill rotWithShape="1">
          <a:blip r:embed="rId5">
            <a:extLst>
              <a:ext uri="{28A0092B-C50C-407E-A947-70E740481C1C}">
                <a14:useLocalDpi xmlns:a14="http://schemas.microsoft.com/office/drawing/2010/main" val="0"/>
              </a:ext>
            </a:extLst>
          </a:blip>
          <a:srcRect l="2808" r="2808"/>
          <a:stretch/>
        </p:blipFill>
        <p:spPr>
          <a:xfrm>
            <a:off x="-1" y="0"/>
            <a:ext cx="9144001" cy="5464680"/>
          </a:xfrm>
          <a:prstGeom prst="rect">
            <a:avLst/>
          </a:prstGeom>
        </p:spPr>
      </p:pic>
      <p:pic>
        <p:nvPicPr>
          <p:cNvPr id="3" name="Picture 2">
            <a:extLst>
              <a:ext uri="{FF2B5EF4-FFF2-40B4-BE49-F238E27FC236}">
                <a16:creationId xmlns:a16="http://schemas.microsoft.com/office/drawing/2014/main" id="{ACBB343B-F28E-48DA-B01C-0F479718F3B3}"/>
              </a:ext>
            </a:extLst>
          </p:cNvPr>
          <p:cNvPicPr>
            <a:picLocks noChangeAspect="1"/>
          </p:cNvPicPr>
          <p:nvPr/>
        </p:nvPicPr>
        <p:blipFill>
          <a:blip r:embed="rId6"/>
          <a:stretch>
            <a:fillRect/>
          </a:stretch>
        </p:blipFill>
        <p:spPr>
          <a:xfrm>
            <a:off x="0" y="-45931"/>
            <a:ext cx="3389670" cy="1585097"/>
          </a:xfrm>
          <a:prstGeom prst="rect">
            <a:avLst/>
          </a:prstGeom>
        </p:spPr>
      </p:pic>
      <p:sp>
        <p:nvSpPr>
          <p:cNvPr id="4" name="Title 1">
            <a:extLst>
              <a:ext uri="{FF2B5EF4-FFF2-40B4-BE49-F238E27FC236}">
                <a16:creationId xmlns:a16="http://schemas.microsoft.com/office/drawing/2014/main" id="{0D0E64A0-42FD-7CE4-A901-6D8E587A621B}"/>
              </a:ext>
            </a:extLst>
          </p:cNvPr>
          <p:cNvSpPr txBox="1">
            <a:spLocks/>
          </p:cNvSpPr>
          <p:nvPr/>
        </p:nvSpPr>
        <p:spPr>
          <a:xfrm>
            <a:off x="3570515" y="6277439"/>
            <a:ext cx="5136604" cy="398810"/>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endParaRPr>
          </a:p>
        </p:txBody>
      </p:sp>
      <p:sp>
        <p:nvSpPr>
          <p:cNvPr id="8" name="TextBox 7">
            <a:extLst>
              <a:ext uri="{FF2B5EF4-FFF2-40B4-BE49-F238E27FC236}">
                <a16:creationId xmlns:a16="http://schemas.microsoft.com/office/drawing/2014/main" id="{4EA4337A-E476-3FC6-0125-2916AA4F43E0}"/>
              </a:ext>
            </a:extLst>
          </p:cNvPr>
          <p:cNvSpPr txBox="1"/>
          <p:nvPr/>
        </p:nvSpPr>
        <p:spPr>
          <a:xfrm>
            <a:off x="1516829" y="6476844"/>
            <a:ext cx="7997630" cy="369332"/>
          </a:xfrm>
          <a:prstGeom prst="rect">
            <a:avLst/>
          </a:prstGeom>
          <a:noFill/>
        </p:spPr>
        <p:txBody>
          <a:bodyPr wrap="square">
            <a:spAutoFit/>
          </a:bodyPr>
          <a:lstStyle/>
          <a:p>
            <a:pPr>
              <a:defRPr/>
            </a:pPr>
            <a:r>
              <a:rPr kumimoji="0" lang="en-US" sz="1800" b="0" i="0" u="none" strike="noStrike" kern="1200" cap="none" spc="0" normalizeH="0" baseline="0" noProof="0" dirty="0">
                <a:ln>
                  <a:noFill/>
                </a:ln>
                <a:solidFill>
                  <a:srgbClr val="0071CE"/>
                </a:solidFill>
                <a:effectLst/>
                <a:uLnTx/>
                <a:uFillTx/>
                <a:latin typeface="Calibri"/>
                <a:cs typeface="Calibri"/>
              </a:rPr>
              <a:t>First Offering Application Window February 2</a:t>
            </a:r>
            <a:r>
              <a:rPr kumimoji="0" lang="en-US" sz="1800" b="0" i="0" u="none" strike="noStrike" kern="1200" cap="none" spc="0" normalizeH="0" baseline="30000" noProof="0" dirty="0">
                <a:ln>
                  <a:noFill/>
                </a:ln>
                <a:solidFill>
                  <a:srgbClr val="0071CE"/>
                </a:solidFill>
                <a:effectLst/>
                <a:uLnTx/>
                <a:uFillTx/>
                <a:latin typeface="Calibri"/>
                <a:cs typeface="Calibri"/>
              </a:rPr>
              <a:t>nd</a:t>
            </a:r>
            <a:r>
              <a:rPr kumimoji="0" lang="en-US" sz="1800" b="0" i="0" u="none" strike="noStrike" kern="1200" cap="none" spc="0" normalizeH="0" baseline="0" noProof="0" dirty="0">
                <a:ln>
                  <a:noFill/>
                </a:ln>
                <a:solidFill>
                  <a:srgbClr val="0071CE"/>
                </a:solidFill>
                <a:effectLst/>
                <a:uLnTx/>
                <a:uFillTx/>
                <a:latin typeface="Calibri"/>
                <a:cs typeface="Calibri"/>
              </a:rPr>
              <a:t> and Second</a:t>
            </a:r>
            <a:r>
              <a:rPr lang="en-US" sz="1800" dirty="0">
                <a:solidFill>
                  <a:srgbClr val="0071CE"/>
                </a:solidFill>
                <a:latin typeface="Calibri"/>
                <a:cs typeface="Calibri"/>
              </a:rPr>
              <a:t> Offering August 3</a:t>
            </a:r>
            <a:r>
              <a:rPr lang="en-US" sz="1800" baseline="30000" dirty="0">
                <a:solidFill>
                  <a:srgbClr val="0071CE"/>
                </a:solidFill>
                <a:latin typeface="Calibri"/>
                <a:cs typeface="Calibri"/>
              </a:rPr>
              <a:t>rd</a:t>
            </a:r>
            <a:r>
              <a:rPr lang="en-US" sz="1800" dirty="0">
                <a:solidFill>
                  <a:srgbClr val="0071CE"/>
                </a:solidFill>
                <a:latin typeface="Calibri"/>
                <a:cs typeface="Calibri"/>
              </a:rPr>
              <a:t> </a:t>
            </a:r>
            <a:endParaRPr kumimoji="0" lang="en-US" sz="1800" b="0" i="0" u="none" strike="noStrike" kern="1200" cap="none" spc="0" normalizeH="0" baseline="0" noProof="0" dirty="0">
              <a:ln>
                <a:noFill/>
              </a:ln>
              <a:solidFill>
                <a:srgbClr val="0071CE"/>
              </a:solidFill>
              <a:effectLst/>
              <a:uLnTx/>
              <a:uFillTx/>
              <a:latin typeface="Calibri"/>
              <a:cs typeface="Calibri"/>
            </a:endParaRPr>
          </a:p>
        </p:txBody>
      </p:sp>
    </p:spTree>
    <p:extLst>
      <p:ext uri="{BB962C8B-B14F-4D97-AF65-F5344CB8AC3E}">
        <p14:creationId xmlns:p14="http://schemas.microsoft.com/office/powerpoint/2010/main" val="3418059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E003823-1BA7-AF8B-6FCC-A736380FD6A6}"/>
              </a:ext>
            </a:extLst>
          </p:cNvPr>
          <p:cNvSpPr/>
          <p:nvPr/>
        </p:nvSpPr>
        <p:spPr>
          <a:xfrm>
            <a:off x="3243967" y="3168487"/>
            <a:ext cx="2656063" cy="1014560"/>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6"/>
          <p:cNvSpPr>
            <a:spLocks noGrp="1"/>
          </p:cNvSpPr>
          <p:nvPr>
            <p:ph type="title"/>
          </p:nvPr>
        </p:nvSpPr>
        <p:spPr>
          <a:xfrm>
            <a:off x="390127" y="584857"/>
            <a:ext cx="7470570" cy="457200"/>
          </a:xfrm>
        </p:spPr>
        <p:txBody>
          <a:bodyPr>
            <a:normAutofit/>
          </a:bodyPr>
          <a:lstStyle/>
          <a:p>
            <a:pPr algn="l"/>
            <a:r>
              <a:rPr lang="en-US" b="1" dirty="0">
                <a:solidFill>
                  <a:srgbClr val="0070C0"/>
                </a:solidFill>
              </a:rPr>
              <a:t>Program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333499" y="1227143"/>
            <a:ext cx="8477000" cy="1652761"/>
            <a:chOff x="329123" y="1358853"/>
            <a:chExt cx="8477000" cy="2319702"/>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1393754-6DC7-4DDE-A880-B697F84007CA}"/>
                </a:ext>
              </a:extLst>
            </p:cNvPr>
            <p:cNvSpPr txBox="1"/>
            <p:nvPr/>
          </p:nvSpPr>
          <p:spPr>
            <a:xfrm>
              <a:off x="329123" y="1358853"/>
              <a:ext cx="8477000" cy="2319702"/>
            </a:xfrm>
            <a:prstGeom prst="rect">
              <a:avLst/>
            </a:prstGeom>
            <a:grpFill/>
            <a:ln>
              <a:noFill/>
            </a:ln>
          </p:spPr>
          <p:txBody>
            <a:bodyPr wrap="square">
              <a:spAutoFit/>
            </a:bodyPr>
            <a:lstStyle/>
            <a:p>
              <a:pPr algn="ctr" defTabSz="342900">
                <a:lnSpc>
                  <a:spcPct val="90000"/>
                </a:lnSpc>
                <a:spcAft>
                  <a:spcPts val="1800"/>
                </a:spcAft>
                <a:defRPr/>
              </a:pPr>
              <a:r>
                <a:rPr lang="en-US" sz="2400" kern="0" dirty="0">
                  <a:solidFill>
                    <a:schemeClr val="bg1"/>
                  </a:solidFill>
                </a:rPr>
                <a:t>Provides funding for the repair, rehabilitation, and reconstruction of owner-occupied housing affected by a federally declared disaster for individual assistance</a:t>
              </a:r>
            </a:p>
            <a:p>
              <a:pPr algn="ctr" defTabSz="342900">
                <a:lnSpc>
                  <a:spcPct val="90000"/>
                </a:lnSpc>
                <a:spcAft>
                  <a:spcPts val="1800"/>
                </a:spcAft>
                <a:defRPr/>
              </a:pPr>
              <a:r>
                <a:rPr lang="en-US" sz="2400" kern="0" dirty="0">
                  <a:solidFill>
                    <a:schemeClr val="bg1"/>
                  </a:solidFill>
                </a:rPr>
                <a:t> </a:t>
              </a:r>
              <a:r>
                <a:rPr lang="en-US" sz="2400" b="1" kern="0" dirty="0">
                  <a:solidFill>
                    <a:schemeClr val="bg1"/>
                  </a:solidFill>
                </a:rPr>
                <a:t>Household at or below 80% AMI</a:t>
              </a:r>
            </a:p>
          </p:txBody>
        </p:sp>
      </p:grpSp>
      <p:sp>
        <p:nvSpPr>
          <p:cNvPr id="10" name="TextBox 9">
            <a:extLst>
              <a:ext uri="{FF2B5EF4-FFF2-40B4-BE49-F238E27FC236}">
                <a16:creationId xmlns:a16="http://schemas.microsoft.com/office/drawing/2014/main" id="{96C904D2-F199-CD24-88E2-A911247F4D35}"/>
              </a:ext>
            </a:extLst>
          </p:cNvPr>
          <p:cNvSpPr txBox="1"/>
          <p:nvPr/>
        </p:nvSpPr>
        <p:spPr>
          <a:xfrm>
            <a:off x="3281457" y="3327441"/>
            <a:ext cx="2581081" cy="707886"/>
          </a:xfrm>
          <a:prstGeom prst="rect">
            <a:avLst/>
          </a:prstGeom>
          <a:noFill/>
        </p:spPr>
        <p:txBody>
          <a:bodyPr wrap="square" lIns="91440" tIns="45720" rIns="91440" bIns="45720" rtlCol="0" anchor="t">
            <a:spAutoFit/>
          </a:bodyPr>
          <a:lstStyle/>
          <a:p>
            <a:pPr algn="ctr"/>
            <a:r>
              <a:rPr lang="en-US" sz="2000" u="sng" dirty="0"/>
              <a:t>Two offerings:</a:t>
            </a:r>
          </a:p>
          <a:p>
            <a:pPr algn="ctr"/>
            <a:r>
              <a:rPr lang="en-US" sz="2000" b="1" dirty="0"/>
              <a:t>February 2 &amp; August 3</a:t>
            </a:r>
            <a:endParaRPr lang="en-US" sz="2000" dirty="0">
              <a:cs typeface="Calibri"/>
            </a:endParaRPr>
          </a:p>
        </p:txBody>
      </p:sp>
      <p:sp>
        <p:nvSpPr>
          <p:cNvPr id="4" name="TextBox 3">
            <a:extLst>
              <a:ext uri="{FF2B5EF4-FFF2-40B4-BE49-F238E27FC236}">
                <a16:creationId xmlns:a16="http://schemas.microsoft.com/office/drawing/2014/main" id="{2497D192-F582-7F6B-AAD3-6C8CE6AFCC8E}"/>
              </a:ext>
            </a:extLst>
          </p:cNvPr>
          <p:cNvSpPr txBox="1"/>
          <p:nvPr/>
        </p:nvSpPr>
        <p:spPr>
          <a:xfrm>
            <a:off x="390127" y="3179721"/>
            <a:ext cx="2722678" cy="1015663"/>
          </a:xfrm>
          <a:prstGeom prst="rect">
            <a:avLst/>
          </a:prstGeom>
          <a:noFill/>
        </p:spPr>
        <p:txBody>
          <a:bodyPr wrap="square" rtlCol="0">
            <a:spAutoFit/>
          </a:bodyPr>
          <a:lstStyle/>
          <a:p>
            <a:pPr algn="ctr"/>
            <a:r>
              <a:rPr lang="en-US" sz="2000" u="sng" dirty="0"/>
              <a:t>Program Allocation</a:t>
            </a:r>
          </a:p>
          <a:p>
            <a:pPr algn="ctr"/>
            <a:r>
              <a:rPr lang="en-US" sz="2000" b="1" dirty="0"/>
              <a:t>2026 Allocation:</a:t>
            </a:r>
          </a:p>
          <a:p>
            <a:pPr algn="ctr"/>
            <a:r>
              <a:rPr lang="en-US" sz="2000" b="1" dirty="0"/>
              <a:t> $3.5 Million</a:t>
            </a:r>
          </a:p>
        </p:txBody>
      </p:sp>
      <p:sp>
        <p:nvSpPr>
          <p:cNvPr id="6" name="Rectangle: Rounded Corners 5">
            <a:extLst>
              <a:ext uri="{FF2B5EF4-FFF2-40B4-BE49-F238E27FC236}">
                <a16:creationId xmlns:a16="http://schemas.microsoft.com/office/drawing/2014/main" id="{F6227922-A616-4C68-64CA-03CD154C9A21}"/>
              </a:ext>
            </a:extLst>
          </p:cNvPr>
          <p:cNvSpPr/>
          <p:nvPr/>
        </p:nvSpPr>
        <p:spPr>
          <a:xfrm>
            <a:off x="395724" y="3168487"/>
            <a:ext cx="2722678" cy="1003327"/>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F9ED6-F094-3295-DB5C-2AB491584260}"/>
              </a:ext>
            </a:extLst>
          </p:cNvPr>
          <p:cNvSpPr txBox="1"/>
          <p:nvPr/>
        </p:nvSpPr>
        <p:spPr>
          <a:xfrm>
            <a:off x="6204330" y="4460397"/>
            <a:ext cx="2362981" cy="1015663"/>
          </a:xfrm>
          <a:prstGeom prst="rect">
            <a:avLst/>
          </a:prstGeom>
          <a:noFill/>
        </p:spPr>
        <p:txBody>
          <a:bodyPr wrap="square" rtlCol="0">
            <a:spAutoFit/>
          </a:bodyPr>
          <a:lstStyle/>
          <a:p>
            <a:pPr algn="ctr"/>
            <a:r>
              <a:rPr lang="en-US" sz="2000" dirty="0"/>
              <a:t>The property must be in: </a:t>
            </a:r>
          </a:p>
          <a:p>
            <a:pPr algn="ctr"/>
            <a:r>
              <a:rPr lang="en-US" sz="2000" b="1" dirty="0">
                <a:solidFill>
                  <a:prstClr val="black"/>
                </a:solidFill>
                <a:latin typeface="Calibri"/>
              </a:rPr>
              <a:t>AR, LA, MS, NM, TX</a:t>
            </a:r>
          </a:p>
        </p:txBody>
      </p:sp>
      <p:sp>
        <p:nvSpPr>
          <p:cNvPr id="8" name="Rectangle: Rounded Corners 7">
            <a:extLst>
              <a:ext uri="{FF2B5EF4-FFF2-40B4-BE49-F238E27FC236}">
                <a16:creationId xmlns:a16="http://schemas.microsoft.com/office/drawing/2014/main" id="{09CF3602-72B4-ECF0-8698-4B7E863D50EF}"/>
              </a:ext>
            </a:extLst>
          </p:cNvPr>
          <p:cNvSpPr/>
          <p:nvPr/>
        </p:nvSpPr>
        <p:spPr>
          <a:xfrm>
            <a:off x="6025595" y="3168488"/>
            <a:ext cx="2722678" cy="100332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08089C-6931-D1CC-84B2-D51530D2995A}"/>
              </a:ext>
            </a:extLst>
          </p:cNvPr>
          <p:cNvSpPr txBox="1"/>
          <p:nvPr/>
        </p:nvSpPr>
        <p:spPr>
          <a:xfrm>
            <a:off x="522311" y="4460396"/>
            <a:ext cx="2458310" cy="1015663"/>
          </a:xfrm>
          <a:prstGeom prst="rect">
            <a:avLst/>
          </a:prstGeom>
          <a:noFill/>
        </p:spPr>
        <p:txBody>
          <a:bodyPr wrap="square" rtlCol="0">
            <a:spAutoFit/>
          </a:bodyPr>
          <a:lstStyle/>
          <a:p>
            <a:pPr algn="ctr"/>
            <a:r>
              <a:rPr lang="en-US" sz="2000" dirty="0"/>
              <a:t>Each Homeowner</a:t>
            </a:r>
          </a:p>
          <a:p>
            <a:pPr algn="ctr"/>
            <a:r>
              <a:rPr lang="en-US" sz="2000" dirty="0"/>
              <a:t> can receive up to </a:t>
            </a:r>
            <a:r>
              <a:rPr lang="en-US" sz="2000" b="1" dirty="0"/>
              <a:t>$15,000</a:t>
            </a:r>
            <a:endParaRPr lang="en-US" sz="2000" dirty="0"/>
          </a:p>
        </p:txBody>
      </p:sp>
      <p:sp>
        <p:nvSpPr>
          <p:cNvPr id="16" name="Rectangle: Rounded Corners 15">
            <a:extLst>
              <a:ext uri="{FF2B5EF4-FFF2-40B4-BE49-F238E27FC236}">
                <a16:creationId xmlns:a16="http://schemas.microsoft.com/office/drawing/2014/main" id="{09A5976A-3FD4-471B-7C1B-647106A75B29}"/>
              </a:ext>
            </a:extLst>
          </p:cNvPr>
          <p:cNvSpPr/>
          <p:nvPr/>
        </p:nvSpPr>
        <p:spPr>
          <a:xfrm>
            <a:off x="390127" y="4465803"/>
            <a:ext cx="2722678"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752BE4-7975-FFC3-482B-9507BF460D4A}"/>
              </a:ext>
            </a:extLst>
          </p:cNvPr>
          <p:cNvSpPr txBox="1"/>
          <p:nvPr/>
        </p:nvSpPr>
        <p:spPr>
          <a:xfrm>
            <a:off x="3463805" y="4481453"/>
            <a:ext cx="2216381" cy="1015663"/>
          </a:xfrm>
          <a:prstGeom prst="rect">
            <a:avLst/>
          </a:prstGeom>
          <a:noFill/>
        </p:spPr>
        <p:txBody>
          <a:bodyPr wrap="square" lIns="91440" tIns="45720" rIns="91440" bIns="45720" rtlCol="0" anchor="t">
            <a:spAutoFit/>
          </a:bodyPr>
          <a:lstStyle/>
          <a:p>
            <a:pPr algn="ctr"/>
            <a:r>
              <a:rPr lang="en-US" sz="2000" dirty="0"/>
              <a:t>Each Member may request </a:t>
            </a:r>
            <a:r>
              <a:rPr lang="en-US" sz="2000" b="1" dirty="0"/>
              <a:t>$262,500/</a:t>
            </a:r>
          </a:p>
          <a:p>
            <a:pPr algn="ctr"/>
            <a:r>
              <a:rPr lang="en-US" sz="2000" b="1" dirty="0"/>
              <a:t>Offering</a:t>
            </a:r>
            <a:r>
              <a:rPr lang="en-US" sz="2000" dirty="0"/>
              <a:t>*</a:t>
            </a:r>
            <a:endParaRPr lang="en-US" sz="2000" b="1" dirty="0"/>
          </a:p>
        </p:txBody>
      </p:sp>
      <p:sp>
        <p:nvSpPr>
          <p:cNvPr id="20" name="Rectangle: Rounded Corners 19">
            <a:extLst>
              <a:ext uri="{FF2B5EF4-FFF2-40B4-BE49-F238E27FC236}">
                <a16:creationId xmlns:a16="http://schemas.microsoft.com/office/drawing/2014/main" id="{7CFC434A-F6A2-80AF-E3D7-539258C59FF6}"/>
              </a:ext>
            </a:extLst>
          </p:cNvPr>
          <p:cNvSpPr/>
          <p:nvPr/>
        </p:nvSpPr>
        <p:spPr>
          <a:xfrm>
            <a:off x="3243965" y="4465803"/>
            <a:ext cx="2656063" cy="103131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572E8-5496-EF64-09AF-4D23D5A6A037}"/>
              </a:ext>
            </a:extLst>
          </p:cNvPr>
          <p:cNvSpPr txBox="1"/>
          <p:nvPr/>
        </p:nvSpPr>
        <p:spPr>
          <a:xfrm>
            <a:off x="6106775" y="3202951"/>
            <a:ext cx="2560318" cy="1015663"/>
          </a:xfrm>
          <a:prstGeom prst="rect">
            <a:avLst/>
          </a:prstGeom>
          <a:noFill/>
        </p:spPr>
        <p:txBody>
          <a:bodyPr wrap="square" rtlCol="0">
            <a:spAutoFit/>
          </a:bodyPr>
          <a:lstStyle/>
          <a:p>
            <a:pPr algn="ctr"/>
            <a:r>
              <a:rPr lang="en-US" sz="2000" b="1" dirty="0"/>
              <a:t>Funds available until exhausted or </a:t>
            </a:r>
          </a:p>
          <a:p>
            <a:pPr algn="ctr"/>
            <a:r>
              <a:rPr lang="en-US" sz="2000" b="1" dirty="0"/>
              <a:t>Nov. 15, 2026</a:t>
            </a:r>
          </a:p>
        </p:txBody>
      </p:sp>
      <p:sp>
        <p:nvSpPr>
          <p:cNvPr id="11" name="Rectangle: Rounded Corners 10">
            <a:extLst>
              <a:ext uri="{FF2B5EF4-FFF2-40B4-BE49-F238E27FC236}">
                <a16:creationId xmlns:a16="http://schemas.microsoft.com/office/drawing/2014/main" id="{D342F8C8-6828-94A2-CDCD-13CE7E3E1FD6}"/>
              </a:ext>
            </a:extLst>
          </p:cNvPr>
          <p:cNvSpPr/>
          <p:nvPr/>
        </p:nvSpPr>
        <p:spPr>
          <a:xfrm>
            <a:off x="6025595" y="4460398"/>
            <a:ext cx="2722678" cy="103131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240ACB-6D72-F50B-9468-FDD0D2F07914}"/>
              </a:ext>
            </a:extLst>
          </p:cNvPr>
          <p:cNvSpPr txBox="1"/>
          <p:nvPr/>
        </p:nvSpPr>
        <p:spPr>
          <a:xfrm>
            <a:off x="72228" y="6533835"/>
            <a:ext cx="7119886"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a:rPr>
              <a:t>*Applications can be submitted from 8am CST on the first day of the offering</a:t>
            </a:r>
            <a:endParaRPr lang="en-US" sz="1000" dirty="0"/>
          </a:p>
        </p:txBody>
      </p:sp>
    </p:spTree>
    <p:extLst>
      <p:ext uri="{BB962C8B-B14F-4D97-AF65-F5344CB8AC3E}">
        <p14:creationId xmlns:p14="http://schemas.microsoft.com/office/powerpoint/2010/main" val="3320853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05F2-EA26-EC73-B481-86007B2CF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B26B-6162-B681-B209-F9CD40822D06}"/>
              </a:ext>
            </a:extLst>
          </p:cNvPr>
          <p:cNvSpPr>
            <a:spLocks noGrp="1"/>
          </p:cNvSpPr>
          <p:nvPr>
            <p:ph type="title"/>
          </p:nvPr>
        </p:nvSpPr>
        <p:spPr/>
        <p:txBody>
          <a:bodyPr/>
          <a:lstStyle/>
          <a:p>
            <a:r>
              <a:rPr lang="en-US" sz="2400" dirty="0"/>
              <a:t>Program Updates for 2026</a:t>
            </a:r>
          </a:p>
        </p:txBody>
      </p:sp>
      <p:sp>
        <p:nvSpPr>
          <p:cNvPr id="3" name="Rectangle 2">
            <a:extLst>
              <a:ext uri="{FF2B5EF4-FFF2-40B4-BE49-F238E27FC236}">
                <a16:creationId xmlns:a16="http://schemas.microsoft.com/office/drawing/2014/main" id="{5DE3A1D5-4436-DD02-4B8C-5D7D1B737B9C}"/>
              </a:ext>
            </a:extLst>
          </p:cNvPr>
          <p:cNvSpPr/>
          <p:nvPr/>
        </p:nvSpPr>
        <p:spPr>
          <a:xfrm>
            <a:off x="705916" y="1491871"/>
            <a:ext cx="7480391" cy="914400"/>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FEMA Disaster Date: </a:t>
            </a:r>
            <a:r>
              <a:rPr lang="en-US" dirty="0">
                <a:solidFill>
                  <a:prstClr val="white"/>
                </a:solidFill>
              </a:rPr>
              <a:t>Eligible disasters must have been declared since</a:t>
            </a:r>
          </a:p>
          <a:p>
            <a:pPr lvl="0" algn="ctr" defTabSz="914400">
              <a:defRPr/>
            </a:pPr>
            <a:r>
              <a:rPr lang="en-US" dirty="0">
                <a:solidFill>
                  <a:prstClr val="white"/>
                </a:solidFill>
              </a:rPr>
              <a:t> </a:t>
            </a:r>
            <a:r>
              <a:rPr lang="en-US" b="1" dirty="0">
                <a:solidFill>
                  <a:prstClr val="white"/>
                </a:solidFill>
              </a:rPr>
              <a:t>January 1, 2022</a:t>
            </a:r>
            <a:endParaRPr lang="en-US" b="1" dirty="0">
              <a:solidFill>
                <a:prstClr val="white"/>
              </a:solidFill>
              <a:ea typeface="Calibri"/>
              <a:cs typeface="Calibri"/>
            </a:endParaRPr>
          </a:p>
        </p:txBody>
      </p:sp>
      <p:sp>
        <p:nvSpPr>
          <p:cNvPr id="8" name="Rectangle 7">
            <a:extLst>
              <a:ext uri="{FF2B5EF4-FFF2-40B4-BE49-F238E27FC236}">
                <a16:creationId xmlns:a16="http://schemas.microsoft.com/office/drawing/2014/main" id="{29A54C4D-71D8-A8B5-8629-57DCFD8212D6}"/>
              </a:ext>
            </a:extLst>
          </p:cNvPr>
          <p:cNvSpPr/>
          <p:nvPr/>
        </p:nvSpPr>
        <p:spPr>
          <a:xfrm>
            <a:off x="705915" y="2579871"/>
            <a:ext cx="7480392" cy="1229627"/>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Roof Replacement: </a:t>
            </a:r>
            <a:r>
              <a:rPr lang="en-US" dirty="0">
                <a:solidFill>
                  <a:prstClr val="white"/>
                </a:solidFill>
              </a:rPr>
              <a:t>If the request is for a roof, a FORTIFIED roof is required unless the structure of the home cannot support a FORTIFIED roof. </a:t>
            </a:r>
          </a:p>
          <a:p>
            <a:pPr lvl="0" algn="ctr" defTabSz="914400">
              <a:defRPr/>
            </a:pPr>
            <a:r>
              <a:rPr lang="en-US" dirty="0">
                <a:solidFill>
                  <a:prstClr val="white"/>
                </a:solidFill>
              </a:rPr>
              <a:t>DRA funds can be used to pay for evaluator fees for the FORTIFIED roof.</a:t>
            </a:r>
          </a:p>
        </p:txBody>
      </p:sp>
      <p:sp>
        <p:nvSpPr>
          <p:cNvPr id="9" name="Rectangle 8">
            <a:extLst>
              <a:ext uri="{FF2B5EF4-FFF2-40B4-BE49-F238E27FC236}">
                <a16:creationId xmlns:a16="http://schemas.microsoft.com/office/drawing/2014/main" id="{1DCFEF49-771D-606D-A0D8-9817CCE29483}"/>
              </a:ext>
            </a:extLst>
          </p:cNvPr>
          <p:cNvSpPr/>
          <p:nvPr/>
        </p:nvSpPr>
        <p:spPr>
          <a:xfrm>
            <a:off x="705915" y="4055604"/>
            <a:ext cx="7480392" cy="975774"/>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Intermediaries: </a:t>
            </a:r>
            <a:r>
              <a:rPr lang="en-US" dirty="0">
                <a:solidFill>
                  <a:prstClr val="white"/>
                </a:solidFill>
              </a:rPr>
              <a:t>Definition has been updated for 2026 (both DRA and SNAP).  </a:t>
            </a:r>
          </a:p>
        </p:txBody>
      </p:sp>
      <p:sp>
        <p:nvSpPr>
          <p:cNvPr id="10" name="Rectangle 9">
            <a:extLst>
              <a:ext uri="{FF2B5EF4-FFF2-40B4-BE49-F238E27FC236}">
                <a16:creationId xmlns:a16="http://schemas.microsoft.com/office/drawing/2014/main" id="{BFDA9B36-957D-F7EB-F4BB-8A01B3A9A32C}"/>
              </a:ext>
            </a:extLst>
          </p:cNvPr>
          <p:cNvSpPr/>
          <p:nvPr/>
        </p:nvSpPr>
        <p:spPr>
          <a:xfrm>
            <a:off x="705915" y="5283453"/>
            <a:ext cx="7480392" cy="975774"/>
          </a:xfrm>
          <a:prstGeom prst="rect">
            <a:avLst/>
          </a:prstGeom>
          <a:solidFill>
            <a:srgbClr val="0071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US" b="1" dirty="0">
                <a:solidFill>
                  <a:prstClr val="white"/>
                </a:solidFill>
              </a:rPr>
              <a:t>Member Cap: </a:t>
            </a:r>
            <a:r>
              <a:rPr lang="en-US" dirty="0">
                <a:solidFill>
                  <a:prstClr val="white"/>
                </a:solidFill>
              </a:rPr>
              <a:t>Unused member cap funds from the first offering will not rollover to the second offering. </a:t>
            </a:r>
          </a:p>
        </p:txBody>
      </p:sp>
    </p:spTree>
    <p:extLst>
      <p:ext uri="{BB962C8B-B14F-4D97-AF65-F5344CB8AC3E}">
        <p14:creationId xmlns:p14="http://schemas.microsoft.com/office/powerpoint/2010/main" val="3205675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EB4D-E661-DD64-EF86-9C9525828918}"/>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68B08A9-3287-B784-71DB-B41F74CD7C97}"/>
              </a:ext>
            </a:extLst>
          </p:cNvPr>
          <p:cNvSpPr/>
          <p:nvPr/>
        </p:nvSpPr>
        <p:spPr>
          <a:xfrm>
            <a:off x="449663" y="3553133"/>
            <a:ext cx="8237136" cy="1500762"/>
          </a:xfrm>
          <a:prstGeom prst="roundRect">
            <a:avLst/>
          </a:prstGeom>
          <a:noFill/>
          <a:ln w="28575">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itle 6">
            <a:extLst>
              <a:ext uri="{FF2B5EF4-FFF2-40B4-BE49-F238E27FC236}">
                <a16:creationId xmlns:a16="http://schemas.microsoft.com/office/drawing/2014/main" id="{CF116BCA-8FB8-225C-0266-8BCBAB3B946D}"/>
              </a:ext>
            </a:extLst>
          </p:cNvPr>
          <p:cNvSpPr>
            <a:spLocks noGrp="1"/>
          </p:cNvSpPr>
          <p:nvPr>
            <p:ph type="title"/>
          </p:nvPr>
        </p:nvSpPr>
        <p:spPr>
          <a:xfrm>
            <a:off x="356260" y="598773"/>
            <a:ext cx="7470570" cy="457200"/>
          </a:xfrm>
        </p:spPr>
        <p:txBody>
          <a:bodyPr>
            <a:normAutofit/>
          </a:bodyPr>
          <a:lstStyle/>
          <a:p>
            <a:pPr algn="l"/>
            <a:r>
              <a:rPr lang="en-US" b="1" dirty="0">
                <a:solidFill>
                  <a:srgbClr val="0070C0"/>
                </a:solidFill>
              </a:rPr>
              <a:t>Intermediary &amp; Inspection Fees (DRA and SNAP)</a:t>
            </a:r>
          </a:p>
        </p:txBody>
      </p:sp>
      <p:sp>
        <p:nvSpPr>
          <p:cNvPr id="10" name="TextBox 9">
            <a:extLst>
              <a:ext uri="{FF2B5EF4-FFF2-40B4-BE49-F238E27FC236}">
                <a16:creationId xmlns:a16="http://schemas.microsoft.com/office/drawing/2014/main" id="{11DC379B-23B4-7736-AF72-0BEB0B72788A}"/>
              </a:ext>
            </a:extLst>
          </p:cNvPr>
          <p:cNvSpPr txBox="1"/>
          <p:nvPr/>
        </p:nvSpPr>
        <p:spPr>
          <a:xfrm>
            <a:off x="839096" y="3585539"/>
            <a:ext cx="7768921" cy="1446550"/>
          </a:xfrm>
          <a:prstGeom prst="rect">
            <a:avLst/>
          </a:prstGeom>
          <a:noFill/>
        </p:spPr>
        <p:txBody>
          <a:bodyPr wrap="square" rtlCol="0">
            <a:spAutoFit/>
          </a:bodyPr>
          <a:lstStyle/>
          <a:p>
            <a:pPr marL="342900" indent="-342900">
              <a:buFont typeface="Arial" panose="020B0604020202020204" pitchFamily="34" charset="0"/>
              <a:buChar char="•"/>
              <a:defRPr/>
            </a:pPr>
            <a:r>
              <a:rPr lang="en-US" sz="2000" dirty="0">
                <a:solidFill>
                  <a:prstClr val="black"/>
                </a:solidFill>
                <a:latin typeface="Calibri"/>
              </a:rPr>
              <a:t>Intermediaries can take a </a:t>
            </a:r>
            <a:r>
              <a:rPr lang="en-US" sz="2000" b="1" dirty="0">
                <a:solidFill>
                  <a:prstClr val="black"/>
                </a:solidFill>
                <a:latin typeface="Calibri"/>
              </a:rPr>
              <a:t>fee up to $750/request</a:t>
            </a:r>
          </a:p>
          <a:p>
            <a:pPr marL="342900" indent="-342900">
              <a:buFont typeface="Arial" panose="020B0604020202020204" pitchFamily="34" charset="0"/>
              <a:buChar char="•"/>
              <a:defRPr/>
            </a:pPr>
            <a:r>
              <a:rPr lang="en-US" sz="2000" dirty="0">
                <a:solidFill>
                  <a:prstClr val="black"/>
                </a:solidFill>
                <a:latin typeface="Calibri"/>
              </a:rPr>
              <a:t>Intermediaries serving as the project contractor </a:t>
            </a:r>
            <a:r>
              <a:rPr lang="en-US" sz="2000" u="sng" dirty="0">
                <a:solidFill>
                  <a:prstClr val="black"/>
                </a:solidFill>
                <a:latin typeface="Calibri"/>
              </a:rPr>
              <a:t>cannot</a:t>
            </a:r>
            <a:r>
              <a:rPr lang="en-US" sz="2000" dirty="0">
                <a:solidFill>
                  <a:prstClr val="black"/>
                </a:solidFill>
                <a:latin typeface="Calibri"/>
              </a:rPr>
              <a:t> take an Intermediary fee</a:t>
            </a:r>
            <a:r>
              <a:rPr lang="en-US" sz="2400" dirty="0">
                <a:solidFill>
                  <a:srgbClr val="C00000"/>
                </a:solidFill>
                <a:latin typeface="Calibri"/>
              </a:rPr>
              <a:t>*</a:t>
            </a:r>
          </a:p>
          <a:p>
            <a:pPr marL="342900" indent="-342900">
              <a:buFont typeface="Arial" panose="020B0604020202020204" pitchFamily="34" charset="0"/>
              <a:buChar char="•"/>
              <a:defRPr/>
            </a:pPr>
            <a:r>
              <a:rPr lang="en-US" sz="2000" dirty="0">
                <a:solidFill>
                  <a:prstClr val="black"/>
                </a:solidFill>
                <a:latin typeface="Calibri"/>
              </a:rPr>
              <a:t>Member institutions </a:t>
            </a:r>
            <a:r>
              <a:rPr lang="en-US" sz="2000" u="sng" dirty="0">
                <a:solidFill>
                  <a:prstClr val="black"/>
                </a:solidFill>
                <a:latin typeface="Calibri"/>
              </a:rPr>
              <a:t>cannot</a:t>
            </a:r>
            <a:r>
              <a:rPr lang="en-US" sz="2000" dirty="0">
                <a:solidFill>
                  <a:prstClr val="black"/>
                </a:solidFill>
                <a:latin typeface="Calibri"/>
              </a:rPr>
              <a:t> take Intermediary fees</a:t>
            </a:r>
            <a:r>
              <a:rPr lang="en-US" sz="2400" dirty="0">
                <a:solidFill>
                  <a:srgbClr val="C00000"/>
                </a:solidFill>
                <a:latin typeface="Calibri"/>
              </a:rPr>
              <a:t>*</a:t>
            </a:r>
          </a:p>
        </p:txBody>
      </p:sp>
      <p:sp>
        <p:nvSpPr>
          <p:cNvPr id="3" name="Rectangle: Rounded Corners 2">
            <a:extLst>
              <a:ext uri="{FF2B5EF4-FFF2-40B4-BE49-F238E27FC236}">
                <a16:creationId xmlns:a16="http://schemas.microsoft.com/office/drawing/2014/main" id="{336FD09C-C7F6-1B0F-5DAB-D473E14C3B6B}"/>
              </a:ext>
            </a:extLst>
          </p:cNvPr>
          <p:cNvSpPr/>
          <p:nvPr/>
        </p:nvSpPr>
        <p:spPr>
          <a:xfrm>
            <a:off x="457200" y="5508647"/>
            <a:ext cx="8229599" cy="1174148"/>
          </a:xfrm>
          <a:prstGeom prst="roundRect">
            <a:avLst/>
          </a:prstGeom>
          <a:noFill/>
          <a:ln w="28575">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C645F67-A948-6860-163F-4A93643D1916}"/>
              </a:ext>
            </a:extLst>
          </p:cNvPr>
          <p:cNvSpPr txBox="1"/>
          <p:nvPr/>
        </p:nvSpPr>
        <p:spPr>
          <a:xfrm>
            <a:off x="839096" y="5546788"/>
            <a:ext cx="7847704"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a:rPr>
              <a:t>DRA &amp; SNAP funds can cover pre- and post-inspection costs</a:t>
            </a:r>
          </a:p>
          <a:p>
            <a:pPr marL="342900" indent="-342900">
              <a:buFont typeface="Arial" panose="020B0604020202020204" pitchFamily="34" charset="0"/>
              <a:buChar char="•"/>
              <a:defRPr/>
            </a:pPr>
            <a:r>
              <a:rPr lang="en-US" sz="2000" b="1" dirty="0">
                <a:solidFill>
                  <a:prstClr val="black"/>
                </a:solidFill>
                <a:latin typeface="Calibri"/>
              </a:rPr>
              <a:t>The 3</a:t>
            </a:r>
            <a:r>
              <a:rPr lang="en-US" sz="2000" b="1" baseline="30000" dirty="0">
                <a:solidFill>
                  <a:prstClr val="black"/>
                </a:solidFill>
                <a:latin typeface="Calibri"/>
              </a:rPr>
              <a:t>rd</a:t>
            </a:r>
            <a:r>
              <a:rPr lang="en-US" sz="2000" b="1" dirty="0">
                <a:solidFill>
                  <a:prstClr val="black"/>
                </a:solidFill>
                <a:latin typeface="Calibri"/>
              </a:rPr>
              <a:t> party inspector must be selected by the Member</a:t>
            </a:r>
          </a:p>
          <a:p>
            <a:pPr marL="342900" indent="-342900">
              <a:buFont typeface="Arial" panose="020B0604020202020204" pitchFamily="34" charset="0"/>
              <a:buChar char="•"/>
              <a:defRPr/>
            </a:pPr>
            <a:r>
              <a:rPr lang="en-US" sz="2000" dirty="0">
                <a:solidFill>
                  <a:prstClr val="black"/>
                </a:solidFill>
              </a:rPr>
              <a:t>Contractor invoice required after work is completed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black"/>
              </a:solidFill>
              <a:latin typeface="Calibri"/>
            </a:endParaRPr>
          </a:p>
        </p:txBody>
      </p:sp>
      <p:sp>
        <p:nvSpPr>
          <p:cNvPr id="7" name="TextBox 6">
            <a:extLst>
              <a:ext uri="{FF2B5EF4-FFF2-40B4-BE49-F238E27FC236}">
                <a16:creationId xmlns:a16="http://schemas.microsoft.com/office/drawing/2014/main" id="{ADE0AA77-A105-BFF6-5C65-5EAFEB49C422}"/>
              </a:ext>
            </a:extLst>
          </p:cNvPr>
          <p:cNvSpPr txBox="1"/>
          <p:nvPr/>
        </p:nvSpPr>
        <p:spPr>
          <a:xfrm>
            <a:off x="449663" y="1139714"/>
            <a:ext cx="8237137" cy="1920526"/>
          </a:xfrm>
          <a:prstGeom prst="rect">
            <a:avLst/>
          </a:prstGeom>
          <a:solidFill>
            <a:srgbClr val="0071CE"/>
          </a:solidFill>
          <a:ln>
            <a:noFill/>
          </a:ln>
        </p:spPr>
        <p:txBody>
          <a:bodyPr wrap="square">
            <a:spAutoFit/>
          </a:bodyPr>
          <a:lstStyle/>
          <a:p>
            <a:pPr marL="0" marR="0" lvl="0" indent="0" defTabSz="342900" rtl="0" eaLnBrk="1" fontAlgn="auto" latinLnBrk="0" hangingPunct="1">
              <a:lnSpc>
                <a:spcPct val="90000"/>
              </a:lnSpc>
              <a:spcBef>
                <a:spcPts val="0"/>
              </a:spcBef>
              <a:spcAft>
                <a:spcPts val="1800"/>
              </a:spcAft>
              <a:buClrTx/>
              <a:buSzTx/>
              <a:buFontTx/>
              <a:buNone/>
              <a:tabLst/>
              <a:defRPr/>
            </a:pPr>
            <a:r>
              <a:rPr kumimoji="0" lang="en-US" sz="2200" i="0" u="sng" strike="noStrike" kern="0" cap="none" spc="0" normalizeH="0" baseline="0" noProof="0" dirty="0">
                <a:ln>
                  <a:noFill/>
                </a:ln>
                <a:solidFill>
                  <a:prstClr val="white"/>
                </a:solidFill>
                <a:effectLst/>
                <a:uLnTx/>
                <a:uFillTx/>
                <a:latin typeface="Calibri"/>
                <a:ea typeface="+mn-ea"/>
                <a:cs typeface="+mn-cs"/>
              </a:rPr>
              <a:t>New definition in 2026</a:t>
            </a:r>
            <a:r>
              <a:rPr kumimoji="0" lang="en-US" sz="2200" i="0" u="none" strike="noStrike" kern="0" cap="none" spc="0" normalizeH="0" baseline="0" noProof="0" dirty="0">
                <a:ln>
                  <a:noFill/>
                </a:ln>
                <a:solidFill>
                  <a:prstClr val="white"/>
                </a:solidFill>
                <a:effectLst/>
                <a:uLnTx/>
                <a:uFillTx/>
                <a:latin typeface="Calibri"/>
                <a:ea typeface="+mn-ea"/>
                <a:cs typeface="+mn-cs"/>
              </a:rPr>
              <a:t>:</a:t>
            </a:r>
            <a:r>
              <a:rPr kumimoji="0" lang="en-US" sz="2200" b="1" i="0" strike="noStrike" kern="0" cap="none" spc="0" normalizeH="0" baseline="0" noProof="0" dirty="0">
                <a:ln>
                  <a:noFill/>
                </a:ln>
                <a:solidFill>
                  <a:prstClr val="white"/>
                </a:solidFill>
                <a:effectLst/>
                <a:uLnTx/>
                <a:uFillTx/>
                <a:latin typeface="Calibri"/>
                <a:ea typeface="+mn-ea"/>
                <a:cs typeface="+mn-cs"/>
              </a:rPr>
              <a:t> Intermediary </a:t>
            </a:r>
            <a:r>
              <a:rPr kumimoji="0" lang="en-US" sz="2200" i="0" u="none" strike="noStrike" kern="0" cap="none" spc="0" normalizeH="0" baseline="0" noProof="0" dirty="0">
                <a:ln>
                  <a:noFill/>
                </a:ln>
                <a:solidFill>
                  <a:prstClr val="white"/>
                </a:solidFill>
                <a:effectLst/>
                <a:uLnTx/>
                <a:uFillTx/>
                <a:latin typeface="Calibri"/>
                <a:ea typeface="+mn-ea"/>
                <a:cs typeface="+mn-cs"/>
              </a:rPr>
              <a:t>means an IRS established 501c3 nonprofit organization, government entity or tribal entity that works with a member institution to facilitate applications for the Bank’s Homeownership Set-Aside programs and applicable Voluntary programs. The Intermediary must be current on filing and paid all tax obligations to participate in any program. </a:t>
            </a:r>
          </a:p>
        </p:txBody>
      </p:sp>
      <p:sp>
        <p:nvSpPr>
          <p:cNvPr id="8" name="TextBox 7">
            <a:extLst>
              <a:ext uri="{FF2B5EF4-FFF2-40B4-BE49-F238E27FC236}">
                <a16:creationId xmlns:a16="http://schemas.microsoft.com/office/drawing/2014/main" id="{2A804F8C-98A9-4BD3-D105-10FAF0317120}"/>
              </a:ext>
            </a:extLst>
          </p:cNvPr>
          <p:cNvSpPr txBox="1"/>
          <p:nvPr/>
        </p:nvSpPr>
        <p:spPr>
          <a:xfrm>
            <a:off x="3709423" y="5046982"/>
            <a:ext cx="1725151" cy="461665"/>
          </a:xfrm>
          <a:prstGeom prst="rect">
            <a:avLst/>
          </a:prstGeom>
          <a:noFill/>
        </p:spPr>
        <p:txBody>
          <a:bodyPr wrap="none" rtlCol="0">
            <a:spAutoFit/>
          </a:bodyPr>
          <a:lstStyle/>
          <a:p>
            <a:pPr algn="ctr"/>
            <a:r>
              <a:rPr lang="en-US" sz="2400" b="1" u="sng" dirty="0">
                <a:solidFill>
                  <a:prstClr val="black"/>
                </a:solidFill>
                <a:latin typeface="Calibri"/>
              </a:rPr>
              <a:t>Inspections:</a:t>
            </a:r>
            <a:endParaRPr lang="en-US" sz="2400" b="1" dirty="0"/>
          </a:p>
        </p:txBody>
      </p:sp>
      <p:sp>
        <p:nvSpPr>
          <p:cNvPr id="11" name="TextBox 10">
            <a:extLst>
              <a:ext uri="{FF2B5EF4-FFF2-40B4-BE49-F238E27FC236}">
                <a16:creationId xmlns:a16="http://schemas.microsoft.com/office/drawing/2014/main" id="{C2816A2E-1972-E5C3-7E98-AC4F97D9CF85}"/>
              </a:ext>
            </a:extLst>
          </p:cNvPr>
          <p:cNvSpPr txBox="1"/>
          <p:nvPr/>
        </p:nvSpPr>
        <p:spPr>
          <a:xfrm>
            <a:off x="2285998" y="3060240"/>
            <a:ext cx="4572000" cy="461665"/>
          </a:xfrm>
          <a:prstGeom prst="rect">
            <a:avLst/>
          </a:prstGeom>
          <a:noFill/>
        </p:spPr>
        <p:txBody>
          <a:bodyPr wrap="square">
            <a:spAutoFit/>
          </a:bodyPr>
          <a:lstStyle/>
          <a:p>
            <a:pPr algn="ctr"/>
            <a:r>
              <a:rPr lang="en-US" sz="2400" b="1" u="sng" dirty="0">
                <a:solidFill>
                  <a:prstClr val="black"/>
                </a:solidFill>
                <a:latin typeface="Calibri"/>
              </a:rPr>
              <a:t>Intermediary Fee:</a:t>
            </a:r>
            <a:endParaRPr lang="en-US" sz="2400" b="1" dirty="0"/>
          </a:p>
        </p:txBody>
      </p:sp>
    </p:spTree>
    <p:extLst>
      <p:ext uri="{BB962C8B-B14F-4D97-AF65-F5344CB8AC3E}">
        <p14:creationId xmlns:p14="http://schemas.microsoft.com/office/powerpoint/2010/main" val="1731446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85A8A-5A72-4AE6-E67B-BB9CDDD0C698}"/>
              </a:ext>
            </a:extLst>
          </p:cNvPr>
          <p:cNvSpPr>
            <a:spLocks noGrp="1"/>
          </p:cNvSpPr>
          <p:nvPr>
            <p:ph idx="1"/>
          </p:nvPr>
        </p:nvSpPr>
        <p:spPr>
          <a:xfrm>
            <a:off x="356260" y="1208314"/>
            <a:ext cx="8330540" cy="1381240"/>
          </a:xfrm>
        </p:spPr>
        <p:txBody>
          <a:bodyPr>
            <a:normAutofit/>
          </a:bodyPr>
          <a:lstStyle/>
          <a:p>
            <a:pPr marL="457200" indent="-457200">
              <a:buFont typeface="+mj-lt"/>
              <a:buAutoNum type="arabicPeriod"/>
            </a:pPr>
            <a:r>
              <a:rPr lang="en-US" sz="1800" dirty="0"/>
              <a:t>Go to FEMA’s website found here: </a:t>
            </a:r>
            <a:r>
              <a:rPr lang="en-US" sz="1800" dirty="0">
                <a:hlinkClick r:id="rId3"/>
              </a:rPr>
              <a:t>https://www.fema.gov/disaster/declarations</a:t>
            </a:r>
            <a:endParaRPr lang="en-US" sz="1800" dirty="0"/>
          </a:p>
          <a:p>
            <a:pPr marL="457200" indent="-457200">
              <a:buFont typeface="+mj-lt"/>
              <a:buAutoNum type="arabicPeriod"/>
            </a:pPr>
            <a:r>
              <a:rPr lang="en-US" sz="1800" dirty="0"/>
              <a:t>Choose “Major Disaster Declaration” under Declaration Type and select the appropriate state</a:t>
            </a:r>
          </a:p>
          <a:p>
            <a:pPr marL="457200" indent="-457200">
              <a:buFont typeface="+mj-lt"/>
              <a:buAutoNum type="arabicPeriod"/>
            </a:pPr>
            <a:r>
              <a:rPr lang="en-US" sz="1800" dirty="0"/>
              <a:t>Click “Search and Filter Disasters”</a:t>
            </a:r>
          </a:p>
        </p:txBody>
      </p:sp>
      <p:sp>
        <p:nvSpPr>
          <p:cNvPr id="9" name="Title 1">
            <a:extLst>
              <a:ext uri="{FF2B5EF4-FFF2-40B4-BE49-F238E27FC236}">
                <a16:creationId xmlns:a16="http://schemas.microsoft.com/office/drawing/2014/main" id="{B54DC767-6AD4-4E7E-6425-85B228D4B450}"/>
              </a:ext>
            </a:extLst>
          </p:cNvPr>
          <p:cNvSpPr>
            <a:spLocks noGrp="1"/>
          </p:cNvSpPr>
          <p:nvPr>
            <p:ph type="title"/>
          </p:nvPr>
        </p:nvSpPr>
        <p:spPr>
          <a:xfrm>
            <a:off x="356260" y="274638"/>
            <a:ext cx="8330540" cy="1143000"/>
          </a:xfrm>
        </p:spPr>
        <p:txBody>
          <a:bodyPr>
            <a:normAutofit/>
          </a:bodyPr>
          <a:lstStyle/>
          <a:p>
            <a:pPr algn="l"/>
            <a:r>
              <a:rPr lang="en-US" b="1" dirty="0">
                <a:solidFill>
                  <a:srgbClr val="0071CE"/>
                </a:solidFill>
              </a:rPr>
              <a:t>Determining Eligible Disasters</a:t>
            </a:r>
          </a:p>
        </p:txBody>
      </p:sp>
      <p:pic>
        <p:nvPicPr>
          <p:cNvPr id="4" name="Picture 3">
            <a:extLst>
              <a:ext uri="{FF2B5EF4-FFF2-40B4-BE49-F238E27FC236}">
                <a16:creationId xmlns:a16="http://schemas.microsoft.com/office/drawing/2014/main" id="{BD5290C9-84FC-1386-D5AF-C3172D66FC5D}"/>
              </a:ext>
            </a:extLst>
          </p:cNvPr>
          <p:cNvPicPr>
            <a:picLocks noChangeAspect="1"/>
          </p:cNvPicPr>
          <p:nvPr/>
        </p:nvPicPr>
        <p:blipFill>
          <a:blip r:embed="rId4"/>
          <a:stretch>
            <a:fillRect/>
          </a:stretch>
        </p:blipFill>
        <p:spPr>
          <a:xfrm>
            <a:off x="230460" y="2547602"/>
            <a:ext cx="6727564" cy="4310397"/>
          </a:xfrm>
          <a:prstGeom prst="rect">
            <a:avLst/>
          </a:prstGeom>
        </p:spPr>
      </p:pic>
      <p:sp>
        <p:nvSpPr>
          <p:cNvPr id="8" name="Rectangle 7">
            <a:extLst>
              <a:ext uri="{FF2B5EF4-FFF2-40B4-BE49-F238E27FC236}">
                <a16:creationId xmlns:a16="http://schemas.microsoft.com/office/drawing/2014/main" id="{138D640A-F1D6-1094-0C1D-BC1ABFA55AC1}"/>
              </a:ext>
            </a:extLst>
          </p:cNvPr>
          <p:cNvSpPr/>
          <p:nvPr/>
        </p:nvSpPr>
        <p:spPr>
          <a:xfrm>
            <a:off x="2317600" y="5417620"/>
            <a:ext cx="4640424" cy="69272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CEE7FE3-1CAF-823C-FADB-A822E9EFFBE4}"/>
              </a:ext>
            </a:extLst>
          </p:cNvPr>
          <p:cNvSpPr/>
          <p:nvPr/>
        </p:nvSpPr>
        <p:spPr>
          <a:xfrm>
            <a:off x="2317600" y="4577542"/>
            <a:ext cx="2254400" cy="69272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8872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FD6D3-47CA-EB91-9B95-3B818C035554}"/>
              </a:ext>
            </a:extLst>
          </p:cNvPr>
          <p:cNvPicPr>
            <a:picLocks noChangeAspect="1"/>
          </p:cNvPicPr>
          <p:nvPr/>
        </p:nvPicPr>
        <p:blipFill>
          <a:blip r:embed="rId3">
            <a:extLst>
              <a:ext uri="{28A0092B-C50C-407E-A947-70E740481C1C}">
                <a14:useLocalDpi xmlns:a14="http://schemas.microsoft.com/office/drawing/2010/main" val="0"/>
              </a:ext>
            </a:extLst>
          </a:blip>
          <a:srcRect l="2341" r="2341"/>
          <a:stretch/>
        </p:blipFill>
        <p:spPr>
          <a:xfrm>
            <a:off x="1484670" y="2002774"/>
            <a:ext cx="5768257" cy="4762093"/>
          </a:xfrm>
          <a:prstGeom prst="rect">
            <a:avLst/>
          </a:prstGeom>
        </p:spPr>
      </p:pic>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p:txBody>
          <a:bodyPr>
            <a:normAutofit/>
          </a:bodyPr>
          <a:lstStyle/>
          <a:p>
            <a:pPr marL="0" indent="0">
              <a:buNone/>
            </a:pPr>
            <a:r>
              <a:rPr lang="en-US" sz="1800" dirty="0"/>
              <a:t>4. Select the disaster that caused the damage</a:t>
            </a:r>
          </a:p>
          <a:p>
            <a:pPr marL="0" indent="0">
              <a:buNone/>
            </a:pPr>
            <a:r>
              <a:rPr lang="en-US" sz="1800" dirty="0"/>
              <a:t>5. Click on “Designated Areas”</a:t>
            </a:r>
          </a:p>
        </p:txBody>
      </p:sp>
      <p:sp>
        <p:nvSpPr>
          <p:cNvPr id="6" name="Rectangle 5">
            <a:extLst>
              <a:ext uri="{FF2B5EF4-FFF2-40B4-BE49-F238E27FC236}">
                <a16:creationId xmlns:a16="http://schemas.microsoft.com/office/drawing/2014/main" id="{BFCD426D-43E3-BAD0-B9AB-079B6FD69700}"/>
              </a:ext>
            </a:extLst>
          </p:cNvPr>
          <p:cNvSpPr/>
          <p:nvPr/>
        </p:nvSpPr>
        <p:spPr>
          <a:xfrm>
            <a:off x="1569339" y="2815508"/>
            <a:ext cx="960895" cy="243946"/>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6EA26642-5773-079B-935D-7315DBFF89AF}"/>
              </a:ext>
            </a:extLst>
          </p:cNvPr>
          <p:cNvSpPr txBox="1">
            <a:spLocks/>
          </p:cNvSpPr>
          <p:nvPr/>
        </p:nvSpPr>
        <p:spPr>
          <a:xfrm>
            <a:off x="256985" y="342127"/>
            <a:ext cx="7219153" cy="866187"/>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2400" b="1" dirty="0">
                <a:solidFill>
                  <a:srgbClr val="0071CE"/>
                </a:solidFill>
              </a:rPr>
              <a:t>Determining Eligible Disasters - Continued</a:t>
            </a:r>
          </a:p>
        </p:txBody>
      </p:sp>
    </p:spTree>
    <p:extLst>
      <p:ext uri="{BB962C8B-B14F-4D97-AF65-F5344CB8AC3E}">
        <p14:creationId xmlns:p14="http://schemas.microsoft.com/office/powerpoint/2010/main" val="631897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B17-B775-DA18-7C10-BB1265F47009}"/>
              </a:ext>
            </a:extLst>
          </p:cNvPr>
          <p:cNvSpPr>
            <a:spLocks noGrp="1"/>
          </p:cNvSpPr>
          <p:nvPr>
            <p:ph type="title"/>
          </p:nvPr>
        </p:nvSpPr>
        <p:spPr>
          <a:xfrm>
            <a:off x="305459" y="431469"/>
            <a:ext cx="7487260" cy="457200"/>
          </a:xfrm>
        </p:spPr>
        <p:txBody>
          <a:bodyPr>
            <a:normAutofit/>
          </a:bodyPr>
          <a:lstStyle/>
          <a:p>
            <a:pPr algn="l"/>
            <a:r>
              <a:rPr lang="en-US" b="1" dirty="0">
                <a:solidFill>
                  <a:srgbClr val="0071CE"/>
                </a:solidFill>
              </a:rPr>
              <a:t>Determining Eligible Disasters - Continued</a:t>
            </a:r>
          </a:p>
        </p:txBody>
      </p:sp>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a:xfrm>
            <a:off x="203596" y="888669"/>
            <a:ext cx="8092105" cy="457200"/>
          </a:xfrm>
        </p:spPr>
        <p:txBody>
          <a:bodyPr>
            <a:noAutofit/>
          </a:bodyPr>
          <a:lstStyle/>
          <a:p>
            <a:pPr marL="0" indent="0">
              <a:buNone/>
            </a:pPr>
            <a:r>
              <a:rPr lang="en-US" sz="1500" dirty="0"/>
              <a:t>6. Homes in counties designated for “Individual Assistance” are eligible under the  DRA Grant Program</a:t>
            </a:r>
          </a:p>
        </p:txBody>
      </p:sp>
      <p:sp>
        <p:nvSpPr>
          <p:cNvPr id="9" name="Content Placeholder 2">
            <a:extLst>
              <a:ext uri="{FF2B5EF4-FFF2-40B4-BE49-F238E27FC236}">
                <a16:creationId xmlns:a16="http://schemas.microsoft.com/office/drawing/2014/main" id="{E8AAB1F9-A363-8B02-5584-30C4A787973D}"/>
              </a:ext>
            </a:extLst>
          </p:cNvPr>
          <p:cNvSpPr txBox="1">
            <a:spLocks/>
          </p:cNvSpPr>
          <p:nvPr/>
        </p:nvSpPr>
        <p:spPr>
          <a:xfrm>
            <a:off x="4757438" y="1799061"/>
            <a:ext cx="4117997" cy="3759369"/>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prstClr val="black">
                  <a:lumMod val="85000"/>
                  <a:lumOff val="15000"/>
                </a:prstClr>
              </a:buClr>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Requested repairs must be related to damages caused by the disaster</a:t>
            </a:r>
          </a:p>
          <a:p>
            <a:pPr algn="ctr">
              <a:buClr>
                <a:prstClr val="black">
                  <a:lumMod val="85000"/>
                  <a:lumOff val="15000"/>
                </a:prstClr>
              </a:buClr>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algn="ctr">
              <a:buClr>
                <a:prstClr val="black">
                  <a:lumMod val="85000"/>
                  <a:lumOff val="15000"/>
                </a:prstClr>
              </a:buClr>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Evidence of those repairs must be captured on the pre inspection reports and photos for each submission</a:t>
            </a:r>
          </a:p>
        </p:txBody>
      </p:sp>
      <p:pic>
        <p:nvPicPr>
          <p:cNvPr id="13" name="Picture 12">
            <a:extLst>
              <a:ext uri="{FF2B5EF4-FFF2-40B4-BE49-F238E27FC236}">
                <a16:creationId xmlns:a16="http://schemas.microsoft.com/office/drawing/2014/main" id="{F122AFF1-83D8-41F7-7B20-BF847D3E97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3" y="1239122"/>
            <a:ext cx="4764410" cy="5598309"/>
          </a:xfrm>
          <a:prstGeom prst="rect">
            <a:avLst/>
          </a:prstGeom>
        </p:spPr>
      </p:pic>
    </p:spTree>
    <p:extLst>
      <p:ext uri="{BB962C8B-B14F-4D97-AF65-F5344CB8AC3E}">
        <p14:creationId xmlns:p14="http://schemas.microsoft.com/office/powerpoint/2010/main" val="9412740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5D21-6D13-156F-D7BC-F03FD0136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FA4B5-06D4-38A9-8AEF-4C54A7C8B156}"/>
              </a:ext>
            </a:extLst>
          </p:cNvPr>
          <p:cNvSpPr>
            <a:spLocks noGrp="1"/>
          </p:cNvSpPr>
          <p:nvPr>
            <p:ph type="title"/>
          </p:nvPr>
        </p:nvSpPr>
        <p:spPr/>
        <p:txBody>
          <a:bodyPr>
            <a:normAutofit fontScale="90000"/>
          </a:bodyPr>
          <a:lstStyle/>
          <a:p>
            <a:r>
              <a:rPr lang="en-US" dirty="0"/>
              <a:t>Required Documents and Review Process</a:t>
            </a:r>
          </a:p>
        </p:txBody>
      </p:sp>
      <p:sp>
        <p:nvSpPr>
          <p:cNvPr id="3" name="Slide Number Placeholder 2">
            <a:extLst>
              <a:ext uri="{FF2B5EF4-FFF2-40B4-BE49-F238E27FC236}">
                <a16:creationId xmlns:a16="http://schemas.microsoft.com/office/drawing/2014/main" id="{260ABBA5-583C-5A2F-DE8E-0F7F88A78F21}"/>
              </a:ext>
            </a:extLst>
          </p:cNvPr>
          <p:cNvSpPr>
            <a:spLocks noGrp="1"/>
          </p:cNvSpPr>
          <p:nvPr>
            <p:ph type="sldNum" sz="quarter" idx="11"/>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87</a:t>
            </a:fld>
            <a:endParaRPr lang="en-US" dirty="0"/>
          </a:p>
        </p:txBody>
      </p:sp>
    </p:spTree>
    <p:extLst>
      <p:ext uri="{BB962C8B-B14F-4D97-AF65-F5344CB8AC3E}">
        <p14:creationId xmlns:p14="http://schemas.microsoft.com/office/powerpoint/2010/main" val="1547559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38C8-E0F7-1AB7-E31B-14B218810A69}"/>
              </a:ext>
            </a:extLst>
          </p:cNvPr>
          <p:cNvSpPr>
            <a:spLocks noGrp="1"/>
          </p:cNvSpPr>
          <p:nvPr>
            <p:ph type="title"/>
          </p:nvPr>
        </p:nvSpPr>
        <p:spPr>
          <a:xfrm>
            <a:off x="160208" y="457819"/>
            <a:ext cx="7144174" cy="537697"/>
          </a:xfrm>
        </p:spPr>
        <p:txBody>
          <a:bodyPr/>
          <a:lstStyle/>
          <a:p>
            <a:pPr algn="l"/>
            <a:r>
              <a:rPr kumimoji="0" lang="en-US" sz="2400" b="1" i="0" u="none" strike="noStrike" kern="1200" cap="none" spc="0" normalizeH="0" baseline="0" noProof="0" dirty="0">
                <a:ln>
                  <a:noFill/>
                </a:ln>
                <a:solidFill>
                  <a:srgbClr val="0071CE"/>
                </a:solidFill>
                <a:effectLst/>
                <a:uLnTx/>
                <a:uFillTx/>
                <a:latin typeface="Calibri"/>
                <a:ea typeface="+mj-ea"/>
                <a:cs typeface="+mj-cs"/>
              </a:rPr>
              <a:t>DRA Request for Disbursement of Funds</a:t>
            </a:r>
            <a:endParaRPr lang="en-US" sz="2400" dirty="0"/>
          </a:p>
        </p:txBody>
      </p:sp>
      <p:cxnSp>
        <p:nvCxnSpPr>
          <p:cNvPr id="7" name="Straight Arrow Connector 6">
            <a:extLst>
              <a:ext uri="{FF2B5EF4-FFF2-40B4-BE49-F238E27FC236}">
                <a16:creationId xmlns:a16="http://schemas.microsoft.com/office/drawing/2014/main" id="{88033735-B001-2DD4-11A1-750A35F1D223}"/>
              </a:ext>
            </a:extLst>
          </p:cNvPr>
          <p:cNvCxnSpPr>
            <a:cxnSpLocks/>
          </p:cNvCxnSpPr>
          <p:nvPr/>
        </p:nvCxnSpPr>
        <p:spPr>
          <a:xfrm>
            <a:off x="3798277" y="4888636"/>
            <a:ext cx="47567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2709ABD9-CF54-8FDC-FF2C-D9D7E3C37A01}"/>
              </a:ext>
            </a:extLst>
          </p:cNvPr>
          <p:cNvSpPr txBox="1"/>
          <p:nvPr/>
        </p:nvSpPr>
        <p:spPr>
          <a:xfrm>
            <a:off x="223165" y="3210766"/>
            <a:ext cx="4039315"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Include the FEMA Disaster ID associated with the request:</a:t>
            </a:r>
          </a:p>
          <a:p>
            <a:r>
              <a:rPr lang="en-US" sz="1600" dirty="0">
                <a:hlinkClick r:id="rId3"/>
              </a:rPr>
              <a:t>https://www.fema.gov/disaster/declarations</a:t>
            </a:r>
            <a:endParaRPr lang="en-US" sz="1600" dirty="0"/>
          </a:p>
        </p:txBody>
      </p:sp>
      <p:sp>
        <p:nvSpPr>
          <p:cNvPr id="13" name="TextBox 12">
            <a:extLst>
              <a:ext uri="{FF2B5EF4-FFF2-40B4-BE49-F238E27FC236}">
                <a16:creationId xmlns:a16="http://schemas.microsoft.com/office/drawing/2014/main" id="{4298E76E-0F68-2B29-C321-68C4209CEA19}"/>
              </a:ext>
            </a:extLst>
          </p:cNvPr>
          <p:cNvSpPr txBox="1"/>
          <p:nvPr/>
        </p:nvSpPr>
        <p:spPr>
          <a:xfrm>
            <a:off x="172222" y="4565471"/>
            <a:ext cx="356007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tx1"/>
                </a:solidFill>
              </a:rPr>
              <a:t>Following the checklist will assist in submitting a completed application</a:t>
            </a:r>
          </a:p>
        </p:txBody>
      </p:sp>
      <p:sp>
        <p:nvSpPr>
          <p:cNvPr id="14" name="TextBox 13">
            <a:extLst>
              <a:ext uri="{FF2B5EF4-FFF2-40B4-BE49-F238E27FC236}">
                <a16:creationId xmlns:a16="http://schemas.microsoft.com/office/drawing/2014/main" id="{2120DCCB-3AFD-5908-E40D-29B9DDE9A3BF}"/>
              </a:ext>
            </a:extLst>
          </p:cNvPr>
          <p:cNvSpPr txBox="1"/>
          <p:nvPr/>
        </p:nvSpPr>
        <p:spPr>
          <a:xfrm>
            <a:off x="223165" y="165702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22" name="TextBox 21">
            <a:extLst>
              <a:ext uri="{FF2B5EF4-FFF2-40B4-BE49-F238E27FC236}">
                <a16:creationId xmlns:a16="http://schemas.microsoft.com/office/drawing/2014/main" id="{0CE15FCC-E043-E1B6-6B72-A300812C17A2}"/>
              </a:ext>
            </a:extLst>
          </p:cNvPr>
          <p:cNvSpPr txBox="1"/>
          <p:nvPr/>
        </p:nvSpPr>
        <p:spPr>
          <a:xfrm>
            <a:off x="-43178" y="6263522"/>
            <a:ext cx="4210917" cy="400110"/>
          </a:xfrm>
          <a:prstGeom prst="rect">
            <a:avLst/>
          </a:prstGeom>
          <a:noFill/>
        </p:spPr>
        <p:txBody>
          <a:bodyPr wrap="square">
            <a:spAutoFit/>
          </a:bodyPr>
          <a:lstStyle/>
          <a:p>
            <a:pPr algn="ctr"/>
            <a:r>
              <a:rPr lang="en-US" sz="1000" b="1" dirty="0"/>
              <a:t>*If an Intermediary fee is included in the request, there should be an Intermediary listed on the Request page.</a:t>
            </a:r>
          </a:p>
        </p:txBody>
      </p:sp>
      <p:pic>
        <p:nvPicPr>
          <p:cNvPr id="4" name="Picture 3">
            <a:extLst>
              <a:ext uri="{FF2B5EF4-FFF2-40B4-BE49-F238E27FC236}">
                <a16:creationId xmlns:a16="http://schemas.microsoft.com/office/drawing/2014/main" id="{A4D6BA63-0551-A243-531F-440D12DD430E}"/>
              </a:ext>
            </a:extLst>
          </p:cNvPr>
          <p:cNvPicPr>
            <a:picLocks noChangeAspect="1"/>
          </p:cNvPicPr>
          <p:nvPr/>
        </p:nvPicPr>
        <p:blipFill>
          <a:blip r:embed="rId4"/>
          <a:srcRect/>
          <a:stretch/>
        </p:blipFill>
        <p:spPr>
          <a:xfrm>
            <a:off x="4458005" y="1056451"/>
            <a:ext cx="4634358" cy="5821574"/>
          </a:xfrm>
          <a:prstGeom prst="rect">
            <a:avLst/>
          </a:prstGeom>
        </p:spPr>
      </p:pic>
      <p:sp>
        <p:nvSpPr>
          <p:cNvPr id="6" name="Rectangle 5">
            <a:extLst>
              <a:ext uri="{FF2B5EF4-FFF2-40B4-BE49-F238E27FC236}">
                <a16:creationId xmlns:a16="http://schemas.microsoft.com/office/drawing/2014/main" id="{3587839E-C3B2-4782-CC07-8CC718E7C902}"/>
              </a:ext>
            </a:extLst>
          </p:cNvPr>
          <p:cNvSpPr/>
          <p:nvPr/>
        </p:nvSpPr>
        <p:spPr>
          <a:xfrm>
            <a:off x="4469472" y="3562852"/>
            <a:ext cx="4649881" cy="192742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B9BF38-A6DF-B1A0-A631-A74D5993DD83}"/>
              </a:ext>
            </a:extLst>
          </p:cNvPr>
          <p:cNvSpPr/>
          <p:nvPr/>
        </p:nvSpPr>
        <p:spPr>
          <a:xfrm>
            <a:off x="8287352" y="3294267"/>
            <a:ext cx="718384" cy="15396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92EC82F-B120-CA4D-5668-AEB1AB3F1B98}"/>
              </a:ext>
            </a:extLst>
          </p:cNvPr>
          <p:cNvCxnSpPr>
            <a:cxnSpLocks/>
          </p:cNvCxnSpPr>
          <p:nvPr/>
        </p:nvCxnSpPr>
        <p:spPr>
          <a:xfrm flipV="1">
            <a:off x="4273947" y="3128211"/>
            <a:ext cx="2520465" cy="2702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9779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34C6E09B-F4EF-2DD8-97EA-65B3DFFB0539}"/>
              </a:ext>
            </a:extLst>
          </p:cNvPr>
          <p:cNvSpPr/>
          <p:nvPr/>
        </p:nvSpPr>
        <p:spPr>
          <a:xfrm flipH="1">
            <a:off x="5690610" y="6195335"/>
            <a:ext cx="499283" cy="2554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56E0DEE-A269-4046-8EA2-D05454B14D37}"/>
              </a:ext>
            </a:extLst>
          </p:cNvPr>
          <p:cNvSpPr/>
          <p:nvPr/>
        </p:nvSpPr>
        <p:spPr>
          <a:xfrm flipH="1">
            <a:off x="5660357" y="5184416"/>
            <a:ext cx="499283" cy="2554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CFFDAA-C1D9-24E9-0541-FFD78EE2292F}"/>
              </a:ext>
            </a:extLst>
          </p:cNvPr>
          <p:cNvPicPr>
            <a:picLocks noChangeAspect="1"/>
          </p:cNvPicPr>
          <p:nvPr/>
        </p:nvPicPr>
        <p:blipFill>
          <a:blip r:embed="rId2"/>
          <a:srcRect/>
          <a:stretch/>
        </p:blipFill>
        <p:spPr>
          <a:xfrm>
            <a:off x="127228" y="0"/>
            <a:ext cx="5277394" cy="6858000"/>
          </a:xfrm>
          <a:prstGeom prst="rect">
            <a:avLst/>
          </a:prstGeom>
        </p:spPr>
      </p:pic>
      <p:sp>
        <p:nvSpPr>
          <p:cNvPr id="9" name="TextBox 8">
            <a:extLst>
              <a:ext uri="{FF2B5EF4-FFF2-40B4-BE49-F238E27FC236}">
                <a16:creationId xmlns:a16="http://schemas.microsoft.com/office/drawing/2014/main" id="{74F2FCE7-128A-953D-D2A0-925F79CB2B02}"/>
              </a:ext>
            </a:extLst>
          </p:cNvPr>
          <p:cNvSpPr txBox="1"/>
          <p:nvPr/>
        </p:nvSpPr>
        <p:spPr>
          <a:xfrm>
            <a:off x="315437" y="4471518"/>
            <a:ext cx="5089185" cy="609864"/>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6C74F6EF-C25B-8DD3-2A82-B4AB89DE93CD}"/>
              </a:ext>
            </a:extLst>
          </p:cNvPr>
          <p:cNvSpPr/>
          <p:nvPr/>
        </p:nvSpPr>
        <p:spPr>
          <a:xfrm>
            <a:off x="5061284" y="5184417"/>
            <a:ext cx="368969" cy="2554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766DF8-045D-8507-FF22-342236F5EE9F}"/>
              </a:ext>
            </a:extLst>
          </p:cNvPr>
          <p:cNvSpPr txBox="1"/>
          <p:nvPr/>
        </p:nvSpPr>
        <p:spPr>
          <a:xfrm>
            <a:off x="5857425" y="2455581"/>
            <a:ext cx="3159347" cy="4031873"/>
          </a:xfrm>
          <a:prstGeom prst="rect">
            <a:avLst/>
          </a:prstGeom>
          <a:noFill/>
          <a:ln>
            <a:solidFill>
              <a:srgbClr val="0071CE"/>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must be signed by a member representative with </a:t>
            </a:r>
            <a:r>
              <a:rPr kumimoji="0" lang="en-US" sz="1600" b="1" i="0" u="none" strike="noStrike" kern="1200" cap="none" spc="0" normalizeH="0" baseline="0" noProof="0" dirty="0">
                <a:ln>
                  <a:noFill/>
                </a:ln>
                <a:solidFill>
                  <a:prstClr val="black"/>
                </a:solidFill>
                <a:effectLst/>
                <a:uLnTx/>
                <a:uFillTx/>
                <a:latin typeface="Calibri"/>
                <a:ea typeface="+mn-ea"/>
                <a:cs typeface="+mn-cs"/>
              </a:rPr>
              <a:t>AHP or Advances Authorization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Confirms that the member has reviewed information included in the application, it is complete and accurate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 sure to </a:t>
            </a:r>
            <a:r>
              <a:rPr kumimoji="0" lang="en-US" sz="1600" b="1" i="0" u="none" strike="noStrike" kern="1200" cap="none" spc="0" normalizeH="0" baseline="0" noProof="0" dirty="0">
                <a:ln>
                  <a:noFill/>
                </a:ln>
                <a:solidFill>
                  <a:prstClr val="black"/>
                </a:solidFill>
                <a:effectLst/>
                <a:uLnTx/>
                <a:uFillTx/>
                <a:latin typeface="Calibri"/>
                <a:ea typeface="+mn-ea"/>
                <a:cs typeface="+mn-cs"/>
              </a:rPr>
              <a:t>initial in the box </a:t>
            </a:r>
            <a:r>
              <a:rPr kumimoji="0" lang="en-US" sz="1600" b="0" i="0" u="none" strike="noStrike" kern="1200" cap="none" spc="0" normalizeH="0" baseline="0" noProof="0" dirty="0">
                <a:ln>
                  <a:noFill/>
                </a:ln>
                <a:solidFill>
                  <a:prstClr val="black"/>
                </a:solidFill>
                <a:effectLst/>
                <a:uLnTx/>
                <a:uFillTx/>
                <a:latin typeface="Calibri"/>
                <a:ea typeface="+mn-ea"/>
                <a:cs typeface="+mn-cs"/>
              </a:rPr>
              <a:t>to confirm the inspector was selected by the Member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“Member hereby attests that the </a:t>
            </a:r>
            <a:r>
              <a:rPr kumimoji="0" lang="en-US" sz="1600" b="0" i="0" u="sng" strike="noStrike" kern="1200" cap="none" spc="0" normalizeH="0" baseline="0" noProof="0" dirty="0">
                <a:ln>
                  <a:noFill/>
                </a:ln>
                <a:solidFill>
                  <a:prstClr val="black"/>
                </a:solidFill>
                <a:effectLst/>
                <a:uLnTx/>
                <a:uFillTx/>
                <a:latin typeface="Calibri"/>
                <a:ea typeface="+mn-ea"/>
                <a:cs typeface="+mn-cs"/>
              </a:rPr>
              <a:t>home inspector was selected by the member, </a:t>
            </a:r>
            <a:r>
              <a:rPr kumimoji="0" lang="en-US" sz="1600" b="0" i="0" u="none" strike="noStrike" kern="1200" cap="none" spc="0" normalizeH="0" baseline="0" noProof="0" dirty="0">
                <a:ln>
                  <a:noFill/>
                </a:ln>
                <a:solidFill>
                  <a:prstClr val="black"/>
                </a:solidFill>
                <a:effectLst/>
                <a:uLnTx/>
                <a:uFillTx/>
                <a:latin typeface="Calibri"/>
                <a:ea typeface="+mn-ea"/>
                <a:cs typeface="+mn-cs"/>
              </a:rPr>
              <a:t>and the proper due diligence has been performed”</a:t>
            </a:r>
          </a:p>
        </p:txBody>
      </p:sp>
      <p:sp>
        <p:nvSpPr>
          <p:cNvPr id="3" name="Rectangle 2">
            <a:extLst>
              <a:ext uri="{FF2B5EF4-FFF2-40B4-BE49-F238E27FC236}">
                <a16:creationId xmlns:a16="http://schemas.microsoft.com/office/drawing/2014/main" id="{B0F2A978-6730-4856-ECED-716AE7A2DD95}"/>
              </a:ext>
            </a:extLst>
          </p:cNvPr>
          <p:cNvSpPr/>
          <p:nvPr/>
        </p:nvSpPr>
        <p:spPr>
          <a:xfrm>
            <a:off x="6384385" y="5184416"/>
            <a:ext cx="2538551" cy="120431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D93D0B3-43ED-CA51-9454-287508C0161C}"/>
              </a:ext>
            </a:extLst>
          </p:cNvPr>
          <p:cNvSpPr txBox="1"/>
          <p:nvPr/>
        </p:nvSpPr>
        <p:spPr>
          <a:xfrm>
            <a:off x="6119533" y="1700124"/>
            <a:ext cx="263513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latin typeface="Calibri" panose="020F0502020204030204" pitchFamily="34" charset="0"/>
                <a:cs typeface="Calibri" panose="020F0502020204030204" pitchFamily="34" charset="0"/>
              </a:rPr>
              <a:t>Same language applies to SNAP Member Certification</a:t>
            </a:r>
          </a:p>
        </p:txBody>
      </p:sp>
    </p:spTree>
    <p:extLst>
      <p:ext uri="{BB962C8B-B14F-4D97-AF65-F5344CB8AC3E}">
        <p14:creationId xmlns:p14="http://schemas.microsoft.com/office/powerpoint/2010/main" val="90662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sz="2400"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6260" y="1055973"/>
            <a:ext cx="8178800" cy="5047343"/>
          </a:xfrm>
        </p:spPr>
        <p:txBody>
          <a:bodyPr>
            <a:normAutofit lnSpcReduction="10000"/>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for an AHP application is </a:t>
            </a:r>
            <a:r>
              <a:rPr lang="en-US" dirty="0">
                <a:solidFill>
                  <a:srgbClr val="434343"/>
                </a:solidFill>
                <a:ea typeface="Calibri" panose="020F0502020204030204" pitchFamily="34" charset="0"/>
                <a:cs typeface="Times New Roman" panose="02020603050405020304" pitchFamily="18" charset="0"/>
              </a:rPr>
              <a:t>a financial institution member </a:t>
            </a:r>
            <a:r>
              <a:rPr lang="en-US" sz="2400" dirty="0">
                <a:solidFill>
                  <a:srgbClr val="434343"/>
                </a:solidFill>
                <a:effectLst/>
                <a:ea typeface="Calibri" panose="020F0502020204030204" pitchFamily="34" charset="0"/>
                <a:cs typeface="Times New Roman" panose="02020603050405020304" pitchFamily="18" charset="0"/>
              </a:rPr>
              <a:t>of FHLB Dallas that is willing to apply for AHP funds on behalf of a project </a:t>
            </a:r>
            <a:r>
              <a:rPr lang="en-US" dirty="0">
                <a:solidFill>
                  <a:srgbClr val="434343"/>
                </a:solidFill>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or developer.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05543" y="5876050"/>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40A32-644B-760E-452E-368C3596009B}"/>
              </a:ext>
            </a:extLst>
          </p:cNvPr>
          <p:cNvSpPr txBox="1"/>
          <p:nvPr/>
        </p:nvSpPr>
        <p:spPr>
          <a:xfrm>
            <a:off x="5411682" y="2087868"/>
            <a:ext cx="357890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ensure the applicant checks the appropriate box/boxes, </a:t>
            </a:r>
            <a:r>
              <a:rPr lang="en-US" b="1" u="sng" dirty="0"/>
              <a:t>signs and dates </a:t>
            </a:r>
            <a:r>
              <a:rPr lang="en-US" b="1" dirty="0"/>
              <a:t>the form.</a:t>
            </a:r>
            <a:endParaRPr lang="en-US" b="1" dirty="0">
              <a:cs typeface="Calibri"/>
            </a:endParaRPr>
          </a:p>
        </p:txBody>
      </p:sp>
      <p:sp>
        <p:nvSpPr>
          <p:cNvPr id="2" name="TextBox 1">
            <a:extLst>
              <a:ext uri="{FF2B5EF4-FFF2-40B4-BE49-F238E27FC236}">
                <a16:creationId xmlns:a16="http://schemas.microsoft.com/office/drawing/2014/main" id="{9D6E5FD4-ACD8-0639-A201-B97C2A30C0C4}"/>
              </a:ext>
            </a:extLst>
          </p:cNvPr>
          <p:cNvSpPr txBox="1"/>
          <p:nvPr/>
        </p:nvSpPr>
        <p:spPr>
          <a:xfrm>
            <a:off x="5173578" y="3129428"/>
            <a:ext cx="3829722" cy="3354765"/>
          </a:xfrm>
          <a:prstGeom prst="rect">
            <a:avLst/>
          </a:prstGeom>
          <a:noFill/>
          <a:ln w="28575">
            <a:solidFill>
              <a:srgbClr val="4F81BD"/>
            </a:solidFill>
          </a:ln>
        </p:spPr>
        <p:txBody>
          <a:bodyPr wrap="square" lIns="91440" tIns="45720" rIns="91440" bIns="45720" rtlCol="0" anchor="t">
            <a:spAutoFit/>
          </a:bodyPr>
          <a:lstStyle/>
          <a:p>
            <a:endParaRPr lang="en-US" sz="1100" b="1" u="sng" dirty="0"/>
          </a:p>
          <a:p>
            <a:r>
              <a:rPr lang="en-US" b="1" u="sng" dirty="0"/>
              <a:t>Please Note:</a:t>
            </a:r>
          </a:p>
          <a:p>
            <a:pPr marL="285750" indent="-285750">
              <a:buFont typeface="Wingdings" panose="05000000000000000000" pitchFamily="2" charset="2"/>
              <a:buChar char="ü"/>
            </a:pPr>
            <a:r>
              <a:rPr lang="en-US" sz="1600" b="1" dirty="0">
                <a:cs typeface="Calibri"/>
              </a:rPr>
              <a:t>The rehab work must be directly related to damages caused by the specific natural disaster event.</a:t>
            </a:r>
          </a:p>
          <a:p>
            <a:pPr marL="285750" indent="-285750">
              <a:buFont typeface="Wingdings" panose="05000000000000000000" pitchFamily="2" charset="2"/>
              <a:buChar char="ü"/>
            </a:pPr>
            <a:r>
              <a:rPr lang="en-US" sz="1600" b="1" dirty="0">
                <a:cs typeface="Calibri"/>
              </a:rPr>
              <a:t>The homeowner(s) must have owned the home at least 30 days prior to the occurrence of the disaster.</a:t>
            </a:r>
          </a:p>
          <a:p>
            <a:pPr marL="285750" indent="-285750">
              <a:buFont typeface="Wingdings" panose="05000000000000000000" pitchFamily="2" charset="2"/>
              <a:buChar char="ü"/>
            </a:pPr>
            <a:r>
              <a:rPr lang="en-US" sz="1600" b="1" dirty="0">
                <a:cs typeface="Calibri"/>
              </a:rPr>
              <a:t>If the applicant had insurance and did not file a claim, they must provide a valid reason. Disaster assistance typically fills gaps not covered by insurance. </a:t>
            </a:r>
          </a:p>
        </p:txBody>
      </p:sp>
      <p:pic>
        <p:nvPicPr>
          <p:cNvPr id="9" name="Picture 8">
            <a:extLst>
              <a:ext uri="{FF2B5EF4-FFF2-40B4-BE49-F238E27FC236}">
                <a16:creationId xmlns:a16="http://schemas.microsoft.com/office/drawing/2014/main" id="{C166D56B-21ED-9B50-FC3D-0253D79F4B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6808"/>
            <a:ext cx="5124441" cy="6664383"/>
          </a:xfrm>
          <a:prstGeom prst="rect">
            <a:avLst/>
          </a:prstGeom>
        </p:spPr>
      </p:pic>
      <p:sp>
        <p:nvSpPr>
          <p:cNvPr id="10" name="TextBox 9">
            <a:extLst>
              <a:ext uri="{FF2B5EF4-FFF2-40B4-BE49-F238E27FC236}">
                <a16:creationId xmlns:a16="http://schemas.microsoft.com/office/drawing/2014/main" id="{E95063BF-263A-83E1-69A0-8A9B1709BC92}"/>
              </a:ext>
            </a:extLst>
          </p:cNvPr>
          <p:cNvSpPr txBox="1"/>
          <p:nvPr/>
        </p:nvSpPr>
        <p:spPr>
          <a:xfrm>
            <a:off x="211877" y="4154779"/>
            <a:ext cx="4737112" cy="609600"/>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Star: 5 Points 10">
            <a:extLst>
              <a:ext uri="{FF2B5EF4-FFF2-40B4-BE49-F238E27FC236}">
                <a16:creationId xmlns:a16="http://schemas.microsoft.com/office/drawing/2014/main" id="{948C9DEF-B29C-3348-6AFB-C8A93218808D}"/>
              </a:ext>
            </a:extLst>
          </p:cNvPr>
          <p:cNvSpPr/>
          <p:nvPr/>
        </p:nvSpPr>
        <p:spPr>
          <a:xfrm>
            <a:off x="4090736" y="4411326"/>
            <a:ext cx="248654" cy="232863"/>
          </a:xfrm>
          <a:prstGeom prst="star5">
            <a:avLst>
              <a:gd name="adj" fmla="val 21758"/>
              <a:gd name="hf" fmla="val 105146"/>
              <a:gd name="vf" fmla="val 1105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536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25722" y="5255386"/>
            <a:ext cx="7018278" cy="664138"/>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2026 Special Needs Assistance Program (SNAP)</a:t>
            </a:r>
          </a:p>
        </p:txBody>
      </p:sp>
      <p:pic>
        <p:nvPicPr>
          <p:cNvPr id="9" name="Picture 8">
            <a:extLst>
              <a:ext uri="{FF2B5EF4-FFF2-40B4-BE49-F238E27FC236}">
                <a16:creationId xmlns:a16="http://schemas.microsoft.com/office/drawing/2014/main" id="{DAF66D16-9AB4-40F6-8BEF-50A1EC239B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074" y="261537"/>
            <a:ext cx="2121098" cy="992514"/>
          </a:xfrm>
          <a:prstGeom prst="rect">
            <a:avLst/>
          </a:prstGeom>
        </p:spPr>
      </p:pic>
      <p:pic>
        <p:nvPicPr>
          <p:cNvPr id="4" name="Picture 3">
            <a:extLst>
              <a:ext uri="{FF2B5EF4-FFF2-40B4-BE49-F238E27FC236}">
                <a16:creationId xmlns:a16="http://schemas.microsoft.com/office/drawing/2014/main" id="{EA0F8BDD-6B40-3154-038D-BDDE737680BA}"/>
              </a:ext>
            </a:extLst>
          </p:cNvPr>
          <p:cNvPicPr>
            <a:picLocks noChangeAspect="1"/>
          </p:cNvPicPr>
          <p:nvPr/>
        </p:nvPicPr>
        <p:blipFill rotWithShape="1">
          <a:blip r:embed="rId4">
            <a:extLst>
              <a:ext uri="{28A0092B-C50C-407E-A947-70E740481C1C}">
                <a14:useLocalDpi xmlns:a14="http://schemas.microsoft.com/office/drawing/2010/main" val="0"/>
              </a:ext>
            </a:extLst>
          </a:blip>
          <a:srcRect l="160" r="160"/>
          <a:stretch/>
        </p:blipFill>
        <p:spPr>
          <a:xfrm>
            <a:off x="0" y="-446745"/>
            <a:ext cx="9144000" cy="5614167"/>
          </a:xfrm>
          <a:prstGeom prst="rect">
            <a:avLst/>
          </a:prstGeom>
        </p:spPr>
      </p:pic>
      <p:pic>
        <p:nvPicPr>
          <p:cNvPr id="2" name="Picture 1">
            <a:extLst>
              <a:ext uri="{FF2B5EF4-FFF2-40B4-BE49-F238E27FC236}">
                <a16:creationId xmlns:a16="http://schemas.microsoft.com/office/drawing/2014/main" id="{C7876C6F-14DD-078D-B3F1-44C48F87E9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69" y="-232398"/>
            <a:ext cx="2499507" cy="1169581"/>
          </a:xfrm>
          <a:prstGeom prst="rect">
            <a:avLst/>
          </a:prstGeom>
        </p:spPr>
      </p:pic>
      <p:sp>
        <p:nvSpPr>
          <p:cNvPr id="5" name="TextBox 4">
            <a:extLst>
              <a:ext uri="{FF2B5EF4-FFF2-40B4-BE49-F238E27FC236}">
                <a16:creationId xmlns:a16="http://schemas.microsoft.com/office/drawing/2014/main" id="{53BA1256-5C3C-155A-967C-099D4D5112F5}"/>
              </a:ext>
            </a:extLst>
          </p:cNvPr>
          <p:cNvSpPr txBox="1"/>
          <p:nvPr/>
        </p:nvSpPr>
        <p:spPr>
          <a:xfrm>
            <a:off x="2125722" y="6257909"/>
            <a:ext cx="7566660" cy="338554"/>
          </a:xfrm>
          <a:prstGeom prst="rect">
            <a:avLst/>
          </a:prstGeom>
          <a:noFill/>
        </p:spPr>
        <p:txBody>
          <a:bodyPr wrap="square">
            <a:spAutoFit/>
          </a:bodyPr>
          <a:lstStyle/>
          <a:p>
            <a:pPr>
              <a:defRPr/>
            </a:pPr>
            <a:r>
              <a:rPr kumimoji="0" lang="en-US" sz="1600" b="0" i="0" u="none" strike="noStrike" kern="1200" cap="none" spc="0" normalizeH="0" baseline="0" noProof="0" dirty="0">
                <a:ln>
                  <a:noFill/>
                </a:ln>
                <a:solidFill>
                  <a:srgbClr val="0071CE"/>
                </a:solidFill>
                <a:effectLst/>
                <a:uLnTx/>
                <a:uFillTx/>
                <a:latin typeface="Calibri"/>
                <a:cs typeface="Calibri"/>
              </a:rPr>
              <a:t>First Offering Application Window March 4-5 and Second</a:t>
            </a:r>
            <a:r>
              <a:rPr lang="en-US" sz="1600" dirty="0">
                <a:solidFill>
                  <a:srgbClr val="0071CE"/>
                </a:solidFill>
                <a:latin typeface="Calibri"/>
                <a:cs typeface="Calibri"/>
              </a:rPr>
              <a:t> Offering</a:t>
            </a:r>
            <a:r>
              <a:rPr kumimoji="0" lang="en-US" sz="1600" b="0" i="0" u="none" strike="noStrike" kern="1200" cap="none" spc="0" normalizeH="0" baseline="0" noProof="0" dirty="0">
                <a:ln>
                  <a:noFill/>
                </a:ln>
                <a:solidFill>
                  <a:srgbClr val="0071CE"/>
                </a:solidFill>
                <a:effectLst/>
                <a:uLnTx/>
                <a:uFillTx/>
                <a:latin typeface="Calibri"/>
                <a:cs typeface="Calibri"/>
              </a:rPr>
              <a:t> July 15-16</a:t>
            </a:r>
          </a:p>
        </p:txBody>
      </p:sp>
    </p:spTree>
    <p:extLst>
      <p:ext uri="{BB962C8B-B14F-4D97-AF65-F5344CB8AC3E}">
        <p14:creationId xmlns:p14="http://schemas.microsoft.com/office/powerpoint/2010/main" val="1124397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836EF8-468E-C4B8-976F-675E2B1C067F}"/>
              </a:ext>
            </a:extLst>
          </p:cNvPr>
          <p:cNvPicPr>
            <a:picLocks noChangeAspect="1"/>
          </p:cNvPicPr>
          <p:nvPr/>
        </p:nvPicPr>
        <p:blipFill>
          <a:blip r:embed="rId2"/>
          <a:stretch>
            <a:fillRect/>
          </a:stretch>
        </p:blipFill>
        <p:spPr>
          <a:xfrm>
            <a:off x="5073719" y="3517586"/>
            <a:ext cx="3253851" cy="1057478"/>
          </a:xfrm>
          <a:prstGeom prst="rect">
            <a:avLst/>
          </a:prstGeom>
        </p:spPr>
      </p:pic>
      <p:sp>
        <p:nvSpPr>
          <p:cNvPr id="2" name="Title 1">
            <a:extLst>
              <a:ext uri="{FF2B5EF4-FFF2-40B4-BE49-F238E27FC236}">
                <a16:creationId xmlns:a16="http://schemas.microsoft.com/office/drawing/2014/main" id="{DB08D593-D200-FAA0-2738-4E375F73CF96}"/>
              </a:ext>
            </a:extLst>
          </p:cNvPr>
          <p:cNvSpPr>
            <a:spLocks noGrp="1"/>
          </p:cNvSpPr>
          <p:nvPr>
            <p:ph type="title"/>
          </p:nvPr>
        </p:nvSpPr>
        <p:spPr>
          <a:xfrm>
            <a:off x="388153" y="451141"/>
            <a:ext cx="8229600" cy="607826"/>
          </a:xfrm>
        </p:spPr>
        <p:txBody>
          <a:bodyPr>
            <a:normAutofit/>
          </a:bodyPr>
          <a:lstStyle/>
          <a:p>
            <a:pPr algn="l"/>
            <a:r>
              <a:rPr lang="en-US" sz="2400" b="1" dirty="0">
                <a:solidFill>
                  <a:srgbClr val="0070C0"/>
                </a:solidFill>
                <a:cs typeface="Calibri"/>
              </a:rPr>
              <a:t>2026 Program Specifics</a:t>
            </a:r>
            <a:endParaRPr lang="en-US" sz="2400" b="1" dirty="0"/>
          </a:p>
        </p:txBody>
      </p:sp>
      <p:sp>
        <p:nvSpPr>
          <p:cNvPr id="3" name="Text Placeholder 2">
            <a:extLst>
              <a:ext uri="{FF2B5EF4-FFF2-40B4-BE49-F238E27FC236}">
                <a16:creationId xmlns:a16="http://schemas.microsoft.com/office/drawing/2014/main" id="{FFA805C8-E9F4-F194-1677-33EEFDAE0253}"/>
              </a:ext>
            </a:extLst>
          </p:cNvPr>
          <p:cNvSpPr>
            <a:spLocks noGrp="1"/>
          </p:cNvSpPr>
          <p:nvPr>
            <p:ph type="body" sz="quarter" idx="12"/>
          </p:nvPr>
        </p:nvSpPr>
        <p:spPr>
          <a:xfrm>
            <a:off x="355600" y="1089834"/>
            <a:ext cx="8498815" cy="907722"/>
          </a:xfrm>
          <a:solidFill>
            <a:srgbClr val="2C6AB6"/>
          </a:solidFill>
        </p:spPr>
        <p:txBody>
          <a:bodyPr vert="horz" lIns="91440" tIns="45720" rIns="91440" bIns="45720" rtlCol="0" anchor="t">
            <a:normAutofit/>
          </a:bodyPr>
          <a:lstStyle/>
          <a:p>
            <a:pPr marL="166370" indent="-166370">
              <a:buClr>
                <a:srgbClr val="262626"/>
              </a:buClr>
              <a:buFont typeface="Arial,Sans-Serif"/>
            </a:pPr>
            <a:endParaRPr lang="en-US" sz="2000" dirty="0">
              <a:solidFill>
                <a:srgbClr val="4E5054"/>
              </a:solidFill>
              <a:cs typeface="Calibri"/>
            </a:endParaRPr>
          </a:p>
          <a:p>
            <a:pPr marL="166370" indent="-166370">
              <a:buClr>
                <a:srgbClr val="262626"/>
              </a:buClr>
            </a:pPr>
            <a:endParaRPr lang="en-US" sz="1200" dirty="0">
              <a:solidFill>
                <a:srgbClr val="4E5054"/>
              </a:solidFill>
              <a:cs typeface="Calibri"/>
            </a:endParaRPr>
          </a:p>
        </p:txBody>
      </p:sp>
      <p:sp>
        <p:nvSpPr>
          <p:cNvPr id="17" name="TextBox 16">
            <a:extLst>
              <a:ext uri="{FF2B5EF4-FFF2-40B4-BE49-F238E27FC236}">
                <a16:creationId xmlns:a16="http://schemas.microsoft.com/office/drawing/2014/main" id="{781AD890-95EF-DF9E-483F-CC42CE376720}"/>
              </a:ext>
            </a:extLst>
          </p:cNvPr>
          <p:cNvSpPr txBox="1"/>
          <p:nvPr/>
        </p:nvSpPr>
        <p:spPr>
          <a:xfrm>
            <a:off x="369305" y="1141052"/>
            <a:ext cx="8419095"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SNAP provides subsidies for the repair and rehabilitation of owner-occupied housing of eligible, special-needs households at or below 80% AMI</a:t>
            </a:r>
            <a:endParaRPr lang="en-US" sz="2000" dirty="0">
              <a:cs typeface="Calibri"/>
            </a:endParaRPr>
          </a:p>
        </p:txBody>
      </p:sp>
      <p:pic>
        <p:nvPicPr>
          <p:cNvPr id="21" name="Picture 20">
            <a:extLst>
              <a:ext uri="{FF2B5EF4-FFF2-40B4-BE49-F238E27FC236}">
                <a16:creationId xmlns:a16="http://schemas.microsoft.com/office/drawing/2014/main" id="{82DF6BA0-F6CE-EE2E-F5B6-A733F9171834}"/>
              </a:ext>
            </a:extLst>
          </p:cNvPr>
          <p:cNvPicPr>
            <a:picLocks noChangeAspect="1"/>
          </p:cNvPicPr>
          <p:nvPr/>
        </p:nvPicPr>
        <p:blipFill>
          <a:blip r:embed="rId3"/>
          <a:stretch>
            <a:fillRect/>
          </a:stretch>
        </p:blipFill>
        <p:spPr>
          <a:xfrm>
            <a:off x="1037163" y="2279194"/>
            <a:ext cx="3253851" cy="1029287"/>
          </a:xfrm>
          <a:prstGeom prst="rect">
            <a:avLst/>
          </a:prstGeom>
        </p:spPr>
      </p:pic>
      <p:pic>
        <p:nvPicPr>
          <p:cNvPr id="22" name="Picture 21">
            <a:extLst>
              <a:ext uri="{FF2B5EF4-FFF2-40B4-BE49-F238E27FC236}">
                <a16:creationId xmlns:a16="http://schemas.microsoft.com/office/drawing/2014/main" id="{913BCFC1-47E2-4A03-7099-30942B5159A1}"/>
              </a:ext>
            </a:extLst>
          </p:cNvPr>
          <p:cNvPicPr>
            <a:picLocks noChangeAspect="1"/>
          </p:cNvPicPr>
          <p:nvPr/>
        </p:nvPicPr>
        <p:blipFill>
          <a:blip r:embed="rId3"/>
          <a:stretch>
            <a:fillRect/>
          </a:stretch>
        </p:blipFill>
        <p:spPr>
          <a:xfrm>
            <a:off x="1037163" y="3533377"/>
            <a:ext cx="3253850" cy="1041687"/>
          </a:xfrm>
          <a:prstGeom prst="rect">
            <a:avLst/>
          </a:prstGeom>
        </p:spPr>
      </p:pic>
      <p:pic>
        <p:nvPicPr>
          <p:cNvPr id="23" name="Picture 22">
            <a:extLst>
              <a:ext uri="{FF2B5EF4-FFF2-40B4-BE49-F238E27FC236}">
                <a16:creationId xmlns:a16="http://schemas.microsoft.com/office/drawing/2014/main" id="{2A7237D6-0807-EDE8-A55A-D475692B7A7B}"/>
              </a:ext>
            </a:extLst>
          </p:cNvPr>
          <p:cNvPicPr>
            <a:picLocks noChangeAspect="1"/>
          </p:cNvPicPr>
          <p:nvPr/>
        </p:nvPicPr>
        <p:blipFill>
          <a:blip r:embed="rId3"/>
          <a:stretch>
            <a:fillRect/>
          </a:stretch>
        </p:blipFill>
        <p:spPr>
          <a:xfrm>
            <a:off x="5073719" y="2264504"/>
            <a:ext cx="3253851" cy="1070176"/>
          </a:xfrm>
          <a:prstGeom prst="rect">
            <a:avLst/>
          </a:prstGeom>
        </p:spPr>
      </p:pic>
      <p:sp>
        <p:nvSpPr>
          <p:cNvPr id="26" name="TextBox 25">
            <a:extLst>
              <a:ext uri="{FF2B5EF4-FFF2-40B4-BE49-F238E27FC236}">
                <a16:creationId xmlns:a16="http://schemas.microsoft.com/office/drawing/2014/main" id="{ACAC1D2D-297D-35DE-5664-3AE37931B80E}"/>
              </a:ext>
            </a:extLst>
          </p:cNvPr>
          <p:cNvSpPr txBox="1"/>
          <p:nvPr/>
        </p:nvSpPr>
        <p:spPr>
          <a:xfrm flipH="1">
            <a:off x="1614139" y="3546388"/>
            <a:ext cx="20998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Homeowner can receive up to </a:t>
            </a:r>
            <a:r>
              <a:rPr lang="en-US" sz="2000" b="1" dirty="0"/>
              <a:t>$10,000</a:t>
            </a:r>
            <a:endParaRPr lang="en-US" b="1" dirty="0">
              <a:cs typeface="Calibri"/>
            </a:endParaRPr>
          </a:p>
        </p:txBody>
      </p:sp>
      <p:sp>
        <p:nvSpPr>
          <p:cNvPr id="27" name="TextBox 26">
            <a:extLst>
              <a:ext uri="{FF2B5EF4-FFF2-40B4-BE49-F238E27FC236}">
                <a16:creationId xmlns:a16="http://schemas.microsoft.com/office/drawing/2014/main" id="{76990C84-24B4-8E08-AD20-C340E98D5119}"/>
              </a:ext>
            </a:extLst>
          </p:cNvPr>
          <p:cNvSpPr txBox="1"/>
          <p:nvPr/>
        </p:nvSpPr>
        <p:spPr>
          <a:xfrm>
            <a:off x="5195695" y="2279194"/>
            <a:ext cx="30098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t>2026 Rounds:</a:t>
            </a:r>
          </a:p>
          <a:p>
            <a:pPr algn="ctr"/>
            <a:r>
              <a:rPr lang="en-US" sz="2000" b="1" dirty="0">
                <a:cs typeface="Calibri"/>
              </a:rPr>
              <a:t>March 4-5</a:t>
            </a:r>
          </a:p>
          <a:p>
            <a:pPr algn="ctr"/>
            <a:r>
              <a:rPr lang="en-US" sz="2000" b="1" dirty="0">
                <a:cs typeface="Calibri"/>
              </a:rPr>
              <a:t>July 15-16</a:t>
            </a:r>
          </a:p>
        </p:txBody>
      </p:sp>
      <p:sp>
        <p:nvSpPr>
          <p:cNvPr id="28" name="TextBox 27">
            <a:extLst>
              <a:ext uri="{FF2B5EF4-FFF2-40B4-BE49-F238E27FC236}">
                <a16:creationId xmlns:a16="http://schemas.microsoft.com/office/drawing/2014/main" id="{04FA7AAA-7176-3718-7509-532FB48D2828}"/>
              </a:ext>
            </a:extLst>
          </p:cNvPr>
          <p:cNvSpPr txBox="1"/>
          <p:nvPr/>
        </p:nvSpPr>
        <p:spPr>
          <a:xfrm>
            <a:off x="987374" y="2292818"/>
            <a:ext cx="3353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t>Program Allocations:</a:t>
            </a:r>
          </a:p>
          <a:p>
            <a:pPr algn="ctr"/>
            <a:r>
              <a:rPr lang="en-US" sz="2000" b="1" dirty="0"/>
              <a:t>  2026 Allocation: </a:t>
            </a:r>
          </a:p>
          <a:p>
            <a:pPr algn="ctr"/>
            <a:r>
              <a:rPr lang="en-US" sz="2000" b="1" dirty="0"/>
              <a:t>$1.8 Million</a:t>
            </a:r>
          </a:p>
        </p:txBody>
      </p:sp>
      <p:sp>
        <p:nvSpPr>
          <p:cNvPr id="29" name="TextBox 28">
            <a:extLst>
              <a:ext uri="{FF2B5EF4-FFF2-40B4-BE49-F238E27FC236}">
                <a16:creationId xmlns:a16="http://schemas.microsoft.com/office/drawing/2014/main" id="{F6B9BE7C-4796-3C2B-D072-7A720A4178FC}"/>
              </a:ext>
            </a:extLst>
          </p:cNvPr>
          <p:cNvSpPr txBox="1"/>
          <p:nvPr/>
        </p:nvSpPr>
        <p:spPr>
          <a:xfrm>
            <a:off x="5238763" y="3517586"/>
            <a:ext cx="29237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a:t>
            </a:r>
          </a:p>
          <a:p>
            <a:pPr algn="ctr"/>
            <a:r>
              <a:rPr lang="en-US" sz="2000" b="1" dirty="0"/>
              <a:t>6 Applications </a:t>
            </a:r>
            <a:r>
              <a:rPr lang="en-US" sz="2000" b="1"/>
              <a:t>for 2026</a:t>
            </a:r>
            <a:endParaRPr lang="en-US" sz="2000" b="1" dirty="0"/>
          </a:p>
        </p:txBody>
      </p:sp>
      <p:pic>
        <p:nvPicPr>
          <p:cNvPr id="32" name="Picture 31">
            <a:extLst>
              <a:ext uri="{FF2B5EF4-FFF2-40B4-BE49-F238E27FC236}">
                <a16:creationId xmlns:a16="http://schemas.microsoft.com/office/drawing/2014/main" id="{91C1BAC5-AFD1-C327-68DF-C8089267090B}"/>
              </a:ext>
            </a:extLst>
          </p:cNvPr>
          <p:cNvPicPr>
            <a:picLocks noChangeAspect="1"/>
          </p:cNvPicPr>
          <p:nvPr/>
        </p:nvPicPr>
        <p:blipFill>
          <a:blip r:embed="rId2"/>
          <a:stretch>
            <a:fillRect/>
          </a:stretch>
        </p:blipFill>
        <p:spPr>
          <a:xfrm>
            <a:off x="1037160" y="4800645"/>
            <a:ext cx="3253851" cy="1076082"/>
          </a:xfrm>
          <a:prstGeom prst="rect">
            <a:avLst/>
          </a:prstGeom>
        </p:spPr>
      </p:pic>
      <p:sp>
        <p:nvSpPr>
          <p:cNvPr id="33" name="TextBox 32">
            <a:extLst>
              <a:ext uri="{FF2B5EF4-FFF2-40B4-BE49-F238E27FC236}">
                <a16:creationId xmlns:a16="http://schemas.microsoft.com/office/drawing/2014/main" id="{FCA44C16-EA22-A4A2-432E-99EB1F8306A3}"/>
              </a:ext>
            </a:extLst>
          </p:cNvPr>
          <p:cNvSpPr txBox="1"/>
          <p:nvPr/>
        </p:nvSpPr>
        <p:spPr>
          <a:xfrm>
            <a:off x="1430565" y="4824760"/>
            <a:ext cx="2467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 </a:t>
            </a:r>
            <a:r>
              <a:rPr lang="en-US" sz="2000" b="1" dirty="0"/>
              <a:t>$20,000/Offering</a:t>
            </a:r>
            <a:endParaRPr lang="en-US" sz="2000" b="1" dirty="0">
              <a:cs typeface="Calibri"/>
            </a:endParaRPr>
          </a:p>
        </p:txBody>
      </p:sp>
      <p:sp>
        <p:nvSpPr>
          <p:cNvPr id="4" name="TextBox 3">
            <a:extLst>
              <a:ext uri="{FF2B5EF4-FFF2-40B4-BE49-F238E27FC236}">
                <a16:creationId xmlns:a16="http://schemas.microsoft.com/office/drawing/2014/main" id="{F5817670-4F36-6A3E-E50D-3B52E2FAA875}"/>
              </a:ext>
            </a:extLst>
          </p:cNvPr>
          <p:cNvSpPr txBox="1"/>
          <p:nvPr/>
        </p:nvSpPr>
        <p:spPr>
          <a:xfrm>
            <a:off x="5329044" y="486106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intermediary</a:t>
            </a:r>
            <a:r>
              <a:rPr lang="en-US" sz="2000" dirty="0"/>
              <a:t> can submit a maximum of </a:t>
            </a:r>
            <a:r>
              <a:rPr lang="en-US" sz="2000" b="1" dirty="0"/>
              <a:t>$40,000/Offering</a:t>
            </a:r>
          </a:p>
        </p:txBody>
      </p:sp>
      <p:pic>
        <p:nvPicPr>
          <p:cNvPr id="5" name="Picture 4">
            <a:extLst>
              <a:ext uri="{FF2B5EF4-FFF2-40B4-BE49-F238E27FC236}">
                <a16:creationId xmlns:a16="http://schemas.microsoft.com/office/drawing/2014/main" id="{21A7A7A9-1723-83F7-684C-714A758BC4D6}"/>
              </a:ext>
            </a:extLst>
          </p:cNvPr>
          <p:cNvPicPr>
            <a:picLocks noChangeAspect="1"/>
          </p:cNvPicPr>
          <p:nvPr/>
        </p:nvPicPr>
        <p:blipFill>
          <a:blip r:embed="rId2"/>
          <a:stretch>
            <a:fillRect/>
          </a:stretch>
        </p:blipFill>
        <p:spPr>
          <a:xfrm>
            <a:off x="5073719" y="4813874"/>
            <a:ext cx="3253851" cy="1087708"/>
          </a:xfrm>
          <a:prstGeom prst="rect">
            <a:avLst/>
          </a:prstGeom>
        </p:spPr>
      </p:pic>
      <p:sp>
        <p:nvSpPr>
          <p:cNvPr id="8" name="TextBox 7">
            <a:extLst>
              <a:ext uri="{FF2B5EF4-FFF2-40B4-BE49-F238E27FC236}">
                <a16:creationId xmlns:a16="http://schemas.microsoft.com/office/drawing/2014/main" id="{EACB5CCA-DF5C-E767-0842-CAC51E950413}"/>
              </a:ext>
            </a:extLst>
          </p:cNvPr>
          <p:cNvSpPr txBox="1"/>
          <p:nvPr/>
        </p:nvSpPr>
        <p:spPr>
          <a:xfrm>
            <a:off x="782504" y="6406859"/>
            <a:ext cx="787111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*Applications can be submitted from 8am CST on the first day of the offering until 5pm CST on the final day of the offering</a:t>
            </a:r>
          </a:p>
        </p:txBody>
      </p:sp>
    </p:spTree>
    <p:extLst>
      <p:ext uri="{BB962C8B-B14F-4D97-AF65-F5344CB8AC3E}">
        <p14:creationId xmlns:p14="http://schemas.microsoft.com/office/powerpoint/2010/main" val="4158965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1D7E-418B-9C59-6934-14EB06BC8F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0A2480-E9D2-FE02-7E28-2DF52B4BE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a:extLst>
              <a:ext uri="{FF2B5EF4-FFF2-40B4-BE49-F238E27FC236}">
                <a16:creationId xmlns:a16="http://schemas.microsoft.com/office/drawing/2014/main" id="{F89DE3FE-72A3-0C10-A4C3-E1AA01D22F5F}"/>
              </a:ext>
            </a:extLst>
          </p:cNvPr>
          <p:cNvSpPr>
            <a:spLocks noGrp="1"/>
          </p:cNvSpPr>
          <p:nvPr>
            <p:ph type="title"/>
          </p:nvPr>
        </p:nvSpPr>
        <p:spPr>
          <a:xfrm>
            <a:off x="356260" y="598773"/>
            <a:ext cx="7470570" cy="457200"/>
          </a:xfrm>
        </p:spPr>
        <p:txBody>
          <a:bodyPr>
            <a:normAutofit/>
          </a:bodyPr>
          <a:lstStyle/>
          <a:p>
            <a:r>
              <a:rPr lang="en-US" sz="2400" b="1" dirty="0">
                <a:solidFill>
                  <a:srgbClr val="0070C0"/>
                </a:solidFill>
              </a:rPr>
              <a:t>SNAP E</a:t>
            </a:r>
            <a:r>
              <a:rPr lang="en-US" dirty="0">
                <a:solidFill>
                  <a:srgbClr val="0070C0"/>
                </a:solidFill>
              </a:rPr>
              <a:t>ligibility Requirements</a:t>
            </a:r>
            <a:endParaRPr lang="en-US" sz="2400" b="1" dirty="0">
              <a:solidFill>
                <a:srgbClr val="0070C0"/>
              </a:solidFill>
            </a:endParaRPr>
          </a:p>
        </p:txBody>
      </p:sp>
      <p:sp>
        <p:nvSpPr>
          <p:cNvPr id="10" name="TextBox 9">
            <a:extLst>
              <a:ext uri="{FF2B5EF4-FFF2-40B4-BE49-F238E27FC236}">
                <a16:creationId xmlns:a16="http://schemas.microsoft.com/office/drawing/2014/main" id="{0CE448C0-0287-C73D-1471-8D29BB24F0FA}"/>
              </a:ext>
            </a:extLst>
          </p:cNvPr>
          <p:cNvSpPr txBox="1"/>
          <p:nvPr/>
        </p:nvSpPr>
        <p:spPr>
          <a:xfrm>
            <a:off x="571768" y="2150550"/>
            <a:ext cx="7990622" cy="3400931"/>
          </a:xfrm>
          <a:prstGeom prst="rect">
            <a:avLst/>
          </a:prstGeom>
          <a:noFill/>
        </p:spPr>
        <p:txBody>
          <a:bodyPr wrap="square" rtlCol="0">
            <a:spAutoFit/>
          </a:bodyPr>
          <a:lstStyle/>
          <a:p>
            <a:pPr marL="0" marR="0" lvl="0" indent="0" defTabSz="914400" rtl="0" eaLnBrk="1" fontAlgn="auto" latinLnBrk="0" hangingPunct="1">
              <a:lnSpc>
                <a:spcPct val="100000"/>
              </a:lnSpc>
              <a:spcBef>
                <a:spcPts val="50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Eligibility Criteria:</a:t>
            </a:r>
            <a:endParaRPr lang="en-US" sz="2000" b="1" u="sng" dirty="0">
              <a:solidFill>
                <a:prstClr val="black"/>
              </a:solidFill>
              <a:latin typeface="Calibri"/>
            </a:endParaRPr>
          </a:p>
          <a:p>
            <a:pPr marL="0" marR="0" lvl="0" indent="0" defTabSz="914400" rtl="0" eaLnBrk="1" fontAlgn="auto" latinLnBrk="0" hangingPunct="1">
              <a:lnSpc>
                <a:spcPct val="100000"/>
              </a:lnSpc>
              <a:spcBef>
                <a:spcPts val="500"/>
              </a:spcBef>
              <a:spcAft>
                <a:spcPts val="0"/>
              </a:spcAft>
              <a:buClrTx/>
              <a:buSzTx/>
              <a:buFontTx/>
              <a:buNone/>
              <a:tabLst/>
              <a:defRPr/>
            </a:pPr>
            <a:endParaRPr kumimoji="0" lang="en-US" sz="1000" b="1" i="0" u="sng" strike="noStrike" kern="1200" cap="none" spc="0" normalizeH="0" baseline="0" noProof="0" dirty="0">
              <a:ln>
                <a:noFill/>
              </a:ln>
              <a:solidFill>
                <a:prstClr val="black"/>
              </a:solidFill>
              <a:effectLst/>
              <a:uLnTx/>
              <a:uFillTx/>
              <a:latin typeface="Calibri"/>
              <a:ea typeface="+mn-ea"/>
              <a:cs typeface="+mn-cs"/>
            </a:endParaRPr>
          </a:p>
          <a:p>
            <a:pPr marL="800100" lvl="1" indent="-342900">
              <a:spcBef>
                <a:spcPts val="500"/>
              </a:spcBef>
              <a:buFont typeface="Courier New" panose="02070309020205020404" pitchFamily="49" charset="0"/>
              <a:buChar char="o"/>
              <a:defRPr/>
            </a:pPr>
            <a:r>
              <a:rPr lang="en-US" sz="2000" dirty="0">
                <a:solidFill>
                  <a:prstClr val="black"/>
                </a:solidFill>
                <a:latin typeface="Calibri"/>
              </a:rPr>
              <a:t>Income a</a:t>
            </a:r>
            <a:r>
              <a:rPr kumimoji="0" lang="en-US" sz="2000" i="0" u="none" strike="noStrike" kern="1200" cap="none" spc="0" normalizeH="0" baseline="0" noProof="0" dirty="0">
                <a:ln>
                  <a:noFill/>
                </a:ln>
                <a:solidFill>
                  <a:prstClr val="black"/>
                </a:solidFill>
                <a:effectLst/>
                <a:uLnTx/>
                <a:uFillTx/>
                <a:latin typeface="Calibri"/>
                <a:ea typeface="+mn-ea"/>
                <a:cs typeface="+mn-cs"/>
              </a:rPr>
              <a:t>t or below </a:t>
            </a:r>
            <a:r>
              <a:rPr kumimoji="0" lang="en-US" sz="2000" b="1" i="0" u="none" strike="noStrike" kern="1200" cap="none" spc="0" normalizeH="0" baseline="0" noProof="0" dirty="0">
                <a:ln>
                  <a:noFill/>
                </a:ln>
                <a:solidFill>
                  <a:prstClr val="black"/>
                </a:solidFill>
                <a:effectLst/>
                <a:uLnTx/>
                <a:uFillTx/>
                <a:latin typeface="Calibri"/>
                <a:ea typeface="+mn-ea"/>
                <a:cs typeface="+mn-cs"/>
              </a:rPr>
              <a:t>80% AMI</a:t>
            </a:r>
          </a:p>
          <a:p>
            <a:pPr marL="800100" lvl="1" indent="-342900">
              <a:spcBef>
                <a:spcPts val="500"/>
              </a:spcBef>
              <a:buFont typeface="Courier New" panose="02070309020205020404" pitchFamily="49" charset="0"/>
              <a:buChar char="o"/>
              <a:defRPr/>
            </a:pPr>
            <a:r>
              <a:rPr lang="en-US" sz="2000" b="1" dirty="0">
                <a:solidFill>
                  <a:prstClr val="black"/>
                </a:solidFill>
                <a:latin typeface="Calibri"/>
              </a:rPr>
              <a:t>Special needs: </a:t>
            </a:r>
            <a:r>
              <a:rPr lang="en-US" sz="2000" b="0" dirty="0">
                <a:solidFill>
                  <a:prstClr val="black"/>
                </a:solidFill>
                <a:latin typeface="Calibri"/>
              </a:rPr>
              <a:t>households with elderly (55+), persons with disabilities, persons recovering from physical abuse, alcohol, or drug abuse, or persons with HIV/AIDS</a:t>
            </a:r>
          </a:p>
          <a:p>
            <a:pPr marL="800100" lvl="1" indent="-342900">
              <a:spcBef>
                <a:spcPts val="500"/>
              </a:spcBef>
              <a:buFont typeface="Courier New" panose="02070309020205020404" pitchFamily="49" charset="0"/>
              <a:buChar char="o"/>
              <a:defRPr/>
            </a:pPr>
            <a:r>
              <a:rPr lang="en-US" sz="2000" dirty="0">
                <a:solidFill>
                  <a:prstClr val="black"/>
                </a:solidFill>
                <a:latin typeface="Calibri"/>
              </a:rPr>
              <a:t>Owner-occupied primary residence </a:t>
            </a:r>
            <a:endParaRPr lang="en-US" sz="2000" b="0" dirty="0">
              <a:solidFill>
                <a:prstClr val="black"/>
              </a:solidFill>
              <a:latin typeface="Calibri"/>
            </a:endParaRPr>
          </a:p>
          <a:p>
            <a:pPr marL="800100" lvl="1" indent="-342900">
              <a:spcBef>
                <a:spcPts val="500"/>
              </a:spcBef>
              <a:buFont typeface="Courier New" panose="02070309020205020404" pitchFamily="49" charset="0"/>
              <a:buChar char="o"/>
              <a:defRPr/>
            </a:pPr>
            <a:r>
              <a:rPr kumimoji="0" lang="en-US" sz="2000" i="0" u="none" strike="noStrike" kern="1200" cap="none" spc="0" normalizeH="0" baseline="0" noProof="0" dirty="0">
                <a:ln>
                  <a:noFill/>
                </a:ln>
                <a:solidFill>
                  <a:prstClr val="black"/>
                </a:solidFill>
                <a:effectLst/>
                <a:uLnTx/>
                <a:uFillTx/>
                <a:latin typeface="Calibri"/>
                <a:ea typeface="+mn-ea"/>
                <a:cs typeface="+mn-cs"/>
              </a:rPr>
              <a:t>In </a:t>
            </a:r>
            <a:r>
              <a:rPr lang="en-US" sz="2000" dirty="0">
                <a:solidFill>
                  <a:prstClr val="black"/>
                </a:solidFill>
                <a:latin typeface="Calibri"/>
              </a:rPr>
              <a:t>FHLB Dallas’s district: </a:t>
            </a:r>
            <a:r>
              <a:rPr lang="en-US" sz="2000" b="1" dirty="0">
                <a:solidFill>
                  <a:prstClr val="black"/>
                </a:solidFill>
                <a:latin typeface="Calibri"/>
              </a:rPr>
              <a:t>AR, LA, MS, NM, TX</a:t>
            </a:r>
          </a:p>
          <a:p>
            <a:pPr marL="342900" indent="-342900">
              <a:spcBef>
                <a:spcPts val="500"/>
              </a:spcBef>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All submissions must</a:t>
            </a:r>
            <a:r>
              <a:rPr lang="en-US" sz="2000" dirty="0">
                <a:solidFill>
                  <a:prstClr val="black"/>
                </a:solidFill>
                <a:latin typeface="Calibri"/>
              </a:rPr>
              <a:t> be submitted by member financial institutions via </a:t>
            </a:r>
            <a:r>
              <a:rPr lang="en-US" sz="2000" dirty="0" err="1">
                <a:solidFill>
                  <a:prstClr val="black"/>
                </a:solidFill>
                <a:latin typeface="Calibri"/>
              </a:rPr>
              <a:t>GrantConnect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E12598A-C63B-1FEC-E66C-DB41588A2D32}"/>
              </a:ext>
            </a:extLst>
          </p:cNvPr>
          <p:cNvSpPr txBox="1"/>
          <p:nvPr/>
        </p:nvSpPr>
        <p:spPr>
          <a:xfrm flipH="1">
            <a:off x="5901071" y="1569901"/>
            <a:ext cx="2785729" cy="1200329"/>
          </a:xfrm>
          <a:prstGeom prst="rect">
            <a:avLst/>
          </a:prstGeom>
          <a:noFill/>
        </p:spPr>
        <p:txBody>
          <a:bodyPr wrap="square" rtlCol="0">
            <a:spAutoFit/>
          </a:bodyPr>
          <a:lstStyle/>
          <a:p>
            <a:r>
              <a:rPr lang="en-US" dirty="0"/>
              <a:t>At least one Permanent occupant of the household must meet at least one of the special needs criteria.</a:t>
            </a:r>
          </a:p>
        </p:txBody>
      </p:sp>
      <p:sp>
        <p:nvSpPr>
          <p:cNvPr id="8" name="Rectangle: Single Corner Snipped 7">
            <a:extLst>
              <a:ext uri="{FF2B5EF4-FFF2-40B4-BE49-F238E27FC236}">
                <a16:creationId xmlns:a16="http://schemas.microsoft.com/office/drawing/2014/main" id="{E751A3D5-A668-1BA7-34CA-A7AB4F7537F8}"/>
              </a:ext>
            </a:extLst>
          </p:cNvPr>
          <p:cNvSpPr/>
          <p:nvPr/>
        </p:nvSpPr>
        <p:spPr>
          <a:xfrm>
            <a:off x="5816007" y="1506748"/>
            <a:ext cx="2870793" cy="1263482"/>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C83450-3E9D-7410-C7C2-B15F7D29E4C2}"/>
              </a:ext>
            </a:extLst>
          </p:cNvPr>
          <p:cNvSpPr/>
          <p:nvPr/>
        </p:nvSpPr>
        <p:spPr>
          <a:xfrm>
            <a:off x="404433" y="2664478"/>
            <a:ext cx="8325293" cy="3978277"/>
          </a:xfrm>
          <a:prstGeom prst="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Single Corner Snipped 10">
            <a:extLst>
              <a:ext uri="{FF2B5EF4-FFF2-40B4-BE49-F238E27FC236}">
                <a16:creationId xmlns:a16="http://schemas.microsoft.com/office/drawing/2014/main" id="{96B028A8-5A6D-D7EF-CF89-BFBDCB070469}"/>
              </a:ext>
            </a:extLst>
          </p:cNvPr>
          <p:cNvSpPr/>
          <p:nvPr/>
        </p:nvSpPr>
        <p:spPr>
          <a:xfrm>
            <a:off x="414274" y="1338944"/>
            <a:ext cx="8450728" cy="5119186"/>
          </a:xfrm>
          <a:prstGeom prst="snip1Rect">
            <a:avLst>
              <a:gd name="adj" fmla="val 9631"/>
            </a:avLst>
          </a:prstGeom>
          <a:noFill/>
          <a:ln w="38100">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26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0E25A3-AE99-986D-6609-2083FCC2D0D6}"/>
              </a:ext>
            </a:extLst>
          </p:cNvPr>
          <p:cNvSpPr txBox="1"/>
          <p:nvPr/>
        </p:nvSpPr>
        <p:spPr>
          <a:xfrm>
            <a:off x="5990775" y="4329626"/>
            <a:ext cx="2298633" cy="923330"/>
          </a:xfrm>
          <a:prstGeom prst="rect">
            <a:avLst/>
          </a:prstGeom>
          <a:noFill/>
          <a:ln w="28575">
            <a:solidFill>
              <a:srgbClr val="4F81B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Please do not include Social Security Cards/Numbers </a:t>
            </a:r>
          </a:p>
        </p:txBody>
      </p:sp>
      <p:sp>
        <p:nvSpPr>
          <p:cNvPr id="2" name="TextBox 1">
            <a:extLst>
              <a:ext uri="{FF2B5EF4-FFF2-40B4-BE49-F238E27FC236}">
                <a16:creationId xmlns:a16="http://schemas.microsoft.com/office/drawing/2014/main" id="{94AC9B0C-4BCA-20C2-A09A-A6E4D1D82930}"/>
              </a:ext>
            </a:extLst>
          </p:cNvPr>
          <p:cNvSpPr txBox="1"/>
          <p:nvPr/>
        </p:nvSpPr>
        <p:spPr>
          <a:xfrm>
            <a:off x="5804307" y="3121661"/>
            <a:ext cx="26715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Following the checklist will assist in submitting a completed application</a:t>
            </a:r>
          </a:p>
        </p:txBody>
      </p:sp>
      <p:sp>
        <p:nvSpPr>
          <p:cNvPr id="3" name="TextBox 2">
            <a:extLst>
              <a:ext uri="{FF2B5EF4-FFF2-40B4-BE49-F238E27FC236}">
                <a16:creationId xmlns:a16="http://schemas.microsoft.com/office/drawing/2014/main" id="{5F7CE4FA-7BD4-D417-4B0E-D83AA05372AE}"/>
              </a:ext>
            </a:extLst>
          </p:cNvPr>
          <p:cNvSpPr txBox="1"/>
          <p:nvPr/>
        </p:nvSpPr>
        <p:spPr>
          <a:xfrm>
            <a:off x="5455333" y="166980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5" name="Title 1">
            <a:extLst>
              <a:ext uri="{FF2B5EF4-FFF2-40B4-BE49-F238E27FC236}">
                <a16:creationId xmlns:a16="http://schemas.microsoft.com/office/drawing/2014/main" id="{5AEE8F65-2025-FF3B-0BA1-E48AB8EB61D6}"/>
              </a:ext>
            </a:extLst>
          </p:cNvPr>
          <p:cNvSpPr>
            <a:spLocks noGrp="1"/>
          </p:cNvSpPr>
          <p:nvPr>
            <p:ph type="title"/>
          </p:nvPr>
        </p:nvSpPr>
        <p:spPr>
          <a:xfrm>
            <a:off x="211881" y="257805"/>
            <a:ext cx="7487260" cy="457200"/>
          </a:xfrm>
        </p:spPr>
        <p:txBody>
          <a:bodyPr/>
          <a:lstStyle/>
          <a:p>
            <a:r>
              <a:rPr lang="en-US" dirty="0"/>
              <a:t>SNAP Request for Disbursement of Funds</a:t>
            </a:r>
          </a:p>
        </p:txBody>
      </p:sp>
      <p:sp>
        <p:nvSpPr>
          <p:cNvPr id="10" name="TextBox 9">
            <a:extLst>
              <a:ext uri="{FF2B5EF4-FFF2-40B4-BE49-F238E27FC236}">
                <a16:creationId xmlns:a16="http://schemas.microsoft.com/office/drawing/2014/main" id="{3658093D-D2EB-0B6F-574A-D936F5B50674}"/>
              </a:ext>
            </a:extLst>
          </p:cNvPr>
          <p:cNvSpPr txBox="1"/>
          <p:nvPr/>
        </p:nvSpPr>
        <p:spPr>
          <a:xfrm>
            <a:off x="2815565" y="2144589"/>
            <a:ext cx="2088777" cy="276999"/>
          </a:xfrm>
          <a:prstGeom prst="rect">
            <a:avLst/>
          </a:prstGeom>
          <a:noFill/>
        </p:spPr>
        <p:txBody>
          <a:bodyPr wrap="square" rtlCol="0">
            <a:spAutoFit/>
          </a:bodyPr>
          <a:lstStyle/>
          <a:p>
            <a:r>
              <a:rPr lang="en-US" sz="1200" b="1" dirty="0">
                <a:solidFill>
                  <a:srgbClr val="FF0000"/>
                </a:solidFill>
              </a:rPr>
              <a:t>Intermediary Organization</a:t>
            </a:r>
          </a:p>
        </p:txBody>
      </p:sp>
      <p:pic>
        <p:nvPicPr>
          <p:cNvPr id="8" name="Picture 7">
            <a:extLst>
              <a:ext uri="{FF2B5EF4-FFF2-40B4-BE49-F238E27FC236}">
                <a16:creationId xmlns:a16="http://schemas.microsoft.com/office/drawing/2014/main" id="{A095F471-DF22-665E-095D-183FC5F54B7E}"/>
              </a:ext>
            </a:extLst>
          </p:cNvPr>
          <p:cNvPicPr>
            <a:picLocks noChangeAspect="1"/>
          </p:cNvPicPr>
          <p:nvPr/>
        </p:nvPicPr>
        <p:blipFill>
          <a:blip r:embed="rId2"/>
          <a:srcRect/>
          <a:stretch/>
        </p:blipFill>
        <p:spPr>
          <a:xfrm>
            <a:off x="61967" y="715005"/>
            <a:ext cx="5079440" cy="6110183"/>
          </a:xfrm>
          <a:prstGeom prst="rect">
            <a:avLst/>
          </a:prstGeom>
        </p:spPr>
      </p:pic>
      <p:cxnSp>
        <p:nvCxnSpPr>
          <p:cNvPr id="14" name="Straight Arrow Connector 13">
            <a:extLst>
              <a:ext uri="{FF2B5EF4-FFF2-40B4-BE49-F238E27FC236}">
                <a16:creationId xmlns:a16="http://schemas.microsoft.com/office/drawing/2014/main" id="{AF51B622-AA28-5253-AB8F-15E402FB891D}"/>
              </a:ext>
            </a:extLst>
          </p:cNvPr>
          <p:cNvCxnSpPr>
            <a:cxnSpLocks/>
          </p:cNvCxnSpPr>
          <p:nvPr/>
        </p:nvCxnSpPr>
        <p:spPr>
          <a:xfrm flipH="1">
            <a:off x="5243185" y="3694983"/>
            <a:ext cx="50666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B3191608-D139-4BD8-8B67-2AEB1ADB885B}"/>
              </a:ext>
            </a:extLst>
          </p:cNvPr>
          <p:cNvCxnSpPr>
            <a:cxnSpLocks/>
          </p:cNvCxnSpPr>
          <p:nvPr/>
        </p:nvCxnSpPr>
        <p:spPr>
          <a:xfrm flipH="1">
            <a:off x="4968785" y="2285231"/>
            <a:ext cx="45693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C46B499C-CF95-CFC6-9628-2F7018E83614}"/>
              </a:ext>
            </a:extLst>
          </p:cNvPr>
          <p:cNvSpPr txBox="1"/>
          <p:nvPr/>
        </p:nvSpPr>
        <p:spPr>
          <a:xfrm>
            <a:off x="4904342" y="6138530"/>
            <a:ext cx="4186767" cy="461665"/>
          </a:xfrm>
          <a:prstGeom prst="rect">
            <a:avLst/>
          </a:prstGeom>
          <a:noFill/>
        </p:spPr>
        <p:txBody>
          <a:bodyPr wrap="square">
            <a:spAutoFit/>
          </a:bodyPr>
          <a:lstStyle/>
          <a:p>
            <a:r>
              <a:rPr lang="en-US" sz="1200" b="1" dirty="0"/>
              <a:t>*If an Intermediary fee is included in the request, there should be an Intermediary listed on the Request page</a:t>
            </a:r>
            <a:endParaRPr lang="en-US" sz="1200" dirty="0"/>
          </a:p>
        </p:txBody>
      </p:sp>
    </p:spTree>
    <p:extLst>
      <p:ext uri="{BB962C8B-B14F-4D97-AF65-F5344CB8AC3E}">
        <p14:creationId xmlns:p14="http://schemas.microsoft.com/office/powerpoint/2010/main" val="1948140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1091BF-6360-90F9-D24C-E4170034A185}"/>
              </a:ext>
            </a:extLst>
          </p:cNvPr>
          <p:cNvSpPr txBox="1"/>
          <p:nvPr/>
        </p:nvSpPr>
        <p:spPr>
          <a:xfrm>
            <a:off x="353457" y="488450"/>
            <a:ext cx="4420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70C0"/>
                </a:solidFill>
                <a:ea typeface="+mj-ea"/>
                <a:cs typeface="+mj-cs"/>
              </a:rPr>
              <a:t>Special Needs Documentation</a:t>
            </a:r>
            <a:endParaRPr lang="en-US" sz="2400" dirty="0"/>
          </a:p>
        </p:txBody>
      </p:sp>
      <p:sp>
        <p:nvSpPr>
          <p:cNvPr id="6" name="TextBox 5">
            <a:extLst>
              <a:ext uri="{FF2B5EF4-FFF2-40B4-BE49-F238E27FC236}">
                <a16:creationId xmlns:a16="http://schemas.microsoft.com/office/drawing/2014/main" id="{125882BA-2670-9BDC-1C7C-C475AA29DCBB}"/>
              </a:ext>
            </a:extLst>
          </p:cNvPr>
          <p:cNvSpPr txBox="1"/>
          <p:nvPr/>
        </p:nvSpPr>
        <p:spPr>
          <a:xfrm>
            <a:off x="5581980" y="1465017"/>
            <a:ext cx="2866578"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Driver’s License/State ID </a:t>
            </a:r>
          </a:p>
          <a:p>
            <a:pPr marL="285750" indent="-285750" algn="ctr" defTabSz="342900">
              <a:spcAft>
                <a:spcPts val="600"/>
              </a:spcAft>
              <a:buFont typeface="Wingdings" panose="05000000000000000000" pitchFamily="2" charset="2"/>
              <a:buChar char="Ø"/>
              <a:defRPr/>
            </a:pPr>
            <a:r>
              <a:rPr lang="en-US" b="1" dirty="0"/>
              <a:t>Proof of age (55+)</a:t>
            </a:r>
          </a:p>
        </p:txBody>
      </p:sp>
      <p:sp>
        <p:nvSpPr>
          <p:cNvPr id="7" name="TextBox 6">
            <a:extLst>
              <a:ext uri="{FF2B5EF4-FFF2-40B4-BE49-F238E27FC236}">
                <a16:creationId xmlns:a16="http://schemas.microsoft.com/office/drawing/2014/main" id="{D22F1D8E-4260-6A23-312B-909E31D3394A}"/>
              </a:ext>
            </a:extLst>
          </p:cNvPr>
          <p:cNvSpPr txBox="1"/>
          <p:nvPr/>
        </p:nvSpPr>
        <p:spPr>
          <a:xfrm>
            <a:off x="5147017" y="2435164"/>
            <a:ext cx="3736505"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Social Security Letter </a:t>
            </a:r>
          </a:p>
          <a:p>
            <a:pPr marL="285750" indent="-285750" algn="ctr" defTabSz="342900">
              <a:spcAft>
                <a:spcPts val="600"/>
              </a:spcAft>
              <a:buFont typeface="Wingdings" panose="05000000000000000000" pitchFamily="2" charset="2"/>
              <a:buChar char="Ø"/>
              <a:defRPr/>
            </a:pPr>
            <a:r>
              <a:rPr lang="en-US" b="1" dirty="0"/>
              <a:t>Indicating age and/or disability</a:t>
            </a:r>
          </a:p>
        </p:txBody>
      </p:sp>
      <p:sp>
        <p:nvSpPr>
          <p:cNvPr id="11" name="TextBox 10">
            <a:extLst>
              <a:ext uri="{FF2B5EF4-FFF2-40B4-BE49-F238E27FC236}">
                <a16:creationId xmlns:a16="http://schemas.microsoft.com/office/drawing/2014/main" id="{359EA0D0-2412-A372-8775-2D53A5D0544E}"/>
              </a:ext>
            </a:extLst>
          </p:cNvPr>
          <p:cNvSpPr txBox="1"/>
          <p:nvPr/>
        </p:nvSpPr>
        <p:spPr>
          <a:xfrm>
            <a:off x="5147017" y="3333958"/>
            <a:ext cx="3794566" cy="317009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Executed Verification of Special Needs </a:t>
            </a:r>
          </a:p>
          <a:p>
            <a:pPr marL="285750" indent="-285750" algn="ctr" defTabSz="342900">
              <a:spcAft>
                <a:spcPts val="600"/>
              </a:spcAft>
              <a:buFont typeface="Wingdings" panose="05000000000000000000" pitchFamily="2" charset="2"/>
              <a:buChar char="Ø"/>
              <a:defRPr/>
            </a:pPr>
            <a:r>
              <a:rPr lang="en-US" b="1" dirty="0"/>
              <a:t>Found in SNAP Funding Manual</a:t>
            </a:r>
          </a:p>
          <a:p>
            <a:pPr marL="285750" indent="-285750" algn="ctr" defTabSz="342900">
              <a:spcAft>
                <a:spcPts val="600"/>
              </a:spcAft>
              <a:buFont typeface="Wingdings" panose="05000000000000000000" pitchFamily="2" charset="2"/>
              <a:buChar char="Ø"/>
              <a:defRPr/>
            </a:pPr>
            <a:r>
              <a:rPr lang="en-US" b="1" dirty="0"/>
              <a:t>Should be executed by an applicable professional (Doctor, etc.) </a:t>
            </a:r>
          </a:p>
          <a:p>
            <a:pPr marL="285750" indent="-285750" algn="ctr" defTabSz="342900">
              <a:spcAft>
                <a:spcPts val="600"/>
              </a:spcAft>
              <a:buFont typeface="Wingdings" panose="05000000000000000000" pitchFamily="2" charset="2"/>
              <a:buChar char="Ø"/>
              <a:defRPr/>
            </a:pPr>
            <a:r>
              <a:rPr lang="en-US" b="1" dirty="0"/>
              <a:t>Should not be executed by an employee of the member institution</a:t>
            </a:r>
          </a:p>
          <a:p>
            <a:pPr marL="285750" indent="-285750" algn="ctr" defTabSz="342900">
              <a:spcAft>
                <a:spcPts val="600"/>
              </a:spcAft>
              <a:buFont typeface="Wingdings" panose="05000000000000000000" pitchFamily="2" charset="2"/>
              <a:buChar char="Ø"/>
              <a:defRPr/>
            </a:pPr>
            <a:r>
              <a:rPr lang="en-US" b="1" dirty="0"/>
              <a:t>Only one method of verification is required</a:t>
            </a:r>
          </a:p>
        </p:txBody>
      </p:sp>
      <p:pic>
        <p:nvPicPr>
          <p:cNvPr id="4" name="Picture 3">
            <a:extLst>
              <a:ext uri="{FF2B5EF4-FFF2-40B4-BE49-F238E27FC236}">
                <a16:creationId xmlns:a16="http://schemas.microsoft.com/office/drawing/2014/main" id="{ADCC1043-8823-33DA-9859-07F324AA904F}"/>
              </a:ext>
            </a:extLst>
          </p:cNvPr>
          <p:cNvPicPr>
            <a:picLocks noChangeAspect="1"/>
          </p:cNvPicPr>
          <p:nvPr/>
        </p:nvPicPr>
        <p:blipFill>
          <a:blip r:embed="rId2"/>
          <a:stretch>
            <a:fillRect/>
          </a:stretch>
        </p:blipFill>
        <p:spPr>
          <a:xfrm>
            <a:off x="52677" y="1068404"/>
            <a:ext cx="4721453" cy="5650030"/>
          </a:xfrm>
          <a:prstGeom prst="rect">
            <a:avLst/>
          </a:prstGeom>
        </p:spPr>
      </p:pic>
    </p:spTree>
    <p:extLst>
      <p:ext uri="{BB962C8B-B14F-4D97-AF65-F5344CB8AC3E}">
        <p14:creationId xmlns:p14="http://schemas.microsoft.com/office/powerpoint/2010/main" val="3861421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65660-52FA-6D51-A1EC-27ACB4D56D43}"/>
              </a:ext>
            </a:extLst>
          </p:cNvPr>
          <p:cNvSpPr txBox="1"/>
          <p:nvPr/>
        </p:nvSpPr>
        <p:spPr>
          <a:xfrm>
            <a:off x="5007237" y="2716396"/>
            <a:ext cx="406938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double check that the submitted repairs are eligible according to this list.</a:t>
            </a:r>
            <a:r>
              <a:rPr lang="en-US" b="1" dirty="0">
                <a:solidFill>
                  <a:srgbClr val="FF0000"/>
                </a:solidFill>
              </a:rPr>
              <a:t> Substitutions will not be permitted.</a:t>
            </a:r>
            <a:endParaRPr lang="en-US" b="1" dirty="0">
              <a:solidFill>
                <a:srgbClr val="FF0000"/>
              </a:solidFill>
              <a:cs typeface="Calibri"/>
            </a:endParaRPr>
          </a:p>
        </p:txBody>
      </p:sp>
      <p:sp>
        <p:nvSpPr>
          <p:cNvPr id="4" name="TextBox 3">
            <a:extLst>
              <a:ext uri="{FF2B5EF4-FFF2-40B4-BE49-F238E27FC236}">
                <a16:creationId xmlns:a16="http://schemas.microsoft.com/office/drawing/2014/main" id="{19C1818F-587E-17F8-676E-0D34E6C80F4B}"/>
              </a:ext>
            </a:extLst>
          </p:cNvPr>
          <p:cNvSpPr txBox="1"/>
          <p:nvPr/>
        </p:nvSpPr>
        <p:spPr>
          <a:xfrm>
            <a:off x="255864" y="402564"/>
            <a:ext cx="4572000" cy="461665"/>
          </a:xfrm>
          <a:prstGeom prst="rect">
            <a:avLst/>
          </a:prstGeom>
          <a:noFill/>
        </p:spPr>
        <p:txBody>
          <a:bodyPr wrap="square">
            <a:spAutoFit/>
          </a:bodyPr>
          <a:lstStyle/>
          <a:p>
            <a:r>
              <a:rPr lang="en-US" sz="2400" b="1" dirty="0">
                <a:solidFill>
                  <a:srgbClr val="0070C0"/>
                </a:solidFill>
              </a:rPr>
              <a:t>2026 Eligible Repair List</a:t>
            </a:r>
            <a:endParaRPr lang="en-US" sz="2400" dirty="0"/>
          </a:p>
        </p:txBody>
      </p:sp>
      <p:pic>
        <p:nvPicPr>
          <p:cNvPr id="6" name="Picture 5">
            <a:extLst>
              <a:ext uri="{FF2B5EF4-FFF2-40B4-BE49-F238E27FC236}">
                <a16:creationId xmlns:a16="http://schemas.microsoft.com/office/drawing/2014/main" id="{03C07F64-4303-F914-07D1-AB1E723B7DCE}"/>
              </a:ext>
            </a:extLst>
          </p:cNvPr>
          <p:cNvPicPr>
            <a:picLocks noChangeAspect="1"/>
          </p:cNvPicPr>
          <p:nvPr/>
        </p:nvPicPr>
        <p:blipFill>
          <a:blip r:embed="rId2"/>
          <a:stretch>
            <a:fillRect/>
          </a:stretch>
        </p:blipFill>
        <p:spPr>
          <a:xfrm>
            <a:off x="0" y="840048"/>
            <a:ext cx="4895850" cy="5888011"/>
          </a:xfrm>
          <a:prstGeom prst="rect">
            <a:avLst/>
          </a:prstGeom>
        </p:spPr>
      </p:pic>
    </p:spTree>
    <p:extLst>
      <p:ext uri="{BB962C8B-B14F-4D97-AF65-F5344CB8AC3E}">
        <p14:creationId xmlns:p14="http://schemas.microsoft.com/office/powerpoint/2010/main" val="29673122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Documentation Requirements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243616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AB8-4EFA-EEF5-CBC4-50C8956B54B4}"/>
              </a:ext>
            </a:extLst>
          </p:cNvPr>
          <p:cNvSpPr>
            <a:spLocks noGrp="1"/>
          </p:cNvSpPr>
          <p:nvPr>
            <p:ph type="title"/>
          </p:nvPr>
        </p:nvSpPr>
        <p:spPr>
          <a:xfrm>
            <a:off x="179988" y="758138"/>
            <a:ext cx="8280965" cy="457200"/>
          </a:xfrm>
        </p:spPr>
        <p:txBody>
          <a:bodyPr/>
          <a:lstStyle/>
          <a:p>
            <a:r>
              <a:rPr lang="en-US" dirty="0"/>
              <a:t>Proof of Homeownership - Required for DRA and SNAP request</a:t>
            </a:r>
          </a:p>
        </p:txBody>
      </p:sp>
      <p:pic>
        <p:nvPicPr>
          <p:cNvPr id="9" name="Picture 8">
            <a:extLst>
              <a:ext uri="{FF2B5EF4-FFF2-40B4-BE49-F238E27FC236}">
                <a16:creationId xmlns:a16="http://schemas.microsoft.com/office/drawing/2014/main" id="{783F10C7-E2A5-756E-E783-B03DA28DAD38}"/>
              </a:ext>
            </a:extLst>
          </p:cNvPr>
          <p:cNvPicPr>
            <a:picLocks noChangeAspect="1"/>
          </p:cNvPicPr>
          <p:nvPr/>
        </p:nvPicPr>
        <p:blipFill>
          <a:blip r:embed="rId2"/>
          <a:stretch>
            <a:fillRect/>
          </a:stretch>
        </p:blipFill>
        <p:spPr>
          <a:xfrm>
            <a:off x="0" y="1149236"/>
            <a:ext cx="5242727" cy="5635634"/>
          </a:xfrm>
          <a:prstGeom prst="rect">
            <a:avLst/>
          </a:prstGeom>
        </p:spPr>
      </p:pic>
      <p:sp>
        <p:nvSpPr>
          <p:cNvPr id="10" name="TextBox 9">
            <a:extLst>
              <a:ext uri="{FF2B5EF4-FFF2-40B4-BE49-F238E27FC236}">
                <a16:creationId xmlns:a16="http://schemas.microsoft.com/office/drawing/2014/main" id="{6416E00C-E2A7-19AA-FE31-36D070A09F94}"/>
              </a:ext>
            </a:extLst>
          </p:cNvPr>
          <p:cNvSpPr txBox="1"/>
          <p:nvPr/>
        </p:nvSpPr>
        <p:spPr>
          <a:xfrm>
            <a:off x="5121628" y="2860112"/>
            <a:ext cx="3615264" cy="923330"/>
          </a:xfrm>
          <a:prstGeom prst="rect">
            <a:avLst/>
          </a:prstGeom>
          <a:noFill/>
          <a:ln w="28575">
            <a:solidFill>
              <a:srgbClr val="C00000"/>
            </a:solidFill>
          </a:ln>
        </p:spPr>
        <p:txBody>
          <a:bodyPr wrap="square" lIns="91440" tIns="45720" rIns="91440" bIns="45720" rtlCol="0" anchor="t">
            <a:spAutoFit/>
          </a:bodyPr>
          <a:lstStyle/>
          <a:p>
            <a:r>
              <a:rPr lang="en-US" sz="1800" b="1" dirty="0">
                <a:solidFill>
                  <a:prstClr val="black">
                    <a:hueOff val="0"/>
                    <a:satOff val="0"/>
                    <a:lumOff val="0"/>
                    <a:alphaOff val="0"/>
                  </a:prstClr>
                </a:solidFill>
                <a:latin typeface="Calibri"/>
              </a:rPr>
              <a:t>*If proof of homeownership cannot be provided, the request will be considered ineligible for SNAP/DRA</a:t>
            </a:r>
            <a:endParaRPr lang="en-US" dirty="0">
              <a:cs typeface="Calibri"/>
            </a:endParaRPr>
          </a:p>
        </p:txBody>
      </p:sp>
      <p:sp>
        <p:nvSpPr>
          <p:cNvPr id="3" name="TextBox 2">
            <a:extLst>
              <a:ext uri="{FF2B5EF4-FFF2-40B4-BE49-F238E27FC236}">
                <a16:creationId xmlns:a16="http://schemas.microsoft.com/office/drawing/2014/main" id="{02829325-7FD7-3B88-1293-F1EDEA303C20}"/>
              </a:ext>
            </a:extLst>
          </p:cNvPr>
          <p:cNvSpPr txBox="1"/>
          <p:nvPr/>
        </p:nvSpPr>
        <p:spPr>
          <a:xfrm>
            <a:off x="5242727" y="4440656"/>
            <a:ext cx="3373065" cy="92333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a:t>*DRA:</a:t>
            </a:r>
          </a:p>
          <a:p>
            <a:r>
              <a:rPr lang="en-US" b="1" dirty="0"/>
              <a:t>Must be dated at least 30 days prior to FEMA Declared Disaster</a:t>
            </a:r>
          </a:p>
        </p:txBody>
      </p:sp>
    </p:spTree>
    <p:extLst>
      <p:ext uri="{BB962C8B-B14F-4D97-AF65-F5344CB8AC3E}">
        <p14:creationId xmlns:p14="http://schemas.microsoft.com/office/powerpoint/2010/main" val="2360125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7133-9BA0-2C28-B768-8558D4BD03C8}"/>
              </a:ext>
            </a:extLst>
          </p:cNvPr>
          <p:cNvSpPr>
            <a:spLocks noGrp="1"/>
          </p:cNvSpPr>
          <p:nvPr>
            <p:ph type="title"/>
          </p:nvPr>
        </p:nvSpPr>
        <p:spPr>
          <a:xfrm>
            <a:off x="202062" y="494527"/>
            <a:ext cx="7487260" cy="457200"/>
          </a:xfrm>
        </p:spPr>
        <p:txBody>
          <a:bodyPr/>
          <a:lstStyle/>
          <a:p>
            <a:r>
              <a:rPr lang="en-US" sz="2400" dirty="0"/>
              <a:t>Sources and Uses of Funds</a:t>
            </a:r>
          </a:p>
        </p:txBody>
      </p:sp>
      <p:sp>
        <p:nvSpPr>
          <p:cNvPr id="3" name="Text Placeholder 2">
            <a:extLst>
              <a:ext uri="{FF2B5EF4-FFF2-40B4-BE49-F238E27FC236}">
                <a16:creationId xmlns:a16="http://schemas.microsoft.com/office/drawing/2014/main" id="{6EB6D91A-9F2D-0558-EE33-49E38BAC6B7F}"/>
              </a:ext>
            </a:extLst>
          </p:cNvPr>
          <p:cNvSpPr>
            <a:spLocks noGrp="1"/>
          </p:cNvSpPr>
          <p:nvPr>
            <p:ph type="body" sz="quarter" idx="12"/>
          </p:nvPr>
        </p:nvSpPr>
        <p:spPr>
          <a:xfrm>
            <a:off x="307337" y="1233987"/>
            <a:ext cx="4134941" cy="3178988"/>
          </a:xfrm>
        </p:spPr>
        <p:style>
          <a:lnRef idx="2">
            <a:schemeClr val="accent1"/>
          </a:lnRef>
          <a:fillRef idx="1">
            <a:schemeClr val="lt1"/>
          </a:fillRef>
          <a:effectRef idx="0">
            <a:schemeClr val="accent1"/>
          </a:effectRef>
          <a:fontRef idx="minor">
            <a:schemeClr val="dk1"/>
          </a:fontRef>
        </p:style>
        <p:txBody>
          <a:bodyPr vert="horz" lIns="91440" tIns="45720" rIns="91440" bIns="45720" numCol="1" rtlCol="0" anchor="t">
            <a:noAutofit/>
          </a:bodyPr>
          <a:lstStyle/>
          <a:p>
            <a:pPr>
              <a:buFont typeface="Wingdings" panose="05000000000000000000" pitchFamily="2" charset="2"/>
              <a:buChar char="Ø"/>
            </a:pPr>
            <a:r>
              <a:rPr lang="en-US" sz="1400" dirty="0"/>
              <a:t>Include all sources of funds including FHLB funds in the Sources section</a:t>
            </a:r>
          </a:p>
          <a:p>
            <a:pPr>
              <a:buFont typeface="Wingdings" panose="05000000000000000000" pitchFamily="2" charset="2"/>
              <a:buChar char="Ø"/>
            </a:pPr>
            <a:r>
              <a:rPr lang="en-US" sz="1400" u="sng" dirty="0"/>
              <a:t>Various values must match up</a:t>
            </a:r>
            <a:r>
              <a:rPr lang="en-US" sz="1400"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FHLB Funds in Sources, Total Cost of Funds in the Uses section, and the request amount on the request for Disbursement </a:t>
            </a:r>
            <a:r>
              <a:rPr kumimoji="0" lang="en-US" sz="1400" b="0" i="1" u="sng" strike="noStrike" kern="1200" cap="none" spc="0" normalizeH="0" baseline="0" noProof="0" dirty="0">
                <a:ln>
                  <a:noFill/>
                </a:ln>
                <a:solidFill>
                  <a:prstClr val="black"/>
                </a:solidFill>
                <a:effectLst/>
                <a:uLnTx/>
                <a:uFillTx/>
                <a:latin typeface="Calibri"/>
                <a:ea typeface="+mn-ea"/>
                <a:cs typeface="+mn-cs"/>
              </a:rPr>
              <a:t>must match</a:t>
            </a:r>
          </a:p>
          <a:p>
            <a:pPr marL="742950" lvl="1" indent="-285750">
              <a:spcBef>
                <a:spcPts val="0"/>
              </a:spcBef>
              <a:buClr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Total Sources </a:t>
            </a:r>
            <a:r>
              <a:rPr kumimoji="0" lang="en-US" sz="1400" b="0" i="1" u="sng" strike="noStrike" kern="1200" cap="none" spc="0" normalizeH="0" baseline="0" noProof="0" dirty="0">
                <a:ln>
                  <a:noFill/>
                </a:ln>
                <a:solidFill>
                  <a:prstClr val="black"/>
                </a:solidFill>
                <a:effectLst/>
                <a:uLnTx/>
                <a:uFillTx/>
                <a:latin typeface="Calibri"/>
                <a:ea typeface="+mn-ea"/>
                <a:cs typeface="+mn-cs"/>
              </a:rPr>
              <a:t>must match </a:t>
            </a:r>
            <a:r>
              <a:rPr kumimoji="0" lang="en-US" sz="1400" b="0" i="0" u="none" strike="noStrike" kern="1200" cap="none" spc="0" normalizeH="0" baseline="0" noProof="0" dirty="0">
                <a:ln>
                  <a:noFill/>
                </a:ln>
                <a:solidFill>
                  <a:prstClr val="black"/>
                </a:solidFill>
                <a:effectLst/>
                <a:uLnTx/>
                <a:uFillTx/>
                <a:latin typeface="Calibri"/>
                <a:ea typeface="+mn-ea"/>
                <a:cs typeface="+mn-cs"/>
              </a:rPr>
              <a:t>Total Uses</a:t>
            </a:r>
            <a:r>
              <a:rPr lang="en-US" sz="1400" dirty="0"/>
              <a:t>Total Rehabilitation in Uses must match with the total on the Home Repair Estimate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a:lnSpc>
                <a:spcPct val="120000"/>
              </a:lnSpc>
              <a:buFont typeface="Wingdings" panose="05000000000000000000" pitchFamily="2" charset="2"/>
              <a:buChar char="Ø"/>
            </a:pPr>
            <a:r>
              <a:rPr lang="en-US" sz="1400" b="1" dirty="0">
                <a:cs typeface="Calibri"/>
              </a:rPr>
              <a:t>The Intermediary Fee may not exceed $750</a:t>
            </a:r>
          </a:p>
        </p:txBody>
      </p:sp>
      <p:pic>
        <p:nvPicPr>
          <p:cNvPr id="14" name="Picture 13">
            <a:extLst>
              <a:ext uri="{FF2B5EF4-FFF2-40B4-BE49-F238E27FC236}">
                <a16:creationId xmlns:a16="http://schemas.microsoft.com/office/drawing/2014/main" id="{648FFB70-187E-EDDE-2BDC-8ABF4BC924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00" y="1233987"/>
            <a:ext cx="4531783" cy="5565430"/>
          </a:xfrm>
          <a:prstGeom prst="rect">
            <a:avLst/>
          </a:prstGeom>
        </p:spPr>
      </p:pic>
      <p:pic>
        <p:nvPicPr>
          <p:cNvPr id="16" name="Picture 15">
            <a:extLst>
              <a:ext uri="{FF2B5EF4-FFF2-40B4-BE49-F238E27FC236}">
                <a16:creationId xmlns:a16="http://schemas.microsoft.com/office/drawing/2014/main" id="{B20755A7-EC3A-C301-EA07-90A2C5083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137" y="4977496"/>
            <a:ext cx="4517340" cy="1630018"/>
          </a:xfrm>
          <a:prstGeom prst="rect">
            <a:avLst/>
          </a:prstGeom>
        </p:spPr>
      </p:pic>
      <p:sp>
        <p:nvSpPr>
          <p:cNvPr id="17" name="Rectangle 16">
            <a:extLst>
              <a:ext uri="{FF2B5EF4-FFF2-40B4-BE49-F238E27FC236}">
                <a16:creationId xmlns:a16="http://schemas.microsoft.com/office/drawing/2014/main" id="{DF24E137-7AC5-BF67-4748-26CDD7FA9295}"/>
              </a:ext>
            </a:extLst>
          </p:cNvPr>
          <p:cNvSpPr/>
          <p:nvPr/>
        </p:nvSpPr>
        <p:spPr>
          <a:xfrm>
            <a:off x="4808415" y="5880247"/>
            <a:ext cx="4169939" cy="53111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B15C0BE0-1643-152F-46D2-F01C4F528684}"/>
              </a:ext>
            </a:extLst>
          </p:cNvPr>
          <p:cNvSpPr/>
          <p:nvPr/>
        </p:nvSpPr>
        <p:spPr>
          <a:xfrm flipV="1">
            <a:off x="8556563" y="3386246"/>
            <a:ext cx="215690" cy="85508"/>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27F1CCFE-ED35-4291-99F0-119B9643B2E8}"/>
              </a:ext>
            </a:extLst>
          </p:cNvPr>
          <p:cNvSpPr/>
          <p:nvPr/>
        </p:nvSpPr>
        <p:spPr>
          <a:xfrm>
            <a:off x="8849374" y="5492194"/>
            <a:ext cx="211570" cy="70801"/>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Left 19">
            <a:extLst>
              <a:ext uri="{FF2B5EF4-FFF2-40B4-BE49-F238E27FC236}">
                <a16:creationId xmlns:a16="http://schemas.microsoft.com/office/drawing/2014/main" id="{89D5B6CF-6E79-9FE5-70CE-C5AA854E3BA2}"/>
              </a:ext>
            </a:extLst>
          </p:cNvPr>
          <p:cNvSpPr/>
          <p:nvPr/>
        </p:nvSpPr>
        <p:spPr>
          <a:xfrm>
            <a:off x="8556563" y="2458796"/>
            <a:ext cx="215690" cy="85508"/>
          </a:xfrm>
          <a:prstGeom prst="leftArrow">
            <a:avLst>
              <a:gd name="adj1" fmla="val 50000"/>
              <a:gd name="adj2" fmla="val 52166"/>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9" name="Connector: Elbow 8">
            <a:extLst>
              <a:ext uri="{FF2B5EF4-FFF2-40B4-BE49-F238E27FC236}">
                <a16:creationId xmlns:a16="http://schemas.microsoft.com/office/drawing/2014/main" id="{983498F0-F6F6-0A4A-9E40-3A597D16FF9C}"/>
              </a:ext>
            </a:extLst>
          </p:cNvPr>
          <p:cNvCxnSpPr>
            <a:cxnSpLocks/>
          </p:cNvCxnSpPr>
          <p:nvPr/>
        </p:nvCxnSpPr>
        <p:spPr>
          <a:xfrm rot="10800000" flipV="1">
            <a:off x="3945693" y="5620861"/>
            <a:ext cx="1550507" cy="849672"/>
          </a:xfrm>
          <a:prstGeom prst="bentConnector3">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416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7492</TotalTime>
  <Words>11146</Words>
  <Application>Microsoft Office PowerPoint</Application>
  <PresentationFormat>On-screen Show (4:3)</PresentationFormat>
  <Paragraphs>1282</Paragraphs>
  <Slides>128</Slides>
  <Notes>75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128</vt:i4>
      </vt:variant>
    </vt:vector>
  </HeadingPairs>
  <TitlesOfParts>
    <vt:vector size="145" baseType="lpstr">
      <vt:lpstr>Aptos</vt:lpstr>
      <vt:lpstr>Arial</vt:lpstr>
      <vt:lpstr>Arial,Sans-Serif</vt:lpstr>
      <vt:lpstr>Calibri</vt:lpstr>
      <vt:lpstr>Cavolini</vt:lpstr>
      <vt:lpstr>Courier New</vt:lpstr>
      <vt:lpstr>Myriad Pro</vt:lpstr>
      <vt:lpstr>Public Sans</vt:lpstr>
      <vt:lpstr>Segoe Script</vt:lpstr>
      <vt:lpstr>Symbol</vt:lpstr>
      <vt:lpstr>Times New Roman</vt:lpstr>
      <vt:lpstr>TimesNewRomanPSMT</vt:lpstr>
      <vt:lpstr>Tw Cen MT</vt:lpstr>
      <vt:lpstr>Verdana</vt:lpstr>
      <vt:lpstr>Wingdings</vt:lpstr>
      <vt:lpstr>Office Theme</vt:lpstr>
      <vt:lpstr>4_Office Theme</vt:lpstr>
      <vt:lpstr>PowerPoint Presentation</vt:lpstr>
      <vt:lpstr>Learning Objectives</vt:lpstr>
      <vt:lpstr>About FHLB Dallas</vt:lpstr>
      <vt:lpstr>PowerPoint Presentation</vt:lpstr>
      <vt:lpstr>PowerPoint Presentation</vt:lpstr>
      <vt:lpstr>AHP General Fund (Purpose)   These funds strengthen communities by providing funding to members for affordable housing finance that benefits households at or below 80 percent of their area median income.</vt:lpstr>
      <vt:lpstr>2026 AHP Key Updates</vt:lpstr>
      <vt:lpstr>  Application Evaluation and Eligible Housing  </vt:lpstr>
      <vt:lpstr>Member or Sponsor</vt:lpstr>
      <vt:lpstr>AHP Process</vt:lpstr>
      <vt:lpstr>Owner-Occupied Overview</vt:lpstr>
      <vt:lpstr>Owner-Occupied AHP Eligible Uses of Funds</vt:lpstr>
      <vt:lpstr>  Owner-Occupied Feasibility     </vt:lpstr>
      <vt:lpstr>Demand – Owner Occupied</vt:lpstr>
      <vt:lpstr>2026 AHP General Fund Scoring Overview</vt:lpstr>
      <vt:lpstr>Resources</vt:lpstr>
      <vt:lpstr>2026 Scoring Rubric  (Self- Scoring Worksheet)</vt:lpstr>
      <vt:lpstr>            </vt:lpstr>
      <vt:lpstr>            </vt:lpstr>
      <vt:lpstr>             </vt:lpstr>
      <vt:lpstr>            </vt:lpstr>
      <vt:lpstr>             </vt:lpstr>
      <vt:lpstr>             </vt:lpstr>
      <vt:lpstr>            </vt:lpstr>
      <vt:lpstr>PowerPoint Presentation</vt:lpstr>
      <vt:lpstr>Bank District Priority – Cont’d </vt:lpstr>
      <vt:lpstr>GrantConnect</vt:lpstr>
      <vt:lpstr>GrantConnect</vt:lpstr>
      <vt:lpstr>Registration and Access</vt:lpstr>
      <vt:lpstr>Register through GrantConnect – Key Points </vt:lpstr>
      <vt:lpstr> Registering as a Sponsor/Consultant</vt:lpstr>
      <vt:lpstr>GrantConnect Registration -</vt:lpstr>
      <vt:lpstr> Registering as a Sponsor/Consultant</vt:lpstr>
      <vt:lpstr> Member Registration</vt:lpstr>
      <vt:lpstr>GrantConnect Program Access</vt:lpstr>
      <vt:lpstr>GrantConnect - Recap</vt:lpstr>
      <vt:lpstr>2026 Homebuyer Equity Leverage Partnership (HELP)</vt:lpstr>
      <vt:lpstr>2026 Program Specifics</vt:lpstr>
      <vt:lpstr>Borrower Eligibility Requirements:</vt:lpstr>
      <vt:lpstr>Required Documents and Review Process</vt:lpstr>
      <vt:lpstr>PowerPoint Presentation</vt:lpstr>
      <vt:lpstr>PowerPoint Presentation</vt:lpstr>
      <vt:lpstr>PowerPoint Presentation</vt:lpstr>
      <vt:lpstr>PowerPoint Presentation</vt:lpstr>
      <vt:lpstr>Certification of Zero Income</vt:lpstr>
      <vt:lpstr>PowerPoint Presentation</vt:lpstr>
      <vt:lpstr>PowerPoint Presentation</vt:lpstr>
      <vt:lpstr>Draft Closing Disclosure/Loan Estimate</vt:lpstr>
      <vt:lpstr>PowerPoint Presentation</vt:lpstr>
      <vt:lpstr>PowerPoint Presentation</vt:lpstr>
      <vt:lpstr>PowerPoint Presentation</vt:lpstr>
      <vt:lpstr>Homeownership Counseling Certificate</vt:lpstr>
      <vt:lpstr>HELP Final Documents</vt:lpstr>
      <vt:lpstr>2026 Key Documents and Resources</vt:lpstr>
      <vt:lpstr>HELP Summary on Successful File Submissions</vt:lpstr>
      <vt:lpstr>Income Calculation</vt:lpstr>
      <vt:lpstr>Income Calculations / Training Presentation link</vt:lpstr>
      <vt:lpstr>            </vt:lpstr>
      <vt:lpstr>PowerPoint Presentation</vt:lpstr>
      <vt:lpstr>Program Overview</vt:lpstr>
      <vt:lpstr>Program Updates for 2026</vt:lpstr>
      <vt:lpstr>Intermediaries</vt:lpstr>
      <vt:lpstr>FORTIFIED Fund Grant Programs – Evaluators</vt:lpstr>
      <vt:lpstr>Offerings &amp; Application Size</vt:lpstr>
      <vt:lpstr>Caps</vt:lpstr>
      <vt:lpstr>Application Materials</vt:lpstr>
      <vt:lpstr>PowerPoint Presentation</vt:lpstr>
      <vt:lpstr>Filling Out the User Guide</vt:lpstr>
      <vt:lpstr>Program Process</vt:lpstr>
      <vt:lpstr>Questions?</vt:lpstr>
      <vt:lpstr>PowerPoint Presentation</vt:lpstr>
      <vt:lpstr>Program Overview</vt:lpstr>
      <vt:lpstr>Grant Amount</vt:lpstr>
      <vt:lpstr>Benefits to Members</vt:lpstr>
      <vt:lpstr>CBO Eligibility Requirements</vt:lpstr>
      <vt:lpstr>Use of Funds</vt:lpstr>
      <vt:lpstr>2026 Application</vt:lpstr>
      <vt:lpstr>Application Process</vt:lpstr>
      <vt:lpstr> For More Information </vt:lpstr>
      <vt:lpstr> Disaster Rebuilding Assistance (DRA) </vt:lpstr>
      <vt:lpstr>Program Specifics</vt:lpstr>
      <vt:lpstr>Program Updates for 2026</vt:lpstr>
      <vt:lpstr>Intermediary &amp; Inspection Fees (DRA and SNAP)</vt:lpstr>
      <vt:lpstr>Determining Eligible Disasters</vt:lpstr>
      <vt:lpstr>PowerPoint Presentation</vt:lpstr>
      <vt:lpstr>Determining Eligible Disasters - Continued</vt:lpstr>
      <vt:lpstr>Required Documents and Review Process</vt:lpstr>
      <vt:lpstr>DRA Request for Disbursement of Funds</vt:lpstr>
      <vt:lpstr>PowerPoint Presentation</vt:lpstr>
      <vt:lpstr>PowerPoint Presentation</vt:lpstr>
      <vt:lpstr>PowerPoint Presentation</vt:lpstr>
      <vt:lpstr>2026 Program Specifics</vt:lpstr>
      <vt:lpstr>SNAP Eligibility Requirements</vt:lpstr>
      <vt:lpstr>SNAP Request for Disbursement of Funds</vt:lpstr>
      <vt:lpstr>PowerPoint Presentation</vt:lpstr>
      <vt:lpstr>PowerPoint Presentation</vt:lpstr>
      <vt:lpstr>Documentation Requirements - SNAP &amp; DRA</vt:lpstr>
      <vt:lpstr>Proof of Homeownership - Required for DRA and SNAP request</vt:lpstr>
      <vt:lpstr>Sources and Uses of Funds</vt:lpstr>
      <vt:lpstr>Home Repair Estimate</vt:lpstr>
      <vt:lpstr>Pre-Inspections</vt:lpstr>
      <vt:lpstr>Final Documentation - SNAP &amp; DRA</vt:lpstr>
      <vt:lpstr>Inspection and Pass-Through Documentation</vt:lpstr>
      <vt:lpstr>Final Cost Certification</vt:lpstr>
      <vt:lpstr>Final Invoice</vt:lpstr>
      <vt:lpstr>Post-Rehab Inspection Report and Invoice</vt:lpstr>
      <vt:lpstr>Pre and Post Inspection Photos</vt:lpstr>
      <vt:lpstr>Funding Process</vt:lpstr>
      <vt:lpstr>            </vt:lpstr>
      <vt:lpstr>Program Enrollment and Application Submission Process</vt:lpstr>
      <vt:lpstr>Member Enrollment Agreement</vt:lpstr>
      <vt:lpstr>Submitting Request and Documents via GrantConnect</vt:lpstr>
      <vt:lpstr>GrantConnect &amp; Authorizations</vt:lpstr>
      <vt:lpstr>GrantConnect - Create New Disbursement Request</vt:lpstr>
      <vt:lpstr>GrantConnect - Upload Management</vt:lpstr>
      <vt:lpstr>GrantConnect- Create New Disbursement Request</vt:lpstr>
      <vt:lpstr>Create New Disbursement</vt:lpstr>
      <vt:lpstr>GrantConnect- Document Upload and Submit Request</vt:lpstr>
      <vt:lpstr>Questions?</vt:lpstr>
      <vt:lpstr>PowerPoint Presentation</vt:lpstr>
      <vt:lpstr>Native American Housing Opportunities Fund</vt:lpstr>
      <vt:lpstr>Native American Housing Opportunities Fund</vt:lpstr>
      <vt:lpstr>Navigate to the NAHO page</vt:lpstr>
      <vt:lpstr>Narrative about the organization and grant request</vt:lpstr>
      <vt:lpstr>Application Process Summary</vt:lpstr>
      <vt:lpstr>Checklist for Success</vt:lpstr>
      <vt:lpstr>            </vt:lpstr>
      <vt:lpstr>For More Information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Siddhant Redkar</cp:lastModifiedBy>
  <cp:revision>612</cp:revision>
  <cp:lastPrinted>2023-01-17T22:07:10Z</cp:lastPrinted>
  <dcterms:created xsi:type="dcterms:W3CDTF">2014-12-10T17:49:59Z</dcterms:created>
  <dcterms:modified xsi:type="dcterms:W3CDTF">2026-02-17T15:57:38Z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