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89"/>
  </p:notesMasterIdLst>
  <p:handoutMasterIdLst>
    <p:handoutMasterId r:id="rId90"/>
  </p:handoutMasterIdLst>
  <p:sldIdLst>
    <p:sldId id="582" r:id="rId2"/>
    <p:sldId id="4750" r:id="rId3"/>
    <p:sldId id="4783" r:id="rId4"/>
    <p:sldId id="1693" r:id="rId5"/>
    <p:sldId id="4771" r:id="rId6"/>
    <p:sldId id="801" r:id="rId7"/>
    <p:sldId id="4723" r:id="rId8"/>
    <p:sldId id="4737" r:id="rId9"/>
    <p:sldId id="4734" r:id="rId10"/>
    <p:sldId id="4733" r:id="rId11"/>
    <p:sldId id="4722" r:id="rId12"/>
    <p:sldId id="4736" r:id="rId13"/>
    <p:sldId id="835" r:id="rId14"/>
    <p:sldId id="618" r:id="rId15"/>
    <p:sldId id="4745" r:id="rId16"/>
    <p:sldId id="4789" r:id="rId17"/>
    <p:sldId id="4738" r:id="rId18"/>
    <p:sldId id="821" r:id="rId19"/>
    <p:sldId id="787" r:id="rId20"/>
    <p:sldId id="819" r:id="rId21"/>
    <p:sldId id="803" r:id="rId22"/>
    <p:sldId id="4754" r:id="rId23"/>
    <p:sldId id="778" r:id="rId24"/>
    <p:sldId id="823" r:id="rId25"/>
    <p:sldId id="636" r:id="rId26"/>
    <p:sldId id="814" r:id="rId27"/>
    <p:sldId id="779" r:id="rId28"/>
    <p:sldId id="808" r:id="rId29"/>
    <p:sldId id="807" r:id="rId30"/>
    <p:sldId id="4788" r:id="rId31"/>
    <p:sldId id="4764" r:id="rId32"/>
    <p:sldId id="575" r:id="rId33"/>
    <p:sldId id="4770" r:id="rId34"/>
    <p:sldId id="629" r:id="rId35"/>
    <p:sldId id="649" r:id="rId36"/>
    <p:sldId id="552" r:id="rId37"/>
    <p:sldId id="590" r:id="rId38"/>
    <p:sldId id="4739" r:id="rId39"/>
    <p:sldId id="650" r:id="rId40"/>
    <p:sldId id="772" r:id="rId41"/>
    <p:sldId id="593" r:id="rId42"/>
    <p:sldId id="651" r:id="rId43"/>
    <p:sldId id="4767" r:id="rId44"/>
    <p:sldId id="4572" r:id="rId45"/>
    <p:sldId id="4769" r:id="rId46"/>
    <p:sldId id="4792" r:id="rId47"/>
    <p:sldId id="4768" r:id="rId48"/>
    <p:sldId id="4727" r:id="rId49"/>
    <p:sldId id="653" r:id="rId50"/>
    <p:sldId id="4573" r:id="rId51"/>
    <p:sldId id="4574" r:id="rId52"/>
    <p:sldId id="1142" r:id="rId53"/>
    <p:sldId id="799" r:id="rId54"/>
    <p:sldId id="805" r:id="rId55"/>
    <p:sldId id="827" r:id="rId56"/>
    <p:sldId id="826" r:id="rId57"/>
    <p:sldId id="4785" r:id="rId58"/>
    <p:sldId id="4780" r:id="rId59"/>
    <p:sldId id="1025" r:id="rId60"/>
    <p:sldId id="4781" r:id="rId61"/>
    <p:sldId id="4782" r:id="rId62"/>
    <p:sldId id="781" r:id="rId63"/>
    <p:sldId id="794" r:id="rId64"/>
    <p:sldId id="832" r:id="rId65"/>
    <p:sldId id="4728" r:id="rId66"/>
    <p:sldId id="601" r:id="rId67"/>
    <p:sldId id="4576" r:id="rId68"/>
    <p:sldId id="4577" r:id="rId69"/>
    <p:sldId id="4779" r:id="rId70"/>
    <p:sldId id="344" r:id="rId71"/>
    <p:sldId id="4602" r:id="rId72"/>
    <p:sldId id="4578" r:id="rId73"/>
    <p:sldId id="4590" r:id="rId74"/>
    <p:sldId id="4579" r:id="rId75"/>
    <p:sldId id="828" r:id="rId76"/>
    <p:sldId id="4791" r:id="rId77"/>
    <p:sldId id="4784" r:id="rId78"/>
    <p:sldId id="4790" r:id="rId79"/>
    <p:sldId id="4595" r:id="rId80"/>
    <p:sldId id="833" r:id="rId81"/>
    <p:sldId id="838" r:id="rId82"/>
    <p:sldId id="4603" r:id="rId83"/>
    <p:sldId id="4583" r:id="rId84"/>
    <p:sldId id="793" r:id="rId85"/>
    <p:sldId id="602" r:id="rId86"/>
    <p:sldId id="315" r:id="rId87"/>
    <p:sldId id="4793" r:id="rId8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C872018A-E938-5DE8-D245-64E21CC3B21D}" name="Alex Fitzgerald" initials="AF" userId="S::ualfi@fhlb.com::3a45c662-2139-4a5f-9a2b-0f24bc84b88d" providerId="AD"/>
  <p188:author id="{A496919C-9DD3-1FD8-4107-D2A8DCA5285C}" name="Robin Goodpaster" initials="RG" userId="S::urogo2@fhlb.com::3044539f-0b5a-4692-a2a3-e612009e3093" providerId="AD"/>
  <p188:author id="{B0B62CB9-A2D4-1985-B661-992E3E57B09C}" name="Tangela Davis" initials="TD" userId="S::utada@fhlb.com::03343439-ec50-4861-a86f-001dd67c26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6FF"/>
    <a:srgbClr val="D0D8E8"/>
    <a:srgbClr val="1E497C"/>
    <a:srgbClr val="FFFF66"/>
    <a:srgbClr val="008000"/>
    <a:srgbClr val="0072CE"/>
    <a:srgbClr val="CC00FF"/>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1284" autoAdjust="0"/>
  </p:normalViewPr>
  <p:slideViewPr>
    <p:cSldViewPr snapToGrid="0">
      <p:cViewPr varScale="1">
        <p:scale>
          <a:sx n="138" d="100"/>
          <a:sy n="138" d="100"/>
        </p:scale>
        <p:origin x="2352" y="3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Project Concept</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Financial/Developmental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3EF366-B4B0-4707-8D04-EEFD84722CD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7D010BC-70AA-445E-8061-439A51817532}">
      <dgm:prSet phldrT="[Text]" phldr="0"/>
      <dgm:spPr/>
      <dgm:t>
        <a:bodyPr/>
        <a:lstStyle/>
        <a:p>
          <a:r>
            <a:rPr lang="en-US" dirty="0"/>
            <a:t>Grant Connect User Profile Registration</a:t>
          </a:r>
        </a:p>
      </dgm:t>
    </dgm:pt>
    <dgm:pt modelId="{5F145A60-F4F0-4A03-B28B-537F418C4572}" type="parTrans" cxnId="{C2BBAA9E-4D5F-4BA4-A6E4-FA17735FF221}">
      <dgm:prSet/>
      <dgm:spPr/>
      <dgm:t>
        <a:bodyPr/>
        <a:lstStyle/>
        <a:p>
          <a:endParaRPr lang="en-US"/>
        </a:p>
      </dgm:t>
    </dgm:pt>
    <dgm:pt modelId="{9657B956-5EEB-4AD2-9D4A-E3656A17C72F}" type="sibTrans" cxnId="{C2BBAA9E-4D5F-4BA4-A6E4-FA17735FF221}">
      <dgm:prSet/>
      <dgm:spPr/>
      <dgm:t>
        <a:bodyPr/>
        <a:lstStyle/>
        <a:p>
          <a:endParaRPr lang="en-US"/>
        </a:p>
      </dgm:t>
    </dgm:pt>
    <dgm:pt modelId="{82CA3475-E082-40E3-B8FA-6AE90AC3299E}">
      <dgm:prSet phldrT="[Text]" phldr="0"/>
      <dgm:spPr/>
      <dgm:t>
        <a:bodyPr/>
        <a:lstStyle/>
        <a:p>
          <a:r>
            <a:rPr lang="en-US" dirty="0"/>
            <a:t>FHLB Review and Approval</a:t>
          </a:r>
        </a:p>
      </dgm:t>
    </dgm:pt>
    <dgm:pt modelId="{5F2C25F5-56F0-4C76-8247-BADAB18B2D9E}" type="parTrans" cxnId="{F2E1D0F7-A751-464A-9380-656DAC9B597B}">
      <dgm:prSet/>
      <dgm:spPr/>
      <dgm:t>
        <a:bodyPr/>
        <a:lstStyle/>
        <a:p>
          <a:endParaRPr lang="en-US"/>
        </a:p>
      </dgm:t>
    </dgm:pt>
    <dgm:pt modelId="{936D30C1-C1D1-45DF-AD4A-7F5E3320A4C4}" type="sibTrans" cxnId="{F2E1D0F7-A751-464A-9380-656DAC9B597B}">
      <dgm:prSet/>
      <dgm:spPr/>
      <dgm:t>
        <a:bodyPr/>
        <a:lstStyle/>
        <a:p>
          <a:endParaRPr lang="en-US"/>
        </a:p>
      </dgm:t>
    </dgm:pt>
    <dgm:pt modelId="{9770D8A1-7286-4B78-8B4C-419F95F9611C}">
      <dgm:prSet phldrT="[Text]" phldr="0"/>
      <dgm:spPr/>
      <dgm:t>
        <a:bodyPr/>
        <a:lstStyle/>
        <a:p>
          <a:r>
            <a:rPr lang="en-US" dirty="0"/>
            <a:t>Organization Affiliation</a:t>
          </a:r>
        </a:p>
      </dgm:t>
    </dgm:pt>
    <dgm:pt modelId="{1B43B66F-59B9-46E6-A99B-34E93776F1D9}" type="parTrans" cxnId="{978474EE-2075-45DD-94FA-7B39CEBAC13D}">
      <dgm:prSet/>
      <dgm:spPr/>
      <dgm:t>
        <a:bodyPr/>
        <a:lstStyle/>
        <a:p>
          <a:endParaRPr lang="en-US"/>
        </a:p>
      </dgm:t>
    </dgm:pt>
    <dgm:pt modelId="{328E087F-A5C7-4F69-94F0-4B7D192EA39D}" type="sibTrans" cxnId="{978474EE-2075-45DD-94FA-7B39CEBAC13D}">
      <dgm:prSet/>
      <dgm:spPr/>
      <dgm:t>
        <a:bodyPr/>
        <a:lstStyle/>
        <a:p>
          <a:endParaRPr lang="en-US"/>
        </a:p>
      </dgm:t>
    </dgm:pt>
    <dgm:pt modelId="{A1B37989-5761-4B4D-913D-A44CE572D6EB}" type="pres">
      <dgm:prSet presAssocID="{253EF366-B4B0-4707-8D04-EEFD84722CDA}" presName="Name0" presStyleCnt="0">
        <dgm:presLayoutVars>
          <dgm:dir/>
          <dgm:resizeHandles val="exact"/>
        </dgm:presLayoutVars>
      </dgm:prSet>
      <dgm:spPr/>
    </dgm:pt>
    <dgm:pt modelId="{7E33DA45-7813-4F52-B943-2FBA86EF19A1}" type="pres">
      <dgm:prSet presAssocID="{67D010BC-70AA-445E-8061-439A51817532}" presName="node" presStyleLbl="node1" presStyleIdx="0" presStyleCnt="3">
        <dgm:presLayoutVars>
          <dgm:bulletEnabled val="1"/>
        </dgm:presLayoutVars>
      </dgm:prSet>
      <dgm:spPr/>
    </dgm:pt>
    <dgm:pt modelId="{866C72FF-97EA-4EDE-9666-92682755C74D}" type="pres">
      <dgm:prSet presAssocID="{9657B956-5EEB-4AD2-9D4A-E3656A17C72F}" presName="sibTrans" presStyleLbl="sibTrans2D1" presStyleIdx="0" presStyleCnt="2"/>
      <dgm:spPr/>
    </dgm:pt>
    <dgm:pt modelId="{F1F12F30-82CF-4560-8A8C-76FD0250EC9D}" type="pres">
      <dgm:prSet presAssocID="{9657B956-5EEB-4AD2-9D4A-E3656A17C72F}" presName="connectorText" presStyleLbl="sibTrans2D1" presStyleIdx="0" presStyleCnt="2"/>
      <dgm:spPr/>
    </dgm:pt>
    <dgm:pt modelId="{8D5E39C0-6581-4B21-9CBF-9BA4CD6E1BA1}" type="pres">
      <dgm:prSet presAssocID="{82CA3475-E082-40E3-B8FA-6AE90AC3299E}" presName="node" presStyleLbl="node1" presStyleIdx="1" presStyleCnt="3">
        <dgm:presLayoutVars>
          <dgm:bulletEnabled val="1"/>
        </dgm:presLayoutVars>
      </dgm:prSet>
      <dgm:spPr/>
    </dgm:pt>
    <dgm:pt modelId="{C21215B8-6614-4EC9-B11D-E6CFAB4051EA}" type="pres">
      <dgm:prSet presAssocID="{936D30C1-C1D1-45DF-AD4A-7F5E3320A4C4}" presName="sibTrans" presStyleLbl="sibTrans2D1" presStyleIdx="1" presStyleCnt="2"/>
      <dgm:spPr/>
    </dgm:pt>
    <dgm:pt modelId="{620E0AFC-3AE6-463E-835D-6313E01CAE22}" type="pres">
      <dgm:prSet presAssocID="{936D30C1-C1D1-45DF-AD4A-7F5E3320A4C4}" presName="connectorText" presStyleLbl="sibTrans2D1" presStyleIdx="1" presStyleCnt="2"/>
      <dgm:spPr/>
    </dgm:pt>
    <dgm:pt modelId="{E7EFAD51-C389-4EF7-B8D5-9220AD77E0AC}" type="pres">
      <dgm:prSet presAssocID="{9770D8A1-7286-4B78-8B4C-419F95F9611C}" presName="node" presStyleLbl="node1" presStyleIdx="2" presStyleCnt="3">
        <dgm:presLayoutVars>
          <dgm:bulletEnabled val="1"/>
        </dgm:presLayoutVars>
      </dgm:prSet>
      <dgm:spPr/>
    </dgm:pt>
  </dgm:ptLst>
  <dgm:cxnLst>
    <dgm:cxn modelId="{1E9D6610-1D31-49BF-996F-75602FE73CF9}" type="presOf" srcId="{82CA3475-E082-40E3-B8FA-6AE90AC3299E}" destId="{8D5E39C0-6581-4B21-9CBF-9BA4CD6E1BA1}" srcOrd="0" destOrd="0" presId="urn:microsoft.com/office/officeart/2005/8/layout/process1"/>
    <dgm:cxn modelId="{BBCE8C3A-25EE-48D5-A45B-0FE4384CF04C}" type="presOf" srcId="{936D30C1-C1D1-45DF-AD4A-7F5E3320A4C4}" destId="{620E0AFC-3AE6-463E-835D-6313E01CAE22}" srcOrd="1" destOrd="0" presId="urn:microsoft.com/office/officeart/2005/8/layout/process1"/>
    <dgm:cxn modelId="{E874DE3C-1701-4332-AF7B-50A867D3C742}" type="presOf" srcId="{9770D8A1-7286-4B78-8B4C-419F95F9611C}" destId="{E7EFAD51-C389-4EF7-B8D5-9220AD77E0AC}" srcOrd="0" destOrd="0" presId="urn:microsoft.com/office/officeart/2005/8/layout/process1"/>
    <dgm:cxn modelId="{FF15C847-A936-423B-82DB-252F132A7EC2}" type="presOf" srcId="{9657B956-5EEB-4AD2-9D4A-E3656A17C72F}" destId="{F1F12F30-82CF-4560-8A8C-76FD0250EC9D}" srcOrd="1" destOrd="0" presId="urn:microsoft.com/office/officeart/2005/8/layout/process1"/>
    <dgm:cxn modelId="{36A72B6B-F4CD-4CB1-AE47-7249ECCEDBB0}" type="presOf" srcId="{67D010BC-70AA-445E-8061-439A51817532}" destId="{7E33DA45-7813-4F52-B943-2FBA86EF19A1}" srcOrd="0" destOrd="0" presId="urn:microsoft.com/office/officeart/2005/8/layout/process1"/>
    <dgm:cxn modelId="{C2BBAA9E-4D5F-4BA4-A6E4-FA17735FF221}" srcId="{253EF366-B4B0-4707-8D04-EEFD84722CDA}" destId="{67D010BC-70AA-445E-8061-439A51817532}" srcOrd="0" destOrd="0" parTransId="{5F145A60-F4F0-4A03-B28B-537F418C4572}" sibTransId="{9657B956-5EEB-4AD2-9D4A-E3656A17C72F}"/>
    <dgm:cxn modelId="{617519A9-BEAC-418F-B411-109014517755}" type="presOf" srcId="{936D30C1-C1D1-45DF-AD4A-7F5E3320A4C4}" destId="{C21215B8-6614-4EC9-B11D-E6CFAB4051EA}" srcOrd="0" destOrd="0" presId="urn:microsoft.com/office/officeart/2005/8/layout/process1"/>
    <dgm:cxn modelId="{5200A2D3-5AB2-4DBE-A4A3-3E43C0E9E14E}" type="presOf" srcId="{253EF366-B4B0-4707-8D04-EEFD84722CDA}" destId="{A1B37989-5761-4B4D-913D-A44CE572D6EB}" srcOrd="0" destOrd="0" presId="urn:microsoft.com/office/officeart/2005/8/layout/process1"/>
    <dgm:cxn modelId="{95DA49ED-46C0-46A8-8B1A-1BC6D42425A8}" type="presOf" srcId="{9657B956-5EEB-4AD2-9D4A-E3656A17C72F}" destId="{866C72FF-97EA-4EDE-9666-92682755C74D}" srcOrd="0" destOrd="0" presId="urn:microsoft.com/office/officeart/2005/8/layout/process1"/>
    <dgm:cxn modelId="{978474EE-2075-45DD-94FA-7B39CEBAC13D}" srcId="{253EF366-B4B0-4707-8D04-EEFD84722CDA}" destId="{9770D8A1-7286-4B78-8B4C-419F95F9611C}" srcOrd="2" destOrd="0" parTransId="{1B43B66F-59B9-46E6-A99B-34E93776F1D9}" sibTransId="{328E087F-A5C7-4F69-94F0-4B7D192EA39D}"/>
    <dgm:cxn modelId="{F2E1D0F7-A751-464A-9380-656DAC9B597B}" srcId="{253EF366-B4B0-4707-8D04-EEFD84722CDA}" destId="{82CA3475-E082-40E3-B8FA-6AE90AC3299E}" srcOrd="1" destOrd="0" parTransId="{5F2C25F5-56F0-4C76-8247-BADAB18B2D9E}" sibTransId="{936D30C1-C1D1-45DF-AD4A-7F5E3320A4C4}"/>
    <dgm:cxn modelId="{C5324175-E6CB-408B-8620-6B5AD0A11789}" type="presParOf" srcId="{A1B37989-5761-4B4D-913D-A44CE572D6EB}" destId="{7E33DA45-7813-4F52-B943-2FBA86EF19A1}" srcOrd="0" destOrd="0" presId="urn:microsoft.com/office/officeart/2005/8/layout/process1"/>
    <dgm:cxn modelId="{2CE469C1-8253-43E9-9F0E-25B1442121CE}" type="presParOf" srcId="{A1B37989-5761-4B4D-913D-A44CE572D6EB}" destId="{866C72FF-97EA-4EDE-9666-92682755C74D}" srcOrd="1" destOrd="0" presId="urn:microsoft.com/office/officeart/2005/8/layout/process1"/>
    <dgm:cxn modelId="{800208BB-1C9C-4E37-982F-30514ED4CD4B}" type="presParOf" srcId="{866C72FF-97EA-4EDE-9666-92682755C74D}" destId="{F1F12F30-82CF-4560-8A8C-76FD0250EC9D}" srcOrd="0" destOrd="0" presId="urn:microsoft.com/office/officeart/2005/8/layout/process1"/>
    <dgm:cxn modelId="{7681D1CF-B34F-4542-8C35-939BE522B26C}" type="presParOf" srcId="{A1B37989-5761-4B4D-913D-A44CE572D6EB}" destId="{8D5E39C0-6581-4B21-9CBF-9BA4CD6E1BA1}" srcOrd="2" destOrd="0" presId="urn:microsoft.com/office/officeart/2005/8/layout/process1"/>
    <dgm:cxn modelId="{9D06DBC4-0827-459E-82AC-49CFEFE52CDE}" type="presParOf" srcId="{A1B37989-5761-4B4D-913D-A44CE572D6EB}" destId="{C21215B8-6614-4EC9-B11D-E6CFAB4051EA}" srcOrd="3" destOrd="0" presId="urn:microsoft.com/office/officeart/2005/8/layout/process1"/>
    <dgm:cxn modelId="{59B1272C-5D42-49F8-9BEA-36C6F07AE8F1}" type="presParOf" srcId="{C21215B8-6614-4EC9-B11D-E6CFAB4051EA}" destId="{620E0AFC-3AE6-463E-835D-6313E01CAE22}" srcOrd="0" destOrd="0" presId="urn:microsoft.com/office/officeart/2005/8/layout/process1"/>
    <dgm:cxn modelId="{8210D7E0-980E-4797-A31E-9D61E1A6B879}" type="presParOf" srcId="{A1B37989-5761-4B4D-913D-A44CE572D6EB}" destId="{E7EFAD51-C389-4EF7-B8D5-9220AD77E0A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6B8EF7-5CA8-44EB-B869-5A90DCB1B5F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3208757-7C85-443A-8248-7418777DCEEE}">
      <dgm:prSet phldrT="[Text]" phldr="0"/>
      <dgm:spPr/>
      <dgm:t>
        <a:bodyPr/>
        <a:lstStyle/>
        <a:p>
          <a:r>
            <a:rPr lang="en-US" dirty="0"/>
            <a:t>Consultant</a:t>
          </a:r>
        </a:p>
      </dgm:t>
    </dgm:pt>
    <dgm:pt modelId="{94AAD07F-EC37-4085-B3C4-97292E738EC9}" type="parTrans" cxnId="{AC8058C5-3091-44E1-AC4C-A02EEDB28EFB}">
      <dgm:prSet/>
      <dgm:spPr/>
      <dgm:t>
        <a:bodyPr/>
        <a:lstStyle/>
        <a:p>
          <a:endParaRPr lang="en-US"/>
        </a:p>
      </dgm:t>
    </dgm:pt>
    <dgm:pt modelId="{8F6A8940-281E-46A6-ADF7-826868E89FCD}" type="sibTrans" cxnId="{AC8058C5-3091-44E1-AC4C-A02EEDB28EFB}">
      <dgm:prSet/>
      <dgm:spPr/>
      <dgm:t>
        <a:bodyPr/>
        <a:lstStyle/>
        <a:p>
          <a:endParaRPr lang="en-US"/>
        </a:p>
      </dgm:t>
    </dgm:pt>
    <dgm:pt modelId="{AC3A0EFB-BBE9-4E92-813C-D04FF419B667}">
      <dgm:prSet phldrT="[Text]"/>
      <dgm:spPr/>
      <dgm:t>
        <a:bodyPr/>
        <a:lstStyle/>
        <a:p>
          <a:r>
            <a:rPr lang="en-US" dirty="0"/>
            <a:t>Initiates Application</a:t>
          </a:r>
        </a:p>
      </dgm:t>
    </dgm:pt>
    <dgm:pt modelId="{9B169324-C960-4392-9005-AE298CE6734C}" type="parTrans" cxnId="{3FDD309C-76C9-49A5-A831-CE44E23F9EFF}">
      <dgm:prSet/>
      <dgm:spPr/>
      <dgm:t>
        <a:bodyPr/>
        <a:lstStyle/>
        <a:p>
          <a:endParaRPr lang="en-US"/>
        </a:p>
      </dgm:t>
    </dgm:pt>
    <dgm:pt modelId="{0D996C62-DAF8-4235-A0A5-97F219EFAB5C}" type="sibTrans" cxnId="{3FDD309C-76C9-49A5-A831-CE44E23F9EFF}">
      <dgm:prSet/>
      <dgm:spPr/>
      <dgm:t>
        <a:bodyPr/>
        <a:lstStyle/>
        <a:p>
          <a:endParaRPr lang="en-US"/>
        </a:p>
      </dgm:t>
    </dgm:pt>
    <dgm:pt modelId="{B7E868E6-1A14-4BC3-95CA-88D424B0903A}">
      <dgm:prSet phldrT="[Text]" phldr="0"/>
      <dgm:spPr/>
      <dgm:t>
        <a:bodyPr/>
        <a:lstStyle/>
        <a:p>
          <a:r>
            <a:rPr lang="en-US" dirty="0"/>
            <a:t>Sponsor</a:t>
          </a:r>
        </a:p>
      </dgm:t>
    </dgm:pt>
    <dgm:pt modelId="{5A4055D0-6641-423B-890F-0E48C0C78095}" type="parTrans" cxnId="{351879D9-5583-4329-8DE6-C9A57A8C1129}">
      <dgm:prSet/>
      <dgm:spPr/>
      <dgm:t>
        <a:bodyPr/>
        <a:lstStyle/>
        <a:p>
          <a:endParaRPr lang="en-US"/>
        </a:p>
      </dgm:t>
    </dgm:pt>
    <dgm:pt modelId="{91246731-F744-4575-8D77-2C6301E917AA}" type="sibTrans" cxnId="{351879D9-5583-4329-8DE6-C9A57A8C1129}">
      <dgm:prSet/>
      <dgm:spPr/>
      <dgm:t>
        <a:bodyPr/>
        <a:lstStyle/>
        <a:p>
          <a:endParaRPr lang="en-US"/>
        </a:p>
      </dgm:t>
    </dgm:pt>
    <dgm:pt modelId="{1AB684A6-F47B-423E-B268-26DC65C2F746}">
      <dgm:prSet phldrT="[Text]"/>
      <dgm:spPr/>
      <dgm:t>
        <a:bodyPr/>
        <a:lstStyle/>
        <a:p>
          <a:r>
            <a:rPr lang="en-US" dirty="0"/>
            <a:t>Accesses application with PIN</a:t>
          </a:r>
        </a:p>
      </dgm:t>
    </dgm:pt>
    <dgm:pt modelId="{D080F921-8AFB-476F-AD08-FCD6CF72B4C0}" type="parTrans" cxnId="{99386E7C-FD78-421F-B015-99D6A307089C}">
      <dgm:prSet/>
      <dgm:spPr/>
      <dgm:t>
        <a:bodyPr/>
        <a:lstStyle/>
        <a:p>
          <a:endParaRPr lang="en-US"/>
        </a:p>
      </dgm:t>
    </dgm:pt>
    <dgm:pt modelId="{BD269111-5E38-4FA0-A0B0-5E9EF52BE395}" type="sibTrans" cxnId="{99386E7C-FD78-421F-B015-99D6A307089C}">
      <dgm:prSet/>
      <dgm:spPr/>
      <dgm:t>
        <a:bodyPr/>
        <a:lstStyle/>
        <a:p>
          <a:endParaRPr lang="en-US"/>
        </a:p>
      </dgm:t>
    </dgm:pt>
    <dgm:pt modelId="{1A71A9E8-6FFB-4CC7-A90E-77B7EB112030}">
      <dgm:prSet phldrT="[Text]" phldr="0"/>
      <dgm:spPr/>
      <dgm:t>
        <a:bodyPr/>
        <a:lstStyle/>
        <a:p>
          <a:r>
            <a:rPr lang="en-US" dirty="0"/>
            <a:t>Members </a:t>
          </a:r>
        </a:p>
      </dgm:t>
    </dgm:pt>
    <dgm:pt modelId="{EFC5FABC-DA1E-4034-981F-FD18CF1E35FB}" type="parTrans" cxnId="{D8F8B0DA-5EFA-4CC3-9DBF-2B2F6ED4BC21}">
      <dgm:prSet/>
      <dgm:spPr/>
      <dgm:t>
        <a:bodyPr/>
        <a:lstStyle/>
        <a:p>
          <a:endParaRPr lang="en-US"/>
        </a:p>
      </dgm:t>
    </dgm:pt>
    <dgm:pt modelId="{A7EDF109-A5EF-48E9-B504-E26F15BA8C1B}" type="sibTrans" cxnId="{D8F8B0DA-5EFA-4CC3-9DBF-2B2F6ED4BC21}">
      <dgm:prSet/>
      <dgm:spPr/>
      <dgm:t>
        <a:bodyPr/>
        <a:lstStyle/>
        <a:p>
          <a:endParaRPr lang="en-US"/>
        </a:p>
      </dgm:t>
    </dgm:pt>
    <dgm:pt modelId="{2F01C7EF-D607-4C0B-847D-B536F42132AD}">
      <dgm:prSet phldrT="[Text]"/>
      <dgm:spPr/>
      <dgm:t>
        <a:bodyPr/>
        <a:lstStyle/>
        <a:p>
          <a:r>
            <a:rPr lang="en-US" dirty="0"/>
            <a:t>Accesses application with PIN</a:t>
          </a:r>
        </a:p>
      </dgm:t>
    </dgm:pt>
    <dgm:pt modelId="{0BD29B37-4448-40E4-AC67-FA017ECED842}" type="parTrans" cxnId="{F3A99A98-5F9F-4545-B687-4138882AC676}">
      <dgm:prSet/>
      <dgm:spPr/>
      <dgm:t>
        <a:bodyPr/>
        <a:lstStyle/>
        <a:p>
          <a:endParaRPr lang="en-US"/>
        </a:p>
      </dgm:t>
    </dgm:pt>
    <dgm:pt modelId="{AF45E4C0-843A-436F-B8E2-8875C98B2B87}" type="sibTrans" cxnId="{F3A99A98-5F9F-4545-B687-4138882AC676}">
      <dgm:prSet/>
      <dgm:spPr/>
      <dgm:t>
        <a:bodyPr/>
        <a:lstStyle/>
        <a:p>
          <a:endParaRPr lang="en-US"/>
        </a:p>
      </dgm:t>
    </dgm:pt>
    <dgm:pt modelId="{011562ED-B9F5-47BE-A81E-359349D32E53}">
      <dgm:prSet/>
      <dgm:spPr/>
      <dgm:t>
        <a:bodyPr/>
        <a:lstStyle/>
        <a:p>
          <a:r>
            <a:rPr lang="en-US" dirty="0"/>
            <a:t>Submits application to member for review and approval</a:t>
          </a:r>
        </a:p>
      </dgm:t>
    </dgm:pt>
    <dgm:pt modelId="{203C8374-CD2A-44FC-ADAD-D8E288E49581}" type="parTrans" cxnId="{483DD8DE-9FF3-49ED-9180-A3A0CD2985FA}">
      <dgm:prSet/>
      <dgm:spPr/>
      <dgm:t>
        <a:bodyPr/>
        <a:lstStyle/>
        <a:p>
          <a:endParaRPr lang="en-US"/>
        </a:p>
      </dgm:t>
    </dgm:pt>
    <dgm:pt modelId="{AE986A23-1427-4E20-81AF-0BB9654BDED0}" type="sibTrans" cxnId="{483DD8DE-9FF3-49ED-9180-A3A0CD2985FA}">
      <dgm:prSet/>
      <dgm:spPr/>
      <dgm:t>
        <a:bodyPr/>
        <a:lstStyle/>
        <a:p>
          <a:endParaRPr lang="en-US"/>
        </a:p>
      </dgm:t>
    </dgm:pt>
    <dgm:pt modelId="{6973B1FB-8A6C-4D4C-8F1F-442E30FE942E}">
      <dgm:prSet/>
      <dgm:spPr/>
      <dgm:t>
        <a:bodyPr/>
        <a:lstStyle/>
        <a:p>
          <a:r>
            <a:rPr lang="en-US" dirty="0"/>
            <a:t>Submits final application to FHLB Dallas</a:t>
          </a:r>
        </a:p>
      </dgm:t>
    </dgm:pt>
    <dgm:pt modelId="{09265F53-6953-43C7-9495-B687EF6DFCC0}" type="parTrans" cxnId="{36873CA5-FC10-4F60-B61D-54CE64D7668C}">
      <dgm:prSet/>
      <dgm:spPr/>
      <dgm:t>
        <a:bodyPr/>
        <a:lstStyle/>
        <a:p>
          <a:endParaRPr lang="en-US"/>
        </a:p>
      </dgm:t>
    </dgm:pt>
    <dgm:pt modelId="{A52CE3FB-1801-4438-ADF5-3812DC27935B}" type="sibTrans" cxnId="{36873CA5-FC10-4F60-B61D-54CE64D7668C}">
      <dgm:prSet/>
      <dgm:spPr/>
      <dgm:t>
        <a:bodyPr/>
        <a:lstStyle/>
        <a:p>
          <a:endParaRPr lang="en-US"/>
        </a:p>
      </dgm:t>
    </dgm:pt>
    <dgm:pt modelId="{8394F12D-40B2-4D9E-BD1E-4101B599171C}">
      <dgm:prSet phldrT="[Text]"/>
      <dgm:spPr/>
      <dgm:t>
        <a:bodyPr/>
        <a:lstStyle/>
        <a:p>
          <a:r>
            <a:rPr lang="en-US" dirty="0"/>
            <a:t>Completes application</a:t>
          </a:r>
        </a:p>
      </dgm:t>
    </dgm:pt>
    <dgm:pt modelId="{7F9EB210-D3DA-4D87-8506-7C70822E6AD3}" type="parTrans" cxnId="{16D042AA-CBE4-4097-B3B5-5C55054ACA7A}">
      <dgm:prSet/>
      <dgm:spPr/>
      <dgm:t>
        <a:bodyPr/>
        <a:lstStyle/>
        <a:p>
          <a:endParaRPr lang="en-US"/>
        </a:p>
      </dgm:t>
    </dgm:pt>
    <dgm:pt modelId="{EF25BC9B-20E4-4E49-92BA-08D9436F4EE8}" type="sibTrans" cxnId="{16D042AA-CBE4-4097-B3B5-5C55054ACA7A}">
      <dgm:prSet/>
      <dgm:spPr/>
      <dgm:t>
        <a:bodyPr/>
        <a:lstStyle/>
        <a:p>
          <a:endParaRPr lang="en-US"/>
        </a:p>
      </dgm:t>
    </dgm:pt>
    <dgm:pt modelId="{A44A9E68-78EE-44C8-AF0C-C23BC284A074}">
      <dgm:prSet phldrT="[Text]"/>
      <dgm:spPr/>
      <dgm:t>
        <a:bodyPr/>
        <a:lstStyle/>
        <a:p>
          <a:r>
            <a:rPr lang="en-US" dirty="0"/>
            <a:t>Creates application PIN</a:t>
          </a:r>
        </a:p>
      </dgm:t>
    </dgm:pt>
    <dgm:pt modelId="{F17AAF7E-9FBF-4F68-BB2F-974C236B7B89}" type="parTrans" cxnId="{31DE0B20-3D32-4B2C-9D43-1388F13A26FF}">
      <dgm:prSet/>
      <dgm:spPr/>
      <dgm:t>
        <a:bodyPr/>
        <a:lstStyle/>
        <a:p>
          <a:endParaRPr lang="en-US"/>
        </a:p>
      </dgm:t>
    </dgm:pt>
    <dgm:pt modelId="{AADA7B29-7DE5-499F-919C-3A5F225485AC}" type="sibTrans" cxnId="{31DE0B20-3D32-4B2C-9D43-1388F13A26FF}">
      <dgm:prSet/>
      <dgm:spPr/>
      <dgm:t>
        <a:bodyPr/>
        <a:lstStyle/>
        <a:p>
          <a:endParaRPr lang="en-US"/>
        </a:p>
      </dgm:t>
    </dgm:pt>
    <dgm:pt modelId="{3BCED19F-E53A-415A-9C34-081174B40114}">
      <dgm:prSet phldrT="[Text]"/>
      <dgm:spPr/>
      <dgm:t>
        <a:bodyPr/>
        <a:lstStyle/>
        <a:p>
          <a:r>
            <a:rPr lang="en-US" dirty="0"/>
            <a:t>Submits application to sponsor for review and approval</a:t>
          </a:r>
        </a:p>
      </dgm:t>
    </dgm:pt>
    <dgm:pt modelId="{A8C662CB-1346-4B67-9F6F-2738CF7C7B4E}" type="parTrans" cxnId="{78ECD985-3CC7-4640-A39C-0B1C23FCB2A9}">
      <dgm:prSet/>
      <dgm:spPr/>
      <dgm:t>
        <a:bodyPr/>
        <a:lstStyle/>
        <a:p>
          <a:endParaRPr lang="en-US"/>
        </a:p>
      </dgm:t>
    </dgm:pt>
    <dgm:pt modelId="{7450F4D6-6975-4A43-BE7A-D8E0FB164E95}" type="sibTrans" cxnId="{78ECD985-3CC7-4640-A39C-0B1C23FCB2A9}">
      <dgm:prSet/>
      <dgm:spPr/>
      <dgm:t>
        <a:bodyPr/>
        <a:lstStyle/>
        <a:p>
          <a:endParaRPr lang="en-US"/>
        </a:p>
      </dgm:t>
    </dgm:pt>
    <dgm:pt modelId="{7698DCDC-241D-464B-9D86-200EFD660E8C}">
      <dgm:prSet phldrT="[Text]"/>
      <dgm:spPr/>
      <dgm:t>
        <a:bodyPr/>
        <a:lstStyle/>
        <a:p>
          <a:r>
            <a:rPr lang="en-US" dirty="0"/>
            <a:t>Reviews and approves application submitted by consultant</a:t>
          </a:r>
        </a:p>
      </dgm:t>
    </dgm:pt>
    <dgm:pt modelId="{369B616B-1F49-415E-BABE-3A4D1C1EF19A}" type="parTrans" cxnId="{2C23405C-26DA-490B-89C4-325CC1374D33}">
      <dgm:prSet/>
      <dgm:spPr/>
      <dgm:t>
        <a:bodyPr/>
        <a:lstStyle/>
        <a:p>
          <a:endParaRPr lang="en-US"/>
        </a:p>
      </dgm:t>
    </dgm:pt>
    <dgm:pt modelId="{0D568B8A-6457-4B5D-9AA5-9969DD0B92D0}" type="sibTrans" cxnId="{2C23405C-26DA-490B-89C4-325CC1374D33}">
      <dgm:prSet/>
      <dgm:spPr/>
      <dgm:t>
        <a:bodyPr/>
        <a:lstStyle/>
        <a:p>
          <a:endParaRPr lang="en-US"/>
        </a:p>
      </dgm:t>
    </dgm:pt>
    <dgm:pt modelId="{1AAFFD9A-6A9A-4FA3-8D07-1ABFE2294810}">
      <dgm:prSet phldrT="[Text]"/>
      <dgm:spPr/>
      <dgm:t>
        <a:bodyPr/>
        <a:lstStyle/>
        <a:p>
          <a:r>
            <a:rPr lang="en-US" dirty="0"/>
            <a:t>Reviews and approves application submitted by sponsor</a:t>
          </a:r>
        </a:p>
      </dgm:t>
    </dgm:pt>
    <dgm:pt modelId="{4A2D503D-D43A-4342-B7E8-2DDECA5CD52C}" type="parTrans" cxnId="{A0A73658-9F2B-4C3A-9B2E-6436A452253E}">
      <dgm:prSet/>
      <dgm:spPr/>
      <dgm:t>
        <a:bodyPr/>
        <a:lstStyle/>
        <a:p>
          <a:endParaRPr lang="en-US"/>
        </a:p>
      </dgm:t>
    </dgm:pt>
    <dgm:pt modelId="{61C33205-7960-47AF-863B-7C580DEC9694}" type="sibTrans" cxnId="{A0A73658-9F2B-4C3A-9B2E-6436A452253E}">
      <dgm:prSet/>
      <dgm:spPr/>
      <dgm:t>
        <a:bodyPr/>
        <a:lstStyle/>
        <a:p>
          <a:endParaRPr lang="en-US"/>
        </a:p>
      </dgm:t>
    </dgm:pt>
    <dgm:pt modelId="{958CFB8D-DD37-413D-84E2-779F49AF8B78}" type="pres">
      <dgm:prSet presAssocID="{EA6B8EF7-5CA8-44EB-B869-5A90DCB1B5F5}" presName="linearFlow" presStyleCnt="0">
        <dgm:presLayoutVars>
          <dgm:dir/>
          <dgm:animLvl val="lvl"/>
          <dgm:resizeHandles val="exact"/>
        </dgm:presLayoutVars>
      </dgm:prSet>
      <dgm:spPr/>
    </dgm:pt>
    <dgm:pt modelId="{CE1BCA67-BF66-4C44-B8BD-DE2382ABBBE5}" type="pres">
      <dgm:prSet presAssocID="{E3208757-7C85-443A-8248-7418777DCEEE}" presName="composite" presStyleCnt="0"/>
      <dgm:spPr/>
    </dgm:pt>
    <dgm:pt modelId="{79380BBC-6599-4124-9A35-50CF1F9C482A}" type="pres">
      <dgm:prSet presAssocID="{E3208757-7C85-443A-8248-7418777DCEEE}" presName="parentText" presStyleLbl="alignNode1" presStyleIdx="0" presStyleCnt="3">
        <dgm:presLayoutVars>
          <dgm:chMax val="1"/>
          <dgm:bulletEnabled val="1"/>
        </dgm:presLayoutVars>
      </dgm:prSet>
      <dgm:spPr/>
    </dgm:pt>
    <dgm:pt modelId="{A24DF8CB-CEF2-427F-931D-AC707E008D94}" type="pres">
      <dgm:prSet presAssocID="{E3208757-7C85-443A-8248-7418777DCEEE}" presName="descendantText" presStyleLbl="alignAcc1" presStyleIdx="0" presStyleCnt="3">
        <dgm:presLayoutVars>
          <dgm:bulletEnabled val="1"/>
        </dgm:presLayoutVars>
      </dgm:prSet>
      <dgm:spPr/>
    </dgm:pt>
    <dgm:pt modelId="{47883E52-7D2C-48AE-893D-F097C93D97A4}" type="pres">
      <dgm:prSet presAssocID="{8F6A8940-281E-46A6-ADF7-826868E89FCD}" presName="sp" presStyleCnt="0"/>
      <dgm:spPr/>
    </dgm:pt>
    <dgm:pt modelId="{55484B8A-69C9-47E1-ACE4-892B50EB7C4F}" type="pres">
      <dgm:prSet presAssocID="{B7E868E6-1A14-4BC3-95CA-88D424B0903A}" presName="composite" presStyleCnt="0"/>
      <dgm:spPr/>
    </dgm:pt>
    <dgm:pt modelId="{37CC69E9-D1AE-42B8-8E15-F643FB602D2D}" type="pres">
      <dgm:prSet presAssocID="{B7E868E6-1A14-4BC3-95CA-88D424B0903A}" presName="parentText" presStyleLbl="alignNode1" presStyleIdx="1" presStyleCnt="3">
        <dgm:presLayoutVars>
          <dgm:chMax val="1"/>
          <dgm:bulletEnabled val="1"/>
        </dgm:presLayoutVars>
      </dgm:prSet>
      <dgm:spPr/>
    </dgm:pt>
    <dgm:pt modelId="{1C265A0E-6966-444B-86CE-DD326C7C586C}" type="pres">
      <dgm:prSet presAssocID="{B7E868E6-1A14-4BC3-95CA-88D424B0903A}" presName="descendantText" presStyleLbl="alignAcc1" presStyleIdx="1" presStyleCnt="3">
        <dgm:presLayoutVars>
          <dgm:bulletEnabled val="1"/>
        </dgm:presLayoutVars>
      </dgm:prSet>
      <dgm:spPr/>
    </dgm:pt>
    <dgm:pt modelId="{46EF9E13-6E3F-4F88-924A-B998BDDA2E5A}" type="pres">
      <dgm:prSet presAssocID="{91246731-F744-4575-8D77-2C6301E917AA}" presName="sp" presStyleCnt="0"/>
      <dgm:spPr/>
    </dgm:pt>
    <dgm:pt modelId="{F0CF467E-D95F-4F2F-8188-36C74975291E}" type="pres">
      <dgm:prSet presAssocID="{1A71A9E8-6FFB-4CC7-A90E-77B7EB112030}" presName="composite" presStyleCnt="0"/>
      <dgm:spPr/>
    </dgm:pt>
    <dgm:pt modelId="{995189B4-8FED-4F31-A108-B3AFAF395B40}" type="pres">
      <dgm:prSet presAssocID="{1A71A9E8-6FFB-4CC7-A90E-77B7EB112030}" presName="parentText" presStyleLbl="alignNode1" presStyleIdx="2" presStyleCnt="3">
        <dgm:presLayoutVars>
          <dgm:chMax val="1"/>
          <dgm:bulletEnabled val="1"/>
        </dgm:presLayoutVars>
      </dgm:prSet>
      <dgm:spPr/>
    </dgm:pt>
    <dgm:pt modelId="{1402D148-9770-467D-A3AF-8589E12D88D4}" type="pres">
      <dgm:prSet presAssocID="{1A71A9E8-6FFB-4CC7-A90E-77B7EB112030}" presName="descendantText" presStyleLbl="alignAcc1" presStyleIdx="2" presStyleCnt="3">
        <dgm:presLayoutVars>
          <dgm:bulletEnabled val="1"/>
        </dgm:presLayoutVars>
      </dgm:prSet>
      <dgm:spPr/>
    </dgm:pt>
  </dgm:ptLst>
  <dgm:cxnLst>
    <dgm:cxn modelId="{31DE0B20-3D32-4B2C-9D43-1388F13A26FF}" srcId="{E3208757-7C85-443A-8248-7418777DCEEE}" destId="{A44A9E68-78EE-44C8-AF0C-C23BC284A074}" srcOrd="1" destOrd="0" parTransId="{F17AAF7E-9FBF-4F68-BB2F-974C236B7B89}" sibTransId="{AADA7B29-7DE5-499F-919C-3A5F225485AC}"/>
    <dgm:cxn modelId="{91C68024-C382-4910-9559-D3B5BDBC65F9}" type="presOf" srcId="{1AB684A6-F47B-423E-B268-26DC65C2F746}" destId="{1C265A0E-6966-444B-86CE-DD326C7C586C}" srcOrd="0" destOrd="0" presId="urn:microsoft.com/office/officeart/2005/8/layout/chevron2"/>
    <dgm:cxn modelId="{F9FF8831-8211-4DFC-AD1C-7AE69DA43002}" type="presOf" srcId="{E3208757-7C85-443A-8248-7418777DCEEE}" destId="{79380BBC-6599-4124-9A35-50CF1F9C482A}" srcOrd="0" destOrd="0" presId="urn:microsoft.com/office/officeart/2005/8/layout/chevron2"/>
    <dgm:cxn modelId="{80B91C38-AB29-4B77-95D2-8AE7F3961832}" type="presOf" srcId="{1AAFFD9A-6A9A-4FA3-8D07-1ABFE2294810}" destId="{1402D148-9770-467D-A3AF-8589E12D88D4}" srcOrd="0" destOrd="1" presId="urn:microsoft.com/office/officeart/2005/8/layout/chevron2"/>
    <dgm:cxn modelId="{2C23405C-26DA-490B-89C4-325CC1374D33}" srcId="{B7E868E6-1A14-4BC3-95CA-88D424B0903A}" destId="{7698DCDC-241D-464B-9D86-200EFD660E8C}" srcOrd="1" destOrd="0" parTransId="{369B616B-1F49-415E-BABE-3A4D1C1EF19A}" sibTransId="{0D568B8A-6457-4B5D-9AA5-9969DD0B92D0}"/>
    <dgm:cxn modelId="{9D2B7B56-3123-4B09-B2AC-D4538A8406FC}" type="presOf" srcId="{B7E868E6-1A14-4BC3-95CA-88D424B0903A}" destId="{37CC69E9-D1AE-42B8-8E15-F643FB602D2D}" srcOrd="0" destOrd="0" presId="urn:microsoft.com/office/officeart/2005/8/layout/chevron2"/>
    <dgm:cxn modelId="{A0A73658-9F2B-4C3A-9B2E-6436A452253E}" srcId="{1A71A9E8-6FFB-4CC7-A90E-77B7EB112030}" destId="{1AAFFD9A-6A9A-4FA3-8D07-1ABFE2294810}" srcOrd="1" destOrd="0" parTransId="{4A2D503D-D43A-4342-B7E8-2DDECA5CD52C}" sibTransId="{61C33205-7960-47AF-863B-7C580DEC9694}"/>
    <dgm:cxn modelId="{F5332D59-BA2D-4581-A177-540F95BC7AC4}" type="presOf" srcId="{6973B1FB-8A6C-4D4C-8F1F-442E30FE942E}" destId="{1402D148-9770-467D-A3AF-8589E12D88D4}" srcOrd="0" destOrd="2" presId="urn:microsoft.com/office/officeart/2005/8/layout/chevron2"/>
    <dgm:cxn modelId="{99386E7C-FD78-421F-B015-99D6A307089C}" srcId="{B7E868E6-1A14-4BC3-95CA-88D424B0903A}" destId="{1AB684A6-F47B-423E-B268-26DC65C2F746}" srcOrd="0" destOrd="0" parTransId="{D080F921-8AFB-476F-AD08-FCD6CF72B4C0}" sibTransId="{BD269111-5E38-4FA0-A0B0-5E9EF52BE395}"/>
    <dgm:cxn modelId="{4601F684-0986-4CE5-A3EE-84FCC31B1565}" type="presOf" srcId="{011562ED-B9F5-47BE-A81E-359349D32E53}" destId="{1C265A0E-6966-444B-86CE-DD326C7C586C}" srcOrd="0" destOrd="2" presId="urn:microsoft.com/office/officeart/2005/8/layout/chevron2"/>
    <dgm:cxn modelId="{78ECD985-3CC7-4640-A39C-0B1C23FCB2A9}" srcId="{E3208757-7C85-443A-8248-7418777DCEEE}" destId="{3BCED19F-E53A-415A-9C34-081174B40114}" srcOrd="3" destOrd="0" parTransId="{A8C662CB-1346-4B67-9F6F-2738CF7C7B4E}" sibTransId="{7450F4D6-6975-4A43-BE7A-D8E0FB164E95}"/>
    <dgm:cxn modelId="{F3A99A98-5F9F-4545-B687-4138882AC676}" srcId="{1A71A9E8-6FFB-4CC7-A90E-77B7EB112030}" destId="{2F01C7EF-D607-4C0B-847D-B536F42132AD}" srcOrd="0" destOrd="0" parTransId="{0BD29B37-4448-40E4-AC67-FA017ECED842}" sibTransId="{AF45E4C0-843A-436F-B8E2-8875C98B2B87}"/>
    <dgm:cxn modelId="{3FDD309C-76C9-49A5-A831-CE44E23F9EFF}" srcId="{E3208757-7C85-443A-8248-7418777DCEEE}" destId="{AC3A0EFB-BBE9-4E92-813C-D04FF419B667}" srcOrd="0" destOrd="0" parTransId="{9B169324-C960-4392-9005-AE298CE6734C}" sibTransId="{0D996C62-DAF8-4235-A0A5-97F219EFAB5C}"/>
    <dgm:cxn modelId="{36873CA5-FC10-4F60-B61D-54CE64D7668C}" srcId="{1A71A9E8-6FFB-4CC7-A90E-77B7EB112030}" destId="{6973B1FB-8A6C-4D4C-8F1F-442E30FE942E}" srcOrd="2" destOrd="0" parTransId="{09265F53-6953-43C7-9495-B687EF6DFCC0}" sibTransId="{A52CE3FB-1801-4438-ADF5-3812DC27935B}"/>
    <dgm:cxn modelId="{416BB1A9-D8EE-4A93-A740-B828080D51AD}" type="presOf" srcId="{2F01C7EF-D607-4C0B-847D-B536F42132AD}" destId="{1402D148-9770-467D-A3AF-8589E12D88D4}" srcOrd="0" destOrd="0" presId="urn:microsoft.com/office/officeart/2005/8/layout/chevron2"/>
    <dgm:cxn modelId="{16D042AA-CBE4-4097-B3B5-5C55054ACA7A}" srcId="{E3208757-7C85-443A-8248-7418777DCEEE}" destId="{8394F12D-40B2-4D9E-BD1E-4101B599171C}" srcOrd="2" destOrd="0" parTransId="{7F9EB210-D3DA-4D87-8506-7C70822E6AD3}" sibTransId="{EF25BC9B-20E4-4E49-92BA-08D9436F4EE8}"/>
    <dgm:cxn modelId="{D0C3F6AB-357B-469E-9575-AEBEDF3F1915}" type="presOf" srcId="{8394F12D-40B2-4D9E-BD1E-4101B599171C}" destId="{A24DF8CB-CEF2-427F-931D-AC707E008D94}" srcOrd="0" destOrd="2" presId="urn:microsoft.com/office/officeart/2005/8/layout/chevron2"/>
    <dgm:cxn modelId="{A587ECB5-034F-47C4-A87B-BF4CDC8DCCC9}" type="presOf" srcId="{7698DCDC-241D-464B-9D86-200EFD660E8C}" destId="{1C265A0E-6966-444B-86CE-DD326C7C586C}" srcOrd="0" destOrd="1" presId="urn:microsoft.com/office/officeart/2005/8/layout/chevron2"/>
    <dgm:cxn modelId="{26A519BA-5CF7-4F2E-89EF-F6B7A4FEF3DB}" type="presOf" srcId="{A44A9E68-78EE-44C8-AF0C-C23BC284A074}" destId="{A24DF8CB-CEF2-427F-931D-AC707E008D94}" srcOrd="0" destOrd="1" presId="urn:microsoft.com/office/officeart/2005/8/layout/chevron2"/>
    <dgm:cxn modelId="{AC8058C5-3091-44E1-AC4C-A02EEDB28EFB}" srcId="{EA6B8EF7-5CA8-44EB-B869-5A90DCB1B5F5}" destId="{E3208757-7C85-443A-8248-7418777DCEEE}" srcOrd="0" destOrd="0" parTransId="{94AAD07F-EC37-4085-B3C4-97292E738EC9}" sibTransId="{8F6A8940-281E-46A6-ADF7-826868E89FCD}"/>
    <dgm:cxn modelId="{012A48C8-FE75-4FA6-8777-EDD286C388D1}" type="presOf" srcId="{AC3A0EFB-BBE9-4E92-813C-D04FF419B667}" destId="{A24DF8CB-CEF2-427F-931D-AC707E008D94}" srcOrd="0" destOrd="0" presId="urn:microsoft.com/office/officeart/2005/8/layout/chevron2"/>
    <dgm:cxn modelId="{351879D9-5583-4329-8DE6-C9A57A8C1129}" srcId="{EA6B8EF7-5CA8-44EB-B869-5A90DCB1B5F5}" destId="{B7E868E6-1A14-4BC3-95CA-88D424B0903A}" srcOrd="1" destOrd="0" parTransId="{5A4055D0-6641-423B-890F-0E48C0C78095}" sibTransId="{91246731-F744-4575-8D77-2C6301E917AA}"/>
    <dgm:cxn modelId="{D8F8B0DA-5EFA-4CC3-9DBF-2B2F6ED4BC21}" srcId="{EA6B8EF7-5CA8-44EB-B869-5A90DCB1B5F5}" destId="{1A71A9E8-6FFB-4CC7-A90E-77B7EB112030}" srcOrd="2" destOrd="0" parTransId="{EFC5FABC-DA1E-4034-981F-FD18CF1E35FB}" sibTransId="{A7EDF109-A5EF-48E9-B504-E26F15BA8C1B}"/>
    <dgm:cxn modelId="{483DD8DE-9FF3-49ED-9180-A3A0CD2985FA}" srcId="{B7E868E6-1A14-4BC3-95CA-88D424B0903A}" destId="{011562ED-B9F5-47BE-A81E-359349D32E53}" srcOrd="2" destOrd="0" parTransId="{203C8374-CD2A-44FC-ADAD-D8E288E49581}" sibTransId="{AE986A23-1427-4E20-81AF-0BB9654BDED0}"/>
    <dgm:cxn modelId="{40148BE9-8BA0-427C-8D1B-C65384ED026B}" type="presOf" srcId="{3BCED19F-E53A-415A-9C34-081174B40114}" destId="{A24DF8CB-CEF2-427F-931D-AC707E008D94}" srcOrd="0" destOrd="3" presId="urn:microsoft.com/office/officeart/2005/8/layout/chevron2"/>
    <dgm:cxn modelId="{771C4EEB-D309-437C-926E-FC86DC222FC8}" type="presOf" srcId="{1A71A9E8-6FFB-4CC7-A90E-77B7EB112030}" destId="{995189B4-8FED-4F31-A108-B3AFAF395B40}" srcOrd="0" destOrd="0" presId="urn:microsoft.com/office/officeart/2005/8/layout/chevron2"/>
    <dgm:cxn modelId="{34432CF4-4AF7-4914-8CAC-8BBABD95F99A}" type="presOf" srcId="{EA6B8EF7-5CA8-44EB-B869-5A90DCB1B5F5}" destId="{958CFB8D-DD37-413D-84E2-779F49AF8B78}" srcOrd="0" destOrd="0" presId="urn:microsoft.com/office/officeart/2005/8/layout/chevron2"/>
    <dgm:cxn modelId="{F1739AE1-E2D2-4BAF-962C-1D1FD6F7BC98}" type="presParOf" srcId="{958CFB8D-DD37-413D-84E2-779F49AF8B78}" destId="{CE1BCA67-BF66-4C44-B8BD-DE2382ABBBE5}" srcOrd="0" destOrd="0" presId="urn:microsoft.com/office/officeart/2005/8/layout/chevron2"/>
    <dgm:cxn modelId="{D6428AF1-DFA4-42D5-B19C-A5C10471795A}" type="presParOf" srcId="{CE1BCA67-BF66-4C44-B8BD-DE2382ABBBE5}" destId="{79380BBC-6599-4124-9A35-50CF1F9C482A}" srcOrd="0" destOrd="0" presId="urn:microsoft.com/office/officeart/2005/8/layout/chevron2"/>
    <dgm:cxn modelId="{15A06921-8935-407F-8326-E116900E1EC1}" type="presParOf" srcId="{CE1BCA67-BF66-4C44-B8BD-DE2382ABBBE5}" destId="{A24DF8CB-CEF2-427F-931D-AC707E008D94}" srcOrd="1" destOrd="0" presId="urn:microsoft.com/office/officeart/2005/8/layout/chevron2"/>
    <dgm:cxn modelId="{885E3028-94D0-449F-82BA-4B983845CADA}" type="presParOf" srcId="{958CFB8D-DD37-413D-84E2-779F49AF8B78}" destId="{47883E52-7D2C-48AE-893D-F097C93D97A4}" srcOrd="1" destOrd="0" presId="urn:microsoft.com/office/officeart/2005/8/layout/chevron2"/>
    <dgm:cxn modelId="{0CACBD7A-7212-4871-9679-9C223A9FBD43}" type="presParOf" srcId="{958CFB8D-DD37-413D-84E2-779F49AF8B78}" destId="{55484B8A-69C9-47E1-ACE4-892B50EB7C4F}" srcOrd="2" destOrd="0" presId="urn:microsoft.com/office/officeart/2005/8/layout/chevron2"/>
    <dgm:cxn modelId="{01025F31-15ED-4AEA-861D-2B78F45B87C7}" type="presParOf" srcId="{55484B8A-69C9-47E1-ACE4-892B50EB7C4F}" destId="{37CC69E9-D1AE-42B8-8E15-F643FB602D2D}" srcOrd="0" destOrd="0" presId="urn:microsoft.com/office/officeart/2005/8/layout/chevron2"/>
    <dgm:cxn modelId="{89E98E4A-9DCF-4E8D-BB7A-DCA893F6C0EA}" type="presParOf" srcId="{55484B8A-69C9-47E1-ACE4-892B50EB7C4F}" destId="{1C265A0E-6966-444B-86CE-DD326C7C586C}" srcOrd="1" destOrd="0" presId="urn:microsoft.com/office/officeart/2005/8/layout/chevron2"/>
    <dgm:cxn modelId="{EE0517CD-639F-4977-896E-D579D4D3FE0B}" type="presParOf" srcId="{958CFB8D-DD37-413D-84E2-779F49AF8B78}" destId="{46EF9E13-6E3F-4F88-924A-B998BDDA2E5A}" srcOrd="3" destOrd="0" presId="urn:microsoft.com/office/officeart/2005/8/layout/chevron2"/>
    <dgm:cxn modelId="{E59D583A-2091-4645-A022-F2CC4FB556B6}" type="presParOf" srcId="{958CFB8D-DD37-413D-84E2-779F49AF8B78}" destId="{F0CF467E-D95F-4F2F-8188-36C74975291E}" srcOrd="4" destOrd="0" presId="urn:microsoft.com/office/officeart/2005/8/layout/chevron2"/>
    <dgm:cxn modelId="{BE91FA39-A344-4FCA-B056-A4C14B374257}" type="presParOf" srcId="{F0CF467E-D95F-4F2F-8188-36C74975291E}" destId="{995189B4-8FED-4F31-A108-B3AFAF395B40}" srcOrd="0" destOrd="0" presId="urn:microsoft.com/office/officeart/2005/8/layout/chevron2"/>
    <dgm:cxn modelId="{5A436C35-3309-4685-BBC5-58A7982C3449}" type="presParOf" srcId="{F0CF467E-D95F-4F2F-8188-36C74975291E}" destId="{1402D148-9770-467D-A3AF-8589E12D88D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6B8EF7-5CA8-44EB-B869-5A90DCB1B5F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7E868E6-1A14-4BC3-95CA-88D424B0903A}">
      <dgm:prSet phldrT="[Text]" phldr="0"/>
      <dgm:spPr/>
      <dgm:t>
        <a:bodyPr/>
        <a:lstStyle/>
        <a:p>
          <a:r>
            <a:rPr lang="en-US" dirty="0"/>
            <a:t>Sponsors</a:t>
          </a:r>
        </a:p>
      </dgm:t>
    </dgm:pt>
    <dgm:pt modelId="{5A4055D0-6641-423B-890F-0E48C0C78095}" type="parTrans" cxnId="{351879D9-5583-4329-8DE6-C9A57A8C1129}">
      <dgm:prSet/>
      <dgm:spPr/>
      <dgm:t>
        <a:bodyPr/>
        <a:lstStyle/>
        <a:p>
          <a:endParaRPr lang="en-US"/>
        </a:p>
      </dgm:t>
    </dgm:pt>
    <dgm:pt modelId="{91246731-F744-4575-8D77-2C6301E917AA}" type="sibTrans" cxnId="{351879D9-5583-4329-8DE6-C9A57A8C1129}">
      <dgm:prSet/>
      <dgm:spPr/>
      <dgm:t>
        <a:bodyPr/>
        <a:lstStyle/>
        <a:p>
          <a:endParaRPr lang="en-US"/>
        </a:p>
      </dgm:t>
    </dgm:pt>
    <dgm:pt modelId="{1AB684A6-F47B-423E-B268-26DC65C2F746}">
      <dgm:prSet phldrT="[Text]"/>
      <dgm:spPr/>
      <dgm:t>
        <a:bodyPr/>
        <a:lstStyle/>
        <a:p>
          <a:r>
            <a:rPr lang="en-US" dirty="0"/>
            <a:t>Initiates Application</a:t>
          </a:r>
        </a:p>
      </dgm:t>
    </dgm:pt>
    <dgm:pt modelId="{D080F921-8AFB-476F-AD08-FCD6CF72B4C0}" type="parTrans" cxnId="{99386E7C-FD78-421F-B015-99D6A307089C}">
      <dgm:prSet/>
      <dgm:spPr/>
      <dgm:t>
        <a:bodyPr/>
        <a:lstStyle/>
        <a:p>
          <a:endParaRPr lang="en-US"/>
        </a:p>
      </dgm:t>
    </dgm:pt>
    <dgm:pt modelId="{BD269111-5E38-4FA0-A0B0-5E9EF52BE395}" type="sibTrans" cxnId="{99386E7C-FD78-421F-B015-99D6A307089C}">
      <dgm:prSet/>
      <dgm:spPr/>
      <dgm:t>
        <a:bodyPr/>
        <a:lstStyle/>
        <a:p>
          <a:endParaRPr lang="en-US"/>
        </a:p>
      </dgm:t>
    </dgm:pt>
    <dgm:pt modelId="{1A71A9E8-6FFB-4CC7-A90E-77B7EB112030}">
      <dgm:prSet phldrT="[Text]" phldr="0"/>
      <dgm:spPr/>
      <dgm:t>
        <a:bodyPr/>
        <a:lstStyle/>
        <a:p>
          <a:r>
            <a:rPr lang="en-US" dirty="0"/>
            <a:t>Members </a:t>
          </a:r>
        </a:p>
      </dgm:t>
    </dgm:pt>
    <dgm:pt modelId="{EFC5FABC-DA1E-4034-981F-FD18CF1E35FB}" type="parTrans" cxnId="{D8F8B0DA-5EFA-4CC3-9DBF-2B2F6ED4BC21}">
      <dgm:prSet/>
      <dgm:spPr/>
      <dgm:t>
        <a:bodyPr/>
        <a:lstStyle/>
        <a:p>
          <a:endParaRPr lang="en-US"/>
        </a:p>
      </dgm:t>
    </dgm:pt>
    <dgm:pt modelId="{A7EDF109-A5EF-48E9-B504-E26F15BA8C1B}" type="sibTrans" cxnId="{D8F8B0DA-5EFA-4CC3-9DBF-2B2F6ED4BC21}">
      <dgm:prSet/>
      <dgm:spPr/>
      <dgm:t>
        <a:bodyPr/>
        <a:lstStyle/>
        <a:p>
          <a:endParaRPr lang="en-US"/>
        </a:p>
      </dgm:t>
    </dgm:pt>
    <dgm:pt modelId="{2F01C7EF-D607-4C0B-847D-B536F42132AD}">
      <dgm:prSet phldrT="[Text]"/>
      <dgm:spPr/>
      <dgm:t>
        <a:bodyPr/>
        <a:lstStyle/>
        <a:p>
          <a:r>
            <a:rPr lang="en-US" dirty="0"/>
            <a:t>Review and approve applications submitted by sponsor</a:t>
          </a:r>
        </a:p>
      </dgm:t>
    </dgm:pt>
    <dgm:pt modelId="{0BD29B37-4448-40E4-AC67-FA017ECED842}" type="parTrans" cxnId="{F3A99A98-5F9F-4545-B687-4138882AC676}">
      <dgm:prSet/>
      <dgm:spPr/>
      <dgm:t>
        <a:bodyPr/>
        <a:lstStyle/>
        <a:p>
          <a:endParaRPr lang="en-US"/>
        </a:p>
      </dgm:t>
    </dgm:pt>
    <dgm:pt modelId="{AF45E4C0-843A-436F-B8E2-8875C98B2B87}" type="sibTrans" cxnId="{F3A99A98-5F9F-4545-B687-4138882AC676}">
      <dgm:prSet/>
      <dgm:spPr/>
      <dgm:t>
        <a:bodyPr/>
        <a:lstStyle/>
        <a:p>
          <a:endParaRPr lang="en-US"/>
        </a:p>
      </dgm:t>
    </dgm:pt>
    <dgm:pt modelId="{6973B1FB-8A6C-4D4C-8F1F-442E30FE942E}">
      <dgm:prSet/>
      <dgm:spPr/>
      <dgm:t>
        <a:bodyPr/>
        <a:lstStyle/>
        <a:p>
          <a:r>
            <a:rPr lang="en-US" dirty="0"/>
            <a:t>Submit final application to FHLB Dallas</a:t>
          </a:r>
        </a:p>
      </dgm:t>
    </dgm:pt>
    <dgm:pt modelId="{09265F53-6953-43C7-9495-B687EF6DFCC0}" type="parTrans" cxnId="{36873CA5-FC10-4F60-B61D-54CE64D7668C}">
      <dgm:prSet/>
      <dgm:spPr/>
      <dgm:t>
        <a:bodyPr/>
        <a:lstStyle/>
        <a:p>
          <a:endParaRPr lang="en-US"/>
        </a:p>
      </dgm:t>
    </dgm:pt>
    <dgm:pt modelId="{A52CE3FB-1801-4438-ADF5-3812DC27935B}" type="sibTrans" cxnId="{36873CA5-FC10-4F60-B61D-54CE64D7668C}">
      <dgm:prSet/>
      <dgm:spPr/>
      <dgm:t>
        <a:bodyPr/>
        <a:lstStyle/>
        <a:p>
          <a:endParaRPr lang="en-US"/>
        </a:p>
      </dgm:t>
    </dgm:pt>
    <dgm:pt modelId="{4E35E45B-68BB-4598-9F6D-5D5396E47795}">
      <dgm:prSet/>
      <dgm:spPr/>
      <dgm:t>
        <a:bodyPr/>
        <a:lstStyle/>
        <a:p>
          <a:r>
            <a:rPr lang="en-US"/>
            <a:t>Creates application PIN</a:t>
          </a:r>
          <a:endParaRPr lang="en-US" dirty="0"/>
        </a:p>
      </dgm:t>
    </dgm:pt>
    <dgm:pt modelId="{7F2C4D21-8974-4C77-A697-B232B89A7C7B}" type="parTrans" cxnId="{59EA9765-534D-4A1A-BB36-831C3A3EA34F}">
      <dgm:prSet/>
      <dgm:spPr/>
      <dgm:t>
        <a:bodyPr/>
        <a:lstStyle/>
        <a:p>
          <a:endParaRPr lang="en-US"/>
        </a:p>
      </dgm:t>
    </dgm:pt>
    <dgm:pt modelId="{302081DF-1E23-4A1B-A760-B91D0303A499}" type="sibTrans" cxnId="{59EA9765-534D-4A1A-BB36-831C3A3EA34F}">
      <dgm:prSet/>
      <dgm:spPr/>
      <dgm:t>
        <a:bodyPr/>
        <a:lstStyle/>
        <a:p>
          <a:endParaRPr lang="en-US"/>
        </a:p>
      </dgm:t>
    </dgm:pt>
    <dgm:pt modelId="{59BEF200-1ACC-40BD-BD3D-B1753902A5EC}">
      <dgm:prSet/>
      <dgm:spPr/>
      <dgm:t>
        <a:bodyPr/>
        <a:lstStyle/>
        <a:p>
          <a:r>
            <a:rPr lang="en-US"/>
            <a:t>Completes application</a:t>
          </a:r>
          <a:endParaRPr lang="en-US" dirty="0"/>
        </a:p>
      </dgm:t>
    </dgm:pt>
    <dgm:pt modelId="{DCBDD0E3-09CB-4009-8253-EFDC9094C583}" type="parTrans" cxnId="{06C3D44F-CB27-48B9-8711-A0F2CD8D154E}">
      <dgm:prSet/>
      <dgm:spPr/>
      <dgm:t>
        <a:bodyPr/>
        <a:lstStyle/>
        <a:p>
          <a:endParaRPr lang="en-US"/>
        </a:p>
      </dgm:t>
    </dgm:pt>
    <dgm:pt modelId="{61DEC714-8DB7-4CC1-A15F-408F32797F81}" type="sibTrans" cxnId="{06C3D44F-CB27-48B9-8711-A0F2CD8D154E}">
      <dgm:prSet/>
      <dgm:spPr/>
      <dgm:t>
        <a:bodyPr/>
        <a:lstStyle/>
        <a:p>
          <a:endParaRPr lang="en-US"/>
        </a:p>
      </dgm:t>
    </dgm:pt>
    <dgm:pt modelId="{E8DA8E46-9DC2-46FF-B226-D495442FF023}">
      <dgm:prSet/>
      <dgm:spPr/>
      <dgm:t>
        <a:bodyPr/>
        <a:lstStyle/>
        <a:p>
          <a:r>
            <a:rPr lang="en-US" dirty="0"/>
            <a:t>Submits application to member for review and approval</a:t>
          </a:r>
        </a:p>
      </dgm:t>
    </dgm:pt>
    <dgm:pt modelId="{83CEE93D-0141-46A7-91C3-A586FCF31B5B}" type="parTrans" cxnId="{A503CCC8-4E90-4BBA-978F-082C85732D75}">
      <dgm:prSet/>
      <dgm:spPr/>
      <dgm:t>
        <a:bodyPr/>
        <a:lstStyle/>
        <a:p>
          <a:endParaRPr lang="en-US"/>
        </a:p>
      </dgm:t>
    </dgm:pt>
    <dgm:pt modelId="{0BD06A8C-B0DD-41CD-9447-6E6AC8E2E263}" type="sibTrans" cxnId="{A503CCC8-4E90-4BBA-978F-082C85732D75}">
      <dgm:prSet/>
      <dgm:spPr/>
      <dgm:t>
        <a:bodyPr/>
        <a:lstStyle/>
        <a:p>
          <a:endParaRPr lang="en-US"/>
        </a:p>
      </dgm:t>
    </dgm:pt>
    <dgm:pt modelId="{958CFB8D-DD37-413D-84E2-779F49AF8B78}" type="pres">
      <dgm:prSet presAssocID="{EA6B8EF7-5CA8-44EB-B869-5A90DCB1B5F5}" presName="linearFlow" presStyleCnt="0">
        <dgm:presLayoutVars>
          <dgm:dir/>
          <dgm:animLvl val="lvl"/>
          <dgm:resizeHandles val="exact"/>
        </dgm:presLayoutVars>
      </dgm:prSet>
      <dgm:spPr/>
    </dgm:pt>
    <dgm:pt modelId="{55484B8A-69C9-47E1-ACE4-892B50EB7C4F}" type="pres">
      <dgm:prSet presAssocID="{B7E868E6-1A14-4BC3-95CA-88D424B0903A}" presName="composite" presStyleCnt="0"/>
      <dgm:spPr/>
    </dgm:pt>
    <dgm:pt modelId="{37CC69E9-D1AE-42B8-8E15-F643FB602D2D}" type="pres">
      <dgm:prSet presAssocID="{B7E868E6-1A14-4BC3-95CA-88D424B0903A}" presName="parentText" presStyleLbl="alignNode1" presStyleIdx="0" presStyleCnt="2">
        <dgm:presLayoutVars>
          <dgm:chMax val="1"/>
          <dgm:bulletEnabled val="1"/>
        </dgm:presLayoutVars>
      </dgm:prSet>
      <dgm:spPr/>
    </dgm:pt>
    <dgm:pt modelId="{1C265A0E-6966-444B-86CE-DD326C7C586C}" type="pres">
      <dgm:prSet presAssocID="{B7E868E6-1A14-4BC3-95CA-88D424B0903A}" presName="descendantText" presStyleLbl="alignAcc1" presStyleIdx="0" presStyleCnt="2">
        <dgm:presLayoutVars>
          <dgm:bulletEnabled val="1"/>
        </dgm:presLayoutVars>
      </dgm:prSet>
      <dgm:spPr/>
    </dgm:pt>
    <dgm:pt modelId="{46EF9E13-6E3F-4F88-924A-B998BDDA2E5A}" type="pres">
      <dgm:prSet presAssocID="{91246731-F744-4575-8D77-2C6301E917AA}" presName="sp" presStyleCnt="0"/>
      <dgm:spPr/>
    </dgm:pt>
    <dgm:pt modelId="{F0CF467E-D95F-4F2F-8188-36C74975291E}" type="pres">
      <dgm:prSet presAssocID="{1A71A9E8-6FFB-4CC7-A90E-77B7EB112030}" presName="composite" presStyleCnt="0"/>
      <dgm:spPr/>
    </dgm:pt>
    <dgm:pt modelId="{995189B4-8FED-4F31-A108-B3AFAF395B40}" type="pres">
      <dgm:prSet presAssocID="{1A71A9E8-6FFB-4CC7-A90E-77B7EB112030}" presName="parentText" presStyleLbl="alignNode1" presStyleIdx="1" presStyleCnt="2">
        <dgm:presLayoutVars>
          <dgm:chMax val="1"/>
          <dgm:bulletEnabled val="1"/>
        </dgm:presLayoutVars>
      </dgm:prSet>
      <dgm:spPr/>
    </dgm:pt>
    <dgm:pt modelId="{1402D148-9770-467D-A3AF-8589E12D88D4}" type="pres">
      <dgm:prSet presAssocID="{1A71A9E8-6FFB-4CC7-A90E-77B7EB112030}" presName="descendantText" presStyleLbl="alignAcc1" presStyleIdx="1" presStyleCnt="2">
        <dgm:presLayoutVars>
          <dgm:bulletEnabled val="1"/>
        </dgm:presLayoutVars>
      </dgm:prSet>
      <dgm:spPr/>
    </dgm:pt>
  </dgm:ptLst>
  <dgm:cxnLst>
    <dgm:cxn modelId="{91C68024-C382-4910-9559-D3B5BDBC65F9}" type="presOf" srcId="{1AB684A6-F47B-423E-B268-26DC65C2F746}" destId="{1C265A0E-6966-444B-86CE-DD326C7C586C}" srcOrd="0" destOrd="0" presId="urn:microsoft.com/office/officeart/2005/8/layout/chevron2"/>
    <dgm:cxn modelId="{5F1C9031-7D45-4E49-A02A-13E297B4793A}" type="presOf" srcId="{4E35E45B-68BB-4598-9F6D-5D5396E47795}" destId="{1C265A0E-6966-444B-86CE-DD326C7C586C}" srcOrd="0" destOrd="1" presId="urn:microsoft.com/office/officeart/2005/8/layout/chevron2"/>
    <dgm:cxn modelId="{51A1713D-C10F-47F4-89EA-90DB507B4D81}" type="presOf" srcId="{E8DA8E46-9DC2-46FF-B226-D495442FF023}" destId="{1C265A0E-6966-444B-86CE-DD326C7C586C}" srcOrd="0" destOrd="3" presId="urn:microsoft.com/office/officeart/2005/8/layout/chevron2"/>
    <dgm:cxn modelId="{59EA9765-534D-4A1A-BB36-831C3A3EA34F}" srcId="{B7E868E6-1A14-4BC3-95CA-88D424B0903A}" destId="{4E35E45B-68BB-4598-9F6D-5D5396E47795}" srcOrd="1" destOrd="0" parTransId="{7F2C4D21-8974-4C77-A697-B232B89A7C7B}" sibTransId="{302081DF-1E23-4A1B-A760-B91D0303A499}"/>
    <dgm:cxn modelId="{06C3D44F-CB27-48B9-8711-A0F2CD8D154E}" srcId="{B7E868E6-1A14-4BC3-95CA-88D424B0903A}" destId="{59BEF200-1ACC-40BD-BD3D-B1753902A5EC}" srcOrd="2" destOrd="0" parTransId="{DCBDD0E3-09CB-4009-8253-EFDC9094C583}" sibTransId="{61DEC714-8DB7-4CC1-A15F-408F32797F81}"/>
    <dgm:cxn modelId="{9D2B7B56-3123-4B09-B2AC-D4538A8406FC}" type="presOf" srcId="{B7E868E6-1A14-4BC3-95CA-88D424B0903A}" destId="{37CC69E9-D1AE-42B8-8E15-F643FB602D2D}" srcOrd="0" destOrd="0" presId="urn:microsoft.com/office/officeart/2005/8/layout/chevron2"/>
    <dgm:cxn modelId="{F5332D59-BA2D-4581-A177-540F95BC7AC4}" type="presOf" srcId="{6973B1FB-8A6C-4D4C-8F1F-442E30FE942E}" destId="{1402D148-9770-467D-A3AF-8589E12D88D4}" srcOrd="0" destOrd="1" presId="urn:microsoft.com/office/officeart/2005/8/layout/chevron2"/>
    <dgm:cxn modelId="{99386E7C-FD78-421F-B015-99D6A307089C}" srcId="{B7E868E6-1A14-4BC3-95CA-88D424B0903A}" destId="{1AB684A6-F47B-423E-B268-26DC65C2F746}" srcOrd="0" destOrd="0" parTransId="{D080F921-8AFB-476F-AD08-FCD6CF72B4C0}" sibTransId="{BD269111-5E38-4FA0-A0B0-5E9EF52BE395}"/>
    <dgm:cxn modelId="{F3A99A98-5F9F-4545-B687-4138882AC676}" srcId="{1A71A9E8-6FFB-4CC7-A90E-77B7EB112030}" destId="{2F01C7EF-D607-4C0B-847D-B536F42132AD}" srcOrd="0" destOrd="0" parTransId="{0BD29B37-4448-40E4-AC67-FA017ECED842}" sibTransId="{AF45E4C0-843A-436F-B8E2-8875C98B2B87}"/>
    <dgm:cxn modelId="{36873CA5-FC10-4F60-B61D-54CE64D7668C}" srcId="{1A71A9E8-6FFB-4CC7-A90E-77B7EB112030}" destId="{6973B1FB-8A6C-4D4C-8F1F-442E30FE942E}" srcOrd="1" destOrd="0" parTransId="{09265F53-6953-43C7-9495-B687EF6DFCC0}" sibTransId="{A52CE3FB-1801-4438-ADF5-3812DC27935B}"/>
    <dgm:cxn modelId="{416BB1A9-D8EE-4A93-A740-B828080D51AD}" type="presOf" srcId="{2F01C7EF-D607-4C0B-847D-B536F42132AD}" destId="{1402D148-9770-467D-A3AF-8589E12D88D4}" srcOrd="0" destOrd="0" presId="urn:microsoft.com/office/officeart/2005/8/layout/chevron2"/>
    <dgm:cxn modelId="{70464CC7-377B-49CF-9EA3-017454476ACA}" type="presOf" srcId="{59BEF200-1ACC-40BD-BD3D-B1753902A5EC}" destId="{1C265A0E-6966-444B-86CE-DD326C7C586C}" srcOrd="0" destOrd="2" presId="urn:microsoft.com/office/officeart/2005/8/layout/chevron2"/>
    <dgm:cxn modelId="{A503CCC8-4E90-4BBA-978F-082C85732D75}" srcId="{B7E868E6-1A14-4BC3-95CA-88D424B0903A}" destId="{E8DA8E46-9DC2-46FF-B226-D495442FF023}" srcOrd="3" destOrd="0" parTransId="{83CEE93D-0141-46A7-91C3-A586FCF31B5B}" sibTransId="{0BD06A8C-B0DD-41CD-9447-6E6AC8E2E263}"/>
    <dgm:cxn modelId="{351879D9-5583-4329-8DE6-C9A57A8C1129}" srcId="{EA6B8EF7-5CA8-44EB-B869-5A90DCB1B5F5}" destId="{B7E868E6-1A14-4BC3-95CA-88D424B0903A}" srcOrd="0" destOrd="0" parTransId="{5A4055D0-6641-423B-890F-0E48C0C78095}" sibTransId="{91246731-F744-4575-8D77-2C6301E917AA}"/>
    <dgm:cxn modelId="{D8F8B0DA-5EFA-4CC3-9DBF-2B2F6ED4BC21}" srcId="{EA6B8EF7-5CA8-44EB-B869-5A90DCB1B5F5}" destId="{1A71A9E8-6FFB-4CC7-A90E-77B7EB112030}" srcOrd="1" destOrd="0" parTransId="{EFC5FABC-DA1E-4034-981F-FD18CF1E35FB}" sibTransId="{A7EDF109-A5EF-48E9-B504-E26F15BA8C1B}"/>
    <dgm:cxn modelId="{771C4EEB-D309-437C-926E-FC86DC222FC8}" type="presOf" srcId="{1A71A9E8-6FFB-4CC7-A90E-77B7EB112030}" destId="{995189B4-8FED-4F31-A108-B3AFAF395B40}" srcOrd="0" destOrd="0" presId="urn:microsoft.com/office/officeart/2005/8/layout/chevron2"/>
    <dgm:cxn modelId="{34432CF4-4AF7-4914-8CAC-8BBABD95F99A}" type="presOf" srcId="{EA6B8EF7-5CA8-44EB-B869-5A90DCB1B5F5}" destId="{958CFB8D-DD37-413D-84E2-779F49AF8B78}" srcOrd="0" destOrd="0" presId="urn:microsoft.com/office/officeart/2005/8/layout/chevron2"/>
    <dgm:cxn modelId="{0CACBD7A-7212-4871-9679-9C223A9FBD43}" type="presParOf" srcId="{958CFB8D-DD37-413D-84E2-779F49AF8B78}" destId="{55484B8A-69C9-47E1-ACE4-892B50EB7C4F}" srcOrd="0" destOrd="0" presId="urn:microsoft.com/office/officeart/2005/8/layout/chevron2"/>
    <dgm:cxn modelId="{01025F31-15ED-4AEA-861D-2B78F45B87C7}" type="presParOf" srcId="{55484B8A-69C9-47E1-ACE4-892B50EB7C4F}" destId="{37CC69E9-D1AE-42B8-8E15-F643FB602D2D}" srcOrd="0" destOrd="0" presId="urn:microsoft.com/office/officeart/2005/8/layout/chevron2"/>
    <dgm:cxn modelId="{89E98E4A-9DCF-4E8D-BB7A-DCA893F6C0EA}" type="presParOf" srcId="{55484B8A-69C9-47E1-ACE4-892B50EB7C4F}" destId="{1C265A0E-6966-444B-86CE-DD326C7C586C}" srcOrd="1" destOrd="0" presId="urn:microsoft.com/office/officeart/2005/8/layout/chevron2"/>
    <dgm:cxn modelId="{EE0517CD-639F-4977-896E-D579D4D3FE0B}" type="presParOf" srcId="{958CFB8D-DD37-413D-84E2-779F49AF8B78}" destId="{46EF9E13-6E3F-4F88-924A-B998BDDA2E5A}" srcOrd="1" destOrd="0" presId="urn:microsoft.com/office/officeart/2005/8/layout/chevron2"/>
    <dgm:cxn modelId="{E59D583A-2091-4645-A022-F2CC4FB556B6}" type="presParOf" srcId="{958CFB8D-DD37-413D-84E2-779F49AF8B78}" destId="{F0CF467E-D95F-4F2F-8188-36C74975291E}" srcOrd="2" destOrd="0" presId="urn:microsoft.com/office/officeart/2005/8/layout/chevron2"/>
    <dgm:cxn modelId="{BE91FA39-A344-4FCA-B056-A4C14B374257}" type="presParOf" srcId="{F0CF467E-D95F-4F2F-8188-36C74975291E}" destId="{995189B4-8FED-4F31-A108-B3AFAF395B40}" srcOrd="0" destOrd="0" presId="urn:microsoft.com/office/officeart/2005/8/layout/chevron2"/>
    <dgm:cxn modelId="{5A436C35-3309-4685-BBC5-58A7982C3449}" type="presParOf" srcId="{F0CF467E-D95F-4F2F-8188-36C74975291E}" destId="{1402D148-9770-467D-A3AF-8589E12D88D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A11967-46EB-4E6A-AEA5-F9DA3EEACB2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F595335B-D696-472F-AB26-5B1A50DFFA95}">
      <dgm:prSet phldrT="[Text]" phldr="0"/>
      <dgm:spPr/>
      <dgm:t>
        <a:bodyPr/>
        <a:lstStyle/>
        <a:p>
          <a:r>
            <a:rPr lang="en-US" dirty="0"/>
            <a:t>LIHTC Project Placed in Service 2011</a:t>
          </a:r>
        </a:p>
      </dgm:t>
    </dgm:pt>
    <dgm:pt modelId="{28F12B67-28A4-40A9-BB5F-E8949E541E6B}" type="parTrans" cxnId="{EFD807E6-DC6F-43B9-B18E-28A2427113F5}">
      <dgm:prSet/>
      <dgm:spPr/>
      <dgm:t>
        <a:bodyPr/>
        <a:lstStyle/>
        <a:p>
          <a:endParaRPr lang="en-US"/>
        </a:p>
      </dgm:t>
    </dgm:pt>
    <dgm:pt modelId="{AA9E48D3-BC31-4A81-801C-EF5F44158BB8}" type="sibTrans" cxnId="{EFD807E6-DC6F-43B9-B18E-28A2427113F5}">
      <dgm:prSet/>
      <dgm:spPr/>
      <dgm:t>
        <a:bodyPr/>
        <a:lstStyle/>
        <a:p>
          <a:endParaRPr lang="en-US"/>
        </a:p>
      </dgm:t>
    </dgm:pt>
    <dgm:pt modelId="{18222BA6-5FDC-47CA-99EC-02CBB485E874}">
      <dgm:prSet phldrT="[Text]" phldr="0"/>
      <dgm:spPr/>
      <dgm:t>
        <a:bodyPr/>
        <a:lstStyle/>
        <a:p>
          <a:r>
            <a:rPr lang="en-US" dirty="0"/>
            <a:t>LIHTC Compliance period ends 2026</a:t>
          </a:r>
        </a:p>
      </dgm:t>
    </dgm:pt>
    <dgm:pt modelId="{B9138BFE-6DED-44BB-9221-262593247B10}" type="parTrans" cxnId="{E0F5092F-EE6B-42B5-82AE-F8C72A317814}">
      <dgm:prSet/>
      <dgm:spPr/>
      <dgm:t>
        <a:bodyPr/>
        <a:lstStyle/>
        <a:p>
          <a:endParaRPr lang="en-US"/>
        </a:p>
      </dgm:t>
    </dgm:pt>
    <dgm:pt modelId="{6955B086-8C19-4826-B8EF-29FCF37181CD}" type="sibTrans" cxnId="{E0F5092F-EE6B-42B5-82AE-F8C72A317814}">
      <dgm:prSet/>
      <dgm:spPr/>
      <dgm:t>
        <a:bodyPr/>
        <a:lstStyle/>
        <a:p>
          <a:endParaRPr lang="en-US"/>
        </a:p>
      </dgm:t>
    </dgm:pt>
    <dgm:pt modelId="{01D5E3C0-875C-4DBE-9BF0-47E82E621608}">
      <dgm:prSet phldrT="[Text]" phldr="0"/>
      <dgm:spPr/>
      <dgm:t>
        <a:bodyPr/>
        <a:lstStyle/>
        <a:p>
          <a:r>
            <a:rPr lang="en-US" dirty="0"/>
            <a:t>2026 AHP Application</a:t>
          </a:r>
        </a:p>
      </dgm:t>
    </dgm:pt>
    <dgm:pt modelId="{9D019F8B-F145-4FDD-8913-376F03464651}" type="parTrans" cxnId="{B37C3796-E495-4A6B-A3DB-D9CE8606FC88}">
      <dgm:prSet/>
      <dgm:spPr/>
      <dgm:t>
        <a:bodyPr/>
        <a:lstStyle/>
        <a:p>
          <a:endParaRPr lang="en-US"/>
        </a:p>
      </dgm:t>
    </dgm:pt>
    <dgm:pt modelId="{06294AC3-09DD-4638-A79E-B347DE95B06D}" type="sibTrans" cxnId="{B37C3796-E495-4A6B-A3DB-D9CE8606FC88}">
      <dgm:prSet/>
      <dgm:spPr/>
      <dgm:t>
        <a:bodyPr/>
        <a:lstStyle/>
        <a:p>
          <a:endParaRPr lang="en-US"/>
        </a:p>
      </dgm:t>
    </dgm:pt>
    <dgm:pt modelId="{B1DD814E-5BE8-4BB2-9EC4-BD478EFAAF79}">
      <dgm:prSet phldrT="[Text]" phldr="0"/>
      <dgm:spPr/>
      <dgm:t>
        <a:bodyPr/>
        <a:lstStyle/>
        <a:p>
          <a:r>
            <a:rPr lang="en-US" dirty="0"/>
            <a:t>Awarded 2026 AHP Subsidy</a:t>
          </a:r>
        </a:p>
      </dgm:t>
    </dgm:pt>
    <dgm:pt modelId="{A9409EF4-8FCA-41C6-B121-DF86D14BD5A5}" type="parTrans" cxnId="{E4957B70-7506-4359-9F85-7EA0DB2AE3CE}">
      <dgm:prSet/>
      <dgm:spPr/>
      <dgm:t>
        <a:bodyPr/>
        <a:lstStyle/>
        <a:p>
          <a:endParaRPr lang="en-US"/>
        </a:p>
      </dgm:t>
    </dgm:pt>
    <dgm:pt modelId="{4FA9699E-F650-4DA9-A09B-FEF1C4AC2D48}" type="sibTrans" cxnId="{E4957B70-7506-4359-9F85-7EA0DB2AE3CE}">
      <dgm:prSet/>
      <dgm:spPr/>
      <dgm:t>
        <a:bodyPr/>
        <a:lstStyle/>
        <a:p>
          <a:endParaRPr lang="en-US"/>
        </a:p>
      </dgm:t>
    </dgm:pt>
    <dgm:pt modelId="{17E153A7-BA2F-48CB-B984-C56C7C59BB20}">
      <dgm:prSet phldrT="[Text]" phldr="0"/>
      <dgm:spPr/>
      <dgm:t>
        <a:bodyPr/>
        <a:lstStyle/>
        <a:p>
          <a:r>
            <a:rPr lang="en-US" dirty="0"/>
            <a:t>Project Completed </a:t>
          </a:r>
        </a:p>
      </dgm:t>
    </dgm:pt>
    <dgm:pt modelId="{B10B06C6-323F-4FAE-90B9-5E4CDB277BD9}" type="parTrans" cxnId="{16D37793-1BB6-45BF-8237-3246607C59B0}">
      <dgm:prSet/>
      <dgm:spPr/>
      <dgm:t>
        <a:bodyPr/>
        <a:lstStyle/>
        <a:p>
          <a:endParaRPr lang="en-US"/>
        </a:p>
      </dgm:t>
    </dgm:pt>
    <dgm:pt modelId="{824416DD-337F-4B2C-A6C8-CE40B59DFCBC}" type="sibTrans" cxnId="{16D37793-1BB6-45BF-8237-3246607C59B0}">
      <dgm:prSet/>
      <dgm:spPr/>
      <dgm:t>
        <a:bodyPr/>
        <a:lstStyle/>
        <a:p>
          <a:endParaRPr lang="en-US"/>
        </a:p>
      </dgm:t>
    </dgm:pt>
    <dgm:pt modelId="{BAF6BE3E-E31F-42B8-A9A7-DD23C3D1FAAD}">
      <dgm:prSet phldrT="[Text]" phldr="0"/>
      <dgm:spPr/>
      <dgm:t>
        <a:bodyPr/>
        <a:lstStyle/>
        <a:p>
          <a:r>
            <a:rPr lang="en-US" dirty="0"/>
            <a:t>Existing tenants must be recertified for AHP Eligibility as units completed. (regardless of relocation)</a:t>
          </a:r>
        </a:p>
      </dgm:t>
    </dgm:pt>
    <dgm:pt modelId="{1BA8CE1F-B0EA-4437-9E0A-3E2856BC169A}" type="parTrans" cxnId="{333FE64A-D915-41EB-B0BF-B2B0771F3186}">
      <dgm:prSet/>
      <dgm:spPr/>
      <dgm:t>
        <a:bodyPr/>
        <a:lstStyle/>
        <a:p>
          <a:endParaRPr lang="en-US"/>
        </a:p>
      </dgm:t>
    </dgm:pt>
    <dgm:pt modelId="{ADB30E01-FA5D-4D04-85A0-6E54E2FA263F}" type="sibTrans" cxnId="{333FE64A-D915-41EB-B0BF-B2B0771F3186}">
      <dgm:prSet/>
      <dgm:spPr/>
      <dgm:t>
        <a:bodyPr/>
        <a:lstStyle/>
        <a:p>
          <a:endParaRPr lang="en-US"/>
        </a:p>
      </dgm:t>
    </dgm:pt>
    <dgm:pt modelId="{3810DE6B-BE02-4D1F-A426-E0FABACE098B}" type="pres">
      <dgm:prSet presAssocID="{ABA11967-46EB-4E6A-AEA5-F9DA3EEACB27}" presName="theList" presStyleCnt="0">
        <dgm:presLayoutVars>
          <dgm:dir/>
          <dgm:animLvl val="lvl"/>
          <dgm:resizeHandles val="exact"/>
        </dgm:presLayoutVars>
      </dgm:prSet>
      <dgm:spPr/>
    </dgm:pt>
    <dgm:pt modelId="{D7899BD7-F92A-46B5-8DAB-9488A628B1CD}" type="pres">
      <dgm:prSet presAssocID="{F595335B-D696-472F-AB26-5B1A50DFFA95}" presName="compNode" presStyleCnt="0"/>
      <dgm:spPr/>
    </dgm:pt>
    <dgm:pt modelId="{0A003CDD-8CA3-4A72-98D8-25CC711101B8}" type="pres">
      <dgm:prSet presAssocID="{F595335B-D696-472F-AB26-5B1A50DFFA95}" presName="noGeometry" presStyleCnt="0"/>
      <dgm:spPr/>
    </dgm:pt>
    <dgm:pt modelId="{E54DEA33-0033-4F0B-AA72-A1D4F5C939C5}" type="pres">
      <dgm:prSet presAssocID="{F595335B-D696-472F-AB26-5B1A50DFFA95}" presName="childTextVisible" presStyleLbl="bgAccFollowNode1" presStyleIdx="0" presStyleCnt="3" custLinFactNeighborY="51257">
        <dgm:presLayoutVars>
          <dgm:bulletEnabled val="1"/>
        </dgm:presLayoutVars>
      </dgm:prSet>
      <dgm:spPr/>
    </dgm:pt>
    <dgm:pt modelId="{692647B7-0F85-4431-B76F-BF532346B79E}" type="pres">
      <dgm:prSet presAssocID="{F595335B-D696-472F-AB26-5B1A50DFFA95}" presName="childTextHidden" presStyleLbl="bgAccFollowNode1" presStyleIdx="0" presStyleCnt="3"/>
      <dgm:spPr/>
    </dgm:pt>
    <dgm:pt modelId="{D1921B35-5B4B-4D60-9B6E-BE993D6ACC2A}" type="pres">
      <dgm:prSet presAssocID="{F595335B-D696-472F-AB26-5B1A50DFFA95}" presName="parentText" presStyleLbl="node1" presStyleIdx="0" presStyleCnt="3" custLinFactY="27020" custLinFactNeighborY="100000">
        <dgm:presLayoutVars>
          <dgm:chMax val="1"/>
          <dgm:bulletEnabled val="1"/>
        </dgm:presLayoutVars>
      </dgm:prSet>
      <dgm:spPr/>
    </dgm:pt>
    <dgm:pt modelId="{D8C41C18-343B-4024-840A-034284CDDE34}" type="pres">
      <dgm:prSet presAssocID="{F595335B-D696-472F-AB26-5B1A50DFFA95}" presName="aSpace" presStyleCnt="0"/>
      <dgm:spPr/>
    </dgm:pt>
    <dgm:pt modelId="{109ADF1A-3962-4505-AB5C-E79CD7B85300}" type="pres">
      <dgm:prSet presAssocID="{01D5E3C0-875C-4DBE-9BF0-47E82E621608}" presName="compNode" presStyleCnt="0"/>
      <dgm:spPr/>
    </dgm:pt>
    <dgm:pt modelId="{26D21304-5E43-4774-B8C3-0FD2A5855243}" type="pres">
      <dgm:prSet presAssocID="{01D5E3C0-875C-4DBE-9BF0-47E82E621608}" presName="noGeometry" presStyleCnt="0"/>
      <dgm:spPr/>
    </dgm:pt>
    <dgm:pt modelId="{7FEA8B06-1121-482D-B9A6-BDF393F0E6A2}" type="pres">
      <dgm:prSet presAssocID="{01D5E3C0-875C-4DBE-9BF0-47E82E621608}" presName="childTextVisible" presStyleLbl="bgAccFollowNode1" presStyleIdx="1" presStyleCnt="3" custLinFactNeighborY="51257">
        <dgm:presLayoutVars>
          <dgm:bulletEnabled val="1"/>
        </dgm:presLayoutVars>
      </dgm:prSet>
      <dgm:spPr/>
    </dgm:pt>
    <dgm:pt modelId="{1DAD2D7F-1E03-4753-A35D-43E1197C8305}" type="pres">
      <dgm:prSet presAssocID="{01D5E3C0-875C-4DBE-9BF0-47E82E621608}" presName="childTextHidden" presStyleLbl="bgAccFollowNode1" presStyleIdx="1" presStyleCnt="3"/>
      <dgm:spPr/>
    </dgm:pt>
    <dgm:pt modelId="{1DE75321-BF15-4CA8-9704-1479A4D57CCC}" type="pres">
      <dgm:prSet presAssocID="{01D5E3C0-875C-4DBE-9BF0-47E82E621608}" presName="parentText" presStyleLbl="node1" presStyleIdx="1" presStyleCnt="3" custLinFactY="27020" custLinFactNeighborY="100000">
        <dgm:presLayoutVars>
          <dgm:chMax val="1"/>
          <dgm:bulletEnabled val="1"/>
        </dgm:presLayoutVars>
      </dgm:prSet>
      <dgm:spPr/>
    </dgm:pt>
    <dgm:pt modelId="{0A32069B-6959-43D5-94F8-84070753E83B}" type="pres">
      <dgm:prSet presAssocID="{01D5E3C0-875C-4DBE-9BF0-47E82E621608}" presName="aSpace" presStyleCnt="0"/>
      <dgm:spPr/>
    </dgm:pt>
    <dgm:pt modelId="{E38CB4A1-5315-4F50-9BEB-210A0B61FCB8}" type="pres">
      <dgm:prSet presAssocID="{17E153A7-BA2F-48CB-B984-C56C7C59BB20}" presName="compNode" presStyleCnt="0"/>
      <dgm:spPr/>
    </dgm:pt>
    <dgm:pt modelId="{8E0CFEED-34FE-4F96-96B1-3709C3C7893D}" type="pres">
      <dgm:prSet presAssocID="{17E153A7-BA2F-48CB-B984-C56C7C59BB20}" presName="noGeometry" presStyleCnt="0"/>
      <dgm:spPr/>
    </dgm:pt>
    <dgm:pt modelId="{D82FF965-8BAD-470E-85DD-814098B7BD09}" type="pres">
      <dgm:prSet presAssocID="{17E153A7-BA2F-48CB-B984-C56C7C59BB20}" presName="childTextVisible" presStyleLbl="bgAccFollowNode1" presStyleIdx="2" presStyleCnt="3" custLinFactNeighborY="51257">
        <dgm:presLayoutVars>
          <dgm:bulletEnabled val="1"/>
        </dgm:presLayoutVars>
      </dgm:prSet>
      <dgm:spPr/>
    </dgm:pt>
    <dgm:pt modelId="{94C40FBD-67BE-4BC0-93DB-1B00DE0313FC}" type="pres">
      <dgm:prSet presAssocID="{17E153A7-BA2F-48CB-B984-C56C7C59BB20}" presName="childTextHidden" presStyleLbl="bgAccFollowNode1" presStyleIdx="2" presStyleCnt="3"/>
      <dgm:spPr/>
    </dgm:pt>
    <dgm:pt modelId="{D39F63ED-DE80-43C4-99A4-93EE3E782CF1}" type="pres">
      <dgm:prSet presAssocID="{17E153A7-BA2F-48CB-B984-C56C7C59BB20}" presName="parentText" presStyleLbl="node1" presStyleIdx="2" presStyleCnt="3" custLinFactY="27020" custLinFactNeighborY="100000">
        <dgm:presLayoutVars>
          <dgm:chMax val="1"/>
          <dgm:bulletEnabled val="1"/>
        </dgm:presLayoutVars>
      </dgm:prSet>
      <dgm:spPr/>
    </dgm:pt>
  </dgm:ptLst>
  <dgm:cxnLst>
    <dgm:cxn modelId="{CC15C90C-D897-48F1-B9D3-51110266EFAB}" type="presOf" srcId="{F595335B-D696-472F-AB26-5B1A50DFFA95}" destId="{D1921B35-5B4B-4D60-9B6E-BE993D6ACC2A}" srcOrd="0" destOrd="0" presId="urn:microsoft.com/office/officeart/2005/8/layout/hProcess6"/>
    <dgm:cxn modelId="{197F1111-97B0-4A98-A226-FBC72F0F9E52}" type="presOf" srcId="{B1DD814E-5BE8-4BB2-9EC4-BD478EFAAF79}" destId="{1DAD2D7F-1E03-4753-A35D-43E1197C8305}" srcOrd="1" destOrd="0" presId="urn:microsoft.com/office/officeart/2005/8/layout/hProcess6"/>
    <dgm:cxn modelId="{E0F5092F-EE6B-42B5-82AE-F8C72A317814}" srcId="{F595335B-D696-472F-AB26-5B1A50DFFA95}" destId="{18222BA6-5FDC-47CA-99EC-02CBB485E874}" srcOrd="0" destOrd="0" parTransId="{B9138BFE-6DED-44BB-9221-262593247B10}" sibTransId="{6955B086-8C19-4826-B8EF-29FCF37181CD}"/>
    <dgm:cxn modelId="{E419F769-0F2A-41EE-BD13-3388E2843274}" type="presOf" srcId="{18222BA6-5FDC-47CA-99EC-02CBB485E874}" destId="{692647B7-0F85-4431-B76F-BF532346B79E}" srcOrd="1" destOrd="0" presId="urn:microsoft.com/office/officeart/2005/8/layout/hProcess6"/>
    <dgm:cxn modelId="{333FE64A-D915-41EB-B0BF-B2B0771F3186}" srcId="{17E153A7-BA2F-48CB-B984-C56C7C59BB20}" destId="{BAF6BE3E-E31F-42B8-A9A7-DD23C3D1FAAD}" srcOrd="0" destOrd="0" parTransId="{1BA8CE1F-B0EA-4437-9E0A-3E2856BC169A}" sibTransId="{ADB30E01-FA5D-4D04-85A0-6E54E2FA263F}"/>
    <dgm:cxn modelId="{F41CCA4F-35AF-446F-AA70-7EF0DDEBD3C0}" type="presOf" srcId="{BAF6BE3E-E31F-42B8-A9A7-DD23C3D1FAAD}" destId="{94C40FBD-67BE-4BC0-93DB-1B00DE0313FC}" srcOrd="1" destOrd="0" presId="urn:microsoft.com/office/officeart/2005/8/layout/hProcess6"/>
    <dgm:cxn modelId="{E4957B70-7506-4359-9F85-7EA0DB2AE3CE}" srcId="{01D5E3C0-875C-4DBE-9BF0-47E82E621608}" destId="{B1DD814E-5BE8-4BB2-9EC4-BD478EFAAF79}" srcOrd="0" destOrd="0" parTransId="{A9409EF4-8FCA-41C6-B121-DF86D14BD5A5}" sibTransId="{4FA9699E-F650-4DA9-A09B-FEF1C4AC2D48}"/>
    <dgm:cxn modelId="{4FA7B277-1D95-48A8-AB0F-03961AEAEECC}" type="presOf" srcId="{ABA11967-46EB-4E6A-AEA5-F9DA3EEACB27}" destId="{3810DE6B-BE02-4D1F-A426-E0FABACE098B}" srcOrd="0" destOrd="0" presId="urn:microsoft.com/office/officeart/2005/8/layout/hProcess6"/>
    <dgm:cxn modelId="{16D37793-1BB6-45BF-8237-3246607C59B0}" srcId="{ABA11967-46EB-4E6A-AEA5-F9DA3EEACB27}" destId="{17E153A7-BA2F-48CB-B984-C56C7C59BB20}" srcOrd="2" destOrd="0" parTransId="{B10B06C6-323F-4FAE-90B9-5E4CDB277BD9}" sibTransId="{824416DD-337F-4B2C-A6C8-CE40B59DFCBC}"/>
    <dgm:cxn modelId="{B37C3796-E495-4A6B-A3DB-D9CE8606FC88}" srcId="{ABA11967-46EB-4E6A-AEA5-F9DA3EEACB27}" destId="{01D5E3C0-875C-4DBE-9BF0-47E82E621608}" srcOrd="1" destOrd="0" parTransId="{9D019F8B-F145-4FDD-8913-376F03464651}" sibTransId="{06294AC3-09DD-4638-A79E-B347DE95B06D}"/>
    <dgm:cxn modelId="{4DF5DC98-E7DB-438F-9A9D-9288CE1EFA66}" type="presOf" srcId="{B1DD814E-5BE8-4BB2-9EC4-BD478EFAAF79}" destId="{7FEA8B06-1121-482D-B9A6-BDF393F0E6A2}" srcOrd="0" destOrd="0" presId="urn:microsoft.com/office/officeart/2005/8/layout/hProcess6"/>
    <dgm:cxn modelId="{0BC5EDA3-A431-4BC4-8EDE-EB83D94525E5}" type="presOf" srcId="{18222BA6-5FDC-47CA-99EC-02CBB485E874}" destId="{E54DEA33-0033-4F0B-AA72-A1D4F5C939C5}" srcOrd="0" destOrd="0" presId="urn:microsoft.com/office/officeart/2005/8/layout/hProcess6"/>
    <dgm:cxn modelId="{BBC786A5-0FEA-490F-8885-7814C45A4FDD}" type="presOf" srcId="{BAF6BE3E-E31F-42B8-A9A7-DD23C3D1FAAD}" destId="{D82FF965-8BAD-470E-85DD-814098B7BD09}" srcOrd="0" destOrd="0" presId="urn:microsoft.com/office/officeart/2005/8/layout/hProcess6"/>
    <dgm:cxn modelId="{F9A96ED1-D34D-4717-9AEA-4FC8AB9EA77B}" type="presOf" srcId="{01D5E3C0-875C-4DBE-9BF0-47E82E621608}" destId="{1DE75321-BF15-4CA8-9704-1479A4D57CCC}" srcOrd="0" destOrd="0" presId="urn:microsoft.com/office/officeart/2005/8/layout/hProcess6"/>
    <dgm:cxn modelId="{EFD807E6-DC6F-43B9-B18E-28A2427113F5}" srcId="{ABA11967-46EB-4E6A-AEA5-F9DA3EEACB27}" destId="{F595335B-D696-472F-AB26-5B1A50DFFA95}" srcOrd="0" destOrd="0" parTransId="{28F12B67-28A4-40A9-BB5F-E8949E541E6B}" sibTransId="{AA9E48D3-BC31-4A81-801C-EF5F44158BB8}"/>
    <dgm:cxn modelId="{2F2F49F8-0AB9-44CD-9475-307DB54C0079}" type="presOf" srcId="{17E153A7-BA2F-48CB-B984-C56C7C59BB20}" destId="{D39F63ED-DE80-43C4-99A4-93EE3E782CF1}" srcOrd="0" destOrd="0" presId="urn:microsoft.com/office/officeart/2005/8/layout/hProcess6"/>
    <dgm:cxn modelId="{32C1DB7B-62C5-401A-88BE-3793D70A18A2}" type="presParOf" srcId="{3810DE6B-BE02-4D1F-A426-E0FABACE098B}" destId="{D7899BD7-F92A-46B5-8DAB-9488A628B1CD}" srcOrd="0" destOrd="0" presId="urn:microsoft.com/office/officeart/2005/8/layout/hProcess6"/>
    <dgm:cxn modelId="{5F46B503-6C24-42AC-A5C8-C832F4D03D61}" type="presParOf" srcId="{D7899BD7-F92A-46B5-8DAB-9488A628B1CD}" destId="{0A003CDD-8CA3-4A72-98D8-25CC711101B8}" srcOrd="0" destOrd="0" presId="urn:microsoft.com/office/officeart/2005/8/layout/hProcess6"/>
    <dgm:cxn modelId="{2988796E-65A2-44AC-943F-90F077669EFE}" type="presParOf" srcId="{D7899BD7-F92A-46B5-8DAB-9488A628B1CD}" destId="{E54DEA33-0033-4F0B-AA72-A1D4F5C939C5}" srcOrd="1" destOrd="0" presId="urn:microsoft.com/office/officeart/2005/8/layout/hProcess6"/>
    <dgm:cxn modelId="{CBD974A2-9BD5-4E62-A996-F72C7FA56A88}" type="presParOf" srcId="{D7899BD7-F92A-46B5-8DAB-9488A628B1CD}" destId="{692647B7-0F85-4431-B76F-BF532346B79E}" srcOrd="2" destOrd="0" presId="urn:microsoft.com/office/officeart/2005/8/layout/hProcess6"/>
    <dgm:cxn modelId="{F1DB9037-C992-48F5-A1A6-657DC8B08527}" type="presParOf" srcId="{D7899BD7-F92A-46B5-8DAB-9488A628B1CD}" destId="{D1921B35-5B4B-4D60-9B6E-BE993D6ACC2A}" srcOrd="3" destOrd="0" presId="urn:microsoft.com/office/officeart/2005/8/layout/hProcess6"/>
    <dgm:cxn modelId="{BABDC93D-8D45-4DC9-9CA4-24B831A81748}" type="presParOf" srcId="{3810DE6B-BE02-4D1F-A426-E0FABACE098B}" destId="{D8C41C18-343B-4024-840A-034284CDDE34}" srcOrd="1" destOrd="0" presId="urn:microsoft.com/office/officeart/2005/8/layout/hProcess6"/>
    <dgm:cxn modelId="{4634D325-42D4-467C-BE96-293A2EC4BE9A}" type="presParOf" srcId="{3810DE6B-BE02-4D1F-A426-E0FABACE098B}" destId="{109ADF1A-3962-4505-AB5C-E79CD7B85300}" srcOrd="2" destOrd="0" presId="urn:microsoft.com/office/officeart/2005/8/layout/hProcess6"/>
    <dgm:cxn modelId="{F6902446-92D0-41DC-B446-8B4F2193C307}" type="presParOf" srcId="{109ADF1A-3962-4505-AB5C-E79CD7B85300}" destId="{26D21304-5E43-4774-B8C3-0FD2A5855243}" srcOrd="0" destOrd="0" presId="urn:microsoft.com/office/officeart/2005/8/layout/hProcess6"/>
    <dgm:cxn modelId="{04916E1E-63B4-482C-B1BC-62507A6F874E}" type="presParOf" srcId="{109ADF1A-3962-4505-AB5C-E79CD7B85300}" destId="{7FEA8B06-1121-482D-B9A6-BDF393F0E6A2}" srcOrd="1" destOrd="0" presId="urn:microsoft.com/office/officeart/2005/8/layout/hProcess6"/>
    <dgm:cxn modelId="{34F5F218-9EAE-43FB-B519-EE38CDD7AD27}" type="presParOf" srcId="{109ADF1A-3962-4505-AB5C-E79CD7B85300}" destId="{1DAD2D7F-1E03-4753-A35D-43E1197C8305}" srcOrd="2" destOrd="0" presId="urn:microsoft.com/office/officeart/2005/8/layout/hProcess6"/>
    <dgm:cxn modelId="{E5021C96-72DA-42BD-B57E-29EC34886FE2}" type="presParOf" srcId="{109ADF1A-3962-4505-AB5C-E79CD7B85300}" destId="{1DE75321-BF15-4CA8-9704-1479A4D57CCC}" srcOrd="3" destOrd="0" presId="urn:microsoft.com/office/officeart/2005/8/layout/hProcess6"/>
    <dgm:cxn modelId="{1A7D4AF8-B7E3-41BC-8570-92475D561CEB}" type="presParOf" srcId="{3810DE6B-BE02-4D1F-A426-E0FABACE098B}" destId="{0A32069B-6959-43D5-94F8-84070753E83B}" srcOrd="3" destOrd="0" presId="urn:microsoft.com/office/officeart/2005/8/layout/hProcess6"/>
    <dgm:cxn modelId="{7AAA302A-FDE5-41E9-A1E1-0895BF74F9DD}" type="presParOf" srcId="{3810DE6B-BE02-4D1F-A426-E0FABACE098B}" destId="{E38CB4A1-5315-4F50-9BEB-210A0B61FCB8}" srcOrd="4" destOrd="0" presId="urn:microsoft.com/office/officeart/2005/8/layout/hProcess6"/>
    <dgm:cxn modelId="{3587A0C3-FC15-4624-9540-2A9B36D94454}" type="presParOf" srcId="{E38CB4A1-5315-4F50-9BEB-210A0B61FCB8}" destId="{8E0CFEED-34FE-4F96-96B1-3709C3C7893D}" srcOrd="0" destOrd="0" presId="urn:microsoft.com/office/officeart/2005/8/layout/hProcess6"/>
    <dgm:cxn modelId="{CA34162A-A7F4-49E5-9561-8E5DB40BC178}" type="presParOf" srcId="{E38CB4A1-5315-4F50-9BEB-210A0B61FCB8}" destId="{D82FF965-8BAD-470E-85DD-814098B7BD09}" srcOrd="1" destOrd="0" presId="urn:microsoft.com/office/officeart/2005/8/layout/hProcess6"/>
    <dgm:cxn modelId="{77BCD615-8FD1-47CF-BDF3-0BD9DA237188}" type="presParOf" srcId="{E38CB4A1-5315-4F50-9BEB-210A0B61FCB8}" destId="{94C40FBD-67BE-4BC0-93DB-1B00DE0313FC}" srcOrd="2" destOrd="0" presId="urn:microsoft.com/office/officeart/2005/8/layout/hProcess6"/>
    <dgm:cxn modelId="{3BA4E6BC-1627-40EE-A30F-7DF8321D691E}" type="presParOf" srcId="{E38CB4A1-5315-4F50-9BEB-210A0B61FCB8}" destId="{D39F63ED-DE80-43C4-99A4-93EE3E782C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$35,000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March 31:</a:t>
          </a:r>
          <a:r>
            <a:rPr lang="en-US" sz="1600" dirty="0">
              <a:latin typeface="Calibri" pitchFamily="34" charset="0"/>
            </a:rPr>
            <a:t> 2026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12/31/2026</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2030 (or Nov 2032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April 30: </a:t>
          </a:r>
          <a:r>
            <a:rPr lang="en-US" sz="1600" dirty="0">
              <a:latin typeface="Calibri" pitchFamily="34" charset="0"/>
            </a:rPr>
            <a:t>2026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Project Concept</a:t>
          </a:r>
        </a:p>
        <a:p>
          <a:pPr marL="114300" lvl="1" indent="-114300" algn="l" defTabSz="622300">
            <a:lnSpc>
              <a:spcPct val="90000"/>
            </a:lnSpc>
            <a:spcBef>
              <a:spcPct val="0"/>
            </a:spcBef>
            <a:spcAft>
              <a:spcPct val="15000"/>
            </a:spcAft>
            <a:buChar char="•"/>
          </a:pPr>
          <a:r>
            <a:rPr lang="en-US" sz="1400" kern="1200" dirty="0"/>
            <a:t>Use of Funds</a:t>
          </a:r>
        </a:p>
        <a:p>
          <a:pPr marL="114300" lvl="1" indent="-114300" algn="l" defTabSz="622300">
            <a:lnSpc>
              <a:spcPct val="90000"/>
            </a:lnSpc>
            <a:spcBef>
              <a:spcPct val="0"/>
            </a:spcBef>
            <a:spcAft>
              <a:spcPct val="15000"/>
            </a:spcAft>
            <a:buChar char="•"/>
          </a:pPr>
          <a:r>
            <a:rPr lang="en-US" sz="14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Demand</a:t>
          </a:r>
        </a:p>
        <a:p>
          <a:pPr marL="114300" lvl="1" indent="-114300" algn="l" defTabSz="622300">
            <a:lnSpc>
              <a:spcPct val="90000"/>
            </a:lnSpc>
            <a:spcBef>
              <a:spcPct val="0"/>
            </a:spcBef>
            <a:spcAft>
              <a:spcPct val="15000"/>
            </a:spcAft>
            <a:buChar char="•"/>
          </a:pPr>
          <a:r>
            <a:rPr lang="en-US" sz="1400" kern="1200" dirty="0"/>
            <a:t>Financial/Developmental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Sponsor Capacity</a:t>
          </a:r>
        </a:p>
        <a:p>
          <a:pPr marL="114300" lvl="1" indent="-114300" algn="l" defTabSz="622300">
            <a:lnSpc>
              <a:spcPct val="90000"/>
            </a:lnSpc>
            <a:spcBef>
              <a:spcPct val="0"/>
            </a:spcBef>
            <a:spcAft>
              <a:spcPct val="15000"/>
            </a:spcAft>
            <a:buChar char="•"/>
          </a:pPr>
          <a:r>
            <a:rPr lang="en-US" sz="14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3DA45-7813-4F52-B943-2FBA86EF19A1}">
      <dsp:nvSpPr>
        <dsp:cNvPr id="0" name=""/>
        <dsp:cNvSpPr/>
      </dsp:nvSpPr>
      <dsp:spPr>
        <a:xfrm>
          <a:off x="8027" y="2010674"/>
          <a:ext cx="2399416" cy="1439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Grant Connect User Profile Registration</a:t>
          </a:r>
        </a:p>
      </dsp:txBody>
      <dsp:txXfrm>
        <a:off x="50193" y="2052840"/>
        <a:ext cx="2315084" cy="1355318"/>
      </dsp:txXfrm>
    </dsp:sp>
    <dsp:sp modelId="{866C72FF-97EA-4EDE-9666-92682755C74D}">
      <dsp:nvSpPr>
        <dsp:cNvPr id="0" name=""/>
        <dsp:cNvSpPr/>
      </dsp:nvSpPr>
      <dsp:spPr>
        <a:xfrm>
          <a:off x="2647386" y="2432972"/>
          <a:ext cx="508676" cy="5950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647386" y="2551983"/>
        <a:ext cx="356073" cy="357033"/>
      </dsp:txXfrm>
    </dsp:sp>
    <dsp:sp modelId="{8D5E39C0-6581-4B21-9CBF-9BA4CD6E1BA1}">
      <dsp:nvSpPr>
        <dsp:cNvPr id="0" name=""/>
        <dsp:cNvSpPr/>
      </dsp:nvSpPr>
      <dsp:spPr>
        <a:xfrm>
          <a:off x="3367211" y="2010674"/>
          <a:ext cx="2399416" cy="1439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FHLB Review and Approval</a:t>
          </a:r>
        </a:p>
      </dsp:txBody>
      <dsp:txXfrm>
        <a:off x="3409377" y="2052840"/>
        <a:ext cx="2315084" cy="1355318"/>
      </dsp:txXfrm>
    </dsp:sp>
    <dsp:sp modelId="{C21215B8-6614-4EC9-B11D-E6CFAB4051EA}">
      <dsp:nvSpPr>
        <dsp:cNvPr id="0" name=""/>
        <dsp:cNvSpPr/>
      </dsp:nvSpPr>
      <dsp:spPr>
        <a:xfrm>
          <a:off x="6006570" y="2432972"/>
          <a:ext cx="508676" cy="5950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006570" y="2551983"/>
        <a:ext cx="356073" cy="357033"/>
      </dsp:txXfrm>
    </dsp:sp>
    <dsp:sp modelId="{E7EFAD51-C389-4EF7-B8D5-9220AD77E0AC}">
      <dsp:nvSpPr>
        <dsp:cNvPr id="0" name=""/>
        <dsp:cNvSpPr/>
      </dsp:nvSpPr>
      <dsp:spPr>
        <a:xfrm>
          <a:off x="6726395" y="2010674"/>
          <a:ext cx="2399416" cy="1439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Organization Affiliation</a:t>
          </a:r>
        </a:p>
      </dsp:txBody>
      <dsp:txXfrm>
        <a:off x="6768561" y="2052840"/>
        <a:ext cx="2315084" cy="1355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80BBC-6599-4124-9A35-50CF1F9C482A}">
      <dsp:nvSpPr>
        <dsp:cNvPr id="0" name=""/>
        <dsp:cNvSpPr/>
      </dsp:nvSpPr>
      <dsp:spPr>
        <a:xfrm rot="5400000">
          <a:off x="-262890" y="264900"/>
          <a:ext cx="1752600" cy="12268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Consultant</a:t>
          </a:r>
        </a:p>
      </dsp:txBody>
      <dsp:txXfrm rot="-5400000">
        <a:off x="0" y="615420"/>
        <a:ext cx="1226820" cy="525780"/>
      </dsp:txXfrm>
    </dsp:sp>
    <dsp:sp modelId="{A24DF8CB-CEF2-427F-931D-AC707E008D94}">
      <dsp:nvSpPr>
        <dsp:cNvPr id="0" name=""/>
        <dsp:cNvSpPr/>
      </dsp:nvSpPr>
      <dsp:spPr>
        <a:xfrm rot="5400000">
          <a:off x="2415845" y="-1187014"/>
          <a:ext cx="1139190" cy="35172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Initiates Application</a:t>
          </a:r>
        </a:p>
        <a:p>
          <a:pPr marL="114300" lvl="1" indent="-114300" algn="l" defTabSz="577850">
            <a:lnSpc>
              <a:spcPct val="90000"/>
            </a:lnSpc>
            <a:spcBef>
              <a:spcPct val="0"/>
            </a:spcBef>
            <a:spcAft>
              <a:spcPct val="15000"/>
            </a:spcAft>
            <a:buChar char="•"/>
          </a:pPr>
          <a:r>
            <a:rPr lang="en-US" sz="1300" kern="1200" dirty="0"/>
            <a:t>Creates application PIN</a:t>
          </a:r>
        </a:p>
        <a:p>
          <a:pPr marL="114300" lvl="1" indent="-114300" algn="l" defTabSz="577850">
            <a:lnSpc>
              <a:spcPct val="90000"/>
            </a:lnSpc>
            <a:spcBef>
              <a:spcPct val="0"/>
            </a:spcBef>
            <a:spcAft>
              <a:spcPct val="15000"/>
            </a:spcAft>
            <a:buChar char="•"/>
          </a:pPr>
          <a:r>
            <a:rPr lang="en-US" sz="1300" kern="1200" dirty="0"/>
            <a:t>Completes application</a:t>
          </a:r>
        </a:p>
        <a:p>
          <a:pPr marL="114300" lvl="1" indent="-114300" algn="l" defTabSz="577850">
            <a:lnSpc>
              <a:spcPct val="90000"/>
            </a:lnSpc>
            <a:spcBef>
              <a:spcPct val="0"/>
            </a:spcBef>
            <a:spcAft>
              <a:spcPct val="15000"/>
            </a:spcAft>
            <a:buChar char="•"/>
          </a:pPr>
          <a:r>
            <a:rPr lang="en-US" sz="1300" kern="1200" dirty="0"/>
            <a:t>Submits application to sponsor for review and approval</a:t>
          </a:r>
        </a:p>
      </dsp:txBody>
      <dsp:txXfrm rot="-5400000">
        <a:off x="1226821" y="57621"/>
        <a:ext cx="3461628" cy="1027968"/>
      </dsp:txXfrm>
    </dsp:sp>
    <dsp:sp modelId="{37CC69E9-D1AE-42B8-8E15-F643FB602D2D}">
      <dsp:nvSpPr>
        <dsp:cNvPr id="0" name=""/>
        <dsp:cNvSpPr/>
      </dsp:nvSpPr>
      <dsp:spPr>
        <a:xfrm rot="5400000">
          <a:off x="-262890" y="1824990"/>
          <a:ext cx="1752600" cy="12268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Sponsor</a:t>
          </a:r>
        </a:p>
      </dsp:txBody>
      <dsp:txXfrm rot="-5400000">
        <a:off x="0" y="2175510"/>
        <a:ext cx="1226820" cy="525780"/>
      </dsp:txXfrm>
    </dsp:sp>
    <dsp:sp modelId="{1C265A0E-6966-444B-86CE-DD326C7C586C}">
      <dsp:nvSpPr>
        <dsp:cNvPr id="0" name=""/>
        <dsp:cNvSpPr/>
      </dsp:nvSpPr>
      <dsp:spPr>
        <a:xfrm rot="5400000">
          <a:off x="2415845" y="373075"/>
          <a:ext cx="1139190" cy="35172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Accesses application with PIN</a:t>
          </a:r>
        </a:p>
        <a:p>
          <a:pPr marL="114300" lvl="1" indent="-114300" algn="l" defTabSz="577850">
            <a:lnSpc>
              <a:spcPct val="90000"/>
            </a:lnSpc>
            <a:spcBef>
              <a:spcPct val="0"/>
            </a:spcBef>
            <a:spcAft>
              <a:spcPct val="15000"/>
            </a:spcAft>
            <a:buChar char="•"/>
          </a:pPr>
          <a:r>
            <a:rPr lang="en-US" sz="1300" kern="1200" dirty="0"/>
            <a:t>Reviews and approves application submitted by consultant</a:t>
          </a:r>
        </a:p>
        <a:p>
          <a:pPr marL="114300" lvl="1" indent="-114300" algn="l" defTabSz="577850">
            <a:lnSpc>
              <a:spcPct val="90000"/>
            </a:lnSpc>
            <a:spcBef>
              <a:spcPct val="0"/>
            </a:spcBef>
            <a:spcAft>
              <a:spcPct val="15000"/>
            </a:spcAft>
            <a:buChar char="•"/>
          </a:pPr>
          <a:r>
            <a:rPr lang="en-US" sz="1300" kern="1200" dirty="0"/>
            <a:t>Submits application to member for review and approval</a:t>
          </a:r>
        </a:p>
      </dsp:txBody>
      <dsp:txXfrm rot="-5400000">
        <a:off x="1226821" y="1617711"/>
        <a:ext cx="3461628" cy="1027968"/>
      </dsp:txXfrm>
    </dsp:sp>
    <dsp:sp modelId="{995189B4-8FED-4F31-A108-B3AFAF395B40}">
      <dsp:nvSpPr>
        <dsp:cNvPr id="0" name=""/>
        <dsp:cNvSpPr/>
      </dsp:nvSpPr>
      <dsp:spPr>
        <a:xfrm rot="5400000">
          <a:off x="-262890" y="3385080"/>
          <a:ext cx="1752600" cy="12268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Members </a:t>
          </a:r>
        </a:p>
      </dsp:txBody>
      <dsp:txXfrm rot="-5400000">
        <a:off x="0" y="3735600"/>
        <a:ext cx="1226820" cy="525780"/>
      </dsp:txXfrm>
    </dsp:sp>
    <dsp:sp modelId="{1402D148-9770-467D-A3AF-8589E12D88D4}">
      <dsp:nvSpPr>
        <dsp:cNvPr id="0" name=""/>
        <dsp:cNvSpPr/>
      </dsp:nvSpPr>
      <dsp:spPr>
        <a:xfrm rot="5400000">
          <a:off x="2415845" y="1933165"/>
          <a:ext cx="1139190" cy="35172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Accesses application with PIN</a:t>
          </a:r>
        </a:p>
        <a:p>
          <a:pPr marL="114300" lvl="1" indent="-114300" algn="l" defTabSz="577850">
            <a:lnSpc>
              <a:spcPct val="90000"/>
            </a:lnSpc>
            <a:spcBef>
              <a:spcPct val="0"/>
            </a:spcBef>
            <a:spcAft>
              <a:spcPct val="15000"/>
            </a:spcAft>
            <a:buChar char="•"/>
          </a:pPr>
          <a:r>
            <a:rPr lang="en-US" sz="1300" kern="1200" dirty="0"/>
            <a:t>Reviews and approves application submitted by sponsor</a:t>
          </a:r>
        </a:p>
        <a:p>
          <a:pPr marL="114300" lvl="1" indent="-114300" algn="l" defTabSz="577850">
            <a:lnSpc>
              <a:spcPct val="90000"/>
            </a:lnSpc>
            <a:spcBef>
              <a:spcPct val="0"/>
            </a:spcBef>
            <a:spcAft>
              <a:spcPct val="15000"/>
            </a:spcAft>
            <a:buChar char="•"/>
          </a:pPr>
          <a:r>
            <a:rPr lang="en-US" sz="1300" kern="1200" dirty="0"/>
            <a:t>Submits final application to FHLB Dallas</a:t>
          </a:r>
        </a:p>
      </dsp:txBody>
      <dsp:txXfrm rot="-5400000">
        <a:off x="1226821" y="3177801"/>
        <a:ext cx="3461628" cy="10279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C69E9-D1AE-42B8-8E15-F643FB602D2D}">
      <dsp:nvSpPr>
        <dsp:cNvPr id="0" name=""/>
        <dsp:cNvSpPr/>
      </dsp:nvSpPr>
      <dsp:spPr>
        <a:xfrm rot="5400000">
          <a:off x="-369628" y="373181"/>
          <a:ext cx="2425552" cy="16862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Sponsors</a:t>
          </a:r>
        </a:p>
      </dsp:txBody>
      <dsp:txXfrm rot="-5400000">
        <a:off x="0" y="846701"/>
        <a:ext cx="1686296" cy="739256"/>
      </dsp:txXfrm>
    </dsp:sp>
    <dsp:sp modelId="{1C265A0E-6966-444B-86CE-DD326C7C586C}">
      <dsp:nvSpPr>
        <dsp:cNvPr id="0" name=""/>
        <dsp:cNvSpPr/>
      </dsp:nvSpPr>
      <dsp:spPr>
        <a:xfrm rot="5400000">
          <a:off x="2159815" y="-469966"/>
          <a:ext cx="1582404" cy="25294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Initiates Application</a:t>
          </a:r>
        </a:p>
        <a:p>
          <a:pPr marL="114300" lvl="1" indent="-114300" algn="l" defTabSz="666750">
            <a:lnSpc>
              <a:spcPct val="90000"/>
            </a:lnSpc>
            <a:spcBef>
              <a:spcPct val="0"/>
            </a:spcBef>
            <a:spcAft>
              <a:spcPct val="15000"/>
            </a:spcAft>
            <a:buChar char="•"/>
          </a:pPr>
          <a:r>
            <a:rPr lang="en-US" sz="1500" kern="1200"/>
            <a:t>Creates application PIN</a:t>
          </a:r>
          <a:endParaRPr lang="en-US" sz="1500" kern="1200" dirty="0"/>
        </a:p>
        <a:p>
          <a:pPr marL="114300" lvl="1" indent="-114300" algn="l" defTabSz="666750">
            <a:lnSpc>
              <a:spcPct val="90000"/>
            </a:lnSpc>
            <a:spcBef>
              <a:spcPct val="0"/>
            </a:spcBef>
            <a:spcAft>
              <a:spcPct val="15000"/>
            </a:spcAft>
            <a:buChar char="•"/>
          </a:pPr>
          <a:r>
            <a:rPr lang="en-US" sz="1500" kern="1200"/>
            <a:t>Completes application</a:t>
          </a:r>
          <a:endParaRPr lang="en-US" sz="1500" kern="1200" dirty="0"/>
        </a:p>
        <a:p>
          <a:pPr marL="114300" lvl="1" indent="-114300" algn="l" defTabSz="666750">
            <a:lnSpc>
              <a:spcPct val="90000"/>
            </a:lnSpc>
            <a:spcBef>
              <a:spcPct val="0"/>
            </a:spcBef>
            <a:spcAft>
              <a:spcPct val="15000"/>
            </a:spcAft>
            <a:buChar char="•"/>
          </a:pPr>
          <a:r>
            <a:rPr lang="en-US" sz="1500" kern="1200" dirty="0"/>
            <a:t>Submits application to member for review and approval</a:t>
          </a:r>
        </a:p>
      </dsp:txBody>
      <dsp:txXfrm rot="-5400000">
        <a:off x="1686296" y="80800"/>
        <a:ext cx="2452197" cy="1427910"/>
      </dsp:txXfrm>
    </dsp:sp>
    <dsp:sp modelId="{995189B4-8FED-4F31-A108-B3AFAF395B40}">
      <dsp:nvSpPr>
        <dsp:cNvPr id="0" name=""/>
        <dsp:cNvSpPr/>
      </dsp:nvSpPr>
      <dsp:spPr>
        <a:xfrm rot="5400000">
          <a:off x="-369628" y="2514676"/>
          <a:ext cx="2425552" cy="16862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Members </a:t>
          </a:r>
        </a:p>
      </dsp:txBody>
      <dsp:txXfrm rot="-5400000">
        <a:off x="0" y="2988196"/>
        <a:ext cx="1686296" cy="739256"/>
      </dsp:txXfrm>
    </dsp:sp>
    <dsp:sp modelId="{1402D148-9770-467D-A3AF-8589E12D88D4}">
      <dsp:nvSpPr>
        <dsp:cNvPr id="0" name=""/>
        <dsp:cNvSpPr/>
      </dsp:nvSpPr>
      <dsp:spPr>
        <a:xfrm rot="5400000">
          <a:off x="2159815" y="1671528"/>
          <a:ext cx="1582404" cy="25294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Review and approve applications submitted by sponsor</a:t>
          </a:r>
        </a:p>
        <a:p>
          <a:pPr marL="114300" lvl="1" indent="-114300" algn="l" defTabSz="666750">
            <a:lnSpc>
              <a:spcPct val="90000"/>
            </a:lnSpc>
            <a:spcBef>
              <a:spcPct val="0"/>
            </a:spcBef>
            <a:spcAft>
              <a:spcPct val="15000"/>
            </a:spcAft>
            <a:buChar char="•"/>
          </a:pPr>
          <a:r>
            <a:rPr lang="en-US" sz="1500" kern="1200" dirty="0"/>
            <a:t>Submit final application to FHLB Dallas</a:t>
          </a:r>
        </a:p>
      </dsp:txBody>
      <dsp:txXfrm rot="-5400000">
        <a:off x="1686296" y="2222295"/>
        <a:ext cx="2452197" cy="14279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DEA33-0033-4F0B-AA72-A1D4F5C939C5}">
      <dsp:nvSpPr>
        <dsp:cNvPr id="0" name=""/>
        <dsp:cNvSpPr/>
      </dsp:nvSpPr>
      <dsp:spPr>
        <a:xfrm>
          <a:off x="589865" y="3063570"/>
          <a:ext cx="2341721" cy="204695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LIHTC Compliance period ends 2026</a:t>
          </a:r>
        </a:p>
      </dsp:txBody>
      <dsp:txXfrm>
        <a:off x="1175295" y="3370614"/>
        <a:ext cx="1141589" cy="1432871"/>
      </dsp:txXfrm>
    </dsp:sp>
    <dsp:sp modelId="{D1921B35-5B4B-4D60-9B6E-BE993D6ACC2A}">
      <dsp:nvSpPr>
        <dsp:cNvPr id="0" name=""/>
        <dsp:cNvSpPr/>
      </dsp:nvSpPr>
      <dsp:spPr>
        <a:xfrm>
          <a:off x="4435" y="3939636"/>
          <a:ext cx="1170860" cy="11708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LIHTC Project Placed in Service 2011</a:t>
          </a:r>
        </a:p>
      </dsp:txBody>
      <dsp:txXfrm>
        <a:off x="175903" y="4111104"/>
        <a:ext cx="827924" cy="827924"/>
      </dsp:txXfrm>
    </dsp:sp>
    <dsp:sp modelId="{7FEA8B06-1121-482D-B9A6-BDF393F0E6A2}">
      <dsp:nvSpPr>
        <dsp:cNvPr id="0" name=""/>
        <dsp:cNvSpPr/>
      </dsp:nvSpPr>
      <dsp:spPr>
        <a:xfrm>
          <a:off x="3663374" y="3063570"/>
          <a:ext cx="2341721" cy="204695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Awarded 2026 AHP Subsidy</a:t>
          </a:r>
        </a:p>
      </dsp:txBody>
      <dsp:txXfrm>
        <a:off x="4248804" y="3370614"/>
        <a:ext cx="1141589" cy="1432871"/>
      </dsp:txXfrm>
    </dsp:sp>
    <dsp:sp modelId="{1DE75321-BF15-4CA8-9704-1479A4D57CCC}">
      <dsp:nvSpPr>
        <dsp:cNvPr id="0" name=""/>
        <dsp:cNvSpPr/>
      </dsp:nvSpPr>
      <dsp:spPr>
        <a:xfrm>
          <a:off x="3077944" y="3939636"/>
          <a:ext cx="1170860" cy="11708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2026 AHP Application</a:t>
          </a:r>
        </a:p>
      </dsp:txBody>
      <dsp:txXfrm>
        <a:off x="3249412" y="4111104"/>
        <a:ext cx="827924" cy="827924"/>
      </dsp:txXfrm>
    </dsp:sp>
    <dsp:sp modelId="{D82FF965-8BAD-470E-85DD-814098B7BD09}">
      <dsp:nvSpPr>
        <dsp:cNvPr id="0" name=""/>
        <dsp:cNvSpPr/>
      </dsp:nvSpPr>
      <dsp:spPr>
        <a:xfrm>
          <a:off x="6736883" y="3063570"/>
          <a:ext cx="2341721" cy="204695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Existing tenants must be recertified for AHP Eligibility as units completed. (regardless of relocation)</a:t>
          </a:r>
        </a:p>
      </dsp:txBody>
      <dsp:txXfrm>
        <a:off x="7322313" y="3370614"/>
        <a:ext cx="1141589" cy="1432871"/>
      </dsp:txXfrm>
    </dsp:sp>
    <dsp:sp modelId="{D39F63ED-DE80-43C4-99A4-93EE3E782CF1}">
      <dsp:nvSpPr>
        <dsp:cNvPr id="0" name=""/>
        <dsp:cNvSpPr/>
      </dsp:nvSpPr>
      <dsp:spPr>
        <a:xfrm>
          <a:off x="6151453" y="3939636"/>
          <a:ext cx="1170860" cy="11708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Project Completed </a:t>
          </a:r>
        </a:p>
      </dsp:txBody>
      <dsp:txXfrm>
        <a:off x="6322921" y="4111104"/>
        <a:ext cx="827924" cy="8279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$35,000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March 31:</a:t>
          </a:r>
          <a:r>
            <a:rPr lang="en-US" sz="1600" kern="1200" dirty="0">
              <a:latin typeface="Calibri" pitchFamily="34" charset="0"/>
            </a:rPr>
            <a:t> 2026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30: </a:t>
          </a:r>
          <a:r>
            <a:rPr lang="en-US" sz="1600" kern="1200" dirty="0">
              <a:latin typeface="Calibri" pitchFamily="34" charset="0"/>
            </a:rPr>
            <a:t>2026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12/31/2026</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2030 (or Nov 2032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3/12/2026</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3/12/2026</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A project cannot apply if it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Board Members, Members, Sponsors new &amp; returning &amp; finally emerging developers and individuals that just want more information about our program</a:t>
            </a:r>
          </a:p>
          <a:p>
            <a:r>
              <a:rPr lang="en-US" dirty="0"/>
              <a:t>Acknowledge the glass blocks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a:t>
            </a:fld>
            <a:endParaRPr lang="en-US" dirty="0"/>
          </a:p>
        </p:txBody>
      </p:sp>
    </p:spTree>
    <p:extLst>
      <p:ext uri="{BB962C8B-B14F-4D97-AF65-F5344CB8AC3E}">
        <p14:creationId xmlns:p14="http://schemas.microsoft.com/office/powerpoint/2010/main" val="55225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27</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28</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29</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25CF-5995-EBD0-272A-E54DCCCDF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CE9E-3C10-30BE-E4A6-ED889C8B9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62F26-A425-7EDF-7E9E-9B1DA4D6803B}"/>
              </a:ext>
            </a:extLst>
          </p:cNvPr>
          <p:cNvSpPr>
            <a:spLocks noGrp="1"/>
          </p:cNvSpPr>
          <p:nvPr>
            <p:ph type="body" idx="1"/>
          </p:nvPr>
        </p:nvSpPr>
        <p:spPr/>
        <p:txBody>
          <a:bodyPr/>
          <a:lstStyle/>
          <a:p>
            <a:r>
              <a:rPr lang="en-US" dirty="0"/>
              <a:t>Submit your Rent Roll as an Excel file</a:t>
            </a:r>
          </a:p>
        </p:txBody>
      </p:sp>
      <p:sp>
        <p:nvSpPr>
          <p:cNvPr id="4" name="Slide Number Placeholder 3">
            <a:extLst>
              <a:ext uri="{FF2B5EF4-FFF2-40B4-BE49-F238E27FC236}">
                <a16:creationId xmlns:a16="http://schemas.microsoft.com/office/drawing/2014/main" id="{AB84598A-EA0A-BCDA-2D4E-90B1778DBFDC}"/>
              </a:ext>
            </a:extLst>
          </p:cNvPr>
          <p:cNvSpPr>
            <a:spLocks noGrp="1"/>
          </p:cNvSpPr>
          <p:nvPr>
            <p:ph type="sldNum" sz="quarter" idx="10"/>
          </p:nvPr>
        </p:nvSpPr>
        <p:spPr/>
        <p:txBody>
          <a:bodyPr/>
          <a:lstStyle/>
          <a:p>
            <a:fld id="{B66168CD-28A7-45AB-95D3-5E7166BC7C6F}" type="slidenum">
              <a:rPr lang="en-US" smtClean="0"/>
              <a:pPr/>
              <a:t>30</a:t>
            </a:fld>
            <a:endParaRPr lang="en-US" dirty="0"/>
          </a:p>
        </p:txBody>
      </p:sp>
    </p:spTree>
    <p:extLst>
      <p:ext uri="{BB962C8B-B14F-4D97-AF65-F5344CB8AC3E}">
        <p14:creationId xmlns:p14="http://schemas.microsoft.com/office/powerpoint/2010/main" val="212166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Phoenix Square II a 22 two- and four-bedroom home community new construction </a:t>
            </a:r>
            <a:endParaRPr lang="en-US" dirty="0"/>
          </a:p>
        </p:txBody>
      </p:sp>
      <p:sp>
        <p:nvSpPr>
          <p:cNvPr id="4" name="Slide Number Placeholder 3"/>
          <p:cNvSpPr>
            <a:spLocks noGrp="1"/>
          </p:cNvSpPr>
          <p:nvPr>
            <p:ph type="sldNum" sz="quarter" idx="5"/>
          </p:nvPr>
        </p:nvSpPr>
        <p:spPr/>
        <p:txBody>
          <a:bodyPr/>
          <a:lstStyle/>
          <a:p>
            <a:fld id="{56C5DE4D-FF5B-044D-B399-621886580E6F}" type="slidenum">
              <a:rPr lang="en-US" smtClean="0"/>
              <a:t>31</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32</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 , essentially, we are the Bank for Banks as we do nothing direct to consumer </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241677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3897720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34</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35</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BA158-3C17-B128-2009-EBAA9F692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F37AB-4779-E86C-F7A4-C4F0BD503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4B2DB-B645-DE51-0CB3-5B15500D457B}"/>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346E71A9-4CD2-BDA8-A266-760F4E816AAC}"/>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034894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51</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yourself time to apply</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54</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55</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56</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53E27-2DBE-2B5D-2DBF-973411DB2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FDE8-D03A-DEEE-356C-F349EDA69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D23A-1767-59E5-8E4D-68963B1D1B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F51E73-8631-F782-653F-31F9AA582B77}"/>
              </a:ext>
            </a:extLst>
          </p:cNvPr>
          <p:cNvSpPr>
            <a:spLocks noGrp="1"/>
          </p:cNvSpPr>
          <p:nvPr>
            <p:ph type="sldNum" sz="quarter" idx="10"/>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128031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62</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70</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75</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C39D-2579-B3FC-5018-CE8E91A0A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590C4-3B43-2227-1599-4C886F620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AF256-6CBE-17B1-D206-F905CF32B8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675259-74D5-0A7C-B0E5-022B6E27FEA3}"/>
              </a:ext>
            </a:extLst>
          </p:cNvPr>
          <p:cNvSpPr>
            <a:spLocks noGrp="1"/>
          </p:cNvSpPr>
          <p:nvPr>
            <p:ph type="sldNum" sz="quarter" idx="5"/>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2270281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4937D-4E6C-A3E4-A7A0-20DBDC5F4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2287B-7178-8A3D-8EDE-05E81B448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C7EA6-2322-E814-EC70-7C2CF56B4E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5B6A4A-4A51-DA3B-D6A3-39D4E419FA50}"/>
              </a:ext>
            </a:extLst>
          </p:cNvPr>
          <p:cNvSpPr>
            <a:spLocks noGrp="1"/>
          </p:cNvSpPr>
          <p:nvPr>
            <p:ph type="sldNum" sz="quarter" idx="5"/>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941300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5151-315D-D976-1F29-29EB08BE4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992C-72A1-634E-FB5E-2CA88781B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77BF3-9637-EDC3-D2DC-B2FB1BC9CC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CDBAAD-8409-F19A-55E5-38222829089C}"/>
              </a:ext>
            </a:extLst>
          </p:cNvPr>
          <p:cNvSpPr>
            <a:spLocks noGrp="1"/>
          </p:cNvSpPr>
          <p:nvPr>
            <p:ph type="sldNum" sz="quarter" idx="5"/>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576698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80</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81</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85</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86</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2025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100391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3985364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3/12/2026</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97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4133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820546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3/12/2026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275071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9" r:id="rId10"/>
    <p:sldLayoutId id="2147483674" r:id="rId11"/>
    <p:sldLayoutId id="2147483675" r:id="rId12"/>
    <p:sldLayoutId id="2147483676" r:id="rId13"/>
    <p:sldLayoutId id="2147483677" r:id="rId14"/>
    <p:sldLayoutId id="2147483678" r:id="rId15"/>
    <p:sldLayoutId id="2147483679" r:id="rId16"/>
    <p:sldLayoutId id="2147483695" r:id="rId17"/>
    <p:sldLayoutId id="2147483728" r:id="rId18"/>
    <p:sldLayoutId id="2147483729" r:id="rId19"/>
    <p:sldLayoutId id="2147483730" r:id="rId20"/>
    <p:sldLayoutId id="2147483731" r:id="rId21"/>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1136662089/efdf3711d6"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package" Target="../embeddings/Microsoft_Excel_Worksheet1.xlsx"/><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7.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fhlb.com/getmedia/7196e498-7940-4310-ad2f-2ebd44917cff/2025-Scoring-Rubric.pdf" TargetMode="Externa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9.xml"/><Relationship Id="rId1" Type="http://schemas.openxmlformats.org/officeDocument/2006/relationships/slideLayout" Target="../slideLayouts/slideLayout21.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66.svg"/><Relationship Id="rId4" Type="http://schemas.openxmlformats.org/officeDocument/2006/relationships/diagramLayout" Target="../diagrams/layout10.xml"/><Relationship Id="rId9" Type="http://schemas.openxmlformats.org/officeDocument/2006/relationships/image" Target="../media/image6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70.png"/><Relationship Id="rId7" Type="http://schemas.openxmlformats.org/officeDocument/2006/relationships/diagramQuickStyle" Target="../diagrams/quickStyle14.xml"/><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hyperlink" Target="https://www.fhlb.com/community-programs/community-programs" TargetMode="External"/><Relationship Id="rId9" Type="http://schemas.microsoft.com/office/2007/relationships/diagramDrawing" Target="../diagrams/drawing14.xml"/></Relationships>
</file>

<file path=ppt/slides/_rels/slide87.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2026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nvGraphicFramePr>
        <p:xfrm>
          <a:off x="170329" y="1479176"/>
          <a:ext cx="8579224" cy="5204845"/>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Project Location</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Applications Received</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dirty="0">
                          <a:solidFill>
                            <a:srgbClr val="FFFFFF"/>
                          </a:solidFill>
                          <a:effectLst/>
                          <a:latin typeface="Segoe UI" panose="020B0502040204020203" pitchFamily="34" charset="0"/>
                          <a:cs typeface="Segoe UI" panose="020B0502040204020203" pitchFamily="34" charset="0"/>
                        </a:rPr>
                        <a:t>Applications Approved</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Subsidy Awarded</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cs typeface="Segoe UI" panose="020B0502040204020203" pitchFamily="34" charset="0"/>
                        </a:rPr>
                        <a:t>Units</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AR</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5</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$6,675,000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267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CO</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$1,500,000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60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LA</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30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11</a:t>
                      </a:r>
                      <a:endParaRPr lang="en-US" sz="2700" b="0" i="0" u="none" strike="noStrike">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$10,944,990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412</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MS</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15</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3</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$3,350,000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140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NM</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9</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4</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$5,425,000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227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8247">
                <a:tc>
                  <a:txBody>
                    <a:bodyPr/>
                    <a:lstStyle/>
                    <a:p>
                      <a:pPr algn="ctr" rtl="0" fontAlgn="t"/>
                      <a:r>
                        <a:rPr lang="en-US" sz="2100" b="0" i="0" u="none" strike="noStrike">
                          <a:solidFill>
                            <a:srgbClr val="000000"/>
                          </a:solidFill>
                          <a:effectLst/>
                          <a:latin typeface="Segoe UI" panose="020B0502040204020203" pitchFamily="34" charset="0"/>
                          <a:cs typeface="Segoe UI" panose="020B0502040204020203" pitchFamily="34" charset="0"/>
                        </a:rPr>
                        <a:t>TX</a:t>
                      </a:r>
                      <a:endParaRPr lang="en-US" sz="2700" b="0" i="0" u="none" strike="noStrike">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53</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29</a:t>
                      </a:r>
                      <a:endParaRPr lang="en-US" sz="2700" b="0" i="0" u="none" strike="noStrike" dirty="0">
                        <a:effectLst/>
                        <a:latin typeface="Segoe UI" panose="020B0502040204020203" pitchFamily="34" charset="0"/>
                        <a:cs typeface="Segoe UI" panose="020B0502040204020203"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$45,640,710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dirty="0">
                          <a:solidFill>
                            <a:srgbClr val="000000"/>
                          </a:solidFill>
                          <a:effectLst/>
                          <a:latin typeface="Segoe UI" panose="020B0502040204020203" pitchFamily="34" charset="0"/>
                          <a:cs typeface="Segoe UI" panose="020B0502040204020203" pitchFamily="34" charset="0"/>
                        </a:rPr>
                        <a:t>2,671</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Totals</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126</a:t>
                      </a: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dirty="0">
                          <a:effectLst/>
                          <a:latin typeface="Segoe UI" panose="020B0502040204020203" pitchFamily="34" charset="0"/>
                          <a:cs typeface="Segoe UI" panose="020B0502040204020203" pitchFamily="34" charset="0"/>
                        </a:rPr>
                        <a:t>53</a:t>
                      </a:r>
                    </a:p>
                  </a:txBody>
                  <a:tcPr marL="135110" marR="135110" marT="9144"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$73,535,700</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dirty="0">
                          <a:solidFill>
                            <a:srgbClr val="000000"/>
                          </a:solidFill>
                          <a:effectLst/>
                          <a:latin typeface="Segoe UI" panose="020B0502040204020203" pitchFamily="34" charset="0"/>
                          <a:cs typeface="Segoe UI" panose="020B0502040204020203" pitchFamily="34" charset="0"/>
                        </a:rPr>
                        <a:t>3,777</a:t>
                      </a:r>
                      <a:endParaRPr lang="en-US" sz="2700" b="0" i="0" u="none" strike="noStrike" dirty="0">
                        <a:effectLst/>
                        <a:latin typeface="Segoe UI" panose="020B0502040204020203" pitchFamily="34" charset="0"/>
                        <a:cs typeface="Segoe UI" panose="020B0502040204020203"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504C2546-D78B-4102-B853-2FE8EAB8DEFC}"/>
              </a:ext>
            </a:extLst>
          </p:cNvPr>
          <p:cNvSpPr>
            <a:spLocks noGrp="1"/>
          </p:cNvSpPr>
          <p:nvPr>
            <p:ph type="title"/>
          </p:nvPr>
        </p:nvSpPr>
        <p:spPr>
          <a:xfrm>
            <a:off x="233596" y="241934"/>
            <a:ext cx="7487260" cy="457200"/>
          </a:xfrm>
        </p:spPr>
        <p:txBody>
          <a:bodyPr anchor="ctr">
            <a:normAutofit/>
          </a:bodyPr>
          <a:lstStyle/>
          <a:p>
            <a:r>
              <a:rPr lang="en-US" dirty="0"/>
              <a:t>Approved AHP Project Locations</a:t>
            </a:r>
          </a:p>
        </p:txBody>
      </p:sp>
      <p:pic>
        <p:nvPicPr>
          <p:cNvPr id="5" name="Picture 4" descr="Map&#10;&#10;AI-generated content may be incorrect.">
            <a:extLst>
              <a:ext uri="{FF2B5EF4-FFF2-40B4-BE49-F238E27FC236}">
                <a16:creationId xmlns:a16="http://schemas.microsoft.com/office/drawing/2014/main" id="{89AC816E-1A0E-F59D-AC39-6ADC9A7F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570" y="760466"/>
            <a:ext cx="7010645" cy="5993443"/>
          </a:xfrm>
          <a:prstGeom prst="rect">
            <a:avLst/>
          </a:prstGeom>
          <a:ln w="38100">
            <a:solidFill>
              <a:schemeClr val="tx1"/>
            </a:solidFill>
          </a:ln>
        </p:spPr>
      </p:pic>
    </p:spTree>
    <p:extLst>
      <p:ext uri="{BB962C8B-B14F-4D97-AF65-F5344CB8AC3E}">
        <p14:creationId xmlns:p14="http://schemas.microsoft.com/office/powerpoint/2010/main" val="16869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a:xfrm>
            <a:off x="355600" y="1055974"/>
            <a:ext cx="8178800" cy="4983880"/>
          </a:xfrm>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7" y="4069256"/>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7" y="1693618"/>
            <a:ext cx="3534288" cy="2357666"/>
          </a:xfrm>
          <a:prstGeom prst="rect">
            <a:avLst/>
          </a:prstGeom>
          <a:ln w="22225">
            <a:solidFill>
              <a:schemeClr val="accent1">
                <a:shade val="50000"/>
              </a:schemeClr>
            </a:solidFill>
          </a:ln>
        </p:spPr>
      </p:pic>
      <p:pic>
        <p:nvPicPr>
          <p:cNvPr id="6" name="Picture 5" descr="A picture containing grass, person, outdoor, people&#10;&#10;AI-generated content may be incorrect.">
            <a:extLst>
              <a:ext uri="{FF2B5EF4-FFF2-40B4-BE49-F238E27FC236}">
                <a16:creationId xmlns:a16="http://schemas.microsoft.com/office/drawing/2014/main" id="{1383D66A-2A58-1175-FC31-14F0160B078C}"/>
              </a:ext>
            </a:extLst>
          </p:cNvPr>
          <p:cNvPicPr>
            <a:picLocks noChangeAspect="1"/>
          </p:cNvPicPr>
          <p:nvPr/>
        </p:nvPicPr>
        <p:blipFill>
          <a:blip r:embed="rId4"/>
          <a:stretch>
            <a:fillRect/>
          </a:stretch>
        </p:blipFill>
        <p:spPr>
          <a:xfrm>
            <a:off x="5481877" y="1697798"/>
            <a:ext cx="3534288" cy="2357665"/>
          </a:xfrm>
          <a:prstGeom prst="rect">
            <a:avLst/>
          </a:prstGeom>
        </p:spPr>
      </p:pic>
      <p:sp>
        <p:nvSpPr>
          <p:cNvPr id="4" name="Star: 5 Points 3">
            <a:extLst>
              <a:ext uri="{FF2B5EF4-FFF2-40B4-BE49-F238E27FC236}">
                <a16:creationId xmlns:a16="http://schemas.microsoft.com/office/drawing/2014/main" id="{F99E72F9-6115-88B5-7CD3-8C103B4A9AED}"/>
              </a:ext>
            </a:extLst>
          </p:cNvPr>
          <p:cNvSpPr/>
          <p:nvPr/>
        </p:nvSpPr>
        <p:spPr>
          <a:xfrm>
            <a:off x="5034141" y="1934054"/>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37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4736009"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07150" y="1751726"/>
            <a:ext cx="4342329" cy="40087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043157" y="4181527"/>
            <a:ext cx="3990531" cy="1328352"/>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endParaRPr lang="en-US" sz="1400" b="0" i="0" dirty="0">
              <a:solidFill>
                <a:srgbClr val="232A31"/>
              </a:solidFill>
              <a:effectLst/>
              <a:latin typeface="GT America"/>
            </a:endParaRPr>
          </a:p>
          <a:p>
            <a:pPr algn="ctr"/>
            <a:r>
              <a:rPr lang="en-US" sz="1400" b="0" i="0" dirty="0">
                <a:solidFill>
                  <a:srgbClr val="232A31"/>
                </a:solidFill>
                <a:effectLst/>
                <a:latin typeface="GT America"/>
              </a:rPr>
              <a:t>Restore Hope Arkansas received a</a:t>
            </a:r>
            <a:r>
              <a:rPr lang="en-US" sz="1400" dirty="0">
                <a:solidFill>
                  <a:srgbClr val="232A31"/>
                </a:solidFill>
                <a:latin typeface="GT America"/>
              </a:rPr>
              <a:t>n </a:t>
            </a:r>
            <a:r>
              <a:rPr lang="en-US" sz="1400" b="0" i="0" dirty="0">
                <a:solidFill>
                  <a:srgbClr val="232A31"/>
                </a:solidFill>
                <a:effectLst/>
                <a:latin typeface="GT America"/>
              </a:rPr>
              <a:t>$850,000 AHP grant through Arvest Bank for </a:t>
            </a:r>
            <a:r>
              <a:rPr lang="en-US" sz="1400" dirty="0">
                <a:solidFill>
                  <a:srgbClr val="232A31"/>
                </a:solidFill>
                <a:latin typeface="GT America"/>
              </a:rPr>
              <a:t>Cobblestone Farm Community in Fayetteville, Arkansas</a:t>
            </a:r>
            <a:r>
              <a:rPr lang="en-US" sz="1400" b="0" i="0" dirty="0">
                <a:solidFill>
                  <a:srgbClr val="232A31"/>
                </a:solidFill>
                <a:effectLst/>
                <a:latin typeface="GT America"/>
              </a:rPr>
              <a:t>. </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043159" y="1499662"/>
            <a:ext cx="3990531" cy="2660354"/>
          </a:xfrm>
          <a:prstGeom prst="rect">
            <a:avLst/>
          </a:prstGeom>
          <a:ln w="25400">
            <a:solidFill>
              <a:schemeClr val="tx1"/>
            </a:solidFill>
          </a:ln>
        </p:spPr>
      </p:pic>
      <p:pic>
        <p:nvPicPr>
          <p:cNvPr id="13" name="Picture 12" descr="A row of houses next to a pond&#10;&#10;AI-generated content may be incorrect.">
            <a:extLst>
              <a:ext uri="{FF2B5EF4-FFF2-40B4-BE49-F238E27FC236}">
                <a16:creationId xmlns:a16="http://schemas.microsoft.com/office/drawing/2014/main" id="{06F81494-1A09-C83A-3982-24BFDC5C67AC}"/>
              </a:ext>
            </a:extLst>
          </p:cNvPr>
          <p:cNvPicPr>
            <a:picLocks noChangeAspect="1"/>
          </p:cNvPicPr>
          <p:nvPr/>
        </p:nvPicPr>
        <p:blipFill>
          <a:blip r:embed="rId4"/>
          <a:stretch>
            <a:fillRect/>
          </a:stretch>
        </p:blipFill>
        <p:spPr>
          <a:xfrm>
            <a:off x="5043160" y="1508631"/>
            <a:ext cx="3990532" cy="2660354"/>
          </a:xfrm>
          <a:prstGeom prst="rect">
            <a:avLst/>
          </a:prstGeom>
        </p:spPr>
      </p:pic>
    </p:spTree>
    <p:extLst>
      <p:ext uri="{BB962C8B-B14F-4D97-AF65-F5344CB8AC3E}">
        <p14:creationId xmlns:p14="http://schemas.microsoft.com/office/powerpoint/2010/main" val="1547246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420CD1-2C38-F5F1-6037-8647284F0B8A}"/>
              </a:ext>
            </a:extLst>
          </p:cNvPr>
          <p:cNvSpPr>
            <a:spLocks noGrp="1"/>
          </p:cNvSpPr>
          <p:nvPr>
            <p:ph type="body" sz="quarter" idx="12"/>
          </p:nvPr>
        </p:nvSpPr>
        <p:spPr/>
        <p:txBody>
          <a:bodyPr/>
          <a:lstStyle/>
          <a:p>
            <a:pPr marL="0" indent="0">
              <a:buNone/>
            </a:pPr>
            <a:r>
              <a:rPr lang="en-US" dirty="0">
                <a:hlinkClick r:id="rId2"/>
              </a:rPr>
              <a:t>https://vimeo.com/1136662089/efdf3711d6</a:t>
            </a:r>
            <a:endParaRPr lang="en-US" dirty="0"/>
          </a:p>
          <a:p>
            <a:pPr marL="0" indent="0">
              <a:buNone/>
            </a:pPr>
            <a:r>
              <a:rPr lang="en-US" dirty="0"/>
              <a:t>video</a:t>
            </a:r>
          </a:p>
        </p:txBody>
      </p:sp>
    </p:spTree>
    <p:extLst>
      <p:ext uri="{BB962C8B-B14F-4D97-AF65-F5344CB8AC3E}">
        <p14:creationId xmlns:p14="http://schemas.microsoft.com/office/powerpoint/2010/main" val="130537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032938"/>
            <a:ext cx="8655103" cy="7393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dirty="0">
                <a:solidFill>
                  <a:schemeClr val="tx1"/>
                </a:solidFill>
              </a:rPr>
              <a:t>Top </a:t>
            </a:r>
            <a:r>
              <a:rPr lang="en-US" sz="1300">
                <a:solidFill>
                  <a:schemeClr val="tx1"/>
                </a:solidFill>
              </a:rPr>
              <a:t>photo of </a:t>
            </a:r>
            <a:r>
              <a:rPr lang="en-US" sz="1300" dirty="0">
                <a:solidFill>
                  <a:schemeClr val="tx1"/>
                </a:solidFill>
              </a:rPr>
              <a:t>“</a:t>
            </a:r>
            <a:r>
              <a:rPr lang="en-US" sz="1300" dirty="0" err="1">
                <a:solidFill>
                  <a:schemeClr val="tx1"/>
                </a:solidFill>
              </a:rPr>
              <a:t>Spavinaw</a:t>
            </a:r>
            <a:r>
              <a:rPr lang="en-US" sz="1300" dirty="0">
                <a:solidFill>
                  <a:schemeClr val="tx1"/>
                </a:solidFill>
              </a:rPr>
              <a:t> Creek Senior Housing”, Gravette, Arkansas. The project received a $1,000,000 AHP Subsidy to construct 40 senior living homes.  Bottom photo of “New Hope Housing Gray”, Houston, Texas. The project received a $2,000,000 AHP Subsidy to construct 135 senior living homes. </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pic>
        <p:nvPicPr>
          <p:cNvPr id="5" name="Picture 4" descr="A picture containing text, outdoor, building, sky&#10;&#10;AI-generated content may be incorrect.">
            <a:extLst>
              <a:ext uri="{FF2B5EF4-FFF2-40B4-BE49-F238E27FC236}">
                <a16:creationId xmlns:a16="http://schemas.microsoft.com/office/drawing/2014/main" id="{E8E11009-3E96-4967-7AE3-CAE714A83888}"/>
              </a:ext>
            </a:extLst>
          </p:cNvPr>
          <p:cNvPicPr>
            <a:picLocks noChangeAspect="1"/>
          </p:cNvPicPr>
          <p:nvPr/>
        </p:nvPicPr>
        <p:blipFill>
          <a:blip r:embed="rId5"/>
          <a:stretch>
            <a:fillRect/>
          </a:stretch>
        </p:blipFill>
        <p:spPr>
          <a:xfrm>
            <a:off x="5676899" y="1123950"/>
            <a:ext cx="3114728" cy="2391037"/>
          </a:xfrm>
          <a:prstGeom prst="rect">
            <a:avLst/>
          </a:prstGeom>
        </p:spPr>
      </p:pic>
      <p:pic>
        <p:nvPicPr>
          <p:cNvPr id="8" name="Picture 7" descr="A picture containing building, outdoor, sky, road&#10;&#10;AI-generated content may be incorrect.">
            <a:extLst>
              <a:ext uri="{FF2B5EF4-FFF2-40B4-BE49-F238E27FC236}">
                <a16:creationId xmlns:a16="http://schemas.microsoft.com/office/drawing/2014/main" id="{B495D7E6-46D8-9AD3-0C9B-F3347422B283}"/>
              </a:ext>
            </a:extLst>
          </p:cNvPr>
          <p:cNvPicPr>
            <a:picLocks noChangeAspect="1"/>
          </p:cNvPicPr>
          <p:nvPr/>
        </p:nvPicPr>
        <p:blipFill>
          <a:blip r:embed="rId6"/>
          <a:stretch>
            <a:fillRect/>
          </a:stretch>
        </p:blipFill>
        <p:spPr>
          <a:xfrm>
            <a:off x="5676899" y="3657347"/>
            <a:ext cx="3115055" cy="2146800"/>
          </a:xfrm>
          <a:prstGeom prst="rect">
            <a:avLst/>
          </a:prstGeom>
        </p:spPr>
      </p:pic>
      <p:pic>
        <p:nvPicPr>
          <p:cNvPr id="10" name="Picture 9" descr="A picture containing outdoor, sky, grass, building&#10;&#10;AI-generated content may be incorrect.">
            <a:extLst>
              <a:ext uri="{FF2B5EF4-FFF2-40B4-BE49-F238E27FC236}">
                <a16:creationId xmlns:a16="http://schemas.microsoft.com/office/drawing/2014/main" id="{25FB54B3-D203-39C8-DC92-443A494C3DC3}"/>
              </a:ext>
            </a:extLst>
          </p:cNvPr>
          <p:cNvPicPr>
            <a:picLocks noChangeAspect="1"/>
          </p:cNvPicPr>
          <p:nvPr/>
        </p:nvPicPr>
        <p:blipFill>
          <a:blip r:embed="rId7"/>
          <a:stretch>
            <a:fillRect/>
          </a:stretch>
        </p:blipFill>
        <p:spPr>
          <a:xfrm>
            <a:off x="5676899" y="1123949"/>
            <a:ext cx="3108960" cy="2391037"/>
          </a:xfrm>
          <a:prstGeom prst="rect">
            <a:avLst/>
          </a:prstGeom>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2026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482600" y="1410105"/>
            <a:ext cx="8178800" cy="4037789"/>
          </a:xfrm>
        </p:spPr>
        <p:txBody>
          <a:bodyPr>
            <a:normAutofit/>
          </a:bodyPr>
          <a:lstStyle/>
          <a:p>
            <a:pPr>
              <a:buFont typeface="Arial" panose="020B0604020202020204" pitchFamily="34" charset="0"/>
              <a:buChar char="•"/>
            </a:pPr>
            <a:r>
              <a:rPr lang="en-US" dirty="0"/>
              <a:t>9:00-11:30  AHP General Fund session</a:t>
            </a:r>
            <a:r>
              <a:rPr lang="en-US" dirty="0">
                <a:latin typeface="Courier New" panose="02070309020205020404" pitchFamily="49" charset="0"/>
              </a:rPr>
              <a:t> </a:t>
            </a:r>
          </a:p>
          <a:p>
            <a:pPr marL="0" indent="0">
              <a:buNone/>
            </a:pPr>
            <a:r>
              <a:rPr lang="en-US" dirty="0">
                <a:latin typeface="Courier New" panose="02070309020205020404" pitchFamily="49" charset="0"/>
              </a:rPr>
              <a:t> </a:t>
            </a:r>
          </a:p>
          <a:p>
            <a:pPr lvl="1"/>
            <a:r>
              <a:rPr lang="en-US" sz="1800" dirty="0"/>
              <a:t>        Updates for 2026</a:t>
            </a:r>
          </a:p>
          <a:p>
            <a:pPr lvl="1"/>
            <a:r>
              <a:rPr lang="en-US" sz="1800" dirty="0"/>
              <a:t>        Preparations for applications</a:t>
            </a:r>
          </a:p>
          <a:p>
            <a:pPr lvl="1"/>
            <a:r>
              <a:rPr lang="en-US" sz="1800" dirty="0"/>
              <a:t>        Requirements for eligibility</a:t>
            </a:r>
          </a:p>
          <a:p>
            <a:pPr lvl="1"/>
            <a:r>
              <a:rPr lang="en-US" sz="1800" dirty="0"/>
              <a:t>        Capacity of sponsors</a:t>
            </a:r>
          </a:p>
          <a:p>
            <a:pPr lvl="1"/>
            <a:r>
              <a:rPr lang="en-US" sz="1800" dirty="0"/>
              <a:t>        Financial feasibility</a:t>
            </a:r>
          </a:p>
          <a:p>
            <a:pPr lvl="1"/>
            <a:r>
              <a:rPr lang="en-US" sz="1800" dirty="0"/>
              <a:t>        Q&amp;A and Break</a:t>
            </a:r>
          </a:p>
          <a:p>
            <a:pPr lvl="1"/>
            <a:r>
              <a:rPr lang="en-US" sz="1800" dirty="0"/>
              <a:t>        Scoring criteria</a:t>
            </a:r>
          </a:p>
          <a:p>
            <a:pPr lvl="1"/>
            <a:r>
              <a:rPr lang="en-US" sz="1800" dirty="0"/>
              <a:t>        Modifications to applications</a:t>
            </a:r>
          </a:p>
          <a:p>
            <a:pPr lvl="1"/>
            <a:r>
              <a:rPr lang="en-US" sz="1800" dirty="0"/>
              <a:t>        GrantConnect Portal access</a:t>
            </a:r>
          </a:p>
          <a:p>
            <a:pPr marL="231775" lvl="1" indent="0">
              <a:buNone/>
            </a:pPr>
            <a:endParaRPr lang="en-US" sz="1800" dirty="0"/>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a:t>
            </a:r>
          </a:p>
        </p:txBody>
      </p:sp>
    </p:spTree>
    <p:extLst>
      <p:ext uri="{BB962C8B-B14F-4D97-AF65-F5344CB8AC3E}">
        <p14:creationId xmlns:p14="http://schemas.microsoft.com/office/powerpoint/2010/main" val="2810729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2026</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2026</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10" name="Star: 5 Points 9">
            <a:extLst>
              <a:ext uri="{FF2B5EF4-FFF2-40B4-BE49-F238E27FC236}">
                <a16:creationId xmlns:a16="http://schemas.microsoft.com/office/drawing/2014/main" id="{15EC695B-8908-6FD1-A035-29D842F5E445}"/>
              </a:ext>
            </a:extLst>
          </p:cNvPr>
          <p:cNvSpPr/>
          <p:nvPr/>
        </p:nvSpPr>
        <p:spPr>
          <a:xfrm>
            <a:off x="8127677" y="3130547"/>
            <a:ext cx="582218" cy="53600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2026</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Rent Roll</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sX0" fmla="*/ 861957 w 3057994"/>
              <a:gd name="csY0" fmla="*/ 1041853 h 873115"/>
              <a:gd name="csX1" fmla="*/ 800223 w 3057994"/>
              <a:gd name="csY1" fmla="*/ 820336 h 873115"/>
              <a:gd name="csX2" fmla="*/ 1197057 w 3057994"/>
              <a:gd name="csY2" fmla="*/ 10411 h 873115"/>
              <a:gd name="csX3" fmla="*/ 1908934 w 3057994"/>
              <a:gd name="csY3" fmla="*/ 13692 h 873115"/>
              <a:gd name="csX4" fmla="*/ 2168656 w 3057994"/>
              <a:gd name="csY4" fmla="*/ 833077 h 873115"/>
              <a:gd name="csX5" fmla="*/ 1356815 w 3057994"/>
              <a:gd name="csY5" fmla="*/ 870339 h 873115"/>
              <a:gd name="csX6" fmla="*/ 861957 w 3057994"/>
              <a:gd name="csY6" fmla="*/ 1041853 h 87311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a:extLst>
              <a:ext uri="{FF2B5EF4-FFF2-40B4-BE49-F238E27FC236}">
                <a16:creationId xmlns:a16="http://schemas.microsoft.com/office/drawing/2014/main" id="{9A4112FA-FCEB-8431-E80E-D9DA6F9B6DD4}"/>
              </a:ext>
            </a:extLst>
          </p:cNvPr>
          <p:cNvSpPr txBox="1">
            <a:spLocks noChangeArrowheads="1"/>
          </p:cNvSpPr>
          <p:nvPr/>
        </p:nvSpPr>
        <p:spPr bwMode="auto">
          <a:xfrm>
            <a:off x="5727700" y="1640722"/>
            <a:ext cx="3280740" cy="4029408"/>
          </a:xfrm>
          <a:prstGeom prst="rect">
            <a:avLst/>
          </a:prstGeom>
          <a:solidFill>
            <a:srgbClr val="FFFFFF"/>
          </a:solidFill>
          <a:ln w="50800">
            <a:solidFill>
              <a:srgbClr val="1E497C"/>
            </a:solidFill>
            <a:miter lim="800000"/>
            <a:headEnd/>
            <a:tailEnd/>
          </a:ln>
        </p:spPr>
        <p:txBody>
          <a:bodyPr rot="0" vert="horz" wrap="square" lIns="91440" tIns="45720" rIns="91440" bIns="45720" anchor="t" anchorCtr="0" upright="1">
            <a:noAutofit/>
          </a:bodyPr>
          <a:lstStyle/>
          <a:p>
            <a:pPr marL="0" marR="0" algn="ctr">
              <a:spcBef>
                <a:spcPts val="600"/>
              </a:spcBef>
              <a:spcAft>
                <a:spcPts val="600"/>
              </a:spcAft>
              <a:buNone/>
            </a:pPr>
            <a:r>
              <a:rPr lang="en-US" sz="1200" b="1" dirty="0">
                <a:solidFill>
                  <a:srgbClr val="0071CE"/>
                </a:solidFill>
                <a:effectLst/>
                <a:latin typeface="Myriad Pro"/>
                <a:ea typeface="Times New Roman" panose="02020603050405020304" pitchFamily="18" charset="0"/>
              </a:rPr>
              <a:t>FHLB Dallas’ Five-State District </a:t>
            </a:r>
            <a:br>
              <a:rPr lang="en-US" sz="1200" dirty="0">
                <a:solidFill>
                  <a:srgbClr val="000000"/>
                </a:solidFill>
                <a:effectLst/>
                <a:latin typeface="Myriad Pro"/>
                <a:ea typeface="Times New Roman" panose="02020603050405020304" pitchFamily="18" charset="0"/>
              </a:rPr>
            </a:br>
            <a:r>
              <a:rPr lang="en-US" sz="1100" dirty="0">
                <a:solidFill>
                  <a:srgbClr val="808285"/>
                </a:solidFill>
                <a:effectLst/>
                <a:latin typeface="Myriad Pro"/>
                <a:ea typeface="Times New Roman" panose="02020603050405020304" pitchFamily="18" charset="0"/>
              </a:rPr>
              <a:t>Members by State as of December 31, 2025</a:t>
            </a:r>
            <a:endParaRPr lang="en-US" sz="1200" dirty="0">
              <a:solidFill>
                <a:srgbClr val="000000"/>
              </a:solidFill>
              <a:effectLst/>
              <a:latin typeface="Arial" panose="020B0604020202020204" pitchFamily="34" charset="0"/>
              <a:ea typeface="Times New Roman" panose="02020603050405020304" pitchFamily="18" charset="0"/>
            </a:endParaRPr>
          </a:p>
          <a:p>
            <a:pPr marL="0" marR="0" algn="ctr">
              <a:spcBef>
                <a:spcPts val="600"/>
              </a:spcBef>
              <a:spcAft>
                <a:spcPts val="600"/>
              </a:spcAft>
              <a:buNone/>
            </a:pPr>
            <a:r>
              <a:rPr lang="en-US" sz="1100"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457200" marR="0">
              <a:buNone/>
            </a:pPr>
            <a:r>
              <a:rPr lang="en-US" sz="800"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lgn="ctr">
              <a:buNone/>
            </a:pPr>
            <a:r>
              <a:rPr lang="en-US" sz="1000" b="1" dirty="0">
                <a:solidFill>
                  <a:srgbClr val="808285"/>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lgn="ctr">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p>
            <a:pPr marL="0" marR="0">
              <a:buNone/>
            </a:pPr>
            <a:r>
              <a:rPr lang="en-US" sz="1200" dirty="0">
                <a:solidFill>
                  <a:srgbClr val="000000"/>
                </a:solidFill>
                <a:effectLst/>
                <a:latin typeface="Myriad Pro"/>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p:txBody>
      </p:sp>
      <p:sp>
        <p:nvSpPr>
          <p:cNvPr id="2" name="Title 1">
            <a:extLst>
              <a:ext uri="{FF2B5EF4-FFF2-40B4-BE49-F238E27FC236}">
                <a16:creationId xmlns:a16="http://schemas.microsoft.com/office/drawing/2014/main" id="{669E3308-F280-912F-D70D-699306E07A0F}"/>
              </a:ext>
            </a:extLst>
          </p:cNvPr>
          <p:cNvSpPr>
            <a:spLocks noGrp="1"/>
          </p:cNvSpPr>
          <p:nvPr>
            <p:ph type="title"/>
          </p:nvPr>
        </p:nvSpPr>
        <p:spPr/>
        <p:txBody>
          <a:bodyPr/>
          <a:lstStyle/>
          <a:p>
            <a:r>
              <a:rPr lang="en-US" dirty="0"/>
              <a:t>About FHLB Dallas</a:t>
            </a:r>
          </a:p>
        </p:txBody>
      </p:sp>
      <p:sp>
        <p:nvSpPr>
          <p:cNvPr id="5" name="Text Box 11">
            <a:extLst>
              <a:ext uri="{FF2B5EF4-FFF2-40B4-BE49-F238E27FC236}">
                <a16:creationId xmlns:a16="http://schemas.microsoft.com/office/drawing/2014/main" id="{7B2B0068-2C91-FF80-C189-263CD39988B2}"/>
              </a:ext>
            </a:extLst>
          </p:cNvPr>
          <p:cNvSpPr txBox="1">
            <a:spLocks noChangeArrowheads="1"/>
          </p:cNvSpPr>
          <p:nvPr/>
        </p:nvSpPr>
        <p:spPr bwMode="auto">
          <a:xfrm>
            <a:off x="94755" y="4052961"/>
            <a:ext cx="5747244" cy="2319028"/>
          </a:xfrm>
          <a:prstGeom prst="rect">
            <a:avLst/>
          </a:prstGeom>
          <a:noFill/>
          <a:ln w="6350">
            <a:noFill/>
            <a:miter lim="800000"/>
            <a:headEnd/>
            <a:tailEnd/>
          </a:ln>
        </p:spPr>
        <p:txBody>
          <a:bodyPr rot="0" vert="horz" wrap="square" lIns="91440" tIns="45720" rIns="91440" bIns="45720" anchor="t" anchorCtr="0" upright="1">
            <a:noAutofit/>
          </a:bodyPr>
          <a:lstStyle/>
          <a:p>
            <a:pPr marL="0" marR="0">
              <a:spcBef>
                <a:spcPts val="600"/>
              </a:spcBef>
              <a:buNone/>
            </a:pPr>
            <a:r>
              <a:rPr lang="en-US" sz="2000" b="1" dirty="0">
                <a:solidFill>
                  <a:srgbClr val="0071CE"/>
                </a:solidFill>
                <a:effectLst/>
                <a:ea typeface="Times New Roman" panose="02020603050405020304" pitchFamily="18" charset="0"/>
              </a:rPr>
              <a:t>How we serve our members and their communities</a:t>
            </a:r>
            <a:endParaRPr lang="en-US" sz="2000" dirty="0">
              <a:solidFill>
                <a:srgbClr val="000000"/>
              </a:solidFill>
              <a:effectLst/>
              <a:ea typeface="Times New Roman" panose="02020603050405020304" pitchFamily="18" charset="0"/>
            </a:endParaRPr>
          </a:p>
          <a:p>
            <a:pPr marL="377190" marR="0" indent="-285750">
              <a:spcBef>
                <a:spcPts val="300"/>
              </a:spcBef>
              <a:buFont typeface="Arial" panose="020B0604020202020204" pitchFamily="34" charset="0"/>
              <a:buChar char="•"/>
            </a:pPr>
            <a:r>
              <a:rPr lang="en-US" sz="2000" dirty="0">
                <a:solidFill>
                  <a:srgbClr val="808285"/>
                </a:solidFill>
                <a:ea typeface="Times New Roman" panose="02020603050405020304" pitchFamily="18" charset="0"/>
              </a:rPr>
              <a:t>P</a:t>
            </a:r>
            <a:r>
              <a:rPr lang="en-US" sz="2000" dirty="0">
                <a:solidFill>
                  <a:srgbClr val="808285"/>
                </a:solidFill>
                <a:effectLst/>
                <a:ea typeface="Times New Roman" panose="02020603050405020304" pitchFamily="18" charset="0"/>
              </a:rPr>
              <a:t>roviding a stable source of funding to support residential mortgage lending and related community investment </a:t>
            </a:r>
            <a:endParaRPr lang="en-US" sz="2000" dirty="0">
              <a:solidFill>
                <a:srgbClr val="000000"/>
              </a:solidFill>
              <a:effectLst/>
              <a:ea typeface="Times New Roman" panose="02020603050405020304" pitchFamily="18" charset="0"/>
            </a:endParaRPr>
          </a:p>
          <a:p>
            <a:pPr marL="377190" marR="0" indent="-285750">
              <a:buFont typeface="Arial" panose="020B0604020202020204" pitchFamily="34" charset="0"/>
              <a:buChar char="•"/>
            </a:pPr>
            <a:r>
              <a:rPr lang="en-US" sz="2000" dirty="0">
                <a:solidFill>
                  <a:srgbClr val="808285"/>
                </a:solidFill>
                <a:ea typeface="Times New Roman" panose="02020603050405020304" pitchFamily="18" charset="0"/>
              </a:rPr>
              <a:t>P</a:t>
            </a:r>
            <a:r>
              <a:rPr lang="en-US" sz="2000" dirty="0">
                <a:solidFill>
                  <a:srgbClr val="808285"/>
                </a:solidFill>
                <a:effectLst/>
                <a:ea typeface="Times New Roman" panose="02020603050405020304" pitchFamily="18" charset="0"/>
              </a:rPr>
              <a:t>roviding subsidies and favorably priced advance programs targeted specifically to the needs of low- to moderate-income communities</a:t>
            </a:r>
            <a:endParaRPr lang="en-US" sz="2000" dirty="0">
              <a:solidFill>
                <a:srgbClr val="000000"/>
              </a:solidFill>
              <a:effectLst/>
              <a:ea typeface="Times New Roman" panose="02020603050405020304" pitchFamily="18" charset="0"/>
            </a:endParaRPr>
          </a:p>
          <a:p>
            <a:pPr marL="0" marR="0">
              <a:buNone/>
            </a:pPr>
            <a:r>
              <a:rPr lang="en-US" dirty="0">
                <a:solidFill>
                  <a:srgbClr val="000000"/>
                </a:solidFill>
                <a:effectLst/>
                <a:ea typeface="Times New Roman" panose="02020603050405020304" pitchFamily="18" charset="0"/>
              </a:rPr>
              <a:t> </a:t>
            </a:r>
          </a:p>
        </p:txBody>
      </p:sp>
      <p:sp>
        <p:nvSpPr>
          <p:cNvPr id="8" name="Text Box 11">
            <a:extLst>
              <a:ext uri="{FF2B5EF4-FFF2-40B4-BE49-F238E27FC236}">
                <a16:creationId xmlns:a16="http://schemas.microsoft.com/office/drawing/2014/main" id="{E6AE9138-B76A-7F7F-C59C-39CB953D654C}"/>
              </a:ext>
            </a:extLst>
          </p:cNvPr>
          <p:cNvSpPr txBox="1">
            <a:spLocks noChangeArrowheads="1"/>
          </p:cNvSpPr>
          <p:nvPr/>
        </p:nvSpPr>
        <p:spPr bwMode="auto">
          <a:xfrm>
            <a:off x="135560" y="1208850"/>
            <a:ext cx="5058740" cy="2259362"/>
          </a:xfrm>
          <a:prstGeom prst="rect">
            <a:avLst/>
          </a:prstGeom>
          <a:solidFill>
            <a:srgbClr val="FFFFFF"/>
          </a:solidFill>
          <a:ln w="6350">
            <a:noFill/>
            <a:miter lim="800000"/>
            <a:headEnd/>
            <a:tailEnd/>
          </a:ln>
        </p:spPr>
        <p:txBody>
          <a:bodyPr rot="0" vert="horz" wrap="square" lIns="91440" tIns="45720" rIns="91440" bIns="45720" anchor="t" anchorCtr="0" upright="1">
            <a:noAutofit/>
          </a:bodyPr>
          <a:lstStyle/>
          <a:p>
            <a:pPr marL="0" marR="0">
              <a:spcBef>
                <a:spcPts val="600"/>
              </a:spcBef>
              <a:buNone/>
            </a:pPr>
            <a:r>
              <a:rPr lang="en-US" sz="2000" b="1" dirty="0">
                <a:solidFill>
                  <a:srgbClr val="0071CE"/>
                </a:solidFill>
                <a:effectLst/>
                <a:ea typeface="Times New Roman" panose="02020603050405020304" pitchFamily="18" charset="0"/>
              </a:rPr>
              <a:t>Who we are</a:t>
            </a:r>
            <a:endParaRPr lang="en-US" sz="2000" dirty="0">
              <a:solidFill>
                <a:srgbClr val="000000"/>
              </a:solidFill>
              <a:effectLst/>
              <a:ea typeface="Times New Roman" panose="02020603050405020304" pitchFamily="18" charset="0"/>
            </a:endParaRPr>
          </a:p>
          <a:p>
            <a:pPr marL="434340" marR="0" indent="-342900">
              <a:spcBef>
                <a:spcPts val="300"/>
              </a:spcBef>
              <a:buFont typeface="Arial" panose="020B0604020202020204" pitchFamily="34" charset="0"/>
              <a:buChar char="•"/>
            </a:pPr>
            <a:r>
              <a:rPr lang="en-US" sz="2000" dirty="0">
                <a:solidFill>
                  <a:srgbClr val="808285"/>
                </a:solidFill>
                <a:effectLst/>
                <a:ea typeface="Times New Roman" panose="02020603050405020304" pitchFamily="18" charset="0"/>
              </a:rPr>
              <a:t>One of 11 District banks in the FHLBank System created by Congress in 1932 as a by product of the Great Depression</a:t>
            </a:r>
            <a:endParaRPr lang="en-US" sz="2000" dirty="0">
              <a:solidFill>
                <a:srgbClr val="000000"/>
              </a:solidFill>
              <a:effectLst/>
              <a:ea typeface="Times New Roman" panose="02020603050405020304" pitchFamily="18" charset="0"/>
            </a:endParaRPr>
          </a:p>
          <a:p>
            <a:pPr marL="434340" marR="0" indent="-342900">
              <a:buFont typeface="Arial" panose="020B0604020202020204" pitchFamily="34" charset="0"/>
              <a:buChar char="•"/>
            </a:pPr>
            <a:r>
              <a:rPr lang="en-US" sz="2000" dirty="0">
                <a:solidFill>
                  <a:srgbClr val="808285"/>
                </a:solidFill>
                <a:effectLst/>
                <a:ea typeface="Times New Roman" panose="02020603050405020304" pitchFamily="18" charset="0"/>
              </a:rPr>
              <a:t>A privately held cooperative, composed primarily of Community Financial Institutions located in Arkansas, Louisiana, Mississippi, New Mexico and Texas</a:t>
            </a:r>
            <a:endParaRPr lang="en-US" sz="2000" dirty="0">
              <a:solidFill>
                <a:srgbClr val="000000"/>
              </a:solidFill>
              <a:effectLst/>
              <a:ea typeface="Times New Roman" panose="02020603050405020304" pitchFamily="18" charset="0"/>
            </a:endParaRPr>
          </a:p>
          <a:p>
            <a:pPr marL="434340" marR="0" indent="-342900">
              <a:buFont typeface="Arial" panose="020B0604020202020204" pitchFamily="34" charset="0"/>
              <a:buChar char="•"/>
            </a:pPr>
            <a:r>
              <a:rPr lang="en-US" sz="2000" dirty="0">
                <a:solidFill>
                  <a:srgbClr val="808285"/>
                </a:solidFill>
                <a:effectLst/>
                <a:ea typeface="Times New Roman" panose="02020603050405020304" pitchFamily="18" charset="0"/>
              </a:rPr>
              <a:t>Total assets: </a:t>
            </a:r>
            <a:r>
              <a:rPr lang="en-US" sz="2000" b="1" dirty="0">
                <a:solidFill>
                  <a:srgbClr val="808285"/>
                </a:solidFill>
                <a:effectLst/>
                <a:ea typeface="Times New Roman" panose="02020603050405020304" pitchFamily="18" charset="0"/>
              </a:rPr>
              <a:t>$108.5 billion</a:t>
            </a:r>
            <a:endParaRPr lang="en-US" sz="2000" dirty="0">
              <a:solidFill>
                <a:srgbClr val="000000"/>
              </a:solidFill>
              <a:effectLst/>
              <a:ea typeface="Times New Roman" panose="02020603050405020304" pitchFamily="18" charset="0"/>
            </a:endParaRPr>
          </a:p>
          <a:p>
            <a:pPr marR="0"/>
            <a:r>
              <a:rPr lang="en-US" sz="1200" dirty="0">
                <a:solidFill>
                  <a:srgbClr val="000000"/>
                </a:solidFill>
                <a:effectLst/>
                <a:latin typeface="Arial" panose="020B0604020202020204" pitchFamily="34" charset="0"/>
                <a:ea typeface="Times New Roman" panose="02020603050405020304" pitchFamily="18" charset="0"/>
              </a:rPr>
              <a:t> </a:t>
            </a:r>
          </a:p>
        </p:txBody>
      </p:sp>
      <p:grpSp>
        <p:nvGrpSpPr>
          <p:cNvPr id="10" name="Group 9">
            <a:extLst>
              <a:ext uri="{FF2B5EF4-FFF2-40B4-BE49-F238E27FC236}">
                <a16:creationId xmlns:a16="http://schemas.microsoft.com/office/drawing/2014/main" id="{D981C2EF-B7F8-54B6-47B7-75A2F224F6A2}"/>
              </a:ext>
            </a:extLst>
          </p:cNvPr>
          <p:cNvGrpSpPr/>
          <p:nvPr/>
        </p:nvGrpSpPr>
        <p:grpSpPr>
          <a:xfrm>
            <a:off x="5841999" y="2312888"/>
            <a:ext cx="2910228" cy="2234193"/>
            <a:chOff x="0" y="0"/>
            <a:chExt cx="2852420" cy="1891665"/>
          </a:xfrm>
        </p:grpSpPr>
        <p:pic>
          <p:nvPicPr>
            <p:cNvPr id="13" name="Picture 12">
              <a:extLst>
                <a:ext uri="{FF2B5EF4-FFF2-40B4-BE49-F238E27FC236}">
                  <a16:creationId xmlns:a16="http://schemas.microsoft.com/office/drawing/2014/main" id="{14B774D8-EE80-6B24-41E7-310C8495B93B}"/>
                </a:ext>
              </a:extLst>
            </p:cNvPr>
            <p:cNvPicPr>
              <a:picLocks noChangeAspect="1"/>
            </p:cNvPicPr>
            <p:nvPr/>
          </p:nvPicPr>
          <p:blipFill>
            <a:blip r:embed="rId3" cstate="print"/>
            <a:stretch>
              <a:fillRect/>
            </a:stretch>
          </p:blipFill>
          <p:spPr>
            <a:xfrm>
              <a:off x="0" y="0"/>
              <a:ext cx="2852420" cy="1891665"/>
            </a:xfrm>
            <a:prstGeom prst="rect">
              <a:avLst/>
            </a:prstGeom>
          </p:spPr>
        </p:pic>
        <p:sp>
          <p:nvSpPr>
            <p:cNvPr id="14" name="TextBox 13">
              <a:extLst>
                <a:ext uri="{FF2B5EF4-FFF2-40B4-BE49-F238E27FC236}">
                  <a16:creationId xmlns:a16="http://schemas.microsoft.com/office/drawing/2014/main" id="{6B3F1CCE-553A-302D-BE69-B3D909ADBDBE}"/>
                </a:ext>
              </a:extLst>
            </p:cNvPr>
            <p:cNvSpPr txBox="1"/>
            <p:nvPr/>
          </p:nvSpPr>
          <p:spPr>
            <a:xfrm>
              <a:off x="304799" y="304800"/>
              <a:ext cx="381000" cy="322482"/>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1C558B9C-9295-061A-5A15-083DFED71380}"/>
                </a:ext>
              </a:extLst>
            </p:cNvPr>
            <p:cNvSpPr txBox="1"/>
            <p:nvPr/>
          </p:nvSpPr>
          <p:spPr>
            <a:xfrm>
              <a:off x="1219199" y="838071"/>
              <a:ext cx="541752" cy="274110"/>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466</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06BBD84F-B2BF-FEEB-5207-5104B3A42B50}"/>
                </a:ext>
              </a:extLst>
            </p:cNvPr>
            <p:cNvSpPr txBox="1"/>
            <p:nvPr/>
          </p:nvSpPr>
          <p:spPr>
            <a:xfrm>
              <a:off x="2057401" y="340096"/>
              <a:ext cx="381000" cy="287187"/>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76</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CF5E7364-E719-E97A-5A89-BAB4947D4562}"/>
                </a:ext>
              </a:extLst>
            </p:cNvPr>
            <p:cNvSpPr txBox="1"/>
            <p:nvPr/>
          </p:nvSpPr>
          <p:spPr>
            <a:xfrm>
              <a:off x="2449371" y="572892"/>
              <a:ext cx="381000" cy="246380"/>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1D7623F5-1DD8-3F60-DE55-BBC892B16140}"/>
                </a:ext>
              </a:extLst>
            </p:cNvPr>
            <p:cNvSpPr txBox="1"/>
            <p:nvPr/>
          </p:nvSpPr>
          <p:spPr>
            <a:xfrm>
              <a:off x="2015489" y="819150"/>
              <a:ext cx="554321" cy="246380"/>
            </a:xfrm>
            <a:prstGeom prst="rect">
              <a:avLst/>
            </a:prstGeom>
            <a:noFill/>
          </p:spPr>
          <p:txBody>
            <a:bodyPr wrap="square" rtlCol="0">
              <a:noAutofit/>
            </a:bodyPr>
            <a:lstStyle/>
            <a:p>
              <a:pPr marL="0" marR="0">
                <a:buNone/>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127</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grpSp>
      <p:sp>
        <p:nvSpPr>
          <p:cNvPr id="11" name="Rectangle 10">
            <a:extLst>
              <a:ext uri="{FF2B5EF4-FFF2-40B4-BE49-F238E27FC236}">
                <a16:creationId xmlns:a16="http://schemas.microsoft.com/office/drawing/2014/main" id="{B9EE565F-B0CF-6DB9-E8B3-DDA0F2857C30}"/>
              </a:ext>
            </a:extLst>
          </p:cNvPr>
          <p:cNvSpPr/>
          <p:nvPr/>
        </p:nvSpPr>
        <p:spPr>
          <a:xfrm>
            <a:off x="5845847" y="4577549"/>
            <a:ext cx="2354342" cy="784830"/>
          </a:xfrm>
          <a:prstGeom prst="rect">
            <a:avLst/>
          </a:prstGeom>
        </p:spPr>
        <p:txBody>
          <a:bodyPr wrap="square">
            <a:spAutoFit/>
          </a:bodyPr>
          <a:lstStyle/>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Arkansas 76</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Louisiana 127</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Mississippi 72</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New Mexico 38</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tabLst>
                <a:tab pos="457200" algn="l"/>
              </a:tabLst>
            </a:pPr>
            <a:r>
              <a:rPr lang="en-US" sz="900" kern="1200" dirty="0">
                <a:solidFill>
                  <a:srgbClr val="808285"/>
                </a:solidFill>
                <a:effectLst/>
                <a:latin typeface="Calibri" panose="020F0502020204030204" pitchFamily="34" charset="0"/>
                <a:ea typeface="Times New Roman" panose="02020603050405020304" pitchFamily="18" charset="0"/>
              </a:rPr>
              <a:t>Texas 466</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37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E5C8E-1AC7-BF59-39C8-1C2F28E38DBA}"/>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B41AAF9-8690-ABA2-B7CD-A51001ECBB62}"/>
              </a:ext>
            </a:extLst>
          </p:cNvPr>
          <p:cNvGraphicFramePr/>
          <p:nvPr/>
        </p:nvGraphicFramePr>
        <p:xfrm>
          <a:off x="30480" y="1005840"/>
          <a:ext cx="9083040" cy="6075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6A2BFCD-92DB-FCC1-C75D-4BF3231E5362}"/>
              </a:ext>
            </a:extLst>
          </p:cNvPr>
          <p:cNvSpPr>
            <a:spLocks noGrp="1"/>
          </p:cNvSpPr>
          <p:nvPr>
            <p:ph type="title"/>
          </p:nvPr>
        </p:nvSpPr>
        <p:spPr>
          <a:xfrm>
            <a:off x="356260" y="598773"/>
            <a:ext cx="7487260" cy="457200"/>
          </a:xfrm>
        </p:spPr>
        <p:txBody>
          <a:bodyPr/>
          <a:lstStyle/>
          <a:p>
            <a:pPr lvl="0"/>
            <a:r>
              <a:rPr lang="en-US" dirty="0"/>
              <a:t>2026 Rental Rehab Projects – Rent Roll Cont’d</a:t>
            </a:r>
          </a:p>
        </p:txBody>
      </p:sp>
      <p:grpSp>
        <p:nvGrpSpPr>
          <p:cNvPr id="7" name="Group 6">
            <a:extLst>
              <a:ext uri="{FF2B5EF4-FFF2-40B4-BE49-F238E27FC236}">
                <a16:creationId xmlns:a16="http://schemas.microsoft.com/office/drawing/2014/main" id="{8D23BE9A-52AC-834B-708F-D8C67A009B55}"/>
              </a:ext>
            </a:extLst>
          </p:cNvPr>
          <p:cNvGrpSpPr/>
          <p:nvPr/>
        </p:nvGrpSpPr>
        <p:grpSpPr>
          <a:xfrm>
            <a:off x="409883" y="1726717"/>
            <a:ext cx="8324233" cy="703897"/>
            <a:chOff x="0" y="0"/>
            <a:chExt cx="8324233" cy="703897"/>
          </a:xfrm>
          <a:scene3d>
            <a:camera prst="orthographicFront"/>
            <a:lightRig rig="threePt" dir="t"/>
          </a:scene3d>
        </p:grpSpPr>
        <p:sp>
          <p:nvSpPr>
            <p:cNvPr id="8" name="Rectangle 7">
              <a:extLst>
                <a:ext uri="{FF2B5EF4-FFF2-40B4-BE49-F238E27FC236}">
                  <a16:creationId xmlns:a16="http://schemas.microsoft.com/office/drawing/2014/main" id="{7394AAE6-436D-513F-4B48-A2A04140C0D3}"/>
                </a:ext>
              </a:extLst>
            </p:cNvPr>
            <p:cNvSpPr/>
            <p:nvPr/>
          </p:nvSpPr>
          <p:spPr>
            <a:xfrm>
              <a:off x="0" y="0"/>
              <a:ext cx="8324233" cy="703897"/>
            </a:xfrm>
            <a:prstGeom prst="rect">
              <a:avLst/>
            </a:prstGeom>
            <a:solidFill>
              <a:schemeClr val="tx2">
                <a:lumMod val="40000"/>
                <a:lumOff val="60000"/>
              </a:schemeClr>
            </a:solidFill>
            <a:ln>
              <a:solidFill>
                <a:schemeClr val="tx1"/>
              </a:solidFill>
              <a:prstDash val="sysDash"/>
            </a:ln>
            <a:sp3d>
              <a:bevelT/>
            </a:sp3d>
          </p:spPr>
          <p:style>
            <a:lnRef idx="0">
              <a:scrgbClr r="0" g="0" b="0"/>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B0878C5A-FFE0-CCEF-9C7B-72AD5D9AB7C2}"/>
                </a:ext>
              </a:extLst>
            </p:cNvPr>
            <p:cNvSpPr txBox="1"/>
            <p:nvPr/>
          </p:nvSpPr>
          <p:spPr>
            <a:xfrm>
              <a:off x="0" y="0"/>
              <a:ext cx="8324233" cy="703897"/>
            </a:xfrm>
            <a:prstGeom prst="rect">
              <a:avLst/>
            </a:prstGeom>
            <a:sp3d/>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All existing tenants in occupied property will need to be recertified as units are completed</a:t>
              </a: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p:txBody>
        </p:sp>
      </p:grpSp>
      <p:sp>
        <p:nvSpPr>
          <p:cNvPr id="10" name="Star: 5 Points 9">
            <a:extLst>
              <a:ext uri="{FF2B5EF4-FFF2-40B4-BE49-F238E27FC236}">
                <a16:creationId xmlns:a16="http://schemas.microsoft.com/office/drawing/2014/main" id="{6C61226F-A148-2D21-FBC9-4DDABCB27F43}"/>
              </a:ext>
            </a:extLst>
          </p:cNvPr>
          <p:cNvSpPr/>
          <p:nvPr/>
        </p:nvSpPr>
        <p:spPr>
          <a:xfrm>
            <a:off x="8301790" y="1369288"/>
            <a:ext cx="612800" cy="47298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llout: Down Arrow 2">
            <a:extLst>
              <a:ext uri="{FF2B5EF4-FFF2-40B4-BE49-F238E27FC236}">
                <a16:creationId xmlns:a16="http://schemas.microsoft.com/office/drawing/2014/main" id="{20302137-D36A-F866-539E-65A0A0144CC9}"/>
              </a:ext>
            </a:extLst>
          </p:cNvPr>
          <p:cNvSpPr/>
          <p:nvPr/>
        </p:nvSpPr>
        <p:spPr>
          <a:xfrm>
            <a:off x="357632" y="2885331"/>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Example</a:t>
            </a:r>
          </a:p>
        </p:txBody>
      </p:sp>
    </p:spTree>
    <p:extLst>
      <p:ext uri="{BB962C8B-B14F-4D97-AF65-F5344CB8AC3E}">
        <p14:creationId xmlns:p14="http://schemas.microsoft.com/office/powerpoint/2010/main" val="3786411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D1921B35-5B4B-4D60-9B6E-BE993D6ACC2A}"/>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E54DEA33-0033-4F0B-AA72-A1D4F5C939C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1DE75321-BF15-4CA8-9704-1479A4D57CC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7FEA8B06-1121-482D-B9A6-BDF393F0E6A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D39F63ED-DE80-43C4-99A4-93EE3E782CF1}"/>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D82FF965-8BAD-470E-85DD-814098B7BD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dirty="0">
                <a:solidFill>
                  <a:prstClr val="white"/>
                </a:solidFill>
                <a:latin typeface="Montserrat SemiBold" panose="00000700000000000000" pitchFamily="2" charset="0"/>
              </a:rPr>
              <a:t>Phoenix Square II</a:t>
            </a:r>
            <a:endParaRPr lang="en-US" sz="1800" dirty="0">
              <a:solidFill>
                <a:prstClr val="white"/>
              </a:solidFill>
              <a:latin typeface="Montserrat SemiBold" panose="00000700000000000000" pitchFamily="2" charset="0"/>
            </a:endParaRPr>
          </a:p>
          <a:p>
            <a:pPr algn="ctr"/>
            <a:endParaRPr lang="en-US" dirty="0"/>
          </a:p>
        </p:txBody>
      </p:sp>
      <p:pic>
        <p:nvPicPr>
          <p:cNvPr id="5" name="Picture 4" descr="A picture containing grass, outdoor, road, way&#10;&#10;AI-generated content may be incorrect.">
            <a:extLst>
              <a:ext uri="{FF2B5EF4-FFF2-40B4-BE49-F238E27FC236}">
                <a16:creationId xmlns:a16="http://schemas.microsoft.com/office/drawing/2014/main" id="{D606ACCA-A2C2-EBAC-1CE4-6A07B96298C3}"/>
              </a:ext>
            </a:extLst>
          </p:cNvPr>
          <p:cNvPicPr>
            <a:picLocks noChangeAspect="1"/>
          </p:cNvPicPr>
          <p:nvPr/>
        </p:nvPicPr>
        <p:blipFill>
          <a:blip r:embed="rId3"/>
          <a:stretch>
            <a:fillRect/>
          </a:stretch>
        </p:blipFill>
        <p:spPr>
          <a:xfrm>
            <a:off x="962110" y="1102062"/>
            <a:ext cx="7219779" cy="4813788"/>
          </a:xfrm>
          <a:prstGeom prst="rect">
            <a:avLst/>
          </a:prstGeom>
        </p:spPr>
      </p:pic>
    </p:spTree>
    <p:extLst>
      <p:ext uri="{BB962C8B-B14F-4D97-AF65-F5344CB8AC3E}">
        <p14:creationId xmlns:p14="http://schemas.microsoft.com/office/powerpoint/2010/main" val="2451487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992" y="2195162"/>
            <a:ext cx="3594967" cy="3537265"/>
          </a:xfrm>
          <a:prstGeom prst="rect">
            <a:avLst/>
          </a:prstGeom>
        </p:spPr>
        <p:txBody>
          <a:bodyPr vert="horz" lIns="91440" tIns="45720" rIns="91440" bIns="45720" rtlCol="0" anchor="ctr">
            <a:noAutofit/>
          </a:bodyPr>
          <a:lstStyle/>
          <a:p>
            <a:pPr lvl="0" defTabSz="914400">
              <a:lnSpc>
                <a:spcPct val="90000"/>
              </a:lnSpc>
              <a:spcBef>
                <a:spcPct val="0"/>
              </a:spcBef>
              <a:spcAft>
                <a:spcPts val="600"/>
              </a:spcAft>
              <a:defRPr/>
            </a:pPr>
            <a:r>
              <a:rPr lang="en-US" b="1" dirty="0">
                <a:solidFill>
                  <a:srgbClr val="0071CE"/>
                </a:solidFill>
                <a:latin typeface="+mj-lt"/>
                <a:ea typeface="+mj-ea"/>
                <a:cs typeface="+mj-cs"/>
              </a:rPr>
              <a:t>— </a:t>
            </a:r>
            <a:r>
              <a:rPr lang="en-US" b="1" dirty="0">
                <a:solidFill>
                  <a:srgbClr val="0070C0"/>
                </a:solidFill>
                <a:latin typeface="+mj-lt"/>
                <a:ea typeface="+mj-ea"/>
                <a:cs typeface="+mj-cs"/>
              </a:rPr>
              <a:t>Gulf Coast Housing Partnership </a:t>
            </a:r>
            <a:r>
              <a:rPr lang="en-US" dirty="0">
                <a:solidFill>
                  <a:srgbClr val="0070C0"/>
                </a:solidFill>
                <a:latin typeface="+mj-lt"/>
                <a:ea typeface="+mj-ea"/>
                <a:cs typeface="+mj-cs"/>
              </a:rPr>
              <a:t>was awarded a $330,000 AHP subsidy for the $9.2M Phoenix Square II project </a:t>
            </a:r>
            <a:r>
              <a:rPr lang="fr-FR" dirty="0">
                <a:solidFill>
                  <a:srgbClr val="0070C0"/>
                </a:solidFill>
                <a:latin typeface="+mj-lt"/>
                <a:ea typeface="+mj-ea"/>
                <a:cs typeface="+mj-cs"/>
              </a:rPr>
              <a:t>in Hammond, LA.</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New construction of 22 affordable &amp; permanent supportive housing rental units configured in 1 &amp; 2-story garden-style buildings and the community will offer supportive services delivered by providers located through the City of Hammond. </a:t>
            </a:r>
          </a:p>
        </p:txBody>
      </p:sp>
      <p:sp>
        <p:nvSpPr>
          <p:cNvPr id="12" name="Title 1">
            <a:extLst>
              <a:ext uri="{FF2B5EF4-FFF2-40B4-BE49-F238E27FC236}">
                <a16:creationId xmlns:a16="http://schemas.microsoft.com/office/drawing/2014/main" id="{D7CD3238-95AE-28D1-F87B-6630484FA3E3}"/>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pic>
        <p:nvPicPr>
          <p:cNvPr id="5" name="Picture 4" descr="A picture containing sky, outdoor, building, road&#10;&#10;AI-generated content may be incorrect.">
            <a:extLst>
              <a:ext uri="{FF2B5EF4-FFF2-40B4-BE49-F238E27FC236}">
                <a16:creationId xmlns:a16="http://schemas.microsoft.com/office/drawing/2014/main" id="{07FFD1B7-94E9-DED5-B6FA-4FB00302C3A3}"/>
              </a:ext>
            </a:extLst>
          </p:cNvPr>
          <p:cNvPicPr>
            <a:picLocks noChangeAspect="1"/>
          </p:cNvPicPr>
          <p:nvPr/>
        </p:nvPicPr>
        <p:blipFill>
          <a:blip r:embed="rId3"/>
          <a:stretch>
            <a:fillRect/>
          </a:stretch>
        </p:blipFill>
        <p:spPr>
          <a:xfrm>
            <a:off x="4209083" y="1113533"/>
            <a:ext cx="4271038" cy="2850262"/>
          </a:xfrm>
          <a:prstGeom prst="rect">
            <a:avLst/>
          </a:prstGeom>
        </p:spPr>
      </p:pic>
      <p:pic>
        <p:nvPicPr>
          <p:cNvPr id="7" name="Picture 6">
            <a:extLst>
              <a:ext uri="{FF2B5EF4-FFF2-40B4-BE49-F238E27FC236}">
                <a16:creationId xmlns:a16="http://schemas.microsoft.com/office/drawing/2014/main" id="{2369373C-BC92-03B3-D521-80647CDCC580}"/>
              </a:ext>
            </a:extLst>
          </p:cNvPr>
          <p:cNvPicPr>
            <a:picLocks noChangeAspect="1"/>
          </p:cNvPicPr>
          <p:nvPr/>
        </p:nvPicPr>
        <p:blipFill>
          <a:blip r:embed="rId4"/>
          <a:stretch>
            <a:fillRect/>
          </a:stretch>
        </p:blipFill>
        <p:spPr>
          <a:xfrm>
            <a:off x="5160724" y="4010744"/>
            <a:ext cx="3682652" cy="2457610"/>
          </a:xfrm>
          <a:prstGeom prst="rect">
            <a:avLst/>
          </a:prstGeom>
        </p:spPr>
      </p:pic>
    </p:spTree>
    <p:extLst>
      <p:ext uri="{BB962C8B-B14F-4D97-AF65-F5344CB8AC3E}">
        <p14:creationId xmlns:p14="http://schemas.microsoft.com/office/powerpoint/2010/main" val="2863650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45E4-97DB-9D29-DE17-E71C07BA2F8D}"/>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3" name="Title 1">
            <a:extLst>
              <a:ext uri="{FF2B5EF4-FFF2-40B4-BE49-F238E27FC236}">
                <a16:creationId xmlns:a16="http://schemas.microsoft.com/office/drawing/2014/main" id="{D3F611D3-C096-1983-BEF8-425D65DC39FB}"/>
              </a:ext>
            </a:extLst>
          </p:cNvPr>
          <p:cNvSpPr txBox="1">
            <a:spLocks/>
          </p:cNvSpPr>
          <p:nvPr/>
        </p:nvSpPr>
        <p:spPr>
          <a:xfrm>
            <a:off x="230233" y="1002280"/>
            <a:ext cx="3840085" cy="88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pPr>
              <a:lnSpc>
                <a:spcPct val="90000"/>
              </a:lnSpc>
            </a:pPr>
            <a:endParaRPr lang="en-US" dirty="0">
              <a:solidFill>
                <a:schemeClr val="tx1"/>
              </a:solidFill>
            </a:endParaRPr>
          </a:p>
        </p:txBody>
      </p:sp>
      <p:cxnSp>
        <p:nvCxnSpPr>
          <p:cNvPr id="7" name="Straight Connector 6">
            <a:extLst>
              <a:ext uri="{FF2B5EF4-FFF2-40B4-BE49-F238E27FC236}">
                <a16:creationId xmlns:a16="http://schemas.microsoft.com/office/drawing/2014/main" id="{DE4A0D21-82A1-20AB-24DF-3FD1D7B81EF5}"/>
              </a:ext>
            </a:extLst>
          </p:cNvPr>
          <p:cNvCxnSpPr/>
          <p:nvPr/>
        </p:nvCxnSpPr>
        <p:spPr>
          <a:xfrm>
            <a:off x="230233" y="1722664"/>
            <a:ext cx="362771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213F0AE-02FF-5BCA-60F7-12D311193BDF}"/>
              </a:ext>
            </a:extLst>
          </p:cNvPr>
          <p:cNvSpPr/>
          <p:nvPr/>
        </p:nvSpPr>
        <p:spPr>
          <a:xfrm>
            <a:off x="164919" y="1249908"/>
            <a:ext cx="4137660"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sp>
        <p:nvSpPr>
          <p:cNvPr id="13" name="TextBox 12">
            <a:extLst>
              <a:ext uri="{FF2B5EF4-FFF2-40B4-BE49-F238E27FC236}">
                <a16:creationId xmlns:a16="http://schemas.microsoft.com/office/drawing/2014/main" id="{1049FD1D-9F04-0DCE-65DD-6DE65876D2C2}"/>
              </a:ext>
            </a:extLst>
          </p:cNvPr>
          <p:cNvSpPr txBox="1"/>
          <p:nvPr/>
        </p:nvSpPr>
        <p:spPr>
          <a:xfrm>
            <a:off x="5073682" y="1486286"/>
            <a:ext cx="3840085" cy="4081117"/>
          </a:xfrm>
          <a:prstGeom prst="rect">
            <a:avLst/>
          </a:prstGeom>
          <a:noFill/>
        </p:spPr>
        <p:txBody>
          <a:bodyPr wrap="square" rtlCol="0">
            <a:spAutoFit/>
          </a:bodyPr>
          <a:lstStyle/>
          <a:p>
            <a:pPr algn="ctr">
              <a:lnSpc>
                <a:spcPct val="90000"/>
              </a:lnSpc>
            </a:pPr>
            <a:r>
              <a:rPr lang="en-US" sz="1600" b="1" dirty="0">
                <a:solidFill>
                  <a:schemeClr val="tx1"/>
                </a:solidFill>
              </a:rPr>
              <a:t>Unit mix</a:t>
            </a:r>
            <a:r>
              <a:rPr lang="en-US" sz="1600" dirty="0">
                <a:solidFill>
                  <a:schemeClr val="tx1"/>
                </a:solidFill>
              </a:rPr>
              <a:t>: </a:t>
            </a:r>
          </a:p>
          <a:p>
            <a:pPr algn="ctr">
              <a:lnSpc>
                <a:spcPct val="90000"/>
              </a:lnSpc>
            </a:pPr>
            <a:endParaRPr lang="en-US" sz="1600" dirty="0">
              <a:solidFill>
                <a:schemeClr val="tx1"/>
              </a:solidFill>
            </a:endParaRPr>
          </a:p>
          <a:p>
            <a:pPr marL="285750" indent="-285750" algn="l">
              <a:lnSpc>
                <a:spcPct val="90000"/>
              </a:lnSpc>
              <a:buFont typeface="Arial" panose="020B0604020202020204" pitchFamily="34" charset="0"/>
              <a:buChar char="•"/>
            </a:pPr>
            <a:r>
              <a:rPr lang="en-US" sz="1600" dirty="0">
                <a:solidFill>
                  <a:schemeClr val="tx1"/>
                </a:solidFill>
              </a:rPr>
              <a:t>22-unit new construction affordable &amp; permanent supportive </a:t>
            </a:r>
            <a:r>
              <a:rPr lang="en-US" sz="1600" dirty="0"/>
              <a:t>h</a:t>
            </a:r>
            <a:r>
              <a:rPr lang="en-US" sz="1600" dirty="0">
                <a:solidFill>
                  <a:schemeClr val="tx1"/>
                </a:solidFill>
              </a:rPr>
              <a:t>ousing project</a:t>
            </a:r>
          </a:p>
          <a:p>
            <a:pPr marL="285750" indent="-285750">
              <a:lnSpc>
                <a:spcPct val="90000"/>
              </a:lnSpc>
              <a:buFont typeface="Arial" panose="020B0604020202020204" pitchFamily="34" charset="0"/>
              <a:buChar char="•"/>
            </a:pPr>
            <a:r>
              <a:rPr lang="en-US" sz="1600" dirty="0"/>
              <a:t>Featuring 2 </a:t>
            </a:r>
            <a:r>
              <a:rPr lang="en-US" sz="1600" dirty="0">
                <a:solidFill>
                  <a:schemeClr val="tx1"/>
                </a:solidFill>
              </a:rPr>
              <a:t>two-bedroom</a:t>
            </a:r>
            <a:r>
              <a:rPr lang="en-US" sz="1600" dirty="0"/>
              <a:t> units and 20 four-bedroom units</a:t>
            </a:r>
          </a:p>
          <a:p>
            <a:pPr>
              <a:lnSpc>
                <a:spcPct val="90000"/>
              </a:lnSpc>
            </a:pPr>
            <a:endParaRPr lang="en-US" sz="1600" dirty="0"/>
          </a:p>
          <a:p>
            <a:pPr algn="ctr">
              <a:lnSpc>
                <a:spcPct val="90000"/>
              </a:lnSpc>
            </a:pPr>
            <a:r>
              <a:rPr lang="en-US" sz="1600" b="1" dirty="0"/>
              <a:t>Targeting:</a:t>
            </a:r>
          </a:p>
          <a:p>
            <a:pPr algn="ctr">
              <a:lnSpc>
                <a:spcPct val="90000"/>
              </a:lnSpc>
            </a:pPr>
            <a:endParaRPr lang="en-US" sz="1600" b="1" dirty="0"/>
          </a:p>
          <a:p>
            <a:pPr marL="285750" indent="-285750">
              <a:lnSpc>
                <a:spcPct val="90000"/>
              </a:lnSpc>
              <a:buFont typeface="Arial" panose="020B0604020202020204" pitchFamily="34" charset="0"/>
              <a:buChar char="•"/>
            </a:pPr>
            <a:r>
              <a:rPr lang="en-US" sz="1600" dirty="0">
                <a:solidFill>
                  <a:schemeClr val="tx1"/>
                </a:solidFill>
              </a:rPr>
              <a:t>100% units reserved for Low-Income Households (at or below 60% AMI). </a:t>
            </a:r>
          </a:p>
          <a:p>
            <a:pPr>
              <a:lnSpc>
                <a:spcPct val="90000"/>
              </a:lnSpc>
            </a:pPr>
            <a:endParaRPr lang="en-US" sz="1600" dirty="0">
              <a:solidFill>
                <a:schemeClr val="tx1"/>
              </a:solidFill>
            </a:endParaRPr>
          </a:p>
          <a:p>
            <a:pPr algn="ctr">
              <a:lnSpc>
                <a:spcPct val="90000"/>
              </a:lnSpc>
            </a:pPr>
            <a:r>
              <a:rPr lang="en-US" sz="1600" b="1" dirty="0">
                <a:solidFill>
                  <a:schemeClr val="tx1"/>
                </a:solidFill>
              </a:rPr>
              <a:t>Financing Sources</a:t>
            </a:r>
            <a:r>
              <a:rPr lang="en-US" sz="1600" dirty="0">
                <a:solidFill>
                  <a:schemeClr val="tx1"/>
                </a:solidFill>
              </a:rPr>
              <a:t>: </a:t>
            </a:r>
          </a:p>
          <a:p>
            <a:pPr marL="171450" indent="-171450">
              <a:lnSpc>
                <a:spcPct val="90000"/>
              </a:lnSpc>
              <a:buFontTx/>
              <a:buChar char="-"/>
            </a:pP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LIHTC Equity</a:t>
            </a:r>
          </a:p>
          <a:p>
            <a:pPr marL="285750" indent="-285750">
              <a:lnSpc>
                <a:spcPct val="90000"/>
              </a:lnSpc>
              <a:buFont typeface="Arial" panose="020B0604020202020204" pitchFamily="34" charset="0"/>
              <a:buChar char="•"/>
            </a:pPr>
            <a:r>
              <a:rPr lang="en-US" sz="1600" dirty="0">
                <a:solidFill>
                  <a:schemeClr val="tx1"/>
                </a:solidFill>
              </a:rPr>
              <a:t>AHP Grant</a:t>
            </a:r>
          </a:p>
          <a:p>
            <a:pPr marL="285750" indent="-285750">
              <a:lnSpc>
                <a:spcPct val="90000"/>
              </a:lnSpc>
              <a:buFont typeface="Arial" panose="020B0604020202020204" pitchFamily="34" charset="0"/>
              <a:buChar char="•"/>
            </a:pPr>
            <a:r>
              <a:rPr lang="en-US" sz="1600" dirty="0">
                <a:solidFill>
                  <a:schemeClr val="tx1"/>
                </a:solidFill>
              </a:rPr>
              <a:t>Permanent Mortgage - </a:t>
            </a:r>
            <a:r>
              <a:rPr lang="en-US" sz="1600" dirty="0">
                <a:effectLst/>
                <a:latin typeface="Calibri" panose="020F0502020204030204" pitchFamily="34" charset="0"/>
                <a:ea typeface="Calibri" panose="020F0502020204030204" pitchFamily="34" charset="0"/>
                <a:cs typeface="Times New Roman" panose="02020603050405020304" pitchFamily="18" charset="0"/>
              </a:rPr>
              <a:t>HOPE Federal Credit Union </a:t>
            </a:r>
            <a:endParaRPr lang="en-US" sz="1600" dirty="0">
              <a:solidFill>
                <a:schemeClr val="tx1"/>
              </a:solidFill>
            </a:endParaRPr>
          </a:p>
        </p:txBody>
      </p:sp>
      <p:pic>
        <p:nvPicPr>
          <p:cNvPr id="1026" name="Picture 2">
            <a:extLst>
              <a:ext uri="{FF2B5EF4-FFF2-40B4-BE49-F238E27FC236}">
                <a16:creationId xmlns:a16="http://schemas.microsoft.com/office/drawing/2014/main" id="{A87FBFE6-D9F1-2E7F-0B22-DD151D000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26" y="1912026"/>
            <a:ext cx="3254419" cy="433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3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1436196673"/>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14 or 63.6%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1.22</a:t>
                      </a: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$300/unit/year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a:t>
                      </a:r>
                      <a:r>
                        <a:rPr lang="en-US" sz="1800" u="none" strike="noStrike" dirty="0">
                          <a:effectLst/>
                          <a:highlight>
                            <a:srgbClr val="FFFF00"/>
                          </a:highlight>
                        </a:rPr>
                        <a:t>$400</a:t>
                      </a:r>
                      <a:endParaRPr lang="en-US" sz="1800" b="0" i="0" u="none" strike="noStrike" dirty="0">
                        <a:solidFill>
                          <a:srgbClr val="000000"/>
                        </a:solidFill>
                        <a:effectLst/>
                        <a:highlight>
                          <a:srgbClr val="FFFF00"/>
                        </a:highligh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highlight>
                            <a:srgbClr val="FFFF00"/>
                          </a:highlight>
                          <a:latin typeface="+mn-lt"/>
                          <a:ea typeface="+mn-ea"/>
                          <a:cs typeface="+mn-cs"/>
                        </a:rPr>
                        <a:t>$6,152.50</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&lt;=6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64323639"/>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12.84%</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9.09%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5.00%</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latin typeface="Calibri" panose="020F0502020204030204" pitchFamily="34" charset="0"/>
                          <a:ea typeface="+mn-ea"/>
                          <a:cs typeface="+mn-cs"/>
                        </a:rPr>
                        <a:t>29.95%</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7.00%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2026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2026</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endCxn id="105" idx="3"/>
          </p:cNvCxnSpPr>
          <p:nvPr/>
        </p:nvCxnSpPr>
        <p:spPr>
          <a:xfrm rot="5400000">
            <a:off x="3137626" y="4094173"/>
            <a:ext cx="798362" cy="121423"/>
          </a:xfrm>
          <a:prstGeom prst="bentConnector2">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862339" y="4381943"/>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NAHO</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715908" y="4665139"/>
            <a:ext cx="4107295" cy="1815882"/>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lang="en-US" sz="1400" b="1" dirty="0">
                <a:solidFill>
                  <a:srgbClr val="3F3F3F">
                    <a:lumMod val="65000"/>
                    <a:lumOff val="35000"/>
                  </a:srgbClr>
                </a:solidFill>
                <a:latin typeface="Calibri"/>
              </a:rPr>
              <a:t>NAHO</a:t>
            </a:r>
            <a:r>
              <a:rPr lang="en-US" sz="1400" dirty="0">
                <a:solidFill>
                  <a:srgbClr val="3F3F3F">
                    <a:lumMod val="65000"/>
                    <a:lumOff val="35000"/>
                  </a:srgbClr>
                </a:solidFill>
                <a:latin typeface="Calibri"/>
              </a:rPr>
              <a:t>: 	</a:t>
            </a:r>
            <a:r>
              <a:rPr lang="en-US" sz="1400" b="1" u="sng" dirty="0">
                <a:solidFill>
                  <a:srgbClr val="3F3F3F">
                    <a:lumMod val="65000"/>
                    <a:lumOff val="35000"/>
                  </a:srgbClr>
                </a:solidFill>
                <a:latin typeface="Calibri"/>
              </a:rPr>
              <a:t>N</a:t>
            </a:r>
            <a:r>
              <a:rPr lang="en-US" sz="1400" dirty="0">
                <a:solidFill>
                  <a:srgbClr val="3F3F3F">
                    <a:lumMod val="65000"/>
                    <a:lumOff val="35000"/>
                  </a:srgbClr>
                </a:solidFill>
                <a:latin typeface="Calibri"/>
              </a:rPr>
              <a:t>ative </a:t>
            </a:r>
            <a:r>
              <a:rPr lang="en-US" sz="1400" b="1" u="sng" dirty="0">
                <a:solidFill>
                  <a:srgbClr val="3F3F3F">
                    <a:lumMod val="65000"/>
                    <a:lumOff val="35000"/>
                  </a:srgbClr>
                </a:solidFill>
                <a:latin typeface="Calibri"/>
              </a:rPr>
              <a:t>A</a:t>
            </a:r>
            <a:r>
              <a:rPr lang="en-US" sz="1400" dirty="0">
                <a:solidFill>
                  <a:srgbClr val="3F3F3F">
                    <a:lumMod val="65000"/>
                    <a:lumOff val="35000"/>
                  </a:srgbClr>
                </a:solidFill>
                <a:latin typeface="Calibri"/>
              </a:rPr>
              <a:t>merican </a:t>
            </a:r>
            <a:r>
              <a:rPr lang="en-US" sz="1400" b="1" u="sng" dirty="0">
                <a:solidFill>
                  <a:srgbClr val="3F3F3F">
                    <a:lumMod val="65000"/>
                    <a:lumOff val="35000"/>
                  </a:srgbClr>
                </a:solidFill>
                <a:latin typeface="Calibri"/>
              </a:rPr>
              <a:t>H</a:t>
            </a:r>
            <a:r>
              <a:rPr lang="en-US" sz="1400" dirty="0">
                <a:solidFill>
                  <a:srgbClr val="3F3F3F">
                    <a:lumMod val="65000"/>
                    <a:lumOff val="35000"/>
                  </a:srgbClr>
                </a:solidFill>
                <a:latin typeface="Calibri"/>
              </a:rPr>
              <a:t>ousing </a:t>
            </a:r>
            <a:r>
              <a:rPr lang="en-US" sz="1400" b="1" u="sng" dirty="0">
                <a:solidFill>
                  <a:srgbClr val="3F3F3F">
                    <a:lumMod val="65000"/>
                    <a:lumOff val="35000"/>
                  </a:srgbClr>
                </a:solidFill>
                <a:latin typeface="Calibri"/>
              </a:rPr>
              <a:t>O</a:t>
            </a:r>
            <a:r>
              <a:rPr lang="en-US" sz="1400" dirty="0">
                <a:solidFill>
                  <a:srgbClr val="3F3F3F">
                    <a:lumMod val="65000"/>
                    <a:lumOff val="35000"/>
                  </a:srgbClr>
                </a:solidFill>
                <a:latin typeface="Calibri"/>
              </a:rPr>
              <a:t>pportunities </a:t>
            </a:r>
            <a:r>
              <a:rPr lang="en-US" sz="1400" b="1" u="sng" dirty="0">
                <a:solidFill>
                  <a:srgbClr val="3F3F3F">
                    <a:lumMod val="65000"/>
                    <a:lumOff val="35000"/>
                  </a:srgbClr>
                </a:solidFill>
                <a:latin typeface="Calibri"/>
              </a:rPr>
              <a:t>F</a:t>
            </a:r>
            <a:r>
              <a:rPr lang="en-US" sz="1400" dirty="0">
                <a:solidFill>
                  <a:srgbClr val="3F3F3F">
                    <a:lumMod val="65000"/>
                    <a:lumOff val="35000"/>
                  </a:srgbClr>
                </a:solidFill>
                <a:latin typeface="Calibri"/>
              </a:rPr>
              <a:t>und</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p:txBody>
      </p:sp>
      <p:cxnSp>
        <p:nvCxnSpPr>
          <p:cNvPr id="9" name="Elbow Connector 56">
            <a:extLst>
              <a:ext uri="{FF2B5EF4-FFF2-40B4-BE49-F238E27FC236}">
                <a16:creationId xmlns:a16="http://schemas.microsoft.com/office/drawing/2014/main" id="{B3351F66-DE60-E7BE-66EC-A05B8BFDAE7E}"/>
              </a:ext>
            </a:extLst>
          </p:cNvPr>
          <p:cNvCxnSpPr>
            <a:cxnSpLocks/>
          </p:cNvCxnSpPr>
          <p:nvPr/>
        </p:nvCxnSpPr>
        <p:spPr>
          <a:xfrm>
            <a:off x="3610833" y="4436660"/>
            <a:ext cx="593260" cy="440427"/>
          </a:xfrm>
          <a:prstGeom prst="bentConnector2">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21E1578-F41E-4E9A-F345-F60F69CA0833}"/>
              </a:ext>
            </a:extLst>
          </p:cNvPr>
          <p:cNvSpPr/>
          <p:nvPr/>
        </p:nvSpPr>
        <p:spPr>
          <a:xfrm>
            <a:off x="3875118" y="4865055"/>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Pathway Fund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23" name="Elbow Connector 94">
            <a:extLst>
              <a:ext uri="{FF2B5EF4-FFF2-40B4-BE49-F238E27FC236}">
                <a16:creationId xmlns:a16="http://schemas.microsoft.com/office/drawing/2014/main" id="{6438830A-66E6-5D20-0598-46567D566C89}"/>
              </a:ext>
            </a:extLst>
          </p:cNvPr>
          <p:cNvCxnSpPr>
            <a:cxnSpLocks/>
            <a:endCxn id="29" idx="3"/>
          </p:cNvCxnSpPr>
          <p:nvPr/>
        </p:nvCxnSpPr>
        <p:spPr>
          <a:xfrm rot="5400000">
            <a:off x="3219933" y="4740198"/>
            <a:ext cx="672813" cy="80996"/>
          </a:xfrm>
          <a:prstGeom prst="bentConnector2">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E882A7B-2786-4F2E-758B-49D76C4747F0}"/>
              </a:ext>
            </a:extLst>
          </p:cNvPr>
          <p:cNvSpPr/>
          <p:nvPr/>
        </p:nvSpPr>
        <p:spPr>
          <a:xfrm>
            <a:off x="2826637" y="4944981"/>
            <a:ext cx="689204" cy="3442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70AD47">
                    <a:lumMod val="75000"/>
                  </a:srgbClr>
                </a:solidFill>
                <a:effectLst/>
                <a:uLnTx/>
                <a:uFillTx/>
                <a:latin typeface="Calibri"/>
                <a:ea typeface="+mn-ea"/>
                <a:cs typeface="+mn-cs"/>
              </a:rPr>
              <a:t>FORTIFIED Fund</a:t>
            </a:r>
            <a:endParaRPr kumimoji="0" lang="en-US" sz="1200" b="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85132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4947070"/>
            <a:ext cx="8260738" cy="180503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
        <p:nvSpPr>
          <p:cNvPr id="6" name="Star: 5 Points 5">
            <a:extLst>
              <a:ext uri="{FF2B5EF4-FFF2-40B4-BE49-F238E27FC236}">
                <a16:creationId xmlns:a16="http://schemas.microsoft.com/office/drawing/2014/main" id="{E4484732-28FD-F3E1-C6C6-28D668DE07D6}"/>
              </a:ext>
            </a:extLst>
          </p:cNvPr>
          <p:cNvSpPr/>
          <p:nvPr/>
        </p:nvSpPr>
        <p:spPr>
          <a:xfrm>
            <a:off x="423623" y="2166521"/>
            <a:ext cx="582218" cy="53600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3F913B6E-7A2F-3657-4C58-9C628D80741C}"/>
              </a:ext>
            </a:extLst>
          </p:cNvPr>
          <p:cNvSpPr/>
          <p:nvPr/>
        </p:nvSpPr>
        <p:spPr>
          <a:xfrm>
            <a:off x="3759337" y="2204412"/>
            <a:ext cx="582218" cy="53600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rgbClr val="C0D6FF"/>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For special needs and/or homeless, please ensure your supporting documents </a:t>
            </a:r>
            <a:r>
              <a:rPr lang="en-US" sz="1600" b="1" u="sng" dirty="0">
                <a:solidFill>
                  <a:srgbClr val="FF0000"/>
                </a:solidFill>
              </a:rPr>
              <a:t>show how the project will qualify </a:t>
            </a:r>
            <a:r>
              <a:rPr lang="en-US" sz="1600" b="1" dirty="0">
                <a:solidFill>
                  <a:schemeClr val="tx1"/>
                </a:solidFill>
              </a:rPr>
              <a:t>someone meeting CID’s definition</a:t>
            </a:r>
            <a:endParaRPr lang="en-US" sz="1600" dirty="0">
              <a:solidFill>
                <a:schemeClr val="tx1"/>
              </a:solidFill>
            </a:endParaRPr>
          </a:p>
          <a:p>
            <a:pPr algn="ctr"/>
            <a:endParaRPr lang="en-US" sz="1400" dirty="0">
              <a:solidFill>
                <a:schemeClr val="accent1">
                  <a:lumMod val="75000"/>
                </a:schemeClr>
              </a:solidFill>
              <a:highlight>
                <a:srgbClr val="D0D8E8"/>
              </a:highlight>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rcRect/>
          <a:stretch/>
        </p:blipFill>
        <p:spPr>
          <a:xfrm>
            <a:off x="221381" y="1117015"/>
            <a:ext cx="4394645"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rcRect/>
          <a:stretch/>
        </p:blipFill>
        <p:spPr>
          <a:xfrm>
            <a:off x="4646343" y="1117015"/>
            <a:ext cx="4377238" cy="5649005"/>
          </a:xfrm>
          <a:prstGeom prst="rect">
            <a:avLst/>
          </a:prstGeom>
          <a:ln w="25400">
            <a:solidFill>
              <a:schemeClr val="accent1">
                <a:lumMod val="75000"/>
              </a:schemeClr>
            </a:solidFill>
          </a:ln>
        </p:spPr>
      </p:pic>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987C-3E87-64FE-E8F2-51B0E6A9E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F1629-2E1C-85EA-C8BA-09534C41C39C}"/>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DBCC0FD1-2E25-9063-359C-083CA8C26E82}"/>
              </a:ext>
            </a:extLst>
          </p:cNvPr>
          <p:cNvSpPr>
            <a:spLocks noGrp="1"/>
          </p:cNvSpPr>
          <p:nvPr>
            <p:ph type="body" sz="quarter" idx="12"/>
          </p:nvPr>
        </p:nvSpPr>
        <p:spPr>
          <a:xfrm>
            <a:off x="210747" y="443205"/>
            <a:ext cx="8348462"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AHP Rental Project Requirements for</a:t>
            </a:r>
          </a:p>
          <a:p>
            <a:pPr marL="0" lvl="0" indent="0" defTabSz="457200">
              <a:spcBef>
                <a:spcPct val="0"/>
              </a:spcBef>
              <a:buClrTx/>
              <a:buNone/>
              <a:defRPr/>
            </a:pPr>
            <a:r>
              <a:rPr lang="en-US" sz="2800" b="1" dirty="0">
                <a:solidFill>
                  <a:srgbClr val="0072CE"/>
                </a:solidFill>
                <a:latin typeface="Calibri" pitchFamily="34" charset="0"/>
              </a:rPr>
              <a:t>Homeless Households Attestation</a:t>
            </a:r>
            <a:endParaRPr lang="en-US" sz="2000" dirty="0">
              <a:solidFill>
                <a:schemeClr val="tx1"/>
              </a:solidFill>
            </a:endParaRPr>
          </a:p>
        </p:txBody>
      </p:sp>
      <p:pic>
        <p:nvPicPr>
          <p:cNvPr id="5" name="Picture 4" descr="Graphical user interface, text, application&#10;&#10;AI-generated content may be incorrect.">
            <a:extLst>
              <a:ext uri="{FF2B5EF4-FFF2-40B4-BE49-F238E27FC236}">
                <a16:creationId xmlns:a16="http://schemas.microsoft.com/office/drawing/2014/main" id="{55D14A74-277C-DFFF-277F-78C21DE8B660}"/>
              </a:ext>
            </a:extLst>
          </p:cNvPr>
          <p:cNvPicPr>
            <a:picLocks noChangeAspect="1"/>
          </p:cNvPicPr>
          <p:nvPr/>
        </p:nvPicPr>
        <p:blipFill>
          <a:blip r:embed="rId3"/>
          <a:stretch>
            <a:fillRect/>
          </a:stretch>
        </p:blipFill>
        <p:spPr>
          <a:xfrm>
            <a:off x="2307265" y="1587305"/>
            <a:ext cx="4164950" cy="5054994"/>
          </a:xfrm>
          <a:prstGeom prst="rect">
            <a:avLst/>
          </a:prstGeom>
          <a:ln w="15875">
            <a:solidFill>
              <a:schemeClr val="accent1"/>
            </a:solidFill>
          </a:ln>
        </p:spPr>
      </p:pic>
    </p:spTree>
    <p:extLst>
      <p:ext uri="{BB962C8B-B14F-4D97-AF65-F5344CB8AC3E}">
        <p14:creationId xmlns:p14="http://schemas.microsoft.com/office/powerpoint/2010/main" val="23180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43112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4</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281016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non-housing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5990444"/>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9" name="Rectangle 8">
            <a:extLst>
              <a:ext uri="{FF2B5EF4-FFF2-40B4-BE49-F238E27FC236}">
                <a16:creationId xmlns:a16="http://schemas.microsoft.com/office/drawing/2014/main" id="{A35792BC-C83C-B5C1-B629-03969FD15754}"/>
              </a:ext>
            </a:extLst>
          </p:cNvPr>
          <p:cNvSpPr/>
          <p:nvPr/>
        </p:nvSpPr>
        <p:spPr>
          <a:xfrm>
            <a:off x="170032" y="1692080"/>
            <a:ext cx="3303917" cy="2148507"/>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a:t>
            </a:r>
          </a:p>
          <a:p>
            <a:pPr algn="ctr"/>
            <a:endParaRPr lang="en-US" b="1" dirty="0"/>
          </a:p>
          <a:p>
            <a:pPr algn="ctr"/>
            <a:r>
              <a:rPr lang="en-US" b="1" u="sng" dirty="0">
                <a:solidFill>
                  <a:srgbClr val="FF0000"/>
                </a:solidFill>
              </a:rPr>
              <a:t>April 30</a:t>
            </a:r>
            <a:r>
              <a:rPr lang="en-US" b="1" u="sng" baseline="30000" dirty="0">
                <a:solidFill>
                  <a:srgbClr val="FF0000"/>
                </a:solidFill>
              </a:rPr>
              <a:t>th</a:t>
            </a:r>
            <a:r>
              <a:rPr lang="en-US" b="1" u="sng" dirty="0">
                <a:solidFill>
                  <a:srgbClr val="FF0000"/>
                </a:solidFill>
              </a:rPr>
              <a:t> 2025 - April 30</a:t>
            </a:r>
            <a:r>
              <a:rPr lang="en-US" b="1" u="sng" baseline="30000" dirty="0">
                <a:solidFill>
                  <a:srgbClr val="FF0000"/>
                </a:solidFill>
              </a:rPr>
              <a:t>th</a:t>
            </a:r>
            <a:r>
              <a:rPr lang="en-US" b="1" u="sng" dirty="0">
                <a:solidFill>
                  <a:srgbClr val="FF0000"/>
                </a:solidFill>
              </a:rPr>
              <a:t> 2028</a:t>
            </a:r>
          </a:p>
        </p:txBody>
      </p:sp>
      <p:sp>
        <p:nvSpPr>
          <p:cNvPr id="10" name="Rectangle 9">
            <a:extLst>
              <a:ext uri="{FF2B5EF4-FFF2-40B4-BE49-F238E27FC236}">
                <a16:creationId xmlns:a16="http://schemas.microsoft.com/office/drawing/2014/main" id="{1B9E4CE8-2DFE-EFBF-752C-34E8A3B69FCF}"/>
              </a:ext>
            </a:extLst>
          </p:cNvPr>
          <p:cNvSpPr/>
          <p:nvPr/>
        </p:nvSpPr>
        <p:spPr>
          <a:xfrm>
            <a:off x="3473952" y="1692081"/>
            <a:ext cx="5426014" cy="214850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spc="-25" dirty="0">
                <a:solidFill>
                  <a:srgbClr val="FF0000"/>
                </a:solidFill>
                <a:effectLst/>
                <a:latin typeface="Arial" panose="020B0604020202020204" pitchFamily="34" charset="0"/>
                <a:ea typeface="Arial" panose="020B0604020202020204" pitchFamily="34" charset="0"/>
              </a:rPr>
              <a:t>(within one year prior to or two years after the AHP application deadline)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70032" y="393958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73952" y="393958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2026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987846"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Opens from March 31</a:t>
            </a:r>
            <a:r>
              <a:rPr kumimoji="0" lang="en-US" sz="1800" b="0" i="0" u="none" strike="noStrike" kern="1200" cap="none" spc="0" normalizeH="0" baseline="30000" noProof="0" dirty="0">
                <a:ln>
                  <a:noFill/>
                </a:ln>
                <a:solidFill>
                  <a:srgbClr val="0071CE"/>
                </a:solidFill>
                <a:effectLst/>
                <a:uLnTx/>
                <a:uFillTx/>
                <a:latin typeface="Calibri" panose="020F0502020204030204" pitchFamily="34" charset="0"/>
                <a:ea typeface="+mj-ea"/>
                <a:cs typeface="Calibri" panose="020F0502020204030204" pitchFamily="34" charset="0"/>
              </a:rPr>
              <a:t>st</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 April 30</a:t>
            </a:r>
            <a:r>
              <a:rPr kumimoji="0" lang="en-US" sz="1800" b="0" i="0" u="none" strike="noStrike" kern="1200" cap="none" spc="0" normalizeH="0" baseline="30000" noProof="0" dirty="0">
                <a:ln>
                  <a:noFill/>
                </a:ln>
                <a:solidFill>
                  <a:srgbClr val="0071CE"/>
                </a:solidFill>
                <a:effectLst/>
                <a:uLnTx/>
                <a:uFillTx/>
                <a:latin typeface="Calibri" panose="020F0502020204030204" pitchFamily="34" charset="0"/>
                <a:ea typeface="+mj-ea"/>
                <a:cs typeface="Calibri" panose="020F0502020204030204" pitchFamily="34" charset="0"/>
              </a:rPr>
              <a:t>th</a:t>
            </a: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 </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$15,000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$35,000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chemeClr val="tx2"/>
                </a:solidFill>
                <a:effectLst/>
                <a:uLnTx/>
                <a:uFillTx/>
              </a:rPr>
              <a:t>Owner-Occupied</a:t>
            </a:r>
            <a:endParaRPr lang="en-US" dirty="0">
              <a:solidFill>
                <a:schemeClr val="tx2"/>
              </a:solidFill>
            </a:endParaRPr>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b="1" dirty="0">
                <a:solidFill>
                  <a:srgbClr val="FF0000"/>
                </a:solidFill>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DB3B-EF3E-27E2-1356-9B0A4A535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51077-9E7E-1614-39AD-66A0BCB6F823}"/>
              </a:ext>
            </a:extLst>
          </p:cNvPr>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 - Continued</a:t>
            </a:r>
          </a:p>
        </p:txBody>
      </p:sp>
      <p:sp>
        <p:nvSpPr>
          <p:cNvPr id="3" name="Flowchart: Process 2">
            <a:extLst>
              <a:ext uri="{FF2B5EF4-FFF2-40B4-BE49-F238E27FC236}">
                <a16:creationId xmlns:a16="http://schemas.microsoft.com/office/drawing/2014/main" id="{4829B0C2-F0B8-AFA5-54B3-FF3AB9D1CC25}"/>
              </a:ext>
            </a:extLst>
          </p:cNvPr>
          <p:cNvSpPr/>
          <p:nvPr/>
        </p:nvSpPr>
        <p:spPr>
          <a:xfrm>
            <a:off x="330653" y="1673536"/>
            <a:ext cx="8482693" cy="4876120"/>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Double check all contact information for correct spelling (including organization names)</a:t>
            </a:r>
          </a:p>
          <a:p>
            <a:pPr marL="800100" lvl="1"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800100" lvl="1"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Make sure you list the correct corporate secretary for project sponsor and owner secretary as an attachment </a:t>
            </a:r>
          </a:p>
          <a:p>
            <a:pPr marL="800100" lvl="1"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11" name="Picture 10">
            <a:extLst>
              <a:ext uri="{FF2B5EF4-FFF2-40B4-BE49-F238E27FC236}">
                <a16:creationId xmlns:a16="http://schemas.microsoft.com/office/drawing/2014/main" id="{CCA7F49B-2665-B30B-4C16-C6DF7F7AD0A9}"/>
              </a:ext>
            </a:extLst>
          </p:cNvPr>
          <p:cNvPicPr>
            <a:picLocks noChangeAspect="1"/>
          </p:cNvPicPr>
          <p:nvPr/>
        </p:nvPicPr>
        <p:blipFill>
          <a:blip r:embed="rId3"/>
          <a:stretch>
            <a:fillRect/>
          </a:stretch>
        </p:blipFill>
        <p:spPr>
          <a:xfrm>
            <a:off x="1322705" y="2043883"/>
            <a:ext cx="6762750" cy="819150"/>
          </a:xfrm>
          <a:prstGeom prst="rect">
            <a:avLst/>
          </a:prstGeom>
        </p:spPr>
      </p:pic>
      <p:pic>
        <p:nvPicPr>
          <p:cNvPr id="17" name="Picture 16">
            <a:extLst>
              <a:ext uri="{FF2B5EF4-FFF2-40B4-BE49-F238E27FC236}">
                <a16:creationId xmlns:a16="http://schemas.microsoft.com/office/drawing/2014/main" id="{29DB4949-BF41-B846-91B6-644DB0776A98}"/>
              </a:ext>
            </a:extLst>
          </p:cNvPr>
          <p:cNvPicPr>
            <a:picLocks noChangeAspect="1"/>
          </p:cNvPicPr>
          <p:nvPr/>
        </p:nvPicPr>
        <p:blipFill>
          <a:blip r:embed="rId4"/>
          <a:stretch>
            <a:fillRect/>
          </a:stretch>
        </p:blipFill>
        <p:spPr>
          <a:xfrm>
            <a:off x="3343072" y="3600833"/>
            <a:ext cx="2722016" cy="2424805"/>
          </a:xfrm>
          <a:prstGeom prst="rect">
            <a:avLst/>
          </a:prstGeom>
        </p:spPr>
      </p:pic>
    </p:spTree>
    <p:extLst>
      <p:ext uri="{BB962C8B-B14F-4D97-AF65-F5344CB8AC3E}">
        <p14:creationId xmlns:p14="http://schemas.microsoft.com/office/powerpoint/2010/main" val="9772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58</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10 check boxes all correspond to the Bank’s budget template</a:t>
            </a:r>
          </a:p>
          <a:p>
            <a:pPr algn="ctr"/>
            <a:r>
              <a:rPr lang="en-US" b="1" dirty="0">
                <a:solidFill>
                  <a:srgbClr val="7030A0"/>
                </a:solidFill>
              </a:rPr>
              <a:t>applicable sub-categories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2026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56260" y="1410355"/>
            <a:ext cx="8664026" cy="4401205"/>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 </a:t>
            </a:r>
            <a:r>
              <a:rPr lang="en-US" sz="2000" dirty="0">
                <a:solidFill>
                  <a:prstClr val="black">
                    <a:lumMod val="65000"/>
                    <a:lumOff val="35000"/>
                  </a:prstClr>
                </a:solidFill>
                <a:latin typeface="Calibri"/>
              </a:rPr>
              <a:t>to be eligible for the program</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March 31</a:t>
            </a:r>
            <a:r>
              <a:rPr lang="en-US" sz="2000" b="1" baseline="30000" dirty="0">
                <a:solidFill>
                  <a:prstClr val="black">
                    <a:lumMod val="65000"/>
                    <a:lumOff val="35000"/>
                  </a:prstClr>
                </a:solidFill>
                <a:latin typeface="Calibri"/>
              </a:rPr>
              <a:t>st</a:t>
            </a:r>
            <a:r>
              <a:rPr lang="en-US" sz="2000" b="1" dirty="0">
                <a:solidFill>
                  <a:prstClr val="black">
                    <a:lumMod val="65000"/>
                    <a:lumOff val="35000"/>
                  </a:prstClr>
                </a:solidFill>
                <a:latin typeface="Calibri"/>
              </a:rPr>
              <a:t>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April 30</a:t>
            </a:r>
            <a:r>
              <a:rPr lang="en-US" sz="2000" b="1" baseline="30000" dirty="0">
                <a:solidFill>
                  <a:prstClr val="black">
                    <a:lumMod val="65000"/>
                    <a:lumOff val="35000"/>
                  </a:prstClr>
                </a:solidFill>
                <a:latin typeface="Calibri"/>
              </a:rPr>
              <a:t>th</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Projects targeting Households Experiencing Homelessness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Experienced with working with the target population; or</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Provide evidence, such as MOUs/services plan, documenting services, referral sources, and operational subsidies</a:t>
            </a:r>
          </a:p>
          <a:p>
            <a:pPr defTabSz="914400">
              <a:tabLst>
                <a:tab pos="344488" algn="l"/>
              </a:tabLst>
              <a:defRPr/>
            </a:pPr>
            <a:endParaRPr lang="en-US" sz="2000" dirty="0">
              <a:solidFill>
                <a:prstClr val="black">
                  <a:lumMod val="65000"/>
                  <a:lumOff val="35000"/>
                </a:prstClr>
              </a:solidFill>
            </a:endParaRPr>
          </a:p>
          <a:p>
            <a:pPr defTabSz="914400">
              <a:tabLst>
                <a:tab pos="344488" algn="l"/>
              </a:tabLst>
              <a:defRPr/>
            </a:pPr>
            <a:r>
              <a:rPr lang="en-US" sz="2000" b="1" dirty="0">
                <a:solidFill>
                  <a:srgbClr val="0071CE"/>
                </a:solidFill>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Based on the development budget, not the 15-year operating proforma</a:t>
            </a:r>
            <a:endParaRPr lang="en-US" sz="2400" dirty="0"/>
          </a:p>
        </p:txBody>
      </p:sp>
      <p:sp>
        <p:nvSpPr>
          <p:cNvPr id="4" name="Star: 5 Points 3">
            <a:extLst>
              <a:ext uri="{FF2B5EF4-FFF2-40B4-BE49-F238E27FC236}">
                <a16:creationId xmlns:a16="http://schemas.microsoft.com/office/drawing/2014/main" id="{BD06CCFD-6E0B-B8C3-22FA-B927B2C2FC0C}"/>
              </a:ext>
            </a:extLst>
          </p:cNvPr>
          <p:cNvSpPr/>
          <p:nvPr/>
        </p:nvSpPr>
        <p:spPr>
          <a:xfrm>
            <a:off x="5471843" y="1817670"/>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10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055973"/>
            <a:ext cx="8432140" cy="4181147"/>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File name and description of supplemental documents are required and need to be accurate and detailed </a:t>
            </a:r>
            <a:r>
              <a:rPr lang="en-US" sz="1600" b="1" dirty="0">
                <a:solidFill>
                  <a:srgbClr val="FF0000"/>
                </a:solidFill>
                <a:cs typeface="Cavolini" panose="03000502040302020204" pitchFamily="66" charset="0"/>
              </a:rPr>
              <a:t>(</a:t>
            </a:r>
            <a:r>
              <a:rPr lang="en-US" sz="1600" b="1" i="1" dirty="0">
                <a:solidFill>
                  <a:srgbClr val="FF0000"/>
                </a:solidFill>
                <a:cs typeface="Cavolini" panose="03000502040302020204" pitchFamily="66" charset="0"/>
              </a:rPr>
              <a:t>provide sufficient time to complete</a:t>
            </a:r>
            <a:r>
              <a:rPr lang="en-US" sz="1600" b="1" dirty="0">
                <a:solidFill>
                  <a:srgbClr val="FF0000"/>
                </a:solidFill>
                <a:cs typeface="Cavolini" panose="03000502040302020204" pitchFamily="66" charset="0"/>
              </a:rPr>
              <a:t>)</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2026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2026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2026 Scoring Rubric  (Self- Scoring Worksheet)</a:t>
            </a:r>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7"/>
            <a:ext cx="8869680" cy="4713416"/>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05AD241-A778-24F9-B689-7BAC58B8A47B}"/>
              </a:ext>
            </a:extLst>
          </p:cNvPr>
          <p:cNvSpPr txBox="1"/>
          <p:nvPr/>
        </p:nvSpPr>
        <p:spPr>
          <a:xfrm>
            <a:off x="1367406" y="6157519"/>
            <a:ext cx="5964572" cy="461665"/>
          </a:xfrm>
          <a:prstGeom prst="rect">
            <a:avLst/>
          </a:prstGeom>
          <a:noFill/>
        </p:spPr>
        <p:txBody>
          <a:bodyPr wrap="square" rtlCol="0">
            <a:spAutoFit/>
          </a:bodyPr>
          <a:lstStyle/>
          <a:p>
            <a:pPr algn="ctr"/>
            <a:r>
              <a:rPr lang="en-US" sz="2400" b="1" i="1" u="sng" dirty="0">
                <a:solidFill>
                  <a:srgbClr val="0072CE"/>
                </a:solidFill>
                <a:hlinkClick r:id="rId3"/>
              </a:rPr>
              <a:t>Scoring</a:t>
            </a:r>
            <a:r>
              <a:rPr lang="en-US" sz="2400" i="1" u="sng" dirty="0">
                <a:solidFill>
                  <a:srgbClr val="0072CE"/>
                </a:solidFill>
                <a:hlinkClick r:id="rId3"/>
              </a:rPr>
              <a:t> </a:t>
            </a:r>
            <a:r>
              <a:rPr lang="en-US" sz="2400" b="1" i="1" u="sng" dirty="0">
                <a:solidFill>
                  <a:srgbClr val="0072CE"/>
                </a:solidFill>
                <a:hlinkClick r:id="rId3"/>
              </a:rPr>
              <a:t>Rubric Link</a:t>
            </a:r>
            <a:endParaRPr lang="en-US" sz="2400" b="1" i="1" u="sng" dirty="0">
              <a:solidFill>
                <a:srgbClr val="0072CE"/>
              </a:solidFill>
            </a:endParaRPr>
          </a:p>
        </p:txBody>
      </p:sp>
    </p:spTree>
    <p:extLst>
      <p:ext uri="{BB962C8B-B14F-4D97-AF65-F5344CB8AC3E}">
        <p14:creationId xmlns:p14="http://schemas.microsoft.com/office/powerpoint/2010/main" val="1848600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2026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60" y="1055973"/>
            <a:ext cx="8109824" cy="5632311"/>
          </a:xfrm>
          <a:prstGeom prst="rect">
            <a:avLst/>
          </a:prstGeom>
          <a:noFill/>
        </p:spPr>
        <p:txBody>
          <a:bodyPr wrap="square" rtlCol="0">
            <a:spAutoFit/>
          </a:bodyPr>
          <a:lstStyle/>
          <a:p>
            <a:pPr defTabSz="914400">
              <a:defRPr/>
            </a:pPr>
            <a:endParaRPr lang="en-US" sz="2000" b="1" dirty="0">
              <a:solidFill>
                <a:srgbClr val="0071CE"/>
              </a:solidFill>
              <a:latin typeface="Calibri"/>
            </a:endParaRPr>
          </a:p>
          <a:p>
            <a:pPr defTabSz="914400">
              <a:tabLst>
                <a:tab pos="344488" algn="l"/>
              </a:tabLst>
              <a:defRPr/>
            </a:pPr>
            <a:r>
              <a:rPr lang="en-US" sz="2000" b="1" dirty="0">
                <a:solidFill>
                  <a:srgbClr val="0071CE"/>
                </a:solidFill>
              </a:rPr>
              <a:t>Creating economic opportunity </a:t>
            </a:r>
            <a:endParaRPr lang="en-US" sz="2000" b="1" dirty="0">
              <a:solidFill>
                <a:prstClr val="black">
                  <a:lumMod val="65000"/>
                  <a:lumOff val="35000"/>
                </a:prstClr>
              </a:solidFill>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Projects must provide MOUs with rental projects</a:t>
            </a:r>
          </a:p>
          <a:p>
            <a:pPr defTabSz="914400">
              <a:tabLst>
                <a:tab pos="344488" algn="l"/>
              </a:tabLst>
              <a:defRPr/>
            </a:pPr>
            <a:endParaRPr lang="en-US" sz="2000" dirty="0">
              <a:solidFill>
                <a:prstClr val="black">
                  <a:lumMod val="65000"/>
                  <a:lumOff val="35000"/>
                </a:prstClr>
              </a:solidFill>
            </a:endParaRPr>
          </a:p>
          <a:p>
            <a:pPr defTabSz="914400">
              <a:tabLst>
                <a:tab pos="344488" algn="l"/>
              </a:tabLst>
              <a:defRPr/>
            </a:pPr>
            <a:r>
              <a:rPr lang="en-US" sz="2000" b="1" dirty="0">
                <a:solidFill>
                  <a:srgbClr val="0071CE"/>
                </a:solidFill>
              </a:rPr>
              <a:t>Project Scope Update</a:t>
            </a:r>
            <a:endParaRPr lang="en-US" sz="2000" dirty="0">
              <a:solidFill>
                <a:prstClr val="black">
                  <a:lumMod val="65000"/>
                  <a:lumOff val="35000"/>
                </a:prstClr>
              </a:solidFill>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rPr>
              <a:t>“The project scope must be either 100% new construction or 100% rehabilitation”</a:t>
            </a:r>
            <a:endParaRPr lang="en-US" sz="2000" b="1" dirty="0">
              <a:solidFill>
                <a:srgbClr val="0071CE"/>
              </a:solidFill>
              <a:latin typeface="Calibri"/>
            </a:endParaRPr>
          </a:p>
          <a:p>
            <a:pPr defTabSz="914400">
              <a:defRPr/>
            </a:pPr>
            <a:endParaRPr lang="en-US" sz="2000" b="1" dirty="0">
              <a:solidFill>
                <a:srgbClr val="0071CE"/>
              </a:solidFill>
              <a:latin typeface="Calibri"/>
            </a:endParaRPr>
          </a:p>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FHLB Dallas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is embedded on the Uses of Funds Page</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4" name="Star: 5 Points 3">
            <a:extLst>
              <a:ext uri="{FF2B5EF4-FFF2-40B4-BE49-F238E27FC236}">
                <a16:creationId xmlns:a16="http://schemas.microsoft.com/office/drawing/2014/main" id="{C2661BBF-7679-6E05-C17E-C233B99FB0B8}"/>
              </a:ext>
            </a:extLst>
          </p:cNvPr>
          <p:cNvSpPr/>
          <p:nvPr/>
        </p:nvSpPr>
        <p:spPr>
          <a:xfrm>
            <a:off x="7559040" y="2356453"/>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4345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endParaRPr lang="en-US" sz="1800" dirty="0">
              <a:solidFill>
                <a:prstClr val="black"/>
              </a:solidFill>
              <a:latin typeface="Calibri"/>
            </a:endParaRPr>
          </a:p>
        </p:txBody>
      </p:sp>
    </p:spTree>
    <p:extLst>
      <p:ext uri="{BB962C8B-B14F-4D97-AF65-F5344CB8AC3E}">
        <p14:creationId xmlns:p14="http://schemas.microsoft.com/office/powerpoint/2010/main" val="2288506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March 31</a:t>
            </a:r>
            <a:r>
              <a:rPr lang="en-US" sz="2400" dirty="0">
                <a:solidFill>
                  <a:srgbClr val="4E5054"/>
                </a:solidFill>
                <a:latin typeface="Public Sans"/>
              </a:rPr>
              <a:t>-April 30</a:t>
            </a:r>
            <a:r>
              <a:rPr lang="en-US" sz="2400" b="0" i="0" dirty="0">
                <a:solidFill>
                  <a:srgbClr val="4E5054"/>
                </a:solidFill>
                <a:effectLst/>
                <a:latin typeface="Public Sans"/>
              </a:rPr>
              <a:t>.</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3103618"/>
            <a:ext cx="8618059" cy="85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169678" y="5969622"/>
            <a:ext cx="8618057" cy="6787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endParaRPr lang="en-US" sz="14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4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78" y="4408501"/>
            <a:ext cx="8618055" cy="12099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b="1"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first-time non-sponsors users will create a User ID/Password and affiliate with a new or existing organization</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If you created a non-sponsor User ID or used AHP Online in previous AHP rounds, do not create a new User ID. Call FHLB Dallas first</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non-sponsors need to be affiliated with their own organization distinct from the sponsor</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2708565"/>
            <a:ext cx="8618058" cy="395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169678" y="5695043"/>
            <a:ext cx="8618057" cy="265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78" y="4032926"/>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Consultant</a:t>
            </a:r>
          </a:p>
        </p:txBody>
      </p:sp>
      <p:sp>
        <p:nvSpPr>
          <p:cNvPr id="7" name="Rectangle 6">
            <a:extLst>
              <a:ext uri="{FF2B5EF4-FFF2-40B4-BE49-F238E27FC236}">
                <a16:creationId xmlns:a16="http://schemas.microsoft.com/office/drawing/2014/main" id="{F4719073-54E5-BAC8-660F-C14AA3C2266B}"/>
              </a:ext>
            </a:extLst>
          </p:cNvPr>
          <p:cNvSpPr/>
          <p:nvPr/>
        </p:nvSpPr>
        <p:spPr>
          <a:xfrm>
            <a:off x="169678" y="1779722"/>
            <a:ext cx="8618055" cy="85748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Need a username/profile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All users and their profiles need to be affiliated with an organization in our system </a:t>
            </a:r>
          </a:p>
          <a:p>
            <a:pPr marL="742950" lvl="1"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It is imperative that all users are affiliated with the correct organization </a:t>
            </a:r>
          </a:p>
        </p:txBody>
      </p:sp>
      <p:sp>
        <p:nvSpPr>
          <p:cNvPr id="8" name="Rectangle 7">
            <a:extLst>
              <a:ext uri="{FF2B5EF4-FFF2-40B4-BE49-F238E27FC236}">
                <a16:creationId xmlns:a16="http://schemas.microsoft.com/office/drawing/2014/main" id="{934C62B2-2AA2-66DA-4EC6-259E368B0706}"/>
              </a:ext>
            </a:extLst>
          </p:cNvPr>
          <p:cNvSpPr/>
          <p:nvPr/>
        </p:nvSpPr>
        <p:spPr>
          <a:xfrm>
            <a:off x="169678" y="1414307"/>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All Users</a:t>
            </a:r>
          </a:p>
        </p:txBody>
      </p:sp>
      <p:sp>
        <p:nvSpPr>
          <p:cNvPr id="10" name="Star: 5 Points 9">
            <a:extLst>
              <a:ext uri="{FF2B5EF4-FFF2-40B4-BE49-F238E27FC236}">
                <a16:creationId xmlns:a16="http://schemas.microsoft.com/office/drawing/2014/main" id="{0506EEFB-4A74-2681-234F-2FCD81CE46B2}"/>
              </a:ext>
            </a:extLst>
          </p:cNvPr>
          <p:cNvSpPr/>
          <p:nvPr/>
        </p:nvSpPr>
        <p:spPr>
          <a:xfrm>
            <a:off x="6229734" y="2309610"/>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3DA5274F-BF79-45CC-6B3D-3B72AAF6CDE9}"/>
              </a:ext>
            </a:extLst>
          </p:cNvPr>
          <p:cNvSpPr/>
          <p:nvPr/>
        </p:nvSpPr>
        <p:spPr>
          <a:xfrm>
            <a:off x="7266054" y="5318483"/>
            <a:ext cx="340242" cy="202019"/>
          </a:xfrm>
          <a:prstGeom prst="star5">
            <a:avLst/>
          </a:prstGeom>
          <a:solidFill>
            <a:srgbClr val="FFFF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1000"/>
                                        <p:tgtEl>
                                          <p:spTgt spid="17">
                                            <p:bg/>
                                          </p:spTgt>
                                        </p:tgtEl>
                                      </p:cBhvr>
                                    </p:animEffect>
                                    <p:anim calcmode="lin" valueType="num">
                                      <p:cBhvr>
                                        <p:cTn id="37" dur="1000" fill="hold"/>
                                        <p:tgtEl>
                                          <p:spTgt spid="17">
                                            <p:bg/>
                                          </p:spTgt>
                                        </p:tgtEl>
                                        <p:attrNameLst>
                                          <p:attrName>ppt_x</p:attrName>
                                        </p:attrNameLst>
                                      </p:cBhvr>
                                      <p:tavLst>
                                        <p:tav tm="0">
                                          <p:val>
                                            <p:strVal val="#ppt_x"/>
                                          </p:val>
                                        </p:tav>
                                        <p:tav tm="100000">
                                          <p:val>
                                            <p:strVal val="#ppt_x"/>
                                          </p:val>
                                        </p:tav>
                                      </p:tavLst>
                                    </p:anim>
                                    <p:anim calcmode="lin" valueType="num">
                                      <p:cBhvr>
                                        <p:cTn id="38" dur="1000" fill="hold"/>
                                        <p:tgtEl>
                                          <p:spTgt spid="17">
                                            <p:bg/>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1000"/>
                                        <p:tgtEl>
                                          <p:spTgt spid="17">
                                            <p:txEl>
                                              <p:pRg st="0" end="0"/>
                                            </p:txEl>
                                          </p:spTgt>
                                        </p:tgtEl>
                                      </p:cBhvr>
                                    </p:animEffect>
                                    <p:anim calcmode="lin" valueType="num">
                                      <p:cBhvr>
                                        <p:cTn id="4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fade">
                                      <p:cBhvr>
                                        <p:cTn id="46" dur="1000"/>
                                        <p:tgtEl>
                                          <p:spTgt spid="17">
                                            <p:txEl>
                                              <p:pRg st="1" end="1"/>
                                            </p:txEl>
                                          </p:spTgt>
                                        </p:tgtEl>
                                      </p:cBhvr>
                                    </p:animEffect>
                                    <p:anim calcmode="lin" valueType="num">
                                      <p:cBhvr>
                                        <p:cTn id="4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Effect transition="in" filter="fade">
                                      <p:cBhvr>
                                        <p:cTn id="51" dur="1000"/>
                                        <p:tgtEl>
                                          <p:spTgt spid="17">
                                            <p:txEl>
                                              <p:pRg st="2" end="2"/>
                                            </p:txEl>
                                          </p:spTgt>
                                        </p:tgtEl>
                                      </p:cBhvr>
                                    </p:animEffect>
                                    <p:anim calcmode="lin" valueType="num">
                                      <p:cBhvr>
                                        <p:cTn id="5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Effect transition="in" filter="fade">
                                      <p:cBhvr>
                                        <p:cTn id="56" dur="1000"/>
                                        <p:tgtEl>
                                          <p:spTgt spid="17">
                                            <p:txEl>
                                              <p:pRg st="3" end="3"/>
                                            </p:txEl>
                                          </p:spTgt>
                                        </p:tgtEl>
                                      </p:cBhvr>
                                    </p:animEffect>
                                    <p:anim calcmode="lin" valueType="num">
                                      <p:cBhvr>
                                        <p:cTn id="5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1000"/>
                                        <p:tgtEl>
                                          <p:spTgt spid="3"/>
                                        </p:tgtEl>
                                      </p:cBhvr>
                                    </p:animEffect>
                                    <p:anim calcmode="lin" valueType="num">
                                      <p:cBhvr>
                                        <p:cTn id="76" dur="1000" fill="hold"/>
                                        <p:tgtEl>
                                          <p:spTgt spid="3"/>
                                        </p:tgtEl>
                                        <p:attrNameLst>
                                          <p:attrName>ppt_x</p:attrName>
                                        </p:attrNameLst>
                                      </p:cBhvr>
                                      <p:tavLst>
                                        <p:tav tm="0">
                                          <p:val>
                                            <p:strVal val="#ppt_x"/>
                                          </p:val>
                                        </p:tav>
                                        <p:tav tm="100000">
                                          <p:val>
                                            <p:strVal val="#ppt_x"/>
                                          </p:val>
                                        </p:tav>
                                      </p:tavLst>
                                    </p:anim>
                                    <p:anim calcmode="lin" valueType="num">
                                      <p:cBhvr>
                                        <p:cTn id="77" dur="1000" fill="hold"/>
                                        <p:tgtEl>
                                          <p:spTgt spid="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7" grpId="0" build="allAtOnce" animBg="1"/>
      <p:bldP spid="19" grpId="0" animBg="1"/>
      <p:bldP spid="20" grpId="0" animBg="1"/>
      <p:bldP spid="21" grpId="0" animBg="1"/>
      <p:bldP spid="7" grpId="0" animBg="1"/>
      <p:bldP spid="8" grpId="0" animBg="1"/>
      <p:bldP spid="10"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2DAD-6E54-E213-4703-D460D7D4B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A6694-B89E-A9D5-FAD7-FEB45D4E35D5}"/>
              </a:ext>
            </a:extLst>
          </p:cNvPr>
          <p:cNvSpPr>
            <a:spLocks noGrp="1"/>
          </p:cNvSpPr>
          <p:nvPr>
            <p:ph type="title"/>
          </p:nvPr>
        </p:nvSpPr>
        <p:spPr>
          <a:xfrm>
            <a:off x="356260" y="598772"/>
            <a:ext cx="7487260" cy="887127"/>
          </a:xfrm>
        </p:spPr>
        <p:txBody>
          <a:bodyPr/>
          <a:lstStyle/>
          <a:p>
            <a:r>
              <a:rPr lang="en-US" sz="2400" dirty="0"/>
              <a:t>Register through GrantConnect – Key Points Continued</a:t>
            </a:r>
          </a:p>
        </p:txBody>
      </p:sp>
      <p:graphicFrame>
        <p:nvGraphicFramePr>
          <p:cNvPr id="6" name="Diagram 5">
            <a:extLst>
              <a:ext uri="{FF2B5EF4-FFF2-40B4-BE49-F238E27FC236}">
                <a16:creationId xmlns:a16="http://schemas.microsoft.com/office/drawing/2014/main" id="{2CD7686C-E097-3F4B-896D-00D5E0A0F26B}"/>
              </a:ext>
            </a:extLst>
          </p:cNvPr>
          <p:cNvGraphicFramePr/>
          <p:nvPr/>
        </p:nvGraphicFramePr>
        <p:xfrm>
          <a:off x="0" y="373380"/>
          <a:ext cx="913384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a:extLst>
              <a:ext uri="{FF2B5EF4-FFF2-40B4-BE49-F238E27FC236}">
                <a16:creationId xmlns:a16="http://schemas.microsoft.com/office/drawing/2014/main" id="{49DA994F-7268-7A2E-9D05-066D706F0D9A}"/>
              </a:ext>
            </a:extLst>
          </p:cNvPr>
          <p:cNvSpPr/>
          <p:nvPr/>
        </p:nvSpPr>
        <p:spPr>
          <a:xfrm>
            <a:off x="262972" y="4923398"/>
            <a:ext cx="8618055" cy="12099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Make sure to select “Sponsor/Consultant” if not a member when creating a new user 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Only select “Member” if you are directly employed by one of our member banks when creating a new user profile</a:t>
            </a:r>
          </a:p>
          <a:p>
            <a:pPr marL="285750" indent="-285750">
              <a:buFont typeface="Wingdings" panose="05000000000000000000" pitchFamily="2" charset="2"/>
              <a:buChar char="q"/>
            </a:pPr>
            <a:r>
              <a:rPr lang="en-US" sz="1400" dirty="0">
                <a:solidFill>
                  <a:schemeClr val="tx1"/>
                </a:solidFill>
                <a:latin typeface="Calibri" panose="020F0502020204030204" pitchFamily="34" charset="0"/>
                <a:cs typeface="Calibri" panose="020F0502020204030204" pitchFamily="34" charset="0"/>
              </a:rPr>
              <a:t>New account registration is not complete until you log in and affiliated yourself with a new or existing organization</a:t>
            </a:r>
          </a:p>
        </p:txBody>
      </p:sp>
      <p:sp>
        <p:nvSpPr>
          <p:cNvPr id="24" name="Rectangle 23">
            <a:extLst>
              <a:ext uri="{FF2B5EF4-FFF2-40B4-BE49-F238E27FC236}">
                <a16:creationId xmlns:a16="http://schemas.microsoft.com/office/drawing/2014/main" id="{DACD2D64-F597-8F26-06D6-5469DC18EA8A}"/>
              </a:ext>
            </a:extLst>
          </p:cNvPr>
          <p:cNvSpPr/>
          <p:nvPr/>
        </p:nvSpPr>
        <p:spPr>
          <a:xfrm>
            <a:off x="262972" y="4547823"/>
            <a:ext cx="8618055" cy="356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Helpful Hints</a:t>
            </a:r>
          </a:p>
        </p:txBody>
      </p:sp>
    </p:spTree>
    <p:extLst>
      <p:ext uri="{BB962C8B-B14F-4D97-AF65-F5344CB8AC3E}">
        <p14:creationId xmlns:p14="http://schemas.microsoft.com/office/powerpoint/2010/main" val="33630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7E33DA45-7813-4F52-B943-2FBA86EF19A1}"/>
                                            </p:graphicEl>
                                          </p:spTgt>
                                        </p:tgtEl>
                                        <p:attrNameLst>
                                          <p:attrName>style.visibility</p:attrName>
                                        </p:attrNameLst>
                                      </p:cBhvr>
                                      <p:to>
                                        <p:strVal val="visible"/>
                                      </p:to>
                                    </p:set>
                                    <p:animEffect transition="in" filter="fade">
                                      <p:cBhvr>
                                        <p:cTn id="7" dur="1000"/>
                                        <p:tgtEl>
                                          <p:spTgt spid="6">
                                            <p:graphicEl>
                                              <a:dgm id="{7E33DA45-7813-4F52-B943-2FBA86EF19A1}"/>
                                            </p:graphicEl>
                                          </p:spTgt>
                                        </p:tgtEl>
                                      </p:cBhvr>
                                    </p:animEffect>
                                    <p:anim calcmode="lin" valueType="num">
                                      <p:cBhvr>
                                        <p:cTn id="8" dur="1000" fill="hold"/>
                                        <p:tgtEl>
                                          <p:spTgt spid="6">
                                            <p:graphicEl>
                                              <a:dgm id="{7E33DA45-7813-4F52-B943-2FBA86EF19A1}"/>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7E33DA45-7813-4F52-B943-2FBA86EF19A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866C72FF-97EA-4EDE-9666-92682755C74D}"/>
                                            </p:graphicEl>
                                          </p:spTgt>
                                        </p:tgtEl>
                                        <p:attrNameLst>
                                          <p:attrName>style.visibility</p:attrName>
                                        </p:attrNameLst>
                                      </p:cBhvr>
                                      <p:to>
                                        <p:strVal val="visible"/>
                                      </p:to>
                                    </p:set>
                                    <p:animEffect transition="in" filter="fade">
                                      <p:cBhvr>
                                        <p:cTn id="14" dur="1000"/>
                                        <p:tgtEl>
                                          <p:spTgt spid="6">
                                            <p:graphicEl>
                                              <a:dgm id="{866C72FF-97EA-4EDE-9666-92682755C74D}"/>
                                            </p:graphicEl>
                                          </p:spTgt>
                                        </p:tgtEl>
                                      </p:cBhvr>
                                    </p:animEffect>
                                    <p:anim calcmode="lin" valueType="num">
                                      <p:cBhvr>
                                        <p:cTn id="15" dur="1000" fill="hold"/>
                                        <p:tgtEl>
                                          <p:spTgt spid="6">
                                            <p:graphicEl>
                                              <a:dgm id="{866C72FF-97EA-4EDE-9666-92682755C74D}"/>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866C72FF-97EA-4EDE-9666-92682755C74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8D5E39C0-6581-4B21-9CBF-9BA4CD6E1BA1}"/>
                                            </p:graphicEl>
                                          </p:spTgt>
                                        </p:tgtEl>
                                        <p:attrNameLst>
                                          <p:attrName>style.visibility</p:attrName>
                                        </p:attrNameLst>
                                      </p:cBhvr>
                                      <p:to>
                                        <p:strVal val="visible"/>
                                      </p:to>
                                    </p:set>
                                    <p:animEffect transition="in" filter="fade">
                                      <p:cBhvr>
                                        <p:cTn id="19" dur="1000"/>
                                        <p:tgtEl>
                                          <p:spTgt spid="6">
                                            <p:graphicEl>
                                              <a:dgm id="{8D5E39C0-6581-4B21-9CBF-9BA4CD6E1BA1}"/>
                                            </p:graphicEl>
                                          </p:spTgt>
                                        </p:tgtEl>
                                      </p:cBhvr>
                                    </p:animEffect>
                                    <p:anim calcmode="lin" valueType="num">
                                      <p:cBhvr>
                                        <p:cTn id="20" dur="1000" fill="hold"/>
                                        <p:tgtEl>
                                          <p:spTgt spid="6">
                                            <p:graphicEl>
                                              <a:dgm id="{8D5E39C0-6581-4B21-9CBF-9BA4CD6E1BA1}"/>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8D5E39C0-6581-4B21-9CBF-9BA4CD6E1BA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21215B8-6614-4EC9-B11D-E6CFAB4051EA}"/>
                                            </p:graphicEl>
                                          </p:spTgt>
                                        </p:tgtEl>
                                        <p:attrNameLst>
                                          <p:attrName>style.visibility</p:attrName>
                                        </p:attrNameLst>
                                      </p:cBhvr>
                                      <p:to>
                                        <p:strVal val="visible"/>
                                      </p:to>
                                    </p:set>
                                    <p:animEffect transition="in" filter="fade">
                                      <p:cBhvr>
                                        <p:cTn id="26" dur="1000"/>
                                        <p:tgtEl>
                                          <p:spTgt spid="6">
                                            <p:graphicEl>
                                              <a:dgm id="{C21215B8-6614-4EC9-B11D-E6CFAB4051EA}"/>
                                            </p:graphicEl>
                                          </p:spTgt>
                                        </p:tgtEl>
                                      </p:cBhvr>
                                    </p:animEffect>
                                    <p:anim calcmode="lin" valueType="num">
                                      <p:cBhvr>
                                        <p:cTn id="27" dur="1000" fill="hold"/>
                                        <p:tgtEl>
                                          <p:spTgt spid="6">
                                            <p:graphicEl>
                                              <a:dgm id="{C21215B8-6614-4EC9-B11D-E6CFAB4051E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21215B8-6614-4EC9-B11D-E6CFAB4051E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E7EFAD51-C389-4EF7-B8D5-9220AD77E0AC}"/>
                                            </p:graphicEl>
                                          </p:spTgt>
                                        </p:tgtEl>
                                        <p:attrNameLst>
                                          <p:attrName>style.visibility</p:attrName>
                                        </p:attrNameLst>
                                      </p:cBhvr>
                                      <p:to>
                                        <p:strVal val="visible"/>
                                      </p:to>
                                    </p:set>
                                    <p:animEffect transition="in" filter="fade">
                                      <p:cBhvr>
                                        <p:cTn id="31" dur="1000"/>
                                        <p:tgtEl>
                                          <p:spTgt spid="6">
                                            <p:graphicEl>
                                              <a:dgm id="{E7EFAD51-C389-4EF7-B8D5-9220AD77E0AC}"/>
                                            </p:graphicEl>
                                          </p:spTgt>
                                        </p:tgtEl>
                                      </p:cBhvr>
                                    </p:animEffect>
                                    <p:anim calcmode="lin" valueType="num">
                                      <p:cBhvr>
                                        <p:cTn id="32" dur="1000" fill="hold"/>
                                        <p:tgtEl>
                                          <p:spTgt spid="6">
                                            <p:graphicEl>
                                              <a:dgm id="{E7EFAD51-C389-4EF7-B8D5-9220AD77E0AC}"/>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E7EFAD51-C389-4EF7-B8D5-9220AD77E0AC}"/>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3">
                                            <p:bg/>
                                          </p:spTgt>
                                        </p:tgtEl>
                                        <p:attrNameLst>
                                          <p:attrName>style.visibility</p:attrName>
                                        </p:attrNameLst>
                                      </p:cBhvr>
                                      <p:to>
                                        <p:strVal val="visible"/>
                                      </p:to>
                                    </p:set>
                                    <p:animEffect transition="in" filter="fade">
                                      <p:cBhvr>
                                        <p:cTn id="43" dur="1000"/>
                                        <p:tgtEl>
                                          <p:spTgt spid="23">
                                            <p:bg/>
                                          </p:spTgt>
                                        </p:tgtEl>
                                      </p:cBhvr>
                                    </p:animEffect>
                                    <p:anim calcmode="lin" valueType="num">
                                      <p:cBhvr>
                                        <p:cTn id="44" dur="1000" fill="hold"/>
                                        <p:tgtEl>
                                          <p:spTgt spid="23">
                                            <p:bg/>
                                          </p:spTgt>
                                        </p:tgtEl>
                                        <p:attrNameLst>
                                          <p:attrName>ppt_x</p:attrName>
                                        </p:attrNameLst>
                                      </p:cBhvr>
                                      <p:tavLst>
                                        <p:tav tm="0">
                                          <p:val>
                                            <p:strVal val="#ppt_x"/>
                                          </p:val>
                                        </p:tav>
                                        <p:tav tm="100000">
                                          <p:val>
                                            <p:strVal val="#ppt_x"/>
                                          </p:val>
                                        </p:tav>
                                      </p:tavLst>
                                    </p:anim>
                                    <p:anim calcmode="lin" valueType="num">
                                      <p:cBhvr>
                                        <p:cTn id="45" dur="1000" fill="hold"/>
                                        <p:tgtEl>
                                          <p:spTgt spid="23">
                                            <p:bg/>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fade">
                                      <p:cBhvr>
                                        <p:cTn id="48" dur="1000"/>
                                        <p:tgtEl>
                                          <p:spTgt spid="23">
                                            <p:txEl>
                                              <p:pRg st="0" end="0"/>
                                            </p:txEl>
                                          </p:spTgt>
                                        </p:tgtEl>
                                      </p:cBhvr>
                                    </p:animEffect>
                                    <p:anim calcmode="lin" valueType="num">
                                      <p:cBhvr>
                                        <p:cTn id="49"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xEl>
                                              <p:pRg st="1" end="1"/>
                                            </p:txEl>
                                          </p:spTgt>
                                        </p:tgtEl>
                                        <p:attrNameLst>
                                          <p:attrName>style.visibility</p:attrName>
                                        </p:attrNameLst>
                                      </p:cBhvr>
                                      <p:to>
                                        <p:strVal val="visible"/>
                                      </p:to>
                                    </p:set>
                                    <p:animEffect transition="in" filter="fade">
                                      <p:cBhvr>
                                        <p:cTn id="53" dur="1000"/>
                                        <p:tgtEl>
                                          <p:spTgt spid="23">
                                            <p:txEl>
                                              <p:pRg st="1" end="1"/>
                                            </p:txEl>
                                          </p:spTgt>
                                        </p:tgtEl>
                                      </p:cBhvr>
                                    </p:animEffect>
                                    <p:anim calcmode="lin" valueType="num">
                                      <p:cBhvr>
                                        <p:cTn id="54"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3">
                                            <p:txEl>
                                              <p:pRg st="2" end="2"/>
                                            </p:txEl>
                                          </p:spTgt>
                                        </p:tgtEl>
                                        <p:attrNameLst>
                                          <p:attrName>style.visibility</p:attrName>
                                        </p:attrNameLst>
                                      </p:cBhvr>
                                      <p:to>
                                        <p:strVal val="visible"/>
                                      </p:to>
                                    </p:set>
                                    <p:animEffect transition="in" filter="fade">
                                      <p:cBhvr>
                                        <p:cTn id="58" dur="1000"/>
                                        <p:tgtEl>
                                          <p:spTgt spid="23">
                                            <p:txEl>
                                              <p:pRg st="2" end="2"/>
                                            </p:txEl>
                                          </p:spTgt>
                                        </p:tgtEl>
                                      </p:cBhvr>
                                    </p:animEffect>
                                    <p:anim calcmode="lin" valueType="num">
                                      <p:cBhvr>
                                        <p:cTn id="59"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23" grpId="0" build="allAtOnce"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9AC67-A95F-6870-2DBE-10A3CF21C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A05B1-0ECC-0ABC-8251-BB8D576F8263}"/>
              </a:ext>
            </a:extLst>
          </p:cNvPr>
          <p:cNvSpPr>
            <a:spLocks noGrp="1"/>
          </p:cNvSpPr>
          <p:nvPr>
            <p:ph type="title"/>
          </p:nvPr>
        </p:nvSpPr>
        <p:spPr>
          <a:xfrm>
            <a:off x="356260" y="256108"/>
            <a:ext cx="7487260" cy="887127"/>
          </a:xfrm>
        </p:spPr>
        <p:txBody>
          <a:bodyPr/>
          <a:lstStyle/>
          <a:p>
            <a:r>
              <a:rPr lang="en-US" dirty="0"/>
              <a:t>Application Submission Process– Key Points </a:t>
            </a:r>
          </a:p>
        </p:txBody>
      </p:sp>
      <p:graphicFrame>
        <p:nvGraphicFramePr>
          <p:cNvPr id="7" name="Diagram 6">
            <a:extLst>
              <a:ext uri="{FF2B5EF4-FFF2-40B4-BE49-F238E27FC236}">
                <a16:creationId xmlns:a16="http://schemas.microsoft.com/office/drawing/2014/main" id="{8B075E5B-3B5C-5950-3E0D-748F256A3B37}"/>
              </a:ext>
            </a:extLst>
          </p:cNvPr>
          <p:cNvGraphicFramePr/>
          <p:nvPr/>
        </p:nvGraphicFramePr>
        <p:xfrm>
          <a:off x="1748180" y="1899919"/>
          <a:ext cx="4744060" cy="4876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E8EC853A-3DE9-4D19-2BD9-DEF9AEC29DF7}"/>
              </a:ext>
            </a:extLst>
          </p:cNvPr>
          <p:cNvSpPr/>
          <p:nvPr/>
        </p:nvSpPr>
        <p:spPr>
          <a:xfrm>
            <a:off x="1748180" y="1143235"/>
            <a:ext cx="474406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Non-Sponsor Initiated Application</a:t>
            </a:r>
          </a:p>
        </p:txBody>
      </p:sp>
    </p:spTree>
    <p:extLst>
      <p:ext uri="{BB962C8B-B14F-4D97-AF65-F5344CB8AC3E}">
        <p14:creationId xmlns:p14="http://schemas.microsoft.com/office/powerpoint/2010/main" val="19330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79380BBC-6599-4124-9A35-50CF1F9C482A}"/>
                                            </p:graphicEl>
                                          </p:spTgt>
                                        </p:tgtEl>
                                        <p:attrNameLst>
                                          <p:attrName>style.visibility</p:attrName>
                                        </p:attrNameLst>
                                      </p:cBhvr>
                                      <p:to>
                                        <p:strVal val="visible"/>
                                      </p:to>
                                    </p:set>
                                    <p:animEffect transition="in" filter="fade">
                                      <p:cBhvr>
                                        <p:cTn id="12" dur="500"/>
                                        <p:tgtEl>
                                          <p:spTgt spid="7">
                                            <p:graphicEl>
                                              <a:dgm id="{79380BBC-6599-4124-9A35-50CF1F9C482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A24DF8CB-CEF2-427F-931D-AC707E008D94}"/>
                                            </p:graphicEl>
                                          </p:spTgt>
                                        </p:tgtEl>
                                        <p:attrNameLst>
                                          <p:attrName>style.visibility</p:attrName>
                                        </p:attrNameLst>
                                      </p:cBhvr>
                                      <p:to>
                                        <p:strVal val="visible"/>
                                      </p:to>
                                    </p:set>
                                    <p:animEffect transition="in" filter="fade">
                                      <p:cBhvr>
                                        <p:cTn id="17" dur="500"/>
                                        <p:tgtEl>
                                          <p:spTgt spid="7">
                                            <p:graphicEl>
                                              <a:dgm id="{A24DF8CB-CEF2-427F-931D-AC707E008D9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7CC69E9-D1AE-42B8-8E15-F643FB602D2D}"/>
                                            </p:graphicEl>
                                          </p:spTgt>
                                        </p:tgtEl>
                                        <p:attrNameLst>
                                          <p:attrName>style.visibility</p:attrName>
                                        </p:attrNameLst>
                                      </p:cBhvr>
                                      <p:to>
                                        <p:strVal val="visible"/>
                                      </p:to>
                                    </p:set>
                                    <p:animEffect transition="in" filter="fade">
                                      <p:cBhvr>
                                        <p:cTn id="22" dur="500"/>
                                        <p:tgtEl>
                                          <p:spTgt spid="7">
                                            <p:graphicEl>
                                              <a:dgm id="{37CC69E9-D1AE-42B8-8E15-F643FB602D2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1C265A0E-6966-444B-86CE-DD326C7C586C}"/>
                                            </p:graphicEl>
                                          </p:spTgt>
                                        </p:tgtEl>
                                        <p:attrNameLst>
                                          <p:attrName>style.visibility</p:attrName>
                                        </p:attrNameLst>
                                      </p:cBhvr>
                                      <p:to>
                                        <p:strVal val="visible"/>
                                      </p:to>
                                    </p:set>
                                    <p:animEffect transition="in" filter="fade">
                                      <p:cBhvr>
                                        <p:cTn id="27" dur="500"/>
                                        <p:tgtEl>
                                          <p:spTgt spid="7">
                                            <p:graphicEl>
                                              <a:dgm id="{1C265A0E-6966-444B-86CE-DD326C7C586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995189B4-8FED-4F31-A108-B3AFAF395B40}"/>
                                            </p:graphicEl>
                                          </p:spTgt>
                                        </p:tgtEl>
                                        <p:attrNameLst>
                                          <p:attrName>style.visibility</p:attrName>
                                        </p:attrNameLst>
                                      </p:cBhvr>
                                      <p:to>
                                        <p:strVal val="visible"/>
                                      </p:to>
                                    </p:set>
                                    <p:animEffect transition="in" filter="fade">
                                      <p:cBhvr>
                                        <p:cTn id="32" dur="500"/>
                                        <p:tgtEl>
                                          <p:spTgt spid="7">
                                            <p:graphicEl>
                                              <a:dgm id="{995189B4-8FED-4F31-A108-B3AFAF395B4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1402D148-9770-467D-A3AF-8589E12D88D4}"/>
                                            </p:graphicEl>
                                          </p:spTgt>
                                        </p:tgtEl>
                                        <p:attrNameLst>
                                          <p:attrName>style.visibility</p:attrName>
                                        </p:attrNameLst>
                                      </p:cBhvr>
                                      <p:to>
                                        <p:strVal val="visible"/>
                                      </p:to>
                                    </p:set>
                                    <p:animEffect transition="in" filter="fade">
                                      <p:cBhvr>
                                        <p:cTn id="37" dur="500"/>
                                        <p:tgtEl>
                                          <p:spTgt spid="7">
                                            <p:graphicEl>
                                              <a:dgm id="{1402D148-9770-467D-A3AF-8589E12D88D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B4546-90B5-5B85-77FD-E291CDEF9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A0548-679A-0979-224D-22E22BD30039}"/>
              </a:ext>
            </a:extLst>
          </p:cNvPr>
          <p:cNvSpPr>
            <a:spLocks noGrp="1"/>
          </p:cNvSpPr>
          <p:nvPr>
            <p:ph type="title"/>
          </p:nvPr>
        </p:nvSpPr>
        <p:spPr>
          <a:xfrm>
            <a:off x="356260" y="256108"/>
            <a:ext cx="7487260" cy="887127"/>
          </a:xfrm>
        </p:spPr>
        <p:txBody>
          <a:bodyPr/>
          <a:lstStyle/>
          <a:p>
            <a:r>
              <a:rPr lang="en-US" dirty="0"/>
              <a:t>Application Submission Process– Key Points </a:t>
            </a:r>
          </a:p>
        </p:txBody>
      </p:sp>
      <p:sp>
        <p:nvSpPr>
          <p:cNvPr id="11" name="TextBox 10">
            <a:extLst>
              <a:ext uri="{FF2B5EF4-FFF2-40B4-BE49-F238E27FC236}">
                <a16:creationId xmlns:a16="http://schemas.microsoft.com/office/drawing/2014/main" id="{DA84E6FA-D155-C2F6-92A5-F7E25F7DD4FB}"/>
              </a:ext>
            </a:extLst>
          </p:cNvPr>
          <p:cNvSpPr txBox="1"/>
          <p:nvPr/>
        </p:nvSpPr>
        <p:spPr>
          <a:xfrm>
            <a:off x="5090751" y="2005533"/>
            <a:ext cx="3006770" cy="284693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lvl="0" indent="-342900">
              <a:buFont typeface="+mj-lt"/>
              <a:buAutoNum type="arabicPeriod"/>
            </a:pPr>
            <a:r>
              <a:rPr lang="en-US" sz="1200" b="1" dirty="0">
                <a:solidFill>
                  <a:schemeClr val="accent3">
                    <a:lumMod val="50000"/>
                  </a:schemeClr>
                </a:solidFill>
              </a:rPr>
              <a:t>Register and log in with your user ID and password during the application round</a:t>
            </a:r>
            <a:endParaRPr lang="en-US" sz="1400" dirty="0">
              <a:solidFill>
                <a:schemeClr val="accent3">
                  <a:lumMod val="50000"/>
                </a:schemeClr>
              </a:solidFill>
            </a:endParaRPr>
          </a:p>
          <a:p>
            <a:pPr marL="342900" lvl="0" indent="-342900">
              <a:buFont typeface="+mj-lt"/>
              <a:buAutoNum type="arabicPeriod"/>
            </a:pPr>
            <a:r>
              <a:rPr lang="en-US" sz="1200" b="1" dirty="0">
                <a:solidFill>
                  <a:schemeClr val="accent3">
                    <a:lumMod val="50000"/>
                  </a:schemeClr>
                </a:solidFill>
              </a:rPr>
              <a:t>The initiator creates an application PIN, which must be shared with all parties to:</a:t>
            </a:r>
            <a:endParaRPr lang="en-US" sz="1400" dirty="0">
              <a:solidFill>
                <a:schemeClr val="accent3">
                  <a:lumMod val="50000"/>
                </a:schemeClr>
              </a:solidFill>
            </a:endParaRPr>
          </a:p>
          <a:p>
            <a:pPr marL="800100" lvl="1" indent="-342900">
              <a:buFont typeface="+mj-lt"/>
              <a:buAutoNum type="alphaLcPeriod"/>
            </a:pPr>
            <a:r>
              <a:rPr lang="en-US" sz="1200" b="1" dirty="0">
                <a:solidFill>
                  <a:schemeClr val="accent3">
                    <a:lumMod val="50000"/>
                  </a:schemeClr>
                </a:solidFill>
              </a:rPr>
              <a:t>Complete the application</a:t>
            </a:r>
            <a:r>
              <a:rPr lang="en-US" sz="1200" dirty="0">
                <a:solidFill>
                  <a:schemeClr val="accent3">
                    <a:lumMod val="50000"/>
                  </a:schemeClr>
                </a:solidFill>
              </a:rPr>
              <a:t> </a:t>
            </a:r>
            <a:endParaRPr lang="en-US" sz="1400" dirty="0">
              <a:solidFill>
                <a:schemeClr val="accent3">
                  <a:lumMod val="50000"/>
                </a:schemeClr>
              </a:solidFill>
            </a:endParaRPr>
          </a:p>
          <a:p>
            <a:pPr marL="800100" lvl="1" indent="-342900">
              <a:buFont typeface="+mj-lt"/>
              <a:buAutoNum type="alphaLcPeriod"/>
            </a:pPr>
            <a:r>
              <a:rPr lang="en-US" sz="1200" b="1" dirty="0">
                <a:solidFill>
                  <a:schemeClr val="accent3">
                    <a:lumMod val="50000"/>
                  </a:schemeClr>
                </a:solidFill>
              </a:rPr>
              <a:t>Submit the application</a:t>
            </a:r>
            <a:r>
              <a:rPr lang="en-US" sz="1200" dirty="0">
                <a:solidFill>
                  <a:schemeClr val="accent3">
                    <a:lumMod val="50000"/>
                  </a:schemeClr>
                </a:solidFill>
              </a:rPr>
              <a:t> </a:t>
            </a:r>
            <a:endParaRPr lang="en-US" sz="1400" dirty="0">
              <a:solidFill>
                <a:schemeClr val="accent3">
                  <a:lumMod val="50000"/>
                </a:schemeClr>
              </a:solidFill>
            </a:endParaRPr>
          </a:p>
          <a:p>
            <a:pPr marL="800100" lvl="1" indent="-342900">
              <a:buFont typeface="+mj-lt"/>
              <a:buAutoNum type="alphaLcPeriod"/>
            </a:pPr>
            <a:r>
              <a:rPr lang="en-US" sz="1200" b="1" dirty="0">
                <a:solidFill>
                  <a:schemeClr val="accent3">
                    <a:lumMod val="50000"/>
                  </a:schemeClr>
                </a:solidFill>
              </a:rPr>
              <a:t>Track its status</a:t>
            </a:r>
            <a:endParaRPr lang="en-US" sz="1400" dirty="0">
              <a:solidFill>
                <a:schemeClr val="accent3">
                  <a:lumMod val="50000"/>
                </a:schemeClr>
              </a:solidFill>
            </a:endParaRPr>
          </a:p>
          <a:p>
            <a:pPr marL="342900" lvl="0" indent="-342900">
              <a:buFont typeface="+mj-lt"/>
              <a:buAutoNum type="arabicPeriod"/>
            </a:pPr>
            <a:r>
              <a:rPr lang="en-US" sz="1200" b="1" dirty="0">
                <a:solidFill>
                  <a:schemeClr val="accent3">
                    <a:lumMod val="50000"/>
                  </a:schemeClr>
                </a:solidFill>
              </a:rPr>
              <a:t>The member, sponsor, and FHLB Dallas Community Investment department can view the application simultaneously while it is being completed online</a:t>
            </a:r>
            <a:endParaRPr lang="en-US" sz="1400" dirty="0">
              <a:solidFill>
                <a:schemeClr val="accent3">
                  <a:lumMod val="50000"/>
                </a:schemeClr>
              </a:solidFill>
            </a:endParaRPr>
          </a:p>
          <a:p>
            <a:pPr algn="ctr"/>
            <a:endParaRPr lang="en-US" sz="1100" b="1" dirty="0">
              <a:solidFill>
                <a:srgbClr val="00B050"/>
              </a:solidFill>
              <a:cs typeface="Cavolini" panose="03000502040302020204" pitchFamily="66" charset="0"/>
            </a:endParaRPr>
          </a:p>
        </p:txBody>
      </p:sp>
      <p:graphicFrame>
        <p:nvGraphicFramePr>
          <p:cNvPr id="5" name="Diagram 4">
            <a:extLst>
              <a:ext uri="{FF2B5EF4-FFF2-40B4-BE49-F238E27FC236}">
                <a16:creationId xmlns:a16="http://schemas.microsoft.com/office/drawing/2014/main" id="{FF7A7B44-9D33-8450-E913-D97F637DA0E5}"/>
              </a:ext>
            </a:extLst>
          </p:cNvPr>
          <p:cNvGraphicFramePr/>
          <p:nvPr/>
        </p:nvGraphicFramePr>
        <p:xfrm>
          <a:off x="356260" y="1745366"/>
          <a:ext cx="4215740" cy="4574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3728E17-5F79-A308-924C-CA0838152489}"/>
              </a:ext>
            </a:extLst>
          </p:cNvPr>
          <p:cNvSpPr/>
          <p:nvPr/>
        </p:nvSpPr>
        <p:spPr>
          <a:xfrm>
            <a:off x="356260" y="1043789"/>
            <a:ext cx="421574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Sponsor Initiated Application</a:t>
            </a:r>
          </a:p>
        </p:txBody>
      </p:sp>
      <p:pic>
        <p:nvPicPr>
          <p:cNvPr id="9" name="Picture 8" descr="Cartoon bee with megaphone">
            <a:extLst>
              <a:ext uri="{FF2B5EF4-FFF2-40B4-BE49-F238E27FC236}">
                <a16:creationId xmlns:a16="http://schemas.microsoft.com/office/drawing/2014/main" id="{70671AB9-224A-BD62-F22E-A4A574F4DC9C}"/>
              </a:ext>
            </a:extLst>
          </p:cNvPr>
          <p:cNvPicPr>
            <a:picLocks noChangeAspect="1"/>
          </p:cNvPicPr>
          <p:nvPr/>
        </p:nvPicPr>
        <p:blipFill>
          <a:blip r:embed="rId8"/>
          <a:stretch>
            <a:fillRect/>
          </a:stretch>
        </p:blipFill>
        <p:spPr>
          <a:xfrm rot="1429248" flipH="1">
            <a:off x="7674235" y="4000331"/>
            <a:ext cx="1049772" cy="1437340"/>
          </a:xfrm>
          <a:prstGeom prst="rect">
            <a:avLst/>
          </a:prstGeom>
        </p:spPr>
      </p:pic>
    </p:spTree>
    <p:extLst>
      <p:ext uri="{BB962C8B-B14F-4D97-AF65-F5344CB8AC3E}">
        <p14:creationId xmlns:p14="http://schemas.microsoft.com/office/powerpoint/2010/main" val="240277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7CC69E9-D1AE-42B8-8E15-F643FB602D2D}"/>
                                            </p:graphicEl>
                                          </p:spTgt>
                                        </p:tgtEl>
                                        <p:attrNameLst>
                                          <p:attrName>style.visibility</p:attrName>
                                        </p:attrNameLst>
                                      </p:cBhvr>
                                      <p:to>
                                        <p:strVal val="visible"/>
                                      </p:to>
                                    </p:set>
                                    <p:animEffect transition="in" filter="fade">
                                      <p:cBhvr>
                                        <p:cTn id="12" dur="500"/>
                                        <p:tgtEl>
                                          <p:spTgt spid="5">
                                            <p:graphicEl>
                                              <a:dgm id="{37CC69E9-D1AE-42B8-8E15-F643FB602D2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1C265A0E-6966-444B-86CE-DD326C7C586C}"/>
                                            </p:graphicEl>
                                          </p:spTgt>
                                        </p:tgtEl>
                                        <p:attrNameLst>
                                          <p:attrName>style.visibility</p:attrName>
                                        </p:attrNameLst>
                                      </p:cBhvr>
                                      <p:to>
                                        <p:strVal val="visible"/>
                                      </p:to>
                                    </p:set>
                                    <p:animEffect transition="in" filter="fade">
                                      <p:cBhvr>
                                        <p:cTn id="17" dur="500"/>
                                        <p:tgtEl>
                                          <p:spTgt spid="5">
                                            <p:graphicEl>
                                              <a:dgm id="{1C265A0E-6966-444B-86CE-DD326C7C586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995189B4-8FED-4F31-A108-B3AFAF395B40}"/>
                                            </p:graphicEl>
                                          </p:spTgt>
                                        </p:tgtEl>
                                        <p:attrNameLst>
                                          <p:attrName>style.visibility</p:attrName>
                                        </p:attrNameLst>
                                      </p:cBhvr>
                                      <p:to>
                                        <p:strVal val="visible"/>
                                      </p:to>
                                    </p:set>
                                    <p:animEffect transition="in" filter="fade">
                                      <p:cBhvr>
                                        <p:cTn id="22" dur="500"/>
                                        <p:tgtEl>
                                          <p:spTgt spid="5">
                                            <p:graphicEl>
                                              <a:dgm id="{995189B4-8FED-4F31-A108-B3AFAF395B4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1402D148-9770-467D-A3AF-8589E12D88D4}"/>
                                            </p:graphicEl>
                                          </p:spTgt>
                                        </p:tgtEl>
                                        <p:attrNameLst>
                                          <p:attrName>style.visibility</p:attrName>
                                        </p:attrNameLst>
                                      </p:cBhvr>
                                      <p:to>
                                        <p:strVal val="visible"/>
                                      </p:to>
                                    </p:set>
                                    <p:animEffect transition="in" filter="fade">
                                      <p:cBhvr>
                                        <p:cTn id="27" dur="500"/>
                                        <p:tgtEl>
                                          <p:spTgt spid="5">
                                            <p:graphicEl>
                                              <a:dgm id="{1402D148-9770-467D-A3AF-8589E12D88D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5" grpId="0">
        <p:bldSub>
          <a:bldDgm bld="one"/>
        </p:bldSub>
      </p:bldGraphic>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2026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Community Stability</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Removal of Community Revitalization Plan scoring criteria</a:t>
            </a:r>
          </a:p>
          <a:p>
            <a:pPr marL="800100" lvl="1" indent="-342900" defTabSz="344488">
              <a:buFont typeface="Arial" panose="020B0604020202020204" pitchFamily="34" charset="0"/>
              <a:buChar char="•"/>
              <a:defRPr/>
            </a:pPr>
            <a:endParaRPr lang="en-US" sz="2000" dirty="0">
              <a:solidFill>
                <a:prstClr val="black">
                  <a:lumMod val="65000"/>
                  <a:lumOff val="35000"/>
                </a:prstClr>
              </a:solidFill>
              <a:latin typeface="Calibri"/>
            </a:endParaRP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Update to Preservation Definition to include:</a:t>
            </a:r>
          </a:p>
          <a:p>
            <a:pPr marL="1257300" lvl="2" indent="-342900" defTabSz="344488">
              <a:buFont typeface="Arial" panose="020B0604020202020204" pitchFamily="34" charset="0"/>
              <a:buChar char="•"/>
              <a:defRPr/>
            </a:pPr>
            <a:r>
              <a:rPr lang="en-US" sz="2000" dirty="0">
                <a:solidFill>
                  <a:prstClr val="black">
                    <a:lumMod val="65000"/>
                    <a:lumOff val="35000"/>
                  </a:prstClr>
                </a:solidFill>
                <a:latin typeface="Calibri"/>
              </a:rPr>
              <a:t>“six (6) points if 1) the project will, within </a:t>
            </a:r>
            <a:r>
              <a:rPr lang="en-US" sz="2000" u="sng" dirty="0">
                <a:solidFill>
                  <a:prstClr val="black">
                    <a:lumMod val="65000"/>
                    <a:lumOff val="35000"/>
                  </a:prstClr>
                </a:solidFill>
                <a:latin typeface="Calibri"/>
              </a:rPr>
              <a:t>one year prior</a:t>
            </a:r>
            <a:r>
              <a:rPr lang="en-US" sz="2000" dirty="0">
                <a:solidFill>
                  <a:prstClr val="black">
                    <a:lumMod val="65000"/>
                    <a:lumOff val="35000"/>
                  </a:prstClr>
                </a:solidFill>
                <a:latin typeface="Calibri"/>
              </a:rPr>
              <a:t> or two years after application deadline, face expiring HUD section 8 project-based rental assistance contracts, reach the end of a tax credit compliance period, or face expiring USDA-RD 515 rental assistance contracts….”</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a:t>
            </a:r>
            <a:r>
              <a:rPr lang="en-US" sz="2000" dirty="0">
                <a:solidFill>
                  <a:prstClr val="black">
                    <a:lumMod val="65000"/>
                    <a:lumOff val="35000"/>
                  </a:prstClr>
                </a:solidFill>
                <a:latin typeface="Calibri"/>
              </a:rPr>
              <a:t>in</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a:t>
            </a:r>
          </a:p>
        </p:txBody>
      </p:sp>
      <p:sp>
        <p:nvSpPr>
          <p:cNvPr id="4" name="Star: 5 Points 3">
            <a:extLst>
              <a:ext uri="{FF2B5EF4-FFF2-40B4-BE49-F238E27FC236}">
                <a16:creationId xmlns:a16="http://schemas.microsoft.com/office/drawing/2014/main" id="{1C24A985-BA78-CD45-67AC-D35AAB1E8DE2}"/>
              </a:ext>
            </a:extLst>
          </p:cNvPr>
          <p:cNvSpPr/>
          <p:nvPr/>
        </p:nvSpPr>
        <p:spPr>
          <a:xfrm>
            <a:off x="7142480" y="2092293"/>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9F893D1D-91B6-E8C1-6A29-565DC802DE84}"/>
              </a:ext>
            </a:extLst>
          </p:cNvPr>
          <p:cNvSpPr/>
          <p:nvPr/>
        </p:nvSpPr>
        <p:spPr>
          <a:xfrm>
            <a:off x="5923280" y="2966053"/>
            <a:ext cx="284480" cy="27498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977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pPr marL="0" indent="0">
              <a:buNone/>
            </a:pPr>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a:t>
            </a:r>
            <a:r>
              <a:rPr lang="en-US" sz="1400" dirty="0" err="1"/>
              <a:t>GrantConnect</a:t>
            </a:r>
            <a:r>
              <a:rPr lang="en-US" sz="1400" dirty="0"/>
              <a: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marL="233363" indent="-233363" defTabSz="914400">
              <a:spcBef>
                <a:spcPct val="20000"/>
              </a:spcBef>
              <a:buClr>
                <a:schemeClr val="tx1">
                  <a:lumMod val="85000"/>
                  <a:lumOff val="15000"/>
                </a:schemeClr>
              </a:buClr>
              <a:buFont typeface="Arial" panose="020B0604020202020204" pitchFamily="34" charset="0"/>
              <a:buChar char="•"/>
            </a:pPr>
            <a:r>
              <a:rPr lang="en-US" sz="1400" dirty="0"/>
              <a:t>Once you have registered, log on to the system with your user ID and password during the application round</a:t>
            </a:r>
          </a:p>
          <a:p>
            <a:pPr marL="233363" indent="-233363" defTabSz="914400">
              <a:spcBef>
                <a:spcPct val="20000"/>
              </a:spcBef>
              <a:buClr>
                <a:schemeClr val="tx1">
                  <a:lumMod val="85000"/>
                  <a:lumOff val="15000"/>
                </a:schemeClr>
              </a:buClr>
              <a:buFont typeface="Arial" panose="020B0604020202020204" pitchFamily="34" charset="0"/>
              <a:buChar char="•"/>
            </a:pPr>
            <a:r>
              <a:rPr lang="en-US" sz="1400" dirty="0"/>
              <a:t>You may use the application PIN to complete, submit and track the status of your application</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P spid="7" grpId="0" animBg="1"/>
      <p:bldP spid="8" grpId="0" build="allAtOnce" animBg="1"/>
      <p:bldP spid="11" grpId="0" build="allAtOnce" animBg="1"/>
      <p:bldP spid="13" grpId="0" animBg="1"/>
      <p:bldP spid="14" grpId="0" animBg="1"/>
      <p:bldP spid="15" grpId="0" animBg="1"/>
      <p:bldP spid="16" grpId="0" build="allAtOnce"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hlinkClick r:id="rId4"/>
              </a:rPr>
              <a:t>fhlb.com</a:t>
            </a:r>
            <a:r>
              <a:rPr lang="en-US" sz="1800" b="1" i="1" u="sng" dirty="0">
                <a:solidFill>
                  <a:srgbClr val="0563C1"/>
                </a:solidFill>
                <a:effectLst/>
                <a:latin typeface="Calibri" panose="020F0502020204030204" pitchFamily="34" charset="0"/>
                <a:ea typeface="Calibri" panose="020F0502020204030204" pitchFamily="34" charset="0"/>
                <a:hlinkClick r:id="rId4"/>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0EF8-0484-E96B-7CC9-ACF2FD150AAF}"/>
            </a:ext>
          </a:extLst>
        </p:cNvPr>
        <p:cNvGrpSpPr/>
        <p:nvPr/>
      </p:nvGrpSpPr>
      <p:grpSpPr>
        <a:xfrm>
          <a:off x="0" y="0"/>
          <a:ext cx="0" cy="0"/>
          <a:chOff x="0" y="0"/>
          <a:chExt cx="0" cy="0"/>
        </a:xfrm>
      </p:grpSpPr>
      <p:sp>
        <p:nvSpPr>
          <p:cNvPr id="9" name="Rectangle 7">
            <a:extLst>
              <a:ext uri="{FF2B5EF4-FFF2-40B4-BE49-F238E27FC236}">
                <a16:creationId xmlns:a16="http://schemas.microsoft.com/office/drawing/2014/main" id="{8B38B74F-17F2-DB2D-C6C3-0AB86D34562C}"/>
              </a:ext>
            </a:extLst>
          </p:cNvPr>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a:extLst>
              <a:ext uri="{FF2B5EF4-FFF2-40B4-BE49-F238E27FC236}">
                <a16:creationId xmlns:a16="http://schemas.microsoft.com/office/drawing/2014/main" id="{4849F0CC-CFB0-938E-E93F-564BA4C605CC}"/>
              </a:ext>
            </a:extLst>
          </p:cNvPr>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F84A3AC3-656E-3905-006E-AB9A6B04EA9A}"/>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55F68C72-6913-2C04-0DB5-59E8252CB4D7}"/>
              </a:ext>
            </a:extLst>
          </p:cNvPr>
          <p:cNvGraphicFramePr>
            <a:graphicFrameLocks noGrp="1"/>
          </p:cNvGraphicFramePr>
          <p:nvPr/>
        </p:nvGraphicFramePr>
        <p:xfrm>
          <a:off x="1402795" y="3576200"/>
          <a:ext cx="6515100" cy="1971344"/>
        </p:xfrm>
        <a:graphic>
          <a:graphicData uri="http://schemas.openxmlformats.org/drawingml/2006/table">
            <a:tbl>
              <a:tblPr>
                <a:effectLst/>
              </a:tblPr>
              <a:tblGrid>
                <a:gridCol w="4116450">
                  <a:extLst>
                    <a:ext uri="{9D8B030D-6E8A-4147-A177-3AD203B41FA5}">
                      <a16:colId xmlns:a16="http://schemas.microsoft.com/office/drawing/2014/main" val="3768004542"/>
                    </a:ext>
                  </a:extLst>
                </a:gridCol>
                <a:gridCol w="2398650">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a:solidFill>
                            <a:srgbClr val="000000"/>
                          </a:solidFill>
                          <a:effectLst/>
                          <a:latin typeface="Calibri" panose="020F0502020204030204" pitchFamily="34" charset="0"/>
                        </a:rPr>
                        <a:t>Sr. Affordable Housing Analyst</a:t>
                      </a:r>
                      <a:endParaRPr lang="en-US" sz="1800" b="0" i="0" u="none" strike="noStrike" dirty="0">
                        <a:solidFill>
                          <a:srgbClr val="000000"/>
                        </a:solidFill>
                        <a:effectLst/>
                        <a:latin typeface="Calibri" panose="020F0502020204030204" pitchFamily="34" charset="0"/>
                      </a:endParaRP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Tangela Davis</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36133867"/>
                  </a:ext>
                </a:extLst>
              </a:tr>
            </a:tbl>
          </a:graphicData>
        </a:graphic>
      </p:graphicFrame>
      <p:graphicFrame>
        <p:nvGraphicFramePr>
          <p:cNvPr id="10" name="Table 9">
            <a:extLst>
              <a:ext uri="{FF2B5EF4-FFF2-40B4-BE49-F238E27FC236}">
                <a16:creationId xmlns:a16="http://schemas.microsoft.com/office/drawing/2014/main" id="{C15676E9-A309-A711-A42B-1DEE393CEC25}"/>
              </a:ext>
            </a:extLst>
          </p:cNvPr>
          <p:cNvGraphicFramePr>
            <a:graphicFrameLocks noGrp="1"/>
          </p:cNvGraphicFramePr>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54879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2025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126</a:t>
            </a:r>
            <a:r>
              <a:rPr lang="en-US" sz="2800" dirty="0"/>
              <a:t> applications requesting a total of </a:t>
            </a:r>
            <a:r>
              <a:rPr lang="en-US" sz="2800" b="1" dirty="0"/>
              <a:t>$149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$73.5 </a:t>
            </a:r>
            <a:r>
              <a:rPr lang="en-US" sz="2800" dirty="0"/>
              <a:t>million in AHP subsidies were awarded to </a:t>
            </a:r>
            <a:r>
              <a:rPr lang="en-US" sz="2800" b="1" dirty="0"/>
              <a:t>53</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53</a:t>
            </a:r>
            <a:r>
              <a:rPr lang="en-US" sz="2800" dirty="0"/>
              <a:t> rental projects approved for </a:t>
            </a:r>
            <a:r>
              <a:rPr lang="en-US" sz="2800" b="1" dirty="0"/>
              <a:t>3,777</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42%</a:t>
            </a:r>
            <a:r>
              <a:rPr lang="en-US" sz="2800" dirty="0"/>
              <a:t> percent </a:t>
            </a:r>
          </a:p>
        </p:txBody>
      </p:sp>
      <p:pic>
        <p:nvPicPr>
          <p:cNvPr id="5" name="Picture 4">
            <a:extLst>
              <a:ext uri="{FF2B5EF4-FFF2-40B4-BE49-F238E27FC236}">
                <a16:creationId xmlns:a16="http://schemas.microsoft.com/office/drawing/2014/main" id="{97088252-E476-F647-F1D6-65C14A5FF7CA}"/>
              </a:ext>
            </a:extLst>
          </p:cNvPr>
          <p:cNvPicPr>
            <a:picLocks noChangeAspect="1"/>
          </p:cNvPicPr>
          <p:nvPr/>
        </p:nvPicPr>
        <p:blipFill>
          <a:blip r:embed="rId3"/>
          <a:stretch>
            <a:fillRect/>
          </a:stretch>
        </p:blipFill>
        <p:spPr>
          <a:xfrm>
            <a:off x="5567681" y="3942080"/>
            <a:ext cx="3441592" cy="2284984"/>
          </a:xfrm>
          <a:prstGeom prst="rect">
            <a:avLst/>
          </a:prstGeom>
          <a:ln w="22225">
            <a:solidFill>
              <a:schemeClr val="accent1">
                <a:shade val="50000"/>
              </a:schemeClr>
            </a:solidFill>
          </a:ln>
        </p:spPr>
      </p:pic>
      <p:pic>
        <p:nvPicPr>
          <p:cNvPr id="9" name="Picture 8">
            <a:extLst>
              <a:ext uri="{FF2B5EF4-FFF2-40B4-BE49-F238E27FC236}">
                <a16:creationId xmlns:a16="http://schemas.microsoft.com/office/drawing/2014/main" id="{1A5444CB-8971-B49F-BD9D-9DC7835B9061}"/>
              </a:ext>
            </a:extLst>
          </p:cNvPr>
          <p:cNvPicPr>
            <a:picLocks noChangeAspect="1"/>
          </p:cNvPicPr>
          <p:nvPr/>
        </p:nvPicPr>
        <p:blipFill>
          <a:blip r:embed="rId4"/>
          <a:stretch>
            <a:fillRect/>
          </a:stretch>
        </p:blipFill>
        <p:spPr>
          <a:xfrm>
            <a:off x="5567680" y="1640860"/>
            <a:ext cx="3441591" cy="2251226"/>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21036</TotalTime>
  <Words>7237</Words>
  <Application>Microsoft Office PowerPoint</Application>
  <PresentationFormat>On-screen Show (4:3)</PresentationFormat>
  <Paragraphs>1199</Paragraphs>
  <Slides>87</Slides>
  <Notes>72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6" baseType="lpstr">
      <vt:lpstr>MS Mincho</vt:lpstr>
      <vt:lpstr>Aptos</vt:lpstr>
      <vt:lpstr>Arial</vt:lpstr>
      <vt:lpstr>Calibri</vt:lpstr>
      <vt:lpstr>Cambria</vt:lpstr>
      <vt:lpstr>Cavolini</vt:lpstr>
      <vt:lpstr>Courier New</vt:lpstr>
      <vt:lpstr>GT America</vt:lpstr>
      <vt:lpstr>Montserrat SemiBold</vt:lpstr>
      <vt:lpstr>Myriad Pro</vt:lpstr>
      <vt:lpstr>Public Sans</vt:lpstr>
      <vt:lpstr>Segoe UI</vt:lpstr>
      <vt:lpstr>Symbol</vt:lpstr>
      <vt:lpstr>Times New Roman</vt:lpstr>
      <vt:lpstr>Tw Cen MT</vt:lpstr>
      <vt:lpstr>Verdana</vt:lpstr>
      <vt:lpstr>Wingdings</vt:lpstr>
      <vt:lpstr>Office Theme</vt:lpstr>
      <vt:lpstr>Worksheet</vt:lpstr>
      <vt:lpstr>PowerPoint Presentation</vt:lpstr>
      <vt:lpstr>2026 AHP Workshop Agenda</vt:lpstr>
      <vt:lpstr>About FHLB Dallas</vt:lpstr>
      <vt:lpstr>PowerPoint Presentation</vt:lpstr>
      <vt:lpstr>PowerPoint Presentation</vt:lpstr>
      <vt:lpstr>2026 AHP Key Points</vt:lpstr>
      <vt:lpstr>2026 AHP Key Points</vt:lpstr>
      <vt:lpstr>2026 AHP Key Points – Scoring Updates</vt:lpstr>
      <vt:lpstr>2025 Highlights</vt:lpstr>
      <vt:lpstr>AHP Subsidies by State</vt:lpstr>
      <vt:lpstr>Approved AHP Project Locations</vt:lpstr>
      <vt:lpstr>Benefits of AHP to Members</vt:lpstr>
      <vt:lpstr>Member or Sponsor</vt:lpstr>
      <vt:lpstr>AHP Roles - Members</vt:lpstr>
      <vt:lpstr>AHP Roles - Sponsors</vt:lpstr>
      <vt:lpstr>PowerPoint Presentation</vt:lpstr>
      <vt:lpstr>What is Evaluated in the Application </vt:lpstr>
      <vt:lpstr>Project Eligibility</vt:lpstr>
      <vt:lpstr>Types of Eligible Housing</vt:lpstr>
      <vt:lpstr>Uses of Funds - Rental</vt:lpstr>
      <vt:lpstr> Demand - Rental</vt:lpstr>
      <vt:lpstr>Rental Feasibility – Project Costs</vt:lpstr>
      <vt:lpstr>Sponsor Capacity </vt:lpstr>
      <vt:lpstr>Sponsor Capacity to Complete</vt:lpstr>
      <vt:lpstr>Sponsor Capacity to Complete</vt:lpstr>
      <vt:lpstr>Site Control and Zoning</vt:lpstr>
      <vt:lpstr>2026 Rental Rehab Projects</vt:lpstr>
      <vt:lpstr>2026 Rental Rehab Projects – Relocation Plan</vt:lpstr>
      <vt:lpstr>2026 Rental Rehab Projects - Rent Roll</vt:lpstr>
      <vt:lpstr>2026 Rental Rehab Projects – Rent Roll Cont’d</vt:lpstr>
      <vt:lpstr>PowerPoint Presentation</vt:lpstr>
      <vt:lpstr>PowerPoint Presentation</vt:lpstr>
      <vt:lpstr>PowerPoint Presentation</vt:lpstr>
      <vt:lpstr>Rental Feasibility</vt:lpstr>
      <vt:lpstr>Rental Feasibility</vt:lpstr>
      <vt:lpstr>            </vt:lpstr>
      <vt:lpstr>Competitive AHP Scoring</vt:lpstr>
      <vt:lpstr>2026 AHP General Fund Scoring Overview</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            </vt:lpstr>
      <vt:lpstr>AHP Planning Steps for Sponsors</vt:lpstr>
      <vt:lpstr>Improving Your Application</vt:lpstr>
      <vt:lpstr>Improving Your Application - Continued</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2026 AHP Timeline</vt:lpstr>
      <vt:lpstr>Where do I Begin?</vt:lpstr>
      <vt:lpstr>Resources</vt:lpstr>
      <vt:lpstr>2026 Scoring Rubric  (Self- Scoring Worksheet)</vt:lpstr>
      <vt:lpstr>Income Calculations / Training Presentation link</vt:lpstr>
      <vt:lpstr>Grant Connect</vt:lpstr>
      <vt:lpstr>GrantConnect</vt:lpstr>
      <vt:lpstr>GrantConnect – Registration</vt:lpstr>
      <vt:lpstr>Registration and Access</vt:lpstr>
      <vt:lpstr>Register through GrantConnect – Key Points </vt:lpstr>
      <vt:lpstr>Register through GrantConnect – Key Points Continued</vt:lpstr>
      <vt:lpstr>Application Submission Process– Key Points </vt:lpstr>
      <vt:lpstr>Application Submission Process–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Kerry Curry</cp:lastModifiedBy>
  <cp:revision>335</cp:revision>
  <cp:lastPrinted>2023-01-17T22:07:10Z</cp:lastPrinted>
  <dcterms:created xsi:type="dcterms:W3CDTF">2014-12-10T17:49:59Z</dcterms:created>
  <dcterms:modified xsi:type="dcterms:W3CDTF">2026-03-12T14:23:54Z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