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ink/ink1.xml" ContentType="application/inkml+xml"/>
  <Override PartName="/ppt/ink/ink2.xml" ContentType="application/inkml+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 id="2147483765" r:id="rId2"/>
  </p:sldMasterIdLst>
  <p:notesMasterIdLst>
    <p:notesMasterId r:id="rId122"/>
  </p:notesMasterIdLst>
  <p:handoutMasterIdLst>
    <p:handoutMasterId r:id="rId123"/>
  </p:handoutMasterIdLst>
  <p:sldIdLst>
    <p:sldId id="582" r:id="rId3"/>
    <p:sldId id="4769" r:id="rId4"/>
    <p:sldId id="4732" r:id="rId5"/>
    <p:sldId id="1693" r:id="rId6"/>
    <p:sldId id="583" r:id="rId7"/>
    <p:sldId id="4764" r:id="rId8"/>
    <p:sldId id="4737" r:id="rId9"/>
    <p:sldId id="4738" r:id="rId10"/>
    <p:sldId id="835" r:id="rId11"/>
    <p:sldId id="4765" r:id="rId12"/>
    <p:sldId id="834" r:id="rId13"/>
    <p:sldId id="4770" r:id="rId14"/>
    <p:sldId id="4762" r:id="rId15"/>
    <p:sldId id="4596" r:id="rId16"/>
    <p:sldId id="4739" r:id="rId17"/>
    <p:sldId id="4577" r:id="rId18"/>
    <p:sldId id="4779" r:id="rId19"/>
    <p:sldId id="650" r:id="rId20"/>
    <p:sldId id="772" r:id="rId21"/>
    <p:sldId id="593" r:id="rId22"/>
    <p:sldId id="651" r:id="rId23"/>
    <p:sldId id="4767" r:id="rId24"/>
    <p:sldId id="4572" r:id="rId25"/>
    <p:sldId id="4768" r:id="rId26"/>
    <p:sldId id="4771" r:id="rId27"/>
    <p:sldId id="1142" r:id="rId28"/>
    <p:sldId id="4602" r:id="rId29"/>
    <p:sldId id="4578" r:id="rId30"/>
    <p:sldId id="4579" r:id="rId31"/>
    <p:sldId id="289" r:id="rId32"/>
    <p:sldId id="4773" r:id="rId33"/>
    <p:sldId id="4775" r:id="rId34"/>
    <p:sldId id="4776" r:id="rId35"/>
    <p:sldId id="4778" r:id="rId36"/>
    <p:sldId id="258" r:id="rId37"/>
    <p:sldId id="4583" r:id="rId38"/>
    <p:sldId id="256" r:id="rId39"/>
    <p:sldId id="642" r:id="rId40"/>
    <p:sldId id="4668" r:id="rId41"/>
    <p:sldId id="266" r:id="rId42"/>
    <p:sldId id="4623" r:id="rId43"/>
    <p:sldId id="4624" r:id="rId44"/>
    <p:sldId id="4625" r:id="rId45"/>
    <p:sldId id="4626" r:id="rId46"/>
    <p:sldId id="349" r:id="rId47"/>
    <p:sldId id="257" r:id="rId48"/>
    <p:sldId id="259" r:id="rId49"/>
    <p:sldId id="283" r:id="rId50"/>
    <p:sldId id="630" r:id="rId51"/>
    <p:sldId id="260" r:id="rId52"/>
    <p:sldId id="261" r:id="rId53"/>
    <p:sldId id="339" r:id="rId54"/>
    <p:sldId id="4675" r:id="rId55"/>
    <p:sldId id="4734" r:id="rId56"/>
    <p:sldId id="262" r:id="rId57"/>
    <p:sldId id="653" r:id="rId58"/>
    <p:sldId id="344" r:id="rId59"/>
    <p:sldId id="552" r:id="rId60"/>
    <p:sldId id="4722" r:id="rId61"/>
    <p:sldId id="269" r:id="rId62"/>
    <p:sldId id="280" r:id="rId63"/>
    <p:sldId id="281" r:id="rId64"/>
    <p:sldId id="4712" r:id="rId65"/>
    <p:sldId id="282" r:id="rId66"/>
    <p:sldId id="290" r:id="rId67"/>
    <p:sldId id="4784" r:id="rId68"/>
    <p:sldId id="4803" r:id="rId69"/>
    <p:sldId id="4813" r:id="rId70"/>
    <p:sldId id="284" r:id="rId71"/>
    <p:sldId id="291" r:id="rId72"/>
    <p:sldId id="279" r:id="rId73"/>
    <p:sldId id="285" r:id="rId74"/>
    <p:sldId id="321" r:id="rId75"/>
    <p:sldId id="319" r:id="rId76"/>
    <p:sldId id="286" r:id="rId77"/>
    <p:sldId id="287" r:id="rId78"/>
    <p:sldId id="292" r:id="rId79"/>
    <p:sldId id="288" r:id="rId80"/>
    <p:sldId id="2147483647" r:id="rId81"/>
    <p:sldId id="263" r:id="rId82"/>
    <p:sldId id="264" r:id="rId83"/>
    <p:sldId id="4805" r:id="rId84"/>
    <p:sldId id="669" r:id="rId85"/>
    <p:sldId id="277" r:id="rId86"/>
    <p:sldId id="4757" r:id="rId87"/>
    <p:sldId id="265" r:id="rId88"/>
    <p:sldId id="676" r:id="rId89"/>
    <p:sldId id="4783" r:id="rId90"/>
    <p:sldId id="4653" r:id="rId91"/>
    <p:sldId id="267" r:id="rId92"/>
    <p:sldId id="678" r:id="rId93"/>
    <p:sldId id="268" r:id="rId94"/>
    <p:sldId id="666" r:id="rId95"/>
    <p:sldId id="4638" r:id="rId96"/>
    <p:sldId id="4647" r:id="rId97"/>
    <p:sldId id="4646" r:id="rId98"/>
    <p:sldId id="4728" r:id="rId99"/>
    <p:sldId id="4645" r:id="rId100"/>
    <p:sldId id="271" r:id="rId101"/>
    <p:sldId id="272" r:id="rId102"/>
    <p:sldId id="4774" r:id="rId103"/>
    <p:sldId id="4671" r:id="rId104"/>
    <p:sldId id="4692" r:id="rId105"/>
    <p:sldId id="665" r:id="rId106"/>
    <p:sldId id="4674" r:id="rId107"/>
    <p:sldId id="273" r:id="rId108"/>
    <p:sldId id="274" r:id="rId109"/>
    <p:sldId id="619" r:id="rId110"/>
    <p:sldId id="4731" r:id="rId111"/>
    <p:sldId id="4676" r:id="rId112"/>
    <p:sldId id="4780" r:id="rId113"/>
    <p:sldId id="4781" r:id="rId114"/>
    <p:sldId id="4666" r:id="rId115"/>
    <p:sldId id="677" r:id="rId116"/>
    <p:sldId id="4673" r:id="rId117"/>
    <p:sldId id="278" r:id="rId118"/>
    <p:sldId id="4670" r:id="rId119"/>
    <p:sldId id="4672" r:id="rId120"/>
    <p:sldId id="4787" r:id="rId121"/>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BBF91B-CC45-B6D2-2950-168919572FBE}" name="Diane Sell" initials="DS" userId="S::ufdxs@fhlb.com::24d2c111-6533-4350-91fa-8c0aacfcdd18" providerId="AD"/>
  <p188:author id="{D597FF38-5967-A13B-774D-C3F21FCA8063}" name="Jill Droge" initials="JD" userId="S::u4513@fhlb.com::faf3b73a-1180-41cc-8c8e-e12d2b8f9248" providerId="AD"/>
  <p188:author id="{B418746A-E6B5-5FAC-207C-E0A5C2038853}" name="Rene Singleton" initials="RS" userId="S::rhall@fhlb.com::3fa22358-6b0a-469e-81fe-e717b8dc259c" providerId="AD"/>
  <p188:author id="{A496919C-9DD3-1FD8-4107-D2A8DCA5285C}" name="Robin Goodpaster" initials="RG" userId="S::urogo2@fhlb.com::3044539f-0b5a-4692-a2a3-e612009e30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ufjxj" initials="u" lastIdx="2" clrIdx="0"/>
  <p:cmAuthor id="7" name="Jaime Jordan" initials="JJ [3]" lastIdx="7" clrIdx="7">
    <p:extLst>
      <p:ext uri="{19B8F6BF-5375-455C-9EA6-DF929625EA0E}">
        <p15:presenceInfo xmlns:p15="http://schemas.microsoft.com/office/powerpoint/2012/main" userId="S::ufjxj@fhlb.com::a91373d0-d353-4fed-98ea-f4e8f7131f0e" providerId="AD"/>
      </p:ext>
    </p:extLst>
  </p:cmAuthor>
  <p:cmAuthor id="1" name="Jaime Jordan" initials="JJ" lastIdx="3" clrIdx="1">
    <p:extLst>
      <p:ext uri="{19B8F6BF-5375-455C-9EA6-DF929625EA0E}">
        <p15:presenceInfo xmlns:p15="http://schemas.microsoft.com/office/powerpoint/2012/main" userId="S-1-5-21-360593358-1066473808-1862565094-19231" providerId="AD"/>
      </p:ext>
    </p:extLst>
  </p:cmAuthor>
  <p:cmAuthor id="8" name="Bruce Hatton" initials="BH" lastIdx="1" clrIdx="8">
    <p:extLst>
      <p:ext uri="{19B8F6BF-5375-455C-9EA6-DF929625EA0E}">
        <p15:presenceInfo xmlns:p15="http://schemas.microsoft.com/office/powerpoint/2012/main" userId="S::ufbeh@fhlb.com::0e8dbf82-8b84-4fe7-91eb-7687a6f64621" providerId="AD"/>
      </p:ext>
    </p:extLst>
  </p:cmAuthor>
  <p:cmAuthor id="2" name="Gregory Hettrick" initials="GH" lastIdx="2" clrIdx="2">
    <p:extLst>
      <p:ext uri="{19B8F6BF-5375-455C-9EA6-DF929625EA0E}">
        <p15:presenceInfo xmlns:p15="http://schemas.microsoft.com/office/powerpoint/2012/main" userId="S::ufgxh@fhlb.com::07e0eabb-c3fe-4fd2-8532-264a6eff11ff" providerId="AD"/>
      </p:ext>
    </p:extLst>
  </p:cmAuthor>
  <p:cmAuthor id="3" name="Jaime Jordan" initials="JJ [2]" lastIdx="8" clrIdx="3">
    <p:extLst>
      <p:ext uri="{19B8F6BF-5375-455C-9EA6-DF929625EA0E}">
        <p15:presenceInfo xmlns:p15="http://schemas.microsoft.com/office/powerpoint/2012/main" userId="S::ufjxj@fhlb.com::0d8f9f76-ad2e-4d82-9ec2-68774da23abf" providerId="AD"/>
      </p:ext>
    </p:extLst>
  </p:cmAuthor>
  <p:cmAuthor id="4" name="Steven R. Matkovich" initials="SRM" lastIdx="5" clrIdx="4">
    <p:extLst>
      <p:ext uri="{19B8F6BF-5375-455C-9EA6-DF929625EA0E}">
        <p15:presenceInfo xmlns:p15="http://schemas.microsoft.com/office/powerpoint/2012/main" userId="S::ufsrm@fhlb.com::2d4db25f-6ac7-4c50-b308-82876fb774d4" providerId="AD"/>
      </p:ext>
    </p:extLst>
  </p:cmAuthor>
  <p:cmAuthor id="5" name="Kerry Curry" initials="KC" lastIdx="132" clrIdx="5">
    <p:extLst>
      <p:ext uri="{19B8F6BF-5375-455C-9EA6-DF929625EA0E}">
        <p15:presenceInfo xmlns:p15="http://schemas.microsoft.com/office/powerpoint/2012/main" userId="S::ukecu@fhlb.com::0af1a034-8c16-48d7-b0e7-532e420b7115" providerId="AD"/>
      </p:ext>
    </p:extLst>
  </p:cmAuthor>
  <p:cmAuthor id="6" name="Stephen Hidalgo" initials="SH" lastIdx="57" clrIdx="6">
    <p:extLst>
      <p:ext uri="{19B8F6BF-5375-455C-9EA6-DF929625EA0E}">
        <p15:presenceInfo xmlns:p15="http://schemas.microsoft.com/office/powerpoint/2012/main" userId="S::usthi@fhlb.com::86ae8560-d3a9-40f3-b87c-48cebaaf44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CE"/>
    <a:srgbClr val="000000"/>
    <a:srgbClr val="2C6AB6"/>
    <a:srgbClr val="4F81BD"/>
    <a:srgbClr val="245590"/>
    <a:srgbClr val="E46C0A"/>
    <a:srgbClr val="193D69"/>
    <a:srgbClr val="6EA0DC"/>
    <a:srgbClr val="5E95D8"/>
    <a:srgbClr val="83AEE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71" autoAdjust="0"/>
    <p:restoredTop sz="95923" autoAdjust="0"/>
  </p:normalViewPr>
  <p:slideViewPr>
    <p:cSldViewPr snapToGrid="0">
      <p:cViewPr varScale="1">
        <p:scale>
          <a:sx n="52" d="100"/>
          <a:sy n="52" d="100"/>
        </p:scale>
        <p:origin x="1656" y="2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handoutMaster" Target="handoutMasters/handoutMaster1.xml"/><Relationship Id="rId128"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commentAuthors" Target="commentAuthors.xml"/><Relationship Id="rId129" Type="http://schemas.microsoft.com/office/2018/10/relationships/authors" Target="author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diagrams/_rels/data11.xml.rels><?xml version="1.0" encoding="UTF-8" standalone="yes"?>
<Relationships xmlns="http://schemas.openxmlformats.org/package/2006/relationships"><Relationship Id="rId2" Type="http://schemas.openxmlformats.org/officeDocument/2006/relationships/hyperlink" Target="mailto:pgp@fhlb.com" TargetMode="External"/><Relationship Id="rId1" Type="http://schemas.openxmlformats.org/officeDocument/2006/relationships/hyperlink" Target="mailto:fortifiedfund@fhlb.com" TargetMode="External"/></Relationships>
</file>

<file path=ppt/diagrams/_rels/data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11.xml.rels><?xml version="1.0" encoding="UTF-8" standalone="yes"?>
<Relationships xmlns="http://schemas.openxmlformats.org/package/2006/relationships"><Relationship Id="rId2" Type="http://schemas.openxmlformats.org/officeDocument/2006/relationships/hyperlink" Target="mailto:pgp@fhlb.com" TargetMode="External"/><Relationship Id="rId1" Type="http://schemas.openxmlformats.org/officeDocument/2006/relationships/hyperlink" Target="mailto:fortifiedfund@fhlb.com" TargetMode="External"/></Relationships>
</file>

<file path=ppt/diagrams/_rels/drawing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CFBE6A-F70E-423D-BBAE-2376C473983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C375E40A-55D2-49AA-8D46-4DB037568D8C}">
      <dgm:prSet phldrT="[Text]" custT="1"/>
      <dgm:spPr/>
      <dgm:t>
        <a:bodyPr/>
        <a:lstStyle/>
        <a:p>
          <a:r>
            <a:rPr lang="en-US" sz="2000" dirty="0"/>
            <a:t>Scoring</a:t>
          </a:r>
          <a:r>
            <a:rPr lang="en-US" sz="2200" dirty="0"/>
            <a:t> </a:t>
          </a:r>
        </a:p>
      </dgm:t>
    </dgm:pt>
    <dgm:pt modelId="{E170F09A-AA4C-450E-AA6C-8FC013314076}" type="parTrans" cxnId="{46F4FB93-1E14-4CB1-9A90-DDBA5C68C452}">
      <dgm:prSet/>
      <dgm:spPr/>
      <dgm:t>
        <a:bodyPr/>
        <a:lstStyle/>
        <a:p>
          <a:endParaRPr lang="en-US"/>
        </a:p>
      </dgm:t>
    </dgm:pt>
    <dgm:pt modelId="{821F7E8D-C4CA-41BD-92ED-1B2D8AFA165E}" type="sibTrans" cxnId="{46F4FB93-1E14-4CB1-9A90-DDBA5C68C452}">
      <dgm:prSet/>
      <dgm:spPr/>
      <dgm:t>
        <a:bodyPr/>
        <a:lstStyle/>
        <a:p>
          <a:endParaRPr lang="en-US"/>
        </a:p>
      </dgm:t>
    </dgm:pt>
    <dgm:pt modelId="{9A75C51C-1F21-42A1-8B6B-908204E6627D}">
      <dgm:prSet phldrT="[Text]" custT="1"/>
      <dgm:spPr/>
      <dgm:t>
        <a:bodyPr/>
        <a:lstStyle/>
        <a:p>
          <a:r>
            <a:rPr lang="en-US" sz="1700" kern="1200" dirty="0">
              <a:solidFill>
                <a:prstClr val="black">
                  <a:hueOff val="0"/>
                  <a:satOff val="0"/>
                  <a:lumOff val="0"/>
                  <a:alphaOff val="0"/>
                </a:prstClr>
              </a:solidFill>
              <a:latin typeface="Calibri"/>
              <a:ea typeface="+mn-ea"/>
              <a:cs typeface="+mn-cs"/>
            </a:rPr>
            <a:t>Criteria</a:t>
          </a:r>
        </a:p>
      </dgm:t>
    </dgm:pt>
    <dgm:pt modelId="{D66338FE-5883-4C8B-8DE0-C85DEF36D42A}" type="parTrans" cxnId="{6B4E912B-89BB-4ED5-B7D3-90E9A262F9C0}">
      <dgm:prSet/>
      <dgm:spPr/>
      <dgm:t>
        <a:bodyPr/>
        <a:lstStyle/>
        <a:p>
          <a:endParaRPr lang="en-US"/>
        </a:p>
      </dgm:t>
    </dgm:pt>
    <dgm:pt modelId="{8634C8A9-BDCF-40C2-970F-CA6AA096D2DA}" type="sibTrans" cxnId="{6B4E912B-89BB-4ED5-B7D3-90E9A262F9C0}">
      <dgm:prSet/>
      <dgm:spPr/>
      <dgm:t>
        <a:bodyPr/>
        <a:lstStyle/>
        <a:p>
          <a:endParaRPr lang="en-US"/>
        </a:p>
      </dgm:t>
    </dgm:pt>
    <dgm:pt modelId="{E2D4F4E5-BFD9-46A7-A8F5-4BD5A92FF58D}">
      <dgm:prSet phldrT="[Text]" custT="1"/>
      <dgm:spPr/>
      <dgm:t>
        <a:bodyPr/>
        <a:lstStyle/>
        <a:p>
          <a:r>
            <a:rPr lang="en-US" sz="2000" dirty="0"/>
            <a:t>Eligibility</a:t>
          </a:r>
          <a:endParaRPr lang="en-US" sz="1800" dirty="0"/>
        </a:p>
      </dgm:t>
    </dgm:pt>
    <dgm:pt modelId="{12008911-4781-41FA-B136-CF12F4C47465}" type="parTrans" cxnId="{96B64075-AFED-486C-81B8-301C541B1FCC}">
      <dgm:prSet/>
      <dgm:spPr/>
      <dgm:t>
        <a:bodyPr/>
        <a:lstStyle/>
        <a:p>
          <a:endParaRPr lang="en-US"/>
        </a:p>
      </dgm:t>
    </dgm:pt>
    <dgm:pt modelId="{C69DC082-BB7C-4D0A-A50B-DE506E7B392C}" type="sibTrans" cxnId="{96B64075-AFED-486C-81B8-301C541B1FCC}">
      <dgm:prSet/>
      <dgm:spPr/>
      <dgm:t>
        <a:bodyPr/>
        <a:lstStyle/>
        <a:p>
          <a:endParaRPr lang="en-US"/>
        </a:p>
      </dgm:t>
    </dgm:pt>
    <dgm:pt modelId="{53A3CA3A-E900-4ECA-B9F0-C3FCF73451FD}">
      <dgm:prSet phldrT="[Text]"/>
      <dgm:spPr/>
      <dgm:t>
        <a:bodyPr/>
        <a:lstStyle/>
        <a:p>
          <a:r>
            <a:rPr lang="en-US" dirty="0"/>
            <a:t>Eligibility Criteria</a:t>
          </a:r>
        </a:p>
      </dgm:t>
    </dgm:pt>
    <dgm:pt modelId="{B67561ED-BB27-4748-9781-9384E1DE32E1}" type="parTrans" cxnId="{117A6917-52FF-4247-8BB6-88BE85334E52}">
      <dgm:prSet/>
      <dgm:spPr/>
      <dgm:t>
        <a:bodyPr/>
        <a:lstStyle/>
        <a:p>
          <a:endParaRPr lang="en-US"/>
        </a:p>
      </dgm:t>
    </dgm:pt>
    <dgm:pt modelId="{2071F5BC-33BC-4B1B-B9CF-FB5E4F678D5C}" type="sibTrans" cxnId="{117A6917-52FF-4247-8BB6-88BE85334E52}">
      <dgm:prSet/>
      <dgm:spPr/>
      <dgm:t>
        <a:bodyPr/>
        <a:lstStyle/>
        <a:p>
          <a:endParaRPr lang="en-US"/>
        </a:p>
      </dgm:t>
    </dgm:pt>
    <dgm:pt modelId="{108F6B44-F3DB-44A3-BA11-221800B355BA}">
      <dgm:prSet phldrT="[Text]" custT="1"/>
      <dgm:spPr/>
      <dgm:t>
        <a:bodyPr/>
        <a:lstStyle/>
        <a:p>
          <a:r>
            <a:rPr lang="en-US" sz="1800" dirty="0"/>
            <a:t>Feasibility</a:t>
          </a:r>
        </a:p>
      </dgm:t>
    </dgm:pt>
    <dgm:pt modelId="{B498B2B5-8546-4C07-8FE3-6F78D7CBE287}" type="parTrans" cxnId="{34903736-705D-498B-9147-FD61933DD8E6}">
      <dgm:prSet/>
      <dgm:spPr/>
      <dgm:t>
        <a:bodyPr/>
        <a:lstStyle/>
        <a:p>
          <a:endParaRPr lang="en-US"/>
        </a:p>
      </dgm:t>
    </dgm:pt>
    <dgm:pt modelId="{F268E3AF-E3F9-4259-B0AC-F8862DDD4BC8}" type="sibTrans" cxnId="{34903736-705D-498B-9147-FD61933DD8E6}">
      <dgm:prSet/>
      <dgm:spPr/>
      <dgm:t>
        <a:bodyPr/>
        <a:lstStyle/>
        <a:p>
          <a:endParaRPr lang="en-US"/>
        </a:p>
      </dgm:t>
    </dgm:pt>
    <dgm:pt modelId="{D2253EA4-1734-4440-90CD-B3766616506C}">
      <dgm:prSet phldrT="[Text]" custT="1"/>
      <dgm:spPr/>
      <dgm:t>
        <a:bodyPr/>
        <a:lstStyle/>
        <a:p>
          <a:r>
            <a:rPr lang="en-US" sz="1600" dirty="0"/>
            <a:t>Demand</a:t>
          </a:r>
        </a:p>
      </dgm:t>
    </dgm:pt>
    <dgm:pt modelId="{2B38947D-8C0D-4047-9AF3-DF63F7FF279A}" type="parTrans" cxnId="{B62806B3-5C59-4B98-AA38-E65C42B8F5C9}">
      <dgm:prSet/>
      <dgm:spPr/>
      <dgm:t>
        <a:bodyPr/>
        <a:lstStyle/>
        <a:p>
          <a:endParaRPr lang="en-US"/>
        </a:p>
      </dgm:t>
    </dgm:pt>
    <dgm:pt modelId="{6742A1AE-6123-43D9-AAB7-8219CAE59329}" type="sibTrans" cxnId="{B62806B3-5C59-4B98-AA38-E65C42B8F5C9}">
      <dgm:prSet/>
      <dgm:spPr/>
      <dgm:t>
        <a:bodyPr/>
        <a:lstStyle/>
        <a:p>
          <a:endParaRPr lang="en-US"/>
        </a:p>
      </dgm:t>
    </dgm:pt>
    <dgm:pt modelId="{9F09D24B-F8AA-495E-A276-B194FDAA2492}">
      <dgm:prSet phldrT="[Text]" custT="1"/>
      <dgm:spPr/>
      <dgm:t>
        <a:bodyPr/>
        <a:lstStyle/>
        <a:p>
          <a:r>
            <a:rPr lang="en-US" sz="2000" dirty="0"/>
            <a:t>Capacity</a:t>
          </a:r>
        </a:p>
      </dgm:t>
    </dgm:pt>
    <dgm:pt modelId="{F36BAF67-4A81-4ADA-ABA3-15928E8A80B6}" type="parTrans" cxnId="{D8B6AD00-3DEB-473D-A40F-A2024222698F}">
      <dgm:prSet/>
      <dgm:spPr/>
      <dgm:t>
        <a:bodyPr/>
        <a:lstStyle/>
        <a:p>
          <a:endParaRPr lang="en-US"/>
        </a:p>
      </dgm:t>
    </dgm:pt>
    <dgm:pt modelId="{744FFAC6-F536-44AE-8D14-F7194983860C}" type="sibTrans" cxnId="{D8B6AD00-3DEB-473D-A40F-A2024222698F}">
      <dgm:prSet/>
      <dgm:spPr/>
      <dgm:t>
        <a:bodyPr/>
        <a:lstStyle/>
        <a:p>
          <a:endParaRPr lang="en-US"/>
        </a:p>
      </dgm:t>
    </dgm:pt>
    <dgm:pt modelId="{410847F9-9802-4EC5-B9A7-4D051904B9CB}">
      <dgm:prSet phldrT="[Text]"/>
      <dgm:spPr/>
      <dgm:t>
        <a:bodyPr/>
        <a:lstStyle/>
        <a:p>
          <a:r>
            <a:rPr lang="en-US" dirty="0"/>
            <a:t>Sponsor Capacity</a:t>
          </a:r>
        </a:p>
      </dgm:t>
    </dgm:pt>
    <dgm:pt modelId="{52132A87-C00D-4FCB-9D0D-832C259D0814}" type="parTrans" cxnId="{4AF55798-F138-4FC4-BE40-8E4EFA7DEBD1}">
      <dgm:prSet/>
      <dgm:spPr/>
      <dgm:t>
        <a:bodyPr/>
        <a:lstStyle/>
        <a:p>
          <a:endParaRPr lang="en-US"/>
        </a:p>
      </dgm:t>
    </dgm:pt>
    <dgm:pt modelId="{949BDF39-957F-4E6E-9E49-8577271629F3}" type="sibTrans" cxnId="{4AF55798-F138-4FC4-BE40-8E4EFA7DEBD1}">
      <dgm:prSet/>
      <dgm:spPr/>
      <dgm:t>
        <a:bodyPr/>
        <a:lstStyle/>
        <a:p>
          <a:endParaRPr lang="en-US"/>
        </a:p>
      </dgm:t>
    </dgm:pt>
    <dgm:pt modelId="{72514C97-2D3D-469F-AA6E-74BA774E50A1}">
      <dgm:prSet/>
      <dgm:spPr/>
      <dgm:t>
        <a:bodyPr/>
        <a:lstStyle/>
        <a:p>
          <a:r>
            <a:rPr lang="en-US" dirty="0"/>
            <a:t>Site Control</a:t>
          </a:r>
        </a:p>
      </dgm:t>
    </dgm:pt>
    <dgm:pt modelId="{3DD54C42-FFFE-496D-96DA-FD627932A0D0}" type="parTrans" cxnId="{5CED9130-80F3-4B2F-B8CD-6B55F1DEEA0E}">
      <dgm:prSet/>
      <dgm:spPr/>
      <dgm:t>
        <a:bodyPr/>
        <a:lstStyle/>
        <a:p>
          <a:endParaRPr lang="en-US"/>
        </a:p>
      </dgm:t>
    </dgm:pt>
    <dgm:pt modelId="{01BE09AC-EE12-48A2-9296-E1DA99260572}" type="sibTrans" cxnId="{5CED9130-80F3-4B2F-B8CD-6B55F1DEEA0E}">
      <dgm:prSet/>
      <dgm:spPr/>
      <dgm:t>
        <a:bodyPr/>
        <a:lstStyle/>
        <a:p>
          <a:endParaRPr lang="en-US"/>
        </a:p>
      </dgm:t>
    </dgm:pt>
    <dgm:pt modelId="{925BB567-BC2F-4865-848C-EF5989A8A62F}">
      <dgm:prSet custT="1"/>
      <dgm:spPr/>
      <dgm:t>
        <a:bodyPr/>
        <a:lstStyle/>
        <a:p>
          <a:r>
            <a:rPr lang="en-US" sz="1600" dirty="0"/>
            <a:t>Financial/Developmental Feasibility</a:t>
          </a:r>
        </a:p>
      </dgm:t>
    </dgm:pt>
    <dgm:pt modelId="{95CAE9F1-1631-480C-AA1D-41557573D020}" type="parTrans" cxnId="{F28E84B0-1560-415E-B2B2-D61292DE4C36}">
      <dgm:prSet/>
      <dgm:spPr/>
      <dgm:t>
        <a:bodyPr/>
        <a:lstStyle/>
        <a:p>
          <a:endParaRPr lang="en-US"/>
        </a:p>
      </dgm:t>
    </dgm:pt>
    <dgm:pt modelId="{16CCBC39-D65C-4DE9-89E7-0B6020C42226}" type="sibTrans" cxnId="{F28E84B0-1560-415E-B2B2-D61292DE4C36}">
      <dgm:prSet/>
      <dgm:spPr/>
      <dgm:t>
        <a:bodyPr/>
        <a:lstStyle/>
        <a:p>
          <a:endParaRPr lang="en-US"/>
        </a:p>
      </dgm:t>
    </dgm:pt>
    <dgm:pt modelId="{7C51E731-9F0A-4A82-9AC2-7D1A396FE7E6}">
      <dgm:prSet/>
      <dgm:spPr/>
      <dgm:t>
        <a:bodyPr/>
        <a:lstStyle/>
        <a:p>
          <a:r>
            <a:rPr lang="en-US" dirty="0"/>
            <a:t>Use of Fund</a:t>
          </a:r>
        </a:p>
      </dgm:t>
    </dgm:pt>
    <dgm:pt modelId="{1A927B17-56B0-4F52-94C7-543047493151}" type="parTrans" cxnId="{3774178A-CE38-4A64-A9E7-E35E351F439B}">
      <dgm:prSet/>
      <dgm:spPr/>
      <dgm:t>
        <a:bodyPr/>
        <a:lstStyle/>
        <a:p>
          <a:endParaRPr lang="en-US"/>
        </a:p>
      </dgm:t>
    </dgm:pt>
    <dgm:pt modelId="{D99D8726-EFF7-4D79-874E-E0419AD4B76C}" type="sibTrans" cxnId="{3774178A-CE38-4A64-A9E7-E35E351F439B}">
      <dgm:prSet/>
      <dgm:spPr/>
      <dgm:t>
        <a:bodyPr/>
        <a:lstStyle/>
        <a:p>
          <a:endParaRPr lang="en-US"/>
        </a:p>
      </dgm:t>
    </dgm:pt>
    <dgm:pt modelId="{1D728E41-2C76-4DBF-A44B-32592EAF6193}">
      <dgm:prSet/>
      <dgm:spPr/>
      <dgm:t>
        <a:bodyPr/>
        <a:lstStyle/>
        <a:p>
          <a:r>
            <a:rPr lang="en-US" dirty="0"/>
            <a:t>Need for Subsidy</a:t>
          </a:r>
        </a:p>
      </dgm:t>
    </dgm:pt>
    <dgm:pt modelId="{26A23EEC-76DF-4274-997D-7BD5F596520C}" type="parTrans" cxnId="{5BDA1250-D7A5-4BAF-82C2-0DAF1EE58A63}">
      <dgm:prSet/>
      <dgm:spPr/>
      <dgm:t>
        <a:bodyPr/>
        <a:lstStyle/>
        <a:p>
          <a:endParaRPr lang="en-US"/>
        </a:p>
      </dgm:t>
    </dgm:pt>
    <dgm:pt modelId="{BF6A6547-E073-4797-9827-19762FA21FEB}" type="sibTrans" cxnId="{5BDA1250-D7A5-4BAF-82C2-0DAF1EE58A63}">
      <dgm:prSet/>
      <dgm:spPr/>
      <dgm:t>
        <a:bodyPr/>
        <a:lstStyle/>
        <a:p>
          <a:endParaRPr lang="en-US"/>
        </a:p>
      </dgm:t>
    </dgm:pt>
    <dgm:pt modelId="{C1597323-9246-40D5-83F4-A5EE1CDA5F44}" type="pres">
      <dgm:prSet presAssocID="{A9CFBE6A-F70E-423D-BBAE-2376C473983B}" presName="linearFlow" presStyleCnt="0">
        <dgm:presLayoutVars>
          <dgm:dir/>
          <dgm:animLvl val="lvl"/>
          <dgm:resizeHandles val="exact"/>
        </dgm:presLayoutVars>
      </dgm:prSet>
      <dgm:spPr/>
    </dgm:pt>
    <dgm:pt modelId="{1ED3F14E-35E5-41FE-B406-30408B73A30C}" type="pres">
      <dgm:prSet presAssocID="{C375E40A-55D2-49AA-8D46-4DB037568D8C}" presName="composite" presStyleCnt="0"/>
      <dgm:spPr/>
    </dgm:pt>
    <dgm:pt modelId="{676BA7BE-7111-4604-9FDA-2B3E2B3C7941}" type="pres">
      <dgm:prSet presAssocID="{C375E40A-55D2-49AA-8D46-4DB037568D8C}" presName="parentText" presStyleLbl="alignNode1" presStyleIdx="0" presStyleCnt="4" custScaleX="104945">
        <dgm:presLayoutVars>
          <dgm:chMax val="1"/>
          <dgm:bulletEnabled val="1"/>
        </dgm:presLayoutVars>
      </dgm:prSet>
      <dgm:spPr/>
    </dgm:pt>
    <dgm:pt modelId="{AE165170-7C97-4ED6-AD94-527A93EF827B}" type="pres">
      <dgm:prSet presAssocID="{C375E40A-55D2-49AA-8D46-4DB037568D8C}" presName="descendantText" presStyleLbl="alignAcc1" presStyleIdx="0" presStyleCnt="4">
        <dgm:presLayoutVars>
          <dgm:bulletEnabled val="1"/>
        </dgm:presLayoutVars>
      </dgm:prSet>
      <dgm:spPr/>
    </dgm:pt>
    <dgm:pt modelId="{0B460329-E333-4B29-B4BD-72BF6F729FDB}" type="pres">
      <dgm:prSet presAssocID="{821F7E8D-C4CA-41BD-92ED-1B2D8AFA165E}" presName="sp" presStyleCnt="0"/>
      <dgm:spPr/>
    </dgm:pt>
    <dgm:pt modelId="{6C5429BB-246C-4271-846D-AA553FADCC29}" type="pres">
      <dgm:prSet presAssocID="{E2D4F4E5-BFD9-46A7-A8F5-4BD5A92FF58D}" presName="composite" presStyleCnt="0"/>
      <dgm:spPr/>
    </dgm:pt>
    <dgm:pt modelId="{CE865AD8-5078-46E7-A1DA-162FAAF3F21B}" type="pres">
      <dgm:prSet presAssocID="{E2D4F4E5-BFD9-46A7-A8F5-4BD5A92FF58D}" presName="parentText" presStyleLbl="alignNode1" presStyleIdx="1" presStyleCnt="4">
        <dgm:presLayoutVars>
          <dgm:chMax val="1"/>
          <dgm:bulletEnabled val="1"/>
        </dgm:presLayoutVars>
      </dgm:prSet>
      <dgm:spPr/>
    </dgm:pt>
    <dgm:pt modelId="{A1E7478A-BD58-4445-91F5-9A46C60BDB9B}" type="pres">
      <dgm:prSet presAssocID="{E2D4F4E5-BFD9-46A7-A8F5-4BD5A92FF58D}" presName="descendantText" presStyleLbl="alignAcc1" presStyleIdx="1" presStyleCnt="4">
        <dgm:presLayoutVars>
          <dgm:bulletEnabled val="1"/>
        </dgm:presLayoutVars>
      </dgm:prSet>
      <dgm:spPr/>
    </dgm:pt>
    <dgm:pt modelId="{970C7E94-CCC8-4B4A-8D10-E0F8FA30C42E}" type="pres">
      <dgm:prSet presAssocID="{C69DC082-BB7C-4D0A-A50B-DE506E7B392C}" presName="sp" presStyleCnt="0"/>
      <dgm:spPr/>
    </dgm:pt>
    <dgm:pt modelId="{C06AFAAB-0DCA-40EE-89D8-67FE5764A969}" type="pres">
      <dgm:prSet presAssocID="{108F6B44-F3DB-44A3-BA11-221800B355BA}" presName="composite" presStyleCnt="0"/>
      <dgm:spPr/>
    </dgm:pt>
    <dgm:pt modelId="{FD6E3060-0C92-46FF-8EE6-AB974AD25AF4}" type="pres">
      <dgm:prSet presAssocID="{108F6B44-F3DB-44A3-BA11-221800B355BA}" presName="parentText" presStyleLbl="alignNode1" presStyleIdx="2" presStyleCnt="4">
        <dgm:presLayoutVars>
          <dgm:chMax val="1"/>
          <dgm:bulletEnabled val="1"/>
        </dgm:presLayoutVars>
      </dgm:prSet>
      <dgm:spPr/>
    </dgm:pt>
    <dgm:pt modelId="{9E8DA674-DABC-4E16-858C-FEDA37F2AE7E}" type="pres">
      <dgm:prSet presAssocID="{108F6B44-F3DB-44A3-BA11-221800B355BA}" presName="descendantText" presStyleLbl="alignAcc1" presStyleIdx="2" presStyleCnt="4">
        <dgm:presLayoutVars>
          <dgm:bulletEnabled val="1"/>
        </dgm:presLayoutVars>
      </dgm:prSet>
      <dgm:spPr/>
    </dgm:pt>
    <dgm:pt modelId="{6CD6AD60-B419-4618-832E-07BFAD568EB0}" type="pres">
      <dgm:prSet presAssocID="{F268E3AF-E3F9-4259-B0AC-F8862DDD4BC8}" presName="sp" presStyleCnt="0"/>
      <dgm:spPr/>
    </dgm:pt>
    <dgm:pt modelId="{C8F1430A-ECF5-4C16-B2A3-8F79092B933A}" type="pres">
      <dgm:prSet presAssocID="{9F09D24B-F8AA-495E-A276-B194FDAA2492}" presName="composite" presStyleCnt="0"/>
      <dgm:spPr/>
    </dgm:pt>
    <dgm:pt modelId="{D5D7B6A4-C895-401B-B4AA-5D42B93BC7DC}" type="pres">
      <dgm:prSet presAssocID="{9F09D24B-F8AA-495E-A276-B194FDAA2492}" presName="parentText" presStyleLbl="alignNode1" presStyleIdx="3" presStyleCnt="4">
        <dgm:presLayoutVars>
          <dgm:chMax val="1"/>
          <dgm:bulletEnabled val="1"/>
        </dgm:presLayoutVars>
      </dgm:prSet>
      <dgm:spPr/>
    </dgm:pt>
    <dgm:pt modelId="{B32AC9E2-B9A3-4D04-BF83-FCA8446F9CD8}" type="pres">
      <dgm:prSet presAssocID="{9F09D24B-F8AA-495E-A276-B194FDAA2492}" presName="descendantText" presStyleLbl="alignAcc1" presStyleIdx="3" presStyleCnt="4">
        <dgm:presLayoutVars>
          <dgm:bulletEnabled val="1"/>
        </dgm:presLayoutVars>
      </dgm:prSet>
      <dgm:spPr/>
    </dgm:pt>
  </dgm:ptLst>
  <dgm:cxnLst>
    <dgm:cxn modelId="{D8B6AD00-3DEB-473D-A40F-A2024222698F}" srcId="{A9CFBE6A-F70E-423D-BBAE-2376C473983B}" destId="{9F09D24B-F8AA-495E-A276-B194FDAA2492}" srcOrd="3" destOrd="0" parTransId="{F36BAF67-4A81-4ADA-ABA3-15928E8A80B6}" sibTransId="{744FFAC6-F536-44AE-8D14-F7194983860C}"/>
    <dgm:cxn modelId="{FCBFC913-6501-420C-B760-DCF4A18DE036}" type="presOf" srcId="{53A3CA3A-E900-4ECA-B9F0-C3FCF73451FD}" destId="{A1E7478A-BD58-4445-91F5-9A46C60BDB9B}" srcOrd="0" destOrd="0" presId="urn:microsoft.com/office/officeart/2005/8/layout/chevron2"/>
    <dgm:cxn modelId="{117A6917-52FF-4247-8BB6-88BE85334E52}" srcId="{E2D4F4E5-BFD9-46A7-A8F5-4BD5A92FF58D}" destId="{53A3CA3A-E900-4ECA-B9F0-C3FCF73451FD}" srcOrd="0" destOrd="0" parTransId="{B67561ED-BB27-4748-9781-9384E1DE32E1}" sibTransId="{2071F5BC-33BC-4B1B-B9CF-FB5E4F678D5C}"/>
    <dgm:cxn modelId="{8E59811B-0C88-4851-9159-FE8018324E52}" type="presOf" srcId="{C375E40A-55D2-49AA-8D46-4DB037568D8C}" destId="{676BA7BE-7111-4604-9FDA-2B3E2B3C7941}" srcOrd="0" destOrd="0" presId="urn:microsoft.com/office/officeart/2005/8/layout/chevron2"/>
    <dgm:cxn modelId="{CF6EF226-3B29-403D-BF0D-8419D28B9F0E}" type="presOf" srcId="{E2D4F4E5-BFD9-46A7-A8F5-4BD5A92FF58D}" destId="{CE865AD8-5078-46E7-A1DA-162FAAF3F21B}" srcOrd="0" destOrd="0" presId="urn:microsoft.com/office/officeart/2005/8/layout/chevron2"/>
    <dgm:cxn modelId="{6B4E912B-89BB-4ED5-B7D3-90E9A262F9C0}" srcId="{C375E40A-55D2-49AA-8D46-4DB037568D8C}" destId="{9A75C51C-1F21-42A1-8B6B-908204E6627D}" srcOrd="0" destOrd="0" parTransId="{D66338FE-5883-4C8B-8DE0-C85DEF36D42A}" sibTransId="{8634C8A9-BDCF-40C2-970F-CA6AA096D2DA}"/>
    <dgm:cxn modelId="{5CED9130-80F3-4B2F-B8CD-6B55F1DEEA0E}" srcId="{9F09D24B-F8AA-495E-A276-B194FDAA2492}" destId="{72514C97-2D3D-469F-AA6E-74BA774E50A1}" srcOrd="1" destOrd="0" parTransId="{3DD54C42-FFFE-496D-96DA-FD627932A0D0}" sibTransId="{01BE09AC-EE12-48A2-9296-E1DA99260572}"/>
    <dgm:cxn modelId="{1499AF35-2D91-43CA-A1C4-BEF4A2A96BC7}" type="presOf" srcId="{108F6B44-F3DB-44A3-BA11-221800B355BA}" destId="{FD6E3060-0C92-46FF-8EE6-AB974AD25AF4}" srcOrd="0" destOrd="0" presId="urn:microsoft.com/office/officeart/2005/8/layout/chevron2"/>
    <dgm:cxn modelId="{34903736-705D-498B-9147-FD61933DD8E6}" srcId="{A9CFBE6A-F70E-423D-BBAE-2376C473983B}" destId="{108F6B44-F3DB-44A3-BA11-221800B355BA}" srcOrd="2" destOrd="0" parTransId="{B498B2B5-8546-4C07-8FE3-6F78D7CBE287}" sibTransId="{F268E3AF-E3F9-4259-B0AC-F8862DDD4BC8}"/>
    <dgm:cxn modelId="{A1E8103B-987B-407F-B54B-1ADC2D377FD7}" type="presOf" srcId="{A9CFBE6A-F70E-423D-BBAE-2376C473983B}" destId="{C1597323-9246-40D5-83F4-A5EE1CDA5F44}" srcOrd="0" destOrd="0" presId="urn:microsoft.com/office/officeart/2005/8/layout/chevron2"/>
    <dgm:cxn modelId="{5846DD6E-527D-4C67-B315-DBFB4B037AD9}" type="presOf" srcId="{7C51E731-9F0A-4A82-9AC2-7D1A396FE7E6}" destId="{A1E7478A-BD58-4445-91F5-9A46C60BDB9B}" srcOrd="0" destOrd="1" presId="urn:microsoft.com/office/officeart/2005/8/layout/chevron2"/>
    <dgm:cxn modelId="{5BDA1250-D7A5-4BAF-82C2-0DAF1EE58A63}" srcId="{E2D4F4E5-BFD9-46A7-A8F5-4BD5A92FF58D}" destId="{1D728E41-2C76-4DBF-A44B-32592EAF6193}" srcOrd="2" destOrd="0" parTransId="{26A23EEC-76DF-4274-997D-7BD5F596520C}" sibTransId="{BF6A6547-E073-4797-9827-19762FA21FEB}"/>
    <dgm:cxn modelId="{03476770-F40B-41B3-B324-FE3AC6A68BD9}" type="presOf" srcId="{72514C97-2D3D-469F-AA6E-74BA774E50A1}" destId="{B32AC9E2-B9A3-4D04-BF83-FCA8446F9CD8}" srcOrd="0" destOrd="1" presId="urn:microsoft.com/office/officeart/2005/8/layout/chevron2"/>
    <dgm:cxn modelId="{96B64075-AFED-486C-81B8-301C541B1FCC}" srcId="{A9CFBE6A-F70E-423D-BBAE-2376C473983B}" destId="{E2D4F4E5-BFD9-46A7-A8F5-4BD5A92FF58D}" srcOrd="1" destOrd="0" parTransId="{12008911-4781-41FA-B136-CF12F4C47465}" sibTransId="{C69DC082-BB7C-4D0A-A50B-DE506E7B392C}"/>
    <dgm:cxn modelId="{3E12247F-FCF1-4555-9E15-3325F1FF0E77}" type="presOf" srcId="{410847F9-9802-4EC5-B9A7-4D051904B9CB}" destId="{B32AC9E2-B9A3-4D04-BF83-FCA8446F9CD8}" srcOrd="0" destOrd="0" presId="urn:microsoft.com/office/officeart/2005/8/layout/chevron2"/>
    <dgm:cxn modelId="{52324E7F-6989-4481-8F25-0333213D8E24}" type="presOf" srcId="{D2253EA4-1734-4440-90CD-B3766616506C}" destId="{9E8DA674-DABC-4E16-858C-FEDA37F2AE7E}" srcOrd="0" destOrd="0" presId="urn:microsoft.com/office/officeart/2005/8/layout/chevron2"/>
    <dgm:cxn modelId="{E2FB9782-EEBA-47B6-A548-1C01513CCCA7}" type="presOf" srcId="{1D728E41-2C76-4DBF-A44B-32592EAF6193}" destId="{A1E7478A-BD58-4445-91F5-9A46C60BDB9B}" srcOrd="0" destOrd="2" presId="urn:microsoft.com/office/officeart/2005/8/layout/chevron2"/>
    <dgm:cxn modelId="{3774178A-CE38-4A64-A9E7-E35E351F439B}" srcId="{E2D4F4E5-BFD9-46A7-A8F5-4BD5A92FF58D}" destId="{7C51E731-9F0A-4A82-9AC2-7D1A396FE7E6}" srcOrd="1" destOrd="0" parTransId="{1A927B17-56B0-4F52-94C7-543047493151}" sibTransId="{D99D8726-EFF7-4D79-874E-E0419AD4B76C}"/>
    <dgm:cxn modelId="{46F4FB93-1E14-4CB1-9A90-DDBA5C68C452}" srcId="{A9CFBE6A-F70E-423D-BBAE-2376C473983B}" destId="{C375E40A-55D2-49AA-8D46-4DB037568D8C}" srcOrd="0" destOrd="0" parTransId="{E170F09A-AA4C-450E-AA6C-8FC013314076}" sibTransId="{821F7E8D-C4CA-41BD-92ED-1B2D8AFA165E}"/>
    <dgm:cxn modelId="{4AF55798-F138-4FC4-BE40-8E4EFA7DEBD1}" srcId="{9F09D24B-F8AA-495E-A276-B194FDAA2492}" destId="{410847F9-9802-4EC5-B9A7-4D051904B9CB}" srcOrd="0" destOrd="0" parTransId="{52132A87-C00D-4FCB-9D0D-832C259D0814}" sibTransId="{949BDF39-957F-4E6E-9E49-8577271629F3}"/>
    <dgm:cxn modelId="{FB5BC29A-5ADD-4A60-B276-8C11E549C85F}" type="presOf" srcId="{925BB567-BC2F-4865-848C-EF5989A8A62F}" destId="{9E8DA674-DABC-4E16-858C-FEDA37F2AE7E}" srcOrd="0" destOrd="1" presId="urn:microsoft.com/office/officeart/2005/8/layout/chevron2"/>
    <dgm:cxn modelId="{A0D82E9B-A06F-4467-B255-EB9E4182A344}" type="presOf" srcId="{9F09D24B-F8AA-495E-A276-B194FDAA2492}" destId="{D5D7B6A4-C895-401B-B4AA-5D42B93BC7DC}" srcOrd="0" destOrd="0" presId="urn:microsoft.com/office/officeart/2005/8/layout/chevron2"/>
    <dgm:cxn modelId="{F28E84B0-1560-415E-B2B2-D61292DE4C36}" srcId="{108F6B44-F3DB-44A3-BA11-221800B355BA}" destId="{925BB567-BC2F-4865-848C-EF5989A8A62F}" srcOrd="1" destOrd="0" parTransId="{95CAE9F1-1631-480C-AA1D-41557573D020}" sibTransId="{16CCBC39-D65C-4DE9-89E7-0B6020C42226}"/>
    <dgm:cxn modelId="{B62806B3-5C59-4B98-AA38-E65C42B8F5C9}" srcId="{108F6B44-F3DB-44A3-BA11-221800B355BA}" destId="{D2253EA4-1734-4440-90CD-B3766616506C}" srcOrd="0" destOrd="0" parTransId="{2B38947D-8C0D-4047-9AF3-DF63F7FF279A}" sibTransId="{6742A1AE-6123-43D9-AAB7-8219CAE59329}"/>
    <dgm:cxn modelId="{F26603DA-A89E-479D-8A2E-494CB2A13A98}" type="presOf" srcId="{9A75C51C-1F21-42A1-8B6B-908204E6627D}" destId="{AE165170-7C97-4ED6-AD94-527A93EF827B}" srcOrd="0" destOrd="0" presId="urn:microsoft.com/office/officeart/2005/8/layout/chevron2"/>
    <dgm:cxn modelId="{92F53E9D-965B-44DD-9779-2352BF658538}" type="presParOf" srcId="{C1597323-9246-40D5-83F4-A5EE1CDA5F44}" destId="{1ED3F14E-35E5-41FE-B406-30408B73A30C}" srcOrd="0" destOrd="0" presId="urn:microsoft.com/office/officeart/2005/8/layout/chevron2"/>
    <dgm:cxn modelId="{CFCF276A-4A1B-4B14-BF4F-50876BFA2A6E}" type="presParOf" srcId="{1ED3F14E-35E5-41FE-B406-30408B73A30C}" destId="{676BA7BE-7111-4604-9FDA-2B3E2B3C7941}" srcOrd="0" destOrd="0" presId="urn:microsoft.com/office/officeart/2005/8/layout/chevron2"/>
    <dgm:cxn modelId="{42DC2B28-3561-4389-8C38-49EE2F6F1C54}" type="presParOf" srcId="{1ED3F14E-35E5-41FE-B406-30408B73A30C}" destId="{AE165170-7C97-4ED6-AD94-527A93EF827B}" srcOrd="1" destOrd="0" presId="urn:microsoft.com/office/officeart/2005/8/layout/chevron2"/>
    <dgm:cxn modelId="{6A32C7DA-FD65-4247-803C-EF8F2EFD9D4B}" type="presParOf" srcId="{C1597323-9246-40D5-83F4-A5EE1CDA5F44}" destId="{0B460329-E333-4B29-B4BD-72BF6F729FDB}" srcOrd="1" destOrd="0" presId="urn:microsoft.com/office/officeart/2005/8/layout/chevron2"/>
    <dgm:cxn modelId="{D8076D5A-9131-441F-8333-206A37AA9346}" type="presParOf" srcId="{C1597323-9246-40D5-83F4-A5EE1CDA5F44}" destId="{6C5429BB-246C-4271-846D-AA553FADCC29}" srcOrd="2" destOrd="0" presId="urn:microsoft.com/office/officeart/2005/8/layout/chevron2"/>
    <dgm:cxn modelId="{134E2E39-A988-4111-BC64-D94A063B5B93}" type="presParOf" srcId="{6C5429BB-246C-4271-846D-AA553FADCC29}" destId="{CE865AD8-5078-46E7-A1DA-162FAAF3F21B}" srcOrd="0" destOrd="0" presId="urn:microsoft.com/office/officeart/2005/8/layout/chevron2"/>
    <dgm:cxn modelId="{47B73801-F37E-4543-A1BF-68C1BAA9A870}" type="presParOf" srcId="{6C5429BB-246C-4271-846D-AA553FADCC29}" destId="{A1E7478A-BD58-4445-91F5-9A46C60BDB9B}" srcOrd="1" destOrd="0" presId="urn:microsoft.com/office/officeart/2005/8/layout/chevron2"/>
    <dgm:cxn modelId="{D37716F6-7003-4419-890F-919E8BDB51C4}" type="presParOf" srcId="{C1597323-9246-40D5-83F4-A5EE1CDA5F44}" destId="{970C7E94-CCC8-4B4A-8D10-E0F8FA30C42E}" srcOrd="3" destOrd="0" presId="urn:microsoft.com/office/officeart/2005/8/layout/chevron2"/>
    <dgm:cxn modelId="{9831A8C4-2003-4F37-8780-D227B47C6375}" type="presParOf" srcId="{C1597323-9246-40D5-83F4-A5EE1CDA5F44}" destId="{C06AFAAB-0DCA-40EE-89D8-67FE5764A969}" srcOrd="4" destOrd="0" presId="urn:microsoft.com/office/officeart/2005/8/layout/chevron2"/>
    <dgm:cxn modelId="{48A78AEB-6D9A-4027-BD76-24698C997C98}" type="presParOf" srcId="{C06AFAAB-0DCA-40EE-89D8-67FE5764A969}" destId="{FD6E3060-0C92-46FF-8EE6-AB974AD25AF4}" srcOrd="0" destOrd="0" presId="urn:microsoft.com/office/officeart/2005/8/layout/chevron2"/>
    <dgm:cxn modelId="{0BC40BCF-68E1-4A20-9649-36E25453C7E3}" type="presParOf" srcId="{C06AFAAB-0DCA-40EE-89D8-67FE5764A969}" destId="{9E8DA674-DABC-4E16-858C-FEDA37F2AE7E}" srcOrd="1" destOrd="0" presId="urn:microsoft.com/office/officeart/2005/8/layout/chevron2"/>
    <dgm:cxn modelId="{00A2C963-CD44-4CA7-83D6-CA15A7336EB1}" type="presParOf" srcId="{C1597323-9246-40D5-83F4-A5EE1CDA5F44}" destId="{6CD6AD60-B419-4618-832E-07BFAD568EB0}" srcOrd="5" destOrd="0" presId="urn:microsoft.com/office/officeart/2005/8/layout/chevron2"/>
    <dgm:cxn modelId="{E46CDB95-AE91-4313-949E-23D3AF905A34}" type="presParOf" srcId="{C1597323-9246-40D5-83F4-A5EE1CDA5F44}" destId="{C8F1430A-ECF5-4C16-B2A3-8F79092B933A}" srcOrd="6" destOrd="0" presId="urn:microsoft.com/office/officeart/2005/8/layout/chevron2"/>
    <dgm:cxn modelId="{E090446B-7629-498B-A663-A9DFE356EC52}" type="presParOf" srcId="{C8F1430A-ECF5-4C16-B2A3-8F79092B933A}" destId="{D5D7B6A4-C895-401B-B4AA-5D42B93BC7DC}" srcOrd="0" destOrd="0" presId="urn:microsoft.com/office/officeart/2005/8/layout/chevron2"/>
    <dgm:cxn modelId="{B04592DC-56B7-48EB-B2A4-A59D17A4170C}" type="presParOf" srcId="{C8F1430A-ECF5-4C16-B2A3-8F79092B933A}" destId="{B32AC9E2-B9A3-4D04-BF83-FCA8446F9CD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B96CF0A-5877-42DD-B2A8-7CDF9C493BB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6867F54-6AE2-48A3-ABE6-EA03BBA90DDD}">
      <dgm:prSet phldrT="[Text]"/>
      <dgm:spPr/>
      <dgm:t>
        <a:bodyPr/>
        <a:lstStyle/>
        <a:p>
          <a:pPr algn="l"/>
          <a:r>
            <a:rPr lang="en-US" b="1" dirty="0"/>
            <a:t>Nonprofit Organizations or Native American Tribes</a:t>
          </a:r>
        </a:p>
      </dgm:t>
    </dgm:pt>
    <dgm:pt modelId="{DB53E24D-D48F-41E1-A991-64F158EE4E24}" type="parTrans" cxnId="{31B3DD27-FD4C-41A1-94B8-C013897289FE}">
      <dgm:prSet/>
      <dgm:spPr/>
      <dgm:t>
        <a:bodyPr/>
        <a:lstStyle/>
        <a:p>
          <a:endParaRPr lang="en-US"/>
        </a:p>
      </dgm:t>
    </dgm:pt>
    <dgm:pt modelId="{3B24AF3A-7D5E-4138-8558-3796A06EC1FE}" type="sibTrans" cxnId="{31B3DD27-FD4C-41A1-94B8-C013897289FE}">
      <dgm:prSet/>
      <dgm:spPr/>
      <dgm:t>
        <a:bodyPr/>
        <a:lstStyle/>
        <a:p>
          <a:endParaRPr lang="en-US"/>
        </a:p>
      </dgm:t>
    </dgm:pt>
    <dgm:pt modelId="{1EBFC276-0A3B-455E-8E2B-5AB2627CA8C6}">
      <dgm:prSet phldrT="[Text]"/>
      <dgm:spPr/>
      <dgm:t>
        <a:bodyPr/>
        <a:lstStyle/>
        <a:p>
          <a:r>
            <a:rPr lang="en-US" dirty="0"/>
            <a:t>Demonstrated through an IRS 501 (c)(3) designation</a:t>
          </a:r>
        </a:p>
      </dgm:t>
    </dgm:pt>
    <dgm:pt modelId="{5A3FA72B-A7ED-446F-88A4-35977C0E38B5}" type="parTrans" cxnId="{A4AD06F3-8497-48FA-B62E-B2322BCA8F80}">
      <dgm:prSet/>
      <dgm:spPr/>
      <dgm:t>
        <a:bodyPr/>
        <a:lstStyle/>
        <a:p>
          <a:endParaRPr lang="en-US"/>
        </a:p>
      </dgm:t>
    </dgm:pt>
    <dgm:pt modelId="{D0BB263A-652B-4E0F-9775-F258DDEAAD00}" type="sibTrans" cxnId="{A4AD06F3-8497-48FA-B62E-B2322BCA8F80}">
      <dgm:prSet/>
      <dgm:spPr/>
      <dgm:t>
        <a:bodyPr/>
        <a:lstStyle/>
        <a:p>
          <a:endParaRPr lang="en-US"/>
        </a:p>
      </dgm:t>
    </dgm:pt>
    <dgm:pt modelId="{0B0D49F3-7412-4916-AF40-5EFB2EA1535D}">
      <dgm:prSet phldrT="[Text]" custT="1"/>
      <dgm:spPr>
        <a:solidFill>
          <a:srgbClr val="4F81BD">
            <a:hueOff val="0"/>
            <a:satOff val="0"/>
            <a:lumOff val="0"/>
            <a:alphaOff val="0"/>
          </a:srgbClr>
        </a:solidFill>
        <a:ln w="25400" cap="flat" cmpd="sng" algn="ctr">
          <a:solidFill>
            <a:prstClr val="white">
              <a:hueOff val="0"/>
              <a:satOff val="0"/>
              <a:lumOff val="0"/>
              <a:alphaOff val="0"/>
            </a:prstClr>
          </a:solidFill>
          <a:prstDash val="solid"/>
        </a:ln>
        <a:effectLst/>
      </dgm:spPr>
      <dgm:t>
        <a:bodyPr spcFirstLastPara="0" vert="horz" wrap="square" lIns="91440" tIns="91440" rIns="91440" bIns="91440" numCol="1" spcCol="1270" anchor="ctr" anchorCtr="0"/>
        <a:lstStyle/>
        <a:p>
          <a:pPr marL="0" lvl="0" indent="0" algn="l" defTabSz="1066800">
            <a:lnSpc>
              <a:spcPct val="90000"/>
            </a:lnSpc>
            <a:spcBef>
              <a:spcPct val="0"/>
            </a:spcBef>
            <a:spcAft>
              <a:spcPct val="35000"/>
            </a:spcAft>
            <a:buNone/>
          </a:pPr>
          <a:r>
            <a:rPr lang="en-US" sz="2200" b="1" kern="1200" dirty="0">
              <a:solidFill>
                <a:prstClr val="white"/>
              </a:solidFill>
              <a:latin typeface="Calibri"/>
              <a:ea typeface="+mn-ea"/>
              <a:cs typeface="+mn-cs"/>
            </a:rPr>
            <a:t>Located in the FHLB Dallas District</a:t>
          </a:r>
        </a:p>
      </dgm:t>
    </dgm:pt>
    <dgm:pt modelId="{D4F09FFE-EAB1-4C00-8B65-A47EFDE2B6DD}" type="parTrans" cxnId="{155C56A4-BD48-4CA9-9806-AA642021B3CA}">
      <dgm:prSet/>
      <dgm:spPr/>
      <dgm:t>
        <a:bodyPr/>
        <a:lstStyle/>
        <a:p>
          <a:endParaRPr lang="en-US"/>
        </a:p>
      </dgm:t>
    </dgm:pt>
    <dgm:pt modelId="{4E0501A7-38BD-4ADD-9C2F-69758ADBB452}" type="sibTrans" cxnId="{155C56A4-BD48-4CA9-9806-AA642021B3CA}">
      <dgm:prSet/>
      <dgm:spPr/>
      <dgm:t>
        <a:bodyPr/>
        <a:lstStyle/>
        <a:p>
          <a:endParaRPr lang="en-US"/>
        </a:p>
      </dgm:t>
    </dgm:pt>
    <dgm:pt modelId="{E4BF8169-EF67-4493-9D7F-300CE43DBEED}">
      <dgm:prSet phldrT="[Text]"/>
      <dgm:spPr/>
      <dgm:t>
        <a:bodyPr/>
        <a:lstStyle/>
        <a:p>
          <a:r>
            <a:rPr lang="en-US" dirty="0"/>
            <a:t>For federally recognized tribes (TDHEs), demonstrated via an IRS determination letter that your organization is a tribal government entity or Tribal Resolution</a:t>
          </a:r>
        </a:p>
      </dgm:t>
    </dgm:pt>
    <dgm:pt modelId="{952B75F3-74B1-40F0-87DF-0EE0C695F5D5}" type="parTrans" cxnId="{F7E543ED-A110-4AE3-83D6-0BF976753EDA}">
      <dgm:prSet/>
      <dgm:spPr/>
      <dgm:t>
        <a:bodyPr/>
        <a:lstStyle/>
        <a:p>
          <a:endParaRPr lang="en-US"/>
        </a:p>
      </dgm:t>
    </dgm:pt>
    <dgm:pt modelId="{ACCE5395-EEB4-4A0F-9CDF-95F51003F2D2}" type="sibTrans" cxnId="{F7E543ED-A110-4AE3-83D6-0BF976753EDA}">
      <dgm:prSet/>
      <dgm:spPr/>
      <dgm:t>
        <a:bodyPr/>
        <a:lstStyle/>
        <a:p>
          <a:endParaRPr lang="en-US"/>
        </a:p>
      </dgm:t>
    </dgm:pt>
    <dgm:pt modelId="{4498CED8-F66A-4423-8DF2-64462D2AFD12}">
      <dgm:prSet phldrT="[Text]"/>
      <dgm:spPr/>
      <dgm:t>
        <a:bodyPr/>
        <a:lstStyle/>
        <a:p>
          <a:pPr algn="l"/>
          <a:r>
            <a:rPr lang="en-US" b="1" dirty="0"/>
            <a:t>Involved with Affordable Housing or Economic Development</a:t>
          </a:r>
        </a:p>
      </dgm:t>
    </dgm:pt>
    <dgm:pt modelId="{B762D512-FED4-4C7F-99EE-06FB9D633F8E}" type="parTrans" cxnId="{64B75F3C-2682-4161-8584-60741DA8A6CD}">
      <dgm:prSet/>
      <dgm:spPr/>
      <dgm:t>
        <a:bodyPr/>
        <a:lstStyle/>
        <a:p>
          <a:endParaRPr lang="en-US"/>
        </a:p>
      </dgm:t>
    </dgm:pt>
    <dgm:pt modelId="{577D211A-104C-4571-979A-60EE8DBE6861}" type="sibTrans" cxnId="{64B75F3C-2682-4161-8584-60741DA8A6CD}">
      <dgm:prSet/>
      <dgm:spPr/>
      <dgm:t>
        <a:bodyPr/>
        <a:lstStyle/>
        <a:p>
          <a:endParaRPr lang="en-US"/>
        </a:p>
      </dgm:t>
    </dgm:pt>
    <dgm:pt modelId="{E4429B52-1F35-4F0C-B425-4CAFE587A8C0}">
      <dgm:prSet phldrT="[Text]"/>
      <dgm:spPr/>
      <dgm:t>
        <a:bodyPr/>
        <a:lstStyle/>
        <a:p>
          <a:r>
            <a:rPr lang="en-US" dirty="0"/>
            <a:t>The CBO must be involved in affordable housing, stimulating small business development or providing small business technical assistance</a:t>
          </a:r>
        </a:p>
      </dgm:t>
    </dgm:pt>
    <dgm:pt modelId="{D56FBC74-CF3E-4E3C-8E61-24139DA2E21C}" type="parTrans" cxnId="{A62732D9-E26D-404E-9E4E-DC6041AF3655}">
      <dgm:prSet/>
      <dgm:spPr/>
      <dgm:t>
        <a:bodyPr/>
        <a:lstStyle/>
        <a:p>
          <a:endParaRPr lang="en-US"/>
        </a:p>
      </dgm:t>
    </dgm:pt>
    <dgm:pt modelId="{D71A0082-FFC0-44C3-8580-7CE6264E4363}" type="sibTrans" cxnId="{A62732D9-E26D-404E-9E4E-DC6041AF3655}">
      <dgm:prSet/>
      <dgm:spPr/>
      <dgm:t>
        <a:bodyPr/>
        <a:lstStyle/>
        <a:p>
          <a:endParaRPr lang="en-US"/>
        </a:p>
      </dgm:t>
    </dgm:pt>
    <dgm:pt modelId="{9A6700B8-8DFE-4444-AD11-4ED860AF0041}">
      <dgm:prSet phldrT="[Text]"/>
      <dgm:spPr>
        <a:solidFill>
          <a:schemeClr val="bg1"/>
        </a:solidFill>
        <a:ln>
          <a:noFill/>
        </a:ln>
      </dgm:spPr>
      <dgm:t>
        <a:bodyPr/>
        <a:lstStyle/>
        <a:p>
          <a:pPr algn="l"/>
          <a:r>
            <a:rPr lang="en-US" b="0" u="none" dirty="0">
              <a:solidFill>
                <a:schemeClr val="tx1"/>
              </a:solidFill>
            </a:rPr>
            <a:t>AR, LA, MS, NM, or TX</a:t>
          </a:r>
        </a:p>
      </dgm:t>
    </dgm:pt>
    <dgm:pt modelId="{CE72D84E-1872-49C1-9F6E-929EB1FEE0B1}" type="parTrans" cxnId="{8AEF70CE-87AF-411A-AE0D-B6D01EFD3CFE}">
      <dgm:prSet/>
      <dgm:spPr/>
      <dgm:t>
        <a:bodyPr/>
        <a:lstStyle/>
        <a:p>
          <a:endParaRPr lang="en-US"/>
        </a:p>
      </dgm:t>
    </dgm:pt>
    <dgm:pt modelId="{F805DD78-4804-4BFE-945B-7A8B963A90A7}" type="sibTrans" cxnId="{8AEF70CE-87AF-411A-AE0D-B6D01EFD3CFE}">
      <dgm:prSet/>
      <dgm:spPr/>
      <dgm:t>
        <a:bodyPr/>
        <a:lstStyle/>
        <a:p>
          <a:endParaRPr lang="en-US"/>
        </a:p>
      </dgm:t>
    </dgm:pt>
    <dgm:pt modelId="{5B04D76D-6CE2-45D3-BB29-C1CA0CB1FFF0}">
      <dgm:prSet phldrT="[Text]"/>
      <dgm:spPr>
        <a:solidFill>
          <a:srgbClr val="4F81BD">
            <a:hueOff val="0"/>
            <a:satOff val="0"/>
            <a:lumOff val="0"/>
            <a:alphaOff val="0"/>
          </a:srgbClr>
        </a:solidFill>
        <a:ln w="25400" cap="flat" cmpd="sng" algn="ctr">
          <a:solidFill>
            <a:prstClr val="white">
              <a:hueOff val="0"/>
              <a:satOff val="0"/>
              <a:lumOff val="0"/>
              <a:alphaOff val="0"/>
            </a:prstClr>
          </a:solidFill>
          <a:prstDash val="solid"/>
        </a:ln>
        <a:effectLst/>
      </dgm:spPr>
      <dgm:t>
        <a:bodyPr spcFirstLastPara="0" vert="horz" wrap="square" lIns="91440" tIns="91440" rIns="91440" bIns="91440" numCol="1" spcCol="1270" anchor="ctr" anchorCtr="0"/>
        <a:lstStyle/>
        <a:p>
          <a:r>
            <a:rPr lang="en-US" b="1" dirty="0">
              <a:solidFill>
                <a:schemeClr val="bg1"/>
              </a:solidFill>
            </a:rPr>
            <a:t>Total Revenue </a:t>
          </a:r>
          <a:r>
            <a:rPr lang="en-US" b="1" u="sng" dirty="0">
              <a:solidFill>
                <a:schemeClr val="bg1"/>
              </a:solidFill>
            </a:rPr>
            <a:t>&lt;</a:t>
          </a:r>
          <a:r>
            <a:rPr lang="en-US" b="1" u="none" dirty="0">
              <a:solidFill>
                <a:schemeClr val="bg1"/>
              </a:solidFill>
            </a:rPr>
            <a:t> $1,000,000</a:t>
          </a:r>
          <a:endParaRPr lang="en-US" dirty="0"/>
        </a:p>
      </dgm:t>
    </dgm:pt>
    <dgm:pt modelId="{FAFCD873-DCA8-4ED3-9F21-B86C6B74DC0A}" type="parTrans" cxnId="{890EF72C-0FED-4936-95D6-CF57D428D05F}">
      <dgm:prSet/>
      <dgm:spPr/>
      <dgm:t>
        <a:bodyPr/>
        <a:lstStyle/>
        <a:p>
          <a:endParaRPr lang="en-US"/>
        </a:p>
      </dgm:t>
    </dgm:pt>
    <dgm:pt modelId="{B093D43C-9B98-4949-81BE-618799DE70DE}" type="sibTrans" cxnId="{890EF72C-0FED-4936-95D6-CF57D428D05F}">
      <dgm:prSet/>
      <dgm:spPr/>
      <dgm:t>
        <a:bodyPr/>
        <a:lstStyle/>
        <a:p>
          <a:endParaRPr lang="en-US"/>
        </a:p>
      </dgm:t>
    </dgm:pt>
    <dgm:pt modelId="{0712E760-CEA0-4E91-8D34-D51486F04BAD}">
      <dgm:prSet phldrT="[Text]"/>
      <dgm:spPr/>
      <dgm:t>
        <a:bodyPr/>
        <a:lstStyle/>
        <a:p>
          <a:r>
            <a:rPr lang="en-US" dirty="0"/>
            <a:t>FY2025 tax return (990) preferred</a:t>
          </a:r>
        </a:p>
      </dgm:t>
    </dgm:pt>
    <dgm:pt modelId="{F05B7D5A-759B-49FD-95FB-321BCCA99FE0}" type="parTrans" cxnId="{5526F487-88A1-43BB-9DAF-7720306F0561}">
      <dgm:prSet/>
      <dgm:spPr/>
      <dgm:t>
        <a:bodyPr/>
        <a:lstStyle/>
        <a:p>
          <a:endParaRPr lang="en-US"/>
        </a:p>
      </dgm:t>
    </dgm:pt>
    <dgm:pt modelId="{DE420305-4CF4-47F3-B8F2-B137D264832E}" type="sibTrans" cxnId="{5526F487-88A1-43BB-9DAF-7720306F0561}">
      <dgm:prSet/>
      <dgm:spPr/>
      <dgm:t>
        <a:bodyPr/>
        <a:lstStyle/>
        <a:p>
          <a:endParaRPr lang="en-US"/>
        </a:p>
      </dgm:t>
    </dgm:pt>
    <dgm:pt modelId="{51E1EA37-DB48-423A-852D-92C068BCAA25}">
      <dgm:prSet phldrT="[Text]"/>
      <dgm:spPr/>
      <dgm:t>
        <a:bodyPr/>
        <a:lstStyle/>
        <a:p>
          <a:r>
            <a:rPr lang="en-US" dirty="0"/>
            <a:t>If they have not filed their FY2025 tax return, then we will accept audited financials or a compilation of revenue</a:t>
          </a:r>
        </a:p>
      </dgm:t>
    </dgm:pt>
    <dgm:pt modelId="{CC21297B-D87C-4929-8D67-DB72F72D4AE8}" type="parTrans" cxnId="{B5C2DA14-E8E9-4A24-9543-03586D0C1D69}">
      <dgm:prSet/>
      <dgm:spPr/>
      <dgm:t>
        <a:bodyPr/>
        <a:lstStyle/>
        <a:p>
          <a:endParaRPr lang="en-US"/>
        </a:p>
      </dgm:t>
    </dgm:pt>
    <dgm:pt modelId="{C41DFF6A-D760-48F8-873F-A444741DDF33}" type="sibTrans" cxnId="{B5C2DA14-E8E9-4A24-9543-03586D0C1D69}">
      <dgm:prSet/>
      <dgm:spPr/>
      <dgm:t>
        <a:bodyPr/>
        <a:lstStyle/>
        <a:p>
          <a:endParaRPr lang="en-US"/>
        </a:p>
      </dgm:t>
    </dgm:pt>
    <dgm:pt modelId="{F03322EA-0B0E-4ACF-AA2D-B603EC8B912A}">
      <dgm:prSet phldrT="[Text]"/>
      <dgm:spPr/>
      <dgm:t>
        <a:bodyPr/>
        <a:lstStyle/>
        <a:p>
          <a:r>
            <a:rPr lang="en-US" dirty="0"/>
            <a:t>Projected revenues for 2026 should not exceed this threshold</a:t>
          </a:r>
        </a:p>
      </dgm:t>
    </dgm:pt>
    <dgm:pt modelId="{D7E35552-3F2A-4079-BFED-CF19B84BAA79}" type="parTrans" cxnId="{A631C00E-EB0A-4266-A8CD-C008BF155B6A}">
      <dgm:prSet/>
      <dgm:spPr/>
      <dgm:t>
        <a:bodyPr/>
        <a:lstStyle/>
        <a:p>
          <a:endParaRPr lang="en-US"/>
        </a:p>
      </dgm:t>
    </dgm:pt>
    <dgm:pt modelId="{ECA2AAB3-ADFC-4883-8F94-C62C6665A22D}" type="sibTrans" cxnId="{A631C00E-EB0A-4266-A8CD-C008BF155B6A}">
      <dgm:prSet/>
      <dgm:spPr/>
      <dgm:t>
        <a:bodyPr/>
        <a:lstStyle/>
        <a:p>
          <a:endParaRPr lang="en-US"/>
        </a:p>
      </dgm:t>
    </dgm:pt>
    <dgm:pt modelId="{724FE303-B6D5-46E7-9B21-B24F65636DC7}" type="pres">
      <dgm:prSet presAssocID="{AB96CF0A-5877-42DD-B2A8-7CDF9C493BB2}" presName="linear" presStyleCnt="0">
        <dgm:presLayoutVars>
          <dgm:animLvl val="lvl"/>
          <dgm:resizeHandles val="exact"/>
        </dgm:presLayoutVars>
      </dgm:prSet>
      <dgm:spPr/>
    </dgm:pt>
    <dgm:pt modelId="{7F4EB58B-3F81-44C6-B711-154DAE5D6EC6}" type="pres">
      <dgm:prSet presAssocID="{66867F54-6AE2-48A3-ABE6-EA03BBA90DDD}" presName="parentText" presStyleLbl="node1" presStyleIdx="0" presStyleCnt="4">
        <dgm:presLayoutVars>
          <dgm:chMax val="0"/>
          <dgm:bulletEnabled val="1"/>
        </dgm:presLayoutVars>
      </dgm:prSet>
      <dgm:spPr/>
    </dgm:pt>
    <dgm:pt modelId="{4F3BFFD2-CA44-40CD-B459-F35A6B7D196E}" type="pres">
      <dgm:prSet presAssocID="{66867F54-6AE2-48A3-ABE6-EA03BBA90DDD}" presName="childText" presStyleLbl="revTx" presStyleIdx="0" presStyleCnt="4">
        <dgm:presLayoutVars>
          <dgm:bulletEnabled val="1"/>
        </dgm:presLayoutVars>
      </dgm:prSet>
      <dgm:spPr/>
    </dgm:pt>
    <dgm:pt modelId="{AFE87E51-52E0-4684-8D38-D7DBD295B65B}" type="pres">
      <dgm:prSet presAssocID="{0B0D49F3-7412-4916-AF40-5EFB2EA1535D}" presName="parentText" presStyleLbl="node1" presStyleIdx="1" presStyleCnt="4">
        <dgm:presLayoutVars>
          <dgm:chMax val="0"/>
          <dgm:bulletEnabled val="1"/>
        </dgm:presLayoutVars>
      </dgm:prSet>
      <dgm:spPr>
        <a:xfrm>
          <a:off x="0" y="1862976"/>
          <a:ext cx="8046523" cy="575639"/>
        </a:xfrm>
        <a:prstGeom prst="roundRect">
          <a:avLst/>
        </a:prstGeom>
      </dgm:spPr>
    </dgm:pt>
    <dgm:pt modelId="{E5D33E6E-178C-4BA8-A428-F3C0E8BE60BB}" type="pres">
      <dgm:prSet presAssocID="{0B0D49F3-7412-4916-AF40-5EFB2EA1535D}" presName="childText" presStyleLbl="revTx" presStyleIdx="1" presStyleCnt="4" custLinFactNeighborX="20105" custLinFactNeighborY="-2715">
        <dgm:presLayoutVars>
          <dgm:bulletEnabled val="1"/>
        </dgm:presLayoutVars>
      </dgm:prSet>
      <dgm:spPr/>
    </dgm:pt>
    <dgm:pt modelId="{DA40FB53-562E-49C6-855C-7282C4481C43}" type="pres">
      <dgm:prSet presAssocID="{4498CED8-F66A-4423-8DF2-64462D2AFD12}" presName="parentText" presStyleLbl="node1" presStyleIdx="2" presStyleCnt="4">
        <dgm:presLayoutVars>
          <dgm:chMax val="0"/>
          <dgm:bulletEnabled val="1"/>
        </dgm:presLayoutVars>
      </dgm:prSet>
      <dgm:spPr/>
    </dgm:pt>
    <dgm:pt modelId="{42F2C201-4FC6-4B4E-B1C2-E7901A5DFCC6}" type="pres">
      <dgm:prSet presAssocID="{4498CED8-F66A-4423-8DF2-64462D2AFD12}" presName="childText" presStyleLbl="revTx" presStyleIdx="2" presStyleCnt="4">
        <dgm:presLayoutVars>
          <dgm:bulletEnabled val="1"/>
        </dgm:presLayoutVars>
      </dgm:prSet>
      <dgm:spPr/>
    </dgm:pt>
    <dgm:pt modelId="{D0F5DF43-C9DC-4991-91D1-275F2F59A9C8}" type="pres">
      <dgm:prSet presAssocID="{5B04D76D-6CE2-45D3-BB29-C1CA0CB1FFF0}" presName="parentText" presStyleLbl="node1" presStyleIdx="3" presStyleCnt="4">
        <dgm:presLayoutVars>
          <dgm:chMax val="0"/>
          <dgm:bulletEnabled val="1"/>
        </dgm:presLayoutVars>
      </dgm:prSet>
      <dgm:spPr>
        <a:prstGeom prst="roundRect">
          <a:avLst/>
        </a:prstGeom>
      </dgm:spPr>
    </dgm:pt>
    <dgm:pt modelId="{0DCC0734-C823-44E5-A483-F62FC503FBB8}" type="pres">
      <dgm:prSet presAssocID="{5B04D76D-6CE2-45D3-BB29-C1CA0CB1FFF0}" presName="childText" presStyleLbl="revTx" presStyleIdx="3" presStyleCnt="4">
        <dgm:presLayoutVars>
          <dgm:bulletEnabled val="1"/>
        </dgm:presLayoutVars>
      </dgm:prSet>
      <dgm:spPr/>
    </dgm:pt>
  </dgm:ptLst>
  <dgm:cxnLst>
    <dgm:cxn modelId="{82215E06-3001-437E-9993-D8B1DFC11B62}" type="presOf" srcId="{0712E760-CEA0-4E91-8D34-D51486F04BAD}" destId="{0DCC0734-C823-44E5-A483-F62FC503FBB8}" srcOrd="0" destOrd="0" presId="urn:microsoft.com/office/officeart/2005/8/layout/vList2"/>
    <dgm:cxn modelId="{A631C00E-EB0A-4266-A8CD-C008BF155B6A}" srcId="{5B04D76D-6CE2-45D3-BB29-C1CA0CB1FFF0}" destId="{F03322EA-0B0E-4ACF-AA2D-B603EC8B912A}" srcOrd="1" destOrd="0" parTransId="{D7E35552-3F2A-4079-BFED-CF19B84BAA79}" sibTransId="{ECA2AAB3-ADFC-4883-8F94-C62C6665A22D}"/>
    <dgm:cxn modelId="{B5C2DA14-E8E9-4A24-9543-03586D0C1D69}" srcId="{0712E760-CEA0-4E91-8D34-D51486F04BAD}" destId="{51E1EA37-DB48-423A-852D-92C068BCAA25}" srcOrd="0" destOrd="0" parTransId="{CC21297B-D87C-4929-8D67-DB72F72D4AE8}" sibTransId="{C41DFF6A-D760-48F8-873F-A444741DDF33}"/>
    <dgm:cxn modelId="{D3421F27-19B7-438F-9206-92630DD70737}" type="presOf" srcId="{1EBFC276-0A3B-455E-8E2B-5AB2627CA8C6}" destId="{4F3BFFD2-CA44-40CD-B459-F35A6B7D196E}" srcOrd="0" destOrd="0" presId="urn:microsoft.com/office/officeart/2005/8/layout/vList2"/>
    <dgm:cxn modelId="{31B3DD27-FD4C-41A1-94B8-C013897289FE}" srcId="{AB96CF0A-5877-42DD-B2A8-7CDF9C493BB2}" destId="{66867F54-6AE2-48A3-ABE6-EA03BBA90DDD}" srcOrd="0" destOrd="0" parTransId="{DB53E24D-D48F-41E1-A991-64F158EE4E24}" sibTransId="{3B24AF3A-7D5E-4138-8558-3796A06EC1FE}"/>
    <dgm:cxn modelId="{890EF72C-0FED-4936-95D6-CF57D428D05F}" srcId="{AB96CF0A-5877-42DD-B2A8-7CDF9C493BB2}" destId="{5B04D76D-6CE2-45D3-BB29-C1CA0CB1FFF0}" srcOrd="3" destOrd="0" parTransId="{FAFCD873-DCA8-4ED3-9F21-B86C6B74DC0A}" sibTransId="{B093D43C-9B98-4949-81BE-618799DE70DE}"/>
    <dgm:cxn modelId="{911D4236-2E92-4021-A02B-AF65B63CDD39}" type="presOf" srcId="{E4429B52-1F35-4F0C-B425-4CAFE587A8C0}" destId="{42F2C201-4FC6-4B4E-B1C2-E7901A5DFCC6}" srcOrd="0" destOrd="0" presId="urn:microsoft.com/office/officeart/2005/8/layout/vList2"/>
    <dgm:cxn modelId="{64B75F3C-2682-4161-8584-60741DA8A6CD}" srcId="{AB96CF0A-5877-42DD-B2A8-7CDF9C493BB2}" destId="{4498CED8-F66A-4423-8DF2-64462D2AFD12}" srcOrd="2" destOrd="0" parTransId="{B762D512-FED4-4C7F-99EE-06FB9D633F8E}" sibTransId="{577D211A-104C-4571-979A-60EE8DBE6861}"/>
    <dgm:cxn modelId="{DB2D315D-E7FB-4532-85DF-EB958FA091B4}" type="presOf" srcId="{66867F54-6AE2-48A3-ABE6-EA03BBA90DDD}" destId="{7F4EB58B-3F81-44C6-B711-154DAE5D6EC6}" srcOrd="0" destOrd="0" presId="urn:microsoft.com/office/officeart/2005/8/layout/vList2"/>
    <dgm:cxn modelId="{D3125561-BA9E-4F99-9A0F-CC1F085CA164}" type="presOf" srcId="{AB96CF0A-5877-42DD-B2A8-7CDF9C493BB2}" destId="{724FE303-B6D5-46E7-9B21-B24F65636DC7}" srcOrd="0" destOrd="0" presId="urn:microsoft.com/office/officeart/2005/8/layout/vList2"/>
    <dgm:cxn modelId="{52FC6C45-9C48-4871-9DF6-D5BC9B8CD6DC}" type="presOf" srcId="{0B0D49F3-7412-4916-AF40-5EFB2EA1535D}" destId="{AFE87E51-52E0-4684-8D38-D7DBD295B65B}" srcOrd="0" destOrd="0" presId="urn:microsoft.com/office/officeart/2005/8/layout/vList2"/>
    <dgm:cxn modelId="{CC24E56E-7E06-4386-A5F5-B1268F080398}" type="presOf" srcId="{5B04D76D-6CE2-45D3-BB29-C1CA0CB1FFF0}" destId="{D0F5DF43-C9DC-4991-91D1-275F2F59A9C8}" srcOrd="0" destOrd="0" presId="urn:microsoft.com/office/officeart/2005/8/layout/vList2"/>
    <dgm:cxn modelId="{02C63E70-1EC0-43EE-AA6F-7C154E19DDA3}" type="presOf" srcId="{E4BF8169-EF67-4493-9D7F-300CE43DBEED}" destId="{4F3BFFD2-CA44-40CD-B459-F35A6B7D196E}" srcOrd="0" destOrd="1" presId="urn:microsoft.com/office/officeart/2005/8/layout/vList2"/>
    <dgm:cxn modelId="{E1AAAA50-B97C-47E7-84F9-BC9BBDF256A6}" type="presOf" srcId="{9A6700B8-8DFE-4444-AD11-4ED860AF0041}" destId="{E5D33E6E-178C-4BA8-A428-F3C0E8BE60BB}" srcOrd="0" destOrd="0" presId="urn:microsoft.com/office/officeart/2005/8/layout/vList2"/>
    <dgm:cxn modelId="{475EC172-394D-461A-A77F-6063E2264C65}" type="presOf" srcId="{4498CED8-F66A-4423-8DF2-64462D2AFD12}" destId="{DA40FB53-562E-49C6-855C-7282C4481C43}" srcOrd="0" destOrd="0" presId="urn:microsoft.com/office/officeart/2005/8/layout/vList2"/>
    <dgm:cxn modelId="{BAD4EF86-CF02-45F4-8D67-F0B9F2D4FDD3}" type="presOf" srcId="{F03322EA-0B0E-4ACF-AA2D-B603EC8B912A}" destId="{0DCC0734-C823-44E5-A483-F62FC503FBB8}" srcOrd="0" destOrd="2" presId="urn:microsoft.com/office/officeart/2005/8/layout/vList2"/>
    <dgm:cxn modelId="{5526F487-88A1-43BB-9DAF-7720306F0561}" srcId="{5B04D76D-6CE2-45D3-BB29-C1CA0CB1FFF0}" destId="{0712E760-CEA0-4E91-8D34-D51486F04BAD}" srcOrd="0" destOrd="0" parTransId="{F05B7D5A-759B-49FD-95FB-321BCCA99FE0}" sibTransId="{DE420305-4CF4-47F3-B8F2-B137D264832E}"/>
    <dgm:cxn modelId="{155C56A4-BD48-4CA9-9806-AA642021B3CA}" srcId="{AB96CF0A-5877-42DD-B2A8-7CDF9C493BB2}" destId="{0B0D49F3-7412-4916-AF40-5EFB2EA1535D}" srcOrd="1" destOrd="0" parTransId="{D4F09FFE-EAB1-4C00-8B65-A47EFDE2B6DD}" sibTransId="{4E0501A7-38BD-4ADD-9C2F-69758ADBB452}"/>
    <dgm:cxn modelId="{A14553A7-9A5F-441C-A1B7-84CACB18A075}" type="presOf" srcId="{51E1EA37-DB48-423A-852D-92C068BCAA25}" destId="{0DCC0734-C823-44E5-A483-F62FC503FBB8}" srcOrd="0" destOrd="1" presId="urn:microsoft.com/office/officeart/2005/8/layout/vList2"/>
    <dgm:cxn modelId="{8AEF70CE-87AF-411A-AE0D-B6D01EFD3CFE}" srcId="{0B0D49F3-7412-4916-AF40-5EFB2EA1535D}" destId="{9A6700B8-8DFE-4444-AD11-4ED860AF0041}" srcOrd="0" destOrd="0" parTransId="{CE72D84E-1872-49C1-9F6E-929EB1FEE0B1}" sibTransId="{F805DD78-4804-4BFE-945B-7A8B963A90A7}"/>
    <dgm:cxn modelId="{A62732D9-E26D-404E-9E4E-DC6041AF3655}" srcId="{4498CED8-F66A-4423-8DF2-64462D2AFD12}" destId="{E4429B52-1F35-4F0C-B425-4CAFE587A8C0}" srcOrd="0" destOrd="0" parTransId="{D56FBC74-CF3E-4E3C-8E61-24139DA2E21C}" sibTransId="{D71A0082-FFC0-44C3-8580-7CE6264E4363}"/>
    <dgm:cxn modelId="{F7E543ED-A110-4AE3-83D6-0BF976753EDA}" srcId="{66867F54-6AE2-48A3-ABE6-EA03BBA90DDD}" destId="{E4BF8169-EF67-4493-9D7F-300CE43DBEED}" srcOrd="1" destOrd="0" parTransId="{952B75F3-74B1-40F0-87DF-0EE0C695F5D5}" sibTransId="{ACCE5395-EEB4-4A0F-9CDF-95F51003F2D2}"/>
    <dgm:cxn modelId="{A4AD06F3-8497-48FA-B62E-B2322BCA8F80}" srcId="{66867F54-6AE2-48A3-ABE6-EA03BBA90DDD}" destId="{1EBFC276-0A3B-455E-8E2B-5AB2627CA8C6}" srcOrd="0" destOrd="0" parTransId="{5A3FA72B-A7ED-446F-88A4-35977C0E38B5}" sibTransId="{D0BB263A-652B-4E0F-9775-F258DDEAAD00}"/>
    <dgm:cxn modelId="{3C8C18AE-6498-47A7-88B3-6EB8FF3D805B}" type="presParOf" srcId="{724FE303-B6D5-46E7-9B21-B24F65636DC7}" destId="{7F4EB58B-3F81-44C6-B711-154DAE5D6EC6}" srcOrd="0" destOrd="0" presId="urn:microsoft.com/office/officeart/2005/8/layout/vList2"/>
    <dgm:cxn modelId="{A530636B-EB82-40FF-AEAC-6BB0C77F2C0B}" type="presParOf" srcId="{724FE303-B6D5-46E7-9B21-B24F65636DC7}" destId="{4F3BFFD2-CA44-40CD-B459-F35A6B7D196E}" srcOrd="1" destOrd="0" presId="urn:microsoft.com/office/officeart/2005/8/layout/vList2"/>
    <dgm:cxn modelId="{B3DC6620-E6E2-4E48-9F66-9D6848AFB2D2}" type="presParOf" srcId="{724FE303-B6D5-46E7-9B21-B24F65636DC7}" destId="{AFE87E51-52E0-4684-8D38-D7DBD295B65B}" srcOrd="2" destOrd="0" presId="urn:microsoft.com/office/officeart/2005/8/layout/vList2"/>
    <dgm:cxn modelId="{8D8993A0-BF61-47C9-A265-AE882E2C1D75}" type="presParOf" srcId="{724FE303-B6D5-46E7-9B21-B24F65636DC7}" destId="{E5D33E6E-178C-4BA8-A428-F3C0E8BE60BB}" srcOrd="3" destOrd="0" presId="urn:microsoft.com/office/officeart/2005/8/layout/vList2"/>
    <dgm:cxn modelId="{E502A438-4CC6-4124-8998-8C6D11515A3A}" type="presParOf" srcId="{724FE303-B6D5-46E7-9B21-B24F65636DC7}" destId="{DA40FB53-562E-49C6-855C-7282C4481C43}" srcOrd="4" destOrd="0" presId="urn:microsoft.com/office/officeart/2005/8/layout/vList2"/>
    <dgm:cxn modelId="{2A353E9E-2813-42CC-94C8-43176832EC00}" type="presParOf" srcId="{724FE303-B6D5-46E7-9B21-B24F65636DC7}" destId="{42F2C201-4FC6-4B4E-B1C2-E7901A5DFCC6}" srcOrd="5" destOrd="0" presId="urn:microsoft.com/office/officeart/2005/8/layout/vList2"/>
    <dgm:cxn modelId="{CFDEEAA5-8FF4-4ECE-9B21-4D915B16ECEB}" type="presParOf" srcId="{724FE303-B6D5-46E7-9B21-B24F65636DC7}" destId="{D0F5DF43-C9DC-4991-91D1-275F2F59A9C8}" srcOrd="6" destOrd="0" presId="urn:microsoft.com/office/officeart/2005/8/layout/vList2"/>
    <dgm:cxn modelId="{8457B98B-845E-460F-89BC-EFCC95F686C8}" type="presParOf" srcId="{724FE303-B6D5-46E7-9B21-B24F65636DC7}" destId="{0DCC0734-C823-44E5-A483-F62FC503FBB8}"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5A05CFB-01FB-42DA-85D3-CF9711B2B5CB}" type="doc">
      <dgm:prSet loTypeId="urn:microsoft.com/office/officeart/2005/8/layout/rings+Icon" loCatId="relationship" qsTypeId="urn:microsoft.com/office/officeart/2005/8/quickstyle/simple1" qsCatId="simple" csTypeId="urn:microsoft.com/office/officeart/2005/8/colors/accent1_2" csCatId="accent1" phldr="1"/>
      <dgm:spPr/>
      <dgm:t>
        <a:bodyPr/>
        <a:lstStyle/>
        <a:p>
          <a:endParaRPr lang="en-US"/>
        </a:p>
      </dgm:t>
    </dgm:pt>
    <dgm:pt modelId="{8EF9DD5F-E8BB-484D-8B41-203303B6F077}">
      <dgm:prSet phldrT="[Text]" custT="1"/>
      <dgm:spPr>
        <a:solidFill>
          <a:schemeClr val="bg1">
            <a:alpha val="50000"/>
          </a:schemeClr>
        </a:solidFill>
        <a:ln>
          <a:solidFill>
            <a:schemeClr val="accent1"/>
          </a:solidFill>
        </a:ln>
      </dgm:spPr>
      <dgm:t>
        <a:bodyPr/>
        <a:lstStyle/>
        <a:p>
          <a:r>
            <a:rPr lang="en-US" sz="2800" b="1" u="none" kern="1200" dirty="0">
              <a:solidFill>
                <a:schemeClr val="accent1"/>
              </a:solidFill>
            </a:rPr>
            <a:t>Contact Us!</a:t>
          </a:r>
        </a:p>
        <a:p>
          <a:r>
            <a:rPr lang="en-US" sz="2800" b="1" u="sng" kern="1200" dirty="0">
              <a:solidFill>
                <a:schemeClr val="accent1"/>
              </a:solidFill>
            </a:rPr>
            <a:t>By Phone: </a:t>
          </a:r>
          <a:r>
            <a:rPr lang="en-US" sz="2800" kern="1200" dirty="0"/>
            <a:t>800.362.2944</a:t>
          </a:r>
        </a:p>
        <a:p>
          <a:r>
            <a:rPr lang="en-US" sz="2800" b="1" u="sng" kern="1200" dirty="0">
              <a:solidFill>
                <a:schemeClr val="accent1"/>
              </a:solidFill>
            </a:rPr>
            <a:t>By Email: </a:t>
          </a:r>
          <a:r>
            <a:rPr lang="en-US" sz="2300" b="0" u="none" kern="1200" dirty="0">
              <a:solidFill>
                <a:schemeClr val="tx1"/>
              </a:solidFill>
              <a:hlinkClick xmlns:r="http://schemas.openxmlformats.org/officeDocument/2006/relationships" r:id="rId1"/>
            </a:rPr>
            <a:t>fortifiedfund</a:t>
          </a:r>
          <a:r>
            <a:rPr lang="en-US" sz="2300" kern="1200" dirty="0">
              <a:hlinkClick xmlns:r="http://schemas.openxmlformats.org/officeDocument/2006/relationships" r:id="rId1"/>
            </a:rPr>
            <a:t>@fhlb.com</a:t>
          </a:r>
          <a:endParaRPr lang="en-US" sz="2300" kern="1200" dirty="0"/>
        </a:p>
        <a:p>
          <a:r>
            <a:rPr lang="en-US" sz="2300" kern="1200" dirty="0">
              <a:hlinkClick xmlns:r="http://schemas.openxmlformats.org/officeDocument/2006/relationships" r:id="rId2"/>
            </a:rPr>
            <a:t>pgp@fhlb.com</a:t>
          </a:r>
          <a:r>
            <a:rPr lang="en-US" sz="2300" kern="1200" dirty="0"/>
            <a:t> </a:t>
          </a:r>
        </a:p>
      </dgm:t>
    </dgm:pt>
    <dgm:pt modelId="{BBF82E91-45C4-4A79-AD3C-7F042443BD18}" type="parTrans" cxnId="{2140BFCB-65E9-4056-813B-D33F493C98FD}">
      <dgm:prSet/>
      <dgm:spPr/>
      <dgm:t>
        <a:bodyPr/>
        <a:lstStyle/>
        <a:p>
          <a:endParaRPr lang="en-US"/>
        </a:p>
      </dgm:t>
    </dgm:pt>
    <dgm:pt modelId="{ADDFF892-547C-412A-A084-920AD8B67713}" type="sibTrans" cxnId="{2140BFCB-65E9-4056-813B-D33F493C98FD}">
      <dgm:prSet/>
      <dgm:spPr/>
      <dgm:t>
        <a:bodyPr/>
        <a:lstStyle/>
        <a:p>
          <a:endParaRPr lang="en-US"/>
        </a:p>
      </dgm:t>
    </dgm:pt>
    <dgm:pt modelId="{CA4E3510-4B4C-4F21-8EB6-FAFB6A31FB0A}" type="pres">
      <dgm:prSet presAssocID="{05A05CFB-01FB-42DA-85D3-CF9711B2B5CB}" presName="Name0" presStyleCnt="0">
        <dgm:presLayoutVars>
          <dgm:chMax val="7"/>
          <dgm:dir/>
          <dgm:resizeHandles val="exact"/>
        </dgm:presLayoutVars>
      </dgm:prSet>
      <dgm:spPr/>
    </dgm:pt>
    <dgm:pt modelId="{E9FE5D67-3287-4A33-9BDC-E31CD1C2A185}" type="pres">
      <dgm:prSet presAssocID="{05A05CFB-01FB-42DA-85D3-CF9711B2B5CB}" presName="ellipse1" presStyleLbl="vennNode1" presStyleIdx="0" presStyleCnt="1" custScaleX="110059" custLinFactNeighborX="23539" custLinFactNeighborY="292">
        <dgm:presLayoutVars>
          <dgm:bulletEnabled val="1"/>
        </dgm:presLayoutVars>
      </dgm:prSet>
      <dgm:spPr/>
    </dgm:pt>
  </dgm:ptLst>
  <dgm:cxnLst>
    <dgm:cxn modelId="{6218C303-7EC6-4D08-B1DA-03F523C7E74E}" type="presOf" srcId="{05A05CFB-01FB-42DA-85D3-CF9711B2B5CB}" destId="{CA4E3510-4B4C-4F21-8EB6-FAFB6A31FB0A}" srcOrd="0" destOrd="0" presId="urn:microsoft.com/office/officeart/2005/8/layout/rings+Icon"/>
    <dgm:cxn modelId="{F783BB0E-51B5-47C3-B15A-392656DE9012}" type="presOf" srcId="{8EF9DD5F-E8BB-484D-8B41-203303B6F077}" destId="{E9FE5D67-3287-4A33-9BDC-E31CD1C2A185}" srcOrd="0" destOrd="0" presId="urn:microsoft.com/office/officeart/2005/8/layout/rings+Icon"/>
    <dgm:cxn modelId="{2140BFCB-65E9-4056-813B-D33F493C98FD}" srcId="{05A05CFB-01FB-42DA-85D3-CF9711B2B5CB}" destId="{8EF9DD5F-E8BB-484D-8B41-203303B6F077}" srcOrd="0" destOrd="0" parTransId="{BBF82E91-45C4-4A79-AD3C-7F042443BD18}" sibTransId="{ADDFF892-547C-412A-A084-920AD8B67713}"/>
    <dgm:cxn modelId="{BF6F21B8-94FC-4980-8C58-6B476C956634}" type="presParOf" srcId="{CA4E3510-4B4C-4F21-8EB6-FAFB6A31FB0A}" destId="{E9FE5D67-3287-4A33-9BDC-E31CD1C2A185}" srcOrd="0"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5A05CFB-01FB-42DA-85D3-CF9711B2B5CB}"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CA4E3510-4B4C-4F21-8EB6-FAFB6A31FB0A}" type="pres">
      <dgm:prSet presAssocID="{05A05CFB-01FB-42DA-85D3-CF9711B2B5CB}" presName="Name0" presStyleCnt="0">
        <dgm:presLayoutVars>
          <dgm:chMax val="7"/>
          <dgm:dir/>
          <dgm:resizeHandles val="exact"/>
        </dgm:presLayoutVars>
      </dgm:prSet>
      <dgm:spPr/>
    </dgm:pt>
  </dgm:ptLst>
  <dgm:cxnLst>
    <dgm:cxn modelId="{6218C303-7EC6-4D08-B1DA-03F523C7E74E}" type="presOf" srcId="{05A05CFB-01FB-42DA-85D3-CF9711B2B5CB}" destId="{CA4E3510-4B4C-4F21-8EB6-FAFB6A31FB0A}" srcOrd="0"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5A05CFB-01FB-42DA-85D3-CF9711B2B5CB}"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8EF9DD5F-E8BB-484D-8B41-203303B6F077}">
      <dgm:prSet phldrT="[Text]" custT="1"/>
      <dgm:spPr>
        <a:solidFill>
          <a:schemeClr val="bg1">
            <a:alpha val="50000"/>
          </a:schemeClr>
        </a:solidFill>
        <a:ln>
          <a:solidFill>
            <a:schemeClr val="accent1"/>
          </a:solidFill>
        </a:ln>
      </dgm:spPr>
      <dgm:t>
        <a:bodyPr/>
        <a:lstStyle/>
        <a:p>
          <a:pPr algn="ctr" defTabSz="342900" rtl="0" eaLnBrk="1" latinLnBrk="0" hangingPunct="1">
            <a:spcBef>
              <a:spcPct val="0"/>
            </a:spcBef>
            <a:buNone/>
          </a:pPr>
          <a:r>
            <a:rPr lang="en-US" sz="4400" b="1" kern="1200" dirty="0">
              <a:solidFill>
                <a:srgbClr val="0070C0"/>
              </a:solidFill>
              <a:latin typeface="+mj-lt"/>
              <a:ea typeface="+mj-ea"/>
              <a:cs typeface="+mj-cs"/>
            </a:rPr>
            <a:t>Contact Us!</a:t>
          </a:r>
        </a:p>
        <a:p>
          <a:pPr algn="ctr" defTabSz="2222500">
            <a:spcBef>
              <a:spcPct val="0"/>
            </a:spcBef>
            <a:buNone/>
          </a:pPr>
          <a:r>
            <a:rPr lang="en-US" sz="4400" b="1" u="sng" kern="1200" dirty="0">
              <a:solidFill>
                <a:srgbClr val="0070C0"/>
              </a:solidFill>
              <a:latin typeface="Calibri"/>
              <a:ea typeface="+mn-ea"/>
              <a:cs typeface="+mn-cs"/>
            </a:rPr>
            <a:t>By Phone: </a:t>
          </a:r>
          <a:r>
            <a:rPr lang="en-US" sz="4400" kern="1200" dirty="0"/>
            <a:t>800.362.2944</a:t>
          </a:r>
        </a:p>
        <a:p>
          <a:pPr algn="ctr" defTabSz="2222500">
            <a:spcBef>
              <a:spcPct val="0"/>
            </a:spcBef>
            <a:buNone/>
          </a:pPr>
          <a:r>
            <a:rPr lang="en-US" sz="4400" b="1" u="sng" kern="1200" dirty="0">
              <a:solidFill>
                <a:srgbClr val="0070C0"/>
              </a:solidFill>
              <a:latin typeface="Calibri"/>
              <a:ea typeface="+mn-ea"/>
              <a:cs typeface="+mn-cs"/>
            </a:rPr>
            <a:t>By Email: </a:t>
          </a:r>
          <a:r>
            <a:rPr lang="en-US" sz="4400" kern="1200" dirty="0"/>
            <a:t>ahp@fhlb.com</a:t>
          </a:r>
        </a:p>
      </dgm:t>
    </dgm:pt>
    <dgm:pt modelId="{BBF82E91-45C4-4A79-AD3C-7F042443BD18}" type="parTrans" cxnId="{2140BFCB-65E9-4056-813B-D33F493C98FD}">
      <dgm:prSet/>
      <dgm:spPr/>
      <dgm:t>
        <a:bodyPr/>
        <a:lstStyle/>
        <a:p>
          <a:endParaRPr lang="en-US"/>
        </a:p>
      </dgm:t>
    </dgm:pt>
    <dgm:pt modelId="{ADDFF892-547C-412A-A084-920AD8B67713}" type="sibTrans" cxnId="{2140BFCB-65E9-4056-813B-D33F493C98FD}">
      <dgm:prSet/>
      <dgm:spPr/>
      <dgm:t>
        <a:bodyPr/>
        <a:lstStyle/>
        <a:p>
          <a:endParaRPr lang="en-US"/>
        </a:p>
      </dgm:t>
    </dgm:pt>
    <dgm:pt modelId="{CA4E3510-4B4C-4F21-8EB6-FAFB6A31FB0A}" type="pres">
      <dgm:prSet presAssocID="{05A05CFB-01FB-42DA-85D3-CF9711B2B5CB}" presName="Name0" presStyleCnt="0">
        <dgm:presLayoutVars>
          <dgm:chMax val="7"/>
          <dgm:dir/>
          <dgm:resizeHandles val="exact"/>
        </dgm:presLayoutVars>
      </dgm:prSet>
      <dgm:spPr/>
    </dgm:pt>
    <dgm:pt modelId="{E9FE5D67-3287-4A33-9BDC-E31CD1C2A185}" type="pres">
      <dgm:prSet presAssocID="{05A05CFB-01FB-42DA-85D3-CF9711B2B5CB}" presName="ellipse1" presStyleLbl="vennNode1" presStyleIdx="0" presStyleCnt="1" custScaleY="113247" custLinFactNeighborX="0" custLinFactNeighborY="-205">
        <dgm:presLayoutVars>
          <dgm:bulletEnabled val="1"/>
        </dgm:presLayoutVars>
      </dgm:prSet>
      <dgm:spPr>
        <a:prstGeom prst="wedgeRectCallout">
          <a:avLst/>
        </a:prstGeom>
      </dgm:spPr>
    </dgm:pt>
  </dgm:ptLst>
  <dgm:cxnLst>
    <dgm:cxn modelId="{6218C303-7EC6-4D08-B1DA-03F523C7E74E}" type="presOf" srcId="{05A05CFB-01FB-42DA-85D3-CF9711B2B5CB}" destId="{CA4E3510-4B4C-4F21-8EB6-FAFB6A31FB0A}" srcOrd="0" destOrd="0" presId="urn:microsoft.com/office/officeart/2005/8/layout/rings+Icon"/>
    <dgm:cxn modelId="{F783BB0E-51B5-47C3-B15A-392656DE9012}" type="presOf" srcId="{8EF9DD5F-E8BB-484D-8B41-203303B6F077}" destId="{E9FE5D67-3287-4A33-9BDC-E31CD1C2A185}" srcOrd="0" destOrd="0" presId="urn:microsoft.com/office/officeart/2005/8/layout/rings+Icon"/>
    <dgm:cxn modelId="{2140BFCB-65E9-4056-813B-D33F493C98FD}" srcId="{05A05CFB-01FB-42DA-85D3-CF9711B2B5CB}" destId="{8EF9DD5F-E8BB-484D-8B41-203303B6F077}" srcOrd="0" destOrd="0" parTransId="{BBF82E91-45C4-4A79-AD3C-7F042443BD18}" sibTransId="{ADDFF892-547C-412A-A084-920AD8B67713}"/>
    <dgm:cxn modelId="{BF6F21B8-94FC-4980-8C58-6B476C956634}" type="presParOf" srcId="{CA4E3510-4B4C-4F21-8EB6-FAFB6A31FB0A}" destId="{E9FE5D67-3287-4A33-9BDC-E31CD1C2A185}" srcOrd="0" destOrd="0" presId="urn:microsoft.com/office/officeart/2005/8/layout/rings+Icon"/>
  </dgm:cxnLst>
  <dgm:bg/>
  <dgm:whole>
    <a:ln w="57150"/>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77F391-FE10-4F56-BFAA-A3344991B2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A5C2135-8900-4566-B18A-F6CCDD6962DB}" type="pres">
      <dgm:prSet presAssocID="{3777F391-FE10-4F56-BFAA-A3344991B2D4}" presName="linear" presStyleCnt="0">
        <dgm:presLayoutVars>
          <dgm:animLvl val="lvl"/>
          <dgm:resizeHandles val="exact"/>
        </dgm:presLayoutVars>
      </dgm:prSet>
      <dgm:spPr/>
    </dgm:pt>
  </dgm:ptLst>
  <dgm:cxnLst>
    <dgm:cxn modelId="{5E4D9CCC-AEB8-4259-BAC2-F97EE936EF5D}" type="presOf" srcId="{3777F391-FE10-4F56-BFAA-A3344991B2D4}" destId="{9A5C2135-8900-4566-B18A-F6CCDD6962DB}" srcOrd="0" destOrd="0" presId="urn:microsoft.com/office/officeart/2005/8/layout/vList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730D07-A7BA-45D9-8048-9C63FD855A0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D2B7FDC-9B35-4E00-9F0F-8F1B49FE5C9E}">
      <dgm:prSet phldrT="[Text]" custT="1"/>
      <dgm:spPr/>
      <dgm:t>
        <a:bodyPr/>
        <a:lstStyle/>
        <a:p>
          <a:r>
            <a:rPr lang="en-US" sz="2400" b="1" dirty="0"/>
            <a:t>Rehabilitation (accessibility modifications, roofs, etc.)</a:t>
          </a:r>
        </a:p>
      </dgm:t>
    </dgm:pt>
    <dgm:pt modelId="{5F5E2D52-A52D-4D05-B257-9BF535CB9132}" type="parTrans" cxnId="{C993FD75-3A0A-47EE-9AE8-DD08093F4D9D}">
      <dgm:prSet/>
      <dgm:spPr/>
      <dgm:t>
        <a:bodyPr/>
        <a:lstStyle/>
        <a:p>
          <a:endParaRPr lang="en-US" sz="2400" b="1"/>
        </a:p>
      </dgm:t>
    </dgm:pt>
    <dgm:pt modelId="{3F5E0705-37EB-4370-80F7-1174E184B6CA}" type="sibTrans" cxnId="{C993FD75-3A0A-47EE-9AE8-DD08093F4D9D}">
      <dgm:prSet/>
      <dgm:spPr/>
      <dgm:t>
        <a:bodyPr/>
        <a:lstStyle/>
        <a:p>
          <a:endParaRPr lang="en-US" sz="2400" b="1"/>
        </a:p>
      </dgm:t>
    </dgm:pt>
    <dgm:pt modelId="{F2C574DE-3BC5-464E-B9DB-9D70F744D8AC}">
      <dgm:prSet phldrT="[Text]" custT="1"/>
      <dgm:spPr/>
      <dgm:t>
        <a:bodyPr/>
        <a:lstStyle/>
        <a:p>
          <a:r>
            <a:rPr lang="en-US" sz="2400" b="1" dirty="0"/>
            <a:t>Downpayment/Closing Cost Assistance</a:t>
          </a:r>
        </a:p>
      </dgm:t>
    </dgm:pt>
    <dgm:pt modelId="{0E4DDB27-82C4-4078-A904-5D5E082852E6}" type="parTrans" cxnId="{4066DCA8-BB43-42B4-A6D3-5F12A815F041}">
      <dgm:prSet/>
      <dgm:spPr/>
      <dgm:t>
        <a:bodyPr/>
        <a:lstStyle/>
        <a:p>
          <a:endParaRPr lang="en-US" sz="2400" b="1"/>
        </a:p>
      </dgm:t>
    </dgm:pt>
    <dgm:pt modelId="{A23AF0B7-6591-4395-972B-FD8659F657E7}" type="sibTrans" cxnId="{4066DCA8-BB43-42B4-A6D3-5F12A815F041}">
      <dgm:prSet/>
      <dgm:spPr/>
      <dgm:t>
        <a:bodyPr/>
        <a:lstStyle/>
        <a:p>
          <a:endParaRPr lang="en-US" sz="2400" b="1"/>
        </a:p>
      </dgm:t>
    </dgm:pt>
    <dgm:pt modelId="{C36AAA94-A129-4DE9-8233-25C5AD190FDE}">
      <dgm:prSet phldrT="[Text]" custT="1"/>
      <dgm:spPr/>
      <dgm:t>
        <a:bodyPr/>
        <a:lstStyle/>
        <a:p>
          <a:r>
            <a:rPr lang="en-US" sz="2400" b="1" dirty="0"/>
            <a:t>Developer and Inspection Fees (Rehab Projects only)</a:t>
          </a:r>
        </a:p>
      </dgm:t>
    </dgm:pt>
    <dgm:pt modelId="{F7167BE9-8BDB-4BC9-BF34-9FB559299D95}" type="parTrans" cxnId="{745DBF71-C594-4EB1-A3DB-4B892A50EC7C}">
      <dgm:prSet/>
      <dgm:spPr/>
      <dgm:t>
        <a:bodyPr/>
        <a:lstStyle/>
        <a:p>
          <a:endParaRPr lang="en-US" sz="2400" b="1"/>
        </a:p>
      </dgm:t>
    </dgm:pt>
    <dgm:pt modelId="{DF8E7F6D-E1CA-4A6E-9E9C-D2DC05EE79E3}" type="sibTrans" cxnId="{745DBF71-C594-4EB1-A3DB-4B892A50EC7C}">
      <dgm:prSet/>
      <dgm:spPr/>
      <dgm:t>
        <a:bodyPr/>
        <a:lstStyle/>
        <a:p>
          <a:endParaRPr lang="en-US" sz="2400" b="1"/>
        </a:p>
      </dgm:t>
    </dgm:pt>
    <dgm:pt modelId="{852AC3F3-1157-42A5-AB9B-265B7800285A}">
      <dgm:prSet phldrT="[Text]" custT="1"/>
      <dgm:spPr/>
      <dgm:t>
        <a:bodyPr/>
        <a:lstStyle/>
        <a:p>
          <a:r>
            <a:rPr lang="en-US" sz="2400" b="1" dirty="0"/>
            <a:t>Homebuyer Counseling (DPA Projects only)</a:t>
          </a:r>
        </a:p>
      </dgm:t>
    </dgm:pt>
    <dgm:pt modelId="{D7598357-8982-4A8D-B332-6DDF9B52A5F4}" type="parTrans" cxnId="{759A050A-D996-472B-B765-8F10FE0699FA}">
      <dgm:prSet/>
      <dgm:spPr/>
      <dgm:t>
        <a:bodyPr/>
        <a:lstStyle/>
        <a:p>
          <a:endParaRPr lang="en-US" sz="2400" b="1"/>
        </a:p>
      </dgm:t>
    </dgm:pt>
    <dgm:pt modelId="{1ECC75C5-28AB-4CE3-B48B-E5493E7501B9}" type="sibTrans" cxnId="{759A050A-D996-472B-B765-8F10FE0699FA}">
      <dgm:prSet/>
      <dgm:spPr/>
      <dgm:t>
        <a:bodyPr/>
        <a:lstStyle/>
        <a:p>
          <a:endParaRPr lang="en-US" sz="2400" b="1"/>
        </a:p>
      </dgm:t>
    </dgm:pt>
    <dgm:pt modelId="{998A25A2-7028-4892-8A7E-7F53D7F53D5E}" type="pres">
      <dgm:prSet presAssocID="{18730D07-A7BA-45D9-8048-9C63FD855A0D}" presName="linear" presStyleCnt="0">
        <dgm:presLayoutVars>
          <dgm:dir/>
          <dgm:animLvl val="lvl"/>
          <dgm:resizeHandles val="exact"/>
        </dgm:presLayoutVars>
      </dgm:prSet>
      <dgm:spPr/>
    </dgm:pt>
    <dgm:pt modelId="{3F7F7637-9181-4EAB-BB0A-0BA147D10855}" type="pres">
      <dgm:prSet presAssocID="{AD2B7FDC-9B35-4E00-9F0F-8F1B49FE5C9E}" presName="parentLin" presStyleCnt="0"/>
      <dgm:spPr/>
    </dgm:pt>
    <dgm:pt modelId="{9B62BD37-D163-4D44-A016-A89912A9B802}" type="pres">
      <dgm:prSet presAssocID="{AD2B7FDC-9B35-4E00-9F0F-8F1B49FE5C9E}" presName="parentLeftMargin" presStyleLbl="node1" presStyleIdx="0" presStyleCnt="4"/>
      <dgm:spPr/>
    </dgm:pt>
    <dgm:pt modelId="{7B20FFAE-CD19-4667-8053-36DF582BF986}" type="pres">
      <dgm:prSet presAssocID="{AD2B7FDC-9B35-4E00-9F0F-8F1B49FE5C9E}" presName="parentText" presStyleLbl="node1" presStyleIdx="0" presStyleCnt="4" custScaleX="130945">
        <dgm:presLayoutVars>
          <dgm:chMax val="0"/>
          <dgm:bulletEnabled val="1"/>
        </dgm:presLayoutVars>
      </dgm:prSet>
      <dgm:spPr/>
    </dgm:pt>
    <dgm:pt modelId="{AC4A3FC0-ADB9-4605-8689-BF09F3836EC2}" type="pres">
      <dgm:prSet presAssocID="{AD2B7FDC-9B35-4E00-9F0F-8F1B49FE5C9E}" presName="negativeSpace" presStyleCnt="0"/>
      <dgm:spPr/>
    </dgm:pt>
    <dgm:pt modelId="{778A2320-67BD-4AF0-889D-C33617E83BAE}" type="pres">
      <dgm:prSet presAssocID="{AD2B7FDC-9B35-4E00-9F0F-8F1B49FE5C9E}" presName="childText" presStyleLbl="conFgAcc1" presStyleIdx="0" presStyleCnt="4">
        <dgm:presLayoutVars>
          <dgm:bulletEnabled val="1"/>
        </dgm:presLayoutVars>
      </dgm:prSet>
      <dgm:spPr/>
    </dgm:pt>
    <dgm:pt modelId="{D24F882D-3C4E-464E-B986-2FD2C142B3CA}" type="pres">
      <dgm:prSet presAssocID="{3F5E0705-37EB-4370-80F7-1174E184B6CA}" presName="spaceBetweenRectangles" presStyleCnt="0"/>
      <dgm:spPr/>
    </dgm:pt>
    <dgm:pt modelId="{004C72F3-5656-4E99-82D5-C52DD95F9964}" type="pres">
      <dgm:prSet presAssocID="{F2C574DE-3BC5-464E-B9DB-9D70F744D8AC}" presName="parentLin" presStyleCnt="0"/>
      <dgm:spPr/>
    </dgm:pt>
    <dgm:pt modelId="{E3088074-867A-4808-BE32-BE8E14FC2BBB}" type="pres">
      <dgm:prSet presAssocID="{F2C574DE-3BC5-464E-B9DB-9D70F744D8AC}" presName="parentLeftMargin" presStyleLbl="node1" presStyleIdx="0" presStyleCnt="4"/>
      <dgm:spPr/>
    </dgm:pt>
    <dgm:pt modelId="{DB1A1127-F9EC-48CB-91B8-42A82CABC462}" type="pres">
      <dgm:prSet presAssocID="{F2C574DE-3BC5-464E-B9DB-9D70F744D8AC}" presName="parentText" presStyleLbl="node1" presStyleIdx="1" presStyleCnt="4" custScaleX="131887">
        <dgm:presLayoutVars>
          <dgm:chMax val="0"/>
          <dgm:bulletEnabled val="1"/>
        </dgm:presLayoutVars>
      </dgm:prSet>
      <dgm:spPr/>
    </dgm:pt>
    <dgm:pt modelId="{8CB3C84F-65F0-4922-946B-D2D07D3509A7}" type="pres">
      <dgm:prSet presAssocID="{F2C574DE-3BC5-464E-B9DB-9D70F744D8AC}" presName="negativeSpace" presStyleCnt="0"/>
      <dgm:spPr/>
    </dgm:pt>
    <dgm:pt modelId="{261E5023-E3AD-4BAE-A7BC-6634893F236F}" type="pres">
      <dgm:prSet presAssocID="{F2C574DE-3BC5-464E-B9DB-9D70F744D8AC}" presName="childText" presStyleLbl="conFgAcc1" presStyleIdx="1" presStyleCnt="4">
        <dgm:presLayoutVars>
          <dgm:bulletEnabled val="1"/>
        </dgm:presLayoutVars>
      </dgm:prSet>
      <dgm:spPr/>
    </dgm:pt>
    <dgm:pt modelId="{966C51AA-67D0-45E0-8069-97FEB22C30FD}" type="pres">
      <dgm:prSet presAssocID="{A23AF0B7-6591-4395-972B-FD8659F657E7}" presName="spaceBetweenRectangles" presStyleCnt="0"/>
      <dgm:spPr/>
    </dgm:pt>
    <dgm:pt modelId="{A9CD5D3F-B54A-4CB5-8D4C-D47CCA3A4055}" type="pres">
      <dgm:prSet presAssocID="{C36AAA94-A129-4DE9-8233-25C5AD190FDE}" presName="parentLin" presStyleCnt="0"/>
      <dgm:spPr/>
    </dgm:pt>
    <dgm:pt modelId="{7598F75A-6508-4B20-90F1-20C82BA8721B}" type="pres">
      <dgm:prSet presAssocID="{C36AAA94-A129-4DE9-8233-25C5AD190FDE}" presName="parentLeftMargin" presStyleLbl="node1" presStyleIdx="1" presStyleCnt="4"/>
      <dgm:spPr/>
    </dgm:pt>
    <dgm:pt modelId="{F2A9F483-7A98-43E8-8C3E-BFEED0934925}" type="pres">
      <dgm:prSet presAssocID="{C36AAA94-A129-4DE9-8233-25C5AD190FDE}" presName="parentText" presStyleLbl="node1" presStyleIdx="2" presStyleCnt="4" custScaleX="131960">
        <dgm:presLayoutVars>
          <dgm:chMax val="0"/>
          <dgm:bulletEnabled val="1"/>
        </dgm:presLayoutVars>
      </dgm:prSet>
      <dgm:spPr/>
    </dgm:pt>
    <dgm:pt modelId="{BBCF147A-BB22-452C-8F36-5D5730AAEC58}" type="pres">
      <dgm:prSet presAssocID="{C36AAA94-A129-4DE9-8233-25C5AD190FDE}" presName="negativeSpace" presStyleCnt="0"/>
      <dgm:spPr/>
    </dgm:pt>
    <dgm:pt modelId="{5014FB65-4380-4B35-9A1C-7CCB3FF5320E}" type="pres">
      <dgm:prSet presAssocID="{C36AAA94-A129-4DE9-8233-25C5AD190FDE}" presName="childText" presStyleLbl="conFgAcc1" presStyleIdx="2" presStyleCnt="4">
        <dgm:presLayoutVars>
          <dgm:bulletEnabled val="1"/>
        </dgm:presLayoutVars>
      </dgm:prSet>
      <dgm:spPr/>
    </dgm:pt>
    <dgm:pt modelId="{530C6C45-8921-4EDE-B115-166A2458DBAB}" type="pres">
      <dgm:prSet presAssocID="{DF8E7F6D-E1CA-4A6E-9E9C-D2DC05EE79E3}" presName="spaceBetweenRectangles" presStyleCnt="0"/>
      <dgm:spPr/>
    </dgm:pt>
    <dgm:pt modelId="{E31D3B08-4B09-4929-843F-A990247381D8}" type="pres">
      <dgm:prSet presAssocID="{852AC3F3-1157-42A5-AB9B-265B7800285A}" presName="parentLin" presStyleCnt="0"/>
      <dgm:spPr/>
    </dgm:pt>
    <dgm:pt modelId="{0F699056-8F18-44AE-A4C7-5BE17761C94A}" type="pres">
      <dgm:prSet presAssocID="{852AC3F3-1157-42A5-AB9B-265B7800285A}" presName="parentLeftMargin" presStyleLbl="node1" presStyleIdx="2" presStyleCnt="4"/>
      <dgm:spPr/>
    </dgm:pt>
    <dgm:pt modelId="{DF377731-755E-40BE-A532-1F3C00DBA1AD}" type="pres">
      <dgm:prSet presAssocID="{852AC3F3-1157-42A5-AB9B-265B7800285A}" presName="parentText" presStyleLbl="node1" presStyleIdx="3" presStyleCnt="4" custScaleX="132132">
        <dgm:presLayoutVars>
          <dgm:chMax val="0"/>
          <dgm:bulletEnabled val="1"/>
        </dgm:presLayoutVars>
      </dgm:prSet>
      <dgm:spPr/>
    </dgm:pt>
    <dgm:pt modelId="{C1018741-5E39-4C4E-BE18-22912B17450E}" type="pres">
      <dgm:prSet presAssocID="{852AC3F3-1157-42A5-AB9B-265B7800285A}" presName="negativeSpace" presStyleCnt="0"/>
      <dgm:spPr/>
    </dgm:pt>
    <dgm:pt modelId="{37247AB7-0E6F-40A3-A806-87969FFB4738}" type="pres">
      <dgm:prSet presAssocID="{852AC3F3-1157-42A5-AB9B-265B7800285A}" presName="childText" presStyleLbl="conFgAcc1" presStyleIdx="3" presStyleCnt="4">
        <dgm:presLayoutVars>
          <dgm:bulletEnabled val="1"/>
        </dgm:presLayoutVars>
      </dgm:prSet>
      <dgm:spPr/>
    </dgm:pt>
  </dgm:ptLst>
  <dgm:cxnLst>
    <dgm:cxn modelId="{7DADB808-DA3C-4B17-9AEB-DB28AF94317E}" type="presOf" srcId="{C36AAA94-A129-4DE9-8233-25C5AD190FDE}" destId="{7598F75A-6508-4B20-90F1-20C82BA8721B}" srcOrd="0" destOrd="0" presId="urn:microsoft.com/office/officeart/2005/8/layout/list1"/>
    <dgm:cxn modelId="{759A050A-D996-472B-B765-8F10FE0699FA}" srcId="{18730D07-A7BA-45D9-8048-9C63FD855A0D}" destId="{852AC3F3-1157-42A5-AB9B-265B7800285A}" srcOrd="3" destOrd="0" parTransId="{D7598357-8982-4A8D-B332-6DDF9B52A5F4}" sibTransId="{1ECC75C5-28AB-4CE3-B48B-E5493E7501B9}"/>
    <dgm:cxn modelId="{555C902D-56C5-44E0-952A-3BCD013A7BCC}" type="presOf" srcId="{18730D07-A7BA-45D9-8048-9C63FD855A0D}" destId="{998A25A2-7028-4892-8A7E-7F53D7F53D5E}" srcOrd="0" destOrd="0" presId="urn:microsoft.com/office/officeart/2005/8/layout/list1"/>
    <dgm:cxn modelId="{07DB0F3E-1353-433E-B033-D019BB702547}" type="presOf" srcId="{AD2B7FDC-9B35-4E00-9F0F-8F1B49FE5C9E}" destId="{9B62BD37-D163-4D44-A016-A89912A9B802}" srcOrd="0" destOrd="0" presId="urn:microsoft.com/office/officeart/2005/8/layout/list1"/>
    <dgm:cxn modelId="{233D1841-1313-4175-8E8C-A8D30FC9A6A0}" type="presOf" srcId="{F2C574DE-3BC5-464E-B9DB-9D70F744D8AC}" destId="{DB1A1127-F9EC-48CB-91B8-42A82CABC462}" srcOrd="1" destOrd="0" presId="urn:microsoft.com/office/officeart/2005/8/layout/list1"/>
    <dgm:cxn modelId="{5E173348-AB04-4D1B-BF2E-2478DCD0B6C9}" type="presOf" srcId="{F2C574DE-3BC5-464E-B9DB-9D70F744D8AC}" destId="{E3088074-867A-4808-BE32-BE8E14FC2BBB}" srcOrd="0" destOrd="0" presId="urn:microsoft.com/office/officeart/2005/8/layout/list1"/>
    <dgm:cxn modelId="{FD44A86E-E80A-4512-9817-41DAD57413E8}" type="presOf" srcId="{AD2B7FDC-9B35-4E00-9F0F-8F1B49FE5C9E}" destId="{7B20FFAE-CD19-4667-8053-36DF582BF986}" srcOrd="1" destOrd="0" presId="urn:microsoft.com/office/officeart/2005/8/layout/list1"/>
    <dgm:cxn modelId="{745DBF71-C594-4EB1-A3DB-4B892A50EC7C}" srcId="{18730D07-A7BA-45D9-8048-9C63FD855A0D}" destId="{C36AAA94-A129-4DE9-8233-25C5AD190FDE}" srcOrd="2" destOrd="0" parTransId="{F7167BE9-8BDB-4BC9-BF34-9FB559299D95}" sibTransId="{DF8E7F6D-E1CA-4A6E-9E9C-D2DC05EE79E3}"/>
    <dgm:cxn modelId="{C993FD75-3A0A-47EE-9AE8-DD08093F4D9D}" srcId="{18730D07-A7BA-45D9-8048-9C63FD855A0D}" destId="{AD2B7FDC-9B35-4E00-9F0F-8F1B49FE5C9E}" srcOrd="0" destOrd="0" parTransId="{5F5E2D52-A52D-4D05-B257-9BF535CB9132}" sibTransId="{3F5E0705-37EB-4370-80F7-1174E184B6CA}"/>
    <dgm:cxn modelId="{4066DCA8-BB43-42B4-A6D3-5F12A815F041}" srcId="{18730D07-A7BA-45D9-8048-9C63FD855A0D}" destId="{F2C574DE-3BC5-464E-B9DB-9D70F744D8AC}" srcOrd="1" destOrd="0" parTransId="{0E4DDB27-82C4-4078-A904-5D5E082852E6}" sibTransId="{A23AF0B7-6591-4395-972B-FD8659F657E7}"/>
    <dgm:cxn modelId="{5E2970AC-F9E4-4990-9912-886B0DAC88EB}" type="presOf" srcId="{852AC3F3-1157-42A5-AB9B-265B7800285A}" destId="{DF377731-755E-40BE-A532-1F3C00DBA1AD}" srcOrd="1" destOrd="0" presId="urn:microsoft.com/office/officeart/2005/8/layout/list1"/>
    <dgm:cxn modelId="{D9C5CAAE-E87D-4FD5-8299-069B66107095}" type="presOf" srcId="{852AC3F3-1157-42A5-AB9B-265B7800285A}" destId="{0F699056-8F18-44AE-A4C7-5BE17761C94A}" srcOrd="0" destOrd="0" presId="urn:microsoft.com/office/officeart/2005/8/layout/list1"/>
    <dgm:cxn modelId="{0391CBD8-0AE6-49C9-8DDF-E1541C62440C}" type="presOf" srcId="{C36AAA94-A129-4DE9-8233-25C5AD190FDE}" destId="{F2A9F483-7A98-43E8-8C3E-BFEED0934925}" srcOrd="1" destOrd="0" presId="urn:microsoft.com/office/officeart/2005/8/layout/list1"/>
    <dgm:cxn modelId="{5F6127F4-DF69-4E1E-9344-447171C9EC70}" type="presParOf" srcId="{998A25A2-7028-4892-8A7E-7F53D7F53D5E}" destId="{3F7F7637-9181-4EAB-BB0A-0BA147D10855}" srcOrd="0" destOrd="0" presId="urn:microsoft.com/office/officeart/2005/8/layout/list1"/>
    <dgm:cxn modelId="{BDFD1B4A-66E6-4074-ACB0-B261D30A43E3}" type="presParOf" srcId="{3F7F7637-9181-4EAB-BB0A-0BA147D10855}" destId="{9B62BD37-D163-4D44-A016-A89912A9B802}" srcOrd="0" destOrd="0" presId="urn:microsoft.com/office/officeart/2005/8/layout/list1"/>
    <dgm:cxn modelId="{15C569A1-8E24-4A96-A4E5-06389C6BC9C5}" type="presParOf" srcId="{3F7F7637-9181-4EAB-BB0A-0BA147D10855}" destId="{7B20FFAE-CD19-4667-8053-36DF582BF986}" srcOrd="1" destOrd="0" presId="urn:microsoft.com/office/officeart/2005/8/layout/list1"/>
    <dgm:cxn modelId="{AD7F3236-2714-4AE2-B5C4-97B85B72D503}" type="presParOf" srcId="{998A25A2-7028-4892-8A7E-7F53D7F53D5E}" destId="{AC4A3FC0-ADB9-4605-8689-BF09F3836EC2}" srcOrd="1" destOrd="0" presId="urn:microsoft.com/office/officeart/2005/8/layout/list1"/>
    <dgm:cxn modelId="{63C533DE-0611-4231-B463-11ED799178FC}" type="presParOf" srcId="{998A25A2-7028-4892-8A7E-7F53D7F53D5E}" destId="{778A2320-67BD-4AF0-889D-C33617E83BAE}" srcOrd="2" destOrd="0" presId="urn:microsoft.com/office/officeart/2005/8/layout/list1"/>
    <dgm:cxn modelId="{E39C81AC-4BD2-4FAC-9213-D5E249791C44}" type="presParOf" srcId="{998A25A2-7028-4892-8A7E-7F53D7F53D5E}" destId="{D24F882D-3C4E-464E-B986-2FD2C142B3CA}" srcOrd="3" destOrd="0" presId="urn:microsoft.com/office/officeart/2005/8/layout/list1"/>
    <dgm:cxn modelId="{2D1C6A14-680A-4981-B711-31CB05646F8E}" type="presParOf" srcId="{998A25A2-7028-4892-8A7E-7F53D7F53D5E}" destId="{004C72F3-5656-4E99-82D5-C52DD95F9964}" srcOrd="4" destOrd="0" presId="urn:microsoft.com/office/officeart/2005/8/layout/list1"/>
    <dgm:cxn modelId="{5E514A88-45F2-419C-86A2-A8A5376D9888}" type="presParOf" srcId="{004C72F3-5656-4E99-82D5-C52DD95F9964}" destId="{E3088074-867A-4808-BE32-BE8E14FC2BBB}" srcOrd="0" destOrd="0" presId="urn:microsoft.com/office/officeart/2005/8/layout/list1"/>
    <dgm:cxn modelId="{5199FE32-900A-47A7-BC82-98C7B283978C}" type="presParOf" srcId="{004C72F3-5656-4E99-82D5-C52DD95F9964}" destId="{DB1A1127-F9EC-48CB-91B8-42A82CABC462}" srcOrd="1" destOrd="0" presId="urn:microsoft.com/office/officeart/2005/8/layout/list1"/>
    <dgm:cxn modelId="{ECC748B0-2CFE-4A75-9A2C-DC1EACC27B1C}" type="presParOf" srcId="{998A25A2-7028-4892-8A7E-7F53D7F53D5E}" destId="{8CB3C84F-65F0-4922-946B-D2D07D3509A7}" srcOrd="5" destOrd="0" presId="urn:microsoft.com/office/officeart/2005/8/layout/list1"/>
    <dgm:cxn modelId="{2030E7F2-F87A-4C57-BA55-E73A0D52DEAC}" type="presParOf" srcId="{998A25A2-7028-4892-8A7E-7F53D7F53D5E}" destId="{261E5023-E3AD-4BAE-A7BC-6634893F236F}" srcOrd="6" destOrd="0" presId="urn:microsoft.com/office/officeart/2005/8/layout/list1"/>
    <dgm:cxn modelId="{A3962AB3-B492-4798-9EC8-6C6BC6D7BCB6}" type="presParOf" srcId="{998A25A2-7028-4892-8A7E-7F53D7F53D5E}" destId="{966C51AA-67D0-45E0-8069-97FEB22C30FD}" srcOrd="7" destOrd="0" presId="urn:microsoft.com/office/officeart/2005/8/layout/list1"/>
    <dgm:cxn modelId="{3D8914A8-9D5B-474A-A7E0-AF6922BC2DE5}" type="presParOf" srcId="{998A25A2-7028-4892-8A7E-7F53D7F53D5E}" destId="{A9CD5D3F-B54A-4CB5-8D4C-D47CCA3A4055}" srcOrd="8" destOrd="0" presId="urn:microsoft.com/office/officeart/2005/8/layout/list1"/>
    <dgm:cxn modelId="{782F229F-4E95-4449-AD48-8C7FD339994B}" type="presParOf" srcId="{A9CD5D3F-B54A-4CB5-8D4C-D47CCA3A4055}" destId="{7598F75A-6508-4B20-90F1-20C82BA8721B}" srcOrd="0" destOrd="0" presId="urn:microsoft.com/office/officeart/2005/8/layout/list1"/>
    <dgm:cxn modelId="{6C533547-685F-43FA-B067-CD531F7EC134}" type="presParOf" srcId="{A9CD5D3F-B54A-4CB5-8D4C-D47CCA3A4055}" destId="{F2A9F483-7A98-43E8-8C3E-BFEED0934925}" srcOrd="1" destOrd="0" presId="urn:microsoft.com/office/officeart/2005/8/layout/list1"/>
    <dgm:cxn modelId="{E8302277-53CB-48E1-B74E-4C5D06811091}" type="presParOf" srcId="{998A25A2-7028-4892-8A7E-7F53D7F53D5E}" destId="{BBCF147A-BB22-452C-8F36-5D5730AAEC58}" srcOrd="9" destOrd="0" presId="urn:microsoft.com/office/officeart/2005/8/layout/list1"/>
    <dgm:cxn modelId="{91F4FC72-C066-4EE2-9971-24D47DA6F774}" type="presParOf" srcId="{998A25A2-7028-4892-8A7E-7F53D7F53D5E}" destId="{5014FB65-4380-4B35-9A1C-7CCB3FF5320E}" srcOrd="10" destOrd="0" presId="urn:microsoft.com/office/officeart/2005/8/layout/list1"/>
    <dgm:cxn modelId="{1B7E5ADE-3687-49B7-B48A-329C3BE4879C}" type="presParOf" srcId="{998A25A2-7028-4892-8A7E-7F53D7F53D5E}" destId="{530C6C45-8921-4EDE-B115-166A2458DBAB}" srcOrd="11" destOrd="0" presId="urn:microsoft.com/office/officeart/2005/8/layout/list1"/>
    <dgm:cxn modelId="{58697758-7971-46B0-9E0F-94184CB4B868}" type="presParOf" srcId="{998A25A2-7028-4892-8A7E-7F53D7F53D5E}" destId="{E31D3B08-4B09-4929-843F-A990247381D8}" srcOrd="12" destOrd="0" presId="urn:microsoft.com/office/officeart/2005/8/layout/list1"/>
    <dgm:cxn modelId="{A4639D22-BDFA-467F-AA4A-56D701C943AD}" type="presParOf" srcId="{E31D3B08-4B09-4929-843F-A990247381D8}" destId="{0F699056-8F18-44AE-A4C7-5BE17761C94A}" srcOrd="0" destOrd="0" presId="urn:microsoft.com/office/officeart/2005/8/layout/list1"/>
    <dgm:cxn modelId="{EDE0E8D6-529B-404F-9EB2-5BFF4AE7FF66}" type="presParOf" srcId="{E31D3B08-4B09-4929-843F-A990247381D8}" destId="{DF377731-755E-40BE-A532-1F3C00DBA1AD}" srcOrd="1" destOrd="0" presId="urn:microsoft.com/office/officeart/2005/8/layout/list1"/>
    <dgm:cxn modelId="{84FC9416-9C65-4C45-9B50-477FEDE44E4A}" type="presParOf" srcId="{998A25A2-7028-4892-8A7E-7F53D7F53D5E}" destId="{C1018741-5E39-4C4E-BE18-22912B17450E}" srcOrd="13" destOrd="0" presId="urn:microsoft.com/office/officeart/2005/8/layout/list1"/>
    <dgm:cxn modelId="{0AB5AD94-5DE8-4962-B012-7DC6537E72B7}" type="presParOf" srcId="{998A25A2-7028-4892-8A7E-7F53D7F53D5E}" destId="{37247AB7-0E6F-40A3-A806-87969FFB473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a:scene3d>
          <a:camera prst="perspectiveBelow"/>
          <a:lightRig rig="threePt" dir="t"/>
        </a:scene3d>
      </dgm:spPr>
      <dgm:t>
        <a:bodyPr/>
        <a:lstStyle/>
        <a:p>
          <a:endParaRPr lang="en-US"/>
        </a:p>
      </dgm:t>
    </dgm:pt>
    <dgm:pt modelId="{2E4612D9-3F68-43D0-BDF4-CCFE9E49D86C}">
      <dgm:prSet phldrT="[Text]" custT="1"/>
      <dgm:spPr>
        <a:ln w="0">
          <a:noFill/>
        </a:ln>
      </dgm:spPr>
      <dgm:t>
        <a:bodyPr/>
        <a:lstStyle/>
        <a:p>
          <a:r>
            <a:rPr lang="en-US" sz="1600" dirty="0"/>
            <a:t>The larger the percentage of VLI households within a project…</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ln w="12700">
          <a:noFill/>
        </a:ln>
      </dgm:spPr>
      <dgm:t>
        <a:bodyPr/>
        <a:lstStyle/>
        <a:p>
          <a:r>
            <a:rPr lang="en-US" sz="1600" dirty="0"/>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14DE3786-36F7-459D-A678-81E240B52178}">
      <dgm:prSet/>
      <dgm:spPr/>
    </dgm:pt>
    <dgm:pt modelId="{564ED530-70E3-420D-9FC2-C8404AE9B3CF}" type="parTrans" cxnId="{83018245-12B1-4009-A810-3487B423C3CC}">
      <dgm:prSet/>
      <dgm:spPr/>
      <dgm:t>
        <a:bodyPr/>
        <a:lstStyle/>
        <a:p>
          <a:endParaRPr lang="en-US"/>
        </a:p>
      </dgm:t>
    </dgm:pt>
    <dgm:pt modelId="{867809D0-5404-4842-8511-D569E7709BFD}" type="sibTrans" cxnId="{83018245-12B1-4009-A810-3487B423C3CC}">
      <dgm:prSet/>
      <dgm:spPr/>
      <dgm:t>
        <a:bodyPr/>
        <a:lstStyle/>
        <a:p>
          <a:endParaRPr lang="en-US"/>
        </a:p>
      </dgm:t>
    </dgm:pt>
    <dgm:pt modelId="{11EB127A-6E57-4A85-92D2-3C531048BF4B}">
      <dgm:prSet/>
      <dgm:spPr/>
    </dgm:pt>
    <dgm:pt modelId="{329E14E0-4B00-435A-A23E-48296B63CE20}" type="parTrans" cxnId="{A67D48C4-CD31-40EF-BC26-EBC55AE38F6C}">
      <dgm:prSet/>
      <dgm:spPr/>
      <dgm:t>
        <a:bodyPr/>
        <a:lstStyle/>
        <a:p>
          <a:endParaRPr lang="en-US"/>
        </a:p>
      </dgm:t>
    </dgm:pt>
    <dgm:pt modelId="{D61CCB63-4D62-40F6-8963-41480A1CC583}" type="sibTrans" cxnId="{A67D48C4-CD31-40EF-BC26-EBC55AE38F6C}">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dgm:pt>
    <dgm:pt modelId="{83EC32A9-F508-4F92-8CCF-5343D5680542}" type="pres">
      <dgm:prSet presAssocID="{2E4612D9-3F68-43D0-BDF4-CCFE9E49D86C}" presName="downArrow" presStyleLbl="node1" presStyleIdx="0" presStyleCnt="2"/>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83018245-12B1-4009-A810-3487B423C3CC}" srcId="{E68A1861-676E-4607-83CD-9906C0A769DB}" destId="{14DE3786-36F7-459D-A678-81E240B52178}" srcOrd="2" destOrd="0" parTransId="{564ED530-70E3-420D-9FC2-C8404AE9B3CF}" sibTransId="{867809D0-5404-4842-8511-D569E7709BFD}"/>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A67D48C4-CD31-40EF-BC26-EBC55AE38F6C}" srcId="{E68A1861-676E-4607-83CD-9906C0A769DB}" destId="{11EB127A-6E57-4A85-92D2-3C531048BF4B}" srcOrd="3" destOrd="0" parTransId="{329E14E0-4B00-435A-A23E-48296B63CE20}" sibTransId="{D61CCB63-4D62-40F6-8963-41480A1CC58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bg1"/>
    </a:solidFill>
    <a:effectLst>
      <a:softEdge rad="317500"/>
    </a:effectLst>
  </dgm:bg>
  <dgm:whole>
    <a:ln w="25400">
      <a:solidFill>
        <a:schemeClr val="accent1">
          <a:shade val="50000"/>
        </a:schemeClr>
      </a:solidFill>
      <a:extLst>
        <a:ext uri="{C807C97D-BFC1-408E-A445-0C87EB9F89A2}">
          <ask:lineSketchStyleProps xmlns:ask="http://schemas.microsoft.com/office/drawing/2018/sketchyshapes">
            <ask:type>
              <ask:lineSketchNone/>
            </ask:type>
          </ask:lineSketchStyleProps>
        </a:ext>
      </a:extLst>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936DFD-DDD7-43F0-B5C2-D2250A5D62F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8D7AFB31-9C31-4EE7-8438-B6349FF0DCF5}">
      <dgm:prSet phldrT="[Text]"/>
      <dgm:spPr/>
      <dgm:t>
        <a:bodyPr/>
        <a:lstStyle/>
        <a:p>
          <a:r>
            <a:rPr lang="en-US" dirty="0"/>
            <a:t>Members</a:t>
          </a:r>
        </a:p>
      </dgm:t>
    </dgm:pt>
    <dgm:pt modelId="{97AC7942-C6BA-422F-B32F-B06E955F50CF}" type="parTrans" cxnId="{3CD9CEF3-D8E1-4F8C-A54A-6282D6B320E2}">
      <dgm:prSet/>
      <dgm:spPr/>
      <dgm:t>
        <a:bodyPr/>
        <a:lstStyle/>
        <a:p>
          <a:endParaRPr lang="en-US"/>
        </a:p>
      </dgm:t>
    </dgm:pt>
    <dgm:pt modelId="{A6E92144-0349-4573-B9A9-C78B60813EB6}" type="sibTrans" cxnId="{3CD9CEF3-D8E1-4F8C-A54A-6282D6B320E2}">
      <dgm:prSet/>
      <dgm:spPr/>
      <dgm:t>
        <a:bodyPr/>
        <a:lstStyle/>
        <a:p>
          <a:endParaRPr lang="en-US"/>
        </a:p>
      </dgm:t>
    </dgm:pt>
    <dgm:pt modelId="{8AC70119-169D-4FB7-A8D8-E078B773439F}" type="asst">
      <dgm:prSet phldrT="[Text]"/>
      <dgm:spPr/>
      <dgm:t>
        <a:bodyPr/>
        <a:lstStyle/>
        <a:p>
          <a:r>
            <a:rPr lang="en-US" dirty="0"/>
            <a:t>AHP General Fund</a:t>
          </a:r>
        </a:p>
      </dgm:t>
    </dgm:pt>
    <dgm:pt modelId="{1601DD9B-F18A-4621-BE25-0CF92B224C33}" type="parTrans" cxnId="{1504D160-6578-465C-8368-A0E04F496184}">
      <dgm:prSet/>
      <dgm:spPr/>
      <dgm:t>
        <a:bodyPr/>
        <a:lstStyle/>
        <a:p>
          <a:endParaRPr lang="en-US"/>
        </a:p>
      </dgm:t>
    </dgm:pt>
    <dgm:pt modelId="{27D556A2-5533-44EA-BC46-999F9099C48C}" type="sibTrans" cxnId="{1504D160-6578-465C-8368-A0E04F496184}">
      <dgm:prSet/>
      <dgm:spPr/>
      <dgm:t>
        <a:bodyPr/>
        <a:lstStyle/>
        <a:p>
          <a:endParaRPr lang="en-US"/>
        </a:p>
      </dgm:t>
    </dgm:pt>
    <dgm:pt modelId="{9E608BA9-390B-47EB-B240-32CD8090853E}" type="asst">
      <dgm:prSet phldrT="[Text]"/>
      <dgm:spPr/>
      <dgm:t>
        <a:bodyPr/>
        <a:lstStyle/>
        <a:p>
          <a:r>
            <a:rPr lang="en-US" dirty="0"/>
            <a:t>HELP</a:t>
          </a:r>
        </a:p>
      </dgm:t>
    </dgm:pt>
    <dgm:pt modelId="{8D8BF37F-20E8-4E74-B2E9-3716263F3820}" type="parTrans" cxnId="{0FBF8AE6-C1D4-4192-ACDB-3FA4707DF67E}">
      <dgm:prSet/>
      <dgm:spPr/>
      <dgm:t>
        <a:bodyPr/>
        <a:lstStyle/>
        <a:p>
          <a:endParaRPr lang="en-US"/>
        </a:p>
      </dgm:t>
    </dgm:pt>
    <dgm:pt modelId="{18B4EDB0-0F30-48CF-AC43-9CC6FB866F2A}" type="sibTrans" cxnId="{0FBF8AE6-C1D4-4192-ACDB-3FA4707DF67E}">
      <dgm:prSet/>
      <dgm:spPr/>
      <dgm:t>
        <a:bodyPr/>
        <a:lstStyle/>
        <a:p>
          <a:endParaRPr lang="en-US"/>
        </a:p>
      </dgm:t>
    </dgm:pt>
    <dgm:pt modelId="{2C0CB87C-E5E1-4B43-B1C3-D64F76A69FA9}" type="asst">
      <dgm:prSet phldrT="[Text]"/>
      <dgm:spPr/>
      <dgm:t>
        <a:bodyPr/>
        <a:lstStyle/>
        <a:p>
          <a:r>
            <a:rPr lang="en-US" dirty="0"/>
            <a:t>SNAP</a:t>
          </a:r>
        </a:p>
      </dgm:t>
    </dgm:pt>
    <dgm:pt modelId="{16AAA3CE-6874-415C-A67B-A00483D803C7}" type="parTrans" cxnId="{A16A199B-00BD-434A-88BF-E6ED7720F75F}">
      <dgm:prSet/>
      <dgm:spPr/>
      <dgm:t>
        <a:bodyPr/>
        <a:lstStyle/>
        <a:p>
          <a:endParaRPr lang="en-US"/>
        </a:p>
      </dgm:t>
    </dgm:pt>
    <dgm:pt modelId="{56A101CD-BC70-4189-8AAA-AB507CE34926}" type="sibTrans" cxnId="{A16A199B-00BD-434A-88BF-E6ED7720F75F}">
      <dgm:prSet/>
      <dgm:spPr/>
      <dgm:t>
        <a:bodyPr/>
        <a:lstStyle/>
        <a:p>
          <a:endParaRPr lang="en-US"/>
        </a:p>
      </dgm:t>
    </dgm:pt>
    <dgm:pt modelId="{ADFA8921-C0BB-452B-B1E0-1EE41D02AB5B}" type="asst">
      <dgm:prSet phldrT="[Text]"/>
      <dgm:spPr/>
      <dgm:t>
        <a:bodyPr/>
        <a:lstStyle/>
        <a:p>
          <a:r>
            <a:rPr lang="en-US" dirty="0"/>
            <a:t>DRA</a:t>
          </a:r>
        </a:p>
      </dgm:t>
    </dgm:pt>
    <dgm:pt modelId="{69939AE1-8607-4158-8F77-68CE43D5D487}" type="parTrans" cxnId="{1D27814D-F72E-4A38-830C-8ACC59A22011}">
      <dgm:prSet/>
      <dgm:spPr/>
      <dgm:t>
        <a:bodyPr/>
        <a:lstStyle/>
        <a:p>
          <a:endParaRPr lang="en-US"/>
        </a:p>
      </dgm:t>
    </dgm:pt>
    <dgm:pt modelId="{5C4B6F6D-8EDE-4848-8771-D1A82303D04F}" type="sibTrans" cxnId="{1D27814D-F72E-4A38-830C-8ACC59A22011}">
      <dgm:prSet/>
      <dgm:spPr/>
      <dgm:t>
        <a:bodyPr/>
        <a:lstStyle/>
        <a:p>
          <a:endParaRPr lang="en-US"/>
        </a:p>
      </dgm:t>
    </dgm:pt>
    <dgm:pt modelId="{4E5B4C0E-0E76-4E0A-A469-EBCF4B34FC3A}" type="pres">
      <dgm:prSet presAssocID="{8D936DFD-DDD7-43F0-B5C2-D2250A5D62FF}" presName="hierChild1" presStyleCnt="0">
        <dgm:presLayoutVars>
          <dgm:orgChart val="1"/>
          <dgm:chPref val="1"/>
          <dgm:dir/>
          <dgm:animOne val="branch"/>
          <dgm:animLvl val="lvl"/>
          <dgm:resizeHandles/>
        </dgm:presLayoutVars>
      </dgm:prSet>
      <dgm:spPr/>
    </dgm:pt>
    <dgm:pt modelId="{0D733DE0-FC60-47F0-BD56-9BB4818C1726}" type="pres">
      <dgm:prSet presAssocID="{8D7AFB31-9C31-4EE7-8438-B6349FF0DCF5}" presName="hierRoot1" presStyleCnt="0">
        <dgm:presLayoutVars>
          <dgm:hierBranch val="init"/>
        </dgm:presLayoutVars>
      </dgm:prSet>
      <dgm:spPr/>
    </dgm:pt>
    <dgm:pt modelId="{AAB95435-086D-43AD-8295-1262B34BC76D}" type="pres">
      <dgm:prSet presAssocID="{8D7AFB31-9C31-4EE7-8438-B6349FF0DCF5}" presName="rootComposite1" presStyleCnt="0"/>
      <dgm:spPr/>
    </dgm:pt>
    <dgm:pt modelId="{89620900-BAD6-4A6A-B6BA-3E38666C4B47}" type="pres">
      <dgm:prSet presAssocID="{8D7AFB31-9C31-4EE7-8438-B6349FF0DCF5}" presName="rootText1" presStyleLbl="node0" presStyleIdx="0" presStyleCnt="1">
        <dgm:presLayoutVars>
          <dgm:chPref val="3"/>
        </dgm:presLayoutVars>
      </dgm:prSet>
      <dgm:spPr/>
    </dgm:pt>
    <dgm:pt modelId="{30218076-E28A-4316-8C75-FF0BABA1BF32}" type="pres">
      <dgm:prSet presAssocID="{8D7AFB31-9C31-4EE7-8438-B6349FF0DCF5}" presName="rootConnector1" presStyleLbl="node1" presStyleIdx="0" presStyleCnt="0"/>
      <dgm:spPr/>
    </dgm:pt>
    <dgm:pt modelId="{0A86F002-6A8E-4CA5-B3AE-57E9BDE3F27D}" type="pres">
      <dgm:prSet presAssocID="{8D7AFB31-9C31-4EE7-8438-B6349FF0DCF5}" presName="hierChild2" presStyleCnt="0"/>
      <dgm:spPr/>
    </dgm:pt>
    <dgm:pt modelId="{423E7D2D-A3E0-4708-8510-CB1EA0CEE828}" type="pres">
      <dgm:prSet presAssocID="{8D7AFB31-9C31-4EE7-8438-B6349FF0DCF5}" presName="hierChild3" presStyleCnt="0"/>
      <dgm:spPr/>
    </dgm:pt>
    <dgm:pt modelId="{2C96BDA4-34BB-4B90-BCEA-9D52569E72D3}" type="pres">
      <dgm:prSet presAssocID="{1601DD9B-F18A-4621-BE25-0CF92B224C33}" presName="Name111" presStyleLbl="parChTrans1D2" presStyleIdx="0" presStyleCnt="4"/>
      <dgm:spPr/>
    </dgm:pt>
    <dgm:pt modelId="{F750DCCE-3F14-47CC-ADB2-A1287D1FA4B3}" type="pres">
      <dgm:prSet presAssocID="{8AC70119-169D-4FB7-A8D8-E078B773439F}" presName="hierRoot3" presStyleCnt="0">
        <dgm:presLayoutVars>
          <dgm:hierBranch val="init"/>
        </dgm:presLayoutVars>
      </dgm:prSet>
      <dgm:spPr/>
    </dgm:pt>
    <dgm:pt modelId="{F83E6E68-7FC4-428F-9A53-F45733663DDE}" type="pres">
      <dgm:prSet presAssocID="{8AC70119-169D-4FB7-A8D8-E078B773439F}" presName="rootComposite3" presStyleCnt="0"/>
      <dgm:spPr/>
    </dgm:pt>
    <dgm:pt modelId="{6E195206-96FE-4960-8D3F-B8AA9372B8FA}" type="pres">
      <dgm:prSet presAssocID="{8AC70119-169D-4FB7-A8D8-E078B773439F}" presName="rootText3" presStyleLbl="asst1" presStyleIdx="0" presStyleCnt="4">
        <dgm:presLayoutVars>
          <dgm:chPref val="3"/>
        </dgm:presLayoutVars>
      </dgm:prSet>
      <dgm:spPr/>
    </dgm:pt>
    <dgm:pt modelId="{F382B0C6-A374-4FB6-939C-AE9F33D976D6}" type="pres">
      <dgm:prSet presAssocID="{8AC70119-169D-4FB7-A8D8-E078B773439F}" presName="rootConnector3" presStyleLbl="asst1" presStyleIdx="0" presStyleCnt="4"/>
      <dgm:spPr/>
    </dgm:pt>
    <dgm:pt modelId="{F0A26B75-7DE9-4591-BA2F-3F677DB7409D}" type="pres">
      <dgm:prSet presAssocID="{8AC70119-169D-4FB7-A8D8-E078B773439F}" presName="hierChild6" presStyleCnt="0"/>
      <dgm:spPr/>
    </dgm:pt>
    <dgm:pt modelId="{3F3369E3-B1C5-430D-9F79-35E247206B1C}" type="pres">
      <dgm:prSet presAssocID="{8AC70119-169D-4FB7-A8D8-E078B773439F}" presName="hierChild7" presStyleCnt="0"/>
      <dgm:spPr/>
    </dgm:pt>
    <dgm:pt modelId="{441AA72B-B2A5-4566-A74E-20F504E66638}" type="pres">
      <dgm:prSet presAssocID="{8D8BF37F-20E8-4E74-B2E9-3716263F3820}" presName="Name111" presStyleLbl="parChTrans1D2" presStyleIdx="1" presStyleCnt="4"/>
      <dgm:spPr/>
    </dgm:pt>
    <dgm:pt modelId="{C44185C5-98CD-4933-9E27-6DB46771FC8A}" type="pres">
      <dgm:prSet presAssocID="{9E608BA9-390B-47EB-B240-32CD8090853E}" presName="hierRoot3" presStyleCnt="0">
        <dgm:presLayoutVars>
          <dgm:hierBranch val="init"/>
        </dgm:presLayoutVars>
      </dgm:prSet>
      <dgm:spPr/>
    </dgm:pt>
    <dgm:pt modelId="{AC210834-5BFE-4CB4-8F3E-25B89ECC529E}" type="pres">
      <dgm:prSet presAssocID="{9E608BA9-390B-47EB-B240-32CD8090853E}" presName="rootComposite3" presStyleCnt="0"/>
      <dgm:spPr/>
    </dgm:pt>
    <dgm:pt modelId="{DD2AAF64-7BC4-4A91-B41E-85FD220CB02E}" type="pres">
      <dgm:prSet presAssocID="{9E608BA9-390B-47EB-B240-32CD8090853E}" presName="rootText3" presStyleLbl="asst1" presStyleIdx="1" presStyleCnt="4">
        <dgm:presLayoutVars>
          <dgm:chPref val="3"/>
        </dgm:presLayoutVars>
      </dgm:prSet>
      <dgm:spPr/>
    </dgm:pt>
    <dgm:pt modelId="{B36BA4B8-0DD3-4D51-B5BF-E011E8381B36}" type="pres">
      <dgm:prSet presAssocID="{9E608BA9-390B-47EB-B240-32CD8090853E}" presName="rootConnector3" presStyleLbl="asst1" presStyleIdx="1" presStyleCnt="4"/>
      <dgm:spPr/>
    </dgm:pt>
    <dgm:pt modelId="{04E5F647-D4B4-401E-853A-A0EABA7DA6A0}" type="pres">
      <dgm:prSet presAssocID="{9E608BA9-390B-47EB-B240-32CD8090853E}" presName="hierChild6" presStyleCnt="0"/>
      <dgm:spPr/>
    </dgm:pt>
    <dgm:pt modelId="{6EAA36E0-4596-4D9A-92FA-E8B007B8E54C}" type="pres">
      <dgm:prSet presAssocID="{9E608BA9-390B-47EB-B240-32CD8090853E}" presName="hierChild7" presStyleCnt="0"/>
      <dgm:spPr/>
    </dgm:pt>
    <dgm:pt modelId="{1C6E7E7C-B406-42A2-9F31-346E832DF260}" type="pres">
      <dgm:prSet presAssocID="{16AAA3CE-6874-415C-A67B-A00483D803C7}" presName="Name111" presStyleLbl="parChTrans1D2" presStyleIdx="2" presStyleCnt="4"/>
      <dgm:spPr/>
    </dgm:pt>
    <dgm:pt modelId="{120CB1D1-3CB4-42E6-ACCF-8C1C0731ED1A}" type="pres">
      <dgm:prSet presAssocID="{2C0CB87C-E5E1-4B43-B1C3-D64F76A69FA9}" presName="hierRoot3" presStyleCnt="0">
        <dgm:presLayoutVars>
          <dgm:hierBranch val="init"/>
        </dgm:presLayoutVars>
      </dgm:prSet>
      <dgm:spPr/>
    </dgm:pt>
    <dgm:pt modelId="{5F9A5892-4C7E-4FC0-9B0A-0BA048F0AF15}" type="pres">
      <dgm:prSet presAssocID="{2C0CB87C-E5E1-4B43-B1C3-D64F76A69FA9}" presName="rootComposite3" presStyleCnt="0"/>
      <dgm:spPr/>
    </dgm:pt>
    <dgm:pt modelId="{EBFB8484-813D-40A2-A827-6D69C870BE02}" type="pres">
      <dgm:prSet presAssocID="{2C0CB87C-E5E1-4B43-B1C3-D64F76A69FA9}" presName="rootText3" presStyleLbl="asst1" presStyleIdx="2" presStyleCnt="4">
        <dgm:presLayoutVars>
          <dgm:chPref val="3"/>
        </dgm:presLayoutVars>
      </dgm:prSet>
      <dgm:spPr/>
    </dgm:pt>
    <dgm:pt modelId="{D1969260-9F70-4A84-B2AD-7D5D4E020435}" type="pres">
      <dgm:prSet presAssocID="{2C0CB87C-E5E1-4B43-B1C3-D64F76A69FA9}" presName="rootConnector3" presStyleLbl="asst1" presStyleIdx="2" presStyleCnt="4"/>
      <dgm:spPr/>
    </dgm:pt>
    <dgm:pt modelId="{66DE5702-4BDC-4ED5-8E09-4F6CF3A3DD92}" type="pres">
      <dgm:prSet presAssocID="{2C0CB87C-E5E1-4B43-B1C3-D64F76A69FA9}" presName="hierChild6" presStyleCnt="0"/>
      <dgm:spPr/>
    </dgm:pt>
    <dgm:pt modelId="{A1391E22-F0BF-42AA-A889-0D44751F261F}" type="pres">
      <dgm:prSet presAssocID="{2C0CB87C-E5E1-4B43-B1C3-D64F76A69FA9}" presName="hierChild7" presStyleCnt="0"/>
      <dgm:spPr/>
    </dgm:pt>
    <dgm:pt modelId="{DF3CCE57-96D0-49E7-BB65-39D2E93DA446}" type="pres">
      <dgm:prSet presAssocID="{69939AE1-8607-4158-8F77-68CE43D5D487}" presName="Name111" presStyleLbl="parChTrans1D2" presStyleIdx="3" presStyleCnt="4"/>
      <dgm:spPr/>
    </dgm:pt>
    <dgm:pt modelId="{EDBBA27F-5A28-4530-9779-26461DAE6F84}" type="pres">
      <dgm:prSet presAssocID="{ADFA8921-C0BB-452B-B1E0-1EE41D02AB5B}" presName="hierRoot3" presStyleCnt="0">
        <dgm:presLayoutVars>
          <dgm:hierBranch val="init"/>
        </dgm:presLayoutVars>
      </dgm:prSet>
      <dgm:spPr/>
    </dgm:pt>
    <dgm:pt modelId="{7E98E9C0-2668-4D77-93F5-F2F5D5C0FDB8}" type="pres">
      <dgm:prSet presAssocID="{ADFA8921-C0BB-452B-B1E0-1EE41D02AB5B}" presName="rootComposite3" presStyleCnt="0"/>
      <dgm:spPr/>
    </dgm:pt>
    <dgm:pt modelId="{A279640F-C5BE-41E6-9D18-5C3A0E78824D}" type="pres">
      <dgm:prSet presAssocID="{ADFA8921-C0BB-452B-B1E0-1EE41D02AB5B}" presName="rootText3" presStyleLbl="asst1" presStyleIdx="3" presStyleCnt="4">
        <dgm:presLayoutVars>
          <dgm:chPref val="3"/>
        </dgm:presLayoutVars>
      </dgm:prSet>
      <dgm:spPr/>
    </dgm:pt>
    <dgm:pt modelId="{85DA0CA7-D100-4DE2-8380-FE8ED454FE1C}" type="pres">
      <dgm:prSet presAssocID="{ADFA8921-C0BB-452B-B1E0-1EE41D02AB5B}" presName="rootConnector3" presStyleLbl="asst1" presStyleIdx="3" presStyleCnt="4"/>
      <dgm:spPr/>
    </dgm:pt>
    <dgm:pt modelId="{2C434C71-95BA-4E25-98C0-C1AE10AC0226}" type="pres">
      <dgm:prSet presAssocID="{ADFA8921-C0BB-452B-B1E0-1EE41D02AB5B}" presName="hierChild6" presStyleCnt="0"/>
      <dgm:spPr/>
    </dgm:pt>
    <dgm:pt modelId="{9F4B0714-A23F-4911-8533-F6EF46240509}" type="pres">
      <dgm:prSet presAssocID="{ADFA8921-C0BB-452B-B1E0-1EE41D02AB5B}" presName="hierChild7" presStyleCnt="0"/>
      <dgm:spPr/>
    </dgm:pt>
  </dgm:ptLst>
  <dgm:cxnLst>
    <dgm:cxn modelId="{10E61C0B-DAA5-4391-894B-91B4C888929B}" type="presOf" srcId="{9E608BA9-390B-47EB-B240-32CD8090853E}" destId="{DD2AAF64-7BC4-4A91-B41E-85FD220CB02E}" srcOrd="0" destOrd="0" presId="urn:microsoft.com/office/officeart/2005/8/layout/orgChart1"/>
    <dgm:cxn modelId="{873E9015-E9C1-4DB0-B92F-6929E8048604}" type="presOf" srcId="{ADFA8921-C0BB-452B-B1E0-1EE41D02AB5B}" destId="{A279640F-C5BE-41E6-9D18-5C3A0E78824D}" srcOrd="0" destOrd="0" presId="urn:microsoft.com/office/officeart/2005/8/layout/orgChart1"/>
    <dgm:cxn modelId="{F2200232-5D5E-4429-8281-1032882493F9}" type="presOf" srcId="{8D936DFD-DDD7-43F0-B5C2-D2250A5D62FF}" destId="{4E5B4C0E-0E76-4E0A-A469-EBCF4B34FC3A}" srcOrd="0" destOrd="0" presId="urn:microsoft.com/office/officeart/2005/8/layout/orgChart1"/>
    <dgm:cxn modelId="{D54D1139-8EB9-4C97-A53F-19F6238ACC7D}" type="presOf" srcId="{8AC70119-169D-4FB7-A8D8-E078B773439F}" destId="{6E195206-96FE-4960-8D3F-B8AA9372B8FA}" srcOrd="0" destOrd="0" presId="urn:microsoft.com/office/officeart/2005/8/layout/orgChart1"/>
    <dgm:cxn modelId="{B2EA5639-82DF-4B2D-A9EF-5EB13174EA38}" type="presOf" srcId="{16AAA3CE-6874-415C-A67B-A00483D803C7}" destId="{1C6E7E7C-B406-42A2-9F31-346E832DF260}" srcOrd="0" destOrd="0" presId="urn:microsoft.com/office/officeart/2005/8/layout/orgChart1"/>
    <dgm:cxn modelId="{A38D423A-B754-4A16-96C7-976F30B62CFA}" type="presOf" srcId="{1601DD9B-F18A-4621-BE25-0CF92B224C33}" destId="{2C96BDA4-34BB-4B90-BCEA-9D52569E72D3}" srcOrd="0" destOrd="0" presId="urn:microsoft.com/office/officeart/2005/8/layout/orgChart1"/>
    <dgm:cxn modelId="{237C973F-DE10-4034-9802-3FD2F430BFBA}" type="presOf" srcId="{2C0CB87C-E5E1-4B43-B1C3-D64F76A69FA9}" destId="{D1969260-9F70-4A84-B2AD-7D5D4E020435}" srcOrd="1" destOrd="0" presId="urn:microsoft.com/office/officeart/2005/8/layout/orgChart1"/>
    <dgm:cxn modelId="{1504D160-6578-465C-8368-A0E04F496184}" srcId="{8D7AFB31-9C31-4EE7-8438-B6349FF0DCF5}" destId="{8AC70119-169D-4FB7-A8D8-E078B773439F}" srcOrd="0" destOrd="0" parTransId="{1601DD9B-F18A-4621-BE25-0CF92B224C33}" sibTransId="{27D556A2-5533-44EA-BC46-999F9099C48C}"/>
    <dgm:cxn modelId="{ED6CAB68-00B6-482E-A38E-FD92660A02F9}" type="presOf" srcId="{69939AE1-8607-4158-8F77-68CE43D5D487}" destId="{DF3CCE57-96D0-49E7-BB65-39D2E93DA446}" srcOrd="0" destOrd="0" presId="urn:microsoft.com/office/officeart/2005/8/layout/orgChart1"/>
    <dgm:cxn modelId="{6ACFC448-15C9-4F42-8975-89D92A7ECFD8}" type="presOf" srcId="{2C0CB87C-E5E1-4B43-B1C3-D64F76A69FA9}" destId="{EBFB8484-813D-40A2-A827-6D69C870BE02}" srcOrd="0" destOrd="0" presId="urn:microsoft.com/office/officeart/2005/8/layout/orgChart1"/>
    <dgm:cxn modelId="{AEB0044A-55EE-4149-B3F3-AB979647613B}" type="presOf" srcId="{9E608BA9-390B-47EB-B240-32CD8090853E}" destId="{B36BA4B8-0DD3-4D51-B5BF-E011E8381B36}" srcOrd="1" destOrd="0" presId="urn:microsoft.com/office/officeart/2005/8/layout/orgChart1"/>
    <dgm:cxn modelId="{1D27814D-F72E-4A38-830C-8ACC59A22011}" srcId="{8D7AFB31-9C31-4EE7-8438-B6349FF0DCF5}" destId="{ADFA8921-C0BB-452B-B1E0-1EE41D02AB5B}" srcOrd="3" destOrd="0" parTransId="{69939AE1-8607-4158-8F77-68CE43D5D487}" sibTransId="{5C4B6F6D-8EDE-4848-8771-D1A82303D04F}"/>
    <dgm:cxn modelId="{7C13EB78-C7C8-421A-AA70-7D4A3ADBF651}" type="presOf" srcId="{8D8BF37F-20E8-4E74-B2E9-3716263F3820}" destId="{441AA72B-B2A5-4566-A74E-20F504E66638}" srcOrd="0" destOrd="0" presId="urn:microsoft.com/office/officeart/2005/8/layout/orgChart1"/>
    <dgm:cxn modelId="{281D627E-F6BC-4A34-8D44-73F4E5D01142}" type="presOf" srcId="{8D7AFB31-9C31-4EE7-8438-B6349FF0DCF5}" destId="{89620900-BAD6-4A6A-B6BA-3E38666C4B47}" srcOrd="0" destOrd="0" presId="urn:microsoft.com/office/officeart/2005/8/layout/orgChart1"/>
    <dgm:cxn modelId="{A16A199B-00BD-434A-88BF-E6ED7720F75F}" srcId="{8D7AFB31-9C31-4EE7-8438-B6349FF0DCF5}" destId="{2C0CB87C-E5E1-4B43-B1C3-D64F76A69FA9}" srcOrd="2" destOrd="0" parTransId="{16AAA3CE-6874-415C-A67B-A00483D803C7}" sibTransId="{56A101CD-BC70-4189-8AAA-AB507CE34926}"/>
    <dgm:cxn modelId="{CD27F1B1-56CF-4DA3-9DE5-A45819DF2596}" type="presOf" srcId="{8D7AFB31-9C31-4EE7-8438-B6349FF0DCF5}" destId="{30218076-E28A-4316-8C75-FF0BABA1BF32}" srcOrd="1" destOrd="0" presId="urn:microsoft.com/office/officeart/2005/8/layout/orgChart1"/>
    <dgm:cxn modelId="{23F96FC5-4141-4D12-A300-D5B8911B3121}" type="presOf" srcId="{8AC70119-169D-4FB7-A8D8-E078B773439F}" destId="{F382B0C6-A374-4FB6-939C-AE9F33D976D6}" srcOrd="1" destOrd="0" presId="urn:microsoft.com/office/officeart/2005/8/layout/orgChart1"/>
    <dgm:cxn modelId="{0FBF8AE6-C1D4-4192-ACDB-3FA4707DF67E}" srcId="{8D7AFB31-9C31-4EE7-8438-B6349FF0DCF5}" destId="{9E608BA9-390B-47EB-B240-32CD8090853E}" srcOrd="1" destOrd="0" parTransId="{8D8BF37F-20E8-4E74-B2E9-3716263F3820}" sibTransId="{18B4EDB0-0F30-48CF-AC43-9CC6FB866F2A}"/>
    <dgm:cxn modelId="{3CD9CEF3-D8E1-4F8C-A54A-6282D6B320E2}" srcId="{8D936DFD-DDD7-43F0-B5C2-D2250A5D62FF}" destId="{8D7AFB31-9C31-4EE7-8438-B6349FF0DCF5}" srcOrd="0" destOrd="0" parTransId="{97AC7942-C6BA-422F-B32F-B06E955F50CF}" sibTransId="{A6E92144-0349-4573-B9A9-C78B60813EB6}"/>
    <dgm:cxn modelId="{7189C6FB-7D2F-4C37-BDD8-7BBB89C4E859}" type="presOf" srcId="{ADFA8921-C0BB-452B-B1E0-1EE41D02AB5B}" destId="{85DA0CA7-D100-4DE2-8380-FE8ED454FE1C}" srcOrd="1" destOrd="0" presId="urn:microsoft.com/office/officeart/2005/8/layout/orgChart1"/>
    <dgm:cxn modelId="{4649D82A-0B3D-42EE-8042-57FF4EFEA34C}" type="presParOf" srcId="{4E5B4C0E-0E76-4E0A-A469-EBCF4B34FC3A}" destId="{0D733DE0-FC60-47F0-BD56-9BB4818C1726}" srcOrd="0" destOrd="0" presId="urn:microsoft.com/office/officeart/2005/8/layout/orgChart1"/>
    <dgm:cxn modelId="{7500E58B-DE37-486F-B8BF-1948672B0386}" type="presParOf" srcId="{0D733DE0-FC60-47F0-BD56-9BB4818C1726}" destId="{AAB95435-086D-43AD-8295-1262B34BC76D}" srcOrd="0" destOrd="0" presId="urn:microsoft.com/office/officeart/2005/8/layout/orgChart1"/>
    <dgm:cxn modelId="{D1928752-75E3-44F8-A36D-6D3008174562}" type="presParOf" srcId="{AAB95435-086D-43AD-8295-1262B34BC76D}" destId="{89620900-BAD6-4A6A-B6BA-3E38666C4B47}" srcOrd="0" destOrd="0" presId="urn:microsoft.com/office/officeart/2005/8/layout/orgChart1"/>
    <dgm:cxn modelId="{48B7DA9F-7E6C-49D2-9506-849EA1525398}" type="presParOf" srcId="{AAB95435-086D-43AD-8295-1262B34BC76D}" destId="{30218076-E28A-4316-8C75-FF0BABA1BF32}" srcOrd="1" destOrd="0" presId="urn:microsoft.com/office/officeart/2005/8/layout/orgChart1"/>
    <dgm:cxn modelId="{FB527932-EF63-4303-B2A5-A90595B48CDB}" type="presParOf" srcId="{0D733DE0-FC60-47F0-BD56-9BB4818C1726}" destId="{0A86F002-6A8E-4CA5-B3AE-57E9BDE3F27D}" srcOrd="1" destOrd="0" presId="urn:microsoft.com/office/officeart/2005/8/layout/orgChart1"/>
    <dgm:cxn modelId="{ED3E60A7-EAAA-4F52-AB24-1481FE5C5893}" type="presParOf" srcId="{0D733DE0-FC60-47F0-BD56-9BB4818C1726}" destId="{423E7D2D-A3E0-4708-8510-CB1EA0CEE828}" srcOrd="2" destOrd="0" presId="urn:microsoft.com/office/officeart/2005/8/layout/orgChart1"/>
    <dgm:cxn modelId="{F4E1BA3C-78B8-4CDB-BF18-4E9390426C7B}" type="presParOf" srcId="{423E7D2D-A3E0-4708-8510-CB1EA0CEE828}" destId="{2C96BDA4-34BB-4B90-BCEA-9D52569E72D3}" srcOrd="0" destOrd="0" presId="urn:microsoft.com/office/officeart/2005/8/layout/orgChart1"/>
    <dgm:cxn modelId="{0250F8F5-7EE1-4645-83A2-ADD681955013}" type="presParOf" srcId="{423E7D2D-A3E0-4708-8510-CB1EA0CEE828}" destId="{F750DCCE-3F14-47CC-ADB2-A1287D1FA4B3}" srcOrd="1" destOrd="0" presId="urn:microsoft.com/office/officeart/2005/8/layout/orgChart1"/>
    <dgm:cxn modelId="{9E494FC2-049D-4C04-904F-ACC9C6231278}" type="presParOf" srcId="{F750DCCE-3F14-47CC-ADB2-A1287D1FA4B3}" destId="{F83E6E68-7FC4-428F-9A53-F45733663DDE}" srcOrd="0" destOrd="0" presId="urn:microsoft.com/office/officeart/2005/8/layout/orgChart1"/>
    <dgm:cxn modelId="{95971070-6EFE-43AF-BA94-3C4A2BD0611D}" type="presParOf" srcId="{F83E6E68-7FC4-428F-9A53-F45733663DDE}" destId="{6E195206-96FE-4960-8D3F-B8AA9372B8FA}" srcOrd="0" destOrd="0" presId="urn:microsoft.com/office/officeart/2005/8/layout/orgChart1"/>
    <dgm:cxn modelId="{8B311F6C-86FC-4B63-9423-D44FB26247A7}" type="presParOf" srcId="{F83E6E68-7FC4-428F-9A53-F45733663DDE}" destId="{F382B0C6-A374-4FB6-939C-AE9F33D976D6}" srcOrd="1" destOrd="0" presId="urn:microsoft.com/office/officeart/2005/8/layout/orgChart1"/>
    <dgm:cxn modelId="{FFF2573C-7E14-44A2-B49A-BC55C371FEE3}" type="presParOf" srcId="{F750DCCE-3F14-47CC-ADB2-A1287D1FA4B3}" destId="{F0A26B75-7DE9-4591-BA2F-3F677DB7409D}" srcOrd="1" destOrd="0" presId="urn:microsoft.com/office/officeart/2005/8/layout/orgChart1"/>
    <dgm:cxn modelId="{F0EBFE2C-B501-4FBB-A6F8-FD1288721858}" type="presParOf" srcId="{F750DCCE-3F14-47CC-ADB2-A1287D1FA4B3}" destId="{3F3369E3-B1C5-430D-9F79-35E247206B1C}" srcOrd="2" destOrd="0" presId="urn:microsoft.com/office/officeart/2005/8/layout/orgChart1"/>
    <dgm:cxn modelId="{5FDFB80C-5748-44EB-B42B-CF0939BE8642}" type="presParOf" srcId="{423E7D2D-A3E0-4708-8510-CB1EA0CEE828}" destId="{441AA72B-B2A5-4566-A74E-20F504E66638}" srcOrd="2" destOrd="0" presId="urn:microsoft.com/office/officeart/2005/8/layout/orgChart1"/>
    <dgm:cxn modelId="{6B2B2E66-33F3-449B-A37A-E858FA9380A0}" type="presParOf" srcId="{423E7D2D-A3E0-4708-8510-CB1EA0CEE828}" destId="{C44185C5-98CD-4933-9E27-6DB46771FC8A}" srcOrd="3" destOrd="0" presId="urn:microsoft.com/office/officeart/2005/8/layout/orgChart1"/>
    <dgm:cxn modelId="{47293A04-D8CF-4634-976D-21B313384668}" type="presParOf" srcId="{C44185C5-98CD-4933-9E27-6DB46771FC8A}" destId="{AC210834-5BFE-4CB4-8F3E-25B89ECC529E}" srcOrd="0" destOrd="0" presId="urn:microsoft.com/office/officeart/2005/8/layout/orgChart1"/>
    <dgm:cxn modelId="{78F588DE-A314-4D72-B2F4-77507F81F056}" type="presParOf" srcId="{AC210834-5BFE-4CB4-8F3E-25B89ECC529E}" destId="{DD2AAF64-7BC4-4A91-B41E-85FD220CB02E}" srcOrd="0" destOrd="0" presId="urn:microsoft.com/office/officeart/2005/8/layout/orgChart1"/>
    <dgm:cxn modelId="{75B95291-0D85-43F5-A72F-1C85E05E3E30}" type="presParOf" srcId="{AC210834-5BFE-4CB4-8F3E-25B89ECC529E}" destId="{B36BA4B8-0DD3-4D51-B5BF-E011E8381B36}" srcOrd="1" destOrd="0" presId="urn:microsoft.com/office/officeart/2005/8/layout/orgChart1"/>
    <dgm:cxn modelId="{6832200A-1BDC-44AD-8311-46F7444E4CC8}" type="presParOf" srcId="{C44185C5-98CD-4933-9E27-6DB46771FC8A}" destId="{04E5F647-D4B4-401E-853A-A0EABA7DA6A0}" srcOrd="1" destOrd="0" presId="urn:microsoft.com/office/officeart/2005/8/layout/orgChart1"/>
    <dgm:cxn modelId="{3C12B30E-2B0C-4AD4-9EE6-0357F6D2E452}" type="presParOf" srcId="{C44185C5-98CD-4933-9E27-6DB46771FC8A}" destId="{6EAA36E0-4596-4D9A-92FA-E8B007B8E54C}" srcOrd="2" destOrd="0" presId="urn:microsoft.com/office/officeart/2005/8/layout/orgChart1"/>
    <dgm:cxn modelId="{05EE94DD-EA2E-484C-980B-72B4188BAC1D}" type="presParOf" srcId="{423E7D2D-A3E0-4708-8510-CB1EA0CEE828}" destId="{1C6E7E7C-B406-42A2-9F31-346E832DF260}" srcOrd="4" destOrd="0" presId="urn:microsoft.com/office/officeart/2005/8/layout/orgChart1"/>
    <dgm:cxn modelId="{3118CEE7-D5CA-4E31-A5A9-3B49BF7166F9}" type="presParOf" srcId="{423E7D2D-A3E0-4708-8510-CB1EA0CEE828}" destId="{120CB1D1-3CB4-42E6-ACCF-8C1C0731ED1A}" srcOrd="5" destOrd="0" presId="urn:microsoft.com/office/officeart/2005/8/layout/orgChart1"/>
    <dgm:cxn modelId="{99E748E3-9A37-420C-B70D-95E35EF2169E}" type="presParOf" srcId="{120CB1D1-3CB4-42E6-ACCF-8C1C0731ED1A}" destId="{5F9A5892-4C7E-4FC0-9B0A-0BA048F0AF15}" srcOrd="0" destOrd="0" presId="urn:microsoft.com/office/officeart/2005/8/layout/orgChart1"/>
    <dgm:cxn modelId="{34B6DC91-85A4-4BE0-BC39-071D3FAA011F}" type="presParOf" srcId="{5F9A5892-4C7E-4FC0-9B0A-0BA048F0AF15}" destId="{EBFB8484-813D-40A2-A827-6D69C870BE02}" srcOrd="0" destOrd="0" presId="urn:microsoft.com/office/officeart/2005/8/layout/orgChart1"/>
    <dgm:cxn modelId="{9B1F1984-F4B6-4632-92DA-E9B79FC42F90}" type="presParOf" srcId="{5F9A5892-4C7E-4FC0-9B0A-0BA048F0AF15}" destId="{D1969260-9F70-4A84-B2AD-7D5D4E020435}" srcOrd="1" destOrd="0" presId="urn:microsoft.com/office/officeart/2005/8/layout/orgChart1"/>
    <dgm:cxn modelId="{3D215D93-B693-4D3F-A6DA-59086001277E}" type="presParOf" srcId="{120CB1D1-3CB4-42E6-ACCF-8C1C0731ED1A}" destId="{66DE5702-4BDC-4ED5-8E09-4F6CF3A3DD92}" srcOrd="1" destOrd="0" presId="urn:microsoft.com/office/officeart/2005/8/layout/orgChart1"/>
    <dgm:cxn modelId="{93CDB214-8594-45B5-92C9-064CE244F1EA}" type="presParOf" srcId="{120CB1D1-3CB4-42E6-ACCF-8C1C0731ED1A}" destId="{A1391E22-F0BF-42AA-A889-0D44751F261F}" srcOrd="2" destOrd="0" presId="urn:microsoft.com/office/officeart/2005/8/layout/orgChart1"/>
    <dgm:cxn modelId="{3D6EC0E1-5F4B-426A-8DCD-25F26C8BE51B}" type="presParOf" srcId="{423E7D2D-A3E0-4708-8510-CB1EA0CEE828}" destId="{DF3CCE57-96D0-49E7-BB65-39D2E93DA446}" srcOrd="6" destOrd="0" presId="urn:microsoft.com/office/officeart/2005/8/layout/orgChart1"/>
    <dgm:cxn modelId="{C94B3832-4DA9-4CEA-B0A3-28E17121696C}" type="presParOf" srcId="{423E7D2D-A3E0-4708-8510-CB1EA0CEE828}" destId="{EDBBA27F-5A28-4530-9779-26461DAE6F84}" srcOrd="7" destOrd="0" presId="urn:microsoft.com/office/officeart/2005/8/layout/orgChart1"/>
    <dgm:cxn modelId="{C7F3AF7B-03F8-4C6D-8141-BE4CECE65CD4}" type="presParOf" srcId="{EDBBA27F-5A28-4530-9779-26461DAE6F84}" destId="{7E98E9C0-2668-4D77-93F5-F2F5D5C0FDB8}" srcOrd="0" destOrd="0" presId="urn:microsoft.com/office/officeart/2005/8/layout/orgChart1"/>
    <dgm:cxn modelId="{F94B076F-6100-4BE6-88EC-9F1D80A76AD2}" type="presParOf" srcId="{7E98E9C0-2668-4D77-93F5-F2F5D5C0FDB8}" destId="{A279640F-C5BE-41E6-9D18-5C3A0E78824D}" srcOrd="0" destOrd="0" presId="urn:microsoft.com/office/officeart/2005/8/layout/orgChart1"/>
    <dgm:cxn modelId="{34163333-526D-4265-8ED1-2C2A52EBC37E}" type="presParOf" srcId="{7E98E9C0-2668-4D77-93F5-F2F5D5C0FDB8}" destId="{85DA0CA7-D100-4DE2-8380-FE8ED454FE1C}" srcOrd="1" destOrd="0" presId="urn:microsoft.com/office/officeart/2005/8/layout/orgChart1"/>
    <dgm:cxn modelId="{1F6524EE-C44D-4CBD-B820-42115644BC9A}" type="presParOf" srcId="{EDBBA27F-5A28-4530-9779-26461DAE6F84}" destId="{2C434C71-95BA-4E25-98C0-C1AE10AC0226}" srcOrd="1" destOrd="0" presId="urn:microsoft.com/office/officeart/2005/8/layout/orgChart1"/>
    <dgm:cxn modelId="{5D75C640-A6CE-424D-8ED1-F0D0D04B06FD}" type="presParOf" srcId="{EDBBA27F-5A28-4530-9779-26461DAE6F84}" destId="{9F4B0714-A23F-4911-8533-F6EF4624050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936DFD-DDD7-43F0-B5C2-D2250A5D62FF}"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8D7AFB31-9C31-4EE7-8438-B6349FF0DCF5}">
      <dgm:prSet phldrT="[Text]" custT="1"/>
      <dgm:spPr/>
      <dgm:t>
        <a:bodyPr/>
        <a:lstStyle/>
        <a:p>
          <a:r>
            <a:rPr lang="en-US" sz="2000" dirty="0"/>
            <a:t>Sponsors, Consultants, Intermediaries</a:t>
          </a:r>
        </a:p>
      </dgm:t>
    </dgm:pt>
    <dgm:pt modelId="{97AC7942-C6BA-422F-B32F-B06E955F50CF}" type="parTrans" cxnId="{3CD9CEF3-D8E1-4F8C-A54A-6282D6B320E2}">
      <dgm:prSet/>
      <dgm:spPr/>
      <dgm:t>
        <a:bodyPr/>
        <a:lstStyle/>
        <a:p>
          <a:endParaRPr lang="en-US"/>
        </a:p>
      </dgm:t>
    </dgm:pt>
    <dgm:pt modelId="{A6E92144-0349-4573-B9A9-C78B60813EB6}" type="sibTrans" cxnId="{3CD9CEF3-D8E1-4F8C-A54A-6282D6B320E2}">
      <dgm:prSet/>
      <dgm:spPr/>
      <dgm:t>
        <a:bodyPr/>
        <a:lstStyle/>
        <a:p>
          <a:endParaRPr lang="en-US"/>
        </a:p>
      </dgm:t>
    </dgm:pt>
    <dgm:pt modelId="{8AC70119-169D-4FB7-A8D8-E078B773439F}" type="asst">
      <dgm:prSet phldrT="[Text]" custT="1"/>
      <dgm:spPr/>
      <dgm:t>
        <a:bodyPr/>
        <a:lstStyle/>
        <a:p>
          <a:r>
            <a:rPr lang="en-US" sz="2700" dirty="0"/>
            <a:t>AHP General Fund</a:t>
          </a:r>
        </a:p>
      </dgm:t>
    </dgm:pt>
    <dgm:pt modelId="{1601DD9B-F18A-4621-BE25-0CF92B224C33}" type="parTrans" cxnId="{1504D160-6578-465C-8368-A0E04F496184}">
      <dgm:prSet/>
      <dgm:spPr/>
      <dgm:t>
        <a:bodyPr/>
        <a:lstStyle/>
        <a:p>
          <a:endParaRPr lang="en-US"/>
        </a:p>
      </dgm:t>
    </dgm:pt>
    <dgm:pt modelId="{27D556A2-5533-44EA-BC46-999F9099C48C}" type="sibTrans" cxnId="{1504D160-6578-465C-8368-A0E04F496184}">
      <dgm:prSet/>
      <dgm:spPr/>
      <dgm:t>
        <a:bodyPr/>
        <a:lstStyle/>
        <a:p>
          <a:endParaRPr lang="en-US"/>
        </a:p>
      </dgm:t>
    </dgm:pt>
    <dgm:pt modelId="{4E5B4C0E-0E76-4E0A-A469-EBCF4B34FC3A}" type="pres">
      <dgm:prSet presAssocID="{8D936DFD-DDD7-43F0-B5C2-D2250A5D62FF}" presName="hierChild1" presStyleCnt="0">
        <dgm:presLayoutVars>
          <dgm:orgChart val="1"/>
          <dgm:chPref val="1"/>
          <dgm:dir/>
          <dgm:animOne val="branch"/>
          <dgm:animLvl val="lvl"/>
          <dgm:resizeHandles/>
        </dgm:presLayoutVars>
      </dgm:prSet>
      <dgm:spPr/>
    </dgm:pt>
    <dgm:pt modelId="{0D733DE0-FC60-47F0-BD56-9BB4818C1726}" type="pres">
      <dgm:prSet presAssocID="{8D7AFB31-9C31-4EE7-8438-B6349FF0DCF5}" presName="hierRoot1" presStyleCnt="0">
        <dgm:presLayoutVars>
          <dgm:hierBranch val="init"/>
        </dgm:presLayoutVars>
      </dgm:prSet>
      <dgm:spPr/>
    </dgm:pt>
    <dgm:pt modelId="{AAB95435-086D-43AD-8295-1262B34BC76D}" type="pres">
      <dgm:prSet presAssocID="{8D7AFB31-9C31-4EE7-8438-B6349FF0DCF5}" presName="rootComposite1" presStyleCnt="0"/>
      <dgm:spPr/>
    </dgm:pt>
    <dgm:pt modelId="{89620900-BAD6-4A6A-B6BA-3E38666C4B47}" type="pres">
      <dgm:prSet presAssocID="{8D7AFB31-9C31-4EE7-8438-B6349FF0DCF5}" presName="rootText1" presStyleLbl="node0" presStyleIdx="0" presStyleCnt="1" custScaleX="91249" custScaleY="77924" custLinFactNeighborX="-45296" custLinFactNeighborY="-48025">
        <dgm:presLayoutVars>
          <dgm:chPref val="3"/>
        </dgm:presLayoutVars>
      </dgm:prSet>
      <dgm:spPr/>
    </dgm:pt>
    <dgm:pt modelId="{30218076-E28A-4316-8C75-FF0BABA1BF32}" type="pres">
      <dgm:prSet presAssocID="{8D7AFB31-9C31-4EE7-8438-B6349FF0DCF5}" presName="rootConnector1" presStyleLbl="node1" presStyleIdx="0" presStyleCnt="0"/>
      <dgm:spPr/>
    </dgm:pt>
    <dgm:pt modelId="{0A86F002-6A8E-4CA5-B3AE-57E9BDE3F27D}" type="pres">
      <dgm:prSet presAssocID="{8D7AFB31-9C31-4EE7-8438-B6349FF0DCF5}" presName="hierChild2" presStyleCnt="0"/>
      <dgm:spPr/>
    </dgm:pt>
    <dgm:pt modelId="{423E7D2D-A3E0-4708-8510-CB1EA0CEE828}" type="pres">
      <dgm:prSet presAssocID="{8D7AFB31-9C31-4EE7-8438-B6349FF0DCF5}" presName="hierChild3" presStyleCnt="0"/>
      <dgm:spPr/>
    </dgm:pt>
    <dgm:pt modelId="{2C96BDA4-34BB-4B90-BCEA-9D52569E72D3}" type="pres">
      <dgm:prSet presAssocID="{1601DD9B-F18A-4621-BE25-0CF92B224C33}" presName="Name111" presStyleLbl="parChTrans1D2" presStyleIdx="0" presStyleCnt="1"/>
      <dgm:spPr/>
    </dgm:pt>
    <dgm:pt modelId="{F750DCCE-3F14-47CC-ADB2-A1287D1FA4B3}" type="pres">
      <dgm:prSet presAssocID="{8AC70119-169D-4FB7-A8D8-E078B773439F}" presName="hierRoot3" presStyleCnt="0">
        <dgm:presLayoutVars>
          <dgm:hierBranch val="init"/>
        </dgm:presLayoutVars>
      </dgm:prSet>
      <dgm:spPr/>
    </dgm:pt>
    <dgm:pt modelId="{F83E6E68-7FC4-428F-9A53-F45733663DDE}" type="pres">
      <dgm:prSet presAssocID="{8AC70119-169D-4FB7-A8D8-E078B773439F}" presName="rootComposite3" presStyleCnt="0"/>
      <dgm:spPr/>
    </dgm:pt>
    <dgm:pt modelId="{6E195206-96FE-4960-8D3F-B8AA9372B8FA}" type="pres">
      <dgm:prSet presAssocID="{8AC70119-169D-4FB7-A8D8-E078B773439F}" presName="rootText3" presStyleLbl="asst1" presStyleIdx="0" presStyleCnt="1" custScaleX="79670" custScaleY="68872" custLinFactNeighborX="51675" custLinFactNeighborY="-84850">
        <dgm:presLayoutVars>
          <dgm:chPref val="3"/>
        </dgm:presLayoutVars>
      </dgm:prSet>
      <dgm:spPr/>
    </dgm:pt>
    <dgm:pt modelId="{F382B0C6-A374-4FB6-939C-AE9F33D976D6}" type="pres">
      <dgm:prSet presAssocID="{8AC70119-169D-4FB7-A8D8-E078B773439F}" presName="rootConnector3" presStyleLbl="asst1" presStyleIdx="0" presStyleCnt="1"/>
      <dgm:spPr/>
    </dgm:pt>
    <dgm:pt modelId="{F0A26B75-7DE9-4591-BA2F-3F677DB7409D}" type="pres">
      <dgm:prSet presAssocID="{8AC70119-169D-4FB7-A8D8-E078B773439F}" presName="hierChild6" presStyleCnt="0"/>
      <dgm:spPr/>
    </dgm:pt>
    <dgm:pt modelId="{3F3369E3-B1C5-430D-9F79-35E247206B1C}" type="pres">
      <dgm:prSet presAssocID="{8AC70119-169D-4FB7-A8D8-E078B773439F}" presName="hierChild7" presStyleCnt="0"/>
      <dgm:spPr/>
    </dgm:pt>
  </dgm:ptLst>
  <dgm:cxnLst>
    <dgm:cxn modelId="{F2200232-5D5E-4429-8281-1032882493F9}" type="presOf" srcId="{8D936DFD-DDD7-43F0-B5C2-D2250A5D62FF}" destId="{4E5B4C0E-0E76-4E0A-A469-EBCF4B34FC3A}" srcOrd="0" destOrd="0" presId="urn:microsoft.com/office/officeart/2005/8/layout/orgChart1"/>
    <dgm:cxn modelId="{D54D1139-8EB9-4C97-A53F-19F6238ACC7D}" type="presOf" srcId="{8AC70119-169D-4FB7-A8D8-E078B773439F}" destId="{6E195206-96FE-4960-8D3F-B8AA9372B8FA}" srcOrd="0" destOrd="0" presId="urn:microsoft.com/office/officeart/2005/8/layout/orgChart1"/>
    <dgm:cxn modelId="{A38D423A-B754-4A16-96C7-976F30B62CFA}" type="presOf" srcId="{1601DD9B-F18A-4621-BE25-0CF92B224C33}" destId="{2C96BDA4-34BB-4B90-BCEA-9D52569E72D3}" srcOrd="0" destOrd="0" presId="urn:microsoft.com/office/officeart/2005/8/layout/orgChart1"/>
    <dgm:cxn modelId="{1504D160-6578-465C-8368-A0E04F496184}" srcId="{8D7AFB31-9C31-4EE7-8438-B6349FF0DCF5}" destId="{8AC70119-169D-4FB7-A8D8-E078B773439F}" srcOrd="0" destOrd="0" parTransId="{1601DD9B-F18A-4621-BE25-0CF92B224C33}" sibTransId="{27D556A2-5533-44EA-BC46-999F9099C48C}"/>
    <dgm:cxn modelId="{281D627E-F6BC-4A34-8D44-73F4E5D01142}" type="presOf" srcId="{8D7AFB31-9C31-4EE7-8438-B6349FF0DCF5}" destId="{89620900-BAD6-4A6A-B6BA-3E38666C4B47}" srcOrd="0" destOrd="0" presId="urn:microsoft.com/office/officeart/2005/8/layout/orgChart1"/>
    <dgm:cxn modelId="{CD27F1B1-56CF-4DA3-9DE5-A45819DF2596}" type="presOf" srcId="{8D7AFB31-9C31-4EE7-8438-B6349FF0DCF5}" destId="{30218076-E28A-4316-8C75-FF0BABA1BF32}" srcOrd="1" destOrd="0" presId="urn:microsoft.com/office/officeart/2005/8/layout/orgChart1"/>
    <dgm:cxn modelId="{23F96FC5-4141-4D12-A300-D5B8911B3121}" type="presOf" srcId="{8AC70119-169D-4FB7-A8D8-E078B773439F}" destId="{F382B0C6-A374-4FB6-939C-AE9F33D976D6}" srcOrd="1" destOrd="0" presId="urn:microsoft.com/office/officeart/2005/8/layout/orgChart1"/>
    <dgm:cxn modelId="{3CD9CEF3-D8E1-4F8C-A54A-6282D6B320E2}" srcId="{8D936DFD-DDD7-43F0-B5C2-D2250A5D62FF}" destId="{8D7AFB31-9C31-4EE7-8438-B6349FF0DCF5}" srcOrd="0" destOrd="0" parTransId="{97AC7942-C6BA-422F-B32F-B06E955F50CF}" sibTransId="{A6E92144-0349-4573-B9A9-C78B60813EB6}"/>
    <dgm:cxn modelId="{4649D82A-0B3D-42EE-8042-57FF4EFEA34C}" type="presParOf" srcId="{4E5B4C0E-0E76-4E0A-A469-EBCF4B34FC3A}" destId="{0D733DE0-FC60-47F0-BD56-9BB4818C1726}" srcOrd="0" destOrd="0" presId="urn:microsoft.com/office/officeart/2005/8/layout/orgChart1"/>
    <dgm:cxn modelId="{7500E58B-DE37-486F-B8BF-1948672B0386}" type="presParOf" srcId="{0D733DE0-FC60-47F0-BD56-9BB4818C1726}" destId="{AAB95435-086D-43AD-8295-1262B34BC76D}" srcOrd="0" destOrd="0" presId="urn:microsoft.com/office/officeart/2005/8/layout/orgChart1"/>
    <dgm:cxn modelId="{D1928752-75E3-44F8-A36D-6D3008174562}" type="presParOf" srcId="{AAB95435-086D-43AD-8295-1262B34BC76D}" destId="{89620900-BAD6-4A6A-B6BA-3E38666C4B47}" srcOrd="0" destOrd="0" presId="urn:microsoft.com/office/officeart/2005/8/layout/orgChart1"/>
    <dgm:cxn modelId="{48B7DA9F-7E6C-49D2-9506-849EA1525398}" type="presParOf" srcId="{AAB95435-086D-43AD-8295-1262B34BC76D}" destId="{30218076-E28A-4316-8C75-FF0BABA1BF32}" srcOrd="1" destOrd="0" presId="urn:microsoft.com/office/officeart/2005/8/layout/orgChart1"/>
    <dgm:cxn modelId="{FB527932-EF63-4303-B2A5-A90595B48CDB}" type="presParOf" srcId="{0D733DE0-FC60-47F0-BD56-9BB4818C1726}" destId="{0A86F002-6A8E-4CA5-B3AE-57E9BDE3F27D}" srcOrd="1" destOrd="0" presId="urn:microsoft.com/office/officeart/2005/8/layout/orgChart1"/>
    <dgm:cxn modelId="{ED3E60A7-EAAA-4F52-AB24-1481FE5C5893}" type="presParOf" srcId="{0D733DE0-FC60-47F0-BD56-9BB4818C1726}" destId="{423E7D2D-A3E0-4708-8510-CB1EA0CEE828}" srcOrd="2" destOrd="0" presId="urn:microsoft.com/office/officeart/2005/8/layout/orgChart1"/>
    <dgm:cxn modelId="{F4E1BA3C-78B8-4CDB-BF18-4E9390426C7B}" type="presParOf" srcId="{423E7D2D-A3E0-4708-8510-CB1EA0CEE828}" destId="{2C96BDA4-34BB-4B90-BCEA-9D52569E72D3}" srcOrd="0" destOrd="0" presId="urn:microsoft.com/office/officeart/2005/8/layout/orgChart1"/>
    <dgm:cxn modelId="{0250F8F5-7EE1-4645-83A2-ADD681955013}" type="presParOf" srcId="{423E7D2D-A3E0-4708-8510-CB1EA0CEE828}" destId="{F750DCCE-3F14-47CC-ADB2-A1287D1FA4B3}" srcOrd="1" destOrd="0" presId="urn:microsoft.com/office/officeart/2005/8/layout/orgChart1"/>
    <dgm:cxn modelId="{9E494FC2-049D-4C04-904F-ACC9C6231278}" type="presParOf" srcId="{F750DCCE-3F14-47CC-ADB2-A1287D1FA4B3}" destId="{F83E6E68-7FC4-428F-9A53-F45733663DDE}" srcOrd="0" destOrd="0" presId="urn:microsoft.com/office/officeart/2005/8/layout/orgChart1"/>
    <dgm:cxn modelId="{95971070-6EFE-43AF-BA94-3C4A2BD0611D}" type="presParOf" srcId="{F83E6E68-7FC4-428F-9A53-F45733663DDE}" destId="{6E195206-96FE-4960-8D3F-B8AA9372B8FA}" srcOrd="0" destOrd="0" presId="urn:microsoft.com/office/officeart/2005/8/layout/orgChart1"/>
    <dgm:cxn modelId="{8B311F6C-86FC-4B63-9423-D44FB26247A7}" type="presParOf" srcId="{F83E6E68-7FC4-428F-9A53-F45733663DDE}" destId="{F382B0C6-A374-4FB6-939C-AE9F33D976D6}" srcOrd="1" destOrd="0" presId="urn:microsoft.com/office/officeart/2005/8/layout/orgChart1"/>
    <dgm:cxn modelId="{FFF2573C-7E14-44A2-B49A-BC55C371FEE3}" type="presParOf" srcId="{F750DCCE-3F14-47CC-ADB2-A1287D1FA4B3}" destId="{F0A26B75-7DE9-4591-BA2F-3F677DB7409D}" srcOrd="1" destOrd="0" presId="urn:microsoft.com/office/officeart/2005/8/layout/orgChart1"/>
    <dgm:cxn modelId="{F0EBFE2C-B501-4FBB-A6F8-FD1288721858}" type="presParOf" srcId="{F750DCCE-3F14-47CC-ADB2-A1287D1FA4B3}" destId="{3F3369E3-B1C5-430D-9F79-35E247206B1C}"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F0D32A-E4E2-4C4C-A97C-63BC827A49D2}" type="doc">
      <dgm:prSet loTypeId="urn:microsoft.com/office/officeart/2005/8/layout/hProcess9" loCatId="process" qsTypeId="urn:microsoft.com/office/officeart/2005/8/quickstyle/simple1" qsCatId="simple" csTypeId="urn:microsoft.com/office/officeart/2005/8/colors/accent1_2" csCatId="accent1" phldr="1"/>
      <dgm:spPr/>
    </dgm:pt>
    <dgm:pt modelId="{53213200-EBA2-4F1C-B038-790F306B1D32}">
      <dgm:prSet custT="1"/>
      <dgm:spPr>
        <a:solidFill>
          <a:srgbClr val="0372CE"/>
        </a:solidFill>
      </dgm:spPr>
      <dgm:t>
        <a:bodyPr/>
        <a:lstStyle/>
        <a:p>
          <a:r>
            <a:rPr lang="en-US" sz="2000" b="1" dirty="0"/>
            <a:t>First-Time Homebuyer</a:t>
          </a:r>
        </a:p>
      </dgm:t>
    </dgm:pt>
    <dgm:pt modelId="{5A66156A-33FD-4107-A99C-1D5910D3DB3F}" type="parTrans" cxnId="{EC16BC73-23CF-4435-B550-8951392D65CF}">
      <dgm:prSet/>
      <dgm:spPr/>
      <dgm:t>
        <a:bodyPr/>
        <a:lstStyle/>
        <a:p>
          <a:endParaRPr lang="en-US"/>
        </a:p>
      </dgm:t>
    </dgm:pt>
    <dgm:pt modelId="{2CC50C02-C2F4-42C3-B268-5432D5315E5B}" type="sibTrans" cxnId="{EC16BC73-23CF-4435-B550-8951392D65CF}">
      <dgm:prSet/>
      <dgm:spPr/>
      <dgm:t>
        <a:bodyPr/>
        <a:lstStyle/>
        <a:p>
          <a:endParaRPr lang="en-US"/>
        </a:p>
      </dgm:t>
    </dgm:pt>
    <dgm:pt modelId="{37C0AD13-CCF9-44AA-9768-F9123112970D}">
      <dgm:prSet/>
      <dgm:spPr>
        <a:solidFill>
          <a:srgbClr val="0372CE"/>
        </a:solidFill>
      </dgm:spPr>
      <dgm:t>
        <a:bodyPr/>
        <a:lstStyle/>
        <a:p>
          <a:r>
            <a:rPr lang="en-US" b="1" dirty="0"/>
            <a:t>Household gross Income is below 80% Area Median Income</a:t>
          </a:r>
        </a:p>
      </dgm:t>
    </dgm:pt>
    <dgm:pt modelId="{F5A85BDD-2D57-4F11-AE64-5FBC20F093F4}" type="parTrans" cxnId="{BB7613B4-2360-4E10-A3F4-72328DAF1463}">
      <dgm:prSet/>
      <dgm:spPr/>
      <dgm:t>
        <a:bodyPr/>
        <a:lstStyle/>
        <a:p>
          <a:endParaRPr lang="en-US"/>
        </a:p>
      </dgm:t>
    </dgm:pt>
    <dgm:pt modelId="{6AE1EA1F-5ABF-468C-9618-9E496C2D4AFF}" type="sibTrans" cxnId="{BB7613B4-2360-4E10-A3F4-72328DAF1463}">
      <dgm:prSet/>
      <dgm:spPr/>
      <dgm:t>
        <a:bodyPr/>
        <a:lstStyle/>
        <a:p>
          <a:endParaRPr lang="en-US"/>
        </a:p>
      </dgm:t>
    </dgm:pt>
    <dgm:pt modelId="{EA21C0DB-CCFD-4D90-8A1E-1BE7C65078E6}">
      <dgm:prSet custT="1"/>
      <dgm:spPr>
        <a:solidFill>
          <a:srgbClr val="0372CE"/>
        </a:solidFill>
      </dgm:spPr>
      <dgm:t>
        <a:bodyPr/>
        <a:lstStyle/>
        <a:p>
          <a:r>
            <a:rPr lang="en-US" sz="1900" b="1" dirty="0"/>
            <a:t>At Least </a:t>
          </a:r>
          <a:r>
            <a:rPr lang="en-US" sz="1900" b="1" dirty="0">
              <a:highlight>
                <a:srgbClr val="0372CE"/>
              </a:highlight>
            </a:rPr>
            <a:t>$500 </a:t>
          </a:r>
          <a:r>
            <a:rPr lang="en-US" sz="2000" b="1" dirty="0"/>
            <a:t>Homebuyer</a:t>
          </a:r>
          <a:r>
            <a:rPr lang="en-US" sz="1900" b="1" dirty="0"/>
            <a:t> Contribution</a:t>
          </a:r>
        </a:p>
      </dgm:t>
    </dgm:pt>
    <dgm:pt modelId="{E1E32EF8-48D2-4986-B307-5F62ED63CB44}" type="parTrans" cxnId="{4E305440-5483-4AA5-8B5B-20878E8CD98D}">
      <dgm:prSet/>
      <dgm:spPr/>
      <dgm:t>
        <a:bodyPr/>
        <a:lstStyle/>
        <a:p>
          <a:endParaRPr lang="en-US"/>
        </a:p>
      </dgm:t>
    </dgm:pt>
    <dgm:pt modelId="{98D535A7-88A0-47FB-B188-3C430F0C9292}" type="sibTrans" cxnId="{4E305440-5483-4AA5-8B5B-20878E8CD98D}">
      <dgm:prSet/>
      <dgm:spPr/>
      <dgm:t>
        <a:bodyPr/>
        <a:lstStyle/>
        <a:p>
          <a:endParaRPr lang="en-US"/>
        </a:p>
      </dgm:t>
    </dgm:pt>
    <dgm:pt modelId="{4BA505CC-19E6-45E7-94DB-02E41D9A6A0F}">
      <dgm:prSet/>
      <dgm:spPr>
        <a:solidFill>
          <a:srgbClr val="0372CE"/>
        </a:solidFill>
      </dgm:spPr>
      <dgm:t>
        <a:bodyPr/>
        <a:lstStyle/>
        <a:p>
          <a:r>
            <a:rPr lang="en-US" b="1"/>
            <a:t>Completed Homebuyer Counseling Course</a:t>
          </a:r>
          <a:endParaRPr lang="en-US" b="1" dirty="0"/>
        </a:p>
      </dgm:t>
    </dgm:pt>
    <dgm:pt modelId="{7F5EC7CA-3479-4954-AD8D-F0F982CF09B9}" type="parTrans" cxnId="{26ADB7B9-B227-4490-9379-6EF0BE148037}">
      <dgm:prSet/>
      <dgm:spPr/>
      <dgm:t>
        <a:bodyPr/>
        <a:lstStyle/>
        <a:p>
          <a:endParaRPr lang="en-US"/>
        </a:p>
      </dgm:t>
    </dgm:pt>
    <dgm:pt modelId="{8A6FC2C8-AC0A-47D5-9B57-DD6133B223BA}" type="sibTrans" cxnId="{26ADB7B9-B227-4490-9379-6EF0BE148037}">
      <dgm:prSet/>
      <dgm:spPr/>
      <dgm:t>
        <a:bodyPr/>
        <a:lstStyle/>
        <a:p>
          <a:endParaRPr lang="en-US"/>
        </a:p>
      </dgm:t>
    </dgm:pt>
    <dgm:pt modelId="{45C274C4-8EA5-481C-8266-AA930EC67E09}" type="pres">
      <dgm:prSet presAssocID="{5FF0D32A-E4E2-4C4C-A97C-63BC827A49D2}" presName="CompostProcess" presStyleCnt="0">
        <dgm:presLayoutVars>
          <dgm:dir/>
          <dgm:resizeHandles val="exact"/>
        </dgm:presLayoutVars>
      </dgm:prSet>
      <dgm:spPr/>
    </dgm:pt>
    <dgm:pt modelId="{3CB1009A-9C37-4B66-B785-4512EA96418C}" type="pres">
      <dgm:prSet presAssocID="{5FF0D32A-E4E2-4C4C-A97C-63BC827A49D2}" presName="arrow" presStyleLbl="bgShp" presStyleIdx="0" presStyleCnt="1"/>
      <dgm:spPr/>
    </dgm:pt>
    <dgm:pt modelId="{1B5A35A2-C8EE-47BE-9577-9621EEF0FD30}" type="pres">
      <dgm:prSet presAssocID="{5FF0D32A-E4E2-4C4C-A97C-63BC827A49D2}" presName="linearProcess" presStyleCnt="0"/>
      <dgm:spPr/>
    </dgm:pt>
    <dgm:pt modelId="{35172AAA-1E7A-451D-8F02-CAFDD3D9559C}" type="pres">
      <dgm:prSet presAssocID="{37C0AD13-CCF9-44AA-9768-F9123112970D}" presName="textNode" presStyleLbl="node1" presStyleIdx="0" presStyleCnt="4" custLinFactX="97578" custLinFactNeighborX="100000" custLinFactNeighborY="-3792">
        <dgm:presLayoutVars>
          <dgm:bulletEnabled val="1"/>
        </dgm:presLayoutVars>
      </dgm:prSet>
      <dgm:spPr/>
    </dgm:pt>
    <dgm:pt modelId="{C1AC4B1B-25C7-489A-A49D-22261E28F231}" type="pres">
      <dgm:prSet presAssocID="{6AE1EA1F-5ABF-468C-9618-9E496C2D4AFF}" presName="sibTrans" presStyleCnt="0"/>
      <dgm:spPr/>
    </dgm:pt>
    <dgm:pt modelId="{1F1F1EE9-76D4-4678-A759-6DB61B886C55}" type="pres">
      <dgm:prSet presAssocID="{53213200-EBA2-4F1C-B038-790F306B1D32}" presName="textNode" presStyleLbl="node1" presStyleIdx="1" presStyleCnt="4" custLinFactX="-98784" custLinFactNeighborX="-100000" custLinFactNeighborY="-4359">
        <dgm:presLayoutVars>
          <dgm:bulletEnabled val="1"/>
        </dgm:presLayoutVars>
      </dgm:prSet>
      <dgm:spPr/>
    </dgm:pt>
    <dgm:pt modelId="{BB6AC4F9-5D6F-4CFC-BBF7-803BC4AD3B44}" type="pres">
      <dgm:prSet presAssocID="{2CC50C02-C2F4-42C3-B268-5432D5315E5B}" presName="sibTrans" presStyleCnt="0"/>
      <dgm:spPr/>
    </dgm:pt>
    <dgm:pt modelId="{E0154614-AB72-4797-B8F9-BB868220BFB8}" type="pres">
      <dgm:prSet presAssocID="{EA21C0DB-CCFD-4D90-8A1E-1BE7C65078E6}" presName="textNode" presStyleLbl="node1" presStyleIdx="2" presStyleCnt="4" custLinFactNeighborX="-21358" custLinFactNeighborY="-3401">
        <dgm:presLayoutVars>
          <dgm:bulletEnabled val="1"/>
        </dgm:presLayoutVars>
      </dgm:prSet>
      <dgm:spPr/>
    </dgm:pt>
    <dgm:pt modelId="{99242C7D-7B1E-4583-812F-9C19334EB356}" type="pres">
      <dgm:prSet presAssocID="{98D535A7-88A0-47FB-B188-3C430F0C9292}" presName="sibTrans" presStyleCnt="0"/>
      <dgm:spPr/>
    </dgm:pt>
    <dgm:pt modelId="{4DC13FBE-DD51-473C-A8FA-C98FE7BADE01}" type="pres">
      <dgm:prSet presAssocID="{4BA505CC-19E6-45E7-94DB-02E41D9A6A0F}" presName="textNode" presStyleLbl="node1" presStyleIdx="3" presStyleCnt="4" custLinFactNeighborX="-21358" custLinFactNeighborY="-2834">
        <dgm:presLayoutVars>
          <dgm:bulletEnabled val="1"/>
        </dgm:presLayoutVars>
      </dgm:prSet>
      <dgm:spPr/>
    </dgm:pt>
  </dgm:ptLst>
  <dgm:cxnLst>
    <dgm:cxn modelId="{4E305440-5483-4AA5-8B5B-20878E8CD98D}" srcId="{5FF0D32A-E4E2-4C4C-A97C-63BC827A49D2}" destId="{EA21C0DB-CCFD-4D90-8A1E-1BE7C65078E6}" srcOrd="2" destOrd="0" parTransId="{E1E32EF8-48D2-4986-B307-5F62ED63CB44}" sibTransId="{98D535A7-88A0-47FB-B188-3C430F0C9292}"/>
    <dgm:cxn modelId="{EC16BC73-23CF-4435-B550-8951392D65CF}" srcId="{5FF0D32A-E4E2-4C4C-A97C-63BC827A49D2}" destId="{53213200-EBA2-4F1C-B038-790F306B1D32}" srcOrd="1" destOrd="0" parTransId="{5A66156A-33FD-4107-A99C-1D5910D3DB3F}" sibTransId="{2CC50C02-C2F4-42C3-B268-5432D5315E5B}"/>
    <dgm:cxn modelId="{9E008382-A929-40EA-9CBC-76DDF1E0B124}" type="presOf" srcId="{5FF0D32A-E4E2-4C4C-A97C-63BC827A49D2}" destId="{45C274C4-8EA5-481C-8266-AA930EC67E09}" srcOrd="0" destOrd="0" presId="urn:microsoft.com/office/officeart/2005/8/layout/hProcess9"/>
    <dgm:cxn modelId="{84F31CA0-35B5-479F-947E-F61959F652EC}" type="presOf" srcId="{EA21C0DB-CCFD-4D90-8A1E-1BE7C65078E6}" destId="{E0154614-AB72-4797-B8F9-BB868220BFB8}" srcOrd="0" destOrd="0" presId="urn:microsoft.com/office/officeart/2005/8/layout/hProcess9"/>
    <dgm:cxn modelId="{92B67CA7-C04C-456D-A746-274582E88BB9}" type="presOf" srcId="{37C0AD13-CCF9-44AA-9768-F9123112970D}" destId="{35172AAA-1E7A-451D-8F02-CAFDD3D9559C}" srcOrd="0" destOrd="0" presId="urn:microsoft.com/office/officeart/2005/8/layout/hProcess9"/>
    <dgm:cxn modelId="{BB7613B4-2360-4E10-A3F4-72328DAF1463}" srcId="{5FF0D32A-E4E2-4C4C-A97C-63BC827A49D2}" destId="{37C0AD13-CCF9-44AA-9768-F9123112970D}" srcOrd="0" destOrd="0" parTransId="{F5A85BDD-2D57-4F11-AE64-5FBC20F093F4}" sibTransId="{6AE1EA1F-5ABF-468C-9618-9E496C2D4AFF}"/>
    <dgm:cxn modelId="{26ADB7B9-B227-4490-9379-6EF0BE148037}" srcId="{5FF0D32A-E4E2-4C4C-A97C-63BC827A49D2}" destId="{4BA505CC-19E6-45E7-94DB-02E41D9A6A0F}" srcOrd="3" destOrd="0" parTransId="{7F5EC7CA-3479-4954-AD8D-F0F982CF09B9}" sibTransId="{8A6FC2C8-AC0A-47D5-9B57-DD6133B223BA}"/>
    <dgm:cxn modelId="{597363BB-F326-406A-8078-D3426C97F92D}" type="presOf" srcId="{53213200-EBA2-4F1C-B038-790F306B1D32}" destId="{1F1F1EE9-76D4-4678-A759-6DB61B886C55}" srcOrd="0" destOrd="0" presId="urn:microsoft.com/office/officeart/2005/8/layout/hProcess9"/>
    <dgm:cxn modelId="{310712C0-013D-4CBE-8E11-E62CDF00FBC1}" type="presOf" srcId="{4BA505CC-19E6-45E7-94DB-02E41D9A6A0F}" destId="{4DC13FBE-DD51-473C-A8FA-C98FE7BADE01}" srcOrd="0" destOrd="0" presId="urn:microsoft.com/office/officeart/2005/8/layout/hProcess9"/>
    <dgm:cxn modelId="{457D72AC-F92F-4318-95AC-D0C563FBD8F2}" type="presParOf" srcId="{45C274C4-8EA5-481C-8266-AA930EC67E09}" destId="{3CB1009A-9C37-4B66-B785-4512EA96418C}" srcOrd="0" destOrd="0" presId="urn:microsoft.com/office/officeart/2005/8/layout/hProcess9"/>
    <dgm:cxn modelId="{F39EDFC6-7356-4A83-B831-97AF06EE8290}" type="presParOf" srcId="{45C274C4-8EA5-481C-8266-AA930EC67E09}" destId="{1B5A35A2-C8EE-47BE-9577-9621EEF0FD30}" srcOrd="1" destOrd="0" presId="urn:microsoft.com/office/officeart/2005/8/layout/hProcess9"/>
    <dgm:cxn modelId="{D107C201-27A0-4C68-B25D-760503C8F0F5}" type="presParOf" srcId="{1B5A35A2-C8EE-47BE-9577-9621EEF0FD30}" destId="{35172AAA-1E7A-451D-8F02-CAFDD3D9559C}" srcOrd="0" destOrd="0" presId="urn:microsoft.com/office/officeart/2005/8/layout/hProcess9"/>
    <dgm:cxn modelId="{39FADFE9-3867-415B-99B7-E389E71481BF}" type="presParOf" srcId="{1B5A35A2-C8EE-47BE-9577-9621EEF0FD30}" destId="{C1AC4B1B-25C7-489A-A49D-22261E28F231}" srcOrd="1" destOrd="0" presId="urn:microsoft.com/office/officeart/2005/8/layout/hProcess9"/>
    <dgm:cxn modelId="{75F308B8-788E-4BC5-937F-B958852BD058}" type="presParOf" srcId="{1B5A35A2-C8EE-47BE-9577-9621EEF0FD30}" destId="{1F1F1EE9-76D4-4678-A759-6DB61B886C55}" srcOrd="2" destOrd="0" presId="urn:microsoft.com/office/officeart/2005/8/layout/hProcess9"/>
    <dgm:cxn modelId="{55D7331A-1BBA-4492-8A3A-DBAADCDC5B6E}" type="presParOf" srcId="{1B5A35A2-C8EE-47BE-9577-9621EEF0FD30}" destId="{BB6AC4F9-5D6F-4CFC-BBF7-803BC4AD3B44}" srcOrd="3" destOrd="0" presId="urn:microsoft.com/office/officeart/2005/8/layout/hProcess9"/>
    <dgm:cxn modelId="{6AF61F3B-5676-47A2-8A0A-22D2CDB9A820}" type="presParOf" srcId="{1B5A35A2-C8EE-47BE-9577-9621EEF0FD30}" destId="{E0154614-AB72-4797-B8F9-BB868220BFB8}" srcOrd="4" destOrd="0" presId="urn:microsoft.com/office/officeart/2005/8/layout/hProcess9"/>
    <dgm:cxn modelId="{6E93FBD0-F973-4AB6-90D7-16900CE4D17F}" type="presParOf" srcId="{1B5A35A2-C8EE-47BE-9577-9621EEF0FD30}" destId="{99242C7D-7B1E-4583-812F-9C19334EB356}" srcOrd="5" destOrd="0" presId="urn:microsoft.com/office/officeart/2005/8/layout/hProcess9"/>
    <dgm:cxn modelId="{C79EFAAF-FBF4-4B0A-888D-8051D9DFD085}" type="presParOf" srcId="{1B5A35A2-C8EE-47BE-9577-9621EEF0FD30}" destId="{4DC13FBE-DD51-473C-A8FA-C98FE7BADE01}"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B11F216-23FB-4290-AB1F-626CBA687F04}"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7CC966A1-3F46-4FAC-9321-0735C6D5008C}">
      <dgm:prSet phldrT="[Text]"/>
      <dgm:spPr/>
      <dgm:t>
        <a:bodyPr/>
        <a:lstStyle/>
        <a:p>
          <a:pPr>
            <a:lnSpc>
              <a:spcPct val="100000"/>
            </a:lnSpc>
            <a:defRPr cap="all"/>
          </a:pPr>
          <a:r>
            <a:rPr lang="en-US" b="1" dirty="0"/>
            <a:t>1. Obtain current applicable income documentation</a:t>
          </a:r>
        </a:p>
      </dgm:t>
    </dgm:pt>
    <dgm:pt modelId="{A616020C-EB0A-4275-9E59-E1AFDF4E3F24}" type="parTrans" cxnId="{6EF88CCC-0B58-4040-982B-CEFF6CD7FD0C}">
      <dgm:prSet/>
      <dgm:spPr/>
      <dgm:t>
        <a:bodyPr/>
        <a:lstStyle/>
        <a:p>
          <a:endParaRPr lang="en-US"/>
        </a:p>
      </dgm:t>
    </dgm:pt>
    <dgm:pt modelId="{0143A50A-B4C1-4340-A60C-8D43707AFB14}" type="sibTrans" cxnId="{6EF88CCC-0B58-4040-982B-CEFF6CD7FD0C}">
      <dgm:prSet/>
      <dgm:spPr/>
      <dgm:t>
        <a:bodyPr/>
        <a:lstStyle/>
        <a:p>
          <a:endParaRPr lang="en-US"/>
        </a:p>
      </dgm:t>
    </dgm:pt>
    <dgm:pt modelId="{79338276-4DDC-4252-9995-52D5B470CB6D}">
      <dgm:prSet phldrT="[Text]"/>
      <dgm:spPr/>
      <dgm:t>
        <a:bodyPr/>
        <a:lstStyle/>
        <a:p>
          <a:pPr>
            <a:lnSpc>
              <a:spcPct val="100000"/>
            </a:lnSpc>
            <a:defRPr cap="all"/>
          </a:pPr>
          <a:r>
            <a:rPr lang="en-US" b="1" dirty="0"/>
            <a:t>2. Calculate annual household income</a:t>
          </a:r>
        </a:p>
      </dgm:t>
    </dgm:pt>
    <dgm:pt modelId="{4D523401-10C2-4FDA-B8E7-3B47F4366DAF}" type="parTrans" cxnId="{ADCF4383-CF13-4B9C-84D9-A83FD6562AB8}">
      <dgm:prSet/>
      <dgm:spPr/>
      <dgm:t>
        <a:bodyPr/>
        <a:lstStyle/>
        <a:p>
          <a:endParaRPr lang="en-US"/>
        </a:p>
      </dgm:t>
    </dgm:pt>
    <dgm:pt modelId="{C219FDBA-64CB-4AD1-8853-7E487E7D2ACB}" type="sibTrans" cxnId="{ADCF4383-CF13-4B9C-84D9-A83FD6562AB8}">
      <dgm:prSet/>
      <dgm:spPr/>
      <dgm:t>
        <a:bodyPr/>
        <a:lstStyle/>
        <a:p>
          <a:endParaRPr lang="en-US"/>
        </a:p>
      </dgm:t>
    </dgm:pt>
    <dgm:pt modelId="{F41291B6-618F-402C-A31A-5D0B7FD6F0FC}">
      <dgm:prSet phldrT="[Text]"/>
      <dgm:spPr/>
      <dgm:t>
        <a:bodyPr/>
        <a:lstStyle/>
        <a:p>
          <a:pPr>
            <a:lnSpc>
              <a:spcPct val="100000"/>
            </a:lnSpc>
            <a:defRPr cap="all"/>
          </a:pPr>
          <a:r>
            <a:rPr lang="en-US" b="1" dirty="0"/>
            <a:t>3. Validate that the Area median total household income Is = or &lt; 80% AMI</a:t>
          </a:r>
        </a:p>
      </dgm:t>
    </dgm:pt>
    <dgm:pt modelId="{4D2F48A5-3A1D-4121-8D19-9CD696051F9A}" type="parTrans" cxnId="{C8FB7BEA-C29F-482D-B943-F6100CAC6792}">
      <dgm:prSet/>
      <dgm:spPr/>
      <dgm:t>
        <a:bodyPr/>
        <a:lstStyle/>
        <a:p>
          <a:endParaRPr lang="en-US"/>
        </a:p>
      </dgm:t>
    </dgm:pt>
    <dgm:pt modelId="{2F97A3FC-3418-4C47-941E-E4190B78E59A}" type="sibTrans" cxnId="{C8FB7BEA-C29F-482D-B943-F6100CAC6792}">
      <dgm:prSet/>
      <dgm:spPr/>
      <dgm:t>
        <a:bodyPr/>
        <a:lstStyle/>
        <a:p>
          <a:endParaRPr lang="en-US"/>
        </a:p>
      </dgm:t>
    </dgm:pt>
    <dgm:pt modelId="{E627B414-5F21-46B8-ABB9-BC7C437F8B83}" type="pres">
      <dgm:prSet presAssocID="{3B11F216-23FB-4290-AB1F-626CBA687F04}" presName="root" presStyleCnt="0">
        <dgm:presLayoutVars>
          <dgm:dir/>
          <dgm:resizeHandles val="exact"/>
        </dgm:presLayoutVars>
      </dgm:prSet>
      <dgm:spPr/>
    </dgm:pt>
    <dgm:pt modelId="{C2485D98-5630-44AC-A784-0DFBE8A07EE1}" type="pres">
      <dgm:prSet presAssocID="{7CC966A1-3F46-4FAC-9321-0735C6D5008C}" presName="compNode" presStyleCnt="0"/>
      <dgm:spPr/>
    </dgm:pt>
    <dgm:pt modelId="{CF390FD1-DCAA-4927-899E-39014C9F7D1D}" type="pres">
      <dgm:prSet presAssocID="{7CC966A1-3F46-4FAC-9321-0735C6D5008C}" presName="iconBgRect" presStyleLbl="bgShp" presStyleIdx="0" presStyleCnt="3" custLinFactNeighborX="-79617" custLinFactNeighborY="6159"/>
      <dgm:spPr>
        <a:prstGeom prst="round2DiagRect">
          <a:avLst>
            <a:gd name="adj1" fmla="val 29727"/>
            <a:gd name="adj2" fmla="val 0"/>
          </a:avLst>
        </a:prstGeom>
      </dgm:spPr>
    </dgm:pt>
    <dgm:pt modelId="{7C9DA44B-5380-47F3-A0BD-40CCB55F6FE7}" type="pres">
      <dgm:prSet presAssocID="{7CC966A1-3F46-4FAC-9321-0735C6D5008C}" presName="iconRect" presStyleLbl="node1" presStyleIdx="0" presStyleCnt="3" custLinFactX="-38761" custLinFactNeighborX="-100000" custLinFactNeighborY="-1089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BC50734C-2409-4D95-8467-ECABA152BDEC}" type="pres">
      <dgm:prSet presAssocID="{7CC966A1-3F46-4FAC-9321-0735C6D5008C}" presName="spaceRect" presStyleCnt="0"/>
      <dgm:spPr/>
    </dgm:pt>
    <dgm:pt modelId="{E5B5E89A-EEA2-473E-9C91-0B8EC9A5858D}" type="pres">
      <dgm:prSet presAssocID="{7CC966A1-3F46-4FAC-9321-0735C6D5008C}" presName="textRect" presStyleLbl="revTx" presStyleIdx="0" presStyleCnt="3" custLinFactNeighborX="-48566" custLinFactNeighborY="-29561">
        <dgm:presLayoutVars>
          <dgm:chMax val="1"/>
          <dgm:chPref val="1"/>
        </dgm:presLayoutVars>
      </dgm:prSet>
      <dgm:spPr/>
    </dgm:pt>
    <dgm:pt modelId="{10163407-83A7-4B2F-BE8C-F32B39652DB8}" type="pres">
      <dgm:prSet presAssocID="{0143A50A-B4C1-4340-A60C-8D43707AFB14}" presName="sibTrans" presStyleCnt="0"/>
      <dgm:spPr/>
    </dgm:pt>
    <dgm:pt modelId="{EAB378AA-7B77-4259-8C15-AF5BFE7E211D}" type="pres">
      <dgm:prSet presAssocID="{79338276-4DDC-4252-9995-52D5B470CB6D}" presName="compNode" presStyleCnt="0"/>
      <dgm:spPr/>
    </dgm:pt>
    <dgm:pt modelId="{385DDED8-58E5-4F45-BDFB-CB09E13F6CC9}" type="pres">
      <dgm:prSet presAssocID="{79338276-4DDC-4252-9995-52D5B470CB6D}" presName="iconBgRect" presStyleLbl="bgShp" presStyleIdx="1" presStyleCnt="3" custLinFactNeighborX="-14176" custLinFactNeighborY="8909"/>
      <dgm:spPr>
        <a:prstGeom prst="round2DiagRect">
          <a:avLst>
            <a:gd name="adj1" fmla="val 29727"/>
            <a:gd name="adj2" fmla="val 0"/>
          </a:avLst>
        </a:prstGeom>
      </dgm:spPr>
    </dgm:pt>
    <dgm:pt modelId="{03D0AD89-9182-4F4F-9431-4763863F0772}" type="pres">
      <dgm:prSet presAssocID="{79338276-4DDC-4252-9995-52D5B470CB6D}" presName="iconRect" presStyleLbl="node1" presStyleIdx="1" presStyleCnt="3" custLinFactNeighborX="-27063" custLinFactNeighborY="-645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9A05A4C5-E79E-42BA-A836-901F6B1BBF6E}" type="pres">
      <dgm:prSet presAssocID="{79338276-4DDC-4252-9995-52D5B470CB6D}" presName="spaceRect" presStyleCnt="0"/>
      <dgm:spPr/>
    </dgm:pt>
    <dgm:pt modelId="{2D119962-15A5-4F20-A30D-4696C39EE4DA}" type="pres">
      <dgm:prSet presAssocID="{79338276-4DDC-4252-9995-52D5B470CB6D}" presName="textRect" presStyleLbl="revTx" presStyleIdx="1" presStyleCnt="3" custLinFactNeighborX="-9822" custLinFactNeighborY="-18848">
        <dgm:presLayoutVars>
          <dgm:chMax val="1"/>
          <dgm:chPref val="1"/>
        </dgm:presLayoutVars>
      </dgm:prSet>
      <dgm:spPr/>
    </dgm:pt>
    <dgm:pt modelId="{8452806D-8774-4CCF-8570-60BC5A77FD7B}" type="pres">
      <dgm:prSet presAssocID="{C219FDBA-64CB-4AD1-8853-7E487E7D2ACB}" presName="sibTrans" presStyleCnt="0"/>
      <dgm:spPr/>
    </dgm:pt>
    <dgm:pt modelId="{8D134D04-7570-476D-9695-C26FD8E79AAB}" type="pres">
      <dgm:prSet presAssocID="{F41291B6-618F-402C-A31A-5D0B7FD6F0FC}" presName="compNode" presStyleCnt="0"/>
      <dgm:spPr/>
    </dgm:pt>
    <dgm:pt modelId="{A9036D12-4B9B-43F0-BA92-A4DBFE3164DA}" type="pres">
      <dgm:prSet presAssocID="{F41291B6-618F-402C-A31A-5D0B7FD6F0FC}" presName="iconBgRect" presStyleLbl="bgShp" presStyleIdx="2" presStyleCnt="3" custLinFactNeighborX="42013" custLinFactNeighborY="8909"/>
      <dgm:spPr>
        <a:prstGeom prst="round2DiagRect">
          <a:avLst>
            <a:gd name="adj1" fmla="val 29727"/>
            <a:gd name="adj2" fmla="val 0"/>
          </a:avLst>
        </a:prstGeom>
      </dgm:spPr>
    </dgm:pt>
    <dgm:pt modelId="{A6215B2A-FF9D-489E-9A2F-4EC086330DE7}" type="pres">
      <dgm:prSet presAssocID="{F41291B6-618F-402C-A31A-5D0B7FD6F0FC}" presName="iconRect" presStyleLbl="node1" presStyleIdx="2" presStyleCnt="3" custLinFactNeighborX="72801" custLinFactNeighborY="234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se"/>
        </a:ext>
      </dgm:extLst>
    </dgm:pt>
    <dgm:pt modelId="{39DBB33A-9B0F-43D5-836C-40CAB383ADA4}" type="pres">
      <dgm:prSet presAssocID="{F41291B6-618F-402C-A31A-5D0B7FD6F0FC}" presName="spaceRect" presStyleCnt="0"/>
      <dgm:spPr/>
    </dgm:pt>
    <dgm:pt modelId="{DC5B593D-3751-4AB6-9579-E992D874AD91}" type="pres">
      <dgm:prSet presAssocID="{F41291B6-618F-402C-A31A-5D0B7FD6F0FC}" presName="textRect" presStyleLbl="revTx" presStyleIdx="2" presStyleCnt="3" custScaleX="131434" custLinFactNeighborX="29928" custLinFactNeighborY="-18760">
        <dgm:presLayoutVars>
          <dgm:chMax val="1"/>
          <dgm:chPref val="1"/>
        </dgm:presLayoutVars>
      </dgm:prSet>
      <dgm:spPr/>
    </dgm:pt>
  </dgm:ptLst>
  <dgm:cxnLst>
    <dgm:cxn modelId="{226AF009-C8F6-4B14-96AD-45B326E389F6}" type="presOf" srcId="{79338276-4DDC-4252-9995-52D5B470CB6D}" destId="{2D119962-15A5-4F20-A30D-4696C39EE4DA}" srcOrd="0" destOrd="0" presId="urn:microsoft.com/office/officeart/2018/5/layout/IconLeafLabelList"/>
    <dgm:cxn modelId="{6674D50E-A228-416E-BF1B-9AD0A36771F9}" type="presOf" srcId="{3B11F216-23FB-4290-AB1F-626CBA687F04}" destId="{E627B414-5F21-46B8-ABB9-BC7C437F8B83}" srcOrd="0" destOrd="0" presId="urn:microsoft.com/office/officeart/2018/5/layout/IconLeafLabelList"/>
    <dgm:cxn modelId="{51324A39-94B2-43BC-918E-F3FC870CAA09}" type="presOf" srcId="{F41291B6-618F-402C-A31A-5D0B7FD6F0FC}" destId="{DC5B593D-3751-4AB6-9579-E992D874AD91}" srcOrd="0" destOrd="0" presId="urn:microsoft.com/office/officeart/2018/5/layout/IconLeafLabelList"/>
    <dgm:cxn modelId="{ADCF4383-CF13-4B9C-84D9-A83FD6562AB8}" srcId="{3B11F216-23FB-4290-AB1F-626CBA687F04}" destId="{79338276-4DDC-4252-9995-52D5B470CB6D}" srcOrd="1" destOrd="0" parTransId="{4D523401-10C2-4FDA-B8E7-3B47F4366DAF}" sibTransId="{C219FDBA-64CB-4AD1-8853-7E487E7D2ACB}"/>
    <dgm:cxn modelId="{6EF88CCC-0B58-4040-982B-CEFF6CD7FD0C}" srcId="{3B11F216-23FB-4290-AB1F-626CBA687F04}" destId="{7CC966A1-3F46-4FAC-9321-0735C6D5008C}" srcOrd="0" destOrd="0" parTransId="{A616020C-EB0A-4275-9E59-E1AFDF4E3F24}" sibTransId="{0143A50A-B4C1-4340-A60C-8D43707AFB14}"/>
    <dgm:cxn modelId="{C8FB7BEA-C29F-482D-B943-F6100CAC6792}" srcId="{3B11F216-23FB-4290-AB1F-626CBA687F04}" destId="{F41291B6-618F-402C-A31A-5D0B7FD6F0FC}" srcOrd="2" destOrd="0" parTransId="{4D2F48A5-3A1D-4121-8D19-9CD696051F9A}" sibTransId="{2F97A3FC-3418-4C47-941E-E4190B78E59A}"/>
    <dgm:cxn modelId="{021B8DFF-1652-4DCF-B29C-1E5CADD75398}" type="presOf" srcId="{7CC966A1-3F46-4FAC-9321-0735C6D5008C}" destId="{E5B5E89A-EEA2-473E-9C91-0B8EC9A5858D}" srcOrd="0" destOrd="0" presId="urn:microsoft.com/office/officeart/2018/5/layout/IconLeafLabelList"/>
    <dgm:cxn modelId="{1DF57218-B03F-4FE0-B4AD-1C3E7086B082}" type="presParOf" srcId="{E627B414-5F21-46B8-ABB9-BC7C437F8B83}" destId="{C2485D98-5630-44AC-A784-0DFBE8A07EE1}" srcOrd="0" destOrd="0" presId="urn:microsoft.com/office/officeart/2018/5/layout/IconLeafLabelList"/>
    <dgm:cxn modelId="{A07505D7-04F7-43C6-8036-EC84FDAF1C4C}" type="presParOf" srcId="{C2485D98-5630-44AC-A784-0DFBE8A07EE1}" destId="{CF390FD1-DCAA-4927-899E-39014C9F7D1D}" srcOrd="0" destOrd="0" presId="urn:microsoft.com/office/officeart/2018/5/layout/IconLeafLabelList"/>
    <dgm:cxn modelId="{15C1C03B-19EF-4CC7-9611-80A42BE4E6D2}" type="presParOf" srcId="{C2485D98-5630-44AC-A784-0DFBE8A07EE1}" destId="{7C9DA44B-5380-47F3-A0BD-40CCB55F6FE7}" srcOrd="1" destOrd="0" presId="urn:microsoft.com/office/officeart/2018/5/layout/IconLeafLabelList"/>
    <dgm:cxn modelId="{F786502D-AA4D-438A-98D4-363FE032C4E3}" type="presParOf" srcId="{C2485D98-5630-44AC-A784-0DFBE8A07EE1}" destId="{BC50734C-2409-4D95-8467-ECABA152BDEC}" srcOrd="2" destOrd="0" presId="urn:microsoft.com/office/officeart/2018/5/layout/IconLeafLabelList"/>
    <dgm:cxn modelId="{F46A5978-EA88-4758-9711-2A3C7BDE9F4F}" type="presParOf" srcId="{C2485D98-5630-44AC-A784-0DFBE8A07EE1}" destId="{E5B5E89A-EEA2-473E-9C91-0B8EC9A5858D}" srcOrd="3" destOrd="0" presId="urn:microsoft.com/office/officeart/2018/5/layout/IconLeafLabelList"/>
    <dgm:cxn modelId="{CD12AE75-8FA2-4DFE-A573-66BF3D6CE64D}" type="presParOf" srcId="{E627B414-5F21-46B8-ABB9-BC7C437F8B83}" destId="{10163407-83A7-4B2F-BE8C-F32B39652DB8}" srcOrd="1" destOrd="0" presId="urn:microsoft.com/office/officeart/2018/5/layout/IconLeafLabelList"/>
    <dgm:cxn modelId="{1430D941-0866-4DB1-949F-C03292F0144D}" type="presParOf" srcId="{E627B414-5F21-46B8-ABB9-BC7C437F8B83}" destId="{EAB378AA-7B77-4259-8C15-AF5BFE7E211D}" srcOrd="2" destOrd="0" presId="urn:microsoft.com/office/officeart/2018/5/layout/IconLeafLabelList"/>
    <dgm:cxn modelId="{68D84B61-0F80-4297-8E49-28F3C389A54F}" type="presParOf" srcId="{EAB378AA-7B77-4259-8C15-AF5BFE7E211D}" destId="{385DDED8-58E5-4F45-BDFB-CB09E13F6CC9}" srcOrd="0" destOrd="0" presId="urn:microsoft.com/office/officeart/2018/5/layout/IconLeafLabelList"/>
    <dgm:cxn modelId="{8B05CABE-6013-464F-889B-A0282CB73D14}" type="presParOf" srcId="{EAB378AA-7B77-4259-8C15-AF5BFE7E211D}" destId="{03D0AD89-9182-4F4F-9431-4763863F0772}" srcOrd="1" destOrd="0" presId="urn:microsoft.com/office/officeart/2018/5/layout/IconLeafLabelList"/>
    <dgm:cxn modelId="{010DC454-C50B-43C4-A854-5289B0BF35A1}" type="presParOf" srcId="{EAB378AA-7B77-4259-8C15-AF5BFE7E211D}" destId="{9A05A4C5-E79E-42BA-A836-901F6B1BBF6E}" srcOrd="2" destOrd="0" presId="urn:microsoft.com/office/officeart/2018/5/layout/IconLeafLabelList"/>
    <dgm:cxn modelId="{588CADFD-0F1F-43FA-9685-90D3EB0FD8E4}" type="presParOf" srcId="{EAB378AA-7B77-4259-8C15-AF5BFE7E211D}" destId="{2D119962-15A5-4F20-A30D-4696C39EE4DA}" srcOrd="3" destOrd="0" presId="urn:microsoft.com/office/officeart/2018/5/layout/IconLeafLabelList"/>
    <dgm:cxn modelId="{93C0A193-A8A7-47E3-B3B7-92125EE89164}" type="presParOf" srcId="{E627B414-5F21-46B8-ABB9-BC7C437F8B83}" destId="{8452806D-8774-4CCF-8570-60BC5A77FD7B}" srcOrd="3" destOrd="0" presId="urn:microsoft.com/office/officeart/2018/5/layout/IconLeafLabelList"/>
    <dgm:cxn modelId="{4C4FC776-F1C2-4B46-A07F-36F2DBC82082}" type="presParOf" srcId="{E627B414-5F21-46B8-ABB9-BC7C437F8B83}" destId="{8D134D04-7570-476D-9695-C26FD8E79AAB}" srcOrd="4" destOrd="0" presId="urn:microsoft.com/office/officeart/2018/5/layout/IconLeafLabelList"/>
    <dgm:cxn modelId="{6DB1840A-95D1-45F3-9FD9-D279868EB5B0}" type="presParOf" srcId="{8D134D04-7570-476D-9695-C26FD8E79AAB}" destId="{A9036D12-4B9B-43F0-BA92-A4DBFE3164DA}" srcOrd="0" destOrd="0" presId="urn:microsoft.com/office/officeart/2018/5/layout/IconLeafLabelList"/>
    <dgm:cxn modelId="{0B49ED6D-1049-446B-9C5A-94FFA1DD9708}" type="presParOf" srcId="{8D134D04-7570-476D-9695-C26FD8E79AAB}" destId="{A6215B2A-FF9D-489E-9A2F-4EC086330DE7}" srcOrd="1" destOrd="0" presId="urn:microsoft.com/office/officeart/2018/5/layout/IconLeafLabelList"/>
    <dgm:cxn modelId="{869E55C7-2E7B-4CD3-89F0-1C4C49ACD09B}" type="presParOf" srcId="{8D134D04-7570-476D-9695-C26FD8E79AAB}" destId="{39DBB33A-9B0F-43D5-836C-40CAB383ADA4}" srcOrd="2" destOrd="0" presId="urn:microsoft.com/office/officeart/2018/5/layout/IconLeafLabelList"/>
    <dgm:cxn modelId="{EB4C28B9-9FC4-47A5-98C2-E63A2257EE0A}" type="presParOf" srcId="{8D134D04-7570-476D-9695-C26FD8E79AAB}" destId="{DC5B593D-3751-4AB6-9579-E992D874AD9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D6FF192-2E42-48BF-9171-0F3EC6856A3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0C4E173-BAA1-4DE4-BC67-634794BBF5B1}">
      <dgm:prSet phldrT="[Text]" custT="1"/>
      <dgm:spPr/>
      <dgm:t>
        <a:bodyPr/>
        <a:lstStyle/>
        <a:p>
          <a:r>
            <a:rPr lang="en-US" sz="1800" b="1" dirty="0"/>
            <a:t>Developed in 1996 to provide funding for the operational needs of community-based organizations (CBOs) in our five-state District of Arkansas, Louisiana, Mississippi, New Mexico and Texas</a:t>
          </a:r>
        </a:p>
      </dgm:t>
    </dgm:pt>
    <dgm:pt modelId="{DB55D772-AD23-431E-9355-4525A9D942F6}" type="parTrans" cxnId="{A7C97C12-E9F4-4DE8-94AC-CB84CC0ACA58}">
      <dgm:prSet/>
      <dgm:spPr/>
      <dgm:t>
        <a:bodyPr/>
        <a:lstStyle/>
        <a:p>
          <a:endParaRPr lang="en-US"/>
        </a:p>
      </dgm:t>
    </dgm:pt>
    <dgm:pt modelId="{AE44681E-4C39-4EB8-91F9-CE3EA8CC6EFD}" type="sibTrans" cxnId="{A7C97C12-E9F4-4DE8-94AC-CB84CC0ACA58}">
      <dgm:prSet/>
      <dgm:spPr/>
      <dgm:t>
        <a:bodyPr/>
        <a:lstStyle/>
        <a:p>
          <a:endParaRPr lang="en-US"/>
        </a:p>
      </dgm:t>
    </dgm:pt>
    <dgm:pt modelId="{E73104A8-D1DF-4232-B593-188CB9C0DA44}">
      <dgm:prSet phldrT="[Text]" custT="1"/>
      <dgm:spPr/>
      <dgm:t>
        <a:bodyPr/>
        <a:lstStyle/>
        <a:p>
          <a:r>
            <a:rPr lang="en-US" sz="1800" b="1" dirty="0"/>
            <a:t>Designed to complement the development activities currently fostered by the Affordable Housing Program (AHP), Community Investment Program (CIP) and Economic Development Program (EDP)</a:t>
          </a:r>
        </a:p>
      </dgm:t>
    </dgm:pt>
    <dgm:pt modelId="{B004F610-222D-414D-B406-2AE7F103743C}" type="parTrans" cxnId="{35378068-BBA5-405F-8FAF-C703894C3787}">
      <dgm:prSet/>
      <dgm:spPr/>
      <dgm:t>
        <a:bodyPr/>
        <a:lstStyle/>
        <a:p>
          <a:endParaRPr lang="en-US"/>
        </a:p>
      </dgm:t>
    </dgm:pt>
    <dgm:pt modelId="{CC58CDD3-DE2A-4B1B-9DFA-F7964E136738}" type="sibTrans" cxnId="{35378068-BBA5-405F-8FAF-C703894C3787}">
      <dgm:prSet/>
      <dgm:spPr/>
      <dgm:t>
        <a:bodyPr/>
        <a:lstStyle/>
        <a:p>
          <a:endParaRPr lang="en-US"/>
        </a:p>
      </dgm:t>
    </dgm:pt>
    <dgm:pt modelId="{4F740AB9-C0CA-4C38-A907-ADC5DA0EB2C4}">
      <dgm:prSet phldrT="[Text]"/>
      <dgm:spPr/>
      <dgm:t>
        <a:bodyPr/>
        <a:lstStyle/>
        <a:p>
          <a:r>
            <a:rPr lang="en-US" b="1" dirty="0"/>
            <a:t>CBOs must be involved with affordable housing, stimulating small business development or providing small business technical assistance</a:t>
          </a:r>
        </a:p>
      </dgm:t>
    </dgm:pt>
    <dgm:pt modelId="{64B22DDB-D3EC-4A8E-AE35-193594146D03}" type="parTrans" cxnId="{CA8B25B1-45D8-445C-9EBE-2D51080B27CB}">
      <dgm:prSet/>
      <dgm:spPr/>
      <dgm:t>
        <a:bodyPr/>
        <a:lstStyle/>
        <a:p>
          <a:endParaRPr lang="en-US"/>
        </a:p>
      </dgm:t>
    </dgm:pt>
    <dgm:pt modelId="{24F6FD36-FBC5-4B93-8A00-CC7DDB1F029C}" type="sibTrans" cxnId="{CA8B25B1-45D8-445C-9EBE-2D51080B27CB}">
      <dgm:prSet/>
      <dgm:spPr/>
      <dgm:t>
        <a:bodyPr/>
        <a:lstStyle/>
        <a:p>
          <a:endParaRPr lang="en-US"/>
        </a:p>
      </dgm:t>
    </dgm:pt>
    <dgm:pt modelId="{6993A76E-B484-4E16-93D4-2498CE81F607}">
      <dgm:prSet custT="1"/>
      <dgm:spPr>
        <a:solidFill>
          <a:srgbClr val="4F81BD">
            <a:hueOff val="0"/>
            <a:satOff val="0"/>
            <a:lumOff val="0"/>
            <a:alphaOff val="0"/>
          </a:srgbClr>
        </a:solidFill>
        <a:ln w="25400" cap="flat" cmpd="sng" algn="ctr">
          <a:solidFill>
            <a:prstClr val="white">
              <a:hueOff val="0"/>
              <a:satOff val="0"/>
              <a:lumOff val="0"/>
              <a:alphaOff val="0"/>
            </a:prstClr>
          </a:solidFill>
          <a:prstDash val="solid"/>
        </a:ln>
        <a:effectLst/>
      </dgm:spPr>
      <dgm:t>
        <a:bodyPr spcFirstLastPara="0" vert="horz" wrap="square" lIns="636195" tIns="43180" rIns="43180" bIns="43180" numCol="1" spcCol="1270" anchor="ctr" anchorCtr="0"/>
        <a:lstStyle/>
        <a:p>
          <a:pPr marL="0" lvl="0" indent="0" algn="l" defTabSz="755650">
            <a:lnSpc>
              <a:spcPct val="90000"/>
            </a:lnSpc>
            <a:spcBef>
              <a:spcPct val="0"/>
            </a:spcBef>
            <a:spcAft>
              <a:spcPct val="35000"/>
            </a:spcAft>
            <a:buNone/>
          </a:pPr>
          <a:r>
            <a:rPr lang="en-US" sz="1800" b="1" kern="1200" dirty="0">
              <a:solidFill>
                <a:prstClr val="white"/>
              </a:solidFill>
              <a:latin typeface="Calibri"/>
              <a:ea typeface="+mn-ea"/>
              <a:cs typeface="+mn-cs"/>
            </a:rPr>
            <a:t>$1,500,000 has been allocated for the 30-year anniversary (2026) of the Partnership Grant Program.</a:t>
          </a:r>
        </a:p>
      </dgm:t>
    </dgm:pt>
    <dgm:pt modelId="{739313EA-D8C6-4016-9FFD-BAFAE4864A3F}" type="parTrans" cxnId="{0785EEB9-E620-4298-85D7-9EE7D06DAFB3}">
      <dgm:prSet/>
      <dgm:spPr/>
      <dgm:t>
        <a:bodyPr/>
        <a:lstStyle/>
        <a:p>
          <a:endParaRPr lang="en-US"/>
        </a:p>
      </dgm:t>
    </dgm:pt>
    <dgm:pt modelId="{95521D9B-71EE-416A-80B0-80BAFC774DB5}" type="sibTrans" cxnId="{0785EEB9-E620-4298-85D7-9EE7D06DAFB3}">
      <dgm:prSet/>
      <dgm:spPr/>
      <dgm:t>
        <a:bodyPr/>
        <a:lstStyle/>
        <a:p>
          <a:endParaRPr lang="en-US"/>
        </a:p>
      </dgm:t>
    </dgm:pt>
    <dgm:pt modelId="{73F2D5BB-75D4-4BEF-9C81-84784B1A2D50}" type="pres">
      <dgm:prSet presAssocID="{2D6FF192-2E42-48BF-9171-0F3EC6856A39}" presName="Name0" presStyleCnt="0">
        <dgm:presLayoutVars>
          <dgm:chMax val="7"/>
          <dgm:chPref val="7"/>
          <dgm:dir/>
        </dgm:presLayoutVars>
      </dgm:prSet>
      <dgm:spPr/>
    </dgm:pt>
    <dgm:pt modelId="{634C9F5B-A8AF-4C4D-8259-47145F178C0D}" type="pres">
      <dgm:prSet presAssocID="{2D6FF192-2E42-48BF-9171-0F3EC6856A39}" presName="Name1" presStyleCnt="0"/>
      <dgm:spPr/>
    </dgm:pt>
    <dgm:pt modelId="{D507D9F0-0D1E-42F8-8AF0-B8D1BA2C8191}" type="pres">
      <dgm:prSet presAssocID="{2D6FF192-2E42-48BF-9171-0F3EC6856A39}" presName="cycle" presStyleCnt="0"/>
      <dgm:spPr/>
    </dgm:pt>
    <dgm:pt modelId="{F23AE21F-BD9C-49AA-BFAF-1DCC77031776}" type="pres">
      <dgm:prSet presAssocID="{2D6FF192-2E42-48BF-9171-0F3EC6856A39}" presName="srcNode" presStyleLbl="node1" presStyleIdx="0" presStyleCnt="4"/>
      <dgm:spPr/>
    </dgm:pt>
    <dgm:pt modelId="{03DCD1BC-06C2-46BB-A332-16BF9AFCE7F1}" type="pres">
      <dgm:prSet presAssocID="{2D6FF192-2E42-48BF-9171-0F3EC6856A39}" presName="conn" presStyleLbl="parChTrans1D2" presStyleIdx="0" presStyleCnt="1"/>
      <dgm:spPr/>
    </dgm:pt>
    <dgm:pt modelId="{877DBF80-E092-4AB5-9AFA-742411AA80EF}" type="pres">
      <dgm:prSet presAssocID="{2D6FF192-2E42-48BF-9171-0F3EC6856A39}" presName="extraNode" presStyleLbl="node1" presStyleIdx="0" presStyleCnt="4"/>
      <dgm:spPr/>
    </dgm:pt>
    <dgm:pt modelId="{C52A4BB1-5F31-4BEC-91EE-F26EEC8DA53D}" type="pres">
      <dgm:prSet presAssocID="{2D6FF192-2E42-48BF-9171-0F3EC6856A39}" presName="dstNode" presStyleLbl="node1" presStyleIdx="0" presStyleCnt="4"/>
      <dgm:spPr/>
    </dgm:pt>
    <dgm:pt modelId="{8ECC284C-66D6-4CBB-8378-6472F6E7B166}" type="pres">
      <dgm:prSet presAssocID="{20C4E173-BAA1-4DE4-BC67-634794BBF5B1}" presName="text_1" presStyleLbl="node1" presStyleIdx="0" presStyleCnt="4">
        <dgm:presLayoutVars>
          <dgm:bulletEnabled val="1"/>
        </dgm:presLayoutVars>
      </dgm:prSet>
      <dgm:spPr/>
    </dgm:pt>
    <dgm:pt modelId="{011B0DAA-AA66-4B73-A048-565B49B38D13}" type="pres">
      <dgm:prSet presAssocID="{20C4E173-BAA1-4DE4-BC67-634794BBF5B1}" presName="accent_1" presStyleCnt="0"/>
      <dgm:spPr/>
    </dgm:pt>
    <dgm:pt modelId="{264FB293-B91C-4220-8818-C4AEFD5DCDD2}" type="pres">
      <dgm:prSet presAssocID="{20C4E173-BAA1-4DE4-BC67-634794BBF5B1}" presName="accentRepeatNode" presStyleLbl="solidFgAcc1" presStyleIdx="0" presStyleCnt="4"/>
      <dgm:spPr/>
    </dgm:pt>
    <dgm:pt modelId="{42515F53-ACAD-4B29-8D81-74EF2027E5B6}" type="pres">
      <dgm:prSet presAssocID="{E73104A8-D1DF-4232-B593-188CB9C0DA44}" presName="text_2" presStyleLbl="node1" presStyleIdx="1" presStyleCnt="4">
        <dgm:presLayoutVars>
          <dgm:bulletEnabled val="1"/>
        </dgm:presLayoutVars>
      </dgm:prSet>
      <dgm:spPr/>
    </dgm:pt>
    <dgm:pt modelId="{D04842CD-9BA3-4DA8-9167-8F3C23FE6CED}" type="pres">
      <dgm:prSet presAssocID="{E73104A8-D1DF-4232-B593-188CB9C0DA44}" presName="accent_2" presStyleCnt="0"/>
      <dgm:spPr/>
    </dgm:pt>
    <dgm:pt modelId="{F65DA8BD-C33C-4650-90B7-3E7B859F7FD1}" type="pres">
      <dgm:prSet presAssocID="{E73104A8-D1DF-4232-B593-188CB9C0DA44}" presName="accentRepeatNode" presStyleLbl="solidFgAcc1" presStyleIdx="1" presStyleCnt="4"/>
      <dgm:spPr/>
    </dgm:pt>
    <dgm:pt modelId="{CD7E6E93-0378-4C56-83B4-1C20614F23F6}" type="pres">
      <dgm:prSet presAssocID="{4F740AB9-C0CA-4C38-A907-ADC5DA0EB2C4}" presName="text_3" presStyleLbl="node1" presStyleIdx="2" presStyleCnt="4">
        <dgm:presLayoutVars>
          <dgm:bulletEnabled val="1"/>
        </dgm:presLayoutVars>
      </dgm:prSet>
      <dgm:spPr/>
    </dgm:pt>
    <dgm:pt modelId="{01A0B5C0-D1C6-48EF-AF89-2EA2B92BBA74}" type="pres">
      <dgm:prSet presAssocID="{4F740AB9-C0CA-4C38-A907-ADC5DA0EB2C4}" presName="accent_3" presStyleCnt="0"/>
      <dgm:spPr/>
    </dgm:pt>
    <dgm:pt modelId="{7FEAA192-74B6-4E76-892A-23A3614F24DD}" type="pres">
      <dgm:prSet presAssocID="{4F740AB9-C0CA-4C38-A907-ADC5DA0EB2C4}" presName="accentRepeatNode" presStyleLbl="solidFgAcc1" presStyleIdx="2" presStyleCnt="4"/>
      <dgm:spPr/>
    </dgm:pt>
    <dgm:pt modelId="{9C23B334-A5B5-4591-B78F-E40834C07CDD}" type="pres">
      <dgm:prSet presAssocID="{6993A76E-B484-4E16-93D4-2498CE81F607}" presName="text_4" presStyleLbl="node1" presStyleIdx="3" presStyleCnt="4">
        <dgm:presLayoutVars>
          <dgm:bulletEnabled val="1"/>
        </dgm:presLayoutVars>
      </dgm:prSet>
      <dgm:spPr>
        <a:xfrm>
          <a:off x="587341" y="4007947"/>
          <a:ext cx="7824291" cy="801506"/>
        </a:xfrm>
        <a:prstGeom prst="rect">
          <a:avLst/>
        </a:prstGeom>
      </dgm:spPr>
    </dgm:pt>
    <dgm:pt modelId="{DF082ACE-8DD1-48F6-9D75-92D1BC31F128}" type="pres">
      <dgm:prSet presAssocID="{6993A76E-B484-4E16-93D4-2498CE81F607}" presName="accent_4" presStyleCnt="0"/>
      <dgm:spPr/>
    </dgm:pt>
    <dgm:pt modelId="{96905117-1F26-4E33-933C-6549D0A6DD09}" type="pres">
      <dgm:prSet presAssocID="{6993A76E-B484-4E16-93D4-2498CE81F607}" presName="accentRepeatNode" presStyleLbl="solidFgAcc1" presStyleIdx="3" presStyleCnt="4"/>
      <dgm:spPr/>
    </dgm:pt>
  </dgm:ptLst>
  <dgm:cxnLst>
    <dgm:cxn modelId="{A7C97C12-E9F4-4DE8-94AC-CB84CC0ACA58}" srcId="{2D6FF192-2E42-48BF-9171-0F3EC6856A39}" destId="{20C4E173-BAA1-4DE4-BC67-634794BBF5B1}" srcOrd="0" destOrd="0" parTransId="{DB55D772-AD23-431E-9355-4525A9D942F6}" sibTransId="{AE44681E-4C39-4EB8-91F9-CE3EA8CC6EFD}"/>
    <dgm:cxn modelId="{9F1EFD34-1245-439C-B383-0B5BD8CE8CC0}" type="presOf" srcId="{6993A76E-B484-4E16-93D4-2498CE81F607}" destId="{9C23B334-A5B5-4591-B78F-E40834C07CDD}" srcOrd="0" destOrd="0" presId="urn:microsoft.com/office/officeart/2008/layout/VerticalCurvedList"/>
    <dgm:cxn modelId="{35378068-BBA5-405F-8FAF-C703894C3787}" srcId="{2D6FF192-2E42-48BF-9171-0F3EC6856A39}" destId="{E73104A8-D1DF-4232-B593-188CB9C0DA44}" srcOrd="1" destOrd="0" parTransId="{B004F610-222D-414D-B406-2AE7F103743C}" sibTransId="{CC58CDD3-DE2A-4B1B-9DFA-F7964E136738}"/>
    <dgm:cxn modelId="{E7264D71-0BAF-4200-A0BE-22C4E9F83C51}" type="presOf" srcId="{AE44681E-4C39-4EB8-91F9-CE3EA8CC6EFD}" destId="{03DCD1BC-06C2-46BB-A332-16BF9AFCE7F1}" srcOrd="0" destOrd="0" presId="urn:microsoft.com/office/officeart/2008/layout/VerticalCurvedList"/>
    <dgm:cxn modelId="{739E968E-F3FA-4397-A10E-62DBFC6D9FB3}" type="presOf" srcId="{20C4E173-BAA1-4DE4-BC67-634794BBF5B1}" destId="{8ECC284C-66D6-4CBB-8378-6472F6E7B166}" srcOrd="0" destOrd="0" presId="urn:microsoft.com/office/officeart/2008/layout/VerticalCurvedList"/>
    <dgm:cxn modelId="{C05F298F-0B0F-416C-BE30-D17B70A6C942}" type="presOf" srcId="{E73104A8-D1DF-4232-B593-188CB9C0DA44}" destId="{42515F53-ACAD-4B29-8D81-74EF2027E5B6}" srcOrd="0" destOrd="0" presId="urn:microsoft.com/office/officeart/2008/layout/VerticalCurvedList"/>
    <dgm:cxn modelId="{7F4DD3A4-A1C0-46F3-ABAB-9B1AC220982B}" type="presOf" srcId="{4F740AB9-C0CA-4C38-A907-ADC5DA0EB2C4}" destId="{CD7E6E93-0378-4C56-83B4-1C20614F23F6}" srcOrd="0" destOrd="0" presId="urn:microsoft.com/office/officeart/2008/layout/VerticalCurvedList"/>
    <dgm:cxn modelId="{CA8B25B1-45D8-445C-9EBE-2D51080B27CB}" srcId="{2D6FF192-2E42-48BF-9171-0F3EC6856A39}" destId="{4F740AB9-C0CA-4C38-A907-ADC5DA0EB2C4}" srcOrd="2" destOrd="0" parTransId="{64B22DDB-D3EC-4A8E-AE35-193594146D03}" sibTransId="{24F6FD36-FBC5-4B93-8A00-CC7DDB1F029C}"/>
    <dgm:cxn modelId="{2F742CB5-B454-4A76-B317-69818642CF55}" type="presOf" srcId="{2D6FF192-2E42-48BF-9171-0F3EC6856A39}" destId="{73F2D5BB-75D4-4BEF-9C81-84784B1A2D50}" srcOrd="0" destOrd="0" presId="urn:microsoft.com/office/officeart/2008/layout/VerticalCurvedList"/>
    <dgm:cxn modelId="{0785EEB9-E620-4298-85D7-9EE7D06DAFB3}" srcId="{2D6FF192-2E42-48BF-9171-0F3EC6856A39}" destId="{6993A76E-B484-4E16-93D4-2498CE81F607}" srcOrd="3" destOrd="0" parTransId="{739313EA-D8C6-4016-9FFD-BAFAE4864A3F}" sibTransId="{95521D9B-71EE-416A-80B0-80BAFC774DB5}"/>
    <dgm:cxn modelId="{03777A44-CD2A-4CA5-A392-317703009A7C}" type="presParOf" srcId="{73F2D5BB-75D4-4BEF-9C81-84784B1A2D50}" destId="{634C9F5B-A8AF-4C4D-8259-47145F178C0D}" srcOrd="0" destOrd="0" presId="urn:microsoft.com/office/officeart/2008/layout/VerticalCurvedList"/>
    <dgm:cxn modelId="{F2A86CD9-7848-4E55-A57C-4021416AB9C9}" type="presParOf" srcId="{634C9F5B-A8AF-4C4D-8259-47145F178C0D}" destId="{D507D9F0-0D1E-42F8-8AF0-B8D1BA2C8191}" srcOrd="0" destOrd="0" presId="urn:microsoft.com/office/officeart/2008/layout/VerticalCurvedList"/>
    <dgm:cxn modelId="{46542425-62BD-4A20-8C3C-C7FBE74D19AA}" type="presParOf" srcId="{D507D9F0-0D1E-42F8-8AF0-B8D1BA2C8191}" destId="{F23AE21F-BD9C-49AA-BFAF-1DCC77031776}" srcOrd="0" destOrd="0" presId="urn:microsoft.com/office/officeart/2008/layout/VerticalCurvedList"/>
    <dgm:cxn modelId="{EC3A5AD9-FA0C-4054-9982-F402DE8D969F}" type="presParOf" srcId="{D507D9F0-0D1E-42F8-8AF0-B8D1BA2C8191}" destId="{03DCD1BC-06C2-46BB-A332-16BF9AFCE7F1}" srcOrd="1" destOrd="0" presId="urn:microsoft.com/office/officeart/2008/layout/VerticalCurvedList"/>
    <dgm:cxn modelId="{087C42B4-29CE-4AD0-AB46-01F9FBB21A49}" type="presParOf" srcId="{D507D9F0-0D1E-42F8-8AF0-B8D1BA2C8191}" destId="{877DBF80-E092-4AB5-9AFA-742411AA80EF}" srcOrd="2" destOrd="0" presId="urn:microsoft.com/office/officeart/2008/layout/VerticalCurvedList"/>
    <dgm:cxn modelId="{94020BFB-93DD-42C8-96BE-E31BB8077C1F}" type="presParOf" srcId="{D507D9F0-0D1E-42F8-8AF0-B8D1BA2C8191}" destId="{C52A4BB1-5F31-4BEC-91EE-F26EEC8DA53D}" srcOrd="3" destOrd="0" presId="urn:microsoft.com/office/officeart/2008/layout/VerticalCurvedList"/>
    <dgm:cxn modelId="{37FE32E8-ECA2-4EB0-AD26-B8B182370527}" type="presParOf" srcId="{634C9F5B-A8AF-4C4D-8259-47145F178C0D}" destId="{8ECC284C-66D6-4CBB-8378-6472F6E7B166}" srcOrd="1" destOrd="0" presId="urn:microsoft.com/office/officeart/2008/layout/VerticalCurvedList"/>
    <dgm:cxn modelId="{021DF1A2-7166-4B5A-9BB6-8F0FF814F2F8}" type="presParOf" srcId="{634C9F5B-A8AF-4C4D-8259-47145F178C0D}" destId="{011B0DAA-AA66-4B73-A048-565B49B38D13}" srcOrd="2" destOrd="0" presId="urn:microsoft.com/office/officeart/2008/layout/VerticalCurvedList"/>
    <dgm:cxn modelId="{DDD1C1DE-422E-4372-A52F-AC9487B9139F}" type="presParOf" srcId="{011B0DAA-AA66-4B73-A048-565B49B38D13}" destId="{264FB293-B91C-4220-8818-C4AEFD5DCDD2}" srcOrd="0" destOrd="0" presId="urn:microsoft.com/office/officeart/2008/layout/VerticalCurvedList"/>
    <dgm:cxn modelId="{F73CFD1F-987B-4B9D-A05C-259BA0C4BE3B}" type="presParOf" srcId="{634C9F5B-A8AF-4C4D-8259-47145F178C0D}" destId="{42515F53-ACAD-4B29-8D81-74EF2027E5B6}" srcOrd="3" destOrd="0" presId="urn:microsoft.com/office/officeart/2008/layout/VerticalCurvedList"/>
    <dgm:cxn modelId="{554BF18A-D512-4048-B9DF-6EF3609D1389}" type="presParOf" srcId="{634C9F5B-A8AF-4C4D-8259-47145F178C0D}" destId="{D04842CD-9BA3-4DA8-9167-8F3C23FE6CED}" srcOrd="4" destOrd="0" presId="urn:microsoft.com/office/officeart/2008/layout/VerticalCurvedList"/>
    <dgm:cxn modelId="{52380163-A8A9-404B-9A16-0F1EA06B7464}" type="presParOf" srcId="{D04842CD-9BA3-4DA8-9167-8F3C23FE6CED}" destId="{F65DA8BD-C33C-4650-90B7-3E7B859F7FD1}" srcOrd="0" destOrd="0" presId="urn:microsoft.com/office/officeart/2008/layout/VerticalCurvedList"/>
    <dgm:cxn modelId="{59492330-3B65-47C9-8B7A-4DA262D873D4}" type="presParOf" srcId="{634C9F5B-A8AF-4C4D-8259-47145F178C0D}" destId="{CD7E6E93-0378-4C56-83B4-1C20614F23F6}" srcOrd="5" destOrd="0" presId="urn:microsoft.com/office/officeart/2008/layout/VerticalCurvedList"/>
    <dgm:cxn modelId="{328E62B5-A2E7-438E-A783-90579C895955}" type="presParOf" srcId="{634C9F5B-A8AF-4C4D-8259-47145F178C0D}" destId="{01A0B5C0-D1C6-48EF-AF89-2EA2B92BBA74}" srcOrd="6" destOrd="0" presId="urn:microsoft.com/office/officeart/2008/layout/VerticalCurvedList"/>
    <dgm:cxn modelId="{CDFCFBCB-1B9B-41B1-B0BC-19508B1830D5}" type="presParOf" srcId="{01A0B5C0-D1C6-48EF-AF89-2EA2B92BBA74}" destId="{7FEAA192-74B6-4E76-892A-23A3614F24DD}" srcOrd="0" destOrd="0" presId="urn:microsoft.com/office/officeart/2008/layout/VerticalCurvedList"/>
    <dgm:cxn modelId="{7D1A099B-1792-4B53-B51D-E245487C53B8}" type="presParOf" srcId="{634C9F5B-A8AF-4C4D-8259-47145F178C0D}" destId="{9C23B334-A5B5-4591-B78F-E40834C07CDD}" srcOrd="7" destOrd="0" presId="urn:microsoft.com/office/officeart/2008/layout/VerticalCurvedList"/>
    <dgm:cxn modelId="{1E76560D-A579-44F3-BE60-5B581F09B35D}" type="presParOf" srcId="{634C9F5B-A8AF-4C4D-8259-47145F178C0D}" destId="{DF082ACE-8DD1-48F6-9D75-92D1BC31F128}" srcOrd="8" destOrd="0" presId="urn:microsoft.com/office/officeart/2008/layout/VerticalCurvedList"/>
    <dgm:cxn modelId="{4CC5706B-B622-445E-8310-8AD2ED52BA09}" type="presParOf" srcId="{DF082ACE-8DD1-48F6-9D75-92D1BC31F128}" destId="{96905117-1F26-4E33-933C-6549D0A6DD0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BA7BE-7111-4604-9FDA-2B3E2B3C7941}">
      <dsp:nvSpPr>
        <dsp:cNvPr id="0" name=""/>
        <dsp:cNvSpPr/>
      </dsp:nvSpPr>
      <dsp:spPr>
        <a:xfrm rot="5400000">
          <a:off x="-204913" y="196036"/>
          <a:ext cx="1449726" cy="106499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Scoring</a:t>
          </a:r>
          <a:r>
            <a:rPr lang="en-US" sz="2200" kern="1200" dirty="0"/>
            <a:t> </a:t>
          </a:r>
        </a:p>
      </dsp:txBody>
      <dsp:txXfrm rot="-5400000">
        <a:off x="-12545" y="536163"/>
        <a:ext cx="1064990" cy="384736"/>
      </dsp:txXfrm>
    </dsp:sp>
    <dsp:sp modelId="{AE165170-7C97-4ED6-AD94-527A93EF827B}">
      <dsp:nvSpPr>
        <dsp:cNvPr id="0" name=""/>
        <dsp:cNvSpPr/>
      </dsp:nvSpPr>
      <dsp:spPr>
        <a:xfrm rot="5400000">
          <a:off x="1905324" y="-874301"/>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solidFill>
                <a:prstClr val="black">
                  <a:hueOff val="0"/>
                  <a:satOff val="0"/>
                  <a:lumOff val="0"/>
                  <a:alphaOff val="0"/>
                </a:prstClr>
              </a:solidFill>
              <a:latin typeface="Calibri"/>
              <a:ea typeface="+mn-ea"/>
              <a:cs typeface="+mn-cs"/>
            </a:rPr>
            <a:t>Criteria</a:t>
          </a:r>
        </a:p>
      </dsp:txBody>
      <dsp:txXfrm rot="-5400000">
        <a:off x="1027354" y="49669"/>
        <a:ext cx="2652262" cy="850322"/>
      </dsp:txXfrm>
    </dsp:sp>
    <dsp:sp modelId="{CE865AD8-5078-46E7-A1DA-162FAAF3F21B}">
      <dsp:nvSpPr>
        <dsp:cNvPr id="0" name=""/>
        <dsp:cNvSpPr/>
      </dsp:nvSpPr>
      <dsp:spPr>
        <a:xfrm rot="5400000">
          <a:off x="-230004" y="1496562"/>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Eligibility</a:t>
          </a:r>
          <a:endParaRPr lang="en-US" sz="1800" kern="1200" dirty="0"/>
        </a:p>
      </dsp:txBody>
      <dsp:txXfrm rot="-5400000">
        <a:off x="-12545" y="1786507"/>
        <a:ext cx="1014808" cy="434918"/>
      </dsp:txXfrm>
    </dsp:sp>
    <dsp:sp modelId="{A1E7478A-BD58-4445-91F5-9A46C60BDB9B}">
      <dsp:nvSpPr>
        <dsp:cNvPr id="0" name=""/>
        <dsp:cNvSpPr/>
      </dsp:nvSpPr>
      <dsp:spPr>
        <a:xfrm rot="5400000">
          <a:off x="1880233" y="401133"/>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Eligibility Criteria</a:t>
          </a:r>
        </a:p>
        <a:p>
          <a:pPr marL="171450" lvl="1" indent="-171450" algn="l" defTabSz="755650">
            <a:lnSpc>
              <a:spcPct val="90000"/>
            </a:lnSpc>
            <a:spcBef>
              <a:spcPct val="0"/>
            </a:spcBef>
            <a:spcAft>
              <a:spcPct val="15000"/>
            </a:spcAft>
            <a:buChar char="•"/>
          </a:pPr>
          <a:r>
            <a:rPr lang="en-US" sz="1700" kern="1200" dirty="0"/>
            <a:t>Use of Fund</a:t>
          </a:r>
        </a:p>
        <a:p>
          <a:pPr marL="171450" lvl="1" indent="-171450" algn="l" defTabSz="755650">
            <a:lnSpc>
              <a:spcPct val="90000"/>
            </a:lnSpc>
            <a:spcBef>
              <a:spcPct val="0"/>
            </a:spcBef>
            <a:spcAft>
              <a:spcPct val="15000"/>
            </a:spcAft>
            <a:buChar char="•"/>
          </a:pPr>
          <a:r>
            <a:rPr lang="en-US" sz="1700" kern="1200" dirty="0"/>
            <a:t>Need for Subsidy</a:t>
          </a:r>
        </a:p>
      </dsp:txBody>
      <dsp:txXfrm rot="-5400000">
        <a:off x="1002263" y="1325103"/>
        <a:ext cx="2652262" cy="850322"/>
      </dsp:txXfrm>
    </dsp:sp>
    <dsp:sp modelId="{FD6E3060-0C92-46FF-8EE6-AB974AD25AF4}">
      <dsp:nvSpPr>
        <dsp:cNvPr id="0" name=""/>
        <dsp:cNvSpPr/>
      </dsp:nvSpPr>
      <dsp:spPr>
        <a:xfrm rot="5400000">
          <a:off x="-230004" y="2771997"/>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Feasibility</a:t>
          </a:r>
        </a:p>
      </dsp:txBody>
      <dsp:txXfrm rot="-5400000">
        <a:off x="-12545" y="3061942"/>
        <a:ext cx="1014808" cy="434918"/>
      </dsp:txXfrm>
    </dsp:sp>
    <dsp:sp modelId="{9E8DA674-DABC-4E16-858C-FEDA37F2AE7E}">
      <dsp:nvSpPr>
        <dsp:cNvPr id="0" name=""/>
        <dsp:cNvSpPr/>
      </dsp:nvSpPr>
      <dsp:spPr>
        <a:xfrm rot="5400000">
          <a:off x="1880233" y="1676567"/>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Demand</a:t>
          </a:r>
        </a:p>
        <a:p>
          <a:pPr marL="171450" lvl="1" indent="-171450" algn="l" defTabSz="711200">
            <a:lnSpc>
              <a:spcPct val="90000"/>
            </a:lnSpc>
            <a:spcBef>
              <a:spcPct val="0"/>
            </a:spcBef>
            <a:spcAft>
              <a:spcPct val="15000"/>
            </a:spcAft>
            <a:buChar char="•"/>
          </a:pPr>
          <a:r>
            <a:rPr lang="en-US" sz="1600" kern="1200" dirty="0"/>
            <a:t>Financial/Developmental Feasibility</a:t>
          </a:r>
        </a:p>
      </dsp:txBody>
      <dsp:txXfrm rot="-5400000">
        <a:off x="1002263" y="2600537"/>
        <a:ext cx="2652262" cy="850322"/>
      </dsp:txXfrm>
    </dsp:sp>
    <dsp:sp modelId="{D5D7B6A4-C895-401B-B4AA-5D42B93BC7DC}">
      <dsp:nvSpPr>
        <dsp:cNvPr id="0" name=""/>
        <dsp:cNvSpPr/>
      </dsp:nvSpPr>
      <dsp:spPr>
        <a:xfrm rot="5400000">
          <a:off x="-230004" y="4047431"/>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Capacity</a:t>
          </a:r>
        </a:p>
      </dsp:txBody>
      <dsp:txXfrm rot="-5400000">
        <a:off x="-12545" y="4337376"/>
        <a:ext cx="1014808" cy="434918"/>
      </dsp:txXfrm>
    </dsp:sp>
    <dsp:sp modelId="{B32AC9E2-B9A3-4D04-BF83-FCA8446F9CD8}">
      <dsp:nvSpPr>
        <dsp:cNvPr id="0" name=""/>
        <dsp:cNvSpPr/>
      </dsp:nvSpPr>
      <dsp:spPr>
        <a:xfrm rot="5400000">
          <a:off x="1880233" y="2952002"/>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Sponsor Capacity</a:t>
          </a:r>
        </a:p>
        <a:p>
          <a:pPr marL="171450" lvl="1" indent="-171450" algn="l" defTabSz="755650">
            <a:lnSpc>
              <a:spcPct val="90000"/>
            </a:lnSpc>
            <a:spcBef>
              <a:spcPct val="0"/>
            </a:spcBef>
            <a:spcAft>
              <a:spcPct val="15000"/>
            </a:spcAft>
            <a:buChar char="•"/>
          </a:pPr>
          <a:r>
            <a:rPr lang="en-US" sz="1700" kern="1200" dirty="0"/>
            <a:t>Site Control</a:t>
          </a:r>
        </a:p>
      </dsp:txBody>
      <dsp:txXfrm rot="-5400000">
        <a:off x="1002263" y="3875972"/>
        <a:ext cx="2652262" cy="8503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EB58B-3F81-44C6-B711-154DAE5D6EC6}">
      <dsp:nvSpPr>
        <dsp:cNvPr id="0" name=""/>
        <dsp:cNvSpPr/>
      </dsp:nvSpPr>
      <dsp:spPr>
        <a:xfrm>
          <a:off x="0" y="5726"/>
          <a:ext cx="7998210" cy="5441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Nonprofit Organizations or Native American Tribes</a:t>
          </a:r>
        </a:p>
      </dsp:txBody>
      <dsp:txXfrm>
        <a:off x="26564" y="32290"/>
        <a:ext cx="7945082" cy="491031"/>
      </dsp:txXfrm>
    </dsp:sp>
    <dsp:sp modelId="{4F3BFFD2-CA44-40CD-B459-F35A6B7D196E}">
      <dsp:nvSpPr>
        <dsp:cNvPr id="0" name=""/>
        <dsp:cNvSpPr/>
      </dsp:nvSpPr>
      <dsp:spPr>
        <a:xfrm>
          <a:off x="0" y="549885"/>
          <a:ext cx="7998210" cy="842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3943"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Demonstrated through an IRS 501 (c)(3) designation</a:t>
          </a:r>
        </a:p>
        <a:p>
          <a:pPr marL="171450" lvl="1" indent="-171450" algn="l" defTabSz="755650">
            <a:lnSpc>
              <a:spcPct val="90000"/>
            </a:lnSpc>
            <a:spcBef>
              <a:spcPct val="0"/>
            </a:spcBef>
            <a:spcAft>
              <a:spcPct val="20000"/>
            </a:spcAft>
            <a:buChar char="•"/>
          </a:pPr>
          <a:r>
            <a:rPr lang="en-US" sz="1700" kern="1200" dirty="0"/>
            <a:t>For federally recognized tribes (TDHEs), demonstrated via an IRS determination letter that your organization is a tribal government entity or Tribal Resolution</a:t>
          </a:r>
        </a:p>
      </dsp:txBody>
      <dsp:txXfrm>
        <a:off x="0" y="549885"/>
        <a:ext cx="7998210" cy="842490"/>
      </dsp:txXfrm>
    </dsp:sp>
    <dsp:sp modelId="{AFE87E51-52E0-4684-8D38-D7DBD295B65B}">
      <dsp:nvSpPr>
        <dsp:cNvPr id="0" name=""/>
        <dsp:cNvSpPr/>
      </dsp:nvSpPr>
      <dsp:spPr>
        <a:xfrm>
          <a:off x="0" y="1392375"/>
          <a:ext cx="7998210" cy="544159"/>
        </a:xfrm>
        <a:prstGeom prst="roundRect">
          <a:avLst/>
        </a:prstGeom>
        <a:solidFill>
          <a:srgbClr val="4F81BD">
            <a:hueOff val="0"/>
            <a:satOff val="0"/>
            <a:lumOff val="0"/>
            <a:alphaOff val="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200" b="1" kern="1200" dirty="0">
              <a:solidFill>
                <a:prstClr val="white"/>
              </a:solidFill>
              <a:latin typeface="Calibri"/>
              <a:ea typeface="+mn-ea"/>
              <a:cs typeface="+mn-cs"/>
            </a:rPr>
            <a:t>Located in the FHLB Dallas District</a:t>
          </a:r>
        </a:p>
      </dsp:txBody>
      <dsp:txXfrm>
        <a:off x="26564" y="1418939"/>
        <a:ext cx="7945082" cy="491031"/>
      </dsp:txXfrm>
    </dsp:sp>
    <dsp:sp modelId="{E5D33E6E-178C-4BA8-A428-F3C0E8BE60BB}">
      <dsp:nvSpPr>
        <dsp:cNvPr id="0" name=""/>
        <dsp:cNvSpPr/>
      </dsp:nvSpPr>
      <dsp:spPr>
        <a:xfrm>
          <a:off x="0" y="1921761"/>
          <a:ext cx="7998210" cy="364320"/>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253943"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0" u="none" kern="1200" dirty="0">
              <a:solidFill>
                <a:schemeClr val="tx1"/>
              </a:solidFill>
            </a:rPr>
            <a:t>AR, LA, MS, NM, or TX</a:t>
          </a:r>
        </a:p>
      </dsp:txBody>
      <dsp:txXfrm>
        <a:off x="0" y="1921761"/>
        <a:ext cx="7998210" cy="364320"/>
      </dsp:txXfrm>
    </dsp:sp>
    <dsp:sp modelId="{DA40FB53-562E-49C6-855C-7282C4481C43}">
      <dsp:nvSpPr>
        <dsp:cNvPr id="0" name=""/>
        <dsp:cNvSpPr/>
      </dsp:nvSpPr>
      <dsp:spPr>
        <a:xfrm>
          <a:off x="0" y="2300855"/>
          <a:ext cx="7998210" cy="5441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Involved with Affordable Housing or Economic Development</a:t>
          </a:r>
        </a:p>
      </dsp:txBody>
      <dsp:txXfrm>
        <a:off x="26564" y="2327419"/>
        <a:ext cx="7945082" cy="491031"/>
      </dsp:txXfrm>
    </dsp:sp>
    <dsp:sp modelId="{42F2C201-4FC6-4B4E-B1C2-E7901A5DFCC6}">
      <dsp:nvSpPr>
        <dsp:cNvPr id="0" name=""/>
        <dsp:cNvSpPr/>
      </dsp:nvSpPr>
      <dsp:spPr>
        <a:xfrm>
          <a:off x="0" y="2845015"/>
          <a:ext cx="7998210" cy="53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3943"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The CBO must be involved in affordable housing, stimulating small business development or providing small business technical assistance</a:t>
          </a:r>
        </a:p>
      </dsp:txBody>
      <dsp:txXfrm>
        <a:off x="0" y="2845015"/>
        <a:ext cx="7998210" cy="535095"/>
      </dsp:txXfrm>
    </dsp:sp>
    <dsp:sp modelId="{D0F5DF43-C9DC-4991-91D1-275F2F59A9C8}">
      <dsp:nvSpPr>
        <dsp:cNvPr id="0" name=""/>
        <dsp:cNvSpPr/>
      </dsp:nvSpPr>
      <dsp:spPr>
        <a:xfrm>
          <a:off x="0" y="3380110"/>
          <a:ext cx="7998210" cy="544159"/>
        </a:xfrm>
        <a:prstGeom prst="roundRect">
          <a:avLst/>
        </a:prstGeom>
        <a:solidFill>
          <a:srgbClr val="4F81BD">
            <a:hueOff val="0"/>
            <a:satOff val="0"/>
            <a:lumOff val="0"/>
            <a:alphaOff val="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Total Revenue </a:t>
          </a:r>
          <a:r>
            <a:rPr lang="en-US" sz="2200" b="1" u="sng" kern="1200" dirty="0">
              <a:solidFill>
                <a:schemeClr val="bg1"/>
              </a:solidFill>
            </a:rPr>
            <a:t>&lt;</a:t>
          </a:r>
          <a:r>
            <a:rPr lang="en-US" sz="2200" b="1" u="none" kern="1200" dirty="0">
              <a:solidFill>
                <a:schemeClr val="bg1"/>
              </a:solidFill>
            </a:rPr>
            <a:t> $1,000,000</a:t>
          </a:r>
          <a:endParaRPr lang="en-US" sz="2200" kern="1200" dirty="0"/>
        </a:p>
      </dsp:txBody>
      <dsp:txXfrm>
        <a:off x="26564" y="3406674"/>
        <a:ext cx="7945082" cy="491031"/>
      </dsp:txXfrm>
    </dsp:sp>
    <dsp:sp modelId="{0DCC0734-C823-44E5-A483-F62FC503FBB8}">
      <dsp:nvSpPr>
        <dsp:cNvPr id="0" name=""/>
        <dsp:cNvSpPr/>
      </dsp:nvSpPr>
      <dsp:spPr>
        <a:xfrm>
          <a:off x="0" y="3924269"/>
          <a:ext cx="7998210" cy="111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3943"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FY2025 tax return (990) preferred</a:t>
          </a:r>
        </a:p>
        <a:p>
          <a:pPr marL="342900" lvl="2" indent="-171450" algn="l" defTabSz="755650">
            <a:lnSpc>
              <a:spcPct val="90000"/>
            </a:lnSpc>
            <a:spcBef>
              <a:spcPct val="0"/>
            </a:spcBef>
            <a:spcAft>
              <a:spcPct val="20000"/>
            </a:spcAft>
            <a:buChar char="•"/>
          </a:pPr>
          <a:r>
            <a:rPr lang="en-US" sz="1700" kern="1200" dirty="0"/>
            <a:t>If they have not filed their FY2025 tax return, then we will accept audited financials or a compilation of revenue</a:t>
          </a:r>
        </a:p>
        <a:p>
          <a:pPr marL="171450" lvl="1" indent="-171450" algn="l" defTabSz="755650">
            <a:lnSpc>
              <a:spcPct val="90000"/>
            </a:lnSpc>
            <a:spcBef>
              <a:spcPct val="0"/>
            </a:spcBef>
            <a:spcAft>
              <a:spcPct val="20000"/>
            </a:spcAft>
            <a:buChar char="•"/>
          </a:pPr>
          <a:r>
            <a:rPr lang="en-US" sz="1700" kern="1200" dirty="0"/>
            <a:t>Projected revenues for 2026 should not exceed this threshold</a:t>
          </a:r>
        </a:p>
      </dsp:txBody>
      <dsp:txXfrm>
        <a:off x="0" y="3924269"/>
        <a:ext cx="7998210" cy="111573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E5D67-3287-4A33-9BDC-E31CD1C2A185}">
      <dsp:nvSpPr>
        <dsp:cNvPr id="0" name=""/>
        <dsp:cNvSpPr/>
      </dsp:nvSpPr>
      <dsp:spPr>
        <a:xfrm>
          <a:off x="310768" y="0"/>
          <a:ext cx="4397038" cy="3995165"/>
        </a:xfrm>
        <a:prstGeom prst="ellipse">
          <a:avLst/>
        </a:prstGeom>
        <a:solidFill>
          <a:schemeClr val="bg1">
            <a:alpha val="5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u="none" kern="1200" dirty="0">
              <a:solidFill>
                <a:schemeClr val="accent1"/>
              </a:solidFill>
            </a:rPr>
            <a:t>Contact Us!</a:t>
          </a:r>
        </a:p>
        <a:p>
          <a:pPr marL="0" lvl="0" indent="0" algn="ctr" defTabSz="1244600">
            <a:lnSpc>
              <a:spcPct val="90000"/>
            </a:lnSpc>
            <a:spcBef>
              <a:spcPct val="0"/>
            </a:spcBef>
            <a:spcAft>
              <a:spcPct val="35000"/>
            </a:spcAft>
            <a:buNone/>
          </a:pPr>
          <a:r>
            <a:rPr lang="en-US" sz="2800" b="1" u="sng" kern="1200" dirty="0">
              <a:solidFill>
                <a:schemeClr val="accent1"/>
              </a:solidFill>
            </a:rPr>
            <a:t>By Phone: </a:t>
          </a:r>
          <a:r>
            <a:rPr lang="en-US" sz="2800" kern="1200" dirty="0"/>
            <a:t>800.362.2944</a:t>
          </a:r>
        </a:p>
        <a:p>
          <a:pPr marL="0" lvl="0" indent="0" algn="ctr" defTabSz="1244600">
            <a:lnSpc>
              <a:spcPct val="90000"/>
            </a:lnSpc>
            <a:spcBef>
              <a:spcPct val="0"/>
            </a:spcBef>
            <a:spcAft>
              <a:spcPct val="35000"/>
            </a:spcAft>
            <a:buNone/>
          </a:pPr>
          <a:r>
            <a:rPr lang="en-US" sz="2800" b="1" u="sng" kern="1200" dirty="0">
              <a:solidFill>
                <a:schemeClr val="accent1"/>
              </a:solidFill>
            </a:rPr>
            <a:t>By Email: </a:t>
          </a:r>
          <a:r>
            <a:rPr lang="en-US" sz="2300" b="0" u="none" kern="1200" dirty="0">
              <a:solidFill>
                <a:schemeClr val="tx1"/>
              </a:solidFill>
              <a:hlinkClick xmlns:r="http://schemas.openxmlformats.org/officeDocument/2006/relationships" r:id="rId1"/>
            </a:rPr>
            <a:t>fortifiedfund</a:t>
          </a:r>
          <a:r>
            <a:rPr lang="en-US" sz="2300" kern="1200" dirty="0">
              <a:hlinkClick xmlns:r="http://schemas.openxmlformats.org/officeDocument/2006/relationships" r:id="rId1"/>
            </a:rPr>
            <a:t>@fhlb.com</a:t>
          </a:r>
          <a:endParaRPr lang="en-US" sz="2300" kern="1200" dirty="0"/>
        </a:p>
        <a:p>
          <a:pPr marL="0" lvl="0" indent="0" algn="ctr" defTabSz="1244600">
            <a:lnSpc>
              <a:spcPct val="90000"/>
            </a:lnSpc>
            <a:spcBef>
              <a:spcPct val="0"/>
            </a:spcBef>
            <a:spcAft>
              <a:spcPct val="35000"/>
            </a:spcAft>
            <a:buNone/>
          </a:pPr>
          <a:r>
            <a:rPr lang="en-US" sz="2300" kern="1200" dirty="0">
              <a:hlinkClick xmlns:r="http://schemas.openxmlformats.org/officeDocument/2006/relationships" r:id="rId2"/>
            </a:rPr>
            <a:t>pgp@fhlb.com</a:t>
          </a:r>
          <a:r>
            <a:rPr lang="en-US" sz="2300" kern="1200" dirty="0"/>
            <a:t> </a:t>
          </a:r>
        </a:p>
      </dsp:txBody>
      <dsp:txXfrm>
        <a:off x="954699" y="585078"/>
        <a:ext cx="3109176" cy="282500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E5D67-3287-4A33-9BDC-E31CD1C2A185}">
      <dsp:nvSpPr>
        <dsp:cNvPr id="0" name=""/>
        <dsp:cNvSpPr/>
      </dsp:nvSpPr>
      <dsp:spPr>
        <a:xfrm>
          <a:off x="0" y="0"/>
          <a:ext cx="3904130" cy="4421310"/>
        </a:xfrm>
        <a:prstGeom prst="wedgeRectCallout">
          <a:avLst/>
        </a:prstGeom>
        <a:solidFill>
          <a:schemeClr val="bg1">
            <a:alpha val="5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7640" tIns="167640" rIns="167640" bIns="167640" numCol="1" spcCol="1270" anchor="ctr" anchorCtr="0">
          <a:noAutofit/>
        </a:bodyPr>
        <a:lstStyle/>
        <a:p>
          <a:pPr marL="0" lvl="0" indent="0" algn="ctr" defTabSz="342900" rtl="0" eaLnBrk="1" latinLnBrk="0" hangingPunct="1">
            <a:lnSpc>
              <a:spcPct val="90000"/>
            </a:lnSpc>
            <a:spcBef>
              <a:spcPct val="0"/>
            </a:spcBef>
            <a:spcAft>
              <a:spcPct val="35000"/>
            </a:spcAft>
            <a:buNone/>
          </a:pPr>
          <a:r>
            <a:rPr lang="en-US" sz="4400" b="1" kern="1200" dirty="0">
              <a:solidFill>
                <a:srgbClr val="0070C0"/>
              </a:solidFill>
              <a:latin typeface="+mj-lt"/>
              <a:ea typeface="+mj-ea"/>
              <a:cs typeface="+mj-cs"/>
            </a:rPr>
            <a:t>Contact Us!</a:t>
          </a:r>
        </a:p>
        <a:p>
          <a:pPr marL="0" lvl="0" indent="0" algn="ctr" defTabSz="2222500">
            <a:lnSpc>
              <a:spcPct val="90000"/>
            </a:lnSpc>
            <a:spcBef>
              <a:spcPct val="0"/>
            </a:spcBef>
            <a:spcAft>
              <a:spcPct val="35000"/>
            </a:spcAft>
            <a:buNone/>
          </a:pPr>
          <a:r>
            <a:rPr lang="en-US" sz="4400" b="1" u="sng" kern="1200" dirty="0">
              <a:solidFill>
                <a:srgbClr val="0070C0"/>
              </a:solidFill>
              <a:latin typeface="Calibri"/>
              <a:ea typeface="+mn-ea"/>
              <a:cs typeface="+mn-cs"/>
            </a:rPr>
            <a:t>By Phone: </a:t>
          </a:r>
          <a:r>
            <a:rPr lang="en-US" sz="4400" kern="1200" dirty="0"/>
            <a:t>800.362.2944</a:t>
          </a:r>
        </a:p>
        <a:p>
          <a:pPr marL="0" lvl="0" indent="0" algn="ctr" defTabSz="2222500">
            <a:lnSpc>
              <a:spcPct val="90000"/>
            </a:lnSpc>
            <a:spcBef>
              <a:spcPct val="0"/>
            </a:spcBef>
            <a:spcAft>
              <a:spcPct val="35000"/>
            </a:spcAft>
            <a:buNone/>
          </a:pPr>
          <a:r>
            <a:rPr lang="en-US" sz="4400" b="1" u="sng" kern="1200" dirty="0">
              <a:solidFill>
                <a:srgbClr val="0070C0"/>
              </a:solidFill>
              <a:latin typeface="Calibri"/>
              <a:ea typeface="+mn-ea"/>
              <a:cs typeface="+mn-cs"/>
            </a:rPr>
            <a:t>By Email: </a:t>
          </a:r>
          <a:r>
            <a:rPr lang="en-US" sz="4400" kern="1200" dirty="0"/>
            <a:t>ahp@fhlb.com</a:t>
          </a:r>
        </a:p>
      </dsp:txBody>
      <dsp:txXfrm>
        <a:off x="0" y="0"/>
        <a:ext cx="3904130" cy="4421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8A2320-67BD-4AF0-889D-C33617E83BAE}">
      <dsp:nvSpPr>
        <dsp:cNvPr id="0" name=""/>
        <dsp:cNvSpPr/>
      </dsp:nvSpPr>
      <dsp:spPr>
        <a:xfrm>
          <a:off x="0" y="453093"/>
          <a:ext cx="84582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20FFAE-CD19-4667-8053-36DF582BF986}">
      <dsp:nvSpPr>
        <dsp:cNvPr id="0" name=""/>
        <dsp:cNvSpPr/>
      </dsp:nvSpPr>
      <dsp:spPr>
        <a:xfrm>
          <a:off x="422910" y="54573"/>
          <a:ext cx="7752912"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1066800">
            <a:lnSpc>
              <a:spcPct val="90000"/>
            </a:lnSpc>
            <a:spcBef>
              <a:spcPct val="0"/>
            </a:spcBef>
            <a:spcAft>
              <a:spcPct val="35000"/>
            </a:spcAft>
            <a:buNone/>
          </a:pPr>
          <a:r>
            <a:rPr lang="en-US" sz="2400" b="1" kern="1200" dirty="0"/>
            <a:t>Rehabilitation (accessibility modifications, roofs, etc.)</a:t>
          </a:r>
        </a:p>
      </dsp:txBody>
      <dsp:txXfrm>
        <a:off x="461818" y="93481"/>
        <a:ext cx="7675096" cy="719224"/>
      </dsp:txXfrm>
    </dsp:sp>
    <dsp:sp modelId="{261E5023-E3AD-4BAE-A7BC-6634893F236F}">
      <dsp:nvSpPr>
        <dsp:cNvPr id="0" name=""/>
        <dsp:cNvSpPr/>
      </dsp:nvSpPr>
      <dsp:spPr>
        <a:xfrm>
          <a:off x="0" y="1677813"/>
          <a:ext cx="84582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1A1127-F9EC-48CB-91B8-42A82CABC462}">
      <dsp:nvSpPr>
        <dsp:cNvPr id="0" name=""/>
        <dsp:cNvSpPr/>
      </dsp:nvSpPr>
      <dsp:spPr>
        <a:xfrm>
          <a:off x="422910" y="1279293"/>
          <a:ext cx="7808686"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1066800">
            <a:lnSpc>
              <a:spcPct val="90000"/>
            </a:lnSpc>
            <a:spcBef>
              <a:spcPct val="0"/>
            </a:spcBef>
            <a:spcAft>
              <a:spcPct val="35000"/>
            </a:spcAft>
            <a:buNone/>
          </a:pPr>
          <a:r>
            <a:rPr lang="en-US" sz="2400" b="1" kern="1200" dirty="0"/>
            <a:t>Downpayment/Closing Cost Assistance</a:t>
          </a:r>
        </a:p>
      </dsp:txBody>
      <dsp:txXfrm>
        <a:off x="461818" y="1318201"/>
        <a:ext cx="7730870" cy="719224"/>
      </dsp:txXfrm>
    </dsp:sp>
    <dsp:sp modelId="{5014FB65-4380-4B35-9A1C-7CCB3FF5320E}">
      <dsp:nvSpPr>
        <dsp:cNvPr id="0" name=""/>
        <dsp:cNvSpPr/>
      </dsp:nvSpPr>
      <dsp:spPr>
        <a:xfrm>
          <a:off x="0" y="2902534"/>
          <a:ext cx="84582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A9F483-7A98-43E8-8C3E-BFEED0934925}">
      <dsp:nvSpPr>
        <dsp:cNvPr id="0" name=""/>
        <dsp:cNvSpPr/>
      </dsp:nvSpPr>
      <dsp:spPr>
        <a:xfrm>
          <a:off x="422910" y="2504013"/>
          <a:ext cx="7813008"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1066800">
            <a:lnSpc>
              <a:spcPct val="90000"/>
            </a:lnSpc>
            <a:spcBef>
              <a:spcPct val="0"/>
            </a:spcBef>
            <a:spcAft>
              <a:spcPct val="35000"/>
            </a:spcAft>
            <a:buNone/>
          </a:pPr>
          <a:r>
            <a:rPr lang="en-US" sz="2400" b="1" kern="1200" dirty="0"/>
            <a:t>Developer and Inspection Fees (Rehab Projects only)</a:t>
          </a:r>
        </a:p>
      </dsp:txBody>
      <dsp:txXfrm>
        <a:off x="461818" y="2542921"/>
        <a:ext cx="7735192" cy="719224"/>
      </dsp:txXfrm>
    </dsp:sp>
    <dsp:sp modelId="{37247AB7-0E6F-40A3-A806-87969FFB4738}">
      <dsp:nvSpPr>
        <dsp:cNvPr id="0" name=""/>
        <dsp:cNvSpPr/>
      </dsp:nvSpPr>
      <dsp:spPr>
        <a:xfrm>
          <a:off x="0" y="4127254"/>
          <a:ext cx="84582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377731-755E-40BE-A532-1F3C00DBA1AD}">
      <dsp:nvSpPr>
        <dsp:cNvPr id="0" name=""/>
        <dsp:cNvSpPr/>
      </dsp:nvSpPr>
      <dsp:spPr>
        <a:xfrm>
          <a:off x="422910" y="3728734"/>
          <a:ext cx="7823192"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1066800">
            <a:lnSpc>
              <a:spcPct val="90000"/>
            </a:lnSpc>
            <a:spcBef>
              <a:spcPct val="0"/>
            </a:spcBef>
            <a:spcAft>
              <a:spcPct val="35000"/>
            </a:spcAft>
            <a:buNone/>
          </a:pPr>
          <a:r>
            <a:rPr lang="en-US" sz="2400" b="1" kern="1200" dirty="0"/>
            <a:t>Homebuyer Counseling (DPA Projects only)</a:t>
          </a:r>
        </a:p>
      </dsp:txBody>
      <dsp:txXfrm>
        <a:off x="461818" y="3767642"/>
        <a:ext cx="7745376" cy="719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27677" y="2085666"/>
          <a:ext cx="2695063" cy="752801"/>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330050" y="246206"/>
          <a:ext cx="825125" cy="1969653"/>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121123" y="306766"/>
          <a:ext cx="1553331" cy="1454602"/>
        </a:xfrm>
        <a:prstGeom prst="rect">
          <a:avLst/>
        </a:prstGeom>
        <a:noFill/>
        <a:ln w="0">
          <a:noFill/>
        </a:ln>
        <a:effectLst/>
        <a:scene3d>
          <a:camera prst="perspectiveBelow"/>
          <a:lightRig rig="threePt" dir="t"/>
        </a:scene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larger the percentage of VLI households within a project…</a:t>
          </a:r>
        </a:p>
      </dsp:txBody>
      <dsp:txXfrm>
        <a:off x="1121123" y="306766"/>
        <a:ext cx="1553331" cy="1454602"/>
      </dsp:txXfrm>
    </dsp:sp>
    <dsp:sp modelId="{3EE95DFC-ADDF-4408-B814-5DBD71B91CEC}">
      <dsp:nvSpPr>
        <dsp:cNvPr id="0" name=""/>
        <dsp:cNvSpPr/>
      </dsp:nvSpPr>
      <dsp:spPr>
        <a:xfrm>
          <a:off x="1595243" y="2708273"/>
          <a:ext cx="825125" cy="1969653"/>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315013" y="3338783"/>
          <a:ext cx="1075233" cy="1102564"/>
        </a:xfrm>
        <a:prstGeom prst="rect">
          <a:avLst/>
        </a:prstGeom>
        <a:noFill/>
        <a:ln w="12700">
          <a:noFill/>
        </a:ln>
        <a:effectLst/>
        <a:scene3d>
          <a:camera prst="perspectiveBelow"/>
          <a:lightRig rig="threePt" dir="t"/>
        </a:scene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higher the score.</a:t>
          </a:r>
        </a:p>
      </dsp:txBody>
      <dsp:txXfrm>
        <a:off x="315013" y="3338783"/>
        <a:ext cx="1075233" cy="11025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CCE57-96D0-49E7-BB65-39D2E93DA446}">
      <dsp:nvSpPr>
        <dsp:cNvPr id="0" name=""/>
        <dsp:cNvSpPr/>
      </dsp:nvSpPr>
      <dsp:spPr>
        <a:xfrm>
          <a:off x="2041358" y="1529523"/>
          <a:ext cx="193881" cy="2160395"/>
        </a:xfrm>
        <a:custGeom>
          <a:avLst/>
          <a:gdLst/>
          <a:ahLst/>
          <a:cxnLst/>
          <a:rect l="0" t="0" r="0" b="0"/>
          <a:pathLst>
            <a:path>
              <a:moveTo>
                <a:pt x="0" y="0"/>
              </a:moveTo>
              <a:lnTo>
                <a:pt x="0" y="2160395"/>
              </a:lnTo>
              <a:lnTo>
                <a:pt x="193881" y="21603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6E7E7C-B406-42A2-9F31-346E832DF260}">
      <dsp:nvSpPr>
        <dsp:cNvPr id="0" name=""/>
        <dsp:cNvSpPr/>
      </dsp:nvSpPr>
      <dsp:spPr>
        <a:xfrm>
          <a:off x="1847476" y="1529523"/>
          <a:ext cx="193881" cy="2160395"/>
        </a:xfrm>
        <a:custGeom>
          <a:avLst/>
          <a:gdLst/>
          <a:ahLst/>
          <a:cxnLst/>
          <a:rect l="0" t="0" r="0" b="0"/>
          <a:pathLst>
            <a:path>
              <a:moveTo>
                <a:pt x="193881" y="0"/>
              </a:moveTo>
              <a:lnTo>
                <a:pt x="193881" y="2160395"/>
              </a:lnTo>
              <a:lnTo>
                <a:pt x="0" y="21603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1AA72B-B2A5-4566-A74E-20F504E66638}">
      <dsp:nvSpPr>
        <dsp:cNvPr id="0" name=""/>
        <dsp:cNvSpPr/>
      </dsp:nvSpPr>
      <dsp:spPr>
        <a:xfrm>
          <a:off x="2041358" y="1529523"/>
          <a:ext cx="193881" cy="849386"/>
        </a:xfrm>
        <a:custGeom>
          <a:avLst/>
          <a:gdLst/>
          <a:ahLst/>
          <a:cxnLst/>
          <a:rect l="0" t="0" r="0" b="0"/>
          <a:pathLst>
            <a:path>
              <a:moveTo>
                <a:pt x="0" y="0"/>
              </a:moveTo>
              <a:lnTo>
                <a:pt x="0" y="849386"/>
              </a:lnTo>
              <a:lnTo>
                <a:pt x="193881" y="8493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96BDA4-34BB-4B90-BCEA-9D52569E72D3}">
      <dsp:nvSpPr>
        <dsp:cNvPr id="0" name=""/>
        <dsp:cNvSpPr/>
      </dsp:nvSpPr>
      <dsp:spPr>
        <a:xfrm>
          <a:off x="1847476" y="1529523"/>
          <a:ext cx="193881" cy="849386"/>
        </a:xfrm>
        <a:custGeom>
          <a:avLst/>
          <a:gdLst/>
          <a:ahLst/>
          <a:cxnLst/>
          <a:rect l="0" t="0" r="0" b="0"/>
          <a:pathLst>
            <a:path>
              <a:moveTo>
                <a:pt x="193881" y="0"/>
              </a:moveTo>
              <a:lnTo>
                <a:pt x="193881" y="849386"/>
              </a:lnTo>
              <a:lnTo>
                <a:pt x="0" y="8493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620900-BAD6-4A6A-B6BA-3E38666C4B47}">
      <dsp:nvSpPr>
        <dsp:cNvPr id="0" name=""/>
        <dsp:cNvSpPr/>
      </dsp:nvSpPr>
      <dsp:spPr>
        <a:xfrm>
          <a:off x="1118111" y="606277"/>
          <a:ext cx="1846492" cy="92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Members</a:t>
          </a:r>
        </a:p>
      </dsp:txBody>
      <dsp:txXfrm>
        <a:off x="1118111" y="606277"/>
        <a:ext cx="1846492" cy="923246"/>
      </dsp:txXfrm>
    </dsp:sp>
    <dsp:sp modelId="{6E195206-96FE-4960-8D3F-B8AA9372B8FA}">
      <dsp:nvSpPr>
        <dsp:cNvPr id="0" name=""/>
        <dsp:cNvSpPr/>
      </dsp:nvSpPr>
      <dsp:spPr>
        <a:xfrm>
          <a:off x="984" y="1917286"/>
          <a:ext cx="1846492" cy="92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AHP General Fund</a:t>
          </a:r>
        </a:p>
      </dsp:txBody>
      <dsp:txXfrm>
        <a:off x="984" y="1917286"/>
        <a:ext cx="1846492" cy="923246"/>
      </dsp:txXfrm>
    </dsp:sp>
    <dsp:sp modelId="{DD2AAF64-7BC4-4A91-B41E-85FD220CB02E}">
      <dsp:nvSpPr>
        <dsp:cNvPr id="0" name=""/>
        <dsp:cNvSpPr/>
      </dsp:nvSpPr>
      <dsp:spPr>
        <a:xfrm>
          <a:off x="2235239" y="1917286"/>
          <a:ext cx="1846492" cy="92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HELP</a:t>
          </a:r>
        </a:p>
      </dsp:txBody>
      <dsp:txXfrm>
        <a:off x="2235239" y="1917286"/>
        <a:ext cx="1846492" cy="923246"/>
      </dsp:txXfrm>
    </dsp:sp>
    <dsp:sp modelId="{EBFB8484-813D-40A2-A827-6D69C870BE02}">
      <dsp:nvSpPr>
        <dsp:cNvPr id="0" name=""/>
        <dsp:cNvSpPr/>
      </dsp:nvSpPr>
      <dsp:spPr>
        <a:xfrm>
          <a:off x="984" y="3228296"/>
          <a:ext cx="1846492" cy="92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SNAP</a:t>
          </a:r>
        </a:p>
      </dsp:txBody>
      <dsp:txXfrm>
        <a:off x="984" y="3228296"/>
        <a:ext cx="1846492" cy="923246"/>
      </dsp:txXfrm>
    </dsp:sp>
    <dsp:sp modelId="{A279640F-C5BE-41E6-9D18-5C3A0E78824D}">
      <dsp:nvSpPr>
        <dsp:cNvPr id="0" name=""/>
        <dsp:cNvSpPr/>
      </dsp:nvSpPr>
      <dsp:spPr>
        <a:xfrm>
          <a:off x="2235239" y="3228296"/>
          <a:ext cx="1846492" cy="92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DRA</a:t>
          </a:r>
        </a:p>
      </dsp:txBody>
      <dsp:txXfrm>
        <a:off x="2235239" y="3228296"/>
        <a:ext cx="1846492" cy="9232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6BDA4-34BB-4B90-BCEA-9D52569E72D3}">
      <dsp:nvSpPr>
        <dsp:cNvPr id="0" name=""/>
        <dsp:cNvSpPr/>
      </dsp:nvSpPr>
      <dsp:spPr>
        <a:xfrm>
          <a:off x="1335560" y="1459696"/>
          <a:ext cx="164932" cy="669032"/>
        </a:xfrm>
        <a:custGeom>
          <a:avLst/>
          <a:gdLst/>
          <a:ahLst/>
          <a:cxnLst/>
          <a:rect l="0" t="0" r="0" b="0"/>
          <a:pathLst>
            <a:path>
              <a:moveTo>
                <a:pt x="0" y="0"/>
              </a:moveTo>
              <a:lnTo>
                <a:pt x="0" y="669032"/>
              </a:lnTo>
              <a:lnTo>
                <a:pt x="164932" y="66903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620900-BAD6-4A6A-B6BA-3E38666C4B47}">
      <dsp:nvSpPr>
        <dsp:cNvPr id="0" name=""/>
        <dsp:cNvSpPr/>
      </dsp:nvSpPr>
      <dsp:spPr>
        <a:xfrm>
          <a:off x="229107" y="514817"/>
          <a:ext cx="2212905" cy="94487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Sponsors, Consultants, Intermediaries</a:t>
          </a:r>
        </a:p>
      </dsp:txBody>
      <dsp:txXfrm>
        <a:off x="229107" y="514817"/>
        <a:ext cx="2212905" cy="944878"/>
      </dsp:txXfrm>
    </dsp:sp>
    <dsp:sp modelId="{6E195206-96FE-4960-8D3F-B8AA9372B8FA}">
      <dsp:nvSpPr>
        <dsp:cNvPr id="0" name=""/>
        <dsp:cNvSpPr/>
      </dsp:nvSpPr>
      <dsp:spPr>
        <a:xfrm>
          <a:off x="1500493" y="1711169"/>
          <a:ext cx="1932099" cy="83511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AHP General Fund</a:t>
          </a:r>
        </a:p>
      </dsp:txBody>
      <dsp:txXfrm>
        <a:off x="1500493" y="1711169"/>
        <a:ext cx="1932099" cy="8351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B1009A-9C37-4B66-B785-4512EA96418C}">
      <dsp:nvSpPr>
        <dsp:cNvPr id="0" name=""/>
        <dsp:cNvSpPr/>
      </dsp:nvSpPr>
      <dsp:spPr>
        <a:xfrm>
          <a:off x="666940" y="0"/>
          <a:ext cx="7558659" cy="336042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172AAA-1E7A-451D-8F02-CAFDD3D9559C}">
      <dsp:nvSpPr>
        <dsp:cNvPr id="0" name=""/>
        <dsp:cNvSpPr/>
      </dsp:nvSpPr>
      <dsp:spPr>
        <a:xfrm>
          <a:off x="2200272" y="957155"/>
          <a:ext cx="2140635" cy="1344168"/>
        </a:xfrm>
        <a:prstGeom prst="roundRect">
          <a:avLst/>
        </a:prstGeom>
        <a:solidFill>
          <a:srgbClr val="0372C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Household gross Income is below 80% Area Median Income</a:t>
          </a:r>
        </a:p>
      </dsp:txBody>
      <dsp:txXfrm>
        <a:off x="2265889" y="1022772"/>
        <a:ext cx="2009401" cy="1212934"/>
      </dsp:txXfrm>
    </dsp:sp>
    <dsp:sp modelId="{1F1F1EE9-76D4-4678-A759-6DB61B886C55}">
      <dsp:nvSpPr>
        <dsp:cNvPr id="0" name=""/>
        <dsp:cNvSpPr/>
      </dsp:nvSpPr>
      <dsp:spPr>
        <a:xfrm>
          <a:off x="30480" y="949533"/>
          <a:ext cx="2140635" cy="1344168"/>
        </a:xfrm>
        <a:prstGeom prst="roundRect">
          <a:avLst/>
        </a:prstGeom>
        <a:solidFill>
          <a:srgbClr val="0372C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First-Time Homebuyer</a:t>
          </a:r>
        </a:p>
      </dsp:txBody>
      <dsp:txXfrm>
        <a:off x="96097" y="1015150"/>
        <a:ext cx="2009401" cy="1212934"/>
      </dsp:txXfrm>
    </dsp:sp>
    <dsp:sp modelId="{E0154614-AB72-4797-B8F9-BB868220BFB8}">
      <dsp:nvSpPr>
        <dsp:cNvPr id="0" name=""/>
        <dsp:cNvSpPr/>
      </dsp:nvSpPr>
      <dsp:spPr>
        <a:xfrm>
          <a:off x="4476926" y="962410"/>
          <a:ext cx="2140635" cy="1344168"/>
        </a:xfrm>
        <a:prstGeom prst="roundRect">
          <a:avLst/>
        </a:prstGeom>
        <a:solidFill>
          <a:srgbClr val="0372C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At Least </a:t>
          </a:r>
          <a:r>
            <a:rPr lang="en-US" sz="1900" b="1" kern="1200" dirty="0">
              <a:highlight>
                <a:srgbClr val="0372CE"/>
              </a:highlight>
            </a:rPr>
            <a:t>$500 </a:t>
          </a:r>
          <a:r>
            <a:rPr lang="en-US" sz="2000" b="1" kern="1200" dirty="0"/>
            <a:t>Homebuyer</a:t>
          </a:r>
          <a:r>
            <a:rPr lang="en-US" sz="1900" b="1" kern="1200" dirty="0"/>
            <a:t> Contribution</a:t>
          </a:r>
        </a:p>
      </dsp:txBody>
      <dsp:txXfrm>
        <a:off x="4542543" y="1028027"/>
        <a:ext cx="2009401" cy="1212934"/>
      </dsp:txXfrm>
    </dsp:sp>
    <dsp:sp modelId="{4DC13FBE-DD51-473C-A8FA-C98FE7BADE01}">
      <dsp:nvSpPr>
        <dsp:cNvPr id="0" name=""/>
        <dsp:cNvSpPr/>
      </dsp:nvSpPr>
      <dsp:spPr>
        <a:xfrm>
          <a:off x="6724593" y="970032"/>
          <a:ext cx="2140635" cy="1344168"/>
        </a:xfrm>
        <a:prstGeom prst="roundRect">
          <a:avLst/>
        </a:prstGeom>
        <a:solidFill>
          <a:srgbClr val="0372C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Completed Homebuyer Counseling Course</a:t>
          </a:r>
          <a:endParaRPr lang="en-US" sz="1900" b="1" kern="1200" dirty="0"/>
        </a:p>
      </dsp:txBody>
      <dsp:txXfrm>
        <a:off x="6790210" y="1035649"/>
        <a:ext cx="2009401" cy="12129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90FD1-DCAA-4927-899E-39014C9F7D1D}">
      <dsp:nvSpPr>
        <dsp:cNvPr id="0" name=""/>
        <dsp:cNvSpPr/>
      </dsp:nvSpPr>
      <dsp:spPr>
        <a:xfrm>
          <a:off x="1228801" y="49943"/>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9DA44B-5380-47F3-A0BD-40CCB55F6FE7}">
      <dsp:nvSpPr>
        <dsp:cNvPr id="0" name=""/>
        <dsp:cNvSpPr/>
      </dsp:nvSpPr>
      <dsp:spPr>
        <a:xfrm>
          <a:off x="1399503" y="121245"/>
          <a:ext cx="459580" cy="4595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B5E89A-EEA2-473E-9C91-0B8EC9A5858D}">
      <dsp:nvSpPr>
        <dsp:cNvPr id="0" name=""/>
        <dsp:cNvSpPr/>
      </dsp:nvSpPr>
      <dsp:spPr>
        <a:xfrm>
          <a:off x="972755" y="895815"/>
          <a:ext cx="1313085"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1. Obtain current applicable income documentation</a:t>
          </a:r>
        </a:p>
      </dsp:txBody>
      <dsp:txXfrm>
        <a:off x="972755" y="895815"/>
        <a:ext cx="1313085" cy="525234"/>
      </dsp:txXfrm>
    </dsp:sp>
    <dsp:sp modelId="{385DDED8-58E5-4F45-BDFB-CB09E13F6CC9}">
      <dsp:nvSpPr>
        <dsp:cNvPr id="0" name=""/>
        <dsp:cNvSpPr/>
      </dsp:nvSpPr>
      <dsp:spPr>
        <a:xfrm>
          <a:off x="3295848" y="71970"/>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0AD89-9182-4F4F-9431-4763863F0772}">
      <dsp:nvSpPr>
        <dsp:cNvPr id="0" name=""/>
        <dsp:cNvSpPr/>
      </dsp:nvSpPr>
      <dsp:spPr>
        <a:xfrm>
          <a:off x="3455721" y="141669"/>
          <a:ext cx="459580" cy="4595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119962-15A5-4F20-A30D-4696C39EE4DA}">
      <dsp:nvSpPr>
        <dsp:cNvPr id="0" name=""/>
        <dsp:cNvSpPr/>
      </dsp:nvSpPr>
      <dsp:spPr>
        <a:xfrm>
          <a:off x="3024373" y="952083"/>
          <a:ext cx="1313085"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2. Calculate annual household income</a:t>
          </a:r>
        </a:p>
      </dsp:txBody>
      <dsp:txXfrm>
        <a:off x="3024373" y="952083"/>
        <a:ext cx="1313085" cy="525234"/>
      </dsp:txXfrm>
    </dsp:sp>
    <dsp:sp modelId="{A9036D12-4B9B-43F0-BA92-A4DBFE3164DA}">
      <dsp:nvSpPr>
        <dsp:cNvPr id="0" name=""/>
        <dsp:cNvSpPr/>
      </dsp:nvSpPr>
      <dsp:spPr>
        <a:xfrm>
          <a:off x="5495166" y="71970"/>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215B2A-FF9D-489E-9A2F-4EC086330DE7}">
      <dsp:nvSpPr>
        <dsp:cNvPr id="0" name=""/>
        <dsp:cNvSpPr/>
      </dsp:nvSpPr>
      <dsp:spPr>
        <a:xfrm>
          <a:off x="5663929" y="182070"/>
          <a:ext cx="459580" cy="4595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5B593D-3751-4AB6-9579-E992D874AD91}">
      <dsp:nvSpPr>
        <dsp:cNvPr id="0" name=""/>
        <dsp:cNvSpPr/>
      </dsp:nvSpPr>
      <dsp:spPr>
        <a:xfrm>
          <a:off x="5089200" y="952545"/>
          <a:ext cx="1725841"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3. Validate that the Area median total household income Is = or &lt; 80% AMI</a:t>
          </a:r>
        </a:p>
      </dsp:txBody>
      <dsp:txXfrm>
        <a:off x="5089200" y="952545"/>
        <a:ext cx="1725841" cy="5252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DCD1BC-06C2-46BB-A332-16BF9AFCE7F1}">
      <dsp:nvSpPr>
        <dsp:cNvPr id="0" name=""/>
        <dsp:cNvSpPr/>
      </dsp:nvSpPr>
      <dsp:spPr>
        <a:xfrm>
          <a:off x="-6091434" y="-932006"/>
          <a:ext cx="7251261" cy="7251261"/>
        </a:xfrm>
        <a:prstGeom prst="blockArc">
          <a:avLst>
            <a:gd name="adj1" fmla="val 18900000"/>
            <a:gd name="adj2" fmla="val 2700000"/>
            <a:gd name="adj3" fmla="val 29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CC284C-66D6-4CBB-8378-6472F6E7B166}">
      <dsp:nvSpPr>
        <dsp:cNvPr id="0" name=""/>
        <dsp:cNvSpPr/>
      </dsp:nvSpPr>
      <dsp:spPr>
        <a:xfrm>
          <a:off x="607017" y="414171"/>
          <a:ext cx="7910016" cy="8287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7840"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t>Developed in 1996 to provide funding for the operational needs of community-based organizations (CBOs) in our five-state District of Arkansas, Louisiana, Mississippi, New Mexico and Texas</a:t>
          </a:r>
        </a:p>
      </dsp:txBody>
      <dsp:txXfrm>
        <a:off x="607017" y="414171"/>
        <a:ext cx="7910016" cy="828774"/>
      </dsp:txXfrm>
    </dsp:sp>
    <dsp:sp modelId="{264FB293-B91C-4220-8818-C4AEFD5DCDD2}">
      <dsp:nvSpPr>
        <dsp:cNvPr id="0" name=""/>
        <dsp:cNvSpPr/>
      </dsp:nvSpPr>
      <dsp:spPr>
        <a:xfrm>
          <a:off x="89033" y="310574"/>
          <a:ext cx="1035967" cy="103596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515F53-ACAD-4B29-8D81-74EF2027E5B6}">
      <dsp:nvSpPr>
        <dsp:cNvPr id="0" name=""/>
        <dsp:cNvSpPr/>
      </dsp:nvSpPr>
      <dsp:spPr>
        <a:xfrm>
          <a:off x="1082172" y="1657548"/>
          <a:ext cx="7434861" cy="8287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7840"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t>Designed to complement the development activities currently fostered by the Affordable Housing Program (AHP), Community Investment Program (CIP) and Economic Development Program (EDP)</a:t>
          </a:r>
        </a:p>
      </dsp:txBody>
      <dsp:txXfrm>
        <a:off x="1082172" y="1657548"/>
        <a:ext cx="7434861" cy="828774"/>
      </dsp:txXfrm>
    </dsp:sp>
    <dsp:sp modelId="{F65DA8BD-C33C-4650-90B7-3E7B859F7FD1}">
      <dsp:nvSpPr>
        <dsp:cNvPr id="0" name=""/>
        <dsp:cNvSpPr/>
      </dsp:nvSpPr>
      <dsp:spPr>
        <a:xfrm>
          <a:off x="564188" y="1553951"/>
          <a:ext cx="1035967" cy="103596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7E6E93-0378-4C56-83B4-1C20614F23F6}">
      <dsp:nvSpPr>
        <dsp:cNvPr id="0" name=""/>
        <dsp:cNvSpPr/>
      </dsp:nvSpPr>
      <dsp:spPr>
        <a:xfrm>
          <a:off x="1082172" y="2900925"/>
          <a:ext cx="7434861" cy="8287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7840"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t>CBOs must be involved with affordable housing, stimulating small business development or providing small business technical assistance</a:t>
          </a:r>
        </a:p>
      </dsp:txBody>
      <dsp:txXfrm>
        <a:off x="1082172" y="2900925"/>
        <a:ext cx="7434861" cy="828774"/>
      </dsp:txXfrm>
    </dsp:sp>
    <dsp:sp modelId="{7FEAA192-74B6-4E76-892A-23A3614F24DD}">
      <dsp:nvSpPr>
        <dsp:cNvPr id="0" name=""/>
        <dsp:cNvSpPr/>
      </dsp:nvSpPr>
      <dsp:spPr>
        <a:xfrm>
          <a:off x="564188" y="2797328"/>
          <a:ext cx="1035967" cy="103596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23B334-A5B5-4591-B78F-E40834C07CDD}">
      <dsp:nvSpPr>
        <dsp:cNvPr id="0" name=""/>
        <dsp:cNvSpPr/>
      </dsp:nvSpPr>
      <dsp:spPr>
        <a:xfrm>
          <a:off x="607017" y="4144302"/>
          <a:ext cx="7910016" cy="828774"/>
        </a:xfrm>
        <a:prstGeom prst="rect">
          <a:avLst/>
        </a:prstGeom>
        <a:solidFill>
          <a:srgbClr val="4F81BD">
            <a:hueOff val="0"/>
            <a:satOff val="0"/>
            <a:lumOff val="0"/>
            <a:alphaOff val="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6195" tIns="43180" rIns="43180" bIns="43180" numCol="1" spcCol="1270" anchor="ctr" anchorCtr="0">
          <a:noAutofit/>
        </a:bodyPr>
        <a:lstStyle/>
        <a:p>
          <a:pPr marL="0" lvl="0" indent="0" algn="l" defTabSz="755650">
            <a:lnSpc>
              <a:spcPct val="90000"/>
            </a:lnSpc>
            <a:spcBef>
              <a:spcPct val="0"/>
            </a:spcBef>
            <a:spcAft>
              <a:spcPct val="35000"/>
            </a:spcAft>
            <a:buNone/>
          </a:pPr>
          <a:r>
            <a:rPr lang="en-US" sz="1800" b="1" kern="1200" dirty="0">
              <a:solidFill>
                <a:prstClr val="white"/>
              </a:solidFill>
              <a:latin typeface="Calibri"/>
              <a:ea typeface="+mn-ea"/>
              <a:cs typeface="+mn-cs"/>
            </a:rPr>
            <a:t>$1,500,000 has been allocated for the 30-year anniversary (2026) of the Partnership Grant Program.</a:t>
          </a:r>
        </a:p>
      </dsp:txBody>
      <dsp:txXfrm>
        <a:off x="607017" y="4144302"/>
        <a:ext cx="7910016" cy="828774"/>
      </dsp:txXfrm>
    </dsp:sp>
    <dsp:sp modelId="{96905117-1F26-4E33-933C-6549D0A6DD09}">
      <dsp:nvSpPr>
        <dsp:cNvPr id="0" name=""/>
        <dsp:cNvSpPr/>
      </dsp:nvSpPr>
      <dsp:spPr>
        <a:xfrm>
          <a:off x="89033" y="4040705"/>
          <a:ext cx="1035967" cy="103596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43979" cy="467363"/>
          </a:xfrm>
          <a:prstGeom prst="rect">
            <a:avLst/>
          </a:prstGeom>
        </p:spPr>
        <p:txBody>
          <a:bodyPr vert="horz" lIns="91567" tIns="45785" rIns="91567" bIns="45785" rtlCol="0"/>
          <a:lstStyle>
            <a:lvl1pPr algn="l">
              <a:defRPr sz="1200"/>
            </a:lvl1pPr>
          </a:lstStyle>
          <a:p>
            <a:endParaRPr lang="en-US"/>
          </a:p>
        </p:txBody>
      </p:sp>
      <p:sp>
        <p:nvSpPr>
          <p:cNvPr id="3" name="Date Placeholder 2"/>
          <p:cNvSpPr>
            <a:spLocks noGrp="1"/>
          </p:cNvSpPr>
          <p:nvPr>
            <p:ph type="dt" sz="quarter" idx="1"/>
          </p:nvPr>
        </p:nvSpPr>
        <p:spPr>
          <a:xfrm>
            <a:off x="3977532" y="1"/>
            <a:ext cx="3043979" cy="467363"/>
          </a:xfrm>
          <a:prstGeom prst="rect">
            <a:avLst/>
          </a:prstGeom>
        </p:spPr>
        <p:txBody>
          <a:bodyPr vert="horz" lIns="91567" tIns="45785" rIns="91567" bIns="45785" rtlCol="0"/>
          <a:lstStyle>
            <a:lvl1pPr algn="r">
              <a:defRPr sz="1200"/>
            </a:lvl1pPr>
          </a:lstStyle>
          <a:p>
            <a:fld id="{05210CCC-9AB3-443D-AC38-4587C4091701}" type="datetimeFigureOut">
              <a:rPr lang="en-US" smtClean="0"/>
              <a:t>2/23/2026</a:t>
            </a:fld>
            <a:endParaRPr lang="en-US"/>
          </a:p>
        </p:txBody>
      </p:sp>
      <p:sp>
        <p:nvSpPr>
          <p:cNvPr id="4" name="Footer Placeholder 3"/>
          <p:cNvSpPr>
            <a:spLocks noGrp="1"/>
          </p:cNvSpPr>
          <p:nvPr>
            <p:ph type="ftr" sz="quarter" idx="2"/>
          </p:nvPr>
        </p:nvSpPr>
        <p:spPr>
          <a:xfrm>
            <a:off x="2" y="8841739"/>
            <a:ext cx="3043979" cy="467363"/>
          </a:xfrm>
          <a:prstGeom prst="rect">
            <a:avLst/>
          </a:prstGeom>
        </p:spPr>
        <p:txBody>
          <a:bodyPr vert="horz" lIns="91567" tIns="45785" rIns="91567" bIns="45785" rtlCol="0" anchor="b"/>
          <a:lstStyle>
            <a:lvl1pPr algn="l">
              <a:defRPr sz="1200"/>
            </a:lvl1pPr>
          </a:lstStyle>
          <a:p>
            <a:endParaRPr lang="en-US"/>
          </a:p>
        </p:txBody>
      </p:sp>
      <p:sp>
        <p:nvSpPr>
          <p:cNvPr id="5" name="Slide Number Placeholder 4"/>
          <p:cNvSpPr>
            <a:spLocks noGrp="1"/>
          </p:cNvSpPr>
          <p:nvPr>
            <p:ph type="sldNum" sz="quarter" idx="3"/>
          </p:nvPr>
        </p:nvSpPr>
        <p:spPr>
          <a:xfrm>
            <a:off x="3977532" y="8841739"/>
            <a:ext cx="3043979" cy="467363"/>
          </a:xfrm>
          <a:prstGeom prst="rect">
            <a:avLst/>
          </a:prstGeom>
        </p:spPr>
        <p:txBody>
          <a:bodyPr vert="horz" lIns="91567" tIns="45785" rIns="91567" bIns="45785" rtlCol="0" anchor="b"/>
          <a:lstStyle>
            <a:lvl1pPr algn="r">
              <a:defRPr sz="1200"/>
            </a:lvl1pPr>
          </a:lstStyle>
          <a:p>
            <a:fld id="{49D5F8BD-D369-4CEF-AF9B-EAE9A5072D2C}" type="slidenum">
              <a:rPr lang="en-US" smtClean="0"/>
              <a:t>‹#›</a:t>
            </a:fld>
            <a:endParaRPr lang="en-US"/>
          </a:p>
        </p:txBody>
      </p:sp>
    </p:spTree>
    <p:extLst>
      <p:ext uri="{BB962C8B-B14F-4D97-AF65-F5344CB8AC3E}">
        <p14:creationId xmlns:p14="http://schemas.microsoft.com/office/powerpoint/2010/main" val="259455345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06T00:36:07.407"/>
    </inkml:context>
    <inkml:brush xml:id="br0">
      <inkml:brushProperty name="width" value="0.3" units="cm"/>
      <inkml:brushProperty name="height" value="0.6" units="cm"/>
      <inkml:brushProperty name="color" value="#0087E2"/>
      <inkml:brushProperty name="tip" value="rectangle"/>
      <inkml:brushProperty name="rasterOp" value="maskPen"/>
      <inkml:brushProperty name="ignorePressure" value="1"/>
    </inkml:brush>
  </inkml:definitions>
  <inkml:trace contextRef="#ctx0" brushRef="#br0">1 0,'5'4,"0"-1,0 0,0-1,1 1,0-1,-1 0,1 0,0-1,0 0,0 0,0 0,0-1,7 0,17 3,131 13,299-10,-247-9,892 3,-1079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06T00:36:13.119"/>
    </inkml:context>
    <inkml:brush xml:id="br0">
      <inkml:brushProperty name="width" value="0.3" units="cm"/>
      <inkml:brushProperty name="height" value="0.6" units="cm"/>
      <inkml:brushProperty name="color" value="#0087E2"/>
      <inkml:brushProperty name="tip" value="rectangle"/>
      <inkml:brushProperty name="rasterOp" value="maskPen"/>
      <inkml:brushProperty name="ignorePressure" value="1"/>
    </inkml:brush>
  </inkml:definitions>
  <inkml:trace contextRef="#ctx0" brushRef="#br0">0 0,'4'0,"14"0,15 0,6 0,1 0,-3 0,-7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8" tIns="46654" rIns="93308" bIns="46654" rtlCol="0"/>
          <a:lstStyle>
            <a:lvl1pPr algn="l">
              <a:defRPr sz="1200"/>
            </a:lvl1pPr>
          </a:lstStyle>
          <a:p>
            <a:endParaRPr lang="en-US"/>
          </a:p>
        </p:txBody>
      </p:sp>
      <p:sp>
        <p:nvSpPr>
          <p:cNvPr id="3" name="Date Placeholder 2"/>
          <p:cNvSpPr>
            <a:spLocks noGrp="1"/>
          </p:cNvSpPr>
          <p:nvPr>
            <p:ph type="dt" idx="1"/>
          </p:nvPr>
        </p:nvSpPr>
        <p:spPr>
          <a:xfrm>
            <a:off x="3978133" y="0"/>
            <a:ext cx="3043343" cy="465455"/>
          </a:xfrm>
          <a:prstGeom prst="rect">
            <a:avLst/>
          </a:prstGeom>
        </p:spPr>
        <p:txBody>
          <a:bodyPr vert="horz" lIns="93308" tIns="46654" rIns="93308" bIns="46654" rtlCol="0"/>
          <a:lstStyle>
            <a:lvl1pPr algn="r">
              <a:defRPr sz="1200"/>
            </a:lvl1pPr>
          </a:lstStyle>
          <a:p>
            <a:fld id="{0CDF008A-46F3-4A08-AE24-C243DAAEE311}" type="datetimeFigureOut">
              <a:rPr lang="en-US" smtClean="0"/>
              <a:pPr/>
              <a:t>2/23/2026</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08" tIns="46654" rIns="93308" bIns="46654" rtlCol="0" anchor="ctr"/>
          <a:lstStyle/>
          <a:p>
            <a:endParaRPr lang="en-US"/>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08" tIns="46654" rIns="93308" bIns="4665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308" tIns="46654" rIns="93308" bIns="46654"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1"/>
            <a:ext cx="3043343" cy="465455"/>
          </a:xfrm>
          <a:prstGeom prst="rect">
            <a:avLst/>
          </a:prstGeom>
        </p:spPr>
        <p:txBody>
          <a:bodyPr vert="horz" lIns="93308" tIns="46654" rIns="93308" bIns="46654" rtlCol="0" anchor="b"/>
          <a:lstStyle>
            <a:lvl1pPr algn="r">
              <a:defRPr sz="1200"/>
            </a:lvl1pPr>
          </a:lstStyle>
          <a:p>
            <a:fld id="{B66168CD-28A7-45AB-95D3-5E7166BC7C6F}" type="slidenum">
              <a:rPr lang="en-US" smtClean="0"/>
              <a:pPr/>
              <a:t>‹#›</a:t>
            </a:fld>
            <a:endParaRPr lang="en-US"/>
          </a:p>
        </p:txBody>
      </p:sp>
    </p:spTree>
    <p:extLst>
      <p:ext uri="{BB962C8B-B14F-4D97-AF65-F5344CB8AC3E}">
        <p14:creationId xmlns:p14="http://schemas.microsoft.com/office/powerpoint/2010/main" val="2154313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hlb.com/community-programs/affordable-housing-program-general-fund"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fhlb.com/community-programs/disaster-recovery-assistance-programs/disaster-rebuilding-assistance" TargetMode="External"/><Relationship Id="rId5" Type="http://schemas.openxmlformats.org/officeDocument/2006/relationships/hyperlink" Target="https://www.fhlb.com/community-programs/homeownership-and-homebuyer-programs/special-needs-assistance-program" TargetMode="External"/><Relationship Id="rId4" Type="http://schemas.openxmlformats.org/officeDocument/2006/relationships/hyperlink" Target="https://www.fhlb.com/community-programs/homeownership-and-homebuyer-programs/homebuyer-equity-leverage-partnership"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programs.</a:t>
            </a:r>
          </a:p>
        </p:txBody>
      </p:sp>
      <p:sp>
        <p:nvSpPr>
          <p:cNvPr id="4" name="Slide Number Placeholder 3"/>
          <p:cNvSpPr>
            <a:spLocks noGrp="1"/>
          </p:cNvSpPr>
          <p:nvPr>
            <p:ph type="sldNum" sz="quarter" idx="10"/>
          </p:nvPr>
        </p:nvSpPr>
        <p:spPr/>
        <p:txBody>
          <a:bodyPr/>
          <a:lstStyle/>
          <a:p>
            <a:fld id="{B66168CD-28A7-45AB-95D3-5E7166BC7C6F}" type="slidenum">
              <a:rPr lang="en-US" smtClean="0"/>
              <a:pPr/>
              <a:t>1</a:t>
            </a:fld>
            <a:endParaRPr lang="en-US"/>
          </a:p>
        </p:txBody>
      </p:sp>
    </p:spTree>
    <p:extLst>
      <p:ext uri="{BB962C8B-B14F-4D97-AF65-F5344CB8AC3E}">
        <p14:creationId xmlns:p14="http://schemas.microsoft.com/office/powerpoint/2010/main" val="1075221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11</a:t>
            </a:fld>
            <a:endParaRPr lang="en-US" dirty="0"/>
          </a:p>
        </p:txBody>
      </p:sp>
    </p:spTree>
    <p:extLst>
      <p:ext uri="{BB962C8B-B14F-4D97-AF65-F5344CB8AC3E}">
        <p14:creationId xmlns:p14="http://schemas.microsoft.com/office/powerpoint/2010/main" val="3118589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Ineligible Uses: Construction Costs, Contingency, Operational, Administrative, Costs for Empowerment services</a:t>
            </a:r>
          </a:p>
        </p:txBody>
      </p:sp>
      <p:sp>
        <p:nvSpPr>
          <p:cNvPr id="4" name="Slide Number Placeholder 3"/>
          <p:cNvSpPr>
            <a:spLocks noGrp="1"/>
          </p:cNvSpPr>
          <p:nvPr>
            <p:ph type="sldNum" sz="quarter" idx="5"/>
          </p:nvPr>
        </p:nvSpPr>
        <p:spPr/>
        <p:txBody>
          <a:bodyPr/>
          <a:lstStyle/>
          <a:p>
            <a:fld id="{B66168CD-28A7-45AB-95D3-5E7166BC7C6F}" type="slidenum">
              <a:rPr lang="en-US" smtClean="0"/>
              <a:pPr/>
              <a:t>12</a:t>
            </a:fld>
            <a:endParaRPr lang="en-US"/>
          </a:p>
        </p:txBody>
      </p:sp>
    </p:spTree>
    <p:extLst>
      <p:ext uri="{BB962C8B-B14F-4D97-AF65-F5344CB8AC3E}">
        <p14:creationId xmlns:p14="http://schemas.microsoft.com/office/powerpoint/2010/main" val="1194716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13</a:t>
            </a:fld>
            <a:endParaRPr lang="en-US" dirty="0"/>
          </a:p>
        </p:txBody>
      </p:sp>
    </p:spTree>
    <p:extLst>
      <p:ext uri="{BB962C8B-B14F-4D97-AF65-F5344CB8AC3E}">
        <p14:creationId xmlns:p14="http://schemas.microsoft.com/office/powerpoint/2010/main" val="3964885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14</a:t>
            </a:fld>
            <a:endParaRPr lang="en-US" dirty="0"/>
          </a:p>
        </p:txBody>
      </p:sp>
    </p:spTree>
    <p:extLst>
      <p:ext uri="{BB962C8B-B14F-4D97-AF65-F5344CB8AC3E}">
        <p14:creationId xmlns:p14="http://schemas.microsoft.com/office/powerpoint/2010/main" val="2776343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15</a:t>
            </a:fld>
            <a:endParaRPr lang="en-US" dirty="0"/>
          </a:p>
        </p:txBody>
      </p:sp>
    </p:spTree>
    <p:extLst>
      <p:ext uri="{BB962C8B-B14F-4D97-AF65-F5344CB8AC3E}">
        <p14:creationId xmlns:p14="http://schemas.microsoft.com/office/powerpoint/2010/main" val="1605787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18</a:t>
            </a:fld>
            <a:endParaRPr lang="en-US" dirty="0"/>
          </a:p>
        </p:txBody>
      </p:sp>
    </p:spTree>
    <p:extLst>
      <p:ext uri="{BB962C8B-B14F-4D97-AF65-F5344CB8AC3E}">
        <p14:creationId xmlns:p14="http://schemas.microsoft.com/office/powerpoint/2010/main" val="3334085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solidFill>
                <a:srgbClr val="000030"/>
              </a:solidFill>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19</a:t>
            </a:fld>
            <a:endParaRPr lang="en-US" dirty="0"/>
          </a:p>
        </p:txBody>
      </p:sp>
    </p:spTree>
    <p:extLst>
      <p:ext uri="{BB962C8B-B14F-4D97-AF65-F5344CB8AC3E}">
        <p14:creationId xmlns:p14="http://schemas.microsoft.com/office/powerpoint/2010/main" val="3997728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20</a:t>
            </a:fld>
            <a:endParaRPr lang="en-US" dirty="0"/>
          </a:p>
        </p:txBody>
      </p:sp>
    </p:spTree>
    <p:extLst>
      <p:ext uri="{BB962C8B-B14F-4D97-AF65-F5344CB8AC3E}">
        <p14:creationId xmlns:p14="http://schemas.microsoft.com/office/powerpoint/2010/main" val="311859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solidFill>
                <a:schemeClr val="accent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21</a:t>
            </a:fld>
            <a:endParaRPr lang="en-US" dirty="0"/>
          </a:p>
        </p:txBody>
      </p:sp>
    </p:spTree>
    <p:extLst>
      <p:ext uri="{BB962C8B-B14F-4D97-AF65-F5344CB8AC3E}">
        <p14:creationId xmlns:p14="http://schemas.microsoft.com/office/powerpoint/2010/main" val="3987887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31802-268F-81FB-A3DE-57839845D4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5B6A9-0838-7345-1203-0F95E2CD4B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652373-EE42-56D7-ED59-A4C53F74116C}"/>
              </a:ext>
            </a:extLst>
          </p:cNvPr>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a:extLst>
              <a:ext uri="{FF2B5EF4-FFF2-40B4-BE49-F238E27FC236}">
                <a16:creationId xmlns:a16="http://schemas.microsoft.com/office/drawing/2014/main" id="{AE0F687D-0DE3-8392-63B0-E2FFAD9F427C}"/>
              </a:ext>
            </a:extLst>
          </p:cNvPr>
          <p:cNvSpPr>
            <a:spLocks noGrp="1"/>
          </p:cNvSpPr>
          <p:nvPr>
            <p:ph type="sldNum" sz="quarter" idx="10"/>
          </p:nvPr>
        </p:nvSpPr>
        <p:spPr/>
        <p:txBody>
          <a:bodyPr/>
          <a:lstStyle/>
          <a:p>
            <a:fld id="{B66168CD-28A7-45AB-95D3-5E7166BC7C6F}" type="slidenum">
              <a:rPr lang="en-US" smtClean="0"/>
              <a:pPr/>
              <a:t>22</a:t>
            </a:fld>
            <a:endParaRPr lang="en-US" dirty="0"/>
          </a:p>
        </p:txBody>
      </p:sp>
    </p:spTree>
    <p:extLst>
      <p:ext uri="{BB962C8B-B14F-4D97-AF65-F5344CB8AC3E}">
        <p14:creationId xmlns:p14="http://schemas.microsoft.com/office/powerpoint/2010/main" val="3557908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D1ED5-3755-44AF-9CFE-70E51077C209}" type="slidenum">
              <a:rPr lang="en-US" smtClean="0"/>
              <a:pPr/>
              <a:t>2</a:t>
            </a:fld>
            <a:endParaRPr lang="en-US"/>
          </a:p>
        </p:txBody>
      </p:sp>
    </p:spTree>
    <p:extLst>
      <p:ext uri="{BB962C8B-B14F-4D97-AF65-F5344CB8AC3E}">
        <p14:creationId xmlns:p14="http://schemas.microsoft.com/office/powerpoint/2010/main" val="781398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23</a:t>
            </a:fld>
            <a:endParaRPr lang="en-US" dirty="0"/>
          </a:p>
        </p:txBody>
      </p:sp>
    </p:spTree>
    <p:extLst>
      <p:ext uri="{BB962C8B-B14F-4D97-AF65-F5344CB8AC3E}">
        <p14:creationId xmlns:p14="http://schemas.microsoft.com/office/powerpoint/2010/main" val="2168112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030B9-36B1-597F-1625-438DDB173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AD4A9-DB07-1B9C-CA2D-759E07A028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4E4CF-7726-3BF4-92A5-D9CCF54579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DF40EF-4B34-E16A-D8D0-08C1D7B71082}"/>
              </a:ext>
            </a:extLst>
          </p:cNvPr>
          <p:cNvSpPr>
            <a:spLocks noGrp="1"/>
          </p:cNvSpPr>
          <p:nvPr>
            <p:ph type="sldNum" sz="quarter" idx="10"/>
          </p:nvPr>
        </p:nvSpPr>
        <p:spPr/>
        <p:txBody>
          <a:bodyPr/>
          <a:lstStyle/>
          <a:p>
            <a:fld id="{B66168CD-28A7-45AB-95D3-5E7166BC7C6F}" type="slidenum">
              <a:rPr lang="en-US" smtClean="0"/>
              <a:pPr/>
              <a:t>24</a:t>
            </a:fld>
            <a:endParaRPr lang="en-US" dirty="0"/>
          </a:p>
        </p:txBody>
      </p:sp>
    </p:spTree>
    <p:extLst>
      <p:ext uri="{BB962C8B-B14F-4D97-AF65-F5344CB8AC3E}">
        <p14:creationId xmlns:p14="http://schemas.microsoft.com/office/powerpoint/2010/main" val="1975096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25</a:t>
            </a:fld>
            <a:endParaRPr lang="en-US" dirty="0"/>
          </a:p>
        </p:txBody>
      </p:sp>
    </p:spTree>
    <p:extLst>
      <p:ext uri="{BB962C8B-B14F-4D97-AF65-F5344CB8AC3E}">
        <p14:creationId xmlns:p14="http://schemas.microsoft.com/office/powerpoint/2010/main" val="1804322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27</a:t>
            </a:fld>
            <a:endParaRPr lang="en-US" dirty="0"/>
          </a:p>
        </p:txBody>
      </p:sp>
    </p:spTree>
    <p:extLst>
      <p:ext uri="{BB962C8B-B14F-4D97-AF65-F5344CB8AC3E}">
        <p14:creationId xmlns:p14="http://schemas.microsoft.com/office/powerpoint/2010/main" val="1566297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30</a:t>
            </a:fld>
            <a:endParaRPr lang="en-US" dirty="0"/>
          </a:p>
        </p:txBody>
      </p:sp>
    </p:spTree>
    <p:extLst>
      <p:ext uri="{BB962C8B-B14F-4D97-AF65-F5344CB8AC3E}">
        <p14:creationId xmlns:p14="http://schemas.microsoft.com/office/powerpoint/2010/main" val="1812142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0DE7E-0599-9E1E-9975-CD87561E5E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A4F8D7-4733-2DA5-B242-2190AD68C4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B93514-8D78-EA68-0002-F9E72BA27612}"/>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Good Morning, my name is Diane Sell with Federal Home Loan Banks Community Investment Dept. </a:t>
            </a:r>
          </a:p>
          <a:p>
            <a:r>
              <a:rPr lang="en-US" sz="1200" b="1" kern="1200" dirty="0">
                <a:solidFill>
                  <a:schemeClr val="tx1"/>
                </a:solidFill>
                <a:effectLst/>
                <a:latin typeface="+mn-lt"/>
                <a:ea typeface="+mn-ea"/>
                <a:cs typeface="+mn-cs"/>
              </a:rPr>
              <a:t>I would like to thank you for joining our 2026 Homebuyer Equity Leverage Partnership webinar today. </a:t>
            </a:r>
          </a:p>
          <a:p>
            <a:r>
              <a:rPr lang="en-US" sz="1200" b="1" kern="1200" dirty="0">
                <a:solidFill>
                  <a:schemeClr val="tx1"/>
                </a:solidFill>
                <a:effectLst/>
                <a:latin typeface="+mn-lt"/>
                <a:ea typeface="+mn-ea"/>
                <a:cs typeface="+mn-cs"/>
              </a:rPr>
              <a:t>As we go through this presentation, we will offer you the opportunity to place your questions in the chat. We have staff on hand to answers these questions as they come up.</a:t>
            </a:r>
          </a:p>
          <a:p>
            <a:r>
              <a:rPr lang="en-US" sz="1200" b="1" kern="1200" dirty="0">
                <a:solidFill>
                  <a:schemeClr val="tx1"/>
                </a:solidFill>
                <a:effectLst/>
                <a:latin typeface="+mn-lt"/>
                <a:ea typeface="+mn-ea"/>
                <a:cs typeface="+mn-cs"/>
              </a:rPr>
              <a:t>We will also be offering these slides upon request, so please send us an email at ahp@fhlb.com requesting a copy to be emailed to you.</a:t>
            </a:r>
          </a:p>
          <a:p>
            <a:r>
              <a:rPr lang="en-US" sz="1200" b="1" kern="1200" dirty="0">
                <a:solidFill>
                  <a:schemeClr val="tx1"/>
                </a:solidFill>
                <a:effectLst/>
                <a:latin typeface="+mn-lt"/>
                <a:ea typeface="+mn-ea"/>
                <a:cs typeface="+mn-cs"/>
              </a:rPr>
              <a:t>This recorded presentation will also be available to you on our website in the upcoming weeks. </a:t>
            </a:r>
          </a:p>
          <a:p>
            <a:endParaRPr lang="en-US" dirty="0"/>
          </a:p>
        </p:txBody>
      </p:sp>
      <p:sp>
        <p:nvSpPr>
          <p:cNvPr id="4" name="Slide Number Placeholder 3">
            <a:extLst>
              <a:ext uri="{FF2B5EF4-FFF2-40B4-BE49-F238E27FC236}">
                <a16:creationId xmlns:a16="http://schemas.microsoft.com/office/drawing/2014/main" id="{6AC5ABDD-EC25-2380-85B9-8470AECE7F83}"/>
              </a:ext>
            </a:extLst>
          </p:cNvPr>
          <p:cNvSpPr>
            <a:spLocks noGrp="1"/>
          </p:cNvSpPr>
          <p:nvPr>
            <p:ph type="sldNum" sz="quarter" idx="5"/>
          </p:nvPr>
        </p:nvSpPr>
        <p:spPr/>
        <p:txBody>
          <a:bodyPr/>
          <a:lstStyle/>
          <a:p>
            <a:fld id="{323D1ED5-3755-44AF-9CFE-70E51077C209}" type="slidenum">
              <a:rPr lang="en-US" smtClean="0"/>
              <a:pPr/>
              <a:t>37</a:t>
            </a:fld>
            <a:endParaRPr lang="en-US" dirty="0"/>
          </a:p>
        </p:txBody>
      </p:sp>
    </p:spTree>
    <p:extLst>
      <p:ext uri="{BB962C8B-B14F-4D97-AF65-F5344CB8AC3E}">
        <p14:creationId xmlns:p14="http://schemas.microsoft.com/office/powerpoint/2010/main" val="2176658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Member cap will be </a:t>
            </a:r>
            <a:r>
              <a:rPr lang="en-US" dirty="0" err="1"/>
              <a:t>150K</a:t>
            </a:r>
            <a:r>
              <a:rPr lang="en-US" dirty="0"/>
              <a:t> per offering and it will not roll over into subsequent offerings. </a:t>
            </a:r>
          </a:p>
          <a:p>
            <a:r>
              <a:rPr lang="en-US" dirty="0"/>
              <a:t>Funding will be available on a first-come, first-served basis at the beginning of each allocation offering,. </a:t>
            </a:r>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38</a:t>
            </a:fld>
            <a:endParaRPr lang="en-US" dirty="0"/>
          </a:p>
        </p:txBody>
      </p:sp>
    </p:spTree>
    <p:extLst>
      <p:ext uri="{BB962C8B-B14F-4D97-AF65-F5344CB8AC3E}">
        <p14:creationId xmlns:p14="http://schemas.microsoft.com/office/powerpoint/2010/main" val="3915335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6949C-3782-9BB8-8E75-1DCB2B4B78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512771-ED45-F2A3-C6A0-59B4172E2E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0C25EC-6116-4E04-B019-429E8EDF86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536D28-BA39-8215-682A-9198CADA9953}"/>
              </a:ext>
            </a:extLst>
          </p:cNvPr>
          <p:cNvSpPr>
            <a:spLocks noGrp="1"/>
          </p:cNvSpPr>
          <p:nvPr>
            <p:ph type="sldNum" sz="quarter" idx="10"/>
          </p:nvPr>
        </p:nvSpPr>
        <p:spPr/>
        <p:txBody>
          <a:bodyPr/>
          <a:lstStyle/>
          <a:p>
            <a:pPr defTabSz="914307">
              <a:defRPr/>
            </a:pPr>
            <a:fld id="{76937A20-C687-4A2A-9993-AAF792036E99}" type="slidenum">
              <a:rPr lang="en-US">
                <a:solidFill>
                  <a:prstClr val="black"/>
                </a:solidFill>
                <a:latin typeface="Calibri"/>
              </a:rPr>
              <a:pPr defTabSz="914307">
                <a:defRPr/>
              </a:pPr>
              <a:t>39</a:t>
            </a:fld>
            <a:endParaRPr lang="en-US" dirty="0">
              <a:solidFill>
                <a:prstClr val="black"/>
              </a:solidFill>
              <a:latin typeface="Calibri"/>
            </a:endParaRPr>
          </a:p>
        </p:txBody>
      </p:sp>
    </p:spTree>
    <p:extLst>
      <p:ext uri="{BB962C8B-B14F-4D97-AF65-F5344CB8AC3E}">
        <p14:creationId xmlns:p14="http://schemas.microsoft.com/office/powerpoint/2010/main" val="25347109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66168CD-28A7-45AB-95D3-5E7166BC7C6F}" type="slidenum">
              <a:rPr lang="en-US" smtClean="0"/>
              <a:pPr/>
              <a:t>41</a:t>
            </a:fld>
            <a:endParaRPr lang="en-US"/>
          </a:p>
        </p:txBody>
      </p:sp>
    </p:spTree>
    <p:extLst>
      <p:ext uri="{BB962C8B-B14F-4D97-AF65-F5344CB8AC3E}">
        <p14:creationId xmlns:p14="http://schemas.microsoft.com/office/powerpoint/2010/main" val="9898487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45</a:t>
            </a:fld>
            <a:endParaRPr lang="en-US" dirty="0"/>
          </a:p>
        </p:txBody>
      </p:sp>
    </p:spTree>
    <p:extLst>
      <p:ext uri="{BB962C8B-B14F-4D97-AF65-F5344CB8AC3E}">
        <p14:creationId xmlns:p14="http://schemas.microsoft.com/office/powerpoint/2010/main" val="1918319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342900" indent="-342900" algn="l">
              <a:buAutoNum type="arabicParenR"/>
            </a:pPr>
            <a:r>
              <a:rPr lang="en-US" sz="1800" dirty="0">
                <a:latin typeface="TimesNewRomanPSMT"/>
              </a:rPr>
              <a:t>Who we are: </a:t>
            </a:r>
          </a:p>
          <a:p>
            <a:pPr marL="800100" lvl="1" indent="-342900" algn="l">
              <a:buAutoNum type="arabicParenR"/>
            </a:pPr>
            <a:r>
              <a:rPr lang="en-US" sz="1800" dirty="0"/>
              <a:t>FHLB Dallas is an independent government sponsored enterprise (no federal appropriations), that is owned by our member financial institutions. </a:t>
            </a:r>
          </a:p>
          <a:p>
            <a:pPr marL="800100" lvl="1" indent="-342900" algn="l">
              <a:buAutoNum type="arabicParenR"/>
            </a:pPr>
            <a:r>
              <a:rPr lang="en-US" sz="1800" dirty="0">
                <a:latin typeface="TimesNewRomanPSMT"/>
              </a:rPr>
              <a:t>Owned by “Member” financial institutions. We have a Cooperative structure; Members are both owners and customers</a:t>
            </a:r>
            <a:r>
              <a:rPr lang="en-US" sz="1800" b="1" dirty="0">
                <a:latin typeface="TimesNewRomanPSMT"/>
              </a:rPr>
              <a:t>. </a:t>
            </a:r>
          </a:p>
          <a:p>
            <a:pPr marL="800100" lvl="1" indent="-342900" algn="l">
              <a:buAutoNum type="arabicParenR"/>
            </a:pPr>
            <a:r>
              <a:rPr lang="en-US" sz="1800" dirty="0"/>
              <a:t>Members are banks, credit unions, savings and thrifts, CDFIs and insurance companies. </a:t>
            </a:r>
          </a:p>
          <a:p>
            <a:pPr marL="342900" lvl="0" indent="-342900" algn="l">
              <a:buAutoNum type="arabicParenR"/>
            </a:pPr>
            <a:r>
              <a:rPr lang="en-US" sz="1800" dirty="0">
                <a:latin typeface="TimesNewRomanPSMT"/>
              </a:rPr>
              <a:t>What we do:</a:t>
            </a:r>
          </a:p>
          <a:p>
            <a:pPr marL="800100" lvl="1" indent="-342900" algn="l">
              <a:buAutoNum type="arabicParenR"/>
            </a:pPr>
            <a:r>
              <a:rPr lang="en-US" sz="1800" dirty="0">
                <a:latin typeface="TimesNewRomanPSMT"/>
              </a:rPr>
              <a:t>We provide members with wholesale lending, credit and related financial services to support affordable housing and economic development</a:t>
            </a:r>
          </a:p>
          <a:p>
            <a:pPr marL="342900" lvl="0" indent="-342900" algn="l">
              <a:buAutoNum type="arabicParenR"/>
            </a:pPr>
            <a:r>
              <a:rPr lang="en-US" sz="1800" dirty="0">
                <a:latin typeface="TimesNewRomanPSMT"/>
              </a:rPr>
              <a:t>Why we were created: </a:t>
            </a:r>
          </a:p>
          <a:p>
            <a:pPr marL="800100" lvl="1" indent="-342900" algn="l">
              <a:buAutoNum type="arabicParenR"/>
            </a:pPr>
            <a:r>
              <a:rPr lang="en-US" sz="1800" dirty="0">
                <a:latin typeface="TimesNewRomanPSMT"/>
              </a:rPr>
              <a:t>Created by congress in 1932 to reinvigorate a housing market devastated by the Great Depression through housing financing and community development programs and serving as a source of liquidity to our members. </a:t>
            </a:r>
          </a:p>
          <a:p>
            <a:pPr marL="800100" lvl="1" indent="-342900" algn="l">
              <a:buAutoNum type="arabicParenR"/>
            </a:pPr>
            <a:endParaRPr lang="en-US" sz="1800" dirty="0">
              <a:latin typeface="TimesNewRomanPSMT"/>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3</a:t>
            </a:fld>
            <a:endParaRPr lang="en-US" dirty="0"/>
          </a:p>
        </p:txBody>
      </p:sp>
    </p:spTree>
    <p:extLst>
      <p:ext uri="{BB962C8B-B14F-4D97-AF65-F5344CB8AC3E}">
        <p14:creationId xmlns:p14="http://schemas.microsoft.com/office/powerpoint/2010/main" val="19309384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or the 2026 funding cycle, the program is using AI technology to assist with reading and reviewing application documents. This update introduced a new compliance requirement:</a:t>
            </a:r>
          </a:p>
          <a:p>
            <a:pPr fontAlgn="t"/>
            <a:r>
              <a:rPr lang="en-US" sz="1200" b="1" i="0" kern="1200" dirty="0">
                <a:solidFill>
                  <a:schemeClr val="tx1"/>
                </a:solidFill>
                <a:effectLst/>
                <a:latin typeface="+mn-lt"/>
                <a:ea typeface="+mn-ea"/>
                <a:cs typeface="+mn-cs"/>
              </a:rPr>
              <a:t>AI Acknowledgment and Consent Form</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Each HELP application must include a signed </a:t>
            </a:r>
            <a:r>
              <a:rPr lang="en-US" sz="1200" b="1" i="0" kern="1200" dirty="0">
                <a:solidFill>
                  <a:schemeClr val="tx1"/>
                </a:solidFill>
                <a:effectLst/>
                <a:latin typeface="+mn-lt"/>
                <a:ea typeface="+mn-ea"/>
                <a:cs typeface="+mn-cs"/>
              </a:rPr>
              <a:t>Artificial Intelligence (AI) Acknowledgment and Consent Form</a:t>
            </a:r>
            <a:r>
              <a:rPr lang="en-US" sz="1200" b="0" i="0" kern="1200" dirty="0">
                <a:solidFill>
                  <a:schemeClr val="tx1"/>
                </a:solidFill>
                <a:effectLst/>
                <a:latin typeface="+mn-lt"/>
                <a:ea typeface="+mn-ea"/>
                <a:cs typeface="+mn-cs"/>
              </a:rPr>
              <a:t> from all adult household members. This form authorizes the use of AI in pr</a:t>
            </a:r>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46</a:t>
            </a:fld>
            <a:endParaRPr lang="en-US" dirty="0"/>
          </a:p>
        </p:txBody>
      </p:sp>
    </p:spTree>
    <p:extLst>
      <p:ext uri="{BB962C8B-B14F-4D97-AF65-F5344CB8AC3E}">
        <p14:creationId xmlns:p14="http://schemas.microsoft.com/office/powerpoint/2010/main" val="3416145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47</a:t>
            </a:fld>
            <a:endParaRPr lang="en-US" dirty="0"/>
          </a:p>
        </p:txBody>
      </p:sp>
    </p:spTree>
    <p:extLst>
      <p:ext uri="{BB962C8B-B14F-4D97-AF65-F5344CB8AC3E}">
        <p14:creationId xmlns:p14="http://schemas.microsoft.com/office/powerpoint/2010/main" val="3789684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48</a:t>
            </a:fld>
            <a:endParaRPr lang="en-US"/>
          </a:p>
        </p:txBody>
      </p:sp>
    </p:spTree>
    <p:extLst>
      <p:ext uri="{BB962C8B-B14F-4D97-AF65-F5344CB8AC3E}">
        <p14:creationId xmlns:p14="http://schemas.microsoft.com/office/powerpoint/2010/main" val="4231460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7">
              <a:defRPr/>
            </a:pPr>
            <a:r>
              <a:rPr lang="en-US" kern="0" dirty="0"/>
              <a:t>prior to closing. </a:t>
            </a:r>
          </a:p>
        </p:txBody>
      </p:sp>
      <p:sp>
        <p:nvSpPr>
          <p:cNvPr id="4" name="Slide Number Placeholder 3"/>
          <p:cNvSpPr>
            <a:spLocks noGrp="1"/>
          </p:cNvSpPr>
          <p:nvPr>
            <p:ph type="sldNum" sz="quarter" idx="5"/>
          </p:nvPr>
        </p:nvSpPr>
        <p:spPr/>
        <p:txBody>
          <a:bodyPr/>
          <a:lstStyle/>
          <a:p>
            <a:fld id="{323D1ED5-3755-44AF-9CFE-70E51077C209}" type="slidenum">
              <a:rPr lang="en-US" smtClean="0"/>
              <a:pPr/>
              <a:t>49</a:t>
            </a:fld>
            <a:endParaRPr lang="en-US" dirty="0"/>
          </a:p>
        </p:txBody>
      </p:sp>
    </p:spTree>
    <p:extLst>
      <p:ext uri="{BB962C8B-B14F-4D97-AF65-F5344CB8AC3E}">
        <p14:creationId xmlns:p14="http://schemas.microsoft.com/office/powerpoint/2010/main" val="867594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52</a:t>
            </a:fld>
            <a:endParaRPr lang="en-US" dirty="0"/>
          </a:p>
        </p:txBody>
      </p:sp>
    </p:spTree>
    <p:extLst>
      <p:ext uri="{BB962C8B-B14F-4D97-AF65-F5344CB8AC3E}">
        <p14:creationId xmlns:p14="http://schemas.microsoft.com/office/powerpoint/2010/main" val="8024590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23D1ED5-3755-44AF-9CFE-70E51077C209}" type="slidenum">
              <a:rPr lang="en-US" smtClean="0"/>
              <a:pPr/>
              <a:t>53</a:t>
            </a:fld>
            <a:endParaRPr lang="en-US" dirty="0"/>
          </a:p>
        </p:txBody>
      </p:sp>
    </p:spTree>
    <p:extLst>
      <p:ext uri="{BB962C8B-B14F-4D97-AF65-F5344CB8AC3E}">
        <p14:creationId xmlns:p14="http://schemas.microsoft.com/office/powerpoint/2010/main" val="30378779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not sure if you are enrolled, please email us at ahp@fhlb.com to confirm</a:t>
            </a:r>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55</a:t>
            </a:fld>
            <a:endParaRPr lang="en-US" dirty="0"/>
          </a:p>
        </p:txBody>
      </p:sp>
    </p:spTree>
    <p:extLst>
      <p:ext uri="{BB962C8B-B14F-4D97-AF65-F5344CB8AC3E}">
        <p14:creationId xmlns:p14="http://schemas.microsoft.com/office/powerpoint/2010/main" val="3819570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57</a:t>
            </a:fld>
            <a:endParaRPr lang="en-US" dirty="0"/>
          </a:p>
        </p:txBody>
      </p:sp>
    </p:spTree>
    <p:extLst>
      <p:ext uri="{BB962C8B-B14F-4D97-AF65-F5344CB8AC3E}">
        <p14:creationId xmlns:p14="http://schemas.microsoft.com/office/powerpoint/2010/main" val="3471583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58</a:t>
            </a:fld>
            <a:endParaRPr lang="en-US" dirty="0"/>
          </a:p>
        </p:txBody>
      </p:sp>
    </p:spTree>
    <p:extLst>
      <p:ext uri="{BB962C8B-B14F-4D97-AF65-F5344CB8AC3E}">
        <p14:creationId xmlns:p14="http://schemas.microsoft.com/office/powerpoint/2010/main" val="39973833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15A24-7207-49F0-A7D7-2E83B410D9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192D6C-3105-DB1E-DE3B-DD73009EEF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FAECAD-A757-7A90-EE9B-EA2AE2A82F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1B1F3E4-F5A6-9390-BDAC-1659CF66AA09}"/>
              </a:ext>
            </a:extLst>
          </p:cNvPr>
          <p:cNvSpPr>
            <a:spLocks noGrp="1"/>
          </p:cNvSpPr>
          <p:nvPr>
            <p:ph type="sldNum" sz="quarter" idx="5"/>
          </p:nvPr>
        </p:nvSpPr>
        <p:spPr/>
        <p:txBody>
          <a:bodyPr/>
          <a:lstStyle/>
          <a:p>
            <a:fld id="{8341E19E-F150-40E5-9C32-8A23990FA56E}" type="slidenum">
              <a:rPr lang="en-US" smtClean="0"/>
              <a:t>61</a:t>
            </a:fld>
            <a:endParaRPr lang="en-US"/>
          </a:p>
        </p:txBody>
      </p:sp>
    </p:spTree>
    <p:extLst>
      <p:ext uri="{BB962C8B-B14F-4D97-AF65-F5344CB8AC3E}">
        <p14:creationId xmlns:p14="http://schemas.microsoft.com/office/powerpoint/2010/main" val="26707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morning, we are going to focus on the Set-Aside programs which are HELP, SNAP, and DRA. I encourage you to explore our website, fhlb.com, to look through other programs you may find value in.</a:t>
            </a:r>
          </a:p>
          <a:p>
            <a:pPr algn="l">
              <a:buFont typeface="Arial" panose="020B0604020202020204" pitchFamily="34" charset="0"/>
              <a:buChar char="•"/>
            </a:pPr>
            <a:r>
              <a:rPr lang="en-US" b="1" i="0" u="sng" dirty="0">
                <a:solidFill>
                  <a:srgbClr val="0971CE"/>
                </a:solidFill>
                <a:effectLst/>
                <a:latin typeface="Public Sans"/>
                <a:hlinkClick r:id="rId3"/>
              </a:rPr>
              <a:t>AHP General Fund</a:t>
            </a:r>
            <a:r>
              <a:rPr lang="en-US" b="0" i="0" dirty="0">
                <a:solidFill>
                  <a:srgbClr val="4E5054"/>
                </a:solidFill>
                <a:effectLst/>
                <a:latin typeface="Public Sans"/>
              </a:rPr>
              <a:t> provides grants to help finance the purchase, rehabilitation or construction of affordable housing, including owner-occupied and rental housing and housing for homeless individuals and families. Funds are awarded on an annual basis through a competitive application process.</a:t>
            </a:r>
          </a:p>
          <a:p>
            <a:pPr algn="l">
              <a:buFont typeface="Arial" panose="020B0604020202020204" pitchFamily="34" charset="0"/>
              <a:buChar char="•"/>
            </a:pPr>
            <a:r>
              <a:rPr lang="en-US" b="1" i="0" u="sng" dirty="0">
                <a:solidFill>
                  <a:srgbClr val="0971CE"/>
                </a:solidFill>
                <a:effectLst/>
                <a:latin typeface="Public Sans"/>
                <a:hlinkClick r:id="rId4"/>
              </a:rPr>
              <a:t>HELP</a:t>
            </a:r>
            <a:r>
              <a:rPr lang="en-US" b="0" i="0" dirty="0">
                <a:solidFill>
                  <a:srgbClr val="4E5054"/>
                </a:solidFill>
                <a:effectLst/>
                <a:latin typeface="Public Sans"/>
              </a:rPr>
              <a:t> provides down payment and closing cost assistance to first-time homebuyers. </a:t>
            </a:r>
          </a:p>
          <a:p>
            <a:pPr algn="l">
              <a:buFont typeface="Arial" panose="020B0604020202020204" pitchFamily="34" charset="0"/>
              <a:buChar char="•"/>
            </a:pPr>
            <a:r>
              <a:rPr lang="en-US" b="1" i="0" u="sng" dirty="0">
                <a:solidFill>
                  <a:srgbClr val="0971CE"/>
                </a:solidFill>
                <a:effectLst/>
                <a:latin typeface="Public Sans"/>
                <a:hlinkClick r:id="rId5"/>
              </a:rPr>
              <a:t>SNAP</a:t>
            </a:r>
            <a:r>
              <a:rPr lang="en-US" b="0" i="0" dirty="0">
                <a:solidFill>
                  <a:srgbClr val="4E5054"/>
                </a:solidFill>
                <a:effectLst/>
                <a:latin typeface="Public Sans"/>
              </a:rPr>
              <a:t> provides grants to modify or rehabilitate homes for those with special needs. </a:t>
            </a:r>
          </a:p>
          <a:p>
            <a:pPr algn="l">
              <a:buFont typeface="Arial" panose="020B0604020202020204" pitchFamily="34" charset="0"/>
              <a:buChar char="•"/>
            </a:pPr>
            <a:r>
              <a:rPr lang="en-US" b="1" i="0" u="sng" dirty="0">
                <a:solidFill>
                  <a:srgbClr val="0971CE"/>
                </a:solidFill>
                <a:effectLst/>
                <a:latin typeface="Public Sans"/>
                <a:hlinkClick r:id="rId6"/>
              </a:rPr>
              <a:t>DRA</a:t>
            </a:r>
            <a:r>
              <a:rPr lang="en-US" b="0" i="0" dirty="0">
                <a:solidFill>
                  <a:srgbClr val="4E5054"/>
                </a:solidFill>
                <a:effectLst/>
                <a:latin typeface="Public Sans"/>
              </a:rPr>
              <a:t> provides grants to help homeowners repair or rebuild after disasters. </a:t>
            </a:r>
          </a:p>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4</a:t>
            </a:fld>
            <a:endParaRPr lang="en-US"/>
          </a:p>
        </p:txBody>
      </p:sp>
    </p:spTree>
    <p:extLst>
      <p:ext uri="{BB962C8B-B14F-4D97-AF65-F5344CB8AC3E}">
        <p14:creationId xmlns:p14="http://schemas.microsoft.com/office/powerpoint/2010/main" val="40255964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51460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8341E19E-F150-40E5-9C32-8A23990FA56E}" type="slidenum">
              <a:rPr lang="en-US" smtClean="0"/>
              <a:t>65</a:t>
            </a:fld>
            <a:endParaRPr lang="en-US"/>
          </a:p>
        </p:txBody>
      </p:sp>
    </p:spTree>
    <p:extLst>
      <p:ext uri="{BB962C8B-B14F-4D97-AF65-F5344CB8AC3E}">
        <p14:creationId xmlns:p14="http://schemas.microsoft.com/office/powerpoint/2010/main" val="6729570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6168CD-28A7-45AB-95D3-5E7166BC7C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60727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27 years ago,  FHLB Dallas created the Partnership Grant Program to support community-based organizations in our district. The FHLB Dallas district includes the states of Arkansas, Louisiana, Mississippi, New Mexico and Texas. The Partnership grant program is intended to complement the types of activities supported by the Bank’s Affordable Housing Program and community advance programs. Through the bank’s affordable housing program or AHP, we subsidize the costs for the acquisition, rehabilitation, or construction of housing for low-to-moderate income households. However, the AHP cannot be used to pay for the </a:t>
            </a:r>
            <a:r>
              <a:rPr lang="en-US" i="1" dirty="0"/>
              <a:t>operational needs </a:t>
            </a:r>
            <a:r>
              <a:rPr lang="en-US" dirty="0"/>
              <a:t>of community-based organizations that develop such housing or provide related services. Instead of the AHP, members can apply for these organizations to receive assistance for their operating and administrative needs through the Partnership Grant program. To qualify, the organization must be involved with affordable housing or economic development, like stimulating small businesses or providing small businesses technical assistance. The Bank has allocated $400,000 for the program this year.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63073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FHLB will triple member contributions up to $12,000 per application. For example, a member contribution of $1,000 can be matched up to $3,000 which would provide a total of $4,000 to the CBO. If the member contributes MORE than $4,000, just know that the maximum FHLB can contribute is $12,000 per member/</a:t>
            </a:r>
            <a:r>
              <a:rPr lang="en-US" dirty="0" err="1"/>
              <a:t>cbo</a:t>
            </a:r>
            <a:r>
              <a:rPr lang="en-US" dirty="0"/>
              <a:t> application. Sometimes multiple members will contribute to the same organization. We welcome this and love to see multiple members come together through this program to support an organization in their community. The maximum any single CBO can receive when multiple members submit applications on their behalf is $24,000. In all cases, the most a single CBO can receive through the Partnership Grant is $60,000. Some of you may recall that we did a special PGP offering in response to the COVID-19 pandemic in 2020. Any Partnership grants that the CBO received during 2020 will not count towards this lifetime cap. If you aren’t sure about how much an organization has received, then please reach out to us and we’ll be happy to research that for you. All contributions must be made in the 2023 calendar year. Commitments from the member are acceptable at the time of application if the contribution has not been made yet.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37A20-C687-4A2A-9993-AAF792036E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55573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program provides many benefits to members. At the center, it helps to strengthen the member’s relationship with partner non-profit organizations in the community. The PGP is a matching grant program, so it provides a way for members to multiply their charitable contributions to make a larger impact and do good. This is great for community relations of course. If your application is selected for the grant, then our communications group can work with you and your marketing team to get the word out. This is achieved through press releases, check presentations, and media advisories, among other means of advertisement. These activities help to deepen the connection between your institution, the CBO and community. By financially supporting CBOs through the PGP, your institution will help to expand services and economic opportunity to underserved communities. Participation in the PGP can be used to achieve your institution’s CRA objectives. In short, please use this opportunity to maximize your membership with FHLB Dallas and support eligible CBOs.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68269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qualify, the organization must be legally recognized as a 501(c)3 or tribal entity located in the Dallas district. The services that they provide must be involved with affordable housing or economic development. For example, organizations that rehabilitate homes for the low-income or elderly qualify. Organizations that provide supportive services to the homeless qualify. Organizations that provide first time home buyer education or financial literacy services qualify. Organizations that support Main Street revitalization efforts qualify. Organizations that provide training and business planning services to entrepreneurs qualify. The types of organizations that do not qualify would include food banks, athletic teams or other recreational groups, rotary clubs, girl or boy scouts, and so on. You get the idea. In addition, the total revenues for the organization cannot exceed $600,000. This is evaluated using a combination of the organization’s 2022 actual information and the proposed budget for 2023. We need to see evidence of their 2022 actual revenues. In </a:t>
            </a:r>
            <a:r>
              <a:rPr lang="en-US" dirty="0" err="1"/>
              <a:t>leiu</a:t>
            </a:r>
            <a:r>
              <a:rPr lang="en-US" dirty="0"/>
              <a:t> of the tax return, we can accept audited financials or an unaudited compilation of revenue for 2022. Additionally, projected revenues for 2023 should not exceed the $600,000 threshold.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37A20-C687-4A2A-9993-AAF792036E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36884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42900">
              <a:lnSpc>
                <a:spcPct val="90000"/>
              </a:lnSpc>
              <a:spcBef>
                <a:spcPct val="20000"/>
              </a:spcBef>
              <a:defRPr/>
            </a:pPr>
            <a:r>
              <a:rPr lang="en-US" kern="0" dirty="0">
                <a:latin typeface="Calibri" pitchFamily="34" charset="0"/>
              </a:rPr>
              <a:t>Note: PGP funds may not be used to purchase land or pay for construction materials or construction labor costs.</a:t>
            </a:r>
            <a:endParaRPr lang="en-US" kern="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37A20-C687-4A2A-9993-AAF792036E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74197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Applications from the community-based organization will not be accepted.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42593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utilize the Community Investment department analysts.</a:t>
            </a:r>
          </a:p>
          <a:p>
            <a:r>
              <a:rPr lang="en-US"/>
              <a:t>We can see your application as soon as it is in the online portal.</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168CD-28A7-45AB-95D3-5E7166BC7C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0909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a:t>
            </a:fld>
            <a:endParaRPr lang="en-US" dirty="0"/>
          </a:p>
        </p:txBody>
      </p:sp>
    </p:spTree>
    <p:extLst>
      <p:ext uri="{BB962C8B-B14F-4D97-AF65-F5344CB8AC3E}">
        <p14:creationId xmlns:p14="http://schemas.microsoft.com/office/powerpoint/2010/main" val="33351291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6168CD-28A7-45AB-95D3-5E7166BC7C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64642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81</a:t>
            </a:fld>
            <a:endParaRPr lang="en-US"/>
          </a:p>
        </p:txBody>
      </p:sp>
    </p:spTree>
    <p:extLst>
      <p:ext uri="{BB962C8B-B14F-4D97-AF65-F5344CB8AC3E}">
        <p14:creationId xmlns:p14="http://schemas.microsoft.com/office/powerpoint/2010/main" val="31126484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15A24-7207-49F0-A7D7-2E83B410D9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192D6C-3105-DB1E-DE3B-DD73009EEF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FAECAD-A757-7A90-EE9B-EA2AE2A82F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1B1F3E4-F5A6-9390-BDAC-1659CF66AA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41E19E-F150-40E5-9C32-8A23990FA5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49172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02784-8EE0-7AF3-5793-BB687FD442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6AF61A-1A8A-8DCF-06F0-7DD71CBD23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1CB562-EA31-D6B2-1927-752DB2CA11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C5F4D6-851D-0065-D60B-42957DB53D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11035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determine if the owner occupied property is located in a FEMA Declared disaster area. You can go to FEMAS Website. Fema.gov/disaster/declarations</a:t>
            </a:r>
          </a:p>
          <a:p>
            <a:r>
              <a:rPr lang="en-US" dirty="0"/>
              <a:t>Choose major disaster declaration and then under declaration type, select the state where the property is located and then select the search and filer disasters button</a:t>
            </a:r>
          </a:p>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84</a:t>
            </a:fld>
            <a:endParaRPr lang="en-US"/>
          </a:p>
        </p:txBody>
      </p:sp>
    </p:spTree>
    <p:extLst>
      <p:ext uri="{BB962C8B-B14F-4D97-AF65-F5344CB8AC3E}">
        <p14:creationId xmlns:p14="http://schemas.microsoft.com/office/powerpoint/2010/main" val="25547304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then select the disaster that caused the damage- then select the designated areas tab to the left</a:t>
            </a:r>
          </a:p>
        </p:txBody>
      </p:sp>
      <p:sp>
        <p:nvSpPr>
          <p:cNvPr id="4" name="Slide Number Placeholder 3"/>
          <p:cNvSpPr>
            <a:spLocks noGrp="1"/>
          </p:cNvSpPr>
          <p:nvPr>
            <p:ph type="sldNum" sz="quarter" idx="5"/>
          </p:nvPr>
        </p:nvSpPr>
        <p:spPr/>
        <p:txBody>
          <a:bodyPr/>
          <a:lstStyle/>
          <a:p>
            <a:fld id="{B66168CD-28A7-45AB-95D3-5E7166BC7C6F}" type="slidenum">
              <a:rPr lang="en-US" smtClean="0"/>
              <a:pPr/>
              <a:t>85</a:t>
            </a:fld>
            <a:endParaRPr lang="en-US"/>
          </a:p>
        </p:txBody>
      </p:sp>
    </p:spTree>
    <p:extLst>
      <p:ext uri="{BB962C8B-B14F-4D97-AF65-F5344CB8AC3E}">
        <p14:creationId xmlns:p14="http://schemas.microsoft.com/office/powerpoint/2010/main" val="34107413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owner-occupied properties that are located in the counties designated for ‘Individual Assistance are eligible under our DRA Program!</a:t>
            </a:r>
          </a:p>
          <a:p>
            <a:r>
              <a:rPr lang="en-US" dirty="0"/>
              <a:t>Please NOTE the requested repairs must be related to damages that are caused by the disaster!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44501F-15B5-4927-BB0A-11AFAAC1861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282233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285750" indent="-285750">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 fully executed DRA request for the disbursement of funds form is needed- This form will include a few more items than the HELP Disbursement request. </a:t>
            </a:r>
          </a:p>
          <a:p>
            <a:pPr marL="285750" indent="-285750">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disbursement request form is also a checklist for the documents necessary to complete the submission.</a:t>
            </a:r>
          </a:p>
          <a:p>
            <a:pPr marL="285750" indent="-285750">
              <a:buFontTx/>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includes date/member bank/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include the intermediary if applicable /Member Contact/who it was prepared by/ The applicant’s name and FEMA disaster ID. </a:t>
            </a:r>
          </a:p>
          <a:p>
            <a:pPr marL="285750" indent="-285750">
              <a:buFontTx/>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If there is developer fee included in this request, there will need to be an intermediary.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Tx/>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Cunty or parish must have been designated for individual assistance by FEMA no earlier than January 1, 2019. You can locate the FEMA ID at fema.gov. </a:t>
            </a:r>
          </a:p>
          <a:p>
            <a:pPr marL="285750" indent="-285750">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disaster amount requested is only the amount requested by us- The bottom of the form can be utilized as a checklist when submitting the application</a:t>
            </a:r>
          </a:p>
          <a:p>
            <a:pPr marL="285750" indent="-285750">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Maximum of $15,000</a:t>
            </a:r>
          </a:p>
          <a:p>
            <a:pPr marL="285750" indent="-285750">
              <a:buFontTx/>
              <a:buChar char="-"/>
            </a:pPr>
            <a:endParaRPr lang="en-US" sz="1800" dirty="0">
              <a:effectLst/>
              <a:latin typeface="Calibri" panose="020F0502020204030204" pitchFamily="34" charset="0"/>
              <a:cs typeface="Times New Roman" panose="02020603050405020304" pitchFamily="18" charset="0"/>
            </a:endParaRPr>
          </a:p>
          <a:p>
            <a:pPr marL="285750" indent="-285750">
              <a:buFontTx/>
              <a:buChar char="-"/>
            </a:pPr>
            <a:r>
              <a:rPr lang="en-US" sz="1800" dirty="0">
                <a:effectLst/>
                <a:latin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Please do not include copies of social security cards and/or numbers on the documentation you submit. </a:t>
            </a:r>
          </a:p>
          <a:p>
            <a:pPr marL="285750" indent="-285750">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do not require that confidential information</a:t>
            </a:r>
            <a:r>
              <a:rPr lang="en-US" sz="1800" dirty="0">
                <a:effectLst/>
                <a:latin typeface="Calibri" panose="020F0502020204030204" pitchFamily="34"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88</a:t>
            </a:fld>
            <a:endParaRPr lang="en-US"/>
          </a:p>
        </p:txBody>
      </p:sp>
    </p:spTree>
    <p:extLst>
      <p:ext uri="{BB962C8B-B14F-4D97-AF65-F5344CB8AC3E}">
        <p14:creationId xmlns:p14="http://schemas.microsoft.com/office/powerpoint/2010/main" val="7633843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90</a:t>
            </a:fld>
            <a:endParaRPr lang="en-US"/>
          </a:p>
        </p:txBody>
      </p:sp>
    </p:spTree>
    <p:extLst>
      <p:ext uri="{BB962C8B-B14F-4D97-AF65-F5344CB8AC3E}">
        <p14:creationId xmlns:p14="http://schemas.microsoft.com/office/powerpoint/2010/main" val="8911104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0855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a:t>
            </a:fld>
            <a:endParaRPr lang="en-US"/>
          </a:p>
        </p:txBody>
      </p:sp>
    </p:spTree>
    <p:extLst>
      <p:ext uri="{BB962C8B-B14F-4D97-AF65-F5344CB8AC3E}">
        <p14:creationId xmlns:p14="http://schemas.microsoft.com/office/powerpoint/2010/main" val="32558073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FF1A1-4C5E-9489-B304-1C365D5BB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70ADF6-BFB0-9E7A-FAC7-B8E6A6F3EF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18A5F8-E1B6-48FA-16C4-C6C4285CAA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27F996-A8BC-AB6D-17C8-5B79164A50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36513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C7824-A80A-9CD1-BE7B-220F1278C1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45D8B-CBCE-8F0F-E12A-FB13F038E2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47392-4447-6B8D-7659-E61CDB2213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BD9035-B6A1-1865-7701-7336C192706C}"/>
              </a:ext>
            </a:extLst>
          </p:cNvPr>
          <p:cNvSpPr>
            <a:spLocks noGrp="1"/>
          </p:cNvSpPr>
          <p:nvPr>
            <p:ph type="sldNum" sz="quarter" idx="5"/>
          </p:nvPr>
        </p:nvSpPr>
        <p:spPr/>
        <p:txBody>
          <a:bodyPr/>
          <a:lstStyle/>
          <a:p>
            <a:fld id="{B66168CD-28A7-45AB-95D3-5E7166BC7C6F}" type="slidenum">
              <a:rPr lang="en-US" smtClean="0"/>
              <a:pPr/>
              <a:t>97</a:t>
            </a:fld>
            <a:endParaRPr lang="en-US"/>
          </a:p>
        </p:txBody>
      </p:sp>
    </p:spTree>
    <p:extLst>
      <p:ext uri="{BB962C8B-B14F-4D97-AF65-F5344CB8AC3E}">
        <p14:creationId xmlns:p14="http://schemas.microsoft.com/office/powerpoint/2010/main" val="33993549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C7824-A80A-9CD1-BE7B-220F1278C1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45D8B-CBCE-8F0F-E12A-FB13F038E2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47392-4447-6B8D-7659-E61CDB2213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BD9035-B6A1-1865-7701-7336C192706C}"/>
              </a:ext>
            </a:extLst>
          </p:cNvPr>
          <p:cNvSpPr>
            <a:spLocks noGrp="1"/>
          </p:cNvSpPr>
          <p:nvPr>
            <p:ph type="sldNum" sz="quarter" idx="5"/>
          </p:nvPr>
        </p:nvSpPr>
        <p:spPr/>
        <p:txBody>
          <a:bodyPr/>
          <a:lstStyle/>
          <a:p>
            <a:fld id="{B66168CD-28A7-45AB-95D3-5E7166BC7C6F}" type="slidenum">
              <a:rPr lang="en-US" smtClean="0"/>
              <a:pPr/>
              <a:t>102</a:t>
            </a:fld>
            <a:endParaRPr lang="en-US"/>
          </a:p>
        </p:txBody>
      </p:sp>
    </p:spTree>
    <p:extLst>
      <p:ext uri="{BB962C8B-B14F-4D97-AF65-F5344CB8AC3E}">
        <p14:creationId xmlns:p14="http://schemas.microsoft.com/office/powerpoint/2010/main" val="2989212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42653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there are multiple contractors, an invoice is required for each one.</a:t>
            </a:r>
          </a:p>
        </p:txBody>
      </p:sp>
      <p:sp>
        <p:nvSpPr>
          <p:cNvPr id="4" name="Slide Number Placeholder 3"/>
          <p:cNvSpPr>
            <a:spLocks noGrp="1"/>
          </p:cNvSpPr>
          <p:nvPr>
            <p:ph type="sldNum" sz="quarter" idx="10"/>
          </p:nvPr>
        </p:nvSpPr>
        <p:spPr/>
        <p:txBody>
          <a:bodyPr/>
          <a:lstStyle/>
          <a:p>
            <a:fld id="{76937A20-C687-4A2A-9993-AAF792036E99}" type="slidenum">
              <a:rPr lang="en-US" smtClean="0"/>
              <a:pPr/>
              <a:t>105</a:t>
            </a:fld>
            <a:endParaRPr lang="en-US"/>
          </a:p>
        </p:txBody>
      </p:sp>
    </p:spTree>
    <p:extLst>
      <p:ext uri="{BB962C8B-B14F-4D97-AF65-F5344CB8AC3E}">
        <p14:creationId xmlns:p14="http://schemas.microsoft.com/office/powerpoint/2010/main" val="1198483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937A20-C687-4A2A-9993-AAF792036E99}" type="slidenum">
              <a:rPr lang="en-US" smtClean="0"/>
              <a:pPr/>
              <a:t>106</a:t>
            </a:fld>
            <a:endParaRPr lang="en-US" dirty="0"/>
          </a:p>
        </p:txBody>
      </p:sp>
    </p:spTree>
    <p:extLst>
      <p:ext uri="{BB962C8B-B14F-4D97-AF65-F5344CB8AC3E}">
        <p14:creationId xmlns:p14="http://schemas.microsoft.com/office/powerpoint/2010/main" val="806421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108</a:t>
            </a:fld>
            <a:endParaRPr lang="en-US" dirty="0"/>
          </a:p>
        </p:txBody>
      </p:sp>
    </p:spTree>
    <p:extLst>
      <p:ext uri="{BB962C8B-B14F-4D97-AF65-F5344CB8AC3E}">
        <p14:creationId xmlns:p14="http://schemas.microsoft.com/office/powerpoint/2010/main" val="28205908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109</a:t>
            </a:fld>
            <a:endParaRPr lang="en-US" dirty="0"/>
          </a:p>
        </p:txBody>
      </p:sp>
    </p:spTree>
    <p:extLst>
      <p:ext uri="{BB962C8B-B14F-4D97-AF65-F5344CB8AC3E}">
        <p14:creationId xmlns:p14="http://schemas.microsoft.com/office/powerpoint/2010/main" val="22996094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33116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do have a “how to” document that we can email the new user. I</a:t>
            </a:r>
            <a:r>
              <a:rPr lang="en-US" sz="1200" kern="1200" dirty="0">
                <a:solidFill>
                  <a:schemeClr val="tx1"/>
                </a:solidFill>
                <a:effectLst/>
                <a:latin typeface="+mn-lt"/>
                <a:ea typeface="+mn-ea"/>
                <a:cs typeface="+mn-cs"/>
              </a:rPr>
              <a:t>mportant notation (i.e. </a:t>
            </a:r>
            <a:r>
              <a:rPr lang="en-US" sz="1200" b="1" kern="1200" dirty="0">
                <a:solidFill>
                  <a:schemeClr val="tx1"/>
                </a:solidFill>
                <a:effectLst/>
                <a:latin typeface="+mn-lt"/>
                <a:ea typeface="+mn-ea"/>
                <a:cs typeface="+mn-cs"/>
              </a:rPr>
              <a:t>When registering, please make sure to select the "Member" option. This is crucial as it will prevent any potential access issues</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112</a:t>
            </a:fld>
            <a:endParaRPr lang="en-US" dirty="0"/>
          </a:p>
        </p:txBody>
      </p:sp>
    </p:spTree>
    <p:extLst>
      <p:ext uri="{BB962C8B-B14F-4D97-AF65-F5344CB8AC3E}">
        <p14:creationId xmlns:p14="http://schemas.microsoft.com/office/powerpoint/2010/main" val="3106729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7</a:t>
            </a:fld>
            <a:endParaRPr lang="en-US" dirty="0"/>
          </a:p>
        </p:txBody>
      </p:sp>
    </p:spTree>
    <p:extLst>
      <p:ext uri="{BB962C8B-B14F-4D97-AF65-F5344CB8AC3E}">
        <p14:creationId xmlns:p14="http://schemas.microsoft.com/office/powerpoint/2010/main" val="20066488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an application is uploaded, it can’t be deleted or edited by any user with Advances or </a:t>
            </a:r>
            <a:r>
              <a:rPr lang="en-US" dirty="0" err="1"/>
              <a:t>AHP</a:t>
            </a:r>
            <a:endParaRPr lang="en-US" dirty="0"/>
          </a:p>
          <a:p>
            <a:r>
              <a:rPr lang="en-US" dirty="0"/>
              <a:t>.</a:t>
            </a:r>
          </a:p>
          <a:p>
            <a:r>
              <a:rPr lang="en-US" dirty="0"/>
              <a:t>Advances authority can view. edit, upload or delete applications submitted from their organization</a:t>
            </a:r>
          </a:p>
          <a:p>
            <a:r>
              <a:rPr lang="en-US" dirty="0" err="1"/>
              <a:t>AHP</a:t>
            </a:r>
            <a:r>
              <a:rPr lang="en-US" dirty="0"/>
              <a:t> authority will only be able to see, edit, upload or delete applications that they only initiate, pending and submission in Grant Connect.</a:t>
            </a:r>
          </a:p>
          <a:p>
            <a:endParaRPr lang="en-US" dirty="0"/>
          </a:p>
          <a:p>
            <a:r>
              <a:rPr lang="en-US" dirty="0"/>
              <a:t>If you have a user in your organization that you would like to be assigned the </a:t>
            </a:r>
            <a:r>
              <a:rPr lang="en-US" dirty="0" err="1"/>
              <a:t>AHP</a:t>
            </a:r>
            <a:r>
              <a:rPr lang="en-US" dirty="0"/>
              <a:t> usage code (column 2) a person with advances authority can request that via email to ahp@fhlb.com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60695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09C40-ADD9-85F4-5309-A90F913ED9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9DA2F-76B6-4BED-D827-45E9A6991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828F9-7B65-2458-7DEE-22D094C1A301}"/>
              </a:ext>
            </a:extLst>
          </p:cNvPr>
          <p:cNvSpPr>
            <a:spLocks noGrp="1"/>
          </p:cNvSpPr>
          <p:nvPr>
            <p:ph type="body" idx="1"/>
          </p:nvPr>
        </p:nvSpPr>
        <p:spPr/>
        <p:txBody>
          <a:bodyPr/>
          <a:lstStyle/>
          <a:p>
            <a:r>
              <a:rPr lang="en-US" dirty="0"/>
              <a:t>Once an application is uploaded, it can’t be deleted or edited by any user with Advances or </a:t>
            </a:r>
            <a:r>
              <a:rPr lang="en-US" dirty="0" err="1"/>
              <a:t>AHP</a:t>
            </a:r>
            <a:endParaRPr lang="en-US" dirty="0"/>
          </a:p>
          <a:p>
            <a:r>
              <a:rPr lang="en-US" dirty="0"/>
              <a:t>.</a:t>
            </a:r>
          </a:p>
          <a:p>
            <a:r>
              <a:rPr lang="en-US" dirty="0"/>
              <a:t>Advances authority can view. edit, upload or delete applications submitted from their organization</a:t>
            </a:r>
          </a:p>
          <a:p>
            <a:r>
              <a:rPr lang="en-US" dirty="0" err="1"/>
              <a:t>AHP</a:t>
            </a:r>
            <a:r>
              <a:rPr lang="en-US" dirty="0"/>
              <a:t> authority will only be able to see, edit, upload or delete applications that they only initiate, pending and submission in Grant Connect.</a:t>
            </a:r>
          </a:p>
          <a:p>
            <a:endParaRPr lang="en-US" dirty="0"/>
          </a:p>
          <a:p>
            <a:r>
              <a:rPr lang="en-US" dirty="0"/>
              <a:t>If you have a user in your organization that you would like to be assigned the </a:t>
            </a:r>
            <a:r>
              <a:rPr lang="en-US" dirty="0" err="1"/>
              <a:t>AHP</a:t>
            </a:r>
            <a:r>
              <a:rPr lang="en-US" dirty="0"/>
              <a:t> usage code (column 2) a person with advances authority can request that via email to ahp@fhlb.com</a:t>
            </a:r>
          </a:p>
          <a:p>
            <a:endParaRPr lang="en-US" dirty="0"/>
          </a:p>
        </p:txBody>
      </p:sp>
      <p:sp>
        <p:nvSpPr>
          <p:cNvPr id="4" name="Slide Number Placeholder 3">
            <a:extLst>
              <a:ext uri="{FF2B5EF4-FFF2-40B4-BE49-F238E27FC236}">
                <a16:creationId xmlns:a16="http://schemas.microsoft.com/office/drawing/2014/main" id="{942A950C-5D0F-2E9D-924B-C5B5DBEEA6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5856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33EAD-5098-41B2-FBE9-E7A523AFD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69F70-7354-5DB3-5C65-1E66559F95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3B8B13-E368-048A-F35C-2B04E89449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9DBFF0-6ABE-9D11-4F7E-1EBE8DD39C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78835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33EAD-5098-41B2-FBE9-E7A523AFD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69F70-7354-5DB3-5C65-1E66559F95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3B8B13-E368-048A-F35C-2B04E89449D8}"/>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019DBFF0-6ABE-9D11-4F7E-1EBE8DD39C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78835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87027-323E-D873-86CA-63BCD22EE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D13C78-BEED-DC5F-4662-EE264C4247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0F944A-093A-5A16-69D7-A0DD69396C71}"/>
              </a:ext>
            </a:extLst>
          </p:cNvPr>
          <p:cNvSpPr>
            <a:spLocks noGrp="1"/>
          </p:cNvSpPr>
          <p:nvPr>
            <p:ph type="body" idx="1"/>
          </p:nvPr>
        </p:nvSpPr>
        <p:spPr/>
        <p:txBody>
          <a:bodyPr/>
          <a:lstStyle/>
          <a:p>
            <a:r>
              <a:rPr lang="en-US" dirty="0"/>
              <a:t>Once an application is uploaded, it can’t be deleted or edited by any user with Advances or </a:t>
            </a:r>
            <a:r>
              <a:rPr lang="en-US" dirty="0" err="1"/>
              <a:t>AHP</a:t>
            </a:r>
            <a:endParaRPr lang="en-US" dirty="0"/>
          </a:p>
          <a:p>
            <a:r>
              <a:rPr lang="en-US" dirty="0"/>
              <a:t>.</a:t>
            </a:r>
          </a:p>
        </p:txBody>
      </p:sp>
      <p:sp>
        <p:nvSpPr>
          <p:cNvPr id="4" name="Slide Number Placeholder 3">
            <a:extLst>
              <a:ext uri="{FF2B5EF4-FFF2-40B4-BE49-F238E27FC236}">
                <a16:creationId xmlns:a16="http://schemas.microsoft.com/office/drawing/2014/main" id="{706C826C-FB31-0460-EB9B-7C9FD6BAB3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9959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a:t>
            </a:fld>
            <a:endParaRPr lang="en-US" dirty="0"/>
          </a:p>
        </p:txBody>
      </p:sp>
    </p:spTree>
    <p:extLst>
      <p:ext uri="{BB962C8B-B14F-4D97-AF65-F5344CB8AC3E}">
        <p14:creationId xmlns:p14="http://schemas.microsoft.com/office/powerpoint/2010/main" val="3238252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9</a:t>
            </a:fld>
            <a:endParaRPr lang="en-US" dirty="0"/>
          </a:p>
        </p:txBody>
      </p:sp>
    </p:spTree>
    <p:extLst>
      <p:ext uri="{BB962C8B-B14F-4D97-AF65-F5344CB8AC3E}">
        <p14:creationId xmlns:p14="http://schemas.microsoft.com/office/powerpoint/2010/main" val="2383905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8" name="Picture 7" descr="Main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2" name="Title 1"/>
          <p:cNvSpPr>
            <a:spLocks noGrp="1"/>
          </p:cNvSpPr>
          <p:nvPr>
            <p:ph type="ctrTitle"/>
          </p:nvPr>
        </p:nvSpPr>
        <p:spPr>
          <a:xfrm>
            <a:off x="2113280" y="3952240"/>
            <a:ext cx="6624320" cy="1158240"/>
          </a:xfrm>
          <a:solidFill>
            <a:schemeClr val="bg1"/>
          </a:solidFill>
        </p:spPr>
        <p:txBody>
          <a:bodyPr/>
          <a:lstStyle>
            <a:lvl1pPr algn="l">
              <a:lnSpc>
                <a:spcPts val="3800"/>
              </a:lnSpc>
              <a:defRPr sz="3600" b="0">
                <a:solidFill>
                  <a:srgbClr val="0071CE"/>
                </a:solidFill>
              </a:defRPr>
            </a:lvl1pPr>
          </a:lstStyle>
          <a:p>
            <a:r>
              <a:rPr lang="en-US"/>
              <a:t>Click to edit Master title style</a:t>
            </a:r>
          </a:p>
        </p:txBody>
      </p:sp>
      <p:sp>
        <p:nvSpPr>
          <p:cNvPr id="3" name="Subtitle 2"/>
          <p:cNvSpPr>
            <a:spLocks noGrp="1"/>
          </p:cNvSpPr>
          <p:nvPr>
            <p:ph type="subTitle" idx="1"/>
          </p:nvPr>
        </p:nvSpPr>
        <p:spPr>
          <a:xfrm>
            <a:off x="2143760" y="5312232"/>
            <a:ext cx="6782526" cy="457200"/>
          </a:xfrm>
        </p:spPr>
        <p:txBody>
          <a:bodyPr>
            <a:noAutofit/>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117811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59092668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CA1386-277B-4248-9DC5-4DBABAD79656}" type="datetime1">
              <a:rPr lang="en-US" smtClean="0">
                <a:solidFill>
                  <a:prstClr val="black">
                    <a:tint val="75000"/>
                  </a:prstClr>
                </a:solidFill>
              </a:r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C4F195-123C-4AEE-96D6-BBF55DBF0B06}" type="slidenum">
              <a:rPr lang="en-US" smtClean="0"/>
              <a:pPr/>
              <a:t>‹#›</a:t>
            </a:fld>
            <a:endParaRPr lang="en-US"/>
          </a:p>
        </p:txBody>
      </p:sp>
    </p:spTree>
    <p:extLst>
      <p:ext uri="{BB962C8B-B14F-4D97-AF65-F5344CB8AC3E}">
        <p14:creationId xmlns:p14="http://schemas.microsoft.com/office/powerpoint/2010/main" val="427736092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9" name="Title 3"/>
          <p:cNvSpPr txBox="1">
            <a:spLocks/>
          </p:cNvSpPr>
          <p:nvPr userDrawn="1"/>
        </p:nvSpPr>
        <p:spPr>
          <a:xfrm>
            <a:off x="2153656" y="5978302"/>
            <a:ext cx="6156960" cy="475938"/>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n-lt"/>
                <a:ea typeface="+mj-ea"/>
                <a:cs typeface="+mj-cs"/>
              </a:defRPr>
            </a:lvl1pPr>
          </a:lstStyle>
          <a:p>
            <a:r>
              <a:rPr lang="en-US" sz="2400">
                <a:solidFill>
                  <a:schemeClr val="tx1">
                    <a:lumMod val="75000"/>
                    <a:lumOff val="25000"/>
                  </a:schemeClr>
                </a:solidFill>
              </a:rPr>
              <a:t>Click to edit Master title style</a:t>
            </a:r>
          </a:p>
        </p:txBody>
      </p:sp>
    </p:spTree>
    <p:extLst>
      <p:ext uri="{BB962C8B-B14F-4D97-AF65-F5344CB8AC3E}">
        <p14:creationId xmlns:p14="http://schemas.microsoft.com/office/powerpoint/2010/main" val="258932045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511808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06999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2" name="Slide Number Placeholder 1"/>
          <p:cNvSpPr>
            <a:spLocks noGrp="1"/>
          </p:cNvSpPr>
          <p:nvPr>
            <p:ph type="sldNum" sz="quarter" idx="20"/>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012705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308057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a:solidFill>
                  <a:srgbClr val="0071CE"/>
                </a:solidFill>
                <a:latin typeface="+mj-lt"/>
                <a:ea typeface="+mj-ea"/>
                <a:cs typeface="+mj-cs"/>
              </a:rPr>
              <a:t>Agenda</a:t>
            </a:r>
          </a:p>
        </p:txBody>
      </p:sp>
    </p:spTree>
    <p:extLst>
      <p:ext uri="{BB962C8B-B14F-4D97-AF65-F5344CB8AC3E}">
        <p14:creationId xmlns:p14="http://schemas.microsoft.com/office/powerpoint/2010/main" val="510912106"/>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4269913493"/>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178657040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76582118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endParaRPr lang="en-US" dirty="0"/>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9023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9276213"/>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9522051"/>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913067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8" name="Picture 7" descr="Main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2" name="Title 1"/>
          <p:cNvSpPr>
            <a:spLocks noGrp="1"/>
          </p:cNvSpPr>
          <p:nvPr>
            <p:ph type="ctrTitle"/>
          </p:nvPr>
        </p:nvSpPr>
        <p:spPr>
          <a:xfrm>
            <a:off x="2113280" y="3952240"/>
            <a:ext cx="6624320" cy="1158240"/>
          </a:xfrm>
          <a:solidFill>
            <a:schemeClr val="bg1"/>
          </a:solidFill>
        </p:spPr>
        <p:txBody>
          <a:bodyPr/>
          <a:lstStyle>
            <a:lvl1pPr algn="l">
              <a:lnSpc>
                <a:spcPts val="3800"/>
              </a:lnSpc>
              <a:defRPr sz="3600" b="0">
                <a:solidFill>
                  <a:srgbClr val="0071CE"/>
                </a:solidFill>
              </a:defRPr>
            </a:lvl1pPr>
          </a:lstStyle>
          <a:p>
            <a:r>
              <a:rPr lang="en-US"/>
              <a:t>Click to edit Master title style</a:t>
            </a:r>
          </a:p>
        </p:txBody>
      </p:sp>
      <p:sp>
        <p:nvSpPr>
          <p:cNvPr id="3" name="Subtitle 2"/>
          <p:cNvSpPr>
            <a:spLocks noGrp="1"/>
          </p:cNvSpPr>
          <p:nvPr>
            <p:ph type="subTitle" idx="1"/>
          </p:nvPr>
        </p:nvSpPr>
        <p:spPr>
          <a:xfrm>
            <a:off x="2143760" y="5312232"/>
            <a:ext cx="6782526" cy="457200"/>
          </a:xfrm>
        </p:spPr>
        <p:txBody>
          <a:bodyPr>
            <a:noAutofit/>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1083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29242661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4310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7602289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34598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8010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537812"/>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6553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On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2841595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dirty="0">
                <a:solidFill>
                  <a:srgbClr val="0071CE"/>
                </a:solidFill>
                <a:latin typeface="+mj-lt"/>
                <a:ea typeface="+mj-ea"/>
                <a:cs typeface="+mj-cs"/>
              </a:rPr>
              <a:t>Agenda</a:t>
            </a:r>
          </a:p>
        </p:txBody>
      </p:sp>
    </p:spTree>
    <p:extLst>
      <p:ext uri="{BB962C8B-B14F-4D97-AF65-F5344CB8AC3E}">
        <p14:creationId xmlns:p14="http://schemas.microsoft.com/office/powerpoint/2010/main" val="49222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16328155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31336738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CA1386-277B-4248-9DC5-4DBABAD79656}" type="datetime1">
              <a:rPr lang="en-US" smtClean="0">
                <a:solidFill>
                  <a:prstClr val="black">
                    <a:tint val="75000"/>
                  </a:prstClr>
                </a:solidFill>
              </a:rPr>
              <a:t>2/23/2026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C4F195-123C-4AEE-96D6-BBF55DBF0B06}" type="slidenum">
              <a:rPr lang="en-US" smtClean="0"/>
              <a:pPr/>
              <a:t>‹#›</a:t>
            </a:fld>
            <a:endParaRPr lang="en-US" dirty="0"/>
          </a:p>
        </p:txBody>
      </p:sp>
    </p:spTree>
    <p:extLst>
      <p:ext uri="{BB962C8B-B14F-4D97-AF65-F5344CB8AC3E}">
        <p14:creationId xmlns:p14="http://schemas.microsoft.com/office/powerpoint/2010/main" val="16898078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0C7221-47ED-EB4C-8D31-E86B352D6052}"/>
              </a:ext>
            </a:extLst>
          </p:cNvPr>
          <p:cNvSpPr>
            <a:spLocks noGrp="1"/>
          </p:cNvSpPr>
          <p:nvPr>
            <p:ph type="dt" sz="half" idx="10"/>
          </p:nvPr>
        </p:nvSpPr>
        <p:spPr/>
        <p:txBody>
          <a:bodyPr/>
          <a:lstStyle/>
          <a:p>
            <a:fld id="{2F4E4393-68C4-CF4C-8D42-93D39FC99B66}" type="datetimeFigureOut">
              <a:rPr lang="en-US" smtClean="0"/>
              <a:t>2/23/2026</a:t>
            </a:fld>
            <a:endParaRPr lang="en-US" dirty="0"/>
          </a:p>
        </p:txBody>
      </p:sp>
      <p:sp>
        <p:nvSpPr>
          <p:cNvPr id="3" name="Footer Placeholder 2">
            <a:extLst>
              <a:ext uri="{FF2B5EF4-FFF2-40B4-BE49-F238E27FC236}">
                <a16:creationId xmlns:a16="http://schemas.microsoft.com/office/drawing/2014/main" id="{05DBF8A7-8B73-4242-A941-DDB5B0AC365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9E4F95-F433-2D4C-8DF2-CB69BFB73958}"/>
              </a:ext>
            </a:extLst>
          </p:cNvPr>
          <p:cNvSpPr>
            <a:spLocks noGrp="1"/>
          </p:cNvSpPr>
          <p:nvPr>
            <p:ph type="sldNum" sz="quarter" idx="12"/>
          </p:nvPr>
        </p:nvSpPr>
        <p:spPr/>
        <p:txBody>
          <a:bodyPr/>
          <a:lstStyle/>
          <a:p>
            <a:fld id="{46B96144-A336-BA41-85A8-8A0F2FF998B2}" type="slidenum">
              <a:rPr lang="en-US" smtClean="0"/>
              <a:t>‹#›</a:t>
            </a:fld>
            <a:endParaRPr lang="en-US" dirty="0"/>
          </a:p>
        </p:txBody>
      </p:sp>
    </p:spTree>
    <p:extLst>
      <p:ext uri="{BB962C8B-B14F-4D97-AF65-F5344CB8AC3E}">
        <p14:creationId xmlns:p14="http://schemas.microsoft.com/office/powerpoint/2010/main" val="34872071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9" name="Title 3"/>
          <p:cNvSpPr txBox="1">
            <a:spLocks/>
          </p:cNvSpPr>
          <p:nvPr userDrawn="1"/>
        </p:nvSpPr>
        <p:spPr>
          <a:xfrm>
            <a:off x="2153656" y="5978302"/>
            <a:ext cx="6156960" cy="475938"/>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n-lt"/>
                <a:ea typeface="+mj-ea"/>
                <a:cs typeface="+mj-cs"/>
              </a:defRPr>
            </a:lvl1pPr>
          </a:lstStyle>
          <a:p>
            <a:r>
              <a:rPr lang="en-US" sz="2400" dirty="0">
                <a:solidFill>
                  <a:schemeClr val="tx1">
                    <a:lumMod val="75000"/>
                    <a:lumOff val="25000"/>
                  </a:schemeClr>
                </a:solidFill>
              </a:rPr>
              <a:t>Click to edit Master title style</a:t>
            </a:r>
          </a:p>
        </p:txBody>
      </p:sp>
    </p:spTree>
    <p:extLst>
      <p:ext uri="{BB962C8B-B14F-4D97-AF65-F5344CB8AC3E}">
        <p14:creationId xmlns:p14="http://schemas.microsoft.com/office/powerpoint/2010/main" val="16447323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815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3109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449398015"/>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2" name="Slide Number Placeholder 1"/>
          <p:cNvSpPr>
            <a:spLocks noGrp="1"/>
          </p:cNvSpPr>
          <p:nvPr>
            <p:ph type="sldNum" sz="quarter" idx="20"/>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31284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19312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dirty="0">
                <a:solidFill>
                  <a:srgbClr val="0071CE"/>
                </a:solidFill>
                <a:latin typeface="+mj-lt"/>
                <a:ea typeface="+mj-ea"/>
                <a:cs typeface="+mj-cs"/>
              </a:rPr>
              <a:t>Agenda</a:t>
            </a:r>
          </a:p>
        </p:txBody>
      </p:sp>
    </p:spTree>
    <p:extLst>
      <p:ext uri="{BB962C8B-B14F-4D97-AF65-F5344CB8AC3E}">
        <p14:creationId xmlns:p14="http://schemas.microsoft.com/office/powerpoint/2010/main" val="27723223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6585820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410370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endParaRPr lang="en-US" dirty="0"/>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3454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54138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18261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27943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n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266528063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a:solidFill>
                  <a:srgbClr val="0071CE"/>
                </a:solidFill>
                <a:latin typeface="+mj-lt"/>
                <a:ea typeface="+mj-ea"/>
                <a:cs typeface="+mj-cs"/>
              </a:rPr>
              <a:t>Agenda</a:t>
            </a:r>
          </a:p>
        </p:txBody>
      </p:sp>
    </p:spTree>
    <p:extLst>
      <p:ext uri="{BB962C8B-B14F-4D97-AF65-F5344CB8AC3E}">
        <p14:creationId xmlns:p14="http://schemas.microsoft.com/office/powerpoint/2010/main" val="343996782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1.jpe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2.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260" y="598773"/>
            <a:ext cx="7487260" cy="457200"/>
          </a:xfrm>
          <a:prstGeom prst="rect">
            <a:avLst/>
          </a:prstGeom>
          <a:noFill/>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56260" y="1208314"/>
            <a:ext cx="8330540" cy="48416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FHLB_logo.jpg"/>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919897" y="577205"/>
            <a:ext cx="1132663" cy="492760"/>
          </a:xfrm>
          <a:prstGeom prst="rect">
            <a:avLst/>
          </a:prstGeom>
        </p:spPr>
      </p:pic>
    </p:spTree>
    <p:extLst>
      <p:ext uri="{BB962C8B-B14F-4D97-AF65-F5344CB8AC3E}">
        <p14:creationId xmlns:p14="http://schemas.microsoft.com/office/powerpoint/2010/main" val="73544097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8" r:id="rId11"/>
    <p:sldLayoutId id="2147483674" r:id="rId12"/>
    <p:sldLayoutId id="2147483675" r:id="rId13"/>
    <p:sldLayoutId id="2147483676" r:id="rId14"/>
    <p:sldLayoutId id="2147483677" r:id="rId15"/>
    <p:sldLayoutId id="2147483678" r:id="rId16"/>
    <p:sldLayoutId id="2147483679" r:id="rId17"/>
    <p:sldLayoutId id="2147483695" r:id="rId18"/>
    <p:sldLayoutId id="2147483697" r:id="rId19"/>
    <p:sldLayoutId id="2147483699" r:id="rId20"/>
    <p:sldLayoutId id="2147483700" r:id="rId21"/>
    <p:sldLayoutId id="2147483701" r:id="rId22"/>
    <p:sldLayoutId id="2147483702" r:id="rId23"/>
  </p:sldLayoutIdLst>
  <p:hf sldNum="0" hdr="0" ftr="0" dt="0"/>
  <p:txStyles>
    <p:titleStyle>
      <a:lvl1pPr algn="l" defTabSz="914400" rtl="0" eaLnBrk="1" latinLnBrk="0" hangingPunct="1">
        <a:spcBef>
          <a:spcPct val="0"/>
        </a:spcBef>
        <a:buNone/>
        <a:defRPr sz="2400" b="1" kern="1200">
          <a:solidFill>
            <a:srgbClr val="0071CE"/>
          </a:solidFill>
          <a:latin typeface="+mj-lt"/>
          <a:ea typeface="+mj-ea"/>
          <a:cs typeface="+mj-cs"/>
        </a:defRPr>
      </a:lvl1pPr>
    </p:titleStyle>
    <p:body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260" y="598773"/>
            <a:ext cx="7487260" cy="457200"/>
          </a:xfrm>
          <a:prstGeom prst="rect">
            <a:avLst/>
          </a:prstGeom>
          <a:noFill/>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56260" y="1208314"/>
            <a:ext cx="8330540" cy="48416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FHLB_logo.jpg"/>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919897" y="577205"/>
            <a:ext cx="1132663" cy="492760"/>
          </a:xfrm>
          <a:prstGeom prst="rect">
            <a:avLst/>
          </a:prstGeom>
        </p:spPr>
      </p:pic>
    </p:spTree>
    <p:extLst>
      <p:ext uri="{BB962C8B-B14F-4D97-AF65-F5344CB8AC3E}">
        <p14:creationId xmlns:p14="http://schemas.microsoft.com/office/powerpoint/2010/main" val="4104769430"/>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Lst>
  <p:hf hdr="0" ftr="0" dt="0"/>
  <p:txStyles>
    <p:titleStyle>
      <a:lvl1pPr algn="l" defTabSz="914400" rtl="0" eaLnBrk="1" latinLnBrk="0" hangingPunct="1">
        <a:spcBef>
          <a:spcPct val="0"/>
        </a:spcBef>
        <a:buNone/>
        <a:defRPr sz="2400" b="1" kern="1200">
          <a:solidFill>
            <a:srgbClr val="0071CE"/>
          </a:solidFill>
          <a:latin typeface="+mj-lt"/>
          <a:ea typeface="+mj-ea"/>
          <a:cs typeface="+mj-cs"/>
        </a:defRPr>
      </a:lvl1pPr>
    </p:titleStyle>
    <p:body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3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11.xml"/><Relationship Id="rId4" Type="http://schemas.openxmlformats.org/officeDocument/2006/relationships/image" Target="../media/image91.png"/></Relationships>
</file>

<file path=ppt/slides/_rels/slide10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9.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mailto:AHP@fhlb.com" TargetMode="External"/><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0.xml"/><Relationship Id="rId1" Type="http://schemas.openxmlformats.org/officeDocument/2006/relationships/slideLayout" Target="../slideLayouts/slideLayout11.xml"/><Relationship Id="rId5" Type="http://schemas.openxmlformats.org/officeDocument/2006/relationships/image" Target="../media/image96.png"/><Relationship Id="rId4" Type="http://schemas.openxmlformats.org/officeDocument/2006/relationships/image" Target="../media/image95.png"/></Relationships>
</file>

<file path=ppt/slides/_rels/slide114.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160.png"/><Relationship Id="rId2" Type="http://schemas.openxmlformats.org/officeDocument/2006/relationships/image" Target="../media/image97.png"/><Relationship Id="rId1" Type="http://schemas.openxmlformats.org/officeDocument/2006/relationships/slideLayout" Target="../slideLayouts/slideLayout5.xml"/><Relationship Id="rId6" Type="http://schemas.openxmlformats.org/officeDocument/2006/relationships/customXml" Target="../ink/ink2.xml"/><Relationship Id="rId5" Type="http://schemas.openxmlformats.org/officeDocument/2006/relationships/image" Target="../media/image150.png"/></Relationships>
</file>

<file path=ppt/slides/_rels/slide1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2.xml"/><Relationship Id="rId1" Type="http://schemas.openxmlformats.org/officeDocument/2006/relationships/slideLayout" Target="../slideLayouts/slideLayout11.xml"/><Relationship Id="rId4" Type="http://schemas.openxmlformats.org/officeDocument/2006/relationships/image" Target="../media/image100.png"/></Relationships>
</file>

<file path=ppt/slides/_rels/slide11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4.xml"/><Relationship Id="rId1" Type="http://schemas.openxmlformats.org/officeDocument/2006/relationships/slideLayout" Target="../slideLayouts/slideLayout11.xml"/><Relationship Id="rId5" Type="http://schemas.openxmlformats.org/officeDocument/2006/relationships/image" Target="../media/image104.png"/><Relationship Id="rId4" Type="http://schemas.openxmlformats.org/officeDocument/2006/relationships/image" Target="../media/image103.png"/></Relationships>
</file>

<file path=ppt/slides/_rels/slide119.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Layout" Target="../diagrams/layout12.xml"/><Relationship Id="rId7" Type="http://schemas.openxmlformats.org/officeDocument/2006/relationships/diagramData" Target="../diagrams/data13.xml"/><Relationship Id="rId12" Type="http://schemas.openxmlformats.org/officeDocument/2006/relationships/image" Target="../media/image105.png"/><Relationship Id="rId2" Type="http://schemas.openxmlformats.org/officeDocument/2006/relationships/diagramData" Target="../diagrams/data12.xml"/><Relationship Id="rId1" Type="http://schemas.openxmlformats.org/officeDocument/2006/relationships/slideLayout" Target="../slideLayouts/slideLayout11.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fhlb.com/community-programs/affordable-housing-program-general-fund#resources"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fhlb.com/getmedia/0f069751-ba96-4ce6-b17b-7e2f3b107c24/MOU-Form.pdf"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hyperlink" Target="https://eligibility.sc.egov.usda.gov/eligibility/welcomeAction.do?pageAction=sfp"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www.fhlb.com/community-programs/affordable-housing-program-general-fund#resources"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hyperlink" Target="http://fhlb.com" TargetMode="External"/><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59.svg"/><Relationship Id="rId4" Type="http://schemas.openxmlformats.org/officeDocument/2006/relationships/diagramLayout" Target="../diagrams/layout8.xml"/><Relationship Id="rId9" Type="http://schemas.openxmlformats.org/officeDocument/2006/relationships/image" Target="../media/image5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fhlb.com/" TargetMode="Externa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3" Type="http://schemas.openxmlformats.org/officeDocument/2006/relationships/hyperlink" Target="mailto:fortifiedfund@fhlb.com" TargetMode="External"/><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6.xml"/><Relationship Id="rId1" Type="http://schemas.openxmlformats.org/officeDocument/2006/relationships/slideLayout" Target="../slideLayouts/slideLayout1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hyperlink" Target="fhlb.com" TargetMode="External"/><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68.png"/><Relationship Id="rId7" Type="http://schemas.openxmlformats.org/officeDocument/2006/relationships/diagramColors" Target="../diagrams/colors11.xml"/><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33.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hyperlink" Target="https://www.fema.gov/disaster/declarations" TargetMode="External"/><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72.png"/></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www.fema.gov/disaster/declarations" TargetMode="External"/><Relationship Id="rId2" Type="http://schemas.openxmlformats.org/officeDocument/2006/relationships/notesSlide" Target="../notesSlides/notesSlide57.xml"/><Relationship Id="rId1" Type="http://schemas.openxmlformats.org/officeDocument/2006/relationships/slideLayout" Target="../slideLayouts/slideLayout21.xml"/><Relationship Id="rId4" Type="http://schemas.openxmlformats.org/officeDocument/2006/relationships/image" Target="../media/image75.png"/></Relationships>
</file>

<file path=ppt/slides/_rels/slide8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33.png"/></Relationships>
</file>

<file path=ppt/slides/_rels/slide9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rcRect/>
          <a:stretch/>
        </p:blipFill>
        <p:spPr>
          <a:xfrm>
            <a:off x="0" y="1"/>
            <a:ext cx="9144000" cy="6858000"/>
          </a:xfrm>
          <a:prstGeom prst="rect">
            <a:avLst/>
          </a:prstGeom>
        </p:spPr>
      </p:pic>
      <p:sp>
        <p:nvSpPr>
          <p:cNvPr id="2" name="TextBox 1">
            <a:extLst>
              <a:ext uri="{FF2B5EF4-FFF2-40B4-BE49-F238E27FC236}">
                <a16:creationId xmlns:a16="http://schemas.microsoft.com/office/drawing/2014/main" id="{E08CC1F2-5C23-45C3-9EB1-528DD49F25A7}"/>
              </a:ext>
            </a:extLst>
          </p:cNvPr>
          <p:cNvSpPr txBox="1"/>
          <p:nvPr/>
        </p:nvSpPr>
        <p:spPr>
          <a:xfrm>
            <a:off x="0" y="5283200"/>
            <a:ext cx="9144000" cy="1615827"/>
          </a:xfrm>
          <a:prstGeom prst="rect">
            <a:avLst/>
          </a:prstGeom>
          <a:solidFill>
            <a:srgbClr val="0070C0"/>
          </a:solidFill>
        </p:spPr>
        <p:txBody>
          <a:bodyPr wrap="square" lIns="91440" tIns="45720" rIns="91440" bIns="45720" rtlCol="0" anchor="t">
            <a:spAutoFit/>
          </a:bodyPr>
          <a:lstStyle/>
          <a:p>
            <a:pPr algn="ctr"/>
            <a:endParaRPr lang="en-US" sz="1100" b="1" dirty="0">
              <a:solidFill>
                <a:schemeClr val="bg1"/>
              </a:solidFill>
            </a:endParaRPr>
          </a:p>
          <a:p>
            <a:pPr algn="ctr"/>
            <a:r>
              <a:rPr lang="en-US" sz="3600" b="1" dirty="0">
                <a:solidFill>
                  <a:schemeClr val="bg1"/>
                </a:solidFill>
              </a:rPr>
              <a:t>2026 Affordable Housing Program Workshop</a:t>
            </a:r>
            <a:endParaRPr lang="en-US" sz="3600" b="1" dirty="0">
              <a:solidFill>
                <a:schemeClr val="bg1"/>
              </a:solidFill>
              <a:cs typeface="Calibri"/>
            </a:endParaRPr>
          </a:p>
          <a:p>
            <a:pPr algn="ctr"/>
            <a:r>
              <a:rPr lang="en-US" sz="3600" dirty="0">
                <a:solidFill>
                  <a:schemeClr val="bg1"/>
                </a:solidFill>
              </a:rPr>
              <a:t>Homeownership and Homebuyer Programs</a:t>
            </a:r>
            <a:endParaRPr lang="en-US" sz="3600" dirty="0">
              <a:solidFill>
                <a:schemeClr val="bg1"/>
              </a:solidFill>
              <a:cs typeface="Calibri"/>
            </a:endParaRPr>
          </a:p>
          <a:p>
            <a:pPr algn="ctr"/>
            <a:endParaRPr lang="en-US" sz="1600" b="1" dirty="0">
              <a:solidFill>
                <a:schemeClr val="bg1"/>
              </a:solidFill>
            </a:endParaRPr>
          </a:p>
        </p:txBody>
      </p:sp>
    </p:spTree>
    <p:extLst>
      <p:ext uri="{BB962C8B-B14F-4D97-AF65-F5344CB8AC3E}">
        <p14:creationId xmlns:p14="http://schemas.microsoft.com/office/powerpoint/2010/main" val="566318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13D59-CC66-B9F8-25DB-F212AFE917EF}"/>
              </a:ext>
            </a:extLst>
          </p:cNvPr>
          <p:cNvSpPr>
            <a:spLocks noGrp="1"/>
          </p:cNvSpPr>
          <p:nvPr>
            <p:ph type="title"/>
          </p:nvPr>
        </p:nvSpPr>
        <p:spPr/>
        <p:txBody>
          <a:bodyPr/>
          <a:lstStyle/>
          <a:p>
            <a:r>
              <a:rPr lang="en-US" dirty="0"/>
              <a:t>AHP Process</a:t>
            </a:r>
          </a:p>
        </p:txBody>
      </p:sp>
      <p:sp>
        <p:nvSpPr>
          <p:cNvPr id="3" name="Content Placeholder 2">
            <a:extLst>
              <a:ext uri="{FF2B5EF4-FFF2-40B4-BE49-F238E27FC236}">
                <a16:creationId xmlns:a16="http://schemas.microsoft.com/office/drawing/2014/main" id="{62F06986-F265-D1E8-EF7C-A8D288A7E3DD}"/>
              </a:ext>
            </a:extLst>
          </p:cNvPr>
          <p:cNvSpPr>
            <a:spLocks noGrp="1"/>
          </p:cNvSpPr>
          <p:nvPr>
            <p:ph idx="1"/>
          </p:nvPr>
        </p:nvSpPr>
        <p:spPr>
          <a:xfrm>
            <a:off x="356260" y="1120177"/>
            <a:ext cx="8330540" cy="5445149"/>
          </a:xfrm>
          <a:ln w="12700">
            <a:solidFill>
              <a:srgbClr val="0071CE"/>
            </a:solidFill>
          </a:ln>
        </p:spPr>
        <p:txBody>
          <a:bodyPr>
            <a:noAutofit/>
          </a:bodyPr>
          <a:lstStyle/>
          <a:p>
            <a:pPr>
              <a:buFont typeface="Wingdings" panose="05000000000000000000" pitchFamily="2" charset="2"/>
              <a:buChar char="v"/>
            </a:pPr>
            <a:r>
              <a:rPr lang="en-US" sz="2000" b="0" i="0" u="sng" dirty="0">
                <a:solidFill>
                  <a:srgbClr val="4E5054"/>
                </a:solidFill>
                <a:effectLst/>
                <a:latin typeface="Public Sans"/>
              </a:rPr>
              <a:t>Pre-Application Process </a:t>
            </a:r>
          </a:p>
          <a:p>
            <a:pPr marL="0" indent="0">
              <a:buNone/>
            </a:pPr>
            <a:r>
              <a:rPr lang="en-US" sz="2000" b="0" i="0" dirty="0">
                <a:solidFill>
                  <a:srgbClr val="4E5054"/>
                </a:solidFill>
                <a:effectLst/>
                <a:latin typeface="Public Sans"/>
              </a:rPr>
              <a:t>    The member and project sponsor meet to discuss the project</a:t>
            </a:r>
          </a:p>
          <a:p>
            <a:pPr>
              <a:buFont typeface="Wingdings" panose="05000000000000000000" pitchFamily="2" charset="2"/>
              <a:buChar char="v"/>
            </a:pPr>
            <a:r>
              <a:rPr lang="en-US" sz="2000" b="0" i="0" u="sng" dirty="0">
                <a:solidFill>
                  <a:srgbClr val="4E5054"/>
                </a:solidFill>
                <a:effectLst/>
                <a:latin typeface="Public Sans"/>
              </a:rPr>
              <a:t>Application Process </a:t>
            </a:r>
          </a:p>
          <a:p>
            <a:pPr marL="236537" lvl="1" indent="0">
              <a:buNone/>
            </a:pPr>
            <a:r>
              <a:rPr lang="en-US" sz="2000" b="0" i="0" dirty="0">
                <a:solidFill>
                  <a:srgbClr val="4E5054"/>
                </a:solidFill>
                <a:effectLst/>
                <a:latin typeface="Public Sans"/>
              </a:rPr>
              <a:t>The project sponsor completes the application for funding during the annual application period </a:t>
            </a:r>
          </a:p>
          <a:p>
            <a:pPr>
              <a:buFont typeface="Wingdings" panose="05000000000000000000" pitchFamily="2" charset="2"/>
              <a:buChar char="v"/>
            </a:pPr>
            <a:r>
              <a:rPr lang="en-US" sz="2000" b="0" i="0" u="sng" dirty="0">
                <a:solidFill>
                  <a:srgbClr val="4E5054"/>
                </a:solidFill>
                <a:effectLst/>
                <a:latin typeface="Public Sans"/>
              </a:rPr>
              <a:t>Approval</a:t>
            </a:r>
            <a:r>
              <a:rPr lang="en-US" sz="2000" b="0" i="0" dirty="0">
                <a:solidFill>
                  <a:srgbClr val="4E5054"/>
                </a:solidFill>
                <a:effectLst/>
                <a:latin typeface="Public Sans"/>
              </a:rPr>
              <a:t> </a:t>
            </a:r>
          </a:p>
          <a:p>
            <a:pPr marL="236537" lvl="1" indent="0">
              <a:buNone/>
            </a:pPr>
            <a:r>
              <a:rPr lang="en-US" sz="2000" b="0" i="0" dirty="0">
                <a:solidFill>
                  <a:srgbClr val="4E5054"/>
                </a:solidFill>
                <a:effectLst/>
                <a:latin typeface="Public Sans"/>
              </a:rPr>
              <a:t>FHLB Dallas scores the applications and recommends projects to receive funding</a:t>
            </a:r>
            <a:endParaRPr lang="en-US" sz="2000" dirty="0">
              <a:solidFill>
                <a:srgbClr val="4E5054"/>
              </a:solidFill>
              <a:latin typeface="Public Sans"/>
            </a:endParaRPr>
          </a:p>
          <a:p>
            <a:pPr>
              <a:buFont typeface="Wingdings" panose="05000000000000000000" pitchFamily="2" charset="2"/>
              <a:buChar char="v"/>
            </a:pPr>
            <a:r>
              <a:rPr lang="en-US" sz="2000" b="0" i="0" u="sng" dirty="0">
                <a:solidFill>
                  <a:srgbClr val="4E5054"/>
                </a:solidFill>
                <a:effectLst/>
                <a:latin typeface="Public Sans"/>
              </a:rPr>
              <a:t>Funds Disbursement</a:t>
            </a:r>
          </a:p>
          <a:p>
            <a:pPr marL="0" indent="0">
              <a:buNone/>
            </a:pPr>
            <a:r>
              <a:rPr lang="en-US" sz="2000" dirty="0">
                <a:solidFill>
                  <a:srgbClr val="4E5054"/>
                </a:solidFill>
                <a:latin typeface="Public Sans"/>
              </a:rPr>
              <a:t>    </a:t>
            </a:r>
            <a:r>
              <a:rPr lang="en-US" sz="2000" b="0" i="0" dirty="0">
                <a:solidFill>
                  <a:srgbClr val="4E5054"/>
                </a:solidFill>
                <a:effectLst/>
                <a:latin typeface="Public Sans"/>
              </a:rPr>
              <a:t>AHP funds are disbursed as a direct grant to the member institution</a:t>
            </a:r>
          </a:p>
          <a:p>
            <a:pPr>
              <a:buFont typeface="Wingdings" panose="05000000000000000000" pitchFamily="2" charset="2"/>
              <a:buChar char="v"/>
            </a:pPr>
            <a:r>
              <a:rPr lang="en-US" sz="2000" b="0" i="0" u="sng" dirty="0">
                <a:solidFill>
                  <a:srgbClr val="4E5054"/>
                </a:solidFill>
                <a:effectLst/>
                <a:latin typeface="Public Sans"/>
              </a:rPr>
              <a:t>Progress Reporting </a:t>
            </a:r>
          </a:p>
          <a:p>
            <a:pPr marL="0" indent="0">
              <a:buNone/>
            </a:pPr>
            <a:r>
              <a:rPr lang="en-US" sz="2000" b="0" i="0" dirty="0">
                <a:solidFill>
                  <a:srgbClr val="4E5054"/>
                </a:solidFill>
                <a:effectLst/>
                <a:latin typeface="Public Sans"/>
              </a:rPr>
              <a:t>    Sponsors submit annual progress reports until project completion</a:t>
            </a:r>
          </a:p>
          <a:p>
            <a:pPr>
              <a:buFont typeface="Wingdings" panose="05000000000000000000" pitchFamily="2" charset="2"/>
              <a:buChar char="v"/>
            </a:pPr>
            <a:r>
              <a:rPr lang="en-US" sz="2000" b="0" i="0" u="sng" dirty="0">
                <a:solidFill>
                  <a:srgbClr val="4E5054"/>
                </a:solidFill>
                <a:effectLst/>
                <a:latin typeface="Public Sans"/>
              </a:rPr>
              <a:t>Monitoring</a:t>
            </a:r>
          </a:p>
          <a:p>
            <a:pPr marL="236537" lvl="1" indent="0">
              <a:buNone/>
            </a:pPr>
            <a:r>
              <a:rPr lang="en-US" sz="2000" b="0" i="0" dirty="0">
                <a:solidFill>
                  <a:srgbClr val="4E5054"/>
                </a:solidFill>
                <a:effectLst/>
                <a:latin typeface="Public Sans"/>
              </a:rPr>
              <a:t>Upon completion of the construction or rehabilitation</a:t>
            </a:r>
            <a:endParaRPr lang="en-US" sz="2000" dirty="0">
              <a:solidFill>
                <a:srgbClr val="4E5054"/>
              </a:solidFill>
              <a:latin typeface="Public Sans"/>
            </a:endParaRPr>
          </a:p>
          <a:p>
            <a:pPr>
              <a:buFont typeface="Wingdings" panose="05000000000000000000" pitchFamily="2" charset="2"/>
              <a:buChar char="v"/>
            </a:pPr>
            <a:r>
              <a:rPr lang="en-US" sz="2000" u="sng" dirty="0">
                <a:solidFill>
                  <a:srgbClr val="4E5054"/>
                </a:solidFill>
                <a:latin typeface="Public Sans"/>
              </a:rPr>
              <a:t>Five-year Retention for Owner Occupied Downpayment Assistance</a:t>
            </a:r>
            <a:endParaRPr lang="en-US" sz="2000" u="sng" dirty="0"/>
          </a:p>
        </p:txBody>
      </p:sp>
    </p:spTree>
    <p:extLst>
      <p:ext uri="{BB962C8B-B14F-4D97-AF65-F5344CB8AC3E}">
        <p14:creationId xmlns:p14="http://schemas.microsoft.com/office/powerpoint/2010/main" val="24242648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2BB2AA-5FA7-AB52-B82C-97E267CC88B3}"/>
              </a:ext>
            </a:extLst>
          </p:cNvPr>
          <p:cNvPicPr>
            <a:picLocks noChangeAspect="1"/>
          </p:cNvPicPr>
          <p:nvPr/>
        </p:nvPicPr>
        <p:blipFill rotWithShape="1">
          <a:blip r:embed="rId2">
            <a:extLst>
              <a:ext uri="{28A0092B-C50C-407E-A947-70E740481C1C}">
                <a14:useLocalDpi xmlns:a14="http://schemas.microsoft.com/office/drawing/2010/main" val="0"/>
              </a:ext>
            </a:extLst>
          </a:blip>
          <a:srcRect l="1959" r="1959"/>
          <a:stretch/>
        </p:blipFill>
        <p:spPr>
          <a:xfrm>
            <a:off x="0" y="951717"/>
            <a:ext cx="5098937" cy="5726098"/>
          </a:xfrm>
          <a:prstGeom prst="rect">
            <a:avLst/>
          </a:prstGeom>
        </p:spPr>
      </p:pic>
      <p:sp>
        <p:nvSpPr>
          <p:cNvPr id="4" name="Title 1">
            <a:extLst>
              <a:ext uri="{FF2B5EF4-FFF2-40B4-BE49-F238E27FC236}">
                <a16:creationId xmlns:a16="http://schemas.microsoft.com/office/drawing/2014/main" id="{CA069833-80AD-644B-0E20-0A89B8C81970}"/>
              </a:ext>
            </a:extLst>
          </p:cNvPr>
          <p:cNvSpPr>
            <a:spLocks noGrp="1"/>
          </p:cNvSpPr>
          <p:nvPr>
            <p:ph type="title"/>
          </p:nvPr>
        </p:nvSpPr>
        <p:spPr>
          <a:xfrm>
            <a:off x="134974" y="328574"/>
            <a:ext cx="7487260" cy="457200"/>
          </a:xfrm>
        </p:spPr>
        <p:txBody>
          <a:bodyPr/>
          <a:lstStyle/>
          <a:p>
            <a:r>
              <a:rPr lang="en-US" sz="2000" dirty="0"/>
              <a:t>Home Repair Estimate</a:t>
            </a:r>
          </a:p>
        </p:txBody>
      </p:sp>
      <p:sp>
        <p:nvSpPr>
          <p:cNvPr id="7" name="TextBox 6">
            <a:extLst>
              <a:ext uri="{FF2B5EF4-FFF2-40B4-BE49-F238E27FC236}">
                <a16:creationId xmlns:a16="http://schemas.microsoft.com/office/drawing/2014/main" id="{625D18D0-9904-4D06-687E-914F727AB640}"/>
              </a:ext>
            </a:extLst>
          </p:cNvPr>
          <p:cNvSpPr txBox="1"/>
          <p:nvPr/>
        </p:nvSpPr>
        <p:spPr>
          <a:xfrm>
            <a:off x="1250311" y="472100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Segoe Script"/>
              </a:rPr>
              <a:t>Contractor Signature</a:t>
            </a:r>
          </a:p>
        </p:txBody>
      </p:sp>
      <p:sp>
        <p:nvSpPr>
          <p:cNvPr id="11" name="TextBox 10">
            <a:extLst>
              <a:ext uri="{FF2B5EF4-FFF2-40B4-BE49-F238E27FC236}">
                <a16:creationId xmlns:a16="http://schemas.microsoft.com/office/drawing/2014/main" id="{AE800E81-F238-9D85-BC15-7A4FD5991505}"/>
              </a:ext>
            </a:extLst>
          </p:cNvPr>
          <p:cNvSpPr txBox="1"/>
          <p:nvPr/>
        </p:nvSpPr>
        <p:spPr>
          <a:xfrm>
            <a:off x="1444716" y="5858397"/>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Segoe Script"/>
              </a:rPr>
              <a:t>Homeowner Signature</a:t>
            </a:r>
          </a:p>
        </p:txBody>
      </p:sp>
      <p:sp>
        <p:nvSpPr>
          <p:cNvPr id="13" name="TextBox 12">
            <a:extLst>
              <a:ext uri="{FF2B5EF4-FFF2-40B4-BE49-F238E27FC236}">
                <a16:creationId xmlns:a16="http://schemas.microsoft.com/office/drawing/2014/main" id="{2C99C031-9BB6-3818-2F62-A0B842967188}"/>
              </a:ext>
            </a:extLst>
          </p:cNvPr>
          <p:cNvSpPr txBox="1"/>
          <p:nvPr/>
        </p:nvSpPr>
        <p:spPr>
          <a:xfrm>
            <a:off x="1333177" y="6217101"/>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Segoe Script"/>
              </a:rPr>
              <a:t>Member Signature</a:t>
            </a:r>
          </a:p>
        </p:txBody>
      </p:sp>
      <p:sp>
        <p:nvSpPr>
          <p:cNvPr id="14" name="TextBox 13">
            <a:extLst>
              <a:ext uri="{FF2B5EF4-FFF2-40B4-BE49-F238E27FC236}">
                <a16:creationId xmlns:a16="http://schemas.microsoft.com/office/drawing/2014/main" id="{E20604D1-B809-11E9-C556-75413E428A39}"/>
              </a:ext>
            </a:extLst>
          </p:cNvPr>
          <p:cNvSpPr txBox="1"/>
          <p:nvPr/>
        </p:nvSpPr>
        <p:spPr>
          <a:xfrm>
            <a:off x="4098414" y="5955279"/>
            <a:ext cx="116010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Segoe Script"/>
              </a:rPr>
              <a:t>2/15/2026</a:t>
            </a:r>
          </a:p>
        </p:txBody>
      </p:sp>
      <p:sp>
        <p:nvSpPr>
          <p:cNvPr id="15" name="TextBox 14">
            <a:extLst>
              <a:ext uri="{FF2B5EF4-FFF2-40B4-BE49-F238E27FC236}">
                <a16:creationId xmlns:a16="http://schemas.microsoft.com/office/drawing/2014/main" id="{DB573A3B-E3F5-0232-ECF4-804A0B4D7BA0}"/>
              </a:ext>
            </a:extLst>
          </p:cNvPr>
          <p:cNvSpPr txBox="1"/>
          <p:nvPr/>
        </p:nvSpPr>
        <p:spPr>
          <a:xfrm>
            <a:off x="4076377" y="6267816"/>
            <a:ext cx="109500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Segoe Script"/>
              </a:rPr>
              <a:t>2/15/2026</a:t>
            </a:r>
          </a:p>
        </p:txBody>
      </p:sp>
      <p:sp>
        <p:nvSpPr>
          <p:cNvPr id="3" name="Rectangle 2">
            <a:extLst>
              <a:ext uri="{FF2B5EF4-FFF2-40B4-BE49-F238E27FC236}">
                <a16:creationId xmlns:a16="http://schemas.microsoft.com/office/drawing/2014/main" id="{FBC8ACB7-8CA6-F0A9-4BD3-18D532064FF1}"/>
              </a:ext>
            </a:extLst>
          </p:cNvPr>
          <p:cNvSpPr/>
          <p:nvPr/>
        </p:nvSpPr>
        <p:spPr>
          <a:xfrm>
            <a:off x="3785839" y="4767175"/>
            <a:ext cx="1254474" cy="2616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293E01B-CBE6-F43B-19E1-2F8F7B71E590}"/>
              </a:ext>
            </a:extLst>
          </p:cNvPr>
          <p:cNvSpPr txBox="1"/>
          <p:nvPr/>
        </p:nvSpPr>
        <p:spPr>
          <a:xfrm>
            <a:off x="5348373" y="1153965"/>
            <a:ext cx="3671301" cy="4801314"/>
          </a:xfrm>
          <a:prstGeom prst="rect">
            <a:avLst/>
          </a:prstGeom>
          <a:noFill/>
        </p:spPr>
        <p:txBody>
          <a:bodyPr wrap="square">
            <a:spAutoFit/>
          </a:bodyPr>
          <a:lstStyle/>
          <a:p>
            <a:pPr marL="283464" marR="0" lvl="0" indent="-2834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Frequent problems that cause delays include:</a:t>
            </a:r>
          </a:p>
          <a:p>
            <a:pPr marL="740664" marR="0" lvl="0" indent="-2834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Ensure that </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all parties have signed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in the designated areas</a:t>
            </a:r>
          </a:p>
          <a:p>
            <a:pPr marL="740664" marR="0" lvl="0" indent="-2834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Total Cost must correspond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with the </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total rehab cost in the Sources &amp; Uses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document</a:t>
            </a:r>
          </a:p>
          <a:p>
            <a:pPr marL="740664" marR="0" lvl="0" indent="-2834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Specify the units or quantities of materials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740664" marR="0" lvl="0" indent="-2834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For </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roof replacement, detail the quantity of shingles (squares, bundles, rolls, sheets, etc.)</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740664" marR="0" lvl="0" indent="-2834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Separate costs for materials and labor</a:t>
            </a:r>
          </a:p>
          <a:p>
            <a:pPr marL="740664" marR="0" lvl="0" indent="-2834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Allow ample time before the bid expires to facilitate review and for FHLB Dallas to process disbursement</a:t>
            </a:r>
          </a:p>
          <a:p>
            <a:pPr marL="740664" marR="0" lvl="0" indent="-2834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9" name="TextBox 18">
            <a:extLst>
              <a:ext uri="{FF2B5EF4-FFF2-40B4-BE49-F238E27FC236}">
                <a16:creationId xmlns:a16="http://schemas.microsoft.com/office/drawing/2014/main" id="{830CE8DF-799A-3BE4-590A-551D9B74EBC5}"/>
              </a:ext>
            </a:extLst>
          </p:cNvPr>
          <p:cNvSpPr txBox="1"/>
          <p:nvPr/>
        </p:nvSpPr>
        <p:spPr>
          <a:xfrm>
            <a:off x="5098937" y="5805382"/>
            <a:ext cx="4023026" cy="461665"/>
          </a:xfrm>
          <a:prstGeom prst="rect">
            <a:avLst/>
          </a:prstGeom>
          <a:noFill/>
        </p:spPr>
        <p:txBody>
          <a:bodyPr wrap="square">
            <a:spAutoFit/>
          </a:bodyPr>
          <a:lstStyle/>
          <a:p>
            <a:r>
              <a:rPr lang="en-US" sz="1200" b="1" i="1" dirty="0">
                <a:solidFill>
                  <a:srgbClr val="C00000"/>
                </a:solidFill>
              </a:rPr>
              <a:t>*When multiple contractors are involved, an executed Home Repair Estimate is required for each contractor.*</a:t>
            </a:r>
          </a:p>
        </p:txBody>
      </p:sp>
    </p:spTree>
    <p:extLst>
      <p:ext uri="{BB962C8B-B14F-4D97-AF65-F5344CB8AC3E}">
        <p14:creationId xmlns:p14="http://schemas.microsoft.com/office/powerpoint/2010/main" val="36465278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D49BA-B4F2-1E13-4A98-310F4AA2760B}"/>
              </a:ext>
            </a:extLst>
          </p:cNvPr>
          <p:cNvSpPr>
            <a:spLocks noGrp="1"/>
          </p:cNvSpPr>
          <p:nvPr>
            <p:ph type="title"/>
          </p:nvPr>
        </p:nvSpPr>
        <p:spPr>
          <a:xfrm>
            <a:off x="179987" y="268284"/>
            <a:ext cx="7487260" cy="457200"/>
          </a:xfrm>
        </p:spPr>
        <p:txBody>
          <a:bodyPr/>
          <a:lstStyle/>
          <a:p>
            <a:r>
              <a:rPr lang="en-US" sz="2400" dirty="0">
                <a:solidFill>
                  <a:srgbClr val="0070C0"/>
                </a:solidFill>
                <a:cs typeface="Calibri"/>
              </a:rPr>
              <a:t>Pre-Inspections</a:t>
            </a:r>
            <a:endParaRPr lang="en-US" sz="2400" dirty="0"/>
          </a:p>
        </p:txBody>
      </p:sp>
      <p:sp>
        <p:nvSpPr>
          <p:cNvPr id="4" name="Rectangle 7">
            <a:extLst>
              <a:ext uri="{FF2B5EF4-FFF2-40B4-BE49-F238E27FC236}">
                <a16:creationId xmlns:a16="http://schemas.microsoft.com/office/drawing/2014/main" id="{4731C571-3A39-5AF0-3081-1B0A0D23B6A9}"/>
              </a:ext>
            </a:extLst>
          </p:cNvPr>
          <p:cNvSpPr txBox="1">
            <a:spLocks noChangeArrowheads="1"/>
          </p:cNvSpPr>
          <p:nvPr/>
        </p:nvSpPr>
        <p:spPr bwMode="auto">
          <a:xfrm>
            <a:off x="111893" y="800285"/>
            <a:ext cx="7809699" cy="464022"/>
          </a:xfrm>
          <a:prstGeom prst="rect">
            <a:avLst/>
          </a:prstGeom>
          <a:ln>
            <a:headEnd/>
            <a:tailEnd/>
          </a:ln>
        </p:spPr>
        <p:style>
          <a:lnRef idx="2">
            <a:schemeClr val="dk1"/>
          </a:lnRef>
          <a:fillRef idx="1">
            <a:schemeClr val="lt1"/>
          </a:fillRef>
          <a:effectRef idx="0">
            <a:schemeClr val="dk1"/>
          </a:effectRef>
          <a:fontRef idx="minor">
            <a:schemeClr val="dk1"/>
          </a:fontRef>
        </p:style>
        <p:txBody>
          <a:bodyPr/>
          <a:lstStyle/>
          <a:p>
            <a:pPr algn="ctr" defTabSz="342900">
              <a:spcAft>
                <a:spcPts val="1800"/>
              </a:spcAft>
            </a:pPr>
            <a:r>
              <a:rPr lang="en-US" b="1" kern="0" dirty="0"/>
              <a:t>Pre-rehab inspections and “before” photos are required to disburse funds</a:t>
            </a:r>
          </a:p>
        </p:txBody>
      </p:sp>
      <p:sp>
        <p:nvSpPr>
          <p:cNvPr id="5" name="Rectangle 7">
            <a:extLst>
              <a:ext uri="{FF2B5EF4-FFF2-40B4-BE49-F238E27FC236}">
                <a16:creationId xmlns:a16="http://schemas.microsoft.com/office/drawing/2014/main" id="{2B81456C-A114-C810-B935-24068332C32D}"/>
              </a:ext>
            </a:extLst>
          </p:cNvPr>
          <p:cNvSpPr txBox="1">
            <a:spLocks noChangeArrowheads="1"/>
          </p:cNvSpPr>
          <p:nvPr/>
        </p:nvSpPr>
        <p:spPr bwMode="auto">
          <a:xfrm>
            <a:off x="111893" y="1295040"/>
            <a:ext cx="8732659" cy="550924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marL="342900" indent="-342900" defTabSz="342900">
              <a:spcAft>
                <a:spcPts val="600"/>
              </a:spcAft>
              <a:buFont typeface="Wingdings" panose="05000000000000000000" pitchFamily="2" charset="2"/>
              <a:buChar char="ü"/>
            </a:pPr>
            <a:r>
              <a:rPr lang="en-US" sz="1600" b="1" kern="0" dirty="0">
                <a:latin typeface="Calibri" panose="020F0502020204030204" pitchFamily="34" charset="0"/>
                <a:cs typeface="Calibri" panose="020F0502020204030204" pitchFamily="34" charset="0"/>
              </a:rPr>
              <a:t>Inspection report must specify eligible items requiring modification/rehab</a:t>
            </a:r>
          </a:p>
          <a:p>
            <a:pPr marL="342900" indent="-342900" defTabSz="342900">
              <a:spcAft>
                <a:spcPts val="600"/>
              </a:spcAft>
              <a:buFont typeface="Wingdings" panose="05000000000000000000" pitchFamily="2" charset="2"/>
              <a:buChar char="ü"/>
            </a:pPr>
            <a:r>
              <a:rPr lang="en-US" sz="1600" b="1" kern="0" dirty="0">
                <a:latin typeface="Calibri" panose="020F0502020204030204" pitchFamily="34" charset="0"/>
                <a:cs typeface="Calibri" panose="020F0502020204030204" pitchFamily="34" charset="0"/>
              </a:rPr>
              <a:t>Photos must show the need for rehabilitation (SNAP) and/or damages as a result of the natural disaster (DRA)</a:t>
            </a:r>
          </a:p>
          <a:p>
            <a:pPr marL="342900" indent="-342900" defTabSz="342900">
              <a:spcAft>
                <a:spcPts val="600"/>
              </a:spcAft>
              <a:buFont typeface="Wingdings" panose="05000000000000000000" pitchFamily="2" charset="2"/>
              <a:buChar char="ü"/>
            </a:pPr>
            <a:r>
              <a:rPr lang="en-US" sz="1600" b="1" kern="0" dirty="0">
                <a:latin typeface="Calibri" panose="020F0502020204030204" pitchFamily="34" charset="0"/>
                <a:cs typeface="Calibri" panose="020F0502020204030204" pitchFamily="34" charset="0"/>
              </a:rPr>
              <a:t>If applicable, inspection invoice should be included, and the amount listed  on the Uses of Funds should be supported by the invoice</a:t>
            </a:r>
            <a:endParaRPr lang="en-US" sz="1600" b="1" dirty="0">
              <a:latin typeface="Calibri" panose="020F0502020204030204" pitchFamily="34" charset="0"/>
              <a:cs typeface="Calibri" panose="020F0502020204030204" pitchFamily="34" charset="0"/>
            </a:endParaRPr>
          </a:p>
          <a:p>
            <a:pPr marL="342900" indent="-342900" defTabSz="342900">
              <a:spcAft>
                <a:spcPts val="600"/>
              </a:spcAft>
              <a:buFont typeface="Wingdings" panose="05000000000000000000" pitchFamily="2" charset="2"/>
              <a:buChar char="ü"/>
            </a:pPr>
            <a:r>
              <a:rPr lang="en-US" sz="1600" b="1" kern="0" dirty="0">
                <a:latin typeface="Calibri" panose="020F0502020204030204" pitchFamily="34" charset="0"/>
                <a:cs typeface="Calibri" panose="020F0502020204030204" pitchFamily="34" charset="0"/>
              </a:rPr>
              <a:t>Inspections to be conducted by an independent 3</a:t>
            </a:r>
            <a:r>
              <a:rPr lang="en-US" sz="1600" b="1" kern="0" baseline="30000" dirty="0">
                <a:latin typeface="Calibri" panose="020F0502020204030204" pitchFamily="34" charset="0"/>
                <a:cs typeface="Calibri" panose="020F0502020204030204" pitchFamily="34" charset="0"/>
              </a:rPr>
              <a:t>rd</a:t>
            </a:r>
            <a:r>
              <a:rPr lang="en-US" sz="1600" b="1" kern="0" dirty="0">
                <a:latin typeface="Calibri" panose="020F0502020204030204" pitchFamily="34" charset="0"/>
                <a:cs typeface="Calibri" panose="020F0502020204030204" pitchFamily="34" charset="0"/>
              </a:rPr>
              <a:t> party </a:t>
            </a:r>
          </a:p>
          <a:p>
            <a:pPr marL="800100" lvl="1" indent="-342900" defTabSz="342900">
              <a:spcAft>
                <a:spcPts val="600"/>
              </a:spcAft>
              <a:buFont typeface="Wingdings" panose="05000000000000000000" pitchFamily="2" charset="2"/>
              <a:buChar char="§"/>
              <a:defRPr/>
            </a:pPr>
            <a:r>
              <a:rPr lang="en-US" sz="1600" b="1" kern="0" dirty="0">
                <a:solidFill>
                  <a:prstClr val="black"/>
                </a:solidFill>
                <a:latin typeface="Calibri" panose="020F0502020204030204" pitchFamily="34" charset="0"/>
                <a:cs typeface="Calibri" panose="020F0502020204030204" pitchFamily="34" charset="0"/>
              </a:rPr>
              <a:t>Approved by member institution</a:t>
            </a:r>
          </a:p>
          <a:p>
            <a:pPr marL="800100" lvl="1" indent="-342900" defTabSz="342900">
              <a:spcAft>
                <a:spcPts val="600"/>
              </a:spcAft>
              <a:buFont typeface="Wingdings" panose="05000000000000000000" pitchFamily="2" charset="2"/>
              <a:buChar char="§"/>
              <a:defRPr/>
            </a:pPr>
            <a:r>
              <a:rPr lang="en-US" sz="1600" b="1" kern="0" dirty="0">
                <a:solidFill>
                  <a:prstClr val="black"/>
                </a:solidFill>
                <a:latin typeface="Calibri" panose="020F0502020204030204" pitchFamily="34" charset="0"/>
                <a:cs typeface="Calibri" panose="020F0502020204030204" pitchFamily="34" charset="0"/>
              </a:rPr>
              <a:t>Must not be related to intermediary, unless the intermediary is a governmental entity </a:t>
            </a:r>
          </a:p>
          <a:p>
            <a:pPr marL="342900" indent="-342900" defTabSz="342900">
              <a:spcAft>
                <a:spcPts val="600"/>
              </a:spcAft>
              <a:buFont typeface="Wingdings" panose="05000000000000000000" pitchFamily="2" charset="2"/>
              <a:buChar char="ü"/>
              <a:defRPr/>
            </a:pPr>
            <a:r>
              <a:rPr lang="en-US" sz="1600" b="1" u="sng" kern="0" dirty="0">
                <a:solidFill>
                  <a:prstClr val="black"/>
                </a:solidFill>
                <a:latin typeface="Calibri" panose="020F0502020204030204" pitchFamily="34" charset="0"/>
                <a:cs typeface="Calibri" panose="020F0502020204030204" pitchFamily="34" charset="0"/>
              </a:rPr>
              <a:t>For SNAP: If not submitted in the original request, pre-inspections are due 45 days after the close of the SNAP window</a:t>
            </a:r>
          </a:p>
          <a:p>
            <a:pPr marL="342900" marR="0" lvl="0" indent="-342900" algn="l" defTabSz="3429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lang="en-US" sz="1600" b="1" u="sng" kern="0" dirty="0">
                <a:solidFill>
                  <a:prstClr val="black"/>
                </a:solidFill>
                <a:latin typeface="Calibri" panose="020F0502020204030204" pitchFamily="34" charset="0"/>
                <a:cs typeface="Calibri" panose="020F0502020204030204" pitchFamily="34" charset="0"/>
              </a:rPr>
              <a:t>For DRA</a:t>
            </a:r>
            <a:r>
              <a:rPr lang="en-US" sz="1600" b="1" kern="0" dirty="0">
                <a:solidFill>
                  <a:prstClr val="black"/>
                </a:solidFill>
                <a:latin typeface="Calibri" panose="020F0502020204030204" pitchFamily="34" charset="0"/>
                <a:cs typeface="Calibri" panose="020F0502020204030204" pitchFamily="34" charset="0"/>
              </a:rPr>
              <a:t>: Pre-inspections and photos are due prior to disbursement</a:t>
            </a:r>
          </a:p>
          <a:p>
            <a:pPr marL="342900" lvl="0" indent="-342900" defTabSz="342900">
              <a:spcAft>
                <a:spcPts val="600"/>
              </a:spcAft>
              <a:buFont typeface="Wingdings" panose="05000000000000000000" pitchFamily="2" charset="2"/>
              <a:buChar char="ü"/>
              <a:defRPr/>
            </a:pPr>
            <a:r>
              <a:rPr lang="en-US" sz="1600" b="1" kern="0" dirty="0">
                <a:latin typeface="Calibri" panose="020F0502020204030204" pitchFamily="34" charset="0"/>
                <a:cs typeface="Calibri" panose="020F0502020204030204" pitchFamily="34" charset="0"/>
              </a:rPr>
              <a:t>If the DRA request is for roof replacement, the new roof must be a FORTIFIED Roof unless the structure of the home cannot support a FORTIFIED Roof. Evidence will need to be provided if the structure cannot support a FORTIFIED Roof. </a:t>
            </a:r>
          </a:p>
          <a:p>
            <a:pPr lvl="0" defTabSz="342900">
              <a:spcAft>
                <a:spcPts val="600"/>
              </a:spcAft>
              <a:defRPr/>
            </a:pPr>
            <a:r>
              <a:rPr lang="en-US" sz="1600" b="1" u="sng" kern="0" dirty="0">
                <a:latin typeface="Calibri" panose="020F0502020204030204" pitchFamily="34" charset="0"/>
                <a:cs typeface="Calibri" panose="020F0502020204030204" pitchFamily="34" charset="0"/>
              </a:rPr>
              <a:t>Items required for a FORTIFIED Roof: </a:t>
            </a:r>
          </a:p>
          <a:p>
            <a:pPr marL="285750" lvl="0" indent="-285750" defTabSz="342900">
              <a:spcAft>
                <a:spcPts val="600"/>
              </a:spcAft>
              <a:buFont typeface="Wingdings" panose="05000000000000000000" pitchFamily="2" charset="2"/>
              <a:buChar char="§"/>
              <a:defRPr/>
            </a:pPr>
            <a:r>
              <a:rPr lang="en-US" sz="1600" b="1" kern="0" dirty="0">
                <a:latin typeface="Calibri" panose="020F0502020204030204" pitchFamily="34" charset="0"/>
                <a:cs typeface="Calibri" panose="020F0502020204030204" pitchFamily="34" charset="0"/>
              </a:rPr>
              <a:t>Evaluation Affidavit (included in the Funding Manual) </a:t>
            </a:r>
          </a:p>
          <a:p>
            <a:pPr marL="285750" lvl="0" indent="-285750" defTabSz="342900">
              <a:spcAft>
                <a:spcPts val="600"/>
              </a:spcAft>
              <a:buFont typeface="Wingdings" panose="05000000000000000000" pitchFamily="2" charset="2"/>
              <a:buChar char="§"/>
              <a:defRPr/>
            </a:pPr>
            <a:r>
              <a:rPr lang="en-US" sz="1600" b="1" kern="0" dirty="0">
                <a:latin typeface="Calibri" panose="020F0502020204030204" pitchFamily="34" charset="0"/>
                <a:cs typeface="Calibri" panose="020F0502020204030204" pitchFamily="34" charset="0"/>
              </a:rPr>
              <a:t>Evidence the Contractor is FORTIFIED certified</a:t>
            </a:r>
          </a:p>
          <a:p>
            <a:pPr marL="285750" lvl="0" indent="-285750" defTabSz="342900">
              <a:spcAft>
                <a:spcPts val="600"/>
              </a:spcAft>
              <a:buFont typeface="Wingdings" panose="05000000000000000000" pitchFamily="2" charset="2"/>
              <a:buChar char="§"/>
              <a:defRPr/>
            </a:pPr>
            <a:r>
              <a:rPr lang="en-US" sz="1600" b="1" kern="0" dirty="0">
                <a:latin typeface="Calibri" panose="020F0502020204030204" pitchFamily="34" charset="0"/>
                <a:cs typeface="Calibri" panose="020F0502020204030204" pitchFamily="34" charset="0"/>
              </a:rPr>
              <a:t>Final FORTIFIED Certificate issued by IBHS must be submitted with the final documents </a:t>
            </a:r>
          </a:p>
          <a:p>
            <a:pPr marL="714375" lvl="1" indent="-257175" defTabSz="342900">
              <a:spcAft>
                <a:spcPts val="1400"/>
              </a:spcAft>
              <a:buFont typeface="Arial" panose="020B0604020202020204" pitchFamily="34" charset="0"/>
              <a:buChar char="•"/>
            </a:pPr>
            <a:endParaRPr lang="en-US" sz="2000" kern="0" dirty="0"/>
          </a:p>
        </p:txBody>
      </p:sp>
    </p:spTree>
    <p:extLst>
      <p:ext uri="{BB962C8B-B14F-4D97-AF65-F5344CB8AC3E}">
        <p14:creationId xmlns:p14="http://schemas.microsoft.com/office/powerpoint/2010/main" val="38320528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0F929-2F4C-68E3-5A6E-FDB912F450C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F57F6BA-A22D-1C68-5599-F473EDAF52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540" y="5294484"/>
            <a:ext cx="7850459" cy="745575"/>
          </a:xfrm>
          <a:prstGeom prst="rect">
            <a:avLst/>
          </a:prstGeom>
        </p:spPr>
      </p:pic>
      <p:sp>
        <p:nvSpPr>
          <p:cNvPr id="6" name="Title 5">
            <a:extLst>
              <a:ext uri="{FF2B5EF4-FFF2-40B4-BE49-F238E27FC236}">
                <a16:creationId xmlns:a16="http://schemas.microsoft.com/office/drawing/2014/main" id="{28240766-8781-3BE1-59DF-EABFD9472D10}"/>
              </a:ext>
            </a:extLst>
          </p:cNvPr>
          <p:cNvSpPr>
            <a:spLocks noGrp="1"/>
          </p:cNvSpPr>
          <p:nvPr>
            <p:ph type="title"/>
          </p:nvPr>
        </p:nvSpPr>
        <p:spPr>
          <a:xfrm>
            <a:off x="2360181" y="5271231"/>
            <a:ext cx="6930571" cy="800661"/>
          </a:xfrm>
          <a:ln>
            <a:noFill/>
          </a:ln>
        </p:spPr>
        <p:txBody>
          <a:bodyPr>
            <a:noAutofit/>
          </a:bodyPr>
          <a:lstStyle/>
          <a:p>
            <a:pPr defTabSz="342900">
              <a:defRPr/>
            </a:pPr>
            <a:r>
              <a:rPr lang="en-US" sz="2700" dirty="0">
                <a:cs typeface="Calibri"/>
              </a:rPr>
              <a:t>Final Documentation - SNAP &amp; DRA</a:t>
            </a:r>
          </a:p>
        </p:txBody>
      </p:sp>
      <p:pic>
        <p:nvPicPr>
          <p:cNvPr id="10" name="Picture 9">
            <a:extLst>
              <a:ext uri="{FF2B5EF4-FFF2-40B4-BE49-F238E27FC236}">
                <a16:creationId xmlns:a16="http://schemas.microsoft.com/office/drawing/2014/main" id="{D014400D-A129-C070-CAC1-E35590CF5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16" y="137160"/>
            <a:ext cx="3387213" cy="1584960"/>
          </a:xfrm>
          <a:prstGeom prst="rect">
            <a:avLst/>
          </a:prstGeom>
        </p:spPr>
      </p:pic>
      <p:sp>
        <p:nvSpPr>
          <p:cNvPr id="11" name="Title 1">
            <a:extLst>
              <a:ext uri="{FF2B5EF4-FFF2-40B4-BE49-F238E27FC236}">
                <a16:creationId xmlns:a16="http://schemas.microsoft.com/office/drawing/2014/main" id="{6DE5222D-A1E3-1B27-C27B-2A86069B83B3}"/>
              </a:ext>
            </a:extLst>
          </p:cNvPr>
          <p:cNvSpPr txBox="1">
            <a:spLocks/>
          </p:cNvSpPr>
          <p:nvPr/>
        </p:nvSpPr>
        <p:spPr>
          <a:xfrm>
            <a:off x="2082799" y="2297868"/>
            <a:ext cx="6624320" cy="1849120"/>
          </a:xfrm>
          <a:prstGeom prst="rect">
            <a:avLst/>
          </a:prstGeom>
          <a:effectLst>
            <a:outerShdw blurRad="50800" dist="38100" dir="8100000" algn="tr" rotWithShape="0">
              <a:schemeClr val="tx1">
                <a:alpha val="80000"/>
              </a:schemeClr>
            </a:outerShdw>
          </a:effectLst>
        </p:spPr>
        <p:txBody>
          <a:bodyPr vert="horz" lIns="91440" tIns="45720" rIns="91440" bIns="45720" rtlCol="0" anchor="ctr">
            <a:normAutofit fontScale="975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a:ln>
                <a:noFill/>
              </a:ln>
              <a:solidFill>
                <a:schemeClr val="bg1"/>
              </a:solidFill>
              <a:effectLst/>
              <a:uLnTx/>
              <a:uFillTx/>
              <a:latin typeface="Calibri" panose="020F0502020204030204" pitchFamily="34" charset="0"/>
              <a:ea typeface="+mj-ea"/>
              <a:cs typeface="Calibri" panose="020F0502020204030204" pitchFamily="34" charset="0"/>
            </a:endParaRPr>
          </a:p>
        </p:txBody>
      </p:sp>
      <p:pic>
        <p:nvPicPr>
          <p:cNvPr id="3" name="Picture 2">
            <a:extLst>
              <a:ext uri="{FF2B5EF4-FFF2-40B4-BE49-F238E27FC236}">
                <a16:creationId xmlns:a16="http://schemas.microsoft.com/office/drawing/2014/main" id="{34DADBC7-E3CC-07BD-E302-6E6325261575}"/>
              </a:ext>
            </a:extLst>
          </p:cNvPr>
          <p:cNvPicPr>
            <a:picLocks noChangeAspect="1"/>
          </p:cNvPicPr>
          <p:nvPr/>
        </p:nvPicPr>
        <p:blipFill>
          <a:blip r:embed="rId5"/>
          <a:stretch>
            <a:fillRect/>
          </a:stretch>
        </p:blipFill>
        <p:spPr>
          <a:xfrm>
            <a:off x="432116" y="107017"/>
            <a:ext cx="3389670" cy="1585097"/>
          </a:xfrm>
          <a:prstGeom prst="rect">
            <a:avLst/>
          </a:prstGeom>
        </p:spPr>
      </p:pic>
    </p:spTree>
    <p:extLst>
      <p:ext uri="{BB962C8B-B14F-4D97-AF65-F5344CB8AC3E}">
        <p14:creationId xmlns:p14="http://schemas.microsoft.com/office/powerpoint/2010/main" val="1783148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4E2E8-B6B7-BC34-5E28-3112E1176D6B}"/>
              </a:ext>
            </a:extLst>
          </p:cNvPr>
          <p:cNvSpPr>
            <a:spLocks noGrp="1"/>
          </p:cNvSpPr>
          <p:nvPr>
            <p:ph type="title"/>
          </p:nvPr>
        </p:nvSpPr>
        <p:spPr>
          <a:xfrm>
            <a:off x="352653" y="581033"/>
            <a:ext cx="7487260" cy="457200"/>
          </a:xfrm>
        </p:spPr>
        <p:txBody>
          <a:bodyPr/>
          <a:lstStyle/>
          <a:p>
            <a:r>
              <a:rPr lang="en-US" sz="2400" dirty="0">
                <a:cs typeface="Calibri"/>
              </a:rPr>
              <a:t>Inspection and Pass-Through Documentation</a:t>
            </a:r>
          </a:p>
        </p:txBody>
      </p:sp>
      <p:sp>
        <p:nvSpPr>
          <p:cNvPr id="3" name="Text Placeholder 2">
            <a:extLst>
              <a:ext uri="{FF2B5EF4-FFF2-40B4-BE49-F238E27FC236}">
                <a16:creationId xmlns:a16="http://schemas.microsoft.com/office/drawing/2014/main" id="{4DB17CD8-867E-BA83-4B10-491E2322987B}"/>
              </a:ext>
            </a:extLst>
          </p:cNvPr>
          <p:cNvSpPr>
            <a:spLocks noGrp="1"/>
          </p:cNvSpPr>
          <p:nvPr>
            <p:ph type="body" sz="quarter" idx="12"/>
          </p:nvPr>
        </p:nvSpPr>
        <p:spPr>
          <a:xfrm>
            <a:off x="352653" y="1129517"/>
            <a:ext cx="8178800" cy="4356883"/>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marL="0" indent="0">
              <a:buNone/>
            </a:pPr>
            <a:r>
              <a:rPr lang="en-US" sz="2100" dirty="0">
                <a:cs typeface="Calibri"/>
              </a:rPr>
              <a:t>Required evidence of the subsidy passing through from the Member for the benefit of the household. </a:t>
            </a:r>
          </a:p>
          <a:p>
            <a:pPr marL="0" indent="0">
              <a:buNone/>
            </a:pPr>
            <a:endParaRPr lang="en-US" sz="2100" b="1" dirty="0">
              <a:cs typeface="Calibri"/>
            </a:endParaRPr>
          </a:p>
          <a:p>
            <a:pPr marL="0" indent="0">
              <a:buNone/>
            </a:pPr>
            <a:r>
              <a:rPr lang="en-US" sz="2100" b="1" dirty="0">
                <a:cs typeface="Calibri"/>
              </a:rPr>
              <a:t>SNAP/DRA final documentation is required 60 days post-disbursement</a:t>
            </a:r>
            <a:r>
              <a:rPr lang="en-US" sz="2100" dirty="0">
                <a:cs typeface="Calibri"/>
              </a:rPr>
              <a:t>.</a:t>
            </a:r>
          </a:p>
          <a:p>
            <a:pPr marL="0" indent="0">
              <a:buClr>
                <a:srgbClr val="262626"/>
              </a:buClr>
              <a:buNone/>
            </a:pPr>
            <a:endParaRPr lang="en-US" sz="1800" dirty="0">
              <a:cs typeface="Calibri"/>
            </a:endParaRPr>
          </a:p>
          <a:p>
            <a:pPr marL="0" indent="0">
              <a:buClr>
                <a:srgbClr val="262626"/>
              </a:buClr>
              <a:buNone/>
            </a:pPr>
            <a:r>
              <a:rPr lang="en-US" sz="2000" b="1" u="sng" dirty="0">
                <a:cs typeface="Calibri"/>
              </a:rPr>
              <a:t>Post Rehabilitation Documentation:</a:t>
            </a:r>
          </a:p>
          <a:p>
            <a:pPr marL="166370" indent="-166370">
              <a:buClr>
                <a:srgbClr val="262626"/>
              </a:buClr>
            </a:pPr>
            <a:r>
              <a:rPr lang="en-US" sz="1800" dirty="0">
                <a:cs typeface="Calibri"/>
              </a:rPr>
              <a:t>Fully Executed Final Cost Certification(s) - signed and dated by all three parties</a:t>
            </a:r>
          </a:p>
          <a:p>
            <a:pPr marL="166370" indent="-166370">
              <a:buClr>
                <a:srgbClr val="262626"/>
              </a:buClr>
            </a:pPr>
            <a:r>
              <a:rPr lang="en-US" sz="1800" dirty="0">
                <a:cs typeface="Calibri"/>
              </a:rPr>
              <a:t>Final Rehab work Invoice(s) - listing final cost, date and homeowner address</a:t>
            </a:r>
          </a:p>
          <a:p>
            <a:pPr marL="166370" indent="-166370">
              <a:buClr>
                <a:srgbClr val="262626"/>
              </a:buClr>
            </a:pPr>
            <a:r>
              <a:rPr lang="en-US" sz="1800" dirty="0">
                <a:cs typeface="Calibri"/>
              </a:rPr>
              <a:t>Post-Rehabilitation Inspection Report with “After” Photos and final invoice </a:t>
            </a:r>
          </a:p>
          <a:p>
            <a:pPr marL="522287" lvl="1" indent="-285750">
              <a:buClr>
                <a:srgbClr val="262626"/>
              </a:buClr>
              <a:buFont typeface="Courier New" panose="02070309020205020404" pitchFamily="49" charset="0"/>
              <a:buChar char="o"/>
            </a:pPr>
            <a:r>
              <a:rPr lang="en-US" sz="1800" dirty="0">
                <a:cs typeface="Calibri"/>
              </a:rPr>
              <a:t>If a pre-inspection invoice was included with the original request and a cost for inspections was included on the Uses of Funds, a post-inspection invoice is required.</a:t>
            </a:r>
          </a:p>
          <a:p>
            <a:pPr marL="166370" indent="-166370">
              <a:buClr>
                <a:srgbClr val="262626"/>
              </a:buClr>
            </a:pPr>
            <a:endParaRPr lang="en-US" sz="1800" dirty="0">
              <a:cs typeface="Calibri"/>
            </a:endParaRPr>
          </a:p>
        </p:txBody>
      </p:sp>
      <p:sp>
        <p:nvSpPr>
          <p:cNvPr id="5" name="TextBox 4">
            <a:extLst>
              <a:ext uri="{FF2B5EF4-FFF2-40B4-BE49-F238E27FC236}">
                <a16:creationId xmlns:a16="http://schemas.microsoft.com/office/drawing/2014/main" id="{DB3821BC-5BB1-07F1-C971-8A6B3BD84D8F}"/>
              </a:ext>
            </a:extLst>
          </p:cNvPr>
          <p:cNvSpPr txBox="1"/>
          <p:nvPr/>
        </p:nvSpPr>
        <p:spPr>
          <a:xfrm>
            <a:off x="352654" y="5830333"/>
            <a:ext cx="8178800" cy="646331"/>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**Contractor/Dates/Address/Costs should match with the original request unless a change order was requested and approved by FHLB Dallas**</a:t>
            </a:r>
          </a:p>
        </p:txBody>
      </p:sp>
    </p:spTree>
    <p:extLst>
      <p:ext uri="{BB962C8B-B14F-4D97-AF65-F5344CB8AC3E}">
        <p14:creationId xmlns:p14="http://schemas.microsoft.com/office/powerpoint/2010/main" val="33948164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itle 6"/>
          <p:cNvSpPr>
            <a:spLocks noGrp="1"/>
          </p:cNvSpPr>
          <p:nvPr>
            <p:ph type="title"/>
          </p:nvPr>
        </p:nvSpPr>
        <p:spPr>
          <a:xfrm>
            <a:off x="356260" y="598773"/>
            <a:ext cx="7470570" cy="457200"/>
          </a:xfrm>
        </p:spPr>
        <p:txBody>
          <a:bodyPr>
            <a:normAutofit/>
          </a:bodyPr>
          <a:lstStyle/>
          <a:p>
            <a:pPr algn="l"/>
            <a:r>
              <a:rPr lang="en-US" b="1" dirty="0">
                <a:solidFill>
                  <a:srgbClr val="0070C0"/>
                </a:solidFill>
              </a:rPr>
              <a:t>Final Cost Certification</a:t>
            </a:r>
          </a:p>
        </p:txBody>
      </p:sp>
      <p:sp>
        <p:nvSpPr>
          <p:cNvPr id="13" name="TextBox 12">
            <a:extLst>
              <a:ext uri="{FF2B5EF4-FFF2-40B4-BE49-F238E27FC236}">
                <a16:creationId xmlns:a16="http://schemas.microsoft.com/office/drawing/2014/main" id="{93DBDEC7-8FB4-281E-569E-4B13CFA2A64A}"/>
              </a:ext>
            </a:extLst>
          </p:cNvPr>
          <p:cNvSpPr txBox="1"/>
          <p:nvPr/>
        </p:nvSpPr>
        <p:spPr>
          <a:xfrm>
            <a:off x="472638" y="1148306"/>
            <a:ext cx="4157551" cy="584775"/>
          </a:xfrm>
          <a:prstGeom prst="rect">
            <a:avLst/>
          </a:prstGeom>
          <a:noFill/>
        </p:spPr>
        <p:txBody>
          <a:bodyPr wrap="square" rtlCol="0">
            <a:spAutoFit/>
          </a:bodyPr>
          <a:lstStyle/>
          <a:p>
            <a:r>
              <a:rPr lang="en-US" sz="1600" dirty="0"/>
              <a:t>Final documents are due within 60 days of the disbursement of funds</a:t>
            </a:r>
          </a:p>
        </p:txBody>
      </p:sp>
      <p:sp>
        <p:nvSpPr>
          <p:cNvPr id="6" name="TextBox 5">
            <a:extLst>
              <a:ext uri="{FF2B5EF4-FFF2-40B4-BE49-F238E27FC236}">
                <a16:creationId xmlns:a16="http://schemas.microsoft.com/office/drawing/2014/main" id="{1CC77377-3987-95C1-0262-70B01C98C80B}"/>
              </a:ext>
            </a:extLst>
          </p:cNvPr>
          <p:cNvSpPr txBox="1"/>
          <p:nvPr/>
        </p:nvSpPr>
        <p:spPr>
          <a:xfrm>
            <a:off x="472637" y="1799377"/>
            <a:ext cx="4298868" cy="1477328"/>
          </a:xfrm>
          <a:prstGeom prst="rect">
            <a:avLst/>
          </a:prstGeom>
          <a:noFill/>
        </p:spPr>
        <p:txBody>
          <a:bodyPr wrap="square" rtlCol="0">
            <a:spAutoFit/>
          </a:bodyPr>
          <a:lstStyle/>
          <a:p>
            <a:r>
              <a:rPr lang="en-US" sz="1500" b="1" dirty="0"/>
              <a:t>1) Final Cost Certification:</a:t>
            </a:r>
          </a:p>
          <a:p>
            <a:pPr marL="285750" indent="-285750">
              <a:buFont typeface="Arial" panose="020B0604020202020204" pitchFamily="34" charset="0"/>
              <a:buChar char="•"/>
            </a:pPr>
            <a:r>
              <a:rPr lang="en-US" sz="1500" dirty="0"/>
              <a:t>Various signatures required</a:t>
            </a:r>
          </a:p>
          <a:p>
            <a:pPr marL="285750" indent="-285750">
              <a:buFont typeface="Arial" panose="020B0604020202020204" pitchFamily="34" charset="0"/>
              <a:buChar char="•"/>
            </a:pPr>
            <a:r>
              <a:rPr lang="en-US" sz="1500" dirty="0"/>
              <a:t>The rehabilitation completion date will be compared to dates on other final documents</a:t>
            </a:r>
          </a:p>
          <a:p>
            <a:pPr marL="285750" indent="-285750">
              <a:buFont typeface="Arial" panose="020B0604020202020204" pitchFamily="34" charset="0"/>
              <a:buChar char="•"/>
            </a:pPr>
            <a:r>
              <a:rPr lang="en-US" sz="1500" dirty="0"/>
              <a:t>The Cost of Rehab will be compared to final invoices</a:t>
            </a:r>
          </a:p>
        </p:txBody>
      </p:sp>
      <p:sp>
        <p:nvSpPr>
          <p:cNvPr id="7" name="TextBox 6">
            <a:extLst>
              <a:ext uri="{FF2B5EF4-FFF2-40B4-BE49-F238E27FC236}">
                <a16:creationId xmlns:a16="http://schemas.microsoft.com/office/drawing/2014/main" id="{91C3DC34-2505-39EE-1F4B-913C22894F4F}"/>
              </a:ext>
            </a:extLst>
          </p:cNvPr>
          <p:cNvSpPr txBox="1"/>
          <p:nvPr/>
        </p:nvSpPr>
        <p:spPr>
          <a:xfrm>
            <a:off x="472637" y="3253051"/>
            <a:ext cx="4298868" cy="1708160"/>
          </a:xfrm>
          <a:prstGeom prst="rect">
            <a:avLst/>
          </a:prstGeom>
          <a:noFill/>
        </p:spPr>
        <p:txBody>
          <a:bodyPr wrap="square" rtlCol="0">
            <a:spAutoFit/>
          </a:bodyPr>
          <a:lstStyle/>
          <a:p>
            <a:r>
              <a:rPr lang="en-US" sz="1500" b="1" dirty="0"/>
              <a:t>2) Final Invoice from Contractor:</a:t>
            </a:r>
          </a:p>
          <a:p>
            <a:pPr marL="285750" indent="-285750">
              <a:buFont typeface="Arial" panose="020B0604020202020204" pitchFamily="34" charset="0"/>
              <a:buChar char="•"/>
            </a:pPr>
            <a:r>
              <a:rPr lang="en-US" sz="1500" dirty="0"/>
              <a:t>Include:</a:t>
            </a:r>
          </a:p>
          <a:p>
            <a:pPr marL="742950" lvl="1" indent="-285750">
              <a:buFont typeface="Courier New" panose="02070309020205020404" pitchFamily="49" charset="0"/>
              <a:buChar char="o"/>
            </a:pPr>
            <a:r>
              <a:rPr lang="en-US" sz="1500" dirty="0"/>
              <a:t>Home address</a:t>
            </a:r>
          </a:p>
          <a:p>
            <a:pPr marL="742950" lvl="1" indent="-285750">
              <a:buFont typeface="Courier New" panose="02070309020205020404" pitchFamily="49" charset="0"/>
              <a:buChar char="o"/>
            </a:pPr>
            <a:r>
              <a:rPr lang="en-US" sz="1500" dirty="0"/>
              <a:t>Date (on or after the final cost cert completion date) </a:t>
            </a:r>
          </a:p>
          <a:p>
            <a:pPr marL="742950" lvl="1" indent="-285750">
              <a:buFont typeface="Courier New" panose="02070309020205020404" pitchFamily="49" charset="0"/>
              <a:buChar char="o"/>
            </a:pPr>
            <a:r>
              <a:rPr lang="en-US" sz="1500" dirty="0"/>
              <a:t>Total cost that aligns with Final Cost Certification</a:t>
            </a:r>
          </a:p>
        </p:txBody>
      </p:sp>
      <p:sp>
        <p:nvSpPr>
          <p:cNvPr id="8" name="TextBox 7">
            <a:extLst>
              <a:ext uri="{FF2B5EF4-FFF2-40B4-BE49-F238E27FC236}">
                <a16:creationId xmlns:a16="http://schemas.microsoft.com/office/drawing/2014/main" id="{CD3C5A8C-02A4-AACE-5A59-EBDFBEB751EC}"/>
              </a:ext>
            </a:extLst>
          </p:cNvPr>
          <p:cNvSpPr txBox="1"/>
          <p:nvPr/>
        </p:nvSpPr>
        <p:spPr>
          <a:xfrm>
            <a:off x="472637" y="4961211"/>
            <a:ext cx="4298868" cy="1708160"/>
          </a:xfrm>
          <a:prstGeom prst="rect">
            <a:avLst/>
          </a:prstGeom>
          <a:noFill/>
        </p:spPr>
        <p:txBody>
          <a:bodyPr wrap="square" rtlCol="0">
            <a:spAutoFit/>
          </a:bodyPr>
          <a:lstStyle/>
          <a:p>
            <a:r>
              <a:rPr lang="en-US" sz="1500" b="1" dirty="0"/>
              <a:t>3) Final Inspection:</a:t>
            </a:r>
          </a:p>
          <a:p>
            <a:pPr marL="285750" indent="-285750">
              <a:buFont typeface="Arial" panose="020B0604020202020204" pitchFamily="34" charset="0"/>
              <a:buChar char="•"/>
            </a:pPr>
            <a:r>
              <a:rPr lang="en-US" sz="1500" dirty="0"/>
              <a:t>Include:</a:t>
            </a:r>
          </a:p>
          <a:p>
            <a:pPr marL="742950" lvl="1" indent="-285750">
              <a:buFont typeface="Courier New" panose="02070309020205020404" pitchFamily="49" charset="0"/>
              <a:buChar char="o"/>
            </a:pPr>
            <a:r>
              <a:rPr lang="en-US" sz="1500" dirty="0"/>
              <a:t>Home address</a:t>
            </a:r>
          </a:p>
          <a:p>
            <a:pPr marL="742950" lvl="1" indent="-285750">
              <a:buFont typeface="Courier New" panose="02070309020205020404" pitchFamily="49" charset="0"/>
              <a:buChar char="o"/>
            </a:pPr>
            <a:r>
              <a:rPr lang="en-US" sz="1500" dirty="0"/>
              <a:t>Date (on or after the final cost cert completion date)</a:t>
            </a:r>
          </a:p>
          <a:p>
            <a:pPr marL="742950" lvl="1" indent="-285750">
              <a:buFont typeface="Courier New" panose="02070309020205020404" pitchFamily="49" charset="0"/>
              <a:buChar char="o"/>
            </a:pPr>
            <a:r>
              <a:rPr lang="en-US" sz="1500" dirty="0"/>
              <a:t>Images of completed repair items</a:t>
            </a:r>
          </a:p>
          <a:p>
            <a:pPr marL="742950" lvl="1" indent="-285750">
              <a:buFont typeface="Courier New" panose="02070309020205020404" pitchFamily="49" charset="0"/>
              <a:buChar char="o"/>
            </a:pPr>
            <a:r>
              <a:rPr lang="en-US" sz="1500" dirty="0"/>
              <a:t>Inspection invoice, if applicable</a:t>
            </a:r>
          </a:p>
        </p:txBody>
      </p:sp>
      <p:pic>
        <p:nvPicPr>
          <p:cNvPr id="9" name="Picture 8">
            <a:extLst>
              <a:ext uri="{FF2B5EF4-FFF2-40B4-BE49-F238E27FC236}">
                <a16:creationId xmlns:a16="http://schemas.microsoft.com/office/drawing/2014/main" id="{842F04A5-9698-EEE5-EA2C-738BDCCD19B5}"/>
              </a:ext>
            </a:extLst>
          </p:cNvPr>
          <p:cNvPicPr>
            <a:picLocks noChangeAspect="1"/>
          </p:cNvPicPr>
          <p:nvPr/>
        </p:nvPicPr>
        <p:blipFill>
          <a:blip r:embed="rId3"/>
          <a:stretch>
            <a:fillRect/>
          </a:stretch>
        </p:blipFill>
        <p:spPr>
          <a:xfrm>
            <a:off x="4664392" y="1106127"/>
            <a:ext cx="4479608" cy="4709164"/>
          </a:xfrm>
          <a:prstGeom prst="rect">
            <a:avLst/>
          </a:prstGeom>
        </p:spPr>
      </p:pic>
      <p:sp>
        <p:nvSpPr>
          <p:cNvPr id="3" name="TextBox 2">
            <a:extLst>
              <a:ext uri="{FF2B5EF4-FFF2-40B4-BE49-F238E27FC236}">
                <a16:creationId xmlns:a16="http://schemas.microsoft.com/office/drawing/2014/main" id="{D3774C76-3BED-153C-F5B8-028808F8A4AD}"/>
              </a:ext>
            </a:extLst>
          </p:cNvPr>
          <p:cNvSpPr txBox="1"/>
          <p:nvPr/>
        </p:nvSpPr>
        <p:spPr>
          <a:xfrm>
            <a:off x="4664392" y="5732885"/>
            <a:ext cx="4172121"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500" b="1" dirty="0"/>
              <a:t>*All repairs, contractors, amounts, and other information must match initial application unless a change order was requested &amp; approved by FHLB Dallas*</a:t>
            </a:r>
          </a:p>
        </p:txBody>
      </p:sp>
    </p:spTree>
    <p:extLst>
      <p:ext uri="{BB962C8B-B14F-4D97-AF65-F5344CB8AC3E}">
        <p14:creationId xmlns:p14="http://schemas.microsoft.com/office/powerpoint/2010/main" val="26272607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299571" y="1113798"/>
            <a:ext cx="3941185" cy="484291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a:lnSpc>
                <a:spcPct val="80000"/>
              </a:lnSpc>
              <a:spcAft>
                <a:spcPts val="1800"/>
              </a:spcAft>
              <a:defRPr/>
            </a:pPr>
            <a:r>
              <a:rPr lang="en-US" b="1" kern="0" dirty="0">
                <a:latin typeface="Calibri" pitchFamily="34" charset="0"/>
              </a:rPr>
              <a:t>A final invoice is required upon completion of the repairs.</a:t>
            </a:r>
          </a:p>
          <a:p>
            <a:pPr marL="285750" indent="-285750">
              <a:lnSpc>
                <a:spcPct val="80000"/>
              </a:lnSpc>
              <a:spcAft>
                <a:spcPts val="600"/>
              </a:spcAft>
              <a:buFont typeface="Arial" panose="020B0604020202020204" pitchFamily="34" charset="0"/>
              <a:buChar char="•"/>
              <a:defRPr/>
            </a:pPr>
            <a:r>
              <a:rPr lang="en-US" b="1" kern="0" dirty="0">
                <a:latin typeface="Calibri" pitchFamily="34" charset="0"/>
              </a:rPr>
              <a:t>The invoice should include:</a:t>
            </a:r>
          </a:p>
          <a:p>
            <a:pPr marL="800100" lvl="1" indent="-342900">
              <a:lnSpc>
                <a:spcPct val="80000"/>
              </a:lnSpc>
              <a:spcAft>
                <a:spcPts val="600"/>
              </a:spcAft>
              <a:buFont typeface="+mj-lt"/>
              <a:buAutoNum type="arabicPeriod"/>
              <a:defRPr/>
            </a:pPr>
            <a:r>
              <a:rPr lang="en-US" b="1" kern="0" dirty="0">
                <a:latin typeface="Calibri" pitchFamily="34" charset="0"/>
              </a:rPr>
              <a:t>Date</a:t>
            </a:r>
          </a:p>
          <a:p>
            <a:pPr marL="800100" lvl="1" indent="-342900">
              <a:lnSpc>
                <a:spcPct val="80000"/>
              </a:lnSpc>
              <a:spcAft>
                <a:spcPts val="600"/>
              </a:spcAft>
              <a:buFont typeface="+mj-lt"/>
              <a:buAutoNum type="arabicPeriod"/>
              <a:defRPr/>
            </a:pPr>
            <a:r>
              <a:rPr lang="en-US" b="1" kern="0" dirty="0">
                <a:latin typeface="Calibri" pitchFamily="34" charset="0"/>
              </a:rPr>
              <a:t>Contractor information</a:t>
            </a:r>
          </a:p>
          <a:p>
            <a:pPr marL="800100" lvl="1" indent="-342900">
              <a:lnSpc>
                <a:spcPct val="80000"/>
              </a:lnSpc>
              <a:spcAft>
                <a:spcPts val="600"/>
              </a:spcAft>
              <a:buFont typeface="+mj-lt"/>
              <a:buAutoNum type="arabicPeriod"/>
              <a:defRPr/>
            </a:pPr>
            <a:r>
              <a:rPr lang="en-US" b="1" kern="0" dirty="0">
                <a:latin typeface="Calibri" pitchFamily="34" charset="0"/>
              </a:rPr>
              <a:t>Homeowner name and address</a:t>
            </a:r>
          </a:p>
          <a:p>
            <a:pPr marL="800100" lvl="1" indent="-342900">
              <a:lnSpc>
                <a:spcPct val="80000"/>
              </a:lnSpc>
              <a:spcAft>
                <a:spcPts val="600"/>
              </a:spcAft>
              <a:buFont typeface="+mj-lt"/>
              <a:buAutoNum type="arabicPeriod"/>
              <a:defRPr/>
            </a:pPr>
            <a:r>
              <a:rPr lang="en-US" b="1" kern="0" dirty="0">
                <a:latin typeface="Calibri" pitchFamily="34" charset="0"/>
              </a:rPr>
              <a:t>Listing of modifications/repairs</a:t>
            </a:r>
          </a:p>
          <a:p>
            <a:pPr lvl="1">
              <a:lnSpc>
                <a:spcPct val="80000"/>
              </a:lnSpc>
              <a:defRPr/>
            </a:pPr>
            <a:endParaRPr lang="en-US" b="1" kern="0" dirty="0">
              <a:latin typeface="Calibri" pitchFamily="34" charset="0"/>
            </a:endParaRPr>
          </a:p>
          <a:p>
            <a:pPr marL="285750" lvl="1" indent="-285750">
              <a:lnSpc>
                <a:spcPct val="80000"/>
              </a:lnSpc>
              <a:buFont typeface="Arial" panose="020B0604020202020204" pitchFamily="34" charset="0"/>
              <a:buChar char="•"/>
              <a:defRPr/>
            </a:pPr>
            <a:r>
              <a:rPr lang="en-US" b="1" kern="0" dirty="0">
                <a:latin typeface="Calibri" pitchFamily="34" charset="0"/>
              </a:rPr>
              <a:t>Multiple contractors requires multiple invoices/Multiple Final Cost Certifications</a:t>
            </a:r>
          </a:p>
          <a:p>
            <a:pPr marL="285750" lvl="1" indent="-285750">
              <a:lnSpc>
                <a:spcPct val="80000"/>
              </a:lnSpc>
              <a:buFont typeface="Arial" panose="020B0604020202020204" pitchFamily="34" charset="0"/>
              <a:buChar char="•"/>
              <a:defRPr/>
            </a:pPr>
            <a:endParaRPr lang="en-US" b="1" kern="0" dirty="0">
              <a:latin typeface="Calibri" pitchFamily="34" charset="0"/>
            </a:endParaRPr>
          </a:p>
          <a:p>
            <a:pPr marL="285750" lvl="1" indent="-285750">
              <a:lnSpc>
                <a:spcPct val="80000"/>
              </a:lnSpc>
              <a:buFont typeface="Arial" panose="020B0604020202020204" pitchFamily="34" charset="0"/>
              <a:buChar char="•"/>
              <a:defRPr/>
            </a:pPr>
            <a:r>
              <a:rPr lang="en-US" b="1" kern="0" dirty="0">
                <a:latin typeface="Calibri" pitchFamily="34" charset="0"/>
              </a:rPr>
              <a:t>Final amount should equal or exceed the SNAP/DRA rehab amount as listed on the Sources and Uses of Funds </a:t>
            </a:r>
            <a:r>
              <a:rPr lang="en-US" b="1" u="sng" kern="0" dirty="0">
                <a:latin typeface="Calibri" pitchFamily="34" charset="0"/>
              </a:rPr>
              <a:t>and</a:t>
            </a:r>
            <a:r>
              <a:rPr lang="en-US" b="1" kern="0" dirty="0">
                <a:latin typeface="Calibri" pitchFamily="34" charset="0"/>
              </a:rPr>
              <a:t> match the Final Cost Certification</a:t>
            </a:r>
          </a:p>
          <a:p>
            <a:pPr marL="257175" indent="-257175">
              <a:lnSpc>
                <a:spcPct val="80000"/>
              </a:lnSpc>
              <a:buFont typeface="Arial" panose="020B0604020202020204" pitchFamily="34" charset="0"/>
              <a:buChar char="•"/>
              <a:defRPr/>
            </a:pPr>
            <a:endParaRPr lang="en-US" b="1" kern="0" dirty="0">
              <a:latin typeface="Calibri" pitchFamily="34" charset="0"/>
            </a:endParaRPr>
          </a:p>
        </p:txBody>
      </p:sp>
      <p:sp>
        <p:nvSpPr>
          <p:cNvPr id="12" name="Title 6"/>
          <p:cNvSpPr>
            <a:spLocks noGrp="1"/>
          </p:cNvSpPr>
          <p:nvPr>
            <p:ph type="title"/>
          </p:nvPr>
        </p:nvSpPr>
        <p:spPr>
          <a:xfrm>
            <a:off x="356260" y="598773"/>
            <a:ext cx="7470570" cy="457200"/>
          </a:xfrm>
        </p:spPr>
        <p:txBody>
          <a:bodyPr>
            <a:normAutofit/>
          </a:bodyPr>
          <a:lstStyle/>
          <a:p>
            <a:pPr algn="l"/>
            <a:r>
              <a:rPr lang="en-US" dirty="0">
                <a:solidFill>
                  <a:srgbClr val="0070C0"/>
                </a:solidFill>
              </a:rPr>
              <a:t>Final</a:t>
            </a:r>
            <a:r>
              <a:rPr lang="en-US" b="1" dirty="0">
                <a:solidFill>
                  <a:srgbClr val="0070C0"/>
                </a:solidFill>
              </a:rPr>
              <a:t> Invoice</a:t>
            </a:r>
          </a:p>
        </p:txBody>
      </p:sp>
      <p:pic>
        <p:nvPicPr>
          <p:cNvPr id="4" name="Picture 3">
            <a:extLst>
              <a:ext uri="{FF2B5EF4-FFF2-40B4-BE49-F238E27FC236}">
                <a16:creationId xmlns:a16="http://schemas.microsoft.com/office/drawing/2014/main" id="{62FCCC5E-A040-4120-8427-5A4B6C38EE43}"/>
              </a:ext>
            </a:extLst>
          </p:cNvPr>
          <p:cNvPicPr>
            <a:picLocks noChangeAspect="1"/>
          </p:cNvPicPr>
          <p:nvPr/>
        </p:nvPicPr>
        <p:blipFill>
          <a:blip r:embed="rId3"/>
          <a:srcRect/>
          <a:stretch/>
        </p:blipFill>
        <p:spPr>
          <a:xfrm>
            <a:off x="4451162" y="1191328"/>
            <a:ext cx="4568945" cy="5416362"/>
          </a:xfrm>
          <a:prstGeom prst="rect">
            <a:avLst/>
          </a:prstGeom>
          <a:ln>
            <a:solidFill>
              <a:schemeClr val="tx1"/>
            </a:solidFill>
          </a:ln>
        </p:spPr>
      </p:pic>
      <p:sp>
        <p:nvSpPr>
          <p:cNvPr id="5" name="TextBox 4">
            <a:extLst>
              <a:ext uri="{FF2B5EF4-FFF2-40B4-BE49-F238E27FC236}">
                <a16:creationId xmlns:a16="http://schemas.microsoft.com/office/drawing/2014/main" id="{D3E283B7-0DAF-4A1C-A196-5223B53E432E}"/>
              </a:ext>
            </a:extLst>
          </p:cNvPr>
          <p:cNvSpPr txBox="1"/>
          <p:nvPr/>
        </p:nvSpPr>
        <p:spPr>
          <a:xfrm rot="19677896">
            <a:off x="6184490" y="1458329"/>
            <a:ext cx="737419" cy="38345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solidFill>
                  <a:srgbClr val="C00000"/>
                </a:solidFill>
              </a:rPr>
              <a:t>FINAL</a:t>
            </a:r>
          </a:p>
        </p:txBody>
      </p:sp>
      <p:sp>
        <p:nvSpPr>
          <p:cNvPr id="6" name="TextBox 5">
            <a:extLst>
              <a:ext uri="{FF2B5EF4-FFF2-40B4-BE49-F238E27FC236}">
                <a16:creationId xmlns:a16="http://schemas.microsoft.com/office/drawing/2014/main" id="{92F22015-2B7B-4219-B191-7BB7FC2D436B}"/>
              </a:ext>
            </a:extLst>
          </p:cNvPr>
          <p:cNvSpPr txBox="1"/>
          <p:nvPr/>
        </p:nvSpPr>
        <p:spPr>
          <a:xfrm>
            <a:off x="4451162" y="5831074"/>
            <a:ext cx="184731" cy="276999"/>
          </a:xfrm>
          <a:prstGeom prst="rect">
            <a:avLst/>
          </a:prstGeom>
          <a:solidFill>
            <a:schemeClr val="bg1"/>
          </a:solidFill>
        </p:spPr>
        <p:txBody>
          <a:bodyPr wrap="none" rtlCol="0">
            <a:spAutoFit/>
          </a:bodyPr>
          <a:lstStyle/>
          <a:p>
            <a:endParaRPr lang="en-US" sz="1200" dirty="0"/>
          </a:p>
        </p:txBody>
      </p:sp>
      <p:sp>
        <p:nvSpPr>
          <p:cNvPr id="10" name="TextBox 9">
            <a:extLst>
              <a:ext uri="{FF2B5EF4-FFF2-40B4-BE49-F238E27FC236}">
                <a16:creationId xmlns:a16="http://schemas.microsoft.com/office/drawing/2014/main" id="{E0BA5A3C-8656-4508-BB7A-27FF1969DA75}"/>
              </a:ext>
            </a:extLst>
          </p:cNvPr>
          <p:cNvSpPr txBox="1"/>
          <p:nvPr/>
        </p:nvSpPr>
        <p:spPr>
          <a:xfrm>
            <a:off x="7751562" y="2255426"/>
            <a:ext cx="274320" cy="365760"/>
          </a:xfrm>
          <a:prstGeom prst="rect">
            <a:avLst/>
          </a:prstGeom>
          <a:solidFill>
            <a:schemeClr val="bg1"/>
          </a:solidFill>
          <a:ln>
            <a:solidFill>
              <a:srgbClr val="FF0000"/>
            </a:solidFill>
          </a:ln>
        </p:spPr>
        <p:txBody>
          <a:bodyPr wrap="square" rtlCol="0">
            <a:spAutoFit/>
          </a:bodyPr>
          <a:lstStyle/>
          <a:p>
            <a:r>
              <a:rPr lang="en-US" b="1">
                <a:solidFill>
                  <a:srgbClr val="FF0000"/>
                </a:solidFill>
              </a:rPr>
              <a:t>2</a:t>
            </a:r>
          </a:p>
        </p:txBody>
      </p:sp>
      <p:cxnSp>
        <p:nvCxnSpPr>
          <p:cNvPr id="19" name="Straight Arrow Connector 18">
            <a:extLst>
              <a:ext uri="{FF2B5EF4-FFF2-40B4-BE49-F238E27FC236}">
                <a16:creationId xmlns:a16="http://schemas.microsoft.com/office/drawing/2014/main" id="{8EC92206-6A04-4958-BF02-13CA15AF304F}"/>
              </a:ext>
            </a:extLst>
          </p:cNvPr>
          <p:cNvCxnSpPr>
            <a:cxnSpLocks/>
          </p:cNvCxnSpPr>
          <p:nvPr/>
        </p:nvCxnSpPr>
        <p:spPr>
          <a:xfrm flipV="1">
            <a:off x="7841669" y="6040821"/>
            <a:ext cx="151999" cy="392677"/>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sp>
        <p:nvSpPr>
          <p:cNvPr id="20" name="TextBox 19">
            <a:extLst>
              <a:ext uri="{FF2B5EF4-FFF2-40B4-BE49-F238E27FC236}">
                <a16:creationId xmlns:a16="http://schemas.microsoft.com/office/drawing/2014/main" id="{F4A7B95A-F0D1-424E-8127-BB0BB061F8C6}"/>
              </a:ext>
            </a:extLst>
          </p:cNvPr>
          <p:cNvSpPr txBox="1"/>
          <p:nvPr/>
        </p:nvSpPr>
        <p:spPr>
          <a:xfrm>
            <a:off x="7046376" y="6382095"/>
            <a:ext cx="1684692" cy="276999"/>
          </a:xfrm>
          <a:prstGeom prst="rect">
            <a:avLst/>
          </a:prstGeom>
          <a:noFill/>
        </p:spPr>
        <p:txBody>
          <a:bodyPr wrap="none" lIns="91440" tIns="45720" rIns="91440" bIns="45720" rtlCol="0" anchor="t">
            <a:spAutoFit/>
          </a:bodyPr>
          <a:lstStyle/>
          <a:p>
            <a:r>
              <a:rPr lang="en-US" sz="1200" b="1" dirty="0">
                <a:solidFill>
                  <a:srgbClr val="C00000"/>
                </a:solidFill>
              </a:rPr>
              <a:t>Matches Final Cost Cert</a:t>
            </a:r>
          </a:p>
        </p:txBody>
      </p:sp>
      <p:sp>
        <p:nvSpPr>
          <p:cNvPr id="16" name="TextBox 15">
            <a:extLst>
              <a:ext uri="{FF2B5EF4-FFF2-40B4-BE49-F238E27FC236}">
                <a16:creationId xmlns:a16="http://schemas.microsoft.com/office/drawing/2014/main" id="{F3E4AC05-512B-490D-AEF3-5CFF93F99622}"/>
              </a:ext>
            </a:extLst>
          </p:cNvPr>
          <p:cNvSpPr txBox="1"/>
          <p:nvPr/>
        </p:nvSpPr>
        <p:spPr>
          <a:xfrm flipH="1">
            <a:off x="7704509" y="1568447"/>
            <a:ext cx="274320" cy="369332"/>
          </a:xfrm>
          <a:prstGeom prst="rect">
            <a:avLst/>
          </a:prstGeom>
          <a:solidFill>
            <a:schemeClr val="bg1"/>
          </a:solidFill>
          <a:ln>
            <a:solidFill>
              <a:srgbClr val="FF0000"/>
            </a:solidFill>
          </a:ln>
        </p:spPr>
        <p:txBody>
          <a:bodyPr wrap="square" rtlCol="0">
            <a:spAutoFit/>
          </a:bodyPr>
          <a:lstStyle/>
          <a:p>
            <a:r>
              <a:rPr lang="en-US" b="1" dirty="0">
                <a:solidFill>
                  <a:srgbClr val="FF0000"/>
                </a:solidFill>
              </a:rPr>
              <a:t>1</a:t>
            </a:r>
          </a:p>
        </p:txBody>
      </p:sp>
      <p:sp>
        <p:nvSpPr>
          <p:cNvPr id="17" name="TextBox 16">
            <a:extLst>
              <a:ext uri="{FF2B5EF4-FFF2-40B4-BE49-F238E27FC236}">
                <a16:creationId xmlns:a16="http://schemas.microsoft.com/office/drawing/2014/main" id="{FD8E64E5-EA46-4E42-BB37-7DE6CC3493C2}"/>
              </a:ext>
            </a:extLst>
          </p:cNvPr>
          <p:cNvSpPr txBox="1"/>
          <p:nvPr/>
        </p:nvSpPr>
        <p:spPr>
          <a:xfrm>
            <a:off x="6104096" y="2820791"/>
            <a:ext cx="274320" cy="365760"/>
          </a:xfrm>
          <a:prstGeom prst="rect">
            <a:avLst/>
          </a:prstGeom>
          <a:solidFill>
            <a:schemeClr val="bg1"/>
          </a:solidFill>
          <a:ln>
            <a:solidFill>
              <a:srgbClr val="FF0000"/>
            </a:solidFill>
          </a:ln>
        </p:spPr>
        <p:txBody>
          <a:bodyPr wrap="square" rtlCol="0">
            <a:spAutoFit/>
          </a:bodyPr>
          <a:lstStyle/>
          <a:p>
            <a:r>
              <a:rPr lang="en-US" b="1">
                <a:solidFill>
                  <a:srgbClr val="FF0000"/>
                </a:solidFill>
              </a:rPr>
              <a:t>3</a:t>
            </a:r>
          </a:p>
        </p:txBody>
      </p:sp>
      <p:sp>
        <p:nvSpPr>
          <p:cNvPr id="21" name="TextBox 20">
            <a:extLst>
              <a:ext uri="{FF2B5EF4-FFF2-40B4-BE49-F238E27FC236}">
                <a16:creationId xmlns:a16="http://schemas.microsoft.com/office/drawing/2014/main" id="{DF4B532D-6EEE-466C-9748-FF9FA74C1F83}"/>
              </a:ext>
            </a:extLst>
          </p:cNvPr>
          <p:cNvSpPr txBox="1"/>
          <p:nvPr/>
        </p:nvSpPr>
        <p:spPr>
          <a:xfrm>
            <a:off x="4790115" y="3934437"/>
            <a:ext cx="293614" cy="369332"/>
          </a:xfrm>
          <a:prstGeom prst="rect">
            <a:avLst/>
          </a:prstGeom>
          <a:solidFill>
            <a:schemeClr val="bg1"/>
          </a:solidFill>
          <a:ln>
            <a:solidFill>
              <a:srgbClr val="FF0000"/>
            </a:solidFill>
          </a:ln>
        </p:spPr>
        <p:txBody>
          <a:bodyPr wrap="square" rtlCol="0">
            <a:spAutoFit/>
          </a:bodyPr>
          <a:lstStyle/>
          <a:p>
            <a:r>
              <a:rPr lang="en-US" b="1" dirty="0">
                <a:solidFill>
                  <a:srgbClr val="FF0000"/>
                </a:solidFill>
              </a:rPr>
              <a:t>4</a:t>
            </a:r>
          </a:p>
        </p:txBody>
      </p:sp>
      <p:sp>
        <p:nvSpPr>
          <p:cNvPr id="22" name="Left Brace 21">
            <a:extLst>
              <a:ext uri="{FF2B5EF4-FFF2-40B4-BE49-F238E27FC236}">
                <a16:creationId xmlns:a16="http://schemas.microsoft.com/office/drawing/2014/main" id="{C6142B96-E4F5-43B4-906A-D8A0B5212864}"/>
              </a:ext>
            </a:extLst>
          </p:cNvPr>
          <p:cNvSpPr/>
          <p:nvPr/>
        </p:nvSpPr>
        <p:spPr>
          <a:xfrm>
            <a:off x="5108553" y="3674378"/>
            <a:ext cx="371164" cy="1191237"/>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3" name="Rectangle 22">
            <a:extLst>
              <a:ext uri="{FF2B5EF4-FFF2-40B4-BE49-F238E27FC236}">
                <a16:creationId xmlns:a16="http://schemas.microsoft.com/office/drawing/2014/main" id="{54A4BAB1-983D-2CE0-4996-F3FE1F90CEFC}"/>
              </a:ext>
            </a:extLst>
          </p:cNvPr>
          <p:cNvSpPr/>
          <p:nvPr/>
        </p:nvSpPr>
        <p:spPr>
          <a:xfrm>
            <a:off x="7930029" y="5322723"/>
            <a:ext cx="643520" cy="34394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9189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499664"/>
            <a:ext cx="7470570" cy="457200"/>
          </a:xfrm>
        </p:spPr>
        <p:txBody>
          <a:bodyPr>
            <a:normAutofit/>
          </a:bodyPr>
          <a:lstStyle/>
          <a:p>
            <a:pPr algn="l"/>
            <a:r>
              <a:rPr lang="en-US" b="1" dirty="0">
                <a:solidFill>
                  <a:srgbClr val="0070C0"/>
                </a:solidFill>
              </a:rPr>
              <a:t>Post-Rehab Inspection Report and Invoice</a:t>
            </a:r>
          </a:p>
        </p:txBody>
      </p:sp>
      <p:sp>
        <p:nvSpPr>
          <p:cNvPr id="4" name="TextBox 3">
            <a:extLst>
              <a:ext uri="{FF2B5EF4-FFF2-40B4-BE49-F238E27FC236}">
                <a16:creationId xmlns:a16="http://schemas.microsoft.com/office/drawing/2014/main" id="{A962160C-41EF-473B-B061-41A1E96E238E}"/>
              </a:ext>
            </a:extLst>
          </p:cNvPr>
          <p:cNvSpPr txBox="1"/>
          <p:nvPr/>
        </p:nvSpPr>
        <p:spPr>
          <a:xfrm>
            <a:off x="356260" y="1045736"/>
            <a:ext cx="8040379" cy="54104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ct val="80000"/>
              </a:lnSpc>
              <a:spcAft>
                <a:spcPts val="1800"/>
              </a:spcAft>
              <a:defRPr/>
            </a:pPr>
            <a:r>
              <a:rPr lang="en-US" b="1" dirty="0">
                <a:latin typeface="Calibri" pitchFamily="34" charset="0"/>
                <a:cs typeface="Calibri" pitchFamily="34" charset="0"/>
              </a:rPr>
              <a:t>The final inspection should occur </a:t>
            </a:r>
            <a:r>
              <a:rPr lang="en-US" b="1" u="sng" dirty="0">
                <a:latin typeface="Calibri" pitchFamily="34" charset="0"/>
                <a:cs typeface="Calibri" pitchFamily="34" charset="0"/>
              </a:rPr>
              <a:t>after</a:t>
            </a:r>
            <a:r>
              <a:rPr lang="en-US" b="1" dirty="0">
                <a:latin typeface="Calibri" pitchFamily="34" charset="0"/>
                <a:cs typeface="Calibri" pitchFamily="34" charset="0"/>
              </a:rPr>
              <a:t> all rehab work is completed and must confirm that the original scope of work was completed in an acceptable manner.</a:t>
            </a:r>
          </a:p>
        </p:txBody>
      </p:sp>
      <p:sp>
        <p:nvSpPr>
          <p:cNvPr id="9" name="Rectangle 7"/>
          <p:cNvSpPr txBox="1">
            <a:spLocks noChangeArrowheads="1"/>
          </p:cNvSpPr>
          <p:nvPr/>
        </p:nvSpPr>
        <p:spPr bwMode="auto">
          <a:xfrm>
            <a:off x="466730" y="2069962"/>
            <a:ext cx="2515009" cy="334118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a:lnSpc>
                <a:spcPct val="80000"/>
              </a:lnSpc>
              <a:defRPr/>
            </a:pPr>
            <a:r>
              <a:rPr lang="en-US" b="1" u="sng" kern="0" dirty="0">
                <a:latin typeface="Calibri" pitchFamily="34" charset="0"/>
              </a:rPr>
              <a:t>The report should include:</a:t>
            </a:r>
          </a:p>
          <a:p>
            <a:pPr>
              <a:lnSpc>
                <a:spcPct val="80000"/>
              </a:lnSpc>
              <a:defRPr/>
            </a:pPr>
            <a:endParaRPr lang="en-US" b="1" kern="0" dirty="0">
              <a:latin typeface="Calibri" pitchFamily="34" charset="0"/>
            </a:endParaRPr>
          </a:p>
          <a:p>
            <a:pPr marL="285750" indent="-285750">
              <a:lnSpc>
                <a:spcPct val="80000"/>
              </a:lnSpc>
              <a:buFont typeface="Wingdings" panose="05000000000000000000" pitchFamily="2" charset="2"/>
              <a:buChar char="ü"/>
              <a:defRPr/>
            </a:pPr>
            <a:r>
              <a:rPr lang="en-US" b="1" kern="0" dirty="0">
                <a:latin typeface="Calibri" pitchFamily="34" charset="0"/>
              </a:rPr>
              <a:t>Confirmation that the work/original scope was completed</a:t>
            </a:r>
          </a:p>
          <a:p>
            <a:pPr>
              <a:lnSpc>
                <a:spcPct val="80000"/>
              </a:lnSpc>
              <a:defRPr/>
            </a:pPr>
            <a:endParaRPr lang="en-US" b="1" kern="0" dirty="0">
              <a:latin typeface="Calibri" pitchFamily="34" charset="0"/>
            </a:endParaRPr>
          </a:p>
          <a:p>
            <a:pPr marL="285750" indent="-285750">
              <a:lnSpc>
                <a:spcPct val="80000"/>
              </a:lnSpc>
              <a:buFont typeface="Wingdings" panose="05000000000000000000" pitchFamily="2" charset="2"/>
              <a:buChar char="ü"/>
              <a:defRPr/>
            </a:pPr>
            <a:r>
              <a:rPr lang="en-US" b="1" kern="0" dirty="0">
                <a:latin typeface="Calibri" pitchFamily="34" charset="0"/>
              </a:rPr>
              <a:t>Homeowner name</a:t>
            </a:r>
          </a:p>
          <a:p>
            <a:pPr>
              <a:lnSpc>
                <a:spcPct val="80000"/>
              </a:lnSpc>
              <a:defRPr/>
            </a:pPr>
            <a:endParaRPr lang="en-US" b="1" kern="0" dirty="0">
              <a:latin typeface="Calibri" pitchFamily="34" charset="0"/>
            </a:endParaRPr>
          </a:p>
          <a:p>
            <a:pPr marL="285750" indent="-285750">
              <a:lnSpc>
                <a:spcPct val="80000"/>
              </a:lnSpc>
              <a:buFont typeface="Wingdings" panose="05000000000000000000" pitchFamily="2" charset="2"/>
              <a:buChar char="ü"/>
              <a:defRPr/>
            </a:pPr>
            <a:r>
              <a:rPr lang="en-US" b="1" kern="0" dirty="0">
                <a:latin typeface="Calibri" pitchFamily="34" charset="0"/>
              </a:rPr>
              <a:t>Property address</a:t>
            </a:r>
          </a:p>
          <a:p>
            <a:pPr>
              <a:lnSpc>
                <a:spcPct val="80000"/>
              </a:lnSpc>
              <a:defRPr/>
            </a:pPr>
            <a:endParaRPr lang="en-US" b="1" kern="0" dirty="0">
              <a:latin typeface="Calibri" pitchFamily="34" charset="0"/>
            </a:endParaRPr>
          </a:p>
          <a:p>
            <a:pPr marL="285750" indent="-285750">
              <a:lnSpc>
                <a:spcPct val="80000"/>
              </a:lnSpc>
              <a:buFont typeface="Wingdings" panose="05000000000000000000" pitchFamily="2" charset="2"/>
              <a:buChar char="ü"/>
              <a:defRPr/>
            </a:pPr>
            <a:r>
              <a:rPr lang="en-US" b="1" kern="0" dirty="0">
                <a:latin typeface="Calibri" pitchFamily="34" charset="0"/>
              </a:rPr>
              <a:t>Photos of completed repairs</a:t>
            </a:r>
          </a:p>
          <a:p>
            <a:pPr>
              <a:lnSpc>
                <a:spcPct val="80000"/>
              </a:lnSpc>
              <a:defRPr/>
            </a:pPr>
            <a:endParaRPr lang="en-US" b="1" kern="0" dirty="0">
              <a:latin typeface="Calibri" pitchFamily="34" charset="0"/>
            </a:endParaRPr>
          </a:p>
          <a:p>
            <a:pPr marL="285750" indent="-285750">
              <a:lnSpc>
                <a:spcPct val="80000"/>
              </a:lnSpc>
              <a:buFont typeface="Wingdings" panose="05000000000000000000" pitchFamily="2" charset="2"/>
              <a:buChar char="ü"/>
              <a:defRPr/>
            </a:pPr>
            <a:r>
              <a:rPr lang="en-US" b="1" kern="0" dirty="0">
                <a:latin typeface="Calibri" pitchFamily="34" charset="0"/>
              </a:rPr>
              <a:t>Invoice (if applicable)</a:t>
            </a:r>
          </a:p>
          <a:p>
            <a:pPr marL="285750" indent="-285750">
              <a:lnSpc>
                <a:spcPct val="80000"/>
              </a:lnSpc>
              <a:buFont typeface="Wingdings" panose="05000000000000000000" pitchFamily="2" charset="2"/>
              <a:buChar char="ü"/>
              <a:defRPr/>
            </a:pPr>
            <a:endParaRPr lang="en-US" b="1" kern="0" dirty="0">
              <a:latin typeface="Calibri" pitchFamily="34" charset="0"/>
            </a:endParaRPr>
          </a:p>
        </p:txBody>
      </p:sp>
      <p:grpSp>
        <p:nvGrpSpPr>
          <p:cNvPr id="22" name="Group 21">
            <a:extLst>
              <a:ext uri="{FF2B5EF4-FFF2-40B4-BE49-F238E27FC236}">
                <a16:creationId xmlns:a16="http://schemas.microsoft.com/office/drawing/2014/main" id="{59A0BBD8-7B14-99F6-62C2-1A4483F05EE3}"/>
              </a:ext>
            </a:extLst>
          </p:cNvPr>
          <p:cNvGrpSpPr/>
          <p:nvPr/>
        </p:nvGrpSpPr>
        <p:grpSpPr>
          <a:xfrm>
            <a:off x="3733307" y="1907566"/>
            <a:ext cx="3246595" cy="3996089"/>
            <a:chOff x="117888" y="1318004"/>
            <a:chExt cx="2741226" cy="3669738"/>
          </a:xfrm>
        </p:grpSpPr>
        <p:pic>
          <p:nvPicPr>
            <p:cNvPr id="23" name="Picture 22">
              <a:extLst>
                <a:ext uri="{FF2B5EF4-FFF2-40B4-BE49-F238E27FC236}">
                  <a16:creationId xmlns:a16="http://schemas.microsoft.com/office/drawing/2014/main" id="{27E98D53-6AE7-06B5-1340-8DD0F138C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7888" y="1318004"/>
              <a:ext cx="2741226" cy="3669738"/>
            </a:xfrm>
            <a:prstGeom prst="rect">
              <a:avLst/>
            </a:prstGeom>
            <a:ln>
              <a:solidFill>
                <a:schemeClr val="tx1"/>
              </a:solidFill>
            </a:ln>
          </p:spPr>
        </p:pic>
        <p:sp>
          <p:nvSpPr>
            <p:cNvPr id="24" name="TextBox 23">
              <a:extLst>
                <a:ext uri="{FF2B5EF4-FFF2-40B4-BE49-F238E27FC236}">
                  <a16:creationId xmlns:a16="http://schemas.microsoft.com/office/drawing/2014/main" id="{57C153F2-36EA-988B-8C65-3F9B1447BC7F}"/>
                </a:ext>
              </a:extLst>
            </p:cNvPr>
            <p:cNvSpPr txBox="1"/>
            <p:nvPr/>
          </p:nvSpPr>
          <p:spPr>
            <a:xfrm>
              <a:off x="401620" y="1651102"/>
              <a:ext cx="761340" cy="253916"/>
            </a:xfrm>
            <a:prstGeom prst="rect">
              <a:avLst/>
            </a:prstGeom>
            <a:solidFill>
              <a:schemeClr val="bg1"/>
            </a:solidFill>
          </p:spPr>
          <p:txBody>
            <a:bodyPr wrap="square" rtlCol="0">
              <a:spAutoFit/>
            </a:bodyPr>
            <a:lstStyle/>
            <a:p>
              <a:endParaRPr lang="en-US" sz="1050" b="1" dirty="0"/>
            </a:p>
          </p:txBody>
        </p:sp>
      </p:grpSp>
      <p:pic>
        <p:nvPicPr>
          <p:cNvPr id="25" name="Picture 24">
            <a:extLst>
              <a:ext uri="{FF2B5EF4-FFF2-40B4-BE49-F238E27FC236}">
                <a16:creationId xmlns:a16="http://schemas.microsoft.com/office/drawing/2014/main" id="{8BF2F6B0-97AE-CDCE-66CD-7E9D8106341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03091" y="3309261"/>
            <a:ext cx="3062813" cy="3464606"/>
          </a:xfrm>
          <a:prstGeom prst="rect">
            <a:avLst/>
          </a:prstGeom>
          <a:ln>
            <a:solidFill>
              <a:schemeClr val="tx1"/>
            </a:solidFill>
          </a:ln>
        </p:spPr>
      </p:pic>
      <p:sp>
        <p:nvSpPr>
          <p:cNvPr id="26" name="TextBox 25">
            <a:extLst>
              <a:ext uri="{FF2B5EF4-FFF2-40B4-BE49-F238E27FC236}">
                <a16:creationId xmlns:a16="http://schemas.microsoft.com/office/drawing/2014/main" id="{B502AD9B-3578-277C-3D7E-92D538C89F55}"/>
              </a:ext>
            </a:extLst>
          </p:cNvPr>
          <p:cNvSpPr txBox="1"/>
          <p:nvPr/>
        </p:nvSpPr>
        <p:spPr>
          <a:xfrm>
            <a:off x="150573" y="5573538"/>
            <a:ext cx="5648677"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t>Pre and Post Inspections should be completed by the same inspector/company to the greatest extent possible. If the Post-Inspection cannot be completed by the same inspector, contact FHLB to request approval of change.</a:t>
            </a:r>
          </a:p>
        </p:txBody>
      </p:sp>
      <p:sp>
        <p:nvSpPr>
          <p:cNvPr id="27" name="Rectangle 26">
            <a:extLst>
              <a:ext uri="{FF2B5EF4-FFF2-40B4-BE49-F238E27FC236}">
                <a16:creationId xmlns:a16="http://schemas.microsoft.com/office/drawing/2014/main" id="{F345F838-E68D-77FD-98CE-EC683D4717EC}"/>
              </a:ext>
            </a:extLst>
          </p:cNvPr>
          <p:cNvSpPr/>
          <p:nvPr/>
        </p:nvSpPr>
        <p:spPr>
          <a:xfrm>
            <a:off x="3927498" y="2811138"/>
            <a:ext cx="708607" cy="10088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04/01/2026</a:t>
            </a:r>
          </a:p>
        </p:txBody>
      </p:sp>
      <p:sp>
        <p:nvSpPr>
          <p:cNvPr id="29" name="Rectangle 28">
            <a:extLst>
              <a:ext uri="{FF2B5EF4-FFF2-40B4-BE49-F238E27FC236}">
                <a16:creationId xmlns:a16="http://schemas.microsoft.com/office/drawing/2014/main" id="{269C6B33-5785-6FC0-E168-723834BA399E}"/>
              </a:ext>
            </a:extLst>
          </p:cNvPr>
          <p:cNvSpPr/>
          <p:nvPr/>
        </p:nvSpPr>
        <p:spPr>
          <a:xfrm>
            <a:off x="7878417" y="3107635"/>
            <a:ext cx="291548"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6431978F-C9B0-8A19-B98C-09311E81FC8B}"/>
              </a:ext>
            </a:extLst>
          </p:cNvPr>
          <p:cNvSpPr txBox="1"/>
          <p:nvPr/>
        </p:nvSpPr>
        <p:spPr>
          <a:xfrm>
            <a:off x="4112644" y="2422688"/>
            <a:ext cx="901700" cy="276497"/>
          </a:xfrm>
          <a:prstGeom prst="rect">
            <a:avLst/>
          </a:prstGeom>
          <a:solidFill>
            <a:schemeClr val="bg1"/>
          </a:solidFill>
        </p:spPr>
        <p:txBody>
          <a:bodyPr wrap="square" rtlCol="0">
            <a:spAutoFit/>
          </a:bodyPr>
          <a:lstStyle/>
          <a:p>
            <a:endParaRPr lang="en-US" sz="1050" b="1" dirty="0"/>
          </a:p>
        </p:txBody>
      </p:sp>
      <p:sp>
        <p:nvSpPr>
          <p:cNvPr id="35" name="Rectangle 34">
            <a:extLst>
              <a:ext uri="{FF2B5EF4-FFF2-40B4-BE49-F238E27FC236}">
                <a16:creationId xmlns:a16="http://schemas.microsoft.com/office/drawing/2014/main" id="{9B60D3F4-16CB-C305-52F4-73C758D54507}"/>
              </a:ext>
            </a:extLst>
          </p:cNvPr>
          <p:cNvSpPr/>
          <p:nvPr/>
        </p:nvSpPr>
        <p:spPr>
          <a:xfrm>
            <a:off x="8156713" y="3905611"/>
            <a:ext cx="653079" cy="9276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4/01/2026</a:t>
            </a:r>
          </a:p>
        </p:txBody>
      </p:sp>
    </p:spTree>
    <p:extLst>
      <p:ext uri="{BB962C8B-B14F-4D97-AF65-F5344CB8AC3E}">
        <p14:creationId xmlns:p14="http://schemas.microsoft.com/office/powerpoint/2010/main" val="2021403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17D75-0D7F-44A6-A0F2-B84BE268F533}"/>
              </a:ext>
            </a:extLst>
          </p:cNvPr>
          <p:cNvSpPr>
            <a:spLocks noGrp="1"/>
          </p:cNvSpPr>
          <p:nvPr>
            <p:ph type="title"/>
          </p:nvPr>
        </p:nvSpPr>
        <p:spPr/>
        <p:txBody>
          <a:bodyPr/>
          <a:lstStyle/>
          <a:p>
            <a:r>
              <a:rPr lang="en-US" sz="2400" dirty="0">
                <a:cs typeface="Calibri"/>
              </a:rPr>
              <a:t>Pre and Post Inspection Photos</a:t>
            </a:r>
            <a:endParaRPr lang="en-US" sz="2400" dirty="0"/>
          </a:p>
        </p:txBody>
      </p:sp>
      <p:sp>
        <p:nvSpPr>
          <p:cNvPr id="3" name="Text Placeholder 2">
            <a:extLst>
              <a:ext uri="{FF2B5EF4-FFF2-40B4-BE49-F238E27FC236}">
                <a16:creationId xmlns:a16="http://schemas.microsoft.com/office/drawing/2014/main" id="{1C637672-223F-F319-CE2C-5A6A2BA3CE57}"/>
              </a:ext>
            </a:extLst>
          </p:cNvPr>
          <p:cNvSpPr>
            <a:spLocks noGrp="1"/>
          </p:cNvSpPr>
          <p:nvPr>
            <p:ph type="body" sz="quarter" idx="12"/>
          </p:nvPr>
        </p:nvSpPr>
        <p:spPr>
          <a:xfrm>
            <a:off x="4229499" y="1525779"/>
            <a:ext cx="4035592" cy="1819152"/>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marL="0" indent="0">
              <a:buNone/>
            </a:pPr>
            <a:r>
              <a:rPr lang="en-US" b="1" u="sng" dirty="0">
                <a:cs typeface="Calibri"/>
              </a:rPr>
              <a:t>Pre-inspection photos:</a:t>
            </a:r>
          </a:p>
          <a:p>
            <a:pPr>
              <a:buFont typeface="Wingdings" panose="05000000000000000000" pitchFamily="2" charset="2"/>
              <a:buChar char="ü"/>
            </a:pPr>
            <a:r>
              <a:rPr lang="en-US" sz="1600" dirty="0">
                <a:cs typeface="Calibri"/>
              </a:rPr>
              <a:t>Capture clear photos of specific items that require modifications or rehab work to be completed. </a:t>
            </a:r>
          </a:p>
          <a:p>
            <a:pPr>
              <a:buFont typeface="Wingdings" panose="05000000000000000000" pitchFamily="2" charset="2"/>
              <a:buChar char="ü"/>
            </a:pPr>
            <a:r>
              <a:rPr lang="en-US" sz="1600" dirty="0">
                <a:cs typeface="Calibri"/>
              </a:rPr>
              <a:t>Photos should align with the Home Repair Estimate and Pre-Inspection Report.</a:t>
            </a:r>
          </a:p>
          <a:p>
            <a:pPr marL="166370" indent="-166370">
              <a:buClr>
                <a:srgbClr val="262626"/>
              </a:buClr>
            </a:pPr>
            <a:endParaRPr lang="en-US" sz="1600" b="1" dirty="0">
              <a:cs typeface="Calibri"/>
            </a:endParaRPr>
          </a:p>
        </p:txBody>
      </p:sp>
      <p:sp>
        <p:nvSpPr>
          <p:cNvPr id="9" name="Text Placeholder 2">
            <a:extLst>
              <a:ext uri="{FF2B5EF4-FFF2-40B4-BE49-F238E27FC236}">
                <a16:creationId xmlns:a16="http://schemas.microsoft.com/office/drawing/2014/main" id="{6D59A8B2-FBC1-AF17-DDD5-2D1F1CD5263B}"/>
              </a:ext>
            </a:extLst>
          </p:cNvPr>
          <p:cNvSpPr txBox="1">
            <a:spLocks/>
          </p:cNvSpPr>
          <p:nvPr/>
        </p:nvSpPr>
        <p:spPr>
          <a:xfrm>
            <a:off x="764428" y="4070841"/>
            <a:ext cx="3807572" cy="2040036"/>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u="sng" dirty="0">
                <a:solidFill>
                  <a:schemeClr val="tx1"/>
                </a:solidFill>
                <a:cs typeface="Calibri"/>
              </a:rPr>
              <a:t>Post-inspection photos:</a:t>
            </a:r>
          </a:p>
          <a:p>
            <a:pPr>
              <a:buFont typeface="Wingdings" panose="05000000000000000000" pitchFamily="2" charset="2"/>
              <a:buChar char="ü"/>
            </a:pPr>
            <a:r>
              <a:rPr lang="en-US" sz="1600" dirty="0">
                <a:solidFill>
                  <a:schemeClr val="tx1"/>
                </a:solidFill>
                <a:cs typeface="Calibri"/>
              </a:rPr>
              <a:t>Photos of work completed validating that the repairs have been made as noted on the Home Repair Estimate/Final Invoice and Post-Inspection Report.</a:t>
            </a:r>
          </a:p>
          <a:p>
            <a:pPr>
              <a:buFont typeface="Wingdings" panose="05000000000000000000" pitchFamily="2" charset="2"/>
              <a:buChar char="ü"/>
            </a:pPr>
            <a:r>
              <a:rPr lang="en-US" sz="1600" dirty="0">
                <a:solidFill>
                  <a:schemeClr val="tx1"/>
                </a:solidFill>
                <a:cs typeface="Calibri"/>
              </a:rPr>
              <a:t>“After” photos should align with “Before” photos. </a:t>
            </a:r>
            <a:endParaRPr lang="en-US" dirty="0">
              <a:solidFill>
                <a:schemeClr val="tx1"/>
              </a:solidFill>
              <a:cs typeface="Calibri"/>
            </a:endParaRPr>
          </a:p>
          <a:p>
            <a:pPr marL="166370" indent="-166370">
              <a:buClr>
                <a:srgbClr val="262626"/>
              </a:buClr>
            </a:pPr>
            <a:endParaRPr lang="en-US" sz="1600" b="1" dirty="0">
              <a:solidFill>
                <a:schemeClr val="tx1"/>
              </a:solidFill>
              <a:cs typeface="Calibri"/>
            </a:endParaRPr>
          </a:p>
          <a:p>
            <a:pPr marL="166370" indent="-166370"/>
            <a:endParaRPr lang="en-US" dirty="0">
              <a:solidFill>
                <a:schemeClr val="tx1"/>
              </a:solidFill>
              <a:cs typeface="Calibri"/>
            </a:endParaRPr>
          </a:p>
        </p:txBody>
      </p:sp>
      <p:pic>
        <p:nvPicPr>
          <p:cNvPr id="8" name="Picture 7">
            <a:extLst>
              <a:ext uri="{FF2B5EF4-FFF2-40B4-BE49-F238E27FC236}">
                <a16:creationId xmlns:a16="http://schemas.microsoft.com/office/drawing/2014/main" id="{27AEA224-C3BF-8AAE-3AD0-04FE9CA915FC}"/>
              </a:ext>
            </a:extLst>
          </p:cNvPr>
          <p:cNvPicPr>
            <a:picLocks noChangeAspect="1"/>
          </p:cNvPicPr>
          <p:nvPr/>
        </p:nvPicPr>
        <p:blipFill>
          <a:blip r:embed="rId2"/>
          <a:stretch>
            <a:fillRect/>
          </a:stretch>
        </p:blipFill>
        <p:spPr>
          <a:xfrm>
            <a:off x="878909" y="1292355"/>
            <a:ext cx="2952750" cy="2286000"/>
          </a:xfrm>
          <a:prstGeom prst="rect">
            <a:avLst/>
          </a:prstGeom>
        </p:spPr>
      </p:pic>
      <p:pic>
        <p:nvPicPr>
          <p:cNvPr id="10" name="Picture 9">
            <a:extLst>
              <a:ext uri="{FF2B5EF4-FFF2-40B4-BE49-F238E27FC236}">
                <a16:creationId xmlns:a16="http://schemas.microsoft.com/office/drawing/2014/main" id="{AF956605-1368-D54E-1891-4DC4520B61D6}"/>
              </a:ext>
            </a:extLst>
          </p:cNvPr>
          <p:cNvPicPr>
            <a:picLocks noChangeAspect="1"/>
          </p:cNvPicPr>
          <p:nvPr/>
        </p:nvPicPr>
        <p:blipFill>
          <a:blip r:embed="rId3"/>
          <a:stretch>
            <a:fillRect/>
          </a:stretch>
        </p:blipFill>
        <p:spPr>
          <a:xfrm>
            <a:off x="5004747" y="3965944"/>
            <a:ext cx="3012202" cy="2331362"/>
          </a:xfrm>
          <a:prstGeom prst="rect">
            <a:avLst/>
          </a:prstGeom>
        </p:spPr>
      </p:pic>
    </p:spTree>
    <p:extLst>
      <p:ext uri="{BB962C8B-B14F-4D97-AF65-F5344CB8AC3E}">
        <p14:creationId xmlns:p14="http://schemas.microsoft.com/office/powerpoint/2010/main" val="19769451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232435" y="361488"/>
            <a:ext cx="7470570" cy="457200"/>
          </a:xfrm>
        </p:spPr>
        <p:txBody>
          <a:bodyPr>
            <a:normAutofit/>
          </a:bodyPr>
          <a:lstStyle/>
          <a:p>
            <a:pPr algn="l"/>
            <a:r>
              <a:rPr lang="en-US" b="1" dirty="0">
                <a:solidFill>
                  <a:srgbClr val="0070C0"/>
                </a:solidFill>
              </a:rPr>
              <a:t>Funding Process</a:t>
            </a:r>
          </a:p>
        </p:txBody>
      </p:sp>
      <p:grpSp>
        <p:nvGrpSpPr>
          <p:cNvPr id="28" name="Group 27">
            <a:extLst>
              <a:ext uri="{FF2B5EF4-FFF2-40B4-BE49-F238E27FC236}">
                <a16:creationId xmlns:a16="http://schemas.microsoft.com/office/drawing/2014/main" id="{19E834D1-F416-4F2F-B2CB-6BB9FF939FAF}"/>
              </a:ext>
            </a:extLst>
          </p:cNvPr>
          <p:cNvGrpSpPr/>
          <p:nvPr/>
        </p:nvGrpSpPr>
        <p:grpSpPr>
          <a:xfrm>
            <a:off x="304853" y="1030505"/>
            <a:ext cx="8534293" cy="934326"/>
            <a:chOff x="1266791" y="1108498"/>
            <a:chExt cx="6515071" cy="1151093"/>
          </a:xfrm>
        </p:grpSpPr>
        <p:sp>
          <p:nvSpPr>
            <p:cNvPr id="26" name="Rectangle 25">
              <a:extLst>
                <a:ext uri="{FF2B5EF4-FFF2-40B4-BE49-F238E27FC236}">
                  <a16:creationId xmlns:a16="http://schemas.microsoft.com/office/drawing/2014/main" id="{2D619161-5E27-4256-A90D-5009E541D82F}"/>
                </a:ext>
              </a:extLst>
            </p:cNvPr>
            <p:cNvSpPr/>
            <p:nvPr/>
          </p:nvSpPr>
          <p:spPr>
            <a:xfrm>
              <a:off x="1270723" y="1108498"/>
              <a:ext cx="6511139" cy="11510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TextBox 26">
              <a:extLst>
                <a:ext uri="{FF2B5EF4-FFF2-40B4-BE49-F238E27FC236}">
                  <a16:creationId xmlns:a16="http://schemas.microsoft.com/office/drawing/2014/main" id="{5183ED96-9D4D-4070-8256-8B5469AF1636}"/>
                </a:ext>
              </a:extLst>
            </p:cNvPr>
            <p:cNvSpPr txBox="1"/>
            <p:nvPr/>
          </p:nvSpPr>
          <p:spPr>
            <a:xfrm>
              <a:off x="1266791" y="1215964"/>
              <a:ext cx="6511139" cy="834199"/>
            </a:xfrm>
            <a:prstGeom prst="rect">
              <a:avLst/>
            </a:prstGeom>
            <a:noFill/>
          </p:spPr>
          <p:txBody>
            <a:bodyPr wrap="square" rtlCol="0">
              <a:spAutoFit/>
            </a:bodyPr>
            <a:lstStyle/>
            <a:p>
              <a:pPr algn="ctr"/>
              <a:r>
                <a:rPr lang="en-US" sz="1900" b="1" dirty="0"/>
                <a:t>Complete requests must be submitted through the member institution via GrantConnect</a:t>
              </a:r>
              <a:endParaRPr lang="en-US" sz="1900" b="1" u="sng" dirty="0">
                <a:solidFill>
                  <a:srgbClr val="0071CE"/>
                </a:solidFill>
              </a:endParaRPr>
            </a:p>
          </p:txBody>
        </p:sp>
      </p:grpSp>
      <p:grpSp>
        <p:nvGrpSpPr>
          <p:cNvPr id="4" name="Group 3">
            <a:extLst>
              <a:ext uri="{FF2B5EF4-FFF2-40B4-BE49-F238E27FC236}">
                <a16:creationId xmlns:a16="http://schemas.microsoft.com/office/drawing/2014/main" id="{05239671-A3AD-8D11-02B3-AB3A885D2C74}"/>
              </a:ext>
            </a:extLst>
          </p:cNvPr>
          <p:cNvGrpSpPr/>
          <p:nvPr/>
        </p:nvGrpSpPr>
        <p:grpSpPr>
          <a:xfrm>
            <a:off x="197138" y="2093888"/>
            <a:ext cx="8642008" cy="1033817"/>
            <a:chOff x="687512" y="3139071"/>
            <a:chExt cx="7743370" cy="1151093"/>
          </a:xfrm>
        </p:grpSpPr>
        <p:sp>
          <p:nvSpPr>
            <p:cNvPr id="32" name="TextBox 31">
              <a:extLst>
                <a:ext uri="{FF2B5EF4-FFF2-40B4-BE49-F238E27FC236}">
                  <a16:creationId xmlns:a16="http://schemas.microsoft.com/office/drawing/2014/main" id="{1E01F57E-FE8E-420B-9884-7C22EF938855}"/>
                </a:ext>
              </a:extLst>
            </p:cNvPr>
            <p:cNvSpPr txBox="1"/>
            <p:nvPr/>
          </p:nvSpPr>
          <p:spPr>
            <a:xfrm>
              <a:off x="687512" y="3308118"/>
              <a:ext cx="7743370" cy="67710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US" sz="1900" b="1" dirty="0"/>
                <a:t>HELP &amp; DRA: 7-10 business days to review and fund requests</a:t>
              </a:r>
            </a:p>
            <a:p>
              <a:pPr algn="ctr"/>
              <a:r>
                <a:rPr lang="en-US" sz="1900" b="1" dirty="0"/>
                <a:t>SNAP: Variable - most within 3 months from the close of the window</a:t>
              </a:r>
            </a:p>
          </p:txBody>
        </p:sp>
        <p:sp>
          <p:nvSpPr>
            <p:cNvPr id="30" name="Rectangle 29">
              <a:extLst>
                <a:ext uri="{FF2B5EF4-FFF2-40B4-BE49-F238E27FC236}">
                  <a16:creationId xmlns:a16="http://schemas.microsoft.com/office/drawing/2014/main" id="{F452D591-AF0E-46D4-92DF-08CA019B33C5}"/>
                </a:ext>
              </a:extLst>
            </p:cNvPr>
            <p:cNvSpPr/>
            <p:nvPr/>
          </p:nvSpPr>
          <p:spPr>
            <a:xfrm>
              <a:off x="784027" y="3139071"/>
              <a:ext cx="7637638" cy="1151093"/>
            </a:xfrm>
            <a:prstGeom prst="rect">
              <a:avLst/>
            </a:prstGeom>
            <a:noFill/>
            <a:ln w="25400">
              <a:solidFill>
                <a:srgbClr val="0071CE"/>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B3F19970-CE3B-4872-99B5-FAC95F58C2B3}"/>
              </a:ext>
            </a:extLst>
          </p:cNvPr>
          <p:cNvGrpSpPr/>
          <p:nvPr/>
        </p:nvGrpSpPr>
        <p:grpSpPr>
          <a:xfrm>
            <a:off x="315142" y="3356754"/>
            <a:ext cx="8549019" cy="843771"/>
            <a:chOff x="1166984" y="4700089"/>
            <a:chExt cx="7012865" cy="1151093"/>
          </a:xfrm>
        </p:grpSpPr>
        <p:sp>
          <p:nvSpPr>
            <p:cNvPr id="35" name="Rectangle 34">
              <a:extLst>
                <a:ext uri="{FF2B5EF4-FFF2-40B4-BE49-F238E27FC236}">
                  <a16:creationId xmlns:a16="http://schemas.microsoft.com/office/drawing/2014/main" id="{4E1710CE-7B33-4CFC-86CE-B3DF39825681}"/>
                </a:ext>
              </a:extLst>
            </p:cNvPr>
            <p:cNvSpPr/>
            <p:nvPr/>
          </p:nvSpPr>
          <p:spPr>
            <a:xfrm>
              <a:off x="1166984" y="4700089"/>
              <a:ext cx="6992346" cy="11510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7" name="TextBox 36">
              <a:extLst>
                <a:ext uri="{FF2B5EF4-FFF2-40B4-BE49-F238E27FC236}">
                  <a16:creationId xmlns:a16="http://schemas.microsoft.com/office/drawing/2014/main" id="{151CB26F-3BA7-4C83-A607-81EDB6B773B4}"/>
                </a:ext>
              </a:extLst>
            </p:cNvPr>
            <p:cNvSpPr txBox="1"/>
            <p:nvPr/>
          </p:nvSpPr>
          <p:spPr>
            <a:xfrm>
              <a:off x="1191725" y="5083274"/>
              <a:ext cx="6988124" cy="384721"/>
            </a:xfrm>
            <a:prstGeom prst="rect">
              <a:avLst/>
            </a:prstGeom>
            <a:noFill/>
          </p:spPr>
          <p:txBody>
            <a:bodyPr wrap="square" rtlCol="0">
              <a:spAutoFit/>
            </a:bodyPr>
            <a:lstStyle/>
            <a:p>
              <a:pPr algn="ctr"/>
              <a:r>
                <a:rPr lang="en-US" sz="1900" b="1" dirty="0"/>
                <a:t>Funding is disbursed to the member institution’s account with FHLB</a:t>
              </a:r>
              <a:endParaRPr lang="en-US" sz="1900" b="1" dirty="0">
                <a:solidFill>
                  <a:srgbClr val="0071CE"/>
                </a:solidFill>
              </a:endParaRPr>
            </a:p>
          </p:txBody>
        </p:sp>
      </p:grpSp>
      <p:grpSp>
        <p:nvGrpSpPr>
          <p:cNvPr id="6" name="Group 5">
            <a:extLst>
              <a:ext uri="{FF2B5EF4-FFF2-40B4-BE49-F238E27FC236}">
                <a16:creationId xmlns:a16="http://schemas.microsoft.com/office/drawing/2014/main" id="{79DD11B3-E189-46D2-0F4F-D9F434B2FBC4}"/>
              </a:ext>
            </a:extLst>
          </p:cNvPr>
          <p:cNvGrpSpPr/>
          <p:nvPr/>
        </p:nvGrpSpPr>
        <p:grpSpPr>
          <a:xfrm>
            <a:off x="314466" y="4394951"/>
            <a:ext cx="8518859" cy="1151093"/>
            <a:chOff x="881899" y="5509144"/>
            <a:chExt cx="7303490" cy="1151093"/>
          </a:xfrm>
        </p:grpSpPr>
        <p:sp>
          <p:nvSpPr>
            <p:cNvPr id="3" name="Rectangle 2">
              <a:extLst>
                <a:ext uri="{FF2B5EF4-FFF2-40B4-BE49-F238E27FC236}">
                  <a16:creationId xmlns:a16="http://schemas.microsoft.com/office/drawing/2014/main" id="{D9B0223B-5A63-7416-EE0C-72909B86F154}"/>
                </a:ext>
              </a:extLst>
            </p:cNvPr>
            <p:cNvSpPr/>
            <p:nvPr/>
          </p:nvSpPr>
          <p:spPr>
            <a:xfrm>
              <a:off x="881899" y="5509144"/>
              <a:ext cx="7303490" cy="1151093"/>
            </a:xfrm>
            <a:prstGeom prst="rect">
              <a:avLst/>
            </a:prstGeom>
            <a:noFill/>
            <a:ln w="25400">
              <a:solidFill>
                <a:srgbClr val="0071CE"/>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6BDCACAF-794E-8535-4E0D-5FF595CE1888}"/>
                </a:ext>
              </a:extLst>
            </p:cNvPr>
            <p:cNvSpPr txBox="1"/>
            <p:nvPr/>
          </p:nvSpPr>
          <p:spPr>
            <a:xfrm>
              <a:off x="911039" y="5607183"/>
              <a:ext cx="7252899" cy="969496"/>
            </a:xfrm>
            <a:prstGeom prst="rect">
              <a:avLst/>
            </a:prstGeom>
            <a:noFill/>
          </p:spPr>
          <p:txBody>
            <a:bodyPr wrap="square" rtlCol="0">
              <a:spAutoFit/>
            </a:bodyPr>
            <a:lstStyle/>
            <a:p>
              <a:pPr algn="ctr"/>
              <a:r>
                <a:rPr lang="en-US" sz="1900" b="1" dirty="0"/>
                <a:t>Member uploads final documentation via GrantConnect</a:t>
              </a:r>
            </a:p>
            <a:p>
              <a:pPr algn="ctr"/>
              <a:r>
                <a:rPr lang="en-US" sz="1900" b="1" dirty="0"/>
                <a:t>HELP: Final CD – 30 days, Recorded Deed – 60 days</a:t>
              </a:r>
            </a:p>
            <a:p>
              <a:pPr algn="ctr"/>
              <a:r>
                <a:rPr lang="en-US" sz="1900" b="1" dirty="0"/>
                <a:t>SNAP &amp; DRA: 60 days </a:t>
              </a:r>
              <a:endParaRPr lang="en-US" sz="1900" b="1" dirty="0">
                <a:solidFill>
                  <a:srgbClr val="0071CE"/>
                </a:solidFill>
              </a:endParaRPr>
            </a:p>
          </p:txBody>
        </p:sp>
      </p:grpSp>
      <p:sp>
        <p:nvSpPr>
          <p:cNvPr id="8" name="Rectangle 7">
            <a:extLst>
              <a:ext uri="{FF2B5EF4-FFF2-40B4-BE49-F238E27FC236}">
                <a16:creationId xmlns:a16="http://schemas.microsoft.com/office/drawing/2014/main" id="{BCBB8197-B5D6-C1E7-B097-0A78A702E931}"/>
              </a:ext>
            </a:extLst>
          </p:cNvPr>
          <p:cNvSpPr/>
          <p:nvPr/>
        </p:nvSpPr>
        <p:spPr>
          <a:xfrm>
            <a:off x="314461" y="5740266"/>
            <a:ext cx="8493843" cy="855175"/>
          </a:xfrm>
          <a:prstGeom prst="rect">
            <a:avLst/>
          </a:prstGeom>
          <a:noFill/>
          <a:ln w="25400">
            <a:solidFill>
              <a:schemeClr val="accent6">
                <a:lumMod val="75000"/>
              </a:schemeClr>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sp>
        <p:nvSpPr>
          <p:cNvPr id="15" name="TextBox 14">
            <a:extLst>
              <a:ext uri="{FF2B5EF4-FFF2-40B4-BE49-F238E27FC236}">
                <a16:creationId xmlns:a16="http://schemas.microsoft.com/office/drawing/2014/main" id="{47315C02-B06E-056F-D202-17A32FC29B8F}"/>
              </a:ext>
            </a:extLst>
          </p:cNvPr>
          <p:cNvSpPr txBox="1"/>
          <p:nvPr/>
        </p:nvSpPr>
        <p:spPr>
          <a:xfrm>
            <a:off x="1131616" y="5827495"/>
            <a:ext cx="6762749" cy="646331"/>
          </a:xfrm>
          <a:prstGeom prst="rect">
            <a:avLst/>
          </a:prstGeom>
          <a:noFill/>
        </p:spPr>
        <p:txBody>
          <a:bodyPr wrap="square">
            <a:spAutoFit/>
          </a:bodyPr>
          <a:lstStyle/>
          <a:p>
            <a:pPr algn="ctr"/>
            <a:r>
              <a:rPr lang="en-US" b="1" dirty="0"/>
              <a:t>HELP: It's recommended to schedule closings at least 15-30 days after submissions to avoid any potential closing delays.</a:t>
            </a:r>
            <a:endParaRPr lang="en-US" sz="1800" b="1" dirty="0"/>
          </a:p>
        </p:txBody>
      </p:sp>
      <p:sp>
        <p:nvSpPr>
          <p:cNvPr id="16" name="Star: 5 Points 15">
            <a:extLst>
              <a:ext uri="{FF2B5EF4-FFF2-40B4-BE49-F238E27FC236}">
                <a16:creationId xmlns:a16="http://schemas.microsoft.com/office/drawing/2014/main" id="{47F95B44-FAE2-6B7F-36B4-9AE8F687463E}"/>
              </a:ext>
            </a:extLst>
          </p:cNvPr>
          <p:cNvSpPr/>
          <p:nvPr/>
        </p:nvSpPr>
        <p:spPr>
          <a:xfrm>
            <a:off x="462958" y="5740266"/>
            <a:ext cx="682199" cy="502486"/>
          </a:xfrm>
          <a:prstGeom prst="star5">
            <a:avLst/>
          </a:prstGeom>
          <a:solidFill>
            <a:srgbClr val="C0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47736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551110" y="2045709"/>
            <a:ext cx="8041780" cy="2273418"/>
          </a:xfrm>
          <a:ln w="28575">
            <a:solidFill>
              <a:srgbClr val="0071CE"/>
            </a:solidFill>
          </a:ln>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2959880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A922E-86E1-49A3-A799-2B1D016980E5}"/>
              </a:ext>
            </a:extLst>
          </p:cNvPr>
          <p:cNvSpPr>
            <a:spLocks noGrp="1"/>
          </p:cNvSpPr>
          <p:nvPr>
            <p:ph type="title"/>
          </p:nvPr>
        </p:nvSpPr>
        <p:spPr/>
        <p:txBody>
          <a:bodyPr/>
          <a:lstStyle/>
          <a:p>
            <a:r>
              <a:rPr lang="en-US" sz="2400" b="1" dirty="0">
                <a:solidFill>
                  <a:srgbClr val="0070C0"/>
                </a:solidFill>
              </a:rPr>
              <a:t>Owner-Occupied Overview</a:t>
            </a:r>
            <a:endParaRPr lang="en-US" sz="2400" dirty="0"/>
          </a:p>
        </p:txBody>
      </p:sp>
      <p:sp>
        <p:nvSpPr>
          <p:cNvPr id="6" name="TextBox 5">
            <a:extLst>
              <a:ext uri="{FF2B5EF4-FFF2-40B4-BE49-F238E27FC236}">
                <a16:creationId xmlns:a16="http://schemas.microsoft.com/office/drawing/2014/main" id="{B677916F-2F5B-469E-9EA4-DE8B22439E9D}"/>
              </a:ext>
            </a:extLst>
          </p:cNvPr>
          <p:cNvSpPr txBox="1"/>
          <p:nvPr/>
        </p:nvSpPr>
        <p:spPr>
          <a:xfrm>
            <a:off x="194310" y="1410475"/>
            <a:ext cx="8606789" cy="461665"/>
          </a:xfrm>
          <a:prstGeom prst="rect">
            <a:avLst/>
          </a:prstGeom>
          <a:solidFill>
            <a:schemeClr val="bg1">
              <a:lumMod val="95000"/>
            </a:schemeClr>
          </a:solidFill>
          <a:ln w="38100" cmpd="dbl">
            <a:solidFill>
              <a:schemeClr val="tx1"/>
            </a:solidFill>
            <a:extLst>
              <a:ext uri="{C807C97D-BFC1-408E-A445-0C87EB9F89A2}">
                <ask:lineSketchStyleProps xmlns:ask="http://schemas.microsoft.com/office/drawing/2018/sketchyshapes" sd="981765707">
                  <a:custGeom>
                    <a:avLst/>
                    <a:gdLst>
                      <a:gd name="connsiteX0" fmla="*/ 0 w 8606789"/>
                      <a:gd name="connsiteY0" fmla="*/ 0 h 461665"/>
                      <a:gd name="connsiteX1" fmla="*/ 8606789 w 8606789"/>
                      <a:gd name="connsiteY1" fmla="*/ 0 h 461665"/>
                      <a:gd name="connsiteX2" fmla="*/ 8606789 w 8606789"/>
                      <a:gd name="connsiteY2" fmla="*/ 461665 h 461665"/>
                      <a:gd name="connsiteX3" fmla="*/ 0 w 8606789"/>
                      <a:gd name="connsiteY3" fmla="*/ 461665 h 461665"/>
                      <a:gd name="connsiteX4" fmla="*/ 0 w 8606789"/>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789" h="461665" fill="none" extrusionOk="0">
                        <a:moveTo>
                          <a:pt x="0" y="0"/>
                        </a:moveTo>
                        <a:cubicBezTo>
                          <a:pt x="3852261" y="-33775"/>
                          <a:pt x="7563568" y="138873"/>
                          <a:pt x="8606789" y="0"/>
                        </a:cubicBezTo>
                        <a:cubicBezTo>
                          <a:pt x="8601567" y="59951"/>
                          <a:pt x="8572810" y="386447"/>
                          <a:pt x="8606789" y="461665"/>
                        </a:cubicBezTo>
                        <a:cubicBezTo>
                          <a:pt x="5246694" y="324335"/>
                          <a:pt x="2230258" y="323809"/>
                          <a:pt x="0" y="461665"/>
                        </a:cubicBezTo>
                        <a:cubicBezTo>
                          <a:pt x="-25199" y="354901"/>
                          <a:pt x="26467" y="134939"/>
                          <a:pt x="0" y="0"/>
                        </a:cubicBezTo>
                        <a:close/>
                      </a:path>
                      <a:path w="8606789" h="461665" stroke="0" extrusionOk="0">
                        <a:moveTo>
                          <a:pt x="0" y="0"/>
                        </a:moveTo>
                        <a:cubicBezTo>
                          <a:pt x="1587696" y="-101487"/>
                          <a:pt x="5836714" y="-162162"/>
                          <a:pt x="8606789" y="0"/>
                        </a:cubicBezTo>
                        <a:cubicBezTo>
                          <a:pt x="8572636" y="170338"/>
                          <a:pt x="8640067" y="325037"/>
                          <a:pt x="8606789" y="461665"/>
                        </a:cubicBezTo>
                        <a:cubicBezTo>
                          <a:pt x="7073802" y="511730"/>
                          <a:pt x="3890587" y="303216"/>
                          <a:pt x="0" y="461665"/>
                        </a:cubicBezTo>
                        <a:cubicBezTo>
                          <a:pt x="-30818" y="254334"/>
                          <a:pt x="-20465" y="210249"/>
                          <a:pt x="0" y="0"/>
                        </a:cubicBezTo>
                        <a:close/>
                      </a:path>
                    </a:pathLst>
                  </a:custGeom>
                  <ask:type>
                    <ask:lineSketchNone/>
                  </ask:type>
                </ask:lineSketchStyleProps>
              </a:ext>
            </a:extLst>
          </a:ln>
        </p:spPr>
        <p:txBody>
          <a:bodyPr wrap="square" rtlCol="0">
            <a:spAutoFit/>
          </a:bodyPr>
          <a:lstStyle/>
          <a:p>
            <a:pPr algn="ctr" eaLnBrk="0" hangingPunct="0">
              <a:spcBef>
                <a:spcPct val="50000"/>
              </a:spcBef>
            </a:pPr>
            <a:r>
              <a:rPr lang="en-US" sz="2400" b="1" dirty="0">
                <a:solidFill>
                  <a:schemeClr val="tx2"/>
                </a:solidFill>
                <a:latin typeface="Calibri" pitchFamily="34" charset="0"/>
              </a:rPr>
              <a:t>Project Types</a:t>
            </a:r>
            <a:r>
              <a:rPr lang="en-US" sz="2000" b="1" dirty="0">
                <a:solidFill>
                  <a:srgbClr val="0071CE"/>
                </a:solidFill>
                <a:latin typeface="Calibri" pitchFamily="34" charset="0"/>
              </a:rPr>
              <a:t>: </a:t>
            </a:r>
            <a:r>
              <a:rPr lang="en-US" sz="2000" dirty="0"/>
              <a:t>Rehabilitation, down payment/closing cost assistance</a:t>
            </a:r>
          </a:p>
        </p:txBody>
      </p:sp>
      <p:graphicFrame>
        <p:nvGraphicFramePr>
          <p:cNvPr id="7" name="Diagram 6">
            <a:extLst>
              <a:ext uri="{FF2B5EF4-FFF2-40B4-BE49-F238E27FC236}">
                <a16:creationId xmlns:a16="http://schemas.microsoft.com/office/drawing/2014/main" id="{41646965-DF9C-45A3-83C5-EAEB4BE8D2FA}"/>
              </a:ext>
            </a:extLst>
          </p:cNvPr>
          <p:cNvGraphicFramePr/>
          <p:nvPr/>
        </p:nvGraphicFramePr>
        <p:xfrm>
          <a:off x="194310" y="3943350"/>
          <a:ext cx="8698230" cy="23158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96DBA64D-55F4-4872-A9C5-1146548B1439}"/>
              </a:ext>
            </a:extLst>
          </p:cNvPr>
          <p:cNvSpPr/>
          <p:nvPr/>
        </p:nvSpPr>
        <p:spPr>
          <a:xfrm>
            <a:off x="194310" y="3574305"/>
            <a:ext cx="5760722" cy="8889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chemeClr val="tx2"/>
                </a:solidFill>
              </a:rPr>
              <a:t>Sponsor Capacity</a:t>
            </a:r>
          </a:p>
          <a:p>
            <a:pPr lvl="0" algn="ctr"/>
            <a:r>
              <a:rPr lang="en-US" sz="2000" b="0" dirty="0">
                <a:solidFill>
                  <a:schemeClr val="tx1"/>
                </a:solidFill>
                <a:latin typeface="+mn-lt"/>
              </a:rPr>
              <a:t>Demonstrated track record with related experience</a:t>
            </a:r>
          </a:p>
        </p:txBody>
      </p:sp>
      <p:sp>
        <p:nvSpPr>
          <p:cNvPr id="13" name="Rectangle 12">
            <a:extLst>
              <a:ext uri="{FF2B5EF4-FFF2-40B4-BE49-F238E27FC236}">
                <a16:creationId xmlns:a16="http://schemas.microsoft.com/office/drawing/2014/main" id="{47106D58-5558-4C05-BB1C-0E83DD0BD707}"/>
              </a:ext>
            </a:extLst>
          </p:cNvPr>
          <p:cNvSpPr/>
          <p:nvPr/>
        </p:nvSpPr>
        <p:spPr>
          <a:xfrm>
            <a:off x="194311" y="2070287"/>
            <a:ext cx="5760720" cy="149198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chemeClr val="tx2"/>
                </a:solidFill>
              </a:rPr>
              <a:t>Project Progress and Completion</a:t>
            </a:r>
            <a:endParaRPr lang="en-US" sz="3200" b="1" dirty="0">
              <a:solidFill>
                <a:schemeClr val="tx2"/>
              </a:solidFill>
            </a:endParaRPr>
          </a:p>
          <a:p>
            <a:pPr lvl="0" algn="ctr"/>
            <a:r>
              <a:rPr lang="en-US" sz="2000" b="0" dirty="0">
                <a:solidFill>
                  <a:schemeClr val="tx1"/>
                </a:solidFill>
                <a:latin typeface="+mn-lt"/>
                <a:cs typeface="Courier MonoThai" panose="02070309020205020404" pitchFamily="49" charset="0"/>
              </a:rPr>
              <a:t>Four-year completion timeframe (six years for Native American related projects). Progress should be made within the first year.</a:t>
            </a:r>
            <a:endParaRPr lang="en-US" sz="2000" dirty="0">
              <a:solidFill>
                <a:schemeClr val="tx1"/>
              </a:solidFill>
            </a:endParaRPr>
          </a:p>
        </p:txBody>
      </p:sp>
      <p:sp>
        <p:nvSpPr>
          <p:cNvPr id="14" name="Rectangle 13">
            <a:extLst>
              <a:ext uri="{FF2B5EF4-FFF2-40B4-BE49-F238E27FC236}">
                <a16:creationId xmlns:a16="http://schemas.microsoft.com/office/drawing/2014/main" id="{DCD814FA-E2D7-4375-B034-FD95BA1BFF27}"/>
              </a:ext>
            </a:extLst>
          </p:cNvPr>
          <p:cNvSpPr/>
          <p:nvPr/>
        </p:nvSpPr>
        <p:spPr>
          <a:xfrm>
            <a:off x="194311" y="4475747"/>
            <a:ext cx="5760722" cy="117519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b="1" kern="1200" dirty="0">
              <a:solidFill>
                <a:schemeClr val="tx2"/>
              </a:solidFill>
            </a:endParaRPr>
          </a:p>
          <a:p>
            <a:pPr lvl="0" algn="ctr"/>
            <a:r>
              <a:rPr lang="en-US" sz="2400" b="1" kern="1200" dirty="0">
                <a:solidFill>
                  <a:schemeClr val="tx2"/>
                </a:solidFill>
              </a:rPr>
              <a:t>Disbursement </a:t>
            </a:r>
          </a:p>
          <a:p>
            <a:pPr lvl="0" algn="ctr"/>
            <a:r>
              <a:rPr lang="en-US" sz="2000" kern="1200" dirty="0">
                <a:solidFill>
                  <a:schemeClr val="tx1"/>
                </a:solidFill>
                <a:latin typeface="Calibri"/>
                <a:ea typeface="+mn-ea"/>
                <a:cs typeface="+mn-cs"/>
              </a:rPr>
              <a:t>C</a:t>
            </a:r>
            <a:r>
              <a:rPr lang="en-US" sz="2000" kern="1200" dirty="0">
                <a:solidFill>
                  <a:schemeClr val="tx1"/>
                </a:solidFill>
              </a:rPr>
              <a:t>ompleted on a unit-by-unit basis with final documents required for each transaction</a:t>
            </a:r>
          </a:p>
          <a:p>
            <a:pPr lvl="0" algn="ctr"/>
            <a:endParaRPr lang="en-US" sz="2000" b="0" dirty="0">
              <a:solidFill>
                <a:schemeClr val="tx1"/>
              </a:solidFill>
              <a:latin typeface="+mn-lt"/>
            </a:endParaRPr>
          </a:p>
        </p:txBody>
      </p:sp>
      <p:sp>
        <p:nvSpPr>
          <p:cNvPr id="9" name="Callout: Right Arrow 8">
            <a:extLst>
              <a:ext uri="{FF2B5EF4-FFF2-40B4-BE49-F238E27FC236}">
                <a16:creationId xmlns:a16="http://schemas.microsoft.com/office/drawing/2014/main" id="{E8C401C7-8B91-4CB4-B2BB-491D9FC2FA43}"/>
              </a:ext>
            </a:extLst>
          </p:cNvPr>
          <p:cNvSpPr/>
          <p:nvPr/>
        </p:nvSpPr>
        <p:spPr>
          <a:xfrm>
            <a:off x="194310" y="5814731"/>
            <a:ext cx="1885950" cy="888992"/>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
        <p:nvSpPr>
          <p:cNvPr id="15" name="Rectangle 14">
            <a:extLst>
              <a:ext uri="{FF2B5EF4-FFF2-40B4-BE49-F238E27FC236}">
                <a16:creationId xmlns:a16="http://schemas.microsoft.com/office/drawing/2014/main" id="{49717A1E-2ACD-4DD6-BF56-B0CB5E73DFCB}"/>
              </a:ext>
            </a:extLst>
          </p:cNvPr>
          <p:cNvSpPr/>
          <p:nvPr/>
        </p:nvSpPr>
        <p:spPr>
          <a:xfrm>
            <a:off x="2251711" y="5857966"/>
            <a:ext cx="6469378" cy="809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Contact the Community Investment department to discuss your owner-occupied project</a:t>
            </a:r>
          </a:p>
        </p:txBody>
      </p:sp>
      <p:pic>
        <p:nvPicPr>
          <p:cNvPr id="4" name="Picture 3">
            <a:extLst>
              <a:ext uri="{FF2B5EF4-FFF2-40B4-BE49-F238E27FC236}">
                <a16:creationId xmlns:a16="http://schemas.microsoft.com/office/drawing/2014/main" id="{C97C4C21-2C98-4C90-9B85-84766A6CBFCF}"/>
              </a:ext>
            </a:extLst>
          </p:cNvPr>
          <p:cNvPicPr>
            <a:picLocks noChangeAspect="1"/>
          </p:cNvPicPr>
          <p:nvPr/>
        </p:nvPicPr>
        <p:blipFill>
          <a:blip r:embed="rId8"/>
          <a:stretch>
            <a:fillRect/>
          </a:stretch>
        </p:blipFill>
        <p:spPr>
          <a:xfrm>
            <a:off x="6299833" y="2066741"/>
            <a:ext cx="2501265" cy="1876609"/>
          </a:xfrm>
          <a:prstGeom prst="rect">
            <a:avLst/>
          </a:prstGeom>
          <a:ln w="25400">
            <a:solidFill>
              <a:schemeClr val="tx1"/>
            </a:solidFill>
          </a:ln>
        </p:spPr>
      </p:pic>
      <p:pic>
        <p:nvPicPr>
          <p:cNvPr id="8" name="Picture 7">
            <a:extLst>
              <a:ext uri="{FF2B5EF4-FFF2-40B4-BE49-F238E27FC236}">
                <a16:creationId xmlns:a16="http://schemas.microsoft.com/office/drawing/2014/main" id="{BA729921-9AB7-4C81-8B84-7577882C5045}"/>
              </a:ext>
            </a:extLst>
          </p:cNvPr>
          <p:cNvPicPr>
            <a:picLocks noChangeAspect="1"/>
          </p:cNvPicPr>
          <p:nvPr/>
        </p:nvPicPr>
        <p:blipFill>
          <a:blip r:embed="rId9"/>
          <a:stretch>
            <a:fillRect/>
          </a:stretch>
        </p:blipFill>
        <p:spPr>
          <a:xfrm>
            <a:off x="6299833" y="4054391"/>
            <a:ext cx="2505456" cy="1599227"/>
          </a:xfrm>
          <a:prstGeom prst="rect">
            <a:avLst/>
          </a:prstGeom>
          <a:ln w="25400">
            <a:solidFill>
              <a:schemeClr val="tx1"/>
            </a:solidFill>
          </a:ln>
        </p:spPr>
      </p:pic>
    </p:spTree>
    <p:extLst>
      <p:ext uri="{BB962C8B-B14F-4D97-AF65-F5344CB8AC3E}">
        <p14:creationId xmlns:p14="http://schemas.microsoft.com/office/powerpoint/2010/main" val="11260524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C7121-5EC7-10C3-621F-685D46856C0C}"/>
              </a:ext>
            </a:extLst>
          </p:cNvPr>
          <p:cNvSpPr>
            <a:spLocks noGrp="1"/>
          </p:cNvSpPr>
          <p:nvPr>
            <p:ph type="title"/>
          </p:nvPr>
        </p:nvSpPr>
        <p:spPr/>
        <p:txBody>
          <a:bodyPr/>
          <a:lstStyle/>
          <a:p>
            <a:r>
              <a:rPr lang="en-US" sz="2000" dirty="0">
                <a:cs typeface="Calibri"/>
              </a:rPr>
              <a:t>Program Enrollment and Application Submission Process</a:t>
            </a:r>
            <a:endParaRPr lang="en-US" sz="2000" dirty="0"/>
          </a:p>
        </p:txBody>
      </p:sp>
    </p:spTree>
    <p:extLst>
      <p:ext uri="{BB962C8B-B14F-4D97-AF65-F5344CB8AC3E}">
        <p14:creationId xmlns:p14="http://schemas.microsoft.com/office/powerpoint/2010/main" val="17207157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598773"/>
            <a:ext cx="7470570" cy="457200"/>
          </a:xfrm>
        </p:spPr>
        <p:txBody>
          <a:bodyPr>
            <a:normAutofit/>
          </a:bodyPr>
          <a:lstStyle/>
          <a:p>
            <a:pPr algn="l"/>
            <a:r>
              <a:rPr lang="en-US" b="1" dirty="0">
                <a:solidFill>
                  <a:srgbClr val="0070C0"/>
                </a:solidFill>
              </a:rPr>
              <a:t>Member Enrollment Agreement</a:t>
            </a:r>
          </a:p>
        </p:txBody>
      </p:sp>
      <p:grpSp>
        <p:nvGrpSpPr>
          <p:cNvPr id="5" name="Group 4">
            <a:extLst>
              <a:ext uri="{FF2B5EF4-FFF2-40B4-BE49-F238E27FC236}">
                <a16:creationId xmlns:a16="http://schemas.microsoft.com/office/drawing/2014/main" id="{79C4C8B5-8CE4-4A28-9629-D44A5226B9A7}"/>
              </a:ext>
            </a:extLst>
          </p:cNvPr>
          <p:cNvGrpSpPr/>
          <p:nvPr/>
        </p:nvGrpSpPr>
        <p:grpSpPr>
          <a:xfrm>
            <a:off x="576688" y="1350281"/>
            <a:ext cx="7990622" cy="757130"/>
            <a:chOff x="572313" y="1362556"/>
            <a:chExt cx="7990622" cy="1705658"/>
          </a:xfrm>
          <a:solidFill>
            <a:srgbClr val="0071CE"/>
          </a:solidFill>
        </p:grpSpPr>
        <p:sp>
          <p:nvSpPr>
            <p:cNvPr id="26" name="Rectangle 25">
              <a:extLst>
                <a:ext uri="{FF2B5EF4-FFF2-40B4-BE49-F238E27FC236}">
                  <a16:creationId xmlns:a16="http://schemas.microsoft.com/office/drawing/2014/main" id="{2D619161-5E27-4256-A90D-5009E541D82F}"/>
                </a:ext>
              </a:extLst>
            </p:cNvPr>
            <p:cNvSpPr/>
            <p:nvPr/>
          </p:nvSpPr>
          <p:spPr>
            <a:xfrm>
              <a:off x="572313" y="1362556"/>
              <a:ext cx="7990622" cy="1705658"/>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D1393754-6DC7-4DDE-A880-B697F84007CA}"/>
                </a:ext>
              </a:extLst>
            </p:cNvPr>
            <p:cNvSpPr txBox="1"/>
            <p:nvPr/>
          </p:nvSpPr>
          <p:spPr>
            <a:xfrm>
              <a:off x="572313" y="1487359"/>
              <a:ext cx="7990621" cy="1580855"/>
            </a:xfrm>
            <a:prstGeom prst="rect">
              <a:avLst/>
            </a:prstGeom>
            <a:grpFill/>
            <a:ln>
              <a:noFill/>
            </a:ln>
          </p:spPr>
          <p:txBody>
            <a:bodyPr wrap="square">
              <a:spAutoFit/>
            </a:bodyPr>
            <a:lstStyle/>
            <a:p>
              <a:pPr marL="0" marR="0" lvl="0" indent="0" algn="ctr" defTabSz="342900" rtl="0" eaLnBrk="1" fontAlgn="auto" latinLnBrk="0" hangingPunct="1">
                <a:lnSpc>
                  <a:spcPct val="90000"/>
                </a:lnSpc>
                <a:spcBef>
                  <a:spcPts val="0"/>
                </a:spcBef>
                <a:spcAft>
                  <a:spcPts val="1800"/>
                </a:spcAft>
                <a:buClrTx/>
                <a:buSzTx/>
                <a:buFontTx/>
                <a:buNone/>
                <a:tabLst/>
                <a:defRPr/>
              </a:pPr>
              <a:r>
                <a:rPr kumimoji="0" lang="en-US" sz="2200" b="1" i="0" u="none" strike="noStrike" kern="0" cap="none" spc="0" normalizeH="0" baseline="0" noProof="0" dirty="0">
                  <a:ln>
                    <a:noFill/>
                  </a:ln>
                  <a:solidFill>
                    <a:prstClr val="white"/>
                  </a:solidFill>
                  <a:effectLst/>
                  <a:uLnTx/>
                  <a:uFillTx/>
                  <a:latin typeface="Calibri"/>
                  <a:ea typeface="+mn-ea"/>
                  <a:cs typeface="+mn-cs"/>
                </a:rPr>
                <a:t>HELP/SNAP/DRA participation requires a </a:t>
              </a:r>
              <a:r>
                <a:rPr kumimoji="0" lang="en-US" sz="2200" b="1" i="0" u="sng" strike="noStrike" kern="0" cap="none" spc="0" normalizeH="0" baseline="0" noProof="0" dirty="0">
                  <a:ln>
                    <a:noFill/>
                  </a:ln>
                  <a:solidFill>
                    <a:prstClr val="white"/>
                  </a:solidFill>
                  <a:effectLst/>
                  <a:uLnTx/>
                  <a:uFillTx/>
                  <a:latin typeface="Calibri"/>
                  <a:ea typeface="+mn-ea"/>
                  <a:cs typeface="+mn-cs"/>
                </a:rPr>
                <a:t>one-time</a:t>
              </a:r>
              <a:r>
                <a:rPr kumimoji="0" lang="en-US" sz="2200" b="1" i="0" u="none" strike="noStrike" kern="0" cap="none" spc="0" normalizeH="0" baseline="0" noProof="0" dirty="0">
                  <a:ln>
                    <a:noFill/>
                  </a:ln>
                  <a:solidFill>
                    <a:prstClr val="white"/>
                  </a:solidFill>
                  <a:effectLst/>
                  <a:uLnTx/>
                  <a:uFillTx/>
                  <a:latin typeface="Calibri"/>
                  <a:ea typeface="+mn-ea"/>
                  <a:cs typeface="+mn-cs"/>
                </a:rPr>
                <a:t> enrollment for member financial institutions to participate</a:t>
              </a:r>
            </a:p>
          </p:txBody>
        </p:sp>
      </p:grpSp>
      <p:sp>
        <p:nvSpPr>
          <p:cNvPr id="7" name="TextBox 6">
            <a:extLst>
              <a:ext uri="{FF2B5EF4-FFF2-40B4-BE49-F238E27FC236}">
                <a16:creationId xmlns:a16="http://schemas.microsoft.com/office/drawing/2014/main" id="{FDB3AFBF-7691-DC30-26FB-D9AEDADD39B2}"/>
              </a:ext>
            </a:extLst>
          </p:cNvPr>
          <p:cNvSpPr txBox="1"/>
          <p:nvPr/>
        </p:nvSpPr>
        <p:spPr>
          <a:xfrm>
            <a:off x="119754" y="2763837"/>
            <a:ext cx="4586932"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Member enrollment must be completed prior to submitting applications</a:t>
            </a:r>
          </a:p>
          <a:p>
            <a:pPr marL="285750" indent="-285750">
              <a:buFont typeface="Arial" panose="020B0604020202020204" pitchFamily="34" charset="0"/>
              <a:buChar char="•"/>
            </a:pPr>
            <a:r>
              <a:rPr lang="en-US" sz="2000" dirty="0"/>
              <a:t>Request enrollment documents via email: </a:t>
            </a:r>
            <a:r>
              <a:rPr lang="en-US" sz="2000" dirty="0">
                <a:hlinkClick r:id="rId3"/>
              </a:rPr>
              <a:t>AHP@fhlb.com</a:t>
            </a:r>
            <a:endParaRPr lang="en-US" sz="2000" dirty="0"/>
          </a:p>
          <a:p>
            <a:pPr marL="285750" indent="-285750">
              <a:buFont typeface="Arial" panose="020B0604020202020204" pitchFamily="34" charset="0"/>
              <a:buChar char="•"/>
            </a:pPr>
            <a:r>
              <a:rPr lang="en-US" sz="2000" dirty="0"/>
              <a:t>The enrollment package will be sent via </a:t>
            </a:r>
            <a:r>
              <a:rPr lang="en-US" sz="2000" dirty="0" err="1"/>
              <a:t>AdobeSign</a:t>
            </a:r>
            <a:endParaRPr lang="en-US" sz="2000" dirty="0"/>
          </a:p>
          <a:p>
            <a:pPr marL="285750" indent="-285750">
              <a:buFont typeface="Arial" panose="020B0604020202020204" pitchFamily="34" charset="0"/>
              <a:buChar char="•"/>
            </a:pPr>
            <a:r>
              <a:rPr lang="en-US" sz="2000" dirty="0"/>
              <a:t>The enrollment package must be completed by a member representative with Advances Authorization</a:t>
            </a:r>
          </a:p>
        </p:txBody>
      </p:sp>
      <p:sp>
        <p:nvSpPr>
          <p:cNvPr id="3" name="TextBox 2">
            <a:extLst>
              <a:ext uri="{FF2B5EF4-FFF2-40B4-BE49-F238E27FC236}">
                <a16:creationId xmlns:a16="http://schemas.microsoft.com/office/drawing/2014/main" id="{1650BD2F-2041-49CC-0A76-D769605C7374}"/>
              </a:ext>
            </a:extLst>
          </p:cNvPr>
          <p:cNvSpPr txBox="1"/>
          <p:nvPr/>
        </p:nvSpPr>
        <p:spPr>
          <a:xfrm>
            <a:off x="989214" y="2401719"/>
            <a:ext cx="2388026" cy="369332"/>
          </a:xfrm>
          <a:prstGeom prst="rect">
            <a:avLst/>
          </a:prstGeom>
          <a:noFill/>
        </p:spPr>
        <p:txBody>
          <a:bodyPr wrap="none" rtlCol="0">
            <a:spAutoFit/>
          </a:bodyPr>
          <a:lstStyle/>
          <a:p>
            <a:r>
              <a:rPr lang="en-US" b="1" dirty="0">
                <a:solidFill>
                  <a:schemeClr val="accent1">
                    <a:lumMod val="75000"/>
                  </a:schemeClr>
                </a:solidFill>
              </a:rPr>
              <a:t>First-Time Participants:</a:t>
            </a:r>
          </a:p>
        </p:txBody>
      </p:sp>
      <p:sp>
        <p:nvSpPr>
          <p:cNvPr id="4" name="TextBox 3">
            <a:extLst>
              <a:ext uri="{FF2B5EF4-FFF2-40B4-BE49-F238E27FC236}">
                <a16:creationId xmlns:a16="http://schemas.microsoft.com/office/drawing/2014/main" id="{C21F3E69-712C-4B59-950E-F366EB17D2D8}"/>
              </a:ext>
            </a:extLst>
          </p:cNvPr>
          <p:cNvSpPr txBox="1"/>
          <p:nvPr/>
        </p:nvSpPr>
        <p:spPr>
          <a:xfrm>
            <a:off x="5638984" y="2394505"/>
            <a:ext cx="2372381" cy="369332"/>
          </a:xfrm>
          <a:prstGeom prst="rect">
            <a:avLst/>
          </a:prstGeom>
          <a:noFill/>
        </p:spPr>
        <p:txBody>
          <a:bodyPr wrap="none" rtlCol="0">
            <a:spAutoFit/>
          </a:bodyPr>
          <a:lstStyle/>
          <a:p>
            <a:r>
              <a:rPr lang="en-US" b="1" dirty="0">
                <a:solidFill>
                  <a:schemeClr val="accent1">
                    <a:lumMod val="75000"/>
                  </a:schemeClr>
                </a:solidFill>
              </a:rPr>
              <a:t>Returning Participants:</a:t>
            </a:r>
          </a:p>
        </p:txBody>
      </p:sp>
      <p:cxnSp>
        <p:nvCxnSpPr>
          <p:cNvPr id="8" name="Straight Connector 7">
            <a:extLst>
              <a:ext uri="{FF2B5EF4-FFF2-40B4-BE49-F238E27FC236}">
                <a16:creationId xmlns:a16="http://schemas.microsoft.com/office/drawing/2014/main" id="{9192BD40-E301-C8B4-5C94-266AD9306D49}"/>
              </a:ext>
            </a:extLst>
          </p:cNvPr>
          <p:cNvCxnSpPr>
            <a:cxnSpLocks/>
          </p:cNvCxnSpPr>
          <p:nvPr/>
        </p:nvCxnSpPr>
        <p:spPr>
          <a:xfrm>
            <a:off x="4706686" y="2297904"/>
            <a:ext cx="0" cy="3499658"/>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5D7A65C5-4306-3428-22FD-C86BD638CDAE}"/>
              </a:ext>
            </a:extLst>
          </p:cNvPr>
          <p:cNvSpPr txBox="1"/>
          <p:nvPr/>
        </p:nvSpPr>
        <p:spPr>
          <a:xfrm>
            <a:off x="4929945" y="2706804"/>
            <a:ext cx="4302625"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t>Member enrollments are valid indefinitely; re-enrollment is not required for 2026</a:t>
            </a:r>
          </a:p>
          <a:p>
            <a:pPr marL="285750" indent="-285750">
              <a:buFont typeface="Arial" panose="020B0604020202020204" pitchFamily="34" charset="0"/>
              <a:buChar char="•"/>
            </a:pPr>
            <a:r>
              <a:rPr lang="en-US" sz="2000" dirty="0"/>
              <a:t>To check your institution’s enrollment status, you can email </a:t>
            </a:r>
            <a:r>
              <a:rPr lang="en-US" sz="2000" dirty="0">
                <a:hlinkClick r:id="rId3"/>
              </a:rPr>
              <a:t>AHP@fhlb.com</a:t>
            </a:r>
            <a:endParaRPr lang="en-US" sz="2000" dirty="0"/>
          </a:p>
          <a:p>
            <a:endParaRPr lang="en-US" sz="2000" dirty="0"/>
          </a:p>
        </p:txBody>
      </p:sp>
      <p:sp>
        <p:nvSpPr>
          <p:cNvPr id="14" name="TextBox 13">
            <a:extLst>
              <a:ext uri="{FF2B5EF4-FFF2-40B4-BE49-F238E27FC236}">
                <a16:creationId xmlns:a16="http://schemas.microsoft.com/office/drawing/2014/main" id="{44D28768-A35F-FE10-3D24-5F828651098D}"/>
              </a:ext>
            </a:extLst>
          </p:cNvPr>
          <p:cNvSpPr txBox="1"/>
          <p:nvPr/>
        </p:nvSpPr>
        <p:spPr>
          <a:xfrm>
            <a:off x="3673318" y="5834389"/>
            <a:ext cx="5350928" cy="923330"/>
          </a:xfrm>
          <a:prstGeom prst="rect">
            <a:avLst/>
          </a:prstGeom>
          <a:noFill/>
          <a:ln>
            <a:solidFill>
              <a:srgbClr val="0071CE"/>
            </a:solidFill>
          </a:ln>
        </p:spPr>
        <p:txBody>
          <a:bodyPr wrap="square">
            <a:spAutoFit/>
          </a:bodyPr>
          <a:lstStyle/>
          <a:p>
            <a:pPr lvl="0"/>
            <a:r>
              <a:rPr lang="en-US" sz="1800" dirty="0">
                <a:solidFill>
                  <a:prstClr val="black"/>
                </a:solidFill>
              </a:rPr>
              <a:t>Members may opt to be added to a participating Member list accessible on our website by potential homeowners and intermediary organizations</a:t>
            </a:r>
            <a:endParaRPr lang="en-US" dirty="0"/>
          </a:p>
        </p:txBody>
      </p:sp>
    </p:spTree>
    <p:extLst>
      <p:ext uri="{BB962C8B-B14F-4D97-AF65-F5344CB8AC3E}">
        <p14:creationId xmlns:p14="http://schemas.microsoft.com/office/powerpoint/2010/main" val="29383424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19AE1-693C-4E8D-FFB1-181DDF810AFF}"/>
              </a:ext>
            </a:extLst>
          </p:cNvPr>
          <p:cNvSpPr>
            <a:spLocks noGrp="1"/>
          </p:cNvSpPr>
          <p:nvPr>
            <p:ph type="title"/>
          </p:nvPr>
        </p:nvSpPr>
        <p:spPr>
          <a:xfrm>
            <a:off x="297914" y="257544"/>
            <a:ext cx="7075055" cy="600698"/>
          </a:xfrm>
        </p:spPr>
        <p:txBody>
          <a:bodyPr>
            <a:noAutofit/>
          </a:bodyPr>
          <a:lstStyle/>
          <a:p>
            <a:pPr algn="l"/>
            <a:r>
              <a:rPr lang="en-US" sz="2400" b="1" dirty="0">
                <a:solidFill>
                  <a:srgbClr val="0070C0"/>
                </a:solidFill>
                <a:cs typeface="Calibri"/>
              </a:rPr>
              <a:t>Submitting Request and Documents via GrantConnect</a:t>
            </a:r>
          </a:p>
        </p:txBody>
      </p:sp>
      <p:sp>
        <p:nvSpPr>
          <p:cNvPr id="6" name="TextBox 5">
            <a:extLst>
              <a:ext uri="{FF2B5EF4-FFF2-40B4-BE49-F238E27FC236}">
                <a16:creationId xmlns:a16="http://schemas.microsoft.com/office/drawing/2014/main" id="{91BD29A7-9B33-B587-1D8B-C53BFB977F40}"/>
              </a:ext>
            </a:extLst>
          </p:cNvPr>
          <p:cNvSpPr txBox="1"/>
          <p:nvPr/>
        </p:nvSpPr>
        <p:spPr>
          <a:xfrm>
            <a:off x="297914" y="870737"/>
            <a:ext cx="7843551" cy="1708160"/>
          </a:xfrm>
          <a:prstGeom prst="rect">
            <a:avLst/>
          </a:prstGeom>
          <a:solidFill>
            <a:srgbClr val="0071CE"/>
          </a:solidFill>
          <a:ln>
            <a:noFill/>
          </a:ln>
        </p:spPr>
        <p:txBody>
          <a:bodyPr wrap="square" lIns="91440" tIns="45720" rIns="91440" bIns="45720" anchor="t">
            <a:spAutoFit/>
          </a:bodyPr>
          <a:lstStyle/>
          <a:p>
            <a:pPr defTabSz="342900">
              <a:lnSpc>
                <a:spcPct val="90000"/>
              </a:lnSpc>
              <a:spcAft>
                <a:spcPts val="1800"/>
              </a:spcAft>
              <a:defRPr/>
            </a:pPr>
            <a:r>
              <a:rPr lang="en-US" sz="2000" kern="0" dirty="0">
                <a:solidFill>
                  <a:schemeClr val="bg1"/>
                </a:solidFill>
                <a:cs typeface="Calibri"/>
              </a:rPr>
              <a:t>GrantConnect is the system used to accept and process </a:t>
            </a:r>
            <a:r>
              <a:rPr lang="en-US" sz="2000" b="1" kern="0" dirty="0">
                <a:solidFill>
                  <a:schemeClr val="bg1"/>
                </a:solidFill>
                <a:cs typeface="Calibri"/>
              </a:rPr>
              <a:t>HELP/SNAP/DRA</a:t>
            </a:r>
            <a:r>
              <a:rPr lang="en-US" sz="2000" kern="0" dirty="0">
                <a:solidFill>
                  <a:schemeClr val="bg1"/>
                </a:solidFill>
                <a:cs typeface="Calibri"/>
              </a:rPr>
              <a:t> applications </a:t>
            </a:r>
            <a:r>
              <a:rPr lang="en-US" sz="2000" b="1" u="sng" kern="0" dirty="0">
                <a:solidFill>
                  <a:schemeClr val="bg1"/>
                </a:solidFill>
                <a:cs typeface="Calibri"/>
              </a:rPr>
              <a:t>from members. </a:t>
            </a:r>
          </a:p>
          <a:p>
            <a:pPr defTabSz="342900">
              <a:lnSpc>
                <a:spcPct val="90000"/>
              </a:lnSpc>
              <a:spcAft>
                <a:spcPts val="1800"/>
              </a:spcAft>
              <a:defRPr/>
            </a:pPr>
            <a:r>
              <a:rPr lang="en-US" sz="2000" u="sng" kern="0" dirty="0">
                <a:solidFill>
                  <a:schemeClr val="bg1"/>
                </a:solidFill>
                <a:cs typeface="Calibri"/>
              </a:rPr>
              <a:t>Registration Required</a:t>
            </a:r>
            <a:r>
              <a:rPr lang="en-US" sz="2000" kern="0" dirty="0">
                <a:solidFill>
                  <a:schemeClr val="bg1"/>
                </a:solidFill>
                <a:cs typeface="Calibri"/>
              </a:rPr>
              <a:t>: User registration for portal access is restricted to individuals employed by member institutions; only applicants meeting this criterion will be approved</a:t>
            </a:r>
            <a:r>
              <a:rPr lang="en-US" kern="0" dirty="0">
                <a:solidFill>
                  <a:schemeClr val="bg1"/>
                </a:solidFill>
                <a:cs typeface="Calibri"/>
              </a:rPr>
              <a:t>.</a:t>
            </a:r>
          </a:p>
        </p:txBody>
      </p:sp>
      <p:sp>
        <p:nvSpPr>
          <p:cNvPr id="9" name="Rectangle: Rounded Corners 8">
            <a:extLst>
              <a:ext uri="{FF2B5EF4-FFF2-40B4-BE49-F238E27FC236}">
                <a16:creationId xmlns:a16="http://schemas.microsoft.com/office/drawing/2014/main" id="{8D99D9CB-FE4D-FCEA-6771-4F84AB1740F6}"/>
              </a:ext>
            </a:extLst>
          </p:cNvPr>
          <p:cNvSpPr/>
          <p:nvPr/>
        </p:nvSpPr>
        <p:spPr>
          <a:xfrm>
            <a:off x="1413027" y="3085250"/>
            <a:ext cx="6613626" cy="424079"/>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7160519-0083-9500-0D16-7F526396A9C3}"/>
              </a:ext>
            </a:extLst>
          </p:cNvPr>
          <p:cNvSpPr txBox="1"/>
          <p:nvPr/>
        </p:nvSpPr>
        <p:spPr>
          <a:xfrm>
            <a:off x="598888" y="2614021"/>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65000"/>
                    <a:lumOff val="35000"/>
                  </a:schemeClr>
                </a:solidFill>
                <a:cs typeface="Calibri"/>
              </a:rPr>
              <a:t>How to Register:</a:t>
            </a:r>
          </a:p>
        </p:txBody>
      </p:sp>
      <p:sp>
        <p:nvSpPr>
          <p:cNvPr id="12" name="TextBox 11">
            <a:extLst>
              <a:ext uri="{FF2B5EF4-FFF2-40B4-BE49-F238E27FC236}">
                <a16:creationId xmlns:a16="http://schemas.microsoft.com/office/drawing/2014/main" id="{901D763A-8EFA-ECFA-CFE4-2D556CD91156}"/>
              </a:ext>
            </a:extLst>
          </p:cNvPr>
          <p:cNvSpPr txBox="1"/>
          <p:nvPr/>
        </p:nvSpPr>
        <p:spPr>
          <a:xfrm>
            <a:off x="1413027" y="3067827"/>
            <a:ext cx="6513336" cy="400110"/>
          </a:xfrm>
          <a:prstGeom prst="rect">
            <a:avLst/>
          </a:prstGeom>
          <a:noFill/>
        </p:spPr>
        <p:txBody>
          <a:bodyPr wrap="square" lIns="91440" tIns="45720" rIns="91440" bIns="45720" rtlCol="0" anchor="t">
            <a:spAutoFit/>
          </a:bodyPr>
          <a:lstStyle/>
          <a:p>
            <a:pPr algn="ctr"/>
            <a:r>
              <a:rPr lang="en-US" sz="2000" dirty="0"/>
              <a:t>Go to https://app.fhlb.com/GrantConnect</a:t>
            </a:r>
            <a:endParaRPr lang="en-US" dirty="0"/>
          </a:p>
        </p:txBody>
      </p:sp>
      <p:sp>
        <p:nvSpPr>
          <p:cNvPr id="3" name="TextBox 2">
            <a:extLst>
              <a:ext uri="{FF2B5EF4-FFF2-40B4-BE49-F238E27FC236}">
                <a16:creationId xmlns:a16="http://schemas.microsoft.com/office/drawing/2014/main" id="{5C762411-3C01-39F3-CFD0-982789D00BD7}"/>
              </a:ext>
            </a:extLst>
          </p:cNvPr>
          <p:cNvSpPr txBox="1"/>
          <p:nvPr/>
        </p:nvSpPr>
        <p:spPr>
          <a:xfrm>
            <a:off x="1415703" y="3672610"/>
            <a:ext cx="6615585" cy="707886"/>
          </a:xfrm>
          <a:prstGeom prst="rect">
            <a:avLst/>
          </a:prstGeom>
          <a:noFill/>
        </p:spPr>
        <p:txBody>
          <a:bodyPr wrap="square" lIns="91440" tIns="45720" rIns="91440" bIns="45720" rtlCol="0" anchor="t">
            <a:spAutoFit/>
          </a:bodyPr>
          <a:lstStyle/>
          <a:p>
            <a:pPr algn="ctr"/>
            <a:r>
              <a:rPr lang="en-US" sz="2000" dirty="0"/>
              <a:t>You can create an account by choosing "Sign up now" under the "Sign in" Button</a:t>
            </a:r>
            <a:endParaRPr lang="en-US" sz="2000" dirty="0">
              <a:cs typeface="Calibri"/>
            </a:endParaRPr>
          </a:p>
        </p:txBody>
      </p:sp>
      <p:sp>
        <p:nvSpPr>
          <p:cNvPr id="11" name="Rectangle: Rounded Corners 10">
            <a:extLst>
              <a:ext uri="{FF2B5EF4-FFF2-40B4-BE49-F238E27FC236}">
                <a16:creationId xmlns:a16="http://schemas.microsoft.com/office/drawing/2014/main" id="{26997936-24E6-EE5A-03FF-CADB36859561}"/>
              </a:ext>
            </a:extLst>
          </p:cNvPr>
          <p:cNvSpPr/>
          <p:nvPr/>
        </p:nvSpPr>
        <p:spPr>
          <a:xfrm>
            <a:off x="1413027" y="3669531"/>
            <a:ext cx="6613626" cy="708916"/>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00B25FD-6611-4C38-8832-94CD6F58839B}"/>
              </a:ext>
            </a:extLst>
          </p:cNvPr>
          <p:cNvSpPr/>
          <p:nvPr/>
        </p:nvSpPr>
        <p:spPr>
          <a:xfrm>
            <a:off x="1413027" y="4545952"/>
            <a:ext cx="6613626" cy="708916"/>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D4D5479-22FA-BFEC-4817-18AA3650A1E1}"/>
              </a:ext>
            </a:extLst>
          </p:cNvPr>
          <p:cNvSpPr txBox="1"/>
          <p:nvPr/>
        </p:nvSpPr>
        <p:spPr>
          <a:xfrm>
            <a:off x="1466827" y="4549031"/>
            <a:ext cx="6513336" cy="707886"/>
          </a:xfrm>
          <a:prstGeom prst="rect">
            <a:avLst/>
          </a:prstGeom>
          <a:noFill/>
        </p:spPr>
        <p:txBody>
          <a:bodyPr wrap="square" lIns="91440" tIns="45720" rIns="91440" bIns="45720" rtlCol="0" anchor="t">
            <a:spAutoFit/>
          </a:bodyPr>
          <a:lstStyle/>
          <a:p>
            <a:pPr algn="ctr"/>
            <a:r>
              <a:rPr lang="en-US" sz="2000" dirty="0">
                <a:cs typeface="Calibri"/>
              </a:rPr>
              <a:t>Follow the prompts to create a Login ID</a:t>
            </a:r>
            <a:r>
              <a:rPr lang="en-US" sz="2000" dirty="0">
                <a:solidFill>
                  <a:srgbClr val="C00000"/>
                </a:solidFill>
                <a:cs typeface="Calibri"/>
              </a:rPr>
              <a:t>*</a:t>
            </a:r>
            <a:r>
              <a:rPr lang="en-US" sz="2000" dirty="0">
                <a:cs typeface="Calibri"/>
              </a:rPr>
              <a:t> and provide other details we need. Register </a:t>
            </a:r>
            <a:r>
              <a:rPr lang="en-US" sz="2000" b="1" u="sng" dirty="0">
                <a:cs typeface="Calibri"/>
              </a:rPr>
              <a:t>as a member</a:t>
            </a:r>
            <a:r>
              <a:rPr lang="en-US" sz="2000" dirty="0">
                <a:solidFill>
                  <a:srgbClr val="C00000"/>
                </a:solidFill>
                <a:cs typeface="Calibri"/>
              </a:rPr>
              <a:t>*</a:t>
            </a:r>
            <a:endParaRPr lang="en-US" sz="2000" b="1" dirty="0">
              <a:solidFill>
                <a:srgbClr val="FF0000"/>
              </a:solidFill>
              <a:cs typeface="Calibri"/>
            </a:endParaRPr>
          </a:p>
        </p:txBody>
      </p:sp>
      <p:sp>
        <p:nvSpPr>
          <p:cNvPr id="16" name="Rectangle: Rounded Corners 15">
            <a:extLst>
              <a:ext uri="{FF2B5EF4-FFF2-40B4-BE49-F238E27FC236}">
                <a16:creationId xmlns:a16="http://schemas.microsoft.com/office/drawing/2014/main" id="{907EEAA6-ACAD-C347-E460-33AB16406B15}"/>
              </a:ext>
            </a:extLst>
          </p:cNvPr>
          <p:cNvSpPr/>
          <p:nvPr/>
        </p:nvSpPr>
        <p:spPr>
          <a:xfrm>
            <a:off x="1413027" y="5400463"/>
            <a:ext cx="6613626" cy="424079"/>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703BD5C-7876-A26F-3C78-D5BBE3E88D2D}"/>
              </a:ext>
            </a:extLst>
          </p:cNvPr>
          <p:cNvSpPr txBox="1"/>
          <p:nvPr/>
        </p:nvSpPr>
        <p:spPr>
          <a:xfrm>
            <a:off x="1466827" y="5425453"/>
            <a:ext cx="6513336" cy="400110"/>
          </a:xfrm>
          <a:prstGeom prst="rect">
            <a:avLst/>
          </a:prstGeom>
          <a:noFill/>
        </p:spPr>
        <p:txBody>
          <a:bodyPr wrap="square" lIns="91440" tIns="45720" rIns="91440" bIns="45720" rtlCol="0" anchor="t">
            <a:spAutoFit/>
          </a:bodyPr>
          <a:lstStyle/>
          <a:p>
            <a:pPr algn="ctr"/>
            <a:r>
              <a:rPr lang="en-US" sz="2000" dirty="0">
                <a:cs typeface="Calibri"/>
              </a:rPr>
              <a:t>Connect your account to your organization &amp; submit</a:t>
            </a:r>
            <a:endParaRPr lang="en-US" dirty="0"/>
          </a:p>
        </p:txBody>
      </p:sp>
      <p:sp>
        <p:nvSpPr>
          <p:cNvPr id="18" name="Rectangle: Rounded Corners 17">
            <a:extLst>
              <a:ext uri="{FF2B5EF4-FFF2-40B4-BE49-F238E27FC236}">
                <a16:creationId xmlns:a16="http://schemas.microsoft.com/office/drawing/2014/main" id="{CCE16D09-7890-6E11-A570-FECEF3E8EB2F}"/>
              </a:ext>
            </a:extLst>
          </p:cNvPr>
          <p:cNvSpPr/>
          <p:nvPr/>
        </p:nvSpPr>
        <p:spPr>
          <a:xfrm>
            <a:off x="1420331" y="5984743"/>
            <a:ext cx="6613626" cy="424079"/>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D3BB0B7-0938-1A2C-B0C0-F9C2C6A86F2D}"/>
              </a:ext>
            </a:extLst>
          </p:cNvPr>
          <p:cNvSpPr txBox="1"/>
          <p:nvPr/>
        </p:nvSpPr>
        <p:spPr>
          <a:xfrm>
            <a:off x="1474131" y="6009733"/>
            <a:ext cx="6513336" cy="400110"/>
          </a:xfrm>
          <a:prstGeom prst="rect">
            <a:avLst/>
          </a:prstGeom>
          <a:noFill/>
        </p:spPr>
        <p:txBody>
          <a:bodyPr wrap="square" lIns="91440" tIns="45720" rIns="91440" bIns="45720" rtlCol="0" anchor="t">
            <a:spAutoFit/>
          </a:bodyPr>
          <a:lstStyle/>
          <a:p>
            <a:pPr algn="ctr"/>
            <a:r>
              <a:rPr lang="en-US" sz="2000" dirty="0">
                <a:cs typeface="Calibri"/>
              </a:rPr>
              <a:t>FHLB will review and send an approval email to new user</a:t>
            </a:r>
            <a:endParaRPr lang="en-US" dirty="0"/>
          </a:p>
        </p:txBody>
      </p:sp>
      <p:sp>
        <p:nvSpPr>
          <p:cNvPr id="20" name="TextBox 19">
            <a:extLst>
              <a:ext uri="{FF2B5EF4-FFF2-40B4-BE49-F238E27FC236}">
                <a16:creationId xmlns:a16="http://schemas.microsoft.com/office/drawing/2014/main" id="{E915DE4E-5B8D-6A2B-E5B6-CB7D9930F5FE}"/>
              </a:ext>
            </a:extLst>
          </p:cNvPr>
          <p:cNvSpPr txBox="1"/>
          <p:nvPr/>
        </p:nvSpPr>
        <p:spPr>
          <a:xfrm>
            <a:off x="810690" y="3056608"/>
            <a:ext cx="45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rgbClr val="245590"/>
                </a:solidFill>
                <a:cs typeface="Calibri"/>
              </a:rPr>
              <a:t>1.</a:t>
            </a:r>
          </a:p>
        </p:txBody>
      </p:sp>
      <p:sp>
        <p:nvSpPr>
          <p:cNvPr id="21" name="TextBox 20">
            <a:extLst>
              <a:ext uri="{FF2B5EF4-FFF2-40B4-BE49-F238E27FC236}">
                <a16:creationId xmlns:a16="http://schemas.microsoft.com/office/drawing/2014/main" id="{8E2837F6-0475-17E6-57F6-121A973A7237}"/>
              </a:ext>
            </a:extLst>
          </p:cNvPr>
          <p:cNvSpPr txBox="1"/>
          <p:nvPr/>
        </p:nvSpPr>
        <p:spPr>
          <a:xfrm>
            <a:off x="810689" y="3794262"/>
            <a:ext cx="45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rgbClr val="245590"/>
                </a:solidFill>
                <a:cs typeface="Calibri"/>
              </a:rPr>
              <a:t>2.</a:t>
            </a:r>
          </a:p>
        </p:txBody>
      </p:sp>
      <p:sp>
        <p:nvSpPr>
          <p:cNvPr id="22" name="TextBox 21">
            <a:extLst>
              <a:ext uri="{FF2B5EF4-FFF2-40B4-BE49-F238E27FC236}">
                <a16:creationId xmlns:a16="http://schemas.microsoft.com/office/drawing/2014/main" id="{0411596B-3690-7313-EC18-7407BB9FA679}"/>
              </a:ext>
            </a:extLst>
          </p:cNvPr>
          <p:cNvSpPr txBox="1"/>
          <p:nvPr/>
        </p:nvSpPr>
        <p:spPr>
          <a:xfrm>
            <a:off x="810689" y="4670684"/>
            <a:ext cx="45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245590"/>
                </a:solidFill>
                <a:cs typeface="Calibri"/>
              </a:rPr>
              <a:t>3.</a:t>
            </a:r>
          </a:p>
        </p:txBody>
      </p:sp>
      <p:sp>
        <p:nvSpPr>
          <p:cNvPr id="23" name="TextBox 22">
            <a:extLst>
              <a:ext uri="{FF2B5EF4-FFF2-40B4-BE49-F238E27FC236}">
                <a16:creationId xmlns:a16="http://schemas.microsoft.com/office/drawing/2014/main" id="{3CFD0F48-57B6-D2B4-026E-ED7FC70DA8E7}"/>
              </a:ext>
            </a:extLst>
          </p:cNvPr>
          <p:cNvSpPr txBox="1"/>
          <p:nvPr/>
        </p:nvSpPr>
        <p:spPr>
          <a:xfrm>
            <a:off x="810689" y="5364517"/>
            <a:ext cx="45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245590"/>
                </a:solidFill>
                <a:cs typeface="Calibri"/>
              </a:rPr>
              <a:t>4.</a:t>
            </a:r>
          </a:p>
        </p:txBody>
      </p:sp>
      <p:sp>
        <p:nvSpPr>
          <p:cNvPr id="24" name="TextBox 23">
            <a:extLst>
              <a:ext uri="{FF2B5EF4-FFF2-40B4-BE49-F238E27FC236}">
                <a16:creationId xmlns:a16="http://schemas.microsoft.com/office/drawing/2014/main" id="{B9E84D4C-4A6D-0D63-C66B-45E1327C649D}"/>
              </a:ext>
            </a:extLst>
          </p:cNvPr>
          <p:cNvSpPr txBox="1"/>
          <p:nvPr/>
        </p:nvSpPr>
        <p:spPr>
          <a:xfrm>
            <a:off x="810690" y="5985317"/>
            <a:ext cx="45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245590"/>
                </a:solidFill>
                <a:cs typeface="Calibri"/>
              </a:rPr>
              <a:t>5.</a:t>
            </a:r>
          </a:p>
        </p:txBody>
      </p:sp>
      <p:sp>
        <p:nvSpPr>
          <p:cNvPr id="4" name="TextBox 3">
            <a:extLst>
              <a:ext uri="{FF2B5EF4-FFF2-40B4-BE49-F238E27FC236}">
                <a16:creationId xmlns:a16="http://schemas.microsoft.com/office/drawing/2014/main" id="{F7966B9F-BB37-DA07-281A-6CAC49D5AF41}"/>
              </a:ext>
            </a:extLst>
          </p:cNvPr>
          <p:cNvSpPr txBox="1"/>
          <p:nvPr/>
        </p:nvSpPr>
        <p:spPr>
          <a:xfrm>
            <a:off x="5465868" y="6499805"/>
            <a:ext cx="3587072" cy="276999"/>
          </a:xfrm>
          <a:prstGeom prst="rect">
            <a:avLst/>
          </a:prstGeom>
          <a:noFill/>
        </p:spPr>
        <p:txBody>
          <a:bodyPr wrap="none" rtlCol="0">
            <a:spAutoFit/>
          </a:bodyPr>
          <a:lstStyle/>
          <a:p>
            <a:r>
              <a:rPr lang="en-US" sz="1200" b="1" dirty="0">
                <a:solidFill>
                  <a:srgbClr val="C00000"/>
                </a:solidFill>
              </a:rPr>
              <a:t>*Please do not use special characters in your Login ID</a:t>
            </a:r>
          </a:p>
        </p:txBody>
      </p:sp>
    </p:spTree>
    <p:extLst>
      <p:ext uri="{BB962C8B-B14F-4D97-AF65-F5344CB8AC3E}">
        <p14:creationId xmlns:p14="http://schemas.microsoft.com/office/powerpoint/2010/main" val="23610118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282367" y="420053"/>
            <a:ext cx="7470570" cy="457200"/>
          </a:xfrm>
        </p:spPr>
        <p:txBody>
          <a:bodyPr>
            <a:normAutofit/>
          </a:bodyPr>
          <a:lstStyle/>
          <a:p>
            <a:pPr algn="l"/>
            <a:r>
              <a:rPr lang="en-US" b="1" dirty="0" err="1">
                <a:solidFill>
                  <a:srgbClr val="0070C0"/>
                </a:solidFill>
              </a:rPr>
              <a:t>GrantConnect</a:t>
            </a:r>
            <a:r>
              <a:rPr lang="en-US" b="1" dirty="0">
                <a:solidFill>
                  <a:srgbClr val="0070C0"/>
                </a:solidFill>
              </a:rPr>
              <a:t> &amp; Authorizations</a:t>
            </a:r>
          </a:p>
        </p:txBody>
      </p:sp>
      <p:grpSp>
        <p:nvGrpSpPr>
          <p:cNvPr id="3" name="Group 2">
            <a:extLst>
              <a:ext uri="{FF2B5EF4-FFF2-40B4-BE49-F238E27FC236}">
                <a16:creationId xmlns:a16="http://schemas.microsoft.com/office/drawing/2014/main" id="{45A90639-5508-3140-6AD9-AC72413A327E}"/>
              </a:ext>
            </a:extLst>
          </p:cNvPr>
          <p:cNvGrpSpPr/>
          <p:nvPr/>
        </p:nvGrpSpPr>
        <p:grpSpPr>
          <a:xfrm>
            <a:off x="1030740" y="1510376"/>
            <a:ext cx="6515464" cy="2930940"/>
            <a:chOff x="3590410" y="3988101"/>
            <a:chExt cx="4442980" cy="2029009"/>
          </a:xfrm>
        </p:grpSpPr>
        <p:grpSp>
          <p:nvGrpSpPr>
            <p:cNvPr id="4" name="Group 3">
              <a:extLst>
                <a:ext uri="{FF2B5EF4-FFF2-40B4-BE49-F238E27FC236}">
                  <a16:creationId xmlns:a16="http://schemas.microsoft.com/office/drawing/2014/main" id="{81CFDE2B-39EC-BA4E-60B0-2EB791FC097E}"/>
                </a:ext>
              </a:extLst>
            </p:cNvPr>
            <p:cNvGrpSpPr/>
            <p:nvPr/>
          </p:nvGrpSpPr>
          <p:grpSpPr>
            <a:xfrm>
              <a:off x="3590410" y="4415146"/>
              <a:ext cx="4252076" cy="1601964"/>
              <a:chOff x="4310661" y="3414620"/>
              <a:chExt cx="4252076" cy="1601964"/>
            </a:xfrm>
          </p:grpSpPr>
          <p:grpSp>
            <p:nvGrpSpPr>
              <p:cNvPr id="9" name="Group 8">
                <a:extLst>
                  <a:ext uri="{FF2B5EF4-FFF2-40B4-BE49-F238E27FC236}">
                    <a16:creationId xmlns:a16="http://schemas.microsoft.com/office/drawing/2014/main" id="{35FB8564-F5D4-213D-E5D3-7DF194E5E496}"/>
                  </a:ext>
                </a:extLst>
              </p:cNvPr>
              <p:cNvGrpSpPr/>
              <p:nvPr/>
            </p:nvGrpSpPr>
            <p:grpSpPr>
              <a:xfrm>
                <a:off x="4310661" y="3414620"/>
                <a:ext cx="4252076" cy="1601964"/>
                <a:chOff x="4310661" y="3414620"/>
                <a:chExt cx="4252076" cy="1601964"/>
              </a:xfrm>
            </p:grpSpPr>
            <p:pic>
              <p:nvPicPr>
                <p:cNvPr id="14" name="Picture 13">
                  <a:extLst>
                    <a:ext uri="{FF2B5EF4-FFF2-40B4-BE49-F238E27FC236}">
                      <a16:creationId xmlns:a16="http://schemas.microsoft.com/office/drawing/2014/main" id="{FE416278-E428-5149-9646-FF76B2EB9E3A}"/>
                    </a:ext>
                  </a:extLst>
                </p:cNvPr>
                <p:cNvPicPr>
                  <a:picLocks noChangeAspect="1"/>
                </p:cNvPicPr>
                <p:nvPr/>
              </p:nvPicPr>
              <p:blipFill rotWithShape="1">
                <a:blip r:embed="rId3"/>
                <a:srcRect l="58195" t="31381" r="8257" b="9460"/>
                <a:stretch/>
              </p:blipFill>
              <p:spPr>
                <a:xfrm>
                  <a:off x="5432777" y="3414620"/>
                  <a:ext cx="1561963" cy="1601963"/>
                </a:xfrm>
                <a:prstGeom prst="rect">
                  <a:avLst/>
                </a:prstGeom>
                <a:ln>
                  <a:solidFill>
                    <a:schemeClr val="tx1"/>
                  </a:solidFill>
                </a:ln>
              </p:spPr>
            </p:pic>
            <p:pic>
              <p:nvPicPr>
                <p:cNvPr id="15" name="Picture 14">
                  <a:extLst>
                    <a:ext uri="{FF2B5EF4-FFF2-40B4-BE49-F238E27FC236}">
                      <a16:creationId xmlns:a16="http://schemas.microsoft.com/office/drawing/2014/main" id="{A4A8E5BF-99C1-368E-210A-E125EE5FA37B}"/>
                    </a:ext>
                  </a:extLst>
                </p:cNvPr>
                <p:cNvPicPr>
                  <a:picLocks noChangeAspect="1"/>
                </p:cNvPicPr>
                <p:nvPr/>
              </p:nvPicPr>
              <p:blipFill rotWithShape="1">
                <a:blip r:embed="rId3"/>
                <a:srcRect l="57974" t="31381" r="8348" b="9460"/>
                <a:stretch/>
              </p:blipFill>
              <p:spPr>
                <a:xfrm>
                  <a:off x="6994744" y="3414621"/>
                  <a:ext cx="1567993" cy="1601963"/>
                </a:xfrm>
                <a:prstGeom prst="rect">
                  <a:avLst/>
                </a:prstGeom>
                <a:ln>
                  <a:solidFill>
                    <a:schemeClr val="tx1"/>
                  </a:solidFill>
                </a:ln>
              </p:spPr>
            </p:pic>
            <p:sp>
              <p:nvSpPr>
                <p:cNvPr id="16" name="Rectangle 15">
                  <a:extLst>
                    <a:ext uri="{FF2B5EF4-FFF2-40B4-BE49-F238E27FC236}">
                      <a16:creationId xmlns:a16="http://schemas.microsoft.com/office/drawing/2014/main" id="{1F3A9F8E-1E20-D514-AA73-B98D0D8A4ACA}"/>
                    </a:ext>
                  </a:extLst>
                </p:cNvPr>
                <p:cNvSpPr/>
                <p:nvPr/>
              </p:nvSpPr>
              <p:spPr>
                <a:xfrm>
                  <a:off x="7143461" y="3740679"/>
                  <a:ext cx="1270558" cy="1683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5037CEE-69E4-401F-0B00-51F060F50F61}"/>
                    </a:ext>
                  </a:extLst>
                </p:cNvPr>
                <p:cNvSpPr/>
                <p:nvPr/>
              </p:nvSpPr>
              <p:spPr>
                <a:xfrm>
                  <a:off x="7272253" y="4811110"/>
                  <a:ext cx="1197509" cy="1520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C737C9F9-C65C-5342-EA9D-EC0AB0FB1A2D}"/>
                    </a:ext>
                  </a:extLst>
                </p:cNvPr>
                <p:cNvPicPr>
                  <a:picLocks noChangeAspect="1"/>
                </p:cNvPicPr>
                <p:nvPr/>
              </p:nvPicPr>
              <p:blipFill>
                <a:blip r:embed="rId4"/>
                <a:stretch>
                  <a:fillRect/>
                </a:stretch>
              </p:blipFill>
              <p:spPr>
                <a:xfrm>
                  <a:off x="4310661" y="3414620"/>
                  <a:ext cx="1122112" cy="1601963"/>
                </a:xfrm>
                <a:prstGeom prst="rect">
                  <a:avLst/>
                </a:prstGeom>
                <a:ln>
                  <a:solidFill>
                    <a:schemeClr val="tx1"/>
                  </a:solidFill>
                </a:ln>
              </p:spPr>
            </p:pic>
          </p:grpSp>
          <p:pic>
            <p:nvPicPr>
              <p:cNvPr id="11" name="Picture 10">
                <a:extLst>
                  <a:ext uri="{FF2B5EF4-FFF2-40B4-BE49-F238E27FC236}">
                    <a16:creationId xmlns:a16="http://schemas.microsoft.com/office/drawing/2014/main" id="{F7C3059F-F40D-E378-26DE-AF95F46F9CAE}"/>
                  </a:ext>
                </a:extLst>
              </p:cNvPr>
              <p:cNvPicPr>
                <a:picLocks noChangeAspect="1"/>
              </p:cNvPicPr>
              <p:nvPr/>
            </p:nvPicPr>
            <p:blipFill>
              <a:blip r:embed="rId5"/>
              <a:stretch>
                <a:fillRect/>
              </a:stretch>
            </p:blipFill>
            <p:spPr>
              <a:xfrm>
                <a:off x="5984681" y="4265013"/>
                <a:ext cx="494622" cy="203668"/>
              </a:xfrm>
              <a:prstGeom prst="rect">
                <a:avLst/>
              </a:prstGeom>
            </p:spPr>
          </p:pic>
        </p:grpSp>
        <p:sp>
          <p:nvSpPr>
            <p:cNvPr id="6" name="TextBox 5">
              <a:extLst>
                <a:ext uri="{FF2B5EF4-FFF2-40B4-BE49-F238E27FC236}">
                  <a16:creationId xmlns:a16="http://schemas.microsoft.com/office/drawing/2014/main" id="{3D5161C0-98A7-C86A-52D9-8F9B01C48025}"/>
                </a:ext>
              </a:extLst>
            </p:cNvPr>
            <p:cNvSpPr txBox="1"/>
            <p:nvPr/>
          </p:nvSpPr>
          <p:spPr>
            <a:xfrm>
              <a:off x="4600936" y="4135392"/>
              <a:ext cx="1613977" cy="237277"/>
            </a:xfrm>
            <a:prstGeom prst="rect">
              <a:avLst/>
            </a:prstGeom>
            <a:noFill/>
          </p:spPr>
          <p:txBody>
            <a:bodyPr wrap="square" rtlCol="0">
              <a:spAutoFit/>
            </a:bodyPr>
            <a:lstStyle/>
            <a:p>
              <a:pPr algn="ctr"/>
              <a:r>
                <a:rPr lang="en-US" sz="1400" b="1" dirty="0"/>
                <a:t>AHP/Advances</a:t>
              </a:r>
            </a:p>
          </p:txBody>
        </p:sp>
        <p:sp>
          <p:nvSpPr>
            <p:cNvPr id="8" name="TextBox 7">
              <a:extLst>
                <a:ext uri="{FF2B5EF4-FFF2-40B4-BE49-F238E27FC236}">
                  <a16:creationId xmlns:a16="http://schemas.microsoft.com/office/drawing/2014/main" id="{9B2EA65E-9551-4816-D087-45511BA3E59B}"/>
                </a:ext>
              </a:extLst>
            </p:cNvPr>
            <p:cNvSpPr txBox="1"/>
            <p:nvPr/>
          </p:nvSpPr>
          <p:spPr>
            <a:xfrm>
              <a:off x="5899790" y="3988101"/>
              <a:ext cx="2133600" cy="362211"/>
            </a:xfrm>
            <a:prstGeom prst="rect">
              <a:avLst/>
            </a:prstGeom>
            <a:noFill/>
          </p:spPr>
          <p:txBody>
            <a:bodyPr wrap="square" rtlCol="0">
              <a:spAutoFit/>
            </a:bodyPr>
            <a:lstStyle/>
            <a:p>
              <a:pPr algn="ctr"/>
              <a:r>
                <a:rPr lang="en-US" sz="1400" b="1" dirty="0"/>
                <a:t>Non-AHP/Non-Advances</a:t>
              </a:r>
            </a:p>
            <a:p>
              <a:pPr algn="ctr"/>
              <a:r>
                <a:rPr lang="en-US" sz="1400" b="1" dirty="0" err="1"/>
                <a:t>GrantConnect</a:t>
              </a:r>
              <a:r>
                <a:rPr lang="en-US" sz="1400" b="1" dirty="0"/>
                <a:t> Access Only</a:t>
              </a:r>
              <a:r>
                <a:rPr lang="en-US" sz="1400" b="1" dirty="0">
                  <a:solidFill>
                    <a:srgbClr val="C00000"/>
                  </a:solidFill>
                </a:rPr>
                <a:t>*</a:t>
              </a:r>
            </a:p>
          </p:txBody>
        </p:sp>
      </p:grpSp>
      <p:sp>
        <p:nvSpPr>
          <p:cNvPr id="34" name="TextBox 33">
            <a:extLst>
              <a:ext uri="{FF2B5EF4-FFF2-40B4-BE49-F238E27FC236}">
                <a16:creationId xmlns:a16="http://schemas.microsoft.com/office/drawing/2014/main" id="{EDAF3BBD-C9F5-F245-D3B0-9000EBA71AE9}"/>
              </a:ext>
            </a:extLst>
          </p:cNvPr>
          <p:cNvSpPr txBox="1"/>
          <p:nvPr/>
        </p:nvSpPr>
        <p:spPr>
          <a:xfrm>
            <a:off x="282367" y="885046"/>
            <a:ext cx="7263837" cy="1754326"/>
          </a:xfrm>
          <a:prstGeom prst="rect">
            <a:avLst/>
          </a:prstGeom>
          <a:noFill/>
        </p:spPr>
        <p:txBody>
          <a:bodyPr wrap="square" rtlCol="0">
            <a:spAutoFit/>
          </a:bodyPr>
          <a:lstStyle/>
          <a:p>
            <a:r>
              <a:rPr lang="en-US" b="1" dirty="0"/>
              <a:t>Usage and visibility in </a:t>
            </a:r>
            <a:r>
              <a:rPr lang="en-US" b="1" dirty="0" err="1"/>
              <a:t>GrantConnect</a:t>
            </a:r>
            <a:r>
              <a:rPr lang="en-US" b="1" dirty="0"/>
              <a:t> varies by level of “authorization”</a:t>
            </a:r>
          </a:p>
          <a:p>
            <a:endParaRPr lang="en-US" b="1" dirty="0"/>
          </a:p>
          <a:p>
            <a:endParaRPr lang="en-US" b="1" dirty="0"/>
          </a:p>
          <a:p>
            <a:endParaRPr lang="en-US" b="1" dirty="0"/>
          </a:p>
          <a:p>
            <a:endParaRPr lang="en-US" b="1" dirty="0"/>
          </a:p>
          <a:p>
            <a:endParaRPr lang="en-US" b="1" dirty="0"/>
          </a:p>
        </p:txBody>
      </p:sp>
      <p:sp>
        <p:nvSpPr>
          <p:cNvPr id="35" name="TextBox 34">
            <a:extLst>
              <a:ext uri="{FF2B5EF4-FFF2-40B4-BE49-F238E27FC236}">
                <a16:creationId xmlns:a16="http://schemas.microsoft.com/office/drawing/2014/main" id="{407FC2FA-A504-679F-BB2D-F2F9391BB1BC}"/>
              </a:ext>
            </a:extLst>
          </p:cNvPr>
          <p:cNvSpPr txBox="1"/>
          <p:nvPr/>
        </p:nvSpPr>
        <p:spPr>
          <a:xfrm>
            <a:off x="4938892" y="5014891"/>
            <a:ext cx="3904173" cy="1477328"/>
          </a:xfrm>
          <a:prstGeom prst="rect">
            <a:avLst/>
          </a:prstGeom>
          <a:noFill/>
        </p:spPr>
        <p:txBody>
          <a:bodyPr wrap="square" rtlCol="0">
            <a:spAutoFit/>
          </a:bodyPr>
          <a:lstStyle/>
          <a:p>
            <a:pPr marL="285750" indent="-285750">
              <a:buFont typeface="Arial" panose="020B0604020202020204" pitchFamily="34" charset="0"/>
              <a:buChar char="•"/>
            </a:pPr>
            <a:r>
              <a:rPr lang="en-US" dirty="0"/>
              <a:t>Obtained via email from someone at the organization with Advances Authorization</a:t>
            </a:r>
          </a:p>
          <a:p>
            <a:pPr marL="285750" indent="-285750">
              <a:buFont typeface="Arial" panose="020B0604020202020204" pitchFamily="34" charset="0"/>
              <a:buChar char="•"/>
            </a:pPr>
            <a:r>
              <a:rPr lang="en-US" dirty="0"/>
              <a:t>Allows the individual to sign off on the Member Certification document</a:t>
            </a:r>
          </a:p>
        </p:txBody>
      </p:sp>
      <p:sp>
        <p:nvSpPr>
          <p:cNvPr id="5" name="TextBox 4">
            <a:extLst>
              <a:ext uri="{FF2B5EF4-FFF2-40B4-BE49-F238E27FC236}">
                <a16:creationId xmlns:a16="http://schemas.microsoft.com/office/drawing/2014/main" id="{AAC8A49E-CAB8-E732-D930-638BB43C6309}"/>
              </a:ext>
            </a:extLst>
          </p:cNvPr>
          <p:cNvSpPr txBox="1"/>
          <p:nvPr/>
        </p:nvSpPr>
        <p:spPr>
          <a:xfrm>
            <a:off x="785644" y="4625982"/>
            <a:ext cx="2648481" cy="369332"/>
          </a:xfrm>
          <a:prstGeom prst="rect">
            <a:avLst/>
          </a:prstGeom>
          <a:noFill/>
        </p:spPr>
        <p:txBody>
          <a:bodyPr wrap="square" rtlCol="0">
            <a:spAutoFit/>
          </a:bodyPr>
          <a:lstStyle/>
          <a:p>
            <a:pPr algn="ctr"/>
            <a:r>
              <a:rPr lang="en-US" b="1" dirty="0"/>
              <a:t>Advances Authorization:</a:t>
            </a:r>
          </a:p>
        </p:txBody>
      </p:sp>
      <p:sp>
        <p:nvSpPr>
          <p:cNvPr id="7" name="TextBox 6">
            <a:extLst>
              <a:ext uri="{FF2B5EF4-FFF2-40B4-BE49-F238E27FC236}">
                <a16:creationId xmlns:a16="http://schemas.microsoft.com/office/drawing/2014/main" id="{D8690C60-A4F3-9058-D96F-EF012572428F}"/>
              </a:ext>
            </a:extLst>
          </p:cNvPr>
          <p:cNvSpPr txBox="1"/>
          <p:nvPr/>
        </p:nvSpPr>
        <p:spPr>
          <a:xfrm>
            <a:off x="5192269" y="4625982"/>
            <a:ext cx="3443351" cy="369332"/>
          </a:xfrm>
          <a:prstGeom prst="rect">
            <a:avLst/>
          </a:prstGeom>
          <a:noFill/>
        </p:spPr>
        <p:txBody>
          <a:bodyPr wrap="square" rtlCol="0">
            <a:spAutoFit/>
          </a:bodyPr>
          <a:lstStyle/>
          <a:p>
            <a:pPr algn="ctr"/>
            <a:r>
              <a:rPr lang="en-US" b="1" dirty="0" err="1"/>
              <a:t>AHP</a:t>
            </a:r>
            <a:r>
              <a:rPr lang="en-US" b="1" dirty="0"/>
              <a:t> Usage code Authorization:</a:t>
            </a:r>
          </a:p>
        </p:txBody>
      </p:sp>
      <p:cxnSp>
        <p:nvCxnSpPr>
          <p:cNvPr id="10" name="Straight Connector 9">
            <a:extLst>
              <a:ext uri="{FF2B5EF4-FFF2-40B4-BE49-F238E27FC236}">
                <a16:creationId xmlns:a16="http://schemas.microsoft.com/office/drawing/2014/main" id="{78CBE503-0CAE-6F13-5884-8CAF77A5483D}"/>
              </a:ext>
            </a:extLst>
          </p:cNvPr>
          <p:cNvCxnSpPr>
            <a:cxnSpLocks/>
          </p:cNvCxnSpPr>
          <p:nvPr/>
        </p:nvCxnSpPr>
        <p:spPr>
          <a:xfrm>
            <a:off x="4577838" y="4882087"/>
            <a:ext cx="0" cy="1474265"/>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3F44E2A7-C5BA-13F8-F92A-8DAA82B3D229}"/>
              </a:ext>
            </a:extLst>
          </p:cNvPr>
          <p:cNvSpPr txBox="1"/>
          <p:nvPr/>
        </p:nvSpPr>
        <p:spPr>
          <a:xfrm>
            <a:off x="429406" y="4995314"/>
            <a:ext cx="3967906" cy="1754326"/>
          </a:xfrm>
          <a:prstGeom prst="rect">
            <a:avLst/>
          </a:prstGeom>
          <a:noFill/>
        </p:spPr>
        <p:txBody>
          <a:bodyPr wrap="square" rtlCol="0">
            <a:spAutoFit/>
          </a:bodyPr>
          <a:lstStyle/>
          <a:p>
            <a:pPr marL="285750" indent="-285750">
              <a:buFont typeface="Arial" panose="020B0604020202020204" pitchFamily="34" charset="0"/>
              <a:buChar char="•"/>
            </a:pPr>
            <a:r>
              <a:rPr lang="en-US" dirty="0"/>
              <a:t>Provides access to all FHLB financial products outside of Community Investment</a:t>
            </a:r>
          </a:p>
          <a:p>
            <a:pPr marL="285750" indent="-285750">
              <a:buFont typeface="Arial" panose="020B0604020202020204" pitchFamily="34" charset="0"/>
              <a:buChar char="•"/>
            </a:pPr>
            <a:r>
              <a:rPr lang="en-US" dirty="0"/>
              <a:t>Aside from the one-time program enrollment, Advances is not required in the DRA process</a:t>
            </a:r>
          </a:p>
        </p:txBody>
      </p:sp>
      <p:sp>
        <p:nvSpPr>
          <p:cNvPr id="2" name="Oval 1">
            <a:extLst>
              <a:ext uri="{FF2B5EF4-FFF2-40B4-BE49-F238E27FC236}">
                <a16:creationId xmlns:a16="http://schemas.microsoft.com/office/drawing/2014/main" id="{6B15765E-552E-56F4-11E8-025250C0E257}"/>
              </a:ext>
            </a:extLst>
          </p:cNvPr>
          <p:cNvSpPr/>
          <p:nvPr/>
        </p:nvSpPr>
        <p:spPr>
          <a:xfrm>
            <a:off x="7417558" y="2304567"/>
            <a:ext cx="1498017" cy="108186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C00000"/>
                </a:solidFill>
              </a:rPr>
              <a:t>*</a:t>
            </a:r>
            <a:r>
              <a:rPr lang="en-US" dirty="0"/>
              <a:t>Limited Access</a:t>
            </a:r>
          </a:p>
        </p:txBody>
      </p:sp>
    </p:spTree>
    <p:extLst>
      <p:ext uri="{BB962C8B-B14F-4D97-AF65-F5344CB8AC3E}">
        <p14:creationId xmlns:p14="http://schemas.microsoft.com/office/powerpoint/2010/main" val="9905845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CFD2AE5F-81E6-018E-1D00-FD11660AC755}"/>
              </a:ext>
            </a:extLst>
          </p:cNvPr>
          <p:cNvSpPr>
            <a:spLocks noGrp="1"/>
          </p:cNvSpPr>
          <p:nvPr>
            <p:ph type="title"/>
          </p:nvPr>
        </p:nvSpPr>
        <p:spPr>
          <a:xfrm>
            <a:off x="222214" y="188389"/>
            <a:ext cx="5940886" cy="457200"/>
          </a:xfrm>
        </p:spPr>
        <p:txBody>
          <a:bodyPr>
            <a:noAutofit/>
          </a:bodyPr>
          <a:lstStyle/>
          <a:p>
            <a:pPr algn="l"/>
            <a:r>
              <a:rPr lang="en-US" sz="2000" dirty="0">
                <a:solidFill>
                  <a:srgbClr val="0070C0"/>
                </a:solidFill>
              </a:rPr>
              <a:t>GrantConnect - Create New Disbursement Request</a:t>
            </a:r>
            <a:endParaRPr lang="en-US" sz="2000" dirty="0"/>
          </a:p>
        </p:txBody>
      </p:sp>
      <p:sp>
        <p:nvSpPr>
          <p:cNvPr id="2" name="TextBox 1">
            <a:extLst>
              <a:ext uri="{FF2B5EF4-FFF2-40B4-BE49-F238E27FC236}">
                <a16:creationId xmlns:a16="http://schemas.microsoft.com/office/drawing/2014/main" id="{7B1335E6-8EAD-1BA6-01C7-3F612B1BA413}"/>
              </a:ext>
            </a:extLst>
          </p:cNvPr>
          <p:cNvSpPr txBox="1"/>
          <p:nvPr/>
        </p:nvSpPr>
        <p:spPr>
          <a:xfrm>
            <a:off x="222215" y="600751"/>
            <a:ext cx="7379855" cy="369332"/>
          </a:xfrm>
          <a:prstGeom prst="rect">
            <a:avLst/>
          </a:prstGeom>
          <a:solidFill>
            <a:schemeClr val="tx2">
              <a:lumMod val="20000"/>
              <a:lumOff val="80000"/>
            </a:schemeClr>
          </a:solidFill>
        </p:spPr>
        <p:txBody>
          <a:bodyPr wrap="square" rtlCol="0">
            <a:spAutoFit/>
          </a:bodyPr>
          <a:lstStyle/>
          <a:p>
            <a:r>
              <a:rPr lang="en-US" b="1" dirty="0"/>
              <a:t>Log in, select current round and new request</a:t>
            </a:r>
          </a:p>
        </p:txBody>
      </p:sp>
      <p:pic>
        <p:nvPicPr>
          <p:cNvPr id="7" name="Picture 6">
            <a:extLst>
              <a:ext uri="{FF2B5EF4-FFF2-40B4-BE49-F238E27FC236}">
                <a16:creationId xmlns:a16="http://schemas.microsoft.com/office/drawing/2014/main" id="{8CE2C39A-27DF-9AFA-D413-8C38F98BB7F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2214" y="1071239"/>
            <a:ext cx="8244054" cy="5272411"/>
          </a:xfrm>
          <a:prstGeom prst="rect">
            <a:avLst/>
          </a:prstGeom>
        </p:spPr>
      </p:pic>
      <p:sp>
        <p:nvSpPr>
          <p:cNvPr id="8" name="Rectangle 7">
            <a:extLst>
              <a:ext uri="{FF2B5EF4-FFF2-40B4-BE49-F238E27FC236}">
                <a16:creationId xmlns:a16="http://schemas.microsoft.com/office/drawing/2014/main" id="{E841C42D-3EC9-DDF5-6E0A-D2608F046E14}"/>
              </a:ext>
            </a:extLst>
          </p:cNvPr>
          <p:cNvSpPr/>
          <p:nvPr/>
        </p:nvSpPr>
        <p:spPr>
          <a:xfrm>
            <a:off x="7666947" y="4185484"/>
            <a:ext cx="810491" cy="410022"/>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30" name="Ink 29">
                <a:extLst>
                  <a:ext uri="{FF2B5EF4-FFF2-40B4-BE49-F238E27FC236}">
                    <a16:creationId xmlns:a16="http://schemas.microsoft.com/office/drawing/2014/main" id="{9FCA68DF-3B0C-8C59-555E-019A60CA30D5}"/>
                  </a:ext>
                </a:extLst>
              </p14:cNvPr>
              <p14:cNvContentPartPr/>
              <p14:nvPr/>
            </p14:nvContentPartPr>
            <p14:xfrm>
              <a:off x="7670547" y="1760760"/>
              <a:ext cx="749520" cy="18360"/>
            </p14:xfrm>
          </p:contentPart>
        </mc:Choice>
        <mc:Fallback xmlns="">
          <p:pic>
            <p:nvPicPr>
              <p:cNvPr id="30" name="Ink 29">
                <a:extLst>
                  <a:ext uri="{FF2B5EF4-FFF2-40B4-BE49-F238E27FC236}">
                    <a16:creationId xmlns:a16="http://schemas.microsoft.com/office/drawing/2014/main" id="{9FCA68DF-3B0C-8C59-555E-019A60CA30D5}"/>
                  </a:ext>
                </a:extLst>
              </p:cNvPr>
              <p:cNvPicPr/>
              <p:nvPr/>
            </p:nvPicPr>
            <p:blipFill>
              <a:blip r:embed="rId5"/>
              <a:stretch>
                <a:fillRect/>
              </a:stretch>
            </p:blipFill>
            <p:spPr>
              <a:xfrm>
                <a:off x="7616907" y="1652760"/>
                <a:ext cx="85716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1" name="Ink 30">
                <a:extLst>
                  <a:ext uri="{FF2B5EF4-FFF2-40B4-BE49-F238E27FC236}">
                    <a16:creationId xmlns:a16="http://schemas.microsoft.com/office/drawing/2014/main" id="{ED47D837-5376-0E4E-E3F2-DE1F0CB7A7A2}"/>
                  </a:ext>
                </a:extLst>
              </p14:cNvPr>
              <p14:cNvContentPartPr/>
              <p14:nvPr/>
            </p14:nvContentPartPr>
            <p14:xfrm>
              <a:off x="7594227" y="1777680"/>
              <a:ext cx="72720" cy="360"/>
            </p14:xfrm>
          </p:contentPart>
        </mc:Choice>
        <mc:Fallback xmlns="">
          <p:pic>
            <p:nvPicPr>
              <p:cNvPr id="31" name="Ink 30">
                <a:extLst>
                  <a:ext uri="{FF2B5EF4-FFF2-40B4-BE49-F238E27FC236}">
                    <a16:creationId xmlns:a16="http://schemas.microsoft.com/office/drawing/2014/main" id="{ED47D837-5376-0E4E-E3F2-DE1F0CB7A7A2}"/>
                  </a:ext>
                </a:extLst>
              </p:cNvPr>
              <p:cNvPicPr/>
              <p:nvPr/>
            </p:nvPicPr>
            <p:blipFill>
              <a:blip r:embed="rId7"/>
              <a:stretch>
                <a:fillRect/>
              </a:stretch>
            </p:blipFill>
            <p:spPr>
              <a:xfrm>
                <a:off x="7540227" y="1669680"/>
                <a:ext cx="180360" cy="216000"/>
              </a:xfrm>
              <a:prstGeom prst="rect">
                <a:avLst/>
              </a:prstGeom>
            </p:spPr>
          </p:pic>
        </mc:Fallback>
      </mc:AlternateContent>
      <p:sp>
        <p:nvSpPr>
          <p:cNvPr id="3" name="Rectangle 2">
            <a:extLst>
              <a:ext uri="{FF2B5EF4-FFF2-40B4-BE49-F238E27FC236}">
                <a16:creationId xmlns:a16="http://schemas.microsoft.com/office/drawing/2014/main" id="{D5B5BE1C-97E7-909F-F77D-0C1B7D3ACF4A}"/>
              </a:ext>
            </a:extLst>
          </p:cNvPr>
          <p:cNvSpPr/>
          <p:nvPr/>
        </p:nvSpPr>
        <p:spPr>
          <a:xfrm>
            <a:off x="7666947" y="5044215"/>
            <a:ext cx="810491" cy="410022"/>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C2D9C6C-9113-BFB8-2908-5550C819C7CC}"/>
              </a:ext>
            </a:extLst>
          </p:cNvPr>
          <p:cNvSpPr/>
          <p:nvPr/>
        </p:nvSpPr>
        <p:spPr>
          <a:xfrm>
            <a:off x="7666947" y="5786761"/>
            <a:ext cx="810491" cy="410022"/>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59622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C00D7-E947-8A35-3549-62CB63BB57CA}"/>
            </a:ext>
          </a:extLst>
        </p:cNvPr>
        <p:cNvGrpSpPr/>
        <p:nvPr/>
      </p:nvGrpSpPr>
      <p:grpSpPr>
        <a:xfrm>
          <a:off x="0" y="0"/>
          <a:ext cx="0" cy="0"/>
          <a:chOff x="0" y="0"/>
          <a:chExt cx="0" cy="0"/>
        </a:xfrm>
      </p:grpSpPr>
      <p:sp>
        <p:nvSpPr>
          <p:cNvPr id="12" name="Title 6">
            <a:extLst>
              <a:ext uri="{FF2B5EF4-FFF2-40B4-BE49-F238E27FC236}">
                <a16:creationId xmlns:a16="http://schemas.microsoft.com/office/drawing/2014/main" id="{4F8C2542-9ED6-1D47-35BE-FB6FDA8A3936}"/>
              </a:ext>
            </a:extLst>
          </p:cNvPr>
          <p:cNvSpPr>
            <a:spLocks noGrp="1"/>
          </p:cNvSpPr>
          <p:nvPr>
            <p:ph type="title"/>
          </p:nvPr>
        </p:nvSpPr>
        <p:spPr>
          <a:xfrm>
            <a:off x="312717" y="338475"/>
            <a:ext cx="7470570" cy="457200"/>
          </a:xfrm>
        </p:spPr>
        <p:txBody>
          <a:bodyPr>
            <a:normAutofit/>
          </a:bodyPr>
          <a:lstStyle/>
          <a:p>
            <a:pPr algn="l"/>
            <a:r>
              <a:rPr lang="en-US" sz="2400" b="1" dirty="0">
                <a:solidFill>
                  <a:srgbClr val="0070C0"/>
                </a:solidFill>
              </a:rPr>
              <a:t>GrantConnect - Upload Management</a:t>
            </a:r>
          </a:p>
        </p:txBody>
      </p:sp>
      <p:pic>
        <p:nvPicPr>
          <p:cNvPr id="16" name="Picture 15">
            <a:extLst>
              <a:ext uri="{FF2B5EF4-FFF2-40B4-BE49-F238E27FC236}">
                <a16:creationId xmlns:a16="http://schemas.microsoft.com/office/drawing/2014/main" id="{34F62190-5629-67E2-AFC8-0037CC2BCD28}"/>
              </a:ext>
            </a:extLst>
          </p:cNvPr>
          <p:cNvPicPr>
            <a:picLocks noChangeAspect="1"/>
          </p:cNvPicPr>
          <p:nvPr/>
        </p:nvPicPr>
        <p:blipFill>
          <a:blip r:embed="rId3"/>
          <a:srcRect t="2794"/>
          <a:stretch>
            <a:fillRect/>
          </a:stretch>
        </p:blipFill>
        <p:spPr>
          <a:xfrm>
            <a:off x="76200" y="2304765"/>
            <a:ext cx="8991600" cy="2396669"/>
          </a:xfrm>
          <a:prstGeom prst="rect">
            <a:avLst/>
          </a:prstGeom>
        </p:spPr>
      </p:pic>
      <p:sp>
        <p:nvSpPr>
          <p:cNvPr id="19" name="TextBox 18">
            <a:extLst>
              <a:ext uri="{FF2B5EF4-FFF2-40B4-BE49-F238E27FC236}">
                <a16:creationId xmlns:a16="http://schemas.microsoft.com/office/drawing/2014/main" id="{8D5B12A8-E4F2-667F-EEAE-2797EC31E5F0}"/>
              </a:ext>
            </a:extLst>
          </p:cNvPr>
          <p:cNvSpPr txBox="1"/>
          <p:nvPr/>
        </p:nvSpPr>
        <p:spPr>
          <a:xfrm>
            <a:off x="697016" y="1160683"/>
            <a:ext cx="5137727" cy="830997"/>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sz="1600" b="1" dirty="0"/>
              <a:t>Log in</a:t>
            </a:r>
          </a:p>
          <a:p>
            <a:pPr marL="285750" indent="-285750">
              <a:buFont typeface="Arial" panose="020B0604020202020204" pitchFamily="34" charset="0"/>
              <a:buChar char="•"/>
            </a:pPr>
            <a:r>
              <a:rPr lang="en-US" sz="1600" b="1" dirty="0"/>
              <a:t>Select Round</a:t>
            </a:r>
          </a:p>
          <a:p>
            <a:pPr marL="285750" indent="-285750">
              <a:buFont typeface="Arial" panose="020B0604020202020204" pitchFamily="34" charset="0"/>
              <a:buChar char="•"/>
            </a:pPr>
            <a:r>
              <a:rPr lang="en-US" sz="1600" b="1" dirty="0"/>
              <a:t>Able to review a summary of all file status information</a:t>
            </a:r>
          </a:p>
        </p:txBody>
      </p:sp>
      <p:sp>
        <p:nvSpPr>
          <p:cNvPr id="20" name="TextBox 19">
            <a:extLst>
              <a:ext uri="{FF2B5EF4-FFF2-40B4-BE49-F238E27FC236}">
                <a16:creationId xmlns:a16="http://schemas.microsoft.com/office/drawing/2014/main" id="{C7E145A2-816C-C55E-C89B-785C97E1C72B}"/>
              </a:ext>
            </a:extLst>
          </p:cNvPr>
          <p:cNvSpPr txBox="1"/>
          <p:nvPr/>
        </p:nvSpPr>
        <p:spPr>
          <a:xfrm>
            <a:off x="7366001" y="1365246"/>
            <a:ext cx="1480456" cy="607546"/>
          </a:xfrm>
          <a:prstGeom prst="rect">
            <a:avLst/>
          </a:prstGeom>
          <a:solidFill>
            <a:schemeClr val="tx2">
              <a:lumMod val="20000"/>
              <a:lumOff val="80000"/>
            </a:schemeClr>
          </a:solidFill>
        </p:spPr>
        <p:txBody>
          <a:bodyPr wrap="square" rtlCol="0">
            <a:spAutoFit/>
          </a:bodyPr>
          <a:lstStyle/>
          <a:p>
            <a:pPr algn="ctr"/>
            <a:r>
              <a:rPr lang="en-US" sz="1600" b="1" dirty="0"/>
              <a:t>Upload New Request</a:t>
            </a:r>
          </a:p>
        </p:txBody>
      </p:sp>
      <p:sp>
        <p:nvSpPr>
          <p:cNvPr id="21" name="TextBox 20">
            <a:extLst>
              <a:ext uri="{FF2B5EF4-FFF2-40B4-BE49-F238E27FC236}">
                <a16:creationId xmlns:a16="http://schemas.microsoft.com/office/drawing/2014/main" id="{B840AC45-B806-6C3E-EAF3-B28039E2FE53}"/>
              </a:ext>
            </a:extLst>
          </p:cNvPr>
          <p:cNvSpPr txBox="1"/>
          <p:nvPr/>
        </p:nvSpPr>
        <p:spPr>
          <a:xfrm>
            <a:off x="6633030" y="5249465"/>
            <a:ext cx="2119085" cy="1077218"/>
          </a:xfrm>
          <a:prstGeom prst="rect">
            <a:avLst/>
          </a:prstGeom>
          <a:solidFill>
            <a:schemeClr val="tx2">
              <a:lumMod val="20000"/>
              <a:lumOff val="80000"/>
            </a:schemeClr>
          </a:solidFill>
        </p:spPr>
        <p:txBody>
          <a:bodyPr wrap="square" rtlCol="0">
            <a:spAutoFit/>
          </a:bodyPr>
          <a:lstStyle/>
          <a:p>
            <a:pPr algn="ctr"/>
            <a:r>
              <a:rPr lang="en-US" sz="1600" b="1" dirty="0"/>
              <a:t>Depending on the application status, different actions will be available</a:t>
            </a:r>
          </a:p>
        </p:txBody>
      </p:sp>
      <p:cxnSp>
        <p:nvCxnSpPr>
          <p:cNvPr id="24" name="Straight Arrow Connector 23">
            <a:extLst>
              <a:ext uri="{FF2B5EF4-FFF2-40B4-BE49-F238E27FC236}">
                <a16:creationId xmlns:a16="http://schemas.microsoft.com/office/drawing/2014/main" id="{68354AA9-AB1B-4D60-902B-30AE1063BA6E}"/>
              </a:ext>
            </a:extLst>
          </p:cNvPr>
          <p:cNvCxnSpPr>
            <a:cxnSpLocks/>
          </p:cNvCxnSpPr>
          <p:nvPr/>
        </p:nvCxnSpPr>
        <p:spPr>
          <a:xfrm>
            <a:off x="8164286" y="2046514"/>
            <a:ext cx="355599" cy="1052286"/>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sp>
        <p:nvSpPr>
          <p:cNvPr id="38" name="Arrow: Left-Up 37">
            <a:extLst>
              <a:ext uri="{FF2B5EF4-FFF2-40B4-BE49-F238E27FC236}">
                <a16:creationId xmlns:a16="http://schemas.microsoft.com/office/drawing/2014/main" id="{21917CA3-1891-0DF9-0DA6-7624AB34324A}"/>
              </a:ext>
            </a:extLst>
          </p:cNvPr>
          <p:cNvSpPr/>
          <p:nvPr/>
        </p:nvSpPr>
        <p:spPr>
          <a:xfrm rot="2575665">
            <a:off x="7262514" y="4336117"/>
            <a:ext cx="860115" cy="822964"/>
          </a:xfrm>
          <a:prstGeom prst="leftUpArrow">
            <a:avLst>
              <a:gd name="adj1" fmla="val 22147"/>
              <a:gd name="adj2" fmla="val 20593"/>
              <a:gd name="adj3" fmla="val 25000"/>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CA00058-51D3-355C-C547-EE761C6A3E1F}"/>
              </a:ext>
            </a:extLst>
          </p:cNvPr>
          <p:cNvSpPr txBox="1"/>
          <p:nvPr/>
        </p:nvSpPr>
        <p:spPr>
          <a:xfrm>
            <a:off x="205087" y="4880133"/>
            <a:ext cx="6121584" cy="1815882"/>
          </a:xfrm>
          <a:prstGeom prst="rect">
            <a:avLst/>
          </a:prstGeom>
          <a:solidFill>
            <a:schemeClr val="tx2">
              <a:lumMod val="20000"/>
              <a:lumOff val="80000"/>
            </a:schemeClr>
          </a:solidFill>
        </p:spPr>
        <p:txBody>
          <a:bodyPr wrap="square" rtlCol="0">
            <a:spAutoFit/>
          </a:bodyPr>
          <a:lstStyle/>
          <a:p>
            <a:pPr algn="ctr"/>
            <a:r>
              <a:rPr lang="en-US" sz="1600" b="1" dirty="0"/>
              <a:t>Permission Levels: </a:t>
            </a:r>
          </a:p>
          <a:p>
            <a:r>
              <a:rPr lang="en-US" sz="1600" b="1" dirty="0"/>
              <a:t>View and upload for all applications</a:t>
            </a:r>
          </a:p>
          <a:p>
            <a:pPr marL="285750" indent="-285750">
              <a:buFont typeface="Arial" panose="020B0604020202020204" pitchFamily="34" charset="0"/>
              <a:buChar char="•"/>
            </a:pPr>
            <a:r>
              <a:rPr lang="en-US" sz="1600" b="1" dirty="0"/>
              <a:t>Advances signature card authority </a:t>
            </a:r>
          </a:p>
          <a:p>
            <a:pPr marL="285750" indent="-285750">
              <a:buFont typeface="Arial" panose="020B0604020202020204" pitchFamily="34" charset="0"/>
              <a:buChar char="•"/>
            </a:pPr>
            <a:r>
              <a:rPr lang="en-US" sz="1600" b="1" dirty="0"/>
              <a:t>AHP Usage Code</a:t>
            </a:r>
          </a:p>
          <a:p>
            <a:r>
              <a:rPr lang="en-US" sz="1600" b="1" dirty="0"/>
              <a:t>Limited Access</a:t>
            </a:r>
          </a:p>
          <a:p>
            <a:pPr marL="285750" indent="-285750">
              <a:buFont typeface="Arial" panose="020B0604020202020204" pitchFamily="34" charset="0"/>
              <a:buChar char="•"/>
            </a:pPr>
            <a:r>
              <a:rPr lang="en-US" sz="1600" b="1" dirty="0" err="1"/>
              <a:t>GrantConnect</a:t>
            </a:r>
            <a:r>
              <a:rPr lang="en-US" sz="1600" b="1" dirty="0"/>
              <a:t> - Can only view their submitted applications to FHLB</a:t>
            </a:r>
          </a:p>
          <a:p>
            <a:pPr marL="285750" indent="-285750">
              <a:buFont typeface="Arial" panose="020B0604020202020204" pitchFamily="34" charset="0"/>
              <a:buChar char="•"/>
            </a:pPr>
            <a:endParaRPr lang="en-US" sz="1600" b="1" dirty="0"/>
          </a:p>
        </p:txBody>
      </p:sp>
      <p:sp>
        <p:nvSpPr>
          <p:cNvPr id="5" name="Rectangle 4">
            <a:extLst>
              <a:ext uri="{FF2B5EF4-FFF2-40B4-BE49-F238E27FC236}">
                <a16:creationId xmlns:a16="http://schemas.microsoft.com/office/drawing/2014/main" id="{2E42C1E7-FD2B-7A55-7D8B-D985240F3E15}"/>
              </a:ext>
            </a:extLst>
          </p:cNvPr>
          <p:cNvSpPr/>
          <p:nvPr/>
        </p:nvSpPr>
        <p:spPr>
          <a:xfrm>
            <a:off x="6778171" y="2926139"/>
            <a:ext cx="914400" cy="17266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$750,000</a:t>
            </a:r>
          </a:p>
        </p:txBody>
      </p:sp>
    </p:spTree>
    <p:extLst>
      <p:ext uri="{BB962C8B-B14F-4D97-AF65-F5344CB8AC3E}">
        <p14:creationId xmlns:p14="http://schemas.microsoft.com/office/powerpoint/2010/main" val="120998553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74E41-DEB0-42F3-2E41-F9BD17D70917}"/>
            </a:ext>
          </a:extLst>
        </p:cNvPr>
        <p:cNvGrpSpPr/>
        <p:nvPr/>
      </p:nvGrpSpPr>
      <p:grpSpPr>
        <a:xfrm>
          <a:off x="0" y="0"/>
          <a:ext cx="0" cy="0"/>
          <a:chOff x="0" y="0"/>
          <a:chExt cx="0" cy="0"/>
        </a:xfrm>
      </p:grpSpPr>
      <p:sp>
        <p:nvSpPr>
          <p:cNvPr id="12" name="Title 6">
            <a:extLst>
              <a:ext uri="{FF2B5EF4-FFF2-40B4-BE49-F238E27FC236}">
                <a16:creationId xmlns:a16="http://schemas.microsoft.com/office/drawing/2014/main" id="{1A30CAEA-2D11-6031-7473-4FF667ACC6C9}"/>
              </a:ext>
            </a:extLst>
          </p:cNvPr>
          <p:cNvSpPr>
            <a:spLocks noGrp="1"/>
          </p:cNvSpPr>
          <p:nvPr>
            <p:ph type="title"/>
          </p:nvPr>
        </p:nvSpPr>
        <p:spPr>
          <a:xfrm>
            <a:off x="254660" y="400629"/>
            <a:ext cx="7470570" cy="457200"/>
          </a:xfrm>
        </p:spPr>
        <p:txBody>
          <a:bodyPr>
            <a:normAutofit/>
          </a:bodyPr>
          <a:lstStyle/>
          <a:p>
            <a:pPr algn="l"/>
            <a:r>
              <a:rPr lang="en-US" sz="2400" b="1" dirty="0" err="1">
                <a:solidFill>
                  <a:srgbClr val="0070C0"/>
                </a:solidFill>
              </a:rPr>
              <a:t>GrantConnect</a:t>
            </a:r>
            <a:r>
              <a:rPr lang="en-US" sz="2400" b="1" dirty="0">
                <a:solidFill>
                  <a:srgbClr val="0070C0"/>
                </a:solidFill>
              </a:rPr>
              <a:t>- Create New Disbursement Request</a:t>
            </a:r>
          </a:p>
        </p:txBody>
      </p:sp>
      <p:sp>
        <p:nvSpPr>
          <p:cNvPr id="34" name="TextBox 33">
            <a:extLst>
              <a:ext uri="{FF2B5EF4-FFF2-40B4-BE49-F238E27FC236}">
                <a16:creationId xmlns:a16="http://schemas.microsoft.com/office/drawing/2014/main" id="{702F838D-CE00-936A-2578-C0CEA5D16E6B}"/>
              </a:ext>
            </a:extLst>
          </p:cNvPr>
          <p:cNvSpPr txBox="1"/>
          <p:nvPr/>
        </p:nvSpPr>
        <p:spPr>
          <a:xfrm>
            <a:off x="254659" y="902135"/>
            <a:ext cx="7379855" cy="369332"/>
          </a:xfrm>
          <a:prstGeom prst="rect">
            <a:avLst/>
          </a:prstGeom>
          <a:solidFill>
            <a:schemeClr val="tx2">
              <a:lumMod val="20000"/>
              <a:lumOff val="80000"/>
            </a:schemeClr>
          </a:solidFill>
        </p:spPr>
        <p:txBody>
          <a:bodyPr wrap="square" rtlCol="0">
            <a:spAutoFit/>
          </a:bodyPr>
          <a:lstStyle/>
          <a:p>
            <a:r>
              <a:rPr lang="en-US" b="1" dirty="0"/>
              <a:t>Log in, select current round and new request.</a:t>
            </a:r>
          </a:p>
        </p:txBody>
      </p:sp>
      <p:sp>
        <p:nvSpPr>
          <p:cNvPr id="5" name="TextBox 4">
            <a:extLst>
              <a:ext uri="{FF2B5EF4-FFF2-40B4-BE49-F238E27FC236}">
                <a16:creationId xmlns:a16="http://schemas.microsoft.com/office/drawing/2014/main" id="{5877990E-5D72-5CAF-CFC3-3436E6C98335}"/>
              </a:ext>
            </a:extLst>
          </p:cNvPr>
          <p:cNvSpPr txBox="1"/>
          <p:nvPr/>
        </p:nvSpPr>
        <p:spPr>
          <a:xfrm>
            <a:off x="254659" y="2358345"/>
            <a:ext cx="3321590" cy="369332"/>
          </a:xfrm>
          <a:prstGeom prst="rect">
            <a:avLst/>
          </a:prstGeom>
          <a:solidFill>
            <a:schemeClr val="tx2">
              <a:lumMod val="20000"/>
              <a:lumOff val="80000"/>
            </a:schemeClr>
          </a:solidFill>
        </p:spPr>
        <p:txBody>
          <a:bodyPr wrap="square" rtlCol="0">
            <a:spAutoFit/>
          </a:bodyPr>
          <a:lstStyle/>
          <a:p>
            <a:pPr algn="ctr"/>
            <a:r>
              <a:rPr lang="en-US" b="1" dirty="0"/>
              <a:t>Create Disbursement Request :</a:t>
            </a:r>
          </a:p>
        </p:txBody>
      </p:sp>
      <p:pic>
        <p:nvPicPr>
          <p:cNvPr id="13" name="Picture 12">
            <a:extLst>
              <a:ext uri="{FF2B5EF4-FFF2-40B4-BE49-F238E27FC236}">
                <a16:creationId xmlns:a16="http://schemas.microsoft.com/office/drawing/2014/main" id="{E9BA74CD-7DBE-6198-1A98-C506AB0742AD}"/>
              </a:ext>
            </a:extLst>
          </p:cNvPr>
          <p:cNvPicPr>
            <a:picLocks noChangeAspect="1"/>
          </p:cNvPicPr>
          <p:nvPr/>
        </p:nvPicPr>
        <p:blipFill>
          <a:blip r:embed="rId3"/>
          <a:srcRect t="6133" b="8474"/>
          <a:stretch>
            <a:fillRect/>
          </a:stretch>
        </p:blipFill>
        <p:spPr>
          <a:xfrm>
            <a:off x="254659" y="1271467"/>
            <a:ext cx="8361440" cy="1042572"/>
          </a:xfrm>
          <a:prstGeom prst="rect">
            <a:avLst/>
          </a:prstGeom>
        </p:spPr>
      </p:pic>
      <p:sp>
        <p:nvSpPr>
          <p:cNvPr id="28" name="TextBox 27">
            <a:extLst>
              <a:ext uri="{FF2B5EF4-FFF2-40B4-BE49-F238E27FC236}">
                <a16:creationId xmlns:a16="http://schemas.microsoft.com/office/drawing/2014/main" id="{B01827EF-D936-F8CF-5749-FB83CD407D1D}"/>
              </a:ext>
            </a:extLst>
          </p:cNvPr>
          <p:cNvSpPr txBox="1"/>
          <p:nvPr/>
        </p:nvSpPr>
        <p:spPr>
          <a:xfrm>
            <a:off x="5542240" y="3512456"/>
            <a:ext cx="3430889" cy="2369880"/>
          </a:xfrm>
          <a:prstGeom prst="rect">
            <a:avLst/>
          </a:prstGeom>
          <a:solidFill>
            <a:schemeClr val="tx2">
              <a:lumMod val="20000"/>
              <a:lumOff val="80000"/>
            </a:schemeClr>
          </a:solidFill>
        </p:spPr>
        <p:txBody>
          <a:bodyPr wrap="square" rtlCol="0">
            <a:spAutoFit/>
          </a:bodyPr>
          <a:lstStyle/>
          <a:p>
            <a:pPr marL="285750" indent="-285750">
              <a:buFont typeface="Wingdings" panose="05000000000000000000" pitchFamily="2" charset="2"/>
              <a:buChar char="v"/>
            </a:pPr>
            <a:endParaRPr lang="en-US" sz="1600" b="1" dirty="0"/>
          </a:p>
          <a:p>
            <a:pPr marL="285750" indent="-285750">
              <a:buFont typeface="Wingdings" panose="05000000000000000000" pitchFamily="2" charset="2"/>
              <a:buChar char="v"/>
            </a:pPr>
            <a:r>
              <a:rPr lang="en-US" sz="1600" b="1" dirty="0"/>
              <a:t>Able to verify total submitted to date to measure Member Cap</a:t>
            </a:r>
          </a:p>
          <a:p>
            <a:pPr marL="285750" indent="-285750">
              <a:buFont typeface="Wingdings" panose="05000000000000000000" pitchFamily="2" charset="2"/>
              <a:buChar char="v"/>
            </a:pPr>
            <a:r>
              <a:rPr lang="en-US" sz="1600" b="1" dirty="0"/>
              <a:t>Project ID and Member will auto populate</a:t>
            </a:r>
          </a:p>
          <a:p>
            <a:pPr marL="285750" indent="-285750">
              <a:buFont typeface="Wingdings" panose="05000000000000000000" pitchFamily="2" charset="2"/>
              <a:buChar char="v"/>
            </a:pPr>
            <a:r>
              <a:rPr lang="en-US" sz="1600" b="1" dirty="0"/>
              <a:t>Enter data in all required fields</a:t>
            </a:r>
          </a:p>
          <a:p>
            <a:pPr marL="285750" indent="-285750">
              <a:buFont typeface="Wingdings" panose="05000000000000000000" pitchFamily="2" charset="2"/>
              <a:buChar char="v"/>
            </a:pPr>
            <a:r>
              <a:rPr lang="en-US" sz="1600" b="1" dirty="0"/>
              <a:t>Click Save to move to next screen</a:t>
            </a:r>
          </a:p>
          <a:p>
            <a:pPr marL="285750" indent="-285750">
              <a:buFont typeface="Wingdings" panose="05000000000000000000" pitchFamily="2" charset="2"/>
              <a:buChar char="v"/>
            </a:pPr>
            <a:endParaRPr lang="en-US" b="1" dirty="0"/>
          </a:p>
          <a:p>
            <a:pPr marL="285750" indent="-285750">
              <a:buFont typeface="Arial" panose="020B0604020202020204" pitchFamily="34" charset="0"/>
              <a:buChar char="•"/>
            </a:pPr>
            <a:endParaRPr lang="en-US" b="1" dirty="0"/>
          </a:p>
        </p:txBody>
      </p:sp>
      <p:pic>
        <p:nvPicPr>
          <p:cNvPr id="30" name="Picture 29">
            <a:extLst>
              <a:ext uri="{FF2B5EF4-FFF2-40B4-BE49-F238E27FC236}">
                <a16:creationId xmlns:a16="http://schemas.microsoft.com/office/drawing/2014/main" id="{BB4ECE1C-2AC8-01FE-5302-C2A28C8DFF40}"/>
              </a:ext>
            </a:extLst>
          </p:cNvPr>
          <p:cNvPicPr>
            <a:picLocks noChangeAspect="1"/>
          </p:cNvPicPr>
          <p:nvPr/>
        </p:nvPicPr>
        <p:blipFill>
          <a:blip r:embed="rId4"/>
          <a:stretch>
            <a:fillRect/>
          </a:stretch>
        </p:blipFill>
        <p:spPr>
          <a:xfrm>
            <a:off x="71047" y="2872593"/>
            <a:ext cx="5408096" cy="3834138"/>
          </a:xfrm>
          <a:prstGeom prst="rect">
            <a:avLst/>
          </a:prstGeom>
        </p:spPr>
      </p:pic>
    </p:spTree>
    <p:extLst>
      <p:ext uri="{BB962C8B-B14F-4D97-AF65-F5344CB8AC3E}">
        <p14:creationId xmlns:p14="http://schemas.microsoft.com/office/powerpoint/2010/main" val="271674636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74E41-DEB0-42F3-2E41-F9BD17D70917}"/>
            </a:ext>
          </a:extLst>
        </p:cNvPr>
        <p:cNvGrpSpPr/>
        <p:nvPr/>
      </p:nvGrpSpPr>
      <p:grpSpPr>
        <a:xfrm>
          <a:off x="0" y="0"/>
          <a:ext cx="0" cy="0"/>
          <a:chOff x="0" y="0"/>
          <a:chExt cx="0" cy="0"/>
        </a:xfrm>
      </p:grpSpPr>
      <p:sp>
        <p:nvSpPr>
          <p:cNvPr id="12" name="Title 6">
            <a:extLst>
              <a:ext uri="{FF2B5EF4-FFF2-40B4-BE49-F238E27FC236}">
                <a16:creationId xmlns:a16="http://schemas.microsoft.com/office/drawing/2014/main" id="{1A30CAEA-2D11-6031-7473-4FF667ACC6C9}"/>
              </a:ext>
            </a:extLst>
          </p:cNvPr>
          <p:cNvSpPr>
            <a:spLocks noGrp="1"/>
          </p:cNvSpPr>
          <p:nvPr>
            <p:ph type="title"/>
          </p:nvPr>
        </p:nvSpPr>
        <p:spPr>
          <a:xfrm>
            <a:off x="254659" y="330291"/>
            <a:ext cx="7470570" cy="457200"/>
          </a:xfrm>
        </p:spPr>
        <p:txBody>
          <a:bodyPr>
            <a:noAutofit/>
          </a:bodyPr>
          <a:lstStyle/>
          <a:p>
            <a:pPr algn="l"/>
            <a:r>
              <a:rPr lang="en-US" b="1" dirty="0">
                <a:solidFill>
                  <a:srgbClr val="0070C0"/>
                </a:solidFill>
              </a:rPr>
              <a:t>Create New Disbursement</a:t>
            </a:r>
          </a:p>
        </p:txBody>
      </p:sp>
      <p:sp>
        <p:nvSpPr>
          <p:cNvPr id="34" name="TextBox 33">
            <a:extLst>
              <a:ext uri="{FF2B5EF4-FFF2-40B4-BE49-F238E27FC236}">
                <a16:creationId xmlns:a16="http://schemas.microsoft.com/office/drawing/2014/main" id="{702F838D-CE00-936A-2578-C0CEA5D16E6B}"/>
              </a:ext>
            </a:extLst>
          </p:cNvPr>
          <p:cNvSpPr txBox="1"/>
          <p:nvPr/>
        </p:nvSpPr>
        <p:spPr>
          <a:xfrm>
            <a:off x="0" y="888906"/>
            <a:ext cx="7379855" cy="461665"/>
          </a:xfrm>
          <a:prstGeom prst="rect">
            <a:avLst/>
          </a:prstGeom>
          <a:solidFill>
            <a:schemeClr val="tx2">
              <a:lumMod val="20000"/>
              <a:lumOff val="80000"/>
            </a:schemeClr>
          </a:solidFill>
        </p:spPr>
        <p:txBody>
          <a:bodyPr wrap="square" rtlCol="0">
            <a:spAutoFit/>
          </a:bodyPr>
          <a:lstStyle/>
          <a:p>
            <a:r>
              <a:rPr lang="en-US" sz="2400" b="1" dirty="0"/>
              <a:t>Enter applicant information</a:t>
            </a:r>
          </a:p>
        </p:txBody>
      </p:sp>
      <p:sp>
        <p:nvSpPr>
          <p:cNvPr id="28" name="TextBox 27">
            <a:extLst>
              <a:ext uri="{FF2B5EF4-FFF2-40B4-BE49-F238E27FC236}">
                <a16:creationId xmlns:a16="http://schemas.microsoft.com/office/drawing/2014/main" id="{B01827EF-D936-F8CF-5749-FB83CD407D1D}"/>
              </a:ext>
            </a:extLst>
          </p:cNvPr>
          <p:cNvSpPr txBox="1"/>
          <p:nvPr/>
        </p:nvSpPr>
        <p:spPr>
          <a:xfrm>
            <a:off x="5766865" y="2756568"/>
            <a:ext cx="3290212" cy="2369880"/>
          </a:xfrm>
          <a:prstGeom prst="rect">
            <a:avLst/>
          </a:prstGeom>
          <a:solidFill>
            <a:schemeClr val="tx2">
              <a:lumMod val="20000"/>
              <a:lumOff val="80000"/>
            </a:schemeClr>
          </a:solidFill>
        </p:spPr>
        <p:txBody>
          <a:bodyPr wrap="square" rtlCol="0">
            <a:spAutoFit/>
          </a:bodyPr>
          <a:lstStyle/>
          <a:p>
            <a:pPr marL="285750" indent="-285750">
              <a:buFont typeface="Wingdings" panose="05000000000000000000" pitchFamily="2" charset="2"/>
              <a:buChar char="v"/>
            </a:pPr>
            <a:endParaRPr lang="en-US" sz="1600" b="1" dirty="0"/>
          </a:p>
          <a:p>
            <a:pPr marL="285750" indent="-285750">
              <a:buFont typeface="Wingdings" panose="05000000000000000000" pitchFamily="2" charset="2"/>
              <a:buChar char="v"/>
            </a:pPr>
            <a:r>
              <a:rPr lang="en-US" sz="1600" b="1" dirty="0"/>
              <a:t>Able to verify total submitted to date to measure Member Cap</a:t>
            </a:r>
          </a:p>
          <a:p>
            <a:pPr marL="285750" indent="-285750">
              <a:buFont typeface="Wingdings" panose="05000000000000000000" pitchFamily="2" charset="2"/>
              <a:buChar char="v"/>
            </a:pPr>
            <a:r>
              <a:rPr lang="en-US" sz="1600" b="1" dirty="0"/>
              <a:t>Project ID and Member will auto populate</a:t>
            </a:r>
          </a:p>
          <a:p>
            <a:pPr marL="285750" indent="-285750">
              <a:buFont typeface="Wingdings" panose="05000000000000000000" pitchFamily="2" charset="2"/>
              <a:buChar char="v"/>
            </a:pPr>
            <a:r>
              <a:rPr lang="en-US" sz="1600" b="1" dirty="0"/>
              <a:t>Enter data in all required fields</a:t>
            </a:r>
          </a:p>
          <a:p>
            <a:pPr marL="285750" indent="-285750">
              <a:buFont typeface="Wingdings" panose="05000000000000000000" pitchFamily="2" charset="2"/>
              <a:buChar char="v"/>
            </a:pPr>
            <a:r>
              <a:rPr lang="en-US" sz="1600" b="1" dirty="0"/>
              <a:t>Click Save to move to next screen</a:t>
            </a:r>
          </a:p>
          <a:p>
            <a:pPr marL="285750" indent="-285750">
              <a:buFont typeface="Wingdings" panose="05000000000000000000" pitchFamily="2" charset="2"/>
              <a:buChar char="v"/>
            </a:pPr>
            <a:endParaRPr lang="en-US" b="1" dirty="0"/>
          </a:p>
          <a:p>
            <a:pPr marL="285750" indent="-285750">
              <a:buFont typeface="Arial" panose="020B0604020202020204" pitchFamily="34" charset="0"/>
              <a:buChar char="•"/>
            </a:pPr>
            <a:endParaRPr lang="en-US" b="1" dirty="0"/>
          </a:p>
        </p:txBody>
      </p:sp>
      <p:pic>
        <p:nvPicPr>
          <p:cNvPr id="3" name="Picture 2">
            <a:extLst>
              <a:ext uri="{FF2B5EF4-FFF2-40B4-BE49-F238E27FC236}">
                <a16:creationId xmlns:a16="http://schemas.microsoft.com/office/drawing/2014/main" id="{B4EA7CA1-4C72-113C-EFEE-724A2AB28E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923" y="1350571"/>
            <a:ext cx="5452533" cy="5439696"/>
          </a:xfrm>
          <a:prstGeom prst="rect">
            <a:avLst/>
          </a:prstGeom>
        </p:spPr>
      </p:pic>
      <p:sp>
        <p:nvSpPr>
          <p:cNvPr id="2" name="Rectangle 1">
            <a:extLst>
              <a:ext uri="{FF2B5EF4-FFF2-40B4-BE49-F238E27FC236}">
                <a16:creationId xmlns:a16="http://schemas.microsoft.com/office/drawing/2014/main" id="{FC6B83A7-9099-9399-6C94-C26596BD0054}"/>
              </a:ext>
            </a:extLst>
          </p:cNvPr>
          <p:cNvSpPr/>
          <p:nvPr/>
        </p:nvSpPr>
        <p:spPr>
          <a:xfrm>
            <a:off x="2153237" y="1745468"/>
            <a:ext cx="768868" cy="13353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solidFill>
                  <a:schemeClr val="tx1"/>
                </a:solidFill>
              </a:rPr>
              <a:t>26DR12345</a:t>
            </a:r>
          </a:p>
        </p:txBody>
      </p:sp>
      <p:sp>
        <p:nvSpPr>
          <p:cNvPr id="4" name="Rectangle 3">
            <a:extLst>
              <a:ext uri="{FF2B5EF4-FFF2-40B4-BE49-F238E27FC236}">
                <a16:creationId xmlns:a16="http://schemas.microsoft.com/office/drawing/2014/main" id="{091F06FD-5537-49C4-09C0-88AC022303DE}"/>
              </a:ext>
            </a:extLst>
          </p:cNvPr>
          <p:cNvSpPr/>
          <p:nvPr/>
        </p:nvSpPr>
        <p:spPr>
          <a:xfrm>
            <a:off x="2030775" y="1925396"/>
            <a:ext cx="1013792" cy="13353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solidFill>
                  <a:schemeClr val="tx1"/>
                </a:solidFill>
              </a:rPr>
              <a:t>12345- ABC Bank</a:t>
            </a:r>
          </a:p>
        </p:txBody>
      </p:sp>
      <p:sp>
        <p:nvSpPr>
          <p:cNvPr id="5" name="TextBox 4">
            <a:extLst>
              <a:ext uri="{FF2B5EF4-FFF2-40B4-BE49-F238E27FC236}">
                <a16:creationId xmlns:a16="http://schemas.microsoft.com/office/drawing/2014/main" id="{8513FB47-EEDB-DA88-1A81-498BB9B7C1E0}"/>
              </a:ext>
            </a:extLst>
          </p:cNvPr>
          <p:cNvSpPr txBox="1"/>
          <p:nvPr/>
        </p:nvSpPr>
        <p:spPr>
          <a:xfrm>
            <a:off x="6024583" y="5230430"/>
            <a:ext cx="2710544" cy="1477328"/>
          </a:xfrm>
          <a:prstGeom prst="rect">
            <a:avLst/>
          </a:prstGeom>
          <a:noFill/>
        </p:spPr>
        <p:txBody>
          <a:bodyPr wrap="square" rtlCol="0">
            <a:spAutoFit/>
          </a:bodyPr>
          <a:lstStyle/>
          <a:p>
            <a:pPr algn="ctr"/>
            <a:r>
              <a:rPr lang="en-US" b="1" dirty="0"/>
              <a:t>The appearance of GrantConnect has been updated for 2026, all functionality remains the same.</a:t>
            </a:r>
          </a:p>
        </p:txBody>
      </p:sp>
      <p:cxnSp>
        <p:nvCxnSpPr>
          <p:cNvPr id="8" name="Straight Arrow Connector 7">
            <a:extLst>
              <a:ext uri="{FF2B5EF4-FFF2-40B4-BE49-F238E27FC236}">
                <a16:creationId xmlns:a16="http://schemas.microsoft.com/office/drawing/2014/main" id="{E60F1B01-73FC-4B68-9B11-6BB409ED6403}"/>
              </a:ext>
            </a:extLst>
          </p:cNvPr>
          <p:cNvCxnSpPr>
            <a:cxnSpLocks/>
          </p:cNvCxnSpPr>
          <p:nvPr/>
        </p:nvCxnSpPr>
        <p:spPr>
          <a:xfrm flipH="1">
            <a:off x="4707931" y="2373273"/>
            <a:ext cx="1846105" cy="7146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0008ACDE-5074-C68B-E5D5-F05164820E76}"/>
              </a:ext>
            </a:extLst>
          </p:cNvPr>
          <p:cNvSpPr/>
          <p:nvPr/>
        </p:nvSpPr>
        <p:spPr>
          <a:xfrm>
            <a:off x="6554036" y="1649077"/>
            <a:ext cx="2223077" cy="914400"/>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DB2C6DD-D3E9-FF1A-86C0-547395837A21}"/>
              </a:ext>
            </a:extLst>
          </p:cNvPr>
          <p:cNvSpPr txBox="1"/>
          <p:nvPr/>
        </p:nvSpPr>
        <p:spPr>
          <a:xfrm>
            <a:off x="6563120" y="1783111"/>
            <a:ext cx="2213993" cy="646331"/>
          </a:xfrm>
          <a:prstGeom prst="rect">
            <a:avLst/>
          </a:prstGeom>
          <a:noFill/>
        </p:spPr>
        <p:txBody>
          <a:bodyPr wrap="square" rtlCol="0">
            <a:spAutoFit/>
          </a:bodyPr>
          <a:lstStyle/>
          <a:p>
            <a:pPr algn="ctr"/>
            <a:r>
              <a:rPr lang="en-US" dirty="0"/>
              <a:t>homeowner’s</a:t>
            </a:r>
          </a:p>
          <a:p>
            <a:pPr algn="ctr"/>
            <a:r>
              <a:rPr lang="en-US" dirty="0"/>
              <a:t>physical address</a:t>
            </a:r>
          </a:p>
        </p:txBody>
      </p:sp>
    </p:spTree>
    <p:extLst>
      <p:ext uri="{BB962C8B-B14F-4D97-AF65-F5344CB8AC3E}">
        <p14:creationId xmlns:p14="http://schemas.microsoft.com/office/powerpoint/2010/main" val="159765890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5DED4-20E5-3CAE-46A4-82E9E0E69A00}"/>
            </a:ext>
          </a:extLst>
        </p:cNvPr>
        <p:cNvGrpSpPr/>
        <p:nvPr/>
      </p:nvGrpSpPr>
      <p:grpSpPr>
        <a:xfrm>
          <a:off x="0" y="0"/>
          <a:ext cx="0" cy="0"/>
          <a:chOff x="0" y="0"/>
          <a:chExt cx="0" cy="0"/>
        </a:xfrm>
      </p:grpSpPr>
      <p:sp>
        <p:nvSpPr>
          <p:cNvPr id="12" name="Title 6">
            <a:extLst>
              <a:ext uri="{FF2B5EF4-FFF2-40B4-BE49-F238E27FC236}">
                <a16:creationId xmlns:a16="http://schemas.microsoft.com/office/drawing/2014/main" id="{7BACC807-8660-458E-268D-F9AA7D5B6695}"/>
              </a:ext>
            </a:extLst>
          </p:cNvPr>
          <p:cNvSpPr>
            <a:spLocks noGrp="1"/>
          </p:cNvSpPr>
          <p:nvPr>
            <p:ph type="title"/>
          </p:nvPr>
        </p:nvSpPr>
        <p:spPr>
          <a:xfrm>
            <a:off x="312717" y="338475"/>
            <a:ext cx="7470570" cy="457200"/>
          </a:xfrm>
        </p:spPr>
        <p:txBody>
          <a:bodyPr>
            <a:normAutofit/>
          </a:bodyPr>
          <a:lstStyle/>
          <a:p>
            <a:pPr algn="l"/>
            <a:r>
              <a:rPr lang="en-US" sz="2400" b="1" dirty="0" err="1">
                <a:solidFill>
                  <a:srgbClr val="0070C0"/>
                </a:solidFill>
              </a:rPr>
              <a:t>GrantConnect</a:t>
            </a:r>
            <a:r>
              <a:rPr lang="en-US" sz="2400" b="1" dirty="0">
                <a:solidFill>
                  <a:srgbClr val="0070C0"/>
                </a:solidFill>
              </a:rPr>
              <a:t>- Document Upload and Submit Request</a:t>
            </a:r>
          </a:p>
        </p:txBody>
      </p:sp>
      <p:sp>
        <p:nvSpPr>
          <p:cNvPr id="7" name="TextBox 6">
            <a:extLst>
              <a:ext uri="{FF2B5EF4-FFF2-40B4-BE49-F238E27FC236}">
                <a16:creationId xmlns:a16="http://schemas.microsoft.com/office/drawing/2014/main" id="{05C65191-E0EA-A792-9137-5B4C3F535FF5}"/>
              </a:ext>
            </a:extLst>
          </p:cNvPr>
          <p:cNvSpPr txBox="1"/>
          <p:nvPr/>
        </p:nvSpPr>
        <p:spPr>
          <a:xfrm>
            <a:off x="798197" y="795675"/>
            <a:ext cx="7167451" cy="1600438"/>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sz="1600" b="1" dirty="0"/>
              <a:t>Choose the documents to upload from your saved file location.</a:t>
            </a:r>
          </a:p>
          <a:p>
            <a:pPr marL="285750" indent="-285750">
              <a:buFont typeface="Arial" panose="020B0604020202020204" pitchFamily="34" charset="0"/>
              <a:buChar char="•"/>
            </a:pPr>
            <a:r>
              <a:rPr lang="en-US" sz="1600" b="1" dirty="0"/>
              <a:t>Click on the “Upload”</a:t>
            </a:r>
            <a:r>
              <a:rPr lang="en-US" dirty="0"/>
              <a:t> button</a:t>
            </a:r>
            <a:r>
              <a:rPr lang="en-US" sz="1600" b="1" dirty="0"/>
              <a:t>.</a:t>
            </a:r>
          </a:p>
          <a:p>
            <a:pPr marL="285750" indent="-285750">
              <a:buFont typeface="Arial" panose="020B0604020202020204" pitchFamily="34" charset="0"/>
              <a:buChar char="•"/>
            </a:pPr>
            <a:r>
              <a:rPr lang="en-US" sz="1600" b="1" dirty="0"/>
              <a:t>Uploaded documents, will be displayed in document list box.</a:t>
            </a:r>
          </a:p>
          <a:p>
            <a:pPr marL="285750" indent="-285750">
              <a:buFont typeface="Arial" panose="020B0604020202020204" pitchFamily="34" charset="0"/>
              <a:buChar char="•"/>
            </a:pPr>
            <a:r>
              <a:rPr lang="en-US" sz="1600" b="1" dirty="0"/>
              <a:t>Click the “Submit Request” button to submit the request to FHLB</a:t>
            </a:r>
          </a:p>
          <a:p>
            <a:pPr marL="285750" indent="-285750">
              <a:buFont typeface="Arial" panose="020B0604020202020204" pitchFamily="34" charset="0"/>
              <a:buChar char="•"/>
            </a:pPr>
            <a:r>
              <a:rPr lang="en-US" sz="1600" b="1" dirty="0"/>
              <a:t>Once submitted, you will not be able to delete the request. </a:t>
            </a:r>
          </a:p>
          <a:p>
            <a:pPr marL="285750" indent="-285750">
              <a:buClr>
                <a:srgbClr val="C00000"/>
              </a:buClr>
              <a:buFont typeface="Wingdings" panose="05000000000000000000" pitchFamily="2" charset="2"/>
              <a:buChar char="Ø"/>
            </a:pPr>
            <a:r>
              <a:rPr lang="en-US" sz="1600" b="1" u="sng" dirty="0"/>
              <a:t>Please contact FHLB if you need to withdraw or cancel any request.</a:t>
            </a:r>
            <a:endParaRPr lang="en-US" b="1" u="sng" dirty="0"/>
          </a:p>
        </p:txBody>
      </p:sp>
      <p:pic>
        <p:nvPicPr>
          <p:cNvPr id="3" name="Picture 2">
            <a:extLst>
              <a:ext uri="{FF2B5EF4-FFF2-40B4-BE49-F238E27FC236}">
                <a16:creationId xmlns:a16="http://schemas.microsoft.com/office/drawing/2014/main" id="{8960506C-AEE3-8321-02BE-A9EF3F70E873}"/>
              </a:ext>
            </a:extLst>
          </p:cNvPr>
          <p:cNvPicPr>
            <a:picLocks noChangeAspect="1"/>
          </p:cNvPicPr>
          <p:nvPr/>
        </p:nvPicPr>
        <p:blipFill>
          <a:blip r:embed="rId3"/>
          <a:srcRect b="7174"/>
          <a:stretch>
            <a:fillRect/>
          </a:stretch>
        </p:blipFill>
        <p:spPr>
          <a:xfrm>
            <a:off x="91844" y="2535611"/>
            <a:ext cx="9075461" cy="4322387"/>
          </a:xfrm>
          <a:prstGeom prst="rect">
            <a:avLst/>
          </a:prstGeom>
          <a:noFill/>
        </p:spPr>
      </p:pic>
      <p:sp>
        <p:nvSpPr>
          <p:cNvPr id="2" name="Rectangle 1">
            <a:extLst>
              <a:ext uri="{FF2B5EF4-FFF2-40B4-BE49-F238E27FC236}">
                <a16:creationId xmlns:a16="http://schemas.microsoft.com/office/drawing/2014/main" id="{1A11EDD6-AA6F-1350-F430-537BEC65F27B}"/>
              </a:ext>
            </a:extLst>
          </p:cNvPr>
          <p:cNvSpPr/>
          <p:nvPr/>
        </p:nvSpPr>
        <p:spPr>
          <a:xfrm>
            <a:off x="7305773" y="3723588"/>
            <a:ext cx="961534" cy="3205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61D536A-528A-2A9C-3032-0389D3A368FE}"/>
              </a:ext>
            </a:extLst>
          </p:cNvPr>
          <p:cNvSpPr/>
          <p:nvPr/>
        </p:nvSpPr>
        <p:spPr>
          <a:xfrm>
            <a:off x="6868887" y="3177048"/>
            <a:ext cx="914400" cy="17266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$750,000</a:t>
            </a:r>
          </a:p>
        </p:txBody>
      </p:sp>
      <p:sp>
        <p:nvSpPr>
          <p:cNvPr id="5" name="Rectangle 4">
            <a:extLst>
              <a:ext uri="{FF2B5EF4-FFF2-40B4-BE49-F238E27FC236}">
                <a16:creationId xmlns:a16="http://schemas.microsoft.com/office/drawing/2014/main" id="{271FA4C8-6C88-5C13-6DEE-F8A2F7819E1A}"/>
              </a:ext>
            </a:extLst>
          </p:cNvPr>
          <p:cNvSpPr/>
          <p:nvPr/>
        </p:nvSpPr>
        <p:spPr>
          <a:xfrm>
            <a:off x="6601524" y="4844862"/>
            <a:ext cx="761135" cy="17266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Don T Miller</a:t>
            </a:r>
          </a:p>
        </p:txBody>
      </p:sp>
      <p:sp>
        <p:nvSpPr>
          <p:cNvPr id="6" name="Rectangle 5">
            <a:extLst>
              <a:ext uri="{FF2B5EF4-FFF2-40B4-BE49-F238E27FC236}">
                <a16:creationId xmlns:a16="http://schemas.microsoft.com/office/drawing/2014/main" id="{BDE3645A-073E-66AC-9B1B-34373EEF4D93}"/>
              </a:ext>
            </a:extLst>
          </p:cNvPr>
          <p:cNvSpPr/>
          <p:nvPr/>
        </p:nvSpPr>
        <p:spPr>
          <a:xfrm>
            <a:off x="7305773" y="3723588"/>
            <a:ext cx="1057391" cy="407056"/>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1BDE26B-09A0-3A55-D6AB-A69D3A4CD603}"/>
              </a:ext>
            </a:extLst>
          </p:cNvPr>
          <p:cNvPicPr>
            <a:picLocks noChangeAspect="1"/>
          </p:cNvPicPr>
          <p:nvPr/>
        </p:nvPicPr>
        <p:blipFill>
          <a:blip r:embed="rId4"/>
          <a:stretch>
            <a:fillRect/>
          </a:stretch>
        </p:blipFill>
        <p:spPr>
          <a:xfrm>
            <a:off x="7118581" y="3629782"/>
            <a:ext cx="1933575" cy="520690"/>
          </a:xfrm>
          <a:prstGeom prst="rect">
            <a:avLst/>
          </a:prstGeom>
        </p:spPr>
      </p:pic>
      <p:sp>
        <p:nvSpPr>
          <p:cNvPr id="13" name="Rectangle 12">
            <a:extLst>
              <a:ext uri="{FF2B5EF4-FFF2-40B4-BE49-F238E27FC236}">
                <a16:creationId xmlns:a16="http://schemas.microsoft.com/office/drawing/2014/main" id="{F60436A4-20DA-111F-261B-E1F2A4F28E3C}"/>
              </a:ext>
            </a:extLst>
          </p:cNvPr>
          <p:cNvSpPr/>
          <p:nvPr/>
        </p:nvSpPr>
        <p:spPr>
          <a:xfrm>
            <a:off x="7510410" y="3784685"/>
            <a:ext cx="756898" cy="312600"/>
          </a:xfrm>
          <a:prstGeom prst="rect">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711477F-09CC-E8CD-F962-820B224B55B8}"/>
              </a:ext>
            </a:extLst>
          </p:cNvPr>
          <p:cNvPicPr>
            <a:picLocks noChangeAspect="1"/>
          </p:cNvPicPr>
          <p:nvPr/>
        </p:nvPicPr>
        <p:blipFill>
          <a:blip r:embed="rId5"/>
          <a:stretch>
            <a:fillRect/>
          </a:stretch>
        </p:blipFill>
        <p:spPr>
          <a:xfrm>
            <a:off x="312717" y="4315147"/>
            <a:ext cx="1855342" cy="410966"/>
          </a:xfrm>
          <a:prstGeom prst="rect">
            <a:avLst/>
          </a:prstGeom>
        </p:spPr>
      </p:pic>
      <p:sp>
        <p:nvSpPr>
          <p:cNvPr id="16" name="Rectangle 15">
            <a:extLst>
              <a:ext uri="{FF2B5EF4-FFF2-40B4-BE49-F238E27FC236}">
                <a16:creationId xmlns:a16="http://schemas.microsoft.com/office/drawing/2014/main" id="{6FE23C44-C2AA-A7EE-DC2F-13C88053415D}"/>
              </a:ext>
            </a:extLst>
          </p:cNvPr>
          <p:cNvSpPr/>
          <p:nvPr/>
        </p:nvSpPr>
        <p:spPr>
          <a:xfrm>
            <a:off x="390418" y="4291895"/>
            <a:ext cx="523982" cy="407056"/>
          </a:xfrm>
          <a:prstGeom prst="rect">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5746E4D-9BCB-D86D-D6CF-25965504050F}"/>
              </a:ext>
            </a:extLst>
          </p:cNvPr>
          <p:cNvSpPr txBox="1"/>
          <p:nvPr/>
        </p:nvSpPr>
        <p:spPr>
          <a:xfrm>
            <a:off x="5170715" y="5589346"/>
            <a:ext cx="3396343" cy="923330"/>
          </a:xfrm>
          <a:prstGeom prst="rect">
            <a:avLst/>
          </a:prstGeom>
          <a:noFill/>
        </p:spPr>
        <p:txBody>
          <a:bodyPr wrap="square" rtlCol="0">
            <a:spAutoFit/>
          </a:bodyPr>
          <a:lstStyle/>
          <a:p>
            <a:pPr algn="ctr"/>
            <a:r>
              <a:rPr lang="en-US" b="1" dirty="0"/>
              <a:t>The appearance of GrantConnect has been updated for 2026, all functionality remains the same.</a:t>
            </a:r>
          </a:p>
        </p:txBody>
      </p:sp>
    </p:spTree>
    <p:extLst>
      <p:ext uri="{BB962C8B-B14F-4D97-AF65-F5344CB8AC3E}">
        <p14:creationId xmlns:p14="http://schemas.microsoft.com/office/powerpoint/2010/main" val="173237895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407706" y="5959289"/>
            <a:ext cx="8328581" cy="720145"/>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lang="en-US" sz="2000" b="1" i="1" kern="0" dirty="0">
                <a:solidFill>
                  <a:prstClr val="black"/>
                </a:solidFill>
                <a:latin typeface="Calibri"/>
              </a:rPr>
              <a:t>Thank you for being a valued member of FHLBank Dallas!</a:t>
            </a:r>
          </a:p>
        </p:txBody>
      </p:sp>
      <p:sp>
        <p:nvSpPr>
          <p:cNvPr id="13" name="Title 6"/>
          <p:cNvSpPr>
            <a:spLocks noGrp="1"/>
          </p:cNvSpPr>
          <p:nvPr>
            <p:ph type="title"/>
          </p:nvPr>
        </p:nvSpPr>
        <p:spPr>
          <a:xfrm>
            <a:off x="81299" y="496361"/>
            <a:ext cx="3309257" cy="457200"/>
          </a:xfrm>
        </p:spPr>
        <p:txBody>
          <a:bodyPr>
            <a:noAutofit/>
          </a:bodyPr>
          <a:lstStyle/>
          <a:p>
            <a:r>
              <a:rPr lang="en-US" sz="4500" b="1" dirty="0">
                <a:solidFill>
                  <a:srgbClr val="0070C0"/>
                </a:solidFill>
              </a:rPr>
              <a:t>Questions?</a:t>
            </a:r>
          </a:p>
        </p:txBody>
      </p:sp>
      <p:graphicFrame>
        <p:nvGraphicFramePr>
          <p:cNvPr id="3" name="Diagram 2">
            <a:extLst>
              <a:ext uri="{FF2B5EF4-FFF2-40B4-BE49-F238E27FC236}">
                <a16:creationId xmlns:a16="http://schemas.microsoft.com/office/drawing/2014/main" id="{7C5C5A61-01A8-4325-B4CA-E5191A355130}"/>
              </a:ext>
            </a:extLst>
          </p:cNvPr>
          <p:cNvGraphicFramePr/>
          <p:nvPr/>
        </p:nvGraphicFramePr>
        <p:xfrm>
          <a:off x="3259279" y="2180087"/>
          <a:ext cx="2625437" cy="2339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2D56A344-179A-1311-DBFE-54EC1F91CD11}"/>
              </a:ext>
            </a:extLst>
          </p:cNvPr>
          <p:cNvGraphicFramePr/>
          <p:nvPr/>
        </p:nvGraphicFramePr>
        <p:xfrm>
          <a:off x="3390556" y="740097"/>
          <a:ext cx="3904130" cy="44240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Picture 5">
            <a:extLst>
              <a:ext uri="{FF2B5EF4-FFF2-40B4-BE49-F238E27FC236}">
                <a16:creationId xmlns:a16="http://schemas.microsoft.com/office/drawing/2014/main" id="{53357F8F-3B67-3F97-4F1D-CF6042DA6F2A}"/>
              </a:ext>
            </a:extLst>
          </p:cNvPr>
          <p:cNvPicPr>
            <a:picLocks noChangeAspect="1"/>
          </p:cNvPicPr>
          <p:nvPr/>
        </p:nvPicPr>
        <p:blipFill>
          <a:blip r:embed="rId12"/>
          <a:stretch>
            <a:fillRect/>
          </a:stretch>
        </p:blipFill>
        <p:spPr>
          <a:xfrm>
            <a:off x="158437" y="1847156"/>
            <a:ext cx="2657500" cy="1446623"/>
          </a:xfrm>
          <a:prstGeom prst="rect">
            <a:avLst/>
          </a:prstGeom>
        </p:spPr>
      </p:pic>
    </p:spTree>
    <p:extLst>
      <p:ext uri="{BB962C8B-B14F-4D97-AF65-F5344CB8AC3E}">
        <p14:creationId xmlns:p14="http://schemas.microsoft.com/office/powerpoint/2010/main" val="2227792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9700F-4CED-FFCB-5813-64E6E2011675}"/>
              </a:ext>
            </a:extLst>
          </p:cNvPr>
          <p:cNvSpPr>
            <a:spLocks noGrp="1"/>
          </p:cNvSpPr>
          <p:nvPr>
            <p:ph type="title"/>
          </p:nvPr>
        </p:nvSpPr>
        <p:spPr/>
        <p:txBody>
          <a:bodyPr/>
          <a:lstStyle/>
          <a:p>
            <a:r>
              <a:rPr lang="en-US" sz="2000" dirty="0"/>
              <a:t>Owner Occupied AHP Eligible Uses of Funds</a:t>
            </a:r>
          </a:p>
        </p:txBody>
      </p:sp>
      <p:graphicFrame>
        <p:nvGraphicFramePr>
          <p:cNvPr id="4" name="Diagram 3">
            <a:extLst>
              <a:ext uri="{FF2B5EF4-FFF2-40B4-BE49-F238E27FC236}">
                <a16:creationId xmlns:a16="http://schemas.microsoft.com/office/drawing/2014/main" id="{47E982A3-072C-C278-B15B-44450FCC059A}"/>
              </a:ext>
            </a:extLst>
          </p:cNvPr>
          <p:cNvGraphicFramePr/>
          <p:nvPr>
            <p:extLst>
              <p:ext uri="{D42A27DB-BD31-4B8C-83A1-F6EECF244321}">
                <p14:modId xmlns:p14="http://schemas.microsoft.com/office/powerpoint/2010/main" val="2353085146"/>
              </p:ext>
            </p:extLst>
          </p:nvPr>
        </p:nvGraphicFramePr>
        <p:xfrm>
          <a:off x="356260" y="1396999"/>
          <a:ext cx="8458200" cy="4862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6272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099" y="1106847"/>
            <a:ext cx="7487260" cy="192481"/>
          </a:xfrm>
        </p:spPr>
        <p:txBody>
          <a:bodyPr/>
          <a:lstStyle/>
          <a:p>
            <a:br>
              <a:rPr lang="en-US" sz="2400" dirty="0">
                <a:solidFill>
                  <a:schemeClr val="tx1"/>
                </a:solidFill>
              </a:rPr>
            </a:br>
            <a:br>
              <a:rPr lang="en-US" sz="2400" dirty="0">
                <a:solidFill>
                  <a:schemeClr val="tx1"/>
                </a:solidFill>
              </a:rPr>
            </a:br>
            <a:r>
              <a:rPr lang="en-US" sz="2400" dirty="0">
                <a:solidFill>
                  <a:srgbClr val="0072CE"/>
                </a:solidFill>
              </a:rPr>
              <a:t>Owner-Occupied Feasibility</a:t>
            </a:r>
            <a:br>
              <a:rPr lang="en-US" sz="2400" dirty="0">
                <a:solidFill>
                  <a:srgbClr val="0072CE"/>
                </a:solidFill>
              </a:rPr>
            </a:br>
            <a:br>
              <a:rPr lang="en-US" sz="2400" dirty="0">
                <a:solidFill>
                  <a:srgbClr val="0072CE"/>
                </a:solidFill>
                <a:latin typeface="Calibri" pitchFamily="34" charset="0"/>
              </a:rPr>
            </a:br>
            <a:br>
              <a:rPr lang="en-US" sz="2400" dirty="0">
                <a:solidFill>
                  <a:srgbClr val="0072CE"/>
                </a:solidFill>
                <a:latin typeface="Calibri" pitchFamily="34" charset="0"/>
              </a:rPr>
            </a:br>
            <a:br>
              <a:rPr lang="en-US" sz="2400" dirty="0">
                <a:solidFill>
                  <a:srgbClr val="0072CE"/>
                </a:solidFill>
                <a:latin typeface="Calibri" pitchFamily="34" charset="0"/>
              </a:rPr>
            </a:br>
            <a:br>
              <a:rPr lang="en-US" sz="2400" dirty="0">
                <a:solidFill>
                  <a:srgbClr val="0072CE"/>
                </a:solidFill>
              </a:rPr>
            </a:br>
            <a:endParaRPr lang="en-US" sz="2400" dirty="0"/>
          </a:p>
        </p:txBody>
      </p:sp>
      <p:sp>
        <p:nvSpPr>
          <p:cNvPr id="4" name="Text Placeholder 3"/>
          <p:cNvSpPr>
            <a:spLocks noGrp="1"/>
          </p:cNvSpPr>
          <p:nvPr>
            <p:ph type="body" sz="quarter" idx="12"/>
          </p:nvPr>
        </p:nvSpPr>
        <p:spPr>
          <a:xfrm>
            <a:off x="280099" y="1484850"/>
            <a:ext cx="2907718" cy="4915949"/>
          </a:xfrm>
        </p:spPr>
        <p:txBody>
          <a:bodyPr>
            <a:normAutofit/>
          </a:bodyPr>
          <a:lstStyle/>
          <a:p>
            <a:pPr lvl="0"/>
            <a:endParaRPr lang="en-US" dirty="0">
              <a:solidFill>
                <a:schemeClr val="tx1"/>
              </a:solidFill>
            </a:endParaRPr>
          </a:p>
          <a:p>
            <a:pPr algn="ctr"/>
            <a:endParaRPr lang="en-US" sz="2800" dirty="0"/>
          </a:p>
          <a:p>
            <a:pPr lvl="0"/>
            <a:endParaRPr lang="en-US" dirty="0">
              <a:solidFill>
                <a:schemeClr val="tx1"/>
              </a:solidFill>
            </a:endParaRPr>
          </a:p>
          <a:p>
            <a:pPr lvl="0"/>
            <a:endParaRPr lang="en-US" dirty="0">
              <a:solidFill>
                <a:schemeClr val="tx1"/>
              </a:solidFill>
            </a:endParaRP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455100495"/>
              </p:ext>
            </p:extLst>
          </p:nvPr>
        </p:nvGraphicFramePr>
        <p:xfrm>
          <a:off x="179615" y="1306286"/>
          <a:ext cx="8573374" cy="4802330"/>
        </p:xfrm>
        <a:graphic>
          <a:graphicData uri="http://schemas.openxmlformats.org/drawingml/2006/table">
            <a:tbl>
              <a:tblPr firstRow="1" bandRow="1">
                <a:tableStyleId>{5C22544A-7EE6-4342-B048-85BDC9FD1C3A}</a:tableStyleId>
              </a:tblPr>
              <a:tblGrid>
                <a:gridCol w="2012550">
                  <a:extLst>
                    <a:ext uri="{9D8B030D-6E8A-4147-A177-3AD203B41FA5}">
                      <a16:colId xmlns:a16="http://schemas.microsoft.com/office/drawing/2014/main" val="20000"/>
                    </a:ext>
                  </a:extLst>
                </a:gridCol>
                <a:gridCol w="3551444">
                  <a:extLst>
                    <a:ext uri="{9D8B030D-6E8A-4147-A177-3AD203B41FA5}">
                      <a16:colId xmlns:a16="http://schemas.microsoft.com/office/drawing/2014/main" val="20001"/>
                    </a:ext>
                  </a:extLst>
                </a:gridCol>
                <a:gridCol w="3009380">
                  <a:extLst>
                    <a:ext uri="{9D8B030D-6E8A-4147-A177-3AD203B41FA5}">
                      <a16:colId xmlns:a16="http://schemas.microsoft.com/office/drawing/2014/main" val="20002"/>
                    </a:ext>
                  </a:extLst>
                </a:gridCol>
              </a:tblGrid>
              <a:tr h="429171">
                <a:tc>
                  <a:txBody>
                    <a:bodyPr/>
                    <a:lstStyle/>
                    <a:p>
                      <a:pPr algn="ctr" fontAlgn="b"/>
                      <a:r>
                        <a:rPr lang="en-US" sz="2400" u="none" strike="noStrike" dirty="0">
                          <a:effectLst/>
                        </a:rPr>
                        <a:t>Criteria</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tx2">
                        <a:lumMod val="60000"/>
                        <a:lumOff val="40000"/>
                      </a:schemeClr>
                    </a:solidFill>
                  </a:tcPr>
                </a:tc>
                <a:tc>
                  <a:txBody>
                    <a:bodyPr/>
                    <a:lstStyle/>
                    <a:p>
                      <a:pPr marL="0" algn="ctr" defTabSz="457200" rtl="0" eaLnBrk="1" fontAlgn="b" latinLnBrk="0" hangingPunct="1"/>
                      <a:r>
                        <a:rPr lang="en-US" sz="2400" b="1" u="none" strike="noStrike" kern="1200" dirty="0">
                          <a:solidFill>
                            <a:schemeClr val="lt1"/>
                          </a:solidFill>
                          <a:effectLst/>
                          <a:latin typeface="+mn-lt"/>
                          <a:ea typeface="+mn-ea"/>
                          <a:cs typeface="+mn-cs"/>
                        </a:rPr>
                        <a:t>Ranges/Limits</a:t>
                      </a:r>
                    </a:p>
                  </a:txBody>
                  <a:tcPr marL="7620" marR="7620" marT="7620" marB="0" anchor="b">
                    <a:solidFill>
                      <a:schemeClr val="tx2">
                        <a:lumMod val="60000"/>
                        <a:lumOff val="40000"/>
                      </a:schemeClr>
                    </a:solidFill>
                  </a:tcPr>
                </a:tc>
                <a:tc>
                  <a:txBody>
                    <a:bodyPr/>
                    <a:lstStyle/>
                    <a:p>
                      <a:pPr marL="0" algn="ctr" defTabSz="457200" rtl="0" eaLnBrk="1" fontAlgn="b" latinLnBrk="0" hangingPunct="1"/>
                      <a:r>
                        <a:rPr lang="en-US" sz="2400" b="1" u="none" strike="noStrike" kern="1200" dirty="0">
                          <a:solidFill>
                            <a:schemeClr val="lt1"/>
                          </a:solidFill>
                          <a:effectLst/>
                          <a:latin typeface="+mn-lt"/>
                          <a:ea typeface="+mn-ea"/>
                          <a:cs typeface="+mn-cs"/>
                        </a:rPr>
                        <a:t>Project Examples</a:t>
                      </a:r>
                    </a:p>
                  </a:txBody>
                  <a:tcPr marL="7620" marR="7620" marT="7620" marB="0" anchor="b">
                    <a:solidFill>
                      <a:schemeClr val="tx2">
                        <a:lumMod val="60000"/>
                        <a:lumOff val="40000"/>
                      </a:schemeClr>
                    </a:solidFill>
                  </a:tcPr>
                </a:tc>
                <a:extLst>
                  <a:ext uri="{0D108BD9-81ED-4DB2-BD59-A6C34878D82A}">
                    <a16:rowId xmlns:a16="http://schemas.microsoft.com/office/drawing/2014/main" val="10000"/>
                  </a:ext>
                </a:extLst>
              </a:tr>
              <a:tr h="735835">
                <a:tc>
                  <a:txBody>
                    <a:bodyPr/>
                    <a:lstStyle/>
                    <a:p>
                      <a:pPr algn="ctr" fontAlgn="b"/>
                      <a:r>
                        <a:rPr lang="en-US" sz="1800" b="1" u="none" strike="noStrike" dirty="0">
                          <a:solidFill>
                            <a:schemeClr val="bg1">
                              <a:lumMod val="95000"/>
                            </a:schemeClr>
                          </a:solidFill>
                          <a:effectLst/>
                        </a:rPr>
                        <a:t>Targeting</a:t>
                      </a:r>
                      <a:endParaRPr lang="en-US" sz="1800" b="1" i="0" u="none" strike="noStrike" dirty="0">
                        <a:solidFill>
                          <a:schemeClr val="bg1">
                            <a:lumMod val="95000"/>
                          </a:schemeClr>
                        </a:solidFill>
                        <a:effectLst/>
                        <a:latin typeface="Calibri" panose="020F0502020204030204" pitchFamily="34" charset="0"/>
                      </a:endParaRP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Less than 80</a:t>
                      </a:r>
                      <a:r>
                        <a:rPr lang="en-US" sz="1600" b="0" baseline="0" dirty="0">
                          <a:solidFill>
                            <a:schemeClr val="tx1"/>
                          </a:solidFill>
                          <a:latin typeface="Calibri" pitchFamily="34" charset="0"/>
                        </a:rPr>
                        <a:t> percent of AMI</a:t>
                      </a:r>
                      <a:endParaRPr lang="en-US" sz="1600" b="0" dirty="0">
                        <a:solidFill>
                          <a:schemeClr val="tx1"/>
                        </a:solidFill>
                        <a:latin typeface="Calibri" pitchFamily="34" charset="0"/>
                      </a:endParaRPr>
                    </a:p>
                  </a:txBody>
                  <a:tcPr marL="7620" marR="7620" marT="7620" marB="0" anchor="ctr"/>
                </a:tc>
                <a:tc>
                  <a:txBody>
                    <a:bodyPr/>
                    <a:lstStyle/>
                    <a:p>
                      <a:pPr algn="ctr" fontAlgn="b"/>
                      <a:r>
                        <a:rPr lang="en-US" sz="1600" b="0" u="none" strike="noStrike" dirty="0">
                          <a:effectLst/>
                        </a:rPr>
                        <a:t>100 percent of homes targeted to households </a:t>
                      </a:r>
                      <a:r>
                        <a:rPr lang="en-US" sz="1600" b="0" u="none" strike="noStrike" baseline="0" dirty="0">
                          <a:effectLst/>
                        </a:rPr>
                        <a:t>&lt; 50 percent of AMI</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1"/>
                  </a:ext>
                </a:extLst>
              </a:tr>
              <a:tr h="1136994">
                <a:tc>
                  <a:txBody>
                    <a:bodyPr/>
                    <a:lstStyle/>
                    <a:p>
                      <a:pPr marL="0" algn="ctr" defTabSz="457200" rtl="0" eaLnBrk="1" latinLnBrk="0" hangingPunct="1"/>
                      <a:r>
                        <a:rPr lang="en-US" sz="1800" b="1" kern="1200" dirty="0">
                          <a:solidFill>
                            <a:schemeClr val="bg1">
                              <a:lumMod val="95000"/>
                            </a:schemeClr>
                          </a:solidFill>
                          <a:latin typeface="Calibri" pitchFamily="34" charset="0"/>
                          <a:ea typeface="+mn-ea"/>
                          <a:cs typeface="+mn-cs"/>
                        </a:rPr>
                        <a:t> Subsidy Pass-Through</a:t>
                      </a: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Clearly demonstrated to homebuyer/homeowner</a:t>
                      </a:r>
                    </a:p>
                  </a:txBody>
                  <a:tcPr marL="7620" marR="7620" marT="7620" marB="0" anchor="ctr"/>
                </a:tc>
                <a:tc>
                  <a:txBody>
                    <a:bodyPr/>
                    <a:lstStyle/>
                    <a:p>
                      <a:pPr algn="ctr" fontAlgn="b"/>
                      <a:r>
                        <a:rPr lang="en-US" sz="1600" b="0" u="none" strike="noStrike" dirty="0">
                          <a:effectLst/>
                        </a:rPr>
                        <a:t>Loan Estimate and</a:t>
                      </a:r>
                      <a:r>
                        <a:rPr lang="en-US" sz="1600" b="0" u="none" strike="noStrike" baseline="0" dirty="0">
                          <a:effectLst/>
                        </a:rPr>
                        <a:t> Closing Disclosure</a:t>
                      </a:r>
                      <a:r>
                        <a:rPr lang="en-US" sz="1600" b="0" u="none" strike="noStrike" dirty="0">
                          <a:effectLst/>
                        </a:rPr>
                        <a:t> to be provided on a home-by-home basis with disbursement</a:t>
                      </a:r>
                      <a:r>
                        <a:rPr lang="en-US" sz="1600" b="0" u="none" strike="noStrike" baseline="0" dirty="0">
                          <a:effectLst/>
                        </a:rPr>
                        <a:t> requests</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2"/>
                  </a:ext>
                </a:extLst>
              </a:tr>
              <a:tr h="938816">
                <a:tc>
                  <a:txBody>
                    <a:bodyPr/>
                    <a:lstStyle/>
                    <a:p>
                      <a:pPr algn="ctr"/>
                      <a:r>
                        <a:rPr lang="en-US" sz="1800" b="1" dirty="0">
                          <a:solidFill>
                            <a:schemeClr val="bg1">
                              <a:lumMod val="95000"/>
                            </a:schemeClr>
                          </a:solidFill>
                          <a:latin typeface="Calibri" pitchFamily="34" charset="0"/>
                        </a:rPr>
                        <a:t>Mortgage Term and Amortization Term</a:t>
                      </a: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Not less than 5 years and 15 years respectively</a:t>
                      </a:r>
                    </a:p>
                  </a:txBody>
                  <a:tcPr marL="7620" marR="7620" marT="7620" marB="0" anchor="ctr"/>
                </a:tc>
                <a:tc>
                  <a:txBody>
                    <a:bodyPr/>
                    <a:lstStyle/>
                    <a:p>
                      <a:pPr algn="ctr" fontAlgn="b"/>
                      <a:r>
                        <a:rPr lang="en-US" sz="1600" b="0" u="none" strike="noStrike" dirty="0">
                          <a:effectLst/>
                        </a:rPr>
                        <a:t>Homebuyers are applying for 30-year fixed rate mortgages</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3"/>
                  </a:ext>
                </a:extLst>
              </a:tr>
              <a:tr h="748166">
                <a:tc>
                  <a:txBody>
                    <a:bodyPr/>
                    <a:lstStyle/>
                    <a:p>
                      <a:pPr algn="ctr"/>
                      <a:r>
                        <a:rPr lang="en-US" sz="1800" b="1" dirty="0">
                          <a:solidFill>
                            <a:schemeClr val="bg1">
                              <a:lumMod val="95000"/>
                            </a:schemeClr>
                          </a:solidFill>
                          <a:latin typeface="Calibri" pitchFamily="34" charset="0"/>
                        </a:rPr>
                        <a:t>Developer Fee</a:t>
                      </a: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May not exceed 10% of the FHLB Subsidy</a:t>
                      </a:r>
                    </a:p>
                  </a:txBody>
                  <a:tcPr marL="7620" marR="7620" marT="7620" marB="0" anchor="ctr"/>
                </a:tc>
                <a:tc>
                  <a:txBody>
                    <a:bodyPr/>
                    <a:lstStyle/>
                    <a:p>
                      <a:pPr algn="ctr" fontAlgn="b"/>
                      <a:r>
                        <a:rPr lang="en-US" sz="1600" b="0" u="none" strike="noStrike" dirty="0">
                          <a:effectLst/>
                        </a:rPr>
                        <a:t>Project’s fee was</a:t>
                      </a:r>
                      <a:r>
                        <a:rPr lang="en-US" sz="1600" b="0" u="none" strike="noStrike" baseline="0" dirty="0">
                          <a:effectLst/>
                        </a:rPr>
                        <a:t> 8%</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4"/>
                  </a:ext>
                </a:extLst>
              </a:tr>
              <a:tr h="813348">
                <a:tc>
                  <a:txBody>
                    <a:bodyPr/>
                    <a:lstStyle/>
                    <a:p>
                      <a:pPr algn="ctr"/>
                      <a:r>
                        <a:rPr lang="en-US" sz="1800" b="1" dirty="0">
                          <a:solidFill>
                            <a:schemeClr val="bg1">
                              <a:lumMod val="95000"/>
                            </a:schemeClr>
                          </a:solidFill>
                          <a:latin typeface="Calibri" pitchFamily="34" charset="0"/>
                        </a:rPr>
                        <a:t>Cash Back</a:t>
                      </a: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Cash back</a:t>
                      </a:r>
                      <a:r>
                        <a:rPr lang="en-US" sz="1600" b="0" baseline="0" dirty="0">
                          <a:solidFill>
                            <a:schemeClr val="tx1"/>
                          </a:solidFill>
                          <a:latin typeface="Calibri" pitchFamily="34" charset="0"/>
                        </a:rPr>
                        <a:t> to homebuyer at closing, or as part of the rehab cost, is</a:t>
                      </a:r>
                      <a:r>
                        <a:rPr lang="en-US" sz="1600" b="0" baseline="0" dirty="0">
                          <a:solidFill>
                            <a:schemeClr val="tx1"/>
                          </a:solidFill>
                          <a:highlight>
                            <a:srgbClr val="FFFF00"/>
                          </a:highlight>
                          <a:latin typeface="Calibri" pitchFamily="34" charset="0"/>
                        </a:rPr>
                        <a:t> </a:t>
                      </a:r>
                      <a:r>
                        <a:rPr lang="en-US" sz="1600" b="1" u="sng" baseline="0" dirty="0">
                          <a:solidFill>
                            <a:schemeClr val="tx1"/>
                          </a:solidFill>
                          <a:highlight>
                            <a:srgbClr val="FFFF00"/>
                          </a:highlight>
                          <a:latin typeface="Calibri" pitchFamily="34" charset="0"/>
                        </a:rPr>
                        <a:t>NOT</a:t>
                      </a:r>
                      <a:r>
                        <a:rPr lang="en-US" sz="1600" b="0" baseline="0" dirty="0">
                          <a:solidFill>
                            <a:schemeClr val="tx1"/>
                          </a:solidFill>
                          <a:highlight>
                            <a:srgbClr val="FFFF00"/>
                          </a:highlight>
                          <a:latin typeface="Calibri" pitchFamily="34" charset="0"/>
                        </a:rPr>
                        <a:t> </a:t>
                      </a:r>
                      <a:r>
                        <a:rPr lang="en-US" sz="1600" b="0" baseline="0" dirty="0">
                          <a:solidFill>
                            <a:schemeClr val="tx1"/>
                          </a:solidFill>
                          <a:latin typeface="Calibri" pitchFamily="34" charset="0"/>
                        </a:rPr>
                        <a:t>allowed</a:t>
                      </a:r>
                      <a:endParaRPr lang="en-US" sz="1600" b="0" dirty="0">
                        <a:solidFill>
                          <a:schemeClr val="tx1"/>
                        </a:solidFill>
                        <a:latin typeface="Calibri" pitchFamily="34" charset="0"/>
                      </a:endParaRPr>
                    </a:p>
                  </a:txBody>
                  <a:tcPr marL="7620" marR="7620" marT="7620" marB="0" anchor="ctr"/>
                </a:tc>
                <a:tc>
                  <a:txBody>
                    <a:bodyPr/>
                    <a:lstStyle/>
                    <a:p>
                      <a:pPr algn="ctr" fontAlgn="b"/>
                      <a:r>
                        <a:rPr lang="en-US" sz="1600" b="0" i="0" u="none" strike="noStrike" dirty="0">
                          <a:solidFill>
                            <a:schemeClr val="dk1"/>
                          </a:solidFill>
                          <a:effectLst/>
                          <a:latin typeface="+mn-lt"/>
                        </a:rPr>
                        <a:t>Subsidy is based on need and will not result</a:t>
                      </a:r>
                      <a:r>
                        <a:rPr lang="en-US" sz="1600" b="0" i="0" u="none" strike="noStrike" baseline="0" dirty="0">
                          <a:solidFill>
                            <a:schemeClr val="dk1"/>
                          </a:solidFill>
                          <a:effectLst/>
                          <a:latin typeface="+mn-lt"/>
                        </a:rPr>
                        <a:t> in cash back</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89040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21792"/>
            <a:ext cx="7622144" cy="445008"/>
          </a:xfrm>
        </p:spPr>
        <p:txBody>
          <a:bodyPr/>
          <a:lstStyle/>
          <a:p>
            <a:r>
              <a:rPr lang="en-US" sz="2400" dirty="0"/>
              <a:t>Demand – Owner Occupied</a:t>
            </a:r>
          </a:p>
        </p:txBody>
      </p:sp>
      <p:sp>
        <p:nvSpPr>
          <p:cNvPr id="30" name="TextBox 29">
            <a:extLst>
              <a:ext uri="{FF2B5EF4-FFF2-40B4-BE49-F238E27FC236}">
                <a16:creationId xmlns:a16="http://schemas.microsoft.com/office/drawing/2014/main" id="{D963A412-5CA7-E6E0-B398-9C8DE0055363}"/>
              </a:ext>
            </a:extLst>
          </p:cNvPr>
          <p:cNvSpPr txBox="1"/>
          <p:nvPr/>
        </p:nvSpPr>
        <p:spPr>
          <a:xfrm>
            <a:off x="401183" y="1867437"/>
            <a:ext cx="8469992" cy="1477328"/>
          </a:xfrm>
          <a:prstGeom prst="rect">
            <a:avLst/>
          </a:prstGeom>
          <a:noFill/>
        </p:spPr>
        <p:txBody>
          <a:bodyPr wrap="square" rtlCol="0">
            <a:spAutoFit/>
          </a:bodyPr>
          <a:lstStyle/>
          <a:p>
            <a:pPr marL="285750" indent="-285750">
              <a:buFont typeface="Arial" panose="020B0604020202020204" pitchFamily="34" charset="0"/>
              <a:buChar char="•"/>
            </a:pPr>
            <a:r>
              <a:rPr lang="en-US" dirty="0"/>
              <a:t>Provide the number of eligible households that meet application requirements</a:t>
            </a:r>
          </a:p>
          <a:p>
            <a:pPr marL="285750" indent="-285750">
              <a:buFont typeface="Arial" panose="020B0604020202020204" pitchFamily="34" charset="0"/>
              <a:buChar char="•"/>
            </a:pPr>
            <a:r>
              <a:rPr lang="en-US" dirty="0"/>
              <a:t>Provide wait lists of interested households</a:t>
            </a:r>
          </a:p>
          <a:p>
            <a:pPr marL="285750" indent="-285750">
              <a:buFont typeface="Arial" panose="020B0604020202020204" pitchFamily="34" charset="0"/>
              <a:buChar char="•"/>
            </a:pPr>
            <a:r>
              <a:rPr lang="en-US" dirty="0"/>
              <a:t>List size should be 1.5 to 2 times the requested number of units</a:t>
            </a:r>
          </a:p>
          <a:p>
            <a:pPr marL="285750" indent="-285750">
              <a:buFont typeface="Arial" panose="020B0604020202020204" pitchFamily="34" charset="0"/>
              <a:buChar char="•"/>
            </a:pPr>
            <a:r>
              <a:rPr lang="en-US" dirty="0">
                <a:effectLst/>
                <a:ea typeface="Times New Roman" panose="02020603050405020304" pitchFamily="18" charset="0"/>
              </a:rPr>
              <a:t>Describe the relationship of the characteristics of the housing stock to the proposed homeownership program.</a:t>
            </a:r>
          </a:p>
        </p:txBody>
      </p:sp>
      <p:sp>
        <p:nvSpPr>
          <p:cNvPr id="3" name="Rectangle 2">
            <a:extLst>
              <a:ext uri="{FF2B5EF4-FFF2-40B4-BE49-F238E27FC236}">
                <a16:creationId xmlns:a16="http://schemas.microsoft.com/office/drawing/2014/main" id="{4FD55246-885B-FCA5-7DCB-55255415C65C}"/>
              </a:ext>
            </a:extLst>
          </p:cNvPr>
          <p:cNvSpPr/>
          <p:nvPr/>
        </p:nvSpPr>
        <p:spPr>
          <a:xfrm>
            <a:off x="355601" y="1427389"/>
            <a:ext cx="8576128" cy="423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lumMod val="65000"/>
                  <a:lumOff val="35000"/>
                </a:schemeClr>
              </a:solidFill>
            </a:endParaRPr>
          </a:p>
          <a:p>
            <a:pPr algn="ctr"/>
            <a:r>
              <a:rPr lang="en-US" b="1" dirty="0"/>
              <a:t>Owner-Occupied Waitlist</a:t>
            </a:r>
          </a:p>
          <a:p>
            <a:pPr algn="ctr"/>
            <a:endParaRPr lang="en-US" dirty="0"/>
          </a:p>
        </p:txBody>
      </p:sp>
      <p:sp>
        <p:nvSpPr>
          <p:cNvPr id="5" name="Rectangle 4">
            <a:extLst>
              <a:ext uri="{FF2B5EF4-FFF2-40B4-BE49-F238E27FC236}">
                <a16:creationId xmlns:a16="http://schemas.microsoft.com/office/drawing/2014/main" id="{AA2A0A84-17EE-E1DF-527E-D71BA812D8EC}"/>
              </a:ext>
            </a:extLst>
          </p:cNvPr>
          <p:cNvSpPr/>
          <p:nvPr/>
        </p:nvSpPr>
        <p:spPr>
          <a:xfrm>
            <a:off x="355600" y="3832460"/>
            <a:ext cx="8576128" cy="3184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Demand for AHP Subsidy requested</a:t>
            </a:r>
          </a:p>
        </p:txBody>
      </p:sp>
      <p:sp>
        <p:nvSpPr>
          <p:cNvPr id="9" name="TextBox 8">
            <a:extLst>
              <a:ext uri="{FF2B5EF4-FFF2-40B4-BE49-F238E27FC236}">
                <a16:creationId xmlns:a16="http://schemas.microsoft.com/office/drawing/2014/main" id="{582B1F90-5262-9F08-F86A-DB426E50BD44}"/>
              </a:ext>
            </a:extLst>
          </p:cNvPr>
          <p:cNvSpPr txBox="1"/>
          <p:nvPr/>
        </p:nvSpPr>
        <p:spPr>
          <a:xfrm>
            <a:off x="1463673" y="5362643"/>
            <a:ext cx="7468055" cy="769441"/>
          </a:xfrm>
          <a:prstGeom prst="rect">
            <a:avLst/>
          </a:prstGeom>
          <a:solidFill>
            <a:schemeClr val="bg1"/>
          </a:solidFill>
          <a:ln w="19050">
            <a:solidFill>
              <a:schemeClr val="accent1"/>
            </a:solidFill>
          </a:ln>
          <a:effectLst>
            <a:outerShdw blurRad="50800" dist="38100" dir="18900000" algn="bl" rotWithShape="0">
              <a:prstClr val="black">
                <a:alpha val="40000"/>
              </a:prstClr>
            </a:outerShdw>
          </a:effectLst>
        </p:spPr>
        <p:txBody>
          <a:bodyPr wrap="square" anchor="ctr" anchorCtr="1">
            <a:spAutoFit/>
          </a:bodyPr>
          <a:lstStyle/>
          <a:p>
            <a:pPr marL="285750" marR="0" lvl="0" indent="-285750">
              <a:spcBef>
                <a:spcPts val="0"/>
              </a:spcBef>
              <a:spcAft>
                <a:spcPts val="0"/>
              </a:spcAft>
              <a:buFont typeface="Arial" panose="020B0604020202020204" pitchFamily="34" charset="0"/>
              <a:buChar char="•"/>
              <a:tabLst>
                <a:tab pos="457200" algn="l"/>
              </a:tabLst>
            </a:pPr>
            <a:r>
              <a:rPr lang="en-US" dirty="0"/>
              <a:t>How the project arrived at a budget of $15,517 per home? </a:t>
            </a:r>
          </a:p>
          <a:p>
            <a:pPr marL="285750" marR="0" lvl="0" indent="-285750">
              <a:spcBef>
                <a:spcPts val="0"/>
              </a:spcBef>
              <a:spcAft>
                <a:spcPts val="0"/>
              </a:spcAft>
              <a:buFont typeface="Arial" panose="020B0604020202020204" pitchFamily="34" charset="0"/>
              <a:buChar char="•"/>
              <a:tabLst>
                <a:tab pos="457200" algn="l"/>
              </a:tabLst>
            </a:pPr>
            <a:endParaRPr lang="en-US" sz="800" dirty="0"/>
          </a:p>
          <a:p>
            <a:pPr marL="285750" marR="0" lvl="0" indent="-285750">
              <a:spcBef>
                <a:spcPts val="0"/>
              </a:spcBef>
              <a:spcAft>
                <a:spcPts val="0"/>
              </a:spcAft>
              <a:buFont typeface="Arial" panose="020B0604020202020204" pitchFamily="34" charset="0"/>
              <a:buChar char="•"/>
              <a:tabLst>
                <a:tab pos="457200" algn="l"/>
              </a:tabLst>
            </a:pPr>
            <a:r>
              <a:rPr lang="en-US" dirty="0"/>
              <a:t>How project determined that $10,000 in AHP funds are needed per home?</a:t>
            </a:r>
          </a:p>
        </p:txBody>
      </p:sp>
      <p:sp>
        <p:nvSpPr>
          <p:cNvPr id="10" name="Callout: Right Arrow 9">
            <a:extLst>
              <a:ext uri="{FF2B5EF4-FFF2-40B4-BE49-F238E27FC236}">
                <a16:creationId xmlns:a16="http://schemas.microsoft.com/office/drawing/2014/main" id="{E64B90C9-061A-1474-F78F-9E5441EA3EF2}"/>
              </a:ext>
            </a:extLst>
          </p:cNvPr>
          <p:cNvSpPr/>
          <p:nvPr/>
        </p:nvSpPr>
        <p:spPr>
          <a:xfrm>
            <a:off x="165552" y="5322996"/>
            <a:ext cx="1273629" cy="769441"/>
          </a:xfrm>
          <a:prstGeom prst="rightArrowCallout">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Example Questions</a:t>
            </a:r>
          </a:p>
        </p:txBody>
      </p:sp>
      <p:sp>
        <p:nvSpPr>
          <p:cNvPr id="4" name="TextBox 3">
            <a:extLst>
              <a:ext uri="{FF2B5EF4-FFF2-40B4-BE49-F238E27FC236}">
                <a16:creationId xmlns:a16="http://schemas.microsoft.com/office/drawing/2014/main" id="{3459CB87-0B38-1656-1CFB-345C83A8A044}"/>
              </a:ext>
            </a:extLst>
          </p:cNvPr>
          <p:cNvSpPr txBox="1"/>
          <p:nvPr/>
        </p:nvSpPr>
        <p:spPr>
          <a:xfrm>
            <a:off x="355600" y="4229100"/>
            <a:ext cx="8576128" cy="1015663"/>
          </a:xfrm>
          <a:prstGeom prst="rect">
            <a:avLst/>
          </a:prstGeom>
          <a:noFill/>
        </p:spPr>
        <p:txBody>
          <a:bodyPr wrap="square" rtlCol="0">
            <a:spAutoFit/>
          </a:bodyPr>
          <a:lstStyle/>
          <a:p>
            <a:pPr marL="285750" indent="-285750">
              <a:buFont typeface="Arial" panose="020B0604020202020204" pitchFamily="34" charset="0"/>
              <a:buChar char="•"/>
            </a:pPr>
            <a:r>
              <a:rPr lang="en-US" dirty="0">
                <a:effectLst/>
                <a:ea typeface="Times New Roman" panose="02020603050405020304" pitchFamily="18" charset="0"/>
              </a:rPr>
              <a:t>How is the project determining the level of subsidy requested at a per unit level? </a:t>
            </a:r>
          </a:p>
          <a:p>
            <a:pPr marL="285750" indent="-285750">
              <a:buFont typeface="Arial" panose="020B0604020202020204" pitchFamily="34" charset="0"/>
              <a:buChar char="•"/>
            </a:pPr>
            <a:r>
              <a:rPr lang="en-US" dirty="0"/>
              <a:t>How the need for rehabilitation proposed in this application was determined</a:t>
            </a: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394200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576072"/>
            <a:ext cx="7487260" cy="488660"/>
          </a:xfrm>
        </p:spPr>
        <p:txBody>
          <a:bodyPr/>
          <a:lstStyle/>
          <a:p>
            <a:r>
              <a:rPr lang="en-US" sz="2400" dirty="0"/>
              <a:t>2026 AHP General Fund Scoring Overview</a:t>
            </a:r>
          </a:p>
        </p:txBody>
      </p:sp>
      <p:sp>
        <p:nvSpPr>
          <p:cNvPr id="23" name="TextBox 22"/>
          <p:cNvSpPr txBox="1"/>
          <p:nvPr/>
        </p:nvSpPr>
        <p:spPr>
          <a:xfrm>
            <a:off x="258480" y="5217177"/>
            <a:ext cx="7681495" cy="93871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spcAft>
                <a:spcPts val="1800"/>
              </a:spcAft>
              <a:buFont typeface="Arial" panose="020B0604020202020204" pitchFamily="34" charset="0"/>
              <a:buChar char="•"/>
            </a:pPr>
            <a:r>
              <a:rPr lang="en-US" sz="2000" dirty="0"/>
              <a:t>100-point scoring system based on </a:t>
            </a:r>
            <a:r>
              <a:rPr lang="en-US" sz="2000" b="1" dirty="0"/>
              <a:t>7</a:t>
            </a:r>
            <a:r>
              <a:rPr lang="en-US" sz="2000" dirty="0"/>
              <a:t> criteria</a:t>
            </a:r>
          </a:p>
          <a:p>
            <a:pPr marL="342900" indent="-342900">
              <a:spcAft>
                <a:spcPts val="1800"/>
              </a:spcAft>
              <a:buFont typeface="Arial" panose="020B0604020202020204" pitchFamily="34" charset="0"/>
              <a:buChar char="•"/>
            </a:pPr>
            <a:r>
              <a:rPr lang="en-US" sz="2000" dirty="0"/>
              <a:t>Found in Attachment D of the FHLB Dallas </a:t>
            </a:r>
            <a:r>
              <a:rPr lang="en-US" sz="2000" b="1" dirty="0">
                <a:solidFill>
                  <a:srgbClr val="0072CE"/>
                </a:solidFill>
              </a:rPr>
              <a:t>AHP Implementation Plan</a:t>
            </a:r>
          </a:p>
        </p:txBody>
      </p:sp>
      <p:graphicFrame>
        <p:nvGraphicFramePr>
          <p:cNvPr id="7" name="Table 6">
            <a:extLst>
              <a:ext uri="{FF2B5EF4-FFF2-40B4-BE49-F238E27FC236}">
                <a16:creationId xmlns:a16="http://schemas.microsoft.com/office/drawing/2014/main" id="{FA09B342-1506-4A5F-ADB8-1386E4F94E80}"/>
              </a:ext>
            </a:extLst>
          </p:cNvPr>
          <p:cNvGraphicFramePr>
            <a:graphicFrameLocks noGrp="1"/>
          </p:cNvGraphicFramePr>
          <p:nvPr>
            <p:extLst>
              <p:ext uri="{D42A27DB-BD31-4B8C-83A1-F6EECF244321}">
                <p14:modId xmlns:p14="http://schemas.microsoft.com/office/powerpoint/2010/main" val="2043041971"/>
              </p:ext>
            </p:extLst>
          </p:nvPr>
        </p:nvGraphicFramePr>
        <p:xfrm>
          <a:off x="356137" y="1300151"/>
          <a:ext cx="7486723" cy="3681606"/>
        </p:xfrm>
        <a:graphic>
          <a:graphicData uri="http://schemas.openxmlformats.org/drawingml/2006/table">
            <a:tbl>
              <a:tblPr/>
              <a:tblGrid>
                <a:gridCol w="6110783">
                  <a:extLst>
                    <a:ext uri="{9D8B030D-6E8A-4147-A177-3AD203B41FA5}">
                      <a16:colId xmlns:a16="http://schemas.microsoft.com/office/drawing/2014/main" val="3420993865"/>
                    </a:ext>
                  </a:extLst>
                </a:gridCol>
                <a:gridCol w="1375940">
                  <a:extLst>
                    <a:ext uri="{9D8B030D-6E8A-4147-A177-3AD203B41FA5}">
                      <a16:colId xmlns:a16="http://schemas.microsoft.com/office/drawing/2014/main" val="1682313120"/>
                    </a:ext>
                  </a:extLst>
                </a:gridCol>
              </a:tblGrid>
              <a:tr h="446877">
                <a:tc>
                  <a:txBody>
                    <a:bodyPr/>
                    <a:lstStyle/>
                    <a:p>
                      <a:pPr algn="ctr" rtl="0" fontAlgn="ctr"/>
                      <a:r>
                        <a:rPr lang="en-US" sz="2400" b="1" i="0" u="none" strike="noStrike" dirty="0">
                          <a:solidFill>
                            <a:srgbClr val="FFFFFF"/>
                          </a:solidFill>
                          <a:effectLst/>
                          <a:latin typeface="Calibri" panose="020F0502020204030204" pitchFamily="34" charset="0"/>
                        </a:rPr>
                        <a:t>Scoring Criteria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r>
                        <a:rPr lang="en-US" sz="2400" b="1" i="0" u="none" strike="noStrike" dirty="0">
                          <a:solidFill>
                            <a:srgbClr val="FFFFFF"/>
                          </a:solidFill>
                          <a:effectLst/>
                          <a:latin typeface="Calibri" panose="020F0502020204030204" pitchFamily="34" charset="0"/>
                        </a:rPr>
                        <a:t>Points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3247369412"/>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Donated property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99787425"/>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Not-for-profit or government sponsorship</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12499048"/>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Targeting - Income groups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chemeClr val="tx1"/>
                          </a:solidFill>
                          <a:effectLst/>
                          <a:latin typeface="Calibri" panose="020F0502020204030204" pitchFamily="34" charset="0"/>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087476853"/>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Underserved communities and populations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87746686"/>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Creating economic opportunity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2036542890"/>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Community stability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78968348"/>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FHLB Dallas District priority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marL="0" algn="ctr" defTabSz="914400" rtl="0" eaLnBrk="1" fontAlgn="ctr" latinLnBrk="0" hangingPunct="1"/>
                      <a:r>
                        <a:rPr lang="en-US" sz="1800" b="0" i="0" u="none" strike="noStrike" kern="1200" dirty="0">
                          <a:solidFill>
                            <a:schemeClr val="tx1"/>
                          </a:solidFill>
                          <a:effectLst/>
                          <a:latin typeface="Calibri" panose="020F0502020204030204" pitchFamily="34" charset="0"/>
                          <a:ea typeface="+mn-ea"/>
                          <a:cs typeface="+mn-cs"/>
                        </a:rPr>
                        <a:t>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4104895618"/>
                  </a:ext>
                </a:extLst>
              </a:tr>
              <a:tr h="360434">
                <a:tc>
                  <a:txBody>
                    <a:bodyPr/>
                    <a:lstStyle/>
                    <a:p>
                      <a:pPr algn="ctr" rtl="0" fontAlgn="ctr"/>
                      <a:r>
                        <a:rPr lang="en-US" sz="2400" b="1" i="0" u="none" strike="noStrike" dirty="0">
                          <a:solidFill>
                            <a:srgbClr val="FFFFFF"/>
                          </a:solidFill>
                          <a:effectLst/>
                          <a:latin typeface="Calibri" panose="020F050202020403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r>
                        <a:rPr lang="en-US" sz="2400" b="1" i="0" u="none" strike="noStrike" dirty="0">
                          <a:solidFill>
                            <a:srgbClr val="FFFFFF"/>
                          </a:solidFill>
                          <a:effectLst/>
                          <a:latin typeface="Calibri" panose="020F0502020204030204" pitchFamily="34" charset="0"/>
                        </a:rPr>
                        <a:t>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856149967"/>
                  </a:ext>
                </a:extLst>
              </a:tr>
            </a:tbl>
          </a:graphicData>
        </a:graphic>
      </p:graphicFrame>
    </p:spTree>
    <p:extLst>
      <p:ext uri="{BB962C8B-B14F-4D97-AF65-F5344CB8AC3E}">
        <p14:creationId xmlns:p14="http://schemas.microsoft.com/office/powerpoint/2010/main" val="1050290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415892"/>
            <a:ext cx="7487260" cy="476495"/>
          </a:xfrm>
        </p:spPr>
        <p:txBody>
          <a:bodyPr/>
          <a:lstStyle/>
          <a:p>
            <a:r>
              <a:rPr lang="en-US" sz="2400" dirty="0"/>
              <a:t>Resources</a:t>
            </a:r>
          </a:p>
        </p:txBody>
      </p:sp>
      <p:sp>
        <p:nvSpPr>
          <p:cNvPr id="3" name="TextBox 2">
            <a:extLst>
              <a:ext uri="{FF2B5EF4-FFF2-40B4-BE49-F238E27FC236}">
                <a16:creationId xmlns:a16="http://schemas.microsoft.com/office/drawing/2014/main" id="{48FCE0F7-33CA-D040-09DC-8B8D9D3A18DB}"/>
              </a:ext>
            </a:extLst>
          </p:cNvPr>
          <p:cNvSpPr txBox="1"/>
          <p:nvPr/>
        </p:nvSpPr>
        <p:spPr>
          <a:xfrm>
            <a:off x="356260" y="913405"/>
            <a:ext cx="8164286" cy="830997"/>
          </a:xfrm>
          <a:prstGeom prst="rect">
            <a:avLst/>
          </a:prstGeom>
          <a:noFill/>
        </p:spPr>
        <p:txBody>
          <a:bodyPr wrap="square" rtlCol="0">
            <a:spAutoFit/>
          </a:bodyPr>
          <a:lstStyle/>
          <a:p>
            <a:pPr algn="ctr"/>
            <a:r>
              <a:rPr lang="en-US" sz="2400" b="1" dirty="0">
                <a:solidFill>
                  <a:schemeClr val="tx1">
                    <a:lumMod val="65000"/>
                    <a:lumOff val="35000"/>
                  </a:schemeClr>
                </a:solidFill>
              </a:rPr>
              <a:t>Additional Resources are located on the</a:t>
            </a:r>
          </a:p>
          <a:p>
            <a:pPr algn="ctr"/>
            <a:r>
              <a:rPr lang="en-US" sz="2400" dirty="0">
                <a:ln w="0"/>
                <a:solidFill>
                  <a:schemeClr val="tx1"/>
                </a:solidFill>
                <a:effectLst>
                  <a:outerShdw blurRad="38100" dist="19050" dir="2700000" algn="tl" rotWithShape="0">
                    <a:schemeClr val="dk1">
                      <a:alpha val="40000"/>
                    </a:schemeClr>
                  </a:outerShdw>
                </a:effectLst>
                <a:cs typeface="Cavolini" panose="03000502040302020204" pitchFamily="66" charset="0"/>
                <a:hlinkClick r:id="rId2"/>
              </a:rPr>
              <a:t>AHP webpage </a:t>
            </a:r>
            <a:endParaRPr lang="en-US" sz="24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p:txBody>
      </p:sp>
      <p:pic>
        <p:nvPicPr>
          <p:cNvPr id="6" name="Picture 5">
            <a:extLst>
              <a:ext uri="{FF2B5EF4-FFF2-40B4-BE49-F238E27FC236}">
                <a16:creationId xmlns:a16="http://schemas.microsoft.com/office/drawing/2014/main" id="{D7A7101B-3443-D7E1-75C7-BE59EDC4BAF5}"/>
              </a:ext>
            </a:extLst>
          </p:cNvPr>
          <p:cNvPicPr>
            <a:picLocks noChangeAspect="1"/>
          </p:cNvPicPr>
          <p:nvPr/>
        </p:nvPicPr>
        <p:blipFill>
          <a:blip r:embed="rId3"/>
          <a:srcRect/>
          <a:stretch/>
        </p:blipFill>
        <p:spPr>
          <a:xfrm>
            <a:off x="-1" y="1870746"/>
            <a:ext cx="8967831" cy="4987254"/>
          </a:xfrm>
          <a:prstGeom prst="rect">
            <a:avLst/>
          </a:prstGeom>
        </p:spPr>
      </p:pic>
      <p:sp>
        <p:nvSpPr>
          <p:cNvPr id="4" name="Rectangle 3">
            <a:extLst>
              <a:ext uri="{FF2B5EF4-FFF2-40B4-BE49-F238E27FC236}">
                <a16:creationId xmlns:a16="http://schemas.microsoft.com/office/drawing/2014/main" id="{EA69CBBC-1D6F-879C-00E7-42E6AC6BFEC2}"/>
              </a:ext>
            </a:extLst>
          </p:cNvPr>
          <p:cNvSpPr/>
          <p:nvPr/>
        </p:nvSpPr>
        <p:spPr>
          <a:xfrm>
            <a:off x="7105880" y="2930487"/>
            <a:ext cx="1778062" cy="101885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9933D4F-7DCC-AED6-B28A-9886029E47F4}"/>
              </a:ext>
            </a:extLst>
          </p:cNvPr>
          <p:cNvSpPr/>
          <p:nvPr/>
        </p:nvSpPr>
        <p:spPr>
          <a:xfrm>
            <a:off x="33051" y="1881762"/>
            <a:ext cx="1814884" cy="101567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756330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91999-B258-5501-5783-5AE2BBA5B30A}"/>
              </a:ext>
            </a:extLst>
          </p:cNvPr>
          <p:cNvSpPr>
            <a:spLocks noGrp="1"/>
          </p:cNvSpPr>
          <p:nvPr>
            <p:ph type="title"/>
          </p:nvPr>
        </p:nvSpPr>
        <p:spPr>
          <a:xfrm>
            <a:off x="256448" y="540656"/>
            <a:ext cx="7487260" cy="457200"/>
          </a:xfrm>
        </p:spPr>
        <p:txBody>
          <a:bodyPr/>
          <a:lstStyle/>
          <a:p>
            <a:r>
              <a:rPr lang="en-US" sz="2400" dirty="0"/>
              <a:t>2026 Scoring Rubric  (Self- Scoring Worksheet)</a:t>
            </a:r>
          </a:p>
        </p:txBody>
      </p:sp>
      <p:sp>
        <p:nvSpPr>
          <p:cNvPr id="3" name="Text Placeholder 2">
            <a:extLst>
              <a:ext uri="{FF2B5EF4-FFF2-40B4-BE49-F238E27FC236}">
                <a16:creationId xmlns:a16="http://schemas.microsoft.com/office/drawing/2014/main" id="{1131520D-6397-71DC-7A2A-24B5803519BF}"/>
              </a:ext>
            </a:extLst>
          </p:cNvPr>
          <p:cNvSpPr>
            <a:spLocks noGrp="1"/>
          </p:cNvSpPr>
          <p:nvPr>
            <p:ph type="body" sz="quarter" idx="12"/>
          </p:nvPr>
        </p:nvSpPr>
        <p:spPr/>
        <p:txBody>
          <a:bodyPr/>
          <a:lstStyle/>
          <a:p>
            <a:endParaRPr lang="en-US" dirty="0"/>
          </a:p>
        </p:txBody>
      </p:sp>
      <p:pic>
        <p:nvPicPr>
          <p:cNvPr id="5" name="Picture 4">
            <a:extLst>
              <a:ext uri="{FF2B5EF4-FFF2-40B4-BE49-F238E27FC236}">
                <a16:creationId xmlns:a16="http://schemas.microsoft.com/office/drawing/2014/main" id="{0DC8A8BC-D595-14EA-162C-B88595DF6BE2}"/>
              </a:ext>
            </a:extLst>
          </p:cNvPr>
          <p:cNvPicPr>
            <a:picLocks noChangeAspect="1"/>
          </p:cNvPicPr>
          <p:nvPr/>
        </p:nvPicPr>
        <p:blipFill>
          <a:blip r:embed="rId2"/>
          <a:srcRect/>
          <a:stretch/>
        </p:blipFill>
        <p:spPr>
          <a:xfrm>
            <a:off x="126402" y="1213684"/>
            <a:ext cx="9032732" cy="5644315"/>
          </a:xfrm>
          <a:prstGeom prst="rect">
            <a:avLst/>
          </a:prstGeom>
        </p:spPr>
      </p:pic>
      <p:sp>
        <p:nvSpPr>
          <p:cNvPr id="6" name="Rectangle 5">
            <a:extLst>
              <a:ext uri="{FF2B5EF4-FFF2-40B4-BE49-F238E27FC236}">
                <a16:creationId xmlns:a16="http://schemas.microsoft.com/office/drawing/2014/main" id="{6B3B6220-80B9-B518-CA7C-10B3E160F246}"/>
              </a:ext>
            </a:extLst>
          </p:cNvPr>
          <p:cNvSpPr/>
          <p:nvPr/>
        </p:nvSpPr>
        <p:spPr>
          <a:xfrm>
            <a:off x="107576" y="1175656"/>
            <a:ext cx="8907332" cy="5682344"/>
          </a:xfrm>
          <a:prstGeom prst="rect">
            <a:avLst/>
          </a:prstGeom>
          <a:no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8600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37" y="577341"/>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577341"/>
            <a:ext cx="7632029" cy="570451"/>
          </a:xfrm>
        </p:spPr>
        <p:txBody>
          <a:bodyPr>
            <a:normAutofit/>
          </a:bodyPr>
          <a:lstStyle/>
          <a:p>
            <a:pPr marL="0" indent="0" eaLnBrk="0" hangingPunct="0">
              <a:buNone/>
            </a:pPr>
            <a:r>
              <a:rPr lang="en-US" b="1" dirty="0">
                <a:solidFill>
                  <a:srgbClr val="0072CE"/>
                </a:solidFill>
                <a:latin typeface="Calibri" pitchFamily="34" charset="0"/>
              </a:rPr>
              <a:t>Donated / Conveyed Property</a:t>
            </a:r>
            <a:endParaRPr lang="en-US" dirty="0">
              <a:solidFill>
                <a:schemeClr val="tx1"/>
              </a:solidFill>
            </a:endParaRPr>
          </a:p>
        </p:txBody>
      </p:sp>
      <p:sp>
        <p:nvSpPr>
          <p:cNvPr id="5" name="Rectangle 4">
            <a:extLst>
              <a:ext uri="{FF2B5EF4-FFF2-40B4-BE49-F238E27FC236}">
                <a16:creationId xmlns:a16="http://schemas.microsoft.com/office/drawing/2014/main" id="{CCB98640-7912-49AD-8009-83F2C43E4669}"/>
              </a:ext>
            </a:extLst>
          </p:cNvPr>
          <p:cNvSpPr/>
          <p:nvPr/>
        </p:nvSpPr>
        <p:spPr>
          <a:xfrm>
            <a:off x="345715" y="1436016"/>
            <a:ext cx="8288146" cy="1739975"/>
          </a:xfrm>
          <a:prstGeom prst="rect">
            <a:avLst/>
          </a:prstGeom>
          <a:solidFill>
            <a:schemeClr val="accent1">
              <a:lumMod val="40000"/>
              <a:lumOff val="60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dirty="0"/>
          </a:p>
          <a:p>
            <a:pPr marL="342900" indent="-342900">
              <a:buAutoNum type="arabicParenR"/>
            </a:pPr>
            <a:r>
              <a:rPr lang="en-US" b="1" dirty="0">
                <a:solidFill>
                  <a:schemeClr val="tx1"/>
                </a:solidFill>
              </a:rPr>
              <a:t>Units or land donated/conveyed by the federal government instrumentality or unrelated entity (at least 20% of units); or </a:t>
            </a:r>
          </a:p>
          <a:p>
            <a:pPr marL="342900" indent="-342900">
              <a:buAutoNum type="arabicParenR"/>
            </a:pPr>
            <a:endParaRPr lang="en-US" sz="1000" b="1" dirty="0">
              <a:solidFill>
                <a:schemeClr val="tx1"/>
              </a:solidFill>
            </a:endParaRPr>
          </a:p>
          <a:p>
            <a:pPr marL="342900" indent="-342900">
              <a:buAutoNum type="arabicParenR"/>
            </a:pPr>
            <a:r>
              <a:rPr lang="en-US" b="1" dirty="0">
                <a:solidFill>
                  <a:schemeClr val="tx1"/>
                </a:solidFill>
              </a:rPr>
              <a:t>Property conveyed significantly below market value, meaning it is transferred for 50% or less of fair market value, by an unrelated party </a:t>
            </a:r>
          </a:p>
        </p:txBody>
      </p:sp>
      <p:sp>
        <p:nvSpPr>
          <p:cNvPr id="3" name="Rectangle 2">
            <a:extLst>
              <a:ext uri="{FF2B5EF4-FFF2-40B4-BE49-F238E27FC236}">
                <a16:creationId xmlns:a16="http://schemas.microsoft.com/office/drawing/2014/main" id="{7367F09C-4F20-319E-6C45-264C32DE6980}"/>
              </a:ext>
            </a:extLst>
          </p:cNvPr>
          <p:cNvSpPr/>
          <p:nvPr/>
        </p:nvSpPr>
        <p:spPr>
          <a:xfrm>
            <a:off x="345715" y="3175991"/>
            <a:ext cx="8288146" cy="29581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a:p>
            <a:pPr algn="ctr"/>
            <a:r>
              <a:rPr lang="en-US" sz="2000" b="1" u="sng" dirty="0">
                <a:solidFill>
                  <a:schemeClr val="bg1"/>
                </a:solidFill>
              </a:rPr>
              <a:t>Key Points:</a:t>
            </a:r>
          </a:p>
          <a:p>
            <a:pPr algn="ctr"/>
            <a:endParaRPr lang="en-US" b="1" u="sng" dirty="0">
              <a:solidFill>
                <a:schemeClr val="bg1"/>
              </a:solidFill>
            </a:endParaRPr>
          </a:p>
          <a:p>
            <a:pPr marL="285750" indent="-285750">
              <a:buFont typeface="Arial" panose="020B0604020202020204" pitchFamily="34" charset="0"/>
              <a:buChar char="•"/>
            </a:pPr>
            <a:r>
              <a:rPr lang="en-US" b="1" dirty="0">
                <a:solidFill>
                  <a:schemeClr val="bg1"/>
                </a:solidFill>
              </a:rPr>
              <a:t>Donated or conveyed by an entity not related to or affiliated with the member, project sponsor or project owner through ownership or control with the exception of property owned and donated by a Housing Authority, City or County and meeting all other conditions of this criterion.</a:t>
            </a:r>
          </a:p>
          <a:p>
            <a:pPr algn="ctr"/>
            <a:endParaRPr lang="en-US" b="1" dirty="0">
              <a:solidFill>
                <a:schemeClr val="bg1"/>
              </a:solidFill>
            </a:endParaRPr>
          </a:p>
          <a:p>
            <a:pPr marL="285750" marR="0" indent="-285750">
              <a:buFont typeface="Arial" panose="020B0604020202020204" pitchFamily="34" charset="0"/>
              <a:buChar char="•"/>
            </a:pPr>
            <a:r>
              <a:rPr lang="en-US" b="1" dirty="0">
                <a:solidFill>
                  <a:schemeClr val="bg1"/>
                </a:solidFill>
              </a:rPr>
              <a:t>Evidence of donation should be included with application (i.e., transfer deed, purchase agreement or letter of intent)</a:t>
            </a:r>
          </a:p>
          <a:p>
            <a:pPr algn="ctr"/>
            <a:endParaRPr lang="en-US" b="1" dirty="0">
              <a:solidFill>
                <a:schemeClr val="bg1"/>
              </a:solidFill>
            </a:endParaRPr>
          </a:p>
        </p:txBody>
      </p:sp>
    </p:spTree>
    <p:extLst>
      <p:ext uri="{BB962C8B-B14F-4D97-AF65-F5344CB8AC3E}">
        <p14:creationId xmlns:p14="http://schemas.microsoft.com/office/powerpoint/2010/main" val="2392124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577341"/>
            <a:ext cx="7632029" cy="570451"/>
          </a:xfrm>
        </p:spPr>
        <p:txBody>
          <a:bodyPr>
            <a:normAutofit/>
          </a:bodyPr>
          <a:lstStyle/>
          <a:p>
            <a:pPr marL="0" indent="0" eaLnBrk="0" hangingPunct="0">
              <a:buNone/>
            </a:pPr>
            <a:r>
              <a:rPr lang="en-US" b="1" dirty="0">
                <a:solidFill>
                  <a:srgbClr val="0072CE"/>
                </a:solidFill>
                <a:latin typeface="Calibri" pitchFamily="34" charset="0"/>
              </a:rPr>
              <a:t>Not-for-Profit/Government Sponsorship</a:t>
            </a:r>
            <a:endParaRPr lang="en-US" dirty="0">
              <a:solidFill>
                <a:schemeClr val="tx1"/>
              </a:solidFill>
            </a:endParaRPr>
          </a:p>
          <a:p>
            <a:endParaRPr lang="en-US" dirty="0"/>
          </a:p>
        </p:txBody>
      </p:sp>
      <p:sp>
        <p:nvSpPr>
          <p:cNvPr id="17" name="Rectangle 16">
            <a:extLst>
              <a:ext uri="{FF2B5EF4-FFF2-40B4-BE49-F238E27FC236}">
                <a16:creationId xmlns:a16="http://schemas.microsoft.com/office/drawing/2014/main" id="{1573EBF4-E583-405D-BBCC-71F887E364E2}"/>
              </a:ext>
            </a:extLst>
          </p:cNvPr>
          <p:cNvSpPr/>
          <p:nvPr/>
        </p:nvSpPr>
        <p:spPr>
          <a:xfrm>
            <a:off x="345715" y="2552925"/>
            <a:ext cx="8484702" cy="2856057"/>
          </a:xfrm>
          <a:prstGeom prst="rect">
            <a:avLst/>
          </a:prstGeom>
          <a:ln>
            <a:solidFill>
              <a:schemeClr val="accent1">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0" u="sng" strike="noStrike" baseline="0" dirty="0">
                <a:solidFill>
                  <a:schemeClr val="bg1"/>
                </a:solidFill>
                <a:latin typeface="+mj-lt"/>
              </a:rPr>
              <a:t> 5 points – All Projects</a:t>
            </a:r>
          </a:p>
          <a:p>
            <a:pPr algn="ctr"/>
            <a:endParaRPr lang="en-US" sz="2400" b="1" i="0" u="none" strike="noStrike" baseline="0" dirty="0">
              <a:solidFill>
                <a:schemeClr val="bg1"/>
              </a:solidFill>
              <a:latin typeface="+mj-lt"/>
            </a:endParaRPr>
          </a:p>
          <a:p>
            <a:pPr marL="342900" indent="-342900" algn="ctr">
              <a:buFont typeface="Wingdings" panose="05000000000000000000" pitchFamily="2" charset="2"/>
              <a:buChar char="ü"/>
            </a:pPr>
            <a:r>
              <a:rPr lang="en-US" sz="2400" b="1" i="0" u="none" strike="noStrike" baseline="0" dirty="0">
                <a:solidFill>
                  <a:schemeClr val="bg1"/>
                </a:solidFill>
              </a:rPr>
              <a:t>Housing finance agencies</a:t>
            </a:r>
          </a:p>
          <a:p>
            <a:pPr marL="342900" indent="-342900" algn="ctr">
              <a:buFont typeface="Wingdings" panose="05000000000000000000" pitchFamily="2" charset="2"/>
              <a:buChar char="ü"/>
            </a:pPr>
            <a:r>
              <a:rPr lang="en-US" sz="2400" b="1" i="0" u="none" strike="noStrike" baseline="0" dirty="0">
                <a:solidFill>
                  <a:schemeClr val="bg1"/>
                </a:solidFill>
              </a:rPr>
              <a:t>Housing authorities</a:t>
            </a:r>
          </a:p>
          <a:p>
            <a:pPr marL="342900" indent="-342900" algn="ctr">
              <a:buFont typeface="Wingdings" panose="05000000000000000000" pitchFamily="2" charset="2"/>
              <a:buChar char="ü"/>
            </a:pPr>
            <a:r>
              <a:rPr lang="en-US" sz="2400" b="1" dirty="0">
                <a:solidFill>
                  <a:schemeClr val="bg1"/>
                </a:solidFill>
              </a:rPr>
              <a:t>Not-for-profit entities</a:t>
            </a:r>
            <a:endParaRPr lang="en-US" sz="2400" b="1" i="0" u="none" strike="noStrike" baseline="0" dirty="0">
              <a:solidFill>
                <a:schemeClr val="bg1"/>
              </a:solidFill>
            </a:endParaRPr>
          </a:p>
          <a:p>
            <a:pPr marL="342900" indent="-342900" algn="ctr">
              <a:buFont typeface="Wingdings" panose="05000000000000000000" pitchFamily="2" charset="2"/>
              <a:buChar char="ü"/>
            </a:pPr>
            <a:r>
              <a:rPr lang="en-US" sz="2400" b="1" i="0" u="none" strike="noStrike" baseline="0" dirty="0">
                <a:solidFill>
                  <a:schemeClr val="bg1"/>
                </a:solidFill>
              </a:rPr>
              <a:t>Government agencies</a:t>
            </a:r>
          </a:p>
          <a:p>
            <a:pPr marL="342900" indent="-342900" algn="ctr">
              <a:buFont typeface="Wingdings" panose="05000000000000000000" pitchFamily="2" charset="2"/>
              <a:buChar char="ü"/>
            </a:pPr>
            <a:r>
              <a:rPr lang="en-US" sz="2400" b="1" dirty="0">
                <a:solidFill>
                  <a:schemeClr val="bg1"/>
                </a:solidFill>
              </a:rPr>
              <a:t>Native American Tribes</a:t>
            </a:r>
          </a:p>
        </p:txBody>
      </p:sp>
      <p:sp>
        <p:nvSpPr>
          <p:cNvPr id="3" name="Rectangle 2">
            <a:extLst>
              <a:ext uri="{FF2B5EF4-FFF2-40B4-BE49-F238E27FC236}">
                <a16:creationId xmlns:a16="http://schemas.microsoft.com/office/drawing/2014/main" id="{F7194D00-F73E-7253-D70A-89F5EAE1C5EF}"/>
              </a:ext>
            </a:extLst>
          </p:cNvPr>
          <p:cNvSpPr/>
          <p:nvPr/>
        </p:nvSpPr>
        <p:spPr>
          <a:xfrm>
            <a:off x="329649" y="1530964"/>
            <a:ext cx="8484702" cy="638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dirty="0">
                <a:solidFill>
                  <a:schemeClr val="bg1"/>
                </a:solidFill>
                <a:effectLst/>
                <a:latin typeface="+mj-lt"/>
                <a:ea typeface="MS Mincho" panose="02020609040205080304" pitchFamily="49" charset="-128"/>
                <a:cs typeface="Times New Roman" panose="02020603050405020304" pitchFamily="18" charset="0"/>
              </a:rPr>
              <a:t>Project Sponsor </a:t>
            </a:r>
            <a:r>
              <a:rPr lang="en-US" sz="2000" dirty="0">
                <a:solidFill>
                  <a:schemeClr val="bg1"/>
                </a:solidFill>
                <a:effectLst/>
                <a:latin typeface="+mj-lt"/>
                <a:ea typeface="MS Mincho" panose="02020609040205080304" pitchFamily="49" charset="-128"/>
                <a:cs typeface="Times New Roman" panose="02020603050405020304" pitchFamily="18" charset="0"/>
              </a:rPr>
              <a:t>means a not-for-profit or for-profit organization or public entity that is integrally involved in an owner-occupied project.</a:t>
            </a:r>
            <a:endParaRPr lang="en-US" sz="2000" dirty="0">
              <a:solidFill>
                <a:schemeClr val="bg1"/>
              </a:solidFill>
              <a:latin typeface="+mj-lt"/>
            </a:endParaRPr>
          </a:p>
        </p:txBody>
      </p:sp>
    </p:spTree>
    <p:extLst>
      <p:ext uri="{BB962C8B-B14F-4D97-AF65-F5344CB8AC3E}">
        <p14:creationId xmlns:p14="http://schemas.microsoft.com/office/powerpoint/2010/main" val="2014822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1318437" y="1936463"/>
            <a:ext cx="7274957" cy="4266983"/>
          </a:xfrm>
          <a:prstGeom prst="rect">
            <a:avLst/>
          </a:prstGeom>
          <a:noFill/>
          <a:ln w="9525">
            <a:noFill/>
            <a:miter lim="800000"/>
            <a:headEnd/>
            <a:tailEnd/>
          </a:ln>
          <a:effectLst/>
        </p:spPr>
        <p:txBody>
          <a:bodyPr lIns="91440" tIns="45720" rIns="91440" bIns="45720" anchor="t"/>
          <a:lstStyle/>
          <a:p>
            <a:pPr defTabSz="342900">
              <a:lnSpc>
                <a:spcPct val="90000"/>
              </a:lnSpc>
              <a:spcAft>
                <a:spcPts val="1800"/>
              </a:spcAft>
              <a:defRPr/>
            </a:pPr>
            <a:r>
              <a:rPr lang="en-US" sz="2400" kern="0" dirty="0"/>
              <a:t>Affordable Housing Program (Owner Occupied)</a:t>
            </a:r>
          </a:p>
          <a:p>
            <a:pPr defTabSz="342900">
              <a:lnSpc>
                <a:spcPct val="90000"/>
              </a:lnSpc>
              <a:spcAft>
                <a:spcPts val="1800"/>
              </a:spcAft>
              <a:defRPr/>
            </a:pPr>
            <a:r>
              <a:rPr lang="en-US" sz="2400" kern="0" dirty="0"/>
              <a:t>Homebuyer Equity Leverage Partnership (HELP)</a:t>
            </a:r>
            <a:endParaRPr lang="en-US" sz="2400" kern="0" dirty="0">
              <a:cs typeface="Calibri"/>
            </a:endParaRPr>
          </a:p>
          <a:p>
            <a:pPr defTabSz="342900">
              <a:lnSpc>
                <a:spcPct val="90000"/>
              </a:lnSpc>
              <a:spcAft>
                <a:spcPts val="1800"/>
              </a:spcAft>
              <a:defRPr/>
            </a:pPr>
            <a:r>
              <a:rPr lang="en-US" sz="2400" kern="0" dirty="0"/>
              <a:t>Income Calculations</a:t>
            </a:r>
          </a:p>
          <a:p>
            <a:pPr defTabSz="342900">
              <a:lnSpc>
                <a:spcPct val="90000"/>
              </a:lnSpc>
              <a:spcAft>
                <a:spcPts val="1800"/>
              </a:spcAft>
              <a:defRPr/>
            </a:pPr>
            <a:r>
              <a:rPr lang="en-US" sz="2400" kern="0" dirty="0"/>
              <a:t>FORTIFIED Fund</a:t>
            </a:r>
          </a:p>
          <a:p>
            <a:pPr defTabSz="342900">
              <a:lnSpc>
                <a:spcPct val="90000"/>
              </a:lnSpc>
              <a:spcAft>
                <a:spcPts val="1800"/>
              </a:spcAft>
              <a:defRPr/>
            </a:pPr>
            <a:r>
              <a:rPr lang="en-US" sz="2400" kern="0" dirty="0"/>
              <a:t>Partnership Grant Program (PGP)</a:t>
            </a:r>
          </a:p>
          <a:p>
            <a:pPr defTabSz="342900">
              <a:lnSpc>
                <a:spcPct val="90000"/>
              </a:lnSpc>
              <a:spcAft>
                <a:spcPts val="1800"/>
              </a:spcAft>
              <a:defRPr/>
            </a:pPr>
            <a:r>
              <a:rPr lang="en-US" sz="2400" kern="0" dirty="0"/>
              <a:t>Disaster Rebuilding Assistance (DRA)</a:t>
            </a:r>
          </a:p>
          <a:p>
            <a:pPr defTabSz="342900">
              <a:lnSpc>
                <a:spcPct val="90000"/>
              </a:lnSpc>
              <a:spcAft>
                <a:spcPts val="1800"/>
              </a:spcAft>
              <a:defRPr/>
            </a:pPr>
            <a:r>
              <a:rPr lang="en-US" sz="2400" kern="0" dirty="0"/>
              <a:t>Special Needs Assistance Program (SNAP)</a:t>
            </a:r>
          </a:p>
          <a:p>
            <a:pPr defTabSz="342900">
              <a:lnSpc>
                <a:spcPct val="90000"/>
              </a:lnSpc>
              <a:spcAft>
                <a:spcPts val="1800"/>
              </a:spcAft>
              <a:defRPr/>
            </a:pPr>
            <a:r>
              <a:rPr lang="en-US" sz="2400" kern="0" dirty="0"/>
              <a:t>Program Enrollment and Application Submission Process</a:t>
            </a:r>
            <a:endParaRPr lang="en-US" kern="0" dirty="0"/>
          </a:p>
          <a:p>
            <a:pPr defTabSz="342900">
              <a:lnSpc>
                <a:spcPct val="90000"/>
              </a:lnSpc>
              <a:spcAft>
                <a:spcPts val="1800"/>
              </a:spcAft>
              <a:defRPr/>
            </a:pPr>
            <a:endParaRPr lang="en-US" sz="2400" kern="0" dirty="0">
              <a:cs typeface="Calibri"/>
            </a:endParaRPr>
          </a:p>
          <a:p>
            <a:pPr defTabSz="342900">
              <a:lnSpc>
                <a:spcPct val="90000"/>
              </a:lnSpc>
              <a:spcAft>
                <a:spcPts val="1800"/>
              </a:spcAft>
              <a:defRPr/>
            </a:pPr>
            <a:endParaRPr lang="en-US" sz="2400" kern="0" dirty="0">
              <a:cs typeface="Calibri"/>
            </a:endParaRPr>
          </a:p>
          <a:p>
            <a:pPr marL="257175" indent="-257175" defTabSz="342900">
              <a:lnSpc>
                <a:spcPct val="90000"/>
              </a:lnSpc>
              <a:spcBef>
                <a:spcPct val="20000"/>
              </a:spcBef>
              <a:buFont typeface="Arial" panose="020B0604020202020204" pitchFamily="34" charset="0"/>
              <a:buChar char="•"/>
              <a:defRPr/>
            </a:pPr>
            <a:endParaRPr lang="en-US" kern="0" dirty="0">
              <a:cs typeface="Calibri"/>
            </a:endParaRPr>
          </a:p>
          <a:p>
            <a:pPr marL="257175" indent="-257175" defTabSz="342900">
              <a:lnSpc>
                <a:spcPct val="90000"/>
              </a:lnSpc>
              <a:spcBef>
                <a:spcPct val="20000"/>
              </a:spcBef>
              <a:defRPr/>
            </a:pPr>
            <a:endParaRPr lang="en-US" sz="900" kern="0" dirty="0">
              <a:cs typeface="Calibri"/>
            </a:endParaRPr>
          </a:p>
          <a:p>
            <a:pPr marL="257175" indent="-257175" defTabSz="342900">
              <a:lnSpc>
                <a:spcPct val="90000"/>
              </a:lnSpc>
              <a:spcBef>
                <a:spcPct val="20000"/>
              </a:spcBef>
              <a:buFontTx/>
              <a:buChar char="•"/>
              <a:defRPr/>
            </a:pPr>
            <a:endParaRPr lang="en-US" sz="1650" kern="0" dirty="0">
              <a:cs typeface="Calibri"/>
            </a:endParaRPr>
          </a:p>
        </p:txBody>
      </p:sp>
      <p:sp>
        <p:nvSpPr>
          <p:cNvPr id="14" name="Title 6"/>
          <p:cNvSpPr>
            <a:spLocks noGrp="1"/>
          </p:cNvSpPr>
          <p:nvPr>
            <p:ph type="title"/>
          </p:nvPr>
        </p:nvSpPr>
        <p:spPr>
          <a:xfrm>
            <a:off x="356260" y="598773"/>
            <a:ext cx="7470570" cy="457200"/>
          </a:xfrm>
        </p:spPr>
        <p:txBody>
          <a:bodyPr>
            <a:noAutofit/>
          </a:bodyPr>
          <a:lstStyle/>
          <a:p>
            <a:pPr algn="l"/>
            <a:r>
              <a:rPr lang="en-US" sz="3600" dirty="0">
                <a:solidFill>
                  <a:srgbClr val="0070C0"/>
                </a:solidFill>
              </a:rPr>
              <a:t>Learning Objectives</a:t>
            </a:r>
            <a:endParaRPr lang="en-US" sz="3600" b="1" dirty="0">
              <a:solidFill>
                <a:srgbClr val="0070C0"/>
              </a:solidFill>
            </a:endParaRPr>
          </a:p>
        </p:txBody>
      </p:sp>
      <p:sp>
        <p:nvSpPr>
          <p:cNvPr id="3" name="Arrow: Pentagon 2">
            <a:extLst>
              <a:ext uri="{FF2B5EF4-FFF2-40B4-BE49-F238E27FC236}">
                <a16:creationId xmlns:a16="http://schemas.microsoft.com/office/drawing/2014/main" id="{C257ABFF-B9C0-9289-60AD-09491A4509FC}"/>
              </a:ext>
            </a:extLst>
          </p:cNvPr>
          <p:cNvSpPr/>
          <p:nvPr/>
        </p:nvSpPr>
        <p:spPr>
          <a:xfrm>
            <a:off x="448339" y="1957210"/>
            <a:ext cx="616689" cy="382772"/>
          </a:xfrm>
          <a:prstGeom prst="homePlate">
            <a:avLst/>
          </a:prstGeom>
          <a:solidFill>
            <a:srgbClr val="1C4576"/>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1</a:t>
            </a:r>
          </a:p>
        </p:txBody>
      </p:sp>
      <p:sp>
        <p:nvSpPr>
          <p:cNvPr id="4" name="Arrow: Pentagon 3">
            <a:extLst>
              <a:ext uri="{FF2B5EF4-FFF2-40B4-BE49-F238E27FC236}">
                <a16:creationId xmlns:a16="http://schemas.microsoft.com/office/drawing/2014/main" id="{A1290AA8-E473-C531-FC65-3629176E31F5}"/>
              </a:ext>
            </a:extLst>
          </p:cNvPr>
          <p:cNvSpPr/>
          <p:nvPr/>
        </p:nvSpPr>
        <p:spPr>
          <a:xfrm>
            <a:off x="448339" y="2531263"/>
            <a:ext cx="616689" cy="382772"/>
          </a:xfrm>
          <a:prstGeom prst="homePlate">
            <a:avLst/>
          </a:prstGeom>
          <a:solidFill>
            <a:srgbClr val="24559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2</a:t>
            </a:r>
          </a:p>
        </p:txBody>
      </p:sp>
      <p:sp>
        <p:nvSpPr>
          <p:cNvPr id="5" name="Arrow: Pentagon 4">
            <a:extLst>
              <a:ext uri="{FF2B5EF4-FFF2-40B4-BE49-F238E27FC236}">
                <a16:creationId xmlns:a16="http://schemas.microsoft.com/office/drawing/2014/main" id="{F7EDACAA-9AED-955E-94C8-CB962ABE951C}"/>
              </a:ext>
            </a:extLst>
          </p:cNvPr>
          <p:cNvSpPr/>
          <p:nvPr/>
        </p:nvSpPr>
        <p:spPr>
          <a:xfrm>
            <a:off x="448339" y="3108974"/>
            <a:ext cx="616689" cy="382772"/>
          </a:xfrm>
          <a:prstGeom prst="homePlate">
            <a:avLst/>
          </a:prstGeom>
          <a:solidFill>
            <a:srgbClr val="2C6AB6"/>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3</a:t>
            </a:r>
          </a:p>
        </p:txBody>
      </p:sp>
      <p:sp>
        <p:nvSpPr>
          <p:cNvPr id="6" name="Arrow: Pentagon 5">
            <a:extLst>
              <a:ext uri="{FF2B5EF4-FFF2-40B4-BE49-F238E27FC236}">
                <a16:creationId xmlns:a16="http://schemas.microsoft.com/office/drawing/2014/main" id="{C4553A01-1405-41DA-F7DA-31D143DD72B1}"/>
              </a:ext>
            </a:extLst>
          </p:cNvPr>
          <p:cNvSpPr/>
          <p:nvPr/>
        </p:nvSpPr>
        <p:spPr>
          <a:xfrm>
            <a:off x="448339" y="3641770"/>
            <a:ext cx="616689" cy="382772"/>
          </a:xfrm>
          <a:prstGeom prst="homePlate">
            <a:avLst/>
          </a:prstGeom>
          <a:solidFill>
            <a:srgbClr val="3D7FCF"/>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4</a:t>
            </a:r>
          </a:p>
        </p:txBody>
      </p:sp>
      <p:sp>
        <p:nvSpPr>
          <p:cNvPr id="7" name="Arrow: Pentagon 6">
            <a:extLst>
              <a:ext uri="{FF2B5EF4-FFF2-40B4-BE49-F238E27FC236}">
                <a16:creationId xmlns:a16="http://schemas.microsoft.com/office/drawing/2014/main" id="{E0FDBB20-BA84-6AB5-8007-F488FBE3FC4B}"/>
              </a:ext>
            </a:extLst>
          </p:cNvPr>
          <p:cNvSpPr/>
          <p:nvPr/>
        </p:nvSpPr>
        <p:spPr>
          <a:xfrm>
            <a:off x="448339" y="4217098"/>
            <a:ext cx="616689" cy="382772"/>
          </a:xfrm>
          <a:prstGeom prst="homePlate">
            <a:avLst/>
          </a:prstGeom>
          <a:solidFill>
            <a:srgbClr val="5B93D7"/>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5</a:t>
            </a:r>
          </a:p>
        </p:txBody>
      </p:sp>
      <p:sp>
        <p:nvSpPr>
          <p:cNvPr id="2" name="Arrow: Pentagon 1">
            <a:extLst>
              <a:ext uri="{FF2B5EF4-FFF2-40B4-BE49-F238E27FC236}">
                <a16:creationId xmlns:a16="http://schemas.microsoft.com/office/drawing/2014/main" id="{CA2D0283-6E66-2E78-CF09-44DE13A08E7B}"/>
              </a:ext>
            </a:extLst>
          </p:cNvPr>
          <p:cNvSpPr/>
          <p:nvPr/>
        </p:nvSpPr>
        <p:spPr>
          <a:xfrm>
            <a:off x="444270" y="4778483"/>
            <a:ext cx="610142" cy="382355"/>
          </a:xfrm>
          <a:prstGeom prst="homePlat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cs typeface="Calibri"/>
              </a:rPr>
              <a:t>6</a:t>
            </a:r>
            <a:endParaRPr lang="en-US" dirty="0"/>
          </a:p>
        </p:txBody>
      </p:sp>
      <p:sp>
        <p:nvSpPr>
          <p:cNvPr id="8" name="Arrow: Pentagon 7">
            <a:extLst>
              <a:ext uri="{FF2B5EF4-FFF2-40B4-BE49-F238E27FC236}">
                <a16:creationId xmlns:a16="http://schemas.microsoft.com/office/drawing/2014/main" id="{294A47E1-2230-E1C0-BA8A-F06389B28AAD}"/>
              </a:ext>
            </a:extLst>
          </p:cNvPr>
          <p:cNvSpPr/>
          <p:nvPr/>
        </p:nvSpPr>
        <p:spPr>
          <a:xfrm>
            <a:off x="454886" y="5306368"/>
            <a:ext cx="610142" cy="382355"/>
          </a:xfrm>
          <a:prstGeom prst="homePlat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cs typeface="Calibri"/>
              </a:rPr>
              <a:t>7</a:t>
            </a:r>
            <a:endParaRPr lang="en-US" dirty="0"/>
          </a:p>
        </p:txBody>
      </p:sp>
      <p:sp>
        <p:nvSpPr>
          <p:cNvPr id="10" name="Arrow: Pentagon 9">
            <a:extLst>
              <a:ext uri="{FF2B5EF4-FFF2-40B4-BE49-F238E27FC236}">
                <a16:creationId xmlns:a16="http://schemas.microsoft.com/office/drawing/2014/main" id="{665DDB5B-184D-A27D-50E1-1843799920AF}"/>
              </a:ext>
            </a:extLst>
          </p:cNvPr>
          <p:cNvSpPr/>
          <p:nvPr/>
        </p:nvSpPr>
        <p:spPr>
          <a:xfrm>
            <a:off x="454886" y="5821091"/>
            <a:ext cx="610142" cy="382355"/>
          </a:xfrm>
          <a:prstGeom prst="homePlat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cs typeface="Calibri"/>
              </a:rPr>
              <a:t>8</a:t>
            </a:r>
            <a:endParaRPr lang="en-US" dirty="0"/>
          </a:p>
        </p:txBody>
      </p:sp>
    </p:spTree>
    <p:extLst>
      <p:ext uri="{BB962C8B-B14F-4D97-AF65-F5344CB8AC3E}">
        <p14:creationId xmlns:p14="http://schemas.microsoft.com/office/powerpoint/2010/main" val="2388367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21381" y="514345"/>
            <a:ext cx="7617890" cy="550497"/>
          </a:xfrm>
        </p:spPr>
        <p:txBody>
          <a:bodyPr>
            <a:noAutofit/>
          </a:bodyPr>
          <a:lstStyle/>
          <a:p>
            <a:pPr marL="0" lvl="0" indent="0" defTabSz="457200">
              <a:spcBef>
                <a:spcPct val="0"/>
              </a:spcBef>
              <a:buClrTx/>
              <a:buNone/>
              <a:defRPr/>
            </a:pPr>
            <a:r>
              <a:rPr lang="en-US" b="1" dirty="0">
                <a:solidFill>
                  <a:srgbClr val="0072CE"/>
                </a:solidFill>
                <a:latin typeface="Calibri" pitchFamily="34" charset="0"/>
              </a:rPr>
              <a:t>Income Targeting</a:t>
            </a:r>
            <a:endParaRPr lang="en-US" dirty="0">
              <a:solidFill>
                <a:schemeClr val="tx1"/>
              </a:solidFill>
            </a:endParaRP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graphicFrame>
        <p:nvGraphicFramePr>
          <p:cNvPr id="10" name="Diagram 9"/>
          <p:cNvGraphicFramePr/>
          <p:nvPr>
            <p:extLst>
              <p:ext uri="{D42A27DB-BD31-4B8C-83A1-F6EECF244321}">
                <p14:modId xmlns:p14="http://schemas.microsoft.com/office/powerpoint/2010/main" val="7394433"/>
              </p:ext>
            </p:extLst>
          </p:nvPr>
        </p:nvGraphicFramePr>
        <p:xfrm>
          <a:off x="6172199" y="1130156"/>
          <a:ext cx="2750419" cy="4924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70AB9BB5-6D1C-4F80-8027-01617D8171B4}"/>
              </a:ext>
            </a:extLst>
          </p:cNvPr>
          <p:cNvSpPr/>
          <p:nvPr/>
        </p:nvSpPr>
        <p:spPr>
          <a:xfrm>
            <a:off x="221381" y="1130155"/>
            <a:ext cx="5950818" cy="4924135"/>
          </a:xfrm>
          <a:prstGeom prst="rect">
            <a:avLst/>
          </a:prstGeom>
          <a:solidFill>
            <a:schemeClr val="bg1">
              <a:lumMod val="95000"/>
            </a:schemeClr>
          </a:solidFill>
          <a:ln>
            <a:solidFill>
              <a:schemeClr val="tx2">
                <a:lumMod val="75000"/>
              </a:schemeClr>
            </a:solidFill>
            <a:extLst>
              <a:ext uri="{C807C97D-BFC1-408E-A445-0C87EB9F89A2}">
                <ask:lineSketchStyleProps xmlns:ask="http://schemas.microsoft.com/office/drawing/2018/sketchyshapes" sd="1219033472">
                  <a:custGeom>
                    <a:avLst/>
                    <a:gdLst>
                      <a:gd name="connsiteX0" fmla="*/ 0 w 4350619"/>
                      <a:gd name="connsiteY0" fmla="*/ 0 h 4320098"/>
                      <a:gd name="connsiteX1" fmla="*/ 708529 w 4350619"/>
                      <a:gd name="connsiteY1" fmla="*/ 0 h 4320098"/>
                      <a:gd name="connsiteX2" fmla="*/ 1417059 w 4350619"/>
                      <a:gd name="connsiteY2" fmla="*/ 0 h 4320098"/>
                      <a:gd name="connsiteX3" fmla="*/ 2038576 w 4350619"/>
                      <a:gd name="connsiteY3" fmla="*/ 0 h 4320098"/>
                      <a:gd name="connsiteX4" fmla="*/ 2703599 w 4350619"/>
                      <a:gd name="connsiteY4" fmla="*/ 0 h 4320098"/>
                      <a:gd name="connsiteX5" fmla="*/ 3281610 w 4350619"/>
                      <a:gd name="connsiteY5" fmla="*/ 0 h 4320098"/>
                      <a:gd name="connsiteX6" fmla="*/ 4350619 w 4350619"/>
                      <a:gd name="connsiteY6" fmla="*/ 0 h 4320098"/>
                      <a:gd name="connsiteX7" fmla="*/ 4350619 w 4350619"/>
                      <a:gd name="connsiteY7" fmla="*/ 703559 h 4320098"/>
                      <a:gd name="connsiteX8" fmla="*/ 4350619 w 4350619"/>
                      <a:gd name="connsiteY8" fmla="*/ 1234314 h 4320098"/>
                      <a:gd name="connsiteX9" fmla="*/ 4350619 w 4350619"/>
                      <a:gd name="connsiteY9" fmla="*/ 1721868 h 4320098"/>
                      <a:gd name="connsiteX10" fmla="*/ 4350619 w 4350619"/>
                      <a:gd name="connsiteY10" fmla="*/ 2252623 h 4320098"/>
                      <a:gd name="connsiteX11" fmla="*/ 4350619 w 4350619"/>
                      <a:gd name="connsiteY11" fmla="*/ 2826578 h 4320098"/>
                      <a:gd name="connsiteX12" fmla="*/ 4350619 w 4350619"/>
                      <a:gd name="connsiteY12" fmla="*/ 3443735 h 4320098"/>
                      <a:gd name="connsiteX13" fmla="*/ 4350619 w 4350619"/>
                      <a:gd name="connsiteY13" fmla="*/ 4320098 h 4320098"/>
                      <a:gd name="connsiteX14" fmla="*/ 3642090 w 4350619"/>
                      <a:gd name="connsiteY14" fmla="*/ 4320098 h 4320098"/>
                      <a:gd name="connsiteX15" fmla="*/ 3020573 w 4350619"/>
                      <a:gd name="connsiteY15" fmla="*/ 4320098 h 4320098"/>
                      <a:gd name="connsiteX16" fmla="*/ 2399056 w 4350619"/>
                      <a:gd name="connsiteY16" fmla="*/ 4320098 h 4320098"/>
                      <a:gd name="connsiteX17" fmla="*/ 1777539 w 4350619"/>
                      <a:gd name="connsiteY17" fmla="*/ 4320098 h 4320098"/>
                      <a:gd name="connsiteX18" fmla="*/ 1156022 w 4350619"/>
                      <a:gd name="connsiteY18" fmla="*/ 4320098 h 4320098"/>
                      <a:gd name="connsiteX19" fmla="*/ 578011 w 4350619"/>
                      <a:gd name="connsiteY19" fmla="*/ 4320098 h 4320098"/>
                      <a:gd name="connsiteX20" fmla="*/ 0 w 4350619"/>
                      <a:gd name="connsiteY20" fmla="*/ 4320098 h 4320098"/>
                      <a:gd name="connsiteX21" fmla="*/ 0 w 4350619"/>
                      <a:gd name="connsiteY21" fmla="*/ 3702941 h 4320098"/>
                      <a:gd name="connsiteX22" fmla="*/ 0 w 4350619"/>
                      <a:gd name="connsiteY22" fmla="*/ 3042583 h 4320098"/>
                      <a:gd name="connsiteX23" fmla="*/ 0 w 4350619"/>
                      <a:gd name="connsiteY23" fmla="*/ 2382225 h 4320098"/>
                      <a:gd name="connsiteX24" fmla="*/ 0 w 4350619"/>
                      <a:gd name="connsiteY24" fmla="*/ 1678667 h 4320098"/>
                      <a:gd name="connsiteX25" fmla="*/ 0 w 4350619"/>
                      <a:gd name="connsiteY25" fmla="*/ 1061510 h 4320098"/>
                      <a:gd name="connsiteX26" fmla="*/ 0 w 4350619"/>
                      <a:gd name="connsiteY26" fmla="*/ 0 h 43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50619" h="4320098" fill="none" extrusionOk="0">
                        <a:moveTo>
                          <a:pt x="0" y="0"/>
                        </a:moveTo>
                        <a:cubicBezTo>
                          <a:pt x="296795" y="32254"/>
                          <a:pt x="395268" y="-7443"/>
                          <a:pt x="708529" y="0"/>
                        </a:cubicBezTo>
                        <a:cubicBezTo>
                          <a:pt x="1021790" y="7443"/>
                          <a:pt x="1200920" y="20435"/>
                          <a:pt x="1417059" y="0"/>
                        </a:cubicBezTo>
                        <a:cubicBezTo>
                          <a:pt x="1633198" y="-20435"/>
                          <a:pt x="1868292" y="8820"/>
                          <a:pt x="2038576" y="0"/>
                        </a:cubicBezTo>
                        <a:cubicBezTo>
                          <a:pt x="2208860" y="-8820"/>
                          <a:pt x="2377888" y="-3459"/>
                          <a:pt x="2703599" y="0"/>
                        </a:cubicBezTo>
                        <a:cubicBezTo>
                          <a:pt x="3029310" y="3459"/>
                          <a:pt x="3151178" y="-1214"/>
                          <a:pt x="3281610" y="0"/>
                        </a:cubicBezTo>
                        <a:cubicBezTo>
                          <a:pt x="3412042" y="1214"/>
                          <a:pt x="4040594" y="36598"/>
                          <a:pt x="4350619" y="0"/>
                        </a:cubicBezTo>
                        <a:cubicBezTo>
                          <a:pt x="4335150" y="311348"/>
                          <a:pt x="4317516" y="354784"/>
                          <a:pt x="4350619" y="703559"/>
                        </a:cubicBezTo>
                        <a:cubicBezTo>
                          <a:pt x="4383722" y="1052334"/>
                          <a:pt x="4364440" y="1014823"/>
                          <a:pt x="4350619" y="1234314"/>
                        </a:cubicBezTo>
                        <a:cubicBezTo>
                          <a:pt x="4336798" y="1453806"/>
                          <a:pt x="4350336" y="1546011"/>
                          <a:pt x="4350619" y="1721868"/>
                        </a:cubicBezTo>
                        <a:cubicBezTo>
                          <a:pt x="4350902" y="1897725"/>
                          <a:pt x="4341342" y="2069898"/>
                          <a:pt x="4350619" y="2252623"/>
                        </a:cubicBezTo>
                        <a:cubicBezTo>
                          <a:pt x="4359896" y="2435348"/>
                          <a:pt x="4363395" y="2616134"/>
                          <a:pt x="4350619" y="2826578"/>
                        </a:cubicBezTo>
                        <a:cubicBezTo>
                          <a:pt x="4337843" y="3037022"/>
                          <a:pt x="4330729" y="3170472"/>
                          <a:pt x="4350619" y="3443735"/>
                        </a:cubicBezTo>
                        <a:cubicBezTo>
                          <a:pt x="4370509" y="3716998"/>
                          <a:pt x="4364287" y="3969560"/>
                          <a:pt x="4350619" y="4320098"/>
                        </a:cubicBezTo>
                        <a:cubicBezTo>
                          <a:pt x="4150249" y="4335056"/>
                          <a:pt x="3788127" y="4338473"/>
                          <a:pt x="3642090" y="4320098"/>
                        </a:cubicBezTo>
                        <a:cubicBezTo>
                          <a:pt x="3496053" y="4301723"/>
                          <a:pt x="3183982" y="4315061"/>
                          <a:pt x="3020573" y="4320098"/>
                        </a:cubicBezTo>
                        <a:cubicBezTo>
                          <a:pt x="2857164" y="4325135"/>
                          <a:pt x="2625259" y="4297277"/>
                          <a:pt x="2399056" y="4320098"/>
                        </a:cubicBezTo>
                        <a:cubicBezTo>
                          <a:pt x="2172853" y="4342919"/>
                          <a:pt x="2017734" y="4315293"/>
                          <a:pt x="1777539" y="4320098"/>
                        </a:cubicBezTo>
                        <a:cubicBezTo>
                          <a:pt x="1537344" y="4324903"/>
                          <a:pt x="1293298" y="4304346"/>
                          <a:pt x="1156022" y="4320098"/>
                        </a:cubicBezTo>
                        <a:cubicBezTo>
                          <a:pt x="1018746" y="4335850"/>
                          <a:pt x="830703" y="4329148"/>
                          <a:pt x="578011" y="4320098"/>
                        </a:cubicBezTo>
                        <a:cubicBezTo>
                          <a:pt x="325319" y="4311048"/>
                          <a:pt x="148744" y="4296744"/>
                          <a:pt x="0" y="4320098"/>
                        </a:cubicBezTo>
                        <a:cubicBezTo>
                          <a:pt x="-3178" y="4172994"/>
                          <a:pt x="22019" y="3981902"/>
                          <a:pt x="0" y="3702941"/>
                        </a:cubicBezTo>
                        <a:cubicBezTo>
                          <a:pt x="-22019" y="3423980"/>
                          <a:pt x="-13899" y="3330309"/>
                          <a:pt x="0" y="3042583"/>
                        </a:cubicBezTo>
                        <a:cubicBezTo>
                          <a:pt x="13899" y="2754857"/>
                          <a:pt x="19222" y="2665690"/>
                          <a:pt x="0" y="2382225"/>
                        </a:cubicBezTo>
                        <a:cubicBezTo>
                          <a:pt x="-19222" y="2098760"/>
                          <a:pt x="-8023" y="1934459"/>
                          <a:pt x="0" y="1678667"/>
                        </a:cubicBezTo>
                        <a:cubicBezTo>
                          <a:pt x="8023" y="1422875"/>
                          <a:pt x="-10438" y="1337795"/>
                          <a:pt x="0" y="1061510"/>
                        </a:cubicBezTo>
                        <a:cubicBezTo>
                          <a:pt x="10438" y="785225"/>
                          <a:pt x="26086" y="443440"/>
                          <a:pt x="0" y="0"/>
                        </a:cubicBezTo>
                        <a:close/>
                      </a:path>
                      <a:path w="4350619" h="4320098" stroke="0" extrusionOk="0">
                        <a:moveTo>
                          <a:pt x="0" y="0"/>
                        </a:moveTo>
                        <a:cubicBezTo>
                          <a:pt x="220309" y="-857"/>
                          <a:pt x="426090" y="17455"/>
                          <a:pt x="578011" y="0"/>
                        </a:cubicBezTo>
                        <a:cubicBezTo>
                          <a:pt x="729932" y="-17455"/>
                          <a:pt x="849361" y="19736"/>
                          <a:pt x="1069009" y="0"/>
                        </a:cubicBezTo>
                        <a:cubicBezTo>
                          <a:pt x="1288657" y="-19736"/>
                          <a:pt x="1494114" y="3500"/>
                          <a:pt x="1777539" y="0"/>
                        </a:cubicBezTo>
                        <a:cubicBezTo>
                          <a:pt x="2060964" y="-3500"/>
                          <a:pt x="2137829" y="25529"/>
                          <a:pt x="2355549" y="0"/>
                        </a:cubicBezTo>
                        <a:cubicBezTo>
                          <a:pt x="2573269" y="-25529"/>
                          <a:pt x="2670748" y="7657"/>
                          <a:pt x="2933560" y="0"/>
                        </a:cubicBezTo>
                        <a:cubicBezTo>
                          <a:pt x="3196372" y="-7657"/>
                          <a:pt x="3293353" y="15511"/>
                          <a:pt x="3642090" y="0"/>
                        </a:cubicBezTo>
                        <a:cubicBezTo>
                          <a:pt x="3990827" y="-15511"/>
                          <a:pt x="4142398" y="8915"/>
                          <a:pt x="4350619" y="0"/>
                        </a:cubicBezTo>
                        <a:cubicBezTo>
                          <a:pt x="4325837" y="285777"/>
                          <a:pt x="4354870" y="553133"/>
                          <a:pt x="4350619" y="703559"/>
                        </a:cubicBezTo>
                        <a:cubicBezTo>
                          <a:pt x="4346368" y="853985"/>
                          <a:pt x="4358571" y="1016778"/>
                          <a:pt x="4350619" y="1234314"/>
                        </a:cubicBezTo>
                        <a:cubicBezTo>
                          <a:pt x="4342667" y="1451850"/>
                          <a:pt x="4332799" y="1627861"/>
                          <a:pt x="4350619" y="1765069"/>
                        </a:cubicBezTo>
                        <a:cubicBezTo>
                          <a:pt x="4368439" y="1902277"/>
                          <a:pt x="4379950" y="2159345"/>
                          <a:pt x="4350619" y="2382225"/>
                        </a:cubicBezTo>
                        <a:cubicBezTo>
                          <a:pt x="4321288" y="2605105"/>
                          <a:pt x="4366771" y="2855060"/>
                          <a:pt x="4350619" y="3042583"/>
                        </a:cubicBezTo>
                        <a:cubicBezTo>
                          <a:pt x="4334467" y="3230106"/>
                          <a:pt x="4370803" y="3363434"/>
                          <a:pt x="4350619" y="3530137"/>
                        </a:cubicBezTo>
                        <a:cubicBezTo>
                          <a:pt x="4330435" y="3696840"/>
                          <a:pt x="4340113" y="4010890"/>
                          <a:pt x="4350619" y="4320098"/>
                        </a:cubicBezTo>
                        <a:cubicBezTo>
                          <a:pt x="4134209" y="4316899"/>
                          <a:pt x="3938663" y="4349489"/>
                          <a:pt x="3729102" y="4320098"/>
                        </a:cubicBezTo>
                        <a:cubicBezTo>
                          <a:pt x="3519541" y="4290707"/>
                          <a:pt x="3300890" y="4343410"/>
                          <a:pt x="3107585" y="4320098"/>
                        </a:cubicBezTo>
                        <a:cubicBezTo>
                          <a:pt x="2914280" y="4296786"/>
                          <a:pt x="2567078" y="4315077"/>
                          <a:pt x="2399056" y="4320098"/>
                        </a:cubicBezTo>
                        <a:cubicBezTo>
                          <a:pt x="2231034" y="4325119"/>
                          <a:pt x="2083741" y="4330214"/>
                          <a:pt x="1777539" y="4320098"/>
                        </a:cubicBezTo>
                        <a:cubicBezTo>
                          <a:pt x="1471337" y="4309982"/>
                          <a:pt x="1463515" y="4331413"/>
                          <a:pt x="1286540" y="4320098"/>
                        </a:cubicBezTo>
                        <a:cubicBezTo>
                          <a:pt x="1109565" y="4308783"/>
                          <a:pt x="917599" y="4331363"/>
                          <a:pt x="752036" y="4320098"/>
                        </a:cubicBezTo>
                        <a:cubicBezTo>
                          <a:pt x="586473" y="4308833"/>
                          <a:pt x="189571" y="4349027"/>
                          <a:pt x="0" y="4320098"/>
                        </a:cubicBezTo>
                        <a:cubicBezTo>
                          <a:pt x="3052" y="4126178"/>
                          <a:pt x="22245" y="3861331"/>
                          <a:pt x="0" y="3702941"/>
                        </a:cubicBezTo>
                        <a:cubicBezTo>
                          <a:pt x="-22245" y="3544551"/>
                          <a:pt x="17529" y="3269610"/>
                          <a:pt x="0" y="3085784"/>
                        </a:cubicBezTo>
                        <a:cubicBezTo>
                          <a:pt x="-17529" y="2901958"/>
                          <a:pt x="-4495" y="2751070"/>
                          <a:pt x="0" y="2511828"/>
                        </a:cubicBezTo>
                        <a:cubicBezTo>
                          <a:pt x="4495" y="2272586"/>
                          <a:pt x="21675" y="2125837"/>
                          <a:pt x="0" y="2024274"/>
                        </a:cubicBezTo>
                        <a:cubicBezTo>
                          <a:pt x="-21675" y="1922711"/>
                          <a:pt x="-9196" y="1746474"/>
                          <a:pt x="0" y="1536721"/>
                        </a:cubicBezTo>
                        <a:cubicBezTo>
                          <a:pt x="9196" y="1326968"/>
                          <a:pt x="-3522" y="1193127"/>
                          <a:pt x="0" y="876363"/>
                        </a:cubicBezTo>
                        <a:cubicBezTo>
                          <a:pt x="3522" y="559599"/>
                          <a:pt x="-34704" y="43366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solidFill>
                <a:schemeClr val="tx1"/>
              </a:solidFill>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rPr>
              <a:t>The extent to which a project creates housing for very low- and low- or moderate-income households</a:t>
            </a:r>
          </a:p>
          <a:p>
            <a:pPr algn="ctr">
              <a:defRPr/>
            </a:pPr>
            <a:endParaRPr lang="en-US" sz="1800" b="1" kern="0" dirty="0">
              <a:solidFill>
                <a:srgbClr val="0070C0"/>
              </a:solidFill>
              <a:latin typeface="Calibri" pitchFamily="34" charset="0"/>
            </a:endParaRPr>
          </a:p>
          <a:p>
            <a:pPr marL="800100" lvl="1" indent="-342900">
              <a:buFont typeface="Arial" panose="020B0604020202020204" pitchFamily="34" charset="0"/>
              <a:buChar char="•"/>
              <a:defRPr/>
            </a:pPr>
            <a:r>
              <a:rPr lang="en-US" dirty="0">
                <a:solidFill>
                  <a:schemeClr val="tx1"/>
                </a:solidFill>
              </a:rPr>
              <a:t>Very low-income (VLI) units (i.e., less than or equal to 50% of the area median income or AMI) will be weighted at five (5) points. </a:t>
            </a:r>
          </a:p>
          <a:p>
            <a:pPr lvl="1">
              <a:defRPr/>
            </a:pPr>
            <a:endParaRPr lang="en-US" dirty="0">
              <a:solidFill>
                <a:schemeClr val="tx1"/>
              </a:solidFill>
            </a:endParaRPr>
          </a:p>
          <a:p>
            <a:pPr marL="800100" lvl="1" indent="-342900">
              <a:buFont typeface="Arial" panose="020B0604020202020204" pitchFamily="34" charset="0"/>
              <a:buChar char="•"/>
              <a:defRPr/>
            </a:pPr>
            <a:r>
              <a:rPr lang="en-US" dirty="0">
                <a:solidFill>
                  <a:schemeClr val="tx1"/>
                </a:solidFill>
              </a:rPr>
              <a:t>Low-income (LI) unit (greater than 50% but less than or equal to 60% AMI) will be weighted at three (3) points.</a:t>
            </a:r>
          </a:p>
          <a:p>
            <a:pPr lvl="1">
              <a:defRPr/>
            </a:pPr>
            <a:r>
              <a:rPr lang="en-US" dirty="0">
                <a:solidFill>
                  <a:schemeClr val="tx1"/>
                </a:solidFill>
              </a:rPr>
              <a:t> </a:t>
            </a:r>
          </a:p>
          <a:p>
            <a:pPr marL="800100" lvl="1" indent="-342900">
              <a:buFont typeface="Arial" panose="020B0604020202020204" pitchFamily="34" charset="0"/>
              <a:buChar char="•"/>
              <a:defRPr/>
            </a:pPr>
            <a:r>
              <a:rPr lang="en-US" dirty="0">
                <a:solidFill>
                  <a:schemeClr val="tx1"/>
                </a:solidFill>
              </a:rPr>
              <a:t>Moderate-income (MOD) unit (greater than 60% but less than or equal to 80% AMI) will be weighted at one (1) point.</a:t>
            </a:r>
          </a:p>
          <a:p>
            <a:pPr lvl="1">
              <a:defRPr/>
            </a:pPr>
            <a:endParaRPr lang="en-US" dirty="0">
              <a:solidFill>
                <a:schemeClr val="tx1"/>
              </a:solidFill>
            </a:endParaRPr>
          </a:p>
          <a:p>
            <a:pPr marL="800100" lvl="1" indent="-342900">
              <a:buFont typeface="Arial" panose="020B0604020202020204" pitchFamily="34" charset="0"/>
              <a:buChar char="•"/>
              <a:defRPr/>
            </a:pPr>
            <a:r>
              <a:rPr kumimoji="0" lang="en-US" b="1" i="0" u="none" strike="noStrike" kern="1200" cap="none" spc="0" normalizeH="0" baseline="0" noProof="0" dirty="0">
                <a:ln>
                  <a:noFill/>
                </a:ln>
                <a:solidFill>
                  <a:schemeClr val="tx1"/>
                </a:solidFill>
                <a:effectLst/>
                <a:uLnTx/>
                <a:uFillTx/>
                <a:cs typeface="Calibri" panose="020F0502020204030204" pitchFamily="34" charset="0"/>
              </a:rPr>
              <a:t>Maximum = 20 points</a:t>
            </a:r>
          </a:p>
          <a:p>
            <a:pPr marR="0" lvl="0" algn="l" defTabSz="4572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solidFill>
                <a:schemeClr val="tx1"/>
              </a:solidFill>
              <a:effectLst/>
              <a:uLnTx/>
              <a:uFillTx/>
              <a:cs typeface="Calibri" panose="020F0502020204030204" pitchFamily="34" charset="0"/>
            </a:endParaRPr>
          </a:p>
        </p:txBody>
      </p:sp>
      <p:sp>
        <p:nvSpPr>
          <p:cNvPr id="5" name="TextBox 4">
            <a:extLst>
              <a:ext uri="{FF2B5EF4-FFF2-40B4-BE49-F238E27FC236}">
                <a16:creationId xmlns:a16="http://schemas.microsoft.com/office/drawing/2014/main" id="{A40B20B4-BCF7-0389-B53E-791B61B30328}"/>
              </a:ext>
            </a:extLst>
          </p:cNvPr>
          <p:cNvSpPr txBox="1"/>
          <p:nvPr/>
        </p:nvSpPr>
        <p:spPr>
          <a:xfrm>
            <a:off x="779646" y="6241870"/>
            <a:ext cx="7931216" cy="400110"/>
          </a:xfrm>
          <a:prstGeom prst="rect">
            <a:avLst/>
          </a:prstGeom>
          <a:noFill/>
          <a:ln w="28575">
            <a:solidFill>
              <a:srgbClr val="000000"/>
            </a:solidFill>
          </a:ln>
        </p:spPr>
        <p:txBody>
          <a:bodyPr wrap="square">
            <a:spAutoFit/>
          </a:bodyPr>
          <a:lstStyle/>
          <a:p>
            <a:pPr algn="ctr"/>
            <a:r>
              <a:rPr kumimoji="0" lang="en-US" sz="2000" b="0" i="0" u="none" strike="noStrike" cap="none" spc="0" normalizeH="0" baseline="0" noProof="0" dirty="0">
                <a:ln>
                  <a:noFill/>
                </a:ln>
                <a:solidFill>
                  <a:srgbClr val="0072CE"/>
                </a:solidFill>
                <a:effectLst/>
                <a:uLnTx/>
                <a:uFillTx/>
              </a:rPr>
              <a:t>Every $250 per unit increase over $15,000 decreases score by 0.125 points</a:t>
            </a:r>
            <a:endParaRPr lang="en-US" sz="2000" dirty="0"/>
          </a:p>
        </p:txBody>
      </p:sp>
    </p:spTree>
    <p:extLst>
      <p:ext uri="{BB962C8B-B14F-4D97-AF65-F5344CB8AC3E}">
        <p14:creationId xmlns:p14="http://schemas.microsoft.com/office/powerpoint/2010/main" val="3357018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00393" y="433229"/>
            <a:ext cx="7632029" cy="570451"/>
          </a:xfrm>
        </p:spPr>
        <p:txBody>
          <a:bodyPr anchor="ctr">
            <a:normAutofit/>
          </a:bodyPr>
          <a:lstStyle/>
          <a:p>
            <a:pPr marL="0" indent="0" eaLnBrk="0" hangingPunct="0">
              <a:buNone/>
            </a:pPr>
            <a:r>
              <a:rPr lang="en-US" b="1" dirty="0">
                <a:solidFill>
                  <a:srgbClr val="0072CE"/>
                </a:solidFill>
                <a:latin typeface="Calibri" pitchFamily="34" charset="0"/>
              </a:rPr>
              <a:t>Creating Economic Opportunity </a:t>
            </a:r>
            <a:endParaRPr lang="en-US" dirty="0">
              <a:solidFill>
                <a:schemeClr val="tx1"/>
              </a:solidFill>
            </a:endParaRPr>
          </a:p>
        </p:txBody>
      </p:sp>
      <p:sp>
        <p:nvSpPr>
          <p:cNvPr id="9" name="Rectangle 4"/>
          <p:cNvSpPr txBox="1">
            <a:spLocks noChangeArrowheads="1"/>
          </p:cNvSpPr>
          <p:nvPr/>
        </p:nvSpPr>
        <p:spPr bwMode="auto">
          <a:xfrm>
            <a:off x="172857" y="1147792"/>
            <a:ext cx="8798285" cy="1194579"/>
          </a:xfrm>
          <a:prstGeom prst="rect">
            <a:avLst/>
          </a:prstGeom>
          <a:noFill/>
          <a:ln w="9525">
            <a:noFill/>
            <a:miter lim="800000"/>
            <a:headEnd/>
            <a:tailEnd/>
          </a:ln>
          <a:effectLst/>
        </p:spPr>
        <p:txBody>
          <a:bodyPr/>
          <a:lstStyle/>
          <a:p>
            <a:pPr>
              <a:defRPr/>
            </a:pPr>
            <a:r>
              <a:rPr lang="en-US" kern="0" dirty="0">
                <a:latin typeface="Calibri" pitchFamily="34" charset="0"/>
              </a:rPr>
              <a:t>Programs/services assisting residents in attaining life skills or better economic opportunities</a:t>
            </a:r>
          </a:p>
        </p:txBody>
      </p:sp>
      <p:sp>
        <p:nvSpPr>
          <p:cNvPr id="8" name="Rectangle 7">
            <a:extLst>
              <a:ext uri="{FF2B5EF4-FFF2-40B4-BE49-F238E27FC236}">
                <a16:creationId xmlns:a16="http://schemas.microsoft.com/office/drawing/2014/main" id="{C8A4B36A-A0C2-B86D-1466-AD46F444264D}"/>
              </a:ext>
            </a:extLst>
          </p:cNvPr>
          <p:cNvSpPr/>
          <p:nvPr/>
        </p:nvSpPr>
        <p:spPr>
          <a:xfrm>
            <a:off x="300393" y="2144305"/>
            <a:ext cx="8443366" cy="29824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L="285750" indent="-285750">
              <a:buFont typeface="Arial" panose="020B0604020202020204" pitchFamily="34" charset="0"/>
              <a:buChar char="•"/>
            </a:pPr>
            <a:r>
              <a:rPr lang="en-US" sz="2000" b="1" dirty="0">
                <a:solidFill>
                  <a:schemeClr val="tx1"/>
                </a:solidFill>
              </a:rPr>
              <a:t>Employment</a:t>
            </a:r>
          </a:p>
          <a:p>
            <a:pPr marL="285750" indent="-285750">
              <a:buFont typeface="Arial" panose="020B0604020202020204" pitchFamily="34" charset="0"/>
              <a:buChar char="•"/>
            </a:pPr>
            <a:r>
              <a:rPr lang="en-US" sz="2000" b="1" dirty="0">
                <a:solidFill>
                  <a:schemeClr val="tx1"/>
                </a:solidFill>
              </a:rPr>
              <a:t>Homebuyer Counseling/Education (DPA Projects)</a:t>
            </a:r>
          </a:p>
          <a:p>
            <a:pPr marL="285750" indent="-285750">
              <a:buFont typeface="Arial" panose="020B0604020202020204" pitchFamily="34" charset="0"/>
              <a:buChar char="•"/>
            </a:pPr>
            <a:r>
              <a:rPr lang="en-US" sz="2000" b="1" dirty="0">
                <a:solidFill>
                  <a:schemeClr val="tx1"/>
                </a:solidFill>
              </a:rPr>
              <a:t>Homeowner Maintenance &amp; Counseling/Education (Rehab projects)</a:t>
            </a:r>
          </a:p>
          <a:p>
            <a:pPr marL="285750" indent="-285750">
              <a:buFont typeface="Arial" panose="020B0604020202020204" pitchFamily="34" charset="0"/>
              <a:buChar char="•"/>
            </a:pPr>
            <a:r>
              <a:rPr lang="en-US" sz="2000" b="1" dirty="0">
                <a:solidFill>
                  <a:schemeClr val="tx1"/>
                </a:solidFill>
              </a:rPr>
              <a:t>Onsite daycare services (child or adult)</a:t>
            </a:r>
          </a:p>
          <a:p>
            <a:pPr marL="285750" indent="-285750">
              <a:buFont typeface="Arial" panose="020B0604020202020204" pitchFamily="34" charset="0"/>
              <a:buChar char="•"/>
            </a:pPr>
            <a:r>
              <a:rPr lang="en-US" sz="2000" b="1" dirty="0">
                <a:solidFill>
                  <a:schemeClr val="tx1"/>
                </a:solidFill>
              </a:rPr>
              <a:t>Sweat Equity - New Construction Projects only (minimum of 300 hours per home)</a:t>
            </a:r>
          </a:p>
          <a:p>
            <a:pPr marL="285750" indent="-285750">
              <a:buFont typeface="Arial" panose="020B0604020202020204" pitchFamily="34" charset="0"/>
              <a:buChar char="•"/>
            </a:pPr>
            <a:r>
              <a:rPr lang="en-US" sz="2000" b="1" dirty="0">
                <a:solidFill>
                  <a:schemeClr val="tx1"/>
                </a:solidFill>
              </a:rPr>
              <a:t>After school or out-of-school services 	</a:t>
            </a:r>
          </a:p>
          <a:p>
            <a:pPr marL="285750" indent="-285750">
              <a:buFont typeface="Arial" panose="020B0604020202020204" pitchFamily="34" charset="0"/>
              <a:buChar char="•"/>
            </a:pPr>
            <a:r>
              <a:rPr lang="en-US" sz="2000" b="1" dirty="0">
                <a:solidFill>
                  <a:schemeClr val="tx1"/>
                </a:solidFill>
              </a:rPr>
              <a:t>Workforce preparation and integration </a:t>
            </a:r>
          </a:p>
          <a:p>
            <a:pPr marL="285750" indent="-285750">
              <a:buFont typeface="Arial" panose="020B0604020202020204" pitchFamily="34" charset="0"/>
              <a:buChar char="•"/>
            </a:pPr>
            <a:r>
              <a:rPr lang="en-US" sz="2000" b="1" dirty="0">
                <a:solidFill>
                  <a:schemeClr val="tx1"/>
                </a:solidFill>
              </a:rPr>
              <a:t>Mental and behavioral health services	</a:t>
            </a:r>
            <a:r>
              <a:rPr lang="en-US" sz="2000" dirty="0">
                <a:solidFill>
                  <a:schemeClr val="tx1"/>
                </a:solidFill>
              </a:rPr>
              <a:t>	</a:t>
            </a:r>
            <a:r>
              <a:rPr lang="en-US" dirty="0">
                <a:solidFill>
                  <a:schemeClr val="tx1"/>
                </a:solidFill>
              </a:rPr>
              <a:t>		</a:t>
            </a:r>
          </a:p>
          <a:p>
            <a:pPr algn="ctr"/>
            <a:r>
              <a:rPr lang="en-US" dirty="0">
                <a:solidFill>
                  <a:schemeClr val="tx1"/>
                </a:solidFill>
              </a:rPr>
              <a:t> </a:t>
            </a:r>
          </a:p>
          <a:p>
            <a:pPr algn="ctr"/>
            <a:r>
              <a:rPr lang="en-US" dirty="0"/>
              <a:t> </a:t>
            </a:r>
          </a:p>
          <a:p>
            <a:pPr algn="ctr"/>
            <a:endParaRPr lang="en-US" dirty="0">
              <a:solidFill>
                <a:schemeClr val="tx1"/>
              </a:solidFill>
            </a:endParaRPr>
          </a:p>
        </p:txBody>
      </p:sp>
      <p:sp>
        <p:nvSpPr>
          <p:cNvPr id="10" name="Rectangle 9">
            <a:extLst>
              <a:ext uri="{FF2B5EF4-FFF2-40B4-BE49-F238E27FC236}">
                <a16:creationId xmlns:a16="http://schemas.microsoft.com/office/drawing/2014/main" id="{081F1F2B-8034-69D5-B037-EBF221479841}"/>
              </a:ext>
            </a:extLst>
          </p:cNvPr>
          <p:cNvSpPr/>
          <p:nvPr/>
        </p:nvSpPr>
        <p:spPr>
          <a:xfrm>
            <a:off x="300393" y="1728468"/>
            <a:ext cx="8443366"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Empowerment Services</a:t>
            </a:r>
          </a:p>
        </p:txBody>
      </p:sp>
      <p:sp>
        <p:nvSpPr>
          <p:cNvPr id="11" name="Scroll: Horizontal 10">
            <a:extLst>
              <a:ext uri="{FF2B5EF4-FFF2-40B4-BE49-F238E27FC236}">
                <a16:creationId xmlns:a16="http://schemas.microsoft.com/office/drawing/2014/main" id="{B5F53AA4-A205-C28C-169B-433F671EECB9}"/>
              </a:ext>
            </a:extLst>
          </p:cNvPr>
          <p:cNvSpPr/>
          <p:nvPr/>
        </p:nvSpPr>
        <p:spPr>
          <a:xfrm>
            <a:off x="284915" y="5251778"/>
            <a:ext cx="8574167" cy="916859"/>
          </a:xfrm>
          <a:prstGeom prst="horizontalScroll">
            <a:avLst/>
          </a:prstGeom>
          <a:solidFill>
            <a:schemeClr val="accent1">
              <a:lumMod val="40000"/>
              <a:lumOff val="60000"/>
            </a:schemeClr>
          </a:solidFill>
          <a:effectLst>
            <a:glow rad="228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hlinkClick r:id="rId3"/>
              </a:rPr>
              <a:t>Memorandum of Understanding (MOU) is required for each empowerment service – format located on Bank’s Website</a:t>
            </a:r>
            <a:endParaRPr lang="en-US" b="1" i="1" dirty="0"/>
          </a:p>
        </p:txBody>
      </p:sp>
      <p:sp>
        <p:nvSpPr>
          <p:cNvPr id="12" name="Rectangle: Rounded Corners 11">
            <a:extLst>
              <a:ext uri="{FF2B5EF4-FFF2-40B4-BE49-F238E27FC236}">
                <a16:creationId xmlns:a16="http://schemas.microsoft.com/office/drawing/2014/main" id="{DE559EC5-3410-9A10-745C-CD3BB5E1C065}"/>
              </a:ext>
            </a:extLst>
          </p:cNvPr>
          <p:cNvSpPr/>
          <p:nvPr/>
        </p:nvSpPr>
        <p:spPr>
          <a:xfrm>
            <a:off x="5267627" y="3781957"/>
            <a:ext cx="3089709" cy="1194579"/>
          </a:xfrm>
          <a:prstGeom prst="round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bg1"/>
                </a:solidFill>
              </a:rPr>
              <a:t>Scoring</a:t>
            </a:r>
          </a:p>
          <a:p>
            <a:pPr algn="ctr"/>
            <a:r>
              <a:rPr lang="en-US" sz="2400" b="1" dirty="0">
                <a:solidFill>
                  <a:schemeClr val="bg1"/>
                </a:solidFill>
              </a:rPr>
              <a:t>1 service = 3 pts</a:t>
            </a:r>
          </a:p>
          <a:p>
            <a:pPr algn="ctr"/>
            <a:r>
              <a:rPr lang="en-US" sz="2400" b="1" dirty="0">
                <a:solidFill>
                  <a:schemeClr val="bg1"/>
                </a:solidFill>
              </a:rPr>
              <a:t>2 services = 5 pts</a:t>
            </a:r>
          </a:p>
        </p:txBody>
      </p:sp>
    </p:spTree>
    <p:extLst>
      <p:ext uri="{BB962C8B-B14F-4D97-AF65-F5344CB8AC3E}">
        <p14:creationId xmlns:p14="http://schemas.microsoft.com/office/powerpoint/2010/main" val="3601068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496DB-30DD-E67C-393C-BB4C347EA5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CF7707-93DB-3A16-68B3-5214A9447493}"/>
              </a:ext>
            </a:extLst>
          </p:cNvPr>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BC19F045-DB67-5CBA-399F-6EE4A088EDE1}"/>
              </a:ext>
            </a:extLst>
          </p:cNvPr>
          <p:cNvSpPr>
            <a:spLocks noGrp="1"/>
          </p:cNvSpPr>
          <p:nvPr>
            <p:ph type="body" sz="quarter" idx="12"/>
          </p:nvPr>
        </p:nvSpPr>
        <p:spPr>
          <a:xfrm>
            <a:off x="140780" y="443205"/>
            <a:ext cx="7617890" cy="550497"/>
          </a:xfrm>
        </p:spPr>
        <p:txBody>
          <a:bodyPr>
            <a:noAutofit/>
          </a:bodyPr>
          <a:lstStyle/>
          <a:p>
            <a:pPr marL="0" lvl="0" indent="0" defTabSz="457200">
              <a:spcBef>
                <a:spcPct val="0"/>
              </a:spcBef>
              <a:buClrTx/>
              <a:buNone/>
              <a:defRPr/>
            </a:pPr>
            <a:r>
              <a:rPr lang="en-US" b="1" dirty="0">
                <a:solidFill>
                  <a:srgbClr val="0072CE"/>
                </a:solidFill>
                <a:latin typeface="Calibri" pitchFamily="34" charset="0"/>
              </a:rPr>
              <a:t>Creating Economic Opportunity - MOU </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pic>
        <p:nvPicPr>
          <p:cNvPr id="8" name="Picture 7">
            <a:extLst>
              <a:ext uri="{FF2B5EF4-FFF2-40B4-BE49-F238E27FC236}">
                <a16:creationId xmlns:a16="http://schemas.microsoft.com/office/drawing/2014/main" id="{0B4C59B5-E9DB-4FBA-3D66-F1284F7448AB}"/>
              </a:ext>
            </a:extLst>
          </p:cNvPr>
          <p:cNvPicPr>
            <a:picLocks noChangeAspect="1"/>
          </p:cNvPicPr>
          <p:nvPr/>
        </p:nvPicPr>
        <p:blipFill>
          <a:blip r:embed="rId3"/>
          <a:srcRect/>
          <a:stretch/>
        </p:blipFill>
        <p:spPr>
          <a:xfrm>
            <a:off x="140780" y="1101201"/>
            <a:ext cx="4027797" cy="4290528"/>
          </a:xfrm>
          <a:prstGeom prst="rect">
            <a:avLst/>
          </a:prstGeom>
          <a:ln w="38100">
            <a:solidFill>
              <a:schemeClr val="tx1">
                <a:lumMod val="85000"/>
                <a:lumOff val="15000"/>
              </a:schemeClr>
            </a:solidFill>
          </a:ln>
        </p:spPr>
      </p:pic>
      <p:pic>
        <p:nvPicPr>
          <p:cNvPr id="3" name="Picture 2">
            <a:extLst>
              <a:ext uri="{FF2B5EF4-FFF2-40B4-BE49-F238E27FC236}">
                <a16:creationId xmlns:a16="http://schemas.microsoft.com/office/drawing/2014/main" id="{1DD2D1BC-0BFA-1899-FC61-18B796F5A37D}"/>
              </a:ext>
            </a:extLst>
          </p:cNvPr>
          <p:cNvPicPr>
            <a:picLocks noChangeAspect="1"/>
          </p:cNvPicPr>
          <p:nvPr/>
        </p:nvPicPr>
        <p:blipFill>
          <a:blip r:embed="rId4"/>
          <a:srcRect/>
          <a:stretch/>
        </p:blipFill>
        <p:spPr>
          <a:xfrm>
            <a:off x="4518281" y="1101200"/>
            <a:ext cx="4207378" cy="4203111"/>
          </a:xfrm>
          <a:prstGeom prst="rect">
            <a:avLst/>
          </a:prstGeom>
          <a:ln w="38100">
            <a:solidFill>
              <a:schemeClr val="tx1">
                <a:lumMod val="85000"/>
                <a:lumOff val="15000"/>
              </a:schemeClr>
            </a:solidFill>
          </a:ln>
        </p:spPr>
      </p:pic>
      <p:pic>
        <p:nvPicPr>
          <p:cNvPr id="26" name="Picture 25">
            <a:extLst>
              <a:ext uri="{FF2B5EF4-FFF2-40B4-BE49-F238E27FC236}">
                <a16:creationId xmlns:a16="http://schemas.microsoft.com/office/drawing/2014/main" id="{078AE67E-5CF3-B830-CEA6-E78CC7014BC6}"/>
              </a:ext>
            </a:extLst>
          </p:cNvPr>
          <p:cNvPicPr>
            <a:picLocks noChangeAspect="1"/>
          </p:cNvPicPr>
          <p:nvPr/>
        </p:nvPicPr>
        <p:blipFill>
          <a:blip r:embed="rId5"/>
          <a:stretch>
            <a:fillRect/>
          </a:stretch>
        </p:blipFill>
        <p:spPr>
          <a:xfrm>
            <a:off x="1860806" y="4889773"/>
            <a:ext cx="5314950" cy="1904429"/>
          </a:xfrm>
          <a:prstGeom prst="rect">
            <a:avLst/>
          </a:prstGeom>
          <a:ln w="28575">
            <a:solidFill>
              <a:srgbClr val="000000"/>
            </a:solidFill>
          </a:ln>
        </p:spPr>
      </p:pic>
    </p:spTree>
    <p:extLst>
      <p:ext uri="{BB962C8B-B14F-4D97-AF65-F5344CB8AC3E}">
        <p14:creationId xmlns:p14="http://schemas.microsoft.com/office/powerpoint/2010/main" val="621712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19531" y="382713"/>
            <a:ext cx="7658213" cy="778184"/>
          </a:xfrm>
        </p:spPr>
        <p:txBody>
          <a:bodyPr>
            <a:noAutofit/>
          </a:bodyPr>
          <a:lstStyle/>
          <a:p>
            <a:pPr marL="0" indent="0" defTabSz="457200">
              <a:spcBef>
                <a:spcPct val="0"/>
              </a:spcBef>
              <a:buClrTx/>
              <a:buNone/>
              <a:defRPr/>
            </a:pPr>
            <a:r>
              <a:rPr lang="en-US" b="1" dirty="0">
                <a:solidFill>
                  <a:srgbClr val="0072CE"/>
                </a:solidFill>
                <a:latin typeface="Calibri" pitchFamily="34" charset="0"/>
              </a:rPr>
              <a:t>Underserved Communities and Populations </a:t>
            </a:r>
            <a:endParaRPr lang="en-US" dirty="0">
              <a:solidFill>
                <a:schemeClr val="tx1"/>
              </a:solidFill>
            </a:endParaRPr>
          </a:p>
          <a:p>
            <a:pPr marL="0" lvl="0" indent="0">
              <a:buNone/>
            </a:pPr>
            <a:endParaRPr lang="en-US" sz="1800" dirty="0">
              <a:solidFill>
                <a:schemeClr val="tx1"/>
              </a:solidFill>
            </a:endParaRPr>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sp>
        <p:nvSpPr>
          <p:cNvPr id="8" name="Rectangle: Rounded Corners 7">
            <a:extLst>
              <a:ext uri="{FF2B5EF4-FFF2-40B4-BE49-F238E27FC236}">
                <a16:creationId xmlns:a16="http://schemas.microsoft.com/office/drawing/2014/main" id="{E0737D21-CE3D-4B2B-978C-8225EDC11B98}"/>
              </a:ext>
            </a:extLst>
          </p:cNvPr>
          <p:cNvSpPr/>
          <p:nvPr/>
        </p:nvSpPr>
        <p:spPr>
          <a:xfrm>
            <a:off x="146487" y="1057673"/>
            <a:ext cx="5591801" cy="2553936"/>
          </a:xfrm>
          <a:prstGeom prst="roundRect">
            <a:avLst/>
          </a:prstGeom>
          <a:solidFill>
            <a:schemeClr val="bg1">
              <a:lumMod val="95000"/>
            </a:schemeClr>
          </a:solidFill>
          <a:ln w="25400">
            <a:solidFill>
              <a:schemeClr val="accent4">
                <a:lumMod val="75000"/>
              </a:schemeClr>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lIns="0" tIns="0" rIns="0" bIns="0" rtlCol="0" anchor="t"/>
          <a:lstStyle/>
          <a:p>
            <a:pPr algn="ctr">
              <a:spcAft>
                <a:spcPts val="1200"/>
              </a:spcAft>
            </a:pPr>
            <a:r>
              <a:rPr lang="en-US" b="1" u="sng" dirty="0"/>
              <a:t>Special Needs Housing- 5 pts</a:t>
            </a:r>
          </a:p>
          <a:p>
            <a:pPr marL="285750" indent="-285750">
              <a:buFont typeface="Arial" panose="020B0604020202020204" pitchFamily="34" charset="0"/>
              <a:buChar char="•"/>
            </a:pPr>
            <a:r>
              <a:rPr lang="en-US" dirty="0">
                <a:solidFill>
                  <a:schemeClr val="dk1"/>
                </a:solidFill>
              </a:rPr>
              <a:t>Households with elderly</a:t>
            </a:r>
          </a:p>
          <a:p>
            <a:pPr marL="285750" indent="-285750">
              <a:buFont typeface="Arial" panose="020B0604020202020204" pitchFamily="34" charset="0"/>
              <a:buChar char="•"/>
            </a:pPr>
            <a:r>
              <a:rPr lang="en-US" dirty="0"/>
              <a:t>P</a:t>
            </a:r>
            <a:r>
              <a:rPr lang="en-US" dirty="0">
                <a:solidFill>
                  <a:schemeClr val="dk1"/>
                </a:solidFill>
              </a:rPr>
              <a:t>ersons with disabilities</a:t>
            </a:r>
            <a:endParaRPr lang="en-US" dirty="0"/>
          </a:p>
          <a:p>
            <a:pPr marL="285750" indent="-285750">
              <a:buFont typeface="Arial" panose="020B0604020202020204" pitchFamily="34" charset="0"/>
              <a:buChar char="•"/>
            </a:pPr>
            <a:r>
              <a:rPr lang="en-US" dirty="0"/>
              <a:t>P</a:t>
            </a:r>
            <a:r>
              <a:rPr lang="en-US" dirty="0">
                <a:solidFill>
                  <a:schemeClr val="dk1"/>
                </a:solidFill>
              </a:rPr>
              <a:t>ersons recovering from physical/alcohol/drug abuse</a:t>
            </a:r>
          </a:p>
          <a:p>
            <a:pPr marL="285750" indent="-285750">
              <a:buFont typeface="Arial" panose="020B0604020202020204" pitchFamily="34" charset="0"/>
              <a:buChar char="•"/>
            </a:pPr>
            <a:r>
              <a:rPr lang="en-US" dirty="0">
                <a:solidFill>
                  <a:schemeClr val="dk1"/>
                </a:solidFill>
              </a:rPr>
              <a:t>Persons with HIV/AIDS</a:t>
            </a:r>
          </a:p>
          <a:p>
            <a:pPr marL="285750" indent="-285750">
              <a:buFont typeface="Arial" panose="020B0604020202020204" pitchFamily="34" charset="0"/>
              <a:buChar char="•"/>
            </a:pPr>
            <a:r>
              <a:rPr lang="en-US" dirty="0">
                <a:solidFill>
                  <a:schemeClr val="dk1"/>
                </a:solidFill>
              </a:rPr>
              <a:t>Formerly incarcerated persons</a:t>
            </a:r>
          </a:p>
          <a:p>
            <a:pPr marL="285750" indent="-285750">
              <a:buFont typeface="Arial" panose="020B0604020202020204" pitchFamily="34" charset="0"/>
              <a:buChar char="•"/>
            </a:pPr>
            <a:r>
              <a:rPr lang="en-US" dirty="0">
                <a:solidFill>
                  <a:schemeClr val="dk1"/>
                </a:solidFill>
              </a:rPr>
              <a:t>Victims of domestic/dating violence</a:t>
            </a:r>
            <a:r>
              <a:rPr lang="en-US" dirty="0"/>
              <a:t>/</a:t>
            </a:r>
            <a:r>
              <a:rPr lang="en-US" dirty="0">
                <a:solidFill>
                  <a:schemeClr val="dk1"/>
                </a:solidFill>
              </a:rPr>
              <a:t>sexual assault</a:t>
            </a:r>
          </a:p>
          <a:p>
            <a:pPr marL="285750" indent="-285750">
              <a:buFont typeface="Arial" panose="020B0604020202020204" pitchFamily="34" charset="0"/>
              <a:buChar char="•"/>
            </a:pPr>
            <a:r>
              <a:rPr lang="en-US" dirty="0">
                <a:solidFill>
                  <a:schemeClr val="dk1"/>
                </a:solidFill>
              </a:rPr>
              <a:t>Unaccompanied youth </a:t>
            </a:r>
          </a:p>
        </p:txBody>
      </p:sp>
      <p:sp>
        <p:nvSpPr>
          <p:cNvPr id="7" name="Flowchart: Alternate Process 6">
            <a:extLst>
              <a:ext uri="{FF2B5EF4-FFF2-40B4-BE49-F238E27FC236}">
                <a16:creationId xmlns:a16="http://schemas.microsoft.com/office/drawing/2014/main" id="{8A5ED5BA-EB05-4AAB-8C6B-B92C9CC0503E}"/>
              </a:ext>
            </a:extLst>
          </p:cNvPr>
          <p:cNvSpPr/>
          <p:nvPr/>
        </p:nvSpPr>
        <p:spPr>
          <a:xfrm>
            <a:off x="6354582" y="1165459"/>
            <a:ext cx="2642931" cy="2321002"/>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tIns="0" rtlCol="0" anchor="ctr" anchorCtr="1"/>
          <a:lstStyle/>
          <a:p>
            <a:pPr algn="ctr"/>
            <a:r>
              <a:rPr lang="en-US" sz="1600" b="1" u="sng" dirty="0">
                <a:solidFill>
                  <a:schemeClr val="tx1"/>
                </a:solidFill>
              </a:rPr>
              <a:t>Special Needs points</a:t>
            </a:r>
          </a:p>
          <a:p>
            <a:pPr algn="ctr"/>
            <a:endParaRPr lang="en-US" sz="1600" b="1" u="sng" dirty="0">
              <a:solidFill>
                <a:schemeClr val="tx1"/>
              </a:solidFill>
            </a:endParaRPr>
          </a:p>
          <a:p>
            <a:pPr marL="285750" indent="-285750" algn="ctr">
              <a:buFont typeface="Arial" panose="020B0604020202020204" pitchFamily="34" charset="0"/>
              <a:buChar char="•"/>
            </a:pPr>
            <a:r>
              <a:rPr lang="en-US" sz="1600" dirty="0">
                <a:solidFill>
                  <a:schemeClr val="tx1"/>
                </a:solidFill>
              </a:rPr>
              <a:t>20% to 29% = </a:t>
            </a:r>
            <a:r>
              <a:rPr lang="en-US" sz="1600" b="1" dirty="0">
                <a:solidFill>
                  <a:schemeClr val="tx1"/>
                </a:solidFill>
              </a:rPr>
              <a:t>1 pt.</a:t>
            </a:r>
          </a:p>
          <a:p>
            <a:pPr marL="285750" indent="-285750" algn="ctr">
              <a:buFont typeface="Arial" panose="020B0604020202020204" pitchFamily="34" charset="0"/>
              <a:buChar char="•"/>
            </a:pPr>
            <a:r>
              <a:rPr lang="en-US" sz="1600" dirty="0">
                <a:solidFill>
                  <a:schemeClr val="tx1"/>
                </a:solidFill>
              </a:rPr>
              <a:t>30% to 39% = </a:t>
            </a:r>
            <a:r>
              <a:rPr lang="en-US" sz="1600" b="1" dirty="0">
                <a:solidFill>
                  <a:schemeClr val="tx1"/>
                </a:solidFill>
              </a:rPr>
              <a:t>2 pts</a:t>
            </a:r>
          </a:p>
          <a:p>
            <a:pPr marL="285750" indent="-285750" algn="ctr">
              <a:buFont typeface="Arial" panose="020B0604020202020204" pitchFamily="34" charset="0"/>
              <a:buChar char="•"/>
            </a:pPr>
            <a:r>
              <a:rPr lang="en-US" sz="1600" dirty="0">
                <a:solidFill>
                  <a:schemeClr val="tx1"/>
                </a:solidFill>
              </a:rPr>
              <a:t>40% to 49% = </a:t>
            </a:r>
            <a:r>
              <a:rPr lang="en-US" sz="1600" b="1" dirty="0">
                <a:solidFill>
                  <a:schemeClr val="tx1"/>
                </a:solidFill>
              </a:rPr>
              <a:t>3 pts</a:t>
            </a:r>
          </a:p>
          <a:p>
            <a:pPr marL="285750" indent="-285750" algn="ctr">
              <a:buFont typeface="Arial" panose="020B0604020202020204" pitchFamily="34" charset="0"/>
              <a:buChar char="•"/>
            </a:pPr>
            <a:r>
              <a:rPr lang="en-US" sz="1600" dirty="0">
                <a:solidFill>
                  <a:schemeClr val="tx1"/>
                </a:solidFill>
              </a:rPr>
              <a:t>50% to 59% = </a:t>
            </a:r>
            <a:r>
              <a:rPr lang="en-US" sz="1600" b="1" dirty="0">
                <a:solidFill>
                  <a:schemeClr val="tx1"/>
                </a:solidFill>
              </a:rPr>
              <a:t>4 pts </a:t>
            </a:r>
          </a:p>
          <a:p>
            <a:pPr marL="285750" indent="-285750" algn="ctr">
              <a:buFont typeface="Arial" panose="020B0604020202020204" pitchFamily="34" charset="0"/>
              <a:buChar char="•"/>
            </a:pPr>
            <a:r>
              <a:rPr lang="en-US" sz="1600" dirty="0">
                <a:solidFill>
                  <a:schemeClr val="tx1"/>
                </a:solidFill>
              </a:rPr>
              <a:t> &gt; 60%=  </a:t>
            </a:r>
            <a:r>
              <a:rPr lang="en-US" sz="1600" b="1" dirty="0">
                <a:solidFill>
                  <a:schemeClr val="tx1"/>
                </a:solidFill>
              </a:rPr>
              <a:t>5 pts</a:t>
            </a:r>
          </a:p>
        </p:txBody>
      </p:sp>
      <p:sp>
        <p:nvSpPr>
          <p:cNvPr id="9" name="Rectangle: Rounded Corners 8">
            <a:extLst>
              <a:ext uri="{FF2B5EF4-FFF2-40B4-BE49-F238E27FC236}">
                <a16:creationId xmlns:a16="http://schemas.microsoft.com/office/drawing/2014/main" id="{77E57C58-7418-EF12-5931-5E5F225ADBBF}"/>
              </a:ext>
            </a:extLst>
          </p:cNvPr>
          <p:cNvSpPr/>
          <p:nvPr/>
        </p:nvSpPr>
        <p:spPr>
          <a:xfrm>
            <a:off x="146487" y="3883650"/>
            <a:ext cx="5243970" cy="1445681"/>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rPr>
              <a:t>Rural Housing – 5 pts</a:t>
            </a:r>
          </a:p>
          <a:p>
            <a:pPr algn="ctr"/>
            <a:endParaRPr lang="en-US" u="sng" dirty="0">
              <a:solidFill>
                <a:schemeClr val="tx1"/>
              </a:solidFill>
            </a:endParaRPr>
          </a:p>
          <a:p>
            <a:pPr algn="ctr"/>
            <a:r>
              <a:rPr lang="en-US" dirty="0">
                <a:solidFill>
                  <a:schemeClr val="tx1"/>
                </a:solidFill>
              </a:rPr>
              <a:t>An area eligible for USDA Rural Development housing programs. </a:t>
            </a:r>
          </a:p>
          <a:p>
            <a:pPr algn="ctr"/>
            <a:r>
              <a:rPr lang="en-US" dirty="0">
                <a:solidFill>
                  <a:schemeClr val="tx1"/>
                </a:solidFill>
              </a:rPr>
              <a:t>USDA property eligibility can be found </a:t>
            </a:r>
            <a:r>
              <a:rPr lang="en-US" i="1" dirty="0">
                <a:solidFill>
                  <a:schemeClr val="tx1"/>
                </a:solidFill>
                <a:hlinkClick r:id="rId3"/>
              </a:rPr>
              <a:t>here</a:t>
            </a:r>
            <a:endParaRPr lang="en-US" dirty="0">
              <a:solidFill>
                <a:schemeClr val="tx1"/>
              </a:solidFill>
              <a:highlight>
                <a:srgbClr val="FFFF00"/>
              </a:highlight>
            </a:endParaRPr>
          </a:p>
        </p:txBody>
      </p:sp>
      <p:sp>
        <p:nvSpPr>
          <p:cNvPr id="10" name="Flowchart: Alternate Process 9">
            <a:extLst>
              <a:ext uri="{FF2B5EF4-FFF2-40B4-BE49-F238E27FC236}">
                <a16:creationId xmlns:a16="http://schemas.microsoft.com/office/drawing/2014/main" id="{24933568-C961-7292-A78A-F336E4A9E74F}"/>
              </a:ext>
            </a:extLst>
          </p:cNvPr>
          <p:cNvSpPr/>
          <p:nvPr/>
        </p:nvSpPr>
        <p:spPr>
          <a:xfrm>
            <a:off x="5918253" y="3821076"/>
            <a:ext cx="3154978" cy="1445681"/>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tIns="0" rtlCol="0" anchor="ctr" anchorCtr="1"/>
          <a:lstStyle/>
          <a:p>
            <a:pPr algn="ctr"/>
            <a:r>
              <a:rPr lang="en-US" sz="1600" b="1" u="sng" dirty="0">
                <a:solidFill>
                  <a:schemeClr val="tx1"/>
                </a:solidFill>
              </a:rPr>
              <a:t>Rural Points</a:t>
            </a:r>
          </a:p>
          <a:p>
            <a:pPr algn="ctr"/>
            <a:endParaRPr lang="en-US" sz="1600" b="1" u="sng" dirty="0">
              <a:solidFill>
                <a:schemeClr val="tx1"/>
              </a:solidFill>
            </a:endParaRPr>
          </a:p>
          <a:p>
            <a:pPr algn="ctr"/>
            <a:r>
              <a:rPr lang="en-US" sz="1600" b="1" u="sng" dirty="0">
                <a:solidFill>
                  <a:schemeClr val="tx1"/>
                </a:solidFill>
              </a:rPr>
              <a:t>Variable points - number of units located in a rural area divided by total number of units</a:t>
            </a:r>
          </a:p>
        </p:txBody>
      </p:sp>
      <p:sp>
        <p:nvSpPr>
          <p:cNvPr id="11" name="Arrow: Left-Right 10">
            <a:extLst>
              <a:ext uri="{FF2B5EF4-FFF2-40B4-BE49-F238E27FC236}">
                <a16:creationId xmlns:a16="http://schemas.microsoft.com/office/drawing/2014/main" id="{401F70B4-9086-3F35-B0A0-0C0BC8ED63C9}"/>
              </a:ext>
            </a:extLst>
          </p:cNvPr>
          <p:cNvSpPr/>
          <p:nvPr/>
        </p:nvSpPr>
        <p:spPr>
          <a:xfrm>
            <a:off x="5738288" y="2243336"/>
            <a:ext cx="623130" cy="172605"/>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rrow: Left-Right 2">
            <a:extLst>
              <a:ext uri="{FF2B5EF4-FFF2-40B4-BE49-F238E27FC236}">
                <a16:creationId xmlns:a16="http://schemas.microsoft.com/office/drawing/2014/main" id="{3928F3EE-6E3D-7795-F199-53E3B50C5097}"/>
              </a:ext>
            </a:extLst>
          </p:cNvPr>
          <p:cNvSpPr/>
          <p:nvPr/>
        </p:nvSpPr>
        <p:spPr>
          <a:xfrm>
            <a:off x="5390457" y="4236308"/>
            <a:ext cx="527796" cy="162438"/>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08E0B63-0062-BE68-7278-109C4D07762C}"/>
              </a:ext>
            </a:extLst>
          </p:cNvPr>
          <p:cNvSpPr/>
          <p:nvPr/>
        </p:nvSpPr>
        <p:spPr>
          <a:xfrm>
            <a:off x="351151" y="5449294"/>
            <a:ext cx="8441697" cy="12085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For special needs please ensure your supporting documents</a:t>
            </a:r>
            <a:r>
              <a:rPr lang="en-US" b="1" dirty="0">
                <a:solidFill>
                  <a:schemeClr val="accent1">
                    <a:lumMod val="75000"/>
                  </a:schemeClr>
                </a:solidFill>
              </a:rPr>
              <a:t> </a:t>
            </a:r>
            <a:r>
              <a:rPr lang="en-US" b="1" u="sng" dirty="0">
                <a:solidFill>
                  <a:srgbClr val="FFFF00"/>
                </a:solidFill>
              </a:rPr>
              <a:t>show how the project will qualify</a:t>
            </a:r>
            <a:r>
              <a:rPr lang="en-US" b="1" u="sng" dirty="0">
                <a:solidFill>
                  <a:srgbClr val="C00000"/>
                </a:solidFill>
              </a:rPr>
              <a:t> </a:t>
            </a:r>
            <a:r>
              <a:rPr lang="en-US" b="1" dirty="0">
                <a:solidFill>
                  <a:schemeClr val="bg1"/>
                </a:solidFill>
              </a:rPr>
              <a:t>someone meeting CID’s definition</a:t>
            </a:r>
            <a:r>
              <a:rPr lang="en-US" dirty="0">
                <a:solidFill>
                  <a:schemeClr val="bg1"/>
                </a:solidFill>
              </a:rPr>
              <a:t>.</a:t>
            </a:r>
          </a:p>
          <a:p>
            <a:pPr algn="ctr"/>
            <a:endParaRPr lang="en-US" sz="1600" dirty="0">
              <a:solidFill>
                <a:schemeClr val="accent1">
                  <a:lumMod val="75000"/>
                </a:schemeClr>
              </a:solidFill>
            </a:endParaRPr>
          </a:p>
          <a:p>
            <a:pPr algn="ctr"/>
            <a:r>
              <a:rPr lang="en-US" sz="2400" b="1" i="1" dirty="0">
                <a:solidFill>
                  <a:srgbClr val="FFFF00"/>
                </a:solidFill>
                <a:hlinkClick r:id="rId4"/>
              </a:rPr>
              <a:t>FHLB Dallas template now available</a:t>
            </a:r>
            <a:endParaRPr lang="en-US" sz="2400" b="1" i="1" dirty="0">
              <a:solidFill>
                <a:srgbClr val="FFFF00"/>
              </a:solidFill>
            </a:endParaRPr>
          </a:p>
        </p:txBody>
      </p:sp>
    </p:spTree>
    <p:extLst>
      <p:ext uri="{BB962C8B-B14F-4D97-AF65-F5344CB8AC3E}">
        <p14:creationId xmlns:p14="http://schemas.microsoft.com/office/powerpoint/2010/main" val="2387796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178CB-92A9-EB3C-BC87-CAAAFF719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715355-767E-D224-89AD-524355A6C640}"/>
              </a:ext>
            </a:extLst>
          </p:cNvPr>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25BD6E44-5901-F114-4D0C-627D9B2A1EEF}"/>
              </a:ext>
            </a:extLst>
          </p:cNvPr>
          <p:cNvSpPr>
            <a:spLocks noGrp="1"/>
          </p:cNvSpPr>
          <p:nvPr>
            <p:ph type="body" sz="quarter" idx="12"/>
          </p:nvPr>
        </p:nvSpPr>
        <p:spPr>
          <a:xfrm>
            <a:off x="356616" y="603504"/>
            <a:ext cx="7339901" cy="603607"/>
          </a:xfrm>
        </p:spPr>
        <p:txBody>
          <a:bodyPr>
            <a:noAutofit/>
          </a:bodyPr>
          <a:lstStyle/>
          <a:p>
            <a:pPr marL="0" indent="0" eaLnBrk="0" hangingPunct="0">
              <a:buNone/>
            </a:pPr>
            <a:r>
              <a:rPr lang="en-US" b="1" dirty="0">
                <a:solidFill>
                  <a:srgbClr val="0072CE"/>
                </a:solidFill>
                <a:latin typeface="Calibri" pitchFamily="34" charset="0"/>
              </a:rPr>
              <a:t>Community Stability</a:t>
            </a:r>
          </a:p>
        </p:txBody>
      </p:sp>
      <p:sp>
        <p:nvSpPr>
          <p:cNvPr id="7" name="Rectangle: Rounded Corners 5">
            <a:extLst>
              <a:ext uri="{FF2B5EF4-FFF2-40B4-BE49-F238E27FC236}">
                <a16:creationId xmlns:a16="http://schemas.microsoft.com/office/drawing/2014/main" id="{28C99F65-0C68-DF8F-F167-57B858FCEE85}"/>
              </a:ext>
            </a:extLst>
          </p:cNvPr>
          <p:cNvSpPr/>
          <p:nvPr/>
        </p:nvSpPr>
        <p:spPr>
          <a:xfrm>
            <a:off x="380147" y="1577130"/>
            <a:ext cx="8383705" cy="2665261"/>
          </a:xfrm>
          <a:prstGeom prst="roundRect">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t"/>
          <a:lstStyle/>
          <a:p>
            <a:pPr>
              <a:spcAft>
                <a:spcPts val="1200"/>
              </a:spcAft>
            </a:pPr>
            <a:r>
              <a:rPr lang="en-US" b="1" u="sng" dirty="0"/>
              <a:t>Adaptive Reuse </a:t>
            </a:r>
            <a:r>
              <a:rPr lang="en-US" dirty="0"/>
              <a:t> </a:t>
            </a:r>
            <a:r>
              <a:rPr lang="en-US" sz="2000" dirty="0"/>
              <a:t>- </a:t>
            </a:r>
            <a:r>
              <a:rPr lang="en-US" dirty="0"/>
              <a:t>Converting an existing non-housing structure into housing </a:t>
            </a:r>
          </a:p>
          <a:p>
            <a:pPr>
              <a:spcAft>
                <a:spcPts val="1200"/>
              </a:spcAft>
            </a:pPr>
            <a:r>
              <a:rPr lang="en-US" b="1" u="sng" dirty="0"/>
              <a:t>New Construction</a:t>
            </a:r>
            <a:r>
              <a:rPr lang="en-US" dirty="0"/>
              <a:t> - Project is 100% new construction </a:t>
            </a:r>
          </a:p>
          <a:p>
            <a:pPr>
              <a:spcAft>
                <a:spcPts val="1200"/>
              </a:spcAft>
            </a:pPr>
            <a:r>
              <a:rPr lang="en-US" b="1" u="sng" dirty="0"/>
              <a:t>Rehabilitating Properties</a:t>
            </a:r>
            <a:r>
              <a:rPr lang="en-US" dirty="0"/>
              <a:t> </a:t>
            </a:r>
            <a:r>
              <a:rPr lang="en-US" sz="2000" dirty="0"/>
              <a:t>- </a:t>
            </a:r>
            <a:r>
              <a:rPr lang="en-US" b="1" u="sng" dirty="0"/>
              <a:t>50</a:t>
            </a:r>
            <a:r>
              <a:rPr lang="en-US" dirty="0"/>
              <a:t>% of the units or square footage are vacant, abandoned or foreclosed and are being rehabilitated </a:t>
            </a:r>
          </a:p>
          <a:p>
            <a:pPr>
              <a:spcAft>
                <a:spcPts val="1200"/>
              </a:spcAft>
            </a:pPr>
            <a:r>
              <a:rPr lang="en-US" b="1" u="sng" dirty="0"/>
              <a:t>Demo of Properties</a:t>
            </a:r>
            <a:r>
              <a:rPr lang="en-US" dirty="0"/>
              <a:t> </a:t>
            </a:r>
            <a:r>
              <a:rPr lang="en-US" sz="2000" dirty="0"/>
              <a:t>- </a:t>
            </a:r>
            <a:r>
              <a:rPr lang="en-US" b="1" dirty="0"/>
              <a:t>20% </a:t>
            </a:r>
            <a:r>
              <a:rPr lang="en-US" dirty="0"/>
              <a:t>of the units are new construction in place of demolished structures (</a:t>
            </a:r>
            <a:r>
              <a:rPr lang="en-US" b="1" dirty="0"/>
              <a:t>do not include ancillary structures</a:t>
            </a:r>
            <a:r>
              <a:rPr lang="en-US" dirty="0"/>
              <a:t>)</a:t>
            </a:r>
          </a:p>
          <a:p>
            <a:pPr algn="ctr">
              <a:spcAft>
                <a:spcPts val="1200"/>
              </a:spcAft>
            </a:pPr>
            <a:endParaRPr lang="en-US" dirty="0"/>
          </a:p>
          <a:p>
            <a:pPr algn="ctr">
              <a:spcAft>
                <a:spcPts val="1200"/>
              </a:spcAft>
            </a:pPr>
            <a:endParaRPr lang="en-US" dirty="0"/>
          </a:p>
        </p:txBody>
      </p:sp>
      <p:sp>
        <p:nvSpPr>
          <p:cNvPr id="5" name="TextBox 4">
            <a:extLst>
              <a:ext uri="{FF2B5EF4-FFF2-40B4-BE49-F238E27FC236}">
                <a16:creationId xmlns:a16="http://schemas.microsoft.com/office/drawing/2014/main" id="{4178E2F6-5CC1-1F19-6590-34C8C9A56503}"/>
              </a:ext>
            </a:extLst>
          </p:cNvPr>
          <p:cNvSpPr txBox="1"/>
          <p:nvPr/>
        </p:nvSpPr>
        <p:spPr>
          <a:xfrm>
            <a:off x="423856" y="4427744"/>
            <a:ext cx="8296287" cy="369332"/>
          </a:xfrm>
          <a:prstGeom prst="rect">
            <a:avLst/>
          </a:prstGeom>
          <a:noFill/>
        </p:spPr>
        <p:txBody>
          <a:bodyPr wrap="square">
            <a:spAutoFit/>
          </a:bodyPr>
          <a:lstStyle/>
          <a:p>
            <a:pPr algn="ctr" eaLnBrk="0" hangingPunct="0">
              <a:defRPr/>
            </a:pPr>
            <a:r>
              <a:rPr lang="en-US" sz="1800" b="1" dirty="0">
                <a:latin typeface="Calibri" pitchFamily="34" charset="0"/>
              </a:rPr>
              <a:t>Projects can receive points for 3 of the top 4 categories for 3 points each (totaling 9)</a:t>
            </a:r>
          </a:p>
        </p:txBody>
      </p:sp>
    </p:spTree>
    <p:extLst>
      <p:ext uri="{BB962C8B-B14F-4D97-AF65-F5344CB8AC3E}">
        <p14:creationId xmlns:p14="http://schemas.microsoft.com/office/powerpoint/2010/main" val="1936046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36167" y="348583"/>
            <a:ext cx="7487259" cy="577951"/>
          </a:xfrm>
        </p:spPr>
        <p:txBody>
          <a:bodyPr>
            <a:noAutofit/>
          </a:bodyPr>
          <a:lstStyle/>
          <a:p>
            <a:pPr marL="0" indent="0" eaLnBrk="0" hangingPunct="0">
              <a:buNone/>
            </a:pPr>
            <a:r>
              <a:rPr lang="en-US" b="1" dirty="0">
                <a:solidFill>
                  <a:srgbClr val="0072CE"/>
                </a:solidFill>
                <a:latin typeface="Calibri" pitchFamily="34" charset="0"/>
              </a:rPr>
              <a:t>Bank District Priority</a:t>
            </a:r>
            <a:endParaRPr lang="en-US" dirty="0">
              <a:solidFill>
                <a:schemeClr val="tx1"/>
              </a:solidFill>
            </a:endParaRPr>
          </a:p>
        </p:txBody>
      </p:sp>
      <p:sp>
        <p:nvSpPr>
          <p:cNvPr id="5" name="Flowchart: Process 4">
            <a:extLst>
              <a:ext uri="{FF2B5EF4-FFF2-40B4-BE49-F238E27FC236}">
                <a16:creationId xmlns:a16="http://schemas.microsoft.com/office/drawing/2014/main" id="{69F0EC97-262E-4288-9ACC-C8AF8967BCBC}"/>
              </a:ext>
            </a:extLst>
          </p:cNvPr>
          <p:cNvSpPr/>
          <p:nvPr/>
        </p:nvSpPr>
        <p:spPr>
          <a:xfrm>
            <a:off x="139786" y="5513896"/>
            <a:ext cx="5215593" cy="647162"/>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Subsidy Per Targeted Unit – </a:t>
            </a:r>
            <a:r>
              <a:rPr lang="en-US" sz="2000" b="1" dirty="0">
                <a:solidFill>
                  <a:schemeClr val="tx1"/>
                </a:solidFill>
              </a:rPr>
              <a:t>5 pts</a:t>
            </a:r>
          </a:p>
        </p:txBody>
      </p:sp>
      <p:sp>
        <p:nvSpPr>
          <p:cNvPr id="8" name="Flowchart: Process 7">
            <a:extLst>
              <a:ext uri="{FF2B5EF4-FFF2-40B4-BE49-F238E27FC236}">
                <a16:creationId xmlns:a16="http://schemas.microsoft.com/office/drawing/2014/main" id="{D3C20F21-B5C9-4BB7-A2FD-1CC596021C89}"/>
              </a:ext>
            </a:extLst>
          </p:cNvPr>
          <p:cNvSpPr/>
          <p:nvPr/>
        </p:nvSpPr>
        <p:spPr>
          <a:xfrm>
            <a:off x="139807" y="1020523"/>
            <a:ext cx="5215602" cy="1154206"/>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R="0" lvl="0" indent="0" algn="ctr" fontAlgn="auto">
              <a:lnSpc>
                <a:spcPct val="100000"/>
              </a:lnSpc>
              <a:spcBef>
                <a:spcPts val="600"/>
              </a:spcBef>
              <a:spcAft>
                <a:spcPts val="0"/>
              </a:spcAft>
              <a:buClrTx/>
              <a:buSzTx/>
              <a:buFontTx/>
              <a:buNone/>
              <a:tabLst/>
              <a:defRPr/>
            </a:pPr>
            <a:endParaRPr lang="en-US" sz="2000" dirty="0"/>
          </a:p>
          <a:p>
            <a:pPr marR="0" lvl="0" indent="0" algn="ctr" fontAlgn="auto">
              <a:lnSpc>
                <a:spcPct val="100000"/>
              </a:lnSpc>
              <a:spcBef>
                <a:spcPts val="600"/>
              </a:spcBef>
              <a:spcAft>
                <a:spcPts val="0"/>
              </a:spcAft>
              <a:buClrTx/>
              <a:buSzTx/>
              <a:buFontTx/>
              <a:buNone/>
              <a:tabLst/>
              <a:defRPr/>
            </a:pPr>
            <a:r>
              <a:rPr lang="en-US" sz="2000" u="sng" dirty="0">
                <a:solidFill>
                  <a:schemeClr val="tx1"/>
                </a:solidFill>
              </a:rPr>
              <a:t>First-time homebuyers</a:t>
            </a:r>
            <a:r>
              <a:rPr lang="en-US" sz="2000" dirty="0">
                <a:solidFill>
                  <a:schemeClr val="tx1"/>
                </a:solidFill>
              </a:rPr>
              <a:t> - </a:t>
            </a:r>
            <a:r>
              <a:rPr lang="en-US" sz="2000" b="1" dirty="0">
                <a:solidFill>
                  <a:schemeClr val="tx1"/>
                </a:solidFill>
              </a:rPr>
              <a:t>5 pts</a:t>
            </a:r>
          </a:p>
          <a:p>
            <a:pPr marL="285750" marR="0" lvl="0" indent="-285750" algn="ctr" fontAlgn="auto">
              <a:lnSpc>
                <a:spcPct val="100000"/>
              </a:lnSpc>
              <a:spcBef>
                <a:spcPts val="600"/>
              </a:spcBef>
              <a:spcAft>
                <a:spcPts val="0"/>
              </a:spcAft>
              <a:buClrTx/>
              <a:buSzTx/>
              <a:buFont typeface="Arial" panose="020B0604020202020204" pitchFamily="34" charset="0"/>
              <a:buChar char="•"/>
              <a:tabLst/>
              <a:defRPr/>
            </a:pPr>
            <a:r>
              <a:rPr lang="en-US" sz="1700" dirty="0">
                <a:solidFill>
                  <a:schemeClr val="tx1"/>
                </a:solidFill>
              </a:rPr>
              <a:t>50% - 2.5 pts</a:t>
            </a:r>
          </a:p>
          <a:p>
            <a:pPr marL="285750" marR="0" lvl="0" indent="-285750" algn="ctr" fontAlgn="auto">
              <a:lnSpc>
                <a:spcPct val="100000"/>
              </a:lnSpc>
              <a:spcBef>
                <a:spcPts val="600"/>
              </a:spcBef>
              <a:spcAft>
                <a:spcPts val="0"/>
              </a:spcAft>
              <a:buClrTx/>
              <a:buSzTx/>
              <a:buFont typeface="Arial" panose="020B0604020202020204" pitchFamily="34" charset="0"/>
              <a:buChar char="•"/>
              <a:tabLst/>
              <a:defRPr/>
            </a:pPr>
            <a:r>
              <a:rPr lang="en-US" sz="1700" dirty="0">
                <a:solidFill>
                  <a:schemeClr val="tx1"/>
                </a:solidFill>
              </a:rPr>
              <a:t>100% - 5 pts</a:t>
            </a:r>
          </a:p>
          <a:p>
            <a:pPr marL="285750" marR="0" lvl="0" indent="-285750" algn="ctr" fontAlgn="auto">
              <a:lnSpc>
                <a:spcPct val="100000"/>
              </a:lnSpc>
              <a:spcBef>
                <a:spcPts val="600"/>
              </a:spcBef>
              <a:spcAft>
                <a:spcPts val="0"/>
              </a:spcAft>
              <a:buClrTx/>
              <a:buSzTx/>
              <a:buFont typeface="Arial" panose="020B0604020202020204" pitchFamily="34" charset="0"/>
              <a:buChar char="•"/>
              <a:tabLst/>
              <a:defRPr/>
            </a:pPr>
            <a:endParaRPr lang="en-US" sz="2000" dirty="0">
              <a:solidFill>
                <a:schemeClr val="tx1"/>
              </a:solidFill>
            </a:endParaRPr>
          </a:p>
        </p:txBody>
      </p:sp>
      <p:sp>
        <p:nvSpPr>
          <p:cNvPr id="2" name="Flowchart: Process 1">
            <a:extLst>
              <a:ext uri="{FF2B5EF4-FFF2-40B4-BE49-F238E27FC236}">
                <a16:creationId xmlns:a16="http://schemas.microsoft.com/office/drawing/2014/main" id="{B9352823-6015-C792-CECB-6CF8FB3FFCD9}"/>
              </a:ext>
            </a:extLst>
          </p:cNvPr>
          <p:cNvSpPr/>
          <p:nvPr/>
        </p:nvSpPr>
        <p:spPr>
          <a:xfrm>
            <a:off x="139807" y="2174730"/>
            <a:ext cx="5215572" cy="2602582"/>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endParaRPr lang="en-US" sz="2000" dirty="0"/>
          </a:p>
          <a:p>
            <a:pPr algn="ctr">
              <a:spcBef>
                <a:spcPts val="600"/>
              </a:spcBef>
            </a:pPr>
            <a:r>
              <a:rPr lang="en-US" sz="2000" u="sng" dirty="0">
                <a:solidFill>
                  <a:schemeClr val="tx1"/>
                </a:solidFill>
              </a:rPr>
              <a:t>Units located within District</a:t>
            </a:r>
            <a:r>
              <a:rPr lang="en-US" sz="2000" dirty="0">
                <a:solidFill>
                  <a:schemeClr val="tx1"/>
                </a:solidFill>
              </a:rPr>
              <a:t> - </a:t>
            </a:r>
            <a:r>
              <a:rPr lang="en-US" sz="2000" b="1" dirty="0">
                <a:solidFill>
                  <a:schemeClr val="tx1"/>
                </a:solidFill>
              </a:rPr>
              <a:t>8 pts</a:t>
            </a:r>
          </a:p>
          <a:p>
            <a:pPr marL="342900" indent="-342900">
              <a:spcBef>
                <a:spcPts val="600"/>
              </a:spcBef>
              <a:buFont typeface="Arial" panose="020B0604020202020204" pitchFamily="34" charset="0"/>
              <a:buChar char="•"/>
            </a:pPr>
            <a:r>
              <a:rPr lang="en-US" sz="1700" dirty="0">
                <a:solidFill>
                  <a:schemeClr val="tx1"/>
                </a:solidFill>
              </a:rPr>
              <a:t>Units located in Arkansas/New Mexico – 8 pts</a:t>
            </a:r>
          </a:p>
          <a:p>
            <a:pPr marL="342900" indent="-342900">
              <a:spcBef>
                <a:spcPts val="600"/>
              </a:spcBef>
              <a:buFont typeface="Arial" panose="020B0604020202020204" pitchFamily="34" charset="0"/>
              <a:buChar char="•"/>
            </a:pPr>
            <a:r>
              <a:rPr lang="en-US" sz="1650" dirty="0">
                <a:solidFill>
                  <a:schemeClr val="tx1"/>
                </a:solidFill>
              </a:rPr>
              <a:t>Units located in Louisiana/Mississippi/Texas – 5 pts</a:t>
            </a:r>
          </a:p>
          <a:p>
            <a:pPr marL="342900" indent="-342900">
              <a:spcBef>
                <a:spcPts val="600"/>
              </a:spcBef>
              <a:buFont typeface="Arial" panose="020B0604020202020204" pitchFamily="34" charset="0"/>
              <a:buChar char="•"/>
            </a:pPr>
            <a:r>
              <a:rPr lang="en-US" sz="1700" dirty="0">
                <a:solidFill>
                  <a:schemeClr val="tx1"/>
                </a:solidFill>
              </a:rPr>
              <a:t>Units located out of district – 0 pts</a:t>
            </a:r>
          </a:p>
          <a:p>
            <a:pPr>
              <a:spcBef>
                <a:spcPts val="600"/>
              </a:spcBef>
            </a:pPr>
            <a:r>
              <a:rPr lang="en-US" sz="1700" u="sng" dirty="0">
                <a:solidFill>
                  <a:schemeClr val="tx1"/>
                </a:solidFill>
              </a:rPr>
              <a:t>For multi-state scattered site projects</a:t>
            </a:r>
            <a:r>
              <a:rPr lang="en-US" sz="1700" dirty="0">
                <a:solidFill>
                  <a:schemeClr val="tx1"/>
                </a:solidFill>
              </a:rPr>
              <a:t>:</a:t>
            </a:r>
          </a:p>
          <a:p>
            <a:pPr>
              <a:spcBef>
                <a:spcPts val="600"/>
              </a:spcBef>
            </a:pPr>
            <a:r>
              <a:rPr lang="en-US" sz="1700" dirty="0">
                <a:solidFill>
                  <a:schemeClr val="tx1"/>
                </a:solidFill>
              </a:rPr>
              <a:t>(Louisiana units + Mississippi units + Texas units/total units * </a:t>
            </a:r>
            <a:r>
              <a:rPr lang="en-US" sz="1700" b="1" u="sng" dirty="0">
                <a:solidFill>
                  <a:schemeClr val="tx1"/>
                </a:solidFill>
              </a:rPr>
              <a:t>5</a:t>
            </a:r>
            <a:r>
              <a:rPr lang="en-US" sz="1700" dirty="0">
                <a:solidFill>
                  <a:schemeClr val="tx1"/>
                </a:solidFill>
              </a:rPr>
              <a:t>) + (Arkansas + New Mexico units/total units)* </a:t>
            </a:r>
            <a:r>
              <a:rPr lang="en-US" sz="1700" b="1" u="sng" dirty="0">
                <a:solidFill>
                  <a:schemeClr val="tx1"/>
                </a:solidFill>
              </a:rPr>
              <a:t>8</a:t>
            </a:r>
          </a:p>
          <a:p>
            <a:pPr algn="ctr">
              <a:spcBef>
                <a:spcPts val="600"/>
              </a:spcBef>
            </a:pPr>
            <a:endParaRPr lang="en-US" sz="2000" dirty="0"/>
          </a:p>
        </p:txBody>
      </p:sp>
      <p:sp>
        <p:nvSpPr>
          <p:cNvPr id="3" name="Flowchart: Process 2">
            <a:extLst>
              <a:ext uri="{FF2B5EF4-FFF2-40B4-BE49-F238E27FC236}">
                <a16:creationId xmlns:a16="http://schemas.microsoft.com/office/drawing/2014/main" id="{55FB903D-0B1F-0749-D1BE-A4382A8B7448}"/>
              </a:ext>
            </a:extLst>
          </p:cNvPr>
          <p:cNvSpPr/>
          <p:nvPr/>
        </p:nvSpPr>
        <p:spPr>
          <a:xfrm>
            <a:off x="139778" y="4817709"/>
            <a:ext cx="5215601" cy="647162"/>
          </a:xfrm>
          <a:prstGeom prst="flowChartProcess">
            <a:avLst/>
          </a:prstGeom>
        </p:spPr>
        <p:style>
          <a:lnRef idx="2">
            <a:schemeClr val="accent1"/>
          </a:lnRef>
          <a:fillRef idx="1">
            <a:schemeClr val="lt1"/>
          </a:fillRef>
          <a:effectRef idx="0">
            <a:schemeClr val="accent1"/>
          </a:effectRef>
          <a:fontRef idx="minor">
            <a:schemeClr val="dk1"/>
          </a:fontRef>
        </p:style>
        <p:txBody>
          <a:bodyPr rtlCol="0" anchor="ctr" anchorCtr="1"/>
          <a:lstStyle/>
          <a:p>
            <a:pPr algn="ctr">
              <a:spcBef>
                <a:spcPts val="600"/>
              </a:spcBef>
            </a:pPr>
            <a:endParaRPr lang="en-US" sz="2000" dirty="0"/>
          </a:p>
          <a:p>
            <a:pPr algn="ctr">
              <a:spcBef>
                <a:spcPts val="600"/>
              </a:spcBef>
            </a:pPr>
            <a:r>
              <a:rPr lang="en-US" sz="2000" dirty="0">
                <a:solidFill>
                  <a:schemeClr val="tx1"/>
                </a:solidFill>
              </a:rPr>
              <a:t>Climate Resilient Building Standards- </a:t>
            </a:r>
            <a:r>
              <a:rPr lang="en-US" sz="2000" b="1" dirty="0">
                <a:solidFill>
                  <a:schemeClr val="tx1"/>
                </a:solidFill>
              </a:rPr>
              <a:t>7 pts</a:t>
            </a:r>
          </a:p>
          <a:p>
            <a:pPr algn="ctr">
              <a:spcBef>
                <a:spcPts val="600"/>
              </a:spcBef>
            </a:pPr>
            <a:endParaRPr lang="en-US" sz="2000" dirty="0"/>
          </a:p>
        </p:txBody>
      </p:sp>
      <p:pic>
        <p:nvPicPr>
          <p:cNvPr id="16" name="Picture 15" descr="A row of white buildings&#10;&#10;Description automatically generated with low confidence">
            <a:extLst>
              <a:ext uri="{FF2B5EF4-FFF2-40B4-BE49-F238E27FC236}">
                <a16:creationId xmlns:a16="http://schemas.microsoft.com/office/drawing/2014/main" id="{D008D9A6-B258-F0FD-B2A7-EDC3EC5494D6}"/>
              </a:ext>
            </a:extLst>
          </p:cNvPr>
          <p:cNvPicPr>
            <a:picLocks noChangeAspect="1"/>
          </p:cNvPicPr>
          <p:nvPr/>
        </p:nvPicPr>
        <p:blipFill>
          <a:blip r:embed="rId3"/>
          <a:stretch>
            <a:fillRect/>
          </a:stretch>
        </p:blipFill>
        <p:spPr>
          <a:xfrm>
            <a:off x="5538158" y="1663854"/>
            <a:ext cx="3374661" cy="1931092"/>
          </a:xfrm>
          <a:prstGeom prst="rect">
            <a:avLst/>
          </a:prstGeom>
          <a:ln w="22225">
            <a:solidFill>
              <a:schemeClr val="tx1"/>
            </a:solidFill>
          </a:ln>
        </p:spPr>
      </p:pic>
      <p:pic>
        <p:nvPicPr>
          <p:cNvPr id="18" name="Picture 17" descr="A picture containing building, sky, outdoor, road&#10;&#10;Description automatically generated">
            <a:extLst>
              <a:ext uri="{FF2B5EF4-FFF2-40B4-BE49-F238E27FC236}">
                <a16:creationId xmlns:a16="http://schemas.microsoft.com/office/drawing/2014/main" id="{36FEC080-AEFB-3EAE-442E-585ED41841BD}"/>
              </a:ext>
            </a:extLst>
          </p:cNvPr>
          <p:cNvPicPr>
            <a:picLocks noChangeAspect="1"/>
          </p:cNvPicPr>
          <p:nvPr/>
        </p:nvPicPr>
        <p:blipFill>
          <a:blip r:embed="rId4"/>
          <a:stretch>
            <a:fillRect/>
          </a:stretch>
        </p:blipFill>
        <p:spPr>
          <a:xfrm>
            <a:off x="5538158" y="3812478"/>
            <a:ext cx="3374647" cy="1828800"/>
          </a:xfrm>
          <a:prstGeom prst="rect">
            <a:avLst/>
          </a:prstGeom>
          <a:ln w="22225">
            <a:solidFill>
              <a:schemeClr val="tx1"/>
            </a:solidFill>
          </a:ln>
        </p:spPr>
      </p:pic>
      <p:cxnSp>
        <p:nvCxnSpPr>
          <p:cNvPr id="21" name="Straight Connector 20">
            <a:extLst>
              <a:ext uri="{FF2B5EF4-FFF2-40B4-BE49-F238E27FC236}">
                <a16:creationId xmlns:a16="http://schemas.microsoft.com/office/drawing/2014/main" id="{60E0A6EC-348C-1A74-9C12-5188B20102D5}"/>
              </a:ext>
            </a:extLst>
          </p:cNvPr>
          <p:cNvCxnSpPr>
            <a:cxnSpLocks/>
          </p:cNvCxnSpPr>
          <p:nvPr/>
        </p:nvCxnSpPr>
        <p:spPr>
          <a:xfrm>
            <a:off x="5446783" y="1354101"/>
            <a:ext cx="0" cy="4965150"/>
          </a:xfrm>
          <a:prstGeom prst="line">
            <a:avLst/>
          </a:prstGeom>
          <a:ln w="28575"/>
        </p:spPr>
        <p:style>
          <a:lnRef idx="1">
            <a:schemeClr val="dk1"/>
          </a:lnRef>
          <a:fillRef idx="0">
            <a:schemeClr val="dk1"/>
          </a:fillRef>
          <a:effectRef idx="0">
            <a:schemeClr val="dk1"/>
          </a:effectRef>
          <a:fontRef idx="minor">
            <a:schemeClr val="tx1"/>
          </a:fontRef>
        </p:style>
      </p:cxnSp>
      <p:sp>
        <p:nvSpPr>
          <p:cNvPr id="7" name="Flowchart: Process 6">
            <a:extLst>
              <a:ext uri="{FF2B5EF4-FFF2-40B4-BE49-F238E27FC236}">
                <a16:creationId xmlns:a16="http://schemas.microsoft.com/office/drawing/2014/main" id="{23D457E3-D85C-DF34-D5F8-F587435C3BA3}"/>
              </a:ext>
            </a:extLst>
          </p:cNvPr>
          <p:cNvSpPr/>
          <p:nvPr/>
        </p:nvSpPr>
        <p:spPr>
          <a:xfrm>
            <a:off x="139797" y="6201455"/>
            <a:ext cx="5215590" cy="615923"/>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Native Housing Projects – </a:t>
            </a:r>
            <a:r>
              <a:rPr lang="en-US" sz="2000" b="1" dirty="0">
                <a:solidFill>
                  <a:schemeClr val="tx1"/>
                </a:solidFill>
              </a:rPr>
              <a:t>5 pts</a:t>
            </a:r>
          </a:p>
        </p:txBody>
      </p:sp>
    </p:spTree>
    <p:extLst>
      <p:ext uri="{BB962C8B-B14F-4D97-AF65-F5344CB8AC3E}">
        <p14:creationId xmlns:p14="http://schemas.microsoft.com/office/powerpoint/2010/main" val="2891248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266D5D-39CB-9671-1028-922B04CB043F}"/>
              </a:ext>
            </a:extLst>
          </p:cNvPr>
          <p:cNvSpPr>
            <a:spLocks noGrp="1"/>
          </p:cNvSpPr>
          <p:nvPr>
            <p:ph idx="1"/>
          </p:nvPr>
        </p:nvSpPr>
        <p:spPr>
          <a:xfrm>
            <a:off x="310540" y="1176670"/>
            <a:ext cx="8056220" cy="5516738"/>
          </a:xfrm>
        </p:spPr>
        <p:txBody>
          <a:bodyPr>
            <a:normAutofit/>
          </a:bodyPr>
          <a:lstStyle/>
          <a:p>
            <a:pPr marL="0" indent="0">
              <a:buNone/>
            </a:pPr>
            <a:r>
              <a:rPr lang="en-US" b="1" dirty="0">
                <a:solidFill>
                  <a:srgbClr val="00B050"/>
                </a:solidFill>
              </a:rPr>
              <a:t>Climate Resilient &amp; Green Housing</a:t>
            </a:r>
          </a:p>
          <a:p>
            <a:pPr marL="0" indent="0">
              <a:buNone/>
            </a:pPr>
            <a:r>
              <a:rPr lang="en-US" dirty="0"/>
              <a:t>Scoring based on the type of resilient housing certification achieved.  Emphasis on constructing units that will better withstand potential natural disasters as well as conserve energy and use sustainable materials as required by achieving one of the designations below:</a:t>
            </a:r>
          </a:p>
          <a:p>
            <a:pPr marL="0" indent="0">
              <a:buNone/>
            </a:pPr>
            <a:r>
              <a:rPr lang="en-US" sz="1000" dirty="0"/>
              <a:t>	</a:t>
            </a:r>
          </a:p>
          <a:p>
            <a:pPr marL="744538" indent="0"/>
            <a:r>
              <a:rPr lang="en-US" dirty="0"/>
              <a:t>	</a:t>
            </a:r>
            <a:r>
              <a:rPr lang="en-US" b="1" dirty="0"/>
              <a:t>FORTIFIED: Multifamily, Gold         	            (7 Pts)</a:t>
            </a:r>
          </a:p>
          <a:p>
            <a:pPr marL="744538" indent="0"/>
            <a:r>
              <a:rPr lang="en-US" dirty="0"/>
              <a:t> </a:t>
            </a:r>
            <a:r>
              <a:rPr lang="en-US" b="1" dirty="0"/>
              <a:t>FORTIFIED: Silver</a:t>
            </a:r>
          </a:p>
          <a:p>
            <a:pPr marL="744538" indent="0"/>
            <a:r>
              <a:rPr lang="en-US" dirty="0"/>
              <a:t> Enterprise Green Communities Criteria </a:t>
            </a:r>
          </a:p>
          <a:p>
            <a:pPr marL="744538" indent="0"/>
            <a:r>
              <a:rPr lang="en-US" dirty="0"/>
              <a:t>	Leadership in Energy and Environmental Design (LEED)</a:t>
            </a:r>
          </a:p>
          <a:p>
            <a:pPr marL="744538" indent="0"/>
            <a:r>
              <a:rPr lang="en-US" dirty="0"/>
              <a:t>	ICC/ASHRAE ‐ 700 National Green Building Standard (NGBS)</a:t>
            </a:r>
          </a:p>
          <a:p>
            <a:pPr marL="744538" indent="0"/>
            <a:r>
              <a:rPr lang="en-US" dirty="0"/>
              <a:t> HERS Rating: 65 or less for Rehab; 55 or less for New Construction</a:t>
            </a:r>
          </a:p>
          <a:p>
            <a:pPr marL="744538" indent="0"/>
            <a:r>
              <a:rPr lang="en-US" dirty="0"/>
              <a:t> </a:t>
            </a:r>
            <a:r>
              <a:rPr lang="en-US" b="1" dirty="0"/>
              <a:t>FORTIFIED: Roof</a:t>
            </a:r>
          </a:p>
          <a:p>
            <a:pPr marL="744538" indent="0"/>
            <a:r>
              <a:rPr lang="en-US" dirty="0"/>
              <a:t> Energy Star Certified Home/Building           </a:t>
            </a:r>
            <a:r>
              <a:rPr lang="en-US" b="1" dirty="0"/>
              <a:t>(3 Pts) </a:t>
            </a:r>
            <a:r>
              <a:rPr lang="en-US" dirty="0"/>
              <a:t>		</a:t>
            </a:r>
          </a:p>
        </p:txBody>
      </p:sp>
      <p:sp>
        <p:nvSpPr>
          <p:cNvPr id="3" name="Title 2">
            <a:extLst>
              <a:ext uri="{FF2B5EF4-FFF2-40B4-BE49-F238E27FC236}">
                <a16:creationId xmlns:a16="http://schemas.microsoft.com/office/drawing/2014/main" id="{4AF80D53-5FBE-624A-16AB-E4F15AE964B9}"/>
              </a:ext>
            </a:extLst>
          </p:cNvPr>
          <p:cNvSpPr>
            <a:spLocks noGrp="1"/>
          </p:cNvSpPr>
          <p:nvPr>
            <p:ph type="title"/>
          </p:nvPr>
        </p:nvSpPr>
        <p:spPr>
          <a:xfrm>
            <a:off x="356260" y="644493"/>
            <a:ext cx="7487260" cy="457200"/>
          </a:xfrm>
        </p:spPr>
        <p:txBody>
          <a:bodyPr/>
          <a:lstStyle/>
          <a:p>
            <a:r>
              <a:rPr lang="en-US" b="1" dirty="0">
                <a:solidFill>
                  <a:srgbClr val="0072CE"/>
                </a:solidFill>
                <a:latin typeface="Calibri" pitchFamily="34" charset="0"/>
              </a:rPr>
              <a:t>Bank District Priority – Cont’d</a:t>
            </a:r>
            <a:br>
              <a:rPr lang="en-US" dirty="0">
                <a:solidFill>
                  <a:schemeClr val="tx1"/>
                </a:solidFill>
              </a:rPr>
            </a:br>
            <a:endParaRPr lang="en-US" dirty="0"/>
          </a:p>
        </p:txBody>
      </p:sp>
      <p:sp>
        <p:nvSpPr>
          <p:cNvPr id="4" name="Right Brace 3">
            <a:extLst>
              <a:ext uri="{FF2B5EF4-FFF2-40B4-BE49-F238E27FC236}">
                <a16:creationId xmlns:a16="http://schemas.microsoft.com/office/drawing/2014/main" id="{8A89BABA-2249-B1B5-8F6A-E1370027E25E}"/>
              </a:ext>
            </a:extLst>
          </p:cNvPr>
          <p:cNvSpPr/>
          <p:nvPr/>
        </p:nvSpPr>
        <p:spPr>
          <a:xfrm>
            <a:off x="5018263" y="5301619"/>
            <a:ext cx="523240" cy="759422"/>
          </a:xfrm>
          <a:prstGeom prst="rightBrace">
            <a:avLst>
              <a:gd name="adj1" fmla="val 8333"/>
              <a:gd name="adj2" fmla="val 6235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7B826010-AE27-8064-C961-5A3F14A8D0C5}"/>
              </a:ext>
            </a:extLst>
          </p:cNvPr>
          <p:cNvSpPr txBox="1"/>
          <p:nvPr/>
        </p:nvSpPr>
        <p:spPr>
          <a:xfrm>
            <a:off x="8297600" y="4165254"/>
            <a:ext cx="861390" cy="400110"/>
          </a:xfrm>
          <a:prstGeom prst="rect">
            <a:avLst/>
          </a:prstGeom>
          <a:noFill/>
        </p:spPr>
        <p:txBody>
          <a:bodyPr wrap="none" rtlCol="0">
            <a:spAutoFit/>
          </a:bodyPr>
          <a:lstStyle/>
          <a:p>
            <a:r>
              <a:rPr lang="en-US" sz="2000" b="1" dirty="0">
                <a:solidFill>
                  <a:schemeClr val="tx1">
                    <a:lumMod val="65000"/>
                    <a:lumOff val="35000"/>
                  </a:schemeClr>
                </a:solidFill>
              </a:rPr>
              <a:t>(5 Pts)</a:t>
            </a:r>
          </a:p>
        </p:txBody>
      </p:sp>
      <p:sp>
        <p:nvSpPr>
          <p:cNvPr id="6" name="Right Brace 5">
            <a:extLst>
              <a:ext uri="{FF2B5EF4-FFF2-40B4-BE49-F238E27FC236}">
                <a16:creationId xmlns:a16="http://schemas.microsoft.com/office/drawing/2014/main" id="{FF30348D-0954-5D0A-2464-856640FD0F84}"/>
              </a:ext>
            </a:extLst>
          </p:cNvPr>
          <p:cNvSpPr/>
          <p:nvPr/>
        </p:nvSpPr>
        <p:spPr>
          <a:xfrm>
            <a:off x="7843520" y="3429000"/>
            <a:ext cx="523240" cy="1872619"/>
          </a:xfrm>
          <a:prstGeom prst="rightBrace">
            <a:avLst>
              <a:gd name="adj1" fmla="val 8333"/>
              <a:gd name="adj2" fmla="val 4957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7" name="Right Brace 6">
            <a:extLst>
              <a:ext uri="{FF2B5EF4-FFF2-40B4-BE49-F238E27FC236}">
                <a16:creationId xmlns:a16="http://schemas.microsoft.com/office/drawing/2014/main" id="{9927A9B0-5C19-5C0F-F163-4F2F96BC33A4}"/>
              </a:ext>
            </a:extLst>
          </p:cNvPr>
          <p:cNvSpPr/>
          <p:nvPr/>
        </p:nvSpPr>
        <p:spPr>
          <a:xfrm>
            <a:off x="5018263" y="2997164"/>
            <a:ext cx="523240" cy="33558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20136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GrantConnect</a:t>
            </a:r>
          </a:p>
        </p:txBody>
      </p:sp>
      <p:sp>
        <p:nvSpPr>
          <p:cNvPr id="6" name="TextBox 5">
            <a:extLst>
              <a:ext uri="{FF2B5EF4-FFF2-40B4-BE49-F238E27FC236}">
                <a16:creationId xmlns:a16="http://schemas.microsoft.com/office/drawing/2014/main" id="{02F276B0-EDA7-D7A4-42B5-2F8D7E6D6669}"/>
              </a:ext>
            </a:extLst>
          </p:cNvPr>
          <p:cNvSpPr txBox="1"/>
          <p:nvPr/>
        </p:nvSpPr>
        <p:spPr>
          <a:xfrm>
            <a:off x="2286000" y="5335357"/>
            <a:ext cx="5749962" cy="400110"/>
          </a:xfrm>
          <a:prstGeom prst="rect">
            <a:avLst/>
          </a:prstGeom>
          <a:noFill/>
        </p:spPr>
        <p:txBody>
          <a:bodyPr wrap="square">
            <a:spAutoFit/>
          </a:bodyPr>
          <a:lstStyle/>
          <a:p>
            <a:pPr marR="0" algn="l"/>
            <a:r>
              <a:rPr lang="en-US" sz="2000" b="0" i="0" u="none" strike="noStrike" baseline="0" dirty="0">
                <a:solidFill>
                  <a:schemeClr val="bg1"/>
                </a:solidFill>
                <a:latin typeface="Calibri" panose="020F0502020204030204" pitchFamily="34" charset="0"/>
              </a:rPr>
              <a:t>GrantConnect is the home of the AHP application</a:t>
            </a:r>
          </a:p>
        </p:txBody>
      </p:sp>
    </p:spTree>
    <p:extLst>
      <p:ext uri="{BB962C8B-B14F-4D97-AF65-F5344CB8AC3E}">
        <p14:creationId xmlns:p14="http://schemas.microsoft.com/office/powerpoint/2010/main" val="4089732361"/>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2400" dirty="0"/>
              <a:t>GrantConnect</a:t>
            </a:r>
          </a:p>
        </p:txBody>
      </p:sp>
      <p:sp>
        <p:nvSpPr>
          <p:cNvPr id="5" name="TextBox 4">
            <a:extLst>
              <a:ext uri="{FF2B5EF4-FFF2-40B4-BE49-F238E27FC236}">
                <a16:creationId xmlns:a16="http://schemas.microsoft.com/office/drawing/2014/main" id="{78700932-F72A-4DF5-ECA6-01479617B578}"/>
              </a:ext>
            </a:extLst>
          </p:cNvPr>
          <p:cNvSpPr txBox="1"/>
          <p:nvPr/>
        </p:nvSpPr>
        <p:spPr>
          <a:xfrm>
            <a:off x="454536" y="1110907"/>
            <a:ext cx="8183583" cy="4801314"/>
          </a:xfrm>
          <a:prstGeom prst="rect">
            <a:avLst/>
          </a:prstGeom>
          <a:noFill/>
        </p:spPr>
        <p:txBody>
          <a:bodyPr wrap="square" rtlCol="0">
            <a:spAutoFit/>
          </a:bodyPr>
          <a:lstStyle/>
          <a:p>
            <a:r>
              <a:rPr lang="en-US" sz="2400" b="1" dirty="0">
                <a:solidFill>
                  <a:schemeClr val="tx1">
                    <a:lumMod val="65000"/>
                    <a:lumOff val="35000"/>
                  </a:schemeClr>
                </a:solidFill>
              </a:rPr>
              <a:t>What is GrantConnect?</a:t>
            </a:r>
          </a:p>
          <a:p>
            <a:r>
              <a:rPr lang="en-US" sz="2400" dirty="0">
                <a:solidFill>
                  <a:schemeClr val="tx1">
                    <a:lumMod val="65000"/>
                    <a:lumOff val="35000"/>
                  </a:schemeClr>
                </a:solidFill>
              </a:rPr>
              <a:t>The online portal where applications are completed and submitted for consideration for an AHP subsidy as well as HELP, SNAP and DRA request.</a:t>
            </a:r>
          </a:p>
          <a:p>
            <a:endParaRPr lang="en-US" sz="2400" dirty="0">
              <a:solidFill>
                <a:schemeClr val="tx1">
                  <a:lumMod val="65000"/>
                  <a:lumOff val="35000"/>
                </a:schemeClr>
              </a:solidFill>
            </a:endParaRPr>
          </a:p>
          <a:p>
            <a:r>
              <a:rPr lang="en-US" sz="2400" b="1" dirty="0">
                <a:solidFill>
                  <a:schemeClr val="tx1">
                    <a:lumMod val="65000"/>
                    <a:lumOff val="35000"/>
                  </a:schemeClr>
                </a:solidFill>
              </a:rPr>
              <a:t>Key Points</a:t>
            </a:r>
          </a:p>
          <a:p>
            <a:endParaRPr lang="en-US"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GrantConnect is the place where sponsors/consultants must have a User ID and password.</a:t>
            </a:r>
          </a:p>
          <a:p>
            <a:pPr marL="342900" indent="-342900">
              <a:buFont typeface="Arial" panose="020B0604020202020204" pitchFamily="34" charset="0"/>
              <a:buChar char="•"/>
            </a:pPr>
            <a:endParaRPr lang="en-US" sz="1200"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It requires first-time users to register before being able to complete an application.</a:t>
            </a:r>
          </a:p>
          <a:p>
            <a:pPr marL="342900" indent="-342900">
              <a:buFont typeface="Arial" panose="020B0604020202020204" pitchFamily="34" charset="0"/>
              <a:buChar char="•"/>
            </a:pPr>
            <a:endParaRPr lang="en-US" sz="1200" dirty="0">
              <a:solidFill>
                <a:schemeClr val="tx1">
                  <a:lumMod val="65000"/>
                  <a:lumOff val="35000"/>
                </a:schemeClr>
              </a:solidFill>
            </a:endParaRPr>
          </a:p>
          <a:p>
            <a:pPr marL="342900" indent="-342900">
              <a:buFont typeface="Arial" panose="020B0604020202020204" pitchFamily="34" charset="0"/>
              <a:buChar char="•"/>
            </a:pPr>
            <a:r>
              <a:rPr lang="en-US" sz="2400" dirty="0">
                <a:solidFill>
                  <a:srgbClr val="4E5054"/>
                </a:solidFill>
                <a:latin typeface="Public Sans"/>
              </a:rPr>
              <a:t>AHP Application O</a:t>
            </a:r>
            <a:r>
              <a:rPr lang="en-US" sz="2400" b="0" i="0" dirty="0">
                <a:solidFill>
                  <a:srgbClr val="4E5054"/>
                </a:solidFill>
                <a:effectLst/>
                <a:latin typeface="Public Sans"/>
              </a:rPr>
              <a:t>pen from March 31</a:t>
            </a:r>
            <a:r>
              <a:rPr lang="en-US" sz="2400" b="0" i="0" baseline="30000" dirty="0">
                <a:solidFill>
                  <a:srgbClr val="4E5054"/>
                </a:solidFill>
                <a:effectLst/>
                <a:latin typeface="Public Sans"/>
              </a:rPr>
              <a:t>st</a:t>
            </a:r>
            <a:r>
              <a:rPr lang="en-US" sz="2400" b="0" i="0" dirty="0">
                <a:solidFill>
                  <a:srgbClr val="4E5054"/>
                </a:solidFill>
                <a:effectLst/>
                <a:latin typeface="Public Sans"/>
              </a:rPr>
              <a:t> - April 30</a:t>
            </a:r>
            <a:r>
              <a:rPr lang="en-US" sz="2400" b="0" i="0" baseline="30000" dirty="0">
                <a:solidFill>
                  <a:srgbClr val="4E5054"/>
                </a:solidFill>
                <a:effectLst/>
                <a:latin typeface="Public Sans"/>
              </a:rPr>
              <a:t>th</a:t>
            </a:r>
            <a:endParaRPr lang="en-US" sz="2400" dirty="0">
              <a:solidFill>
                <a:schemeClr val="tx1">
                  <a:lumMod val="65000"/>
                  <a:lumOff val="35000"/>
                </a:schemeClr>
              </a:solidFill>
            </a:endParaRPr>
          </a:p>
        </p:txBody>
      </p:sp>
      <p:sp>
        <p:nvSpPr>
          <p:cNvPr id="3" name="Rectangle: Rounded Corners 2">
            <a:extLst>
              <a:ext uri="{FF2B5EF4-FFF2-40B4-BE49-F238E27FC236}">
                <a16:creationId xmlns:a16="http://schemas.microsoft.com/office/drawing/2014/main" id="{AB732954-EB33-3C33-C918-DD30904F9B43}"/>
              </a:ext>
            </a:extLst>
          </p:cNvPr>
          <p:cNvSpPr/>
          <p:nvPr/>
        </p:nvSpPr>
        <p:spPr>
          <a:xfrm>
            <a:off x="416420" y="5292089"/>
            <a:ext cx="6850654" cy="78618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777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92D7E-C308-CD46-CEF3-3BD08AEE1E70}"/>
              </a:ext>
            </a:extLst>
          </p:cNvPr>
          <p:cNvSpPr>
            <a:spLocks noGrp="1"/>
          </p:cNvSpPr>
          <p:nvPr>
            <p:ph type="title"/>
          </p:nvPr>
        </p:nvSpPr>
        <p:spPr/>
        <p:txBody>
          <a:bodyPr/>
          <a:lstStyle/>
          <a:p>
            <a:r>
              <a:rPr lang="en-US" sz="2400" dirty="0"/>
              <a:t>Registration and Access</a:t>
            </a:r>
          </a:p>
        </p:txBody>
      </p:sp>
      <p:pic>
        <p:nvPicPr>
          <p:cNvPr id="7" name="Picture 6">
            <a:extLst>
              <a:ext uri="{FF2B5EF4-FFF2-40B4-BE49-F238E27FC236}">
                <a16:creationId xmlns:a16="http://schemas.microsoft.com/office/drawing/2014/main" id="{10EB1BC5-66EE-D7D1-F321-CCFEDA78631F}"/>
              </a:ext>
            </a:extLst>
          </p:cNvPr>
          <p:cNvPicPr>
            <a:picLocks noChangeAspect="1"/>
          </p:cNvPicPr>
          <p:nvPr/>
        </p:nvPicPr>
        <p:blipFill>
          <a:blip r:embed="rId2"/>
          <a:stretch>
            <a:fillRect/>
          </a:stretch>
        </p:blipFill>
        <p:spPr>
          <a:xfrm>
            <a:off x="0" y="1642946"/>
            <a:ext cx="9144000" cy="4163122"/>
          </a:xfrm>
          <a:prstGeom prst="rect">
            <a:avLst/>
          </a:prstGeom>
          <a:solidFill>
            <a:schemeClr val="tx1"/>
          </a:solidFill>
          <a:ln w="12700">
            <a:solidFill>
              <a:srgbClr val="FF0000"/>
            </a:solidFill>
          </a:ln>
        </p:spPr>
      </p:pic>
      <p:sp>
        <p:nvSpPr>
          <p:cNvPr id="8" name="Rectangle 7">
            <a:extLst>
              <a:ext uri="{FF2B5EF4-FFF2-40B4-BE49-F238E27FC236}">
                <a16:creationId xmlns:a16="http://schemas.microsoft.com/office/drawing/2014/main" id="{3BEFED11-25C7-45FB-1A38-516A7B2F4639}"/>
              </a:ext>
            </a:extLst>
          </p:cNvPr>
          <p:cNvSpPr/>
          <p:nvPr/>
        </p:nvSpPr>
        <p:spPr>
          <a:xfrm>
            <a:off x="438615" y="3450818"/>
            <a:ext cx="8051180" cy="78801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8D124B42-BE04-D44B-06F3-6744A116142B}"/>
              </a:ext>
            </a:extLst>
          </p:cNvPr>
          <p:cNvSpPr/>
          <p:nvPr/>
        </p:nvSpPr>
        <p:spPr>
          <a:xfrm>
            <a:off x="4464205" y="5215144"/>
            <a:ext cx="1070517" cy="341970"/>
          </a:xfrm>
          <a:prstGeom prst="lef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5864DEF-F7BD-D2A6-BF78-073FAB414D5C}"/>
              </a:ext>
            </a:extLst>
          </p:cNvPr>
          <p:cNvSpPr txBox="1"/>
          <p:nvPr/>
        </p:nvSpPr>
        <p:spPr>
          <a:xfrm>
            <a:off x="0" y="5337173"/>
            <a:ext cx="6895652" cy="1477328"/>
          </a:xfrm>
          <a:prstGeom prst="rect">
            <a:avLst/>
          </a:prstGeom>
          <a:noFill/>
        </p:spPr>
        <p:txBody>
          <a:bodyPr wrap="square">
            <a:spAutoFit/>
          </a:bodyPr>
          <a:lstStyle/>
          <a:p>
            <a:pPr algn="l"/>
            <a:endParaRPr lang="en-US" sz="1800" b="0" i="0" u="none" strike="noStrike" baseline="0" dirty="0">
              <a:solidFill>
                <a:srgbClr val="000000"/>
              </a:solidFill>
              <a:latin typeface="Calibri" panose="020F0502020204030204" pitchFamily="34" charset="0"/>
            </a:endParaRPr>
          </a:p>
          <a:p>
            <a:endParaRPr lang="en-US" sz="1800" b="0" i="0" u="none" strike="noStrike" baseline="0" dirty="0">
              <a:latin typeface="Calibri" panose="020F0502020204030204" pitchFamily="34" charset="0"/>
            </a:endParaRPr>
          </a:p>
          <a:p>
            <a:r>
              <a:rPr lang="en-US" sz="1800" b="0" i="0" u="none" strike="noStrike" baseline="0" dirty="0">
                <a:latin typeface="Calibri" panose="020F0502020204030204" pitchFamily="34" charset="0"/>
              </a:rPr>
              <a:t> </a:t>
            </a:r>
          </a:p>
          <a:p>
            <a:pPr marR="0" algn="l"/>
            <a:r>
              <a:rPr lang="en-US" sz="1800" b="0" i="0" u="none" strike="noStrike" baseline="0" dirty="0">
                <a:solidFill>
                  <a:srgbClr val="404040"/>
                </a:solidFill>
                <a:latin typeface="Calibri" panose="020F0502020204030204" pitchFamily="34" charset="0"/>
              </a:rPr>
              <a:t>*GrantConnect is the home of the AHP application</a:t>
            </a:r>
          </a:p>
          <a:p>
            <a:pPr marR="0" algn="l"/>
            <a:r>
              <a:rPr lang="en-US" dirty="0">
                <a:solidFill>
                  <a:srgbClr val="252525"/>
                </a:solidFill>
                <a:latin typeface="Arial" panose="020B0604020202020204" pitchFamily="34" charset="0"/>
              </a:rPr>
              <a:t>*</a:t>
            </a:r>
            <a:r>
              <a:rPr lang="en-US" sz="1800" b="0" i="0" u="none" strike="noStrike" baseline="0" dirty="0">
                <a:solidFill>
                  <a:srgbClr val="404040"/>
                </a:solidFill>
                <a:latin typeface="Calibri" panose="020F0502020204030204" pitchFamily="34" charset="0"/>
              </a:rPr>
              <a:t>Go to </a:t>
            </a:r>
            <a:r>
              <a:rPr lang="en-US" sz="1800" b="0" i="0" u="none" strike="noStrike" baseline="0" dirty="0">
                <a:solidFill>
                  <a:srgbClr val="0000FF"/>
                </a:solidFill>
                <a:latin typeface="Calibri" panose="020F0502020204030204" pitchFamily="34" charset="0"/>
                <a:hlinkClick r:id="rId3"/>
              </a:rPr>
              <a:t>https://app.fhlb.com/grantconnect</a:t>
            </a:r>
            <a:r>
              <a:rPr lang="en-US" sz="1800" b="0" i="0" u="none" strike="noStrike" baseline="0" dirty="0">
                <a:solidFill>
                  <a:srgbClr val="0000FF"/>
                </a:solidFill>
                <a:latin typeface="Calibri" panose="020F0502020204030204" pitchFamily="34" charset="0"/>
              </a:rPr>
              <a:t> </a:t>
            </a:r>
            <a:r>
              <a:rPr lang="en-US" sz="1800" b="0" i="0" u="none" strike="noStrike" baseline="0" dirty="0">
                <a:solidFill>
                  <a:srgbClr val="404040"/>
                </a:solidFill>
                <a:latin typeface="Calibri" panose="020F0502020204030204" pitchFamily="34" charset="0"/>
              </a:rPr>
              <a:t>to begin</a:t>
            </a:r>
          </a:p>
        </p:txBody>
      </p:sp>
    </p:spTree>
    <p:extLst>
      <p:ext uri="{BB962C8B-B14F-4D97-AF65-F5344CB8AC3E}">
        <p14:creationId xmlns:p14="http://schemas.microsoft.com/office/powerpoint/2010/main" val="1885138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2364" y="482191"/>
            <a:ext cx="7470570" cy="457200"/>
          </a:xfrm>
        </p:spPr>
        <p:txBody>
          <a:bodyPr/>
          <a:lstStyle/>
          <a:p>
            <a:r>
              <a:rPr lang="en-US" dirty="0"/>
              <a:t>About FHLB Dallas</a:t>
            </a:r>
          </a:p>
        </p:txBody>
      </p:sp>
      <p:sp>
        <p:nvSpPr>
          <p:cNvPr id="4" name="Text Placeholder 3"/>
          <p:cNvSpPr>
            <a:spLocks noGrp="1"/>
          </p:cNvSpPr>
          <p:nvPr>
            <p:ph type="body" sz="quarter" idx="12"/>
          </p:nvPr>
        </p:nvSpPr>
        <p:spPr>
          <a:xfrm>
            <a:off x="252733" y="994261"/>
            <a:ext cx="5552203" cy="5792132"/>
          </a:xfrm>
        </p:spPr>
        <p:txBody>
          <a:bodyPr>
            <a:noAutofit/>
          </a:bodyPr>
          <a:lstStyle/>
          <a:p>
            <a:pPr marL="0" indent="0">
              <a:spcBef>
                <a:spcPts val="0"/>
              </a:spcBef>
              <a:spcAft>
                <a:spcPts val="600"/>
              </a:spcAft>
              <a:buNone/>
            </a:pPr>
            <a:r>
              <a:rPr lang="en-US" b="1" dirty="0"/>
              <a:t>Who we are</a:t>
            </a:r>
          </a:p>
          <a:p>
            <a:pPr marL="434340" indent="-342900">
              <a:spcBef>
                <a:spcPts val="300"/>
              </a:spcBef>
              <a:buFont typeface="Wingdings" panose="05000000000000000000" pitchFamily="2" charset="2"/>
              <a:buChar char="§"/>
            </a:pPr>
            <a:r>
              <a:rPr lang="en-US" sz="1800" dirty="0"/>
              <a:t>One of 11 District banks in the FHLBank System created by Congress in 1932. </a:t>
            </a:r>
          </a:p>
          <a:p>
            <a:pPr marL="434340" indent="-342900">
              <a:buFont typeface="Wingdings" panose="05000000000000000000" pitchFamily="2" charset="2"/>
              <a:buChar char="§"/>
            </a:pPr>
            <a:r>
              <a:rPr lang="en-US" sz="1800" dirty="0"/>
              <a:t>A privately held cooperative, composed primarily of Community Financial Institutions located in Arkansas, Louisiana, Mississippi, New Mexico and Texas.</a:t>
            </a:r>
          </a:p>
          <a:p>
            <a:pPr marL="434340" indent="-342900">
              <a:buFont typeface="Wingdings" panose="05000000000000000000" pitchFamily="2" charset="2"/>
              <a:buChar char="§"/>
            </a:pPr>
            <a:endParaRPr lang="en-US" sz="1800" dirty="0"/>
          </a:p>
          <a:p>
            <a:pPr marL="0" indent="0">
              <a:spcBef>
                <a:spcPts val="0"/>
              </a:spcBef>
              <a:spcAft>
                <a:spcPts val="600"/>
              </a:spcAft>
              <a:buNone/>
            </a:pPr>
            <a:r>
              <a:rPr lang="en-US" b="1" dirty="0"/>
              <a:t>What we do </a:t>
            </a:r>
          </a:p>
          <a:p>
            <a:pPr lvl="1">
              <a:spcBef>
                <a:spcPts val="0"/>
              </a:spcBef>
              <a:spcAft>
                <a:spcPts val="1800"/>
              </a:spcAft>
              <a:buFont typeface="Wingdings" panose="05000000000000000000" pitchFamily="2" charset="2"/>
              <a:buChar char="§"/>
            </a:pPr>
            <a:r>
              <a:rPr lang="en-US" sz="1800" dirty="0"/>
              <a:t>We provide members with wholesale lending, credit and related financial services.</a:t>
            </a:r>
          </a:p>
          <a:p>
            <a:pPr lvl="1">
              <a:spcBef>
                <a:spcPts val="0"/>
              </a:spcBef>
              <a:spcAft>
                <a:spcPts val="1800"/>
              </a:spcAft>
              <a:buFont typeface="Wingdings" panose="05000000000000000000" pitchFamily="2" charset="2"/>
              <a:buChar char="§"/>
            </a:pPr>
            <a:r>
              <a:rPr lang="en-US" sz="1800" dirty="0"/>
              <a:t>At least 10% of income from the prior year goes to affordable housing.</a:t>
            </a:r>
          </a:p>
          <a:p>
            <a:pPr marL="0" indent="0">
              <a:spcBef>
                <a:spcPts val="0"/>
              </a:spcBef>
              <a:spcAft>
                <a:spcPts val="600"/>
              </a:spcAft>
              <a:buNone/>
            </a:pPr>
            <a:r>
              <a:rPr lang="en-US" b="1" dirty="0"/>
              <a:t>Why we were created</a:t>
            </a:r>
          </a:p>
          <a:p>
            <a:pPr lvl="1">
              <a:spcBef>
                <a:spcPts val="0"/>
              </a:spcBef>
              <a:spcAft>
                <a:spcPts val="1800"/>
              </a:spcAft>
              <a:buFont typeface="Wingdings" panose="05000000000000000000" pitchFamily="2" charset="2"/>
              <a:buChar char="§"/>
            </a:pPr>
            <a:r>
              <a:rPr lang="en-US" sz="1800" dirty="0"/>
              <a:t>To provide capital for mortgage funding during the Great Depression.</a:t>
            </a:r>
            <a:endParaRPr lang="en-US" sz="1800" b="1" dirty="0"/>
          </a:p>
        </p:txBody>
      </p:sp>
      <p:sp>
        <p:nvSpPr>
          <p:cNvPr id="9" name="Rectangle 8">
            <a:extLst>
              <a:ext uri="{FF2B5EF4-FFF2-40B4-BE49-F238E27FC236}">
                <a16:creationId xmlns:a16="http://schemas.microsoft.com/office/drawing/2014/main" id="{5DA034BB-B4BB-68BE-3DB6-ECF37E0D1E7D}"/>
              </a:ext>
            </a:extLst>
          </p:cNvPr>
          <p:cNvSpPr/>
          <p:nvPr/>
        </p:nvSpPr>
        <p:spPr>
          <a:xfrm>
            <a:off x="5450183" y="4642800"/>
            <a:ext cx="1335627" cy="9443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2" name="TextBox 1">
            <a:extLst>
              <a:ext uri="{FF2B5EF4-FFF2-40B4-BE49-F238E27FC236}">
                <a16:creationId xmlns:a16="http://schemas.microsoft.com/office/drawing/2014/main" id="{443987A4-CF9C-507E-296C-E8E7A9B8D824}"/>
              </a:ext>
            </a:extLst>
          </p:cNvPr>
          <p:cNvSpPr txBox="1"/>
          <p:nvPr/>
        </p:nvSpPr>
        <p:spPr>
          <a:xfrm>
            <a:off x="5960125" y="1509311"/>
            <a:ext cx="2732183" cy="457200"/>
          </a:xfrm>
          <a:prstGeom prst="rect">
            <a:avLst/>
          </a:prstGeom>
          <a:noFill/>
        </p:spPr>
        <p:txBody>
          <a:bodyPr wrap="square" rtlCol="0">
            <a:spAutoFit/>
          </a:bodyPr>
          <a:lstStyle/>
          <a:p>
            <a:endParaRPr lang="en-US" sz="2400" dirty="0">
              <a:solidFill>
                <a:schemeClr val="tx1">
                  <a:lumMod val="65000"/>
                  <a:lumOff val="35000"/>
                </a:schemeClr>
              </a:solidFill>
            </a:endParaRPr>
          </a:p>
        </p:txBody>
      </p:sp>
      <p:pic>
        <p:nvPicPr>
          <p:cNvPr id="8" name="Picture 7" descr="Map&#10;&#10;AI-generated content may be incorrect.">
            <a:extLst>
              <a:ext uri="{FF2B5EF4-FFF2-40B4-BE49-F238E27FC236}">
                <a16:creationId xmlns:a16="http://schemas.microsoft.com/office/drawing/2014/main" id="{84E4FE04-10BE-A7F7-8958-E7A9F02E84B3}"/>
              </a:ext>
            </a:extLst>
          </p:cNvPr>
          <p:cNvPicPr>
            <a:picLocks noChangeAspect="1"/>
          </p:cNvPicPr>
          <p:nvPr/>
        </p:nvPicPr>
        <p:blipFill>
          <a:blip r:embed="rId3"/>
          <a:stretch>
            <a:fillRect/>
          </a:stretch>
        </p:blipFill>
        <p:spPr>
          <a:xfrm>
            <a:off x="5654444" y="2418780"/>
            <a:ext cx="3236823" cy="2633348"/>
          </a:xfrm>
          <a:prstGeom prst="rect">
            <a:avLst/>
          </a:prstGeom>
          <a:ln>
            <a:solidFill>
              <a:schemeClr val="tx1"/>
            </a:solidFill>
          </a:ln>
        </p:spPr>
      </p:pic>
    </p:spTree>
    <p:extLst>
      <p:ext uri="{BB962C8B-B14F-4D97-AF65-F5344CB8AC3E}">
        <p14:creationId xmlns:p14="http://schemas.microsoft.com/office/powerpoint/2010/main" val="496613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F49A-6782-44D8-A23D-17A584AD587D}"/>
              </a:ext>
            </a:extLst>
          </p:cNvPr>
          <p:cNvSpPr>
            <a:spLocks noGrp="1"/>
          </p:cNvSpPr>
          <p:nvPr>
            <p:ph type="title"/>
          </p:nvPr>
        </p:nvSpPr>
        <p:spPr>
          <a:xfrm>
            <a:off x="262962" y="100736"/>
            <a:ext cx="7487260" cy="688134"/>
          </a:xfrm>
        </p:spPr>
        <p:txBody>
          <a:bodyPr/>
          <a:lstStyle/>
          <a:p>
            <a:r>
              <a:rPr lang="en-US" sz="2400" dirty="0"/>
              <a:t>Register through GrantConnect – Key Points </a:t>
            </a:r>
          </a:p>
        </p:txBody>
      </p:sp>
      <p:sp>
        <p:nvSpPr>
          <p:cNvPr id="5" name="Rectangle 4">
            <a:extLst>
              <a:ext uri="{FF2B5EF4-FFF2-40B4-BE49-F238E27FC236}">
                <a16:creationId xmlns:a16="http://schemas.microsoft.com/office/drawing/2014/main" id="{91DBE815-D4B2-4E16-84A7-F30376617F16}"/>
              </a:ext>
            </a:extLst>
          </p:cNvPr>
          <p:cNvSpPr/>
          <p:nvPr/>
        </p:nvSpPr>
        <p:spPr>
          <a:xfrm>
            <a:off x="262964" y="2377702"/>
            <a:ext cx="8618059" cy="78225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First time users will create a User ID/Password and affiliate with a new or existing organization</a:t>
            </a:r>
          </a:p>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If you created a User ID or used AHP Online in previous AHP rounds, do not create a new User ID. Call FHLB Dallas first</a:t>
            </a:r>
          </a:p>
        </p:txBody>
      </p:sp>
      <p:sp>
        <p:nvSpPr>
          <p:cNvPr id="12" name="Rectangle 11">
            <a:extLst>
              <a:ext uri="{FF2B5EF4-FFF2-40B4-BE49-F238E27FC236}">
                <a16:creationId xmlns:a16="http://schemas.microsoft.com/office/drawing/2014/main" id="{E9349030-88D3-401B-9ACC-53F19C5470D4}"/>
              </a:ext>
            </a:extLst>
          </p:cNvPr>
          <p:cNvSpPr/>
          <p:nvPr/>
        </p:nvSpPr>
        <p:spPr>
          <a:xfrm>
            <a:off x="262962" y="5039802"/>
            <a:ext cx="8618057" cy="58028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tIns="274320" bIns="457200" rtlCol="0" anchor="ctr"/>
          <a:lstStyle/>
          <a:p>
            <a:pPr marL="285750" indent="-285750">
              <a:buFont typeface="Wingdings" panose="05000000000000000000" pitchFamily="2" charset="2"/>
              <a:buChar char="q"/>
            </a:pPr>
            <a:endParaRPr lang="en-US" sz="14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Must have a user ID and password</a:t>
            </a:r>
          </a:p>
          <a:p>
            <a:pPr marL="285750" indent="-285750">
              <a:buFont typeface="Wingdings" panose="05000000000000000000" pitchFamily="2" charset="2"/>
              <a:buChar char="q"/>
            </a:pPr>
            <a:r>
              <a:rPr lang="en-US" sz="1400" b="1" u="sng" dirty="0">
                <a:solidFill>
                  <a:schemeClr val="tx1"/>
                </a:solidFill>
                <a:latin typeface="Calibri" panose="020F0502020204030204" pitchFamily="34" charset="0"/>
                <a:cs typeface="Calibri" panose="020F0502020204030204" pitchFamily="34" charset="0"/>
              </a:rPr>
              <a:t>Cannot access application without PIN</a:t>
            </a:r>
          </a:p>
          <a:p>
            <a:pPr marL="285750" indent="-285750">
              <a:buFont typeface="Wingdings" panose="05000000000000000000" pitchFamily="2" charset="2"/>
              <a:buChar char="q"/>
            </a:pPr>
            <a:endParaRPr lang="en-US" sz="1400" b="1" u="sng" dirty="0">
              <a:solidFill>
                <a:schemeClr val="tx1"/>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84836EE6-82BC-4537-9235-4C2B1FF4FC41}"/>
              </a:ext>
            </a:extLst>
          </p:cNvPr>
          <p:cNvSpPr/>
          <p:nvPr/>
        </p:nvSpPr>
        <p:spPr>
          <a:xfrm>
            <a:off x="262969" y="3531204"/>
            <a:ext cx="8618055" cy="120997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400" b="1" dirty="0">
                <a:solidFill>
                  <a:schemeClr val="tx1"/>
                </a:solidFill>
                <a:latin typeface="Calibri" panose="020F0502020204030204" pitchFamily="34" charset="0"/>
                <a:cs typeface="Calibri" panose="020F0502020204030204" pitchFamily="34" charset="0"/>
              </a:rPr>
              <a:t>Non-Sponsor = Consultant</a:t>
            </a:r>
          </a:p>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All first-time non-sponsors users will create a User ID/Password and affiliate with a new or existing organization</a:t>
            </a:r>
          </a:p>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If you created a non-sponsor User ID or used AHP Online in previous AHP rounds, do not create a new User ID. Call FHLB Dallas first</a:t>
            </a:r>
          </a:p>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All non-sponsors need to be affiliated with their own organization distinct from the sponsor</a:t>
            </a:r>
          </a:p>
        </p:txBody>
      </p:sp>
      <p:sp>
        <p:nvSpPr>
          <p:cNvPr id="19" name="Rectangle 18">
            <a:extLst>
              <a:ext uri="{FF2B5EF4-FFF2-40B4-BE49-F238E27FC236}">
                <a16:creationId xmlns:a16="http://schemas.microsoft.com/office/drawing/2014/main" id="{AC0C6E89-BC2F-47ED-88B5-52EDCE9B0F9A}"/>
              </a:ext>
            </a:extLst>
          </p:cNvPr>
          <p:cNvSpPr/>
          <p:nvPr/>
        </p:nvSpPr>
        <p:spPr>
          <a:xfrm>
            <a:off x="262964" y="1989583"/>
            <a:ext cx="8618058" cy="3950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Sponsors</a:t>
            </a:r>
          </a:p>
        </p:txBody>
      </p:sp>
      <p:sp>
        <p:nvSpPr>
          <p:cNvPr id="20" name="Rectangle 19">
            <a:extLst>
              <a:ext uri="{FF2B5EF4-FFF2-40B4-BE49-F238E27FC236}">
                <a16:creationId xmlns:a16="http://schemas.microsoft.com/office/drawing/2014/main" id="{B9BF0B24-8F16-45D9-8EE2-40E81F3712D2}"/>
              </a:ext>
            </a:extLst>
          </p:cNvPr>
          <p:cNvSpPr/>
          <p:nvPr/>
        </p:nvSpPr>
        <p:spPr>
          <a:xfrm>
            <a:off x="262962" y="4749458"/>
            <a:ext cx="8618057" cy="2654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Members</a:t>
            </a:r>
          </a:p>
        </p:txBody>
      </p:sp>
      <p:sp>
        <p:nvSpPr>
          <p:cNvPr id="21" name="Rectangle 20">
            <a:extLst>
              <a:ext uri="{FF2B5EF4-FFF2-40B4-BE49-F238E27FC236}">
                <a16:creationId xmlns:a16="http://schemas.microsoft.com/office/drawing/2014/main" id="{20046006-58D6-49B3-8B9D-D9BBB41F3D91}"/>
              </a:ext>
            </a:extLst>
          </p:cNvPr>
          <p:cNvSpPr/>
          <p:nvPr/>
        </p:nvSpPr>
        <p:spPr>
          <a:xfrm>
            <a:off x="262968" y="3159954"/>
            <a:ext cx="8618055" cy="356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Consultant</a:t>
            </a:r>
          </a:p>
        </p:txBody>
      </p:sp>
      <p:sp>
        <p:nvSpPr>
          <p:cNvPr id="7" name="Rectangle 6">
            <a:extLst>
              <a:ext uri="{FF2B5EF4-FFF2-40B4-BE49-F238E27FC236}">
                <a16:creationId xmlns:a16="http://schemas.microsoft.com/office/drawing/2014/main" id="{F4719073-54E5-BAC8-660F-C14AA3C2266B}"/>
              </a:ext>
            </a:extLst>
          </p:cNvPr>
          <p:cNvSpPr/>
          <p:nvPr/>
        </p:nvSpPr>
        <p:spPr>
          <a:xfrm>
            <a:off x="262964" y="1122100"/>
            <a:ext cx="8618055" cy="85748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Need a username/profile</a:t>
            </a:r>
          </a:p>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All users and their profiles need to be affiliated with an organization in our system </a:t>
            </a:r>
          </a:p>
          <a:p>
            <a:pPr marL="742950" lvl="1"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It is imperative that all users are affiliated with the correct organization </a:t>
            </a:r>
          </a:p>
        </p:txBody>
      </p:sp>
      <p:sp>
        <p:nvSpPr>
          <p:cNvPr id="8" name="Rectangle 7">
            <a:extLst>
              <a:ext uri="{FF2B5EF4-FFF2-40B4-BE49-F238E27FC236}">
                <a16:creationId xmlns:a16="http://schemas.microsoft.com/office/drawing/2014/main" id="{934C62B2-2AA2-66DA-4EC6-259E368B0706}"/>
              </a:ext>
            </a:extLst>
          </p:cNvPr>
          <p:cNvSpPr/>
          <p:nvPr/>
        </p:nvSpPr>
        <p:spPr>
          <a:xfrm>
            <a:off x="472828" y="731295"/>
            <a:ext cx="7487260" cy="356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All Users</a:t>
            </a:r>
          </a:p>
        </p:txBody>
      </p:sp>
      <p:sp>
        <p:nvSpPr>
          <p:cNvPr id="10" name="Star: 5 Points 9">
            <a:extLst>
              <a:ext uri="{FF2B5EF4-FFF2-40B4-BE49-F238E27FC236}">
                <a16:creationId xmlns:a16="http://schemas.microsoft.com/office/drawing/2014/main" id="{0506EEFB-4A74-2681-234F-2FCD81CE46B2}"/>
              </a:ext>
            </a:extLst>
          </p:cNvPr>
          <p:cNvSpPr/>
          <p:nvPr/>
        </p:nvSpPr>
        <p:spPr>
          <a:xfrm>
            <a:off x="6316361" y="1624736"/>
            <a:ext cx="340242" cy="202019"/>
          </a:xfrm>
          <a:prstGeom prst="star5">
            <a:avLst/>
          </a:prstGeom>
          <a:solidFill>
            <a:srgbClr val="FFFF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Star: 5 Points 2">
            <a:extLst>
              <a:ext uri="{FF2B5EF4-FFF2-40B4-BE49-F238E27FC236}">
                <a16:creationId xmlns:a16="http://schemas.microsoft.com/office/drawing/2014/main" id="{3DA5274F-BF79-45CC-6B3D-3B72AAF6CDE9}"/>
              </a:ext>
            </a:extLst>
          </p:cNvPr>
          <p:cNvSpPr/>
          <p:nvPr/>
        </p:nvSpPr>
        <p:spPr>
          <a:xfrm>
            <a:off x="7275680" y="4388374"/>
            <a:ext cx="340242" cy="202019"/>
          </a:xfrm>
          <a:prstGeom prst="star5">
            <a:avLst/>
          </a:prstGeom>
          <a:solidFill>
            <a:srgbClr val="FFFF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DB154B1-436F-BD7A-14BC-2599EDFB617E}"/>
              </a:ext>
            </a:extLst>
          </p:cNvPr>
          <p:cNvSpPr/>
          <p:nvPr/>
        </p:nvSpPr>
        <p:spPr>
          <a:xfrm>
            <a:off x="-10" y="5513091"/>
            <a:ext cx="9143999" cy="11634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400" b="1" dirty="0">
                <a:solidFill>
                  <a:schemeClr val="bg1"/>
                </a:solidFill>
                <a:latin typeface="Calibri" panose="020F0502020204030204" pitchFamily="34" charset="0"/>
                <a:cs typeface="Calibri" panose="020F0502020204030204" pitchFamily="34" charset="0"/>
              </a:rPr>
              <a:t>After registering, log in to the system with your user ID and password during the application round. </a:t>
            </a:r>
          </a:p>
          <a:p>
            <a:pPr algn="just"/>
            <a:r>
              <a:rPr lang="en-US" sz="1400" b="1" dirty="0">
                <a:solidFill>
                  <a:schemeClr val="bg1"/>
                </a:solidFill>
                <a:latin typeface="Calibri" panose="020F0502020204030204" pitchFamily="34" charset="0"/>
                <a:cs typeface="Calibri" panose="020F0502020204030204" pitchFamily="34" charset="0"/>
              </a:rPr>
              <a:t>The initiator will create the application PIN.</a:t>
            </a:r>
          </a:p>
          <a:p>
            <a:pPr algn="just"/>
            <a:r>
              <a:rPr lang="en-US" sz="1400" b="1" dirty="0">
                <a:solidFill>
                  <a:schemeClr val="bg1"/>
                </a:solidFill>
                <a:latin typeface="Calibri" panose="020F0502020204030204" pitchFamily="34" charset="0"/>
                <a:cs typeface="Calibri" panose="020F0502020204030204" pitchFamily="34" charset="0"/>
              </a:rPr>
              <a:t>The application PIN will need to be shared with each party to complete, submit and track the status of the application.</a:t>
            </a:r>
          </a:p>
          <a:p>
            <a:pPr algn="just"/>
            <a:r>
              <a:rPr lang="en-US" sz="1400" b="1" dirty="0">
                <a:solidFill>
                  <a:schemeClr val="bg1"/>
                </a:solidFill>
                <a:latin typeface="Calibri" panose="020F0502020204030204" pitchFamily="34" charset="0"/>
                <a:cs typeface="Calibri" panose="020F0502020204030204" pitchFamily="34" charset="0"/>
              </a:rPr>
              <a:t>The member, sponsor and FHLB Dallas’ Community Investment department can view an application at the same time while it is being completed online.</a:t>
            </a:r>
          </a:p>
        </p:txBody>
      </p:sp>
    </p:spTree>
    <p:extLst>
      <p:ext uri="{BB962C8B-B14F-4D97-AF65-F5344CB8AC3E}">
        <p14:creationId xmlns:p14="http://schemas.microsoft.com/office/powerpoint/2010/main" val="48004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7">
                                            <p:bg/>
                                          </p:spTgt>
                                        </p:tgtEl>
                                        <p:attrNameLst>
                                          <p:attrName>style.visibility</p:attrName>
                                        </p:attrNameLst>
                                      </p:cBhvr>
                                      <p:to>
                                        <p:strVal val="visible"/>
                                      </p:to>
                                    </p:set>
                                    <p:animEffect transition="in" filter="fade">
                                      <p:cBhvr>
                                        <p:cTn id="36" dur="1000"/>
                                        <p:tgtEl>
                                          <p:spTgt spid="17">
                                            <p:bg/>
                                          </p:spTgt>
                                        </p:tgtEl>
                                      </p:cBhvr>
                                    </p:animEffect>
                                    <p:anim calcmode="lin" valueType="num">
                                      <p:cBhvr>
                                        <p:cTn id="37" dur="1000" fill="hold"/>
                                        <p:tgtEl>
                                          <p:spTgt spid="17">
                                            <p:bg/>
                                          </p:spTgt>
                                        </p:tgtEl>
                                        <p:attrNameLst>
                                          <p:attrName>ppt_x</p:attrName>
                                        </p:attrNameLst>
                                      </p:cBhvr>
                                      <p:tavLst>
                                        <p:tav tm="0">
                                          <p:val>
                                            <p:strVal val="#ppt_x"/>
                                          </p:val>
                                        </p:tav>
                                        <p:tav tm="100000">
                                          <p:val>
                                            <p:strVal val="#ppt_x"/>
                                          </p:val>
                                        </p:tav>
                                      </p:tavLst>
                                    </p:anim>
                                    <p:anim calcmode="lin" valueType="num">
                                      <p:cBhvr>
                                        <p:cTn id="38" dur="1000" fill="hold"/>
                                        <p:tgtEl>
                                          <p:spTgt spid="17">
                                            <p:bg/>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xEl>
                                              <p:pRg st="0" end="0"/>
                                            </p:txEl>
                                          </p:spTgt>
                                        </p:tgtEl>
                                        <p:attrNameLst>
                                          <p:attrName>style.visibility</p:attrName>
                                        </p:attrNameLst>
                                      </p:cBhvr>
                                      <p:to>
                                        <p:strVal val="visible"/>
                                      </p:to>
                                    </p:set>
                                    <p:animEffect transition="in" filter="fade">
                                      <p:cBhvr>
                                        <p:cTn id="41" dur="1000"/>
                                        <p:tgtEl>
                                          <p:spTgt spid="17">
                                            <p:txEl>
                                              <p:pRg st="0" end="0"/>
                                            </p:txEl>
                                          </p:spTgt>
                                        </p:tgtEl>
                                      </p:cBhvr>
                                    </p:animEffect>
                                    <p:anim calcmode="lin" valueType="num">
                                      <p:cBhvr>
                                        <p:cTn id="42"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7">
                                            <p:txEl>
                                              <p:pRg st="1" end="1"/>
                                            </p:txEl>
                                          </p:spTgt>
                                        </p:tgtEl>
                                        <p:attrNameLst>
                                          <p:attrName>style.visibility</p:attrName>
                                        </p:attrNameLst>
                                      </p:cBhvr>
                                      <p:to>
                                        <p:strVal val="visible"/>
                                      </p:to>
                                    </p:set>
                                    <p:animEffect transition="in" filter="fade">
                                      <p:cBhvr>
                                        <p:cTn id="46" dur="1000"/>
                                        <p:tgtEl>
                                          <p:spTgt spid="17">
                                            <p:txEl>
                                              <p:pRg st="1" end="1"/>
                                            </p:txEl>
                                          </p:spTgt>
                                        </p:tgtEl>
                                      </p:cBhvr>
                                    </p:animEffect>
                                    <p:anim calcmode="lin" valueType="num">
                                      <p:cBhvr>
                                        <p:cTn id="47"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48"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xEl>
                                              <p:pRg st="2" end="2"/>
                                            </p:txEl>
                                          </p:spTgt>
                                        </p:tgtEl>
                                        <p:attrNameLst>
                                          <p:attrName>style.visibility</p:attrName>
                                        </p:attrNameLst>
                                      </p:cBhvr>
                                      <p:to>
                                        <p:strVal val="visible"/>
                                      </p:to>
                                    </p:set>
                                    <p:animEffect transition="in" filter="fade">
                                      <p:cBhvr>
                                        <p:cTn id="51" dur="1000"/>
                                        <p:tgtEl>
                                          <p:spTgt spid="17">
                                            <p:txEl>
                                              <p:pRg st="2" end="2"/>
                                            </p:txEl>
                                          </p:spTgt>
                                        </p:tgtEl>
                                      </p:cBhvr>
                                    </p:animEffect>
                                    <p:anim calcmode="lin" valueType="num">
                                      <p:cBhvr>
                                        <p:cTn id="52"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53"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7">
                                            <p:txEl>
                                              <p:pRg st="3" end="3"/>
                                            </p:txEl>
                                          </p:spTgt>
                                        </p:tgtEl>
                                        <p:attrNameLst>
                                          <p:attrName>style.visibility</p:attrName>
                                        </p:attrNameLst>
                                      </p:cBhvr>
                                      <p:to>
                                        <p:strVal val="visible"/>
                                      </p:to>
                                    </p:set>
                                    <p:animEffect transition="in" filter="fade">
                                      <p:cBhvr>
                                        <p:cTn id="56" dur="1000"/>
                                        <p:tgtEl>
                                          <p:spTgt spid="17">
                                            <p:txEl>
                                              <p:pRg st="3" end="3"/>
                                            </p:txEl>
                                          </p:spTgt>
                                        </p:tgtEl>
                                      </p:cBhvr>
                                    </p:animEffect>
                                    <p:anim calcmode="lin" valueType="num">
                                      <p:cBhvr>
                                        <p:cTn id="57"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1000"/>
                                        <p:tgtEl>
                                          <p:spTgt spid="3"/>
                                        </p:tgtEl>
                                      </p:cBhvr>
                                    </p:animEffect>
                                    <p:anim calcmode="lin" valueType="num">
                                      <p:cBhvr>
                                        <p:cTn id="76" dur="1000" fill="hold"/>
                                        <p:tgtEl>
                                          <p:spTgt spid="3"/>
                                        </p:tgtEl>
                                        <p:attrNameLst>
                                          <p:attrName>ppt_x</p:attrName>
                                        </p:attrNameLst>
                                      </p:cBhvr>
                                      <p:tavLst>
                                        <p:tav tm="0">
                                          <p:val>
                                            <p:strVal val="#ppt_x"/>
                                          </p:val>
                                        </p:tav>
                                        <p:tav tm="100000">
                                          <p:val>
                                            <p:strVal val="#ppt_x"/>
                                          </p:val>
                                        </p:tav>
                                      </p:tavLst>
                                    </p:anim>
                                    <p:anim calcmode="lin" valueType="num">
                                      <p:cBhvr>
                                        <p:cTn id="77" dur="1000" fill="hold"/>
                                        <p:tgtEl>
                                          <p:spTgt spid="3"/>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1000"/>
                                        <p:tgtEl>
                                          <p:spTgt spid="10"/>
                                        </p:tgtEl>
                                      </p:cBhvr>
                                    </p:animEffect>
                                    <p:anim calcmode="lin" valueType="num">
                                      <p:cBhvr>
                                        <p:cTn id="81" dur="1000" fill="hold"/>
                                        <p:tgtEl>
                                          <p:spTgt spid="10"/>
                                        </p:tgtEl>
                                        <p:attrNameLst>
                                          <p:attrName>ppt_x</p:attrName>
                                        </p:attrNameLst>
                                      </p:cBhvr>
                                      <p:tavLst>
                                        <p:tav tm="0">
                                          <p:val>
                                            <p:strVal val="#ppt_x"/>
                                          </p:val>
                                        </p:tav>
                                        <p:tav tm="100000">
                                          <p:val>
                                            <p:strVal val="#ppt_x"/>
                                          </p:val>
                                        </p:tav>
                                      </p:tavLst>
                                    </p:anim>
                                    <p:anim calcmode="lin" valueType="num">
                                      <p:cBhvr>
                                        <p:cTn id="8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7" grpId="0" build="allAtOnce" animBg="1"/>
      <p:bldP spid="19" grpId="0" animBg="1"/>
      <p:bldP spid="20" grpId="0" animBg="1"/>
      <p:bldP spid="21" grpId="0" animBg="1"/>
      <p:bldP spid="7" grpId="0" animBg="1"/>
      <p:bldP spid="8" grpId="0" animBg="1"/>
      <p:bldP spid="10"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2FA56-C2D1-42AB-03E2-402342C617EC}"/>
              </a:ext>
            </a:extLst>
          </p:cNvPr>
          <p:cNvSpPr>
            <a:spLocks noGrp="1"/>
          </p:cNvSpPr>
          <p:nvPr>
            <p:ph type="title"/>
          </p:nvPr>
        </p:nvSpPr>
        <p:spPr>
          <a:xfrm>
            <a:off x="355600" y="195760"/>
            <a:ext cx="7487260" cy="562562"/>
          </a:xfrm>
          <a:ln w="19050">
            <a:noFill/>
          </a:ln>
        </p:spPr>
        <p:txBody>
          <a:bodyPr/>
          <a:lstStyle/>
          <a:p>
            <a:pPr algn="l"/>
            <a:br>
              <a:rPr lang="en-US" sz="2400" b="0" i="0" u="none" strike="noStrike" baseline="0" dirty="0">
                <a:solidFill>
                  <a:srgbClr val="000000"/>
                </a:solidFill>
                <a:latin typeface="Calibri" panose="020F0502020204030204" pitchFamily="34" charset="0"/>
              </a:rPr>
            </a:br>
            <a:r>
              <a:rPr lang="en-US" sz="2400" b="1" i="0" u="none" strike="noStrike" baseline="0" dirty="0">
                <a:solidFill>
                  <a:srgbClr val="0070CE"/>
                </a:solidFill>
                <a:latin typeface="Calibri" panose="020F0502020204030204" pitchFamily="34" charset="0"/>
              </a:rPr>
              <a:t>Registering as a Sponsor/Consultant</a:t>
            </a:r>
            <a:endParaRPr lang="en-US" sz="2400" dirty="0"/>
          </a:p>
        </p:txBody>
      </p:sp>
      <p:sp>
        <p:nvSpPr>
          <p:cNvPr id="3" name="Text Placeholder 2">
            <a:extLst>
              <a:ext uri="{FF2B5EF4-FFF2-40B4-BE49-F238E27FC236}">
                <a16:creationId xmlns:a16="http://schemas.microsoft.com/office/drawing/2014/main" id="{A67CF58E-C20F-4BA1-9933-31A889B3C6D9}"/>
              </a:ext>
            </a:extLst>
          </p:cNvPr>
          <p:cNvSpPr>
            <a:spLocks noGrp="1"/>
          </p:cNvSpPr>
          <p:nvPr>
            <p:ph type="body" sz="quarter" idx="12"/>
          </p:nvPr>
        </p:nvSpPr>
        <p:spPr>
          <a:xfrm>
            <a:off x="75304" y="863684"/>
            <a:ext cx="9068696" cy="5693194"/>
          </a:xfrm>
        </p:spPr>
        <p:txBody>
          <a:bodyPr>
            <a:normAutofit/>
          </a:bodyPr>
          <a:lstStyle/>
          <a:p>
            <a:r>
              <a:rPr lang="en-US" sz="1800" b="1" dirty="0">
                <a:latin typeface="Calibri"/>
                <a:cs typeface="Calibri"/>
              </a:rPr>
              <a:t>Use Chrome or Edge Browser</a:t>
            </a:r>
          </a:p>
          <a:p>
            <a:r>
              <a:rPr lang="en-US" sz="1800" b="1" dirty="0" err="1">
                <a:latin typeface="Calibri"/>
                <a:cs typeface="Calibri"/>
              </a:rPr>
              <a:t>GrantConnect</a:t>
            </a:r>
            <a:r>
              <a:rPr lang="en-US" sz="1800" b="1" dirty="0">
                <a:latin typeface="Calibri"/>
                <a:cs typeface="Calibri"/>
              </a:rPr>
              <a:t> requires multifactor authentication using either a direct-dial phone line phone (cannot be an extension), cell or an authenticator app on your phone.</a:t>
            </a:r>
          </a:p>
          <a:p>
            <a:r>
              <a:rPr lang="en-US" sz="1800" b="1" dirty="0">
                <a:latin typeface="Calibri"/>
                <a:cs typeface="Calibri"/>
              </a:rPr>
              <a:t>Registration approval can take up to 24 hours</a:t>
            </a:r>
          </a:p>
          <a:p>
            <a:endParaRPr lang="en-US" sz="1200" dirty="0"/>
          </a:p>
        </p:txBody>
      </p:sp>
      <p:pic>
        <p:nvPicPr>
          <p:cNvPr id="19" name="Picture 18">
            <a:extLst>
              <a:ext uri="{FF2B5EF4-FFF2-40B4-BE49-F238E27FC236}">
                <a16:creationId xmlns:a16="http://schemas.microsoft.com/office/drawing/2014/main" id="{3130EAC9-CDED-B486-334F-5A59E67B428D}"/>
              </a:ext>
            </a:extLst>
          </p:cNvPr>
          <p:cNvPicPr>
            <a:picLocks noChangeAspect="1"/>
          </p:cNvPicPr>
          <p:nvPr/>
        </p:nvPicPr>
        <p:blipFill>
          <a:blip r:embed="rId2"/>
          <a:stretch>
            <a:fillRect/>
          </a:stretch>
        </p:blipFill>
        <p:spPr>
          <a:xfrm>
            <a:off x="-47176" y="2227603"/>
            <a:ext cx="2844879" cy="3647619"/>
          </a:xfrm>
          <a:prstGeom prst="rect">
            <a:avLst/>
          </a:prstGeom>
        </p:spPr>
      </p:pic>
      <p:pic>
        <p:nvPicPr>
          <p:cNvPr id="21" name="Picture 20">
            <a:extLst>
              <a:ext uri="{FF2B5EF4-FFF2-40B4-BE49-F238E27FC236}">
                <a16:creationId xmlns:a16="http://schemas.microsoft.com/office/drawing/2014/main" id="{5A5161FA-D4A2-CCB3-D030-EECA988D233C}"/>
              </a:ext>
            </a:extLst>
          </p:cNvPr>
          <p:cNvPicPr>
            <a:picLocks noChangeAspect="1"/>
          </p:cNvPicPr>
          <p:nvPr/>
        </p:nvPicPr>
        <p:blipFill>
          <a:blip r:embed="rId3"/>
          <a:stretch>
            <a:fillRect/>
          </a:stretch>
        </p:blipFill>
        <p:spPr>
          <a:xfrm>
            <a:off x="4562476" y="3424238"/>
            <a:ext cx="19048" cy="9524"/>
          </a:xfrm>
          <a:prstGeom prst="rect">
            <a:avLst/>
          </a:prstGeom>
        </p:spPr>
      </p:pic>
      <p:pic>
        <p:nvPicPr>
          <p:cNvPr id="23" name="Picture 22">
            <a:extLst>
              <a:ext uri="{FF2B5EF4-FFF2-40B4-BE49-F238E27FC236}">
                <a16:creationId xmlns:a16="http://schemas.microsoft.com/office/drawing/2014/main" id="{C4AA3BD4-5AEF-3BEF-C615-B89713040892}"/>
              </a:ext>
            </a:extLst>
          </p:cNvPr>
          <p:cNvPicPr>
            <a:picLocks noChangeAspect="1"/>
          </p:cNvPicPr>
          <p:nvPr/>
        </p:nvPicPr>
        <p:blipFill>
          <a:blip r:embed="rId4"/>
          <a:stretch>
            <a:fillRect/>
          </a:stretch>
        </p:blipFill>
        <p:spPr>
          <a:xfrm>
            <a:off x="4567238" y="3424238"/>
            <a:ext cx="9524" cy="9524"/>
          </a:xfrm>
          <a:prstGeom prst="rect">
            <a:avLst/>
          </a:prstGeom>
        </p:spPr>
      </p:pic>
      <p:pic>
        <p:nvPicPr>
          <p:cNvPr id="25" name="Picture 24">
            <a:extLst>
              <a:ext uri="{FF2B5EF4-FFF2-40B4-BE49-F238E27FC236}">
                <a16:creationId xmlns:a16="http://schemas.microsoft.com/office/drawing/2014/main" id="{FCDF1495-3C62-ECEB-AA5D-DFE1316F63D9}"/>
              </a:ext>
            </a:extLst>
          </p:cNvPr>
          <p:cNvPicPr>
            <a:picLocks noChangeAspect="1"/>
          </p:cNvPicPr>
          <p:nvPr/>
        </p:nvPicPr>
        <p:blipFill>
          <a:blip r:embed="rId5"/>
          <a:stretch>
            <a:fillRect/>
          </a:stretch>
        </p:blipFill>
        <p:spPr>
          <a:xfrm>
            <a:off x="2797703" y="3293948"/>
            <a:ext cx="6368528" cy="3454353"/>
          </a:xfrm>
          <a:prstGeom prst="rect">
            <a:avLst/>
          </a:prstGeom>
        </p:spPr>
      </p:pic>
      <p:sp>
        <p:nvSpPr>
          <p:cNvPr id="26" name="Arrow: Left 25">
            <a:extLst>
              <a:ext uri="{FF2B5EF4-FFF2-40B4-BE49-F238E27FC236}">
                <a16:creationId xmlns:a16="http://schemas.microsoft.com/office/drawing/2014/main" id="{C114FCD7-B919-2E6E-2BF5-2790273B291F}"/>
              </a:ext>
            </a:extLst>
          </p:cNvPr>
          <p:cNvSpPr/>
          <p:nvPr/>
        </p:nvSpPr>
        <p:spPr>
          <a:xfrm>
            <a:off x="5647765" y="2671446"/>
            <a:ext cx="2463501" cy="867820"/>
          </a:xfrm>
          <a:prstGeom prst="leftArrow">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Call 1-800-362-2944</a:t>
            </a:r>
          </a:p>
        </p:txBody>
      </p:sp>
    </p:spTree>
    <p:extLst>
      <p:ext uri="{BB962C8B-B14F-4D97-AF65-F5344CB8AC3E}">
        <p14:creationId xmlns:p14="http://schemas.microsoft.com/office/powerpoint/2010/main" val="3451889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AC91B-CE1F-6B5B-D058-7C2F12D1ADEF}"/>
              </a:ext>
            </a:extLst>
          </p:cNvPr>
          <p:cNvSpPr>
            <a:spLocks noGrp="1"/>
          </p:cNvSpPr>
          <p:nvPr>
            <p:ph type="title"/>
          </p:nvPr>
        </p:nvSpPr>
        <p:spPr/>
        <p:txBody>
          <a:bodyPr/>
          <a:lstStyle/>
          <a:p>
            <a:r>
              <a:rPr lang="en-US" sz="2400" dirty="0" err="1"/>
              <a:t>GrantConnect</a:t>
            </a:r>
            <a:r>
              <a:rPr lang="en-US" sz="2400" dirty="0"/>
              <a:t> Registration -</a:t>
            </a:r>
          </a:p>
        </p:txBody>
      </p:sp>
      <p:sp>
        <p:nvSpPr>
          <p:cNvPr id="3" name="Text Placeholder 2">
            <a:extLst>
              <a:ext uri="{FF2B5EF4-FFF2-40B4-BE49-F238E27FC236}">
                <a16:creationId xmlns:a16="http://schemas.microsoft.com/office/drawing/2014/main" id="{9E287F82-BBF4-1CD3-EA98-2285927E5DEB}"/>
              </a:ext>
            </a:extLst>
          </p:cNvPr>
          <p:cNvSpPr>
            <a:spLocks noGrp="1"/>
          </p:cNvSpPr>
          <p:nvPr>
            <p:ph type="body" sz="quarter" idx="12"/>
          </p:nvPr>
        </p:nvSpPr>
        <p:spPr>
          <a:xfrm>
            <a:off x="355600" y="1175656"/>
            <a:ext cx="8540974" cy="5047343"/>
          </a:xfrm>
        </p:spPr>
        <p:txBody>
          <a:bodyPr/>
          <a:lstStyle/>
          <a:p>
            <a:endParaRPr lang="en-US" dirty="0">
              <a:solidFill>
                <a:srgbClr val="C00000"/>
              </a:solidFill>
            </a:endParaRPr>
          </a:p>
        </p:txBody>
      </p:sp>
      <p:pic>
        <p:nvPicPr>
          <p:cNvPr id="5" name="Picture 4">
            <a:extLst>
              <a:ext uri="{FF2B5EF4-FFF2-40B4-BE49-F238E27FC236}">
                <a16:creationId xmlns:a16="http://schemas.microsoft.com/office/drawing/2014/main" id="{9B488C38-EC2E-E88B-360A-4F5E337D0E69}"/>
              </a:ext>
            </a:extLst>
          </p:cNvPr>
          <p:cNvPicPr>
            <a:picLocks noChangeAspect="1"/>
          </p:cNvPicPr>
          <p:nvPr/>
        </p:nvPicPr>
        <p:blipFill>
          <a:blip r:embed="rId2"/>
          <a:stretch>
            <a:fillRect/>
          </a:stretch>
        </p:blipFill>
        <p:spPr>
          <a:xfrm>
            <a:off x="4448190" y="3329000"/>
            <a:ext cx="247619" cy="200000"/>
          </a:xfrm>
          <a:prstGeom prst="rect">
            <a:avLst/>
          </a:prstGeom>
        </p:spPr>
      </p:pic>
      <p:pic>
        <p:nvPicPr>
          <p:cNvPr id="9" name="Picture 8">
            <a:extLst>
              <a:ext uri="{FF2B5EF4-FFF2-40B4-BE49-F238E27FC236}">
                <a16:creationId xmlns:a16="http://schemas.microsoft.com/office/drawing/2014/main" id="{80D222F0-3891-5258-D5AB-518331183E27}"/>
              </a:ext>
            </a:extLst>
          </p:cNvPr>
          <p:cNvPicPr>
            <a:picLocks noChangeAspect="1"/>
          </p:cNvPicPr>
          <p:nvPr/>
        </p:nvPicPr>
        <p:blipFill>
          <a:blip r:embed="rId3"/>
          <a:stretch>
            <a:fillRect/>
          </a:stretch>
        </p:blipFill>
        <p:spPr>
          <a:xfrm>
            <a:off x="312472" y="1139429"/>
            <a:ext cx="3097702" cy="4276190"/>
          </a:xfrm>
          <a:prstGeom prst="rect">
            <a:avLst/>
          </a:prstGeom>
        </p:spPr>
      </p:pic>
      <p:pic>
        <p:nvPicPr>
          <p:cNvPr id="16" name="Picture 15">
            <a:extLst>
              <a:ext uri="{FF2B5EF4-FFF2-40B4-BE49-F238E27FC236}">
                <a16:creationId xmlns:a16="http://schemas.microsoft.com/office/drawing/2014/main" id="{8F24A427-A92B-6288-1141-88CC7A199F9F}"/>
              </a:ext>
            </a:extLst>
          </p:cNvPr>
          <p:cNvPicPr>
            <a:picLocks noChangeAspect="1"/>
          </p:cNvPicPr>
          <p:nvPr/>
        </p:nvPicPr>
        <p:blipFill>
          <a:blip r:embed="rId4"/>
          <a:stretch>
            <a:fillRect/>
          </a:stretch>
        </p:blipFill>
        <p:spPr>
          <a:xfrm>
            <a:off x="5510856" y="1251679"/>
            <a:ext cx="3399416" cy="4127864"/>
          </a:xfrm>
          <a:prstGeom prst="rect">
            <a:avLst/>
          </a:prstGeom>
        </p:spPr>
      </p:pic>
      <p:sp>
        <p:nvSpPr>
          <p:cNvPr id="18" name="Rectangle 17">
            <a:extLst>
              <a:ext uri="{FF2B5EF4-FFF2-40B4-BE49-F238E27FC236}">
                <a16:creationId xmlns:a16="http://schemas.microsoft.com/office/drawing/2014/main" id="{CABB23E5-4200-9FB2-4381-3600F749834C}"/>
              </a:ext>
            </a:extLst>
          </p:cNvPr>
          <p:cNvSpPr/>
          <p:nvPr/>
        </p:nvSpPr>
        <p:spPr>
          <a:xfrm>
            <a:off x="5615492" y="1235347"/>
            <a:ext cx="3281082" cy="408435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Left-Right 18">
            <a:extLst>
              <a:ext uri="{FF2B5EF4-FFF2-40B4-BE49-F238E27FC236}">
                <a16:creationId xmlns:a16="http://schemas.microsoft.com/office/drawing/2014/main" id="{CD859EE8-BF7B-A3EF-CAC5-D0D6C170CF6E}"/>
              </a:ext>
            </a:extLst>
          </p:cNvPr>
          <p:cNvSpPr/>
          <p:nvPr/>
        </p:nvSpPr>
        <p:spPr>
          <a:xfrm>
            <a:off x="3755016" y="2589905"/>
            <a:ext cx="1290320" cy="379206"/>
          </a:xfrm>
          <a:prstGeom prst="leftRightArrow">
            <a:avLst/>
          </a:prstGeom>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B0647CE7-188B-0157-75FA-E8CB09A9190A}"/>
              </a:ext>
            </a:extLst>
          </p:cNvPr>
          <p:cNvPicPr>
            <a:picLocks noChangeAspect="1"/>
          </p:cNvPicPr>
          <p:nvPr/>
        </p:nvPicPr>
        <p:blipFill>
          <a:blip r:embed="rId5"/>
          <a:stretch>
            <a:fillRect/>
          </a:stretch>
        </p:blipFill>
        <p:spPr>
          <a:xfrm>
            <a:off x="2054710" y="3529000"/>
            <a:ext cx="5948965" cy="2723920"/>
          </a:xfrm>
          <a:prstGeom prst="rect">
            <a:avLst/>
          </a:prstGeom>
        </p:spPr>
      </p:pic>
      <p:sp>
        <p:nvSpPr>
          <p:cNvPr id="22" name="Rectangle 21">
            <a:extLst>
              <a:ext uri="{FF2B5EF4-FFF2-40B4-BE49-F238E27FC236}">
                <a16:creationId xmlns:a16="http://schemas.microsoft.com/office/drawing/2014/main" id="{F6B5382A-E178-9DBF-16CC-D14A7BFC7642}"/>
              </a:ext>
            </a:extLst>
          </p:cNvPr>
          <p:cNvSpPr/>
          <p:nvPr/>
        </p:nvSpPr>
        <p:spPr>
          <a:xfrm>
            <a:off x="2054710" y="3529000"/>
            <a:ext cx="5970495" cy="275369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C413EB-70E8-BB6F-695A-8CAE2E6096B5}"/>
              </a:ext>
            </a:extLst>
          </p:cNvPr>
          <p:cNvSpPr/>
          <p:nvPr/>
        </p:nvSpPr>
        <p:spPr>
          <a:xfrm>
            <a:off x="355600" y="1175656"/>
            <a:ext cx="3064256" cy="428331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726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60FD8-CFC8-CF76-B339-E58BDF17E827}"/>
              </a:ext>
            </a:extLst>
          </p:cNvPr>
          <p:cNvSpPr>
            <a:spLocks noGrp="1"/>
          </p:cNvSpPr>
          <p:nvPr>
            <p:ph type="title"/>
          </p:nvPr>
        </p:nvSpPr>
        <p:spPr>
          <a:xfrm>
            <a:off x="249622" y="214431"/>
            <a:ext cx="7487260" cy="303719"/>
          </a:xfrm>
        </p:spPr>
        <p:txBody>
          <a:bodyPr/>
          <a:lstStyle/>
          <a:p>
            <a:br>
              <a:rPr lang="en-US" sz="2400" b="0" i="0" u="none" strike="noStrike" baseline="0" dirty="0">
                <a:solidFill>
                  <a:srgbClr val="000000"/>
                </a:solidFill>
                <a:latin typeface="Calibri" panose="020F0502020204030204" pitchFamily="34" charset="0"/>
              </a:rPr>
            </a:br>
            <a:r>
              <a:rPr lang="en-US" sz="2400" b="1" i="0" u="none" strike="noStrike" baseline="0" dirty="0">
                <a:solidFill>
                  <a:srgbClr val="0070CE"/>
                </a:solidFill>
                <a:latin typeface="Calibri" panose="020F0502020204030204" pitchFamily="34" charset="0"/>
              </a:rPr>
              <a:t>Registering as a Sponsor/Consultant</a:t>
            </a:r>
            <a:endParaRPr lang="en-US" sz="2400" dirty="0"/>
          </a:p>
        </p:txBody>
      </p:sp>
      <p:sp>
        <p:nvSpPr>
          <p:cNvPr id="3" name="Text Placeholder 2">
            <a:extLst>
              <a:ext uri="{FF2B5EF4-FFF2-40B4-BE49-F238E27FC236}">
                <a16:creationId xmlns:a16="http://schemas.microsoft.com/office/drawing/2014/main" id="{7AD9BCCF-5073-EDC6-EA25-C271CA06894D}"/>
              </a:ext>
            </a:extLst>
          </p:cNvPr>
          <p:cNvSpPr>
            <a:spLocks noGrp="1"/>
          </p:cNvSpPr>
          <p:nvPr>
            <p:ph type="body" sz="quarter" idx="12"/>
          </p:nvPr>
        </p:nvSpPr>
        <p:spPr>
          <a:xfrm>
            <a:off x="28182" y="731520"/>
            <a:ext cx="8887218" cy="6126480"/>
          </a:xfrm>
        </p:spPr>
        <p:txBody>
          <a:bodyPr/>
          <a:lstStyle/>
          <a:p>
            <a:r>
              <a:rPr lang="en-US" dirty="0"/>
              <a:t> </a:t>
            </a:r>
          </a:p>
          <a:p>
            <a:endParaRPr lang="en-US" dirty="0"/>
          </a:p>
        </p:txBody>
      </p:sp>
      <p:pic>
        <p:nvPicPr>
          <p:cNvPr id="7" name="Picture 6">
            <a:extLst>
              <a:ext uri="{FF2B5EF4-FFF2-40B4-BE49-F238E27FC236}">
                <a16:creationId xmlns:a16="http://schemas.microsoft.com/office/drawing/2014/main" id="{3E697B18-B8B5-6739-A458-F96B0BBF78B8}"/>
              </a:ext>
            </a:extLst>
          </p:cNvPr>
          <p:cNvPicPr>
            <a:picLocks noChangeAspect="1"/>
          </p:cNvPicPr>
          <p:nvPr/>
        </p:nvPicPr>
        <p:blipFill>
          <a:blip r:embed="rId2"/>
          <a:stretch>
            <a:fillRect/>
          </a:stretch>
        </p:blipFill>
        <p:spPr>
          <a:xfrm>
            <a:off x="346110" y="1201346"/>
            <a:ext cx="3174312" cy="1513187"/>
          </a:xfrm>
          <a:prstGeom prst="rect">
            <a:avLst/>
          </a:prstGeom>
        </p:spPr>
      </p:pic>
      <p:pic>
        <p:nvPicPr>
          <p:cNvPr id="9" name="Picture 8">
            <a:extLst>
              <a:ext uri="{FF2B5EF4-FFF2-40B4-BE49-F238E27FC236}">
                <a16:creationId xmlns:a16="http://schemas.microsoft.com/office/drawing/2014/main" id="{510C56B8-6C22-1115-FCE4-AC15C2FE8493}"/>
              </a:ext>
            </a:extLst>
          </p:cNvPr>
          <p:cNvPicPr>
            <a:picLocks noChangeAspect="1"/>
          </p:cNvPicPr>
          <p:nvPr/>
        </p:nvPicPr>
        <p:blipFill>
          <a:blip r:embed="rId3"/>
          <a:srcRect t="21275"/>
          <a:stretch>
            <a:fillRect/>
          </a:stretch>
        </p:blipFill>
        <p:spPr>
          <a:xfrm>
            <a:off x="127296" y="731520"/>
            <a:ext cx="1710647" cy="462933"/>
          </a:xfrm>
          <a:prstGeom prst="rect">
            <a:avLst/>
          </a:prstGeom>
        </p:spPr>
      </p:pic>
      <p:pic>
        <p:nvPicPr>
          <p:cNvPr id="11" name="Picture 10">
            <a:extLst>
              <a:ext uri="{FF2B5EF4-FFF2-40B4-BE49-F238E27FC236}">
                <a16:creationId xmlns:a16="http://schemas.microsoft.com/office/drawing/2014/main" id="{062EA0B4-9022-62FE-3905-EB8C1B6B876C}"/>
              </a:ext>
            </a:extLst>
          </p:cNvPr>
          <p:cNvPicPr>
            <a:picLocks noChangeAspect="1"/>
          </p:cNvPicPr>
          <p:nvPr/>
        </p:nvPicPr>
        <p:blipFill>
          <a:blip r:embed="rId4"/>
          <a:srcRect/>
          <a:stretch/>
        </p:blipFill>
        <p:spPr>
          <a:xfrm>
            <a:off x="3830714" y="1874157"/>
            <a:ext cx="4707337" cy="2090596"/>
          </a:xfrm>
          <a:prstGeom prst="rect">
            <a:avLst/>
          </a:prstGeom>
        </p:spPr>
      </p:pic>
      <p:sp>
        <p:nvSpPr>
          <p:cNvPr id="14" name="Rectangle 13">
            <a:extLst>
              <a:ext uri="{FF2B5EF4-FFF2-40B4-BE49-F238E27FC236}">
                <a16:creationId xmlns:a16="http://schemas.microsoft.com/office/drawing/2014/main" id="{5EBA2067-D2B0-05B2-204E-880761658F9C}"/>
              </a:ext>
            </a:extLst>
          </p:cNvPr>
          <p:cNvSpPr/>
          <p:nvPr/>
        </p:nvSpPr>
        <p:spPr>
          <a:xfrm>
            <a:off x="355600" y="1292815"/>
            <a:ext cx="3210636" cy="136988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4435C7E-C897-6BE9-5FF6-40E594997B9F}"/>
              </a:ext>
            </a:extLst>
          </p:cNvPr>
          <p:cNvSpPr/>
          <p:nvPr/>
        </p:nvSpPr>
        <p:spPr>
          <a:xfrm>
            <a:off x="0" y="4031730"/>
            <a:ext cx="7543800" cy="274721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1DC9D70-FD1E-9733-E0A4-F09BDCE61B7F}"/>
              </a:ext>
            </a:extLst>
          </p:cNvPr>
          <p:cNvSpPr/>
          <p:nvPr/>
        </p:nvSpPr>
        <p:spPr>
          <a:xfrm>
            <a:off x="3819261" y="1936245"/>
            <a:ext cx="4730244" cy="19985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Connector: Elbow 18">
            <a:extLst>
              <a:ext uri="{FF2B5EF4-FFF2-40B4-BE49-F238E27FC236}">
                <a16:creationId xmlns:a16="http://schemas.microsoft.com/office/drawing/2014/main" id="{8F9149E4-44FA-E57E-E104-63D37106FC75}"/>
              </a:ext>
            </a:extLst>
          </p:cNvPr>
          <p:cNvCxnSpPr>
            <a:cxnSpLocks/>
          </p:cNvCxnSpPr>
          <p:nvPr/>
        </p:nvCxnSpPr>
        <p:spPr>
          <a:xfrm>
            <a:off x="1837943" y="940820"/>
            <a:ext cx="539009" cy="358422"/>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3448888F-95B5-AAF6-A619-AF3867048C4D}"/>
              </a:ext>
            </a:extLst>
          </p:cNvPr>
          <p:cNvCxnSpPr>
            <a:cxnSpLocks/>
          </p:cNvCxnSpPr>
          <p:nvPr/>
        </p:nvCxnSpPr>
        <p:spPr>
          <a:xfrm>
            <a:off x="3566236" y="1577891"/>
            <a:ext cx="539009" cy="358422"/>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6B08445D-64A3-55CE-000D-A32D1AC4593B}"/>
              </a:ext>
            </a:extLst>
          </p:cNvPr>
          <p:cNvPicPr>
            <a:picLocks noChangeAspect="1"/>
          </p:cNvPicPr>
          <p:nvPr/>
        </p:nvPicPr>
        <p:blipFill>
          <a:blip r:embed="rId5"/>
          <a:stretch>
            <a:fillRect/>
          </a:stretch>
        </p:blipFill>
        <p:spPr>
          <a:xfrm>
            <a:off x="0" y="4071190"/>
            <a:ext cx="7515618" cy="2681062"/>
          </a:xfrm>
          <a:prstGeom prst="rect">
            <a:avLst/>
          </a:prstGeom>
        </p:spPr>
      </p:pic>
      <p:cxnSp>
        <p:nvCxnSpPr>
          <p:cNvPr id="25" name="Connector: Elbow 24">
            <a:extLst>
              <a:ext uri="{FF2B5EF4-FFF2-40B4-BE49-F238E27FC236}">
                <a16:creationId xmlns:a16="http://schemas.microsoft.com/office/drawing/2014/main" id="{FF349AD6-7708-B7DF-019E-738DA453FFAF}"/>
              </a:ext>
            </a:extLst>
          </p:cNvPr>
          <p:cNvCxnSpPr>
            <a:cxnSpLocks/>
          </p:cNvCxnSpPr>
          <p:nvPr/>
        </p:nvCxnSpPr>
        <p:spPr>
          <a:xfrm rot="5400000">
            <a:off x="3372978" y="3549527"/>
            <a:ext cx="491030" cy="417141"/>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29" name="Star: 6 Points 28">
            <a:extLst>
              <a:ext uri="{FF2B5EF4-FFF2-40B4-BE49-F238E27FC236}">
                <a16:creationId xmlns:a16="http://schemas.microsoft.com/office/drawing/2014/main" id="{2DE54518-9599-731F-073F-D168E43B72FD}"/>
              </a:ext>
            </a:extLst>
          </p:cNvPr>
          <p:cNvSpPr/>
          <p:nvPr/>
        </p:nvSpPr>
        <p:spPr>
          <a:xfrm>
            <a:off x="6528066" y="3982032"/>
            <a:ext cx="2587752" cy="2703243"/>
          </a:xfrm>
          <a:prstGeom prst="star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1-2 business days for processing.  Notified Via Email upon completion</a:t>
            </a:r>
          </a:p>
        </p:txBody>
      </p:sp>
    </p:spTree>
    <p:extLst>
      <p:ext uri="{BB962C8B-B14F-4D97-AF65-F5344CB8AC3E}">
        <p14:creationId xmlns:p14="http://schemas.microsoft.com/office/powerpoint/2010/main" val="3817424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22E4C-B548-E0FC-0FE3-161487E104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258C36-C98D-A5DC-26AC-BDFD1CB51BBB}"/>
              </a:ext>
            </a:extLst>
          </p:cNvPr>
          <p:cNvSpPr>
            <a:spLocks noGrp="1"/>
          </p:cNvSpPr>
          <p:nvPr>
            <p:ph type="title"/>
          </p:nvPr>
        </p:nvSpPr>
        <p:spPr>
          <a:xfrm>
            <a:off x="271668" y="300035"/>
            <a:ext cx="7487260" cy="303719"/>
          </a:xfrm>
        </p:spPr>
        <p:txBody>
          <a:bodyPr/>
          <a:lstStyle/>
          <a:p>
            <a:br>
              <a:rPr lang="en-US" sz="1800" b="0" i="0" u="none" strike="noStrike" baseline="0" dirty="0">
                <a:solidFill>
                  <a:srgbClr val="000000"/>
                </a:solidFill>
                <a:latin typeface="Calibri" panose="020F0502020204030204" pitchFamily="34" charset="0"/>
              </a:rPr>
            </a:br>
            <a:r>
              <a:rPr lang="en-US" sz="2400" b="1" i="0" u="none" strike="noStrike" baseline="0" dirty="0">
                <a:solidFill>
                  <a:srgbClr val="0070CE"/>
                </a:solidFill>
                <a:latin typeface="Calibri" panose="020F0502020204030204" pitchFamily="34" charset="0"/>
              </a:rPr>
              <a:t>Member Registration</a:t>
            </a:r>
            <a:endParaRPr lang="en-US" sz="2400" dirty="0"/>
          </a:p>
        </p:txBody>
      </p:sp>
      <p:sp>
        <p:nvSpPr>
          <p:cNvPr id="3" name="Text Placeholder 2">
            <a:extLst>
              <a:ext uri="{FF2B5EF4-FFF2-40B4-BE49-F238E27FC236}">
                <a16:creationId xmlns:a16="http://schemas.microsoft.com/office/drawing/2014/main" id="{7EF2D3BC-3178-DA2E-1600-9DB93B73997D}"/>
              </a:ext>
            </a:extLst>
          </p:cNvPr>
          <p:cNvSpPr>
            <a:spLocks noGrp="1"/>
          </p:cNvSpPr>
          <p:nvPr>
            <p:ph type="body" sz="quarter" idx="12"/>
          </p:nvPr>
        </p:nvSpPr>
        <p:spPr>
          <a:xfrm>
            <a:off x="28182" y="731520"/>
            <a:ext cx="8887218" cy="6126480"/>
          </a:xfrm>
        </p:spPr>
        <p:txBody>
          <a:bodyPr/>
          <a:lstStyle/>
          <a:p>
            <a:r>
              <a:rPr lang="en-US" dirty="0"/>
              <a:t> </a:t>
            </a:r>
          </a:p>
          <a:p>
            <a:endParaRPr lang="en-US" dirty="0"/>
          </a:p>
        </p:txBody>
      </p:sp>
      <p:pic>
        <p:nvPicPr>
          <p:cNvPr id="9" name="Picture 8">
            <a:extLst>
              <a:ext uri="{FF2B5EF4-FFF2-40B4-BE49-F238E27FC236}">
                <a16:creationId xmlns:a16="http://schemas.microsoft.com/office/drawing/2014/main" id="{635E91EB-1620-DB4F-08C0-12A3EE288230}"/>
              </a:ext>
            </a:extLst>
          </p:cNvPr>
          <p:cNvPicPr>
            <a:picLocks noChangeAspect="1"/>
          </p:cNvPicPr>
          <p:nvPr/>
        </p:nvPicPr>
        <p:blipFill>
          <a:blip r:embed="rId2"/>
          <a:srcRect t="34610"/>
          <a:stretch>
            <a:fillRect/>
          </a:stretch>
        </p:blipFill>
        <p:spPr>
          <a:xfrm>
            <a:off x="127296" y="799359"/>
            <a:ext cx="1710647" cy="384520"/>
          </a:xfrm>
          <a:prstGeom prst="rect">
            <a:avLst/>
          </a:prstGeom>
        </p:spPr>
      </p:pic>
      <p:sp>
        <p:nvSpPr>
          <p:cNvPr id="14" name="Rectangle 13">
            <a:extLst>
              <a:ext uri="{FF2B5EF4-FFF2-40B4-BE49-F238E27FC236}">
                <a16:creationId xmlns:a16="http://schemas.microsoft.com/office/drawing/2014/main" id="{E1EDE3C0-F52F-F899-8FBD-29EFFAF23AD3}"/>
              </a:ext>
            </a:extLst>
          </p:cNvPr>
          <p:cNvSpPr/>
          <p:nvPr/>
        </p:nvSpPr>
        <p:spPr>
          <a:xfrm>
            <a:off x="244511" y="1225919"/>
            <a:ext cx="3401696" cy="423387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D8ED64-64DA-9485-702D-664752E11A7A}"/>
              </a:ext>
            </a:extLst>
          </p:cNvPr>
          <p:cNvSpPr/>
          <p:nvPr/>
        </p:nvSpPr>
        <p:spPr>
          <a:xfrm>
            <a:off x="3994275" y="1731410"/>
            <a:ext cx="2708805" cy="383267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Connector: Elbow 18">
            <a:extLst>
              <a:ext uri="{FF2B5EF4-FFF2-40B4-BE49-F238E27FC236}">
                <a16:creationId xmlns:a16="http://schemas.microsoft.com/office/drawing/2014/main" id="{F0EA17CE-46CE-4968-5045-97B96736B802}"/>
              </a:ext>
            </a:extLst>
          </p:cNvPr>
          <p:cNvCxnSpPr>
            <a:cxnSpLocks/>
          </p:cNvCxnSpPr>
          <p:nvPr/>
        </p:nvCxnSpPr>
        <p:spPr>
          <a:xfrm>
            <a:off x="1837943" y="859144"/>
            <a:ext cx="539009" cy="358422"/>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FED15CE8-F14B-3FB0-458E-98FD76A60BC6}"/>
              </a:ext>
            </a:extLst>
          </p:cNvPr>
          <p:cNvCxnSpPr>
            <a:cxnSpLocks/>
          </p:cNvCxnSpPr>
          <p:nvPr/>
        </p:nvCxnSpPr>
        <p:spPr>
          <a:xfrm rot="5400000">
            <a:off x="3635131" y="3112049"/>
            <a:ext cx="442207" cy="365765"/>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F23B987-6C81-7920-F8F2-8A8C126D8EC1}"/>
              </a:ext>
            </a:extLst>
          </p:cNvPr>
          <p:cNvPicPr>
            <a:picLocks noChangeAspect="1"/>
          </p:cNvPicPr>
          <p:nvPr/>
        </p:nvPicPr>
        <p:blipFill>
          <a:blip r:embed="rId3"/>
          <a:stretch>
            <a:fillRect/>
          </a:stretch>
        </p:blipFill>
        <p:spPr>
          <a:xfrm>
            <a:off x="305353" y="1272145"/>
            <a:ext cx="3307156" cy="4127865"/>
          </a:xfrm>
          <a:prstGeom prst="rect">
            <a:avLst/>
          </a:prstGeom>
        </p:spPr>
      </p:pic>
      <p:pic>
        <p:nvPicPr>
          <p:cNvPr id="17" name="Picture 16">
            <a:extLst>
              <a:ext uri="{FF2B5EF4-FFF2-40B4-BE49-F238E27FC236}">
                <a16:creationId xmlns:a16="http://schemas.microsoft.com/office/drawing/2014/main" id="{8CFE025F-393F-04D6-9E08-97EDA421C70D}"/>
              </a:ext>
            </a:extLst>
          </p:cNvPr>
          <p:cNvPicPr>
            <a:picLocks noChangeAspect="1"/>
          </p:cNvPicPr>
          <p:nvPr/>
        </p:nvPicPr>
        <p:blipFill>
          <a:blip r:embed="rId4"/>
          <a:stretch>
            <a:fillRect/>
          </a:stretch>
        </p:blipFill>
        <p:spPr>
          <a:xfrm>
            <a:off x="4066263" y="1787247"/>
            <a:ext cx="2587752" cy="3457575"/>
          </a:xfrm>
          <a:prstGeom prst="rect">
            <a:avLst/>
          </a:prstGeom>
        </p:spPr>
      </p:pic>
      <p:sp>
        <p:nvSpPr>
          <p:cNvPr id="18" name="Rectangle 17">
            <a:extLst>
              <a:ext uri="{FF2B5EF4-FFF2-40B4-BE49-F238E27FC236}">
                <a16:creationId xmlns:a16="http://schemas.microsoft.com/office/drawing/2014/main" id="{BEFE8D62-F873-5550-3C4B-D4EF33FEE8D1}"/>
              </a:ext>
            </a:extLst>
          </p:cNvPr>
          <p:cNvSpPr/>
          <p:nvPr/>
        </p:nvSpPr>
        <p:spPr>
          <a:xfrm>
            <a:off x="127296" y="3984225"/>
            <a:ext cx="7447453" cy="274721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DBA33B-C6BB-86DC-6F82-B438A7081B8D}"/>
              </a:ext>
            </a:extLst>
          </p:cNvPr>
          <p:cNvPicPr>
            <a:picLocks noChangeAspect="1"/>
          </p:cNvPicPr>
          <p:nvPr/>
        </p:nvPicPr>
        <p:blipFill>
          <a:blip r:embed="rId5"/>
          <a:stretch>
            <a:fillRect/>
          </a:stretch>
        </p:blipFill>
        <p:spPr>
          <a:xfrm>
            <a:off x="164054" y="3992578"/>
            <a:ext cx="7410695" cy="2683229"/>
          </a:xfrm>
          <a:prstGeom prst="rect">
            <a:avLst/>
          </a:prstGeom>
        </p:spPr>
      </p:pic>
      <p:sp>
        <p:nvSpPr>
          <p:cNvPr id="26" name="Star: 6 Points 25">
            <a:extLst>
              <a:ext uri="{FF2B5EF4-FFF2-40B4-BE49-F238E27FC236}">
                <a16:creationId xmlns:a16="http://schemas.microsoft.com/office/drawing/2014/main" id="{AB5FFC73-A355-0C7C-FAFE-C71F5A6EFAEE}"/>
              </a:ext>
            </a:extLst>
          </p:cNvPr>
          <p:cNvSpPr/>
          <p:nvPr/>
        </p:nvSpPr>
        <p:spPr>
          <a:xfrm>
            <a:off x="6874135" y="3020469"/>
            <a:ext cx="2257593" cy="2683228"/>
          </a:xfrm>
          <a:prstGeom prst="star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1-2 business days for processing.  Notified Via Email upon completion</a:t>
            </a:r>
          </a:p>
        </p:txBody>
      </p:sp>
    </p:spTree>
    <p:extLst>
      <p:ext uri="{BB962C8B-B14F-4D97-AF65-F5344CB8AC3E}">
        <p14:creationId xmlns:p14="http://schemas.microsoft.com/office/powerpoint/2010/main" val="1203243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FDBCD-CC16-FB58-1D69-BAC6F36B40A9}"/>
              </a:ext>
            </a:extLst>
          </p:cNvPr>
          <p:cNvSpPr>
            <a:spLocks noGrp="1"/>
          </p:cNvSpPr>
          <p:nvPr>
            <p:ph type="title"/>
          </p:nvPr>
        </p:nvSpPr>
        <p:spPr/>
        <p:txBody>
          <a:bodyPr/>
          <a:lstStyle/>
          <a:p>
            <a:r>
              <a:rPr lang="en-US" dirty="0"/>
              <a:t>GrantConnect Program Access</a:t>
            </a:r>
          </a:p>
        </p:txBody>
      </p:sp>
      <p:graphicFrame>
        <p:nvGraphicFramePr>
          <p:cNvPr id="4" name="Diagram 3">
            <a:extLst>
              <a:ext uri="{FF2B5EF4-FFF2-40B4-BE49-F238E27FC236}">
                <a16:creationId xmlns:a16="http://schemas.microsoft.com/office/drawing/2014/main" id="{204A8E0D-C19F-F938-7C0A-2129571A8B8B}"/>
              </a:ext>
            </a:extLst>
          </p:cNvPr>
          <p:cNvGraphicFramePr/>
          <p:nvPr>
            <p:extLst>
              <p:ext uri="{D42A27DB-BD31-4B8C-83A1-F6EECF244321}">
                <p14:modId xmlns:p14="http://schemas.microsoft.com/office/powerpoint/2010/main" val="1800889096"/>
              </p:ext>
            </p:extLst>
          </p:nvPr>
        </p:nvGraphicFramePr>
        <p:xfrm>
          <a:off x="489284" y="1342456"/>
          <a:ext cx="4082716" cy="475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D117149D-C5EE-5DA4-80C6-B61EE7031C15}"/>
              </a:ext>
            </a:extLst>
          </p:cNvPr>
          <p:cNvGraphicFramePr/>
          <p:nvPr>
            <p:extLst>
              <p:ext uri="{D42A27DB-BD31-4B8C-83A1-F6EECF244321}">
                <p14:modId xmlns:p14="http://schemas.microsoft.com/office/powerpoint/2010/main" val="2721464657"/>
              </p:ext>
            </p:extLst>
          </p:nvPr>
        </p:nvGraphicFramePr>
        <p:xfrm>
          <a:off x="5113424" y="1460231"/>
          <a:ext cx="3541293" cy="48610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7" name="Straight Connector 6">
            <a:extLst>
              <a:ext uri="{FF2B5EF4-FFF2-40B4-BE49-F238E27FC236}">
                <a16:creationId xmlns:a16="http://schemas.microsoft.com/office/drawing/2014/main" id="{E4A4761C-CA52-2889-6ABD-5AC6DB3A444C}"/>
              </a:ext>
            </a:extLst>
          </p:cNvPr>
          <p:cNvCxnSpPr>
            <a:cxnSpLocks/>
          </p:cNvCxnSpPr>
          <p:nvPr/>
        </p:nvCxnSpPr>
        <p:spPr>
          <a:xfrm>
            <a:off x="4860758" y="1612232"/>
            <a:ext cx="0" cy="4331368"/>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852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F49A-6782-44D8-A23D-17A584AD587D}"/>
              </a:ext>
            </a:extLst>
          </p:cNvPr>
          <p:cNvSpPr>
            <a:spLocks noGrp="1"/>
          </p:cNvSpPr>
          <p:nvPr>
            <p:ph type="title"/>
          </p:nvPr>
        </p:nvSpPr>
        <p:spPr>
          <a:xfrm>
            <a:off x="356260" y="598772"/>
            <a:ext cx="7487260" cy="887127"/>
          </a:xfrm>
        </p:spPr>
        <p:txBody>
          <a:bodyPr/>
          <a:lstStyle/>
          <a:p>
            <a:r>
              <a:rPr lang="en-US" dirty="0"/>
              <a:t>GrantConnect - Recap</a:t>
            </a:r>
          </a:p>
        </p:txBody>
      </p:sp>
      <p:sp>
        <p:nvSpPr>
          <p:cNvPr id="9" name="Text Placeholder 3">
            <a:extLst>
              <a:ext uri="{FF2B5EF4-FFF2-40B4-BE49-F238E27FC236}">
                <a16:creationId xmlns:a16="http://schemas.microsoft.com/office/drawing/2014/main" id="{01DAF35D-362F-4CAE-825C-9D9C17B5A1C5}"/>
              </a:ext>
            </a:extLst>
          </p:cNvPr>
          <p:cNvSpPr>
            <a:spLocks noGrp="1"/>
          </p:cNvSpPr>
          <p:nvPr>
            <p:ph type="body" sz="quarter" idx="12"/>
          </p:nvPr>
        </p:nvSpPr>
        <p:spPr>
          <a:xfrm>
            <a:off x="1753651" y="2972186"/>
            <a:ext cx="7258051" cy="1047751"/>
          </a:xfrm>
          <a:solidFill>
            <a:schemeClr val="bg1">
              <a:lumMod val="85000"/>
            </a:schemeClr>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r>
              <a:rPr lang="en-US" sz="1400" dirty="0"/>
              <a:t>First time users will create a User ID/Password and affiliate with a new or existing organization</a:t>
            </a:r>
          </a:p>
          <a:p>
            <a:endParaRPr lang="en-US" sz="800" dirty="0"/>
          </a:p>
          <a:p>
            <a:r>
              <a:rPr lang="en-US" sz="1400" dirty="0"/>
              <a:t>If you created a User ID or used AHP Online in previous AHP Rounds, do not create a new User ID call us first</a:t>
            </a:r>
          </a:p>
          <a:p>
            <a:endParaRPr lang="en-US" sz="1200" dirty="0"/>
          </a:p>
          <a:p>
            <a:endParaRPr lang="en-US" sz="1200" dirty="0"/>
          </a:p>
        </p:txBody>
      </p:sp>
      <p:sp>
        <p:nvSpPr>
          <p:cNvPr id="7" name="Rectangle 6">
            <a:extLst>
              <a:ext uri="{FF2B5EF4-FFF2-40B4-BE49-F238E27FC236}">
                <a16:creationId xmlns:a16="http://schemas.microsoft.com/office/drawing/2014/main" id="{AD071690-5C2F-4F8A-BEFB-D6138E439794}"/>
              </a:ext>
            </a:extLst>
          </p:cNvPr>
          <p:cNvSpPr/>
          <p:nvPr/>
        </p:nvSpPr>
        <p:spPr>
          <a:xfrm>
            <a:off x="1750685" y="4323669"/>
            <a:ext cx="7216115" cy="457200"/>
          </a:xfrm>
          <a:prstGeom prst="rect">
            <a:avLst/>
          </a:prstGeom>
          <a:solidFill>
            <a:srgbClr val="C0D6FF"/>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pPr defTabSz="914400">
              <a:spcBef>
                <a:spcPct val="20000"/>
              </a:spcBef>
              <a:buClr>
                <a:schemeClr val="tx1">
                  <a:lumMod val="85000"/>
                  <a:lumOff val="15000"/>
                </a:schemeClr>
              </a:buClr>
            </a:pPr>
            <a:r>
              <a:rPr lang="en-US" sz="1400" dirty="0"/>
              <a:t>Must have a user ID and password to access the application through the GrantConnect portal. </a:t>
            </a:r>
          </a:p>
        </p:txBody>
      </p:sp>
      <p:sp>
        <p:nvSpPr>
          <p:cNvPr id="8" name="Rectangle 7">
            <a:extLst>
              <a:ext uri="{FF2B5EF4-FFF2-40B4-BE49-F238E27FC236}">
                <a16:creationId xmlns:a16="http://schemas.microsoft.com/office/drawing/2014/main" id="{3482ADE2-A7DD-46C2-A6C9-A97156F08087}"/>
              </a:ext>
            </a:extLst>
          </p:cNvPr>
          <p:cNvSpPr/>
          <p:nvPr/>
        </p:nvSpPr>
        <p:spPr>
          <a:xfrm>
            <a:off x="1705784" y="5104169"/>
            <a:ext cx="7305918" cy="865773"/>
          </a:xfrm>
          <a:prstGeom prst="rect">
            <a:avLst/>
          </a:prstGeom>
          <a:solidFill>
            <a:schemeClr val="bg1">
              <a:lumMod val="85000"/>
            </a:schemeClr>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pPr defTabSz="914400">
              <a:spcBef>
                <a:spcPct val="20000"/>
              </a:spcBef>
              <a:buClr>
                <a:schemeClr val="tx1">
                  <a:lumMod val="85000"/>
                  <a:lumOff val="15000"/>
                </a:schemeClr>
              </a:buClr>
            </a:pPr>
            <a:r>
              <a:rPr lang="en-US" sz="1400" dirty="0"/>
              <a:t>Once you have registered, log on to the system with your user ID and password during the application round. You may use the application PIN to complete, submit and track the status of your application. </a:t>
            </a:r>
          </a:p>
          <a:p>
            <a:pPr defTabSz="914400">
              <a:spcBef>
                <a:spcPct val="20000"/>
              </a:spcBef>
              <a:buClr>
                <a:schemeClr val="tx1">
                  <a:lumMod val="85000"/>
                  <a:lumOff val="15000"/>
                </a:schemeClr>
              </a:buClr>
            </a:pPr>
            <a:endParaRPr lang="en-US" sz="1400" dirty="0"/>
          </a:p>
        </p:txBody>
      </p:sp>
      <p:sp>
        <p:nvSpPr>
          <p:cNvPr id="11" name="Arrow: Pentagon 10">
            <a:extLst>
              <a:ext uri="{FF2B5EF4-FFF2-40B4-BE49-F238E27FC236}">
                <a16:creationId xmlns:a16="http://schemas.microsoft.com/office/drawing/2014/main" id="{FB33E1E1-77D9-479F-B756-59B58A05B90A}"/>
              </a:ext>
            </a:extLst>
          </p:cNvPr>
          <p:cNvSpPr/>
          <p:nvPr/>
        </p:nvSpPr>
        <p:spPr>
          <a:xfrm>
            <a:off x="210603" y="2972186"/>
            <a:ext cx="1424915" cy="1047751"/>
          </a:xfrm>
          <a:prstGeom prst="homePlate">
            <a:avLst/>
          </a:prstGeom>
          <a:solidFill>
            <a:schemeClr val="bg1">
              <a:lumMod val="85000"/>
            </a:schemeClr>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500" dirty="0">
                <a:solidFill>
                  <a:schemeClr val="dk1"/>
                </a:solidFill>
              </a:rPr>
              <a:t>Sponsors</a:t>
            </a:r>
          </a:p>
        </p:txBody>
      </p:sp>
      <p:sp>
        <p:nvSpPr>
          <p:cNvPr id="13" name="Arrow: Pentagon 12">
            <a:extLst>
              <a:ext uri="{FF2B5EF4-FFF2-40B4-BE49-F238E27FC236}">
                <a16:creationId xmlns:a16="http://schemas.microsoft.com/office/drawing/2014/main" id="{35F291CB-F551-470C-B2BC-53EE0DB26BA2}"/>
              </a:ext>
            </a:extLst>
          </p:cNvPr>
          <p:cNvSpPr/>
          <p:nvPr/>
        </p:nvSpPr>
        <p:spPr>
          <a:xfrm>
            <a:off x="196462" y="4274543"/>
            <a:ext cx="1424915" cy="548121"/>
          </a:xfrm>
          <a:prstGeom prst="homePlate">
            <a:avLst/>
          </a:prstGeom>
          <a:solidFill>
            <a:srgbClr val="C0D6FF"/>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400" dirty="0">
                <a:solidFill>
                  <a:schemeClr val="dk1"/>
                </a:solidFill>
              </a:rPr>
              <a:t>Members</a:t>
            </a:r>
          </a:p>
        </p:txBody>
      </p:sp>
      <p:sp>
        <p:nvSpPr>
          <p:cNvPr id="14" name="Arrow: Pentagon 13">
            <a:extLst>
              <a:ext uri="{FF2B5EF4-FFF2-40B4-BE49-F238E27FC236}">
                <a16:creationId xmlns:a16="http://schemas.microsoft.com/office/drawing/2014/main" id="{A174F744-AF37-461B-81F8-027B11EE45C2}"/>
              </a:ext>
            </a:extLst>
          </p:cNvPr>
          <p:cNvSpPr/>
          <p:nvPr/>
        </p:nvSpPr>
        <p:spPr>
          <a:xfrm>
            <a:off x="196463" y="1759154"/>
            <a:ext cx="1424915" cy="914399"/>
          </a:xfrm>
          <a:prstGeom prst="homePlate">
            <a:avLst/>
          </a:prstGeom>
          <a:solidFill>
            <a:srgbClr val="C0D6FF"/>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500" dirty="0">
                <a:solidFill>
                  <a:schemeClr val="dk1"/>
                </a:solidFill>
              </a:rPr>
              <a:t>Consultant</a:t>
            </a:r>
          </a:p>
        </p:txBody>
      </p:sp>
      <p:sp>
        <p:nvSpPr>
          <p:cNvPr id="15" name="Text Placeholder 6">
            <a:extLst>
              <a:ext uri="{FF2B5EF4-FFF2-40B4-BE49-F238E27FC236}">
                <a16:creationId xmlns:a16="http://schemas.microsoft.com/office/drawing/2014/main" id="{BC118BD0-0A37-45BA-8E89-8B9D5FBF343C}"/>
              </a:ext>
            </a:extLst>
          </p:cNvPr>
          <p:cNvSpPr txBox="1">
            <a:spLocks/>
          </p:cNvSpPr>
          <p:nvPr/>
        </p:nvSpPr>
        <p:spPr>
          <a:xfrm>
            <a:off x="1753652" y="1776324"/>
            <a:ext cx="7258050" cy="914399"/>
          </a:xfrm>
          <a:prstGeom prst="rect">
            <a:avLst/>
          </a:prstGeom>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defPPr>
              <a:defRPr lang="en-US"/>
            </a:defPPr>
            <a:lvl1pPr marL="166688" indent="-166688" defTabSz="914400">
              <a:spcBef>
                <a:spcPct val="20000"/>
              </a:spcBef>
              <a:buClr>
                <a:schemeClr val="tx1">
                  <a:lumMod val="85000"/>
                  <a:lumOff val="15000"/>
                </a:schemeClr>
              </a:buClr>
              <a:buFont typeface="Arial"/>
              <a:buChar char="•"/>
              <a:defRPr sz="1200"/>
            </a:lvl1pPr>
            <a:lvl2pPr marL="403225" indent="-171450" defTabSz="914400">
              <a:spcBef>
                <a:spcPct val="20000"/>
              </a:spcBef>
              <a:buClr>
                <a:schemeClr val="tx1">
                  <a:lumMod val="85000"/>
                  <a:lumOff val="15000"/>
                </a:schemeClr>
              </a:buClr>
              <a:buFont typeface="Tw Cen MT" panose="020B0602020104020603" pitchFamily="34" charset="0"/>
              <a:buChar char="–"/>
              <a:defRPr sz="2400"/>
            </a:lvl2pPr>
            <a:lvl3pPr marL="569913" indent="-166688" defTabSz="914400">
              <a:spcBef>
                <a:spcPct val="20000"/>
              </a:spcBef>
              <a:buClr>
                <a:schemeClr val="tx1">
                  <a:lumMod val="85000"/>
                  <a:lumOff val="15000"/>
                </a:schemeClr>
              </a:buClr>
              <a:buSzPct val="90000"/>
              <a:buFont typeface="Calibri" panose="020F0502020204030204" pitchFamily="34" charset="0"/>
              <a:buChar char="˃"/>
              <a:defRPr sz="2400"/>
            </a:lvl3pPr>
            <a:lvl4pPr marL="747713" indent="-177800" defTabSz="914400">
              <a:spcBef>
                <a:spcPct val="20000"/>
              </a:spcBef>
              <a:buClr>
                <a:schemeClr val="tx1">
                  <a:lumMod val="85000"/>
                  <a:lumOff val="15000"/>
                </a:schemeClr>
              </a:buClr>
              <a:buFont typeface="Arial"/>
              <a:buChar char="•"/>
              <a:defRPr sz="2400"/>
            </a:lvl4pPr>
            <a:lvl5pPr marL="973138" indent="-225425" defTabSz="914400">
              <a:spcBef>
                <a:spcPct val="20000"/>
              </a:spcBef>
              <a:buClr>
                <a:schemeClr val="tx1">
                  <a:lumMod val="85000"/>
                  <a:lumOff val="15000"/>
                </a:schemeClr>
              </a:buClr>
              <a:buFont typeface="Tw Cen MT" panose="020B0602020104020603" pitchFamily="34" charset="0"/>
              <a:buChar char="–"/>
              <a:defRPr sz="240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sz="1400" dirty="0">
                <a:solidFill>
                  <a:schemeClr val="tx1"/>
                </a:solidFill>
                <a:latin typeface="Calibri" panose="020F0502020204030204" pitchFamily="34" charset="0"/>
                <a:cs typeface="Calibri" panose="020F0502020204030204" pitchFamily="34" charset="0"/>
              </a:rPr>
              <a:t>AHP applications created by a consultant will need to be approved by the sponsor</a:t>
            </a:r>
          </a:p>
          <a:p>
            <a:r>
              <a:rPr lang="en-US" sz="1400" dirty="0"/>
              <a:t>Non-Sponsor = Consultant</a:t>
            </a:r>
          </a:p>
          <a:p>
            <a:r>
              <a:rPr lang="en-US" sz="1400" dirty="0"/>
              <a:t>All non-sponsors need to register as well </a:t>
            </a:r>
          </a:p>
          <a:p>
            <a:endParaRPr lang="en-US" dirty="0"/>
          </a:p>
        </p:txBody>
      </p:sp>
      <p:sp>
        <p:nvSpPr>
          <p:cNvPr id="16" name="Arrow: Pentagon 15">
            <a:extLst>
              <a:ext uri="{FF2B5EF4-FFF2-40B4-BE49-F238E27FC236}">
                <a16:creationId xmlns:a16="http://schemas.microsoft.com/office/drawing/2014/main" id="{D14EC534-5BB6-4482-9ABD-F3A11B89CEF3}"/>
              </a:ext>
            </a:extLst>
          </p:cNvPr>
          <p:cNvSpPr/>
          <p:nvPr/>
        </p:nvSpPr>
        <p:spPr>
          <a:xfrm>
            <a:off x="181934" y="5062228"/>
            <a:ext cx="1403948" cy="865773"/>
          </a:xfrm>
          <a:prstGeom prst="homePlate">
            <a:avLst/>
          </a:prstGeom>
          <a:solidFill>
            <a:schemeClr val="bg1">
              <a:lumMod val="85000"/>
            </a:schemeClr>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400" dirty="0">
                <a:solidFill>
                  <a:schemeClr val="dk1"/>
                </a:solidFill>
              </a:rPr>
              <a:t>Everyone</a:t>
            </a:r>
          </a:p>
        </p:txBody>
      </p:sp>
    </p:spTree>
    <p:extLst>
      <p:ext uri="{BB962C8B-B14F-4D97-AF65-F5344CB8AC3E}">
        <p14:creationId xmlns:p14="http://schemas.microsoft.com/office/powerpoint/2010/main" val="128971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bg/>
                                          </p:spTgt>
                                        </p:tgtEl>
                                        <p:attrNameLst>
                                          <p:attrName>style.visibility</p:attrName>
                                        </p:attrNameLst>
                                      </p:cBhvr>
                                      <p:to>
                                        <p:strVal val="visible"/>
                                      </p:to>
                                    </p:set>
                                    <p:anim calcmode="lin" valueType="num">
                                      <p:cBhvr additive="base">
                                        <p:cTn id="21" dur="500" fill="hold"/>
                                        <p:tgtEl>
                                          <p:spTgt spid="9">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 calcmode="lin" valueType="num">
                                      <p:cBhvr additive="base">
                                        <p:cTn id="2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 calcmode="lin" valueType="num">
                                      <p:cBhvr additive="base">
                                        <p:cTn id="3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7" grpId="0" animBg="1"/>
      <p:bldP spid="8" grpId="0" animBg="1"/>
      <p:bldP spid="11" grpId="0" animBg="1"/>
      <p:bldP spid="13" grpId="0" animBg="1"/>
      <p:bldP spid="14" grpId="0" animBg="1"/>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9A4BE-4319-1DA3-41E7-727F5A6EEB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C7BF7A-653F-9B32-F0FC-AB9DC25843B0}"/>
              </a:ext>
            </a:extLst>
          </p:cNvPr>
          <p:cNvSpPr>
            <a:spLocks noGrp="1"/>
          </p:cNvSpPr>
          <p:nvPr>
            <p:ph type="title"/>
          </p:nvPr>
        </p:nvSpPr>
        <p:spPr>
          <a:xfrm>
            <a:off x="2080259" y="5245086"/>
            <a:ext cx="6869611" cy="800661"/>
          </a:xfrm>
        </p:spPr>
        <p:txBody>
          <a:bodyPr>
            <a:normAutofit/>
          </a:bodyPr>
          <a:lstStyle/>
          <a:p>
            <a:r>
              <a:rPr lang="en-US" sz="2400" dirty="0"/>
              <a:t>2026 Homebuyer Equity Leverage Partnership (HELP)</a:t>
            </a:r>
          </a:p>
        </p:txBody>
      </p:sp>
      <p:pic>
        <p:nvPicPr>
          <p:cNvPr id="2052" name="Picture 4" descr="Homebuyer Dream Program">
            <a:extLst>
              <a:ext uri="{FF2B5EF4-FFF2-40B4-BE49-F238E27FC236}">
                <a16:creationId xmlns:a16="http://schemas.microsoft.com/office/drawing/2014/main" id="{D6F4C66D-D038-2A07-7624-73B0E38A8D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2328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FA98C42-3A6D-5CAF-CDD5-EF6E9DF7163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3494" y="0"/>
            <a:ext cx="2121098" cy="992514"/>
          </a:xfrm>
          <a:prstGeom prst="rect">
            <a:avLst/>
          </a:prstGeom>
        </p:spPr>
      </p:pic>
      <p:sp>
        <p:nvSpPr>
          <p:cNvPr id="5" name="TextBox 4">
            <a:extLst>
              <a:ext uri="{FF2B5EF4-FFF2-40B4-BE49-F238E27FC236}">
                <a16:creationId xmlns:a16="http://schemas.microsoft.com/office/drawing/2014/main" id="{D8F14381-C837-09CA-7D52-95BD4EDDF617}"/>
              </a:ext>
            </a:extLst>
          </p:cNvPr>
          <p:cNvSpPr txBox="1"/>
          <p:nvPr/>
        </p:nvSpPr>
        <p:spPr>
          <a:xfrm>
            <a:off x="2918178" y="6142756"/>
            <a:ext cx="4572000" cy="369332"/>
          </a:xfrm>
          <a:prstGeom prst="rect">
            <a:avLst/>
          </a:prstGeom>
          <a:noFill/>
        </p:spPr>
        <p:txBody>
          <a:bodyPr wrap="square">
            <a:spAutoFit/>
          </a:body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80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Application Window Opens January 2, 2026</a:t>
            </a:r>
          </a:p>
        </p:txBody>
      </p:sp>
    </p:spTree>
    <p:extLst>
      <p:ext uri="{BB962C8B-B14F-4D97-AF65-F5344CB8AC3E}">
        <p14:creationId xmlns:p14="http://schemas.microsoft.com/office/powerpoint/2010/main" val="1579602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80111" y="506142"/>
            <a:ext cx="7470570" cy="457200"/>
          </a:xfrm>
        </p:spPr>
        <p:txBody>
          <a:bodyPr>
            <a:normAutofit/>
          </a:bodyPr>
          <a:lstStyle/>
          <a:p>
            <a:pPr algn="l"/>
            <a:r>
              <a:rPr lang="en-US" sz="2000" b="1" dirty="0">
                <a:solidFill>
                  <a:srgbClr val="0070C0"/>
                </a:solidFill>
              </a:rPr>
              <a:t>2026 Program Specifics</a:t>
            </a:r>
            <a:endParaRPr lang="en-US" sz="2000" b="1" dirty="0">
              <a:solidFill>
                <a:srgbClr val="0070C0"/>
              </a:solidFill>
              <a:highlight>
                <a:srgbClr val="FFFF00"/>
              </a:highlight>
            </a:endParaRPr>
          </a:p>
        </p:txBody>
      </p:sp>
      <p:sp>
        <p:nvSpPr>
          <p:cNvPr id="13" name="TextBox 12">
            <a:extLst>
              <a:ext uri="{FF2B5EF4-FFF2-40B4-BE49-F238E27FC236}">
                <a16:creationId xmlns:a16="http://schemas.microsoft.com/office/drawing/2014/main" id="{D1393754-6DC7-4DDE-A880-B697F84007CA}"/>
              </a:ext>
            </a:extLst>
          </p:cNvPr>
          <p:cNvSpPr txBox="1"/>
          <p:nvPr/>
        </p:nvSpPr>
        <p:spPr>
          <a:xfrm>
            <a:off x="277141" y="1057384"/>
            <a:ext cx="8589717" cy="923330"/>
          </a:xfrm>
          <a:prstGeom prst="rect">
            <a:avLst/>
          </a:prstGeom>
          <a:solidFill>
            <a:srgbClr val="0071CE"/>
          </a:solidFill>
          <a:ln>
            <a:noFill/>
          </a:ln>
        </p:spPr>
        <p:txBody>
          <a:bodyPr wrap="square">
            <a:spAutoFit/>
          </a:bodyPr>
          <a:lstStyle/>
          <a:p>
            <a:pPr algn="ctr" defTabSz="342900">
              <a:lnSpc>
                <a:spcPct val="90000"/>
              </a:lnSpc>
              <a:spcAft>
                <a:spcPts val="1800"/>
              </a:spcAft>
              <a:defRPr/>
            </a:pPr>
            <a:r>
              <a:rPr lang="en-US" sz="2000" b="1" kern="0" dirty="0">
                <a:solidFill>
                  <a:schemeClr val="bg1"/>
                </a:solidFill>
              </a:rPr>
              <a:t>Provides down payment &amp; closing cost assistance for qualified, first-time homebuyers on a first-come, first-served basis. All U.S. property locations are eligible.</a:t>
            </a:r>
          </a:p>
        </p:txBody>
      </p:sp>
      <p:grpSp>
        <p:nvGrpSpPr>
          <p:cNvPr id="9" name="Group 8">
            <a:extLst>
              <a:ext uri="{FF2B5EF4-FFF2-40B4-BE49-F238E27FC236}">
                <a16:creationId xmlns:a16="http://schemas.microsoft.com/office/drawing/2014/main" id="{F04265BF-0950-54C9-9FC3-A73AE643B9A4}"/>
              </a:ext>
            </a:extLst>
          </p:cNvPr>
          <p:cNvGrpSpPr/>
          <p:nvPr/>
        </p:nvGrpSpPr>
        <p:grpSpPr>
          <a:xfrm>
            <a:off x="187039" y="3429000"/>
            <a:ext cx="4319167" cy="1700703"/>
            <a:chOff x="228529" y="3775199"/>
            <a:chExt cx="4343471" cy="1754326"/>
          </a:xfrm>
        </p:grpSpPr>
        <p:sp>
          <p:nvSpPr>
            <p:cNvPr id="14" name="TextBox 13">
              <a:extLst>
                <a:ext uri="{FF2B5EF4-FFF2-40B4-BE49-F238E27FC236}">
                  <a16:creationId xmlns:a16="http://schemas.microsoft.com/office/drawing/2014/main" id="{EE9E4ACE-58BB-D17A-DF7C-8CCF806AE3AF}"/>
                </a:ext>
              </a:extLst>
            </p:cNvPr>
            <p:cNvSpPr txBox="1"/>
            <p:nvPr/>
          </p:nvSpPr>
          <p:spPr>
            <a:xfrm>
              <a:off x="277141" y="3775199"/>
              <a:ext cx="4294859" cy="1754326"/>
            </a:xfrm>
            <a:prstGeom prst="rect">
              <a:avLst/>
            </a:prstGeom>
            <a:noFill/>
          </p:spPr>
          <p:txBody>
            <a:bodyPr wrap="square" rtlCol="0">
              <a:spAutoFit/>
            </a:bodyPr>
            <a:lstStyle/>
            <a:p>
              <a:pPr algn="ctr"/>
              <a:r>
                <a:rPr lang="en-US" sz="2000" b="1" u="sng" dirty="0"/>
                <a:t>Individual Caps:</a:t>
              </a:r>
            </a:p>
            <a:p>
              <a:pPr marL="285750" indent="-285750" algn="ctr">
                <a:buFont typeface="Arial" panose="020B0604020202020204" pitchFamily="34" charset="0"/>
                <a:buChar char="•"/>
              </a:pPr>
              <a:r>
                <a:rPr lang="en-US" dirty="0"/>
                <a:t>$20,000 per household - AR, LA, MS and outside FHLB Dallas District</a:t>
              </a:r>
            </a:p>
            <a:p>
              <a:pPr marL="285750" indent="-285750" algn="ctr">
                <a:buFont typeface="Arial" panose="020B0604020202020204" pitchFamily="34" charset="0"/>
                <a:buChar char="•"/>
              </a:pPr>
              <a:r>
                <a:rPr lang="en-US" dirty="0"/>
                <a:t>$25,000 per household - NM and Texas</a:t>
              </a:r>
            </a:p>
            <a:p>
              <a:endParaRPr lang="en-US" sz="1400" dirty="0"/>
            </a:p>
            <a:p>
              <a:endParaRPr lang="en-US" sz="2000" b="1" dirty="0"/>
            </a:p>
          </p:txBody>
        </p:sp>
        <p:sp>
          <p:nvSpPr>
            <p:cNvPr id="18" name="Rectangle: Rounded Corners 17">
              <a:extLst>
                <a:ext uri="{FF2B5EF4-FFF2-40B4-BE49-F238E27FC236}">
                  <a16:creationId xmlns:a16="http://schemas.microsoft.com/office/drawing/2014/main" id="{242F87C8-41FE-CE51-EC2E-B106C0CDE972}"/>
                </a:ext>
              </a:extLst>
            </p:cNvPr>
            <p:cNvSpPr/>
            <p:nvPr/>
          </p:nvSpPr>
          <p:spPr>
            <a:xfrm>
              <a:off x="228529" y="3775200"/>
              <a:ext cx="4343471" cy="1308817"/>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101BE341-B9B0-FB95-E174-204C7A4B760A}"/>
              </a:ext>
            </a:extLst>
          </p:cNvPr>
          <p:cNvGrpSpPr/>
          <p:nvPr/>
        </p:nvGrpSpPr>
        <p:grpSpPr>
          <a:xfrm>
            <a:off x="212986" y="2173375"/>
            <a:ext cx="4267271" cy="1040383"/>
            <a:chOff x="605686" y="2126290"/>
            <a:chExt cx="3028178" cy="1040383"/>
          </a:xfrm>
        </p:grpSpPr>
        <p:sp>
          <p:nvSpPr>
            <p:cNvPr id="2" name="Rectangle: Rounded Corners 1">
              <a:extLst>
                <a:ext uri="{FF2B5EF4-FFF2-40B4-BE49-F238E27FC236}">
                  <a16:creationId xmlns:a16="http://schemas.microsoft.com/office/drawing/2014/main" id="{310D14AF-2E4F-F2AC-60A8-0221C57BA3F0}"/>
                </a:ext>
              </a:extLst>
            </p:cNvPr>
            <p:cNvSpPr/>
            <p:nvPr/>
          </p:nvSpPr>
          <p:spPr>
            <a:xfrm>
              <a:off x="605686" y="2126290"/>
              <a:ext cx="3028178" cy="1040383"/>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CCA9421-EBDA-E76B-4298-B22E038848F6}"/>
                </a:ext>
              </a:extLst>
            </p:cNvPr>
            <p:cNvSpPr txBox="1"/>
            <p:nvPr/>
          </p:nvSpPr>
          <p:spPr>
            <a:xfrm>
              <a:off x="621577" y="2148305"/>
              <a:ext cx="2892285" cy="954107"/>
            </a:xfrm>
            <a:prstGeom prst="rect">
              <a:avLst/>
            </a:prstGeom>
            <a:noFill/>
          </p:spPr>
          <p:txBody>
            <a:bodyPr wrap="square">
              <a:spAutoFit/>
            </a:bodyPr>
            <a:lstStyle/>
            <a:p>
              <a:pPr algn="ctr"/>
              <a:r>
                <a:rPr lang="en-US" sz="2000" b="1" u="sng" dirty="0"/>
                <a:t>Program Allocations:</a:t>
              </a:r>
              <a:endParaRPr lang="en-US" sz="900" dirty="0"/>
            </a:p>
            <a:p>
              <a:pPr marL="285750" indent="-285750" algn="ctr">
                <a:buFont typeface="Arial" panose="020B0604020202020204" pitchFamily="34" charset="0"/>
                <a:buChar char="•"/>
              </a:pPr>
              <a:r>
                <a:rPr lang="en-US" dirty="0"/>
                <a:t>2026 Allocation: $17 Million available</a:t>
              </a:r>
            </a:p>
            <a:p>
              <a:pPr algn="ctr"/>
              <a:r>
                <a:rPr lang="en-US" dirty="0"/>
                <a:t>Until exhausted or December 31, 2026</a:t>
              </a:r>
            </a:p>
          </p:txBody>
        </p:sp>
      </p:grpSp>
      <p:sp>
        <p:nvSpPr>
          <p:cNvPr id="8" name="Rectangle 7">
            <a:extLst>
              <a:ext uri="{FF2B5EF4-FFF2-40B4-BE49-F238E27FC236}">
                <a16:creationId xmlns:a16="http://schemas.microsoft.com/office/drawing/2014/main" id="{59D3470B-7062-CE59-85F6-92110FDA1814}"/>
              </a:ext>
            </a:extLst>
          </p:cNvPr>
          <p:cNvSpPr/>
          <p:nvPr/>
        </p:nvSpPr>
        <p:spPr>
          <a:xfrm>
            <a:off x="4572000" y="2243041"/>
            <a:ext cx="4397829" cy="2595973"/>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r>
              <a:rPr lang="en-US" u="sng" dirty="0"/>
              <a:t>2026 Allocation Offerings</a:t>
            </a:r>
          </a:p>
          <a:p>
            <a:pPr algn="ctr"/>
            <a:r>
              <a:rPr lang="en-US" dirty="0"/>
              <a:t>20% of the allocation available per offering:</a:t>
            </a:r>
          </a:p>
          <a:p>
            <a:pPr marL="285750" indent="-285750" algn="ctr">
              <a:buFont typeface="Arial" panose="020B0604020202020204" pitchFamily="34" charset="0"/>
              <a:buChar char="•"/>
            </a:pPr>
            <a:r>
              <a:rPr lang="en-US" dirty="0"/>
              <a:t>January 2</a:t>
            </a:r>
            <a:r>
              <a:rPr lang="en-US" baseline="30000" dirty="0"/>
              <a:t>nd</a:t>
            </a:r>
            <a:endParaRPr lang="en-US" dirty="0"/>
          </a:p>
          <a:p>
            <a:pPr marL="285750" indent="-285750" algn="ctr">
              <a:buFont typeface="Arial" panose="020B0604020202020204" pitchFamily="34" charset="0"/>
              <a:buChar char="•"/>
            </a:pPr>
            <a:r>
              <a:rPr lang="en-US" dirty="0"/>
              <a:t>April 6</a:t>
            </a:r>
            <a:r>
              <a:rPr lang="en-US" baseline="30000" dirty="0"/>
              <a:t>th</a:t>
            </a:r>
            <a:endParaRPr lang="en-US" dirty="0"/>
          </a:p>
          <a:p>
            <a:pPr marL="285750" indent="-285750" algn="ctr">
              <a:buFont typeface="Arial" panose="020B0604020202020204" pitchFamily="34" charset="0"/>
              <a:buChar char="•"/>
            </a:pPr>
            <a:r>
              <a:rPr lang="en-US" dirty="0"/>
              <a:t>May 4</a:t>
            </a:r>
            <a:r>
              <a:rPr lang="en-US" baseline="30000" dirty="0"/>
              <a:t>th</a:t>
            </a:r>
            <a:endParaRPr lang="en-US" dirty="0"/>
          </a:p>
          <a:p>
            <a:pPr marL="285750" indent="-285750" algn="ctr">
              <a:buFont typeface="Arial" panose="020B0604020202020204" pitchFamily="34" charset="0"/>
              <a:buChar char="•"/>
            </a:pPr>
            <a:r>
              <a:rPr lang="en-US" dirty="0"/>
              <a:t>June 15</a:t>
            </a:r>
            <a:r>
              <a:rPr lang="en-US" baseline="30000" dirty="0"/>
              <a:t>th</a:t>
            </a:r>
            <a:endParaRPr lang="en-US" dirty="0"/>
          </a:p>
          <a:p>
            <a:pPr marL="285750" indent="-285750" algn="ctr">
              <a:buFont typeface="Arial" panose="020B0604020202020204" pitchFamily="34" charset="0"/>
              <a:buChar char="•"/>
            </a:pPr>
            <a:r>
              <a:rPr lang="en-US" dirty="0"/>
              <a:t>September 8</a:t>
            </a:r>
            <a:r>
              <a:rPr lang="en-US" baseline="30000" dirty="0"/>
              <a:t>th</a:t>
            </a:r>
            <a:r>
              <a:rPr lang="en-US" dirty="0"/>
              <a:t> </a:t>
            </a:r>
          </a:p>
          <a:p>
            <a:pPr algn="ctr"/>
            <a:endParaRPr lang="en-US" dirty="0"/>
          </a:p>
        </p:txBody>
      </p:sp>
      <p:grpSp>
        <p:nvGrpSpPr>
          <p:cNvPr id="16" name="Group 15">
            <a:extLst>
              <a:ext uri="{FF2B5EF4-FFF2-40B4-BE49-F238E27FC236}">
                <a16:creationId xmlns:a16="http://schemas.microsoft.com/office/drawing/2014/main" id="{A6C1CED0-24CA-BC30-5135-2A182DAFD2E4}"/>
              </a:ext>
            </a:extLst>
          </p:cNvPr>
          <p:cNvGrpSpPr/>
          <p:nvPr/>
        </p:nvGrpSpPr>
        <p:grpSpPr>
          <a:xfrm>
            <a:off x="174170" y="4942114"/>
            <a:ext cx="4397829" cy="1356097"/>
            <a:chOff x="80788" y="5266788"/>
            <a:chExt cx="4426447" cy="1356097"/>
          </a:xfrm>
        </p:grpSpPr>
        <p:sp>
          <p:nvSpPr>
            <p:cNvPr id="3" name="TextBox 2">
              <a:extLst>
                <a:ext uri="{FF2B5EF4-FFF2-40B4-BE49-F238E27FC236}">
                  <a16:creationId xmlns:a16="http://schemas.microsoft.com/office/drawing/2014/main" id="{DFC96DC6-BCF9-F8BD-65BA-A245A136C7D2}"/>
                </a:ext>
              </a:extLst>
            </p:cNvPr>
            <p:cNvSpPr txBox="1"/>
            <p:nvPr/>
          </p:nvSpPr>
          <p:spPr>
            <a:xfrm>
              <a:off x="80788" y="5299446"/>
              <a:ext cx="4426447" cy="1323439"/>
            </a:xfrm>
            <a:prstGeom prst="rect">
              <a:avLst/>
            </a:prstGeom>
            <a:noFill/>
          </p:spPr>
          <p:txBody>
            <a:bodyPr wrap="square" rtlCol="0">
              <a:spAutoFit/>
            </a:bodyPr>
            <a:lstStyle/>
            <a:p>
              <a:pPr algn="ctr"/>
              <a:r>
                <a:rPr lang="en-US" sz="2000" b="1" u="sng" dirty="0"/>
                <a:t>Member Caps:</a:t>
              </a:r>
            </a:p>
            <a:p>
              <a:pPr marL="342900" indent="-342900">
                <a:buFont typeface="Arial" panose="020B0604020202020204" pitchFamily="34" charset="0"/>
                <a:buChar char="•"/>
              </a:pPr>
              <a:r>
                <a:rPr lang="en-US" sz="2000" dirty="0"/>
                <a:t>Member Cap: </a:t>
              </a:r>
              <a:r>
                <a:rPr lang="en-US" sz="2000" u="sng" dirty="0"/>
                <a:t>$150,000 per offering</a:t>
              </a:r>
            </a:p>
            <a:p>
              <a:pPr marL="342900" indent="-342900">
                <a:buFont typeface="Arial" panose="020B0604020202020204" pitchFamily="34" charset="0"/>
                <a:buChar char="•"/>
              </a:pPr>
              <a:r>
                <a:rPr lang="en-US" sz="2000" dirty="0"/>
                <a:t>Annual out of district cap: $375,000</a:t>
              </a:r>
            </a:p>
            <a:p>
              <a:endParaRPr lang="en-US" sz="2000" b="1" dirty="0"/>
            </a:p>
          </p:txBody>
        </p:sp>
        <p:sp>
          <p:nvSpPr>
            <p:cNvPr id="6" name="Rectangle: Rounded Corners 5">
              <a:extLst>
                <a:ext uri="{FF2B5EF4-FFF2-40B4-BE49-F238E27FC236}">
                  <a16:creationId xmlns:a16="http://schemas.microsoft.com/office/drawing/2014/main" id="{633B386D-5BD8-99D3-061C-466EDFFB014C}"/>
                </a:ext>
              </a:extLst>
            </p:cNvPr>
            <p:cNvSpPr/>
            <p:nvPr/>
          </p:nvSpPr>
          <p:spPr>
            <a:xfrm>
              <a:off x="97971" y="5266788"/>
              <a:ext cx="4343471" cy="1140855"/>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C68B2256-BD26-9572-05E6-90EEE3F8F3FD}"/>
              </a:ext>
            </a:extLst>
          </p:cNvPr>
          <p:cNvSpPr txBox="1"/>
          <p:nvPr/>
        </p:nvSpPr>
        <p:spPr>
          <a:xfrm>
            <a:off x="4806557" y="4974772"/>
            <a:ext cx="4060301" cy="1477328"/>
          </a:xfrm>
          <a:prstGeom prst="rect">
            <a:avLst/>
          </a:prstGeom>
          <a:noFill/>
        </p:spPr>
        <p:txBody>
          <a:bodyPr wrap="square" rtlCol="0">
            <a:spAutoFit/>
          </a:bodyPr>
          <a:lstStyle/>
          <a:p>
            <a:r>
              <a:rPr lang="en-US" u="sng" dirty="0"/>
              <a:t>New in 2026:</a:t>
            </a:r>
            <a:r>
              <a:rPr lang="en-US" dirty="0"/>
              <a:t> First Mortgage must be originated by member institution, wholly-owned subsidiary of member, a government entity, or 501c3 Non-profit organization (Habitat, etc.).</a:t>
            </a:r>
          </a:p>
        </p:txBody>
      </p:sp>
    </p:spTree>
    <p:extLst>
      <p:ext uri="{BB962C8B-B14F-4D97-AF65-F5344CB8AC3E}">
        <p14:creationId xmlns:p14="http://schemas.microsoft.com/office/powerpoint/2010/main" val="979948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3A853-DC16-2131-271B-D83187BEBB67}"/>
            </a:ext>
          </a:extLst>
        </p:cNvPr>
        <p:cNvGrpSpPr/>
        <p:nvPr/>
      </p:nvGrpSpPr>
      <p:grpSpPr>
        <a:xfrm>
          <a:off x="0" y="0"/>
          <a:ext cx="0" cy="0"/>
          <a:chOff x="0" y="0"/>
          <a:chExt cx="0" cy="0"/>
        </a:xfrm>
      </p:grpSpPr>
      <p:sp>
        <p:nvSpPr>
          <p:cNvPr id="12" name="Title 6">
            <a:extLst>
              <a:ext uri="{FF2B5EF4-FFF2-40B4-BE49-F238E27FC236}">
                <a16:creationId xmlns:a16="http://schemas.microsoft.com/office/drawing/2014/main" id="{8F9F8A56-253A-FC7D-E571-097BFE6484F0}"/>
              </a:ext>
            </a:extLst>
          </p:cNvPr>
          <p:cNvSpPr>
            <a:spLocks noGrp="1"/>
          </p:cNvSpPr>
          <p:nvPr>
            <p:ph type="title"/>
          </p:nvPr>
        </p:nvSpPr>
        <p:spPr>
          <a:xfrm>
            <a:off x="419179" y="373894"/>
            <a:ext cx="7470570" cy="457200"/>
          </a:xfrm>
        </p:spPr>
        <p:txBody>
          <a:bodyPr>
            <a:normAutofit/>
          </a:bodyPr>
          <a:lstStyle/>
          <a:p>
            <a:pPr algn="l"/>
            <a:r>
              <a:rPr lang="en-US" b="1" dirty="0">
                <a:solidFill>
                  <a:srgbClr val="0070C0"/>
                </a:solidFill>
              </a:rPr>
              <a:t>Borrower Eligibility Requirements:</a:t>
            </a:r>
          </a:p>
        </p:txBody>
      </p:sp>
      <p:graphicFrame>
        <p:nvGraphicFramePr>
          <p:cNvPr id="11" name="Diagram 10">
            <a:extLst>
              <a:ext uri="{FF2B5EF4-FFF2-40B4-BE49-F238E27FC236}">
                <a16:creationId xmlns:a16="http://schemas.microsoft.com/office/drawing/2014/main" id="{52580633-7AC6-EEC3-7774-D3400C612619}"/>
              </a:ext>
            </a:extLst>
          </p:cNvPr>
          <p:cNvGraphicFramePr/>
          <p:nvPr/>
        </p:nvGraphicFramePr>
        <p:xfrm>
          <a:off x="160020" y="914400"/>
          <a:ext cx="8892540" cy="3360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a16="http://schemas.microsoft.com/office/drawing/2014/main" id="{F01DA697-7ED3-20F5-D338-469E33C88C05}"/>
              </a:ext>
            </a:extLst>
          </p:cNvPr>
          <p:cNvSpPr/>
          <p:nvPr/>
        </p:nvSpPr>
        <p:spPr>
          <a:xfrm>
            <a:off x="419179" y="4441432"/>
            <a:ext cx="8366681" cy="1684020"/>
          </a:xfrm>
          <a:prstGeom prst="rect">
            <a:avLst/>
          </a:prstGeom>
          <a:solidFill>
            <a:srgbClr val="0372CE"/>
          </a:solidFill>
          <a:ln w="7620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sz="2000" dirty="0"/>
              <a:t>Applies to and must be signed by all borrowers listed on closing disclosure</a:t>
            </a:r>
          </a:p>
          <a:p>
            <a:pPr marL="285750" indent="-285750">
              <a:buFont typeface="Arial" panose="020B0604020202020204" pitchFamily="34" charset="0"/>
              <a:buChar char="•"/>
            </a:pPr>
            <a:r>
              <a:rPr lang="en-US" sz="2000" dirty="0"/>
              <a:t>Homebuyers $500 Contribution must come from borrowers own funds.</a:t>
            </a:r>
          </a:p>
          <a:p>
            <a:pPr marL="285750" indent="-285750">
              <a:buFont typeface="Arial" panose="020B0604020202020204" pitchFamily="34" charset="0"/>
              <a:buChar char="•"/>
            </a:pPr>
            <a:r>
              <a:rPr lang="en-US" sz="2000" dirty="0"/>
              <a:t>Homebuyer is not allowed to receive “cash back” at closing.</a:t>
            </a:r>
          </a:p>
          <a:p>
            <a:pPr marL="285750" indent="-285750">
              <a:buFont typeface="Arial" panose="020B0604020202020204" pitchFamily="34" charset="0"/>
              <a:buChar char="•"/>
            </a:pPr>
            <a:r>
              <a:rPr lang="en-US" sz="2000" dirty="0"/>
              <a:t>HELP Funds cannot be used to paydown debts. </a:t>
            </a:r>
          </a:p>
        </p:txBody>
      </p:sp>
    </p:spTree>
    <p:extLst>
      <p:ext uri="{BB962C8B-B14F-4D97-AF65-F5344CB8AC3E}">
        <p14:creationId xmlns:p14="http://schemas.microsoft.com/office/powerpoint/2010/main" val="1862390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BAEAE9-B977-4E7C-BFE4-80EA3CBA1D23}"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p:cNvSpPr/>
          <p:nvPr/>
        </p:nvSpPr>
        <p:spPr>
          <a:xfrm>
            <a:off x="623170" y="961332"/>
            <a:ext cx="8185475" cy="534406"/>
          </a:xfrm>
          <a:prstGeom prst="rect">
            <a:avLst/>
          </a:prstGeom>
          <a:noFill/>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1CE"/>
                </a:solidFill>
                <a:effectLst/>
                <a:uLnTx/>
                <a:uFillTx/>
                <a:latin typeface="Calibri"/>
                <a:ea typeface="+mn-ea"/>
                <a:cs typeface="+mn-cs"/>
              </a:rPr>
              <a:t>Community Investment Products</a:t>
            </a:r>
          </a:p>
        </p:txBody>
      </p:sp>
      <p:sp>
        <p:nvSpPr>
          <p:cNvPr id="6" name="Rectangle 5"/>
          <p:cNvSpPr/>
          <p:nvPr/>
        </p:nvSpPr>
        <p:spPr>
          <a:xfrm>
            <a:off x="260048" y="2136749"/>
            <a:ext cx="4228826" cy="649904"/>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2400" b="1" dirty="0">
                <a:solidFill>
                  <a:srgbClr val="70AD47">
                    <a:lumMod val="75000"/>
                  </a:srgbClr>
                </a:solidFill>
                <a:latin typeface="Calibri"/>
              </a:rPr>
              <a:t>Grants</a:t>
            </a:r>
          </a:p>
        </p:txBody>
      </p:sp>
      <p:sp>
        <p:nvSpPr>
          <p:cNvPr id="7" name="Rectangle 6"/>
          <p:cNvSpPr/>
          <p:nvPr/>
        </p:nvSpPr>
        <p:spPr>
          <a:xfrm>
            <a:off x="6835495" y="2136749"/>
            <a:ext cx="2117564" cy="649904"/>
          </a:xfrm>
          <a:prstGeom prst="rect">
            <a:avLst/>
          </a:prstGeom>
          <a:no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2400" b="1" dirty="0">
                <a:solidFill>
                  <a:srgbClr val="0070C0"/>
                </a:solidFill>
                <a:latin typeface="Calibri"/>
              </a:rPr>
              <a:t>Advances</a:t>
            </a:r>
          </a:p>
        </p:txBody>
      </p:sp>
      <p:sp>
        <p:nvSpPr>
          <p:cNvPr id="10" name="Rectangle 9"/>
          <p:cNvSpPr/>
          <p:nvPr/>
        </p:nvSpPr>
        <p:spPr>
          <a:xfrm>
            <a:off x="2976101" y="3256449"/>
            <a:ext cx="1245830" cy="422216"/>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Voluntary</a:t>
            </a:r>
          </a:p>
        </p:txBody>
      </p:sp>
      <p:sp>
        <p:nvSpPr>
          <p:cNvPr id="12" name="Rectangle 11"/>
          <p:cNvSpPr/>
          <p:nvPr/>
        </p:nvSpPr>
        <p:spPr>
          <a:xfrm>
            <a:off x="2729301" y="3976891"/>
            <a:ext cx="788724" cy="262898"/>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HAVEN</a:t>
            </a:r>
          </a:p>
        </p:txBody>
      </p:sp>
      <p:sp>
        <p:nvSpPr>
          <p:cNvPr id="13" name="Rectangle 12"/>
          <p:cNvSpPr/>
          <p:nvPr/>
        </p:nvSpPr>
        <p:spPr>
          <a:xfrm>
            <a:off x="3724287" y="3973382"/>
            <a:ext cx="854791" cy="266407"/>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70AD47">
                    <a:lumMod val="75000"/>
                  </a:srgbClr>
                </a:solidFill>
                <a:latin typeface="Calibri"/>
              </a:rPr>
              <a:t>PGP</a:t>
            </a:r>
          </a:p>
        </p:txBody>
      </p:sp>
      <p:sp>
        <p:nvSpPr>
          <p:cNvPr id="15" name="Rectangle 14"/>
          <p:cNvSpPr/>
          <p:nvPr/>
        </p:nvSpPr>
        <p:spPr>
          <a:xfrm>
            <a:off x="2072487" y="5047144"/>
            <a:ext cx="471773" cy="344243"/>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HELP</a:t>
            </a:r>
          </a:p>
        </p:txBody>
      </p:sp>
      <p:sp>
        <p:nvSpPr>
          <p:cNvPr id="16" name="Rectangle 15"/>
          <p:cNvSpPr/>
          <p:nvPr/>
        </p:nvSpPr>
        <p:spPr>
          <a:xfrm>
            <a:off x="2072487" y="5573080"/>
            <a:ext cx="471774" cy="318999"/>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SNAP</a:t>
            </a:r>
          </a:p>
        </p:txBody>
      </p:sp>
      <p:sp>
        <p:nvSpPr>
          <p:cNvPr id="17" name="Rectangle 16"/>
          <p:cNvSpPr/>
          <p:nvPr/>
        </p:nvSpPr>
        <p:spPr>
          <a:xfrm>
            <a:off x="6835494" y="3266300"/>
            <a:ext cx="607372" cy="42627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Calibri"/>
                <a:ea typeface="+mn-ea"/>
                <a:cs typeface="+mn-cs"/>
              </a:rPr>
              <a:t>EDP</a:t>
            </a:r>
          </a:p>
        </p:txBody>
      </p:sp>
      <p:sp>
        <p:nvSpPr>
          <p:cNvPr id="18" name="Rectangle 17"/>
          <p:cNvSpPr/>
          <p:nvPr/>
        </p:nvSpPr>
        <p:spPr>
          <a:xfrm>
            <a:off x="7507079" y="3266300"/>
            <a:ext cx="493506" cy="42627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Calibri"/>
                <a:ea typeface="+mn-ea"/>
                <a:cs typeface="+mn-cs"/>
              </a:rPr>
              <a:t>CIP</a:t>
            </a:r>
          </a:p>
        </p:txBody>
      </p:sp>
      <p:sp>
        <p:nvSpPr>
          <p:cNvPr id="19" name="Rectangle 18"/>
          <p:cNvSpPr/>
          <p:nvPr/>
        </p:nvSpPr>
        <p:spPr>
          <a:xfrm>
            <a:off x="260047" y="3256449"/>
            <a:ext cx="2595735" cy="422217"/>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Affordable Housing Program*</a:t>
            </a:r>
          </a:p>
        </p:txBody>
      </p:sp>
      <p:cxnSp>
        <p:nvCxnSpPr>
          <p:cNvPr id="24" name="Elbow Connector 23"/>
          <p:cNvCxnSpPr>
            <a:stCxn id="7" idx="2"/>
            <a:endCxn id="18" idx="0"/>
          </p:cNvCxnSpPr>
          <p:nvPr/>
        </p:nvCxnSpPr>
        <p:spPr>
          <a:xfrm rot="5400000">
            <a:off x="7584232" y="2956254"/>
            <a:ext cx="479647" cy="140445"/>
          </a:xfrm>
          <a:prstGeom prst="bentConnector3">
            <a:avLst>
              <a:gd name="adj1" fmla="val 50001"/>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7" idx="2"/>
            <a:endCxn id="17" idx="0"/>
          </p:cNvCxnSpPr>
          <p:nvPr/>
        </p:nvCxnSpPr>
        <p:spPr>
          <a:xfrm rot="5400000">
            <a:off x="7276906" y="2648928"/>
            <a:ext cx="479647" cy="755097"/>
          </a:xfrm>
          <a:prstGeom prst="bentConnector3">
            <a:avLst>
              <a:gd name="adj1"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a:cxnSpLocks/>
            <a:stCxn id="6" idx="2"/>
            <a:endCxn id="19" idx="0"/>
          </p:cNvCxnSpPr>
          <p:nvPr/>
        </p:nvCxnSpPr>
        <p:spPr>
          <a:xfrm rot="5400000">
            <a:off x="1731290" y="2613278"/>
            <a:ext cx="469796" cy="816546"/>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6" idx="2"/>
            <a:endCxn id="10" idx="0"/>
          </p:cNvCxnSpPr>
          <p:nvPr/>
        </p:nvCxnSpPr>
        <p:spPr>
          <a:xfrm rot="16200000" flipH="1">
            <a:off x="2751840" y="2409273"/>
            <a:ext cx="469796" cy="1224555"/>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Elbow Connector 50"/>
          <p:cNvCxnSpPr>
            <a:cxnSpLocks/>
            <a:stCxn id="10" idx="2"/>
            <a:endCxn id="13" idx="0"/>
          </p:cNvCxnSpPr>
          <p:nvPr/>
        </p:nvCxnSpPr>
        <p:spPr>
          <a:xfrm rot="16200000" flipH="1">
            <a:off x="3727991" y="3549689"/>
            <a:ext cx="294717" cy="552667"/>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Elbow Connector 54"/>
          <p:cNvCxnSpPr>
            <a:cxnSpLocks/>
            <a:stCxn id="10" idx="2"/>
          </p:cNvCxnSpPr>
          <p:nvPr/>
        </p:nvCxnSpPr>
        <p:spPr>
          <a:xfrm rot="5400000">
            <a:off x="2717721" y="4057706"/>
            <a:ext cx="1260337" cy="502255"/>
          </a:xfrm>
          <a:prstGeom prst="bentConnector3">
            <a:avLst>
              <a:gd name="adj1" fmla="val 100699"/>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Elbow Connector 55"/>
          <p:cNvCxnSpPr>
            <a:cxnSpLocks/>
            <a:stCxn id="10" idx="2"/>
            <a:endCxn id="12" idx="0"/>
          </p:cNvCxnSpPr>
          <p:nvPr/>
        </p:nvCxnSpPr>
        <p:spPr>
          <a:xfrm rot="5400000">
            <a:off x="3212227" y="3590102"/>
            <a:ext cx="298226" cy="475353"/>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Slide Number Placeholder 32"/>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BAEAE9-B977-4E7C-BFE4-80EA3CBA1D23}" type="slidenum">
              <a:rPr kumimoji="0" lang="en-US" sz="1200" b="0" i="0" u="none" strike="noStrike" kern="1200" cap="none" spc="0" normalizeH="0" baseline="0" noProof="0" smtClean="0">
                <a:ln>
                  <a:noFill/>
                </a:ln>
                <a:solidFill>
                  <a:srgbClr val="3F3F3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3F3F3F">
                  <a:tint val="75000"/>
                </a:srgbClr>
              </a:solidFill>
              <a:effectLst/>
              <a:uLnTx/>
              <a:uFillTx/>
              <a:latin typeface="Calibri"/>
              <a:ea typeface="+mn-ea"/>
              <a:cs typeface="+mn-cs"/>
            </a:endParaRPr>
          </a:p>
        </p:txBody>
      </p:sp>
      <p:sp>
        <p:nvSpPr>
          <p:cNvPr id="90" name="Rectangle 89"/>
          <p:cNvSpPr/>
          <p:nvPr/>
        </p:nvSpPr>
        <p:spPr>
          <a:xfrm>
            <a:off x="8082912" y="3266300"/>
            <a:ext cx="870146" cy="426271"/>
          </a:xfrm>
          <a:prstGeom prst="rect">
            <a:avLst/>
          </a:prstGeom>
          <a:noFill/>
          <a:ln>
            <a:solidFill>
              <a:schemeClr val="accent1">
                <a:lumMod val="75000"/>
              </a:schemeClr>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5B9BD5">
                    <a:lumMod val="75000"/>
                  </a:srgbClr>
                </a:solidFill>
                <a:effectLst/>
                <a:uLnTx/>
                <a:uFillTx/>
                <a:latin typeface="Calibri"/>
                <a:ea typeface="+mn-ea"/>
                <a:cs typeface="+mn-cs"/>
              </a:rPr>
              <a:t>Disaster</a:t>
            </a:r>
          </a:p>
        </p:txBody>
      </p:sp>
      <p:cxnSp>
        <p:nvCxnSpPr>
          <p:cNvPr id="91" name="Elbow Connector 90"/>
          <p:cNvCxnSpPr>
            <a:stCxn id="7" idx="2"/>
            <a:endCxn id="90" idx="0"/>
          </p:cNvCxnSpPr>
          <p:nvPr/>
        </p:nvCxnSpPr>
        <p:spPr>
          <a:xfrm rot="16200000" flipH="1">
            <a:off x="7966308" y="2714622"/>
            <a:ext cx="479647" cy="623708"/>
          </a:xfrm>
          <a:prstGeom prst="bentConnector3">
            <a:avLst>
              <a:gd name="adj1" fmla="val 50000"/>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99" name="Group 198"/>
          <p:cNvGrpSpPr/>
          <p:nvPr/>
        </p:nvGrpSpPr>
        <p:grpSpPr>
          <a:xfrm>
            <a:off x="2072487" y="4721542"/>
            <a:ext cx="44215" cy="1549284"/>
            <a:chOff x="2072487" y="4384282"/>
            <a:chExt cx="44215" cy="1549284"/>
          </a:xfrm>
        </p:grpSpPr>
        <p:cxnSp>
          <p:nvCxnSpPr>
            <p:cNvPr id="40" name="Elbow Connector 39"/>
            <p:cNvCxnSpPr>
              <a:cxnSpLocks/>
              <a:stCxn id="42" idx="2"/>
              <a:endCxn id="15" idx="1"/>
            </p:cNvCxnSpPr>
            <p:nvPr/>
          </p:nvCxnSpPr>
          <p:spPr>
            <a:xfrm rot="5400000">
              <a:off x="1845733" y="4611037"/>
              <a:ext cx="497723" cy="44214"/>
            </a:xfrm>
            <a:prstGeom prst="bentConnector4">
              <a:avLst>
                <a:gd name="adj1" fmla="val 32709"/>
                <a:gd name="adj2" fmla="val 61703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Elbow Connector 46"/>
            <p:cNvCxnSpPr>
              <a:cxnSpLocks/>
              <a:stCxn id="42" idx="2"/>
              <a:endCxn id="16" idx="1"/>
            </p:cNvCxnSpPr>
            <p:nvPr/>
          </p:nvCxnSpPr>
          <p:spPr>
            <a:xfrm rot="5400000">
              <a:off x="1589076" y="4867694"/>
              <a:ext cx="1011037" cy="44214"/>
            </a:xfrm>
            <a:prstGeom prst="bentConnector4">
              <a:avLst>
                <a:gd name="adj1" fmla="val 15425"/>
                <a:gd name="adj2" fmla="val 61703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Elbow Connector 94"/>
            <p:cNvCxnSpPr>
              <a:cxnSpLocks/>
              <a:stCxn id="42" idx="2"/>
              <a:endCxn id="97" idx="1"/>
            </p:cNvCxnSpPr>
            <p:nvPr/>
          </p:nvCxnSpPr>
          <p:spPr>
            <a:xfrm rot="5400000">
              <a:off x="1319953" y="5136817"/>
              <a:ext cx="1549283" cy="44215"/>
            </a:xfrm>
            <a:prstGeom prst="bentConnector4">
              <a:avLst>
                <a:gd name="adj1" fmla="val 10451"/>
                <a:gd name="adj2" fmla="val 617019"/>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7" name="Rectangle 96"/>
          <p:cNvSpPr/>
          <p:nvPr/>
        </p:nvSpPr>
        <p:spPr>
          <a:xfrm>
            <a:off x="2072486" y="6139673"/>
            <a:ext cx="471774" cy="262306"/>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DRA</a:t>
            </a:r>
          </a:p>
        </p:txBody>
      </p:sp>
      <p:sp>
        <p:nvSpPr>
          <p:cNvPr id="105" name="Rectangle 104"/>
          <p:cNvSpPr/>
          <p:nvPr/>
        </p:nvSpPr>
        <p:spPr>
          <a:xfrm>
            <a:off x="2729301" y="4948178"/>
            <a:ext cx="796056" cy="401121"/>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rgbClr val="70AD47">
                    <a:lumMod val="75000"/>
                  </a:srgbClr>
                </a:solidFill>
                <a:effectLst/>
                <a:uLnTx/>
                <a:uFillTx/>
                <a:latin typeface="Calibri"/>
                <a:ea typeface="+mn-ea"/>
                <a:cs typeface="+mn-cs"/>
              </a:rPr>
              <a:t>Care Award</a:t>
            </a:r>
          </a:p>
        </p:txBody>
      </p:sp>
      <p:sp>
        <p:nvSpPr>
          <p:cNvPr id="41" name="Rectangle 40"/>
          <p:cNvSpPr/>
          <p:nvPr/>
        </p:nvSpPr>
        <p:spPr>
          <a:xfrm>
            <a:off x="260048" y="4312836"/>
            <a:ext cx="1075706" cy="423193"/>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Competitive</a:t>
            </a:r>
          </a:p>
        </p:txBody>
      </p:sp>
      <p:sp>
        <p:nvSpPr>
          <p:cNvPr id="42" name="Rectangle 41"/>
          <p:cNvSpPr/>
          <p:nvPr/>
        </p:nvSpPr>
        <p:spPr>
          <a:xfrm>
            <a:off x="1638211" y="4327318"/>
            <a:ext cx="956980" cy="394225"/>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600" b="1" dirty="0">
                <a:solidFill>
                  <a:srgbClr val="70AD47">
                    <a:lumMod val="75000"/>
                  </a:srgbClr>
                </a:solidFill>
                <a:latin typeface="Calibri"/>
              </a:rPr>
              <a:t>Set-aside</a:t>
            </a:r>
          </a:p>
        </p:txBody>
      </p:sp>
      <p:cxnSp>
        <p:nvCxnSpPr>
          <p:cNvPr id="49" name="Elbow Connector 48"/>
          <p:cNvCxnSpPr>
            <a:cxnSpLocks/>
            <a:stCxn id="19" idx="2"/>
            <a:endCxn id="41" idx="0"/>
          </p:cNvCxnSpPr>
          <p:nvPr/>
        </p:nvCxnSpPr>
        <p:spPr>
          <a:xfrm rot="5400000">
            <a:off x="860823" y="3615744"/>
            <a:ext cx="634170" cy="760014"/>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Elbow Connector 56"/>
          <p:cNvCxnSpPr>
            <a:cxnSpLocks/>
            <a:stCxn id="19" idx="2"/>
            <a:endCxn id="42" idx="0"/>
          </p:cNvCxnSpPr>
          <p:nvPr/>
        </p:nvCxnSpPr>
        <p:spPr>
          <a:xfrm rot="16200000" flipH="1">
            <a:off x="1512982" y="3723599"/>
            <a:ext cx="648652" cy="558786"/>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69023" y="3692679"/>
            <a:ext cx="618004" cy="430887"/>
          </a:xfrm>
          <a:prstGeom prst="rect">
            <a:avLst/>
          </a:prstGeom>
          <a:solidFill>
            <a:schemeClr val="bg1">
              <a:alpha val="50000"/>
            </a:schemeClr>
          </a:solid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tabLst/>
              <a:defRPr kumimoji="0" sz="1200" b="1" i="1" u="none" strike="noStrike" cap="none" spc="0" normalizeH="0" baseline="0">
                <a:ln>
                  <a:noFill/>
                </a:ln>
                <a:effectLst/>
                <a:uLnTx/>
                <a:uFillTx/>
                <a:latin typeface="Calibri"/>
              </a:defRPr>
            </a:lvl1pPr>
          </a:lstStyle>
          <a:p>
            <a:r>
              <a:rPr lang="en-US" sz="1100" dirty="0"/>
              <a:t>10% of Income</a:t>
            </a:r>
          </a:p>
        </p:txBody>
      </p:sp>
      <p:sp>
        <p:nvSpPr>
          <p:cNvPr id="63" name="Rectangle 62"/>
          <p:cNvSpPr/>
          <p:nvPr/>
        </p:nvSpPr>
        <p:spPr>
          <a:xfrm>
            <a:off x="4715908" y="2136747"/>
            <a:ext cx="1764223" cy="649904"/>
          </a:xfrm>
          <a:prstGeom prst="rect">
            <a:avLst/>
          </a:prstGeom>
          <a:noFill/>
          <a:ln>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libri"/>
                <a:ea typeface="+mn-ea"/>
                <a:cs typeface="+mn-cs"/>
              </a:rPr>
              <a:t>Recoverable Grants</a:t>
            </a:r>
          </a:p>
        </p:txBody>
      </p:sp>
      <p:sp>
        <p:nvSpPr>
          <p:cNvPr id="64" name="Rectangle 63"/>
          <p:cNvSpPr/>
          <p:nvPr/>
        </p:nvSpPr>
        <p:spPr>
          <a:xfrm>
            <a:off x="4715908" y="3256449"/>
            <a:ext cx="1764223" cy="436122"/>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Voluntary</a:t>
            </a:r>
          </a:p>
        </p:txBody>
      </p:sp>
      <p:sp>
        <p:nvSpPr>
          <p:cNvPr id="67" name="Rectangle 66"/>
          <p:cNvSpPr/>
          <p:nvPr/>
        </p:nvSpPr>
        <p:spPr>
          <a:xfrm>
            <a:off x="4708007" y="3958215"/>
            <a:ext cx="1780024" cy="37499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Small Business Boost</a:t>
            </a:r>
          </a:p>
        </p:txBody>
      </p:sp>
      <p:cxnSp>
        <p:nvCxnSpPr>
          <p:cNvPr id="111" name="Straight Arrow Connector 110"/>
          <p:cNvCxnSpPr>
            <a:stCxn id="64" idx="2"/>
            <a:endCxn id="67" idx="0"/>
          </p:cNvCxnSpPr>
          <p:nvPr/>
        </p:nvCxnSpPr>
        <p:spPr>
          <a:xfrm flipH="1">
            <a:off x="5598019" y="3692571"/>
            <a:ext cx="1" cy="265644"/>
          </a:xfrm>
          <a:prstGeom prst="straightConnector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63" idx="2"/>
            <a:endCxn id="64" idx="0"/>
          </p:cNvCxnSpPr>
          <p:nvPr/>
        </p:nvCxnSpPr>
        <p:spPr>
          <a:xfrm>
            <a:off x="5598020" y="2786651"/>
            <a:ext cx="0" cy="469798"/>
          </a:xfrm>
          <a:prstGeom prst="straightConnector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38FE1828-4B11-4DD0-81EF-22B88A8DFAEF}"/>
              </a:ext>
            </a:extLst>
          </p:cNvPr>
          <p:cNvSpPr/>
          <p:nvPr/>
        </p:nvSpPr>
        <p:spPr>
          <a:xfrm>
            <a:off x="3690605" y="4960256"/>
            <a:ext cx="910078" cy="424782"/>
          </a:xfrm>
          <a:prstGeom prst="rect">
            <a:avLst/>
          </a:prstGeom>
          <a:noFill/>
          <a:ln>
            <a:prstDash val="solid"/>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rgbClr val="70AD47">
                    <a:lumMod val="75000"/>
                  </a:srgbClr>
                </a:solidFill>
                <a:effectLst/>
                <a:uLnTx/>
                <a:uFillTx/>
                <a:latin typeface="Calibri"/>
                <a:ea typeface="+mn-ea"/>
                <a:cs typeface="+mn-cs"/>
              </a:rPr>
              <a:t>NAHO</a:t>
            </a:r>
          </a:p>
        </p:txBody>
      </p:sp>
      <p:cxnSp>
        <p:nvCxnSpPr>
          <p:cNvPr id="61" name="Elbow Connector 54">
            <a:extLst>
              <a:ext uri="{FF2B5EF4-FFF2-40B4-BE49-F238E27FC236}">
                <a16:creationId xmlns:a16="http://schemas.microsoft.com/office/drawing/2014/main" id="{129A89AC-4A1C-4A70-B4DF-69D92FB5E36F}"/>
              </a:ext>
            </a:extLst>
          </p:cNvPr>
          <p:cNvCxnSpPr>
            <a:cxnSpLocks/>
          </p:cNvCxnSpPr>
          <p:nvPr/>
        </p:nvCxnSpPr>
        <p:spPr>
          <a:xfrm rot="16200000" flipH="1">
            <a:off x="3190505" y="4098192"/>
            <a:ext cx="1281591" cy="464569"/>
          </a:xfrm>
          <a:prstGeom prst="bentConnector3">
            <a:avLst>
              <a:gd name="adj1" fmla="val 98139"/>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BBAFCF7-3847-48CE-B74D-9A7BAC414C93}"/>
              </a:ext>
            </a:extLst>
          </p:cNvPr>
          <p:cNvSpPr txBox="1"/>
          <p:nvPr/>
        </p:nvSpPr>
        <p:spPr>
          <a:xfrm>
            <a:off x="4934012" y="4864135"/>
            <a:ext cx="4209988" cy="1815882"/>
          </a:xfrm>
          <a:prstGeom prst="rect">
            <a:avLst/>
          </a:prstGeom>
          <a:noFill/>
          <a:ln w="19050">
            <a:solidFill>
              <a:srgbClr val="0071CE"/>
            </a:solidFill>
          </a:ln>
        </p:spPr>
        <p:txBody>
          <a:bodyPr wrap="square" rtlCol="0">
            <a:spAutoFit/>
          </a:bodyPr>
          <a:lstStyle/>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HELP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H</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ome-buyer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quity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L</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everage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artnership</a:t>
            </a:r>
          </a:p>
          <a:p>
            <a:pPr marL="0" marR="0" lvl="0" indent="0" algn="l" defTabSz="914400" rtl="0" eaLnBrk="1" fontAlgn="auto" latinLnBrk="0" hangingPunct="1">
              <a:lnSpc>
                <a:spcPct val="100000"/>
              </a:lnSpc>
              <a:spcBef>
                <a:spcPts val="0"/>
              </a:spcBef>
              <a:spcAft>
                <a:spcPts val="0"/>
              </a:spcAft>
              <a:buClrTx/>
              <a:buSzTx/>
              <a:buFontTx/>
              <a:buNone/>
              <a:tabLst>
                <a:tab pos="627063" algn="l"/>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SNAP: </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S</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pecial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eeds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A</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ssistance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defTabSz="627063">
              <a:defRPr/>
            </a:pPr>
            <a:r>
              <a:rPr lang="en-US" sz="1400" b="1" dirty="0">
                <a:solidFill>
                  <a:srgbClr val="3F3F3F">
                    <a:lumMod val="65000"/>
                    <a:lumOff val="35000"/>
                  </a:srgbClr>
                </a:solidFill>
              </a:rPr>
              <a:t>DRA:</a:t>
            </a:r>
            <a:r>
              <a:rPr lang="en-US" sz="1400" dirty="0">
                <a:solidFill>
                  <a:srgbClr val="3F3F3F">
                    <a:lumMod val="65000"/>
                    <a:lumOff val="35000"/>
                  </a:srgbClr>
                </a:solidFill>
              </a:rPr>
              <a:t> 	Disaster Rebuilding Assistance</a:t>
            </a:r>
            <a:endPar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endParaRP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HAVEN: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H</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ousing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A</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ssistance for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Ve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tera</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PGP: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artnership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G</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rant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lvl="0" defTabSz="627063">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NAHO:   </a:t>
            </a:r>
            <a:r>
              <a:rPr lang="en-US" sz="1400" b="1" u="sng" dirty="0">
                <a:solidFill>
                  <a:srgbClr val="3F3F3F">
                    <a:lumMod val="65000"/>
                    <a:lumOff val="35000"/>
                  </a:srgbClr>
                </a:solidFill>
              </a:rPr>
              <a:t>N</a:t>
            </a:r>
            <a:r>
              <a:rPr lang="en-US" sz="1400" dirty="0">
                <a:solidFill>
                  <a:srgbClr val="3F3F3F">
                    <a:lumMod val="65000"/>
                    <a:lumOff val="35000"/>
                  </a:srgbClr>
                </a:solidFill>
              </a:rPr>
              <a:t>ative </a:t>
            </a:r>
            <a:r>
              <a:rPr lang="en-US" sz="1400" b="1" u="sng" dirty="0">
                <a:solidFill>
                  <a:srgbClr val="3F3F3F">
                    <a:lumMod val="65000"/>
                    <a:lumOff val="35000"/>
                  </a:srgbClr>
                </a:solidFill>
              </a:rPr>
              <a:t>A</a:t>
            </a:r>
            <a:r>
              <a:rPr lang="en-US" sz="1400" dirty="0">
                <a:solidFill>
                  <a:srgbClr val="3F3F3F">
                    <a:lumMod val="65000"/>
                    <a:lumOff val="35000"/>
                  </a:srgbClr>
                </a:solidFill>
              </a:rPr>
              <a:t>merican </a:t>
            </a:r>
            <a:r>
              <a:rPr lang="en-US" sz="1400" b="1" u="sng" dirty="0">
                <a:solidFill>
                  <a:srgbClr val="3F3F3F">
                    <a:lumMod val="65000"/>
                    <a:lumOff val="35000"/>
                  </a:srgbClr>
                </a:solidFill>
              </a:rPr>
              <a:t>H</a:t>
            </a:r>
            <a:r>
              <a:rPr lang="en-US" sz="1400" dirty="0">
                <a:solidFill>
                  <a:srgbClr val="3F3F3F">
                    <a:lumMod val="65000"/>
                    <a:lumOff val="35000"/>
                  </a:srgbClr>
                </a:solidFill>
              </a:rPr>
              <a:t>ousing </a:t>
            </a:r>
            <a:r>
              <a:rPr lang="en-US" sz="1400" b="1" u="sng" dirty="0">
                <a:solidFill>
                  <a:srgbClr val="3F3F3F">
                    <a:lumMod val="65000"/>
                    <a:lumOff val="35000"/>
                  </a:srgbClr>
                </a:solidFill>
              </a:rPr>
              <a:t>O</a:t>
            </a:r>
            <a:r>
              <a:rPr lang="en-US" sz="1400" dirty="0">
                <a:solidFill>
                  <a:srgbClr val="3F3F3F">
                    <a:lumMod val="65000"/>
                    <a:lumOff val="35000"/>
                  </a:srgbClr>
                </a:solidFill>
              </a:rPr>
              <a:t>pportunities </a:t>
            </a:r>
            <a:r>
              <a:rPr lang="en-US" sz="1400" b="1" u="sng" dirty="0">
                <a:solidFill>
                  <a:srgbClr val="3F3F3F">
                    <a:lumMod val="65000"/>
                    <a:lumOff val="35000"/>
                  </a:srgbClr>
                </a:solidFill>
              </a:rPr>
              <a:t>F</a:t>
            </a:r>
            <a:r>
              <a:rPr lang="en-US" sz="1400" dirty="0">
                <a:solidFill>
                  <a:srgbClr val="3F3F3F">
                    <a:lumMod val="65000"/>
                    <a:lumOff val="35000"/>
                  </a:srgbClr>
                </a:solidFill>
              </a:rPr>
              <a:t>und</a:t>
            </a:r>
            <a:endPar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endParaRP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EDP: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conomic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D</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evelopment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CIP: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C</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ommunity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I</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nvestment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p:txBody>
      </p:sp>
      <p:sp>
        <p:nvSpPr>
          <p:cNvPr id="14" name="TextBox 13">
            <a:extLst>
              <a:ext uri="{FF2B5EF4-FFF2-40B4-BE49-F238E27FC236}">
                <a16:creationId xmlns:a16="http://schemas.microsoft.com/office/drawing/2014/main" id="{3500318C-FC93-5341-CC1C-E7FB63900F74}"/>
              </a:ext>
            </a:extLst>
          </p:cNvPr>
          <p:cNvSpPr txBox="1"/>
          <p:nvPr/>
        </p:nvSpPr>
        <p:spPr>
          <a:xfrm>
            <a:off x="404591" y="6506591"/>
            <a:ext cx="3775663" cy="261610"/>
          </a:xfrm>
          <a:prstGeom prst="rect">
            <a:avLst/>
          </a:prstGeom>
          <a:noFill/>
          <a:ln w="19050">
            <a:solidFill>
              <a:srgbClr val="0071CE"/>
            </a:solidFill>
          </a:ln>
        </p:spPr>
        <p:txBody>
          <a:bodyPr wrap="square">
            <a:spAutoFit/>
          </a:bodyPr>
          <a:lstStyle/>
          <a:p>
            <a:pPr algn="ctr"/>
            <a:r>
              <a:rPr lang="en-US" sz="1100" dirty="0"/>
              <a:t>*These programs require recipients to be at or below 80% AMI</a:t>
            </a:r>
          </a:p>
        </p:txBody>
      </p:sp>
      <p:sp>
        <p:nvSpPr>
          <p:cNvPr id="2" name="Rectangle 1">
            <a:extLst>
              <a:ext uri="{FF2B5EF4-FFF2-40B4-BE49-F238E27FC236}">
                <a16:creationId xmlns:a16="http://schemas.microsoft.com/office/drawing/2014/main" id="{6E08D3D2-1E11-15F3-A765-A4177A95D2DA}"/>
              </a:ext>
            </a:extLst>
          </p:cNvPr>
          <p:cNvSpPr/>
          <p:nvPr/>
        </p:nvSpPr>
        <p:spPr>
          <a:xfrm>
            <a:off x="2729300" y="4411486"/>
            <a:ext cx="781987" cy="401121"/>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defTabSz="914400">
              <a:defRPr/>
            </a:pPr>
            <a:r>
              <a:rPr lang="en-US" sz="1400" dirty="0">
                <a:solidFill>
                  <a:srgbClr val="70AD47">
                    <a:lumMod val="75000"/>
                  </a:srgbClr>
                </a:solidFill>
                <a:latin typeface="Calibri"/>
              </a:rPr>
              <a:t>FORTIFIED</a:t>
            </a:r>
          </a:p>
        </p:txBody>
      </p:sp>
      <p:sp>
        <p:nvSpPr>
          <p:cNvPr id="5" name="Rectangle 4">
            <a:extLst>
              <a:ext uri="{FF2B5EF4-FFF2-40B4-BE49-F238E27FC236}">
                <a16:creationId xmlns:a16="http://schemas.microsoft.com/office/drawing/2014/main" id="{63C318DB-175C-66B7-936F-920459D1F06C}"/>
              </a:ext>
            </a:extLst>
          </p:cNvPr>
          <p:cNvSpPr/>
          <p:nvPr/>
        </p:nvSpPr>
        <p:spPr>
          <a:xfrm>
            <a:off x="3685257" y="4403248"/>
            <a:ext cx="910079" cy="422216"/>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defTabSz="914400">
              <a:defRPr/>
            </a:pPr>
            <a:r>
              <a:rPr lang="en-US" sz="1400" dirty="0">
                <a:solidFill>
                  <a:srgbClr val="70AD47">
                    <a:lumMod val="75000"/>
                  </a:srgbClr>
                </a:solidFill>
                <a:latin typeface="Calibri"/>
              </a:rPr>
              <a:t>Pathway Fund</a:t>
            </a:r>
          </a:p>
        </p:txBody>
      </p:sp>
      <p:cxnSp>
        <p:nvCxnSpPr>
          <p:cNvPr id="28" name="Elbow Connector 54">
            <a:extLst>
              <a:ext uri="{FF2B5EF4-FFF2-40B4-BE49-F238E27FC236}">
                <a16:creationId xmlns:a16="http://schemas.microsoft.com/office/drawing/2014/main" id="{B084F726-82A7-8223-BCCE-2375278E32A1}"/>
              </a:ext>
            </a:extLst>
          </p:cNvPr>
          <p:cNvCxnSpPr>
            <a:cxnSpLocks/>
          </p:cNvCxnSpPr>
          <p:nvPr/>
        </p:nvCxnSpPr>
        <p:spPr>
          <a:xfrm rot="5400000">
            <a:off x="3113368" y="3931449"/>
            <a:ext cx="570117" cy="394471"/>
          </a:xfrm>
          <a:prstGeom prst="bentConnector3">
            <a:avLst>
              <a:gd name="adj1" fmla="val 9831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Elbow Connector 54">
            <a:extLst>
              <a:ext uri="{FF2B5EF4-FFF2-40B4-BE49-F238E27FC236}">
                <a16:creationId xmlns:a16="http://schemas.microsoft.com/office/drawing/2014/main" id="{3A4D8ADE-7FBB-E171-641F-D7512708B249}"/>
              </a:ext>
            </a:extLst>
          </p:cNvPr>
          <p:cNvCxnSpPr>
            <a:cxnSpLocks/>
          </p:cNvCxnSpPr>
          <p:nvPr/>
        </p:nvCxnSpPr>
        <p:spPr>
          <a:xfrm rot="16200000" flipH="1">
            <a:off x="3405583" y="3961002"/>
            <a:ext cx="607274" cy="233351"/>
          </a:xfrm>
          <a:prstGeom prst="bentConnector3">
            <a:avLst>
              <a:gd name="adj1" fmla="val 10261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Elbow Connector 54">
            <a:extLst>
              <a:ext uri="{FF2B5EF4-FFF2-40B4-BE49-F238E27FC236}">
                <a16:creationId xmlns:a16="http://schemas.microsoft.com/office/drawing/2014/main" id="{3235EAF4-CA6A-987E-083B-DDD0703F3B0D}"/>
              </a:ext>
            </a:extLst>
          </p:cNvPr>
          <p:cNvCxnSpPr>
            <a:cxnSpLocks/>
          </p:cNvCxnSpPr>
          <p:nvPr/>
        </p:nvCxnSpPr>
        <p:spPr>
          <a:xfrm rot="16200000" flipH="1">
            <a:off x="3199202" y="4701797"/>
            <a:ext cx="1281591" cy="464569"/>
          </a:xfrm>
          <a:prstGeom prst="bentConnector3">
            <a:avLst>
              <a:gd name="adj1" fmla="val 98139"/>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2317765A-8E37-C268-980D-574A7B4404A4}"/>
              </a:ext>
            </a:extLst>
          </p:cNvPr>
          <p:cNvSpPr/>
          <p:nvPr/>
        </p:nvSpPr>
        <p:spPr>
          <a:xfrm>
            <a:off x="3685256" y="5548497"/>
            <a:ext cx="910079" cy="667244"/>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defTabSz="914400">
              <a:defRPr/>
            </a:pPr>
            <a:r>
              <a:rPr lang="en-US" sz="1400" dirty="0">
                <a:solidFill>
                  <a:srgbClr val="70AD47">
                    <a:lumMod val="75000"/>
                  </a:srgbClr>
                </a:solidFill>
                <a:latin typeface="Calibri"/>
              </a:rPr>
              <a:t>State HFA Education Grant</a:t>
            </a:r>
          </a:p>
        </p:txBody>
      </p:sp>
    </p:spTree>
    <p:extLst>
      <p:ext uri="{BB962C8B-B14F-4D97-AF65-F5344CB8AC3E}">
        <p14:creationId xmlns:p14="http://schemas.microsoft.com/office/powerpoint/2010/main" val="3245642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F5D21-6D13-156F-D7BC-F03FD01367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9FA4B5-06D4-38A9-8AEF-4C54A7C8B156}"/>
              </a:ext>
            </a:extLst>
          </p:cNvPr>
          <p:cNvSpPr>
            <a:spLocks noGrp="1"/>
          </p:cNvSpPr>
          <p:nvPr>
            <p:ph type="title"/>
          </p:nvPr>
        </p:nvSpPr>
        <p:spPr/>
        <p:txBody>
          <a:bodyPr>
            <a:normAutofit fontScale="90000"/>
          </a:bodyPr>
          <a:lstStyle/>
          <a:p>
            <a:r>
              <a:rPr lang="en-US" dirty="0"/>
              <a:t>Required Documents and Review Process</a:t>
            </a:r>
          </a:p>
        </p:txBody>
      </p:sp>
      <p:sp>
        <p:nvSpPr>
          <p:cNvPr id="3" name="Slide Number Placeholder 2">
            <a:extLst>
              <a:ext uri="{FF2B5EF4-FFF2-40B4-BE49-F238E27FC236}">
                <a16:creationId xmlns:a16="http://schemas.microsoft.com/office/drawing/2014/main" id="{260ABBA5-583C-5A2F-DE8E-0F7F88A78F21}"/>
              </a:ext>
            </a:extLst>
          </p:cNvPr>
          <p:cNvSpPr>
            <a:spLocks noGrp="1"/>
          </p:cNvSpPr>
          <p:nvPr>
            <p:ph type="sldNum" sz="quarter" idx="11"/>
          </p:nvPr>
        </p:nvSpPr>
        <p:spPr>
          <a:xfrm>
            <a:off x="6553200" y="6356352"/>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40</a:t>
            </a:fld>
            <a:endParaRPr lang="en-US" dirty="0"/>
          </a:p>
        </p:txBody>
      </p:sp>
    </p:spTree>
    <p:extLst>
      <p:ext uri="{BB962C8B-B14F-4D97-AF65-F5344CB8AC3E}">
        <p14:creationId xmlns:p14="http://schemas.microsoft.com/office/powerpoint/2010/main" val="2995416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150CB9-7922-FD0E-F3DA-643436333E59}"/>
              </a:ext>
            </a:extLst>
          </p:cNvPr>
          <p:cNvSpPr txBox="1"/>
          <p:nvPr/>
        </p:nvSpPr>
        <p:spPr>
          <a:xfrm>
            <a:off x="6119547" y="1092259"/>
            <a:ext cx="2906277"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t>Requested amount must match the amount listed on the Loan Estimate or Closing Disclosure</a:t>
            </a:r>
          </a:p>
        </p:txBody>
      </p:sp>
      <p:cxnSp>
        <p:nvCxnSpPr>
          <p:cNvPr id="6" name="Straight Arrow Connector 5">
            <a:extLst>
              <a:ext uri="{FF2B5EF4-FFF2-40B4-BE49-F238E27FC236}">
                <a16:creationId xmlns:a16="http://schemas.microsoft.com/office/drawing/2014/main" id="{ECD64CC4-4690-893C-4675-2D1AF338035F}"/>
              </a:ext>
            </a:extLst>
          </p:cNvPr>
          <p:cNvCxnSpPr>
            <a:cxnSpLocks/>
          </p:cNvCxnSpPr>
          <p:nvPr/>
        </p:nvCxnSpPr>
        <p:spPr>
          <a:xfrm flipH="1">
            <a:off x="5141762" y="2207913"/>
            <a:ext cx="965273" cy="60266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B43F16C-8BDD-2F89-19EC-A6777F4F3D58}"/>
              </a:ext>
            </a:extLst>
          </p:cNvPr>
          <p:cNvSpPr txBox="1"/>
          <p:nvPr/>
        </p:nvSpPr>
        <p:spPr>
          <a:xfrm>
            <a:off x="5454665" y="2754762"/>
            <a:ext cx="3571159" cy="2585323"/>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t>Please Note:</a:t>
            </a:r>
          </a:p>
          <a:p>
            <a:pPr marL="342900" indent="-342900">
              <a:buFont typeface="Arial" panose="020B0604020202020204" pitchFamily="34" charset="0"/>
              <a:buChar char="•"/>
            </a:pPr>
            <a:r>
              <a:rPr lang="en-US" b="1" dirty="0"/>
              <a:t>The 7-10 business day review times depend on completeness of request. </a:t>
            </a:r>
          </a:p>
          <a:p>
            <a:pPr marL="342900" indent="-342900">
              <a:buFont typeface="Arial" panose="020B0604020202020204" pitchFamily="34" charset="0"/>
              <a:buChar char="•"/>
            </a:pPr>
            <a:r>
              <a:rPr lang="en-US" b="1" dirty="0"/>
              <a:t>We cannot guarantee the turnaround time if the request is missing required documentation or has significant deficiencies.</a:t>
            </a:r>
          </a:p>
        </p:txBody>
      </p:sp>
      <p:sp>
        <p:nvSpPr>
          <p:cNvPr id="8" name="Star: 5 Points 7">
            <a:extLst>
              <a:ext uri="{FF2B5EF4-FFF2-40B4-BE49-F238E27FC236}">
                <a16:creationId xmlns:a16="http://schemas.microsoft.com/office/drawing/2014/main" id="{D67AE605-FB4E-4C24-F70E-A696A80B4A3D}"/>
              </a:ext>
            </a:extLst>
          </p:cNvPr>
          <p:cNvSpPr/>
          <p:nvPr/>
        </p:nvSpPr>
        <p:spPr>
          <a:xfrm>
            <a:off x="2626827" y="476437"/>
            <a:ext cx="251010" cy="2241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60D09A8-C502-BFDC-1FE3-1CDC229AAE6A}"/>
              </a:ext>
            </a:extLst>
          </p:cNvPr>
          <p:cNvPicPr>
            <a:picLocks noChangeAspect="1"/>
          </p:cNvPicPr>
          <p:nvPr/>
        </p:nvPicPr>
        <p:blipFill>
          <a:blip r:embed="rId3"/>
          <a:srcRect/>
          <a:stretch/>
        </p:blipFill>
        <p:spPr>
          <a:xfrm>
            <a:off x="49998" y="86627"/>
            <a:ext cx="5041766" cy="6708785"/>
          </a:xfrm>
          <a:prstGeom prst="rect">
            <a:avLst/>
          </a:prstGeom>
        </p:spPr>
      </p:pic>
      <p:sp>
        <p:nvSpPr>
          <p:cNvPr id="12" name="Rectangle 11">
            <a:extLst>
              <a:ext uri="{FF2B5EF4-FFF2-40B4-BE49-F238E27FC236}">
                <a16:creationId xmlns:a16="http://schemas.microsoft.com/office/drawing/2014/main" id="{635FC260-3FA2-7CE6-5FEB-CA824F37AD0B}"/>
              </a:ext>
            </a:extLst>
          </p:cNvPr>
          <p:cNvSpPr/>
          <p:nvPr/>
        </p:nvSpPr>
        <p:spPr>
          <a:xfrm>
            <a:off x="297214" y="3486501"/>
            <a:ext cx="4794550" cy="261482"/>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391A2271-C07F-738A-94B6-A2E4ECD69F4F}"/>
              </a:ext>
            </a:extLst>
          </p:cNvPr>
          <p:cNvSpPr/>
          <p:nvPr/>
        </p:nvSpPr>
        <p:spPr>
          <a:xfrm>
            <a:off x="60087" y="3450156"/>
            <a:ext cx="251010" cy="2241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38A8496-CFCC-BA79-3BED-DF0F308BAF21}"/>
              </a:ext>
            </a:extLst>
          </p:cNvPr>
          <p:cNvSpPr txBox="1"/>
          <p:nvPr/>
        </p:nvSpPr>
        <p:spPr>
          <a:xfrm>
            <a:off x="273242" y="3003590"/>
            <a:ext cx="4818522" cy="440900"/>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endParaRPr lang="en-US" sz="1400" dirty="0">
              <a:solidFill>
                <a:schemeClr val="tx1">
                  <a:lumMod val="65000"/>
                  <a:lumOff val="35000"/>
                </a:schemeClr>
              </a:solidFill>
            </a:endParaRPr>
          </a:p>
        </p:txBody>
      </p:sp>
      <p:sp>
        <p:nvSpPr>
          <p:cNvPr id="26" name="TextBox 25">
            <a:extLst>
              <a:ext uri="{FF2B5EF4-FFF2-40B4-BE49-F238E27FC236}">
                <a16:creationId xmlns:a16="http://schemas.microsoft.com/office/drawing/2014/main" id="{B1B1DDBB-D663-27BC-859B-97FF99B15092}"/>
              </a:ext>
            </a:extLst>
          </p:cNvPr>
          <p:cNvSpPr txBox="1"/>
          <p:nvPr/>
        </p:nvSpPr>
        <p:spPr>
          <a:xfrm>
            <a:off x="5091764" y="5680850"/>
            <a:ext cx="3871932" cy="923330"/>
          </a:xfrm>
          <a:prstGeom prst="rect">
            <a:avLst/>
          </a:prstGeom>
          <a:ln w="38100">
            <a:solidFill>
              <a:srgbClr val="C0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1"/>
                </a:solidFill>
              </a:rPr>
              <a:t>Required</a:t>
            </a:r>
          </a:p>
          <a:p>
            <a:r>
              <a:rPr lang="en-US" b="1" dirty="0">
                <a:solidFill>
                  <a:schemeClr val="tx1"/>
                </a:solidFill>
              </a:rPr>
              <a:t>Artificial Intelligence (AI) Acknowledgement and Consent Form</a:t>
            </a:r>
          </a:p>
        </p:txBody>
      </p:sp>
      <p:sp>
        <p:nvSpPr>
          <p:cNvPr id="29" name="Rectangle 28">
            <a:extLst>
              <a:ext uri="{FF2B5EF4-FFF2-40B4-BE49-F238E27FC236}">
                <a16:creationId xmlns:a16="http://schemas.microsoft.com/office/drawing/2014/main" id="{8954CFA3-D03F-14D8-85A5-83AE60DE1E4F}"/>
              </a:ext>
            </a:extLst>
          </p:cNvPr>
          <p:cNvSpPr/>
          <p:nvPr/>
        </p:nvSpPr>
        <p:spPr>
          <a:xfrm>
            <a:off x="471638" y="6021399"/>
            <a:ext cx="2310063" cy="17727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5213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3312CF-B5F4-675E-4138-169943E27E18}"/>
              </a:ext>
            </a:extLst>
          </p:cNvPr>
          <p:cNvSpPr txBox="1"/>
          <p:nvPr/>
        </p:nvSpPr>
        <p:spPr>
          <a:xfrm>
            <a:off x="6991348" y="5302910"/>
            <a:ext cx="1783080" cy="1200329"/>
          </a:xfrm>
          <a:prstGeom prst="rect">
            <a:avLst/>
          </a:prstGeom>
          <a:noFill/>
          <a:ln w="28575">
            <a:solidFill>
              <a:srgbClr val="0070C0"/>
            </a:solidFill>
          </a:ln>
        </p:spPr>
        <p:txBody>
          <a:bodyPr wrap="square" lIns="91440" tIns="45720" rIns="91440" bIns="45720" rtlCol="0" anchor="t">
            <a:spAutoFit/>
          </a:bodyPr>
          <a:lstStyle/>
          <a:p>
            <a:r>
              <a:rPr lang="en-US" dirty="0"/>
              <a:t>Member signer must have </a:t>
            </a:r>
            <a:r>
              <a:rPr lang="en-US" b="1" dirty="0"/>
              <a:t>AHP or Advances Authorization</a:t>
            </a:r>
            <a:endParaRPr lang="en-US" b="1" dirty="0">
              <a:cs typeface="Calibri"/>
            </a:endParaRPr>
          </a:p>
        </p:txBody>
      </p:sp>
      <p:sp>
        <p:nvSpPr>
          <p:cNvPr id="7" name="Arrow: Right 6">
            <a:extLst>
              <a:ext uri="{FF2B5EF4-FFF2-40B4-BE49-F238E27FC236}">
                <a16:creationId xmlns:a16="http://schemas.microsoft.com/office/drawing/2014/main" id="{94874387-D0C8-AD51-8C2F-5A01C1DAEE7D}"/>
              </a:ext>
            </a:extLst>
          </p:cNvPr>
          <p:cNvSpPr/>
          <p:nvPr/>
        </p:nvSpPr>
        <p:spPr>
          <a:xfrm flipH="1">
            <a:off x="6048383" y="5782162"/>
            <a:ext cx="788671"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21981E9-95E3-3459-EEC8-2A528C529933}"/>
              </a:ext>
            </a:extLst>
          </p:cNvPr>
          <p:cNvPicPr>
            <a:picLocks noChangeAspect="1"/>
          </p:cNvPicPr>
          <p:nvPr/>
        </p:nvPicPr>
        <p:blipFill>
          <a:blip r:embed="rId2"/>
          <a:srcRect/>
          <a:stretch/>
        </p:blipFill>
        <p:spPr>
          <a:xfrm>
            <a:off x="168708" y="51954"/>
            <a:ext cx="5696375" cy="6754091"/>
          </a:xfrm>
          <a:prstGeom prst="rect">
            <a:avLst/>
          </a:prstGeom>
        </p:spPr>
      </p:pic>
    </p:spTree>
    <p:extLst>
      <p:ext uri="{BB962C8B-B14F-4D97-AF65-F5344CB8AC3E}">
        <p14:creationId xmlns:p14="http://schemas.microsoft.com/office/powerpoint/2010/main" val="677546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872533-C4CE-D8BD-6ECF-A5AEC8365F28}"/>
              </a:ext>
            </a:extLst>
          </p:cNvPr>
          <p:cNvSpPr txBox="1"/>
          <p:nvPr/>
        </p:nvSpPr>
        <p:spPr>
          <a:xfrm>
            <a:off x="5761737" y="1119255"/>
            <a:ext cx="3320179" cy="1754326"/>
          </a:xfrm>
          <a:prstGeom prst="rect">
            <a:avLst/>
          </a:prstGeom>
          <a:noFill/>
          <a:ln w="28575">
            <a:solidFill>
              <a:srgbClr val="245590"/>
            </a:solidFill>
          </a:ln>
        </p:spPr>
        <p:txBody>
          <a:bodyPr wrap="square" lIns="91440" tIns="45720" rIns="91440" bIns="45720" rtlCol="0" anchor="t">
            <a:spAutoFit/>
          </a:bodyPr>
          <a:lstStyle/>
          <a:p>
            <a:pPr marL="285750" indent="-285750">
              <a:buFont typeface="Arial" panose="020B0604020202020204" pitchFamily="34" charset="0"/>
              <a:buChar char="•"/>
            </a:pPr>
            <a:r>
              <a:rPr lang="en-US" b="1" dirty="0"/>
              <a:t>All individuals who will be permanent residents of the household must be included on this form</a:t>
            </a:r>
          </a:p>
          <a:p>
            <a:pPr marL="285750" indent="-285750">
              <a:buFont typeface="Arial" panose="020B0604020202020204" pitchFamily="34" charset="0"/>
              <a:buChar char="•"/>
            </a:pPr>
            <a:r>
              <a:rPr lang="en-US" b="1" dirty="0">
                <a:cs typeface="Calibri"/>
              </a:rPr>
              <a:t>(AI) Acknowledgement and Consent form adults (18+)</a:t>
            </a:r>
          </a:p>
        </p:txBody>
      </p:sp>
      <p:sp>
        <p:nvSpPr>
          <p:cNvPr id="7" name="TextBox 6">
            <a:extLst>
              <a:ext uri="{FF2B5EF4-FFF2-40B4-BE49-F238E27FC236}">
                <a16:creationId xmlns:a16="http://schemas.microsoft.com/office/drawing/2014/main" id="{89237EAF-8EFE-1F6E-D78E-F2FA7727AC44}"/>
              </a:ext>
            </a:extLst>
          </p:cNvPr>
          <p:cNvSpPr txBox="1"/>
          <p:nvPr/>
        </p:nvSpPr>
        <p:spPr>
          <a:xfrm>
            <a:off x="5867346" y="3277790"/>
            <a:ext cx="3108960" cy="1200329"/>
          </a:xfrm>
          <a:prstGeom prst="rect">
            <a:avLst/>
          </a:prstGeom>
          <a:noFill/>
          <a:ln w="28575">
            <a:solidFill>
              <a:srgbClr val="245590"/>
            </a:solidFill>
          </a:ln>
        </p:spPr>
        <p:txBody>
          <a:bodyPr wrap="square" lIns="91440" tIns="45720" rIns="91440" bIns="45720" rtlCol="0" anchor="t">
            <a:spAutoFit/>
          </a:bodyPr>
          <a:lstStyle/>
          <a:p>
            <a:r>
              <a:rPr lang="en-US" b="1" dirty="0"/>
              <a:t>There must be income documents supporting all adults (18+) listed who are not full-time students</a:t>
            </a:r>
            <a:endParaRPr lang="en-US" b="1" dirty="0">
              <a:cs typeface="Calibri"/>
            </a:endParaRPr>
          </a:p>
        </p:txBody>
      </p:sp>
      <p:pic>
        <p:nvPicPr>
          <p:cNvPr id="2" name="Picture 1">
            <a:extLst>
              <a:ext uri="{FF2B5EF4-FFF2-40B4-BE49-F238E27FC236}">
                <a16:creationId xmlns:a16="http://schemas.microsoft.com/office/drawing/2014/main" id="{60DE9110-DDD6-5EFF-0780-2582DD48B1B5}"/>
              </a:ext>
            </a:extLst>
          </p:cNvPr>
          <p:cNvPicPr>
            <a:picLocks noChangeAspect="1"/>
          </p:cNvPicPr>
          <p:nvPr/>
        </p:nvPicPr>
        <p:blipFill>
          <a:blip r:embed="rId2"/>
          <a:srcRect/>
          <a:stretch/>
        </p:blipFill>
        <p:spPr>
          <a:xfrm>
            <a:off x="62083" y="277115"/>
            <a:ext cx="5197964" cy="6580885"/>
          </a:xfrm>
          <a:prstGeom prst="rect">
            <a:avLst/>
          </a:prstGeom>
        </p:spPr>
      </p:pic>
      <p:sp>
        <p:nvSpPr>
          <p:cNvPr id="5" name="TextBox 4">
            <a:extLst>
              <a:ext uri="{FF2B5EF4-FFF2-40B4-BE49-F238E27FC236}">
                <a16:creationId xmlns:a16="http://schemas.microsoft.com/office/drawing/2014/main" id="{2E2ED677-77D7-A4A9-32D4-24CAFB57CA7D}"/>
              </a:ext>
            </a:extLst>
          </p:cNvPr>
          <p:cNvSpPr txBox="1"/>
          <p:nvPr/>
        </p:nvSpPr>
        <p:spPr>
          <a:xfrm>
            <a:off x="5761737" y="5087166"/>
            <a:ext cx="3108960" cy="1477328"/>
          </a:xfrm>
          <a:prstGeom prst="rect">
            <a:avLst/>
          </a:prstGeom>
          <a:noFill/>
          <a:ln w="28575">
            <a:solidFill>
              <a:srgbClr val="245590"/>
            </a:solidFill>
          </a:ln>
        </p:spPr>
        <p:txBody>
          <a:bodyPr wrap="square" lIns="91440" tIns="45720" rIns="91440" bIns="45720" rtlCol="0" anchor="t">
            <a:spAutoFit/>
          </a:bodyPr>
          <a:lstStyle/>
          <a:p>
            <a:r>
              <a:rPr lang="en-US" b="1" dirty="0">
                <a:cs typeface="Calibri"/>
              </a:rPr>
              <a:t>The Household Income Certification Form is a required document for all FHLB Owner Occupied related programs</a:t>
            </a:r>
          </a:p>
        </p:txBody>
      </p:sp>
      <p:cxnSp>
        <p:nvCxnSpPr>
          <p:cNvPr id="8" name="Straight Arrow Connector 7">
            <a:extLst>
              <a:ext uri="{FF2B5EF4-FFF2-40B4-BE49-F238E27FC236}">
                <a16:creationId xmlns:a16="http://schemas.microsoft.com/office/drawing/2014/main" id="{A8EEB996-3BC1-687D-81AB-9D3016F10A86}"/>
              </a:ext>
            </a:extLst>
          </p:cNvPr>
          <p:cNvCxnSpPr>
            <a:cxnSpLocks/>
          </p:cNvCxnSpPr>
          <p:nvPr/>
        </p:nvCxnSpPr>
        <p:spPr>
          <a:xfrm>
            <a:off x="4976261" y="3118585"/>
            <a:ext cx="891085" cy="569342"/>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452775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65D21C-1755-E1F3-8CB7-EB4D78A20307}"/>
              </a:ext>
            </a:extLst>
          </p:cNvPr>
          <p:cNvPicPr>
            <a:picLocks noChangeAspect="1"/>
          </p:cNvPicPr>
          <p:nvPr/>
        </p:nvPicPr>
        <p:blipFill rotWithShape="1">
          <a:blip r:embed="rId2"/>
          <a:srcRect t="1185" b="1185"/>
          <a:stretch/>
        </p:blipFill>
        <p:spPr>
          <a:xfrm>
            <a:off x="141884" y="250939"/>
            <a:ext cx="5366427" cy="6607061"/>
          </a:xfrm>
          <a:prstGeom prst="rect">
            <a:avLst/>
          </a:prstGeom>
        </p:spPr>
      </p:pic>
      <p:sp>
        <p:nvSpPr>
          <p:cNvPr id="6" name="TextBox 5">
            <a:extLst>
              <a:ext uri="{FF2B5EF4-FFF2-40B4-BE49-F238E27FC236}">
                <a16:creationId xmlns:a16="http://schemas.microsoft.com/office/drawing/2014/main" id="{3F258D4C-5E51-802A-946C-FC1F38B2FDAA}"/>
              </a:ext>
            </a:extLst>
          </p:cNvPr>
          <p:cNvSpPr txBox="1"/>
          <p:nvPr/>
        </p:nvSpPr>
        <p:spPr>
          <a:xfrm>
            <a:off x="5722620" y="1923861"/>
            <a:ext cx="3108960" cy="923330"/>
          </a:xfrm>
          <a:prstGeom prst="rect">
            <a:avLst/>
          </a:prstGeom>
          <a:noFill/>
          <a:ln w="28575">
            <a:solidFill>
              <a:srgbClr val="245590"/>
            </a:solidFill>
          </a:ln>
        </p:spPr>
        <p:txBody>
          <a:bodyPr wrap="square" lIns="91440" tIns="45720" rIns="91440" bIns="45720" rtlCol="0" anchor="t">
            <a:spAutoFit/>
          </a:bodyPr>
          <a:lstStyle/>
          <a:p>
            <a:r>
              <a:rPr lang="en-US" b="1" dirty="0"/>
              <a:t>This form highlights the income documentation for each person living in the home</a:t>
            </a:r>
            <a:endParaRPr lang="en-US" b="1" dirty="0">
              <a:cs typeface="Calibri"/>
            </a:endParaRPr>
          </a:p>
        </p:txBody>
      </p:sp>
      <p:sp>
        <p:nvSpPr>
          <p:cNvPr id="7" name="TextBox 6">
            <a:extLst>
              <a:ext uri="{FF2B5EF4-FFF2-40B4-BE49-F238E27FC236}">
                <a16:creationId xmlns:a16="http://schemas.microsoft.com/office/drawing/2014/main" id="{44D149E5-1350-6307-56D7-DD48C24D80E8}"/>
              </a:ext>
            </a:extLst>
          </p:cNvPr>
          <p:cNvSpPr txBox="1"/>
          <p:nvPr/>
        </p:nvSpPr>
        <p:spPr>
          <a:xfrm>
            <a:off x="5722620" y="3199538"/>
            <a:ext cx="3108960" cy="923330"/>
          </a:xfrm>
          <a:prstGeom prst="rect">
            <a:avLst/>
          </a:prstGeom>
          <a:noFill/>
          <a:ln w="28575">
            <a:solidFill>
              <a:srgbClr val="245590"/>
            </a:solidFill>
          </a:ln>
        </p:spPr>
        <p:txBody>
          <a:bodyPr wrap="square" lIns="91440" tIns="45720" rIns="91440" bIns="45720" rtlCol="0" anchor="t">
            <a:spAutoFit/>
          </a:bodyPr>
          <a:lstStyle/>
          <a:p>
            <a:r>
              <a:rPr lang="en-US" b="1" dirty="0"/>
              <a:t>Submit the associated income documentation for us to cross-reference</a:t>
            </a:r>
            <a:endParaRPr lang="en-US" b="1" dirty="0">
              <a:cs typeface="Calibri"/>
            </a:endParaRPr>
          </a:p>
        </p:txBody>
      </p:sp>
      <p:sp>
        <p:nvSpPr>
          <p:cNvPr id="9" name="TextBox 8">
            <a:extLst>
              <a:ext uri="{FF2B5EF4-FFF2-40B4-BE49-F238E27FC236}">
                <a16:creationId xmlns:a16="http://schemas.microsoft.com/office/drawing/2014/main" id="{5D251119-7F2B-60FD-D6E3-313408C025FA}"/>
              </a:ext>
            </a:extLst>
          </p:cNvPr>
          <p:cNvSpPr txBox="1"/>
          <p:nvPr/>
        </p:nvSpPr>
        <p:spPr>
          <a:xfrm>
            <a:off x="5722620" y="4475215"/>
            <a:ext cx="3108960" cy="1200329"/>
          </a:xfrm>
          <a:prstGeom prst="rect">
            <a:avLst/>
          </a:prstGeom>
          <a:noFill/>
          <a:ln w="28575">
            <a:solidFill>
              <a:srgbClr val="245590"/>
            </a:solidFill>
          </a:ln>
        </p:spPr>
        <p:txBody>
          <a:bodyPr wrap="square" lIns="91440" tIns="45720" rIns="91440" bIns="45720" rtlCol="0" anchor="t">
            <a:spAutoFit/>
          </a:bodyPr>
          <a:lstStyle/>
          <a:p>
            <a:r>
              <a:rPr lang="en-US" b="1" dirty="0">
                <a:cs typeface="Calibri"/>
              </a:rPr>
              <a:t>The Income Documentation Worksheet is a required document for all FHLB Owner Occupied related programs</a:t>
            </a:r>
          </a:p>
        </p:txBody>
      </p:sp>
    </p:spTree>
    <p:extLst>
      <p:ext uri="{BB962C8B-B14F-4D97-AF65-F5344CB8AC3E}">
        <p14:creationId xmlns:p14="http://schemas.microsoft.com/office/powerpoint/2010/main" val="30329514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598773"/>
            <a:ext cx="7470570" cy="457200"/>
          </a:xfrm>
        </p:spPr>
        <p:txBody>
          <a:bodyPr>
            <a:noAutofit/>
          </a:bodyPr>
          <a:lstStyle/>
          <a:p>
            <a:pPr algn="l"/>
            <a:r>
              <a:rPr lang="en-US" sz="2800" b="1" dirty="0">
                <a:solidFill>
                  <a:srgbClr val="0070C0"/>
                </a:solidFill>
              </a:rPr>
              <a:t>Certification of Zero Income</a:t>
            </a:r>
          </a:p>
        </p:txBody>
      </p:sp>
      <p:sp>
        <p:nvSpPr>
          <p:cNvPr id="3" name="TextBox 2">
            <a:extLst>
              <a:ext uri="{FF2B5EF4-FFF2-40B4-BE49-F238E27FC236}">
                <a16:creationId xmlns:a16="http://schemas.microsoft.com/office/drawing/2014/main" id="{FDF4B327-8219-BE44-458B-D2BC1A2411AF}"/>
              </a:ext>
            </a:extLst>
          </p:cNvPr>
          <p:cNvSpPr txBox="1"/>
          <p:nvPr/>
        </p:nvSpPr>
        <p:spPr>
          <a:xfrm>
            <a:off x="4904456" y="1797993"/>
            <a:ext cx="3982073" cy="923330"/>
          </a:xfrm>
          <a:prstGeom prst="rect">
            <a:avLst/>
          </a:prstGeom>
          <a:solidFill>
            <a:srgbClr val="0372CE"/>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a:t>Submit the fully completed document for each household member with zero income as outlined below:</a:t>
            </a:r>
          </a:p>
        </p:txBody>
      </p:sp>
      <p:pic>
        <p:nvPicPr>
          <p:cNvPr id="4" name="Picture 3">
            <a:extLst>
              <a:ext uri="{FF2B5EF4-FFF2-40B4-BE49-F238E27FC236}">
                <a16:creationId xmlns:a16="http://schemas.microsoft.com/office/drawing/2014/main" id="{D88BA810-C886-6CDA-E9AF-922165185E98}"/>
              </a:ext>
            </a:extLst>
          </p:cNvPr>
          <p:cNvPicPr>
            <a:picLocks noChangeAspect="1"/>
          </p:cNvPicPr>
          <p:nvPr/>
        </p:nvPicPr>
        <p:blipFill>
          <a:blip r:embed="rId3"/>
          <a:stretch>
            <a:fillRect/>
          </a:stretch>
        </p:blipFill>
        <p:spPr>
          <a:xfrm>
            <a:off x="57740" y="1145839"/>
            <a:ext cx="4543425" cy="5438775"/>
          </a:xfrm>
          <a:prstGeom prst="rect">
            <a:avLst/>
          </a:prstGeom>
        </p:spPr>
      </p:pic>
      <p:sp>
        <p:nvSpPr>
          <p:cNvPr id="7" name="Rectangle 7">
            <a:extLst>
              <a:ext uri="{FF2B5EF4-FFF2-40B4-BE49-F238E27FC236}">
                <a16:creationId xmlns:a16="http://schemas.microsoft.com/office/drawing/2014/main" id="{5CF81206-9915-1A0F-B8BF-FF65FF0949F8}"/>
              </a:ext>
            </a:extLst>
          </p:cNvPr>
          <p:cNvSpPr txBox="1">
            <a:spLocks noChangeArrowheads="1"/>
          </p:cNvSpPr>
          <p:nvPr/>
        </p:nvSpPr>
        <p:spPr bwMode="auto">
          <a:xfrm>
            <a:off x="4835936" y="3043394"/>
            <a:ext cx="4250324" cy="3068647"/>
          </a:xfrm>
          <a:prstGeom prst="rect">
            <a:avLst/>
          </a:prstGeom>
          <a:noFill/>
          <a:ln w="28575">
            <a:solidFill>
              <a:srgbClr val="004F8A"/>
            </a:solidFill>
            <a:miter lim="800000"/>
            <a:headEnd/>
            <a:tailEnd/>
          </a:ln>
          <a:effectLst/>
        </p:spPr>
        <p:txBody>
          <a:bodyPr/>
          <a:lstStyle/>
          <a:p>
            <a:pPr marR="0" lvl="0" defTabSz="914400" rtl="0" eaLnBrk="1" fontAlgn="auto" latinLnBrk="0" hangingPunct="1">
              <a:spcBef>
                <a:spcPts val="0"/>
              </a:spcBef>
              <a:spcAft>
                <a:spcPts val="0"/>
              </a:spcAft>
              <a:buClrTx/>
              <a:buSzTx/>
              <a:tabLst/>
              <a:defRPr/>
            </a:pPr>
            <a:r>
              <a:rPr lang="en-US" sz="2000" b="1" dirty="0"/>
              <a:t>Individuals of the household:</a:t>
            </a:r>
          </a:p>
          <a:p>
            <a:pPr marR="0" lvl="0" defTabSz="914400" rtl="0" eaLnBrk="1" fontAlgn="auto" latinLnBrk="0" hangingPunct="1">
              <a:spcBef>
                <a:spcPts val="0"/>
              </a:spcBef>
              <a:spcAft>
                <a:spcPts val="0"/>
              </a:spcAft>
              <a:buClrTx/>
              <a:buSzTx/>
              <a:tabLst/>
              <a:defRPr/>
            </a:pPr>
            <a:endParaRPr lang="en-US" sz="2000" b="1" dirty="0"/>
          </a:p>
          <a:p>
            <a:pPr marL="342900" marR="0" lvl="0" indent="-342900" defTabSz="914400" rtl="0" eaLnBrk="1" fontAlgn="auto" latinLnBrk="0" hangingPunct="1">
              <a:spcBef>
                <a:spcPts val="0"/>
              </a:spcBef>
              <a:spcAft>
                <a:spcPts val="0"/>
              </a:spcAft>
              <a:buClrTx/>
              <a:buSzTx/>
              <a:buFont typeface="Wingdings" panose="05000000000000000000" pitchFamily="2" charset="2"/>
              <a:buChar char="ü"/>
              <a:tabLst/>
              <a:defRPr/>
            </a:pPr>
            <a:r>
              <a:rPr lang="en-US" sz="2000" b="1" dirty="0"/>
              <a:t>18 years and older who are not a full-time student.</a:t>
            </a:r>
          </a:p>
          <a:p>
            <a:pPr marL="342900" marR="0" lvl="0" indent="-342900" defTabSz="914400" rtl="0" eaLnBrk="1" fontAlgn="auto" latinLnBrk="0" hangingPunct="1">
              <a:spcBef>
                <a:spcPts val="0"/>
              </a:spcBef>
              <a:spcAft>
                <a:spcPts val="1200"/>
              </a:spcAft>
              <a:buClrTx/>
              <a:buSzTx/>
              <a:buFont typeface="Wingdings" panose="05000000000000000000" pitchFamily="2" charset="2"/>
              <a:buChar char="ü"/>
              <a:tabLst/>
              <a:defRPr/>
            </a:pPr>
            <a:r>
              <a:rPr lang="en-US" sz="2000" b="1" dirty="0"/>
              <a:t>That have no source of income as outlined on form.</a:t>
            </a:r>
          </a:p>
          <a:p>
            <a:pPr marL="342900" marR="0" lvl="0" indent="-342900" defTabSz="914400" rtl="0" eaLnBrk="1" fontAlgn="auto" latinLnBrk="0" hangingPunct="1">
              <a:spcBef>
                <a:spcPts val="0"/>
              </a:spcBef>
              <a:spcAft>
                <a:spcPts val="0"/>
              </a:spcAft>
              <a:buClrTx/>
              <a:buSzTx/>
              <a:buFont typeface="Wingdings" panose="05000000000000000000" pitchFamily="2" charset="2"/>
              <a:buChar char="ü"/>
              <a:tabLst/>
              <a:defRPr/>
            </a:pPr>
            <a:r>
              <a:rPr lang="en-US" sz="2000" b="1" dirty="0"/>
              <a:t>Funding Manual includes a version of the document in Spanish</a:t>
            </a:r>
          </a:p>
          <a:p>
            <a:pPr marL="285750" marR="0" lvl="0" indent="-285750"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14483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8 Points 1">
            <a:extLst>
              <a:ext uri="{FF2B5EF4-FFF2-40B4-BE49-F238E27FC236}">
                <a16:creationId xmlns:a16="http://schemas.microsoft.com/office/drawing/2014/main" id="{C9B7DCC2-0DFA-758D-968A-8A44AEE5D98C}"/>
              </a:ext>
            </a:extLst>
          </p:cNvPr>
          <p:cNvSpPr/>
          <p:nvPr/>
        </p:nvSpPr>
        <p:spPr>
          <a:xfrm>
            <a:off x="6251533" y="861238"/>
            <a:ext cx="1998921" cy="1544518"/>
          </a:xfrm>
          <a:prstGeom prst="irregularSeal1">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1716F3B3-3ECA-8893-F60F-C2E46D6EA8BE}"/>
              </a:ext>
            </a:extLst>
          </p:cNvPr>
          <p:cNvPicPr>
            <a:picLocks noChangeAspect="1"/>
          </p:cNvPicPr>
          <p:nvPr/>
        </p:nvPicPr>
        <p:blipFill>
          <a:blip r:embed="rId3"/>
          <a:stretch>
            <a:fillRect/>
          </a:stretch>
        </p:blipFill>
        <p:spPr>
          <a:xfrm>
            <a:off x="74634" y="0"/>
            <a:ext cx="6029325" cy="6785811"/>
          </a:xfrm>
          <a:prstGeom prst="rect">
            <a:avLst/>
          </a:prstGeom>
        </p:spPr>
      </p:pic>
      <p:sp>
        <p:nvSpPr>
          <p:cNvPr id="11" name="TextBox 10">
            <a:extLst>
              <a:ext uri="{FF2B5EF4-FFF2-40B4-BE49-F238E27FC236}">
                <a16:creationId xmlns:a16="http://schemas.microsoft.com/office/drawing/2014/main" id="{B2D3B38C-4BA0-1110-03CD-33A5D374881D}"/>
              </a:ext>
            </a:extLst>
          </p:cNvPr>
          <p:cNvSpPr txBox="1"/>
          <p:nvPr/>
        </p:nvSpPr>
        <p:spPr>
          <a:xfrm>
            <a:off x="6544005" y="1348542"/>
            <a:ext cx="1541572" cy="430887"/>
          </a:xfrm>
          <a:prstGeom prst="rect">
            <a:avLst/>
          </a:prstGeom>
          <a:noFill/>
        </p:spPr>
        <p:txBody>
          <a:bodyPr wrap="square" rtlCol="0">
            <a:spAutoFit/>
          </a:bodyPr>
          <a:lstStyle/>
          <a:p>
            <a:r>
              <a:rPr lang="en-US" sz="2200" b="1" dirty="0">
                <a:solidFill>
                  <a:srgbClr val="FF0000"/>
                </a:solidFill>
              </a:rPr>
              <a:t>REQUIRED</a:t>
            </a:r>
          </a:p>
        </p:txBody>
      </p:sp>
      <p:sp>
        <p:nvSpPr>
          <p:cNvPr id="13" name="Rectangle 7">
            <a:extLst>
              <a:ext uri="{FF2B5EF4-FFF2-40B4-BE49-F238E27FC236}">
                <a16:creationId xmlns:a16="http://schemas.microsoft.com/office/drawing/2014/main" id="{1FAFCDBB-BAC2-C0CA-A332-3562672CBC34}"/>
              </a:ext>
            </a:extLst>
          </p:cNvPr>
          <p:cNvSpPr txBox="1">
            <a:spLocks noChangeArrowheads="1"/>
          </p:cNvSpPr>
          <p:nvPr/>
        </p:nvSpPr>
        <p:spPr bwMode="auto">
          <a:xfrm>
            <a:off x="6066261" y="2533347"/>
            <a:ext cx="2800720" cy="3463416"/>
          </a:xfrm>
          <a:prstGeom prst="rect">
            <a:avLst/>
          </a:prstGeom>
          <a:noFill/>
          <a:ln w="28575">
            <a:solidFill>
              <a:srgbClr val="004F8A"/>
            </a:solidFill>
            <a:miter lim="800000"/>
            <a:headEnd/>
            <a:tailEnd/>
          </a:ln>
          <a:effectLst/>
        </p:spPr>
        <p:txBody>
          <a:bodyPr/>
          <a:lstStyle/>
          <a:p>
            <a:pPr marL="342900" indent="-342900" defTabSz="914400">
              <a:buFont typeface="Wingdings" panose="05000000000000000000" pitchFamily="2" charset="2"/>
              <a:buChar char="ü"/>
              <a:defRPr/>
            </a:pPr>
            <a:r>
              <a:rPr lang="en-US" sz="2000" b="1" dirty="0"/>
              <a:t>Authorizes AI in the processing of applications</a:t>
            </a:r>
          </a:p>
          <a:p>
            <a:pPr marL="342900" indent="-342900" defTabSz="914400">
              <a:buFont typeface="Wingdings" panose="05000000000000000000" pitchFamily="2" charset="2"/>
              <a:buChar char="ü"/>
              <a:defRPr/>
            </a:pPr>
            <a:r>
              <a:rPr lang="en-US" sz="2000" b="1" dirty="0"/>
              <a:t>Unable to review until received  </a:t>
            </a:r>
          </a:p>
          <a:p>
            <a:pPr marL="342900" indent="-342900" defTabSz="914400">
              <a:spcAft>
                <a:spcPts val="0"/>
              </a:spcAft>
              <a:buFont typeface="Wingdings" panose="05000000000000000000" pitchFamily="2" charset="2"/>
              <a:buChar char="ü"/>
              <a:defRPr/>
            </a:pPr>
            <a:r>
              <a:rPr lang="en-US" sz="2000" b="1" dirty="0"/>
              <a:t>All Individuals listed on HIC and who will provide documents pertaining to the submission</a:t>
            </a:r>
          </a:p>
          <a:p>
            <a:pPr marL="342900" indent="-342900" defTabSz="914400">
              <a:spcAft>
                <a:spcPts val="0"/>
              </a:spcAft>
              <a:buFont typeface="Wingdings" panose="05000000000000000000" pitchFamily="2" charset="2"/>
              <a:buChar char="ü"/>
              <a:defRPr/>
            </a:pPr>
            <a:r>
              <a:rPr lang="en-US" sz="2000" b="1" dirty="0"/>
              <a:t>Adults 18+</a:t>
            </a:r>
            <a:endParaRPr lang="en-US" sz="2000" dirty="0"/>
          </a:p>
          <a:p>
            <a:pPr marL="342900" marR="0" lvl="0" indent="-342900" defTabSz="914400" rtl="0" eaLnBrk="1" fontAlgn="auto" latinLnBrk="0" hangingPunct="1">
              <a:spcBef>
                <a:spcPts val="0"/>
              </a:spcBef>
              <a:spcAft>
                <a:spcPts val="0"/>
              </a:spcAft>
              <a:buClrTx/>
              <a:buSzTx/>
              <a:buFont typeface="Wingdings" panose="05000000000000000000" pitchFamily="2" charset="2"/>
              <a:buChar char="ü"/>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69139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6CDE908-EB59-3CB4-0BF3-CEBA035ADADC}"/>
              </a:ext>
            </a:extLst>
          </p:cNvPr>
          <p:cNvSpPr txBox="1"/>
          <p:nvPr/>
        </p:nvSpPr>
        <p:spPr>
          <a:xfrm>
            <a:off x="5558887" y="3266281"/>
            <a:ext cx="3291840" cy="584775"/>
          </a:xfrm>
          <a:prstGeom prst="rect">
            <a:avLst/>
          </a:prstGeom>
          <a:noFill/>
          <a:ln w="28575">
            <a:solidFill>
              <a:srgbClr val="245590"/>
            </a:solidFill>
          </a:ln>
        </p:spPr>
        <p:txBody>
          <a:bodyPr wrap="square" lIns="91440" tIns="45720" rIns="91440" bIns="45720" rtlCol="0" anchor="t">
            <a:spAutoFit/>
          </a:bodyPr>
          <a:lstStyle/>
          <a:p>
            <a:r>
              <a:rPr lang="en-US" sz="1600" b="1" dirty="0"/>
              <a:t>Please read each line and check the appropriate boxes.</a:t>
            </a:r>
          </a:p>
        </p:txBody>
      </p:sp>
      <p:sp>
        <p:nvSpPr>
          <p:cNvPr id="2" name="TextBox 1">
            <a:extLst>
              <a:ext uri="{FF2B5EF4-FFF2-40B4-BE49-F238E27FC236}">
                <a16:creationId xmlns:a16="http://schemas.microsoft.com/office/drawing/2014/main" id="{BD16E369-F29D-F7B5-129D-7601946815A3}"/>
              </a:ext>
            </a:extLst>
          </p:cNvPr>
          <p:cNvSpPr txBox="1"/>
          <p:nvPr/>
        </p:nvSpPr>
        <p:spPr>
          <a:xfrm>
            <a:off x="5119784" y="1090829"/>
            <a:ext cx="3946374" cy="2062103"/>
          </a:xfrm>
          <a:prstGeom prst="rect">
            <a:avLst/>
          </a:prstGeom>
          <a:noFill/>
          <a:ln w="28575">
            <a:solidFill>
              <a:srgbClr val="245590"/>
            </a:solidFill>
          </a:ln>
        </p:spPr>
        <p:txBody>
          <a:bodyPr wrap="square" lIns="91440" tIns="45720" rIns="91440" bIns="45720" rtlCol="0" anchor="t">
            <a:spAutoFit/>
          </a:bodyPr>
          <a:lstStyle/>
          <a:p>
            <a:r>
              <a:rPr lang="en-US" sz="1600" b="1" dirty="0"/>
              <a:t>This form should be filled out and signed by a representative from the originating institution.</a:t>
            </a:r>
          </a:p>
          <a:p>
            <a:pPr marL="285750" indent="-285750">
              <a:buFont typeface="Wingdings" panose="05000000000000000000" pitchFamily="2" charset="2"/>
              <a:buChar char="Ø"/>
            </a:pPr>
            <a:r>
              <a:rPr lang="en-US" sz="1500" b="1" dirty="0"/>
              <a:t>First Mortgage must be originated by member institution, wholly-owned subsidiary of member, or 501c3 Non-profit organization (Habitat, etc.)</a:t>
            </a:r>
          </a:p>
          <a:p>
            <a:pPr marL="285750" indent="-285750">
              <a:buFont typeface="Wingdings" panose="05000000000000000000" pitchFamily="2" charset="2"/>
              <a:buChar char="Ø"/>
            </a:pPr>
            <a:r>
              <a:rPr lang="en-US" sz="1500" b="1" dirty="0"/>
              <a:t>Discount Points shall not exceed </a:t>
            </a:r>
            <a:r>
              <a:rPr lang="en-US" sz="1600" dirty="0"/>
              <a:t>(</a:t>
            </a:r>
            <a:r>
              <a:rPr lang="en-US" sz="1600" b="1" dirty="0"/>
              <a:t>3%</a:t>
            </a:r>
            <a:r>
              <a:rPr lang="en-US" sz="1600" dirty="0"/>
              <a:t>)</a:t>
            </a:r>
            <a:endParaRPr lang="en-US" sz="1600" dirty="0">
              <a:cs typeface="Calibri"/>
            </a:endParaRPr>
          </a:p>
        </p:txBody>
      </p:sp>
      <p:sp>
        <p:nvSpPr>
          <p:cNvPr id="3" name="TextBox 2">
            <a:extLst>
              <a:ext uri="{FF2B5EF4-FFF2-40B4-BE49-F238E27FC236}">
                <a16:creationId xmlns:a16="http://schemas.microsoft.com/office/drawing/2014/main" id="{0B537A17-4825-40BA-00F6-4571A6006BA0}"/>
              </a:ext>
            </a:extLst>
          </p:cNvPr>
          <p:cNvSpPr txBox="1"/>
          <p:nvPr/>
        </p:nvSpPr>
        <p:spPr>
          <a:xfrm>
            <a:off x="5558887" y="4062443"/>
            <a:ext cx="3291840" cy="1246495"/>
          </a:xfrm>
          <a:prstGeom prst="rect">
            <a:avLst/>
          </a:prstGeom>
          <a:noFill/>
          <a:ln w="28575">
            <a:solidFill>
              <a:srgbClr val="245590"/>
            </a:solidFill>
          </a:ln>
        </p:spPr>
        <p:txBody>
          <a:bodyPr wrap="square" lIns="91440" tIns="45720" rIns="91440" bIns="45720" rtlCol="0" anchor="t">
            <a:spAutoFit/>
          </a:bodyPr>
          <a:lstStyle/>
          <a:p>
            <a:r>
              <a:rPr lang="en-US" sz="1500" b="1" dirty="0"/>
              <a:t>Check “Yes” and fill out the applicable information related to a second mortgage </a:t>
            </a:r>
            <a:r>
              <a:rPr lang="en-US" sz="1500" b="1" u="sng" dirty="0"/>
              <a:t>only if</a:t>
            </a:r>
            <a:r>
              <a:rPr lang="en-US" sz="1500" b="1" dirty="0"/>
              <a:t> the second mortgage has a monthly payment in addition to the first mortgage payment.</a:t>
            </a:r>
            <a:endParaRPr lang="en-US" sz="1500" b="1" dirty="0">
              <a:cs typeface="Calibri"/>
            </a:endParaRPr>
          </a:p>
        </p:txBody>
      </p:sp>
      <p:sp>
        <p:nvSpPr>
          <p:cNvPr id="8" name="TextBox 7">
            <a:extLst>
              <a:ext uri="{FF2B5EF4-FFF2-40B4-BE49-F238E27FC236}">
                <a16:creationId xmlns:a16="http://schemas.microsoft.com/office/drawing/2014/main" id="{39A192D9-2896-097E-5AE5-EC951FD4B217}"/>
              </a:ext>
            </a:extLst>
          </p:cNvPr>
          <p:cNvSpPr txBox="1"/>
          <p:nvPr/>
        </p:nvSpPr>
        <p:spPr>
          <a:xfrm>
            <a:off x="5508099" y="5597238"/>
            <a:ext cx="3393416" cy="615553"/>
          </a:xfrm>
          <a:prstGeom prst="rect">
            <a:avLst/>
          </a:prstGeom>
          <a:noFill/>
          <a:ln w="28575">
            <a:solidFill>
              <a:srgbClr val="005DA2"/>
            </a:solidFill>
          </a:ln>
        </p:spPr>
        <p:txBody>
          <a:bodyPr wrap="square">
            <a:spAutoFit/>
          </a:bodyPr>
          <a:lstStyle/>
          <a:p>
            <a:r>
              <a:rPr lang="en-US" sz="1600" b="1" dirty="0"/>
              <a:t>Ensure the lender initials are filled out and signed below.</a:t>
            </a:r>
            <a:r>
              <a:rPr lang="en-US" dirty="0"/>
              <a:t> </a:t>
            </a:r>
          </a:p>
        </p:txBody>
      </p:sp>
      <p:sp>
        <p:nvSpPr>
          <p:cNvPr id="14" name="Arrow: Left 13">
            <a:extLst>
              <a:ext uri="{FF2B5EF4-FFF2-40B4-BE49-F238E27FC236}">
                <a16:creationId xmlns:a16="http://schemas.microsoft.com/office/drawing/2014/main" id="{3B4EA8CF-F4D1-C8F9-6D29-D27981707732}"/>
              </a:ext>
            </a:extLst>
          </p:cNvPr>
          <p:cNvSpPr/>
          <p:nvPr/>
        </p:nvSpPr>
        <p:spPr>
          <a:xfrm>
            <a:off x="4943856" y="4158296"/>
            <a:ext cx="402268" cy="184935"/>
          </a:xfrm>
          <a:prstGeom prst="lef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DDA730D9-AA53-C650-1E6D-184B27F2DE26}"/>
              </a:ext>
            </a:extLst>
          </p:cNvPr>
          <p:cNvCxnSpPr>
            <a:cxnSpLocks/>
          </p:cNvCxnSpPr>
          <p:nvPr/>
        </p:nvCxnSpPr>
        <p:spPr>
          <a:xfrm flipH="1">
            <a:off x="4818083" y="6102225"/>
            <a:ext cx="472780"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E8E3DCCE-6A61-DD2E-E879-B09C3E11C957}"/>
              </a:ext>
            </a:extLst>
          </p:cNvPr>
          <p:cNvPicPr>
            <a:picLocks noChangeAspect="1"/>
          </p:cNvPicPr>
          <p:nvPr/>
        </p:nvPicPr>
        <p:blipFill>
          <a:blip r:embed="rId3"/>
          <a:stretch>
            <a:fillRect/>
          </a:stretch>
        </p:blipFill>
        <p:spPr>
          <a:xfrm>
            <a:off x="-55724" y="0"/>
            <a:ext cx="4840487" cy="6857999"/>
          </a:xfrm>
          <a:prstGeom prst="rect">
            <a:avLst/>
          </a:prstGeom>
        </p:spPr>
      </p:pic>
      <p:sp>
        <p:nvSpPr>
          <p:cNvPr id="12" name="Rectangle 11">
            <a:extLst>
              <a:ext uri="{FF2B5EF4-FFF2-40B4-BE49-F238E27FC236}">
                <a16:creationId xmlns:a16="http://schemas.microsoft.com/office/drawing/2014/main" id="{4B84C60F-2966-C8C7-D579-A2EE437BA3F0}"/>
              </a:ext>
            </a:extLst>
          </p:cNvPr>
          <p:cNvSpPr/>
          <p:nvPr/>
        </p:nvSpPr>
        <p:spPr>
          <a:xfrm>
            <a:off x="1794" y="3826968"/>
            <a:ext cx="4570206" cy="467210"/>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3C348109-3286-1E08-2B35-4DA47965D6B6}"/>
              </a:ext>
            </a:extLst>
          </p:cNvPr>
          <p:cNvSpPr/>
          <p:nvPr/>
        </p:nvSpPr>
        <p:spPr>
          <a:xfrm>
            <a:off x="3894142" y="4417821"/>
            <a:ext cx="251010" cy="2241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onnector: Elbow 14">
            <a:extLst>
              <a:ext uri="{FF2B5EF4-FFF2-40B4-BE49-F238E27FC236}">
                <a16:creationId xmlns:a16="http://schemas.microsoft.com/office/drawing/2014/main" id="{AFE2C282-2C78-8671-D213-FDECD2686C9D}"/>
              </a:ext>
            </a:extLst>
          </p:cNvPr>
          <p:cNvCxnSpPr>
            <a:cxnSpLocks/>
          </p:cNvCxnSpPr>
          <p:nvPr/>
        </p:nvCxnSpPr>
        <p:spPr>
          <a:xfrm>
            <a:off x="4489102" y="4765582"/>
            <a:ext cx="959663" cy="915517"/>
          </a:xfrm>
          <a:prstGeom prst="bentConnector3">
            <a:avLst>
              <a:gd name="adj1" fmla="val 50000"/>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137DF1C0-8E84-2C75-C14E-4B96FE5FEC30}"/>
              </a:ext>
            </a:extLst>
          </p:cNvPr>
          <p:cNvSpPr/>
          <p:nvPr/>
        </p:nvSpPr>
        <p:spPr>
          <a:xfrm>
            <a:off x="79416" y="4932293"/>
            <a:ext cx="4570206" cy="369332"/>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Arrow: Left 18">
            <a:extLst>
              <a:ext uri="{FF2B5EF4-FFF2-40B4-BE49-F238E27FC236}">
                <a16:creationId xmlns:a16="http://schemas.microsoft.com/office/drawing/2014/main" id="{DE95E60F-F442-B2D6-893D-C7EA8DFB8816}"/>
              </a:ext>
            </a:extLst>
          </p:cNvPr>
          <p:cNvSpPr/>
          <p:nvPr/>
        </p:nvSpPr>
        <p:spPr>
          <a:xfrm>
            <a:off x="4554667" y="2610705"/>
            <a:ext cx="402268" cy="184935"/>
          </a:xfrm>
          <a:prstGeom prst="lef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97863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289616" y="344585"/>
            <a:ext cx="7470570" cy="457200"/>
          </a:xfrm>
        </p:spPr>
        <p:txBody>
          <a:bodyPr>
            <a:normAutofit/>
          </a:bodyPr>
          <a:lstStyle/>
          <a:p>
            <a:pPr algn="l"/>
            <a:r>
              <a:rPr lang="en-US" b="1" dirty="0">
                <a:solidFill>
                  <a:srgbClr val="0070C0"/>
                </a:solidFill>
              </a:rPr>
              <a:t>Draft Closing Disclosure/Loan Estimate</a:t>
            </a:r>
          </a:p>
        </p:txBody>
      </p:sp>
      <p:grpSp>
        <p:nvGrpSpPr>
          <p:cNvPr id="43" name="Group 42">
            <a:extLst>
              <a:ext uri="{FF2B5EF4-FFF2-40B4-BE49-F238E27FC236}">
                <a16:creationId xmlns:a16="http://schemas.microsoft.com/office/drawing/2014/main" id="{D11FA056-53B7-4279-AEC3-473F6046BBFF}"/>
              </a:ext>
            </a:extLst>
          </p:cNvPr>
          <p:cNvGrpSpPr/>
          <p:nvPr/>
        </p:nvGrpSpPr>
        <p:grpSpPr>
          <a:xfrm>
            <a:off x="4851824" y="1504341"/>
            <a:ext cx="3647824" cy="3918189"/>
            <a:chOff x="4652115" y="2582664"/>
            <a:chExt cx="3503657" cy="3752850"/>
          </a:xfrm>
        </p:grpSpPr>
        <p:grpSp>
          <p:nvGrpSpPr>
            <p:cNvPr id="34" name="Group 33">
              <a:extLst>
                <a:ext uri="{FF2B5EF4-FFF2-40B4-BE49-F238E27FC236}">
                  <a16:creationId xmlns:a16="http://schemas.microsoft.com/office/drawing/2014/main" id="{7B349849-A3A0-40BC-A257-67EF20090F48}"/>
                </a:ext>
              </a:extLst>
            </p:cNvPr>
            <p:cNvGrpSpPr/>
            <p:nvPr/>
          </p:nvGrpSpPr>
          <p:grpSpPr>
            <a:xfrm>
              <a:off x="4652115" y="2582664"/>
              <a:ext cx="3503657" cy="3752850"/>
              <a:chOff x="4810125" y="2603502"/>
              <a:chExt cx="3503657" cy="3752850"/>
            </a:xfrm>
          </p:grpSpPr>
          <p:grpSp>
            <p:nvGrpSpPr>
              <p:cNvPr id="32" name="Group 31">
                <a:extLst>
                  <a:ext uri="{FF2B5EF4-FFF2-40B4-BE49-F238E27FC236}">
                    <a16:creationId xmlns:a16="http://schemas.microsoft.com/office/drawing/2014/main" id="{3D53632A-5945-438A-A605-BC2E127FC7E0}"/>
                  </a:ext>
                </a:extLst>
              </p:cNvPr>
              <p:cNvGrpSpPr/>
              <p:nvPr/>
            </p:nvGrpSpPr>
            <p:grpSpPr>
              <a:xfrm>
                <a:off x="4810125" y="2603502"/>
                <a:ext cx="3503657" cy="3752850"/>
                <a:chOff x="4810125" y="2603502"/>
                <a:chExt cx="3503657" cy="3752850"/>
              </a:xfrm>
            </p:grpSpPr>
            <p:grpSp>
              <p:nvGrpSpPr>
                <p:cNvPr id="30" name="Group 29">
                  <a:extLst>
                    <a:ext uri="{FF2B5EF4-FFF2-40B4-BE49-F238E27FC236}">
                      <a16:creationId xmlns:a16="http://schemas.microsoft.com/office/drawing/2014/main" id="{131AA13C-602B-4B17-B0EA-DCCABDB2C8D5}"/>
                    </a:ext>
                  </a:extLst>
                </p:cNvPr>
                <p:cNvGrpSpPr/>
                <p:nvPr/>
              </p:nvGrpSpPr>
              <p:grpSpPr>
                <a:xfrm>
                  <a:off x="4810125" y="2603502"/>
                  <a:ext cx="3498989" cy="3752850"/>
                  <a:chOff x="4810125" y="2603502"/>
                  <a:chExt cx="3498989" cy="3752850"/>
                </a:xfrm>
              </p:grpSpPr>
              <p:grpSp>
                <p:nvGrpSpPr>
                  <p:cNvPr id="27" name="Group 26">
                    <a:extLst>
                      <a:ext uri="{FF2B5EF4-FFF2-40B4-BE49-F238E27FC236}">
                        <a16:creationId xmlns:a16="http://schemas.microsoft.com/office/drawing/2014/main" id="{4C7CF564-6DC1-4054-8200-6A01C72CE204}"/>
                      </a:ext>
                    </a:extLst>
                  </p:cNvPr>
                  <p:cNvGrpSpPr/>
                  <p:nvPr/>
                </p:nvGrpSpPr>
                <p:grpSpPr>
                  <a:xfrm>
                    <a:off x="4810125" y="2603502"/>
                    <a:ext cx="3486150" cy="3752850"/>
                    <a:chOff x="4810125" y="2603502"/>
                    <a:chExt cx="3486150" cy="3752850"/>
                  </a:xfrm>
                </p:grpSpPr>
                <p:grpSp>
                  <p:nvGrpSpPr>
                    <p:cNvPr id="25" name="Group 24">
                      <a:extLst>
                        <a:ext uri="{FF2B5EF4-FFF2-40B4-BE49-F238E27FC236}">
                          <a16:creationId xmlns:a16="http://schemas.microsoft.com/office/drawing/2014/main" id="{E8EB504D-B49F-47EE-9571-6ADB795CF3C3}"/>
                        </a:ext>
                      </a:extLst>
                    </p:cNvPr>
                    <p:cNvGrpSpPr/>
                    <p:nvPr/>
                  </p:nvGrpSpPr>
                  <p:grpSpPr>
                    <a:xfrm>
                      <a:off x="4810125" y="2603502"/>
                      <a:ext cx="3486150" cy="3752850"/>
                      <a:chOff x="4810125" y="2603502"/>
                      <a:chExt cx="3486150" cy="3752850"/>
                    </a:xfrm>
                  </p:grpSpPr>
                  <p:grpSp>
                    <p:nvGrpSpPr>
                      <p:cNvPr id="23" name="Group 22">
                        <a:extLst>
                          <a:ext uri="{FF2B5EF4-FFF2-40B4-BE49-F238E27FC236}">
                            <a16:creationId xmlns:a16="http://schemas.microsoft.com/office/drawing/2014/main" id="{304514E3-DCE2-44EC-8D30-3CC12803E1D4}"/>
                          </a:ext>
                        </a:extLst>
                      </p:cNvPr>
                      <p:cNvGrpSpPr/>
                      <p:nvPr/>
                    </p:nvGrpSpPr>
                    <p:grpSpPr>
                      <a:xfrm>
                        <a:off x="4810125" y="2603502"/>
                        <a:ext cx="3486150" cy="3752850"/>
                        <a:chOff x="4810125" y="2603502"/>
                        <a:chExt cx="3486150" cy="3752850"/>
                      </a:xfrm>
                    </p:grpSpPr>
                    <p:grpSp>
                      <p:nvGrpSpPr>
                        <p:cNvPr id="20" name="Group 19">
                          <a:extLst>
                            <a:ext uri="{FF2B5EF4-FFF2-40B4-BE49-F238E27FC236}">
                              <a16:creationId xmlns:a16="http://schemas.microsoft.com/office/drawing/2014/main" id="{C7F0EF25-EF46-48A2-A292-0BA280545060}"/>
                            </a:ext>
                          </a:extLst>
                        </p:cNvPr>
                        <p:cNvGrpSpPr/>
                        <p:nvPr/>
                      </p:nvGrpSpPr>
                      <p:grpSpPr>
                        <a:xfrm>
                          <a:off x="4810125" y="2603502"/>
                          <a:ext cx="3486150" cy="3752850"/>
                          <a:chOff x="4810125" y="2603502"/>
                          <a:chExt cx="3486150" cy="3752850"/>
                        </a:xfrm>
                      </p:grpSpPr>
                      <p:grpSp>
                        <p:nvGrpSpPr>
                          <p:cNvPr id="18" name="Group 17">
                            <a:extLst>
                              <a:ext uri="{FF2B5EF4-FFF2-40B4-BE49-F238E27FC236}">
                                <a16:creationId xmlns:a16="http://schemas.microsoft.com/office/drawing/2014/main" id="{328E4FEF-3114-42EE-B2DF-B2D38D2305A4}"/>
                              </a:ext>
                            </a:extLst>
                          </p:cNvPr>
                          <p:cNvGrpSpPr/>
                          <p:nvPr/>
                        </p:nvGrpSpPr>
                        <p:grpSpPr>
                          <a:xfrm>
                            <a:off x="4810125" y="2603502"/>
                            <a:ext cx="3486150" cy="3752850"/>
                            <a:chOff x="4810125" y="2603502"/>
                            <a:chExt cx="3486150" cy="3752850"/>
                          </a:xfrm>
                        </p:grpSpPr>
                        <p:pic>
                          <p:nvPicPr>
                            <p:cNvPr id="7" name="Picture 6">
                              <a:extLst>
                                <a:ext uri="{FF2B5EF4-FFF2-40B4-BE49-F238E27FC236}">
                                  <a16:creationId xmlns:a16="http://schemas.microsoft.com/office/drawing/2014/main" id="{7FC6F91C-CCC0-4237-8CCF-07A3D289C028}"/>
                                </a:ext>
                              </a:extLst>
                            </p:cNvPr>
                            <p:cNvPicPr>
                              <a:picLocks noChangeAspect="1"/>
                            </p:cNvPicPr>
                            <p:nvPr/>
                          </p:nvPicPr>
                          <p:blipFill>
                            <a:blip r:embed="rId3"/>
                            <a:stretch>
                              <a:fillRect/>
                            </a:stretch>
                          </p:blipFill>
                          <p:spPr>
                            <a:xfrm>
                              <a:off x="4810125" y="2603502"/>
                              <a:ext cx="3486150" cy="3752850"/>
                            </a:xfrm>
                            <a:prstGeom prst="rect">
                              <a:avLst/>
                            </a:prstGeom>
                          </p:spPr>
                        </p:pic>
                        <p:sp>
                          <p:nvSpPr>
                            <p:cNvPr id="11" name="TextBox 10">
                              <a:extLst>
                                <a:ext uri="{FF2B5EF4-FFF2-40B4-BE49-F238E27FC236}">
                                  <a16:creationId xmlns:a16="http://schemas.microsoft.com/office/drawing/2014/main" id="{C375CC8B-7001-4024-9937-04EA1A14A7A4}"/>
                                </a:ext>
                              </a:extLst>
                            </p:cNvPr>
                            <p:cNvSpPr txBox="1"/>
                            <p:nvPr/>
                          </p:nvSpPr>
                          <p:spPr>
                            <a:xfrm>
                              <a:off x="7561721" y="4021557"/>
                              <a:ext cx="707634" cy="261610"/>
                            </a:xfrm>
                            <a:prstGeom prst="rect">
                              <a:avLst/>
                            </a:prstGeom>
                            <a:noFill/>
                          </p:spPr>
                          <p:txBody>
                            <a:bodyPr wrap="square" rtlCol="0">
                              <a:spAutoFit/>
                            </a:bodyPr>
                            <a:lstStyle/>
                            <a:p>
                              <a:r>
                                <a:rPr lang="en-US" sz="1100"/>
                                <a:t>$10,000</a:t>
                              </a:r>
                            </a:p>
                          </p:txBody>
                        </p:sp>
                      </p:grpSp>
                      <p:sp>
                        <p:nvSpPr>
                          <p:cNvPr id="19" name="TextBox 18">
                            <a:extLst>
                              <a:ext uri="{FF2B5EF4-FFF2-40B4-BE49-F238E27FC236}">
                                <a16:creationId xmlns:a16="http://schemas.microsoft.com/office/drawing/2014/main" id="{1347671E-BF87-4456-8526-C480CBE9077C}"/>
                              </a:ext>
                            </a:extLst>
                          </p:cNvPr>
                          <p:cNvSpPr txBox="1"/>
                          <p:nvPr/>
                        </p:nvSpPr>
                        <p:spPr>
                          <a:xfrm>
                            <a:off x="4970922" y="4021557"/>
                            <a:ext cx="1179443" cy="261610"/>
                          </a:xfrm>
                          <a:prstGeom prst="rect">
                            <a:avLst/>
                          </a:prstGeom>
                          <a:noFill/>
                        </p:spPr>
                        <p:txBody>
                          <a:bodyPr wrap="square" rtlCol="0">
                            <a:spAutoFit/>
                          </a:bodyPr>
                          <a:lstStyle/>
                          <a:p>
                            <a:r>
                              <a:rPr lang="en-US" sz="1100"/>
                              <a:t>FHLB HELP Grant</a:t>
                            </a:r>
                          </a:p>
                        </p:txBody>
                      </p:sp>
                    </p:grpSp>
                    <p:sp>
                      <p:nvSpPr>
                        <p:cNvPr id="21" name="TextBox 20">
                          <a:extLst>
                            <a:ext uri="{FF2B5EF4-FFF2-40B4-BE49-F238E27FC236}">
                              <a16:creationId xmlns:a16="http://schemas.microsoft.com/office/drawing/2014/main" id="{8DD35239-9122-42C4-9A81-3FF55D6664C0}"/>
                            </a:ext>
                          </a:extLst>
                        </p:cNvPr>
                        <p:cNvSpPr txBox="1"/>
                        <p:nvPr/>
                      </p:nvSpPr>
                      <p:spPr>
                        <a:xfrm>
                          <a:off x="7301951" y="2623931"/>
                          <a:ext cx="959421" cy="261610"/>
                        </a:xfrm>
                        <a:prstGeom prst="rect">
                          <a:avLst/>
                        </a:prstGeom>
                        <a:noFill/>
                      </p:spPr>
                      <p:txBody>
                        <a:bodyPr wrap="square" rtlCol="0">
                          <a:spAutoFit/>
                        </a:bodyPr>
                        <a:lstStyle/>
                        <a:p>
                          <a:r>
                            <a:rPr lang="en-US" sz="1100" b="1"/>
                            <a:t>$107,925.99</a:t>
                          </a:r>
                        </a:p>
                      </p:txBody>
                    </p:sp>
                    <p:sp>
                      <p:nvSpPr>
                        <p:cNvPr id="22" name="TextBox 21">
                          <a:extLst>
                            <a:ext uri="{FF2B5EF4-FFF2-40B4-BE49-F238E27FC236}">
                              <a16:creationId xmlns:a16="http://schemas.microsoft.com/office/drawing/2014/main" id="{984B42F6-60C0-4552-8AD2-4734C78FC5F7}"/>
                            </a:ext>
                          </a:extLst>
                        </p:cNvPr>
                        <p:cNvSpPr txBox="1"/>
                        <p:nvPr/>
                      </p:nvSpPr>
                      <p:spPr>
                        <a:xfrm>
                          <a:off x="7553738" y="2898793"/>
                          <a:ext cx="707634" cy="261610"/>
                        </a:xfrm>
                        <a:prstGeom prst="rect">
                          <a:avLst/>
                        </a:prstGeom>
                        <a:noFill/>
                      </p:spPr>
                      <p:txBody>
                        <a:bodyPr wrap="square" rtlCol="0">
                          <a:spAutoFit/>
                        </a:bodyPr>
                        <a:lstStyle/>
                        <a:p>
                          <a:r>
                            <a:rPr lang="en-US" sz="1100"/>
                            <a:t>$97,700</a:t>
                          </a:r>
                        </a:p>
                      </p:txBody>
                    </p:sp>
                  </p:grpSp>
                  <p:sp>
                    <p:nvSpPr>
                      <p:cNvPr id="24" name="TextBox 23">
                        <a:extLst>
                          <a:ext uri="{FF2B5EF4-FFF2-40B4-BE49-F238E27FC236}">
                            <a16:creationId xmlns:a16="http://schemas.microsoft.com/office/drawing/2014/main" id="{66184CEB-6EF4-4566-8457-DF82EE5D0F36}"/>
                          </a:ext>
                        </a:extLst>
                      </p:cNvPr>
                      <p:cNvSpPr txBox="1"/>
                      <p:nvPr/>
                    </p:nvSpPr>
                    <p:spPr>
                      <a:xfrm>
                        <a:off x="7553737" y="4863548"/>
                        <a:ext cx="707635" cy="261610"/>
                      </a:xfrm>
                      <a:prstGeom prst="rect">
                        <a:avLst/>
                      </a:prstGeom>
                      <a:noFill/>
                    </p:spPr>
                    <p:txBody>
                      <a:bodyPr wrap="square" rtlCol="0">
                        <a:spAutoFit/>
                      </a:bodyPr>
                      <a:lstStyle/>
                      <a:p>
                        <a:r>
                          <a:rPr lang="en-US" sz="1100"/>
                          <a:t>$225.99</a:t>
                        </a:r>
                      </a:p>
                    </p:txBody>
                  </p:sp>
                </p:grpSp>
                <p:sp>
                  <p:nvSpPr>
                    <p:cNvPr id="26" name="TextBox 25">
                      <a:extLst>
                        <a:ext uri="{FF2B5EF4-FFF2-40B4-BE49-F238E27FC236}">
                          <a16:creationId xmlns:a16="http://schemas.microsoft.com/office/drawing/2014/main" id="{4F04AFF6-04A2-4344-9635-A14DFEF666CB}"/>
                        </a:ext>
                      </a:extLst>
                    </p:cNvPr>
                    <p:cNvSpPr txBox="1"/>
                    <p:nvPr/>
                  </p:nvSpPr>
                  <p:spPr>
                    <a:xfrm>
                      <a:off x="5737145" y="4867211"/>
                      <a:ext cx="1285916" cy="243201"/>
                    </a:xfrm>
                    <a:prstGeom prst="rect">
                      <a:avLst/>
                    </a:prstGeom>
                    <a:noFill/>
                  </p:spPr>
                  <p:txBody>
                    <a:bodyPr wrap="none" rtlCol="0">
                      <a:spAutoFit/>
                    </a:bodyPr>
                    <a:lstStyle/>
                    <a:p>
                      <a:r>
                        <a:rPr lang="en-US" sz="1050"/>
                        <a:t>01/01/23    08/31/23</a:t>
                      </a:r>
                    </a:p>
                  </p:txBody>
                </p:sp>
              </p:grpSp>
              <p:sp>
                <p:nvSpPr>
                  <p:cNvPr id="28" name="TextBox 27">
                    <a:extLst>
                      <a:ext uri="{FF2B5EF4-FFF2-40B4-BE49-F238E27FC236}">
                        <a16:creationId xmlns:a16="http://schemas.microsoft.com/office/drawing/2014/main" id="{59D081E4-BD98-49A0-A2DF-2661FC63DE62}"/>
                      </a:ext>
                    </a:extLst>
                  </p:cNvPr>
                  <p:cNvSpPr txBox="1"/>
                  <p:nvPr/>
                </p:nvSpPr>
                <p:spPr>
                  <a:xfrm>
                    <a:off x="7328454" y="5766217"/>
                    <a:ext cx="980660" cy="261610"/>
                  </a:xfrm>
                  <a:prstGeom prst="rect">
                    <a:avLst/>
                  </a:prstGeom>
                  <a:noFill/>
                </p:spPr>
                <p:txBody>
                  <a:bodyPr wrap="square" rtlCol="0">
                    <a:spAutoFit/>
                  </a:bodyPr>
                  <a:lstStyle/>
                  <a:p>
                    <a:r>
                      <a:rPr lang="en-US" sz="1100"/>
                      <a:t>$108,597.80</a:t>
                    </a:r>
                  </a:p>
                </p:txBody>
              </p:sp>
              <p:sp>
                <p:nvSpPr>
                  <p:cNvPr id="29" name="TextBox 28">
                    <a:extLst>
                      <a:ext uri="{FF2B5EF4-FFF2-40B4-BE49-F238E27FC236}">
                        <a16:creationId xmlns:a16="http://schemas.microsoft.com/office/drawing/2014/main" id="{69FC8396-420F-47B3-8198-66C363A39DE0}"/>
                      </a:ext>
                    </a:extLst>
                  </p:cNvPr>
                  <p:cNvSpPr txBox="1"/>
                  <p:nvPr/>
                </p:nvSpPr>
                <p:spPr>
                  <a:xfrm>
                    <a:off x="7323781" y="5917227"/>
                    <a:ext cx="980660" cy="261610"/>
                  </a:xfrm>
                  <a:prstGeom prst="rect">
                    <a:avLst/>
                  </a:prstGeom>
                  <a:noFill/>
                </p:spPr>
                <p:txBody>
                  <a:bodyPr wrap="square" rtlCol="0">
                    <a:spAutoFit/>
                  </a:bodyPr>
                  <a:lstStyle/>
                  <a:p>
                    <a:r>
                      <a:rPr lang="en-US" sz="1100"/>
                      <a:t>$107,925.99</a:t>
                    </a:r>
                  </a:p>
                </p:txBody>
              </p:sp>
            </p:grpSp>
            <p:sp>
              <p:nvSpPr>
                <p:cNvPr id="31" name="TextBox 30">
                  <a:extLst>
                    <a:ext uri="{FF2B5EF4-FFF2-40B4-BE49-F238E27FC236}">
                      <a16:creationId xmlns:a16="http://schemas.microsoft.com/office/drawing/2014/main" id="{F6068B3B-7217-40A1-9DE6-C63138847992}"/>
                    </a:ext>
                  </a:extLst>
                </p:cNvPr>
                <p:cNvSpPr txBox="1"/>
                <p:nvPr/>
              </p:nvSpPr>
              <p:spPr>
                <a:xfrm>
                  <a:off x="7553737" y="6082748"/>
                  <a:ext cx="760045" cy="261610"/>
                </a:xfrm>
                <a:prstGeom prst="rect">
                  <a:avLst/>
                </a:prstGeom>
                <a:noFill/>
              </p:spPr>
              <p:txBody>
                <a:bodyPr wrap="square" rtlCol="0">
                  <a:spAutoFit/>
                </a:bodyPr>
                <a:lstStyle/>
                <a:p>
                  <a:r>
                    <a:rPr lang="en-US" sz="1100" b="1"/>
                    <a:t>$671.81</a:t>
                  </a:r>
                </a:p>
              </p:txBody>
            </p:sp>
          </p:grpSp>
          <p:sp>
            <p:nvSpPr>
              <p:cNvPr id="33" name="TextBox 32">
                <a:extLst>
                  <a:ext uri="{FF2B5EF4-FFF2-40B4-BE49-F238E27FC236}">
                    <a16:creationId xmlns:a16="http://schemas.microsoft.com/office/drawing/2014/main" id="{BE30BAA2-433F-4756-BF35-60F7ADF55BC1}"/>
                  </a:ext>
                </a:extLst>
              </p:cNvPr>
              <p:cNvSpPr txBox="1"/>
              <p:nvPr/>
            </p:nvSpPr>
            <p:spPr>
              <a:xfrm>
                <a:off x="5572354" y="6098137"/>
                <a:ext cx="281393" cy="230832"/>
              </a:xfrm>
              <a:prstGeom prst="rect">
                <a:avLst/>
              </a:prstGeom>
              <a:noFill/>
            </p:spPr>
            <p:txBody>
              <a:bodyPr wrap="square" rtlCol="0">
                <a:spAutoFit/>
              </a:bodyPr>
              <a:lstStyle/>
              <a:p>
                <a:r>
                  <a:rPr lang="en-US" sz="900" b="1"/>
                  <a:t>X</a:t>
                </a:r>
              </a:p>
            </p:txBody>
          </p:sp>
        </p:grpSp>
        <p:sp>
          <p:nvSpPr>
            <p:cNvPr id="40" name="Rectangle 39">
              <a:extLst>
                <a:ext uri="{FF2B5EF4-FFF2-40B4-BE49-F238E27FC236}">
                  <a16:creationId xmlns:a16="http://schemas.microsoft.com/office/drawing/2014/main" id="{2678A0DE-383E-4717-8084-45BD603D7F0A}"/>
                </a:ext>
              </a:extLst>
            </p:cNvPr>
            <p:cNvSpPr/>
            <p:nvPr/>
          </p:nvSpPr>
          <p:spPr>
            <a:xfrm>
              <a:off x="4691871" y="4040475"/>
              <a:ext cx="3319832" cy="178213"/>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41" name="Rectangle 40">
              <a:extLst>
                <a:ext uri="{FF2B5EF4-FFF2-40B4-BE49-F238E27FC236}">
                  <a16:creationId xmlns:a16="http://schemas.microsoft.com/office/drawing/2014/main" id="{DD2E9AEB-8E16-4EFC-818E-7CADF10DF8FC}"/>
                </a:ext>
              </a:extLst>
            </p:cNvPr>
            <p:cNvSpPr/>
            <p:nvPr/>
          </p:nvSpPr>
          <p:spPr>
            <a:xfrm>
              <a:off x="4679633" y="6088142"/>
              <a:ext cx="3319832" cy="178213"/>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ADCD0E49-A6CD-4107-9C9D-47E4C9A671B1}"/>
              </a:ext>
            </a:extLst>
          </p:cNvPr>
          <p:cNvGrpSpPr/>
          <p:nvPr/>
        </p:nvGrpSpPr>
        <p:grpSpPr>
          <a:xfrm>
            <a:off x="628000" y="1504341"/>
            <a:ext cx="3647825" cy="2631218"/>
            <a:chOff x="514160" y="2977567"/>
            <a:chExt cx="3647825" cy="2631218"/>
          </a:xfrm>
        </p:grpSpPr>
        <p:grpSp>
          <p:nvGrpSpPr>
            <p:cNvPr id="46" name="Group 45">
              <a:extLst>
                <a:ext uri="{FF2B5EF4-FFF2-40B4-BE49-F238E27FC236}">
                  <a16:creationId xmlns:a16="http://schemas.microsoft.com/office/drawing/2014/main" id="{988F6DB8-618D-4431-978E-7A529F8F4D8C}"/>
                </a:ext>
              </a:extLst>
            </p:cNvPr>
            <p:cNvGrpSpPr/>
            <p:nvPr/>
          </p:nvGrpSpPr>
          <p:grpSpPr>
            <a:xfrm>
              <a:off x="514160" y="2977567"/>
              <a:ext cx="3647825" cy="2631218"/>
              <a:chOff x="553508" y="2582664"/>
              <a:chExt cx="3647825" cy="2631218"/>
            </a:xfrm>
          </p:grpSpPr>
          <p:pic>
            <p:nvPicPr>
              <p:cNvPr id="5" name="Picture 4">
                <a:extLst>
                  <a:ext uri="{FF2B5EF4-FFF2-40B4-BE49-F238E27FC236}">
                    <a16:creationId xmlns:a16="http://schemas.microsoft.com/office/drawing/2014/main" id="{A363E1FA-F421-4D93-9956-8946197CF094}"/>
                  </a:ext>
                </a:extLst>
              </p:cNvPr>
              <p:cNvPicPr>
                <a:picLocks noChangeAspect="1"/>
              </p:cNvPicPr>
              <p:nvPr/>
            </p:nvPicPr>
            <p:blipFill>
              <a:blip r:embed="rId4"/>
              <a:stretch>
                <a:fillRect/>
              </a:stretch>
            </p:blipFill>
            <p:spPr>
              <a:xfrm>
                <a:off x="553508" y="2582664"/>
                <a:ext cx="3647825" cy="2631218"/>
              </a:xfrm>
              <a:prstGeom prst="rect">
                <a:avLst/>
              </a:prstGeom>
            </p:spPr>
          </p:pic>
          <p:sp>
            <p:nvSpPr>
              <p:cNvPr id="44" name="Rectangle 43">
                <a:extLst>
                  <a:ext uri="{FF2B5EF4-FFF2-40B4-BE49-F238E27FC236}">
                    <a16:creationId xmlns:a16="http://schemas.microsoft.com/office/drawing/2014/main" id="{502AAB26-1ECC-4AFB-92AC-B724175FB34F}"/>
                  </a:ext>
                </a:extLst>
              </p:cNvPr>
              <p:cNvSpPr/>
              <p:nvPr/>
            </p:nvSpPr>
            <p:spPr>
              <a:xfrm>
                <a:off x="622852" y="4691001"/>
                <a:ext cx="3509825" cy="164961"/>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
          <p:nvSpPr>
            <p:cNvPr id="55" name="Rectangle 54">
              <a:extLst>
                <a:ext uri="{FF2B5EF4-FFF2-40B4-BE49-F238E27FC236}">
                  <a16:creationId xmlns:a16="http://schemas.microsoft.com/office/drawing/2014/main" id="{A83F4E6F-84BA-4423-BBCF-0717655DE217}"/>
                </a:ext>
              </a:extLst>
            </p:cNvPr>
            <p:cNvSpPr/>
            <p:nvPr/>
          </p:nvSpPr>
          <p:spPr>
            <a:xfrm>
              <a:off x="576880" y="5291312"/>
              <a:ext cx="3516449" cy="164961"/>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
        <p:nvSpPr>
          <p:cNvPr id="58" name="TextBox 57">
            <a:extLst>
              <a:ext uri="{FF2B5EF4-FFF2-40B4-BE49-F238E27FC236}">
                <a16:creationId xmlns:a16="http://schemas.microsoft.com/office/drawing/2014/main" id="{32781661-B6F6-467C-A2D1-8AA5EB923B04}"/>
              </a:ext>
            </a:extLst>
          </p:cNvPr>
          <p:cNvSpPr txBox="1"/>
          <p:nvPr/>
        </p:nvSpPr>
        <p:spPr>
          <a:xfrm>
            <a:off x="1545190" y="950909"/>
            <a:ext cx="1590261" cy="369332"/>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a:t>Loan Estimate</a:t>
            </a:r>
          </a:p>
        </p:txBody>
      </p:sp>
      <p:sp>
        <p:nvSpPr>
          <p:cNvPr id="59" name="TextBox 58">
            <a:extLst>
              <a:ext uri="{FF2B5EF4-FFF2-40B4-BE49-F238E27FC236}">
                <a16:creationId xmlns:a16="http://schemas.microsoft.com/office/drawing/2014/main" id="{34E0D262-29DD-4C3A-92FF-FF13E576DE86}"/>
              </a:ext>
            </a:extLst>
          </p:cNvPr>
          <p:cNvSpPr txBox="1"/>
          <p:nvPr/>
        </p:nvSpPr>
        <p:spPr>
          <a:xfrm>
            <a:off x="5685878" y="951020"/>
            <a:ext cx="1947330" cy="369332"/>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a:t>Closing Disclosure</a:t>
            </a:r>
          </a:p>
        </p:txBody>
      </p:sp>
      <p:sp>
        <p:nvSpPr>
          <p:cNvPr id="2" name="TextBox 1">
            <a:extLst>
              <a:ext uri="{FF2B5EF4-FFF2-40B4-BE49-F238E27FC236}">
                <a16:creationId xmlns:a16="http://schemas.microsoft.com/office/drawing/2014/main" id="{EA3420C3-B42B-BDFD-AC80-260E211D746C}"/>
              </a:ext>
            </a:extLst>
          </p:cNvPr>
          <p:cNvSpPr txBox="1"/>
          <p:nvPr/>
        </p:nvSpPr>
        <p:spPr>
          <a:xfrm>
            <a:off x="802398" y="4135559"/>
            <a:ext cx="3291840" cy="646331"/>
          </a:xfrm>
          <a:prstGeom prst="rect">
            <a:avLst/>
          </a:prstGeom>
          <a:noFill/>
          <a:ln w="28575">
            <a:solidFill>
              <a:srgbClr val="245590"/>
            </a:solidFill>
          </a:ln>
        </p:spPr>
        <p:txBody>
          <a:bodyPr wrap="square" lIns="91440" tIns="45720" rIns="91440" bIns="45720" rtlCol="0" anchor="t">
            <a:spAutoFit/>
          </a:bodyPr>
          <a:lstStyle/>
          <a:p>
            <a:r>
              <a:rPr lang="en-US" b="1" dirty="0"/>
              <a:t>The FHLB HELP Grant and amount must be clearly labeled</a:t>
            </a:r>
            <a:endParaRPr lang="en-US" b="1" dirty="0">
              <a:cs typeface="Calibri"/>
            </a:endParaRPr>
          </a:p>
        </p:txBody>
      </p:sp>
      <p:sp>
        <p:nvSpPr>
          <p:cNvPr id="4" name="TextBox 3">
            <a:extLst>
              <a:ext uri="{FF2B5EF4-FFF2-40B4-BE49-F238E27FC236}">
                <a16:creationId xmlns:a16="http://schemas.microsoft.com/office/drawing/2014/main" id="{F9B3B0FB-E165-0D5A-32DA-183DAB609C6A}"/>
              </a:ext>
            </a:extLst>
          </p:cNvPr>
          <p:cNvSpPr txBox="1"/>
          <p:nvPr/>
        </p:nvSpPr>
        <p:spPr>
          <a:xfrm>
            <a:off x="794723" y="4934402"/>
            <a:ext cx="3291840" cy="923330"/>
          </a:xfrm>
          <a:prstGeom prst="rect">
            <a:avLst/>
          </a:prstGeom>
          <a:noFill/>
          <a:ln w="28575">
            <a:solidFill>
              <a:srgbClr val="245590"/>
            </a:solidFill>
          </a:ln>
        </p:spPr>
        <p:txBody>
          <a:bodyPr wrap="square" lIns="91440" tIns="45720" rIns="91440" bIns="45720" rtlCol="0" anchor="t">
            <a:spAutoFit/>
          </a:bodyPr>
          <a:lstStyle/>
          <a:p>
            <a:r>
              <a:rPr lang="en-US" b="1" dirty="0"/>
              <a:t>Include all other grants and loans (terms of loans must be included on Loan Certification)</a:t>
            </a:r>
            <a:endParaRPr lang="en-US" b="1" dirty="0">
              <a:cs typeface="Calibri"/>
            </a:endParaRPr>
          </a:p>
        </p:txBody>
      </p:sp>
      <p:sp>
        <p:nvSpPr>
          <p:cNvPr id="6" name="TextBox 5">
            <a:extLst>
              <a:ext uri="{FF2B5EF4-FFF2-40B4-BE49-F238E27FC236}">
                <a16:creationId xmlns:a16="http://schemas.microsoft.com/office/drawing/2014/main" id="{D91A6259-A65A-C3E2-56BD-39A174D8998B}"/>
              </a:ext>
            </a:extLst>
          </p:cNvPr>
          <p:cNvSpPr txBox="1"/>
          <p:nvPr/>
        </p:nvSpPr>
        <p:spPr>
          <a:xfrm>
            <a:off x="802398" y="6009689"/>
            <a:ext cx="3291840" cy="646331"/>
          </a:xfrm>
          <a:prstGeom prst="rect">
            <a:avLst/>
          </a:prstGeom>
          <a:noFill/>
          <a:ln w="28575">
            <a:solidFill>
              <a:srgbClr val="245590"/>
            </a:solidFill>
          </a:ln>
        </p:spPr>
        <p:txBody>
          <a:bodyPr wrap="square" lIns="91440" tIns="45720" rIns="91440" bIns="45720" rtlCol="0" anchor="t">
            <a:spAutoFit/>
          </a:bodyPr>
          <a:lstStyle/>
          <a:p>
            <a:r>
              <a:rPr lang="en-US" b="1" dirty="0"/>
              <a:t>Homebuyer contribution must be at least $500</a:t>
            </a:r>
            <a:endParaRPr lang="en-US" b="1" dirty="0">
              <a:cs typeface="Calibri"/>
            </a:endParaRPr>
          </a:p>
        </p:txBody>
      </p:sp>
      <p:sp>
        <p:nvSpPr>
          <p:cNvPr id="8" name="TextBox 7">
            <a:extLst>
              <a:ext uri="{FF2B5EF4-FFF2-40B4-BE49-F238E27FC236}">
                <a16:creationId xmlns:a16="http://schemas.microsoft.com/office/drawing/2014/main" id="{04315FBA-38F6-EBA8-7836-099ADB43F7D4}"/>
              </a:ext>
            </a:extLst>
          </p:cNvPr>
          <p:cNvSpPr txBox="1"/>
          <p:nvPr/>
        </p:nvSpPr>
        <p:spPr>
          <a:xfrm>
            <a:off x="4975513" y="5756577"/>
            <a:ext cx="3291840" cy="646331"/>
          </a:xfrm>
          <a:prstGeom prst="rect">
            <a:avLst/>
          </a:prstGeom>
          <a:noFill/>
          <a:ln w="28575">
            <a:solidFill>
              <a:srgbClr val="245590"/>
            </a:solidFill>
          </a:ln>
        </p:spPr>
        <p:txBody>
          <a:bodyPr wrap="square" lIns="91440" tIns="45720" rIns="91440" bIns="45720" rtlCol="0" anchor="t">
            <a:spAutoFit/>
          </a:bodyPr>
          <a:lstStyle/>
          <a:p>
            <a:r>
              <a:rPr lang="en-US" b="1" dirty="0"/>
              <a:t>Homebuyer cannot receive cashback at closing</a:t>
            </a:r>
            <a:endParaRPr lang="en-US" b="1" dirty="0">
              <a:cs typeface="Calibri"/>
            </a:endParaRPr>
          </a:p>
        </p:txBody>
      </p:sp>
      <p:cxnSp>
        <p:nvCxnSpPr>
          <p:cNvPr id="10" name="Straight Arrow Connector 9">
            <a:extLst>
              <a:ext uri="{FF2B5EF4-FFF2-40B4-BE49-F238E27FC236}">
                <a16:creationId xmlns:a16="http://schemas.microsoft.com/office/drawing/2014/main" id="{AF9C3AAD-0C1C-E220-A3D3-7DB4CB0E9195}"/>
              </a:ext>
            </a:extLst>
          </p:cNvPr>
          <p:cNvCxnSpPr>
            <a:cxnSpLocks/>
          </p:cNvCxnSpPr>
          <p:nvPr/>
        </p:nvCxnSpPr>
        <p:spPr>
          <a:xfrm flipV="1">
            <a:off x="5791903" y="5393941"/>
            <a:ext cx="0" cy="3626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2887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CD016C8-5F09-41ED-BEA0-ACF5C47CFF54}"/>
              </a:ext>
            </a:extLst>
          </p:cNvPr>
          <p:cNvGrpSpPr/>
          <p:nvPr/>
        </p:nvGrpSpPr>
        <p:grpSpPr>
          <a:xfrm>
            <a:off x="-728496" y="5520356"/>
            <a:ext cx="5117729" cy="1665510"/>
            <a:chOff x="4803317" y="3091234"/>
            <a:chExt cx="5082228" cy="2020462"/>
          </a:xfrm>
        </p:grpSpPr>
        <p:pic>
          <p:nvPicPr>
            <p:cNvPr id="13" name="Picture 12">
              <a:extLst>
                <a:ext uri="{FF2B5EF4-FFF2-40B4-BE49-F238E27FC236}">
                  <a16:creationId xmlns:a16="http://schemas.microsoft.com/office/drawing/2014/main" id="{94C8ED30-15EB-458F-A685-ADC06DAF7E5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349416" y="3091234"/>
              <a:ext cx="3536129" cy="1592992"/>
            </a:xfrm>
            <a:prstGeom prst="rect">
              <a:avLst/>
            </a:prstGeom>
          </p:spPr>
        </p:pic>
        <p:sp>
          <p:nvSpPr>
            <p:cNvPr id="14" name="TextBox 13">
              <a:extLst>
                <a:ext uri="{FF2B5EF4-FFF2-40B4-BE49-F238E27FC236}">
                  <a16:creationId xmlns:a16="http://schemas.microsoft.com/office/drawing/2014/main" id="{2FFF527C-225B-4003-8276-9157E3F67340}"/>
                </a:ext>
              </a:extLst>
            </p:cNvPr>
            <p:cNvSpPr txBox="1"/>
            <p:nvPr/>
          </p:nvSpPr>
          <p:spPr>
            <a:xfrm>
              <a:off x="4803317" y="4818936"/>
              <a:ext cx="3956745" cy="292760"/>
            </a:xfrm>
            <a:prstGeom prst="rect">
              <a:avLst/>
            </a:prstGeom>
            <a:noFill/>
          </p:spPr>
          <p:txBody>
            <a:bodyPr wrap="square" rtlCol="0">
              <a:spAutoFit/>
            </a:bodyPr>
            <a:lstStyle/>
            <a:p>
              <a:pPr algn="ctr"/>
              <a:endParaRPr lang="en-US" sz="1200" dirty="0"/>
            </a:p>
          </p:txBody>
        </p:sp>
      </p:grpSp>
      <p:sp>
        <p:nvSpPr>
          <p:cNvPr id="9" name="TextBox 8">
            <a:extLst>
              <a:ext uri="{FF2B5EF4-FFF2-40B4-BE49-F238E27FC236}">
                <a16:creationId xmlns:a16="http://schemas.microsoft.com/office/drawing/2014/main" id="{E569135F-4B58-45A2-837E-4D976D189D08}"/>
              </a:ext>
            </a:extLst>
          </p:cNvPr>
          <p:cNvSpPr txBox="1"/>
          <p:nvPr/>
        </p:nvSpPr>
        <p:spPr>
          <a:xfrm>
            <a:off x="5449125" y="5357586"/>
            <a:ext cx="3466516" cy="123110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t>Households should maintain all documentation of any capital home improvements during the length of the retention period</a:t>
            </a:r>
            <a:r>
              <a:rPr lang="en-US" sz="2000" dirty="0"/>
              <a:t>. </a:t>
            </a:r>
          </a:p>
        </p:txBody>
      </p:sp>
      <p:sp>
        <p:nvSpPr>
          <p:cNvPr id="18" name="TextBox 17">
            <a:extLst>
              <a:ext uri="{FF2B5EF4-FFF2-40B4-BE49-F238E27FC236}">
                <a16:creationId xmlns:a16="http://schemas.microsoft.com/office/drawing/2014/main" id="{EDC022E0-E602-4EF9-B6F0-E9A146EEA848}"/>
              </a:ext>
            </a:extLst>
          </p:cNvPr>
          <p:cNvSpPr txBox="1"/>
          <p:nvPr/>
        </p:nvSpPr>
        <p:spPr>
          <a:xfrm>
            <a:off x="5449125" y="1087170"/>
            <a:ext cx="3608584" cy="286232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buFont typeface="Arial" panose="020B0604020202020204" pitchFamily="34" charset="0"/>
              <a:buChar char="•"/>
            </a:pPr>
            <a:r>
              <a:rPr lang="en-US" dirty="0"/>
              <a:t>Please use the current year deed restriction document.</a:t>
            </a:r>
          </a:p>
          <a:p>
            <a:pPr marL="342900" indent="-342900">
              <a:buFont typeface="Arial" panose="020B0604020202020204" pitchFamily="34" charset="0"/>
              <a:buChar char="•"/>
            </a:pPr>
            <a:r>
              <a:rPr lang="en-US" dirty="0"/>
              <a:t>All fields </a:t>
            </a:r>
            <a:r>
              <a:rPr lang="en-US" b="1" u="sng" dirty="0"/>
              <a:t>and</a:t>
            </a:r>
            <a:r>
              <a:rPr lang="en-US" dirty="0"/>
              <a:t> the Exhibit A should be filled in at the time of request. </a:t>
            </a:r>
          </a:p>
          <a:p>
            <a:pPr marL="342900" indent="-342900">
              <a:buFont typeface="Arial" panose="020B0604020202020204" pitchFamily="34" charset="0"/>
              <a:buChar char="•"/>
            </a:pPr>
            <a:r>
              <a:rPr lang="en-US" dirty="0"/>
              <a:t>The retention period will begin on the loan disbursement date of the purchased property.</a:t>
            </a:r>
          </a:p>
          <a:p>
            <a:pPr marL="342900" indent="-342900">
              <a:buFont typeface="Arial" panose="020B0604020202020204" pitchFamily="34" charset="0"/>
              <a:buChar char="•"/>
            </a:pPr>
            <a:r>
              <a:rPr lang="en-US" dirty="0"/>
              <a:t>Do not record prior to receiving the grant</a:t>
            </a:r>
          </a:p>
        </p:txBody>
      </p:sp>
      <p:sp>
        <p:nvSpPr>
          <p:cNvPr id="4" name="Title 3">
            <a:extLst>
              <a:ext uri="{FF2B5EF4-FFF2-40B4-BE49-F238E27FC236}">
                <a16:creationId xmlns:a16="http://schemas.microsoft.com/office/drawing/2014/main" id="{DB1BCD55-BAD9-477F-8910-BAC5E54331AB}"/>
              </a:ext>
            </a:extLst>
          </p:cNvPr>
          <p:cNvSpPr>
            <a:spLocks noGrp="1"/>
          </p:cNvSpPr>
          <p:nvPr>
            <p:ph type="title"/>
          </p:nvPr>
        </p:nvSpPr>
        <p:spPr>
          <a:xfrm>
            <a:off x="457200" y="274638"/>
            <a:ext cx="2060713" cy="923330"/>
          </a:xfrm>
        </p:spPr>
        <p:txBody>
          <a:bodyPr>
            <a:normAutofit/>
          </a:bodyPr>
          <a:lstStyle/>
          <a:p>
            <a:pPr algn="l"/>
            <a:endParaRPr lang="en-US" sz="2000" b="1" dirty="0">
              <a:solidFill>
                <a:srgbClr val="0070C0"/>
              </a:solidFill>
            </a:endParaRPr>
          </a:p>
        </p:txBody>
      </p:sp>
      <p:sp>
        <p:nvSpPr>
          <p:cNvPr id="2" name="Oval 1">
            <a:extLst>
              <a:ext uri="{FF2B5EF4-FFF2-40B4-BE49-F238E27FC236}">
                <a16:creationId xmlns:a16="http://schemas.microsoft.com/office/drawing/2014/main" id="{131F6A99-6528-77F3-44BD-ED23C11E0FA3}"/>
              </a:ext>
            </a:extLst>
          </p:cNvPr>
          <p:cNvSpPr/>
          <p:nvPr/>
        </p:nvSpPr>
        <p:spPr>
          <a:xfrm>
            <a:off x="5694029" y="4143915"/>
            <a:ext cx="3132160" cy="1019247"/>
          </a:xfrm>
          <a:prstGeom prst="ellipse">
            <a:avLst/>
          </a:prstGeom>
          <a:solidFill>
            <a:srgbClr val="0071C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***Submit the </a:t>
            </a:r>
            <a:r>
              <a:rPr lang="en-US" sz="1400" u="sng" dirty="0">
                <a:solidFill>
                  <a:schemeClr val="bg1"/>
                </a:solidFill>
              </a:rPr>
              <a:t>Draft</a:t>
            </a:r>
            <a:r>
              <a:rPr lang="en-US" sz="1400" dirty="0">
                <a:solidFill>
                  <a:schemeClr val="bg1"/>
                </a:solidFill>
              </a:rPr>
              <a:t> with the funding request***</a:t>
            </a:r>
          </a:p>
        </p:txBody>
      </p:sp>
      <p:pic>
        <p:nvPicPr>
          <p:cNvPr id="5" name="Picture 4">
            <a:extLst>
              <a:ext uri="{FF2B5EF4-FFF2-40B4-BE49-F238E27FC236}">
                <a16:creationId xmlns:a16="http://schemas.microsoft.com/office/drawing/2014/main" id="{65A50705-CEA4-81FE-DE6E-D52EF93CF7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873" y="0"/>
            <a:ext cx="5092332" cy="5631068"/>
          </a:xfrm>
          <a:prstGeom prst="rect">
            <a:avLst/>
          </a:prstGeom>
        </p:spPr>
      </p:pic>
      <p:sp>
        <p:nvSpPr>
          <p:cNvPr id="6" name="Rectangle 5">
            <a:extLst>
              <a:ext uri="{FF2B5EF4-FFF2-40B4-BE49-F238E27FC236}">
                <a16:creationId xmlns:a16="http://schemas.microsoft.com/office/drawing/2014/main" id="{04F2DB8A-D05D-F18A-C470-0B7305FE85CD}"/>
              </a:ext>
            </a:extLst>
          </p:cNvPr>
          <p:cNvSpPr/>
          <p:nvPr/>
        </p:nvSpPr>
        <p:spPr>
          <a:xfrm>
            <a:off x="457199" y="3648382"/>
            <a:ext cx="4388177" cy="25431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0B57CEB-4148-1E7C-4C6F-F265B94A0224}"/>
              </a:ext>
            </a:extLst>
          </p:cNvPr>
          <p:cNvPicPr>
            <a:picLocks noChangeAspect="1"/>
          </p:cNvPicPr>
          <p:nvPr/>
        </p:nvPicPr>
        <p:blipFill>
          <a:blip r:embed="rId6"/>
          <a:stretch>
            <a:fillRect/>
          </a:stretch>
        </p:blipFill>
        <p:spPr>
          <a:xfrm>
            <a:off x="1564916" y="583706"/>
            <a:ext cx="2133600" cy="171450"/>
          </a:xfrm>
          <a:prstGeom prst="rect">
            <a:avLst/>
          </a:prstGeom>
        </p:spPr>
      </p:pic>
      <p:sp>
        <p:nvSpPr>
          <p:cNvPr id="11" name="Star: 5 Points 10">
            <a:extLst>
              <a:ext uri="{FF2B5EF4-FFF2-40B4-BE49-F238E27FC236}">
                <a16:creationId xmlns:a16="http://schemas.microsoft.com/office/drawing/2014/main" id="{E8F41195-5CB1-254A-76D6-0D21058D03E7}"/>
              </a:ext>
            </a:extLst>
          </p:cNvPr>
          <p:cNvSpPr/>
          <p:nvPr/>
        </p:nvSpPr>
        <p:spPr>
          <a:xfrm>
            <a:off x="5610131" y="2528964"/>
            <a:ext cx="284136" cy="189136"/>
          </a:xfrm>
          <a:prstGeom prst="star5">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43B1FA00-CA27-B9F8-D776-2269309F0C38}"/>
              </a:ext>
            </a:extLst>
          </p:cNvPr>
          <p:cNvSpPr/>
          <p:nvPr/>
        </p:nvSpPr>
        <p:spPr>
          <a:xfrm>
            <a:off x="1283614" y="533321"/>
            <a:ext cx="284136" cy="189136"/>
          </a:xfrm>
          <a:prstGeom prst="star5">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19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2387" y="3952240"/>
            <a:ext cx="7705213" cy="1158240"/>
          </a:xfrm>
        </p:spPr>
        <p:txBody>
          <a:bodyPr/>
          <a:lstStyle/>
          <a:p>
            <a:endParaRPr lang="en-US" sz="2800" dirty="0"/>
          </a:p>
        </p:txBody>
      </p:sp>
      <p:sp>
        <p:nvSpPr>
          <p:cNvPr id="6" name="TextBox 5">
            <a:extLst>
              <a:ext uri="{FF2B5EF4-FFF2-40B4-BE49-F238E27FC236}">
                <a16:creationId xmlns:a16="http://schemas.microsoft.com/office/drawing/2014/main" id="{DE2C2536-E7D1-2274-51AF-3B5FD37299CC}"/>
              </a:ext>
            </a:extLst>
          </p:cNvPr>
          <p:cNvSpPr txBox="1"/>
          <p:nvPr/>
        </p:nvSpPr>
        <p:spPr>
          <a:xfrm>
            <a:off x="2300748" y="5493463"/>
            <a:ext cx="5987846" cy="400110"/>
          </a:xfrm>
          <a:prstGeom prst="rect">
            <a:avLst/>
          </a:prstGeom>
          <a:noFill/>
        </p:spPr>
        <p:txBody>
          <a:bodyPr wrap="square">
            <a:spAutoFit/>
          </a:bodyPr>
          <a:lstStyle/>
          <a:p>
            <a:r>
              <a:rPr lang="en-US" sz="2000" dirty="0">
                <a:solidFill>
                  <a:schemeClr val="bg1"/>
                </a:solidFill>
              </a:rPr>
              <a:t>2026 AHP General Fund Owner-Occupied Overview</a:t>
            </a:r>
          </a:p>
        </p:txBody>
      </p:sp>
      <p:sp>
        <p:nvSpPr>
          <p:cNvPr id="9" name="TextBox 8">
            <a:extLst>
              <a:ext uri="{FF2B5EF4-FFF2-40B4-BE49-F238E27FC236}">
                <a16:creationId xmlns:a16="http://schemas.microsoft.com/office/drawing/2014/main" id="{B5496DE2-3C87-837F-35D1-899C13EE80F6}"/>
              </a:ext>
            </a:extLst>
          </p:cNvPr>
          <p:cNvSpPr txBox="1"/>
          <p:nvPr/>
        </p:nvSpPr>
        <p:spPr>
          <a:xfrm>
            <a:off x="2964426" y="6181721"/>
            <a:ext cx="6179574" cy="369332"/>
          </a:xfrm>
          <a:prstGeom prst="rect">
            <a:avLst/>
          </a:prstGeom>
          <a:noFill/>
        </p:spPr>
        <p:txBody>
          <a:bodyPr wrap="square">
            <a:spAutoFit/>
          </a:bodyPr>
          <a:lstStyle/>
          <a:p>
            <a:pPr lvl="0" defTabSz="342900">
              <a:spcBef>
                <a:spcPct val="0"/>
              </a:spcBef>
              <a:defRPr/>
            </a:pPr>
            <a:r>
              <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Application Window Opened </a:t>
            </a:r>
            <a:r>
              <a:rPr lang="en-US" dirty="0">
                <a:solidFill>
                  <a:srgbClr val="0071CE"/>
                </a:solidFill>
                <a:latin typeface="Calibri" panose="020F0502020204030204" pitchFamily="34" charset="0"/>
                <a:cs typeface="Calibri" panose="020F0502020204030204" pitchFamily="34" charset="0"/>
              </a:rPr>
              <a:t>from March 31</a:t>
            </a:r>
            <a:r>
              <a:rPr lang="en-US" baseline="30000" dirty="0">
                <a:solidFill>
                  <a:srgbClr val="0071CE"/>
                </a:solidFill>
                <a:latin typeface="Calibri" panose="020F0502020204030204" pitchFamily="34" charset="0"/>
                <a:cs typeface="Calibri" panose="020F0502020204030204" pitchFamily="34" charset="0"/>
              </a:rPr>
              <a:t>st</a:t>
            </a:r>
            <a:r>
              <a:rPr lang="en-US" dirty="0">
                <a:solidFill>
                  <a:srgbClr val="0071CE"/>
                </a:solidFill>
                <a:latin typeface="Calibri" panose="020F0502020204030204" pitchFamily="34" charset="0"/>
                <a:cs typeface="Calibri" panose="020F0502020204030204" pitchFamily="34" charset="0"/>
              </a:rPr>
              <a:t> – April 30</a:t>
            </a:r>
            <a:r>
              <a:rPr lang="en-US" baseline="30000" dirty="0">
                <a:solidFill>
                  <a:srgbClr val="0071CE"/>
                </a:solidFill>
                <a:latin typeface="Calibri" panose="020F0502020204030204" pitchFamily="34" charset="0"/>
                <a:cs typeface="Calibri" panose="020F0502020204030204" pitchFamily="34" charset="0"/>
              </a:rPr>
              <a:t>th</a:t>
            </a:r>
            <a:r>
              <a:rPr lang="en-US" dirty="0">
                <a:solidFill>
                  <a:srgbClr val="0071CE"/>
                </a:solidFill>
                <a:latin typeface="Calibri" panose="020F0502020204030204" pitchFamily="34" charset="0"/>
                <a:cs typeface="Calibri" panose="020F0502020204030204" pitchFamily="34" charset="0"/>
              </a:rPr>
              <a:t> </a:t>
            </a:r>
            <a:endPar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endParaRPr>
          </a:p>
        </p:txBody>
      </p:sp>
      <p:pic>
        <p:nvPicPr>
          <p:cNvPr id="11" name="Picture 10">
            <a:extLst>
              <a:ext uri="{FF2B5EF4-FFF2-40B4-BE49-F238E27FC236}">
                <a16:creationId xmlns:a16="http://schemas.microsoft.com/office/drawing/2014/main" id="{5BD58A35-04B0-53A9-F1CD-C4F3D53B4540}"/>
              </a:ext>
            </a:extLst>
          </p:cNvPr>
          <p:cNvPicPr>
            <a:picLocks noChangeAspect="1"/>
          </p:cNvPicPr>
          <p:nvPr/>
        </p:nvPicPr>
        <p:blipFill>
          <a:blip r:embed="rId3"/>
          <a:stretch>
            <a:fillRect/>
          </a:stretch>
        </p:blipFill>
        <p:spPr>
          <a:xfrm>
            <a:off x="0" y="0"/>
            <a:ext cx="9144000" cy="5205315"/>
          </a:xfrm>
          <a:prstGeom prst="rect">
            <a:avLst/>
          </a:prstGeom>
        </p:spPr>
      </p:pic>
    </p:spTree>
    <p:extLst>
      <p:ext uri="{BB962C8B-B14F-4D97-AF65-F5344CB8AC3E}">
        <p14:creationId xmlns:p14="http://schemas.microsoft.com/office/powerpoint/2010/main" val="2055017562"/>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B80AC0-4982-F451-99B6-A5D969AA4169}"/>
              </a:ext>
            </a:extLst>
          </p:cNvPr>
          <p:cNvPicPr>
            <a:picLocks noChangeAspect="1"/>
          </p:cNvPicPr>
          <p:nvPr/>
        </p:nvPicPr>
        <p:blipFill>
          <a:blip r:embed="rId2"/>
          <a:stretch>
            <a:fillRect/>
          </a:stretch>
        </p:blipFill>
        <p:spPr>
          <a:xfrm>
            <a:off x="230307" y="140055"/>
            <a:ext cx="5163630" cy="6364515"/>
          </a:xfrm>
          <a:prstGeom prst="rect">
            <a:avLst/>
          </a:prstGeom>
        </p:spPr>
      </p:pic>
      <p:sp>
        <p:nvSpPr>
          <p:cNvPr id="6" name="TextBox 5">
            <a:extLst>
              <a:ext uri="{FF2B5EF4-FFF2-40B4-BE49-F238E27FC236}">
                <a16:creationId xmlns:a16="http://schemas.microsoft.com/office/drawing/2014/main" id="{6D41BF93-BB81-6D10-219B-0509443AB41B}"/>
              </a:ext>
            </a:extLst>
          </p:cNvPr>
          <p:cNvSpPr txBox="1"/>
          <p:nvPr/>
        </p:nvSpPr>
        <p:spPr>
          <a:xfrm>
            <a:off x="5393937" y="1433147"/>
            <a:ext cx="3467714" cy="923330"/>
          </a:xfrm>
          <a:prstGeom prst="rect">
            <a:avLst/>
          </a:prstGeom>
          <a:solidFill>
            <a:srgbClr val="0372CE"/>
          </a:solidFill>
          <a:ln>
            <a:solidFill>
              <a:schemeClr val="bg1">
                <a:lumMod val="65000"/>
              </a:schemeClr>
            </a:solidFill>
          </a:ln>
        </p:spPr>
        <p:style>
          <a:lnRef idx="3">
            <a:schemeClr val="lt1"/>
          </a:lnRef>
          <a:fillRef idx="1">
            <a:schemeClr val="accent1"/>
          </a:fillRef>
          <a:effectRef idx="1">
            <a:schemeClr val="accent1"/>
          </a:effectRef>
          <a:fontRef idx="minor">
            <a:schemeClr val="lt1"/>
          </a:fontRef>
        </p:style>
        <p:txBody>
          <a:bodyPr wrap="square" lIns="91440" tIns="45720" rIns="91440" bIns="45720" rtlCol="0" anchor="t">
            <a:spAutoFit/>
          </a:bodyPr>
          <a:lstStyle/>
          <a:p>
            <a:r>
              <a:rPr lang="en-US" b="1" dirty="0"/>
              <a:t>If any criteria are applicable, please provide an explanation with the submitted request.</a:t>
            </a:r>
            <a:endParaRPr lang="en-US" b="1" dirty="0">
              <a:cs typeface="Calibri"/>
            </a:endParaRPr>
          </a:p>
        </p:txBody>
      </p:sp>
      <p:sp>
        <p:nvSpPr>
          <p:cNvPr id="7" name="Callout: Left Arrow 6">
            <a:extLst>
              <a:ext uri="{FF2B5EF4-FFF2-40B4-BE49-F238E27FC236}">
                <a16:creationId xmlns:a16="http://schemas.microsoft.com/office/drawing/2014/main" id="{AB95A82E-836B-B9F3-35F3-F383C9F57740}"/>
              </a:ext>
            </a:extLst>
          </p:cNvPr>
          <p:cNvSpPr/>
          <p:nvPr/>
        </p:nvSpPr>
        <p:spPr>
          <a:xfrm>
            <a:off x="5414550" y="3783688"/>
            <a:ext cx="3574189" cy="914400"/>
          </a:xfrm>
          <a:prstGeom prst="leftArrowCallout">
            <a:avLst>
              <a:gd name="adj1" fmla="val 26923"/>
              <a:gd name="adj2" fmla="val 25000"/>
              <a:gd name="adj3" fmla="val 25000"/>
              <a:gd name="adj4" fmla="val 88592"/>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b="1" dirty="0"/>
              <a:t>Primary Mortgage Market Survey can be found at </a:t>
            </a:r>
            <a:r>
              <a:rPr lang="en-US" dirty="0"/>
              <a:t>www.freddiemac.com/pmms</a:t>
            </a:r>
            <a:endParaRPr lang="en-US" dirty="0">
              <a:cs typeface="Calibri"/>
            </a:endParaRPr>
          </a:p>
        </p:txBody>
      </p:sp>
      <p:sp>
        <p:nvSpPr>
          <p:cNvPr id="12" name="Callout: Left Arrow 11">
            <a:extLst>
              <a:ext uri="{FF2B5EF4-FFF2-40B4-BE49-F238E27FC236}">
                <a16:creationId xmlns:a16="http://schemas.microsoft.com/office/drawing/2014/main" id="{E26FFDF3-E487-DCBC-691A-66DCB056F3B6}"/>
              </a:ext>
            </a:extLst>
          </p:cNvPr>
          <p:cNvSpPr/>
          <p:nvPr/>
        </p:nvSpPr>
        <p:spPr>
          <a:xfrm>
            <a:off x="5447196" y="5250917"/>
            <a:ext cx="3541544" cy="1115412"/>
          </a:xfrm>
          <a:prstGeom prst="leftArrowCallout">
            <a:avLst>
              <a:gd name="adj1" fmla="val 26923"/>
              <a:gd name="adj2" fmla="val 25000"/>
              <a:gd name="adj3" fmla="val 25000"/>
              <a:gd name="adj4" fmla="val 88592"/>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b="1" dirty="0">
                <a:cs typeface="Calibri"/>
              </a:rPr>
              <a:t>“Cash to Close” greater than $15,000 and not paid by another source</a:t>
            </a:r>
            <a:endParaRPr lang="en-US" dirty="0">
              <a:cs typeface="Calibri"/>
            </a:endParaRPr>
          </a:p>
        </p:txBody>
      </p:sp>
      <p:sp>
        <p:nvSpPr>
          <p:cNvPr id="4" name="TextBox 3">
            <a:extLst>
              <a:ext uri="{FF2B5EF4-FFF2-40B4-BE49-F238E27FC236}">
                <a16:creationId xmlns:a16="http://schemas.microsoft.com/office/drawing/2014/main" id="{E8F260D5-28FD-48D0-A692-525509836FB0}"/>
              </a:ext>
            </a:extLst>
          </p:cNvPr>
          <p:cNvSpPr txBox="1"/>
          <p:nvPr/>
        </p:nvSpPr>
        <p:spPr>
          <a:xfrm>
            <a:off x="461730" y="2290471"/>
            <a:ext cx="5943600" cy="861774"/>
          </a:xfrm>
          <a:prstGeom prst="rect">
            <a:avLst/>
          </a:prstGeom>
          <a:noFill/>
        </p:spPr>
        <p:txBody>
          <a:bodyPr wrap="square">
            <a:spAutoFit/>
          </a:bodyPr>
          <a:lstStyle/>
          <a:p>
            <a:pPr marL="342900" indent="-342900">
              <a:spcBef>
                <a:spcPts val="600"/>
              </a:spcBef>
              <a:spcAft>
                <a:spcPts val="600"/>
              </a:spcAft>
              <a:buFont typeface="Wingdings" panose="05000000000000000000" pitchFamily="2" charset="2"/>
              <a:buChar char="Ø"/>
            </a:pPr>
            <a:r>
              <a:rPr lang="en-US" sz="1000" b="1" dirty="0">
                <a:solidFill>
                  <a:schemeClr val="tx1"/>
                </a:solidFill>
              </a:rPr>
              <a:t>“They are currently paying a similar amount in rent” </a:t>
            </a:r>
          </a:p>
          <a:p>
            <a:pPr marL="342900" indent="-342900">
              <a:spcBef>
                <a:spcPts val="600"/>
              </a:spcBef>
              <a:spcAft>
                <a:spcPts val="600"/>
              </a:spcAft>
              <a:buFont typeface="Wingdings" panose="05000000000000000000" pitchFamily="2" charset="2"/>
              <a:buChar char="Ø"/>
            </a:pPr>
            <a:r>
              <a:rPr lang="en-US" sz="1000" b="1" dirty="0">
                <a:solidFill>
                  <a:schemeClr val="tx1"/>
                </a:solidFill>
              </a:rPr>
              <a:t>“They have no debt, and the homebuyer is comfortable with the amount”</a:t>
            </a:r>
          </a:p>
          <a:p>
            <a:pPr marL="342900" indent="-342900">
              <a:spcBef>
                <a:spcPts val="600"/>
              </a:spcBef>
              <a:spcAft>
                <a:spcPts val="600"/>
              </a:spcAft>
              <a:buFont typeface="Wingdings" panose="05000000000000000000" pitchFamily="2" charset="2"/>
              <a:buChar char="Ø"/>
            </a:pPr>
            <a:r>
              <a:rPr lang="en-US" sz="1000" b="1" dirty="0">
                <a:solidFill>
                  <a:schemeClr val="tx1"/>
                </a:solidFill>
              </a:rPr>
              <a:t>“The homebuyer has been saving specifically for this purchase</a:t>
            </a:r>
            <a:endParaRPr lang="en-US" sz="1000" dirty="0"/>
          </a:p>
        </p:txBody>
      </p:sp>
      <p:sp>
        <p:nvSpPr>
          <p:cNvPr id="5" name="TextBox 4">
            <a:extLst>
              <a:ext uri="{FF2B5EF4-FFF2-40B4-BE49-F238E27FC236}">
                <a16:creationId xmlns:a16="http://schemas.microsoft.com/office/drawing/2014/main" id="{553FDDA1-A215-2DA2-95A9-A9231A1E209F}"/>
              </a:ext>
            </a:extLst>
          </p:cNvPr>
          <p:cNvSpPr txBox="1"/>
          <p:nvPr/>
        </p:nvSpPr>
        <p:spPr>
          <a:xfrm>
            <a:off x="461730" y="3871556"/>
            <a:ext cx="3695307" cy="246221"/>
          </a:xfrm>
          <a:prstGeom prst="rect">
            <a:avLst/>
          </a:prstGeom>
          <a:noFill/>
        </p:spPr>
        <p:txBody>
          <a:bodyPr wrap="square" rtlCol="0">
            <a:spAutoFit/>
          </a:bodyPr>
          <a:lstStyle/>
          <a:p>
            <a:pPr marL="171450" indent="-171450">
              <a:buFont typeface="Wingdings" panose="05000000000000000000" pitchFamily="2" charset="2"/>
              <a:buChar char="Ø"/>
            </a:pPr>
            <a:r>
              <a:rPr lang="en-US" sz="1000" b="1" dirty="0"/>
              <a:t>Higher rate due to borrower credit score</a:t>
            </a:r>
          </a:p>
        </p:txBody>
      </p:sp>
      <p:sp>
        <p:nvSpPr>
          <p:cNvPr id="8" name="TextBox 7">
            <a:extLst>
              <a:ext uri="{FF2B5EF4-FFF2-40B4-BE49-F238E27FC236}">
                <a16:creationId xmlns:a16="http://schemas.microsoft.com/office/drawing/2014/main" id="{74726A23-D3F8-C9A3-D2EE-58CC346C6693}"/>
              </a:ext>
            </a:extLst>
          </p:cNvPr>
          <p:cNvSpPr txBox="1"/>
          <p:nvPr/>
        </p:nvSpPr>
        <p:spPr>
          <a:xfrm>
            <a:off x="461730" y="5439291"/>
            <a:ext cx="3695307" cy="246221"/>
          </a:xfrm>
          <a:prstGeom prst="rect">
            <a:avLst/>
          </a:prstGeom>
          <a:noFill/>
        </p:spPr>
        <p:txBody>
          <a:bodyPr wrap="square" rtlCol="0">
            <a:spAutoFit/>
          </a:bodyPr>
          <a:lstStyle/>
          <a:p>
            <a:pPr marL="171450" indent="-171450">
              <a:buFont typeface="Wingdings" panose="05000000000000000000" pitchFamily="2" charset="2"/>
              <a:buChar char="Ø"/>
            </a:pPr>
            <a:r>
              <a:rPr lang="en-US" sz="1000" b="1" dirty="0"/>
              <a:t>Borrower savings</a:t>
            </a:r>
          </a:p>
        </p:txBody>
      </p:sp>
    </p:spTree>
    <p:extLst>
      <p:ext uri="{BB962C8B-B14F-4D97-AF65-F5344CB8AC3E}">
        <p14:creationId xmlns:p14="http://schemas.microsoft.com/office/powerpoint/2010/main" val="41452775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A2AE9ADA-3CD1-F442-55B4-99C7CE790043}"/>
              </a:ext>
            </a:extLst>
          </p:cNvPr>
          <p:cNvPicPr>
            <a:picLocks noChangeAspect="1"/>
          </p:cNvPicPr>
          <p:nvPr/>
        </p:nvPicPr>
        <p:blipFill rotWithShape="1">
          <a:blip r:embed="rId2"/>
          <a:srcRect l="36666" t="14827" r="22083"/>
          <a:stretch/>
        </p:blipFill>
        <p:spPr>
          <a:xfrm>
            <a:off x="190500" y="116243"/>
            <a:ext cx="5311140" cy="6625513"/>
          </a:xfrm>
          <a:prstGeom prst="rect">
            <a:avLst/>
          </a:prstGeom>
        </p:spPr>
      </p:pic>
      <p:sp>
        <p:nvSpPr>
          <p:cNvPr id="6" name="TextBox 5">
            <a:extLst>
              <a:ext uri="{FF2B5EF4-FFF2-40B4-BE49-F238E27FC236}">
                <a16:creationId xmlns:a16="http://schemas.microsoft.com/office/drawing/2014/main" id="{73A9827F-B0B8-3D8C-D300-9691A362E66F}"/>
              </a:ext>
            </a:extLst>
          </p:cNvPr>
          <p:cNvSpPr txBox="1"/>
          <p:nvPr/>
        </p:nvSpPr>
        <p:spPr>
          <a:xfrm>
            <a:off x="5501640" y="1561421"/>
            <a:ext cx="3261360" cy="1200329"/>
          </a:xfrm>
          <a:prstGeom prst="rect">
            <a:avLst/>
          </a:prstGeom>
          <a:noFill/>
          <a:ln w="28575">
            <a:solidFill>
              <a:srgbClr val="245590"/>
            </a:solidFill>
          </a:ln>
        </p:spPr>
        <p:txBody>
          <a:bodyPr wrap="square" lIns="91440" tIns="45720" rIns="91440" bIns="45720" rtlCol="0" anchor="t">
            <a:spAutoFit/>
          </a:bodyPr>
          <a:lstStyle/>
          <a:p>
            <a:r>
              <a:rPr lang="en-US" b="1" dirty="0"/>
              <a:t>Please ensure </a:t>
            </a:r>
            <a:r>
              <a:rPr lang="en-US" b="1" u="sng" dirty="0"/>
              <a:t>at least one </a:t>
            </a:r>
            <a:r>
              <a:rPr lang="en-US" b="1" dirty="0"/>
              <a:t>of the applicable criteria is checked, and the form is </a:t>
            </a:r>
            <a:r>
              <a:rPr lang="en-US" b="1" u="sng" dirty="0"/>
              <a:t>signed and dated</a:t>
            </a:r>
            <a:r>
              <a:rPr lang="en-US" b="1" dirty="0"/>
              <a:t>.</a:t>
            </a:r>
            <a:endParaRPr lang="en-US" b="1" dirty="0">
              <a:cs typeface="Calibri"/>
            </a:endParaRPr>
          </a:p>
        </p:txBody>
      </p:sp>
      <p:sp>
        <p:nvSpPr>
          <p:cNvPr id="2" name="TextBox 1">
            <a:extLst>
              <a:ext uri="{FF2B5EF4-FFF2-40B4-BE49-F238E27FC236}">
                <a16:creationId xmlns:a16="http://schemas.microsoft.com/office/drawing/2014/main" id="{157E4B3C-2A2A-AD03-7213-FEDB763DEFB6}"/>
              </a:ext>
            </a:extLst>
          </p:cNvPr>
          <p:cNvSpPr txBox="1"/>
          <p:nvPr/>
        </p:nvSpPr>
        <p:spPr>
          <a:xfrm>
            <a:off x="5501640" y="4558575"/>
            <a:ext cx="3261360" cy="1200329"/>
          </a:xfrm>
          <a:prstGeom prst="rect">
            <a:avLst/>
          </a:prstGeom>
          <a:noFill/>
          <a:ln w="28575">
            <a:solidFill>
              <a:srgbClr val="245590"/>
            </a:solidFill>
          </a:ln>
        </p:spPr>
        <p:txBody>
          <a:bodyPr wrap="square" lIns="91440" tIns="45720" rIns="91440" bIns="45720" rtlCol="0" anchor="t">
            <a:spAutoFit/>
          </a:bodyPr>
          <a:lstStyle/>
          <a:p>
            <a:r>
              <a:rPr lang="en-US" b="1" dirty="0"/>
              <a:t>Spanish version also available. You can submit the version the borrower is most comfortable with.</a:t>
            </a:r>
            <a:endParaRPr lang="en-US" b="1" dirty="0">
              <a:cs typeface="Calibri"/>
            </a:endParaRPr>
          </a:p>
        </p:txBody>
      </p:sp>
      <p:sp>
        <p:nvSpPr>
          <p:cNvPr id="3" name="TextBox 2">
            <a:extLst>
              <a:ext uri="{FF2B5EF4-FFF2-40B4-BE49-F238E27FC236}">
                <a16:creationId xmlns:a16="http://schemas.microsoft.com/office/drawing/2014/main" id="{01787230-6A85-245C-EB7C-1E8FAC18EB45}"/>
              </a:ext>
            </a:extLst>
          </p:cNvPr>
          <p:cNvSpPr txBox="1"/>
          <p:nvPr/>
        </p:nvSpPr>
        <p:spPr>
          <a:xfrm>
            <a:off x="5501640" y="3059998"/>
            <a:ext cx="3261360" cy="1200329"/>
          </a:xfrm>
          <a:prstGeom prst="rect">
            <a:avLst/>
          </a:prstGeom>
          <a:noFill/>
          <a:ln w="28575">
            <a:solidFill>
              <a:srgbClr val="245590"/>
            </a:solidFill>
          </a:ln>
        </p:spPr>
        <p:txBody>
          <a:bodyPr wrap="square" lIns="91440" tIns="45720" rIns="91440" bIns="45720" rtlCol="0" anchor="t">
            <a:spAutoFit/>
          </a:bodyPr>
          <a:lstStyle/>
          <a:p>
            <a:r>
              <a:rPr lang="en-US" b="1" dirty="0"/>
              <a:t>All applicants who are listed on the Closing Disclosure must meet at least one of the criteria and sign this document.</a:t>
            </a:r>
            <a:endParaRPr lang="en-US" b="1" dirty="0">
              <a:cs typeface="Calibri"/>
            </a:endParaRPr>
          </a:p>
        </p:txBody>
      </p:sp>
    </p:spTree>
    <p:extLst>
      <p:ext uri="{BB962C8B-B14F-4D97-AF65-F5344CB8AC3E}">
        <p14:creationId xmlns:p14="http://schemas.microsoft.com/office/powerpoint/2010/main" val="34985027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615421" y="1409487"/>
            <a:ext cx="7913158" cy="1206122"/>
          </a:xfrm>
          <a:prstGeom prst="rect">
            <a:avLst/>
          </a:prstGeom>
          <a:ln>
            <a:solidFill>
              <a:srgbClr val="245590"/>
            </a:solidFill>
            <a:headEnd/>
            <a:tailEnd/>
          </a:ln>
        </p:spPr>
        <p:style>
          <a:lnRef idx="2">
            <a:schemeClr val="dk1"/>
          </a:lnRef>
          <a:fillRef idx="1">
            <a:schemeClr val="lt1"/>
          </a:fillRef>
          <a:effectRef idx="0">
            <a:schemeClr val="dk1"/>
          </a:effectRef>
          <a:fontRef idx="minor">
            <a:schemeClr val="dk1"/>
          </a:fontRef>
        </p:style>
        <p:txBody>
          <a:bodyPr/>
          <a:lstStyle/>
          <a:p>
            <a:pPr defTabSz="342900">
              <a:lnSpc>
                <a:spcPts val="0"/>
              </a:lnSpc>
              <a:spcAft>
                <a:spcPts val="1800"/>
              </a:spcAft>
            </a:pPr>
            <a:endParaRPr lang="en-US" b="1" kern="0" dirty="0"/>
          </a:p>
          <a:p>
            <a:pPr marL="285750" indent="-285750" defTabSz="342900">
              <a:lnSpc>
                <a:spcPts val="0"/>
              </a:lnSpc>
              <a:spcAft>
                <a:spcPts val="1800"/>
              </a:spcAft>
              <a:buFont typeface="Arial" panose="020B0604020202020204" pitchFamily="34" charset="0"/>
              <a:buChar char="•"/>
            </a:pPr>
            <a:r>
              <a:rPr lang="en-US" b="1" kern="0" dirty="0"/>
              <a:t>Must provide a copy of a homeowner counseling completion certificate from </a:t>
            </a:r>
          </a:p>
          <a:p>
            <a:pPr defTabSz="342900">
              <a:lnSpc>
                <a:spcPts val="0"/>
              </a:lnSpc>
              <a:spcAft>
                <a:spcPts val="1800"/>
              </a:spcAft>
            </a:pPr>
            <a:r>
              <a:rPr lang="en-US" b="1" kern="0" dirty="0"/>
              <a:t>      an industry- accepted curriculum provider</a:t>
            </a:r>
          </a:p>
          <a:p>
            <a:pPr marL="285750" indent="-285750" defTabSz="342900">
              <a:lnSpc>
                <a:spcPts val="0"/>
              </a:lnSpc>
              <a:spcAft>
                <a:spcPts val="1800"/>
              </a:spcAft>
              <a:buFont typeface="Arial" panose="020B0604020202020204" pitchFamily="34" charset="0"/>
              <a:buChar char="•"/>
            </a:pPr>
            <a:r>
              <a:rPr lang="en-US" b="1" kern="0" dirty="0"/>
              <a:t>FHLB does not have a preferred counseling program </a:t>
            </a:r>
          </a:p>
          <a:p>
            <a:pPr marL="285750" indent="-285750" defTabSz="342900">
              <a:lnSpc>
                <a:spcPts val="0"/>
              </a:lnSpc>
              <a:spcAft>
                <a:spcPts val="1800"/>
              </a:spcAft>
              <a:buFont typeface="Arial" panose="020B0604020202020204" pitchFamily="34" charset="0"/>
              <a:buChar char="•"/>
            </a:pPr>
            <a:r>
              <a:rPr lang="en-US" b="1" kern="0" dirty="0"/>
              <a:t>Please refer to HUD’s approved listing of courses for guidance</a:t>
            </a:r>
          </a:p>
        </p:txBody>
      </p:sp>
      <p:sp>
        <p:nvSpPr>
          <p:cNvPr id="17" name="Title 6"/>
          <p:cNvSpPr>
            <a:spLocks noGrp="1"/>
          </p:cNvSpPr>
          <p:nvPr>
            <p:ph type="title"/>
          </p:nvPr>
        </p:nvSpPr>
        <p:spPr>
          <a:xfrm>
            <a:off x="356260" y="678723"/>
            <a:ext cx="7470570" cy="457200"/>
          </a:xfrm>
        </p:spPr>
        <p:txBody>
          <a:bodyPr>
            <a:normAutofit/>
          </a:bodyPr>
          <a:lstStyle/>
          <a:p>
            <a:pPr algn="l"/>
            <a:r>
              <a:rPr lang="en-US" b="1" dirty="0">
                <a:solidFill>
                  <a:srgbClr val="0070C0"/>
                </a:solidFill>
              </a:rPr>
              <a:t>Homeownership Counseling Certificate</a:t>
            </a:r>
          </a:p>
        </p:txBody>
      </p:sp>
      <p:sp>
        <p:nvSpPr>
          <p:cNvPr id="11" name="TextBox 10">
            <a:extLst>
              <a:ext uri="{FF2B5EF4-FFF2-40B4-BE49-F238E27FC236}">
                <a16:creationId xmlns:a16="http://schemas.microsoft.com/office/drawing/2014/main" id="{8FD62814-3754-4110-A13F-D999EE1EE0BF}"/>
              </a:ext>
            </a:extLst>
          </p:cNvPr>
          <p:cNvSpPr txBox="1"/>
          <p:nvPr/>
        </p:nvSpPr>
        <p:spPr>
          <a:xfrm>
            <a:off x="5453521" y="3160207"/>
            <a:ext cx="3574770" cy="2862322"/>
          </a:xfrm>
          <a:prstGeom prst="rect">
            <a:avLst/>
          </a:prstGeom>
          <a:noFill/>
        </p:spPr>
        <p:txBody>
          <a:bodyPr wrap="square" rtlCol="0">
            <a:spAutoFit/>
          </a:bodyPr>
          <a:lstStyle/>
          <a:p>
            <a:pPr marL="342900" indent="-342900">
              <a:spcAft>
                <a:spcPts val="1200"/>
              </a:spcAft>
              <a:buFont typeface="Wingdings" panose="05000000000000000000" pitchFamily="2" charset="2"/>
              <a:buChar char="v"/>
            </a:pPr>
            <a:r>
              <a:rPr lang="en-US" sz="2000" b="1" dirty="0">
                <a:solidFill>
                  <a:schemeClr val="bg1"/>
                </a:solidFill>
              </a:rPr>
              <a:t>Up to $500 of HELP funds may be used for counseling cost</a:t>
            </a:r>
          </a:p>
          <a:p>
            <a:pPr marL="342900" indent="-342900">
              <a:spcAft>
                <a:spcPts val="1200"/>
              </a:spcAft>
              <a:buFont typeface="Wingdings" panose="05000000000000000000" pitchFamily="2" charset="2"/>
              <a:buChar char="v"/>
            </a:pPr>
            <a:r>
              <a:rPr lang="en-US" sz="2000" b="1" dirty="0">
                <a:solidFill>
                  <a:schemeClr val="bg1"/>
                </a:solidFill>
              </a:rPr>
              <a:t>Members can reimburse nonprofits who are providing the counseling</a:t>
            </a:r>
          </a:p>
          <a:p>
            <a:pPr marL="342900" indent="-342900">
              <a:spcAft>
                <a:spcPts val="1200"/>
              </a:spcAft>
              <a:buFont typeface="Wingdings" panose="05000000000000000000" pitchFamily="2" charset="2"/>
              <a:buChar char="v"/>
            </a:pPr>
            <a:r>
              <a:rPr lang="en-US" sz="2000" b="1" dirty="0">
                <a:solidFill>
                  <a:schemeClr val="bg1"/>
                </a:solidFill>
              </a:rPr>
              <a:t>Should be listed on the Closing Disclosure</a:t>
            </a:r>
          </a:p>
        </p:txBody>
      </p:sp>
      <p:grpSp>
        <p:nvGrpSpPr>
          <p:cNvPr id="3" name="Group 2">
            <a:extLst>
              <a:ext uri="{FF2B5EF4-FFF2-40B4-BE49-F238E27FC236}">
                <a16:creationId xmlns:a16="http://schemas.microsoft.com/office/drawing/2014/main" id="{A8E0941D-D27A-4925-8EC1-F727E430B929}"/>
              </a:ext>
            </a:extLst>
          </p:cNvPr>
          <p:cNvGrpSpPr/>
          <p:nvPr/>
        </p:nvGrpSpPr>
        <p:grpSpPr>
          <a:xfrm>
            <a:off x="275509" y="2985385"/>
            <a:ext cx="4290646" cy="3037144"/>
            <a:chOff x="4373879" y="2431553"/>
            <a:chExt cx="4726687" cy="3540381"/>
          </a:xfrm>
        </p:grpSpPr>
        <p:pic>
          <p:nvPicPr>
            <p:cNvPr id="8" name="Picture 7">
              <a:extLst>
                <a:ext uri="{FF2B5EF4-FFF2-40B4-BE49-F238E27FC236}">
                  <a16:creationId xmlns:a16="http://schemas.microsoft.com/office/drawing/2014/main" id="{4AC96A65-331D-4884-B2CC-5A39DD14E074}"/>
                </a:ext>
              </a:extLst>
            </p:cNvPr>
            <p:cNvPicPr>
              <a:picLocks noChangeAspect="1"/>
            </p:cNvPicPr>
            <p:nvPr/>
          </p:nvPicPr>
          <p:blipFill>
            <a:blip r:embed="rId3"/>
            <a:stretch>
              <a:fillRect/>
            </a:stretch>
          </p:blipFill>
          <p:spPr>
            <a:xfrm>
              <a:off x="4373879" y="2431553"/>
              <a:ext cx="4726687" cy="3540381"/>
            </a:xfrm>
            <a:prstGeom prst="rect">
              <a:avLst/>
            </a:prstGeom>
          </p:spPr>
        </p:pic>
        <p:sp>
          <p:nvSpPr>
            <p:cNvPr id="10" name="TextBox 9">
              <a:extLst>
                <a:ext uri="{FF2B5EF4-FFF2-40B4-BE49-F238E27FC236}">
                  <a16:creationId xmlns:a16="http://schemas.microsoft.com/office/drawing/2014/main" id="{0B344044-E03A-495D-8497-5FE210F705F8}"/>
                </a:ext>
              </a:extLst>
            </p:cNvPr>
            <p:cNvSpPr txBox="1"/>
            <p:nvPr/>
          </p:nvSpPr>
          <p:spPr>
            <a:xfrm>
              <a:off x="5276139" y="3913357"/>
              <a:ext cx="2922165" cy="1041058"/>
            </a:xfrm>
            <a:prstGeom prst="rect">
              <a:avLst/>
            </a:prstGeom>
            <a:solidFill>
              <a:schemeClr val="bg1"/>
            </a:solidFill>
          </p:spPr>
          <p:txBody>
            <a:bodyPr wrap="square" rtlCol="0">
              <a:spAutoFit/>
            </a:bodyPr>
            <a:lstStyle/>
            <a:p>
              <a:pPr algn="ctr">
                <a:spcAft>
                  <a:spcPts val="600"/>
                </a:spcAft>
              </a:pPr>
              <a:r>
                <a:rPr lang="en-US" sz="1600" dirty="0">
                  <a:latin typeface="Times New Roman" panose="02020603050405020304" pitchFamily="18" charset="0"/>
                  <a:cs typeface="Times New Roman" panose="02020603050405020304" pitchFamily="18" charset="0"/>
                </a:rPr>
                <a:t>Billy Thompson</a:t>
              </a:r>
              <a:endParaRPr lang="en-US" sz="1000" dirty="0">
                <a:latin typeface="Times New Roman" panose="02020603050405020304" pitchFamily="18" charset="0"/>
                <a:cs typeface="Times New Roman" panose="02020603050405020304" pitchFamily="18" charset="0"/>
              </a:endParaRPr>
            </a:p>
            <a:p>
              <a:pPr algn="ctr">
                <a:spcAft>
                  <a:spcPts val="600"/>
                </a:spcAft>
              </a:pPr>
              <a:r>
                <a:rPr lang="en-US" sz="900" dirty="0">
                  <a:latin typeface="Times New Roman" panose="02020603050405020304" pitchFamily="18" charset="0"/>
                  <a:cs typeface="Times New Roman" panose="02020603050405020304" pitchFamily="18" charset="0"/>
                </a:rPr>
                <a:t>HAS SUCCESSFULLY COMPLETED HOMEOWNERSHIP EDUCATION</a:t>
              </a:r>
            </a:p>
          </p:txBody>
        </p:sp>
      </p:grpSp>
      <p:grpSp>
        <p:nvGrpSpPr>
          <p:cNvPr id="2" name="Group 1">
            <a:extLst>
              <a:ext uri="{FF2B5EF4-FFF2-40B4-BE49-F238E27FC236}">
                <a16:creationId xmlns:a16="http://schemas.microsoft.com/office/drawing/2014/main" id="{1B261604-3A57-062B-962B-01B58F9EEE8E}"/>
              </a:ext>
            </a:extLst>
          </p:cNvPr>
          <p:cNvGrpSpPr/>
          <p:nvPr/>
        </p:nvGrpSpPr>
        <p:grpSpPr>
          <a:xfrm>
            <a:off x="4010004" y="3151957"/>
            <a:ext cx="5018287" cy="2870572"/>
            <a:chOff x="3694247" y="2858238"/>
            <a:chExt cx="4817168" cy="2899273"/>
          </a:xfrm>
        </p:grpSpPr>
        <p:sp>
          <p:nvSpPr>
            <p:cNvPr id="5" name="Arrow: Pentagon 4">
              <a:extLst>
                <a:ext uri="{FF2B5EF4-FFF2-40B4-BE49-F238E27FC236}">
                  <a16:creationId xmlns:a16="http://schemas.microsoft.com/office/drawing/2014/main" id="{518863F3-A36A-B7D8-B37D-F151E1ACFB05}"/>
                </a:ext>
              </a:extLst>
            </p:cNvPr>
            <p:cNvSpPr/>
            <p:nvPr/>
          </p:nvSpPr>
          <p:spPr>
            <a:xfrm rot="10800000">
              <a:off x="3694247" y="2858238"/>
              <a:ext cx="4817167" cy="2899273"/>
            </a:xfrm>
            <a:prstGeom prst="homePlate">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753DD2A-4253-CEE1-BDD6-1BB23D2F515E}"/>
                </a:ext>
              </a:extLst>
            </p:cNvPr>
            <p:cNvSpPr txBox="1"/>
            <p:nvPr/>
          </p:nvSpPr>
          <p:spPr>
            <a:xfrm>
              <a:off x="4761971" y="3104854"/>
              <a:ext cx="3749444" cy="2580086"/>
            </a:xfrm>
            <a:prstGeom prst="rect">
              <a:avLst/>
            </a:prstGeom>
            <a:noFill/>
          </p:spPr>
          <p:txBody>
            <a:bodyPr wrap="square" rtlCol="0">
              <a:spAutoFit/>
            </a:bodyPr>
            <a:lstStyle/>
            <a:p>
              <a:pPr marL="342900" indent="-342900">
                <a:spcAft>
                  <a:spcPts val="1200"/>
                </a:spcAft>
                <a:buFont typeface="Wingdings" panose="05000000000000000000" pitchFamily="2" charset="2"/>
                <a:buChar char="v"/>
              </a:pPr>
              <a:r>
                <a:rPr lang="en-US" sz="2000" b="1" dirty="0">
                  <a:solidFill>
                    <a:schemeClr val="bg1"/>
                  </a:solidFill>
                </a:rPr>
                <a:t>Up to </a:t>
              </a:r>
              <a:r>
                <a:rPr lang="en-US" sz="2000" b="1" dirty="0">
                  <a:solidFill>
                    <a:schemeClr val="bg1"/>
                  </a:solidFill>
                  <a:highlight>
                    <a:srgbClr val="0372CE"/>
                  </a:highlight>
                </a:rPr>
                <a:t>$500 </a:t>
              </a:r>
              <a:r>
                <a:rPr lang="en-US" sz="2000" b="1" dirty="0">
                  <a:solidFill>
                    <a:schemeClr val="bg1"/>
                  </a:solidFill>
                </a:rPr>
                <a:t>of HELP funds may be used for counseling costs</a:t>
              </a:r>
            </a:p>
            <a:p>
              <a:pPr marL="342900" indent="-342900">
                <a:spcAft>
                  <a:spcPts val="1200"/>
                </a:spcAft>
                <a:buFont typeface="Wingdings" panose="05000000000000000000" pitchFamily="2" charset="2"/>
                <a:buChar char="v"/>
              </a:pPr>
              <a:r>
                <a:rPr lang="en-US" sz="2000" b="1" dirty="0">
                  <a:solidFill>
                    <a:schemeClr val="bg1"/>
                  </a:solidFill>
                </a:rPr>
                <a:t>Members can reimburse nonprofits who are providing the counseling</a:t>
              </a:r>
            </a:p>
            <a:p>
              <a:pPr marL="342900" indent="-342900">
                <a:spcAft>
                  <a:spcPts val="1200"/>
                </a:spcAft>
                <a:buFont typeface="Wingdings" panose="05000000000000000000" pitchFamily="2" charset="2"/>
                <a:buChar char="v"/>
              </a:pPr>
              <a:r>
                <a:rPr lang="en-US" sz="2000" b="1" dirty="0">
                  <a:solidFill>
                    <a:schemeClr val="bg1"/>
                  </a:solidFill>
                </a:rPr>
                <a:t>Should be listed on the Closing Disclosure</a:t>
              </a:r>
            </a:p>
          </p:txBody>
        </p:sp>
      </p:grpSp>
    </p:spTree>
    <p:extLst>
      <p:ext uri="{BB962C8B-B14F-4D97-AF65-F5344CB8AC3E}">
        <p14:creationId xmlns:p14="http://schemas.microsoft.com/office/powerpoint/2010/main" val="4608227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96C91-EAFC-3340-329E-8B2CEBEF1035}"/>
              </a:ext>
            </a:extLst>
          </p:cNvPr>
          <p:cNvSpPr>
            <a:spLocks noGrp="1"/>
          </p:cNvSpPr>
          <p:nvPr>
            <p:ph type="title"/>
          </p:nvPr>
        </p:nvSpPr>
        <p:spPr/>
        <p:txBody>
          <a:bodyPr/>
          <a:lstStyle/>
          <a:p>
            <a:pPr algn="l"/>
            <a:r>
              <a:rPr lang="en-US" b="1" dirty="0">
                <a:solidFill>
                  <a:srgbClr val="0070C0"/>
                </a:solidFill>
              </a:rPr>
              <a:t>HELP Final Documents</a:t>
            </a:r>
          </a:p>
        </p:txBody>
      </p:sp>
      <p:sp>
        <p:nvSpPr>
          <p:cNvPr id="6" name="TextBox 5">
            <a:extLst>
              <a:ext uri="{FF2B5EF4-FFF2-40B4-BE49-F238E27FC236}">
                <a16:creationId xmlns:a16="http://schemas.microsoft.com/office/drawing/2014/main" id="{B9563C5A-7B1E-B857-04B1-2A4BEB991090}"/>
              </a:ext>
            </a:extLst>
          </p:cNvPr>
          <p:cNvSpPr txBox="1"/>
          <p:nvPr/>
        </p:nvSpPr>
        <p:spPr>
          <a:xfrm>
            <a:off x="1030919" y="1092884"/>
            <a:ext cx="7082162" cy="646331"/>
          </a:xfrm>
          <a:prstGeom prst="rect">
            <a:avLst/>
          </a:prstGeom>
          <a:solidFill>
            <a:srgbClr val="0071CE"/>
          </a:solidFill>
          <a:ln>
            <a:noFill/>
          </a:ln>
        </p:spPr>
        <p:txBody>
          <a:bodyPr wrap="square">
            <a:spAutoFit/>
          </a:bodyPr>
          <a:lstStyle/>
          <a:p>
            <a:pPr algn="ctr" defTabSz="342900">
              <a:lnSpc>
                <a:spcPct val="90000"/>
              </a:lnSpc>
              <a:spcAft>
                <a:spcPts val="1800"/>
              </a:spcAft>
              <a:defRPr/>
            </a:pPr>
            <a:r>
              <a:rPr lang="en-US" sz="2000" b="1" kern="0" dirty="0">
                <a:solidFill>
                  <a:schemeClr val="bg1"/>
                </a:solidFill>
              </a:rPr>
              <a:t>We require two documents to be submitted after the disbursement of funds and closing of the home</a:t>
            </a:r>
          </a:p>
        </p:txBody>
      </p:sp>
      <p:sp>
        <p:nvSpPr>
          <p:cNvPr id="7" name="TextBox 6">
            <a:extLst>
              <a:ext uri="{FF2B5EF4-FFF2-40B4-BE49-F238E27FC236}">
                <a16:creationId xmlns:a16="http://schemas.microsoft.com/office/drawing/2014/main" id="{88811A42-6E33-C963-9A23-64777CA5CB41}"/>
              </a:ext>
            </a:extLst>
          </p:cNvPr>
          <p:cNvSpPr txBox="1"/>
          <p:nvPr/>
        </p:nvSpPr>
        <p:spPr>
          <a:xfrm>
            <a:off x="732344" y="2030608"/>
            <a:ext cx="3419180" cy="369332"/>
          </a:xfrm>
          <a:prstGeom prst="rect">
            <a:avLst/>
          </a:prstGeom>
          <a:noFill/>
          <a:ln w="28575">
            <a:solidFill>
              <a:srgbClr val="C00000"/>
            </a:solidFill>
          </a:ln>
        </p:spPr>
        <p:txBody>
          <a:bodyPr wrap="square" lIns="91440" tIns="45720" rIns="91440" bIns="45720" rtlCol="0" anchor="t">
            <a:spAutoFit/>
          </a:bodyPr>
          <a:lstStyle/>
          <a:p>
            <a:r>
              <a:rPr lang="en-US" b="1" dirty="0"/>
              <a:t>Signed Final Closing Disclosure:</a:t>
            </a:r>
            <a:endParaRPr lang="en-US" b="1" dirty="0">
              <a:cs typeface="Calibri"/>
            </a:endParaRPr>
          </a:p>
        </p:txBody>
      </p:sp>
      <p:sp>
        <p:nvSpPr>
          <p:cNvPr id="9" name="TextBox 8">
            <a:extLst>
              <a:ext uri="{FF2B5EF4-FFF2-40B4-BE49-F238E27FC236}">
                <a16:creationId xmlns:a16="http://schemas.microsoft.com/office/drawing/2014/main" id="{9A0C7931-1303-E141-4B81-D85BDA1B5CB0}"/>
              </a:ext>
            </a:extLst>
          </p:cNvPr>
          <p:cNvSpPr txBox="1"/>
          <p:nvPr/>
        </p:nvSpPr>
        <p:spPr>
          <a:xfrm>
            <a:off x="461239" y="3429000"/>
            <a:ext cx="3974571" cy="307777"/>
          </a:xfrm>
          <a:prstGeom prst="rect">
            <a:avLst/>
          </a:prstGeom>
          <a:noFill/>
          <a:ln w="19050">
            <a:solidFill>
              <a:srgbClr val="245590"/>
            </a:solidFill>
          </a:ln>
        </p:spPr>
        <p:txBody>
          <a:bodyPr wrap="square" lIns="91440" tIns="45720" rIns="91440" bIns="45720" rtlCol="0" anchor="t">
            <a:spAutoFit/>
          </a:bodyPr>
          <a:lstStyle/>
          <a:p>
            <a:r>
              <a:rPr lang="en-US" sz="1400" dirty="0"/>
              <a:t>The HELP Grant and amount must be clearly labeled</a:t>
            </a:r>
            <a:endParaRPr lang="en-US" sz="1400" dirty="0">
              <a:cs typeface="Calibri"/>
            </a:endParaRPr>
          </a:p>
        </p:txBody>
      </p:sp>
      <p:sp>
        <p:nvSpPr>
          <p:cNvPr id="11" name="TextBox 10">
            <a:extLst>
              <a:ext uri="{FF2B5EF4-FFF2-40B4-BE49-F238E27FC236}">
                <a16:creationId xmlns:a16="http://schemas.microsoft.com/office/drawing/2014/main" id="{D3B1D1E0-916A-0674-D4AA-6C524A349C3B}"/>
              </a:ext>
            </a:extLst>
          </p:cNvPr>
          <p:cNvSpPr txBox="1"/>
          <p:nvPr/>
        </p:nvSpPr>
        <p:spPr>
          <a:xfrm>
            <a:off x="446903" y="5130534"/>
            <a:ext cx="3974571" cy="738664"/>
          </a:xfrm>
          <a:prstGeom prst="rect">
            <a:avLst/>
          </a:prstGeom>
          <a:noFill/>
          <a:ln w="19050">
            <a:solidFill>
              <a:srgbClr val="245590"/>
            </a:solidFill>
          </a:ln>
        </p:spPr>
        <p:txBody>
          <a:bodyPr wrap="square" lIns="91440" tIns="45720" rIns="91440" bIns="45720" rtlCol="0" anchor="t">
            <a:spAutoFit/>
          </a:bodyPr>
          <a:lstStyle/>
          <a:p>
            <a:r>
              <a:rPr lang="en-US" sz="1400" dirty="0"/>
              <a:t>Homebuyer contribution must be </a:t>
            </a:r>
            <a:r>
              <a:rPr lang="en-US" sz="1400" b="1" dirty="0"/>
              <a:t>at least $500 </a:t>
            </a:r>
            <a:r>
              <a:rPr lang="en-US" sz="1400" dirty="0"/>
              <a:t>(cash to close, as a deposit or buyers closing cost POCs)</a:t>
            </a:r>
            <a:endParaRPr lang="en-US" sz="1400" dirty="0">
              <a:cs typeface="Calibri"/>
            </a:endParaRPr>
          </a:p>
        </p:txBody>
      </p:sp>
      <p:sp>
        <p:nvSpPr>
          <p:cNvPr id="12" name="TextBox 11">
            <a:extLst>
              <a:ext uri="{FF2B5EF4-FFF2-40B4-BE49-F238E27FC236}">
                <a16:creationId xmlns:a16="http://schemas.microsoft.com/office/drawing/2014/main" id="{57BFCDA6-5CF7-DED8-B81A-8266359ECE72}"/>
              </a:ext>
            </a:extLst>
          </p:cNvPr>
          <p:cNvSpPr txBox="1"/>
          <p:nvPr/>
        </p:nvSpPr>
        <p:spPr>
          <a:xfrm>
            <a:off x="446902" y="3960751"/>
            <a:ext cx="3974571" cy="307777"/>
          </a:xfrm>
          <a:prstGeom prst="rect">
            <a:avLst/>
          </a:prstGeom>
          <a:noFill/>
          <a:ln w="19050">
            <a:solidFill>
              <a:srgbClr val="245590"/>
            </a:solidFill>
          </a:ln>
        </p:spPr>
        <p:txBody>
          <a:bodyPr wrap="square" lIns="91440" tIns="45720" rIns="91440" bIns="45720" rtlCol="0" anchor="t">
            <a:spAutoFit/>
          </a:bodyPr>
          <a:lstStyle/>
          <a:p>
            <a:r>
              <a:rPr lang="en-US" sz="1400" b="1" dirty="0"/>
              <a:t>No cash back </a:t>
            </a:r>
            <a:r>
              <a:rPr lang="en-US" sz="1400" dirty="0"/>
              <a:t>to the borrower(s)</a:t>
            </a:r>
            <a:endParaRPr lang="en-US" sz="1400" dirty="0">
              <a:cs typeface="Calibri"/>
            </a:endParaRPr>
          </a:p>
        </p:txBody>
      </p:sp>
      <p:sp>
        <p:nvSpPr>
          <p:cNvPr id="13" name="TextBox 12">
            <a:extLst>
              <a:ext uri="{FF2B5EF4-FFF2-40B4-BE49-F238E27FC236}">
                <a16:creationId xmlns:a16="http://schemas.microsoft.com/office/drawing/2014/main" id="{016CC3A8-633C-D680-E4B7-99C249CAF6C0}"/>
              </a:ext>
            </a:extLst>
          </p:cNvPr>
          <p:cNvSpPr txBox="1"/>
          <p:nvPr/>
        </p:nvSpPr>
        <p:spPr>
          <a:xfrm>
            <a:off x="5315953" y="2051218"/>
            <a:ext cx="2797128" cy="369332"/>
          </a:xfrm>
          <a:prstGeom prst="rect">
            <a:avLst/>
          </a:prstGeom>
          <a:noFill/>
          <a:ln w="28575">
            <a:solidFill>
              <a:srgbClr val="C00000"/>
            </a:solidFill>
          </a:ln>
        </p:spPr>
        <p:txBody>
          <a:bodyPr wrap="square" lIns="91440" tIns="45720" rIns="91440" bIns="45720" rtlCol="0" anchor="t">
            <a:spAutoFit/>
          </a:bodyPr>
          <a:lstStyle/>
          <a:p>
            <a:r>
              <a:rPr lang="en-US" b="1" dirty="0"/>
              <a:t>Recorded Deed Restriction:</a:t>
            </a:r>
            <a:endParaRPr lang="en-US" b="1" dirty="0">
              <a:cs typeface="Calibri"/>
            </a:endParaRPr>
          </a:p>
        </p:txBody>
      </p:sp>
      <p:sp>
        <p:nvSpPr>
          <p:cNvPr id="14" name="TextBox 13">
            <a:extLst>
              <a:ext uri="{FF2B5EF4-FFF2-40B4-BE49-F238E27FC236}">
                <a16:creationId xmlns:a16="http://schemas.microsoft.com/office/drawing/2014/main" id="{E0558292-76C3-ECA8-E321-50F9CEDA350C}"/>
              </a:ext>
            </a:extLst>
          </p:cNvPr>
          <p:cNvSpPr txBox="1"/>
          <p:nvPr/>
        </p:nvSpPr>
        <p:spPr>
          <a:xfrm>
            <a:off x="5075398" y="3338570"/>
            <a:ext cx="3621699" cy="738664"/>
          </a:xfrm>
          <a:prstGeom prst="rect">
            <a:avLst/>
          </a:prstGeom>
          <a:noFill/>
          <a:ln w="19050">
            <a:solidFill>
              <a:srgbClr val="245590"/>
            </a:solidFill>
          </a:ln>
        </p:spPr>
        <p:txBody>
          <a:bodyPr wrap="square" lIns="91440" tIns="45720" rIns="91440" bIns="45720" rtlCol="0" anchor="t">
            <a:spAutoFit/>
          </a:bodyPr>
          <a:lstStyle/>
          <a:p>
            <a:r>
              <a:rPr lang="en-US" sz="1400" dirty="0"/>
              <a:t>The deed restriction must be </a:t>
            </a:r>
            <a:r>
              <a:rPr lang="en-US" sz="1400" b="1" dirty="0"/>
              <a:t>entirely filled out, including the Legal Description of the property.</a:t>
            </a:r>
            <a:endParaRPr lang="en-US" sz="1400" b="1" dirty="0">
              <a:cs typeface="Calibri"/>
            </a:endParaRPr>
          </a:p>
        </p:txBody>
      </p:sp>
      <p:sp>
        <p:nvSpPr>
          <p:cNvPr id="15" name="TextBox 14">
            <a:extLst>
              <a:ext uri="{FF2B5EF4-FFF2-40B4-BE49-F238E27FC236}">
                <a16:creationId xmlns:a16="http://schemas.microsoft.com/office/drawing/2014/main" id="{6C2A1A42-8AEC-B6FB-D9BA-147A6C399C4A}"/>
              </a:ext>
            </a:extLst>
          </p:cNvPr>
          <p:cNvSpPr txBox="1"/>
          <p:nvPr/>
        </p:nvSpPr>
        <p:spPr>
          <a:xfrm>
            <a:off x="5075398" y="4211469"/>
            <a:ext cx="3621699" cy="523220"/>
          </a:xfrm>
          <a:prstGeom prst="rect">
            <a:avLst/>
          </a:prstGeom>
          <a:noFill/>
          <a:ln w="19050">
            <a:solidFill>
              <a:srgbClr val="245590"/>
            </a:solidFill>
          </a:ln>
        </p:spPr>
        <p:txBody>
          <a:bodyPr wrap="square" lIns="91440" tIns="45720" rIns="91440" bIns="45720" rtlCol="0" anchor="t">
            <a:spAutoFit/>
          </a:bodyPr>
          <a:lstStyle/>
          <a:p>
            <a:r>
              <a:rPr lang="en-US" sz="1400" dirty="0"/>
              <a:t>The deed restriction must be recorded with the county officials where the property is located</a:t>
            </a:r>
            <a:endParaRPr lang="en-US" sz="1400" dirty="0">
              <a:cs typeface="Calibri"/>
            </a:endParaRPr>
          </a:p>
        </p:txBody>
      </p:sp>
      <p:sp>
        <p:nvSpPr>
          <p:cNvPr id="16" name="TextBox 15">
            <a:extLst>
              <a:ext uri="{FF2B5EF4-FFF2-40B4-BE49-F238E27FC236}">
                <a16:creationId xmlns:a16="http://schemas.microsoft.com/office/drawing/2014/main" id="{9C4D3E43-0F2E-D5BB-46ED-966CD421467D}"/>
              </a:ext>
            </a:extLst>
          </p:cNvPr>
          <p:cNvSpPr txBox="1"/>
          <p:nvPr/>
        </p:nvSpPr>
        <p:spPr>
          <a:xfrm>
            <a:off x="5075398" y="4868924"/>
            <a:ext cx="3621699" cy="523220"/>
          </a:xfrm>
          <a:prstGeom prst="rect">
            <a:avLst/>
          </a:prstGeom>
          <a:noFill/>
          <a:ln w="19050">
            <a:solidFill>
              <a:srgbClr val="245590"/>
            </a:solidFill>
          </a:ln>
        </p:spPr>
        <p:txBody>
          <a:bodyPr wrap="square" lIns="91440" tIns="45720" rIns="91440" bIns="45720" rtlCol="0" anchor="t">
            <a:spAutoFit/>
          </a:bodyPr>
          <a:lstStyle/>
          <a:p>
            <a:r>
              <a:rPr lang="en-US" sz="1400" b="1" dirty="0"/>
              <a:t>Evidence of recording </a:t>
            </a:r>
            <a:r>
              <a:rPr lang="en-US" sz="1400" dirty="0"/>
              <a:t>must be included on the submitted document</a:t>
            </a:r>
            <a:endParaRPr lang="en-US" sz="1400" dirty="0">
              <a:cs typeface="Calibri"/>
            </a:endParaRPr>
          </a:p>
        </p:txBody>
      </p:sp>
      <p:sp>
        <p:nvSpPr>
          <p:cNvPr id="3" name="TextBox 2">
            <a:extLst>
              <a:ext uri="{FF2B5EF4-FFF2-40B4-BE49-F238E27FC236}">
                <a16:creationId xmlns:a16="http://schemas.microsoft.com/office/drawing/2014/main" id="{DCF3F2D5-9F6F-4C73-AE3C-FED1959F0A9C}"/>
              </a:ext>
            </a:extLst>
          </p:cNvPr>
          <p:cNvSpPr txBox="1"/>
          <p:nvPr/>
        </p:nvSpPr>
        <p:spPr>
          <a:xfrm>
            <a:off x="461239" y="6042673"/>
            <a:ext cx="3974571" cy="307777"/>
          </a:xfrm>
          <a:prstGeom prst="rect">
            <a:avLst/>
          </a:prstGeom>
          <a:noFill/>
          <a:ln w="19050">
            <a:solidFill>
              <a:srgbClr val="245590"/>
            </a:solidFill>
          </a:ln>
        </p:spPr>
        <p:txBody>
          <a:bodyPr wrap="square" lIns="91440" tIns="45720" rIns="91440" bIns="45720" rtlCol="0" anchor="t">
            <a:spAutoFit/>
          </a:bodyPr>
          <a:lstStyle/>
          <a:p>
            <a:r>
              <a:rPr lang="en-US" sz="1400" dirty="0"/>
              <a:t>Must include Disbursement Date of the loan</a:t>
            </a:r>
            <a:endParaRPr lang="en-US" dirty="0">
              <a:cs typeface="Calibri"/>
            </a:endParaRPr>
          </a:p>
        </p:txBody>
      </p:sp>
      <p:sp>
        <p:nvSpPr>
          <p:cNvPr id="8" name="TextBox 7">
            <a:extLst>
              <a:ext uri="{FF2B5EF4-FFF2-40B4-BE49-F238E27FC236}">
                <a16:creationId xmlns:a16="http://schemas.microsoft.com/office/drawing/2014/main" id="{3540CA8D-76EF-FA12-58F3-0C2F94052C18}"/>
              </a:ext>
            </a:extLst>
          </p:cNvPr>
          <p:cNvSpPr txBox="1"/>
          <p:nvPr/>
        </p:nvSpPr>
        <p:spPr>
          <a:xfrm>
            <a:off x="461239" y="2668719"/>
            <a:ext cx="3974571" cy="523220"/>
          </a:xfrm>
          <a:prstGeom prst="rect">
            <a:avLst/>
          </a:prstGeom>
          <a:noFill/>
          <a:ln w="19050">
            <a:solidFill>
              <a:srgbClr val="245590"/>
            </a:solidFill>
          </a:ln>
        </p:spPr>
        <p:txBody>
          <a:bodyPr wrap="square" lIns="91440" tIns="45720" rIns="91440" bIns="45720" rtlCol="0" anchor="t">
            <a:spAutoFit/>
          </a:bodyPr>
          <a:lstStyle/>
          <a:p>
            <a:r>
              <a:rPr lang="en-US" sz="1400" b="1" dirty="0"/>
              <a:t>Due within 30 days </a:t>
            </a:r>
            <a:r>
              <a:rPr lang="en-US" sz="1400" dirty="0"/>
              <a:t>of the disbursement of HELP funds to the member's DDA</a:t>
            </a:r>
            <a:endParaRPr lang="en-US" dirty="0">
              <a:cs typeface="Calibri"/>
            </a:endParaRPr>
          </a:p>
        </p:txBody>
      </p:sp>
      <p:sp>
        <p:nvSpPr>
          <p:cNvPr id="18" name="TextBox 17">
            <a:extLst>
              <a:ext uri="{FF2B5EF4-FFF2-40B4-BE49-F238E27FC236}">
                <a16:creationId xmlns:a16="http://schemas.microsoft.com/office/drawing/2014/main" id="{E00947D6-5D0B-058F-B3AC-598CE485BBE6}"/>
              </a:ext>
            </a:extLst>
          </p:cNvPr>
          <p:cNvSpPr txBox="1"/>
          <p:nvPr/>
        </p:nvSpPr>
        <p:spPr>
          <a:xfrm>
            <a:off x="5075398" y="2641874"/>
            <a:ext cx="3621699" cy="523220"/>
          </a:xfrm>
          <a:prstGeom prst="rect">
            <a:avLst/>
          </a:prstGeom>
          <a:noFill/>
          <a:ln w="19050">
            <a:solidFill>
              <a:srgbClr val="245590"/>
            </a:solidFill>
          </a:ln>
        </p:spPr>
        <p:txBody>
          <a:bodyPr wrap="square" lIns="91440" tIns="45720" rIns="91440" bIns="45720" rtlCol="0" anchor="t">
            <a:spAutoFit/>
          </a:bodyPr>
          <a:lstStyle/>
          <a:p>
            <a:r>
              <a:rPr lang="en-US" sz="1400" b="1" dirty="0"/>
              <a:t>Due within 60 days </a:t>
            </a:r>
            <a:r>
              <a:rPr lang="en-US" sz="1400" dirty="0"/>
              <a:t>of the disbursement of HELP funds to the member's DDA</a:t>
            </a:r>
            <a:endParaRPr lang="en-US" dirty="0">
              <a:cs typeface="Calibri"/>
            </a:endParaRPr>
          </a:p>
        </p:txBody>
      </p:sp>
      <p:sp>
        <p:nvSpPr>
          <p:cNvPr id="10" name="TextBox 9">
            <a:extLst>
              <a:ext uri="{FF2B5EF4-FFF2-40B4-BE49-F238E27FC236}">
                <a16:creationId xmlns:a16="http://schemas.microsoft.com/office/drawing/2014/main" id="{B6FFAFFF-FBD8-BE6E-2D1E-0ADF9F58DC11}"/>
              </a:ext>
            </a:extLst>
          </p:cNvPr>
          <p:cNvSpPr txBox="1"/>
          <p:nvPr/>
        </p:nvSpPr>
        <p:spPr>
          <a:xfrm>
            <a:off x="5075398" y="5565620"/>
            <a:ext cx="3621699" cy="954107"/>
          </a:xfrm>
          <a:prstGeom prst="rect">
            <a:avLst/>
          </a:prstGeom>
          <a:noFill/>
          <a:ln w="19050">
            <a:solidFill>
              <a:srgbClr val="245590"/>
            </a:solidFill>
          </a:ln>
        </p:spPr>
        <p:txBody>
          <a:bodyPr wrap="square" lIns="91440" tIns="45720" rIns="91440" bIns="45720" rtlCol="0" anchor="t">
            <a:spAutoFit/>
          </a:bodyPr>
          <a:lstStyle/>
          <a:p>
            <a:r>
              <a:rPr lang="en-US" sz="1400" b="1" dirty="0"/>
              <a:t>Any errors included on the recorded document will require correction where additional cost will be incurred by the member or responsible party.</a:t>
            </a:r>
            <a:endParaRPr lang="en-US" sz="1400" b="1" dirty="0">
              <a:cs typeface="Calibri"/>
            </a:endParaRPr>
          </a:p>
        </p:txBody>
      </p:sp>
      <p:sp>
        <p:nvSpPr>
          <p:cNvPr id="4" name="TextBox 3">
            <a:extLst>
              <a:ext uri="{FF2B5EF4-FFF2-40B4-BE49-F238E27FC236}">
                <a16:creationId xmlns:a16="http://schemas.microsoft.com/office/drawing/2014/main" id="{5750B04E-636A-692E-6EC1-AE36A8A836F4}"/>
              </a:ext>
            </a:extLst>
          </p:cNvPr>
          <p:cNvSpPr txBox="1"/>
          <p:nvPr/>
        </p:nvSpPr>
        <p:spPr>
          <a:xfrm>
            <a:off x="461239" y="4430269"/>
            <a:ext cx="3974571" cy="523220"/>
          </a:xfrm>
          <a:prstGeom prst="rect">
            <a:avLst/>
          </a:prstGeom>
          <a:noFill/>
          <a:ln w="19050">
            <a:solidFill>
              <a:srgbClr val="245590"/>
            </a:solidFill>
          </a:ln>
        </p:spPr>
        <p:txBody>
          <a:bodyPr wrap="square" lIns="91440" tIns="45720" rIns="91440" bIns="45720" rtlCol="0" anchor="t">
            <a:spAutoFit/>
          </a:bodyPr>
          <a:lstStyle/>
          <a:p>
            <a:r>
              <a:rPr lang="en-US" sz="1400" dirty="0">
                <a:cs typeface="Calibri"/>
              </a:rPr>
              <a:t>Grant funds cannot be used to paydown or payoff any outside debts. </a:t>
            </a:r>
            <a:endParaRPr lang="en-US" dirty="0">
              <a:cs typeface="Calibri"/>
            </a:endParaRPr>
          </a:p>
        </p:txBody>
      </p:sp>
    </p:spTree>
    <p:extLst>
      <p:ext uri="{BB962C8B-B14F-4D97-AF65-F5344CB8AC3E}">
        <p14:creationId xmlns:p14="http://schemas.microsoft.com/office/powerpoint/2010/main" val="40905909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08DD-6496-6871-C937-08462DC2E37D}"/>
              </a:ext>
            </a:extLst>
          </p:cNvPr>
          <p:cNvSpPr>
            <a:spLocks noGrp="1"/>
          </p:cNvSpPr>
          <p:nvPr>
            <p:ph type="title"/>
          </p:nvPr>
        </p:nvSpPr>
        <p:spPr>
          <a:xfrm>
            <a:off x="101009" y="373314"/>
            <a:ext cx="7470570" cy="457200"/>
          </a:xfrm>
        </p:spPr>
        <p:txBody>
          <a:bodyPr/>
          <a:lstStyle/>
          <a:p>
            <a:r>
              <a:rPr lang="en-US" dirty="0"/>
              <a:t>2026 Key Documents and Resources</a:t>
            </a:r>
          </a:p>
        </p:txBody>
      </p:sp>
      <p:sp>
        <p:nvSpPr>
          <p:cNvPr id="3" name="Text Placeholder 2">
            <a:extLst>
              <a:ext uri="{FF2B5EF4-FFF2-40B4-BE49-F238E27FC236}">
                <a16:creationId xmlns:a16="http://schemas.microsoft.com/office/drawing/2014/main" id="{3A0208B5-4FD4-0FBF-0E0E-D6E1B78D5735}"/>
              </a:ext>
            </a:extLst>
          </p:cNvPr>
          <p:cNvSpPr>
            <a:spLocks noGrp="1"/>
          </p:cNvSpPr>
          <p:nvPr>
            <p:ph type="body" sz="quarter" idx="12"/>
          </p:nvPr>
        </p:nvSpPr>
        <p:spPr/>
        <p:txBody>
          <a:bodyPr/>
          <a:lstStyle/>
          <a:p>
            <a:endParaRPr lang="en-US" dirty="0"/>
          </a:p>
        </p:txBody>
      </p:sp>
      <p:pic>
        <p:nvPicPr>
          <p:cNvPr id="5" name="Picture 4">
            <a:extLst>
              <a:ext uri="{FF2B5EF4-FFF2-40B4-BE49-F238E27FC236}">
                <a16:creationId xmlns:a16="http://schemas.microsoft.com/office/drawing/2014/main" id="{18BA7AAB-5519-AFD8-C83A-F046EB679176}"/>
              </a:ext>
            </a:extLst>
          </p:cNvPr>
          <p:cNvPicPr>
            <a:picLocks noChangeAspect="1"/>
          </p:cNvPicPr>
          <p:nvPr/>
        </p:nvPicPr>
        <p:blipFill>
          <a:blip r:embed="rId2"/>
          <a:srcRect/>
          <a:stretch/>
        </p:blipFill>
        <p:spPr>
          <a:xfrm>
            <a:off x="2770907" y="1078029"/>
            <a:ext cx="6373091" cy="5779971"/>
          </a:xfrm>
          <a:prstGeom prst="rect">
            <a:avLst/>
          </a:prstGeom>
        </p:spPr>
      </p:pic>
      <p:sp>
        <p:nvSpPr>
          <p:cNvPr id="6" name="TextBox 5">
            <a:extLst>
              <a:ext uri="{FF2B5EF4-FFF2-40B4-BE49-F238E27FC236}">
                <a16:creationId xmlns:a16="http://schemas.microsoft.com/office/drawing/2014/main" id="{B84E4E62-7F88-48D9-C3AD-4BC3C6B47AA1}"/>
              </a:ext>
            </a:extLst>
          </p:cNvPr>
          <p:cNvSpPr txBox="1"/>
          <p:nvPr/>
        </p:nvSpPr>
        <p:spPr>
          <a:xfrm>
            <a:off x="411920" y="1120442"/>
            <a:ext cx="2152908"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b="1" dirty="0"/>
              <a:t>The 2026 Funding Manuals can be found on </a:t>
            </a:r>
            <a:r>
              <a:rPr lang="en-US" sz="2000" b="1" kern="0" dirty="0">
                <a:hlinkClick r:id="rId3"/>
              </a:rPr>
              <a:t>fhlb.com</a:t>
            </a:r>
            <a:endParaRPr lang="en-US" sz="2000" b="1" dirty="0"/>
          </a:p>
        </p:txBody>
      </p:sp>
      <p:sp>
        <p:nvSpPr>
          <p:cNvPr id="7" name="Rectangle 6">
            <a:extLst>
              <a:ext uri="{FF2B5EF4-FFF2-40B4-BE49-F238E27FC236}">
                <a16:creationId xmlns:a16="http://schemas.microsoft.com/office/drawing/2014/main" id="{92849069-AE39-FFD5-A90B-15883166A559}"/>
              </a:ext>
            </a:extLst>
          </p:cNvPr>
          <p:cNvSpPr/>
          <p:nvPr/>
        </p:nvSpPr>
        <p:spPr>
          <a:xfrm>
            <a:off x="7018421" y="1443789"/>
            <a:ext cx="922421" cy="18448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D8769C1-5DBF-296F-3D74-6D789ED65D09}"/>
              </a:ext>
            </a:extLst>
          </p:cNvPr>
          <p:cNvSpPr/>
          <p:nvPr/>
        </p:nvSpPr>
        <p:spPr>
          <a:xfrm>
            <a:off x="7126913" y="2382253"/>
            <a:ext cx="1627857" cy="24430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9BDBD50-F742-250A-A84B-B4E310C63CB2}"/>
              </a:ext>
            </a:extLst>
          </p:cNvPr>
          <p:cNvSpPr/>
          <p:nvPr/>
        </p:nvSpPr>
        <p:spPr>
          <a:xfrm>
            <a:off x="6759549" y="2907322"/>
            <a:ext cx="367364" cy="184484"/>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57208F-6FFE-5CED-F3F6-65D92D0685EC}"/>
              </a:ext>
            </a:extLst>
          </p:cNvPr>
          <p:cNvSpPr/>
          <p:nvPr/>
        </p:nvSpPr>
        <p:spPr>
          <a:xfrm>
            <a:off x="2770907" y="4094463"/>
            <a:ext cx="1627857" cy="24430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5E45EC-8DE3-8D66-9112-AB71FE6ED982}"/>
              </a:ext>
            </a:extLst>
          </p:cNvPr>
          <p:cNvSpPr/>
          <p:nvPr/>
        </p:nvSpPr>
        <p:spPr>
          <a:xfrm>
            <a:off x="6391175" y="3858436"/>
            <a:ext cx="938463" cy="91931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DE4A15F-B418-43DD-DAA0-B0E1CE66E4A7}"/>
              </a:ext>
            </a:extLst>
          </p:cNvPr>
          <p:cNvSpPr/>
          <p:nvPr/>
        </p:nvSpPr>
        <p:spPr>
          <a:xfrm>
            <a:off x="6391175" y="4819411"/>
            <a:ext cx="938463" cy="91931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47958E-CA6A-DE4D-3A74-3517DA1D889D}"/>
              </a:ext>
            </a:extLst>
          </p:cNvPr>
          <p:cNvSpPr/>
          <p:nvPr/>
        </p:nvSpPr>
        <p:spPr>
          <a:xfrm>
            <a:off x="411920" y="2392883"/>
            <a:ext cx="2152908"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Frequently Asked Questions</a:t>
            </a:r>
          </a:p>
          <a:p>
            <a:pPr algn="ctr"/>
            <a:r>
              <a:rPr lang="en-US" b="1" dirty="0"/>
              <a:t>Q&amp;A</a:t>
            </a:r>
          </a:p>
        </p:txBody>
      </p:sp>
      <p:sp>
        <p:nvSpPr>
          <p:cNvPr id="14" name="Star: 5 Points 13">
            <a:extLst>
              <a:ext uri="{FF2B5EF4-FFF2-40B4-BE49-F238E27FC236}">
                <a16:creationId xmlns:a16="http://schemas.microsoft.com/office/drawing/2014/main" id="{6D2DE679-59A2-4ADD-BE78-A99192B34B89}"/>
              </a:ext>
            </a:extLst>
          </p:cNvPr>
          <p:cNvSpPr/>
          <p:nvPr/>
        </p:nvSpPr>
        <p:spPr>
          <a:xfrm>
            <a:off x="7151445" y="4915704"/>
            <a:ext cx="375659" cy="359096"/>
          </a:xfrm>
          <a:prstGeom prst="star5">
            <a:avLst>
              <a:gd name="adj" fmla="val 15378"/>
              <a:gd name="hf" fmla="val 105146"/>
              <a:gd name="vf" fmla="val 11055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5" name="Star: 5 Points 14">
            <a:extLst>
              <a:ext uri="{FF2B5EF4-FFF2-40B4-BE49-F238E27FC236}">
                <a16:creationId xmlns:a16="http://schemas.microsoft.com/office/drawing/2014/main" id="{20A0523E-73EE-51D7-3768-B26F42B23A4E}"/>
              </a:ext>
            </a:extLst>
          </p:cNvPr>
          <p:cNvSpPr/>
          <p:nvPr/>
        </p:nvSpPr>
        <p:spPr>
          <a:xfrm>
            <a:off x="233956" y="2257118"/>
            <a:ext cx="355928" cy="359096"/>
          </a:xfrm>
          <a:prstGeom prst="star5">
            <a:avLst>
              <a:gd name="adj" fmla="val 16429"/>
              <a:gd name="hf" fmla="val 105146"/>
              <a:gd name="vf" fmla="val 11055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8" name="Rectangle 7">
            <a:extLst>
              <a:ext uri="{FF2B5EF4-FFF2-40B4-BE49-F238E27FC236}">
                <a16:creationId xmlns:a16="http://schemas.microsoft.com/office/drawing/2014/main" id="{94D7FB44-BB45-A9BF-E8CD-DA94436A207F}"/>
              </a:ext>
            </a:extLst>
          </p:cNvPr>
          <p:cNvSpPr/>
          <p:nvPr/>
        </p:nvSpPr>
        <p:spPr>
          <a:xfrm>
            <a:off x="2784986" y="4747499"/>
            <a:ext cx="1627857" cy="24430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EE40480-CEA7-7635-779A-4C2A972657A4}"/>
              </a:ext>
            </a:extLst>
          </p:cNvPr>
          <p:cNvSpPr/>
          <p:nvPr/>
        </p:nvSpPr>
        <p:spPr>
          <a:xfrm>
            <a:off x="2770906" y="6348361"/>
            <a:ext cx="1627857" cy="24430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E3DF65E-26AA-872C-054E-AFDE83EF83AE}"/>
              </a:ext>
            </a:extLst>
          </p:cNvPr>
          <p:cNvSpPr txBox="1"/>
          <p:nvPr/>
        </p:nvSpPr>
        <p:spPr>
          <a:xfrm>
            <a:off x="1372168" y="3968014"/>
            <a:ext cx="898490"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a:t>HELP</a:t>
            </a:r>
          </a:p>
        </p:txBody>
      </p:sp>
      <p:sp>
        <p:nvSpPr>
          <p:cNvPr id="18" name="TextBox 17">
            <a:extLst>
              <a:ext uri="{FF2B5EF4-FFF2-40B4-BE49-F238E27FC236}">
                <a16:creationId xmlns:a16="http://schemas.microsoft.com/office/drawing/2014/main" id="{F95614D3-EA43-BE58-CE4A-71540C14256B}"/>
              </a:ext>
            </a:extLst>
          </p:cNvPr>
          <p:cNvSpPr txBox="1"/>
          <p:nvPr/>
        </p:nvSpPr>
        <p:spPr>
          <a:xfrm>
            <a:off x="1372168" y="4588578"/>
            <a:ext cx="898490"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a:t>SNAP</a:t>
            </a:r>
          </a:p>
        </p:txBody>
      </p:sp>
      <p:sp>
        <p:nvSpPr>
          <p:cNvPr id="19" name="TextBox 18">
            <a:extLst>
              <a:ext uri="{FF2B5EF4-FFF2-40B4-BE49-F238E27FC236}">
                <a16:creationId xmlns:a16="http://schemas.microsoft.com/office/drawing/2014/main" id="{9D280D0D-8C5B-6567-02AC-B337EB905E44}"/>
              </a:ext>
            </a:extLst>
          </p:cNvPr>
          <p:cNvSpPr txBox="1"/>
          <p:nvPr/>
        </p:nvSpPr>
        <p:spPr>
          <a:xfrm>
            <a:off x="1372168" y="6215319"/>
            <a:ext cx="898490"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a:t>DRA</a:t>
            </a:r>
          </a:p>
        </p:txBody>
      </p:sp>
      <p:sp>
        <p:nvSpPr>
          <p:cNvPr id="20" name="Arrow: Right 19">
            <a:extLst>
              <a:ext uri="{FF2B5EF4-FFF2-40B4-BE49-F238E27FC236}">
                <a16:creationId xmlns:a16="http://schemas.microsoft.com/office/drawing/2014/main" id="{D340A92F-0722-D97C-EAA2-22B13F3281D4}"/>
              </a:ext>
            </a:extLst>
          </p:cNvPr>
          <p:cNvSpPr/>
          <p:nvPr/>
        </p:nvSpPr>
        <p:spPr>
          <a:xfrm>
            <a:off x="2310347" y="4108558"/>
            <a:ext cx="420872" cy="273513"/>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E747C7A0-71B1-9BB3-0AF1-30048F23F6FA}"/>
              </a:ext>
            </a:extLst>
          </p:cNvPr>
          <p:cNvSpPr/>
          <p:nvPr/>
        </p:nvSpPr>
        <p:spPr>
          <a:xfrm>
            <a:off x="2311840" y="4732895"/>
            <a:ext cx="420872" cy="273513"/>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35121197-8E2A-16B7-2BA4-5682421F0612}"/>
              </a:ext>
            </a:extLst>
          </p:cNvPr>
          <p:cNvSpPr/>
          <p:nvPr/>
        </p:nvSpPr>
        <p:spPr>
          <a:xfrm>
            <a:off x="2310347" y="6348361"/>
            <a:ext cx="420872" cy="273513"/>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B953E23-C245-BEF4-42E0-DA8243360D31}"/>
              </a:ext>
            </a:extLst>
          </p:cNvPr>
          <p:cNvSpPr txBox="1"/>
          <p:nvPr/>
        </p:nvSpPr>
        <p:spPr>
          <a:xfrm>
            <a:off x="233955" y="5277805"/>
            <a:ext cx="3700091"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t>Full recorded webinars available on each program page</a:t>
            </a:r>
          </a:p>
        </p:txBody>
      </p:sp>
    </p:spTree>
    <p:extLst>
      <p:ext uri="{BB962C8B-B14F-4D97-AF65-F5344CB8AC3E}">
        <p14:creationId xmlns:p14="http://schemas.microsoft.com/office/powerpoint/2010/main" val="37785028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D8A28-6E58-4D17-BB3B-80F5BEB693A1}"/>
              </a:ext>
            </a:extLst>
          </p:cNvPr>
          <p:cNvSpPr>
            <a:spLocks noGrp="1"/>
          </p:cNvSpPr>
          <p:nvPr>
            <p:ph type="title"/>
          </p:nvPr>
        </p:nvSpPr>
        <p:spPr>
          <a:xfrm>
            <a:off x="457200" y="526430"/>
            <a:ext cx="8229600" cy="732527"/>
          </a:xfrm>
        </p:spPr>
        <p:txBody>
          <a:bodyPr>
            <a:normAutofit/>
          </a:bodyPr>
          <a:lstStyle/>
          <a:p>
            <a:pPr algn="l"/>
            <a:r>
              <a:rPr lang="en-US" b="1" dirty="0">
                <a:solidFill>
                  <a:srgbClr val="0070C0"/>
                </a:solidFill>
              </a:rPr>
              <a:t>HELP Summary on Successful File Submissions</a:t>
            </a:r>
          </a:p>
        </p:txBody>
      </p:sp>
      <p:sp>
        <p:nvSpPr>
          <p:cNvPr id="3" name="Content Placeholder 2">
            <a:extLst>
              <a:ext uri="{FF2B5EF4-FFF2-40B4-BE49-F238E27FC236}">
                <a16:creationId xmlns:a16="http://schemas.microsoft.com/office/drawing/2014/main" id="{120AADDE-7B99-48ED-8037-8064C8C652DA}"/>
              </a:ext>
            </a:extLst>
          </p:cNvPr>
          <p:cNvSpPr>
            <a:spLocks noGrp="1"/>
          </p:cNvSpPr>
          <p:nvPr>
            <p:ph idx="1"/>
          </p:nvPr>
        </p:nvSpPr>
        <p:spPr>
          <a:xfrm>
            <a:off x="457200" y="1146630"/>
            <a:ext cx="8229600" cy="5184940"/>
          </a:xfrm>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a:buFont typeface="Wingdings" panose="05000000000000000000" pitchFamily="2" charset="2"/>
              <a:buChar char="Ø"/>
            </a:pPr>
            <a:endParaRPr lang="en-US" sz="800" b="1" dirty="0"/>
          </a:p>
          <a:p>
            <a:pPr>
              <a:buFont typeface="Wingdings" panose="05000000000000000000" pitchFamily="2" charset="2"/>
              <a:buChar char="ü"/>
            </a:pPr>
            <a:r>
              <a:rPr lang="en-US" b="1" dirty="0"/>
              <a:t>Funding available January, April, May, June, September </a:t>
            </a:r>
          </a:p>
          <a:p>
            <a:pPr>
              <a:buFont typeface="Wingdings" panose="05000000000000000000" pitchFamily="2" charset="2"/>
              <a:buChar char="ü"/>
            </a:pPr>
            <a:r>
              <a:rPr lang="en-US" b="1" kern="0" dirty="0">
                <a:latin typeface="Calibri" pitchFamily="34" charset="0"/>
              </a:rPr>
              <a:t>Conduct an internal 2</a:t>
            </a:r>
            <a:r>
              <a:rPr lang="en-US" b="1" kern="0" baseline="30000" dirty="0">
                <a:latin typeface="Calibri" pitchFamily="34" charset="0"/>
              </a:rPr>
              <a:t>nd</a:t>
            </a:r>
            <a:r>
              <a:rPr lang="en-US" b="1" kern="0" dirty="0">
                <a:latin typeface="Calibri" pitchFamily="34" charset="0"/>
              </a:rPr>
              <a:t> reviewer of a completed funding request prior to submitting. Ensure the </a:t>
            </a:r>
            <a:r>
              <a:rPr lang="en-US" b="1" kern="0" dirty="0">
                <a:solidFill>
                  <a:srgbClr val="C00000"/>
                </a:solidFill>
                <a:latin typeface="Calibri" pitchFamily="34" charset="0"/>
              </a:rPr>
              <a:t>checklist</a:t>
            </a:r>
            <a:r>
              <a:rPr lang="en-US" b="1" kern="0" dirty="0">
                <a:latin typeface="Calibri" pitchFamily="34" charset="0"/>
              </a:rPr>
              <a:t> found on page 9 is utilized</a:t>
            </a:r>
          </a:p>
          <a:p>
            <a:pPr>
              <a:buFont typeface="Wingdings" panose="05000000000000000000" pitchFamily="2" charset="2"/>
              <a:buChar char="ü"/>
            </a:pPr>
            <a:r>
              <a:rPr lang="en-US" b="1" dirty="0"/>
              <a:t>Upload fully executed Funding Manual with all supporting documentation to </a:t>
            </a:r>
            <a:r>
              <a:rPr lang="en-US" b="1" dirty="0" err="1"/>
              <a:t>GrantConnect</a:t>
            </a:r>
            <a:r>
              <a:rPr lang="en-US" b="1" dirty="0"/>
              <a:t> </a:t>
            </a:r>
          </a:p>
          <a:p>
            <a:pPr>
              <a:buFont typeface="Wingdings" panose="05000000000000000000" pitchFamily="2" charset="2"/>
              <a:buChar char="ü"/>
            </a:pPr>
            <a:r>
              <a:rPr lang="en-US" b="1" dirty="0">
                <a:solidFill>
                  <a:srgbClr val="0071CE"/>
                </a:solidFill>
              </a:rPr>
              <a:t>Executed Use of Artificial Intelligence (AI) Acknowledgment and Consent Form (18+)</a:t>
            </a:r>
          </a:p>
          <a:p>
            <a:pPr>
              <a:buFont typeface="Wingdings" panose="05000000000000000000" pitchFamily="2" charset="2"/>
              <a:buChar char="ü"/>
            </a:pPr>
            <a:r>
              <a:rPr lang="en-US" b="1" dirty="0"/>
              <a:t>Funds get disbursed to the Member’s DDA with FHLB Dallas</a:t>
            </a:r>
          </a:p>
          <a:p>
            <a:pPr>
              <a:buFont typeface="Wingdings" panose="05000000000000000000" pitchFamily="2" charset="2"/>
              <a:buChar char="ü"/>
            </a:pPr>
            <a:r>
              <a:rPr lang="en-US" b="1" dirty="0"/>
              <a:t>Within 30 days post-funding, upload the Final CD**</a:t>
            </a:r>
          </a:p>
          <a:p>
            <a:pPr>
              <a:buFont typeface="Wingdings" panose="05000000000000000000" pitchFamily="2" charset="2"/>
              <a:buChar char="ü"/>
            </a:pPr>
            <a:r>
              <a:rPr lang="en-US" b="1" dirty="0"/>
              <a:t>Within 60 days post-funding, upload a copy of recorded Deed Restriction with legal description**</a:t>
            </a:r>
          </a:p>
          <a:p>
            <a:pPr>
              <a:buFont typeface="Wingdings" panose="05000000000000000000" pitchFamily="2" charset="2"/>
              <a:buChar char="ü"/>
            </a:pPr>
            <a:endParaRPr lang="en-US" b="1" dirty="0"/>
          </a:p>
          <a:p>
            <a:pPr>
              <a:buFont typeface="Wingdings" panose="05000000000000000000" pitchFamily="2" charset="2"/>
              <a:buChar char="ü"/>
            </a:pPr>
            <a:r>
              <a:rPr lang="en-US" b="1" u="sng" dirty="0"/>
              <a:t>Record the Deed Restriction as a separate &amp; single document</a:t>
            </a:r>
            <a:r>
              <a:rPr lang="en-US" b="1" dirty="0"/>
              <a:t>.  If not, the document will need to be corrected, and additional fees will incur. </a:t>
            </a:r>
          </a:p>
          <a:p>
            <a:pPr>
              <a:buFont typeface="Wingdings" panose="05000000000000000000" pitchFamily="2" charset="2"/>
              <a:buChar char="Ø"/>
            </a:pPr>
            <a:endParaRPr lang="en-US" b="1" dirty="0"/>
          </a:p>
          <a:p>
            <a:pPr marL="0" indent="0" algn="ctr">
              <a:buNone/>
            </a:pPr>
            <a:r>
              <a:rPr lang="en-US" b="1" dirty="0"/>
              <a:t>**Failure to provide final documents within approximately 30 and 60 days may delay future funding requests.</a:t>
            </a:r>
          </a:p>
          <a:p>
            <a:pPr algn="ctr">
              <a:buFont typeface="Wingdings" panose="05000000000000000000" pitchFamily="2" charset="2"/>
              <a:buChar char="Ø"/>
            </a:pPr>
            <a:endParaRPr lang="en-US" b="1" dirty="0"/>
          </a:p>
          <a:p>
            <a:pPr>
              <a:buFont typeface="Wingdings" panose="05000000000000000000" pitchFamily="2" charset="2"/>
              <a:buChar char="Ø"/>
            </a:pPr>
            <a:endParaRPr lang="en-US" b="1" dirty="0"/>
          </a:p>
          <a:p>
            <a:pPr>
              <a:buFont typeface="Wingdings" panose="05000000000000000000" pitchFamily="2" charset="2"/>
              <a:buChar char="Ø"/>
            </a:pPr>
            <a:endParaRPr lang="en-US" b="1" dirty="0"/>
          </a:p>
        </p:txBody>
      </p:sp>
    </p:spTree>
    <p:extLst>
      <p:ext uri="{BB962C8B-B14F-4D97-AF65-F5344CB8AC3E}">
        <p14:creationId xmlns:p14="http://schemas.microsoft.com/office/powerpoint/2010/main" val="18589195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41202-F927-613F-DBF9-C6EA9ECB4292}"/>
              </a:ext>
            </a:extLst>
          </p:cNvPr>
          <p:cNvSpPr>
            <a:spLocks noGrp="1"/>
          </p:cNvSpPr>
          <p:nvPr>
            <p:ph type="title"/>
          </p:nvPr>
        </p:nvSpPr>
        <p:spPr/>
        <p:txBody>
          <a:bodyPr>
            <a:normAutofit/>
          </a:bodyPr>
          <a:lstStyle/>
          <a:p>
            <a:r>
              <a:rPr lang="en-US" dirty="0"/>
              <a:t>Income Calculation</a:t>
            </a:r>
          </a:p>
        </p:txBody>
      </p:sp>
    </p:spTree>
    <p:extLst>
      <p:ext uri="{BB962C8B-B14F-4D97-AF65-F5344CB8AC3E}">
        <p14:creationId xmlns:p14="http://schemas.microsoft.com/office/powerpoint/2010/main" val="37206900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6"/>
          <p:cNvSpPr>
            <a:spLocks noGrp="1"/>
          </p:cNvSpPr>
          <p:nvPr>
            <p:ph type="title"/>
          </p:nvPr>
        </p:nvSpPr>
        <p:spPr>
          <a:xfrm>
            <a:off x="457200" y="274638"/>
            <a:ext cx="8229600" cy="1143000"/>
          </a:xfrm>
        </p:spPr>
        <p:txBody>
          <a:bodyPr anchor="ctr">
            <a:normAutofit/>
          </a:bodyPr>
          <a:lstStyle/>
          <a:p>
            <a:pPr algn="l"/>
            <a:r>
              <a:rPr lang="en-US" sz="2400" b="1" dirty="0">
                <a:solidFill>
                  <a:srgbClr val="0070C0"/>
                </a:solidFill>
              </a:rPr>
              <a:t>Income Calculations / Training Presentation link</a:t>
            </a:r>
          </a:p>
        </p:txBody>
      </p:sp>
      <p:graphicFrame>
        <p:nvGraphicFramePr>
          <p:cNvPr id="5" name="Diagram 4">
            <a:extLst>
              <a:ext uri="{FF2B5EF4-FFF2-40B4-BE49-F238E27FC236}">
                <a16:creationId xmlns:a16="http://schemas.microsoft.com/office/drawing/2014/main" id="{2914B137-F6C8-474C-B8AD-EE881F1E5BD3}"/>
              </a:ext>
            </a:extLst>
          </p:cNvPr>
          <p:cNvGraphicFramePr/>
          <p:nvPr/>
        </p:nvGraphicFramePr>
        <p:xfrm>
          <a:off x="457200" y="1087446"/>
          <a:ext cx="8032530" cy="1576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Pentagon 7">
            <a:extLst>
              <a:ext uri="{FF2B5EF4-FFF2-40B4-BE49-F238E27FC236}">
                <a16:creationId xmlns:a16="http://schemas.microsoft.com/office/drawing/2014/main" id="{9800EF57-443A-46A5-9E68-4C7931C01655}"/>
              </a:ext>
            </a:extLst>
          </p:cNvPr>
          <p:cNvSpPr/>
          <p:nvPr/>
        </p:nvSpPr>
        <p:spPr>
          <a:xfrm>
            <a:off x="133350" y="2925126"/>
            <a:ext cx="2972819" cy="2829663"/>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Access this QR code to review a complete training presentation on income calculation for all our grant programs:</a:t>
            </a:r>
          </a:p>
        </p:txBody>
      </p:sp>
      <p:pic>
        <p:nvPicPr>
          <p:cNvPr id="9" name="Picture 8" descr="Qr code&#10;&#10;Description automatically generated">
            <a:extLst>
              <a:ext uri="{FF2B5EF4-FFF2-40B4-BE49-F238E27FC236}">
                <a16:creationId xmlns:a16="http://schemas.microsoft.com/office/drawing/2014/main" id="{A76A82AB-9C62-A52C-72CE-85CF68A77C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9799" y="3177061"/>
            <a:ext cx="1989596" cy="1989596"/>
          </a:xfrm>
          <a:prstGeom prst="rect">
            <a:avLst/>
          </a:prstGeom>
        </p:spPr>
      </p:pic>
      <p:sp>
        <p:nvSpPr>
          <p:cNvPr id="11" name="TextBox 10">
            <a:extLst>
              <a:ext uri="{FF2B5EF4-FFF2-40B4-BE49-F238E27FC236}">
                <a16:creationId xmlns:a16="http://schemas.microsoft.com/office/drawing/2014/main" id="{EAB93B45-10FE-C0B4-B32E-1D395DE144AD}"/>
              </a:ext>
            </a:extLst>
          </p:cNvPr>
          <p:cNvSpPr txBox="1"/>
          <p:nvPr/>
        </p:nvSpPr>
        <p:spPr>
          <a:xfrm>
            <a:off x="5342649" y="3294695"/>
            <a:ext cx="3517572" cy="17896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Calibri"/>
              </a:rPr>
              <a:t>Or access the video on our website: </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Go to FHLB.com</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Resources</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Video Library</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Webinars and Tutorials </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Income Calculation Tool</a:t>
            </a:r>
          </a:p>
        </p:txBody>
      </p:sp>
      <p:sp>
        <p:nvSpPr>
          <p:cNvPr id="13" name="Rectangle: Rounded Corners 12">
            <a:extLst>
              <a:ext uri="{FF2B5EF4-FFF2-40B4-BE49-F238E27FC236}">
                <a16:creationId xmlns:a16="http://schemas.microsoft.com/office/drawing/2014/main" id="{C3F0A062-76C9-E8EA-C7E6-25AA353F0B80}"/>
              </a:ext>
            </a:extLst>
          </p:cNvPr>
          <p:cNvSpPr/>
          <p:nvPr/>
        </p:nvSpPr>
        <p:spPr>
          <a:xfrm>
            <a:off x="5299019" y="2967861"/>
            <a:ext cx="3746173" cy="2451538"/>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Graphic 15" descr="Lightbulb and gear outline">
            <a:extLst>
              <a:ext uri="{FF2B5EF4-FFF2-40B4-BE49-F238E27FC236}">
                <a16:creationId xmlns:a16="http://schemas.microsoft.com/office/drawing/2014/main" id="{0EB56978-324B-74E7-F4BC-6F7B4BE469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96250" y="5668962"/>
            <a:ext cx="914400" cy="914400"/>
          </a:xfrm>
          <a:prstGeom prst="rect">
            <a:avLst/>
          </a:prstGeom>
        </p:spPr>
      </p:pic>
      <p:sp>
        <p:nvSpPr>
          <p:cNvPr id="18" name="TextBox 17">
            <a:extLst>
              <a:ext uri="{FF2B5EF4-FFF2-40B4-BE49-F238E27FC236}">
                <a16:creationId xmlns:a16="http://schemas.microsoft.com/office/drawing/2014/main" id="{79F0AF4F-1449-774D-DE7A-C073484E2DED}"/>
              </a:ext>
            </a:extLst>
          </p:cNvPr>
          <p:cNvSpPr txBox="1"/>
          <p:nvPr/>
        </p:nvSpPr>
        <p:spPr>
          <a:xfrm>
            <a:off x="3106169" y="5794512"/>
            <a:ext cx="493227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1" dirty="0">
                <a:solidFill>
                  <a:prstClr val="black"/>
                </a:solidFill>
                <a:latin typeface="Calibri"/>
              </a:rPr>
              <a:t>Understanding AMI calculations is a key element of participation in all grant programs</a:t>
            </a:r>
            <a:r>
              <a:rPr lang="en-US" sz="1800" dirty="0">
                <a:solidFill>
                  <a:prstClr val="black"/>
                </a:solidFill>
                <a:latin typeface="Calibri"/>
              </a:rPr>
              <a:t>.</a:t>
            </a:r>
          </a:p>
        </p:txBody>
      </p:sp>
    </p:spTree>
    <p:extLst>
      <p:ext uri="{BB962C8B-B14F-4D97-AF65-F5344CB8AC3E}">
        <p14:creationId xmlns:p14="http://schemas.microsoft.com/office/powerpoint/2010/main" val="6141384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551110" y="2147936"/>
            <a:ext cx="8041780" cy="2273418"/>
          </a:xfrm>
          <a:ln w="28575">
            <a:solidFill>
              <a:schemeClr val="tx1"/>
            </a:solidFill>
          </a:ln>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31412261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BF398B-BFCA-FC47-D8E9-DF03D1D97F21}"/>
              </a:ext>
            </a:extLst>
          </p:cNvPr>
          <p:cNvSpPr>
            <a:spLocks noGrp="1"/>
          </p:cNvSpPr>
          <p:nvPr>
            <p:ph type="subTitle" idx="1"/>
          </p:nvPr>
        </p:nvSpPr>
        <p:spPr/>
        <p:txBody>
          <a:bodyPr/>
          <a:lstStyle/>
          <a:p>
            <a:r>
              <a:rPr lang="en-US" dirty="0"/>
              <a:t>FORTIFIED Fund 2026 Grant Program</a:t>
            </a:r>
          </a:p>
        </p:txBody>
      </p:sp>
    </p:spTree>
    <p:extLst>
      <p:ext uri="{BB962C8B-B14F-4D97-AF65-F5344CB8AC3E}">
        <p14:creationId xmlns:p14="http://schemas.microsoft.com/office/powerpoint/2010/main" val="2434598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A428-B2ED-962C-CB65-5E0FB1DF2299}"/>
              </a:ext>
            </a:extLst>
          </p:cNvPr>
          <p:cNvSpPr>
            <a:spLocks noGrp="1"/>
          </p:cNvSpPr>
          <p:nvPr>
            <p:ph type="title"/>
          </p:nvPr>
        </p:nvSpPr>
        <p:spPr>
          <a:xfrm>
            <a:off x="223524" y="518861"/>
            <a:ext cx="7581390" cy="1442374"/>
          </a:xfrm>
          <a:ln w="28575">
            <a:solidFill>
              <a:srgbClr val="2C6AB6"/>
            </a:solidFill>
          </a:ln>
        </p:spPr>
        <p:txBody>
          <a:bodyPr/>
          <a:lstStyle/>
          <a:p>
            <a:r>
              <a:rPr lang="en-US" sz="2000" dirty="0"/>
              <a:t>AHP General Fund (Purpose)</a:t>
            </a:r>
            <a:r>
              <a:rPr lang="en-US" sz="2000" b="0" i="0" dirty="0">
                <a:solidFill>
                  <a:srgbClr val="4E5054"/>
                </a:solidFill>
                <a:effectLst/>
                <a:latin typeface="Public Sans"/>
              </a:rPr>
              <a:t> </a:t>
            </a:r>
            <a:br>
              <a:rPr lang="en-US" sz="2000" b="0" i="0" dirty="0">
                <a:solidFill>
                  <a:srgbClr val="4E5054"/>
                </a:solidFill>
                <a:effectLst/>
                <a:latin typeface="Public Sans"/>
              </a:rPr>
            </a:br>
            <a:br>
              <a:rPr lang="en-US" sz="2000" b="0" i="0" dirty="0">
                <a:solidFill>
                  <a:srgbClr val="4E5054"/>
                </a:solidFill>
                <a:effectLst/>
                <a:latin typeface="Public Sans"/>
              </a:rPr>
            </a:br>
            <a:r>
              <a:rPr lang="en-US" sz="1800" b="0" dirty="0">
                <a:solidFill>
                  <a:srgbClr val="4E5054"/>
                </a:solidFill>
                <a:latin typeface="Public Sans"/>
                <a:ea typeface="+mn-ea"/>
                <a:cs typeface="+mn-cs"/>
              </a:rPr>
              <a:t>These funds strengthen communities by providing funding to members for affordable housing finance that benefits households at or below 80 percent of their area median income.</a:t>
            </a:r>
          </a:p>
        </p:txBody>
      </p:sp>
      <p:sp>
        <p:nvSpPr>
          <p:cNvPr id="3" name="Content Placeholder 2">
            <a:extLst>
              <a:ext uri="{FF2B5EF4-FFF2-40B4-BE49-F238E27FC236}">
                <a16:creationId xmlns:a16="http://schemas.microsoft.com/office/drawing/2014/main" id="{40496EC5-CF4D-5BF6-BB25-D0975FDD7A0E}"/>
              </a:ext>
            </a:extLst>
          </p:cNvPr>
          <p:cNvSpPr>
            <a:spLocks noGrp="1"/>
          </p:cNvSpPr>
          <p:nvPr>
            <p:ph idx="1"/>
          </p:nvPr>
        </p:nvSpPr>
        <p:spPr>
          <a:xfrm>
            <a:off x="145318" y="2137537"/>
            <a:ext cx="8853364" cy="3994485"/>
          </a:xfrm>
          <a:ln w="28575">
            <a:solidFill>
              <a:srgbClr val="2C6AB6"/>
            </a:solidFill>
          </a:ln>
        </p:spPr>
        <p:txBody>
          <a:bodyPr>
            <a:normAutofit/>
          </a:bodyPr>
          <a:lstStyle/>
          <a:p>
            <a:pPr>
              <a:spcBef>
                <a:spcPts val="1200"/>
              </a:spcBef>
            </a:pPr>
            <a:r>
              <a:rPr lang="en-US" sz="2000" dirty="0">
                <a:solidFill>
                  <a:srgbClr val="4E5054"/>
                </a:solidFill>
                <a:latin typeface="Public Sans"/>
              </a:rPr>
              <a:t>A Funding source to nudge Affordable Housing p</a:t>
            </a:r>
            <a:r>
              <a:rPr lang="en-US" sz="2000" b="0" i="0" dirty="0">
                <a:solidFill>
                  <a:srgbClr val="4E5054"/>
                </a:solidFill>
                <a:effectLst/>
                <a:latin typeface="Public Sans"/>
              </a:rPr>
              <a:t>rojects over the finish line with final funding, as a gap funding source to leverage additional grant monies or for overall financing needs.</a:t>
            </a:r>
          </a:p>
          <a:p>
            <a:r>
              <a:rPr lang="en-US" sz="2000" dirty="0">
                <a:solidFill>
                  <a:srgbClr val="4E5054"/>
                </a:solidFill>
                <a:latin typeface="Public Sans"/>
              </a:rPr>
              <a:t>I</a:t>
            </a:r>
            <a:r>
              <a:rPr lang="en-US" sz="2000" b="0" i="0" dirty="0">
                <a:solidFill>
                  <a:srgbClr val="4E5054"/>
                </a:solidFill>
                <a:effectLst/>
                <a:latin typeface="Public Sans"/>
              </a:rPr>
              <a:t>f a project remains in compliance with program requirements for specified terms, all funds are forgiven, depending on project type.</a:t>
            </a:r>
          </a:p>
          <a:p>
            <a:r>
              <a:rPr lang="en-US" sz="2000" b="0" i="0" dirty="0">
                <a:solidFill>
                  <a:srgbClr val="4E5054"/>
                </a:solidFill>
                <a:effectLst/>
                <a:latin typeface="Public Sans"/>
              </a:rPr>
              <a:t>Project sponsors must work with an FHLB Dallas member financial institution to submit an application for funding.</a:t>
            </a:r>
          </a:p>
          <a:p>
            <a:pPr>
              <a:tabLst>
                <a:tab pos="344488" algn="l"/>
              </a:tabLst>
              <a:defRPr/>
            </a:pPr>
            <a:r>
              <a:rPr lang="en-US" sz="2000" dirty="0">
                <a:solidFill>
                  <a:prstClr val="black">
                    <a:lumMod val="65000"/>
                    <a:lumOff val="35000"/>
                  </a:prstClr>
                </a:solidFill>
                <a:latin typeface="Calibri"/>
              </a:rPr>
              <a:t>2026 Maximum AHP subsidy is </a:t>
            </a:r>
            <a:r>
              <a:rPr lang="en-US" sz="2000" b="1" dirty="0">
                <a:solidFill>
                  <a:prstClr val="black">
                    <a:lumMod val="65000"/>
                    <a:lumOff val="35000"/>
                  </a:prstClr>
                </a:solidFill>
                <a:latin typeface="Calibri"/>
              </a:rPr>
              <a:t>$1,750,000 </a:t>
            </a:r>
            <a:r>
              <a:rPr lang="en-US" sz="2000" dirty="0">
                <a:solidFill>
                  <a:prstClr val="black">
                    <a:lumMod val="65000"/>
                    <a:lumOff val="35000"/>
                  </a:prstClr>
                </a:solidFill>
                <a:latin typeface="Calibri"/>
              </a:rPr>
              <a:t>per project.</a:t>
            </a:r>
          </a:p>
          <a:p>
            <a:pPr>
              <a:tabLst>
                <a:tab pos="344488" algn="l"/>
              </a:tabLst>
              <a:defRPr/>
            </a:pPr>
            <a:r>
              <a:rPr lang="en-US" sz="2000" dirty="0">
                <a:solidFill>
                  <a:prstClr val="black">
                    <a:lumMod val="65000"/>
                    <a:lumOff val="35000"/>
                  </a:prstClr>
                </a:solidFill>
                <a:latin typeface="Calibri"/>
              </a:rPr>
              <a:t>2026 Maximum AHP subsidy per AHP unit is $45,000.</a:t>
            </a:r>
          </a:p>
          <a:p>
            <a:pPr>
              <a:tabLst>
                <a:tab pos="344488" algn="l"/>
              </a:tabLst>
              <a:defRPr/>
            </a:pPr>
            <a:r>
              <a:rPr lang="en-US" sz="2000" dirty="0">
                <a:solidFill>
                  <a:prstClr val="black">
                    <a:lumMod val="65000"/>
                    <a:lumOff val="35000"/>
                  </a:prstClr>
                </a:solidFill>
                <a:latin typeface="Calibri"/>
              </a:rPr>
              <a:t>Application Period-The funding round begins </a:t>
            </a:r>
            <a:r>
              <a:rPr lang="en-US" sz="2000" b="1" dirty="0">
                <a:solidFill>
                  <a:prstClr val="black">
                    <a:lumMod val="65000"/>
                    <a:lumOff val="35000"/>
                  </a:prstClr>
                </a:solidFill>
                <a:latin typeface="Calibri"/>
              </a:rPr>
              <a:t>March 31</a:t>
            </a:r>
            <a:r>
              <a:rPr lang="en-US" sz="2000" b="1" baseline="30000" dirty="0">
                <a:solidFill>
                  <a:prstClr val="black">
                    <a:lumMod val="65000"/>
                    <a:lumOff val="35000"/>
                  </a:prstClr>
                </a:solidFill>
                <a:latin typeface="Calibri"/>
              </a:rPr>
              <a:t>st</a:t>
            </a:r>
            <a:r>
              <a:rPr lang="en-US" sz="2000" b="1" dirty="0">
                <a:solidFill>
                  <a:prstClr val="black">
                    <a:lumMod val="65000"/>
                    <a:lumOff val="35000"/>
                  </a:prstClr>
                </a:solidFill>
                <a:latin typeface="Calibri"/>
              </a:rPr>
              <a:t> </a:t>
            </a:r>
            <a:r>
              <a:rPr lang="en-US" sz="2000" dirty="0">
                <a:solidFill>
                  <a:prstClr val="black">
                    <a:lumMod val="65000"/>
                    <a:lumOff val="35000"/>
                  </a:prstClr>
                </a:solidFill>
                <a:latin typeface="Calibri"/>
              </a:rPr>
              <a:t>and closes on </a:t>
            </a:r>
            <a:r>
              <a:rPr lang="en-US" sz="2000" b="1" dirty="0">
                <a:solidFill>
                  <a:prstClr val="black">
                    <a:lumMod val="65000"/>
                    <a:lumOff val="35000"/>
                  </a:prstClr>
                </a:solidFill>
                <a:latin typeface="Calibri"/>
              </a:rPr>
              <a:t>April 30</a:t>
            </a:r>
            <a:r>
              <a:rPr lang="en-US" sz="2000" b="1" baseline="30000" dirty="0">
                <a:solidFill>
                  <a:prstClr val="black">
                    <a:lumMod val="65000"/>
                    <a:lumOff val="35000"/>
                  </a:prstClr>
                </a:solidFill>
                <a:latin typeface="Calibri"/>
              </a:rPr>
              <a:t>th</a:t>
            </a:r>
            <a:r>
              <a:rPr lang="en-US" sz="2000" b="1" dirty="0">
                <a:solidFill>
                  <a:prstClr val="black">
                    <a:lumMod val="65000"/>
                    <a:lumOff val="35000"/>
                  </a:prstClr>
                </a:solidFill>
                <a:latin typeface="Calibri"/>
              </a:rPr>
              <a:t> .</a:t>
            </a:r>
          </a:p>
          <a:p>
            <a:endParaRPr lang="en-US" sz="2000" dirty="0"/>
          </a:p>
        </p:txBody>
      </p:sp>
      <p:sp>
        <p:nvSpPr>
          <p:cNvPr id="8" name="TextBox 7">
            <a:extLst>
              <a:ext uri="{FF2B5EF4-FFF2-40B4-BE49-F238E27FC236}">
                <a16:creationId xmlns:a16="http://schemas.microsoft.com/office/drawing/2014/main" id="{2DC74CAA-35A2-F01F-9A76-CC0D8A5FF581}"/>
              </a:ext>
            </a:extLst>
          </p:cNvPr>
          <p:cNvSpPr txBox="1"/>
          <p:nvPr/>
        </p:nvSpPr>
        <p:spPr>
          <a:xfrm>
            <a:off x="223524" y="6374427"/>
            <a:ext cx="8596011" cy="369332"/>
          </a:xfrm>
          <a:prstGeom prst="rect">
            <a:avLst/>
          </a:prstGeom>
          <a:noFill/>
        </p:spPr>
        <p:txBody>
          <a:bodyPr wrap="square">
            <a:spAutoFit/>
          </a:bodyPr>
          <a:lstStyle/>
          <a:p>
            <a:r>
              <a:rPr lang="en-US" b="0" i="0" dirty="0">
                <a:solidFill>
                  <a:srgbClr val="4E5054"/>
                </a:solidFill>
                <a:effectLst/>
                <a:latin typeface="Public Sans"/>
              </a:rPr>
              <a:t> </a:t>
            </a:r>
            <a:r>
              <a:rPr lang="en-US" sz="1400" b="0" i="0" dirty="0">
                <a:solidFill>
                  <a:srgbClr val="4E5054"/>
                </a:solidFill>
                <a:effectLst/>
                <a:latin typeface="Public Sans"/>
              </a:rPr>
              <a:t>*NOTE: FHLB Dallas does not provide grants directly to project sponsors or to consumers</a:t>
            </a:r>
            <a:r>
              <a:rPr lang="en-US" b="0" i="0" dirty="0">
                <a:solidFill>
                  <a:srgbClr val="4E5054"/>
                </a:solidFill>
                <a:effectLst/>
                <a:latin typeface="Public Sans"/>
              </a:rPr>
              <a:t> </a:t>
            </a:r>
            <a:endParaRPr lang="en-US" dirty="0"/>
          </a:p>
        </p:txBody>
      </p:sp>
    </p:spTree>
    <p:extLst>
      <p:ext uri="{BB962C8B-B14F-4D97-AF65-F5344CB8AC3E}">
        <p14:creationId xmlns:p14="http://schemas.microsoft.com/office/powerpoint/2010/main" val="41582004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Program Overview</a:t>
            </a:r>
          </a:p>
        </p:txBody>
      </p:sp>
      <p:sp>
        <p:nvSpPr>
          <p:cNvPr id="4" name="Text Placeholder 3"/>
          <p:cNvSpPr>
            <a:spLocks noGrp="1"/>
          </p:cNvSpPr>
          <p:nvPr>
            <p:ph type="body" sz="quarter" idx="12"/>
          </p:nvPr>
        </p:nvSpPr>
        <p:spPr>
          <a:xfrm>
            <a:off x="338959" y="2323632"/>
            <a:ext cx="4800369" cy="4077168"/>
          </a:xfrm>
        </p:spPr>
        <p:txBody>
          <a:bodyPr vert="horz" lIns="91440" tIns="45720" rIns="91440" bIns="45720" rtlCol="0" anchor="t">
            <a:normAutofit/>
          </a:bodyPr>
          <a:lstStyle/>
          <a:p>
            <a:pPr marL="166370" indent="-166370">
              <a:spcBef>
                <a:spcPts val="1200"/>
              </a:spcBef>
            </a:pPr>
            <a:r>
              <a:rPr lang="en-US" sz="1800" b="1" dirty="0">
                <a:solidFill>
                  <a:srgbClr val="0070C0"/>
                </a:solidFill>
              </a:rPr>
              <a:t>FORTIFIED Standards</a:t>
            </a:r>
            <a:r>
              <a:rPr lang="en-US" sz="1800" dirty="0">
                <a:solidFill>
                  <a:srgbClr val="0070C0"/>
                </a:solidFill>
              </a:rPr>
              <a:t> </a:t>
            </a:r>
            <a:r>
              <a:rPr lang="en-US" sz="1800" dirty="0"/>
              <a:t>are resilient building codes developed by the Insurance Institute for Business &amp; Home Safety (IBHS)</a:t>
            </a:r>
            <a:endParaRPr lang="en-US" dirty="0"/>
          </a:p>
          <a:p>
            <a:pPr marL="166370" indent="-166370">
              <a:spcBef>
                <a:spcPts val="1200"/>
              </a:spcBef>
            </a:pPr>
            <a:r>
              <a:rPr lang="en-US" sz="1800" b="1" dirty="0">
                <a:solidFill>
                  <a:srgbClr val="0070C0"/>
                </a:solidFill>
              </a:rPr>
              <a:t>Grant amounts (maximum)</a:t>
            </a:r>
            <a:r>
              <a:rPr lang="en-US" sz="1800" dirty="0">
                <a:solidFill>
                  <a:srgbClr val="0070C0"/>
                </a:solidFill>
              </a:rPr>
              <a:t>: </a:t>
            </a:r>
            <a:endParaRPr lang="en-US" sz="1800" dirty="0">
              <a:solidFill>
                <a:srgbClr val="0070C0"/>
              </a:solidFill>
              <a:ea typeface="Calibri"/>
              <a:cs typeface="Calibri"/>
            </a:endParaRPr>
          </a:p>
          <a:p>
            <a:pPr lvl="1">
              <a:spcBef>
                <a:spcPts val="1200"/>
              </a:spcBef>
            </a:pPr>
            <a:r>
              <a:rPr lang="en-US" sz="1800" b="1" dirty="0">
                <a:solidFill>
                  <a:srgbClr val="0070C0"/>
                </a:solidFill>
              </a:rPr>
              <a:t>$17,000</a:t>
            </a:r>
            <a:r>
              <a:rPr lang="en-US" sz="1800" dirty="0"/>
              <a:t>/household for existing roof replacements </a:t>
            </a:r>
          </a:p>
          <a:p>
            <a:pPr marL="166370" indent="-166370">
              <a:spcBef>
                <a:spcPts val="1200"/>
              </a:spcBef>
            </a:pPr>
            <a:r>
              <a:rPr lang="en-US" sz="1800" b="1" dirty="0">
                <a:solidFill>
                  <a:srgbClr val="0070C0"/>
                </a:solidFill>
              </a:rPr>
              <a:t>Household requirements</a:t>
            </a:r>
            <a:r>
              <a:rPr lang="en-US" sz="1800" dirty="0">
                <a:solidFill>
                  <a:srgbClr val="0070C0"/>
                </a:solidFill>
              </a:rPr>
              <a:t>:</a:t>
            </a:r>
            <a:endParaRPr lang="en-US" sz="1800" dirty="0">
              <a:solidFill>
                <a:srgbClr val="0070C0"/>
              </a:solidFill>
              <a:ea typeface="Calibri"/>
              <a:cs typeface="Calibri"/>
            </a:endParaRPr>
          </a:p>
          <a:p>
            <a:pPr lvl="1">
              <a:spcBef>
                <a:spcPts val="1200"/>
              </a:spcBef>
            </a:pPr>
            <a:r>
              <a:rPr lang="en-US" sz="1800" dirty="0"/>
              <a:t>Owner-occupied</a:t>
            </a:r>
          </a:p>
          <a:p>
            <a:pPr lvl="1">
              <a:spcBef>
                <a:spcPts val="1200"/>
              </a:spcBef>
            </a:pPr>
            <a:r>
              <a:rPr lang="en-US" sz="1800" dirty="0"/>
              <a:t>At or below 120% of the Area Median Income</a:t>
            </a:r>
          </a:p>
          <a:p>
            <a:pPr lvl="1">
              <a:spcBef>
                <a:spcPts val="1200"/>
              </a:spcBef>
            </a:pPr>
            <a:r>
              <a:rPr lang="en-US" sz="1800" dirty="0"/>
              <a:t>In FHLB Dallas’ District: AR, LA, NM, MS, TX</a:t>
            </a:r>
          </a:p>
          <a:p>
            <a:pPr marL="166370" indent="-166370"/>
            <a:endParaRPr lang="en-US" sz="1800" dirty="0">
              <a:ea typeface="Calibri"/>
              <a:cs typeface="Calibri"/>
            </a:endParaRPr>
          </a:p>
        </p:txBody>
      </p:sp>
      <p:pic>
        <p:nvPicPr>
          <p:cNvPr id="5" name="Picture 2">
            <a:extLst>
              <a:ext uri="{FF2B5EF4-FFF2-40B4-BE49-F238E27FC236}">
                <a16:creationId xmlns:a16="http://schemas.microsoft.com/office/drawing/2014/main" id="{6E8AC484-AC30-5919-578A-823A07893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5328" y="2537029"/>
            <a:ext cx="3489713" cy="34897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0A9EBB7C-F037-749D-4236-9EB22EA19B4A}"/>
              </a:ext>
            </a:extLst>
          </p:cNvPr>
          <p:cNvSpPr/>
          <p:nvPr/>
        </p:nvSpPr>
        <p:spPr>
          <a:xfrm>
            <a:off x="265460" y="1271343"/>
            <a:ext cx="8539581" cy="83691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FHLB Dallas supports the replacement of FORTIFIED Roofs through a $10,000,000 allocation to the FORTIFIED Fund</a:t>
            </a:r>
          </a:p>
        </p:txBody>
      </p:sp>
      <p:cxnSp>
        <p:nvCxnSpPr>
          <p:cNvPr id="8" name="Straight Connector 7">
            <a:extLst>
              <a:ext uri="{FF2B5EF4-FFF2-40B4-BE49-F238E27FC236}">
                <a16:creationId xmlns:a16="http://schemas.microsoft.com/office/drawing/2014/main" id="{D6563391-7CD9-1DCD-2C5C-6E3036EABEB8}"/>
              </a:ext>
            </a:extLst>
          </p:cNvPr>
          <p:cNvCxnSpPr>
            <a:cxnSpLocks/>
          </p:cNvCxnSpPr>
          <p:nvPr/>
        </p:nvCxnSpPr>
        <p:spPr>
          <a:xfrm>
            <a:off x="5082844" y="2435379"/>
            <a:ext cx="0" cy="387816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22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D05F2-EA26-EC73-B481-86007B2CFB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4AB26B-6162-B681-B209-F9CD40822D06}"/>
              </a:ext>
            </a:extLst>
          </p:cNvPr>
          <p:cNvSpPr>
            <a:spLocks noGrp="1"/>
          </p:cNvSpPr>
          <p:nvPr>
            <p:ph type="title"/>
          </p:nvPr>
        </p:nvSpPr>
        <p:spPr/>
        <p:txBody>
          <a:bodyPr/>
          <a:lstStyle/>
          <a:p>
            <a:r>
              <a:rPr lang="en-US" sz="2400" dirty="0"/>
              <a:t>Program Updates for 2026</a:t>
            </a:r>
          </a:p>
        </p:txBody>
      </p:sp>
      <p:sp>
        <p:nvSpPr>
          <p:cNvPr id="5" name="Rectangle: Rounded Corners 4">
            <a:extLst>
              <a:ext uri="{FF2B5EF4-FFF2-40B4-BE49-F238E27FC236}">
                <a16:creationId xmlns:a16="http://schemas.microsoft.com/office/drawing/2014/main" id="{677DC6FA-32ED-4514-404C-B745A44D1B17}"/>
              </a:ext>
            </a:extLst>
          </p:cNvPr>
          <p:cNvSpPr/>
          <p:nvPr/>
        </p:nvSpPr>
        <p:spPr>
          <a:xfrm>
            <a:off x="559394" y="1463527"/>
            <a:ext cx="8025210" cy="614325"/>
          </a:xfrm>
          <a:prstGeom prst="round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indent="0" algn="ctr">
              <a:buNone/>
            </a:pPr>
            <a:endParaRPr lang="en-US" sz="2000" b="1" dirty="0"/>
          </a:p>
          <a:p>
            <a:pPr algn="ctr"/>
            <a:r>
              <a:rPr lang="en-US" sz="2000" b="1" dirty="0">
                <a:solidFill>
                  <a:schemeClr val="bg1"/>
                </a:solidFill>
              </a:rPr>
              <a:t>Application size: </a:t>
            </a:r>
            <a:r>
              <a:rPr lang="en-US" sz="2000" dirty="0">
                <a:solidFill>
                  <a:schemeClr val="bg1"/>
                </a:solidFill>
              </a:rPr>
              <a:t>Requests of up to $500,000 for </a:t>
            </a:r>
            <a:r>
              <a:rPr lang="en-US" sz="2000" u="sng" dirty="0">
                <a:solidFill>
                  <a:schemeClr val="bg1"/>
                </a:solidFill>
              </a:rPr>
              <a:t>a minimum of 5</a:t>
            </a:r>
            <a:r>
              <a:rPr lang="en-US" sz="2000" dirty="0">
                <a:solidFill>
                  <a:schemeClr val="bg1"/>
                </a:solidFill>
              </a:rPr>
              <a:t> up to 50 households per application</a:t>
            </a:r>
            <a:endParaRPr lang="en-US" sz="2000" dirty="0">
              <a:solidFill>
                <a:schemeClr val="bg1"/>
              </a:solidFill>
              <a:ea typeface="Calibri"/>
              <a:cs typeface="Calibri"/>
            </a:endParaRPr>
          </a:p>
          <a:p>
            <a:pPr algn="ctr"/>
            <a:endParaRPr lang="en-US" sz="2000" dirty="0"/>
          </a:p>
        </p:txBody>
      </p:sp>
      <p:sp>
        <p:nvSpPr>
          <p:cNvPr id="6" name="Rectangle: Rounded Corners 5">
            <a:extLst>
              <a:ext uri="{FF2B5EF4-FFF2-40B4-BE49-F238E27FC236}">
                <a16:creationId xmlns:a16="http://schemas.microsoft.com/office/drawing/2014/main" id="{9D38C2C1-FF90-545D-DBD6-09929C3B7299}"/>
              </a:ext>
            </a:extLst>
          </p:cNvPr>
          <p:cNvSpPr/>
          <p:nvPr/>
        </p:nvSpPr>
        <p:spPr>
          <a:xfrm>
            <a:off x="556803" y="2309409"/>
            <a:ext cx="8025210" cy="1113368"/>
          </a:xfrm>
          <a:prstGeom prst="round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Contractors: </a:t>
            </a:r>
            <a:r>
              <a:rPr lang="en-US" sz="2000" dirty="0"/>
              <a:t>As of November 1, 2025, IBHS requires contractors be FORTIFIED certified. Evidence of the contractor certification will be required as part of the disbursement request.</a:t>
            </a:r>
          </a:p>
        </p:txBody>
      </p:sp>
      <p:sp>
        <p:nvSpPr>
          <p:cNvPr id="7" name="Rectangle: Rounded Corners 6">
            <a:extLst>
              <a:ext uri="{FF2B5EF4-FFF2-40B4-BE49-F238E27FC236}">
                <a16:creationId xmlns:a16="http://schemas.microsoft.com/office/drawing/2014/main" id="{B40CFF8A-DABA-A76D-9652-B7488A4CA313}"/>
              </a:ext>
            </a:extLst>
          </p:cNvPr>
          <p:cNvSpPr/>
          <p:nvPr/>
        </p:nvSpPr>
        <p:spPr>
          <a:xfrm>
            <a:off x="556803" y="3654335"/>
            <a:ext cx="8025210" cy="814660"/>
          </a:xfrm>
          <a:prstGeom prst="round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bg1"/>
                </a:solidFill>
              </a:rPr>
              <a:t>Intermediaries: </a:t>
            </a:r>
            <a:r>
              <a:rPr lang="en-US" sz="2000" dirty="0">
                <a:solidFill>
                  <a:schemeClr val="bg1"/>
                </a:solidFill>
              </a:rPr>
              <a:t>Definition has been updated for 2026.  </a:t>
            </a:r>
          </a:p>
        </p:txBody>
      </p:sp>
      <p:sp>
        <p:nvSpPr>
          <p:cNvPr id="4" name="Rectangle: Rounded Corners 3">
            <a:extLst>
              <a:ext uri="{FF2B5EF4-FFF2-40B4-BE49-F238E27FC236}">
                <a16:creationId xmlns:a16="http://schemas.microsoft.com/office/drawing/2014/main" id="{9601E450-3C44-D89D-1D94-7BE2A88B2578}"/>
              </a:ext>
            </a:extLst>
          </p:cNvPr>
          <p:cNvSpPr/>
          <p:nvPr/>
        </p:nvSpPr>
        <p:spPr>
          <a:xfrm>
            <a:off x="556803" y="4776481"/>
            <a:ext cx="8025210" cy="814660"/>
          </a:xfrm>
          <a:prstGeom prst="round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bg1"/>
                </a:solidFill>
              </a:rPr>
              <a:t>Household: </a:t>
            </a:r>
            <a:r>
              <a:rPr lang="en-US" sz="2000" dirty="0">
                <a:solidFill>
                  <a:schemeClr val="bg1"/>
                </a:solidFill>
              </a:rPr>
              <a:t>Rehab of existing roofs only in 2026, amount available per household increased to $17,000.</a:t>
            </a:r>
          </a:p>
        </p:txBody>
      </p:sp>
    </p:spTree>
    <p:extLst>
      <p:ext uri="{BB962C8B-B14F-4D97-AF65-F5344CB8AC3E}">
        <p14:creationId xmlns:p14="http://schemas.microsoft.com/office/powerpoint/2010/main" val="67632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5437D-01D5-5A95-9FE2-3A5514F994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3D528B-0274-B317-F64D-740512E024E9}"/>
              </a:ext>
            </a:extLst>
          </p:cNvPr>
          <p:cNvSpPr>
            <a:spLocks noGrp="1"/>
          </p:cNvSpPr>
          <p:nvPr>
            <p:ph type="title"/>
          </p:nvPr>
        </p:nvSpPr>
        <p:spPr/>
        <p:txBody>
          <a:bodyPr/>
          <a:lstStyle/>
          <a:p>
            <a:r>
              <a:rPr lang="en-US" sz="2400" dirty="0"/>
              <a:t>Intermediaries</a:t>
            </a:r>
          </a:p>
        </p:txBody>
      </p:sp>
      <p:sp>
        <p:nvSpPr>
          <p:cNvPr id="4" name="Text Placeholder 3">
            <a:extLst>
              <a:ext uri="{FF2B5EF4-FFF2-40B4-BE49-F238E27FC236}">
                <a16:creationId xmlns:a16="http://schemas.microsoft.com/office/drawing/2014/main" id="{22335CED-64F6-711B-8B6F-5AB03441A6D5}"/>
              </a:ext>
            </a:extLst>
          </p:cNvPr>
          <p:cNvSpPr>
            <a:spLocks noGrp="1"/>
          </p:cNvSpPr>
          <p:nvPr>
            <p:ph type="body" sz="quarter" idx="12"/>
          </p:nvPr>
        </p:nvSpPr>
        <p:spPr>
          <a:xfrm>
            <a:off x="355600" y="1140490"/>
            <a:ext cx="8254246" cy="4150556"/>
          </a:xfrm>
        </p:spPr>
        <p:txBody>
          <a:bodyPr>
            <a:normAutofit fontScale="92500" lnSpcReduction="10000"/>
          </a:bodyPr>
          <a:lstStyle/>
          <a:p>
            <a:pPr marL="0" indent="0">
              <a:buNone/>
            </a:pPr>
            <a:r>
              <a:rPr lang="en-US" sz="2000" dirty="0">
                <a:solidFill>
                  <a:schemeClr val="tx1"/>
                </a:solidFill>
              </a:rPr>
              <a:t>Intermediary organizations can assist Members in the sourcing &amp; coordination of applications.</a:t>
            </a:r>
          </a:p>
          <a:p>
            <a:pPr marL="0" indent="0">
              <a:buNone/>
            </a:pPr>
            <a:endParaRPr lang="en-US" dirty="0">
              <a:solidFill>
                <a:schemeClr val="tx1"/>
              </a:solidFill>
            </a:endParaRPr>
          </a:p>
          <a:p>
            <a:pPr marL="0" indent="0">
              <a:buNone/>
            </a:pPr>
            <a:r>
              <a:rPr lang="en-US" sz="2000" b="1" dirty="0">
                <a:solidFill>
                  <a:srgbClr val="0070C0"/>
                </a:solidFill>
              </a:rPr>
              <a:t>Intermediary</a:t>
            </a:r>
            <a:r>
              <a:rPr lang="en-US" sz="2000" b="1" dirty="0">
                <a:solidFill>
                  <a:schemeClr val="tx1"/>
                </a:solidFill>
              </a:rPr>
              <a:t> </a:t>
            </a:r>
            <a:r>
              <a:rPr lang="en-US" sz="2000" dirty="0">
                <a:solidFill>
                  <a:schemeClr val="tx1"/>
                </a:solidFill>
              </a:rPr>
              <a:t>means an IRS-established 501(c)(3) nonprofit organization, government entity, or tribal entity that works with a member institution to facilitate grant applications for the Bank’s Homeownership Set-Aside programs and applicable Voluntary programs. The Intermediary must be current on filing and paid all tax obligations to participate in any program. </a:t>
            </a:r>
          </a:p>
          <a:p>
            <a:pPr>
              <a:buFont typeface="Wingdings" panose="05000000000000000000" pitchFamily="2" charset="2"/>
              <a:buChar char="Ø"/>
            </a:pPr>
            <a:r>
              <a:rPr lang="en-US" sz="2100" dirty="0">
                <a:solidFill>
                  <a:schemeClr val="tx1"/>
                </a:solidFill>
              </a:rPr>
              <a:t> FHLB Dallas reserves the right to request a copy of the 501c3 letter and/or additional supporting documentation related to the intermediary.</a:t>
            </a:r>
          </a:p>
          <a:p>
            <a:pPr marL="0" indent="0">
              <a:buNone/>
            </a:pPr>
            <a:endParaRPr lang="en-US" sz="2000" dirty="0">
              <a:solidFill>
                <a:schemeClr val="tx1"/>
              </a:solidFill>
            </a:endParaRPr>
          </a:p>
          <a:p>
            <a:r>
              <a:rPr lang="en-US" sz="2000" dirty="0">
                <a:solidFill>
                  <a:schemeClr val="tx1"/>
                </a:solidFill>
              </a:rPr>
              <a:t>Intermediaries can receive a maximum fee of $1,000/household</a:t>
            </a:r>
          </a:p>
          <a:p>
            <a:pPr lvl="1"/>
            <a:r>
              <a:rPr lang="en-US" sz="2000" dirty="0">
                <a:solidFill>
                  <a:schemeClr val="tx1"/>
                </a:solidFill>
              </a:rPr>
              <a:t>$1,000 counts towards the $17,000/household maximum</a:t>
            </a:r>
          </a:p>
        </p:txBody>
      </p:sp>
      <p:sp>
        <p:nvSpPr>
          <p:cNvPr id="5" name="Rectangle 4">
            <a:extLst>
              <a:ext uri="{FF2B5EF4-FFF2-40B4-BE49-F238E27FC236}">
                <a16:creationId xmlns:a16="http://schemas.microsoft.com/office/drawing/2014/main" id="{C49F0BBA-29D8-BB04-C868-B055649F4B95}"/>
              </a:ext>
            </a:extLst>
          </p:cNvPr>
          <p:cNvSpPr/>
          <p:nvPr/>
        </p:nvSpPr>
        <p:spPr>
          <a:xfrm>
            <a:off x="265753" y="5333305"/>
            <a:ext cx="8433940" cy="1025236"/>
          </a:xfrm>
          <a:prstGeom prst="rect">
            <a:avLst/>
          </a:prstGeom>
          <a:solidFill>
            <a:schemeClr val="accent1">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t>
            </a:r>
            <a:r>
              <a:rPr lang="en-US" dirty="0">
                <a:solidFill>
                  <a:schemeClr val="tx2">
                    <a:lumMod val="75000"/>
                  </a:schemeClr>
                </a:solidFill>
              </a:rPr>
              <a:t>All information required for the application must be verified by the Member Institution. Members are responsible for ensuring intermediaries follow program guidelines</a:t>
            </a:r>
            <a:r>
              <a:rPr lang="en-US" dirty="0">
                <a:solidFill>
                  <a:srgbClr val="FF0000"/>
                </a:solidFill>
              </a:rPr>
              <a:t>*</a:t>
            </a:r>
          </a:p>
        </p:txBody>
      </p:sp>
    </p:spTree>
    <p:extLst>
      <p:ext uri="{BB962C8B-B14F-4D97-AF65-F5344CB8AC3E}">
        <p14:creationId xmlns:p14="http://schemas.microsoft.com/office/powerpoint/2010/main" val="17640932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BF8DC-C176-445F-DAAF-350D4FCDB121}"/>
              </a:ext>
            </a:extLst>
          </p:cNvPr>
          <p:cNvSpPr>
            <a:spLocks noGrp="1"/>
          </p:cNvSpPr>
          <p:nvPr>
            <p:ph type="title"/>
          </p:nvPr>
        </p:nvSpPr>
        <p:spPr/>
        <p:txBody>
          <a:bodyPr/>
          <a:lstStyle/>
          <a:p>
            <a:r>
              <a:rPr lang="en-US" sz="2400" dirty="0"/>
              <a:t>FORTIFIED Fund Grant Programs – Evaluators</a:t>
            </a:r>
          </a:p>
        </p:txBody>
      </p:sp>
      <p:sp>
        <p:nvSpPr>
          <p:cNvPr id="3" name="Text Placeholder 2">
            <a:extLst>
              <a:ext uri="{FF2B5EF4-FFF2-40B4-BE49-F238E27FC236}">
                <a16:creationId xmlns:a16="http://schemas.microsoft.com/office/drawing/2014/main" id="{5B987CF9-1ACF-CE2F-AE6E-C8626BF7A887}"/>
              </a:ext>
            </a:extLst>
          </p:cNvPr>
          <p:cNvSpPr>
            <a:spLocks noGrp="1"/>
          </p:cNvSpPr>
          <p:nvPr>
            <p:ph type="body" sz="quarter" idx="12"/>
          </p:nvPr>
        </p:nvSpPr>
        <p:spPr>
          <a:xfrm>
            <a:off x="356261" y="1167788"/>
            <a:ext cx="8137743" cy="5277079"/>
          </a:xfrm>
        </p:spPr>
        <p:txBody>
          <a:bodyPr>
            <a:noAutofit/>
          </a:bodyPr>
          <a:lstStyle/>
          <a:p>
            <a:pPr marL="0" indent="0" algn="ctr">
              <a:buNone/>
            </a:pPr>
            <a:r>
              <a:rPr lang="en-US" dirty="0"/>
              <a:t>FORTIFIED Evaluators are trained and certified professionals that submit required documentation to IBHS to obtain a FORTIFIED designation.</a:t>
            </a:r>
          </a:p>
          <a:p>
            <a:pPr marL="0" indent="0">
              <a:buNone/>
            </a:pPr>
            <a:endParaRPr lang="en-US" sz="1500" b="1" dirty="0"/>
          </a:p>
          <a:p>
            <a:pPr marL="0" indent="0">
              <a:buNone/>
            </a:pPr>
            <a:endParaRPr lang="en-US" sz="1500" b="1" dirty="0"/>
          </a:p>
          <a:p>
            <a:pPr marL="0" indent="0">
              <a:buNone/>
            </a:pPr>
            <a:endParaRPr lang="en-US" sz="1500" b="1" dirty="0"/>
          </a:p>
          <a:p>
            <a:pPr marL="0" indent="0">
              <a:buNone/>
            </a:pPr>
            <a:endParaRPr lang="en-US" sz="1500" b="1" dirty="0"/>
          </a:p>
          <a:p>
            <a:pPr marL="0" indent="0">
              <a:buNone/>
            </a:pPr>
            <a:endParaRPr lang="en-US" sz="1500" b="1" dirty="0"/>
          </a:p>
          <a:p>
            <a:pPr marL="0" indent="0">
              <a:buNone/>
            </a:pPr>
            <a:endParaRPr lang="en-US" sz="1500" b="1" dirty="0"/>
          </a:p>
          <a:p>
            <a:pPr marL="0" indent="0">
              <a:buNone/>
            </a:pPr>
            <a:r>
              <a:rPr lang="en-US" sz="2000" b="1" dirty="0"/>
              <a:t>Evaluator/Inspection Fees</a:t>
            </a:r>
            <a:endParaRPr lang="en-US" sz="2000" dirty="0"/>
          </a:p>
          <a:p>
            <a:r>
              <a:rPr lang="en-US" sz="2000" dirty="0"/>
              <a:t>Fees vary based on home size, scope of work, and factors like travel costs</a:t>
            </a:r>
          </a:p>
          <a:p>
            <a:r>
              <a:rPr lang="en-US" sz="2000" dirty="0"/>
              <a:t>A portion of </a:t>
            </a:r>
            <a:r>
              <a:rPr lang="en-US" sz="2000" dirty="0">
                <a:solidFill>
                  <a:srgbClr val="0071CE"/>
                </a:solidFill>
              </a:rPr>
              <a:t>the grant may be used to pay for these fees</a:t>
            </a:r>
          </a:p>
          <a:p>
            <a:pPr marL="0" indent="0">
              <a:buNone/>
            </a:pPr>
            <a:endParaRPr lang="en-US" sz="2000" dirty="0"/>
          </a:p>
          <a:p>
            <a:pPr marL="0" indent="0">
              <a:buNone/>
            </a:pPr>
            <a:r>
              <a:rPr lang="en-US" sz="2000" dirty="0"/>
              <a:t>Evaluators can be found by Googling “Fortified Evaluators” or by visiting this direct link: </a:t>
            </a:r>
            <a:r>
              <a:rPr lang="en-US" sz="2000" dirty="0">
                <a:solidFill>
                  <a:srgbClr val="0071CE"/>
                </a:solidFill>
              </a:rPr>
              <a:t>https://ibhs.my.site.com/s/find-a-provider</a:t>
            </a:r>
          </a:p>
        </p:txBody>
      </p:sp>
      <p:pic>
        <p:nvPicPr>
          <p:cNvPr id="5" name="Picture 4" descr="Cartoon checklist and pencil">
            <a:extLst>
              <a:ext uri="{FF2B5EF4-FFF2-40B4-BE49-F238E27FC236}">
                <a16:creationId xmlns:a16="http://schemas.microsoft.com/office/drawing/2014/main" id="{D1F82393-C61F-FFD8-D2F1-C7B17658D099}"/>
              </a:ext>
            </a:extLst>
          </p:cNvPr>
          <p:cNvPicPr>
            <a:picLocks noChangeAspect="1"/>
          </p:cNvPicPr>
          <p:nvPr/>
        </p:nvPicPr>
        <p:blipFill>
          <a:blip r:embed="rId3"/>
          <a:stretch>
            <a:fillRect/>
          </a:stretch>
        </p:blipFill>
        <p:spPr>
          <a:xfrm>
            <a:off x="3473861" y="2484321"/>
            <a:ext cx="1902541" cy="1426906"/>
          </a:xfrm>
          <a:prstGeom prst="rect">
            <a:avLst/>
          </a:prstGeom>
        </p:spPr>
      </p:pic>
    </p:spTree>
    <p:extLst>
      <p:ext uri="{BB962C8B-B14F-4D97-AF65-F5344CB8AC3E}">
        <p14:creationId xmlns:p14="http://schemas.microsoft.com/office/powerpoint/2010/main" val="26639707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A6A97-67F3-7D37-769C-FA729E143D01}"/>
              </a:ext>
            </a:extLst>
          </p:cNvPr>
          <p:cNvSpPr>
            <a:spLocks noGrp="1"/>
          </p:cNvSpPr>
          <p:nvPr>
            <p:ph type="title"/>
          </p:nvPr>
        </p:nvSpPr>
        <p:spPr/>
        <p:txBody>
          <a:bodyPr/>
          <a:lstStyle/>
          <a:p>
            <a:r>
              <a:rPr lang="en-US" sz="2400" dirty="0"/>
              <a:t>Offerings &amp; Application Size</a:t>
            </a:r>
          </a:p>
        </p:txBody>
      </p:sp>
      <p:sp>
        <p:nvSpPr>
          <p:cNvPr id="4" name="Text Placeholder 3">
            <a:extLst>
              <a:ext uri="{FF2B5EF4-FFF2-40B4-BE49-F238E27FC236}">
                <a16:creationId xmlns:a16="http://schemas.microsoft.com/office/drawing/2014/main" id="{28768205-9911-1F1D-18D9-C9DD6AB7A5CF}"/>
              </a:ext>
            </a:extLst>
          </p:cNvPr>
          <p:cNvSpPr>
            <a:spLocks noGrp="1"/>
          </p:cNvSpPr>
          <p:nvPr>
            <p:ph type="body" sz="quarter" idx="12"/>
          </p:nvPr>
        </p:nvSpPr>
        <p:spPr>
          <a:xfrm>
            <a:off x="482600" y="1307860"/>
            <a:ext cx="8178800" cy="5047343"/>
          </a:xfrm>
        </p:spPr>
        <p:txBody>
          <a:bodyPr>
            <a:normAutofit/>
          </a:bodyPr>
          <a:lstStyle/>
          <a:p>
            <a:r>
              <a:rPr lang="en-US" dirty="0"/>
              <a:t>Applications will be accepted over </a:t>
            </a:r>
            <a:r>
              <a:rPr lang="en-US" u="sng" dirty="0"/>
              <a:t>two offerings</a:t>
            </a:r>
            <a:r>
              <a:rPr lang="en-US" dirty="0"/>
              <a:t> in 2026 with $5 million available per offering:</a:t>
            </a:r>
          </a:p>
          <a:p>
            <a:pPr lvl="1"/>
            <a:r>
              <a:rPr lang="en-US" b="1" dirty="0">
                <a:solidFill>
                  <a:schemeClr val="tx1">
                    <a:lumMod val="65000"/>
                    <a:lumOff val="35000"/>
                  </a:schemeClr>
                </a:solidFill>
              </a:rPr>
              <a:t> </a:t>
            </a:r>
            <a:r>
              <a:rPr lang="en-US" b="1" dirty="0">
                <a:solidFill>
                  <a:srgbClr val="0070C0"/>
                </a:solidFill>
              </a:rPr>
              <a:t>January 26 (first offering funding is exhausted)</a:t>
            </a:r>
          </a:p>
          <a:p>
            <a:pPr lvl="1"/>
            <a:r>
              <a:rPr lang="en-US" b="1" dirty="0">
                <a:solidFill>
                  <a:schemeClr val="tx1">
                    <a:lumMod val="65000"/>
                    <a:lumOff val="35000"/>
                  </a:schemeClr>
                </a:solidFill>
              </a:rPr>
              <a:t> </a:t>
            </a:r>
            <a:r>
              <a:rPr lang="en-US" b="1" dirty="0">
                <a:solidFill>
                  <a:srgbClr val="0070C0"/>
                </a:solidFill>
              </a:rPr>
              <a:t>July 1 through December 31</a:t>
            </a:r>
          </a:p>
          <a:p>
            <a:pPr lvl="2">
              <a:buFont typeface="Wingdings" panose="05000000000000000000" pitchFamily="2" charset="2"/>
              <a:buChar char="v"/>
            </a:pPr>
            <a:r>
              <a:rPr lang="en-US" dirty="0"/>
              <a:t> Or until funds are exhausted</a:t>
            </a:r>
          </a:p>
          <a:p>
            <a:pPr marL="231775" lvl="1" indent="0">
              <a:buNone/>
            </a:pPr>
            <a:endParaRPr lang="en-US" dirty="0"/>
          </a:p>
          <a:p>
            <a:r>
              <a:rPr lang="en-US" dirty="0"/>
              <a:t>Application size:</a:t>
            </a:r>
          </a:p>
          <a:p>
            <a:pPr lvl="1"/>
            <a:r>
              <a:rPr lang="en-US" b="1" dirty="0">
                <a:solidFill>
                  <a:schemeClr val="tx1">
                    <a:lumMod val="65000"/>
                    <a:lumOff val="35000"/>
                  </a:schemeClr>
                </a:solidFill>
              </a:rPr>
              <a:t> </a:t>
            </a:r>
            <a:r>
              <a:rPr lang="en-US" b="1" dirty="0">
                <a:solidFill>
                  <a:srgbClr val="0070C0"/>
                </a:solidFill>
              </a:rPr>
              <a:t>Up to $500,000 </a:t>
            </a:r>
            <a:r>
              <a:rPr lang="en-US" dirty="0"/>
              <a:t>of requested funds</a:t>
            </a:r>
          </a:p>
          <a:p>
            <a:pPr lvl="1"/>
            <a:r>
              <a:rPr lang="en-US" b="1" dirty="0">
                <a:solidFill>
                  <a:schemeClr val="tx1">
                    <a:lumMod val="65000"/>
                    <a:lumOff val="35000"/>
                  </a:schemeClr>
                </a:solidFill>
              </a:rPr>
              <a:t> </a:t>
            </a:r>
            <a:r>
              <a:rPr lang="en-US" dirty="0">
                <a:solidFill>
                  <a:schemeClr val="tx1">
                    <a:lumMod val="65000"/>
                    <a:lumOff val="35000"/>
                  </a:schemeClr>
                </a:solidFill>
              </a:rPr>
              <a:t>Minimum of </a:t>
            </a:r>
            <a:r>
              <a:rPr lang="en-US" b="1" dirty="0">
                <a:solidFill>
                  <a:srgbClr val="0070C0"/>
                </a:solidFill>
              </a:rPr>
              <a:t>5</a:t>
            </a:r>
            <a:r>
              <a:rPr lang="en-US" dirty="0">
                <a:solidFill>
                  <a:schemeClr val="tx1">
                    <a:lumMod val="65000"/>
                    <a:lumOff val="35000"/>
                  </a:schemeClr>
                </a:solidFill>
              </a:rPr>
              <a:t>,</a:t>
            </a:r>
            <a:r>
              <a:rPr lang="en-US" b="1" dirty="0">
                <a:solidFill>
                  <a:schemeClr val="tx1">
                    <a:lumMod val="65000"/>
                    <a:lumOff val="35000"/>
                  </a:schemeClr>
                </a:solidFill>
              </a:rPr>
              <a:t> </a:t>
            </a:r>
            <a:r>
              <a:rPr lang="en-US" dirty="0">
                <a:solidFill>
                  <a:schemeClr val="tx1">
                    <a:lumMod val="65000"/>
                    <a:lumOff val="35000"/>
                  </a:schemeClr>
                </a:solidFill>
              </a:rPr>
              <a:t>up to maximum of </a:t>
            </a:r>
            <a:r>
              <a:rPr lang="en-US" b="1" dirty="0">
                <a:solidFill>
                  <a:srgbClr val="0070C0"/>
                </a:solidFill>
              </a:rPr>
              <a:t>50</a:t>
            </a:r>
            <a:r>
              <a:rPr lang="en-US" dirty="0">
                <a:solidFill>
                  <a:schemeClr val="tx1">
                    <a:lumMod val="65000"/>
                    <a:lumOff val="35000"/>
                  </a:schemeClr>
                </a:solidFill>
              </a:rPr>
              <a:t> households</a:t>
            </a:r>
          </a:p>
        </p:txBody>
      </p:sp>
      <p:pic>
        <p:nvPicPr>
          <p:cNvPr id="6" name="Picture 5" descr="Icon">
            <a:extLst>
              <a:ext uri="{FF2B5EF4-FFF2-40B4-BE49-F238E27FC236}">
                <a16:creationId xmlns:a16="http://schemas.microsoft.com/office/drawing/2014/main" id="{4F5C33DF-A532-8AC4-39D2-F38DC7916885}"/>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567881" y="3069935"/>
            <a:ext cx="2966519" cy="3071714"/>
          </a:xfrm>
          <a:prstGeom prst="rect">
            <a:avLst/>
          </a:prstGeom>
        </p:spPr>
      </p:pic>
    </p:spTree>
    <p:extLst>
      <p:ext uri="{BB962C8B-B14F-4D97-AF65-F5344CB8AC3E}">
        <p14:creationId xmlns:p14="http://schemas.microsoft.com/office/powerpoint/2010/main" val="6237643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0A12-2251-021C-3D6D-6072BD1A4BF7}"/>
              </a:ext>
            </a:extLst>
          </p:cNvPr>
          <p:cNvSpPr>
            <a:spLocks noGrp="1"/>
          </p:cNvSpPr>
          <p:nvPr>
            <p:ph type="title"/>
          </p:nvPr>
        </p:nvSpPr>
        <p:spPr/>
        <p:txBody>
          <a:bodyPr/>
          <a:lstStyle/>
          <a:p>
            <a:r>
              <a:rPr lang="en-US" sz="2400" dirty="0"/>
              <a:t>Caps</a:t>
            </a:r>
          </a:p>
        </p:txBody>
      </p:sp>
      <p:sp>
        <p:nvSpPr>
          <p:cNvPr id="5" name="Rectangle 4">
            <a:extLst>
              <a:ext uri="{FF2B5EF4-FFF2-40B4-BE49-F238E27FC236}">
                <a16:creationId xmlns:a16="http://schemas.microsoft.com/office/drawing/2014/main" id="{86022E89-C035-CB9D-D332-245E9A8590A2}"/>
              </a:ext>
            </a:extLst>
          </p:cNvPr>
          <p:cNvSpPr/>
          <p:nvPr/>
        </p:nvSpPr>
        <p:spPr>
          <a:xfrm>
            <a:off x="331496" y="3328591"/>
            <a:ext cx="8471418" cy="1575184"/>
          </a:xfrm>
          <a:prstGeom prst="rect">
            <a:avLst/>
          </a:prstGeom>
          <a:ln/>
        </p:spPr>
        <p:style>
          <a:lnRef idx="2">
            <a:schemeClr val="dk1"/>
          </a:lnRef>
          <a:fillRef idx="1">
            <a:schemeClr val="lt1"/>
          </a:fillRef>
          <a:effectRef idx="0">
            <a:schemeClr val="dk1"/>
          </a:effectRef>
          <a:fontRef idx="minor">
            <a:schemeClr val="dk1"/>
          </a:fontRef>
        </p:style>
        <p:txBody>
          <a:bodyPr rtlCol="0" anchor="t"/>
          <a:lstStyle/>
          <a:p>
            <a:pPr marL="285750" indent="-285750">
              <a:buFont typeface="Wingdings" panose="05000000000000000000" pitchFamily="2" charset="2"/>
              <a:buChar char="v"/>
            </a:pPr>
            <a:r>
              <a:rPr lang="en-US" sz="1600" b="1" dirty="0">
                <a:solidFill>
                  <a:schemeClr val="tx1"/>
                </a:solidFill>
              </a:rPr>
              <a:t>2026 </a:t>
            </a:r>
            <a:r>
              <a:rPr lang="en-US" sz="1600" b="1" u="sng" dirty="0">
                <a:solidFill>
                  <a:schemeClr val="tx1"/>
                </a:solidFill>
              </a:rPr>
              <a:t>annual</a:t>
            </a:r>
            <a:r>
              <a:rPr lang="en-US" sz="1600" b="1" dirty="0">
                <a:solidFill>
                  <a:schemeClr val="tx1"/>
                </a:solidFill>
              </a:rPr>
              <a:t> limit per Intermediary: $1,000,000</a:t>
            </a:r>
          </a:p>
          <a:p>
            <a:pPr marL="742950" lvl="1" indent="-285750">
              <a:buFont typeface="Wingdings" panose="05000000000000000000" pitchFamily="2" charset="2"/>
              <a:buChar char="v"/>
            </a:pPr>
            <a:r>
              <a:rPr lang="en-US" sz="1600" dirty="0">
                <a:solidFill>
                  <a:schemeClr val="tx1"/>
                </a:solidFill>
              </a:rPr>
              <a:t>Intermediaries may only have one “active” application at a time. Each application must be completed with all FORTIFIED Certificates received before submitting a new application.</a:t>
            </a:r>
          </a:p>
          <a:p>
            <a:pPr marL="742950" lvl="1" indent="-285750">
              <a:buFont typeface="Wingdings" panose="05000000000000000000" pitchFamily="2" charset="2"/>
              <a:buChar char="v"/>
            </a:pPr>
            <a:r>
              <a:rPr lang="en-US" sz="1600" dirty="0">
                <a:solidFill>
                  <a:schemeClr val="tx1"/>
                </a:solidFill>
              </a:rPr>
              <a:t>An intermediary may work with multiple members but, may only have one “active” application at a time – an application through one member must be completed with all certificates received before submitting a new application through a different member.</a:t>
            </a:r>
          </a:p>
        </p:txBody>
      </p:sp>
      <p:sp>
        <p:nvSpPr>
          <p:cNvPr id="4" name="Rectangle 3">
            <a:extLst>
              <a:ext uri="{FF2B5EF4-FFF2-40B4-BE49-F238E27FC236}">
                <a16:creationId xmlns:a16="http://schemas.microsoft.com/office/drawing/2014/main" id="{60289294-C28A-4E8B-E442-2793C76BCAD2}"/>
              </a:ext>
            </a:extLst>
          </p:cNvPr>
          <p:cNvSpPr/>
          <p:nvPr/>
        </p:nvSpPr>
        <p:spPr>
          <a:xfrm>
            <a:off x="331496" y="1297229"/>
            <a:ext cx="8471418" cy="1575184"/>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marL="285750" indent="-285750">
              <a:buFont typeface="Wingdings" panose="05000000000000000000" pitchFamily="2" charset="2"/>
              <a:buChar char="v"/>
            </a:pPr>
            <a:r>
              <a:rPr lang="en-US" sz="1600" b="1" dirty="0">
                <a:solidFill>
                  <a:schemeClr val="tx1"/>
                </a:solidFill>
              </a:rPr>
              <a:t>2026 </a:t>
            </a:r>
            <a:r>
              <a:rPr lang="en-US" sz="1600" b="1" u="sng" dirty="0">
                <a:solidFill>
                  <a:schemeClr val="tx1"/>
                </a:solidFill>
              </a:rPr>
              <a:t>annual</a:t>
            </a:r>
            <a:r>
              <a:rPr lang="en-US" sz="1600" b="1" dirty="0">
                <a:solidFill>
                  <a:schemeClr val="tx1"/>
                </a:solidFill>
              </a:rPr>
              <a:t> limit per Member: $1,000,000</a:t>
            </a:r>
          </a:p>
          <a:p>
            <a:pPr marL="742950" lvl="1" indent="-285750">
              <a:buFont typeface="Wingdings" panose="05000000000000000000" pitchFamily="2" charset="2"/>
              <a:buChar char="v"/>
            </a:pPr>
            <a:r>
              <a:rPr lang="en-US" sz="1600" dirty="0">
                <a:solidFill>
                  <a:schemeClr val="tx1"/>
                </a:solidFill>
              </a:rPr>
              <a:t>If a Member self-facilitates an application with no Intermediary, the Member may only have one “active” application at a time. Each application must be completed with all FORTIFIED Certificates received before submitting a new application. </a:t>
            </a:r>
          </a:p>
          <a:p>
            <a:pPr marL="742950" lvl="1" indent="-285750">
              <a:buFont typeface="Wingdings" panose="05000000000000000000" pitchFamily="2" charset="2"/>
              <a:buChar char="v"/>
            </a:pPr>
            <a:r>
              <a:rPr lang="en-US" sz="1600" dirty="0">
                <a:solidFill>
                  <a:schemeClr val="tx1"/>
                </a:solidFill>
              </a:rPr>
              <a:t>If a member is working with multiple Intermediaries, the member may have multiple Intermediary-facilitated applications at the same time.</a:t>
            </a:r>
          </a:p>
        </p:txBody>
      </p:sp>
      <p:sp>
        <p:nvSpPr>
          <p:cNvPr id="7" name="TextBox 6">
            <a:extLst>
              <a:ext uri="{FF2B5EF4-FFF2-40B4-BE49-F238E27FC236}">
                <a16:creationId xmlns:a16="http://schemas.microsoft.com/office/drawing/2014/main" id="{622D2E57-8893-08A3-41E3-450BE8257BE9}"/>
              </a:ext>
            </a:extLst>
          </p:cNvPr>
          <p:cNvSpPr txBox="1"/>
          <p:nvPr/>
        </p:nvSpPr>
        <p:spPr>
          <a:xfrm>
            <a:off x="331496" y="5391494"/>
            <a:ext cx="8471418" cy="3385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sz="1600" b="1" u="sng" dirty="0">
                <a:solidFill>
                  <a:schemeClr val="bg1"/>
                </a:solidFill>
              </a:rPr>
              <a:t>Key Takeaway: The facilitator of the application may only have one active application at a time.</a:t>
            </a:r>
          </a:p>
        </p:txBody>
      </p:sp>
    </p:spTree>
    <p:extLst>
      <p:ext uri="{BB962C8B-B14F-4D97-AF65-F5344CB8AC3E}">
        <p14:creationId xmlns:p14="http://schemas.microsoft.com/office/powerpoint/2010/main" val="21651714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D3BF5-5D71-3161-98AE-A32BF91E6F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DE413-147D-E0C7-487B-CC5EF01F1A43}"/>
              </a:ext>
            </a:extLst>
          </p:cNvPr>
          <p:cNvSpPr>
            <a:spLocks noGrp="1"/>
          </p:cNvSpPr>
          <p:nvPr>
            <p:ph type="title"/>
          </p:nvPr>
        </p:nvSpPr>
        <p:spPr/>
        <p:txBody>
          <a:bodyPr/>
          <a:lstStyle/>
          <a:p>
            <a:r>
              <a:rPr lang="en-US" sz="2400" dirty="0"/>
              <a:t>Application Materials</a:t>
            </a:r>
          </a:p>
        </p:txBody>
      </p:sp>
      <p:sp>
        <p:nvSpPr>
          <p:cNvPr id="4" name="Text Placeholder 3">
            <a:extLst>
              <a:ext uri="{FF2B5EF4-FFF2-40B4-BE49-F238E27FC236}">
                <a16:creationId xmlns:a16="http://schemas.microsoft.com/office/drawing/2014/main" id="{CE9F51D5-83FC-B215-6D95-151AAFCC2B06}"/>
              </a:ext>
            </a:extLst>
          </p:cNvPr>
          <p:cNvSpPr>
            <a:spLocks noGrp="1"/>
          </p:cNvSpPr>
          <p:nvPr>
            <p:ph type="body" sz="quarter" idx="12"/>
          </p:nvPr>
        </p:nvSpPr>
        <p:spPr>
          <a:xfrm>
            <a:off x="355599" y="1175657"/>
            <a:ext cx="8326673" cy="1703346"/>
          </a:xfrm>
        </p:spPr>
        <p:txBody>
          <a:bodyPr vert="horz" lIns="91440" tIns="45720" rIns="91440" bIns="45720" rtlCol="0" anchor="t">
            <a:normAutofit/>
          </a:bodyPr>
          <a:lstStyle/>
          <a:p>
            <a:pPr marL="166370" indent="-166370"/>
            <a:r>
              <a:rPr lang="en-US" dirty="0"/>
              <a:t>Materials can be found on </a:t>
            </a:r>
            <a:r>
              <a:rPr lang="en-US" dirty="0">
                <a:hlinkClick r:id="rId2" action="ppaction://hlinkfile"/>
              </a:rPr>
              <a:t>FHLB.com</a:t>
            </a:r>
            <a:endParaRPr lang="en-US" dirty="0">
              <a:ea typeface="Calibri"/>
              <a:cs typeface="Calibri"/>
              <a:hlinkClick r:id="rId2" action="ppaction://hlinkfile"/>
            </a:endParaRPr>
          </a:p>
          <a:p>
            <a:pPr marL="166370" indent="-166370"/>
            <a:r>
              <a:rPr lang="en-US" dirty="0"/>
              <a:t>Select Community Programs &gt; Homeownership and Homebuyer Programs &gt; FHLB Dallas FORTIFIED Fund &gt; Resources</a:t>
            </a:r>
            <a:endParaRPr lang="en-US" dirty="0">
              <a:ea typeface="Calibri"/>
              <a:cs typeface="Calibri"/>
            </a:endParaRPr>
          </a:p>
          <a:p>
            <a:pPr marL="166370" indent="-166370"/>
            <a:endParaRPr lang="en-US" dirty="0">
              <a:ea typeface="Calibri"/>
              <a:cs typeface="Calibri"/>
            </a:endParaRPr>
          </a:p>
        </p:txBody>
      </p:sp>
      <p:grpSp>
        <p:nvGrpSpPr>
          <p:cNvPr id="5" name="Group 4">
            <a:extLst>
              <a:ext uri="{FF2B5EF4-FFF2-40B4-BE49-F238E27FC236}">
                <a16:creationId xmlns:a16="http://schemas.microsoft.com/office/drawing/2014/main" id="{09EB3BB8-7BFC-30B5-5159-EBEC58CA4AAF}"/>
              </a:ext>
            </a:extLst>
          </p:cNvPr>
          <p:cNvGrpSpPr/>
          <p:nvPr/>
        </p:nvGrpSpPr>
        <p:grpSpPr>
          <a:xfrm>
            <a:off x="1013625" y="2426638"/>
            <a:ext cx="7116749" cy="3974162"/>
            <a:chOff x="1140011" y="2787669"/>
            <a:chExt cx="6863977" cy="3712410"/>
          </a:xfrm>
        </p:grpSpPr>
        <p:pic>
          <p:nvPicPr>
            <p:cNvPr id="7" name="Picture 6" descr="Graphical user interface, website&#10;&#10;AI-generated content may be incorrect.">
              <a:extLst>
                <a:ext uri="{FF2B5EF4-FFF2-40B4-BE49-F238E27FC236}">
                  <a16:creationId xmlns:a16="http://schemas.microsoft.com/office/drawing/2014/main" id="{E2D39CBF-0897-B3C8-177A-B1FEB0035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011" y="2787669"/>
              <a:ext cx="6863977" cy="3712410"/>
            </a:xfrm>
            <a:prstGeom prst="rect">
              <a:avLst/>
            </a:prstGeom>
          </p:spPr>
        </p:pic>
        <p:sp>
          <p:nvSpPr>
            <p:cNvPr id="8" name="Rectangle 7">
              <a:extLst>
                <a:ext uri="{FF2B5EF4-FFF2-40B4-BE49-F238E27FC236}">
                  <a16:creationId xmlns:a16="http://schemas.microsoft.com/office/drawing/2014/main" id="{83ABACEB-938C-02C1-6B3A-BC5ABE5A32C9}"/>
                </a:ext>
              </a:extLst>
            </p:cNvPr>
            <p:cNvSpPr/>
            <p:nvPr/>
          </p:nvSpPr>
          <p:spPr>
            <a:xfrm>
              <a:off x="5350598" y="2998687"/>
              <a:ext cx="769545" cy="262550"/>
            </a:xfrm>
            <a:prstGeom prst="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FF541DE-6CAC-5E8D-416A-BB05F93F231A}"/>
                </a:ext>
              </a:extLst>
            </p:cNvPr>
            <p:cNvSpPr/>
            <p:nvPr/>
          </p:nvSpPr>
          <p:spPr>
            <a:xfrm>
              <a:off x="5375503" y="3739082"/>
              <a:ext cx="1385180" cy="126749"/>
            </a:xfrm>
            <a:prstGeom prst="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ED84E8D-F159-6983-FC3A-0D50F9CC624F}"/>
                </a:ext>
              </a:extLst>
            </p:cNvPr>
            <p:cNvSpPr/>
            <p:nvPr/>
          </p:nvSpPr>
          <p:spPr>
            <a:xfrm>
              <a:off x="2062679" y="5513561"/>
              <a:ext cx="1006443" cy="158222"/>
            </a:xfrm>
            <a:prstGeom prst="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C76E10-41DA-110C-7848-B7C3BDA0D6D4}"/>
                </a:ext>
              </a:extLst>
            </p:cNvPr>
            <p:cNvSpPr/>
            <p:nvPr/>
          </p:nvSpPr>
          <p:spPr>
            <a:xfrm>
              <a:off x="4535787" y="4065007"/>
              <a:ext cx="443621" cy="113014"/>
            </a:xfrm>
            <a:prstGeom prst="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84824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2FF6C-4C3A-54DE-B50F-441ADC6A678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7D024F8-2C7C-1B9E-0403-DA1BA37A044E}"/>
              </a:ext>
            </a:extLst>
          </p:cNvPr>
          <p:cNvPicPr>
            <a:picLocks noChangeAspect="1"/>
          </p:cNvPicPr>
          <p:nvPr/>
        </p:nvPicPr>
        <p:blipFill>
          <a:blip r:embed="rId2"/>
          <a:stretch>
            <a:fillRect/>
          </a:stretch>
        </p:blipFill>
        <p:spPr>
          <a:xfrm>
            <a:off x="665912" y="698288"/>
            <a:ext cx="6562520" cy="5702512"/>
          </a:xfrm>
          <a:prstGeom prst="rect">
            <a:avLst/>
          </a:prstGeom>
        </p:spPr>
      </p:pic>
    </p:spTree>
    <p:extLst>
      <p:ext uri="{BB962C8B-B14F-4D97-AF65-F5344CB8AC3E}">
        <p14:creationId xmlns:p14="http://schemas.microsoft.com/office/powerpoint/2010/main" val="12472520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070F-B593-EC2A-4A2B-4161C26DFDEA}"/>
              </a:ext>
            </a:extLst>
          </p:cNvPr>
          <p:cNvSpPr>
            <a:spLocks noGrp="1"/>
          </p:cNvSpPr>
          <p:nvPr>
            <p:ph type="title"/>
          </p:nvPr>
        </p:nvSpPr>
        <p:spPr/>
        <p:txBody>
          <a:bodyPr/>
          <a:lstStyle/>
          <a:p>
            <a:r>
              <a:rPr lang="en-US" sz="2400" dirty="0">
                <a:solidFill>
                  <a:srgbClr val="0070C0"/>
                </a:solidFill>
                <a:ea typeface="Calibri"/>
                <a:cs typeface="Calibri"/>
              </a:rPr>
              <a:t>Filling Out the User Guide</a:t>
            </a:r>
            <a:endParaRPr lang="en-US" sz="2400" dirty="0"/>
          </a:p>
        </p:txBody>
      </p:sp>
      <p:pic>
        <p:nvPicPr>
          <p:cNvPr id="7" name="Picture 6">
            <a:extLst>
              <a:ext uri="{FF2B5EF4-FFF2-40B4-BE49-F238E27FC236}">
                <a16:creationId xmlns:a16="http://schemas.microsoft.com/office/drawing/2014/main" id="{7B04D223-8808-0414-E685-D2E1429FDFD2}"/>
              </a:ext>
            </a:extLst>
          </p:cNvPr>
          <p:cNvPicPr>
            <a:picLocks noChangeAspect="1"/>
          </p:cNvPicPr>
          <p:nvPr/>
        </p:nvPicPr>
        <p:blipFill>
          <a:blip r:embed="rId2"/>
          <a:stretch>
            <a:fillRect/>
          </a:stretch>
        </p:blipFill>
        <p:spPr>
          <a:xfrm>
            <a:off x="5025863" y="1339268"/>
            <a:ext cx="3854170" cy="4672707"/>
          </a:xfrm>
          <a:prstGeom prst="rect">
            <a:avLst/>
          </a:prstGeom>
        </p:spPr>
      </p:pic>
      <p:sp>
        <p:nvSpPr>
          <p:cNvPr id="3" name="TextBox 2">
            <a:extLst>
              <a:ext uri="{FF2B5EF4-FFF2-40B4-BE49-F238E27FC236}">
                <a16:creationId xmlns:a16="http://schemas.microsoft.com/office/drawing/2014/main" id="{C04265EA-B8F7-6408-95D5-C5C1547DA17F}"/>
              </a:ext>
            </a:extLst>
          </p:cNvPr>
          <p:cNvSpPr txBox="1"/>
          <p:nvPr/>
        </p:nvSpPr>
        <p:spPr>
          <a:xfrm>
            <a:off x="1183892" y="4381460"/>
            <a:ext cx="3554969" cy="1477328"/>
          </a:xfrm>
          <a:prstGeom prst="rect">
            <a:avLst/>
          </a:prstGeom>
          <a:noFill/>
        </p:spPr>
        <p:txBody>
          <a:bodyPr wrap="square" rtlCol="0">
            <a:spAutoFit/>
          </a:bodyPr>
          <a:lstStyle/>
          <a:p>
            <a:r>
              <a:rPr lang="en-US" b="1" dirty="0"/>
              <a:t>Intake Assistance Checklist:</a:t>
            </a:r>
          </a:p>
          <a:p>
            <a:pPr marL="342900" indent="-342900">
              <a:buFont typeface="Wingdings" panose="05000000000000000000" pitchFamily="2" charset="2"/>
              <a:buChar char="ü"/>
            </a:pPr>
            <a:r>
              <a:rPr lang="en-US" dirty="0"/>
              <a:t>This document provides a snapshot of key information</a:t>
            </a:r>
          </a:p>
          <a:p>
            <a:pPr marL="342900" indent="-342900">
              <a:buFont typeface="Wingdings" panose="05000000000000000000" pitchFamily="2" charset="2"/>
              <a:buChar char="ü"/>
            </a:pPr>
            <a:r>
              <a:rPr lang="en-US" dirty="0"/>
              <a:t>Use the checklist items to ensure application completion</a:t>
            </a:r>
          </a:p>
        </p:txBody>
      </p:sp>
      <p:sp>
        <p:nvSpPr>
          <p:cNvPr id="4" name="TextBox 3">
            <a:extLst>
              <a:ext uri="{FF2B5EF4-FFF2-40B4-BE49-F238E27FC236}">
                <a16:creationId xmlns:a16="http://schemas.microsoft.com/office/drawing/2014/main" id="{66BC7623-5C0A-7488-7064-3ACF978639A2}"/>
              </a:ext>
            </a:extLst>
          </p:cNvPr>
          <p:cNvSpPr txBox="1"/>
          <p:nvPr/>
        </p:nvSpPr>
        <p:spPr>
          <a:xfrm>
            <a:off x="423359" y="1352610"/>
            <a:ext cx="4602504" cy="28623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sz="2000" dirty="0">
                <a:solidFill>
                  <a:schemeClr val="bg1"/>
                </a:solidFill>
              </a:rPr>
              <a:t>The User Guide must be filled out for each household and documentation must be retained by the member </a:t>
            </a:r>
            <a:r>
              <a:rPr lang="en-US" sz="2000" u="sng" dirty="0">
                <a:solidFill>
                  <a:schemeClr val="bg1"/>
                </a:solidFill>
              </a:rPr>
              <a:t>for two years</a:t>
            </a:r>
            <a:r>
              <a:rPr lang="en-US" sz="2000" dirty="0">
                <a:solidFill>
                  <a:schemeClr val="bg1"/>
                </a:solidFill>
              </a:rPr>
              <a:t>. Please do not submit the User Guides with the application spreadsheet. FHLB Dallas will request a sample of households from the spreadsheet. Completed User Guides for the sampled households will be submitted at that time. </a:t>
            </a:r>
          </a:p>
        </p:txBody>
      </p:sp>
    </p:spTree>
    <p:extLst>
      <p:ext uri="{BB962C8B-B14F-4D97-AF65-F5344CB8AC3E}">
        <p14:creationId xmlns:p14="http://schemas.microsoft.com/office/powerpoint/2010/main" val="19796569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CED2E-4482-29A2-19A9-F6E0AD2A15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58DC1B-3B38-702F-8328-633D240268D0}"/>
              </a:ext>
            </a:extLst>
          </p:cNvPr>
          <p:cNvSpPr>
            <a:spLocks noGrp="1"/>
          </p:cNvSpPr>
          <p:nvPr>
            <p:ph type="title"/>
          </p:nvPr>
        </p:nvSpPr>
        <p:spPr/>
        <p:txBody>
          <a:bodyPr/>
          <a:lstStyle/>
          <a:p>
            <a:r>
              <a:rPr lang="en-US" sz="2400" dirty="0"/>
              <a:t>Program Process</a:t>
            </a:r>
          </a:p>
        </p:txBody>
      </p:sp>
      <p:sp>
        <p:nvSpPr>
          <p:cNvPr id="4" name="Text Placeholder 3">
            <a:extLst>
              <a:ext uri="{FF2B5EF4-FFF2-40B4-BE49-F238E27FC236}">
                <a16:creationId xmlns:a16="http://schemas.microsoft.com/office/drawing/2014/main" id="{CE8049FA-34F7-7746-9530-0C034585DA45}"/>
              </a:ext>
            </a:extLst>
          </p:cNvPr>
          <p:cNvSpPr>
            <a:spLocks noGrp="1"/>
          </p:cNvSpPr>
          <p:nvPr>
            <p:ph type="body" sz="quarter" idx="12"/>
          </p:nvPr>
        </p:nvSpPr>
        <p:spPr>
          <a:xfrm>
            <a:off x="514787" y="1252775"/>
            <a:ext cx="5399544" cy="5225143"/>
          </a:xfrm>
        </p:spPr>
        <p:txBody>
          <a:bodyPr>
            <a:normAutofit/>
          </a:bodyPr>
          <a:lstStyle/>
          <a:p>
            <a:pPr marL="457200" indent="-457200">
              <a:buFont typeface="+mj-lt"/>
              <a:buAutoNum type="arabicPeriod"/>
            </a:pPr>
            <a:r>
              <a:rPr lang="en-US" sz="2000" dirty="0">
                <a:solidFill>
                  <a:schemeClr val="tx1"/>
                </a:solidFill>
              </a:rPr>
              <a:t>Identify and verify applicants</a:t>
            </a:r>
          </a:p>
          <a:p>
            <a:pPr marL="457200" indent="-457200">
              <a:buFont typeface="+mj-lt"/>
              <a:buAutoNum type="arabicPeriod"/>
            </a:pPr>
            <a:r>
              <a:rPr lang="en-US" sz="2000" dirty="0">
                <a:solidFill>
                  <a:schemeClr val="tx1"/>
                </a:solidFill>
              </a:rPr>
              <a:t>Collect documentation</a:t>
            </a:r>
          </a:p>
          <a:p>
            <a:pPr marL="457200" indent="-457200">
              <a:buFont typeface="+mj-lt"/>
              <a:buAutoNum type="arabicPeriod"/>
            </a:pPr>
            <a:r>
              <a:rPr lang="en-US" sz="2000" dirty="0">
                <a:solidFill>
                  <a:schemeClr val="tx1"/>
                </a:solidFill>
              </a:rPr>
              <a:t>Fill out and submit the FORTIFIED Fund Application Spreadsheet</a:t>
            </a:r>
            <a:endParaRPr lang="en-US" sz="2000" dirty="0">
              <a:solidFill>
                <a:schemeClr val="tx1"/>
              </a:solidFill>
              <a:highlight>
                <a:srgbClr val="FFFF00"/>
              </a:highlight>
            </a:endParaRPr>
          </a:p>
          <a:p>
            <a:pPr marL="457200" indent="-457200">
              <a:buFont typeface="+mj-lt"/>
              <a:buAutoNum type="arabicPeriod"/>
            </a:pPr>
            <a:r>
              <a:rPr lang="en-US" sz="2000" dirty="0">
                <a:solidFill>
                  <a:schemeClr val="tx1"/>
                </a:solidFill>
              </a:rPr>
              <a:t>Review &amp; fund</a:t>
            </a:r>
          </a:p>
          <a:p>
            <a:pPr marL="693737" marR="0" lvl="1" indent="-457200" algn="l" defTabSz="685800" rtl="0" eaLnBrk="1" fontAlgn="auto" latinLnBrk="0" hangingPunct="1">
              <a:lnSpc>
                <a:spcPct val="100000"/>
              </a:lnSpc>
              <a:spcBef>
                <a:spcPct val="20000"/>
              </a:spcBef>
              <a:spcAft>
                <a:spcPts val="0"/>
              </a:spcAft>
              <a:buClr>
                <a:prstClr val="black">
                  <a:lumMod val="85000"/>
                  <a:lumOff val="15000"/>
                </a:prstClr>
              </a:buClr>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FHLB Dallas will send an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AdobeSign</a:t>
            </a:r>
            <a:r>
              <a:rPr kumimoji="0" lang="en-US" sz="2000" b="0" i="0" u="none" strike="noStrike" kern="1200" cap="none" spc="0" normalizeH="0" baseline="0" noProof="0" dirty="0">
                <a:ln>
                  <a:noFill/>
                </a:ln>
                <a:solidFill>
                  <a:prstClr val="black"/>
                </a:solidFill>
                <a:effectLst/>
                <a:uLnTx/>
                <a:uFillTx/>
                <a:latin typeface="Calibri"/>
                <a:ea typeface="+mn-ea"/>
                <a:cs typeface="+mn-cs"/>
              </a:rPr>
              <a:t> agreement and request a sample of households to review</a:t>
            </a:r>
            <a:endParaRPr lang="en-US" sz="2000" dirty="0">
              <a:solidFill>
                <a:schemeClr val="tx1"/>
              </a:solidFill>
            </a:endParaRPr>
          </a:p>
          <a:p>
            <a:pPr marL="457200" indent="-457200">
              <a:buFont typeface="+mj-lt"/>
              <a:buAutoNum type="arabicPeriod"/>
            </a:pPr>
            <a:r>
              <a:rPr lang="en-US" sz="2000" dirty="0">
                <a:solidFill>
                  <a:schemeClr val="tx1"/>
                </a:solidFill>
              </a:rPr>
              <a:t>Facilitate renovation</a:t>
            </a:r>
          </a:p>
          <a:p>
            <a:pPr marL="457200" indent="-457200">
              <a:buFont typeface="+mj-lt"/>
              <a:buAutoNum type="arabicPeriod"/>
            </a:pPr>
            <a:r>
              <a:rPr lang="en-US" sz="2000" dirty="0">
                <a:solidFill>
                  <a:schemeClr val="tx1"/>
                </a:solidFill>
              </a:rPr>
              <a:t>Collect FORTIFIED Certifications</a:t>
            </a:r>
          </a:p>
          <a:p>
            <a:pPr marL="457200" indent="-457200">
              <a:buFont typeface="+mj-lt"/>
              <a:buAutoNum type="arabicPeriod"/>
            </a:pPr>
            <a:r>
              <a:rPr lang="en-US" sz="2000" dirty="0">
                <a:solidFill>
                  <a:schemeClr val="tx1"/>
                </a:solidFill>
              </a:rPr>
              <a:t>Submit final documents upon project  completion</a:t>
            </a:r>
          </a:p>
          <a:p>
            <a:pPr marL="457200" indent="-457200">
              <a:buFont typeface="+mj-lt"/>
              <a:buAutoNum type="arabicPeriod"/>
            </a:pPr>
            <a:r>
              <a:rPr lang="en-US" sz="2000" dirty="0">
                <a:solidFill>
                  <a:schemeClr val="tx1"/>
                </a:solidFill>
              </a:rPr>
              <a:t>Review &amp; close out application</a:t>
            </a:r>
          </a:p>
        </p:txBody>
      </p:sp>
      <p:pic>
        <p:nvPicPr>
          <p:cNvPr id="7" name="Picture 6">
            <a:extLst>
              <a:ext uri="{FF2B5EF4-FFF2-40B4-BE49-F238E27FC236}">
                <a16:creationId xmlns:a16="http://schemas.microsoft.com/office/drawing/2014/main" id="{BC330C20-8F7D-BA55-72C5-960F92EC7CCE}"/>
              </a:ext>
            </a:extLst>
          </p:cNvPr>
          <p:cNvPicPr>
            <a:picLocks noChangeAspect="1"/>
          </p:cNvPicPr>
          <p:nvPr/>
        </p:nvPicPr>
        <p:blipFill>
          <a:blip r:embed="rId2"/>
          <a:stretch>
            <a:fillRect/>
          </a:stretch>
        </p:blipFill>
        <p:spPr>
          <a:xfrm>
            <a:off x="5156975" y="2415813"/>
            <a:ext cx="3560373" cy="2700762"/>
          </a:xfrm>
          <a:prstGeom prst="rect">
            <a:avLst/>
          </a:prstGeom>
        </p:spPr>
      </p:pic>
    </p:spTree>
    <p:extLst>
      <p:ext uri="{BB962C8B-B14F-4D97-AF65-F5344CB8AC3E}">
        <p14:creationId xmlns:p14="http://schemas.microsoft.com/office/powerpoint/2010/main" val="3023929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5BBA-2291-49BC-A795-01D09282BFA7}"/>
              </a:ext>
            </a:extLst>
          </p:cNvPr>
          <p:cNvSpPr>
            <a:spLocks noGrp="1"/>
          </p:cNvSpPr>
          <p:nvPr>
            <p:ph type="title"/>
          </p:nvPr>
        </p:nvSpPr>
        <p:spPr>
          <a:xfrm>
            <a:off x="260007" y="496975"/>
            <a:ext cx="7487260" cy="457200"/>
          </a:xfrm>
        </p:spPr>
        <p:txBody>
          <a:bodyPr/>
          <a:lstStyle/>
          <a:p>
            <a:r>
              <a:rPr lang="en-US" sz="2400" dirty="0"/>
              <a:t>2026 AHP Key Updates</a:t>
            </a:r>
          </a:p>
        </p:txBody>
      </p:sp>
      <p:sp>
        <p:nvSpPr>
          <p:cNvPr id="3" name="TextBox 2">
            <a:extLst>
              <a:ext uri="{FF2B5EF4-FFF2-40B4-BE49-F238E27FC236}">
                <a16:creationId xmlns:a16="http://schemas.microsoft.com/office/drawing/2014/main" id="{F49B9544-F936-4444-A48C-A2375969D24C}"/>
              </a:ext>
            </a:extLst>
          </p:cNvPr>
          <p:cNvSpPr txBox="1"/>
          <p:nvPr/>
        </p:nvSpPr>
        <p:spPr>
          <a:xfrm>
            <a:off x="260007" y="954175"/>
            <a:ext cx="8640114" cy="5632311"/>
          </a:xfrm>
          <a:prstGeom prst="rect">
            <a:avLst/>
          </a:prstGeom>
          <a:noFill/>
        </p:spPr>
        <p:txBody>
          <a:bodyPr wrap="square" rtlCol="0">
            <a:spAutoFit/>
          </a:bodyPr>
          <a:lstStyle/>
          <a:p>
            <a:pPr marR="0" lvl="0" defTabSz="914400" fontAlgn="auto">
              <a:lnSpc>
                <a:spcPct val="100000"/>
              </a:lnSpc>
              <a:spcBef>
                <a:spcPts val="0"/>
              </a:spcBef>
              <a:spcAft>
                <a:spcPts val="0"/>
              </a:spcAft>
              <a:buClrTx/>
              <a:buSzTx/>
              <a:tabLst/>
              <a:defRPr/>
            </a:pPr>
            <a:r>
              <a:rPr lang="en-US" sz="2000" b="1" dirty="0">
                <a:solidFill>
                  <a:srgbClr val="0071CE"/>
                </a:solidFill>
                <a:latin typeface="Calibri"/>
              </a:rPr>
              <a:t>Scoring Updates</a:t>
            </a:r>
          </a:p>
          <a:p>
            <a:pPr marL="342900" indent="-342900" defTabSz="344488">
              <a:buFont typeface="Arial" panose="020B0604020202020204" pitchFamily="34" charset="0"/>
              <a:buChar char="•"/>
              <a:defRPr/>
            </a:pPr>
            <a:r>
              <a:rPr lang="en-US" sz="2000" b="1" dirty="0">
                <a:solidFill>
                  <a:prstClr val="black">
                    <a:lumMod val="65000"/>
                    <a:lumOff val="35000"/>
                  </a:prstClr>
                </a:solidFill>
                <a:latin typeface="Calibri"/>
              </a:rPr>
              <a:t>Community Stability</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Removal of Community Revitalization Plan scoring criteria (Owner and Rental projects)</a:t>
            </a:r>
          </a:p>
          <a:p>
            <a:pPr lvl="1" defTabSz="344488">
              <a:defRPr/>
            </a:pPr>
            <a:endParaRPr lang="en-US" sz="2000" dirty="0">
              <a:solidFill>
                <a:prstClr val="black">
                  <a:lumMod val="65000"/>
                  <a:lumOff val="35000"/>
                </a:prstClr>
              </a:solidFill>
              <a:latin typeface="Calibri"/>
            </a:endParaRP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Update to Preservation Definition to include (Rental projects):</a:t>
            </a:r>
          </a:p>
          <a:p>
            <a:pPr marL="800100" lvl="1" indent="-342900" defTabSz="344488">
              <a:buFont typeface="Arial" panose="020B0604020202020204" pitchFamily="34" charset="0"/>
              <a:buChar char="•"/>
              <a:defRPr/>
            </a:pPr>
            <a:endParaRPr lang="en-US" sz="2000" dirty="0">
              <a:solidFill>
                <a:prstClr val="black">
                  <a:lumMod val="65000"/>
                  <a:lumOff val="35000"/>
                </a:prstClr>
              </a:solidFill>
              <a:latin typeface="Calibri"/>
            </a:endParaRPr>
          </a:p>
          <a:p>
            <a:pPr marL="1257300" lvl="2" indent="-342900" defTabSz="344488">
              <a:buFont typeface="Arial" panose="020B0604020202020204" pitchFamily="34" charset="0"/>
              <a:buChar char="•"/>
              <a:defRPr/>
            </a:pPr>
            <a:r>
              <a:rPr lang="en-US" sz="2000" dirty="0">
                <a:solidFill>
                  <a:prstClr val="black">
                    <a:lumMod val="65000"/>
                    <a:lumOff val="35000"/>
                  </a:prstClr>
                </a:solidFill>
                <a:latin typeface="Calibri"/>
              </a:rPr>
              <a:t>“six (6) points if 1) the project will, within </a:t>
            </a:r>
            <a:r>
              <a:rPr lang="en-US" sz="2000" u="sng" dirty="0">
                <a:solidFill>
                  <a:prstClr val="black">
                    <a:lumMod val="65000"/>
                    <a:lumOff val="35000"/>
                  </a:prstClr>
                </a:solidFill>
                <a:latin typeface="Calibri"/>
              </a:rPr>
              <a:t>one year prior</a:t>
            </a:r>
            <a:r>
              <a:rPr lang="en-US" sz="2000" dirty="0">
                <a:solidFill>
                  <a:prstClr val="black">
                    <a:lumMod val="65000"/>
                    <a:lumOff val="35000"/>
                  </a:prstClr>
                </a:solidFill>
                <a:latin typeface="Calibri"/>
              </a:rPr>
              <a:t> or two years after application deadline, face expiring HUD section 8 project-based rental assistance contracts, reach the end of a tax credit compliance period, or face expiring USDA-RD 515 rental assistance contracts….”</a:t>
            </a:r>
          </a:p>
          <a:p>
            <a:pPr marL="342900" indent="-342900" defTabSz="344488">
              <a:buFont typeface="Arial" panose="020B0604020202020204" pitchFamily="34" charset="0"/>
              <a:buChar char="•"/>
              <a:defRPr/>
            </a:pPr>
            <a:endParaRPr lang="en-US" sz="2000" b="1" dirty="0">
              <a:solidFill>
                <a:srgbClr val="0071CE"/>
              </a:solidFill>
              <a:latin typeface="Calibri"/>
            </a:endParaRPr>
          </a:p>
          <a:p>
            <a:pPr defTabSz="914400">
              <a:defRPr/>
            </a:pPr>
            <a:r>
              <a:rPr lang="en-US" sz="2000" b="1" dirty="0">
                <a:solidFill>
                  <a:srgbClr val="0071CE"/>
                </a:solidFill>
              </a:rPr>
              <a:t>AHP Application Workbooks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rPr>
              <a:t>Available on the Bank’s AHP webpage</a:t>
            </a: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endParaRPr>
          </a:p>
          <a:p>
            <a:pPr defTabSz="914400">
              <a:tabLst>
                <a:tab pos="344488" algn="l"/>
              </a:tabLst>
              <a:defRPr/>
            </a:pPr>
            <a:r>
              <a:rPr lang="en-US" sz="2000" b="1" dirty="0">
                <a:solidFill>
                  <a:srgbClr val="0071CE"/>
                </a:solidFill>
              </a:rPr>
              <a:t>Standardized Development Budget (Rental projects)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rPr>
              <a:t>Applicants will use a template budget provided as a guide</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rPr>
              <a:t>Development budget will appear on the Uses of Funds Page</a:t>
            </a:r>
            <a:endPar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29449774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1507039" y="1756134"/>
            <a:ext cx="5918899" cy="768614"/>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ea typeface="+mn-ea"/>
                <a:cs typeface="+mn-cs"/>
              </a:rPr>
              <a:t>You can find additional information &amp; grant programs at </a:t>
            </a:r>
            <a:r>
              <a:rPr kumimoji="0" lang="en-US" sz="1800" b="1" i="1" u="sng" strike="noStrike" kern="12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mn-cs"/>
              </a:rPr>
              <a:t>fhlb.com</a:t>
            </a:r>
            <a:endParaRPr kumimoji="0" lang="en-US" sz="1800" b="1" i="1" u="none" strike="noStrike" kern="0" cap="none" spc="0" normalizeH="0" baseline="0" noProof="0">
              <a:ln>
                <a:noFill/>
              </a:ln>
              <a:solidFill>
                <a:prstClr val="black"/>
              </a:solidFill>
              <a:effectLst/>
              <a:uLnTx/>
              <a:uFillTx/>
              <a:latin typeface="Calibri"/>
              <a:ea typeface="+mn-ea"/>
              <a:cs typeface="+mn-cs"/>
            </a:endParaRPr>
          </a:p>
        </p:txBody>
      </p:sp>
      <p:sp>
        <p:nvSpPr>
          <p:cNvPr id="13" name="Title 6"/>
          <p:cNvSpPr>
            <a:spLocks noGrp="1"/>
          </p:cNvSpPr>
          <p:nvPr>
            <p:ph type="title"/>
          </p:nvPr>
        </p:nvSpPr>
        <p:spPr>
          <a:xfrm>
            <a:off x="2253113" y="1047181"/>
            <a:ext cx="4637771" cy="457200"/>
          </a:xfrm>
        </p:spPr>
        <p:txBody>
          <a:bodyPr>
            <a:noAutofit/>
          </a:bodyPr>
          <a:lstStyle/>
          <a:p>
            <a:pPr algn="ctr"/>
            <a:r>
              <a:rPr lang="en-US" sz="4400" b="1">
                <a:solidFill>
                  <a:srgbClr val="0070C0"/>
                </a:solidFill>
              </a:rPr>
              <a:t>Questions?</a:t>
            </a:r>
          </a:p>
        </p:txBody>
      </p:sp>
      <p:sp>
        <p:nvSpPr>
          <p:cNvPr id="2" name="TextBox 1">
            <a:extLst>
              <a:ext uri="{FF2B5EF4-FFF2-40B4-BE49-F238E27FC236}">
                <a16:creationId xmlns:a16="http://schemas.microsoft.com/office/drawing/2014/main" id="{501E4931-23E3-E3BE-A712-3B9337E93916}"/>
              </a:ext>
            </a:extLst>
          </p:cNvPr>
          <p:cNvSpPr txBox="1"/>
          <p:nvPr/>
        </p:nvSpPr>
        <p:spPr>
          <a:xfrm>
            <a:off x="1915318" y="2993519"/>
            <a:ext cx="5313359" cy="2985433"/>
          </a:xfrm>
          <a:prstGeom prst="rect">
            <a:avLst/>
          </a:prstGeom>
          <a:noFill/>
        </p:spPr>
        <p:txBody>
          <a:bodyPr wrap="square" rtlCol="0" anchor="ctr">
            <a:spAutoFit/>
          </a:bodyPr>
          <a:lstStyle/>
          <a:p>
            <a:pPr marL="0" lvl="0" algn="ctr">
              <a:buNone/>
            </a:pPr>
            <a:r>
              <a:rPr lang="en-US" sz="2400" b="1" u="none">
                <a:solidFill>
                  <a:schemeClr val="accent1"/>
                </a:solidFill>
              </a:rPr>
              <a:t>Contact Us!</a:t>
            </a:r>
          </a:p>
          <a:p>
            <a:pPr marL="0" lvl="0" algn="ctr">
              <a:buNone/>
            </a:pPr>
            <a:endParaRPr lang="en-US" sz="2400" b="1" u="none">
              <a:solidFill>
                <a:schemeClr val="accent1"/>
              </a:solidFill>
            </a:endParaRPr>
          </a:p>
          <a:p>
            <a:pPr marL="0" lvl="0" algn="ctr">
              <a:buNone/>
            </a:pPr>
            <a:r>
              <a:rPr lang="en-US" sz="2400" b="1" u="sng">
                <a:solidFill>
                  <a:schemeClr val="accent1"/>
                </a:solidFill>
              </a:rPr>
              <a:t>By Email: </a:t>
            </a:r>
          </a:p>
          <a:p>
            <a:pPr marL="0" lvl="0" algn="ctr">
              <a:buNone/>
            </a:pPr>
            <a:r>
              <a:rPr lang="en-US" sz="2000">
                <a:hlinkClick r:id="rId3"/>
              </a:rPr>
              <a:t>fortifiedfund@fhlb.com</a:t>
            </a:r>
            <a:endParaRPr lang="en-US" sz="2400"/>
          </a:p>
          <a:p>
            <a:pPr marL="0" lvl="0" algn="ctr">
              <a:buNone/>
            </a:pPr>
            <a:endParaRPr lang="en-US" sz="2400" b="1" u="sng">
              <a:solidFill>
                <a:schemeClr val="accent1"/>
              </a:solidFill>
            </a:endParaRPr>
          </a:p>
          <a:p>
            <a:pPr marL="0" lvl="0" algn="ctr">
              <a:buNone/>
            </a:pPr>
            <a:r>
              <a:rPr lang="en-US" sz="2400" b="1" u="sng">
                <a:solidFill>
                  <a:schemeClr val="accent1"/>
                </a:solidFill>
              </a:rPr>
              <a:t>By Phone: </a:t>
            </a:r>
          </a:p>
          <a:p>
            <a:pPr marL="0" lvl="0" algn="ctr">
              <a:buNone/>
            </a:pPr>
            <a:r>
              <a:rPr lang="en-US" sz="2400"/>
              <a:t>800.362.2944</a:t>
            </a:r>
          </a:p>
          <a:p>
            <a:endParaRPr lang="en-US" sz="2400">
              <a:solidFill>
                <a:schemeClr val="tx1">
                  <a:lumMod val="65000"/>
                  <a:lumOff val="35000"/>
                </a:schemeClr>
              </a:solidFill>
            </a:endParaRPr>
          </a:p>
        </p:txBody>
      </p:sp>
    </p:spTree>
    <p:extLst>
      <p:ext uri="{BB962C8B-B14F-4D97-AF65-F5344CB8AC3E}">
        <p14:creationId xmlns:p14="http://schemas.microsoft.com/office/powerpoint/2010/main" val="1692893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19BC6-A714-577B-731C-295B6AE0A2A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562488F-2F4C-75C1-6835-9C4463D0220B}"/>
              </a:ext>
            </a:extLst>
          </p:cNvPr>
          <p:cNvSpPr>
            <a:spLocks noGrp="1"/>
          </p:cNvSpPr>
          <p:nvPr>
            <p:ph type="subTitle" idx="1"/>
          </p:nvPr>
        </p:nvSpPr>
        <p:spPr/>
        <p:txBody>
          <a:bodyPr/>
          <a:lstStyle/>
          <a:p>
            <a:r>
              <a:rPr lang="en-US" dirty="0"/>
              <a:t>2026 Partnership Grant Program</a:t>
            </a:r>
          </a:p>
        </p:txBody>
      </p:sp>
    </p:spTree>
    <p:extLst>
      <p:ext uri="{BB962C8B-B14F-4D97-AF65-F5344CB8AC3E}">
        <p14:creationId xmlns:p14="http://schemas.microsoft.com/office/powerpoint/2010/main" val="10175970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550880" y="586638"/>
            <a:ext cx="5602928" cy="342900"/>
          </a:xfrm>
        </p:spPr>
        <p:txBody>
          <a:bodyPr>
            <a:noAutofit/>
          </a:bodyPr>
          <a:lstStyle/>
          <a:p>
            <a:pPr algn="l"/>
            <a:r>
              <a:rPr lang="en-US" sz="2400" b="1" dirty="0">
                <a:solidFill>
                  <a:srgbClr val="0070C0"/>
                </a:solidFill>
              </a:rPr>
              <a:t>Program Overview</a:t>
            </a:r>
          </a:p>
        </p:txBody>
      </p:sp>
      <p:graphicFrame>
        <p:nvGraphicFramePr>
          <p:cNvPr id="5" name="Diagram 4">
            <a:extLst>
              <a:ext uri="{FF2B5EF4-FFF2-40B4-BE49-F238E27FC236}">
                <a16:creationId xmlns:a16="http://schemas.microsoft.com/office/drawing/2014/main" id="{666784DE-7C0F-43C4-905A-AE7F489024B9}"/>
              </a:ext>
            </a:extLst>
          </p:cNvPr>
          <p:cNvGraphicFramePr/>
          <p:nvPr/>
        </p:nvGraphicFramePr>
        <p:xfrm>
          <a:off x="275440" y="929538"/>
          <a:ext cx="8593120" cy="5387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59581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1137920" y="3805354"/>
            <a:ext cx="6868157" cy="2395797"/>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a:lstStyle/>
          <a:p>
            <a:pPr marL="257175" indent="-257175" defTabSz="685800" eaLnBrk="0" hangingPunct="0">
              <a:spcBef>
                <a:spcPct val="50000"/>
              </a:spcBef>
              <a:buFont typeface="Wingdings" panose="05000000000000000000" pitchFamily="2" charset="2"/>
              <a:buChar char="ü"/>
            </a:pPr>
            <a:r>
              <a:rPr lang="en-US" sz="2000" dirty="0">
                <a:solidFill>
                  <a:prstClr val="black"/>
                </a:solidFill>
                <a:latin typeface="Calibri" pitchFamily="34" charset="0"/>
              </a:rPr>
              <a:t>CBOs may partner with multiple members and members are allowed to support multiple CBOs. </a:t>
            </a:r>
          </a:p>
          <a:p>
            <a:pPr marL="257175" indent="-257175" defTabSz="685800" eaLnBrk="0" hangingPunct="0">
              <a:spcBef>
                <a:spcPct val="50000"/>
              </a:spcBef>
              <a:buFont typeface="Wingdings" panose="05000000000000000000" pitchFamily="2" charset="2"/>
              <a:buChar char="ü"/>
            </a:pPr>
            <a:r>
              <a:rPr lang="en-US" sz="2000" dirty="0">
                <a:solidFill>
                  <a:prstClr val="black"/>
                </a:solidFill>
                <a:latin typeface="Calibri" pitchFamily="34" charset="0"/>
              </a:rPr>
              <a:t>2026 PGP Allocation is $1,500,000</a:t>
            </a:r>
            <a:endParaRPr lang="en-US" sz="2000" b="1" dirty="0">
              <a:solidFill>
                <a:srgbClr val="0071CE"/>
              </a:solidFill>
              <a:latin typeface="Calibri" pitchFamily="34" charset="0"/>
            </a:endParaRPr>
          </a:p>
          <a:p>
            <a:pPr marL="257175" indent="-257175" defTabSz="685800" eaLnBrk="0" hangingPunct="0">
              <a:spcBef>
                <a:spcPct val="50000"/>
              </a:spcBef>
              <a:buFont typeface="Wingdings" panose="05000000000000000000" pitchFamily="2" charset="2"/>
              <a:buChar char="ü"/>
            </a:pPr>
            <a:r>
              <a:rPr lang="en-US" sz="2000" u="sng" dirty="0">
                <a:solidFill>
                  <a:prstClr val="black"/>
                </a:solidFill>
                <a:latin typeface="Calibri" pitchFamily="34" charset="0"/>
              </a:rPr>
              <a:t>Member contribution must be made in 2026</a:t>
            </a:r>
            <a:r>
              <a:rPr lang="en-US" sz="2000" dirty="0">
                <a:solidFill>
                  <a:prstClr val="black"/>
                </a:solidFill>
                <a:latin typeface="Calibri" pitchFamily="34" charset="0"/>
              </a:rPr>
              <a:t>. At the time of application, FHLB Dallas will accept a commitment from the member.</a:t>
            </a:r>
          </a:p>
          <a:p>
            <a:pPr marL="192881" indent="-192881" defTabSz="257175">
              <a:lnSpc>
                <a:spcPct val="90000"/>
              </a:lnSpc>
              <a:spcBef>
                <a:spcPct val="20000"/>
              </a:spcBef>
              <a:buFontTx/>
              <a:buChar char="•"/>
              <a:defRPr/>
            </a:pPr>
            <a:endParaRPr lang="en-US" sz="2000" kern="0" dirty="0">
              <a:solidFill>
                <a:prstClr val="black"/>
              </a:solidFill>
              <a:latin typeface="Calibri"/>
            </a:endParaRPr>
          </a:p>
          <a:p>
            <a:pPr marL="450056" lvl="1" indent="-192881" defTabSz="257175">
              <a:lnSpc>
                <a:spcPct val="90000"/>
              </a:lnSpc>
              <a:spcBef>
                <a:spcPct val="20000"/>
              </a:spcBef>
              <a:buFontTx/>
              <a:buChar char="•"/>
              <a:defRPr/>
            </a:pPr>
            <a:endParaRPr lang="en-US" sz="2000" kern="0" dirty="0">
              <a:solidFill>
                <a:prstClr val="black"/>
              </a:solidFill>
              <a:latin typeface="Calibri"/>
            </a:endParaRPr>
          </a:p>
        </p:txBody>
      </p:sp>
      <p:sp>
        <p:nvSpPr>
          <p:cNvPr id="12" name="Title 6"/>
          <p:cNvSpPr>
            <a:spLocks noGrp="1"/>
          </p:cNvSpPr>
          <p:nvPr>
            <p:ph type="title"/>
          </p:nvPr>
        </p:nvSpPr>
        <p:spPr>
          <a:xfrm>
            <a:off x="605964" y="656849"/>
            <a:ext cx="5602928" cy="342900"/>
          </a:xfrm>
        </p:spPr>
        <p:txBody>
          <a:bodyPr>
            <a:noAutofit/>
          </a:bodyPr>
          <a:lstStyle/>
          <a:p>
            <a:pPr algn="l"/>
            <a:r>
              <a:rPr lang="en-US" sz="2400" b="1" dirty="0">
                <a:solidFill>
                  <a:srgbClr val="0070C0"/>
                </a:solidFill>
              </a:rPr>
              <a:t>Grant Amount</a:t>
            </a:r>
          </a:p>
        </p:txBody>
      </p:sp>
      <p:grpSp>
        <p:nvGrpSpPr>
          <p:cNvPr id="5" name="Group 4">
            <a:extLst>
              <a:ext uri="{FF2B5EF4-FFF2-40B4-BE49-F238E27FC236}">
                <a16:creationId xmlns:a16="http://schemas.microsoft.com/office/drawing/2014/main" id="{8C3393E6-A330-458E-B808-A0BC6ABDD578}"/>
              </a:ext>
            </a:extLst>
          </p:cNvPr>
          <p:cNvGrpSpPr/>
          <p:nvPr/>
        </p:nvGrpSpPr>
        <p:grpSpPr>
          <a:xfrm>
            <a:off x="537503" y="1327229"/>
            <a:ext cx="8068994" cy="778831"/>
            <a:chOff x="526493" y="1193719"/>
            <a:chExt cx="7635834" cy="1275988"/>
          </a:xfrm>
        </p:grpSpPr>
        <p:sp>
          <p:nvSpPr>
            <p:cNvPr id="3" name="Rectangle 2">
              <a:extLst>
                <a:ext uri="{FF2B5EF4-FFF2-40B4-BE49-F238E27FC236}">
                  <a16:creationId xmlns:a16="http://schemas.microsoft.com/office/drawing/2014/main" id="{D8F1656C-A18F-4CAA-9AF5-85F37BCBF0BC}"/>
                </a:ext>
              </a:extLst>
            </p:cNvPr>
            <p:cNvSpPr/>
            <p:nvPr/>
          </p:nvSpPr>
          <p:spPr>
            <a:xfrm>
              <a:off x="526493" y="1193719"/>
              <a:ext cx="7635834" cy="926276"/>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id="{4DDD2C57-6A05-4000-B8DA-410D4EFB092B}"/>
                </a:ext>
              </a:extLst>
            </p:cNvPr>
            <p:cNvSpPr txBox="1"/>
            <p:nvPr/>
          </p:nvSpPr>
          <p:spPr>
            <a:xfrm>
              <a:off x="597951" y="1309951"/>
              <a:ext cx="7492916" cy="1159756"/>
            </a:xfrm>
            <a:prstGeom prst="rect">
              <a:avLst/>
            </a:prstGeom>
            <a:noFill/>
          </p:spPr>
          <p:txBody>
            <a:bodyPr wrap="square" rtlCol="0">
              <a:spAutoFit/>
            </a:bodyPr>
            <a:lstStyle/>
            <a:p>
              <a:pPr algn="ctr" defTabSz="685800" eaLnBrk="0" hangingPunct="0">
                <a:spcBef>
                  <a:spcPct val="50000"/>
                </a:spcBef>
              </a:pPr>
              <a:r>
                <a:rPr lang="en-US" sz="2000" b="1" dirty="0">
                  <a:solidFill>
                    <a:srgbClr val="0071CE"/>
                  </a:solidFill>
                  <a:latin typeface="Calibri" pitchFamily="34" charset="0"/>
                </a:rPr>
                <a:t>5:1 match </a:t>
              </a:r>
              <a:r>
                <a:rPr lang="en-US" sz="2000" dirty="0">
                  <a:solidFill>
                    <a:prstClr val="black"/>
                  </a:solidFill>
                  <a:latin typeface="Calibri" pitchFamily="34" charset="0"/>
                </a:rPr>
                <a:t>of the member’s cash contribution of </a:t>
              </a:r>
              <a:r>
                <a:rPr lang="en-US" sz="2000" b="1" dirty="0">
                  <a:solidFill>
                    <a:srgbClr val="0071CE"/>
                  </a:solidFill>
                  <a:latin typeface="Calibri" pitchFamily="34" charset="0"/>
                </a:rPr>
                <a:t>$500 - $5,000 </a:t>
              </a:r>
              <a:r>
                <a:rPr lang="en-US" sz="2000" dirty="0">
                  <a:solidFill>
                    <a:prstClr val="black"/>
                  </a:solidFill>
                  <a:latin typeface="Calibri" pitchFamily="34" charset="0"/>
                </a:rPr>
                <a:t>to the CBO. </a:t>
              </a:r>
            </a:p>
          </p:txBody>
        </p:sp>
      </p:grpSp>
      <p:grpSp>
        <p:nvGrpSpPr>
          <p:cNvPr id="10" name="Group 9">
            <a:extLst>
              <a:ext uri="{FF2B5EF4-FFF2-40B4-BE49-F238E27FC236}">
                <a16:creationId xmlns:a16="http://schemas.microsoft.com/office/drawing/2014/main" id="{F74E995A-F6B3-4852-B88B-10BAB345CC57}"/>
              </a:ext>
            </a:extLst>
          </p:cNvPr>
          <p:cNvGrpSpPr/>
          <p:nvPr/>
        </p:nvGrpSpPr>
        <p:grpSpPr>
          <a:xfrm>
            <a:off x="537503" y="2200825"/>
            <a:ext cx="8068993" cy="565376"/>
            <a:chOff x="526493" y="1193719"/>
            <a:chExt cx="7635834" cy="926276"/>
          </a:xfrm>
        </p:grpSpPr>
        <p:sp>
          <p:nvSpPr>
            <p:cNvPr id="11" name="Rectangle 10">
              <a:extLst>
                <a:ext uri="{FF2B5EF4-FFF2-40B4-BE49-F238E27FC236}">
                  <a16:creationId xmlns:a16="http://schemas.microsoft.com/office/drawing/2014/main" id="{BE172BA4-69FA-4752-9CC8-A210A3B94646}"/>
                </a:ext>
              </a:extLst>
            </p:cNvPr>
            <p:cNvSpPr/>
            <p:nvPr/>
          </p:nvSpPr>
          <p:spPr>
            <a:xfrm>
              <a:off x="526493" y="1193719"/>
              <a:ext cx="7635834" cy="926276"/>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3" name="TextBox 12">
              <a:extLst>
                <a:ext uri="{FF2B5EF4-FFF2-40B4-BE49-F238E27FC236}">
                  <a16:creationId xmlns:a16="http://schemas.microsoft.com/office/drawing/2014/main" id="{80520FAC-8769-4FFE-A7E3-5E5D5E42E920}"/>
                </a:ext>
              </a:extLst>
            </p:cNvPr>
            <p:cNvSpPr txBox="1"/>
            <p:nvPr/>
          </p:nvSpPr>
          <p:spPr>
            <a:xfrm>
              <a:off x="597952" y="1321632"/>
              <a:ext cx="7492916" cy="655515"/>
            </a:xfrm>
            <a:prstGeom prst="rect">
              <a:avLst/>
            </a:prstGeom>
            <a:noFill/>
          </p:spPr>
          <p:txBody>
            <a:bodyPr wrap="square" rtlCol="0">
              <a:spAutoFit/>
            </a:bodyPr>
            <a:lstStyle/>
            <a:p>
              <a:pPr algn="ctr" defTabSz="685800" eaLnBrk="0" hangingPunct="0">
                <a:spcBef>
                  <a:spcPct val="50000"/>
                </a:spcBef>
              </a:pPr>
              <a:r>
                <a:rPr lang="en-US" sz="2000" dirty="0">
                  <a:solidFill>
                    <a:prstClr val="black"/>
                  </a:solidFill>
                  <a:latin typeface="Calibri" pitchFamily="34" charset="0"/>
                </a:rPr>
                <a:t>FHLB Dallas will grant up to</a:t>
              </a:r>
              <a:r>
                <a:rPr lang="en-US" sz="2000" b="1" dirty="0">
                  <a:solidFill>
                    <a:prstClr val="black"/>
                  </a:solidFill>
                  <a:latin typeface="Calibri" pitchFamily="34" charset="0"/>
                </a:rPr>
                <a:t> </a:t>
              </a:r>
              <a:r>
                <a:rPr lang="en-US" sz="2000" b="1" dirty="0">
                  <a:solidFill>
                    <a:srgbClr val="0070C0"/>
                  </a:solidFill>
                  <a:latin typeface="Calibri" pitchFamily="34" charset="0"/>
                </a:rPr>
                <a:t>$25,000 </a:t>
              </a:r>
              <a:r>
                <a:rPr lang="en-US" sz="2000" dirty="0">
                  <a:solidFill>
                    <a:prstClr val="black"/>
                  </a:solidFill>
                  <a:latin typeface="Calibri" pitchFamily="34" charset="0"/>
                </a:rPr>
                <a:t>to any one member/CBO application.</a:t>
              </a:r>
            </a:p>
          </p:txBody>
        </p:sp>
      </p:grpSp>
      <p:grpSp>
        <p:nvGrpSpPr>
          <p:cNvPr id="14" name="Group 13">
            <a:extLst>
              <a:ext uri="{FF2B5EF4-FFF2-40B4-BE49-F238E27FC236}">
                <a16:creationId xmlns:a16="http://schemas.microsoft.com/office/drawing/2014/main" id="{100D719D-A660-44E8-B933-7DD3F4B16BF6}"/>
              </a:ext>
            </a:extLst>
          </p:cNvPr>
          <p:cNvGrpSpPr/>
          <p:nvPr/>
        </p:nvGrpSpPr>
        <p:grpSpPr>
          <a:xfrm>
            <a:off x="537503" y="3074421"/>
            <a:ext cx="8068993" cy="565376"/>
            <a:chOff x="526493" y="1193719"/>
            <a:chExt cx="7635834" cy="926276"/>
          </a:xfrm>
        </p:grpSpPr>
        <p:sp>
          <p:nvSpPr>
            <p:cNvPr id="15" name="Rectangle 14">
              <a:extLst>
                <a:ext uri="{FF2B5EF4-FFF2-40B4-BE49-F238E27FC236}">
                  <a16:creationId xmlns:a16="http://schemas.microsoft.com/office/drawing/2014/main" id="{2B81A363-43C8-41B0-8EB1-C887DDA74EDD}"/>
                </a:ext>
              </a:extLst>
            </p:cNvPr>
            <p:cNvSpPr/>
            <p:nvPr/>
          </p:nvSpPr>
          <p:spPr>
            <a:xfrm>
              <a:off x="526493" y="1193719"/>
              <a:ext cx="7635834" cy="926276"/>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6" name="TextBox 15">
              <a:extLst>
                <a:ext uri="{FF2B5EF4-FFF2-40B4-BE49-F238E27FC236}">
                  <a16:creationId xmlns:a16="http://schemas.microsoft.com/office/drawing/2014/main" id="{6B3AAFC2-44F0-44FE-A165-B234BE7F4627}"/>
                </a:ext>
              </a:extLst>
            </p:cNvPr>
            <p:cNvSpPr txBox="1"/>
            <p:nvPr/>
          </p:nvSpPr>
          <p:spPr>
            <a:xfrm>
              <a:off x="526493" y="1329100"/>
              <a:ext cx="7492917" cy="655515"/>
            </a:xfrm>
            <a:prstGeom prst="rect">
              <a:avLst/>
            </a:prstGeom>
            <a:noFill/>
          </p:spPr>
          <p:txBody>
            <a:bodyPr wrap="square" rtlCol="0">
              <a:spAutoFit/>
            </a:bodyPr>
            <a:lstStyle/>
            <a:p>
              <a:pPr algn="ctr" defTabSz="685800" eaLnBrk="0" hangingPunct="0">
                <a:spcBef>
                  <a:spcPct val="50000"/>
                </a:spcBef>
              </a:pPr>
              <a:r>
                <a:rPr lang="en-US" sz="2000" dirty="0">
                  <a:solidFill>
                    <a:prstClr val="black"/>
                  </a:solidFill>
                  <a:latin typeface="Calibri" pitchFamily="34" charset="0"/>
                </a:rPr>
                <a:t>The maximum FHLB Dallas</a:t>
              </a:r>
              <a:r>
                <a:rPr lang="en-US" sz="2000" dirty="0">
                  <a:solidFill>
                    <a:srgbClr val="FF0000"/>
                  </a:solidFill>
                  <a:latin typeface="Calibri" pitchFamily="34" charset="0"/>
                </a:rPr>
                <a:t> </a:t>
              </a:r>
              <a:r>
                <a:rPr lang="en-US" sz="2000" dirty="0">
                  <a:solidFill>
                    <a:prstClr val="black"/>
                  </a:solidFill>
                  <a:latin typeface="Calibri" pitchFamily="34" charset="0"/>
                </a:rPr>
                <a:t>contribution to any one CBO is </a:t>
              </a:r>
              <a:r>
                <a:rPr lang="en-US" sz="2000" b="1" dirty="0">
                  <a:solidFill>
                    <a:srgbClr val="0070C0"/>
                  </a:solidFill>
                  <a:latin typeface="Calibri" pitchFamily="34" charset="0"/>
                </a:rPr>
                <a:t>$50,000</a:t>
              </a:r>
              <a:r>
                <a:rPr lang="en-US" sz="2000" dirty="0">
                  <a:solidFill>
                    <a:prstClr val="black"/>
                  </a:solidFill>
                  <a:latin typeface="Calibri" pitchFamily="34" charset="0"/>
                </a:rPr>
                <a:t>. </a:t>
              </a:r>
            </a:p>
          </p:txBody>
        </p:sp>
      </p:grpSp>
    </p:spTree>
    <p:extLst>
      <p:ext uri="{BB962C8B-B14F-4D97-AF65-F5344CB8AC3E}">
        <p14:creationId xmlns:p14="http://schemas.microsoft.com/office/powerpoint/2010/main" val="34465385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1302009" y="2950234"/>
            <a:ext cx="6246436" cy="2589603"/>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a:lstStyle/>
          <a:p>
            <a:pPr marL="214313" indent="-214313" defTabSz="257175">
              <a:lnSpc>
                <a:spcPct val="90000"/>
              </a:lnSpc>
              <a:spcBef>
                <a:spcPct val="20000"/>
              </a:spcBef>
              <a:buFont typeface="Wingdings" panose="05000000000000000000" pitchFamily="2" charset="2"/>
              <a:buChar char="Ø"/>
              <a:defRPr/>
            </a:pPr>
            <a:endParaRPr lang="en-US" sz="1500" kern="0" dirty="0">
              <a:solidFill>
                <a:prstClr val="black"/>
              </a:solidFill>
              <a:latin typeface="Calibri"/>
            </a:endParaRPr>
          </a:p>
          <a:p>
            <a:pPr marL="192881" indent="-192881" defTabSz="257175">
              <a:lnSpc>
                <a:spcPct val="90000"/>
              </a:lnSpc>
              <a:spcBef>
                <a:spcPct val="20000"/>
              </a:spcBef>
              <a:buFontTx/>
              <a:buChar char="•"/>
              <a:defRPr/>
            </a:pPr>
            <a:endParaRPr lang="en-US" sz="1238" kern="0" dirty="0">
              <a:solidFill>
                <a:prstClr val="black"/>
              </a:solidFill>
              <a:latin typeface="Calibri"/>
            </a:endParaRPr>
          </a:p>
        </p:txBody>
      </p:sp>
      <p:sp>
        <p:nvSpPr>
          <p:cNvPr id="12" name="Title 6"/>
          <p:cNvSpPr>
            <a:spLocks noGrp="1"/>
          </p:cNvSpPr>
          <p:nvPr>
            <p:ph type="title"/>
          </p:nvPr>
        </p:nvSpPr>
        <p:spPr>
          <a:xfrm>
            <a:off x="694099" y="671113"/>
            <a:ext cx="5602928" cy="342900"/>
          </a:xfrm>
        </p:spPr>
        <p:txBody>
          <a:bodyPr>
            <a:noAutofit/>
          </a:bodyPr>
          <a:lstStyle/>
          <a:p>
            <a:pPr algn="l"/>
            <a:r>
              <a:rPr lang="en-US" sz="2400" b="1" dirty="0">
                <a:solidFill>
                  <a:srgbClr val="0070C0"/>
                </a:solidFill>
              </a:rPr>
              <a:t>Benefits to Members</a:t>
            </a:r>
          </a:p>
        </p:txBody>
      </p:sp>
      <p:grpSp>
        <p:nvGrpSpPr>
          <p:cNvPr id="7" name="Group 6">
            <a:extLst>
              <a:ext uri="{FF2B5EF4-FFF2-40B4-BE49-F238E27FC236}">
                <a16:creationId xmlns:a16="http://schemas.microsoft.com/office/drawing/2014/main" id="{A23614D9-3D42-4F87-9982-67374875F81D}"/>
              </a:ext>
            </a:extLst>
          </p:cNvPr>
          <p:cNvGrpSpPr/>
          <p:nvPr/>
        </p:nvGrpSpPr>
        <p:grpSpPr>
          <a:xfrm>
            <a:off x="908891" y="1222872"/>
            <a:ext cx="7326217" cy="4964015"/>
            <a:chOff x="1592362" y="1974298"/>
            <a:chExt cx="5807660" cy="4335999"/>
          </a:xfrm>
        </p:grpSpPr>
        <p:sp>
          <p:nvSpPr>
            <p:cNvPr id="8" name="Freeform: Shape 7">
              <a:extLst>
                <a:ext uri="{FF2B5EF4-FFF2-40B4-BE49-F238E27FC236}">
                  <a16:creationId xmlns:a16="http://schemas.microsoft.com/office/drawing/2014/main" id="{6968C97E-83A0-43B1-B635-ECCB44F84143}"/>
                </a:ext>
              </a:extLst>
            </p:cNvPr>
            <p:cNvSpPr/>
            <p:nvPr/>
          </p:nvSpPr>
          <p:spPr>
            <a:xfrm>
              <a:off x="4615097" y="1974298"/>
              <a:ext cx="2746494" cy="1336847"/>
            </a:xfrm>
            <a:custGeom>
              <a:avLst/>
              <a:gdLst>
                <a:gd name="connsiteX0" fmla="*/ 0 w 2746494"/>
                <a:gd name="connsiteY0" fmla="*/ 0 h 1383240"/>
                <a:gd name="connsiteX1" fmla="*/ 2746494 w 2746494"/>
                <a:gd name="connsiteY1" fmla="*/ 0 h 1383240"/>
                <a:gd name="connsiteX2" fmla="*/ 2746494 w 2746494"/>
                <a:gd name="connsiteY2" fmla="*/ 1383240 h 1383240"/>
                <a:gd name="connsiteX3" fmla="*/ 0 w 2746494"/>
                <a:gd name="connsiteY3" fmla="*/ 1383240 h 1383240"/>
                <a:gd name="connsiteX4" fmla="*/ 0 w 2746494"/>
                <a:gd name="connsiteY4" fmla="*/ 0 h 1383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494" h="1383240">
                  <a:moveTo>
                    <a:pt x="0" y="0"/>
                  </a:moveTo>
                  <a:lnTo>
                    <a:pt x="2746494" y="0"/>
                  </a:lnTo>
                  <a:lnTo>
                    <a:pt x="2746494" y="1383240"/>
                  </a:lnTo>
                  <a:lnTo>
                    <a:pt x="0" y="1383240"/>
                  </a:lnTo>
                  <a:lnTo>
                    <a:pt x="0" y="0"/>
                  </a:lnTo>
                  <a:close/>
                </a:path>
              </a:pathLst>
            </a:cu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en-US" sz="2400" b="1" dirty="0">
                  <a:solidFill>
                    <a:srgbClr val="4F81BD"/>
                  </a:solidFill>
                  <a:latin typeface="Calibri"/>
                </a:rPr>
                <a:t>Achieve Community Investment Goals &amp; CRA Outcomes</a:t>
              </a:r>
            </a:p>
          </p:txBody>
        </p:sp>
        <p:sp>
          <p:nvSpPr>
            <p:cNvPr id="10" name="Freeform: Shape 9">
              <a:extLst>
                <a:ext uri="{FF2B5EF4-FFF2-40B4-BE49-F238E27FC236}">
                  <a16:creationId xmlns:a16="http://schemas.microsoft.com/office/drawing/2014/main" id="{AD65016B-BB77-40B0-9786-10AC3F5161C8}"/>
                </a:ext>
              </a:extLst>
            </p:cNvPr>
            <p:cNvSpPr/>
            <p:nvPr/>
          </p:nvSpPr>
          <p:spPr>
            <a:xfrm>
              <a:off x="1604599" y="1976380"/>
              <a:ext cx="2746494" cy="1336847"/>
            </a:xfrm>
            <a:custGeom>
              <a:avLst/>
              <a:gdLst>
                <a:gd name="connsiteX0" fmla="*/ 0 w 2731094"/>
                <a:gd name="connsiteY0" fmla="*/ 0 h 1354288"/>
                <a:gd name="connsiteX1" fmla="*/ 2731094 w 2731094"/>
                <a:gd name="connsiteY1" fmla="*/ 0 h 1354288"/>
                <a:gd name="connsiteX2" fmla="*/ 2731094 w 2731094"/>
                <a:gd name="connsiteY2" fmla="*/ 1354288 h 1354288"/>
                <a:gd name="connsiteX3" fmla="*/ 0 w 2731094"/>
                <a:gd name="connsiteY3" fmla="*/ 1354288 h 1354288"/>
                <a:gd name="connsiteX4" fmla="*/ 0 w 2731094"/>
                <a:gd name="connsiteY4" fmla="*/ 0 h 1354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1094" h="1354288">
                  <a:moveTo>
                    <a:pt x="0" y="0"/>
                  </a:moveTo>
                  <a:lnTo>
                    <a:pt x="2731094" y="0"/>
                  </a:lnTo>
                  <a:lnTo>
                    <a:pt x="2731094" y="1354288"/>
                  </a:lnTo>
                  <a:lnTo>
                    <a:pt x="0" y="1354288"/>
                  </a:lnTo>
                  <a:lnTo>
                    <a:pt x="0" y="0"/>
                  </a:lnTo>
                  <a:close/>
                </a:path>
              </a:pathLst>
            </a:cu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en-US" sz="2400" b="1" dirty="0">
                  <a:solidFill>
                    <a:srgbClr val="4F81BD"/>
                  </a:solidFill>
                  <a:latin typeface="Calibri"/>
                </a:rPr>
                <a:t>Positive Community Relations</a:t>
              </a:r>
            </a:p>
          </p:txBody>
        </p:sp>
        <p:sp>
          <p:nvSpPr>
            <p:cNvPr id="11" name="Freeform: Shape 10">
              <a:extLst>
                <a:ext uri="{FF2B5EF4-FFF2-40B4-BE49-F238E27FC236}">
                  <a16:creationId xmlns:a16="http://schemas.microsoft.com/office/drawing/2014/main" id="{BE1937C3-46FE-4FAA-8D88-934D07B7E3D6}"/>
                </a:ext>
              </a:extLst>
            </p:cNvPr>
            <p:cNvSpPr/>
            <p:nvPr/>
          </p:nvSpPr>
          <p:spPr>
            <a:xfrm>
              <a:off x="1592362" y="4973450"/>
              <a:ext cx="2758731" cy="1336847"/>
            </a:xfrm>
            <a:custGeom>
              <a:avLst/>
              <a:gdLst>
                <a:gd name="connsiteX0" fmla="*/ 0 w 3606358"/>
                <a:gd name="connsiteY0" fmla="*/ 0 h 2163814"/>
                <a:gd name="connsiteX1" fmla="*/ 3606358 w 3606358"/>
                <a:gd name="connsiteY1" fmla="*/ 0 h 2163814"/>
                <a:gd name="connsiteX2" fmla="*/ 3606358 w 3606358"/>
                <a:gd name="connsiteY2" fmla="*/ 2163814 h 2163814"/>
                <a:gd name="connsiteX3" fmla="*/ 0 w 3606358"/>
                <a:gd name="connsiteY3" fmla="*/ 2163814 h 2163814"/>
                <a:gd name="connsiteX4" fmla="*/ 0 w 3606358"/>
                <a:gd name="connsiteY4" fmla="*/ 0 h 216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6358" h="2163814">
                  <a:moveTo>
                    <a:pt x="0" y="0"/>
                  </a:moveTo>
                  <a:lnTo>
                    <a:pt x="3606358" y="0"/>
                  </a:lnTo>
                  <a:lnTo>
                    <a:pt x="3606358" y="2163814"/>
                  </a:lnTo>
                  <a:lnTo>
                    <a:pt x="0" y="2163814"/>
                  </a:lnTo>
                  <a:lnTo>
                    <a:pt x="0" y="0"/>
                  </a:lnTo>
                  <a:close/>
                </a:path>
              </a:pathLst>
            </a:cu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en-US" sz="2400" b="1" dirty="0">
                  <a:solidFill>
                    <a:srgbClr val="4F81BD"/>
                  </a:solidFill>
                  <a:latin typeface="Calibri"/>
                </a:rPr>
                <a:t>Assist Underserved Communities</a:t>
              </a:r>
            </a:p>
          </p:txBody>
        </p:sp>
        <p:sp>
          <p:nvSpPr>
            <p:cNvPr id="13" name="Freeform: Shape 12">
              <a:extLst>
                <a:ext uri="{FF2B5EF4-FFF2-40B4-BE49-F238E27FC236}">
                  <a16:creationId xmlns:a16="http://schemas.microsoft.com/office/drawing/2014/main" id="{691E678D-2D34-4EFF-A32D-03898539BA72}"/>
                </a:ext>
              </a:extLst>
            </p:cNvPr>
            <p:cNvSpPr/>
            <p:nvPr/>
          </p:nvSpPr>
          <p:spPr>
            <a:xfrm>
              <a:off x="3116978" y="3465945"/>
              <a:ext cx="2758731" cy="1336847"/>
            </a:xfrm>
            <a:custGeom>
              <a:avLst/>
              <a:gdLst>
                <a:gd name="connsiteX0" fmla="*/ 0 w 3218818"/>
                <a:gd name="connsiteY0" fmla="*/ 0 h 1786813"/>
                <a:gd name="connsiteX1" fmla="*/ 3218818 w 3218818"/>
                <a:gd name="connsiteY1" fmla="*/ 0 h 1786813"/>
                <a:gd name="connsiteX2" fmla="*/ 3218818 w 3218818"/>
                <a:gd name="connsiteY2" fmla="*/ 1786813 h 1786813"/>
                <a:gd name="connsiteX3" fmla="*/ 0 w 3218818"/>
                <a:gd name="connsiteY3" fmla="*/ 1786813 h 1786813"/>
                <a:gd name="connsiteX4" fmla="*/ 0 w 3218818"/>
                <a:gd name="connsiteY4" fmla="*/ 0 h 1786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18" h="1786813">
                  <a:moveTo>
                    <a:pt x="0" y="0"/>
                  </a:moveTo>
                  <a:lnTo>
                    <a:pt x="3218818" y="0"/>
                  </a:lnTo>
                  <a:lnTo>
                    <a:pt x="3218818" y="1786813"/>
                  </a:lnTo>
                  <a:lnTo>
                    <a:pt x="0" y="178681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en-US" sz="2400" b="1" dirty="0">
                  <a:solidFill>
                    <a:prstClr val="white"/>
                  </a:solidFill>
                  <a:latin typeface="Calibri"/>
                </a:rPr>
                <a:t>Strengthen the Relationship with Partner CBOs</a:t>
              </a:r>
            </a:p>
          </p:txBody>
        </p:sp>
        <p:sp>
          <p:nvSpPr>
            <p:cNvPr id="14" name="Freeform: Shape 13">
              <a:extLst>
                <a:ext uri="{FF2B5EF4-FFF2-40B4-BE49-F238E27FC236}">
                  <a16:creationId xmlns:a16="http://schemas.microsoft.com/office/drawing/2014/main" id="{27B64848-0887-4D18-A1DA-8732492EC835}"/>
                </a:ext>
              </a:extLst>
            </p:cNvPr>
            <p:cNvSpPr/>
            <p:nvPr/>
          </p:nvSpPr>
          <p:spPr>
            <a:xfrm>
              <a:off x="4641291" y="4973450"/>
              <a:ext cx="2758731" cy="1336847"/>
            </a:xfrm>
            <a:custGeom>
              <a:avLst/>
              <a:gdLst>
                <a:gd name="connsiteX0" fmla="*/ 0 w 3606358"/>
                <a:gd name="connsiteY0" fmla="*/ 0 h 2163814"/>
                <a:gd name="connsiteX1" fmla="*/ 3606358 w 3606358"/>
                <a:gd name="connsiteY1" fmla="*/ 0 h 2163814"/>
                <a:gd name="connsiteX2" fmla="*/ 3606358 w 3606358"/>
                <a:gd name="connsiteY2" fmla="*/ 2163814 h 2163814"/>
                <a:gd name="connsiteX3" fmla="*/ 0 w 3606358"/>
                <a:gd name="connsiteY3" fmla="*/ 2163814 h 2163814"/>
                <a:gd name="connsiteX4" fmla="*/ 0 w 3606358"/>
                <a:gd name="connsiteY4" fmla="*/ 0 h 216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6358" h="2163814">
                  <a:moveTo>
                    <a:pt x="0" y="0"/>
                  </a:moveTo>
                  <a:lnTo>
                    <a:pt x="3606358" y="0"/>
                  </a:lnTo>
                  <a:lnTo>
                    <a:pt x="3606358" y="2163814"/>
                  </a:lnTo>
                  <a:lnTo>
                    <a:pt x="0" y="2163814"/>
                  </a:lnTo>
                  <a:lnTo>
                    <a:pt x="0" y="0"/>
                  </a:lnTo>
                  <a:close/>
                </a:path>
              </a:pathLst>
            </a:cu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en-US" sz="2400" b="1" dirty="0">
                  <a:solidFill>
                    <a:srgbClr val="4F81BD"/>
                  </a:solidFill>
                  <a:latin typeface="Calibri"/>
                </a:rPr>
                <a:t>Maximize FHLB Dallas Membership</a:t>
              </a:r>
            </a:p>
          </p:txBody>
        </p:sp>
      </p:grpSp>
    </p:spTree>
    <p:extLst>
      <p:ext uri="{BB962C8B-B14F-4D97-AF65-F5344CB8AC3E}">
        <p14:creationId xmlns:p14="http://schemas.microsoft.com/office/powerpoint/2010/main" val="6071974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627997" y="678368"/>
            <a:ext cx="5602928" cy="342900"/>
          </a:xfrm>
        </p:spPr>
        <p:txBody>
          <a:bodyPr>
            <a:noAutofit/>
          </a:bodyPr>
          <a:lstStyle/>
          <a:p>
            <a:pPr algn="l"/>
            <a:r>
              <a:rPr lang="en-US" sz="2400" b="1" dirty="0">
                <a:solidFill>
                  <a:srgbClr val="0070C0"/>
                </a:solidFill>
              </a:rPr>
              <a:t>CBO Eligibility Requirements</a:t>
            </a:r>
          </a:p>
        </p:txBody>
      </p:sp>
      <p:graphicFrame>
        <p:nvGraphicFramePr>
          <p:cNvPr id="3" name="Diagram 2">
            <a:extLst>
              <a:ext uri="{FF2B5EF4-FFF2-40B4-BE49-F238E27FC236}">
                <a16:creationId xmlns:a16="http://schemas.microsoft.com/office/drawing/2014/main" id="{9DBD6AE6-9C1D-42DF-8869-A19E3BF37B47}"/>
              </a:ext>
            </a:extLst>
          </p:cNvPr>
          <p:cNvGraphicFramePr/>
          <p:nvPr/>
        </p:nvGraphicFramePr>
        <p:xfrm>
          <a:off x="572895" y="1133906"/>
          <a:ext cx="7998210" cy="50457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F5AA56E7-B8DC-51F8-E4F4-E14EEF1504B2}"/>
              </a:ext>
            </a:extLst>
          </p:cNvPr>
          <p:cNvSpPr txBox="1"/>
          <p:nvPr/>
        </p:nvSpPr>
        <p:spPr>
          <a:xfrm>
            <a:off x="721614" y="6292270"/>
            <a:ext cx="7700771"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dirty="0"/>
              <a:t>Some examples of ineligible CBOs: Food Pantries, Animal Shelters, Municipalities, etc.</a:t>
            </a:r>
          </a:p>
        </p:txBody>
      </p:sp>
    </p:spTree>
    <p:extLst>
      <p:ext uri="{BB962C8B-B14F-4D97-AF65-F5344CB8AC3E}">
        <p14:creationId xmlns:p14="http://schemas.microsoft.com/office/powerpoint/2010/main" val="21677745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545353" y="1376277"/>
            <a:ext cx="8053294" cy="4726236"/>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a:lstStyle/>
          <a:p>
            <a:pPr defTabSz="685800" eaLnBrk="0" hangingPunct="0">
              <a:spcBef>
                <a:spcPct val="50000"/>
              </a:spcBef>
            </a:pPr>
            <a:r>
              <a:rPr lang="en-US" sz="2000" b="1" u="sng" dirty="0">
                <a:solidFill>
                  <a:srgbClr val="0070C0"/>
                </a:solidFill>
                <a:latin typeface="Calibri" pitchFamily="34" charset="0"/>
              </a:rPr>
              <a:t>Organizational Capacity Building </a:t>
            </a:r>
            <a:r>
              <a:rPr lang="en-US" sz="2000" dirty="0">
                <a:solidFill>
                  <a:prstClr val="black"/>
                </a:solidFill>
                <a:latin typeface="Calibri" pitchFamily="34" charset="0"/>
              </a:rPr>
              <a:t>– to offset operation and administration expenses</a:t>
            </a:r>
          </a:p>
          <a:p>
            <a:pPr defTabSz="685800" eaLnBrk="0" hangingPunct="0"/>
            <a:endParaRPr lang="en-US" sz="2000" dirty="0">
              <a:solidFill>
                <a:prstClr val="black"/>
              </a:solidFill>
              <a:latin typeface="Calibri" pitchFamily="34" charset="0"/>
            </a:endParaRPr>
          </a:p>
          <a:p>
            <a:pPr defTabSz="685800" eaLnBrk="0" hangingPunct="0"/>
            <a:r>
              <a:rPr lang="en-US" sz="2000" b="1" u="sng" dirty="0">
                <a:solidFill>
                  <a:srgbClr val="0070C0"/>
                </a:solidFill>
                <a:latin typeface="Calibri" pitchFamily="34" charset="0"/>
              </a:rPr>
              <a:t>Assistance in Applying for Grants or other Funding Sources </a:t>
            </a:r>
          </a:p>
          <a:p>
            <a:pPr defTabSz="685800" eaLnBrk="0" hangingPunct="0"/>
            <a:endParaRPr lang="en-US" sz="2000" dirty="0">
              <a:solidFill>
                <a:prstClr val="black"/>
              </a:solidFill>
              <a:latin typeface="Calibri" pitchFamily="34" charset="0"/>
            </a:endParaRPr>
          </a:p>
          <a:p>
            <a:pPr defTabSz="685800" eaLnBrk="0" hangingPunct="0"/>
            <a:r>
              <a:rPr lang="en-US" sz="2000" b="1" u="sng" dirty="0">
                <a:solidFill>
                  <a:srgbClr val="0070C0"/>
                </a:solidFill>
                <a:latin typeface="Calibri" pitchFamily="34" charset="0"/>
              </a:rPr>
              <a:t>Research and Studies </a:t>
            </a:r>
            <a:r>
              <a:rPr lang="en-US" sz="2000" dirty="0">
                <a:solidFill>
                  <a:prstClr val="black"/>
                </a:solidFill>
                <a:latin typeface="Calibri" pitchFamily="34" charset="0"/>
              </a:rPr>
              <a:t>– for marketing, feasibility and planning studies for affordable housing projects and economic development</a:t>
            </a:r>
          </a:p>
          <a:p>
            <a:pPr defTabSz="685800" eaLnBrk="0" hangingPunct="0"/>
            <a:endParaRPr lang="en-US" sz="2000" dirty="0">
              <a:solidFill>
                <a:prstClr val="black"/>
              </a:solidFill>
              <a:latin typeface="Calibri" pitchFamily="34" charset="0"/>
            </a:endParaRPr>
          </a:p>
          <a:p>
            <a:pPr defTabSz="685800" eaLnBrk="0" hangingPunct="0"/>
            <a:r>
              <a:rPr lang="en-US" sz="2000" b="1" u="sng" dirty="0">
                <a:solidFill>
                  <a:srgbClr val="0070C0"/>
                </a:solidFill>
                <a:latin typeface="Calibri" pitchFamily="34" charset="0"/>
              </a:rPr>
              <a:t>Contractual Services </a:t>
            </a:r>
            <a:r>
              <a:rPr lang="en-US" sz="2000" dirty="0">
                <a:solidFill>
                  <a:prstClr val="black"/>
                </a:solidFill>
                <a:latin typeface="Calibri" pitchFamily="34" charset="0"/>
              </a:rPr>
              <a:t>– A&amp;E (pre-development costs); legal, accounting and administrative costs (program operating expenses.)  </a:t>
            </a:r>
          </a:p>
          <a:p>
            <a:pPr defTabSz="257175">
              <a:lnSpc>
                <a:spcPct val="90000"/>
              </a:lnSpc>
              <a:spcBef>
                <a:spcPct val="20000"/>
              </a:spcBef>
              <a:defRPr/>
            </a:pPr>
            <a:endParaRPr lang="en-US" sz="2000" kern="0" dirty="0">
              <a:solidFill>
                <a:prstClr val="black"/>
              </a:solidFill>
              <a:latin typeface="Calibri"/>
            </a:endParaRPr>
          </a:p>
          <a:p>
            <a:pPr defTabSz="257175">
              <a:lnSpc>
                <a:spcPct val="90000"/>
              </a:lnSpc>
              <a:spcBef>
                <a:spcPct val="20000"/>
              </a:spcBef>
              <a:defRPr/>
            </a:pPr>
            <a:r>
              <a:rPr lang="en-US" sz="2000" b="1" u="sng" dirty="0">
                <a:solidFill>
                  <a:srgbClr val="0070C0"/>
                </a:solidFill>
                <a:latin typeface="Calibri" pitchFamily="34" charset="0"/>
              </a:rPr>
              <a:t>Social Services </a:t>
            </a:r>
            <a:r>
              <a:rPr lang="en-US" sz="2000" dirty="0">
                <a:solidFill>
                  <a:prstClr val="black"/>
                </a:solidFill>
                <a:latin typeface="Calibri" pitchFamily="34" charset="0"/>
              </a:rPr>
              <a:t>– to offset costs associated with providing aid and meeting needs of the community such as economic and rental assistance, temporary shelter and housing, and job training.</a:t>
            </a:r>
          </a:p>
        </p:txBody>
      </p:sp>
      <p:sp>
        <p:nvSpPr>
          <p:cNvPr id="12" name="Title 6"/>
          <p:cNvSpPr>
            <a:spLocks noGrp="1"/>
          </p:cNvSpPr>
          <p:nvPr>
            <p:ph type="title"/>
          </p:nvPr>
        </p:nvSpPr>
        <p:spPr>
          <a:xfrm>
            <a:off x="545353" y="654959"/>
            <a:ext cx="5602928" cy="342900"/>
          </a:xfrm>
        </p:spPr>
        <p:txBody>
          <a:bodyPr>
            <a:noAutofit/>
          </a:bodyPr>
          <a:lstStyle/>
          <a:p>
            <a:pPr algn="l"/>
            <a:r>
              <a:rPr lang="en-US" sz="2400" b="1" dirty="0">
                <a:solidFill>
                  <a:srgbClr val="0070C0"/>
                </a:solidFill>
              </a:rPr>
              <a:t>Use of Funds</a:t>
            </a:r>
          </a:p>
        </p:txBody>
      </p:sp>
    </p:spTree>
    <p:extLst>
      <p:ext uri="{BB962C8B-B14F-4D97-AF65-F5344CB8AC3E}">
        <p14:creationId xmlns:p14="http://schemas.microsoft.com/office/powerpoint/2010/main" val="32755480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website&#10;&#10;AI-generated content may be incorrect.">
            <a:extLst>
              <a:ext uri="{FF2B5EF4-FFF2-40B4-BE49-F238E27FC236}">
                <a16:creationId xmlns:a16="http://schemas.microsoft.com/office/drawing/2014/main" id="{1368C72D-CE7F-4244-F955-27710E0E7056}"/>
              </a:ext>
            </a:extLst>
          </p:cNvPr>
          <p:cNvPicPr>
            <a:picLocks noChangeAspect="1"/>
          </p:cNvPicPr>
          <p:nvPr/>
        </p:nvPicPr>
        <p:blipFill>
          <a:blip r:embed="rId2"/>
          <a:stretch>
            <a:fillRect/>
          </a:stretch>
        </p:blipFill>
        <p:spPr>
          <a:xfrm>
            <a:off x="1229899" y="1046602"/>
            <a:ext cx="7572578" cy="5456405"/>
          </a:xfrm>
          <a:prstGeom prst="rect">
            <a:avLst/>
          </a:prstGeom>
        </p:spPr>
      </p:pic>
      <p:sp>
        <p:nvSpPr>
          <p:cNvPr id="7" name="Rectangle 6">
            <a:extLst>
              <a:ext uri="{FF2B5EF4-FFF2-40B4-BE49-F238E27FC236}">
                <a16:creationId xmlns:a16="http://schemas.microsoft.com/office/drawing/2014/main" id="{358B9F70-8132-4A5E-D750-073E577FAAC9}"/>
              </a:ext>
            </a:extLst>
          </p:cNvPr>
          <p:cNvSpPr/>
          <p:nvPr/>
        </p:nvSpPr>
        <p:spPr>
          <a:xfrm>
            <a:off x="5634053" y="2811643"/>
            <a:ext cx="656578" cy="166255"/>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5966D18-AD75-90A1-BB17-1E15167CE404}"/>
              </a:ext>
            </a:extLst>
          </p:cNvPr>
          <p:cNvSpPr/>
          <p:nvPr/>
        </p:nvSpPr>
        <p:spPr>
          <a:xfrm>
            <a:off x="6174781" y="1367611"/>
            <a:ext cx="1032051" cy="166255"/>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6">
            <a:extLst>
              <a:ext uri="{FF2B5EF4-FFF2-40B4-BE49-F238E27FC236}">
                <a16:creationId xmlns:a16="http://schemas.microsoft.com/office/drawing/2014/main" id="{F14937D2-2158-D63D-CFB5-49EBD1D7A7B4}"/>
              </a:ext>
            </a:extLst>
          </p:cNvPr>
          <p:cNvSpPr>
            <a:spLocks noGrp="1"/>
          </p:cNvSpPr>
          <p:nvPr>
            <p:ph type="title"/>
          </p:nvPr>
        </p:nvSpPr>
        <p:spPr>
          <a:xfrm>
            <a:off x="501286" y="637600"/>
            <a:ext cx="5602928" cy="342900"/>
          </a:xfrm>
        </p:spPr>
        <p:txBody>
          <a:bodyPr>
            <a:noAutofit/>
          </a:bodyPr>
          <a:lstStyle/>
          <a:p>
            <a:pPr algn="l"/>
            <a:r>
              <a:rPr lang="en-US" sz="2400" b="1" dirty="0">
                <a:solidFill>
                  <a:srgbClr val="0070C0"/>
                </a:solidFill>
              </a:rPr>
              <a:t>2026 Application</a:t>
            </a:r>
          </a:p>
        </p:txBody>
      </p:sp>
      <p:sp>
        <p:nvSpPr>
          <p:cNvPr id="10" name="Rectangle 9">
            <a:extLst>
              <a:ext uri="{FF2B5EF4-FFF2-40B4-BE49-F238E27FC236}">
                <a16:creationId xmlns:a16="http://schemas.microsoft.com/office/drawing/2014/main" id="{64C8265B-A8F1-1312-931D-089F8A9704A0}"/>
              </a:ext>
            </a:extLst>
          </p:cNvPr>
          <p:cNvSpPr/>
          <p:nvPr/>
        </p:nvSpPr>
        <p:spPr>
          <a:xfrm>
            <a:off x="1413658" y="4384396"/>
            <a:ext cx="1726149" cy="286756"/>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AD33E4-DC96-F6E5-99C6-BC157BF520AF}"/>
              </a:ext>
            </a:extLst>
          </p:cNvPr>
          <p:cNvSpPr/>
          <p:nvPr/>
        </p:nvSpPr>
        <p:spPr>
          <a:xfrm>
            <a:off x="1512810" y="5717253"/>
            <a:ext cx="1285475" cy="198805"/>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7">
            <a:extLst>
              <a:ext uri="{FF2B5EF4-FFF2-40B4-BE49-F238E27FC236}">
                <a16:creationId xmlns:a16="http://schemas.microsoft.com/office/drawing/2014/main" id="{B8720DBC-F48A-8DB6-8471-B0812E1C2B18}"/>
              </a:ext>
            </a:extLst>
          </p:cNvPr>
          <p:cNvSpPr txBox="1">
            <a:spLocks noChangeArrowheads="1"/>
          </p:cNvSpPr>
          <p:nvPr/>
        </p:nvSpPr>
        <p:spPr bwMode="auto">
          <a:xfrm>
            <a:off x="341523" y="2659468"/>
            <a:ext cx="1920803" cy="1201878"/>
          </a:xfrm>
          <a:prstGeom prst="rect">
            <a:avLst/>
          </a:prstGeom>
          <a:ln>
            <a:solidFill>
              <a:schemeClr val="accent1"/>
            </a:solidFill>
            <a:headEnd/>
            <a:tailEnd/>
          </a:ln>
        </p:spPr>
        <p:style>
          <a:lnRef idx="2">
            <a:schemeClr val="dk1"/>
          </a:lnRef>
          <a:fillRef idx="1">
            <a:schemeClr val="lt1"/>
          </a:fillRef>
          <a:effectRef idx="0">
            <a:schemeClr val="dk1"/>
          </a:effectRef>
          <a:fontRef idx="minor">
            <a:schemeClr val="dk1"/>
          </a:fontRef>
        </p:style>
        <p:txBody>
          <a:bodyPr anchor="ctr"/>
          <a:lstStyle/>
          <a:p>
            <a:pPr algn="ctr" defTabSz="342900">
              <a:spcAft>
                <a:spcPts val="1800"/>
              </a:spcAft>
            </a:pPr>
            <a:r>
              <a:rPr lang="en-US" b="1" kern="0" dirty="0"/>
              <a:t>The 2026 PGP Application can be found on </a:t>
            </a:r>
            <a:r>
              <a:rPr lang="en-US" b="1" kern="0" dirty="0">
                <a:hlinkClick r:id="rId3" action="ppaction://hlinkfile"/>
              </a:rPr>
              <a:t>fhlb.com</a:t>
            </a:r>
            <a:endParaRPr lang="en-US" b="1" kern="0" dirty="0"/>
          </a:p>
        </p:txBody>
      </p:sp>
    </p:spTree>
    <p:extLst>
      <p:ext uri="{BB962C8B-B14F-4D97-AF65-F5344CB8AC3E}">
        <p14:creationId xmlns:p14="http://schemas.microsoft.com/office/powerpoint/2010/main" val="8880057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705115" y="715086"/>
            <a:ext cx="5602928" cy="342900"/>
          </a:xfrm>
        </p:spPr>
        <p:txBody>
          <a:bodyPr>
            <a:noAutofit/>
          </a:bodyPr>
          <a:lstStyle/>
          <a:p>
            <a:pPr algn="l"/>
            <a:r>
              <a:rPr lang="en-US" sz="2400" b="1" dirty="0">
                <a:solidFill>
                  <a:srgbClr val="0070C0"/>
                </a:solidFill>
              </a:rPr>
              <a:t>Application Process</a:t>
            </a:r>
          </a:p>
        </p:txBody>
      </p:sp>
      <p:sp>
        <p:nvSpPr>
          <p:cNvPr id="32" name="TextBox 31">
            <a:extLst>
              <a:ext uri="{FF2B5EF4-FFF2-40B4-BE49-F238E27FC236}">
                <a16:creationId xmlns:a16="http://schemas.microsoft.com/office/drawing/2014/main" id="{1E01F57E-FE8E-420B-9884-7C22EF938855}"/>
              </a:ext>
            </a:extLst>
          </p:cNvPr>
          <p:cNvSpPr txBox="1"/>
          <p:nvPr/>
        </p:nvSpPr>
        <p:spPr>
          <a:xfrm>
            <a:off x="997368" y="3209490"/>
            <a:ext cx="7545885" cy="43088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defTabSz="685800"/>
            <a:r>
              <a:rPr lang="en-US" sz="2200" dirty="0">
                <a:solidFill>
                  <a:prstClr val="black"/>
                </a:solidFill>
                <a:latin typeface="Calibri"/>
              </a:rPr>
              <a:t>Applications submitted after April 24th will not be considered</a:t>
            </a:r>
          </a:p>
        </p:txBody>
      </p:sp>
      <p:grpSp>
        <p:nvGrpSpPr>
          <p:cNvPr id="28" name="Group 27">
            <a:extLst>
              <a:ext uri="{FF2B5EF4-FFF2-40B4-BE49-F238E27FC236}">
                <a16:creationId xmlns:a16="http://schemas.microsoft.com/office/drawing/2014/main" id="{19E834D1-F416-4F2F-B2CB-6BB9FF939FAF}"/>
              </a:ext>
            </a:extLst>
          </p:cNvPr>
          <p:cNvGrpSpPr/>
          <p:nvPr/>
        </p:nvGrpSpPr>
        <p:grpSpPr>
          <a:xfrm>
            <a:off x="528819" y="1551986"/>
            <a:ext cx="8086362" cy="863320"/>
            <a:chOff x="1195947" y="1460665"/>
            <a:chExt cx="6511139" cy="1151093"/>
          </a:xfrm>
        </p:grpSpPr>
        <p:sp>
          <p:nvSpPr>
            <p:cNvPr id="26" name="Rectangle 25">
              <a:extLst>
                <a:ext uri="{FF2B5EF4-FFF2-40B4-BE49-F238E27FC236}">
                  <a16:creationId xmlns:a16="http://schemas.microsoft.com/office/drawing/2014/main" id="{2D619161-5E27-4256-A90D-5009E541D82F}"/>
                </a:ext>
              </a:extLst>
            </p:cNvPr>
            <p:cNvSpPr/>
            <p:nvPr/>
          </p:nvSpPr>
          <p:spPr>
            <a:xfrm>
              <a:off x="1195947" y="1460665"/>
              <a:ext cx="6511139" cy="11510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en-US" sz="1350">
                <a:solidFill>
                  <a:prstClr val="black"/>
                </a:solidFill>
                <a:latin typeface="Calibri"/>
              </a:endParaRPr>
            </a:p>
          </p:txBody>
        </p:sp>
        <p:sp>
          <p:nvSpPr>
            <p:cNvPr id="27" name="TextBox 26">
              <a:extLst>
                <a:ext uri="{FF2B5EF4-FFF2-40B4-BE49-F238E27FC236}">
                  <a16:creationId xmlns:a16="http://schemas.microsoft.com/office/drawing/2014/main" id="{5183ED96-9D4D-4070-8256-8B5469AF1636}"/>
                </a:ext>
              </a:extLst>
            </p:cNvPr>
            <p:cNvSpPr txBox="1"/>
            <p:nvPr/>
          </p:nvSpPr>
          <p:spPr>
            <a:xfrm>
              <a:off x="1345378" y="1748953"/>
              <a:ext cx="6212275" cy="574516"/>
            </a:xfrm>
            <a:prstGeom prst="rect">
              <a:avLst/>
            </a:prstGeom>
            <a:noFill/>
          </p:spPr>
          <p:txBody>
            <a:bodyPr wrap="square" rtlCol="0">
              <a:spAutoFit/>
            </a:bodyPr>
            <a:lstStyle/>
            <a:p>
              <a:pPr algn="ctr" defTabSz="685800"/>
              <a:r>
                <a:rPr lang="en-US" sz="2200" dirty="0">
                  <a:solidFill>
                    <a:prstClr val="black"/>
                  </a:solidFill>
                  <a:latin typeface="Calibri"/>
                </a:rPr>
                <a:t>Application submission window: </a:t>
              </a:r>
              <a:r>
                <a:rPr lang="en-US" sz="2200" b="1" u="sng" dirty="0">
                  <a:solidFill>
                    <a:srgbClr val="0071CE"/>
                  </a:solidFill>
                  <a:latin typeface="Calibri"/>
                </a:rPr>
                <a:t>April 1 – April 24, 2026</a:t>
              </a:r>
            </a:p>
          </p:txBody>
        </p:sp>
      </p:grpSp>
      <p:sp>
        <p:nvSpPr>
          <p:cNvPr id="30" name="Rectangle 29">
            <a:extLst>
              <a:ext uri="{FF2B5EF4-FFF2-40B4-BE49-F238E27FC236}">
                <a16:creationId xmlns:a16="http://schemas.microsoft.com/office/drawing/2014/main" id="{F452D591-AF0E-46D4-92DF-08CA019B33C5}"/>
              </a:ext>
            </a:extLst>
          </p:cNvPr>
          <p:cNvSpPr/>
          <p:nvPr/>
        </p:nvSpPr>
        <p:spPr>
          <a:xfrm>
            <a:off x="528816" y="2993274"/>
            <a:ext cx="8086363" cy="863320"/>
          </a:xfrm>
          <a:prstGeom prst="rect">
            <a:avLst/>
          </a:prstGeom>
          <a:noFill/>
          <a:ln w="25400">
            <a:solidFill>
              <a:srgbClr val="0071CE"/>
            </a:solidFill>
          </a:ln>
        </p:spPr>
        <p:style>
          <a:lnRef idx="0">
            <a:scrgbClr r="0" g="0" b="0"/>
          </a:lnRef>
          <a:fillRef idx="0">
            <a:scrgbClr r="0" g="0" b="0"/>
          </a:fillRef>
          <a:effectRef idx="0">
            <a:scrgbClr r="0" g="0" b="0"/>
          </a:effectRef>
          <a:fontRef idx="minor">
            <a:schemeClr val="dk1"/>
          </a:fontRef>
        </p:style>
        <p:txBody>
          <a:bodyPr rtlCol="0" anchor="ctr"/>
          <a:lstStyle/>
          <a:p>
            <a:pPr algn="ctr" defTabSz="685800"/>
            <a:endParaRPr lang="en-US" sz="1350">
              <a:solidFill>
                <a:prstClr val="black"/>
              </a:solidFill>
              <a:latin typeface="Calibri"/>
            </a:endParaRPr>
          </a:p>
        </p:txBody>
      </p:sp>
      <p:grpSp>
        <p:nvGrpSpPr>
          <p:cNvPr id="38" name="Group 37">
            <a:extLst>
              <a:ext uri="{FF2B5EF4-FFF2-40B4-BE49-F238E27FC236}">
                <a16:creationId xmlns:a16="http://schemas.microsoft.com/office/drawing/2014/main" id="{B3F19970-CE3B-4872-99B5-FAC95F58C2B3}"/>
              </a:ext>
            </a:extLst>
          </p:cNvPr>
          <p:cNvGrpSpPr/>
          <p:nvPr/>
        </p:nvGrpSpPr>
        <p:grpSpPr>
          <a:xfrm>
            <a:off x="528815" y="4375735"/>
            <a:ext cx="8174510" cy="863320"/>
            <a:chOff x="-508785" y="4700089"/>
            <a:chExt cx="9537013" cy="1151093"/>
          </a:xfrm>
        </p:grpSpPr>
        <p:sp>
          <p:nvSpPr>
            <p:cNvPr id="35" name="Rectangle 34">
              <a:extLst>
                <a:ext uri="{FF2B5EF4-FFF2-40B4-BE49-F238E27FC236}">
                  <a16:creationId xmlns:a16="http://schemas.microsoft.com/office/drawing/2014/main" id="{4E1710CE-7B33-4CFC-86CE-B3DF39825681}"/>
                </a:ext>
              </a:extLst>
            </p:cNvPr>
            <p:cNvSpPr/>
            <p:nvPr/>
          </p:nvSpPr>
          <p:spPr>
            <a:xfrm>
              <a:off x="-508785" y="4700089"/>
              <a:ext cx="9434175" cy="11510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en-US" sz="1350">
                <a:solidFill>
                  <a:prstClr val="black"/>
                </a:solidFill>
                <a:latin typeface="Calibri"/>
              </a:endParaRPr>
            </a:p>
          </p:txBody>
        </p:sp>
        <p:sp>
          <p:nvSpPr>
            <p:cNvPr id="37" name="TextBox 36">
              <a:extLst>
                <a:ext uri="{FF2B5EF4-FFF2-40B4-BE49-F238E27FC236}">
                  <a16:creationId xmlns:a16="http://schemas.microsoft.com/office/drawing/2014/main" id="{151CB26F-3BA7-4C83-A607-81EDB6B773B4}"/>
                </a:ext>
              </a:extLst>
            </p:cNvPr>
            <p:cNvSpPr txBox="1"/>
            <p:nvPr/>
          </p:nvSpPr>
          <p:spPr>
            <a:xfrm>
              <a:off x="-405946" y="4988377"/>
              <a:ext cx="9434174" cy="574516"/>
            </a:xfrm>
            <a:prstGeom prst="rect">
              <a:avLst/>
            </a:prstGeom>
            <a:noFill/>
          </p:spPr>
          <p:txBody>
            <a:bodyPr wrap="square" rtlCol="0">
              <a:spAutoFit/>
            </a:bodyPr>
            <a:lstStyle/>
            <a:p>
              <a:pPr defTabSz="685800"/>
              <a:r>
                <a:rPr lang="en-US" sz="2200" u="sng" dirty="0">
                  <a:solidFill>
                    <a:prstClr val="black"/>
                  </a:solidFill>
                  <a:latin typeface="Calibri"/>
                </a:rPr>
                <a:t>Members</a:t>
              </a:r>
              <a:r>
                <a:rPr lang="en-US" sz="2200" dirty="0">
                  <a:solidFill>
                    <a:prstClr val="black"/>
                  </a:solidFill>
                  <a:latin typeface="Calibri"/>
                </a:rPr>
                <a:t> must submit the application(s) via email to </a:t>
              </a:r>
              <a:r>
                <a:rPr lang="en-US" sz="2200" b="1" dirty="0">
                  <a:solidFill>
                    <a:prstClr val="black"/>
                  </a:solidFill>
                  <a:latin typeface="Calibri"/>
                </a:rPr>
                <a:t>pgp@fhlb.com</a:t>
              </a:r>
              <a:endParaRPr lang="en-US" sz="2200" b="1" u="sng" dirty="0">
                <a:solidFill>
                  <a:srgbClr val="0071CE"/>
                </a:solidFill>
                <a:latin typeface="Calibri"/>
              </a:endParaRPr>
            </a:p>
          </p:txBody>
        </p:sp>
      </p:grpSp>
      <p:sp>
        <p:nvSpPr>
          <p:cNvPr id="3" name="TextBox 2">
            <a:extLst>
              <a:ext uri="{FF2B5EF4-FFF2-40B4-BE49-F238E27FC236}">
                <a16:creationId xmlns:a16="http://schemas.microsoft.com/office/drawing/2014/main" id="{D8FE49F3-2FF7-A825-DB62-FF956D47F6DC}"/>
              </a:ext>
            </a:extLst>
          </p:cNvPr>
          <p:cNvSpPr txBox="1"/>
          <p:nvPr/>
        </p:nvSpPr>
        <p:spPr>
          <a:xfrm>
            <a:off x="2093202" y="5632356"/>
            <a:ext cx="4957590" cy="369332"/>
          </a:xfrm>
          <a:prstGeom prst="rect">
            <a:avLst/>
          </a:prstGeom>
          <a:noFill/>
        </p:spPr>
        <p:txBody>
          <a:bodyPr wrap="square" rtlCol="0">
            <a:spAutoFit/>
          </a:bodyPr>
          <a:lstStyle/>
          <a:p>
            <a:pPr algn="ctr"/>
            <a:r>
              <a:rPr lang="en-US" b="1" dirty="0"/>
              <a:t>Attend our PGP webinar: March 10, 2026</a:t>
            </a:r>
          </a:p>
        </p:txBody>
      </p:sp>
    </p:spTree>
    <p:extLst>
      <p:ext uri="{BB962C8B-B14F-4D97-AF65-F5344CB8AC3E}">
        <p14:creationId xmlns:p14="http://schemas.microsoft.com/office/powerpoint/2010/main" val="28663542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93610"/>
            <a:ext cx="9144000" cy="768614"/>
          </a:xfrm>
          <a:prstGeom prst="rect">
            <a:avLst/>
          </a:prstGeom>
        </p:spPr>
      </p:pic>
      <p:sp>
        <p:nvSpPr>
          <p:cNvPr id="9" name="Rectangle 7"/>
          <p:cNvSpPr txBox="1">
            <a:spLocks noChangeArrowheads="1"/>
          </p:cNvSpPr>
          <p:nvPr/>
        </p:nvSpPr>
        <p:spPr bwMode="auto">
          <a:xfrm>
            <a:off x="356260" y="6089386"/>
            <a:ext cx="8328581" cy="768614"/>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Additional information is available online at </a:t>
            </a:r>
            <a:r>
              <a:rPr kumimoji="0" lang="en-US" sz="1800" b="1" i="1"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rPr>
              <a:t>fhlb.com</a:t>
            </a:r>
            <a:endParaRPr kumimoji="0" lang="en-US" sz="1800" b="1" i="1" u="none" strike="noStrike" kern="0" cap="none" spc="0" normalizeH="0" baseline="0" noProof="0" dirty="0">
              <a:ln>
                <a:noFill/>
              </a:ln>
              <a:solidFill>
                <a:prstClr val="black"/>
              </a:solidFill>
              <a:effectLst/>
              <a:uLnTx/>
              <a:uFillTx/>
              <a:latin typeface="Calibri"/>
              <a:ea typeface="+mn-ea"/>
              <a:cs typeface="+mn-cs"/>
            </a:endParaRPr>
          </a:p>
        </p:txBody>
      </p:sp>
      <p:sp>
        <p:nvSpPr>
          <p:cNvPr id="13" name="Title 6"/>
          <p:cNvSpPr>
            <a:spLocks noGrp="1"/>
          </p:cNvSpPr>
          <p:nvPr>
            <p:ph type="title"/>
          </p:nvPr>
        </p:nvSpPr>
        <p:spPr>
          <a:xfrm>
            <a:off x="785265" y="993610"/>
            <a:ext cx="7470570" cy="457200"/>
          </a:xfrm>
        </p:spPr>
        <p:txBody>
          <a:bodyPr>
            <a:normAutofit fontScale="90000"/>
          </a:bodyPr>
          <a:lstStyle/>
          <a:p>
            <a:pPr algn="ctr"/>
            <a:br>
              <a:rPr lang="en-US" sz="2400" b="1" dirty="0"/>
            </a:br>
            <a:r>
              <a:rPr lang="en-US" b="1" dirty="0">
                <a:solidFill>
                  <a:srgbClr val="0070C0"/>
                </a:solidFill>
              </a:rPr>
              <a:t>For More Information</a:t>
            </a:r>
            <a:br>
              <a:rPr lang="en-US" b="1" dirty="0">
                <a:solidFill>
                  <a:srgbClr val="0070C0"/>
                </a:solidFill>
              </a:rPr>
            </a:br>
            <a:endParaRPr lang="en-US" b="1" u="sng" dirty="0">
              <a:solidFill>
                <a:schemeClr val="tx1"/>
              </a:solidFill>
            </a:endParaRPr>
          </a:p>
        </p:txBody>
      </p:sp>
      <p:graphicFrame>
        <p:nvGraphicFramePr>
          <p:cNvPr id="3" name="Diagram 2">
            <a:extLst>
              <a:ext uri="{FF2B5EF4-FFF2-40B4-BE49-F238E27FC236}">
                <a16:creationId xmlns:a16="http://schemas.microsoft.com/office/drawing/2014/main" id="{7C5C5A61-01A8-4325-B4CA-E5191A355130}"/>
              </a:ext>
            </a:extLst>
          </p:cNvPr>
          <p:cNvGraphicFramePr/>
          <p:nvPr/>
        </p:nvGraphicFramePr>
        <p:xfrm>
          <a:off x="1969719" y="1905701"/>
          <a:ext cx="4707807" cy="39951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F21D7750-24FD-49EA-13C1-021AAE45C9D2}"/>
              </a:ext>
            </a:extLst>
          </p:cNvPr>
          <p:cNvSpPr txBox="1"/>
          <p:nvPr/>
        </p:nvSpPr>
        <p:spPr>
          <a:xfrm>
            <a:off x="256032" y="347279"/>
            <a:ext cx="4572000" cy="646331"/>
          </a:xfrm>
          <a:prstGeom prst="rect">
            <a:avLst/>
          </a:prstGeom>
          <a:noFill/>
        </p:spPr>
        <p:txBody>
          <a:bodyPr wrap="square">
            <a:spAutoFit/>
          </a:bodyPr>
          <a:lstStyle/>
          <a:p>
            <a:r>
              <a:rPr lang="en-US" sz="3600" b="1" dirty="0">
                <a:solidFill>
                  <a:srgbClr val="0072CE"/>
                </a:solidFill>
              </a:rPr>
              <a:t>Questions?</a:t>
            </a:r>
            <a:endParaRPr lang="en-US" sz="3600" dirty="0"/>
          </a:p>
        </p:txBody>
      </p:sp>
    </p:spTree>
    <p:extLst>
      <p:ext uri="{BB962C8B-B14F-4D97-AF65-F5344CB8AC3E}">
        <p14:creationId xmlns:p14="http://schemas.microsoft.com/office/powerpoint/2010/main" val="2490971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865E7-C13C-C948-EFBE-020495218FC3}"/>
              </a:ext>
            </a:extLst>
          </p:cNvPr>
          <p:cNvSpPr>
            <a:spLocks noGrp="1"/>
          </p:cNvSpPr>
          <p:nvPr>
            <p:ph type="title"/>
          </p:nvPr>
        </p:nvSpPr>
        <p:spPr>
          <a:xfrm>
            <a:off x="551843" y="364246"/>
            <a:ext cx="7487260" cy="641427"/>
          </a:xfrm>
        </p:spPr>
        <p:txBody>
          <a:bodyPr/>
          <a:lstStyle/>
          <a:p>
            <a:br>
              <a:rPr lang="en-US" sz="2400" dirty="0"/>
            </a:br>
            <a:br>
              <a:rPr lang="en-US" sz="2400" dirty="0"/>
            </a:br>
            <a:r>
              <a:rPr lang="en-US" sz="2400" dirty="0"/>
              <a:t>Application Evaluation and Eligible Housing</a:t>
            </a:r>
            <a:br>
              <a:rPr lang="en-US" sz="2400" dirty="0"/>
            </a:br>
            <a:r>
              <a:rPr lang="en-US" sz="2400" dirty="0">
                <a:highlight>
                  <a:srgbClr val="FFFF00"/>
                </a:highlight>
              </a:rPr>
              <a:t>	</a:t>
            </a:r>
            <a:endParaRPr lang="en-US" sz="2400" dirty="0"/>
          </a:p>
        </p:txBody>
      </p:sp>
      <p:graphicFrame>
        <p:nvGraphicFramePr>
          <p:cNvPr id="4" name="Diagram 3">
            <a:extLst>
              <a:ext uri="{FF2B5EF4-FFF2-40B4-BE49-F238E27FC236}">
                <a16:creationId xmlns:a16="http://schemas.microsoft.com/office/drawing/2014/main" id="{A2098655-F42B-ED01-1BAE-E02B15769D9C}"/>
              </a:ext>
            </a:extLst>
          </p:cNvPr>
          <p:cNvGraphicFramePr/>
          <p:nvPr>
            <p:extLst>
              <p:ext uri="{D42A27DB-BD31-4B8C-83A1-F6EECF244321}">
                <p14:modId xmlns:p14="http://schemas.microsoft.com/office/powerpoint/2010/main" val="2781810435"/>
              </p:ext>
            </p:extLst>
          </p:nvPr>
        </p:nvGraphicFramePr>
        <p:xfrm>
          <a:off x="478997" y="1390148"/>
          <a:ext cx="3713071" cy="528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66643DAA-06A9-95EE-A4DD-9A0DB03DBB4A}"/>
              </a:ext>
            </a:extLst>
          </p:cNvPr>
          <p:cNvSpPr txBox="1"/>
          <p:nvPr/>
        </p:nvSpPr>
        <p:spPr>
          <a:xfrm>
            <a:off x="4714567" y="2180249"/>
            <a:ext cx="4193459" cy="1682512"/>
          </a:xfrm>
          <a:prstGeom prst="rect">
            <a:avLst/>
          </a:prstGeom>
          <a:noFill/>
          <a:ln w="19050">
            <a:solidFill>
              <a:srgbClr val="0071CE"/>
            </a:solidFill>
          </a:ln>
        </p:spPr>
        <p:txBody>
          <a:bodyPr wrap="square">
            <a:spAutoFit/>
          </a:bodyPr>
          <a:lstStyle/>
          <a:p>
            <a:pPr marL="171450" indent="-171450">
              <a:spcAft>
                <a:spcPts val="400"/>
              </a:spcAft>
              <a:buFont typeface="Arial" panose="020B0604020202020204" pitchFamily="34" charset="0"/>
              <a:buChar char="•"/>
            </a:pPr>
            <a:r>
              <a:rPr lang="en-US" b="1" dirty="0">
                <a:solidFill>
                  <a:schemeClr val="tx1"/>
                </a:solidFill>
              </a:rPr>
              <a:t>First Time Homebuyer Programs</a:t>
            </a:r>
          </a:p>
          <a:p>
            <a:pPr marL="171450" indent="-171450">
              <a:spcAft>
                <a:spcPts val="400"/>
              </a:spcAft>
              <a:buFont typeface="Arial" panose="020B0604020202020204" pitchFamily="34" charset="0"/>
              <a:buChar char="•"/>
            </a:pPr>
            <a:r>
              <a:rPr lang="en-US" b="1" dirty="0">
                <a:solidFill>
                  <a:schemeClr val="tx1"/>
                </a:solidFill>
              </a:rPr>
              <a:t>Single Family Home (1 to 4 dwelling)</a:t>
            </a:r>
          </a:p>
          <a:p>
            <a:pPr marL="171450" indent="-171450">
              <a:spcAft>
                <a:spcPts val="400"/>
              </a:spcAft>
              <a:buFont typeface="Arial" panose="020B0604020202020204" pitchFamily="34" charset="0"/>
              <a:buChar char="•"/>
            </a:pPr>
            <a:r>
              <a:rPr lang="en-US" b="1" dirty="0">
                <a:solidFill>
                  <a:schemeClr val="tx1"/>
                </a:solidFill>
              </a:rPr>
              <a:t>Manufactured Homes</a:t>
            </a:r>
          </a:p>
          <a:p>
            <a:pPr marL="171450" indent="-171450">
              <a:spcAft>
                <a:spcPts val="400"/>
              </a:spcAft>
              <a:buFont typeface="Arial" panose="020B0604020202020204" pitchFamily="34" charset="0"/>
              <a:buChar char="•"/>
            </a:pPr>
            <a:r>
              <a:rPr lang="en-US" b="1" dirty="0">
                <a:solidFill>
                  <a:schemeClr val="tx1"/>
                </a:solidFill>
              </a:rPr>
              <a:t>Owner-Occupied Rehabilitation</a:t>
            </a:r>
          </a:p>
          <a:p>
            <a:pPr marL="171450" indent="-171450">
              <a:spcAft>
                <a:spcPts val="400"/>
              </a:spcAft>
              <a:buFont typeface="Arial" panose="020B0604020202020204" pitchFamily="34" charset="0"/>
              <a:buChar char="•"/>
              <a:defRPr/>
            </a:pPr>
            <a:r>
              <a:rPr lang="en-US" b="1" dirty="0">
                <a:solidFill>
                  <a:schemeClr val="tx1"/>
                </a:solidFill>
              </a:rPr>
              <a:t>Owner-Occupied New Construction</a:t>
            </a:r>
          </a:p>
        </p:txBody>
      </p:sp>
      <p:sp>
        <p:nvSpPr>
          <p:cNvPr id="10" name="TextBox 9">
            <a:extLst>
              <a:ext uri="{FF2B5EF4-FFF2-40B4-BE49-F238E27FC236}">
                <a16:creationId xmlns:a16="http://schemas.microsoft.com/office/drawing/2014/main" id="{71311CD5-272A-33E0-10E2-493B21CA51DA}"/>
              </a:ext>
            </a:extLst>
          </p:cNvPr>
          <p:cNvSpPr txBox="1"/>
          <p:nvPr/>
        </p:nvSpPr>
        <p:spPr>
          <a:xfrm>
            <a:off x="5442154" y="1664311"/>
            <a:ext cx="4572000" cy="461665"/>
          </a:xfrm>
          <a:prstGeom prst="rect">
            <a:avLst/>
          </a:prstGeom>
          <a:noFill/>
        </p:spPr>
        <p:txBody>
          <a:bodyPr wrap="square">
            <a:spAutoFit/>
          </a:bodyPr>
          <a:lstStyle/>
          <a:p>
            <a:pPr>
              <a:spcAft>
                <a:spcPts val="400"/>
              </a:spcAft>
            </a:pPr>
            <a:r>
              <a:rPr lang="en-US" sz="2400" b="1" dirty="0">
                <a:solidFill>
                  <a:srgbClr val="0071CE"/>
                </a:solidFill>
              </a:rPr>
              <a:t>Types of Eligible Housing</a:t>
            </a:r>
          </a:p>
        </p:txBody>
      </p:sp>
      <p:sp>
        <p:nvSpPr>
          <p:cNvPr id="3" name="Oval 2">
            <a:extLst>
              <a:ext uri="{FF2B5EF4-FFF2-40B4-BE49-F238E27FC236}">
                <a16:creationId xmlns:a16="http://schemas.microsoft.com/office/drawing/2014/main" id="{85812E39-81AA-C540-F305-E4AFC3ADCD64}"/>
              </a:ext>
            </a:extLst>
          </p:cNvPr>
          <p:cNvSpPr/>
          <p:nvPr/>
        </p:nvSpPr>
        <p:spPr>
          <a:xfrm>
            <a:off x="4714567" y="4639691"/>
            <a:ext cx="3355095" cy="15338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09F66C9-9039-7163-04CE-F724DAC73FC0}"/>
              </a:ext>
            </a:extLst>
          </p:cNvPr>
          <p:cNvSpPr txBox="1"/>
          <p:nvPr/>
        </p:nvSpPr>
        <p:spPr>
          <a:xfrm>
            <a:off x="4660473" y="4152152"/>
            <a:ext cx="3463282" cy="1754326"/>
          </a:xfrm>
          <a:prstGeom prst="rect">
            <a:avLst/>
          </a:prstGeom>
          <a:noFill/>
        </p:spPr>
        <p:txBody>
          <a:bodyPr wrap="square" rtlCol="0">
            <a:spAutoFit/>
          </a:bodyPr>
          <a:lstStyle/>
          <a:p>
            <a:pPr algn="ctr"/>
            <a:endParaRPr lang="en-US" sz="2400" dirty="0">
              <a:solidFill>
                <a:schemeClr val="bg1"/>
              </a:solidFill>
            </a:endParaRPr>
          </a:p>
          <a:p>
            <a:pPr algn="ctr"/>
            <a:endParaRPr lang="en-US" dirty="0">
              <a:solidFill>
                <a:schemeClr val="tx1"/>
              </a:solidFill>
            </a:endParaRPr>
          </a:p>
          <a:p>
            <a:pPr algn="ctr"/>
            <a:endParaRPr lang="en-US" dirty="0">
              <a:solidFill>
                <a:schemeClr val="tx1"/>
              </a:solidFill>
            </a:endParaRPr>
          </a:p>
          <a:p>
            <a:pPr algn="ctr"/>
            <a:r>
              <a:rPr lang="en-US" sz="1600" dirty="0">
                <a:solidFill>
                  <a:schemeClr val="bg1"/>
                </a:solidFill>
              </a:rPr>
              <a:t>5 Year Deed Restriction for Owner-Occupied AHP Subsidy units involving downpayment assistance</a:t>
            </a:r>
          </a:p>
        </p:txBody>
      </p:sp>
    </p:spTree>
    <p:extLst>
      <p:ext uri="{BB962C8B-B14F-4D97-AF65-F5344CB8AC3E}">
        <p14:creationId xmlns:p14="http://schemas.microsoft.com/office/powerpoint/2010/main" val="557994109"/>
      </p:ext>
    </p:extLst>
  </p:cSld>
  <p:clrMapOvr>
    <a:masterClrMapping/>
  </p:clrMapOvr>
  <p:transition spd="slow">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540" y="5411340"/>
            <a:ext cx="7850459" cy="745575"/>
          </a:xfrm>
          <a:prstGeom prst="rect">
            <a:avLst/>
          </a:prstGeom>
        </p:spPr>
      </p:pic>
      <p:sp>
        <p:nvSpPr>
          <p:cNvPr id="6" name="Title 5"/>
          <p:cNvSpPr>
            <a:spLocks noGrp="1"/>
          </p:cNvSpPr>
          <p:nvPr>
            <p:ph type="title"/>
          </p:nvPr>
        </p:nvSpPr>
        <p:spPr>
          <a:xfrm>
            <a:off x="1878149" y="5366177"/>
            <a:ext cx="6930571" cy="800661"/>
          </a:xfrm>
          <a:ln>
            <a:noFill/>
          </a:ln>
        </p:spPr>
        <p:txBody>
          <a:bodyPr>
            <a:noAutofit/>
          </a:bodyPr>
          <a:lstStyle/>
          <a:p>
            <a:pPr marL="0" marR="0" lvl="0" indent="0" algn="l" defTabSz="342900" rtl="0" eaLnBrk="1" fontAlgn="auto" latinLnBrk="0" hangingPunct="1">
              <a:lnSpc>
                <a:spcPct val="100000"/>
              </a:lnSpc>
              <a:spcBef>
                <a:spcPct val="0"/>
              </a:spcBef>
              <a:spcAft>
                <a:spcPts val="0"/>
              </a:spcAft>
              <a:buClrTx/>
              <a:buSzTx/>
              <a:buFontTx/>
              <a:buNone/>
              <a:tabLst/>
              <a:defRPr/>
            </a:pPr>
            <a:br>
              <a:rPr kumimoji="0" lang="en-US" sz="2700" b="1"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pitchFamily="34" charset="0"/>
                <a:ea typeface="+mj-ea"/>
                <a:cs typeface="Calibri" panose="020F0502020204030204" pitchFamily="34" charset="0"/>
              </a:rPr>
            </a:br>
            <a:r>
              <a:rPr kumimoji="0" lang="en-US" sz="2700" b="1"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pitchFamily="34" charset="0"/>
                <a:ea typeface="+mj-ea"/>
                <a:cs typeface="Calibri" panose="020F0502020204030204" pitchFamily="34" charset="0"/>
              </a:rPr>
              <a:t>Disaster Rebuilding Assistance</a:t>
            </a:r>
            <a:r>
              <a:rPr lang="en-US" sz="27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(DRA)</a:t>
            </a:r>
            <a:br>
              <a:rPr kumimoji="0" lang="en-US" sz="2700" b="1" i="0" u="none" strike="noStrike" kern="1200"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rPr>
            </a:br>
            <a:endParaRPr kumimoji="0" lang="en-US" sz="2700" b="1" i="0" u="none" strike="noStrike" kern="1200"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16" y="137160"/>
            <a:ext cx="3387213" cy="1584960"/>
          </a:xfrm>
          <a:prstGeom prst="rect">
            <a:avLst/>
          </a:prstGeom>
        </p:spPr>
      </p:pic>
      <p:sp>
        <p:nvSpPr>
          <p:cNvPr id="11" name="Title 1"/>
          <p:cNvSpPr txBox="1">
            <a:spLocks/>
          </p:cNvSpPr>
          <p:nvPr/>
        </p:nvSpPr>
        <p:spPr>
          <a:xfrm>
            <a:off x="2082799" y="2297868"/>
            <a:ext cx="6624320" cy="1849120"/>
          </a:xfrm>
          <a:prstGeom prst="rect">
            <a:avLst/>
          </a:prstGeom>
          <a:effectLst>
            <a:outerShdw blurRad="50800" dist="38100" dir="8100000" algn="tr" rotWithShape="0">
              <a:schemeClr val="tx1">
                <a:alpha val="80000"/>
              </a:schemeClr>
            </a:outerShdw>
          </a:effectLst>
        </p:spPr>
        <p:txBody>
          <a:bodyPr vert="horz" lIns="91440" tIns="45720" rIns="91440" bIns="45720" rtlCol="0" anchor="ctr">
            <a:normAutofit fontScale="975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pitchFamily="34" charset="0"/>
              <a:ea typeface="+mj-ea"/>
              <a:cs typeface="Calibri" panose="020F0502020204030204" pitchFamily="34" charset="0"/>
            </a:endParaRPr>
          </a:p>
        </p:txBody>
      </p:sp>
      <p:pic>
        <p:nvPicPr>
          <p:cNvPr id="2" name="Picture 1">
            <a:extLst>
              <a:ext uri="{FF2B5EF4-FFF2-40B4-BE49-F238E27FC236}">
                <a16:creationId xmlns:a16="http://schemas.microsoft.com/office/drawing/2014/main" id="{9894BAA6-D549-4FA7-8119-B5A2A9480D13}"/>
              </a:ext>
            </a:extLst>
          </p:cNvPr>
          <p:cNvPicPr>
            <a:picLocks noChangeAspect="1"/>
          </p:cNvPicPr>
          <p:nvPr/>
        </p:nvPicPr>
        <p:blipFill rotWithShape="1">
          <a:blip r:embed="rId5">
            <a:extLst>
              <a:ext uri="{28A0092B-C50C-407E-A947-70E740481C1C}">
                <a14:useLocalDpi xmlns:a14="http://schemas.microsoft.com/office/drawing/2010/main" val="0"/>
              </a:ext>
            </a:extLst>
          </a:blip>
          <a:srcRect l="2808" r="2808"/>
          <a:stretch/>
        </p:blipFill>
        <p:spPr>
          <a:xfrm>
            <a:off x="-1" y="0"/>
            <a:ext cx="9144001" cy="5464680"/>
          </a:xfrm>
          <a:prstGeom prst="rect">
            <a:avLst/>
          </a:prstGeom>
        </p:spPr>
      </p:pic>
      <p:pic>
        <p:nvPicPr>
          <p:cNvPr id="3" name="Picture 2">
            <a:extLst>
              <a:ext uri="{FF2B5EF4-FFF2-40B4-BE49-F238E27FC236}">
                <a16:creationId xmlns:a16="http://schemas.microsoft.com/office/drawing/2014/main" id="{ACBB343B-F28E-48DA-B01C-0F479718F3B3}"/>
              </a:ext>
            </a:extLst>
          </p:cNvPr>
          <p:cNvPicPr>
            <a:picLocks noChangeAspect="1"/>
          </p:cNvPicPr>
          <p:nvPr/>
        </p:nvPicPr>
        <p:blipFill>
          <a:blip r:embed="rId6"/>
          <a:stretch>
            <a:fillRect/>
          </a:stretch>
        </p:blipFill>
        <p:spPr>
          <a:xfrm>
            <a:off x="0" y="-45931"/>
            <a:ext cx="3389670" cy="1585097"/>
          </a:xfrm>
          <a:prstGeom prst="rect">
            <a:avLst/>
          </a:prstGeom>
        </p:spPr>
      </p:pic>
      <p:sp>
        <p:nvSpPr>
          <p:cNvPr id="4" name="Title 1">
            <a:extLst>
              <a:ext uri="{FF2B5EF4-FFF2-40B4-BE49-F238E27FC236}">
                <a16:creationId xmlns:a16="http://schemas.microsoft.com/office/drawing/2014/main" id="{0D0E64A0-42FD-7CE4-A901-6D8E587A621B}"/>
              </a:ext>
            </a:extLst>
          </p:cNvPr>
          <p:cNvSpPr txBox="1">
            <a:spLocks/>
          </p:cNvSpPr>
          <p:nvPr/>
        </p:nvSpPr>
        <p:spPr>
          <a:xfrm>
            <a:off x="3570515" y="6277439"/>
            <a:ext cx="5136604" cy="398810"/>
          </a:xfrm>
          <a:prstGeom prst="rect">
            <a:avLst/>
          </a:prstGeom>
          <a:effectLst/>
        </p:spPr>
        <p:txBody>
          <a:bodyPr vert="horz" lIns="91440" tIns="45720" rIns="91440" bIns="45720" rtlCol="0" anchor="ctr">
            <a:normAutofit fontScale="975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endParaRPr>
          </a:p>
        </p:txBody>
      </p:sp>
      <p:sp>
        <p:nvSpPr>
          <p:cNvPr id="8" name="TextBox 7">
            <a:extLst>
              <a:ext uri="{FF2B5EF4-FFF2-40B4-BE49-F238E27FC236}">
                <a16:creationId xmlns:a16="http://schemas.microsoft.com/office/drawing/2014/main" id="{4EA4337A-E476-3FC6-0125-2916AA4F43E0}"/>
              </a:ext>
            </a:extLst>
          </p:cNvPr>
          <p:cNvSpPr txBox="1"/>
          <p:nvPr/>
        </p:nvSpPr>
        <p:spPr>
          <a:xfrm>
            <a:off x="1516829" y="6476844"/>
            <a:ext cx="7997630" cy="369332"/>
          </a:xfrm>
          <a:prstGeom prst="rect">
            <a:avLst/>
          </a:prstGeom>
          <a:noFill/>
        </p:spPr>
        <p:txBody>
          <a:bodyPr wrap="square">
            <a:spAutoFit/>
          </a:bodyPr>
          <a:lstStyle/>
          <a:p>
            <a:pPr>
              <a:defRPr/>
            </a:pPr>
            <a:r>
              <a:rPr kumimoji="0" lang="en-US" sz="1800" b="0" i="0" u="none" strike="noStrike" kern="1200" cap="none" spc="0" normalizeH="0" baseline="0" noProof="0" dirty="0">
                <a:ln>
                  <a:noFill/>
                </a:ln>
                <a:solidFill>
                  <a:srgbClr val="0071CE"/>
                </a:solidFill>
                <a:effectLst/>
                <a:uLnTx/>
                <a:uFillTx/>
                <a:latin typeface="Calibri"/>
                <a:cs typeface="Calibri"/>
              </a:rPr>
              <a:t>First Offering Application Window February 2</a:t>
            </a:r>
            <a:r>
              <a:rPr kumimoji="0" lang="en-US" sz="1800" b="0" i="0" u="none" strike="noStrike" kern="1200" cap="none" spc="0" normalizeH="0" baseline="30000" noProof="0" dirty="0">
                <a:ln>
                  <a:noFill/>
                </a:ln>
                <a:solidFill>
                  <a:srgbClr val="0071CE"/>
                </a:solidFill>
                <a:effectLst/>
                <a:uLnTx/>
                <a:uFillTx/>
                <a:latin typeface="Calibri"/>
                <a:cs typeface="Calibri"/>
              </a:rPr>
              <a:t>nd</a:t>
            </a:r>
            <a:r>
              <a:rPr kumimoji="0" lang="en-US" sz="1800" b="0" i="0" u="none" strike="noStrike" kern="1200" cap="none" spc="0" normalizeH="0" baseline="0" noProof="0" dirty="0">
                <a:ln>
                  <a:noFill/>
                </a:ln>
                <a:solidFill>
                  <a:srgbClr val="0071CE"/>
                </a:solidFill>
                <a:effectLst/>
                <a:uLnTx/>
                <a:uFillTx/>
                <a:latin typeface="Calibri"/>
                <a:cs typeface="Calibri"/>
              </a:rPr>
              <a:t> and Second</a:t>
            </a:r>
            <a:r>
              <a:rPr lang="en-US" sz="1800" dirty="0">
                <a:solidFill>
                  <a:srgbClr val="0071CE"/>
                </a:solidFill>
                <a:latin typeface="Calibri"/>
                <a:cs typeface="Calibri"/>
              </a:rPr>
              <a:t> Offering August 3</a:t>
            </a:r>
            <a:r>
              <a:rPr lang="en-US" sz="1800" baseline="30000" dirty="0">
                <a:solidFill>
                  <a:srgbClr val="0071CE"/>
                </a:solidFill>
                <a:latin typeface="Calibri"/>
                <a:cs typeface="Calibri"/>
              </a:rPr>
              <a:t>rd</a:t>
            </a:r>
            <a:r>
              <a:rPr lang="en-US" sz="1800" dirty="0">
                <a:solidFill>
                  <a:srgbClr val="0071CE"/>
                </a:solidFill>
                <a:latin typeface="Calibri"/>
                <a:cs typeface="Calibri"/>
              </a:rPr>
              <a:t> </a:t>
            </a:r>
            <a:endParaRPr kumimoji="0" lang="en-US" sz="1800" b="0" i="0" u="none" strike="noStrike" kern="1200" cap="none" spc="0" normalizeH="0" baseline="0" noProof="0" dirty="0">
              <a:ln>
                <a:noFill/>
              </a:ln>
              <a:solidFill>
                <a:srgbClr val="0071CE"/>
              </a:solidFill>
              <a:effectLst/>
              <a:uLnTx/>
              <a:uFillTx/>
              <a:latin typeface="Calibri"/>
              <a:cs typeface="Calibri"/>
            </a:endParaRPr>
          </a:p>
        </p:txBody>
      </p:sp>
    </p:spTree>
    <p:extLst>
      <p:ext uri="{BB962C8B-B14F-4D97-AF65-F5344CB8AC3E}">
        <p14:creationId xmlns:p14="http://schemas.microsoft.com/office/powerpoint/2010/main" val="34180593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7E003823-1BA7-AF8B-6FCC-A736380FD6A6}"/>
              </a:ext>
            </a:extLst>
          </p:cNvPr>
          <p:cNvSpPr/>
          <p:nvPr/>
        </p:nvSpPr>
        <p:spPr>
          <a:xfrm>
            <a:off x="3243967" y="3168487"/>
            <a:ext cx="2656063" cy="1014560"/>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itle 6"/>
          <p:cNvSpPr>
            <a:spLocks noGrp="1"/>
          </p:cNvSpPr>
          <p:nvPr>
            <p:ph type="title"/>
          </p:nvPr>
        </p:nvSpPr>
        <p:spPr>
          <a:xfrm>
            <a:off x="390127" y="584857"/>
            <a:ext cx="7470570" cy="457200"/>
          </a:xfrm>
        </p:spPr>
        <p:txBody>
          <a:bodyPr>
            <a:normAutofit/>
          </a:bodyPr>
          <a:lstStyle/>
          <a:p>
            <a:pPr algn="l"/>
            <a:r>
              <a:rPr lang="en-US" b="1" dirty="0">
                <a:solidFill>
                  <a:srgbClr val="0070C0"/>
                </a:solidFill>
              </a:rPr>
              <a:t>Program Specifics</a:t>
            </a:r>
          </a:p>
        </p:txBody>
      </p:sp>
      <p:grpSp>
        <p:nvGrpSpPr>
          <p:cNvPr id="5" name="Group 4">
            <a:extLst>
              <a:ext uri="{FF2B5EF4-FFF2-40B4-BE49-F238E27FC236}">
                <a16:creationId xmlns:a16="http://schemas.microsoft.com/office/drawing/2014/main" id="{79C4C8B5-8CE4-4A28-9629-D44A5226B9A7}"/>
              </a:ext>
            </a:extLst>
          </p:cNvPr>
          <p:cNvGrpSpPr/>
          <p:nvPr/>
        </p:nvGrpSpPr>
        <p:grpSpPr>
          <a:xfrm>
            <a:off x="333499" y="1227143"/>
            <a:ext cx="8477000" cy="1652761"/>
            <a:chOff x="329123" y="1358853"/>
            <a:chExt cx="8477000" cy="2319702"/>
          </a:xfrm>
          <a:solidFill>
            <a:srgbClr val="0071CE"/>
          </a:solidFill>
        </p:grpSpPr>
        <p:sp>
          <p:nvSpPr>
            <p:cNvPr id="26" name="Rectangle 25">
              <a:extLst>
                <a:ext uri="{FF2B5EF4-FFF2-40B4-BE49-F238E27FC236}">
                  <a16:creationId xmlns:a16="http://schemas.microsoft.com/office/drawing/2014/main" id="{2D619161-5E27-4256-A90D-5009E541D82F}"/>
                </a:ext>
              </a:extLst>
            </p:cNvPr>
            <p:cNvSpPr/>
            <p:nvPr/>
          </p:nvSpPr>
          <p:spPr>
            <a:xfrm>
              <a:off x="572313" y="1362556"/>
              <a:ext cx="7990622" cy="1677107"/>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D1393754-6DC7-4DDE-A880-B697F84007CA}"/>
                </a:ext>
              </a:extLst>
            </p:cNvPr>
            <p:cNvSpPr txBox="1"/>
            <p:nvPr/>
          </p:nvSpPr>
          <p:spPr>
            <a:xfrm>
              <a:off x="329123" y="1358853"/>
              <a:ext cx="8477000" cy="2319702"/>
            </a:xfrm>
            <a:prstGeom prst="rect">
              <a:avLst/>
            </a:prstGeom>
            <a:grpFill/>
            <a:ln>
              <a:noFill/>
            </a:ln>
          </p:spPr>
          <p:txBody>
            <a:bodyPr wrap="square">
              <a:spAutoFit/>
            </a:bodyPr>
            <a:lstStyle/>
            <a:p>
              <a:pPr algn="ctr" defTabSz="342900">
                <a:lnSpc>
                  <a:spcPct val="90000"/>
                </a:lnSpc>
                <a:spcAft>
                  <a:spcPts val="1800"/>
                </a:spcAft>
                <a:defRPr/>
              </a:pPr>
              <a:r>
                <a:rPr lang="en-US" sz="2400" kern="0" dirty="0">
                  <a:solidFill>
                    <a:schemeClr val="bg1"/>
                  </a:solidFill>
                </a:rPr>
                <a:t>Provides funding for the repair, rehabilitation, and reconstruction of owner-occupied housing affected by a federally declared disaster for individual assistance</a:t>
              </a:r>
            </a:p>
            <a:p>
              <a:pPr algn="ctr" defTabSz="342900">
                <a:lnSpc>
                  <a:spcPct val="90000"/>
                </a:lnSpc>
                <a:spcAft>
                  <a:spcPts val="1800"/>
                </a:spcAft>
                <a:defRPr/>
              </a:pPr>
              <a:r>
                <a:rPr lang="en-US" sz="2400" kern="0" dirty="0">
                  <a:solidFill>
                    <a:schemeClr val="bg1"/>
                  </a:solidFill>
                </a:rPr>
                <a:t> </a:t>
              </a:r>
              <a:r>
                <a:rPr lang="en-US" sz="2400" b="1" kern="0" dirty="0">
                  <a:solidFill>
                    <a:schemeClr val="bg1"/>
                  </a:solidFill>
                </a:rPr>
                <a:t>Household at or below 80% AMI</a:t>
              </a:r>
            </a:p>
          </p:txBody>
        </p:sp>
      </p:grpSp>
      <p:sp>
        <p:nvSpPr>
          <p:cNvPr id="10" name="TextBox 9">
            <a:extLst>
              <a:ext uri="{FF2B5EF4-FFF2-40B4-BE49-F238E27FC236}">
                <a16:creationId xmlns:a16="http://schemas.microsoft.com/office/drawing/2014/main" id="{96C904D2-F199-CD24-88E2-A911247F4D35}"/>
              </a:ext>
            </a:extLst>
          </p:cNvPr>
          <p:cNvSpPr txBox="1"/>
          <p:nvPr/>
        </p:nvSpPr>
        <p:spPr>
          <a:xfrm>
            <a:off x="3281457" y="3327441"/>
            <a:ext cx="2581081" cy="707886"/>
          </a:xfrm>
          <a:prstGeom prst="rect">
            <a:avLst/>
          </a:prstGeom>
          <a:noFill/>
        </p:spPr>
        <p:txBody>
          <a:bodyPr wrap="square" lIns="91440" tIns="45720" rIns="91440" bIns="45720" rtlCol="0" anchor="t">
            <a:spAutoFit/>
          </a:bodyPr>
          <a:lstStyle/>
          <a:p>
            <a:pPr algn="ctr"/>
            <a:r>
              <a:rPr lang="en-US" sz="2000" u="sng" dirty="0"/>
              <a:t>Two offerings:</a:t>
            </a:r>
          </a:p>
          <a:p>
            <a:pPr algn="ctr"/>
            <a:r>
              <a:rPr lang="en-US" sz="2000" b="1" dirty="0"/>
              <a:t>February 2 &amp; August 3</a:t>
            </a:r>
            <a:endParaRPr lang="en-US" sz="2000" dirty="0">
              <a:cs typeface="Calibri"/>
            </a:endParaRPr>
          </a:p>
        </p:txBody>
      </p:sp>
      <p:sp>
        <p:nvSpPr>
          <p:cNvPr id="4" name="TextBox 3">
            <a:extLst>
              <a:ext uri="{FF2B5EF4-FFF2-40B4-BE49-F238E27FC236}">
                <a16:creationId xmlns:a16="http://schemas.microsoft.com/office/drawing/2014/main" id="{2497D192-F582-7F6B-AAD3-6C8CE6AFCC8E}"/>
              </a:ext>
            </a:extLst>
          </p:cNvPr>
          <p:cNvSpPr txBox="1"/>
          <p:nvPr/>
        </p:nvSpPr>
        <p:spPr>
          <a:xfrm>
            <a:off x="390127" y="3179721"/>
            <a:ext cx="2722678" cy="1015663"/>
          </a:xfrm>
          <a:prstGeom prst="rect">
            <a:avLst/>
          </a:prstGeom>
          <a:noFill/>
        </p:spPr>
        <p:txBody>
          <a:bodyPr wrap="square" rtlCol="0">
            <a:spAutoFit/>
          </a:bodyPr>
          <a:lstStyle/>
          <a:p>
            <a:pPr algn="ctr"/>
            <a:r>
              <a:rPr lang="en-US" sz="2000" u="sng" dirty="0"/>
              <a:t>Program Allocation</a:t>
            </a:r>
          </a:p>
          <a:p>
            <a:pPr algn="ctr"/>
            <a:r>
              <a:rPr lang="en-US" sz="2000" b="1" dirty="0"/>
              <a:t>2026 Allocation:</a:t>
            </a:r>
          </a:p>
          <a:p>
            <a:pPr algn="ctr"/>
            <a:r>
              <a:rPr lang="en-US" sz="2000" b="1" dirty="0"/>
              <a:t> $3.5 Million</a:t>
            </a:r>
          </a:p>
        </p:txBody>
      </p:sp>
      <p:sp>
        <p:nvSpPr>
          <p:cNvPr id="6" name="Rectangle: Rounded Corners 5">
            <a:extLst>
              <a:ext uri="{FF2B5EF4-FFF2-40B4-BE49-F238E27FC236}">
                <a16:creationId xmlns:a16="http://schemas.microsoft.com/office/drawing/2014/main" id="{F6227922-A616-4C68-64CA-03CD154C9A21}"/>
              </a:ext>
            </a:extLst>
          </p:cNvPr>
          <p:cNvSpPr/>
          <p:nvPr/>
        </p:nvSpPr>
        <p:spPr>
          <a:xfrm>
            <a:off x="395724" y="3168487"/>
            <a:ext cx="2722678" cy="1003327"/>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3F9ED6-F094-3295-DB5C-2AB491584260}"/>
              </a:ext>
            </a:extLst>
          </p:cNvPr>
          <p:cNvSpPr txBox="1"/>
          <p:nvPr/>
        </p:nvSpPr>
        <p:spPr>
          <a:xfrm>
            <a:off x="6204330" y="4460397"/>
            <a:ext cx="2362981" cy="1015663"/>
          </a:xfrm>
          <a:prstGeom prst="rect">
            <a:avLst/>
          </a:prstGeom>
          <a:noFill/>
        </p:spPr>
        <p:txBody>
          <a:bodyPr wrap="square" rtlCol="0">
            <a:spAutoFit/>
          </a:bodyPr>
          <a:lstStyle/>
          <a:p>
            <a:pPr algn="ctr"/>
            <a:r>
              <a:rPr lang="en-US" sz="2000" dirty="0"/>
              <a:t>The property must be in: </a:t>
            </a:r>
          </a:p>
          <a:p>
            <a:pPr algn="ctr"/>
            <a:r>
              <a:rPr lang="en-US" sz="2000" b="1" dirty="0">
                <a:solidFill>
                  <a:prstClr val="black"/>
                </a:solidFill>
                <a:latin typeface="Calibri"/>
              </a:rPr>
              <a:t>AR, LA, MS, NM, TX</a:t>
            </a:r>
          </a:p>
        </p:txBody>
      </p:sp>
      <p:sp>
        <p:nvSpPr>
          <p:cNvPr id="8" name="Rectangle: Rounded Corners 7">
            <a:extLst>
              <a:ext uri="{FF2B5EF4-FFF2-40B4-BE49-F238E27FC236}">
                <a16:creationId xmlns:a16="http://schemas.microsoft.com/office/drawing/2014/main" id="{09CF3602-72B4-ECF0-8698-4B7E863D50EF}"/>
              </a:ext>
            </a:extLst>
          </p:cNvPr>
          <p:cNvSpPr/>
          <p:nvPr/>
        </p:nvSpPr>
        <p:spPr>
          <a:xfrm>
            <a:off x="6025595" y="3168488"/>
            <a:ext cx="2722678" cy="1003326"/>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C08089C-6931-D1CC-84B2-D51530D2995A}"/>
              </a:ext>
            </a:extLst>
          </p:cNvPr>
          <p:cNvSpPr txBox="1"/>
          <p:nvPr/>
        </p:nvSpPr>
        <p:spPr>
          <a:xfrm>
            <a:off x="522311" y="4460396"/>
            <a:ext cx="2458310" cy="1015663"/>
          </a:xfrm>
          <a:prstGeom prst="rect">
            <a:avLst/>
          </a:prstGeom>
          <a:noFill/>
        </p:spPr>
        <p:txBody>
          <a:bodyPr wrap="square" rtlCol="0">
            <a:spAutoFit/>
          </a:bodyPr>
          <a:lstStyle/>
          <a:p>
            <a:pPr algn="ctr"/>
            <a:r>
              <a:rPr lang="en-US" sz="2000" dirty="0"/>
              <a:t>Each Homeowner</a:t>
            </a:r>
          </a:p>
          <a:p>
            <a:pPr algn="ctr"/>
            <a:r>
              <a:rPr lang="en-US" sz="2000" dirty="0"/>
              <a:t> can receive up to </a:t>
            </a:r>
            <a:r>
              <a:rPr lang="en-US" sz="2000" b="1" dirty="0"/>
              <a:t>$15,000</a:t>
            </a:r>
            <a:endParaRPr lang="en-US" sz="2000" dirty="0"/>
          </a:p>
        </p:txBody>
      </p:sp>
      <p:sp>
        <p:nvSpPr>
          <p:cNvPr id="16" name="Rectangle: Rounded Corners 15">
            <a:extLst>
              <a:ext uri="{FF2B5EF4-FFF2-40B4-BE49-F238E27FC236}">
                <a16:creationId xmlns:a16="http://schemas.microsoft.com/office/drawing/2014/main" id="{09A5976A-3FD4-471B-7C1B-647106A75B29}"/>
              </a:ext>
            </a:extLst>
          </p:cNvPr>
          <p:cNvSpPr/>
          <p:nvPr/>
        </p:nvSpPr>
        <p:spPr>
          <a:xfrm>
            <a:off x="390127" y="4465803"/>
            <a:ext cx="2722678" cy="1015663"/>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D752BE4-7975-FFC3-482B-9507BF460D4A}"/>
              </a:ext>
            </a:extLst>
          </p:cNvPr>
          <p:cNvSpPr txBox="1"/>
          <p:nvPr/>
        </p:nvSpPr>
        <p:spPr>
          <a:xfrm>
            <a:off x="3463805" y="4481453"/>
            <a:ext cx="2216381" cy="1015663"/>
          </a:xfrm>
          <a:prstGeom prst="rect">
            <a:avLst/>
          </a:prstGeom>
          <a:noFill/>
        </p:spPr>
        <p:txBody>
          <a:bodyPr wrap="square" lIns="91440" tIns="45720" rIns="91440" bIns="45720" rtlCol="0" anchor="t">
            <a:spAutoFit/>
          </a:bodyPr>
          <a:lstStyle/>
          <a:p>
            <a:pPr algn="ctr"/>
            <a:r>
              <a:rPr lang="en-US" sz="2000" dirty="0"/>
              <a:t>Each Member may request </a:t>
            </a:r>
            <a:r>
              <a:rPr lang="en-US" sz="2000" b="1" dirty="0"/>
              <a:t>$262,500/</a:t>
            </a:r>
          </a:p>
          <a:p>
            <a:pPr algn="ctr"/>
            <a:r>
              <a:rPr lang="en-US" sz="2000" b="1" dirty="0"/>
              <a:t>Offering</a:t>
            </a:r>
            <a:r>
              <a:rPr lang="en-US" sz="2000" dirty="0"/>
              <a:t>*</a:t>
            </a:r>
            <a:endParaRPr lang="en-US" sz="2000" b="1" dirty="0"/>
          </a:p>
        </p:txBody>
      </p:sp>
      <p:sp>
        <p:nvSpPr>
          <p:cNvPr id="20" name="Rectangle: Rounded Corners 19">
            <a:extLst>
              <a:ext uri="{FF2B5EF4-FFF2-40B4-BE49-F238E27FC236}">
                <a16:creationId xmlns:a16="http://schemas.microsoft.com/office/drawing/2014/main" id="{7CFC434A-F6A2-80AF-E3D7-539258C59FF6}"/>
              </a:ext>
            </a:extLst>
          </p:cNvPr>
          <p:cNvSpPr/>
          <p:nvPr/>
        </p:nvSpPr>
        <p:spPr>
          <a:xfrm>
            <a:off x="3243965" y="4465803"/>
            <a:ext cx="2656063" cy="1031313"/>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52572E8-5496-EF64-09AF-4D23D5A6A037}"/>
              </a:ext>
            </a:extLst>
          </p:cNvPr>
          <p:cNvSpPr txBox="1"/>
          <p:nvPr/>
        </p:nvSpPr>
        <p:spPr>
          <a:xfrm>
            <a:off x="6106775" y="3202951"/>
            <a:ext cx="2560318" cy="1015663"/>
          </a:xfrm>
          <a:prstGeom prst="rect">
            <a:avLst/>
          </a:prstGeom>
          <a:noFill/>
        </p:spPr>
        <p:txBody>
          <a:bodyPr wrap="square" rtlCol="0">
            <a:spAutoFit/>
          </a:bodyPr>
          <a:lstStyle/>
          <a:p>
            <a:pPr algn="ctr"/>
            <a:r>
              <a:rPr lang="en-US" sz="2000" b="1" dirty="0"/>
              <a:t>Funds available until exhausted or </a:t>
            </a:r>
          </a:p>
          <a:p>
            <a:pPr algn="ctr"/>
            <a:r>
              <a:rPr lang="en-US" sz="2000" b="1" dirty="0"/>
              <a:t>Nov. 15, 2026</a:t>
            </a:r>
          </a:p>
        </p:txBody>
      </p:sp>
      <p:sp>
        <p:nvSpPr>
          <p:cNvPr id="11" name="Rectangle: Rounded Corners 10">
            <a:extLst>
              <a:ext uri="{FF2B5EF4-FFF2-40B4-BE49-F238E27FC236}">
                <a16:creationId xmlns:a16="http://schemas.microsoft.com/office/drawing/2014/main" id="{D342F8C8-6828-94A2-CDCD-13CE7E3E1FD6}"/>
              </a:ext>
            </a:extLst>
          </p:cNvPr>
          <p:cNvSpPr/>
          <p:nvPr/>
        </p:nvSpPr>
        <p:spPr>
          <a:xfrm>
            <a:off x="6025595" y="4460398"/>
            <a:ext cx="2722678" cy="1031312"/>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3240ACB-6D72-F50B-9468-FDD0D2F07914}"/>
              </a:ext>
            </a:extLst>
          </p:cNvPr>
          <p:cNvSpPr txBox="1"/>
          <p:nvPr/>
        </p:nvSpPr>
        <p:spPr>
          <a:xfrm>
            <a:off x="72228" y="6533835"/>
            <a:ext cx="7119886" cy="24622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Calibri"/>
              </a:rPr>
              <a:t>*Applications can be submitted from 8am CST on the first day of the offering</a:t>
            </a:r>
            <a:endParaRPr lang="en-US" sz="1000" dirty="0"/>
          </a:p>
        </p:txBody>
      </p:sp>
    </p:spTree>
    <p:extLst>
      <p:ext uri="{BB962C8B-B14F-4D97-AF65-F5344CB8AC3E}">
        <p14:creationId xmlns:p14="http://schemas.microsoft.com/office/powerpoint/2010/main" val="33208536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D05F2-EA26-EC73-B481-86007B2CFB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4AB26B-6162-B681-B209-F9CD40822D06}"/>
              </a:ext>
            </a:extLst>
          </p:cNvPr>
          <p:cNvSpPr>
            <a:spLocks noGrp="1"/>
          </p:cNvSpPr>
          <p:nvPr>
            <p:ph type="title"/>
          </p:nvPr>
        </p:nvSpPr>
        <p:spPr/>
        <p:txBody>
          <a:bodyPr/>
          <a:lstStyle/>
          <a:p>
            <a:r>
              <a:rPr lang="en-US" sz="2400" dirty="0"/>
              <a:t>Program Updates for 2026</a:t>
            </a:r>
          </a:p>
        </p:txBody>
      </p:sp>
      <p:sp>
        <p:nvSpPr>
          <p:cNvPr id="3" name="Rectangle 2">
            <a:extLst>
              <a:ext uri="{FF2B5EF4-FFF2-40B4-BE49-F238E27FC236}">
                <a16:creationId xmlns:a16="http://schemas.microsoft.com/office/drawing/2014/main" id="{5DE3A1D5-4436-DD02-4B8C-5D7D1B737B9C}"/>
              </a:ext>
            </a:extLst>
          </p:cNvPr>
          <p:cNvSpPr/>
          <p:nvPr/>
        </p:nvSpPr>
        <p:spPr>
          <a:xfrm>
            <a:off x="705916" y="1491871"/>
            <a:ext cx="7480391" cy="914400"/>
          </a:xfrm>
          <a:prstGeom prst="rect">
            <a:avLst/>
          </a:prstGeom>
          <a:solidFill>
            <a:srgbClr val="0071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a:defRPr/>
            </a:pPr>
            <a:r>
              <a:rPr lang="en-US" b="1" dirty="0">
                <a:solidFill>
                  <a:prstClr val="white"/>
                </a:solidFill>
              </a:rPr>
              <a:t>FEMA Disaster Date: </a:t>
            </a:r>
            <a:r>
              <a:rPr lang="en-US" dirty="0">
                <a:solidFill>
                  <a:prstClr val="white"/>
                </a:solidFill>
              </a:rPr>
              <a:t>Eligible disasters must have been declared since</a:t>
            </a:r>
          </a:p>
          <a:p>
            <a:pPr lvl="0" algn="ctr" defTabSz="914400">
              <a:defRPr/>
            </a:pPr>
            <a:r>
              <a:rPr lang="en-US" dirty="0">
                <a:solidFill>
                  <a:prstClr val="white"/>
                </a:solidFill>
              </a:rPr>
              <a:t> </a:t>
            </a:r>
            <a:r>
              <a:rPr lang="en-US" b="1" dirty="0">
                <a:solidFill>
                  <a:prstClr val="white"/>
                </a:solidFill>
              </a:rPr>
              <a:t>January 1, 2022</a:t>
            </a:r>
            <a:endParaRPr lang="en-US" b="1" dirty="0">
              <a:solidFill>
                <a:prstClr val="white"/>
              </a:solidFill>
              <a:ea typeface="Calibri"/>
              <a:cs typeface="Calibri"/>
            </a:endParaRPr>
          </a:p>
        </p:txBody>
      </p:sp>
      <p:sp>
        <p:nvSpPr>
          <p:cNvPr id="8" name="Rectangle 7">
            <a:extLst>
              <a:ext uri="{FF2B5EF4-FFF2-40B4-BE49-F238E27FC236}">
                <a16:creationId xmlns:a16="http://schemas.microsoft.com/office/drawing/2014/main" id="{29A54C4D-71D8-A8B5-8629-57DCFD8212D6}"/>
              </a:ext>
            </a:extLst>
          </p:cNvPr>
          <p:cNvSpPr/>
          <p:nvPr/>
        </p:nvSpPr>
        <p:spPr>
          <a:xfrm>
            <a:off x="705915" y="2579871"/>
            <a:ext cx="7480392" cy="1229627"/>
          </a:xfrm>
          <a:prstGeom prst="rect">
            <a:avLst/>
          </a:prstGeom>
          <a:solidFill>
            <a:srgbClr val="0071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a:defRPr/>
            </a:pPr>
            <a:r>
              <a:rPr lang="en-US" b="1" dirty="0">
                <a:solidFill>
                  <a:prstClr val="white"/>
                </a:solidFill>
              </a:rPr>
              <a:t>Roof Replacement: </a:t>
            </a:r>
            <a:r>
              <a:rPr lang="en-US" dirty="0">
                <a:solidFill>
                  <a:prstClr val="white"/>
                </a:solidFill>
              </a:rPr>
              <a:t>If the request is for a roof, a FORTIFIED roof is required unless the structure of the home cannot support a FORTIFIED roof. </a:t>
            </a:r>
          </a:p>
          <a:p>
            <a:pPr lvl="0" algn="ctr" defTabSz="914400">
              <a:defRPr/>
            </a:pPr>
            <a:r>
              <a:rPr lang="en-US" dirty="0">
                <a:solidFill>
                  <a:prstClr val="white"/>
                </a:solidFill>
              </a:rPr>
              <a:t>DRA funds can be used to pay for evaluator fees for the FORTIFIED roof.</a:t>
            </a:r>
          </a:p>
        </p:txBody>
      </p:sp>
      <p:sp>
        <p:nvSpPr>
          <p:cNvPr id="9" name="Rectangle 8">
            <a:extLst>
              <a:ext uri="{FF2B5EF4-FFF2-40B4-BE49-F238E27FC236}">
                <a16:creationId xmlns:a16="http://schemas.microsoft.com/office/drawing/2014/main" id="{1DCFEF49-771D-606D-A0D8-9817CCE29483}"/>
              </a:ext>
            </a:extLst>
          </p:cNvPr>
          <p:cNvSpPr/>
          <p:nvPr/>
        </p:nvSpPr>
        <p:spPr>
          <a:xfrm>
            <a:off x="705915" y="4055604"/>
            <a:ext cx="7480392" cy="975774"/>
          </a:xfrm>
          <a:prstGeom prst="rect">
            <a:avLst/>
          </a:prstGeom>
          <a:solidFill>
            <a:srgbClr val="0071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a:defRPr/>
            </a:pPr>
            <a:r>
              <a:rPr lang="en-US" b="1" dirty="0">
                <a:solidFill>
                  <a:prstClr val="white"/>
                </a:solidFill>
              </a:rPr>
              <a:t>Intermediaries: </a:t>
            </a:r>
            <a:r>
              <a:rPr lang="en-US" dirty="0">
                <a:solidFill>
                  <a:prstClr val="white"/>
                </a:solidFill>
              </a:rPr>
              <a:t>Definition has been updated for 2026 (both DRA and SNAP).  </a:t>
            </a:r>
          </a:p>
        </p:txBody>
      </p:sp>
      <p:sp>
        <p:nvSpPr>
          <p:cNvPr id="10" name="Rectangle 9">
            <a:extLst>
              <a:ext uri="{FF2B5EF4-FFF2-40B4-BE49-F238E27FC236}">
                <a16:creationId xmlns:a16="http://schemas.microsoft.com/office/drawing/2014/main" id="{BFDA9B36-957D-F7EB-F4BB-8A01B3A9A32C}"/>
              </a:ext>
            </a:extLst>
          </p:cNvPr>
          <p:cNvSpPr/>
          <p:nvPr/>
        </p:nvSpPr>
        <p:spPr>
          <a:xfrm>
            <a:off x="705915" y="5283453"/>
            <a:ext cx="7480392" cy="975774"/>
          </a:xfrm>
          <a:prstGeom prst="rect">
            <a:avLst/>
          </a:prstGeom>
          <a:solidFill>
            <a:srgbClr val="0071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a:defRPr/>
            </a:pPr>
            <a:r>
              <a:rPr lang="en-US" b="1" dirty="0">
                <a:solidFill>
                  <a:prstClr val="white"/>
                </a:solidFill>
              </a:rPr>
              <a:t>Member Cap: </a:t>
            </a:r>
            <a:r>
              <a:rPr lang="en-US" dirty="0">
                <a:solidFill>
                  <a:prstClr val="white"/>
                </a:solidFill>
              </a:rPr>
              <a:t>Unused member cap funds from the first offering will not rollover to the second offering. </a:t>
            </a:r>
          </a:p>
        </p:txBody>
      </p:sp>
    </p:spTree>
    <p:extLst>
      <p:ext uri="{BB962C8B-B14F-4D97-AF65-F5344CB8AC3E}">
        <p14:creationId xmlns:p14="http://schemas.microsoft.com/office/powerpoint/2010/main" val="32056755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EB4D-E661-DD64-EF86-9C9525828918}"/>
            </a:ext>
          </a:extLst>
        </p:cNvPr>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C68B08A9-3287-B784-71DB-B41F74CD7C97}"/>
              </a:ext>
            </a:extLst>
          </p:cNvPr>
          <p:cNvSpPr/>
          <p:nvPr/>
        </p:nvSpPr>
        <p:spPr>
          <a:xfrm>
            <a:off x="449663" y="3553133"/>
            <a:ext cx="8237136" cy="1500762"/>
          </a:xfrm>
          <a:prstGeom prst="roundRect">
            <a:avLst/>
          </a:prstGeom>
          <a:noFill/>
          <a:ln w="28575">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itle 6">
            <a:extLst>
              <a:ext uri="{FF2B5EF4-FFF2-40B4-BE49-F238E27FC236}">
                <a16:creationId xmlns:a16="http://schemas.microsoft.com/office/drawing/2014/main" id="{CF116BCA-8FB8-225C-0266-8BCBAB3B946D}"/>
              </a:ext>
            </a:extLst>
          </p:cNvPr>
          <p:cNvSpPr>
            <a:spLocks noGrp="1"/>
          </p:cNvSpPr>
          <p:nvPr>
            <p:ph type="title"/>
          </p:nvPr>
        </p:nvSpPr>
        <p:spPr>
          <a:xfrm>
            <a:off x="356260" y="598773"/>
            <a:ext cx="7470570" cy="457200"/>
          </a:xfrm>
        </p:spPr>
        <p:txBody>
          <a:bodyPr>
            <a:normAutofit/>
          </a:bodyPr>
          <a:lstStyle/>
          <a:p>
            <a:pPr algn="l"/>
            <a:r>
              <a:rPr lang="en-US" b="1" dirty="0">
                <a:solidFill>
                  <a:srgbClr val="0070C0"/>
                </a:solidFill>
              </a:rPr>
              <a:t>Intermediary &amp; Inspection Fees (DRA and SNAP)</a:t>
            </a:r>
          </a:p>
        </p:txBody>
      </p:sp>
      <p:sp>
        <p:nvSpPr>
          <p:cNvPr id="10" name="TextBox 9">
            <a:extLst>
              <a:ext uri="{FF2B5EF4-FFF2-40B4-BE49-F238E27FC236}">
                <a16:creationId xmlns:a16="http://schemas.microsoft.com/office/drawing/2014/main" id="{11DC379B-23B4-7736-AF72-0BEB0B72788A}"/>
              </a:ext>
            </a:extLst>
          </p:cNvPr>
          <p:cNvSpPr txBox="1"/>
          <p:nvPr/>
        </p:nvSpPr>
        <p:spPr>
          <a:xfrm>
            <a:off x="839096" y="3585539"/>
            <a:ext cx="7768921" cy="1446550"/>
          </a:xfrm>
          <a:prstGeom prst="rect">
            <a:avLst/>
          </a:prstGeom>
          <a:noFill/>
        </p:spPr>
        <p:txBody>
          <a:bodyPr wrap="square" rtlCol="0">
            <a:spAutoFit/>
          </a:bodyPr>
          <a:lstStyle/>
          <a:p>
            <a:pPr marL="342900" indent="-342900">
              <a:buFont typeface="Arial" panose="020B0604020202020204" pitchFamily="34" charset="0"/>
              <a:buChar char="•"/>
              <a:defRPr/>
            </a:pPr>
            <a:r>
              <a:rPr lang="en-US" sz="2000" dirty="0">
                <a:solidFill>
                  <a:prstClr val="black"/>
                </a:solidFill>
                <a:latin typeface="Calibri"/>
              </a:rPr>
              <a:t>Intermediaries can take a </a:t>
            </a:r>
            <a:r>
              <a:rPr lang="en-US" sz="2000" b="1" dirty="0">
                <a:solidFill>
                  <a:prstClr val="black"/>
                </a:solidFill>
                <a:latin typeface="Calibri"/>
              </a:rPr>
              <a:t>fee up to $750/request</a:t>
            </a:r>
          </a:p>
          <a:p>
            <a:pPr marL="342900" indent="-342900">
              <a:buFont typeface="Arial" panose="020B0604020202020204" pitchFamily="34" charset="0"/>
              <a:buChar char="•"/>
              <a:defRPr/>
            </a:pPr>
            <a:r>
              <a:rPr lang="en-US" sz="2000" dirty="0">
                <a:solidFill>
                  <a:prstClr val="black"/>
                </a:solidFill>
                <a:latin typeface="Calibri"/>
              </a:rPr>
              <a:t>Intermediaries serving as the project contractor </a:t>
            </a:r>
            <a:r>
              <a:rPr lang="en-US" sz="2000" u="sng" dirty="0">
                <a:solidFill>
                  <a:prstClr val="black"/>
                </a:solidFill>
                <a:latin typeface="Calibri"/>
              </a:rPr>
              <a:t>cannot</a:t>
            </a:r>
            <a:r>
              <a:rPr lang="en-US" sz="2000" dirty="0">
                <a:solidFill>
                  <a:prstClr val="black"/>
                </a:solidFill>
                <a:latin typeface="Calibri"/>
              </a:rPr>
              <a:t> take an Intermediary fee</a:t>
            </a:r>
            <a:r>
              <a:rPr lang="en-US" sz="2400" dirty="0">
                <a:solidFill>
                  <a:srgbClr val="C00000"/>
                </a:solidFill>
                <a:latin typeface="Calibri"/>
              </a:rPr>
              <a:t>*</a:t>
            </a:r>
          </a:p>
          <a:p>
            <a:pPr marL="342900" indent="-342900">
              <a:buFont typeface="Arial" panose="020B0604020202020204" pitchFamily="34" charset="0"/>
              <a:buChar char="•"/>
              <a:defRPr/>
            </a:pPr>
            <a:r>
              <a:rPr lang="en-US" sz="2000" dirty="0">
                <a:solidFill>
                  <a:prstClr val="black"/>
                </a:solidFill>
                <a:latin typeface="Calibri"/>
              </a:rPr>
              <a:t>Member institutions </a:t>
            </a:r>
            <a:r>
              <a:rPr lang="en-US" sz="2000" u="sng" dirty="0">
                <a:solidFill>
                  <a:prstClr val="black"/>
                </a:solidFill>
                <a:latin typeface="Calibri"/>
              </a:rPr>
              <a:t>cannot</a:t>
            </a:r>
            <a:r>
              <a:rPr lang="en-US" sz="2000" dirty="0">
                <a:solidFill>
                  <a:prstClr val="black"/>
                </a:solidFill>
                <a:latin typeface="Calibri"/>
              </a:rPr>
              <a:t> take Intermediary fees</a:t>
            </a:r>
            <a:r>
              <a:rPr lang="en-US" sz="2400" dirty="0">
                <a:solidFill>
                  <a:srgbClr val="C00000"/>
                </a:solidFill>
                <a:latin typeface="Calibri"/>
              </a:rPr>
              <a:t>*</a:t>
            </a:r>
          </a:p>
        </p:txBody>
      </p:sp>
      <p:sp>
        <p:nvSpPr>
          <p:cNvPr id="3" name="Rectangle: Rounded Corners 2">
            <a:extLst>
              <a:ext uri="{FF2B5EF4-FFF2-40B4-BE49-F238E27FC236}">
                <a16:creationId xmlns:a16="http://schemas.microsoft.com/office/drawing/2014/main" id="{336FD09C-C7F6-1B0F-5DAB-D473E14C3B6B}"/>
              </a:ext>
            </a:extLst>
          </p:cNvPr>
          <p:cNvSpPr/>
          <p:nvPr/>
        </p:nvSpPr>
        <p:spPr>
          <a:xfrm>
            <a:off x="457200" y="5508647"/>
            <a:ext cx="8229599" cy="1174148"/>
          </a:xfrm>
          <a:prstGeom prst="roundRect">
            <a:avLst/>
          </a:prstGeom>
          <a:noFill/>
          <a:ln w="28575">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C645F67-A948-6860-163F-4A93643D1916}"/>
              </a:ext>
            </a:extLst>
          </p:cNvPr>
          <p:cNvSpPr txBox="1"/>
          <p:nvPr/>
        </p:nvSpPr>
        <p:spPr>
          <a:xfrm>
            <a:off x="839096" y="5546788"/>
            <a:ext cx="7847704" cy="132343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Calibri"/>
              </a:rPr>
              <a:t>DRA &amp; SNAP funds can cover pre- and post-inspection costs</a:t>
            </a:r>
          </a:p>
          <a:p>
            <a:pPr marL="342900" indent="-342900">
              <a:buFont typeface="Arial" panose="020B0604020202020204" pitchFamily="34" charset="0"/>
              <a:buChar char="•"/>
              <a:defRPr/>
            </a:pPr>
            <a:r>
              <a:rPr lang="en-US" sz="2000" b="1" dirty="0">
                <a:solidFill>
                  <a:prstClr val="black"/>
                </a:solidFill>
                <a:latin typeface="Calibri"/>
              </a:rPr>
              <a:t>The 3</a:t>
            </a:r>
            <a:r>
              <a:rPr lang="en-US" sz="2000" b="1" baseline="30000" dirty="0">
                <a:solidFill>
                  <a:prstClr val="black"/>
                </a:solidFill>
                <a:latin typeface="Calibri"/>
              </a:rPr>
              <a:t>rd</a:t>
            </a:r>
            <a:r>
              <a:rPr lang="en-US" sz="2000" b="1" dirty="0">
                <a:solidFill>
                  <a:prstClr val="black"/>
                </a:solidFill>
                <a:latin typeface="Calibri"/>
              </a:rPr>
              <a:t> party inspector must be selected by the Member</a:t>
            </a:r>
          </a:p>
          <a:p>
            <a:pPr marL="342900" indent="-342900">
              <a:buFont typeface="Arial" panose="020B0604020202020204" pitchFamily="34" charset="0"/>
              <a:buChar char="•"/>
              <a:defRPr/>
            </a:pPr>
            <a:r>
              <a:rPr lang="en-US" sz="2000" dirty="0">
                <a:solidFill>
                  <a:prstClr val="black"/>
                </a:solidFill>
              </a:rPr>
              <a:t>Contractor invoice required after work is completed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1" dirty="0">
              <a:solidFill>
                <a:prstClr val="black"/>
              </a:solidFill>
              <a:latin typeface="Calibri"/>
            </a:endParaRPr>
          </a:p>
        </p:txBody>
      </p:sp>
      <p:sp>
        <p:nvSpPr>
          <p:cNvPr id="7" name="TextBox 6">
            <a:extLst>
              <a:ext uri="{FF2B5EF4-FFF2-40B4-BE49-F238E27FC236}">
                <a16:creationId xmlns:a16="http://schemas.microsoft.com/office/drawing/2014/main" id="{ADE0AA77-A105-BFF6-5C65-5EAFEB49C422}"/>
              </a:ext>
            </a:extLst>
          </p:cNvPr>
          <p:cNvSpPr txBox="1"/>
          <p:nvPr/>
        </p:nvSpPr>
        <p:spPr>
          <a:xfrm>
            <a:off x="449663" y="1139714"/>
            <a:ext cx="8237137" cy="1920526"/>
          </a:xfrm>
          <a:prstGeom prst="rect">
            <a:avLst/>
          </a:prstGeom>
          <a:solidFill>
            <a:srgbClr val="0071CE"/>
          </a:solidFill>
          <a:ln>
            <a:noFill/>
          </a:ln>
        </p:spPr>
        <p:txBody>
          <a:bodyPr wrap="square">
            <a:spAutoFit/>
          </a:bodyPr>
          <a:lstStyle/>
          <a:p>
            <a:pPr marL="0" marR="0" lvl="0" indent="0" defTabSz="342900" rtl="0" eaLnBrk="1" fontAlgn="auto" latinLnBrk="0" hangingPunct="1">
              <a:lnSpc>
                <a:spcPct val="90000"/>
              </a:lnSpc>
              <a:spcBef>
                <a:spcPts val="0"/>
              </a:spcBef>
              <a:spcAft>
                <a:spcPts val="1800"/>
              </a:spcAft>
              <a:buClrTx/>
              <a:buSzTx/>
              <a:buFontTx/>
              <a:buNone/>
              <a:tabLst/>
              <a:defRPr/>
            </a:pPr>
            <a:r>
              <a:rPr kumimoji="0" lang="en-US" sz="2200" i="0" u="sng" strike="noStrike" kern="0" cap="none" spc="0" normalizeH="0" baseline="0" noProof="0" dirty="0">
                <a:ln>
                  <a:noFill/>
                </a:ln>
                <a:solidFill>
                  <a:prstClr val="white"/>
                </a:solidFill>
                <a:effectLst/>
                <a:uLnTx/>
                <a:uFillTx/>
                <a:latin typeface="Calibri"/>
                <a:ea typeface="+mn-ea"/>
                <a:cs typeface="+mn-cs"/>
              </a:rPr>
              <a:t>New definition in 2026</a:t>
            </a:r>
            <a:r>
              <a:rPr kumimoji="0" lang="en-US" sz="2200" i="0" u="none" strike="noStrike" kern="0" cap="none" spc="0" normalizeH="0" baseline="0" noProof="0" dirty="0">
                <a:ln>
                  <a:noFill/>
                </a:ln>
                <a:solidFill>
                  <a:prstClr val="white"/>
                </a:solidFill>
                <a:effectLst/>
                <a:uLnTx/>
                <a:uFillTx/>
                <a:latin typeface="Calibri"/>
                <a:ea typeface="+mn-ea"/>
                <a:cs typeface="+mn-cs"/>
              </a:rPr>
              <a:t>:</a:t>
            </a:r>
            <a:r>
              <a:rPr kumimoji="0" lang="en-US" sz="2200" b="1" i="0" strike="noStrike" kern="0" cap="none" spc="0" normalizeH="0" baseline="0" noProof="0" dirty="0">
                <a:ln>
                  <a:noFill/>
                </a:ln>
                <a:solidFill>
                  <a:prstClr val="white"/>
                </a:solidFill>
                <a:effectLst/>
                <a:uLnTx/>
                <a:uFillTx/>
                <a:latin typeface="Calibri"/>
                <a:ea typeface="+mn-ea"/>
                <a:cs typeface="+mn-cs"/>
              </a:rPr>
              <a:t> Intermediary </a:t>
            </a:r>
            <a:r>
              <a:rPr kumimoji="0" lang="en-US" sz="2200" i="0" u="none" strike="noStrike" kern="0" cap="none" spc="0" normalizeH="0" baseline="0" noProof="0" dirty="0">
                <a:ln>
                  <a:noFill/>
                </a:ln>
                <a:solidFill>
                  <a:prstClr val="white"/>
                </a:solidFill>
                <a:effectLst/>
                <a:uLnTx/>
                <a:uFillTx/>
                <a:latin typeface="Calibri"/>
                <a:ea typeface="+mn-ea"/>
                <a:cs typeface="+mn-cs"/>
              </a:rPr>
              <a:t>means an IRS established 501c3 nonprofit organization, government entity or tribal entity that works with a member institution to facilitate applications for the Bank’s Homeownership Set-Aside programs and applicable Voluntary programs. The Intermediary must be current on filing and paid all tax obligations to participate in any program. </a:t>
            </a:r>
          </a:p>
        </p:txBody>
      </p:sp>
      <p:sp>
        <p:nvSpPr>
          <p:cNvPr id="8" name="TextBox 7">
            <a:extLst>
              <a:ext uri="{FF2B5EF4-FFF2-40B4-BE49-F238E27FC236}">
                <a16:creationId xmlns:a16="http://schemas.microsoft.com/office/drawing/2014/main" id="{2A804F8C-98A9-4BD3-D105-10FAF0317120}"/>
              </a:ext>
            </a:extLst>
          </p:cNvPr>
          <p:cNvSpPr txBox="1"/>
          <p:nvPr/>
        </p:nvSpPr>
        <p:spPr>
          <a:xfrm>
            <a:off x="3709423" y="5046982"/>
            <a:ext cx="1725151" cy="461665"/>
          </a:xfrm>
          <a:prstGeom prst="rect">
            <a:avLst/>
          </a:prstGeom>
          <a:noFill/>
        </p:spPr>
        <p:txBody>
          <a:bodyPr wrap="none" rtlCol="0">
            <a:spAutoFit/>
          </a:bodyPr>
          <a:lstStyle/>
          <a:p>
            <a:pPr algn="ctr"/>
            <a:r>
              <a:rPr lang="en-US" sz="2400" b="1" u="sng" dirty="0">
                <a:solidFill>
                  <a:prstClr val="black"/>
                </a:solidFill>
                <a:latin typeface="Calibri"/>
              </a:rPr>
              <a:t>Inspections:</a:t>
            </a:r>
            <a:endParaRPr lang="en-US" sz="2400" b="1" dirty="0"/>
          </a:p>
        </p:txBody>
      </p:sp>
      <p:sp>
        <p:nvSpPr>
          <p:cNvPr id="11" name="TextBox 10">
            <a:extLst>
              <a:ext uri="{FF2B5EF4-FFF2-40B4-BE49-F238E27FC236}">
                <a16:creationId xmlns:a16="http://schemas.microsoft.com/office/drawing/2014/main" id="{C2816A2E-1972-E5C3-7E98-AC4F97D9CF85}"/>
              </a:ext>
            </a:extLst>
          </p:cNvPr>
          <p:cNvSpPr txBox="1"/>
          <p:nvPr/>
        </p:nvSpPr>
        <p:spPr>
          <a:xfrm>
            <a:off x="2285998" y="3060240"/>
            <a:ext cx="4572000" cy="461665"/>
          </a:xfrm>
          <a:prstGeom prst="rect">
            <a:avLst/>
          </a:prstGeom>
          <a:noFill/>
        </p:spPr>
        <p:txBody>
          <a:bodyPr wrap="square">
            <a:spAutoFit/>
          </a:bodyPr>
          <a:lstStyle/>
          <a:p>
            <a:pPr algn="ctr"/>
            <a:r>
              <a:rPr lang="en-US" sz="2400" b="1" u="sng" dirty="0">
                <a:solidFill>
                  <a:prstClr val="black"/>
                </a:solidFill>
                <a:latin typeface="Calibri"/>
              </a:rPr>
              <a:t>Intermediary Fee:</a:t>
            </a:r>
            <a:endParaRPr lang="en-US" sz="2400" b="1" dirty="0"/>
          </a:p>
        </p:txBody>
      </p:sp>
    </p:spTree>
    <p:extLst>
      <p:ext uri="{BB962C8B-B14F-4D97-AF65-F5344CB8AC3E}">
        <p14:creationId xmlns:p14="http://schemas.microsoft.com/office/powerpoint/2010/main" val="17314467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185A8A-5A72-4AE6-E67B-BB9CDDD0C698}"/>
              </a:ext>
            </a:extLst>
          </p:cNvPr>
          <p:cNvSpPr>
            <a:spLocks noGrp="1"/>
          </p:cNvSpPr>
          <p:nvPr>
            <p:ph idx="1"/>
          </p:nvPr>
        </p:nvSpPr>
        <p:spPr>
          <a:xfrm>
            <a:off x="356260" y="1208314"/>
            <a:ext cx="8330540" cy="1381240"/>
          </a:xfrm>
        </p:spPr>
        <p:txBody>
          <a:bodyPr>
            <a:normAutofit/>
          </a:bodyPr>
          <a:lstStyle/>
          <a:p>
            <a:pPr marL="457200" indent="-457200">
              <a:buFont typeface="+mj-lt"/>
              <a:buAutoNum type="arabicPeriod"/>
            </a:pPr>
            <a:r>
              <a:rPr lang="en-US" sz="1800" dirty="0"/>
              <a:t>Go to FEMA’s website found here: </a:t>
            </a:r>
            <a:r>
              <a:rPr lang="en-US" sz="1800" dirty="0">
                <a:hlinkClick r:id="rId3"/>
              </a:rPr>
              <a:t>https://www.fema.gov/disaster/declarations</a:t>
            </a:r>
            <a:endParaRPr lang="en-US" sz="1800" dirty="0"/>
          </a:p>
          <a:p>
            <a:pPr marL="457200" indent="-457200">
              <a:buFont typeface="+mj-lt"/>
              <a:buAutoNum type="arabicPeriod"/>
            </a:pPr>
            <a:r>
              <a:rPr lang="en-US" sz="1800" dirty="0"/>
              <a:t>Choose “Major Disaster Declaration” under Declaration Type and select the appropriate state</a:t>
            </a:r>
          </a:p>
          <a:p>
            <a:pPr marL="457200" indent="-457200">
              <a:buFont typeface="+mj-lt"/>
              <a:buAutoNum type="arabicPeriod"/>
            </a:pPr>
            <a:r>
              <a:rPr lang="en-US" sz="1800" dirty="0"/>
              <a:t>Click “Search and Filter Disasters”</a:t>
            </a:r>
          </a:p>
        </p:txBody>
      </p:sp>
      <p:sp>
        <p:nvSpPr>
          <p:cNvPr id="9" name="Title 1">
            <a:extLst>
              <a:ext uri="{FF2B5EF4-FFF2-40B4-BE49-F238E27FC236}">
                <a16:creationId xmlns:a16="http://schemas.microsoft.com/office/drawing/2014/main" id="{B54DC767-6AD4-4E7E-6425-85B228D4B450}"/>
              </a:ext>
            </a:extLst>
          </p:cNvPr>
          <p:cNvSpPr>
            <a:spLocks noGrp="1"/>
          </p:cNvSpPr>
          <p:nvPr>
            <p:ph type="title"/>
          </p:nvPr>
        </p:nvSpPr>
        <p:spPr>
          <a:xfrm>
            <a:off x="356260" y="274638"/>
            <a:ext cx="8330540" cy="1143000"/>
          </a:xfrm>
        </p:spPr>
        <p:txBody>
          <a:bodyPr>
            <a:normAutofit/>
          </a:bodyPr>
          <a:lstStyle/>
          <a:p>
            <a:pPr algn="l"/>
            <a:r>
              <a:rPr lang="en-US" b="1" dirty="0">
                <a:solidFill>
                  <a:srgbClr val="0071CE"/>
                </a:solidFill>
              </a:rPr>
              <a:t>Determining Eligible Disasters</a:t>
            </a:r>
          </a:p>
        </p:txBody>
      </p:sp>
      <p:pic>
        <p:nvPicPr>
          <p:cNvPr id="4" name="Picture 3">
            <a:extLst>
              <a:ext uri="{FF2B5EF4-FFF2-40B4-BE49-F238E27FC236}">
                <a16:creationId xmlns:a16="http://schemas.microsoft.com/office/drawing/2014/main" id="{BD5290C9-84FC-1386-D5AF-C3172D66FC5D}"/>
              </a:ext>
            </a:extLst>
          </p:cNvPr>
          <p:cNvPicPr>
            <a:picLocks noChangeAspect="1"/>
          </p:cNvPicPr>
          <p:nvPr/>
        </p:nvPicPr>
        <p:blipFill>
          <a:blip r:embed="rId4"/>
          <a:stretch>
            <a:fillRect/>
          </a:stretch>
        </p:blipFill>
        <p:spPr>
          <a:xfrm>
            <a:off x="230460" y="2547602"/>
            <a:ext cx="6727564" cy="4310397"/>
          </a:xfrm>
          <a:prstGeom prst="rect">
            <a:avLst/>
          </a:prstGeom>
        </p:spPr>
      </p:pic>
      <p:sp>
        <p:nvSpPr>
          <p:cNvPr id="8" name="Rectangle 7">
            <a:extLst>
              <a:ext uri="{FF2B5EF4-FFF2-40B4-BE49-F238E27FC236}">
                <a16:creationId xmlns:a16="http://schemas.microsoft.com/office/drawing/2014/main" id="{138D640A-F1D6-1094-0C1D-BC1ABFA55AC1}"/>
              </a:ext>
            </a:extLst>
          </p:cNvPr>
          <p:cNvSpPr/>
          <p:nvPr/>
        </p:nvSpPr>
        <p:spPr>
          <a:xfrm>
            <a:off x="2317600" y="5417620"/>
            <a:ext cx="4640424" cy="692723"/>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4CEE7FE3-1CAF-823C-FADB-A822E9EFFBE4}"/>
              </a:ext>
            </a:extLst>
          </p:cNvPr>
          <p:cNvSpPr/>
          <p:nvPr/>
        </p:nvSpPr>
        <p:spPr>
          <a:xfrm>
            <a:off x="2317600" y="4577542"/>
            <a:ext cx="2254400" cy="692723"/>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588728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7FD6D3-47CA-EB91-9B95-3B818C035554}"/>
              </a:ext>
            </a:extLst>
          </p:cNvPr>
          <p:cNvPicPr>
            <a:picLocks noChangeAspect="1"/>
          </p:cNvPicPr>
          <p:nvPr/>
        </p:nvPicPr>
        <p:blipFill>
          <a:blip r:embed="rId3">
            <a:extLst>
              <a:ext uri="{28A0092B-C50C-407E-A947-70E740481C1C}">
                <a14:useLocalDpi xmlns:a14="http://schemas.microsoft.com/office/drawing/2010/main" val="0"/>
              </a:ext>
            </a:extLst>
          </a:blip>
          <a:srcRect l="2341" r="2341"/>
          <a:stretch/>
        </p:blipFill>
        <p:spPr>
          <a:xfrm>
            <a:off x="1484670" y="2002774"/>
            <a:ext cx="5768257" cy="4762093"/>
          </a:xfrm>
          <a:prstGeom prst="rect">
            <a:avLst/>
          </a:prstGeom>
        </p:spPr>
      </p:pic>
      <p:sp>
        <p:nvSpPr>
          <p:cNvPr id="3" name="Content Placeholder 2">
            <a:extLst>
              <a:ext uri="{FF2B5EF4-FFF2-40B4-BE49-F238E27FC236}">
                <a16:creationId xmlns:a16="http://schemas.microsoft.com/office/drawing/2014/main" id="{E80B2E4C-5C0B-8C56-ED37-7B7C59C56AC0}"/>
              </a:ext>
            </a:extLst>
          </p:cNvPr>
          <p:cNvSpPr>
            <a:spLocks noGrp="1"/>
          </p:cNvSpPr>
          <p:nvPr>
            <p:ph idx="1"/>
          </p:nvPr>
        </p:nvSpPr>
        <p:spPr/>
        <p:txBody>
          <a:bodyPr>
            <a:normAutofit/>
          </a:bodyPr>
          <a:lstStyle/>
          <a:p>
            <a:pPr marL="0" indent="0">
              <a:buNone/>
            </a:pPr>
            <a:r>
              <a:rPr lang="en-US" sz="1800" dirty="0"/>
              <a:t>4. Select the disaster that caused the damage</a:t>
            </a:r>
          </a:p>
          <a:p>
            <a:pPr marL="0" indent="0">
              <a:buNone/>
            </a:pPr>
            <a:r>
              <a:rPr lang="en-US" sz="1800" dirty="0"/>
              <a:t>5. Click on “Designated Areas”</a:t>
            </a:r>
          </a:p>
        </p:txBody>
      </p:sp>
      <p:sp>
        <p:nvSpPr>
          <p:cNvPr id="6" name="Rectangle 5">
            <a:extLst>
              <a:ext uri="{FF2B5EF4-FFF2-40B4-BE49-F238E27FC236}">
                <a16:creationId xmlns:a16="http://schemas.microsoft.com/office/drawing/2014/main" id="{BFCD426D-43E3-BAD0-B9AB-079B6FD69700}"/>
              </a:ext>
            </a:extLst>
          </p:cNvPr>
          <p:cNvSpPr/>
          <p:nvPr/>
        </p:nvSpPr>
        <p:spPr>
          <a:xfrm>
            <a:off x="1569339" y="2815508"/>
            <a:ext cx="960895" cy="243946"/>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1">
            <a:extLst>
              <a:ext uri="{FF2B5EF4-FFF2-40B4-BE49-F238E27FC236}">
                <a16:creationId xmlns:a16="http://schemas.microsoft.com/office/drawing/2014/main" id="{6EA26642-5773-079B-935D-7315DBFF89AF}"/>
              </a:ext>
            </a:extLst>
          </p:cNvPr>
          <p:cNvSpPr txBox="1">
            <a:spLocks/>
          </p:cNvSpPr>
          <p:nvPr/>
        </p:nvSpPr>
        <p:spPr>
          <a:xfrm>
            <a:off x="256985" y="342127"/>
            <a:ext cx="7219153" cy="866187"/>
          </a:xfrm>
          <a:prstGeom prst="rect">
            <a:avLst/>
          </a:prstGeom>
        </p:spPr>
        <p:txBody>
          <a:bodyPr vert="horz" lIns="91440" tIns="45720" rIns="91440" bIns="45720" rtlCol="0" anchor="ctr">
            <a:norm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en-US" sz="2400" b="1" dirty="0">
                <a:solidFill>
                  <a:srgbClr val="0071CE"/>
                </a:solidFill>
              </a:rPr>
              <a:t>Determining Eligible Disasters - Continued</a:t>
            </a:r>
          </a:p>
        </p:txBody>
      </p:sp>
    </p:spTree>
    <p:extLst>
      <p:ext uri="{BB962C8B-B14F-4D97-AF65-F5344CB8AC3E}">
        <p14:creationId xmlns:p14="http://schemas.microsoft.com/office/powerpoint/2010/main" val="6318971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F6B17-B775-DA18-7C10-BB1265F47009}"/>
              </a:ext>
            </a:extLst>
          </p:cNvPr>
          <p:cNvSpPr>
            <a:spLocks noGrp="1"/>
          </p:cNvSpPr>
          <p:nvPr>
            <p:ph type="title"/>
          </p:nvPr>
        </p:nvSpPr>
        <p:spPr>
          <a:xfrm>
            <a:off x="305459" y="431469"/>
            <a:ext cx="7487260" cy="457200"/>
          </a:xfrm>
        </p:spPr>
        <p:txBody>
          <a:bodyPr>
            <a:normAutofit/>
          </a:bodyPr>
          <a:lstStyle/>
          <a:p>
            <a:pPr algn="l"/>
            <a:r>
              <a:rPr lang="en-US" b="1" dirty="0">
                <a:solidFill>
                  <a:srgbClr val="0071CE"/>
                </a:solidFill>
              </a:rPr>
              <a:t>Determining Eligible Disasters - Continued</a:t>
            </a:r>
          </a:p>
        </p:txBody>
      </p:sp>
      <p:sp>
        <p:nvSpPr>
          <p:cNvPr id="3" name="Content Placeholder 2">
            <a:extLst>
              <a:ext uri="{FF2B5EF4-FFF2-40B4-BE49-F238E27FC236}">
                <a16:creationId xmlns:a16="http://schemas.microsoft.com/office/drawing/2014/main" id="{E80B2E4C-5C0B-8C56-ED37-7B7C59C56AC0}"/>
              </a:ext>
            </a:extLst>
          </p:cNvPr>
          <p:cNvSpPr>
            <a:spLocks noGrp="1"/>
          </p:cNvSpPr>
          <p:nvPr>
            <p:ph idx="1"/>
          </p:nvPr>
        </p:nvSpPr>
        <p:spPr>
          <a:xfrm>
            <a:off x="203596" y="888669"/>
            <a:ext cx="8092105" cy="457200"/>
          </a:xfrm>
        </p:spPr>
        <p:txBody>
          <a:bodyPr>
            <a:noAutofit/>
          </a:bodyPr>
          <a:lstStyle/>
          <a:p>
            <a:pPr marL="0" indent="0">
              <a:buNone/>
            </a:pPr>
            <a:r>
              <a:rPr lang="en-US" sz="1500" dirty="0"/>
              <a:t>6. Homes in counties designated for “Individual Assistance” are eligible under the  DRA Grant Program</a:t>
            </a:r>
          </a:p>
        </p:txBody>
      </p:sp>
      <p:sp>
        <p:nvSpPr>
          <p:cNvPr id="9" name="Content Placeholder 2">
            <a:extLst>
              <a:ext uri="{FF2B5EF4-FFF2-40B4-BE49-F238E27FC236}">
                <a16:creationId xmlns:a16="http://schemas.microsoft.com/office/drawing/2014/main" id="{E8AAB1F9-A363-8B02-5584-30C4A787973D}"/>
              </a:ext>
            </a:extLst>
          </p:cNvPr>
          <p:cNvSpPr txBox="1">
            <a:spLocks/>
          </p:cNvSpPr>
          <p:nvPr/>
        </p:nvSpPr>
        <p:spPr>
          <a:xfrm>
            <a:off x="4757438" y="1799061"/>
            <a:ext cx="4117997" cy="3759369"/>
          </a:xfrm>
          <a:prstGeom prst="rect">
            <a:avLst/>
          </a:prstGeom>
        </p:spPr>
        <p:txBody>
          <a:bodyPr vert="horz" lIns="91440" tIns="45720" rIns="91440" bIns="45720" rtlCol="0">
            <a:normAutofit/>
          </a:bodyPr>
          <a:lst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Clr>
                <a:prstClr val="black">
                  <a:lumMod val="85000"/>
                  <a:lumOff val="15000"/>
                </a:prstClr>
              </a:buClr>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Requested repairs must be related to damages caused by the disaster</a:t>
            </a:r>
          </a:p>
          <a:p>
            <a:pPr algn="ctr">
              <a:buClr>
                <a:prstClr val="black">
                  <a:lumMod val="85000"/>
                  <a:lumOff val="15000"/>
                </a:prstClr>
              </a:buClr>
              <a:defRPr/>
            </a:pPr>
            <a:endPar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algn="ctr">
              <a:buClr>
                <a:prstClr val="black">
                  <a:lumMod val="85000"/>
                  <a:lumOff val="15000"/>
                </a:prstClr>
              </a:buClr>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Evidence of those repairs must be captured on the pre inspection reports and photos for each submission</a:t>
            </a:r>
          </a:p>
        </p:txBody>
      </p:sp>
      <p:pic>
        <p:nvPicPr>
          <p:cNvPr id="13" name="Picture 12">
            <a:extLst>
              <a:ext uri="{FF2B5EF4-FFF2-40B4-BE49-F238E27FC236}">
                <a16:creationId xmlns:a16="http://schemas.microsoft.com/office/drawing/2014/main" id="{F122AFF1-83D8-41F7-7B20-BF847D3E97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733" y="1239122"/>
            <a:ext cx="4764410" cy="5598309"/>
          </a:xfrm>
          <a:prstGeom prst="rect">
            <a:avLst/>
          </a:prstGeom>
        </p:spPr>
      </p:pic>
    </p:spTree>
    <p:extLst>
      <p:ext uri="{BB962C8B-B14F-4D97-AF65-F5344CB8AC3E}">
        <p14:creationId xmlns:p14="http://schemas.microsoft.com/office/powerpoint/2010/main" val="9412740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F5D21-6D13-156F-D7BC-F03FD01367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9FA4B5-06D4-38A9-8AEF-4C54A7C8B156}"/>
              </a:ext>
            </a:extLst>
          </p:cNvPr>
          <p:cNvSpPr>
            <a:spLocks noGrp="1"/>
          </p:cNvSpPr>
          <p:nvPr>
            <p:ph type="title"/>
          </p:nvPr>
        </p:nvSpPr>
        <p:spPr/>
        <p:txBody>
          <a:bodyPr>
            <a:normAutofit fontScale="90000"/>
          </a:bodyPr>
          <a:lstStyle/>
          <a:p>
            <a:r>
              <a:rPr lang="en-US" dirty="0"/>
              <a:t>Required Documents and Review Process</a:t>
            </a:r>
          </a:p>
        </p:txBody>
      </p:sp>
      <p:sp>
        <p:nvSpPr>
          <p:cNvPr id="3" name="Slide Number Placeholder 2">
            <a:extLst>
              <a:ext uri="{FF2B5EF4-FFF2-40B4-BE49-F238E27FC236}">
                <a16:creationId xmlns:a16="http://schemas.microsoft.com/office/drawing/2014/main" id="{260ABBA5-583C-5A2F-DE8E-0F7F88A78F21}"/>
              </a:ext>
            </a:extLst>
          </p:cNvPr>
          <p:cNvSpPr>
            <a:spLocks noGrp="1"/>
          </p:cNvSpPr>
          <p:nvPr>
            <p:ph type="sldNum" sz="quarter" idx="11"/>
          </p:nvPr>
        </p:nvSpPr>
        <p:spPr>
          <a:xfrm>
            <a:off x="6553200" y="6356352"/>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87</a:t>
            </a:fld>
            <a:endParaRPr lang="en-US" dirty="0"/>
          </a:p>
        </p:txBody>
      </p:sp>
    </p:spTree>
    <p:extLst>
      <p:ext uri="{BB962C8B-B14F-4D97-AF65-F5344CB8AC3E}">
        <p14:creationId xmlns:p14="http://schemas.microsoft.com/office/powerpoint/2010/main" val="15475593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938C8-E0F7-1AB7-E31B-14B218810A69}"/>
              </a:ext>
            </a:extLst>
          </p:cNvPr>
          <p:cNvSpPr>
            <a:spLocks noGrp="1"/>
          </p:cNvSpPr>
          <p:nvPr>
            <p:ph type="title"/>
          </p:nvPr>
        </p:nvSpPr>
        <p:spPr>
          <a:xfrm>
            <a:off x="160208" y="457819"/>
            <a:ext cx="7144174" cy="537697"/>
          </a:xfrm>
        </p:spPr>
        <p:txBody>
          <a:bodyPr/>
          <a:lstStyle/>
          <a:p>
            <a:pPr algn="l"/>
            <a:r>
              <a:rPr kumimoji="0" lang="en-US" sz="2400" b="1" i="0" u="none" strike="noStrike" kern="1200" cap="none" spc="0" normalizeH="0" baseline="0" noProof="0" dirty="0">
                <a:ln>
                  <a:noFill/>
                </a:ln>
                <a:solidFill>
                  <a:srgbClr val="0071CE"/>
                </a:solidFill>
                <a:effectLst/>
                <a:uLnTx/>
                <a:uFillTx/>
                <a:latin typeface="Calibri"/>
                <a:ea typeface="+mj-ea"/>
                <a:cs typeface="+mj-cs"/>
              </a:rPr>
              <a:t>DRA Request for Disbursement of Funds</a:t>
            </a:r>
            <a:endParaRPr lang="en-US" sz="2400" dirty="0"/>
          </a:p>
        </p:txBody>
      </p:sp>
      <p:cxnSp>
        <p:nvCxnSpPr>
          <p:cNvPr id="7" name="Straight Arrow Connector 6">
            <a:extLst>
              <a:ext uri="{FF2B5EF4-FFF2-40B4-BE49-F238E27FC236}">
                <a16:creationId xmlns:a16="http://schemas.microsoft.com/office/drawing/2014/main" id="{88033735-B001-2DD4-11A1-750A35F1D223}"/>
              </a:ext>
            </a:extLst>
          </p:cNvPr>
          <p:cNvCxnSpPr>
            <a:cxnSpLocks/>
          </p:cNvCxnSpPr>
          <p:nvPr/>
        </p:nvCxnSpPr>
        <p:spPr>
          <a:xfrm>
            <a:off x="3798277" y="4888636"/>
            <a:ext cx="475670"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2709ABD9-CF54-8FDC-FF2C-D9D7E3C37A01}"/>
              </a:ext>
            </a:extLst>
          </p:cNvPr>
          <p:cNvSpPr txBox="1"/>
          <p:nvPr/>
        </p:nvSpPr>
        <p:spPr>
          <a:xfrm>
            <a:off x="223165" y="3210766"/>
            <a:ext cx="4039315" cy="89255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solidFill>
                  <a:schemeClr val="tx1"/>
                </a:solidFill>
              </a:rPr>
              <a:t>Include the FEMA Disaster ID associated with the request:</a:t>
            </a:r>
          </a:p>
          <a:p>
            <a:r>
              <a:rPr lang="en-US" sz="1600" dirty="0">
                <a:hlinkClick r:id="rId3"/>
              </a:rPr>
              <a:t>https://www.fema.gov/disaster/declarations</a:t>
            </a:r>
            <a:endParaRPr lang="en-US" sz="1600" dirty="0"/>
          </a:p>
        </p:txBody>
      </p:sp>
      <p:sp>
        <p:nvSpPr>
          <p:cNvPr id="13" name="TextBox 12">
            <a:extLst>
              <a:ext uri="{FF2B5EF4-FFF2-40B4-BE49-F238E27FC236}">
                <a16:creationId xmlns:a16="http://schemas.microsoft.com/office/drawing/2014/main" id="{4298E76E-0F68-2B29-C321-68C4209CEA19}"/>
              </a:ext>
            </a:extLst>
          </p:cNvPr>
          <p:cNvSpPr txBox="1"/>
          <p:nvPr/>
        </p:nvSpPr>
        <p:spPr>
          <a:xfrm>
            <a:off x="172222" y="4565471"/>
            <a:ext cx="3560073"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solidFill>
                  <a:schemeClr val="tx1"/>
                </a:solidFill>
              </a:rPr>
              <a:t>Following the checklist will assist in submitting a completed application</a:t>
            </a:r>
          </a:p>
        </p:txBody>
      </p:sp>
      <p:sp>
        <p:nvSpPr>
          <p:cNvPr id="14" name="TextBox 13">
            <a:extLst>
              <a:ext uri="{FF2B5EF4-FFF2-40B4-BE49-F238E27FC236}">
                <a16:creationId xmlns:a16="http://schemas.microsoft.com/office/drawing/2014/main" id="{2120DCCB-3AFD-5908-E40D-29B9DDE9A3BF}"/>
              </a:ext>
            </a:extLst>
          </p:cNvPr>
          <p:cNvSpPr txBox="1"/>
          <p:nvPr/>
        </p:nvSpPr>
        <p:spPr>
          <a:xfrm>
            <a:off x="223165" y="1657023"/>
            <a:ext cx="3369515"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solidFill>
                  <a:schemeClr val="tx1"/>
                </a:solidFill>
              </a:rPr>
              <a:t>Please fully execute the Request for Disbursement of Funds. Include the Intermediary Organization, if applicable.</a:t>
            </a:r>
          </a:p>
        </p:txBody>
      </p:sp>
      <p:sp>
        <p:nvSpPr>
          <p:cNvPr id="22" name="TextBox 21">
            <a:extLst>
              <a:ext uri="{FF2B5EF4-FFF2-40B4-BE49-F238E27FC236}">
                <a16:creationId xmlns:a16="http://schemas.microsoft.com/office/drawing/2014/main" id="{0CE15FCC-E043-E1B6-6B72-A300812C17A2}"/>
              </a:ext>
            </a:extLst>
          </p:cNvPr>
          <p:cNvSpPr txBox="1"/>
          <p:nvPr/>
        </p:nvSpPr>
        <p:spPr>
          <a:xfrm>
            <a:off x="-43178" y="6263522"/>
            <a:ext cx="4210917" cy="400110"/>
          </a:xfrm>
          <a:prstGeom prst="rect">
            <a:avLst/>
          </a:prstGeom>
          <a:noFill/>
        </p:spPr>
        <p:txBody>
          <a:bodyPr wrap="square">
            <a:spAutoFit/>
          </a:bodyPr>
          <a:lstStyle/>
          <a:p>
            <a:pPr algn="ctr"/>
            <a:r>
              <a:rPr lang="en-US" sz="1000" b="1" dirty="0"/>
              <a:t>*If an Intermediary fee is included in the request, there should be an Intermediary listed on the Request page.</a:t>
            </a:r>
          </a:p>
        </p:txBody>
      </p:sp>
      <p:pic>
        <p:nvPicPr>
          <p:cNvPr id="4" name="Picture 3">
            <a:extLst>
              <a:ext uri="{FF2B5EF4-FFF2-40B4-BE49-F238E27FC236}">
                <a16:creationId xmlns:a16="http://schemas.microsoft.com/office/drawing/2014/main" id="{A4D6BA63-0551-A243-531F-440D12DD430E}"/>
              </a:ext>
            </a:extLst>
          </p:cNvPr>
          <p:cNvPicPr>
            <a:picLocks noChangeAspect="1"/>
          </p:cNvPicPr>
          <p:nvPr/>
        </p:nvPicPr>
        <p:blipFill>
          <a:blip r:embed="rId4"/>
          <a:srcRect/>
          <a:stretch/>
        </p:blipFill>
        <p:spPr>
          <a:xfrm>
            <a:off x="4458005" y="1056451"/>
            <a:ext cx="4634358" cy="5821574"/>
          </a:xfrm>
          <a:prstGeom prst="rect">
            <a:avLst/>
          </a:prstGeom>
        </p:spPr>
      </p:pic>
      <p:sp>
        <p:nvSpPr>
          <p:cNvPr id="6" name="Rectangle 5">
            <a:extLst>
              <a:ext uri="{FF2B5EF4-FFF2-40B4-BE49-F238E27FC236}">
                <a16:creationId xmlns:a16="http://schemas.microsoft.com/office/drawing/2014/main" id="{3587839E-C3B2-4782-CC07-8CC718E7C902}"/>
              </a:ext>
            </a:extLst>
          </p:cNvPr>
          <p:cNvSpPr/>
          <p:nvPr/>
        </p:nvSpPr>
        <p:spPr>
          <a:xfrm>
            <a:off x="4469472" y="3562852"/>
            <a:ext cx="4649881" cy="1927429"/>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6B9BF38-A6DF-B1A0-A631-A74D5993DD83}"/>
              </a:ext>
            </a:extLst>
          </p:cNvPr>
          <p:cNvSpPr/>
          <p:nvPr/>
        </p:nvSpPr>
        <p:spPr>
          <a:xfrm>
            <a:off x="8287352" y="3294267"/>
            <a:ext cx="718384" cy="153961"/>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792EC82F-B120-CA4D-5668-AEB1AB3F1B98}"/>
              </a:ext>
            </a:extLst>
          </p:cNvPr>
          <p:cNvCxnSpPr>
            <a:cxnSpLocks/>
          </p:cNvCxnSpPr>
          <p:nvPr/>
        </p:nvCxnSpPr>
        <p:spPr>
          <a:xfrm flipV="1">
            <a:off x="4273947" y="3128211"/>
            <a:ext cx="2520465" cy="27028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597790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Right 7">
            <a:extLst>
              <a:ext uri="{FF2B5EF4-FFF2-40B4-BE49-F238E27FC236}">
                <a16:creationId xmlns:a16="http://schemas.microsoft.com/office/drawing/2014/main" id="{34C6E09B-F4EF-2DD8-97EA-65B3DFFB0539}"/>
              </a:ext>
            </a:extLst>
          </p:cNvPr>
          <p:cNvSpPr/>
          <p:nvPr/>
        </p:nvSpPr>
        <p:spPr>
          <a:xfrm flipH="1">
            <a:off x="5690610" y="6195335"/>
            <a:ext cx="499283" cy="2554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356E0DEE-A269-4046-8EA2-D05454B14D37}"/>
              </a:ext>
            </a:extLst>
          </p:cNvPr>
          <p:cNvSpPr/>
          <p:nvPr/>
        </p:nvSpPr>
        <p:spPr>
          <a:xfrm flipH="1">
            <a:off x="5660357" y="5184416"/>
            <a:ext cx="499283" cy="2554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ACFFDAA-C1D9-24E9-0541-FFD78EE2292F}"/>
              </a:ext>
            </a:extLst>
          </p:cNvPr>
          <p:cNvPicPr>
            <a:picLocks noChangeAspect="1"/>
          </p:cNvPicPr>
          <p:nvPr/>
        </p:nvPicPr>
        <p:blipFill>
          <a:blip r:embed="rId2"/>
          <a:srcRect/>
          <a:stretch/>
        </p:blipFill>
        <p:spPr>
          <a:xfrm>
            <a:off x="127228" y="0"/>
            <a:ext cx="5277394" cy="6858000"/>
          </a:xfrm>
          <a:prstGeom prst="rect">
            <a:avLst/>
          </a:prstGeom>
        </p:spPr>
      </p:pic>
      <p:sp>
        <p:nvSpPr>
          <p:cNvPr id="9" name="TextBox 8">
            <a:extLst>
              <a:ext uri="{FF2B5EF4-FFF2-40B4-BE49-F238E27FC236}">
                <a16:creationId xmlns:a16="http://schemas.microsoft.com/office/drawing/2014/main" id="{74F2FCE7-128A-953D-D2A0-925F79CB2B02}"/>
              </a:ext>
            </a:extLst>
          </p:cNvPr>
          <p:cNvSpPr txBox="1"/>
          <p:nvPr/>
        </p:nvSpPr>
        <p:spPr>
          <a:xfrm>
            <a:off x="315437" y="4471518"/>
            <a:ext cx="5089185" cy="609864"/>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endParaRPr lang="en-US" sz="2400" dirty="0">
              <a:solidFill>
                <a:schemeClr val="tx1">
                  <a:lumMod val="65000"/>
                  <a:lumOff val="35000"/>
                </a:schemeClr>
              </a:solidFill>
            </a:endParaRPr>
          </a:p>
        </p:txBody>
      </p:sp>
      <p:sp>
        <p:nvSpPr>
          <p:cNvPr id="11" name="Rectangle 10">
            <a:extLst>
              <a:ext uri="{FF2B5EF4-FFF2-40B4-BE49-F238E27FC236}">
                <a16:creationId xmlns:a16="http://schemas.microsoft.com/office/drawing/2014/main" id="{6C74F6EF-C25B-8DD3-2A82-B4AB89DE93CD}"/>
              </a:ext>
            </a:extLst>
          </p:cNvPr>
          <p:cNvSpPr/>
          <p:nvPr/>
        </p:nvSpPr>
        <p:spPr>
          <a:xfrm>
            <a:off x="5061284" y="5184417"/>
            <a:ext cx="368969" cy="25546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7766DF8-045D-8507-FF22-342236F5EE9F}"/>
              </a:ext>
            </a:extLst>
          </p:cNvPr>
          <p:cNvSpPr txBox="1"/>
          <p:nvPr/>
        </p:nvSpPr>
        <p:spPr>
          <a:xfrm>
            <a:off x="5857425" y="2455581"/>
            <a:ext cx="3159347" cy="4031873"/>
          </a:xfrm>
          <a:prstGeom prst="rect">
            <a:avLst/>
          </a:prstGeom>
          <a:noFill/>
          <a:ln>
            <a:solidFill>
              <a:srgbClr val="0071CE"/>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This must be signed by a member representative with </a:t>
            </a:r>
            <a:r>
              <a:rPr kumimoji="0" lang="en-US" sz="1600" b="1" i="0" u="none" strike="noStrike" kern="1200" cap="none" spc="0" normalizeH="0" baseline="0" noProof="0" dirty="0">
                <a:ln>
                  <a:noFill/>
                </a:ln>
                <a:solidFill>
                  <a:prstClr val="black"/>
                </a:solidFill>
                <a:effectLst/>
                <a:uLnTx/>
                <a:uFillTx/>
                <a:latin typeface="Calibri"/>
                <a:ea typeface="+mn-ea"/>
                <a:cs typeface="+mn-cs"/>
              </a:rPr>
              <a:t>AHP or Advances Authorization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Confirms that the member has reviewed information included in the application, it is complete and accurate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Be sure to </a:t>
            </a:r>
            <a:r>
              <a:rPr kumimoji="0" lang="en-US" sz="1600" b="1" i="0" u="none" strike="noStrike" kern="1200" cap="none" spc="0" normalizeH="0" baseline="0" noProof="0" dirty="0">
                <a:ln>
                  <a:noFill/>
                </a:ln>
                <a:solidFill>
                  <a:prstClr val="black"/>
                </a:solidFill>
                <a:effectLst/>
                <a:uLnTx/>
                <a:uFillTx/>
                <a:latin typeface="Calibri"/>
                <a:ea typeface="+mn-ea"/>
                <a:cs typeface="+mn-cs"/>
              </a:rPr>
              <a:t>initial in the box </a:t>
            </a:r>
            <a:r>
              <a:rPr kumimoji="0" lang="en-US" sz="1600" b="0" i="0" u="none" strike="noStrike" kern="1200" cap="none" spc="0" normalizeH="0" baseline="0" noProof="0" dirty="0">
                <a:ln>
                  <a:noFill/>
                </a:ln>
                <a:solidFill>
                  <a:prstClr val="black"/>
                </a:solidFill>
                <a:effectLst/>
                <a:uLnTx/>
                <a:uFillTx/>
                <a:latin typeface="Calibri"/>
                <a:ea typeface="+mn-ea"/>
                <a:cs typeface="+mn-cs"/>
              </a:rPr>
              <a:t>to confirm the inspector was selected by the Member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“Member hereby attests that the </a:t>
            </a:r>
            <a:r>
              <a:rPr kumimoji="0" lang="en-US" sz="1600" b="0" i="0" u="sng" strike="noStrike" kern="1200" cap="none" spc="0" normalizeH="0" baseline="0" noProof="0" dirty="0">
                <a:ln>
                  <a:noFill/>
                </a:ln>
                <a:solidFill>
                  <a:prstClr val="black"/>
                </a:solidFill>
                <a:effectLst/>
                <a:uLnTx/>
                <a:uFillTx/>
                <a:latin typeface="Calibri"/>
                <a:ea typeface="+mn-ea"/>
                <a:cs typeface="+mn-cs"/>
              </a:rPr>
              <a:t>home inspector was selected by the member, </a:t>
            </a:r>
            <a:r>
              <a:rPr kumimoji="0" lang="en-US" sz="1600" b="0" i="0" u="none" strike="noStrike" kern="1200" cap="none" spc="0" normalizeH="0" baseline="0" noProof="0" dirty="0">
                <a:ln>
                  <a:noFill/>
                </a:ln>
                <a:solidFill>
                  <a:prstClr val="black"/>
                </a:solidFill>
                <a:effectLst/>
                <a:uLnTx/>
                <a:uFillTx/>
                <a:latin typeface="Calibri"/>
                <a:ea typeface="+mn-ea"/>
                <a:cs typeface="+mn-cs"/>
              </a:rPr>
              <a:t>and the proper due diligence has been performed”</a:t>
            </a:r>
          </a:p>
        </p:txBody>
      </p:sp>
      <p:sp>
        <p:nvSpPr>
          <p:cNvPr id="3" name="Rectangle 2">
            <a:extLst>
              <a:ext uri="{FF2B5EF4-FFF2-40B4-BE49-F238E27FC236}">
                <a16:creationId xmlns:a16="http://schemas.microsoft.com/office/drawing/2014/main" id="{B0F2A978-6730-4856-ECED-716AE7A2DD95}"/>
              </a:ext>
            </a:extLst>
          </p:cNvPr>
          <p:cNvSpPr/>
          <p:nvPr/>
        </p:nvSpPr>
        <p:spPr>
          <a:xfrm>
            <a:off x="6384385" y="5184416"/>
            <a:ext cx="2538551" cy="120431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D93D0B3-43ED-CA51-9454-287508C0161C}"/>
              </a:ext>
            </a:extLst>
          </p:cNvPr>
          <p:cNvSpPr txBox="1"/>
          <p:nvPr/>
        </p:nvSpPr>
        <p:spPr>
          <a:xfrm>
            <a:off x="6119533" y="1700124"/>
            <a:ext cx="263513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dirty="0">
                <a:latin typeface="Calibri" panose="020F0502020204030204" pitchFamily="34" charset="0"/>
                <a:cs typeface="Calibri" panose="020F0502020204030204" pitchFamily="34" charset="0"/>
              </a:rPr>
              <a:t>Same language applies to SNAP Member Certification</a:t>
            </a:r>
          </a:p>
        </p:txBody>
      </p:sp>
    </p:spTree>
    <p:extLst>
      <p:ext uri="{BB962C8B-B14F-4D97-AF65-F5344CB8AC3E}">
        <p14:creationId xmlns:p14="http://schemas.microsoft.com/office/powerpoint/2010/main" val="906626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DA2D-E301-49DE-881F-338676CAFB7D}"/>
              </a:ext>
            </a:extLst>
          </p:cNvPr>
          <p:cNvSpPr>
            <a:spLocks noGrp="1"/>
          </p:cNvSpPr>
          <p:nvPr>
            <p:ph type="title"/>
          </p:nvPr>
        </p:nvSpPr>
        <p:spPr/>
        <p:txBody>
          <a:bodyPr/>
          <a:lstStyle/>
          <a:p>
            <a:r>
              <a:rPr lang="en-US" sz="2400" dirty="0"/>
              <a:t>Member or Sponsor</a:t>
            </a:r>
          </a:p>
        </p:txBody>
      </p:sp>
      <p:sp>
        <p:nvSpPr>
          <p:cNvPr id="3" name="Text Placeholder 2">
            <a:extLst>
              <a:ext uri="{FF2B5EF4-FFF2-40B4-BE49-F238E27FC236}">
                <a16:creationId xmlns:a16="http://schemas.microsoft.com/office/drawing/2014/main" id="{7FB6FBC0-B5A7-4486-93BA-47590866440D}"/>
              </a:ext>
            </a:extLst>
          </p:cNvPr>
          <p:cNvSpPr>
            <a:spLocks noGrp="1"/>
          </p:cNvSpPr>
          <p:nvPr>
            <p:ph type="body" sz="quarter" idx="12"/>
          </p:nvPr>
        </p:nvSpPr>
        <p:spPr>
          <a:xfrm>
            <a:off x="356260" y="1055973"/>
            <a:ext cx="8178800" cy="5047343"/>
          </a:xfrm>
        </p:spPr>
        <p:txBody>
          <a:bodyPr>
            <a:normAutofit lnSpcReduction="10000"/>
          </a:bodyPr>
          <a:lstStyle/>
          <a:p>
            <a:pPr marL="0" indent="0" algn="ctr">
              <a:buNone/>
            </a:pPr>
            <a:endParaRPr lang="en-US" sz="2400" b="1" u="sng" dirty="0">
              <a:solidFill>
                <a:srgbClr val="434343"/>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 "</a:t>
            </a:r>
            <a:r>
              <a:rPr lang="en-US" sz="2400" b="1" u="sng" dirty="0">
                <a:solidFill>
                  <a:srgbClr val="434343"/>
                </a:solidFill>
                <a:effectLst/>
                <a:ea typeface="Calibri" panose="020F0502020204030204" pitchFamily="34" charset="0"/>
                <a:cs typeface="Times New Roman" panose="02020603050405020304" pitchFamily="18" charset="0"/>
              </a:rPr>
              <a:t>Member</a:t>
            </a:r>
            <a:r>
              <a:rPr lang="en-US" sz="2400" dirty="0">
                <a:solidFill>
                  <a:srgbClr val="434343"/>
                </a:solidFill>
                <a:effectLst/>
                <a:ea typeface="Calibri" panose="020F0502020204030204" pitchFamily="34" charset="0"/>
                <a:cs typeface="Times New Roman" panose="02020603050405020304" pitchFamily="18" charset="0"/>
              </a:rPr>
              <a:t>" for an AHP application is </a:t>
            </a:r>
            <a:r>
              <a:rPr lang="en-US" dirty="0">
                <a:solidFill>
                  <a:srgbClr val="434343"/>
                </a:solidFill>
                <a:ea typeface="Calibri" panose="020F0502020204030204" pitchFamily="34" charset="0"/>
                <a:cs typeface="Times New Roman" panose="02020603050405020304" pitchFamily="18" charset="0"/>
              </a:rPr>
              <a:t>a financial institution member </a:t>
            </a:r>
            <a:r>
              <a:rPr lang="en-US" sz="2400" dirty="0">
                <a:solidFill>
                  <a:srgbClr val="434343"/>
                </a:solidFill>
                <a:effectLst/>
                <a:ea typeface="Calibri" panose="020F0502020204030204" pitchFamily="34" charset="0"/>
                <a:cs typeface="Times New Roman" panose="02020603050405020304" pitchFamily="18" charset="0"/>
              </a:rPr>
              <a:t>of FHLB Dallas that is willing to apply for AHP funds on behalf of a project </a:t>
            </a:r>
            <a:r>
              <a:rPr lang="en-US" dirty="0">
                <a:solidFill>
                  <a:srgbClr val="434343"/>
                </a:solidFill>
                <a:ea typeface="Calibri" panose="020F0502020204030204" pitchFamily="34" charset="0"/>
                <a:cs typeface="Times New Roman" panose="02020603050405020304" pitchFamily="18" charset="0"/>
              </a:rPr>
              <a:t>sponsor</a:t>
            </a:r>
            <a:r>
              <a:rPr lang="en-US" sz="2400" dirty="0">
                <a:solidFill>
                  <a:srgbClr val="434343"/>
                </a:solidFill>
                <a:effectLst/>
                <a:ea typeface="Calibri" panose="020F0502020204030204" pitchFamily="34" charset="0"/>
                <a:cs typeface="Times New Roman" panose="02020603050405020304" pitchFamily="18" charset="0"/>
              </a:rPr>
              <a:t> or developer. </a:t>
            </a:r>
          </a:p>
          <a:p>
            <a:pPr marL="0" indent="0">
              <a:buNone/>
            </a:pPr>
            <a:endParaRPr lang="en-US" dirty="0">
              <a:solidFill>
                <a:srgbClr val="434343"/>
              </a:solidFill>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 "</a:t>
            </a:r>
            <a:r>
              <a:rPr lang="en-US" sz="2400" b="1" u="sng" dirty="0">
                <a:solidFill>
                  <a:srgbClr val="434343"/>
                </a:solidFill>
                <a:effectLst/>
                <a:ea typeface="Calibri" panose="020F0502020204030204" pitchFamily="34" charset="0"/>
                <a:cs typeface="Times New Roman" panose="02020603050405020304" pitchFamily="18" charset="0"/>
              </a:rPr>
              <a:t>Sponsor</a:t>
            </a:r>
            <a:r>
              <a:rPr lang="en-US" sz="2400" dirty="0">
                <a:solidFill>
                  <a:srgbClr val="434343"/>
                </a:solidFill>
                <a:effectLst/>
                <a:ea typeface="Calibri" panose="020F0502020204030204" pitchFamily="34" charset="0"/>
                <a:cs typeface="Times New Roman" panose="02020603050405020304" pitchFamily="18" charset="0"/>
              </a:rPr>
              <a:t>" is the owner of a rental project or the overseer of an ownership project that will put together the application or coordinate the application and project’s completion. </a:t>
            </a:r>
          </a:p>
          <a:p>
            <a:pPr marL="0" indent="0">
              <a:buNone/>
            </a:pPr>
            <a:endParaRPr lang="en-US" dirty="0">
              <a:solidFill>
                <a:srgbClr val="434343"/>
              </a:solidFill>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Although a "Member" might be said to "sponsor" an application by submitting it, be sure to understand these terms, because </a:t>
            </a:r>
            <a:r>
              <a:rPr lang="en-US" sz="2400" i="1" dirty="0">
                <a:solidFill>
                  <a:srgbClr val="434343"/>
                </a:solidFill>
                <a:effectLst/>
                <a:ea typeface="Calibri" panose="020F0502020204030204" pitchFamily="34" charset="0"/>
                <a:cs typeface="Times New Roman" panose="02020603050405020304" pitchFamily="18" charset="0"/>
              </a:rPr>
              <a:t>a </a:t>
            </a:r>
            <a:r>
              <a:rPr lang="en-US" sz="2400" i="1" dirty="0">
                <a:solidFill>
                  <a:srgbClr val="0072CE"/>
                </a:solidFill>
                <a:effectLst/>
                <a:ea typeface="Calibri" panose="020F0502020204030204" pitchFamily="34" charset="0"/>
                <a:cs typeface="Times New Roman" panose="02020603050405020304" pitchFamily="18" charset="0"/>
              </a:rPr>
              <a:t>"Sponsor" and a "Member" play two different roles in an AHP application.</a:t>
            </a:r>
          </a:p>
          <a:p>
            <a:endParaRPr lang="en-US" dirty="0"/>
          </a:p>
        </p:txBody>
      </p:sp>
      <p:sp>
        <p:nvSpPr>
          <p:cNvPr id="4" name="Scroll: Horizontal 3">
            <a:extLst>
              <a:ext uri="{FF2B5EF4-FFF2-40B4-BE49-F238E27FC236}">
                <a16:creationId xmlns:a16="http://schemas.microsoft.com/office/drawing/2014/main" id="{1B5F4CDF-5EC4-8D89-CE55-AA6374D48089}"/>
              </a:ext>
            </a:extLst>
          </p:cNvPr>
          <p:cNvSpPr/>
          <p:nvPr/>
        </p:nvSpPr>
        <p:spPr>
          <a:xfrm>
            <a:off x="805543" y="5876050"/>
            <a:ext cx="7532914" cy="766354"/>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0000"/>
                </a:solidFill>
              </a:rPr>
              <a:t>A sponsor cannot apply without a member</a:t>
            </a:r>
          </a:p>
        </p:txBody>
      </p:sp>
    </p:spTree>
    <p:extLst>
      <p:ext uri="{BB962C8B-B14F-4D97-AF65-F5344CB8AC3E}">
        <p14:creationId xmlns:p14="http://schemas.microsoft.com/office/powerpoint/2010/main" val="227155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1B40A32-644B-760E-452E-368C3596009B}"/>
              </a:ext>
            </a:extLst>
          </p:cNvPr>
          <p:cNvSpPr txBox="1"/>
          <p:nvPr/>
        </p:nvSpPr>
        <p:spPr>
          <a:xfrm>
            <a:off x="5411682" y="2087868"/>
            <a:ext cx="3578906" cy="923330"/>
          </a:xfrm>
          <a:prstGeom prst="rect">
            <a:avLst/>
          </a:prstGeom>
          <a:noFill/>
          <a:ln w="28575">
            <a:solidFill>
              <a:srgbClr val="4F81BD"/>
            </a:solidFill>
          </a:ln>
        </p:spPr>
        <p:txBody>
          <a:bodyPr wrap="square" lIns="91440" tIns="45720" rIns="91440" bIns="45720" rtlCol="0" anchor="t">
            <a:spAutoFit/>
          </a:bodyPr>
          <a:lstStyle/>
          <a:p>
            <a:pPr algn="ctr"/>
            <a:r>
              <a:rPr lang="en-US" b="1" dirty="0"/>
              <a:t>Please ensure the applicant checks the appropriate box/boxes, </a:t>
            </a:r>
            <a:r>
              <a:rPr lang="en-US" b="1" u="sng" dirty="0"/>
              <a:t>signs and dates </a:t>
            </a:r>
            <a:r>
              <a:rPr lang="en-US" b="1" dirty="0"/>
              <a:t>the form.</a:t>
            </a:r>
            <a:endParaRPr lang="en-US" b="1" dirty="0">
              <a:cs typeface="Calibri"/>
            </a:endParaRPr>
          </a:p>
        </p:txBody>
      </p:sp>
      <p:sp>
        <p:nvSpPr>
          <p:cNvPr id="2" name="TextBox 1">
            <a:extLst>
              <a:ext uri="{FF2B5EF4-FFF2-40B4-BE49-F238E27FC236}">
                <a16:creationId xmlns:a16="http://schemas.microsoft.com/office/drawing/2014/main" id="{9D6E5FD4-ACD8-0639-A201-B97C2A30C0C4}"/>
              </a:ext>
            </a:extLst>
          </p:cNvPr>
          <p:cNvSpPr txBox="1"/>
          <p:nvPr/>
        </p:nvSpPr>
        <p:spPr>
          <a:xfrm>
            <a:off x="5173578" y="3129428"/>
            <a:ext cx="3829722" cy="3354765"/>
          </a:xfrm>
          <a:prstGeom prst="rect">
            <a:avLst/>
          </a:prstGeom>
          <a:noFill/>
          <a:ln w="28575">
            <a:solidFill>
              <a:srgbClr val="4F81BD"/>
            </a:solidFill>
          </a:ln>
        </p:spPr>
        <p:txBody>
          <a:bodyPr wrap="square" lIns="91440" tIns="45720" rIns="91440" bIns="45720" rtlCol="0" anchor="t">
            <a:spAutoFit/>
          </a:bodyPr>
          <a:lstStyle/>
          <a:p>
            <a:endParaRPr lang="en-US" sz="1100" b="1" u="sng" dirty="0"/>
          </a:p>
          <a:p>
            <a:r>
              <a:rPr lang="en-US" b="1" u="sng" dirty="0"/>
              <a:t>Please Note:</a:t>
            </a:r>
          </a:p>
          <a:p>
            <a:pPr marL="285750" indent="-285750">
              <a:buFont typeface="Wingdings" panose="05000000000000000000" pitchFamily="2" charset="2"/>
              <a:buChar char="ü"/>
            </a:pPr>
            <a:r>
              <a:rPr lang="en-US" sz="1600" b="1" dirty="0">
                <a:cs typeface="Calibri"/>
              </a:rPr>
              <a:t>The rehab work must be directly related to damages caused by the specific natural disaster event.</a:t>
            </a:r>
          </a:p>
          <a:p>
            <a:pPr marL="285750" indent="-285750">
              <a:buFont typeface="Wingdings" panose="05000000000000000000" pitchFamily="2" charset="2"/>
              <a:buChar char="ü"/>
            </a:pPr>
            <a:r>
              <a:rPr lang="en-US" sz="1600" b="1" dirty="0">
                <a:cs typeface="Calibri"/>
              </a:rPr>
              <a:t>The homeowner(s) must have owned the home at least 30 days prior to the occurrence of the disaster.</a:t>
            </a:r>
          </a:p>
          <a:p>
            <a:pPr marL="285750" indent="-285750">
              <a:buFont typeface="Wingdings" panose="05000000000000000000" pitchFamily="2" charset="2"/>
              <a:buChar char="ü"/>
            </a:pPr>
            <a:r>
              <a:rPr lang="en-US" sz="1600" b="1" dirty="0">
                <a:cs typeface="Calibri"/>
              </a:rPr>
              <a:t>If the applicant had insurance and did not file a claim, they must provide a valid reason. Disaster assistance typically fills gaps not covered by insurance. </a:t>
            </a:r>
          </a:p>
        </p:txBody>
      </p:sp>
      <p:pic>
        <p:nvPicPr>
          <p:cNvPr id="9" name="Picture 8">
            <a:extLst>
              <a:ext uri="{FF2B5EF4-FFF2-40B4-BE49-F238E27FC236}">
                <a16:creationId xmlns:a16="http://schemas.microsoft.com/office/drawing/2014/main" id="{C166D56B-21ED-9B50-FC3D-0253D79F4B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96808"/>
            <a:ext cx="5124441" cy="6664383"/>
          </a:xfrm>
          <a:prstGeom prst="rect">
            <a:avLst/>
          </a:prstGeom>
        </p:spPr>
      </p:pic>
      <p:sp>
        <p:nvSpPr>
          <p:cNvPr id="10" name="TextBox 9">
            <a:extLst>
              <a:ext uri="{FF2B5EF4-FFF2-40B4-BE49-F238E27FC236}">
                <a16:creationId xmlns:a16="http://schemas.microsoft.com/office/drawing/2014/main" id="{E95063BF-263A-83E1-69A0-8A9B1709BC92}"/>
              </a:ext>
            </a:extLst>
          </p:cNvPr>
          <p:cNvSpPr txBox="1"/>
          <p:nvPr/>
        </p:nvSpPr>
        <p:spPr>
          <a:xfrm>
            <a:off x="211877" y="4154779"/>
            <a:ext cx="4737112" cy="609600"/>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endParaRPr lang="en-US" sz="2400" dirty="0">
              <a:solidFill>
                <a:schemeClr val="tx1">
                  <a:lumMod val="65000"/>
                  <a:lumOff val="35000"/>
                </a:schemeClr>
              </a:solidFill>
            </a:endParaRPr>
          </a:p>
        </p:txBody>
      </p:sp>
      <p:sp>
        <p:nvSpPr>
          <p:cNvPr id="11" name="Star: 5 Points 10">
            <a:extLst>
              <a:ext uri="{FF2B5EF4-FFF2-40B4-BE49-F238E27FC236}">
                <a16:creationId xmlns:a16="http://schemas.microsoft.com/office/drawing/2014/main" id="{948C9DEF-B29C-3348-6AFB-C8A93218808D}"/>
              </a:ext>
            </a:extLst>
          </p:cNvPr>
          <p:cNvSpPr/>
          <p:nvPr/>
        </p:nvSpPr>
        <p:spPr>
          <a:xfrm>
            <a:off x="4090736" y="4411326"/>
            <a:ext cx="248654" cy="232863"/>
          </a:xfrm>
          <a:prstGeom prst="star5">
            <a:avLst>
              <a:gd name="adj" fmla="val 21758"/>
              <a:gd name="hf" fmla="val 105146"/>
              <a:gd name="vf" fmla="val 11055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25367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125722" y="5255386"/>
            <a:ext cx="7018278" cy="664138"/>
          </a:xfrm>
          <a:prstGeom prst="rect">
            <a:avLst/>
          </a:prstGeom>
          <a:effectLst/>
        </p:spPr>
        <p:txBody>
          <a:bodyPr vert="horz" lIns="91440" tIns="45720" rIns="91440" bIns="45720" rtlCol="0" anchor="ctr">
            <a:normAutofit fontScale="975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2026 Special Needs Assistance Program (SNAP)</a:t>
            </a:r>
          </a:p>
        </p:txBody>
      </p:sp>
      <p:pic>
        <p:nvPicPr>
          <p:cNvPr id="9" name="Picture 8">
            <a:extLst>
              <a:ext uri="{FF2B5EF4-FFF2-40B4-BE49-F238E27FC236}">
                <a16:creationId xmlns:a16="http://schemas.microsoft.com/office/drawing/2014/main" id="{DAF66D16-9AB4-40F6-8BEF-50A1EC239B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7074" y="261537"/>
            <a:ext cx="2121098" cy="992514"/>
          </a:xfrm>
          <a:prstGeom prst="rect">
            <a:avLst/>
          </a:prstGeom>
        </p:spPr>
      </p:pic>
      <p:pic>
        <p:nvPicPr>
          <p:cNvPr id="4" name="Picture 3">
            <a:extLst>
              <a:ext uri="{FF2B5EF4-FFF2-40B4-BE49-F238E27FC236}">
                <a16:creationId xmlns:a16="http://schemas.microsoft.com/office/drawing/2014/main" id="{EA0F8BDD-6B40-3154-038D-BDDE737680BA}"/>
              </a:ext>
            </a:extLst>
          </p:cNvPr>
          <p:cNvPicPr>
            <a:picLocks noChangeAspect="1"/>
          </p:cNvPicPr>
          <p:nvPr/>
        </p:nvPicPr>
        <p:blipFill rotWithShape="1">
          <a:blip r:embed="rId4">
            <a:extLst>
              <a:ext uri="{28A0092B-C50C-407E-A947-70E740481C1C}">
                <a14:useLocalDpi xmlns:a14="http://schemas.microsoft.com/office/drawing/2010/main" val="0"/>
              </a:ext>
            </a:extLst>
          </a:blip>
          <a:srcRect l="160" r="160"/>
          <a:stretch/>
        </p:blipFill>
        <p:spPr>
          <a:xfrm>
            <a:off x="0" y="-446745"/>
            <a:ext cx="9144000" cy="5614167"/>
          </a:xfrm>
          <a:prstGeom prst="rect">
            <a:avLst/>
          </a:prstGeom>
        </p:spPr>
      </p:pic>
      <p:pic>
        <p:nvPicPr>
          <p:cNvPr id="2" name="Picture 1">
            <a:extLst>
              <a:ext uri="{FF2B5EF4-FFF2-40B4-BE49-F238E27FC236}">
                <a16:creationId xmlns:a16="http://schemas.microsoft.com/office/drawing/2014/main" id="{C7876C6F-14DD-078D-B3F1-44C48F87E9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69" y="-232398"/>
            <a:ext cx="2499507" cy="1169581"/>
          </a:xfrm>
          <a:prstGeom prst="rect">
            <a:avLst/>
          </a:prstGeom>
        </p:spPr>
      </p:pic>
      <p:sp>
        <p:nvSpPr>
          <p:cNvPr id="5" name="TextBox 4">
            <a:extLst>
              <a:ext uri="{FF2B5EF4-FFF2-40B4-BE49-F238E27FC236}">
                <a16:creationId xmlns:a16="http://schemas.microsoft.com/office/drawing/2014/main" id="{53BA1256-5C3C-155A-967C-099D4D5112F5}"/>
              </a:ext>
            </a:extLst>
          </p:cNvPr>
          <p:cNvSpPr txBox="1"/>
          <p:nvPr/>
        </p:nvSpPr>
        <p:spPr>
          <a:xfrm>
            <a:off x="2125722" y="6257909"/>
            <a:ext cx="7566660" cy="338554"/>
          </a:xfrm>
          <a:prstGeom prst="rect">
            <a:avLst/>
          </a:prstGeom>
          <a:noFill/>
        </p:spPr>
        <p:txBody>
          <a:bodyPr wrap="square">
            <a:spAutoFit/>
          </a:bodyPr>
          <a:lstStyle/>
          <a:p>
            <a:pPr>
              <a:defRPr/>
            </a:pPr>
            <a:r>
              <a:rPr kumimoji="0" lang="en-US" sz="1600" b="0" i="0" u="none" strike="noStrike" kern="1200" cap="none" spc="0" normalizeH="0" baseline="0" noProof="0" dirty="0">
                <a:ln>
                  <a:noFill/>
                </a:ln>
                <a:solidFill>
                  <a:srgbClr val="0071CE"/>
                </a:solidFill>
                <a:effectLst/>
                <a:uLnTx/>
                <a:uFillTx/>
                <a:latin typeface="Calibri"/>
                <a:cs typeface="Calibri"/>
              </a:rPr>
              <a:t>First Offering Application Window March 4-5 and Second</a:t>
            </a:r>
            <a:r>
              <a:rPr lang="en-US" sz="1600" dirty="0">
                <a:solidFill>
                  <a:srgbClr val="0071CE"/>
                </a:solidFill>
                <a:latin typeface="Calibri"/>
                <a:cs typeface="Calibri"/>
              </a:rPr>
              <a:t> Offering</a:t>
            </a:r>
            <a:r>
              <a:rPr kumimoji="0" lang="en-US" sz="1600" b="0" i="0" u="none" strike="noStrike" kern="1200" cap="none" spc="0" normalizeH="0" baseline="0" noProof="0" dirty="0">
                <a:ln>
                  <a:noFill/>
                </a:ln>
                <a:solidFill>
                  <a:srgbClr val="0071CE"/>
                </a:solidFill>
                <a:effectLst/>
                <a:uLnTx/>
                <a:uFillTx/>
                <a:latin typeface="Calibri"/>
                <a:cs typeface="Calibri"/>
              </a:rPr>
              <a:t> July 15-16</a:t>
            </a:r>
          </a:p>
        </p:txBody>
      </p:sp>
    </p:spTree>
    <p:extLst>
      <p:ext uri="{BB962C8B-B14F-4D97-AF65-F5344CB8AC3E}">
        <p14:creationId xmlns:p14="http://schemas.microsoft.com/office/powerpoint/2010/main" val="11243979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836EF8-468E-C4B8-976F-675E2B1C067F}"/>
              </a:ext>
            </a:extLst>
          </p:cNvPr>
          <p:cNvPicPr>
            <a:picLocks noChangeAspect="1"/>
          </p:cNvPicPr>
          <p:nvPr/>
        </p:nvPicPr>
        <p:blipFill>
          <a:blip r:embed="rId2"/>
          <a:stretch>
            <a:fillRect/>
          </a:stretch>
        </p:blipFill>
        <p:spPr>
          <a:xfrm>
            <a:off x="5073719" y="3517586"/>
            <a:ext cx="3253851" cy="1057478"/>
          </a:xfrm>
          <a:prstGeom prst="rect">
            <a:avLst/>
          </a:prstGeom>
        </p:spPr>
      </p:pic>
      <p:sp>
        <p:nvSpPr>
          <p:cNvPr id="2" name="Title 1">
            <a:extLst>
              <a:ext uri="{FF2B5EF4-FFF2-40B4-BE49-F238E27FC236}">
                <a16:creationId xmlns:a16="http://schemas.microsoft.com/office/drawing/2014/main" id="{DB08D593-D200-FAA0-2738-4E375F73CF96}"/>
              </a:ext>
            </a:extLst>
          </p:cNvPr>
          <p:cNvSpPr>
            <a:spLocks noGrp="1"/>
          </p:cNvSpPr>
          <p:nvPr>
            <p:ph type="title"/>
          </p:nvPr>
        </p:nvSpPr>
        <p:spPr>
          <a:xfrm>
            <a:off x="388153" y="451141"/>
            <a:ext cx="8229600" cy="607826"/>
          </a:xfrm>
        </p:spPr>
        <p:txBody>
          <a:bodyPr>
            <a:normAutofit/>
          </a:bodyPr>
          <a:lstStyle/>
          <a:p>
            <a:pPr algn="l"/>
            <a:r>
              <a:rPr lang="en-US" sz="2400" b="1" dirty="0">
                <a:solidFill>
                  <a:srgbClr val="0070C0"/>
                </a:solidFill>
                <a:cs typeface="Calibri"/>
              </a:rPr>
              <a:t>2026 Program Specifics</a:t>
            </a:r>
            <a:endParaRPr lang="en-US" sz="2400" b="1" dirty="0"/>
          </a:p>
        </p:txBody>
      </p:sp>
      <p:sp>
        <p:nvSpPr>
          <p:cNvPr id="3" name="Text Placeholder 2">
            <a:extLst>
              <a:ext uri="{FF2B5EF4-FFF2-40B4-BE49-F238E27FC236}">
                <a16:creationId xmlns:a16="http://schemas.microsoft.com/office/drawing/2014/main" id="{FFA805C8-E9F4-F194-1677-33EEFDAE0253}"/>
              </a:ext>
            </a:extLst>
          </p:cNvPr>
          <p:cNvSpPr>
            <a:spLocks noGrp="1"/>
          </p:cNvSpPr>
          <p:nvPr>
            <p:ph type="body" sz="quarter" idx="12"/>
          </p:nvPr>
        </p:nvSpPr>
        <p:spPr>
          <a:xfrm>
            <a:off x="355600" y="1089834"/>
            <a:ext cx="8498815" cy="907722"/>
          </a:xfrm>
          <a:solidFill>
            <a:srgbClr val="2C6AB6"/>
          </a:solidFill>
        </p:spPr>
        <p:txBody>
          <a:bodyPr vert="horz" lIns="91440" tIns="45720" rIns="91440" bIns="45720" rtlCol="0" anchor="t">
            <a:normAutofit/>
          </a:bodyPr>
          <a:lstStyle/>
          <a:p>
            <a:pPr marL="166370" indent="-166370">
              <a:buClr>
                <a:srgbClr val="262626"/>
              </a:buClr>
              <a:buFont typeface="Arial,Sans-Serif"/>
            </a:pPr>
            <a:endParaRPr lang="en-US" sz="2000" dirty="0">
              <a:solidFill>
                <a:srgbClr val="4E5054"/>
              </a:solidFill>
              <a:cs typeface="Calibri"/>
            </a:endParaRPr>
          </a:p>
          <a:p>
            <a:pPr marL="166370" indent="-166370">
              <a:buClr>
                <a:srgbClr val="262626"/>
              </a:buClr>
            </a:pPr>
            <a:endParaRPr lang="en-US" sz="1200" dirty="0">
              <a:solidFill>
                <a:srgbClr val="4E5054"/>
              </a:solidFill>
              <a:cs typeface="Calibri"/>
            </a:endParaRPr>
          </a:p>
        </p:txBody>
      </p:sp>
      <p:sp>
        <p:nvSpPr>
          <p:cNvPr id="17" name="TextBox 16">
            <a:extLst>
              <a:ext uri="{FF2B5EF4-FFF2-40B4-BE49-F238E27FC236}">
                <a16:creationId xmlns:a16="http://schemas.microsoft.com/office/drawing/2014/main" id="{781AD890-95EF-DF9E-483F-CC42CE376720}"/>
              </a:ext>
            </a:extLst>
          </p:cNvPr>
          <p:cNvSpPr txBox="1"/>
          <p:nvPr/>
        </p:nvSpPr>
        <p:spPr>
          <a:xfrm>
            <a:off x="369305" y="1141052"/>
            <a:ext cx="8423089" cy="70788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FFFFFF"/>
                </a:solidFill>
              </a:rPr>
              <a:t>SNAP provides subsidies for the repair and rehabilitation of owner-occupied housing of eligible, special-needs households at or below 80% AMI</a:t>
            </a:r>
            <a:endParaRPr lang="en-US" sz="2000" dirty="0">
              <a:cs typeface="Calibri"/>
            </a:endParaRPr>
          </a:p>
        </p:txBody>
      </p:sp>
      <p:pic>
        <p:nvPicPr>
          <p:cNvPr id="21" name="Picture 20">
            <a:extLst>
              <a:ext uri="{FF2B5EF4-FFF2-40B4-BE49-F238E27FC236}">
                <a16:creationId xmlns:a16="http://schemas.microsoft.com/office/drawing/2014/main" id="{82DF6BA0-F6CE-EE2E-F5B6-A733F9171834}"/>
              </a:ext>
            </a:extLst>
          </p:cNvPr>
          <p:cNvPicPr>
            <a:picLocks noChangeAspect="1"/>
          </p:cNvPicPr>
          <p:nvPr/>
        </p:nvPicPr>
        <p:blipFill>
          <a:blip r:embed="rId3"/>
          <a:stretch>
            <a:fillRect/>
          </a:stretch>
        </p:blipFill>
        <p:spPr>
          <a:xfrm>
            <a:off x="1037163" y="2279194"/>
            <a:ext cx="3253851" cy="1029287"/>
          </a:xfrm>
          <a:prstGeom prst="rect">
            <a:avLst/>
          </a:prstGeom>
        </p:spPr>
      </p:pic>
      <p:pic>
        <p:nvPicPr>
          <p:cNvPr id="22" name="Picture 21">
            <a:extLst>
              <a:ext uri="{FF2B5EF4-FFF2-40B4-BE49-F238E27FC236}">
                <a16:creationId xmlns:a16="http://schemas.microsoft.com/office/drawing/2014/main" id="{913BCFC1-47E2-4A03-7099-30942B5159A1}"/>
              </a:ext>
            </a:extLst>
          </p:cNvPr>
          <p:cNvPicPr>
            <a:picLocks noChangeAspect="1"/>
          </p:cNvPicPr>
          <p:nvPr/>
        </p:nvPicPr>
        <p:blipFill>
          <a:blip r:embed="rId3"/>
          <a:stretch>
            <a:fillRect/>
          </a:stretch>
        </p:blipFill>
        <p:spPr>
          <a:xfrm>
            <a:off x="1037163" y="3533377"/>
            <a:ext cx="3253850" cy="1041687"/>
          </a:xfrm>
          <a:prstGeom prst="rect">
            <a:avLst/>
          </a:prstGeom>
        </p:spPr>
      </p:pic>
      <p:pic>
        <p:nvPicPr>
          <p:cNvPr id="23" name="Picture 22">
            <a:extLst>
              <a:ext uri="{FF2B5EF4-FFF2-40B4-BE49-F238E27FC236}">
                <a16:creationId xmlns:a16="http://schemas.microsoft.com/office/drawing/2014/main" id="{2A7237D6-0807-EDE8-A55A-D475692B7A7B}"/>
              </a:ext>
            </a:extLst>
          </p:cNvPr>
          <p:cNvPicPr>
            <a:picLocks noChangeAspect="1"/>
          </p:cNvPicPr>
          <p:nvPr/>
        </p:nvPicPr>
        <p:blipFill>
          <a:blip r:embed="rId3"/>
          <a:stretch>
            <a:fillRect/>
          </a:stretch>
        </p:blipFill>
        <p:spPr>
          <a:xfrm>
            <a:off x="5073719" y="2264504"/>
            <a:ext cx="3253851" cy="1070176"/>
          </a:xfrm>
          <a:prstGeom prst="rect">
            <a:avLst/>
          </a:prstGeom>
        </p:spPr>
      </p:pic>
      <p:sp>
        <p:nvSpPr>
          <p:cNvPr id="26" name="TextBox 25">
            <a:extLst>
              <a:ext uri="{FF2B5EF4-FFF2-40B4-BE49-F238E27FC236}">
                <a16:creationId xmlns:a16="http://schemas.microsoft.com/office/drawing/2014/main" id="{ACAC1D2D-297D-35DE-5664-3AE37931B80E}"/>
              </a:ext>
            </a:extLst>
          </p:cNvPr>
          <p:cNvSpPr txBox="1"/>
          <p:nvPr/>
        </p:nvSpPr>
        <p:spPr>
          <a:xfrm flipH="1">
            <a:off x="1614139" y="3546388"/>
            <a:ext cx="209989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Each Homeowner can receive up to </a:t>
            </a:r>
            <a:r>
              <a:rPr lang="en-US" sz="2000" b="1" dirty="0"/>
              <a:t>$10,000</a:t>
            </a:r>
            <a:endParaRPr lang="en-US" b="1" dirty="0">
              <a:cs typeface="Calibri"/>
            </a:endParaRPr>
          </a:p>
        </p:txBody>
      </p:sp>
      <p:sp>
        <p:nvSpPr>
          <p:cNvPr id="27" name="TextBox 26">
            <a:extLst>
              <a:ext uri="{FF2B5EF4-FFF2-40B4-BE49-F238E27FC236}">
                <a16:creationId xmlns:a16="http://schemas.microsoft.com/office/drawing/2014/main" id="{76990C84-24B4-8E08-AD20-C340E98D5119}"/>
              </a:ext>
            </a:extLst>
          </p:cNvPr>
          <p:cNvSpPr txBox="1"/>
          <p:nvPr/>
        </p:nvSpPr>
        <p:spPr>
          <a:xfrm>
            <a:off x="5195695" y="2279194"/>
            <a:ext cx="300989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dirty="0"/>
              <a:t>2026 Rounds:</a:t>
            </a:r>
          </a:p>
          <a:p>
            <a:pPr algn="ctr"/>
            <a:r>
              <a:rPr lang="en-US" sz="2000" b="1" dirty="0">
                <a:cs typeface="Calibri"/>
              </a:rPr>
              <a:t>March 4-5</a:t>
            </a:r>
          </a:p>
          <a:p>
            <a:pPr algn="ctr"/>
            <a:r>
              <a:rPr lang="en-US" sz="2000" b="1" dirty="0">
                <a:cs typeface="Calibri"/>
              </a:rPr>
              <a:t>July 15-16</a:t>
            </a:r>
          </a:p>
        </p:txBody>
      </p:sp>
      <p:sp>
        <p:nvSpPr>
          <p:cNvPr id="28" name="TextBox 27">
            <a:extLst>
              <a:ext uri="{FF2B5EF4-FFF2-40B4-BE49-F238E27FC236}">
                <a16:creationId xmlns:a16="http://schemas.microsoft.com/office/drawing/2014/main" id="{04FA7AAA-7176-3718-7509-532FB48D2828}"/>
              </a:ext>
            </a:extLst>
          </p:cNvPr>
          <p:cNvSpPr txBox="1"/>
          <p:nvPr/>
        </p:nvSpPr>
        <p:spPr>
          <a:xfrm>
            <a:off x="987374" y="2292818"/>
            <a:ext cx="335342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dirty="0"/>
              <a:t>Program Allocations:</a:t>
            </a:r>
          </a:p>
          <a:p>
            <a:pPr algn="ctr"/>
            <a:r>
              <a:rPr lang="en-US" sz="2000" b="1" dirty="0"/>
              <a:t>  2026 Allocation: </a:t>
            </a:r>
          </a:p>
          <a:p>
            <a:pPr algn="ctr"/>
            <a:r>
              <a:rPr lang="en-US" sz="2000" b="1" dirty="0"/>
              <a:t>$1.8 Million</a:t>
            </a:r>
          </a:p>
        </p:txBody>
      </p:sp>
      <p:sp>
        <p:nvSpPr>
          <p:cNvPr id="29" name="TextBox 28">
            <a:extLst>
              <a:ext uri="{FF2B5EF4-FFF2-40B4-BE49-F238E27FC236}">
                <a16:creationId xmlns:a16="http://schemas.microsoft.com/office/drawing/2014/main" id="{F6B9BE7C-4796-3C2B-D072-7A720A4178FC}"/>
              </a:ext>
            </a:extLst>
          </p:cNvPr>
          <p:cNvSpPr txBox="1"/>
          <p:nvPr/>
        </p:nvSpPr>
        <p:spPr>
          <a:xfrm>
            <a:off x="5238763" y="3517586"/>
            <a:ext cx="292376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Each </a:t>
            </a:r>
            <a:r>
              <a:rPr lang="en-US" sz="2000" u="sng" dirty="0"/>
              <a:t>member</a:t>
            </a:r>
            <a:r>
              <a:rPr lang="en-US" sz="2000" dirty="0"/>
              <a:t> can submit a maximum of</a:t>
            </a:r>
          </a:p>
          <a:p>
            <a:pPr algn="ctr"/>
            <a:r>
              <a:rPr lang="en-US" sz="2000" b="1" dirty="0"/>
              <a:t>6 Applications </a:t>
            </a:r>
            <a:r>
              <a:rPr lang="en-US" sz="2000" b="1"/>
              <a:t>for 2026</a:t>
            </a:r>
            <a:endParaRPr lang="en-US" sz="2000" b="1" dirty="0"/>
          </a:p>
        </p:txBody>
      </p:sp>
      <p:pic>
        <p:nvPicPr>
          <p:cNvPr id="32" name="Picture 31">
            <a:extLst>
              <a:ext uri="{FF2B5EF4-FFF2-40B4-BE49-F238E27FC236}">
                <a16:creationId xmlns:a16="http://schemas.microsoft.com/office/drawing/2014/main" id="{91C1BAC5-AFD1-C327-68DF-C8089267090B}"/>
              </a:ext>
            </a:extLst>
          </p:cNvPr>
          <p:cNvPicPr>
            <a:picLocks noChangeAspect="1"/>
          </p:cNvPicPr>
          <p:nvPr/>
        </p:nvPicPr>
        <p:blipFill>
          <a:blip r:embed="rId2"/>
          <a:stretch>
            <a:fillRect/>
          </a:stretch>
        </p:blipFill>
        <p:spPr>
          <a:xfrm>
            <a:off x="1037160" y="4800645"/>
            <a:ext cx="3253851" cy="1076082"/>
          </a:xfrm>
          <a:prstGeom prst="rect">
            <a:avLst/>
          </a:prstGeom>
        </p:spPr>
      </p:pic>
      <p:sp>
        <p:nvSpPr>
          <p:cNvPr id="33" name="TextBox 32">
            <a:extLst>
              <a:ext uri="{FF2B5EF4-FFF2-40B4-BE49-F238E27FC236}">
                <a16:creationId xmlns:a16="http://schemas.microsoft.com/office/drawing/2014/main" id="{FCA44C16-EA22-A4A2-432E-99EB1F8306A3}"/>
              </a:ext>
            </a:extLst>
          </p:cNvPr>
          <p:cNvSpPr txBox="1"/>
          <p:nvPr/>
        </p:nvSpPr>
        <p:spPr>
          <a:xfrm>
            <a:off x="1430565" y="4824760"/>
            <a:ext cx="246703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Each </a:t>
            </a:r>
            <a:r>
              <a:rPr lang="en-US" sz="2000" u="sng" dirty="0"/>
              <a:t>member</a:t>
            </a:r>
            <a:r>
              <a:rPr lang="en-US" sz="2000" dirty="0"/>
              <a:t> can submit a maximum of </a:t>
            </a:r>
            <a:r>
              <a:rPr lang="en-US" sz="2000" b="1" dirty="0"/>
              <a:t>$20,000/Offering</a:t>
            </a:r>
            <a:endParaRPr lang="en-US" sz="2000" b="1" dirty="0">
              <a:cs typeface="Calibri"/>
            </a:endParaRPr>
          </a:p>
        </p:txBody>
      </p:sp>
      <p:sp>
        <p:nvSpPr>
          <p:cNvPr id="4" name="TextBox 3">
            <a:extLst>
              <a:ext uri="{FF2B5EF4-FFF2-40B4-BE49-F238E27FC236}">
                <a16:creationId xmlns:a16="http://schemas.microsoft.com/office/drawing/2014/main" id="{F5817670-4F36-6A3E-E50D-3B52E2FAA875}"/>
              </a:ext>
            </a:extLst>
          </p:cNvPr>
          <p:cNvSpPr txBox="1"/>
          <p:nvPr/>
        </p:nvSpPr>
        <p:spPr>
          <a:xfrm>
            <a:off x="5329044" y="4861064"/>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Each </a:t>
            </a:r>
            <a:r>
              <a:rPr lang="en-US" sz="2000" u="sng" dirty="0"/>
              <a:t>intermediary</a:t>
            </a:r>
            <a:r>
              <a:rPr lang="en-US" sz="2000" dirty="0"/>
              <a:t> can submit a maximum of </a:t>
            </a:r>
            <a:r>
              <a:rPr lang="en-US" sz="2000" b="1" dirty="0"/>
              <a:t>$40,000/Offering</a:t>
            </a:r>
          </a:p>
        </p:txBody>
      </p:sp>
      <p:pic>
        <p:nvPicPr>
          <p:cNvPr id="5" name="Picture 4">
            <a:extLst>
              <a:ext uri="{FF2B5EF4-FFF2-40B4-BE49-F238E27FC236}">
                <a16:creationId xmlns:a16="http://schemas.microsoft.com/office/drawing/2014/main" id="{21A7A7A9-1723-83F7-684C-714A758BC4D6}"/>
              </a:ext>
            </a:extLst>
          </p:cNvPr>
          <p:cNvPicPr>
            <a:picLocks noChangeAspect="1"/>
          </p:cNvPicPr>
          <p:nvPr/>
        </p:nvPicPr>
        <p:blipFill>
          <a:blip r:embed="rId2"/>
          <a:stretch>
            <a:fillRect/>
          </a:stretch>
        </p:blipFill>
        <p:spPr>
          <a:xfrm>
            <a:off x="5073719" y="4813874"/>
            <a:ext cx="3253851" cy="1087708"/>
          </a:xfrm>
          <a:prstGeom prst="rect">
            <a:avLst/>
          </a:prstGeom>
        </p:spPr>
      </p:pic>
      <p:sp>
        <p:nvSpPr>
          <p:cNvPr id="8" name="TextBox 7">
            <a:extLst>
              <a:ext uri="{FF2B5EF4-FFF2-40B4-BE49-F238E27FC236}">
                <a16:creationId xmlns:a16="http://schemas.microsoft.com/office/drawing/2014/main" id="{EACB5CCA-DF5C-E767-0842-CAC51E950413}"/>
              </a:ext>
            </a:extLst>
          </p:cNvPr>
          <p:cNvSpPr txBox="1"/>
          <p:nvPr/>
        </p:nvSpPr>
        <p:spPr>
          <a:xfrm>
            <a:off x="782504" y="6406859"/>
            <a:ext cx="7871115"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a:rPr>
              <a:t>*Applications can be submitted from 8am CST on the first day of the offering until 5pm CST on the final day of the offering</a:t>
            </a:r>
          </a:p>
        </p:txBody>
      </p:sp>
    </p:spTree>
    <p:extLst>
      <p:ext uri="{BB962C8B-B14F-4D97-AF65-F5344CB8AC3E}">
        <p14:creationId xmlns:p14="http://schemas.microsoft.com/office/powerpoint/2010/main" val="41589659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B1D7E-418B-9C59-6934-14EB06BC8F7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0A2480-E9D2-FE02-7E28-2DF52B4BEA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6391-32EA-2B46-BDED-02E66B80CDB0}" type="slidenum">
              <a:rPr kumimoji="0" lang="en-US" sz="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itle 6">
            <a:extLst>
              <a:ext uri="{FF2B5EF4-FFF2-40B4-BE49-F238E27FC236}">
                <a16:creationId xmlns:a16="http://schemas.microsoft.com/office/drawing/2014/main" id="{F89DE3FE-72A3-0C10-A4C3-E1AA01D22F5F}"/>
              </a:ext>
            </a:extLst>
          </p:cNvPr>
          <p:cNvSpPr>
            <a:spLocks noGrp="1"/>
          </p:cNvSpPr>
          <p:nvPr>
            <p:ph type="title"/>
          </p:nvPr>
        </p:nvSpPr>
        <p:spPr>
          <a:xfrm>
            <a:off x="356260" y="598773"/>
            <a:ext cx="7470570" cy="457200"/>
          </a:xfrm>
        </p:spPr>
        <p:txBody>
          <a:bodyPr>
            <a:normAutofit/>
          </a:bodyPr>
          <a:lstStyle/>
          <a:p>
            <a:r>
              <a:rPr lang="en-US" sz="2400" b="1" dirty="0">
                <a:solidFill>
                  <a:srgbClr val="0070C0"/>
                </a:solidFill>
              </a:rPr>
              <a:t>SNAP E</a:t>
            </a:r>
            <a:r>
              <a:rPr lang="en-US" dirty="0">
                <a:solidFill>
                  <a:srgbClr val="0070C0"/>
                </a:solidFill>
              </a:rPr>
              <a:t>ligibility Requirements</a:t>
            </a:r>
            <a:endParaRPr lang="en-US" sz="2400" b="1" dirty="0">
              <a:solidFill>
                <a:srgbClr val="0070C0"/>
              </a:solidFill>
            </a:endParaRPr>
          </a:p>
        </p:txBody>
      </p:sp>
      <p:sp>
        <p:nvSpPr>
          <p:cNvPr id="10" name="TextBox 9">
            <a:extLst>
              <a:ext uri="{FF2B5EF4-FFF2-40B4-BE49-F238E27FC236}">
                <a16:creationId xmlns:a16="http://schemas.microsoft.com/office/drawing/2014/main" id="{0CE448C0-0287-C73D-1471-8D29BB24F0FA}"/>
              </a:ext>
            </a:extLst>
          </p:cNvPr>
          <p:cNvSpPr txBox="1"/>
          <p:nvPr/>
        </p:nvSpPr>
        <p:spPr>
          <a:xfrm>
            <a:off x="571768" y="2150550"/>
            <a:ext cx="7990622" cy="3400931"/>
          </a:xfrm>
          <a:prstGeom prst="rect">
            <a:avLst/>
          </a:prstGeom>
          <a:noFill/>
        </p:spPr>
        <p:txBody>
          <a:bodyPr wrap="square" rtlCol="0">
            <a:spAutoFit/>
          </a:bodyPr>
          <a:lstStyle/>
          <a:p>
            <a:pPr marL="0" marR="0" lvl="0" indent="0" defTabSz="914400" rtl="0" eaLnBrk="1" fontAlgn="auto" latinLnBrk="0" hangingPunct="1">
              <a:lnSpc>
                <a:spcPct val="100000"/>
              </a:lnSpc>
              <a:spcBef>
                <a:spcPts val="50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a:ea typeface="+mn-ea"/>
                <a:cs typeface="+mn-cs"/>
              </a:rPr>
              <a:t>Eligibility Criteria:</a:t>
            </a:r>
            <a:endParaRPr lang="en-US" sz="2000" b="1" u="sng" dirty="0">
              <a:solidFill>
                <a:prstClr val="black"/>
              </a:solidFill>
              <a:latin typeface="Calibri"/>
            </a:endParaRPr>
          </a:p>
          <a:p>
            <a:pPr marL="0" marR="0" lvl="0" indent="0" defTabSz="914400" rtl="0" eaLnBrk="1" fontAlgn="auto" latinLnBrk="0" hangingPunct="1">
              <a:lnSpc>
                <a:spcPct val="100000"/>
              </a:lnSpc>
              <a:spcBef>
                <a:spcPts val="500"/>
              </a:spcBef>
              <a:spcAft>
                <a:spcPts val="0"/>
              </a:spcAft>
              <a:buClrTx/>
              <a:buSzTx/>
              <a:buFontTx/>
              <a:buNone/>
              <a:tabLst/>
              <a:defRPr/>
            </a:pPr>
            <a:endParaRPr kumimoji="0" lang="en-US" sz="1000" b="1" i="0" u="sng" strike="noStrike" kern="1200" cap="none" spc="0" normalizeH="0" baseline="0" noProof="0" dirty="0">
              <a:ln>
                <a:noFill/>
              </a:ln>
              <a:solidFill>
                <a:prstClr val="black"/>
              </a:solidFill>
              <a:effectLst/>
              <a:uLnTx/>
              <a:uFillTx/>
              <a:latin typeface="Calibri"/>
              <a:ea typeface="+mn-ea"/>
              <a:cs typeface="+mn-cs"/>
            </a:endParaRPr>
          </a:p>
          <a:p>
            <a:pPr marL="800100" lvl="1" indent="-342900">
              <a:spcBef>
                <a:spcPts val="500"/>
              </a:spcBef>
              <a:buFont typeface="Courier New" panose="02070309020205020404" pitchFamily="49" charset="0"/>
              <a:buChar char="o"/>
              <a:defRPr/>
            </a:pPr>
            <a:r>
              <a:rPr lang="en-US" sz="2000" dirty="0">
                <a:solidFill>
                  <a:prstClr val="black"/>
                </a:solidFill>
                <a:latin typeface="Calibri"/>
              </a:rPr>
              <a:t>Income a</a:t>
            </a:r>
            <a:r>
              <a:rPr kumimoji="0" lang="en-US" sz="2000" i="0" u="none" strike="noStrike" kern="1200" cap="none" spc="0" normalizeH="0" baseline="0" noProof="0" dirty="0">
                <a:ln>
                  <a:noFill/>
                </a:ln>
                <a:solidFill>
                  <a:prstClr val="black"/>
                </a:solidFill>
                <a:effectLst/>
                <a:uLnTx/>
                <a:uFillTx/>
                <a:latin typeface="Calibri"/>
                <a:ea typeface="+mn-ea"/>
                <a:cs typeface="+mn-cs"/>
              </a:rPr>
              <a:t>t or below </a:t>
            </a:r>
            <a:r>
              <a:rPr kumimoji="0" lang="en-US" sz="2000" b="1" i="0" u="none" strike="noStrike" kern="1200" cap="none" spc="0" normalizeH="0" baseline="0" noProof="0" dirty="0">
                <a:ln>
                  <a:noFill/>
                </a:ln>
                <a:solidFill>
                  <a:prstClr val="black"/>
                </a:solidFill>
                <a:effectLst/>
                <a:uLnTx/>
                <a:uFillTx/>
                <a:latin typeface="Calibri"/>
                <a:ea typeface="+mn-ea"/>
                <a:cs typeface="+mn-cs"/>
              </a:rPr>
              <a:t>80% AMI</a:t>
            </a:r>
          </a:p>
          <a:p>
            <a:pPr marL="800100" lvl="1" indent="-342900">
              <a:spcBef>
                <a:spcPts val="500"/>
              </a:spcBef>
              <a:buFont typeface="Courier New" panose="02070309020205020404" pitchFamily="49" charset="0"/>
              <a:buChar char="o"/>
              <a:defRPr/>
            </a:pPr>
            <a:r>
              <a:rPr lang="en-US" sz="2000" b="1" dirty="0">
                <a:solidFill>
                  <a:prstClr val="black"/>
                </a:solidFill>
                <a:latin typeface="Calibri"/>
              </a:rPr>
              <a:t>Special needs: </a:t>
            </a:r>
            <a:r>
              <a:rPr lang="en-US" sz="2000" b="0" dirty="0">
                <a:solidFill>
                  <a:prstClr val="black"/>
                </a:solidFill>
                <a:latin typeface="Calibri"/>
              </a:rPr>
              <a:t>households with elderly (55+), persons with disabilities, persons recovering from physical abuse, alcohol, or drug abuse, or persons with HIV/AIDS</a:t>
            </a:r>
          </a:p>
          <a:p>
            <a:pPr marL="800100" lvl="1" indent="-342900">
              <a:spcBef>
                <a:spcPts val="500"/>
              </a:spcBef>
              <a:buFont typeface="Courier New" panose="02070309020205020404" pitchFamily="49" charset="0"/>
              <a:buChar char="o"/>
              <a:defRPr/>
            </a:pPr>
            <a:r>
              <a:rPr lang="en-US" sz="2000" dirty="0">
                <a:solidFill>
                  <a:prstClr val="black"/>
                </a:solidFill>
                <a:latin typeface="Calibri"/>
              </a:rPr>
              <a:t>Owner-occupied primary residence </a:t>
            </a:r>
            <a:endParaRPr lang="en-US" sz="2000" b="0" dirty="0">
              <a:solidFill>
                <a:prstClr val="black"/>
              </a:solidFill>
              <a:latin typeface="Calibri"/>
            </a:endParaRPr>
          </a:p>
          <a:p>
            <a:pPr marL="800100" lvl="1" indent="-342900">
              <a:spcBef>
                <a:spcPts val="500"/>
              </a:spcBef>
              <a:buFont typeface="Courier New" panose="02070309020205020404" pitchFamily="49" charset="0"/>
              <a:buChar char="o"/>
              <a:defRPr/>
            </a:pPr>
            <a:r>
              <a:rPr kumimoji="0" lang="en-US" sz="2000" i="0" u="none" strike="noStrike" kern="1200" cap="none" spc="0" normalizeH="0" baseline="0" noProof="0" dirty="0">
                <a:ln>
                  <a:noFill/>
                </a:ln>
                <a:solidFill>
                  <a:prstClr val="black"/>
                </a:solidFill>
                <a:effectLst/>
                <a:uLnTx/>
                <a:uFillTx/>
                <a:latin typeface="Calibri"/>
                <a:ea typeface="+mn-ea"/>
                <a:cs typeface="+mn-cs"/>
              </a:rPr>
              <a:t>In </a:t>
            </a:r>
            <a:r>
              <a:rPr lang="en-US" sz="2000" dirty="0">
                <a:solidFill>
                  <a:prstClr val="black"/>
                </a:solidFill>
                <a:latin typeface="Calibri"/>
              </a:rPr>
              <a:t>FHLB Dallas’s district: </a:t>
            </a:r>
            <a:r>
              <a:rPr lang="en-US" sz="2000" b="1" dirty="0">
                <a:solidFill>
                  <a:prstClr val="black"/>
                </a:solidFill>
                <a:latin typeface="Calibri"/>
              </a:rPr>
              <a:t>AR, LA, MS, NM, TX</a:t>
            </a:r>
          </a:p>
          <a:p>
            <a:pPr marL="342900" indent="-342900">
              <a:spcBef>
                <a:spcPts val="500"/>
              </a:spcBef>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All submissions must</a:t>
            </a:r>
            <a:r>
              <a:rPr lang="en-US" sz="2000" dirty="0">
                <a:solidFill>
                  <a:prstClr val="black"/>
                </a:solidFill>
                <a:latin typeface="Calibri"/>
              </a:rPr>
              <a:t> be submitted by member financial institutions via </a:t>
            </a:r>
            <a:r>
              <a:rPr lang="en-US" sz="2000" dirty="0" err="1">
                <a:solidFill>
                  <a:prstClr val="black"/>
                </a:solidFill>
                <a:latin typeface="Calibri"/>
              </a:rPr>
              <a:t>GrantConnect</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4E12598A-C63B-1FEC-E66C-DB41588A2D32}"/>
              </a:ext>
            </a:extLst>
          </p:cNvPr>
          <p:cNvSpPr txBox="1"/>
          <p:nvPr/>
        </p:nvSpPr>
        <p:spPr>
          <a:xfrm flipH="1">
            <a:off x="5901071" y="1569901"/>
            <a:ext cx="2785729" cy="1200329"/>
          </a:xfrm>
          <a:prstGeom prst="rect">
            <a:avLst/>
          </a:prstGeom>
          <a:noFill/>
        </p:spPr>
        <p:txBody>
          <a:bodyPr wrap="square" rtlCol="0">
            <a:spAutoFit/>
          </a:bodyPr>
          <a:lstStyle/>
          <a:p>
            <a:r>
              <a:rPr lang="en-US" dirty="0"/>
              <a:t>At least one Permanent occupant of the household must meet at least one of the special needs criteria.</a:t>
            </a:r>
          </a:p>
        </p:txBody>
      </p:sp>
      <p:sp>
        <p:nvSpPr>
          <p:cNvPr id="8" name="Rectangle: Single Corner Snipped 7">
            <a:extLst>
              <a:ext uri="{FF2B5EF4-FFF2-40B4-BE49-F238E27FC236}">
                <a16:creationId xmlns:a16="http://schemas.microsoft.com/office/drawing/2014/main" id="{E751A3D5-A668-1BA7-34CA-A7AB4F7537F8}"/>
              </a:ext>
            </a:extLst>
          </p:cNvPr>
          <p:cNvSpPr/>
          <p:nvPr/>
        </p:nvSpPr>
        <p:spPr>
          <a:xfrm>
            <a:off x="5816007" y="1506748"/>
            <a:ext cx="2870793" cy="1263482"/>
          </a:xfrm>
          <a:prstGeom prst="snip1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C83450-3E9D-7410-C7C2-B15F7D29E4C2}"/>
              </a:ext>
            </a:extLst>
          </p:cNvPr>
          <p:cNvSpPr/>
          <p:nvPr/>
        </p:nvSpPr>
        <p:spPr>
          <a:xfrm>
            <a:off x="404433" y="2664478"/>
            <a:ext cx="8325293" cy="3978277"/>
          </a:xfrm>
          <a:prstGeom prst="rect">
            <a:avLst/>
          </a:prstGeom>
          <a:no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Rectangle: Single Corner Snipped 10">
            <a:extLst>
              <a:ext uri="{FF2B5EF4-FFF2-40B4-BE49-F238E27FC236}">
                <a16:creationId xmlns:a16="http://schemas.microsoft.com/office/drawing/2014/main" id="{96B028A8-5A6D-D7EF-CF89-BFBDCB070469}"/>
              </a:ext>
            </a:extLst>
          </p:cNvPr>
          <p:cNvSpPr/>
          <p:nvPr/>
        </p:nvSpPr>
        <p:spPr>
          <a:xfrm>
            <a:off x="414274" y="1338944"/>
            <a:ext cx="8450728" cy="5119186"/>
          </a:xfrm>
          <a:prstGeom prst="snip1Rect">
            <a:avLst>
              <a:gd name="adj" fmla="val 9631"/>
            </a:avLst>
          </a:prstGeom>
          <a:noFill/>
          <a:ln w="38100">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79264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E0E25A3-AE99-986D-6609-2083FCC2D0D6}"/>
              </a:ext>
            </a:extLst>
          </p:cNvPr>
          <p:cNvSpPr txBox="1"/>
          <p:nvPr/>
        </p:nvSpPr>
        <p:spPr>
          <a:xfrm>
            <a:off x="5990775" y="4329626"/>
            <a:ext cx="2298633" cy="923330"/>
          </a:xfrm>
          <a:prstGeom prst="rect">
            <a:avLst/>
          </a:prstGeom>
          <a:noFill/>
          <a:ln w="28575">
            <a:solidFill>
              <a:srgbClr val="4F81BD"/>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cs typeface="Calibri"/>
              </a:rPr>
              <a:t>Please do not include Social Security Cards/Numbers </a:t>
            </a:r>
          </a:p>
        </p:txBody>
      </p:sp>
      <p:sp>
        <p:nvSpPr>
          <p:cNvPr id="2" name="TextBox 1">
            <a:extLst>
              <a:ext uri="{FF2B5EF4-FFF2-40B4-BE49-F238E27FC236}">
                <a16:creationId xmlns:a16="http://schemas.microsoft.com/office/drawing/2014/main" id="{94AC9B0C-4BCA-20C2-A09A-A6E4D1D82930}"/>
              </a:ext>
            </a:extLst>
          </p:cNvPr>
          <p:cNvSpPr txBox="1"/>
          <p:nvPr/>
        </p:nvSpPr>
        <p:spPr>
          <a:xfrm>
            <a:off x="5804307" y="3121661"/>
            <a:ext cx="2671568"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solidFill>
                  <a:schemeClr val="tx1"/>
                </a:solidFill>
              </a:rPr>
              <a:t>Following the checklist will assist in submitting a completed application</a:t>
            </a:r>
          </a:p>
        </p:txBody>
      </p:sp>
      <p:sp>
        <p:nvSpPr>
          <p:cNvPr id="3" name="TextBox 2">
            <a:extLst>
              <a:ext uri="{FF2B5EF4-FFF2-40B4-BE49-F238E27FC236}">
                <a16:creationId xmlns:a16="http://schemas.microsoft.com/office/drawing/2014/main" id="{5F7CE4FA-7BD4-D417-4B0E-D83AA05372AE}"/>
              </a:ext>
            </a:extLst>
          </p:cNvPr>
          <p:cNvSpPr txBox="1"/>
          <p:nvPr/>
        </p:nvSpPr>
        <p:spPr>
          <a:xfrm>
            <a:off x="5455333" y="1669803"/>
            <a:ext cx="3369515"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solidFill>
                  <a:schemeClr val="tx1"/>
                </a:solidFill>
              </a:rPr>
              <a:t>Please fully execute the Request for Disbursement of Funds. Include the Intermediary Organization, if applicable*.</a:t>
            </a:r>
          </a:p>
        </p:txBody>
      </p:sp>
      <p:sp>
        <p:nvSpPr>
          <p:cNvPr id="5" name="Title 1">
            <a:extLst>
              <a:ext uri="{FF2B5EF4-FFF2-40B4-BE49-F238E27FC236}">
                <a16:creationId xmlns:a16="http://schemas.microsoft.com/office/drawing/2014/main" id="{5AEE8F65-2025-FF3B-0BA1-E48AB8EB61D6}"/>
              </a:ext>
            </a:extLst>
          </p:cNvPr>
          <p:cNvSpPr>
            <a:spLocks noGrp="1"/>
          </p:cNvSpPr>
          <p:nvPr>
            <p:ph type="title"/>
          </p:nvPr>
        </p:nvSpPr>
        <p:spPr>
          <a:xfrm>
            <a:off x="211881" y="257805"/>
            <a:ext cx="7487260" cy="457200"/>
          </a:xfrm>
        </p:spPr>
        <p:txBody>
          <a:bodyPr/>
          <a:lstStyle/>
          <a:p>
            <a:r>
              <a:rPr lang="en-US" dirty="0"/>
              <a:t>SNAP Request for Disbursement of Funds</a:t>
            </a:r>
          </a:p>
        </p:txBody>
      </p:sp>
      <p:sp>
        <p:nvSpPr>
          <p:cNvPr id="10" name="TextBox 9">
            <a:extLst>
              <a:ext uri="{FF2B5EF4-FFF2-40B4-BE49-F238E27FC236}">
                <a16:creationId xmlns:a16="http://schemas.microsoft.com/office/drawing/2014/main" id="{3658093D-D2EB-0B6F-574A-D936F5B50674}"/>
              </a:ext>
            </a:extLst>
          </p:cNvPr>
          <p:cNvSpPr txBox="1"/>
          <p:nvPr/>
        </p:nvSpPr>
        <p:spPr>
          <a:xfrm>
            <a:off x="2815565" y="2144589"/>
            <a:ext cx="2088777" cy="276999"/>
          </a:xfrm>
          <a:prstGeom prst="rect">
            <a:avLst/>
          </a:prstGeom>
          <a:noFill/>
        </p:spPr>
        <p:txBody>
          <a:bodyPr wrap="square" rtlCol="0">
            <a:spAutoFit/>
          </a:bodyPr>
          <a:lstStyle/>
          <a:p>
            <a:r>
              <a:rPr lang="en-US" sz="1200" b="1" dirty="0">
                <a:solidFill>
                  <a:srgbClr val="FF0000"/>
                </a:solidFill>
              </a:rPr>
              <a:t>Intermediary Organization</a:t>
            </a:r>
          </a:p>
        </p:txBody>
      </p:sp>
      <p:pic>
        <p:nvPicPr>
          <p:cNvPr id="8" name="Picture 7">
            <a:extLst>
              <a:ext uri="{FF2B5EF4-FFF2-40B4-BE49-F238E27FC236}">
                <a16:creationId xmlns:a16="http://schemas.microsoft.com/office/drawing/2014/main" id="{A095F471-DF22-665E-095D-183FC5F54B7E}"/>
              </a:ext>
            </a:extLst>
          </p:cNvPr>
          <p:cNvPicPr>
            <a:picLocks noChangeAspect="1"/>
          </p:cNvPicPr>
          <p:nvPr/>
        </p:nvPicPr>
        <p:blipFill>
          <a:blip r:embed="rId2"/>
          <a:srcRect/>
          <a:stretch/>
        </p:blipFill>
        <p:spPr>
          <a:xfrm>
            <a:off x="61967" y="715005"/>
            <a:ext cx="5079440" cy="6110183"/>
          </a:xfrm>
          <a:prstGeom prst="rect">
            <a:avLst/>
          </a:prstGeom>
        </p:spPr>
      </p:pic>
      <p:cxnSp>
        <p:nvCxnSpPr>
          <p:cNvPr id="14" name="Straight Arrow Connector 13">
            <a:extLst>
              <a:ext uri="{FF2B5EF4-FFF2-40B4-BE49-F238E27FC236}">
                <a16:creationId xmlns:a16="http://schemas.microsoft.com/office/drawing/2014/main" id="{AF51B622-AA28-5253-AB8F-15E402FB891D}"/>
              </a:ext>
            </a:extLst>
          </p:cNvPr>
          <p:cNvCxnSpPr>
            <a:cxnSpLocks/>
          </p:cNvCxnSpPr>
          <p:nvPr/>
        </p:nvCxnSpPr>
        <p:spPr>
          <a:xfrm flipH="1">
            <a:off x="5243185" y="3694983"/>
            <a:ext cx="506660"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B3191608-D139-4BD8-8B67-2AEB1ADB885B}"/>
              </a:ext>
            </a:extLst>
          </p:cNvPr>
          <p:cNvCxnSpPr>
            <a:cxnSpLocks/>
          </p:cNvCxnSpPr>
          <p:nvPr/>
        </p:nvCxnSpPr>
        <p:spPr>
          <a:xfrm flipH="1">
            <a:off x="4968785" y="2285231"/>
            <a:ext cx="456930"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a16="http://schemas.microsoft.com/office/drawing/2014/main" id="{C46B499C-CF95-CFC6-9628-2F7018E83614}"/>
              </a:ext>
            </a:extLst>
          </p:cNvPr>
          <p:cNvSpPr txBox="1"/>
          <p:nvPr/>
        </p:nvSpPr>
        <p:spPr>
          <a:xfrm>
            <a:off x="4904342" y="6138530"/>
            <a:ext cx="4186767" cy="461665"/>
          </a:xfrm>
          <a:prstGeom prst="rect">
            <a:avLst/>
          </a:prstGeom>
          <a:noFill/>
        </p:spPr>
        <p:txBody>
          <a:bodyPr wrap="square">
            <a:spAutoFit/>
          </a:bodyPr>
          <a:lstStyle/>
          <a:p>
            <a:r>
              <a:rPr lang="en-US" sz="1200" b="1" dirty="0"/>
              <a:t>*If an Intermediary fee is included in the request, there should be an Intermediary listed on the Request page</a:t>
            </a:r>
            <a:endParaRPr lang="en-US" sz="1200" dirty="0"/>
          </a:p>
        </p:txBody>
      </p:sp>
    </p:spTree>
    <p:extLst>
      <p:ext uri="{BB962C8B-B14F-4D97-AF65-F5344CB8AC3E}">
        <p14:creationId xmlns:p14="http://schemas.microsoft.com/office/powerpoint/2010/main" val="1948140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1091BF-6360-90F9-D24C-E4170034A185}"/>
              </a:ext>
            </a:extLst>
          </p:cNvPr>
          <p:cNvSpPr txBox="1"/>
          <p:nvPr/>
        </p:nvSpPr>
        <p:spPr>
          <a:xfrm>
            <a:off x="353457" y="488450"/>
            <a:ext cx="442067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70C0"/>
                </a:solidFill>
                <a:ea typeface="+mj-ea"/>
                <a:cs typeface="+mj-cs"/>
              </a:rPr>
              <a:t>Special Needs Documentation</a:t>
            </a:r>
            <a:endParaRPr lang="en-US" sz="2400" dirty="0"/>
          </a:p>
        </p:txBody>
      </p:sp>
      <p:sp>
        <p:nvSpPr>
          <p:cNvPr id="6" name="TextBox 5">
            <a:extLst>
              <a:ext uri="{FF2B5EF4-FFF2-40B4-BE49-F238E27FC236}">
                <a16:creationId xmlns:a16="http://schemas.microsoft.com/office/drawing/2014/main" id="{125882BA-2670-9BDC-1C7C-C475AA29DCBB}"/>
              </a:ext>
            </a:extLst>
          </p:cNvPr>
          <p:cNvSpPr txBox="1"/>
          <p:nvPr/>
        </p:nvSpPr>
        <p:spPr>
          <a:xfrm>
            <a:off x="5581980" y="1465017"/>
            <a:ext cx="2866578" cy="72327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342900">
              <a:spcAft>
                <a:spcPts val="600"/>
              </a:spcAft>
              <a:defRPr/>
            </a:pPr>
            <a:r>
              <a:rPr lang="en-US" b="1" dirty="0"/>
              <a:t>Driver’s License/State ID </a:t>
            </a:r>
          </a:p>
          <a:p>
            <a:pPr marL="285750" indent="-285750" algn="ctr" defTabSz="342900">
              <a:spcAft>
                <a:spcPts val="600"/>
              </a:spcAft>
              <a:buFont typeface="Wingdings" panose="05000000000000000000" pitchFamily="2" charset="2"/>
              <a:buChar char="Ø"/>
              <a:defRPr/>
            </a:pPr>
            <a:r>
              <a:rPr lang="en-US" b="1" dirty="0"/>
              <a:t>Proof of age (55+)</a:t>
            </a:r>
          </a:p>
        </p:txBody>
      </p:sp>
      <p:sp>
        <p:nvSpPr>
          <p:cNvPr id="7" name="TextBox 6">
            <a:extLst>
              <a:ext uri="{FF2B5EF4-FFF2-40B4-BE49-F238E27FC236}">
                <a16:creationId xmlns:a16="http://schemas.microsoft.com/office/drawing/2014/main" id="{D22F1D8E-4260-6A23-312B-909E31D3394A}"/>
              </a:ext>
            </a:extLst>
          </p:cNvPr>
          <p:cNvSpPr txBox="1"/>
          <p:nvPr/>
        </p:nvSpPr>
        <p:spPr>
          <a:xfrm>
            <a:off x="5147017" y="2435164"/>
            <a:ext cx="3736505" cy="72327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342900">
              <a:spcAft>
                <a:spcPts val="600"/>
              </a:spcAft>
              <a:defRPr/>
            </a:pPr>
            <a:r>
              <a:rPr lang="en-US" b="1" dirty="0"/>
              <a:t>Social Security Letter </a:t>
            </a:r>
          </a:p>
          <a:p>
            <a:pPr marL="285750" indent="-285750" algn="ctr" defTabSz="342900">
              <a:spcAft>
                <a:spcPts val="600"/>
              </a:spcAft>
              <a:buFont typeface="Wingdings" panose="05000000000000000000" pitchFamily="2" charset="2"/>
              <a:buChar char="Ø"/>
              <a:defRPr/>
            </a:pPr>
            <a:r>
              <a:rPr lang="en-US" b="1" dirty="0"/>
              <a:t>Indicating age and/or disability</a:t>
            </a:r>
          </a:p>
        </p:txBody>
      </p:sp>
      <p:sp>
        <p:nvSpPr>
          <p:cNvPr id="11" name="TextBox 10">
            <a:extLst>
              <a:ext uri="{FF2B5EF4-FFF2-40B4-BE49-F238E27FC236}">
                <a16:creationId xmlns:a16="http://schemas.microsoft.com/office/drawing/2014/main" id="{359EA0D0-2412-A372-8775-2D53A5D0544E}"/>
              </a:ext>
            </a:extLst>
          </p:cNvPr>
          <p:cNvSpPr txBox="1"/>
          <p:nvPr/>
        </p:nvSpPr>
        <p:spPr>
          <a:xfrm>
            <a:off x="5147017" y="3333958"/>
            <a:ext cx="3794566" cy="3170099"/>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342900">
              <a:spcAft>
                <a:spcPts val="600"/>
              </a:spcAft>
              <a:defRPr/>
            </a:pPr>
            <a:r>
              <a:rPr lang="en-US" b="1" dirty="0"/>
              <a:t>Executed Verification of Special Needs </a:t>
            </a:r>
          </a:p>
          <a:p>
            <a:pPr marL="285750" indent="-285750" algn="ctr" defTabSz="342900">
              <a:spcAft>
                <a:spcPts val="600"/>
              </a:spcAft>
              <a:buFont typeface="Wingdings" panose="05000000000000000000" pitchFamily="2" charset="2"/>
              <a:buChar char="Ø"/>
              <a:defRPr/>
            </a:pPr>
            <a:r>
              <a:rPr lang="en-US" b="1" dirty="0"/>
              <a:t>Found in SNAP Funding Manual</a:t>
            </a:r>
          </a:p>
          <a:p>
            <a:pPr marL="285750" indent="-285750" algn="ctr" defTabSz="342900">
              <a:spcAft>
                <a:spcPts val="600"/>
              </a:spcAft>
              <a:buFont typeface="Wingdings" panose="05000000000000000000" pitchFamily="2" charset="2"/>
              <a:buChar char="Ø"/>
              <a:defRPr/>
            </a:pPr>
            <a:r>
              <a:rPr lang="en-US" b="1" dirty="0"/>
              <a:t>Should be executed by an applicable professional (Doctor, etc.) </a:t>
            </a:r>
          </a:p>
          <a:p>
            <a:pPr marL="285750" indent="-285750" algn="ctr" defTabSz="342900">
              <a:spcAft>
                <a:spcPts val="600"/>
              </a:spcAft>
              <a:buFont typeface="Wingdings" panose="05000000000000000000" pitchFamily="2" charset="2"/>
              <a:buChar char="Ø"/>
              <a:defRPr/>
            </a:pPr>
            <a:r>
              <a:rPr lang="en-US" b="1" dirty="0"/>
              <a:t>Should not be executed by an employee of the member institution</a:t>
            </a:r>
          </a:p>
          <a:p>
            <a:pPr marL="285750" indent="-285750" algn="ctr" defTabSz="342900">
              <a:spcAft>
                <a:spcPts val="600"/>
              </a:spcAft>
              <a:buFont typeface="Wingdings" panose="05000000000000000000" pitchFamily="2" charset="2"/>
              <a:buChar char="Ø"/>
              <a:defRPr/>
            </a:pPr>
            <a:r>
              <a:rPr lang="en-US" b="1" dirty="0"/>
              <a:t>Only one method of verification is required</a:t>
            </a:r>
          </a:p>
        </p:txBody>
      </p:sp>
      <p:pic>
        <p:nvPicPr>
          <p:cNvPr id="4" name="Picture 3">
            <a:extLst>
              <a:ext uri="{FF2B5EF4-FFF2-40B4-BE49-F238E27FC236}">
                <a16:creationId xmlns:a16="http://schemas.microsoft.com/office/drawing/2014/main" id="{ADCC1043-8823-33DA-9859-07F324AA904F}"/>
              </a:ext>
            </a:extLst>
          </p:cNvPr>
          <p:cNvPicPr>
            <a:picLocks noChangeAspect="1"/>
          </p:cNvPicPr>
          <p:nvPr/>
        </p:nvPicPr>
        <p:blipFill>
          <a:blip r:embed="rId2"/>
          <a:stretch>
            <a:fillRect/>
          </a:stretch>
        </p:blipFill>
        <p:spPr>
          <a:xfrm>
            <a:off x="52677" y="1068404"/>
            <a:ext cx="4721453" cy="5650030"/>
          </a:xfrm>
          <a:prstGeom prst="rect">
            <a:avLst/>
          </a:prstGeom>
        </p:spPr>
      </p:pic>
    </p:spTree>
    <p:extLst>
      <p:ext uri="{BB962C8B-B14F-4D97-AF65-F5344CB8AC3E}">
        <p14:creationId xmlns:p14="http://schemas.microsoft.com/office/powerpoint/2010/main" val="3861421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865660-52FA-6D51-A1EC-27ACB4D56D43}"/>
              </a:ext>
            </a:extLst>
          </p:cNvPr>
          <p:cNvSpPr txBox="1"/>
          <p:nvPr/>
        </p:nvSpPr>
        <p:spPr>
          <a:xfrm>
            <a:off x="5007237" y="2716396"/>
            <a:ext cx="4069386" cy="923330"/>
          </a:xfrm>
          <a:prstGeom prst="rect">
            <a:avLst/>
          </a:prstGeom>
          <a:noFill/>
          <a:ln w="28575">
            <a:solidFill>
              <a:srgbClr val="4F81BD"/>
            </a:solidFill>
          </a:ln>
        </p:spPr>
        <p:txBody>
          <a:bodyPr wrap="square" lIns="91440" tIns="45720" rIns="91440" bIns="45720" rtlCol="0" anchor="t">
            <a:spAutoFit/>
          </a:bodyPr>
          <a:lstStyle/>
          <a:p>
            <a:pPr algn="ctr"/>
            <a:r>
              <a:rPr lang="en-US" b="1" dirty="0"/>
              <a:t>Please double check that the submitted repairs are eligible according to this list.</a:t>
            </a:r>
            <a:r>
              <a:rPr lang="en-US" b="1" dirty="0">
                <a:solidFill>
                  <a:srgbClr val="FF0000"/>
                </a:solidFill>
              </a:rPr>
              <a:t> Substitutions will not be permitted.</a:t>
            </a:r>
            <a:endParaRPr lang="en-US" b="1" dirty="0">
              <a:solidFill>
                <a:srgbClr val="FF0000"/>
              </a:solidFill>
              <a:cs typeface="Calibri"/>
            </a:endParaRPr>
          </a:p>
        </p:txBody>
      </p:sp>
      <p:sp>
        <p:nvSpPr>
          <p:cNvPr id="4" name="TextBox 3">
            <a:extLst>
              <a:ext uri="{FF2B5EF4-FFF2-40B4-BE49-F238E27FC236}">
                <a16:creationId xmlns:a16="http://schemas.microsoft.com/office/drawing/2014/main" id="{19C1818F-587E-17F8-676E-0D34E6C80F4B}"/>
              </a:ext>
            </a:extLst>
          </p:cNvPr>
          <p:cNvSpPr txBox="1"/>
          <p:nvPr/>
        </p:nvSpPr>
        <p:spPr>
          <a:xfrm>
            <a:off x="255864" y="402564"/>
            <a:ext cx="4572000" cy="461665"/>
          </a:xfrm>
          <a:prstGeom prst="rect">
            <a:avLst/>
          </a:prstGeom>
          <a:noFill/>
        </p:spPr>
        <p:txBody>
          <a:bodyPr wrap="square">
            <a:spAutoFit/>
          </a:bodyPr>
          <a:lstStyle/>
          <a:p>
            <a:r>
              <a:rPr lang="en-US" sz="2400" b="1" dirty="0">
                <a:solidFill>
                  <a:srgbClr val="0070C0"/>
                </a:solidFill>
              </a:rPr>
              <a:t>2026 Eligible Repair List</a:t>
            </a:r>
            <a:endParaRPr lang="en-US" sz="2400" dirty="0"/>
          </a:p>
        </p:txBody>
      </p:sp>
      <p:pic>
        <p:nvPicPr>
          <p:cNvPr id="6" name="Picture 5">
            <a:extLst>
              <a:ext uri="{FF2B5EF4-FFF2-40B4-BE49-F238E27FC236}">
                <a16:creationId xmlns:a16="http://schemas.microsoft.com/office/drawing/2014/main" id="{03C07F64-4303-F914-07D1-AB1E723B7DCE}"/>
              </a:ext>
            </a:extLst>
          </p:cNvPr>
          <p:cNvPicPr>
            <a:picLocks noChangeAspect="1"/>
          </p:cNvPicPr>
          <p:nvPr/>
        </p:nvPicPr>
        <p:blipFill>
          <a:blip r:embed="rId2"/>
          <a:stretch>
            <a:fillRect/>
          </a:stretch>
        </p:blipFill>
        <p:spPr>
          <a:xfrm>
            <a:off x="0" y="840048"/>
            <a:ext cx="4895850" cy="5888011"/>
          </a:xfrm>
          <a:prstGeom prst="rect">
            <a:avLst/>
          </a:prstGeom>
        </p:spPr>
      </p:pic>
    </p:spTree>
    <p:extLst>
      <p:ext uri="{BB962C8B-B14F-4D97-AF65-F5344CB8AC3E}">
        <p14:creationId xmlns:p14="http://schemas.microsoft.com/office/powerpoint/2010/main" val="29673122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0F929-2F4C-68E3-5A6E-FDB912F450C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F57F6BA-A22D-1C68-5599-F473EDAF52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540" y="5294484"/>
            <a:ext cx="7850459" cy="745575"/>
          </a:xfrm>
          <a:prstGeom prst="rect">
            <a:avLst/>
          </a:prstGeom>
        </p:spPr>
      </p:pic>
      <p:sp>
        <p:nvSpPr>
          <p:cNvPr id="6" name="Title 5">
            <a:extLst>
              <a:ext uri="{FF2B5EF4-FFF2-40B4-BE49-F238E27FC236}">
                <a16:creationId xmlns:a16="http://schemas.microsoft.com/office/drawing/2014/main" id="{28240766-8781-3BE1-59DF-EABFD9472D10}"/>
              </a:ext>
            </a:extLst>
          </p:cNvPr>
          <p:cNvSpPr>
            <a:spLocks noGrp="1"/>
          </p:cNvSpPr>
          <p:nvPr>
            <p:ph type="title"/>
          </p:nvPr>
        </p:nvSpPr>
        <p:spPr>
          <a:xfrm>
            <a:off x="2360181" y="5271231"/>
            <a:ext cx="6930571" cy="800661"/>
          </a:xfrm>
          <a:ln>
            <a:noFill/>
          </a:ln>
        </p:spPr>
        <p:txBody>
          <a:bodyPr>
            <a:noAutofit/>
          </a:bodyPr>
          <a:lstStyle/>
          <a:p>
            <a:pPr defTabSz="342900">
              <a:defRPr/>
            </a:pPr>
            <a:r>
              <a:rPr lang="en-US" sz="2700" dirty="0">
                <a:cs typeface="Calibri"/>
              </a:rPr>
              <a:t>Documentation Requirements - SNAP &amp; DRA</a:t>
            </a:r>
          </a:p>
        </p:txBody>
      </p:sp>
      <p:pic>
        <p:nvPicPr>
          <p:cNvPr id="10" name="Picture 9">
            <a:extLst>
              <a:ext uri="{FF2B5EF4-FFF2-40B4-BE49-F238E27FC236}">
                <a16:creationId xmlns:a16="http://schemas.microsoft.com/office/drawing/2014/main" id="{D014400D-A129-C070-CAC1-E35590CF5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16" y="137160"/>
            <a:ext cx="3387213" cy="1584960"/>
          </a:xfrm>
          <a:prstGeom prst="rect">
            <a:avLst/>
          </a:prstGeom>
        </p:spPr>
      </p:pic>
      <p:sp>
        <p:nvSpPr>
          <p:cNvPr id="11" name="Title 1">
            <a:extLst>
              <a:ext uri="{FF2B5EF4-FFF2-40B4-BE49-F238E27FC236}">
                <a16:creationId xmlns:a16="http://schemas.microsoft.com/office/drawing/2014/main" id="{6DE5222D-A1E3-1B27-C27B-2A86069B83B3}"/>
              </a:ext>
            </a:extLst>
          </p:cNvPr>
          <p:cNvSpPr txBox="1">
            <a:spLocks/>
          </p:cNvSpPr>
          <p:nvPr/>
        </p:nvSpPr>
        <p:spPr>
          <a:xfrm>
            <a:off x="2082799" y="2297868"/>
            <a:ext cx="6624320" cy="1849120"/>
          </a:xfrm>
          <a:prstGeom prst="rect">
            <a:avLst/>
          </a:prstGeom>
          <a:effectLst>
            <a:outerShdw blurRad="50800" dist="38100" dir="8100000" algn="tr" rotWithShape="0">
              <a:schemeClr val="tx1">
                <a:alpha val="80000"/>
              </a:schemeClr>
            </a:outerShdw>
          </a:effectLst>
        </p:spPr>
        <p:txBody>
          <a:bodyPr vert="horz" lIns="91440" tIns="45720" rIns="91440" bIns="45720" rtlCol="0" anchor="ctr">
            <a:normAutofit fontScale="975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a:ln>
                <a:noFill/>
              </a:ln>
              <a:solidFill>
                <a:schemeClr val="bg1"/>
              </a:solidFill>
              <a:effectLst/>
              <a:uLnTx/>
              <a:uFillTx/>
              <a:latin typeface="Calibri" panose="020F0502020204030204" pitchFamily="34" charset="0"/>
              <a:ea typeface="+mj-ea"/>
              <a:cs typeface="Calibri" panose="020F0502020204030204" pitchFamily="34" charset="0"/>
            </a:endParaRPr>
          </a:p>
        </p:txBody>
      </p:sp>
      <p:pic>
        <p:nvPicPr>
          <p:cNvPr id="3" name="Picture 2">
            <a:extLst>
              <a:ext uri="{FF2B5EF4-FFF2-40B4-BE49-F238E27FC236}">
                <a16:creationId xmlns:a16="http://schemas.microsoft.com/office/drawing/2014/main" id="{34DADBC7-E3CC-07BD-E302-6E6325261575}"/>
              </a:ext>
            </a:extLst>
          </p:cNvPr>
          <p:cNvPicPr>
            <a:picLocks noChangeAspect="1"/>
          </p:cNvPicPr>
          <p:nvPr/>
        </p:nvPicPr>
        <p:blipFill>
          <a:blip r:embed="rId5"/>
          <a:stretch>
            <a:fillRect/>
          </a:stretch>
        </p:blipFill>
        <p:spPr>
          <a:xfrm>
            <a:off x="432116" y="107017"/>
            <a:ext cx="3389670" cy="1585097"/>
          </a:xfrm>
          <a:prstGeom prst="rect">
            <a:avLst/>
          </a:prstGeom>
        </p:spPr>
      </p:pic>
    </p:spTree>
    <p:extLst>
      <p:ext uri="{BB962C8B-B14F-4D97-AF65-F5344CB8AC3E}">
        <p14:creationId xmlns:p14="http://schemas.microsoft.com/office/powerpoint/2010/main" val="12436167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A5AB8-4EFA-EEF5-CBC4-50C8956B54B4}"/>
              </a:ext>
            </a:extLst>
          </p:cNvPr>
          <p:cNvSpPr>
            <a:spLocks noGrp="1"/>
          </p:cNvSpPr>
          <p:nvPr>
            <p:ph type="title"/>
          </p:nvPr>
        </p:nvSpPr>
        <p:spPr>
          <a:xfrm>
            <a:off x="179988" y="758138"/>
            <a:ext cx="8280965" cy="457200"/>
          </a:xfrm>
        </p:spPr>
        <p:txBody>
          <a:bodyPr/>
          <a:lstStyle/>
          <a:p>
            <a:r>
              <a:rPr lang="en-US" dirty="0"/>
              <a:t>Proof of Homeownership - Required for DRA and SNAP request</a:t>
            </a:r>
          </a:p>
        </p:txBody>
      </p:sp>
      <p:pic>
        <p:nvPicPr>
          <p:cNvPr id="9" name="Picture 8">
            <a:extLst>
              <a:ext uri="{FF2B5EF4-FFF2-40B4-BE49-F238E27FC236}">
                <a16:creationId xmlns:a16="http://schemas.microsoft.com/office/drawing/2014/main" id="{783F10C7-E2A5-756E-E783-B03DA28DAD38}"/>
              </a:ext>
            </a:extLst>
          </p:cNvPr>
          <p:cNvPicPr>
            <a:picLocks noChangeAspect="1"/>
          </p:cNvPicPr>
          <p:nvPr/>
        </p:nvPicPr>
        <p:blipFill>
          <a:blip r:embed="rId2"/>
          <a:stretch>
            <a:fillRect/>
          </a:stretch>
        </p:blipFill>
        <p:spPr>
          <a:xfrm>
            <a:off x="0" y="1149236"/>
            <a:ext cx="5242727" cy="5635634"/>
          </a:xfrm>
          <a:prstGeom prst="rect">
            <a:avLst/>
          </a:prstGeom>
        </p:spPr>
      </p:pic>
      <p:sp>
        <p:nvSpPr>
          <p:cNvPr id="10" name="TextBox 9">
            <a:extLst>
              <a:ext uri="{FF2B5EF4-FFF2-40B4-BE49-F238E27FC236}">
                <a16:creationId xmlns:a16="http://schemas.microsoft.com/office/drawing/2014/main" id="{6416E00C-E2A7-19AA-FE31-36D070A09F94}"/>
              </a:ext>
            </a:extLst>
          </p:cNvPr>
          <p:cNvSpPr txBox="1"/>
          <p:nvPr/>
        </p:nvSpPr>
        <p:spPr>
          <a:xfrm>
            <a:off x="5121628" y="2860112"/>
            <a:ext cx="3615264" cy="923330"/>
          </a:xfrm>
          <a:prstGeom prst="rect">
            <a:avLst/>
          </a:prstGeom>
          <a:noFill/>
          <a:ln w="28575">
            <a:solidFill>
              <a:srgbClr val="C00000"/>
            </a:solidFill>
          </a:ln>
        </p:spPr>
        <p:txBody>
          <a:bodyPr wrap="square" lIns="91440" tIns="45720" rIns="91440" bIns="45720" rtlCol="0" anchor="t">
            <a:spAutoFit/>
          </a:bodyPr>
          <a:lstStyle/>
          <a:p>
            <a:r>
              <a:rPr lang="en-US" sz="1800" b="1" dirty="0">
                <a:solidFill>
                  <a:prstClr val="black">
                    <a:hueOff val="0"/>
                    <a:satOff val="0"/>
                    <a:lumOff val="0"/>
                    <a:alphaOff val="0"/>
                  </a:prstClr>
                </a:solidFill>
                <a:latin typeface="Calibri"/>
              </a:rPr>
              <a:t>*If proof of homeownership cannot be provided, the request will be considered ineligible for SNAP/DRA</a:t>
            </a:r>
            <a:endParaRPr lang="en-US" dirty="0">
              <a:cs typeface="Calibri"/>
            </a:endParaRPr>
          </a:p>
        </p:txBody>
      </p:sp>
      <p:sp>
        <p:nvSpPr>
          <p:cNvPr id="3" name="TextBox 2">
            <a:extLst>
              <a:ext uri="{FF2B5EF4-FFF2-40B4-BE49-F238E27FC236}">
                <a16:creationId xmlns:a16="http://schemas.microsoft.com/office/drawing/2014/main" id="{02829325-7FD7-3B88-1293-F1EDEA303C20}"/>
              </a:ext>
            </a:extLst>
          </p:cNvPr>
          <p:cNvSpPr txBox="1"/>
          <p:nvPr/>
        </p:nvSpPr>
        <p:spPr>
          <a:xfrm>
            <a:off x="5242727" y="4440656"/>
            <a:ext cx="3373065" cy="923330"/>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r>
              <a:rPr lang="en-US" b="1" dirty="0"/>
              <a:t>*DRA:</a:t>
            </a:r>
          </a:p>
          <a:p>
            <a:r>
              <a:rPr lang="en-US" b="1" dirty="0"/>
              <a:t>Must be dated at least 30 days prior to FEMA Declared Disaster</a:t>
            </a:r>
          </a:p>
        </p:txBody>
      </p:sp>
    </p:spTree>
    <p:extLst>
      <p:ext uri="{BB962C8B-B14F-4D97-AF65-F5344CB8AC3E}">
        <p14:creationId xmlns:p14="http://schemas.microsoft.com/office/powerpoint/2010/main" val="23601258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27133-9BA0-2C28-B768-8558D4BD03C8}"/>
              </a:ext>
            </a:extLst>
          </p:cNvPr>
          <p:cNvSpPr>
            <a:spLocks noGrp="1"/>
          </p:cNvSpPr>
          <p:nvPr>
            <p:ph type="title"/>
          </p:nvPr>
        </p:nvSpPr>
        <p:spPr>
          <a:xfrm>
            <a:off x="202062" y="494527"/>
            <a:ext cx="7487260" cy="457200"/>
          </a:xfrm>
        </p:spPr>
        <p:txBody>
          <a:bodyPr/>
          <a:lstStyle/>
          <a:p>
            <a:r>
              <a:rPr lang="en-US" sz="2400" dirty="0"/>
              <a:t>Sources and Uses of Funds</a:t>
            </a:r>
          </a:p>
        </p:txBody>
      </p:sp>
      <p:sp>
        <p:nvSpPr>
          <p:cNvPr id="3" name="Text Placeholder 2">
            <a:extLst>
              <a:ext uri="{FF2B5EF4-FFF2-40B4-BE49-F238E27FC236}">
                <a16:creationId xmlns:a16="http://schemas.microsoft.com/office/drawing/2014/main" id="{6EB6D91A-9F2D-0558-EE33-49E38BAC6B7F}"/>
              </a:ext>
            </a:extLst>
          </p:cNvPr>
          <p:cNvSpPr>
            <a:spLocks noGrp="1"/>
          </p:cNvSpPr>
          <p:nvPr>
            <p:ph type="body" sz="quarter" idx="12"/>
          </p:nvPr>
        </p:nvSpPr>
        <p:spPr>
          <a:xfrm>
            <a:off x="307337" y="1233987"/>
            <a:ext cx="4134941" cy="3178988"/>
          </a:xfrm>
        </p:spPr>
        <p:style>
          <a:lnRef idx="2">
            <a:schemeClr val="accent1"/>
          </a:lnRef>
          <a:fillRef idx="1">
            <a:schemeClr val="lt1"/>
          </a:fillRef>
          <a:effectRef idx="0">
            <a:schemeClr val="accent1"/>
          </a:effectRef>
          <a:fontRef idx="minor">
            <a:schemeClr val="dk1"/>
          </a:fontRef>
        </p:style>
        <p:txBody>
          <a:bodyPr vert="horz" lIns="91440" tIns="45720" rIns="91440" bIns="45720" numCol="1" rtlCol="0" anchor="t">
            <a:noAutofit/>
          </a:bodyPr>
          <a:lstStyle/>
          <a:p>
            <a:pPr>
              <a:buFont typeface="Wingdings" panose="05000000000000000000" pitchFamily="2" charset="2"/>
              <a:buChar char="Ø"/>
            </a:pPr>
            <a:r>
              <a:rPr lang="en-US" sz="1400" dirty="0"/>
              <a:t>Include all sources of funds including FHLB funds in the Sources section</a:t>
            </a:r>
          </a:p>
          <a:p>
            <a:pPr>
              <a:buFont typeface="Wingdings" panose="05000000000000000000" pitchFamily="2" charset="2"/>
              <a:buChar char="Ø"/>
            </a:pPr>
            <a:r>
              <a:rPr lang="en-US" sz="1400" u="sng" dirty="0"/>
              <a:t>Various values must match up</a:t>
            </a:r>
            <a:r>
              <a:rPr lang="en-US" sz="1400" dirty="0"/>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FHLB Funds in Sources, Total Cost of Funds in the Uses section, and the request amount on the request for Disbursement </a:t>
            </a:r>
            <a:r>
              <a:rPr kumimoji="0" lang="en-US" sz="1400" b="0" i="1" u="sng" strike="noStrike" kern="1200" cap="none" spc="0" normalizeH="0" baseline="0" noProof="0" dirty="0">
                <a:ln>
                  <a:noFill/>
                </a:ln>
                <a:solidFill>
                  <a:prstClr val="black"/>
                </a:solidFill>
                <a:effectLst/>
                <a:uLnTx/>
                <a:uFillTx/>
                <a:latin typeface="Calibri"/>
                <a:ea typeface="+mn-ea"/>
                <a:cs typeface="+mn-cs"/>
              </a:rPr>
              <a:t>must match</a:t>
            </a:r>
          </a:p>
          <a:p>
            <a:pPr marL="742950" lvl="1" indent="-285750">
              <a:spcBef>
                <a:spcPts val="0"/>
              </a:spcBef>
              <a:buClrTx/>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Total Sources </a:t>
            </a:r>
            <a:r>
              <a:rPr kumimoji="0" lang="en-US" sz="1400" b="0" i="1" u="sng" strike="noStrike" kern="1200" cap="none" spc="0" normalizeH="0" baseline="0" noProof="0" dirty="0">
                <a:ln>
                  <a:noFill/>
                </a:ln>
                <a:solidFill>
                  <a:prstClr val="black"/>
                </a:solidFill>
                <a:effectLst/>
                <a:uLnTx/>
                <a:uFillTx/>
                <a:latin typeface="Calibri"/>
                <a:ea typeface="+mn-ea"/>
                <a:cs typeface="+mn-cs"/>
              </a:rPr>
              <a:t>must match </a:t>
            </a:r>
            <a:r>
              <a:rPr kumimoji="0" lang="en-US" sz="1400" b="0" i="0" u="none" strike="noStrike" kern="1200" cap="none" spc="0" normalizeH="0" baseline="0" noProof="0" dirty="0">
                <a:ln>
                  <a:noFill/>
                </a:ln>
                <a:solidFill>
                  <a:prstClr val="black"/>
                </a:solidFill>
                <a:effectLst/>
                <a:uLnTx/>
                <a:uFillTx/>
                <a:latin typeface="Calibri"/>
                <a:ea typeface="+mn-ea"/>
                <a:cs typeface="+mn-cs"/>
              </a:rPr>
              <a:t>Total Uses</a:t>
            </a:r>
            <a:r>
              <a:rPr lang="en-US" sz="1400" dirty="0"/>
              <a:t>Total Rehabilitation in Uses must match with the total on the Home Repair Estimate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a:lnSpc>
                <a:spcPct val="120000"/>
              </a:lnSpc>
              <a:buFont typeface="Wingdings" panose="05000000000000000000" pitchFamily="2" charset="2"/>
              <a:buChar char="Ø"/>
            </a:pPr>
            <a:r>
              <a:rPr lang="en-US" sz="1400" b="1" dirty="0">
                <a:cs typeface="Calibri"/>
              </a:rPr>
              <a:t>The Intermediary Fee may not exceed $750</a:t>
            </a:r>
          </a:p>
        </p:txBody>
      </p:sp>
      <p:pic>
        <p:nvPicPr>
          <p:cNvPr id="14" name="Picture 13">
            <a:extLst>
              <a:ext uri="{FF2B5EF4-FFF2-40B4-BE49-F238E27FC236}">
                <a16:creationId xmlns:a16="http://schemas.microsoft.com/office/drawing/2014/main" id="{648FFB70-187E-EDDE-2BDC-8ABF4BC924C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72000" y="1233987"/>
            <a:ext cx="4531783" cy="5565430"/>
          </a:xfrm>
          <a:prstGeom prst="rect">
            <a:avLst/>
          </a:prstGeom>
        </p:spPr>
      </p:pic>
      <p:pic>
        <p:nvPicPr>
          <p:cNvPr id="16" name="Picture 15">
            <a:extLst>
              <a:ext uri="{FF2B5EF4-FFF2-40B4-BE49-F238E27FC236}">
                <a16:creationId xmlns:a16="http://schemas.microsoft.com/office/drawing/2014/main" id="{B20755A7-EC3A-C301-EA07-90A2C50838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6137" y="4977496"/>
            <a:ext cx="4517340" cy="1630018"/>
          </a:xfrm>
          <a:prstGeom prst="rect">
            <a:avLst/>
          </a:prstGeom>
        </p:spPr>
      </p:pic>
      <p:sp>
        <p:nvSpPr>
          <p:cNvPr id="17" name="Rectangle 16">
            <a:extLst>
              <a:ext uri="{FF2B5EF4-FFF2-40B4-BE49-F238E27FC236}">
                <a16:creationId xmlns:a16="http://schemas.microsoft.com/office/drawing/2014/main" id="{DF24E137-7AC5-BF67-4748-26CDD7FA9295}"/>
              </a:ext>
            </a:extLst>
          </p:cNvPr>
          <p:cNvSpPr/>
          <p:nvPr/>
        </p:nvSpPr>
        <p:spPr>
          <a:xfrm>
            <a:off x="4808415" y="5880247"/>
            <a:ext cx="4169939" cy="531117"/>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Left 17">
            <a:extLst>
              <a:ext uri="{FF2B5EF4-FFF2-40B4-BE49-F238E27FC236}">
                <a16:creationId xmlns:a16="http://schemas.microsoft.com/office/drawing/2014/main" id="{B15C0BE0-1643-152F-46D2-F01C4F528684}"/>
              </a:ext>
            </a:extLst>
          </p:cNvPr>
          <p:cNvSpPr/>
          <p:nvPr/>
        </p:nvSpPr>
        <p:spPr>
          <a:xfrm flipV="1">
            <a:off x="8556563" y="3386246"/>
            <a:ext cx="215690" cy="85508"/>
          </a:xfrm>
          <a:prstGeom prst="lef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Left 18">
            <a:extLst>
              <a:ext uri="{FF2B5EF4-FFF2-40B4-BE49-F238E27FC236}">
                <a16:creationId xmlns:a16="http://schemas.microsoft.com/office/drawing/2014/main" id="{27F1CCFE-ED35-4291-99F0-119B9643B2E8}"/>
              </a:ext>
            </a:extLst>
          </p:cNvPr>
          <p:cNvSpPr/>
          <p:nvPr/>
        </p:nvSpPr>
        <p:spPr>
          <a:xfrm>
            <a:off x="8849374" y="5492194"/>
            <a:ext cx="211570" cy="70801"/>
          </a:xfrm>
          <a:prstGeom prst="lef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Left 19">
            <a:extLst>
              <a:ext uri="{FF2B5EF4-FFF2-40B4-BE49-F238E27FC236}">
                <a16:creationId xmlns:a16="http://schemas.microsoft.com/office/drawing/2014/main" id="{89D5B6CF-6E79-9FE5-70CE-C5AA854E3BA2}"/>
              </a:ext>
            </a:extLst>
          </p:cNvPr>
          <p:cNvSpPr/>
          <p:nvPr/>
        </p:nvSpPr>
        <p:spPr>
          <a:xfrm>
            <a:off x="8556563" y="2458796"/>
            <a:ext cx="215690" cy="85508"/>
          </a:xfrm>
          <a:prstGeom prst="leftArrow">
            <a:avLst>
              <a:gd name="adj1" fmla="val 50000"/>
              <a:gd name="adj2" fmla="val 52166"/>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9" name="Connector: Elbow 8">
            <a:extLst>
              <a:ext uri="{FF2B5EF4-FFF2-40B4-BE49-F238E27FC236}">
                <a16:creationId xmlns:a16="http://schemas.microsoft.com/office/drawing/2014/main" id="{983498F0-F6F6-0A4A-9E40-3A597D16FF9C}"/>
              </a:ext>
            </a:extLst>
          </p:cNvPr>
          <p:cNvCxnSpPr>
            <a:cxnSpLocks/>
          </p:cNvCxnSpPr>
          <p:nvPr/>
        </p:nvCxnSpPr>
        <p:spPr>
          <a:xfrm rot="10800000" flipV="1">
            <a:off x="3945693" y="5620861"/>
            <a:ext cx="1550507" cy="849672"/>
          </a:xfrm>
          <a:prstGeom prst="bentConnector3">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24162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chemeClr val="tx1">
                <a:lumMod val="65000"/>
                <a:lumOff val="35000"/>
              </a:schemeClr>
            </a:solidFill>
          </a:defRPr>
        </a:defPPr>
      </a:lstStyle>
    </a:txDef>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chemeClr val="tx1">
                <a:lumMod val="65000"/>
                <a:lumOff val="35000"/>
              </a:schemeClr>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7483</TotalTime>
  <Words>10519</Words>
  <Application>Microsoft Office PowerPoint</Application>
  <PresentationFormat>On-screen Show (4:3)</PresentationFormat>
  <Paragraphs>1195</Paragraphs>
  <Slides>119</Slides>
  <Notes>74</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119</vt:i4>
      </vt:variant>
    </vt:vector>
  </HeadingPairs>
  <TitlesOfParts>
    <vt:vector size="134" baseType="lpstr">
      <vt:lpstr>Aptos</vt:lpstr>
      <vt:lpstr>Arial</vt:lpstr>
      <vt:lpstr>Arial,Sans-Serif</vt:lpstr>
      <vt:lpstr>Calibri</vt:lpstr>
      <vt:lpstr>Cavolini</vt:lpstr>
      <vt:lpstr>Courier New</vt:lpstr>
      <vt:lpstr>Public Sans</vt:lpstr>
      <vt:lpstr>Segoe Script</vt:lpstr>
      <vt:lpstr>Times New Roman</vt:lpstr>
      <vt:lpstr>TimesNewRomanPSMT</vt:lpstr>
      <vt:lpstr>Tw Cen MT</vt:lpstr>
      <vt:lpstr>Verdana</vt:lpstr>
      <vt:lpstr>Wingdings</vt:lpstr>
      <vt:lpstr>Office Theme</vt:lpstr>
      <vt:lpstr>4_Office Theme</vt:lpstr>
      <vt:lpstr>PowerPoint Presentation</vt:lpstr>
      <vt:lpstr>Learning Objectives</vt:lpstr>
      <vt:lpstr>About FHLB Dallas</vt:lpstr>
      <vt:lpstr>PowerPoint Presentation</vt:lpstr>
      <vt:lpstr>PowerPoint Presentation</vt:lpstr>
      <vt:lpstr>AHP General Fund (Purpose)   These funds strengthen communities by providing funding to members for affordable housing finance that benefits households at or below 80 percent of their area median income.</vt:lpstr>
      <vt:lpstr>2026 AHP Key Updates</vt:lpstr>
      <vt:lpstr>  Application Evaluation and Eligible Housing  </vt:lpstr>
      <vt:lpstr>Member or Sponsor</vt:lpstr>
      <vt:lpstr>AHP Process</vt:lpstr>
      <vt:lpstr>Owner-Occupied Overview</vt:lpstr>
      <vt:lpstr>Owner Occupied AHP Eligible Uses of Funds</vt:lpstr>
      <vt:lpstr>  Owner-Occupied Feasibility     </vt:lpstr>
      <vt:lpstr>Demand – Owner Occupied</vt:lpstr>
      <vt:lpstr>2026 AHP General Fund Scoring Overview</vt:lpstr>
      <vt:lpstr>Resources</vt:lpstr>
      <vt:lpstr>2026 Scoring Rubric  (Self- Scoring Worksheet)</vt:lpstr>
      <vt:lpstr>            </vt:lpstr>
      <vt:lpstr>            </vt:lpstr>
      <vt:lpstr>             </vt:lpstr>
      <vt:lpstr>            </vt:lpstr>
      <vt:lpstr>             </vt:lpstr>
      <vt:lpstr>             </vt:lpstr>
      <vt:lpstr>            </vt:lpstr>
      <vt:lpstr>PowerPoint Presentation</vt:lpstr>
      <vt:lpstr>Bank District Priority – Cont’d </vt:lpstr>
      <vt:lpstr>GrantConnect</vt:lpstr>
      <vt:lpstr>GrantConnect</vt:lpstr>
      <vt:lpstr>Registration and Access</vt:lpstr>
      <vt:lpstr>Register through GrantConnect – Key Points </vt:lpstr>
      <vt:lpstr> Registering as a Sponsor/Consultant</vt:lpstr>
      <vt:lpstr>GrantConnect Registration -</vt:lpstr>
      <vt:lpstr> Registering as a Sponsor/Consultant</vt:lpstr>
      <vt:lpstr> Member Registration</vt:lpstr>
      <vt:lpstr>GrantConnect Program Access</vt:lpstr>
      <vt:lpstr>GrantConnect - Recap</vt:lpstr>
      <vt:lpstr>2026 Homebuyer Equity Leverage Partnership (HELP)</vt:lpstr>
      <vt:lpstr>2026 Program Specifics</vt:lpstr>
      <vt:lpstr>Borrower Eligibility Requirements:</vt:lpstr>
      <vt:lpstr>Required Documents and Review Process</vt:lpstr>
      <vt:lpstr>PowerPoint Presentation</vt:lpstr>
      <vt:lpstr>PowerPoint Presentation</vt:lpstr>
      <vt:lpstr>PowerPoint Presentation</vt:lpstr>
      <vt:lpstr>PowerPoint Presentation</vt:lpstr>
      <vt:lpstr>Certification of Zero Income</vt:lpstr>
      <vt:lpstr>PowerPoint Presentation</vt:lpstr>
      <vt:lpstr>PowerPoint Presentation</vt:lpstr>
      <vt:lpstr>Draft Closing Disclosure/Loan Estimate</vt:lpstr>
      <vt:lpstr>PowerPoint Presentation</vt:lpstr>
      <vt:lpstr>PowerPoint Presentation</vt:lpstr>
      <vt:lpstr>PowerPoint Presentation</vt:lpstr>
      <vt:lpstr>Homeownership Counseling Certificate</vt:lpstr>
      <vt:lpstr>HELP Final Documents</vt:lpstr>
      <vt:lpstr>2026 Key Documents and Resources</vt:lpstr>
      <vt:lpstr>HELP Summary on Successful File Submissions</vt:lpstr>
      <vt:lpstr>Income Calculation</vt:lpstr>
      <vt:lpstr>Income Calculations / Training Presentation link</vt:lpstr>
      <vt:lpstr>            </vt:lpstr>
      <vt:lpstr>PowerPoint Presentation</vt:lpstr>
      <vt:lpstr>Program Overview</vt:lpstr>
      <vt:lpstr>Program Updates for 2026</vt:lpstr>
      <vt:lpstr>Intermediaries</vt:lpstr>
      <vt:lpstr>FORTIFIED Fund Grant Programs – Evaluators</vt:lpstr>
      <vt:lpstr>Offerings &amp; Application Size</vt:lpstr>
      <vt:lpstr>Caps</vt:lpstr>
      <vt:lpstr>Application Materials</vt:lpstr>
      <vt:lpstr>PowerPoint Presentation</vt:lpstr>
      <vt:lpstr>Filling Out the User Guide</vt:lpstr>
      <vt:lpstr>Program Process</vt:lpstr>
      <vt:lpstr>Questions?</vt:lpstr>
      <vt:lpstr>PowerPoint Presentation</vt:lpstr>
      <vt:lpstr>Program Overview</vt:lpstr>
      <vt:lpstr>Grant Amount</vt:lpstr>
      <vt:lpstr>Benefits to Members</vt:lpstr>
      <vt:lpstr>CBO Eligibility Requirements</vt:lpstr>
      <vt:lpstr>Use of Funds</vt:lpstr>
      <vt:lpstr>2026 Application</vt:lpstr>
      <vt:lpstr>Application Process</vt:lpstr>
      <vt:lpstr> For More Information </vt:lpstr>
      <vt:lpstr> Disaster Rebuilding Assistance (DRA) </vt:lpstr>
      <vt:lpstr>Program Specifics</vt:lpstr>
      <vt:lpstr>Program Updates for 2026</vt:lpstr>
      <vt:lpstr>Intermediary &amp; Inspection Fees (DRA and SNAP)</vt:lpstr>
      <vt:lpstr>Determining Eligible Disasters</vt:lpstr>
      <vt:lpstr>PowerPoint Presentation</vt:lpstr>
      <vt:lpstr>Determining Eligible Disasters - Continued</vt:lpstr>
      <vt:lpstr>Required Documents and Review Process</vt:lpstr>
      <vt:lpstr>DRA Request for Disbursement of Funds</vt:lpstr>
      <vt:lpstr>PowerPoint Presentation</vt:lpstr>
      <vt:lpstr>PowerPoint Presentation</vt:lpstr>
      <vt:lpstr>PowerPoint Presentation</vt:lpstr>
      <vt:lpstr>2026 Program Specifics</vt:lpstr>
      <vt:lpstr>SNAP Eligibility Requirements</vt:lpstr>
      <vt:lpstr>SNAP Request for Disbursement of Funds</vt:lpstr>
      <vt:lpstr>PowerPoint Presentation</vt:lpstr>
      <vt:lpstr>PowerPoint Presentation</vt:lpstr>
      <vt:lpstr>Documentation Requirements - SNAP &amp; DRA</vt:lpstr>
      <vt:lpstr>Proof of Homeownership - Required for DRA and SNAP request</vt:lpstr>
      <vt:lpstr>Sources and Uses of Funds</vt:lpstr>
      <vt:lpstr>Home Repair Estimate</vt:lpstr>
      <vt:lpstr>Pre-Inspections</vt:lpstr>
      <vt:lpstr>Final Documentation - SNAP &amp; DRA</vt:lpstr>
      <vt:lpstr>Inspection and Pass-Through Documentation</vt:lpstr>
      <vt:lpstr>Final Cost Certification</vt:lpstr>
      <vt:lpstr>Final Invoice</vt:lpstr>
      <vt:lpstr>Post-Rehab Inspection Report and Invoice</vt:lpstr>
      <vt:lpstr>Pre and Post Inspection Photos</vt:lpstr>
      <vt:lpstr>Funding Process</vt:lpstr>
      <vt:lpstr>            </vt:lpstr>
      <vt:lpstr>Program Enrollment and Application Submission Process</vt:lpstr>
      <vt:lpstr>Member Enrollment Agreement</vt:lpstr>
      <vt:lpstr>Submitting Request and Documents via GrantConnect</vt:lpstr>
      <vt:lpstr>GrantConnect &amp; Authorizations</vt:lpstr>
      <vt:lpstr>GrantConnect - Create New Disbursement Request</vt:lpstr>
      <vt:lpstr>GrantConnect - Upload Management</vt:lpstr>
      <vt:lpstr>GrantConnect- Create New Disbursement Request</vt:lpstr>
      <vt:lpstr>Create New Disbursement</vt:lpstr>
      <vt:lpstr>GrantConnect- Document Upload and Submit Request</vt:lpstr>
      <vt:lpstr>Questions?</vt:lpstr>
    </vt:vector>
  </TitlesOfParts>
  <Company>olan 9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Clayton Davis</dc:creator>
  <cp:lastModifiedBy>Siddhant Redkar</cp:lastModifiedBy>
  <cp:revision>602</cp:revision>
  <cp:lastPrinted>2023-01-17T22:07:10Z</cp:lastPrinted>
  <dcterms:created xsi:type="dcterms:W3CDTF">2014-12-10T17:49:59Z</dcterms:created>
  <dcterms:modified xsi:type="dcterms:W3CDTF">2026-02-23T21:44:11Z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cd881d2-cc68-4807-9ce2-53abc3f011db_Enabled">
    <vt:lpwstr>True</vt:lpwstr>
  </property>
  <property fmtid="{D5CDD505-2E9C-101B-9397-08002B2CF9AE}" pid="3" name="MSIP_Label_bcd881d2-cc68-4807-9ce2-53abc3f011db_SiteId">
    <vt:lpwstr>058cb8ca-54fd-43ef-80e0-be1a117c6894</vt:lpwstr>
  </property>
  <property fmtid="{D5CDD505-2E9C-101B-9397-08002B2CF9AE}" pid="4" name="MSIP_Label_bcd881d2-cc68-4807-9ce2-53abc3f011db_Owner">
    <vt:lpwstr>uftmd@fhlb.com</vt:lpwstr>
  </property>
  <property fmtid="{D5CDD505-2E9C-101B-9397-08002B2CF9AE}" pid="5" name="MSIP_Label_bcd881d2-cc68-4807-9ce2-53abc3f011db_SetDate">
    <vt:lpwstr>2020-02-04T17:10:01.9217432Z</vt:lpwstr>
  </property>
  <property fmtid="{D5CDD505-2E9C-101B-9397-08002B2CF9AE}" pid="6" name="MSIP_Label_bcd881d2-cc68-4807-9ce2-53abc3f011db_Name">
    <vt:lpwstr>Private</vt:lpwstr>
  </property>
  <property fmtid="{D5CDD505-2E9C-101B-9397-08002B2CF9AE}" pid="7" name="MSIP_Label_bcd881d2-cc68-4807-9ce2-53abc3f011db_Application">
    <vt:lpwstr>Microsoft Azure Information Protection</vt:lpwstr>
  </property>
  <property fmtid="{D5CDD505-2E9C-101B-9397-08002B2CF9AE}" pid="8" name="MSIP_Label_bcd881d2-cc68-4807-9ce2-53abc3f011db_ActionId">
    <vt:lpwstr>c5bb875a-fd6f-42bc-882a-00b4baf7f899</vt:lpwstr>
  </property>
  <property fmtid="{D5CDD505-2E9C-101B-9397-08002B2CF9AE}" pid="9" name="MSIP_Label_bcd881d2-cc68-4807-9ce2-53abc3f011db_Extended_MSFT_Method">
    <vt:lpwstr>Automatic</vt:lpwstr>
  </property>
  <property fmtid="{D5CDD505-2E9C-101B-9397-08002B2CF9AE}" pid="10" name="MSIP_Label_b7af11e6-bb3e-4e8e-bbbf-c72d3d28961e_Enabled">
    <vt:lpwstr>true</vt:lpwstr>
  </property>
  <property fmtid="{D5CDD505-2E9C-101B-9397-08002B2CF9AE}" pid="11" name="MSIP_Label_b7af11e6-bb3e-4e8e-bbbf-c72d3d28961e_SetDate">
    <vt:lpwstr>2022-01-07T14:01:25Z</vt:lpwstr>
  </property>
  <property fmtid="{D5CDD505-2E9C-101B-9397-08002B2CF9AE}" pid="12" name="MSIP_Label_b7af11e6-bb3e-4e8e-bbbf-c72d3d28961e_Method">
    <vt:lpwstr>Standard</vt:lpwstr>
  </property>
  <property fmtid="{D5CDD505-2E9C-101B-9397-08002B2CF9AE}" pid="13" name="MSIP_Label_b7af11e6-bb3e-4e8e-bbbf-c72d3d28961e_Name">
    <vt:lpwstr>b7af11e6-bb3e-4e8e-bbbf-c72d3d28961e</vt:lpwstr>
  </property>
  <property fmtid="{D5CDD505-2E9C-101B-9397-08002B2CF9AE}" pid="14" name="MSIP_Label_b7af11e6-bb3e-4e8e-bbbf-c72d3d28961e_SiteId">
    <vt:lpwstr>058cb8ca-54fd-43ef-80e0-be1a117c6894</vt:lpwstr>
  </property>
  <property fmtid="{D5CDD505-2E9C-101B-9397-08002B2CF9AE}" pid="15" name="MSIP_Label_b7af11e6-bb3e-4e8e-bbbf-c72d3d28961e_ActionId">
    <vt:lpwstr>c5bb875a-fd6f-42bc-882a-00b4baf7f899</vt:lpwstr>
  </property>
  <property fmtid="{D5CDD505-2E9C-101B-9397-08002B2CF9AE}" pid="16" name="MSIP_Label_b7af11e6-bb3e-4e8e-bbbf-c72d3d28961e_ContentBits">
    <vt:lpwstr>0</vt:lpwstr>
  </property>
</Properties>
</file>