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01" r:id="rId2"/>
  </p:sldMasterIdLst>
  <p:notesMasterIdLst>
    <p:notesMasterId r:id="rId89"/>
  </p:notesMasterIdLst>
  <p:handoutMasterIdLst>
    <p:handoutMasterId r:id="rId90"/>
  </p:handoutMasterIdLst>
  <p:sldIdLst>
    <p:sldId id="582" r:id="rId3"/>
    <p:sldId id="4750" r:id="rId4"/>
    <p:sldId id="4732" r:id="rId5"/>
    <p:sldId id="1693" r:id="rId6"/>
    <p:sldId id="4771" r:id="rId7"/>
    <p:sldId id="801" r:id="rId8"/>
    <p:sldId id="4765" r:id="rId9"/>
    <p:sldId id="4723" r:id="rId10"/>
    <p:sldId id="4737" r:id="rId11"/>
    <p:sldId id="4766" r:id="rId12"/>
    <p:sldId id="4734" r:id="rId13"/>
    <p:sldId id="4733" r:id="rId14"/>
    <p:sldId id="743" r:id="rId15"/>
    <p:sldId id="4736" r:id="rId16"/>
    <p:sldId id="835" r:id="rId17"/>
    <p:sldId id="618" r:id="rId18"/>
    <p:sldId id="4745" r:id="rId19"/>
    <p:sldId id="4738" r:id="rId20"/>
    <p:sldId id="787" r:id="rId21"/>
    <p:sldId id="821" r:id="rId22"/>
    <p:sldId id="819" r:id="rId23"/>
    <p:sldId id="803" r:id="rId24"/>
    <p:sldId id="778" r:id="rId25"/>
    <p:sldId id="823" r:id="rId26"/>
    <p:sldId id="636" r:id="rId27"/>
    <p:sldId id="814" r:id="rId28"/>
    <p:sldId id="4764" r:id="rId29"/>
    <p:sldId id="575" r:id="rId30"/>
    <p:sldId id="4770" r:id="rId31"/>
    <p:sldId id="629" r:id="rId32"/>
    <p:sldId id="649" r:id="rId33"/>
    <p:sldId id="4754" r:id="rId34"/>
    <p:sldId id="779" r:id="rId35"/>
    <p:sldId id="808" r:id="rId36"/>
    <p:sldId id="807" r:id="rId37"/>
    <p:sldId id="552" r:id="rId38"/>
    <p:sldId id="590" r:id="rId39"/>
    <p:sldId id="4739" r:id="rId40"/>
    <p:sldId id="650" r:id="rId41"/>
    <p:sldId id="772" r:id="rId42"/>
    <p:sldId id="593" r:id="rId43"/>
    <p:sldId id="651" r:id="rId44"/>
    <p:sldId id="4767" r:id="rId45"/>
    <p:sldId id="4572" r:id="rId46"/>
    <p:sldId id="4769" r:id="rId47"/>
    <p:sldId id="4768" r:id="rId48"/>
    <p:sldId id="4727" r:id="rId49"/>
    <p:sldId id="653" r:id="rId50"/>
    <p:sldId id="4573" r:id="rId51"/>
    <p:sldId id="4574" r:id="rId52"/>
    <p:sldId id="1142" r:id="rId53"/>
    <p:sldId id="799" r:id="rId54"/>
    <p:sldId id="4747" r:id="rId55"/>
    <p:sldId id="4748" r:id="rId56"/>
    <p:sldId id="4749" r:id="rId57"/>
    <p:sldId id="805" r:id="rId58"/>
    <p:sldId id="827" r:id="rId59"/>
    <p:sldId id="826" r:id="rId60"/>
    <p:sldId id="4780" r:id="rId61"/>
    <p:sldId id="1025" r:id="rId62"/>
    <p:sldId id="4781" r:id="rId63"/>
    <p:sldId id="4782" r:id="rId64"/>
    <p:sldId id="781" r:id="rId65"/>
    <p:sldId id="794" r:id="rId66"/>
    <p:sldId id="832" r:id="rId67"/>
    <p:sldId id="4728" r:id="rId68"/>
    <p:sldId id="601" r:id="rId69"/>
    <p:sldId id="4576" r:id="rId70"/>
    <p:sldId id="4577" r:id="rId71"/>
    <p:sldId id="4779" r:id="rId72"/>
    <p:sldId id="344" r:id="rId73"/>
    <p:sldId id="4602" r:id="rId74"/>
    <p:sldId id="4578" r:id="rId75"/>
    <p:sldId id="4590" r:id="rId76"/>
    <p:sldId id="4579" r:id="rId77"/>
    <p:sldId id="828" r:id="rId78"/>
    <p:sldId id="4595" r:id="rId79"/>
    <p:sldId id="833" r:id="rId80"/>
    <p:sldId id="838" r:id="rId81"/>
    <p:sldId id="4603" r:id="rId82"/>
    <p:sldId id="4583" r:id="rId83"/>
    <p:sldId id="793" r:id="rId84"/>
    <p:sldId id="602" r:id="rId85"/>
    <p:sldId id="315" r:id="rId86"/>
    <p:sldId id="359" r:id="rId87"/>
    <p:sldId id="4772" r:id="rId8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8000"/>
    <a:srgbClr val="0072CE"/>
    <a:srgbClr val="1E497C"/>
    <a:srgbClr val="CC00FF"/>
    <a:srgbClr val="C0D6FF"/>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1284" autoAdjust="0"/>
  </p:normalViewPr>
  <p:slideViewPr>
    <p:cSldViewPr snapToGrid="0">
      <p:cViewPr varScale="1">
        <p:scale>
          <a:sx n="114" d="100"/>
          <a:sy n="114" d="100"/>
        </p:scale>
        <p:origin x="72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2"/>
          <c:tx>
            <c:strRef>
              <c:f>Summary!$D$1</c:f>
              <c:strCache>
                <c:ptCount val="1"/>
                <c:pt idx="0">
                  <c:v>General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Summary!$D$2:$D$15</c:f>
              <c:numCache>
                <c:formatCode>_("$"* #,##0_);_("$"* \(#,##0\);_("$"* "-"??_);_(@_)</c:formatCode>
                <c:ptCount val="14"/>
                <c:pt idx="0">
                  <c:v>8296375</c:v>
                </c:pt>
                <c:pt idx="1">
                  <c:v>11318757</c:v>
                </c:pt>
                <c:pt idx="2">
                  <c:v>9808226</c:v>
                </c:pt>
                <c:pt idx="3">
                  <c:v>8068052</c:v>
                </c:pt>
                <c:pt idx="4">
                  <c:v>7793500</c:v>
                </c:pt>
                <c:pt idx="5">
                  <c:v>7007684</c:v>
                </c:pt>
                <c:pt idx="6">
                  <c:v>14145060</c:v>
                </c:pt>
                <c:pt idx="7">
                  <c:v>17003966</c:v>
                </c:pt>
                <c:pt idx="8">
                  <c:v>19387706</c:v>
                </c:pt>
                <c:pt idx="9">
                  <c:v>18500000</c:v>
                </c:pt>
                <c:pt idx="10">
                  <c:v>17184788</c:v>
                </c:pt>
                <c:pt idx="11">
                  <c:v>28425280</c:v>
                </c:pt>
                <c:pt idx="12">
                  <c:v>78858416</c:v>
                </c:pt>
              </c:numCache>
            </c:numRef>
          </c:val>
          <c:smooth val="0"/>
          <c:extLst>
            <c:ext xmlns:c16="http://schemas.microsoft.com/office/drawing/2014/chart" uri="{C3380CC4-5D6E-409C-BE32-E72D297353CC}">
              <c16:uniqueId val="{00000001-7FEC-4267-9323-26868C236BFF}"/>
            </c:ext>
          </c:extLst>
        </c:ser>
        <c:ser>
          <c:idx val="2"/>
          <c:order val="3"/>
          <c:tx>
            <c:strRef>
              <c:f>Summary!$E$1</c:f>
              <c:strCache>
                <c:ptCount val="1"/>
                <c:pt idx="0">
                  <c:v>Set-Aside Total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Summary!$E$2:$E$15</c:f>
              <c:numCache>
                <c:formatCode>_("$"* #,##0_);_("$"* \(#,##0\);_("$"* "-"??_);_(@_)</c:formatCode>
                <c:ptCount val="14"/>
                <c:pt idx="0">
                  <c:v>2350000</c:v>
                </c:pt>
                <c:pt idx="1">
                  <c:v>2020000</c:v>
                </c:pt>
                <c:pt idx="2">
                  <c:v>2850000</c:v>
                </c:pt>
                <c:pt idx="3">
                  <c:v>2500000</c:v>
                </c:pt>
                <c:pt idx="4">
                  <c:v>2000000</c:v>
                </c:pt>
                <c:pt idx="5">
                  <c:v>2000000</c:v>
                </c:pt>
                <c:pt idx="6">
                  <c:v>4500000</c:v>
                </c:pt>
                <c:pt idx="7">
                  <c:v>7156905</c:v>
                </c:pt>
                <c:pt idx="8">
                  <c:v>7400000</c:v>
                </c:pt>
                <c:pt idx="9">
                  <c:v>8250000</c:v>
                </c:pt>
                <c:pt idx="10">
                  <c:v>6500000</c:v>
                </c:pt>
                <c:pt idx="11">
                  <c:v>10765710.879999999</c:v>
                </c:pt>
                <c:pt idx="12">
                  <c:v>20000000</c:v>
                </c:pt>
              </c:numCache>
            </c:numRef>
          </c:val>
          <c:smooth val="0"/>
          <c:extLst>
            <c:ext xmlns:c16="http://schemas.microsoft.com/office/drawing/2014/chart" uri="{C3380CC4-5D6E-409C-BE32-E72D297353CC}">
              <c16:uniqueId val="{00000002-3F99-4500-AE19-E035503E4E8F}"/>
            </c:ext>
          </c:extLst>
        </c:ser>
        <c:ser>
          <c:idx val="3"/>
          <c:order val="4"/>
          <c:tx>
            <c:strRef>
              <c:f>Summary!$F$1</c:f>
              <c:strCache>
                <c:ptCount val="1"/>
                <c:pt idx="0">
                  <c:v>Voluntary Programs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Summary!$F$2:$F$15</c:f>
              <c:numCache>
                <c:formatCode>_("$"* #,##0_);_("$"* \(#,##0\);_("$"* "-"??_);_(@_)</c:formatCode>
                <c:ptCount val="14"/>
                <c:pt idx="0">
                  <c:v>0</c:v>
                </c:pt>
                <c:pt idx="1">
                  <c:v>0</c:v>
                </c:pt>
                <c:pt idx="2">
                  <c:v>1225000</c:v>
                </c:pt>
                <c:pt idx="3">
                  <c:v>1225000</c:v>
                </c:pt>
                <c:pt idx="4">
                  <c:v>1225000</c:v>
                </c:pt>
                <c:pt idx="5">
                  <c:v>1225000</c:v>
                </c:pt>
                <c:pt idx="6">
                  <c:v>1300000</c:v>
                </c:pt>
                <c:pt idx="7">
                  <c:v>1140000</c:v>
                </c:pt>
                <c:pt idx="8">
                  <c:v>1140000</c:v>
                </c:pt>
                <c:pt idx="9">
                  <c:v>3615000</c:v>
                </c:pt>
                <c:pt idx="10">
                  <c:v>5600000</c:v>
                </c:pt>
                <c:pt idx="11">
                  <c:v>3700000</c:v>
                </c:pt>
                <c:pt idx="12">
                  <c:v>50808368</c:v>
                </c:pt>
              </c:numCache>
            </c:numRef>
          </c:val>
          <c:smooth val="0"/>
          <c:extLst>
            <c:ext xmlns:c16="http://schemas.microsoft.com/office/drawing/2014/chart" uri="{C3380CC4-5D6E-409C-BE32-E72D297353CC}">
              <c16:uniqueId val="{00000003-3F99-4500-AE19-E035503E4E8F}"/>
            </c:ext>
          </c:extLst>
        </c:ser>
        <c:dLbls>
          <c:showLegendKey val="0"/>
          <c:showVal val="0"/>
          <c:showCatName val="0"/>
          <c:showSerName val="0"/>
          <c:showPercent val="0"/>
          <c:showBubbleSize val="0"/>
        </c:dLbls>
        <c:marker val="1"/>
        <c:smooth val="0"/>
        <c:axId val="2101564560"/>
        <c:axId val="2101485104"/>
        <c:extLst>
          <c:ext xmlns:c15="http://schemas.microsoft.com/office/drawing/2012/chart" uri="{02D57815-91ED-43cb-92C2-25804820EDAC}">
            <c15:filteredLineSeries>
              <c15:ser>
                <c:idx val="0"/>
                <c:order val="0"/>
                <c:tx>
                  <c:strRef>
                    <c:extLst>
                      <c:ext uri="{02D57815-91ED-43cb-92C2-25804820EDAC}">
                        <c15:formulaRef>
                          <c15:sqref>Summary!$B$1</c15:sqref>
                        </c15:formulaRef>
                      </c:ext>
                    </c:extLst>
                    <c:strCache>
                      <c:ptCount val="1"/>
                      <c:pt idx="0">
                        <c:v>AHP Owner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Summary!$B$2:$B$15</c15:sqref>
                        </c15:formulaRef>
                      </c:ext>
                    </c:extLst>
                    <c:numCache>
                      <c:formatCode>_("$"* #,##0_);_("$"* \(#,##0\);_("$"* "-"??_);_(@_)</c:formatCode>
                      <c:ptCount val="14"/>
                      <c:pt idx="0">
                        <c:v>3594375</c:v>
                      </c:pt>
                      <c:pt idx="1">
                        <c:v>1936129</c:v>
                      </c:pt>
                      <c:pt idx="2">
                        <c:v>1824226</c:v>
                      </c:pt>
                      <c:pt idx="3">
                        <c:v>2641052</c:v>
                      </c:pt>
                      <c:pt idx="4">
                        <c:v>876000</c:v>
                      </c:pt>
                      <c:pt idx="5">
                        <c:v>1072876</c:v>
                      </c:pt>
                      <c:pt idx="6">
                        <c:v>2382050</c:v>
                      </c:pt>
                      <c:pt idx="7">
                        <c:v>1885000</c:v>
                      </c:pt>
                      <c:pt idx="8">
                        <c:v>2306560</c:v>
                      </c:pt>
                      <c:pt idx="9">
                        <c:v>300000</c:v>
                      </c:pt>
                      <c:pt idx="10">
                        <c:v>0</c:v>
                      </c:pt>
                      <c:pt idx="11">
                        <c:v>0</c:v>
                      </c:pt>
                    </c:numCache>
                  </c:numRef>
                </c:val>
                <c:smooth val="0"/>
                <c:extLst>
                  <c:ext xmlns:c16="http://schemas.microsoft.com/office/drawing/2014/chart" uri="{C3380CC4-5D6E-409C-BE32-E72D297353CC}">
                    <c16:uniqueId val="{00000000-3F99-4500-AE19-E035503E4E8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Summary!$C$1</c15:sqref>
                        </c15:formulaRef>
                      </c:ext>
                    </c:extLst>
                    <c:strCache>
                      <c:ptCount val="1"/>
                      <c:pt idx="0">
                        <c:v>AHP Rental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xmlns:c15="http://schemas.microsoft.com/office/drawing/2012/chart">
                      <c:ext xmlns:c15="http://schemas.microsoft.com/office/drawing/2012/chart" uri="{02D57815-91ED-43cb-92C2-25804820EDAC}">
                        <c15:formulaRef>
                          <c15:sqref>Summary!$C$2:$C$15</c15:sqref>
                        </c15:formulaRef>
                      </c:ext>
                    </c:extLst>
                    <c:numCache>
                      <c:formatCode>_("$"* #,##0_);_("$"* \(#,##0\);_("$"* "-"??_);_(@_)</c:formatCode>
                      <c:ptCount val="14"/>
                      <c:pt idx="0">
                        <c:v>4702000</c:v>
                      </c:pt>
                      <c:pt idx="1">
                        <c:v>9382628</c:v>
                      </c:pt>
                      <c:pt idx="2">
                        <c:v>7984000</c:v>
                      </c:pt>
                      <c:pt idx="3">
                        <c:v>5427000</c:v>
                      </c:pt>
                      <c:pt idx="4">
                        <c:v>6917500</c:v>
                      </c:pt>
                      <c:pt idx="5">
                        <c:v>5934808</c:v>
                      </c:pt>
                      <c:pt idx="6">
                        <c:v>11763010</c:v>
                      </c:pt>
                      <c:pt idx="7">
                        <c:v>15118966</c:v>
                      </c:pt>
                      <c:pt idx="8">
                        <c:v>17081146</c:v>
                      </c:pt>
                      <c:pt idx="9">
                        <c:v>18200000</c:v>
                      </c:pt>
                      <c:pt idx="10">
                        <c:v>17184788</c:v>
                      </c:pt>
                      <c:pt idx="11">
                        <c:v>28425280</c:v>
                      </c:pt>
                      <c:pt idx="12">
                        <c:v>78858416</c:v>
                      </c:pt>
                    </c:numCache>
                  </c:numRef>
                </c:val>
                <c:smooth val="0"/>
                <c:extLst xmlns:c15="http://schemas.microsoft.com/office/drawing/2012/chart">
                  <c:ext xmlns:c16="http://schemas.microsoft.com/office/drawing/2014/chart" uri="{C3380CC4-5D6E-409C-BE32-E72D297353CC}">
                    <c16:uniqueId val="{00000001-3F99-4500-AE19-E035503E4E8F}"/>
                  </c:ext>
                </c:extLst>
              </c15:ser>
            </c15:filteredLineSeries>
          </c:ext>
        </c:extLst>
      </c:lineChart>
      <c:catAx>
        <c:axId val="21015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485104"/>
        <c:crosses val="autoZero"/>
        <c:auto val="1"/>
        <c:lblAlgn val="ctr"/>
        <c:lblOffset val="100"/>
        <c:noMultiLvlLbl val="0"/>
      </c:catAx>
      <c:valAx>
        <c:axId val="2101485104"/>
        <c:scaling>
          <c:orientation val="minMax"/>
          <c:max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64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2/14/2025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2/14/2025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0295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772">
              <a:defRPr/>
            </a:pPr>
            <a:r>
              <a:rPr lang="en-US" sz="1800" dirty="0">
                <a:latin typeface="Calibri" panose="020F0502020204030204" pitchFamily="34" charset="0"/>
                <a:ea typeface="Yu Mincho" panose="02020400000000000000" pitchFamily="18" charset="-128"/>
                <a:cs typeface="Calibri" panose="020F0502020204030204" pitchFamily="34" charset="0"/>
              </a:rPr>
              <a:t>Cowan Place Senior Living is a new 174 unit senior living community in the Stop Six neighborhood in Fort Worth. </a:t>
            </a:r>
            <a:endParaRPr lang="en-US" dirty="0"/>
          </a:p>
        </p:txBody>
      </p:sp>
      <p:sp>
        <p:nvSpPr>
          <p:cNvPr id="4" name="Slide Number Placeholder 3"/>
          <p:cNvSpPr>
            <a:spLocks noGrp="1"/>
          </p:cNvSpPr>
          <p:nvPr>
            <p:ph type="sldNum" sz="quarter" idx="5"/>
          </p:nvPr>
        </p:nvSpPr>
        <p:spPr/>
        <p:txBody>
          <a:bodyPr/>
          <a:lstStyle/>
          <a:p>
            <a:fld id="{56C5DE4D-FF5B-044D-B399-621886580E6F}" type="slidenum">
              <a:rPr lang="en-US" smtClean="0"/>
              <a:t>27</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28</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29</a:t>
            </a:fld>
            <a:endParaRPr lang="en-US" dirty="0"/>
          </a:p>
        </p:txBody>
      </p:sp>
    </p:spTree>
    <p:extLst>
      <p:ext uri="{BB962C8B-B14F-4D97-AF65-F5344CB8AC3E}">
        <p14:creationId xmlns:p14="http://schemas.microsoft.com/office/powerpoint/2010/main" val="3897720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30</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31</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50</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55</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56</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58</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67</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71</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72</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74</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80</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83</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84</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00391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2/14/2025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8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3839596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82543027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40084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38461972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25760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195153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5931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91451283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230933773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13881830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69262244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334744254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41914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97057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78794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08039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156094962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36569504"/>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352745413"/>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42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90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22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777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92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dirty="0"/>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4214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62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 id="2147483700"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24153393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energystar.gov/about/how-energy-star-works/energy-star-certifica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homeinnovation.com/services/certification/green_homes/multifamily_certification/multifamily_home_certification_proces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hyperlink" Target="https://www.fhlb.com/getmedia/7196e498-7940-4310-ad2f-2ebd44917cff/2025-Scoring-Rubric.pdf" TargetMode="External"/><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1.svg"/><Relationship Id="rId4" Type="http://schemas.openxmlformats.org/officeDocument/2006/relationships/diagramLayout" Target="../diagrams/layout9.xml"/><Relationship Id="rId9" Type="http://schemas.openxmlformats.org/officeDocument/2006/relationships/image" Target="../media/image6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5.png"/><Relationship Id="rId7" Type="http://schemas.openxmlformats.org/officeDocument/2006/relationships/diagramQuickStyle" Target="../diagrams/quickStyle10.xm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hyperlink" Target="https://www.fhlb.com/community-programs/community-programs" TargetMode="External"/><Relationship Id="rId9" Type="http://schemas.microsoft.com/office/2007/relationships/diagramDrawing" Target="../diagrams/drawing10.xml"/></Relationships>
</file>

<file path=ppt/slides/_rels/slide85.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oints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2024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Arial" panose="020B0604020202020204" pitchFamily="34" charset="0"/>
                        </a:rPr>
                        <a:t>Project Location</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rPr>
                        <a:t>Applications Received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a:solidFill>
                            <a:srgbClr val="FFFFFF"/>
                          </a:solidFill>
                          <a:effectLst/>
                          <a:latin typeface="Segoe UI" panose="020B0502040204020203" pitchFamily="34" charset="0"/>
                        </a:rPr>
                        <a:t>Applications Approved</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Arial" panose="020B0604020202020204" pitchFamily="34" charset="0"/>
                        </a:rPr>
                        <a:t>Subsidy Awarded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Arial" panose="020B0604020202020204" pitchFamily="34" charset="0"/>
                        </a:rPr>
                        <a:t>Units</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rPr>
                        <a:t>AR</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27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$1,000,000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40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rPr>
                        <a:t>CO</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0</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a:solidFill>
                            <a:srgbClr val="000000"/>
                          </a:solidFill>
                          <a:effectLst/>
                          <a:latin typeface="Segoe UI" panose="020B0502040204020203" pitchFamily="34" charset="0"/>
                        </a:rPr>
                        <a:t>LA</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57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$21,699,844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684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rPr>
                        <a:t>MS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24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4</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$7,600,000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280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rPr>
                        <a:t>NM</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12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2</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$3,855,000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158</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a:solidFill>
                            <a:srgbClr val="000000"/>
                          </a:solidFill>
                          <a:effectLst/>
                          <a:latin typeface="Segoe UI" panose="020B0502040204020203" pitchFamily="34" charset="0"/>
                        </a:rPr>
                        <a:t>TX</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143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23</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$44,703,572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2,409</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a:solidFill>
                            <a:srgbClr val="000000"/>
                          </a:solidFill>
                          <a:effectLst/>
                          <a:latin typeface="Arial" panose="020B0604020202020204" pitchFamily="34" charset="0"/>
                        </a:rPr>
                        <a:t>Totals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266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a:solidFill>
                            <a:srgbClr val="000000"/>
                          </a:solidFill>
                          <a:effectLst/>
                          <a:latin typeface="Segoe UI" panose="020B0502040204020203" pitchFamily="34" charset="0"/>
                        </a:rPr>
                        <a:t>41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a:solidFill>
                            <a:srgbClr val="000000"/>
                          </a:solidFill>
                          <a:effectLst/>
                          <a:latin typeface="Arial" panose="020B0604020202020204" pitchFamily="34" charset="0"/>
                        </a:rPr>
                        <a:t>$78,858,416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3,571</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CID Subsidy Summary</a:t>
            </a:r>
          </a:p>
        </p:txBody>
      </p:sp>
      <p:graphicFrame>
        <p:nvGraphicFramePr>
          <p:cNvPr id="4" name="Chart 3">
            <a:extLst>
              <a:ext uri="{FF2B5EF4-FFF2-40B4-BE49-F238E27FC236}">
                <a16:creationId xmlns:a16="http://schemas.microsoft.com/office/drawing/2014/main" id="{A4B930A6-C9C3-46F4-8914-25DEF9C0CB23}"/>
              </a:ext>
            </a:extLst>
          </p:cNvPr>
          <p:cNvGraphicFramePr>
            <a:graphicFrameLocks/>
          </p:cNvGraphicFramePr>
          <p:nvPr>
            <p:extLst>
              <p:ext uri="{D42A27DB-BD31-4B8C-83A1-F6EECF244321}">
                <p14:modId xmlns:p14="http://schemas.microsoft.com/office/powerpoint/2010/main" val="1149098592"/>
              </p:ext>
            </p:extLst>
          </p:nvPr>
        </p:nvGraphicFramePr>
        <p:xfrm>
          <a:off x="510380" y="1477962"/>
          <a:ext cx="812324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13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a:t>
            </a:r>
            <a:r>
              <a:rPr lang="en-US" sz="1400" b="0" i="0" dirty="0" err="1">
                <a:solidFill>
                  <a:srgbClr val="232A31"/>
                </a:solidFill>
                <a:effectLst/>
                <a:latin typeface="GT America"/>
              </a:rPr>
              <a:t>Veritex</a:t>
            </a:r>
            <a:r>
              <a:rPr lang="en-US" sz="1400" b="0" i="0" dirty="0">
                <a:solidFill>
                  <a:srgbClr val="232A31"/>
                </a:solidFill>
                <a:effectLst/>
                <a:latin typeface="GT America"/>
              </a:rPr>
              <a:t>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2025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355600" y="1175656"/>
            <a:ext cx="8178800" cy="5291132"/>
          </a:xfrm>
        </p:spPr>
        <p:txBody>
          <a:bodyPr>
            <a:normAutofit/>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8:00-9:00		Morning registration and breakfast</a:t>
            </a:r>
          </a:p>
          <a:p>
            <a:pPr marL="0" marR="0">
              <a:lnSpc>
                <a:spcPct val="107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9:00</a:t>
            </a:r>
            <a:r>
              <a:rPr lang="en-US" kern="100" dirty="0">
                <a:effectLst/>
                <a:latin typeface="Aptos" panose="020B0004020202020204" pitchFamily="34" charset="0"/>
                <a:ea typeface="Aptos" panose="020B0004020202020204" pitchFamily="34" charset="0"/>
                <a:cs typeface="Times New Roman" panose="02020603050405020304" pitchFamily="18" charset="0"/>
              </a:rPr>
              <a:t>-11:30		AHP General Fund</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202</a:t>
            </a:r>
            <a:r>
              <a:rPr lang="en-US" sz="1700" kern="100" dirty="0">
                <a:latin typeface="Aptos" panose="020B0004020202020204" pitchFamily="34" charset="0"/>
                <a:ea typeface="Aptos" panose="020B0004020202020204" pitchFamily="34" charset="0"/>
                <a:cs typeface="Times New Roman" panose="02020603050405020304" pitchFamily="18" charset="0"/>
              </a:rPr>
              <a:t>5</a:t>
            </a:r>
            <a:r>
              <a:rPr lang="en-US" sz="1700" kern="100" dirty="0">
                <a:effectLst/>
                <a:latin typeface="Aptos" panose="020B0004020202020204" pitchFamily="34" charset="0"/>
                <a:ea typeface="Aptos" panose="020B0004020202020204" pitchFamily="34" charset="0"/>
                <a:cs typeface="Times New Roman" panose="02020603050405020304" pitchFamily="18" charset="0"/>
              </a:rPr>
              <a:t> Updates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Application Preparation</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Eligibility Requirements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Sponsor Capacity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Financial Feasibility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Scoring</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Modifications</a:t>
            </a:r>
          </a:p>
          <a:p>
            <a:pPr marL="3605212" lvl="7" indent="-342900">
              <a:lnSpc>
                <a:spcPct val="107000"/>
              </a:lnSpc>
              <a:spcBef>
                <a:spcPts val="0"/>
              </a:spcBef>
              <a:spcAft>
                <a:spcPts val="800"/>
              </a:spcAft>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GrantConnect Portal</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Light refreshments will be provided. Lunch will not be served.</a:t>
            </a:r>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sp>
        <p:nvSpPr>
          <p:cNvPr id="3" name="Rectangle 2">
            <a:extLst>
              <a:ext uri="{FF2B5EF4-FFF2-40B4-BE49-F238E27FC236}">
                <a16:creationId xmlns:a16="http://schemas.microsoft.com/office/drawing/2014/main" id="{BE77E1B8-E803-A804-44ED-654837A4DAA0}"/>
              </a:ext>
            </a:extLst>
          </p:cNvPr>
          <p:cNvSpPr/>
          <p:nvPr/>
        </p:nvSpPr>
        <p:spPr>
          <a:xfrm>
            <a:off x="106143" y="6336322"/>
            <a:ext cx="8931714" cy="35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latin typeface="Montserrat SemiBold" panose="00000700000000000000" pitchFamily="2" charset="0"/>
            </a:endParaRPr>
          </a:p>
          <a:p>
            <a:pPr algn="ctr"/>
            <a:r>
              <a:rPr lang="en-US" dirty="0">
                <a:solidFill>
                  <a:prstClr val="white"/>
                </a:solidFill>
                <a:latin typeface="Montserrat SemiBold" panose="00000700000000000000" pitchFamily="2" charset="0"/>
              </a:rPr>
              <a:t>Cowan Place Senior Apartments</a:t>
            </a:r>
            <a:endParaRPr lang="en-US" sz="1800" dirty="0">
              <a:solidFill>
                <a:prstClr val="white"/>
              </a:solidFill>
              <a:latin typeface="Montserrat SemiBold" panose="00000700000000000000" pitchFamily="2" charset="0"/>
            </a:endParaRPr>
          </a:p>
          <a:p>
            <a:pPr algn="ctr"/>
            <a:endParaRPr lang="en-US" dirty="0"/>
          </a:p>
        </p:txBody>
      </p:sp>
      <p:pic>
        <p:nvPicPr>
          <p:cNvPr id="6" name="Picture 5">
            <a:extLst>
              <a:ext uri="{FF2B5EF4-FFF2-40B4-BE49-F238E27FC236}">
                <a16:creationId xmlns:a16="http://schemas.microsoft.com/office/drawing/2014/main" id="{A729A7F6-778C-44C8-E4EE-91FC1114D54D}"/>
              </a:ext>
            </a:extLst>
          </p:cNvPr>
          <p:cNvPicPr>
            <a:picLocks noChangeAspect="1"/>
          </p:cNvPicPr>
          <p:nvPr/>
        </p:nvPicPr>
        <p:blipFill>
          <a:blip r:embed="rId3"/>
          <a:srcRect/>
          <a:stretch/>
        </p:blipFill>
        <p:spPr>
          <a:xfrm>
            <a:off x="0" y="1114130"/>
            <a:ext cx="9144000" cy="5143500"/>
          </a:xfrm>
          <a:prstGeom prst="rect">
            <a:avLst/>
          </a:prstGeom>
        </p:spPr>
      </p:pic>
    </p:spTree>
    <p:extLst>
      <p:ext uri="{BB962C8B-B14F-4D97-AF65-F5344CB8AC3E}">
        <p14:creationId xmlns:p14="http://schemas.microsoft.com/office/powerpoint/2010/main" val="245148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5731" y="4241005"/>
            <a:ext cx="4953000" cy="2416969"/>
          </a:xfrm>
          <a:prstGeom prst="rect">
            <a:avLst/>
          </a:prstGeom>
        </p:spPr>
        <p:txBody>
          <a:bodyPr vert="horz" lIns="91440" tIns="45720" rIns="91440" bIns="45720" rtlCol="0" anchor="ctr">
            <a:noAutofit/>
          </a:bodyPr>
          <a:lstStyle/>
          <a:p>
            <a:pPr lvl="0" defTabSz="914400">
              <a:lnSpc>
                <a:spcPct val="90000"/>
              </a:lnSpc>
              <a:spcBef>
                <a:spcPct val="0"/>
              </a:spcBef>
              <a:spcAft>
                <a:spcPts val="600"/>
              </a:spcAft>
              <a:defRPr/>
            </a:pPr>
            <a:r>
              <a:rPr lang="en-US" b="1" dirty="0">
                <a:solidFill>
                  <a:srgbClr val="0071CE"/>
                </a:solidFill>
                <a:latin typeface="+mj-lt"/>
                <a:ea typeface="+mj-ea"/>
                <a:cs typeface="+mj-cs"/>
              </a:rPr>
              <a:t>— </a:t>
            </a:r>
            <a:r>
              <a:rPr lang="en-US" b="1" dirty="0">
                <a:solidFill>
                  <a:srgbClr val="0070C0"/>
                </a:solidFill>
                <a:latin typeface="+mj-lt"/>
                <a:ea typeface="+mj-ea"/>
                <a:cs typeface="+mj-cs"/>
              </a:rPr>
              <a:t>Fort Worth Affordability Inc. </a:t>
            </a:r>
            <a:r>
              <a:rPr lang="en-US" dirty="0">
                <a:solidFill>
                  <a:srgbClr val="0070C0"/>
                </a:solidFill>
                <a:latin typeface="+mj-lt"/>
                <a:ea typeface="+mj-ea"/>
                <a:cs typeface="+mj-cs"/>
              </a:rPr>
              <a:t>was awarded a $750,000 AHP subsidy for the $44.2 M Cowan Place Senior Apartments project </a:t>
            </a:r>
            <a:r>
              <a:rPr lang="fr-FR" dirty="0">
                <a:solidFill>
                  <a:srgbClr val="0070C0"/>
                </a:solidFill>
                <a:latin typeface="+mj-lt"/>
                <a:ea typeface="+mj-ea"/>
                <a:cs typeface="+mj-cs"/>
              </a:rPr>
              <a:t>in Fort Worth, TX.</a:t>
            </a:r>
            <a:endParaRPr lang="en-US" sz="1000" dirty="0">
              <a:solidFill>
                <a:srgbClr val="0070C0"/>
              </a:solidFill>
              <a:latin typeface="+mj-lt"/>
              <a:ea typeface="+mj-ea"/>
              <a:cs typeface="+mj-cs"/>
            </a:endParaRPr>
          </a:p>
          <a:p>
            <a:pPr lvl="0" defTabSz="914400">
              <a:lnSpc>
                <a:spcPct val="90000"/>
              </a:lnSpc>
              <a:spcBef>
                <a:spcPct val="0"/>
              </a:spcBef>
              <a:spcAft>
                <a:spcPts val="600"/>
              </a:spcAft>
              <a:defRPr/>
            </a:pPr>
            <a:r>
              <a:rPr lang="en-US" dirty="0">
                <a:solidFill>
                  <a:srgbClr val="0070C0"/>
                </a:solidFill>
                <a:latin typeface="+mj-lt"/>
                <a:ea typeface="+mj-ea"/>
                <a:cs typeface="+mj-cs"/>
              </a:rPr>
              <a:t>New construction of 174 affordable rental units with an on-site Resident Services Coordinator who will link residents to supportive service providers located through the City of Forth Worth. </a:t>
            </a:r>
          </a:p>
        </p:txBody>
      </p:sp>
      <p:pic>
        <p:nvPicPr>
          <p:cNvPr id="5" name="Picture 4">
            <a:extLst>
              <a:ext uri="{FF2B5EF4-FFF2-40B4-BE49-F238E27FC236}">
                <a16:creationId xmlns:a16="http://schemas.microsoft.com/office/drawing/2014/main" id="{8A087813-F2BD-6C82-BC30-CAE4BA720556}"/>
              </a:ext>
            </a:extLst>
          </p:cNvPr>
          <p:cNvPicPr>
            <a:picLocks noChangeAspect="1"/>
          </p:cNvPicPr>
          <p:nvPr/>
        </p:nvPicPr>
        <p:blipFill>
          <a:blip r:embed="rId3"/>
          <a:srcRect/>
          <a:stretch/>
        </p:blipFill>
        <p:spPr>
          <a:xfrm>
            <a:off x="4524135" y="1418575"/>
            <a:ext cx="3696191" cy="2464127"/>
          </a:xfrm>
          <a:prstGeom prst="rect">
            <a:avLst/>
          </a:prstGeom>
          <a:ln w="19050">
            <a:solidFill>
              <a:schemeClr val="bg1"/>
            </a:solidFill>
          </a:ln>
        </p:spPr>
      </p:pic>
      <p:pic>
        <p:nvPicPr>
          <p:cNvPr id="9" name="Picture 8">
            <a:extLst>
              <a:ext uri="{FF2B5EF4-FFF2-40B4-BE49-F238E27FC236}">
                <a16:creationId xmlns:a16="http://schemas.microsoft.com/office/drawing/2014/main" id="{CFB3E250-22B6-4672-6E95-6678B4AD60A7}"/>
              </a:ext>
            </a:extLst>
          </p:cNvPr>
          <p:cNvPicPr>
            <a:picLocks noChangeAspect="1"/>
          </p:cNvPicPr>
          <p:nvPr/>
        </p:nvPicPr>
        <p:blipFill>
          <a:blip r:embed="rId4"/>
          <a:srcRect/>
          <a:stretch/>
        </p:blipFill>
        <p:spPr>
          <a:xfrm>
            <a:off x="145544" y="4193846"/>
            <a:ext cx="3696191" cy="2464128"/>
          </a:xfrm>
          <a:prstGeom prst="rect">
            <a:avLst/>
          </a:prstGeom>
          <a:ln w="19050">
            <a:solidFill>
              <a:schemeClr val="bg1"/>
            </a:solidFill>
          </a:ln>
        </p:spPr>
      </p:pic>
      <p:pic>
        <p:nvPicPr>
          <p:cNvPr id="11" name="Picture 10">
            <a:extLst>
              <a:ext uri="{FF2B5EF4-FFF2-40B4-BE49-F238E27FC236}">
                <a16:creationId xmlns:a16="http://schemas.microsoft.com/office/drawing/2014/main" id="{375155CB-2542-20D2-540C-B749F1C7EDF6}"/>
              </a:ext>
            </a:extLst>
          </p:cNvPr>
          <p:cNvPicPr>
            <a:picLocks noChangeAspect="1"/>
          </p:cNvPicPr>
          <p:nvPr/>
        </p:nvPicPr>
        <p:blipFill>
          <a:blip r:embed="rId5"/>
          <a:srcRect/>
          <a:stretch/>
        </p:blipFill>
        <p:spPr>
          <a:xfrm>
            <a:off x="143990" y="1417799"/>
            <a:ext cx="3697745" cy="2464903"/>
          </a:xfrm>
          <a:prstGeom prst="rect">
            <a:avLst/>
          </a:prstGeom>
          <a:ln w="15875">
            <a:solidFill>
              <a:schemeClr val="bg1"/>
            </a:solidFill>
          </a:ln>
        </p:spPr>
      </p:pic>
      <p:sp>
        <p:nvSpPr>
          <p:cNvPr id="12" name="Title 1">
            <a:extLst>
              <a:ext uri="{FF2B5EF4-FFF2-40B4-BE49-F238E27FC236}">
                <a16:creationId xmlns:a16="http://schemas.microsoft.com/office/drawing/2014/main" id="{D7CD3238-95AE-28D1-F87B-6630484FA3E3}"/>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Tree>
    <p:extLst>
      <p:ext uri="{BB962C8B-B14F-4D97-AF65-F5344CB8AC3E}">
        <p14:creationId xmlns:p14="http://schemas.microsoft.com/office/powerpoint/2010/main" val="286365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45E4-97DB-9D29-DE17-E71C07BA2F8D}"/>
              </a:ext>
            </a:extLst>
          </p:cNvPr>
          <p:cNvSpPr txBox="1">
            <a:spLocks/>
          </p:cNvSpPr>
          <p:nvPr/>
        </p:nvSpPr>
        <p:spPr>
          <a:xfrm>
            <a:off x="114315" y="521678"/>
            <a:ext cx="7487260" cy="4572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3" name="Title 1">
            <a:extLst>
              <a:ext uri="{FF2B5EF4-FFF2-40B4-BE49-F238E27FC236}">
                <a16:creationId xmlns:a16="http://schemas.microsoft.com/office/drawing/2014/main" id="{D3F611D3-C096-1983-BEF8-425D65DC39FB}"/>
              </a:ext>
            </a:extLst>
          </p:cNvPr>
          <p:cNvSpPr txBox="1">
            <a:spLocks/>
          </p:cNvSpPr>
          <p:nvPr/>
        </p:nvSpPr>
        <p:spPr>
          <a:xfrm>
            <a:off x="230233" y="1002280"/>
            <a:ext cx="3840085" cy="8863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pPr>
              <a:lnSpc>
                <a:spcPct val="90000"/>
              </a:lnSpc>
            </a:pPr>
            <a:endParaRPr lang="en-US" dirty="0">
              <a:solidFill>
                <a:schemeClr val="tx1"/>
              </a:solidFill>
            </a:endParaRPr>
          </a:p>
        </p:txBody>
      </p:sp>
      <p:cxnSp>
        <p:nvCxnSpPr>
          <p:cNvPr id="7" name="Straight Connector 6">
            <a:extLst>
              <a:ext uri="{FF2B5EF4-FFF2-40B4-BE49-F238E27FC236}">
                <a16:creationId xmlns:a16="http://schemas.microsoft.com/office/drawing/2014/main" id="{DE4A0D21-82A1-20AB-24DF-3FD1D7B81EF5}"/>
              </a:ext>
            </a:extLst>
          </p:cNvPr>
          <p:cNvCxnSpPr/>
          <p:nvPr/>
        </p:nvCxnSpPr>
        <p:spPr>
          <a:xfrm>
            <a:off x="230233" y="1722664"/>
            <a:ext cx="36277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962816-F62E-FC4F-4F7B-7AFFF013FF49}"/>
              </a:ext>
            </a:extLst>
          </p:cNvPr>
          <p:cNvPicPr>
            <a:picLocks noChangeAspect="1"/>
          </p:cNvPicPr>
          <p:nvPr/>
        </p:nvPicPr>
        <p:blipFill>
          <a:blip r:embed="rId3"/>
          <a:srcRect/>
          <a:stretch/>
        </p:blipFill>
        <p:spPr>
          <a:xfrm>
            <a:off x="4302579" y="2359944"/>
            <a:ext cx="4717965" cy="3145310"/>
          </a:xfrm>
          <a:prstGeom prst="rect">
            <a:avLst/>
          </a:prstGeom>
          <a:ln w="19050">
            <a:solidFill>
              <a:schemeClr val="accent1">
                <a:shade val="50000"/>
              </a:schemeClr>
            </a:solidFill>
          </a:ln>
        </p:spPr>
      </p:pic>
      <p:sp>
        <p:nvSpPr>
          <p:cNvPr id="12" name="Rectangle 11">
            <a:extLst>
              <a:ext uri="{FF2B5EF4-FFF2-40B4-BE49-F238E27FC236}">
                <a16:creationId xmlns:a16="http://schemas.microsoft.com/office/drawing/2014/main" id="{E213F0AE-02FF-5BCA-60F7-12D311193BDF}"/>
              </a:ext>
            </a:extLst>
          </p:cNvPr>
          <p:cNvSpPr/>
          <p:nvPr/>
        </p:nvSpPr>
        <p:spPr>
          <a:xfrm>
            <a:off x="164919" y="1249908"/>
            <a:ext cx="4137660" cy="47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Overview</a:t>
            </a:r>
          </a:p>
        </p:txBody>
      </p:sp>
      <p:sp>
        <p:nvSpPr>
          <p:cNvPr id="13" name="TextBox 12">
            <a:extLst>
              <a:ext uri="{FF2B5EF4-FFF2-40B4-BE49-F238E27FC236}">
                <a16:creationId xmlns:a16="http://schemas.microsoft.com/office/drawing/2014/main" id="{1049FD1D-9F04-0DCE-65DD-6DE65876D2C2}"/>
              </a:ext>
            </a:extLst>
          </p:cNvPr>
          <p:cNvSpPr txBox="1"/>
          <p:nvPr/>
        </p:nvSpPr>
        <p:spPr>
          <a:xfrm>
            <a:off x="164919" y="1831474"/>
            <a:ext cx="4137660" cy="5336846"/>
          </a:xfrm>
          <a:prstGeom prst="rect">
            <a:avLst/>
          </a:prstGeom>
          <a:noFill/>
        </p:spPr>
        <p:txBody>
          <a:bodyPr wrap="square" rtlCol="0">
            <a:spAutoFit/>
          </a:bodyPr>
          <a:lstStyle/>
          <a:p>
            <a:pPr algn="ctr">
              <a:lnSpc>
                <a:spcPct val="90000"/>
              </a:lnSpc>
            </a:pPr>
            <a:r>
              <a:rPr lang="en-US" sz="1600" b="1" dirty="0">
                <a:solidFill>
                  <a:schemeClr val="tx1"/>
                </a:solidFill>
              </a:rPr>
              <a:t>Unit mix</a:t>
            </a:r>
            <a:r>
              <a:rPr lang="en-US" sz="1600" dirty="0">
                <a:solidFill>
                  <a:schemeClr val="tx1"/>
                </a:solidFill>
              </a:rPr>
              <a:t>: </a:t>
            </a:r>
          </a:p>
          <a:p>
            <a:pPr algn="ctr">
              <a:lnSpc>
                <a:spcPct val="90000"/>
              </a:lnSpc>
            </a:pPr>
            <a:endParaRPr lang="en-US" sz="1600" dirty="0">
              <a:solidFill>
                <a:schemeClr val="tx1"/>
              </a:solidFill>
            </a:endParaRPr>
          </a:p>
          <a:p>
            <a:pPr marL="285750" indent="-285750" algn="l">
              <a:lnSpc>
                <a:spcPct val="90000"/>
              </a:lnSpc>
              <a:buFont typeface="Arial" panose="020B0604020202020204" pitchFamily="34" charset="0"/>
              <a:buChar char="•"/>
            </a:pPr>
            <a:r>
              <a:rPr lang="en-US" sz="1600" dirty="0">
                <a:solidFill>
                  <a:schemeClr val="tx1"/>
                </a:solidFill>
              </a:rPr>
              <a:t>174-unit affordable senior living units with on-site residential services coordinator.</a:t>
            </a:r>
          </a:p>
          <a:p>
            <a:pPr marL="285750" indent="-285750" algn="l">
              <a:lnSpc>
                <a:spcPct val="90000"/>
              </a:lnSpc>
              <a:buFont typeface="Arial" panose="020B0604020202020204" pitchFamily="34" charset="0"/>
              <a:buChar char="•"/>
            </a:pPr>
            <a:r>
              <a:rPr lang="en-US" sz="1600" dirty="0"/>
              <a:t>163 </a:t>
            </a:r>
            <a:r>
              <a:rPr lang="en-US" sz="1600" dirty="0">
                <a:solidFill>
                  <a:schemeClr val="tx1"/>
                </a:solidFill>
              </a:rPr>
              <a:t>one-bedroom units and 11 two-bedroom units in a 4-story elevator-served building.</a:t>
            </a:r>
          </a:p>
          <a:p>
            <a:pPr>
              <a:lnSpc>
                <a:spcPct val="90000"/>
              </a:lnSpc>
            </a:pPr>
            <a:endParaRPr lang="en-US" sz="1600" dirty="0">
              <a:solidFill>
                <a:schemeClr val="tx1"/>
              </a:solidFill>
            </a:endParaRPr>
          </a:p>
          <a:p>
            <a:pPr algn="ctr">
              <a:lnSpc>
                <a:spcPct val="90000"/>
              </a:lnSpc>
            </a:pPr>
            <a:r>
              <a:rPr lang="en-US" sz="1600" b="1" dirty="0"/>
              <a:t>Targeting:</a:t>
            </a:r>
          </a:p>
          <a:p>
            <a:pPr algn="ctr">
              <a:lnSpc>
                <a:spcPct val="90000"/>
              </a:lnSpc>
            </a:pPr>
            <a:endParaRPr lang="en-US" sz="1600" b="1" dirty="0"/>
          </a:p>
          <a:p>
            <a:pPr marL="285750" indent="-285750">
              <a:lnSpc>
                <a:spcPct val="90000"/>
              </a:lnSpc>
              <a:buFont typeface="Arial" panose="020B0604020202020204" pitchFamily="34" charset="0"/>
              <a:buChar char="•"/>
            </a:pPr>
            <a:r>
              <a:rPr lang="en-US" sz="1600" dirty="0">
                <a:solidFill>
                  <a:schemeClr val="tx1"/>
                </a:solidFill>
              </a:rPr>
              <a:t>78 units reserved for Low-Income Households (at or below 60% AMI). </a:t>
            </a:r>
          </a:p>
          <a:p>
            <a:pPr marL="285750" indent="-285750">
              <a:lnSpc>
                <a:spcPct val="90000"/>
              </a:lnSpc>
              <a:buFont typeface="Arial" panose="020B0604020202020204" pitchFamily="34" charset="0"/>
              <a:buChar char="•"/>
            </a:pPr>
            <a:r>
              <a:rPr lang="en-US" sz="1600" dirty="0"/>
              <a:t>96 units reserved for Very Low-Income Households (at or below 50% AMI).</a:t>
            </a:r>
            <a:endParaRPr lang="en-US" sz="1600" dirty="0">
              <a:solidFill>
                <a:schemeClr val="tx1"/>
              </a:solidFill>
            </a:endParaRPr>
          </a:p>
          <a:p>
            <a:pPr>
              <a:lnSpc>
                <a:spcPct val="90000"/>
              </a:lnSpc>
            </a:pPr>
            <a:endParaRPr lang="en-US" sz="1600" dirty="0">
              <a:solidFill>
                <a:schemeClr val="tx1"/>
              </a:solidFill>
            </a:endParaRPr>
          </a:p>
          <a:p>
            <a:pPr algn="ctr">
              <a:lnSpc>
                <a:spcPct val="90000"/>
              </a:lnSpc>
            </a:pPr>
            <a:r>
              <a:rPr lang="en-US" sz="1600" b="1" dirty="0">
                <a:solidFill>
                  <a:schemeClr val="tx1"/>
                </a:solidFill>
              </a:rPr>
              <a:t>Financing Sources</a:t>
            </a:r>
            <a:r>
              <a:rPr lang="en-US" sz="1600" dirty="0">
                <a:solidFill>
                  <a:schemeClr val="tx1"/>
                </a:solidFill>
              </a:rPr>
              <a:t>: </a:t>
            </a:r>
          </a:p>
          <a:p>
            <a:pPr marL="171450" indent="-171450">
              <a:lnSpc>
                <a:spcPct val="90000"/>
              </a:lnSpc>
              <a:buFontTx/>
              <a:buChar char="-"/>
            </a:pPr>
            <a:endParaRPr lang="en-US" sz="1600" dirty="0">
              <a:solidFill>
                <a:schemeClr val="tx1"/>
              </a:solidFill>
            </a:endParaRPr>
          </a:p>
          <a:p>
            <a:pPr marL="285750" indent="-285750">
              <a:lnSpc>
                <a:spcPct val="90000"/>
              </a:lnSpc>
              <a:buFont typeface="Arial" panose="020B0604020202020204" pitchFamily="34" charset="0"/>
              <a:buChar char="•"/>
            </a:pPr>
            <a:r>
              <a:rPr lang="en-US" sz="1600" dirty="0">
                <a:solidFill>
                  <a:schemeClr val="tx1"/>
                </a:solidFill>
              </a:rPr>
              <a:t>FHA Loan</a:t>
            </a:r>
          </a:p>
          <a:p>
            <a:pPr marL="285750" indent="-285750">
              <a:lnSpc>
                <a:spcPct val="90000"/>
              </a:lnSpc>
              <a:buFont typeface="Arial" panose="020B0604020202020204" pitchFamily="34" charset="0"/>
              <a:buChar char="•"/>
            </a:pPr>
            <a:r>
              <a:rPr lang="en-US" sz="1600" dirty="0">
                <a:solidFill>
                  <a:schemeClr val="tx1"/>
                </a:solidFill>
              </a:rPr>
              <a:t>AHP Grant</a:t>
            </a:r>
          </a:p>
          <a:p>
            <a:pPr marL="285750" indent="-285750">
              <a:lnSpc>
                <a:spcPct val="90000"/>
              </a:lnSpc>
              <a:buFont typeface="Arial" panose="020B0604020202020204" pitchFamily="34" charset="0"/>
              <a:buChar char="•"/>
            </a:pPr>
            <a:r>
              <a:rPr lang="en-US" sz="1600" dirty="0"/>
              <a:t>Choice Neighborhood Initiative Loan</a:t>
            </a:r>
          </a:p>
          <a:p>
            <a:pPr marL="285750" indent="-285750">
              <a:lnSpc>
                <a:spcPct val="90000"/>
              </a:lnSpc>
              <a:buFont typeface="Arial" panose="020B0604020202020204" pitchFamily="34" charset="0"/>
              <a:buChar char="•"/>
            </a:pPr>
            <a:r>
              <a:rPr lang="en-US" sz="1600" dirty="0">
                <a:solidFill>
                  <a:schemeClr val="tx1"/>
                </a:solidFill>
              </a:rPr>
              <a:t>HOME and CDBG Loan</a:t>
            </a:r>
          </a:p>
          <a:p>
            <a:pPr marL="285750" indent="-285750">
              <a:lnSpc>
                <a:spcPct val="90000"/>
              </a:lnSpc>
              <a:buFont typeface="Arial" panose="020B0604020202020204" pitchFamily="34" charset="0"/>
              <a:buChar char="•"/>
            </a:pPr>
            <a:r>
              <a:rPr lang="en-US" sz="1600" dirty="0">
                <a:solidFill>
                  <a:schemeClr val="tx1"/>
                </a:solidFill>
              </a:rPr>
              <a:t>Fort Worth UDAG Loan</a:t>
            </a: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71953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6" name="Picture 15">
            <a:extLst>
              <a:ext uri="{FF2B5EF4-FFF2-40B4-BE49-F238E27FC236}">
                <a16:creationId xmlns:a16="http://schemas.microsoft.com/office/drawing/2014/main" id="{DC4EBA42-3D69-19B1-89D3-529F0EFC24CF}"/>
              </a:ext>
            </a:extLst>
          </p:cNvPr>
          <p:cNvPicPr>
            <a:picLocks noChangeAspect="1"/>
          </p:cNvPicPr>
          <p:nvPr/>
        </p:nvPicPr>
        <p:blipFill>
          <a:blip r:embed="rId3"/>
          <a:stretch>
            <a:fillRect/>
          </a:stretch>
        </p:blipFill>
        <p:spPr>
          <a:xfrm>
            <a:off x="5450183" y="1678257"/>
            <a:ext cx="3605402" cy="3978472"/>
          </a:xfrm>
          <a:prstGeom prst="rect">
            <a:avLst/>
          </a:prstGeom>
          <a:ln w="34925">
            <a:solidFill>
              <a:srgbClr val="1E497C"/>
            </a:solidFill>
          </a:ln>
        </p:spPr>
      </p:pic>
      <p:sp>
        <p:nvSpPr>
          <p:cNvPr id="2" name="TextBox 1">
            <a:extLst>
              <a:ext uri="{FF2B5EF4-FFF2-40B4-BE49-F238E27FC236}">
                <a16:creationId xmlns:a16="http://schemas.microsoft.com/office/drawing/2014/main" id="{F3FC9E5B-CF56-3DBC-D8CC-AA23D5DD5173}"/>
              </a:ext>
            </a:extLst>
          </p:cNvPr>
          <p:cNvSpPr txBox="1"/>
          <p:nvPr/>
        </p:nvSpPr>
        <p:spPr>
          <a:xfrm>
            <a:off x="80682" y="1420232"/>
            <a:ext cx="5253318" cy="5432256"/>
          </a:xfrm>
          <a:prstGeom prst="rect">
            <a:avLst/>
          </a:prstGeom>
          <a:noFill/>
        </p:spPr>
        <p:txBody>
          <a:bodyPr wrap="square" rtlCol="0">
            <a:spAutoFit/>
          </a:bodyPr>
          <a:lstStyle/>
          <a:p>
            <a:pPr>
              <a:spcBef>
                <a:spcPts val="600"/>
              </a:spcBef>
            </a:pPr>
            <a:r>
              <a:rPr lang="en-US" sz="2000" b="1" dirty="0">
                <a:solidFill>
                  <a:srgbClr val="0071CE"/>
                </a:solidFill>
                <a:latin typeface="+mj-lt"/>
              </a:rPr>
              <a:t>Who we are</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One of 11 District Banks in the FHLBank System created by Congress in 1932</a:t>
            </a:r>
          </a:p>
          <a:p>
            <a:pPr marL="285750" indent="-285750">
              <a:spcBef>
                <a:spcPts val="600"/>
              </a:spcBef>
              <a:buFont typeface="Arial" panose="020B0604020202020204" pitchFamily="34" charset="0"/>
              <a:buChar char="•"/>
            </a:pPr>
            <a:r>
              <a:rPr lang="en-US" sz="1600" dirty="0">
                <a:latin typeface="+mj-lt"/>
              </a:rPr>
              <a:t>A privately held cooperative, composed primarily of Community Financial Institutions located in Arkansas, Louisiana, Mississippi, New Mexico and Texas</a:t>
            </a:r>
          </a:p>
          <a:p>
            <a:pPr marL="285750" indent="-285750">
              <a:spcBef>
                <a:spcPts val="600"/>
              </a:spcBef>
              <a:buFont typeface="Arial" panose="020B0604020202020204" pitchFamily="34" charset="0"/>
              <a:buChar char="•"/>
            </a:pPr>
            <a:r>
              <a:rPr lang="en-US" sz="1600" dirty="0">
                <a:latin typeface="+mj-lt"/>
              </a:rPr>
              <a:t>Total assets: </a:t>
            </a:r>
            <a:r>
              <a:rPr lang="en-US" sz="1600" b="1" dirty="0">
                <a:latin typeface="+mj-lt"/>
              </a:rPr>
              <a:t>$124.9 billion</a:t>
            </a:r>
          </a:p>
          <a:p>
            <a:pPr marL="285750" indent="-285750">
              <a:spcBef>
                <a:spcPts val="600"/>
              </a:spcBef>
              <a:buFont typeface="Arial" panose="020B0604020202020204" pitchFamily="34" charset="0"/>
              <a:buChar char="•"/>
            </a:pPr>
            <a:endParaRPr lang="en-US" sz="1600" b="1" dirty="0">
              <a:latin typeface="+mj-lt"/>
            </a:endParaRPr>
          </a:p>
          <a:p>
            <a:pPr>
              <a:spcBef>
                <a:spcPts val="600"/>
              </a:spcBef>
            </a:pPr>
            <a:r>
              <a:rPr lang="en-US" sz="2000" b="1" dirty="0">
                <a:solidFill>
                  <a:srgbClr val="0071CE"/>
                </a:solidFill>
                <a:latin typeface="+mj-lt"/>
              </a:rPr>
              <a:t>How we serve members and their communities</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Providing a stable source of funding to support residential mortgage lending and related community investment </a:t>
            </a:r>
          </a:p>
          <a:p>
            <a:pPr marL="285750" indent="-285750">
              <a:spcBef>
                <a:spcPts val="600"/>
              </a:spcBef>
              <a:buFont typeface="Arial" panose="020B0604020202020204" pitchFamily="34" charset="0"/>
              <a:buChar char="•"/>
            </a:pPr>
            <a:r>
              <a:rPr lang="en-US" sz="1600" dirty="0">
                <a:latin typeface="+mj-lt"/>
              </a:rPr>
              <a:t>Providing subsidies and favorably priced advance </a:t>
            </a:r>
            <a:br>
              <a:rPr lang="en-US" sz="1600" dirty="0">
                <a:latin typeface="+mj-lt"/>
              </a:rPr>
            </a:br>
            <a:r>
              <a:rPr lang="en-US" sz="1600" dirty="0">
                <a:latin typeface="+mj-lt"/>
              </a:rPr>
              <a:t>programs targeted specifically to the needs of low- to moderate-income communities</a:t>
            </a:r>
          </a:p>
          <a:p>
            <a:pPr>
              <a:spcBef>
                <a:spcPts val="600"/>
              </a:spcBef>
            </a:pPr>
            <a:endParaRPr lang="en-US" sz="2000" b="1" dirty="0">
              <a:solidFill>
                <a:srgbClr val="0071CE"/>
              </a:solidFill>
              <a:latin typeface="+mj-lt"/>
            </a:endParaRPr>
          </a:p>
          <a:p>
            <a:pPr>
              <a:spcBef>
                <a:spcPts val="600"/>
              </a:spcBef>
            </a:pPr>
            <a:endParaRPr lang="en-US" sz="2000" b="1" dirty="0">
              <a:solidFill>
                <a:srgbClr val="0071CE"/>
              </a:solidFill>
              <a:latin typeface="+mj-lt"/>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2428244073"/>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96 or 55.2%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$250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$5,849.22</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highlight>
                            <a:srgbClr val="FFFF00"/>
                          </a:highlight>
                          <a:latin typeface="+mn-lt"/>
                          <a:ea typeface="+mn-ea"/>
                          <a:cs typeface="+mn-cs"/>
                        </a:rPr>
                        <a:t>&gt;=6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04145243"/>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11.48%</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12.79%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4.21%</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highlight>
                            <a:srgbClr val="FFFF00"/>
                          </a:highlight>
                          <a:latin typeface="Calibri" panose="020F0502020204030204" pitchFamily="34" charset="0"/>
                          <a:ea typeface="+mn-ea"/>
                          <a:cs typeface="+mn-cs"/>
                        </a:rPr>
                        <a:t>35.32%</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7.50%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Care Awards</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ysDot"/>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Disaster</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4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a:t>
            </a:r>
            <a:r>
              <a:rPr lang="en-US" dirty="0" err="1"/>
              <a:t>nonhousing</a:t>
            </a:r>
            <a:r>
              <a:rPr lang="en-US" dirty="0"/>
              <a:t>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from April 2 – May 1,2025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11 check boxes all correspond to the Bank’s budget template</a:t>
            </a:r>
          </a:p>
          <a:p>
            <a:pPr algn="ctr"/>
            <a:r>
              <a:rPr lang="en-US" b="1" dirty="0">
                <a:solidFill>
                  <a:srgbClr val="7030A0"/>
                </a:solidFill>
              </a:rPr>
              <a:t>applicable sub-</a:t>
            </a:r>
            <a:r>
              <a:rPr lang="en-US" b="1" dirty="0" err="1">
                <a:solidFill>
                  <a:srgbClr val="7030A0"/>
                </a:solidFill>
              </a:rPr>
              <a:t>cagatories</a:t>
            </a:r>
            <a:r>
              <a:rPr lang="en-US" b="1" dirty="0">
                <a:solidFill>
                  <a:srgbClr val="7030A0"/>
                </a:solidFill>
              </a:rPr>
              <a:t>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11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62</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311459"/>
            <a:ext cx="8432140" cy="3925661"/>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2025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7"/>
            <a:ext cx="8869680" cy="4713416"/>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05AD241-A778-24F9-B689-7BAC58B8A47B}"/>
              </a:ext>
            </a:extLst>
          </p:cNvPr>
          <p:cNvSpPr txBox="1"/>
          <p:nvPr/>
        </p:nvSpPr>
        <p:spPr>
          <a:xfrm>
            <a:off x="1367406" y="6157519"/>
            <a:ext cx="5964572" cy="461665"/>
          </a:xfrm>
          <a:prstGeom prst="rect">
            <a:avLst/>
          </a:prstGeom>
          <a:noFill/>
        </p:spPr>
        <p:txBody>
          <a:bodyPr wrap="square" rtlCol="0">
            <a:spAutoFit/>
          </a:bodyPr>
          <a:lstStyle/>
          <a:p>
            <a:pPr algn="ctr"/>
            <a:r>
              <a:rPr lang="en-US" sz="2400" b="1" i="1" u="sng" dirty="0">
                <a:solidFill>
                  <a:srgbClr val="0072CE"/>
                </a:solidFill>
                <a:hlinkClick r:id="rId3"/>
              </a:rPr>
              <a:t>Scoring</a:t>
            </a:r>
            <a:r>
              <a:rPr lang="en-US" sz="2400" i="1" u="sng" dirty="0">
                <a:solidFill>
                  <a:srgbClr val="0072CE"/>
                </a:solidFill>
                <a:hlinkClick r:id="rId3"/>
              </a:rPr>
              <a:t> </a:t>
            </a:r>
            <a:r>
              <a:rPr lang="en-US" sz="2400" b="1" i="1" u="sng" dirty="0">
                <a:solidFill>
                  <a:srgbClr val="0072CE"/>
                </a:solidFill>
                <a:hlinkClick r:id="rId3"/>
              </a:rPr>
              <a:t>Rubric Link</a:t>
            </a:r>
            <a:endParaRPr lang="en-US" sz="2400" b="1" i="1" u="sng" dirty="0">
              <a:solidFill>
                <a:srgbClr val="0072CE"/>
              </a:solidFill>
            </a:endParaRPr>
          </a:p>
        </p:txBody>
      </p:sp>
    </p:spTree>
    <p:extLst>
      <p:ext uri="{BB962C8B-B14F-4D97-AF65-F5344CB8AC3E}">
        <p14:creationId xmlns:p14="http://schemas.microsoft.com/office/powerpoint/2010/main" val="1848600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hlinkClick r:id="rId4"/>
              </a:rPr>
              <a:t>fhlb.com</a:t>
            </a:r>
            <a:r>
              <a:rPr lang="en-US" sz="1800" b="1" i="1" u="sng" dirty="0">
                <a:solidFill>
                  <a:srgbClr val="0563C1"/>
                </a:solidFill>
                <a:effectLst/>
                <a:latin typeface="Calibri" panose="020F0502020204030204" pitchFamily="34" charset="0"/>
                <a:ea typeface="Calibri" panose="020F0502020204030204" pitchFamily="34" charset="0"/>
                <a:hlinkClick r:id="rId4"/>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392-610A-510A-BC38-C25D3957E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41F6C2-C415-D215-267E-C493BD30D2C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C25E2C-6830-BAE4-684F-989C96F0331E}"/>
              </a:ext>
            </a:extLst>
          </p:cNvPr>
          <p:cNvSpPr>
            <a:spLocks noGrp="1"/>
          </p:cNvSpPr>
          <p:nvPr>
            <p:ph type="sldNum" sz="quarter" idx="12"/>
          </p:nvPr>
        </p:nvSpPr>
        <p:spPr/>
        <p:txBody>
          <a:bodyPr/>
          <a:lstStyle/>
          <a:p>
            <a:fld id="{10C4F195-123C-4AEE-96D6-BBF55DBF0B06}" type="slidenum">
              <a:rPr lang="en-US" smtClean="0"/>
              <a:pPr/>
              <a:t>86</a:t>
            </a:fld>
            <a:endParaRPr lang="en-US" dirty="0"/>
          </a:p>
        </p:txBody>
      </p:sp>
    </p:spTree>
    <p:extLst>
      <p:ext uri="{BB962C8B-B14F-4D97-AF65-F5344CB8AC3E}">
        <p14:creationId xmlns:p14="http://schemas.microsoft.com/office/powerpoint/2010/main" val="38421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15971</TotalTime>
  <Words>7180</Words>
  <Application>Microsoft Office PowerPoint</Application>
  <PresentationFormat>On-screen Show (4:3)</PresentationFormat>
  <Paragraphs>1163</Paragraphs>
  <Slides>86</Slides>
  <Notes>71</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86</vt:i4>
      </vt:variant>
    </vt:vector>
  </HeadingPairs>
  <TitlesOfParts>
    <vt:vector size="105" baseType="lpstr">
      <vt:lpstr>MS Mincho</vt:lpstr>
      <vt:lpstr>Aptos</vt:lpstr>
      <vt:lpstr>Arial</vt:lpstr>
      <vt:lpstr>Calibri</vt:lpstr>
      <vt:lpstr>Cambria</vt:lpstr>
      <vt:lpstr>Cavolini</vt:lpstr>
      <vt:lpstr>GT America</vt:lpstr>
      <vt:lpstr>Montserrat SemiBold</vt:lpstr>
      <vt:lpstr>Public Sans</vt:lpstr>
      <vt:lpstr>Segoe UI</vt:lpstr>
      <vt:lpstr>Symbol</vt:lpstr>
      <vt:lpstr>Times New Roman</vt:lpstr>
      <vt:lpstr>TimesNewRomanPSMT</vt:lpstr>
      <vt:lpstr>Tw Cen MT</vt:lpstr>
      <vt:lpstr>Verdana</vt:lpstr>
      <vt:lpstr>Wingdings</vt:lpstr>
      <vt:lpstr>Office Theme</vt:lpstr>
      <vt:lpstr>1_Office Theme</vt:lpstr>
      <vt:lpstr>Worksheet</vt:lpstr>
      <vt:lpstr>PowerPoint Presentation</vt:lpstr>
      <vt:lpstr>2025 AHP Workshop Agenda</vt:lpstr>
      <vt:lpstr>About FHLB Dallas</vt:lpstr>
      <vt:lpstr>PowerPoint Presentation</vt:lpstr>
      <vt:lpstr>PowerPoint Presentation</vt:lpstr>
      <vt:lpstr>2025 AHP Key Points</vt:lpstr>
      <vt:lpstr>2025 AHP Key Points</vt:lpstr>
      <vt:lpstr>2025 AHP Key Points</vt:lpstr>
      <vt:lpstr>2025 AHP Key Points – Scoring Updates</vt:lpstr>
      <vt:lpstr> 2025 AHP Key Points - Scoring Updates </vt:lpstr>
      <vt:lpstr>2024 Highlights</vt:lpstr>
      <vt:lpstr>AHP Subsidies by State</vt:lpstr>
      <vt:lpstr>CID Subsidy Summary</vt:lpstr>
      <vt:lpstr>Benefits of AHP to Members</vt:lpstr>
      <vt:lpstr>Member or Sponsor</vt:lpstr>
      <vt:lpstr>AHP Roles - Members</vt:lpstr>
      <vt:lpstr>AHP Roles - Sponsors</vt:lpstr>
      <vt:lpstr>What is Evaluated in the Application </vt:lpstr>
      <vt:lpstr>Types of Eligible Housing</vt:lpstr>
      <vt:lpstr>Project Eligibility</vt:lpstr>
      <vt:lpstr>Uses of Funds - Rental</vt:lpstr>
      <vt:lpstr> Demand - Rental</vt:lpstr>
      <vt:lpstr>Sponsor Capacity </vt:lpstr>
      <vt:lpstr>Sponsor Capacity to Complete</vt:lpstr>
      <vt:lpstr>Sponsor Capacity to Complete</vt:lpstr>
      <vt:lpstr>Site Control and Zoning</vt:lpstr>
      <vt:lpstr>PowerPoint Presentation</vt:lpstr>
      <vt:lpstr>PowerPoint Presentation</vt:lpstr>
      <vt:lpstr>PowerPoint Presentation</vt:lpstr>
      <vt:lpstr>Rental Feasibility</vt:lpstr>
      <vt:lpstr>Rental Feasibility</vt:lpstr>
      <vt:lpstr>Rental Feasibility – Project Costs</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2025 AHP Timeline</vt:lpstr>
      <vt:lpstr>Where do I Begin?</vt:lpstr>
      <vt:lpstr>Resources</vt:lpstr>
      <vt:lpstr>2025 Scoring Rubric  (Self- Scoring Worksheet)</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lpstr>PowerPoint Presentation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Steven R. Matkovich</cp:lastModifiedBy>
  <cp:revision>282</cp:revision>
  <cp:lastPrinted>2023-01-17T22:07:10Z</cp:lastPrinted>
  <dcterms:created xsi:type="dcterms:W3CDTF">2014-12-10T17:49:59Z</dcterms:created>
  <dcterms:modified xsi:type="dcterms:W3CDTF">2025-02-14T21:10:29Z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