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99"/>
  </p:notesMasterIdLst>
  <p:handoutMasterIdLst>
    <p:handoutMasterId r:id="rId100"/>
  </p:handoutMasterIdLst>
  <p:sldIdLst>
    <p:sldId id="582" r:id="rId2"/>
    <p:sldId id="4769" r:id="rId3"/>
    <p:sldId id="4732" r:id="rId4"/>
    <p:sldId id="1693" r:id="rId5"/>
    <p:sldId id="583" r:id="rId6"/>
    <p:sldId id="4764" r:id="rId7"/>
    <p:sldId id="4738" r:id="rId8"/>
    <p:sldId id="835" r:id="rId9"/>
    <p:sldId id="4765" r:id="rId10"/>
    <p:sldId id="834" r:id="rId11"/>
    <p:sldId id="4770" r:id="rId12"/>
    <p:sldId id="4762" r:id="rId13"/>
    <p:sldId id="4596" r:id="rId14"/>
    <p:sldId id="4739" r:id="rId15"/>
    <p:sldId id="4577" r:id="rId16"/>
    <p:sldId id="4779" r:id="rId17"/>
    <p:sldId id="650" r:id="rId18"/>
    <p:sldId id="772" r:id="rId19"/>
    <p:sldId id="593" r:id="rId20"/>
    <p:sldId id="651" r:id="rId21"/>
    <p:sldId id="4572" r:id="rId22"/>
    <p:sldId id="4768" r:id="rId23"/>
    <p:sldId id="4771" r:id="rId24"/>
    <p:sldId id="1142" r:id="rId25"/>
    <p:sldId id="4602" r:id="rId26"/>
    <p:sldId id="4578" r:id="rId27"/>
    <p:sldId id="4579" r:id="rId28"/>
    <p:sldId id="828" r:id="rId29"/>
    <p:sldId id="4773" r:id="rId30"/>
    <p:sldId id="4775" r:id="rId31"/>
    <p:sldId id="4776" r:id="rId32"/>
    <p:sldId id="4778" r:id="rId33"/>
    <p:sldId id="258" r:id="rId34"/>
    <p:sldId id="4583" r:id="rId35"/>
    <p:sldId id="4618" r:id="rId36"/>
    <p:sldId id="4634" r:id="rId37"/>
    <p:sldId id="4734" r:id="rId38"/>
    <p:sldId id="4622" r:id="rId39"/>
    <p:sldId id="4623" r:id="rId40"/>
    <p:sldId id="4624" r:id="rId41"/>
    <p:sldId id="4625" r:id="rId42"/>
    <p:sldId id="4626" r:id="rId43"/>
    <p:sldId id="349" r:id="rId44"/>
    <p:sldId id="4629" r:id="rId45"/>
    <p:sldId id="283" r:id="rId46"/>
    <p:sldId id="4628" r:id="rId47"/>
    <p:sldId id="4630" r:id="rId48"/>
    <p:sldId id="4631" r:id="rId49"/>
    <p:sldId id="339" r:id="rId50"/>
    <p:sldId id="4632" r:id="rId51"/>
    <p:sldId id="634" r:id="rId52"/>
    <p:sldId id="552" r:id="rId53"/>
    <p:sldId id="4620" r:id="rId54"/>
    <p:sldId id="4636" r:id="rId55"/>
    <p:sldId id="4756" r:id="rId56"/>
    <p:sldId id="4757" r:id="rId57"/>
    <p:sldId id="4766" r:id="rId58"/>
    <p:sldId id="4650" r:id="rId59"/>
    <p:sldId id="4651" r:id="rId60"/>
    <p:sldId id="4669" r:id="rId61"/>
    <p:sldId id="4653" r:id="rId62"/>
    <p:sldId id="4658" r:id="rId63"/>
    <p:sldId id="4619" r:id="rId64"/>
    <p:sldId id="4706" r:id="rId65"/>
    <p:sldId id="617" r:id="rId66"/>
    <p:sldId id="4633" r:id="rId67"/>
    <p:sldId id="4637" r:id="rId68"/>
    <p:sldId id="4638" r:id="rId69"/>
    <p:sldId id="4639" r:id="rId70"/>
    <p:sldId id="4647" r:id="rId71"/>
    <p:sldId id="4646" r:id="rId72"/>
    <p:sldId id="4728" r:id="rId73"/>
    <p:sldId id="4645" r:id="rId74"/>
    <p:sldId id="4667" r:id="rId75"/>
    <p:sldId id="4657" r:id="rId76"/>
    <p:sldId id="4720" r:id="rId77"/>
    <p:sldId id="4671" r:id="rId78"/>
    <p:sldId id="4692" r:id="rId79"/>
    <p:sldId id="4648" r:id="rId80"/>
    <p:sldId id="4674" r:id="rId81"/>
    <p:sldId id="330" r:id="rId82"/>
    <p:sldId id="4672" r:id="rId83"/>
    <p:sldId id="619" r:id="rId84"/>
    <p:sldId id="4731" r:id="rId85"/>
    <p:sldId id="653" r:id="rId86"/>
    <p:sldId id="344" r:id="rId87"/>
    <p:sldId id="4676" r:id="rId88"/>
    <p:sldId id="4736" r:id="rId89"/>
    <p:sldId id="4663" r:id="rId90"/>
    <p:sldId id="4705" r:id="rId91"/>
    <p:sldId id="4722" r:id="rId92"/>
    <p:sldId id="4751" r:id="rId93"/>
    <p:sldId id="4752" r:id="rId94"/>
    <p:sldId id="4753" r:id="rId95"/>
    <p:sldId id="4754" r:id="rId96"/>
    <p:sldId id="4712" r:id="rId97"/>
    <p:sldId id="2147483647" r:id="rId9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BBF91B-CC45-B6D2-2950-168919572FBE}" name="Diane Sell" initials="DS" userId="S::ufdxs@fhlb.com::24d2c111-6533-4350-91fa-8c0aacfcdd18" providerId="AD"/>
  <p188:author id="{B418746A-E6B5-5FAC-207C-E0A5C2038853}" name="Rene Singleton" initials="RS" userId="S::rhall@fhlb.com::3fa22358-6b0a-469e-81fe-e717b8dc259c"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1CE"/>
    <a:srgbClr val="245590"/>
    <a:srgbClr val="E46C0A"/>
    <a:srgbClr val="193D69"/>
    <a:srgbClr val="4F81BD"/>
    <a:srgbClr val="2C6AB6"/>
    <a:srgbClr val="6EA0DC"/>
    <a:srgbClr val="5E95D8"/>
    <a:srgbClr val="83AE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5923" autoAdjust="0"/>
  </p:normalViewPr>
  <p:slideViewPr>
    <p:cSldViewPr snapToGrid="0">
      <p:cViewPr varScale="1">
        <p:scale>
          <a:sx n="107" d="100"/>
          <a:sy n="107" d="100"/>
        </p:scale>
        <p:origin x="166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9.xml.rels><?xml version="1.0" encoding="UTF-8" standalone="yes"?>
<Relationships xmlns="http://schemas.openxmlformats.org/package/2006/relationships"><Relationship Id="rId1" Type="http://schemas.openxmlformats.org/officeDocument/2006/relationships/hyperlink" Target="mailto:AHP@fhlb.com"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9.xml.rels><?xml version="1.0" encoding="UTF-8" standalone="yes"?>
<Relationships xmlns="http://schemas.openxmlformats.org/package/2006/relationships"><Relationship Id="rId1" Type="http://schemas.openxmlformats.org/officeDocument/2006/relationships/hyperlink" Target="mailto:AHP@fhlb.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a:solidFill>
                <a:schemeClr val="accent1"/>
              </a:solidFill>
            </a:rPr>
            <a:t>Contact Us!</a:t>
          </a:r>
        </a:p>
        <a:p>
          <a:r>
            <a:rPr lang="en-US" b="1" u="sng">
              <a:solidFill>
                <a:schemeClr val="accent1"/>
              </a:solidFill>
            </a:rPr>
            <a:t>By Phone: </a:t>
          </a:r>
          <a:r>
            <a:rPr lang="en-US"/>
            <a:t>800.362.2944</a:t>
          </a:r>
        </a:p>
        <a:p>
          <a:r>
            <a:rPr lang="en-US" b="1" u="sng">
              <a:solidFill>
                <a:schemeClr val="accent1"/>
              </a:solidFill>
            </a:rPr>
            <a:t>By Email: </a:t>
          </a:r>
          <a:r>
            <a:rPr lang="en-US"/>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custT="1"/>
      <dgm:spPr>
        <a:solidFill>
          <a:schemeClr val="bg1">
            <a:alpha val="50000"/>
          </a:schemeClr>
        </a:solidFill>
        <a:ln>
          <a:solidFill>
            <a:schemeClr val="accent1"/>
          </a:solidFill>
        </a:ln>
      </dgm:spPr>
      <dgm:t>
        <a:bodyPr/>
        <a:lstStyle/>
        <a:p>
          <a:r>
            <a:rPr lang="en-US" sz="2800" b="1" u="none" kern="1200" dirty="0">
              <a:solidFill>
                <a:schemeClr val="accent1"/>
              </a:solidFill>
            </a:rPr>
            <a:t>Contact Us!</a:t>
          </a:r>
        </a:p>
        <a:p>
          <a:r>
            <a:rPr lang="en-US" sz="2800" b="1" u="sng" kern="1200" dirty="0">
              <a:solidFill>
                <a:schemeClr val="accent1"/>
              </a:solidFill>
            </a:rPr>
            <a:t>By Phone: </a:t>
          </a:r>
          <a:r>
            <a:rPr lang="en-US" sz="2800" kern="1200" dirty="0"/>
            <a:t>800.362.2944</a:t>
          </a:r>
        </a:p>
        <a:p>
          <a:r>
            <a:rPr lang="en-US" sz="2800" b="1" u="sng" kern="1200" dirty="0">
              <a:solidFill>
                <a:schemeClr val="accent1"/>
              </a:solidFill>
            </a:rPr>
            <a:t>By Email: </a:t>
          </a:r>
          <a:r>
            <a:rPr lang="en-US" sz="2300" b="0" u="none" kern="1200" dirty="0">
              <a:solidFill>
                <a:schemeClr val="tx1"/>
              </a:solidFill>
            </a:rPr>
            <a:t>fortifiedfund</a:t>
          </a:r>
          <a:r>
            <a:rPr lang="en-US" sz="2300" kern="1200" dirty="0"/>
            <a:t>@fhlb.com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ScaleX="110059"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7F391-FE10-4F56-BFAA-A3344991B2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5C2135-8900-4566-B18A-F6CCDD6962DB}" type="pres">
      <dgm:prSet presAssocID="{3777F391-FE10-4F56-BFAA-A3344991B2D4}" presName="linear" presStyleCnt="0">
        <dgm:presLayoutVars>
          <dgm:animLvl val="lvl"/>
          <dgm:resizeHandles val="exact"/>
        </dgm:presLayoutVars>
      </dgm:prSet>
      <dgm:spPr/>
    </dgm:pt>
  </dgm:ptLst>
  <dgm:cxnLst>
    <dgm:cxn modelId="{5E4D9CCC-AEB8-4259-BAC2-F97EE936EF5D}" type="presOf" srcId="{3777F391-FE10-4F56-BFAA-A3344991B2D4}" destId="{9A5C2135-8900-4566-B18A-F6CCDD6962DB}" srcOrd="0"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30D07-A7BA-45D9-8048-9C63FD855A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2B7FDC-9B35-4E00-9F0F-8F1B49FE5C9E}">
      <dgm:prSet phldrT="[Text]" custT="1"/>
      <dgm:spPr/>
      <dgm:t>
        <a:bodyPr/>
        <a:lstStyle/>
        <a:p>
          <a:r>
            <a:rPr lang="en-US" sz="2400" b="1" dirty="0"/>
            <a:t>Rehabilitation (accessibility modifications, roofs, etc.)</a:t>
          </a:r>
        </a:p>
      </dgm:t>
    </dgm:pt>
    <dgm:pt modelId="{5F5E2D52-A52D-4D05-B257-9BF535CB9132}" type="parTrans" cxnId="{C993FD75-3A0A-47EE-9AE8-DD08093F4D9D}">
      <dgm:prSet/>
      <dgm:spPr/>
      <dgm:t>
        <a:bodyPr/>
        <a:lstStyle/>
        <a:p>
          <a:endParaRPr lang="en-US" sz="2400" b="1"/>
        </a:p>
      </dgm:t>
    </dgm:pt>
    <dgm:pt modelId="{3F5E0705-37EB-4370-80F7-1174E184B6CA}" type="sibTrans" cxnId="{C993FD75-3A0A-47EE-9AE8-DD08093F4D9D}">
      <dgm:prSet/>
      <dgm:spPr/>
      <dgm:t>
        <a:bodyPr/>
        <a:lstStyle/>
        <a:p>
          <a:endParaRPr lang="en-US" sz="2400" b="1"/>
        </a:p>
      </dgm:t>
    </dgm:pt>
    <dgm:pt modelId="{F2C574DE-3BC5-464E-B9DB-9D70F744D8AC}">
      <dgm:prSet phldrT="[Text]" custT="1"/>
      <dgm:spPr/>
      <dgm:t>
        <a:bodyPr/>
        <a:lstStyle/>
        <a:p>
          <a:r>
            <a:rPr lang="en-US" sz="2400" b="1" dirty="0"/>
            <a:t>Downpayment/Closing Cost Assistance</a:t>
          </a:r>
        </a:p>
      </dgm:t>
    </dgm:pt>
    <dgm:pt modelId="{0E4DDB27-82C4-4078-A904-5D5E082852E6}" type="parTrans" cxnId="{4066DCA8-BB43-42B4-A6D3-5F12A815F041}">
      <dgm:prSet/>
      <dgm:spPr/>
      <dgm:t>
        <a:bodyPr/>
        <a:lstStyle/>
        <a:p>
          <a:endParaRPr lang="en-US" sz="2400" b="1"/>
        </a:p>
      </dgm:t>
    </dgm:pt>
    <dgm:pt modelId="{A23AF0B7-6591-4395-972B-FD8659F657E7}" type="sibTrans" cxnId="{4066DCA8-BB43-42B4-A6D3-5F12A815F041}">
      <dgm:prSet/>
      <dgm:spPr/>
      <dgm:t>
        <a:bodyPr/>
        <a:lstStyle/>
        <a:p>
          <a:endParaRPr lang="en-US" sz="2400" b="1"/>
        </a:p>
      </dgm:t>
    </dgm:pt>
    <dgm:pt modelId="{C36AAA94-A129-4DE9-8233-25C5AD190FDE}">
      <dgm:prSet phldrT="[Text]" custT="1"/>
      <dgm:spPr/>
      <dgm:t>
        <a:bodyPr/>
        <a:lstStyle/>
        <a:p>
          <a:r>
            <a:rPr lang="en-US" sz="2400" b="1" dirty="0"/>
            <a:t>Developer and Inspection Fees (Rehab Projects only)</a:t>
          </a:r>
        </a:p>
      </dgm:t>
    </dgm:pt>
    <dgm:pt modelId="{F7167BE9-8BDB-4BC9-BF34-9FB559299D95}" type="parTrans" cxnId="{745DBF71-C594-4EB1-A3DB-4B892A50EC7C}">
      <dgm:prSet/>
      <dgm:spPr/>
      <dgm:t>
        <a:bodyPr/>
        <a:lstStyle/>
        <a:p>
          <a:endParaRPr lang="en-US" sz="2400" b="1"/>
        </a:p>
      </dgm:t>
    </dgm:pt>
    <dgm:pt modelId="{DF8E7F6D-E1CA-4A6E-9E9C-D2DC05EE79E3}" type="sibTrans" cxnId="{745DBF71-C594-4EB1-A3DB-4B892A50EC7C}">
      <dgm:prSet/>
      <dgm:spPr/>
      <dgm:t>
        <a:bodyPr/>
        <a:lstStyle/>
        <a:p>
          <a:endParaRPr lang="en-US" sz="2400" b="1"/>
        </a:p>
      </dgm:t>
    </dgm:pt>
    <dgm:pt modelId="{852AC3F3-1157-42A5-AB9B-265B7800285A}">
      <dgm:prSet phldrT="[Text]" custT="1"/>
      <dgm:spPr/>
      <dgm:t>
        <a:bodyPr/>
        <a:lstStyle/>
        <a:p>
          <a:r>
            <a:rPr lang="en-US" sz="2400" b="1" dirty="0"/>
            <a:t>Homebuyer Counseling (DPA Projects only)</a:t>
          </a:r>
        </a:p>
      </dgm:t>
    </dgm:pt>
    <dgm:pt modelId="{D7598357-8982-4A8D-B332-6DDF9B52A5F4}" type="parTrans" cxnId="{759A050A-D996-472B-B765-8F10FE0699FA}">
      <dgm:prSet/>
      <dgm:spPr/>
      <dgm:t>
        <a:bodyPr/>
        <a:lstStyle/>
        <a:p>
          <a:endParaRPr lang="en-US" sz="2400" b="1"/>
        </a:p>
      </dgm:t>
    </dgm:pt>
    <dgm:pt modelId="{1ECC75C5-28AB-4CE3-B48B-E5493E7501B9}" type="sibTrans" cxnId="{759A050A-D996-472B-B765-8F10FE0699FA}">
      <dgm:prSet/>
      <dgm:spPr/>
      <dgm:t>
        <a:bodyPr/>
        <a:lstStyle/>
        <a:p>
          <a:endParaRPr lang="en-US" sz="2400" b="1"/>
        </a:p>
      </dgm:t>
    </dgm:pt>
    <dgm:pt modelId="{998A25A2-7028-4892-8A7E-7F53D7F53D5E}" type="pres">
      <dgm:prSet presAssocID="{18730D07-A7BA-45D9-8048-9C63FD855A0D}" presName="linear" presStyleCnt="0">
        <dgm:presLayoutVars>
          <dgm:dir/>
          <dgm:animLvl val="lvl"/>
          <dgm:resizeHandles val="exact"/>
        </dgm:presLayoutVars>
      </dgm:prSet>
      <dgm:spPr/>
    </dgm:pt>
    <dgm:pt modelId="{3F7F7637-9181-4EAB-BB0A-0BA147D10855}" type="pres">
      <dgm:prSet presAssocID="{AD2B7FDC-9B35-4E00-9F0F-8F1B49FE5C9E}" presName="parentLin" presStyleCnt="0"/>
      <dgm:spPr/>
    </dgm:pt>
    <dgm:pt modelId="{9B62BD37-D163-4D44-A016-A89912A9B802}" type="pres">
      <dgm:prSet presAssocID="{AD2B7FDC-9B35-4E00-9F0F-8F1B49FE5C9E}" presName="parentLeftMargin" presStyleLbl="node1" presStyleIdx="0" presStyleCnt="4"/>
      <dgm:spPr/>
    </dgm:pt>
    <dgm:pt modelId="{7B20FFAE-CD19-4667-8053-36DF582BF986}" type="pres">
      <dgm:prSet presAssocID="{AD2B7FDC-9B35-4E00-9F0F-8F1B49FE5C9E}" presName="parentText" presStyleLbl="node1" presStyleIdx="0" presStyleCnt="4" custScaleX="130945">
        <dgm:presLayoutVars>
          <dgm:chMax val="0"/>
          <dgm:bulletEnabled val="1"/>
        </dgm:presLayoutVars>
      </dgm:prSet>
      <dgm:spPr/>
    </dgm:pt>
    <dgm:pt modelId="{AC4A3FC0-ADB9-4605-8689-BF09F3836EC2}" type="pres">
      <dgm:prSet presAssocID="{AD2B7FDC-9B35-4E00-9F0F-8F1B49FE5C9E}" presName="negativeSpace" presStyleCnt="0"/>
      <dgm:spPr/>
    </dgm:pt>
    <dgm:pt modelId="{778A2320-67BD-4AF0-889D-C33617E83BAE}" type="pres">
      <dgm:prSet presAssocID="{AD2B7FDC-9B35-4E00-9F0F-8F1B49FE5C9E}" presName="childText" presStyleLbl="conFgAcc1" presStyleIdx="0" presStyleCnt="4">
        <dgm:presLayoutVars>
          <dgm:bulletEnabled val="1"/>
        </dgm:presLayoutVars>
      </dgm:prSet>
      <dgm:spPr/>
    </dgm:pt>
    <dgm:pt modelId="{D24F882D-3C4E-464E-B986-2FD2C142B3CA}" type="pres">
      <dgm:prSet presAssocID="{3F5E0705-37EB-4370-80F7-1174E184B6CA}" presName="spaceBetweenRectangles" presStyleCnt="0"/>
      <dgm:spPr/>
    </dgm:pt>
    <dgm:pt modelId="{004C72F3-5656-4E99-82D5-C52DD95F9964}" type="pres">
      <dgm:prSet presAssocID="{F2C574DE-3BC5-464E-B9DB-9D70F744D8AC}" presName="parentLin" presStyleCnt="0"/>
      <dgm:spPr/>
    </dgm:pt>
    <dgm:pt modelId="{E3088074-867A-4808-BE32-BE8E14FC2BBB}" type="pres">
      <dgm:prSet presAssocID="{F2C574DE-3BC5-464E-B9DB-9D70F744D8AC}" presName="parentLeftMargin" presStyleLbl="node1" presStyleIdx="0" presStyleCnt="4"/>
      <dgm:spPr/>
    </dgm:pt>
    <dgm:pt modelId="{DB1A1127-F9EC-48CB-91B8-42A82CABC462}" type="pres">
      <dgm:prSet presAssocID="{F2C574DE-3BC5-464E-B9DB-9D70F744D8AC}" presName="parentText" presStyleLbl="node1" presStyleIdx="1" presStyleCnt="4" custScaleX="131887">
        <dgm:presLayoutVars>
          <dgm:chMax val="0"/>
          <dgm:bulletEnabled val="1"/>
        </dgm:presLayoutVars>
      </dgm:prSet>
      <dgm:spPr/>
    </dgm:pt>
    <dgm:pt modelId="{8CB3C84F-65F0-4922-946B-D2D07D3509A7}" type="pres">
      <dgm:prSet presAssocID="{F2C574DE-3BC5-464E-B9DB-9D70F744D8AC}" presName="negativeSpace" presStyleCnt="0"/>
      <dgm:spPr/>
    </dgm:pt>
    <dgm:pt modelId="{261E5023-E3AD-4BAE-A7BC-6634893F236F}" type="pres">
      <dgm:prSet presAssocID="{F2C574DE-3BC5-464E-B9DB-9D70F744D8AC}" presName="childText" presStyleLbl="conFgAcc1" presStyleIdx="1" presStyleCnt="4">
        <dgm:presLayoutVars>
          <dgm:bulletEnabled val="1"/>
        </dgm:presLayoutVars>
      </dgm:prSet>
      <dgm:spPr/>
    </dgm:pt>
    <dgm:pt modelId="{966C51AA-67D0-45E0-8069-97FEB22C30FD}" type="pres">
      <dgm:prSet presAssocID="{A23AF0B7-6591-4395-972B-FD8659F657E7}" presName="spaceBetweenRectangles" presStyleCnt="0"/>
      <dgm:spPr/>
    </dgm:pt>
    <dgm:pt modelId="{A9CD5D3F-B54A-4CB5-8D4C-D47CCA3A4055}" type="pres">
      <dgm:prSet presAssocID="{C36AAA94-A129-4DE9-8233-25C5AD190FDE}" presName="parentLin" presStyleCnt="0"/>
      <dgm:spPr/>
    </dgm:pt>
    <dgm:pt modelId="{7598F75A-6508-4B20-90F1-20C82BA8721B}" type="pres">
      <dgm:prSet presAssocID="{C36AAA94-A129-4DE9-8233-25C5AD190FDE}" presName="parentLeftMargin" presStyleLbl="node1" presStyleIdx="1" presStyleCnt="4"/>
      <dgm:spPr/>
    </dgm:pt>
    <dgm:pt modelId="{F2A9F483-7A98-43E8-8C3E-BFEED0934925}" type="pres">
      <dgm:prSet presAssocID="{C36AAA94-A129-4DE9-8233-25C5AD190FDE}" presName="parentText" presStyleLbl="node1" presStyleIdx="2" presStyleCnt="4" custScaleX="131960">
        <dgm:presLayoutVars>
          <dgm:chMax val="0"/>
          <dgm:bulletEnabled val="1"/>
        </dgm:presLayoutVars>
      </dgm:prSet>
      <dgm:spPr/>
    </dgm:pt>
    <dgm:pt modelId="{BBCF147A-BB22-452C-8F36-5D5730AAEC58}" type="pres">
      <dgm:prSet presAssocID="{C36AAA94-A129-4DE9-8233-25C5AD190FDE}" presName="negativeSpace" presStyleCnt="0"/>
      <dgm:spPr/>
    </dgm:pt>
    <dgm:pt modelId="{5014FB65-4380-4B35-9A1C-7CCB3FF5320E}" type="pres">
      <dgm:prSet presAssocID="{C36AAA94-A129-4DE9-8233-25C5AD190FDE}" presName="childText" presStyleLbl="conFgAcc1" presStyleIdx="2" presStyleCnt="4">
        <dgm:presLayoutVars>
          <dgm:bulletEnabled val="1"/>
        </dgm:presLayoutVars>
      </dgm:prSet>
      <dgm:spPr/>
    </dgm:pt>
    <dgm:pt modelId="{530C6C45-8921-4EDE-B115-166A2458DBAB}" type="pres">
      <dgm:prSet presAssocID="{DF8E7F6D-E1CA-4A6E-9E9C-D2DC05EE79E3}" presName="spaceBetweenRectangles" presStyleCnt="0"/>
      <dgm:spPr/>
    </dgm:pt>
    <dgm:pt modelId="{E31D3B08-4B09-4929-843F-A990247381D8}" type="pres">
      <dgm:prSet presAssocID="{852AC3F3-1157-42A5-AB9B-265B7800285A}" presName="parentLin" presStyleCnt="0"/>
      <dgm:spPr/>
    </dgm:pt>
    <dgm:pt modelId="{0F699056-8F18-44AE-A4C7-5BE17761C94A}" type="pres">
      <dgm:prSet presAssocID="{852AC3F3-1157-42A5-AB9B-265B7800285A}" presName="parentLeftMargin" presStyleLbl="node1" presStyleIdx="2" presStyleCnt="4"/>
      <dgm:spPr/>
    </dgm:pt>
    <dgm:pt modelId="{DF377731-755E-40BE-A532-1F3C00DBA1AD}" type="pres">
      <dgm:prSet presAssocID="{852AC3F3-1157-42A5-AB9B-265B7800285A}" presName="parentText" presStyleLbl="node1" presStyleIdx="3" presStyleCnt="4" custScaleX="132132">
        <dgm:presLayoutVars>
          <dgm:chMax val="0"/>
          <dgm:bulletEnabled val="1"/>
        </dgm:presLayoutVars>
      </dgm:prSet>
      <dgm:spPr/>
    </dgm:pt>
    <dgm:pt modelId="{C1018741-5E39-4C4E-BE18-22912B17450E}" type="pres">
      <dgm:prSet presAssocID="{852AC3F3-1157-42A5-AB9B-265B7800285A}" presName="negativeSpace" presStyleCnt="0"/>
      <dgm:spPr/>
    </dgm:pt>
    <dgm:pt modelId="{37247AB7-0E6F-40A3-A806-87969FFB4738}" type="pres">
      <dgm:prSet presAssocID="{852AC3F3-1157-42A5-AB9B-265B7800285A}" presName="childText" presStyleLbl="conFgAcc1" presStyleIdx="3" presStyleCnt="4">
        <dgm:presLayoutVars>
          <dgm:bulletEnabled val="1"/>
        </dgm:presLayoutVars>
      </dgm:prSet>
      <dgm:spPr/>
    </dgm:pt>
  </dgm:ptLst>
  <dgm:cxnLst>
    <dgm:cxn modelId="{7DADB808-DA3C-4B17-9AEB-DB28AF94317E}" type="presOf" srcId="{C36AAA94-A129-4DE9-8233-25C5AD190FDE}" destId="{7598F75A-6508-4B20-90F1-20C82BA8721B}" srcOrd="0" destOrd="0" presId="urn:microsoft.com/office/officeart/2005/8/layout/list1"/>
    <dgm:cxn modelId="{759A050A-D996-472B-B765-8F10FE0699FA}" srcId="{18730D07-A7BA-45D9-8048-9C63FD855A0D}" destId="{852AC3F3-1157-42A5-AB9B-265B7800285A}" srcOrd="3" destOrd="0" parTransId="{D7598357-8982-4A8D-B332-6DDF9B52A5F4}" sibTransId="{1ECC75C5-28AB-4CE3-B48B-E5493E7501B9}"/>
    <dgm:cxn modelId="{555C902D-56C5-44E0-952A-3BCD013A7BCC}" type="presOf" srcId="{18730D07-A7BA-45D9-8048-9C63FD855A0D}" destId="{998A25A2-7028-4892-8A7E-7F53D7F53D5E}" srcOrd="0" destOrd="0" presId="urn:microsoft.com/office/officeart/2005/8/layout/list1"/>
    <dgm:cxn modelId="{07DB0F3E-1353-433E-B033-D019BB702547}" type="presOf" srcId="{AD2B7FDC-9B35-4E00-9F0F-8F1B49FE5C9E}" destId="{9B62BD37-D163-4D44-A016-A89912A9B802}" srcOrd="0" destOrd="0" presId="urn:microsoft.com/office/officeart/2005/8/layout/list1"/>
    <dgm:cxn modelId="{233D1841-1313-4175-8E8C-A8D30FC9A6A0}" type="presOf" srcId="{F2C574DE-3BC5-464E-B9DB-9D70F744D8AC}" destId="{DB1A1127-F9EC-48CB-91B8-42A82CABC462}" srcOrd="1" destOrd="0" presId="urn:microsoft.com/office/officeart/2005/8/layout/list1"/>
    <dgm:cxn modelId="{5E173348-AB04-4D1B-BF2E-2478DCD0B6C9}" type="presOf" srcId="{F2C574DE-3BC5-464E-B9DB-9D70F744D8AC}" destId="{E3088074-867A-4808-BE32-BE8E14FC2BBB}" srcOrd="0" destOrd="0" presId="urn:microsoft.com/office/officeart/2005/8/layout/list1"/>
    <dgm:cxn modelId="{FD44A86E-E80A-4512-9817-41DAD57413E8}" type="presOf" srcId="{AD2B7FDC-9B35-4E00-9F0F-8F1B49FE5C9E}" destId="{7B20FFAE-CD19-4667-8053-36DF582BF986}" srcOrd="1" destOrd="0" presId="urn:microsoft.com/office/officeart/2005/8/layout/list1"/>
    <dgm:cxn modelId="{745DBF71-C594-4EB1-A3DB-4B892A50EC7C}" srcId="{18730D07-A7BA-45D9-8048-9C63FD855A0D}" destId="{C36AAA94-A129-4DE9-8233-25C5AD190FDE}" srcOrd="2" destOrd="0" parTransId="{F7167BE9-8BDB-4BC9-BF34-9FB559299D95}" sibTransId="{DF8E7F6D-E1CA-4A6E-9E9C-D2DC05EE79E3}"/>
    <dgm:cxn modelId="{C993FD75-3A0A-47EE-9AE8-DD08093F4D9D}" srcId="{18730D07-A7BA-45D9-8048-9C63FD855A0D}" destId="{AD2B7FDC-9B35-4E00-9F0F-8F1B49FE5C9E}" srcOrd="0" destOrd="0" parTransId="{5F5E2D52-A52D-4D05-B257-9BF535CB9132}" sibTransId="{3F5E0705-37EB-4370-80F7-1174E184B6CA}"/>
    <dgm:cxn modelId="{4066DCA8-BB43-42B4-A6D3-5F12A815F041}" srcId="{18730D07-A7BA-45D9-8048-9C63FD855A0D}" destId="{F2C574DE-3BC5-464E-B9DB-9D70F744D8AC}" srcOrd="1" destOrd="0" parTransId="{0E4DDB27-82C4-4078-A904-5D5E082852E6}" sibTransId="{A23AF0B7-6591-4395-972B-FD8659F657E7}"/>
    <dgm:cxn modelId="{5E2970AC-F9E4-4990-9912-886B0DAC88EB}" type="presOf" srcId="{852AC3F3-1157-42A5-AB9B-265B7800285A}" destId="{DF377731-755E-40BE-A532-1F3C00DBA1AD}" srcOrd="1" destOrd="0" presId="urn:microsoft.com/office/officeart/2005/8/layout/list1"/>
    <dgm:cxn modelId="{D9C5CAAE-E87D-4FD5-8299-069B66107095}" type="presOf" srcId="{852AC3F3-1157-42A5-AB9B-265B7800285A}" destId="{0F699056-8F18-44AE-A4C7-5BE17761C94A}" srcOrd="0" destOrd="0" presId="urn:microsoft.com/office/officeart/2005/8/layout/list1"/>
    <dgm:cxn modelId="{0391CBD8-0AE6-49C9-8DDF-E1541C62440C}" type="presOf" srcId="{C36AAA94-A129-4DE9-8233-25C5AD190FDE}" destId="{F2A9F483-7A98-43E8-8C3E-BFEED0934925}" srcOrd="1" destOrd="0" presId="urn:microsoft.com/office/officeart/2005/8/layout/list1"/>
    <dgm:cxn modelId="{5F6127F4-DF69-4E1E-9344-447171C9EC70}" type="presParOf" srcId="{998A25A2-7028-4892-8A7E-7F53D7F53D5E}" destId="{3F7F7637-9181-4EAB-BB0A-0BA147D10855}" srcOrd="0" destOrd="0" presId="urn:microsoft.com/office/officeart/2005/8/layout/list1"/>
    <dgm:cxn modelId="{BDFD1B4A-66E6-4074-ACB0-B261D30A43E3}" type="presParOf" srcId="{3F7F7637-9181-4EAB-BB0A-0BA147D10855}" destId="{9B62BD37-D163-4D44-A016-A89912A9B802}" srcOrd="0" destOrd="0" presId="urn:microsoft.com/office/officeart/2005/8/layout/list1"/>
    <dgm:cxn modelId="{15C569A1-8E24-4A96-A4E5-06389C6BC9C5}" type="presParOf" srcId="{3F7F7637-9181-4EAB-BB0A-0BA147D10855}" destId="{7B20FFAE-CD19-4667-8053-36DF582BF986}" srcOrd="1" destOrd="0" presId="urn:microsoft.com/office/officeart/2005/8/layout/list1"/>
    <dgm:cxn modelId="{AD7F3236-2714-4AE2-B5C4-97B85B72D503}" type="presParOf" srcId="{998A25A2-7028-4892-8A7E-7F53D7F53D5E}" destId="{AC4A3FC0-ADB9-4605-8689-BF09F3836EC2}" srcOrd="1" destOrd="0" presId="urn:microsoft.com/office/officeart/2005/8/layout/list1"/>
    <dgm:cxn modelId="{63C533DE-0611-4231-B463-11ED799178FC}" type="presParOf" srcId="{998A25A2-7028-4892-8A7E-7F53D7F53D5E}" destId="{778A2320-67BD-4AF0-889D-C33617E83BAE}" srcOrd="2" destOrd="0" presId="urn:microsoft.com/office/officeart/2005/8/layout/list1"/>
    <dgm:cxn modelId="{E39C81AC-4BD2-4FAC-9213-D5E249791C44}" type="presParOf" srcId="{998A25A2-7028-4892-8A7E-7F53D7F53D5E}" destId="{D24F882D-3C4E-464E-B986-2FD2C142B3CA}" srcOrd="3" destOrd="0" presId="urn:microsoft.com/office/officeart/2005/8/layout/list1"/>
    <dgm:cxn modelId="{2D1C6A14-680A-4981-B711-31CB05646F8E}" type="presParOf" srcId="{998A25A2-7028-4892-8A7E-7F53D7F53D5E}" destId="{004C72F3-5656-4E99-82D5-C52DD95F9964}" srcOrd="4" destOrd="0" presId="urn:microsoft.com/office/officeart/2005/8/layout/list1"/>
    <dgm:cxn modelId="{5E514A88-45F2-419C-86A2-A8A5376D9888}" type="presParOf" srcId="{004C72F3-5656-4E99-82D5-C52DD95F9964}" destId="{E3088074-867A-4808-BE32-BE8E14FC2BBB}" srcOrd="0" destOrd="0" presId="urn:microsoft.com/office/officeart/2005/8/layout/list1"/>
    <dgm:cxn modelId="{5199FE32-900A-47A7-BC82-98C7B283978C}" type="presParOf" srcId="{004C72F3-5656-4E99-82D5-C52DD95F9964}" destId="{DB1A1127-F9EC-48CB-91B8-42A82CABC462}" srcOrd="1" destOrd="0" presId="urn:microsoft.com/office/officeart/2005/8/layout/list1"/>
    <dgm:cxn modelId="{ECC748B0-2CFE-4A75-9A2C-DC1EACC27B1C}" type="presParOf" srcId="{998A25A2-7028-4892-8A7E-7F53D7F53D5E}" destId="{8CB3C84F-65F0-4922-946B-D2D07D3509A7}" srcOrd="5" destOrd="0" presId="urn:microsoft.com/office/officeart/2005/8/layout/list1"/>
    <dgm:cxn modelId="{2030E7F2-F87A-4C57-BA55-E73A0D52DEAC}" type="presParOf" srcId="{998A25A2-7028-4892-8A7E-7F53D7F53D5E}" destId="{261E5023-E3AD-4BAE-A7BC-6634893F236F}" srcOrd="6" destOrd="0" presId="urn:microsoft.com/office/officeart/2005/8/layout/list1"/>
    <dgm:cxn modelId="{A3962AB3-B492-4798-9EC8-6C6BC6D7BCB6}" type="presParOf" srcId="{998A25A2-7028-4892-8A7E-7F53D7F53D5E}" destId="{966C51AA-67D0-45E0-8069-97FEB22C30FD}" srcOrd="7" destOrd="0" presId="urn:microsoft.com/office/officeart/2005/8/layout/list1"/>
    <dgm:cxn modelId="{3D8914A8-9D5B-474A-A7E0-AF6922BC2DE5}" type="presParOf" srcId="{998A25A2-7028-4892-8A7E-7F53D7F53D5E}" destId="{A9CD5D3F-B54A-4CB5-8D4C-D47CCA3A4055}" srcOrd="8" destOrd="0" presId="urn:microsoft.com/office/officeart/2005/8/layout/list1"/>
    <dgm:cxn modelId="{782F229F-4E95-4449-AD48-8C7FD339994B}" type="presParOf" srcId="{A9CD5D3F-B54A-4CB5-8D4C-D47CCA3A4055}" destId="{7598F75A-6508-4B20-90F1-20C82BA8721B}" srcOrd="0" destOrd="0" presId="urn:microsoft.com/office/officeart/2005/8/layout/list1"/>
    <dgm:cxn modelId="{6C533547-685F-43FA-B067-CD531F7EC134}" type="presParOf" srcId="{A9CD5D3F-B54A-4CB5-8D4C-D47CCA3A4055}" destId="{F2A9F483-7A98-43E8-8C3E-BFEED0934925}" srcOrd="1" destOrd="0" presId="urn:microsoft.com/office/officeart/2005/8/layout/list1"/>
    <dgm:cxn modelId="{E8302277-53CB-48E1-B74E-4C5D06811091}" type="presParOf" srcId="{998A25A2-7028-4892-8A7E-7F53D7F53D5E}" destId="{BBCF147A-BB22-452C-8F36-5D5730AAEC58}" srcOrd="9" destOrd="0" presId="urn:microsoft.com/office/officeart/2005/8/layout/list1"/>
    <dgm:cxn modelId="{91F4FC72-C066-4EE2-9971-24D47DA6F774}" type="presParOf" srcId="{998A25A2-7028-4892-8A7E-7F53D7F53D5E}" destId="{5014FB65-4380-4B35-9A1C-7CCB3FF5320E}" srcOrd="10" destOrd="0" presId="urn:microsoft.com/office/officeart/2005/8/layout/list1"/>
    <dgm:cxn modelId="{1B7E5ADE-3687-49B7-B48A-329C3BE4879C}" type="presParOf" srcId="{998A25A2-7028-4892-8A7E-7F53D7F53D5E}" destId="{530C6C45-8921-4EDE-B115-166A2458DBAB}" srcOrd="11" destOrd="0" presId="urn:microsoft.com/office/officeart/2005/8/layout/list1"/>
    <dgm:cxn modelId="{58697758-7971-46B0-9E0F-94184CB4B868}" type="presParOf" srcId="{998A25A2-7028-4892-8A7E-7F53D7F53D5E}" destId="{E31D3B08-4B09-4929-843F-A990247381D8}" srcOrd="12" destOrd="0" presId="urn:microsoft.com/office/officeart/2005/8/layout/list1"/>
    <dgm:cxn modelId="{A4639D22-BDFA-467F-AA4A-56D701C943AD}" type="presParOf" srcId="{E31D3B08-4B09-4929-843F-A990247381D8}" destId="{0F699056-8F18-44AE-A4C7-5BE17761C94A}" srcOrd="0" destOrd="0" presId="urn:microsoft.com/office/officeart/2005/8/layout/list1"/>
    <dgm:cxn modelId="{EDE0E8D6-529B-404F-9EB2-5BFF4AE7FF66}" type="presParOf" srcId="{E31D3B08-4B09-4929-843F-A990247381D8}" destId="{DF377731-755E-40BE-A532-1F3C00DBA1AD}" srcOrd="1" destOrd="0" presId="urn:microsoft.com/office/officeart/2005/8/layout/list1"/>
    <dgm:cxn modelId="{84FC9416-9C65-4C45-9B50-477FEDE44E4A}" type="presParOf" srcId="{998A25A2-7028-4892-8A7E-7F53D7F53D5E}" destId="{C1018741-5E39-4C4E-BE18-22912B17450E}" srcOrd="13" destOrd="0" presId="urn:microsoft.com/office/officeart/2005/8/layout/list1"/>
    <dgm:cxn modelId="{0AB5AD94-5DE8-4962-B012-7DC6537E72B7}" type="presParOf" srcId="{998A25A2-7028-4892-8A7E-7F53D7F53D5E}" destId="{37247AB7-0E6F-40A3-A806-87969FFB47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D7AFB31-9C31-4EE7-8438-B6349FF0DCF5}">
      <dgm:prSet phldrT="[Text]"/>
      <dgm:spPr/>
      <dgm:t>
        <a:bodyPr/>
        <a:lstStyle/>
        <a:p>
          <a:r>
            <a:rPr lang="en-US" dirty="0"/>
            <a:t>Members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dgm:spPr/>
      <dgm:t>
        <a:bodyPr/>
        <a:lstStyle/>
        <a:p>
          <a:r>
            <a:rPr lang="en-US"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9E608BA9-390B-47EB-B240-32CD8090853E}" type="asst">
      <dgm:prSet phldrT="[Text]"/>
      <dgm:spPr/>
      <dgm:t>
        <a:bodyPr/>
        <a:lstStyle/>
        <a:p>
          <a:r>
            <a:rPr lang="en-US" dirty="0"/>
            <a:t>HELP</a:t>
          </a:r>
        </a:p>
      </dgm:t>
    </dgm:pt>
    <dgm:pt modelId="{8D8BF37F-20E8-4E74-B2E9-3716263F3820}" type="parTrans" cxnId="{0FBF8AE6-C1D4-4192-ACDB-3FA4707DF67E}">
      <dgm:prSet/>
      <dgm:spPr/>
      <dgm:t>
        <a:bodyPr/>
        <a:lstStyle/>
        <a:p>
          <a:endParaRPr lang="en-US"/>
        </a:p>
      </dgm:t>
    </dgm:pt>
    <dgm:pt modelId="{18B4EDB0-0F30-48CF-AC43-9CC6FB866F2A}" type="sibTrans" cxnId="{0FBF8AE6-C1D4-4192-ACDB-3FA4707DF67E}">
      <dgm:prSet/>
      <dgm:spPr/>
      <dgm:t>
        <a:bodyPr/>
        <a:lstStyle/>
        <a:p>
          <a:endParaRPr lang="en-US"/>
        </a:p>
      </dgm:t>
    </dgm:pt>
    <dgm:pt modelId="{2C0CB87C-E5E1-4B43-B1C3-D64F76A69FA9}" type="asst">
      <dgm:prSet phldrT="[Text]"/>
      <dgm:spPr/>
      <dgm:t>
        <a:bodyPr/>
        <a:lstStyle/>
        <a:p>
          <a:r>
            <a:rPr lang="en-US" dirty="0"/>
            <a:t>SNAP</a:t>
          </a:r>
        </a:p>
      </dgm:t>
    </dgm:pt>
    <dgm:pt modelId="{16AAA3CE-6874-415C-A67B-A00483D803C7}" type="parTrans" cxnId="{A16A199B-00BD-434A-88BF-E6ED7720F75F}">
      <dgm:prSet/>
      <dgm:spPr/>
      <dgm:t>
        <a:bodyPr/>
        <a:lstStyle/>
        <a:p>
          <a:endParaRPr lang="en-US"/>
        </a:p>
      </dgm:t>
    </dgm:pt>
    <dgm:pt modelId="{56A101CD-BC70-4189-8AAA-AB507CE34926}" type="sibTrans" cxnId="{A16A199B-00BD-434A-88BF-E6ED7720F75F}">
      <dgm:prSet/>
      <dgm:spPr/>
      <dgm:t>
        <a:bodyPr/>
        <a:lstStyle/>
        <a:p>
          <a:endParaRPr lang="en-US"/>
        </a:p>
      </dgm:t>
    </dgm:pt>
    <dgm:pt modelId="{ADFA8921-C0BB-452B-B1E0-1EE41D02AB5B}" type="asst">
      <dgm:prSet phldrT="[Text]"/>
      <dgm:spPr/>
      <dgm:t>
        <a:bodyPr/>
        <a:lstStyle/>
        <a:p>
          <a:r>
            <a:rPr lang="en-US" dirty="0"/>
            <a:t>DRA</a:t>
          </a:r>
        </a:p>
      </dgm:t>
    </dgm:pt>
    <dgm:pt modelId="{69939AE1-8607-4158-8F77-68CE43D5D487}" type="parTrans" cxnId="{1D27814D-F72E-4A38-830C-8ACC59A22011}">
      <dgm:prSet/>
      <dgm:spPr/>
      <dgm:t>
        <a:bodyPr/>
        <a:lstStyle/>
        <a:p>
          <a:endParaRPr lang="en-US"/>
        </a:p>
      </dgm:t>
    </dgm:pt>
    <dgm:pt modelId="{5C4B6F6D-8EDE-4848-8771-D1A82303D04F}" type="sibTrans" cxnId="{1D27814D-F72E-4A38-830C-8ACC59A22011}">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4"/>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4">
        <dgm:presLayoutVars>
          <dgm:chPref val="3"/>
        </dgm:presLayoutVars>
      </dgm:prSet>
      <dgm:spPr/>
    </dgm:pt>
    <dgm:pt modelId="{F382B0C6-A374-4FB6-939C-AE9F33D976D6}" type="pres">
      <dgm:prSet presAssocID="{8AC70119-169D-4FB7-A8D8-E078B773439F}" presName="rootConnector3" presStyleLbl="asst1" presStyleIdx="0" presStyleCnt="4"/>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 modelId="{441AA72B-B2A5-4566-A74E-20F504E66638}" type="pres">
      <dgm:prSet presAssocID="{8D8BF37F-20E8-4E74-B2E9-3716263F3820}" presName="Name111" presStyleLbl="parChTrans1D2" presStyleIdx="1" presStyleCnt="4"/>
      <dgm:spPr/>
    </dgm:pt>
    <dgm:pt modelId="{C44185C5-98CD-4933-9E27-6DB46771FC8A}" type="pres">
      <dgm:prSet presAssocID="{9E608BA9-390B-47EB-B240-32CD8090853E}" presName="hierRoot3" presStyleCnt="0">
        <dgm:presLayoutVars>
          <dgm:hierBranch val="init"/>
        </dgm:presLayoutVars>
      </dgm:prSet>
      <dgm:spPr/>
    </dgm:pt>
    <dgm:pt modelId="{AC210834-5BFE-4CB4-8F3E-25B89ECC529E}" type="pres">
      <dgm:prSet presAssocID="{9E608BA9-390B-47EB-B240-32CD8090853E}" presName="rootComposite3" presStyleCnt="0"/>
      <dgm:spPr/>
    </dgm:pt>
    <dgm:pt modelId="{DD2AAF64-7BC4-4A91-B41E-85FD220CB02E}" type="pres">
      <dgm:prSet presAssocID="{9E608BA9-390B-47EB-B240-32CD8090853E}" presName="rootText3" presStyleLbl="asst1" presStyleIdx="1" presStyleCnt="4">
        <dgm:presLayoutVars>
          <dgm:chPref val="3"/>
        </dgm:presLayoutVars>
      </dgm:prSet>
      <dgm:spPr/>
    </dgm:pt>
    <dgm:pt modelId="{B36BA4B8-0DD3-4D51-B5BF-E011E8381B36}" type="pres">
      <dgm:prSet presAssocID="{9E608BA9-390B-47EB-B240-32CD8090853E}" presName="rootConnector3" presStyleLbl="asst1" presStyleIdx="1" presStyleCnt="4"/>
      <dgm:spPr/>
    </dgm:pt>
    <dgm:pt modelId="{04E5F647-D4B4-401E-853A-A0EABA7DA6A0}" type="pres">
      <dgm:prSet presAssocID="{9E608BA9-390B-47EB-B240-32CD8090853E}" presName="hierChild6" presStyleCnt="0"/>
      <dgm:spPr/>
    </dgm:pt>
    <dgm:pt modelId="{6EAA36E0-4596-4D9A-92FA-E8B007B8E54C}" type="pres">
      <dgm:prSet presAssocID="{9E608BA9-390B-47EB-B240-32CD8090853E}" presName="hierChild7" presStyleCnt="0"/>
      <dgm:spPr/>
    </dgm:pt>
    <dgm:pt modelId="{1C6E7E7C-B406-42A2-9F31-346E832DF260}" type="pres">
      <dgm:prSet presAssocID="{16AAA3CE-6874-415C-A67B-A00483D803C7}" presName="Name111" presStyleLbl="parChTrans1D2" presStyleIdx="2" presStyleCnt="4"/>
      <dgm:spPr/>
    </dgm:pt>
    <dgm:pt modelId="{120CB1D1-3CB4-42E6-ACCF-8C1C0731ED1A}" type="pres">
      <dgm:prSet presAssocID="{2C0CB87C-E5E1-4B43-B1C3-D64F76A69FA9}" presName="hierRoot3" presStyleCnt="0">
        <dgm:presLayoutVars>
          <dgm:hierBranch val="init"/>
        </dgm:presLayoutVars>
      </dgm:prSet>
      <dgm:spPr/>
    </dgm:pt>
    <dgm:pt modelId="{5F9A5892-4C7E-4FC0-9B0A-0BA048F0AF15}" type="pres">
      <dgm:prSet presAssocID="{2C0CB87C-E5E1-4B43-B1C3-D64F76A69FA9}" presName="rootComposite3" presStyleCnt="0"/>
      <dgm:spPr/>
    </dgm:pt>
    <dgm:pt modelId="{EBFB8484-813D-40A2-A827-6D69C870BE02}" type="pres">
      <dgm:prSet presAssocID="{2C0CB87C-E5E1-4B43-B1C3-D64F76A69FA9}" presName="rootText3" presStyleLbl="asst1" presStyleIdx="2" presStyleCnt="4">
        <dgm:presLayoutVars>
          <dgm:chPref val="3"/>
        </dgm:presLayoutVars>
      </dgm:prSet>
      <dgm:spPr/>
    </dgm:pt>
    <dgm:pt modelId="{D1969260-9F70-4A84-B2AD-7D5D4E020435}" type="pres">
      <dgm:prSet presAssocID="{2C0CB87C-E5E1-4B43-B1C3-D64F76A69FA9}" presName="rootConnector3" presStyleLbl="asst1" presStyleIdx="2" presStyleCnt="4"/>
      <dgm:spPr/>
    </dgm:pt>
    <dgm:pt modelId="{66DE5702-4BDC-4ED5-8E09-4F6CF3A3DD92}" type="pres">
      <dgm:prSet presAssocID="{2C0CB87C-E5E1-4B43-B1C3-D64F76A69FA9}" presName="hierChild6" presStyleCnt="0"/>
      <dgm:spPr/>
    </dgm:pt>
    <dgm:pt modelId="{A1391E22-F0BF-42AA-A889-0D44751F261F}" type="pres">
      <dgm:prSet presAssocID="{2C0CB87C-E5E1-4B43-B1C3-D64F76A69FA9}" presName="hierChild7" presStyleCnt="0"/>
      <dgm:spPr/>
    </dgm:pt>
    <dgm:pt modelId="{DF3CCE57-96D0-49E7-BB65-39D2E93DA446}" type="pres">
      <dgm:prSet presAssocID="{69939AE1-8607-4158-8F77-68CE43D5D487}" presName="Name111" presStyleLbl="parChTrans1D2" presStyleIdx="3" presStyleCnt="4"/>
      <dgm:spPr/>
    </dgm:pt>
    <dgm:pt modelId="{EDBBA27F-5A28-4530-9779-26461DAE6F84}" type="pres">
      <dgm:prSet presAssocID="{ADFA8921-C0BB-452B-B1E0-1EE41D02AB5B}" presName="hierRoot3" presStyleCnt="0">
        <dgm:presLayoutVars>
          <dgm:hierBranch val="init"/>
        </dgm:presLayoutVars>
      </dgm:prSet>
      <dgm:spPr/>
    </dgm:pt>
    <dgm:pt modelId="{7E98E9C0-2668-4D77-93F5-F2F5D5C0FDB8}" type="pres">
      <dgm:prSet presAssocID="{ADFA8921-C0BB-452B-B1E0-1EE41D02AB5B}" presName="rootComposite3" presStyleCnt="0"/>
      <dgm:spPr/>
    </dgm:pt>
    <dgm:pt modelId="{A279640F-C5BE-41E6-9D18-5C3A0E78824D}" type="pres">
      <dgm:prSet presAssocID="{ADFA8921-C0BB-452B-B1E0-1EE41D02AB5B}" presName="rootText3" presStyleLbl="asst1" presStyleIdx="3" presStyleCnt="4">
        <dgm:presLayoutVars>
          <dgm:chPref val="3"/>
        </dgm:presLayoutVars>
      </dgm:prSet>
      <dgm:spPr/>
    </dgm:pt>
    <dgm:pt modelId="{85DA0CA7-D100-4DE2-8380-FE8ED454FE1C}" type="pres">
      <dgm:prSet presAssocID="{ADFA8921-C0BB-452B-B1E0-1EE41D02AB5B}" presName="rootConnector3" presStyleLbl="asst1" presStyleIdx="3" presStyleCnt="4"/>
      <dgm:spPr/>
    </dgm:pt>
    <dgm:pt modelId="{2C434C71-95BA-4E25-98C0-C1AE10AC0226}" type="pres">
      <dgm:prSet presAssocID="{ADFA8921-C0BB-452B-B1E0-1EE41D02AB5B}" presName="hierChild6" presStyleCnt="0"/>
      <dgm:spPr/>
    </dgm:pt>
    <dgm:pt modelId="{9F4B0714-A23F-4911-8533-F6EF46240509}" type="pres">
      <dgm:prSet presAssocID="{ADFA8921-C0BB-452B-B1E0-1EE41D02AB5B}" presName="hierChild7" presStyleCnt="0"/>
      <dgm:spPr/>
    </dgm:pt>
  </dgm:ptLst>
  <dgm:cxnLst>
    <dgm:cxn modelId="{10E61C0B-DAA5-4391-894B-91B4C888929B}" type="presOf" srcId="{9E608BA9-390B-47EB-B240-32CD8090853E}" destId="{DD2AAF64-7BC4-4A91-B41E-85FD220CB02E}" srcOrd="0" destOrd="0" presId="urn:microsoft.com/office/officeart/2005/8/layout/orgChart1"/>
    <dgm:cxn modelId="{873E9015-E9C1-4DB0-B92F-6929E8048604}" type="presOf" srcId="{ADFA8921-C0BB-452B-B1E0-1EE41D02AB5B}" destId="{A279640F-C5BE-41E6-9D18-5C3A0E78824D}" srcOrd="0" destOrd="0" presId="urn:microsoft.com/office/officeart/2005/8/layout/orgChart1"/>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B2EA5639-82DF-4B2D-A9EF-5EB13174EA38}" type="presOf" srcId="{16AAA3CE-6874-415C-A67B-A00483D803C7}" destId="{1C6E7E7C-B406-42A2-9F31-346E832DF260}"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237C973F-DE10-4034-9802-3FD2F430BFBA}" type="presOf" srcId="{2C0CB87C-E5E1-4B43-B1C3-D64F76A69FA9}" destId="{D1969260-9F70-4A84-B2AD-7D5D4E020435}" srcOrd="1"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ED6CAB68-00B6-482E-A38E-FD92660A02F9}" type="presOf" srcId="{69939AE1-8607-4158-8F77-68CE43D5D487}" destId="{DF3CCE57-96D0-49E7-BB65-39D2E93DA446}" srcOrd="0" destOrd="0" presId="urn:microsoft.com/office/officeart/2005/8/layout/orgChart1"/>
    <dgm:cxn modelId="{6ACFC448-15C9-4F42-8975-89D92A7ECFD8}" type="presOf" srcId="{2C0CB87C-E5E1-4B43-B1C3-D64F76A69FA9}" destId="{EBFB8484-813D-40A2-A827-6D69C870BE02}" srcOrd="0" destOrd="0" presId="urn:microsoft.com/office/officeart/2005/8/layout/orgChart1"/>
    <dgm:cxn modelId="{AEB0044A-55EE-4149-B3F3-AB979647613B}" type="presOf" srcId="{9E608BA9-390B-47EB-B240-32CD8090853E}" destId="{B36BA4B8-0DD3-4D51-B5BF-E011E8381B36}" srcOrd="1" destOrd="0" presId="urn:microsoft.com/office/officeart/2005/8/layout/orgChart1"/>
    <dgm:cxn modelId="{1D27814D-F72E-4A38-830C-8ACC59A22011}" srcId="{8D7AFB31-9C31-4EE7-8438-B6349FF0DCF5}" destId="{ADFA8921-C0BB-452B-B1E0-1EE41D02AB5B}" srcOrd="3" destOrd="0" parTransId="{69939AE1-8607-4158-8F77-68CE43D5D487}" sibTransId="{5C4B6F6D-8EDE-4848-8771-D1A82303D04F}"/>
    <dgm:cxn modelId="{7C13EB78-C7C8-421A-AA70-7D4A3ADBF651}" type="presOf" srcId="{8D8BF37F-20E8-4E74-B2E9-3716263F3820}" destId="{441AA72B-B2A5-4566-A74E-20F504E66638}" srcOrd="0" destOrd="0" presId="urn:microsoft.com/office/officeart/2005/8/layout/orgChart1"/>
    <dgm:cxn modelId="{281D627E-F6BC-4A34-8D44-73F4E5D01142}" type="presOf" srcId="{8D7AFB31-9C31-4EE7-8438-B6349FF0DCF5}" destId="{89620900-BAD6-4A6A-B6BA-3E38666C4B47}" srcOrd="0" destOrd="0" presId="urn:microsoft.com/office/officeart/2005/8/layout/orgChart1"/>
    <dgm:cxn modelId="{A16A199B-00BD-434A-88BF-E6ED7720F75F}" srcId="{8D7AFB31-9C31-4EE7-8438-B6349FF0DCF5}" destId="{2C0CB87C-E5E1-4B43-B1C3-D64F76A69FA9}" srcOrd="2" destOrd="0" parTransId="{16AAA3CE-6874-415C-A67B-A00483D803C7}" sibTransId="{56A101CD-BC70-4189-8AAA-AB507CE34926}"/>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0FBF8AE6-C1D4-4192-ACDB-3FA4707DF67E}" srcId="{8D7AFB31-9C31-4EE7-8438-B6349FF0DCF5}" destId="{9E608BA9-390B-47EB-B240-32CD8090853E}" srcOrd="1" destOrd="0" parTransId="{8D8BF37F-20E8-4E74-B2E9-3716263F3820}" sibTransId="{18B4EDB0-0F30-48CF-AC43-9CC6FB866F2A}"/>
    <dgm:cxn modelId="{3CD9CEF3-D8E1-4F8C-A54A-6282D6B320E2}" srcId="{8D936DFD-DDD7-43F0-B5C2-D2250A5D62FF}" destId="{8D7AFB31-9C31-4EE7-8438-B6349FF0DCF5}" srcOrd="0" destOrd="0" parTransId="{97AC7942-C6BA-422F-B32F-B06E955F50CF}" sibTransId="{A6E92144-0349-4573-B9A9-C78B60813EB6}"/>
    <dgm:cxn modelId="{7189C6FB-7D2F-4C37-BDD8-7BBB89C4E859}" type="presOf" srcId="{ADFA8921-C0BB-452B-B1E0-1EE41D02AB5B}" destId="{85DA0CA7-D100-4DE2-8380-FE8ED454FE1C}" srcOrd="1" destOrd="0" presId="urn:microsoft.com/office/officeart/2005/8/layout/orgChart1"/>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 modelId="{5FDFB80C-5748-44EB-B42B-CF0939BE8642}" type="presParOf" srcId="{423E7D2D-A3E0-4708-8510-CB1EA0CEE828}" destId="{441AA72B-B2A5-4566-A74E-20F504E66638}" srcOrd="2" destOrd="0" presId="urn:microsoft.com/office/officeart/2005/8/layout/orgChart1"/>
    <dgm:cxn modelId="{6B2B2E66-33F3-449B-A37A-E858FA9380A0}" type="presParOf" srcId="{423E7D2D-A3E0-4708-8510-CB1EA0CEE828}" destId="{C44185C5-98CD-4933-9E27-6DB46771FC8A}" srcOrd="3" destOrd="0" presId="urn:microsoft.com/office/officeart/2005/8/layout/orgChart1"/>
    <dgm:cxn modelId="{47293A04-D8CF-4634-976D-21B313384668}" type="presParOf" srcId="{C44185C5-98CD-4933-9E27-6DB46771FC8A}" destId="{AC210834-5BFE-4CB4-8F3E-25B89ECC529E}" srcOrd="0" destOrd="0" presId="urn:microsoft.com/office/officeart/2005/8/layout/orgChart1"/>
    <dgm:cxn modelId="{78F588DE-A314-4D72-B2F4-77507F81F056}" type="presParOf" srcId="{AC210834-5BFE-4CB4-8F3E-25B89ECC529E}" destId="{DD2AAF64-7BC4-4A91-B41E-85FD220CB02E}" srcOrd="0" destOrd="0" presId="urn:microsoft.com/office/officeart/2005/8/layout/orgChart1"/>
    <dgm:cxn modelId="{75B95291-0D85-43F5-A72F-1C85E05E3E30}" type="presParOf" srcId="{AC210834-5BFE-4CB4-8F3E-25B89ECC529E}" destId="{B36BA4B8-0DD3-4D51-B5BF-E011E8381B36}" srcOrd="1" destOrd="0" presId="urn:microsoft.com/office/officeart/2005/8/layout/orgChart1"/>
    <dgm:cxn modelId="{6832200A-1BDC-44AD-8311-46F7444E4CC8}" type="presParOf" srcId="{C44185C5-98CD-4933-9E27-6DB46771FC8A}" destId="{04E5F647-D4B4-401E-853A-A0EABA7DA6A0}" srcOrd="1" destOrd="0" presId="urn:microsoft.com/office/officeart/2005/8/layout/orgChart1"/>
    <dgm:cxn modelId="{3C12B30E-2B0C-4AD4-9EE6-0357F6D2E452}" type="presParOf" srcId="{C44185C5-98CD-4933-9E27-6DB46771FC8A}" destId="{6EAA36E0-4596-4D9A-92FA-E8B007B8E54C}" srcOrd="2" destOrd="0" presId="urn:microsoft.com/office/officeart/2005/8/layout/orgChart1"/>
    <dgm:cxn modelId="{05EE94DD-EA2E-484C-980B-72B4188BAC1D}" type="presParOf" srcId="{423E7D2D-A3E0-4708-8510-CB1EA0CEE828}" destId="{1C6E7E7C-B406-42A2-9F31-346E832DF260}" srcOrd="4" destOrd="0" presId="urn:microsoft.com/office/officeart/2005/8/layout/orgChart1"/>
    <dgm:cxn modelId="{3118CEE7-D5CA-4E31-A5A9-3B49BF7166F9}" type="presParOf" srcId="{423E7D2D-A3E0-4708-8510-CB1EA0CEE828}" destId="{120CB1D1-3CB4-42E6-ACCF-8C1C0731ED1A}" srcOrd="5" destOrd="0" presId="urn:microsoft.com/office/officeart/2005/8/layout/orgChart1"/>
    <dgm:cxn modelId="{99E748E3-9A37-420C-B70D-95E35EF2169E}" type="presParOf" srcId="{120CB1D1-3CB4-42E6-ACCF-8C1C0731ED1A}" destId="{5F9A5892-4C7E-4FC0-9B0A-0BA048F0AF15}" srcOrd="0" destOrd="0" presId="urn:microsoft.com/office/officeart/2005/8/layout/orgChart1"/>
    <dgm:cxn modelId="{34B6DC91-85A4-4BE0-BC39-071D3FAA011F}" type="presParOf" srcId="{5F9A5892-4C7E-4FC0-9B0A-0BA048F0AF15}" destId="{EBFB8484-813D-40A2-A827-6D69C870BE02}" srcOrd="0" destOrd="0" presId="urn:microsoft.com/office/officeart/2005/8/layout/orgChart1"/>
    <dgm:cxn modelId="{9B1F1984-F4B6-4632-92DA-E9B79FC42F90}" type="presParOf" srcId="{5F9A5892-4C7E-4FC0-9B0A-0BA048F0AF15}" destId="{D1969260-9F70-4A84-B2AD-7D5D4E020435}" srcOrd="1" destOrd="0" presId="urn:microsoft.com/office/officeart/2005/8/layout/orgChart1"/>
    <dgm:cxn modelId="{3D215D93-B693-4D3F-A6DA-59086001277E}" type="presParOf" srcId="{120CB1D1-3CB4-42E6-ACCF-8C1C0731ED1A}" destId="{66DE5702-4BDC-4ED5-8E09-4F6CF3A3DD92}" srcOrd="1" destOrd="0" presId="urn:microsoft.com/office/officeart/2005/8/layout/orgChart1"/>
    <dgm:cxn modelId="{93CDB214-8594-45B5-92C9-064CE244F1EA}" type="presParOf" srcId="{120CB1D1-3CB4-42E6-ACCF-8C1C0731ED1A}" destId="{A1391E22-F0BF-42AA-A889-0D44751F261F}" srcOrd="2" destOrd="0" presId="urn:microsoft.com/office/officeart/2005/8/layout/orgChart1"/>
    <dgm:cxn modelId="{3D6EC0E1-5F4B-426A-8DCD-25F26C8BE51B}" type="presParOf" srcId="{423E7D2D-A3E0-4708-8510-CB1EA0CEE828}" destId="{DF3CCE57-96D0-49E7-BB65-39D2E93DA446}" srcOrd="6" destOrd="0" presId="urn:microsoft.com/office/officeart/2005/8/layout/orgChart1"/>
    <dgm:cxn modelId="{C94B3832-4DA9-4CEA-B0A3-28E17121696C}" type="presParOf" srcId="{423E7D2D-A3E0-4708-8510-CB1EA0CEE828}" destId="{EDBBA27F-5A28-4530-9779-26461DAE6F84}" srcOrd="7" destOrd="0" presId="urn:microsoft.com/office/officeart/2005/8/layout/orgChart1"/>
    <dgm:cxn modelId="{C7F3AF7B-03F8-4C6D-8141-BE4CECE65CD4}" type="presParOf" srcId="{EDBBA27F-5A28-4530-9779-26461DAE6F84}" destId="{7E98E9C0-2668-4D77-93F5-F2F5D5C0FDB8}" srcOrd="0" destOrd="0" presId="urn:microsoft.com/office/officeart/2005/8/layout/orgChart1"/>
    <dgm:cxn modelId="{F94B076F-6100-4BE6-88EC-9F1D80A76AD2}" type="presParOf" srcId="{7E98E9C0-2668-4D77-93F5-F2F5D5C0FDB8}" destId="{A279640F-C5BE-41E6-9D18-5C3A0E78824D}" srcOrd="0" destOrd="0" presId="urn:microsoft.com/office/officeart/2005/8/layout/orgChart1"/>
    <dgm:cxn modelId="{34163333-526D-4265-8ED1-2C2A52EBC37E}" type="presParOf" srcId="{7E98E9C0-2668-4D77-93F5-F2F5D5C0FDB8}" destId="{85DA0CA7-D100-4DE2-8380-FE8ED454FE1C}" srcOrd="1" destOrd="0" presId="urn:microsoft.com/office/officeart/2005/8/layout/orgChart1"/>
    <dgm:cxn modelId="{1F6524EE-C44D-4CBD-B820-42115644BC9A}" type="presParOf" srcId="{EDBBA27F-5A28-4530-9779-26461DAE6F84}" destId="{2C434C71-95BA-4E25-98C0-C1AE10AC0226}" srcOrd="1" destOrd="0" presId="urn:microsoft.com/office/officeart/2005/8/layout/orgChart1"/>
    <dgm:cxn modelId="{5D75C640-A6CE-424D-8ED1-F0D0D04B06FD}" type="presParOf" srcId="{EDBBA27F-5A28-4530-9779-26461DAE6F84}" destId="{9F4B0714-A23F-4911-8533-F6EF4624050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D7AFB31-9C31-4EE7-8438-B6349FF0DCF5}">
      <dgm:prSet phldrT="[Text]" custT="1"/>
      <dgm:spPr/>
      <dgm:t>
        <a:bodyPr/>
        <a:lstStyle/>
        <a:p>
          <a:r>
            <a:rPr lang="en-US" sz="2000" dirty="0"/>
            <a:t>Sponsors, Consultants, Intermediaries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custT="1"/>
      <dgm:spPr/>
      <dgm:t>
        <a:bodyPr/>
        <a:lstStyle/>
        <a:p>
          <a:r>
            <a:rPr lang="en-US" sz="2700"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custScaleX="91249" custScaleY="77924" custLinFactNeighborX="-45296" custLinFactNeighborY="-48025">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1"/>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1" custScaleX="79670" custScaleY="68872" custLinFactNeighborX="51675" custLinFactNeighborY="-84850">
        <dgm:presLayoutVars>
          <dgm:chPref val="3"/>
        </dgm:presLayoutVars>
      </dgm:prSet>
      <dgm:spPr/>
    </dgm:pt>
    <dgm:pt modelId="{F382B0C6-A374-4FB6-939C-AE9F33D976D6}" type="pres">
      <dgm:prSet presAssocID="{8AC70119-169D-4FB7-A8D8-E078B773439F}" presName="rootConnector3" presStyleLbl="asst1" presStyleIdx="0" presStyleCnt="1"/>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Lst>
  <dgm:cxnLst>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281D627E-F6BC-4A34-8D44-73F4E5D01142}" type="presOf" srcId="{8D7AFB31-9C31-4EE7-8438-B6349FF0DCF5}" destId="{89620900-BAD6-4A6A-B6BA-3E38666C4B47}" srcOrd="0" destOrd="0" presId="urn:microsoft.com/office/officeart/2005/8/layout/orgChart1"/>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3CD9CEF3-D8E1-4F8C-A54A-6282D6B320E2}" srcId="{8D936DFD-DDD7-43F0-B5C2-D2250A5D62FF}" destId="{8D7AFB31-9C31-4EE7-8438-B6349FF0DCF5}" srcOrd="0" destOrd="0" parTransId="{97AC7942-C6BA-422F-B32F-B06E955F50CF}" sibTransId="{A6E92144-0349-4573-B9A9-C78B60813EB6}"/>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96CF0A-5877-42DD-B2A8-7CDF9C493B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C00639-4001-4DBA-85B5-7A8231BA70E3}">
      <dgm:prSet phldrT="[Text]"/>
      <dgm:spPr>
        <a:noFill/>
      </dgm:spPr>
      <dgm:t>
        <a:bodyPr/>
        <a:lstStyle/>
        <a:p>
          <a:endParaRPr lang="en-US" dirty="0"/>
        </a:p>
      </dgm:t>
    </dgm:pt>
    <dgm:pt modelId="{2543DBBD-3BE2-47AA-9932-EF911F9E141E}" type="sibTrans" cxnId="{61DEE03B-326A-4827-9878-2BD9D4627D78}">
      <dgm:prSet/>
      <dgm:spPr/>
      <dgm:t>
        <a:bodyPr/>
        <a:lstStyle/>
        <a:p>
          <a:endParaRPr lang="en-US"/>
        </a:p>
      </dgm:t>
    </dgm:pt>
    <dgm:pt modelId="{F90BF204-C785-452D-BCB1-600558D4928C}" type="parTrans" cxnId="{61DEE03B-326A-4827-9878-2BD9D4627D78}">
      <dgm:prSet/>
      <dgm:spPr/>
      <dgm:t>
        <a:bodyPr/>
        <a:lstStyle/>
        <a:p>
          <a:endParaRPr lang="en-US"/>
        </a:p>
      </dgm:t>
    </dgm:pt>
    <dgm:pt modelId="{66867F54-6AE2-48A3-ABE6-EA03BBA90DDD}">
      <dgm:prSet phldrT="[Text]"/>
      <dgm:spPr/>
      <dgm:t>
        <a:bodyPr/>
        <a:lstStyle/>
        <a:p>
          <a:pPr algn="l"/>
          <a:r>
            <a:rPr lang="en-US" b="1" dirty="0"/>
            <a:t>Special Needs</a:t>
          </a:r>
        </a:p>
      </dgm:t>
    </dgm:pt>
    <dgm:pt modelId="{3B24AF3A-7D5E-4138-8558-3796A06EC1FE}" type="sibTrans" cxnId="{31B3DD27-FD4C-41A1-94B8-C013897289FE}">
      <dgm:prSet/>
      <dgm:spPr/>
      <dgm:t>
        <a:bodyPr/>
        <a:lstStyle/>
        <a:p>
          <a:endParaRPr lang="en-US"/>
        </a:p>
      </dgm:t>
    </dgm:pt>
    <dgm:pt modelId="{DB53E24D-D48F-41E1-A991-64F158EE4E24}" type="parTrans" cxnId="{31B3DD27-FD4C-41A1-94B8-C013897289FE}">
      <dgm:prSet/>
      <dgm:spPr/>
      <dgm:t>
        <a:bodyPr/>
        <a:lstStyle/>
        <a:p>
          <a:endParaRPr lang="en-US"/>
        </a:p>
      </dgm:t>
    </dgm:pt>
    <dgm:pt modelId="{E5A900D3-5F4D-4A8C-9657-5E66122300C5}" type="pres">
      <dgm:prSet presAssocID="{AB96CF0A-5877-42DD-B2A8-7CDF9C493BB2}" presName="linear" presStyleCnt="0">
        <dgm:presLayoutVars>
          <dgm:animLvl val="lvl"/>
          <dgm:resizeHandles val="exact"/>
        </dgm:presLayoutVars>
      </dgm:prSet>
      <dgm:spPr/>
    </dgm:pt>
    <dgm:pt modelId="{5F01626D-409C-488A-B6DA-27F23C87E7AB}" type="pres">
      <dgm:prSet presAssocID="{66867F54-6AE2-48A3-ABE6-EA03BBA90DDD}" presName="parentText" presStyleLbl="node1" presStyleIdx="0" presStyleCnt="2" custScaleY="43707" custLinFactY="-81357" custLinFactNeighborY="-100000">
        <dgm:presLayoutVars>
          <dgm:chMax val="0"/>
          <dgm:bulletEnabled val="1"/>
        </dgm:presLayoutVars>
      </dgm:prSet>
      <dgm:spPr/>
    </dgm:pt>
    <dgm:pt modelId="{F236BBDB-922F-4225-BFB1-26A00EBF40D5}" type="pres">
      <dgm:prSet presAssocID="{3B24AF3A-7D5E-4138-8558-3796A06EC1FE}" presName="spacer" presStyleCnt="0"/>
      <dgm:spPr/>
    </dgm:pt>
    <dgm:pt modelId="{16E5246D-B766-4D08-ABEE-9F73C7C62CC4}" type="pres">
      <dgm:prSet presAssocID="{43C00639-4001-4DBA-85B5-7A8231BA70E3}" presName="parentText" presStyleLbl="node1" presStyleIdx="1" presStyleCnt="2">
        <dgm:presLayoutVars>
          <dgm:chMax val="0"/>
          <dgm:bulletEnabled val="1"/>
        </dgm:presLayoutVars>
      </dgm:prSet>
      <dgm:spPr/>
    </dgm:pt>
  </dgm:ptLst>
  <dgm:cxnLst>
    <dgm:cxn modelId="{31B3DD27-FD4C-41A1-94B8-C013897289FE}" srcId="{AB96CF0A-5877-42DD-B2A8-7CDF9C493BB2}" destId="{66867F54-6AE2-48A3-ABE6-EA03BBA90DDD}" srcOrd="0" destOrd="0" parTransId="{DB53E24D-D48F-41E1-A991-64F158EE4E24}" sibTransId="{3B24AF3A-7D5E-4138-8558-3796A06EC1FE}"/>
    <dgm:cxn modelId="{61DEE03B-326A-4827-9878-2BD9D4627D78}" srcId="{AB96CF0A-5877-42DD-B2A8-7CDF9C493BB2}" destId="{43C00639-4001-4DBA-85B5-7A8231BA70E3}" srcOrd="1" destOrd="0" parTransId="{F90BF204-C785-452D-BCB1-600558D4928C}" sibTransId="{2543DBBD-3BE2-47AA-9932-EF911F9E141E}"/>
    <dgm:cxn modelId="{30139A98-F97A-4051-AC30-73443939EB93}" type="presOf" srcId="{66867F54-6AE2-48A3-ABE6-EA03BBA90DDD}" destId="{5F01626D-409C-488A-B6DA-27F23C87E7AB}" srcOrd="0" destOrd="0" presId="urn:microsoft.com/office/officeart/2005/8/layout/vList2"/>
    <dgm:cxn modelId="{1E008EBA-6349-47F3-A759-FB0DC8FBBD7C}" type="presOf" srcId="{AB96CF0A-5877-42DD-B2A8-7CDF9C493BB2}" destId="{E5A900D3-5F4D-4A8C-9657-5E66122300C5}" srcOrd="0" destOrd="0" presId="urn:microsoft.com/office/officeart/2005/8/layout/vList2"/>
    <dgm:cxn modelId="{933E2CC2-2653-430B-9EA9-FD5043D02E23}" type="presOf" srcId="{43C00639-4001-4DBA-85B5-7A8231BA70E3}" destId="{16E5246D-B766-4D08-ABEE-9F73C7C62CC4}" srcOrd="0" destOrd="0" presId="urn:microsoft.com/office/officeart/2005/8/layout/vList2"/>
    <dgm:cxn modelId="{AA5F16B6-1E12-4D56-9DAE-62442787692A}" type="presParOf" srcId="{E5A900D3-5F4D-4A8C-9657-5E66122300C5}" destId="{5F01626D-409C-488A-B6DA-27F23C87E7AB}" srcOrd="0" destOrd="0" presId="urn:microsoft.com/office/officeart/2005/8/layout/vList2"/>
    <dgm:cxn modelId="{AC7D4557-9B93-4FC5-A984-287A45555C32}" type="presParOf" srcId="{E5A900D3-5F4D-4A8C-9657-5E66122300C5}" destId="{F236BBDB-922F-4225-BFB1-26A00EBF40D5}" srcOrd="1" destOrd="0" presId="urn:microsoft.com/office/officeart/2005/8/layout/vList2"/>
    <dgm:cxn modelId="{FA1BA5AD-268D-4C50-9617-72F80EB1CEC9}" type="presParOf" srcId="{E5A900D3-5F4D-4A8C-9657-5E66122300C5}" destId="{16E5246D-B766-4D08-ABEE-9F73C7C62CC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1C9A0C-48AC-41F4-A64B-699A865F1B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0E4241-2477-4A8F-84D7-2D058411A393}">
      <dgm:prSet phldrT="[Text]" custT="1">
        <dgm:style>
          <a:lnRef idx="3">
            <a:schemeClr val="lt1"/>
          </a:lnRef>
          <a:fillRef idx="1">
            <a:schemeClr val="accent1"/>
          </a:fillRef>
          <a:effectRef idx="1">
            <a:schemeClr val="accent1"/>
          </a:effectRef>
          <a:fontRef idx="minor">
            <a:schemeClr val="lt1"/>
          </a:fontRef>
        </dgm:style>
      </dgm:prSet>
      <dgm:spPr>
        <a:ln>
          <a:solidFill>
            <a:schemeClr val="bg1">
              <a:lumMod val="65000"/>
            </a:schemeClr>
          </a:solidFill>
        </a:ln>
      </dgm:spPr>
      <dgm:t>
        <a:bodyPr/>
        <a:lstStyle/>
        <a:p>
          <a:r>
            <a:rPr lang="en-US" sz="2400" dirty="0"/>
            <a:t>Enrollment Process – HELP, SNAP and DRA</a:t>
          </a:r>
        </a:p>
      </dgm:t>
    </dgm:pt>
    <dgm:pt modelId="{C6600E27-E4EF-423D-BAF4-5D4F88F90344}" type="parTrans" cxnId="{DDE6E3F0-9D92-4003-831D-A564BEF4E686}">
      <dgm:prSet/>
      <dgm:spPr/>
      <dgm:t>
        <a:bodyPr/>
        <a:lstStyle/>
        <a:p>
          <a:endParaRPr lang="en-US"/>
        </a:p>
      </dgm:t>
    </dgm:pt>
    <dgm:pt modelId="{8E0C74D9-3D39-41BE-B1F1-B5D55804D2AC}" type="sibTrans" cxnId="{DDE6E3F0-9D92-4003-831D-A564BEF4E686}">
      <dgm:prSet/>
      <dgm:spPr/>
      <dgm:t>
        <a:bodyPr/>
        <a:lstStyle/>
        <a:p>
          <a:endParaRPr lang="en-US"/>
        </a:p>
      </dgm:t>
    </dgm:pt>
    <dgm:pt modelId="{AC54182B-0BB9-4194-8498-08F9B003F239}">
      <dgm:prSet phldrT="[Text]" custT="1"/>
      <dgm:spPr/>
      <dgm:t>
        <a:bodyPr/>
        <a:lstStyle/>
        <a:p>
          <a:pPr>
            <a:buFont typeface="Arial" panose="020B0604020202020204" pitchFamily="34" charset="0"/>
            <a:buChar char="•"/>
          </a:pPr>
          <a:r>
            <a:rPr lang="en-US" sz="2000" dirty="0">
              <a:solidFill>
                <a:prstClr val="black"/>
              </a:solidFill>
            </a:rPr>
            <a:t>Each member must submit a </a:t>
          </a:r>
          <a:r>
            <a:rPr lang="en-US" sz="2000" b="1" u="sng" dirty="0">
              <a:solidFill>
                <a:prstClr val="black"/>
              </a:solidFill>
            </a:rPr>
            <a:t>one-time</a:t>
          </a:r>
          <a:r>
            <a:rPr lang="en-US" sz="2000" dirty="0">
              <a:solidFill>
                <a:prstClr val="black"/>
              </a:solidFill>
            </a:rPr>
            <a:t> Member Enrollment Application and Agreement to participate in each program.</a:t>
          </a:r>
          <a:endParaRPr lang="en-US" sz="2000" dirty="0"/>
        </a:p>
      </dgm:t>
    </dgm:pt>
    <dgm:pt modelId="{5A8A06E4-A076-48B8-B041-3FD9F42BAC0B}" type="parTrans" cxnId="{D1B0592C-7E47-4AA1-BA7A-E6B9FDF290CA}">
      <dgm:prSet/>
      <dgm:spPr/>
      <dgm:t>
        <a:bodyPr/>
        <a:lstStyle/>
        <a:p>
          <a:endParaRPr lang="en-US"/>
        </a:p>
      </dgm:t>
    </dgm:pt>
    <dgm:pt modelId="{D63510A3-9458-4F8B-98CF-63E782BB91C9}" type="sibTrans" cxnId="{D1B0592C-7E47-4AA1-BA7A-E6B9FDF290CA}">
      <dgm:prSet/>
      <dgm:spPr/>
      <dgm:t>
        <a:bodyPr/>
        <a:lstStyle/>
        <a:p>
          <a:endParaRPr lang="en-US"/>
        </a:p>
      </dgm:t>
    </dgm:pt>
    <dgm:pt modelId="{C98FB358-A1A9-4D56-AD64-1CB88AFEFABD}">
      <dgm:prSet phldrT="[Text]" custT="1"/>
      <dgm:spPr/>
      <dgm:t>
        <a:bodyPr/>
        <a:lstStyle/>
        <a:p>
          <a:pPr>
            <a:buFont typeface="Arial" panose="020B0604020202020204" pitchFamily="34" charset="0"/>
            <a:buChar char="•"/>
          </a:pPr>
          <a:r>
            <a:rPr lang="en-US" sz="2000" dirty="0">
              <a:solidFill>
                <a:prstClr val="black"/>
              </a:solidFill>
            </a:rPr>
            <a:t>Email </a:t>
          </a:r>
          <a:r>
            <a:rPr kumimoji="0" lang="en-US" sz="2000" b="0" i="0" u="none" strike="noStrike" cap="none" spc="0" normalizeH="0" baseline="0" noProof="0" dirty="0">
              <a:ln>
                <a:noFill/>
              </a:ln>
              <a:solidFill>
                <a:prstClr val="black"/>
              </a:solidFill>
              <a:effectLst/>
              <a:uLnTx/>
              <a:uFillTx/>
              <a:latin typeface="Calibri"/>
              <a:ea typeface="+mn-ea"/>
              <a:cs typeface="+mn-cs"/>
              <a:hlinkClick xmlns:r="http://schemas.openxmlformats.org/officeDocument/2006/relationships" r:id="rId1"/>
            </a:rPr>
            <a:t>AHP@fhlb.com</a:t>
          </a:r>
          <a:r>
            <a:rPr kumimoji="0" lang="en-US" sz="2000" b="0" i="0" u="none" strike="noStrike" cap="none" spc="0" normalizeH="0" baseline="0" noProof="0" dirty="0">
              <a:ln>
                <a:noFill/>
              </a:ln>
              <a:solidFill>
                <a:prstClr val="black"/>
              </a:solidFill>
              <a:effectLst/>
              <a:uLnTx/>
              <a:uFillTx/>
              <a:latin typeface="Calibri"/>
              <a:ea typeface="+mn-ea"/>
              <a:cs typeface="+mn-cs"/>
            </a:rPr>
            <a:t> </a:t>
          </a:r>
          <a:r>
            <a:rPr lang="en-US" sz="2000" dirty="0">
              <a:solidFill>
                <a:prstClr val="black"/>
              </a:solidFill>
            </a:rPr>
            <a:t>to confirm prior enrollment or request the </a:t>
          </a:r>
          <a:r>
            <a:rPr lang="en-US" sz="2000" dirty="0" err="1">
              <a:solidFill>
                <a:prstClr val="black"/>
              </a:solidFill>
            </a:rPr>
            <a:t>AdobeSign</a:t>
          </a:r>
          <a:r>
            <a:rPr lang="en-US" sz="2000" dirty="0">
              <a:solidFill>
                <a:prstClr val="black"/>
              </a:solidFill>
            </a:rPr>
            <a:t> Application.</a:t>
          </a:r>
          <a:endParaRPr lang="en-US" sz="2000" dirty="0"/>
        </a:p>
      </dgm:t>
    </dgm:pt>
    <dgm:pt modelId="{8C284703-DEE1-4C65-82A1-AE2AA1282BBE}" type="parTrans" cxnId="{C5DB1E98-884B-49AF-B3BB-690E27A9F51B}">
      <dgm:prSet/>
      <dgm:spPr/>
      <dgm:t>
        <a:bodyPr/>
        <a:lstStyle/>
        <a:p>
          <a:endParaRPr lang="en-US"/>
        </a:p>
      </dgm:t>
    </dgm:pt>
    <dgm:pt modelId="{A8FA0172-DCA1-46F0-BD57-CAA911434C7F}" type="sibTrans" cxnId="{C5DB1E98-884B-49AF-B3BB-690E27A9F51B}">
      <dgm:prSet/>
      <dgm:spPr/>
      <dgm:t>
        <a:bodyPr/>
        <a:lstStyle/>
        <a:p>
          <a:endParaRPr lang="en-US"/>
        </a:p>
      </dgm:t>
    </dgm:pt>
    <dgm:pt modelId="{4E70AC70-DE7E-4908-BAB0-42F55291041D}">
      <dgm:prSet phldrT="[Text]"/>
      <dgm:spPr/>
      <dgm:t>
        <a:bodyPr/>
        <a:lstStyle/>
        <a:p>
          <a:pPr>
            <a:buFont typeface="Arial" panose="020B0604020202020204" pitchFamily="34" charset="0"/>
            <a:buChar char="•"/>
          </a:pPr>
          <a:endParaRPr lang="en-US" sz="1500" dirty="0"/>
        </a:p>
      </dgm:t>
    </dgm:pt>
    <dgm:pt modelId="{047DA3D4-E220-4DAD-9D61-644A909F57C3}" type="parTrans" cxnId="{05C08B63-2199-47C1-97F1-BD12F6183BD7}">
      <dgm:prSet/>
      <dgm:spPr/>
      <dgm:t>
        <a:bodyPr/>
        <a:lstStyle/>
        <a:p>
          <a:endParaRPr lang="en-US"/>
        </a:p>
      </dgm:t>
    </dgm:pt>
    <dgm:pt modelId="{303861B7-FC5D-41A2-8DD2-0F209B09C4E6}" type="sibTrans" cxnId="{05C08B63-2199-47C1-97F1-BD12F6183BD7}">
      <dgm:prSet/>
      <dgm:spPr/>
      <dgm:t>
        <a:bodyPr/>
        <a:lstStyle/>
        <a:p>
          <a:endParaRPr lang="en-US"/>
        </a:p>
      </dgm:t>
    </dgm:pt>
    <dgm:pt modelId="{6BA23030-EB61-424C-B4F1-0FEE58D81736}">
      <dgm:prSet phldrT="[Text]"/>
      <dgm:spPr/>
      <dgm:t>
        <a:bodyPr/>
        <a:lstStyle/>
        <a:p>
          <a:pPr>
            <a:buFont typeface="Arial" panose="020B0604020202020204" pitchFamily="34" charset="0"/>
            <a:buNone/>
          </a:pPr>
          <a:endParaRPr lang="en-US" sz="1500" dirty="0"/>
        </a:p>
      </dgm:t>
    </dgm:pt>
    <dgm:pt modelId="{B961C5C4-BE78-4EE9-B07A-B64978F5EBEA}" type="parTrans" cxnId="{9CE9882E-CD4F-499D-B050-D8DF9776806E}">
      <dgm:prSet/>
      <dgm:spPr/>
      <dgm:t>
        <a:bodyPr/>
        <a:lstStyle/>
        <a:p>
          <a:endParaRPr lang="en-US"/>
        </a:p>
      </dgm:t>
    </dgm:pt>
    <dgm:pt modelId="{A30FFD0E-A26D-49B4-BB9E-6B0C0F100AA7}" type="sibTrans" cxnId="{9CE9882E-CD4F-499D-B050-D8DF9776806E}">
      <dgm:prSet/>
      <dgm:spPr/>
      <dgm:t>
        <a:bodyPr/>
        <a:lstStyle/>
        <a:p>
          <a:endParaRPr lang="en-US"/>
        </a:p>
      </dgm:t>
    </dgm:pt>
    <dgm:pt modelId="{D77906D6-B006-4D16-BE47-592C92806DE2}">
      <dgm:prSet phldrT="[Text]" custT="1"/>
      <dgm:spPr/>
      <dgm:t>
        <a:bodyPr/>
        <a:lstStyle/>
        <a:p>
          <a:pPr>
            <a:buFont typeface="Arial" panose="020B0604020202020204" pitchFamily="34" charset="0"/>
            <a:buChar char="•"/>
          </a:pPr>
          <a:r>
            <a:rPr lang="en-US" sz="2000" dirty="0"/>
            <a:t>Member will identify who with Advances authority to sign the application agreement.</a:t>
          </a:r>
        </a:p>
      </dgm:t>
    </dgm:pt>
    <dgm:pt modelId="{79B7B176-F531-472C-BFC3-F8B573FE01E8}" type="parTrans" cxnId="{6606F434-B8A5-41F4-86B2-FFC693710099}">
      <dgm:prSet/>
      <dgm:spPr/>
      <dgm:t>
        <a:bodyPr/>
        <a:lstStyle/>
        <a:p>
          <a:endParaRPr lang="en-US"/>
        </a:p>
      </dgm:t>
    </dgm:pt>
    <dgm:pt modelId="{24B5FB33-E6E3-455D-B6FE-0A3A6E3C69B8}" type="sibTrans" cxnId="{6606F434-B8A5-41F4-86B2-FFC693710099}">
      <dgm:prSet/>
      <dgm:spPr/>
      <dgm:t>
        <a:bodyPr/>
        <a:lstStyle/>
        <a:p>
          <a:endParaRPr lang="en-US"/>
        </a:p>
      </dgm:t>
    </dgm:pt>
    <dgm:pt modelId="{ADAE3661-29C0-44C4-8FD9-F25A3E8E9CD4}">
      <dgm:prSet phldrT="[Text]" custT="1"/>
      <dgm:spPr/>
      <dgm:t>
        <a:bodyPr/>
        <a:lstStyle/>
        <a:p>
          <a:pPr>
            <a:buFont typeface="Arial" panose="020B0604020202020204" pitchFamily="34" charset="0"/>
            <a:buChar char="•"/>
          </a:pPr>
          <a:r>
            <a:rPr lang="en-US" sz="2000" dirty="0"/>
            <a:t>FHLB will send the packet via </a:t>
          </a:r>
          <a:r>
            <a:rPr lang="en-US" sz="2000" dirty="0" err="1"/>
            <a:t>AdobeSign</a:t>
          </a:r>
          <a:r>
            <a:rPr lang="en-US" sz="2000" dirty="0"/>
            <a:t> to the individual for signing.</a:t>
          </a:r>
        </a:p>
      </dgm:t>
    </dgm:pt>
    <dgm:pt modelId="{6FA2F838-F59E-49D8-9391-FE8F42C64F6A}" type="parTrans" cxnId="{110508DE-A6F3-49F4-A0ED-25EBD3346199}">
      <dgm:prSet/>
      <dgm:spPr/>
      <dgm:t>
        <a:bodyPr/>
        <a:lstStyle/>
        <a:p>
          <a:endParaRPr lang="en-US"/>
        </a:p>
      </dgm:t>
    </dgm:pt>
    <dgm:pt modelId="{48917AFA-232B-4A18-98BC-BE72D0F73936}" type="sibTrans" cxnId="{110508DE-A6F3-49F4-A0ED-25EBD3346199}">
      <dgm:prSet/>
      <dgm:spPr/>
      <dgm:t>
        <a:bodyPr/>
        <a:lstStyle/>
        <a:p>
          <a:endParaRPr lang="en-US"/>
        </a:p>
      </dgm:t>
    </dgm:pt>
    <dgm:pt modelId="{51522BAC-9DC0-468A-8A3D-ADBB306AC84D}">
      <dgm:prSet phldrT="[Text]"/>
      <dgm:spPr/>
      <dgm:t>
        <a:bodyPr/>
        <a:lstStyle/>
        <a:p>
          <a:pPr>
            <a:buFont typeface="Arial" panose="020B0604020202020204" pitchFamily="34" charset="0"/>
            <a:buChar char="•"/>
          </a:pPr>
          <a:endParaRPr lang="en-US" sz="1500" dirty="0"/>
        </a:p>
      </dgm:t>
    </dgm:pt>
    <dgm:pt modelId="{53D93742-CFD2-4953-B67F-8778E8462946}" type="parTrans" cxnId="{A7B9943B-F06B-4F77-84AE-527279FE3C02}">
      <dgm:prSet/>
      <dgm:spPr/>
      <dgm:t>
        <a:bodyPr/>
        <a:lstStyle/>
        <a:p>
          <a:endParaRPr lang="en-US"/>
        </a:p>
      </dgm:t>
    </dgm:pt>
    <dgm:pt modelId="{012568BB-1CF7-42D9-B340-EF9667FF2632}" type="sibTrans" cxnId="{A7B9943B-F06B-4F77-84AE-527279FE3C02}">
      <dgm:prSet/>
      <dgm:spPr/>
      <dgm:t>
        <a:bodyPr/>
        <a:lstStyle/>
        <a:p>
          <a:endParaRPr lang="en-US"/>
        </a:p>
      </dgm:t>
    </dgm:pt>
    <dgm:pt modelId="{4E2541A5-E6C2-46C1-B163-AE92968F1813}">
      <dgm:prSet phldrT="[Text]" custT="1"/>
      <dgm:spPr/>
      <dgm:t>
        <a:bodyPr/>
        <a:lstStyle/>
        <a:p>
          <a:pPr>
            <a:buFont typeface="Arial" panose="020B0604020202020204" pitchFamily="34" charset="0"/>
            <a:buChar char="•"/>
          </a:pPr>
          <a:r>
            <a:rPr lang="en-US" sz="2000" dirty="0"/>
            <a:t>Once executed by the Member, </a:t>
          </a:r>
          <a:r>
            <a:rPr lang="en-US" sz="2000" dirty="0" err="1"/>
            <a:t>AdobeSign</a:t>
          </a:r>
          <a:r>
            <a:rPr lang="en-US" sz="2000" dirty="0"/>
            <a:t> will send the application back to FHLB to review, execute and process.</a:t>
          </a:r>
        </a:p>
      </dgm:t>
    </dgm:pt>
    <dgm:pt modelId="{318C3B1F-FA75-4F7F-A6C2-A7F43D3250CD}" type="parTrans" cxnId="{C7D530C5-D3A0-4458-A246-3DDC84DB3673}">
      <dgm:prSet/>
      <dgm:spPr/>
      <dgm:t>
        <a:bodyPr/>
        <a:lstStyle/>
        <a:p>
          <a:endParaRPr lang="en-US"/>
        </a:p>
      </dgm:t>
    </dgm:pt>
    <dgm:pt modelId="{B8C7D930-8316-4BCF-9BBA-DBC955A39BD3}" type="sibTrans" cxnId="{C7D530C5-D3A0-4458-A246-3DDC84DB3673}">
      <dgm:prSet/>
      <dgm:spPr/>
      <dgm:t>
        <a:bodyPr/>
        <a:lstStyle/>
        <a:p>
          <a:endParaRPr lang="en-US"/>
        </a:p>
      </dgm:t>
    </dgm:pt>
    <dgm:pt modelId="{2B824914-E7BF-4A55-A2D4-3892242813AE}">
      <dgm:prSet phldrT="[Text]"/>
      <dgm:spPr/>
      <dgm:t>
        <a:bodyPr/>
        <a:lstStyle/>
        <a:p>
          <a:pPr>
            <a:buFont typeface="Arial" panose="020B0604020202020204" pitchFamily="34" charset="0"/>
            <a:buChar char="•"/>
          </a:pPr>
          <a:endParaRPr lang="en-US" sz="1500" dirty="0"/>
        </a:p>
      </dgm:t>
    </dgm:pt>
    <dgm:pt modelId="{DA892E01-9C9D-4294-8C78-6C646EDECC4D}" type="parTrans" cxnId="{67F568C7-0EB7-4F24-819C-C7261F1EE8CA}">
      <dgm:prSet/>
      <dgm:spPr/>
      <dgm:t>
        <a:bodyPr/>
        <a:lstStyle/>
        <a:p>
          <a:endParaRPr lang="en-US"/>
        </a:p>
      </dgm:t>
    </dgm:pt>
    <dgm:pt modelId="{4E95FA79-77EC-4310-A0E8-B06DB11264A8}" type="sibTrans" cxnId="{67F568C7-0EB7-4F24-819C-C7261F1EE8CA}">
      <dgm:prSet/>
      <dgm:spPr/>
      <dgm:t>
        <a:bodyPr/>
        <a:lstStyle/>
        <a:p>
          <a:endParaRPr lang="en-US"/>
        </a:p>
      </dgm:t>
    </dgm:pt>
    <dgm:pt modelId="{9B2D0166-E9B9-413B-A617-785D43BBE614}">
      <dgm:prSet phldrT="[Text]" custT="1"/>
      <dgm:spPr/>
      <dgm:t>
        <a:bodyPr/>
        <a:lstStyle/>
        <a:p>
          <a:pPr>
            <a:buFont typeface="Arial" panose="020B0604020202020204" pitchFamily="34" charset="0"/>
            <a:buChar char="•"/>
          </a:pPr>
          <a:r>
            <a:rPr lang="en-US" sz="2000" dirty="0">
              <a:solidFill>
                <a:prstClr val="black"/>
              </a:solidFill>
            </a:rPr>
            <a:t>Member will be notified via email with helpful program resources once the enrollment has been finalized by FHLB.</a:t>
          </a:r>
          <a:endParaRPr lang="en-US" sz="2000" dirty="0"/>
        </a:p>
      </dgm:t>
    </dgm:pt>
    <dgm:pt modelId="{53C2EA05-E5AE-4EC4-8CA6-C0B037E2AB1A}" type="parTrans" cxnId="{1BFBC619-AAF0-4A4E-B7DD-7F08923A5C09}">
      <dgm:prSet/>
      <dgm:spPr/>
      <dgm:t>
        <a:bodyPr/>
        <a:lstStyle/>
        <a:p>
          <a:endParaRPr lang="en-US"/>
        </a:p>
      </dgm:t>
    </dgm:pt>
    <dgm:pt modelId="{2F834E33-5DA2-4D49-A2F8-2149DF56756F}" type="sibTrans" cxnId="{1BFBC619-AAF0-4A4E-B7DD-7F08923A5C09}">
      <dgm:prSet/>
      <dgm:spPr/>
      <dgm:t>
        <a:bodyPr/>
        <a:lstStyle/>
        <a:p>
          <a:endParaRPr lang="en-US"/>
        </a:p>
      </dgm:t>
    </dgm:pt>
    <dgm:pt modelId="{4700F26D-22E0-475C-9D9B-17858914A8DD}">
      <dgm:prSet phldrT="[Text]" custT="1"/>
      <dgm:spPr/>
      <dgm:t>
        <a:bodyPr/>
        <a:lstStyle/>
        <a:p>
          <a:pPr>
            <a:buFont typeface="Arial" panose="020B0604020202020204" pitchFamily="34" charset="0"/>
            <a:buChar char="•"/>
          </a:pPr>
          <a:r>
            <a:rPr lang="en-US" sz="2000" dirty="0">
              <a:solidFill>
                <a:prstClr val="black"/>
              </a:solidFill>
            </a:rPr>
            <a:t>Members can elect to be added to a participating Member list that can be accessed on our website by potential homebuyers and sponsor organizations.</a:t>
          </a:r>
          <a:endParaRPr lang="en-US" sz="2000" dirty="0"/>
        </a:p>
      </dgm:t>
    </dgm:pt>
    <dgm:pt modelId="{F72EDB66-530C-44F5-A0B1-34F24DE2655D}" type="parTrans" cxnId="{5669E58C-D03D-47CA-9EE8-5F8020D1ACE0}">
      <dgm:prSet/>
      <dgm:spPr/>
      <dgm:t>
        <a:bodyPr/>
        <a:lstStyle/>
        <a:p>
          <a:endParaRPr lang="en-US"/>
        </a:p>
      </dgm:t>
    </dgm:pt>
    <dgm:pt modelId="{17BC2542-90AE-4245-8516-14212DBF82BC}" type="sibTrans" cxnId="{5669E58C-D03D-47CA-9EE8-5F8020D1ACE0}">
      <dgm:prSet/>
      <dgm:spPr/>
      <dgm:t>
        <a:bodyPr/>
        <a:lstStyle/>
        <a:p>
          <a:endParaRPr lang="en-US"/>
        </a:p>
      </dgm:t>
    </dgm:pt>
    <dgm:pt modelId="{23163317-66F1-4182-AC80-64E516BBC786}" type="pres">
      <dgm:prSet presAssocID="{EB1C9A0C-48AC-41F4-A64B-699A865F1B74}" presName="linear" presStyleCnt="0">
        <dgm:presLayoutVars>
          <dgm:animLvl val="lvl"/>
          <dgm:resizeHandles val="exact"/>
        </dgm:presLayoutVars>
      </dgm:prSet>
      <dgm:spPr/>
    </dgm:pt>
    <dgm:pt modelId="{72F47417-6C07-439E-9EAE-DDCCD0F7F9F0}" type="pres">
      <dgm:prSet presAssocID="{350E4241-2477-4A8F-84D7-2D058411A393}" presName="parentText" presStyleLbl="node1" presStyleIdx="0" presStyleCnt="1" custScaleY="117888" custLinFactNeighborX="-700" custLinFactNeighborY="-5822">
        <dgm:presLayoutVars>
          <dgm:chMax val="0"/>
          <dgm:bulletEnabled val="1"/>
        </dgm:presLayoutVars>
      </dgm:prSet>
      <dgm:spPr/>
    </dgm:pt>
    <dgm:pt modelId="{0EB3E69B-476B-45F5-B2A8-868E409EAF03}" type="pres">
      <dgm:prSet presAssocID="{350E4241-2477-4A8F-84D7-2D058411A393}" presName="childText" presStyleLbl="revTx" presStyleIdx="0" presStyleCnt="1" custScaleY="110736">
        <dgm:presLayoutVars>
          <dgm:bulletEnabled val="1"/>
        </dgm:presLayoutVars>
      </dgm:prSet>
      <dgm:spPr/>
    </dgm:pt>
  </dgm:ptLst>
  <dgm:cxnLst>
    <dgm:cxn modelId="{CB8E9507-84DA-4F1A-B8E1-3ACA997BF21C}" type="presOf" srcId="{C98FB358-A1A9-4D56-AD64-1CB88AFEFABD}" destId="{0EB3E69B-476B-45F5-B2A8-868E409EAF03}" srcOrd="0" destOrd="1" presId="urn:microsoft.com/office/officeart/2005/8/layout/vList2"/>
    <dgm:cxn modelId="{1BFBC619-AAF0-4A4E-B7DD-7F08923A5C09}" srcId="{350E4241-2477-4A8F-84D7-2D058411A393}" destId="{9B2D0166-E9B9-413B-A617-785D43BBE614}" srcOrd="5" destOrd="0" parTransId="{53C2EA05-E5AE-4EC4-8CA6-C0B037E2AB1A}" sibTransId="{2F834E33-5DA2-4D49-A2F8-2149DF56756F}"/>
    <dgm:cxn modelId="{E9A4772A-1101-4EE5-BBCF-A4F7218A0D24}" type="presOf" srcId="{4E70AC70-DE7E-4908-BAB0-42F55291041D}" destId="{0EB3E69B-476B-45F5-B2A8-868E409EAF03}" srcOrd="0" destOrd="10" presId="urn:microsoft.com/office/officeart/2005/8/layout/vList2"/>
    <dgm:cxn modelId="{D1B0592C-7E47-4AA1-BA7A-E6B9FDF290CA}" srcId="{350E4241-2477-4A8F-84D7-2D058411A393}" destId="{AC54182B-0BB9-4194-8498-08F9B003F239}" srcOrd="0" destOrd="0" parTransId="{5A8A06E4-A076-48B8-B041-3FD9F42BAC0B}" sibTransId="{D63510A3-9458-4F8B-98CF-63E782BB91C9}"/>
    <dgm:cxn modelId="{9CE9882E-CD4F-499D-B050-D8DF9776806E}" srcId="{350E4241-2477-4A8F-84D7-2D058411A393}" destId="{6BA23030-EB61-424C-B4F1-0FEE58D81736}" srcOrd="9" destOrd="0" parTransId="{B961C5C4-BE78-4EE9-B07A-B64978F5EBEA}" sibTransId="{A30FFD0E-A26D-49B4-BB9E-6B0C0F100AA7}"/>
    <dgm:cxn modelId="{6606F434-B8A5-41F4-86B2-FFC693710099}" srcId="{350E4241-2477-4A8F-84D7-2D058411A393}" destId="{D77906D6-B006-4D16-BE47-592C92806DE2}" srcOrd="2" destOrd="0" parTransId="{79B7B176-F531-472C-BFC3-F8B573FE01E8}" sibTransId="{24B5FB33-E6E3-455D-B6FE-0A3A6E3C69B8}"/>
    <dgm:cxn modelId="{A7B9943B-F06B-4F77-84AE-527279FE3C02}" srcId="{350E4241-2477-4A8F-84D7-2D058411A393}" destId="{51522BAC-9DC0-468A-8A3D-ADBB306AC84D}" srcOrd="8" destOrd="0" parTransId="{53D93742-CFD2-4953-B67F-8778E8462946}" sibTransId="{012568BB-1CF7-42D9-B340-EF9667FF2632}"/>
    <dgm:cxn modelId="{05C08B63-2199-47C1-97F1-BD12F6183BD7}" srcId="{350E4241-2477-4A8F-84D7-2D058411A393}" destId="{4E70AC70-DE7E-4908-BAB0-42F55291041D}" srcOrd="10" destOrd="0" parTransId="{047DA3D4-E220-4DAD-9D61-644A909F57C3}" sibTransId="{303861B7-FC5D-41A2-8DD2-0F209B09C4E6}"/>
    <dgm:cxn modelId="{5DA6976D-5D29-4591-9C60-985634B621E2}" type="presOf" srcId="{ADAE3661-29C0-44C4-8FD9-F25A3E8E9CD4}" destId="{0EB3E69B-476B-45F5-B2A8-868E409EAF03}" srcOrd="0" destOrd="3" presId="urn:microsoft.com/office/officeart/2005/8/layout/vList2"/>
    <dgm:cxn modelId="{8DAE2187-34B5-463A-B4BC-7153427C89EA}" type="presOf" srcId="{AC54182B-0BB9-4194-8498-08F9B003F239}" destId="{0EB3E69B-476B-45F5-B2A8-868E409EAF03}" srcOrd="0" destOrd="0" presId="urn:microsoft.com/office/officeart/2005/8/layout/vList2"/>
    <dgm:cxn modelId="{5669E58C-D03D-47CA-9EE8-5F8020D1ACE0}" srcId="{350E4241-2477-4A8F-84D7-2D058411A393}" destId="{4700F26D-22E0-475C-9D9B-17858914A8DD}" srcOrd="6" destOrd="0" parTransId="{F72EDB66-530C-44F5-A0B1-34F24DE2655D}" sibTransId="{17BC2542-90AE-4245-8516-14212DBF82BC}"/>
    <dgm:cxn modelId="{C5DB1E98-884B-49AF-B3BB-690E27A9F51B}" srcId="{350E4241-2477-4A8F-84D7-2D058411A393}" destId="{C98FB358-A1A9-4D56-AD64-1CB88AFEFABD}" srcOrd="1" destOrd="0" parTransId="{8C284703-DEE1-4C65-82A1-AE2AA1282BBE}" sibTransId="{A8FA0172-DCA1-46F0-BD57-CAA911434C7F}"/>
    <dgm:cxn modelId="{AD8107B3-AA95-4071-8BDF-E721B9B79D7E}" type="presOf" srcId="{9B2D0166-E9B9-413B-A617-785D43BBE614}" destId="{0EB3E69B-476B-45F5-B2A8-868E409EAF03}" srcOrd="0" destOrd="5" presId="urn:microsoft.com/office/officeart/2005/8/layout/vList2"/>
    <dgm:cxn modelId="{3AB088B5-61CF-4979-82DE-72179B7F4631}" type="presOf" srcId="{4E2541A5-E6C2-46C1-B163-AE92968F1813}" destId="{0EB3E69B-476B-45F5-B2A8-868E409EAF03}" srcOrd="0" destOrd="4" presId="urn:microsoft.com/office/officeart/2005/8/layout/vList2"/>
    <dgm:cxn modelId="{C7D530C5-D3A0-4458-A246-3DDC84DB3673}" srcId="{350E4241-2477-4A8F-84D7-2D058411A393}" destId="{4E2541A5-E6C2-46C1-B163-AE92968F1813}" srcOrd="4" destOrd="0" parTransId="{318C3B1F-FA75-4F7F-A6C2-A7F43D3250CD}" sibTransId="{B8C7D930-8316-4BCF-9BBA-DBC955A39BD3}"/>
    <dgm:cxn modelId="{67F568C7-0EB7-4F24-819C-C7261F1EE8CA}" srcId="{350E4241-2477-4A8F-84D7-2D058411A393}" destId="{2B824914-E7BF-4A55-A2D4-3892242813AE}" srcOrd="7" destOrd="0" parTransId="{DA892E01-9C9D-4294-8C78-6C646EDECC4D}" sibTransId="{4E95FA79-77EC-4310-A0E8-B06DB11264A8}"/>
    <dgm:cxn modelId="{E23403CB-8629-4A25-AAFA-96E967CC8A75}" type="presOf" srcId="{350E4241-2477-4A8F-84D7-2D058411A393}" destId="{72F47417-6C07-439E-9EAE-DDCCD0F7F9F0}" srcOrd="0" destOrd="0" presId="urn:microsoft.com/office/officeart/2005/8/layout/vList2"/>
    <dgm:cxn modelId="{F1B8D4CC-D0EF-4F00-AE47-C039D18DAC42}" type="presOf" srcId="{2B824914-E7BF-4A55-A2D4-3892242813AE}" destId="{0EB3E69B-476B-45F5-B2A8-868E409EAF03}" srcOrd="0" destOrd="7" presId="urn:microsoft.com/office/officeart/2005/8/layout/vList2"/>
    <dgm:cxn modelId="{8DD36CD5-2C10-4F20-A156-C525D717DF00}" type="presOf" srcId="{EB1C9A0C-48AC-41F4-A64B-699A865F1B74}" destId="{23163317-66F1-4182-AC80-64E516BBC786}" srcOrd="0" destOrd="0" presId="urn:microsoft.com/office/officeart/2005/8/layout/vList2"/>
    <dgm:cxn modelId="{110508DE-A6F3-49F4-A0ED-25EBD3346199}" srcId="{350E4241-2477-4A8F-84D7-2D058411A393}" destId="{ADAE3661-29C0-44C4-8FD9-F25A3E8E9CD4}" srcOrd="3" destOrd="0" parTransId="{6FA2F838-F59E-49D8-9391-FE8F42C64F6A}" sibTransId="{48917AFA-232B-4A18-98BC-BE72D0F73936}"/>
    <dgm:cxn modelId="{E9D5D9E0-3FCC-4AE0-8A54-9C1DD19EC7F5}" type="presOf" srcId="{4700F26D-22E0-475C-9D9B-17858914A8DD}" destId="{0EB3E69B-476B-45F5-B2A8-868E409EAF03}" srcOrd="0" destOrd="6" presId="urn:microsoft.com/office/officeart/2005/8/layout/vList2"/>
    <dgm:cxn modelId="{EBC1CDE1-1141-42D5-9413-E99043926ED1}" type="presOf" srcId="{51522BAC-9DC0-468A-8A3D-ADBB306AC84D}" destId="{0EB3E69B-476B-45F5-B2A8-868E409EAF03}" srcOrd="0" destOrd="8" presId="urn:microsoft.com/office/officeart/2005/8/layout/vList2"/>
    <dgm:cxn modelId="{7A4F8FE8-61BF-44FC-9941-3FA50EEC52E1}" type="presOf" srcId="{D77906D6-B006-4D16-BE47-592C92806DE2}" destId="{0EB3E69B-476B-45F5-B2A8-868E409EAF03}" srcOrd="0" destOrd="2" presId="urn:microsoft.com/office/officeart/2005/8/layout/vList2"/>
    <dgm:cxn modelId="{DDF430ED-6805-4313-8273-AF1F42A228EC}" type="presOf" srcId="{6BA23030-EB61-424C-B4F1-0FEE58D81736}" destId="{0EB3E69B-476B-45F5-B2A8-868E409EAF03}" srcOrd="0" destOrd="9" presId="urn:microsoft.com/office/officeart/2005/8/layout/vList2"/>
    <dgm:cxn modelId="{DDE6E3F0-9D92-4003-831D-A564BEF4E686}" srcId="{EB1C9A0C-48AC-41F4-A64B-699A865F1B74}" destId="{350E4241-2477-4A8F-84D7-2D058411A393}" srcOrd="0" destOrd="0" parTransId="{C6600E27-E4EF-423D-BAF4-5D4F88F90344}" sibTransId="{8E0C74D9-3D39-41BE-B1F1-B5D55804D2AC}"/>
    <dgm:cxn modelId="{AF3780D3-6401-4956-8DDD-A134FA172986}" type="presParOf" srcId="{23163317-66F1-4182-AC80-64E516BBC786}" destId="{72F47417-6C07-439E-9EAE-DDCCD0F7F9F0}" srcOrd="0" destOrd="0" presId="urn:microsoft.com/office/officeart/2005/8/layout/vList2"/>
    <dgm:cxn modelId="{B376978A-4F32-44A6-A713-717032D6FE26}" type="presParOf" srcId="{23163317-66F1-4182-AC80-64E516BBC786}" destId="{0EB3E69B-476B-45F5-B2A8-868E409EAF0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a:solidFill>
                <a:schemeClr val="accent1"/>
              </a:solidFill>
            </a:rPr>
            <a:t>Contact Us!</a:t>
          </a:r>
        </a:p>
        <a:p>
          <a:pPr marL="0" lvl="0" indent="0" algn="ctr" defTabSz="1377950">
            <a:lnSpc>
              <a:spcPct val="90000"/>
            </a:lnSpc>
            <a:spcBef>
              <a:spcPct val="0"/>
            </a:spcBef>
            <a:spcAft>
              <a:spcPct val="35000"/>
            </a:spcAft>
            <a:buNone/>
          </a:pPr>
          <a:r>
            <a:rPr lang="en-US" sz="3100" b="1" u="sng" kern="1200">
              <a:solidFill>
                <a:schemeClr val="accent1"/>
              </a:solidFill>
            </a:rPr>
            <a:t>By Phone: </a:t>
          </a:r>
          <a:r>
            <a:rPr lang="en-US" sz="3100" kern="1200"/>
            <a:t>800.362.2944</a:t>
          </a:r>
        </a:p>
        <a:p>
          <a:pPr marL="0" lvl="0" indent="0" algn="ctr" defTabSz="1377950">
            <a:lnSpc>
              <a:spcPct val="90000"/>
            </a:lnSpc>
            <a:spcBef>
              <a:spcPct val="0"/>
            </a:spcBef>
            <a:spcAft>
              <a:spcPct val="35000"/>
            </a:spcAft>
            <a:buNone/>
          </a:pPr>
          <a:r>
            <a:rPr lang="en-US" sz="3100" b="1" u="sng" kern="1200">
              <a:solidFill>
                <a:schemeClr val="accent1"/>
              </a:solidFill>
            </a:rPr>
            <a:t>By Email: </a:t>
          </a:r>
          <a:r>
            <a:rPr lang="en-US" sz="3100" kern="1200"/>
            <a:t>ahp@fhlb.com</a:t>
          </a:r>
        </a:p>
      </dsp:txBody>
      <dsp:txXfrm>
        <a:off x="1101398" y="578482"/>
        <a:ext cx="2793159" cy="27931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310768" y="0"/>
          <a:ext cx="4397038" cy="3995165"/>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u="none" kern="1200" dirty="0">
              <a:solidFill>
                <a:schemeClr val="accent1"/>
              </a:solidFill>
            </a:rPr>
            <a:t>Contact Us!</a:t>
          </a:r>
        </a:p>
        <a:p>
          <a:pPr marL="0" lvl="0" indent="0" algn="ctr" defTabSz="1244600">
            <a:lnSpc>
              <a:spcPct val="90000"/>
            </a:lnSpc>
            <a:spcBef>
              <a:spcPct val="0"/>
            </a:spcBef>
            <a:spcAft>
              <a:spcPct val="35000"/>
            </a:spcAft>
            <a:buNone/>
          </a:pPr>
          <a:r>
            <a:rPr lang="en-US" sz="2800" b="1" u="sng" kern="1200" dirty="0">
              <a:solidFill>
                <a:schemeClr val="accent1"/>
              </a:solidFill>
            </a:rPr>
            <a:t>By Phone: </a:t>
          </a:r>
          <a:r>
            <a:rPr lang="en-US" sz="2800" kern="1200" dirty="0"/>
            <a:t>800.362.2944</a:t>
          </a:r>
        </a:p>
        <a:p>
          <a:pPr marL="0" lvl="0" indent="0" algn="ctr" defTabSz="1244600">
            <a:lnSpc>
              <a:spcPct val="90000"/>
            </a:lnSpc>
            <a:spcBef>
              <a:spcPct val="0"/>
            </a:spcBef>
            <a:spcAft>
              <a:spcPct val="35000"/>
            </a:spcAft>
            <a:buNone/>
          </a:pPr>
          <a:r>
            <a:rPr lang="en-US" sz="2800" b="1" u="sng" kern="1200" dirty="0">
              <a:solidFill>
                <a:schemeClr val="accent1"/>
              </a:solidFill>
            </a:rPr>
            <a:t>By Email: </a:t>
          </a:r>
          <a:r>
            <a:rPr lang="en-US" sz="2300" b="0" u="none" kern="1200" dirty="0">
              <a:solidFill>
                <a:schemeClr val="tx1"/>
              </a:solidFill>
            </a:rPr>
            <a:t>fortifiedfund</a:t>
          </a:r>
          <a:r>
            <a:rPr lang="en-US" sz="2300" kern="1200" dirty="0"/>
            <a:t>@fhlb.com</a:t>
          </a:r>
        </a:p>
      </dsp:txBody>
      <dsp:txXfrm>
        <a:off x="954699" y="585078"/>
        <a:ext cx="3109176" cy="2825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A2320-67BD-4AF0-889D-C33617E83BAE}">
      <dsp:nvSpPr>
        <dsp:cNvPr id="0" name=""/>
        <dsp:cNvSpPr/>
      </dsp:nvSpPr>
      <dsp:spPr>
        <a:xfrm>
          <a:off x="0" y="45309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20FFAE-CD19-4667-8053-36DF582BF986}">
      <dsp:nvSpPr>
        <dsp:cNvPr id="0" name=""/>
        <dsp:cNvSpPr/>
      </dsp:nvSpPr>
      <dsp:spPr>
        <a:xfrm>
          <a:off x="422910" y="54573"/>
          <a:ext cx="775291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Rehabilitation (accessibility modifications, roofs, etc.)</a:t>
          </a:r>
        </a:p>
      </dsp:txBody>
      <dsp:txXfrm>
        <a:off x="461818" y="93481"/>
        <a:ext cx="7675096" cy="719224"/>
      </dsp:txXfrm>
    </dsp:sp>
    <dsp:sp modelId="{261E5023-E3AD-4BAE-A7BC-6634893F236F}">
      <dsp:nvSpPr>
        <dsp:cNvPr id="0" name=""/>
        <dsp:cNvSpPr/>
      </dsp:nvSpPr>
      <dsp:spPr>
        <a:xfrm>
          <a:off x="0" y="167781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A1127-F9EC-48CB-91B8-42A82CABC462}">
      <dsp:nvSpPr>
        <dsp:cNvPr id="0" name=""/>
        <dsp:cNvSpPr/>
      </dsp:nvSpPr>
      <dsp:spPr>
        <a:xfrm>
          <a:off x="422910" y="1279293"/>
          <a:ext cx="7808686"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Downpayment/Closing Cost Assistance</a:t>
          </a:r>
        </a:p>
      </dsp:txBody>
      <dsp:txXfrm>
        <a:off x="461818" y="1318201"/>
        <a:ext cx="7730870" cy="719224"/>
      </dsp:txXfrm>
    </dsp:sp>
    <dsp:sp modelId="{5014FB65-4380-4B35-9A1C-7CCB3FF5320E}">
      <dsp:nvSpPr>
        <dsp:cNvPr id="0" name=""/>
        <dsp:cNvSpPr/>
      </dsp:nvSpPr>
      <dsp:spPr>
        <a:xfrm>
          <a:off x="0" y="290253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F483-7A98-43E8-8C3E-BFEED0934925}">
      <dsp:nvSpPr>
        <dsp:cNvPr id="0" name=""/>
        <dsp:cNvSpPr/>
      </dsp:nvSpPr>
      <dsp:spPr>
        <a:xfrm>
          <a:off x="422910" y="2504013"/>
          <a:ext cx="7813008"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Developer and Inspection Fees (Rehab Projects only)</a:t>
          </a:r>
        </a:p>
      </dsp:txBody>
      <dsp:txXfrm>
        <a:off x="461818" y="2542921"/>
        <a:ext cx="7735192" cy="719224"/>
      </dsp:txXfrm>
    </dsp:sp>
    <dsp:sp modelId="{37247AB7-0E6F-40A3-A806-87969FFB4738}">
      <dsp:nvSpPr>
        <dsp:cNvPr id="0" name=""/>
        <dsp:cNvSpPr/>
      </dsp:nvSpPr>
      <dsp:spPr>
        <a:xfrm>
          <a:off x="0" y="412725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77731-755E-40BE-A532-1F3C00DBA1AD}">
      <dsp:nvSpPr>
        <dsp:cNvPr id="0" name=""/>
        <dsp:cNvSpPr/>
      </dsp:nvSpPr>
      <dsp:spPr>
        <a:xfrm>
          <a:off x="422910" y="3728734"/>
          <a:ext cx="782319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Homebuyer Counseling (DPA Projects only)</a:t>
          </a:r>
        </a:p>
      </dsp:txBody>
      <dsp:txXfrm>
        <a:off x="461818" y="3767642"/>
        <a:ext cx="7745376"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CE57-96D0-49E7-BB65-39D2E93DA446}">
      <dsp:nvSpPr>
        <dsp:cNvPr id="0" name=""/>
        <dsp:cNvSpPr/>
      </dsp:nvSpPr>
      <dsp:spPr>
        <a:xfrm>
          <a:off x="2041358" y="1529523"/>
          <a:ext cx="193881" cy="2160395"/>
        </a:xfrm>
        <a:custGeom>
          <a:avLst/>
          <a:gdLst/>
          <a:ahLst/>
          <a:cxnLst/>
          <a:rect l="0" t="0" r="0" b="0"/>
          <a:pathLst>
            <a:path>
              <a:moveTo>
                <a:pt x="0" y="0"/>
              </a:moveTo>
              <a:lnTo>
                <a:pt x="0" y="2160395"/>
              </a:lnTo>
              <a:lnTo>
                <a:pt x="193881"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6E7E7C-B406-42A2-9F31-346E832DF260}">
      <dsp:nvSpPr>
        <dsp:cNvPr id="0" name=""/>
        <dsp:cNvSpPr/>
      </dsp:nvSpPr>
      <dsp:spPr>
        <a:xfrm>
          <a:off x="1847476" y="1529523"/>
          <a:ext cx="193881" cy="2160395"/>
        </a:xfrm>
        <a:custGeom>
          <a:avLst/>
          <a:gdLst/>
          <a:ahLst/>
          <a:cxnLst/>
          <a:rect l="0" t="0" r="0" b="0"/>
          <a:pathLst>
            <a:path>
              <a:moveTo>
                <a:pt x="193881" y="0"/>
              </a:moveTo>
              <a:lnTo>
                <a:pt x="193881" y="2160395"/>
              </a:lnTo>
              <a:lnTo>
                <a:pt x="0"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AA72B-B2A5-4566-A74E-20F504E66638}">
      <dsp:nvSpPr>
        <dsp:cNvPr id="0" name=""/>
        <dsp:cNvSpPr/>
      </dsp:nvSpPr>
      <dsp:spPr>
        <a:xfrm>
          <a:off x="2041358" y="1529523"/>
          <a:ext cx="193881" cy="849386"/>
        </a:xfrm>
        <a:custGeom>
          <a:avLst/>
          <a:gdLst/>
          <a:ahLst/>
          <a:cxnLst/>
          <a:rect l="0" t="0" r="0" b="0"/>
          <a:pathLst>
            <a:path>
              <a:moveTo>
                <a:pt x="0" y="0"/>
              </a:moveTo>
              <a:lnTo>
                <a:pt x="0" y="849386"/>
              </a:lnTo>
              <a:lnTo>
                <a:pt x="193881"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6BDA4-34BB-4B90-BCEA-9D52569E72D3}">
      <dsp:nvSpPr>
        <dsp:cNvPr id="0" name=""/>
        <dsp:cNvSpPr/>
      </dsp:nvSpPr>
      <dsp:spPr>
        <a:xfrm>
          <a:off x="1847476" y="1529523"/>
          <a:ext cx="193881" cy="849386"/>
        </a:xfrm>
        <a:custGeom>
          <a:avLst/>
          <a:gdLst/>
          <a:ahLst/>
          <a:cxnLst/>
          <a:rect l="0" t="0" r="0" b="0"/>
          <a:pathLst>
            <a:path>
              <a:moveTo>
                <a:pt x="193881" y="0"/>
              </a:moveTo>
              <a:lnTo>
                <a:pt x="193881" y="849386"/>
              </a:lnTo>
              <a:lnTo>
                <a:pt x="0"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1118111" y="606277"/>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Members</a:t>
          </a:r>
        </a:p>
      </dsp:txBody>
      <dsp:txXfrm>
        <a:off x="1118111" y="606277"/>
        <a:ext cx="1846492" cy="923246"/>
      </dsp:txXfrm>
    </dsp:sp>
    <dsp:sp modelId="{6E195206-96FE-4960-8D3F-B8AA9372B8FA}">
      <dsp:nvSpPr>
        <dsp:cNvPr id="0" name=""/>
        <dsp:cNvSpPr/>
      </dsp:nvSpPr>
      <dsp:spPr>
        <a:xfrm>
          <a:off x="984"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984" y="1917286"/>
        <a:ext cx="1846492" cy="923246"/>
      </dsp:txXfrm>
    </dsp:sp>
    <dsp:sp modelId="{DD2AAF64-7BC4-4A91-B41E-85FD220CB02E}">
      <dsp:nvSpPr>
        <dsp:cNvPr id="0" name=""/>
        <dsp:cNvSpPr/>
      </dsp:nvSpPr>
      <dsp:spPr>
        <a:xfrm>
          <a:off x="2235239"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HELP</a:t>
          </a:r>
        </a:p>
      </dsp:txBody>
      <dsp:txXfrm>
        <a:off x="2235239" y="1917286"/>
        <a:ext cx="1846492" cy="923246"/>
      </dsp:txXfrm>
    </dsp:sp>
    <dsp:sp modelId="{EBFB8484-813D-40A2-A827-6D69C870BE02}">
      <dsp:nvSpPr>
        <dsp:cNvPr id="0" name=""/>
        <dsp:cNvSpPr/>
      </dsp:nvSpPr>
      <dsp:spPr>
        <a:xfrm>
          <a:off x="984"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SNAP</a:t>
          </a:r>
        </a:p>
      </dsp:txBody>
      <dsp:txXfrm>
        <a:off x="984" y="3228296"/>
        <a:ext cx="1846492" cy="923246"/>
      </dsp:txXfrm>
    </dsp:sp>
    <dsp:sp modelId="{A279640F-C5BE-41E6-9D18-5C3A0E78824D}">
      <dsp:nvSpPr>
        <dsp:cNvPr id="0" name=""/>
        <dsp:cNvSpPr/>
      </dsp:nvSpPr>
      <dsp:spPr>
        <a:xfrm>
          <a:off x="2235239"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DRA</a:t>
          </a:r>
        </a:p>
      </dsp:txBody>
      <dsp:txXfrm>
        <a:off x="2235239" y="3228296"/>
        <a:ext cx="1846492" cy="923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BDA4-34BB-4B90-BCEA-9D52569E72D3}">
      <dsp:nvSpPr>
        <dsp:cNvPr id="0" name=""/>
        <dsp:cNvSpPr/>
      </dsp:nvSpPr>
      <dsp:spPr>
        <a:xfrm>
          <a:off x="1335560" y="1459696"/>
          <a:ext cx="164932" cy="669032"/>
        </a:xfrm>
        <a:custGeom>
          <a:avLst/>
          <a:gdLst/>
          <a:ahLst/>
          <a:cxnLst/>
          <a:rect l="0" t="0" r="0" b="0"/>
          <a:pathLst>
            <a:path>
              <a:moveTo>
                <a:pt x="0" y="0"/>
              </a:moveTo>
              <a:lnTo>
                <a:pt x="0" y="669032"/>
              </a:lnTo>
              <a:lnTo>
                <a:pt x="164932" y="66903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229107" y="514817"/>
          <a:ext cx="2212905" cy="94487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Sponsors, Consultants, Intermediaries</a:t>
          </a:r>
        </a:p>
      </dsp:txBody>
      <dsp:txXfrm>
        <a:off x="229107" y="514817"/>
        <a:ext cx="2212905" cy="944878"/>
      </dsp:txXfrm>
    </dsp:sp>
    <dsp:sp modelId="{6E195206-96FE-4960-8D3F-B8AA9372B8FA}">
      <dsp:nvSpPr>
        <dsp:cNvPr id="0" name=""/>
        <dsp:cNvSpPr/>
      </dsp:nvSpPr>
      <dsp:spPr>
        <a:xfrm>
          <a:off x="1500493" y="1711169"/>
          <a:ext cx="1932099" cy="83511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1500493" y="1711169"/>
        <a:ext cx="1932099" cy="8351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1626D-409C-488A-B6DA-27F23C87E7AB}">
      <dsp:nvSpPr>
        <dsp:cNvPr id="0" name=""/>
        <dsp:cNvSpPr/>
      </dsp:nvSpPr>
      <dsp:spPr>
        <a:xfrm>
          <a:off x="0" y="0"/>
          <a:ext cx="8046523" cy="6709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Special Needs</a:t>
          </a:r>
        </a:p>
      </dsp:txBody>
      <dsp:txXfrm>
        <a:off x="32752" y="32752"/>
        <a:ext cx="7981019" cy="605415"/>
      </dsp:txXfrm>
    </dsp:sp>
    <dsp:sp modelId="{16E5246D-B766-4D08-ABEE-9F73C7C62CC4}">
      <dsp:nvSpPr>
        <dsp:cNvPr id="0" name=""/>
        <dsp:cNvSpPr/>
      </dsp:nvSpPr>
      <dsp:spPr>
        <a:xfrm>
          <a:off x="0" y="2282893"/>
          <a:ext cx="8046523" cy="153504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kern="1200" dirty="0"/>
        </a:p>
      </dsp:txBody>
      <dsp:txXfrm>
        <a:off x="74934" y="2357827"/>
        <a:ext cx="7896655" cy="13851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47417-6C07-439E-9EAE-DDCCD0F7F9F0}">
      <dsp:nvSpPr>
        <dsp:cNvPr id="0" name=""/>
        <dsp:cNvSpPr/>
      </dsp:nvSpPr>
      <dsp:spPr>
        <a:xfrm>
          <a:off x="0" y="0"/>
          <a:ext cx="8548083" cy="606886"/>
        </a:xfrm>
        <a:prstGeom prst="roundRect">
          <a:avLst/>
        </a:prstGeom>
        <a:solidFill>
          <a:schemeClr val="accent1"/>
        </a:solidFill>
        <a:ln w="38100" cap="flat" cmpd="sng" algn="ctr">
          <a:solidFill>
            <a:schemeClr val="bg1">
              <a:lumMod val="65000"/>
            </a:schemeClr>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Enrollment Process – HELP, SNAP and DRA</a:t>
          </a:r>
        </a:p>
      </dsp:txBody>
      <dsp:txXfrm>
        <a:off x="29626" y="29626"/>
        <a:ext cx="8488831" cy="547634"/>
      </dsp:txXfrm>
    </dsp:sp>
    <dsp:sp modelId="{0EB3E69B-476B-45F5-B2A8-868E409EAF03}">
      <dsp:nvSpPr>
        <dsp:cNvPr id="0" name=""/>
        <dsp:cNvSpPr/>
      </dsp:nvSpPr>
      <dsp:spPr>
        <a:xfrm>
          <a:off x="0" y="610400"/>
          <a:ext cx="8548083" cy="450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402" tIns="25400" rIns="142240" bIns="2540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Each member must submit a </a:t>
          </a:r>
          <a:r>
            <a:rPr lang="en-US" sz="2000" b="1" u="sng" kern="1200" dirty="0">
              <a:solidFill>
                <a:prstClr val="black"/>
              </a:solidFill>
            </a:rPr>
            <a:t>one-time</a:t>
          </a:r>
          <a:r>
            <a:rPr lang="en-US" sz="2000" kern="1200" dirty="0">
              <a:solidFill>
                <a:prstClr val="black"/>
              </a:solidFill>
            </a:rPr>
            <a:t> Member Enrollment Application and Agreement to participate in each program.</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Email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xmlns:r="http://schemas.openxmlformats.org/officeDocument/2006/relationships" r:id="rId1"/>
            </a:rPr>
            <a:t>AHP@fhlb.com</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lang="en-US" sz="2000" kern="1200" dirty="0">
              <a:solidFill>
                <a:prstClr val="black"/>
              </a:solidFill>
            </a:rPr>
            <a:t>to confirm prior enrollment or request the </a:t>
          </a:r>
          <a:r>
            <a:rPr lang="en-US" sz="2000" kern="1200" dirty="0" err="1">
              <a:solidFill>
                <a:prstClr val="black"/>
              </a:solidFill>
            </a:rPr>
            <a:t>AdobeSign</a:t>
          </a:r>
          <a:r>
            <a:rPr lang="en-US" sz="2000" kern="1200" dirty="0">
              <a:solidFill>
                <a:prstClr val="black"/>
              </a:solidFill>
            </a:rPr>
            <a:t> Application.</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Member will identify who with Advances authority to sign the application agreement.</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FHLB will send the packet via </a:t>
          </a:r>
          <a:r>
            <a:rPr lang="en-US" sz="2000" kern="1200" dirty="0" err="1"/>
            <a:t>AdobeSign</a:t>
          </a:r>
          <a:r>
            <a:rPr lang="en-US" sz="2000" kern="1200" dirty="0"/>
            <a:t> to the individual for signing.</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Once executed by the Member, </a:t>
          </a:r>
          <a:r>
            <a:rPr lang="en-US" sz="2000" kern="1200" dirty="0" err="1"/>
            <a:t>AdobeSign</a:t>
          </a:r>
          <a:r>
            <a:rPr lang="en-US" sz="2000" kern="1200" dirty="0"/>
            <a:t> will send the application back to FHLB to review, execute and process.</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Member will be notified via email with helpful program resources once the enrollment has been finalized by FHLB.</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Members can elect to be added to a participating Member list that can be accessed on our website by potential homebuyers and sponsor organizations.</a:t>
          </a:r>
          <a:endParaRPr lang="en-US" sz="20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a:p>
          <a:pPr marL="114300" lvl="1" indent="-114300" algn="l" defTabSz="666750">
            <a:lnSpc>
              <a:spcPct val="90000"/>
            </a:lnSpc>
            <a:spcBef>
              <a:spcPct val="0"/>
            </a:spcBef>
            <a:spcAft>
              <a:spcPct val="20000"/>
            </a:spcAft>
            <a:buFont typeface="Arial" panose="020B0604020202020204" pitchFamily="34" charset="0"/>
            <a:buNone/>
          </a:pP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dsp:txBody>
      <dsp:txXfrm>
        <a:off x="0" y="610400"/>
        <a:ext cx="8548083" cy="45019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2/26/2025</a:t>
            </a:fld>
            <a:endParaRPr lang="en-US"/>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2/26/2025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hlb.com/community-programs/disaster-recovery-assistance-programs/disaster-rebuilding-assistance" TargetMode="External"/><Relationship Id="rId5" Type="http://schemas.openxmlformats.org/officeDocument/2006/relationships/hyperlink" Target="https://www.fhlb.com/community-programs/homeownership-and-homebuyer-programs/special-needs-assistance-program" TargetMode="External"/><Relationship Id="rId4" Type="http://schemas.openxmlformats.org/officeDocument/2006/relationships/hyperlink" Target="https://www.fhlb.com/community-programs/homeownership-and-homebuyer-programs/homebuyer-equity-leverage-partnership"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Uses: Construction Costs, Contingency, Operational, Administrative, Costs for Empowerment services</a:t>
            </a:r>
          </a:p>
        </p:txBody>
      </p:sp>
      <p:sp>
        <p:nvSpPr>
          <p:cNvPr id="4" name="Slide Number Placeholder 3"/>
          <p:cNvSpPr>
            <a:spLocks noGrp="1"/>
          </p:cNvSpPr>
          <p:nvPr>
            <p:ph type="sldNum" sz="quarter" idx="5"/>
          </p:nvPr>
        </p:nvSpPr>
        <p:spPr/>
        <p:txBody>
          <a:bodyPr/>
          <a:lstStyle/>
          <a:p>
            <a:fld id="{B66168CD-28A7-45AB-95D3-5E7166BC7C6F}" type="slidenum">
              <a:rPr lang="en-US" smtClean="0"/>
              <a:pPr/>
              <a:t>11</a:t>
            </a:fld>
            <a:endParaRPr lang="en-US"/>
          </a:p>
        </p:txBody>
      </p:sp>
    </p:spTree>
    <p:extLst>
      <p:ext uri="{BB962C8B-B14F-4D97-AF65-F5344CB8AC3E}">
        <p14:creationId xmlns:p14="http://schemas.microsoft.com/office/powerpoint/2010/main" val="119471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6488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Control/Zoning - Site control is not required at application for projects involving scattered site ownership</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277634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2</a:t>
            </a:fld>
            <a:endParaRPr lang="en-US"/>
          </a:p>
        </p:txBody>
      </p:sp>
    </p:spTree>
    <p:extLst>
      <p:ext uri="{BB962C8B-B14F-4D97-AF65-F5344CB8AC3E}">
        <p14:creationId xmlns:p14="http://schemas.microsoft.com/office/powerpoint/2010/main" val="781398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28</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schedules to listen in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08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36</a:t>
            </a:fld>
            <a:endParaRPr lang="en-US"/>
          </a:p>
        </p:txBody>
      </p:sp>
    </p:spTree>
    <p:extLst>
      <p:ext uri="{BB962C8B-B14F-4D97-AF65-F5344CB8AC3E}">
        <p14:creationId xmlns:p14="http://schemas.microsoft.com/office/powerpoint/2010/main" val="3903875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6168CD-28A7-45AB-95D3-5E7166BC7C6F}" type="slidenum">
              <a:rPr lang="en-US" smtClean="0"/>
              <a:pPr/>
              <a:t>39</a:t>
            </a:fld>
            <a:endParaRPr lang="en-US"/>
          </a:p>
        </p:txBody>
      </p:sp>
    </p:spTree>
    <p:extLst>
      <p:ext uri="{BB962C8B-B14F-4D97-AF65-F5344CB8AC3E}">
        <p14:creationId xmlns:p14="http://schemas.microsoft.com/office/powerpoint/2010/main" val="989848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43</a:t>
            </a:fld>
            <a:endParaRPr lang="en-US" dirty="0"/>
          </a:p>
        </p:txBody>
      </p:sp>
    </p:spTree>
    <p:extLst>
      <p:ext uri="{BB962C8B-B14F-4D97-AF65-F5344CB8AC3E}">
        <p14:creationId xmlns:p14="http://schemas.microsoft.com/office/powerpoint/2010/main" val="191831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45</a:t>
            </a:fld>
            <a:endParaRPr lang="en-US"/>
          </a:p>
        </p:txBody>
      </p:sp>
    </p:spTree>
    <p:extLst>
      <p:ext uri="{BB962C8B-B14F-4D97-AF65-F5344CB8AC3E}">
        <p14:creationId xmlns:p14="http://schemas.microsoft.com/office/powerpoint/2010/main" val="423146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49</a:t>
            </a:fld>
            <a:endParaRPr lang="en-US" dirty="0"/>
          </a:p>
        </p:txBody>
      </p:sp>
    </p:spTree>
    <p:extLst>
      <p:ext uri="{BB962C8B-B14F-4D97-AF65-F5344CB8AC3E}">
        <p14:creationId xmlns:p14="http://schemas.microsoft.com/office/powerpoint/2010/main" val="802459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50</a:t>
            </a:fld>
            <a:endParaRPr lang="en-US"/>
          </a:p>
        </p:txBody>
      </p:sp>
    </p:spTree>
    <p:extLst>
      <p:ext uri="{BB962C8B-B14F-4D97-AF65-F5344CB8AC3E}">
        <p14:creationId xmlns:p14="http://schemas.microsoft.com/office/powerpoint/2010/main" val="315356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sure if you are enrolled, please email us at ahp@fhlb.com to confirm</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51</a:t>
            </a:fld>
            <a:endParaRPr lang="en-US" dirty="0"/>
          </a:p>
        </p:txBody>
      </p:sp>
    </p:spTree>
    <p:extLst>
      <p:ext uri="{BB962C8B-B14F-4D97-AF65-F5344CB8AC3E}">
        <p14:creationId xmlns:p14="http://schemas.microsoft.com/office/powerpoint/2010/main" val="3819570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52</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6168CD-28A7-45AB-95D3-5E7166BC7C6F}" type="slidenum">
              <a:rPr lang="en-US" smtClean="0"/>
              <a:pPr/>
              <a:t>53</a:t>
            </a:fld>
            <a:endParaRPr lang="en-US"/>
          </a:p>
        </p:txBody>
      </p:sp>
    </p:spTree>
    <p:extLst>
      <p:ext uri="{BB962C8B-B14F-4D97-AF65-F5344CB8AC3E}">
        <p14:creationId xmlns:p14="http://schemas.microsoft.com/office/powerpoint/2010/main" val="2666464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a:p>
        </p:txBody>
      </p:sp>
    </p:spTree>
    <p:extLst>
      <p:ext uri="{BB962C8B-B14F-4D97-AF65-F5344CB8AC3E}">
        <p14:creationId xmlns:p14="http://schemas.microsoft.com/office/powerpoint/2010/main" val="31126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4501F-15B5-4927-BB0A-11AFAAC186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223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63</a:t>
            </a:fld>
            <a:endParaRPr lang="en-US"/>
          </a:p>
        </p:txBody>
      </p:sp>
    </p:spTree>
    <p:extLst>
      <p:ext uri="{BB962C8B-B14F-4D97-AF65-F5344CB8AC3E}">
        <p14:creationId xmlns:p14="http://schemas.microsoft.com/office/powerpoint/2010/main" val="1093902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725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72</a:t>
            </a:fld>
            <a:endParaRPr lang="en-US"/>
          </a:p>
        </p:txBody>
      </p:sp>
    </p:spTree>
    <p:extLst>
      <p:ext uri="{BB962C8B-B14F-4D97-AF65-F5344CB8AC3E}">
        <p14:creationId xmlns:p14="http://schemas.microsoft.com/office/powerpoint/2010/main" val="3399354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77</a:t>
            </a:fld>
            <a:endParaRPr lang="en-US"/>
          </a:p>
        </p:txBody>
      </p:sp>
    </p:spTree>
    <p:extLst>
      <p:ext uri="{BB962C8B-B14F-4D97-AF65-F5344CB8AC3E}">
        <p14:creationId xmlns:p14="http://schemas.microsoft.com/office/powerpoint/2010/main" val="298921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are multiple contractors, an invoice is required for each one.</a:t>
            </a:r>
          </a:p>
        </p:txBody>
      </p:sp>
      <p:sp>
        <p:nvSpPr>
          <p:cNvPr id="4" name="Slide Number Placeholder 3"/>
          <p:cNvSpPr>
            <a:spLocks noGrp="1"/>
          </p:cNvSpPr>
          <p:nvPr>
            <p:ph type="sldNum" sz="quarter" idx="10"/>
          </p:nvPr>
        </p:nvSpPr>
        <p:spPr/>
        <p:txBody>
          <a:bodyPr/>
          <a:lstStyle/>
          <a:p>
            <a:fld id="{76937A20-C687-4A2A-9993-AAF792036E99}" type="slidenum">
              <a:rPr lang="en-US" smtClean="0"/>
              <a:pPr/>
              <a:t>80</a:t>
            </a:fld>
            <a:endParaRPr lang="en-US"/>
          </a:p>
        </p:txBody>
      </p:sp>
    </p:spTree>
    <p:extLst>
      <p:ext uri="{BB962C8B-B14F-4D97-AF65-F5344CB8AC3E}">
        <p14:creationId xmlns:p14="http://schemas.microsoft.com/office/powerpoint/2010/main" val="11984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morning, we are going to focus on the Set-Aside programs which are HELP, SNAP, and DRA. I encourage you to explore our website, fhlb.com, to look through other programs you may find value in.</a:t>
            </a:r>
          </a:p>
          <a:p>
            <a:pPr algn="l">
              <a:buFont typeface="Arial" panose="020B0604020202020204" pitchFamily="34" charset="0"/>
              <a:buChar char="•"/>
            </a:pPr>
            <a:r>
              <a:rPr lang="en-US" b="1" i="0" u="sng" dirty="0">
                <a:solidFill>
                  <a:srgbClr val="0971CE"/>
                </a:solidFill>
                <a:effectLst/>
                <a:latin typeface="Public Sans"/>
                <a:hlinkClick r:id="rId3"/>
              </a:rPr>
              <a:t>AHP General Fund</a:t>
            </a:r>
            <a:r>
              <a:rPr lang="en-US" b="0" i="0" dirty="0">
                <a:solidFill>
                  <a:srgbClr val="4E5054"/>
                </a:solidFill>
                <a:effectLst/>
                <a:latin typeface="Public Sans"/>
              </a:rPr>
              <a:t> provides grants to help finance the purchase, rehabilitation or construction of affordable housing, including owner-occupied and rental housing and housing for homeless individuals and families. Funds are awarded on an annual basis through a competitive application process.</a:t>
            </a:r>
          </a:p>
          <a:p>
            <a:pPr algn="l">
              <a:buFont typeface="Arial" panose="020B0604020202020204" pitchFamily="34" charset="0"/>
              <a:buChar char="•"/>
            </a:pPr>
            <a:r>
              <a:rPr lang="en-US" b="1" i="0" u="sng" dirty="0">
                <a:solidFill>
                  <a:srgbClr val="0971CE"/>
                </a:solidFill>
                <a:effectLst/>
                <a:latin typeface="Public Sans"/>
                <a:hlinkClick r:id="rId4"/>
              </a:rPr>
              <a:t>HELP</a:t>
            </a:r>
            <a:r>
              <a:rPr lang="en-US" b="0" i="0" dirty="0">
                <a:solidFill>
                  <a:srgbClr val="4E5054"/>
                </a:solidFill>
                <a:effectLst/>
                <a:latin typeface="Public Sans"/>
              </a:rPr>
              <a:t> provides down payment and closing cost assistance to first-time homebuyers. </a:t>
            </a:r>
          </a:p>
          <a:p>
            <a:pPr algn="l">
              <a:buFont typeface="Arial" panose="020B0604020202020204" pitchFamily="34" charset="0"/>
              <a:buChar char="•"/>
            </a:pPr>
            <a:r>
              <a:rPr lang="en-US" b="1" i="0" u="sng" dirty="0">
                <a:solidFill>
                  <a:srgbClr val="0971CE"/>
                </a:solidFill>
                <a:effectLst/>
                <a:latin typeface="Public Sans"/>
                <a:hlinkClick r:id="rId5"/>
              </a:rPr>
              <a:t>SNAP</a:t>
            </a:r>
            <a:r>
              <a:rPr lang="en-US" b="0" i="0" dirty="0">
                <a:solidFill>
                  <a:srgbClr val="4E5054"/>
                </a:solidFill>
                <a:effectLst/>
                <a:latin typeface="Public Sans"/>
              </a:rPr>
              <a:t> provides grants to modify or rehabilitate homes for those with special needs. </a:t>
            </a:r>
          </a:p>
          <a:p>
            <a:pPr algn="l">
              <a:buFont typeface="Arial" panose="020B0604020202020204" pitchFamily="34" charset="0"/>
              <a:buChar char="•"/>
            </a:pPr>
            <a:r>
              <a:rPr lang="en-US" b="1" i="0" u="sng" dirty="0">
                <a:solidFill>
                  <a:srgbClr val="0971CE"/>
                </a:solidFill>
                <a:effectLst/>
                <a:latin typeface="Public Sans"/>
                <a:hlinkClick r:id="rId6"/>
              </a:rPr>
              <a:t>DRA</a:t>
            </a:r>
            <a:r>
              <a:rPr lang="en-US" b="0" i="0" dirty="0">
                <a:solidFill>
                  <a:srgbClr val="4E5054"/>
                </a:solidFill>
                <a:effectLst/>
                <a:latin typeface="Public Sans"/>
              </a:rPr>
              <a:t> provides grants to help homeowners repair or rebuild after disasters.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4</a:t>
            </a:fld>
            <a:endParaRPr lang="en-US"/>
          </a:p>
        </p:txBody>
      </p:sp>
    </p:spTree>
    <p:extLst>
      <p:ext uri="{BB962C8B-B14F-4D97-AF65-F5344CB8AC3E}">
        <p14:creationId xmlns:p14="http://schemas.microsoft.com/office/powerpoint/2010/main" val="4025596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37A20-C687-4A2A-9993-AAF792036E99}" type="slidenum">
              <a:rPr lang="en-US" smtClean="0"/>
              <a:pPr/>
              <a:t>81</a:t>
            </a:fld>
            <a:endParaRPr lang="en-US" dirty="0"/>
          </a:p>
        </p:txBody>
      </p:sp>
    </p:spTree>
    <p:extLst>
      <p:ext uri="{BB962C8B-B14F-4D97-AF65-F5344CB8AC3E}">
        <p14:creationId xmlns:p14="http://schemas.microsoft.com/office/powerpoint/2010/main" val="80642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83</a:t>
            </a:fld>
            <a:endParaRPr lang="en-US" dirty="0"/>
          </a:p>
        </p:txBody>
      </p:sp>
    </p:spTree>
    <p:extLst>
      <p:ext uri="{BB962C8B-B14F-4D97-AF65-F5344CB8AC3E}">
        <p14:creationId xmlns:p14="http://schemas.microsoft.com/office/powerpoint/2010/main" val="2820590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84</a:t>
            </a:fld>
            <a:endParaRPr lang="en-US" dirty="0"/>
          </a:p>
        </p:txBody>
      </p:sp>
    </p:spTree>
    <p:extLst>
      <p:ext uri="{BB962C8B-B14F-4D97-AF65-F5344CB8AC3E}">
        <p14:creationId xmlns:p14="http://schemas.microsoft.com/office/powerpoint/2010/main" val="2299609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86</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A11D9-EC48-FF54-6844-CD3A8EC4F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29CA2-AB3E-356B-C9C8-7C8EE4C38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9E637-2328-54DF-880B-03EF749428AE}"/>
              </a:ext>
            </a:extLst>
          </p:cNvPr>
          <p:cNvSpPr>
            <a:spLocks noGrp="1"/>
          </p:cNvSpPr>
          <p:nvPr>
            <p:ph type="body" idx="1"/>
          </p:nvPr>
        </p:nvSpPr>
        <p:spPr/>
        <p:txBody>
          <a:bodyPr/>
          <a:lstStyle/>
          <a:p>
            <a:r>
              <a:rPr lang="en-US" dirty="0"/>
              <a:t>First step to be prepared. </a:t>
            </a:r>
          </a:p>
        </p:txBody>
      </p:sp>
      <p:sp>
        <p:nvSpPr>
          <p:cNvPr id="4" name="Slide Number Placeholder 3">
            <a:extLst>
              <a:ext uri="{FF2B5EF4-FFF2-40B4-BE49-F238E27FC236}">
                <a16:creationId xmlns:a16="http://schemas.microsoft.com/office/drawing/2014/main" id="{58BE8064-DA7C-E74F-5994-03EEA0401EBD}"/>
              </a:ext>
            </a:extLst>
          </p:cNvPr>
          <p:cNvSpPr>
            <a:spLocks noGrp="1"/>
          </p:cNvSpPr>
          <p:nvPr>
            <p:ph type="sldNum" sz="quarter" idx="5"/>
          </p:nvPr>
        </p:nvSpPr>
        <p:spPr/>
        <p:txBody>
          <a:bodyPr/>
          <a:lstStyle/>
          <a:p>
            <a:fld id="{323D1ED5-3755-44AF-9CFE-70E51077C209}" type="slidenum">
              <a:rPr lang="en-US" smtClean="0"/>
              <a:pPr/>
              <a:t>88</a:t>
            </a:fld>
            <a:endParaRPr lang="en-US" dirty="0"/>
          </a:p>
        </p:txBody>
      </p:sp>
    </p:spTree>
    <p:extLst>
      <p:ext uri="{BB962C8B-B14F-4D97-AF65-F5344CB8AC3E}">
        <p14:creationId xmlns:p14="http://schemas.microsoft.com/office/powerpoint/2010/main" val="3989076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utilize the Community Investment department analysts.</a:t>
            </a:r>
          </a:p>
          <a:p>
            <a:r>
              <a:rPr lang="en-US"/>
              <a:t>We can see your application as soon as it is in the online portal.</a:t>
            </a:r>
          </a:p>
          <a:p>
            <a:endParaRPr lang="en-US"/>
          </a:p>
        </p:txBody>
      </p:sp>
      <p:sp>
        <p:nvSpPr>
          <p:cNvPr id="4" name="Slide Number Placeholder 3"/>
          <p:cNvSpPr>
            <a:spLocks noGrp="1"/>
          </p:cNvSpPr>
          <p:nvPr>
            <p:ph type="sldNum" sz="quarter" idx="5"/>
          </p:nvPr>
        </p:nvSpPr>
        <p:spPr/>
        <p:txBody>
          <a:bodyPr/>
          <a:lstStyle/>
          <a:p>
            <a:fld id="{B66168CD-28A7-45AB-95D3-5E7166BC7C6F}" type="slidenum">
              <a:rPr lang="en-US" smtClean="0"/>
              <a:pPr/>
              <a:t>90</a:t>
            </a:fld>
            <a:endParaRPr lang="en-US"/>
          </a:p>
        </p:txBody>
      </p:sp>
    </p:spTree>
    <p:extLst>
      <p:ext uri="{BB962C8B-B14F-4D97-AF65-F5344CB8AC3E}">
        <p14:creationId xmlns:p14="http://schemas.microsoft.com/office/powerpoint/2010/main" val="1718386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010AD-FA39-58D0-AA10-D731A5124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BC769-134D-A3A0-E435-DA677DA77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26261-E155-C751-99E8-2883B544E6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B22C1E-427B-A798-1312-77D9AE7092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884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94</a:t>
            </a:fld>
            <a:endParaRPr lang="en-US"/>
          </a:p>
        </p:txBody>
      </p:sp>
    </p:spTree>
    <p:extLst>
      <p:ext uri="{BB962C8B-B14F-4D97-AF65-F5344CB8AC3E}">
        <p14:creationId xmlns:p14="http://schemas.microsoft.com/office/powerpoint/2010/main" val="2393084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3B77A-7C49-1C95-884E-1388C39D0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004E6-0B9A-0658-A487-9541B634E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DBC01-D7A4-885E-D257-BA79D67AD6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CB9A4B-3100-1B51-EE92-207E76AC0274}"/>
              </a:ext>
            </a:extLst>
          </p:cNvPr>
          <p:cNvSpPr>
            <a:spLocks noGrp="1"/>
          </p:cNvSpPr>
          <p:nvPr>
            <p:ph type="sldNum" sz="quarter" idx="5"/>
          </p:nvPr>
        </p:nvSpPr>
        <p:spPr/>
        <p:txBody>
          <a:bodyPr/>
          <a:lstStyle/>
          <a:p>
            <a:fld id="{323D1ED5-3755-44AF-9CFE-70E51077C209}" type="slidenum">
              <a:rPr lang="en-US" smtClean="0"/>
              <a:pPr/>
              <a:t>95</a:t>
            </a:fld>
            <a:endParaRPr lang="en-US"/>
          </a:p>
        </p:txBody>
      </p:sp>
    </p:spTree>
    <p:extLst>
      <p:ext uri="{BB962C8B-B14F-4D97-AF65-F5344CB8AC3E}">
        <p14:creationId xmlns:p14="http://schemas.microsoft.com/office/powerpoint/2010/main" val="1204889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96</a:t>
            </a:fld>
            <a:endParaRPr lang="en-US"/>
          </a:p>
        </p:txBody>
      </p:sp>
    </p:spTree>
    <p:extLst>
      <p:ext uri="{BB962C8B-B14F-4D97-AF65-F5344CB8AC3E}">
        <p14:creationId xmlns:p14="http://schemas.microsoft.com/office/powerpoint/2010/main" val="1332911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utilize the Community Investment department analysts.</a:t>
            </a:r>
          </a:p>
          <a:p>
            <a:r>
              <a:rPr lang="en-US"/>
              <a:t>We can see your application as soon as it is in the online portal.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54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a:p>
        </p:txBody>
      </p:sp>
    </p:spTree>
    <p:extLst>
      <p:ext uri="{BB962C8B-B14F-4D97-AF65-F5344CB8AC3E}">
        <p14:creationId xmlns:p14="http://schemas.microsoft.com/office/powerpoint/2010/main" val="3255807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3118589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5909266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42773609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865704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02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8" r:id="rId11"/>
    <p:sldLayoutId id="2147483674" r:id="rId12"/>
    <p:sldLayoutId id="2147483675" r:id="rId13"/>
    <p:sldLayoutId id="2147483676" r:id="rId14"/>
    <p:sldLayoutId id="2147483677" r:id="rId15"/>
    <p:sldLayoutId id="2147483678" r:id="rId16"/>
    <p:sldLayoutId id="2147483679" r:id="rId17"/>
    <p:sldLayoutId id="2147483695" r:id="rId18"/>
    <p:sldLayoutId id="2147483697" r:id="rId19"/>
    <p:sldLayoutId id="2147483699" r:id="rId20"/>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fhlb.com" TargetMode="External"/><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ema.gov/disaster/declarations" TargetMode="Externa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fhlb.com"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fema.gov/disaster/declarations" TargetMode="External"/><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fhlb.com" TargetMode="Externa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87.svg"/><Relationship Id="rId4" Type="http://schemas.openxmlformats.org/officeDocument/2006/relationships/diagramLayout" Target="../diagrams/layout8.xml"/><Relationship Id="rId9"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8.png"/><Relationship Id="rId7" Type="http://schemas.openxmlformats.org/officeDocument/2006/relationships/diagramColors" Target="../diagrams/colors10.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88.png"/><Relationship Id="rId7" Type="http://schemas.openxmlformats.org/officeDocument/2006/relationships/diagramColors" Target="../diagrams/colors11.xm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15827"/>
          </a:xfrm>
          <a:prstGeom prst="rect">
            <a:avLst/>
          </a:prstGeom>
          <a:solidFill>
            <a:srgbClr val="0070C0"/>
          </a:solidFill>
        </p:spPr>
        <p:txBody>
          <a:bodyPr wrap="square" lIns="91440" tIns="45720" rIns="91440" bIns="45720" rtlCol="0" anchor="t">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endParaRPr lang="en-US" sz="3600" b="1" dirty="0">
              <a:solidFill>
                <a:schemeClr val="bg1"/>
              </a:solidFill>
              <a:cs typeface="Calibri"/>
            </a:endParaRPr>
          </a:p>
          <a:p>
            <a:pPr algn="ctr"/>
            <a:r>
              <a:rPr lang="en-US" sz="3600" dirty="0">
                <a:solidFill>
                  <a:schemeClr val="bg1"/>
                </a:solidFill>
              </a:rPr>
              <a:t>Homeownership and Homebuyer Programs</a:t>
            </a:r>
            <a:endParaRPr lang="en-US" sz="3600" dirty="0">
              <a:solidFill>
                <a:schemeClr val="bg1"/>
              </a:solidFill>
              <a:cs typeface="Calibri"/>
            </a:endParaRP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922E-86E1-49A3-A799-2B1D016980E5}"/>
              </a:ext>
            </a:extLst>
          </p:cNvPr>
          <p:cNvSpPr>
            <a:spLocks noGrp="1"/>
          </p:cNvSpPr>
          <p:nvPr>
            <p:ph type="title"/>
          </p:nvPr>
        </p:nvSpPr>
        <p:spPr/>
        <p:txBody>
          <a:bodyPr/>
          <a:lstStyle/>
          <a:p>
            <a:r>
              <a:rPr lang="en-US" sz="2800" b="1" dirty="0">
                <a:solidFill>
                  <a:srgbClr val="0070C0"/>
                </a:solidFill>
              </a:rPr>
              <a:t>Owner-Occupied Overview</a:t>
            </a:r>
            <a:endParaRPr lang="en-US" dirty="0"/>
          </a:p>
        </p:txBody>
      </p:sp>
      <p:sp>
        <p:nvSpPr>
          <p:cNvPr id="6" name="TextBox 5">
            <a:extLst>
              <a:ext uri="{FF2B5EF4-FFF2-40B4-BE49-F238E27FC236}">
                <a16:creationId xmlns:a16="http://schemas.microsoft.com/office/drawing/2014/main" id="{B677916F-2F5B-469E-9EA4-DE8B22439E9D}"/>
              </a:ext>
            </a:extLst>
          </p:cNvPr>
          <p:cNvSpPr txBox="1"/>
          <p:nvPr/>
        </p:nvSpPr>
        <p:spPr>
          <a:xfrm>
            <a:off x="194310" y="1410475"/>
            <a:ext cx="8606789" cy="461665"/>
          </a:xfrm>
          <a:prstGeom prst="rect">
            <a:avLst/>
          </a:prstGeom>
          <a:solidFill>
            <a:schemeClr val="bg1">
              <a:lumMod val="95000"/>
            </a:schemeClr>
          </a:solidFill>
          <a:ln w="38100" cmpd="dbl">
            <a:solidFill>
              <a:schemeClr val="tx1"/>
            </a:solidFill>
            <a:extLst>
              <a:ext uri="{C807C97D-BFC1-408E-A445-0C87EB9F89A2}">
                <ask:lineSketchStyleProps xmlns:ask="http://schemas.microsoft.com/office/drawing/2018/sketchyshapes" sd="981765707">
                  <a:custGeom>
                    <a:avLst/>
                    <a:gdLst>
                      <a:gd name="connsiteX0" fmla="*/ 0 w 8606789"/>
                      <a:gd name="connsiteY0" fmla="*/ 0 h 461665"/>
                      <a:gd name="connsiteX1" fmla="*/ 8606789 w 8606789"/>
                      <a:gd name="connsiteY1" fmla="*/ 0 h 461665"/>
                      <a:gd name="connsiteX2" fmla="*/ 8606789 w 8606789"/>
                      <a:gd name="connsiteY2" fmla="*/ 461665 h 461665"/>
                      <a:gd name="connsiteX3" fmla="*/ 0 w 8606789"/>
                      <a:gd name="connsiteY3" fmla="*/ 461665 h 461665"/>
                      <a:gd name="connsiteX4" fmla="*/ 0 w 860678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789" h="461665" fill="none" extrusionOk="0">
                        <a:moveTo>
                          <a:pt x="0" y="0"/>
                        </a:moveTo>
                        <a:cubicBezTo>
                          <a:pt x="3852261" y="-33775"/>
                          <a:pt x="7563568" y="138873"/>
                          <a:pt x="8606789" y="0"/>
                        </a:cubicBezTo>
                        <a:cubicBezTo>
                          <a:pt x="8601567" y="59951"/>
                          <a:pt x="8572810" y="386447"/>
                          <a:pt x="8606789" y="461665"/>
                        </a:cubicBezTo>
                        <a:cubicBezTo>
                          <a:pt x="5246694" y="324335"/>
                          <a:pt x="2230258" y="323809"/>
                          <a:pt x="0" y="461665"/>
                        </a:cubicBezTo>
                        <a:cubicBezTo>
                          <a:pt x="-25199" y="354901"/>
                          <a:pt x="26467" y="134939"/>
                          <a:pt x="0" y="0"/>
                        </a:cubicBezTo>
                        <a:close/>
                      </a:path>
                      <a:path w="8606789" h="461665" stroke="0" extrusionOk="0">
                        <a:moveTo>
                          <a:pt x="0" y="0"/>
                        </a:moveTo>
                        <a:cubicBezTo>
                          <a:pt x="1587696" y="-101487"/>
                          <a:pt x="5836714" y="-162162"/>
                          <a:pt x="8606789" y="0"/>
                        </a:cubicBezTo>
                        <a:cubicBezTo>
                          <a:pt x="8572636" y="170338"/>
                          <a:pt x="8640067" y="325037"/>
                          <a:pt x="8606789" y="461665"/>
                        </a:cubicBezTo>
                        <a:cubicBezTo>
                          <a:pt x="7073802" y="511730"/>
                          <a:pt x="3890587" y="303216"/>
                          <a:pt x="0" y="461665"/>
                        </a:cubicBezTo>
                        <a:cubicBezTo>
                          <a:pt x="-30818" y="254334"/>
                          <a:pt x="-20465" y="210249"/>
                          <a:pt x="0" y="0"/>
                        </a:cubicBezTo>
                        <a:close/>
                      </a:path>
                    </a:pathLst>
                  </a:custGeom>
                  <ask:type>
                    <ask:lineSketchNone/>
                  </ask:type>
                </ask:lineSketchStyleProps>
              </a:ext>
            </a:extLst>
          </a:ln>
        </p:spPr>
        <p:txBody>
          <a:bodyPr wrap="square" rtlCol="0">
            <a:spAutoFit/>
          </a:bodyPr>
          <a:lstStyle/>
          <a:p>
            <a:pPr algn="ctr" eaLnBrk="0" hangingPunct="0">
              <a:spcBef>
                <a:spcPct val="50000"/>
              </a:spcBef>
            </a:pPr>
            <a:r>
              <a:rPr lang="en-US" sz="2400" b="1" dirty="0">
                <a:solidFill>
                  <a:schemeClr val="tx2"/>
                </a:solidFill>
                <a:latin typeface="Calibri" pitchFamily="34" charset="0"/>
              </a:rPr>
              <a:t>Project Types</a:t>
            </a:r>
            <a:r>
              <a:rPr lang="en-US" sz="2000" b="1" dirty="0">
                <a:solidFill>
                  <a:srgbClr val="0071CE"/>
                </a:solidFill>
                <a:latin typeface="Calibri" pitchFamily="34" charset="0"/>
              </a:rPr>
              <a:t>: </a:t>
            </a:r>
            <a:r>
              <a:rPr lang="en-US" sz="2000" dirty="0"/>
              <a:t>Rehabilitation, down payment/closing cost assistance</a:t>
            </a:r>
          </a:p>
        </p:txBody>
      </p:sp>
      <p:graphicFrame>
        <p:nvGraphicFramePr>
          <p:cNvPr id="7" name="Diagram 6">
            <a:extLst>
              <a:ext uri="{FF2B5EF4-FFF2-40B4-BE49-F238E27FC236}">
                <a16:creationId xmlns:a16="http://schemas.microsoft.com/office/drawing/2014/main" id="{41646965-DF9C-45A3-83C5-EAEB4BE8D2FA}"/>
              </a:ext>
            </a:extLst>
          </p:cNvPr>
          <p:cNvGraphicFramePr/>
          <p:nvPr/>
        </p:nvGraphicFramePr>
        <p:xfrm>
          <a:off x="194310" y="3943350"/>
          <a:ext cx="8698230" cy="231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6DBA64D-55F4-4872-A9C5-1146548B1439}"/>
              </a:ext>
            </a:extLst>
          </p:cNvPr>
          <p:cNvSpPr/>
          <p:nvPr/>
        </p:nvSpPr>
        <p:spPr>
          <a:xfrm>
            <a:off x="194310" y="3574305"/>
            <a:ext cx="5760722" cy="8889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Sponsor Capacity</a:t>
            </a:r>
          </a:p>
          <a:p>
            <a:pPr lvl="0" algn="ctr"/>
            <a:r>
              <a:rPr lang="en-US" sz="2000" b="0" dirty="0">
                <a:solidFill>
                  <a:schemeClr val="tx1"/>
                </a:solidFill>
                <a:latin typeface="+mn-lt"/>
              </a:rPr>
              <a:t>Demonstrated track record with related experience</a:t>
            </a:r>
          </a:p>
        </p:txBody>
      </p:sp>
      <p:sp>
        <p:nvSpPr>
          <p:cNvPr id="13" name="Rectangle 12">
            <a:extLst>
              <a:ext uri="{FF2B5EF4-FFF2-40B4-BE49-F238E27FC236}">
                <a16:creationId xmlns:a16="http://schemas.microsoft.com/office/drawing/2014/main" id="{47106D58-5558-4C05-BB1C-0E83DD0BD707}"/>
              </a:ext>
            </a:extLst>
          </p:cNvPr>
          <p:cNvSpPr/>
          <p:nvPr/>
        </p:nvSpPr>
        <p:spPr>
          <a:xfrm>
            <a:off x="194311" y="2070287"/>
            <a:ext cx="5760720" cy="149198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Project Progress and Completion</a:t>
            </a:r>
            <a:endParaRPr lang="en-US" sz="3200" b="1" dirty="0">
              <a:solidFill>
                <a:schemeClr val="tx2"/>
              </a:solidFill>
            </a:endParaRPr>
          </a:p>
          <a:p>
            <a:pPr lvl="0" algn="ctr"/>
            <a:r>
              <a:rPr lang="en-US" sz="2000" b="0" dirty="0">
                <a:solidFill>
                  <a:schemeClr val="tx1"/>
                </a:solidFill>
                <a:latin typeface="+mn-lt"/>
                <a:cs typeface="Courier MonoThai" panose="02070309020205020404" pitchFamily="49" charset="0"/>
              </a:rPr>
              <a:t>Four-year completion timeframe (six years for Native American related projects). Progress should be made within the first year.</a:t>
            </a:r>
            <a:endParaRPr lang="en-US" sz="2000" dirty="0">
              <a:solidFill>
                <a:schemeClr val="tx1"/>
              </a:solidFill>
            </a:endParaRPr>
          </a:p>
        </p:txBody>
      </p:sp>
      <p:sp>
        <p:nvSpPr>
          <p:cNvPr id="14" name="Rectangle 13">
            <a:extLst>
              <a:ext uri="{FF2B5EF4-FFF2-40B4-BE49-F238E27FC236}">
                <a16:creationId xmlns:a16="http://schemas.microsoft.com/office/drawing/2014/main" id="{DCD814FA-E2D7-4375-B034-FD95BA1BFF27}"/>
              </a:ext>
            </a:extLst>
          </p:cNvPr>
          <p:cNvSpPr/>
          <p:nvPr/>
        </p:nvSpPr>
        <p:spPr>
          <a:xfrm>
            <a:off x="194311" y="4475747"/>
            <a:ext cx="5760722" cy="11751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kern="1200" dirty="0">
              <a:solidFill>
                <a:schemeClr val="tx2"/>
              </a:solidFill>
            </a:endParaRPr>
          </a:p>
          <a:p>
            <a:pPr lvl="0" algn="ctr"/>
            <a:r>
              <a:rPr lang="en-US" sz="2400" b="1" kern="1200" dirty="0">
                <a:solidFill>
                  <a:schemeClr val="tx2"/>
                </a:solidFill>
              </a:rPr>
              <a:t>Disbursement </a:t>
            </a:r>
          </a:p>
          <a:p>
            <a:pPr lvl="0" algn="ctr"/>
            <a:r>
              <a:rPr lang="en-US" sz="2000" kern="1200" dirty="0">
                <a:solidFill>
                  <a:schemeClr val="tx1"/>
                </a:solidFill>
                <a:latin typeface="Calibri"/>
                <a:ea typeface="+mn-ea"/>
                <a:cs typeface="+mn-cs"/>
              </a:rPr>
              <a:t>C</a:t>
            </a:r>
            <a:r>
              <a:rPr lang="en-US" sz="2000" kern="1200" dirty="0">
                <a:solidFill>
                  <a:schemeClr val="tx1"/>
                </a:solidFill>
              </a:rPr>
              <a:t>ompleted on a unit-by-unit basis with final documents required for each transaction</a:t>
            </a:r>
          </a:p>
          <a:p>
            <a:pPr lvl="0" algn="ctr"/>
            <a:endParaRPr lang="en-US" sz="2000" b="0" dirty="0">
              <a:solidFill>
                <a:schemeClr val="tx1"/>
              </a:solidFill>
              <a:latin typeface="+mn-lt"/>
            </a:endParaRPr>
          </a:p>
        </p:txBody>
      </p:sp>
      <p:sp>
        <p:nvSpPr>
          <p:cNvPr id="9" name="Callout: Right Arrow 8">
            <a:extLst>
              <a:ext uri="{FF2B5EF4-FFF2-40B4-BE49-F238E27FC236}">
                <a16:creationId xmlns:a16="http://schemas.microsoft.com/office/drawing/2014/main" id="{E8C401C7-8B91-4CB4-B2BB-491D9FC2FA43}"/>
              </a:ext>
            </a:extLst>
          </p:cNvPr>
          <p:cNvSpPr/>
          <p:nvPr/>
        </p:nvSpPr>
        <p:spPr>
          <a:xfrm>
            <a:off x="194310" y="5814731"/>
            <a:ext cx="1885950" cy="88899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15" name="Rectangle 14">
            <a:extLst>
              <a:ext uri="{FF2B5EF4-FFF2-40B4-BE49-F238E27FC236}">
                <a16:creationId xmlns:a16="http://schemas.microsoft.com/office/drawing/2014/main" id="{49717A1E-2ACD-4DD6-BF56-B0CB5E73DFCB}"/>
              </a:ext>
            </a:extLst>
          </p:cNvPr>
          <p:cNvSpPr/>
          <p:nvPr/>
        </p:nvSpPr>
        <p:spPr>
          <a:xfrm>
            <a:off x="2251711" y="5857966"/>
            <a:ext cx="6469378" cy="80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Contact the Community Investment department to discuss your owner-occupied project</a:t>
            </a:r>
          </a:p>
        </p:txBody>
      </p:sp>
      <p:pic>
        <p:nvPicPr>
          <p:cNvPr id="4" name="Picture 3">
            <a:extLst>
              <a:ext uri="{FF2B5EF4-FFF2-40B4-BE49-F238E27FC236}">
                <a16:creationId xmlns:a16="http://schemas.microsoft.com/office/drawing/2014/main" id="{C97C4C21-2C98-4C90-9B85-84766A6CBFCF}"/>
              </a:ext>
            </a:extLst>
          </p:cNvPr>
          <p:cNvPicPr>
            <a:picLocks noChangeAspect="1"/>
          </p:cNvPicPr>
          <p:nvPr/>
        </p:nvPicPr>
        <p:blipFill>
          <a:blip r:embed="rId8"/>
          <a:stretch>
            <a:fillRect/>
          </a:stretch>
        </p:blipFill>
        <p:spPr>
          <a:xfrm>
            <a:off x="6299833" y="2066741"/>
            <a:ext cx="2501265" cy="1876609"/>
          </a:xfrm>
          <a:prstGeom prst="rect">
            <a:avLst/>
          </a:prstGeom>
          <a:ln w="25400">
            <a:solidFill>
              <a:schemeClr val="tx1"/>
            </a:solidFill>
          </a:ln>
        </p:spPr>
      </p:pic>
      <p:pic>
        <p:nvPicPr>
          <p:cNvPr id="8" name="Picture 7">
            <a:extLst>
              <a:ext uri="{FF2B5EF4-FFF2-40B4-BE49-F238E27FC236}">
                <a16:creationId xmlns:a16="http://schemas.microsoft.com/office/drawing/2014/main" id="{BA729921-9AB7-4C81-8B84-7577882C5045}"/>
              </a:ext>
            </a:extLst>
          </p:cNvPr>
          <p:cNvPicPr>
            <a:picLocks noChangeAspect="1"/>
          </p:cNvPicPr>
          <p:nvPr/>
        </p:nvPicPr>
        <p:blipFill>
          <a:blip r:embed="rId9"/>
          <a:stretch>
            <a:fillRect/>
          </a:stretch>
        </p:blipFill>
        <p:spPr>
          <a:xfrm>
            <a:off x="6299833" y="4054391"/>
            <a:ext cx="2505456" cy="1599227"/>
          </a:xfrm>
          <a:prstGeom prst="rect">
            <a:avLst/>
          </a:prstGeom>
          <a:ln w="25400">
            <a:solidFill>
              <a:schemeClr val="tx1"/>
            </a:solidFill>
          </a:ln>
        </p:spPr>
      </p:pic>
    </p:spTree>
    <p:extLst>
      <p:ext uri="{BB962C8B-B14F-4D97-AF65-F5344CB8AC3E}">
        <p14:creationId xmlns:p14="http://schemas.microsoft.com/office/powerpoint/2010/main" val="11260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700F-4CED-FFCB-5813-64E6E2011675}"/>
              </a:ext>
            </a:extLst>
          </p:cNvPr>
          <p:cNvSpPr>
            <a:spLocks noGrp="1"/>
          </p:cNvSpPr>
          <p:nvPr>
            <p:ph type="title"/>
          </p:nvPr>
        </p:nvSpPr>
        <p:spPr/>
        <p:txBody>
          <a:bodyPr/>
          <a:lstStyle/>
          <a:p>
            <a:r>
              <a:rPr lang="en-US" dirty="0"/>
              <a:t>Owner Occupied AHP Eligible Uses of Funds</a:t>
            </a:r>
          </a:p>
        </p:txBody>
      </p:sp>
      <p:graphicFrame>
        <p:nvGraphicFramePr>
          <p:cNvPr id="4" name="Diagram 3">
            <a:extLst>
              <a:ext uri="{FF2B5EF4-FFF2-40B4-BE49-F238E27FC236}">
                <a16:creationId xmlns:a16="http://schemas.microsoft.com/office/drawing/2014/main" id="{47E982A3-072C-C278-B15B-44450FCC059A}"/>
              </a:ext>
            </a:extLst>
          </p:cNvPr>
          <p:cNvGraphicFramePr/>
          <p:nvPr>
            <p:extLst>
              <p:ext uri="{D42A27DB-BD31-4B8C-83A1-F6EECF244321}">
                <p14:modId xmlns:p14="http://schemas.microsoft.com/office/powerpoint/2010/main" val="2353085146"/>
              </p:ext>
            </p:extLst>
          </p:nvPr>
        </p:nvGraphicFramePr>
        <p:xfrm>
          <a:off x="356260" y="1396999"/>
          <a:ext cx="8458200" cy="486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27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99" y="749384"/>
            <a:ext cx="7487260" cy="457200"/>
          </a:xfrm>
        </p:spPr>
        <p:txBody>
          <a:bodyPr/>
          <a:lstStyle/>
          <a:p>
            <a:br>
              <a:rPr lang="en-US" sz="3200" dirty="0">
                <a:solidFill>
                  <a:schemeClr val="tx1"/>
                </a:solidFill>
              </a:rPr>
            </a:br>
            <a:br>
              <a:rPr lang="en-US" sz="3200" dirty="0">
                <a:solidFill>
                  <a:schemeClr val="tx1"/>
                </a:solidFill>
              </a:rPr>
            </a:br>
            <a:br>
              <a:rPr lang="en-US" sz="3200" dirty="0">
                <a:solidFill>
                  <a:schemeClr val="tx1"/>
                </a:solidFill>
              </a:rPr>
            </a:br>
            <a:br>
              <a:rPr lang="en-US" sz="3200" dirty="0">
                <a:solidFill>
                  <a:schemeClr val="tx1"/>
                </a:solidFill>
              </a:rPr>
            </a:br>
            <a:r>
              <a:rPr lang="en-US" sz="3200" dirty="0">
                <a:solidFill>
                  <a:srgbClr val="0072CE"/>
                </a:solidFill>
              </a:rPr>
              <a:t>Owner-Occupied Feasibility</a:t>
            </a:r>
            <a:br>
              <a:rPr lang="en-US" sz="3200" dirty="0">
                <a:solidFill>
                  <a:srgbClr val="0072CE"/>
                </a:solidFill>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rPr>
            </a:br>
            <a:endParaRPr lang="en-US" sz="3200" dirty="0"/>
          </a:p>
        </p:txBody>
      </p:sp>
      <p:sp>
        <p:nvSpPr>
          <p:cNvPr id="4" name="Text Placeholder 3"/>
          <p:cNvSpPr>
            <a:spLocks noGrp="1"/>
          </p:cNvSpPr>
          <p:nvPr>
            <p:ph type="body" sz="quarter" idx="12"/>
          </p:nvPr>
        </p:nvSpPr>
        <p:spPr>
          <a:xfrm>
            <a:off x="280099" y="1484850"/>
            <a:ext cx="2907718"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90737788"/>
              </p:ext>
            </p:extLst>
          </p:nvPr>
        </p:nvGraphicFramePr>
        <p:xfrm>
          <a:off x="179615" y="1306286"/>
          <a:ext cx="8573374" cy="4802330"/>
        </p:xfrm>
        <a:graphic>
          <a:graphicData uri="http://schemas.openxmlformats.org/drawingml/2006/table">
            <a:tbl>
              <a:tblPr firstRow="1" bandRow="1">
                <a:tableStyleId>{5C22544A-7EE6-4342-B048-85BDC9FD1C3A}</a:tableStyleId>
              </a:tblPr>
              <a:tblGrid>
                <a:gridCol w="2012550">
                  <a:extLst>
                    <a:ext uri="{9D8B030D-6E8A-4147-A177-3AD203B41FA5}">
                      <a16:colId xmlns:a16="http://schemas.microsoft.com/office/drawing/2014/main" val="20000"/>
                    </a:ext>
                  </a:extLst>
                </a:gridCol>
                <a:gridCol w="3551444">
                  <a:extLst>
                    <a:ext uri="{9D8B030D-6E8A-4147-A177-3AD203B41FA5}">
                      <a16:colId xmlns:a16="http://schemas.microsoft.com/office/drawing/2014/main" val="20001"/>
                    </a:ext>
                  </a:extLst>
                </a:gridCol>
                <a:gridCol w="3009380">
                  <a:extLst>
                    <a:ext uri="{9D8B030D-6E8A-4147-A177-3AD203B41FA5}">
                      <a16:colId xmlns:a16="http://schemas.microsoft.com/office/drawing/2014/main" val="20002"/>
                    </a:ext>
                  </a:extLst>
                </a:gridCol>
              </a:tblGrid>
              <a:tr h="429171">
                <a:tc>
                  <a:txBody>
                    <a:bodyPr/>
                    <a:lstStyle/>
                    <a:p>
                      <a:pPr algn="ctr" fontAlgn="b"/>
                      <a:r>
                        <a:rPr lang="en-US" sz="2400" u="none" strike="noStrike" dirty="0">
                          <a:effectLst/>
                        </a:rPr>
                        <a:t>Criteria</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Ranges/Limits</a:t>
                      </a: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Project Examples</a:t>
                      </a:r>
                    </a:p>
                  </a:txBody>
                  <a:tcPr marL="7620" marR="7620" marT="7620" marB="0" anchor="b">
                    <a:solidFill>
                      <a:schemeClr val="tx2">
                        <a:lumMod val="60000"/>
                        <a:lumOff val="40000"/>
                      </a:schemeClr>
                    </a:solidFill>
                  </a:tcPr>
                </a:tc>
                <a:extLst>
                  <a:ext uri="{0D108BD9-81ED-4DB2-BD59-A6C34878D82A}">
                    <a16:rowId xmlns:a16="http://schemas.microsoft.com/office/drawing/2014/main" val="10000"/>
                  </a:ext>
                </a:extLst>
              </a:tr>
              <a:tr h="735835">
                <a:tc>
                  <a:txBody>
                    <a:bodyPr/>
                    <a:lstStyle/>
                    <a:p>
                      <a:pPr algn="ctr" fontAlgn="b"/>
                      <a:r>
                        <a:rPr lang="en-US" sz="1800" b="1" u="none" strike="noStrike" dirty="0">
                          <a:solidFill>
                            <a:schemeClr val="bg1">
                              <a:lumMod val="95000"/>
                            </a:schemeClr>
                          </a:solidFill>
                          <a:effectLst/>
                        </a:rPr>
                        <a:t>Targeting</a:t>
                      </a:r>
                      <a:endParaRPr lang="en-US" sz="1800" b="1" i="0" u="none" strike="noStrike" dirty="0">
                        <a:solidFill>
                          <a:schemeClr val="bg1">
                            <a:lumMod val="95000"/>
                          </a:schemeClr>
                        </a:solidFill>
                        <a:effectLst/>
                        <a:latin typeface="Calibri" panose="020F0502020204030204" pitchFamily="34" charset="0"/>
                      </a:endParaRP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Less than 80</a:t>
                      </a:r>
                      <a:r>
                        <a:rPr lang="en-US" sz="1600" b="0" baseline="0" dirty="0">
                          <a:solidFill>
                            <a:schemeClr val="tx1"/>
                          </a:solidFill>
                          <a:latin typeface="Calibri" pitchFamily="34" charset="0"/>
                        </a:rPr>
                        <a:t> percent of AMI</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100 percent of homes targeted to households </a:t>
                      </a:r>
                      <a:r>
                        <a:rPr lang="en-US" sz="1600" b="0" u="none" strike="noStrike" baseline="0" dirty="0">
                          <a:effectLst/>
                        </a:rPr>
                        <a:t>&lt; 50 percent of AMI</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136994">
                <a:tc>
                  <a:txBody>
                    <a:bodyPr/>
                    <a:lstStyle/>
                    <a:p>
                      <a:pPr marL="0" algn="ctr" defTabSz="457200" rtl="0" eaLnBrk="1" latinLnBrk="0" hangingPunct="1"/>
                      <a:r>
                        <a:rPr lang="en-US" sz="1800" b="1" kern="1200" dirty="0">
                          <a:solidFill>
                            <a:schemeClr val="bg1">
                              <a:lumMod val="95000"/>
                            </a:schemeClr>
                          </a:solidFill>
                          <a:latin typeface="Calibri" pitchFamily="34" charset="0"/>
                          <a:ea typeface="+mn-ea"/>
                          <a:cs typeface="+mn-cs"/>
                        </a:rPr>
                        <a:t> Subsidy Pass-Through</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Clearly demonstrated to homebuyer/homeowner</a:t>
                      </a:r>
                    </a:p>
                  </a:txBody>
                  <a:tcPr marL="7620" marR="7620" marT="7620" marB="0" anchor="ctr"/>
                </a:tc>
                <a:tc>
                  <a:txBody>
                    <a:bodyPr/>
                    <a:lstStyle/>
                    <a:p>
                      <a:pPr algn="ctr" fontAlgn="b"/>
                      <a:r>
                        <a:rPr lang="en-US" sz="1600" b="0" u="none" strike="noStrike" dirty="0">
                          <a:effectLst/>
                        </a:rPr>
                        <a:t>Loan Estimate and</a:t>
                      </a:r>
                      <a:r>
                        <a:rPr lang="en-US" sz="1600" b="0" u="none" strike="noStrike" baseline="0" dirty="0">
                          <a:effectLst/>
                        </a:rPr>
                        <a:t> Closing Disclosure</a:t>
                      </a:r>
                      <a:r>
                        <a:rPr lang="en-US" sz="1600" b="0" u="none" strike="noStrike" dirty="0">
                          <a:effectLst/>
                        </a:rPr>
                        <a:t> to be provided on a home-by-home basis with disbursement</a:t>
                      </a:r>
                      <a:r>
                        <a:rPr lang="en-US" sz="1600" b="0" u="none" strike="noStrike" baseline="0" dirty="0">
                          <a:effectLst/>
                        </a:rPr>
                        <a:t> requests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938816">
                <a:tc>
                  <a:txBody>
                    <a:bodyPr/>
                    <a:lstStyle/>
                    <a:p>
                      <a:pPr algn="ctr"/>
                      <a:r>
                        <a:rPr lang="en-US" sz="1800" b="1" dirty="0">
                          <a:solidFill>
                            <a:schemeClr val="bg1">
                              <a:lumMod val="95000"/>
                            </a:schemeClr>
                          </a:solidFill>
                          <a:latin typeface="Calibri" pitchFamily="34" charset="0"/>
                        </a:rPr>
                        <a:t>Mortgage Term and Amortization Term</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less than 5 years and 15 years respectively</a:t>
                      </a:r>
                    </a:p>
                  </a:txBody>
                  <a:tcPr marL="7620" marR="7620" marT="7620" marB="0" anchor="ctr"/>
                </a:tc>
                <a:tc>
                  <a:txBody>
                    <a:bodyPr/>
                    <a:lstStyle/>
                    <a:p>
                      <a:pPr algn="ctr" fontAlgn="b"/>
                      <a:r>
                        <a:rPr lang="en-US" sz="1600" b="0" u="none" strike="noStrike" dirty="0">
                          <a:effectLst/>
                        </a:rPr>
                        <a:t>Homebuyers are applying for 30-year fixed rate mortgages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748166">
                <a:tc>
                  <a:txBody>
                    <a:bodyPr/>
                    <a:lstStyle/>
                    <a:p>
                      <a:pPr algn="ctr"/>
                      <a:r>
                        <a:rPr lang="en-US" sz="1800" b="1" dirty="0">
                          <a:solidFill>
                            <a:schemeClr val="bg1">
                              <a:lumMod val="95000"/>
                            </a:schemeClr>
                          </a:solidFill>
                          <a:latin typeface="Calibri" pitchFamily="34" charset="0"/>
                        </a:rPr>
                        <a:t>Developer Fee</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to</a:t>
                      </a:r>
                      <a:r>
                        <a:rPr lang="en-US" sz="1600" b="0" baseline="0" dirty="0">
                          <a:solidFill>
                            <a:schemeClr val="tx1"/>
                          </a:solidFill>
                          <a:latin typeface="Calibri" pitchFamily="34" charset="0"/>
                        </a:rPr>
                        <a:t> exceed 10 percent of the FHLB subsidy amount</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Project’s fee was</a:t>
                      </a:r>
                      <a:r>
                        <a:rPr lang="en-US" sz="1600" b="0" u="none" strike="noStrike" baseline="0" dirty="0">
                          <a:effectLst/>
                        </a:rPr>
                        <a:t> </a:t>
                      </a:r>
                      <a:r>
                        <a:rPr lang="en-US" sz="1600" b="0" u="none" strike="noStrike" dirty="0">
                          <a:effectLst/>
                        </a:rPr>
                        <a:t>10 percent</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813348">
                <a:tc>
                  <a:txBody>
                    <a:bodyPr/>
                    <a:lstStyle/>
                    <a:p>
                      <a:pPr algn="ctr"/>
                      <a:r>
                        <a:rPr lang="en-US" sz="1800" b="1" dirty="0">
                          <a:solidFill>
                            <a:schemeClr val="bg1">
                              <a:lumMod val="95000"/>
                            </a:schemeClr>
                          </a:solidFill>
                          <a:latin typeface="Calibri" pitchFamily="34" charset="0"/>
                        </a:rPr>
                        <a:t>Cash Back</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Cash back</a:t>
                      </a:r>
                      <a:r>
                        <a:rPr lang="en-US" sz="1600" b="0" baseline="0" dirty="0">
                          <a:solidFill>
                            <a:schemeClr val="tx1"/>
                          </a:solidFill>
                          <a:latin typeface="Calibri" pitchFamily="34" charset="0"/>
                        </a:rPr>
                        <a:t> to homebuyer at closing, or as part of the rehab cost, is</a:t>
                      </a:r>
                      <a:r>
                        <a:rPr lang="en-US" sz="1600" b="0" baseline="0" dirty="0">
                          <a:solidFill>
                            <a:schemeClr val="tx1"/>
                          </a:solidFill>
                          <a:highlight>
                            <a:srgbClr val="FFFF00"/>
                          </a:highlight>
                          <a:latin typeface="Calibri" pitchFamily="34" charset="0"/>
                        </a:rPr>
                        <a:t> </a:t>
                      </a:r>
                      <a:r>
                        <a:rPr lang="en-US" sz="1600" b="1" u="sng" baseline="0" dirty="0">
                          <a:solidFill>
                            <a:schemeClr val="tx1"/>
                          </a:solidFill>
                          <a:highlight>
                            <a:srgbClr val="FFFF00"/>
                          </a:highlight>
                          <a:latin typeface="Calibri" pitchFamily="34" charset="0"/>
                        </a:rPr>
                        <a:t>NOT</a:t>
                      </a:r>
                      <a:r>
                        <a:rPr lang="en-US" sz="1600" b="0" baseline="0" dirty="0">
                          <a:solidFill>
                            <a:schemeClr val="tx1"/>
                          </a:solidFill>
                          <a:highlight>
                            <a:srgbClr val="FFFF00"/>
                          </a:highlight>
                          <a:latin typeface="Calibri" pitchFamily="34" charset="0"/>
                        </a:rPr>
                        <a:t> </a:t>
                      </a:r>
                      <a:r>
                        <a:rPr lang="en-US" sz="1600" b="0" baseline="0" dirty="0">
                          <a:solidFill>
                            <a:schemeClr val="tx1"/>
                          </a:solidFill>
                          <a:latin typeface="Calibri" pitchFamily="34" charset="0"/>
                        </a:rPr>
                        <a:t>allowed</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i="0" u="none" strike="noStrike" dirty="0">
                          <a:solidFill>
                            <a:schemeClr val="dk1"/>
                          </a:solidFill>
                          <a:effectLst/>
                          <a:latin typeface="+mn-lt"/>
                        </a:rPr>
                        <a:t>Subsidy is based on need and will not result</a:t>
                      </a:r>
                      <a:r>
                        <a:rPr lang="en-US" sz="1600" b="0" i="0" u="none" strike="noStrike" baseline="0" dirty="0">
                          <a:solidFill>
                            <a:schemeClr val="dk1"/>
                          </a:solidFill>
                          <a:effectLst/>
                          <a:latin typeface="+mn-lt"/>
                        </a:rPr>
                        <a:t> in cash back</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9040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Demand – Owner Occupied</a:t>
            </a:r>
          </a:p>
        </p:txBody>
      </p:sp>
      <p:sp>
        <p:nvSpPr>
          <p:cNvPr id="30" name="TextBox 29">
            <a:extLst>
              <a:ext uri="{FF2B5EF4-FFF2-40B4-BE49-F238E27FC236}">
                <a16:creationId xmlns:a16="http://schemas.microsoft.com/office/drawing/2014/main" id="{D963A412-5CA7-E6E0-B398-9C8DE0055363}"/>
              </a:ext>
            </a:extLst>
          </p:cNvPr>
          <p:cNvSpPr txBox="1"/>
          <p:nvPr/>
        </p:nvSpPr>
        <p:spPr>
          <a:xfrm>
            <a:off x="401183" y="1867437"/>
            <a:ext cx="84699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Provide the number of eligible households that meet application requirements</a:t>
            </a:r>
          </a:p>
          <a:p>
            <a:pPr marL="285750" indent="-285750">
              <a:buFont typeface="Arial" panose="020B0604020202020204" pitchFamily="34" charset="0"/>
              <a:buChar char="•"/>
            </a:pPr>
            <a:r>
              <a:rPr lang="en-US" dirty="0"/>
              <a:t>Provide wait lists of interested households</a:t>
            </a:r>
          </a:p>
          <a:p>
            <a:pPr marL="285750" indent="-285750">
              <a:buFont typeface="Arial" panose="020B0604020202020204" pitchFamily="34" charset="0"/>
              <a:buChar char="•"/>
            </a:pPr>
            <a:r>
              <a:rPr lang="en-US" dirty="0"/>
              <a:t>List size should be 1.5 to 2 times the requested number of units</a:t>
            </a:r>
          </a:p>
          <a:p>
            <a:pPr marL="285750" indent="-285750">
              <a:buFont typeface="Arial" panose="020B0604020202020204" pitchFamily="34" charset="0"/>
              <a:buChar char="•"/>
            </a:pPr>
            <a:r>
              <a:rPr lang="en-US" dirty="0">
                <a:effectLst/>
                <a:ea typeface="Times New Roman" panose="02020603050405020304" pitchFamily="18" charset="0"/>
              </a:rPr>
              <a:t>Describe the relationship of the characteristics of the housing stock to the proposed homeownership program.</a:t>
            </a:r>
          </a:p>
        </p:txBody>
      </p:sp>
      <p:sp>
        <p:nvSpPr>
          <p:cNvPr id="3" name="Rectangle 2">
            <a:extLst>
              <a:ext uri="{FF2B5EF4-FFF2-40B4-BE49-F238E27FC236}">
                <a16:creationId xmlns:a16="http://schemas.microsoft.com/office/drawing/2014/main" id="{4FD55246-885B-FCA5-7DCB-55255415C65C}"/>
              </a:ext>
            </a:extLst>
          </p:cNvPr>
          <p:cNvSpPr/>
          <p:nvPr/>
        </p:nvSpPr>
        <p:spPr>
          <a:xfrm>
            <a:off x="355601" y="1427389"/>
            <a:ext cx="8576128" cy="423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a:p>
            <a:pPr algn="ctr"/>
            <a:r>
              <a:rPr lang="en-US" b="1" dirty="0"/>
              <a:t>Owner-Occupied Waitlist</a:t>
            </a:r>
          </a:p>
          <a:p>
            <a:pPr algn="ctr"/>
            <a:endParaRPr lang="en-US" dirty="0"/>
          </a:p>
        </p:txBody>
      </p:sp>
      <p:sp>
        <p:nvSpPr>
          <p:cNvPr id="5" name="Rectangle 4">
            <a:extLst>
              <a:ext uri="{FF2B5EF4-FFF2-40B4-BE49-F238E27FC236}">
                <a16:creationId xmlns:a16="http://schemas.microsoft.com/office/drawing/2014/main" id="{AA2A0A84-17EE-E1DF-527E-D71BA812D8EC}"/>
              </a:ext>
            </a:extLst>
          </p:cNvPr>
          <p:cNvSpPr/>
          <p:nvPr/>
        </p:nvSpPr>
        <p:spPr>
          <a:xfrm>
            <a:off x="355600" y="3832460"/>
            <a:ext cx="8576128" cy="318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Demand for AHP Subsidy requested</a:t>
            </a:r>
          </a:p>
        </p:txBody>
      </p:sp>
      <p:sp>
        <p:nvSpPr>
          <p:cNvPr id="9" name="TextBox 8">
            <a:extLst>
              <a:ext uri="{FF2B5EF4-FFF2-40B4-BE49-F238E27FC236}">
                <a16:creationId xmlns:a16="http://schemas.microsoft.com/office/drawing/2014/main" id="{582B1F90-5262-9F08-F86A-DB426E50BD44}"/>
              </a:ext>
            </a:extLst>
          </p:cNvPr>
          <p:cNvSpPr txBox="1"/>
          <p:nvPr/>
        </p:nvSpPr>
        <p:spPr>
          <a:xfrm>
            <a:off x="1463673" y="5362643"/>
            <a:ext cx="7468055" cy="769441"/>
          </a:xfrm>
          <a:prstGeom prst="rect">
            <a:avLst/>
          </a:prstGeom>
          <a:solidFill>
            <a:schemeClr val="bg1"/>
          </a:solidFill>
          <a:ln w="19050">
            <a:solidFill>
              <a:schemeClr val="accent1"/>
            </a:solidFill>
          </a:ln>
          <a:effectLst>
            <a:outerShdw blurRad="50800" dist="38100" dir="18900000" algn="bl" rotWithShape="0">
              <a:prstClr val="black">
                <a:alpha val="40000"/>
              </a:prstClr>
            </a:outerShdw>
          </a:effectLst>
        </p:spPr>
        <p:txBody>
          <a:bodyPr wrap="square" anchor="ctr" anchorCtr="1">
            <a:spAutoFit/>
          </a:bodyPr>
          <a:lstStyle/>
          <a:p>
            <a:pPr marL="285750" marR="0" lvl="0" indent="-285750">
              <a:spcBef>
                <a:spcPts val="0"/>
              </a:spcBef>
              <a:spcAft>
                <a:spcPts val="0"/>
              </a:spcAft>
              <a:buFont typeface="Arial" panose="020B0604020202020204" pitchFamily="34" charset="0"/>
              <a:buChar char="•"/>
              <a:tabLst>
                <a:tab pos="457200" algn="l"/>
              </a:tabLst>
            </a:pPr>
            <a:r>
              <a:rPr lang="en-US" dirty="0"/>
              <a:t>How the project arrived at a budget of $15,517 per home? </a:t>
            </a:r>
          </a:p>
          <a:p>
            <a:pPr marL="285750" marR="0" lvl="0" indent="-285750">
              <a:spcBef>
                <a:spcPts val="0"/>
              </a:spcBef>
              <a:spcAft>
                <a:spcPts val="0"/>
              </a:spcAft>
              <a:buFont typeface="Arial" panose="020B0604020202020204" pitchFamily="34" charset="0"/>
              <a:buChar char="•"/>
              <a:tabLst>
                <a:tab pos="457200" algn="l"/>
              </a:tabLst>
            </a:pPr>
            <a:endParaRPr lang="en-US" sz="800" dirty="0"/>
          </a:p>
          <a:p>
            <a:pPr marL="285750" marR="0" lvl="0" indent="-285750">
              <a:spcBef>
                <a:spcPts val="0"/>
              </a:spcBef>
              <a:spcAft>
                <a:spcPts val="0"/>
              </a:spcAft>
              <a:buFont typeface="Arial" panose="020B0604020202020204" pitchFamily="34" charset="0"/>
              <a:buChar char="•"/>
              <a:tabLst>
                <a:tab pos="457200" algn="l"/>
              </a:tabLst>
            </a:pPr>
            <a:r>
              <a:rPr lang="en-US" dirty="0"/>
              <a:t>How project determined that $10,000 in AHP funds are needed per home?</a:t>
            </a:r>
          </a:p>
        </p:txBody>
      </p:sp>
      <p:sp>
        <p:nvSpPr>
          <p:cNvPr id="10" name="Callout: Right Arrow 9">
            <a:extLst>
              <a:ext uri="{FF2B5EF4-FFF2-40B4-BE49-F238E27FC236}">
                <a16:creationId xmlns:a16="http://schemas.microsoft.com/office/drawing/2014/main" id="{E64B90C9-061A-1474-F78F-9E5441EA3EF2}"/>
              </a:ext>
            </a:extLst>
          </p:cNvPr>
          <p:cNvSpPr/>
          <p:nvPr/>
        </p:nvSpPr>
        <p:spPr>
          <a:xfrm>
            <a:off x="165552" y="5322996"/>
            <a:ext cx="1273629" cy="769441"/>
          </a:xfrm>
          <a:prstGeom prst="rightArrowCallou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Example Questions</a:t>
            </a:r>
          </a:p>
        </p:txBody>
      </p:sp>
      <p:sp>
        <p:nvSpPr>
          <p:cNvPr id="4" name="TextBox 3">
            <a:extLst>
              <a:ext uri="{FF2B5EF4-FFF2-40B4-BE49-F238E27FC236}">
                <a16:creationId xmlns:a16="http://schemas.microsoft.com/office/drawing/2014/main" id="{3459CB87-0B38-1656-1CFB-345C83A8A044}"/>
              </a:ext>
            </a:extLst>
          </p:cNvPr>
          <p:cNvSpPr txBox="1"/>
          <p:nvPr/>
        </p:nvSpPr>
        <p:spPr>
          <a:xfrm>
            <a:off x="355600" y="4229100"/>
            <a:ext cx="8576128" cy="1015663"/>
          </a:xfrm>
          <a:prstGeom prst="rect">
            <a:avLst/>
          </a:prstGeom>
          <a:noFill/>
        </p:spPr>
        <p:txBody>
          <a:bodyPr wrap="square" rtlCol="0">
            <a:spAutoFit/>
          </a:bodyPr>
          <a:lstStyle/>
          <a:p>
            <a:pPr marL="285750" indent="-285750">
              <a:buFont typeface="Arial" panose="020B0604020202020204" pitchFamily="34" charset="0"/>
              <a:buChar char="•"/>
            </a:pPr>
            <a:r>
              <a:rPr lang="en-US" dirty="0">
                <a:effectLst/>
                <a:ea typeface="Times New Roman" panose="02020603050405020304" pitchFamily="18" charset="0"/>
              </a:rPr>
              <a:t>How is the project determining the level of subsidy requested at a per unit level? </a:t>
            </a:r>
          </a:p>
          <a:p>
            <a:pPr marL="285750" indent="-285750">
              <a:buFont typeface="Arial" panose="020B0604020202020204" pitchFamily="34" charset="0"/>
              <a:buChar char="•"/>
            </a:pPr>
            <a:r>
              <a:rPr lang="en-US" dirty="0"/>
              <a:t>How the need for rehabilitation proposed in this application was determined</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9420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2024</a:t>
            </a:r>
          </a:p>
        </p:txBody>
      </p:sp>
    </p:spTree>
    <p:extLst>
      <p:ext uri="{BB962C8B-B14F-4D97-AF65-F5344CB8AC3E}">
        <p14:creationId xmlns:p14="http://schemas.microsoft.com/office/powerpoint/2010/main" val="105029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41589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913405"/>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rcRect/>
          <a:stretch/>
        </p:blipFill>
        <p:spPr>
          <a:xfrm>
            <a:off x="0" y="2134752"/>
            <a:ext cx="9144000" cy="4723247"/>
          </a:xfrm>
          <a:prstGeom prst="rect">
            <a:avLst/>
          </a:prstGeom>
        </p:spPr>
      </p:pic>
      <p:sp>
        <p:nvSpPr>
          <p:cNvPr id="4" name="Rectangle 3">
            <a:extLst>
              <a:ext uri="{FF2B5EF4-FFF2-40B4-BE49-F238E27FC236}">
                <a16:creationId xmlns:a16="http://schemas.microsoft.com/office/drawing/2014/main" id="{EA69CBBC-1D6F-879C-00E7-42E6AC6BFEC2}"/>
              </a:ext>
            </a:extLst>
          </p:cNvPr>
          <p:cNvSpPr/>
          <p:nvPr/>
        </p:nvSpPr>
        <p:spPr>
          <a:xfrm>
            <a:off x="7035501" y="2134752"/>
            <a:ext cx="2000923" cy="8666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563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2025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6"/>
            <a:ext cx="8869680" cy="5618487"/>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600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436016"/>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b="1" dirty="0">
                <a:solidFill>
                  <a:schemeClr val="tx1"/>
                </a:solidFill>
              </a:rPr>
              <a:t>Units or land donated/conveyed by the federal government instrumentality or unrelated entity (at least 20% of units); or </a:t>
            </a:r>
          </a:p>
          <a:p>
            <a:pPr marL="342900" indent="-342900">
              <a:buAutoNum type="arabicParenR"/>
            </a:pPr>
            <a:endParaRPr lang="en-US" sz="1000" b="1" dirty="0">
              <a:solidFill>
                <a:schemeClr val="tx1"/>
              </a:solidFill>
            </a:endParaRPr>
          </a:p>
          <a:p>
            <a:pPr marL="342900" indent="-342900">
              <a:buAutoNum type="arabicParenR"/>
            </a:pPr>
            <a:r>
              <a:rPr lang="en-US" b="1"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5715" y="3429000"/>
            <a:ext cx="8287020" cy="2958116"/>
          </a:xfrm>
          <a:prstGeom prst="rect">
            <a:avLst/>
          </a:prstGeom>
          <a:solidFill>
            <a:schemeClr val="tx1"/>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r>
              <a:rPr lang="en-US" sz="2000" b="1" u="sng" dirty="0">
                <a:solidFill>
                  <a:schemeClr val="bg1"/>
                </a:solidFill>
              </a:rPr>
              <a:t>Key Points:</a:t>
            </a:r>
          </a:p>
          <a:p>
            <a:pPr algn="ctr"/>
            <a:endParaRPr lang="en-US" sz="900" b="1" u="sng" dirty="0">
              <a:solidFill>
                <a:schemeClr val="bg1"/>
              </a:solidFill>
            </a:endParaRPr>
          </a:p>
          <a:p>
            <a:pPr marL="285750" indent="-285750">
              <a:buFont typeface="Arial" panose="020B0604020202020204" pitchFamily="34" charset="0"/>
              <a:buChar char="•"/>
            </a:pPr>
            <a:r>
              <a:rPr lang="en-US" dirty="0">
                <a:solidFill>
                  <a:schemeClr val="bg1"/>
                </a:solidFill>
              </a:rPr>
              <a:t>Donated or conveyed by an entity not related to or affiliated with the member, project sponsor or project owner through ownership or control </a:t>
            </a:r>
            <a:r>
              <a:rPr lang="en-US" b="1" dirty="0">
                <a:solidFill>
                  <a:schemeClr val="bg1"/>
                </a:solidFill>
              </a:rPr>
              <a:t>with the exception of property owned and donated by a Housing Authority, City or County and meeting all other conditions of this criterion.</a:t>
            </a:r>
          </a:p>
          <a:p>
            <a:pPr algn="ctr"/>
            <a:endParaRPr lang="en-US" sz="1200" dirty="0">
              <a:solidFill>
                <a:schemeClr val="bg1"/>
              </a:solidFill>
            </a:endParaRPr>
          </a:p>
          <a:p>
            <a:pPr marL="285750" indent="-285750">
              <a:buFont typeface="Arial" panose="020B0604020202020204" pitchFamily="34" charset="0"/>
              <a:buChar char="•"/>
            </a:pPr>
            <a:endParaRPr lang="en-US" sz="1200" dirty="0">
              <a:solidFill>
                <a:schemeClr val="bg1"/>
              </a:solidFill>
            </a:endParaRPr>
          </a:p>
          <a:p>
            <a:pPr marL="285750" marR="0" indent="-285750">
              <a:buFont typeface="Arial" panose="020B0604020202020204" pitchFamily="34" charset="0"/>
              <a:buChar char="•"/>
            </a:pPr>
            <a:r>
              <a:rPr lang="en-US" dirty="0">
                <a:solidFill>
                  <a:schemeClr val="bg1"/>
                </a:solidFill>
              </a:rPr>
              <a:t>Evidence of donation should be included with application (i.e., transfer deed, purchase agreement or letter of intent)</a:t>
            </a:r>
          </a:p>
          <a:p>
            <a:pPr algn="ctr"/>
            <a:endParaRPr lang="en-US" dirty="0">
              <a:solidFill>
                <a:schemeClr val="bg1"/>
              </a:solidFill>
            </a:endParaRPr>
          </a:p>
        </p:txBody>
      </p:sp>
    </p:spTree>
    <p:extLst>
      <p:ext uri="{BB962C8B-B14F-4D97-AF65-F5344CB8AC3E}">
        <p14:creationId xmlns:p14="http://schemas.microsoft.com/office/powerpoint/2010/main" val="239212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17" name="Rectangle 16">
            <a:extLst>
              <a:ext uri="{FF2B5EF4-FFF2-40B4-BE49-F238E27FC236}">
                <a16:creationId xmlns:a16="http://schemas.microsoft.com/office/drawing/2014/main" id="{1573EBF4-E583-405D-BBCC-71F887E364E2}"/>
              </a:ext>
            </a:extLst>
          </p:cNvPr>
          <p:cNvSpPr/>
          <p:nvPr/>
        </p:nvSpPr>
        <p:spPr>
          <a:xfrm>
            <a:off x="345715" y="2552925"/>
            <a:ext cx="8484702" cy="2856057"/>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sng" strike="noStrike" baseline="0" dirty="0">
                <a:solidFill>
                  <a:schemeClr val="bg1"/>
                </a:solidFill>
                <a:latin typeface="+mj-lt"/>
              </a:rPr>
              <a:t> 5 points – All Projects</a:t>
            </a:r>
          </a:p>
          <a:p>
            <a:pPr algn="ctr"/>
            <a:endParaRPr lang="en-US" sz="2400" b="1" i="0" u="none" strike="noStrike" baseline="0" dirty="0">
              <a:solidFill>
                <a:schemeClr val="bg1"/>
              </a:solidFill>
              <a:latin typeface="+mj-lt"/>
            </a:endParaRPr>
          </a:p>
          <a:p>
            <a:pPr marL="342900" indent="-342900" algn="ctr">
              <a:buFont typeface="Wingdings" panose="05000000000000000000" pitchFamily="2" charset="2"/>
              <a:buChar char="ü"/>
            </a:pPr>
            <a:r>
              <a:rPr lang="en-US" sz="2400" b="1" i="0" u="none" strike="noStrike" baseline="0" dirty="0">
                <a:solidFill>
                  <a:schemeClr val="bg1"/>
                </a:solidFill>
              </a:rPr>
              <a:t>Housing finance agencies</a:t>
            </a:r>
          </a:p>
          <a:p>
            <a:pPr marL="342900" indent="-342900" algn="ctr">
              <a:buFont typeface="Wingdings" panose="05000000000000000000" pitchFamily="2" charset="2"/>
              <a:buChar char="ü"/>
            </a:pPr>
            <a:r>
              <a:rPr lang="en-US" sz="2400" b="1" i="0" u="none" strike="noStrike" baseline="0" dirty="0">
                <a:solidFill>
                  <a:schemeClr val="bg1"/>
                </a:solidFill>
              </a:rPr>
              <a:t>Housing authorities</a:t>
            </a:r>
          </a:p>
          <a:p>
            <a:pPr marL="342900" indent="-342900" algn="ctr">
              <a:buFont typeface="Wingdings" panose="05000000000000000000" pitchFamily="2" charset="2"/>
              <a:buChar char="ü"/>
            </a:pPr>
            <a:r>
              <a:rPr lang="en-US" sz="2400" b="1" dirty="0">
                <a:solidFill>
                  <a:schemeClr val="bg1"/>
                </a:solidFill>
              </a:rPr>
              <a:t>Not-for-profit entities</a:t>
            </a:r>
            <a:endParaRPr lang="en-US" sz="2400" b="1" i="0" u="none" strike="noStrike" baseline="0" dirty="0">
              <a:solidFill>
                <a:schemeClr val="bg1"/>
              </a:solidFill>
            </a:endParaRPr>
          </a:p>
          <a:p>
            <a:pPr marL="342900" indent="-342900" algn="ctr">
              <a:buFont typeface="Wingdings" panose="05000000000000000000" pitchFamily="2" charset="2"/>
              <a:buChar char="ü"/>
            </a:pPr>
            <a:r>
              <a:rPr lang="en-US" sz="2400" b="1" i="0" u="none" strike="noStrike" baseline="0" dirty="0">
                <a:solidFill>
                  <a:schemeClr val="bg1"/>
                </a:solidFill>
              </a:rPr>
              <a:t>Government agencies</a:t>
            </a:r>
          </a:p>
          <a:p>
            <a:pPr marL="342900" indent="-342900" algn="ctr">
              <a:buFont typeface="Wingdings" panose="05000000000000000000" pitchFamily="2" charset="2"/>
              <a:buChar char="ü"/>
            </a:pPr>
            <a:r>
              <a:rPr lang="en-US" sz="2400" b="1" dirty="0">
                <a:solidFill>
                  <a:schemeClr val="bg1"/>
                </a:solidFill>
              </a:rPr>
              <a:t>Native American Tribes</a:t>
            </a:r>
          </a:p>
        </p:txBody>
      </p:sp>
      <p:sp>
        <p:nvSpPr>
          <p:cNvPr id="3" name="Rectangle 2">
            <a:extLst>
              <a:ext uri="{FF2B5EF4-FFF2-40B4-BE49-F238E27FC236}">
                <a16:creationId xmlns:a16="http://schemas.microsoft.com/office/drawing/2014/main" id="{F7194D00-F73E-7253-D70A-89F5EAE1C5EF}"/>
              </a:ext>
            </a:extLst>
          </p:cNvPr>
          <p:cNvSpPr/>
          <p:nvPr/>
        </p:nvSpPr>
        <p:spPr>
          <a:xfrm>
            <a:off x="329649" y="1530964"/>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effectLst/>
                <a:latin typeface="+mj-lt"/>
                <a:ea typeface="MS Mincho" panose="02020609040205080304" pitchFamily="49" charset="-128"/>
                <a:cs typeface="Times New Roman" panose="02020603050405020304" pitchFamily="18" charset="0"/>
              </a:rPr>
              <a:t>Project Sponsor </a:t>
            </a:r>
            <a:r>
              <a:rPr lang="en-US" sz="2000" dirty="0">
                <a:solidFill>
                  <a:schemeClr val="bg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2000" dirty="0">
              <a:solidFill>
                <a:schemeClr val="bg1"/>
              </a:solidFill>
              <a:latin typeface="+mj-lt"/>
            </a:endParaRPr>
          </a:p>
        </p:txBody>
      </p:sp>
    </p:spTree>
    <p:extLst>
      <p:ext uri="{BB962C8B-B14F-4D97-AF65-F5344CB8AC3E}">
        <p14:creationId xmlns:p14="http://schemas.microsoft.com/office/powerpoint/2010/main" val="2014822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algn="ctr">
              <a:defRPr/>
            </a:pPr>
            <a:endParaRPr lang="en-US" sz="1800" b="1" kern="0" dirty="0">
              <a:solidFill>
                <a:srgbClr val="0070C0"/>
              </a:solidFill>
              <a:latin typeface="Calibri" pitchFamily="34" charset="0"/>
            </a:endParaRPr>
          </a:p>
          <a:p>
            <a:pPr marL="800100" lvl="1" indent="-342900">
              <a:buFont typeface="Arial" panose="020B0604020202020204" pitchFamily="34" charset="0"/>
              <a:buChar char="•"/>
              <a:defRPr/>
            </a:pPr>
            <a:r>
              <a:rPr lang="en-US" dirty="0">
                <a:solidFill>
                  <a:schemeClr val="tx1"/>
                </a:solidFill>
              </a:rPr>
              <a:t>Very low-income (VLI) units (i.e., less than or equal to 50% of the area median income or AMI) will be weighted at five (5) points. </a:t>
            </a:r>
          </a:p>
          <a:p>
            <a:pPr lvl="1">
              <a:defRPr/>
            </a:pPr>
            <a:endParaRPr lang="en-US" dirty="0">
              <a:solidFill>
                <a:schemeClr val="tx1"/>
              </a:solidFill>
            </a:endParaRPr>
          </a:p>
          <a:p>
            <a:pPr marL="800100" lvl="1" indent="-342900">
              <a:buFont typeface="Arial" panose="020B0604020202020204" pitchFamily="34" charset="0"/>
              <a:buChar char="•"/>
              <a:defRPr/>
            </a:pPr>
            <a:r>
              <a:rPr lang="en-US" dirty="0">
                <a:solidFill>
                  <a:schemeClr val="tx1"/>
                </a:solidFill>
              </a:rPr>
              <a:t>Low-income (LI) unit (greater than 50% but less than or equal to 60% AMI) will be weighted at three (3) points.</a:t>
            </a:r>
          </a:p>
          <a:p>
            <a:pPr lvl="1">
              <a:defRPr/>
            </a:pPr>
            <a:r>
              <a:rPr lang="en-US" dirty="0">
                <a:solidFill>
                  <a:schemeClr val="tx1"/>
                </a:solidFill>
              </a:rPr>
              <a:t> </a:t>
            </a:r>
          </a:p>
          <a:p>
            <a:pPr marL="800100" lvl="1" indent="-342900">
              <a:buFont typeface="Arial" panose="020B0604020202020204" pitchFamily="34" charset="0"/>
              <a:buChar char="•"/>
              <a:defRPr/>
            </a:pPr>
            <a:r>
              <a:rPr lang="en-US" dirty="0">
                <a:solidFill>
                  <a:schemeClr val="tx1"/>
                </a:solidFill>
              </a:rPr>
              <a:t>Moderate-income (MOD) unit (greater than 60% but less than or equal to 80% AMI) will be weighted at one (1) point.</a:t>
            </a:r>
          </a:p>
          <a:p>
            <a:pPr lvl="1">
              <a:defRPr/>
            </a:pPr>
            <a:endParaRPr lang="en-US" dirty="0">
              <a:solidFill>
                <a:schemeClr val="tx1"/>
              </a:solidFill>
            </a:endParaRPr>
          </a:p>
          <a:p>
            <a:pPr marL="800100" lvl="1" indent="-342900">
              <a:buFont typeface="Arial" panose="020B0604020202020204" pitchFamily="34" charset="0"/>
              <a:buChar char="•"/>
              <a:defRPr/>
            </a:pPr>
            <a:r>
              <a:rPr kumimoji="0" lang="en-US" b="1" i="0" u="none" strike="noStrike" kern="1200" cap="none" spc="0" normalizeH="0" baseline="0" noProof="0" dirty="0">
                <a:ln>
                  <a:noFill/>
                </a:ln>
                <a:solidFill>
                  <a:schemeClr val="tx1"/>
                </a:solidFill>
                <a:effectLst/>
                <a:uLnTx/>
                <a:uFillTx/>
                <a:cs typeface="Calibri" panose="020F0502020204030204" pitchFamily="34" charset="0"/>
              </a:rPr>
              <a:t>Maximum = 20 points</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318437" y="1936464"/>
            <a:ext cx="7274957" cy="3795742"/>
          </a:xfrm>
          <a:prstGeom prst="rect">
            <a:avLst/>
          </a:prstGeom>
          <a:noFill/>
          <a:ln w="9525">
            <a:noFill/>
            <a:miter lim="800000"/>
            <a:headEnd/>
            <a:tailEnd/>
          </a:ln>
          <a:effectLst/>
        </p:spPr>
        <p:txBody>
          <a:bodyPr lIns="91440" tIns="45720" rIns="91440" bIns="45720" anchor="t"/>
          <a:lstStyle/>
          <a:p>
            <a:pPr defTabSz="342900">
              <a:lnSpc>
                <a:spcPct val="90000"/>
              </a:lnSpc>
              <a:spcAft>
                <a:spcPts val="1800"/>
              </a:spcAft>
              <a:defRPr/>
            </a:pPr>
            <a:r>
              <a:rPr lang="en-US" sz="2400" kern="0" dirty="0"/>
              <a:t>Affordable Housing Program (Owner Occupied)</a:t>
            </a:r>
          </a:p>
          <a:p>
            <a:pPr defTabSz="342900">
              <a:lnSpc>
                <a:spcPct val="90000"/>
              </a:lnSpc>
              <a:spcAft>
                <a:spcPts val="1800"/>
              </a:spcAft>
              <a:defRPr/>
            </a:pPr>
            <a:r>
              <a:rPr lang="en-US" sz="2400" kern="0" dirty="0"/>
              <a:t>Homebuyer Equity Leverage Partnership (HELP)</a:t>
            </a:r>
            <a:endParaRPr lang="en-US" sz="2400" kern="0" dirty="0">
              <a:cs typeface="Calibri"/>
            </a:endParaRPr>
          </a:p>
          <a:p>
            <a:pPr defTabSz="342900">
              <a:lnSpc>
                <a:spcPct val="90000"/>
              </a:lnSpc>
              <a:spcAft>
                <a:spcPts val="1800"/>
              </a:spcAft>
              <a:defRPr/>
            </a:pPr>
            <a:r>
              <a:rPr lang="en-US" sz="2400" kern="0" dirty="0"/>
              <a:t>Disaster Rebuilding Assistance (DRA)</a:t>
            </a:r>
          </a:p>
          <a:p>
            <a:pPr defTabSz="342900">
              <a:lnSpc>
                <a:spcPct val="90000"/>
              </a:lnSpc>
              <a:spcAft>
                <a:spcPts val="1800"/>
              </a:spcAft>
              <a:defRPr/>
            </a:pPr>
            <a:r>
              <a:rPr lang="en-US" sz="2400" kern="0" dirty="0"/>
              <a:t>Special Needs Assistance Program (SNAP)</a:t>
            </a:r>
          </a:p>
          <a:p>
            <a:pPr defTabSz="342900">
              <a:lnSpc>
                <a:spcPct val="90000"/>
              </a:lnSpc>
              <a:spcAft>
                <a:spcPts val="1800"/>
              </a:spcAft>
              <a:defRPr/>
            </a:pPr>
            <a:r>
              <a:rPr lang="en-US" sz="2400" kern="0" dirty="0">
                <a:cs typeface="Calibri"/>
              </a:rPr>
              <a:t>Income Calculations</a:t>
            </a:r>
          </a:p>
          <a:p>
            <a:pPr defTabSz="342900">
              <a:lnSpc>
                <a:spcPct val="90000"/>
              </a:lnSpc>
              <a:spcAft>
                <a:spcPts val="1800"/>
              </a:spcAft>
              <a:defRPr/>
            </a:pPr>
            <a:r>
              <a:rPr lang="en-US" sz="2400" kern="0" dirty="0"/>
              <a:t>Program Enrollment and Application Submission Process</a:t>
            </a:r>
            <a:endParaRPr lang="en-US" kern="0" dirty="0"/>
          </a:p>
          <a:p>
            <a:pPr defTabSz="342900">
              <a:lnSpc>
                <a:spcPct val="90000"/>
              </a:lnSpc>
              <a:spcAft>
                <a:spcPts val="1800"/>
              </a:spcAft>
              <a:defRPr/>
            </a:pPr>
            <a:r>
              <a:rPr lang="en-US" sz="2400" kern="0" dirty="0">
                <a:cs typeface="Calibri"/>
              </a:rPr>
              <a:t>FORTIFIED Fund</a:t>
            </a:r>
          </a:p>
          <a:p>
            <a:pPr defTabSz="342900">
              <a:lnSpc>
                <a:spcPct val="90000"/>
              </a:lnSpc>
              <a:spcAft>
                <a:spcPts val="1800"/>
              </a:spcAft>
              <a:defRPr/>
            </a:pPr>
            <a:endParaRPr lang="en-US" sz="2400" kern="0" dirty="0">
              <a:cs typeface="Calibri"/>
            </a:endParaRPr>
          </a:p>
          <a:p>
            <a:pPr marL="257175" indent="-257175" defTabSz="342900">
              <a:lnSpc>
                <a:spcPct val="90000"/>
              </a:lnSpc>
              <a:spcBef>
                <a:spcPct val="20000"/>
              </a:spcBef>
              <a:buFont typeface="Arial" panose="020B0604020202020204" pitchFamily="34" charset="0"/>
              <a:buChar char="•"/>
              <a:defRPr/>
            </a:pPr>
            <a:endParaRPr lang="en-US" kern="0" dirty="0">
              <a:cs typeface="Calibri"/>
            </a:endParaRPr>
          </a:p>
          <a:p>
            <a:pPr marL="257175" indent="-257175" defTabSz="342900">
              <a:lnSpc>
                <a:spcPct val="90000"/>
              </a:lnSpc>
              <a:spcBef>
                <a:spcPct val="20000"/>
              </a:spcBef>
              <a:defRPr/>
            </a:pPr>
            <a:endParaRPr lang="en-US" sz="900" kern="0" dirty="0">
              <a:cs typeface="Calibri"/>
            </a:endParaRPr>
          </a:p>
          <a:p>
            <a:pPr marL="257175" indent="-257175" defTabSz="342900">
              <a:lnSpc>
                <a:spcPct val="90000"/>
              </a:lnSpc>
              <a:spcBef>
                <a:spcPct val="20000"/>
              </a:spcBef>
              <a:buFontTx/>
              <a:buChar char="•"/>
              <a:defRPr/>
            </a:pPr>
            <a:endParaRPr lang="en-US" sz="1650" kern="0" dirty="0">
              <a:cs typeface="Calibri"/>
            </a:endParaRPr>
          </a:p>
        </p:txBody>
      </p:sp>
      <p:sp>
        <p:nvSpPr>
          <p:cNvPr id="14" name="Title 6"/>
          <p:cNvSpPr>
            <a:spLocks noGrp="1"/>
          </p:cNvSpPr>
          <p:nvPr>
            <p:ph type="title"/>
          </p:nvPr>
        </p:nvSpPr>
        <p:spPr>
          <a:xfrm>
            <a:off x="356260" y="598773"/>
            <a:ext cx="7470570" cy="457200"/>
          </a:xfrm>
        </p:spPr>
        <p:txBody>
          <a:bodyPr>
            <a:noAutofit/>
          </a:bodyPr>
          <a:lstStyle/>
          <a:p>
            <a:pPr algn="l"/>
            <a:r>
              <a:rPr lang="en-US" sz="3600" dirty="0">
                <a:solidFill>
                  <a:srgbClr val="0070C0"/>
                </a:solidFill>
              </a:rPr>
              <a:t>Learning Objectives</a:t>
            </a:r>
            <a:endParaRPr lang="en-US" sz="3600" b="1" dirty="0">
              <a:solidFill>
                <a:srgbClr val="0070C0"/>
              </a:solidFill>
            </a:endParaRPr>
          </a:p>
        </p:txBody>
      </p:sp>
      <p:sp>
        <p:nvSpPr>
          <p:cNvPr id="3" name="Arrow: Pentagon 2">
            <a:extLst>
              <a:ext uri="{FF2B5EF4-FFF2-40B4-BE49-F238E27FC236}">
                <a16:creationId xmlns:a16="http://schemas.microsoft.com/office/drawing/2014/main" id="{C257ABFF-B9C0-9289-60AD-09491A4509FC}"/>
              </a:ext>
            </a:extLst>
          </p:cNvPr>
          <p:cNvSpPr/>
          <p:nvPr/>
        </p:nvSpPr>
        <p:spPr>
          <a:xfrm>
            <a:off x="448339" y="1957210"/>
            <a:ext cx="616689" cy="382772"/>
          </a:xfrm>
          <a:prstGeom prst="homePlate">
            <a:avLst/>
          </a:prstGeom>
          <a:solidFill>
            <a:srgbClr val="1C457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1</a:t>
            </a:r>
          </a:p>
        </p:txBody>
      </p:sp>
      <p:sp>
        <p:nvSpPr>
          <p:cNvPr id="4" name="Arrow: Pentagon 3">
            <a:extLst>
              <a:ext uri="{FF2B5EF4-FFF2-40B4-BE49-F238E27FC236}">
                <a16:creationId xmlns:a16="http://schemas.microsoft.com/office/drawing/2014/main" id="{A1290AA8-E473-C531-FC65-3629176E31F5}"/>
              </a:ext>
            </a:extLst>
          </p:cNvPr>
          <p:cNvSpPr/>
          <p:nvPr/>
        </p:nvSpPr>
        <p:spPr>
          <a:xfrm>
            <a:off x="448339" y="2531263"/>
            <a:ext cx="616689" cy="382772"/>
          </a:xfrm>
          <a:prstGeom prst="homePlate">
            <a:avLst/>
          </a:prstGeom>
          <a:solidFill>
            <a:srgbClr val="24559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2</a:t>
            </a:r>
          </a:p>
        </p:txBody>
      </p:sp>
      <p:sp>
        <p:nvSpPr>
          <p:cNvPr id="5" name="Arrow: Pentagon 4">
            <a:extLst>
              <a:ext uri="{FF2B5EF4-FFF2-40B4-BE49-F238E27FC236}">
                <a16:creationId xmlns:a16="http://schemas.microsoft.com/office/drawing/2014/main" id="{F7EDACAA-9AED-955E-94C8-CB962ABE951C}"/>
              </a:ext>
            </a:extLst>
          </p:cNvPr>
          <p:cNvSpPr/>
          <p:nvPr/>
        </p:nvSpPr>
        <p:spPr>
          <a:xfrm>
            <a:off x="448339" y="3108974"/>
            <a:ext cx="616689" cy="382772"/>
          </a:xfrm>
          <a:prstGeom prst="homePlate">
            <a:avLst/>
          </a:prstGeom>
          <a:solidFill>
            <a:srgbClr val="2C6AB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3</a:t>
            </a:r>
          </a:p>
        </p:txBody>
      </p:sp>
      <p:sp>
        <p:nvSpPr>
          <p:cNvPr id="6" name="Arrow: Pentagon 5">
            <a:extLst>
              <a:ext uri="{FF2B5EF4-FFF2-40B4-BE49-F238E27FC236}">
                <a16:creationId xmlns:a16="http://schemas.microsoft.com/office/drawing/2014/main" id="{C4553A01-1405-41DA-F7DA-31D143DD72B1}"/>
              </a:ext>
            </a:extLst>
          </p:cNvPr>
          <p:cNvSpPr/>
          <p:nvPr/>
        </p:nvSpPr>
        <p:spPr>
          <a:xfrm>
            <a:off x="448339" y="3641770"/>
            <a:ext cx="616689" cy="382772"/>
          </a:xfrm>
          <a:prstGeom prst="homePlate">
            <a:avLst/>
          </a:prstGeom>
          <a:solidFill>
            <a:srgbClr val="3D7FC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4</a:t>
            </a:r>
          </a:p>
        </p:txBody>
      </p:sp>
      <p:sp>
        <p:nvSpPr>
          <p:cNvPr id="7" name="Arrow: Pentagon 6">
            <a:extLst>
              <a:ext uri="{FF2B5EF4-FFF2-40B4-BE49-F238E27FC236}">
                <a16:creationId xmlns:a16="http://schemas.microsoft.com/office/drawing/2014/main" id="{E0FDBB20-BA84-6AB5-8007-F488FBE3FC4B}"/>
              </a:ext>
            </a:extLst>
          </p:cNvPr>
          <p:cNvSpPr/>
          <p:nvPr/>
        </p:nvSpPr>
        <p:spPr>
          <a:xfrm>
            <a:off x="448339" y="4217098"/>
            <a:ext cx="616689" cy="382772"/>
          </a:xfrm>
          <a:prstGeom prst="homePlate">
            <a:avLst/>
          </a:prstGeom>
          <a:solidFill>
            <a:srgbClr val="5B93D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5</a:t>
            </a:r>
          </a:p>
        </p:txBody>
      </p:sp>
      <p:sp>
        <p:nvSpPr>
          <p:cNvPr id="2" name="Arrow: Pentagon 1">
            <a:extLst>
              <a:ext uri="{FF2B5EF4-FFF2-40B4-BE49-F238E27FC236}">
                <a16:creationId xmlns:a16="http://schemas.microsoft.com/office/drawing/2014/main" id="{CA2D0283-6E66-2E78-CF09-44DE13A08E7B}"/>
              </a:ext>
            </a:extLst>
          </p:cNvPr>
          <p:cNvSpPr/>
          <p:nvPr/>
        </p:nvSpPr>
        <p:spPr>
          <a:xfrm>
            <a:off x="444270" y="4778483"/>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6</a:t>
            </a:r>
            <a:endParaRPr lang="en-US" dirty="0"/>
          </a:p>
        </p:txBody>
      </p:sp>
      <p:sp>
        <p:nvSpPr>
          <p:cNvPr id="8" name="Arrow: Pentagon 7">
            <a:extLst>
              <a:ext uri="{FF2B5EF4-FFF2-40B4-BE49-F238E27FC236}">
                <a16:creationId xmlns:a16="http://schemas.microsoft.com/office/drawing/2014/main" id="{294A47E1-2230-E1C0-BA8A-F06389B28AAD}"/>
              </a:ext>
            </a:extLst>
          </p:cNvPr>
          <p:cNvSpPr/>
          <p:nvPr/>
        </p:nvSpPr>
        <p:spPr>
          <a:xfrm>
            <a:off x="454886" y="5306368"/>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7</a:t>
            </a:r>
            <a:endParaRPr lang="en-US" dirty="0"/>
          </a:p>
        </p:txBody>
      </p:sp>
    </p:spTree>
    <p:extLst>
      <p:ext uri="{BB962C8B-B14F-4D97-AF65-F5344CB8AC3E}">
        <p14:creationId xmlns:p14="http://schemas.microsoft.com/office/powerpoint/2010/main" val="238836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245048" y="1176057"/>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8" name="Rectangle 7">
            <a:extLst>
              <a:ext uri="{FF2B5EF4-FFF2-40B4-BE49-F238E27FC236}">
                <a16:creationId xmlns:a16="http://schemas.microsoft.com/office/drawing/2014/main" id="{C8A4B36A-A0C2-B86D-1466-AD46F444264D}"/>
              </a:ext>
            </a:extLst>
          </p:cNvPr>
          <p:cNvSpPr/>
          <p:nvPr/>
        </p:nvSpPr>
        <p:spPr>
          <a:xfrm>
            <a:off x="354919" y="2070834"/>
            <a:ext cx="8443366" cy="29824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2000" b="1" dirty="0">
                <a:solidFill>
                  <a:schemeClr val="tx1"/>
                </a:solidFill>
              </a:rPr>
              <a:t>Employment</a:t>
            </a:r>
          </a:p>
          <a:p>
            <a:pPr marL="285750" indent="-285750">
              <a:buFont typeface="Arial" panose="020B0604020202020204" pitchFamily="34" charset="0"/>
              <a:buChar char="•"/>
            </a:pPr>
            <a:r>
              <a:rPr lang="en-US" sz="2000" b="1" dirty="0">
                <a:solidFill>
                  <a:schemeClr val="tx1"/>
                </a:solidFill>
              </a:rPr>
              <a:t>Homebuyer Counseling/Education (DPA Projects)</a:t>
            </a:r>
          </a:p>
          <a:p>
            <a:pPr marL="285750" indent="-285750">
              <a:buFont typeface="Arial" panose="020B0604020202020204" pitchFamily="34" charset="0"/>
              <a:buChar char="•"/>
            </a:pPr>
            <a:r>
              <a:rPr lang="en-US" sz="2000" b="1" dirty="0">
                <a:solidFill>
                  <a:schemeClr val="tx1"/>
                </a:solidFill>
              </a:rPr>
              <a:t>Homeowner Maintenance &amp; Counseling/Education (Rehab projects)</a:t>
            </a:r>
          </a:p>
          <a:p>
            <a:pPr marL="285750" indent="-285750">
              <a:buFont typeface="Arial" panose="020B0604020202020204" pitchFamily="34" charset="0"/>
              <a:buChar char="•"/>
            </a:pPr>
            <a:r>
              <a:rPr lang="en-US" sz="2000" b="1" dirty="0">
                <a:solidFill>
                  <a:schemeClr val="tx1"/>
                </a:solidFill>
              </a:rPr>
              <a:t>Onsite daycare services (child or adult)</a:t>
            </a:r>
          </a:p>
          <a:p>
            <a:pPr marL="285750" indent="-285750">
              <a:buFont typeface="Arial" panose="020B0604020202020204" pitchFamily="34" charset="0"/>
              <a:buChar char="•"/>
            </a:pPr>
            <a:r>
              <a:rPr lang="en-US" sz="2000" b="1" dirty="0">
                <a:solidFill>
                  <a:schemeClr val="tx1"/>
                </a:solidFill>
              </a:rPr>
              <a:t>Sweat Equity - New Construction Projects only (minimum of 300 hours per home)</a:t>
            </a:r>
          </a:p>
          <a:p>
            <a:pPr marL="285750" indent="-285750">
              <a:buFont typeface="Arial" panose="020B0604020202020204" pitchFamily="34" charset="0"/>
              <a:buChar char="•"/>
            </a:pPr>
            <a:r>
              <a:rPr lang="en-US" sz="2000" b="1" dirty="0">
                <a:solidFill>
                  <a:schemeClr val="tx1"/>
                </a:solidFill>
              </a:rPr>
              <a:t>After school or out-of-school services 	</a:t>
            </a:r>
          </a:p>
          <a:p>
            <a:pPr marL="285750" indent="-285750">
              <a:buFont typeface="Arial" panose="020B0604020202020204" pitchFamily="34" charset="0"/>
              <a:buChar char="•"/>
            </a:pPr>
            <a:r>
              <a:rPr lang="en-US" sz="2000" b="1" dirty="0">
                <a:solidFill>
                  <a:schemeClr val="tx1"/>
                </a:solidFill>
              </a:rPr>
              <a:t>Workforce preparation and integration </a:t>
            </a:r>
          </a:p>
          <a:p>
            <a:pPr marL="285750" indent="-285750">
              <a:buFont typeface="Arial" panose="020B0604020202020204" pitchFamily="34" charset="0"/>
              <a:buChar char="•"/>
            </a:pPr>
            <a:r>
              <a:rPr lang="en-US" sz="2000" b="1" dirty="0">
                <a:solidFill>
                  <a:schemeClr val="tx1"/>
                </a:solidFill>
              </a:rPr>
              <a:t>Mental and behavioral health services	</a:t>
            </a:r>
            <a:r>
              <a:rPr lang="en-US" sz="2000" dirty="0">
                <a:solidFill>
                  <a:schemeClr val="tx1"/>
                </a:solidFill>
              </a:rPr>
              <a:t>	</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669762"/>
            <a:ext cx="8443366"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Empowerment Services</a:t>
            </a:r>
          </a:p>
        </p:txBody>
      </p:sp>
      <p:sp>
        <p:nvSpPr>
          <p:cNvPr id="14" name="TextBox 13">
            <a:extLst>
              <a:ext uri="{FF2B5EF4-FFF2-40B4-BE49-F238E27FC236}">
                <a16:creationId xmlns:a16="http://schemas.microsoft.com/office/drawing/2014/main" id="{79C96BAA-FC14-5B07-F632-DACE4E936A7D}"/>
              </a:ext>
            </a:extLst>
          </p:cNvPr>
          <p:cNvSpPr txBox="1"/>
          <p:nvPr/>
        </p:nvSpPr>
        <p:spPr>
          <a:xfrm>
            <a:off x="3356810" y="5408509"/>
            <a:ext cx="243037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t>1 service = 3 pts</a:t>
            </a:r>
          </a:p>
          <a:p>
            <a:pPr algn="ctr"/>
            <a:r>
              <a:rPr lang="en-US" sz="2400" b="1" dirty="0"/>
              <a:t>2 services = 5 pts</a:t>
            </a:r>
          </a:p>
        </p:txBody>
      </p:sp>
    </p:spTree>
    <p:extLst>
      <p:ext uri="{BB962C8B-B14F-4D97-AF65-F5344CB8AC3E}">
        <p14:creationId xmlns:p14="http://schemas.microsoft.com/office/powerpoint/2010/main" val="360106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341945" y="1494916"/>
            <a:ext cx="5261308" cy="3341779"/>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b="1" u="sng" dirty="0"/>
              <a:t>Special Needs Housing</a:t>
            </a:r>
          </a:p>
          <a:p>
            <a:pPr marL="285750" indent="-285750">
              <a:buFont typeface="Arial" panose="020B0604020202020204" pitchFamily="34" charset="0"/>
              <a:buChar char="•"/>
            </a:pPr>
            <a:r>
              <a:rPr lang="en-US" dirty="0">
                <a:solidFill>
                  <a:schemeClr val="dk1"/>
                </a:solidFill>
              </a:rPr>
              <a:t>Households with elderly</a:t>
            </a:r>
          </a:p>
          <a:p>
            <a:pPr marL="285750" indent="-285750">
              <a:buFont typeface="Arial" panose="020B0604020202020204" pitchFamily="34" charset="0"/>
              <a:buChar char="•"/>
            </a:pPr>
            <a:r>
              <a:rPr lang="en-US" dirty="0"/>
              <a:t>P</a:t>
            </a:r>
            <a:r>
              <a:rPr lang="en-US" dirty="0">
                <a:solidFill>
                  <a:schemeClr val="dk1"/>
                </a:solidFill>
              </a:rPr>
              <a:t>ersons with disabilities</a:t>
            </a:r>
            <a:endParaRPr lang="en-US" dirty="0"/>
          </a:p>
          <a:p>
            <a:pPr marL="285750" indent="-285750">
              <a:buFont typeface="Arial" panose="020B0604020202020204" pitchFamily="34" charset="0"/>
              <a:buChar char="•"/>
            </a:pPr>
            <a:r>
              <a:rPr lang="en-US" dirty="0"/>
              <a:t>P</a:t>
            </a:r>
            <a:r>
              <a:rPr lang="en-US" dirty="0">
                <a:solidFill>
                  <a:schemeClr val="dk1"/>
                </a:solidFill>
              </a:rPr>
              <a:t>ersons recovering from physical/alcohol/drug abuse</a:t>
            </a:r>
          </a:p>
          <a:p>
            <a:pPr marL="285750" indent="-285750">
              <a:buFont typeface="Arial" panose="020B0604020202020204" pitchFamily="34" charset="0"/>
              <a:buChar char="•"/>
            </a:pPr>
            <a:r>
              <a:rPr lang="en-US" dirty="0">
                <a:solidFill>
                  <a:schemeClr val="dk1"/>
                </a:solidFill>
              </a:rPr>
              <a:t>Persons with HIV/AIDS</a:t>
            </a:r>
          </a:p>
          <a:p>
            <a:pPr marL="285750" indent="-285750">
              <a:buFont typeface="Arial" panose="020B0604020202020204" pitchFamily="34" charset="0"/>
              <a:buChar char="•"/>
            </a:pPr>
            <a:r>
              <a:rPr lang="en-US" dirty="0">
                <a:solidFill>
                  <a:schemeClr val="dk1"/>
                </a:solidFill>
              </a:rPr>
              <a:t>Formerly incarcerated persons</a:t>
            </a:r>
          </a:p>
          <a:p>
            <a:pPr marL="285750" indent="-285750">
              <a:buFont typeface="Arial" panose="020B0604020202020204" pitchFamily="34" charset="0"/>
              <a:buChar char="•"/>
            </a:pPr>
            <a:r>
              <a:rPr lang="en-US" dirty="0">
                <a:solidFill>
                  <a:schemeClr val="dk1"/>
                </a:solidFill>
              </a:rPr>
              <a:t>Victims of domestic/dating violence</a:t>
            </a:r>
            <a:r>
              <a:rPr lang="en-US" dirty="0"/>
              <a:t>/</a:t>
            </a:r>
            <a:r>
              <a:rPr lang="en-US" dirty="0">
                <a:solidFill>
                  <a:schemeClr val="dk1"/>
                </a:solidFill>
              </a:rPr>
              <a:t>sexual assault/</a:t>
            </a:r>
          </a:p>
          <a:p>
            <a:pPr marL="285750" indent="-285750">
              <a:buFont typeface="Arial" panose="020B0604020202020204" pitchFamily="34" charset="0"/>
              <a:buChar char="•"/>
            </a:pPr>
            <a:r>
              <a:rPr lang="en-US" dirty="0">
                <a:solidFill>
                  <a:schemeClr val="dk1"/>
                </a:solidFill>
              </a:rPr>
              <a:t>Unaccompanied youth </a:t>
            </a:r>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6154560" y="1989707"/>
            <a:ext cx="2373040" cy="21693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Special Needs points</a:t>
            </a:r>
          </a:p>
          <a:p>
            <a:pPr algn="ctr"/>
            <a:endParaRPr lang="en-US" sz="1600" b="1" u="sng" dirty="0">
              <a:solidFill>
                <a:schemeClr val="tx1"/>
              </a:solidFill>
            </a:endParaRPr>
          </a:p>
          <a:p>
            <a:pPr marL="285750" indent="-285750" algn="ctr">
              <a:buFont typeface="Arial" panose="020B0604020202020204" pitchFamily="34" charset="0"/>
              <a:buChar char="•"/>
            </a:pPr>
            <a:r>
              <a:rPr lang="en-US" sz="1600" dirty="0">
                <a:solidFill>
                  <a:schemeClr val="tx1"/>
                </a:solidFill>
              </a:rPr>
              <a:t>20% to 29% = </a:t>
            </a:r>
            <a:r>
              <a:rPr lang="en-US" sz="1600" b="1" dirty="0">
                <a:solidFill>
                  <a:schemeClr val="tx1"/>
                </a:solidFill>
              </a:rPr>
              <a:t>1 pt.</a:t>
            </a:r>
          </a:p>
          <a:p>
            <a:pPr marL="285750" indent="-285750" algn="ctr">
              <a:buFont typeface="Arial" panose="020B0604020202020204" pitchFamily="34" charset="0"/>
              <a:buChar char="•"/>
            </a:pPr>
            <a:r>
              <a:rPr lang="en-US" sz="1600" dirty="0">
                <a:solidFill>
                  <a:schemeClr val="tx1"/>
                </a:solidFill>
              </a:rPr>
              <a:t>30% to 39% = </a:t>
            </a:r>
            <a:r>
              <a:rPr lang="en-US" sz="1600" b="1" dirty="0">
                <a:solidFill>
                  <a:schemeClr val="tx1"/>
                </a:solidFill>
              </a:rPr>
              <a:t>2 pts</a:t>
            </a:r>
          </a:p>
          <a:p>
            <a:pPr marL="285750" indent="-285750" algn="ctr">
              <a:buFont typeface="Arial" panose="020B0604020202020204" pitchFamily="34" charset="0"/>
              <a:buChar char="•"/>
            </a:pPr>
            <a:r>
              <a:rPr lang="en-US" sz="1600" dirty="0">
                <a:solidFill>
                  <a:schemeClr val="tx1"/>
                </a:solidFill>
              </a:rPr>
              <a:t>40% to 49% = </a:t>
            </a:r>
            <a:r>
              <a:rPr lang="en-US" sz="1600" b="1" dirty="0">
                <a:solidFill>
                  <a:schemeClr val="tx1"/>
                </a:solidFill>
              </a:rPr>
              <a:t>3 pts</a:t>
            </a:r>
          </a:p>
          <a:p>
            <a:pPr marL="285750" indent="-285750" algn="ctr">
              <a:buFont typeface="Arial" panose="020B0604020202020204" pitchFamily="34" charset="0"/>
              <a:buChar char="•"/>
            </a:pPr>
            <a:r>
              <a:rPr lang="en-US" sz="1600" dirty="0">
                <a:solidFill>
                  <a:schemeClr val="tx1"/>
                </a:solidFill>
              </a:rPr>
              <a:t>50% to 59% = </a:t>
            </a:r>
            <a:r>
              <a:rPr lang="en-US" sz="1600" b="1" dirty="0">
                <a:solidFill>
                  <a:schemeClr val="tx1"/>
                </a:solidFill>
              </a:rPr>
              <a:t>4 pts </a:t>
            </a:r>
          </a:p>
          <a:p>
            <a:pPr marL="285750" indent="-285750" algn="ctr">
              <a:buFont typeface="Arial" panose="020B0604020202020204" pitchFamily="34" charset="0"/>
              <a:buChar char="•"/>
            </a:pPr>
            <a:r>
              <a:rPr lang="en-US" sz="1600" dirty="0">
                <a:solidFill>
                  <a:schemeClr val="tx1"/>
                </a:solidFill>
              </a:rPr>
              <a:t> &gt; 60%=  </a:t>
            </a:r>
            <a:r>
              <a:rPr lang="en-US" sz="1600" b="1" dirty="0">
                <a:solidFill>
                  <a:schemeClr val="tx1"/>
                </a:solidFill>
              </a:rPr>
              <a:t>5 pts</a:t>
            </a: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341945" y="5070577"/>
            <a:ext cx="5243970" cy="1445681"/>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Rural Housing – 5 pts</a:t>
            </a:r>
            <a:endParaRPr lang="en-US" u="sng" dirty="0">
              <a:solidFill>
                <a:schemeClr val="tx1"/>
              </a:solidFill>
            </a:endParaRPr>
          </a:p>
          <a:p>
            <a:pPr algn="ctr"/>
            <a:r>
              <a:rPr lang="en-US" dirty="0">
                <a:solidFill>
                  <a:schemeClr val="tx1"/>
                </a:solidFill>
              </a:rPr>
              <a:t>An area eligible for USDA Rural Development housing programs. USDA property eligibility is provided on the USDA website.</a:t>
            </a:r>
            <a:endParaRPr lang="en-US"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6154560" y="4346957"/>
            <a:ext cx="2373040" cy="21693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Rural Points</a:t>
            </a:r>
          </a:p>
          <a:p>
            <a:pPr algn="ctr"/>
            <a:endParaRPr lang="en-US" sz="1600" b="1" u="sng" dirty="0">
              <a:solidFill>
                <a:schemeClr val="tx1"/>
              </a:solidFill>
            </a:endParaRPr>
          </a:p>
          <a:p>
            <a:pPr algn="ctr"/>
            <a:r>
              <a:rPr lang="en-US" sz="1600" b="1"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489354" y="3045342"/>
            <a:ext cx="76016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Left-Right 2">
            <a:extLst>
              <a:ext uri="{FF2B5EF4-FFF2-40B4-BE49-F238E27FC236}">
                <a16:creationId xmlns:a16="http://schemas.microsoft.com/office/drawing/2014/main" id="{3928F3EE-6E3D-7795-F199-53E3B50C5097}"/>
              </a:ext>
            </a:extLst>
          </p:cNvPr>
          <p:cNvSpPr/>
          <p:nvPr/>
        </p:nvSpPr>
        <p:spPr>
          <a:xfrm>
            <a:off x="5489353" y="5573302"/>
            <a:ext cx="76016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0" y="6057883"/>
            <a:ext cx="9135286" cy="400110"/>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96719" y="1322062"/>
            <a:ext cx="8941847" cy="453232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the geographic boundaries defined by a community revitalization plan adopted by the municipality, county or parish in which the project is located; or, part of an approved resolution from the Governing Body of the municipality, county or parish expressly setting forth that the Governing Body supports the AHP application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77" y="5027446"/>
            <a:ext cx="4969409"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75" y="1397256"/>
            <a:ext cx="4969419" cy="1154206"/>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u="sng" dirty="0">
                <a:solidFill>
                  <a:schemeClr val="tx1"/>
                </a:solidFill>
              </a:rPr>
              <a:t>First-time homebuyers</a:t>
            </a:r>
            <a:r>
              <a:rPr lang="en-US" sz="2000" dirty="0">
                <a:solidFill>
                  <a:schemeClr val="tx1"/>
                </a:solidFill>
              </a:rPr>
              <a:t> - </a:t>
            </a:r>
            <a:r>
              <a:rPr lang="en-US" sz="2000" b="1" dirty="0">
                <a:solidFill>
                  <a:schemeClr val="tx1"/>
                </a:solidFill>
              </a:rPr>
              <a:t>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50% - 2.5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100% - 5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75" y="2551462"/>
            <a:ext cx="4969417" cy="1843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u="sng" dirty="0">
                <a:solidFill>
                  <a:schemeClr val="tx1"/>
                </a:solidFill>
              </a:rPr>
              <a:t>Units located within District</a:t>
            </a:r>
            <a:r>
              <a:rPr lang="en-US" sz="2000" dirty="0">
                <a:solidFill>
                  <a:schemeClr val="tx1"/>
                </a:solidFill>
              </a:rPr>
              <a:t> - </a:t>
            </a:r>
            <a:r>
              <a:rPr lang="en-US" sz="2000" b="1" dirty="0">
                <a:solidFill>
                  <a:schemeClr val="tx1"/>
                </a:solidFill>
              </a:rPr>
              <a:t>8 pts</a:t>
            </a:r>
          </a:p>
          <a:p>
            <a:pPr marL="342900" indent="-342900" algn="ctr">
              <a:spcBef>
                <a:spcPts val="600"/>
              </a:spcBef>
              <a:buFont typeface="Arial" panose="020B0604020202020204" pitchFamily="34" charset="0"/>
              <a:buChar char="•"/>
            </a:pPr>
            <a:r>
              <a:rPr lang="en-US" sz="1700" dirty="0">
                <a:solidFill>
                  <a:schemeClr val="tx1"/>
                </a:solidFill>
              </a:rPr>
              <a:t>Units located in Arkansas/New Mexico – 8 pts</a:t>
            </a:r>
          </a:p>
          <a:p>
            <a:pPr marL="342900" indent="-342900" algn="ctr">
              <a:spcBef>
                <a:spcPts val="600"/>
              </a:spcBef>
              <a:buFont typeface="Arial" panose="020B0604020202020204" pitchFamily="34" charset="0"/>
              <a:buChar char="•"/>
            </a:pPr>
            <a:r>
              <a:rPr lang="en-US" sz="1650" dirty="0">
                <a:solidFill>
                  <a:schemeClr val="tx1"/>
                </a:solidFill>
              </a:rPr>
              <a:t>Units located in Louisiana/Mississippi/Texas – 5 pts</a:t>
            </a:r>
          </a:p>
          <a:p>
            <a:pPr marL="342900" indent="-342900" algn="ctr">
              <a:spcBef>
                <a:spcPts val="600"/>
              </a:spcBef>
              <a:buFont typeface="Arial" panose="020B0604020202020204" pitchFamily="34" charset="0"/>
              <a:buChar char="•"/>
            </a:pPr>
            <a:r>
              <a:rPr lang="en-US" sz="1700" dirty="0">
                <a:solidFill>
                  <a:schemeClr val="tx1"/>
                </a:solidFill>
              </a:rPr>
              <a:t>Units located out of district – 0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73" y="4380284"/>
            <a:ext cx="4969413" cy="647162"/>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538158" y="1663854"/>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538158" y="3812478"/>
            <a:ext cx="3374647" cy="1828800"/>
          </a:xfrm>
          <a:prstGeom prst="rect">
            <a:avLst/>
          </a:prstGeom>
          <a:ln w="22225">
            <a:solidFill>
              <a:schemeClr val="tx1"/>
            </a:solidFill>
          </a:ln>
        </p:spPr>
      </p:pic>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54101"/>
            <a:ext cx="0" cy="4965150"/>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0" y="5691296"/>
            <a:ext cx="4969406"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
        <p:nvSpPr>
          <p:cNvPr id="6" name="TextBox 5">
            <a:extLst>
              <a:ext uri="{FF2B5EF4-FFF2-40B4-BE49-F238E27FC236}">
                <a16:creationId xmlns:a16="http://schemas.microsoft.com/office/drawing/2014/main" id="{02F276B0-EDA7-D7A4-42B5-2F8D7E6D6669}"/>
              </a:ext>
            </a:extLst>
          </p:cNvPr>
          <p:cNvSpPr txBox="1"/>
          <p:nvPr/>
        </p:nvSpPr>
        <p:spPr>
          <a:xfrm>
            <a:off x="2286000" y="5335357"/>
            <a:ext cx="5749962" cy="400110"/>
          </a:xfrm>
          <a:prstGeom prst="rect">
            <a:avLst/>
          </a:prstGeom>
          <a:noFill/>
        </p:spPr>
        <p:txBody>
          <a:bodyPr wrap="square">
            <a:spAutoFit/>
          </a:bodyPr>
          <a:lstStyle/>
          <a:p>
            <a:pPr marR="0" algn="l"/>
            <a:r>
              <a:rPr lang="en-US" sz="2000" b="0" i="0" u="none" strike="noStrike" baseline="0" dirty="0">
                <a:solidFill>
                  <a:schemeClr val="bg1"/>
                </a:solidFill>
                <a:latin typeface="Calibri" panose="020F0502020204030204" pitchFamily="34" charset="0"/>
              </a:rPr>
              <a:t>Grant Connect is the home of the AHP application</a:t>
            </a:r>
          </a:p>
        </p:txBody>
      </p:sp>
    </p:spTree>
    <p:extLst>
      <p:ext uri="{BB962C8B-B14F-4D97-AF65-F5344CB8AC3E}">
        <p14:creationId xmlns:p14="http://schemas.microsoft.com/office/powerpoint/2010/main" val="4089732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AHP Application 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41642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642946"/>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45081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864DEF-F7BD-D2A6-BF78-073FAB414D5C}"/>
              </a:ext>
            </a:extLst>
          </p:cNvPr>
          <p:cNvSpPr txBox="1"/>
          <p:nvPr/>
        </p:nvSpPr>
        <p:spPr>
          <a:xfrm>
            <a:off x="0" y="5337173"/>
            <a:ext cx="6895652" cy="1477328"/>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 </a:t>
            </a:r>
          </a:p>
          <a:p>
            <a:pPr marR="0" algn="l"/>
            <a:r>
              <a:rPr lang="en-US" sz="1800" b="0" i="0" u="none" strike="noStrike" baseline="0" dirty="0">
                <a:solidFill>
                  <a:srgbClr val="404040"/>
                </a:solidFill>
                <a:latin typeface="Calibri" panose="020F0502020204030204" pitchFamily="34" charset="0"/>
              </a:rPr>
              <a:t>*GrantConnect is the home of the AHP application</a:t>
            </a:r>
          </a:p>
          <a:p>
            <a:pPr marR="0" algn="l"/>
            <a:r>
              <a:rPr lang="en-US" dirty="0">
                <a:solidFill>
                  <a:srgbClr val="252525"/>
                </a:solidFill>
                <a:latin typeface="Arial" panose="020B0604020202020204" pitchFamily="34" charset="0"/>
              </a:rPr>
              <a:t>*</a:t>
            </a:r>
            <a:r>
              <a:rPr lang="en-US" sz="1800" b="0" i="0" u="none" strike="noStrike" baseline="0" dirty="0">
                <a:solidFill>
                  <a:srgbClr val="404040"/>
                </a:solidFill>
                <a:latin typeface="Calibri" panose="020F0502020204030204" pitchFamily="34" charset="0"/>
              </a:rPr>
              <a:t>Go to </a:t>
            </a:r>
            <a:r>
              <a:rPr lang="en-US" sz="1800" b="0" i="0" u="none" strike="noStrike" baseline="0" dirty="0">
                <a:solidFill>
                  <a:srgbClr val="0000FF"/>
                </a:solidFill>
                <a:latin typeface="Calibri" panose="020F0502020204030204" pitchFamily="34" charset="0"/>
                <a:hlinkClick r:id="rId3"/>
              </a:rPr>
              <a:t>https://app.fhlb.com/grantconnect</a:t>
            </a:r>
            <a:r>
              <a:rPr lang="en-US" sz="1800" b="0" i="0" u="none" strike="noStrike" baseline="0" dirty="0">
                <a:solidFill>
                  <a:srgbClr val="0000FF"/>
                </a:solidFill>
                <a:latin typeface="Calibri" panose="020F0502020204030204" pitchFamily="34" charset="0"/>
              </a:rPr>
              <a:t> </a:t>
            </a:r>
            <a:r>
              <a:rPr lang="en-US" sz="1800" b="0" i="0" u="none" strike="noStrike" baseline="0" dirty="0">
                <a:solidFill>
                  <a:srgbClr val="404040"/>
                </a:solidFill>
                <a:latin typeface="Calibri" panose="020F0502020204030204" pitchFamily="34" charset="0"/>
              </a:rPr>
              <a:t>to begin</a:t>
            </a:r>
          </a:p>
        </p:txBody>
      </p:sp>
    </p:spTree>
    <p:extLst>
      <p:ext uri="{BB962C8B-B14F-4D97-AF65-F5344CB8AC3E}">
        <p14:creationId xmlns:p14="http://schemas.microsoft.com/office/powerpoint/2010/main" val="1885138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458949"/>
            <a:ext cx="3859483"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4" y="3458949"/>
            <a:ext cx="4539142"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014882"/>
            <a:ext cx="3859483"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4" y="3014882"/>
            <a:ext cx="4539142"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066670" y="4633396"/>
            <a:ext cx="7284311" cy="20461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FA56-C2D1-42AB-03E2-402342C617EC}"/>
              </a:ext>
            </a:extLst>
          </p:cNvPr>
          <p:cNvSpPr>
            <a:spLocks noGrp="1"/>
          </p:cNvSpPr>
          <p:nvPr>
            <p:ph type="title"/>
          </p:nvPr>
        </p:nvSpPr>
        <p:spPr>
          <a:xfrm>
            <a:off x="355600" y="195760"/>
            <a:ext cx="7487260" cy="562562"/>
          </a:xfrm>
          <a:ln w="19050">
            <a:noFill/>
          </a:ln>
        </p:spPr>
        <p:txBody>
          <a:bodyPr/>
          <a:lstStyle/>
          <a:p>
            <a:pPr algn="l"/>
            <a:br>
              <a:rPr lang="en-US" sz="1800" b="0" i="0" u="none" strike="noStrike" baseline="0" dirty="0">
                <a:solidFill>
                  <a:srgbClr val="000000"/>
                </a:solidFill>
                <a:latin typeface="Calibri" panose="020F0502020204030204" pitchFamily="34" charset="0"/>
              </a:rPr>
            </a:br>
            <a:r>
              <a:rPr lang="en-US" sz="3200" b="1" i="0" u="none" strike="noStrike" baseline="0" dirty="0">
                <a:solidFill>
                  <a:srgbClr val="0070CE"/>
                </a:solidFill>
                <a:latin typeface="Calibri" panose="020F0502020204030204" pitchFamily="34" charset="0"/>
              </a:rPr>
              <a:t>Registering as a Sponsor/Consultant</a:t>
            </a:r>
            <a:endParaRPr lang="en-US" sz="3200" dirty="0"/>
          </a:p>
        </p:txBody>
      </p:sp>
      <p:sp>
        <p:nvSpPr>
          <p:cNvPr id="3" name="Text Placeholder 2">
            <a:extLst>
              <a:ext uri="{FF2B5EF4-FFF2-40B4-BE49-F238E27FC236}">
                <a16:creationId xmlns:a16="http://schemas.microsoft.com/office/drawing/2014/main" id="{A67CF58E-C20F-4BA1-9933-31A889B3C6D9}"/>
              </a:ext>
            </a:extLst>
          </p:cNvPr>
          <p:cNvSpPr>
            <a:spLocks noGrp="1"/>
          </p:cNvSpPr>
          <p:nvPr>
            <p:ph type="body" sz="quarter" idx="12"/>
          </p:nvPr>
        </p:nvSpPr>
        <p:spPr>
          <a:xfrm>
            <a:off x="75304" y="863684"/>
            <a:ext cx="9068696" cy="5693194"/>
          </a:xfrm>
        </p:spPr>
        <p:txBody>
          <a:bodyPr>
            <a:normAutofit/>
          </a:bodyPr>
          <a:lstStyle/>
          <a:p>
            <a:r>
              <a:rPr lang="en-US" sz="1800" b="1" dirty="0">
                <a:latin typeface="Calibri"/>
                <a:cs typeface="Calibri"/>
              </a:rPr>
              <a:t>Use Chrome or Edge Browser</a:t>
            </a:r>
          </a:p>
          <a:p>
            <a:r>
              <a:rPr lang="en-US" sz="1800" b="1" dirty="0" err="1">
                <a:latin typeface="Calibri"/>
                <a:cs typeface="Calibri"/>
              </a:rPr>
              <a:t>GrantConnect</a:t>
            </a:r>
            <a:r>
              <a:rPr lang="en-US" sz="1800" b="1" dirty="0">
                <a:latin typeface="Calibri"/>
                <a:cs typeface="Calibri"/>
              </a:rPr>
              <a:t> requires multifactor authentication using either a direct-dial phone line phone (cannot be an extension), cell or an authenticator app on your phone.</a:t>
            </a:r>
          </a:p>
          <a:p>
            <a:r>
              <a:rPr lang="en-US" sz="1800" b="1" dirty="0">
                <a:latin typeface="Calibri"/>
                <a:cs typeface="Calibri"/>
              </a:rPr>
              <a:t>Registration approval can take up to 24 hours</a:t>
            </a:r>
          </a:p>
          <a:p>
            <a:endParaRPr lang="en-US" sz="1200" dirty="0"/>
          </a:p>
        </p:txBody>
      </p:sp>
      <p:pic>
        <p:nvPicPr>
          <p:cNvPr id="19" name="Picture 18">
            <a:extLst>
              <a:ext uri="{FF2B5EF4-FFF2-40B4-BE49-F238E27FC236}">
                <a16:creationId xmlns:a16="http://schemas.microsoft.com/office/drawing/2014/main" id="{3130EAC9-CDED-B486-334F-5A59E67B428D}"/>
              </a:ext>
            </a:extLst>
          </p:cNvPr>
          <p:cNvPicPr>
            <a:picLocks noChangeAspect="1"/>
          </p:cNvPicPr>
          <p:nvPr/>
        </p:nvPicPr>
        <p:blipFill>
          <a:blip r:embed="rId2"/>
          <a:stretch>
            <a:fillRect/>
          </a:stretch>
        </p:blipFill>
        <p:spPr>
          <a:xfrm>
            <a:off x="-47176" y="2227603"/>
            <a:ext cx="2844879" cy="3647619"/>
          </a:xfrm>
          <a:prstGeom prst="rect">
            <a:avLst/>
          </a:prstGeom>
        </p:spPr>
      </p:pic>
      <p:pic>
        <p:nvPicPr>
          <p:cNvPr id="21" name="Picture 20">
            <a:extLst>
              <a:ext uri="{FF2B5EF4-FFF2-40B4-BE49-F238E27FC236}">
                <a16:creationId xmlns:a16="http://schemas.microsoft.com/office/drawing/2014/main" id="{5A5161FA-D4A2-CCB3-D030-EECA988D233C}"/>
              </a:ext>
            </a:extLst>
          </p:cNvPr>
          <p:cNvPicPr>
            <a:picLocks noChangeAspect="1"/>
          </p:cNvPicPr>
          <p:nvPr/>
        </p:nvPicPr>
        <p:blipFill>
          <a:blip r:embed="rId3"/>
          <a:stretch>
            <a:fillRect/>
          </a:stretch>
        </p:blipFill>
        <p:spPr>
          <a:xfrm>
            <a:off x="4562476" y="3424238"/>
            <a:ext cx="19048" cy="9524"/>
          </a:xfrm>
          <a:prstGeom prst="rect">
            <a:avLst/>
          </a:prstGeom>
        </p:spPr>
      </p:pic>
      <p:pic>
        <p:nvPicPr>
          <p:cNvPr id="23" name="Picture 22">
            <a:extLst>
              <a:ext uri="{FF2B5EF4-FFF2-40B4-BE49-F238E27FC236}">
                <a16:creationId xmlns:a16="http://schemas.microsoft.com/office/drawing/2014/main" id="{C4AA3BD4-5AEF-3BEF-C615-B89713040892}"/>
              </a:ext>
            </a:extLst>
          </p:cNvPr>
          <p:cNvPicPr>
            <a:picLocks noChangeAspect="1"/>
          </p:cNvPicPr>
          <p:nvPr/>
        </p:nvPicPr>
        <p:blipFill>
          <a:blip r:embed="rId4"/>
          <a:stretch>
            <a:fillRect/>
          </a:stretch>
        </p:blipFill>
        <p:spPr>
          <a:xfrm>
            <a:off x="4567238" y="3424238"/>
            <a:ext cx="9524" cy="9524"/>
          </a:xfrm>
          <a:prstGeom prst="rect">
            <a:avLst/>
          </a:prstGeom>
        </p:spPr>
      </p:pic>
      <p:pic>
        <p:nvPicPr>
          <p:cNvPr id="25" name="Picture 24">
            <a:extLst>
              <a:ext uri="{FF2B5EF4-FFF2-40B4-BE49-F238E27FC236}">
                <a16:creationId xmlns:a16="http://schemas.microsoft.com/office/drawing/2014/main" id="{FCDF1495-3C62-ECEB-AA5D-DFE1316F63D9}"/>
              </a:ext>
            </a:extLst>
          </p:cNvPr>
          <p:cNvPicPr>
            <a:picLocks noChangeAspect="1"/>
          </p:cNvPicPr>
          <p:nvPr/>
        </p:nvPicPr>
        <p:blipFill>
          <a:blip r:embed="rId5"/>
          <a:stretch>
            <a:fillRect/>
          </a:stretch>
        </p:blipFill>
        <p:spPr>
          <a:xfrm>
            <a:off x="2797703" y="3293948"/>
            <a:ext cx="6368528" cy="3454353"/>
          </a:xfrm>
          <a:prstGeom prst="rect">
            <a:avLst/>
          </a:prstGeom>
        </p:spPr>
      </p:pic>
      <p:sp>
        <p:nvSpPr>
          <p:cNvPr id="26" name="Arrow: Left 25">
            <a:extLst>
              <a:ext uri="{FF2B5EF4-FFF2-40B4-BE49-F238E27FC236}">
                <a16:creationId xmlns:a16="http://schemas.microsoft.com/office/drawing/2014/main" id="{C114FCD7-B919-2E6E-2BF5-2790273B291F}"/>
              </a:ext>
            </a:extLst>
          </p:cNvPr>
          <p:cNvSpPr/>
          <p:nvPr/>
        </p:nvSpPr>
        <p:spPr>
          <a:xfrm>
            <a:off x="5647765" y="2671446"/>
            <a:ext cx="2463501" cy="867820"/>
          </a:xfrm>
          <a:prstGeom prst="left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Call 1-800-362-2944</a:t>
            </a:r>
          </a:p>
        </p:txBody>
      </p:sp>
    </p:spTree>
    <p:extLst>
      <p:ext uri="{BB962C8B-B14F-4D97-AF65-F5344CB8AC3E}">
        <p14:creationId xmlns:p14="http://schemas.microsoft.com/office/powerpoint/2010/main" val="3451889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4" name="Text Placeholder 3"/>
          <p:cNvSpPr>
            <a:spLocks noGrp="1"/>
          </p:cNvSpPr>
          <p:nvPr>
            <p:ph type="body" sz="quarter" idx="12"/>
          </p:nvPr>
        </p:nvSpPr>
        <p:spPr>
          <a:xfrm>
            <a:off x="236483" y="1446194"/>
            <a:ext cx="5157553" cy="5411806"/>
          </a:xfrm>
        </p:spPr>
        <p:txBody>
          <a:bodyPr>
            <a:noAutofit/>
          </a:bodyPr>
          <a:lstStyle/>
          <a:p>
            <a:pPr>
              <a:spcBef>
                <a:spcPts val="0"/>
              </a:spcBef>
              <a:spcAft>
                <a:spcPts val="1800"/>
              </a:spcAft>
            </a:pPr>
            <a:r>
              <a:rPr lang="en-US" b="1" dirty="0"/>
              <a:t>Who we are</a:t>
            </a:r>
          </a:p>
          <a:p>
            <a:pPr lvl="1">
              <a:spcBef>
                <a:spcPts val="0"/>
              </a:spcBef>
              <a:spcAft>
                <a:spcPts val="1800"/>
              </a:spcAft>
            </a:pPr>
            <a:r>
              <a:rPr lang="en-US" sz="1800" dirty="0"/>
              <a:t>FHLB Dallas is a member-owned cooperative. </a:t>
            </a:r>
          </a:p>
          <a:p>
            <a:pPr lvl="1">
              <a:spcBef>
                <a:spcPts val="0"/>
              </a:spcBef>
              <a:spcAft>
                <a:spcPts val="1800"/>
              </a:spcAft>
            </a:pPr>
            <a:r>
              <a:rPr lang="en-US" sz="1800" dirty="0"/>
              <a:t>Members are banks, credit unions, savings and thrifts, CDFIs and insurance companies.</a:t>
            </a:r>
            <a:endParaRPr lang="en-US" sz="1800" b="1" dirty="0"/>
          </a:p>
          <a:p>
            <a:pPr>
              <a:spcBef>
                <a:spcPts val="0"/>
              </a:spcBef>
              <a:spcAft>
                <a:spcPts val="1800"/>
              </a:spcAft>
            </a:pPr>
            <a:r>
              <a:rPr lang="en-US" b="1" dirty="0"/>
              <a:t>What we do </a:t>
            </a:r>
          </a:p>
          <a:p>
            <a:pPr lvl="1">
              <a:spcBef>
                <a:spcPts val="0"/>
              </a:spcBef>
              <a:spcAft>
                <a:spcPts val="1800"/>
              </a:spcAft>
            </a:pPr>
            <a:r>
              <a:rPr lang="en-US" sz="1800" dirty="0"/>
              <a:t>We provide members with wholesale lending, credit and related financial services.</a:t>
            </a:r>
          </a:p>
          <a:p>
            <a:pPr lvl="1">
              <a:spcBef>
                <a:spcPts val="0"/>
              </a:spcBef>
              <a:spcAft>
                <a:spcPts val="1800"/>
              </a:spcAft>
            </a:pPr>
            <a:r>
              <a:rPr lang="en-US" sz="1800" dirty="0"/>
              <a:t>At least 10% of income from the prior year goes to affordable housing.</a:t>
            </a:r>
          </a:p>
          <a:p>
            <a:pPr>
              <a:spcBef>
                <a:spcPts val="0"/>
              </a:spcBef>
              <a:spcAft>
                <a:spcPts val="1800"/>
              </a:spcAft>
            </a:pPr>
            <a:r>
              <a:rPr lang="en-US" b="1" dirty="0"/>
              <a:t>Why we were created</a:t>
            </a:r>
          </a:p>
          <a:p>
            <a:pPr lvl="1">
              <a:spcBef>
                <a:spcPts val="0"/>
              </a:spcBef>
              <a:spcAft>
                <a:spcPts val="1800"/>
              </a:spcAft>
            </a:pPr>
            <a:r>
              <a:rPr lang="en-US" sz="1800" dirty="0"/>
              <a:t>To provide capital for mortgage funding during the Great Depression.</a:t>
            </a:r>
            <a:endParaRPr lang="en-US" sz="1800" b="1" dirty="0"/>
          </a:p>
          <a:p>
            <a:pPr>
              <a:spcBef>
                <a:spcPts val="0"/>
              </a:spcBef>
              <a:spcAft>
                <a:spcPts val="1800"/>
              </a:spcAft>
            </a:pPr>
            <a:endParaRPr lang="en-US" sz="2800" b="1" dirty="0"/>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 name="Picture 2">
            <a:extLst>
              <a:ext uri="{FF2B5EF4-FFF2-40B4-BE49-F238E27FC236}">
                <a16:creationId xmlns:a16="http://schemas.microsoft.com/office/drawing/2014/main" id="{5ECFF0E2-C272-F7AF-5C12-E3048550916C}"/>
              </a:ext>
            </a:extLst>
          </p:cNvPr>
          <p:cNvPicPr>
            <a:picLocks noChangeAspect="1"/>
          </p:cNvPicPr>
          <p:nvPr/>
        </p:nvPicPr>
        <p:blipFill>
          <a:blip r:embed="rId3"/>
          <a:stretch>
            <a:fillRect/>
          </a:stretch>
        </p:blipFill>
        <p:spPr>
          <a:xfrm>
            <a:off x="5287430" y="1730017"/>
            <a:ext cx="3785259" cy="4066776"/>
          </a:xfrm>
          <a:prstGeom prst="rect">
            <a:avLst/>
          </a:prstGeom>
          <a:ln w="34925">
            <a:solidFill>
              <a:srgbClr val="1E497C"/>
            </a:solidFill>
          </a:ln>
        </p:spPr>
      </p:pic>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C91B-CE1F-6B5B-D058-7C2F12D1ADEF}"/>
              </a:ext>
            </a:extLst>
          </p:cNvPr>
          <p:cNvSpPr>
            <a:spLocks noGrp="1"/>
          </p:cNvSpPr>
          <p:nvPr>
            <p:ph type="title"/>
          </p:nvPr>
        </p:nvSpPr>
        <p:spPr/>
        <p:txBody>
          <a:bodyPr/>
          <a:lstStyle/>
          <a:p>
            <a:r>
              <a:rPr lang="en-US" sz="2800" dirty="0" err="1"/>
              <a:t>GrantConnect</a:t>
            </a:r>
            <a:r>
              <a:rPr lang="en-US" sz="2800" dirty="0"/>
              <a:t> Registration -</a:t>
            </a:r>
            <a:endParaRPr lang="en-US" dirty="0"/>
          </a:p>
        </p:txBody>
      </p:sp>
      <p:sp>
        <p:nvSpPr>
          <p:cNvPr id="3" name="Text Placeholder 2">
            <a:extLst>
              <a:ext uri="{FF2B5EF4-FFF2-40B4-BE49-F238E27FC236}">
                <a16:creationId xmlns:a16="http://schemas.microsoft.com/office/drawing/2014/main" id="{9E287F82-BBF4-1CD3-EA98-2285927E5DEB}"/>
              </a:ext>
            </a:extLst>
          </p:cNvPr>
          <p:cNvSpPr>
            <a:spLocks noGrp="1"/>
          </p:cNvSpPr>
          <p:nvPr>
            <p:ph type="body" sz="quarter" idx="12"/>
          </p:nvPr>
        </p:nvSpPr>
        <p:spPr>
          <a:xfrm>
            <a:off x="355600" y="1175656"/>
            <a:ext cx="8540974" cy="5047343"/>
          </a:xfrm>
        </p:spPr>
        <p:txBody>
          <a:bodyPr/>
          <a:lstStyle/>
          <a:p>
            <a:endParaRPr lang="en-US" dirty="0">
              <a:solidFill>
                <a:srgbClr val="C00000"/>
              </a:solidFill>
            </a:endParaRPr>
          </a:p>
        </p:txBody>
      </p:sp>
      <p:pic>
        <p:nvPicPr>
          <p:cNvPr id="5" name="Picture 4">
            <a:extLst>
              <a:ext uri="{FF2B5EF4-FFF2-40B4-BE49-F238E27FC236}">
                <a16:creationId xmlns:a16="http://schemas.microsoft.com/office/drawing/2014/main" id="{9B488C38-EC2E-E88B-360A-4F5E337D0E69}"/>
              </a:ext>
            </a:extLst>
          </p:cNvPr>
          <p:cNvPicPr>
            <a:picLocks noChangeAspect="1"/>
          </p:cNvPicPr>
          <p:nvPr/>
        </p:nvPicPr>
        <p:blipFill>
          <a:blip r:embed="rId2"/>
          <a:stretch>
            <a:fillRect/>
          </a:stretch>
        </p:blipFill>
        <p:spPr>
          <a:xfrm>
            <a:off x="4448190" y="3329000"/>
            <a:ext cx="247619" cy="200000"/>
          </a:xfrm>
          <a:prstGeom prst="rect">
            <a:avLst/>
          </a:prstGeom>
        </p:spPr>
      </p:pic>
      <p:pic>
        <p:nvPicPr>
          <p:cNvPr id="9" name="Picture 8">
            <a:extLst>
              <a:ext uri="{FF2B5EF4-FFF2-40B4-BE49-F238E27FC236}">
                <a16:creationId xmlns:a16="http://schemas.microsoft.com/office/drawing/2014/main" id="{80D222F0-3891-5258-D5AB-518331183E27}"/>
              </a:ext>
            </a:extLst>
          </p:cNvPr>
          <p:cNvPicPr>
            <a:picLocks noChangeAspect="1"/>
          </p:cNvPicPr>
          <p:nvPr/>
        </p:nvPicPr>
        <p:blipFill>
          <a:blip r:embed="rId3"/>
          <a:stretch>
            <a:fillRect/>
          </a:stretch>
        </p:blipFill>
        <p:spPr>
          <a:xfrm>
            <a:off x="312472" y="1139429"/>
            <a:ext cx="3097702" cy="4276190"/>
          </a:xfrm>
          <a:prstGeom prst="rect">
            <a:avLst/>
          </a:prstGeom>
        </p:spPr>
      </p:pic>
      <p:pic>
        <p:nvPicPr>
          <p:cNvPr id="16" name="Picture 15">
            <a:extLst>
              <a:ext uri="{FF2B5EF4-FFF2-40B4-BE49-F238E27FC236}">
                <a16:creationId xmlns:a16="http://schemas.microsoft.com/office/drawing/2014/main" id="{8F24A427-A92B-6288-1141-88CC7A199F9F}"/>
              </a:ext>
            </a:extLst>
          </p:cNvPr>
          <p:cNvPicPr>
            <a:picLocks noChangeAspect="1"/>
          </p:cNvPicPr>
          <p:nvPr/>
        </p:nvPicPr>
        <p:blipFill>
          <a:blip r:embed="rId4"/>
          <a:stretch>
            <a:fillRect/>
          </a:stretch>
        </p:blipFill>
        <p:spPr>
          <a:xfrm>
            <a:off x="5510856" y="1251679"/>
            <a:ext cx="3399416" cy="4127864"/>
          </a:xfrm>
          <a:prstGeom prst="rect">
            <a:avLst/>
          </a:prstGeom>
        </p:spPr>
      </p:pic>
      <p:sp>
        <p:nvSpPr>
          <p:cNvPr id="18" name="Rectangle 17">
            <a:extLst>
              <a:ext uri="{FF2B5EF4-FFF2-40B4-BE49-F238E27FC236}">
                <a16:creationId xmlns:a16="http://schemas.microsoft.com/office/drawing/2014/main" id="{CABB23E5-4200-9FB2-4381-3600F749834C}"/>
              </a:ext>
            </a:extLst>
          </p:cNvPr>
          <p:cNvSpPr/>
          <p:nvPr/>
        </p:nvSpPr>
        <p:spPr>
          <a:xfrm>
            <a:off x="5615492" y="1235347"/>
            <a:ext cx="3281082" cy="40843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CD859EE8-BF7B-A3EF-CAC5-D0D6C170CF6E}"/>
              </a:ext>
            </a:extLst>
          </p:cNvPr>
          <p:cNvSpPr/>
          <p:nvPr/>
        </p:nvSpPr>
        <p:spPr>
          <a:xfrm>
            <a:off x="3755016" y="2589905"/>
            <a:ext cx="1290320" cy="379206"/>
          </a:xfrm>
          <a:prstGeom prst="leftRightArrow">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0647CE7-188B-0157-75FA-E8CB09A9190A}"/>
              </a:ext>
            </a:extLst>
          </p:cNvPr>
          <p:cNvPicPr>
            <a:picLocks noChangeAspect="1"/>
          </p:cNvPicPr>
          <p:nvPr/>
        </p:nvPicPr>
        <p:blipFill>
          <a:blip r:embed="rId5"/>
          <a:stretch>
            <a:fillRect/>
          </a:stretch>
        </p:blipFill>
        <p:spPr>
          <a:xfrm>
            <a:off x="2054710" y="3529000"/>
            <a:ext cx="5948965" cy="2723920"/>
          </a:xfrm>
          <a:prstGeom prst="rect">
            <a:avLst/>
          </a:prstGeom>
        </p:spPr>
      </p:pic>
      <p:sp>
        <p:nvSpPr>
          <p:cNvPr id="22" name="Rectangle 21">
            <a:extLst>
              <a:ext uri="{FF2B5EF4-FFF2-40B4-BE49-F238E27FC236}">
                <a16:creationId xmlns:a16="http://schemas.microsoft.com/office/drawing/2014/main" id="{F6B5382A-E178-9DBF-16CC-D14A7BFC7642}"/>
              </a:ext>
            </a:extLst>
          </p:cNvPr>
          <p:cNvSpPr/>
          <p:nvPr/>
        </p:nvSpPr>
        <p:spPr>
          <a:xfrm>
            <a:off x="2054710" y="3529000"/>
            <a:ext cx="5970495" cy="27536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C413EB-70E8-BB6F-695A-8CAE2E6096B5}"/>
              </a:ext>
            </a:extLst>
          </p:cNvPr>
          <p:cNvSpPr/>
          <p:nvPr/>
        </p:nvSpPr>
        <p:spPr>
          <a:xfrm>
            <a:off x="355600" y="1175656"/>
            <a:ext cx="3064256" cy="42833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26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0FD8-CFC8-CF76-B339-E58BDF17E827}"/>
              </a:ext>
            </a:extLst>
          </p:cNvPr>
          <p:cNvSpPr>
            <a:spLocks noGrp="1"/>
          </p:cNvSpPr>
          <p:nvPr>
            <p:ph type="title"/>
          </p:nvPr>
        </p:nvSpPr>
        <p:spPr>
          <a:xfrm>
            <a:off x="269576" y="117953"/>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Registering as a Sponsor/Consultant</a:t>
            </a:r>
            <a:endParaRPr lang="en-US" sz="2400" dirty="0"/>
          </a:p>
        </p:txBody>
      </p:sp>
      <p:sp>
        <p:nvSpPr>
          <p:cNvPr id="3" name="Text Placeholder 2">
            <a:extLst>
              <a:ext uri="{FF2B5EF4-FFF2-40B4-BE49-F238E27FC236}">
                <a16:creationId xmlns:a16="http://schemas.microsoft.com/office/drawing/2014/main" id="{7AD9BCCF-5073-EDC6-EA25-C271CA06894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7" name="Picture 6">
            <a:extLst>
              <a:ext uri="{FF2B5EF4-FFF2-40B4-BE49-F238E27FC236}">
                <a16:creationId xmlns:a16="http://schemas.microsoft.com/office/drawing/2014/main" id="{3E697B18-B8B5-6739-A458-F96B0BBF78B8}"/>
              </a:ext>
            </a:extLst>
          </p:cNvPr>
          <p:cNvPicPr>
            <a:picLocks noChangeAspect="1"/>
          </p:cNvPicPr>
          <p:nvPr/>
        </p:nvPicPr>
        <p:blipFill>
          <a:blip r:embed="rId2"/>
          <a:stretch>
            <a:fillRect/>
          </a:stretch>
        </p:blipFill>
        <p:spPr>
          <a:xfrm>
            <a:off x="346110" y="1201346"/>
            <a:ext cx="3174312" cy="1513187"/>
          </a:xfrm>
          <a:prstGeom prst="rect">
            <a:avLst/>
          </a:prstGeom>
        </p:spPr>
      </p:pic>
      <p:pic>
        <p:nvPicPr>
          <p:cNvPr id="9" name="Picture 8">
            <a:extLst>
              <a:ext uri="{FF2B5EF4-FFF2-40B4-BE49-F238E27FC236}">
                <a16:creationId xmlns:a16="http://schemas.microsoft.com/office/drawing/2014/main" id="{510C56B8-6C22-1115-FCE4-AC15C2FE8493}"/>
              </a:ext>
            </a:extLst>
          </p:cNvPr>
          <p:cNvPicPr>
            <a:picLocks noChangeAspect="1"/>
          </p:cNvPicPr>
          <p:nvPr/>
        </p:nvPicPr>
        <p:blipFill>
          <a:blip r:embed="rId3"/>
          <a:stretch>
            <a:fillRect/>
          </a:stretch>
        </p:blipFill>
        <p:spPr>
          <a:xfrm>
            <a:off x="127296" y="606418"/>
            <a:ext cx="1710647" cy="588035"/>
          </a:xfrm>
          <a:prstGeom prst="rect">
            <a:avLst/>
          </a:prstGeom>
        </p:spPr>
      </p:pic>
      <p:pic>
        <p:nvPicPr>
          <p:cNvPr id="11" name="Picture 10">
            <a:extLst>
              <a:ext uri="{FF2B5EF4-FFF2-40B4-BE49-F238E27FC236}">
                <a16:creationId xmlns:a16="http://schemas.microsoft.com/office/drawing/2014/main" id="{062EA0B4-9022-62FE-3905-EB8C1B6B876C}"/>
              </a:ext>
            </a:extLst>
          </p:cNvPr>
          <p:cNvPicPr>
            <a:picLocks noChangeAspect="1"/>
          </p:cNvPicPr>
          <p:nvPr/>
        </p:nvPicPr>
        <p:blipFill>
          <a:blip r:embed="rId4"/>
          <a:srcRect/>
          <a:stretch/>
        </p:blipFill>
        <p:spPr>
          <a:xfrm>
            <a:off x="3830714" y="1874157"/>
            <a:ext cx="4707337" cy="2090596"/>
          </a:xfrm>
          <a:prstGeom prst="rect">
            <a:avLst/>
          </a:prstGeom>
        </p:spPr>
      </p:pic>
      <p:sp>
        <p:nvSpPr>
          <p:cNvPr id="14" name="Rectangle 13">
            <a:extLst>
              <a:ext uri="{FF2B5EF4-FFF2-40B4-BE49-F238E27FC236}">
                <a16:creationId xmlns:a16="http://schemas.microsoft.com/office/drawing/2014/main" id="{5EBA2067-D2B0-05B2-204E-880761658F9C}"/>
              </a:ext>
            </a:extLst>
          </p:cNvPr>
          <p:cNvSpPr/>
          <p:nvPr/>
        </p:nvSpPr>
        <p:spPr>
          <a:xfrm>
            <a:off x="355600" y="1292815"/>
            <a:ext cx="3210636" cy="13698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435C7E-C897-6BE9-5FF6-40E594997B9F}"/>
              </a:ext>
            </a:extLst>
          </p:cNvPr>
          <p:cNvSpPr/>
          <p:nvPr/>
        </p:nvSpPr>
        <p:spPr>
          <a:xfrm>
            <a:off x="0" y="4031730"/>
            <a:ext cx="7543800"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DC9D70-FD1E-9733-E0A4-F09BDCE61B7F}"/>
              </a:ext>
            </a:extLst>
          </p:cNvPr>
          <p:cNvSpPr/>
          <p:nvPr/>
        </p:nvSpPr>
        <p:spPr>
          <a:xfrm>
            <a:off x="3819261" y="1936245"/>
            <a:ext cx="4730244" cy="19985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8F9149E4-44FA-E57E-E104-63D37106FC75}"/>
              </a:ext>
            </a:extLst>
          </p:cNvPr>
          <p:cNvCxnSpPr>
            <a:cxnSpLocks/>
          </p:cNvCxnSpPr>
          <p:nvPr/>
        </p:nvCxnSpPr>
        <p:spPr>
          <a:xfrm>
            <a:off x="1837943" y="940820"/>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3448888F-95B5-AAF6-A619-AF3867048C4D}"/>
              </a:ext>
            </a:extLst>
          </p:cNvPr>
          <p:cNvCxnSpPr>
            <a:cxnSpLocks/>
          </p:cNvCxnSpPr>
          <p:nvPr/>
        </p:nvCxnSpPr>
        <p:spPr>
          <a:xfrm>
            <a:off x="3566236" y="1577891"/>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B08445D-64A3-55CE-000D-A32D1AC4593B}"/>
              </a:ext>
            </a:extLst>
          </p:cNvPr>
          <p:cNvPicPr>
            <a:picLocks noChangeAspect="1"/>
          </p:cNvPicPr>
          <p:nvPr/>
        </p:nvPicPr>
        <p:blipFill>
          <a:blip r:embed="rId5"/>
          <a:stretch>
            <a:fillRect/>
          </a:stretch>
        </p:blipFill>
        <p:spPr>
          <a:xfrm>
            <a:off x="0" y="4071190"/>
            <a:ext cx="7515618" cy="2681062"/>
          </a:xfrm>
          <a:prstGeom prst="rect">
            <a:avLst/>
          </a:prstGeom>
        </p:spPr>
      </p:pic>
      <p:cxnSp>
        <p:nvCxnSpPr>
          <p:cNvPr id="25" name="Connector: Elbow 24">
            <a:extLst>
              <a:ext uri="{FF2B5EF4-FFF2-40B4-BE49-F238E27FC236}">
                <a16:creationId xmlns:a16="http://schemas.microsoft.com/office/drawing/2014/main" id="{FF349AD6-7708-B7DF-019E-738DA453FFAF}"/>
              </a:ext>
            </a:extLst>
          </p:cNvPr>
          <p:cNvCxnSpPr>
            <a:cxnSpLocks/>
          </p:cNvCxnSpPr>
          <p:nvPr/>
        </p:nvCxnSpPr>
        <p:spPr>
          <a:xfrm rot="5400000">
            <a:off x="3372978" y="3549527"/>
            <a:ext cx="491030" cy="41714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Star: 6 Points 28">
            <a:extLst>
              <a:ext uri="{FF2B5EF4-FFF2-40B4-BE49-F238E27FC236}">
                <a16:creationId xmlns:a16="http://schemas.microsoft.com/office/drawing/2014/main" id="{2DE54518-9599-731F-073F-D168E43B72FD}"/>
              </a:ext>
            </a:extLst>
          </p:cNvPr>
          <p:cNvSpPr/>
          <p:nvPr/>
        </p:nvSpPr>
        <p:spPr>
          <a:xfrm>
            <a:off x="6528066" y="3982032"/>
            <a:ext cx="2587752" cy="2703243"/>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3817424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2E4C-B548-E0FC-0FE3-161487E10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8C36-C98D-A5DC-26AC-BDFD1CB51BBB}"/>
              </a:ext>
            </a:extLst>
          </p:cNvPr>
          <p:cNvSpPr>
            <a:spLocks noGrp="1"/>
          </p:cNvSpPr>
          <p:nvPr>
            <p:ph type="title"/>
          </p:nvPr>
        </p:nvSpPr>
        <p:spPr>
          <a:xfrm>
            <a:off x="269576" y="117953"/>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Member Registration</a:t>
            </a:r>
            <a:endParaRPr lang="en-US" sz="2400" dirty="0"/>
          </a:p>
        </p:txBody>
      </p:sp>
      <p:sp>
        <p:nvSpPr>
          <p:cNvPr id="3" name="Text Placeholder 2">
            <a:extLst>
              <a:ext uri="{FF2B5EF4-FFF2-40B4-BE49-F238E27FC236}">
                <a16:creationId xmlns:a16="http://schemas.microsoft.com/office/drawing/2014/main" id="{7EF2D3BC-3178-DA2E-1600-9DB93B73997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9" name="Picture 8">
            <a:extLst>
              <a:ext uri="{FF2B5EF4-FFF2-40B4-BE49-F238E27FC236}">
                <a16:creationId xmlns:a16="http://schemas.microsoft.com/office/drawing/2014/main" id="{635E91EB-1620-DB4F-08C0-12A3EE288230}"/>
              </a:ext>
            </a:extLst>
          </p:cNvPr>
          <p:cNvPicPr>
            <a:picLocks noChangeAspect="1"/>
          </p:cNvPicPr>
          <p:nvPr/>
        </p:nvPicPr>
        <p:blipFill>
          <a:blip r:embed="rId2"/>
          <a:stretch>
            <a:fillRect/>
          </a:stretch>
        </p:blipFill>
        <p:spPr>
          <a:xfrm>
            <a:off x="127296" y="595844"/>
            <a:ext cx="1710647" cy="588035"/>
          </a:xfrm>
          <a:prstGeom prst="rect">
            <a:avLst/>
          </a:prstGeom>
        </p:spPr>
      </p:pic>
      <p:sp>
        <p:nvSpPr>
          <p:cNvPr id="14" name="Rectangle 13">
            <a:extLst>
              <a:ext uri="{FF2B5EF4-FFF2-40B4-BE49-F238E27FC236}">
                <a16:creationId xmlns:a16="http://schemas.microsoft.com/office/drawing/2014/main" id="{E1EDE3C0-F52F-F899-8FBD-29EFFAF23AD3}"/>
              </a:ext>
            </a:extLst>
          </p:cNvPr>
          <p:cNvSpPr/>
          <p:nvPr/>
        </p:nvSpPr>
        <p:spPr>
          <a:xfrm>
            <a:off x="244511" y="1225919"/>
            <a:ext cx="3401696" cy="42338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D8ED64-64DA-9485-702D-664752E11A7A}"/>
              </a:ext>
            </a:extLst>
          </p:cNvPr>
          <p:cNvSpPr/>
          <p:nvPr/>
        </p:nvSpPr>
        <p:spPr>
          <a:xfrm>
            <a:off x="3994275" y="1731410"/>
            <a:ext cx="2708805" cy="38326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F0EA17CE-46CE-4968-5045-97B96736B802}"/>
              </a:ext>
            </a:extLst>
          </p:cNvPr>
          <p:cNvCxnSpPr>
            <a:cxnSpLocks/>
          </p:cNvCxnSpPr>
          <p:nvPr/>
        </p:nvCxnSpPr>
        <p:spPr>
          <a:xfrm>
            <a:off x="1837943" y="859144"/>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ED15CE8-F14B-3FB0-458E-98FD76A60BC6}"/>
              </a:ext>
            </a:extLst>
          </p:cNvPr>
          <p:cNvCxnSpPr>
            <a:cxnSpLocks/>
          </p:cNvCxnSpPr>
          <p:nvPr/>
        </p:nvCxnSpPr>
        <p:spPr>
          <a:xfrm rot="5400000">
            <a:off x="3635131" y="3112049"/>
            <a:ext cx="442207" cy="365765"/>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23B987-6C81-7920-F8F2-8A8C126D8EC1}"/>
              </a:ext>
            </a:extLst>
          </p:cNvPr>
          <p:cNvPicPr>
            <a:picLocks noChangeAspect="1"/>
          </p:cNvPicPr>
          <p:nvPr/>
        </p:nvPicPr>
        <p:blipFill>
          <a:blip r:embed="rId3"/>
          <a:stretch>
            <a:fillRect/>
          </a:stretch>
        </p:blipFill>
        <p:spPr>
          <a:xfrm>
            <a:off x="305353" y="1272145"/>
            <a:ext cx="3307156" cy="4127865"/>
          </a:xfrm>
          <a:prstGeom prst="rect">
            <a:avLst/>
          </a:prstGeom>
        </p:spPr>
      </p:pic>
      <p:pic>
        <p:nvPicPr>
          <p:cNvPr id="17" name="Picture 16">
            <a:extLst>
              <a:ext uri="{FF2B5EF4-FFF2-40B4-BE49-F238E27FC236}">
                <a16:creationId xmlns:a16="http://schemas.microsoft.com/office/drawing/2014/main" id="{8CFE025F-393F-04D6-9E08-97EDA421C70D}"/>
              </a:ext>
            </a:extLst>
          </p:cNvPr>
          <p:cNvPicPr>
            <a:picLocks noChangeAspect="1"/>
          </p:cNvPicPr>
          <p:nvPr/>
        </p:nvPicPr>
        <p:blipFill>
          <a:blip r:embed="rId4"/>
          <a:stretch>
            <a:fillRect/>
          </a:stretch>
        </p:blipFill>
        <p:spPr>
          <a:xfrm>
            <a:off x="4066263" y="1787247"/>
            <a:ext cx="2587752" cy="3457575"/>
          </a:xfrm>
          <a:prstGeom prst="rect">
            <a:avLst/>
          </a:prstGeom>
        </p:spPr>
      </p:pic>
      <p:sp>
        <p:nvSpPr>
          <p:cNvPr id="18" name="Rectangle 17">
            <a:extLst>
              <a:ext uri="{FF2B5EF4-FFF2-40B4-BE49-F238E27FC236}">
                <a16:creationId xmlns:a16="http://schemas.microsoft.com/office/drawing/2014/main" id="{BEFE8D62-F873-5550-3C4B-D4EF33FEE8D1}"/>
              </a:ext>
            </a:extLst>
          </p:cNvPr>
          <p:cNvSpPr/>
          <p:nvPr/>
        </p:nvSpPr>
        <p:spPr>
          <a:xfrm>
            <a:off x="127296" y="3984225"/>
            <a:ext cx="7447453"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DBA33B-C6BB-86DC-6F82-B438A7081B8D}"/>
              </a:ext>
            </a:extLst>
          </p:cNvPr>
          <p:cNvPicPr>
            <a:picLocks noChangeAspect="1"/>
          </p:cNvPicPr>
          <p:nvPr/>
        </p:nvPicPr>
        <p:blipFill>
          <a:blip r:embed="rId5"/>
          <a:stretch>
            <a:fillRect/>
          </a:stretch>
        </p:blipFill>
        <p:spPr>
          <a:xfrm>
            <a:off x="164054" y="3992578"/>
            <a:ext cx="7410695" cy="2683229"/>
          </a:xfrm>
          <a:prstGeom prst="rect">
            <a:avLst/>
          </a:prstGeom>
        </p:spPr>
      </p:pic>
      <p:sp>
        <p:nvSpPr>
          <p:cNvPr id="26" name="Star: 6 Points 25">
            <a:extLst>
              <a:ext uri="{FF2B5EF4-FFF2-40B4-BE49-F238E27FC236}">
                <a16:creationId xmlns:a16="http://schemas.microsoft.com/office/drawing/2014/main" id="{AB5FFC73-A355-0C7C-FAFE-C71F5A6EFAEE}"/>
              </a:ext>
            </a:extLst>
          </p:cNvPr>
          <p:cNvSpPr/>
          <p:nvPr/>
        </p:nvSpPr>
        <p:spPr>
          <a:xfrm>
            <a:off x="6874135" y="3020469"/>
            <a:ext cx="2257593" cy="2683228"/>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120324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DBCD-CC16-FB58-1D69-BAC6F36B40A9}"/>
              </a:ext>
            </a:extLst>
          </p:cNvPr>
          <p:cNvSpPr>
            <a:spLocks noGrp="1"/>
          </p:cNvSpPr>
          <p:nvPr>
            <p:ph type="title"/>
          </p:nvPr>
        </p:nvSpPr>
        <p:spPr/>
        <p:txBody>
          <a:bodyPr/>
          <a:lstStyle/>
          <a:p>
            <a:r>
              <a:rPr lang="en-US" dirty="0"/>
              <a:t>GrantConnect Program Access</a:t>
            </a:r>
          </a:p>
        </p:txBody>
      </p:sp>
      <p:graphicFrame>
        <p:nvGraphicFramePr>
          <p:cNvPr id="4" name="Diagram 3">
            <a:extLst>
              <a:ext uri="{FF2B5EF4-FFF2-40B4-BE49-F238E27FC236}">
                <a16:creationId xmlns:a16="http://schemas.microsoft.com/office/drawing/2014/main" id="{204A8E0D-C19F-F938-7C0A-2129571A8B8B}"/>
              </a:ext>
            </a:extLst>
          </p:cNvPr>
          <p:cNvGraphicFramePr/>
          <p:nvPr>
            <p:extLst>
              <p:ext uri="{D42A27DB-BD31-4B8C-83A1-F6EECF244321}">
                <p14:modId xmlns:p14="http://schemas.microsoft.com/office/powerpoint/2010/main" val="1800889096"/>
              </p:ext>
            </p:extLst>
          </p:nvPr>
        </p:nvGraphicFramePr>
        <p:xfrm>
          <a:off x="489284" y="1342456"/>
          <a:ext cx="4082716" cy="475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D117149D-C5EE-5DA4-80C6-B61EE7031C15}"/>
              </a:ext>
            </a:extLst>
          </p:cNvPr>
          <p:cNvGraphicFramePr/>
          <p:nvPr>
            <p:extLst>
              <p:ext uri="{D42A27DB-BD31-4B8C-83A1-F6EECF244321}">
                <p14:modId xmlns:p14="http://schemas.microsoft.com/office/powerpoint/2010/main" val="2721464657"/>
              </p:ext>
            </p:extLst>
          </p:nvPr>
        </p:nvGraphicFramePr>
        <p:xfrm>
          <a:off x="5113424" y="1460231"/>
          <a:ext cx="3541293" cy="48610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Straight Connector 6">
            <a:extLst>
              <a:ext uri="{FF2B5EF4-FFF2-40B4-BE49-F238E27FC236}">
                <a16:creationId xmlns:a16="http://schemas.microsoft.com/office/drawing/2014/main" id="{E4A4761C-CA52-2889-6ABD-5AC6DB3A444C}"/>
              </a:ext>
            </a:extLst>
          </p:cNvPr>
          <p:cNvCxnSpPr>
            <a:cxnSpLocks/>
          </p:cNvCxnSpPr>
          <p:nvPr/>
        </p:nvCxnSpPr>
        <p:spPr>
          <a:xfrm>
            <a:off x="4860758" y="1612232"/>
            <a:ext cx="0" cy="433136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52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AHP 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13F9C204-0D7C-4FFC-869D-BC10DC2F24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2"/>
          <a:stretch/>
        </p:blipFill>
        <p:spPr>
          <a:xfrm>
            <a:off x="0" y="0"/>
            <a:ext cx="9144000" cy="5238776"/>
          </a:xfrm>
          <a:prstGeom prst="rect">
            <a:avLst/>
          </a:prstGeom>
        </p:spPr>
      </p:pic>
      <p:sp>
        <p:nvSpPr>
          <p:cNvPr id="11" name="Title 1"/>
          <p:cNvSpPr txBox="1">
            <a:spLocks/>
          </p:cNvSpPr>
          <p:nvPr/>
        </p:nvSpPr>
        <p:spPr>
          <a:xfrm>
            <a:off x="2125722" y="5256679"/>
            <a:ext cx="7018278" cy="664138"/>
          </a:xfrm>
          <a:prstGeom prst="rect">
            <a:avLst/>
          </a:prstGeom>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2025 Homebuyer Equity Leverage Partnership (HELP)</a:t>
            </a:r>
          </a:p>
        </p:txBody>
      </p:sp>
      <p:pic>
        <p:nvPicPr>
          <p:cNvPr id="9" name="Picture 8">
            <a:extLst>
              <a:ext uri="{FF2B5EF4-FFF2-40B4-BE49-F238E27FC236}">
                <a16:creationId xmlns:a16="http://schemas.microsoft.com/office/drawing/2014/main" id="{DAF66D16-9AB4-40F6-8BEF-50A1EC239B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7074" y="261537"/>
            <a:ext cx="2121098" cy="992514"/>
          </a:xfrm>
          <a:prstGeom prst="rect">
            <a:avLst/>
          </a:prstGeom>
        </p:spPr>
      </p:pic>
      <p:sp>
        <p:nvSpPr>
          <p:cNvPr id="2" name="Title 1">
            <a:extLst>
              <a:ext uri="{FF2B5EF4-FFF2-40B4-BE49-F238E27FC236}">
                <a16:creationId xmlns:a16="http://schemas.microsoft.com/office/drawing/2014/main" id="{78B2B496-F6C7-5EFF-21ED-FF903DFFA586}"/>
              </a:ext>
            </a:extLst>
          </p:cNvPr>
          <p:cNvSpPr txBox="1">
            <a:spLocks/>
          </p:cNvSpPr>
          <p:nvPr/>
        </p:nvSpPr>
        <p:spPr>
          <a:xfrm>
            <a:off x="4329113" y="6204247"/>
            <a:ext cx="4267957" cy="398810"/>
          </a:xfrm>
          <a:prstGeom prst="rect">
            <a:avLst/>
          </a:prstGeom>
          <a:effectLst/>
        </p:spPr>
        <p:txBody>
          <a:bodyPr vert="horz" lIns="91440" tIns="45720" rIns="91440" bIns="45720" rtlCol="0" anchor="ctr">
            <a:normAutofit fontScale="9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January 2, 2025</a:t>
            </a:r>
          </a:p>
        </p:txBody>
      </p:sp>
    </p:spTree>
    <p:extLst>
      <p:ext uri="{BB962C8B-B14F-4D97-AF65-F5344CB8AC3E}">
        <p14:creationId xmlns:p14="http://schemas.microsoft.com/office/powerpoint/2010/main" val="3327724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r>
              <a:rPr lang="en-US" sz="2000" dirty="0">
                <a:solidFill>
                  <a:srgbClr val="0070C0"/>
                </a:solidFill>
              </a:rPr>
              <a:t>HELP Program</a:t>
            </a:r>
            <a:r>
              <a:rPr lang="en-US" sz="2000" b="1" dirty="0">
                <a:solidFill>
                  <a:srgbClr val="0070C0"/>
                </a:solidFill>
              </a:rPr>
              <a:t>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423834" y="1095646"/>
            <a:ext cx="7990622" cy="1194920"/>
            <a:chOff x="572313" y="1362556"/>
            <a:chExt cx="7990622" cy="1677109"/>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510476"/>
              <a:ext cx="7990622" cy="1529189"/>
            </a:xfrm>
            <a:prstGeom prst="rect">
              <a:avLst/>
            </a:prstGeom>
            <a:grpFill/>
            <a:ln>
              <a:noFill/>
            </a:ln>
          </p:spPr>
          <p:txBody>
            <a:bodyPr wrap="square">
              <a:spAutoFit/>
            </a:bodyPr>
            <a:lstStyle/>
            <a:p>
              <a:pPr algn="ctr" defTabSz="342900">
                <a:lnSpc>
                  <a:spcPct val="90000"/>
                </a:lnSpc>
                <a:spcAft>
                  <a:spcPts val="1800"/>
                </a:spcAft>
                <a:defRPr/>
              </a:pPr>
              <a:r>
                <a:rPr lang="en-US" sz="2400" b="1" kern="0" dirty="0">
                  <a:solidFill>
                    <a:schemeClr val="bg1"/>
                  </a:solidFill>
                </a:rPr>
                <a:t>Provides down payment &amp; closing cost assistance for qualified, first-time homebuyers on a first-come, first-served basis. Households with AMI at or below 80%</a:t>
              </a:r>
            </a:p>
          </p:txBody>
        </p:sp>
      </p:grpSp>
      <p:sp>
        <p:nvSpPr>
          <p:cNvPr id="3" name="Rectangle 2">
            <a:extLst>
              <a:ext uri="{FF2B5EF4-FFF2-40B4-BE49-F238E27FC236}">
                <a16:creationId xmlns:a16="http://schemas.microsoft.com/office/drawing/2014/main" id="{E82B14D4-D841-CE5F-C083-9497B5F2C9BD}"/>
              </a:ext>
            </a:extLst>
          </p:cNvPr>
          <p:cNvSpPr/>
          <p:nvPr/>
        </p:nvSpPr>
        <p:spPr>
          <a:xfrm>
            <a:off x="5190943" y="2498076"/>
            <a:ext cx="3223513" cy="1157100"/>
          </a:xfrm>
          <a:prstGeom prst="rect">
            <a:avLst/>
          </a:prstGeom>
          <a:solidFill>
            <a:srgbClr val="005D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2025 Allocation Offerings</a:t>
            </a:r>
          </a:p>
          <a:p>
            <a:pPr algn="ctr"/>
            <a:r>
              <a:rPr lang="en-US" b="1" dirty="0"/>
              <a:t>50% - Jan 1</a:t>
            </a:r>
          </a:p>
          <a:p>
            <a:pPr algn="ctr"/>
            <a:r>
              <a:rPr lang="en-US" b="1" dirty="0"/>
              <a:t>  25% - May 1</a:t>
            </a:r>
          </a:p>
          <a:p>
            <a:pPr algn="ctr"/>
            <a:r>
              <a:rPr lang="en-US" b="1" dirty="0"/>
              <a:t> 25% - Aug 1</a:t>
            </a:r>
          </a:p>
        </p:txBody>
      </p:sp>
      <p:sp>
        <p:nvSpPr>
          <p:cNvPr id="14" name="Rectangle: Rounded Corners 13">
            <a:extLst>
              <a:ext uri="{FF2B5EF4-FFF2-40B4-BE49-F238E27FC236}">
                <a16:creationId xmlns:a16="http://schemas.microsoft.com/office/drawing/2014/main" id="{8A2F9F08-BFA2-E360-9B69-F21F01E9312B}"/>
              </a:ext>
            </a:extLst>
          </p:cNvPr>
          <p:cNvSpPr/>
          <p:nvPr/>
        </p:nvSpPr>
        <p:spPr>
          <a:xfrm>
            <a:off x="142477" y="4047421"/>
            <a:ext cx="8686940" cy="227487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DC46574-4776-323C-5BAB-CE98AEF9BC5D}"/>
              </a:ext>
            </a:extLst>
          </p:cNvPr>
          <p:cNvSpPr txBox="1"/>
          <p:nvPr/>
        </p:nvSpPr>
        <p:spPr>
          <a:xfrm>
            <a:off x="251646" y="4086755"/>
            <a:ext cx="8777079" cy="2400657"/>
          </a:xfrm>
          <a:prstGeom prst="rect">
            <a:avLst/>
          </a:prstGeom>
          <a:noFill/>
        </p:spPr>
        <p:txBody>
          <a:bodyPr wrap="square" rtlCol="0">
            <a:spAutoFit/>
          </a:bodyPr>
          <a:lstStyle/>
          <a:p>
            <a:pPr algn="ctr"/>
            <a:r>
              <a:rPr lang="en-US" sz="2000" b="1" u="sng" dirty="0"/>
              <a:t>Borrower &amp; Member Caps:</a:t>
            </a:r>
          </a:p>
          <a:p>
            <a:r>
              <a:rPr lang="en-US" sz="2000" b="1" dirty="0"/>
              <a:t>Individual homebuyer limits for properties: </a:t>
            </a:r>
          </a:p>
          <a:p>
            <a:pPr marL="285750" indent="-285750">
              <a:buFont typeface="Arial" panose="020B0604020202020204" pitchFamily="34" charset="0"/>
              <a:buChar char="•"/>
            </a:pPr>
            <a:r>
              <a:rPr lang="en-US" dirty="0"/>
              <a:t>$20,000 - AR, LA, MS and outside the Bank’s District</a:t>
            </a:r>
          </a:p>
          <a:p>
            <a:pPr marL="285750" indent="-285750">
              <a:buFont typeface="Arial" panose="020B0604020202020204" pitchFamily="34" charset="0"/>
              <a:buChar char="•"/>
            </a:pPr>
            <a:r>
              <a:rPr lang="en-US" dirty="0"/>
              <a:t>$25,000 - NM and Texas</a:t>
            </a:r>
          </a:p>
          <a:p>
            <a:endParaRPr lang="en-US" sz="1400" dirty="0"/>
          </a:p>
          <a:p>
            <a:r>
              <a:rPr lang="en-US" sz="2000" b="1" dirty="0"/>
              <a:t>Member Cap: </a:t>
            </a:r>
            <a:r>
              <a:rPr lang="en-US" sz="2000" b="1" u="sng" dirty="0"/>
              <a:t>$850,000</a:t>
            </a:r>
          </a:p>
          <a:p>
            <a:pPr marL="342900" indent="-342900">
              <a:buFont typeface="Arial" panose="020B0604020202020204" pitchFamily="34" charset="0"/>
              <a:buChar char="•"/>
            </a:pPr>
            <a:r>
              <a:rPr lang="en-US" sz="2000" dirty="0"/>
              <a:t>Up to ½ of the member cap may be used outside of the FHLB Dallas District.</a:t>
            </a:r>
          </a:p>
          <a:p>
            <a:endParaRPr lang="en-US" sz="2000" b="1" dirty="0"/>
          </a:p>
        </p:txBody>
      </p:sp>
      <p:sp>
        <p:nvSpPr>
          <p:cNvPr id="22" name="TextBox 21">
            <a:extLst>
              <a:ext uri="{FF2B5EF4-FFF2-40B4-BE49-F238E27FC236}">
                <a16:creationId xmlns:a16="http://schemas.microsoft.com/office/drawing/2014/main" id="{A1678CD3-A6DC-7D94-F746-7CC731D2A67F}"/>
              </a:ext>
            </a:extLst>
          </p:cNvPr>
          <p:cNvSpPr txBox="1"/>
          <p:nvPr/>
        </p:nvSpPr>
        <p:spPr>
          <a:xfrm>
            <a:off x="2212214" y="6372906"/>
            <a:ext cx="3912760" cy="341632"/>
          </a:xfrm>
          <a:prstGeom prst="rect">
            <a:avLst/>
          </a:prstGeom>
          <a:solidFill>
            <a:srgbClr val="0071CE"/>
          </a:solidFill>
        </p:spPr>
        <p:txBody>
          <a:bodyPr wrap="square">
            <a:spAutoFit/>
          </a:bodyPr>
          <a:lstStyle/>
          <a:p>
            <a:pPr defTabSz="342900">
              <a:lnSpc>
                <a:spcPct val="90000"/>
              </a:lnSpc>
              <a:spcAft>
                <a:spcPts val="600"/>
              </a:spcAft>
              <a:defRPr/>
            </a:pPr>
            <a:r>
              <a:rPr lang="en-US" b="1" kern="0" dirty="0">
                <a:solidFill>
                  <a:schemeClr val="bg1"/>
                </a:solidFill>
              </a:rPr>
              <a:t>All U.S. property locations are eligible </a:t>
            </a:r>
          </a:p>
        </p:txBody>
      </p:sp>
      <p:sp>
        <p:nvSpPr>
          <p:cNvPr id="24" name="Rectangle 23">
            <a:extLst>
              <a:ext uri="{FF2B5EF4-FFF2-40B4-BE49-F238E27FC236}">
                <a16:creationId xmlns:a16="http://schemas.microsoft.com/office/drawing/2014/main" id="{ADA7E0CD-BC49-A703-7A20-D54484227783}"/>
              </a:ext>
            </a:extLst>
          </p:cNvPr>
          <p:cNvSpPr/>
          <p:nvPr/>
        </p:nvSpPr>
        <p:spPr>
          <a:xfrm>
            <a:off x="423834" y="2498076"/>
            <a:ext cx="3223513" cy="1157100"/>
          </a:xfrm>
          <a:prstGeom prst="rect">
            <a:avLst/>
          </a:prstGeom>
          <a:solidFill>
            <a:srgbClr val="005D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2025 HELP Allocation</a:t>
            </a:r>
          </a:p>
          <a:p>
            <a:pPr algn="ctr"/>
            <a:r>
              <a:rPr lang="en-US" b="1" dirty="0"/>
              <a:t>$17 Million available </a:t>
            </a:r>
          </a:p>
          <a:p>
            <a:pPr algn="ctr"/>
            <a:r>
              <a:rPr lang="en-US" b="1" dirty="0"/>
              <a:t>until exhausted or </a:t>
            </a:r>
          </a:p>
          <a:p>
            <a:pPr algn="ctr"/>
            <a:r>
              <a:rPr lang="en-US" b="1" dirty="0"/>
              <a:t>December 31,2025</a:t>
            </a:r>
          </a:p>
        </p:txBody>
      </p:sp>
      <p:sp>
        <p:nvSpPr>
          <p:cNvPr id="2" name="Arrow: Right 1">
            <a:extLst>
              <a:ext uri="{FF2B5EF4-FFF2-40B4-BE49-F238E27FC236}">
                <a16:creationId xmlns:a16="http://schemas.microsoft.com/office/drawing/2014/main" id="{731724AA-EC80-799C-8254-14BCCBE91AD6}"/>
              </a:ext>
            </a:extLst>
          </p:cNvPr>
          <p:cNvSpPr/>
          <p:nvPr/>
        </p:nvSpPr>
        <p:spPr>
          <a:xfrm>
            <a:off x="3970513" y="2923036"/>
            <a:ext cx="878577" cy="3466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987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8DD-6496-6871-C937-08462DC2E37D}"/>
              </a:ext>
            </a:extLst>
          </p:cNvPr>
          <p:cNvSpPr>
            <a:spLocks noGrp="1"/>
          </p:cNvSpPr>
          <p:nvPr>
            <p:ph type="title"/>
          </p:nvPr>
        </p:nvSpPr>
        <p:spPr/>
        <p:txBody>
          <a:bodyPr/>
          <a:lstStyle/>
          <a:p>
            <a:r>
              <a:rPr lang="en-US" dirty="0"/>
              <a:t>2025 Key documents and resources</a:t>
            </a:r>
          </a:p>
        </p:txBody>
      </p:sp>
      <p:sp>
        <p:nvSpPr>
          <p:cNvPr id="3" name="Text Placeholder 2">
            <a:extLst>
              <a:ext uri="{FF2B5EF4-FFF2-40B4-BE49-F238E27FC236}">
                <a16:creationId xmlns:a16="http://schemas.microsoft.com/office/drawing/2014/main" id="{3A0208B5-4FD4-0FBF-0E0E-D6E1B78D5735}"/>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18BA7AAB-5519-AFD8-C83A-F046EB679176}"/>
              </a:ext>
            </a:extLst>
          </p:cNvPr>
          <p:cNvPicPr>
            <a:picLocks noChangeAspect="1"/>
          </p:cNvPicPr>
          <p:nvPr/>
        </p:nvPicPr>
        <p:blipFill>
          <a:blip r:embed="rId2"/>
          <a:stretch>
            <a:fillRect/>
          </a:stretch>
        </p:blipFill>
        <p:spPr>
          <a:xfrm>
            <a:off x="2770909" y="1055973"/>
            <a:ext cx="6373091" cy="5633585"/>
          </a:xfrm>
          <a:prstGeom prst="rect">
            <a:avLst/>
          </a:prstGeom>
        </p:spPr>
      </p:pic>
      <p:sp>
        <p:nvSpPr>
          <p:cNvPr id="6" name="TextBox 5">
            <a:extLst>
              <a:ext uri="{FF2B5EF4-FFF2-40B4-BE49-F238E27FC236}">
                <a16:creationId xmlns:a16="http://schemas.microsoft.com/office/drawing/2014/main" id="{B84E4E62-7F88-48D9-C3AD-4BC3C6B47AA1}"/>
              </a:ext>
            </a:extLst>
          </p:cNvPr>
          <p:cNvSpPr txBox="1"/>
          <p:nvPr/>
        </p:nvSpPr>
        <p:spPr>
          <a:xfrm>
            <a:off x="101009" y="2626559"/>
            <a:ext cx="2152908"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The 2025 HELP Funding Manual can be found on </a:t>
            </a:r>
            <a:r>
              <a:rPr lang="en-US" sz="2000" b="1" kern="0" dirty="0">
                <a:hlinkClick r:id="rId3"/>
              </a:rPr>
              <a:t>fhlb.com</a:t>
            </a:r>
            <a:endParaRPr lang="en-US" sz="2000" b="1" dirty="0"/>
          </a:p>
        </p:txBody>
      </p:sp>
      <p:sp>
        <p:nvSpPr>
          <p:cNvPr id="7" name="Rectangle 6">
            <a:extLst>
              <a:ext uri="{FF2B5EF4-FFF2-40B4-BE49-F238E27FC236}">
                <a16:creationId xmlns:a16="http://schemas.microsoft.com/office/drawing/2014/main" id="{92849069-AE39-FFD5-A90B-15883166A559}"/>
              </a:ext>
            </a:extLst>
          </p:cNvPr>
          <p:cNvSpPr/>
          <p:nvPr/>
        </p:nvSpPr>
        <p:spPr>
          <a:xfrm>
            <a:off x="7018421" y="1443789"/>
            <a:ext cx="922421" cy="1844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8769C1-5DBF-296F-3D74-6D789ED65D09}"/>
              </a:ext>
            </a:extLst>
          </p:cNvPr>
          <p:cNvSpPr/>
          <p:nvPr/>
        </p:nvSpPr>
        <p:spPr>
          <a:xfrm>
            <a:off x="6978732" y="2382254"/>
            <a:ext cx="1627857"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BDBD50-F742-250A-A84B-B4E310C63CB2}"/>
              </a:ext>
            </a:extLst>
          </p:cNvPr>
          <p:cNvSpPr/>
          <p:nvPr/>
        </p:nvSpPr>
        <p:spPr>
          <a:xfrm>
            <a:off x="6606171" y="2843166"/>
            <a:ext cx="372562"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57208F-6FFE-5CED-F3F6-65D92D0685EC}"/>
              </a:ext>
            </a:extLst>
          </p:cNvPr>
          <p:cNvSpPr/>
          <p:nvPr/>
        </p:nvSpPr>
        <p:spPr>
          <a:xfrm>
            <a:off x="2770907" y="3966041"/>
            <a:ext cx="1627857"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5E45EC-8DE3-8D66-9112-AB71FE6ED982}"/>
              </a:ext>
            </a:extLst>
          </p:cNvPr>
          <p:cNvSpPr/>
          <p:nvPr/>
        </p:nvSpPr>
        <p:spPr>
          <a:xfrm>
            <a:off x="7170821" y="3756958"/>
            <a:ext cx="938463" cy="9193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502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20A9B3DC-8794-DFDA-BFF0-F8F6FF52AC81}"/>
              </a:ext>
            </a:extLst>
          </p:cNvPr>
          <p:cNvPicPr>
            <a:picLocks noChangeAspect="1"/>
          </p:cNvPicPr>
          <p:nvPr/>
        </p:nvPicPr>
        <p:blipFill rotWithShape="1">
          <a:blip r:embed="rId2"/>
          <a:srcRect l="37835" t="23103" r="23166" b="29172"/>
          <a:stretch/>
        </p:blipFill>
        <p:spPr>
          <a:xfrm>
            <a:off x="158083" y="667044"/>
            <a:ext cx="7652417" cy="5657556"/>
          </a:xfrm>
          <a:prstGeom prst="rect">
            <a:avLst/>
          </a:prstGeom>
        </p:spPr>
      </p:pic>
      <p:sp>
        <p:nvSpPr>
          <p:cNvPr id="7" name="Rectangle 7">
            <a:extLst>
              <a:ext uri="{FF2B5EF4-FFF2-40B4-BE49-F238E27FC236}">
                <a16:creationId xmlns:a16="http://schemas.microsoft.com/office/drawing/2014/main" id="{D142A919-4DCD-9665-07CA-55AC21F7B229}"/>
              </a:ext>
            </a:extLst>
          </p:cNvPr>
          <p:cNvSpPr txBox="1">
            <a:spLocks noChangeArrowheads="1"/>
          </p:cNvSpPr>
          <p:nvPr/>
        </p:nvSpPr>
        <p:spPr bwMode="auto">
          <a:xfrm>
            <a:off x="7464829" y="2785239"/>
            <a:ext cx="1521088" cy="1911453"/>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Please note the Q&amp;A section is a great resource for common questions</a:t>
            </a:r>
          </a:p>
        </p:txBody>
      </p:sp>
    </p:spTree>
    <p:extLst>
      <p:ext uri="{BB962C8B-B14F-4D97-AF65-F5344CB8AC3E}">
        <p14:creationId xmlns:p14="http://schemas.microsoft.com/office/powerpoint/2010/main" val="248714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0C591-F0DF-5E2E-6C79-0F1D54BE34C3}"/>
              </a:ext>
            </a:extLst>
          </p:cNvPr>
          <p:cNvPicPr>
            <a:picLocks noChangeAspect="1"/>
          </p:cNvPicPr>
          <p:nvPr/>
        </p:nvPicPr>
        <p:blipFill rotWithShape="1">
          <a:blip r:embed="rId3"/>
          <a:srcRect t="1968" b="1968"/>
          <a:stretch/>
        </p:blipFill>
        <p:spPr>
          <a:xfrm>
            <a:off x="37879" y="0"/>
            <a:ext cx="5986502" cy="6674675"/>
          </a:xfrm>
          <a:prstGeom prst="rect">
            <a:avLst/>
          </a:prstGeom>
        </p:spPr>
      </p:pic>
      <p:sp>
        <p:nvSpPr>
          <p:cNvPr id="2" name="TextBox 1">
            <a:extLst>
              <a:ext uri="{FF2B5EF4-FFF2-40B4-BE49-F238E27FC236}">
                <a16:creationId xmlns:a16="http://schemas.microsoft.com/office/drawing/2014/main" id="{1538CBD0-531C-36F9-351C-CAF4880623F8}"/>
              </a:ext>
            </a:extLst>
          </p:cNvPr>
          <p:cNvSpPr txBox="1"/>
          <p:nvPr/>
        </p:nvSpPr>
        <p:spPr>
          <a:xfrm>
            <a:off x="295968" y="2937138"/>
            <a:ext cx="5470324" cy="44090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1400" dirty="0">
              <a:solidFill>
                <a:schemeClr val="tx1">
                  <a:lumMod val="65000"/>
                  <a:lumOff val="35000"/>
                </a:schemeClr>
              </a:solidFill>
            </a:endParaRPr>
          </a:p>
        </p:txBody>
      </p:sp>
      <p:sp>
        <p:nvSpPr>
          <p:cNvPr id="3" name="TextBox 2">
            <a:extLst>
              <a:ext uri="{FF2B5EF4-FFF2-40B4-BE49-F238E27FC236}">
                <a16:creationId xmlns:a16="http://schemas.microsoft.com/office/drawing/2014/main" id="{13150CB9-7922-FD0E-F3DA-643436333E59}"/>
              </a:ext>
            </a:extLst>
          </p:cNvPr>
          <p:cNvSpPr txBox="1"/>
          <p:nvPr/>
        </p:nvSpPr>
        <p:spPr>
          <a:xfrm>
            <a:off x="6206219" y="1562685"/>
            <a:ext cx="2742649"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Ensure the amount requested matches the amount listed on the Loan Estimate or Closing Disclosure</a:t>
            </a:r>
          </a:p>
        </p:txBody>
      </p:sp>
      <p:cxnSp>
        <p:nvCxnSpPr>
          <p:cNvPr id="6" name="Straight Arrow Connector 5">
            <a:extLst>
              <a:ext uri="{FF2B5EF4-FFF2-40B4-BE49-F238E27FC236}">
                <a16:creationId xmlns:a16="http://schemas.microsoft.com/office/drawing/2014/main" id="{ECD64CC4-4690-893C-4675-2D1AF338035F}"/>
              </a:ext>
            </a:extLst>
          </p:cNvPr>
          <p:cNvCxnSpPr>
            <a:cxnSpLocks/>
          </p:cNvCxnSpPr>
          <p:nvPr/>
        </p:nvCxnSpPr>
        <p:spPr>
          <a:xfrm flipH="1">
            <a:off x="5621690" y="2675738"/>
            <a:ext cx="584529" cy="1489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43F16C-8BDD-2F89-19EC-A6777F4F3D58}"/>
              </a:ext>
            </a:extLst>
          </p:cNvPr>
          <p:cNvSpPr txBox="1"/>
          <p:nvPr/>
        </p:nvSpPr>
        <p:spPr>
          <a:xfrm>
            <a:off x="5722189" y="3625314"/>
            <a:ext cx="3236259" cy="317009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u="sng" dirty="0"/>
              <a:t>Please Note:</a:t>
            </a:r>
          </a:p>
          <a:p>
            <a:pPr marL="342900" indent="-342900">
              <a:buFont typeface="Arial" panose="020B0604020202020204" pitchFamily="34" charset="0"/>
              <a:buChar char="•"/>
            </a:pPr>
            <a:r>
              <a:rPr lang="en-US" sz="2000" b="1" dirty="0"/>
              <a:t>The 5-7 business day review times depend on completeness of request. </a:t>
            </a:r>
          </a:p>
          <a:p>
            <a:pPr marL="342900" indent="-342900">
              <a:buFont typeface="Arial" panose="020B0604020202020204" pitchFamily="34" charset="0"/>
              <a:buChar char="•"/>
            </a:pPr>
            <a:r>
              <a:rPr lang="en-US" sz="2000" b="1" dirty="0"/>
              <a:t>We cannot guarantee the turnaround time if the request is missing required documentation or has significant deficiencies.</a:t>
            </a:r>
          </a:p>
        </p:txBody>
      </p:sp>
      <p:sp>
        <p:nvSpPr>
          <p:cNvPr id="8" name="Star: 5 Points 7">
            <a:extLst>
              <a:ext uri="{FF2B5EF4-FFF2-40B4-BE49-F238E27FC236}">
                <a16:creationId xmlns:a16="http://schemas.microsoft.com/office/drawing/2014/main" id="{D67AE605-FB4E-4C24-F70E-A696A80B4A3D}"/>
              </a:ext>
            </a:extLst>
          </p:cNvPr>
          <p:cNvSpPr/>
          <p:nvPr/>
        </p:nvSpPr>
        <p:spPr>
          <a:xfrm>
            <a:off x="170463" y="338961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C2B2B255-A62A-1D90-EEE3-56AC3C3B3A32}"/>
              </a:ext>
            </a:extLst>
          </p:cNvPr>
          <p:cNvSpPr/>
          <p:nvPr/>
        </p:nvSpPr>
        <p:spPr>
          <a:xfrm>
            <a:off x="5250909" y="338961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E550EC-B93B-F53E-8A01-3F6E478D3423}"/>
              </a:ext>
            </a:extLst>
          </p:cNvPr>
          <p:cNvSpPr/>
          <p:nvPr/>
        </p:nvSpPr>
        <p:spPr>
          <a:xfrm>
            <a:off x="436562" y="3429000"/>
            <a:ext cx="4814347" cy="224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52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129193" y="280155"/>
            <a:ext cx="8185475" cy="1051553"/>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7" y="3256449"/>
            <a:ext cx="2595735" cy="422217"/>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9" idx="0"/>
          </p:cNvCxnSpPr>
          <p:nvPr/>
        </p:nvCxnSpPr>
        <p:spPr>
          <a:xfrm rot="5400000">
            <a:off x="1731290" y="2613278"/>
            <a:ext cx="469796" cy="81654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Care Award</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260048" y="4312836"/>
            <a:ext cx="1075706" cy="42319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Competitive</a:t>
            </a:r>
          </a:p>
        </p:txBody>
      </p:sp>
      <p:sp>
        <p:nvSpPr>
          <p:cNvPr id="42" name="Rectangle 41"/>
          <p:cNvSpPr/>
          <p:nvPr/>
        </p:nvSpPr>
        <p:spPr>
          <a:xfrm>
            <a:off x="1638211" y="4327318"/>
            <a:ext cx="956980" cy="394225"/>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60823" y="3615744"/>
            <a:ext cx="634170" cy="76001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cxnSpLocks/>
            <a:stCxn id="19" idx="2"/>
            <a:endCxn id="42" idx="0"/>
          </p:cNvCxnSpPr>
          <p:nvPr/>
        </p:nvCxnSpPr>
        <p:spPr>
          <a:xfrm rot="16200000" flipH="1">
            <a:off x="1512982" y="3723599"/>
            <a:ext cx="648652" cy="55878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69023" y="3692679"/>
            <a:ext cx="618004" cy="430887"/>
          </a:xfrm>
          <a:prstGeom prst="rect">
            <a:avLst/>
          </a:prstGeom>
          <a:solidFill>
            <a:schemeClr val="bg1">
              <a:alpha val="50000"/>
            </a:schemeClr>
          </a:solid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1200" b="1" i="1" u="none" strike="noStrike" cap="none" spc="0" normalizeH="0" baseline="0">
                <a:ln>
                  <a:noFill/>
                </a:ln>
                <a:effectLst/>
                <a:uLnTx/>
                <a:uFillTx/>
                <a:latin typeface="Calibri"/>
              </a:defRPr>
            </a:lvl1pPr>
          </a:lstStyle>
          <a:p>
            <a:r>
              <a:rPr lang="en-US" sz="1100" dirty="0"/>
              <a:t>10% of Income</a:t>
            </a:r>
          </a:p>
        </p:txBody>
      </p: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olid"/>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NAHO</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rgbClr val="0071CE"/>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
        <p:nvSpPr>
          <p:cNvPr id="14" name="TextBox 13">
            <a:extLst>
              <a:ext uri="{FF2B5EF4-FFF2-40B4-BE49-F238E27FC236}">
                <a16:creationId xmlns:a16="http://schemas.microsoft.com/office/drawing/2014/main" id="{3500318C-FC93-5341-CC1C-E7FB63900F74}"/>
              </a:ext>
            </a:extLst>
          </p:cNvPr>
          <p:cNvSpPr txBox="1"/>
          <p:nvPr/>
        </p:nvSpPr>
        <p:spPr>
          <a:xfrm>
            <a:off x="404591" y="6506591"/>
            <a:ext cx="3775663" cy="261610"/>
          </a:xfrm>
          <a:prstGeom prst="rect">
            <a:avLst/>
          </a:prstGeom>
          <a:noFill/>
          <a:ln>
            <a:solidFill>
              <a:srgbClr val="0071CE"/>
            </a:solidFill>
          </a:ln>
        </p:spPr>
        <p:txBody>
          <a:bodyPr wrap="square">
            <a:spAutoFit/>
          </a:bodyPr>
          <a:lstStyle/>
          <a:p>
            <a:pPr algn="ctr"/>
            <a:r>
              <a:rPr lang="en-US" sz="1100" dirty="0"/>
              <a:t>*These programs require recipients to be at or below 80% AMI</a:t>
            </a:r>
          </a:p>
        </p:txBody>
      </p:sp>
      <p:sp>
        <p:nvSpPr>
          <p:cNvPr id="2" name="Rectangle 1">
            <a:extLst>
              <a:ext uri="{FF2B5EF4-FFF2-40B4-BE49-F238E27FC236}">
                <a16:creationId xmlns:a16="http://schemas.microsoft.com/office/drawing/2014/main" id="{6E08D3D2-1E11-15F3-A765-A4177A95D2DA}"/>
              </a:ext>
            </a:extLst>
          </p:cNvPr>
          <p:cNvSpPr/>
          <p:nvPr/>
        </p:nvSpPr>
        <p:spPr>
          <a:xfrm>
            <a:off x="2732657" y="4367022"/>
            <a:ext cx="781987" cy="401121"/>
          </a:xfrm>
          <a:prstGeom prst="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FORTIFIED</a:t>
            </a:r>
          </a:p>
        </p:txBody>
      </p:sp>
      <p:sp>
        <p:nvSpPr>
          <p:cNvPr id="5" name="Rectangle 4">
            <a:extLst>
              <a:ext uri="{FF2B5EF4-FFF2-40B4-BE49-F238E27FC236}">
                <a16:creationId xmlns:a16="http://schemas.microsoft.com/office/drawing/2014/main" id="{63C318DB-175C-66B7-936F-920459D1F06C}"/>
              </a:ext>
            </a:extLst>
          </p:cNvPr>
          <p:cNvSpPr/>
          <p:nvPr/>
        </p:nvSpPr>
        <p:spPr>
          <a:xfrm>
            <a:off x="3712360" y="4326338"/>
            <a:ext cx="638637" cy="422216"/>
          </a:xfrm>
          <a:prstGeom prst="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Heirs Property</a:t>
            </a:r>
          </a:p>
        </p:txBody>
      </p:sp>
      <p:cxnSp>
        <p:nvCxnSpPr>
          <p:cNvPr id="20" name="Straight Connector 19">
            <a:extLst>
              <a:ext uri="{FF2B5EF4-FFF2-40B4-BE49-F238E27FC236}">
                <a16:creationId xmlns:a16="http://schemas.microsoft.com/office/drawing/2014/main" id="{7E48777A-805F-E261-E214-E41F1DC70EC6}"/>
              </a:ext>
            </a:extLst>
          </p:cNvPr>
          <p:cNvCxnSpPr>
            <a:cxnSpLocks/>
            <a:stCxn id="2" idx="3"/>
            <a:endCxn id="5" idx="1"/>
          </p:cNvCxnSpPr>
          <p:nvPr/>
        </p:nvCxnSpPr>
        <p:spPr>
          <a:xfrm flipV="1">
            <a:off x="3514644" y="4537446"/>
            <a:ext cx="197716" cy="301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3312CF-B5F4-675E-4138-169943E27E18}"/>
              </a:ext>
            </a:extLst>
          </p:cNvPr>
          <p:cNvSpPr txBox="1"/>
          <p:nvPr/>
        </p:nvSpPr>
        <p:spPr>
          <a:xfrm>
            <a:off x="6991348" y="5302910"/>
            <a:ext cx="1783080" cy="1200329"/>
          </a:xfrm>
          <a:prstGeom prst="rect">
            <a:avLst/>
          </a:prstGeom>
          <a:noFill/>
          <a:ln w="28575">
            <a:solidFill>
              <a:srgbClr val="0070C0"/>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7" name="Arrow: Right 6">
            <a:extLst>
              <a:ext uri="{FF2B5EF4-FFF2-40B4-BE49-F238E27FC236}">
                <a16:creationId xmlns:a16="http://schemas.microsoft.com/office/drawing/2014/main" id="{94874387-D0C8-AD51-8C2F-5A01C1DAEE7D}"/>
              </a:ext>
            </a:extLst>
          </p:cNvPr>
          <p:cNvSpPr/>
          <p:nvPr/>
        </p:nvSpPr>
        <p:spPr>
          <a:xfrm flipH="1">
            <a:off x="6048383" y="5782162"/>
            <a:ext cx="78867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1981E9-95E3-3459-EEC8-2A528C529933}"/>
              </a:ext>
            </a:extLst>
          </p:cNvPr>
          <p:cNvPicPr>
            <a:picLocks noChangeAspect="1"/>
          </p:cNvPicPr>
          <p:nvPr/>
        </p:nvPicPr>
        <p:blipFill>
          <a:blip r:embed="rId2"/>
          <a:srcRect/>
          <a:stretch/>
        </p:blipFill>
        <p:spPr>
          <a:xfrm>
            <a:off x="139702" y="51954"/>
            <a:ext cx="5754387" cy="6754091"/>
          </a:xfrm>
          <a:prstGeom prst="rect">
            <a:avLst/>
          </a:prstGeom>
        </p:spPr>
      </p:pic>
    </p:spTree>
    <p:extLst>
      <p:ext uri="{BB962C8B-B14F-4D97-AF65-F5344CB8AC3E}">
        <p14:creationId xmlns:p14="http://schemas.microsoft.com/office/powerpoint/2010/main" val="677546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872533-C4CE-D8BD-6ECF-A5AEC8365F28}"/>
              </a:ext>
            </a:extLst>
          </p:cNvPr>
          <p:cNvSpPr txBox="1"/>
          <p:nvPr/>
        </p:nvSpPr>
        <p:spPr>
          <a:xfrm>
            <a:off x="5675110" y="146834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All individuals who will be permanent residents of the household must be included on this form </a:t>
            </a:r>
            <a:endParaRPr lang="en-US" b="1" dirty="0">
              <a:cs typeface="Calibri"/>
            </a:endParaRPr>
          </a:p>
        </p:txBody>
      </p:sp>
      <p:sp>
        <p:nvSpPr>
          <p:cNvPr id="7" name="TextBox 6">
            <a:extLst>
              <a:ext uri="{FF2B5EF4-FFF2-40B4-BE49-F238E27FC236}">
                <a16:creationId xmlns:a16="http://schemas.microsoft.com/office/drawing/2014/main" id="{89237EAF-8EFE-1F6E-D78E-F2FA7727AC44}"/>
              </a:ext>
            </a:extLst>
          </p:cNvPr>
          <p:cNvSpPr txBox="1"/>
          <p:nvPr/>
        </p:nvSpPr>
        <p:spPr>
          <a:xfrm>
            <a:off x="5675110" y="2988998"/>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There must be income documents supporting all adults (18+) listed who are not full-time students</a:t>
            </a:r>
            <a:endParaRPr lang="en-US" b="1" dirty="0">
              <a:cs typeface="Calibri"/>
            </a:endParaRPr>
          </a:p>
        </p:txBody>
      </p:sp>
      <p:pic>
        <p:nvPicPr>
          <p:cNvPr id="2" name="Picture 1">
            <a:extLst>
              <a:ext uri="{FF2B5EF4-FFF2-40B4-BE49-F238E27FC236}">
                <a16:creationId xmlns:a16="http://schemas.microsoft.com/office/drawing/2014/main" id="{60DE9110-DDD6-5EFF-0780-2582DD48B1B5}"/>
              </a:ext>
            </a:extLst>
          </p:cNvPr>
          <p:cNvPicPr>
            <a:picLocks noChangeAspect="1"/>
          </p:cNvPicPr>
          <p:nvPr/>
        </p:nvPicPr>
        <p:blipFill>
          <a:blip r:embed="rId2"/>
          <a:srcRect/>
          <a:stretch/>
        </p:blipFill>
        <p:spPr>
          <a:xfrm>
            <a:off x="62084" y="3778"/>
            <a:ext cx="5197964" cy="6703081"/>
          </a:xfrm>
          <a:prstGeom prst="rect">
            <a:avLst/>
          </a:prstGeom>
        </p:spPr>
      </p:pic>
      <p:sp>
        <p:nvSpPr>
          <p:cNvPr id="5" name="TextBox 4">
            <a:extLst>
              <a:ext uri="{FF2B5EF4-FFF2-40B4-BE49-F238E27FC236}">
                <a16:creationId xmlns:a16="http://schemas.microsoft.com/office/drawing/2014/main" id="{2E2ED677-77D7-A4A9-32D4-24CAFB57CA7D}"/>
              </a:ext>
            </a:extLst>
          </p:cNvPr>
          <p:cNvSpPr txBox="1"/>
          <p:nvPr/>
        </p:nvSpPr>
        <p:spPr>
          <a:xfrm>
            <a:off x="5675110" y="4509651"/>
            <a:ext cx="3108960" cy="1477328"/>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Household Income Certification Form is a required document for all FHLB Owner Occupied related programs</a:t>
            </a:r>
          </a:p>
        </p:txBody>
      </p:sp>
      <p:cxnSp>
        <p:nvCxnSpPr>
          <p:cNvPr id="8" name="Straight Arrow Connector 7">
            <a:extLst>
              <a:ext uri="{FF2B5EF4-FFF2-40B4-BE49-F238E27FC236}">
                <a16:creationId xmlns:a16="http://schemas.microsoft.com/office/drawing/2014/main" id="{A8EEB996-3BC1-687D-81AB-9D3016F10A86}"/>
              </a:ext>
            </a:extLst>
          </p:cNvPr>
          <p:cNvCxnSpPr>
            <a:cxnSpLocks/>
          </p:cNvCxnSpPr>
          <p:nvPr/>
        </p:nvCxnSpPr>
        <p:spPr>
          <a:xfrm>
            <a:off x="4912852" y="2917401"/>
            <a:ext cx="762258" cy="36990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5277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shot of a document&#10;&#10;Description automatically generated">
            <a:extLst>
              <a:ext uri="{FF2B5EF4-FFF2-40B4-BE49-F238E27FC236}">
                <a16:creationId xmlns:a16="http://schemas.microsoft.com/office/drawing/2014/main" id="{B865D21C-1755-E1F3-8CB7-EB4D78A20307}"/>
              </a:ext>
            </a:extLst>
          </p:cNvPr>
          <p:cNvPicPr>
            <a:picLocks noChangeAspect="1"/>
          </p:cNvPicPr>
          <p:nvPr/>
        </p:nvPicPr>
        <p:blipFill rotWithShape="1">
          <a:blip r:embed="rId2"/>
          <a:srcRect l="36416" t="14966" r="21919" b="3379"/>
          <a:stretch/>
        </p:blipFill>
        <p:spPr>
          <a:xfrm>
            <a:off x="141884" y="250939"/>
            <a:ext cx="5366427" cy="6356121"/>
          </a:xfrm>
          <a:prstGeom prst="rect">
            <a:avLst/>
          </a:prstGeom>
        </p:spPr>
      </p:pic>
      <p:sp>
        <p:nvSpPr>
          <p:cNvPr id="6" name="TextBox 5">
            <a:extLst>
              <a:ext uri="{FF2B5EF4-FFF2-40B4-BE49-F238E27FC236}">
                <a16:creationId xmlns:a16="http://schemas.microsoft.com/office/drawing/2014/main" id="{3F258D4C-5E51-802A-946C-FC1F38B2FDAA}"/>
              </a:ext>
            </a:extLst>
          </p:cNvPr>
          <p:cNvSpPr txBox="1"/>
          <p:nvPr/>
        </p:nvSpPr>
        <p:spPr>
          <a:xfrm>
            <a:off x="5722620" y="1923861"/>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This form highlights the income documentation for each person living in the home</a:t>
            </a:r>
            <a:endParaRPr lang="en-US" b="1" dirty="0">
              <a:cs typeface="Calibri"/>
            </a:endParaRPr>
          </a:p>
        </p:txBody>
      </p:sp>
      <p:sp>
        <p:nvSpPr>
          <p:cNvPr id="7" name="TextBox 6">
            <a:extLst>
              <a:ext uri="{FF2B5EF4-FFF2-40B4-BE49-F238E27FC236}">
                <a16:creationId xmlns:a16="http://schemas.microsoft.com/office/drawing/2014/main" id="{44D149E5-1350-6307-56D7-DD48C24D80E8}"/>
              </a:ext>
            </a:extLst>
          </p:cNvPr>
          <p:cNvSpPr txBox="1"/>
          <p:nvPr/>
        </p:nvSpPr>
        <p:spPr>
          <a:xfrm>
            <a:off x="5722620" y="3199538"/>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Submit the associated income documentation for us to cross-reference</a:t>
            </a:r>
            <a:endParaRPr lang="en-US" b="1" dirty="0">
              <a:cs typeface="Calibri"/>
            </a:endParaRPr>
          </a:p>
        </p:txBody>
      </p:sp>
      <p:sp>
        <p:nvSpPr>
          <p:cNvPr id="9" name="TextBox 8">
            <a:extLst>
              <a:ext uri="{FF2B5EF4-FFF2-40B4-BE49-F238E27FC236}">
                <a16:creationId xmlns:a16="http://schemas.microsoft.com/office/drawing/2014/main" id="{5D251119-7F2B-60FD-D6E3-313408C025FA}"/>
              </a:ext>
            </a:extLst>
          </p:cNvPr>
          <p:cNvSpPr txBox="1"/>
          <p:nvPr/>
        </p:nvSpPr>
        <p:spPr>
          <a:xfrm>
            <a:off x="5722620" y="447521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Income Documentation Worksheet is a required document for all FHLB Owner Occupied related programs</a:t>
            </a:r>
          </a:p>
        </p:txBody>
      </p:sp>
    </p:spTree>
    <p:extLst>
      <p:ext uri="{BB962C8B-B14F-4D97-AF65-F5344CB8AC3E}">
        <p14:creationId xmlns:p14="http://schemas.microsoft.com/office/powerpoint/2010/main" val="3032951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704726" y="2952595"/>
            <a:ext cx="4381534" cy="3215832"/>
          </a:xfrm>
          <a:prstGeom prst="rect">
            <a:avLst/>
          </a:prstGeom>
          <a:noFill/>
          <a:ln w="28575">
            <a:solidFill>
              <a:srgbClr val="004F8A"/>
            </a:solidFill>
            <a:miter lim="800000"/>
            <a:headEnd/>
            <a:tailEnd/>
          </a:ln>
          <a:effectLst/>
        </p:spPr>
        <p:txBody>
          <a:bodyPr/>
          <a:lstStyle/>
          <a:p>
            <a:pPr defTabSz="914400">
              <a:defRPr/>
            </a:pPr>
            <a:r>
              <a:rPr lang="en-US" sz="2000" b="1" dirty="0"/>
              <a:t>Individuals of the household:</a:t>
            </a:r>
          </a:p>
          <a:p>
            <a:pPr defTabSz="914400">
              <a:defRPr/>
            </a:pPr>
            <a:endParaRPr lang="en-US" sz="2000" b="1" dirty="0"/>
          </a:p>
          <a:p>
            <a:pPr marL="342900" indent="-342900" defTabSz="914400">
              <a:buFont typeface="Arial" panose="020B0604020202020204" pitchFamily="34" charset="0"/>
              <a:buChar char="•"/>
              <a:defRPr/>
            </a:pPr>
            <a:r>
              <a:rPr lang="en-US" sz="2000" b="1" dirty="0"/>
              <a:t>18 years and older who are not a full-time student</a:t>
            </a:r>
          </a:p>
          <a:p>
            <a:pPr marL="342900" indent="-342900" defTabSz="914400">
              <a:buFont typeface="Arial" panose="020B0604020202020204" pitchFamily="34" charset="0"/>
              <a:buChar char="•"/>
              <a:defRPr/>
            </a:pPr>
            <a:endParaRPr lang="en-US" sz="2000" b="1" dirty="0"/>
          </a:p>
          <a:p>
            <a:pPr marL="342900" indent="-342900" defTabSz="914400">
              <a:buFont typeface="Arial" panose="020B0604020202020204" pitchFamily="34" charset="0"/>
              <a:buChar char="•"/>
              <a:defRPr/>
            </a:pPr>
            <a:r>
              <a:rPr lang="en-US" sz="2000" b="1" dirty="0"/>
              <a:t>That have no source of income as outlined on the form</a:t>
            </a:r>
          </a:p>
          <a:p>
            <a:pPr marL="342900" indent="-342900" defTabSz="914400">
              <a:buFont typeface="Arial" panose="020B0604020202020204" pitchFamily="34" charset="0"/>
              <a:buChar char="•"/>
              <a:defRPr/>
            </a:pPr>
            <a:endParaRPr lang="en-US" sz="2000" b="1" dirty="0"/>
          </a:p>
          <a:p>
            <a:pPr marL="342900" indent="-342900" defTabSz="914400">
              <a:buFont typeface="Arial" panose="020B0604020202020204" pitchFamily="34" charset="0"/>
              <a:buChar char="•"/>
              <a:defRPr/>
            </a:pPr>
            <a:r>
              <a:rPr lang="en-US" sz="2000" b="1" dirty="0"/>
              <a:t>Funding Manual includes a version of the document in Spanish</a:t>
            </a:r>
          </a:p>
          <a:p>
            <a:pPr marR="0" lvl="0" defTabSz="914400" rtl="0" eaLnBrk="1" fontAlgn="auto" latinLnBrk="0" hangingPunct="1">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Autofit/>
          </a:bodyPr>
          <a:lstStyle/>
          <a:p>
            <a:pPr algn="l"/>
            <a:r>
              <a:rPr lang="en-US" sz="2800" b="1" dirty="0">
                <a:solidFill>
                  <a:srgbClr val="0070C0"/>
                </a:solidFill>
              </a:rPr>
              <a:t>Certification of Zero Income</a:t>
            </a:r>
          </a:p>
        </p:txBody>
      </p:sp>
      <p:sp>
        <p:nvSpPr>
          <p:cNvPr id="3" name="TextBox 2">
            <a:extLst>
              <a:ext uri="{FF2B5EF4-FFF2-40B4-BE49-F238E27FC236}">
                <a16:creationId xmlns:a16="http://schemas.microsoft.com/office/drawing/2014/main" id="{FDF4B327-8219-BE44-458B-D2BC1A2411AF}"/>
              </a:ext>
            </a:extLst>
          </p:cNvPr>
          <p:cNvSpPr txBox="1"/>
          <p:nvPr/>
        </p:nvSpPr>
        <p:spPr>
          <a:xfrm>
            <a:off x="4904456" y="1797993"/>
            <a:ext cx="3982073" cy="923330"/>
          </a:xfrm>
          <a:prstGeom prst="rect">
            <a:avLst/>
          </a:prstGeom>
          <a:solidFill>
            <a:srgbClr val="0372CE"/>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Submit the fully completed document for each household member with zero income as outlined below:</a:t>
            </a:r>
          </a:p>
        </p:txBody>
      </p:sp>
      <p:pic>
        <p:nvPicPr>
          <p:cNvPr id="5" name="Picture 4">
            <a:extLst>
              <a:ext uri="{FF2B5EF4-FFF2-40B4-BE49-F238E27FC236}">
                <a16:creationId xmlns:a16="http://schemas.microsoft.com/office/drawing/2014/main" id="{0B5153B3-0E6B-68D6-D4AF-A59E8AFD670B}"/>
              </a:ext>
            </a:extLst>
          </p:cNvPr>
          <p:cNvPicPr>
            <a:picLocks noChangeAspect="1"/>
          </p:cNvPicPr>
          <p:nvPr/>
        </p:nvPicPr>
        <p:blipFill>
          <a:blip r:embed="rId3"/>
          <a:stretch>
            <a:fillRect/>
          </a:stretch>
        </p:blipFill>
        <p:spPr>
          <a:xfrm>
            <a:off x="57740" y="1055974"/>
            <a:ext cx="4578427" cy="5705774"/>
          </a:xfrm>
          <a:prstGeom prst="rect">
            <a:avLst/>
          </a:prstGeom>
        </p:spPr>
      </p:pic>
    </p:spTree>
    <p:extLst>
      <p:ext uri="{BB962C8B-B14F-4D97-AF65-F5344CB8AC3E}">
        <p14:creationId xmlns:p14="http://schemas.microsoft.com/office/powerpoint/2010/main" val="3081448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0262B-5B01-0994-E3B3-49F3D8AF9C46}"/>
              </a:ext>
            </a:extLst>
          </p:cNvPr>
          <p:cNvPicPr>
            <a:picLocks noChangeAspect="1"/>
          </p:cNvPicPr>
          <p:nvPr/>
        </p:nvPicPr>
        <p:blipFill rotWithShape="1">
          <a:blip r:embed="rId2"/>
          <a:srcRect l="171" r="171"/>
          <a:stretch/>
        </p:blipFill>
        <p:spPr>
          <a:xfrm>
            <a:off x="132347" y="196926"/>
            <a:ext cx="5250180" cy="6464148"/>
          </a:xfrm>
          <a:prstGeom prst="rect">
            <a:avLst/>
          </a:prstGeom>
        </p:spPr>
      </p:pic>
      <p:sp>
        <p:nvSpPr>
          <p:cNvPr id="6" name="TextBox 5">
            <a:extLst>
              <a:ext uri="{FF2B5EF4-FFF2-40B4-BE49-F238E27FC236}">
                <a16:creationId xmlns:a16="http://schemas.microsoft.com/office/drawing/2014/main" id="{66CDE908-EB59-3CB4-0BF3-CEBA035ADADC}"/>
              </a:ext>
            </a:extLst>
          </p:cNvPr>
          <p:cNvSpPr txBox="1"/>
          <p:nvPr/>
        </p:nvSpPr>
        <p:spPr>
          <a:xfrm>
            <a:off x="5631180" y="3105834"/>
            <a:ext cx="3291840" cy="1200329"/>
          </a:xfrm>
          <a:prstGeom prst="rect">
            <a:avLst/>
          </a:prstGeom>
          <a:noFill/>
          <a:ln w="28575">
            <a:solidFill>
              <a:srgbClr val="245590"/>
            </a:solidFill>
          </a:ln>
        </p:spPr>
        <p:txBody>
          <a:bodyPr wrap="square" lIns="91440" tIns="45720" rIns="91440" bIns="45720" rtlCol="0" anchor="t">
            <a:spAutoFit/>
          </a:bodyPr>
          <a:lstStyle/>
          <a:p>
            <a:r>
              <a:rPr lang="en-US" b="1" dirty="0"/>
              <a:t>Please read each line prior to checking the appropriate box and ensure the lender initials are filled out.</a:t>
            </a:r>
            <a:endParaRPr lang="en-US" b="1" dirty="0">
              <a:cs typeface="Calibri"/>
            </a:endParaRPr>
          </a:p>
        </p:txBody>
      </p:sp>
      <p:sp>
        <p:nvSpPr>
          <p:cNvPr id="2" name="TextBox 1">
            <a:extLst>
              <a:ext uri="{FF2B5EF4-FFF2-40B4-BE49-F238E27FC236}">
                <a16:creationId xmlns:a16="http://schemas.microsoft.com/office/drawing/2014/main" id="{BD16E369-F29D-F7B5-129D-7601946815A3}"/>
              </a:ext>
            </a:extLst>
          </p:cNvPr>
          <p:cNvSpPr txBox="1"/>
          <p:nvPr/>
        </p:nvSpPr>
        <p:spPr>
          <a:xfrm>
            <a:off x="5631180" y="1369409"/>
            <a:ext cx="3291840" cy="1477328"/>
          </a:xfrm>
          <a:prstGeom prst="rect">
            <a:avLst/>
          </a:prstGeom>
          <a:noFill/>
          <a:ln w="28575">
            <a:solidFill>
              <a:srgbClr val="245590"/>
            </a:solidFill>
          </a:ln>
        </p:spPr>
        <p:txBody>
          <a:bodyPr wrap="square" lIns="91440" tIns="45720" rIns="91440" bIns="45720" rtlCol="0" anchor="t">
            <a:spAutoFit/>
          </a:bodyPr>
          <a:lstStyle/>
          <a:p>
            <a:r>
              <a:rPr lang="en-US" b="1" dirty="0"/>
              <a:t>This form should be filled out by a representative from the institution originating the first mortgage (member institution, Habitat for Humanity, etc.)</a:t>
            </a:r>
            <a:endParaRPr lang="en-US" b="1" dirty="0">
              <a:cs typeface="Calibri"/>
            </a:endParaRPr>
          </a:p>
        </p:txBody>
      </p:sp>
      <p:sp>
        <p:nvSpPr>
          <p:cNvPr id="3" name="TextBox 2">
            <a:extLst>
              <a:ext uri="{FF2B5EF4-FFF2-40B4-BE49-F238E27FC236}">
                <a16:creationId xmlns:a16="http://schemas.microsoft.com/office/drawing/2014/main" id="{0B537A17-4825-40BA-00F6-4571A6006BA0}"/>
              </a:ext>
            </a:extLst>
          </p:cNvPr>
          <p:cNvSpPr txBox="1"/>
          <p:nvPr/>
        </p:nvSpPr>
        <p:spPr>
          <a:xfrm>
            <a:off x="5631180" y="4565260"/>
            <a:ext cx="3291840" cy="1754326"/>
          </a:xfrm>
          <a:prstGeom prst="rect">
            <a:avLst/>
          </a:prstGeom>
          <a:noFill/>
          <a:ln w="28575">
            <a:solidFill>
              <a:srgbClr val="245590"/>
            </a:solidFill>
          </a:ln>
        </p:spPr>
        <p:txBody>
          <a:bodyPr wrap="square" lIns="91440" tIns="45720" rIns="91440" bIns="45720" rtlCol="0" anchor="t">
            <a:spAutoFit/>
          </a:bodyPr>
          <a:lstStyle/>
          <a:p>
            <a:r>
              <a:rPr lang="en-US" b="1" dirty="0"/>
              <a:t>Check “Yes” and fill out the applicable information related to a second mortgage </a:t>
            </a:r>
            <a:r>
              <a:rPr lang="en-US" b="1" u="sng" dirty="0"/>
              <a:t>only if</a:t>
            </a:r>
            <a:r>
              <a:rPr lang="en-US" b="1" dirty="0"/>
              <a:t> the second mortgage has a monthly payment in addition to the first mortgage payment.</a:t>
            </a:r>
            <a:endParaRPr lang="en-US" b="1" dirty="0">
              <a:cs typeface="Calibri"/>
            </a:endParaRPr>
          </a:p>
        </p:txBody>
      </p:sp>
      <p:sp>
        <p:nvSpPr>
          <p:cNvPr id="4" name="Rectangle 3">
            <a:extLst>
              <a:ext uri="{FF2B5EF4-FFF2-40B4-BE49-F238E27FC236}">
                <a16:creationId xmlns:a16="http://schemas.microsoft.com/office/drawing/2014/main" id="{78D179D5-5711-A0B7-7535-C454E05DAB35}"/>
              </a:ext>
            </a:extLst>
          </p:cNvPr>
          <p:cNvSpPr/>
          <p:nvPr/>
        </p:nvSpPr>
        <p:spPr>
          <a:xfrm>
            <a:off x="323047" y="3769895"/>
            <a:ext cx="4868779" cy="393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034D5D1-0599-D207-958E-26D18F2E92E6}"/>
              </a:ext>
            </a:extLst>
          </p:cNvPr>
          <p:cNvSpPr/>
          <p:nvPr/>
        </p:nvSpPr>
        <p:spPr>
          <a:xfrm>
            <a:off x="4320990" y="4299659"/>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199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89616" y="344585"/>
            <a:ext cx="7470570" cy="457200"/>
          </a:xfrm>
        </p:spPr>
        <p:txBody>
          <a:bodyPr>
            <a:normAutofit/>
          </a:bodyPr>
          <a:lstStyle/>
          <a:p>
            <a:pPr algn="l"/>
            <a:r>
              <a:rPr lang="en-US" sz="2000" b="1" dirty="0">
                <a:solidFill>
                  <a:srgbClr val="0070C0"/>
                </a:solidFill>
              </a:rPr>
              <a:t>Draft Closing Disclosure/Loan Estimate</a:t>
            </a:r>
          </a:p>
        </p:txBody>
      </p:sp>
      <p:grpSp>
        <p:nvGrpSpPr>
          <p:cNvPr id="43" name="Group 42">
            <a:extLst>
              <a:ext uri="{FF2B5EF4-FFF2-40B4-BE49-F238E27FC236}">
                <a16:creationId xmlns:a16="http://schemas.microsoft.com/office/drawing/2014/main" id="{D11FA056-53B7-4279-AEC3-473F6046BBFF}"/>
              </a:ext>
            </a:extLst>
          </p:cNvPr>
          <p:cNvGrpSpPr/>
          <p:nvPr/>
        </p:nvGrpSpPr>
        <p:grpSpPr>
          <a:xfrm>
            <a:off x="4851824" y="1504341"/>
            <a:ext cx="3647824" cy="3918189"/>
            <a:chOff x="4652115" y="2582664"/>
            <a:chExt cx="3503657" cy="3752850"/>
          </a:xfrm>
        </p:grpSpPr>
        <p:grpSp>
          <p:nvGrpSpPr>
            <p:cNvPr id="34" name="Group 33">
              <a:extLst>
                <a:ext uri="{FF2B5EF4-FFF2-40B4-BE49-F238E27FC236}">
                  <a16:creationId xmlns:a16="http://schemas.microsoft.com/office/drawing/2014/main" id="{7B349849-A3A0-40BC-A257-67EF20090F48}"/>
                </a:ext>
              </a:extLst>
            </p:cNvPr>
            <p:cNvGrpSpPr/>
            <p:nvPr/>
          </p:nvGrpSpPr>
          <p:grpSpPr>
            <a:xfrm>
              <a:off x="4652115" y="2582664"/>
              <a:ext cx="3503657" cy="3752850"/>
              <a:chOff x="4810125" y="2603502"/>
              <a:chExt cx="3503657" cy="3752850"/>
            </a:xfrm>
          </p:grpSpPr>
          <p:grpSp>
            <p:nvGrpSpPr>
              <p:cNvPr id="32" name="Group 31">
                <a:extLst>
                  <a:ext uri="{FF2B5EF4-FFF2-40B4-BE49-F238E27FC236}">
                    <a16:creationId xmlns:a16="http://schemas.microsoft.com/office/drawing/2014/main" id="{3D53632A-5945-438A-A605-BC2E127FC7E0}"/>
                  </a:ext>
                </a:extLst>
              </p:cNvPr>
              <p:cNvGrpSpPr/>
              <p:nvPr/>
            </p:nvGrpSpPr>
            <p:grpSpPr>
              <a:xfrm>
                <a:off x="4810125" y="2603502"/>
                <a:ext cx="3503657" cy="3752850"/>
                <a:chOff x="4810125" y="2603502"/>
                <a:chExt cx="3503657" cy="3752850"/>
              </a:xfrm>
            </p:grpSpPr>
            <p:grpSp>
              <p:nvGrpSpPr>
                <p:cNvPr id="30" name="Group 29">
                  <a:extLst>
                    <a:ext uri="{FF2B5EF4-FFF2-40B4-BE49-F238E27FC236}">
                      <a16:creationId xmlns:a16="http://schemas.microsoft.com/office/drawing/2014/main" id="{131AA13C-602B-4B17-B0EA-DCCABDB2C8D5}"/>
                    </a:ext>
                  </a:extLst>
                </p:cNvPr>
                <p:cNvGrpSpPr/>
                <p:nvPr/>
              </p:nvGrpSpPr>
              <p:grpSpPr>
                <a:xfrm>
                  <a:off x="4810125" y="2603502"/>
                  <a:ext cx="3498989" cy="3752850"/>
                  <a:chOff x="4810125" y="2603502"/>
                  <a:chExt cx="3498989" cy="3752850"/>
                </a:xfrm>
              </p:grpSpPr>
              <p:grpSp>
                <p:nvGrpSpPr>
                  <p:cNvPr id="27" name="Group 26">
                    <a:extLst>
                      <a:ext uri="{FF2B5EF4-FFF2-40B4-BE49-F238E27FC236}">
                        <a16:creationId xmlns:a16="http://schemas.microsoft.com/office/drawing/2014/main" id="{4C7CF564-6DC1-4054-8200-6A01C72CE204}"/>
                      </a:ext>
                    </a:extLst>
                  </p:cNvPr>
                  <p:cNvGrpSpPr/>
                  <p:nvPr/>
                </p:nvGrpSpPr>
                <p:grpSpPr>
                  <a:xfrm>
                    <a:off x="4810125" y="2603502"/>
                    <a:ext cx="3486150" cy="3752850"/>
                    <a:chOff x="4810125" y="2603502"/>
                    <a:chExt cx="3486150" cy="3752850"/>
                  </a:xfrm>
                </p:grpSpPr>
                <p:grpSp>
                  <p:nvGrpSpPr>
                    <p:cNvPr id="25" name="Group 24">
                      <a:extLst>
                        <a:ext uri="{FF2B5EF4-FFF2-40B4-BE49-F238E27FC236}">
                          <a16:creationId xmlns:a16="http://schemas.microsoft.com/office/drawing/2014/main" id="{E8EB504D-B49F-47EE-9571-6ADB795CF3C3}"/>
                        </a:ext>
                      </a:extLst>
                    </p:cNvPr>
                    <p:cNvGrpSpPr/>
                    <p:nvPr/>
                  </p:nvGrpSpPr>
                  <p:grpSpPr>
                    <a:xfrm>
                      <a:off x="4810125" y="2603502"/>
                      <a:ext cx="3486150" cy="3752850"/>
                      <a:chOff x="4810125" y="2603502"/>
                      <a:chExt cx="3486150" cy="3752850"/>
                    </a:xfrm>
                  </p:grpSpPr>
                  <p:grpSp>
                    <p:nvGrpSpPr>
                      <p:cNvPr id="23" name="Group 22">
                        <a:extLst>
                          <a:ext uri="{FF2B5EF4-FFF2-40B4-BE49-F238E27FC236}">
                            <a16:creationId xmlns:a16="http://schemas.microsoft.com/office/drawing/2014/main" id="{304514E3-DCE2-44EC-8D30-3CC12803E1D4}"/>
                          </a:ext>
                        </a:extLst>
                      </p:cNvPr>
                      <p:cNvGrpSpPr/>
                      <p:nvPr/>
                    </p:nvGrpSpPr>
                    <p:grpSpPr>
                      <a:xfrm>
                        <a:off x="4810125" y="2603502"/>
                        <a:ext cx="3486150" cy="3752850"/>
                        <a:chOff x="4810125" y="2603502"/>
                        <a:chExt cx="3486150" cy="3752850"/>
                      </a:xfrm>
                    </p:grpSpPr>
                    <p:grpSp>
                      <p:nvGrpSpPr>
                        <p:cNvPr id="20" name="Group 19">
                          <a:extLst>
                            <a:ext uri="{FF2B5EF4-FFF2-40B4-BE49-F238E27FC236}">
                              <a16:creationId xmlns:a16="http://schemas.microsoft.com/office/drawing/2014/main" id="{C7F0EF25-EF46-48A2-A292-0BA280545060}"/>
                            </a:ext>
                          </a:extLst>
                        </p:cNvPr>
                        <p:cNvGrpSpPr/>
                        <p:nvPr/>
                      </p:nvGrpSpPr>
                      <p:grpSpPr>
                        <a:xfrm>
                          <a:off x="4810125" y="2603502"/>
                          <a:ext cx="3486150" cy="3752850"/>
                          <a:chOff x="4810125" y="2603502"/>
                          <a:chExt cx="3486150" cy="3752850"/>
                        </a:xfrm>
                      </p:grpSpPr>
                      <p:grpSp>
                        <p:nvGrpSpPr>
                          <p:cNvPr id="18" name="Group 17">
                            <a:extLst>
                              <a:ext uri="{FF2B5EF4-FFF2-40B4-BE49-F238E27FC236}">
                                <a16:creationId xmlns:a16="http://schemas.microsoft.com/office/drawing/2014/main" id="{328E4FEF-3114-42EE-B2DF-B2D38D2305A4}"/>
                              </a:ext>
                            </a:extLst>
                          </p:cNvPr>
                          <p:cNvGrpSpPr/>
                          <p:nvPr/>
                        </p:nvGrpSpPr>
                        <p:grpSpPr>
                          <a:xfrm>
                            <a:off x="4810125" y="2603502"/>
                            <a:ext cx="3486150" cy="3752850"/>
                            <a:chOff x="4810125" y="2603502"/>
                            <a:chExt cx="3486150" cy="3752850"/>
                          </a:xfrm>
                        </p:grpSpPr>
                        <p:pic>
                          <p:nvPicPr>
                            <p:cNvPr id="7" name="Picture 6">
                              <a:extLst>
                                <a:ext uri="{FF2B5EF4-FFF2-40B4-BE49-F238E27FC236}">
                                  <a16:creationId xmlns:a16="http://schemas.microsoft.com/office/drawing/2014/main" id="{7FC6F91C-CCC0-4237-8CCF-07A3D289C028}"/>
                                </a:ext>
                              </a:extLst>
                            </p:cNvPr>
                            <p:cNvPicPr>
                              <a:picLocks noChangeAspect="1"/>
                            </p:cNvPicPr>
                            <p:nvPr/>
                          </p:nvPicPr>
                          <p:blipFill>
                            <a:blip r:embed="rId3"/>
                            <a:stretch>
                              <a:fillRect/>
                            </a:stretch>
                          </p:blipFill>
                          <p:spPr>
                            <a:xfrm>
                              <a:off x="4810125" y="2603502"/>
                              <a:ext cx="3486150" cy="3752850"/>
                            </a:xfrm>
                            <a:prstGeom prst="rect">
                              <a:avLst/>
                            </a:prstGeom>
                          </p:spPr>
                        </p:pic>
                        <p:sp>
                          <p:nvSpPr>
                            <p:cNvPr id="11" name="TextBox 10">
                              <a:extLst>
                                <a:ext uri="{FF2B5EF4-FFF2-40B4-BE49-F238E27FC236}">
                                  <a16:creationId xmlns:a16="http://schemas.microsoft.com/office/drawing/2014/main" id="{C375CC8B-7001-4024-9937-04EA1A14A7A4}"/>
                                </a:ext>
                              </a:extLst>
                            </p:cNvPr>
                            <p:cNvSpPr txBox="1"/>
                            <p:nvPr/>
                          </p:nvSpPr>
                          <p:spPr>
                            <a:xfrm>
                              <a:off x="7561721" y="4021557"/>
                              <a:ext cx="707634" cy="261610"/>
                            </a:xfrm>
                            <a:prstGeom prst="rect">
                              <a:avLst/>
                            </a:prstGeom>
                            <a:noFill/>
                          </p:spPr>
                          <p:txBody>
                            <a:bodyPr wrap="square" rtlCol="0">
                              <a:spAutoFit/>
                            </a:bodyPr>
                            <a:lstStyle/>
                            <a:p>
                              <a:r>
                                <a:rPr lang="en-US" sz="1100"/>
                                <a:t>$10,000</a:t>
                              </a:r>
                            </a:p>
                          </p:txBody>
                        </p:sp>
                      </p:grpSp>
                      <p:sp>
                        <p:nvSpPr>
                          <p:cNvPr id="19" name="TextBox 18">
                            <a:extLst>
                              <a:ext uri="{FF2B5EF4-FFF2-40B4-BE49-F238E27FC236}">
                                <a16:creationId xmlns:a16="http://schemas.microsoft.com/office/drawing/2014/main" id="{1347671E-BF87-4456-8526-C480CBE9077C}"/>
                              </a:ext>
                            </a:extLst>
                          </p:cNvPr>
                          <p:cNvSpPr txBox="1"/>
                          <p:nvPr/>
                        </p:nvSpPr>
                        <p:spPr>
                          <a:xfrm>
                            <a:off x="4970922" y="4021557"/>
                            <a:ext cx="1179443" cy="261610"/>
                          </a:xfrm>
                          <a:prstGeom prst="rect">
                            <a:avLst/>
                          </a:prstGeom>
                          <a:noFill/>
                        </p:spPr>
                        <p:txBody>
                          <a:bodyPr wrap="square" rtlCol="0">
                            <a:spAutoFit/>
                          </a:bodyPr>
                          <a:lstStyle/>
                          <a:p>
                            <a:r>
                              <a:rPr lang="en-US" sz="1100"/>
                              <a:t>FHLB HELP Grant</a:t>
                            </a:r>
                          </a:p>
                        </p:txBody>
                      </p:sp>
                    </p:grpSp>
                    <p:sp>
                      <p:nvSpPr>
                        <p:cNvPr id="21" name="TextBox 20">
                          <a:extLst>
                            <a:ext uri="{FF2B5EF4-FFF2-40B4-BE49-F238E27FC236}">
                              <a16:creationId xmlns:a16="http://schemas.microsoft.com/office/drawing/2014/main" id="{8DD35239-9122-42C4-9A81-3FF55D6664C0}"/>
                            </a:ext>
                          </a:extLst>
                        </p:cNvPr>
                        <p:cNvSpPr txBox="1"/>
                        <p:nvPr/>
                      </p:nvSpPr>
                      <p:spPr>
                        <a:xfrm>
                          <a:off x="7301951" y="2623931"/>
                          <a:ext cx="959421" cy="261610"/>
                        </a:xfrm>
                        <a:prstGeom prst="rect">
                          <a:avLst/>
                        </a:prstGeom>
                        <a:noFill/>
                      </p:spPr>
                      <p:txBody>
                        <a:bodyPr wrap="square" rtlCol="0">
                          <a:spAutoFit/>
                        </a:bodyPr>
                        <a:lstStyle/>
                        <a:p>
                          <a:r>
                            <a:rPr lang="en-US" sz="1100" b="1"/>
                            <a:t>$107,925.99</a:t>
                          </a:r>
                        </a:p>
                      </p:txBody>
                    </p:sp>
                    <p:sp>
                      <p:nvSpPr>
                        <p:cNvPr id="22" name="TextBox 21">
                          <a:extLst>
                            <a:ext uri="{FF2B5EF4-FFF2-40B4-BE49-F238E27FC236}">
                              <a16:creationId xmlns:a16="http://schemas.microsoft.com/office/drawing/2014/main" id="{984B42F6-60C0-4552-8AD2-4734C78FC5F7}"/>
                            </a:ext>
                          </a:extLst>
                        </p:cNvPr>
                        <p:cNvSpPr txBox="1"/>
                        <p:nvPr/>
                      </p:nvSpPr>
                      <p:spPr>
                        <a:xfrm>
                          <a:off x="7553738" y="2898793"/>
                          <a:ext cx="707634" cy="261610"/>
                        </a:xfrm>
                        <a:prstGeom prst="rect">
                          <a:avLst/>
                        </a:prstGeom>
                        <a:noFill/>
                      </p:spPr>
                      <p:txBody>
                        <a:bodyPr wrap="square" rtlCol="0">
                          <a:spAutoFit/>
                        </a:bodyPr>
                        <a:lstStyle/>
                        <a:p>
                          <a:r>
                            <a:rPr lang="en-US" sz="1100"/>
                            <a:t>$97,700</a:t>
                          </a:r>
                        </a:p>
                      </p:txBody>
                    </p:sp>
                  </p:grpSp>
                  <p:sp>
                    <p:nvSpPr>
                      <p:cNvPr id="24" name="TextBox 23">
                        <a:extLst>
                          <a:ext uri="{FF2B5EF4-FFF2-40B4-BE49-F238E27FC236}">
                            <a16:creationId xmlns:a16="http://schemas.microsoft.com/office/drawing/2014/main" id="{66184CEB-6EF4-4566-8457-DF82EE5D0F36}"/>
                          </a:ext>
                        </a:extLst>
                      </p:cNvPr>
                      <p:cNvSpPr txBox="1"/>
                      <p:nvPr/>
                    </p:nvSpPr>
                    <p:spPr>
                      <a:xfrm>
                        <a:off x="7553737" y="4863548"/>
                        <a:ext cx="707635" cy="261610"/>
                      </a:xfrm>
                      <a:prstGeom prst="rect">
                        <a:avLst/>
                      </a:prstGeom>
                      <a:noFill/>
                    </p:spPr>
                    <p:txBody>
                      <a:bodyPr wrap="square" rtlCol="0">
                        <a:spAutoFit/>
                      </a:bodyPr>
                      <a:lstStyle/>
                      <a:p>
                        <a:r>
                          <a:rPr lang="en-US" sz="1100"/>
                          <a:t>$225.99</a:t>
                        </a:r>
                      </a:p>
                    </p:txBody>
                  </p:sp>
                </p:grpSp>
                <p:sp>
                  <p:nvSpPr>
                    <p:cNvPr id="26" name="TextBox 25">
                      <a:extLst>
                        <a:ext uri="{FF2B5EF4-FFF2-40B4-BE49-F238E27FC236}">
                          <a16:creationId xmlns:a16="http://schemas.microsoft.com/office/drawing/2014/main" id="{4F04AFF6-04A2-4344-9635-A14DFEF666CB}"/>
                        </a:ext>
                      </a:extLst>
                    </p:cNvPr>
                    <p:cNvSpPr txBox="1"/>
                    <p:nvPr/>
                  </p:nvSpPr>
                  <p:spPr>
                    <a:xfrm>
                      <a:off x="5737145" y="4867211"/>
                      <a:ext cx="1285916" cy="243201"/>
                    </a:xfrm>
                    <a:prstGeom prst="rect">
                      <a:avLst/>
                    </a:prstGeom>
                    <a:noFill/>
                  </p:spPr>
                  <p:txBody>
                    <a:bodyPr wrap="none" rtlCol="0">
                      <a:spAutoFit/>
                    </a:bodyPr>
                    <a:lstStyle/>
                    <a:p>
                      <a:r>
                        <a:rPr lang="en-US" sz="1050"/>
                        <a:t>01/01/23    08/31/23</a:t>
                      </a:r>
                    </a:p>
                  </p:txBody>
                </p:sp>
              </p:grpSp>
              <p:sp>
                <p:nvSpPr>
                  <p:cNvPr id="28" name="TextBox 27">
                    <a:extLst>
                      <a:ext uri="{FF2B5EF4-FFF2-40B4-BE49-F238E27FC236}">
                        <a16:creationId xmlns:a16="http://schemas.microsoft.com/office/drawing/2014/main" id="{59D081E4-BD98-49A0-A2DF-2661FC63DE62}"/>
                      </a:ext>
                    </a:extLst>
                  </p:cNvPr>
                  <p:cNvSpPr txBox="1"/>
                  <p:nvPr/>
                </p:nvSpPr>
                <p:spPr>
                  <a:xfrm>
                    <a:off x="7328454" y="5766217"/>
                    <a:ext cx="980660" cy="261610"/>
                  </a:xfrm>
                  <a:prstGeom prst="rect">
                    <a:avLst/>
                  </a:prstGeom>
                  <a:noFill/>
                </p:spPr>
                <p:txBody>
                  <a:bodyPr wrap="square" rtlCol="0">
                    <a:spAutoFit/>
                  </a:bodyPr>
                  <a:lstStyle/>
                  <a:p>
                    <a:r>
                      <a:rPr lang="en-US" sz="1100"/>
                      <a:t>$108,597.80</a:t>
                    </a:r>
                  </a:p>
                </p:txBody>
              </p:sp>
              <p:sp>
                <p:nvSpPr>
                  <p:cNvPr id="29" name="TextBox 28">
                    <a:extLst>
                      <a:ext uri="{FF2B5EF4-FFF2-40B4-BE49-F238E27FC236}">
                        <a16:creationId xmlns:a16="http://schemas.microsoft.com/office/drawing/2014/main" id="{69FC8396-420F-47B3-8198-66C363A39DE0}"/>
                      </a:ext>
                    </a:extLst>
                  </p:cNvPr>
                  <p:cNvSpPr txBox="1"/>
                  <p:nvPr/>
                </p:nvSpPr>
                <p:spPr>
                  <a:xfrm>
                    <a:off x="7323781" y="5917227"/>
                    <a:ext cx="980660" cy="261610"/>
                  </a:xfrm>
                  <a:prstGeom prst="rect">
                    <a:avLst/>
                  </a:prstGeom>
                  <a:noFill/>
                </p:spPr>
                <p:txBody>
                  <a:bodyPr wrap="square" rtlCol="0">
                    <a:spAutoFit/>
                  </a:bodyPr>
                  <a:lstStyle/>
                  <a:p>
                    <a:r>
                      <a:rPr lang="en-US" sz="1100"/>
                      <a:t>$107,925.99</a:t>
                    </a:r>
                  </a:p>
                </p:txBody>
              </p:sp>
            </p:grpSp>
            <p:sp>
              <p:nvSpPr>
                <p:cNvPr id="31" name="TextBox 30">
                  <a:extLst>
                    <a:ext uri="{FF2B5EF4-FFF2-40B4-BE49-F238E27FC236}">
                      <a16:creationId xmlns:a16="http://schemas.microsoft.com/office/drawing/2014/main" id="{F6068B3B-7217-40A1-9DE6-C63138847992}"/>
                    </a:ext>
                  </a:extLst>
                </p:cNvPr>
                <p:cNvSpPr txBox="1"/>
                <p:nvPr/>
              </p:nvSpPr>
              <p:spPr>
                <a:xfrm>
                  <a:off x="7553737" y="6082748"/>
                  <a:ext cx="760045" cy="261610"/>
                </a:xfrm>
                <a:prstGeom prst="rect">
                  <a:avLst/>
                </a:prstGeom>
                <a:noFill/>
              </p:spPr>
              <p:txBody>
                <a:bodyPr wrap="square" rtlCol="0">
                  <a:spAutoFit/>
                </a:bodyPr>
                <a:lstStyle/>
                <a:p>
                  <a:r>
                    <a:rPr lang="en-US" sz="1100" b="1"/>
                    <a:t>$671.81</a:t>
                  </a:r>
                </a:p>
              </p:txBody>
            </p:sp>
          </p:grpSp>
          <p:sp>
            <p:nvSpPr>
              <p:cNvPr id="33" name="TextBox 32">
                <a:extLst>
                  <a:ext uri="{FF2B5EF4-FFF2-40B4-BE49-F238E27FC236}">
                    <a16:creationId xmlns:a16="http://schemas.microsoft.com/office/drawing/2014/main" id="{BE30BAA2-433F-4756-BF35-60F7ADF55BC1}"/>
                  </a:ext>
                </a:extLst>
              </p:cNvPr>
              <p:cNvSpPr txBox="1"/>
              <p:nvPr/>
            </p:nvSpPr>
            <p:spPr>
              <a:xfrm>
                <a:off x="5572354" y="6098137"/>
                <a:ext cx="281393" cy="230832"/>
              </a:xfrm>
              <a:prstGeom prst="rect">
                <a:avLst/>
              </a:prstGeom>
              <a:noFill/>
            </p:spPr>
            <p:txBody>
              <a:bodyPr wrap="square" rtlCol="0">
                <a:spAutoFit/>
              </a:bodyPr>
              <a:lstStyle/>
              <a:p>
                <a:r>
                  <a:rPr lang="en-US" sz="900" b="1"/>
                  <a:t>X</a:t>
                </a:r>
              </a:p>
            </p:txBody>
          </p:sp>
        </p:grpSp>
        <p:sp>
          <p:nvSpPr>
            <p:cNvPr id="40" name="Rectangle 39">
              <a:extLst>
                <a:ext uri="{FF2B5EF4-FFF2-40B4-BE49-F238E27FC236}">
                  <a16:creationId xmlns:a16="http://schemas.microsoft.com/office/drawing/2014/main" id="{2678A0DE-383E-4717-8084-45BD603D7F0A}"/>
                </a:ext>
              </a:extLst>
            </p:cNvPr>
            <p:cNvSpPr/>
            <p:nvPr/>
          </p:nvSpPr>
          <p:spPr>
            <a:xfrm>
              <a:off x="4691871" y="4040475"/>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1" name="Rectangle 40">
              <a:extLst>
                <a:ext uri="{FF2B5EF4-FFF2-40B4-BE49-F238E27FC236}">
                  <a16:creationId xmlns:a16="http://schemas.microsoft.com/office/drawing/2014/main" id="{DD2E9AEB-8E16-4EFC-818E-7CADF10DF8FC}"/>
                </a:ext>
              </a:extLst>
            </p:cNvPr>
            <p:cNvSpPr/>
            <p:nvPr/>
          </p:nvSpPr>
          <p:spPr>
            <a:xfrm>
              <a:off x="4679633" y="6088142"/>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DCD0E49-A6CD-4107-9C9D-47E4C9A671B1}"/>
              </a:ext>
            </a:extLst>
          </p:cNvPr>
          <p:cNvGrpSpPr/>
          <p:nvPr/>
        </p:nvGrpSpPr>
        <p:grpSpPr>
          <a:xfrm>
            <a:off x="628000" y="1504341"/>
            <a:ext cx="3647825" cy="2631218"/>
            <a:chOff x="514160" y="2977567"/>
            <a:chExt cx="3647825" cy="2631218"/>
          </a:xfrm>
        </p:grpSpPr>
        <p:grpSp>
          <p:nvGrpSpPr>
            <p:cNvPr id="46" name="Group 45">
              <a:extLst>
                <a:ext uri="{FF2B5EF4-FFF2-40B4-BE49-F238E27FC236}">
                  <a16:creationId xmlns:a16="http://schemas.microsoft.com/office/drawing/2014/main" id="{988F6DB8-618D-4431-978E-7A529F8F4D8C}"/>
                </a:ext>
              </a:extLst>
            </p:cNvPr>
            <p:cNvGrpSpPr/>
            <p:nvPr/>
          </p:nvGrpSpPr>
          <p:grpSpPr>
            <a:xfrm>
              <a:off x="514160" y="2977567"/>
              <a:ext cx="3647825" cy="2631218"/>
              <a:chOff x="553508" y="2582664"/>
              <a:chExt cx="3647825" cy="2631218"/>
            </a:xfrm>
          </p:grpSpPr>
          <p:pic>
            <p:nvPicPr>
              <p:cNvPr id="5" name="Picture 4">
                <a:extLst>
                  <a:ext uri="{FF2B5EF4-FFF2-40B4-BE49-F238E27FC236}">
                    <a16:creationId xmlns:a16="http://schemas.microsoft.com/office/drawing/2014/main" id="{A363E1FA-F421-4D93-9956-8946197CF094}"/>
                  </a:ext>
                </a:extLst>
              </p:cNvPr>
              <p:cNvPicPr>
                <a:picLocks noChangeAspect="1"/>
              </p:cNvPicPr>
              <p:nvPr/>
            </p:nvPicPr>
            <p:blipFill>
              <a:blip r:embed="rId4"/>
              <a:stretch>
                <a:fillRect/>
              </a:stretch>
            </p:blipFill>
            <p:spPr>
              <a:xfrm>
                <a:off x="553508" y="2582664"/>
                <a:ext cx="3647825" cy="2631218"/>
              </a:xfrm>
              <a:prstGeom prst="rect">
                <a:avLst/>
              </a:prstGeom>
            </p:spPr>
          </p:pic>
          <p:sp>
            <p:nvSpPr>
              <p:cNvPr id="44" name="Rectangle 43">
                <a:extLst>
                  <a:ext uri="{FF2B5EF4-FFF2-40B4-BE49-F238E27FC236}">
                    <a16:creationId xmlns:a16="http://schemas.microsoft.com/office/drawing/2014/main" id="{502AAB26-1ECC-4AFB-92AC-B724175FB34F}"/>
                  </a:ext>
                </a:extLst>
              </p:cNvPr>
              <p:cNvSpPr/>
              <p:nvPr/>
            </p:nvSpPr>
            <p:spPr>
              <a:xfrm>
                <a:off x="622852" y="4691001"/>
                <a:ext cx="3509825"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A83F4E6F-84BA-4423-BBCF-0717655DE217}"/>
                </a:ext>
              </a:extLst>
            </p:cNvPr>
            <p:cNvSpPr/>
            <p:nvPr/>
          </p:nvSpPr>
          <p:spPr>
            <a:xfrm>
              <a:off x="576880" y="5291312"/>
              <a:ext cx="3516449"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8" name="TextBox 57">
            <a:extLst>
              <a:ext uri="{FF2B5EF4-FFF2-40B4-BE49-F238E27FC236}">
                <a16:creationId xmlns:a16="http://schemas.microsoft.com/office/drawing/2014/main" id="{32781661-B6F6-467C-A2D1-8AA5EB923B04}"/>
              </a:ext>
            </a:extLst>
          </p:cNvPr>
          <p:cNvSpPr txBox="1"/>
          <p:nvPr/>
        </p:nvSpPr>
        <p:spPr>
          <a:xfrm>
            <a:off x="1545190" y="950909"/>
            <a:ext cx="1590261"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Loan Estimate</a:t>
            </a:r>
          </a:p>
        </p:txBody>
      </p:sp>
      <p:sp>
        <p:nvSpPr>
          <p:cNvPr id="59" name="TextBox 58">
            <a:extLst>
              <a:ext uri="{FF2B5EF4-FFF2-40B4-BE49-F238E27FC236}">
                <a16:creationId xmlns:a16="http://schemas.microsoft.com/office/drawing/2014/main" id="{34E0D262-29DD-4C3A-92FF-FF13E576DE86}"/>
              </a:ext>
            </a:extLst>
          </p:cNvPr>
          <p:cNvSpPr txBox="1"/>
          <p:nvPr/>
        </p:nvSpPr>
        <p:spPr>
          <a:xfrm>
            <a:off x="5685878" y="951020"/>
            <a:ext cx="1947330"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Closing Disclosure</a:t>
            </a:r>
          </a:p>
        </p:txBody>
      </p:sp>
      <p:sp>
        <p:nvSpPr>
          <p:cNvPr id="2" name="TextBox 1">
            <a:extLst>
              <a:ext uri="{FF2B5EF4-FFF2-40B4-BE49-F238E27FC236}">
                <a16:creationId xmlns:a16="http://schemas.microsoft.com/office/drawing/2014/main" id="{EA3420C3-B42B-BDFD-AC80-260E211D746C}"/>
              </a:ext>
            </a:extLst>
          </p:cNvPr>
          <p:cNvSpPr txBox="1"/>
          <p:nvPr/>
        </p:nvSpPr>
        <p:spPr>
          <a:xfrm>
            <a:off x="802398" y="413555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The FHLB HELP Grant and amount must be clearly labeled</a:t>
            </a:r>
            <a:endParaRPr lang="en-US" b="1" dirty="0">
              <a:cs typeface="Calibri"/>
            </a:endParaRPr>
          </a:p>
        </p:txBody>
      </p:sp>
      <p:sp>
        <p:nvSpPr>
          <p:cNvPr id="4" name="TextBox 3">
            <a:extLst>
              <a:ext uri="{FF2B5EF4-FFF2-40B4-BE49-F238E27FC236}">
                <a16:creationId xmlns:a16="http://schemas.microsoft.com/office/drawing/2014/main" id="{F9B3B0FB-E165-0D5A-32DA-183DAB609C6A}"/>
              </a:ext>
            </a:extLst>
          </p:cNvPr>
          <p:cNvSpPr txBox="1"/>
          <p:nvPr/>
        </p:nvSpPr>
        <p:spPr>
          <a:xfrm>
            <a:off x="794723" y="4934402"/>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Include all other grants and loans (terms of loans must be included on Loan Certification)</a:t>
            </a:r>
            <a:endParaRPr lang="en-US" b="1" dirty="0">
              <a:cs typeface="Calibri"/>
            </a:endParaRPr>
          </a:p>
        </p:txBody>
      </p:sp>
      <p:sp>
        <p:nvSpPr>
          <p:cNvPr id="6" name="TextBox 5">
            <a:extLst>
              <a:ext uri="{FF2B5EF4-FFF2-40B4-BE49-F238E27FC236}">
                <a16:creationId xmlns:a16="http://schemas.microsoft.com/office/drawing/2014/main" id="{D91A6259-A65A-C3E2-56BD-39A174D8998B}"/>
              </a:ext>
            </a:extLst>
          </p:cNvPr>
          <p:cNvSpPr txBox="1"/>
          <p:nvPr/>
        </p:nvSpPr>
        <p:spPr>
          <a:xfrm>
            <a:off x="802398" y="600968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contribution must be at least $500</a:t>
            </a:r>
            <a:endParaRPr lang="en-US" b="1" dirty="0">
              <a:cs typeface="Calibri"/>
            </a:endParaRPr>
          </a:p>
        </p:txBody>
      </p:sp>
      <p:sp>
        <p:nvSpPr>
          <p:cNvPr id="8" name="TextBox 7">
            <a:extLst>
              <a:ext uri="{FF2B5EF4-FFF2-40B4-BE49-F238E27FC236}">
                <a16:creationId xmlns:a16="http://schemas.microsoft.com/office/drawing/2014/main" id="{04315FBA-38F6-EBA8-7836-099ADB43F7D4}"/>
              </a:ext>
            </a:extLst>
          </p:cNvPr>
          <p:cNvSpPr txBox="1"/>
          <p:nvPr/>
        </p:nvSpPr>
        <p:spPr>
          <a:xfrm>
            <a:off x="4975513" y="5756577"/>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cannot receive cashback at closing</a:t>
            </a:r>
            <a:endParaRPr lang="en-US" b="1" dirty="0">
              <a:cs typeface="Calibri"/>
            </a:endParaRPr>
          </a:p>
        </p:txBody>
      </p:sp>
      <p:cxnSp>
        <p:nvCxnSpPr>
          <p:cNvPr id="10" name="Straight Arrow Connector 9">
            <a:extLst>
              <a:ext uri="{FF2B5EF4-FFF2-40B4-BE49-F238E27FC236}">
                <a16:creationId xmlns:a16="http://schemas.microsoft.com/office/drawing/2014/main" id="{AF9C3AAD-0C1C-E220-A3D3-7DB4CB0E9195}"/>
              </a:ext>
            </a:extLst>
          </p:cNvPr>
          <p:cNvCxnSpPr>
            <a:cxnSpLocks/>
          </p:cNvCxnSpPr>
          <p:nvPr/>
        </p:nvCxnSpPr>
        <p:spPr>
          <a:xfrm flipV="1">
            <a:off x="5791903" y="5393941"/>
            <a:ext cx="0" cy="362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88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AEA0ED-BDBC-24BC-9AD0-C080443F1501}"/>
              </a:ext>
            </a:extLst>
          </p:cNvPr>
          <p:cNvSpPr txBox="1"/>
          <p:nvPr/>
        </p:nvSpPr>
        <p:spPr>
          <a:xfrm>
            <a:off x="5669280" y="1481025"/>
            <a:ext cx="3291840" cy="923330"/>
          </a:xfrm>
          <a:prstGeom prst="rect">
            <a:avLst/>
          </a:prstGeom>
          <a:noFill/>
          <a:ln w="28575">
            <a:solidFill>
              <a:srgbClr val="245590"/>
            </a:solidFill>
          </a:ln>
        </p:spPr>
        <p:txBody>
          <a:bodyPr wrap="square" lIns="91440" tIns="45720" rIns="91440" bIns="45720" rtlCol="0" anchor="t">
            <a:spAutoFit/>
          </a:bodyPr>
          <a:lstStyle/>
          <a:p>
            <a:r>
              <a:rPr lang="en-US" dirty="0"/>
              <a:t>A completed </a:t>
            </a:r>
            <a:r>
              <a:rPr lang="en-US" b="1" dirty="0"/>
              <a:t>draft </a:t>
            </a:r>
            <a:r>
              <a:rPr lang="en-US" dirty="0"/>
              <a:t>of this document must be submitted with the application request</a:t>
            </a:r>
            <a:endParaRPr lang="en-US" dirty="0">
              <a:cs typeface="Calibri"/>
            </a:endParaRPr>
          </a:p>
        </p:txBody>
      </p:sp>
      <p:sp>
        <p:nvSpPr>
          <p:cNvPr id="7" name="TextBox 6">
            <a:extLst>
              <a:ext uri="{FF2B5EF4-FFF2-40B4-BE49-F238E27FC236}">
                <a16:creationId xmlns:a16="http://schemas.microsoft.com/office/drawing/2014/main" id="{358972C9-4BC6-3264-B570-A9F1176FF7C8}"/>
              </a:ext>
            </a:extLst>
          </p:cNvPr>
          <p:cNvSpPr txBox="1"/>
          <p:nvPr/>
        </p:nvSpPr>
        <p:spPr>
          <a:xfrm>
            <a:off x="1098903" y="6044584"/>
            <a:ext cx="2885703" cy="646331"/>
          </a:xfrm>
          <a:prstGeom prst="rect">
            <a:avLst/>
          </a:prstGeom>
          <a:noFill/>
          <a:ln w="28575">
            <a:solidFill>
              <a:srgbClr val="245590"/>
            </a:solidFill>
          </a:ln>
        </p:spPr>
        <p:txBody>
          <a:bodyPr wrap="square" lIns="91440" tIns="45720" rIns="91440" bIns="45720" rtlCol="0" anchor="t">
            <a:spAutoFit/>
          </a:bodyPr>
          <a:lstStyle/>
          <a:p>
            <a:r>
              <a:rPr lang="en-US" b="1" dirty="0"/>
              <a:t>Do not record</a:t>
            </a:r>
            <a:r>
              <a:rPr lang="en-US" dirty="0"/>
              <a:t> the document prior to receiving the grant</a:t>
            </a:r>
            <a:endParaRPr lang="en-US" dirty="0">
              <a:cs typeface="Calibri"/>
            </a:endParaRPr>
          </a:p>
        </p:txBody>
      </p:sp>
      <p:sp>
        <p:nvSpPr>
          <p:cNvPr id="8" name="TextBox 7">
            <a:extLst>
              <a:ext uri="{FF2B5EF4-FFF2-40B4-BE49-F238E27FC236}">
                <a16:creationId xmlns:a16="http://schemas.microsoft.com/office/drawing/2014/main" id="{FA23F8E9-C67D-BBEC-8EAD-9526BA15B478}"/>
              </a:ext>
            </a:extLst>
          </p:cNvPr>
          <p:cNvSpPr txBox="1"/>
          <p:nvPr/>
        </p:nvSpPr>
        <p:spPr>
          <a:xfrm>
            <a:off x="5669280" y="2759105"/>
            <a:ext cx="3340922" cy="923330"/>
          </a:xfrm>
          <a:prstGeom prst="rect">
            <a:avLst/>
          </a:prstGeom>
          <a:noFill/>
          <a:ln w="28575">
            <a:solidFill>
              <a:srgbClr val="FF0000"/>
            </a:solidFill>
          </a:ln>
        </p:spPr>
        <p:txBody>
          <a:bodyPr wrap="square" lIns="91440" tIns="45720" rIns="91440" bIns="45720" rtlCol="0" anchor="t">
            <a:spAutoFit/>
          </a:bodyPr>
          <a:lstStyle/>
          <a:p>
            <a:r>
              <a:rPr lang="en-US" sz="1800" dirty="0"/>
              <a:t>For 2025, we have removed the closing date requirement with the new “</a:t>
            </a:r>
            <a:r>
              <a:rPr lang="en-US" dirty="0"/>
              <a:t>R</a:t>
            </a:r>
            <a:r>
              <a:rPr lang="en-US" sz="1800" dirty="0"/>
              <a:t>etention Period” language</a:t>
            </a:r>
            <a:endParaRPr lang="en-US" dirty="0">
              <a:cs typeface="Calibri"/>
            </a:endParaRPr>
          </a:p>
        </p:txBody>
      </p:sp>
      <p:sp>
        <p:nvSpPr>
          <p:cNvPr id="15" name="TextBox 14">
            <a:extLst>
              <a:ext uri="{FF2B5EF4-FFF2-40B4-BE49-F238E27FC236}">
                <a16:creationId xmlns:a16="http://schemas.microsoft.com/office/drawing/2014/main" id="{70D97664-6BAA-9479-B79C-0C321465991F}"/>
              </a:ext>
            </a:extLst>
          </p:cNvPr>
          <p:cNvSpPr txBox="1"/>
          <p:nvPr/>
        </p:nvSpPr>
        <p:spPr>
          <a:xfrm>
            <a:off x="5718362" y="4147200"/>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Remember to fill out page 2 including Exhibit A: Property legal description</a:t>
            </a:r>
            <a:endParaRPr lang="en-US" b="1" dirty="0">
              <a:cs typeface="Calibri"/>
            </a:endParaRPr>
          </a:p>
        </p:txBody>
      </p:sp>
      <p:pic>
        <p:nvPicPr>
          <p:cNvPr id="12" name="Picture 11">
            <a:extLst>
              <a:ext uri="{FF2B5EF4-FFF2-40B4-BE49-F238E27FC236}">
                <a16:creationId xmlns:a16="http://schemas.microsoft.com/office/drawing/2014/main" id="{BAAA28C9-4BB1-9F0C-2BB4-77CB0041B54E}"/>
              </a:ext>
            </a:extLst>
          </p:cNvPr>
          <p:cNvPicPr>
            <a:picLocks noChangeAspect="1"/>
          </p:cNvPicPr>
          <p:nvPr/>
        </p:nvPicPr>
        <p:blipFill>
          <a:blip r:embed="rId2"/>
          <a:stretch>
            <a:fillRect/>
          </a:stretch>
        </p:blipFill>
        <p:spPr>
          <a:xfrm>
            <a:off x="31807" y="0"/>
            <a:ext cx="5582652" cy="5935343"/>
          </a:xfrm>
          <a:prstGeom prst="rect">
            <a:avLst/>
          </a:prstGeom>
        </p:spPr>
      </p:pic>
      <p:sp>
        <p:nvSpPr>
          <p:cNvPr id="19" name="Rectangle 18">
            <a:extLst>
              <a:ext uri="{FF2B5EF4-FFF2-40B4-BE49-F238E27FC236}">
                <a16:creationId xmlns:a16="http://schemas.microsoft.com/office/drawing/2014/main" id="{07A27E1F-7674-C7A6-F1AD-CD97E1DBCB85}"/>
              </a:ext>
            </a:extLst>
          </p:cNvPr>
          <p:cNvSpPr/>
          <p:nvPr/>
        </p:nvSpPr>
        <p:spPr>
          <a:xfrm>
            <a:off x="540986" y="3844945"/>
            <a:ext cx="4932485" cy="224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7AF384F-088C-3897-1E46-07DF55A22CD4}"/>
              </a:ext>
            </a:extLst>
          </p:cNvPr>
          <p:cNvGrpSpPr/>
          <p:nvPr/>
        </p:nvGrpSpPr>
        <p:grpSpPr>
          <a:xfrm>
            <a:off x="5516292" y="5292926"/>
            <a:ext cx="3597813" cy="1507230"/>
            <a:chOff x="4717415" y="4133411"/>
            <a:chExt cx="4128550" cy="1592992"/>
          </a:xfrm>
        </p:grpSpPr>
        <p:pic>
          <p:nvPicPr>
            <p:cNvPr id="23" name="Picture 22">
              <a:extLst>
                <a:ext uri="{FF2B5EF4-FFF2-40B4-BE49-F238E27FC236}">
                  <a16:creationId xmlns:a16="http://schemas.microsoft.com/office/drawing/2014/main" id="{F741F952-B82B-04D3-A26A-7263EAD09955}"/>
                </a:ext>
              </a:extLst>
            </p:cNvPr>
            <p:cNvPicPr>
              <a:picLocks noChangeAspect="1"/>
            </p:cNvPicPr>
            <p:nvPr/>
          </p:nvPicPr>
          <p:blipFill>
            <a:blip r:embed="rId3"/>
            <a:stretch>
              <a:fillRect/>
            </a:stretch>
          </p:blipFill>
          <p:spPr>
            <a:xfrm>
              <a:off x="4717415" y="4133411"/>
              <a:ext cx="4128550" cy="1592992"/>
            </a:xfrm>
            <a:prstGeom prst="rect">
              <a:avLst/>
            </a:prstGeom>
          </p:spPr>
        </p:pic>
        <p:sp>
          <p:nvSpPr>
            <p:cNvPr id="24" name="TextBox 23">
              <a:extLst>
                <a:ext uri="{FF2B5EF4-FFF2-40B4-BE49-F238E27FC236}">
                  <a16:creationId xmlns:a16="http://schemas.microsoft.com/office/drawing/2014/main" id="{03071FE8-7C6C-C124-444B-FD7C1A96981F}"/>
                </a:ext>
              </a:extLst>
            </p:cNvPr>
            <p:cNvSpPr txBox="1"/>
            <p:nvPr/>
          </p:nvSpPr>
          <p:spPr>
            <a:xfrm>
              <a:off x="4803317" y="4818935"/>
              <a:ext cx="3956745" cy="878281"/>
            </a:xfrm>
            <a:prstGeom prst="rect">
              <a:avLst/>
            </a:prstGeom>
            <a:noFill/>
          </p:spPr>
          <p:txBody>
            <a:bodyPr wrap="square" rtlCol="0">
              <a:spAutoFit/>
            </a:bodyPr>
            <a:lstStyle/>
            <a:p>
              <a:pPr algn="ctr"/>
              <a:r>
                <a:rPr lang="en-US" sz="1200" dirty="0"/>
                <a:t>Lot 16, in Block 2, of Hanging Gardens Addition, an addition of the City of Chesterfield, Wailing County, Texas, according to the Map or Plat thereof recorded in/under Volume 857</a:t>
              </a:r>
            </a:p>
          </p:txBody>
        </p:sp>
      </p:grpSp>
      <p:sp>
        <p:nvSpPr>
          <p:cNvPr id="25" name="Star: 5 Points 24">
            <a:extLst>
              <a:ext uri="{FF2B5EF4-FFF2-40B4-BE49-F238E27FC236}">
                <a16:creationId xmlns:a16="http://schemas.microsoft.com/office/drawing/2014/main" id="{A789ADFB-3DE3-9292-8658-388D8149F06A}"/>
              </a:ext>
            </a:extLst>
          </p:cNvPr>
          <p:cNvSpPr/>
          <p:nvPr/>
        </p:nvSpPr>
        <p:spPr>
          <a:xfrm>
            <a:off x="1446560" y="51909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7C511B7B-C4CE-A581-8709-6D57FFCAE4C0}"/>
              </a:ext>
            </a:extLst>
          </p:cNvPr>
          <p:cNvSpPr/>
          <p:nvPr/>
        </p:nvSpPr>
        <p:spPr>
          <a:xfrm>
            <a:off x="3976468" y="51909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35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41BF93-BB81-6D10-219B-0509443AB41B}"/>
              </a:ext>
            </a:extLst>
          </p:cNvPr>
          <p:cNvSpPr txBox="1"/>
          <p:nvPr/>
        </p:nvSpPr>
        <p:spPr>
          <a:xfrm>
            <a:off x="5700783" y="1656479"/>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If any of these criteria are met, we will need an explanation provided with the request</a:t>
            </a:r>
            <a:endParaRPr lang="en-US" b="1" dirty="0">
              <a:cs typeface="Calibri"/>
            </a:endParaRPr>
          </a:p>
        </p:txBody>
      </p:sp>
      <p:sp>
        <p:nvSpPr>
          <p:cNvPr id="3" name="TextBox 2">
            <a:extLst>
              <a:ext uri="{FF2B5EF4-FFF2-40B4-BE49-F238E27FC236}">
                <a16:creationId xmlns:a16="http://schemas.microsoft.com/office/drawing/2014/main" id="{8140BA41-CC83-7228-2D2C-F7E8EA0C7338}"/>
              </a:ext>
            </a:extLst>
          </p:cNvPr>
          <p:cNvSpPr txBox="1"/>
          <p:nvPr/>
        </p:nvSpPr>
        <p:spPr>
          <a:xfrm>
            <a:off x="5700783" y="3460370"/>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Primary Mortgage Market Survey can be found at </a:t>
            </a:r>
            <a:r>
              <a:rPr lang="en-US" dirty="0"/>
              <a:t>www.freddiemac.com/pmms</a:t>
            </a:r>
            <a:endParaRPr lang="en-US" dirty="0">
              <a:cs typeface="Calibri"/>
            </a:endParaRPr>
          </a:p>
        </p:txBody>
      </p:sp>
      <p:pic>
        <p:nvPicPr>
          <p:cNvPr id="2" name="Picture 1">
            <a:extLst>
              <a:ext uri="{FF2B5EF4-FFF2-40B4-BE49-F238E27FC236}">
                <a16:creationId xmlns:a16="http://schemas.microsoft.com/office/drawing/2014/main" id="{3C072FF5-96F1-0DA6-46E4-F1E2346F3E7A}"/>
              </a:ext>
            </a:extLst>
          </p:cNvPr>
          <p:cNvPicPr>
            <a:picLocks noChangeAspect="1"/>
          </p:cNvPicPr>
          <p:nvPr/>
        </p:nvPicPr>
        <p:blipFill rotWithShape="1">
          <a:blip r:embed="rId2"/>
          <a:srcRect l="1150" r="1150"/>
          <a:stretch/>
        </p:blipFill>
        <p:spPr>
          <a:xfrm>
            <a:off x="0" y="-49078"/>
            <a:ext cx="5393937" cy="6811827"/>
          </a:xfrm>
          <a:prstGeom prst="rect">
            <a:avLst/>
          </a:prstGeom>
        </p:spPr>
      </p:pic>
      <p:sp>
        <p:nvSpPr>
          <p:cNvPr id="4" name="TextBox 3">
            <a:extLst>
              <a:ext uri="{FF2B5EF4-FFF2-40B4-BE49-F238E27FC236}">
                <a16:creationId xmlns:a16="http://schemas.microsoft.com/office/drawing/2014/main" id="{3680207D-5F01-99A5-ACD2-65F24BC59DA5}"/>
              </a:ext>
            </a:extLst>
          </p:cNvPr>
          <p:cNvSpPr txBox="1"/>
          <p:nvPr/>
        </p:nvSpPr>
        <p:spPr>
          <a:xfrm>
            <a:off x="5700783" y="5041843"/>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Explanation required if “Cash to Close” greater than $15,000 and not paid by another source</a:t>
            </a:r>
            <a:endParaRPr lang="en-US" dirty="0">
              <a:cs typeface="Calibri"/>
            </a:endParaRPr>
          </a:p>
        </p:txBody>
      </p:sp>
    </p:spTree>
    <p:extLst>
      <p:ext uri="{BB962C8B-B14F-4D97-AF65-F5344CB8AC3E}">
        <p14:creationId xmlns:p14="http://schemas.microsoft.com/office/powerpoint/2010/main" val="1671362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E9ADA-3CD1-F442-55B4-99C7CE790043}"/>
              </a:ext>
            </a:extLst>
          </p:cNvPr>
          <p:cNvPicPr>
            <a:picLocks noChangeAspect="1"/>
          </p:cNvPicPr>
          <p:nvPr/>
        </p:nvPicPr>
        <p:blipFill rotWithShape="1">
          <a:blip r:embed="rId2"/>
          <a:srcRect l="264" r="264"/>
          <a:stretch/>
        </p:blipFill>
        <p:spPr>
          <a:xfrm>
            <a:off x="93784" y="116243"/>
            <a:ext cx="5311140" cy="6625513"/>
          </a:xfrm>
          <a:prstGeom prst="rect">
            <a:avLst/>
          </a:prstGeom>
        </p:spPr>
      </p:pic>
      <p:sp>
        <p:nvSpPr>
          <p:cNvPr id="6" name="TextBox 5">
            <a:extLst>
              <a:ext uri="{FF2B5EF4-FFF2-40B4-BE49-F238E27FC236}">
                <a16:creationId xmlns:a16="http://schemas.microsoft.com/office/drawing/2014/main" id="{73A9827F-B0B8-3D8C-D300-9691A362E66F}"/>
              </a:ext>
            </a:extLst>
          </p:cNvPr>
          <p:cNvSpPr txBox="1"/>
          <p:nvPr/>
        </p:nvSpPr>
        <p:spPr>
          <a:xfrm>
            <a:off x="5501640" y="1561421"/>
            <a:ext cx="3261360" cy="923330"/>
          </a:xfrm>
          <a:prstGeom prst="rect">
            <a:avLst/>
          </a:prstGeom>
          <a:noFill/>
          <a:ln w="28575">
            <a:solidFill>
              <a:srgbClr val="245590"/>
            </a:solidFill>
          </a:ln>
        </p:spPr>
        <p:txBody>
          <a:bodyPr wrap="square" lIns="91440" tIns="45720" rIns="91440" bIns="45720" rtlCol="0" anchor="t">
            <a:spAutoFit/>
          </a:bodyPr>
          <a:lstStyle/>
          <a:p>
            <a:r>
              <a:rPr lang="en-US" b="1" dirty="0"/>
              <a:t>Please ensure </a:t>
            </a:r>
            <a:r>
              <a:rPr lang="en-US" b="1" u="sng" dirty="0"/>
              <a:t>at least one </a:t>
            </a:r>
            <a:r>
              <a:rPr lang="en-US" b="1" dirty="0"/>
              <a:t>of the criteria is checked and the form is </a:t>
            </a:r>
            <a:r>
              <a:rPr lang="en-US" b="1" u="sng" dirty="0"/>
              <a:t>signed and dated</a:t>
            </a:r>
            <a:r>
              <a:rPr lang="en-US" b="1" dirty="0"/>
              <a:t>.</a:t>
            </a:r>
            <a:endParaRPr lang="en-US" b="1" dirty="0">
              <a:cs typeface="Calibri"/>
            </a:endParaRPr>
          </a:p>
        </p:txBody>
      </p:sp>
      <p:sp>
        <p:nvSpPr>
          <p:cNvPr id="2" name="TextBox 1">
            <a:extLst>
              <a:ext uri="{FF2B5EF4-FFF2-40B4-BE49-F238E27FC236}">
                <a16:creationId xmlns:a16="http://schemas.microsoft.com/office/drawing/2014/main" id="{157E4B3C-2A2A-AD03-7213-FEDB763DEFB6}"/>
              </a:ext>
            </a:extLst>
          </p:cNvPr>
          <p:cNvSpPr txBox="1"/>
          <p:nvPr/>
        </p:nvSpPr>
        <p:spPr>
          <a:xfrm>
            <a:off x="5501640" y="4558575"/>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Spanish version also available. You can submit the version the borrower is most comfortable with.</a:t>
            </a:r>
            <a:endParaRPr lang="en-US" b="1" dirty="0">
              <a:cs typeface="Calibri"/>
            </a:endParaRPr>
          </a:p>
        </p:txBody>
      </p:sp>
      <p:sp>
        <p:nvSpPr>
          <p:cNvPr id="3" name="TextBox 2">
            <a:extLst>
              <a:ext uri="{FF2B5EF4-FFF2-40B4-BE49-F238E27FC236}">
                <a16:creationId xmlns:a16="http://schemas.microsoft.com/office/drawing/2014/main" id="{01787230-6A85-245C-EB7C-1E8FAC18EB45}"/>
              </a:ext>
            </a:extLst>
          </p:cNvPr>
          <p:cNvSpPr txBox="1"/>
          <p:nvPr/>
        </p:nvSpPr>
        <p:spPr>
          <a:xfrm>
            <a:off x="5501640" y="3059998"/>
            <a:ext cx="3261360" cy="1200329"/>
          </a:xfrm>
          <a:prstGeom prst="rect">
            <a:avLst/>
          </a:prstGeom>
          <a:noFill/>
          <a:ln w="28575">
            <a:solidFill>
              <a:srgbClr val="FF0000"/>
            </a:solidFill>
          </a:ln>
        </p:spPr>
        <p:txBody>
          <a:bodyPr wrap="square" lIns="91440" tIns="45720" rIns="91440" bIns="45720" rtlCol="0" anchor="t">
            <a:spAutoFit/>
          </a:bodyPr>
          <a:lstStyle/>
          <a:p>
            <a:r>
              <a:rPr lang="en-US" b="1" dirty="0"/>
              <a:t>All applicants who are listed on the Closing Disclosure must meet at least one of the criteria and sign this document.</a:t>
            </a:r>
            <a:endParaRPr lang="en-US" b="1" dirty="0">
              <a:cs typeface="Calibri"/>
            </a:endParaRPr>
          </a:p>
        </p:txBody>
      </p:sp>
    </p:spTree>
    <p:extLst>
      <p:ext uri="{BB962C8B-B14F-4D97-AF65-F5344CB8AC3E}">
        <p14:creationId xmlns:p14="http://schemas.microsoft.com/office/powerpoint/2010/main" val="384436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615421" y="1409487"/>
            <a:ext cx="7913158" cy="1333714"/>
          </a:xfrm>
          <a:prstGeom prst="rect">
            <a:avLst/>
          </a:prstGeom>
          <a:ln>
            <a:solidFill>
              <a:srgbClr val="245590"/>
            </a:solidFill>
            <a:headEnd/>
            <a:tailEnd/>
          </a:ln>
        </p:spPr>
        <p:style>
          <a:lnRef idx="2">
            <a:schemeClr val="dk1"/>
          </a:lnRef>
          <a:fillRef idx="1">
            <a:schemeClr val="lt1"/>
          </a:fillRef>
          <a:effectRef idx="0">
            <a:schemeClr val="dk1"/>
          </a:effectRef>
          <a:fontRef idx="minor">
            <a:schemeClr val="dk1"/>
          </a:fontRef>
        </p:style>
        <p:txBody>
          <a:bodyPr/>
          <a:lstStyle/>
          <a:p>
            <a:pPr defTabSz="342900">
              <a:lnSpc>
                <a:spcPts val="0"/>
              </a:lnSpc>
              <a:spcAft>
                <a:spcPts val="1800"/>
              </a:spcAft>
            </a:pPr>
            <a:endParaRPr lang="en-US" b="1" kern="0" dirty="0"/>
          </a:p>
          <a:p>
            <a:pPr marL="285750" indent="-285750" defTabSz="342900">
              <a:lnSpc>
                <a:spcPts val="0"/>
              </a:lnSpc>
              <a:spcAft>
                <a:spcPts val="1800"/>
              </a:spcAft>
              <a:buFont typeface="Arial" panose="020B0604020202020204" pitchFamily="34" charset="0"/>
              <a:buChar char="•"/>
            </a:pPr>
            <a:r>
              <a:rPr lang="en-US" b="1" kern="0" dirty="0"/>
              <a:t>Must provide a copy of a homeowner counseling completion certificate from </a:t>
            </a:r>
          </a:p>
          <a:p>
            <a:pPr defTabSz="342900">
              <a:lnSpc>
                <a:spcPts val="0"/>
              </a:lnSpc>
              <a:spcAft>
                <a:spcPts val="1800"/>
              </a:spcAft>
            </a:pPr>
            <a:r>
              <a:rPr lang="en-US" b="1" kern="0" dirty="0"/>
              <a:t>      an industry- accepted curriculum provider</a:t>
            </a:r>
          </a:p>
          <a:p>
            <a:pPr marL="285750" indent="-285750" defTabSz="342900">
              <a:lnSpc>
                <a:spcPts val="0"/>
              </a:lnSpc>
              <a:spcAft>
                <a:spcPts val="1800"/>
              </a:spcAft>
              <a:buFont typeface="Arial" panose="020B0604020202020204" pitchFamily="34" charset="0"/>
              <a:buChar char="•"/>
            </a:pPr>
            <a:r>
              <a:rPr lang="en-US" b="1" kern="0" dirty="0"/>
              <a:t>FHLB does not have a preferred counseling program </a:t>
            </a:r>
          </a:p>
          <a:p>
            <a:pPr marL="285750" indent="-285750" defTabSz="342900">
              <a:lnSpc>
                <a:spcPts val="0"/>
              </a:lnSpc>
              <a:spcAft>
                <a:spcPts val="1800"/>
              </a:spcAft>
              <a:buFont typeface="Arial" panose="020B0604020202020204" pitchFamily="34" charset="0"/>
              <a:buChar char="•"/>
            </a:pPr>
            <a:r>
              <a:rPr lang="en-US" b="1" kern="0" dirty="0"/>
              <a:t>Please refer to HUD’s approved listing of courses for guidance</a:t>
            </a:r>
          </a:p>
        </p:txBody>
      </p:sp>
      <p:sp>
        <p:nvSpPr>
          <p:cNvPr id="17" name="Title 6"/>
          <p:cNvSpPr>
            <a:spLocks noGrp="1"/>
          </p:cNvSpPr>
          <p:nvPr>
            <p:ph type="title"/>
          </p:nvPr>
        </p:nvSpPr>
        <p:spPr>
          <a:xfrm>
            <a:off x="356260" y="678723"/>
            <a:ext cx="7470570" cy="457200"/>
          </a:xfrm>
        </p:spPr>
        <p:txBody>
          <a:bodyPr>
            <a:normAutofit/>
          </a:bodyPr>
          <a:lstStyle/>
          <a:p>
            <a:pPr algn="l"/>
            <a:r>
              <a:rPr lang="en-US" sz="2000" b="1" dirty="0">
                <a:solidFill>
                  <a:srgbClr val="0070C0"/>
                </a:solidFill>
              </a:rPr>
              <a:t>Homeownership Counseling Certificate</a:t>
            </a:r>
          </a:p>
        </p:txBody>
      </p:sp>
      <p:sp>
        <p:nvSpPr>
          <p:cNvPr id="11" name="TextBox 10">
            <a:extLst>
              <a:ext uri="{FF2B5EF4-FFF2-40B4-BE49-F238E27FC236}">
                <a16:creationId xmlns:a16="http://schemas.microsoft.com/office/drawing/2014/main" id="{8FD62814-3754-4110-A13F-D999EE1EE0BF}"/>
              </a:ext>
            </a:extLst>
          </p:cNvPr>
          <p:cNvSpPr txBox="1"/>
          <p:nvPr/>
        </p:nvSpPr>
        <p:spPr>
          <a:xfrm>
            <a:off x="5453521" y="3160207"/>
            <a:ext cx="3574770" cy="2862322"/>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$500 of HELP funds may be used for counseling cost</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nvGrpSpPr>
          <p:cNvPr id="3" name="Group 2">
            <a:extLst>
              <a:ext uri="{FF2B5EF4-FFF2-40B4-BE49-F238E27FC236}">
                <a16:creationId xmlns:a16="http://schemas.microsoft.com/office/drawing/2014/main" id="{A8E0941D-D27A-4925-8EC1-F727E430B929}"/>
              </a:ext>
            </a:extLst>
          </p:cNvPr>
          <p:cNvGrpSpPr/>
          <p:nvPr/>
        </p:nvGrpSpPr>
        <p:grpSpPr>
          <a:xfrm>
            <a:off x="275509" y="2985385"/>
            <a:ext cx="4290646" cy="3037144"/>
            <a:chOff x="4373879" y="2431553"/>
            <a:chExt cx="4726687" cy="3540381"/>
          </a:xfrm>
        </p:grpSpPr>
        <p:pic>
          <p:nvPicPr>
            <p:cNvPr id="8" name="Picture 7">
              <a:extLst>
                <a:ext uri="{FF2B5EF4-FFF2-40B4-BE49-F238E27FC236}">
                  <a16:creationId xmlns:a16="http://schemas.microsoft.com/office/drawing/2014/main" id="{4AC96A65-331D-4884-B2CC-5A39DD14E074}"/>
                </a:ext>
              </a:extLst>
            </p:cNvPr>
            <p:cNvPicPr>
              <a:picLocks noChangeAspect="1"/>
            </p:cNvPicPr>
            <p:nvPr/>
          </p:nvPicPr>
          <p:blipFill>
            <a:blip r:embed="rId3"/>
            <a:stretch>
              <a:fillRect/>
            </a:stretch>
          </p:blipFill>
          <p:spPr>
            <a:xfrm>
              <a:off x="4373879" y="2431553"/>
              <a:ext cx="4726687" cy="3540381"/>
            </a:xfrm>
            <a:prstGeom prst="rect">
              <a:avLst/>
            </a:prstGeom>
          </p:spPr>
        </p:pic>
        <p:sp>
          <p:nvSpPr>
            <p:cNvPr id="10" name="TextBox 9">
              <a:extLst>
                <a:ext uri="{FF2B5EF4-FFF2-40B4-BE49-F238E27FC236}">
                  <a16:creationId xmlns:a16="http://schemas.microsoft.com/office/drawing/2014/main" id="{0B344044-E03A-495D-8497-5FE210F705F8}"/>
                </a:ext>
              </a:extLst>
            </p:cNvPr>
            <p:cNvSpPr txBox="1"/>
            <p:nvPr/>
          </p:nvSpPr>
          <p:spPr>
            <a:xfrm>
              <a:off x="5276139" y="3913357"/>
              <a:ext cx="2922165" cy="1041058"/>
            </a:xfrm>
            <a:prstGeom prst="rect">
              <a:avLst/>
            </a:prstGeom>
            <a:solidFill>
              <a:schemeClr val="bg1"/>
            </a:solidFill>
          </p:spPr>
          <p:txBody>
            <a:bodyPr wrap="square" rtlCol="0">
              <a:spAutoFit/>
            </a:bodyPr>
            <a:lstStyle/>
            <a:p>
              <a:pPr algn="ctr">
                <a:spcAft>
                  <a:spcPts val="600"/>
                </a:spcAft>
              </a:pPr>
              <a:r>
                <a:rPr lang="en-US" sz="1600" dirty="0">
                  <a:latin typeface="Times New Roman" panose="02020603050405020304" pitchFamily="18" charset="0"/>
                  <a:cs typeface="Times New Roman" panose="02020603050405020304" pitchFamily="18" charset="0"/>
                </a:rPr>
                <a:t>Billy Thompson</a:t>
              </a:r>
              <a:endParaRPr lang="en-US" sz="1000" dirty="0">
                <a:latin typeface="Times New Roman" panose="02020603050405020304" pitchFamily="18" charset="0"/>
                <a:cs typeface="Times New Roman" panose="02020603050405020304" pitchFamily="18" charset="0"/>
              </a:endParaRPr>
            </a:p>
            <a:p>
              <a:pPr algn="ctr">
                <a:spcAft>
                  <a:spcPts val="600"/>
                </a:spcAft>
              </a:pPr>
              <a:r>
                <a:rPr lang="en-US" sz="900" dirty="0">
                  <a:latin typeface="Times New Roman" panose="02020603050405020304" pitchFamily="18" charset="0"/>
                  <a:cs typeface="Times New Roman" panose="02020603050405020304" pitchFamily="18" charset="0"/>
                </a:rPr>
                <a:t>HAS SUCCESSFULLY COMPLETED HOMEOWNERSHIP EDUCATION</a:t>
              </a:r>
            </a:p>
          </p:txBody>
        </p:sp>
      </p:grpSp>
      <p:grpSp>
        <p:nvGrpSpPr>
          <p:cNvPr id="2" name="Group 1">
            <a:extLst>
              <a:ext uri="{FF2B5EF4-FFF2-40B4-BE49-F238E27FC236}">
                <a16:creationId xmlns:a16="http://schemas.microsoft.com/office/drawing/2014/main" id="{1B261604-3A57-062B-962B-01B58F9EEE8E}"/>
              </a:ext>
            </a:extLst>
          </p:cNvPr>
          <p:cNvGrpSpPr/>
          <p:nvPr/>
        </p:nvGrpSpPr>
        <p:grpSpPr>
          <a:xfrm>
            <a:off x="4010004" y="3151957"/>
            <a:ext cx="5018287" cy="2870572"/>
            <a:chOff x="3694247" y="2858238"/>
            <a:chExt cx="4817168" cy="2899273"/>
          </a:xfrm>
        </p:grpSpPr>
        <p:sp>
          <p:nvSpPr>
            <p:cNvPr id="5" name="Arrow: Pentagon 4">
              <a:extLst>
                <a:ext uri="{FF2B5EF4-FFF2-40B4-BE49-F238E27FC236}">
                  <a16:creationId xmlns:a16="http://schemas.microsoft.com/office/drawing/2014/main" id="{518863F3-A36A-B7D8-B37D-F151E1ACFB05}"/>
                </a:ext>
              </a:extLst>
            </p:cNvPr>
            <p:cNvSpPr/>
            <p:nvPr/>
          </p:nvSpPr>
          <p:spPr>
            <a:xfrm rot="10800000">
              <a:off x="3694247" y="2858238"/>
              <a:ext cx="4817167" cy="2899273"/>
            </a:xfrm>
            <a:prstGeom prst="homePlate">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753DD2A-4253-CEE1-BDD6-1BB23D2F515E}"/>
                </a:ext>
              </a:extLst>
            </p:cNvPr>
            <p:cNvSpPr txBox="1"/>
            <p:nvPr/>
          </p:nvSpPr>
          <p:spPr>
            <a:xfrm>
              <a:off x="4761971" y="3104854"/>
              <a:ext cx="3749444" cy="2580086"/>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a:t>
              </a:r>
              <a:r>
                <a:rPr lang="en-US" sz="2000" b="1" dirty="0">
                  <a:solidFill>
                    <a:schemeClr val="bg1"/>
                  </a:solidFill>
                  <a:highlight>
                    <a:srgbClr val="0372CE"/>
                  </a:highlight>
                </a:rPr>
                <a:t>$500 </a:t>
              </a:r>
              <a:r>
                <a:rPr lang="en-US" sz="2000" b="1" dirty="0">
                  <a:solidFill>
                    <a:schemeClr val="bg1"/>
                  </a:solidFill>
                </a:rPr>
                <a:t>of HELP funds may be used for counseling costs</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spTree>
    <p:extLst>
      <p:ext uri="{BB962C8B-B14F-4D97-AF65-F5344CB8AC3E}">
        <p14:creationId xmlns:p14="http://schemas.microsoft.com/office/powerpoint/2010/main" val="46082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Owner-Occupied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April 2 – May 1, 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2055017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6C91-EAFC-3340-329E-8B2CEBEF1035}"/>
              </a:ext>
            </a:extLst>
          </p:cNvPr>
          <p:cNvSpPr>
            <a:spLocks noGrp="1"/>
          </p:cNvSpPr>
          <p:nvPr>
            <p:ph type="title"/>
          </p:nvPr>
        </p:nvSpPr>
        <p:spPr/>
        <p:txBody>
          <a:bodyPr/>
          <a:lstStyle/>
          <a:p>
            <a:r>
              <a:rPr lang="en-US" sz="2000" dirty="0"/>
              <a:t>HELP Final Documents</a:t>
            </a:r>
          </a:p>
        </p:txBody>
      </p:sp>
      <p:sp>
        <p:nvSpPr>
          <p:cNvPr id="6" name="TextBox 5">
            <a:extLst>
              <a:ext uri="{FF2B5EF4-FFF2-40B4-BE49-F238E27FC236}">
                <a16:creationId xmlns:a16="http://schemas.microsoft.com/office/drawing/2014/main" id="{B9563C5A-7B1E-B857-04B1-2A4BEB991090}"/>
              </a:ext>
            </a:extLst>
          </p:cNvPr>
          <p:cNvSpPr txBox="1"/>
          <p:nvPr/>
        </p:nvSpPr>
        <p:spPr>
          <a:xfrm>
            <a:off x="1030919" y="1092884"/>
            <a:ext cx="7082162" cy="646331"/>
          </a:xfrm>
          <a:prstGeom prst="rect">
            <a:avLst/>
          </a:prstGeom>
          <a:solidFill>
            <a:srgbClr val="0071CE"/>
          </a:solidFill>
          <a:ln>
            <a:noFill/>
          </a:ln>
        </p:spPr>
        <p:txBody>
          <a:bodyPr wrap="square">
            <a:spAutoFit/>
          </a:bodyPr>
          <a:lstStyle/>
          <a:p>
            <a:pPr algn="ctr" defTabSz="342900">
              <a:lnSpc>
                <a:spcPct val="90000"/>
              </a:lnSpc>
              <a:spcAft>
                <a:spcPts val="1800"/>
              </a:spcAft>
              <a:defRPr/>
            </a:pPr>
            <a:r>
              <a:rPr lang="en-US" sz="2000" b="1" kern="0" dirty="0">
                <a:solidFill>
                  <a:schemeClr val="bg1"/>
                </a:solidFill>
              </a:rPr>
              <a:t>We require two documents to be submitted after the disbursement of funds and closing of the home</a:t>
            </a:r>
          </a:p>
        </p:txBody>
      </p:sp>
      <p:sp>
        <p:nvSpPr>
          <p:cNvPr id="7" name="TextBox 6">
            <a:extLst>
              <a:ext uri="{FF2B5EF4-FFF2-40B4-BE49-F238E27FC236}">
                <a16:creationId xmlns:a16="http://schemas.microsoft.com/office/drawing/2014/main" id="{88811A42-6E33-C963-9A23-64777CA5CB41}"/>
              </a:ext>
            </a:extLst>
          </p:cNvPr>
          <p:cNvSpPr txBox="1"/>
          <p:nvPr/>
        </p:nvSpPr>
        <p:spPr>
          <a:xfrm>
            <a:off x="672365" y="1938389"/>
            <a:ext cx="3419180" cy="369332"/>
          </a:xfrm>
          <a:prstGeom prst="rect">
            <a:avLst/>
          </a:prstGeom>
          <a:noFill/>
          <a:ln w="19050">
            <a:solidFill>
              <a:srgbClr val="245590"/>
            </a:solidFill>
          </a:ln>
        </p:spPr>
        <p:txBody>
          <a:bodyPr wrap="square" lIns="91440" tIns="45720" rIns="91440" bIns="45720" rtlCol="0" anchor="t">
            <a:spAutoFit/>
          </a:bodyPr>
          <a:lstStyle/>
          <a:p>
            <a:r>
              <a:rPr lang="en-US" b="1" dirty="0"/>
              <a:t>Signed Final Closing Disclosure:</a:t>
            </a:r>
            <a:endParaRPr lang="en-US" b="1" dirty="0">
              <a:cs typeface="Calibri"/>
            </a:endParaRPr>
          </a:p>
        </p:txBody>
      </p:sp>
      <p:sp>
        <p:nvSpPr>
          <p:cNvPr id="9" name="TextBox 8">
            <a:extLst>
              <a:ext uri="{FF2B5EF4-FFF2-40B4-BE49-F238E27FC236}">
                <a16:creationId xmlns:a16="http://schemas.microsoft.com/office/drawing/2014/main" id="{9A0C7931-1303-E141-4B81-D85BDA1B5CB0}"/>
              </a:ext>
            </a:extLst>
          </p:cNvPr>
          <p:cNvSpPr txBox="1"/>
          <p:nvPr/>
        </p:nvSpPr>
        <p:spPr>
          <a:xfrm>
            <a:off x="412599" y="3501824"/>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The HELP Grant and amount must be clearly labeled</a:t>
            </a:r>
            <a:endParaRPr lang="en-US" sz="1400" dirty="0">
              <a:cs typeface="Calibri"/>
            </a:endParaRPr>
          </a:p>
        </p:txBody>
      </p:sp>
      <p:sp>
        <p:nvSpPr>
          <p:cNvPr id="11" name="TextBox 10">
            <a:extLst>
              <a:ext uri="{FF2B5EF4-FFF2-40B4-BE49-F238E27FC236}">
                <a16:creationId xmlns:a16="http://schemas.microsoft.com/office/drawing/2014/main" id="{D3B1D1E0-916A-0674-D4AA-6C524A349C3B}"/>
              </a:ext>
            </a:extLst>
          </p:cNvPr>
          <p:cNvSpPr txBox="1"/>
          <p:nvPr/>
        </p:nvSpPr>
        <p:spPr>
          <a:xfrm>
            <a:off x="415000" y="4603777"/>
            <a:ext cx="3974571" cy="523220"/>
          </a:xfrm>
          <a:prstGeom prst="rect">
            <a:avLst/>
          </a:prstGeom>
          <a:noFill/>
          <a:ln w="19050">
            <a:solidFill>
              <a:srgbClr val="245590"/>
            </a:solidFill>
          </a:ln>
        </p:spPr>
        <p:txBody>
          <a:bodyPr wrap="square" lIns="91440" tIns="45720" rIns="91440" bIns="45720" rtlCol="0" anchor="t">
            <a:spAutoFit/>
          </a:bodyPr>
          <a:lstStyle/>
          <a:p>
            <a:r>
              <a:rPr lang="en-US" sz="1400" dirty="0"/>
              <a:t>Homebuyer contribution must be </a:t>
            </a:r>
            <a:r>
              <a:rPr lang="en-US" sz="1400" b="1" dirty="0"/>
              <a:t>at least $500 </a:t>
            </a:r>
            <a:r>
              <a:rPr lang="en-US" sz="1400" dirty="0"/>
              <a:t>(cash to close or as a deposit)</a:t>
            </a:r>
            <a:endParaRPr lang="en-US" sz="1400" dirty="0">
              <a:cs typeface="Calibri"/>
            </a:endParaRPr>
          </a:p>
        </p:txBody>
      </p:sp>
      <p:sp>
        <p:nvSpPr>
          <p:cNvPr id="12" name="TextBox 11">
            <a:extLst>
              <a:ext uri="{FF2B5EF4-FFF2-40B4-BE49-F238E27FC236}">
                <a16:creationId xmlns:a16="http://schemas.microsoft.com/office/drawing/2014/main" id="{57BFCDA6-5CF7-DED8-B81A-8266359ECE72}"/>
              </a:ext>
            </a:extLst>
          </p:cNvPr>
          <p:cNvSpPr txBox="1"/>
          <p:nvPr/>
        </p:nvSpPr>
        <p:spPr>
          <a:xfrm>
            <a:off x="414999" y="4038851"/>
            <a:ext cx="3974571" cy="307777"/>
          </a:xfrm>
          <a:prstGeom prst="rect">
            <a:avLst/>
          </a:prstGeom>
          <a:noFill/>
          <a:ln w="19050">
            <a:solidFill>
              <a:srgbClr val="245590"/>
            </a:solidFill>
          </a:ln>
        </p:spPr>
        <p:txBody>
          <a:bodyPr wrap="square" lIns="91440" tIns="45720" rIns="91440" bIns="45720" rtlCol="0" anchor="t">
            <a:spAutoFit/>
          </a:bodyPr>
          <a:lstStyle/>
          <a:p>
            <a:r>
              <a:rPr lang="en-US" sz="1400" b="1" dirty="0"/>
              <a:t>No cash back </a:t>
            </a:r>
            <a:r>
              <a:rPr lang="en-US" sz="1400" dirty="0"/>
              <a:t>to the borrower(s)</a:t>
            </a:r>
            <a:endParaRPr lang="en-US" sz="1400" dirty="0">
              <a:cs typeface="Calibri"/>
            </a:endParaRPr>
          </a:p>
        </p:txBody>
      </p:sp>
      <p:sp>
        <p:nvSpPr>
          <p:cNvPr id="13" name="TextBox 12">
            <a:extLst>
              <a:ext uri="{FF2B5EF4-FFF2-40B4-BE49-F238E27FC236}">
                <a16:creationId xmlns:a16="http://schemas.microsoft.com/office/drawing/2014/main" id="{016CC3A8-633C-D680-E4B7-99C249CAF6C0}"/>
              </a:ext>
            </a:extLst>
          </p:cNvPr>
          <p:cNvSpPr txBox="1"/>
          <p:nvPr/>
        </p:nvSpPr>
        <p:spPr>
          <a:xfrm>
            <a:off x="5315953" y="1922033"/>
            <a:ext cx="2797128" cy="369332"/>
          </a:xfrm>
          <a:prstGeom prst="rect">
            <a:avLst/>
          </a:prstGeom>
          <a:noFill/>
          <a:ln w="19050">
            <a:solidFill>
              <a:srgbClr val="245590"/>
            </a:solidFill>
          </a:ln>
        </p:spPr>
        <p:txBody>
          <a:bodyPr wrap="square" lIns="91440" tIns="45720" rIns="91440" bIns="45720" rtlCol="0" anchor="t">
            <a:spAutoFit/>
          </a:bodyPr>
          <a:lstStyle/>
          <a:p>
            <a:r>
              <a:rPr lang="en-US" b="1" dirty="0"/>
              <a:t>Recorded Deed Restriction:</a:t>
            </a:r>
            <a:endParaRPr lang="en-US" b="1" dirty="0">
              <a:cs typeface="Calibri"/>
            </a:endParaRPr>
          </a:p>
        </p:txBody>
      </p:sp>
      <p:sp>
        <p:nvSpPr>
          <p:cNvPr id="14" name="TextBox 13">
            <a:extLst>
              <a:ext uri="{FF2B5EF4-FFF2-40B4-BE49-F238E27FC236}">
                <a16:creationId xmlns:a16="http://schemas.microsoft.com/office/drawing/2014/main" id="{E0558292-76C3-ECA8-E321-50F9CEDA350C}"/>
              </a:ext>
            </a:extLst>
          </p:cNvPr>
          <p:cNvSpPr txBox="1"/>
          <p:nvPr/>
        </p:nvSpPr>
        <p:spPr>
          <a:xfrm>
            <a:off x="5064993" y="3175165"/>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a:t>
            </a:r>
            <a:r>
              <a:rPr lang="en-US" sz="1400" b="1" dirty="0"/>
              <a:t>entirely filled out including “legal description”</a:t>
            </a:r>
            <a:endParaRPr lang="en-US" sz="1400" b="1" dirty="0">
              <a:cs typeface="Calibri"/>
            </a:endParaRPr>
          </a:p>
        </p:txBody>
      </p:sp>
      <p:sp>
        <p:nvSpPr>
          <p:cNvPr id="15" name="TextBox 14">
            <a:extLst>
              <a:ext uri="{FF2B5EF4-FFF2-40B4-BE49-F238E27FC236}">
                <a16:creationId xmlns:a16="http://schemas.microsoft.com/office/drawing/2014/main" id="{6C2A1A42-8AEC-B6FB-D9BA-147A6C399C4A}"/>
              </a:ext>
            </a:extLst>
          </p:cNvPr>
          <p:cNvSpPr txBox="1"/>
          <p:nvPr/>
        </p:nvSpPr>
        <p:spPr>
          <a:xfrm>
            <a:off x="5064994" y="3855886"/>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recorded with the county officials where the property is located</a:t>
            </a:r>
            <a:endParaRPr lang="en-US" sz="1400" dirty="0">
              <a:cs typeface="Calibri"/>
            </a:endParaRPr>
          </a:p>
        </p:txBody>
      </p:sp>
      <p:sp>
        <p:nvSpPr>
          <p:cNvPr id="16" name="TextBox 15">
            <a:extLst>
              <a:ext uri="{FF2B5EF4-FFF2-40B4-BE49-F238E27FC236}">
                <a16:creationId xmlns:a16="http://schemas.microsoft.com/office/drawing/2014/main" id="{9C4D3E43-0F2E-D5BB-46ED-966CD421467D}"/>
              </a:ext>
            </a:extLst>
          </p:cNvPr>
          <p:cNvSpPr txBox="1"/>
          <p:nvPr/>
        </p:nvSpPr>
        <p:spPr>
          <a:xfrm>
            <a:off x="5064994" y="4586953"/>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Evidence of recording </a:t>
            </a:r>
            <a:r>
              <a:rPr lang="en-US" sz="1400" dirty="0"/>
              <a:t>must be included on the submitted document</a:t>
            </a:r>
            <a:endParaRPr lang="en-US" sz="1400" dirty="0">
              <a:cs typeface="Calibri"/>
            </a:endParaRPr>
          </a:p>
        </p:txBody>
      </p:sp>
      <p:sp>
        <p:nvSpPr>
          <p:cNvPr id="3" name="TextBox 2">
            <a:extLst>
              <a:ext uri="{FF2B5EF4-FFF2-40B4-BE49-F238E27FC236}">
                <a16:creationId xmlns:a16="http://schemas.microsoft.com/office/drawing/2014/main" id="{DCF3F2D5-9F6F-4C73-AE3C-FED1959F0A9C}"/>
              </a:ext>
            </a:extLst>
          </p:cNvPr>
          <p:cNvSpPr txBox="1"/>
          <p:nvPr/>
        </p:nvSpPr>
        <p:spPr>
          <a:xfrm>
            <a:off x="415000" y="5404463"/>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Must include Disbursement Date of the loan</a:t>
            </a:r>
            <a:endParaRPr lang="en-US" dirty="0">
              <a:cs typeface="Calibri"/>
            </a:endParaRPr>
          </a:p>
        </p:txBody>
      </p:sp>
      <p:sp>
        <p:nvSpPr>
          <p:cNvPr id="8" name="TextBox 7">
            <a:extLst>
              <a:ext uri="{FF2B5EF4-FFF2-40B4-BE49-F238E27FC236}">
                <a16:creationId xmlns:a16="http://schemas.microsoft.com/office/drawing/2014/main" id="{3540CA8D-76EF-FA12-58F3-0C2F94052C18}"/>
              </a:ext>
            </a:extLst>
          </p:cNvPr>
          <p:cNvSpPr txBox="1"/>
          <p:nvPr/>
        </p:nvSpPr>
        <p:spPr>
          <a:xfrm>
            <a:off x="414999" y="2787009"/>
            <a:ext cx="3974571"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30 days </a:t>
            </a:r>
            <a:r>
              <a:rPr lang="en-US" sz="1400" dirty="0"/>
              <a:t>of the disbursement of HELP funds to the member's DDA</a:t>
            </a:r>
            <a:endParaRPr lang="en-US" dirty="0">
              <a:cs typeface="Calibri"/>
            </a:endParaRPr>
          </a:p>
        </p:txBody>
      </p:sp>
      <p:sp>
        <p:nvSpPr>
          <p:cNvPr id="18" name="TextBox 17">
            <a:extLst>
              <a:ext uri="{FF2B5EF4-FFF2-40B4-BE49-F238E27FC236}">
                <a16:creationId xmlns:a16="http://schemas.microsoft.com/office/drawing/2014/main" id="{E00947D6-5D0B-058F-B3AC-598CE485BBE6}"/>
              </a:ext>
            </a:extLst>
          </p:cNvPr>
          <p:cNvSpPr txBox="1"/>
          <p:nvPr/>
        </p:nvSpPr>
        <p:spPr>
          <a:xfrm>
            <a:off x="5064993" y="2509564"/>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60 days </a:t>
            </a:r>
            <a:r>
              <a:rPr lang="en-US" sz="1400" dirty="0"/>
              <a:t>of the disbursement of HELP funds to the member's DDA</a:t>
            </a:r>
            <a:endParaRPr lang="en-US" dirty="0">
              <a:cs typeface="Calibri"/>
            </a:endParaRPr>
          </a:p>
        </p:txBody>
      </p:sp>
      <p:sp>
        <p:nvSpPr>
          <p:cNvPr id="10" name="TextBox 9">
            <a:extLst>
              <a:ext uri="{FF2B5EF4-FFF2-40B4-BE49-F238E27FC236}">
                <a16:creationId xmlns:a16="http://schemas.microsoft.com/office/drawing/2014/main" id="{B6FFAFFF-FBD8-BE6E-2D1E-0ADF9F58DC11}"/>
              </a:ext>
            </a:extLst>
          </p:cNvPr>
          <p:cNvSpPr txBox="1"/>
          <p:nvPr/>
        </p:nvSpPr>
        <p:spPr>
          <a:xfrm>
            <a:off x="5064995" y="5404463"/>
            <a:ext cx="3621699" cy="954107"/>
          </a:xfrm>
          <a:prstGeom prst="rect">
            <a:avLst/>
          </a:prstGeom>
          <a:noFill/>
          <a:ln w="19050">
            <a:solidFill>
              <a:srgbClr val="245590"/>
            </a:solidFill>
          </a:ln>
        </p:spPr>
        <p:txBody>
          <a:bodyPr wrap="square" lIns="91440" tIns="45720" rIns="91440" bIns="45720" rtlCol="0" anchor="t">
            <a:spAutoFit/>
          </a:bodyPr>
          <a:lstStyle/>
          <a:p>
            <a:r>
              <a:rPr lang="en-US" sz="1400" b="1" dirty="0"/>
              <a:t>Any errors included on the recorded document will require correction/additional cost to be incurred by the member or responsible party.</a:t>
            </a:r>
            <a:endParaRPr lang="en-US" sz="1400" b="1" dirty="0">
              <a:cs typeface="Calibri"/>
            </a:endParaRPr>
          </a:p>
        </p:txBody>
      </p:sp>
    </p:spTree>
    <p:extLst>
      <p:ext uri="{BB962C8B-B14F-4D97-AF65-F5344CB8AC3E}">
        <p14:creationId xmlns:p14="http://schemas.microsoft.com/office/powerpoint/2010/main" val="146291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8A28-6E58-4D17-BB3B-80F5BEB693A1}"/>
              </a:ext>
            </a:extLst>
          </p:cNvPr>
          <p:cNvSpPr>
            <a:spLocks noGrp="1"/>
          </p:cNvSpPr>
          <p:nvPr>
            <p:ph type="title"/>
          </p:nvPr>
        </p:nvSpPr>
        <p:spPr>
          <a:xfrm>
            <a:off x="589722" y="526430"/>
            <a:ext cx="8229600" cy="732527"/>
          </a:xfrm>
        </p:spPr>
        <p:txBody>
          <a:bodyPr>
            <a:normAutofit/>
          </a:bodyPr>
          <a:lstStyle/>
          <a:p>
            <a:pPr algn="l"/>
            <a:r>
              <a:rPr lang="en-US" sz="2000" b="1" dirty="0">
                <a:solidFill>
                  <a:srgbClr val="0070C0"/>
                </a:solidFill>
              </a:rPr>
              <a:t>HELP Summary</a:t>
            </a:r>
          </a:p>
        </p:txBody>
      </p:sp>
      <p:sp>
        <p:nvSpPr>
          <p:cNvPr id="3" name="Content Placeholder 2">
            <a:extLst>
              <a:ext uri="{FF2B5EF4-FFF2-40B4-BE49-F238E27FC236}">
                <a16:creationId xmlns:a16="http://schemas.microsoft.com/office/drawing/2014/main" id="{120AADDE-7B99-48ED-8037-8064C8C652DA}"/>
              </a:ext>
            </a:extLst>
          </p:cNvPr>
          <p:cNvSpPr>
            <a:spLocks noGrp="1"/>
          </p:cNvSpPr>
          <p:nvPr>
            <p:ph idx="1"/>
          </p:nvPr>
        </p:nvSpPr>
        <p:spPr>
          <a:xfrm>
            <a:off x="457200" y="1401420"/>
            <a:ext cx="8229600" cy="4525963"/>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a:buFont typeface="Wingdings" panose="05000000000000000000" pitchFamily="2" charset="2"/>
              <a:buChar char="Ø"/>
            </a:pPr>
            <a:endParaRPr lang="en-US" sz="800" b="1" dirty="0"/>
          </a:p>
          <a:p>
            <a:pPr>
              <a:buFont typeface="Wingdings" panose="05000000000000000000" pitchFamily="2" charset="2"/>
              <a:buChar char="Ø"/>
            </a:pPr>
            <a:r>
              <a:rPr lang="en-US" b="1" dirty="0"/>
              <a:t>Make sure you’re enrolled </a:t>
            </a:r>
          </a:p>
          <a:p>
            <a:pPr>
              <a:buFont typeface="Wingdings" panose="05000000000000000000" pitchFamily="2" charset="2"/>
              <a:buChar char="Ø"/>
            </a:pPr>
            <a:r>
              <a:rPr lang="en-US" b="1" dirty="0"/>
              <a:t>Funding available January 2nd, May 1st and August 1st, 2025 </a:t>
            </a:r>
          </a:p>
          <a:p>
            <a:pPr>
              <a:buFont typeface="Wingdings" panose="05000000000000000000" pitchFamily="2" charset="2"/>
              <a:buChar char="Ø"/>
            </a:pPr>
            <a:r>
              <a:rPr lang="en-US" b="1" dirty="0"/>
              <a:t>Upload fully executed Funding Manual with all supporting documentation to GrantConnect</a:t>
            </a:r>
          </a:p>
          <a:p>
            <a:pPr>
              <a:buFont typeface="Wingdings" panose="05000000000000000000" pitchFamily="2" charset="2"/>
              <a:buChar char="Ø"/>
            </a:pPr>
            <a:r>
              <a:rPr lang="en-US" b="1" dirty="0"/>
              <a:t>Funds get disbursed to the Member’s DDA with FHLB Dallas</a:t>
            </a:r>
          </a:p>
          <a:p>
            <a:pPr>
              <a:buFont typeface="Wingdings" panose="05000000000000000000" pitchFamily="2" charset="2"/>
              <a:buChar char="Ø"/>
            </a:pPr>
            <a:r>
              <a:rPr lang="en-US" b="1" dirty="0"/>
              <a:t>Within 30 days post-funding, upload the Final CD**</a:t>
            </a:r>
          </a:p>
          <a:p>
            <a:pPr>
              <a:buFont typeface="Wingdings" panose="05000000000000000000" pitchFamily="2" charset="2"/>
              <a:buChar char="Ø"/>
            </a:pPr>
            <a:r>
              <a:rPr lang="en-US" b="1" dirty="0"/>
              <a:t>Within 60 days post-funding, upload a copy of recorded Deed Restriction with legal description**</a:t>
            </a:r>
          </a:p>
          <a:p>
            <a:pPr>
              <a:buFont typeface="Wingdings" panose="05000000000000000000" pitchFamily="2" charset="2"/>
              <a:buChar char="Ø"/>
            </a:pPr>
            <a:r>
              <a:rPr lang="en-US" b="1" u="sng" dirty="0"/>
              <a:t>Record the Deed Restriction as a separate &amp; single document</a:t>
            </a:r>
            <a:r>
              <a:rPr lang="en-US" b="1" dirty="0"/>
              <a:t>.  If not, the document will need to be corrected, and additional fees will incur. </a:t>
            </a:r>
          </a:p>
          <a:p>
            <a:pPr>
              <a:buFont typeface="Wingdings" panose="05000000000000000000" pitchFamily="2" charset="2"/>
              <a:buChar char="Ø"/>
            </a:pPr>
            <a:endParaRPr lang="en-US" b="1" dirty="0"/>
          </a:p>
          <a:p>
            <a:pPr marL="0" indent="0" algn="ctr">
              <a:buNone/>
            </a:pPr>
            <a:r>
              <a:rPr lang="en-US" b="1" dirty="0"/>
              <a:t>**Failure to provide final documents within approximately 30 and 60 days may delay future funding requests.</a:t>
            </a:r>
          </a:p>
          <a:p>
            <a:pPr algn="ctr">
              <a:buFont typeface="Wingdings" panose="05000000000000000000" pitchFamily="2" charset="2"/>
              <a:buChar char="Ø"/>
            </a:pPr>
            <a:endParaRPr lang="en-US" b="1" dirty="0"/>
          </a:p>
          <a:p>
            <a:pPr>
              <a:buFont typeface="Wingdings" panose="05000000000000000000" pitchFamily="2" charset="2"/>
              <a:buChar char="Ø"/>
            </a:pPr>
            <a:endParaRPr lang="en-US" b="1" dirty="0"/>
          </a:p>
          <a:p>
            <a:pPr>
              <a:buFont typeface="Wingdings" panose="05000000000000000000" pitchFamily="2" charset="2"/>
              <a:buChar char="Ø"/>
            </a:pPr>
            <a:endParaRPr lang="en-US" b="1" dirty="0"/>
          </a:p>
        </p:txBody>
      </p:sp>
    </p:spTree>
    <p:extLst>
      <p:ext uri="{BB962C8B-B14F-4D97-AF65-F5344CB8AC3E}">
        <p14:creationId xmlns:p14="http://schemas.microsoft.com/office/powerpoint/2010/main" val="2485220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411340"/>
            <a:ext cx="7850459" cy="745575"/>
          </a:xfrm>
          <a:prstGeom prst="rect">
            <a:avLst/>
          </a:prstGeom>
        </p:spPr>
      </p:pic>
      <p:sp>
        <p:nvSpPr>
          <p:cNvPr id="6" name="Title 5"/>
          <p:cNvSpPr>
            <a:spLocks noGrp="1"/>
          </p:cNvSpPr>
          <p:nvPr>
            <p:ph type="title"/>
          </p:nvPr>
        </p:nvSpPr>
        <p:spPr>
          <a:xfrm>
            <a:off x="1878149" y="5366177"/>
            <a:ext cx="6930571" cy="800661"/>
          </a:xfrm>
          <a:ln>
            <a:noFill/>
          </a:ln>
        </p:spPr>
        <p:txBody>
          <a:bodyPr>
            <a:no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b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br>
            <a: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t>Disaster Rebuilding Assistance</a:t>
            </a:r>
            <a:r>
              <a:rPr lang="en-US" sz="27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(DRA)</a:t>
            </a:r>
            <a:br>
              <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br>
            <a:endPar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2" name="Picture 1">
            <a:extLst>
              <a:ext uri="{FF2B5EF4-FFF2-40B4-BE49-F238E27FC236}">
                <a16:creationId xmlns:a16="http://schemas.microsoft.com/office/drawing/2014/main" id="{9894BAA6-D549-4FA7-8119-B5A2A9480D13}"/>
              </a:ext>
            </a:extLst>
          </p:cNvPr>
          <p:cNvPicPr>
            <a:picLocks noChangeAspect="1"/>
          </p:cNvPicPr>
          <p:nvPr/>
        </p:nvPicPr>
        <p:blipFill rotWithShape="1">
          <a:blip r:embed="rId5"/>
          <a:srcRect t="1" b="14816"/>
          <a:stretch/>
        </p:blipFill>
        <p:spPr>
          <a:xfrm>
            <a:off x="-1" y="0"/>
            <a:ext cx="9144001" cy="5464680"/>
          </a:xfrm>
          <a:prstGeom prst="rect">
            <a:avLst/>
          </a:prstGeom>
        </p:spPr>
      </p:pic>
      <p:pic>
        <p:nvPicPr>
          <p:cNvPr id="3" name="Picture 2">
            <a:extLst>
              <a:ext uri="{FF2B5EF4-FFF2-40B4-BE49-F238E27FC236}">
                <a16:creationId xmlns:a16="http://schemas.microsoft.com/office/drawing/2014/main" id="{ACBB343B-F28E-48DA-B01C-0F479718F3B3}"/>
              </a:ext>
            </a:extLst>
          </p:cNvPr>
          <p:cNvPicPr>
            <a:picLocks noChangeAspect="1"/>
          </p:cNvPicPr>
          <p:nvPr/>
        </p:nvPicPr>
        <p:blipFill>
          <a:blip r:embed="rId6"/>
          <a:stretch>
            <a:fillRect/>
          </a:stretch>
        </p:blipFill>
        <p:spPr>
          <a:xfrm>
            <a:off x="432116" y="107017"/>
            <a:ext cx="3389670" cy="1585097"/>
          </a:xfrm>
          <a:prstGeom prst="rect">
            <a:avLst/>
          </a:prstGeom>
        </p:spPr>
      </p:pic>
      <p:sp>
        <p:nvSpPr>
          <p:cNvPr id="4" name="Title 1">
            <a:extLst>
              <a:ext uri="{FF2B5EF4-FFF2-40B4-BE49-F238E27FC236}">
                <a16:creationId xmlns:a16="http://schemas.microsoft.com/office/drawing/2014/main" id="{0D0E64A0-42FD-7CE4-A901-6D8E587A621B}"/>
              </a:ext>
            </a:extLst>
          </p:cNvPr>
          <p:cNvSpPr txBox="1">
            <a:spLocks/>
          </p:cNvSpPr>
          <p:nvPr/>
        </p:nvSpPr>
        <p:spPr>
          <a:xfrm>
            <a:off x="3006969" y="6277439"/>
            <a:ext cx="5700150" cy="398810"/>
          </a:xfrm>
          <a:prstGeom prst="rect">
            <a:avLst/>
          </a:prstGeom>
          <a:effectLst/>
        </p:spPr>
        <p:txBody>
          <a:bodyPr vert="horz" lIns="91440" tIns="45720" rIns="91440" bIns="45720" rtlCol="0" anchor="ctr">
            <a:normAutofit fontScale="75000" lnSpcReduction="2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First offering opened January 2nd, Second </a:t>
            </a:r>
            <a:r>
              <a:rPr lang="en-US" sz="1800" dirty="0">
                <a:solidFill>
                  <a:srgbClr val="0071CE"/>
                </a:solidFill>
                <a:latin typeface="Calibri" panose="020F0502020204030204" pitchFamily="34" charset="0"/>
                <a:cs typeface="Calibri" panose="020F0502020204030204" pitchFamily="34" charset="0"/>
              </a:rPr>
              <a:t>offering</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opens September 1</a:t>
            </a:r>
            <a:r>
              <a:rPr lang="en-US" sz="1800" dirty="0">
                <a:solidFill>
                  <a:srgbClr val="0071CE"/>
                </a:solidFill>
                <a:latin typeface="Calibri" panose="020F0502020204030204" pitchFamily="34" charset="0"/>
                <a:cs typeface="Calibri" panose="020F0502020204030204" pitchFamily="34" charset="0"/>
              </a:rPr>
              <a:t>,2025</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1341773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E003823-1BA7-AF8B-6FCC-A736380FD6A6}"/>
              </a:ext>
            </a:extLst>
          </p:cNvPr>
          <p:cNvSpPr/>
          <p:nvPr/>
        </p:nvSpPr>
        <p:spPr>
          <a:xfrm>
            <a:off x="3390509" y="3233523"/>
            <a:ext cx="2362981"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6"/>
          <p:cNvSpPr>
            <a:spLocks noGrp="1"/>
          </p:cNvSpPr>
          <p:nvPr>
            <p:ph type="title"/>
          </p:nvPr>
        </p:nvSpPr>
        <p:spPr>
          <a:xfrm>
            <a:off x="356260" y="598773"/>
            <a:ext cx="7470570" cy="457200"/>
          </a:xfrm>
        </p:spPr>
        <p:txBody>
          <a:bodyPr>
            <a:normAutofit/>
          </a:bodyPr>
          <a:lstStyle/>
          <a:p>
            <a:pPr algn="l"/>
            <a:r>
              <a:rPr lang="en-US" sz="2000" b="1">
                <a:solidFill>
                  <a:srgbClr val="0070C0"/>
                </a:solidFill>
              </a:rPr>
              <a:t>Program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576689" y="1229782"/>
            <a:ext cx="7990622" cy="1443536"/>
            <a:chOff x="572313" y="1362556"/>
            <a:chExt cx="7990622" cy="2026049"/>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392884"/>
              <a:ext cx="7990622" cy="1995721"/>
            </a:xfrm>
            <a:prstGeom prst="rect">
              <a:avLst/>
            </a:prstGeom>
            <a:grpFill/>
            <a:ln>
              <a:noFill/>
            </a:ln>
          </p:spPr>
          <p:txBody>
            <a:bodyPr wrap="square">
              <a:spAutoFit/>
            </a:bodyPr>
            <a:lstStyle/>
            <a:p>
              <a:pPr algn="ctr" defTabSz="342900">
                <a:lnSpc>
                  <a:spcPct val="90000"/>
                </a:lnSpc>
                <a:spcAft>
                  <a:spcPts val="1800"/>
                </a:spcAft>
                <a:defRPr/>
              </a:pPr>
              <a:r>
                <a:rPr lang="en-US" sz="2400" b="1" kern="0" dirty="0">
                  <a:solidFill>
                    <a:schemeClr val="bg1"/>
                  </a:solidFill>
                </a:rPr>
                <a:t>Provides funding for the repair, rehabilitation, and reconstruction of owner-occupied housing affected by a federally declared disaster for individual assistance. Household at or below 80% AMI</a:t>
              </a:r>
            </a:p>
          </p:txBody>
        </p:sp>
      </p:grpSp>
      <p:sp>
        <p:nvSpPr>
          <p:cNvPr id="10" name="TextBox 9">
            <a:extLst>
              <a:ext uri="{FF2B5EF4-FFF2-40B4-BE49-F238E27FC236}">
                <a16:creationId xmlns:a16="http://schemas.microsoft.com/office/drawing/2014/main" id="{96C904D2-F199-CD24-88E2-A911247F4D35}"/>
              </a:ext>
            </a:extLst>
          </p:cNvPr>
          <p:cNvSpPr txBox="1"/>
          <p:nvPr/>
        </p:nvSpPr>
        <p:spPr>
          <a:xfrm>
            <a:off x="3444307" y="3274480"/>
            <a:ext cx="2255387" cy="1015663"/>
          </a:xfrm>
          <a:prstGeom prst="rect">
            <a:avLst/>
          </a:prstGeom>
          <a:noFill/>
        </p:spPr>
        <p:txBody>
          <a:bodyPr wrap="square" lIns="91440" tIns="45720" rIns="91440" bIns="45720" rtlCol="0" anchor="t">
            <a:spAutoFit/>
          </a:bodyPr>
          <a:lstStyle/>
          <a:p>
            <a:pPr algn="ctr"/>
            <a:r>
              <a:rPr lang="en-US" sz="2000" b="1" dirty="0"/>
              <a:t>$4 Million </a:t>
            </a:r>
            <a:r>
              <a:rPr lang="en-US" sz="2000" dirty="0"/>
              <a:t>split between two offerings in 2025</a:t>
            </a:r>
            <a:endParaRPr lang="en-US" sz="2000" dirty="0">
              <a:cs typeface="Calibri"/>
            </a:endParaRPr>
          </a:p>
        </p:txBody>
      </p:sp>
      <p:sp>
        <p:nvSpPr>
          <p:cNvPr id="4" name="TextBox 3">
            <a:extLst>
              <a:ext uri="{FF2B5EF4-FFF2-40B4-BE49-F238E27FC236}">
                <a16:creationId xmlns:a16="http://schemas.microsoft.com/office/drawing/2014/main" id="{2497D192-F582-7F6B-AAD3-6C8CE6AFCC8E}"/>
              </a:ext>
            </a:extLst>
          </p:cNvPr>
          <p:cNvSpPr txBox="1"/>
          <p:nvPr/>
        </p:nvSpPr>
        <p:spPr>
          <a:xfrm>
            <a:off x="576688" y="3254226"/>
            <a:ext cx="2575585" cy="923330"/>
          </a:xfrm>
          <a:prstGeom prst="rect">
            <a:avLst/>
          </a:prstGeom>
          <a:noFill/>
        </p:spPr>
        <p:txBody>
          <a:bodyPr wrap="square" rtlCol="0">
            <a:spAutoFit/>
          </a:bodyPr>
          <a:lstStyle/>
          <a:p>
            <a:pPr algn="ctr"/>
            <a:r>
              <a:rPr lang="en-US" b="1" dirty="0"/>
              <a:t>2025 </a:t>
            </a:r>
          </a:p>
          <a:p>
            <a:pPr algn="ctr"/>
            <a:r>
              <a:rPr lang="en-US" b="1" dirty="0"/>
              <a:t>$2 Million of Funds available September 1</a:t>
            </a:r>
          </a:p>
        </p:txBody>
      </p:sp>
      <p:sp>
        <p:nvSpPr>
          <p:cNvPr id="6" name="Rectangle: Rounded Corners 5">
            <a:extLst>
              <a:ext uri="{FF2B5EF4-FFF2-40B4-BE49-F238E27FC236}">
                <a16:creationId xmlns:a16="http://schemas.microsoft.com/office/drawing/2014/main" id="{F6227922-A616-4C68-64CA-03CD154C9A21}"/>
              </a:ext>
            </a:extLst>
          </p:cNvPr>
          <p:cNvSpPr/>
          <p:nvPr/>
        </p:nvSpPr>
        <p:spPr>
          <a:xfrm>
            <a:off x="631550" y="3249317"/>
            <a:ext cx="2520723"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3F9ED6-F094-3295-DB5C-2AB491584260}"/>
              </a:ext>
            </a:extLst>
          </p:cNvPr>
          <p:cNvSpPr txBox="1"/>
          <p:nvPr/>
        </p:nvSpPr>
        <p:spPr>
          <a:xfrm>
            <a:off x="6158255" y="4739921"/>
            <a:ext cx="2362981" cy="984885"/>
          </a:xfrm>
          <a:prstGeom prst="rect">
            <a:avLst/>
          </a:prstGeom>
          <a:noFill/>
        </p:spPr>
        <p:txBody>
          <a:bodyPr wrap="square" rtlCol="0">
            <a:spAutoFit/>
          </a:bodyPr>
          <a:lstStyle/>
          <a:p>
            <a:pPr algn="ctr"/>
            <a:r>
              <a:rPr lang="en-US" sz="2000" dirty="0"/>
              <a:t>The property must be in the FHLB Dallas </a:t>
            </a:r>
            <a:r>
              <a:rPr lang="en-US" b="1" dirty="0">
                <a:solidFill>
                  <a:prstClr val="black"/>
                </a:solidFill>
                <a:latin typeface="Calibri"/>
              </a:rPr>
              <a:t>AR, LA, MS, NM, TX</a:t>
            </a:r>
          </a:p>
        </p:txBody>
      </p:sp>
      <p:sp>
        <p:nvSpPr>
          <p:cNvPr id="8" name="Rectangle: Rounded Corners 7">
            <a:extLst>
              <a:ext uri="{FF2B5EF4-FFF2-40B4-BE49-F238E27FC236}">
                <a16:creationId xmlns:a16="http://schemas.microsoft.com/office/drawing/2014/main" id="{09CF3602-72B4-ECF0-8698-4B7E863D50EF}"/>
              </a:ext>
            </a:extLst>
          </p:cNvPr>
          <p:cNvSpPr/>
          <p:nvPr/>
        </p:nvSpPr>
        <p:spPr>
          <a:xfrm>
            <a:off x="6104202" y="3233524"/>
            <a:ext cx="2362981" cy="101566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C08089C-6931-D1CC-84B2-D51530D2995A}"/>
              </a:ext>
            </a:extLst>
          </p:cNvPr>
          <p:cNvSpPr txBox="1"/>
          <p:nvPr/>
        </p:nvSpPr>
        <p:spPr>
          <a:xfrm>
            <a:off x="631550" y="4845888"/>
            <a:ext cx="2458310" cy="707886"/>
          </a:xfrm>
          <a:prstGeom prst="rect">
            <a:avLst/>
          </a:prstGeom>
          <a:noFill/>
        </p:spPr>
        <p:txBody>
          <a:bodyPr wrap="square" rtlCol="0">
            <a:spAutoFit/>
          </a:bodyPr>
          <a:lstStyle/>
          <a:p>
            <a:pPr algn="ctr"/>
            <a:r>
              <a:rPr lang="en-US" sz="2000" dirty="0"/>
              <a:t>Each Homeowner can receive up to </a:t>
            </a:r>
            <a:r>
              <a:rPr lang="en-US" sz="2000" b="1" dirty="0"/>
              <a:t>$15,000</a:t>
            </a:r>
            <a:endParaRPr lang="en-US" sz="2000" dirty="0"/>
          </a:p>
        </p:txBody>
      </p:sp>
      <p:sp>
        <p:nvSpPr>
          <p:cNvPr id="16" name="Rectangle: Rounded Corners 15">
            <a:extLst>
              <a:ext uri="{FF2B5EF4-FFF2-40B4-BE49-F238E27FC236}">
                <a16:creationId xmlns:a16="http://schemas.microsoft.com/office/drawing/2014/main" id="{09A5976A-3FD4-471B-7C1B-647106A75B29}"/>
              </a:ext>
            </a:extLst>
          </p:cNvPr>
          <p:cNvSpPr/>
          <p:nvPr/>
        </p:nvSpPr>
        <p:spPr>
          <a:xfrm>
            <a:off x="569676" y="4737872"/>
            <a:ext cx="2575585"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752BE4-7975-FFC3-482B-9507BF460D4A}"/>
              </a:ext>
            </a:extLst>
          </p:cNvPr>
          <p:cNvSpPr txBox="1"/>
          <p:nvPr/>
        </p:nvSpPr>
        <p:spPr>
          <a:xfrm>
            <a:off x="3491389" y="4705463"/>
            <a:ext cx="2216381" cy="1015663"/>
          </a:xfrm>
          <a:prstGeom prst="rect">
            <a:avLst/>
          </a:prstGeom>
          <a:noFill/>
        </p:spPr>
        <p:txBody>
          <a:bodyPr wrap="square" lIns="91440" tIns="45720" rIns="91440" bIns="45720" rtlCol="0" anchor="t">
            <a:spAutoFit/>
          </a:bodyPr>
          <a:lstStyle/>
          <a:p>
            <a:pPr algn="ctr"/>
            <a:r>
              <a:rPr lang="en-US" sz="2000" dirty="0"/>
              <a:t>Each Member may request </a:t>
            </a:r>
            <a:r>
              <a:rPr lang="en-US" sz="2000" b="1" dirty="0"/>
              <a:t>$300,000/</a:t>
            </a:r>
          </a:p>
          <a:p>
            <a:pPr algn="ctr"/>
            <a:r>
              <a:rPr lang="en-US" sz="2000" b="1" dirty="0"/>
              <a:t>Offering</a:t>
            </a:r>
            <a:r>
              <a:rPr lang="en-US" sz="2000" dirty="0"/>
              <a:t>*</a:t>
            </a:r>
            <a:endParaRPr lang="en-US" sz="2000" b="1" dirty="0"/>
          </a:p>
        </p:txBody>
      </p:sp>
      <p:sp>
        <p:nvSpPr>
          <p:cNvPr id="20" name="Rectangle: Rounded Corners 19">
            <a:extLst>
              <a:ext uri="{FF2B5EF4-FFF2-40B4-BE49-F238E27FC236}">
                <a16:creationId xmlns:a16="http://schemas.microsoft.com/office/drawing/2014/main" id="{7CFC434A-F6A2-80AF-E3D7-539258C59FF6}"/>
              </a:ext>
            </a:extLst>
          </p:cNvPr>
          <p:cNvSpPr/>
          <p:nvPr/>
        </p:nvSpPr>
        <p:spPr>
          <a:xfrm>
            <a:off x="3390509" y="4746420"/>
            <a:ext cx="2362981"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572E8-5496-EF64-09AF-4D23D5A6A037}"/>
              </a:ext>
            </a:extLst>
          </p:cNvPr>
          <p:cNvSpPr txBox="1"/>
          <p:nvPr/>
        </p:nvSpPr>
        <p:spPr>
          <a:xfrm>
            <a:off x="6104202" y="3219676"/>
            <a:ext cx="2362981" cy="1015663"/>
          </a:xfrm>
          <a:prstGeom prst="rect">
            <a:avLst/>
          </a:prstGeom>
          <a:noFill/>
        </p:spPr>
        <p:txBody>
          <a:bodyPr wrap="square" rtlCol="0">
            <a:spAutoFit/>
          </a:bodyPr>
          <a:lstStyle/>
          <a:p>
            <a:pPr algn="ctr"/>
            <a:r>
              <a:rPr lang="en-US" sz="2000" b="1" dirty="0"/>
              <a:t>Funds available until exhausted or </a:t>
            </a:r>
          </a:p>
          <a:p>
            <a:pPr algn="ctr"/>
            <a:r>
              <a:rPr lang="en-US" sz="2000" b="1" dirty="0"/>
              <a:t>Nov. 15, 2025</a:t>
            </a:r>
          </a:p>
        </p:txBody>
      </p:sp>
      <p:sp>
        <p:nvSpPr>
          <p:cNvPr id="11" name="Rectangle: Rounded Corners 10">
            <a:extLst>
              <a:ext uri="{FF2B5EF4-FFF2-40B4-BE49-F238E27FC236}">
                <a16:creationId xmlns:a16="http://schemas.microsoft.com/office/drawing/2014/main" id="{D342F8C8-6828-94A2-CDCD-13CE7E3E1FD6}"/>
              </a:ext>
            </a:extLst>
          </p:cNvPr>
          <p:cNvSpPr/>
          <p:nvPr/>
        </p:nvSpPr>
        <p:spPr>
          <a:xfrm>
            <a:off x="6158256" y="4746420"/>
            <a:ext cx="2362981" cy="1010228"/>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240ACB-6D72-F50B-9468-FDD0D2F07914}"/>
              </a:ext>
            </a:extLst>
          </p:cNvPr>
          <p:cNvSpPr txBox="1"/>
          <p:nvPr/>
        </p:nvSpPr>
        <p:spPr>
          <a:xfrm>
            <a:off x="-53339" y="6588919"/>
            <a:ext cx="711988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a:rPr>
              <a:t>*Applications can be submitted from 8am CST on the first day of the offering until 5pm CST on the final day of the offering</a:t>
            </a:r>
          </a:p>
          <a:p>
            <a:endParaRPr lang="en-US" sz="1000" dirty="0"/>
          </a:p>
        </p:txBody>
      </p:sp>
    </p:spTree>
    <p:extLst>
      <p:ext uri="{BB962C8B-B14F-4D97-AF65-F5344CB8AC3E}">
        <p14:creationId xmlns:p14="http://schemas.microsoft.com/office/powerpoint/2010/main" val="553980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85A8A-5A72-4AE6-E67B-BB9CDDD0C698}"/>
              </a:ext>
            </a:extLst>
          </p:cNvPr>
          <p:cNvSpPr>
            <a:spLocks noGrp="1"/>
          </p:cNvSpPr>
          <p:nvPr>
            <p:ph idx="1"/>
          </p:nvPr>
        </p:nvSpPr>
        <p:spPr>
          <a:xfrm>
            <a:off x="356260" y="1208314"/>
            <a:ext cx="8330540" cy="1381240"/>
          </a:xfrm>
        </p:spPr>
        <p:txBody>
          <a:bodyPr>
            <a:normAutofit/>
          </a:bodyPr>
          <a:lstStyle/>
          <a:p>
            <a:pPr marL="457200" indent="-457200">
              <a:buFont typeface="+mj-lt"/>
              <a:buAutoNum type="arabicPeriod"/>
            </a:pPr>
            <a:r>
              <a:rPr lang="en-US" sz="1800" dirty="0"/>
              <a:t>Go to FEMA’s website found here: </a:t>
            </a:r>
            <a:r>
              <a:rPr lang="en-US" sz="1800" dirty="0">
                <a:hlinkClick r:id="rId2"/>
              </a:rPr>
              <a:t>https://www.fema.gov/disaster/declarations</a:t>
            </a:r>
            <a:endParaRPr lang="en-US" sz="1800" dirty="0"/>
          </a:p>
          <a:p>
            <a:pPr marL="457200" indent="-457200">
              <a:buFont typeface="+mj-lt"/>
              <a:buAutoNum type="arabicPeriod"/>
            </a:pPr>
            <a:r>
              <a:rPr lang="en-US" sz="1800" dirty="0"/>
              <a:t>Choose “Major Disaster Declaration” under Declaration Type and select the appropriate state</a:t>
            </a:r>
          </a:p>
          <a:p>
            <a:pPr marL="457200" indent="-457200">
              <a:buFont typeface="+mj-lt"/>
              <a:buAutoNum type="arabicPeriod"/>
            </a:pPr>
            <a:r>
              <a:rPr lang="en-US" sz="1800" dirty="0"/>
              <a:t>Click “Search and Filter Disasters”</a:t>
            </a:r>
          </a:p>
        </p:txBody>
      </p:sp>
      <p:pic>
        <p:nvPicPr>
          <p:cNvPr id="5" name="Picture 4" descr="A screenshot of a computer&#10;&#10;Description automatically generated">
            <a:extLst>
              <a:ext uri="{FF2B5EF4-FFF2-40B4-BE49-F238E27FC236}">
                <a16:creationId xmlns:a16="http://schemas.microsoft.com/office/drawing/2014/main" id="{82CDCBF8-E150-4A6F-624A-F3F7E9D1C776}"/>
              </a:ext>
            </a:extLst>
          </p:cNvPr>
          <p:cNvPicPr>
            <a:picLocks noChangeAspect="1"/>
          </p:cNvPicPr>
          <p:nvPr/>
        </p:nvPicPr>
        <p:blipFill rotWithShape="1">
          <a:blip r:embed="rId3">
            <a:extLst>
              <a:ext uri="{28A0092B-C50C-407E-A947-70E740481C1C}">
                <a14:useLocalDpi xmlns:a14="http://schemas.microsoft.com/office/drawing/2010/main" val="0"/>
              </a:ext>
            </a:extLst>
          </a:blip>
          <a:srcRect l="60424" t="14339" r="10847" b="17593"/>
          <a:stretch/>
        </p:blipFill>
        <p:spPr>
          <a:xfrm>
            <a:off x="1805553" y="2589554"/>
            <a:ext cx="5532894" cy="4096629"/>
          </a:xfrm>
          <a:prstGeom prst="rect">
            <a:avLst/>
          </a:prstGeom>
        </p:spPr>
      </p:pic>
      <p:sp>
        <p:nvSpPr>
          <p:cNvPr id="6" name="Rectangle 5">
            <a:extLst>
              <a:ext uri="{FF2B5EF4-FFF2-40B4-BE49-F238E27FC236}">
                <a16:creationId xmlns:a16="http://schemas.microsoft.com/office/drawing/2014/main" id="{7D4DC3B0-D5D8-BFBC-F868-38563424A4D5}"/>
              </a:ext>
            </a:extLst>
          </p:cNvPr>
          <p:cNvSpPr/>
          <p:nvPr/>
        </p:nvSpPr>
        <p:spPr>
          <a:xfrm>
            <a:off x="3508311" y="4912964"/>
            <a:ext cx="1683621" cy="5501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38D640A-F1D6-1094-0C1D-BC1ABFA55AC1}"/>
              </a:ext>
            </a:extLst>
          </p:cNvPr>
          <p:cNvSpPr/>
          <p:nvPr/>
        </p:nvSpPr>
        <p:spPr>
          <a:xfrm>
            <a:off x="3516065" y="5614947"/>
            <a:ext cx="3442673" cy="5501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1">
            <a:extLst>
              <a:ext uri="{FF2B5EF4-FFF2-40B4-BE49-F238E27FC236}">
                <a16:creationId xmlns:a16="http://schemas.microsoft.com/office/drawing/2014/main" id="{B54DC767-6AD4-4E7E-6425-85B228D4B450}"/>
              </a:ext>
            </a:extLst>
          </p:cNvPr>
          <p:cNvSpPr>
            <a:spLocks noGrp="1"/>
          </p:cNvSpPr>
          <p:nvPr>
            <p:ph type="title"/>
          </p:nvPr>
        </p:nvSpPr>
        <p:spPr>
          <a:xfrm>
            <a:off x="457200" y="274638"/>
            <a:ext cx="8229600" cy="1143000"/>
          </a:xfrm>
        </p:spPr>
        <p:txBody>
          <a:bodyPr>
            <a:normAutofit/>
          </a:bodyPr>
          <a:lstStyle/>
          <a:p>
            <a:pPr algn="l"/>
            <a:r>
              <a:rPr lang="en-US" sz="2400" b="1" dirty="0">
                <a:solidFill>
                  <a:srgbClr val="0071CE"/>
                </a:solidFill>
              </a:rPr>
              <a:t>Determining Eligible Disasters</a:t>
            </a:r>
          </a:p>
        </p:txBody>
      </p:sp>
    </p:spTree>
    <p:extLst>
      <p:ext uri="{BB962C8B-B14F-4D97-AF65-F5344CB8AC3E}">
        <p14:creationId xmlns:p14="http://schemas.microsoft.com/office/powerpoint/2010/main" val="1838613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607FD6D3-47CA-EB91-9B95-3B818C035554}"/>
              </a:ext>
            </a:extLst>
          </p:cNvPr>
          <p:cNvPicPr>
            <a:picLocks noChangeAspect="1"/>
          </p:cNvPicPr>
          <p:nvPr/>
        </p:nvPicPr>
        <p:blipFill>
          <a:blip r:embed="rId2">
            <a:extLst>
              <a:ext uri="{28A0092B-C50C-407E-A947-70E740481C1C}">
                <a14:useLocalDpi xmlns:a14="http://schemas.microsoft.com/office/drawing/2010/main" val="0"/>
              </a:ext>
            </a:extLst>
          </a:blip>
          <a:srcRect l="882" t="8902" r="30980" b="1370"/>
          <a:stretch/>
        </p:blipFill>
        <p:spPr>
          <a:xfrm>
            <a:off x="1797955" y="2349907"/>
            <a:ext cx="5768257" cy="4448612"/>
          </a:xfrm>
          <a:prstGeom prst="rect">
            <a:avLst/>
          </a:prstGeom>
        </p:spPr>
      </p:pic>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p:txBody>
          <a:bodyPr>
            <a:normAutofit/>
          </a:bodyPr>
          <a:lstStyle/>
          <a:p>
            <a:pPr marL="0" indent="0">
              <a:buNone/>
            </a:pPr>
            <a:r>
              <a:rPr lang="en-US" sz="1800" dirty="0"/>
              <a:t>4. Select the disaster that caused the damage</a:t>
            </a:r>
          </a:p>
          <a:p>
            <a:pPr marL="0" indent="0">
              <a:buNone/>
            </a:pPr>
            <a:r>
              <a:rPr lang="en-US" sz="1800" dirty="0"/>
              <a:t>5. Click on “Designated Areas”</a:t>
            </a:r>
          </a:p>
        </p:txBody>
      </p:sp>
      <p:sp>
        <p:nvSpPr>
          <p:cNvPr id="6" name="Rectangle 5">
            <a:extLst>
              <a:ext uri="{FF2B5EF4-FFF2-40B4-BE49-F238E27FC236}">
                <a16:creationId xmlns:a16="http://schemas.microsoft.com/office/drawing/2014/main" id="{BFCD426D-43E3-BAD0-B9AB-079B6FD69700}"/>
              </a:ext>
            </a:extLst>
          </p:cNvPr>
          <p:cNvSpPr/>
          <p:nvPr/>
        </p:nvSpPr>
        <p:spPr>
          <a:xfrm>
            <a:off x="1918142" y="3010242"/>
            <a:ext cx="960895" cy="24394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6EA26642-5773-079B-935D-7315DBFF89AF}"/>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2400" b="1">
                <a:solidFill>
                  <a:srgbClr val="0071CE"/>
                </a:solidFill>
              </a:rPr>
              <a:t>Determining Eligible Disasters</a:t>
            </a:r>
            <a:endParaRPr lang="en-US" sz="2400" b="1" dirty="0">
              <a:solidFill>
                <a:srgbClr val="0071CE"/>
              </a:solidFill>
            </a:endParaRPr>
          </a:p>
        </p:txBody>
      </p:sp>
    </p:spTree>
    <p:extLst>
      <p:ext uri="{BB962C8B-B14F-4D97-AF65-F5344CB8AC3E}">
        <p14:creationId xmlns:p14="http://schemas.microsoft.com/office/powerpoint/2010/main" val="631897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B17-B775-DA18-7C10-BB1265F47009}"/>
              </a:ext>
            </a:extLst>
          </p:cNvPr>
          <p:cNvSpPr>
            <a:spLocks noGrp="1"/>
          </p:cNvSpPr>
          <p:nvPr>
            <p:ph type="title"/>
          </p:nvPr>
        </p:nvSpPr>
        <p:spPr/>
        <p:txBody>
          <a:bodyPr>
            <a:normAutofit/>
          </a:bodyPr>
          <a:lstStyle/>
          <a:p>
            <a:pPr algn="l"/>
            <a:r>
              <a:rPr lang="en-US" sz="2400" b="1" dirty="0">
                <a:solidFill>
                  <a:srgbClr val="0071CE"/>
                </a:solidFill>
              </a:rPr>
              <a:t>Determining Eligible Disasters</a:t>
            </a:r>
          </a:p>
        </p:txBody>
      </p:sp>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a:xfrm>
            <a:off x="356260" y="1208314"/>
            <a:ext cx="8431480" cy="457200"/>
          </a:xfrm>
        </p:spPr>
        <p:txBody>
          <a:bodyPr>
            <a:normAutofit/>
          </a:bodyPr>
          <a:lstStyle/>
          <a:p>
            <a:pPr marL="0" indent="0">
              <a:buNone/>
            </a:pPr>
            <a:r>
              <a:rPr lang="en-US" sz="1800" dirty="0"/>
              <a:t>6. Homes in counties designated for “Individual Assistance” are eligible under DRA</a:t>
            </a:r>
          </a:p>
        </p:txBody>
      </p:sp>
      <p:sp>
        <p:nvSpPr>
          <p:cNvPr id="9" name="Content Placeholder 2">
            <a:extLst>
              <a:ext uri="{FF2B5EF4-FFF2-40B4-BE49-F238E27FC236}">
                <a16:creationId xmlns:a16="http://schemas.microsoft.com/office/drawing/2014/main" id="{E8AAB1F9-A363-8B02-5584-30C4A787973D}"/>
              </a:ext>
            </a:extLst>
          </p:cNvPr>
          <p:cNvSpPr txBox="1">
            <a:spLocks/>
          </p:cNvSpPr>
          <p:nvPr/>
        </p:nvSpPr>
        <p:spPr>
          <a:xfrm>
            <a:off x="5181600" y="3254189"/>
            <a:ext cx="3505200" cy="3039037"/>
          </a:xfrm>
          <a:prstGeom prst="rect">
            <a:avLst/>
          </a:prstGeom>
        </p:spPr>
        <p:txBody>
          <a:bodyPr vert="horz" lIns="91440" tIns="45720" rIns="91440" bIns="45720" rtlCol="0">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prstClr val="black">
                  <a:lumMod val="85000"/>
                  <a:lumOff val="15000"/>
                </a:prstClr>
              </a:buClr>
              <a:buSzTx/>
              <a:buFont typeface="Arial"/>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Requested repairs must be related to damages caused by the disaster</a:t>
            </a:r>
          </a:p>
        </p:txBody>
      </p:sp>
      <p:pic>
        <p:nvPicPr>
          <p:cNvPr id="8" name="Picture 7" descr="Diagram&#10;&#10;Description automatically generated">
            <a:extLst>
              <a:ext uri="{FF2B5EF4-FFF2-40B4-BE49-F238E27FC236}">
                <a16:creationId xmlns:a16="http://schemas.microsoft.com/office/drawing/2014/main" id="{E04152CB-561F-6C3F-F181-BFA8623F6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04" y="1665513"/>
            <a:ext cx="3900249" cy="5022157"/>
          </a:xfrm>
          <a:prstGeom prst="rect">
            <a:avLst/>
          </a:prstGeom>
        </p:spPr>
      </p:pic>
    </p:spTree>
    <p:extLst>
      <p:ext uri="{BB962C8B-B14F-4D97-AF65-F5344CB8AC3E}">
        <p14:creationId xmlns:p14="http://schemas.microsoft.com/office/powerpoint/2010/main" val="29831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71A9-47AC-BECD-4112-F87FA835DC6C}"/>
            </a:ext>
          </a:extLst>
        </p:cNvPr>
        <p:cNvGrpSpPr/>
        <p:nvPr/>
      </p:nvGrpSpPr>
      <p:grpSpPr>
        <a:xfrm>
          <a:off x="0" y="0"/>
          <a:ext cx="0" cy="0"/>
          <a:chOff x="0" y="0"/>
          <a:chExt cx="0" cy="0"/>
        </a:xfrm>
      </p:grpSpPr>
      <p:sp>
        <p:nvSpPr>
          <p:cNvPr id="10" name="Rectangle 7">
            <a:extLst>
              <a:ext uri="{FF2B5EF4-FFF2-40B4-BE49-F238E27FC236}">
                <a16:creationId xmlns:a16="http://schemas.microsoft.com/office/drawing/2014/main" id="{78B5064C-277D-7946-21CB-FF9E8A39E11A}"/>
              </a:ext>
            </a:extLst>
          </p:cNvPr>
          <p:cNvSpPr txBox="1">
            <a:spLocks noChangeArrowheads="1"/>
          </p:cNvSpPr>
          <p:nvPr/>
        </p:nvSpPr>
        <p:spPr bwMode="auto">
          <a:xfrm>
            <a:off x="175236" y="2751908"/>
            <a:ext cx="1970435" cy="1652811"/>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defTabSz="342900">
              <a:spcAft>
                <a:spcPts val="1800"/>
              </a:spcAft>
            </a:pPr>
            <a:r>
              <a:rPr lang="en-US" sz="2000" b="1" kern="0" dirty="0"/>
              <a:t>The 2025 DRA Funding Manual can be found on </a:t>
            </a:r>
            <a:r>
              <a:rPr lang="en-US" sz="2000" b="1" kern="0" dirty="0">
                <a:hlinkClick r:id="rId2"/>
              </a:rPr>
              <a:t>fhlb.com</a:t>
            </a:r>
          </a:p>
        </p:txBody>
      </p:sp>
      <p:sp>
        <p:nvSpPr>
          <p:cNvPr id="13" name="Rectangle 12">
            <a:extLst>
              <a:ext uri="{FF2B5EF4-FFF2-40B4-BE49-F238E27FC236}">
                <a16:creationId xmlns:a16="http://schemas.microsoft.com/office/drawing/2014/main" id="{38FDCBE2-F8F1-5CB0-836F-322F2237B667}"/>
              </a:ext>
            </a:extLst>
          </p:cNvPr>
          <p:cNvSpPr/>
          <p:nvPr/>
        </p:nvSpPr>
        <p:spPr>
          <a:xfrm>
            <a:off x="6592022" y="4309773"/>
            <a:ext cx="1132044" cy="1898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DC739B1-AA03-7526-E0E1-D0ED33292BC8}"/>
              </a:ext>
            </a:extLst>
          </p:cNvPr>
          <p:cNvSpPr>
            <a:spLocks noGrp="1"/>
          </p:cNvSpPr>
          <p:nvPr>
            <p:ph type="title"/>
          </p:nvPr>
        </p:nvSpPr>
        <p:spPr>
          <a:xfrm>
            <a:off x="464820" y="480935"/>
            <a:ext cx="6537960" cy="328879"/>
          </a:xfrm>
        </p:spPr>
        <p:txBody>
          <a:bodyPr>
            <a:noAutofit/>
          </a:bodyPr>
          <a:lstStyle/>
          <a:p>
            <a:r>
              <a:rPr lang="en-US" dirty="0"/>
              <a:t>2025 Key documents and resources</a:t>
            </a:r>
            <a:endParaRPr lang="en-US" sz="2400" dirty="0">
              <a:solidFill>
                <a:srgbClr val="0071CE"/>
              </a:solidFill>
            </a:endParaRPr>
          </a:p>
        </p:txBody>
      </p:sp>
      <p:pic>
        <p:nvPicPr>
          <p:cNvPr id="7" name="Picture 6">
            <a:extLst>
              <a:ext uri="{FF2B5EF4-FFF2-40B4-BE49-F238E27FC236}">
                <a16:creationId xmlns:a16="http://schemas.microsoft.com/office/drawing/2014/main" id="{4CBD4D90-84E2-1122-BF7B-E0A699699706}"/>
              </a:ext>
            </a:extLst>
          </p:cNvPr>
          <p:cNvPicPr>
            <a:picLocks noChangeAspect="1"/>
          </p:cNvPicPr>
          <p:nvPr/>
        </p:nvPicPr>
        <p:blipFill>
          <a:blip r:embed="rId3"/>
          <a:srcRect/>
          <a:stretch/>
        </p:blipFill>
        <p:spPr>
          <a:xfrm>
            <a:off x="2230466" y="1002632"/>
            <a:ext cx="6841344" cy="5751093"/>
          </a:xfrm>
          <a:prstGeom prst="rect">
            <a:avLst/>
          </a:prstGeom>
        </p:spPr>
      </p:pic>
      <p:sp>
        <p:nvSpPr>
          <p:cNvPr id="8" name="Rectangle 7">
            <a:extLst>
              <a:ext uri="{FF2B5EF4-FFF2-40B4-BE49-F238E27FC236}">
                <a16:creationId xmlns:a16="http://schemas.microsoft.com/office/drawing/2014/main" id="{2BBA9686-7C59-FE3A-5768-61BE4F671EE9}"/>
              </a:ext>
            </a:extLst>
          </p:cNvPr>
          <p:cNvSpPr/>
          <p:nvPr/>
        </p:nvSpPr>
        <p:spPr>
          <a:xfrm>
            <a:off x="6889471" y="1411066"/>
            <a:ext cx="1047104" cy="2602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63798-83FD-AD05-EC18-077515C153B0}"/>
              </a:ext>
            </a:extLst>
          </p:cNvPr>
          <p:cNvSpPr/>
          <p:nvPr/>
        </p:nvSpPr>
        <p:spPr>
          <a:xfrm>
            <a:off x="6889470" y="2951748"/>
            <a:ext cx="1756610" cy="1898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D70AC8-1FB1-F299-5B91-A0A4B105EDCA}"/>
              </a:ext>
            </a:extLst>
          </p:cNvPr>
          <p:cNvSpPr/>
          <p:nvPr/>
        </p:nvSpPr>
        <p:spPr>
          <a:xfrm>
            <a:off x="2379888" y="4768902"/>
            <a:ext cx="1701718" cy="3349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37A9B-01B9-B1D2-94AC-0573B3D43441}"/>
              </a:ext>
            </a:extLst>
          </p:cNvPr>
          <p:cNvSpPr/>
          <p:nvPr/>
        </p:nvSpPr>
        <p:spPr>
          <a:xfrm>
            <a:off x="5138341" y="4172743"/>
            <a:ext cx="1073721" cy="104896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8018FF-D014-4EF8-EB43-D3DEAFAA8D1D}"/>
              </a:ext>
            </a:extLst>
          </p:cNvPr>
          <p:cNvSpPr/>
          <p:nvPr/>
        </p:nvSpPr>
        <p:spPr>
          <a:xfrm>
            <a:off x="6339665" y="2951748"/>
            <a:ext cx="504713" cy="2602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186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3702-15B7-57D2-7478-C5F95ADA3B01}"/>
            </a:ext>
          </a:extLst>
        </p:cNvPr>
        <p:cNvGrpSpPr/>
        <p:nvPr/>
      </p:nvGrpSpPr>
      <p:grpSpPr>
        <a:xfrm>
          <a:off x="0" y="0"/>
          <a:ext cx="0" cy="0"/>
          <a:chOff x="0" y="0"/>
          <a:chExt cx="0" cy="0"/>
        </a:xfrm>
      </p:grpSpPr>
      <p:sp>
        <p:nvSpPr>
          <p:cNvPr id="6" name="Rectangle 7">
            <a:extLst>
              <a:ext uri="{FF2B5EF4-FFF2-40B4-BE49-F238E27FC236}">
                <a16:creationId xmlns:a16="http://schemas.microsoft.com/office/drawing/2014/main" id="{2AC9BED9-3781-0A75-569F-B2ED6F23A45F}"/>
              </a:ext>
            </a:extLst>
          </p:cNvPr>
          <p:cNvSpPr txBox="1">
            <a:spLocks noChangeArrowheads="1"/>
          </p:cNvSpPr>
          <p:nvPr/>
        </p:nvSpPr>
        <p:spPr bwMode="auto">
          <a:xfrm>
            <a:off x="6517427" y="2631947"/>
            <a:ext cx="2292522" cy="1136102"/>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sz="2000" b="1" kern="0" dirty="0"/>
              <a:t>Please note the Q&amp;A section is a great resource</a:t>
            </a:r>
          </a:p>
        </p:txBody>
      </p:sp>
      <p:pic>
        <p:nvPicPr>
          <p:cNvPr id="2" name="Picture 1">
            <a:extLst>
              <a:ext uri="{FF2B5EF4-FFF2-40B4-BE49-F238E27FC236}">
                <a16:creationId xmlns:a16="http://schemas.microsoft.com/office/drawing/2014/main" id="{AA5471AF-69E9-5F67-0F74-8CD9BA23DA13}"/>
              </a:ext>
            </a:extLst>
          </p:cNvPr>
          <p:cNvPicPr>
            <a:picLocks noChangeAspect="1"/>
          </p:cNvPicPr>
          <p:nvPr/>
        </p:nvPicPr>
        <p:blipFill rotWithShape="1">
          <a:blip r:embed="rId2"/>
          <a:srcRect l="68213" t="16624" r="10800" b="24462"/>
          <a:stretch/>
        </p:blipFill>
        <p:spPr>
          <a:xfrm>
            <a:off x="103710" y="867748"/>
            <a:ext cx="6413717" cy="5575496"/>
          </a:xfrm>
          <a:prstGeom prst="rect">
            <a:avLst/>
          </a:prstGeom>
        </p:spPr>
      </p:pic>
    </p:spTree>
    <p:extLst>
      <p:ext uri="{BB962C8B-B14F-4D97-AF65-F5344CB8AC3E}">
        <p14:creationId xmlns:p14="http://schemas.microsoft.com/office/powerpoint/2010/main" val="67579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A428-B2ED-962C-CB65-5E0FB1DF2299}"/>
              </a:ext>
            </a:extLst>
          </p:cNvPr>
          <p:cNvSpPr>
            <a:spLocks noGrp="1"/>
          </p:cNvSpPr>
          <p:nvPr>
            <p:ph type="title"/>
          </p:nvPr>
        </p:nvSpPr>
        <p:spPr>
          <a:xfrm>
            <a:off x="366548" y="1079445"/>
            <a:ext cx="8596011" cy="1249084"/>
          </a:xfrm>
          <a:ln w="12700">
            <a:solidFill>
              <a:srgbClr val="245590"/>
            </a:solidFill>
          </a:ln>
        </p:spPr>
        <p:txBody>
          <a:bodyPr/>
          <a:lstStyle/>
          <a:p>
            <a:r>
              <a:rPr lang="en-US" sz="2000" dirty="0"/>
              <a:t>AHP General Fund (Purpose)</a:t>
            </a:r>
            <a:r>
              <a:rPr lang="en-US" sz="2000" b="0" i="0" dirty="0">
                <a:solidFill>
                  <a:srgbClr val="4E5054"/>
                </a:solidFill>
                <a:effectLst/>
                <a:latin typeface="Public Sans"/>
              </a:rPr>
              <a:t> </a:t>
            </a:r>
            <a:br>
              <a:rPr lang="en-US" sz="2000" b="0" i="0" dirty="0">
                <a:solidFill>
                  <a:srgbClr val="4E5054"/>
                </a:solidFill>
                <a:effectLst/>
                <a:latin typeface="Public Sans"/>
              </a:rPr>
            </a:br>
            <a:r>
              <a:rPr lang="en-US" sz="1800" b="0" dirty="0">
                <a:solidFill>
                  <a:srgbClr val="4E5054"/>
                </a:solidFill>
                <a:latin typeface="Public Sans"/>
                <a:ea typeface="+mn-ea"/>
                <a:cs typeface="+mn-cs"/>
              </a:rPr>
              <a:t>These funds strengthen communities by providing funding to members for affordable housing finance that benefits households at or below 80 percent of their area median income.</a:t>
            </a:r>
          </a:p>
        </p:txBody>
      </p:sp>
      <p:sp>
        <p:nvSpPr>
          <p:cNvPr id="3" name="Content Placeholder 2">
            <a:extLst>
              <a:ext uri="{FF2B5EF4-FFF2-40B4-BE49-F238E27FC236}">
                <a16:creationId xmlns:a16="http://schemas.microsoft.com/office/drawing/2014/main" id="{40496EC5-CF4D-5BF6-BB25-D0975FDD7A0E}"/>
              </a:ext>
            </a:extLst>
          </p:cNvPr>
          <p:cNvSpPr>
            <a:spLocks noGrp="1"/>
          </p:cNvSpPr>
          <p:nvPr>
            <p:ph idx="1"/>
          </p:nvPr>
        </p:nvSpPr>
        <p:spPr>
          <a:xfrm>
            <a:off x="356260" y="2328530"/>
            <a:ext cx="8596009" cy="4045896"/>
          </a:xfrm>
          <a:ln w="19050">
            <a:solidFill>
              <a:srgbClr val="0071CE"/>
            </a:solidFill>
          </a:ln>
        </p:spPr>
        <p:txBody>
          <a:bodyPr>
            <a:normAutofit/>
          </a:bodyPr>
          <a:lstStyle/>
          <a:p>
            <a:pPr>
              <a:spcBef>
                <a:spcPts val="1200"/>
              </a:spcBef>
            </a:pPr>
            <a:endParaRPr lang="en-US" sz="800" dirty="0">
              <a:solidFill>
                <a:srgbClr val="4E5054"/>
              </a:solidFill>
              <a:latin typeface="Public Sans"/>
            </a:endParaRPr>
          </a:p>
          <a:p>
            <a:pPr>
              <a:spcBef>
                <a:spcPts val="1200"/>
              </a:spcBef>
            </a:pPr>
            <a:r>
              <a:rPr lang="en-US" sz="2000" dirty="0">
                <a:solidFill>
                  <a:srgbClr val="4E5054"/>
                </a:solidFill>
                <a:latin typeface="Public Sans"/>
              </a:rPr>
              <a:t>A Funding source to nudge Affordable Housing p</a:t>
            </a:r>
            <a:r>
              <a:rPr lang="en-US" sz="2000" b="0" i="0" dirty="0">
                <a:solidFill>
                  <a:srgbClr val="4E5054"/>
                </a:solidFill>
                <a:effectLst/>
                <a:latin typeface="Public Sans"/>
              </a:rPr>
              <a:t>rojects over the finish line with final funding, as a gap funding source to leverage additional grant monies or for overall financing needs.</a:t>
            </a:r>
          </a:p>
          <a:p>
            <a:r>
              <a:rPr lang="en-US" sz="2000" b="0" i="0" dirty="0">
                <a:solidFill>
                  <a:srgbClr val="4E5054"/>
                </a:solidFill>
                <a:effectLst/>
                <a:latin typeface="Public Sans"/>
              </a:rPr>
              <a:t>The grant is interest free, and if a project remains in compliance with program requirements for specified terms, all funds are forgiven – reducing the amount of debt and other funding needed to complete a project.</a:t>
            </a:r>
          </a:p>
          <a:p>
            <a:r>
              <a:rPr lang="en-US" sz="2000" b="0" i="0" dirty="0">
                <a:solidFill>
                  <a:srgbClr val="4E5054"/>
                </a:solidFill>
                <a:effectLst/>
                <a:latin typeface="Public Sans"/>
              </a:rPr>
              <a:t>Project sponsors must work with an FHLB Dallas member financial institution to submit an application for funding.</a:t>
            </a:r>
          </a:p>
          <a:p>
            <a:pPr>
              <a:tabLst>
                <a:tab pos="344488" algn="l"/>
              </a:tabLst>
              <a:defRPr/>
            </a:pPr>
            <a:r>
              <a:rPr lang="en-US" sz="2000" dirty="0">
                <a:solidFill>
                  <a:prstClr val="black">
                    <a:lumMod val="65000"/>
                    <a:lumOff val="35000"/>
                  </a:prstClr>
                </a:solidFill>
                <a:latin typeface="Calibri"/>
              </a:rPr>
              <a:t>2025 Maximum AHP subsidy is </a:t>
            </a:r>
            <a:r>
              <a:rPr lang="en-US" sz="2000" b="1" dirty="0">
                <a:solidFill>
                  <a:prstClr val="black">
                    <a:lumMod val="65000"/>
                    <a:lumOff val="35000"/>
                  </a:prstClr>
                </a:solidFill>
                <a:latin typeface="Calibri"/>
              </a:rPr>
              <a:t>$1,750,000 </a:t>
            </a:r>
            <a:r>
              <a:rPr lang="en-US" sz="2000" dirty="0">
                <a:solidFill>
                  <a:prstClr val="black">
                    <a:lumMod val="65000"/>
                    <a:lumOff val="35000"/>
                  </a:prstClr>
                </a:solidFill>
                <a:latin typeface="Calibri"/>
              </a:rPr>
              <a:t>per project.</a:t>
            </a:r>
          </a:p>
          <a:p>
            <a:pPr>
              <a:tabLst>
                <a:tab pos="344488" algn="l"/>
              </a:tabLst>
              <a:defRPr/>
            </a:pPr>
            <a:r>
              <a:rPr lang="en-US" sz="2000" dirty="0">
                <a:solidFill>
                  <a:prstClr val="black">
                    <a:lumMod val="65000"/>
                    <a:lumOff val="35000"/>
                  </a:prstClr>
                </a:solidFill>
                <a:latin typeface="Calibri"/>
              </a:rPr>
              <a:t>Application Period-The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endParaRPr lang="en-US" sz="2000" dirty="0"/>
          </a:p>
        </p:txBody>
      </p:sp>
      <p:sp>
        <p:nvSpPr>
          <p:cNvPr id="8" name="TextBox 7">
            <a:extLst>
              <a:ext uri="{FF2B5EF4-FFF2-40B4-BE49-F238E27FC236}">
                <a16:creationId xmlns:a16="http://schemas.microsoft.com/office/drawing/2014/main" id="{2DC74CAA-35A2-F01F-9A76-CC0D8A5FF581}"/>
              </a:ext>
            </a:extLst>
          </p:cNvPr>
          <p:cNvSpPr txBox="1"/>
          <p:nvPr/>
        </p:nvSpPr>
        <p:spPr>
          <a:xfrm>
            <a:off x="223524" y="6374427"/>
            <a:ext cx="8596011" cy="369332"/>
          </a:xfrm>
          <a:prstGeom prst="rect">
            <a:avLst/>
          </a:prstGeom>
          <a:noFill/>
        </p:spPr>
        <p:txBody>
          <a:bodyPr wrap="square">
            <a:spAutoFit/>
          </a:bodyPr>
          <a:lstStyle/>
          <a:p>
            <a:r>
              <a:rPr lang="en-US" b="0" i="0" dirty="0">
                <a:solidFill>
                  <a:srgbClr val="4E5054"/>
                </a:solidFill>
                <a:effectLst/>
                <a:latin typeface="Public Sans"/>
              </a:rPr>
              <a:t> </a:t>
            </a:r>
            <a:r>
              <a:rPr lang="en-US" sz="1400" b="0" i="0" dirty="0">
                <a:solidFill>
                  <a:srgbClr val="4E5054"/>
                </a:solidFill>
                <a:effectLst/>
                <a:latin typeface="Public Sans"/>
              </a:rPr>
              <a:t>*NOTE: FHLB Dallas does not provide grants directly to project sponsors or to consumers</a:t>
            </a:r>
            <a:r>
              <a:rPr lang="en-US" b="0" i="0" dirty="0">
                <a:solidFill>
                  <a:srgbClr val="4E5054"/>
                </a:solidFill>
                <a:effectLst/>
                <a:latin typeface="Public Sans"/>
              </a:rPr>
              <a:t>* </a:t>
            </a:r>
            <a:endParaRPr lang="en-US" dirty="0"/>
          </a:p>
        </p:txBody>
      </p:sp>
    </p:spTree>
    <p:extLst>
      <p:ext uri="{BB962C8B-B14F-4D97-AF65-F5344CB8AC3E}">
        <p14:creationId xmlns:p14="http://schemas.microsoft.com/office/powerpoint/2010/main" val="4158200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38C8-E0F7-1AB7-E31B-14B218810A69}"/>
              </a:ext>
            </a:extLst>
          </p:cNvPr>
          <p:cNvSpPr>
            <a:spLocks noGrp="1"/>
          </p:cNvSpPr>
          <p:nvPr>
            <p:ph type="title"/>
          </p:nvPr>
        </p:nvSpPr>
        <p:spPr/>
        <p:txBody>
          <a:bodyPr/>
          <a:lstStyle/>
          <a:p>
            <a:r>
              <a:rPr lang="en-US" sz="2000" dirty="0"/>
              <a:t>DRA Request for Disbursement of Funds</a:t>
            </a:r>
          </a:p>
        </p:txBody>
      </p:sp>
      <p:pic>
        <p:nvPicPr>
          <p:cNvPr id="5" name="Picture 4">
            <a:extLst>
              <a:ext uri="{FF2B5EF4-FFF2-40B4-BE49-F238E27FC236}">
                <a16:creationId xmlns:a16="http://schemas.microsoft.com/office/drawing/2014/main" id="{B7738876-3D11-A314-FC7C-EB64BCF11D18}"/>
              </a:ext>
            </a:extLst>
          </p:cNvPr>
          <p:cNvPicPr>
            <a:picLocks noChangeAspect="1"/>
          </p:cNvPicPr>
          <p:nvPr/>
        </p:nvPicPr>
        <p:blipFill>
          <a:blip r:embed="rId2"/>
          <a:srcRect/>
          <a:stretch/>
        </p:blipFill>
        <p:spPr>
          <a:xfrm>
            <a:off x="4211985" y="1014376"/>
            <a:ext cx="4881519" cy="5802027"/>
          </a:xfrm>
          <a:prstGeom prst="rect">
            <a:avLst/>
          </a:prstGeom>
        </p:spPr>
      </p:pic>
      <p:sp>
        <p:nvSpPr>
          <p:cNvPr id="8" name="Rectangle 7">
            <a:extLst>
              <a:ext uri="{FF2B5EF4-FFF2-40B4-BE49-F238E27FC236}">
                <a16:creationId xmlns:a16="http://schemas.microsoft.com/office/drawing/2014/main" id="{37121D8B-C7CF-F699-C7EC-E85F05864A89}"/>
              </a:ext>
            </a:extLst>
          </p:cNvPr>
          <p:cNvSpPr/>
          <p:nvPr/>
        </p:nvSpPr>
        <p:spPr>
          <a:xfrm>
            <a:off x="4351600" y="3703926"/>
            <a:ext cx="4753973" cy="22204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033735-B001-2DD4-11A1-750A35F1D223}"/>
              </a:ext>
            </a:extLst>
          </p:cNvPr>
          <p:cNvCxnSpPr>
            <a:cxnSpLocks/>
          </p:cNvCxnSpPr>
          <p:nvPr/>
        </p:nvCxnSpPr>
        <p:spPr>
          <a:xfrm>
            <a:off x="3798277" y="4888636"/>
            <a:ext cx="47567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2709ABD9-CF54-8FDC-FF2C-D9D7E3C37A01}"/>
              </a:ext>
            </a:extLst>
          </p:cNvPr>
          <p:cNvSpPr txBox="1"/>
          <p:nvPr/>
        </p:nvSpPr>
        <p:spPr>
          <a:xfrm>
            <a:off x="223165" y="3210766"/>
            <a:ext cx="4039315"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Include the FEMA Disaster ID associated with the request:</a:t>
            </a:r>
          </a:p>
          <a:p>
            <a:r>
              <a:rPr lang="en-US" sz="1600" dirty="0">
                <a:hlinkClick r:id="rId3"/>
              </a:rPr>
              <a:t>https://www.fema.gov/disaster/declarations</a:t>
            </a:r>
            <a:endParaRPr lang="en-US" sz="1600" dirty="0"/>
          </a:p>
        </p:txBody>
      </p:sp>
      <p:sp>
        <p:nvSpPr>
          <p:cNvPr id="13" name="TextBox 12">
            <a:extLst>
              <a:ext uri="{FF2B5EF4-FFF2-40B4-BE49-F238E27FC236}">
                <a16:creationId xmlns:a16="http://schemas.microsoft.com/office/drawing/2014/main" id="{4298E76E-0F68-2B29-C321-68C4209CEA19}"/>
              </a:ext>
            </a:extLst>
          </p:cNvPr>
          <p:cNvSpPr txBox="1"/>
          <p:nvPr/>
        </p:nvSpPr>
        <p:spPr>
          <a:xfrm>
            <a:off x="172222" y="4565471"/>
            <a:ext cx="356007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tx1"/>
                </a:solidFill>
              </a:rPr>
              <a:t>Following the checklist will assist in submitting a completed application</a:t>
            </a:r>
          </a:p>
        </p:txBody>
      </p:sp>
      <p:sp>
        <p:nvSpPr>
          <p:cNvPr id="14" name="TextBox 13">
            <a:extLst>
              <a:ext uri="{FF2B5EF4-FFF2-40B4-BE49-F238E27FC236}">
                <a16:creationId xmlns:a16="http://schemas.microsoft.com/office/drawing/2014/main" id="{2120DCCB-3AFD-5908-E40D-29B9DDE9A3BF}"/>
              </a:ext>
            </a:extLst>
          </p:cNvPr>
          <p:cNvSpPr txBox="1"/>
          <p:nvPr/>
        </p:nvSpPr>
        <p:spPr>
          <a:xfrm>
            <a:off x="223165" y="1657023"/>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cxnSp>
        <p:nvCxnSpPr>
          <p:cNvPr id="17" name="Straight Arrow Connector 16">
            <a:extLst>
              <a:ext uri="{FF2B5EF4-FFF2-40B4-BE49-F238E27FC236}">
                <a16:creationId xmlns:a16="http://schemas.microsoft.com/office/drawing/2014/main" id="{D8F2102A-E348-C0BF-B2AC-20CBCF27C599}"/>
              </a:ext>
            </a:extLst>
          </p:cNvPr>
          <p:cNvCxnSpPr>
            <a:cxnSpLocks/>
          </p:cNvCxnSpPr>
          <p:nvPr/>
        </p:nvCxnSpPr>
        <p:spPr>
          <a:xfrm flipV="1">
            <a:off x="4262480" y="3370674"/>
            <a:ext cx="2390264" cy="26644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0CE15FCC-E043-E1B6-6B72-A300812C17A2}"/>
              </a:ext>
            </a:extLst>
          </p:cNvPr>
          <p:cNvSpPr txBox="1"/>
          <p:nvPr/>
        </p:nvSpPr>
        <p:spPr>
          <a:xfrm>
            <a:off x="-220400" y="6285076"/>
            <a:ext cx="4572000" cy="400110"/>
          </a:xfrm>
          <a:prstGeom prst="rect">
            <a:avLst/>
          </a:prstGeom>
          <a:noFill/>
        </p:spPr>
        <p:txBody>
          <a:bodyPr wrap="square">
            <a:spAutoFit/>
          </a:bodyPr>
          <a:lstStyle/>
          <a:p>
            <a:pPr algn="ctr"/>
            <a:r>
              <a:rPr lang="en-US" sz="1000" b="1" dirty="0"/>
              <a:t>*If a developer fee is included in the request, there should be an Intermediary listed on the Request page.</a:t>
            </a:r>
          </a:p>
        </p:txBody>
      </p:sp>
    </p:spTree>
    <p:extLst>
      <p:ext uri="{BB962C8B-B14F-4D97-AF65-F5344CB8AC3E}">
        <p14:creationId xmlns:p14="http://schemas.microsoft.com/office/powerpoint/2010/main" val="3726647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A3B61-D215-5AC9-84FB-7F899A679E25}"/>
              </a:ext>
            </a:extLst>
          </p:cNvPr>
          <p:cNvSpPr txBox="1"/>
          <p:nvPr/>
        </p:nvSpPr>
        <p:spPr>
          <a:xfrm>
            <a:off x="6492241" y="5595170"/>
            <a:ext cx="2072640" cy="1200329"/>
          </a:xfrm>
          <a:prstGeom prst="rect">
            <a:avLst/>
          </a:prstGeom>
          <a:noFill/>
          <a:ln w="28575">
            <a:solidFill>
              <a:srgbClr val="4F81BD"/>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8" name="Arrow: Right 7">
            <a:extLst>
              <a:ext uri="{FF2B5EF4-FFF2-40B4-BE49-F238E27FC236}">
                <a16:creationId xmlns:a16="http://schemas.microsoft.com/office/drawing/2014/main" id="{34C6E09B-F4EF-2DD8-97EA-65B3DFFB0539}"/>
              </a:ext>
            </a:extLst>
          </p:cNvPr>
          <p:cNvSpPr/>
          <p:nvPr/>
        </p:nvSpPr>
        <p:spPr>
          <a:xfrm flipH="1">
            <a:off x="5690610" y="6195335"/>
            <a:ext cx="603510" cy="202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5A2C937-4130-897E-C29B-DA1309F81F33}"/>
              </a:ext>
            </a:extLst>
          </p:cNvPr>
          <p:cNvSpPr txBox="1"/>
          <p:nvPr/>
        </p:nvSpPr>
        <p:spPr>
          <a:xfrm>
            <a:off x="6492241" y="3962550"/>
            <a:ext cx="2072640" cy="1477328"/>
          </a:xfrm>
          <a:prstGeom prst="rect">
            <a:avLst/>
          </a:prstGeom>
          <a:noFill/>
          <a:ln w="28575">
            <a:solidFill>
              <a:srgbClr val="4F81BD"/>
            </a:solidFill>
          </a:ln>
        </p:spPr>
        <p:txBody>
          <a:bodyPr wrap="square" lIns="91440" tIns="45720" rIns="91440" bIns="45720" rtlCol="0" anchor="t">
            <a:spAutoFit/>
          </a:bodyPr>
          <a:lstStyle/>
          <a:p>
            <a:r>
              <a:rPr lang="en-US" b="1" dirty="0"/>
              <a:t>Member</a:t>
            </a:r>
            <a:r>
              <a:rPr lang="en-US" dirty="0"/>
              <a:t> </a:t>
            </a:r>
            <a:r>
              <a:rPr lang="en-US" b="1" dirty="0"/>
              <a:t>MUST initial here</a:t>
            </a:r>
            <a:r>
              <a:rPr lang="en-US" dirty="0"/>
              <a:t> to confirm the selection of the inspector</a:t>
            </a:r>
            <a:endParaRPr lang="en-US" dirty="0">
              <a:cs typeface="Calibri"/>
            </a:endParaRPr>
          </a:p>
        </p:txBody>
      </p:sp>
      <p:sp>
        <p:nvSpPr>
          <p:cNvPr id="12" name="Arrow: Right 11">
            <a:extLst>
              <a:ext uri="{FF2B5EF4-FFF2-40B4-BE49-F238E27FC236}">
                <a16:creationId xmlns:a16="http://schemas.microsoft.com/office/drawing/2014/main" id="{356E0DEE-A269-4046-8EA2-D05454B14D37}"/>
              </a:ext>
            </a:extLst>
          </p:cNvPr>
          <p:cNvSpPr/>
          <p:nvPr/>
        </p:nvSpPr>
        <p:spPr>
          <a:xfrm flipH="1">
            <a:off x="5660357" y="5184416"/>
            <a:ext cx="665294" cy="202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CFFDAA-C1D9-24E9-0541-FFD78EE2292F}"/>
              </a:ext>
            </a:extLst>
          </p:cNvPr>
          <p:cNvPicPr>
            <a:picLocks noChangeAspect="1"/>
          </p:cNvPicPr>
          <p:nvPr/>
        </p:nvPicPr>
        <p:blipFill>
          <a:blip r:embed="rId2"/>
          <a:stretch>
            <a:fillRect/>
          </a:stretch>
        </p:blipFill>
        <p:spPr>
          <a:xfrm>
            <a:off x="39362" y="0"/>
            <a:ext cx="5453127" cy="6858000"/>
          </a:xfrm>
          <a:prstGeom prst="rect">
            <a:avLst/>
          </a:prstGeom>
        </p:spPr>
      </p:pic>
      <p:sp>
        <p:nvSpPr>
          <p:cNvPr id="9" name="TextBox 8">
            <a:extLst>
              <a:ext uri="{FF2B5EF4-FFF2-40B4-BE49-F238E27FC236}">
                <a16:creationId xmlns:a16="http://schemas.microsoft.com/office/drawing/2014/main" id="{74F2FCE7-128A-953D-D2A0-925F79CB2B02}"/>
              </a:ext>
            </a:extLst>
          </p:cNvPr>
          <p:cNvSpPr txBox="1"/>
          <p:nvPr/>
        </p:nvSpPr>
        <p:spPr>
          <a:xfrm>
            <a:off x="210778" y="4489161"/>
            <a:ext cx="5099159" cy="57212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Rectangle 10">
            <a:extLst>
              <a:ext uri="{FF2B5EF4-FFF2-40B4-BE49-F238E27FC236}">
                <a16:creationId xmlns:a16="http://schemas.microsoft.com/office/drawing/2014/main" id="{6C74F6EF-C25B-8DD3-2A82-B4AB89DE93CD}"/>
              </a:ext>
            </a:extLst>
          </p:cNvPr>
          <p:cNvSpPr/>
          <p:nvPr/>
        </p:nvSpPr>
        <p:spPr>
          <a:xfrm>
            <a:off x="5061284" y="5222327"/>
            <a:ext cx="368969" cy="3128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626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B40A32-644B-760E-452E-368C3596009B}"/>
              </a:ext>
            </a:extLst>
          </p:cNvPr>
          <p:cNvSpPr txBox="1"/>
          <p:nvPr/>
        </p:nvSpPr>
        <p:spPr>
          <a:xfrm>
            <a:off x="5411682" y="2087868"/>
            <a:ext cx="3578906" cy="923330"/>
          </a:xfrm>
          <a:prstGeom prst="rect">
            <a:avLst/>
          </a:prstGeom>
          <a:noFill/>
          <a:ln w="28575">
            <a:solidFill>
              <a:srgbClr val="4F81BD"/>
            </a:solidFill>
          </a:ln>
        </p:spPr>
        <p:txBody>
          <a:bodyPr wrap="square" lIns="91440" tIns="45720" rIns="91440" bIns="45720" rtlCol="0" anchor="t">
            <a:spAutoFit/>
          </a:bodyPr>
          <a:lstStyle/>
          <a:p>
            <a:pPr algn="ctr"/>
            <a:r>
              <a:rPr lang="en-US" b="1" dirty="0"/>
              <a:t>Please ensure the applicant checks the appropriate box/boxes, </a:t>
            </a:r>
            <a:r>
              <a:rPr lang="en-US" b="1" u="sng" dirty="0"/>
              <a:t>signs and dates </a:t>
            </a:r>
            <a:r>
              <a:rPr lang="en-US" b="1" dirty="0"/>
              <a:t>the form.</a:t>
            </a:r>
            <a:endParaRPr lang="en-US" b="1" dirty="0">
              <a:cs typeface="Calibri"/>
            </a:endParaRPr>
          </a:p>
        </p:txBody>
      </p:sp>
      <p:sp>
        <p:nvSpPr>
          <p:cNvPr id="2" name="TextBox 1">
            <a:extLst>
              <a:ext uri="{FF2B5EF4-FFF2-40B4-BE49-F238E27FC236}">
                <a16:creationId xmlns:a16="http://schemas.microsoft.com/office/drawing/2014/main" id="{9D6E5FD4-ACD8-0639-A201-B97C2A30C0C4}"/>
              </a:ext>
            </a:extLst>
          </p:cNvPr>
          <p:cNvSpPr txBox="1"/>
          <p:nvPr/>
        </p:nvSpPr>
        <p:spPr>
          <a:xfrm>
            <a:off x="5411682" y="3305417"/>
            <a:ext cx="3578906" cy="2308324"/>
          </a:xfrm>
          <a:prstGeom prst="rect">
            <a:avLst/>
          </a:prstGeom>
          <a:noFill/>
          <a:ln w="28575">
            <a:solidFill>
              <a:srgbClr val="4F81BD"/>
            </a:solidFill>
          </a:ln>
        </p:spPr>
        <p:txBody>
          <a:bodyPr wrap="square" lIns="91440" tIns="45720" rIns="91440" bIns="45720" rtlCol="0" anchor="t">
            <a:spAutoFit/>
          </a:bodyPr>
          <a:lstStyle/>
          <a:p>
            <a:r>
              <a:rPr lang="en-US" b="1" u="sng" dirty="0"/>
              <a:t>Please Note:</a:t>
            </a:r>
          </a:p>
          <a:p>
            <a:pPr marL="285750" indent="-285750">
              <a:buFont typeface="Wingdings" panose="05000000000000000000" pitchFamily="2" charset="2"/>
              <a:buChar char="ü"/>
            </a:pPr>
            <a:r>
              <a:rPr lang="en-US" b="1" dirty="0">
                <a:cs typeface="Calibri"/>
              </a:rPr>
              <a:t>The rehab work should be related to damages caused by the natural disaster.</a:t>
            </a:r>
          </a:p>
          <a:p>
            <a:pPr marL="285750" indent="-285750">
              <a:buFont typeface="Wingdings" panose="05000000000000000000" pitchFamily="2" charset="2"/>
              <a:buChar char="ü"/>
            </a:pPr>
            <a:r>
              <a:rPr lang="en-US" b="1" dirty="0">
                <a:cs typeface="Calibri"/>
              </a:rPr>
              <a:t>The homeowner(s) must have owned the home at least 30 days prior to the occurrence of the disaster.</a:t>
            </a:r>
          </a:p>
        </p:txBody>
      </p:sp>
      <p:pic>
        <p:nvPicPr>
          <p:cNvPr id="9" name="Picture 8">
            <a:extLst>
              <a:ext uri="{FF2B5EF4-FFF2-40B4-BE49-F238E27FC236}">
                <a16:creationId xmlns:a16="http://schemas.microsoft.com/office/drawing/2014/main" id="{C166D56B-21ED-9B50-FC3D-0253D79F4BAF}"/>
              </a:ext>
            </a:extLst>
          </p:cNvPr>
          <p:cNvPicPr>
            <a:picLocks noChangeAspect="1"/>
          </p:cNvPicPr>
          <p:nvPr/>
        </p:nvPicPr>
        <p:blipFill>
          <a:blip r:embed="rId2"/>
          <a:stretch>
            <a:fillRect/>
          </a:stretch>
        </p:blipFill>
        <p:spPr>
          <a:xfrm>
            <a:off x="0" y="84692"/>
            <a:ext cx="5124441" cy="6688616"/>
          </a:xfrm>
          <a:prstGeom prst="rect">
            <a:avLst/>
          </a:prstGeom>
        </p:spPr>
      </p:pic>
      <p:sp>
        <p:nvSpPr>
          <p:cNvPr id="10" name="TextBox 9">
            <a:extLst>
              <a:ext uri="{FF2B5EF4-FFF2-40B4-BE49-F238E27FC236}">
                <a16:creationId xmlns:a16="http://schemas.microsoft.com/office/drawing/2014/main" id="{E95063BF-263A-83E1-69A0-8A9B1709BC92}"/>
              </a:ext>
            </a:extLst>
          </p:cNvPr>
          <p:cNvSpPr txBox="1"/>
          <p:nvPr/>
        </p:nvSpPr>
        <p:spPr>
          <a:xfrm>
            <a:off x="211877" y="4154779"/>
            <a:ext cx="4737112" cy="609600"/>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Star: 5 Points 10">
            <a:extLst>
              <a:ext uri="{FF2B5EF4-FFF2-40B4-BE49-F238E27FC236}">
                <a16:creationId xmlns:a16="http://schemas.microsoft.com/office/drawing/2014/main" id="{948C9DEF-B29C-3348-6AFB-C8A93218808D}"/>
              </a:ext>
            </a:extLst>
          </p:cNvPr>
          <p:cNvSpPr/>
          <p:nvPr/>
        </p:nvSpPr>
        <p:spPr>
          <a:xfrm>
            <a:off x="4090736" y="4411326"/>
            <a:ext cx="248654" cy="232863"/>
          </a:xfrm>
          <a:prstGeom prst="star5">
            <a:avLst>
              <a:gd name="adj" fmla="val 21758"/>
              <a:gd name="hf" fmla="val 105146"/>
              <a:gd name="vf" fmla="val 11055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889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36080"/>
            <a:ext cx="7850459" cy="745575"/>
          </a:xfrm>
          <a:prstGeom prst="rect">
            <a:avLst/>
          </a:prstGeom>
        </p:spPr>
      </p:pic>
      <p:sp>
        <p:nvSpPr>
          <p:cNvPr id="6" name="Title 5"/>
          <p:cNvSpPr>
            <a:spLocks noGrp="1"/>
          </p:cNvSpPr>
          <p:nvPr>
            <p:ph type="title"/>
          </p:nvPr>
        </p:nvSpPr>
        <p:spPr/>
        <p:txBody>
          <a:bodyPr>
            <a:noAutofit/>
          </a:bodyPr>
          <a:lstStyle/>
          <a:p>
            <a:r>
              <a:rPr lang="en-US" sz="2700" dirty="0"/>
              <a:t>2025 Special Needs Assistance Program (SNAP)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2" name="Title 1">
            <a:extLst>
              <a:ext uri="{FF2B5EF4-FFF2-40B4-BE49-F238E27FC236}">
                <a16:creationId xmlns:a16="http://schemas.microsoft.com/office/drawing/2014/main" id="{53F5938D-7F64-4D4B-6185-DDCBC041D86E}"/>
              </a:ext>
            </a:extLst>
          </p:cNvPr>
          <p:cNvSpPr txBox="1">
            <a:spLocks/>
          </p:cNvSpPr>
          <p:nvPr/>
        </p:nvSpPr>
        <p:spPr>
          <a:xfrm>
            <a:off x="3729789" y="6204247"/>
            <a:ext cx="5283581" cy="398810"/>
          </a:xfrm>
          <a:prstGeom prst="rect">
            <a:avLst/>
          </a:prstGeom>
          <a:effectLst/>
        </p:spPr>
        <p:txBody>
          <a:bodyPr vert="horz" lIns="91440" tIns="45720" rIns="91440" bIns="45720" rtlCol="0" anchor="ctr">
            <a:normAutofit fontScale="67500" lnSpcReduction="2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a:defRPr/>
            </a:pPr>
            <a:r>
              <a:rPr kumimoji="0" lang="en-US" sz="1800" b="0" i="0" u="none" strike="noStrike" kern="1200" cap="none" spc="0" normalizeH="0" baseline="0" noProof="0" dirty="0">
                <a:ln>
                  <a:noFill/>
                </a:ln>
                <a:solidFill>
                  <a:srgbClr val="0071CE"/>
                </a:solidFill>
                <a:effectLst/>
                <a:uLnTx/>
                <a:uFillTx/>
                <a:latin typeface="Calibri"/>
                <a:cs typeface="Calibri"/>
              </a:rPr>
              <a:t>First Offering Application Window February 11-13 and Second</a:t>
            </a:r>
            <a:r>
              <a:rPr lang="en-US" sz="1800" dirty="0">
                <a:solidFill>
                  <a:srgbClr val="0071CE"/>
                </a:solidFill>
                <a:latin typeface="Calibri"/>
                <a:cs typeface="Calibri"/>
              </a:rPr>
              <a:t> Offering</a:t>
            </a:r>
            <a:r>
              <a:rPr kumimoji="0" lang="en-US" sz="1800" b="0" i="0" u="none" strike="noStrike" kern="1200" cap="none" spc="0" normalizeH="0" baseline="0" noProof="0" dirty="0">
                <a:ln>
                  <a:noFill/>
                </a:ln>
                <a:solidFill>
                  <a:srgbClr val="0071CE"/>
                </a:solidFill>
                <a:effectLst/>
                <a:uLnTx/>
                <a:uFillTx/>
                <a:latin typeface="Calibri"/>
                <a:cs typeface="Calibri"/>
              </a:rPr>
              <a:t> June 3-5</a:t>
            </a:r>
          </a:p>
        </p:txBody>
      </p:sp>
      <p:pic>
        <p:nvPicPr>
          <p:cNvPr id="8" name="Picture 7" descr="A computer screen shot of a tool&#10;&#10;Description automatically generated">
            <a:extLst>
              <a:ext uri="{FF2B5EF4-FFF2-40B4-BE49-F238E27FC236}">
                <a16:creationId xmlns:a16="http://schemas.microsoft.com/office/drawing/2014/main" id="{FD5D3417-C2D2-9486-9CAF-EFA8AEFB86FA}"/>
              </a:ext>
            </a:extLst>
          </p:cNvPr>
          <p:cNvPicPr>
            <a:picLocks noChangeAspect="1"/>
          </p:cNvPicPr>
          <p:nvPr/>
        </p:nvPicPr>
        <p:blipFill rotWithShape="1">
          <a:blip r:embed="rId5"/>
          <a:srcRect l="26583" t="15429" r="15917" b="30519"/>
          <a:stretch/>
        </p:blipFill>
        <p:spPr>
          <a:xfrm>
            <a:off x="-1" y="-53340"/>
            <a:ext cx="9144000" cy="5282316"/>
          </a:xfrm>
          <a:prstGeom prst="rect">
            <a:avLst/>
          </a:prstGeom>
        </p:spPr>
      </p:pic>
    </p:spTree>
    <p:extLst>
      <p:ext uri="{BB962C8B-B14F-4D97-AF65-F5344CB8AC3E}">
        <p14:creationId xmlns:p14="http://schemas.microsoft.com/office/powerpoint/2010/main" val="3630278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836EF8-468E-C4B8-976F-675E2B1C067F}"/>
              </a:ext>
            </a:extLst>
          </p:cNvPr>
          <p:cNvPicPr>
            <a:picLocks noChangeAspect="1"/>
          </p:cNvPicPr>
          <p:nvPr/>
        </p:nvPicPr>
        <p:blipFill>
          <a:blip r:embed="rId2"/>
          <a:stretch>
            <a:fillRect/>
          </a:stretch>
        </p:blipFill>
        <p:spPr>
          <a:xfrm>
            <a:off x="4753482" y="3763283"/>
            <a:ext cx="2476518" cy="1137602"/>
          </a:xfrm>
          <a:prstGeom prst="rect">
            <a:avLst/>
          </a:prstGeom>
        </p:spPr>
      </p:pic>
      <p:sp>
        <p:nvSpPr>
          <p:cNvPr id="2" name="Title 1">
            <a:extLst>
              <a:ext uri="{FF2B5EF4-FFF2-40B4-BE49-F238E27FC236}">
                <a16:creationId xmlns:a16="http://schemas.microsoft.com/office/drawing/2014/main" id="{DB08D593-D200-FAA0-2738-4E375F73CF96}"/>
              </a:ext>
            </a:extLst>
          </p:cNvPr>
          <p:cNvSpPr>
            <a:spLocks noGrp="1"/>
          </p:cNvSpPr>
          <p:nvPr>
            <p:ph type="title"/>
          </p:nvPr>
        </p:nvSpPr>
        <p:spPr/>
        <p:txBody>
          <a:bodyPr/>
          <a:lstStyle/>
          <a:p>
            <a:r>
              <a:rPr lang="en-US" sz="2000" dirty="0">
                <a:solidFill>
                  <a:srgbClr val="0070C0"/>
                </a:solidFill>
                <a:cs typeface="Calibri"/>
              </a:rPr>
              <a:t>Program Specifics</a:t>
            </a:r>
            <a:endParaRPr lang="en-US" dirty="0"/>
          </a:p>
        </p:txBody>
      </p:sp>
      <p:sp>
        <p:nvSpPr>
          <p:cNvPr id="3" name="Text Placeholder 2">
            <a:extLst>
              <a:ext uri="{FF2B5EF4-FFF2-40B4-BE49-F238E27FC236}">
                <a16:creationId xmlns:a16="http://schemas.microsoft.com/office/drawing/2014/main" id="{FFA805C8-E9F4-F194-1677-33EEFDAE0253}"/>
              </a:ext>
            </a:extLst>
          </p:cNvPr>
          <p:cNvSpPr>
            <a:spLocks noGrp="1"/>
          </p:cNvSpPr>
          <p:nvPr>
            <p:ph type="body" sz="quarter" idx="12"/>
          </p:nvPr>
        </p:nvSpPr>
        <p:spPr>
          <a:xfrm>
            <a:off x="355600" y="1089833"/>
            <a:ext cx="8498815" cy="1034721"/>
          </a:xfrm>
          <a:solidFill>
            <a:srgbClr val="2C6AB6"/>
          </a:solidFill>
        </p:spPr>
        <p:txBody>
          <a:bodyPr vert="horz" lIns="91440" tIns="45720" rIns="91440" bIns="45720" rtlCol="0" anchor="t">
            <a:normAutofit/>
          </a:bodyPr>
          <a:lstStyle/>
          <a:p>
            <a:pPr marL="166370" indent="-166370">
              <a:buClr>
                <a:srgbClr val="262626"/>
              </a:buClr>
              <a:buFont typeface="Arial,Sans-Serif"/>
            </a:pPr>
            <a:endParaRPr lang="en-US" sz="2000" dirty="0">
              <a:solidFill>
                <a:srgbClr val="4E5054"/>
              </a:solidFill>
              <a:cs typeface="Calibri"/>
            </a:endParaRPr>
          </a:p>
          <a:p>
            <a:pPr marL="166370" indent="-166370">
              <a:buClr>
                <a:srgbClr val="262626"/>
              </a:buClr>
            </a:pPr>
            <a:endParaRPr lang="en-US" sz="1200" dirty="0">
              <a:solidFill>
                <a:srgbClr val="4E5054"/>
              </a:solidFill>
              <a:cs typeface="Calibri"/>
            </a:endParaRPr>
          </a:p>
        </p:txBody>
      </p:sp>
      <p:sp>
        <p:nvSpPr>
          <p:cNvPr id="17" name="TextBox 16">
            <a:extLst>
              <a:ext uri="{FF2B5EF4-FFF2-40B4-BE49-F238E27FC236}">
                <a16:creationId xmlns:a16="http://schemas.microsoft.com/office/drawing/2014/main" id="{781AD890-95EF-DF9E-483F-CC42CE376720}"/>
              </a:ext>
            </a:extLst>
          </p:cNvPr>
          <p:cNvSpPr txBox="1"/>
          <p:nvPr/>
        </p:nvSpPr>
        <p:spPr>
          <a:xfrm>
            <a:off x="369305" y="1141052"/>
            <a:ext cx="8423089"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rPr>
              <a:t>SNAP provides subsidies for the repair and rehabilitation of owner-occupied housing of eligible, special-needs households at or below 80% AMI</a:t>
            </a:r>
            <a:endParaRPr lang="en-US" sz="2000" dirty="0">
              <a:cs typeface="Calibri"/>
            </a:endParaRPr>
          </a:p>
        </p:txBody>
      </p:sp>
      <p:pic>
        <p:nvPicPr>
          <p:cNvPr id="21" name="Picture 20">
            <a:extLst>
              <a:ext uri="{FF2B5EF4-FFF2-40B4-BE49-F238E27FC236}">
                <a16:creationId xmlns:a16="http://schemas.microsoft.com/office/drawing/2014/main" id="{82DF6BA0-F6CE-EE2E-F5B6-A733F9171834}"/>
              </a:ext>
            </a:extLst>
          </p:cNvPr>
          <p:cNvPicPr>
            <a:picLocks noChangeAspect="1"/>
          </p:cNvPicPr>
          <p:nvPr/>
        </p:nvPicPr>
        <p:blipFill>
          <a:blip r:embed="rId3"/>
          <a:stretch>
            <a:fillRect/>
          </a:stretch>
        </p:blipFill>
        <p:spPr>
          <a:xfrm>
            <a:off x="3394304" y="2421794"/>
            <a:ext cx="2325424" cy="1015663"/>
          </a:xfrm>
          <a:prstGeom prst="rect">
            <a:avLst/>
          </a:prstGeom>
        </p:spPr>
      </p:pic>
      <p:pic>
        <p:nvPicPr>
          <p:cNvPr id="22" name="Picture 21">
            <a:extLst>
              <a:ext uri="{FF2B5EF4-FFF2-40B4-BE49-F238E27FC236}">
                <a16:creationId xmlns:a16="http://schemas.microsoft.com/office/drawing/2014/main" id="{913BCFC1-47E2-4A03-7099-30942B5159A1}"/>
              </a:ext>
            </a:extLst>
          </p:cNvPr>
          <p:cNvPicPr>
            <a:picLocks noChangeAspect="1"/>
          </p:cNvPicPr>
          <p:nvPr/>
        </p:nvPicPr>
        <p:blipFill>
          <a:blip r:embed="rId3"/>
          <a:stretch>
            <a:fillRect/>
          </a:stretch>
        </p:blipFill>
        <p:spPr>
          <a:xfrm>
            <a:off x="6270564" y="2395770"/>
            <a:ext cx="2325424" cy="1041687"/>
          </a:xfrm>
          <a:prstGeom prst="rect">
            <a:avLst/>
          </a:prstGeom>
        </p:spPr>
      </p:pic>
      <p:pic>
        <p:nvPicPr>
          <p:cNvPr id="23" name="Picture 22">
            <a:extLst>
              <a:ext uri="{FF2B5EF4-FFF2-40B4-BE49-F238E27FC236}">
                <a16:creationId xmlns:a16="http://schemas.microsoft.com/office/drawing/2014/main" id="{2A7237D6-0807-EDE8-A55A-D475692B7A7B}"/>
              </a:ext>
            </a:extLst>
          </p:cNvPr>
          <p:cNvPicPr>
            <a:picLocks noChangeAspect="1"/>
          </p:cNvPicPr>
          <p:nvPr/>
        </p:nvPicPr>
        <p:blipFill>
          <a:blip r:embed="rId3"/>
          <a:stretch>
            <a:fillRect/>
          </a:stretch>
        </p:blipFill>
        <p:spPr>
          <a:xfrm>
            <a:off x="562292" y="2437555"/>
            <a:ext cx="2579012" cy="991445"/>
          </a:xfrm>
          <a:prstGeom prst="rect">
            <a:avLst/>
          </a:prstGeom>
        </p:spPr>
      </p:pic>
      <p:pic>
        <p:nvPicPr>
          <p:cNvPr id="25" name="Picture 24">
            <a:extLst>
              <a:ext uri="{FF2B5EF4-FFF2-40B4-BE49-F238E27FC236}">
                <a16:creationId xmlns:a16="http://schemas.microsoft.com/office/drawing/2014/main" id="{6DBBE4E9-6064-7E48-EDEA-C0597AECB0C2}"/>
              </a:ext>
            </a:extLst>
          </p:cNvPr>
          <p:cNvPicPr>
            <a:picLocks noChangeAspect="1"/>
          </p:cNvPicPr>
          <p:nvPr/>
        </p:nvPicPr>
        <p:blipFill>
          <a:blip r:embed="rId3"/>
          <a:stretch>
            <a:fillRect/>
          </a:stretch>
        </p:blipFill>
        <p:spPr>
          <a:xfrm>
            <a:off x="1734368" y="3799819"/>
            <a:ext cx="2432149" cy="1064531"/>
          </a:xfrm>
          <a:prstGeom prst="rect">
            <a:avLst/>
          </a:prstGeom>
        </p:spPr>
      </p:pic>
      <p:sp>
        <p:nvSpPr>
          <p:cNvPr id="26" name="TextBox 25">
            <a:extLst>
              <a:ext uri="{FF2B5EF4-FFF2-40B4-BE49-F238E27FC236}">
                <a16:creationId xmlns:a16="http://schemas.microsoft.com/office/drawing/2014/main" id="{ACAC1D2D-297D-35DE-5664-3AE37931B80E}"/>
              </a:ext>
            </a:extLst>
          </p:cNvPr>
          <p:cNvSpPr txBox="1"/>
          <p:nvPr/>
        </p:nvSpPr>
        <p:spPr>
          <a:xfrm flipH="1">
            <a:off x="6383328" y="2421794"/>
            <a:ext cx="20998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Homeowner can receive up to </a:t>
            </a:r>
            <a:r>
              <a:rPr lang="en-US" sz="2000" b="1" dirty="0"/>
              <a:t>$12,000</a:t>
            </a:r>
            <a:endParaRPr lang="en-US" b="1" dirty="0">
              <a:cs typeface="Calibri"/>
            </a:endParaRPr>
          </a:p>
        </p:txBody>
      </p:sp>
      <p:sp>
        <p:nvSpPr>
          <p:cNvPr id="27" name="TextBox 26">
            <a:extLst>
              <a:ext uri="{FF2B5EF4-FFF2-40B4-BE49-F238E27FC236}">
                <a16:creationId xmlns:a16="http://schemas.microsoft.com/office/drawing/2014/main" id="{76990C84-24B4-8E08-AD20-C340E98D5119}"/>
              </a:ext>
            </a:extLst>
          </p:cNvPr>
          <p:cNvSpPr txBox="1"/>
          <p:nvPr/>
        </p:nvSpPr>
        <p:spPr>
          <a:xfrm>
            <a:off x="445193" y="2591071"/>
            <a:ext cx="278720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b="1" dirty="0"/>
              <a:t>Application accepted from Jun. 3-5</a:t>
            </a:r>
            <a:endParaRPr lang="en-US" sz="1900" b="1" dirty="0">
              <a:cs typeface="Calibri"/>
            </a:endParaRPr>
          </a:p>
        </p:txBody>
      </p:sp>
      <p:sp>
        <p:nvSpPr>
          <p:cNvPr id="28" name="TextBox 27">
            <a:extLst>
              <a:ext uri="{FF2B5EF4-FFF2-40B4-BE49-F238E27FC236}">
                <a16:creationId xmlns:a16="http://schemas.microsoft.com/office/drawing/2014/main" id="{04FA7AAA-7176-3718-7509-532FB48D2828}"/>
              </a:ext>
            </a:extLst>
          </p:cNvPr>
          <p:cNvSpPr txBox="1"/>
          <p:nvPr/>
        </p:nvSpPr>
        <p:spPr>
          <a:xfrm>
            <a:off x="3323497" y="2413337"/>
            <a:ext cx="24670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$2 Million </a:t>
            </a:r>
            <a:r>
              <a:rPr lang="en-US" sz="2000" dirty="0"/>
              <a:t>split between two offerings in 2025</a:t>
            </a:r>
            <a:endParaRPr lang="en-US" dirty="0"/>
          </a:p>
        </p:txBody>
      </p:sp>
      <p:sp>
        <p:nvSpPr>
          <p:cNvPr id="29" name="TextBox 28">
            <a:extLst>
              <a:ext uri="{FF2B5EF4-FFF2-40B4-BE49-F238E27FC236}">
                <a16:creationId xmlns:a16="http://schemas.microsoft.com/office/drawing/2014/main" id="{F6B9BE7C-4796-3C2B-D072-7A720A4178FC}"/>
              </a:ext>
            </a:extLst>
          </p:cNvPr>
          <p:cNvSpPr txBox="1"/>
          <p:nvPr/>
        </p:nvSpPr>
        <p:spPr>
          <a:xfrm>
            <a:off x="4708289" y="3788568"/>
            <a:ext cx="25790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Maximum 6 individual submissions per member per year </a:t>
            </a:r>
          </a:p>
        </p:txBody>
      </p:sp>
      <p:sp>
        <p:nvSpPr>
          <p:cNvPr id="31" name="TextBox 30">
            <a:extLst>
              <a:ext uri="{FF2B5EF4-FFF2-40B4-BE49-F238E27FC236}">
                <a16:creationId xmlns:a16="http://schemas.microsoft.com/office/drawing/2014/main" id="{FBFFF1BE-A58B-BB27-5CF6-C380A8363AD7}"/>
              </a:ext>
            </a:extLst>
          </p:cNvPr>
          <p:cNvSpPr txBox="1"/>
          <p:nvPr/>
        </p:nvSpPr>
        <p:spPr>
          <a:xfrm>
            <a:off x="1789094" y="3788568"/>
            <a:ext cx="2327966" cy="1260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The property must be in the FHLB Dallas </a:t>
            </a:r>
            <a:r>
              <a:rPr lang="en-US" b="1" dirty="0">
                <a:solidFill>
                  <a:prstClr val="black"/>
                </a:solidFill>
                <a:latin typeface="Calibri"/>
              </a:rPr>
              <a:t>AR, LA, MS, NM, TX</a:t>
            </a:r>
          </a:p>
          <a:p>
            <a:pPr algn="ctr"/>
            <a:endParaRPr lang="en-US" sz="2000" b="1" dirty="0"/>
          </a:p>
        </p:txBody>
      </p:sp>
      <p:pic>
        <p:nvPicPr>
          <p:cNvPr id="32" name="Picture 31">
            <a:extLst>
              <a:ext uri="{FF2B5EF4-FFF2-40B4-BE49-F238E27FC236}">
                <a16:creationId xmlns:a16="http://schemas.microsoft.com/office/drawing/2014/main" id="{91C1BAC5-AFD1-C327-68DF-C8089267090B}"/>
              </a:ext>
            </a:extLst>
          </p:cNvPr>
          <p:cNvPicPr>
            <a:picLocks noChangeAspect="1"/>
          </p:cNvPicPr>
          <p:nvPr/>
        </p:nvPicPr>
        <p:blipFill>
          <a:blip r:embed="rId2"/>
          <a:stretch>
            <a:fillRect/>
          </a:stretch>
        </p:blipFill>
        <p:spPr>
          <a:xfrm>
            <a:off x="1720728" y="5122307"/>
            <a:ext cx="2532285" cy="1114166"/>
          </a:xfrm>
          <a:prstGeom prst="rect">
            <a:avLst/>
          </a:prstGeom>
        </p:spPr>
      </p:pic>
      <p:sp>
        <p:nvSpPr>
          <p:cNvPr id="33" name="TextBox 32">
            <a:extLst>
              <a:ext uri="{FF2B5EF4-FFF2-40B4-BE49-F238E27FC236}">
                <a16:creationId xmlns:a16="http://schemas.microsoft.com/office/drawing/2014/main" id="{FCA44C16-EA22-A4A2-432E-99EB1F8306A3}"/>
              </a:ext>
            </a:extLst>
          </p:cNvPr>
          <p:cNvSpPr txBox="1"/>
          <p:nvPr/>
        </p:nvSpPr>
        <p:spPr>
          <a:xfrm>
            <a:off x="1686939" y="5145061"/>
            <a:ext cx="2467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member</a:t>
            </a:r>
            <a:r>
              <a:rPr lang="en-US" sz="2000" dirty="0"/>
              <a:t> can submit a maximum of </a:t>
            </a:r>
            <a:r>
              <a:rPr lang="en-US" sz="2000" b="1" dirty="0"/>
              <a:t>$25,000/Offering</a:t>
            </a:r>
            <a:endParaRPr lang="en-US" sz="2000" b="1" dirty="0">
              <a:cs typeface="Calibri"/>
            </a:endParaRPr>
          </a:p>
        </p:txBody>
      </p:sp>
      <p:sp>
        <p:nvSpPr>
          <p:cNvPr id="4" name="TextBox 3">
            <a:extLst>
              <a:ext uri="{FF2B5EF4-FFF2-40B4-BE49-F238E27FC236}">
                <a16:creationId xmlns:a16="http://schemas.microsoft.com/office/drawing/2014/main" id="{F5817670-4F36-6A3E-E50D-3B52E2FAA875}"/>
              </a:ext>
            </a:extLst>
          </p:cNvPr>
          <p:cNvSpPr txBox="1"/>
          <p:nvPr/>
        </p:nvSpPr>
        <p:spPr>
          <a:xfrm>
            <a:off x="4663416" y="517225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intermediary</a:t>
            </a:r>
            <a:r>
              <a:rPr lang="en-US" sz="2000" dirty="0"/>
              <a:t> can submit a maximum of </a:t>
            </a:r>
            <a:r>
              <a:rPr lang="en-US" sz="2000" b="1" dirty="0"/>
              <a:t>$50,000/Offering</a:t>
            </a:r>
          </a:p>
        </p:txBody>
      </p:sp>
      <p:pic>
        <p:nvPicPr>
          <p:cNvPr id="5" name="Picture 4">
            <a:extLst>
              <a:ext uri="{FF2B5EF4-FFF2-40B4-BE49-F238E27FC236}">
                <a16:creationId xmlns:a16="http://schemas.microsoft.com/office/drawing/2014/main" id="{21A7A7A9-1723-83F7-684C-714A758BC4D6}"/>
              </a:ext>
            </a:extLst>
          </p:cNvPr>
          <p:cNvPicPr>
            <a:picLocks noChangeAspect="1"/>
          </p:cNvPicPr>
          <p:nvPr/>
        </p:nvPicPr>
        <p:blipFill>
          <a:blip r:embed="rId2"/>
          <a:stretch>
            <a:fillRect/>
          </a:stretch>
        </p:blipFill>
        <p:spPr>
          <a:xfrm>
            <a:off x="4753482" y="5120365"/>
            <a:ext cx="2532285" cy="1114166"/>
          </a:xfrm>
          <a:prstGeom prst="rect">
            <a:avLst/>
          </a:prstGeom>
        </p:spPr>
      </p:pic>
      <p:sp>
        <p:nvSpPr>
          <p:cNvPr id="8" name="TextBox 7">
            <a:extLst>
              <a:ext uri="{FF2B5EF4-FFF2-40B4-BE49-F238E27FC236}">
                <a16:creationId xmlns:a16="http://schemas.microsoft.com/office/drawing/2014/main" id="{EACB5CCA-DF5C-E767-0842-CAC51E950413}"/>
              </a:ext>
            </a:extLst>
          </p:cNvPr>
          <p:cNvSpPr txBox="1"/>
          <p:nvPr/>
        </p:nvSpPr>
        <p:spPr>
          <a:xfrm>
            <a:off x="562292" y="6503963"/>
            <a:ext cx="895149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*Applications can be submitted from 8am CST on the first day of the offering until 5pm CST on the final day of the offering</a:t>
            </a:r>
          </a:p>
        </p:txBody>
      </p:sp>
    </p:spTree>
    <p:extLst>
      <p:ext uri="{BB962C8B-B14F-4D97-AF65-F5344CB8AC3E}">
        <p14:creationId xmlns:p14="http://schemas.microsoft.com/office/powerpoint/2010/main" val="689177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SNAP Eligibility Requirements</a:t>
            </a:r>
          </a:p>
        </p:txBody>
      </p:sp>
      <p:graphicFrame>
        <p:nvGraphicFramePr>
          <p:cNvPr id="3" name="Diagram 2">
            <a:extLst>
              <a:ext uri="{FF2B5EF4-FFF2-40B4-BE49-F238E27FC236}">
                <a16:creationId xmlns:a16="http://schemas.microsoft.com/office/drawing/2014/main" id="{9DBD6AE6-9C1D-42DF-8869-A19E3BF37B47}"/>
              </a:ext>
            </a:extLst>
          </p:cNvPr>
          <p:cNvGraphicFramePr/>
          <p:nvPr>
            <p:extLst>
              <p:ext uri="{D42A27DB-BD31-4B8C-83A1-F6EECF244321}">
                <p14:modId xmlns:p14="http://schemas.microsoft.com/office/powerpoint/2010/main" val="1780800111"/>
              </p:ext>
            </p:extLst>
          </p:nvPr>
        </p:nvGraphicFramePr>
        <p:xfrm>
          <a:off x="548738" y="1347717"/>
          <a:ext cx="8046523" cy="5245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70BB25F-E06C-D0D9-0EA1-4DCF0489C351}"/>
              </a:ext>
            </a:extLst>
          </p:cNvPr>
          <p:cNvSpPr txBox="1"/>
          <p:nvPr/>
        </p:nvSpPr>
        <p:spPr>
          <a:xfrm>
            <a:off x="4974477" y="2261937"/>
            <a:ext cx="3479712" cy="830997"/>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At least one permanent occupant of the household must meet at least one of the special needs criteria.</a:t>
            </a:r>
            <a:endParaRPr lang="en-US" b="1" dirty="0">
              <a:cs typeface="Calibri"/>
            </a:endParaRPr>
          </a:p>
        </p:txBody>
      </p:sp>
      <p:sp>
        <p:nvSpPr>
          <p:cNvPr id="7" name="TextBox 6">
            <a:extLst>
              <a:ext uri="{FF2B5EF4-FFF2-40B4-BE49-F238E27FC236}">
                <a16:creationId xmlns:a16="http://schemas.microsoft.com/office/drawing/2014/main" id="{9CCD3246-EC5F-7716-E0BE-DFEBACEFBEC2}"/>
              </a:ext>
            </a:extLst>
          </p:cNvPr>
          <p:cNvSpPr txBox="1"/>
          <p:nvPr/>
        </p:nvSpPr>
        <p:spPr>
          <a:xfrm>
            <a:off x="689811" y="2261937"/>
            <a:ext cx="7905449" cy="4106252"/>
          </a:xfrm>
          <a:prstGeom prst="rect">
            <a:avLst/>
          </a:prstGeom>
          <a:noFill/>
        </p:spPr>
        <p:txBody>
          <a:bodyPr wrap="square" rtlCol="0">
            <a:spAutoFit/>
          </a:bodyPr>
          <a:lstStyle/>
          <a:p>
            <a:pPr marR="0" lvl="0" defTabSz="914400" rtl="0" eaLnBrk="1" fontAlgn="auto" latinLnBrk="0" hangingPunct="1">
              <a:lnSpc>
                <a:spcPct val="100000"/>
              </a:lnSpc>
              <a:spcBef>
                <a:spcPts val="500"/>
              </a:spcBef>
              <a:spcAft>
                <a:spcPts val="0"/>
              </a:spcAft>
              <a:buClrTx/>
              <a:buSzTx/>
              <a:tabLst/>
              <a:defRPr/>
            </a:pPr>
            <a:r>
              <a:rPr lang="en-US" sz="2400" b="0" dirty="0">
                <a:solidFill>
                  <a:prstClr val="black"/>
                </a:solidFill>
                <a:latin typeface="Calibri"/>
              </a:rPr>
              <a:t>Eligible Households: </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Calibri"/>
              </a:rPr>
              <a:t>Income a</a:t>
            </a:r>
            <a:r>
              <a:rPr kumimoji="0" lang="en-US" sz="2400" i="0" u="none" strike="noStrike" kern="1200" cap="none" spc="0" normalizeH="0" baseline="0" noProof="0" dirty="0">
                <a:ln>
                  <a:noFill/>
                </a:ln>
                <a:solidFill>
                  <a:prstClr val="black"/>
                </a:solidFill>
                <a:effectLst/>
                <a:uLnTx/>
                <a:uFillTx/>
                <a:latin typeface="Calibri"/>
                <a:ea typeface="+mn-ea"/>
                <a:cs typeface="+mn-cs"/>
              </a:rPr>
              <a:t>t or below </a:t>
            </a:r>
            <a:r>
              <a:rPr kumimoji="0" lang="en-US" sz="2400" b="1" i="0" u="none" strike="noStrike" kern="1200" cap="none" spc="0" normalizeH="0" baseline="0" noProof="0" dirty="0">
                <a:ln>
                  <a:noFill/>
                </a:ln>
                <a:solidFill>
                  <a:prstClr val="black"/>
                </a:solidFill>
                <a:effectLst/>
                <a:uLnTx/>
                <a:uFillTx/>
                <a:latin typeface="Calibri"/>
                <a:ea typeface="+mn-ea"/>
                <a:cs typeface="+mn-cs"/>
              </a:rPr>
              <a:t>80% AMI</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b="1" dirty="0">
                <a:solidFill>
                  <a:prstClr val="black"/>
                </a:solidFill>
                <a:latin typeface="Calibri"/>
              </a:rPr>
              <a:t>Special needs: </a:t>
            </a:r>
            <a:r>
              <a:rPr lang="en-US" sz="2400" b="0" dirty="0">
                <a:solidFill>
                  <a:prstClr val="black"/>
                </a:solidFill>
                <a:latin typeface="Calibri"/>
              </a:rPr>
              <a:t>households with elderly, persons with disabilities, persons recovering from physical abuse, alcohol, or drug abuse, or persons with HIV/AIDS</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Calibri"/>
              </a:rPr>
              <a:t>Owner-occupied primary residence:</a:t>
            </a:r>
            <a:r>
              <a:rPr kumimoji="0" lang="en-US" sz="2400" i="0" u="none" strike="noStrike" kern="1200" cap="none" spc="0" normalizeH="0" baseline="0" noProof="0" dirty="0">
                <a:ln>
                  <a:noFill/>
                </a:ln>
                <a:solidFill>
                  <a:prstClr val="black"/>
                </a:solidFill>
                <a:effectLst/>
                <a:uLnTx/>
                <a:uFillTx/>
                <a:latin typeface="Calibri"/>
                <a:ea typeface="+mn-ea"/>
                <a:cs typeface="+mn-cs"/>
              </a:rPr>
              <a:t>In </a:t>
            </a:r>
            <a:r>
              <a:rPr lang="en-US" sz="2400" dirty="0">
                <a:solidFill>
                  <a:prstClr val="black"/>
                </a:solidFill>
                <a:latin typeface="Calibri"/>
              </a:rPr>
              <a:t>FHLB Dallas’s district: </a:t>
            </a:r>
            <a:r>
              <a:rPr lang="en-US" sz="2400" b="1" dirty="0">
                <a:solidFill>
                  <a:prstClr val="black"/>
                </a:solidFill>
                <a:latin typeface="Calibri"/>
              </a:rPr>
              <a:t>AR, LA, MS, NM, TX</a:t>
            </a:r>
          </a:p>
          <a:p>
            <a:pPr marL="342900" indent="-342900">
              <a:spcBef>
                <a:spcPts val="5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All submissions must</a:t>
            </a:r>
            <a:r>
              <a:rPr lang="en-US" sz="2400" dirty="0">
                <a:solidFill>
                  <a:prstClr val="black"/>
                </a:solidFill>
                <a:latin typeface="Calibri"/>
              </a:rPr>
              <a:t> be submitted by member financial institutions via </a:t>
            </a:r>
            <a:r>
              <a:rPr lang="en-US" sz="2400" dirty="0" err="1">
                <a:solidFill>
                  <a:prstClr val="black"/>
                </a:solidFill>
                <a:latin typeface="Calibri"/>
              </a:rPr>
              <a:t>GrantConnect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endParaRPr lang="en-US" sz="2400" dirty="0">
              <a:solidFill>
                <a:schemeClr val="tx1">
                  <a:lumMod val="65000"/>
                  <a:lumOff val="35000"/>
                </a:schemeClr>
              </a:solidFill>
            </a:endParaRPr>
          </a:p>
        </p:txBody>
      </p:sp>
      <p:sp>
        <p:nvSpPr>
          <p:cNvPr id="9" name="Rectangle 8">
            <a:extLst>
              <a:ext uri="{FF2B5EF4-FFF2-40B4-BE49-F238E27FC236}">
                <a16:creationId xmlns:a16="http://schemas.microsoft.com/office/drawing/2014/main" id="{532C1099-02D0-5B85-739E-A0AE7C8FC275}"/>
              </a:ext>
            </a:extLst>
          </p:cNvPr>
          <p:cNvSpPr/>
          <p:nvPr/>
        </p:nvSpPr>
        <p:spPr>
          <a:xfrm>
            <a:off x="619274" y="2205789"/>
            <a:ext cx="7905450" cy="4387516"/>
          </a:xfrm>
          <a:prstGeom prst="rect">
            <a:avLst/>
          </a:prstGeom>
          <a:noFill/>
          <a:ln>
            <a:solidFill>
              <a:srgbClr val="2455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BAE0406B-65CF-AAB9-A401-B0D3BC9EFC43}"/>
              </a:ext>
            </a:extLst>
          </p:cNvPr>
          <p:cNvSpPr txBox="1">
            <a:spLocks noChangeArrowheads="1"/>
          </p:cNvSpPr>
          <p:nvPr/>
        </p:nvSpPr>
        <p:spPr bwMode="auto">
          <a:xfrm>
            <a:off x="117398" y="2464489"/>
            <a:ext cx="2292522" cy="1211940"/>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The 2025 SNAP Funding Manual can be found on </a:t>
            </a:r>
            <a:r>
              <a:rPr lang="en-US" b="1" kern="0" dirty="0">
                <a:hlinkClick r:id="rId2" action="ppaction://hlinkfile"/>
              </a:rPr>
              <a:t>fhlb.com</a:t>
            </a:r>
            <a:endParaRPr lang="en-US" b="1" kern="0" dirty="0"/>
          </a:p>
        </p:txBody>
      </p:sp>
      <p:sp>
        <p:nvSpPr>
          <p:cNvPr id="5" name="Title 1">
            <a:extLst>
              <a:ext uri="{FF2B5EF4-FFF2-40B4-BE49-F238E27FC236}">
                <a16:creationId xmlns:a16="http://schemas.microsoft.com/office/drawing/2014/main" id="{8791CDD0-AF29-1953-A94D-F7B97A138718}"/>
              </a:ext>
            </a:extLst>
          </p:cNvPr>
          <p:cNvSpPr>
            <a:spLocks noGrp="1"/>
          </p:cNvSpPr>
          <p:nvPr>
            <p:ph type="title"/>
          </p:nvPr>
        </p:nvSpPr>
        <p:spPr>
          <a:xfrm>
            <a:off x="316538" y="359988"/>
            <a:ext cx="6537960" cy="328879"/>
          </a:xfrm>
        </p:spPr>
        <p:txBody>
          <a:bodyPr>
            <a:noAutofit/>
          </a:bodyPr>
          <a:lstStyle/>
          <a:p>
            <a:r>
              <a:rPr lang="en-US" sz="2000" dirty="0"/>
              <a:t>2025 Key documents and resources</a:t>
            </a:r>
            <a:endParaRPr lang="en-US" sz="2000" dirty="0">
              <a:solidFill>
                <a:srgbClr val="0071CE"/>
              </a:solidFill>
            </a:endParaRPr>
          </a:p>
        </p:txBody>
      </p:sp>
      <p:pic>
        <p:nvPicPr>
          <p:cNvPr id="12" name="Picture 11">
            <a:extLst>
              <a:ext uri="{FF2B5EF4-FFF2-40B4-BE49-F238E27FC236}">
                <a16:creationId xmlns:a16="http://schemas.microsoft.com/office/drawing/2014/main" id="{56606CEB-D742-6682-20E9-347C778EA069}"/>
              </a:ext>
            </a:extLst>
          </p:cNvPr>
          <p:cNvPicPr>
            <a:picLocks noChangeAspect="1"/>
          </p:cNvPicPr>
          <p:nvPr/>
        </p:nvPicPr>
        <p:blipFill>
          <a:blip r:embed="rId3"/>
          <a:stretch>
            <a:fillRect/>
          </a:stretch>
        </p:blipFill>
        <p:spPr>
          <a:xfrm>
            <a:off x="2582780" y="1058779"/>
            <a:ext cx="6443822" cy="5799221"/>
          </a:xfrm>
          <a:prstGeom prst="rect">
            <a:avLst/>
          </a:prstGeom>
        </p:spPr>
      </p:pic>
      <p:sp>
        <p:nvSpPr>
          <p:cNvPr id="13" name="Rectangle 12">
            <a:extLst>
              <a:ext uri="{FF2B5EF4-FFF2-40B4-BE49-F238E27FC236}">
                <a16:creationId xmlns:a16="http://schemas.microsoft.com/office/drawing/2014/main" id="{41631990-B5D8-B5C1-F748-51E33997F720}"/>
              </a:ext>
            </a:extLst>
          </p:cNvPr>
          <p:cNvSpPr/>
          <p:nvPr/>
        </p:nvSpPr>
        <p:spPr>
          <a:xfrm>
            <a:off x="6939670" y="1475874"/>
            <a:ext cx="890337"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881237-FABF-6E15-2E30-4B154A00E3C2}"/>
              </a:ext>
            </a:extLst>
          </p:cNvPr>
          <p:cNvSpPr/>
          <p:nvPr/>
        </p:nvSpPr>
        <p:spPr>
          <a:xfrm>
            <a:off x="6939670" y="2464489"/>
            <a:ext cx="1620252"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CA560C-2679-2CF0-4DC0-A44EAED99E35}"/>
              </a:ext>
            </a:extLst>
          </p:cNvPr>
          <p:cNvSpPr/>
          <p:nvPr/>
        </p:nvSpPr>
        <p:spPr>
          <a:xfrm>
            <a:off x="5811253" y="2949693"/>
            <a:ext cx="741947"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6E3BDD-F06F-C9B4-9859-37C5CB2F0D29}"/>
              </a:ext>
            </a:extLst>
          </p:cNvPr>
          <p:cNvSpPr/>
          <p:nvPr/>
        </p:nvSpPr>
        <p:spPr>
          <a:xfrm>
            <a:off x="8093242" y="3826042"/>
            <a:ext cx="933360" cy="9189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690554-38D9-9772-B58D-60D83BDDC99E}"/>
              </a:ext>
            </a:extLst>
          </p:cNvPr>
          <p:cNvSpPr/>
          <p:nvPr/>
        </p:nvSpPr>
        <p:spPr>
          <a:xfrm>
            <a:off x="2695074" y="4910910"/>
            <a:ext cx="1620252"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040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A5521A83-8DAB-7D7D-D4B8-E58B83AE7803}"/>
              </a:ext>
            </a:extLst>
          </p:cNvPr>
          <p:cNvPicPr>
            <a:picLocks noChangeAspect="1"/>
          </p:cNvPicPr>
          <p:nvPr/>
        </p:nvPicPr>
        <p:blipFill rotWithShape="1">
          <a:blip r:embed="rId2"/>
          <a:srcRect l="36666" t="14828" r="21583" b="-1"/>
          <a:stretch/>
        </p:blipFill>
        <p:spPr>
          <a:xfrm>
            <a:off x="236220" y="83819"/>
            <a:ext cx="5387340" cy="6640085"/>
          </a:xfrm>
          <a:prstGeom prst="rect">
            <a:avLst/>
          </a:prstGeom>
        </p:spPr>
      </p:pic>
      <p:sp>
        <p:nvSpPr>
          <p:cNvPr id="6" name="Rectangle 7">
            <a:extLst>
              <a:ext uri="{FF2B5EF4-FFF2-40B4-BE49-F238E27FC236}">
                <a16:creationId xmlns:a16="http://schemas.microsoft.com/office/drawing/2014/main" id="{C7CAE25D-EC8A-1F2A-3A35-5DB571B7D9E3}"/>
              </a:ext>
            </a:extLst>
          </p:cNvPr>
          <p:cNvSpPr txBox="1">
            <a:spLocks noChangeArrowheads="1"/>
          </p:cNvSpPr>
          <p:nvPr/>
        </p:nvSpPr>
        <p:spPr bwMode="auto">
          <a:xfrm>
            <a:off x="6012180" y="2292898"/>
            <a:ext cx="2292522" cy="1136102"/>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defTabSz="342900">
              <a:spcAft>
                <a:spcPts val="1800"/>
              </a:spcAft>
            </a:pPr>
            <a:r>
              <a:rPr lang="en-US" b="1" kern="0" dirty="0">
                <a:solidFill>
                  <a:schemeClr val="tx1"/>
                </a:solidFill>
              </a:rPr>
              <a:t>Please note the Q&amp;A section is a great resource</a:t>
            </a:r>
            <a:endParaRPr lang="en-US" b="1" kern="0" dirty="0">
              <a:solidFill>
                <a:schemeClr val="tx1"/>
              </a:solidFill>
              <a:cs typeface="Calibri"/>
            </a:endParaRPr>
          </a:p>
        </p:txBody>
      </p:sp>
    </p:spTree>
    <p:extLst>
      <p:ext uri="{BB962C8B-B14F-4D97-AF65-F5344CB8AC3E}">
        <p14:creationId xmlns:p14="http://schemas.microsoft.com/office/powerpoint/2010/main" val="3034948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0E25A3-AE99-986D-6609-2083FCC2D0D6}"/>
              </a:ext>
            </a:extLst>
          </p:cNvPr>
          <p:cNvSpPr txBox="1"/>
          <p:nvPr/>
        </p:nvSpPr>
        <p:spPr>
          <a:xfrm>
            <a:off x="5990775" y="4329626"/>
            <a:ext cx="2298633" cy="923330"/>
          </a:xfrm>
          <a:prstGeom prst="rect">
            <a:avLst/>
          </a:prstGeom>
          <a:noFill/>
          <a:ln w="28575">
            <a:solidFill>
              <a:srgbClr val="4F81B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Please do not include Social Security Cards/Numbers </a:t>
            </a:r>
          </a:p>
        </p:txBody>
      </p:sp>
      <p:sp>
        <p:nvSpPr>
          <p:cNvPr id="2" name="TextBox 1">
            <a:extLst>
              <a:ext uri="{FF2B5EF4-FFF2-40B4-BE49-F238E27FC236}">
                <a16:creationId xmlns:a16="http://schemas.microsoft.com/office/drawing/2014/main" id="{94AC9B0C-4BCA-20C2-A09A-A6E4D1D82930}"/>
              </a:ext>
            </a:extLst>
          </p:cNvPr>
          <p:cNvSpPr txBox="1"/>
          <p:nvPr/>
        </p:nvSpPr>
        <p:spPr>
          <a:xfrm>
            <a:off x="5804308" y="3062684"/>
            <a:ext cx="26715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Following the checklist will assist in submitting a completed application</a:t>
            </a:r>
          </a:p>
        </p:txBody>
      </p:sp>
      <p:sp>
        <p:nvSpPr>
          <p:cNvPr id="3" name="TextBox 2">
            <a:extLst>
              <a:ext uri="{FF2B5EF4-FFF2-40B4-BE49-F238E27FC236}">
                <a16:creationId xmlns:a16="http://schemas.microsoft.com/office/drawing/2014/main" id="{5F7CE4FA-7BD4-D417-4B0E-D83AA05372AE}"/>
              </a:ext>
            </a:extLst>
          </p:cNvPr>
          <p:cNvSpPr txBox="1"/>
          <p:nvPr/>
        </p:nvSpPr>
        <p:spPr>
          <a:xfrm>
            <a:off x="5490159" y="1612681"/>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sp>
        <p:nvSpPr>
          <p:cNvPr id="5" name="Title 1">
            <a:extLst>
              <a:ext uri="{FF2B5EF4-FFF2-40B4-BE49-F238E27FC236}">
                <a16:creationId xmlns:a16="http://schemas.microsoft.com/office/drawing/2014/main" id="{5AEE8F65-2025-FF3B-0BA1-E48AB8EB61D6}"/>
              </a:ext>
            </a:extLst>
          </p:cNvPr>
          <p:cNvSpPr>
            <a:spLocks noGrp="1"/>
          </p:cNvSpPr>
          <p:nvPr>
            <p:ph type="title"/>
          </p:nvPr>
        </p:nvSpPr>
        <p:spPr>
          <a:xfrm>
            <a:off x="356260" y="598773"/>
            <a:ext cx="7487260" cy="457200"/>
          </a:xfrm>
        </p:spPr>
        <p:txBody>
          <a:bodyPr/>
          <a:lstStyle/>
          <a:p>
            <a:r>
              <a:rPr lang="en-US" sz="2000" dirty="0"/>
              <a:t>SNAP Request for Disbursement of Funds</a:t>
            </a:r>
          </a:p>
        </p:txBody>
      </p:sp>
      <p:cxnSp>
        <p:nvCxnSpPr>
          <p:cNvPr id="7" name="Straight Arrow Connector 6">
            <a:extLst>
              <a:ext uri="{FF2B5EF4-FFF2-40B4-BE49-F238E27FC236}">
                <a16:creationId xmlns:a16="http://schemas.microsoft.com/office/drawing/2014/main" id="{FEA1718D-3AD0-63F6-CE0D-02B0A6964634}"/>
              </a:ext>
            </a:extLst>
          </p:cNvPr>
          <p:cNvCxnSpPr>
            <a:cxnSpLocks/>
          </p:cNvCxnSpPr>
          <p:nvPr/>
        </p:nvCxnSpPr>
        <p:spPr>
          <a:xfrm flipH="1">
            <a:off x="4904342" y="3629209"/>
            <a:ext cx="74221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658093D-D2EB-0B6F-574A-D936F5B50674}"/>
              </a:ext>
            </a:extLst>
          </p:cNvPr>
          <p:cNvSpPr txBox="1"/>
          <p:nvPr/>
        </p:nvSpPr>
        <p:spPr>
          <a:xfrm>
            <a:off x="2815565" y="2144589"/>
            <a:ext cx="2088777" cy="276999"/>
          </a:xfrm>
          <a:prstGeom prst="rect">
            <a:avLst/>
          </a:prstGeom>
          <a:noFill/>
        </p:spPr>
        <p:txBody>
          <a:bodyPr wrap="square" rtlCol="0">
            <a:spAutoFit/>
          </a:bodyPr>
          <a:lstStyle/>
          <a:p>
            <a:r>
              <a:rPr lang="en-US" sz="1200" b="1" dirty="0">
                <a:solidFill>
                  <a:srgbClr val="FF0000"/>
                </a:solidFill>
              </a:rPr>
              <a:t>Intermediary Organization</a:t>
            </a:r>
          </a:p>
        </p:txBody>
      </p:sp>
      <p:sp>
        <p:nvSpPr>
          <p:cNvPr id="11" name="TextBox 10">
            <a:extLst>
              <a:ext uri="{FF2B5EF4-FFF2-40B4-BE49-F238E27FC236}">
                <a16:creationId xmlns:a16="http://schemas.microsoft.com/office/drawing/2014/main" id="{FC7CB676-5212-2D94-8B49-9FE937A42B4B}"/>
              </a:ext>
            </a:extLst>
          </p:cNvPr>
          <p:cNvSpPr txBox="1"/>
          <p:nvPr/>
        </p:nvSpPr>
        <p:spPr>
          <a:xfrm>
            <a:off x="4435511" y="6063818"/>
            <a:ext cx="4869215" cy="307777"/>
          </a:xfrm>
          <a:prstGeom prst="rect">
            <a:avLst/>
          </a:prstGeom>
          <a:noFill/>
        </p:spPr>
        <p:txBody>
          <a:bodyPr wrap="square" rtlCol="0">
            <a:spAutoFit/>
          </a:bodyPr>
          <a:lstStyle/>
          <a:p>
            <a:pPr algn="ctr"/>
            <a:r>
              <a:rPr lang="en-US" sz="1400" b="1" dirty="0"/>
              <a:t>.</a:t>
            </a:r>
          </a:p>
        </p:txBody>
      </p:sp>
      <p:pic>
        <p:nvPicPr>
          <p:cNvPr id="13" name="Picture 12">
            <a:extLst>
              <a:ext uri="{FF2B5EF4-FFF2-40B4-BE49-F238E27FC236}">
                <a16:creationId xmlns:a16="http://schemas.microsoft.com/office/drawing/2014/main" id="{CF4721D9-BB4E-D506-A2D7-E21B70D61838}"/>
              </a:ext>
            </a:extLst>
          </p:cNvPr>
          <p:cNvPicPr>
            <a:picLocks noChangeAspect="1"/>
          </p:cNvPicPr>
          <p:nvPr/>
        </p:nvPicPr>
        <p:blipFill>
          <a:blip r:embed="rId2"/>
          <a:stretch>
            <a:fillRect/>
          </a:stretch>
        </p:blipFill>
        <p:spPr>
          <a:xfrm>
            <a:off x="23979" y="1023161"/>
            <a:ext cx="4798148" cy="5802028"/>
          </a:xfrm>
          <a:prstGeom prst="rect">
            <a:avLst/>
          </a:prstGeom>
        </p:spPr>
      </p:pic>
      <p:sp>
        <p:nvSpPr>
          <p:cNvPr id="15" name="TextBox 14">
            <a:extLst>
              <a:ext uri="{FF2B5EF4-FFF2-40B4-BE49-F238E27FC236}">
                <a16:creationId xmlns:a16="http://schemas.microsoft.com/office/drawing/2014/main" id="{C46B499C-CF95-CFC6-9628-2F7018E83614}"/>
              </a:ext>
            </a:extLst>
          </p:cNvPr>
          <p:cNvSpPr txBox="1"/>
          <p:nvPr/>
        </p:nvSpPr>
        <p:spPr>
          <a:xfrm>
            <a:off x="4505114" y="6240414"/>
            <a:ext cx="4997573" cy="584775"/>
          </a:xfrm>
          <a:prstGeom prst="rect">
            <a:avLst/>
          </a:prstGeom>
          <a:noFill/>
        </p:spPr>
        <p:txBody>
          <a:bodyPr wrap="square">
            <a:spAutoFit/>
          </a:bodyPr>
          <a:lstStyle/>
          <a:p>
            <a:r>
              <a:rPr lang="en-US" sz="1600" b="1" dirty="0"/>
              <a:t>*If a developer fee is included in the request, there should be an Intermediary listed on the Request page</a:t>
            </a:r>
            <a:endParaRPr lang="en-US" sz="1600" dirty="0"/>
          </a:p>
        </p:txBody>
      </p:sp>
      <p:cxnSp>
        <p:nvCxnSpPr>
          <p:cNvPr id="16" name="Straight Arrow Connector 15">
            <a:extLst>
              <a:ext uri="{FF2B5EF4-FFF2-40B4-BE49-F238E27FC236}">
                <a16:creationId xmlns:a16="http://schemas.microsoft.com/office/drawing/2014/main" id="{B71D124E-8B67-962B-EC79-A2D5D14D7FEB}"/>
              </a:ext>
            </a:extLst>
          </p:cNvPr>
          <p:cNvCxnSpPr>
            <a:cxnSpLocks/>
          </p:cNvCxnSpPr>
          <p:nvPr/>
        </p:nvCxnSpPr>
        <p:spPr>
          <a:xfrm flipH="1">
            <a:off x="4723002" y="2421588"/>
            <a:ext cx="620785"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14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F88330-155B-ABB2-DD7F-77B45541151B}"/>
              </a:ext>
            </a:extLst>
          </p:cNvPr>
          <p:cNvSpPr txBox="1"/>
          <p:nvPr/>
        </p:nvSpPr>
        <p:spPr>
          <a:xfrm>
            <a:off x="6429825" y="5470988"/>
            <a:ext cx="2357864" cy="1200329"/>
          </a:xfrm>
          <a:prstGeom prst="rect">
            <a:avLst/>
          </a:prstGeom>
          <a:noFill/>
          <a:ln w="28575">
            <a:solidFill>
              <a:srgbClr val="4F81BD"/>
            </a:solidFill>
          </a:ln>
        </p:spPr>
        <p:txBody>
          <a:bodyPr wrap="square" lIns="91440" tIns="45720" rIns="91440" bIns="45720" rtlCol="0" anchor="t">
            <a:spAutoFit/>
          </a:bodyPr>
          <a:lstStyle/>
          <a:p>
            <a:r>
              <a:rPr lang="en-US" dirty="0"/>
              <a:t>Member signer must have</a:t>
            </a:r>
            <a:r>
              <a:rPr lang="en-US" sz="1600" dirty="0">
                <a:solidFill>
                  <a:schemeClr val="tx1">
                    <a:lumMod val="65000"/>
                    <a:lumOff val="35000"/>
                  </a:schemeClr>
                </a:solidFill>
              </a:rPr>
              <a:t> </a:t>
            </a:r>
            <a:r>
              <a:rPr lang="en-US" dirty="0">
                <a:solidFill>
                  <a:srgbClr val="FF0000"/>
                </a:solidFill>
              </a:rPr>
              <a:t>AHP</a:t>
            </a:r>
            <a:r>
              <a:rPr lang="en-US" dirty="0">
                <a:solidFill>
                  <a:schemeClr val="tx1">
                    <a:lumMod val="65000"/>
                    <a:lumOff val="35000"/>
                  </a:schemeClr>
                </a:solidFill>
              </a:rPr>
              <a:t> </a:t>
            </a:r>
            <a:r>
              <a:rPr lang="en-US" dirty="0"/>
              <a:t>or FHLB Signature Card</a:t>
            </a:r>
            <a:r>
              <a:rPr lang="en-US" sz="1600" dirty="0">
                <a:solidFill>
                  <a:schemeClr val="tx1">
                    <a:lumMod val="65000"/>
                    <a:lumOff val="35000"/>
                  </a:schemeClr>
                </a:solidFill>
              </a:rPr>
              <a:t> </a:t>
            </a:r>
            <a:r>
              <a:rPr lang="en-US" dirty="0">
                <a:solidFill>
                  <a:srgbClr val="FF0000"/>
                </a:solidFill>
              </a:rPr>
              <a:t>Advances</a:t>
            </a:r>
            <a:r>
              <a:rPr lang="en-US" sz="1600" dirty="0">
                <a:solidFill>
                  <a:schemeClr val="tx1">
                    <a:lumMod val="65000"/>
                    <a:lumOff val="35000"/>
                  </a:schemeClr>
                </a:solidFill>
              </a:rPr>
              <a:t> </a:t>
            </a:r>
            <a:r>
              <a:rPr lang="en-US" sz="1600" dirty="0"/>
              <a:t>Authorization</a:t>
            </a:r>
          </a:p>
        </p:txBody>
      </p:sp>
      <p:sp>
        <p:nvSpPr>
          <p:cNvPr id="7" name="Arrow: Right 6">
            <a:extLst>
              <a:ext uri="{FF2B5EF4-FFF2-40B4-BE49-F238E27FC236}">
                <a16:creationId xmlns:a16="http://schemas.microsoft.com/office/drawing/2014/main" id="{4E25A7A5-B184-2132-E43D-D79AE40270AD}"/>
              </a:ext>
            </a:extLst>
          </p:cNvPr>
          <p:cNvSpPr/>
          <p:nvPr/>
        </p:nvSpPr>
        <p:spPr>
          <a:xfrm flipH="1">
            <a:off x="5478780" y="5828836"/>
            <a:ext cx="81534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D30413-470A-8534-99EB-CE5D71683B89}"/>
              </a:ext>
            </a:extLst>
          </p:cNvPr>
          <p:cNvSpPr txBox="1"/>
          <p:nvPr/>
        </p:nvSpPr>
        <p:spPr>
          <a:xfrm>
            <a:off x="6433696" y="4042790"/>
            <a:ext cx="2353993" cy="1200329"/>
          </a:xfrm>
          <a:prstGeom prst="rect">
            <a:avLst/>
          </a:prstGeom>
          <a:noFill/>
          <a:ln w="28575">
            <a:solidFill>
              <a:srgbClr val="4F81BD"/>
            </a:solidFill>
          </a:ln>
        </p:spPr>
        <p:txBody>
          <a:bodyPr wrap="square" lIns="91440" tIns="45720" rIns="91440" bIns="45720" rtlCol="0" anchor="t">
            <a:spAutoFit/>
          </a:bodyPr>
          <a:lstStyle/>
          <a:p>
            <a:r>
              <a:rPr lang="en-US" b="1" dirty="0"/>
              <a:t>Member</a:t>
            </a:r>
            <a:r>
              <a:rPr lang="en-US" dirty="0"/>
              <a:t> </a:t>
            </a:r>
            <a:r>
              <a:rPr lang="en-US" b="1" dirty="0"/>
              <a:t>MUST initial here</a:t>
            </a:r>
            <a:r>
              <a:rPr lang="en-US" dirty="0"/>
              <a:t> to confirm the selection of the inspector</a:t>
            </a:r>
            <a:endParaRPr lang="en-US" dirty="0">
              <a:cs typeface="Calibri"/>
            </a:endParaRPr>
          </a:p>
        </p:txBody>
      </p:sp>
      <p:sp>
        <p:nvSpPr>
          <p:cNvPr id="9" name="Arrow: Right 8">
            <a:extLst>
              <a:ext uri="{FF2B5EF4-FFF2-40B4-BE49-F238E27FC236}">
                <a16:creationId xmlns:a16="http://schemas.microsoft.com/office/drawing/2014/main" id="{955B660A-2E50-0508-8AC9-FC20D9866F57}"/>
              </a:ext>
            </a:extLst>
          </p:cNvPr>
          <p:cNvSpPr/>
          <p:nvPr/>
        </p:nvSpPr>
        <p:spPr>
          <a:xfrm flipH="1">
            <a:off x="5478780" y="4745820"/>
            <a:ext cx="81534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9BB355B-9DD3-45AF-6013-99369033E9DA}"/>
              </a:ext>
            </a:extLst>
          </p:cNvPr>
          <p:cNvPicPr>
            <a:picLocks noChangeAspect="1"/>
          </p:cNvPicPr>
          <p:nvPr/>
        </p:nvPicPr>
        <p:blipFill>
          <a:blip r:embed="rId2"/>
          <a:srcRect/>
          <a:stretch/>
        </p:blipFill>
        <p:spPr>
          <a:xfrm>
            <a:off x="39235" y="22383"/>
            <a:ext cx="5348142" cy="6755922"/>
          </a:xfrm>
          <a:prstGeom prst="rect">
            <a:avLst/>
          </a:prstGeom>
        </p:spPr>
      </p:pic>
      <p:sp>
        <p:nvSpPr>
          <p:cNvPr id="2" name="TextBox 1">
            <a:extLst>
              <a:ext uri="{FF2B5EF4-FFF2-40B4-BE49-F238E27FC236}">
                <a16:creationId xmlns:a16="http://schemas.microsoft.com/office/drawing/2014/main" id="{4D28FA96-66D7-3DEC-AA7C-8E0319ACAD91}"/>
              </a:ext>
            </a:extLst>
          </p:cNvPr>
          <p:cNvSpPr txBox="1"/>
          <p:nvPr/>
        </p:nvSpPr>
        <p:spPr>
          <a:xfrm>
            <a:off x="260059" y="4345498"/>
            <a:ext cx="4914533" cy="50745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200" dirty="0">
              <a:solidFill>
                <a:schemeClr val="tx1">
                  <a:lumMod val="65000"/>
                  <a:lumOff val="35000"/>
                </a:schemeClr>
              </a:solidFill>
            </a:endParaRPr>
          </a:p>
        </p:txBody>
      </p:sp>
      <p:sp>
        <p:nvSpPr>
          <p:cNvPr id="3" name="Rectangle 2">
            <a:extLst>
              <a:ext uri="{FF2B5EF4-FFF2-40B4-BE49-F238E27FC236}">
                <a16:creationId xmlns:a16="http://schemas.microsoft.com/office/drawing/2014/main" id="{4FAD872E-72B0-0E3D-FE2F-6925BE8D2875}"/>
              </a:ext>
            </a:extLst>
          </p:cNvPr>
          <p:cNvSpPr/>
          <p:nvPr/>
        </p:nvSpPr>
        <p:spPr>
          <a:xfrm>
            <a:off x="4848837" y="5016617"/>
            <a:ext cx="335559" cy="2265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1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582402" y="275303"/>
            <a:ext cx="7487260" cy="550608"/>
          </a:xfrm>
        </p:spPr>
        <p:txBody>
          <a:bodyPr/>
          <a:lstStyle/>
          <a:p>
            <a:br>
              <a:rPr lang="en-US" dirty="0"/>
            </a:br>
            <a:br>
              <a:rPr lang="en-US" dirty="0"/>
            </a:br>
            <a:r>
              <a:rPr lang="en-US" dirty="0"/>
              <a:t>Application Evaluation and Eligible Housing</a:t>
            </a:r>
            <a:br>
              <a:rPr lang="en-US" dirty="0"/>
            </a:b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6643DAA-06A9-95EE-A4DD-9A0DB03DBB4A}"/>
              </a:ext>
            </a:extLst>
          </p:cNvPr>
          <p:cNvSpPr txBox="1"/>
          <p:nvPr/>
        </p:nvSpPr>
        <p:spPr>
          <a:xfrm>
            <a:off x="4714567" y="2180249"/>
            <a:ext cx="4193459" cy="2010807"/>
          </a:xfrm>
          <a:prstGeom prst="rect">
            <a:avLst/>
          </a:prstGeom>
          <a:noFill/>
          <a:ln w="19050">
            <a:solidFill>
              <a:srgbClr val="0071CE"/>
            </a:solidFill>
          </a:ln>
        </p:spPr>
        <p:txBody>
          <a:bodyPr wrap="square">
            <a:spAutoFit/>
          </a:bodyPr>
          <a:lstStyle/>
          <a:p>
            <a:pPr marL="171450" indent="-171450">
              <a:spcAft>
                <a:spcPts val="400"/>
              </a:spcAft>
              <a:buFont typeface="Arial" panose="020B0604020202020204" pitchFamily="34" charset="0"/>
              <a:buChar char="•"/>
            </a:pPr>
            <a:r>
              <a:rPr lang="en-US" b="1" dirty="0">
                <a:solidFill>
                  <a:schemeClr val="tx1"/>
                </a:solidFill>
              </a:rPr>
              <a:t>First Time Homebuyer Programs</a:t>
            </a:r>
          </a:p>
          <a:p>
            <a:pPr marL="171450" indent="-171450">
              <a:spcAft>
                <a:spcPts val="400"/>
              </a:spcAft>
              <a:buFont typeface="Arial" panose="020B0604020202020204" pitchFamily="34" charset="0"/>
              <a:buChar char="•"/>
            </a:pPr>
            <a:r>
              <a:rPr lang="en-US" b="1" dirty="0">
                <a:solidFill>
                  <a:schemeClr val="tx1"/>
                </a:solidFill>
              </a:rPr>
              <a:t>Single Family Home (1 to 4 dwelling)</a:t>
            </a:r>
          </a:p>
          <a:p>
            <a:pPr marL="171450" indent="-171450">
              <a:spcAft>
                <a:spcPts val="400"/>
              </a:spcAft>
              <a:buFont typeface="Arial" panose="020B0604020202020204" pitchFamily="34" charset="0"/>
              <a:buChar char="•"/>
            </a:pPr>
            <a:r>
              <a:rPr lang="en-US" b="1" dirty="0">
                <a:solidFill>
                  <a:schemeClr val="tx1"/>
                </a:solidFill>
              </a:rPr>
              <a:t>Manufactured Homes</a:t>
            </a:r>
          </a:p>
          <a:p>
            <a:pPr marL="171450" indent="-171450">
              <a:spcAft>
                <a:spcPts val="400"/>
              </a:spcAft>
              <a:buFont typeface="Arial" panose="020B0604020202020204" pitchFamily="34" charset="0"/>
              <a:buChar char="•"/>
            </a:pPr>
            <a:r>
              <a:rPr lang="en-US" b="1" dirty="0">
                <a:solidFill>
                  <a:schemeClr val="tx1"/>
                </a:solidFill>
              </a:rPr>
              <a:t>Micro Homes</a:t>
            </a:r>
          </a:p>
          <a:p>
            <a:pPr marL="171450" indent="-171450">
              <a:spcAft>
                <a:spcPts val="400"/>
              </a:spcAft>
              <a:buFont typeface="Arial" panose="020B0604020202020204" pitchFamily="34" charset="0"/>
              <a:buChar char="•"/>
            </a:pPr>
            <a:r>
              <a:rPr lang="en-US" b="1" dirty="0">
                <a:solidFill>
                  <a:schemeClr val="tx1"/>
                </a:solidFill>
              </a:rPr>
              <a:t>Owner-Occupied Rehabilitation</a:t>
            </a:r>
          </a:p>
          <a:p>
            <a:pPr marL="171450" indent="-171450">
              <a:spcAft>
                <a:spcPts val="400"/>
              </a:spcAft>
              <a:buFont typeface="Arial" panose="020B0604020202020204" pitchFamily="34" charset="0"/>
              <a:buChar char="•"/>
              <a:defRPr/>
            </a:pPr>
            <a:r>
              <a:rPr lang="en-US" b="1" dirty="0">
                <a:solidFill>
                  <a:schemeClr val="tx1"/>
                </a:solidFill>
              </a:rPr>
              <a:t>Owner-Occupied New Construction</a:t>
            </a:r>
          </a:p>
        </p:txBody>
      </p:sp>
      <p:sp>
        <p:nvSpPr>
          <p:cNvPr id="10" name="TextBox 9">
            <a:extLst>
              <a:ext uri="{FF2B5EF4-FFF2-40B4-BE49-F238E27FC236}">
                <a16:creationId xmlns:a16="http://schemas.microsoft.com/office/drawing/2014/main" id="{71311CD5-272A-33E0-10E2-493B21CA51DA}"/>
              </a:ext>
            </a:extLst>
          </p:cNvPr>
          <p:cNvSpPr txBox="1"/>
          <p:nvPr/>
        </p:nvSpPr>
        <p:spPr>
          <a:xfrm>
            <a:off x="5442154" y="1664311"/>
            <a:ext cx="4572000" cy="461665"/>
          </a:xfrm>
          <a:prstGeom prst="rect">
            <a:avLst/>
          </a:prstGeom>
          <a:noFill/>
        </p:spPr>
        <p:txBody>
          <a:bodyPr wrap="square">
            <a:spAutoFit/>
          </a:bodyPr>
          <a:lstStyle/>
          <a:p>
            <a:pPr>
              <a:spcAft>
                <a:spcPts val="400"/>
              </a:spcAft>
            </a:pPr>
            <a:r>
              <a:rPr lang="en-US" sz="2400" b="1" dirty="0">
                <a:solidFill>
                  <a:srgbClr val="0071CE"/>
                </a:solidFill>
              </a:rPr>
              <a:t>Types of Eligible Housing</a:t>
            </a:r>
          </a:p>
        </p:txBody>
      </p:sp>
      <p:sp>
        <p:nvSpPr>
          <p:cNvPr id="3" name="Oval 2">
            <a:extLst>
              <a:ext uri="{FF2B5EF4-FFF2-40B4-BE49-F238E27FC236}">
                <a16:creationId xmlns:a16="http://schemas.microsoft.com/office/drawing/2014/main" id="{85812E39-81AA-C540-F305-E4AFC3ADCD64}"/>
              </a:ext>
            </a:extLst>
          </p:cNvPr>
          <p:cNvSpPr/>
          <p:nvPr/>
        </p:nvSpPr>
        <p:spPr>
          <a:xfrm>
            <a:off x="4714567" y="4639691"/>
            <a:ext cx="3355095" cy="1533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9F66C9-9039-7163-04CE-F724DAC73FC0}"/>
              </a:ext>
            </a:extLst>
          </p:cNvPr>
          <p:cNvSpPr txBox="1"/>
          <p:nvPr/>
        </p:nvSpPr>
        <p:spPr>
          <a:xfrm>
            <a:off x="4660473" y="4152152"/>
            <a:ext cx="3463282" cy="1754326"/>
          </a:xfrm>
          <a:prstGeom prst="rect">
            <a:avLst/>
          </a:prstGeom>
          <a:noFill/>
        </p:spPr>
        <p:txBody>
          <a:bodyPr wrap="square" rtlCol="0">
            <a:spAutoFit/>
          </a:bodyPr>
          <a:lstStyle/>
          <a:p>
            <a:pPr algn="ctr"/>
            <a:endParaRPr lang="en-US" sz="2400" dirty="0">
              <a:solidFill>
                <a:schemeClr val="bg1"/>
              </a:solidFill>
            </a:endParaRPr>
          </a:p>
          <a:p>
            <a:pPr algn="ctr"/>
            <a:endParaRPr lang="en-US" dirty="0">
              <a:solidFill>
                <a:schemeClr val="tx1"/>
              </a:solidFill>
            </a:endParaRPr>
          </a:p>
          <a:p>
            <a:pPr algn="ctr"/>
            <a:endParaRPr lang="en-US" dirty="0">
              <a:solidFill>
                <a:schemeClr val="tx1"/>
              </a:solidFill>
            </a:endParaRPr>
          </a:p>
          <a:p>
            <a:pPr algn="ctr"/>
            <a:r>
              <a:rPr lang="en-US" sz="1600" dirty="0">
                <a:solidFill>
                  <a:schemeClr val="bg1"/>
                </a:solidFill>
              </a:rPr>
              <a:t>5 Year Deed Restriction for Owner-Occupied AHP Subsidy units involving downpayment assistance</a:t>
            </a:r>
          </a:p>
        </p:txBody>
      </p:sp>
    </p:spTree>
    <p:extLst>
      <p:ext uri="{BB962C8B-B14F-4D97-AF65-F5344CB8AC3E}">
        <p14:creationId xmlns:p14="http://schemas.microsoft.com/office/powerpoint/2010/main" val="557994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89C3D42E-C765-7DB9-2BE4-07A446F55E09}"/>
              </a:ext>
            </a:extLst>
          </p:cNvPr>
          <p:cNvPicPr>
            <a:picLocks noChangeAspect="1"/>
          </p:cNvPicPr>
          <p:nvPr/>
        </p:nvPicPr>
        <p:blipFill rotWithShape="1">
          <a:blip r:embed="rId2"/>
          <a:srcRect l="38862" t="15200" r="24316" b="20105"/>
          <a:stretch/>
        </p:blipFill>
        <p:spPr>
          <a:xfrm>
            <a:off x="134636" y="1229628"/>
            <a:ext cx="5012381" cy="4939867"/>
          </a:xfrm>
          <a:prstGeom prst="rect">
            <a:avLst/>
          </a:prstGeom>
        </p:spPr>
      </p:pic>
      <p:sp>
        <p:nvSpPr>
          <p:cNvPr id="3" name="TextBox 2">
            <a:extLst>
              <a:ext uri="{FF2B5EF4-FFF2-40B4-BE49-F238E27FC236}">
                <a16:creationId xmlns:a16="http://schemas.microsoft.com/office/drawing/2014/main" id="{631091BF-6360-90F9-D24C-E4170034A185}"/>
              </a:ext>
            </a:extLst>
          </p:cNvPr>
          <p:cNvSpPr txBox="1"/>
          <p:nvPr/>
        </p:nvSpPr>
        <p:spPr>
          <a:xfrm>
            <a:off x="353457" y="488450"/>
            <a:ext cx="35589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70C0"/>
                </a:solidFill>
                <a:ea typeface="+mj-ea"/>
                <a:cs typeface="+mj-cs"/>
              </a:rPr>
              <a:t>Special Needs Documentation</a:t>
            </a:r>
            <a:endParaRPr lang="en-US" dirty="0"/>
          </a:p>
        </p:txBody>
      </p:sp>
      <p:sp>
        <p:nvSpPr>
          <p:cNvPr id="6" name="TextBox 5">
            <a:extLst>
              <a:ext uri="{FF2B5EF4-FFF2-40B4-BE49-F238E27FC236}">
                <a16:creationId xmlns:a16="http://schemas.microsoft.com/office/drawing/2014/main" id="{125882BA-2670-9BDC-1C7C-C475AA29DCBB}"/>
              </a:ext>
            </a:extLst>
          </p:cNvPr>
          <p:cNvSpPr txBox="1"/>
          <p:nvPr/>
        </p:nvSpPr>
        <p:spPr>
          <a:xfrm>
            <a:off x="5581980" y="1465017"/>
            <a:ext cx="2866578"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Driver’s License/State ID </a:t>
            </a:r>
          </a:p>
          <a:p>
            <a:pPr marL="285750" indent="-285750" algn="ctr" defTabSz="342900">
              <a:spcAft>
                <a:spcPts val="600"/>
              </a:spcAft>
              <a:buFont typeface="Wingdings" panose="05000000000000000000" pitchFamily="2" charset="2"/>
              <a:buChar char="Ø"/>
              <a:defRPr/>
            </a:pPr>
            <a:r>
              <a:rPr lang="en-US" b="1" dirty="0"/>
              <a:t>Proof of age (55+)</a:t>
            </a:r>
          </a:p>
        </p:txBody>
      </p:sp>
      <p:sp>
        <p:nvSpPr>
          <p:cNvPr id="7" name="TextBox 6">
            <a:extLst>
              <a:ext uri="{FF2B5EF4-FFF2-40B4-BE49-F238E27FC236}">
                <a16:creationId xmlns:a16="http://schemas.microsoft.com/office/drawing/2014/main" id="{D22F1D8E-4260-6A23-312B-909E31D3394A}"/>
              </a:ext>
            </a:extLst>
          </p:cNvPr>
          <p:cNvSpPr txBox="1"/>
          <p:nvPr/>
        </p:nvSpPr>
        <p:spPr>
          <a:xfrm>
            <a:off x="5147017" y="2435164"/>
            <a:ext cx="3736505"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Social Security Letter </a:t>
            </a:r>
          </a:p>
          <a:p>
            <a:pPr marL="285750" indent="-285750" algn="ctr" defTabSz="342900">
              <a:spcAft>
                <a:spcPts val="600"/>
              </a:spcAft>
              <a:buFont typeface="Wingdings" panose="05000000000000000000" pitchFamily="2" charset="2"/>
              <a:buChar char="Ø"/>
              <a:defRPr/>
            </a:pPr>
            <a:r>
              <a:rPr lang="en-US" b="1" dirty="0"/>
              <a:t>Indicating age and/or disability</a:t>
            </a:r>
          </a:p>
        </p:txBody>
      </p:sp>
      <p:sp>
        <p:nvSpPr>
          <p:cNvPr id="11" name="TextBox 10">
            <a:extLst>
              <a:ext uri="{FF2B5EF4-FFF2-40B4-BE49-F238E27FC236}">
                <a16:creationId xmlns:a16="http://schemas.microsoft.com/office/drawing/2014/main" id="{359EA0D0-2412-A372-8775-2D53A5D0544E}"/>
              </a:ext>
            </a:extLst>
          </p:cNvPr>
          <p:cNvSpPr txBox="1"/>
          <p:nvPr/>
        </p:nvSpPr>
        <p:spPr>
          <a:xfrm>
            <a:off x="5147017" y="3333958"/>
            <a:ext cx="3794566" cy="3524042"/>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Executed Verification of Special Needs </a:t>
            </a:r>
          </a:p>
          <a:p>
            <a:pPr marL="285750" indent="-285750" algn="ctr" defTabSz="342900">
              <a:spcAft>
                <a:spcPts val="600"/>
              </a:spcAft>
              <a:buFont typeface="Wingdings" panose="05000000000000000000" pitchFamily="2" charset="2"/>
              <a:buChar char="Ø"/>
              <a:defRPr/>
            </a:pPr>
            <a:r>
              <a:rPr lang="en-US" b="1" dirty="0"/>
              <a:t>Found in SNAP Funding Manual</a:t>
            </a:r>
          </a:p>
          <a:p>
            <a:pPr marL="285750" indent="-285750" algn="ctr" defTabSz="342900">
              <a:spcAft>
                <a:spcPts val="600"/>
              </a:spcAft>
              <a:buFont typeface="Wingdings" panose="05000000000000000000" pitchFamily="2" charset="2"/>
              <a:buChar char="Ø"/>
              <a:defRPr/>
            </a:pPr>
            <a:r>
              <a:rPr lang="en-US" b="1" dirty="0"/>
              <a:t>Should be executed by an applicable professional (Doctor, etc.) </a:t>
            </a:r>
          </a:p>
          <a:p>
            <a:pPr marL="285750" indent="-285750" algn="ctr" defTabSz="342900">
              <a:spcAft>
                <a:spcPts val="600"/>
              </a:spcAft>
              <a:buFont typeface="Wingdings" panose="05000000000000000000" pitchFamily="2" charset="2"/>
              <a:buChar char="Ø"/>
              <a:defRPr/>
            </a:pPr>
            <a:r>
              <a:rPr lang="en-US" b="1" dirty="0"/>
              <a:t>Should not be executed by an employee of the member institution</a:t>
            </a:r>
          </a:p>
          <a:p>
            <a:pPr marL="285750" indent="-285750" algn="ctr" defTabSz="342900">
              <a:spcAft>
                <a:spcPts val="600"/>
              </a:spcAft>
              <a:buFont typeface="Wingdings" panose="05000000000000000000" pitchFamily="2" charset="2"/>
              <a:buChar char="Ø"/>
              <a:defRPr/>
            </a:pPr>
            <a:r>
              <a:rPr lang="en-US" b="1" dirty="0"/>
              <a:t>Only one method of verification is required</a:t>
            </a:r>
          </a:p>
          <a:p>
            <a:pPr marL="285750" indent="-285750" algn="ctr" defTabSz="342900">
              <a:spcAft>
                <a:spcPts val="600"/>
              </a:spcAft>
              <a:buFont typeface="Wingdings" panose="05000000000000000000" pitchFamily="2" charset="2"/>
              <a:buChar char="Ø"/>
              <a:defRPr/>
            </a:pPr>
            <a:endParaRPr lang="en-US" b="1" dirty="0"/>
          </a:p>
        </p:txBody>
      </p:sp>
    </p:spTree>
    <p:extLst>
      <p:ext uri="{BB962C8B-B14F-4D97-AF65-F5344CB8AC3E}">
        <p14:creationId xmlns:p14="http://schemas.microsoft.com/office/powerpoint/2010/main" val="386142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B058E-789D-4E9B-0B1A-021F4109B1A4}"/>
              </a:ext>
            </a:extLst>
          </p:cNvPr>
          <p:cNvPicPr>
            <a:picLocks noChangeAspect="1"/>
          </p:cNvPicPr>
          <p:nvPr/>
        </p:nvPicPr>
        <p:blipFill rotWithShape="1">
          <a:blip r:embed="rId2"/>
          <a:srcRect l="1023" r="1023"/>
          <a:stretch/>
        </p:blipFill>
        <p:spPr>
          <a:xfrm>
            <a:off x="0" y="994228"/>
            <a:ext cx="5052060" cy="5863772"/>
          </a:xfrm>
          <a:prstGeom prst="rect">
            <a:avLst/>
          </a:prstGeom>
        </p:spPr>
      </p:pic>
      <p:sp>
        <p:nvSpPr>
          <p:cNvPr id="2" name="TextBox 1">
            <a:extLst>
              <a:ext uri="{FF2B5EF4-FFF2-40B4-BE49-F238E27FC236}">
                <a16:creationId xmlns:a16="http://schemas.microsoft.com/office/drawing/2014/main" id="{78865660-52FA-6D51-A1EC-27ACB4D56D43}"/>
              </a:ext>
            </a:extLst>
          </p:cNvPr>
          <p:cNvSpPr txBox="1"/>
          <p:nvPr/>
        </p:nvSpPr>
        <p:spPr>
          <a:xfrm>
            <a:off x="4909945" y="2726021"/>
            <a:ext cx="4136763" cy="1200329"/>
          </a:xfrm>
          <a:prstGeom prst="rect">
            <a:avLst/>
          </a:prstGeom>
          <a:noFill/>
          <a:ln w="28575">
            <a:solidFill>
              <a:srgbClr val="4F81BD"/>
            </a:solidFill>
          </a:ln>
        </p:spPr>
        <p:txBody>
          <a:bodyPr wrap="square" lIns="91440" tIns="45720" rIns="91440" bIns="45720" rtlCol="0" anchor="t">
            <a:spAutoFit/>
          </a:bodyPr>
          <a:lstStyle/>
          <a:p>
            <a:pPr algn="ctr"/>
            <a:r>
              <a:rPr lang="en-US" b="1" dirty="0"/>
              <a:t>An updated </a:t>
            </a:r>
            <a:r>
              <a:rPr lang="en-US" b="1" dirty="0">
                <a:solidFill>
                  <a:srgbClr val="FF0000"/>
                </a:solidFill>
              </a:rPr>
              <a:t>eligible repairs list</a:t>
            </a:r>
            <a:r>
              <a:rPr lang="en-US" b="1" dirty="0">
                <a:solidFill>
                  <a:schemeClr val="tx1">
                    <a:lumMod val="65000"/>
                    <a:lumOff val="35000"/>
                  </a:schemeClr>
                </a:solidFill>
              </a:rPr>
              <a:t> </a:t>
            </a:r>
            <a:r>
              <a:rPr lang="en-US" b="1" dirty="0"/>
              <a:t>has been included for 2025. Please double check that the repair is eligible according to this list.</a:t>
            </a:r>
            <a:r>
              <a:rPr lang="en-US" b="1" dirty="0">
                <a:solidFill>
                  <a:srgbClr val="FF0000"/>
                </a:solidFill>
              </a:rPr>
              <a:t> Substitutions will not be permitted.</a:t>
            </a:r>
            <a:endParaRPr lang="en-US" b="1" dirty="0">
              <a:solidFill>
                <a:srgbClr val="FF0000"/>
              </a:solidFill>
              <a:cs typeface="Calibri"/>
            </a:endParaRPr>
          </a:p>
        </p:txBody>
      </p:sp>
      <p:sp>
        <p:nvSpPr>
          <p:cNvPr id="4" name="TextBox 3">
            <a:extLst>
              <a:ext uri="{FF2B5EF4-FFF2-40B4-BE49-F238E27FC236}">
                <a16:creationId xmlns:a16="http://schemas.microsoft.com/office/drawing/2014/main" id="{19C1818F-587E-17F8-676E-0D34E6C80F4B}"/>
              </a:ext>
            </a:extLst>
          </p:cNvPr>
          <p:cNvSpPr txBox="1"/>
          <p:nvPr/>
        </p:nvSpPr>
        <p:spPr>
          <a:xfrm>
            <a:off x="255864" y="402564"/>
            <a:ext cx="4572000" cy="369332"/>
          </a:xfrm>
          <a:prstGeom prst="rect">
            <a:avLst/>
          </a:prstGeom>
          <a:noFill/>
        </p:spPr>
        <p:txBody>
          <a:bodyPr wrap="square">
            <a:spAutoFit/>
          </a:bodyPr>
          <a:lstStyle/>
          <a:p>
            <a:r>
              <a:rPr lang="en-US" b="1" dirty="0">
                <a:solidFill>
                  <a:srgbClr val="0070C0"/>
                </a:solidFill>
              </a:rPr>
              <a:t>2025 </a:t>
            </a:r>
            <a:r>
              <a:rPr lang="en-US" sz="1800" b="1" dirty="0">
                <a:solidFill>
                  <a:srgbClr val="0070C0"/>
                </a:solidFill>
              </a:rPr>
              <a:t>Eligible Repair List</a:t>
            </a:r>
            <a:endParaRPr lang="en-US" dirty="0"/>
          </a:p>
        </p:txBody>
      </p:sp>
    </p:spTree>
    <p:extLst>
      <p:ext uri="{BB962C8B-B14F-4D97-AF65-F5344CB8AC3E}">
        <p14:creationId xmlns:p14="http://schemas.microsoft.com/office/powerpoint/2010/main" val="2967312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Documentation Requirements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243616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5AB8-4EFA-EEF5-CBC4-50C8956B54B4}"/>
              </a:ext>
            </a:extLst>
          </p:cNvPr>
          <p:cNvSpPr>
            <a:spLocks noGrp="1"/>
          </p:cNvSpPr>
          <p:nvPr>
            <p:ph type="title"/>
          </p:nvPr>
        </p:nvSpPr>
        <p:spPr>
          <a:xfrm>
            <a:off x="356260" y="598773"/>
            <a:ext cx="7470570" cy="457200"/>
          </a:xfrm>
        </p:spPr>
        <p:txBody>
          <a:bodyPr/>
          <a:lstStyle/>
          <a:p>
            <a:r>
              <a:rPr lang="en-US" sz="2000" dirty="0"/>
              <a:t>Proof of Homeownership - Required for DRA and SNAP request</a:t>
            </a:r>
          </a:p>
        </p:txBody>
      </p:sp>
      <p:pic>
        <p:nvPicPr>
          <p:cNvPr id="9" name="Picture 8">
            <a:extLst>
              <a:ext uri="{FF2B5EF4-FFF2-40B4-BE49-F238E27FC236}">
                <a16:creationId xmlns:a16="http://schemas.microsoft.com/office/drawing/2014/main" id="{783F10C7-E2A5-756E-E783-B03DA28DAD38}"/>
              </a:ext>
            </a:extLst>
          </p:cNvPr>
          <p:cNvPicPr>
            <a:picLocks noChangeAspect="1"/>
          </p:cNvPicPr>
          <p:nvPr/>
        </p:nvPicPr>
        <p:blipFill>
          <a:blip r:embed="rId2"/>
          <a:stretch>
            <a:fillRect/>
          </a:stretch>
        </p:blipFill>
        <p:spPr>
          <a:xfrm>
            <a:off x="0" y="1149236"/>
            <a:ext cx="5242727" cy="5635634"/>
          </a:xfrm>
          <a:prstGeom prst="rect">
            <a:avLst/>
          </a:prstGeom>
        </p:spPr>
      </p:pic>
      <p:sp>
        <p:nvSpPr>
          <p:cNvPr id="10" name="TextBox 9">
            <a:extLst>
              <a:ext uri="{FF2B5EF4-FFF2-40B4-BE49-F238E27FC236}">
                <a16:creationId xmlns:a16="http://schemas.microsoft.com/office/drawing/2014/main" id="{6416E00C-E2A7-19AA-FE31-36D070A09F94}"/>
              </a:ext>
            </a:extLst>
          </p:cNvPr>
          <p:cNvSpPr txBox="1"/>
          <p:nvPr/>
        </p:nvSpPr>
        <p:spPr>
          <a:xfrm>
            <a:off x="5461233" y="2827997"/>
            <a:ext cx="3615264" cy="923330"/>
          </a:xfrm>
          <a:prstGeom prst="rect">
            <a:avLst/>
          </a:prstGeom>
          <a:noFill/>
          <a:ln w="28575">
            <a:solidFill>
              <a:srgbClr val="FF0000"/>
            </a:solidFill>
          </a:ln>
        </p:spPr>
        <p:txBody>
          <a:bodyPr wrap="square" lIns="91440" tIns="45720" rIns="91440" bIns="45720" rtlCol="0" anchor="t">
            <a:spAutoFit/>
          </a:bodyPr>
          <a:lstStyle/>
          <a:p>
            <a:r>
              <a:rPr lang="en-US" sz="1800" b="1" dirty="0">
                <a:solidFill>
                  <a:prstClr val="black">
                    <a:hueOff val="0"/>
                    <a:satOff val="0"/>
                    <a:lumOff val="0"/>
                    <a:alphaOff val="0"/>
                  </a:prstClr>
                </a:solidFill>
                <a:latin typeface="Calibri"/>
              </a:rPr>
              <a:t>*If proof of homeownership cannot be provided, the request will be considered ineligible for SNAP/DRA</a:t>
            </a:r>
            <a:endParaRPr lang="en-US" dirty="0">
              <a:cs typeface="Calibri"/>
            </a:endParaRPr>
          </a:p>
        </p:txBody>
      </p:sp>
    </p:spTree>
    <p:extLst>
      <p:ext uri="{BB962C8B-B14F-4D97-AF65-F5344CB8AC3E}">
        <p14:creationId xmlns:p14="http://schemas.microsoft.com/office/powerpoint/2010/main" val="2360125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7133-9BA0-2C28-B768-8558D4BD03C8}"/>
              </a:ext>
            </a:extLst>
          </p:cNvPr>
          <p:cNvSpPr>
            <a:spLocks noGrp="1"/>
          </p:cNvSpPr>
          <p:nvPr>
            <p:ph type="title"/>
          </p:nvPr>
        </p:nvSpPr>
        <p:spPr/>
        <p:txBody>
          <a:bodyPr/>
          <a:lstStyle/>
          <a:p>
            <a:r>
              <a:rPr lang="en-US" sz="2000" dirty="0"/>
              <a:t>Sources and Uses of Funds</a:t>
            </a:r>
          </a:p>
        </p:txBody>
      </p:sp>
      <p:sp>
        <p:nvSpPr>
          <p:cNvPr id="3" name="Text Placeholder 2">
            <a:extLst>
              <a:ext uri="{FF2B5EF4-FFF2-40B4-BE49-F238E27FC236}">
                <a16:creationId xmlns:a16="http://schemas.microsoft.com/office/drawing/2014/main" id="{6EB6D91A-9F2D-0558-EE33-49E38BAC6B7F}"/>
              </a:ext>
            </a:extLst>
          </p:cNvPr>
          <p:cNvSpPr>
            <a:spLocks noGrp="1"/>
          </p:cNvSpPr>
          <p:nvPr>
            <p:ph type="body" sz="quarter" idx="12"/>
          </p:nvPr>
        </p:nvSpPr>
        <p:spPr>
          <a:xfrm>
            <a:off x="307337" y="1233987"/>
            <a:ext cx="4134941" cy="2927810"/>
          </a:xfrm>
        </p:spPr>
        <p:style>
          <a:lnRef idx="2">
            <a:schemeClr val="accent1"/>
          </a:lnRef>
          <a:fillRef idx="1">
            <a:schemeClr val="lt1"/>
          </a:fillRef>
          <a:effectRef idx="0">
            <a:schemeClr val="accent1"/>
          </a:effectRef>
          <a:fontRef idx="minor">
            <a:schemeClr val="dk1"/>
          </a:fontRef>
        </p:style>
        <p:txBody>
          <a:bodyPr vert="horz" lIns="91440" tIns="45720" rIns="91440" bIns="45720" numCol="1" rtlCol="0" anchor="t">
            <a:noAutofit/>
          </a:bodyPr>
          <a:lstStyle/>
          <a:p>
            <a:pPr>
              <a:lnSpc>
                <a:spcPct val="120000"/>
              </a:lnSpc>
              <a:buFont typeface="Wingdings" panose="05000000000000000000" pitchFamily="2" charset="2"/>
              <a:buChar char="ü"/>
            </a:pPr>
            <a:r>
              <a:rPr lang="en-US" sz="1600" b="1" dirty="0"/>
              <a:t>Include all sources of funds (including non-FHLB funds)</a:t>
            </a:r>
          </a:p>
          <a:p>
            <a:pPr>
              <a:lnSpc>
                <a:spcPct val="120000"/>
              </a:lnSpc>
              <a:buFont typeface="Wingdings" panose="05000000000000000000" pitchFamily="2" charset="2"/>
              <a:buChar char="ü"/>
            </a:pPr>
            <a:r>
              <a:rPr lang="en-US" sz="1600" b="1" dirty="0"/>
              <a:t>The SNAP/DRA amount reflected on the Request for Disbursement of Funds must be supported by the Uses of Funds amount</a:t>
            </a:r>
            <a:endParaRPr lang="en-US" sz="1600" b="1" dirty="0">
              <a:cs typeface="Calibri"/>
            </a:endParaRPr>
          </a:p>
          <a:p>
            <a:pPr>
              <a:lnSpc>
                <a:spcPct val="120000"/>
              </a:lnSpc>
              <a:buFont typeface="Wingdings" panose="05000000000000000000" pitchFamily="2" charset="2"/>
              <a:buChar char="ü"/>
            </a:pPr>
            <a:r>
              <a:rPr lang="en-US" sz="1600" b="1" dirty="0"/>
              <a:t>Total Sources must match the total of Uses</a:t>
            </a:r>
          </a:p>
          <a:p>
            <a:pPr>
              <a:lnSpc>
                <a:spcPct val="120000"/>
              </a:lnSpc>
              <a:buFont typeface="Wingdings" panose="05000000000000000000" pitchFamily="2" charset="2"/>
              <a:buChar char="ü"/>
            </a:pPr>
            <a:r>
              <a:rPr lang="en-US" sz="1600" b="1" dirty="0">
                <a:highlight>
                  <a:srgbClr val="FFFF00"/>
                </a:highlight>
                <a:cs typeface="Calibri"/>
              </a:rPr>
              <a:t>The Developer fee may not exceed $750 for the SNAP/DRA request regardless of amount</a:t>
            </a:r>
            <a:endParaRPr lang="en-US" sz="1600" b="1" dirty="0">
              <a:cs typeface="Calibri"/>
            </a:endParaRPr>
          </a:p>
        </p:txBody>
      </p:sp>
      <p:pic>
        <p:nvPicPr>
          <p:cNvPr id="14" name="Picture 13">
            <a:extLst>
              <a:ext uri="{FF2B5EF4-FFF2-40B4-BE49-F238E27FC236}">
                <a16:creationId xmlns:a16="http://schemas.microsoft.com/office/drawing/2014/main" id="{648FFB70-187E-EDDE-2BDC-8ABF4BC924CD}"/>
              </a:ext>
            </a:extLst>
          </p:cNvPr>
          <p:cNvPicPr>
            <a:picLocks noChangeAspect="1"/>
          </p:cNvPicPr>
          <p:nvPr/>
        </p:nvPicPr>
        <p:blipFill>
          <a:blip r:embed="rId2"/>
          <a:stretch>
            <a:fillRect/>
          </a:stretch>
        </p:blipFill>
        <p:spPr>
          <a:xfrm>
            <a:off x="4571999" y="1400961"/>
            <a:ext cx="4531783" cy="5451092"/>
          </a:xfrm>
          <a:prstGeom prst="rect">
            <a:avLst/>
          </a:prstGeom>
        </p:spPr>
      </p:pic>
      <p:pic>
        <p:nvPicPr>
          <p:cNvPr id="16" name="Picture 15">
            <a:extLst>
              <a:ext uri="{FF2B5EF4-FFF2-40B4-BE49-F238E27FC236}">
                <a16:creationId xmlns:a16="http://schemas.microsoft.com/office/drawing/2014/main" id="{B20755A7-EC3A-C301-EA07-90A2C5083856}"/>
              </a:ext>
            </a:extLst>
          </p:cNvPr>
          <p:cNvPicPr>
            <a:picLocks noChangeAspect="1"/>
          </p:cNvPicPr>
          <p:nvPr/>
        </p:nvPicPr>
        <p:blipFill>
          <a:blip r:embed="rId3"/>
          <a:stretch>
            <a:fillRect/>
          </a:stretch>
        </p:blipFill>
        <p:spPr>
          <a:xfrm>
            <a:off x="183927" y="4764947"/>
            <a:ext cx="4323212" cy="1856294"/>
          </a:xfrm>
          <a:prstGeom prst="rect">
            <a:avLst/>
          </a:prstGeom>
        </p:spPr>
      </p:pic>
      <p:sp>
        <p:nvSpPr>
          <p:cNvPr id="17" name="Rectangle 16">
            <a:extLst>
              <a:ext uri="{FF2B5EF4-FFF2-40B4-BE49-F238E27FC236}">
                <a16:creationId xmlns:a16="http://schemas.microsoft.com/office/drawing/2014/main" id="{DF24E137-7AC5-BF67-4748-26CDD7FA9295}"/>
              </a:ext>
            </a:extLst>
          </p:cNvPr>
          <p:cNvSpPr/>
          <p:nvPr/>
        </p:nvSpPr>
        <p:spPr>
          <a:xfrm>
            <a:off x="5365592" y="6039321"/>
            <a:ext cx="2944596" cy="2199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B15C0BE0-1643-152F-46D2-F01C4F528684}"/>
              </a:ext>
            </a:extLst>
          </p:cNvPr>
          <p:cNvSpPr/>
          <p:nvPr/>
        </p:nvSpPr>
        <p:spPr>
          <a:xfrm flipV="1">
            <a:off x="8262397" y="3571491"/>
            <a:ext cx="327110" cy="99100"/>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 18">
            <a:extLst>
              <a:ext uri="{FF2B5EF4-FFF2-40B4-BE49-F238E27FC236}">
                <a16:creationId xmlns:a16="http://schemas.microsoft.com/office/drawing/2014/main" id="{27F1CCFE-ED35-4291-99F0-119B9643B2E8}"/>
              </a:ext>
            </a:extLst>
          </p:cNvPr>
          <p:cNvSpPr/>
          <p:nvPr/>
        </p:nvSpPr>
        <p:spPr>
          <a:xfrm>
            <a:off x="8631713" y="5693094"/>
            <a:ext cx="328360" cy="99101"/>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Left 19">
            <a:extLst>
              <a:ext uri="{FF2B5EF4-FFF2-40B4-BE49-F238E27FC236}">
                <a16:creationId xmlns:a16="http://schemas.microsoft.com/office/drawing/2014/main" id="{89D5B6CF-6E79-9FE5-70CE-C5AA854E3BA2}"/>
              </a:ext>
            </a:extLst>
          </p:cNvPr>
          <p:cNvSpPr/>
          <p:nvPr/>
        </p:nvSpPr>
        <p:spPr>
          <a:xfrm>
            <a:off x="8242505" y="2598787"/>
            <a:ext cx="327110" cy="99105"/>
          </a:xfrm>
          <a:prstGeom prst="leftArrow">
            <a:avLst>
              <a:gd name="adj1" fmla="val 50000"/>
              <a:gd name="adj2" fmla="val 5216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EDFECF1F-0522-9CBD-4A1A-3F48C7B9D627}"/>
              </a:ext>
            </a:extLst>
          </p:cNvPr>
          <p:cNvCxnSpPr/>
          <p:nvPr/>
        </p:nvCxnSpPr>
        <p:spPr>
          <a:xfrm flipV="1">
            <a:off x="4151307" y="5855516"/>
            <a:ext cx="1410594" cy="58722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196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410424-995E-213A-DFB3-75AFC94A66D6}"/>
              </a:ext>
            </a:extLst>
          </p:cNvPr>
          <p:cNvSpPr txBox="1"/>
          <p:nvPr/>
        </p:nvSpPr>
        <p:spPr>
          <a:xfrm>
            <a:off x="5448300" y="1360489"/>
            <a:ext cx="3261360" cy="1200329"/>
          </a:xfrm>
          <a:prstGeom prst="rect">
            <a:avLst/>
          </a:prstGeom>
          <a:noFill/>
          <a:ln w="28575">
            <a:solidFill>
              <a:srgbClr val="4F81BD"/>
            </a:solidFill>
          </a:ln>
        </p:spPr>
        <p:txBody>
          <a:bodyPr wrap="square" lIns="91440" tIns="45720" rIns="91440" bIns="45720" rtlCol="0" anchor="t">
            <a:spAutoFit/>
          </a:bodyPr>
          <a:lstStyle/>
          <a:p>
            <a:r>
              <a:rPr lang="en-US" b="1" dirty="0"/>
              <a:t>List out each item being repaired, and the quantity of materials required (such as bundles of shingles).</a:t>
            </a:r>
            <a:endParaRPr lang="en-US" b="1" dirty="0">
              <a:cs typeface="Calibri"/>
            </a:endParaRPr>
          </a:p>
        </p:txBody>
      </p:sp>
      <p:sp>
        <p:nvSpPr>
          <p:cNvPr id="8" name="TextBox 7">
            <a:extLst>
              <a:ext uri="{FF2B5EF4-FFF2-40B4-BE49-F238E27FC236}">
                <a16:creationId xmlns:a16="http://schemas.microsoft.com/office/drawing/2014/main" id="{207A32BF-7CC4-B7B8-09AE-F82A1E72D841}"/>
              </a:ext>
            </a:extLst>
          </p:cNvPr>
          <p:cNvSpPr txBox="1"/>
          <p:nvPr/>
        </p:nvSpPr>
        <p:spPr>
          <a:xfrm>
            <a:off x="5448300" y="2857843"/>
            <a:ext cx="3261360" cy="646331"/>
          </a:xfrm>
          <a:prstGeom prst="rect">
            <a:avLst/>
          </a:prstGeom>
          <a:noFill/>
          <a:ln w="28575">
            <a:solidFill>
              <a:srgbClr val="4F81BD"/>
            </a:solidFill>
          </a:ln>
        </p:spPr>
        <p:txBody>
          <a:bodyPr wrap="square" lIns="91440" tIns="45720" rIns="91440" bIns="45720" rtlCol="0" anchor="t">
            <a:spAutoFit/>
          </a:bodyPr>
          <a:lstStyle/>
          <a:p>
            <a:r>
              <a:rPr lang="en-US" b="1" dirty="0"/>
              <a:t>Make sure each party has signed on the appropriate line.</a:t>
            </a:r>
            <a:endParaRPr lang="en-US" b="1" dirty="0">
              <a:cs typeface="Calibri"/>
            </a:endParaRPr>
          </a:p>
        </p:txBody>
      </p:sp>
      <p:sp>
        <p:nvSpPr>
          <p:cNvPr id="10" name="TextBox 9">
            <a:extLst>
              <a:ext uri="{FF2B5EF4-FFF2-40B4-BE49-F238E27FC236}">
                <a16:creationId xmlns:a16="http://schemas.microsoft.com/office/drawing/2014/main" id="{203AD1B7-5731-D9C9-BF6D-71A2DDB8B01E}"/>
              </a:ext>
            </a:extLst>
          </p:cNvPr>
          <p:cNvSpPr txBox="1"/>
          <p:nvPr/>
        </p:nvSpPr>
        <p:spPr>
          <a:xfrm>
            <a:off x="5448300" y="3820526"/>
            <a:ext cx="3261360" cy="1200329"/>
          </a:xfrm>
          <a:prstGeom prst="rect">
            <a:avLst/>
          </a:prstGeom>
          <a:noFill/>
          <a:ln w="28575">
            <a:solidFill>
              <a:srgbClr val="4F81BD"/>
            </a:solidFill>
          </a:ln>
        </p:spPr>
        <p:txBody>
          <a:bodyPr wrap="square" lIns="91440" tIns="45720" rIns="91440" bIns="45720" rtlCol="0" anchor="t">
            <a:spAutoFit/>
          </a:bodyPr>
          <a:lstStyle/>
          <a:p>
            <a:r>
              <a:rPr lang="en-US" dirty="0"/>
              <a:t>The </a:t>
            </a:r>
            <a:r>
              <a:rPr lang="en-US" b="1" dirty="0"/>
              <a:t>Total</a:t>
            </a:r>
            <a:r>
              <a:rPr lang="en-US" dirty="0"/>
              <a:t> amount on the Home Repair Estimate must match the </a:t>
            </a:r>
            <a:r>
              <a:rPr lang="en-US" b="1" dirty="0"/>
              <a:t>Rehabilitation</a:t>
            </a:r>
            <a:r>
              <a:rPr lang="en-US" dirty="0"/>
              <a:t> line on the Sources and Uses of Funds.</a:t>
            </a:r>
            <a:endParaRPr lang="en-US" dirty="0">
              <a:cs typeface="Calibri"/>
            </a:endParaRPr>
          </a:p>
        </p:txBody>
      </p:sp>
      <p:pic>
        <p:nvPicPr>
          <p:cNvPr id="2" name="Picture 1">
            <a:extLst>
              <a:ext uri="{FF2B5EF4-FFF2-40B4-BE49-F238E27FC236}">
                <a16:creationId xmlns:a16="http://schemas.microsoft.com/office/drawing/2014/main" id="{172BB2AA-5FA7-AB52-B82C-97E267CC88B3}"/>
              </a:ext>
            </a:extLst>
          </p:cNvPr>
          <p:cNvPicPr>
            <a:picLocks noChangeAspect="1"/>
          </p:cNvPicPr>
          <p:nvPr/>
        </p:nvPicPr>
        <p:blipFill rotWithShape="1">
          <a:blip r:embed="rId2"/>
          <a:srcRect l="1148" r="1148"/>
          <a:stretch/>
        </p:blipFill>
        <p:spPr>
          <a:xfrm>
            <a:off x="185871" y="1053737"/>
            <a:ext cx="5037812" cy="5657455"/>
          </a:xfrm>
          <a:prstGeom prst="rect">
            <a:avLst/>
          </a:prstGeom>
        </p:spPr>
      </p:pic>
      <p:sp>
        <p:nvSpPr>
          <p:cNvPr id="4" name="Title 1">
            <a:extLst>
              <a:ext uri="{FF2B5EF4-FFF2-40B4-BE49-F238E27FC236}">
                <a16:creationId xmlns:a16="http://schemas.microsoft.com/office/drawing/2014/main" id="{CA069833-80AD-644B-0E20-0A89B8C81970}"/>
              </a:ext>
            </a:extLst>
          </p:cNvPr>
          <p:cNvSpPr>
            <a:spLocks noGrp="1"/>
          </p:cNvSpPr>
          <p:nvPr>
            <p:ph type="title"/>
          </p:nvPr>
        </p:nvSpPr>
        <p:spPr>
          <a:xfrm>
            <a:off x="356260" y="598773"/>
            <a:ext cx="7487260" cy="457200"/>
          </a:xfrm>
        </p:spPr>
        <p:txBody>
          <a:bodyPr/>
          <a:lstStyle/>
          <a:p>
            <a:r>
              <a:rPr lang="en-US" sz="2000" dirty="0"/>
              <a:t>Home Repair Estimate</a:t>
            </a:r>
          </a:p>
        </p:txBody>
      </p:sp>
      <p:sp>
        <p:nvSpPr>
          <p:cNvPr id="7" name="TextBox 6">
            <a:extLst>
              <a:ext uri="{FF2B5EF4-FFF2-40B4-BE49-F238E27FC236}">
                <a16:creationId xmlns:a16="http://schemas.microsoft.com/office/drawing/2014/main" id="{625D18D0-9904-4D06-687E-914F727AB640}"/>
              </a:ext>
            </a:extLst>
          </p:cNvPr>
          <p:cNvSpPr txBox="1"/>
          <p:nvPr/>
        </p:nvSpPr>
        <p:spPr>
          <a:xfrm>
            <a:off x="1333177" y="486696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Contractor Signature</a:t>
            </a:r>
          </a:p>
        </p:txBody>
      </p:sp>
      <p:sp>
        <p:nvSpPr>
          <p:cNvPr id="11" name="TextBox 10">
            <a:extLst>
              <a:ext uri="{FF2B5EF4-FFF2-40B4-BE49-F238E27FC236}">
                <a16:creationId xmlns:a16="http://schemas.microsoft.com/office/drawing/2014/main" id="{AE800E81-F238-9D85-BC15-7A4FD5991505}"/>
              </a:ext>
            </a:extLst>
          </p:cNvPr>
          <p:cNvSpPr txBox="1"/>
          <p:nvPr/>
        </p:nvSpPr>
        <p:spPr>
          <a:xfrm>
            <a:off x="1464594" y="592024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Homeowner Signature</a:t>
            </a:r>
          </a:p>
        </p:txBody>
      </p:sp>
      <p:sp>
        <p:nvSpPr>
          <p:cNvPr id="13" name="TextBox 12">
            <a:extLst>
              <a:ext uri="{FF2B5EF4-FFF2-40B4-BE49-F238E27FC236}">
                <a16:creationId xmlns:a16="http://schemas.microsoft.com/office/drawing/2014/main" id="{2C99C031-9BB6-3818-2F62-A0B842967188}"/>
              </a:ext>
            </a:extLst>
          </p:cNvPr>
          <p:cNvSpPr txBox="1"/>
          <p:nvPr/>
        </p:nvSpPr>
        <p:spPr>
          <a:xfrm>
            <a:off x="1355214" y="629068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Member Signature</a:t>
            </a:r>
          </a:p>
        </p:txBody>
      </p:sp>
      <p:sp>
        <p:nvSpPr>
          <p:cNvPr id="14" name="TextBox 13">
            <a:extLst>
              <a:ext uri="{FF2B5EF4-FFF2-40B4-BE49-F238E27FC236}">
                <a16:creationId xmlns:a16="http://schemas.microsoft.com/office/drawing/2014/main" id="{E20604D1-B809-11E9-C556-75413E428A39}"/>
              </a:ext>
            </a:extLst>
          </p:cNvPr>
          <p:cNvSpPr txBox="1"/>
          <p:nvPr/>
        </p:nvSpPr>
        <p:spPr>
          <a:xfrm>
            <a:off x="4098414" y="5955279"/>
            <a:ext cx="11601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2/15/2025</a:t>
            </a:r>
          </a:p>
        </p:txBody>
      </p:sp>
      <p:sp>
        <p:nvSpPr>
          <p:cNvPr id="15" name="TextBox 14">
            <a:extLst>
              <a:ext uri="{FF2B5EF4-FFF2-40B4-BE49-F238E27FC236}">
                <a16:creationId xmlns:a16="http://schemas.microsoft.com/office/drawing/2014/main" id="{DB573A3B-E3F5-0232-ECF4-804A0B4D7BA0}"/>
              </a:ext>
            </a:extLst>
          </p:cNvPr>
          <p:cNvSpPr txBox="1"/>
          <p:nvPr/>
        </p:nvSpPr>
        <p:spPr>
          <a:xfrm>
            <a:off x="4076377" y="6313771"/>
            <a:ext cx="10950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2/15/2025</a:t>
            </a:r>
          </a:p>
        </p:txBody>
      </p:sp>
      <p:sp>
        <p:nvSpPr>
          <p:cNvPr id="16" name="TextBox 15">
            <a:extLst>
              <a:ext uri="{FF2B5EF4-FFF2-40B4-BE49-F238E27FC236}">
                <a16:creationId xmlns:a16="http://schemas.microsoft.com/office/drawing/2014/main" id="{30641180-D425-598A-D031-C7F40D8F2243}"/>
              </a:ext>
            </a:extLst>
          </p:cNvPr>
          <p:cNvSpPr txBox="1"/>
          <p:nvPr/>
        </p:nvSpPr>
        <p:spPr>
          <a:xfrm>
            <a:off x="5448300" y="5337207"/>
            <a:ext cx="3261360" cy="646331"/>
          </a:xfrm>
          <a:prstGeom prst="rect">
            <a:avLst/>
          </a:prstGeom>
          <a:noFill/>
          <a:ln w="28575">
            <a:solidFill>
              <a:srgbClr val="4F81BD"/>
            </a:solidFill>
          </a:ln>
        </p:spPr>
        <p:txBody>
          <a:bodyPr wrap="square" lIns="91440" tIns="45720" rIns="91440" bIns="45720" rtlCol="0" anchor="t">
            <a:spAutoFit/>
          </a:bodyPr>
          <a:lstStyle/>
          <a:p>
            <a:r>
              <a:rPr lang="en-US" b="1" dirty="0">
                <a:cs typeface="Calibri"/>
              </a:rPr>
              <a:t>Breakdown of labor and material cost is required.</a:t>
            </a:r>
          </a:p>
        </p:txBody>
      </p:sp>
      <p:sp>
        <p:nvSpPr>
          <p:cNvPr id="3" name="Rectangle 2">
            <a:extLst>
              <a:ext uri="{FF2B5EF4-FFF2-40B4-BE49-F238E27FC236}">
                <a16:creationId xmlns:a16="http://schemas.microsoft.com/office/drawing/2014/main" id="{FBC8ACB7-8CA6-F0A9-4BD3-18D532064FF1}"/>
              </a:ext>
            </a:extLst>
          </p:cNvPr>
          <p:cNvSpPr/>
          <p:nvPr/>
        </p:nvSpPr>
        <p:spPr>
          <a:xfrm>
            <a:off x="3909270" y="4866966"/>
            <a:ext cx="1158355" cy="2616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139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49BA-B4F2-1E13-4A98-310F4AA2760B}"/>
              </a:ext>
            </a:extLst>
          </p:cNvPr>
          <p:cNvSpPr>
            <a:spLocks noGrp="1"/>
          </p:cNvSpPr>
          <p:nvPr>
            <p:ph type="title"/>
          </p:nvPr>
        </p:nvSpPr>
        <p:spPr/>
        <p:txBody>
          <a:bodyPr/>
          <a:lstStyle/>
          <a:p>
            <a:r>
              <a:rPr lang="en-US" sz="2000" dirty="0">
                <a:solidFill>
                  <a:srgbClr val="0070C0"/>
                </a:solidFill>
                <a:cs typeface="Calibri"/>
              </a:rPr>
              <a:t>Pre-Inspections</a:t>
            </a:r>
            <a:endParaRPr lang="en-US" sz="2000" dirty="0"/>
          </a:p>
        </p:txBody>
      </p:sp>
      <p:sp>
        <p:nvSpPr>
          <p:cNvPr id="4" name="Rectangle 7">
            <a:extLst>
              <a:ext uri="{FF2B5EF4-FFF2-40B4-BE49-F238E27FC236}">
                <a16:creationId xmlns:a16="http://schemas.microsoft.com/office/drawing/2014/main" id="{4731C571-3A39-5AF0-3081-1B0A0D23B6A9}"/>
              </a:ext>
            </a:extLst>
          </p:cNvPr>
          <p:cNvSpPr txBox="1">
            <a:spLocks noChangeArrowheads="1"/>
          </p:cNvSpPr>
          <p:nvPr/>
        </p:nvSpPr>
        <p:spPr bwMode="auto">
          <a:xfrm>
            <a:off x="305882" y="1192771"/>
            <a:ext cx="8328580" cy="464022"/>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lgn="ctr" defTabSz="342900">
              <a:spcAft>
                <a:spcPts val="1800"/>
              </a:spcAft>
            </a:pPr>
            <a:r>
              <a:rPr lang="en-US" sz="2000" b="1" kern="0" dirty="0"/>
              <a:t>Pre-rehab inspections and “before” photos are required to disburse funds</a:t>
            </a:r>
          </a:p>
        </p:txBody>
      </p:sp>
      <p:sp>
        <p:nvSpPr>
          <p:cNvPr id="5" name="Rectangle 7">
            <a:extLst>
              <a:ext uri="{FF2B5EF4-FFF2-40B4-BE49-F238E27FC236}">
                <a16:creationId xmlns:a16="http://schemas.microsoft.com/office/drawing/2014/main" id="{2B81456C-A114-C810-B935-24068332C32D}"/>
              </a:ext>
            </a:extLst>
          </p:cNvPr>
          <p:cNvSpPr txBox="1">
            <a:spLocks noChangeArrowheads="1"/>
          </p:cNvSpPr>
          <p:nvPr/>
        </p:nvSpPr>
        <p:spPr bwMode="auto">
          <a:xfrm>
            <a:off x="305882" y="1656792"/>
            <a:ext cx="8328581" cy="499165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defTabSz="342900">
              <a:spcAft>
                <a:spcPts val="1400"/>
              </a:spcAft>
              <a:buFont typeface="Wingdings" panose="05000000000000000000" pitchFamily="2" charset="2"/>
              <a:buChar char="ü"/>
            </a:pPr>
            <a:r>
              <a:rPr lang="en-US" sz="2000" kern="0" dirty="0">
                <a:latin typeface="+mj-lt"/>
              </a:rPr>
              <a:t>Inspection report must specify eligible items requiring modification/rehab</a:t>
            </a:r>
          </a:p>
          <a:p>
            <a:pPr marL="342900" indent="-342900" defTabSz="342900">
              <a:spcAft>
                <a:spcPts val="1400"/>
              </a:spcAft>
              <a:buFont typeface="Wingdings" panose="05000000000000000000" pitchFamily="2" charset="2"/>
              <a:buChar char="ü"/>
            </a:pPr>
            <a:r>
              <a:rPr lang="en-US" sz="2000" kern="0" dirty="0">
                <a:latin typeface="+mj-lt"/>
              </a:rPr>
              <a:t>Photos must show the need for rehabilitation (SNAP) and/or damages as a result of the natural disaster (DRA)</a:t>
            </a:r>
          </a:p>
          <a:p>
            <a:pPr marL="342900" indent="-342900" defTabSz="342900">
              <a:spcAft>
                <a:spcPts val="1400"/>
              </a:spcAft>
              <a:buFont typeface="Wingdings" panose="05000000000000000000" pitchFamily="2" charset="2"/>
              <a:buChar char="ü"/>
            </a:pPr>
            <a:r>
              <a:rPr lang="en-US" sz="2000" kern="0" dirty="0">
                <a:latin typeface="+mj-lt"/>
              </a:rPr>
              <a:t>If applicable, inspection invoice should be included, and the amount listed  on the Uses of Funds should be supported by the invoice</a:t>
            </a:r>
            <a:endParaRPr lang="en-US" sz="2000" dirty="0">
              <a:latin typeface="+mj-lt"/>
            </a:endParaRPr>
          </a:p>
          <a:p>
            <a:pPr marL="342900" indent="-342900" defTabSz="342900">
              <a:spcAft>
                <a:spcPts val="1400"/>
              </a:spcAft>
              <a:buFont typeface="Wingdings" panose="05000000000000000000" pitchFamily="2" charset="2"/>
              <a:buChar char="ü"/>
            </a:pPr>
            <a:r>
              <a:rPr lang="en-US" sz="2000" kern="0" dirty="0">
                <a:latin typeface="+mj-lt"/>
              </a:rPr>
              <a:t>Inspections to be conducted by an </a:t>
            </a:r>
            <a:r>
              <a:rPr lang="en-US" sz="2000" b="1" kern="0" dirty="0">
                <a:latin typeface="+mj-lt"/>
              </a:rPr>
              <a:t>independent</a:t>
            </a:r>
            <a:r>
              <a:rPr lang="en-US" sz="2000" kern="0" dirty="0">
                <a:latin typeface="+mj-lt"/>
              </a:rPr>
              <a:t> 3</a:t>
            </a:r>
            <a:r>
              <a:rPr lang="en-US" sz="2000" kern="0" baseline="30000" dirty="0">
                <a:latin typeface="+mj-lt"/>
              </a:rPr>
              <a:t>rd</a:t>
            </a:r>
            <a:r>
              <a:rPr lang="en-US" sz="2000" kern="0" dirty="0">
                <a:latin typeface="+mj-lt"/>
              </a:rPr>
              <a:t> party </a:t>
            </a:r>
          </a:p>
          <a:p>
            <a:pPr marL="800100" lvl="1" indent="-342900" defTabSz="342900">
              <a:spcAft>
                <a:spcPts val="1400"/>
              </a:spcAft>
              <a:buFont typeface="Arial" panose="020B0604020202020204" pitchFamily="34" charset="0"/>
              <a:buChar char="•"/>
            </a:pPr>
            <a:r>
              <a:rPr lang="en-US" sz="2000" kern="0" dirty="0"/>
              <a:t>Approved by member institution</a:t>
            </a:r>
          </a:p>
          <a:p>
            <a:pPr marL="714375" lvl="1" indent="-257175" defTabSz="342900">
              <a:spcAft>
                <a:spcPts val="1400"/>
              </a:spcAft>
              <a:buFont typeface="Arial" panose="020B0604020202020204" pitchFamily="34" charset="0"/>
              <a:buChar char="•"/>
            </a:pPr>
            <a:r>
              <a:rPr lang="en-US" sz="2000" kern="0" dirty="0"/>
              <a:t> Must not be related to intermediary, unless the intermediary is a governmental entity</a:t>
            </a:r>
          </a:p>
          <a:p>
            <a:pPr marL="342900" marR="0" lvl="0" indent="-342900" algn="l" defTabSz="342900" rtl="0" eaLnBrk="1" fontAlgn="auto" latinLnBrk="0" hangingPunct="1">
              <a:lnSpc>
                <a:spcPct val="100000"/>
              </a:lnSpc>
              <a:spcBef>
                <a:spcPts val="0"/>
              </a:spcBef>
              <a:spcAft>
                <a:spcPts val="1400"/>
              </a:spcAft>
              <a:buClrTx/>
              <a:buSzTx/>
              <a:buFont typeface="Wingdings" panose="05000000000000000000" pitchFamily="2" charset="2"/>
              <a:buChar char="ü"/>
              <a:tabLst/>
              <a:defRPr/>
            </a:pPr>
            <a:r>
              <a:rPr kumimoji="0" lang="en-US" sz="2000" b="0" i="0" u="sng" strike="noStrike" kern="0" cap="none" spc="0" normalizeH="0" baseline="0" noProof="0" dirty="0">
                <a:ln>
                  <a:noFill/>
                </a:ln>
                <a:solidFill>
                  <a:prstClr val="black"/>
                </a:solidFill>
                <a:effectLst/>
                <a:uLnTx/>
                <a:uFillTx/>
                <a:latin typeface="Calibri"/>
                <a:ea typeface="+mn-ea"/>
                <a:cs typeface="+mn-cs"/>
              </a:rPr>
              <a:t>For SNAP</a:t>
            </a:r>
            <a:r>
              <a:rPr kumimoji="0" lang="en-US" sz="2000" b="0" i="0" u="none" strike="noStrike" kern="0" cap="none" spc="0" normalizeH="0" baseline="0" noProof="0" dirty="0">
                <a:ln>
                  <a:noFill/>
                </a:ln>
                <a:solidFill>
                  <a:prstClr val="black"/>
                </a:solidFill>
                <a:effectLst/>
                <a:uLnTx/>
                <a:uFillTx/>
                <a:latin typeface="Calibri"/>
                <a:ea typeface="+mn-ea"/>
                <a:cs typeface="+mn-cs"/>
              </a:rPr>
              <a:t>: If not submitted in the original request, pre-inspections are due 45 days after the close of the SNAP window</a:t>
            </a:r>
          </a:p>
          <a:p>
            <a:pPr marL="342900" marR="0" lvl="0" indent="-342900" algn="l" defTabSz="342900" rtl="0" eaLnBrk="1" fontAlgn="auto" latinLnBrk="0" hangingPunct="1">
              <a:lnSpc>
                <a:spcPct val="100000"/>
              </a:lnSpc>
              <a:spcBef>
                <a:spcPts val="0"/>
              </a:spcBef>
              <a:spcAft>
                <a:spcPts val="1400"/>
              </a:spcAft>
              <a:buClrTx/>
              <a:buSzTx/>
              <a:buFont typeface="Wingdings" panose="05000000000000000000" pitchFamily="2" charset="2"/>
              <a:buChar char="ü"/>
              <a:tabLst/>
              <a:defRPr/>
            </a:pPr>
            <a:r>
              <a:rPr lang="en-US" sz="2000" u="sng" kern="0" dirty="0">
                <a:solidFill>
                  <a:prstClr val="black"/>
                </a:solidFill>
                <a:latin typeface="Calibri"/>
              </a:rPr>
              <a:t>For DRA</a:t>
            </a:r>
            <a:r>
              <a:rPr lang="en-US" sz="2000" kern="0" dirty="0">
                <a:solidFill>
                  <a:prstClr val="black"/>
                </a:solidFill>
                <a:latin typeface="Calibri"/>
              </a:rPr>
              <a:t>: Pre-inspections and photos are </a:t>
            </a:r>
            <a:r>
              <a:rPr lang="en-US" sz="2000" kern="0">
                <a:solidFill>
                  <a:prstClr val="black"/>
                </a:solidFill>
                <a:latin typeface="Calibri"/>
              </a:rPr>
              <a:t>due prior to </a:t>
            </a:r>
            <a:r>
              <a:rPr lang="en-US" sz="2000" kern="0" dirty="0">
                <a:solidFill>
                  <a:prstClr val="black"/>
                </a:solidFill>
                <a:latin typeface="Calibri"/>
              </a:rPr>
              <a:t>disbursement</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a:p>
            <a:pPr marL="714375" lvl="1" indent="-257175" defTabSz="342900">
              <a:spcAft>
                <a:spcPts val="1400"/>
              </a:spcAft>
              <a:buFont typeface="Arial" panose="020B0604020202020204" pitchFamily="34" charset="0"/>
              <a:buChar char="•"/>
            </a:pPr>
            <a:endParaRPr lang="en-US" sz="2000" kern="0" dirty="0"/>
          </a:p>
        </p:txBody>
      </p:sp>
    </p:spTree>
    <p:extLst>
      <p:ext uri="{BB962C8B-B14F-4D97-AF65-F5344CB8AC3E}">
        <p14:creationId xmlns:p14="http://schemas.microsoft.com/office/powerpoint/2010/main" val="1187480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Final Documentation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78314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E2E8-B6B7-BC34-5E28-3112E1176D6B}"/>
              </a:ext>
            </a:extLst>
          </p:cNvPr>
          <p:cNvSpPr>
            <a:spLocks noGrp="1"/>
          </p:cNvSpPr>
          <p:nvPr>
            <p:ph type="title"/>
          </p:nvPr>
        </p:nvSpPr>
        <p:spPr>
          <a:xfrm>
            <a:off x="352653" y="581033"/>
            <a:ext cx="7487260" cy="457200"/>
          </a:xfrm>
        </p:spPr>
        <p:txBody>
          <a:bodyPr/>
          <a:lstStyle/>
          <a:p>
            <a:r>
              <a:rPr lang="en-US" sz="2000" dirty="0">
                <a:cs typeface="Calibri"/>
              </a:rPr>
              <a:t>Inspection and Pass-Through Documentation</a:t>
            </a:r>
          </a:p>
        </p:txBody>
      </p:sp>
      <p:sp>
        <p:nvSpPr>
          <p:cNvPr id="3" name="Text Placeholder 2">
            <a:extLst>
              <a:ext uri="{FF2B5EF4-FFF2-40B4-BE49-F238E27FC236}">
                <a16:creationId xmlns:a16="http://schemas.microsoft.com/office/drawing/2014/main" id="{4DB17CD8-867E-BA83-4B10-491E2322987B}"/>
              </a:ext>
            </a:extLst>
          </p:cNvPr>
          <p:cNvSpPr>
            <a:spLocks noGrp="1"/>
          </p:cNvSpPr>
          <p:nvPr>
            <p:ph type="body" sz="quarter" idx="12"/>
          </p:nvPr>
        </p:nvSpPr>
        <p:spPr>
          <a:xfrm>
            <a:off x="352653" y="1129517"/>
            <a:ext cx="8178800" cy="435688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sz="2100" dirty="0">
                <a:cs typeface="Calibri"/>
              </a:rPr>
              <a:t>Required evidence of the subsidy passing through from the Member for the benefit of the household. </a:t>
            </a:r>
          </a:p>
          <a:p>
            <a:pPr marL="0" indent="0">
              <a:buNone/>
            </a:pPr>
            <a:endParaRPr lang="en-US" sz="2100" b="1" dirty="0">
              <a:cs typeface="Calibri"/>
            </a:endParaRPr>
          </a:p>
          <a:p>
            <a:pPr marL="0" indent="0">
              <a:buNone/>
            </a:pPr>
            <a:r>
              <a:rPr lang="en-US" sz="2100" b="1" dirty="0">
                <a:cs typeface="Calibri"/>
              </a:rPr>
              <a:t>SNAP/DRA final documentation is required 60 days post-disbursement</a:t>
            </a:r>
            <a:r>
              <a:rPr lang="en-US" sz="2100" dirty="0">
                <a:cs typeface="Calibri"/>
              </a:rPr>
              <a:t>.</a:t>
            </a:r>
          </a:p>
          <a:p>
            <a:pPr marL="0" indent="0">
              <a:buClr>
                <a:srgbClr val="262626"/>
              </a:buClr>
              <a:buNone/>
            </a:pPr>
            <a:endParaRPr lang="en-US" sz="1800" dirty="0">
              <a:cs typeface="Calibri"/>
            </a:endParaRPr>
          </a:p>
          <a:p>
            <a:pPr marL="0" indent="0">
              <a:buClr>
                <a:srgbClr val="262626"/>
              </a:buClr>
              <a:buNone/>
            </a:pPr>
            <a:r>
              <a:rPr lang="en-US" sz="2000" b="1" u="sng" dirty="0">
                <a:cs typeface="Calibri"/>
              </a:rPr>
              <a:t>Post Rehabilitation Documentation:</a:t>
            </a:r>
          </a:p>
          <a:p>
            <a:pPr marL="166370" indent="-166370">
              <a:buClr>
                <a:srgbClr val="262626"/>
              </a:buClr>
            </a:pPr>
            <a:r>
              <a:rPr lang="en-US" sz="1800" dirty="0">
                <a:cs typeface="Calibri"/>
              </a:rPr>
              <a:t>Fully Executed Final Cost Certification(s) - signed and dated by all three parties</a:t>
            </a:r>
          </a:p>
          <a:p>
            <a:pPr marL="166370" indent="-166370">
              <a:buClr>
                <a:srgbClr val="262626"/>
              </a:buClr>
            </a:pPr>
            <a:r>
              <a:rPr lang="en-US" sz="1800" dirty="0">
                <a:cs typeface="Calibri"/>
              </a:rPr>
              <a:t>Final Rehab work Invoice(s) - listing final cost, date and homeowner address</a:t>
            </a:r>
          </a:p>
          <a:p>
            <a:pPr marL="166370" indent="-166370">
              <a:buClr>
                <a:srgbClr val="262626"/>
              </a:buClr>
            </a:pPr>
            <a:r>
              <a:rPr lang="en-US" sz="1800" dirty="0">
                <a:cs typeface="Calibri"/>
              </a:rPr>
              <a:t>Post-Rehabilitation Inspection Report with “After” Photos and final invoice </a:t>
            </a:r>
          </a:p>
          <a:p>
            <a:pPr marL="522287" lvl="1" indent="-285750">
              <a:buClr>
                <a:srgbClr val="262626"/>
              </a:buClr>
              <a:buFont typeface="Courier New" panose="02070309020205020404" pitchFamily="49" charset="0"/>
              <a:buChar char="o"/>
            </a:pPr>
            <a:r>
              <a:rPr lang="en-US" sz="1800" dirty="0">
                <a:cs typeface="Calibri"/>
              </a:rPr>
              <a:t>If a pre-inspection invoice was included with the original request and a cost for inspections was included on the Uses of Funds, a post-inspection invoice is required.</a:t>
            </a:r>
          </a:p>
          <a:p>
            <a:pPr marL="166370" indent="-166370">
              <a:buClr>
                <a:srgbClr val="262626"/>
              </a:buClr>
            </a:pPr>
            <a:endParaRPr lang="en-US" sz="1800" dirty="0">
              <a:cs typeface="Calibri"/>
            </a:endParaRPr>
          </a:p>
        </p:txBody>
      </p:sp>
      <p:sp>
        <p:nvSpPr>
          <p:cNvPr id="5" name="TextBox 4">
            <a:extLst>
              <a:ext uri="{FF2B5EF4-FFF2-40B4-BE49-F238E27FC236}">
                <a16:creationId xmlns:a16="http://schemas.microsoft.com/office/drawing/2014/main" id="{DB3821BC-5BB1-07F1-C971-8A6B3BD84D8F}"/>
              </a:ext>
            </a:extLst>
          </p:cNvPr>
          <p:cNvSpPr txBox="1"/>
          <p:nvPr/>
        </p:nvSpPr>
        <p:spPr>
          <a:xfrm>
            <a:off x="352654" y="5830333"/>
            <a:ext cx="8178800" cy="646331"/>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**Contractor/Dates/Address/Costs should match with the original request unless a change order was requested and approved by FHLB Dallas**</a:t>
            </a:r>
          </a:p>
        </p:txBody>
      </p:sp>
    </p:spTree>
    <p:extLst>
      <p:ext uri="{BB962C8B-B14F-4D97-AF65-F5344CB8AC3E}">
        <p14:creationId xmlns:p14="http://schemas.microsoft.com/office/powerpoint/2010/main" val="3394816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5838-C67A-5BAC-0D3D-5E5CCDD2D029}"/>
              </a:ext>
            </a:extLst>
          </p:cNvPr>
          <p:cNvSpPr>
            <a:spLocks noGrp="1"/>
          </p:cNvSpPr>
          <p:nvPr>
            <p:ph type="title"/>
          </p:nvPr>
        </p:nvSpPr>
        <p:spPr>
          <a:xfrm>
            <a:off x="293514" y="624066"/>
            <a:ext cx="7470570" cy="400287"/>
          </a:xfrm>
        </p:spPr>
        <p:txBody>
          <a:bodyPr/>
          <a:lstStyle/>
          <a:p>
            <a:r>
              <a:rPr lang="en-US" sz="2000" dirty="0">
                <a:solidFill>
                  <a:srgbClr val="0070C0"/>
                </a:solidFill>
                <a:ea typeface="Calibri"/>
                <a:cs typeface="Calibri"/>
              </a:rPr>
              <a:t>Final Cost Certification &amp; Final Invoice</a:t>
            </a:r>
            <a:endParaRPr lang="en-US" dirty="0">
              <a:ea typeface="Calibri"/>
              <a:cs typeface="Calibri"/>
            </a:endParaRPr>
          </a:p>
        </p:txBody>
      </p:sp>
      <p:sp>
        <p:nvSpPr>
          <p:cNvPr id="3" name="TextBox 2">
            <a:extLst>
              <a:ext uri="{FF2B5EF4-FFF2-40B4-BE49-F238E27FC236}">
                <a16:creationId xmlns:a16="http://schemas.microsoft.com/office/drawing/2014/main" id="{0B3D8FCD-5A5D-2CD4-3050-6F2CDE479DA6}"/>
              </a:ext>
            </a:extLst>
          </p:cNvPr>
          <p:cNvSpPr txBox="1"/>
          <p:nvPr/>
        </p:nvSpPr>
        <p:spPr>
          <a:xfrm flipH="1">
            <a:off x="293513" y="5863255"/>
            <a:ext cx="4195942" cy="830997"/>
          </a:xfrm>
          <a:prstGeom prst="rect">
            <a:avLst/>
          </a:prstGeom>
          <a:noFill/>
          <a:ln w="28575">
            <a:solidFill>
              <a:srgbClr val="4F81BD"/>
            </a:solidFill>
          </a:ln>
        </p:spPr>
        <p:txBody>
          <a:bodyPr wrap="square" lIns="91440" tIns="45720" rIns="91440" bIns="45720" rtlCol="0" anchor="t">
            <a:spAutoFit/>
          </a:bodyPr>
          <a:lstStyle/>
          <a:p>
            <a:r>
              <a:rPr lang="en-US" sz="1600" dirty="0"/>
              <a:t>Include a fully executed, signed version of this document along with a </a:t>
            </a:r>
            <a:r>
              <a:rPr lang="en-US" sz="1600" b="1" dirty="0"/>
              <a:t>final invoice and post-rehab inspection</a:t>
            </a:r>
            <a:r>
              <a:rPr lang="en-US" sz="1600" dirty="0"/>
              <a:t> report with </a:t>
            </a:r>
            <a:r>
              <a:rPr lang="en-US" sz="1600" b="1" dirty="0"/>
              <a:t>photos</a:t>
            </a:r>
            <a:endParaRPr lang="en-US" dirty="0">
              <a:cs typeface="Calibri"/>
            </a:endParaRPr>
          </a:p>
        </p:txBody>
      </p:sp>
      <p:sp>
        <p:nvSpPr>
          <p:cNvPr id="6" name="TextBox 5">
            <a:extLst>
              <a:ext uri="{FF2B5EF4-FFF2-40B4-BE49-F238E27FC236}">
                <a16:creationId xmlns:a16="http://schemas.microsoft.com/office/drawing/2014/main" id="{18B7DFB6-E354-FA5D-9FA2-C6C2515420F2}"/>
              </a:ext>
            </a:extLst>
          </p:cNvPr>
          <p:cNvSpPr txBox="1"/>
          <p:nvPr/>
        </p:nvSpPr>
        <p:spPr>
          <a:xfrm>
            <a:off x="4654546" y="5351188"/>
            <a:ext cx="3984764"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t>Final Cost Certification should include the date of rehab work completion. </a:t>
            </a:r>
          </a:p>
          <a:p>
            <a:r>
              <a:rPr lang="en-US" sz="1600" b="1" u="sng" dirty="0"/>
              <a:t>The Post-Inspection should occur and be dated after the work is completed as noted on the Final Cost Certification.</a:t>
            </a:r>
          </a:p>
        </p:txBody>
      </p:sp>
      <p:pic>
        <p:nvPicPr>
          <p:cNvPr id="14" name="Picture 13">
            <a:extLst>
              <a:ext uri="{FF2B5EF4-FFF2-40B4-BE49-F238E27FC236}">
                <a16:creationId xmlns:a16="http://schemas.microsoft.com/office/drawing/2014/main" id="{3A6D01BC-82F3-0D33-D6ED-1EBDBB079E40}"/>
              </a:ext>
            </a:extLst>
          </p:cNvPr>
          <p:cNvPicPr>
            <a:picLocks noChangeAspect="1"/>
          </p:cNvPicPr>
          <p:nvPr/>
        </p:nvPicPr>
        <p:blipFill>
          <a:blip r:embed="rId2"/>
          <a:srcRect/>
          <a:stretch/>
        </p:blipFill>
        <p:spPr>
          <a:xfrm>
            <a:off x="52287" y="1024353"/>
            <a:ext cx="4195942" cy="4571104"/>
          </a:xfrm>
          <a:prstGeom prst="rect">
            <a:avLst/>
          </a:prstGeom>
        </p:spPr>
      </p:pic>
      <p:sp>
        <p:nvSpPr>
          <p:cNvPr id="16" name="TextBox 15">
            <a:extLst>
              <a:ext uri="{FF2B5EF4-FFF2-40B4-BE49-F238E27FC236}">
                <a16:creationId xmlns:a16="http://schemas.microsoft.com/office/drawing/2014/main" id="{DB067C83-44D6-4559-8D0D-06D94EA09FA8}"/>
              </a:ext>
            </a:extLst>
          </p:cNvPr>
          <p:cNvSpPr txBox="1"/>
          <p:nvPr/>
        </p:nvSpPr>
        <p:spPr>
          <a:xfrm>
            <a:off x="336588" y="44983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Brush Script MT"/>
              </a:rPr>
              <a:t>Member Representative​</a:t>
            </a:r>
            <a:endParaRPr lang="en-US" dirty="0"/>
          </a:p>
        </p:txBody>
      </p:sp>
      <p:sp>
        <p:nvSpPr>
          <p:cNvPr id="18" name="TextBox 17">
            <a:extLst>
              <a:ext uri="{FF2B5EF4-FFF2-40B4-BE49-F238E27FC236}">
                <a16:creationId xmlns:a16="http://schemas.microsoft.com/office/drawing/2014/main" id="{C45DEE15-AE91-9AB4-0249-E1409FEB4061}"/>
              </a:ext>
            </a:extLst>
          </p:cNvPr>
          <p:cNvSpPr txBox="1"/>
          <p:nvPr/>
        </p:nvSpPr>
        <p:spPr>
          <a:xfrm>
            <a:off x="289378" y="39823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Brush Script MT"/>
              </a:rPr>
              <a:t>Homeowner Name​</a:t>
            </a:r>
            <a:endParaRPr lang="en-US" dirty="0"/>
          </a:p>
        </p:txBody>
      </p:sp>
      <p:sp>
        <p:nvSpPr>
          <p:cNvPr id="22" name="TextBox 21">
            <a:extLst>
              <a:ext uri="{FF2B5EF4-FFF2-40B4-BE49-F238E27FC236}">
                <a16:creationId xmlns:a16="http://schemas.microsoft.com/office/drawing/2014/main" id="{74DF08A9-839C-AABA-422F-418D2DED78B7}"/>
              </a:ext>
            </a:extLst>
          </p:cNvPr>
          <p:cNvSpPr txBox="1"/>
          <p:nvPr/>
        </p:nvSpPr>
        <p:spPr>
          <a:xfrm>
            <a:off x="293514" y="3619898"/>
            <a:ext cx="4966282" cy="369332"/>
          </a:xfrm>
          <a:prstGeom prst="rect">
            <a:avLst/>
          </a:prstGeom>
          <a:noFill/>
        </p:spPr>
        <p:txBody>
          <a:bodyPr wrap="square">
            <a:spAutoFit/>
          </a:bodyPr>
          <a:lstStyle/>
          <a:p>
            <a:r>
              <a:rPr lang="en-US" dirty="0">
                <a:solidFill>
                  <a:srgbClr val="000000"/>
                </a:solidFill>
                <a:latin typeface="Brush Script MT"/>
              </a:rPr>
              <a:t>Contractor Name</a:t>
            </a:r>
            <a:endParaRPr lang="en-US" dirty="0"/>
          </a:p>
        </p:txBody>
      </p:sp>
      <p:pic>
        <p:nvPicPr>
          <p:cNvPr id="24" name="Picture 23">
            <a:extLst>
              <a:ext uri="{FF2B5EF4-FFF2-40B4-BE49-F238E27FC236}">
                <a16:creationId xmlns:a16="http://schemas.microsoft.com/office/drawing/2014/main" id="{17B948DB-6110-6D0C-DC2A-0A91BB9BC7C5}"/>
              </a:ext>
            </a:extLst>
          </p:cNvPr>
          <p:cNvPicPr>
            <a:picLocks noChangeAspect="1"/>
          </p:cNvPicPr>
          <p:nvPr/>
        </p:nvPicPr>
        <p:blipFill>
          <a:blip r:embed="rId3"/>
          <a:srcRect/>
          <a:stretch/>
        </p:blipFill>
        <p:spPr>
          <a:xfrm>
            <a:off x="4572000" y="1024353"/>
            <a:ext cx="4519713" cy="4320330"/>
          </a:xfrm>
          <a:prstGeom prst="rect">
            <a:avLst/>
          </a:prstGeom>
        </p:spPr>
      </p:pic>
      <p:cxnSp>
        <p:nvCxnSpPr>
          <p:cNvPr id="25" name="Straight Arrow Connector 24">
            <a:extLst>
              <a:ext uri="{FF2B5EF4-FFF2-40B4-BE49-F238E27FC236}">
                <a16:creationId xmlns:a16="http://schemas.microsoft.com/office/drawing/2014/main" id="{09BB619F-00BC-227B-5471-5068B0E56235}"/>
              </a:ext>
            </a:extLst>
          </p:cNvPr>
          <p:cNvCxnSpPr>
            <a:cxnSpLocks/>
          </p:cNvCxnSpPr>
          <p:nvPr/>
        </p:nvCxnSpPr>
        <p:spPr>
          <a:xfrm>
            <a:off x="2759572" y="3136671"/>
            <a:ext cx="4916355" cy="144105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4AB2BE8-8D91-01E4-CA2A-231FC3120482}"/>
              </a:ext>
            </a:extLst>
          </p:cNvPr>
          <p:cNvCxnSpPr>
            <a:cxnSpLocks/>
          </p:cNvCxnSpPr>
          <p:nvPr/>
        </p:nvCxnSpPr>
        <p:spPr>
          <a:xfrm>
            <a:off x="2611211" y="2608976"/>
            <a:ext cx="2566930" cy="274221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AD33353-E3BA-E5E9-62F5-5EE94CABF896}"/>
              </a:ext>
            </a:extLst>
          </p:cNvPr>
          <p:cNvSpPr txBox="1"/>
          <p:nvPr/>
        </p:nvSpPr>
        <p:spPr>
          <a:xfrm flipH="1">
            <a:off x="4236355" y="3844995"/>
            <a:ext cx="3053677" cy="584775"/>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1600" b="1" dirty="0"/>
              <a:t>Amount listed on the Certification should match the invoice.</a:t>
            </a:r>
            <a:endParaRPr lang="en-US" b="1" dirty="0">
              <a:cs typeface="Calibri"/>
            </a:endParaRPr>
          </a:p>
        </p:txBody>
      </p:sp>
    </p:spTree>
    <p:extLst>
      <p:ext uri="{BB962C8B-B14F-4D97-AF65-F5344CB8AC3E}">
        <p14:creationId xmlns:p14="http://schemas.microsoft.com/office/powerpoint/2010/main" val="52843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a:xfrm>
            <a:off x="356260" y="1055973"/>
            <a:ext cx="8178800" cy="5047343"/>
          </a:xfrm>
        </p:spPr>
        <p:txBody>
          <a:bodyPr>
            <a:normAutofit lnSpcReduction="10000"/>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for an AHP application is </a:t>
            </a:r>
            <a:r>
              <a:rPr lang="en-US" dirty="0">
                <a:solidFill>
                  <a:srgbClr val="434343"/>
                </a:solidFill>
                <a:ea typeface="Calibri" panose="020F0502020204030204" pitchFamily="34" charset="0"/>
                <a:cs typeface="Times New Roman" panose="02020603050405020304" pitchFamily="18" charset="0"/>
              </a:rPr>
              <a:t>a financial institution member </a:t>
            </a:r>
            <a:r>
              <a:rPr lang="en-US" sz="2400" dirty="0">
                <a:solidFill>
                  <a:srgbClr val="434343"/>
                </a:solidFill>
                <a:effectLst/>
                <a:ea typeface="Calibri" panose="020F0502020204030204" pitchFamily="34" charset="0"/>
                <a:cs typeface="Times New Roman" panose="02020603050405020304" pitchFamily="18" charset="0"/>
              </a:rPr>
              <a:t>of FHLB Dallas that is willing to apply for AHP funds on behalf of a project </a:t>
            </a:r>
            <a:r>
              <a:rPr lang="en-US" dirty="0">
                <a:solidFill>
                  <a:srgbClr val="434343"/>
                </a:solidFill>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or developer.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05543" y="5876050"/>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299571" y="1113798"/>
            <a:ext cx="3941185" cy="484291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lnSpc>
                <a:spcPct val="80000"/>
              </a:lnSpc>
              <a:spcAft>
                <a:spcPts val="1800"/>
              </a:spcAft>
              <a:defRPr/>
            </a:pPr>
            <a:r>
              <a:rPr lang="en-US" b="1" kern="0" dirty="0">
                <a:latin typeface="Calibri" pitchFamily="34" charset="0"/>
              </a:rPr>
              <a:t>A final invoice is required upon completion of the repairs.</a:t>
            </a:r>
          </a:p>
          <a:p>
            <a:pPr marL="285750" indent="-285750">
              <a:lnSpc>
                <a:spcPct val="80000"/>
              </a:lnSpc>
              <a:spcAft>
                <a:spcPts val="600"/>
              </a:spcAft>
              <a:buFont typeface="Arial" panose="020B0604020202020204" pitchFamily="34" charset="0"/>
              <a:buChar char="•"/>
              <a:defRPr/>
            </a:pPr>
            <a:r>
              <a:rPr lang="en-US" b="1" kern="0" dirty="0">
                <a:latin typeface="Calibri" pitchFamily="34" charset="0"/>
              </a:rPr>
              <a:t>The invoice should include:</a:t>
            </a:r>
          </a:p>
          <a:p>
            <a:pPr marL="800100" lvl="1" indent="-342900">
              <a:lnSpc>
                <a:spcPct val="80000"/>
              </a:lnSpc>
              <a:spcAft>
                <a:spcPts val="600"/>
              </a:spcAft>
              <a:buFont typeface="+mj-lt"/>
              <a:buAutoNum type="arabicPeriod"/>
              <a:defRPr/>
            </a:pPr>
            <a:r>
              <a:rPr lang="en-US" b="1" kern="0" dirty="0">
                <a:latin typeface="Calibri" pitchFamily="34" charset="0"/>
              </a:rPr>
              <a:t>Date</a:t>
            </a:r>
          </a:p>
          <a:p>
            <a:pPr marL="800100" lvl="1" indent="-342900">
              <a:lnSpc>
                <a:spcPct val="80000"/>
              </a:lnSpc>
              <a:spcAft>
                <a:spcPts val="600"/>
              </a:spcAft>
              <a:buFont typeface="+mj-lt"/>
              <a:buAutoNum type="arabicPeriod"/>
              <a:defRPr/>
            </a:pPr>
            <a:r>
              <a:rPr lang="en-US" b="1" kern="0" dirty="0">
                <a:latin typeface="Calibri" pitchFamily="34" charset="0"/>
              </a:rPr>
              <a:t>Contractor information</a:t>
            </a:r>
          </a:p>
          <a:p>
            <a:pPr marL="800100" lvl="1" indent="-342900">
              <a:lnSpc>
                <a:spcPct val="80000"/>
              </a:lnSpc>
              <a:spcAft>
                <a:spcPts val="600"/>
              </a:spcAft>
              <a:buFont typeface="+mj-lt"/>
              <a:buAutoNum type="arabicPeriod"/>
              <a:defRPr/>
            </a:pPr>
            <a:r>
              <a:rPr lang="en-US" b="1" kern="0" dirty="0">
                <a:latin typeface="Calibri" pitchFamily="34" charset="0"/>
              </a:rPr>
              <a:t>Homeowner name and address</a:t>
            </a:r>
          </a:p>
          <a:p>
            <a:pPr marL="800100" lvl="1" indent="-342900">
              <a:lnSpc>
                <a:spcPct val="80000"/>
              </a:lnSpc>
              <a:spcAft>
                <a:spcPts val="600"/>
              </a:spcAft>
              <a:buFont typeface="+mj-lt"/>
              <a:buAutoNum type="arabicPeriod"/>
              <a:defRPr/>
            </a:pPr>
            <a:r>
              <a:rPr lang="en-US" b="1" kern="0" dirty="0">
                <a:latin typeface="Calibri" pitchFamily="34" charset="0"/>
              </a:rPr>
              <a:t>Listing of modifications/repairs</a:t>
            </a:r>
          </a:p>
          <a:p>
            <a:pPr lvl="1">
              <a:lnSpc>
                <a:spcPct val="80000"/>
              </a:lnSpc>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Multiple contractors requires multiple invoices/Multiple Final Cost Certifications</a:t>
            </a:r>
          </a:p>
          <a:p>
            <a:pPr marL="285750" lvl="1" indent="-285750">
              <a:lnSpc>
                <a:spcPct val="80000"/>
              </a:lnSpc>
              <a:buFont typeface="Arial" panose="020B0604020202020204" pitchFamily="34" charset="0"/>
              <a:buChar char="•"/>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Final amount should equal or exceed the SNAP/DRA rehab amount as listed on the Sources and Uses of Funds </a:t>
            </a:r>
            <a:r>
              <a:rPr lang="en-US" b="1" u="sng" kern="0" dirty="0">
                <a:latin typeface="Calibri" pitchFamily="34" charset="0"/>
              </a:rPr>
              <a:t>and</a:t>
            </a:r>
            <a:r>
              <a:rPr lang="en-US" b="1" kern="0" dirty="0">
                <a:latin typeface="Calibri" pitchFamily="34" charset="0"/>
              </a:rPr>
              <a:t> match the Final Cost Certification</a:t>
            </a:r>
          </a:p>
          <a:p>
            <a:pPr marL="257175" indent="-257175">
              <a:lnSpc>
                <a:spcPct val="80000"/>
              </a:lnSpc>
              <a:buFont typeface="Arial" panose="020B0604020202020204" pitchFamily="34" charset="0"/>
              <a:buChar char="•"/>
              <a:defRPr/>
            </a:pPr>
            <a:endParaRPr lang="en-US" b="1" kern="0" dirty="0">
              <a:latin typeface="Calibri" pitchFamily="34" charset="0"/>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000" dirty="0">
                <a:solidFill>
                  <a:srgbClr val="0070C0"/>
                </a:solidFill>
              </a:rPr>
              <a:t>Final</a:t>
            </a:r>
            <a:r>
              <a:rPr lang="en-US" sz="2000" b="1" dirty="0">
                <a:solidFill>
                  <a:srgbClr val="0070C0"/>
                </a:solidFill>
              </a:rPr>
              <a:t> Invoice</a:t>
            </a:r>
          </a:p>
        </p:txBody>
      </p:sp>
      <p:pic>
        <p:nvPicPr>
          <p:cNvPr id="4" name="Picture 3">
            <a:extLst>
              <a:ext uri="{FF2B5EF4-FFF2-40B4-BE49-F238E27FC236}">
                <a16:creationId xmlns:a16="http://schemas.microsoft.com/office/drawing/2014/main" id="{62FCCC5E-A040-4120-8427-5A4B6C38EE43}"/>
              </a:ext>
            </a:extLst>
          </p:cNvPr>
          <p:cNvPicPr>
            <a:picLocks noChangeAspect="1"/>
          </p:cNvPicPr>
          <p:nvPr/>
        </p:nvPicPr>
        <p:blipFill>
          <a:blip r:embed="rId3"/>
          <a:srcRect/>
          <a:stretch/>
        </p:blipFill>
        <p:spPr>
          <a:xfrm>
            <a:off x="4451162" y="1191328"/>
            <a:ext cx="4568945" cy="5416362"/>
          </a:xfrm>
          <a:prstGeom prst="rect">
            <a:avLst/>
          </a:prstGeom>
          <a:ln>
            <a:solidFill>
              <a:schemeClr val="tx1"/>
            </a:solidFill>
          </a:ln>
        </p:spPr>
      </p:pic>
      <p:sp>
        <p:nvSpPr>
          <p:cNvPr id="5" name="TextBox 4">
            <a:extLst>
              <a:ext uri="{FF2B5EF4-FFF2-40B4-BE49-F238E27FC236}">
                <a16:creationId xmlns:a16="http://schemas.microsoft.com/office/drawing/2014/main" id="{D3E283B7-0DAF-4A1C-A196-5223B53E432E}"/>
              </a:ext>
            </a:extLst>
          </p:cNvPr>
          <p:cNvSpPr txBox="1"/>
          <p:nvPr/>
        </p:nvSpPr>
        <p:spPr>
          <a:xfrm rot="19677896">
            <a:off x="6184490" y="1458329"/>
            <a:ext cx="737419" cy="3834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0000"/>
                </a:solidFill>
              </a:rPr>
              <a:t>FINAL</a:t>
            </a:r>
          </a:p>
        </p:txBody>
      </p:sp>
      <p:sp>
        <p:nvSpPr>
          <p:cNvPr id="6" name="TextBox 5">
            <a:extLst>
              <a:ext uri="{FF2B5EF4-FFF2-40B4-BE49-F238E27FC236}">
                <a16:creationId xmlns:a16="http://schemas.microsoft.com/office/drawing/2014/main" id="{92F22015-2B7B-4219-B191-7BB7FC2D436B}"/>
              </a:ext>
            </a:extLst>
          </p:cNvPr>
          <p:cNvSpPr txBox="1"/>
          <p:nvPr/>
        </p:nvSpPr>
        <p:spPr>
          <a:xfrm>
            <a:off x="4451162" y="5831074"/>
            <a:ext cx="184731" cy="276999"/>
          </a:xfrm>
          <a:prstGeom prst="rect">
            <a:avLst/>
          </a:prstGeom>
          <a:solidFill>
            <a:schemeClr val="bg1"/>
          </a:solidFill>
        </p:spPr>
        <p:txBody>
          <a:bodyPr wrap="none" rtlCol="0">
            <a:spAutoFit/>
          </a:bodyPr>
          <a:lstStyle/>
          <a:p>
            <a:endParaRPr lang="en-US" sz="1200" dirty="0"/>
          </a:p>
        </p:txBody>
      </p:sp>
      <p:sp>
        <p:nvSpPr>
          <p:cNvPr id="10" name="TextBox 9">
            <a:extLst>
              <a:ext uri="{FF2B5EF4-FFF2-40B4-BE49-F238E27FC236}">
                <a16:creationId xmlns:a16="http://schemas.microsoft.com/office/drawing/2014/main" id="{E0BA5A3C-8656-4508-BB7A-27FF1969DA75}"/>
              </a:ext>
            </a:extLst>
          </p:cNvPr>
          <p:cNvSpPr txBox="1"/>
          <p:nvPr/>
        </p:nvSpPr>
        <p:spPr>
          <a:xfrm>
            <a:off x="7751562" y="2255426"/>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2</a:t>
            </a:r>
          </a:p>
        </p:txBody>
      </p:sp>
      <p:cxnSp>
        <p:nvCxnSpPr>
          <p:cNvPr id="19" name="Straight Arrow Connector 18">
            <a:extLst>
              <a:ext uri="{FF2B5EF4-FFF2-40B4-BE49-F238E27FC236}">
                <a16:creationId xmlns:a16="http://schemas.microsoft.com/office/drawing/2014/main" id="{8EC92206-6A04-4958-BF02-13CA15AF304F}"/>
              </a:ext>
            </a:extLst>
          </p:cNvPr>
          <p:cNvCxnSpPr>
            <a:cxnSpLocks/>
          </p:cNvCxnSpPr>
          <p:nvPr/>
        </p:nvCxnSpPr>
        <p:spPr>
          <a:xfrm flipV="1">
            <a:off x="7841669" y="6040821"/>
            <a:ext cx="151999" cy="39267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F4A7B95A-F0D1-424E-8127-BB0BB061F8C6}"/>
              </a:ext>
            </a:extLst>
          </p:cNvPr>
          <p:cNvSpPr txBox="1"/>
          <p:nvPr/>
        </p:nvSpPr>
        <p:spPr>
          <a:xfrm>
            <a:off x="7046376" y="6382095"/>
            <a:ext cx="1684692" cy="276999"/>
          </a:xfrm>
          <a:prstGeom prst="rect">
            <a:avLst/>
          </a:prstGeom>
          <a:noFill/>
        </p:spPr>
        <p:txBody>
          <a:bodyPr wrap="none" lIns="91440" tIns="45720" rIns="91440" bIns="45720" rtlCol="0" anchor="t">
            <a:spAutoFit/>
          </a:bodyPr>
          <a:lstStyle/>
          <a:p>
            <a:r>
              <a:rPr lang="en-US" sz="1200" b="1" dirty="0">
                <a:solidFill>
                  <a:srgbClr val="C00000"/>
                </a:solidFill>
              </a:rPr>
              <a:t>Matches Final Cost Cert</a:t>
            </a:r>
          </a:p>
        </p:txBody>
      </p:sp>
      <p:sp>
        <p:nvSpPr>
          <p:cNvPr id="16" name="TextBox 15">
            <a:extLst>
              <a:ext uri="{FF2B5EF4-FFF2-40B4-BE49-F238E27FC236}">
                <a16:creationId xmlns:a16="http://schemas.microsoft.com/office/drawing/2014/main" id="{F3E4AC05-512B-490D-AEF3-5CFF93F99622}"/>
              </a:ext>
            </a:extLst>
          </p:cNvPr>
          <p:cNvSpPr txBox="1"/>
          <p:nvPr/>
        </p:nvSpPr>
        <p:spPr>
          <a:xfrm flipH="1">
            <a:off x="7704509" y="1568447"/>
            <a:ext cx="274320"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1</a:t>
            </a:r>
          </a:p>
        </p:txBody>
      </p:sp>
      <p:sp>
        <p:nvSpPr>
          <p:cNvPr id="17" name="TextBox 16">
            <a:extLst>
              <a:ext uri="{FF2B5EF4-FFF2-40B4-BE49-F238E27FC236}">
                <a16:creationId xmlns:a16="http://schemas.microsoft.com/office/drawing/2014/main" id="{FD8E64E5-EA46-4E42-BB37-7DE6CC3493C2}"/>
              </a:ext>
            </a:extLst>
          </p:cNvPr>
          <p:cNvSpPr txBox="1"/>
          <p:nvPr/>
        </p:nvSpPr>
        <p:spPr>
          <a:xfrm>
            <a:off x="6104096" y="2820791"/>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3</a:t>
            </a:r>
          </a:p>
        </p:txBody>
      </p:sp>
      <p:sp>
        <p:nvSpPr>
          <p:cNvPr id="21" name="TextBox 20">
            <a:extLst>
              <a:ext uri="{FF2B5EF4-FFF2-40B4-BE49-F238E27FC236}">
                <a16:creationId xmlns:a16="http://schemas.microsoft.com/office/drawing/2014/main" id="{DF4B532D-6EEE-466C-9748-FF9FA74C1F83}"/>
              </a:ext>
            </a:extLst>
          </p:cNvPr>
          <p:cNvSpPr txBox="1"/>
          <p:nvPr/>
        </p:nvSpPr>
        <p:spPr>
          <a:xfrm>
            <a:off x="4790115" y="3934437"/>
            <a:ext cx="293614"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4</a:t>
            </a:r>
          </a:p>
        </p:txBody>
      </p:sp>
      <p:sp>
        <p:nvSpPr>
          <p:cNvPr id="22" name="Left Brace 21">
            <a:extLst>
              <a:ext uri="{FF2B5EF4-FFF2-40B4-BE49-F238E27FC236}">
                <a16:creationId xmlns:a16="http://schemas.microsoft.com/office/drawing/2014/main" id="{C6142B96-E4F5-43B4-906A-D8A0B5212864}"/>
              </a:ext>
            </a:extLst>
          </p:cNvPr>
          <p:cNvSpPr/>
          <p:nvPr/>
        </p:nvSpPr>
        <p:spPr>
          <a:xfrm>
            <a:off x="5108553" y="3674378"/>
            <a:ext cx="371164" cy="1191237"/>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54A4BAB1-983D-2CE0-4996-F3FE1F90CEFC}"/>
              </a:ext>
            </a:extLst>
          </p:cNvPr>
          <p:cNvSpPr/>
          <p:nvPr/>
        </p:nvSpPr>
        <p:spPr>
          <a:xfrm>
            <a:off x="7930029" y="5322723"/>
            <a:ext cx="643520" cy="3439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18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499664"/>
            <a:ext cx="7470570" cy="457200"/>
          </a:xfrm>
        </p:spPr>
        <p:txBody>
          <a:bodyPr>
            <a:normAutofit/>
          </a:bodyPr>
          <a:lstStyle/>
          <a:p>
            <a:pPr algn="l"/>
            <a:r>
              <a:rPr lang="en-US" sz="2000" b="1" dirty="0">
                <a:solidFill>
                  <a:srgbClr val="0070C0"/>
                </a:solidFill>
              </a:rPr>
              <a:t>Post-Rehab Inspection Report and Invoice</a:t>
            </a:r>
          </a:p>
        </p:txBody>
      </p:sp>
      <p:sp>
        <p:nvSpPr>
          <p:cNvPr id="4" name="TextBox 3">
            <a:extLst>
              <a:ext uri="{FF2B5EF4-FFF2-40B4-BE49-F238E27FC236}">
                <a16:creationId xmlns:a16="http://schemas.microsoft.com/office/drawing/2014/main" id="{A962160C-41EF-473B-B061-41A1E96E238E}"/>
              </a:ext>
            </a:extLst>
          </p:cNvPr>
          <p:cNvSpPr txBox="1"/>
          <p:nvPr/>
        </p:nvSpPr>
        <p:spPr>
          <a:xfrm>
            <a:off x="551810" y="1225018"/>
            <a:ext cx="8040379" cy="5410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80000"/>
              </a:lnSpc>
              <a:spcAft>
                <a:spcPts val="1800"/>
              </a:spcAft>
              <a:defRPr/>
            </a:pPr>
            <a:r>
              <a:rPr lang="en-US" b="1" dirty="0">
                <a:latin typeface="Calibri" pitchFamily="34" charset="0"/>
                <a:cs typeface="Calibri" pitchFamily="34" charset="0"/>
              </a:rPr>
              <a:t>The final inspection should occur </a:t>
            </a:r>
            <a:r>
              <a:rPr lang="en-US" b="1" u="sng" dirty="0">
                <a:latin typeface="Calibri" pitchFamily="34" charset="0"/>
                <a:cs typeface="Calibri" pitchFamily="34" charset="0"/>
              </a:rPr>
              <a:t>after</a:t>
            </a:r>
            <a:r>
              <a:rPr lang="en-US" b="1" dirty="0">
                <a:latin typeface="Calibri" pitchFamily="34" charset="0"/>
                <a:cs typeface="Calibri" pitchFamily="34" charset="0"/>
              </a:rPr>
              <a:t> all rehab work is completed and must confirm that the original scope of work was completed in an acceptable manner.</a:t>
            </a:r>
          </a:p>
        </p:txBody>
      </p:sp>
      <p:grpSp>
        <p:nvGrpSpPr>
          <p:cNvPr id="8" name="Group 7">
            <a:extLst>
              <a:ext uri="{FF2B5EF4-FFF2-40B4-BE49-F238E27FC236}">
                <a16:creationId xmlns:a16="http://schemas.microsoft.com/office/drawing/2014/main" id="{0F92F4FB-C2D7-4267-B837-999902C81A2A}"/>
              </a:ext>
            </a:extLst>
          </p:cNvPr>
          <p:cNvGrpSpPr/>
          <p:nvPr/>
        </p:nvGrpSpPr>
        <p:grpSpPr>
          <a:xfrm>
            <a:off x="2068127" y="1766064"/>
            <a:ext cx="3753833" cy="3729045"/>
            <a:chOff x="401620" y="-792845"/>
            <a:chExt cx="3288785" cy="3971496"/>
          </a:xfrm>
        </p:grpSpPr>
        <p:pic>
          <p:nvPicPr>
            <p:cNvPr id="18" name="Picture 17">
              <a:extLst>
                <a:ext uri="{FF2B5EF4-FFF2-40B4-BE49-F238E27FC236}">
                  <a16:creationId xmlns:a16="http://schemas.microsoft.com/office/drawing/2014/main" id="{E5B6C8DC-13B3-4F7B-A951-D8F6EA134BB8}"/>
                </a:ext>
              </a:extLst>
            </p:cNvPr>
            <p:cNvPicPr>
              <a:picLocks noChangeAspect="1"/>
            </p:cNvPicPr>
            <p:nvPr/>
          </p:nvPicPr>
          <p:blipFill>
            <a:blip r:embed="rId3"/>
            <a:srcRect/>
            <a:stretch/>
          </p:blipFill>
          <p:spPr>
            <a:xfrm>
              <a:off x="985345" y="-792845"/>
              <a:ext cx="2705060" cy="3971496"/>
            </a:xfrm>
            <a:prstGeom prst="rect">
              <a:avLst/>
            </a:prstGeom>
            <a:ln>
              <a:solidFill>
                <a:schemeClr val="tx1"/>
              </a:solidFill>
            </a:ln>
          </p:spPr>
        </p:pic>
        <p:sp>
          <p:nvSpPr>
            <p:cNvPr id="5" name="TextBox 4">
              <a:extLst>
                <a:ext uri="{FF2B5EF4-FFF2-40B4-BE49-F238E27FC236}">
                  <a16:creationId xmlns:a16="http://schemas.microsoft.com/office/drawing/2014/main" id="{4BE4C6F6-CE60-4713-B44F-7EF06BC16D20}"/>
                </a:ext>
              </a:extLst>
            </p:cNvPr>
            <p:cNvSpPr txBox="1"/>
            <p:nvPr/>
          </p:nvSpPr>
          <p:spPr>
            <a:xfrm>
              <a:off x="401620" y="1651102"/>
              <a:ext cx="761340" cy="253916"/>
            </a:xfrm>
            <a:prstGeom prst="rect">
              <a:avLst/>
            </a:prstGeom>
            <a:solidFill>
              <a:schemeClr val="bg1"/>
            </a:solidFill>
          </p:spPr>
          <p:txBody>
            <a:bodyPr wrap="square" rtlCol="0">
              <a:spAutoFit/>
            </a:bodyPr>
            <a:lstStyle/>
            <a:p>
              <a:endParaRPr lang="en-US" sz="1050" b="1" dirty="0"/>
            </a:p>
          </p:txBody>
        </p:sp>
      </p:grpSp>
      <p:sp>
        <p:nvSpPr>
          <p:cNvPr id="9" name="Rectangle 7"/>
          <p:cNvSpPr txBox="1">
            <a:spLocks noChangeArrowheads="1"/>
          </p:cNvSpPr>
          <p:nvPr/>
        </p:nvSpPr>
        <p:spPr bwMode="auto">
          <a:xfrm>
            <a:off x="241581" y="1930036"/>
            <a:ext cx="2693775" cy="33411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nSpc>
                <a:spcPct val="80000"/>
              </a:lnSpc>
              <a:defRPr/>
            </a:pPr>
            <a:r>
              <a:rPr lang="en-US" b="1" u="sng" kern="0" dirty="0">
                <a:latin typeface="Calibri" pitchFamily="34" charset="0"/>
              </a:rPr>
              <a:t>The report should include: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Confirmation that the work/original scope was completed</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Homeowner name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Property address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Photos of completed repairs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Invoice (if applicable)</a:t>
            </a:r>
          </a:p>
          <a:p>
            <a:pPr marL="285750" indent="-285750">
              <a:lnSpc>
                <a:spcPct val="80000"/>
              </a:lnSpc>
              <a:buFont typeface="Wingdings" panose="05000000000000000000" pitchFamily="2" charset="2"/>
              <a:buChar char="ü"/>
              <a:defRPr/>
            </a:pPr>
            <a:endParaRPr lang="en-US" b="1" kern="0" dirty="0">
              <a:latin typeface="Calibri" pitchFamily="34" charset="0"/>
            </a:endParaRPr>
          </a:p>
        </p:txBody>
      </p:sp>
      <p:pic>
        <p:nvPicPr>
          <p:cNvPr id="6" name="Picture 5">
            <a:extLst>
              <a:ext uri="{FF2B5EF4-FFF2-40B4-BE49-F238E27FC236}">
                <a16:creationId xmlns:a16="http://schemas.microsoft.com/office/drawing/2014/main" id="{1A631111-CA8E-0A40-D744-8ED4CEE42E7A}"/>
              </a:ext>
            </a:extLst>
          </p:cNvPr>
          <p:cNvPicPr>
            <a:picLocks noChangeAspect="1"/>
          </p:cNvPicPr>
          <p:nvPr/>
        </p:nvPicPr>
        <p:blipFill>
          <a:blip r:embed="rId4"/>
          <a:srcRect/>
          <a:stretch/>
        </p:blipFill>
        <p:spPr>
          <a:xfrm>
            <a:off x="5561901" y="2284274"/>
            <a:ext cx="3582099" cy="4207442"/>
          </a:xfrm>
          <a:prstGeom prst="rect">
            <a:avLst/>
          </a:prstGeom>
        </p:spPr>
      </p:pic>
      <p:sp>
        <p:nvSpPr>
          <p:cNvPr id="10" name="TextBox 9">
            <a:extLst>
              <a:ext uri="{FF2B5EF4-FFF2-40B4-BE49-F238E27FC236}">
                <a16:creationId xmlns:a16="http://schemas.microsoft.com/office/drawing/2014/main" id="{8EDB4D6A-9CFB-3E57-E295-F26F0B016452}"/>
              </a:ext>
            </a:extLst>
          </p:cNvPr>
          <p:cNvSpPr txBox="1"/>
          <p:nvPr/>
        </p:nvSpPr>
        <p:spPr>
          <a:xfrm>
            <a:off x="241581" y="5435190"/>
            <a:ext cx="56486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Pre and Post Inspections should be completed by the same inspector/company to the greatest extent possible. If the Post-Inspection cannot be completed by the same inspector, contact FHLB to request approval of change.</a:t>
            </a:r>
          </a:p>
        </p:txBody>
      </p:sp>
    </p:spTree>
    <p:extLst>
      <p:ext uri="{BB962C8B-B14F-4D97-AF65-F5344CB8AC3E}">
        <p14:creationId xmlns:p14="http://schemas.microsoft.com/office/powerpoint/2010/main" val="843484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7D75-0D7F-44A6-A0F2-B84BE268F533}"/>
              </a:ext>
            </a:extLst>
          </p:cNvPr>
          <p:cNvSpPr>
            <a:spLocks noGrp="1"/>
          </p:cNvSpPr>
          <p:nvPr>
            <p:ph type="title"/>
          </p:nvPr>
        </p:nvSpPr>
        <p:spPr/>
        <p:txBody>
          <a:bodyPr/>
          <a:lstStyle/>
          <a:p>
            <a:r>
              <a:rPr lang="en-US" sz="2000" dirty="0">
                <a:cs typeface="Calibri"/>
              </a:rPr>
              <a:t>Pre and Post Inspection Photos</a:t>
            </a:r>
            <a:endParaRPr lang="en-US" sz="2000" dirty="0"/>
          </a:p>
        </p:txBody>
      </p:sp>
      <p:sp>
        <p:nvSpPr>
          <p:cNvPr id="3" name="Text Placeholder 2">
            <a:extLst>
              <a:ext uri="{FF2B5EF4-FFF2-40B4-BE49-F238E27FC236}">
                <a16:creationId xmlns:a16="http://schemas.microsoft.com/office/drawing/2014/main" id="{1C637672-223F-F319-CE2C-5A6A2BA3CE57}"/>
              </a:ext>
            </a:extLst>
          </p:cNvPr>
          <p:cNvSpPr>
            <a:spLocks noGrp="1"/>
          </p:cNvSpPr>
          <p:nvPr>
            <p:ph type="body" sz="quarter" idx="12"/>
          </p:nvPr>
        </p:nvSpPr>
        <p:spPr>
          <a:xfrm>
            <a:off x="4229499" y="1396033"/>
            <a:ext cx="4331796" cy="181915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b="1" u="sng" dirty="0">
                <a:cs typeface="Calibri"/>
              </a:rPr>
              <a:t>Pre-inspection photos:</a:t>
            </a:r>
          </a:p>
          <a:p>
            <a:pPr>
              <a:buFont typeface="Wingdings" panose="05000000000000000000" pitchFamily="2" charset="2"/>
              <a:buChar char="ü"/>
            </a:pPr>
            <a:r>
              <a:rPr lang="en-US" sz="1600" dirty="0">
                <a:cs typeface="Calibri"/>
              </a:rPr>
              <a:t>Capture clear photos of specific items that require modifications or rehab work to be completed. </a:t>
            </a:r>
          </a:p>
          <a:p>
            <a:pPr>
              <a:buFont typeface="Wingdings" panose="05000000000000000000" pitchFamily="2" charset="2"/>
              <a:buChar char="ü"/>
            </a:pPr>
            <a:r>
              <a:rPr lang="en-US" sz="1600" dirty="0">
                <a:cs typeface="Calibri"/>
              </a:rPr>
              <a:t>Photos should align with the Home Repair Estimate and Pre-Inspection Report.</a:t>
            </a:r>
          </a:p>
          <a:p>
            <a:pPr marL="166370" indent="-166370">
              <a:buClr>
                <a:srgbClr val="262626"/>
              </a:buClr>
            </a:pPr>
            <a:endParaRPr lang="en-US" sz="1600" b="1" dirty="0">
              <a:cs typeface="Calibri"/>
            </a:endParaRPr>
          </a:p>
        </p:txBody>
      </p:sp>
      <p:pic>
        <p:nvPicPr>
          <p:cNvPr id="4" name="Picture 3">
            <a:extLst>
              <a:ext uri="{FF2B5EF4-FFF2-40B4-BE49-F238E27FC236}">
                <a16:creationId xmlns:a16="http://schemas.microsoft.com/office/drawing/2014/main" id="{61661F94-4B6E-376A-DCC9-41DFEB9BE873}"/>
              </a:ext>
            </a:extLst>
          </p:cNvPr>
          <p:cNvPicPr>
            <a:picLocks noChangeAspect="1"/>
          </p:cNvPicPr>
          <p:nvPr/>
        </p:nvPicPr>
        <p:blipFill>
          <a:blip r:embed="rId2"/>
          <a:stretch>
            <a:fillRect/>
          </a:stretch>
        </p:blipFill>
        <p:spPr>
          <a:xfrm>
            <a:off x="4547286" y="3402932"/>
            <a:ext cx="4466968" cy="1819152"/>
          </a:xfrm>
          <a:prstGeom prst="rect">
            <a:avLst/>
          </a:prstGeom>
        </p:spPr>
      </p:pic>
      <p:pic>
        <p:nvPicPr>
          <p:cNvPr id="5" name="Picture 4">
            <a:extLst>
              <a:ext uri="{FF2B5EF4-FFF2-40B4-BE49-F238E27FC236}">
                <a16:creationId xmlns:a16="http://schemas.microsoft.com/office/drawing/2014/main" id="{CA2CA51F-CAD2-D843-E1EB-47043836653B}"/>
              </a:ext>
            </a:extLst>
          </p:cNvPr>
          <p:cNvPicPr>
            <a:picLocks noChangeAspect="1"/>
          </p:cNvPicPr>
          <p:nvPr/>
        </p:nvPicPr>
        <p:blipFill>
          <a:blip r:embed="rId3"/>
          <a:stretch>
            <a:fillRect/>
          </a:stretch>
        </p:blipFill>
        <p:spPr>
          <a:xfrm>
            <a:off x="6966145" y="5251620"/>
            <a:ext cx="1939968" cy="1470455"/>
          </a:xfrm>
          <a:prstGeom prst="rect">
            <a:avLst/>
          </a:prstGeom>
        </p:spPr>
      </p:pic>
      <p:pic>
        <p:nvPicPr>
          <p:cNvPr id="6" name="Picture 5">
            <a:extLst>
              <a:ext uri="{FF2B5EF4-FFF2-40B4-BE49-F238E27FC236}">
                <a16:creationId xmlns:a16="http://schemas.microsoft.com/office/drawing/2014/main" id="{9811B507-35F8-4448-8A8B-A9CEBCAF2D64}"/>
              </a:ext>
            </a:extLst>
          </p:cNvPr>
          <p:cNvPicPr>
            <a:picLocks noChangeAspect="1"/>
          </p:cNvPicPr>
          <p:nvPr/>
        </p:nvPicPr>
        <p:blipFill>
          <a:blip r:embed="rId4"/>
          <a:stretch>
            <a:fillRect/>
          </a:stretch>
        </p:blipFill>
        <p:spPr>
          <a:xfrm>
            <a:off x="4653221" y="5273373"/>
            <a:ext cx="2024707" cy="1451662"/>
          </a:xfrm>
          <a:prstGeom prst="rect">
            <a:avLst/>
          </a:prstGeom>
        </p:spPr>
      </p:pic>
      <p:pic>
        <p:nvPicPr>
          <p:cNvPr id="7" name="Picture 6">
            <a:extLst>
              <a:ext uri="{FF2B5EF4-FFF2-40B4-BE49-F238E27FC236}">
                <a16:creationId xmlns:a16="http://schemas.microsoft.com/office/drawing/2014/main" id="{F71041A5-9614-7BBD-69E9-EAE54E89C217}"/>
              </a:ext>
            </a:extLst>
          </p:cNvPr>
          <p:cNvPicPr>
            <a:picLocks noChangeAspect="1"/>
          </p:cNvPicPr>
          <p:nvPr/>
        </p:nvPicPr>
        <p:blipFill>
          <a:blip r:embed="rId5"/>
          <a:stretch>
            <a:fillRect/>
          </a:stretch>
        </p:blipFill>
        <p:spPr>
          <a:xfrm>
            <a:off x="443298" y="1233430"/>
            <a:ext cx="3586550" cy="2486026"/>
          </a:xfrm>
          <a:prstGeom prst="rect">
            <a:avLst/>
          </a:prstGeom>
        </p:spPr>
      </p:pic>
      <p:sp>
        <p:nvSpPr>
          <p:cNvPr id="9" name="Text Placeholder 2">
            <a:extLst>
              <a:ext uri="{FF2B5EF4-FFF2-40B4-BE49-F238E27FC236}">
                <a16:creationId xmlns:a16="http://schemas.microsoft.com/office/drawing/2014/main" id="{6D59A8B2-FBC1-AF17-DDD5-2D1F1CD5263B}"/>
              </a:ext>
            </a:extLst>
          </p:cNvPr>
          <p:cNvSpPr txBox="1">
            <a:spLocks/>
          </p:cNvSpPr>
          <p:nvPr/>
        </p:nvSpPr>
        <p:spPr>
          <a:xfrm>
            <a:off x="451498" y="4094950"/>
            <a:ext cx="3807572" cy="225206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solidFill>
                  <a:schemeClr val="tx1"/>
                </a:solidFill>
                <a:cs typeface="Calibri"/>
              </a:rPr>
              <a:t>Post-inspection photos:</a:t>
            </a:r>
          </a:p>
          <a:p>
            <a:pPr>
              <a:buFont typeface="Wingdings" panose="05000000000000000000" pitchFamily="2" charset="2"/>
              <a:buChar char="ü"/>
            </a:pPr>
            <a:r>
              <a:rPr lang="en-US" sz="1600" dirty="0">
                <a:solidFill>
                  <a:schemeClr val="tx1"/>
                </a:solidFill>
                <a:cs typeface="Calibri"/>
              </a:rPr>
              <a:t>Photos of work completed validating that the repairs have been made as noted on the Home Repair Estimate/Final Invoice and Post-Inspection Report.</a:t>
            </a:r>
          </a:p>
          <a:p>
            <a:pPr>
              <a:buFont typeface="Wingdings" panose="05000000000000000000" pitchFamily="2" charset="2"/>
              <a:buChar char="ü"/>
            </a:pPr>
            <a:r>
              <a:rPr lang="en-US" sz="1600" dirty="0">
                <a:solidFill>
                  <a:schemeClr val="tx1"/>
                </a:solidFill>
                <a:cs typeface="Calibri"/>
              </a:rPr>
              <a:t>“After” photos should align with “Before” photos. </a:t>
            </a:r>
          </a:p>
          <a:p>
            <a:pPr>
              <a:buFont typeface="Wingdings" panose="05000000000000000000" pitchFamily="2" charset="2"/>
              <a:buChar char="ü"/>
            </a:pPr>
            <a:endParaRPr lang="en-US" dirty="0">
              <a:solidFill>
                <a:schemeClr val="tx1"/>
              </a:solidFill>
              <a:cs typeface="Calibri"/>
            </a:endParaRPr>
          </a:p>
          <a:p>
            <a:pPr marL="166370" indent="-166370">
              <a:buClr>
                <a:srgbClr val="262626"/>
              </a:buClr>
            </a:pPr>
            <a:endParaRPr lang="en-US" sz="1600" b="1" dirty="0">
              <a:solidFill>
                <a:schemeClr val="tx1"/>
              </a:solidFill>
              <a:cs typeface="Calibri"/>
            </a:endParaRPr>
          </a:p>
          <a:p>
            <a:pPr marL="166370" indent="-166370"/>
            <a:endParaRPr lang="en-US" dirty="0">
              <a:solidFill>
                <a:schemeClr val="tx1"/>
              </a:solidFill>
              <a:cs typeface="Calibri"/>
            </a:endParaRPr>
          </a:p>
        </p:txBody>
      </p:sp>
    </p:spTree>
    <p:extLst>
      <p:ext uri="{BB962C8B-B14F-4D97-AF65-F5344CB8AC3E}">
        <p14:creationId xmlns:p14="http://schemas.microsoft.com/office/powerpoint/2010/main" val="3045871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Funding Process</a:t>
            </a:r>
          </a:p>
        </p:txBody>
      </p:sp>
      <p:grpSp>
        <p:nvGrpSpPr>
          <p:cNvPr id="28" name="Group 27">
            <a:extLst>
              <a:ext uri="{FF2B5EF4-FFF2-40B4-BE49-F238E27FC236}">
                <a16:creationId xmlns:a16="http://schemas.microsoft.com/office/drawing/2014/main" id="{19E834D1-F416-4F2F-B2CB-6BB9FF939FAF}"/>
              </a:ext>
            </a:extLst>
          </p:cNvPr>
          <p:cNvGrpSpPr/>
          <p:nvPr/>
        </p:nvGrpSpPr>
        <p:grpSpPr>
          <a:xfrm>
            <a:off x="945418" y="1071767"/>
            <a:ext cx="7248786" cy="1151093"/>
            <a:chOff x="1264925" y="1129108"/>
            <a:chExt cx="6515073" cy="1151093"/>
          </a:xfrm>
        </p:grpSpPr>
        <p:sp>
          <p:nvSpPr>
            <p:cNvPr id="26" name="Rectangle 25">
              <a:extLst>
                <a:ext uri="{FF2B5EF4-FFF2-40B4-BE49-F238E27FC236}">
                  <a16:creationId xmlns:a16="http://schemas.microsoft.com/office/drawing/2014/main" id="{2D619161-5E27-4256-A90D-5009E541D82F}"/>
                </a:ext>
              </a:extLst>
            </p:cNvPr>
            <p:cNvSpPr/>
            <p:nvPr/>
          </p:nvSpPr>
          <p:spPr>
            <a:xfrm>
              <a:off x="1268859" y="1129108"/>
              <a:ext cx="6511139"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5183ED96-9D4D-4070-8256-8B5469AF1636}"/>
                </a:ext>
              </a:extLst>
            </p:cNvPr>
            <p:cNvSpPr txBox="1"/>
            <p:nvPr/>
          </p:nvSpPr>
          <p:spPr>
            <a:xfrm>
              <a:off x="1264925" y="1410998"/>
              <a:ext cx="6451608" cy="677108"/>
            </a:xfrm>
            <a:prstGeom prst="rect">
              <a:avLst/>
            </a:prstGeom>
            <a:noFill/>
          </p:spPr>
          <p:txBody>
            <a:bodyPr wrap="square" rtlCol="0">
              <a:spAutoFit/>
            </a:bodyPr>
            <a:lstStyle/>
            <a:p>
              <a:pPr algn="ctr"/>
              <a:r>
                <a:rPr lang="en-US" sz="1900" b="1" dirty="0"/>
                <a:t>Complete requests must be submitted through the member institution via GrantConnect</a:t>
              </a:r>
              <a:endParaRPr lang="en-US" sz="1900" b="1" u="sng" dirty="0">
                <a:solidFill>
                  <a:srgbClr val="0071CE"/>
                </a:solidFill>
              </a:endParaRPr>
            </a:p>
          </p:txBody>
        </p:sp>
      </p:grpSp>
      <p:grpSp>
        <p:nvGrpSpPr>
          <p:cNvPr id="4" name="Group 3">
            <a:extLst>
              <a:ext uri="{FF2B5EF4-FFF2-40B4-BE49-F238E27FC236}">
                <a16:creationId xmlns:a16="http://schemas.microsoft.com/office/drawing/2014/main" id="{05239671-A3AD-8D11-02B3-AB3A885D2C74}"/>
              </a:ext>
            </a:extLst>
          </p:cNvPr>
          <p:cNvGrpSpPr/>
          <p:nvPr/>
        </p:nvGrpSpPr>
        <p:grpSpPr>
          <a:xfrm>
            <a:off x="941040" y="2504750"/>
            <a:ext cx="7253164" cy="1151093"/>
            <a:chOff x="864295" y="3101108"/>
            <a:chExt cx="7253164" cy="1151093"/>
          </a:xfrm>
        </p:grpSpPr>
        <p:sp>
          <p:nvSpPr>
            <p:cNvPr id="32" name="TextBox 31">
              <a:extLst>
                <a:ext uri="{FF2B5EF4-FFF2-40B4-BE49-F238E27FC236}">
                  <a16:creationId xmlns:a16="http://schemas.microsoft.com/office/drawing/2014/main" id="{1E01F57E-FE8E-420B-9884-7C22EF938855}"/>
                </a:ext>
              </a:extLst>
            </p:cNvPr>
            <p:cNvSpPr txBox="1"/>
            <p:nvPr/>
          </p:nvSpPr>
          <p:spPr>
            <a:xfrm>
              <a:off x="864295" y="3322014"/>
              <a:ext cx="7248786" cy="6771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900" b="1" dirty="0"/>
                <a:t>HELP &amp; DRA: 5-7 business days to review and fund requests</a:t>
              </a:r>
            </a:p>
            <a:p>
              <a:pPr algn="ctr"/>
              <a:r>
                <a:rPr lang="en-US" sz="1900" b="1" dirty="0"/>
                <a:t>SNAP: Variable - most within 3 months from the close of the window</a:t>
              </a:r>
            </a:p>
          </p:txBody>
        </p:sp>
        <p:sp>
          <p:nvSpPr>
            <p:cNvPr id="30" name="Rectangle 29">
              <a:extLst>
                <a:ext uri="{FF2B5EF4-FFF2-40B4-BE49-F238E27FC236}">
                  <a16:creationId xmlns:a16="http://schemas.microsoft.com/office/drawing/2014/main" id="{F452D591-AF0E-46D4-92DF-08CA019B33C5}"/>
                </a:ext>
              </a:extLst>
            </p:cNvPr>
            <p:cNvSpPr/>
            <p:nvPr/>
          </p:nvSpPr>
          <p:spPr>
            <a:xfrm>
              <a:off x="868673" y="3101108"/>
              <a:ext cx="7248786"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3F19970-CE3B-4872-99B5-FAC95F58C2B3}"/>
              </a:ext>
            </a:extLst>
          </p:cNvPr>
          <p:cNvGrpSpPr/>
          <p:nvPr/>
        </p:nvGrpSpPr>
        <p:grpSpPr>
          <a:xfrm>
            <a:off x="936664" y="3968848"/>
            <a:ext cx="7253162" cy="1151093"/>
            <a:chOff x="1191725" y="4700089"/>
            <a:chExt cx="6992345" cy="1151093"/>
          </a:xfrm>
        </p:grpSpPr>
        <p:sp>
          <p:nvSpPr>
            <p:cNvPr id="35" name="Rectangle 34">
              <a:extLst>
                <a:ext uri="{FF2B5EF4-FFF2-40B4-BE49-F238E27FC236}">
                  <a16:creationId xmlns:a16="http://schemas.microsoft.com/office/drawing/2014/main" id="{4E1710CE-7B33-4CFC-86CE-B3DF39825681}"/>
                </a:ext>
              </a:extLst>
            </p:cNvPr>
            <p:cNvSpPr/>
            <p:nvPr/>
          </p:nvSpPr>
          <p:spPr>
            <a:xfrm>
              <a:off x="1195946" y="4700089"/>
              <a:ext cx="6988124"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151CB26F-3BA7-4C83-A607-81EDB6B773B4}"/>
                </a:ext>
              </a:extLst>
            </p:cNvPr>
            <p:cNvSpPr txBox="1"/>
            <p:nvPr/>
          </p:nvSpPr>
          <p:spPr>
            <a:xfrm>
              <a:off x="1191725" y="5083274"/>
              <a:ext cx="6988126" cy="384721"/>
            </a:xfrm>
            <a:prstGeom prst="rect">
              <a:avLst/>
            </a:prstGeom>
            <a:noFill/>
          </p:spPr>
          <p:txBody>
            <a:bodyPr wrap="square" rtlCol="0">
              <a:spAutoFit/>
            </a:bodyPr>
            <a:lstStyle/>
            <a:p>
              <a:pPr algn="ctr"/>
              <a:r>
                <a:rPr lang="en-US" sz="1900" b="1" dirty="0"/>
                <a:t>Funding is disbursed to the member institution’s account with FHLB</a:t>
              </a:r>
              <a:endParaRPr lang="en-US" sz="1900" b="1" dirty="0">
                <a:solidFill>
                  <a:srgbClr val="0071CE"/>
                </a:solidFill>
              </a:endParaRPr>
            </a:p>
          </p:txBody>
        </p:sp>
      </p:grpSp>
      <p:grpSp>
        <p:nvGrpSpPr>
          <p:cNvPr id="6" name="Group 5">
            <a:extLst>
              <a:ext uri="{FF2B5EF4-FFF2-40B4-BE49-F238E27FC236}">
                <a16:creationId xmlns:a16="http://schemas.microsoft.com/office/drawing/2014/main" id="{79DD11B3-E189-46D2-0F4F-D9F434B2FBC4}"/>
              </a:ext>
            </a:extLst>
          </p:cNvPr>
          <p:cNvGrpSpPr/>
          <p:nvPr/>
        </p:nvGrpSpPr>
        <p:grpSpPr>
          <a:xfrm>
            <a:off x="945418" y="5401564"/>
            <a:ext cx="7248786" cy="1151093"/>
            <a:chOff x="945418" y="5509144"/>
            <a:chExt cx="7248786" cy="1151093"/>
          </a:xfrm>
        </p:grpSpPr>
        <p:sp>
          <p:nvSpPr>
            <p:cNvPr id="3" name="Rectangle 2">
              <a:extLst>
                <a:ext uri="{FF2B5EF4-FFF2-40B4-BE49-F238E27FC236}">
                  <a16:creationId xmlns:a16="http://schemas.microsoft.com/office/drawing/2014/main" id="{D9B0223B-5A63-7416-EE0C-72909B86F154}"/>
                </a:ext>
              </a:extLst>
            </p:cNvPr>
            <p:cNvSpPr/>
            <p:nvPr/>
          </p:nvSpPr>
          <p:spPr>
            <a:xfrm>
              <a:off x="945418" y="5509144"/>
              <a:ext cx="7248786"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BDCACAF-794E-8535-4E0D-5FF595CE1888}"/>
                </a:ext>
              </a:extLst>
            </p:cNvPr>
            <p:cNvSpPr txBox="1"/>
            <p:nvPr/>
          </p:nvSpPr>
          <p:spPr>
            <a:xfrm>
              <a:off x="945418" y="5607183"/>
              <a:ext cx="7248786" cy="969496"/>
            </a:xfrm>
            <a:prstGeom prst="rect">
              <a:avLst/>
            </a:prstGeom>
            <a:noFill/>
          </p:spPr>
          <p:txBody>
            <a:bodyPr wrap="square" rtlCol="0">
              <a:spAutoFit/>
            </a:bodyPr>
            <a:lstStyle/>
            <a:p>
              <a:pPr algn="ctr"/>
              <a:r>
                <a:rPr lang="en-US" sz="1900" b="1" dirty="0"/>
                <a:t>Member uploads final documentation via GrantConnect</a:t>
              </a:r>
            </a:p>
            <a:p>
              <a:pPr algn="ctr"/>
              <a:r>
                <a:rPr lang="en-US" sz="1900" b="1" dirty="0"/>
                <a:t>HELP: Final CD – 30 days, Recorded Deed – 60 days</a:t>
              </a:r>
            </a:p>
            <a:p>
              <a:pPr algn="ctr"/>
              <a:r>
                <a:rPr lang="en-US" sz="1900" b="1" dirty="0"/>
                <a:t>SNAP &amp; DRA: 60 days </a:t>
              </a:r>
              <a:endParaRPr lang="en-US" sz="1900" b="1" dirty="0">
                <a:solidFill>
                  <a:srgbClr val="0071CE"/>
                </a:solidFill>
              </a:endParaRPr>
            </a:p>
          </p:txBody>
        </p:sp>
      </p:grpSp>
    </p:spTree>
    <p:extLst>
      <p:ext uri="{BB962C8B-B14F-4D97-AF65-F5344CB8AC3E}">
        <p14:creationId xmlns:p14="http://schemas.microsoft.com/office/powerpoint/2010/main" val="2204773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959880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202-F927-613F-DBF9-C6EA9ECB4292}"/>
              </a:ext>
            </a:extLst>
          </p:cNvPr>
          <p:cNvSpPr>
            <a:spLocks noGrp="1"/>
          </p:cNvSpPr>
          <p:nvPr>
            <p:ph type="title"/>
          </p:nvPr>
        </p:nvSpPr>
        <p:spPr/>
        <p:txBody>
          <a:bodyPr>
            <a:normAutofit/>
          </a:bodyPr>
          <a:lstStyle/>
          <a:p>
            <a:r>
              <a:rPr lang="en-US" dirty="0"/>
              <a:t>Income Calculation</a:t>
            </a:r>
          </a:p>
        </p:txBody>
      </p:sp>
    </p:spTree>
    <p:extLst>
      <p:ext uri="{BB962C8B-B14F-4D97-AF65-F5344CB8AC3E}">
        <p14:creationId xmlns:p14="http://schemas.microsoft.com/office/powerpoint/2010/main" val="131657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7121-5EC7-10C3-621F-685D46856C0C}"/>
              </a:ext>
            </a:extLst>
          </p:cNvPr>
          <p:cNvSpPr>
            <a:spLocks noGrp="1"/>
          </p:cNvSpPr>
          <p:nvPr>
            <p:ph type="title"/>
          </p:nvPr>
        </p:nvSpPr>
        <p:spPr/>
        <p:txBody>
          <a:bodyPr/>
          <a:lstStyle/>
          <a:p>
            <a:r>
              <a:rPr lang="en-US" sz="2000" dirty="0">
                <a:cs typeface="Calibri"/>
              </a:rPr>
              <a:t>Program Enrollment and Application Submission Process</a:t>
            </a:r>
            <a:endParaRPr lang="en-US" sz="2000" dirty="0"/>
          </a:p>
        </p:txBody>
      </p:sp>
    </p:spTree>
    <p:extLst>
      <p:ext uri="{BB962C8B-B14F-4D97-AF65-F5344CB8AC3E}">
        <p14:creationId xmlns:p14="http://schemas.microsoft.com/office/powerpoint/2010/main" val="1720715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30CF2-CEF4-11D1-F447-20E2DE05991C}"/>
            </a:ext>
          </a:extLst>
        </p:cNvPr>
        <p:cNvGrpSpPr/>
        <p:nvPr/>
      </p:nvGrpSpPr>
      <p:grpSpPr>
        <a:xfrm>
          <a:off x="0" y="0"/>
          <a:ext cx="0" cy="0"/>
          <a:chOff x="0" y="0"/>
          <a:chExt cx="0" cy="0"/>
        </a:xfrm>
      </p:grpSpPr>
      <p:sp>
        <p:nvSpPr>
          <p:cNvPr id="14" name="Title 6">
            <a:extLst>
              <a:ext uri="{FF2B5EF4-FFF2-40B4-BE49-F238E27FC236}">
                <a16:creationId xmlns:a16="http://schemas.microsoft.com/office/drawing/2014/main" id="{253C26E7-C6C7-78F2-A9DD-3E82009CAD64}"/>
              </a:ext>
            </a:extLst>
          </p:cNvPr>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First Step to Participate: Member Enrollment Application</a:t>
            </a:r>
          </a:p>
        </p:txBody>
      </p:sp>
      <p:graphicFrame>
        <p:nvGraphicFramePr>
          <p:cNvPr id="2" name="Diagram 1">
            <a:extLst>
              <a:ext uri="{FF2B5EF4-FFF2-40B4-BE49-F238E27FC236}">
                <a16:creationId xmlns:a16="http://schemas.microsoft.com/office/drawing/2014/main" id="{B6F43CF3-0461-5613-CB8A-90FC750B8A06}"/>
              </a:ext>
            </a:extLst>
          </p:cNvPr>
          <p:cNvGraphicFramePr/>
          <p:nvPr>
            <p:extLst>
              <p:ext uri="{D42A27DB-BD31-4B8C-83A1-F6EECF244321}">
                <p14:modId xmlns:p14="http://schemas.microsoft.com/office/powerpoint/2010/main" val="2342662889"/>
              </p:ext>
            </p:extLst>
          </p:nvPr>
        </p:nvGraphicFramePr>
        <p:xfrm>
          <a:off x="297958" y="1143315"/>
          <a:ext cx="8548083" cy="5115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1906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9AE1-693C-4E8D-FFB1-181DDF810AFF}"/>
              </a:ext>
            </a:extLst>
          </p:cNvPr>
          <p:cNvSpPr>
            <a:spLocks noGrp="1"/>
          </p:cNvSpPr>
          <p:nvPr>
            <p:ph type="title"/>
          </p:nvPr>
        </p:nvSpPr>
        <p:spPr/>
        <p:txBody>
          <a:bodyPr/>
          <a:lstStyle/>
          <a:p>
            <a:r>
              <a:rPr lang="en-US" sz="2000" dirty="0">
                <a:cs typeface="Calibri"/>
              </a:rPr>
              <a:t>Submit Documents via GrantConnect</a:t>
            </a:r>
            <a:endParaRPr lang="en-US" sz="2000" dirty="0"/>
          </a:p>
        </p:txBody>
      </p:sp>
      <p:grpSp>
        <p:nvGrpSpPr>
          <p:cNvPr id="7" name="Group 6">
            <a:extLst>
              <a:ext uri="{FF2B5EF4-FFF2-40B4-BE49-F238E27FC236}">
                <a16:creationId xmlns:a16="http://schemas.microsoft.com/office/drawing/2014/main" id="{342A3A5E-2BC7-2DB0-80DA-5C8AE77DDF15}"/>
              </a:ext>
            </a:extLst>
          </p:cNvPr>
          <p:cNvGrpSpPr/>
          <p:nvPr/>
        </p:nvGrpSpPr>
        <p:grpSpPr>
          <a:xfrm>
            <a:off x="576689" y="1124838"/>
            <a:ext cx="7990622" cy="1421928"/>
            <a:chOff x="572313" y="1180859"/>
            <a:chExt cx="7990622" cy="2730588"/>
          </a:xfrm>
          <a:solidFill>
            <a:srgbClr val="0071CE"/>
          </a:solidFill>
        </p:grpSpPr>
        <p:sp>
          <p:nvSpPr>
            <p:cNvPr id="5" name="Rectangle 4">
              <a:extLst>
                <a:ext uri="{FF2B5EF4-FFF2-40B4-BE49-F238E27FC236}">
                  <a16:creationId xmlns:a16="http://schemas.microsoft.com/office/drawing/2014/main" id="{A02772D3-5C9D-4E14-39E6-94D8ED41D1C4}"/>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91BD29A7-9B33-B587-1D8B-C53BFB977F40}"/>
                </a:ext>
              </a:extLst>
            </p:cNvPr>
            <p:cNvSpPr txBox="1"/>
            <p:nvPr/>
          </p:nvSpPr>
          <p:spPr>
            <a:xfrm>
              <a:off x="574105" y="1180859"/>
              <a:ext cx="7987037" cy="2730588"/>
            </a:xfrm>
            <a:prstGeom prst="rect">
              <a:avLst/>
            </a:prstGeom>
            <a:grpFill/>
            <a:ln>
              <a:noFill/>
            </a:ln>
          </p:spPr>
          <p:txBody>
            <a:bodyPr wrap="square" lIns="91440" tIns="45720" rIns="91440" bIns="45720" anchor="t">
              <a:spAutoFit/>
            </a:bodyPr>
            <a:lstStyle/>
            <a:p>
              <a:pPr algn="ctr" defTabSz="342900">
                <a:lnSpc>
                  <a:spcPct val="90000"/>
                </a:lnSpc>
                <a:spcAft>
                  <a:spcPts val="1800"/>
                </a:spcAft>
                <a:defRPr/>
              </a:pPr>
              <a:r>
                <a:rPr lang="en-US" sz="2400" kern="0" dirty="0" err="1">
                  <a:solidFill>
                    <a:schemeClr val="bg1"/>
                  </a:solidFill>
                  <a:cs typeface="Calibri"/>
                </a:rPr>
                <a:t>GrantConnect</a:t>
              </a:r>
              <a:r>
                <a:rPr lang="en-US" sz="2400" kern="0" dirty="0">
                  <a:solidFill>
                    <a:schemeClr val="bg1"/>
                  </a:solidFill>
                  <a:cs typeface="Calibri"/>
                </a:rPr>
                <a:t> is the system we use to accept and process Set-Aside applications </a:t>
              </a:r>
              <a:r>
                <a:rPr lang="en-US" sz="2400" b="1" u="sng" kern="0" dirty="0">
                  <a:solidFill>
                    <a:schemeClr val="bg1"/>
                  </a:solidFill>
                  <a:cs typeface="Calibri"/>
                </a:rPr>
                <a:t>from members</a:t>
              </a:r>
              <a:r>
                <a:rPr lang="en-US" sz="2400" b="1" kern="0" dirty="0">
                  <a:solidFill>
                    <a:schemeClr val="bg1"/>
                  </a:solidFill>
                  <a:cs typeface="Calibri"/>
                </a:rPr>
                <a:t>. </a:t>
              </a:r>
              <a:r>
                <a:rPr lang="en-US" sz="2400" kern="0" dirty="0">
                  <a:solidFill>
                    <a:schemeClr val="bg1"/>
                  </a:solidFill>
                  <a:cs typeface="Calibri"/>
                </a:rPr>
                <a:t>Registrations for use of the portal will only be approved if the individual is employed by a member institution.</a:t>
              </a:r>
              <a:r>
                <a:rPr lang="en-US" sz="2400" b="1" kern="0" dirty="0">
                  <a:solidFill>
                    <a:schemeClr val="bg1"/>
                  </a:solidFill>
                  <a:cs typeface="Calibri"/>
                </a:rPr>
                <a:t> </a:t>
              </a:r>
              <a:endParaRPr lang="en-US" sz="2400" kern="0" dirty="0">
                <a:solidFill>
                  <a:schemeClr val="bg1"/>
                </a:solidFill>
                <a:cs typeface="Calibri"/>
              </a:endParaRPr>
            </a:p>
          </p:txBody>
        </p:sp>
      </p:grpSp>
      <p:sp>
        <p:nvSpPr>
          <p:cNvPr id="9" name="Rectangle: Rounded Corners 8">
            <a:extLst>
              <a:ext uri="{FF2B5EF4-FFF2-40B4-BE49-F238E27FC236}">
                <a16:creationId xmlns:a16="http://schemas.microsoft.com/office/drawing/2014/main" id="{8D99D9CB-FE4D-FCEA-6771-4F84AB1740F6}"/>
              </a:ext>
            </a:extLst>
          </p:cNvPr>
          <p:cNvSpPr/>
          <p:nvPr/>
        </p:nvSpPr>
        <p:spPr>
          <a:xfrm>
            <a:off x="1413027" y="3085250"/>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160519-0083-9500-0D16-7F526396A9C3}"/>
              </a:ext>
            </a:extLst>
          </p:cNvPr>
          <p:cNvSpPr txBox="1"/>
          <p:nvPr/>
        </p:nvSpPr>
        <p:spPr>
          <a:xfrm>
            <a:off x="598888" y="257326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65000"/>
                    <a:lumOff val="35000"/>
                  </a:schemeClr>
                </a:solidFill>
                <a:cs typeface="Calibri"/>
              </a:rPr>
              <a:t>How to Register:</a:t>
            </a:r>
          </a:p>
        </p:txBody>
      </p:sp>
      <p:sp>
        <p:nvSpPr>
          <p:cNvPr id="12" name="TextBox 11">
            <a:extLst>
              <a:ext uri="{FF2B5EF4-FFF2-40B4-BE49-F238E27FC236}">
                <a16:creationId xmlns:a16="http://schemas.microsoft.com/office/drawing/2014/main" id="{901D763A-8EFA-ECFA-CFE4-2D556CD91156}"/>
              </a:ext>
            </a:extLst>
          </p:cNvPr>
          <p:cNvSpPr txBox="1"/>
          <p:nvPr/>
        </p:nvSpPr>
        <p:spPr>
          <a:xfrm>
            <a:off x="1415703" y="3088329"/>
            <a:ext cx="6513336" cy="400110"/>
          </a:xfrm>
          <a:prstGeom prst="rect">
            <a:avLst/>
          </a:prstGeom>
          <a:noFill/>
        </p:spPr>
        <p:txBody>
          <a:bodyPr wrap="square" lIns="91440" tIns="45720" rIns="91440" bIns="45720" rtlCol="0" anchor="t">
            <a:spAutoFit/>
          </a:bodyPr>
          <a:lstStyle/>
          <a:p>
            <a:pPr algn="ctr"/>
            <a:r>
              <a:rPr lang="en-US" sz="2000"/>
              <a:t>Go to https://app.fhlb.com/GrantConnect</a:t>
            </a:r>
            <a:endParaRPr lang="en-US"/>
          </a:p>
        </p:txBody>
      </p:sp>
      <p:sp>
        <p:nvSpPr>
          <p:cNvPr id="3" name="TextBox 2">
            <a:extLst>
              <a:ext uri="{FF2B5EF4-FFF2-40B4-BE49-F238E27FC236}">
                <a16:creationId xmlns:a16="http://schemas.microsoft.com/office/drawing/2014/main" id="{5C762411-3C01-39F3-CFD0-982789D00BD7}"/>
              </a:ext>
            </a:extLst>
          </p:cNvPr>
          <p:cNvSpPr txBox="1"/>
          <p:nvPr/>
        </p:nvSpPr>
        <p:spPr>
          <a:xfrm>
            <a:off x="1415703" y="3672610"/>
            <a:ext cx="6615585" cy="707886"/>
          </a:xfrm>
          <a:prstGeom prst="rect">
            <a:avLst/>
          </a:prstGeom>
          <a:noFill/>
        </p:spPr>
        <p:txBody>
          <a:bodyPr wrap="square" lIns="91440" tIns="45720" rIns="91440" bIns="45720" rtlCol="0" anchor="t">
            <a:spAutoFit/>
          </a:bodyPr>
          <a:lstStyle/>
          <a:p>
            <a:pPr algn="ctr"/>
            <a:r>
              <a:rPr lang="en-US" sz="2000"/>
              <a:t>You can create an account by choosing "Sign up now" under the "Sign in" Button</a:t>
            </a:r>
            <a:endParaRPr lang="en-US" sz="2000">
              <a:cs typeface="Calibri"/>
            </a:endParaRPr>
          </a:p>
        </p:txBody>
      </p:sp>
      <p:sp>
        <p:nvSpPr>
          <p:cNvPr id="11" name="Rectangle: Rounded Corners 10">
            <a:extLst>
              <a:ext uri="{FF2B5EF4-FFF2-40B4-BE49-F238E27FC236}">
                <a16:creationId xmlns:a16="http://schemas.microsoft.com/office/drawing/2014/main" id="{26997936-24E6-EE5A-03FF-CADB36859561}"/>
              </a:ext>
            </a:extLst>
          </p:cNvPr>
          <p:cNvSpPr/>
          <p:nvPr/>
        </p:nvSpPr>
        <p:spPr>
          <a:xfrm>
            <a:off x="1413027" y="3669531"/>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00B25FD-6611-4C38-8832-94CD6F58839B}"/>
              </a:ext>
            </a:extLst>
          </p:cNvPr>
          <p:cNvSpPr/>
          <p:nvPr/>
        </p:nvSpPr>
        <p:spPr>
          <a:xfrm>
            <a:off x="1413027" y="4545952"/>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D4D5479-22FA-BFEC-4817-18AA3650A1E1}"/>
              </a:ext>
            </a:extLst>
          </p:cNvPr>
          <p:cNvSpPr txBox="1"/>
          <p:nvPr/>
        </p:nvSpPr>
        <p:spPr>
          <a:xfrm>
            <a:off x="1466827" y="4549031"/>
            <a:ext cx="6513336" cy="707886"/>
          </a:xfrm>
          <a:prstGeom prst="rect">
            <a:avLst/>
          </a:prstGeom>
          <a:noFill/>
        </p:spPr>
        <p:txBody>
          <a:bodyPr wrap="square" lIns="91440" tIns="45720" rIns="91440" bIns="45720" rtlCol="0" anchor="t">
            <a:spAutoFit/>
          </a:bodyPr>
          <a:lstStyle/>
          <a:p>
            <a:pPr algn="ctr"/>
            <a:r>
              <a:rPr lang="en-US" sz="2000">
                <a:cs typeface="Calibri"/>
              </a:rPr>
              <a:t>Follow the prompts to create a Login ID* and provide other details we need. Register </a:t>
            </a:r>
            <a:r>
              <a:rPr lang="en-US" sz="2000" b="1">
                <a:cs typeface="Calibri"/>
              </a:rPr>
              <a:t>as a member</a:t>
            </a:r>
          </a:p>
        </p:txBody>
      </p:sp>
      <p:sp>
        <p:nvSpPr>
          <p:cNvPr id="16" name="Rectangle: Rounded Corners 15">
            <a:extLst>
              <a:ext uri="{FF2B5EF4-FFF2-40B4-BE49-F238E27FC236}">
                <a16:creationId xmlns:a16="http://schemas.microsoft.com/office/drawing/2014/main" id="{907EEAA6-ACAD-C347-E460-33AB16406B15}"/>
              </a:ext>
            </a:extLst>
          </p:cNvPr>
          <p:cNvSpPr/>
          <p:nvPr/>
        </p:nvSpPr>
        <p:spPr>
          <a:xfrm>
            <a:off x="1413027" y="540046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03BD5C-7876-A26F-3C78-D5BBE3E88D2D}"/>
              </a:ext>
            </a:extLst>
          </p:cNvPr>
          <p:cNvSpPr txBox="1"/>
          <p:nvPr/>
        </p:nvSpPr>
        <p:spPr>
          <a:xfrm>
            <a:off x="1466827" y="5425453"/>
            <a:ext cx="6513336" cy="400110"/>
          </a:xfrm>
          <a:prstGeom prst="rect">
            <a:avLst/>
          </a:prstGeom>
          <a:noFill/>
        </p:spPr>
        <p:txBody>
          <a:bodyPr wrap="square" lIns="91440" tIns="45720" rIns="91440" bIns="45720" rtlCol="0" anchor="t">
            <a:spAutoFit/>
          </a:bodyPr>
          <a:lstStyle/>
          <a:p>
            <a:pPr algn="ctr"/>
            <a:r>
              <a:rPr lang="en-US" sz="2000">
                <a:cs typeface="Calibri"/>
              </a:rPr>
              <a:t>Connect your account to your organization &amp; submit</a:t>
            </a:r>
            <a:endParaRPr lang="en-US"/>
          </a:p>
        </p:txBody>
      </p:sp>
      <p:sp>
        <p:nvSpPr>
          <p:cNvPr id="18" name="Rectangle: Rounded Corners 17">
            <a:extLst>
              <a:ext uri="{FF2B5EF4-FFF2-40B4-BE49-F238E27FC236}">
                <a16:creationId xmlns:a16="http://schemas.microsoft.com/office/drawing/2014/main" id="{CCE16D09-7890-6E11-A570-FECEF3E8EB2F}"/>
              </a:ext>
            </a:extLst>
          </p:cNvPr>
          <p:cNvSpPr/>
          <p:nvPr/>
        </p:nvSpPr>
        <p:spPr>
          <a:xfrm>
            <a:off x="1420331" y="598474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D3BB0B7-0938-1A2C-B0C0-F9C2C6A86F2D}"/>
              </a:ext>
            </a:extLst>
          </p:cNvPr>
          <p:cNvSpPr txBox="1"/>
          <p:nvPr/>
        </p:nvSpPr>
        <p:spPr>
          <a:xfrm>
            <a:off x="1474131" y="6009733"/>
            <a:ext cx="6513336" cy="400110"/>
          </a:xfrm>
          <a:prstGeom prst="rect">
            <a:avLst/>
          </a:prstGeom>
          <a:noFill/>
        </p:spPr>
        <p:txBody>
          <a:bodyPr wrap="square" lIns="91440" tIns="45720" rIns="91440" bIns="45720" rtlCol="0" anchor="t">
            <a:spAutoFit/>
          </a:bodyPr>
          <a:lstStyle/>
          <a:p>
            <a:pPr algn="ctr"/>
            <a:r>
              <a:rPr lang="en-US" sz="2000">
                <a:cs typeface="Calibri"/>
              </a:rPr>
              <a:t>We will review and send an approval over email</a:t>
            </a:r>
            <a:endParaRPr lang="en-US"/>
          </a:p>
        </p:txBody>
      </p:sp>
      <p:sp>
        <p:nvSpPr>
          <p:cNvPr id="20" name="TextBox 19">
            <a:extLst>
              <a:ext uri="{FF2B5EF4-FFF2-40B4-BE49-F238E27FC236}">
                <a16:creationId xmlns:a16="http://schemas.microsoft.com/office/drawing/2014/main" id="{E915DE4E-5B8D-6A2B-E5B6-CB7D9930F5FE}"/>
              </a:ext>
            </a:extLst>
          </p:cNvPr>
          <p:cNvSpPr txBox="1"/>
          <p:nvPr/>
        </p:nvSpPr>
        <p:spPr>
          <a:xfrm>
            <a:off x="810690" y="3056608"/>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1.</a:t>
            </a:r>
          </a:p>
        </p:txBody>
      </p:sp>
      <p:sp>
        <p:nvSpPr>
          <p:cNvPr id="21" name="TextBox 20">
            <a:extLst>
              <a:ext uri="{FF2B5EF4-FFF2-40B4-BE49-F238E27FC236}">
                <a16:creationId xmlns:a16="http://schemas.microsoft.com/office/drawing/2014/main" id="{8E2837F6-0475-17E6-57F6-121A973A7237}"/>
              </a:ext>
            </a:extLst>
          </p:cNvPr>
          <p:cNvSpPr txBox="1"/>
          <p:nvPr/>
        </p:nvSpPr>
        <p:spPr>
          <a:xfrm>
            <a:off x="810689" y="3794262"/>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2.</a:t>
            </a:r>
          </a:p>
        </p:txBody>
      </p:sp>
      <p:sp>
        <p:nvSpPr>
          <p:cNvPr id="22" name="TextBox 21">
            <a:extLst>
              <a:ext uri="{FF2B5EF4-FFF2-40B4-BE49-F238E27FC236}">
                <a16:creationId xmlns:a16="http://schemas.microsoft.com/office/drawing/2014/main" id="{0411596B-3690-7313-EC18-7407BB9FA679}"/>
              </a:ext>
            </a:extLst>
          </p:cNvPr>
          <p:cNvSpPr txBox="1"/>
          <p:nvPr/>
        </p:nvSpPr>
        <p:spPr>
          <a:xfrm>
            <a:off x="810689" y="4670684"/>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3.</a:t>
            </a:r>
          </a:p>
        </p:txBody>
      </p:sp>
      <p:sp>
        <p:nvSpPr>
          <p:cNvPr id="23" name="TextBox 22">
            <a:extLst>
              <a:ext uri="{FF2B5EF4-FFF2-40B4-BE49-F238E27FC236}">
                <a16:creationId xmlns:a16="http://schemas.microsoft.com/office/drawing/2014/main" id="{3CFD0F48-57B6-D2B4-026E-ED7FC70DA8E7}"/>
              </a:ext>
            </a:extLst>
          </p:cNvPr>
          <p:cNvSpPr txBox="1"/>
          <p:nvPr/>
        </p:nvSpPr>
        <p:spPr>
          <a:xfrm>
            <a:off x="810689" y="53645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4.</a:t>
            </a:r>
          </a:p>
        </p:txBody>
      </p:sp>
      <p:sp>
        <p:nvSpPr>
          <p:cNvPr id="24" name="TextBox 23">
            <a:extLst>
              <a:ext uri="{FF2B5EF4-FFF2-40B4-BE49-F238E27FC236}">
                <a16:creationId xmlns:a16="http://schemas.microsoft.com/office/drawing/2014/main" id="{B9E84D4C-4A6D-0D63-C66B-45E1327C649D}"/>
              </a:ext>
            </a:extLst>
          </p:cNvPr>
          <p:cNvSpPr txBox="1"/>
          <p:nvPr/>
        </p:nvSpPr>
        <p:spPr>
          <a:xfrm>
            <a:off x="810690" y="59853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5.</a:t>
            </a:r>
          </a:p>
        </p:txBody>
      </p:sp>
      <p:sp>
        <p:nvSpPr>
          <p:cNvPr id="4" name="TextBox 3">
            <a:extLst>
              <a:ext uri="{FF2B5EF4-FFF2-40B4-BE49-F238E27FC236}">
                <a16:creationId xmlns:a16="http://schemas.microsoft.com/office/drawing/2014/main" id="{F7966B9F-BB37-DA07-281A-6CAC49D5AF41}"/>
              </a:ext>
            </a:extLst>
          </p:cNvPr>
          <p:cNvSpPr txBox="1"/>
          <p:nvPr/>
        </p:nvSpPr>
        <p:spPr>
          <a:xfrm>
            <a:off x="5480383" y="6554417"/>
            <a:ext cx="3514488" cy="276999"/>
          </a:xfrm>
          <a:prstGeom prst="rect">
            <a:avLst/>
          </a:prstGeom>
          <a:noFill/>
        </p:spPr>
        <p:txBody>
          <a:bodyPr wrap="none" rtlCol="0">
            <a:spAutoFit/>
          </a:bodyPr>
          <a:lstStyle/>
          <a:p>
            <a:r>
              <a:rPr lang="en-US" sz="1200" dirty="0"/>
              <a:t>*Please do not use special characters in your Login ID</a:t>
            </a:r>
          </a:p>
        </p:txBody>
      </p:sp>
    </p:spTree>
    <p:extLst>
      <p:ext uri="{BB962C8B-B14F-4D97-AF65-F5344CB8AC3E}">
        <p14:creationId xmlns:p14="http://schemas.microsoft.com/office/powerpoint/2010/main" val="209894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3D59-CC66-B9F8-25DB-F212AFE917EF}"/>
              </a:ext>
            </a:extLst>
          </p:cNvPr>
          <p:cNvSpPr>
            <a:spLocks noGrp="1"/>
          </p:cNvSpPr>
          <p:nvPr>
            <p:ph type="title"/>
          </p:nvPr>
        </p:nvSpPr>
        <p:spPr/>
        <p:txBody>
          <a:bodyPr/>
          <a:lstStyle/>
          <a:p>
            <a:r>
              <a:rPr lang="en-US" dirty="0"/>
              <a:t>AHP Process</a:t>
            </a:r>
          </a:p>
        </p:txBody>
      </p:sp>
      <p:sp>
        <p:nvSpPr>
          <p:cNvPr id="3" name="Content Placeholder 2">
            <a:extLst>
              <a:ext uri="{FF2B5EF4-FFF2-40B4-BE49-F238E27FC236}">
                <a16:creationId xmlns:a16="http://schemas.microsoft.com/office/drawing/2014/main" id="{62F06986-F265-D1E8-EF7C-A8D288A7E3DD}"/>
              </a:ext>
            </a:extLst>
          </p:cNvPr>
          <p:cNvSpPr>
            <a:spLocks noGrp="1"/>
          </p:cNvSpPr>
          <p:nvPr>
            <p:ph idx="1"/>
          </p:nvPr>
        </p:nvSpPr>
        <p:spPr>
          <a:xfrm>
            <a:off x="356260" y="1208313"/>
            <a:ext cx="8330540" cy="5445149"/>
          </a:xfrm>
          <a:ln w="12700">
            <a:solidFill>
              <a:srgbClr val="0071CE"/>
            </a:solidFill>
          </a:ln>
        </p:spPr>
        <p:txBody>
          <a:bodyPr>
            <a:noAutofit/>
          </a:bodyPr>
          <a:lstStyle/>
          <a:p>
            <a:pPr>
              <a:buFont typeface="Wingdings" panose="05000000000000000000" pitchFamily="2" charset="2"/>
              <a:buChar char="v"/>
            </a:pPr>
            <a:r>
              <a:rPr lang="en-US" sz="2000" b="0" i="0" u="sng" dirty="0">
                <a:solidFill>
                  <a:srgbClr val="4E5054"/>
                </a:solidFill>
                <a:effectLst/>
                <a:latin typeface="Public Sans"/>
              </a:rPr>
              <a:t>Pre-Application Process </a:t>
            </a:r>
          </a:p>
          <a:p>
            <a:pPr marL="0" indent="0">
              <a:buNone/>
            </a:pPr>
            <a:r>
              <a:rPr lang="en-US" sz="2000" b="0" i="0" dirty="0">
                <a:solidFill>
                  <a:srgbClr val="4E5054"/>
                </a:solidFill>
                <a:effectLst/>
                <a:latin typeface="Public Sans"/>
              </a:rPr>
              <a:t>    The member and project sponsor meet to discuss the project</a:t>
            </a:r>
          </a:p>
          <a:p>
            <a:pPr>
              <a:buFont typeface="Wingdings" panose="05000000000000000000" pitchFamily="2" charset="2"/>
              <a:buChar char="v"/>
            </a:pPr>
            <a:r>
              <a:rPr lang="en-US" sz="2000" b="0" i="0" u="sng" dirty="0">
                <a:solidFill>
                  <a:srgbClr val="4E5054"/>
                </a:solidFill>
                <a:effectLst/>
                <a:latin typeface="Public Sans"/>
              </a:rPr>
              <a:t>Application Process </a:t>
            </a:r>
          </a:p>
          <a:p>
            <a:pPr marL="236537" lvl="1" indent="0">
              <a:buNone/>
            </a:pPr>
            <a:r>
              <a:rPr lang="en-US" sz="2000" b="0" i="0" dirty="0">
                <a:solidFill>
                  <a:srgbClr val="4E5054"/>
                </a:solidFill>
                <a:effectLst/>
                <a:latin typeface="Public Sans"/>
              </a:rPr>
              <a:t>The project sponsor completes the application for funding during the annual application period </a:t>
            </a:r>
          </a:p>
          <a:p>
            <a:pPr>
              <a:buFont typeface="Wingdings" panose="05000000000000000000" pitchFamily="2" charset="2"/>
              <a:buChar char="v"/>
            </a:pPr>
            <a:r>
              <a:rPr lang="en-US" sz="2000" b="0" i="0" u="sng" dirty="0">
                <a:solidFill>
                  <a:srgbClr val="4E5054"/>
                </a:solidFill>
                <a:effectLst/>
                <a:latin typeface="Public Sans"/>
              </a:rPr>
              <a:t>Approval</a:t>
            </a:r>
            <a:r>
              <a:rPr lang="en-US" sz="2000" b="0" i="0" dirty="0">
                <a:solidFill>
                  <a:srgbClr val="4E5054"/>
                </a:solidFill>
                <a:effectLst/>
                <a:latin typeface="Public Sans"/>
              </a:rPr>
              <a:t> </a:t>
            </a:r>
          </a:p>
          <a:p>
            <a:pPr marL="236537" lvl="1" indent="0">
              <a:buNone/>
            </a:pPr>
            <a:r>
              <a:rPr lang="en-US" sz="2000" b="0" i="0" dirty="0">
                <a:solidFill>
                  <a:srgbClr val="4E5054"/>
                </a:solidFill>
                <a:effectLst/>
                <a:latin typeface="Public Sans"/>
              </a:rPr>
              <a:t>FHLB Dallas scores the applications and recommends projects to receive funding</a:t>
            </a:r>
            <a:endParaRPr lang="en-US" sz="2000" dirty="0">
              <a:solidFill>
                <a:srgbClr val="4E5054"/>
              </a:solidFill>
              <a:latin typeface="Public Sans"/>
            </a:endParaRPr>
          </a:p>
          <a:p>
            <a:pPr>
              <a:buFont typeface="Wingdings" panose="05000000000000000000" pitchFamily="2" charset="2"/>
              <a:buChar char="v"/>
            </a:pPr>
            <a:r>
              <a:rPr lang="en-US" sz="2000" b="0" i="0" u="sng" dirty="0">
                <a:solidFill>
                  <a:srgbClr val="4E5054"/>
                </a:solidFill>
                <a:effectLst/>
                <a:latin typeface="Public Sans"/>
              </a:rPr>
              <a:t>Funds Disbursement</a:t>
            </a:r>
          </a:p>
          <a:p>
            <a:pPr marL="0" indent="0">
              <a:buNone/>
            </a:pPr>
            <a:r>
              <a:rPr lang="en-US" sz="2000" dirty="0">
                <a:solidFill>
                  <a:srgbClr val="4E5054"/>
                </a:solidFill>
                <a:latin typeface="Public Sans"/>
              </a:rPr>
              <a:t>    </a:t>
            </a:r>
            <a:r>
              <a:rPr lang="en-US" sz="2000" b="0" i="0" dirty="0">
                <a:solidFill>
                  <a:srgbClr val="4E5054"/>
                </a:solidFill>
                <a:effectLst/>
                <a:latin typeface="Public Sans"/>
              </a:rPr>
              <a:t>AHP funds are disbursed as a direct grant to the member institution</a:t>
            </a:r>
          </a:p>
          <a:p>
            <a:pPr>
              <a:buFont typeface="Wingdings" panose="05000000000000000000" pitchFamily="2" charset="2"/>
              <a:buChar char="v"/>
            </a:pPr>
            <a:r>
              <a:rPr lang="en-US" sz="2000" b="0" i="0" u="sng" dirty="0">
                <a:solidFill>
                  <a:srgbClr val="4E5054"/>
                </a:solidFill>
                <a:effectLst/>
                <a:latin typeface="Public Sans"/>
              </a:rPr>
              <a:t>Progress Reporting </a:t>
            </a:r>
          </a:p>
          <a:p>
            <a:pPr marL="0" indent="0">
              <a:buNone/>
            </a:pPr>
            <a:r>
              <a:rPr lang="en-US" sz="2000" b="0" i="0" dirty="0">
                <a:solidFill>
                  <a:srgbClr val="4E5054"/>
                </a:solidFill>
                <a:effectLst/>
                <a:latin typeface="Public Sans"/>
              </a:rPr>
              <a:t>    Sponsors submit annual progress reports until project completion</a:t>
            </a:r>
          </a:p>
          <a:p>
            <a:pPr>
              <a:buFont typeface="Wingdings" panose="05000000000000000000" pitchFamily="2" charset="2"/>
              <a:buChar char="v"/>
            </a:pPr>
            <a:r>
              <a:rPr lang="en-US" sz="2000" b="0" i="0" u="sng" dirty="0">
                <a:solidFill>
                  <a:srgbClr val="4E5054"/>
                </a:solidFill>
                <a:effectLst/>
                <a:latin typeface="Public Sans"/>
              </a:rPr>
              <a:t>Monitoring</a:t>
            </a:r>
          </a:p>
          <a:p>
            <a:pPr marL="236537" lvl="1" indent="0">
              <a:buNone/>
            </a:pPr>
            <a:r>
              <a:rPr lang="en-US" sz="2000" b="0" i="0" dirty="0">
                <a:solidFill>
                  <a:srgbClr val="4E5054"/>
                </a:solidFill>
                <a:effectLst/>
                <a:latin typeface="Public Sans"/>
              </a:rPr>
              <a:t>Upon completion of the construction or rehabilitation</a:t>
            </a:r>
            <a:endParaRPr lang="en-US" sz="2000" dirty="0">
              <a:solidFill>
                <a:srgbClr val="4E5054"/>
              </a:solidFill>
              <a:latin typeface="Public Sans"/>
            </a:endParaRPr>
          </a:p>
          <a:p>
            <a:pPr>
              <a:buFont typeface="Wingdings" panose="05000000000000000000" pitchFamily="2" charset="2"/>
              <a:buChar char="v"/>
            </a:pPr>
            <a:r>
              <a:rPr lang="en-US" sz="2000" u="sng" dirty="0">
                <a:solidFill>
                  <a:srgbClr val="4E5054"/>
                </a:solidFill>
                <a:latin typeface="Public Sans"/>
              </a:rPr>
              <a:t>Five-year Retention for Owner Occupied Downpayment Assistance</a:t>
            </a:r>
            <a:endParaRPr lang="en-US" sz="2000" u="sng" dirty="0"/>
          </a:p>
        </p:txBody>
      </p:sp>
    </p:spTree>
    <p:extLst>
      <p:ext uri="{BB962C8B-B14F-4D97-AF65-F5344CB8AC3E}">
        <p14:creationId xmlns:p14="http://schemas.microsoft.com/office/powerpoint/2010/main" val="2424264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6204469"/>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sz="1800" b="1" i="1" u="sng" dirty="0">
                <a:solidFill>
                  <a:srgbClr val="0563C1"/>
                </a:solidFill>
                <a:effectLst/>
                <a:latin typeface="Calibri" panose="020F0502020204030204" pitchFamily="34" charset="0"/>
                <a:ea typeface="Calibri" panose="020F0502020204030204" pitchFamily="34" charset="0"/>
              </a:rPr>
              <a:t>fhlb.com/</a:t>
            </a:r>
            <a:r>
              <a:rPr lang="en-US" sz="1800" b="1" i="1" u="sng" dirty="0" err="1">
                <a:solidFill>
                  <a:srgbClr val="0563C1"/>
                </a:solidFill>
                <a:effectLst/>
                <a:latin typeface="Calibri" panose="020F0502020204030204" pitchFamily="34" charset="0"/>
                <a:ea typeface="Calibri" panose="020F0502020204030204" pitchFamily="34" charset="0"/>
              </a:rPr>
              <a:t>ahp</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2921547" y="1305024"/>
            <a:ext cx="7470570" cy="457200"/>
          </a:xfrm>
        </p:spPr>
        <p:txBody>
          <a:bodyPr>
            <a:normAutofit/>
          </a:bodyPr>
          <a:lstStyle/>
          <a:p>
            <a:pPr algn="l"/>
            <a:r>
              <a:rPr lang="en-US" b="1" dirty="0">
                <a:solidFill>
                  <a:srgbClr val="0070C0"/>
                </a:solidFill>
              </a:rPr>
              <a:t>For More Information</a:t>
            </a: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1671217989"/>
              </p:ext>
            </p:extLst>
          </p:nvPr>
        </p:nvGraphicFramePr>
        <p:xfrm>
          <a:off x="2079448" y="1870039"/>
          <a:ext cx="4473040" cy="3950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FF11C27-47EA-1457-2DA6-D60D89BA3B77}"/>
              </a:ext>
            </a:extLst>
          </p:cNvPr>
          <p:cNvSpPr txBox="1"/>
          <p:nvPr/>
        </p:nvSpPr>
        <p:spPr>
          <a:xfrm>
            <a:off x="219456" y="285724"/>
            <a:ext cx="6414516" cy="707886"/>
          </a:xfrm>
          <a:prstGeom prst="rect">
            <a:avLst/>
          </a:prstGeom>
          <a:noFill/>
        </p:spPr>
        <p:txBody>
          <a:bodyPr wrap="square">
            <a:spAutoFit/>
          </a:bodyPr>
          <a:lstStyle/>
          <a:p>
            <a:pPr marL="0" lvl="0" indent="0" defTabSz="457200">
              <a:buClrTx/>
              <a:buNone/>
              <a:defRPr/>
            </a:pPr>
            <a:r>
              <a:rPr lang="en-US" sz="4000" b="1" dirty="0">
                <a:solidFill>
                  <a:srgbClr val="0072CE"/>
                </a:solidFill>
              </a:rPr>
              <a:t>Questions?</a:t>
            </a:r>
            <a:endParaRPr lang="en-US" sz="4000" b="1" dirty="0"/>
          </a:p>
        </p:txBody>
      </p:sp>
    </p:spTree>
    <p:extLst>
      <p:ext uri="{BB962C8B-B14F-4D97-AF65-F5344CB8AC3E}">
        <p14:creationId xmlns:p14="http://schemas.microsoft.com/office/powerpoint/2010/main" val="42343218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BF398B-BFCA-FC47-D8E9-DF03D1D97F21}"/>
              </a:ext>
            </a:extLst>
          </p:cNvPr>
          <p:cNvSpPr>
            <a:spLocks noGrp="1"/>
          </p:cNvSpPr>
          <p:nvPr>
            <p:ph type="subTitle" idx="1"/>
          </p:nvPr>
        </p:nvSpPr>
        <p:spPr/>
        <p:txBody>
          <a:bodyPr/>
          <a:lstStyle/>
          <a:p>
            <a:r>
              <a:rPr lang="en-US" dirty="0"/>
              <a:t>FORTIFIED Fund 2025 Grant Program</a:t>
            </a:r>
          </a:p>
        </p:txBody>
      </p:sp>
    </p:spTree>
    <p:extLst>
      <p:ext uri="{BB962C8B-B14F-4D97-AF65-F5344CB8AC3E}">
        <p14:creationId xmlns:p14="http://schemas.microsoft.com/office/powerpoint/2010/main" val="28458909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0687D-E1D0-3543-44CE-70EE9B189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60701-985F-7019-E354-047AA7EADAE5}"/>
              </a:ext>
            </a:extLst>
          </p:cNvPr>
          <p:cNvSpPr>
            <a:spLocks noGrp="1"/>
          </p:cNvSpPr>
          <p:nvPr>
            <p:ph type="title"/>
          </p:nvPr>
        </p:nvSpPr>
        <p:spPr/>
        <p:txBody>
          <a:bodyPr/>
          <a:lstStyle/>
          <a:p>
            <a:r>
              <a:rPr lang="en-US" dirty="0"/>
              <a:t>FHLB Dallas FORTIFIED Fund</a:t>
            </a:r>
          </a:p>
        </p:txBody>
      </p:sp>
      <p:sp>
        <p:nvSpPr>
          <p:cNvPr id="3" name="Text Placeholder 2">
            <a:extLst>
              <a:ext uri="{FF2B5EF4-FFF2-40B4-BE49-F238E27FC236}">
                <a16:creationId xmlns:a16="http://schemas.microsoft.com/office/drawing/2014/main" id="{F5EA32F3-0D4F-FE07-DF5E-457DED6654E5}"/>
              </a:ext>
            </a:extLst>
          </p:cNvPr>
          <p:cNvSpPr>
            <a:spLocks noGrp="1"/>
          </p:cNvSpPr>
          <p:nvPr>
            <p:ph type="body" sz="quarter" idx="12"/>
          </p:nvPr>
        </p:nvSpPr>
        <p:spPr>
          <a:xfrm>
            <a:off x="355600" y="1175657"/>
            <a:ext cx="8178800" cy="1294104"/>
          </a:xfrm>
        </p:spPr>
        <p:txBody>
          <a:bodyPr>
            <a:normAutofit/>
          </a:bodyPr>
          <a:lstStyle/>
          <a:p>
            <a:pPr marL="0" indent="0" algn="ctr">
              <a:buNone/>
            </a:pPr>
            <a:r>
              <a:rPr lang="en-US" dirty="0"/>
              <a:t>The Bank provides grant funds for income qualified homeowners to replace an existing roof or upgrade the roof on a new construction home to a FORTIFIED Roof. </a:t>
            </a:r>
          </a:p>
        </p:txBody>
      </p:sp>
      <p:pic>
        <p:nvPicPr>
          <p:cNvPr id="5" name="Graphic 4" descr="Money outline">
            <a:extLst>
              <a:ext uri="{FF2B5EF4-FFF2-40B4-BE49-F238E27FC236}">
                <a16:creationId xmlns:a16="http://schemas.microsoft.com/office/drawing/2014/main" id="{52E9CDD4-2A3D-4CD6-6194-D21C75B86A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9636" y="3976261"/>
            <a:ext cx="914400" cy="914400"/>
          </a:xfrm>
          <a:prstGeom prst="rect">
            <a:avLst/>
          </a:prstGeom>
        </p:spPr>
      </p:pic>
      <p:pic>
        <p:nvPicPr>
          <p:cNvPr id="7" name="Graphic 6" descr="Suburban scene outline">
            <a:extLst>
              <a:ext uri="{FF2B5EF4-FFF2-40B4-BE49-F238E27FC236}">
                <a16:creationId xmlns:a16="http://schemas.microsoft.com/office/drawing/2014/main" id="{376F1C35-78BB-0222-9909-406EA5A978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6660" y="3974628"/>
            <a:ext cx="914400" cy="914400"/>
          </a:xfrm>
          <a:prstGeom prst="rect">
            <a:avLst/>
          </a:prstGeom>
        </p:spPr>
      </p:pic>
      <p:sp>
        <p:nvSpPr>
          <p:cNvPr id="8" name="TextBox 7">
            <a:extLst>
              <a:ext uri="{FF2B5EF4-FFF2-40B4-BE49-F238E27FC236}">
                <a16:creationId xmlns:a16="http://schemas.microsoft.com/office/drawing/2014/main" id="{1B5BF433-5789-DA17-C2D6-7D5253007448}"/>
              </a:ext>
            </a:extLst>
          </p:cNvPr>
          <p:cNvSpPr txBox="1"/>
          <p:nvPr/>
        </p:nvSpPr>
        <p:spPr>
          <a:xfrm>
            <a:off x="355600" y="2525555"/>
            <a:ext cx="8465671" cy="461665"/>
          </a:xfrm>
          <a:prstGeom prst="rect">
            <a:avLst/>
          </a:prstGeom>
          <a:noFill/>
        </p:spPr>
        <p:txBody>
          <a:bodyPr wrap="square" rtlCol="0">
            <a:spAutoFit/>
          </a:bodyPr>
          <a:lstStyle/>
          <a:p>
            <a:pPr algn="ctr"/>
            <a:r>
              <a:rPr lang="en-US" sz="2400" b="1" dirty="0"/>
              <a:t>Funds Available on 4/15/2025: </a:t>
            </a:r>
            <a:r>
              <a:rPr lang="en-US" sz="2400" b="1" dirty="0">
                <a:solidFill>
                  <a:srgbClr val="0071CE"/>
                </a:solidFill>
              </a:rPr>
              <a:t>$10,000,000</a:t>
            </a:r>
          </a:p>
        </p:txBody>
      </p:sp>
      <p:pic>
        <p:nvPicPr>
          <p:cNvPr id="10" name="Graphic 9" descr="Map with pin outline">
            <a:extLst>
              <a:ext uri="{FF2B5EF4-FFF2-40B4-BE49-F238E27FC236}">
                <a16:creationId xmlns:a16="http://schemas.microsoft.com/office/drawing/2014/main" id="{967269DB-1E70-4A96-6DF6-5E194A3934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9280" y="3940799"/>
            <a:ext cx="914400" cy="914400"/>
          </a:xfrm>
          <a:prstGeom prst="rect">
            <a:avLst/>
          </a:prstGeom>
        </p:spPr>
      </p:pic>
      <p:sp>
        <p:nvSpPr>
          <p:cNvPr id="11" name="TextBox 10">
            <a:extLst>
              <a:ext uri="{FF2B5EF4-FFF2-40B4-BE49-F238E27FC236}">
                <a16:creationId xmlns:a16="http://schemas.microsoft.com/office/drawing/2014/main" id="{9CD56D6C-A231-EC89-9A7A-E9AEDE1D86F7}"/>
              </a:ext>
            </a:extLst>
          </p:cNvPr>
          <p:cNvSpPr txBox="1"/>
          <p:nvPr/>
        </p:nvSpPr>
        <p:spPr>
          <a:xfrm>
            <a:off x="906161" y="4910993"/>
            <a:ext cx="1881349" cy="400110"/>
          </a:xfrm>
          <a:prstGeom prst="rect">
            <a:avLst/>
          </a:prstGeom>
          <a:noFill/>
        </p:spPr>
        <p:txBody>
          <a:bodyPr wrap="none" rtlCol="0">
            <a:spAutoFit/>
          </a:bodyPr>
          <a:lstStyle/>
          <a:p>
            <a:pPr algn="ctr"/>
            <a:r>
              <a:rPr lang="en-US" sz="2000" dirty="0">
                <a:solidFill>
                  <a:schemeClr val="tx1">
                    <a:lumMod val="65000"/>
                    <a:lumOff val="35000"/>
                  </a:schemeClr>
                </a:solidFill>
              </a:rPr>
              <a:t>Up to 120% AMI</a:t>
            </a:r>
          </a:p>
        </p:txBody>
      </p:sp>
      <p:sp>
        <p:nvSpPr>
          <p:cNvPr id="12" name="TextBox 11">
            <a:extLst>
              <a:ext uri="{FF2B5EF4-FFF2-40B4-BE49-F238E27FC236}">
                <a16:creationId xmlns:a16="http://schemas.microsoft.com/office/drawing/2014/main" id="{166A5CA0-6806-1C92-A4ED-AEFEF41399DE}"/>
              </a:ext>
            </a:extLst>
          </p:cNvPr>
          <p:cNvSpPr txBox="1"/>
          <p:nvPr/>
        </p:nvSpPr>
        <p:spPr>
          <a:xfrm>
            <a:off x="3446663" y="4932594"/>
            <a:ext cx="2342262" cy="1015663"/>
          </a:xfrm>
          <a:prstGeom prst="rect">
            <a:avLst/>
          </a:prstGeom>
          <a:noFill/>
        </p:spPr>
        <p:txBody>
          <a:bodyPr wrap="square" rtlCol="0">
            <a:spAutoFit/>
          </a:bodyPr>
          <a:lstStyle/>
          <a:p>
            <a:pPr algn="ctr"/>
            <a:r>
              <a:rPr lang="en-US" sz="2000" dirty="0">
                <a:solidFill>
                  <a:schemeClr val="tx1">
                    <a:lumMod val="65000"/>
                    <a:lumOff val="35000"/>
                  </a:schemeClr>
                </a:solidFill>
              </a:rPr>
              <a:t>Owner-Occupied Home</a:t>
            </a:r>
          </a:p>
          <a:p>
            <a:pPr algn="ctr"/>
            <a:r>
              <a:rPr lang="en-US" sz="2000" dirty="0">
                <a:solidFill>
                  <a:schemeClr val="tx1">
                    <a:lumMod val="65000"/>
                    <a:lumOff val="35000"/>
                  </a:schemeClr>
                </a:solidFill>
              </a:rPr>
              <a:t>(or buyer identified)</a:t>
            </a:r>
          </a:p>
        </p:txBody>
      </p:sp>
      <p:sp>
        <p:nvSpPr>
          <p:cNvPr id="13" name="TextBox 12">
            <a:extLst>
              <a:ext uri="{FF2B5EF4-FFF2-40B4-BE49-F238E27FC236}">
                <a16:creationId xmlns:a16="http://schemas.microsoft.com/office/drawing/2014/main" id="{4314280A-B854-FDE6-D710-92069B8EEFDB}"/>
              </a:ext>
            </a:extLst>
          </p:cNvPr>
          <p:cNvSpPr txBox="1"/>
          <p:nvPr/>
        </p:nvSpPr>
        <p:spPr>
          <a:xfrm>
            <a:off x="6211748" y="4910993"/>
            <a:ext cx="2451632" cy="707886"/>
          </a:xfrm>
          <a:prstGeom prst="rect">
            <a:avLst/>
          </a:prstGeom>
          <a:noFill/>
        </p:spPr>
        <p:txBody>
          <a:bodyPr wrap="none" rtlCol="0">
            <a:spAutoFit/>
          </a:bodyPr>
          <a:lstStyle/>
          <a:p>
            <a:pPr algn="ctr"/>
            <a:r>
              <a:rPr lang="en-US" sz="2000" dirty="0">
                <a:solidFill>
                  <a:schemeClr val="tx1">
                    <a:lumMod val="65000"/>
                    <a:lumOff val="35000"/>
                  </a:schemeClr>
                </a:solidFill>
              </a:rPr>
              <a:t>In FHLB Dallas District</a:t>
            </a:r>
          </a:p>
          <a:p>
            <a:pPr algn="ctr"/>
            <a:r>
              <a:rPr lang="en-US" sz="2000" dirty="0">
                <a:solidFill>
                  <a:schemeClr val="tx1">
                    <a:lumMod val="65000"/>
                    <a:lumOff val="35000"/>
                  </a:schemeClr>
                </a:solidFill>
              </a:rPr>
              <a:t>AR, LA, MS, NM, TX</a:t>
            </a:r>
          </a:p>
        </p:txBody>
      </p:sp>
      <p:sp>
        <p:nvSpPr>
          <p:cNvPr id="14" name="TextBox 13">
            <a:extLst>
              <a:ext uri="{FF2B5EF4-FFF2-40B4-BE49-F238E27FC236}">
                <a16:creationId xmlns:a16="http://schemas.microsoft.com/office/drawing/2014/main" id="{3B552B82-762E-4C15-C1EE-B9977B3211D0}"/>
              </a:ext>
            </a:extLst>
          </p:cNvPr>
          <p:cNvSpPr txBox="1"/>
          <p:nvPr/>
        </p:nvSpPr>
        <p:spPr>
          <a:xfrm>
            <a:off x="355600" y="3211030"/>
            <a:ext cx="2754280" cy="461665"/>
          </a:xfrm>
          <a:prstGeom prst="rect">
            <a:avLst/>
          </a:prstGeom>
          <a:noFill/>
        </p:spPr>
        <p:txBody>
          <a:bodyPr wrap="none" rtlCol="0">
            <a:spAutoFit/>
          </a:bodyPr>
          <a:lstStyle/>
          <a:p>
            <a:r>
              <a:rPr lang="en-US" sz="2400" dirty="0">
                <a:solidFill>
                  <a:schemeClr val="tx1">
                    <a:lumMod val="75000"/>
                    <a:lumOff val="25000"/>
                  </a:schemeClr>
                </a:solidFill>
              </a:rPr>
              <a:t>Eligible Households:</a:t>
            </a:r>
          </a:p>
        </p:txBody>
      </p:sp>
      <p:sp>
        <p:nvSpPr>
          <p:cNvPr id="15" name="Rectangle: Rounded Corners 14">
            <a:extLst>
              <a:ext uri="{FF2B5EF4-FFF2-40B4-BE49-F238E27FC236}">
                <a16:creationId xmlns:a16="http://schemas.microsoft.com/office/drawing/2014/main" id="{C0F79299-562D-61EC-EB41-36936568C1F7}"/>
              </a:ext>
            </a:extLst>
          </p:cNvPr>
          <p:cNvSpPr/>
          <p:nvPr/>
        </p:nvSpPr>
        <p:spPr>
          <a:xfrm>
            <a:off x="617683" y="3952299"/>
            <a:ext cx="2451632" cy="232294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21455EB-6A45-A5EF-20BF-2E20640DA6A0}"/>
              </a:ext>
            </a:extLst>
          </p:cNvPr>
          <p:cNvSpPr/>
          <p:nvPr/>
        </p:nvSpPr>
        <p:spPr>
          <a:xfrm>
            <a:off x="3390701" y="3940799"/>
            <a:ext cx="2451632" cy="232294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2320B4A-9E7B-40CE-CCC3-57CBCB380FCF}"/>
              </a:ext>
            </a:extLst>
          </p:cNvPr>
          <p:cNvSpPr/>
          <p:nvPr/>
        </p:nvSpPr>
        <p:spPr>
          <a:xfrm>
            <a:off x="6200664" y="3940799"/>
            <a:ext cx="2451632" cy="232294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950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090A0-BE15-4634-4A38-A832D69DC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479D14-CF3F-953B-E12F-9773D83B7C26}"/>
              </a:ext>
            </a:extLst>
          </p:cNvPr>
          <p:cNvSpPr>
            <a:spLocks noGrp="1"/>
          </p:cNvSpPr>
          <p:nvPr>
            <p:ph type="title"/>
          </p:nvPr>
        </p:nvSpPr>
        <p:spPr/>
        <p:txBody>
          <a:bodyPr/>
          <a:lstStyle/>
          <a:p>
            <a:r>
              <a:rPr lang="en-US" dirty="0"/>
              <a:t>Grant Types</a:t>
            </a:r>
          </a:p>
        </p:txBody>
      </p:sp>
      <p:sp>
        <p:nvSpPr>
          <p:cNvPr id="4" name="TextBox 3">
            <a:extLst>
              <a:ext uri="{FF2B5EF4-FFF2-40B4-BE49-F238E27FC236}">
                <a16:creationId xmlns:a16="http://schemas.microsoft.com/office/drawing/2014/main" id="{D0740324-CD93-A820-8777-E03FDDCAC4D4}"/>
              </a:ext>
            </a:extLst>
          </p:cNvPr>
          <p:cNvSpPr txBox="1"/>
          <p:nvPr/>
        </p:nvSpPr>
        <p:spPr>
          <a:xfrm>
            <a:off x="356259" y="1440871"/>
            <a:ext cx="8362867" cy="1200329"/>
          </a:xfrm>
          <a:prstGeom prst="rect">
            <a:avLst/>
          </a:prstGeom>
          <a:noFill/>
        </p:spPr>
        <p:txBody>
          <a:bodyPr wrap="square" rtlCol="0">
            <a:spAutoFit/>
          </a:bodyPr>
          <a:lstStyle/>
          <a:p>
            <a:pPr algn="ctr"/>
            <a:r>
              <a:rPr lang="en-US" sz="2400" dirty="0">
                <a:solidFill>
                  <a:schemeClr val="tx1">
                    <a:lumMod val="75000"/>
                    <a:lumOff val="25000"/>
                  </a:schemeClr>
                </a:solidFill>
              </a:rPr>
              <a:t>The FORTIFIED Fund can support two application types, both of which will lead to storm resilient FORTIFIED Roofs on owner-occupied homes</a:t>
            </a:r>
          </a:p>
        </p:txBody>
      </p:sp>
      <p:sp>
        <p:nvSpPr>
          <p:cNvPr id="5" name="Rectangle: Rounded Corners 4">
            <a:extLst>
              <a:ext uri="{FF2B5EF4-FFF2-40B4-BE49-F238E27FC236}">
                <a16:creationId xmlns:a16="http://schemas.microsoft.com/office/drawing/2014/main" id="{F69DF673-D9C4-B923-9A8D-391E6EAB6600}"/>
              </a:ext>
            </a:extLst>
          </p:cNvPr>
          <p:cNvSpPr/>
          <p:nvPr/>
        </p:nvSpPr>
        <p:spPr>
          <a:xfrm>
            <a:off x="719381" y="2683243"/>
            <a:ext cx="3380509" cy="3462046"/>
          </a:xfrm>
          <a:prstGeom prst="roundRect">
            <a:avLst/>
          </a:prstGeom>
          <a:noFill/>
          <a:ln>
            <a:solidFill>
              <a:srgbClr val="0071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1D6BD9-0355-DA1A-689F-D2D057C2FB82}"/>
              </a:ext>
            </a:extLst>
          </p:cNvPr>
          <p:cNvSpPr txBox="1"/>
          <p:nvPr/>
        </p:nvSpPr>
        <p:spPr>
          <a:xfrm>
            <a:off x="868216" y="2793924"/>
            <a:ext cx="3149601" cy="2041585"/>
          </a:xfrm>
          <a:prstGeom prst="rect">
            <a:avLst/>
          </a:prstGeom>
          <a:noFill/>
        </p:spPr>
        <p:txBody>
          <a:bodyPr wrap="square" rtlCol="0">
            <a:spAutoFit/>
          </a:bodyPr>
          <a:lstStyle/>
          <a:p>
            <a:pPr algn="ctr">
              <a:spcAft>
                <a:spcPts val="400"/>
              </a:spcAft>
            </a:pPr>
            <a:r>
              <a:rPr lang="en-US" sz="2400" b="1" dirty="0">
                <a:solidFill>
                  <a:schemeClr val="tx1">
                    <a:lumMod val="75000"/>
                    <a:lumOff val="25000"/>
                  </a:schemeClr>
                </a:solidFill>
              </a:rPr>
              <a:t>Existing Homes:</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Replace the existing roof with a new FORTIFIED Roof</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Up to </a:t>
            </a:r>
            <a:r>
              <a:rPr lang="en-US" sz="2400" b="1" dirty="0">
                <a:solidFill>
                  <a:srgbClr val="0071CE"/>
                </a:solidFill>
              </a:rPr>
              <a:t>$15,000</a:t>
            </a:r>
            <a:r>
              <a:rPr lang="en-US" sz="2400" dirty="0">
                <a:solidFill>
                  <a:schemeClr val="tx1">
                    <a:lumMod val="75000"/>
                    <a:lumOff val="25000"/>
                  </a:schemeClr>
                </a:solidFill>
              </a:rPr>
              <a:t>/home</a:t>
            </a:r>
          </a:p>
        </p:txBody>
      </p:sp>
      <p:sp>
        <p:nvSpPr>
          <p:cNvPr id="11" name="Rectangle: Rounded Corners 10">
            <a:extLst>
              <a:ext uri="{FF2B5EF4-FFF2-40B4-BE49-F238E27FC236}">
                <a16:creationId xmlns:a16="http://schemas.microsoft.com/office/drawing/2014/main" id="{3D64C555-DF10-C272-5D5A-9C73CF3DD1D9}"/>
              </a:ext>
            </a:extLst>
          </p:cNvPr>
          <p:cNvSpPr/>
          <p:nvPr/>
        </p:nvSpPr>
        <p:spPr>
          <a:xfrm>
            <a:off x="4895273" y="2683242"/>
            <a:ext cx="3380509" cy="3462047"/>
          </a:xfrm>
          <a:prstGeom prst="roundRect">
            <a:avLst/>
          </a:prstGeom>
          <a:noFill/>
          <a:ln>
            <a:solidFill>
              <a:srgbClr val="0071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90BA55-EAF7-AA2A-3DFF-A7F2C5F76599}"/>
              </a:ext>
            </a:extLst>
          </p:cNvPr>
          <p:cNvSpPr txBox="1"/>
          <p:nvPr/>
        </p:nvSpPr>
        <p:spPr>
          <a:xfrm>
            <a:off x="5044109" y="2793924"/>
            <a:ext cx="3112656" cy="3200876"/>
          </a:xfrm>
          <a:prstGeom prst="rect">
            <a:avLst/>
          </a:prstGeom>
          <a:noFill/>
        </p:spPr>
        <p:txBody>
          <a:bodyPr wrap="square" rtlCol="0">
            <a:spAutoFit/>
          </a:bodyPr>
          <a:lstStyle/>
          <a:p>
            <a:pPr algn="ctr">
              <a:spcAft>
                <a:spcPts val="400"/>
              </a:spcAft>
            </a:pPr>
            <a:r>
              <a:rPr lang="en-US" sz="2400" b="1" dirty="0">
                <a:solidFill>
                  <a:schemeClr val="tx1">
                    <a:lumMod val="75000"/>
                    <a:lumOff val="25000"/>
                  </a:schemeClr>
                </a:solidFill>
              </a:rPr>
              <a:t>New Construction:</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Build a FORTIFIED Roof on a newly constructed home</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Up to </a:t>
            </a:r>
            <a:r>
              <a:rPr lang="en-US" sz="2400" b="1" dirty="0">
                <a:solidFill>
                  <a:srgbClr val="0071CE"/>
                </a:solidFill>
              </a:rPr>
              <a:t>$7,500</a:t>
            </a:r>
            <a:r>
              <a:rPr lang="en-US" sz="2400" dirty="0">
                <a:solidFill>
                  <a:schemeClr val="tx1">
                    <a:lumMod val="75000"/>
                    <a:lumOff val="25000"/>
                  </a:schemeClr>
                </a:solidFill>
              </a:rPr>
              <a:t>/home</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Homebuyers must be identified for income qualification</a:t>
            </a:r>
          </a:p>
        </p:txBody>
      </p:sp>
    </p:spTree>
    <p:extLst>
      <p:ext uri="{BB962C8B-B14F-4D97-AF65-F5344CB8AC3E}">
        <p14:creationId xmlns:p14="http://schemas.microsoft.com/office/powerpoint/2010/main" val="36781995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54985-5D40-D6E1-9F72-65EF1FB7D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227D0-58E5-EDA2-FD3B-FDF61709F6E7}"/>
              </a:ext>
            </a:extLst>
          </p:cNvPr>
          <p:cNvSpPr>
            <a:spLocks noGrp="1"/>
          </p:cNvSpPr>
          <p:nvPr>
            <p:ph type="title"/>
          </p:nvPr>
        </p:nvSpPr>
        <p:spPr/>
        <p:txBody>
          <a:bodyPr/>
          <a:lstStyle/>
          <a:p>
            <a:r>
              <a:rPr lang="en-US" dirty="0"/>
              <a:t>Key Changes for 2025</a:t>
            </a:r>
          </a:p>
        </p:txBody>
      </p:sp>
      <p:sp>
        <p:nvSpPr>
          <p:cNvPr id="3" name="Text Placeholder 2">
            <a:extLst>
              <a:ext uri="{FF2B5EF4-FFF2-40B4-BE49-F238E27FC236}">
                <a16:creationId xmlns:a16="http://schemas.microsoft.com/office/drawing/2014/main" id="{0713ADE9-085D-ACD6-D8BF-E266BCD7FEB1}"/>
              </a:ext>
            </a:extLst>
          </p:cNvPr>
          <p:cNvSpPr>
            <a:spLocks noGrp="1"/>
          </p:cNvSpPr>
          <p:nvPr>
            <p:ph type="body" sz="quarter" idx="12"/>
          </p:nvPr>
        </p:nvSpPr>
        <p:spPr>
          <a:xfrm>
            <a:off x="355600" y="1258781"/>
            <a:ext cx="8178800" cy="776208"/>
          </a:xfrm>
        </p:spPr>
        <p:txBody>
          <a:bodyPr>
            <a:normAutofit/>
          </a:bodyPr>
          <a:lstStyle/>
          <a:p>
            <a:pPr marL="0" indent="0">
              <a:buNone/>
            </a:pPr>
            <a:r>
              <a:rPr lang="en-US" sz="2000" b="1" dirty="0"/>
              <a:t>1. Application Size</a:t>
            </a:r>
          </a:p>
          <a:p>
            <a:r>
              <a:rPr lang="en-US" sz="2000" dirty="0"/>
              <a:t>Requests of up to $500,000 that can cover up to 50 households</a:t>
            </a:r>
          </a:p>
        </p:txBody>
      </p:sp>
      <p:sp>
        <p:nvSpPr>
          <p:cNvPr id="5" name="Text Placeholder 2">
            <a:extLst>
              <a:ext uri="{FF2B5EF4-FFF2-40B4-BE49-F238E27FC236}">
                <a16:creationId xmlns:a16="http://schemas.microsoft.com/office/drawing/2014/main" id="{8A309636-0581-6687-EE59-817DBC084663}"/>
              </a:ext>
            </a:extLst>
          </p:cNvPr>
          <p:cNvSpPr txBox="1">
            <a:spLocks/>
          </p:cNvSpPr>
          <p:nvPr/>
        </p:nvSpPr>
        <p:spPr>
          <a:xfrm>
            <a:off x="355600" y="2090440"/>
            <a:ext cx="8178800" cy="2732571"/>
          </a:xfrm>
          <a:prstGeom prst="rect">
            <a:avLst/>
          </a:prstGeom>
        </p:spPr>
        <p:txBody>
          <a:bodyPr vert="horz" lIns="91440" tIns="45720" rIns="91440" bIns="45720" rtlCol="0">
            <a:normAutofit lnSpcReduction="10000"/>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2000" b="1" dirty="0"/>
              <a:t>2. Funding</a:t>
            </a:r>
          </a:p>
          <a:p>
            <a:r>
              <a:rPr lang="en-US" sz="2000" dirty="0"/>
              <a:t>Submissions accepted from </a:t>
            </a:r>
            <a:r>
              <a:rPr lang="en-US" sz="2000" b="1" dirty="0"/>
              <a:t>April 15 to June 13 </a:t>
            </a:r>
            <a:r>
              <a:rPr lang="en-US" sz="2000" dirty="0"/>
              <a:t>and</a:t>
            </a:r>
            <a:r>
              <a:rPr lang="en-US" sz="2000" b="1" dirty="0"/>
              <a:t> July 7 to October 31, </a:t>
            </a:r>
            <a:r>
              <a:rPr lang="en-US" sz="2000" dirty="0"/>
              <a:t>or until funds are exhausted </a:t>
            </a:r>
          </a:p>
          <a:p>
            <a:r>
              <a:rPr lang="en-US" sz="2000" dirty="0"/>
              <a:t>Applications from the first offering must be complete prior to applying in the second offering</a:t>
            </a:r>
          </a:p>
          <a:p>
            <a:r>
              <a:rPr lang="en-US" sz="2000" dirty="0"/>
              <a:t>Funding disbursed to Members upon grant approval (rather than after construction completion)</a:t>
            </a:r>
          </a:p>
          <a:p>
            <a:r>
              <a:rPr lang="en-US" sz="2000" dirty="0"/>
              <a:t>Member responsible for managing disbursements on individual homes</a:t>
            </a:r>
          </a:p>
        </p:txBody>
      </p:sp>
      <p:sp>
        <p:nvSpPr>
          <p:cNvPr id="8" name="Text Placeholder 2">
            <a:extLst>
              <a:ext uri="{FF2B5EF4-FFF2-40B4-BE49-F238E27FC236}">
                <a16:creationId xmlns:a16="http://schemas.microsoft.com/office/drawing/2014/main" id="{115FF36E-45AA-A406-2252-93C2103E925E}"/>
              </a:ext>
            </a:extLst>
          </p:cNvPr>
          <p:cNvSpPr txBox="1">
            <a:spLocks/>
          </p:cNvSpPr>
          <p:nvPr/>
        </p:nvSpPr>
        <p:spPr>
          <a:xfrm>
            <a:off x="355600" y="4658657"/>
            <a:ext cx="8178800" cy="1663322"/>
          </a:xfrm>
          <a:prstGeom prst="rect">
            <a:avLst/>
          </a:prstGeom>
        </p:spPr>
        <p:txBody>
          <a:bodyPr vert="horz" lIns="91440" tIns="45720" rIns="91440" bIns="45720" rtlCol="0">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2000" b="1" dirty="0"/>
              <a:t>3. Caps:</a:t>
            </a:r>
          </a:p>
          <a:p>
            <a:r>
              <a:rPr lang="en-US" sz="2000" dirty="0"/>
              <a:t>Each Intermediary organization can submit one application per round</a:t>
            </a:r>
          </a:p>
          <a:p>
            <a:r>
              <a:rPr lang="en-US" sz="2000" dirty="0"/>
              <a:t>Each Member can submit one independent (no Intermediary involved) application per round</a:t>
            </a:r>
          </a:p>
        </p:txBody>
      </p:sp>
    </p:spTree>
    <p:extLst>
      <p:ext uri="{BB962C8B-B14F-4D97-AF65-F5344CB8AC3E}">
        <p14:creationId xmlns:p14="http://schemas.microsoft.com/office/powerpoint/2010/main" val="15915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08C9-227F-C781-113E-A3983BA67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342F3-8296-F7B5-0B00-BE6C58F3B079}"/>
              </a:ext>
            </a:extLst>
          </p:cNvPr>
          <p:cNvSpPr>
            <a:spLocks noGrp="1"/>
          </p:cNvSpPr>
          <p:nvPr>
            <p:ph type="title"/>
          </p:nvPr>
        </p:nvSpPr>
        <p:spPr/>
        <p:txBody>
          <a:bodyPr/>
          <a:lstStyle/>
          <a:p>
            <a:r>
              <a:rPr lang="en-US"/>
              <a:t>FORTIFIED Fund Grant Programs – Intermediaries</a:t>
            </a:r>
          </a:p>
        </p:txBody>
      </p:sp>
      <p:sp>
        <p:nvSpPr>
          <p:cNvPr id="3" name="Text Placeholder 2">
            <a:extLst>
              <a:ext uri="{FF2B5EF4-FFF2-40B4-BE49-F238E27FC236}">
                <a16:creationId xmlns:a16="http://schemas.microsoft.com/office/drawing/2014/main" id="{9C769EF9-C96D-B484-0187-CB0CDC506242}"/>
              </a:ext>
            </a:extLst>
          </p:cNvPr>
          <p:cNvSpPr>
            <a:spLocks noGrp="1"/>
          </p:cNvSpPr>
          <p:nvPr>
            <p:ph type="body" sz="quarter" idx="12"/>
          </p:nvPr>
        </p:nvSpPr>
        <p:spPr>
          <a:xfrm>
            <a:off x="356260" y="1268018"/>
            <a:ext cx="8245061" cy="5428345"/>
          </a:xfrm>
        </p:spPr>
        <p:txBody>
          <a:bodyPr>
            <a:noAutofit/>
          </a:bodyPr>
          <a:lstStyle/>
          <a:p>
            <a:pPr marL="0" indent="0" algn="ctr">
              <a:buNone/>
            </a:pPr>
            <a:r>
              <a:rPr lang="en-US" dirty="0"/>
              <a:t>An Intermediary organization can work in conjunction with an FHLB Dallas Member</a:t>
            </a:r>
          </a:p>
          <a:p>
            <a:pPr marL="0" indent="0">
              <a:buNone/>
            </a:pPr>
            <a:endParaRPr lang="en-US" sz="1800" dirty="0"/>
          </a:p>
          <a:p>
            <a:pPr marL="0" indent="0">
              <a:buNone/>
            </a:pPr>
            <a:r>
              <a:rPr lang="en-US" sz="2000" b="1" dirty="0"/>
              <a:t>Intermediary Fees</a:t>
            </a:r>
          </a:p>
          <a:p>
            <a:r>
              <a:rPr lang="en-US" sz="2000" dirty="0"/>
              <a:t>Pays for qualifying the homeowner and managing the process with the contractor &amp; evaluator</a:t>
            </a:r>
          </a:p>
          <a:p>
            <a:r>
              <a:rPr lang="en-US" sz="2000" dirty="0"/>
              <a:t>Only </a:t>
            </a:r>
            <a:r>
              <a:rPr lang="en-US" sz="2000" dirty="0">
                <a:solidFill>
                  <a:srgbClr val="0071CE"/>
                </a:solidFill>
              </a:rPr>
              <a:t>allowed for roof replacements </a:t>
            </a:r>
            <a:r>
              <a:rPr lang="en-US" sz="2000" dirty="0"/>
              <a:t>on existing homes</a:t>
            </a:r>
          </a:p>
          <a:p>
            <a:r>
              <a:rPr lang="en-US" sz="2000" dirty="0"/>
              <a:t>The intermediary fee</a:t>
            </a:r>
            <a:r>
              <a:rPr lang="en-US" sz="2000" dirty="0">
                <a:solidFill>
                  <a:srgbClr val="0071CE"/>
                </a:solidFill>
              </a:rPr>
              <a:t> may not exceed $1,000/home</a:t>
            </a:r>
            <a:r>
              <a:rPr lang="en-US" sz="2000" dirty="0"/>
              <a:t>. </a:t>
            </a:r>
          </a:p>
          <a:p>
            <a:pPr marL="0" indent="0">
              <a:buNone/>
            </a:pPr>
            <a:endParaRPr lang="en-US" sz="1800" b="1" dirty="0"/>
          </a:p>
        </p:txBody>
      </p:sp>
    </p:spTree>
    <p:extLst>
      <p:ext uri="{BB962C8B-B14F-4D97-AF65-F5344CB8AC3E}">
        <p14:creationId xmlns:p14="http://schemas.microsoft.com/office/powerpoint/2010/main" val="3656578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F8DC-C176-445F-DAAF-350D4FCDB121}"/>
              </a:ext>
            </a:extLst>
          </p:cNvPr>
          <p:cNvSpPr>
            <a:spLocks noGrp="1"/>
          </p:cNvSpPr>
          <p:nvPr>
            <p:ph type="title"/>
          </p:nvPr>
        </p:nvSpPr>
        <p:spPr/>
        <p:txBody>
          <a:bodyPr/>
          <a:lstStyle/>
          <a:p>
            <a:r>
              <a:rPr lang="en-US"/>
              <a:t>FORTIFIED Fund Grant Programs – Evaluators</a:t>
            </a:r>
          </a:p>
        </p:txBody>
      </p:sp>
      <p:sp>
        <p:nvSpPr>
          <p:cNvPr id="3" name="Text Placeholder 2">
            <a:extLst>
              <a:ext uri="{FF2B5EF4-FFF2-40B4-BE49-F238E27FC236}">
                <a16:creationId xmlns:a16="http://schemas.microsoft.com/office/drawing/2014/main" id="{5B987CF9-1ACF-CE2F-AE6E-C8626BF7A887}"/>
              </a:ext>
            </a:extLst>
          </p:cNvPr>
          <p:cNvSpPr>
            <a:spLocks noGrp="1"/>
          </p:cNvSpPr>
          <p:nvPr>
            <p:ph type="body" sz="quarter" idx="12"/>
          </p:nvPr>
        </p:nvSpPr>
        <p:spPr>
          <a:xfrm>
            <a:off x="355599" y="1184892"/>
            <a:ext cx="8245061" cy="5251648"/>
          </a:xfrm>
        </p:spPr>
        <p:txBody>
          <a:bodyPr>
            <a:noAutofit/>
          </a:bodyPr>
          <a:lstStyle/>
          <a:p>
            <a:pPr marL="0" indent="0" algn="ctr">
              <a:buNone/>
            </a:pPr>
            <a:r>
              <a:rPr lang="en-US" dirty="0"/>
              <a:t>FORTIFIED Evaluators are trained and certified professionals that submit required documentation to IBHS to obtain a FORTIFIED designation.</a:t>
            </a:r>
          </a:p>
          <a:p>
            <a:pPr marL="0" indent="0">
              <a:buNone/>
            </a:pPr>
            <a:endParaRPr lang="en-US" sz="2000" b="1" dirty="0"/>
          </a:p>
          <a:p>
            <a:pPr marL="0" indent="0">
              <a:buNone/>
            </a:pPr>
            <a:r>
              <a:rPr lang="en-US" sz="2000" b="1" dirty="0"/>
              <a:t>Evaluator/Inspection Fees</a:t>
            </a:r>
            <a:endParaRPr lang="en-US" sz="2000" dirty="0"/>
          </a:p>
          <a:p>
            <a:r>
              <a:rPr lang="en-US" sz="2000" dirty="0"/>
              <a:t>Fees vary based on home size, scope of work, and factors like travel costs</a:t>
            </a:r>
          </a:p>
          <a:p>
            <a:r>
              <a:rPr lang="en-US" sz="2000" dirty="0"/>
              <a:t>A portion of </a:t>
            </a:r>
            <a:r>
              <a:rPr lang="en-US" sz="2000" dirty="0">
                <a:solidFill>
                  <a:srgbClr val="0071CE"/>
                </a:solidFill>
              </a:rPr>
              <a:t>the grant may be used to pay for these fees</a:t>
            </a:r>
          </a:p>
          <a:p>
            <a:pPr lvl="1"/>
            <a:r>
              <a:rPr lang="en-US" sz="2000" dirty="0"/>
              <a:t>Allowed for existing homes and new construction</a:t>
            </a:r>
          </a:p>
          <a:p>
            <a:endParaRPr lang="en-US" sz="2000" dirty="0"/>
          </a:p>
          <a:p>
            <a:pPr marL="0" indent="0">
              <a:buNone/>
            </a:pPr>
            <a:endParaRPr lang="en-US" sz="2000" dirty="0"/>
          </a:p>
          <a:p>
            <a:pPr marL="0" indent="0">
              <a:buNone/>
            </a:pPr>
            <a:r>
              <a:rPr lang="en-US" sz="2000" dirty="0"/>
              <a:t>Evaluators can be found by Googling “Fortified Evaluators” or by visiting this direct link: </a:t>
            </a:r>
            <a:r>
              <a:rPr lang="en-US" sz="2000" dirty="0">
                <a:solidFill>
                  <a:srgbClr val="0071CE"/>
                </a:solidFill>
              </a:rPr>
              <a:t>https://ibhs.my.site.com/s/find-a-provider</a:t>
            </a:r>
          </a:p>
        </p:txBody>
      </p:sp>
    </p:spTree>
    <p:extLst>
      <p:ext uri="{BB962C8B-B14F-4D97-AF65-F5344CB8AC3E}">
        <p14:creationId xmlns:p14="http://schemas.microsoft.com/office/powerpoint/2010/main" val="15825910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356260" y="6089386"/>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rPr>
              <a:t>fhlb.com</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785265" y="993610"/>
            <a:ext cx="7470570" cy="457200"/>
          </a:xfrm>
        </p:spPr>
        <p:txBody>
          <a:bodyPr>
            <a:normAutofit fontScale="90000"/>
          </a:bodyPr>
          <a:lstStyle/>
          <a:p>
            <a:pPr algn="ctr"/>
            <a:br>
              <a:rPr lang="en-US" sz="2400" b="1" dirty="0"/>
            </a:br>
            <a:r>
              <a:rPr lang="en-US" b="1" dirty="0">
                <a:solidFill>
                  <a:srgbClr val="0070C0"/>
                </a:solidFill>
              </a:rPr>
              <a:t>For More Information</a:t>
            </a:r>
            <a:br>
              <a:rPr lang="en-US" b="1" dirty="0">
                <a:solidFill>
                  <a:srgbClr val="0070C0"/>
                </a:solidFill>
              </a:rPr>
            </a:br>
            <a:r>
              <a:rPr lang="en-US" b="1" u="sng" dirty="0">
                <a:solidFill>
                  <a:schemeClr val="tx1"/>
                </a:solidFill>
              </a:rPr>
              <a:t>FORTIFIED Program Recorded Webinar available on fhlb.com</a:t>
            </a: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1969719" y="1905701"/>
          <a:ext cx="4707807" cy="3995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21D7750-24FD-49EA-13C1-021AAE45C9D2}"/>
              </a:ext>
            </a:extLst>
          </p:cNvPr>
          <p:cNvSpPr txBox="1"/>
          <p:nvPr/>
        </p:nvSpPr>
        <p:spPr>
          <a:xfrm>
            <a:off x="256032" y="347279"/>
            <a:ext cx="4572000" cy="646331"/>
          </a:xfrm>
          <a:prstGeom prst="rect">
            <a:avLst/>
          </a:prstGeom>
          <a:noFill/>
        </p:spPr>
        <p:txBody>
          <a:bodyPr wrap="square">
            <a:spAutoFit/>
          </a:bodyPr>
          <a:lstStyle/>
          <a:p>
            <a:r>
              <a:rPr lang="en-US" sz="3600" b="1" dirty="0">
                <a:solidFill>
                  <a:srgbClr val="0072CE"/>
                </a:solidFill>
              </a:rPr>
              <a:t>Questions?</a:t>
            </a:r>
            <a:endParaRPr lang="en-US" sz="3600" dirty="0"/>
          </a:p>
        </p:txBody>
      </p:sp>
    </p:spTree>
    <p:extLst>
      <p:ext uri="{BB962C8B-B14F-4D97-AF65-F5344CB8AC3E}">
        <p14:creationId xmlns:p14="http://schemas.microsoft.com/office/powerpoint/2010/main" val="1651146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4883</TotalTime>
  <Words>6627</Words>
  <Application>Microsoft Office PowerPoint</Application>
  <PresentationFormat>On-screen Show (4:3)</PresentationFormat>
  <Paragraphs>852</Paragraphs>
  <Slides>97</Slides>
  <Notes>50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97</vt:i4>
      </vt:variant>
    </vt:vector>
  </HeadingPairs>
  <TitlesOfParts>
    <vt:vector size="112" baseType="lpstr">
      <vt:lpstr>Aptos</vt:lpstr>
      <vt:lpstr>Arial</vt:lpstr>
      <vt:lpstr>Arial,Sans-Serif</vt:lpstr>
      <vt:lpstr>Brush Script MT</vt:lpstr>
      <vt:lpstr>Calibri</vt:lpstr>
      <vt:lpstr>Cavolini</vt:lpstr>
      <vt:lpstr>Courier New</vt:lpstr>
      <vt:lpstr>Public Sans</vt:lpstr>
      <vt:lpstr>Segoe Script</vt:lpstr>
      <vt:lpstr>Times New Roman</vt:lpstr>
      <vt:lpstr>TimesNewRomanPSMT</vt:lpstr>
      <vt:lpstr>Tw Cen MT</vt:lpstr>
      <vt:lpstr>Verdana</vt:lpstr>
      <vt:lpstr>Wingdings</vt:lpstr>
      <vt:lpstr>Office Theme</vt:lpstr>
      <vt:lpstr>PowerPoint Presentation</vt:lpstr>
      <vt:lpstr>Learning Objectives</vt:lpstr>
      <vt:lpstr>About FHLB Dallas</vt:lpstr>
      <vt:lpstr>PowerPoint Presentation</vt:lpstr>
      <vt:lpstr>PowerPoint Presentation</vt:lpstr>
      <vt:lpstr>AHP General Fund (Purpose)  These funds strengthen communities by providing funding to members for affordable housing finance that benefits households at or below 80 percent of their area median income.</vt:lpstr>
      <vt:lpstr>  Application Evaluation and Eligible Housing  </vt:lpstr>
      <vt:lpstr>Member or Sponsor</vt:lpstr>
      <vt:lpstr>AHP Process</vt:lpstr>
      <vt:lpstr>Owner-Occupied Overview</vt:lpstr>
      <vt:lpstr>Owner Occupied AHP Eligible Uses of Funds</vt:lpstr>
      <vt:lpstr>    Owner-Occupied Feasibility     </vt:lpstr>
      <vt:lpstr>Demand – Owner Occupied</vt:lpstr>
      <vt:lpstr>2025 AHP General Fund Scoring Overview</vt:lpstr>
      <vt:lpstr>Resources</vt:lpstr>
      <vt:lpstr>2025 Scoring Rubric  (Self- Scoring Worksheet)</vt:lpstr>
      <vt:lpstr>            </vt:lpstr>
      <vt:lpstr>            </vt:lpstr>
      <vt:lpstr>             </vt:lpstr>
      <vt:lpstr>            </vt:lpstr>
      <vt:lpstr>             </vt:lpstr>
      <vt:lpstr>            </vt:lpstr>
      <vt:lpstr>PowerPoint Presentation</vt:lpstr>
      <vt:lpstr>Bank District Priority – Cont’d </vt:lpstr>
      <vt:lpstr>Grant Connect</vt:lpstr>
      <vt:lpstr>GrantConnect</vt:lpstr>
      <vt:lpstr>Registration and Access</vt:lpstr>
      <vt:lpstr>Register through GrantConnect – Key Points </vt:lpstr>
      <vt:lpstr> Registering as a Sponsor/Consultant</vt:lpstr>
      <vt:lpstr>GrantConnect Registration -</vt:lpstr>
      <vt:lpstr> Registering as a Sponsor/Consultant</vt:lpstr>
      <vt:lpstr> Member Registration</vt:lpstr>
      <vt:lpstr>GrantConnect Program Access</vt:lpstr>
      <vt:lpstr>GrantConnect - Recap</vt:lpstr>
      <vt:lpstr>PowerPoint Presentation</vt:lpstr>
      <vt:lpstr>HELP Program Specifics</vt:lpstr>
      <vt:lpstr>2025 Key documents and resources</vt:lpstr>
      <vt:lpstr>PowerPoint Presentation</vt:lpstr>
      <vt:lpstr>PowerPoint Presentation</vt:lpstr>
      <vt:lpstr>PowerPoint Presentation</vt:lpstr>
      <vt:lpstr>PowerPoint Presentation</vt:lpstr>
      <vt:lpstr>PowerPoint Presentation</vt:lpstr>
      <vt:lpstr>Certification of Zero Income</vt:lpstr>
      <vt:lpstr>PowerPoint Presentation</vt:lpstr>
      <vt:lpstr>Draft Closing Disclosure/Loan Estimate</vt:lpstr>
      <vt:lpstr>PowerPoint Presentation</vt:lpstr>
      <vt:lpstr>PowerPoint Presentation</vt:lpstr>
      <vt:lpstr>PowerPoint Presentation</vt:lpstr>
      <vt:lpstr>Homeownership Counseling Certificate</vt:lpstr>
      <vt:lpstr>HELP Final Documents</vt:lpstr>
      <vt:lpstr>HELP Summary</vt:lpstr>
      <vt:lpstr>            </vt:lpstr>
      <vt:lpstr> Disaster Rebuilding Assistance (DRA) </vt:lpstr>
      <vt:lpstr>Program Specifics</vt:lpstr>
      <vt:lpstr>Determining Eligible Disasters</vt:lpstr>
      <vt:lpstr>PowerPoint Presentation</vt:lpstr>
      <vt:lpstr>Determining Eligible Disasters</vt:lpstr>
      <vt:lpstr>2025 Key documents and resources</vt:lpstr>
      <vt:lpstr>PowerPoint Presentation</vt:lpstr>
      <vt:lpstr>DRA Request for Disbursement of Funds</vt:lpstr>
      <vt:lpstr>PowerPoint Presentation</vt:lpstr>
      <vt:lpstr>PowerPoint Presentation</vt:lpstr>
      <vt:lpstr>2025 Special Needs Assistance Program (SNAP)</vt:lpstr>
      <vt:lpstr>Program Specifics</vt:lpstr>
      <vt:lpstr>SNAP Eligibility Requirements</vt:lpstr>
      <vt:lpstr>2025 Key documents and resources</vt:lpstr>
      <vt:lpstr>PowerPoint Presentation</vt:lpstr>
      <vt:lpstr>SNAP Request for Disbursement of Funds</vt:lpstr>
      <vt:lpstr>PowerPoint Presentation</vt:lpstr>
      <vt:lpstr>PowerPoint Presentation</vt:lpstr>
      <vt:lpstr>PowerPoint Presentation</vt:lpstr>
      <vt:lpstr>Documentation Requirements - SNAP &amp; DRA</vt:lpstr>
      <vt:lpstr>Proof of Homeownership - Required for DRA and SNAP request</vt:lpstr>
      <vt:lpstr>Sources and Uses of Funds</vt:lpstr>
      <vt:lpstr>Home Repair Estimate</vt:lpstr>
      <vt:lpstr>Pre-Inspections</vt:lpstr>
      <vt:lpstr>Final Documentation - SNAP &amp; DRA</vt:lpstr>
      <vt:lpstr>Inspection and Pass-Through Documentation</vt:lpstr>
      <vt:lpstr>Final Cost Certification &amp; Final Invoice</vt:lpstr>
      <vt:lpstr>Final Invoice</vt:lpstr>
      <vt:lpstr>Post-Rehab Inspection Report and Invoice</vt:lpstr>
      <vt:lpstr>Pre and Post Inspection Photos</vt:lpstr>
      <vt:lpstr>Funding Process</vt:lpstr>
      <vt:lpstr>            </vt:lpstr>
      <vt:lpstr>Income Calculation</vt:lpstr>
      <vt:lpstr>Income Calculations / Training Presentation link</vt:lpstr>
      <vt:lpstr>Program Enrollment and Application Submission Process</vt:lpstr>
      <vt:lpstr>First Step to Participate: Member Enrollment Application</vt:lpstr>
      <vt:lpstr>Submit Documents via GrantConnect</vt:lpstr>
      <vt:lpstr>For More Information</vt:lpstr>
      <vt:lpstr>PowerPoint Presentation</vt:lpstr>
      <vt:lpstr>FHLB Dallas FORTIFIED Fund</vt:lpstr>
      <vt:lpstr>Grant Types</vt:lpstr>
      <vt:lpstr>Key Changes for 2025</vt:lpstr>
      <vt:lpstr>FORTIFIED Fund Grant Programs – Intermediaries</vt:lpstr>
      <vt:lpstr>FORTIFIED Fund Grant Programs – Evaluators</vt:lpstr>
      <vt:lpstr> For More Information FORTIFIED Program Recorded Webinar available on fhlb.com</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Emily Driskill</cp:lastModifiedBy>
  <cp:revision>501</cp:revision>
  <cp:lastPrinted>2023-01-17T22:07:10Z</cp:lastPrinted>
  <dcterms:created xsi:type="dcterms:W3CDTF">2014-12-10T17:49:59Z</dcterms:created>
  <dcterms:modified xsi:type="dcterms:W3CDTF">2025-02-26T15:57:45Z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